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9" r:id="rId1"/>
    <p:sldMasterId id="2147483648" r:id="rId2"/>
  </p:sldMasterIdLst>
  <p:notesMasterIdLst>
    <p:notesMasterId r:id="rId35"/>
  </p:notesMasterIdLst>
  <p:sldIdLst>
    <p:sldId id="256" r:id="rId3"/>
    <p:sldId id="311" r:id="rId4"/>
    <p:sldId id="297" r:id="rId5"/>
    <p:sldId id="293" r:id="rId6"/>
    <p:sldId id="294" r:id="rId7"/>
    <p:sldId id="833" r:id="rId8"/>
    <p:sldId id="829" r:id="rId9"/>
    <p:sldId id="830" r:id="rId10"/>
    <p:sldId id="785" r:id="rId11"/>
    <p:sldId id="788" r:id="rId12"/>
    <p:sldId id="789" r:id="rId13"/>
    <p:sldId id="797" r:id="rId14"/>
    <p:sldId id="258" r:id="rId15"/>
    <p:sldId id="270" r:id="rId16"/>
    <p:sldId id="263" r:id="rId17"/>
    <p:sldId id="300" r:id="rId18"/>
    <p:sldId id="278" r:id="rId19"/>
    <p:sldId id="267" r:id="rId20"/>
    <p:sldId id="295" r:id="rId21"/>
    <p:sldId id="302" r:id="rId22"/>
    <p:sldId id="301" r:id="rId23"/>
    <p:sldId id="790" r:id="rId24"/>
    <p:sldId id="834" r:id="rId25"/>
    <p:sldId id="299" r:id="rId26"/>
    <p:sldId id="276" r:id="rId27"/>
    <p:sldId id="274" r:id="rId28"/>
    <p:sldId id="275" r:id="rId29"/>
    <p:sldId id="828" r:id="rId30"/>
    <p:sldId id="305" r:id="rId31"/>
    <p:sldId id="832" r:id="rId32"/>
    <p:sldId id="827" r:id="rId33"/>
    <p:sldId id="83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FEE5D-D1C0-4B2C-8977-29F94BD7C181}" name="Darrin Evans" initials="DE" userId="S::daevans3@waketech.edu::59dd240c-6c29-42f2-8199-98676c7bf0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hyperlink" Target="mailto:math-join@daisylists.org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math-join@daisylists.org" TargetMode="External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BA3E2-9220-4310-9003-0E458EEFC0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553F16-0439-4C8B-B07B-555A5F4F5340}">
      <dgm:prSet/>
      <dgm:spPr/>
      <dgm:t>
        <a:bodyPr/>
        <a:lstStyle/>
        <a:p>
          <a:r>
            <a:rPr lang="en-US"/>
            <a:t>Meets monthly to address solutions for reading and writing mathematical content for the visually impaired.</a:t>
          </a:r>
        </a:p>
      </dgm:t>
    </dgm:pt>
    <dgm:pt modelId="{A90AA9CF-1F54-4C48-8DEA-F72993328011}" type="parTrans" cxnId="{88C70EF4-923B-497C-9BA8-88340AE12971}">
      <dgm:prSet/>
      <dgm:spPr/>
      <dgm:t>
        <a:bodyPr/>
        <a:lstStyle/>
        <a:p>
          <a:endParaRPr lang="en-US"/>
        </a:p>
      </dgm:t>
    </dgm:pt>
    <dgm:pt modelId="{4D29C836-AAB8-4817-BB6B-9136B764BDDF}" type="sibTrans" cxnId="{88C70EF4-923B-497C-9BA8-88340AE12971}">
      <dgm:prSet/>
      <dgm:spPr/>
      <dgm:t>
        <a:bodyPr/>
        <a:lstStyle/>
        <a:p>
          <a:endParaRPr lang="en-US"/>
        </a:p>
      </dgm:t>
    </dgm:pt>
    <dgm:pt modelId="{D967859D-FE5A-4C23-8274-76E775EF8FA9}">
      <dgm:prSet/>
      <dgm:spPr/>
      <dgm:t>
        <a:bodyPr/>
        <a:lstStyle/>
        <a:p>
          <a:r>
            <a:rPr lang="en-US"/>
            <a:t>Works to document existing solutions and to develop and promote new ones.</a:t>
          </a:r>
        </a:p>
      </dgm:t>
    </dgm:pt>
    <dgm:pt modelId="{40ABC40D-6666-4025-9C8F-4FB6F91BB3B0}" type="parTrans" cxnId="{7E7F45E3-71B2-4205-BE0D-D4BD371A878A}">
      <dgm:prSet/>
      <dgm:spPr/>
      <dgm:t>
        <a:bodyPr/>
        <a:lstStyle/>
        <a:p>
          <a:endParaRPr lang="en-US"/>
        </a:p>
      </dgm:t>
    </dgm:pt>
    <dgm:pt modelId="{E38568B8-7326-43E8-977D-910091EDB4DA}" type="sibTrans" cxnId="{7E7F45E3-71B2-4205-BE0D-D4BD371A878A}">
      <dgm:prSet/>
      <dgm:spPr/>
      <dgm:t>
        <a:bodyPr/>
        <a:lstStyle/>
        <a:p>
          <a:endParaRPr lang="en-US"/>
        </a:p>
      </dgm:t>
    </dgm:pt>
    <dgm:pt modelId="{DF043680-70EF-46E4-A658-DD6242A7D1B4}">
      <dgm:prSet/>
      <dgm:spPr/>
      <dgm:t>
        <a:bodyPr/>
        <a:lstStyle/>
        <a:p>
          <a:r>
            <a:rPr lang="en-US"/>
            <a:t>You can join the list by sending a blank email to: </a:t>
          </a:r>
          <a:br>
            <a:rPr lang="en-US"/>
          </a:br>
          <a:r>
            <a:rPr lang="en-US">
              <a:hlinkClick xmlns:r="http://schemas.openxmlformats.org/officeDocument/2006/relationships" r:id="rId1"/>
            </a:rPr>
            <a:t>math-join@daisylists.org</a:t>
          </a:r>
          <a:r>
            <a:rPr lang="en-US"/>
            <a:t> </a:t>
          </a:r>
        </a:p>
      </dgm:t>
    </dgm:pt>
    <dgm:pt modelId="{1FFBDAAB-9DBB-4FC2-9723-88A07A44E79F}" type="parTrans" cxnId="{B20EAE48-5E63-4F67-AA74-780B227E5E27}">
      <dgm:prSet/>
      <dgm:spPr/>
      <dgm:t>
        <a:bodyPr/>
        <a:lstStyle/>
        <a:p>
          <a:endParaRPr lang="en-US"/>
        </a:p>
      </dgm:t>
    </dgm:pt>
    <dgm:pt modelId="{FB68927B-1C7D-45F2-9950-D8421892D5B2}" type="sibTrans" cxnId="{B20EAE48-5E63-4F67-AA74-780B227E5E27}">
      <dgm:prSet/>
      <dgm:spPr/>
      <dgm:t>
        <a:bodyPr/>
        <a:lstStyle/>
        <a:p>
          <a:endParaRPr lang="en-US"/>
        </a:p>
      </dgm:t>
    </dgm:pt>
    <dgm:pt modelId="{8CAE4CEB-2A8B-4C7E-867A-A1E414490A77}" type="pres">
      <dgm:prSet presAssocID="{577BA3E2-9220-4310-9003-0E458EEFC0B5}" presName="root" presStyleCnt="0">
        <dgm:presLayoutVars>
          <dgm:dir/>
          <dgm:resizeHandles val="exact"/>
        </dgm:presLayoutVars>
      </dgm:prSet>
      <dgm:spPr/>
    </dgm:pt>
    <dgm:pt modelId="{CA8A5764-B012-42D2-B737-80C20B311270}" type="pres">
      <dgm:prSet presAssocID="{BC553F16-0439-4C8B-B07B-555A5F4F5340}" presName="compNode" presStyleCnt="0"/>
      <dgm:spPr/>
    </dgm:pt>
    <dgm:pt modelId="{A33972BD-392C-43AA-80C7-F78820909392}" type="pres">
      <dgm:prSet presAssocID="{BC553F16-0439-4C8B-B07B-555A5F4F5340}" presName="bgRect" presStyleLbl="bgShp" presStyleIdx="0" presStyleCnt="3"/>
      <dgm:spPr/>
    </dgm:pt>
    <dgm:pt modelId="{041E5462-E4E8-4E77-B1F8-CE90338F6D33}" type="pres">
      <dgm:prSet presAssocID="{BC553F16-0439-4C8B-B07B-555A5F4F534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611D4C57-8FE4-4A6B-AAAA-C96B1FDA5FDA}" type="pres">
      <dgm:prSet presAssocID="{BC553F16-0439-4C8B-B07B-555A5F4F5340}" presName="spaceRect" presStyleCnt="0"/>
      <dgm:spPr/>
    </dgm:pt>
    <dgm:pt modelId="{3EED49A2-391C-4CAB-B340-0C042E83271C}" type="pres">
      <dgm:prSet presAssocID="{BC553F16-0439-4C8B-B07B-555A5F4F5340}" presName="parTx" presStyleLbl="revTx" presStyleIdx="0" presStyleCnt="3">
        <dgm:presLayoutVars>
          <dgm:chMax val="0"/>
          <dgm:chPref val="0"/>
        </dgm:presLayoutVars>
      </dgm:prSet>
      <dgm:spPr/>
    </dgm:pt>
    <dgm:pt modelId="{3C91C158-4EE6-41A1-A21A-1ECE757F74F6}" type="pres">
      <dgm:prSet presAssocID="{4D29C836-AAB8-4817-BB6B-9136B764BDDF}" presName="sibTrans" presStyleCnt="0"/>
      <dgm:spPr/>
    </dgm:pt>
    <dgm:pt modelId="{781420D3-A1A8-47D2-BCAE-61289BBF37FF}" type="pres">
      <dgm:prSet presAssocID="{D967859D-FE5A-4C23-8274-76E775EF8FA9}" presName="compNode" presStyleCnt="0"/>
      <dgm:spPr/>
    </dgm:pt>
    <dgm:pt modelId="{37AC7656-40CE-422E-9F26-3969B91310FA}" type="pres">
      <dgm:prSet presAssocID="{D967859D-FE5A-4C23-8274-76E775EF8FA9}" presName="bgRect" presStyleLbl="bgShp" presStyleIdx="1" presStyleCnt="3"/>
      <dgm:spPr/>
    </dgm:pt>
    <dgm:pt modelId="{0523CE49-0CCA-48C1-96D2-0097EED1D4FC}" type="pres">
      <dgm:prSet presAssocID="{D967859D-FE5A-4C23-8274-76E775EF8FA9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4182D12-2A97-4F77-9C34-8009A6DC43DB}" type="pres">
      <dgm:prSet presAssocID="{D967859D-FE5A-4C23-8274-76E775EF8FA9}" presName="spaceRect" presStyleCnt="0"/>
      <dgm:spPr/>
    </dgm:pt>
    <dgm:pt modelId="{29F1254C-C6D2-41AA-A030-DE6457EDA694}" type="pres">
      <dgm:prSet presAssocID="{D967859D-FE5A-4C23-8274-76E775EF8FA9}" presName="parTx" presStyleLbl="revTx" presStyleIdx="1" presStyleCnt="3">
        <dgm:presLayoutVars>
          <dgm:chMax val="0"/>
          <dgm:chPref val="0"/>
        </dgm:presLayoutVars>
      </dgm:prSet>
      <dgm:spPr/>
    </dgm:pt>
    <dgm:pt modelId="{DBB3DBC2-9F76-4210-B1A9-52EBFC29E8A0}" type="pres">
      <dgm:prSet presAssocID="{E38568B8-7326-43E8-977D-910091EDB4DA}" presName="sibTrans" presStyleCnt="0"/>
      <dgm:spPr/>
    </dgm:pt>
    <dgm:pt modelId="{30F72C88-8CBF-43DE-A96A-EE5F54FB68CA}" type="pres">
      <dgm:prSet presAssocID="{DF043680-70EF-46E4-A658-DD6242A7D1B4}" presName="compNode" presStyleCnt="0"/>
      <dgm:spPr/>
    </dgm:pt>
    <dgm:pt modelId="{DA5A0EE7-8138-4783-A2AB-3E1D50B2291F}" type="pres">
      <dgm:prSet presAssocID="{DF043680-70EF-46E4-A658-DD6242A7D1B4}" presName="bgRect" presStyleLbl="bgShp" presStyleIdx="2" presStyleCnt="3"/>
      <dgm:spPr/>
    </dgm:pt>
    <dgm:pt modelId="{B315FEA0-FBB2-4AED-B48B-5C0242334CD9}" type="pres">
      <dgm:prSet presAssocID="{DF043680-70EF-46E4-A658-DD6242A7D1B4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7E5DEDDA-6A73-4C47-80FA-1CFE7B138A27}" type="pres">
      <dgm:prSet presAssocID="{DF043680-70EF-46E4-A658-DD6242A7D1B4}" presName="spaceRect" presStyleCnt="0"/>
      <dgm:spPr/>
    </dgm:pt>
    <dgm:pt modelId="{725B9F8D-E70F-4235-A330-B16D57DA6405}" type="pres">
      <dgm:prSet presAssocID="{DF043680-70EF-46E4-A658-DD6242A7D1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77FE13-4027-49E4-AB7C-FCDAB35E321B}" type="presOf" srcId="{D967859D-FE5A-4C23-8274-76E775EF8FA9}" destId="{29F1254C-C6D2-41AA-A030-DE6457EDA694}" srcOrd="0" destOrd="0" presId="urn:microsoft.com/office/officeart/2018/2/layout/IconVerticalSolidList"/>
    <dgm:cxn modelId="{B20EAE48-5E63-4F67-AA74-780B227E5E27}" srcId="{577BA3E2-9220-4310-9003-0E458EEFC0B5}" destId="{DF043680-70EF-46E4-A658-DD6242A7D1B4}" srcOrd="2" destOrd="0" parTransId="{1FFBDAAB-9DBB-4FC2-9723-88A07A44E79F}" sibTransId="{FB68927B-1C7D-45F2-9950-D8421892D5B2}"/>
    <dgm:cxn modelId="{4B464D76-86D5-4536-B72B-7E70FB03DA8F}" type="presOf" srcId="{577BA3E2-9220-4310-9003-0E458EEFC0B5}" destId="{8CAE4CEB-2A8B-4C7E-867A-A1E414490A77}" srcOrd="0" destOrd="0" presId="urn:microsoft.com/office/officeart/2018/2/layout/IconVerticalSolidList"/>
    <dgm:cxn modelId="{5E6D01C6-E573-4885-B4E3-A2E274AA4E8A}" type="presOf" srcId="{DF043680-70EF-46E4-A658-DD6242A7D1B4}" destId="{725B9F8D-E70F-4235-A330-B16D57DA6405}" srcOrd="0" destOrd="0" presId="urn:microsoft.com/office/officeart/2018/2/layout/IconVerticalSolidList"/>
    <dgm:cxn modelId="{582A43DD-52A2-4A50-9B6D-5916CED06A0F}" type="presOf" srcId="{BC553F16-0439-4C8B-B07B-555A5F4F5340}" destId="{3EED49A2-391C-4CAB-B340-0C042E83271C}" srcOrd="0" destOrd="0" presId="urn:microsoft.com/office/officeart/2018/2/layout/IconVerticalSolidList"/>
    <dgm:cxn modelId="{7E7F45E3-71B2-4205-BE0D-D4BD371A878A}" srcId="{577BA3E2-9220-4310-9003-0E458EEFC0B5}" destId="{D967859D-FE5A-4C23-8274-76E775EF8FA9}" srcOrd="1" destOrd="0" parTransId="{40ABC40D-6666-4025-9C8F-4FB6F91BB3B0}" sibTransId="{E38568B8-7326-43E8-977D-910091EDB4DA}"/>
    <dgm:cxn modelId="{88C70EF4-923B-497C-9BA8-88340AE12971}" srcId="{577BA3E2-9220-4310-9003-0E458EEFC0B5}" destId="{BC553F16-0439-4C8B-B07B-555A5F4F5340}" srcOrd="0" destOrd="0" parTransId="{A90AA9CF-1F54-4C48-8DEA-F72993328011}" sibTransId="{4D29C836-AAB8-4817-BB6B-9136B764BDDF}"/>
    <dgm:cxn modelId="{4824BB30-42B5-4E4D-BF04-8133864EAA88}" type="presParOf" srcId="{8CAE4CEB-2A8B-4C7E-867A-A1E414490A77}" destId="{CA8A5764-B012-42D2-B737-80C20B311270}" srcOrd="0" destOrd="0" presId="urn:microsoft.com/office/officeart/2018/2/layout/IconVerticalSolidList"/>
    <dgm:cxn modelId="{32A595C8-B293-4F3B-BC1F-74905571C436}" type="presParOf" srcId="{CA8A5764-B012-42D2-B737-80C20B311270}" destId="{A33972BD-392C-43AA-80C7-F78820909392}" srcOrd="0" destOrd="0" presId="urn:microsoft.com/office/officeart/2018/2/layout/IconVerticalSolidList"/>
    <dgm:cxn modelId="{70F4DBCB-22EC-4FD5-98B1-6B00FAC6EEBA}" type="presParOf" srcId="{CA8A5764-B012-42D2-B737-80C20B311270}" destId="{041E5462-E4E8-4E77-B1F8-CE90338F6D33}" srcOrd="1" destOrd="0" presId="urn:microsoft.com/office/officeart/2018/2/layout/IconVerticalSolidList"/>
    <dgm:cxn modelId="{03714086-FAF3-4477-90FC-57FC7E86790F}" type="presParOf" srcId="{CA8A5764-B012-42D2-B737-80C20B311270}" destId="{611D4C57-8FE4-4A6B-AAAA-C96B1FDA5FDA}" srcOrd="2" destOrd="0" presId="urn:microsoft.com/office/officeart/2018/2/layout/IconVerticalSolidList"/>
    <dgm:cxn modelId="{6B1707C4-094A-410A-9832-4177EF453742}" type="presParOf" srcId="{CA8A5764-B012-42D2-B737-80C20B311270}" destId="{3EED49A2-391C-4CAB-B340-0C042E83271C}" srcOrd="3" destOrd="0" presId="urn:microsoft.com/office/officeart/2018/2/layout/IconVerticalSolidList"/>
    <dgm:cxn modelId="{B54C22FF-8484-4D36-9260-F946B72F9A11}" type="presParOf" srcId="{8CAE4CEB-2A8B-4C7E-867A-A1E414490A77}" destId="{3C91C158-4EE6-41A1-A21A-1ECE757F74F6}" srcOrd="1" destOrd="0" presId="urn:microsoft.com/office/officeart/2018/2/layout/IconVerticalSolidList"/>
    <dgm:cxn modelId="{112CDEE5-3433-48AF-B1E3-70287110570E}" type="presParOf" srcId="{8CAE4CEB-2A8B-4C7E-867A-A1E414490A77}" destId="{781420D3-A1A8-47D2-BCAE-61289BBF37FF}" srcOrd="2" destOrd="0" presId="urn:microsoft.com/office/officeart/2018/2/layout/IconVerticalSolidList"/>
    <dgm:cxn modelId="{6CFF516B-EF6D-41C9-B4F8-8BCBAAAB17A1}" type="presParOf" srcId="{781420D3-A1A8-47D2-BCAE-61289BBF37FF}" destId="{37AC7656-40CE-422E-9F26-3969B91310FA}" srcOrd="0" destOrd="0" presId="urn:microsoft.com/office/officeart/2018/2/layout/IconVerticalSolidList"/>
    <dgm:cxn modelId="{2C8D0EF6-C02D-4E83-A6F2-18620161F383}" type="presParOf" srcId="{781420D3-A1A8-47D2-BCAE-61289BBF37FF}" destId="{0523CE49-0CCA-48C1-96D2-0097EED1D4FC}" srcOrd="1" destOrd="0" presId="urn:microsoft.com/office/officeart/2018/2/layout/IconVerticalSolidList"/>
    <dgm:cxn modelId="{8FCC3B71-1A89-4246-8901-E461649D4F5F}" type="presParOf" srcId="{781420D3-A1A8-47D2-BCAE-61289BBF37FF}" destId="{F4182D12-2A97-4F77-9C34-8009A6DC43DB}" srcOrd="2" destOrd="0" presId="urn:microsoft.com/office/officeart/2018/2/layout/IconVerticalSolidList"/>
    <dgm:cxn modelId="{929D3179-DB95-4189-9353-1D48C09FBD03}" type="presParOf" srcId="{781420D3-A1A8-47D2-BCAE-61289BBF37FF}" destId="{29F1254C-C6D2-41AA-A030-DE6457EDA694}" srcOrd="3" destOrd="0" presId="urn:microsoft.com/office/officeart/2018/2/layout/IconVerticalSolidList"/>
    <dgm:cxn modelId="{F57C63EF-A856-4827-999D-E12E93D7BFB6}" type="presParOf" srcId="{8CAE4CEB-2A8B-4C7E-867A-A1E414490A77}" destId="{DBB3DBC2-9F76-4210-B1A9-52EBFC29E8A0}" srcOrd="3" destOrd="0" presId="urn:microsoft.com/office/officeart/2018/2/layout/IconVerticalSolidList"/>
    <dgm:cxn modelId="{D8078D2C-FC65-4002-9971-1DDE842B0122}" type="presParOf" srcId="{8CAE4CEB-2A8B-4C7E-867A-A1E414490A77}" destId="{30F72C88-8CBF-43DE-A96A-EE5F54FB68CA}" srcOrd="4" destOrd="0" presId="urn:microsoft.com/office/officeart/2018/2/layout/IconVerticalSolidList"/>
    <dgm:cxn modelId="{6D653426-BC1C-4829-8693-8C62A11CD9E3}" type="presParOf" srcId="{30F72C88-8CBF-43DE-A96A-EE5F54FB68CA}" destId="{DA5A0EE7-8138-4783-A2AB-3E1D50B2291F}" srcOrd="0" destOrd="0" presId="urn:microsoft.com/office/officeart/2018/2/layout/IconVerticalSolidList"/>
    <dgm:cxn modelId="{D385586C-BAD8-44FF-891B-42FF1E0A2AF8}" type="presParOf" srcId="{30F72C88-8CBF-43DE-A96A-EE5F54FB68CA}" destId="{B315FEA0-FBB2-4AED-B48B-5C0242334CD9}" srcOrd="1" destOrd="0" presId="urn:microsoft.com/office/officeart/2018/2/layout/IconVerticalSolidList"/>
    <dgm:cxn modelId="{905AFC9C-8ECD-48AD-B34F-84AEC2EBCDE9}" type="presParOf" srcId="{30F72C88-8CBF-43DE-A96A-EE5F54FB68CA}" destId="{7E5DEDDA-6A73-4C47-80FA-1CFE7B138A27}" srcOrd="2" destOrd="0" presId="urn:microsoft.com/office/officeart/2018/2/layout/IconVerticalSolidList"/>
    <dgm:cxn modelId="{D7322FDB-F836-43A5-B080-EA72EC6A90DC}" type="presParOf" srcId="{30F72C88-8CBF-43DE-A96A-EE5F54FB68CA}" destId="{725B9F8D-E70F-4235-A330-B16D57DA64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972BD-392C-43AA-80C7-F78820909392}">
      <dsp:nvSpPr>
        <dsp:cNvPr id="0" name=""/>
        <dsp:cNvSpPr/>
      </dsp:nvSpPr>
      <dsp:spPr>
        <a:xfrm>
          <a:off x="0" y="560"/>
          <a:ext cx="10653579" cy="1312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E5462-E4E8-4E77-B1F8-CE90338F6D33}">
      <dsp:nvSpPr>
        <dsp:cNvPr id="0" name=""/>
        <dsp:cNvSpPr/>
      </dsp:nvSpPr>
      <dsp:spPr>
        <a:xfrm>
          <a:off x="396941" y="295806"/>
          <a:ext cx="721711" cy="721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D49A2-391C-4CAB-B340-0C042E83271C}">
      <dsp:nvSpPr>
        <dsp:cNvPr id="0" name=""/>
        <dsp:cNvSpPr/>
      </dsp:nvSpPr>
      <dsp:spPr>
        <a:xfrm>
          <a:off x="1515593" y="560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Meets monthly to address solutions for reading and writing mathematical content for the visually impaired.</a:t>
          </a:r>
        </a:p>
      </dsp:txBody>
      <dsp:txXfrm>
        <a:off x="1515593" y="560"/>
        <a:ext cx="9137985" cy="1312201"/>
      </dsp:txXfrm>
    </dsp:sp>
    <dsp:sp modelId="{37AC7656-40CE-422E-9F26-3969B91310FA}">
      <dsp:nvSpPr>
        <dsp:cNvPr id="0" name=""/>
        <dsp:cNvSpPr/>
      </dsp:nvSpPr>
      <dsp:spPr>
        <a:xfrm>
          <a:off x="0" y="1640813"/>
          <a:ext cx="10653579" cy="1312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3CE49-0CCA-48C1-96D2-0097EED1D4FC}">
      <dsp:nvSpPr>
        <dsp:cNvPr id="0" name=""/>
        <dsp:cNvSpPr/>
      </dsp:nvSpPr>
      <dsp:spPr>
        <a:xfrm>
          <a:off x="396941" y="1936058"/>
          <a:ext cx="721711" cy="721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1254C-C6D2-41AA-A030-DE6457EDA694}">
      <dsp:nvSpPr>
        <dsp:cNvPr id="0" name=""/>
        <dsp:cNvSpPr/>
      </dsp:nvSpPr>
      <dsp:spPr>
        <a:xfrm>
          <a:off x="1515593" y="1640813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Works to document existing solutions and to develop and promote new ones.</a:t>
          </a:r>
        </a:p>
      </dsp:txBody>
      <dsp:txXfrm>
        <a:off x="1515593" y="1640813"/>
        <a:ext cx="9137985" cy="1312201"/>
      </dsp:txXfrm>
    </dsp:sp>
    <dsp:sp modelId="{DA5A0EE7-8138-4783-A2AB-3E1D50B2291F}">
      <dsp:nvSpPr>
        <dsp:cNvPr id="0" name=""/>
        <dsp:cNvSpPr/>
      </dsp:nvSpPr>
      <dsp:spPr>
        <a:xfrm>
          <a:off x="0" y="3281065"/>
          <a:ext cx="10653579" cy="1312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5FEA0-FBB2-4AED-B48B-5C0242334CD9}">
      <dsp:nvSpPr>
        <dsp:cNvPr id="0" name=""/>
        <dsp:cNvSpPr/>
      </dsp:nvSpPr>
      <dsp:spPr>
        <a:xfrm>
          <a:off x="396941" y="3576310"/>
          <a:ext cx="721711" cy="721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B9F8D-E70F-4235-A330-B16D57DA6405}">
      <dsp:nvSpPr>
        <dsp:cNvPr id="0" name=""/>
        <dsp:cNvSpPr/>
      </dsp:nvSpPr>
      <dsp:spPr>
        <a:xfrm>
          <a:off x="1515593" y="3281065"/>
          <a:ext cx="9137985" cy="131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5" tIns="138875" rIns="138875" bIns="138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join the list by sending a blank email to: </a:t>
          </a:r>
          <a:br>
            <a:rPr lang="en-US" sz="2500" kern="1200"/>
          </a:br>
          <a:r>
            <a:rPr lang="en-US" sz="2500" kern="1200">
              <a:hlinkClick xmlns:r="http://schemas.openxmlformats.org/officeDocument/2006/relationships" r:id="rId7"/>
            </a:rPr>
            <a:t>math-join@daisylists.org</a:t>
          </a:r>
          <a:r>
            <a:rPr lang="en-US" sz="2500" kern="1200"/>
            <a:t> </a:t>
          </a:r>
        </a:p>
      </dsp:txBody>
      <dsp:txXfrm>
        <a:off x="1515593" y="3281065"/>
        <a:ext cx="9137985" cy="131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592F-6EB6-4438-9425-FCDBAD3195C4}" type="datetimeFigureOut">
              <a:rPr lang="fr-CA" smtClean="0"/>
              <a:t>2025-11-17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1AA8-E817-4776-92AB-CEF88F7750B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67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vda-addons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51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For those of you using MathCAT with NVDA, the latest version of MathCAT can be found on the new NVDA addons store &lt;</a:t>
            </a:r>
            <a:r>
              <a:rPr lang="en-US">
                <a:hlinkClick r:id="rId3"/>
              </a:rPr>
              <a:t>https://nvda-addons.org/</a:t>
            </a:r>
            <a:r>
              <a:rPr lang="en-US"/>
              <a:t>&gt;. As of May 16, this version of MathCAT is compatible with NVDA 2023.1 and also earlier versions.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Unfortunately, we cannot yet recommend that JAWS be used for speech access to digital mathematics.</a:t>
            </a:r>
          </a:p>
        </p:txBody>
      </p:sp>
    </p:spTree>
    <p:extLst>
      <p:ext uri="{BB962C8B-B14F-4D97-AF65-F5344CB8AC3E}">
        <p14:creationId xmlns:p14="http://schemas.microsoft.com/office/powerpoint/2010/main" val="194647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1166e46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1166e46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1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04800" y="126847"/>
            <a:ext cx="115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9pPr>
          </a:lstStyle>
          <a:p>
            <a:endParaRPr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CC04CFE-295C-6BBE-6BBB-4333F99C1B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549" y="1166813"/>
            <a:ext cx="6176987" cy="4812760"/>
          </a:xfrm>
        </p:spPr>
        <p:txBody>
          <a:bodyPr/>
          <a:lstStyle>
            <a:lvl1pPr marL="0" indent="0">
              <a:buNone/>
              <a:defRPr lang="en-US" sz="3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edia Placeholder 1">
            <a:extLst>
              <a:ext uri="{FF2B5EF4-FFF2-40B4-BE49-F238E27FC236}">
                <a16:creationId xmlns:a16="http://schemas.microsoft.com/office/drawing/2014/main" id="{A0169DEF-E64E-0A4D-FBEB-71837F26DFD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682319" y="1166814"/>
            <a:ext cx="5173133" cy="1141412"/>
          </a:xfrm>
        </p:spPr>
        <p:txBody>
          <a:bodyPr/>
          <a:lstStyle>
            <a:lvl1pPr>
              <a:defRPr>
                <a:solidFill>
                  <a:srgbClr val="382E25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CBE7B0EC-A42C-70B7-47C3-6E2C00B699D9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682319" y="3238135"/>
            <a:ext cx="5173133" cy="1141412"/>
          </a:xfrm>
        </p:spPr>
        <p:txBody>
          <a:bodyPr/>
          <a:lstStyle>
            <a:lvl1pPr>
              <a:defRPr>
                <a:solidFill>
                  <a:srgbClr val="382E25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04800" y="126847"/>
            <a:ext cx="115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9pPr>
          </a:lstStyle>
          <a:p>
            <a:endParaRPr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91F71DD-325E-D469-6B07-AA51608CBB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060703"/>
            <a:ext cx="5791200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AF7354-1FDB-F89C-6787-747862051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2" y="1055451"/>
            <a:ext cx="5794681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C086447-6326-9785-15BD-2F07D9D74E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821115"/>
            <a:ext cx="5791200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4D7196A-9F7D-9315-398D-006FAB7572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815861"/>
            <a:ext cx="5794683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4D869FB-111C-A78F-74E4-6EB680FBA9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1" y="4581525"/>
            <a:ext cx="5791199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C4F263B-395A-477D-E86B-AF7E4B1338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999" y="4576272"/>
            <a:ext cx="5794684" cy="155448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‒"/>
              <a:defRPr sz="2200">
                <a:solidFill>
                  <a:schemeClr val="bg1">
                    <a:lumMod val="95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 sz="22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1_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04800" y="126847"/>
            <a:ext cx="115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3600"/>
              <a:buNone/>
              <a:defRPr>
                <a:solidFill>
                  <a:srgbClr val="FFCC3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04800" y="1239773"/>
            <a:ext cx="5531600" cy="4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1219170" lvl="1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marL="1828754" lvl="2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marL="2438339" lvl="3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marL="3047924" lvl="4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marL="3657509" lvl="5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marL="4267093" lvl="6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4876678" lvl="7" indent="-507987">
              <a:spcBef>
                <a:spcPts val="1200"/>
              </a:spcBef>
              <a:spcAft>
                <a:spcPts val="0"/>
              </a:spcAft>
              <a:buClr>
                <a:srgbClr val="FFCC33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5486263" lvl="8" indent="-507987">
              <a:spcBef>
                <a:spcPts val="1200"/>
              </a:spcBef>
              <a:spcAft>
                <a:spcPts val="1200"/>
              </a:spcAft>
              <a:buClr>
                <a:srgbClr val="FFCC33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5D7C90-D2A9-B083-E868-9A6C39C6C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036" y="1259207"/>
            <a:ext cx="5215029" cy="48738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612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LTitle and 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6603-2AF9-957A-B24D-DAA4C685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8067"/>
            <a:ext cx="11593600" cy="161423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15A9D-4A48-825C-DF98-81F7BBD5D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366" y="1873406"/>
            <a:ext cx="11598301" cy="4288015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1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6491-EBAF-184B-9AB3-228CE162F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C6403-BA65-1B4A-9740-5B427B06F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D846-C9CA-234E-846B-B7DC911A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35D79-A76A-0D4A-B61C-DC446CD7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8FD1-FADC-AD4B-84C5-451D1448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BE2-34E4-6C4F-8538-6BCFCAB8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3BA8-8372-AE42-AFC1-F3B72800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F1DE-4C6F-D043-84A4-24BEF500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82FA-744D-3846-A313-41A1A77A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E554-D9CD-6243-A022-EAC39E0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816B-55A7-9D4C-9EA9-36E29651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E5BC-3393-4442-BB2E-341934E6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5FAD-5884-9B44-939C-FD3DA958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5D78-AE48-4D40-BF1C-D20D5561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5728-E74C-0A4C-A159-1C0F3C48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CC17-BE2F-E84D-9CE0-576E7CD4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02B0-3E05-254E-9F8B-FC6FCF781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DCBFC-8240-9749-A6B6-E967AFBB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D18C7-3587-9242-B79E-46EC968B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BFF24-7C51-2445-BB2B-441F70A2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6D168-BEF7-E14F-97AE-08216D81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2C43-5A76-8843-A220-D22CFA8B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BE3AB-BFF9-EA40-8A15-C22F564C6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5C918-CE49-294B-A670-864B9059A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4939-7062-4B46-8572-6B2493E6F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115E-0BF6-7A4F-AF20-C49F03AC1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19C48-0D6B-B14C-B499-E12FC565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7D78F-7998-5941-8B2E-214DCA1C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F416E-E7A1-2B43-A049-2BB2ABAB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8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010-28D6-2549-95E9-46512F45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6E7C1-2902-0444-B83E-E753D33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4FCA2-FCB9-284E-A02B-D4CF2D81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6A486-A7EC-3C43-AB76-62068B06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F7D8A-0138-9644-848E-9F46569C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59985-AB47-9247-BF44-752B091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B4794-1892-9F4C-9D51-8E6177A5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FBD9-B3CA-CF41-9DCB-54C517F4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998B-EAFA-F444-A76B-44F1FED2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69312-1A47-C546-91F5-49A1C6D7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44E80-C901-6C49-B7C2-1D0740B3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65DDB-7598-394A-984B-FC4ADC7A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A7CF-9BE7-8340-9099-AAEBCF1B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CCB2-C18A-354F-9668-2A90DF57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A3CEB-757D-E646-B072-14FB3DB84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1A833-6063-AE4F-B326-D301A1B2C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02EB2-1186-4441-8CDE-49CE8313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866AD-7E3E-2C4D-A81F-8DB54505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0C46-86E3-0C4A-ABD6-29E9593D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6A15-9D46-5D4B-91FF-2BB1F67C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EC75-F281-7347-ADC5-E8192BA73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4B5D-5270-454B-8BE0-1EA4679C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40EEC-06C9-6A42-9C56-01C8E61A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BD5A-3C9E-C94C-BC88-14781FDD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2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45212-0048-B147-B12A-82661F6E2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0878F-F36F-C24A-BF98-68930B1C5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A6A1-C77F-6944-A5C3-387C80CF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483A-C05F-C74E-B735-8E5267CE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B98B-31E8-A343-BEE1-993A0C88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9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989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1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B4063-ECE7-454E-AD44-29CAA1D7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0443-889F-8E49-AFA5-72FFC8157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0494-1BB3-FB4C-83AB-32C590D58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4FBE-6CA9-A843-91C2-E2451237531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6A77-8AEF-044B-9C37-1551F9DE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6F10-0DC2-3F41-8524-060AD4D79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9203-AB13-0645-9293-DF9B0E9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evans3@wake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pix.com/#pricing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texthelp.com/pricin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inftyreader.org/buy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isy.org/activities/software/wordtoepub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7s786Gy_lg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asytactilegraphics.com/product/intact-sketchpad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ensationalbooks.com/products.html#blackboard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andoc.org/" TargetMode="External"/><Relationship Id="rId3" Type="http://schemas.openxmlformats.org/officeDocument/2006/relationships/hyperlink" Target="https://www.wiris.com/en/mathtype/" TargetMode="External"/><Relationship Id="rId7" Type="http://schemas.openxmlformats.org/officeDocument/2006/relationships/hyperlink" Target="https://www.mathjax.org/" TargetMode="External"/><Relationship Id="rId2" Type="http://schemas.openxmlformats.org/officeDocument/2006/relationships/hyperlink" Target="https://mathpix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thkicker.ai/" TargetMode="External"/><Relationship Id="rId11" Type="http://schemas.openxmlformats.org/officeDocument/2006/relationships/hyperlink" Target="https://addons.nvda-project.org/addons/MathCAT.en.html" TargetMode="External"/><Relationship Id="rId5" Type="http://schemas.openxmlformats.org/officeDocument/2006/relationships/hyperlink" Target="https://www.edrlab.org/software/thorium-reader/" TargetMode="External"/><Relationship Id="rId10" Type="http://schemas.openxmlformats.org/officeDocument/2006/relationships/hyperlink" Target="https://visualmatheditor.equatheque.net/" TargetMode="External"/><Relationship Id="rId4" Type="http://schemas.openxmlformats.org/officeDocument/2006/relationships/hyperlink" Target="https://daisy.org/activities/software/wordtoepub/" TargetMode="External"/><Relationship Id="rId9" Type="http://schemas.openxmlformats.org/officeDocument/2006/relationships/hyperlink" Target="https://www.overleaf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1F39-5630-F04F-92E3-AB337CE83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50684" cy="1177834"/>
          </a:xfrm>
        </p:spPr>
        <p:txBody>
          <a:bodyPr>
            <a:normAutofit fontScale="90000"/>
          </a:bodyPr>
          <a:lstStyle/>
          <a:p>
            <a:r>
              <a:rPr lang="en-US"/>
              <a:t>The Accessible Math Handbook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4A18E-B540-D94E-9CA7-C5B931A68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9479"/>
            <a:ext cx="8789583" cy="24585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Darrin Evans</a:t>
            </a:r>
          </a:p>
          <a:p>
            <a:r>
              <a:rPr lang="en-US" dirty="0"/>
              <a:t>VLC PC Center Director</a:t>
            </a:r>
          </a:p>
          <a:p>
            <a:r>
              <a:rPr lang="en-US" dirty="0">
                <a:hlinkClick r:id="rId2"/>
              </a:rPr>
              <a:t>daevans3@waketech.edu</a:t>
            </a:r>
          </a:p>
          <a:p>
            <a:r>
              <a:rPr lang="en-US" dirty="0"/>
              <a:t>bit.ly/</a:t>
            </a:r>
            <a:r>
              <a:rPr lang="en-US" dirty="0" err="1"/>
              <a:t>csundaisy</a:t>
            </a:r>
          </a:p>
        </p:txBody>
      </p:sp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B949FEE6-8FED-B15A-4458-BA2C6971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004" y="1962710"/>
            <a:ext cx="2428315" cy="24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487C98-2FE2-23F6-9743-43AABB3E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Two Possibilities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DCDB23-03F5-288E-1B4A-1E1F4BE89F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667">
                <a:solidFill>
                  <a:schemeClr val="tx1">
                    <a:lumMod val="95000"/>
                    <a:lumOff val="5000"/>
                  </a:schemeClr>
                </a:solidFill>
              </a:rPr>
              <a:t>If the square root extended over the quantity 4 plus 5, the answer would be the square root of 9, which is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3EB57D36-F70B-CCC1-C935-6E7E7935F9E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267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67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rad>
                      <m:r>
                        <a:rPr lang="en-US" sz="4267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67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67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4267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3EB57D36-F70B-CCC1-C935-6E7E7935F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3BF131-0D08-2AA2-05F0-513B9888FB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517059"/>
            <a:ext cx="5791200" cy="1858536"/>
          </a:xfrm>
        </p:spPr>
        <p:txBody>
          <a:bodyPr/>
          <a:lstStyle/>
          <a:p>
            <a:r>
              <a:rPr lang="en-US" sz="2667">
                <a:solidFill>
                  <a:schemeClr val="tx1">
                    <a:lumMod val="95000"/>
                    <a:lumOff val="5000"/>
                  </a:schemeClr>
                </a:solidFill>
              </a:rPr>
              <a:t>However, if the square root only extended over the 4, then the square root of 4 is 2 and the answer would be 2 plus 5, which is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76A4F600-E01E-E974-6744-C8C25F465487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267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67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4267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+5=2+5=7</m:t>
                      </m:r>
                    </m:oMath>
                  </m:oMathPara>
                </a14:m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76A4F600-E01E-E974-6744-C8C25F465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18E1E2-2CC4-053E-344B-C70A7BE024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1" y="4581525"/>
            <a:ext cx="5791199" cy="21496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50" b="1">
                <a:solidFill>
                  <a:schemeClr val="bg2">
                    <a:lumMod val="10000"/>
                  </a:schemeClr>
                </a:solidFill>
                <a:latin typeface="Arial Narrow"/>
              </a:rPr>
              <a:t>Unfortunately, the default settings in JAWS (as of March ’24) speaks either possibility the same way.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8365C5-FDB0-C6D1-0815-67F5AC1DA2E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26478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square root of 4 plus 5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MathContent</a:t>
            </a:r>
          </a:p>
        </p:txBody>
      </p:sp>
    </p:spTree>
    <p:extLst>
      <p:ext uri="{BB962C8B-B14F-4D97-AF65-F5344CB8AC3E}">
        <p14:creationId xmlns:p14="http://schemas.microsoft.com/office/powerpoint/2010/main" val="23864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562C36-B4DF-DADC-0615-3121E966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Quiz Question’s Correct Answer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4498F1-FD6E-6A7A-559B-7A8E2885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7" indent="0">
              <a:spcAft>
                <a:spcPts val="1600"/>
              </a:spcAft>
              <a:buNone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correct answer is 3.</a:t>
            </a:r>
          </a:p>
          <a:p>
            <a:pPr marL="101597" indent="0">
              <a:spcAft>
                <a:spcPts val="1600"/>
              </a:spcAft>
              <a:buNone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square root was to be taken of the sum of the two terms.</a:t>
            </a:r>
          </a:p>
        </p:txBody>
      </p:sp>
      <p:pic>
        <p:nvPicPr>
          <p:cNvPr id="14" name="Picture Placeholder 12" descr="The quiz web page as displayed in FireFox. The equation in the question is displayed as [Begin math] StartRoot 4 plus 5 EndRoot [End math]">
            <a:extLst>
              <a:ext uri="{FF2B5EF4-FFF2-40B4-BE49-F238E27FC236}">
                <a16:creationId xmlns:a16="http://schemas.microsoft.com/office/drawing/2014/main" id="{4A975572-1A77-8DBA-22EA-990B2AC583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3" t="576" r="-583" b="4845"/>
          <a:stretch/>
        </p:blipFill>
        <p:spPr>
          <a:xfrm>
            <a:off x="6385984" y="1157729"/>
            <a:ext cx="5215467" cy="4976372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0315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2B04-D486-8F97-665F-A840DF5B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6847"/>
            <a:ext cx="10836166" cy="1292050"/>
          </a:xfrm>
        </p:spPr>
        <p:txBody>
          <a:bodyPr>
            <a:noAutofit/>
          </a:bodyPr>
          <a:lstStyle/>
          <a:p>
            <a:r>
              <a:rPr lang="en-US" sz="4267"/>
              <a:t>Recommendation for Accessing</a:t>
            </a:r>
            <a:br>
              <a:rPr lang="en-US" sz="4267"/>
            </a:br>
            <a:r>
              <a:rPr lang="en-US" sz="4267"/>
              <a:t>Math with Speech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27E8-3611-1C34-7AD8-140C796A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4212"/>
            <a:ext cx="11593600" cy="5253789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For non-visual access to digital mathematics on Windows OS, we recommend the NVDA Screen Reader combined with the </a:t>
            </a:r>
            <a:r>
              <a:rPr lang="en-US" sz="2800" err="1">
                <a:latin typeface="Arial"/>
                <a:cs typeface="Arial"/>
              </a:rPr>
              <a:t>MathCAT</a:t>
            </a:r>
            <a:r>
              <a:rPr lang="en-US" sz="2800">
                <a:latin typeface="Arial"/>
                <a:cs typeface="Arial"/>
              </a:rPr>
              <a:t> plug-in</a:t>
            </a:r>
          </a:p>
          <a:p>
            <a:pPr marL="456565" indent="-456565"/>
            <a:r>
              <a:rPr lang="en-US" sz="2800">
                <a:latin typeface="Arial"/>
                <a:cs typeface="Arial"/>
              </a:rPr>
              <a:t>Provides settings to customize output. </a:t>
            </a:r>
          </a:p>
          <a:p>
            <a:pPr marL="456565" indent="-456565"/>
            <a:r>
              <a:rPr lang="en-US" sz="2800">
                <a:latin typeface="Arial"/>
                <a:cs typeface="Arial"/>
              </a:rPr>
              <a:t>For beginners, we recommend:</a:t>
            </a:r>
          </a:p>
          <a:p>
            <a:pPr marL="916305" lvl="1" indent="-456565"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Arial"/>
                <a:cs typeface="Arial"/>
              </a:rPr>
              <a:t>Generate speech for: Blindness</a:t>
            </a:r>
          </a:p>
          <a:p>
            <a:pPr marL="916305" lvl="1" indent="-456565"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Arial"/>
                <a:cs typeface="Arial"/>
              </a:rPr>
              <a:t>Speech style: </a:t>
            </a:r>
            <a:r>
              <a:rPr lang="en-US" sz="2400" err="1">
                <a:latin typeface="Arial"/>
                <a:cs typeface="Arial"/>
              </a:rPr>
              <a:t>ClearSpeak</a:t>
            </a:r>
            <a:endParaRPr lang="en-US" sz="2400">
              <a:latin typeface="Arial"/>
              <a:cs typeface="Arial"/>
            </a:endParaRPr>
          </a:p>
          <a:p>
            <a:pPr marL="916305" lvl="1" indent="-456565"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Arial"/>
                <a:cs typeface="Arial"/>
              </a:rPr>
              <a:t>Speech amount: Verbose</a:t>
            </a:r>
          </a:p>
          <a:p>
            <a:pPr marL="456565" indent="-456565"/>
            <a:r>
              <a:rPr lang="en-US" sz="2800">
                <a:latin typeface="Arial"/>
                <a:cs typeface="Arial"/>
              </a:rPr>
              <a:t>Provides access to Math in web pages, Word docs, and EPUBs (use Thorium Reader)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2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FFC5-E822-8E4C-B450-7037769A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Your Road Map Should Contain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6444-CD16-134B-807D-68105724D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Workflows</a:t>
            </a:r>
          </a:p>
          <a:p>
            <a:r>
              <a:rPr lang="en-US"/>
              <a:t>Optical Character Recognition/PDF (OCR)</a:t>
            </a:r>
            <a:endParaRPr lang="en-US">
              <a:cs typeface="Calibri"/>
            </a:endParaRPr>
          </a:p>
          <a:p>
            <a:r>
              <a:rPr lang="en-US"/>
              <a:t>Learning Management System math authoring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Math Manipulative Kit Recommendations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9" name="Content Placeholder 8" descr="decorative&#10;">
            <a:extLst>
              <a:ext uri="{FF2B5EF4-FFF2-40B4-BE49-F238E27FC236}">
                <a16:creationId xmlns:a16="http://schemas.microsoft.com/office/drawing/2014/main" id="{A90DF273-B230-4CF4-A462-5901F5C8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602" y="1825625"/>
            <a:ext cx="4910795" cy="4351338"/>
          </a:xfrm>
        </p:spPr>
      </p:pic>
    </p:spTree>
    <p:extLst>
      <p:ext uri="{BB962C8B-B14F-4D97-AF65-F5344CB8AC3E}">
        <p14:creationId xmlns:p14="http://schemas.microsoft.com/office/powerpoint/2010/main" val="391491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E208-7A04-404D-AB36-3594100F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Accessible Math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2039-363B-4663-A009-49AD2091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22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Determine your preferred authoring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the math authoring tool</a:t>
            </a:r>
          </a:p>
          <a:p>
            <a:pPr lvl="1"/>
            <a:r>
              <a:rPr lang="en-US" i="1"/>
              <a:t>LaTeX</a:t>
            </a:r>
          </a:p>
          <a:p>
            <a:pPr lvl="1"/>
            <a:r>
              <a:rPr lang="en-US" i="1"/>
              <a:t>math editor</a:t>
            </a:r>
          </a:p>
          <a:p>
            <a:pPr lvl="1"/>
            <a:r>
              <a:rPr lang="en-US" i="1" err="1"/>
              <a:t>WordToEPUB</a:t>
            </a:r>
          </a:p>
          <a:p>
            <a:pPr lvl="1"/>
            <a:r>
              <a:rPr lang="en-US" i="1"/>
              <a:t>copy math code from a math OCR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Convert to HTML or Save as Course Page in LMS</a:t>
            </a:r>
          </a:p>
        </p:txBody>
      </p:sp>
      <p:pic>
        <p:nvPicPr>
          <p:cNvPr id="5" name="Picture 4" descr="Workflow diagram.">
            <a:extLst>
              <a:ext uri="{FF2B5EF4-FFF2-40B4-BE49-F238E27FC236}">
                <a16:creationId xmlns:a16="http://schemas.microsoft.com/office/drawing/2014/main" id="{3D998A9F-B98C-4681-B1D8-7093FB598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76" y="1825625"/>
            <a:ext cx="3050988" cy="30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1686-AA1D-498D-9685-8DCE4045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401"/>
            <a:ext cx="10515600" cy="1325563"/>
          </a:xfrm>
        </p:spPr>
        <p:txBody>
          <a:bodyPr/>
          <a:lstStyle/>
          <a:p>
            <a:r>
              <a:rPr lang="en-US"/>
              <a:t>What is Math OCR?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6EC90-1F30-4993-976A-87C92F706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hlinkClick r:id="rId2"/>
              </a:rPr>
              <a:t>EquatIO</a:t>
            </a:r>
            <a:r>
              <a:rPr lang="en-US"/>
              <a:t> </a:t>
            </a:r>
          </a:p>
          <a:p>
            <a:pPr lvl="1"/>
            <a:r>
              <a:rPr lang="en-US"/>
              <a:t>integrates with MS 365 and Google</a:t>
            </a:r>
          </a:p>
          <a:p>
            <a:pPr lvl="1"/>
            <a:r>
              <a:rPr lang="en-US"/>
              <a:t>free for educators</a:t>
            </a:r>
          </a:p>
          <a:p>
            <a:pPr lvl="1"/>
            <a:r>
              <a:rPr lang="en-US"/>
              <a:t>robust literacy support for students</a:t>
            </a:r>
          </a:p>
          <a:p>
            <a:pPr lvl="1"/>
            <a:r>
              <a:rPr lang="en-US"/>
              <a:t>best for campus-wide accessibility implementation</a:t>
            </a:r>
          </a:p>
          <a:p>
            <a:r>
              <a:rPr lang="en-US">
                <a:hlinkClick r:id="rId3"/>
              </a:rPr>
              <a:t>MathPix</a:t>
            </a:r>
            <a:r>
              <a:rPr lang="en-US"/>
              <a:t> </a:t>
            </a:r>
          </a:p>
          <a:p>
            <a:pPr lvl="1"/>
            <a:r>
              <a:rPr lang="en-US"/>
              <a:t>License tiers offer differing number of snips per month</a:t>
            </a:r>
          </a:p>
          <a:p>
            <a:pPr lvl="1"/>
            <a:r>
              <a:rPr lang="en-US"/>
              <a:t>copy and paste math as </a:t>
            </a:r>
            <a:r>
              <a:rPr lang="en-US" err="1"/>
              <a:t>OfficeMath</a:t>
            </a:r>
            <a:r>
              <a:rPr lang="en-US"/>
              <a:t> or MathType into MS Word document</a:t>
            </a:r>
          </a:p>
          <a:p>
            <a:pPr lvl="1"/>
            <a:r>
              <a:rPr lang="en-US"/>
              <a:t>OCR API allows for batch processing and conversion of PDFs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46F94-4DBC-46BB-B49C-4FFEAC03A7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hlinkClick r:id="rId4"/>
              </a:rPr>
              <a:t>Infty Reader</a:t>
            </a:r>
            <a:endParaRPr lang="en-US"/>
          </a:p>
          <a:p>
            <a:pPr lvl="1"/>
            <a:r>
              <a:rPr lang="en-US"/>
              <a:t>$220 for a perpetual license; $45 for a yearly license (per seat)</a:t>
            </a:r>
          </a:p>
          <a:p>
            <a:pPr lvl="1"/>
            <a:r>
              <a:rPr lang="en-US"/>
              <a:t>performs OCR on an entire PDF</a:t>
            </a:r>
          </a:p>
          <a:p>
            <a:pPr lvl="1"/>
            <a:r>
              <a:rPr lang="en-US"/>
              <a:t>best option for alternative media production houses</a:t>
            </a:r>
          </a:p>
        </p:txBody>
      </p:sp>
      <p:pic>
        <p:nvPicPr>
          <p:cNvPr id="7" name="Picture 6" descr="EquatIO logo.">
            <a:extLst>
              <a:ext uri="{FF2B5EF4-FFF2-40B4-BE49-F238E27FC236}">
                <a16:creationId xmlns:a16="http://schemas.microsoft.com/office/drawing/2014/main" id="{BFCD1D79-CD94-4F0A-8FAE-88FB26901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22" y="1622260"/>
            <a:ext cx="555389" cy="551050"/>
          </a:xfrm>
          <a:prstGeom prst="rect">
            <a:avLst/>
          </a:prstGeom>
        </p:spPr>
      </p:pic>
      <p:pic>
        <p:nvPicPr>
          <p:cNvPr id="9" name="Picture 8" descr="MathPix logo.">
            <a:extLst>
              <a:ext uri="{FF2B5EF4-FFF2-40B4-BE49-F238E27FC236}">
                <a16:creationId xmlns:a16="http://schemas.microsoft.com/office/drawing/2014/main" id="{8A1DBC93-F20F-4492-AAC0-95489FB2B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22" y="3779099"/>
            <a:ext cx="467982" cy="409484"/>
          </a:xfrm>
          <a:prstGeom prst="rect">
            <a:avLst/>
          </a:prstGeom>
        </p:spPr>
      </p:pic>
      <p:pic>
        <p:nvPicPr>
          <p:cNvPr id="11" name="Picture 10" descr="Infty logo.">
            <a:extLst>
              <a:ext uri="{FF2B5EF4-FFF2-40B4-BE49-F238E27FC236}">
                <a16:creationId xmlns:a16="http://schemas.microsoft.com/office/drawing/2014/main" id="{C7CA985E-83C4-40EF-9340-E5AEEB6F9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22" y="1600481"/>
            <a:ext cx="601001" cy="5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9834-BCD6-4A2F-A144-C8787266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Mathpix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0DEC-565E-4F15-A92E-4359101C0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err="1">
                <a:solidFill>
                  <a:srgbClr val="2D3B45"/>
                </a:solidFill>
                <a:effectLst/>
                <a:latin typeface="Lato Extended"/>
              </a:rPr>
              <a:t>Mathpix</a:t>
            </a:r>
            <a:r>
              <a:rPr lang="en-US" b="0" i="0">
                <a:solidFill>
                  <a:srgbClr val="2D3B45"/>
                </a:solidFill>
                <a:effectLst/>
                <a:latin typeface="Lato Extended"/>
              </a:rPr>
              <a:t> is a tool that can screenshot any math and have it rendered to a variety of formats. Export images and PDFs to </a:t>
            </a:r>
            <a:r>
              <a:rPr lang="en-US" b="0" i="0" err="1">
                <a:solidFill>
                  <a:srgbClr val="2D3B45"/>
                </a:solidFill>
                <a:effectLst/>
                <a:latin typeface="Lato Extended"/>
              </a:rPr>
              <a:t>LaTex</a:t>
            </a:r>
            <a:r>
              <a:rPr lang="en-US" b="0" i="0">
                <a:solidFill>
                  <a:srgbClr val="2D3B45"/>
                </a:solidFill>
                <a:effectLst/>
                <a:latin typeface="Lato Extended"/>
              </a:rPr>
              <a:t>, or DOCX.</a:t>
            </a:r>
            <a:endParaRPr lang="fr-CA"/>
          </a:p>
        </p:txBody>
      </p:sp>
      <p:pic>
        <p:nvPicPr>
          <p:cNvPr id="6" name="Content Placeholder 5" descr="decorative&#10;">
            <a:extLst>
              <a:ext uri="{FF2B5EF4-FFF2-40B4-BE49-F238E27FC236}">
                <a16:creationId xmlns:a16="http://schemas.microsoft.com/office/drawing/2014/main" id="{6F0C34AC-B855-4A6D-8B8F-115A7FEA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0927" y="1690688"/>
            <a:ext cx="3083635" cy="3083635"/>
          </a:xfrm>
        </p:spPr>
      </p:pic>
    </p:spTree>
    <p:extLst>
      <p:ext uri="{BB962C8B-B14F-4D97-AF65-F5344CB8AC3E}">
        <p14:creationId xmlns:p14="http://schemas.microsoft.com/office/powerpoint/2010/main" val="88241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2E9D-C1AC-4942-9D78-3F166F1D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&amp; Learning Management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B6902-ED17-4B06-9D05-3D20DD5F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Some LMSs support </a:t>
            </a:r>
            <a:r>
              <a:rPr lang="en-US" err="1"/>
              <a:t>MathJax</a:t>
            </a:r>
            <a:r>
              <a:rPr lang="en-US"/>
              <a:t> rendering. If you are not sure: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Paste this code into your LMS: $$\sqrt{\frac{a}{b}}$$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Do you see         or LaTeX?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If math doesn’t display, add MathJax JS code in the HTML editor and change the math delimiters \(...\)</a:t>
            </a:r>
          </a:p>
        </p:txBody>
      </p:sp>
      <p:graphicFrame>
        <p:nvGraphicFramePr>
          <p:cNvPr id="4" name="Object 3" descr="The square root of a over b">
            <a:extLst>
              <a:ext uri="{FF2B5EF4-FFF2-40B4-BE49-F238E27FC236}">
                <a16:creationId xmlns:a16="http://schemas.microsoft.com/office/drawing/2014/main" id="{5A23CFD3-6F3E-40CE-B641-BAA9A8E0C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92601"/>
              </p:ext>
            </p:extLst>
          </p:nvPr>
        </p:nvGraphicFramePr>
        <p:xfrm>
          <a:off x="2876114" y="2467762"/>
          <a:ext cx="349397" cy="6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00" imgH="444240" progId="Equation.DSMT4">
                  <p:embed/>
                </p:oleObj>
              </mc:Choice>
              <mc:Fallback>
                <p:oleObj name="Equation" r:id="rId2" imgW="266400" imgH="444240" progId="Equation.DSMT4">
                  <p:embed/>
                  <p:pic>
                    <p:nvPicPr>
                      <p:cNvPr id="4" name="Object 3" descr="The square root of a over b">
                        <a:extLst>
                          <a:ext uri="{FF2B5EF4-FFF2-40B4-BE49-F238E27FC236}">
                            <a16:creationId xmlns:a16="http://schemas.microsoft.com/office/drawing/2014/main" id="{5A23CFD3-6F3E-40CE-B641-BAA9A8E0C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6114" y="2467762"/>
                        <a:ext cx="349397" cy="65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05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F68E-D5F3-4CC6-B0EC-CF961983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LaTeX?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91D8-90F9-4930-AE9F-31B1B432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LaTeX</a:t>
            </a:r>
            <a:r>
              <a:rPr lang="en-US"/>
              <a:t> is a typesetting system used by many STEM professionals</a:t>
            </a:r>
          </a:p>
          <a:p>
            <a:pPr marL="0" indent="0">
              <a:buNone/>
            </a:pPr>
            <a:endParaRPr lang="en-US"/>
          </a:p>
          <a:p>
            <a:pPr marL="457200" lvl="1" indent="0" algn="ctr">
              <a:buNone/>
            </a:pPr>
            <a:r>
              <a:rPr lang="en-US"/>
              <a:t>$\</a:t>
            </a:r>
            <a:r>
              <a:rPr lang="en-US" err="1"/>
              <a:t>frac</a:t>
            </a:r>
            <a:r>
              <a:rPr lang="en-US"/>
              <a:t>{3^3}{3}$ =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 algn="ctr">
              <a:buNone/>
            </a:pPr>
            <a:r>
              <a:rPr lang="en-US"/>
              <a:t>$$\sqrt{\</a:t>
            </a:r>
            <a:r>
              <a:rPr lang="en-US" err="1"/>
              <a:t>frac</a:t>
            </a:r>
            <a:r>
              <a:rPr lang="en-US"/>
              <a:t>{a}{b}}$$ = </a:t>
            </a:r>
          </a:p>
        </p:txBody>
      </p:sp>
      <p:graphicFrame>
        <p:nvGraphicFramePr>
          <p:cNvPr id="4" name="Object 3" descr="s cubed over 3">
            <a:extLst>
              <a:ext uri="{FF2B5EF4-FFF2-40B4-BE49-F238E27FC236}">
                <a16:creationId xmlns:a16="http://schemas.microsoft.com/office/drawing/2014/main" id="{FFAA3C47-048A-4070-9A61-6559F43AFB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120" y="3429000"/>
          <a:ext cx="413163" cy="85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419040" progId="Equation.DSMT4">
                  <p:embed/>
                </p:oleObj>
              </mc:Choice>
              <mc:Fallback>
                <p:oleObj name="Equation" r:id="rId2" imgW="203040" imgH="419040" progId="Equation.DSMT4">
                  <p:embed/>
                  <p:pic>
                    <p:nvPicPr>
                      <p:cNvPr id="4" name="Object 3" descr="s cubed over 3">
                        <a:extLst>
                          <a:ext uri="{FF2B5EF4-FFF2-40B4-BE49-F238E27FC236}">
                            <a16:creationId xmlns:a16="http://schemas.microsoft.com/office/drawing/2014/main" id="{FFAA3C47-048A-4070-9A61-6559F43AF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6120" y="3429000"/>
                        <a:ext cx="413163" cy="85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the square root of a over b">
            <a:extLst>
              <a:ext uri="{FF2B5EF4-FFF2-40B4-BE49-F238E27FC236}">
                <a16:creationId xmlns:a16="http://schemas.microsoft.com/office/drawing/2014/main" id="{B67279DA-A9A4-4010-97F1-75FFE9198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256" y="4616184"/>
          <a:ext cx="528040" cy="88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444240" progId="Equation.DSMT4">
                  <p:embed/>
                </p:oleObj>
              </mc:Choice>
              <mc:Fallback>
                <p:oleObj name="Equation" r:id="rId4" imgW="266400" imgH="444240" progId="Equation.DSMT4">
                  <p:embed/>
                  <p:pic>
                    <p:nvPicPr>
                      <p:cNvPr id="5" name="Object 4" descr="the square root of a over b">
                        <a:extLst>
                          <a:ext uri="{FF2B5EF4-FFF2-40B4-BE49-F238E27FC236}">
                            <a16:creationId xmlns:a16="http://schemas.microsoft.com/office/drawing/2014/main" id="{B67279DA-A9A4-4010-97F1-75FFE9198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256" y="4616184"/>
                        <a:ext cx="528040" cy="880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95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What is WordToEPUB?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8965" indent="-456565"/>
            <a:r>
              <a:rPr lang="en"/>
              <a:t> </a:t>
            </a:r>
            <a:r>
              <a:rPr lang="en" sz="2800"/>
              <a:t>Word to EPUB is a free tool from the daisy consortium that can be used to create EPUBs from an accessible Word document with just a few clicks. To download the free</a:t>
            </a:r>
            <a:r>
              <a:rPr lang="en" sz="2800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Word to EPUB tool visit the DAISY website</a:t>
            </a:r>
            <a:r>
              <a:rPr lang="en" sz="2800"/>
              <a:t>. (PC only)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5316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Professional Development Center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VLC Professional Development Center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Hosted at Wake Technical Community College</a:t>
            </a:r>
            <a:endParaRPr/>
          </a:p>
          <a:p>
            <a:pPr marL="228600" indent="-20193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-US"/>
              <a:t>Provide training and support on accessibility to faculty throughout the NCCCS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Contact information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Darrin Evans, Center Director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919-866-5636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daevans3@waketech.edu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9" name="Google Shape;99;p3" descr="VLC Logo"/>
          <p:cNvPicPr preferRelativeResize="0">
            <a:picLocks noGrp="1"/>
          </p:cNvPicPr>
          <p:nvPr>
            <p:ph sz="half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4819" y="2916238"/>
            <a:ext cx="5181600" cy="339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22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0A06-2791-499A-8BD0-05E730C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WordToEPUB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9A8F-A3A5-4A26-8056-27F9FE2C33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D3B45"/>
                </a:solidFill>
                <a:effectLst/>
                <a:latin typeface="Lato Extended"/>
              </a:rPr>
              <a:t> </a:t>
            </a:r>
            <a:r>
              <a:rPr lang="en-US" u="sng">
                <a:latin typeface="Lato Extended"/>
              </a:rPr>
              <a:t>WordToEPUB</a:t>
            </a:r>
            <a:r>
              <a:rPr lang="en-US" b="0" i="0">
                <a:solidFill>
                  <a:srgbClr val="2D3B45"/>
                </a:solidFill>
                <a:effectLst/>
                <a:latin typeface="Lato Extended"/>
              </a:rPr>
              <a:t>, is a free software tool that lets  you  convert structured accessible Word documents to the latest EPUB 3 format. EPUB is a format for reading publications on laptops, tablets, and smartphones, and it includes features such as rich navigation and great accessibility.</a:t>
            </a:r>
            <a:endParaRPr lang="fr-CA"/>
          </a:p>
        </p:txBody>
      </p:sp>
      <p:pic>
        <p:nvPicPr>
          <p:cNvPr id="6" name="Content Placeholder 5" descr="decorative&#10;">
            <a:extLst>
              <a:ext uri="{FF2B5EF4-FFF2-40B4-BE49-F238E27FC236}">
                <a16:creationId xmlns:a16="http://schemas.microsoft.com/office/drawing/2014/main" id="{54E104A6-9C42-45AD-B7FB-512F1A8D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880394"/>
            <a:ext cx="5005095" cy="1548606"/>
          </a:xfrm>
        </p:spPr>
      </p:pic>
    </p:spTree>
    <p:extLst>
      <p:ext uri="{BB962C8B-B14F-4D97-AF65-F5344CB8AC3E}">
        <p14:creationId xmlns:p14="http://schemas.microsoft.com/office/powerpoint/2010/main" val="336054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3E75-9436-456A-9000-0A91FAE4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Thorium Reader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DD86-B11D-4C75-9061-C116DE0AA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D3B45"/>
                </a:solidFill>
                <a:effectLst/>
                <a:latin typeface="Lato Extended"/>
              </a:rPr>
              <a:t>Thorium Reader is an accessible EPUB reader that can interact with math content using the WordToEPUB toolbar.</a:t>
            </a:r>
            <a:endParaRPr lang="fr-CA"/>
          </a:p>
        </p:txBody>
      </p:sp>
      <p:pic>
        <p:nvPicPr>
          <p:cNvPr id="6" name="Content Placeholder 5" descr="Decorative&#10;">
            <a:extLst>
              <a:ext uri="{FF2B5EF4-FFF2-40B4-BE49-F238E27FC236}">
                <a16:creationId xmlns:a16="http://schemas.microsoft.com/office/drawing/2014/main" id="{2C641B51-DD5C-4097-961D-357CD9ABB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2710" y="1825625"/>
            <a:ext cx="2540579" cy="2540579"/>
          </a:xfrm>
        </p:spPr>
      </p:pic>
    </p:spTree>
    <p:extLst>
      <p:ext uri="{BB962C8B-B14F-4D97-AF65-F5344CB8AC3E}">
        <p14:creationId xmlns:p14="http://schemas.microsoft.com/office/powerpoint/2010/main" val="118877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9053-37BF-EC3A-A7AA-4A6E4547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Easy EPUB Math </a:t>
            </a:r>
          </a:p>
        </p:txBody>
      </p:sp>
      <p:pic>
        <p:nvPicPr>
          <p:cNvPr id="4" name="Accessible math with WordToEPUB and Microsoft Equation Editor (1)">
            <a:hlinkClick r:id="" action="ppaction://media"/>
            <a:extLst>
              <a:ext uri="{FF2B5EF4-FFF2-40B4-BE49-F238E27FC236}">
                <a16:creationId xmlns:a16="http://schemas.microsoft.com/office/drawing/2014/main" id="{A9FB30CC-C877-8BEA-5441-F8610AC7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4362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0BB6-7A1C-092E-FB0B-CE968561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Pandoc</a:t>
            </a:r>
            <a:r>
              <a:rPr lang="en-US" dirty="0"/>
              <a:t> Online</a:t>
            </a:r>
          </a:p>
        </p:txBody>
      </p:sp>
      <p:pic>
        <p:nvPicPr>
          <p:cNvPr id="7" name="Online Media 6" title="pandoc latex">
            <a:hlinkClick r:id="" action="ppaction://noaction"/>
            <a:extLst>
              <a:ext uri="{FF2B5EF4-FFF2-40B4-BE49-F238E27FC236}">
                <a16:creationId xmlns:a16="http://schemas.microsoft.com/office/drawing/2014/main" id="{2804EA6A-BE2A-177E-3AFB-8E930BE25F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838" y="1716088"/>
            <a:ext cx="8128000" cy="459263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8BA2-9C1E-26C6-08B6-8A98E196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94BE-53FA-4077-AF23-EAC142D5B73E}" type="datetime1"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00F9-CFA1-1382-B648-E5C8527B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DEF7-6196-5A91-B862-33967293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3B9B-6263-4371-B7EE-10A407EF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MathType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85D5-6BB5-4256-9776-CE0BD26B35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0" i="0">
                <a:solidFill>
                  <a:srgbClr val="2D3B45"/>
                </a:solidFill>
                <a:effectLst/>
                <a:latin typeface="Arial"/>
                <a:cs typeface="Arial"/>
              </a:rPr>
              <a:t>MathType is math editing software designed to help type and hand-write mathematical notation to include quality math equations in documents and digital content easily. MathType is available for desktop, web (Google Docs), and Microsoft Word on iPad.</a:t>
            </a:r>
            <a:endParaRPr lang="fr-CA" sz="2400">
              <a:latin typeface="Arial"/>
              <a:cs typeface="Arial"/>
            </a:endParaRPr>
          </a:p>
        </p:txBody>
      </p:sp>
      <p:pic>
        <p:nvPicPr>
          <p:cNvPr id="6" name="Content Placeholder 5" descr="decorative&#10;">
            <a:extLst>
              <a:ext uri="{FF2B5EF4-FFF2-40B4-BE49-F238E27FC236}">
                <a16:creationId xmlns:a16="http://schemas.microsoft.com/office/drawing/2014/main" id="{22412026-2725-4A7F-B48C-A17AFC0F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9521" y="1690688"/>
            <a:ext cx="3928442" cy="2647741"/>
          </a:xfrm>
        </p:spPr>
      </p:pic>
    </p:spTree>
    <p:extLst>
      <p:ext uri="{BB962C8B-B14F-4D97-AF65-F5344CB8AC3E}">
        <p14:creationId xmlns:p14="http://schemas.microsoft.com/office/powerpoint/2010/main" val="374304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89B8-F02A-47FF-8A9D-FE9778E5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MathType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C0281-B0B3-47F1-B937-D97DBA02FC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Convert .docx file using </a:t>
            </a:r>
            <a:r>
              <a:rPr lang="en-US" err="1">
                <a:latin typeface="Arial"/>
                <a:cs typeface="Arial"/>
              </a:rPr>
              <a:t>MathType’s</a:t>
            </a:r>
            <a:r>
              <a:rPr lang="en-US">
                <a:latin typeface="Arial"/>
                <a:cs typeface="Arial"/>
              </a:rPr>
              <a:t> MS Word add-in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Select Publish to </a:t>
            </a:r>
            <a:r>
              <a:rPr lang="en-US" err="1">
                <a:latin typeface="Arial"/>
                <a:cs typeface="Arial"/>
              </a:rPr>
              <a:t>MathPage</a:t>
            </a:r>
            <a:endParaRPr lang="en-US"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Enter a title for the HTML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Enter the path where the file will be outputted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err="1">
                <a:latin typeface="Arial"/>
                <a:cs typeface="Arial"/>
              </a:rPr>
              <a:t>HTML+MathJax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7" name="Content Placeholder 6" descr="Publish as MathPage - enter title and path to file. Use MathML using - HTML + MathJax.">
            <a:extLst>
              <a:ext uri="{FF2B5EF4-FFF2-40B4-BE49-F238E27FC236}">
                <a16:creationId xmlns:a16="http://schemas.microsoft.com/office/drawing/2014/main" id="{ACE793C2-39F0-4518-B188-93207D068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576354"/>
            <a:ext cx="3901440" cy="2849880"/>
          </a:xfrm>
        </p:spPr>
      </p:pic>
      <p:pic>
        <p:nvPicPr>
          <p:cNvPr id="9" name="Picture 8" descr="MathType logo.">
            <a:extLst>
              <a:ext uri="{FF2B5EF4-FFF2-40B4-BE49-F238E27FC236}">
                <a16:creationId xmlns:a16="http://schemas.microsoft.com/office/drawing/2014/main" id="{DD7CDAC1-53FC-4884-A7E6-13C59C31A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4" y="102790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ANALOGUE TOOLS </a:t>
            </a:r>
            <a:endParaRPr/>
          </a:p>
        </p:txBody>
      </p:sp>
      <p:pic>
        <p:nvPicPr>
          <p:cNvPr id="220" name="Google Shape;220;p19" descr="analogue clock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38689" y="2638425"/>
            <a:ext cx="5514622" cy="31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INTACT SKETCHPAD</a:t>
            </a:r>
            <a:endParaRPr/>
          </a:p>
        </p:txBody>
      </p:sp>
      <p:pic>
        <p:nvPicPr>
          <p:cNvPr id="226" name="Google Shape;226;p20" descr="inTact Sketchpa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210" y="2286000"/>
            <a:ext cx="4754562" cy="3171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523951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Arial"/>
                <a:cs typeface="Arial"/>
              </a:rPr>
              <a:t>Visit </a:t>
            </a:r>
            <a:r>
              <a:rPr lang="en-US" sz="2400" u="sng">
                <a:solidFill>
                  <a:schemeClr val="hlink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easytactile graphics to learn more about the Intact Sketchpad [new window]</a:t>
            </a:r>
            <a:endParaRPr lang="en-US" sz="2400">
              <a:solidFill>
                <a:schemeClr val="hlink"/>
              </a:solidFill>
              <a:latin typeface="Arial"/>
              <a:cs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Arial"/>
                <a:cs typeface="Arial"/>
              </a:rPr>
              <a:t>Direct Link: http://www.easytactilegraphics.com/product/intact-sketchpad/</a:t>
            </a:r>
            <a:endParaRPr sz="2400">
              <a:latin typeface="Arial"/>
              <a:cs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Arial"/>
                <a:cs typeface="Arial"/>
              </a:rPr>
              <a:t>Allows users to create tactile graphics by hand using the pad and the included stylus. 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SENSATIONAL BLACKBOARD</a:t>
            </a:r>
            <a:endParaRPr/>
          </a:p>
        </p:txBody>
      </p:sp>
      <p:pic>
        <p:nvPicPr>
          <p:cNvPr id="233" name="Google Shape;233;p21" descr="Sensational blackboar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8244" y="3087687"/>
            <a:ext cx="18859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cs typeface="Arial"/>
              </a:rPr>
              <a:t>The Sensational Blackboard allows users to create tactile graphics using plain paper.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learn more about the sensational blackboard visit sensational books [new window]</a:t>
            </a:r>
            <a:endParaRPr>
              <a:solidFill>
                <a:schemeClr val="hlink"/>
              </a:solidFill>
              <a:latin typeface="Arial"/>
              <a:cs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cs typeface="Arial"/>
              </a:rPr>
              <a:t>Direct Link: http://www.sensationalbooks.com/products.html#blackboard</a:t>
            </a:r>
            <a:endParaRPr>
              <a:latin typeface="Arial"/>
              <a:cs typeface="Arial"/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30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FC3F-EBB0-4294-91D7-16A668A1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D3B45"/>
                </a:solidFill>
                <a:latin typeface="Lato Extended"/>
              </a:rPr>
              <a:t>Math Accessibility Resources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042E-4DB6-4E9B-B915-EA2B09A3F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ea typeface="Calibri"/>
                <a:cs typeface="Calibri"/>
                <a:hlinkClick r:id="rId2"/>
              </a:rPr>
              <a:t>Mathpix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3"/>
              </a:rPr>
              <a:t>MathType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4"/>
              </a:rPr>
              <a:t>WordToEPUB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5"/>
              </a:rPr>
              <a:t>Thorium Reader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6"/>
              </a:rPr>
              <a:t>Math Kicker</a:t>
            </a:r>
            <a:endParaRPr lang="en-US" sz="3200">
              <a:latin typeface="Arial"/>
              <a:ea typeface="Calibri"/>
              <a:cs typeface="Calibri"/>
            </a:endParaRPr>
          </a:p>
          <a:p>
            <a:endParaRPr lang="en-US" sz="2400">
              <a:latin typeface="Calibri"/>
              <a:ea typeface="Calibri"/>
              <a:cs typeface="Calibri"/>
            </a:endParaRPr>
          </a:p>
          <a:p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3A5E-CAAB-D1E0-6C5C-78E963AF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409" y="168385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ea typeface="Calibri"/>
                <a:cs typeface="Calibri"/>
                <a:hlinkClick r:id="rId7"/>
              </a:rPr>
              <a:t>Mathjax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8"/>
              </a:rPr>
              <a:t>Pandoc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9"/>
              </a:rPr>
              <a:t>Overleaf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10"/>
              </a:rPr>
              <a:t>Visual Math Editor</a:t>
            </a:r>
            <a:endParaRPr lang="en-US" sz="3200">
              <a:latin typeface="Arial"/>
              <a:ea typeface="Calibri"/>
              <a:cs typeface="Calibri"/>
            </a:endParaRPr>
          </a:p>
          <a:p>
            <a:r>
              <a:rPr lang="en-US" sz="3200">
                <a:latin typeface="Arial"/>
                <a:ea typeface="Calibri"/>
                <a:cs typeface="Calibri"/>
                <a:hlinkClick r:id="rId11"/>
              </a:rPr>
              <a:t>MathCAT</a:t>
            </a:r>
            <a:endParaRPr lang="en-US" sz="3200">
              <a:latin typeface="Arial"/>
              <a:ea typeface="Calibri"/>
              <a:cs typeface="Calibri"/>
            </a:endParaRPr>
          </a:p>
          <a:p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9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1F85-7C0D-4567-A483-1CF8AA84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E3BA-ED15-4E1C-9B25-13ECF0B8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Participants will understand a framework for creating a math guide</a:t>
            </a:r>
          </a:p>
          <a:p>
            <a:r>
              <a:rPr lang="en-US" sz="3200">
                <a:latin typeface="Arial"/>
                <a:cs typeface="Arial"/>
              </a:rPr>
              <a:t>Participants will learn the latest research in accessible math</a:t>
            </a:r>
            <a:endParaRPr lang="fr-CA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830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33F0-F58B-32E6-2740-7836FA16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r>
              <a:rPr lang="en-US"/>
              <a:t>Putting It Together</a:t>
            </a:r>
          </a:p>
        </p:txBody>
      </p:sp>
      <p:pic>
        <p:nvPicPr>
          <p:cNvPr id="8" name="Content Placeholder 7" descr="A diagram of a football game&#10;&#10;AI-generated content may be incorrect.">
            <a:extLst>
              <a:ext uri="{FF2B5EF4-FFF2-40B4-BE49-F238E27FC236}">
                <a16:creationId xmlns:a16="http://schemas.microsoft.com/office/drawing/2014/main" id="{26E0AB9F-CB2B-14DF-36BF-DAE24C31B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295" r="12258" b="2"/>
          <a:stretch/>
        </p:blipFill>
        <p:spPr>
          <a:xfrm>
            <a:off x="612648" y="1825625"/>
            <a:ext cx="5181600" cy="435133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1C20D-BAFE-517C-FB8E-361B89A9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Go to bit.ly/csundaisy</a:t>
            </a:r>
          </a:p>
          <a:p>
            <a:r>
              <a:rPr lang="en-US" dirty="0">
                <a:latin typeface="Arial"/>
                <a:cs typeface="Arial"/>
              </a:rPr>
              <a:t>Download all the math resources Declawing </a:t>
            </a:r>
            <a:r>
              <a:rPr lang="en-US" err="1">
                <a:latin typeface="Arial"/>
                <a:cs typeface="Arial"/>
              </a:rPr>
              <a:t>MathCAT</a:t>
            </a:r>
            <a:r>
              <a:rPr lang="en-US" dirty="0">
                <a:latin typeface="Arial"/>
                <a:cs typeface="Arial"/>
              </a:rPr>
              <a:t>, A Comparison of Different Styles of Speech for </a:t>
            </a:r>
            <a:r>
              <a:rPr lang="en-US">
                <a:latin typeface="Arial"/>
                <a:cs typeface="Arial"/>
              </a:rPr>
              <a:t>Mathematics</a:t>
            </a:r>
            <a:r>
              <a:rPr lang="en-US" dirty="0">
                <a:latin typeface="Arial"/>
                <a:cs typeface="Arial"/>
              </a:rPr>
              <a:t>, Reading and Writing Math, and The Accessible Math Guide.</a:t>
            </a:r>
          </a:p>
          <a:p>
            <a:r>
              <a:rPr lang="en-US" dirty="0">
                <a:latin typeface="Arial"/>
                <a:cs typeface="Arial"/>
              </a:rPr>
              <a:t>Use these resources to get started with your own Accessible Math Guide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DDA0-D020-726E-5C89-6CDCDEE6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B1B0B6-A4DF-4287-A949-E982E23F0A71}" type="datetime1">
              <a:pPr>
                <a:spcAft>
                  <a:spcPts val="600"/>
                </a:spcAft>
              </a:pPr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F47A7-1933-7C7C-6290-4716C77A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3ED91-6A6B-D31A-555F-99792158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72BC77-9073-E0A6-B02C-ADC42D9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chemeClr val="tx1"/>
                </a:solidFill>
              </a:rPr>
              <a:t>Reading and Writing Math Group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7CED1E95-44D2-71FA-C24B-6B0BDA2C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8BE54D-D2D9-46A6-85BF-E30094005547}" type="datetime1">
              <a:pPr>
                <a:spcAft>
                  <a:spcPts val="600"/>
                </a:spcAft>
              </a:pPr>
              <a:t>11/17/2025</a:t>
            </a:fld>
            <a:endParaRPr lang="en-US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1A681EA4-FFDB-DB2D-080B-7419AA84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E36A1B75-A961-5ECE-064B-F2B0889A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32" name="Text Placeholder 1">
            <a:extLst>
              <a:ext uri="{FF2B5EF4-FFF2-40B4-BE49-F238E27FC236}">
                <a16:creationId xmlns:a16="http://schemas.microsoft.com/office/drawing/2014/main" id="{F2EEADF3-0385-051B-754C-21194A7EF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481363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404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5FC4-F774-CB22-9E2A-5BCAF00F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        Questions</a:t>
            </a:r>
          </a:p>
        </p:txBody>
      </p:sp>
      <p:pic>
        <p:nvPicPr>
          <p:cNvPr id="7" name="Content Placeholder 6" descr="Question mark against red wall">
            <a:extLst>
              <a:ext uri="{FF2B5EF4-FFF2-40B4-BE49-F238E27FC236}">
                <a16:creationId xmlns:a16="http://schemas.microsoft.com/office/drawing/2014/main" id="{D9B9226C-7903-F941-BC03-3FDDFD312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875" y="1716088"/>
            <a:ext cx="7597512" cy="45926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A3B6-86B0-D416-3246-0B6CC513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FC6B-2B43-407C-B593-81435C7A40E7}" type="datetime1"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7E7A-691C-47FF-1587-7D7B859E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B51C-42D0-8A41-A0E3-489E61A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BCC0-991F-40F5-B2A2-C46FB431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Background Definitions [1of3]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52B7B-27E6-455F-909C-4214206D4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384468"/>
            <a:ext cx="5181600" cy="47924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latin typeface="Arial"/>
                <a:cs typeface="Arial"/>
              </a:rPr>
              <a:t>MathML</a:t>
            </a:r>
            <a:r>
              <a:rPr lang="en-US" sz="2400">
                <a:latin typeface="Arial"/>
                <a:cs typeface="Arial"/>
              </a:rPr>
              <a:t> : Mathematical Markup Language. A method of encoding math on the web</a:t>
            </a:r>
          </a:p>
          <a:p>
            <a:r>
              <a:rPr lang="en-US" sz="2300" b="1">
                <a:latin typeface="Arial"/>
                <a:cs typeface="Arial"/>
              </a:rPr>
              <a:t>accessible math </a:t>
            </a:r>
            <a:r>
              <a:rPr lang="en-US" sz="2300">
                <a:latin typeface="Arial"/>
                <a:cs typeface="Arial"/>
              </a:rPr>
              <a:t>: math that is perceivable, reflowable, and operable</a:t>
            </a:r>
            <a:endParaRPr lang="en-US"/>
          </a:p>
          <a:p>
            <a:r>
              <a:rPr lang="en-US" sz="2300" b="1">
                <a:latin typeface="Arial"/>
                <a:cs typeface="Arial"/>
              </a:rPr>
              <a:t>assistive technology </a:t>
            </a:r>
            <a:r>
              <a:rPr lang="en-US" sz="2300">
                <a:latin typeface="Arial"/>
                <a:cs typeface="Arial"/>
              </a:rPr>
              <a:t>: software or hardware that individuals with disabilities use to interact more easily with the web</a:t>
            </a:r>
          </a:p>
          <a:p>
            <a:endParaRPr lang="en-US" sz="230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A1EE05-C301-407F-A7FB-EB0C3288D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516" y="1391152"/>
            <a:ext cx="5188284" cy="57416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b="1">
                <a:latin typeface="Arial"/>
                <a:cs typeface="Arial"/>
              </a:rPr>
              <a:t>LaTeX</a:t>
            </a:r>
            <a:r>
              <a:rPr lang="en-US" sz="2300">
                <a:latin typeface="Arial"/>
                <a:cs typeface="Arial"/>
              </a:rPr>
              <a:t> : a document preparation system used by many STEM professionals</a:t>
            </a:r>
          </a:p>
          <a:p>
            <a:r>
              <a:rPr lang="en-US" sz="2300" b="1">
                <a:latin typeface="Arial"/>
                <a:cs typeface="Arial"/>
              </a:rPr>
              <a:t>math mode </a:t>
            </a:r>
            <a:r>
              <a:rPr lang="en-US" sz="2300">
                <a:latin typeface="Arial"/>
                <a:cs typeface="Arial"/>
              </a:rPr>
              <a:t>: the method used in LaTeX to distinguish math formulae from regular text (e.g., a dollar sign symbol surrounds the math; $ formula $)</a:t>
            </a:r>
          </a:p>
        </p:txBody>
      </p:sp>
    </p:spTree>
    <p:extLst>
      <p:ext uri="{BB962C8B-B14F-4D97-AF65-F5344CB8AC3E}">
        <p14:creationId xmlns:p14="http://schemas.microsoft.com/office/powerpoint/2010/main" val="163541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F62E-1B1D-46A3-B92F-7AD67322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Some Background Definitions [2of3]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2F941-FE93-40AD-993E-379AAF904A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MathPix</a:t>
            </a:r>
            <a:r>
              <a:rPr lang="en-US">
                <a:latin typeface="Arial"/>
                <a:cs typeface="Arial"/>
              </a:rPr>
              <a:t> : a commercial OCR product the recognizes math content and outputs it to MathML, LaTeX,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MathType</a:t>
            </a:r>
            <a:r>
              <a:rPr lang="en-US">
                <a:latin typeface="Arial"/>
                <a:cs typeface="Arial"/>
              </a:rPr>
              <a:t> : a commercial math editing software product that works as a stand-alone tool and integrates in many Learning Management Systems (LMS) and word processing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EFCED-396B-4BE3-B26F-9CC58F6DB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latin typeface="Arial"/>
                <a:cs typeface="Arial"/>
              </a:rPr>
              <a:t>Office Math </a:t>
            </a:r>
            <a:r>
              <a:rPr lang="en-US">
                <a:latin typeface="Arial"/>
                <a:cs typeface="Arial"/>
              </a:rPr>
              <a:t>: native equation format for MS Office equations</a:t>
            </a:r>
          </a:p>
          <a:p>
            <a:r>
              <a:rPr lang="en-US" b="1">
                <a:latin typeface="Arial"/>
                <a:cs typeface="Arial"/>
              </a:rPr>
              <a:t>optical character recognition (OCR) </a:t>
            </a:r>
            <a:r>
              <a:rPr lang="en-US">
                <a:latin typeface="Arial"/>
                <a:cs typeface="Arial"/>
              </a:rPr>
              <a:t>: The process of converting images of text or math into actual selectable and discoverable text</a:t>
            </a: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0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340C-B0A5-9062-1B1A-EB07E2F7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Calibri Light"/>
                <a:cs typeface="Calibri Light"/>
              </a:rPr>
              <a:t>Some Background Definitions [3of3]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ECA9-027A-7624-9972-71BC38CB42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00" b="1">
                <a:latin typeface="Arial"/>
                <a:cs typeface="Arial"/>
              </a:rPr>
              <a:t>Desmos</a:t>
            </a:r>
            <a:r>
              <a:rPr lang="en-US" sz="2300">
                <a:latin typeface="Arial"/>
                <a:cs typeface="Arial"/>
              </a:rPr>
              <a:t> : a set of free, online math tools, including a graphing calculator, which are accessible to assistive technologies</a:t>
            </a:r>
          </a:p>
          <a:p>
            <a:r>
              <a:rPr lang="en-US" sz="2400" b="1" err="1">
                <a:latin typeface="Arial"/>
                <a:ea typeface="Calibri"/>
                <a:cs typeface="Arial"/>
              </a:rPr>
              <a:t>Pandoc</a:t>
            </a:r>
            <a:r>
              <a:rPr lang="en-US" sz="2400">
                <a:latin typeface="Arial"/>
                <a:ea typeface="Calibri"/>
                <a:cs typeface="Arial"/>
              </a:rPr>
              <a:t> : a free command line utility that enables the conversion of files from one format to another (e.g., a MS Word file with math is converted to HTML + MathML)</a:t>
            </a:r>
          </a:p>
          <a:p>
            <a:endParaRPr lang="en-US" sz="2400">
              <a:latin typeface="Arial"/>
              <a:ea typeface="Calibri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96526-0972-3782-6735-57597BAD9E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00" b="1" err="1">
                <a:latin typeface="Arial"/>
                <a:cs typeface="Arial"/>
              </a:rPr>
              <a:t>MathJax</a:t>
            </a:r>
            <a:r>
              <a:rPr lang="en-US" sz="2300">
                <a:latin typeface="Arial"/>
                <a:cs typeface="Arial"/>
              </a:rPr>
              <a:t> : a JavaScript library that ensures that LaTeX, MathML, or </a:t>
            </a:r>
            <a:r>
              <a:rPr lang="en-US" sz="2300" err="1">
                <a:latin typeface="Arial"/>
                <a:cs typeface="Arial"/>
              </a:rPr>
              <a:t>AsciiMath</a:t>
            </a:r>
            <a:r>
              <a:rPr lang="en-US" sz="2300">
                <a:latin typeface="Arial"/>
                <a:cs typeface="Arial"/>
              </a:rPr>
              <a:t> will be displayed properly on all web browsers</a:t>
            </a:r>
          </a:p>
          <a:p>
            <a:r>
              <a:rPr lang="en-US" sz="2400" b="1">
                <a:latin typeface="Arial"/>
                <a:ea typeface="Calibri"/>
                <a:cs typeface="Arial"/>
              </a:rPr>
              <a:t>publish to </a:t>
            </a:r>
            <a:r>
              <a:rPr lang="en-US" sz="2400" b="1" err="1">
                <a:latin typeface="Arial"/>
                <a:ea typeface="Calibri"/>
                <a:cs typeface="Arial"/>
              </a:rPr>
              <a:t>mathpage</a:t>
            </a:r>
            <a:r>
              <a:rPr lang="en-US" sz="2400" b="1">
                <a:latin typeface="Arial"/>
                <a:ea typeface="Calibri"/>
                <a:cs typeface="Arial"/>
              </a:rPr>
              <a:t> </a:t>
            </a:r>
            <a:r>
              <a:rPr lang="en-US" sz="2400">
                <a:latin typeface="Arial"/>
                <a:ea typeface="Calibri"/>
                <a:cs typeface="Arial"/>
              </a:rPr>
              <a:t>: A </a:t>
            </a:r>
            <a:r>
              <a:rPr lang="en-US" sz="2400" err="1">
                <a:latin typeface="Arial"/>
                <a:ea typeface="Calibri"/>
                <a:cs typeface="Arial"/>
              </a:rPr>
              <a:t>MathType</a:t>
            </a:r>
            <a:r>
              <a:rPr lang="en-US" sz="2400">
                <a:latin typeface="Arial"/>
                <a:ea typeface="Calibri"/>
                <a:cs typeface="Arial"/>
              </a:rPr>
              <a:t> menu item which saves the MS Word file as an HTML document. There are various export options, such as HTML + </a:t>
            </a:r>
            <a:r>
              <a:rPr lang="en-US" sz="2400" err="1">
                <a:latin typeface="Arial"/>
                <a:ea typeface="Calibri"/>
                <a:cs typeface="Arial"/>
              </a:rPr>
              <a:t>MathJax</a:t>
            </a:r>
            <a:endParaRPr lang="en-US" sz="2400">
              <a:latin typeface="Arial"/>
              <a:ea typeface="Calibri"/>
              <a:cs typeface="Arial"/>
            </a:endParaRPr>
          </a:p>
          <a:p>
            <a:pPr>
              <a:lnSpc>
                <a:spcPct val="120000"/>
              </a:lnSpc>
            </a:pPr>
            <a:endParaRPr lang="en-US" sz="2400">
              <a:latin typeface="Arial"/>
              <a:ea typeface="Calibri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35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EBD7-4059-41D1-845E-2423EF06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Accessible Math?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3B7F-DB6B-49CA-A314-DBE2BBAB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Arial"/>
                <a:cs typeface="Arial"/>
              </a:rPr>
              <a:t>Math that Everyone can </a:t>
            </a:r>
            <a:r>
              <a:rPr lang="en-US" sz="2800" i="1">
                <a:latin typeface="Arial"/>
                <a:cs typeface="Arial"/>
              </a:rPr>
              <a:t>perceive</a:t>
            </a:r>
            <a:r>
              <a:rPr lang="en-US" sz="2800">
                <a:latin typeface="Arial"/>
                <a:cs typeface="Arial"/>
              </a:rPr>
              <a:t>, </a:t>
            </a:r>
            <a:r>
              <a:rPr lang="en-US" sz="2800" i="1">
                <a:latin typeface="Arial"/>
                <a:cs typeface="Arial"/>
              </a:rPr>
              <a:t>interact with</a:t>
            </a:r>
            <a:r>
              <a:rPr lang="en-US" sz="2800">
                <a:latin typeface="Arial"/>
                <a:cs typeface="Arial"/>
              </a:rPr>
              <a:t>, and </a:t>
            </a:r>
            <a:r>
              <a:rPr lang="en-US" sz="2800" i="1">
                <a:latin typeface="Arial"/>
                <a:cs typeface="Arial"/>
              </a:rPr>
              <a:t>explore</a:t>
            </a:r>
          </a:p>
          <a:p>
            <a:endParaRPr lang="en-US" sz="2800" i="1">
              <a:latin typeface="Arial"/>
              <a:cs typeface="Arial"/>
            </a:endParaRPr>
          </a:p>
        </p:txBody>
      </p:sp>
      <p:graphicFrame>
        <p:nvGraphicFramePr>
          <p:cNvPr id="4" name="Object 3" descr="negative b plus or minus the square root of b squared minus 4 a c over 2 a">
            <a:extLst>
              <a:ext uri="{FF2B5EF4-FFF2-40B4-BE49-F238E27FC236}">
                <a16:creationId xmlns:a16="http://schemas.microsoft.com/office/drawing/2014/main" id="{109D7C61-60F0-4803-990B-252993D9C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2931" y="2835537"/>
          <a:ext cx="3075635" cy="13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444240" progId="Equation.DSMT4">
                  <p:embed/>
                </p:oleObj>
              </mc:Choice>
              <mc:Fallback>
                <p:oleObj name="Equation" r:id="rId2" imgW="977760" imgH="444240" progId="Equation.DSMT4">
                  <p:embed/>
                  <p:pic>
                    <p:nvPicPr>
                      <p:cNvPr id="4" name="Object 3" descr="negative b plus or minus the square root of b squared minus 4 a c over 2 a">
                        <a:extLst>
                          <a:ext uri="{FF2B5EF4-FFF2-40B4-BE49-F238E27FC236}">
                            <a16:creationId xmlns:a16="http://schemas.microsoft.com/office/drawing/2014/main" id="{109D7C61-60F0-4803-990B-252993D9C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92931" y="2835537"/>
                        <a:ext cx="3075635" cy="139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64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8EFA-6C86-4643-89C3-26811B5C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Accessible Math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8B6B-8122-47CF-8164-7B0971136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An accessible math element is encoded with information about its</a:t>
            </a:r>
          </a:p>
          <a:p>
            <a:pPr lvl="1"/>
            <a:r>
              <a:rPr lang="en-US" sz="2800" i="1">
                <a:latin typeface="Arial"/>
                <a:cs typeface="Arial"/>
              </a:rPr>
              <a:t>presentation</a:t>
            </a:r>
          </a:p>
          <a:p>
            <a:pPr lvl="1"/>
            <a:r>
              <a:rPr lang="en-US" sz="2800" i="1">
                <a:latin typeface="Arial"/>
                <a:cs typeface="Arial"/>
              </a:rPr>
              <a:t>meaning</a:t>
            </a:r>
          </a:p>
          <a:p>
            <a:r>
              <a:rPr lang="en-US" sz="3200" b="1">
                <a:latin typeface="Arial"/>
                <a:cs typeface="Arial"/>
              </a:rPr>
              <a:t>MathML</a:t>
            </a:r>
            <a:r>
              <a:rPr lang="en-US" sz="3200">
                <a:latin typeface="Arial"/>
                <a:cs typeface="Arial"/>
              </a:rPr>
              <a:t> (Math Markup Language) is the common way to encode this info</a:t>
            </a:r>
          </a:p>
        </p:txBody>
      </p:sp>
    </p:spTree>
    <p:extLst>
      <p:ext uri="{BB962C8B-B14F-4D97-AF65-F5344CB8AC3E}">
        <p14:creationId xmlns:p14="http://schemas.microsoft.com/office/powerpoint/2010/main" val="227228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D70013-813F-1CC9-D15F-0C52A776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Math Quiz as Spoken by JAWS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6587-FE8E-B66F-39D8-F6CB3EE996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861" y="1166813"/>
            <a:ext cx="6206675" cy="48528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1600"/>
              </a:spcAft>
            </a:pPr>
            <a:r>
              <a:rPr lang="en-US">
                <a:solidFill>
                  <a:schemeClr val="tx1"/>
                </a:solidFill>
              </a:rPr>
              <a:t>Here is the text of what is spoken by </a:t>
            </a:r>
            <a:r>
              <a:rPr lang="en-US" sz="2650">
                <a:solidFill>
                  <a:schemeClr val="tx1"/>
                </a:solidFill>
              </a:rPr>
              <a:t>JAWS:</a:t>
            </a:r>
          </a:p>
          <a:p>
            <a:pPr marL="149860">
              <a:spcAft>
                <a:spcPts val="1600"/>
              </a:spcAft>
            </a:pPr>
            <a:r>
              <a:rPr lang="en-US">
                <a:solidFill>
                  <a:schemeClr val="tx1"/>
                </a:solidFill>
                <a:latin typeface="Courier New"/>
                <a:cs typeface="Courier New"/>
              </a:rPr>
              <a:t>Heading level 1 Quiz Question 1</a:t>
            </a:r>
          </a:p>
          <a:p>
            <a:pPr marL="149860">
              <a:spcAft>
                <a:spcPts val="1600"/>
              </a:spcAft>
            </a:pPr>
            <a:r>
              <a:rPr lang="en-US">
                <a:solidFill>
                  <a:schemeClr val="tx1"/>
                </a:solidFill>
                <a:latin typeface="Courier New"/>
                <a:cs typeface="Courier New"/>
              </a:rPr>
              <a:t>Solve the following question and then chose the answer from the radio buttons below.</a:t>
            </a:r>
          </a:p>
          <a:p>
            <a:pPr marL="149860">
              <a:spcAft>
                <a:spcPts val="1600"/>
              </a:spcAft>
            </a:pPr>
            <a:r>
              <a:rPr lang="en-US">
                <a:solidFill>
                  <a:schemeClr val="tx1"/>
                </a:solidFill>
                <a:latin typeface="Courier New"/>
                <a:cs typeface="Courier New"/>
              </a:rPr>
              <a:t>The square root of 4 plus 5 MathContent.</a:t>
            </a:r>
          </a:p>
          <a:p>
            <a:pPr marL="149860"/>
            <a:r>
              <a:rPr lang="en-US">
                <a:solidFill>
                  <a:schemeClr val="tx1"/>
                </a:solidFill>
                <a:latin typeface="Courier New"/>
                <a:cs typeface="Courier New"/>
              </a:rPr>
              <a:t>Choices: 9, 7, 3, 2</a:t>
            </a:r>
          </a:p>
        </p:txBody>
      </p:sp>
      <p:pic>
        <p:nvPicPr>
          <p:cNvPr id="10" name="entireQuiz" descr="Entire Quiz Page audio as read by JAWS">
            <a:hlinkClick r:id="" action="ppaction://media"/>
            <a:extLst>
              <a:ext uri="{FF2B5EF4-FFF2-40B4-BE49-F238E27FC236}">
                <a16:creationId xmlns:a16="http://schemas.microsoft.com/office/drawing/2014/main" id="{ED0288AF-A7DF-2BBA-677B-A9A1D8F086CD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1425" y="1330325"/>
            <a:ext cx="812800" cy="812800"/>
          </a:xfrm>
        </p:spPr>
      </p:pic>
      <p:pic>
        <p:nvPicPr>
          <p:cNvPr id="11" name="justMathAndAnswers" descr="Only equation and answer options audio as read by JAWS">
            <a:hlinkClick r:id="" action="ppaction://media"/>
            <a:extLst>
              <a:ext uri="{FF2B5EF4-FFF2-40B4-BE49-F238E27FC236}">
                <a16:creationId xmlns:a16="http://schemas.microsoft.com/office/drawing/2014/main" id="{31D1D915-8575-143D-2A31-5C82EF3606DE}"/>
              </a:ext>
            </a:extLst>
          </p:cNvPr>
          <p:cNvPicPr>
            <a:picLocks noGrp="1" noChangeAspect="1"/>
          </p:cNvPicPr>
          <p:nvPr>
            <p:ph type="media" sz="quarter" idx="1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1425" y="3402013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40619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Widescreen</PresentationFormat>
  <Slides>32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VanillaVTI</vt:lpstr>
      <vt:lpstr>Office Theme</vt:lpstr>
      <vt:lpstr>The Accessible Math Handbook Roadmap</vt:lpstr>
      <vt:lpstr>The Professional Development Center</vt:lpstr>
      <vt:lpstr>Objectives</vt:lpstr>
      <vt:lpstr>Some Background Definitions [1of3]</vt:lpstr>
      <vt:lpstr>Some Background Definitions [2of3]</vt:lpstr>
      <vt:lpstr>Some Background Definitions [3of3]</vt:lpstr>
      <vt:lpstr>What is Accessible Math?</vt:lpstr>
      <vt:lpstr>What Makes Accessible Math Work?</vt:lpstr>
      <vt:lpstr>The Math Quiz as Spoken by JAWS</vt:lpstr>
      <vt:lpstr>Two Possibilities</vt:lpstr>
      <vt:lpstr>The Quiz Question’s Correct Answer</vt:lpstr>
      <vt:lpstr>Recommendation for Accessing Math with Speech </vt:lpstr>
      <vt:lpstr>What Your Road Map Should Contain </vt:lpstr>
      <vt:lpstr>Generic Accessible Math Workflow</vt:lpstr>
      <vt:lpstr>What is Math OCR?</vt:lpstr>
      <vt:lpstr>Mathpix</vt:lpstr>
      <vt:lpstr>Math &amp; Learning Management Systems</vt:lpstr>
      <vt:lpstr>What is LaTeX?</vt:lpstr>
      <vt:lpstr>What is WordToEPUB?</vt:lpstr>
      <vt:lpstr>WordToEPUB</vt:lpstr>
      <vt:lpstr>Thorium Reader</vt:lpstr>
      <vt:lpstr>Easy EPUB Math </vt:lpstr>
      <vt:lpstr>Using Pandoc Online</vt:lpstr>
      <vt:lpstr>MathType</vt:lpstr>
      <vt:lpstr>Using MathType</vt:lpstr>
      <vt:lpstr>ANALOGUE TOOLS </vt:lpstr>
      <vt:lpstr>INTACT SKETCHPAD</vt:lpstr>
      <vt:lpstr>SENSATIONAL BLACKBOARD</vt:lpstr>
      <vt:lpstr>Math Accessibility Resources</vt:lpstr>
      <vt:lpstr>Putting It Together</vt:lpstr>
      <vt:lpstr>Reading and Writing Math Group</vt:lpstr>
      <vt:lpstr>         Questions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Accessible Math Roadmap</dc:title>
  <dc:creator>Darrin Evans</dc:creator>
  <cp:revision>32</cp:revision>
  <dcterms:created xsi:type="dcterms:W3CDTF">2022-03-08T15:43:42Z</dcterms:created>
  <dcterms:modified xsi:type="dcterms:W3CDTF">2025-11-17T14:15:27Z</dcterms:modified>
</cp:coreProperties>
</file>