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57" r:id="rId3"/>
    <p:sldId id="258" r:id="rId4"/>
    <p:sldId id="259" r:id="rId5"/>
    <p:sldId id="271" r:id="rId6"/>
    <p:sldId id="261" r:id="rId7"/>
    <p:sldId id="374" r:id="rId8"/>
    <p:sldId id="262" r:id="rId9"/>
    <p:sldId id="362" r:id="rId10"/>
    <p:sldId id="263" r:id="rId11"/>
    <p:sldId id="361" r:id="rId12"/>
    <p:sldId id="266" r:id="rId13"/>
    <p:sldId id="352" r:id="rId14"/>
    <p:sldId id="351" r:id="rId15"/>
    <p:sldId id="353" r:id="rId16"/>
    <p:sldId id="354" r:id="rId17"/>
    <p:sldId id="265" r:id="rId18"/>
    <p:sldId id="366" r:id="rId19"/>
    <p:sldId id="347" r:id="rId20"/>
    <p:sldId id="267" r:id="rId21"/>
    <p:sldId id="349" r:id="rId22"/>
    <p:sldId id="338" r:id="rId23"/>
    <p:sldId id="343" r:id="rId24"/>
    <p:sldId id="342" r:id="rId25"/>
    <p:sldId id="337" r:id="rId26"/>
    <p:sldId id="341" r:id="rId27"/>
    <p:sldId id="269" r:id="rId28"/>
    <p:sldId id="268" r:id="rId29"/>
    <p:sldId id="350" r:id="rId30"/>
    <p:sldId id="355" r:id="rId31"/>
    <p:sldId id="264" r:id="rId32"/>
    <p:sldId id="371" r:id="rId33"/>
    <p:sldId id="356" r:id="rId34"/>
    <p:sldId id="357" r:id="rId35"/>
    <p:sldId id="363" r:id="rId36"/>
    <p:sldId id="364" r:id="rId37"/>
    <p:sldId id="365" r:id="rId38"/>
    <p:sldId id="359" r:id="rId39"/>
    <p:sldId id="373" r:id="rId40"/>
    <p:sldId id="375" r:id="rId41"/>
    <p:sldId id="368" r:id="rId42"/>
    <p:sldId id="370" r:id="rId43"/>
    <p:sldId id="26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B5821"/>
    <a:srgbClr val="40831D"/>
    <a:srgbClr val="02331D"/>
    <a:srgbClr val="077033"/>
    <a:srgbClr val="FEC925"/>
    <a:srgbClr val="0277C8"/>
    <a:srgbClr val="015959"/>
    <a:srgbClr val="038F8C"/>
    <a:srgbClr val="12C2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60"/>
    <p:restoredTop sz="86343"/>
  </p:normalViewPr>
  <p:slideViewPr>
    <p:cSldViewPr snapToGrid="0" showGuides="1">
      <p:cViewPr varScale="1">
        <p:scale>
          <a:sx n="126" d="100"/>
          <a:sy n="126" d="100"/>
        </p:scale>
        <p:origin x="648" y="192"/>
      </p:cViewPr>
      <p:guideLst>
        <p:guide orient="horz" pos="2160"/>
        <p:guide pos="3840"/>
      </p:guideLst>
    </p:cSldViewPr>
  </p:slideViewPr>
  <p:outlineViewPr>
    <p:cViewPr>
      <p:scale>
        <a:sx n="33" d="100"/>
        <a:sy n="33" d="100"/>
      </p:scale>
      <p:origin x="0" y="-2800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513F4A-E87D-9749-82FF-D7EE72D5D451}" type="doc">
      <dgm:prSet loTypeId="urn:microsoft.com/office/officeart/2005/8/layout/radial3" loCatId="relationship" qsTypeId="urn:microsoft.com/office/officeart/2005/8/quickstyle/simple2" qsCatId="simple" csTypeId="urn:microsoft.com/office/officeart/2005/8/colors/accent6_2" csCatId="accent6" phldr="1"/>
      <dgm:spPr/>
      <dgm:t>
        <a:bodyPr/>
        <a:lstStyle/>
        <a:p>
          <a:endParaRPr lang="en-US"/>
        </a:p>
      </dgm:t>
    </dgm:pt>
    <dgm:pt modelId="{0E7AA0A1-80D1-8042-AEC4-48CEFAB51AC6}">
      <dgm:prSet phldrT="[Text]" custT="1"/>
      <dgm:spPr/>
      <dgm:t>
        <a:bodyPr anchor="ctr"/>
        <a:lstStyle/>
        <a:p>
          <a:r>
            <a:rPr lang="en-US" sz="1400" b="1" i="0" dirty="0">
              <a:latin typeface="Arial Narrow" panose="020B0604020202020204" pitchFamily="34" charset="0"/>
              <a:cs typeface="Arial Narrow" panose="020B0604020202020204" pitchFamily="34" charset="0"/>
            </a:rPr>
            <a:t>Policy</a:t>
          </a:r>
        </a:p>
      </dgm:t>
    </dgm:pt>
    <dgm:pt modelId="{41A91813-B013-7E4B-BDAD-3866904F50CF}" type="parTrans" cxnId="{D796462E-EDE5-DA42-93EC-9D1728D90465}">
      <dgm:prSet/>
      <dgm:spPr/>
      <dgm:t>
        <a:bodyPr/>
        <a:lstStyle/>
        <a:p>
          <a:endParaRPr lang="en-US"/>
        </a:p>
      </dgm:t>
    </dgm:pt>
    <dgm:pt modelId="{6D50F6CC-7132-8840-8C9E-634764307D2D}" type="sibTrans" cxnId="{D796462E-EDE5-DA42-93EC-9D1728D90465}">
      <dgm:prSet/>
      <dgm:spPr/>
      <dgm:t>
        <a:bodyPr/>
        <a:lstStyle/>
        <a:p>
          <a:endParaRPr lang="en-US"/>
        </a:p>
      </dgm:t>
    </dgm:pt>
    <dgm:pt modelId="{138BC58B-D280-874C-A04E-E7ED0A025CF5}">
      <dgm:prSet custT="1"/>
      <dgm:spPr/>
      <dgm:t>
        <a:bodyPr/>
        <a:lstStyle/>
        <a:p>
          <a:r>
            <a:rPr lang="en-US" sz="1400" b="1" i="0" dirty="0">
              <a:latin typeface="Arial Narrow" panose="020B0604020202020204" pitchFamily="34" charset="0"/>
              <a:cs typeface="Arial Narrow" panose="020B0604020202020204" pitchFamily="34" charset="0"/>
            </a:rPr>
            <a:t>Budget</a:t>
          </a:r>
        </a:p>
      </dgm:t>
    </dgm:pt>
    <dgm:pt modelId="{58B9AB8E-8B08-214D-AEEE-89BDD0B9FAC5}" type="parTrans" cxnId="{E3892E4B-70E4-9C4C-BE91-DCD3F6ADA74D}">
      <dgm:prSet/>
      <dgm:spPr/>
      <dgm:t>
        <a:bodyPr/>
        <a:lstStyle/>
        <a:p>
          <a:endParaRPr lang="en-US"/>
        </a:p>
      </dgm:t>
    </dgm:pt>
    <dgm:pt modelId="{09A5D33E-A753-B547-B41E-3124ADD4A203}" type="sibTrans" cxnId="{E3892E4B-70E4-9C4C-BE91-DCD3F6ADA74D}">
      <dgm:prSet/>
      <dgm:spPr/>
      <dgm:t>
        <a:bodyPr/>
        <a:lstStyle/>
        <a:p>
          <a:endParaRPr lang="en-US"/>
        </a:p>
      </dgm:t>
    </dgm:pt>
    <dgm:pt modelId="{2E04BC51-0A78-8341-B686-991F3862864C}">
      <dgm:prSet custT="1"/>
      <dgm:spPr/>
      <dgm:t>
        <a:bodyPr/>
        <a:lstStyle/>
        <a:p>
          <a:r>
            <a:rPr lang="en-US" sz="1400" b="1" i="0" dirty="0">
              <a:latin typeface="Arial Narrow" panose="020B0604020202020204" pitchFamily="34" charset="0"/>
              <a:cs typeface="Arial Narrow" panose="020B0604020202020204" pitchFamily="34" charset="0"/>
            </a:rPr>
            <a:t>Training</a:t>
          </a:r>
        </a:p>
      </dgm:t>
    </dgm:pt>
    <dgm:pt modelId="{E983EB86-64EE-AE43-A620-8CDD6CF4C20A}" type="parTrans" cxnId="{12047C8D-D90F-AD44-85B8-2B0B0A6A24B6}">
      <dgm:prSet/>
      <dgm:spPr/>
      <dgm:t>
        <a:bodyPr/>
        <a:lstStyle/>
        <a:p>
          <a:endParaRPr lang="en-US"/>
        </a:p>
      </dgm:t>
    </dgm:pt>
    <dgm:pt modelId="{ED683F47-30B5-C241-87C4-4E8582A20DFA}" type="sibTrans" cxnId="{12047C8D-D90F-AD44-85B8-2B0B0A6A24B6}">
      <dgm:prSet/>
      <dgm:spPr/>
      <dgm:t>
        <a:bodyPr/>
        <a:lstStyle/>
        <a:p>
          <a:endParaRPr lang="en-US"/>
        </a:p>
      </dgm:t>
    </dgm:pt>
    <dgm:pt modelId="{8ADDD37F-AA3D-794F-AD31-8D5FE3DB31EB}">
      <dgm:prSet custT="1"/>
      <dgm:spPr/>
      <dgm:t>
        <a:bodyPr anchor="ctr"/>
        <a:lstStyle/>
        <a:p>
          <a:r>
            <a:rPr lang="en-US" sz="1400" b="1" i="0" dirty="0">
              <a:latin typeface="Arial Narrow" panose="020B0604020202020204" pitchFamily="34" charset="0"/>
              <a:ea typeface="Roboto" panose="02000000000000000000" pitchFamily="2" charset="0"/>
              <a:cs typeface="Arial Narrow" panose="020B0604020202020204" pitchFamily="34" charset="0"/>
            </a:rPr>
            <a:t>  Communicate</a:t>
          </a:r>
        </a:p>
      </dgm:t>
    </dgm:pt>
    <dgm:pt modelId="{E4BEF015-9E9C-CC4E-BBFF-6748B6B526F6}" type="parTrans" cxnId="{52D59835-8BB2-E448-8E05-E6513786FBAD}">
      <dgm:prSet/>
      <dgm:spPr/>
      <dgm:t>
        <a:bodyPr/>
        <a:lstStyle/>
        <a:p>
          <a:endParaRPr lang="en-US"/>
        </a:p>
      </dgm:t>
    </dgm:pt>
    <dgm:pt modelId="{3E42E551-0CAE-4541-A233-15CBDA25DCB8}" type="sibTrans" cxnId="{52D59835-8BB2-E448-8E05-E6513786FBAD}">
      <dgm:prSet/>
      <dgm:spPr/>
      <dgm:t>
        <a:bodyPr/>
        <a:lstStyle/>
        <a:p>
          <a:endParaRPr lang="en-US"/>
        </a:p>
      </dgm:t>
    </dgm:pt>
    <dgm:pt modelId="{8F503D53-62FC-2746-92D6-6BA271F786D6}">
      <dgm:prSet custT="1"/>
      <dgm:spPr/>
      <dgm:t>
        <a:bodyPr anchor="ctr"/>
        <a:lstStyle/>
        <a:p>
          <a:r>
            <a:rPr lang="en-US" sz="1400" b="1" i="0" dirty="0">
              <a:latin typeface="Arial Narrow" panose="020B0604020202020204" pitchFamily="34" charset="0"/>
              <a:cs typeface="Arial Narrow" panose="020B0604020202020204" pitchFamily="34" charset="0"/>
            </a:rPr>
            <a:t>Help Desk Support</a:t>
          </a:r>
        </a:p>
      </dgm:t>
    </dgm:pt>
    <dgm:pt modelId="{A340184D-AC0D-0943-8300-CE4A67A619CC}" type="parTrans" cxnId="{94FD2AEB-8CBB-1F41-8863-F60CBDAEC6F6}">
      <dgm:prSet/>
      <dgm:spPr/>
      <dgm:t>
        <a:bodyPr/>
        <a:lstStyle/>
        <a:p>
          <a:endParaRPr lang="en-US"/>
        </a:p>
      </dgm:t>
    </dgm:pt>
    <dgm:pt modelId="{EF8109D3-F9EE-3241-8655-F0AA2902B335}" type="sibTrans" cxnId="{94FD2AEB-8CBB-1F41-8863-F60CBDAEC6F6}">
      <dgm:prSet/>
      <dgm:spPr/>
      <dgm:t>
        <a:bodyPr/>
        <a:lstStyle/>
        <a:p>
          <a:endParaRPr lang="en-US"/>
        </a:p>
      </dgm:t>
    </dgm:pt>
    <dgm:pt modelId="{9E2D5594-9015-EF4F-8695-52B4F53E8AB5}">
      <dgm:prSet custT="1"/>
      <dgm:spPr/>
      <dgm:t>
        <a:bodyPr anchor="ctr"/>
        <a:lstStyle/>
        <a:p>
          <a:r>
            <a:rPr lang="en-US" sz="1400" b="1" i="0" dirty="0">
              <a:latin typeface="Arial Narrow" panose="020B0604020202020204" pitchFamily="34" charset="0"/>
              <a:cs typeface="Arial Narrow" panose="020B0604020202020204" pitchFamily="34" charset="0"/>
            </a:rPr>
            <a:t>Govern</a:t>
          </a:r>
        </a:p>
      </dgm:t>
    </dgm:pt>
    <dgm:pt modelId="{1F637CF7-C659-FF41-B2A0-F28B5C65A7C4}" type="parTrans" cxnId="{80E8A899-C042-8B48-AD9F-5A8930719135}">
      <dgm:prSet/>
      <dgm:spPr/>
      <dgm:t>
        <a:bodyPr/>
        <a:lstStyle/>
        <a:p>
          <a:endParaRPr lang="en-US"/>
        </a:p>
      </dgm:t>
    </dgm:pt>
    <dgm:pt modelId="{5483645A-9E69-9D4F-A531-4A9313881905}" type="sibTrans" cxnId="{80E8A899-C042-8B48-AD9F-5A8930719135}">
      <dgm:prSet/>
      <dgm:spPr/>
      <dgm:t>
        <a:bodyPr/>
        <a:lstStyle/>
        <a:p>
          <a:endParaRPr lang="en-US"/>
        </a:p>
      </dgm:t>
    </dgm:pt>
    <dgm:pt modelId="{2A8D5886-5A92-7440-B4B8-2FB48A571211}">
      <dgm:prSet custT="1"/>
      <dgm:spPr/>
      <dgm:t>
        <a:bodyPr/>
        <a:lstStyle/>
        <a:p>
          <a:r>
            <a:rPr lang="en-US" sz="1400" b="1" i="0" dirty="0">
              <a:latin typeface="Arial Narrow" panose="020B0604020202020204" pitchFamily="34" charset="0"/>
              <a:cs typeface="Arial Narrow" panose="020B0604020202020204" pitchFamily="34" charset="0"/>
            </a:rPr>
            <a:t>SDLC</a:t>
          </a:r>
        </a:p>
      </dgm:t>
    </dgm:pt>
    <dgm:pt modelId="{1F3B5B38-05FB-DF48-9496-EC420429F6DC}" type="parTrans" cxnId="{72171805-1392-2749-865D-BC0436162303}">
      <dgm:prSet/>
      <dgm:spPr/>
      <dgm:t>
        <a:bodyPr/>
        <a:lstStyle/>
        <a:p>
          <a:endParaRPr lang="en-US"/>
        </a:p>
      </dgm:t>
    </dgm:pt>
    <dgm:pt modelId="{02ACAAEF-FD4B-EA4E-BCD2-470AC0968D87}" type="sibTrans" cxnId="{72171805-1392-2749-865D-BC0436162303}">
      <dgm:prSet/>
      <dgm:spPr/>
      <dgm:t>
        <a:bodyPr/>
        <a:lstStyle/>
        <a:p>
          <a:endParaRPr lang="en-US"/>
        </a:p>
      </dgm:t>
    </dgm:pt>
    <dgm:pt modelId="{4C0E35A0-6DAA-6649-98AD-91F463CC368C}">
      <dgm:prSet custT="1"/>
      <dgm:spPr/>
      <dgm:t>
        <a:bodyPr/>
        <a:lstStyle/>
        <a:p>
          <a:r>
            <a:rPr lang="en-US" sz="1400" b="1" i="0" dirty="0">
              <a:latin typeface="Arial Narrow" panose="020B0604020202020204" pitchFamily="34" charset="0"/>
              <a:cs typeface="Arial Narrow" panose="020B0604020202020204" pitchFamily="34" charset="0"/>
            </a:rPr>
            <a:t>HR</a:t>
          </a:r>
        </a:p>
      </dgm:t>
    </dgm:pt>
    <dgm:pt modelId="{D47E3A17-0BF4-4648-907D-871E2F0FF4DE}" type="parTrans" cxnId="{967BDF31-E11C-B941-81DD-29D8F527713E}">
      <dgm:prSet/>
      <dgm:spPr/>
      <dgm:t>
        <a:bodyPr/>
        <a:lstStyle/>
        <a:p>
          <a:endParaRPr lang="en-US"/>
        </a:p>
      </dgm:t>
    </dgm:pt>
    <dgm:pt modelId="{F008FB0B-A92D-0847-B1F6-6989C7D3D369}" type="sibTrans" cxnId="{967BDF31-E11C-B941-81DD-29D8F527713E}">
      <dgm:prSet/>
      <dgm:spPr/>
      <dgm:t>
        <a:bodyPr/>
        <a:lstStyle/>
        <a:p>
          <a:endParaRPr lang="en-US"/>
        </a:p>
      </dgm:t>
    </dgm:pt>
    <dgm:pt modelId="{20EF447A-DC26-4F49-9314-6AC6DC658C3D}">
      <dgm:prSet phldrT="[Text]" custT="1"/>
      <dgm:spPr/>
      <dgm:t>
        <a:bodyPr/>
        <a:lstStyle/>
        <a:p>
          <a:r>
            <a:rPr lang="en-US" sz="3200" b="0" i="0" dirty="0">
              <a:latin typeface="Arial Narrow" panose="020B0604020202020204" pitchFamily="34" charset="0"/>
              <a:cs typeface="Arial Narrow" panose="020B0604020202020204" pitchFamily="34" charset="0"/>
            </a:rPr>
            <a:t>Culture</a:t>
          </a:r>
        </a:p>
      </dgm:t>
    </dgm:pt>
    <dgm:pt modelId="{F7B0F170-2CF2-CE4A-91F2-A6F9929AD0A0}" type="parTrans" cxnId="{A96E49CE-F24E-8548-BA79-D5985C7FFF11}">
      <dgm:prSet/>
      <dgm:spPr/>
      <dgm:t>
        <a:bodyPr/>
        <a:lstStyle/>
        <a:p>
          <a:endParaRPr lang="en-US"/>
        </a:p>
      </dgm:t>
    </dgm:pt>
    <dgm:pt modelId="{F71BE3B2-3582-A449-9EA2-DBA175211FEF}" type="sibTrans" cxnId="{A96E49CE-F24E-8548-BA79-D5985C7FFF11}">
      <dgm:prSet/>
      <dgm:spPr/>
      <dgm:t>
        <a:bodyPr/>
        <a:lstStyle/>
        <a:p>
          <a:endParaRPr lang="en-US"/>
        </a:p>
      </dgm:t>
    </dgm:pt>
    <dgm:pt modelId="{D5FFC8D7-60D5-EA49-9E2A-418215A0BFB2}">
      <dgm:prSet custT="1"/>
      <dgm:spPr/>
      <dgm:t>
        <a:bodyPr/>
        <a:lstStyle/>
        <a:p>
          <a:r>
            <a:rPr lang="en-US" sz="1400" b="1" i="0" dirty="0">
              <a:latin typeface="Arial Narrow" panose="020B0604020202020204" pitchFamily="34" charset="0"/>
              <a:cs typeface="Arial Narrow" panose="020B0604020202020204" pitchFamily="34" charset="0"/>
            </a:rPr>
            <a:t>Procure</a:t>
          </a:r>
        </a:p>
      </dgm:t>
    </dgm:pt>
    <dgm:pt modelId="{6C7C4F29-0EF5-0343-85D0-04AD1DF503EF}" type="parTrans" cxnId="{05BEB17F-C49F-E447-A7CD-CC2B341AC496}">
      <dgm:prSet/>
      <dgm:spPr/>
      <dgm:t>
        <a:bodyPr/>
        <a:lstStyle/>
        <a:p>
          <a:endParaRPr lang="en-US"/>
        </a:p>
      </dgm:t>
    </dgm:pt>
    <dgm:pt modelId="{99DFAE4F-3F73-3F48-AC99-873B7CBA7F06}" type="sibTrans" cxnId="{05BEB17F-C49F-E447-A7CD-CC2B341AC496}">
      <dgm:prSet/>
      <dgm:spPr/>
      <dgm:t>
        <a:bodyPr/>
        <a:lstStyle/>
        <a:p>
          <a:endParaRPr lang="en-US"/>
        </a:p>
      </dgm:t>
    </dgm:pt>
    <dgm:pt modelId="{AE274F42-2BDB-C046-9757-1D85D18F89FF}" type="pres">
      <dgm:prSet presAssocID="{25513F4A-E87D-9749-82FF-D7EE72D5D451}" presName="composite" presStyleCnt="0">
        <dgm:presLayoutVars>
          <dgm:chMax val="1"/>
          <dgm:dir/>
          <dgm:resizeHandles val="exact"/>
        </dgm:presLayoutVars>
      </dgm:prSet>
      <dgm:spPr/>
    </dgm:pt>
    <dgm:pt modelId="{91C54838-5C28-8146-A121-FB2B1F73DFB8}" type="pres">
      <dgm:prSet presAssocID="{25513F4A-E87D-9749-82FF-D7EE72D5D451}" presName="radial" presStyleCnt="0">
        <dgm:presLayoutVars>
          <dgm:animLvl val="ctr"/>
        </dgm:presLayoutVars>
      </dgm:prSet>
      <dgm:spPr/>
    </dgm:pt>
    <dgm:pt modelId="{A7F8EC2B-E41E-3C4F-A4A4-642A4E321C1B}" type="pres">
      <dgm:prSet presAssocID="{20EF447A-DC26-4F49-9314-6AC6DC658C3D}" presName="centerShape" presStyleLbl="vennNode1" presStyleIdx="0" presStyleCnt="10"/>
      <dgm:spPr/>
    </dgm:pt>
    <dgm:pt modelId="{F15CA778-4232-7447-BCAE-5A10DD3880A2}" type="pres">
      <dgm:prSet presAssocID="{0E7AA0A1-80D1-8042-AEC4-48CEFAB51AC6}" presName="node" presStyleLbl="vennNode1" presStyleIdx="1" presStyleCnt="10">
        <dgm:presLayoutVars>
          <dgm:bulletEnabled val="1"/>
        </dgm:presLayoutVars>
      </dgm:prSet>
      <dgm:spPr/>
    </dgm:pt>
    <dgm:pt modelId="{DB702F6A-8FB9-234C-89DC-C42160B98583}" type="pres">
      <dgm:prSet presAssocID="{138BC58B-D280-874C-A04E-E7ED0A025CF5}" presName="node" presStyleLbl="vennNode1" presStyleIdx="2" presStyleCnt="10" custScaleX="99796">
        <dgm:presLayoutVars>
          <dgm:bulletEnabled val="1"/>
        </dgm:presLayoutVars>
      </dgm:prSet>
      <dgm:spPr/>
    </dgm:pt>
    <dgm:pt modelId="{F86B0CCB-E0ED-A64F-B50F-E85BF4AA18BA}" type="pres">
      <dgm:prSet presAssocID="{2E04BC51-0A78-8341-B686-991F3862864C}" presName="node" presStyleLbl="vennNode1" presStyleIdx="3" presStyleCnt="10">
        <dgm:presLayoutVars>
          <dgm:bulletEnabled val="1"/>
        </dgm:presLayoutVars>
      </dgm:prSet>
      <dgm:spPr/>
    </dgm:pt>
    <dgm:pt modelId="{E8FA3963-3FAE-A449-B8F3-8F7160AFDD99}" type="pres">
      <dgm:prSet presAssocID="{8ADDD37F-AA3D-794F-AD31-8D5FE3DB31EB}" presName="node" presStyleLbl="vennNode1" presStyleIdx="4" presStyleCnt="10" custScaleX="138606" custScaleY="106925">
        <dgm:presLayoutVars>
          <dgm:bulletEnabled val="1"/>
        </dgm:presLayoutVars>
      </dgm:prSet>
      <dgm:spPr/>
    </dgm:pt>
    <dgm:pt modelId="{61B33D29-B88E-184C-A5DB-69DF6773ABE5}" type="pres">
      <dgm:prSet presAssocID="{8F503D53-62FC-2746-92D6-6BA271F786D6}" presName="node" presStyleLbl="vennNode1" presStyleIdx="5" presStyleCnt="10">
        <dgm:presLayoutVars>
          <dgm:bulletEnabled val="1"/>
        </dgm:presLayoutVars>
      </dgm:prSet>
      <dgm:spPr/>
    </dgm:pt>
    <dgm:pt modelId="{32446277-B09C-EB46-8A4C-F7486874193C}" type="pres">
      <dgm:prSet presAssocID="{9E2D5594-9015-EF4F-8695-52B4F53E8AB5}" presName="node" presStyleLbl="vennNode1" presStyleIdx="6" presStyleCnt="10">
        <dgm:presLayoutVars>
          <dgm:bulletEnabled val="1"/>
        </dgm:presLayoutVars>
      </dgm:prSet>
      <dgm:spPr/>
    </dgm:pt>
    <dgm:pt modelId="{60F90880-2AD3-E944-B544-51C78E2E9571}" type="pres">
      <dgm:prSet presAssocID="{2A8D5886-5A92-7440-B4B8-2FB48A571211}" presName="node" presStyleLbl="vennNode1" presStyleIdx="7" presStyleCnt="10" custScaleX="138606">
        <dgm:presLayoutVars>
          <dgm:bulletEnabled val="1"/>
        </dgm:presLayoutVars>
      </dgm:prSet>
      <dgm:spPr/>
    </dgm:pt>
    <dgm:pt modelId="{E2130A42-2C61-1E4B-9136-B58BEDD7BE40}" type="pres">
      <dgm:prSet presAssocID="{D5FFC8D7-60D5-EA49-9E2A-418215A0BFB2}" presName="node" presStyleLbl="vennNode1" presStyleIdx="8" presStyleCnt="10">
        <dgm:presLayoutVars>
          <dgm:bulletEnabled val="1"/>
        </dgm:presLayoutVars>
      </dgm:prSet>
      <dgm:spPr/>
    </dgm:pt>
    <dgm:pt modelId="{DBB74C76-0F96-054A-BB1D-F5A59D90EEDD}" type="pres">
      <dgm:prSet presAssocID="{4C0E35A0-6DAA-6649-98AD-91F463CC368C}" presName="node" presStyleLbl="vennNode1" presStyleIdx="9" presStyleCnt="10">
        <dgm:presLayoutVars>
          <dgm:bulletEnabled val="1"/>
        </dgm:presLayoutVars>
      </dgm:prSet>
      <dgm:spPr/>
    </dgm:pt>
  </dgm:ptLst>
  <dgm:cxnLst>
    <dgm:cxn modelId="{72171805-1392-2749-865D-BC0436162303}" srcId="{20EF447A-DC26-4F49-9314-6AC6DC658C3D}" destId="{2A8D5886-5A92-7440-B4B8-2FB48A571211}" srcOrd="6" destOrd="0" parTransId="{1F3B5B38-05FB-DF48-9496-EC420429F6DC}" sibTransId="{02ACAAEF-FD4B-EA4E-BCD2-470AC0968D87}"/>
    <dgm:cxn modelId="{D59FA816-56FE-8A4A-820E-B9A041539EC0}" type="presOf" srcId="{9E2D5594-9015-EF4F-8695-52B4F53E8AB5}" destId="{32446277-B09C-EB46-8A4C-F7486874193C}" srcOrd="0" destOrd="0" presId="urn:microsoft.com/office/officeart/2005/8/layout/radial3"/>
    <dgm:cxn modelId="{D796462E-EDE5-DA42-93EC-9D1728D90465}" srcId="{20EF447A-DC26-4F49-9314-6AC6DC658C3D}" destId="{0E7AA0A1-80D1-8042-AEC4-48CEFAB51AC6}" srcOrd="0" destOrd="0" parTransId="{41A91813-B013-7E4B-BDAD-3866904F50CF}" sibTransId="{6D50F6CC-7132-8840-8C9E-634764307D2D}"/>
    <dgm:cxn modelId="{967BDF31-E11C-B941-81DD-29D8F527713E}" srcId="{20EF447A-DC26-4F49-9314-6AC6DC658C3D}" destId="{4C0E35A0-6DAA-6649-98AD-91F463CC368C}" srcOrd="8" destOrd="0" parTransId="{D47E3A17-0BF4-4648-907D-871E2F0FF4DE}" sibTransId="{F008FB0B-A92D-0847-B1F6-6989C7D3D369}"/>
    <dgm:cxn modelId="{52D59835-8BB2-E448-8E05-E6513786FBAD}" srcId="{20EF447A-DC26-4F49-9314-6AC6DC658C3D}" destId="{8ADDD37F-AA3D-794F-AD31-8D5FE3DB31EB}" srcOrd="3" destOrd="0" parTransId="{E4BEF015-9E9C-CC4E-BBFF-6748B6B526F6}" sibTransId="{3E42E551-0CAE-4541-A233-15CBDA25DCB8}"/>
    <dgm:cxn modelId="{E3892E4B-70E4-9C4C-BE91-DCD3F6ADA74D}" srcId="{20EF447A-DC26-4F49-9314-6AC6DC658C3D}" destId="{138BC58B-D280-874C-A04E-E7ED0A025CF5}" srcOrd="1" destOrd="0" parTransId="{58B9AB8E-8B08-214D-AEEE-89BDD0B9FAC5}" sibTransId="{09A5D33E-A753-B547-B41E-3124ADD4A203}"/>
    <dgm:cxn modelId="{ABFB7574-E6CE-7242-8AB7-0F25687F8843}" type="presOf" srcId="{8F503D53-62FC-2746-92D6-6BA271F786D6}" destId="{61B33D29-B88E-184C-A5DB-69DF6773ABE5}" srcOrd="0" destOrd="0" presId="urn:microsoft.com/office/officeart/2005/8/layout/radial3"/>
    <dgm:cxn modelId="{05BEB17F-C49F-E447-A7CD-CC2B341AC496}" srcId="{20EF447A-DC26-4F49-9314-6AC6DC658C3D}" destId="{D5FFC8D7-60D5-EA49-9E2A-418215A0BFB2}" srcOrd="7" destOrd="0" parTransId="{6C7C4F29-0EF5-0343-85D0-04AD1DF503EF}" sibTransId="{99DFAE4F-3F73-3F48-AC99-873B7CBA7F06}"/>
    <dgm:cxn modelId="{7C571B83-E1F5-5A46-BFC2-F1FE77A4C87E}" type="presOf" srcId="{138BC58B-D280-874C-A04E-E7ED0A025CF5}" destId="{DB702F6A-8FB9-234C-89DC-C42160B98583}" srcOrd="0" destOrd="0" presId="urn:microsoft.com/office/officeart/2005/8/layout/radial3"/>
    <dgm:cxn modelId="{12047C8D-D90F-AD44-85B8-2B0B0A6A24B6}" srcId="{20EF447A-DC26-4F49-9314-6AC6DC658C3D}" destId="{2E04BC51-0A78-8341-B686-991F3862864C}" srcOrd="2" destOrd="0" parTransId="{E983EB86-64EE-AE43-A620-8CDD6CF4C20A}" sibTransId="{ED683F47-30B5-C241-87C4-4E8582A20DFA}"/>
    <dgm:cxn modelId="{1FAEB791-34C7-1B4F-B5AB-F98A580B96A5}" type="presOf" srcId="{D5FFC8D7-60D5-EA49-9E2A-418215A0BFB2}" destId="{E2130A42-2C61-1E4B-9136-B58BEDD7BE40}" srcOrd="0" destOrd="0" presId="urn:microsoft.com/office/officeart/2005/8/layout/radial3"/>
    <dgm:cxn modelId="{80E8A899-C042-8B48-AD9F-5A8930719135}" srcId="{20EF447A-DC26-4F49-9314-6AC6DC658C3D}" destId="{9E2D5594-9015-EF4F-8695-52B4F53E8AB5}" srcOrd="5" destOrd="0" parTransId="{1F637CF7-C659-FF41-B2A0-F28B5C65A7C4}" sibTransId="{5483645A-9E69-9D4F-A531-4A9313881905}"/>
    <dgm:cxn modelId="{E3596FB7-4659-ED42-B7DA-22591433EB70}" type="presOf" srcId="{0E7AA0A1-80D1-8042-AEC4-48CEFAB51AC6}" destId="{F15CA778-4232-7447-BCAE-5A10DD3880A2}" srcOrd="0" destOrd="0" presId="urn:microsoft.com/office/officeart/2005/8/layout/radial3"/>
    <dgm:cxn modelId="{4DADCDB8-D993-1D4A-9929-FF85F1A0686C}" type="presOf" srcId="{2E04BC51-0A78-8341-B686-991F3862864C}" destId="{F86B0CCB-E0ED-A64F-B50F-E85BF4AA18BA}" srcOrd="0" destOrd="0" presId="urn:microsoft.com/office/officeart/2005/8/layout/radial3"/>
    <dgm:cxn modelId="{A96E49CE-F24E-8548-BA79-D5985C7FFF11}" srcId="{25513F4A-E87D-9749-82FF-D7EE72D5D451}" destId="{20EF447A-DC26-4F49-9314-6AC6DC658C3D}" srcOrd="0" destOrd="0" parTransId="{F7B0F170-2CF2-CE4A-91F2-A6F9929AD0A0}" sibTransId="{F71BE3B2-3582-A449-9EA2-DBA175211FEF}"/>
    <dgm:cxn modelId="{D3658ED3-D324-6344-A221-4654A5276689}" type="presOf" srcId="{25513F4A-E87D-9749-82FF-D7EE72D5D451}" destId="{AE274F42-2BDB-C046-9757-1D85D18F89FF}" srcOrd="0" destOrd="0" presId="urn:microsoft.com/office/officeart/2005/8/layout/radial3"/>
    <dgm:cxn modelId="{065A5DD4-193C-8847-8E82-91CA0509F888}" type="presOf" srcId="{2A8D5886-5A92-7440-B4B8-2FB48A571211}" destId="{60F90880-2AD3-E944-B544-51C78E2E9571}" srcOrd="0" destOrd="0" presId="urn:microsoft.com/office/officeart/2005/8/layout/radial3"/>
    <dgm:cxn modelId="{80E37FE8-E3B2-6F42-A26C-9E3DEC964DE2}" type="presOf" srcId="{4C0E35A0-6DAA-6649-98AD-91F463CC368C}" destId="{DBB74C76-0F96-054A-BB1D-F5A59D90EEDD}" srcOrd="0" destOrd="0" presId="urn:microsoft.com/office/officeart/2005/8/layout/radial3"/>
    <dgm:cxn modelId="{94FD2AEB-8CBB-1F41-8863-F60CBDAEC6F6}" srcId="{20EF447A-DC26-4F49-9314-6AC6DC658C3D}" destId="{8F503D53-62FC-2746-92D6-6BA271F786D6}" srcOrd="4" destOrd="0" parTransId="{A340184D-AC0D-0943-8300-CE4A67A619CC}" sibTransId="{EF8109D3-F9EE-3241-8655-F0AA2902B335}"/>
    <dgm:cxn modelId="{504B0BEC-4434-9B40-BF3C-90E65D06BF30}" type="presOf" srcId="{20EF447A-DC26-4F49-9314-6AC6DC658C3D}" destId="{A7F8EC2B-E41E-3C4F-A4A4-642A4E321C1B}" srcOrd="0" destOrd="0" presId="urn:microsoft.com/office/officeart/2005/8/layout/radial3"/>
    <dgm:cxn modelId="{9F7F70F0-F7F6-E64D-958C-89F3C8580377}" type="presOf" srcId="{8ADDD37F-AA3D-794F-AD31-8D5FE3DB31EB}" destId="{E8FA3963-3FAE-A449-B8F3-8F7160AFDD99}" srcOrd="0" destOrd="0" presId="urn:microsoft.com/office/officeart/2005/8/layout/radial3"/>
    <dgm:cxn modelId="{D9E02BA1-7F35-C540-922D-1060F465BCFB}" type="presParOf" srcId="{AE274F42-2BDB-C046-9757-1D85D18F89FF}" destId="{91C54838-5C28-8146-A121-FB2B1F73DFB8}" srcOrd="0" destOrd="0" presId="urn:microsoft.com/office/officeart/2005/8/layout/radial3"/>
    <dgm:cxn modelId="{0AAE43EC-ED39-6447-8B67-32DB79A5968C}" type="presParOf" srcId="{91C54838-5C28-8146-A121-FB2B1F73DFB8}" destId="{A7F8EC2B-E41E-3C4F-A4A4-642A4E321C1B}" srcOrd="0" destOrd="0" presId="urn:microsoft.com/office/officeart/2005/8/layout/radial3"/>
    <dgm:cxn modelId="{6700BD1E-294D-1545-B41F-F9630B0627A1}" type="presParOf" srcId="{91C54838-5C28-8146-A121-FB2B1F73DFB8}" destId="{F15CA778-4232-7447-BCAE-5A10DD3880A2}" srcOrd="1" destOrd="0" presId="urn:microsoft.com/office/officeart/2005/8/layout/radial3"/>
    <dgm:cxn modelId="{BD564395-CC28-3A46-BF71-C29E9BA68DB6}" type="presParOf" srcId="{91C54838-5C28-8146-A121-FB2B1F73DFB8}" destId="{DB702F6A-8FB9-234C-89DC-C42160B98583}" srcOrd="2" destOrd="0" presId="urn:microsoft.com/office/officeart/2005/8/layout/radial3"/>
    <dgm:cxn modelId="{75829E36-1D96-2442-B8B7-50071FB0E2CF}" type="presParOf" srcId="{91C54838-5C28-8146-A121-FB2B1F73DFB8}" destId="{F86B0CCB-E0ED-A64F-B50F-E85BF4AA18BA}" srcOrd="3" destOrd="0" presId="urn:microsoft.com/office/officeart/2005/8/layout/radial3"/>
    <dgm:cxn modelId="{E4B1A351-9878-EC47-9839-080398506549}" type="presParOf" srcId="{91C54838-5C28-8146-A121-FB2B1F73DFB8}" destId="{E8FA3963-3FAE-A449-B8F3-8F7160AFDD99}" srcOrd="4" destOrd="0" presId="urn:microsoft.com/office/officeart/2005/8/layout/radial3"/>
    <dgm:cxn modelId="{248B1B01-01D7-3840-9D89-EFEE604A84AE}" type="presParOf" srcId="{91C54838-5C28-8146-A121-FB2B1F73DFB8}" destId="{61B33D29-B88E-184C-A5DB-69DF6773ABE5}" srcOrd="5" destOrd="0" presId="urn:microsoft.com/office/officeart/2005/8/layout/radial3"/>
    <dgm:cxn modelId="{843F86BF-E9EE-DA4C-9809-86D566C9A9E8}" type="presParOf" srcId="{91C54838-5C28-8146-A121-FB2B1F73DFB8}" destId="{32446277-B09C-EB46-8A4C-F7486874193C}" srcOrd="6" destOrd="0" presId="urn:microsoft.com/office/officeart/2005/8/layout/radial3"/>
    <dgm:cxn modelId="{B9DCFD67-0062-A84B-B2F8-90624736307E}" type="presParOf" srcId="{91C54838-5C28-8146-A121-FB2B1F73DFB8}" destId="{60F90880-2AD3-E944-B544-51C78E2E9571}" srcOrd="7" destOrd="0" presId="urn:microsoft.com/office/officeart/2005/8/layout/radial3"/>
    <dgm:cxn modelId="{0BEAF9EA-E560-AC43-AF89-71E666855AAA}" type="presParOf" srcId="{91C54838-5C28-8146-A121-FB2B1F73DFB8}" destId="{E2130A42-2C61-1E4B-9136-B58BEDD7BE40}" srcOrd="8" destOrd="0" presId="urn:microsoft.com/office/officeart/2005/8/layout/radial3"/>
    <dgm:cxn modelId="{EC3E877F-B053-6040-AF38-9A69670560D7}" type="presParOf" srcId="{91C54838-5C28-8146-A121-FB2B1F73DFB8}" destId="{DBB74C76-0F96-054A-BB1D-F5A59D90EEDD}"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513F4A-E87D-9749-82FF-D7EE72D5D451}" type="doc">
      <dgm:prSet loTypeId="urn:microsoft.com/office/officeart/2005/8/layout/radial3" loCatId="relationship" qsTypeId="urn:microsoft.com/office/officeart/2005/8/quickstyle/simple2" qsCatId="simple" csTypeId="urn:microsoft.com/office/officeart/2005/8/colors/accent6_2" csCatId="accent6" phldr="1"/>
      <dgm:spPr/>
      <dgm:t>
        <a:bodyPr/>
        <a:lstStyle/>
        <a:p>
          <a:endParaRPr lang="en-US"/>
        </a:p>
      </dgm:t>
    </dgm:pt>
    <dgm:pt modelId="{0E7AA0A1-80D1-8042-AEC4-48CEFAB51AC6}">
      <dgm:prSet phldrT="[Text]" custT="1"/>
      <dgm:spPr/>
      <dgm:t>
        <a:bodyPr anchor="ctr"/>
        <a:lstStyle/>
        <a:p>
          <a:r>
            <a:rPr lang="en-US" sz="1400" b="1" i="0" dirty="0">
              <a:latin typeface="Arial Narrow" panose="020B0604020202020204" pitchFamily="34" charset="0"/>
              <a:cs typeface="Arial Narrow" panose="020B0604020202020204" pitchFamily="34" charset="0"/>
            </a:rPr>
            <a:t>Policy</a:t>
          </a:r>
        </a:p>
      </dgm:t>
    </dgm:pt>
    <dgm:pt modelId="{41A91813-B013-7E4B-BDAD-3866904F50CF}" type="parTrans" cxnId="{D796462E-EDE5-DA42-93EC-9D1728D90465}">
      <dgm:prSet/>
      <dgm:spPr/>
      <dgm:t>
        <a:bodyPr/>
        <a:lstStyle/>
        <a:p>
          <a:endParaRPr lang="en-US"/>
        </a:p>
      </dgm:t>
    </dgm:pt>
    <dgm:pt modelId="{6D50F6CC-7132-8840-8C9E-634764307D2D}" type="sibTrans" cxnId="{D796462E-EDE5-DA42-93EC-9D1728D90465}">
      <dgm:prSet/>
      <dgm:spPr/>
      <dgm:t>
        <a:bodyPr/>
        <a:lstStyle/>
        <a:p>
          <a:endParaRPr lang="en-US"/>
        </a:p>
      </dgm:t>
    </dgm:pt>
    <dgm:pt modelId="{138BC58B-D280-874C-A04E-E7ED0A025CF5}">
      <dgm:prSet custT="1"/>
      <dgm:spPr/>
      <dgm:t>
        <a:bodyPr/>
        <a:lstStyle/>
        <a:p>
          <a:r>
            <a:rPr lang="en-US" sz="1400" b="1" i="0" dirty="0">
              <a:latin typeface="Arial Narrow" panose="020B0604020202020204" pitchFamily="34" charset="0"/>
              <a:cs typeface="Arial Narrow" panose="020B0604020202020204" pitchFamily="34" charset="0"/>
            </a:rPr>
            <a:t>Budget</a:t>
          </a:r>
        </a:p>
      </dgm:t>
    </dgm:pt>
    <dgm:pt modelId="{58B9AB8E-8B08-214D-AEEE-89BDD0B9FAC5}" type="parTrans" cxnId="{E3892E4B-70E4-9C4C-BE91-DCD3F6ADA74D}">
      <dgm:prSet/>
      <dgm:spPr/>
      <dgm:t>
        <a:bodyPr/>
        <a:lstStyle/>
        <a:p>
          <a:endParaRPr lang="en-US"/>
        </a:p>
      </dgm:t>
    </dgm:pt>
    <dgm:pt modelId="{09A5D33E-A753-B547-B41E-3124ADD4A203}" type="sibTrans" cxnId="{E3892E4B-70E4-9C4C-BE91-DCD3F6ADA74D}">
      <dgm:prSet/>
      <dgm:spPr/>
      <dgm:t>
        <a:bodyPr/>
        <a:lstStyle/>
        <a:p>
          <a:endParaRPr lang="en-US"/>
        </a:p>
      </dgm:t>
    </dgm:pt>
    <dgm:pt modelId="{2E04BC51-0A78-8341-B686-991F3862864C}">
      <dgm:prSet custT="1"/>
      <dgm:spPr/>
      <dgm:t>
        <a:bodyPr/>
        <a:lstStyle/>
        <a:p>
          <a:r>
            <a:rPr lang="en-US" sz="1400" b="1" i="0" dirty="0">
              <a:latin typeface="Arial Narrow" panose="020B0604020202020204" pitchFamily="34" charset="0"/>
              <a:cs typeface="Arial Narrow" panose="020B0604020202020204" pitchFamily="34" charset="0"/>
            </a:rPr>
            <a:t>Training</a:t>
          </a:r>
        </a:p>
      </dgm:t>
    </dgm:pt>
    <dgm:pt modelId="{E983EB86-64EE-AE43-A620-8CDD6CF4C20A}" type="parTrans" cxnId="{12047C8D-D90F-AD44-85B8-2B0B0A6A24B6}">
      <dgm:prSet/>
      <dgm:spPr/>
      <dgm:t>
        <a:bodyPr/>
        <a:lstStyle/>
        <a:p>
          <a:endParaRPr lang="en-US"/>
        </a:p>
      </dgm:t>
    </dgm:pt>
    <dgm:pt modelId="{ED683F47-30B5-C241-87C4-4E8582A20DFA}" type="sibTrans" cxnId="{12047C8D-D90F-AD44-85B8-2B0B0A6A24B6}">
      <dgm:prSet/>
      <dgm:spPr/>
      <dgm:t>
        <a:bodyPr/>
        <a:lstStyle/>
        <a:p>
          <a:endParaRPr lang="en-US"/>
        </a:p>
      </dgm:t>
    </dgm:pt>
    <dgm:pt modelId="{8ADDD37F-AA3D-794F-AD31-8D5FE3DB31EB}">
      <dgm:prSet custT="1"/>
      <dgm:spPr/>
      <dgm:t>
        <a:bodyPr anchor="ctr"/>
        <a:lstStyle/>
        <a:p>
          <a:r>
            <a:rPr lang="en-US" sz="1400" b="1" i="0" dirty="0">
              <a:latin typeface="Arial Narrow" panose="020B0604020202020204" pitchFamily="34" charset="0"/>
              <a:ea typeface="Roboto" panose="02000000000000000000" pitchFamily="2" charset="0"/>
              <a:cs typeface="Arial Narrow" panose="020B0604020202020204" pitchFamily="34" charset="0"/>
            </a:rPr>
            <a:t>  Communicate</a:t>
          </a:r>
        </a:p>
      </dgm:t>
    </dgm:pt>
    <dgm:pt modelId="{E4BEF015-9E9C-CC4E-BBFF-6748B6B526F6}" type="parTrans" cxnId="{52D59835-8BB2-E448-8E05-E6513786FBAD}">
      <dgm:prSet/>
      <dgm:spPr/>
      <dgm:t>
        <a:bodyPr/>
        <a:lstStyle/>
        <a:p>
          <a:endParaRPr lang="en-US"/>
        </a:p>
      </dgm:t>
    </dgm:pt>
    <dgm:pt modelId="{3E42E551-0CAE-4541-A233-15CBDA25DCB8}" type="sibTrans" cxnId="{52D59835-8BB2-E448-8E05-E6513786FBAD}">
      <dgm:prSet/>
      <dgm:spPr/>
      <dgm:t>
        <a:bodyPr/>
        <a:lstStyle/>
        <a:p>
          <a:endParaRPr lang="en-US"/>
        </a:p>
      </dgm:t>
    </dgm:pt>
    <dgm:pt modelId="{8F503D53-62FC-2746-92D6-6BA271F786D6}">
      <dgm:prSet custT="1"/>
      <dgm:spPr/>
      <dgm:t>
        <a:bodyPr anchor="ctr"/>
        <a:lstStyle/>
        <a:p>
          <a:r>
            <a:rPr lang="en-US" sz="1400" b="1" i="0" dirty="0">
              <a:latin typeface="Arial Narrow" panose="020B0604020202020204" pitchFamily="34" charset="0"/>
              <a:cs typeface="Arial Narrow" panose="020B0604020202020204" pitchFamily="34" charset="0"/>
            </a:rPr>
            <a:t>Help Desk Support</a:t>
          </a:r>
        </a:p>
      </dgm:t>
    </dgm:pt>
    <dgm:pt modelId="{A340184D-AC0D-0943-8300-CE4A67A619CC}" type="parTrans" cxnId="{94FD2AEB-8CBB-1F41-8863-F60CBDAEC6F6}">
      <dgm:prSet/>
      <dgm:spPr/>
      <dgm:t>
        <a:bodyPr/>
        <a:lstStyle/>
        <a:p>
          <a:endParaRPr lang="en-US"/>
        </a:p>
      </dgm:t>
    </dgm:pt>
    <dgm:pt modelId="{EF8109D3-F9EE-3241-8655-F0AA2902B335}" type="sibTrans" cxnId="{94FD2AEB-8CBB-1F41-8863-F60CBDAEC6F6}">
      <dgm:prSet/>
      <dgm:spPr/>
      <dgm:t>
        <a:bodyPr/>
        <a:lstStyle/>
        <a:p>
          <a:endParaRPr lang="en-US"/>
        </a:p>
      </dgm:t>
    </dgm:pt>
    <dgm:pt modelId="{9E2D5594-9015-EF4F-8695-52B4F53E8AB5}">
      <dgm:prSet custT="1"/>
      <dgm:spPr/>
      <dgm:t>
        <a:bodyPr anchor="ctr"/>
        <a:lstStyle/>
        <a:p>
          <a:r>
            <a:rPr lang="en-US" sz="1400" b="1" i="0" dirty="0">
              <a:latin typeface="Arial Narrow" panose="020B0604020202020204" pitchFamily="34" charset="0"/>
              <a:cs typeface="Arial Narrow" panose="020B0604020202020204" pitchFamily="34" charset="0"/>
            </a:rPr>
            <a:t>Govern</a:t>
          </a:r>
        </a:p>
      </dgm:t>
    </dgm:pt>
    <dgm:pt modelId="{1F637CF7-C659-FF41-B2A0-F28B5C65A7C4}" type="parTrans" cxnId="{80E8A899-C042-8B48-AD9F-5A8930719135}">
      <dgm:prSet/>
      <dgm:spPr/>
      <dgm:t>
        <a:bodyPr/>
        <a:lstStyle/>
        <a:p>
          <a:endParaRPr lang="en-US"/>
        </a:p>
      </dgm:t>
    </dgm:pt>
    <dgm:pt modelId="{5483645A-9E69-9D4F-A531-4A9313881905}" type="sibTrans" cxnId="{80E8A899-C042-8B48-AD9F-5A8930719135}">
      <dgm:prSet/>
      <dgm:spPr/>
      <dgm:t>
        <a:bodyPr/>
        <a:lstStyle/>
        <a:p>
          <a:endParaRPr lang="en-US"/>
        </a:p>
      </dgm:t>
    </dgm:pt>
    <dgm:pt modelId="{2A8D5886-5A92-7440-B4B8-2FB48A571211}">
      <dgm:prSet custT="1"/>
      <dgm:spPr/>
      <dgm:t>
        <a:bodyPr/>
        <a:lstStyle/>
        <a:p>
          <a:r>
            <a:rPr lang="en-US" sz="1400" b="1" i="0" dirty="0">
              <a:latin typeface="Arial Narrow" panose="020B0604020202020204" pitchFamily="34" charset="0"/>
              <a:cs typeface="Arial Narrow" panose="020B0604020202020204" pitchFamily="34" charset="0"/>
            </a:rPr>
            <a:t>SDLC</a:t>
          </a:r>
        </a:p>
      </dgm:t>
    </dgm:pt>
    <dgm:pt modelId="{1F3B5B38-05FB-DF48-9496-EC420429F6DC}" type="parTrans" cxnId="{72171805-1392-2749-865D-BC0436162303}">
      <dgm:prSet/>
      <dgm:spPr/>
      <dgm:t>
        <a:bodyPr/>
        <a:lstStyle/>
        <a:p>
          <a:endParaRPr lang="en-US"/>
        </a:p>
      </dgm:t>
    </dgm:pt>
    <dgm:pt modelId="{02ACAAEF-FD4B-EA4E-BCD2-470AC0968D87}" type="sibTrans" cxnId="{72171805-1392-2749-865D-BC0436162303}">
      <dgm:prSet/>
      <dgm:spPr/>
      <dgm:t>
        <a:bodyPr/>
        <a:lstStyle/>
        <a:p>
          <a:endParaRPr lang="en-US"/>
        </a:p>
      </dgm:t>
    </dgm:pt>
    <dgm:pt modelId="{4C0E35A0-6DAA-6649-98AD-91F463CC368C}">
      <dgm:prSet custT="1"/>
      <dgm:spPr/>
      <dgm:t>
        <a:bodyPr/>
        <a:lstStyle/>
        <a:p>
          <a:r>
            <a:rPr lang="en-US" sz="1400" b="1" i="0" dirty="0">
              <a:latin typeface="Arial Narrow" panose="020B0604020202020204" pitchFamily="34" charset="0"/>
              <a:cs typeface="Arial Narrow" panose="020B0604020202020204" pitchFamily="34" charset="0"/>
            </a:rPr>
            <a:t>HR</a:t>
          </a:r>
        </a:p>
      </dgm:t>
    </dgm:pt>
    <dgm:pt modelId="{D47E3A17-0BF4-4648-907D-871E2F0FF4DE}" type="parTrans" cxnId="{967BDF31-E11C-B941-81DD-29D8F527713E}">
      <dgm:prSet/>
      <dgm:spPr/>
      <dgm:t>
        <a:bodyPr/>
        <a:lstStyle/>
        <a:p>
          <a:endParaRPr lang="en-US"/>
        </a:p>
      </dgm:t>
    </dgm:pt>
    <dgm:pt modelId="{F008FB0B-A92D-0847-B1F6-6989C7D3D369}" type="sibTrans" cxnId="{967BDF31-E11C-B941-81DD-29D8F527713E}">
      <dgm:prSet/>
      <dgm:spPr/>
      <dgm:t>
        <a:bodyPr/>
        <a:lstStyle/>
        <a:p>
          <a:endParaRPr lang="en-US"/>
        </a:p>
      </dgm:t>
    </dgm:pt>
    <dgm:pt modelId="{20EF447A-DC26-4F49-9314-6AC6DC658C3D}">
      <dgm:prSet phldrT="[Text]" custT="1"/>
      <dgm:spPr/>
      <dgm:t>
        <a:bodyPr/>
        <a:lstStyle/>
        <a:p>
          <a:r>
            <a:rPr lang="en-US" sz="3200" b="0" i="0" dirty="0">
              <a:latin typeface="Arial Narrow" panose="020B0604020202020204" pitchFamily="34" charset="0"/>
              <a:cs typeface="Arial Narrow" panose="020B0604020202020204" pitchFamily="34" charset="0"/>
            </a:rPr>
            <a:t>Culture</a:t>
          </a:r>
        </a:p>
      </dgm:t>
    </dgm:pt>
    <dgm:pt modelId="{F7B0F170-2CF2-CE4A-91F2-A6F9929AD0A0}" type="parTrans" cxnId="{A96E49CE-F24E-8548-BA79-D5985C7FFF11}">
      <dgm:prSet/>
      <dgm:spPr/>
      <dgm:t>
        <a:bodyPr/>
        <a:lstStyle/>
        <a:p>
          <a:endParaRPr lang="en-US"/>
        </a:p>
      </dgm:t>
    </dgm:pt>
    <dgm:pt modelId="{F71BE3B2-3582-A449-9EA2-DBA175211FEF}" type="sibTrans" cxnId="{A96E49CE-F24E-8548-BA79-D5985C7FFF11}">
      <dgm:prSet/>
      <dgm:spPr/>
      <dgm:t>
        <a:bodyPr/>
        <a:lstStyle/>
        <a:p>
          <a:endParaRPr lang="en-US"/>
        </a:p>
      </dgm:t>
    </dgm:pt>
    <dgm:pt modelId="{D5FFC8D7-60D5-EA49-9E2A-418215A0BFB2}">
      <dgm:prSet custT="1"/>
      <dgm:spPr/>
      <dgm:t>
        <a:bodyPr/>
        <a:lstStyle/>
        <a:p>
          <a:r>
            <a:rPr lang="en-US" sz="1400" b="1" i="0" dirty="0">
              <a:latin typeface="Arial Narrow" panose="020B0604020202020204" pitchFamily="34" charset="0"/>
              <a:cs typeface="Arial Narrow" panose="020B0604020202020204" pitchFamily="34" charset="0"/>
            </a:rPr>
            <a:t>Procure</a:t>
          </a:r>
        </a:p>
      </dgm:t>
    </dgm:pt>
    <dgm:pt modelId="{6C7C4F29-0EF5-0343-85D0-04AD1DF503EF}" type="parTrans" cxnId="{05BEB17F-C49F-E447-A7CD-CC2B341AC496}">
      <dgm:prSet/>
      <dgm:spPr/>
      <dgm:t>
        <a:bodyPr/>
        <a:lstStyle/>
        <a:p>
          <a:endParaRPr lang="en-US"/>
        </a:p>
      </dgm:t>
    </dgm:pt>
    <dgm:pt modelId="{99DFAE4F-3F73-3F48-AC99-873B7CBA7F06}" type="sibTrans" cxnId="{05BEB17F-C49F-E447-A7CD-CC2B341AC496}">
      <dgm:prSet/>
      <dgm:spPr/>
      <dgm:t>
        <a:bodyPr/>
        <a:lstStyle/>
        <a:p>
          <a:endParaRPr lang="en-US"/>
        </a:p>
      </dgm:t>
    </dgm:pt>
    <dgm:pt modelId="{AE274F42-2BDB-C046-9757-1D85D18F89FF}" type="pres">
      <dgm:prSet presAssocID="{25513F4A-E87D-9749-82FF-D7EE72D5D451}" presName="composite" presStyleCnt="0">
        <dgm:presLayoutVars>
          <dgm:chMax val="1"/>
          <dgm:dir/>
          <dgm:resizeHandles val="exact"/>
        </dgm:presLayoutVars>
      </dgm:prSet>
      <dgm:spPr/>
    </dgm:pt>
    <dgm:pt modelId="{91C54838-5C28-8146-A121-FB2B1F73DFB8}" type="pres">
      <dgm:prSet presAssocID="{25513F4A-E87D-9749-82FF-D7EE72D5D451}" presName="radial" presStyleCnt="0">
        <dgm:presLayoutVars>
          <dgm:animLvl val="ctr"/>
        </dgm:presLayoutVars>
      </dgm:prSet>
      <dgm:spPr/>
    </dgm:pt>
    <dgm:pt modelId="{A7F8EC2B-E41E-3C4F-A4A4-642A4E321C1B}" type="pres">
      <dgm:prSet presAssocID="{20EF447A-DC26-4F49-9314-6AC6DC658C3D}" presName="centerShape" presStyleLbl="vennNode1" presStyleIdx="0" presStyleCnt="10"/>
      <dgm:spPr/>
    </dgm:pt>
    <dgm:pt modelId="{F15CA778-4232-7447-BCAE-5A10DD3880A2}" type="pres">
      <dgm:prSet presAssocID="{0E7AA0A1-80D1-8042-AEC4-48CEFAB51AC6}" presName="node" presStyleLbl="vennNode1" presStyleIdx="1" presStyleCnt="10">
        <dgm:presLayoutVars>
          <dgm:bulletEnabled val="1"/>
        </dgm:presLayoutVars>
      </dgm:prSet>
      <dgm:spPr/>
    </dgm:pt>
    <dgm:pt modelId="{DB702F6A-8FB9-234C-89DC-C42160B98583}" type="pres">
      <dgm:prSet presAssocID="{138BC58B-D280-874C-A04E-E7ED0A025CF5}" presName="node" presStyleLbl="vennNode1" presStyleIdx="2" presStyleCnt="10" custScaleX="99796">
        <dgm:presLayoutVars>
          <dgm:bulletEnabled val="1"/>
        </dgm:presLayoutVars>
      </dgm:prSet>
      <dgm:spPr/>
    </dgm:pt>
    <dgm:pt modelId="{F86B0CCB-E0ED-A64F-B50F-E85BF4AA18BA}" type="pres">
      <dgm:prSet presAssocID="{2E04BC51-0A78-8341-B686-991F3862864C}" presName="node" presStyleLbl="vennNode1" presStyleIdx="3" presStyleCnt="10">
        <dgm:presLayoutVars>
          <dgm:bulletEnabled val="1"/>
        </dgm:presLayoutVars>
      </dgm:prSet>
      <dgm:spPr/>
    </dgm:pt>
    <dgm:pt modelId="{E8FA3963-3FAE-A449-B8F3-8F7160AFDD99}" type="pres">
      <dgm:prSet presAssocID="{8ADDD37F-AA3D-794F-AD31-8D5FE3DB31EB}" presName="node" presStyleLbl="vennNode1" presStyleIdx="4" presStyleCnt="10" custScaleX="138606" custScaleY="106925">
        <dgm:presLayoutVars>
          <dgm:bulletEnabled val="1"/>
        </dgm:presLayoutVars>
      </dgm:prSet>
      <dgm:spPr/>
    </dgm:pt>
    <dgm:pt modelId="{61B33D29-B88E-184C-A5DB-69DF6773ABE5}" type="pres">
      <dgm:prSet presAssocID="{8F503D53-62FC-2746-92D6-6BA271F786D6}" presName="node" presStyleLbl="vennNode1" presStyleIdx="5" presStyleCnt="10">
        <dgm:presLayoutVars>
          <dgm:bulletEnabled val="1"/>
        </dgm:presLayoutVars>
      </dgm:prSet>
      <dgm:spPr/>
    </dgm:pt>
    <dgm:pt modelId="{32446277-B09C-EB46-8A4C-F7486874193C}" type="pres">
      <dgm:prSet presAssocID="{9E2D5594-9015-EF4F-8695-52B4F53E8AB5}" presName="node" presStyleLbl="vennNode1" presStyleIdx="6" presStyleCnt="10">
        <dgm:presLayoutVars>
          <dgm:bulletEnabled val="1"/>
        </dgm:presLayoutVars>
      </dgm:prSet>
      <dgm:spPr/>
    </dgm:pt>
    <dgm:pt modelId="{60F90880-2AD3-E944-B544-51C78E2E9571}" type="pres">
      <dgm:prSet presAssocID="{2A8D5886-5A92-7440-B4B8-2FB48A571211}" presName="node" presStyleLbl="vennNode1" presStyleIdx="7" presStyleCnt="10" custScaleX="138606">
        <dgm:presLayoutVars>
          <dgm:bulletEnabled val="1"/>
        </dgm:presLayoutVars>
      </dgm:prSet>
      <dgm:spPr/>
    </dgm:pt>
    <dgm:pt modelId="{E2130A42-2C61-1E4B-9136-B58BEDD7BE40}" type="pres">
      <dgm:prSet presAssocID="{D5FFC8D7-60D5-EA49-9E2A-418215A0BFB2}" presName="node" presStyleLbl="vennNode1" presStyleIdx="8" presStyleCnt="10">
        <dgm:presLayoutVars>
          <dgm:bulletEnabled val="1"/>
        </dgm:presLayoutVars>
      </dgm:prSet>
      <dgm:spPr/>
    </dgm:pt>
    <dgm:pt modelId="{DBB74C76-0F96-054A-BB1D-F5A59D90EEDD}" type="pres">
      <dgm:prSet presAssocID="{4C0E35A0-6DAA-6649-98AD-91F463CC368C}" presName="node" presStyleLbl="vennNode1" presStyleIdx="9" presStyleCnt="10">
        <dgm:presLayoutVars>
          <dgm:bulletEnabled val="1"/>
        </dgm:presLayoutVars>
      </dgm:prSet>
      <dgm:spPr/>
    </dgm:pt>
  </dgm:ptLst>
  <dgm:cxnLst>
    <dgm:cxn modelId="{72171805-1392-2749-865D-BC0436162303}" srcId="{20EF447A-DC26-4F49-9314-6AC6DC658C3D}" destId="{2A8D5886-5A92-7440-B4B8-2FB48A571211}" srcOrd="6" destOrd="0" parTransId="{1F3B5B38-05FB-DF48-9496-EC420429F6DC}" sibTransId="{02ACAAEF-FD4B-EA4E-BCD2-470AC0968D87}"/>
    <dgm:cxn modelId="{D59FA816-56FE-8A4A-820E-B9A041539EC0}" type="presOf" srcId="{9E2D5594-9015-EF4F-8695-52B4F53E8AB5}" destId="{32446277-B09C-EB46-8A4C-F7486874193C}" srcOrd="0" destOrd="0" presId="urn:microsoft.com/office/officeart/2005/8/layout/radial3"/>
    <dgm:cxn modelId="{D796462E-EDE5-DA42-93EC-9D1728D90465}" srcId="{20EF447A-DC26-4F49-9314-6AC6DC658C3D}" destId="{0E7AA0A1-80D1-8042-AEC4-48CEFAB51AC6}" srcOrd="0" destOrd="0" parTransId="{41A91813-B013-7E4B-BDAD-3866904F50CF}" sibTransId="{6D50F6CC-7132-8840-8C9E-634764307D2D}"/>
    <dgm:cxn modelId="{967BDF31-E11C-B941-81DD-29D8F527713E}" srcId="{20EF447A-DC26-4F49-9314-6AC6DC658C3D}" destId="{4C0E35A0-6DAA-6649-98AD-91F463CC368C}" srcOrd="8" destOrd="0" parTransId="{D47E3A17-0BF4-4648-907D-871E2F0FF4DE}" sibTransId="{F008FB0B-A92D-0847-B1F6-6989C7D3D369}"/>
    <dgm:cxn modelId="{52D59835-8BB2-E448-8E05-E6513786FBAD}" srcId="{20EF447A-DC26-4F49-9314-6AC6DC658C3D}" destId="{8ADDD37F-AA3D-794F-AD31-8D5FE3DB31EB}" srcOrd="3" destOrd="0" parTransId="{E4BEF015-9E9C-CC4E-BBFF-6748B6B526F6}" sibTransId="{3E42E551-0CAE-4541-A233-15CBDA25DCB8}"/>
    <dgm:cxn modelId="{E3892E4B-70E4-9C4C-BE91-DCD3F6ADA74D}" srcId="{20EF447A-DC26-4F49-9314-6AC6DC658C3D}" destId="{138BC58B-D280-874C-A04E-E7ED0A025CF5}" srcOrd="1" destOrd="0" parTransId="{58B9AB8E-8B08-214D-AEEE-89BDD0B9FAC5}" sibTransId="{09A5D33E-A753-B547-B41E-3124ADD4A203}"/>
    <dgm:cxn modelId="{ABFB7574-E6CE-7242-8AB7-0F25687F8843}" type="presOf" srcId="{8F503D53-62FC-2746-92D6-6BA271F786D6}" destId="{61B33D29-B88E-184C-A5DB-69DF6773ABE5}" srcOrd="0" destOrd="0" presId="urn:microsoft.com/office/officeart/2005/8/layout/radial3"/>
    <dgm:cxn modelId="{05BEB17F-C49F-E447-A7CD-CC2B341AC496}" srcId="{20EF447A-DC26-4F49-9314-6AC6DC658C3D}" destId="{D5FFC8D7-60D5-EA49-9E2A-418215A0BFB2}" srcOrd="7" destOrd="0" parTransId="{6C7C4F29-0EF5-0343-85D0-04AD1DF503EF}" sibTransId="{99DFAE4F-3F73-3F48-AC99-873B7CBA7F06}"/>
    <dgm:cxn modelId="{7C571B83-E1F5-5A46-BFC2-F1FE77A4C87E}" type="presOf" srcId="{138BC58B-D280-874C-A04E-E7ED0A025CF5}" destId="{DB702F6A-8FB9-234C-89DC-C42160B98583}" srcOrd="0" destOrd="0" presId="urn:microsoft.com/office/officeart/2005/8/layout/radial3"/>
    <dgm:cxn modelId="{12047C8D-D90F-AD44-85B8-2B0B0A6A24B6}" srcId="{20EF447A-DC26-4F49-9314-6AC6DC658C3D}" destId="{2E04BC51-0A78-8341-B686-991F3862864C}" srcOrd="2" destOrd="0" parTransId="{E983EB86-64EE-AE43-A620-8CDD6CF4C20A}" sibTransId="{ED683F47-30B5-C241-87C4-4E8582A20DFA}"/>
    <dgm:cxn modelId="{1FAEB791-34C7-1B4F-B5AB-F98A580B96A5}" type="presOf" srcId="{D5FFC8D7-60D5-EA49-9E2A-418215A0BFB2}" destId="{E2130A42-2C61-1E4B-9136-B58BEDD7BE40}" srcOrd="0" destOrd="0" presId="urn:microsoft.com/office/officeart/2005/8/layout/radial3"/>
    <dgm:cxn modelId="{80E8A899-C042-8B48-AD9F-5A8930719135}" srcId="{20EF447A-DC26-4F49-9314-6AC6DC658C3D}" destId="{9E2D5594-9015-EF4F-8695-52B4F53E8AB5}" srcOrd="5" destOrd="0" parTransId="{1F637CF7-C659-FF41-B2A0-F28B5C65A7C4}" sibTransId="{5483645A-9E69-9D4F-A531-4A9313881905}"/>
    <dgm:cxn modelId="{E3596FB7-4659-ED42-B7DA-22591433EB70}" type="presOf" srcId="{0E7AA0A1-80D1-8042-AEC4-48CEFAB51AC6}" destId="{F15CA778-4232-7447-BCAE-5A10DD3880A2}" srcOrd="0" destOrd="0" presId="urn:microsoft.com/office/officeart/2005/8/layout/radial3"/>
    <dgm:cxn modelId="{4DADCDB8-D993-1D4A-9929-FF85F1A0686C}" type="presOf" srcId="{2E04BC51-0A78-8341-B686-991F3862864C}" destId="{F86B0CCB-E0ED-A64F-B50F-E85BF4AA18BA}" srcOrd="0" destOrd="0" presId="urn:microsoft.com/office/officeart/2005/8/layout/radial3"/>
    <dgm:cxn modelId="{A96E49CE-F24E-8548-BA79-D5985C7FFF11}" srcId="{25513F4A-E87D-9749-82FF-D7EE72D5D451}" destId="{20EF447A-DC26-4F49-9314-6AC6DC658C3D}" srcOrd="0" destOrd="0" parTransId="{F7B0F170-2CF2-CE4A-91F2-A6F9929AD0A0}" sibTransId="{F71BE3B2-3582-A449-9EA2-DBA175211FEF}"/>
    <dgm:cxn modelId="{D3658ED3-D324-6344-A221-4654A5276689}" type="presOf" srcId="{25513F4A-E87D-9749-82FF-D7EE72D5D451}" destId="{AE274F42-2BDB-C046-9757-1D85D18F89FF}" srcOrd="0" destOrd="0" presId="urn:microsoft.com/office/officeart/2005/8/layout/radial3"/>
    <dgm:cxn modelId="{065A5DD4-193C-8847-8E82-91CA0509F888}" type="presOf" srcId="{2A8D5886-5A92-7440-B4B8-2FB48A571211}" destId="{60F90880-2AD3-E944-B544-51C78E2E9571}" srcOrd="0" destOrd="0" presId="urn:microsoft.com/office/officeart/2005/8/layout/radial3"/>
    <dgm:cxn modelId="{80E37FE8-E3B2-6F42-A26C-9E3DEC964DE2}" type="presOf" srcId="{4C0E35A0-6DAA-6649-98AD-91F463CC368C}" destId="{DBB74C76-0F96-054A-BB1D-F5A59D90EEDD}" srcOrd="0" destOrd="0" presId="urn:microsoft.com/office/officeart/2005/8/layout/radial3"/>
    <dgm:cxn modelId="{94FD2AEB-8CBB-1F41-8863-F60CBDAEC6F6}" srcId="{20EF447A-DC26-4F49-9314-6AC6DC658C3D}" destId="{8F503D53-62FC-2746-92D6-6BA271F786D6}" srcOrd="4" destOrd="0" parTransId="{A340184D-AC0D-0943-8300-CE4A67A619CC}" sibTransId="{EF8109D3-F9EE-3241-8655-F0AA2902B335}"/>
    <dgm:cxn modelId="{504B0BEC-4434-9B40-BF3C-90E65D06BF30}" type="presOf" srcId="{20EF447A-DC26-4F49-9314-6AC6DC658C3D}" destId="{A7F8EC2B-E41E-3C4F-A4A4-642A4E321C1B}" srcOrd="0" destOrd="0" presId="urn:microsoft.com/office/officeart/2005/8/layout/radial3"/>
    <dgm:cxn modelId="{9F7F70F0-F7F6-E64D-958C-89F3C8580377}" type="presOf" srcId="{8ADDD37F-AA3D-794F-AD31-8D5FE3DB31EB}" destId="{E8FA3963-3FAE-A449-B8F3-8F7160AFDD99}" srcOrd="0" destOrd="0" presId="urn:microsoft.com/office/officeart/2005/8/layout/radial3"/>
    <dgm:cxn modelId="{D9E02BA1-7F35-C540-922D-1060F465BCFB}" type="presParOf" srcId="{AE274F42-2BDB-C046-9757-1D85D18F89FF}" destId="{91C54838-5C28-8146-A121-FB2B1F73DFB8}" srcOrd="0" destOrd="0" presId="urn:microsoft.com/office/officeart/2005/8/layout/radial3"/>
    <dgm:cxn modelId="{0AAE43EC-ED39-6447-8B67-32DB79A5968C}" type="presParOf" srcId="{91C54838-5C28-8146-A121-FB2B1F73DFB8}" destId="{A7F8EC2B-E41E-3C4F-A4A4-642A4E321C1B}" srcOrd="0" destOrd="0" presId="urn:microsoft.com/office/officeart/2005/8/layout/radial3"/>
    <dgm:cxn modelId="{6700BD1E-294D-1545-B41F-F9630B0627A1}" type="presParOf" srcId="{91C54838-5C28-8146-A121-FB2B1F73DFB8}" destId="{F15CA778-4232-7447-BCAE-5A10DD3880A2}" srcOrd="1" destOrd="0" presId="urn:microsoft.com/office/officeart/2005/8/layout/radial3"/>
    <dgm:cxn modelId="{BD564395-CC28-3A46-BF71-C29E9BA68DB6}" type="presParOf" srcId="{91C54838-5C28-8146-A121-FB2B1F73DFB8}" destId="{DB702F6A-8FB9-234C-89DC-C42160B98583}" srcOrd="2" destOrd="0" presId="urn:microsoft.com/office/officeart/2005/8/layout/radial3"/>
    <dgm:cxn modelId="{75829E36-1D96-2442-B8B7-50071FB0E2CF}" type="presParOf" srcId="{91C54838-5C28-8146-A121-FB2B1F73DFB8}" destId="{F86B0CCB-E0ED-A64F-B50F-E85BF4AA18BA}" srcOrd="3" destOrd="0" presId="urn:microsoft.com/office/officeart/2005/8/layout/radial3"/>
    <dgm:cxn modelId="{E4B1A351-9878-EC47-9839-080398506549}" type="presParOf" srcId="{91C54838-5C28-8146-A121-FB2B1F73DFB8}" destId="{E8FA3963-3FAE-A449-B8F3-8F7160AFDD99}" srcOrd="4" destOrd="0" presId="urn:microsoft.com/office/officeart/2005/8/layout/radial3"/>
    <dgm:cxn modelId="{248B1B01-01D7-3840-9D89-EFEE604A84AE}" type="presParOf" srcId="{91C54838-5C28-8146-A121-FB2B1F73DFB8}" destId="{61B33D29-B88E-184C-A5DB-69DF6773ABE5}" srcOrd="5" destOrd="0" presId="urn:microsoft.com/office/officeart/2005/8/layout/radial3"/>
    <dgm:cxn modelId="{843F86BF-E9EE-DA4C-9809-86D566C9A9E8}" type="presParOf" srcId="{91C54838-5C28-8146-A121-FB2B1F73DFB8}" destId="{32446277-B09C-EB46-8A4C-F7486874193C}" srcOrd="6" destOrd="0" presId="urn:microsoft.com/office/officeart/2005/8/layout/radial3"/>
    <dgm:cxn modelId="{B9DCFD67-0062-A84B-B2F8-90624736307E}" type="presParOf" srcId="{91C54838-5C28-8146-A121-FB2B1F73DFB8}" destId="{60F90880-2AD3-E944-B544-51C78E2E9571}" srcOrd="7" destOrd="0" presId="urn:microsoft.com/office/officeart/2005/8/layout/radial3"/>
    <dgm:cxn modelId="{0BEAF9EA-E560-AC43-AF89-71E666855AAA}" type="presParOf" srcId="{91C54838-5C28-8146-A121-FB2B1F73DFB8}" destId="{E2130A42-2C61-1E4B-9136-B58BEDD7BE40}" srcOrd="8" destOrd="0" presId="urn:microsoft.com/office/officeart/2005/8/layout/radial3"/>
    <dgm:cxn modelId="{EC3E877F-B053-6040-AF38-9A69670560D7}" type="presParOf" srcId="{91C54838-5C28-8146-A121-FB2B1F73DFB8}" destId="{DBB74C76-0F96-054A-BB1D-F5A59D90EEDD}"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8EC2B-E41E-3C4F-A4A4-642A4E321C1B}">
      <dsp:nvSpPr>
        <dsp:cNvPr id="0" name=""/>
        <dsp:cNvSpPr/>
      </dsp:nvSpPr>
      <dsp:spPr>
        <a:xfrm>
          <a:off x="2969405" y="950469"/>
          <a:ext cx="2308988" cy="2308988"/>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0" i="0" kern="1200" dirty="0">
              <a:latin typeface="Arial Narrow" panose="020B0604020202020204" pitchFamily="34" charset="0"/>
              <a:cs typeface="Arial Narrow" panose="020B0604020202020204" pitchFamily="34" charset="0"/>
            </a:rPr>
            <a:t>Culture</a:t>
          </a:r>
        </a:p>
      </dsp:txBody>
      <dsp:txXfrm>
        <a:off x="3307548" y="1288612"/>
        <a:ext cx="1632702" cy="1632702"/>
      </dsp:txXfrm>
    </dsp:sp>
    <dsp:sp modelId="{F15CA778-4232-7447-BCAE-5A10DD3880A2}">
      <dsp:nvSpPr>
        <dsp:cNvPr id="0" name=""/>
        <dsp:cNvSpPr/>
      </dsp:nvSpPr>
      <dsp:spPr>
        <a:xfrm>
          <a:off x="3546652" y="22830"/>
          <a:ext cx="1154494" cy="115449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Narrow" panose="020B0604020202020204" pitchFamily="34" charset="0"/>
              <a:cs typeface="Arial Narrow" panose="020B0604020202020204" pitchFamily="34" charset="0"/>
            </a:rPr>
            <a:t>Policy</a:t>
          </a:r>
        </a:p>
      </dsp:txBody>
      <dsp:txXfrm>
        <a:off x="3715724" y="191902"/>
        <a:ext cx="816350" cy="816350"/>
      </dsp:txXfrm>
    </dsp:sp>
    <dsp:sp modelId="{DB702F6A-8FB9-234C-89DC-C42160B98583}">
      <dsp:nvSpPr>
        <dsp:cNvPr id="0" name=""/>
        <dsp:cNvSpPr/>
      </dsp:nvSpPr>
      <dsp:spPr>
        <a:xfrm>
          <a:off x="4515152" y="374907"/>
          <a:ext cx="1152139" cy="115449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Narrow" panose="020B0604020202020204" pitchFamily="34" charset="0"/>
              <a:cs typeface="Arial Narrow" panose="020B0604020202020204" pitchFamily="34" charset="0"/>
            </a:rPr>
            <a:t>Budget</a:t>
          </a:r>
        </a:p>
      </dsp:txBody>
      <dsp:txXfrm>
        <a:off x="4683879" y="543979"/>
        <a:ext cx="814685" cy="816350"/>
      </dsp:txXfrm>
    </dsp:sp>
    <dsp:sp modelId="{F86B0CCB-E0ED-A64F-B50F-E85BF4AA18BA}">
      <dsp:nvSpPr>
        <dsp:cNvPr id="0" name=""/>
        <dsp:cNvSpPr/>
      </dsp:nvSpPr>
      <dsp:spPr>
        <a:xfrm>
          <a:off x="5028676" y="1266395"/>
          <a:ext cx="1154494" cy="115449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Narrow" panose="020B0604020202020204" pitchFamily="34" charset="0"/>
              <a:cs typeface="Arial Narrow" panose="020B0604020202020204" pitchFamily="34" charset="0"/>
            </a:rPr>
            <a:t>Training</a:t>
          </a:r>
        </a:p>
      </dsp:txBody>
      <dsp:txXfrm>
        <a:off x="5197748" y="1435467"/>
        <a:ext cx="816350" cy="816350"/>
      </dsp:txXfrm>
    </dsp:sp>
    <dsp:sp modelId="{E8FA3963-3FAE-A449-B8F3-8F7160AFDD99}">
      <dsp:nvSpPr>
        <dsp:cNvPr id="0" name=""/>
        <dsp:cNvSpPr/>
      </dsp:nvSpPr>
      <dsp:spPr>
        <a:xfrm>
          <a:off x="4627070" y="2240185"/>
          <a:ext cx="1600198" cy="1234443"/>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Narrow" panose="020B0604020202020204" pitchFamily="34" charset="0"/>
              <a:ea typeface="Roboto" panose="02000000000000000000" pitchFamily="2" charset="0"/>
              <a:cs typeface="Arial Narrow" panose="020B0604020202020204" pitchFamily="34" charset="0"/>
            </a:rPr>
            <a:t>  Communicate</a:t>
          </a:r>
        </a:p>
      </dsp:txBody>
      <dsp:txXfrm>
        <a:off x="4861414" y="2420965"/>
        <a:ext cx="1131510" cy="872883"/>
      </dsp:txXfrm>
    </dsp:sp>
    <dsp:sp modelId="{61B33D29-B88E-184C-A5DB-69DF6773ABE5}">
      <dsp:nvSpPr>
        <dsp:cNvPr id="0" name=""/>
        <dsp:cNvSpPr/>
      </dsp:nvSpPr>
      <dsp:spPr>
        <a:xfrm>
          <a:off x="4061354" y="2941846"/>
          <a:ext cx="1154494" cy="115449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Narrow" panose="020B0604020202020204" pitchFamily="34" charset="0"/>
              <a:cs typeface="Arial Narrow" panose="020B0604020202020204" pitchFamily="34" charset="0"/>
            </a:rPr>
            <a:t>Help Desk Support</a:t>
          </a:r>
        </a:p>
      </dsp:txBody>
      <dsp:txXfrm>
        <a:off x="4230426" y="3110918"/>
        <a:ext cx="816350" cy="816350"/>
      </dsp:txXfrm>
    </dsp:sp>
    <dsp:sp modelId="{32446277-B09C-EB46-8A4C-F7486874193C}">
      <dsp:nvSpPr>
        <dsp:cNvPr id="0" name=""/>
        <dsp:cNvSpPr/>
      </dsp:nvSpPr>
      <dsp:spPr>
        <a:xfrm>
          <a:off x="3031951" y="2941846"/>
          <a:ext cx="1154494" cy="115449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Narrow" panose="020B0604020202020204" pitchFamily="34" charset="0"/>
              <a:cs typeface="Arial Narrow" panose="020B0604020202020204" pitchFamily="34" charset="0"/>
            </a:rPr>
            <a:t>Govern</a:t>
          </a:r>
        </a:p>
      </dsp:txBody>
      <dsp:txXfrm>
        <a:off x="3201023" y="3110918"/>
        <a:ext cx="816350" cy="816350"/>
      </dsp:txXfrm>
    </dsp:sp>
    <dsp:sp modelId="{60F90880-2AD3-E944-B544-51C78E2E9571}">
      <dsp:nvSpPr>
        <dsp:cNvPr id="0" name=""/>
        <dsp:cNvSpPr/>
      </dsp:nvSpPr>
      <dsp:spPr>
        <a:xfrm>
          <a:off x="2020531" y="2280159"/>
          <a:ext cx="1600198" cy="115449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Narrow" panose="020B0604020202020204" pitchFamily="34" charset="0"/>
              <a:cs typeface="Arial Narrow" panose="020B0604020202020204" pitchFamily="34" charset="0"/>
            </a:rPr>
            <a:t>SDLC</a:t>
          </a:r>
        </a:p>
      </dsp:txBody>
      <dsp:txXfrm>
        <a:off x="2254875" y="2449231"/>
        <a:ext cx="1131510" cy="816350"/>
      </dsp:txXfrm>
    </dsp:sp>
    <dsp:sp modelId="{E2130A42-2C61-1E4B-9136-B58BEDD7BE40}">
      <dsp:nvSpPr>
        <dsp:cNvPr id="0" name=""/>
        <dsp:cNvSpPr/>
      </dsp:nvSpPr>
      <dsp:spPr>
        <a:xfrm>
          <a:off x="2064629" y="1266395"/>
          <a:ext cx="1154494" cy="115449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Narrow" panose="020B0604020202020204" pitchFamily="34" charset="0"/>
              <a:cs typeface="Arial Narrow" panose="020B0604020202020204" pitchFamily="34" charset="0"/>
            </a:rPr>
            <a:t>Procure</a:t>
          </a:r>
        </a:p>
      </dsp:txBody>
      <dsp:txXfrm>
        <a:off x="2233701" y="1435467"/>
        <a:ext cx="816350" cy="816350"/>
      </dsp:txXfrm>
    </dsp:sp>
    <dsp:sp modelId="{DBB74C76-0F96-054A-BB1D-F5A59D90EEDD}">
      <dsp:nvSpPr>
        <dsp:cNvPr id="0" name=""/>
        <dsp:cNvSpPr/>
      </dsp:nvSpPr>
      <dsp:spPr>
        <a:xfrm>
          <a:off x="2579330" y="374907"/>
          <a:ext cx="1154494" cy="115449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Narrow" panose="020B0604020202020204" pitchFamily="34" charset="0"/>
              <a:cs typeface="Arial Narrow" panose="020B0604020202020204" pitchFamily="34" charset="0"/>
            </a:rPr>
            <a:t>HR</a:t>
          </a:r>
        </a:p>
      </dsp:txBody>
      <dsp:txXfrm>
        <a:off x="2748402" y="543979"/>
        <a:ext cx="816350" cy="816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8EC2B-E41E-3C4F-A4A4-642A4E321C1B}">
      <dsp:nvSpPr>
        <dsp:cNvPr id="0" name=""/>
        <dsp:cNvSpPr/>
      </dsp:nvSpPr>
      <dsp:spPr>
        <a:xfrm>
          <a:off x="2969405" y="950469"/>
          <a:ext cx="2308988" cy="2308988"/>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0" i="0" kern="1200" dirty="0">
              <a:latin typeface="Arial Narrow" panose="020B0604020202020204" pitchFamily="34" charset="0"/>
              <a:cs typeface="Arial Narrow" panose="020B0604020202020204" pitchFamily="34" charset="0"/>
            </a:rPr>
            <a:t>Culture</a:t>
          </a:r>
        </a:p>
      </dsp:txBody>
      <dsp:txXfrm>
        <a:off x="3307548" y="1288612"/>
        <a:ext cx="1632702" cy="1632702"/>
      </dsp:txXfrm>
    </dsp:sp>
    <dsp:sp modelId="{F15CA778-4232-7447-BCAE-5A10DD3880A2}">
      <dsp:nvSpPr>
        <dsp:cNvPr id="0" name=""/>
        <dsp:cNvSpPr/>
      </dsp:nvSpPr>
      <dsp:spPr>
        <a:xfrm>
          <a:off x="3546652" y="22830"/>
          <a:ext cx="1154494" cy="115449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Narrow" panose="020B0604020202020204" pitchFamily="34" charset="0"/>
              <a:cs typeface="Arial Narrow" panose="020B0604020202020204" pitchFamily="34" charset="0"/>
            </a:rPr>
            <a:t>Policy</a:t>
          </a:r>
        </a:p>
      </dsp:txBody>
      <dsp:txXfrm>
        <a:off x="3715724" y="191902"/>
        <a:ext cx="816350" cy="816350"/>
      </dsp:txXfrm>
    </dsp:sp>
    <dsp:sp modelId="{DB702F6A-8FB9-234C-89DC-C42160B98583}">
      <dsp:nvSpPr>
        <dsp:cNvPr id="0" name=""/>
        <dsp:cNvSpPr/>
      </dsp:nvSpPr>
      <dsp:spPr>
        <a:xfrm>
          <a:off x="4515152" y="374907"/>
          <a:ext cx="1152139" cy="115449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Narrow" panose="020B0604020202020204" pitchFamily="34" charset="0"/>
              <a:cs typeface="Arial Narrow" panose="020B0604020202020204" pitchFamily="34" charset="0"/>
            </a:rPr>
            <a:t>Budget</a:t>
          </a:r>
        </a:p>
      </dsp:txBody>
      <dsp:txXfrm>
        <a:off x="4683879" y="543979"/>
        <a:ext cx="814685" cy="816350"/>
      </dsp:txXfrm>
    </dsp:sp>
    <dsp:sp modelId="{F86B0CCB-E0ED-A64F-B50F-E85BF4AA18BA}">
      <dsp:nvSpPr>
        <dsp:cNvPr id="0" name=""/>
        <dsp:cNvSpPr/>
      </dsp:nvSpPr>
      <dsp:spPr>
        <a:xfrm>
          <a:off x="5028676" y="1266395"/>
          <a:ext cx="1154494" cy="115449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Narrow" panose="020B0604020202020204" pitchFamily="34" charset="0"/>
              <a:cs typeface="Arial Narrow" panose="020B0604020202020204" pitchFamily="34" charset="0"/>
            </a:rPr>
            <a:t>Training</a:t>
          </a:r>
        </a:p>
      </dsp:txBody>
      <dsp:txXfrm>
        <a:off x="5197748" y="1435467"/>
        <a:ext cx="816350" cy="816350"/>
      </dsp:txXfrm>
    </dsp:sp>
    <dsp:sp modelId="{E8FA3963-3FAE-A449-B8F3-8F7160AFDD99}">
      <dsp:nvSpPr>
        <dsp:cNvPr id="0" name=""/>
        <dsp:cNvSpPr/>
      </dsp:nvSpPr>
      <dsp:spPr>
        <a:xfrm>
          <a:off x="4627070" y="2240185"/>
          <a:ext cx="1600198" cy="1234443"/>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Narrow" panose="020B0604020202020204" pitchFamily="34" charset="0"/>
              <a:ea typeface="Roboto" panose="02000000000000000000" pitchFamily="2" charset="0"/>
              <a:cs typeface="Arial Narrow" panose="020B0604020202020204" pitchFamily="34" charset="0"/>
            </a:rPr>
            <a:t>  Communicate</a:t>
          </a:r>
        </a:p>
      </dsp:txBody>
      <dsp:txXfrm>
        <a:off x="4861414" y="2420965"/>
        <a:ext cx="1131510" cy="872883"/>
      </dsp:txXfrm>
    </dsp:sp>
    <dsp:sp modelId="{61B33D29-B88E-184C-A5DB-69DF6773ABE5}">
      <dsp:nvSpPr>
        <dsp:cNvPr id="0" name=""/>
        <dsp:cNvSpPr/>
      </dsp:nvSpPr>
      <dsp:spPr>
        <a:xfrm>
          <a:off x="4061354" y="2941846"/>
          <a:ext cx="1154494" cy="115449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Narrow" panose="020B0604020202020204" pitchFamily="34" charset="0"/>
              <a:cs typeface="Arial Narrow" panose="020B0604020202020204" pitchFamily="34" charset="0"/>
            </a:rPr>
            <a:t>Help Desk Support</a:t>
          </a:r>
        </a:p>
      </dsp:txBody>
      <dsp:txXfrm>
        <a:off x="4230426" y="3110918"/>
        <a:ext cx="816350" cy="816350"/>
      </dsp:txXfrm>
    </dsp:sp>
    <dsp:sp modelId="{32446277-B09C-EB46-8A4C-F7486874193C}">
      <dsp:nvSpPr>
        <dsp:cNvPr id="0" name=""/>
        <dsp:cNvSpPr/>
      </dsp:nvSpPr>
      <dsp:spPr>
        <a:xfrm>
          <a:off x="3031951" y="2941846"/>
          <a:ext cx="1154494" cy="115449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Narrow" panose="020B0604020202020204" pitchFamily="34" charset="0"/>
              <a:cs typeface="Arial Narrow" panose="020B0604020202020204" pitchFamily="34" charset="0"/>
            </a:rPr>
            <a:t>Govern</a:t>
          </a:r>
        </a:p>
      </dsp:txBody>
      <dsp:txXfrm>
        <a:off x="3201023" y="3110918"/>
        <a:ext cx="816350" cy="816350"/>
      </dsp:txXfrm>
    </dsp:sp>
    <dsp:sp modelId="{60F90880-2AD3-E944-B544-51C78E2E9571}">
      <dsp:nvSpPr>
        <dsp:cNvPr id="0" name=""/>
        <dsp:cNvSpPr/>
      </dsp:nvSpPr>
      <dsp:spPr>
        <a:xfrm>
          <a:off x="2020531" y="2280159"/>
          <a:ext cx="1600198" cy="115449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Narrow" panose="020B0604020202020204" pitchFamily="34" charset="0"/>
              <a:cs typeface="Arial Narrow" panose="020B0604020202020204" pitchFamily="34" charset="0"/>
            </a:rPr>
            <a:t>SDLC</a:t>
          </a:r>
        </a:p>
      </dsp:txBody>
      <dsp:txXfrm>
        <a:off x="2254875" y="2449231"/>
        <a:ext cx="1131510" cy="816350"/>
      </dsp:txXfrm>
    </dsp:sp>
    <dsp:sp modelId="{E2130A42-2C61-1E4B-9136-B58BEDD7BE40}">
      <dsp:nvSpPr>
        <dsp:cNvPr id="0" name=""/>
        <dsp:cNvSpPr/>
      </dsp:nvSpPr>
      <dsp:spPr>
        <a:xfrm>
          <a:off x="2064629" y="1266395"/>
          <a:ext cx="1154494" cy="115449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Narrow" panose="020B0604020202020204" pitchFamily="34" charset="0"/>
              <a:cs typeface="Arial Narrow" panose="020B0604020202020204" pitchFamily="34" charset="0"/>
            </a:rPr>
            <a:t>Procure</a:t>
          </a:r>
        </a:p>
      </dsp:txBody>
      <dsp:txXfrm>
        <a:off x="2233701" y="1435467"/>
        <a:ext cx="816350" cy="816350"/>
      </dsp:txXfrm>
    </dsp:sp>
    <dsp:sp modelId="{DBB74C76-0F96-054A-BB1D-F5A59D90EEDD}">
      <dsp:nvSpPr>
        <dsp:cNvPr id="0" name=""/>
        <dsp:cNvSpPr/>
      </dsp:nvSpPr>
      <dsp:spPr>
        <a:xfrm>
          <a:off x="2579330" y="374907"/>
          <a:ext cx="1154494" cy="115449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Narrow" panose="020B0604020202020204" pitchFamily="34" charset="0"/>
              <a:cs typeface="Arial Narrow" panose="020B0604020202020204" pitchFamily="34" charset="0"/>
            </a:rPr>
            <a:t>HR</a:t>
          </a:r>
        </a:p>
      </dsp:txBody>
      <dsp:txXfrm>
        <a:off x="2748402" y="543979"/>
        <a:ext cx="816350" cy="81635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10129-3F11-1B41-BF50-1D1D3C572694}" type="datetimeFigureOut">
              <a:rPr lang="en-US" smtClean="0"/>
              <a:t>11/10/25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08502-038C-604E-82A8-9FBEDEA1D0BD}" type="slidenum">
              <a:rPr lang="en-US" smtClean="0"/>
              <a:t>‹#›</a:t>
            </a:fld>
            <a:endParaRPr lang="en-US" dirty="0"/>
          </a:p>
        </p:txBody>
      </p:sp>
    </p:spTree>
    <p:extLst>
      <p:ext uri="{BB962C8B-B14F-4D97-AF65-F5344CB8AC3E}">
        <p14:creationId xmlns:p14="http://schemas.microsoft.com/office/powerpoint/2010/main" val="393564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1</a:t>
            </a:fld>
            <a:endParaRPr lang="en-US" dirty="0"/>
          </a:p>
        </p:txBody>
      </p:sp>
    </p:spTree>
    <p:extLst>
      <p:ext uri="{BB962C8B-B14F-4D97-AF65-F5344CB8AC3E}">
        <p14:creationId xmlns:p14="http://schemas.microsoft.com/office/powerpoint/2010/main" val="2972109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10</a:t>
            </a:fld>
            <a:endParaRPr lang="en-US" dirty="0"/>
          </a:p>
        </p:txBody>
      </p:sp>
    </p:spTree>
    <p:extLst>
      <p:ext uri="{BB962C8B-B14F-4D97-AF65-F5344CB8AC3E}">
        <p14:creationId xmlns:p14="http://schemas.microsoft.com/office/powerpoint/2010/main" val="81158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11</a:t>
            </a:fld>
            <a:endParaRPr lang="en-US" dirty="0"/>
          </a:p>
        </p:txBody>
      </p:sp>
    </p:spTree>
    <p:extLst>
      <p:ext uri="{BB962C8B-B14F-4D97-AF65-F5344CB8AC3E}">
        <p14:creationId xmlns:p14="http://schemas.microsoft.com/office/powerpoint/2010/main" val="1425268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12</a:t>
            </a:fld>
            <a:endParaRPr lang="en-US" dirty="0"/>
          </a:p>
        </p:txBody>
      </p:sp>
    </p:spTree>
    <p:extLst>
      <p:ext uri="{BB962C8B-B14F-4D97-AF65-F5344CB8AC3E}">
        <p14:creationId xmlns:p14="http://schemas.microsoft.com/office/powerpoint/2010/main" val="1985732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D1E9C-817A-7FBC-45A2-5277706A53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99707-E19B-29EC-C0B3-7240F39814D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EEDF3BC-99C2-91FA-C0D0-CDFF5DE2515B}"/>
              </a:ext>
            </a:extLst>
          </p:cNvPr>
          <p:cNvSpPr>
            <a:spLocks noGrp="1"/>
          </p:cNvSpPr>
          <p:nvPr>
            <p:ph type="body" idx="1"/>
          </p:nvPr>
        </p:nvSpPr>
        <p:spPr/>
        <p:txBody>
          <a:bodyPr/>
          <a:lstStyle/>
          <a:p>
            <a:r>
              <a:rPr lang="en-US" dirty="0"/>
              <a:t>“If risk is what gets leadership to approve accessibility work, that’s OK. Meet them there. But don’t camp out there forever. As soon as the fires are out, be ready with the story of accessibility as a business advantage.”</a:t>
            </a:r>
          </a:p>
        </p:txBody>
      </p:sp>
      <p:sp>
        <p:nvSpPr>
          <p:cNvPr id="4" name="Slide Number Placeholder 3">
            <a:extLst>
              <a:ext uri="{FF2B5EF4-FFF2-40B4-BE49-F238E27FC236}">
                <a16:creationId xmlns:a16="http://schemas.microsoft.com/office/drawing/2014/main" id="{4EDBCE6C-7B36-CCAC-0BB6-9451004FD809}"/>
              </a:ext>
            </a:extLst>
          </p:cNvPr>
          <p:cNvSpPr>
            <a:spLocks noGrp="1"/>
          </p:cNvSpPr>
          <p:nvPr>
            <p:ph type="sldNum" sz="quarter" idx="5"/>
          </p:nvPr>
        </p:nvSpPr>
        <p:spPr/>
        <p:txBody>
          <a:bodyPr/>
          <a:lstStyle/>
          <a:p>
            <a:fld id="{06908502-038C-604E-82A8-9FBEDEA1D0BD}" type="slidenum">
              <a:rPr lang="en-US" smtClean="0"/>
              <a:t>13</a:t>
            </a:fld>
            <a:endParaRPr lang="en-US" dirty="0"/>
          </a:p>
        </p:txBody>
      </p:sp>
    </p:spTree>
    <p:extLst>
      <p:ext uri="{BB962C8B-B14F-4D97-AF65-F5344CB8AC3E}">
        <p14:creationId xmlns:p14="http://schemas.microsoft.com/office/powerpoint/2010/main" val="3882644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F0953-46A1-B3F1-1CF8-9DA535933C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1CC322-DD7B-0ED4-E288-4E96A3F1A0D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4B3C53E-7EA2-BE33-D650-A69337D482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42B263-BFAE-48D2-CB29-6988E73C2183}"/>
              </a:ext>
            </a:extLst>
          </p:cNvPr>
          <p:cNvSpPr>
            <a:spLocks noGrp="1"/>
          </p:cNvSpPr>
          <p:nvPr>
            <p:ph type="sldNum" sz="quarter" idx="5"/>
          </p:nvPr>
        </p:nvSpPr>
        <p:spPr/>
        <p:txBody>
          <a:bodyPr/>
          <a:lstStyle/>
          <a:p>
            <a:fld id="{06908502-038C-604E-82A8-9FBEDEA1D0BD}" type="slidenum">
              <a:rPr lang="en-US" smtClean="0"/>
              <a:t>14</a:t>
            </a:fld>
            <a:endParaRPr lang="en-US" dirty="0"/>
          </a:p>
        </p:txBody>
      </p:sp>
    </p:spTree>
    <p:extLst>
      <p:ext uri="{BB962C8B-B14F-4D97-AF65-F5344CB8AC3E}">
        <p14:creationId xmlns:p14="http://schemas.microsoft.com/office/powerpoint/2010/main" val="3200931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Share https://www.deque.com/accessibility-roi-calculator/</a:t>
            </a:r>
          </a:p>
        </p:txBody>
      </p:sp>
      <p:sp>
        <p:nvSpPr>
          <p:cNvPr id="4" name="Slide Number Placeholder 3"/>
          <p:cNvSpPr>
            <a:spLocks noGrp="1"/>
          </p:cNvSpPr>
          <p:nvPr>
            <p:ph type="sldNum" sz="quarter" idx="5"/>
          </p:nvPr>
        </p:nvSpPr>
        <p:spPr/>
        <p:txBody>
          <a:bodyPr/>
          <a:lstStyle/>
          <a:p>
            <a:fld id="{06908502-038C-604E-82A8-9FBEDEA1D0BD}" type="slidenum">
              <a:rPr lang="en-US" smtClean="0"/>
              <a:t>15</a:t>
            </a:fld>
            <a:endParaRPr lang="en-US" dirty="0"/>
          </a:p>
        </p:txBody>
      </p:sp>
    </p:spTree>
    <p:extLst>
      <p:ext uri="{BB962C8B-B14F-4D97-AF65-F5344CB8AC3E}">
        <p14:creationId xmlns:p14="http://schemas.microsoft.com/office/powerpoint/2010/main" val="24501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16</a:t>
            </a:fld>
            <a:endParaRPr lang="en-US" dirty="0"/>
          </a:p>
        </p:txBody>
      </p:sp>
    </p:spTree>
    <p:extLst>
      <p:ext uri="{BB962C8B-B14F-4D97-AF65-F5344CB8AC3E}">
        <p14:creationId xmlns:p14="http://schemas.microsoft.com/office/powerpoint/2010/main" val="2036442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17</a:t>
            </a:fld>
            <a:endParaRPr lang="en-US" dirty="0"/>
          </a:p>
        </p:txBody>
      </p:sp>
    </p:spTree>
    <p:extLst>
      <p:ext uri="{BB962C8B-B14F-4D97-AF65-F5344CB8AC3E}">
        <p14:creationId xmlns:p14="http://schemas.microsoft.com/office/powerpoint/2010/main" val="3519233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DFE8B-18D1-8ABC-697A-4B7D8CD5A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A602C-BCF1-BFB3-342E-8274562E4EC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C7B059B-5D53-7D7B-624D-CDEF9D36CD89}"/>
              </a:ext>
            </a:extLst>
          </p:cNvPr>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Deque’s accessible communication strategy is:</a:t>
            </a:r>
            <a:endParaRPr lang="en-US" dirty="0">
              <a:effectLst/>
            </a:endParaRPr>
          </a:p>
          <a:p>
            <a:pPr rtl="0" fontAlgn="base"/>
            <a:r>
              <a:rPr lang="en-US" sz="1200" b="1" i="0" u="none" strike="noStrike" kern="1200" dirty="0">
                <a:solidFill>
                  <a:schemeClr val="tx1"/>
                </a:solidFill>
                <a:effectLst/>
                <a:latin typeface="+mn-lt"/>
                <a:ea typeface="+mn-ea"/>
                <a:cs typeface="+mn-cs"/>
              </a:rPr>
              <a:t>Structured</a:t>
            </a:r>
            <a:r>
              <a:rPr lang="en-US" sz="1200" b="0" i="0" u="none" strike="noStrike" kern="1200" dirty="0">
                <a:solidFill>
                  <a:schemeClr val="tx1"/>
                </a:solidFill>
                <a:effectLst/>
                <a:latin typeface="+mn-lt"/>
                <a:ea typeface="+mn-ea"/>
                <a:cs typeface="+mn-cs"/>
              </a:rPr>
              <a:t> through mandatory training and clear expectations</a:t>
            </a:r>
          </a:p>
          <a:p>
            <a:pPr rtl="0" fontAlgn="base"/>
            <a:r>
              <a:rPr lang="en-US" sz="1200" b="1" i="0" u="none" strike="noStrike" kern="1200" dirty="0">
                <a:solidFill>
                  <a:schemeClr val="tx1"/>
                </a:solidFill>
                <a:effectLst/>
                <a:latin typeface="+mn-lt"/>
                <a:ea typeface="+mn-ea"/>
                <a:cs typeface="+mn-cs"/>
              </a:rPr>
              <a:t>Supported</a:t>
            </a:r>
            <a:r>
              <a:rPr lang="en-US" sz="1200" b="0" i="0" u="none" strike="noStrike" kern="1200" dirty="0">
                <a:solidFill>
                  <a:schemeClr val="tx1"/>
                </a:solidFill>
                <a:effectLst/>
                <a:latin typeface="+mn-lt"/>
                <a:ea typeface="+mn-ea"/>
                <a:cs typeface="+mn-cs"/>
              </a:rPr>
              <a:t> with practical tools, job aids, and internal coaching</a:t>
            </a:r>
          </a:p>
          <a:p>
            <a:pPr rtl="0" fontAlgn="base"/>
            <a:r>
              <a:rPr lang="en-US" sz="1200" b="1" i="0" u="none" strike="noStrike" kern="1200" dirty="0">
                <a:solidFill>
                  <a:schemeClr val="tx1"/>
                </a:solidFill>
                <a:effectLst/>
                <a:latin typeface="+mn-lt"/>
                <a:ea typeface="+mn-ea"/>
                <a:cs typeface="+mn-cs"/>
              </a:rPr>
              <a:t>Reinforced</a:t>
            </a:r>
            <a:r>
              <a:rPr lang="en-US" sz="1200" b="0" i="0" u="none" strike="noStrike" kern="1200" dirty="0">
                <a:solidFill>
                  <a:schemeClr val="tx1"/>
                </a:solidFill>
                <a:effectLst/>
                <a:latin typeface="+mn-lt"/>
                <a:ea typeface="+mn-ea"/>
                <a:cs typeface="+mn-cs"/>
              </a:rPr>
              <a:t> by leadership, our culture, and our community norms</a:t>
            </a:r>
          </a:p>
          <a:p>
            <a:pPr rtl="0" fontAlgn="base"/>
            <a:r>
              <a:rPr lang="en-US" sz="1200" b="1" i="0" u="none" strike="noStrike" kern="1200" dirty="0">
                <a:solidFill>
                  <a:schemeClr val="tx1"/>
                </a:solidFill>
                <a:effectLst/>
                <a:latin typeface="+mn-lt"/>
                <a:ea typeface="+mn-ea"/>
                <a:cs typeface="+mn-cs"/>
              </a:rPr>
              <a:t>Continuously evolving</a:t>
            </a:r>
            <a:r>
              <a:rPr lang="en-US" sz="1200" b="0" i="0" u="none" strike="noStrike" kern="1200" dirty="0">
                <a:solidFill>
                  <a:schemeClr val="tx1"/>
                </a:solidFill>
                <a:effectLst/>
                <a:latin typeface="+mn-lt"/>
                <a:ea typeface="+mn-ea"/>
                <a:cs typeface="+mn-cs"/>
              </a:rPr>
              <a:t> based on roles, channels, and audience needs</a:t>
            </a:r>
          </a:p>
          <a:p>
            <a:pPr rtl="0"/>
            <a:r>
              <a:rPr lang="en-US" sz="1200" b="0" i="0" u="none" strike="noStrike" kern="1200" dirty="0">
                <a:solidFill>
                  <a:schemeClr val="tx1"/>
                </a:solidFill>
                <a:effectLst/>
                <a:latin typeface="+mn-lt"/>
                <a:ea typeface="+mn-ea"/>
                <a:cs typeface="+mn-cs"/>
              </a:rPr>
              <a:t>This is how we speak, write, present, and collaborate, with intentional inclusion built into every interaction.</a:t>
            </a:r>
            <a:endParaRPr lang="en-US" dirty="0">
              <a:effectLst/>
            </a:endParaRPr>
          </a:p>
          <a:p>
            <a:endParaRPr lang="en-US" dirty="0"/>
          </a:p>
        </p:txBody>
      </p:sp>
      <p:sp>
        <p:nvSpPr>
          <p:cNvPr id="4" name="Slide Number Placeholder 3">
            <a:extLst>
              <a:ext uri="{FF2B5EF4-FFF2-40B4-BE49-F238E27FC236}">
                <a16:creationId xmlns:a16="http://schemas.microsoft.com/office/drawing/2014/main" id="{86189563-F3DB-61D0-DA2D-0E3B9E088160}"/>
              </a:ext>
            </a:extLst>
          </p:cNvPr>
          <p:cNvSpPr>
            <a:spLocks noGrp="1"/>
          </p:cNvSpPr>
          <p:nvPr>
            <p:ph type="sldNum" sz="quarter" idx="5"/>
          </p:nvPr>
        </p:nvSpPr>
        <p:spPr/>
        <p:txBody>
          <a:bodyPr/>
          <a:lstStyle/>
          <a:p>
            <a:fld id="{06908502-038C-604E-82A8-9FBEDEA1D0BD}" type="slidenum">
              <a:rPr lang="en-US" smtClean="0"/>
              <a:t>18</a:t>
            </a:fld>
            <a:endParaRPr lang="en-US" dirty="0"/>
          </a:p>
        </p:txBody>
      </p:sp>
    </p:spTree>
    <p:extLst>
      <p:ext uri="{BB962C8B-B14F-4D97-AF65-F5344CB8AC3E}">
        <p14:creationId xmlns:p14="http://schemas.microsoft.com/office/powerpoint/2010/main" val="4090305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19</a:t>
            </a:fld>
            <a:endParaRPr lang="en-US" dirty="0"/>
          </a:p>
        </p:txBody>
      </p:sp>
    </p:spTree>
    <p:extLst>
      <p:ext uri="{BB962C8B-B14F-4D97-AF65-F5344CB8AC3E}">
        <p14:creationId xmlns:p14="http://schemas.microsoft.com/office/powerpoint/2010/main" val="7952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2</a:t>
            </a:fld>
            <a:endParaRPr lang="en-US" dirty="0"/>
          </a:p>
        </p:txBody>
      </p:sp>
    </p:spTree>
    <p:extLst>
      <p:ext uri="{BB962C8B-B14F-4D97-AF65-F5344CB8AC3E}">
        <p14:creationId xmlns:p14="http://schemas.microsoft.com/office/powerpoint/2010/main" val="451937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20</a:t>
            </a:fld>
            <a:endParaRPr lang="en-US" dirty="0"/>
          </a:p>
        </p:txBody>
      </p:sp>
    </p:spTree>
    <p:extLst>
      <p:ext uri="{BB962C8B-B14F-4D97-AF65-F5344CB8AC3E}">
        <p14:creationId xmlns:p14="http://schemas.microsoft.com/office/powerpoint/2010/main" val="4219478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21</a:t>
            </a:fld>
            <a:endParaRPr lang="en-US" dirty="0"/>
          </a:p>
        </p:txBody>
      </p:sp>
    </p:spTree>
    <p:extLst>
      <p:ext uri="{BB962C8B-B14F-4D97-AF65-F5344CB8AC3E}">
        <p14:creationId xmlns:p14="http://schemas.microsoft.com/office/powerpoint/2010/main" val="465201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f0da944286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135" name="Google Shape;135;g1f0da944286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6" name="Google Shape;136;g1f0da944286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
              <a:t>23</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f0da944286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142" name="Google Shape;142;g1f0da944286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g1f0da944286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
              <a:t>24</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21FF95-410D-1842-A62A-9C2A729B60DE}" type="slidenum">
              <a:rPr lang="en-US" smtClean="0"/>
              <a:t>25</a:t>
            </a:fld>
            <a:endParaRPr lang="en-US" dirty="0"/>
          </a:p>
        </p:txBody>
      </p:sp>
    </p:spTree>
    <p:extLst>
      <p:ext uri="{BB962C8B-B14F-4D97-AF65-F5344CB8AC3E}">
        <p14:creationId xmlns:p14="http://schemas.microsoft.com/office/powerpoint/2010/main" val="1605130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f0da944286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160" name="Google Shape;160;g1f0da944286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1" name="Google Shape;161;g1f0da944286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
              <a:t>26</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03484-59A1-999E-AAEA-A90D825D7D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08ABB0-D98F-E3C7-2F99-9C9EDDC9918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14680AF-3AFE-963A-F0D5-5E885162D1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BEF764-4994-E6FB-5B90-50F26CCCE8EA}"/>
              </a:ext>
            </a:extLst>
          </p:cNvPr>
          <p:cNvSpPr>
            <a:spLocks noGrp="1"/>
          </p:cNvSpPr>
          <p:nvPr>
            <p:ph type="sldNum" sz="quarter" idx="5"/>
          </p:nvPr>
        </p:nvSpPr>
        <p:spPr/>
        <p:txBody>
          <a:bodyPr/>
          <a:lstStyle/>
          <a:p>
            <a:fld id="{06908502-038C-604E-82A8-9FBEDEA1D0BD}" type="slidenum">
              <a:rPr lang="en-US" smtClean="0"/>
              <a:t>29</a:t>
            </a:fld>
            <a:endParaRPr lang="en-US" dirty="0"/>
          </a:p>
        </p:txBody>
      </p:sp>
    </p:spTree>
    <p:extLst>
      <p:ext uri="{BB962C8B-B14F-4D97-AF65-F5344CB8AC3E}">
        <p14:creationId xmlns:p14="http://schemas.microsoft.com/office/powerpoint/2010/main" val="3702774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30</a:t>
            </a:fld>
            <a:endParaRPr lang="en-US" dirty="0"/>
          </a:p>
        </p:txBody>
      </p:sp>
    </p:spTree>
    <p:extLst>
      <p:ext uri="{BB962C8B-B14F-4D97-AF65-F5344CB8AC3E}">
        <p14:creationId xmlns:p14="http://schemas.microsoft.com/office/powerpoint/2010/main" val="1429746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See this great article too https://</a:t>
            </a:r>
            <a:r>
              <a:rPr lang="en-US" dirty="0" err="1"/>
              <a:t>github.blog</a:t>
            </a:r>
            <a:r>
              <a:rPr lang="en-US" dirty="0"/>
              <a:t>/ai-and-ml/</a:t>
            </a:r>
            <a:r>
              <a:rPr lang="en-US" dirty="0" err="1"/>
              <a:t>github</a:t>
            </a:r>
            <a:r>
              <a:rPr lang="en-US"/>
              <a:t>-copilot/how-we-automated-accessibility-compliance-in-five-hours-with-github-copilot/ </a:t>
            </a:r>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31</a:t>
            </a:fld>
            <a:endParaRPr lang="en-US" dirty="0"/>
          </a:p>
        </p:txBody>
      </p:sp>
    </p:spTree>
    <p:extLst>
      <p:ext uri="{BB962C8B-B14F-4D97-AF65-F5344CB8AC3E}">
        <p14:creationId xmlns:p14="http://schemas.microsoft.com/office/powerpoint/2010/main" val="1960835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32</a:t>
            </a:fld>
            <a:endParaRPr lang="en-US" dirty="0"/>
          </a:p>
        </p:txBody>
      </p:sp>
    </p:spTree>
    <p:extLst>
      <p:ext uri="{BB962C8B-B14F-4D97-AF65-F5344CB8AC3E}">
        <p14:creationId xmlns:p14="http://schemas.microsoft.com/office/powerpoint/2010/main" val="116740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3</a:t>
            </a:fld>
            <a:endParaRPr lang="en-US" dirty="0"/>
          </a:p>
        </p:txBody>
      </p:sp>
    </p:spTree>
    <p:extLst>
      <p:ext uri="{BB962C8B-B14F-4D97-AF65-F5344CB8AC3E}">
        <p14:creationId xmlns:p14="http://schemas.microsoft.com/office/powerpoint/2010/main" val="245088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33</a:t>
            </a:fld>
            <a:endParaRPr lang="en-US" dirty="0"/>
          </a:p>
        </p:txBody>
      </p:sp>
    </p:spTree>
    <p:extLst>
      <p:ext uri="{BB962C8B-B14F-4D97-AF65-F5344CB8AC3E}">
        <p14:creationId xmlns:p14="http://schemas.microsoft.com/office/powerpoint/2010/main" val="3348760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34</a:t>
            </a:fld>
            <a:endParaRPr lang="en-US" dirty="0"/>
          </a:p>
        </p:txBody>
      </p:sp>
    </p:spTree>
    <p:extLst>
      <p:ext uri="{BB962C8B-B14F-4D97-AF65-F5344CB8AC3E}">
        <p14:creationId xmlns:p14="http://schemas.microsoft.com/office/powerpoint/2010/main" val="738275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9CB05-B232-46C3-9D66-907FFF1A20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4246C6-EAF2-5208-FF64-E96962A1765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6925372-FC13-D349-F506-978CBFED15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4CA22E-6E42-3CF8-1AEB-D73A6B02AE61}"/>
              </a:ext>
            </a:extLst>
          </p:cNvPr>
          <p:cNvSpPr>
            <a:spLocks noGrp="1"/>
          </p:cNvSpPr>
          <p:nvPr>
            <p:ph type="sldNum" sz="quarter" idx="5"/>
          </p:nvPr>
        </p:nvSpPr>
        <p:spPr/>
        <p:txBody>
          <a:bodyPr/>
          <a:lstStyle/>
          <a:p>
            <a:fld id="{06908502-038C-604E-82A8-9FBEDEA1D0BD}" type="slidenum">
              <a:rPr lang="en-US" smtClean="0"/>
              <a:t>35</a:t>
            </a:fld>
            <a:endParaRPr lang="en-US" dirty="0"/>
          </a:p>
        </p:txBody>
      </p:sp>
    </p:spTree>
    <p:extLst>
      <p:ext uri="{BB962C8B-B14F-4D97-AF65-F5344CB8AC3E}">
        <p14:creationId xmlns:p14="http://schemas.microsoft.com/office/powerpoint/2010/main" val="3288956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E6488-8CEF-20DE-1CD7-BDD6068618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E4ED1F-67FB-173B-1750-41591B1D2B6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A09F082-2F1C-4A6A-22D2-3F7EF91B9C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07EE6E-B60F-7A52-B82F-DF17849699CD}"/>
              </a:ext>
            </a:extLst>
          </p:cNvPr>
          <p:cNvSpPr>
            <a:spLocks noGrp="1"/>
          </p:cNvSpPr>
          <p:nvPr>
            <p:ph type="sldNum" sz="quarter" idx="5"/>
          </p:nvPr>
        </p:nvSpPr>
        <p:spPr/>
        <p:txBody>
          <a:bodyPr/>
          <a:lstStyle/>
          <a:p>
            <a:fld id="{06908502-038C-604E-82A8-9FBEDEA1D0BD}" type="slidenum">
              <a:rPr lang="en-US" smtClean="0"/>
              <a:t>36</a:t>
            </a:fld>
            <a:endParaRPr lang="en-US" dirty="0"/>
          </a:p>
        </p:txBody>
      </p:sp>
    </p:spTree>
    <p:extLst>
      <p:ext uri="{BB962C8B-B14F-4D97-AF65-F5344CB8AC3E}">
        <p14:creationId xmlns:p14="http://schemas.microsoft.com/office/powerpoint/2010/main" val="875442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E468C-0972-0263-FF4E-8021A406B0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C5FA-BEB4-82D8-E76B-333E5A54F8C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E8E3B38-B504-3608-801C-8C1D032358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52CAEA-4265-3D80-ACD2-B43D21E50108}"/>
              </a:ext>
            </a:extLst>
          </p:cNvPr>
          <p:cNvSpPr>
            <a:spLocks noGrp="1"/>
          </p:cNvSpPr>
          <p:nvPr>
            <p:ph type="sldNum" sz="quarter" idx="5"/>
          </p:nvPr>
        </p:nvSpPr>
        <p:spPr/>
        <p:txBody>
          <a:bodyPr/>
          <a:lstStyle/>
          <a:p>
            <a:fld id="{06908502-038C-604E-82A8-9FBEDEA1D0BD}" type="slidenum">
              <a:rPr lang="en-US" smtClean="0"/>
              <a:t>39</a:t>
            </a:fld>
            <a:endParaRPr lang="en-US" dirty="0"/>
          </a:p>
        </p:txBody>
      </p:sp>
    </p:spTree>
    <p:extLst>
      <p:ext uri="{BB962C8B-B14F-4D97-AF65-F5344CB8AC3E}">
        <p14:creationId xmlns:p14="http://schemas.microsoft.com/office/powerpoint/2010/main" val="1276944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is a scene from the 1</a:t>
            </a:r>
            <a:r>
              <a:rPr lang="en-US" baseline="30000" dirty="0"/>
              <a:t>st</a:t>
            </a:r>
            <a:r>
              <a:rPr lang="en-US" baseline="0" dirty="0"/>
              <a:t> Wicked movie that remind me of sustainable a11y programs.  It is Dancing Through Life, in the library with spinning bookshelf wheels with amazing choreography. </a:t>
            </a:r>
            <a:br>
              <a:rPr lang="en-US" baseline="0" dirty="0"/>
            </a:br>
            <a:r>
              <a:rPr lang="en-US" baseline="0" dirty="0"/>
              <a:t>Just like a well tuned sustainable a11y program - </a:t>
            </a:r>
            <a:br>
              <a:rPr lang="en-US" baseline="0" dirty="0"/>
            </a:br>
            <a:r>
              <a:rPr lang="en-US" dirty="0"/>
              <a:t>There are so many moving parts…design, development, testing, procurement, policy, training, culture… and they’re all spinning at the same time. No single person can do all the</a:t>
            </a:r>
            <a:r>
              <a:rPr lang="en-US" baseline="0" dirty="0"/>
              <a:t> things alone</a:t>
            </a:r>
            <a:r>
              <a:rPr lang="en-US" dirty="0"/>
              <a:t>. Sustainable accessibility only happens when everyone plays their part, and when those parts are in sync. The magic is in collaboration: turning what looks like chaos into coordinated momentum."</a:t>
            </a:r>
          </a:p>
        </p:txBody>
      </p:sp>
      <p:sp>
        <p:nvSpPr>
          <p:cNvPr id="4" name="Slide Number Placeholder 3"/>
          <p:cNvSpPr>
            <a:spLocks noGrp="1"/>
          </p:cNvSpPr>
          <p:nvPr>
            <p:ph type="sldNum" sz="quarter" idx="5"/>
          </p:nvPr>
        </p:nvSpPr>
        <p:spPr/>
        <p:txBody>
          <a:bodyPr/>
          <a:lstStyle/>
          <a:p>
            <a:fld id="{06908502-038C-604E-82A8-9FBEDEA1D0BD}" type="slidenum">
              <a:rPr lang="en-US" smtClean="0"/>
              <a:t>40</a:t>
            </a:fld>
            <a:endParaRPr lang="en-US" dirty="0"/>
          </a:p>
        </p:txBody>
      </p:sp>
    </p:spTree>
    <p:extLst>
      <p:ext uri="{BB962C8B-B14F-4D97-AF65-F5344CB8AC3E}">
        <p14:creationId xmlns:p14="http://schemas.microsoft.com/office/powerpoint/2010/main" val="3209494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41</a:t>
            </a:fld>
            <a:endParaRPr lang="en-US" dirty="0"/>
          </a:p>
        </p:txBody>
      </p:sp>
    </p:spTree>
    <p:extLst>
      <p:ext uri="{BB962C8B-B14F-4D97-AF65-F5344CB8AC3E}">
        <p14:creationId xmlns:p14="http://schemas.microsoft.com/office/powerpoint/2010/main" val="3923869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43</a:t>
            </a:fld>
            <a:endParaRPr lang="en-US" dirty="0"/>
          </a:p>
        </p:txBody>
      </p:sp>
    </p:spTree>
    <p:extLst>
      <p:ext uri="{BB962C8B-B14F-4D97-AF65-F5344CB8AC3E}">
        <p14:creationId xmlns:p14="http://schemas.microsoft.com/office/powerpoint/2010/main" val="1316212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4</a:t>
            </a:fld>
            <a:endParaRPr lang="en-US" dirty="0"/>
          </a:p>
        </p:txBody>
      </p:sp>
    </p:spTree>
    <p:extLst>
      <p:ext uri="{BB962C8B-B14F-4D97-AF65-F5344CB8AC3E}">
        <p14:creationId xmlns:p14="http://schemas.microsoft.com/office/powerpoint/2010/main" val="133968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7280A-7640-3D81-B9A7-56BAF21AC1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7B8EC-434F-0AD2-E606-C14510F9BE5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DE79D01-DA8C-6154-4656-82366962A90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Doing the right thing  shouldn’t drag you down</a:t>
            </a:r>
          </a:p>
          <a:p>
            <a:endParaRPr lang="en-US" dirty="0"/>
          </a:p>
        </p:txBody>
      </p:sp>
      <p:sp>
        <p:nvSpPr>
          <p:cNvPr id="4" name="Slide Number Placeholder 3">
            <a:extLst>
              <a:ext uri="{FF2B5EF4-FFF2-40B4-BE49-F238E27FC236}">
                <a16:creationId xmlns:a16="http://schemas.microsoft.com/office/drawing/2014/main" id="{28C0AFCB-2423-1ECB-2011-ECF8A0FD77A2}"/>
              </a:ext>
            </a:extLst>
          </p:cNvPr>
          <p:cNvSpPr>
            <a:spLocks noGrp="1"/>
          </p:cNvSpPr>
          <p:nvPr>
            <p:ph type="sldNum" sz="quarter" idx="5"/>
          </p:nvPr>
        </p:nvSpPr>
        <p:spPr/>
        <p:txBody>
          <a:bodyPr/>
          <a:lstStyle/>
          <a:p>
            <a:fld id="{06908502-038C-604E-82A8-9FBEDEA1D0BD}" type="slidenum">
              <a:rPr lang="en-US" smtClean="0"/>
              <a:t>5</a:t>
            </a:fld>
            <a:endParaRPr lang="en-US" dirty="0"/>
          </a:p>
        </p:txBody>
      </p:sp>
    </p:spTree>
    <p:extLst>
      <p:ext uri="{BB962C8B-B14F-4D97-AF65-F5344CB8AC3E}">
        <p14:creationId xmlns:p14="http://schemas.microsoft.com/office/powerpoint/2010/main" val="309985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6</a:t>
            </a:fld>
            <a:endParaRPr lang="en-US" dirty="0"/>
          </a:p>
        </p:txBody>
      </p:sp>
    </p:spTree>
    <p:extLst>
      <p:ext uri="{BB962C8B-B14F-4D97-AF65-F5344CB8AC3E}">
        <p14:creationId xmlns:p14="http://schemas.microsoft.com/office/powerpoint/2010/main" val="4052498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Drafting my Job Description</a:t>
            </a:r>
          </a:p>
          <a:p>
            <a:pPr lvl="1"/>
            <a:r>
              <a:rPr lang="en-US" dirty="0"/>
              <a:t>With Deque’s Strategic Consultants</a:t>
            </a:r>
          </a:p>
          <a:p>
            <a:pPr lvl="1"/>
            <a:r>
              <a:rPr lang="en-US" dirty="0"/>
              <a:t>Chief Accessibility Officer</a:t>
            </a:r>
          </a:p>
          <a:p>
            <a:pPr lvl="1"/>
            <a:r>
              <a:rPr lang="en-US" dirty="0"/>
              <a:t>Chief Info Accessibility Officer</a:t>
            </a:r>
          </a:p>
          <a:p>
            <a:r>
              <a:rPr lang="en-US" dirty="0"/>
              <a:t>Brainstorming where to start</a:t>
            </a:r>
          </a:p>
          <a:p>
            <a:pPr lvl="1"/>
            <a:r>
              <a:rPr lang="en-US" dirty="0"/>
              <a:t>How to equip, motivate, measure</a:t>
            </a:r>
          </a:p>
          <a:p>
            <a:r>
              <a:rPr lang="en-US" dirty="0"/>
              <a:t>Sharing challenges, pressure testing ideas, benefiting from different perspectives</a:t>
            </a:r>
          </a:p>
          <a:p>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7</a:t>
            </a:fld>
            <a:endParaRPr lang="en-US" dirty="0"/>
          </a:p>
        </p:txBody>
      </p:sp>
    </p:spTree>
    <p:extLst>
      <p:ext uri="{BB962C8B-B14F-4D97-AF65-F5344CB8AC3E}">
        <p14:creationId xmlns:p14="http://schemas.microsoft.com/office/powerpoint/2010/main" val="292088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908502-038C-604E-82A8-9FBEDEA1D0BD}" type="slidenum">
              <a:rPr lang="en-US" smtClean="0"/>
              <a:t>8</a:t>
            </a:fld>
            <a:endParaRPr lang="en-US" dirty="0"/>
          </a:p>
        </p:txBody>
      </p:sp>
    </p:spTree>
    <p:extLst>
      <p:ext uri="{BB962C8B-B14F-4D97-AF65-F5344CB8AC3E}">
        <p14:creationId xmlns:p14="http://schemas.microsoft.com/office/powerpoint/2010/main" val="1090641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There is not</a:t>
            </a:r>
            <a:r>
              <a:rPr lang="en-US" baseline="0" dirty="0"/>
              <a:t> a 1 size fits all solution. No magic wand or magic shoes. </a:t>
            </a:r>
            <a:endParaRPr lang="en-US" dirty="0"/>
          </a:p>
        </p:txBody>
      </p:sp>
      <p:sp>
        <p:nvSpPr>
          <p:cNvPr id="4" name="Slide Number Placeholder 3"/>
          <p:cNvSpPr>
            <a:spLocks noGrp="1"/>
          </p:cNvSpPr>
          <p:nvPr>
            <p:ph type="sldNum" sz="quarter" idx="5"/>
          </p:nvPr>
        </p:nvSpPr>
        <p:spPr/>
        <p:txBody>
          <a:bodyPr/>
          <a:lstStyle/>
          <a:p>
            <a:fld id="{06908502-038C-604E-82A8-9FBEDEA1D0BD}" type="slidenum">
              <a:rPr lang="en-US" smtClean="0"/>
              <a:t>9</a:t>
            </a:fld>
            <a:endParaRPr lang="en-US" dirty="0"/>
          </a:p>
        </p:txBody>
      </p:sp>
    </p:spTree>
    <p:extLst>
      <p:ext uri="{BB962C8B-B14F-4D97-AF65-F5344CB8AC3E}">
        <p14:creationId xmlns:p14="http://schemas.microsoft.com/office/powerpoint/2010/main" val="2203507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22CC-02B3-6746-3B03-25B5B408EF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5414AF-4E90-830F-E8D3-28C1E68AC0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B67A97-BFBA-4F40-25BB-AD6ACF8A8E4C}"/>
              </a:ext>
            </a:extLst>
          </p:cNvPr>
          <p:cNvSpPr>
            <a:spLocks noGrp="1"/>
          </p:cNvSpPr>
          <p:nvPr>
            <p:ph type="dt" sz="half" idx="10"/>
          </p:nvPr>
        </p:nvSpPr>
        <p:spPr/>
        <p:txBody>
          <a:bodyPr/>
          <a:lstStyle/>
          <a:p>
            <a:fld id="{B255AAC1-C64D-4D47-86AC-AB9A87BFC346}" type="datetimeFigureOut">
              <a:rPr lang="en-US" smtClean="0"/>
              <a:t>11/10/25</a:t>
            </a:fld>
            <a:endParaRPr lang="en-US" dirty="0"/>
          </a:p>
        </p:txBody>
      </p:sp>
      <p:sp>
        <p:nvSpPr>
          <p:cNvPr id="5" name="Footer Placeholder 4">
            <a:extLst>
              <a:ext uri="{FF2B5EF4-FFF2-40B4-BE49-F238E27FC236}">
                <a16:creationId xmlns:a16="http://schemas.microsoft.com/office/drawing/2014/main" id="{560CC4C1-A679-970A-F5C7-043BD8BA55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9CA127-5EA4-7FFC-1140-EE0E97887419}"/>
              </a:ext>
            </a:extLst>
          </p:cNvPr>
          <p:cNvSpPr>
            <a:spLocks noGrp="1"/>
          </p:cNvSpPr>
          <p:nvPr>
            <p:ph type="sldNum" sz="quarter" idx="12"/>
          </p:nvPr>
        </p:nvSpPr>
        <p:spPr/>
        <p:txBody>
          <a:bodyPr/>
          <a:lstStyle/>
          <a:p>
            <a:fld id="{29F0C43F-5286-504C-8AEE-2C90D844E737}" type="slidenum">
              <a:rPr lang="en-US" smtClean="0"/>
              <a:t>‹#›</a:t>
            </a:fld>
            <a:endParaRPr lang="en-US" dirty="0"/>
          </a:p>
        </p:txBody>
      </p:sp>
    </p:spTree>
    <p:extLst>
      <p:ext uri="{BB962C8B-B14F-4D97-AF65-F5344CB8AC3E}">
        <p14:creationId xmlns:p14="http://schemas.microsoft.com/office/powerpoint/2010/main" val="3077974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5320-AC6A-4307-D35E-AA891CB044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D2AB1E-11B1-ED9D-99B3-1A61286266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AC89A-ED7E-DA58-31B5-91AAB7F4D3AA}"/>
              </a:ext>
            </a:extLst>
          </p:cNvPr>
          <p:cNvSpPr>
            <a:spLocks noGrp="1"/>
          </p:cNvSpPr>
          <p:nvPr>
            <p:ph type="dt" sz="half" idx="10"/>
          </p:nvPr>
        </p:nvSpPr>
        <p:spPr/>
        <p:txBody>
          <a:bodyPr/>
          <a:lstStyle/>
          <a:p>
            <a:fld id="{B255AAC1-C64D-4D47-86AC-AB9A87BFC346}" type="datetimeFigureOut">
              <a:rPr lang="en-US" smtClean="0"/>
              <a:t>11/10/25</a:t>
            </a:fld>
            <a:endParaRPr lang="en-US" dirty="0"/>
          </a:p>
        </p:txBody>
      </p:sp>
      <p:sp>
        <p:nvSpPr>
          <p:cNvPr id="5" name="Footer Placeholder 4">
            <a:extLst>
              <a:ext uri="{FF2B5EF4-FFF2-40B4-BE49-F238E27FC236}">
                <a16:creationId xmlns:a16="http://schemas.microsoft.com/office/drawing/2014/main" id="{5B5A44CD-60CB-6CAB-A820-6B1A39EF00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5156C5-90F6-CC6A-3B6B-54D5BDD8C834}"/>
              </a:ext>
            </a:extLst>
          </p:cNvPr>
          <p:cNvSpPr>
            <a:spLocks noGrp="1"/>
          </p:cNvSpPr>
          <p:nvPr>
            <p:ph type="sldNum" sz="quarter" idx="12"/>
          </p:nvPr>
        </p:nvSpPr>
        <p:spPr/>
        <p:txBody>
          <a:bodyPr/>
          <a:lstStyle/>
          <a:p>
            <a:fld id="{29F0C43F-5286-504C-8AEE-2C90D844E737}" type="slidenum">
              <a:rPr lang="en-US" smtClean="0"/>
              <a:t>‹#›</a:t>
            </a:fld>
            <a:endParaRPr lang="en-US" dirty="0"/>
          </a:p>
        </p:txBody>
      </p:sp>
    </p:spTree>
    <p:extLst>
      <p:ext uri="{BB962C8B-B14F-4D97-AF65-F5344CB8AC3E}">
        <p14:creationId xmlns:p14="http://schemas.microsoft.com/office/powerpoint/2010/main" val="218418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87993C-116A-DD0F-6497-9D6CFCE7B3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26FA37-BCF4-F221-FE66-8CA47BC643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964AB-E4E6-E441-8027-BA7139BD8D76}"/>
              </a:ext>
            </a:extLst>
          </p:cNvPr>
          <p:cNvSpPr>
            <a:spLocks noGrp="1"/>
          </p:cNvSpPr>
          <p:nvPr>
            <p:ph type="dt" sz="half" idx="10"/>
          </p:nvPr>
        </p:nvSpPr>
        <p:spPr/>
        <p:txBody>
          <a:bodyPr/>
          <a:lstStyle/>
          <a:p>
            <a:fld id="{B255AAC1-C64D-4D47-86AC-AB9A87BFC346}" type="datetimeFigureOut">
              <a:rPr lang="en-US" smtClean="0"/>
              <a:t>11/10/25</a:t>
            </a:fld>
            <a:endParaRPr lang="en-US" dirty="0"/>
          </a:p>
        </p:txBody>
      </p:sp>
      <p:sp>
        <p:nvSpPr>
          <p:cNvPr id="5" name="Footer Placeholder 4">
            <a:extLst>
              <a:ext uri="{FF2B5EF4-FFF2-40B4-BE49-F238E27FC236}">
                <a16:creationId xmlns:a16="http://schemas.microsoft.com/office/drawing/2014/main" id="{9D8CB04D-F260-5253-D98D-CA4261B084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F65541-056B-A17A-54E8-11F312E9835F}"/>
              </a:ext>
            </a:extLst>
          </p:cNvPr>
          <p:cNvSpPr>
            <a:spLocks noGrp="1"/>
          </p:cNvSpPr>
          <p:nvPr>
            <p:ph type="sldNum" sz="quarter" idx="12"/>
          </p:nvPr>
        </p:nvSpPr>
        <p:spPr/>
        <p:txBody>
          <a:bodyPr/>
          <a:lstStyle/>
          <a:p>
            <a:fld id="{29F0C43F-5286-504C-8AEE-2C90D844E737}" type="slidenum">
              <a:rPr lang="en-US" smtClean="0"/>
              <a:t>‹#›</a:t>
            </a:fld>
            <a:endParaRPr lang="en-US" dirty="0"/>
          </a:p>
        </p:txBody>
      </p:sp>
    </p:spTree>
    <p:extLst>
      <p:ext uri="{BB962C8B-B14F-4D97-AF65-F5344CB8AC3E}">
        <p14:creationId xmlns:p14="http://schemas.microsoft.com/office/powerpoint/2010/main" val="57085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9FCA-9FB1-8F80-DD40-50B2CEA0A7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0A4C0-0DB6-A8B1-0B82-0A68EAD8BE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03A36-1D30-7964-BC40-0554532C81B7}"/>
              </a:ext>
            </a:extLst>
          </p:cNvPr>
          <p:cNvSpPr>
            <a:spLocks noGrp="1"/>
          </p:cNvSpPr>
          <p:nvPr>
            <p:ph type="dt" sz="half" idx="10"/>
          </p:nvPr>
        </p:nvSpPr>
        <p:spPr/>
        <p:txBody>
          <a:bodyPr/>
          <a:lstStyle/>
          <a:p>
            <a:fld id="{B255AAC1-C64D-4D47-86AC-AB9A87BFC346}" type="datetimeFigureOut">
              <a:rPr lang="en-US" smtClean="0"/>
              <a:t>11/10/25</a:t>
            </a:fld>
            <a:endParaRPr lang="en-US" dirty="0"/>
          </a:p>
        </p:txBody>
      </p:sp>
      <p:sp>
        <p:nvSpPr>
          <p:cNvPr id="5" name="Footer Placeholder 4">
            <a:extLst>
              <a:ext uri="{FF2B5EF4-FFF2-40B4-BE49-F238E27FC236}">
                <a16:creationId xmlns:a16="http://schemas.microsoft.com/office/drawing/2014/main" id="{5CD1B69E-3763-72C7-D053-7BA33A11CD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30C3EA-C101-C44D-4B8A-D7D648B763D3}"/>
              </a:ext>
            </a:extLst>
          </p:cNvPr>
          <p:cNvSpPr>
            <a:spLocks noGrp="1"/>
          </p:cNvSpPr>
          <p:nvPr>
            <p:ph type="sldNum" sz="quarter" idx="12"/>
          </p:nvPr>
        </p:nvSpPr>
        <p:spPr/>
        <p:txBody>
          <a:bodyPr/>
          <a:lstStyle/>
          <a:p>
            <a:fld id="{29F0C43F-5286-504C-8AEE-2C90D844E737}" type="slidenum">
              <a:rPr lang="en-US" smtClean="0"/>
              <a:t>‹#›</a:t>
            </a:fld>
            <a:endParaRPr lang="en-US" dirty="0"/>
          </a:p>
        </p:txBody>
      </p:sp>
    </p:spTree>
    <p:extLst>
      <p:ext uri="{BB962C8B-B14F-4D97-AF65-F5344CB8AC3E}">
        <p14:creationId xmlns:p14="http://schemas.microsoft.com/office/powerpoint/2010/main" val="179554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9AFDF-BA8D-3400-91C7-4021BE0357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0C628B-00DD-7AD0-9794-95E2A36761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3D3D03-66D0-EA34-A3EB-7C2E344D1F11}"/>
              </a:ext>
            </a:extLst>
          </p:cNvPr>
          <p:cNvSpPr>
            <a:spLocks noGrp="1"/>
          </p:cNvSpPr>
          <p:nvPr>
            <p:ph type="dt" sz="half" idx="10"/>
          </p:nvPr>
        </p:nvSpPr>
        <p:spPr/>
        <p:txBody>
          <a:bodyPr/>
          <a:lstStyle/>
          <a:p>
            <a:fld id="{B255AAC1-C64D-4D47-86AC-AB9A87BFC346}" type="datetimeFigureOut">
              <a:rPr lang="en-US" smtClean="0"/>
              <a:t>11/10/25</a:t>
            </a:fld>
            <a:endParaRPr lang="en-US" dirty="0"/>
          </a:p>
        </p:txBody>
      </p:sp>
      <p:sp>
        <p:nvSpPr>
          <p:cNvPr id="5" name="Footer Placeholder 4">
            <a:extLst>
              <a:ext uri="{FF2B5EF4-FFF2-40B4-BE49-F238E27FC236}">
                <a16:creationId xmlns:a16="http://schemas.microsoft.com/office/drawing/2014/main" id="{BC5CF94D-61A8-8FCD-23AC-D98A38A047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0D47A0-64F8-9A34-A411-0454FF4B7C20}"/>
              </a:ext>
            </a:extLst>
          </p:cNvPr>
          <p:cNvSpPr>
            <a:spLocks noGrp="1"/>
          </p:cNvSpPr>
          <p:nvPr>
            <p:ph type="sldNum" sz="quarter" idx="12"/>
          </p:nvPr>
        </p:nvSpPr>
        <p:spPr/>
        <p:txBody>
          <a:bodyPr/>
          <a:lstStyle/>
          <a:p>
            <a:fld id="{29F0C43F-5286-504C-8AEE-2C90D844E737}" type="slidenum">
              <a:rPr lang="en-US" smtClean="0"/>
              <a:t>‹#›</a:t>
            </a:fld>
            <a:endParaRPr lang="en-US" dirty="0"/>
          </a:p>
        </p:txBody>
      </p:sp>
    </p:spTree>
    <p:extLst>
      <p:ext uri="{BB962C8B-B14F-4D97-AF65-F5344CB8AC3E}">
        <p14:creationId xmlns:p14="http://schemas.microsoft.com/office/powerpoint/2010/main" val="4094850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20E35-3452-85D7-F0BB-6BB17841BC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D34E2D-73A1-BE1F-4572-FF8096613B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44F83E-1D08-1020-C9E1-8F6107B237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985286-DDC5-39B3-84F8-193F1EE51C14}"/>
              </a:ext>
            </a:extLst>
          </p:cNvPr>
          <p:cNvSpPr>
            <a:spLocks noGrp="1"/>
          </p:cNvSpPr>
          <p:nvPr>
            <p:ph type="dt" sz="half" idx="10"/>
          </p:nvPr>
        </p:nvSpPr>
        <p:spPr/>
        <p:txBody>
          <a:bodyPr/>
          <a:lstStyle/>
          <a:p>
            <a:fld id="{B255AAC1-C64D-4D47-86AC-AB9A87BFC346}" type="datetimeFigureOut">
              <a:rPr lang="en-US" smtClean="0"/>
              <a:t>11/10/25</a:t>
            </a:fld>
            <a:endParaRPr lang="en-US" dirty="0"/>
          </a:p>
        </p:txBody>
      </p:sp>
      <p:sp>
        <p:nvSpPr>
          <p:cNvPr id="6" name="Footer Placeholder 5">
            <a:extLst>
              <a:ext uri="{FF2B5EF4-FFF2-40B4-BE49-F238E27FC236}">
                <a16:creationId xmlns:a16="http://schemas.microsoft.com/office/drawing/2014/main" id="{8587D9FC-888F-55FD-25E0-3FFCDA8FA1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A1FF5A-18D8-FFCA-6F50-1F39825D2B83}"/>
              </a:ext>
            </a:extLst>
          </p:cNvPr>
          <p:cNvSpPr>
            <a:spLocks noGrp="1"/>
          </p:cNvSpPr>
          <p:nvPr>
            <p:ph type="sldNum" sz="quarter" idx="12"/>
          </p:nvPr>
        </p:nvSpPr>
        <p:spPr/>
        <p:txBody>
          <a:bodyPr/>
          <a:lstStyle/>
          <a:p>
            <a:fld id="{29F0C43F-5286-504C-8AEE-2C90D844E737}" type="slidenum">
              <a:rPr lang="en-US" smtClean="0"/>
              <a:t>‹#›</a:t>
            </a:fld>
            <a:endParaRPr lang="en-US" dirty="0"/>
          </a:p>
        </p:txBody>
      </p:sp>
    </p:spTree>
    <p:extLst>
      <p:ext uri="{BB962C8B-B14F-4D97-AF65-F5344CB8AC3E}">
        <p14:creationId xmlns:p14="http://schemas.microsoft.com/office/powerpoint/2010/main" val="343025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FD65-EF34-C70E-89BC-DF236B6A79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80681C-40AE-70F1-F3D1-CA191B9E03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59A02D-FF67-9AB0-D240-6F49FD1406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478C9F-350F-1D7B-DEE6-D4D02018B4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CE6F5D-68FB-ABA2-A799-DFEC0A4AD5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A1AE74-E26B-C403-AA84-1892D35B29E1}"/>
              </a:ext>
            </a:extLst>
          </p:cNvPr>
          <p:cNvSpPr>
            <a:spLocks noGrp="1"/>
          </p:cNvSpPr>
          <p:nvPr>
            <p:ph type="dt" sz="half" idx="10"/>
          </p:nvPr>
        </p:nvSpPr>
        <p:spPr/>
        <p:txBody>
          <a:bodyPr/>
          <a:lstStyle/>
          <a:p>
            <a:fld id="{B255AAC1-C64D-4D47-86AC-AB9A87BFC346}" type="datetimeFigureOut">
              <a:rPr lang="en-US" smtClean="0"/>
              <a:t>11/10/25</a:t>
            </a:fld>
            <a:endParaRPr lang="en-US" dirty="0"/>
          </a:p>
        </p:txBody>
      </p:sp>
      <p:sp>
        <p:nvSpPr>
          <p:cNvPr id="8" name="Footer Placeholder 7">
            <a:extLst>
              <a:ext uri="{FF2B5EF4-FFF2-40B4-BE49-F238E27FC236}">
                <a16:creationId xmlns:a16="http://schemas.microsoft.com/office/drawing/2014/main" id="{EA753F24-64CA-3D30-4A6D-B6C8E4E4D8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4FED500-22A1-0D8D-3942-F8122FAF0FCF}"/>
              </a:ext>
            </a:extLst>
          </p:cNvPr>
          <p:cNvSpPr>
            <a:spLocks noGrp="1"/>
          </p:cNvSpPr>
          <p:nvPr>
            <p:ph type="sldNum" sz="quarter" idx="12"/>
          </p:nvPr>
        </p:nvSpPr>
        <p:spPr/>
        <p:txBody>
          <a:bodyPr/>
          <a:lstStyle/>
          <a:p>
            <a:fld id="{29F0C43F-5286-504C-8AEE-2C90D844E737}" type="slidenum">
              <a:rPr lang="en-US" smtClean="0"/>
              <a:t>‹#›</a:t>
            </a:fld>
            <a:endParaRPr lang="en-US" dirty="0"/>
          </a:p>
        </p:txBody>
      </p:sp>
    </p:spTree>
    <p:extLst>
      <p:ext uri="{BB962C8B-B14F-4D97-AF65-F5344CB8AC3E}">
        <p14:creationId xmlns:p14="http://schemas.microsoft.com/office/powerpoint/2010/main" val="397033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3D99-DB3F-321C-FC81-53D37A660E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232740-907D-5EA2-D4E1-6B2BAECA975E}"/>
              </a:ext>
            </a:extLst>
          </p:cNvPr>
          <p:cNvSpPr>
            <a:spLocks noGrp="1"/>
          </p:cNvSpPr>
          <p:nvPr>
            <p:ph type="dt" sz="half" idx="10"/>
          </p:nvPr>
        </p:nvSpPr>
        <p:spPr/>
        <p:txBody>
          <a:bodyPr/>
          <a:lstStyle/>
          <a:p>
            <a:fld id="{B255AAC1-C64D-4D47-86AC-AB9A87BFC346}" type="datetimeFigureOut">
              <a:rPr lang="en-US" smtClean="0"/>
              <a:t>11/10/25</a:t>
            </a:fld>
            <a:endParaRPr lang="en-US" dirty="0"/>
          </a:p>
        </p:txBody>
      </p:sp>
      <p:sp>
        <p:nvSpPr>
          <p:cNvPr id="4" name="Footer Placeholder 3">
            <a:extLst>
              <a:ext uri="{FF2B5EF4-FFF2-40B4-BE49-F238E27FC236}">
                <a16:creationId xmlns:a16="http://schemas.microsoft.com/office/drawing/2014/main" id="{2B8EA15A-220E-BBA1-E750-2A897944A8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EDDA7C8-B2B7-6644-7005-7812A0AA6D29}"/>
              </a:ext>
            </a:extLst>
          </p:cNvPr>
          <p:cNvSpPr>
            <a:spLocks noGrp="1"/>
          </p:cNvSpPr>
          <p:nvPr>
            <p:ph type="sldNum" sz="quarter" idx="12"/>
          </p:nvPr>
        </p:nvSpPr>
        <p:spPr/>
        <p:txBody>
          <a:bodyPr/>
          <a:lstStyle/>
          <a:p>
            <a:fld id="{29F0C43F-5286-504C-8AEE-2C90D844E737}" type="slidenum">
              <a:rPr lang="en-US" smtClean="0"/>
              <a:t>‹#›</a:t>
            </a:fld>
            <a:endParaRPr lang="en-US" dirty="0"/>
          </a:p>
        </p:txBody>
      </p:sp>
    </p:spTree>
    <p:extLst>
      <p:ext uri="{BB962C8B-B14F-4D97-AF65-F5344CB8AC3E}">
        <p14:creationId xmlns:p14="http://schemas.microsoft.com/office/powerpoint/2010/main" val="135765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3A0B9F-0E38-DCAD-5333-D2378A411F9A}"/>
              </a:ext>
            </a:extLst>
          </p:cNvPr>
          <p:cNvSpPr>
            <a:spLocks noGrp="1"/>
          </p:cNvSpPr>
          <p:nvPr>
            <p:ph type="dt" sz="half" idx="10"/>
          </p:nvPr>
        </p:nvSpPr>
        <p:spPr/>
        <p:txBody>
          <a:bodyPr/>
          <a:lstStyle/>
          <a:p>
            <a:fld id="{B255AAC1-C64D-4D47-86AC-AB9A87BFC346}" type="datetimeFigureOut">
              <a:rPr lang="en-US" smtClean="0"/>
              <a:t>11/10/25</a:t>
            </a:fld>
            <a:endParaRPr lang="en-US" dirty="0"/>
          </a:p>
        </p:txBody>
      </p:sp>
      <p:sp>
        <p:nvSpPr>
          <p:cNvPr id="3" name="Footer Placeholder 2">
            <a:extLst>
              <a:ext uri="{FF2B5EF4-FFF2-40B4-BE49-F238E27FC236}">
                <a16:creationId xmlns:a16="http://schemas.microsoft.com/office/drawing/2014/main" id="{A8E8A275-1B4D-7059-1882-86E722A5BA8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DB50F9C-E039-00CD-0C34-142952977934}"/>
              </a:ext>
            </a:extLst>
          </p:cNvPr>
          <p:cNvSpPr>
            <a:spLocks noGrp="1"/>
          </p:cNvSpPr>
          <p:nvPr>
            <p:ph type="sldNum" sz="quarter" idx="12"/>
          </p:nvPr>
        </p:nvSpPr>
        <p:spPr/>
        <p:txBody>
          <a:bodyPr/>
          <a:lstStyle/>
          <a:p>
            <a:fld id="{29F0C43F-5286-504C-8AEE-2C90D844E737}" type="slidenum">
              <a:rPr lang="en-US" smtClean="0"/>
              <a:t>‹#›</a:t>
            </a:fld>
            <a:endParaRPr lang="en-US" dirty="0"/>
          </a:p>
        </p:txBody>
      </p:sp>
    </p:spTree>
    <p:extLst>
      <p:ext uri="{BB962C8B-B14F-4D97-AF65-F5344CB8AC3E}">
        <p14:creationId xmlns:p14="http://schemas.microsoft.com/office/powerpoint/2010/main" val="235498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52272-BCDA-57CE-FBC2-E7936F120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FFB68F-C942-9A32-7F63-236C9BB8B1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867B9B-54BE-87C5-EF57-A203620B4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E70C3B-1694-7626-1BBB-23688A57C79A}"/>
              </a:ext>
            </a:extLst>
          </p:cNvPr>
          <p:cNvSpPr>
            <a:spLocks noGrp="1"/>
          </p:cNvSpPr>
          <p:nvPr>
            <p:ph type="dt" sz="half" idx="10"/>
          </p:nvPr>
        </p:nvSpPr>
        <p:spPr/>
        <p:txBody>
          <a:bodyPr/>
          <a:lstStyle/>
          <a:p>
            <a:fld id="{B255AAC1-C64D-4D47-86AC-AB9A87BFC346}" type="datetimeFigureOut">
              <a:rPr lang="en-US" smtClean="0"/>
              <a:t>11/10/25</a:t>
            </a:fld>
            <a:endParaRPr lang="en-US" dirty="0"/>
          </a:p>
        </p:txBody>
      </p:sp>
      <p:sp>
        <p:nvSpPr>
          <p:cNvPr id="6" name="Footer Placeholder 5">
            <a:extLst>
              <a:ext uri="{FF2B5EF4-FFF2-40B4-BE49-F238E27FC236}">
                <a16:creationId xmlns:a16="http://schemas.microsoft.com/office/drawing/2014/main" id="{A96315FA-44A7-ECAA-667A-8837AD1F1A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12FC8E-341B-A29F-301A-16A375E89405}"/>
              </a:ext>
            </a:extLst>
          </p:cNvPr>
          <p:cNvSpPr>
            <a:spLocks noGrp="1"/>
          </p:cNvSpPr>
          <p:nvPr>
            <p:ph type="sldNum" sz="quarter" idx="12"/>
          </p:nvPr>
        </p:nvSpPr>
        <p:spPr/>
        <p:txBody>
          <a:bodyPr/>
          <a:lstStyle/>
          <a:p>
            <a:fld id="{29F0C43F-5286-504C-8AEE-2C90D844E737}" type="slidenum">
              <a:rPr lang="en-US" smtClean="0"/>
              <a:t>‹#›</a:t>
            </a:fld>
            <a:endParaRPr lang="en-US" dirty="0"/>
          </a:p>
        </p:txBody>
      </p:sp>
    </p:spTree>
    <p:extLst>
      <p:ext uri="{BB962C8B-B14F-4D97-AF65-F5344CB8AC3E}">
        <p14:creationId xmlns:p14="http://schemas.microsoft.com/office/powerpoint/2010/main" val="39797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F0BA-64B0-5DD0-54F6-6D0C404F14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479E51-5AF9-7498-1FF9-558D5A6FD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7DF5691-4C66-FDE2-147D-FE597E256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FCD3C3-539F-B857-C7D1-22479349916F}"/>
              </a:ext>
            </a:extLst>
          </p:cNvPr>
          <p:cNvSpPr>
            <a:spLocks noGrp="1"/>
          </p:cNvSpPr>
          <p:nvPr>
            <p:ph type="dt" sz="half" idx="10"/>
          </p:nvPr>
        </p:nvSpPr>
        <p:spPr/>
        <p:txBody>
          <a:bodyPr/>
          <a:lstStyle/>
          <a:p>
            <a:fld id="{B255AAC1-C64D-4D47-86AC-AB9A87BFC346}" type="datetimeFigureOut">
              <a:rPr lang="en-US" smtClean="0"/>
              <a:t>11/10/25</a:t>
            </a:fld>
            <a:endParaRPr lang="en-US" dirty="0"/>
          </a:p>
        </p:txBody>
      </p:sp>
      <p:sp>
        <p:nvSpPr>
          <p:cNvPr id="6" name="Footer Placeholder 5">
            <a:extLst>
              <a:ext uri="{FF2B5EF4-FFF2-40B4-BE49-F238E27FC236}">
                <a16:creationId xmlns:a16="http://schemas.microsoft.com/office/drawing/2014/main" id="{4480FDA4-1ECB-EBDA-CD2B-08B2DF9FFA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3B7371-6A8A-C796-44EF-5A55CA58CB92}"/>
              </a:ext>
            </a:extLst>
          </p:cNvPr>
          <p:cNvSpPr>
            <a:spLocks noGrp="1"/>
          </p:cNvSpPr>
          <p:nvPr>
            <p:ph type="sldNum" sz="quarter" idx="12"/>
          </p:nvPr>
        </p:nvSpPr>
        <p:spPr/>
        <p:txBody>
          <a:bodyPr/>
          <a:lstStyle/>
          <a:p>
            <a:fld id="{29F0C43F-5286-504C-8AEE-2C90D844E737}" type="slidenum">
              <a:rPr lang="en-US" smtClean="0"/>
              <a:t>‹#›</a:t>
            </a:fld>
            <a:endParaRPr lang="en-US" dirty="0"/>
          </a:p>
        </p:txBody>
      </p:sp>
    </p:spTree>
    <p:extLst>
      <p:ext uri="{BB962C8B-B14F-4D97-AF65-F5344CB8AC3E}">
        <p14:creationId xmlns:p14="http://schemas.microsoft.com/office/powerpoint/2010/main" val="500345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199373-B07F-C5FD-5D21-3727A9CBEC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0BD10B-24B3-CA6A-E508-9655662425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BE12B-5B2A-4D21-2638-4B6399760A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55AAC1-C64D-4D47-86AC-AB9A87BFC346}" type="datetimeFigureOut">
              <a:rPr lang="en-US" smtClean="0"/>
              <a:t>11/10/25</a:t>
            </a:fld>
            <a:endParaRPr lang="en-US" dirty="0"/>
          </a:p>
        </p:txBody>
      </p:sp>
      <p:sp>
        <p:nvSpPr>
          <p:cNvPr id="5" name="Footer Placeholder 4">
            <a:extLst>
              <a:ext uri="{FF2B5EF4-FFF2-40B4-BE49-F238E27FC236}">
                <a16:creationId xmlns:a16="http://schemas.microsoft.com/office/drawing/2014/main" id="{11120BE4-5BE7-FA8F-C02C-0A89EF144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33B648E8-E179-B734-164B-09F1354A16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F0C43F-5286-504C-8AEE-2C90D844E737}" type="slidenum">
              <a:rPr lang="en-US" smtClean="0"/>
              <a:t>‹#›</a:t>
            </a:fld>
            <a:endParaRPr lang="en-US" dirty="0"/>
          </a:p>
        </p:txBody>
      </p:sp>
    </p:spTree>
    <p:extLst>
      <p:ext uri="{BB962C8B-B14F-4D97-AF65-F5344CB8AC3E}">
        <p14:creationId xmlns:p14="http://schemas.microsoft.com/office/powerpoint/2010/main" val="1832556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0AB914-4812-71B0-DE41-E1088D49B457}"/>
              </a:ext>
            </a:extLst>
          </p:cNvPr>
          <p:cNvSpPr>
            <a:spLocks noGrp="1"/>
          </p:cNvSpPr>
          <p:nvPr>
            <p:ph type="ctrTitle"/>
          </p:nvPr>
        </p:nvSpPr>
        <p:spPr>
          <a:xfrm>
            <a:off x="379118" y="661768"/>
            <a:ext cx="6286725" cy="1977074"/>
          </a:xfrm>
        </p:spPr>
        <p:txBody>
          <a:bodyPr>
            <a:normAutofit/>
          </a:bodyPr>
          <a:lstStyle/>
          <a:p>
            <a:pPr algn="l"/>
            <a:r>
              <a:rPr lang="en-US" sz="4000" dirty="0">
                <a:solidFill>
                  <a:schemeClr val="bg1"/>
                </a:solidFill>
              </a:rPr>
              <a:t>Sustainable A11Y in Action:</a:t>
            </a:r>
            <a:br>
              <a:rPr lang="en-US" sz="4000" dirty="0">
                <a:solidFill>
                  <a:schemeClr val="bg1"/>
                </a:solidFill>
              </a:rPr>
            </a:br>
            <a:r>
              <a:rPr lang="en-US" sz="4000" dirty="0">
                <a:solidFill>
                  <a:schemeClr val="bg1"/>
                </a:solidFill>
              </a:rPr>
              <a:t>Lived Lessons &amp; Challenges in Shifting-Left</a:t>
            </a:r>
          </a:p>
        </p:txBody>
      </p:sp>
      <p:sp>
        <p:nvSpPr>
          <p:cNvPr id="3" name="Subtitle 2">
            <a:extLst>
              <a:ext uri="{FF2B5EF4-FFF2-40B4-BE49-F238E27FC236}">
                <a16:creationId xmlns:a16="http://schemas.microsoft.com/office/drawing/2014/main" id="{8F3C4B8D-2EDF-23A5-13BA-4A6BC67B395F}"/>
              </a:ext>
            </a:extLst>
          </p:cNvPr>
          <p:cNvSpPr>
            <a:spLocks noGrp="1"/>
          </p:cNvSpPr>
          <p:nvPr>
            <p:ph type="subTitle" idx="1"/>
          </p:nvPr>
        </p:nvSpPr>
        <p:spPr>
          <a:xfrm>
            <a:off x="379118" y="3443665"/>
            <a:ext cx="5147732" cy="775494"/>
          </a:xfrm>
        </p:spPr>
        <p:txBody>
          <a:bodyPr>
            <a:normAutofit/>
          </a:bodyPr>
          <a:lstStyle/>
          <a:p>
            <a:pPr algn="l"/>
            <a:r>
              <a:rPr lang="en-US" dirty="0">
                <a:solidFill>
                  <a:schemeClr val="bg1"/>
                </a:solidFill>
              </a:rPr>
              <a:t>because a11y should be wicked good</a:t>
            </a:r>
          </a:p>
        </p:txBody>
      </p:sp>
      <p:pic>
        <p:nvPicPr>
          <p:cNvPr id="5" name="Picture 4" descr="The Emerald City of Oz">
            <a:extLst>
              <a:ext uri="{FF2B5EF4-FFF2-40B4-BE49-F238E27FC236}">
                <a16:creationId xmlns:a16="http://schemas.microsoft.com/office/drawing/2014/main" id="{0EECCB7B-894D-80BB-2C48-A534BFC472E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Rectangle 6">
            <a:extLst>
              <a:ext uri="{FF2B5EF4-FFF2-40B4-BE49-F238E27FC236}">
                <a16:creationId xmlns:a16="http://schemas.microsoft.com/office/drawing/2014/main" id="{0D62C8A4-A0D8-21AB-08D3-21944E966CA0}"/>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33A9CE2-F470-EF53-B61E-386C5D21DCFA}"/>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56978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F0710-DB2C-4A65-B99E-1378DB295D0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7EA34AB-EA1F-7DCD-A8DC-087D8B176286}"/>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C41526-07B5-6A39-D3A8-A4007EE971C5}"/>
              </a:ext>
            </a:extLst>
          </p:cNvPr>
          <p:cNvSpPr>
            <a:spLocks noGrp="1"/>
          </p:cNvSpPr>
          <p:nvPr>
            <p:ph type="title"/>
          </p:nvPr>
        </p:nvSpPr>
        <p:spPr>
          <a:xfrm>
            <a:off x="573157" y="365125"/>
            <a:ext cx="10515600" cy="1325563"/>
          </a:xfrm>
        </p:spPr>
        <p:txBody>
          <a:bodyPr/>
          <a:lstStyle/>
          <a:p>
            <a:r>
              <a:rPr lang="en-US" dirty="0"/>
              <a:t>Start where it works for </a:t>
            </a:r>
            <a:r>
              <a:rPr lang="en-US" b="1" dirty="0">
                <a:solidFill>
                  <a:schemeClr val="accent3"/>
                </a:solidFill>
              </a:rPr>
              <a:t>your org</a:t>
            </a:r>
          </a:p>
        </p:txBody>
      </p:sp>
      <p:graphicFrame>
        <p:nvGraphicFramePr>
          <p:cNvPr id="4" name="Table 3">
            <a:extLst>
              <a:ext uri="{FF2B5EF4-FFF2-40B4-BE49-F238E27FC236}">
                <a16:creationId xmlns:a16="http://schemas.microsoft.com/office/drawing/2014/main" id="{E54F67DC-7309-CD23-0551-A5769636A936}"/>
              </a:ext>
            </a:extLst>
          </p:cNvPr>
          <p:cNvGraphicFramePr>
            <a:graphicFrameLocks noGrp="1"/>
          </p:cNvGraphicFramePr>
          <p:nvPr>
            <p:extLst>
              <p:ext uri="{D42A27DB-BD31-4B8C-83A1-F6EECF244321}">
                <p14:modId xmlns:p14="http://schemas.microsoft.com/office/powerpoint/2010/main" val="3454909122"/>
              </p:ext>
            </p:extLst>
          </p:nvPr>
        </p:nvGraphicFramePr>
        <p:xfrm>
          <a:off x="391278" y="1537336"/>
          <a:ext cx="11541642" cy="4617720"/>
        </p:xfrm>
        <a:graphic>
          <a:graphicData uri="http://schemas.openxmlformats.org/drawingml/2006/table">
            <a:tbl>
              <a:tblPr firstRow="1" bandRow="1">
                <a:tableStyleId>{F5AB1C69-6EDB-4FF4-983F-18BD219EF322}</a:tableStyleId>
              </a:tblPr>
              <a:tblGrid>
                <a:gridCol w="2580453">
                  <a:extLst>
                    <a:ext uri="{9D8B030D-6E8A-4147-A177-3AD203B41FA5}">
                      <a16:colId xmlns:a16="http://schemas.microsoft.com/office/drawing/2014/main" val="2020795656"/>
                    </a:ext>
                  </a:extLst>
                </a:gridCol>
                <a:gridCol w="2310377">
                  <a:extLst>
                    <a:ext uri="{9D8B030D-6E8A-4147-A177-3AD203B41FA5}">
                      <a16:colId xmlns:a16="http://schemas.microsoft.com/office/drawing/2014/main" val="3213440242"/>
                    </a:ext>
                  </a:extLst>
                </a:gridCol>
                <a:gridCol w="2201512">
                  <a:extLst>
                    <a:ext uri="{9D8B030D-6E8A-4147-A177-3AD203B41FA5}">
                      <a16:colId xmlns:a16="http://schemas.microsoft.com/office/drawing/2014/main" val="878670055"/>
                    </a:ext>
                  </a:extLst>
                </a:gridCol>
                <a:gridCol w="2010900">
                  <a:extLst>
                    <a:ext uri="{9D8B030D-6E8A-4147-A177-3AD203B41FA5}">
                      <a16:colId xmlns:a16="http://schemas.microsoft.com/office/drawing/2014/main" val="1683957306"/>
                    </a:ext>
                  </a:extLst>
                </a:gridCol>
                <a:gridCol w="2438400">
                  <a:extLst>
                    <a:ext uri="{9D8B030D-6E8A-4147-A177-3AD203B41FA5}">
                      <a16:colId xmlns:a16="http://schemas.microsoft.com/office/drawing/2014/main" val="2881248680"/>
                    </a:ext>
                  </a:extLst>
                </a:gridCol>
              </a:tblGrid>
              <a:tr h="370840">
                <a:tc>
                  <a:txBody>
                    <a:bodyPr/>
                    <a:lstStyle/>
                    <a:p>
                      <a:r>
                        <a:rPr lang="en-US" dirty="0"/>
                        <a:t>A11Y Dimension</a:t>
                      </a:r>
                    </a:p>
                  </a:txBody>
                  <a:tcPr/>
                </a:tc>
                <a:tc>
                  <a:txBody>
                    <a:bodyPr/>
                    <a:lstStyle/>
                    <a:p>
                      <a:r>
                        <a:rPr lang="en-US" dirty="0"/>
                        <a:t>Phase 0 for me</a:t>
                      </a:r>
                    </a:p>
                  </a:txBody>
                  <a:tcPr/>
                </a:tc>
                <a:tc>
                  <a:txBody>
                    <a:bodyPr/>
                    <a:lstStyle/>
                    <a:p>
                      <a:r>
                        <a:rPr lang="en-US" dirty="0"/>
                        <a:t>Phase 1 for me</a:t>
                      </a:r>
                    </a:p>
                  </a:txBody>
                  <a:tcPr/>
                </a:tc>
                <a:tc>
                  <a:txBody>
                    <a:bodyPr/>
                    <a:lstStyle/>
                    <a:p>
                      <a:r>
                        <a:rPr lang="en-US" dirty="0"/>
                        <a:t>Phase 2 for me</a:t>
                      </a:r>
                    </a:p>
                  </a:txBody>
                  <a:tcPr/>
                </a:tc>
                <a:tc>
                  <a:txBody>
                    <a:bodyPr/>
                    <a:lstStyle/>
                    <a:p>
                      <a:r>
                        <a:rPr lang="en-US" dirty="0"/>
                        <a:t>Phase 3 for me</a:t>
                      </a:r>
                    </a:p>
                  </a:txBody>
                  <a:tcPr/>
                </a:tc>
                <a:extLst>
                  <a:ext uri="{0D108BD9-81ED-4DB2-BD59-A6C34878D82A}">
                    <a16:rowId xmlns:a16="http://schemas.microsoft.com/office/drawing/2014/main" val="754056265"/>
                  </a:ext>
                </a:extLst>
              </a:tr>
              <a:tr h="370840">
                <a:tc>
                  <a:txBody>
                    <a:bodyPr/>
                    <a:lstStyle/>
                    <a:p>
                      <a:r>
                        <a:rPr lang="en-US" b="1" dirty="0"/>
                        <a:t>1. Culture</a:t>
                      </a:r>
                    </a:p>
                  </a:txBody>
                  <a:tcPr/>
                </a:tc>
                <a:tc>
                  <a:txBody>
                    <a:bodyPr/>
                    <a:lstStyle/>
                    <a:p>
                      <a:r>
                        <a:rPr lang="en-US" dirty="0"/>
                        <a:t>Digital equality</a:t>
                      </a:r>
                    </a:p>
                  </a:txBody>
                  <a:tcPr/>
                </a:tc>
                <a:tc>
                  <a:txBody>
                    <a:bodyPr/>
                    <a:lstStyle/>
                    <a:p>
                      <a:r>
                        <a:rPr lang="en-US" dirty="0"/>
                        <a:t>Nurture</a:t>
                      </a:r>
                    </a:p>
                  </a:txBody>
                  <a:tcPr/>
                </a:tc>
                <a:tc>
                  <a:txBody>
                    <a:bodyPr/>
                    <a:lstStyle/>
                    <a:p>
                      <a:r>
                        <a:rPr lang="en-US" dirty="0"/>
                        <a:t>Nurture</a:t>
                      </a:r>
                    </a:p>
                  </a:txBody>
                  <a:tcPr/>
                </a:tc>
                <a:tc>
                  <a:txBody>
                    <a:bodyPr/>
                    <a:lstStyle/>
                    <a:p>
                      <a:r>
                        <a:rPr lang="en-US" dirty="0"/>
                        <a:t>Nurture</a:t>
                      </a:r>
                    </a:p>
                  </a:txBody>
                  <a:tcPr/>
                </a:tc>
                <a:extLst>
                  <a:ext uri="{0D108BD9-81ED-4DB2-BD59-A6C34878D82A}">
                    <a16:rowId xmlns:a16="http://schemas.microsoft.com/office/drawing/2014/main" val="2804559785"/>
                  </a:ext>
                </a:extLst>
              </a:tr>
              <a:tr h="370840">
                <a:tc>
                  <a:txBody>
                    <a:bodyPr/>
                    <a:lstStyle/>
                    <a:p>
                      <a:r>
                        <a:rPr lang="en-US" b="1" dirty="0"/>
                        <a:t>2. Policy/Process</a:t>
                      </a:r>
                    </a:p>
                  </a:txBody>
                  <a:tcPr/>
                </a:tc>
                <a:tc>
                  <a:txBody>
                    <a:bodyPr/>
                    <a:lstStyle/>
                    <a:p>
                      <a:r>
                        <a:rPr lang="en-US" dirty="0"/>
                        <a:t>External in place</a:t>
                      </a:r>
                    </a:p>
                  </a:txBody>
                  <a:tcPr/>
                </a:tc>
                <a:tc>
                  <a:txBody>
                    <a:bodyPr/>
                    <a:lstStyle/>
                    <a:p>
                      <a:r>
                        <a:rPr lang="en-US" dirty="0"/>
                        <a:t>Draft internal process &amp; metrics</a:t>
                      </a:r>
                    </a:p>
                  </a:txBody>
                  <a:tcPr/>
                </a:tc>
                <a:tc>
                  <a:txBody>
                    <a:bodyPr/>
                    <a:lstStyle/>
                    <a:p>
                      <a:r>
                        <a:rPr lang="en-US" dirty="0"/>
                        <a:t>Internal process &amp; metrics approved</a:t>
                      </a:r>
                    </a:p>
                  </a:txBody>
                  <a:tcPr/>
                </a:tc>
                <a:tc>
                  <a:txBody>
                    <a:bodyPr/>
                    <a:lstStyle/>
                    <a:p>
                      <a:r>
                        <a:rPr lang="en-US" dirty="0"/>
                        <a:t>Measurement + consequences</a:t>
                      </a:r>
                    </a:p>
                  </a:txBody>
                  <a:tcPr/>
                </a:tc>
                <a:extLst>
                  <a:ext uri="{0D108BD9-81ED-4DB2-BD59-A6C34878D82A}">
                    <a16:rowId xmlns:a16="http://schemas.microsoft.com/office/drawing/2014/main" val="1243481912"/>
                  </a:ext>
                </a:extLst>
              </a:tr>
              <a:tr h="370840">
                <a:tc>
                  <a:txBody>
                    <a:bodyPr/>
                    <a:lstStyle/>
                    <a:p>
                      <a:r>
                        <a:rPr lang="en-US" b="1" dirty="0"/>
                        <a:t>3. Budget</a:t>
                      </a:r>
                    </a:p>
                  </a:txBody>
                  <a:tcPr/>
                </a:tc>
                <a:tc>
                  <a:txBody>
                    <a:bodyPr/>
                    <a:lstStyle/>
                    <a:p>
                      <a:r>
                        <a:rPr lang="en-US" dirty="0"/>
                        <a:t>Training, Tools, 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Dedicated Experts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Tune for efficiency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 tuning</a:t>
                      </a:r>
                    </a:p>
                  </a:txBody>
                  <a:tcPr/>
                </a:tc>
                <a:extLst>
                  <a:ext uri="{0D108BD9-81ED-4DB2-BD59-A6C34878D82A}">
                    <a16:rowId xmlns:a16="http://schemas.microsoft.com/office/drawing/2014/main" val="1091487658"/>
                  </a:ext>
                </a:extLst>
              </a:tr>
              <a:tr h="370840">
                <a:tc>
                  <a:txBody>
                    <a:bodyPr/>
                    <a:lstStyle/>
                    <a:p>
                      <a:r>
                        <a:rPr lang="en-US" b="1" dirty="0"/>
                        <a:t>4. Training</a:t>
                      </a:r>
                    </a:p>
                  </a:txBody>
                  <a:tcPr/>
                </a:tc>
                <a:tc>
                  <a:txBody>
                    <a:bodyPr/>
                    <a:lstStyle/>
                    <a:p>
                      <a:r>
                        <a:rPr lang="en-US" dirty="0"/>
                        <a:t>Available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Required</a:t>
                      </a:r>
                    </a:p>
                  </a:txBody>
                  <a:tcPr/>
                </a:tc>
                <a:tc>
                  <a:txBody>
                    <a:bodyPr/>
                    <a:lstStyle/>
                    <a:p>
                      <a:r>
                        <a:rPr lang="en-US" dirty="0"/>
                        <a:t>Ongoing</a:t>
                      </a:r>
                    </a:p>
                  </a:txBody>
                  <a:tcPr/>
                </a:tc>
                <a:tc>
                  <a:txBody>
                    <a:bodyPr/>
                    <a:lstStyle/>
                    <a:p>
                      <a:r>
                        <a:rPr lang="en-US" dirty="0"/>
                        <a:t>Ongoing</a:t>
                      </a:r>
                    </a:p>
                  </a:txBody>
                  <a:tcPr/>
                </a:tc>
                <a:extLst>
                  <a:ext uri="{0D108BD9-81ED-4DB2-BD59-A6C34878D82A}">
                    <a16:rowId xmlns:a16="http://schemas.microsoft.com/office/drawing/2014/main" val="919481481"/>
                  </a:ext>
                </a:extLst>
              </a:tr>
              <a:tr h="370840">
                <a:tc>
                  <a:txBody>
                    <a:bodyPr/>
                    <a:lstStyle/>
                    <a:p>
                      <a:r>
                        <a:rPr lang="en-US" b="1" dirty="0"/>
                        <a:t>5. Communications</a:t>
                      </a:r>
                    </a:p>
                  </a:txBody>
                  <a:tcPr/>
                </a:tc>
                <a:tc>
                  <a:txBody>
                    <a:bodyPr/>
                    <a:lstStyle/>
                    <a:p>
                      <a:r>
                        <a:rPr lang="en-US" dirty="0"/>
                        <a:t>Assumed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Tune for efficiency</a:t>
                      </a:r>
                    </a:p>
                  </a:txBody>
                  <a:tcPr/>
                </a:tc>
                <a:tc>
                  <a:txBody>
                    <a:bodyPr/>
                    <a:lstStyle/>
                    <a:p>
                      <a:r>
                        <a:rPr lang="en-US" dirty="0"/>
                        <a:t>Keep tuning</a:t>
                      </a:r>
                    </a:p>
                  </a:txBody>
                  <a:tcPr/>
                </a:tc>
                <a:extLst>
                  <a:ext uri="{0D108BD9-81ED-4DB2-BD59-A6C34878D82A}">
                    <a16:rowId xmlns:a16="http://schemas.microsoft.com/office/drawing/2014/main" val="684818748"/>
                  </a:ext>
                </a:extLst>
              </a:tr>
              <a:tr h="370840">
                <a:tc>
                  <a:txBody>
                    <a:bodyPr/>
                    <a:lstStyle/>
                    <a:p>
                      <a:r>
                        <a:rPr lang="en-US" b="1" dirty="0"/>
                        <a:t>6. Help Desk/Support</a:t>
                      </a:r>
                    </a:p>
                  </a:txBody>
                  <a:tcPr/>
                </a:tc>
                <a:tc>
                  <a:txBody>
                    <a:bodyPr/>
                    <a:lstStyle/>
                    <a:p>
                      <a:r>
                        <a:rPr lang="en-US" dirty="0"/>
                        <a:t>Training/Triage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953862124"/>
                  </a:ext>
                </a:extLst>
              </a:tr>
              <a:tr h="370840">
                <a:tc>
                  <a:txBody>
                    <a:bodyPr/>
                    <a:lstStyle/>
                    <a:p>
                      <a:r>
                        <a:rPr lang="en-US" b="1" dirty="0"/>
                        <a:t>7. Governance</a:t>
                      </a:r>
                    </a:p>
                  </a:txBody>
                  <a:tcPr/>
                </a:tc>
                <a:tc>
                  <a:txBody>
                    <a:bodyPr/>
                    <a:lstStyle/>
                    <a:p>
                      <a:r>
                        <a:rPr lang="en-US" dirty="0"/>
                        <a:t>Kinda (dashboard)</a:t>
                      </a:r>
                    </a:p>
                  </a:txBody>
                  <a:tcPr/>
                </a:tc>
                <a:tc>
                  <a:txBody>
                    <a:bodyPr/>
                    <a:lstStyle/>
                    <a:p>
                      <a:r>
                        <a:rPr lang="en-US" dirty="0"/>
                        <a:t>Monitoring</a:t>
                      </a:r>
                    </a:p>
                  </a:txBody>
                  <a:tcPr/>
                </a:tc>
                <a:tc>
                  <a:txBody>
                    <a:bodyPr/>
                    <a:lstStyle/>
                    <a:p>
                      <a:r>
                        <a:rPr lang="en-US" dirty="0"/>
                        <a:t>Improvements!</a:t>
                      </a:r>
                    </a:p>
                  </a:txBody>
                  <a:tcPr/>
                </a:tc>
                <a:tc>
                  <a:txBody>
                    <a:bodyPr/>
                    <a:lstStyle/>
                    <a:p>
                      <a:r>
                        <a:rPr lang="en-US" dirty="0"/>
                        <a:t>More Improvements!</a:t>
                      </a:r>
                    </a:p>
                  </a:txBody>
                  <a:tcPr/>
                </a:tc>
                <a:extLst>
                  <a:ext uri="{0D108BD9-81ED-4DB2-BD59-A6C34878D82A}">
                    <a16:rowId xmlns:a16="http://schemas.microsoft.com/office/drawing/2014/main" val="3561200736"/>
                  </a:ext>
                </a:extLst>
              </a:tr>
              <a:tr h="370840">
                <a:tc>
                  <a:txBody>
                    <a:bodyPr/>
                    <a:lstStyle/>
                    <a:p>
                      <a:r>
                        <a:rPr lang="en-US" b="1" dirty="0"/>
                        <a:t>8. SDLC</a:t>
                      </a:r>
                    </a:p>
                  </a:txBody>
                  <a:tcPr/>
                </a:tc>
                <a:tc>
                  <a:txBody>
                    <a:bodyPr/>
                    <a:lstStyle/>
                    <a:p>
                      <a:r>
                        <a:rPr lang="en-US" dirty="0"/>
                        <a:t>Available</a:t>
                      </a:r>
                    </a:p>
                  </a:txBody>
                  <a:tcPr/>
                </a:tc>
                <a:tc>
                  <a:txBody>
                    <a:bodyPr/>
                    <a:lstStyle/>
                    <a:p>
                      <a:r>
                        <a:rPr lang="en-US" dirty="0"/>
                        <a:t>Available</a:t>
                      </a:r>
                    </a:p>
                  </a:txBody>
                  <a:tcPr/>
                </a:tc>
                <a:tc>
                  <a:txBody>
                    <a:bodyPr/>
                    <a:lstStyle/>
                    <a:p>
                      <a:r>
                        <a:rPr lang="en-US" dirty="0"/>
                        <a:t>Required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Continuously Improve</a:t>
                      </a:r>
                    </a:p>
                  </a:txBody>
                  <a:tcPr/>
                </a:tc>
                <a:extLst>
                  <a:ext uri="{0D108BD9-81ED-4DB2-BD59-A6C34878D82A}">
                    <a16:rowId xmlns:a16="http://schemas.microsoft.com/office/drawing/2014/main" val="575689315"/>
                  </a:ext>
                </a:extLst>
              </a:tr>
              <a:tr h="370840">
                <a:tc>
                  <a:txBody>
                    <a:bodyPr/>
                    <a:lstStyle/>
                    <a:p>
                      <a:r>
                        <a:rPr lang="en-US" b="1" dirty="0"/>
                        <a:t>9. Procurement</a:t>
                      </a:r>
                    </a:p>
                  </a:txBody>
                  <a:tcPr/>
                </a:tc>
                <a:tc>
                  <a:txBody>
                    <a:bodyPr/>
                    <a:lstStyle/>
                    <a:p>
                      <a:r>
                        <a:rPr lang="en-US" dirty="0"/>
                        <a:t>Assumed</a:t>
                      </a:r>
                    </a:p>
                  </a:txBody>
                  <a:tcPr/>
                </a:tc>
                <a:tc>
                  <a:txBody>
                    <a:bodyPr/>
                    <a:lstStyle/>
                    <a:p>
                      <a:r>
                        <a:rPr lang="en-US" dirty="0"/>
                        <a:t>Assumed</a:t>
                      </a:r>
                    </a:p>
                  </a:txBody>
                  <a:tcPr/>
                </a:tc>
                <a:tc>
                  <a:txBody>
                    <a:bodyPr/>
                    <a:lstStyle/>
                    <a:p>
                      <a:r>
                        <a:rPr lang="en-US" dirty="0"/>
                        <a:t>Policy drafted</a:t>
                      </a:r>
                    </a:p>
                  </a:txBody>
                  <a:tcPr/>
                </a:tc>
                <a:tc>
                  <a:txBody>
                    <a:bodyPr/>
                    <a:lstStyle/>
                    <a:p>
                      <a:r>
                        <a:rPr lang="en-US" dirty="0"/>
                        <a:t>Policy approved</a:t>
                      </a:r>
                    </a:p>
                  </a:txBody>
                  <a:tcPr/>
                </a:tc>
                <a:extLst>
                  <a:ext uri="{0D108BD9-81ED-4DB2-BD59-A6C34878D82A}">
                    <a16:rowId xmlns:a16="http://schemas.microsoft.com/office/drawing/2014/main" val="4069815872"/>
                  </a:ext>
                </a:extLst>
              </a:tr>
              <a:tr h="370840">
                <a:tc>
                  <a:txBody>
                    <a:bodyPr/>
                    <a:lstStyle/>
                    <a:p>
                      <a:r>
                        <a:rPr lang="en-US" b="1" dirty="0"/>
                        <a:t>10. HR</a:t>
                      </a:r>
                    </a:p>
                  </a:txBody>
                  <a:tcPr/>
                </a:tc>
                <a:tc>
                  <a:txBody>
                    <a:bodyPr/>
                    <a:lstStyle/>
                    <a:p>
                      <a:r>
                        <a:rPr lang="en-US" dirty="0"/>
                        <a:t>A11Y hiring &amp; accommodations</a:t>
                      </a:r>
                    </a:p>
                  </a:txBody>
                  <a:tcPr/>
                </a:tc>
                <a:tc>
                  <a:txBody>
                    <a:bodyPr/>
                    <a:lstStyle/>
                    <a:p>
                      <a:r>
                        <a:rPr lang="en-US" dirty="0"/>
                        <a:t>A11Y intro in onboarding</a:t>
                      </a:r>
                    </a:p>
                  </a:txBody>
                  <a:tcPr/>
                </a:tc>
                <a:tc>
                  <a:txBody>
                    <a:bodyPr/>
                    <a:lstStyle/>
                    <a:p>
                      <a:r>
                        <a:rPr lang="en-US" dirty="0"/>
                        <a:t>Upskill for digital doc a11y </a:t>
                      </a:r>
                    </a:p>
                  </a:txBody>
                  <a:tcPr/>
                </a:tc>
                <a:tc>
                  <a:txBody>
                    <a:bodyPr/>
                    <a:lstStyle/>
                    <a:p>
                      <a:r>
                        <a:rPr lang="en-US" dirty="0"/>
                        <a:t>A11Y in job descriptions drafted</a:t>
                      </a:r>
                    </a:p>
                  </a:txBody>
                  <a:tcPr/>
                </a:tc>
                <a:extLst>
                  <a:ext uri="{0D108BD9-81ED-4DB2-BD59-A6C34878D82A}">
                    <a16:rowId xmlns:a16="http://schemas.microsoft.com/office/drawing/2014/main" val="1191831020"/>
                  </a:ext>
                </a:extLst>
              </a:tr>
            </a:tbl>
          </a:graphicData>
        </a:graphic>
      </p:graphicFrame>
      <p:sp>
        <p:nvSpPr>
          <p:cNvPr id="3" name="sketchy line">
            <a:extLst>
              <a:ext uri="{FF2B5EF4-FFF2-40B4-BE49-F238E27FC236}">
                <a16:creationId xmlns:a16="http://schemas.microsoft.com/office/drawing/2014/main" id="{BEE17FE7-EA77-FF97-F953-809FFC55E1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333" y="1385889"/>
            <a:ext cx="7315200" cy="45719"/>
          </a:xfrm>
          <a:custGeom>
            <a:avLst/>
            <a:gdLst>
              <a:gd name="connsiteX0" fmla="*/ 0 w 7315200"/>
              <a:gd name="connsiteY0" fmla="*/ 0 h 45719"/>
              <a:gd name="connsiteX1" fmla="*/ 738170 w 7315200"/>
              <a:gd name="connsiteY1" fmla="*/ 0 h 45719"/>
              <a:gd name="connsiteX2" fmla="*/ 1403188 w 7315200"/>
              <a:gd name="connsiteY2" fmla="*/ 0 h 45719"/>
              <a:gd name="connsiteX3" fmla="*/ 1848751 w 7315200"/>
              <a:gd name="connsiteY3" fmla="*/ 0 h 45719"/>
              <a:gd name="connsiteX4" fmla="*/ 2586921 w 7315200"/>
              <a:gd name="connsiteY4" fmla="*/ 0 h 45719"/>
              <a:gd name="connsiteX5" fmla="*/ 3032483 w 7315200"/>
              <a:gd name="connsiteY5" fmla="*/ 0 h 45719"/>
              <a:gd name="connsiteX6" fmla="*/ 3478045 w 7315200"/>
              <a:gd name="connsiteY6" fmla="*/ 0 h 45719"/>
              <a:gd name="connsiteX7" fmla="*/ 4216215 w 7315200"/>
              <a:gd name="connsiteY7" fmla="*/ 0 h 45719"/>
              <a:gd name="connsiteX8" fmla="*/ 5027537 w 7315200"/>
              <a:gd name="connsiteY8" fmla="*/ 0 h 45719"/>
              <a:gd name="connsiteX9" fmla="*/ 5692556 w 7315200"/>
              <a:gd name="connsiteY9" fmla="*/ 0 h 45719"/>
              <a:gd name="connsiteX10" fmla="*/ 6284422 w 7315200"/>
              <a:gd name="connsiteY10" fmla="*/ 0 h 45719"/>
              <a:gd name="connsiteX11" fmla="*/ 6729984 w 7315200"/>
              <a:gd name="connsiteY11" fmla="*/ 0 h 45719"/>
              <a:gd name="connsiteX12" fmla="*/ 7315200 w 7315200"/>
              <a:gd name="connsiteY12" fmla="*/ 0 h 45719"/>
              <a:gd name="connsiteX13" fmla="*/ 7315200 w 7315200"/>
              <a:gd name="connsiteY13" fmla="*/ 45719 h 45719"/>
              <a:gd name="connsiteX14" fmla="*/ 6503878 w 7315200"/>
              <a:gd name="connsiteY14" fmla="*/ 45719 h 45719"/>
              <a:gd name="connsiteX15" fmla="*/ 5912012 w 7315200"/>
              <a:gd name="connsiteY15" fmla="*/ 45719 h 45719"/>
              <a:gd name="connsiteX16" fmla="*/ 5100689 w 7315200"/>
              <a:gd name="connsiteY16" fmla="*/ 45719 h 45719"/>
              <a:gd name="connsiteX17" fmla="*/ 4581975 w 7315200"/>
              <a:gd name="connsiteY17" fmla="*/ 45719 h 45719"/>
              <a:gd name="connsiteX18" fmla="*/ 3843805 w 7315200"/>
              <a:gd name="connsiteY18" fmla="*/ 45719 h 45719"/>
              <a:gd name="connsiteX19" fmla="*/ 3032483 w 7315200"/>
              <a:gd name="connsiteY19" fmla="*/ 45719 h 45719"/>
              <a:gd name="connsiteX20" fmla="*/ 2294313 w 7315200"/>
              <a:gd name="connsiteY20" fmla="*/ 45719 h 45719"/>
              <a:gd name="connsiteX21" fmla="*/ 1775599 w 7315200"/>
              <a:gd name="connsiteY21" fmla="*/ 45719 h 45719"/>
              <a:gd name="connsiteX22" fmla="*/ 1037428 w 7315200"/>
              <a:gd name="connsiteY22" fmla="*/ 45719 h 45719"/>
              <a:gd name="connsiteX23" fmla="*/ 0 w 7315200"/>
              <a:gd name="connsiteY23" fmla="*/ 45719 h 45719"/>
              <a:gd name="connsiteX24" fmla="*/ 0 w 7315200"/>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15200" h="45719" fill="none" extrusionOk="0">
                <a:moveTo>
                  <a:pt x="0" y="0"/>
                </a:moveTo>
                <a:cubicBezTo>
                  <a:pt x="368704" y="19161"/>
                  <a:pt x="468974" y="18405"/>
                  <a:pt x="738170" y="0"/>
                </a:cubicBezTo>
                <a:cubicBezTo>
                  <a:pt x="1007366" y="-18405"/>
                  <a:pt x="1249882" y="-28784"/>
                  <a:pt x="1403188" y="0"/>
                </a:cubicBezTo>
                <a:cubicBezTo>
                  <a:pt x="1556494" y="28784"/>
                  <a:pt x="1654805" y="20295"/>
                  <a:pt x="1848751" y="0"/>
                </a:cubicBezTo>
                <a:cubicBezTo>
                  <a:pt x="2042697" y="-20295"/>
                  <a:pt x="2319355" y="-34177"/>
                  <a:pt x="2586921" y="0"/>
                </a:cubicBezTo>
                <a:cubicBezTo>
                  <a:pt x="2854487" y="34177"/>
                  <a:pt x="2941331" y="-15466"/>
                  <a:pt x="3032483" y="0"/>
                </a:cubicBezTo>
                <a:cubicBezTo>
                  <a:pt x="3123635" y="15466"/>
                  <a:pt x="3319291" y="-6724"/>
                  <a:pt x="3478045" y="0"/>
                </a:cubicBezTo>
                <a:cubicBezTo>
                  <a:pt x="3636799" y="6724"/>
                  <a:pt x="3970452" y="11728"/>
                  <a:pt x="4216215" y="0"/>
                </a:cubicBezTo>
                <a:cubicBezTo>
                  <a:pt x="4461978" y="-11728"/>
                  <a:pt x="4753534" y="-10684"/>
                  <a:pt x="5027537" y="0"/>
                </a:cubicBezTo>
                <a:cubicBezTo>
                  <a:pt x="5301540" y="10684"/>
                  <a:pt x="5551552" y="-3410"/>
                  <a:pt x="5692556" y="0"/>
                </a:cubicBezTo>
                <a:cubicBezTo>
                  <a:pt x="5833560" y="3410"/>
                  <a:pt x="6097030" y="-1898"/>
                  <a:pt x="6284422" y="0"/>
                </a:cubicBezTo>
                <a:cubicBezTo>
                  <a:pt x="6471814" y="1898"/>
                  <a:pt x="6634723" y="11439"/>
                  <a:pt x="6729984" y="0"/>
                </a:cubicBezTo>
                <a:cubicBezTo>
                  <a:pt x="6825245" y="-11439"/>
                  <a:pt x="7127449" y="1471"/>
                  <a:pt x="7315200" y="0"/>
                </a:cubicBezTo>
                <a:cubicBezTo>
                  <a:pt x="7314058" y="22729"/>
                  <a:pt x="7314147" y="30457"/>
                  <a:pt x="7315200" y="45719"/>
                </a:cubicBezTo>
                <a:cubicBezTo>
                  <a:pt x="6988037" y="13503"/>
                  <a:pt x="6898005" y="55206"/>
                  <a:pt x="6503878" y="45719"/>
                </a:cubicBezTo>
                <a:cubicBezTo>
                  <a:pt x="6109751" y="36232"/>
                  <a:pt x="6104753" y="43193"/>
                  <a:pt x="5912012" y="45719"/>
                </a:cubicBezTo>
                <a:cubicBezTo>
                  <a:pt x="5719271" y="48245"/>
                  <a:pt x="5401840" y="27548"/>
                  <a:pt x="5100689" y="45719"/>
                </a:cubicBezTo>
                <a:cubicBezTo>
                  <a:pt x="4799538" y="63890"/>
                  <a:pt x="4812467" y="21467"/>
                  <a:pt x="4581975" y="45719"/>
                </a:cubicBezTo>
                <a:cubicBezTo>
                  <a:pt x="4351483" y="69971"/>
                  <a:pt x="3993872" y="34648"/>
                  <a:pt x="3843805" y="45719"/>
                </a:cubicBezTo>
                <a:cubicBezTo>
                  <a:pt x="3693738" y="56791"/>
                  <a:pt x="3406050" y="65640"/>
                  <a:pt x="3032483" y="45719"/>
                </a:cubicBezTo>
                <a:cubicBezTo>
                  <a:pt x="2658916" y="25798"/>
                  <a:pt x="2569532" y="27282"/>
                  <a:pt x="2294313" y="45719"/>
                </a:cubicBezTo>
                <a:cubicBezTo>
                  <a:pt x="2019094" y="64157"/>
                  <a:pt x="2030461" y="57115"/>
                  <a:pt x="1775599" y="45719"/>
                </a:cubicBezTo>
                <a:cubicBezTo>
                  <a:pt x="1520737" y="34323"/>
                  <a:pt x="1210199" y="23810"/>
                  <a:pt x="1037428" y="45719"/>
                </a:cubicBezTo>
                <a:cubicBezTo>
                  <a:pt x="864657" y="67628"/>
                  <a:pt x="369119" y="66556"/>
                  <a:pt x="0" y="45719"/>
                </a:cubicBezTo>
                <a:cubicBezTo>
                  <a:pt x="-1581" y="30776"/>
                  <a:pt x="1735" y="9413"/>
                  <a:pt x="0" y="0"/>
                </a:cubicBezTo>
                <a:close/>
              </a:path>
              <a:path w="7315200" h="45719" stroke="0" extrusionOk="0">
                <a:moveTo>
                  <a:pt x="0" y="0"/>
                </a:moveTo>
                <a:cubicBezTo>
                  <a:pt x="239619" y="-22735"/>
                  <a:pt x="290108" y="11317"/>
                  <a:pt x="518714" y="0"/>
                </a:cubicBezTo>
                <a:cubicBezTo>
                  <a:pt x="747320" y="-11317"/>
                  <a:pt x="1160594" y="-39445"/>
                  <a:pt x="1330036" y="0"/>
                </a:cubicBezTo>
                <a:cubicBezTo>
                  <a:pt x="1499478" y="39445"/>
                  <a:pt x="1676882" y="-17592"/>
                  <a:pt x="1775599" y="0"/>
                </a:cubicBezTo>
                <a:cubicBezTo>
                  <a:pt x="1874316" y="17592"/>
                  <a:pt x="2065421" y="-14683"/>
                  <a:pt x="2221161" y="0"/>
                </a:cubicBezTo>
                <a:cubicBezTo>
                  <a:pt x="2376901" y="14683"/>
                  <a:pt x="2721142" y="23781"/>
                  <a:pt x="2886179" y="0"/>
                </a:cubicBezTo>
                <a:cubicBezTo>
                  <a:pt x="3051216" y="-23781"/>
                  <a:pt x="3282786" y="-18279"/>
                  <a:pt x="3478045" y="0"/>
                </a:cubicBezTo>
                <a:cubicBezTo>
                  <a:pt x="3673304" y="18279"/>
                  <a:pt x="4036431" y="18448"/>
                  <a:pt x="4216215" y="0"/>
                </a:cubicBezTo>
                <a:cubicBezTo>
                  <a:pt x="4395999" y="-18448"/>
                  <a:pt x="4534235" y="19790"/>
                  <a:pt x="4734929" y="0"/>
                </a:cubicBezTo>
                <a:cubicBezTo>
                  <a:pt x="4935623" y="-19790"/>
                  <a:pt x="5191251" y="10973"/>
                  <a:pt x="5546252" y="0"/>
                </a:cubicBezTo>
                <a:cubicBezTo>
                  <a:pt x="5901253" y="-10973"/>
                  <a:pt x="5953125" y="7030"/>
                  <a:pt x="6138118" y="0"/>
                </a:cubicBezTo>
                <a:cubicBezTo>
                  <a:pt x="6323111" y="-7030"/>
                  <a:pt x="6486973" y="18107"/>
                  <a:pt x="6656832" y="0"/>
                </a:cubicBezTo>
                <a:cubicBezTo>
                  <a:pt x="6826691" y="-18107"/>
                  <a:pt x="7028870" y="20192"/>
                  <a:pt x="7315200" y="0"/>
                </a:cubicBezTo>
                <a:cubicBezTo>
                  <a:pt x="7316127" y="12904"/>
                  <a:pt x="7314879" y="31861"/>
                  <a:pt x="7315200" y="45719"/>
                </a:cubicBezTo>
                <a:cubicBezTo>
                  <a:pt x="7093790" y="28777"/>
                  <a:pt x="6937303" y="23234"/>
                  <a:pt x="6796486" y="45719"/>
                </a:cubicBezTo>
                <a:cubicBezTo>
                  <a:pt x="6655669" y="68204"/>
                  <a:pt x="6484793" y="27743"/>
                  <a:pt x="6350924" y="45719"/>
                </a:cubicBezTo>
                <a:cubicBezTo>
                  <a:pt x="6217055" y="63695"/>
                  <a:pt x="5910167" y="21783"/>
                  <a:pt x="5759057" y="45719"/>
                </a:cubicBezTo>
                <a:cubicBezTo>
                  <a:pt x="5607947" y="69655"/>
                  <a:pt x="5426179" y="41756"/>
                  <a:pt x="5240343" y="45719"/>
                </a:cubicBezTo>
                <a:cubicBezTo>
                  <a:pt x="5054507" y="49682"/>
                  <a:pt x="4704736" y="33202"/>
                  <a:pt x="4429021" y="45719"/>
                </a:cubicBezTo>
                <a:cubicBezTo>
                  <a:pt x="4153306" y="58236"/>
                  <a:pt x="4014205" y="54647"/>
                  <a:pt x="3690851" y="45719"/>
                </a:cubicBezTo>
                <a:cubicBezTo>
                  <a:pt x="3367497" y="36792"/>
                  <a:pt x="3340017" y="40095"/>
                  <a:pt x="3245289" y="45719"/>
                </a:cubicBezTo>
                <a:cubicBezTo>
                  <a:pt x="3150561" y="51343"/>
                  <a:pt x="2765831" y="37061"/>
                  <a:pt x="2580271" y="45719"/>
                </a:cubicBezTo>
                <a:cubicBezTo>
                  <a:pt x="2394711" y="54377"/>
                  <a:pt x="2189747" y="59324"/>
                  <a:pt x="1915252" y="45719"/>
                </a:cubicBezTo>
                <a:cubicBezTo>
                  <a:pt x="1640757" y="32114"/>
                  <a:pt x="1573796" y="50823"/>
                  <a:pt x="1469690" y="45719"/>
                </a:cubicBezTo>
                <a:cubicBezTo>
                  <a:pt x="1365584" y="40615"/>
                  <a:pt x="827563" y="17568"/>
                  <a:pt x="658368" y="45719"/>
                </a:cubicBezTo>
                <a:cubicBezTo>
                  <a:pt x="489173" y="73870"/>
                  <a:pt x="325831" y="29545"/>
                  <a:pt x="0" y="45719"/>
                </a:cubicBezTo>
                <a:cubicBezTo>
                  <a:pt x="-1002" y="28521"/>
                  <a:pt x="367" y="1209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3042C54-5DE8-09A1-7DC8-19E97B69744F}"/>
              </a:ext>
            </a:extLst>
          </p:cNvPr>
          <p:cNvSpPr txBox="1"/>
          <p:nvPr/>
        </p:nvSpPr>
        <p:spPr>
          <a:xfrm>
            <a:off x="0" y="6492875"/>
            <a:ext cx="3967689" cy="369332"/>
          </a:xfrm>
          <a:prstGeom prst="rect">
            <a:avLst/>
          </a:prstGeom>
          <a:solidFill>
            <a:srgbClr val="02331D"/>
          </a:solidFill>
        </p:spPr>
        <p:txBody>
          <a:bodyPr wrap="none" rtlCol="0">
            <a:spAutoFit/>
          </a:bodyPr>
          <a:lstStyle/>
          <a:p>
            <a:r>
              <a:rPr lang="en-US" dirty="0">
                <a:solidFill>
                  <a:schemeClr val="bg1"/>
                </a:solidFill>
              </a:rPr>
              <a:t>1 - 10 reference : A11Y Maturity Model</a:t>
            </a:r>
          </a:p>
        </p:txBody>
      </p:sp>
      <p:pic>
        <p:nvPicPr>
          <p:cNvPr id="8" name="Picture 7">
            <a:extLst>
              <a:ext uri="{FF2B5EF4-FFF2-40B4-BE49-F238E27FC236}">
                <a16:creationId xmlns:a16="http://schemas.microsoft.com/office/drawing/2014/main" id="{50932AC1-71E2-B73C-30AE-69084EBF6AF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2586144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32" name="Rectangle 31">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sp>
        <p:nvSpPr>
          <p:cNvPr id="3" name="Title 2">
            <a:extLst>
              <a:ext uri="{FF2B5EF4-FFF2-40B4-BE49-F238E27FC236}">
                <a16:creationId xmlns:a16="http://schemas.microsoft.com/office/drawing/2014/main" id="{B2CDFF7A-0B3F-4E26-DAF1-FE27E90E0D07}"/>
              </a:ext>
            </a:extLst>
          </p:cNvPr>
          <p:cNvSpPr>
            <a:spLocks noGrp="1"/>
          </p:cNvSpPr>
          <p:nvPr>
            <p:ph type="title"/>
          </p:nvPr>
        </p:nvSpPr>
        <p:spPr>
          <a:xfrm>
            <a:off x="1168400" y="-1108075"/>
            <a:ext cx="10515600" cy="1325563"/>
          </a:xfrm>
        </p:spPr>
        <p:txBody>
          <a:bodyPr/>
          <a:lstStyle/>
          <a:p>
            <a:r>
              <a:rPr lang="en-US" dirty="0"/>
              <a:t>What did Glinda</a:t>
            </a:r>
            <a:r>
              <a:rPr lang="en-US" baseline="0" dirty="0"/>
              <a:t> do?</a:t>
            </a:r>
            <a:endParaRPr lang="en-US" dirty="0"/>
          </a:p>
        </p:txBody>
      </p:sp>
      <p:pic>
        <p:nvPicPr>
          <p:cNvPr id="26" name="Content Placeholder 25" descr="Glinda the Goodwitch from the Wickd Movie holding her wand and looking pensive">
            <a:extLst>
              <a:ext uri="{FF2B5EF4-FFF2-40B4-BE49-F238E27FC236}">
                <a16:creationId xmlns:a16="http://schemas.microsoft.com/office/drawing/2014/main" id="{41CDB7D2-D609-15BD-9953-6B1CEB9CAE25}"/>
              </a:ext>
            </a:extLst>
          </p:cNvPr>
          <p:cNvPicPr>
            <a:picLocks noGrp="1" noChangeAspect="1"/>
          </p:cNvPicPr>
          <p:nvPr>
            <p:ph idx="1"/>
          </p:nvPr>
        </p:nvPicPr>
        <p:blipFill>
          <a:blip r:embed="rId3" cstate="screen">
            <a:alphaModFix amt="59000"/>
            <a:extLst>
              <a:ext uri="{28A0092B-C50C-407E-A947-70E740481C1C}">
                <a14:useLocalDpi xmlns:a14="http://schemas.microsoft.com/office/drawing/2010/main"/>
              </a:ext>
            </a:extLst>
          </a:blip>
          <a:srcRect/>
          <a:stretch>
            <a:fillRect/>
          </a:stretch>
        </p:blipFill>
        <p:spPr>
          <a:xfrm>
            <a:off x="20" y="-7624"/>
            <a:ext cx="12191981" cy="6887365"/>
          </a:xfrm>
          <a:prstGeom prst="rect">
            <a:avLst/>
          </a:prstGeom>
        </p:spPr>
      </p:pic>
      <p:sp>
        <p:nvSpPr>
          <p:cNvPr id="4" name="Rectangle 3">
            <a:extLst>
              <a:ext uri="{FF2B5EF4-FFF2-40B4-BE49-F238E27FC236}">
                <a16:creationId xmlns:a16="http://schemas.microsoft.com/office/drawing/2014/main" id="{D7EE5138-DBAD-9381-1FC6-FE1D4A97C975}"/>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DBD33B-481B-5CAC-0C33-ADCB7E25AEC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159106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bulb drawing bursting with all different colors">
            <a:extLst>
              <a:ext uri="{FF2B5EF4-FFF2-40B4-BE49-F238E27FC236}">
                <a16:creationId xmlns:a16="http://schemas.microsoft.com/office/drawing/2014/main" id="{0B10133A-92AA-44C6-C453-B02A09174BFD}"/>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rot="586016">
            <a:off x="7606748" y="318811"/>
            <a:ext cx="4712407" cy="6220377"/>
          </a:xfrm>
          <a:prstGeom prst="rect">
            <a:avLst/>
          </a:prstGeom>
        </p:spPr>
      </p:pic>
      <p:sp>
        <p:nvSpPr>
          <p:cNvPr id="8" name="Rectangle 7">
            <a:extLst>
              <a:ext uri="{FF2B5EF4-FFF2-40B4-BE49-F238E27FC236}">
                <a16:creationId xmlns:a16="http://schemas.microsoft.com/office/drawing/2014/main" id="{D72737CA-3E7C-9D6C-A1CD-098CA8FE4576}"/>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966A88-F700-DA90-4C3C-A579A21F3678}"/>
              </a:ext>
            </a:extLst>
          </p:cNvPr>
          <p:cNvSpPr>
            <a:spLocks noGrp="1"/>
          </p:cNvSpPr>
          <p:nvPr>
            <p:ph type="title"/>
          </p:nvPr>
        </p:nvSpPr>
        <p:spPr>
          <a:xfrm>
            <a:off x="838200" y="365760"/>
            <a:ext cx="10515600" cy="1325563"/>
          </a:xfrm>
        </p:spPr>
        <p:txBody>
          <a:bodyPr anchor="ctr"/>
          <a:lstStyle/>
          <a:p>
            <a:r>
              <a:rPr lang="en-US" dirty="0"/>
              <a:t>Culture: Why a11y matters</a:t>
            </a:r>
          </a:p>
        </p:txBody>
      </p:sp>
      <p:sp>
        <p:nvSpPr>
          <p:cNvPr id="3" name="Content Placeholder 2">
            <a:extLst>
              <a:ext uri="{FF2B5EF4-FFF2-40B4-BE49-F238E27FC236}">
                <a16:creationId xmlns:a16="http://schemas.microsoft.com/office/drawing/2014/main" id="{56F45813-861D-C212-860D-55ACA7DED9AD}"/>
              </a:ext>
            </a:extLst>
          </p:cNvPr>
          <p:cNvSpPr>
            <a:spLocks noGrp="1"/>
          </p:cNvSpPr>
          <p:nvPr>
            <p:ph idx="1"/>
          </p:nvPr>
        </p:nvSpPr>
        <p:spPr>
          <a:xfrm>
            <a:off x="838200" y="1779131"/>
            <a:ext cx="6768548" cy="4351338"/>
          </a:xfrm>
        </p:spPr>
        <p:txBody>
          <a:bodyPr>
            <a:normAutofit lnSpcReduction="10000"/>
          </a:bodyPr>
          <a:lstStyle/>
          <a:p>
            <a:pPr>
              <a:buClr>
                <a:srgbClr val="E56F31"/>
              </a:buClr>
              <a:buFont typeface="Wingdings" pitchFamily="2" charset="2"/>
              <a:buChar char="ü"/>
            </a:pPr>
            <a:r>
              <a:rPr lang="en-US" dirty="0"/>
              <a:t>Digital equality = Deque mission</a:t>
            </a:r>
          </a:p>
          <a:p>
            <a:pPr>
              <a:buClr>
                <a:srgbClr val="E56F31"/>
              </a:buClr>
              <a:buFont typeface="Wingdings" pitchFamily="2" charset="2"/>
              <a:buChar char="ü"/>
            </a:pPr>
            <a:r>
              <a:rPr lang="en-US" dirty="0"/>
              <a:t>Deque accessibility awareness lab</a:t>
            </a:r>
          </a:p>
          <a:p>
            <a:pPr>
              <a:buClr>
                <a:srgbClr val="E06C2F"/>
              </a:buClr>
              <a:buFont typeface="Wingdings" pitchFamily="2" charset="2"/>
              <a:buChar char="ü"/>
            </a:pPr>
            <a:r>
              <a:rPr lang="en-US" dirty="0"/>
              <a:t>Opportunities to work and hang out with people with disabilities (pwd)</a:t>
            </a:r>
          </a:p>
          <a:p>
            <a:pPr lvl="1">
              <a:buClr>
                <a:schemeClr val="tx1"/>
              </a:buClr>
            </a:pPr>
            <a:r>
              <a:rPr lang="en-US" dirty="0"/>
              <a:t>Listen</a:t>
            </a:r>
          </a:p>
          <a:p>
            <a:pPr lvl="1">
              <a:buClr>
                <a:schemeClr val="tx1"/>
              </a:buClr>
            </a:pPr>
            <a:r>
              <a:rPr lang="en-US" dirty="0"/>
              <a:t>Learn</a:t>
            </a:r>
          </a:p>
          <a:p>
            <a:pPr lvl="1">
              <a:buClr>
                <a:schemeClr val="tx1"/>
              </a:buClr>
            </a:pPr>
            <a:r>
              <a:rPr lang="en-US" dirty="0"/>
              <a:t>Ask questions</a:t>
            </a:r>
          </a:p>
          <a:p>
            <a:pPr lvl="1">
              <a:buClr>
                <a:schemeClr val="tx1"/>
              </a:buClr>
            </a:pPr>
            <a:r>
              <a:rPr lang="en-US" dirty="0"/>
              <a:t>Collaborate</a:t>
            </a:r>
          </a:p>
          <a:p>
            <a:pPr lvl="1">
              <a:buClr>
                <a:schemeClr val="tx1"/>
              </a:buClr>
            </a:pPr>
            <a:r>
              <a:rPr lang="en-US" dirty="0"/>
              <a:t>Design and develop with </a:t>
            </a:r>
            <a:r>
              <a:rPr lang="en-US" dirty="0" err="1"/>
              <a:t>pwd</a:t>
            </a:r>
            <a:endParaRPr lang="en-US" dirty="0"/>
          </a:p>
          <a:p>
            <a:pPr>
              <a:buClr>
                <a:srgbClr val="E97131"/>
              </a:buClr>
              <a:buFont typeface="Wingdings" pitchFamily="2" charset="2"/>
              <a:buChar char="ü"/>
            </a:pPr>
            <a:r>
              <a:rPr lang="en-US" dirty="0"/>
              <a:t>Discover your A11Y Allies</a:t>
            </a:r>
          </a:p>
        </p:txBody>
      </p:sp>
      <p:sp>
        <p:nvSpPr>
          <p:cNvPr id="5" name="sketchy line">
            <a:extLst>
              <a:ext uri="{FF2B5EF4-FFF2-40B4-BE49-F238E27FC236}">
                <a16:creationId xmlns:a16="http://schemas.microsoft.com/office/drawing/2014/main" id="{F529A7B3-C075-6903-D153-2224AC07D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5368" y="1389888"/>
            <a:ext cx="6172200" cy="45719"/>
          </a:xfrm>
          <a:custGeom>
            <a:avLst/>
            <a:gdLst>
              <a:gd name="connsiteX0" fmla="*/ 0 w 6172200"/>
              <a:gd name="connsiteY0" fmla="*/ 0 h 45719"/>
              <a:gd name="connsiteX1" fmla="*/ 500634 w 6172200"/>
              <a:gd name="connsiteY1" fmla="*/ 0 h 45719"/>
              <a:gd name="connsiteX2" fmla="*/ 1062990 w 6172200"/>
              <a:gd name="connsiteY2" fmla="*/ 0 h 45719"/>
              <a:gd name="connsiteX3" fmla="*/ 1625346 w 6172200"/>
              <a:gd name="connsiteY3" fmla="*/ 0 h 45719"/>
              <a:gd name="connsiteX4" fmla="*/ 2311146 w 6172200"/>
              <a:gd name="connsiteY4" fmla="*/ 0 h 45719"/>
              <a:gd name="connsiteX5" fmla="*/ 2873502 w 6172200"/>
              <a:gd name="connsiteY5" fmla="*/ 0 h 45719"/>
              <a:gd name="connsiteX6" fmla="*/ 3621024 w 6172200"/>
              <a:gd name="connsiteY6" fmla="*/ 0 h 45719"/>
              <a:gd name="connsiteX7" fmla="*/ 4368546 w 6172200"/>
              <a:gd name="connsiteY7" fmla="*/ 0 h 45719"/>
              <a:gd name="connsiteX8" fmla="*/ 5054346 w 6172200"/>
              <a:gd name="connsiteY8" fmla="*/ 0 h 45719"/>
              <a:gd name="connsiteX9" fmla="*/ 5554980 w 6172200"/>
              <a:gd name="connsiteY9" fmla="*/ 0 h 45719"/>
              <a:gd name="connsiteX10" fmla="*/ 6172200 w 6172200"/>
              <a:gd name="connsiteY10" fmla="*/ 0 h 45719"/>
              <a:gd name="connsiteX11" fmla="*/ 6172200 w 6172200"/>
              <a:gd name="connsiteY11" fmla="*/ 45719 h 45719"/>
              <a:gd name="connsiteX12" fmla="*/ 5609844 w 6172200"/>
              <a:gd name="connsiteY12" fmla="*/ 45719 h 45719"/>
              <a:gd name="connsiteX13" fmla="*/ 4924044 w 6172200"/>
              <a:gd name="connsiteY13" fmla="*/ 45719 h 45719"/>
              <a:gd name="connsiteX14" fmla="*/ 4238244 w 6172200"/>
              <a:gd name="connsiteY14" fmla="*/ 45719 h 45719"/>
              <a:gd name="connsiteX15" fmla="*/ 3429000 w 6172200"/>
              <a:gd name="connsiteY15" fmla="*/ 45719 h 45719"/>
              <a:gd name="connsiteX16" fmla="*/ 2743200 w 6172200"/>
              <a:gd name="connsiteY16" fmla="*/ 45719 h 45719"/>
              <a:gd name="connsiteX17" fmla="*/ 1933956 w 6172200"/>
              <a:gd name="connsiteY17" fmla="*/ 45719 h 45719"/>
              <a:gd name="connsiteX18" fmla="*/ 1371600 w 6172200"/>
              <a:gd name="connsiteY18" fmla="*/ 45719 h 45719"/>
              <a:gd name="connsiteX19" fmla="*/ 685800 w 6172200"/>
              <a:gd name="connsiteY19" fmla="*/ 45719 h 45719"/>
              <a:gd name="connsiteX20" fmla="*/ 0 w 6172200"/>
              <a:gd name="connsiteY20" fmla="*/ 45719 h 45719"/>
              <a:gd name="connsiteX21" fmla="*/ 0 w 6172200"/>
              <a:gd name="connsiteY21"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72200" h="45719" fill="none" extrusionOk="0">
                <a:moveTo>
                  <a:pt x="0" y="0"/>
                </a:moveTo>
                <a:cubicBezTo>
                  <a:pt x="184364" y="6285"/>
                  <a:pt x="378265" y="15781"/>
                  <a:pt x="500634" y="0"/>
                </a:cubicBezTo>
                <a:cubicBezTo>
                  <a:pt x="623003" y="-15781"/>
                  <a:pt x="821356" y="14133"/>
                  <a:pt x="1062990" y="0"/>
                </a:cubicBezTo>
                <a:cubicBezTo>
                  <a:pt x="1304624" y="-14133"/>
                  <a:pt x="1440296" y="-25226"/>
                  <a:pt x="1625346" y="0"/>
                </a:cubicBezTo>
                <a:cubicBezTo>
                  <a:pt x="1810396" y="25226"/>
                  <a:pt x="2022809" y="293"/>
                  <a:pt x="2311146" y="0"/>
                </a:cubicBezTo>
                <a:cubicBezTo>
                  <a:pt x="2599483" y="-293"/>
                  <a:pt x="2687829" y="-17480"/>
                  <a:pt x="2873502" y="0"/>
                </a:cubicBezTo>
                <a:cubicBezTo>
                  <a:pt x="3059175" y="17480"/>
                  <a:pt x="3310482" y="32184"/>
                  <a:pt x="3621024" y="0"/>
                </a:cubicBezTo>
                <a:cubicBezTo>
                  <a:pt x="3931566" y="-32184"/>
                  <a:pt x="4072067" y="319"/>
                  <a:pt x="4368546" y="0"/>
                </a:cubicBezTo>
                <a:cubicBezTo>
                  <a:pt x="4665025" y="-319"/>
                  <a:pt x="4803068" y="-20501"/>
                  <a:pt x="5054346" y="0"/>
                </a:cubicBezTo>
                <a:cubicBezTo>
                  <a:pt x="5305624" y="20501"/>
                  <a:pt x="5445044" y="-23043"/>
                  <a:pt x="5554980" y="0"/>
                </a:cubicBezTo>
                <a:cubicBezTo>
                  <a:pt x="5664916" y="23043"/>
                  <a:pt x="5897244" y="25709"/>
                  <a:pt x="6172200" y="0"/>
                </a:cubicBezTo>
                <a:cubicBezTo>
                  <a:pt x="6172482" y="12055"/>
                  <a:pt x="6174410" y="26072"/>
                  <a:pt x="6172200" y="45719"/>
                </a:cubicBezTo>
                <a:cubicBezTo>
                  <a:pt x="5994651" y="39954"/>
                  <a:pt x="5875290" y="45179"/>
                  <a:pt x="5609844" y="45719"/>
                </a:cubicBezTo>
                <a:cubicBezTo>
                  <a:pt x="5344398" y="46259"/>
                  <a:pt x="5128440" y="15710"/>
                  <a:pt x="4924044" y="45719"/>
                </a:cubicBezTo>
                <a:cubicBezTo>
                  <a:pt x="4719648" y="75728"/>
                  <a:pt x="4543837" y="54081"/>
                  <a:pt x="4238244" y="45719"/>
                </a:cubicBezTo>
                <a:cubicBezTo>
                  <a:pt x="3932651" y="37357"/>
                  <a:pt x="3594693" y="72489"/>
                  <a:pt x="3429000" y="45719"/>
                </a:cubicBezTo>
                <a:cubicBezTo>
                  <a:pt x="3263307" y="18949"/>
                  <a:pt x="2929489" y="46947"/>
                  <a:pt x="2743200" y="45719"/>
                </a:cubicBezTo>
                <a:cubicBezTo>
                  <a:pt x="2556911" y="44491"/>
                  <a:pt x="2329585" y="10248"/>
                  <a:pt x="1933956" y="45719"/>
                </a:cubicBezTo>
                <a:cubicBezTo>
                  <a:pt x="1538327" y="81190"/>
                  <a:pt x="1595372" y="17859"/>
                  <a:pt x="1371600" y="45719"/>
                </a:cubicBezTo>
                <a:cubicBezTo>
                  <a:pt x="1147828" y="73579"/>
                  <a:pt x="829903" y="27924"/>
                  <a:pt x="685800" y="45719"/>
                </a:cubicBezTo>
                <a:cubicBezTo>
                  <a:pt x="541697" y="63514"/>
                  <a:pt x="267926" y="11504"/>
                  <a:pt x="0" y="45719"/>
                </a:cubicBezTo>
                <a:cubicBezTo>
                  <a:pt x="638" y="30370"/>
                  <a:pt x="-57" y="22244"/>
                  <a:pt x="0" y="0"/>
                </a:cubicBezTo>
                <a:close/>
              </a:path>
              <a:path w="6172200" h="45719" stroke="0" extrusionOk="0">
                <a:moveTo>
                  <a:pt x="0" y="0"/>
                </a:moveTo>
                <a:cubicBezTo>
                  <a:pt x="172433" y="15538"/>
                  <a:pt x="362082" y="-8024"/>
                  <a:pt x="562356" y="0"/>
                </a:cubicBezTo>
                <a:cubicBezTo>
                  <a:pt x="762630" y="8024"/>
                  <a:pt x="993783" y="13657"/>
                  <a:pt x="1371600" y="0"/>
                </a:cubicBezTo>
                <a:cubicBezTo>
                  <a:pt x="1749417" y="-13657"/>
                  <a:pt x="1663182" y="-6770"/>
                  <a:pt x="1872234" y="0"/>
                </a:cubicBezTo>
                <a:cubicBezTo>
                  <a:pt x="2081286" y="6770"/>
                  <a:pt x="2220901" y="21825"/>
                  <a:pt x="2372868" y="0"/>
                </a:cubicBezTo>
                <a:cubicBezTo>
                  <a:pt x="2524835" y="-21825"/>
                  <a:pt x="2845788" y="22102"/>
                  <a:pt x="3058668" y="0"/>
                </a:cubicBezTo>
                <a:cubicBezTo>
                  <a:pt x="3271548" y="-22102"/>
                  <a:pt x="3545828" y="-27921"/>
                  <a:pt x="3682746" y="0"/>
                </a:cubicBezTo>
                <a:cubicBezTo>
                  <a:pt x="3819664" y="27921"/>
                  <a:pt x="4265968" y="33706"/>
                  <a:pt x="4430268" y="0"/>
                </a:cubicBezTo>
                <a:cubicBezTo>
                  <a:pt x="4594568" y="-33706"/>
                  <a:pt x="4850618" y="-19202"/>
                  <a:pt x="4992624" y="0"/>
                </a:cubicBezTo>
                <a:cubicBezTo>
                  <a:pt x="5134630" y="19202"/>
                  <a:pt x="5843236" y="-35719"/>
                  <a:pt x="6172200" y="0"/>
                </a:cubicBezTo>
                <a:cubicBezTo>
                  <a:pt x="6173484" y="12185"/>
                  <a:pt x="6173868" y="27172"/>
                  <a:pt x="6172200" y="45719"/>
                </a:cubicBezTo>
                <a:cubicBezTo>
                  <a:pt x="5982692" y="49263"/>
                  <a:pt x="5705882" y="75585"/>
                  <a:pt x="5486400" y="45719"/>
                </a:cubicBezTo>
                <a:cubicBezTo>
                  <a:pt x="5266918" y="15853"/>
                  <a:pt x="5055880" y="31014"/>
                  <a:pt x="4862322" y="45719"/>
                </a:cubicBezTo>
                <a:cubicBezTo>
                  <a:pt x="4668764" y="60424"/>
                  <a:pt x="4550843" y="34441"/>
                  <a:pt x="4299966" y="45719"/>
                </a:cubicBezTo>
                <a:cubicBezTo>
                  <a:pt x="4049089" y="56997"/>
                  <a:pt x="3980984" y="56692"/>
                  <a:pt x="3675888" y="45719"/>
                </a:cubicBezTo>
                <a:cubicBezTo>
                  <a:pt x="3370792" y="34746"/>
                  <a:pt x="3299915" y="36698"/>
                  <a:pt x="3175254" y="45719"/>
                </a:cubicBezTo>
                <a:cubicBezTo>
                  <a:pt x="3050593" y="54740"/>
                  <a:pt x="2725362" y="71065"/>
                  <a:pt x="2551176" y="45719"/>
                </a:cubicBezTo>
                <a:cubicBezTo>
                  <a:pt x="2376990" y="20373"/>
                  <a:pt x="2247140" y="31613"/>
                  <a:pt x="1988820" y="45719"/>
                </a:cubicBezTo>
                <a:cubicBezTo>
                  <a:pt x="1730500" y="59825"/>
                  <a:pt x="1466283" y="10978"/>
                  <a:pt x="1179576" y="45719"/>
                </a:cubicBezTo>
                <a:cubicBezTo>
                  <a:pt x="892869" y="80460"/>
                  <a:pt x="531101" y="71017"/>
                  <a:pt x="0" y="45719"/>
                </a:cubicBezTo>
                <a:cubicBezTo>
                  <a:pt x="1440" y="30808"/>
                  <a:pt x="1697" y="1514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70209BC-60FC-5D2B-9232-78AF17CE5586}"/>
              </a:ext>
            </a:extLst>
          </p:cNvPr>
          <p:cNvSpPr txBox="1"/>
          <p:nvPr/>
        </p:nvSpPr>
        <p:spPr>
          <a:xfrm>
            <a:off x="0" y="6492875"/>
            <a:ext cx="3377463" cy="369332"/>
          </a:xfrm>
          <a:prstGeom prst="rect">
            <a:avLst/>
          </a:prstGeom>
          <a:noFill/>
        </p:spPr>
        <p:txBody>
          <a:bodyPr wrap="none" rtlCol="0">
            <a:spAutoFit/>
          </a:bodyPr>
          <a:lstStyle/>
          <a:p>
            <a:r>
              <a:rPr lang="en-US" dirty="0">
                <a:solidFill>
                  <a:schemeClr val="bg1"/>
                </a:solidFill>
              </a:rPr>
              <a:t>1 Culture: A11Y Maturity Model</a:t>
            </a:r>
          </a:p>
        </p:txBody>
      </p:sp>
      <p:pic>
        <p:nvPicPr>
          <p:cNvPr id="9" name="Picture 8">
            <a:extLst>
              <a:ext uri="{FF2B5EF4-FFF2-40B4-BE49-F238E27FC236}">
                <a16:creationId xmlns:a16="http://schemas.microsoft.com/office/drawing/2014/main" id="{13D788C1-272F-8DC0-66B2-E8E7E1DD4630}"/>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2089981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F5D5C-9D9E-B468-1A6E-98A41BCD3D9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93350AC-B3BE-6C53-ABD1-39DA8FBAFE1F}"/>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5D7C1-0674-0D37-E51C-9D717C9F3302}"/>
              </a:ext>
            </a:extLst>
          </p:cNvPr>
          <p:cNvSpPr>
            <a:spLocks noGrp="1"/>
          </p:cNvSpPr>
          <p:nvPr>
            <p:ph type="title"/>
          </p:nvPr>
        </p:nvSpPr>
        <p:spPr/>
        <p:txBody>
          <a:bodyPr/>
          <a:lstStyle/>
          <a:p>
            <a:r>
              <a:rPr lang="en-US" dirty="0"/>
              <a:t>What if risk is your org’s primary driver?</a:t>
            </a:r>
          </a:p>
        </p:txBody>
      </p:sp>
      <p:sp>
        <p:nvSpPr>
          <p:cNvPr id="3" name="Content Placeholder 2">
            <a:extLst>
              <a:ext uri="{FF2B5EF4-FFF2-40B4-BE49-F238E27FC236}">
                <a16:creationId xmlns:a16="http://schemas.microsoft.com/office/drawing/2014/main" id="{BEF5EDB3-017E-A213-264F-E3A4AA55CF71}"/>
              </a:ext>
            </a:extLst>
          </p:cNvPr>
          <p:cNvSpPr>
            <a:spLocks noGrp="1"/>
          </p:cNvSpPr>
          <p:nvPr>
            <p:ph idx="1"/>
          </p:nvPr>
        </p:nvSpPr>
        <p:spPr>
          <a:xfrm>
            <a:off x="838200" y="1825625"/>
            <a:ext cx="8133522" cy="4351338"/>
          </a:xfrm>
        </p:spPr>
        <p:txBody>
          <a:bodyPr>
            <a:normAutofit/>
          </a:bodyPr>
          <a:lstStyle/>
          <a:p>
            <a:pPr marL="514350" indent="-514350">
              <a:buFont typeface="+mj-lt"/>
              <a:buAutoNum type="arabicPeriod"/>
            </a:pPr>
            <a:r>
              <a:rPr lang="en-US" b="1" dirty="0"/>
              <a:t>Start where your leaders are</a:t>
            </a:r>
            <a:endParaRPr lang="en-US" dirty="0"/>
          </a:p>
          <a:p>
            <a:pPr lvl="1"/>
            <a:r>
              <a:rPr lang="en-US" dirty="0"/>
              <a:t>Risk avoidance/response is valid </a:t>
            </a:r>
          </a:p>
          <a:p>
            <a:pPr marL="514350" indent="-514350">
              <a:buFont typeface="+mj-lt"/>
              <a:buAutoNum type="arabicPeriod"/>
            </a:pPr>
            <a:r>
              <a:rPr lang="en-US" b="1" dirty="0"/>
              <a:t>Don’t stop there</a:t>
            </a:r>
          </a:p>
          <a:p>
            <a:pPr lvl="1"/>
            <a:r>
              <a:rPr lang="en-US" dirty="0"/>
              <a:t>Risk-only mindset = bare min, reactive, unsustainable</a:t>
            </a:r>
          </a:p>
          <a:p>
            <a:pPr marL="514350" indent="-514350">
              <a:buFont typeface="+mj-lt"/>
              <a:buAutoNum type="arabicPeriod"/>
            </a:pPr>
            <a:r>
              <a:rPr lang="en-US" b="1" dirty="0"/>
              <a:t>Build bridge to business value</a:t>
            </a:r>
            <a:endParaRPr lang="en-US" dirty="0"/>
          </a:p>
          <a:p>
            <a:pPr lvl="1"/>
            <a:r>
              <a:rPr lang="en-US" dirty="0"/>
              <a:t>Once leadership feels safe, introduce accessibility as:</a:t>
            </a:r>
          </a:p>
          <a:p>
            <a:pPr lvl="2"/>
            <a:r>
              <a:rPr lang="en-US" dirty="0"/>
              <a:t>driver of </a:t>
            </a:r>
            <a:r>
              <a:rPr lang="en-US" b="1" dirty="0"/>
              <a:t>brand trust</a:t>
            </a:r>
            <a:r>
              <a:rPr lang="en-US" dirty="0"/>
              <a:t> and </a:t>
            </a:r>
            <a:r>
              <a:rPr lang="en-US" b="1" dirty="0"/>
              <a:t>market growth</a:t>
            </a:r>
            <a:endParaRPr lang="en-US" dirty="0"/>
          </a:p>
          <a:p>
            <a:pPr lvl="2"/>
            <a:r>
              <a:rPr lang="en-US" dirty="0"/>
              <a:t>foundation for </a:t>
            </a:r>
            <a:r>
              <a:rPr lang="en-US" b="1" dirty="0"/>
              <a:t>inclusive innovation</a:t>
            </a:r>
            <a:endParaRPr lang="en-US" dirty="0"/>
          </a:p>
          <a:p>
            <a:pPr lvl="2"/>
            <a:r>
              <a:rPr lang="en-US" dirty="0"/>
              <a:t>magnet for </a:t>
            </a:r>
            <a:r>
              <a:rPr lang="en-US" b="1" dirty="0"/>
              <a:t>top talent and diverse perspectives</a:t>
            </a:r>
            <a:endParaRPr lang="en-US" dirty="0"/>
          </a:p>
          <a:p>
            <a:pPr marL="0" indent="0">
              <a:buClr>
                <a:srgbClr val="E56F31"/>
              </a:buClr>
              <a:buNone/>
            </a:pPr>
            <a:endParaRPr lang="en-US" dirty="0"/>
          </a:p>
        </p:txBody>
      </p:sp>
      <p:sp>
        <p:nvSpPr>
          <p:cNvPr id="5" name="sketchy line">
            <a:extLst>
              <a:ext uri="{FF2B5EF4-FFF2-40B4-BE49-F238E27FC236}">
                <a16:creationId xmlns:a16="http://schemas.microsoft.com/office/drawing/2014/main" id="{A2147D55-4029-AB5C-399F-7FAB19E0E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5368" y="1385889"/>
            <a:ext cx="8686800" cy="45719"/>
          </a:xfrm>
          <a:custGeom>
            <a:avLst/>
            <a:gdLst>
              <a:gd name="connsiteX0" fmla="*/ 0 w 8686800"/>
              <a:gd name="connsiteY0" fmla="*/ 0 h 45719"/>
              <a:gd name="connsiteX1" fmla="*/ 407611 w 8686800"/>
              <a:gd name="connsiteY1" fmla="*/ 0 h 45719"/>
              <a:gd name="connsiteX2" fmla="*/ 815223 w 8686800"/>
              <a:gd name="connsiteY2" fmla="*/ 0 h 45719"/>
              <a:gd name="connsiteX3" fmla="*/ 1222834 w 8686800"/>
              <a:gd name="connsiteY3" fmla="*/ 0 h 45719"/>
              <a:gd name="connsiteX4" fmla="*/ 1977918 w 8686800"/>
              <a:gd name="connsiteY4" fmla="*/ 0 h 45719"/>
              <a:gd name="connsiteX5" fmla="*/ 2819869 w 8686800"/>
              <a:gd name="connsiteY5" fmla="*/ 0 h 45719"/>
              <a:gd name="connsiteX6" fmla="*/ 3488084 w 8686800"/>
              <a:gd name="connsiteY6" fmla="*/ 0 h 45719"/>
              <a:gd name="connsiteX7" fmla="*/ 4069432 w 8686800"/>
              <a:gd name="connsiteY7" fmla="*/ 0 h 45719"/>
              <a:gd name="connsiteX8" fmla="*/ 4477043 w 8686800"/>
              <a:gd name="connsiteY8" fmla="*/ 0 h 45719"/>
              <a:gd name="connsiteX9" fmla="*/ 5058390 w 8686800"/>
              <a:gd name="connsiteY9" fmla="*/ 0 h 45719"/>
              <a:gd name="connsiteX10" fmla="*/ 5466002 w 8686800"/>
              <a:gd name="connsiteY10" fmla="*/ 0 h 45719"/>
              <a:gd name="connsiteX11" fmla="*/ 6221085 w 8686800"/>
              <a:gd name="connsiteY11" fmla="*/ 0 h 45719"/>
              <a:gd name="connsiteX12" fmla="*/ 7063037 w 8686800"/>
              <a:gd name="connsiteY12" fmla="*/ 0 h 45719"/>
              <a:gd name="connsiteX13" fmla="*/ 7731252 w 8686800"/>
              <a:gd name="connsiteY13" fmla="*/ 0 h 45719"/>
              <a:gd name="connsiteX14" fmla="*/ 8686800 w 8686800"/>
              <a:gd name="connsiteY14" fmla="*/ 0 h 45719"/>
              <a:gd name="connsiteX15" fmla="*/ 8686800 w 8686800"/>
              <a:gd name="connsiteY15" fmla="*/ 45719 h 45719"/>
              <a:gd name="connsiteX16" fmla="*/ 8279189 w 8686800"/>
              <a:gd name="connsiteY16" fmla="*/ 45719 h 45719"/>
              <a:gd name="connsiteX17" fmla="*/ 7524105 w 8686800"/>
              <a:gd name="connsiteY17" fmla="*/ 45719 h 45719"/>
              <a:gd name="connsiteX18" fmla="*/ 7029626 w 8686800"/>
              <a:gd name="connsiteY18" fmla="*/ 45719 h 45719"/>
              <a:gd name="connsiteX19" fmla="*/ 6274542 w 8686800"/>
              <a:gd name="connsiteY19" fmla="*/ 45719 h 45719"/>
              <a:gd name="connsiteX20" fmla="*/ 5432591 w 8686800"/>
              <a:gd name="connsiteY20" fmla="*/ 45719 h 45719"/>
              <a:gd name="connsiteX21" fmla="*/ 4851244 w 8686800"/>
              <a:gd name="connsiteY21" fmla="*/ 45719 h 45719"/>
              <a:gd name="connsiteX22" fmla="*/ 4096160 w 8686800"/>
              <a:gd name="connsiteY22" fmla="*/ 45719 h 45719"/>
              <a:gd name="connsiteX23" fmla="*/ 3341077 w 8686800"/>
              <a:gd name="connsiteY23" fmla="*/ 45719 h 45719"/>
              <a:gd name="connsiteX24" fmla="*/ 2846598 w 8686800"/>
              <a:gd name="connsiteY24" fmla="*/ 45719 h 45719"/>
              <a:gd name="connsiteX25" fmla="*/ 2178382 w 8686800"/>
              <a:gd name="connsiteY25" fmla="*/ 45719 h 45719"/>
              <a:gd name="connsiteX26" fmla="*/ 1683903 w 8686800"/>
              <a:gd name="connsiteY26" fmla="*/ 45719 h 45719"/>
              <a:gd name="connsiteX27" fmla="*/ 1102555 w 8686800"/>
              <a:gd name="connsiteY27" fmla="*/ 45719 h 45719"/>
              <a:gd name="connsiteX28" fmla="*/ 694944 w 8686800"/>
              <a:gd name="connsiteY28" fmla="*/ 45719 h 45719"/>
              <a:gd name="connsiteX29" fmla="*/ 0 w 8686800"/>
              <a:gd name="connsiteY29" fmla="*/ 45719 h 45719"/>
              <a:gd name="connsiteX30" fmla="*/ 0 w 8686800"/>
              <a:gd name="connsiteY30"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86800" h="45719" fill="none" extrusionOk="0">
                <a:moveTo>
                  <a:pt x="0" y="0"/>
                </a:moveTo>
                <a:cubicBezTo>
                  <a:pt x="147836" y="-12273"/>
                  <a:pt x="267384" y="-18706"/>
                  <a:pt x="407611" y="0"/>
                </a:cubicBezTo>
                <a:cubicBezTo>
                  <a:pt x="547838" y="18706"/>
                  <a:pt x="707918" y="9154"/>
                  <a:pt x="815223" y="0"/>
                </a:cubicBezTo>
                <a:cubicBezTo>
                  <a:pt x="922528" y="-9154"/>
                  <a:pt x="1021056" y="13821"/>
                  <a:pt x="1222834" y="0"/>
                </a:cubicBezTo>
                <a:cubicBezTo>
                  <a:pt x="1424612" y="-13821"/>
                  <a:pt x="1731952" y="-8669"/>
                  <a:pt x="1977918" y="0"/>
                </a:cubicBezTo>
                <a:cubicBezTo>
                  <a:pt x="2223884" y="8669"/>
                  <a:pt x="2648064" y="-4343"/>
                  <a:pt x="2819869" y="0"/>
                </a:cubicBezTo>
                <a:cubicBezTo>
                  <a:pt x="2991674" y="4343"/>
                  <a:pt x="3338250" y="31680"/>
                  <a:pt x="3488084" y="0"/>
                </a:cubicBezTo>
                <a:cubicBezTo>
                  <a:pt x="3637919" y="-31680"/>
                  <a:pt x="3908115" y="26450"/>
                  <a:pt x="4069432" y="0"/>
                </a:cubicBezTo>
                <a:cubicBezTo>
                  <a:pt x="4230749" y="-26450"/>
                  <a:pt x="4362599" y="571"/>
                  <a:pt x="4477043" y="0"/>
                </a:cubicBezTo>
                <a:cubicBezTo>
                  <a:pt x="4591487" y="-571"/>
                  <a:pt x="4915621" y="-20163"/>
                  <a:pt x="5058390" y="0"/>
                </a:cubicBezTo>
                <a:cubicBezTo>
                  <a:pt x="5201159" y="20163"/>
                  <a:pt x="5319704" y="17692"/>
                  <a:pt x="5466002" y="0"/>
                </a:cubicBezTo>
                <a:cubicBezTo>
                  <a:pt x="5612300" y="-17692"/>
                  <a:pt x="5910224" y="15102"/>
                  <a:pt x="6221085" y="0"/>
                </a:cubicBezTo>
                <a:cubicBezTo>
                  <a:pt x="6531946" y="-15102"/>
                  <a:pt x="6701363" y="22340"/>
                  <a:pt x="7063037" y="0"/>
                </a:cubicBezTo>
                <a:cubicBezTo>
                  <a:pt x="7424711" y="-22340"/>
                  <a:pt x="7548366" y="12249"/>
                  <a:pt x="7731252" y="0"/>
                </a:cubicBezTo>
                <a:cubicBezTo>
                  <a:pt x="7914139" y="-12249"/>
                  <a:pt x="8213161" y="25035"/>
                  <a:pt x="8686800" y="0"/>
                </a:cubicBezTo>
                <a:cubicBezTo>
                  <a:pt x="8686351" y="15124"/>
                  <a:pt x="8687782" y="25920"/>
                  <a:pt x="8686800" y="45719"/>
                </a:cubicBezTo>
                <a:cubicBezTo>
                  <a:pt x="8494269" y="34029"/>
                  <a:pt x="8477229" y="63234"/>
                  <a:pt x="8279189" y="45719"/>
                </a:cubicBezTo>
                <a:cubicBezTo>
                  <a:pt x="8081149" y="28204"/>
                  <a:pt x="7824948" y="55853"/>
                  <a:pt x="7524105" y="45719"/>
                </a:cubicBezTo>
                <a:cubicBezTo>
                  <a:pt x="7223262" y="35585"/>
                  <a:pt x="7243943" y="68994"/>
                  <a:pt x="7029626" y="45719"/>
                </a:cubicBezTo>
                <a:cubicBezTo>
                  <a:pt x="6815309" y="22444"/>
                  <a:pt x="6434624" y="24357"/>
                  <a:pt x="6274542" y="45719"/>
                </a:cubicBezTo>
                <a:cubicBezTo>
                  <a:pt x="6114460" y="67081"/>
                  <a:pt x="5646387" y="13474"/>
                  <a:pt x="5432591" y="45719"/>
                </a:cubicBezTo>
                <a:cubicBezTo>
                  <a:pt x="5218795" y="77964"/>
                  <a:pt x="4975727" y="64652"/>
                  <a:pt x="4851244" y="45719"/>
                </a:cubicBezTo>
                <a:cubicBezTo>
                  <a:pt x="4726761" y="26786"/>
                  <a:pt x="4320285" y="65594"/>
                  <a:pt x="4096160" y="45719"/>
                </a:cubicBezTo>
                <a:cubicBezTo>
                  <a:pt x="3872035" y="25844"/>
                  <a:pt x="3697446" y="72304"/>
                  <a:pt x="3341077" y="45719"/>
                </a:cubicBezTo>
                <a:cubicBezTo>
                  <a:pt x="2984708" y="19134"/>
                  <a:pt x="3028042" y="29493"/>
                  <a:pt x="2846598" y="45719"/>
                </a:cubicBezTo>
                <a:cubicBezTo>
                  <a:pt x="2665154" y="61945"/>
                  <a:pt x="2357438" y="66267"/>
                  <a:pt x="2178382" y="45719"/>
                </a:cubicBezTo>
                <a:cubicBezTo>
                  <a:pt x="1999326" y="25171"/>
                  <a:pt x="1906893" y="34669"/>
                  <a:pt x="1683903" y="45719"/>
                </a:cubicBezTo>
                <a:cubicBezTo>
                  <a:pt x="1460913" y="56769"/>
                  <a:pt x="1220308" y="48356"/>
                  <a:pt x="1102555" y="45719"/>
                </a:cubicBezTo>
                <a:cubicBezTo>
                  <a:pt x="984802" y="43082"/>
                  <a:pt x="827075" y="43691"/>
                  <a:pt x="694944" y="45719"/>
                </a:cubicBezTo>
                <a:cubicBezTo>
                  <a:pt x="562813" y="47747"/>
                  <a:pt x="310429" y="13001"/>
                  <a:pt x="0" y="45719"/>
                </a:cubicBezTo>
                <a:cubicBezTo>
                  <a:pt x="1191" y="23154"/>
                  <a:pt x="-224" y="15342"/>
                  <a:pt x="0" y="0"/>
                </a:cubicBezTo>
                <a:close/>
              </a:path>
              <a:path w="8686800" h="45719" stroke="0" extrusionOk="0">
                <a:moveTo>
                  <a:pt x="0" y="0"/>
                </a:moveTo>
                <a:cubicBezTo>
                  <a:pt x="221841" y="6161"/>
                  <a:pt x="280869" y="14275"/>
                  <a:pt x="494479" y="0"/>
                </a:cubicBezTo>
                <a:cubicBezTo>
                  <a:pt x="708089" y="-14275"/>
                  <a:pt x="1079192" y="-16977"/>
                  <a:pt x="1336431" y="0"/>
                </a:cubicBezTo>
                <a:cubicBezTo>
                  <a:pt x="1593670" y="16977"/>
                  <a:pt x="1615804" y="-7844"/>
                  <a:pt x="1744042" y="0"/>
                </a:cubicBezTo>
                <a:cubicBezTo>
                  <a:pt x="1872280" y="7844"/>
                  <a:pt x="2061682" y="-10798"/>
                  <a:pt x="2151654" y="0"/>
                </a:cubicBezTo>
                <a:cubicBezTo>
                  <a:pt x="2241626" y="10798"/>
                  <a:pt x="2510436" y="3226"/>
                  <a:pt x="2819869" y="0"/>
                </a:cubicBezTo>
                <a:cubicBezTo>
                  <a:pt x="3129302" y="-3226"/>
                  <a:pt x="3282297" y="-826"/>
                  <a:pt x="3401216" y="0"/>
                </a:cubicBezTo>
                <a:cubicBezTo>
                  <a:pt x="3520135" y="826"/>
                  <a:pt x="3894471" y="-35265"/>
                  <a:pt x="4156300" y="0"/>
                </a:cubicBezTo>
                <a:cubicBezTo>
                  <a:pt x="4418129" y="35265"/>
                  <a:pt x="4408817" y="13149"/>
                  <a:pt x="4650779" y="0"/>
                </a:cubicBezTo>
                <a:cubicBezTo>
                  <a:pt x="4892741" y="-13149"/>
                  <a:pt x="5318509" y="41067"/>
                  <a:pt x="5492730" y="0"/>
                </a:cubicBezTo>
                <a:cubicBezTo>
                  <a:pt x="5666951" y="-41067"/>
                  <a:pt x="5929402" y="-10936"/>
                  <a:pt x="6074078" y="0"/>
                </a:cubicBezTo>
                <a:cubicBezTo>
                  <a:pt x="6218754" y="10936"/>
                  <a:pt x="6429737" y="-19958"/>
                  <a:pt x="6568557" y="0"/>
                </a:cubicBezTo>
                <a:cubicBezTo>
                  <a:pt x="6707377" y="19958"/>
                  <a:pt x="6885998" y="13497"/>
                  <a:pt x="7063037" y="0"/>
                </a:cubicBezTo>
                <a:cubicBezTo>
                  <a:pt x="7240076" y="-13497"/>
                  <a:pt x="7486051" y="29047"/>
                  <a:pt x="7644384" y="0"/>
                </a:cubicBezTo>
                <a:cubicBezTo>
                  <a:pt x="7802717" y="-29047"/>
                  <a:pt x="8382406" y="43188"/>
                  <a:pt x="8686800" y="0"/>
                </a:cubicBezTo>
                <a:cubicBezTo>
                  <a:pt x="8688821" y="21082"/>
                  <a:pt x="8685850" y="29853"/>
                  <a:pt x="8686800" y="45719"/>
                </a:cubicBezTo>
                <a:cubicBezTo>
                  <a:pt x="8538303" y="74411"/>
                  <a:pt x="8384144" y="25225"/>
                  <a:pt x="8105453" y="45719"/>
                </a:cubicBezTo>
                <a:cubicBezTo>
                  <a:pt x="7826762" y="66213"/>
                  <a:pt x="7783444" y="29178"/>
                  <a:pt x="7610973" y="45719"/>
                </a:cubicBezTo>
                <a:cubicBezTo>
                  <a:pt x="7438502" y="62260"/>
                  <a:pt x="7139581" y="80871"/>
                  <a:pt x="6769022" y="45719"/>
                </a:cubicBezTo>
                <a:cubicBezTo>
                  <a:pt x="6398463" y="10567"/>
                  <a:pt x="6321205" y="61356"/>
                  <a:pt x="6013938" y="45719"/>
                </a:cubicBezTo>
                <a:cubicBezTo>
                  <a:pt x="5706671" y="30082"/>
                  <a:pt x="5809463" y="47590"/>
                  <a:pt x="5606327" y="45719"/>
                </a:cubicBezTo>
                <a:cubicBezTo>
                  <a:pt x="5403191" y="43848"/>
                  <a:pt x="5128747" y="68396"/>
                  <a:pt x="4938112" y="45719"/>
                </a:cubicBezTo>
                <a:cubicBezTo>
                  <a:pt x="4747477" y="23042"/>
                  <a:pt x="4509668" y="21296"/>
                  <a:pt x="4269896" y="45719"/>
                </a:cubicBezTo>
                <a:cubicBezTo>
                  <a:pt x="4030124" y="70142"/>
                  <a:pt x="3990926" y="46830"/>
                  <a:pt x="3862285" y="45719"/>
                </a:cubicBezTo>
                <a:cubicBezTo>
                  <a:pt x="3733644" y="44608"/>
                  <a:pt x="3195589" y="40571"/>
                  <a:pt x="3020334" y="45719"/>
                </a:cubicBezTo>
                <a:cubicBezTo>
                  <a:pt x="2845079" y="50867"/>
                  <a:pt x="2603918" y="34640"/>
                  <a:pt x="2352118" y="45719"/>
                </a:cubicBezTo>
                <a:cubicBezTo>
                  <a:pt x="2100318" y="56798"/>
                  <a:pt x="1876488" y="40558"/>
                  <a:pt x="1510167" y="45719"/>
                </a:cubicBezTo>
                <a:cubicBezTo>
                  <a:pt x="1143846" y="50880"/>
                  <a:pt x="1011552" y="21482"/>
                  <a:pt x="841951" y="45719"/>
                </a:cubicBezTo>
                <a:cubicBezTo>
                  <a:pt x="672350" y="69956"/>
                  <a:pt x="401185" y="63989"/>
                  <a:pt x="0" y="45719"/>
                </a:cubicBezTo>
                <a:cubicBezTo>
                  <a:pt x="-736" y="25752"/>
                  <a:pt x="1869" y="1660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99AB03C-6954-74E3-9F92-974EA478678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6313" y="3429000"/>
            <a:ext cx="2863712" cy="2863712"/>
          </a:xfrm>
          <a:prstGeom prst="rect">
            <a:avLst/>
          </a:prstGeom>
        </p:spPr>
      </p:pic>
      <p:pic>
        <p:nvPicPr>
          <p:cNvPr id="11" name="Picture 10">
            <a:extLst>
              <a:ext uri="{FF2B5EF4-FFF2-40B4-BE49-F238E27FC236}">
                <a16:creationId xmlns:a16="http://schemas.microsoft.com/office/drawing/2014/main" id="{72074AA2-75F2-9CB0-E163-0176EC30ED2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66313" y="1114563"/>
            <a:ext cx="3044687" cy="3044687"/>
          </a:xfrm>
          <a:prstGeom prst="rect">
            <a:avLst/>
          </a:prstGeom>
        </p:spPr>
      </p:pic>
      <p:sp>
        <p:nvSpPr>
          <p:cNvPr id="4" name="TextBox 3">
            <a:extLst>
              <a:ext uri="{FF2B5EF4-FFF2-40B4-BE49-F238E27FC236}">
                <a16:creationId xmlns:a16="http://schemas.microsoft.com/office/drawing/2014/main" id="{C39D707A-3376-F504-9C99-7566E1D09DE2}"/>
              </a:ext>
            </a:extLst>
          </p:cNvPr>
          <p:cNvSpPr txBox="1"/>
          <p:nvPr/>
        </p:nvSpPr>
        <p:spPr>
          <a:xfrm>
            <a:off x="0" y="6492875"/>
            <a:ext cx="3377463" cy="369332"/>
          </a:xfrm>
          <a:prstGeom prst="rect">
            <a:avLst/>
          </a:prstGeom>
          <a:noFill/>
        </p:spPr>
        <p:txBody>
          <a:bodyPr wrap="none" rtlCol="0">
            <a:spAutoFit/>
          </a:bodyPr>
          <a:lstStyle/>
          <a:p>
            <a:r>
              <a:rPr lang="en-US" dirty="0">
                <a:solidFill>
                  <a:schemeClr val="bg1"/>
                </a:solidFill>
              </a:rPr>
              <a:t>1 Culture: A11Y Maturity Model</a:t>
            </a:r>
          </a:p>
        </p:txBody>
      </p:sp>
      <p:pic>
        <p:nvPicPr>
          <p:cNvPr id="9" name="Picture 8">
            <a:extLst>
              <a:ext uri="{FF2B5EF4-FFF2-40B4-BE49-F238E27FC236}">
                <a16:creationId xmlns:a16="http://schemas.microsoft.com/office/drawing/2014/main" id="{9F54ED04-36EB-6432-59C0-DD365CD1C86A}"/>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2901737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B79CF-733B-4BBA-0446-271F3BBAE66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44F3ED6-F4DA-4DE3-1DD7-940866CC289A}"/>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D63231-A71A-B8F5-2400-4325C0E7FFB5}"/>
              </a:ext>
            </a:extLst>
          </p:cNvPr>
          <p:cNvSpPr>
            <a:spLocks noGrp="1"/>
          </p:cNvSpPr>
          <p:nvPr>
            <p:ph type="title"/>
          </p:nvPr>
        </p:nvSpPr>
        <p:spPr/>
        <p:txBody>
          <a:bodyPr/>
          <a:lstStyle/>
          <a:p>
            <a:r>
              <a:rPr lang="en-US" dirty="0"/>
              <a:t>Accessibility Statement (external)</a:t>
            </a:r>
          </a:p>
        </p:txBody>
      </p:sp>
      <p:sp>
        <p:nvSpPr>
          <p:cNvPr id="3" name="Content Placeholder 2">
            <a:extLst>
              <a:ext uri="{FF2B5EF4-FFF2-40B4-BE49-F238E27FC236}">
                <a16:creationId xmlns:a16="http://schemas.microsoft.com/office/drawing/2014/main" id="{8BDACB5E-B942-5BA4-0DC1-AA6C9044F1C0}"/>
              </a:ext>
            </a:extLst>
          </p:cNvPr>
          <p:cNvSpPr>
            <a:spLocks noGrp="1"/>
          </p:cNvSpPr>
          <p:nvPr>
            <p:ph idx="1"/>
          </p:nvPr>
        </p:nvSpPr>
        <p:spPr>
          <a:xfrm>
            <a:off x="838200" y="1825625"/>
            <a:ext cx="5257800" cy="4351338"/>
          </a:xfrm>
        </p:spPr>
        <p:txBody>
          <a:bodyPr>
            <a:normAutofit lnSpcReduction="10000"/>
          </a:bodyPr>
          <a:lstStyle/>
          <a:p>
            <a:pPr>
              <a:buClr>
                <a:srgbClr val="E56F31"/>
              </a:buClr>
              <a:buFont typeface="Wingdings" pitchFamily="2" charset="2"/>
              <a:buChar char="ü"/>
            </a:pPr>
            <a:r>
              <a:rPr lang="en-US" b="1" dirty="0"/>
              <a:t>Commitment to standards</a:t>
            </a:r>
          </a:p>
          <a:p>
            <a:pPr lvl="1">
              <a:buClr>
                <a:schemeClr val="tx1"/>
              </a:buClr>
            </a:pPr>
            <a:r>
              <a:rPr lang="en-US" dirty="0"/>
              <a:t>EN 301 549</a:t>
            </a:r>
          </a:p>
          <a:p>
            <a:pPr lvl="1">
              <a:buClr>
                <a:schemeClr val="tx1"/>
              </a:buClr>
            </a:pPr>
            <a:r>
              <a:rPr lang="en-US" dirty="0"/>
              <a:t>WCAG 2.2 A/AA</a:t>
            </a:r>
          </a:p>
          <a:p>
            <a:pPr lvl="1">
              <a:buClr>
                <a:schemeClr val="tx1"/>
              </a:buClr>
            </a:pPr>
            <a:r>
              <a:rPr lang="en-US" dirty="0"/>
              <a:t>508</a:t>
            </a:r>
          </a:p>
          <a:p>
            <a:pPr>
              <a:buClr>
                <a:srgbClr val="E56F31"/>
              </a:buClr>
              <a:buFont typeface="Wingdings" pitchFamily="2" charset="2"/>
              <a:buChar char="ü"/>
            </a:pPr>
            <a:r>
              <a:rPr lang="en-US" b="1" dirty="0"/>
              <a:t>Feedback method </a:t>
            </a:r>
          </a:p>
          <a:p>
            <a:pPr>
              <a:buClr>
                <a:srgbClr val="E06C2F"/>
              </a:buClr>
              <a:buFont typeface="Wingdings" pitchFamily="2" charset="2"/>
              <a:buChar char="ü"/>
            </a:pPr>
            <a:r>
              <a:rPr lang="en-US" b="1" dirty="0"/>
              <a:t>Product VPATs</a:t>
            </a:r>
          </a:p>
          <a:p>
            <a:pPr lvl="1">
              <a:buClr>
                <a:schemeClr val="tx1"/>
              </a:buClr>
            </a:pPr>
            <a:r>
              <a:rPr lang="en-US" dirty="0"/>
              <a:t>From WCAG to International</a:t>
            </a:r>
          </a:p>
          <a:p>
            <a:pPr>
              <a:buClr>
                <a:srgbClr val="E06C2F"/>
              </a:buClr>
              <a:buFont typeface="Wingdings" pitchFamily="2" charset="2"/>
              <a:buChar char="ü"/>
            </a:pPr>
            <a:endParaRPr lang="en-US" dirty="0"/>
          </a:p>
          <a:p>
            <a:pPr marL="0" indent="0">
              <a:buClr>
                <a:srgbClr val="E06C2F"/>
              </a:buClr>
              <a:buNone/>
            </a:pPr>
            <a:r>
              <a:rPr lang="en-US" b="1" dirty="0"/>
              <a:t>Minimum pre-reqs: </a:t>
            </a:r>
          </a:p>
          <a:p>
            <a:pPr marL="0" indent="0">
              <a:buClr>
                <a:srgbClr val="E06C2F"/>
              </a:buClr>
              <a:buNone/>
            </a:pPr>
            <a:r>
              <a:rPr lang="en-US" dirty="0"/>
              <a:t>training, tools, a11y lead role </a:t>
            </a:r>
          </a:p>
        </p:txBody>
      </p:sp>
      <p:sp>
        <p:nvSpPr>
          <p:cNvPr id="5" name="sketchy line">
            <a:extLst>
              <a:ext uri="{FF2B5EF4-FFF2-40B4-BE49-F238E27FC236}">
                <a16:creationId xmlns:a16="http://schemas.microsoft.com/office/drawing/2014/main" id="{0F3F32AD-0ED9-212E-3278-A3B8F7D27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5368" y="1385889"/>
            <a:ext cx="7772400" cy="45719"/>
          </a:xfrm>
          <a:custGeom>
            <a:avLst/>
            <a:gdLst>
              <a:gd name="connsiteX0" fmla="*/ 0 w 7772400"/>
              <a:gd name="connsiteY0" fmla="*/ 0 h 45719"/>
              <a:gd name="connsiteX1" fmla="*/ 647700 w 7772400"/>
              <a:gd name="connsiteY1" fmla="*/ 0 h 45719"/>
              <a:gd name="connsiteX2" fmla="*/ 1062228 w 7772400"/>
              <a:gd name="connsiteY2" fmla="*/ 0 h 45719"/>
              <a:gd name="connsiteX3" fmla="*/ 1787652 w 7772400"/>
              <a:gd name="connsiteY3" fmla="*/ 0 h 45719"/>
              <a:gd name="connsiteX4" fmla="*/ 2202180 w 7772400"/>
              <a:gd name="connsiteY4" fmla="*/ 0 h 45719"/>
              <a:gd name="connsiteX5" fmla="*/ 2616708 w 7772400"/>
              <a:gd name="connsiteY5" fmla="*/ 0 h 45719"/>
              <a:gd name="connsiteX6" fmla="*/ 3342132 w 7772400"/>
              <a:gd name="connsiteY6" fmla="*/ 0 h 45719"/>
              <a:gd name="connsiteX7" fmla="*/ 4145280 w 7772400"/>
              <a:gd name="connsiteY7" fmla="*/ 0 h 45719"/>
              <a:gd name="connsiteX8" fmla="*/ 4792980 w 7772400"/>
              <a:gd name="connsiteY8" fmla="*/ 0 h 45719"/>
              <a:gd name="connsiteX9" fmla="*/ 5362956 w 7772400"/>
              <a:gd name="connsiteY9" fmla="*/ 0 h 45719"/>
              <a:gd name="connsiteX10" fmla="*/ 5777484 w 7772400"/>
              <a:gd name="connsiteY10" fmla="*/ 0 h 45719"/>
              <a:gd name="connsiteX11" fmla="*/ 6347460 w 7772400"/>
              <a:gd name="connsiteY11" fmla="*/ 0 h 45719"/>
              <a:gd name="connsiteX12" fmla="*/ 6761988 w 7772400"/>
              <a:gd name="connsiteY12" fmla="*/ 0 h 45719"/>
              <a:gd name="connsiteX13" fmla="*/ 7772400 w 7772400"/>
              <a:gd name="connsiteY13" fmla="*/ 0 h 45719"/>
              <a:gd name="connsiteX14" fmla="*/ 7772400 w 7772400"/>
              <a:gd name="connsiteY14" fmla="*/ 45719 h 45719"/>
              <a:gd name="connsiteX15" fmla="*/ 7357872 w 7772400"/>
              <a:gd name="connsiteY15" fmla="*/ 45719 h 45719"/>
              <a:gd name="connsiteX16" fmla="*/ 6865620 w 7772400"/>
              <a:gd name="connsiteY16" fmla="*/ 45719 h 45719"/>
              <a:gd name="connsiteX17" fmla="*/ 6140196 w 7772400"/>
              <a:gd name="connsiteY17" fmla="*/ 45719 h 45719"/>
              <a:gd name="connsiteX18" fmla="*/ 5337048 w 7772400"/>
              <a:gd name="connsiteY18" fmla="*/ 45719 h 45719"/>
              <a:gd name="connsiteX19" fmla="*/ 4611624 w 7772400"/>
              <a:gd name="connsiteY19" fmla="*/ 45719 h 45719"/>
              <a:gd name="connsiteX20" fmla="*/ 4119372 w 7772400"/>
              <a:gd name="connsiteY20" fmla="*/ 45719 h 45719"/>
              <a:gd name="connsiteX21" fmla="*/ 3393948 w 7772400"/>
              <a:gd name="connsiteY21" fmla="*/ 45719 h 45719"/>
              <a:gd name="connsiteX22" fmla="*/ 2590800 w 7772400"/>
              <a:gd name="connsiteY22" fmla="*/ 45719 h 45719"/>
              <a:gd name="connsiteX23" fmla="*/ 2020824 w 7772400"/>
              <a:gd name="connsiteY23" fmla="*/ 45719 h 45719"/>
              <a:gd name="connsiteX24" fmla="*/ 1295400 w 7772400"/>
              <a:gd name="connsiteY24" fmla="*/ 45719 h 45719"/>
              <a:gd name="connsiteX25" fmla="*/ 569976 w 7772400"/>
              <a:gd name="connsiteY25" fmla="*/ 45719 h 45719"/>
              <a:gd name="connsiteX26" fmla="*/ 0 w 7772400"/>
              <a:gd name="connsiteY26" fmla="*/ 45719 h 45719"/>
              <a:gd name="connsiteX27" fmla="*/ 0 w 7772400"/>
              <a:gd name="connsiteY27"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72400" h="45719" fill="none" extrusionOk="0">
                <a:moveTo>
                  <a:pt x="0" y="0"/>
                </a:moveTo>
                <a:cubicBezTo>
                  <a:pt x="272903" y="32058"/>
                  <a:pt x="449063" y="-14786"/>
                  <a:pt x="647700" y="0"/>
                </a:cubicBezTo>
                <a:cubicBezTo>
                  <a:pt x="846337" y="14786"/>
                  <a:pt x="861056" y="20124"/>
                  <a:pt x="1062228" y="0"/>
                </a:cubicBezTo>
                <a:cubicBezTo>
                  <a:pt x="1263400" y="-20124"/>
                  <a:pt x="1503508" y="3840"/>
                  <a:pt x="1787652" y="0"/>
                </a:cubicBezTo>
                <a:cubicBezTo>
                  <a:pt x="2071796" y="-3840"/>
                  <a:pt x="2082193" y="18084"/>
                  <a:pt x="2202180" y="0"/>
                </a:cubicBezTo>
                <a:cubicBezTo>
                  <a:pt x="2322167" y="-18084"/>
                  <a:pt x="2468596" y="18425"/>
                  <a:pt x="2616708" y="0"/>
                </a:cubicBezTo>
                <a:cubicBezTo>
                  <a:pt x="2764820" y="-18425"/>
                  <a:pt x="3009185" y="-27357"/>
                  <a:pt x="3342132" y="0"/>
                </a:cubicBezTo>
                <a:cubicBezTo>
                  <a:pt x="3675079" y="27357"/>
                  <a:pt x="3983529" y="24495"/>
                  <a:pt x="4145280" y="0"/>
                </a:cubicBezTo>
                <a:cubicBezTo>
                  <a:pt x="4307031" y="-24495"/>
                  <a:pt x="4519803" y="-32344"/>
                  <a:pt x="4792980" y="0"/>
                </a:cubicBezTo>
                <a:cubicBezTo>
                  <a:pt x="5066157" y="32344"/>
                  <a:pt x="5093685" y="18103"/>
                  <a:pt x="5362956" y="0"/>
                </a:cubicBezTo>
                <a:cubicBezTo>
                  <a:pt x="5632227" y="-18103"/>
                  <a:pt x="5590539" y="14781"/>
                  <a:pt x="5777484" y="0"/>
                </a:cubicBezTo>
                <a:cubicBezTo>
                  <a:pt x="5964429" y="-14781"/>
                  <a:pt x="6223031" y="-13312"/>
                  <a:pt x="6347460" y="0"/>
                </a:cubicBezTo>
                <a:cubicBezTo>
                  <a:pt x="6471889" y="13312"/>
                  <a:pt x="6599818" y="-6935"/>
                  <a:pt x="6761988" y="0"/>
                </a:cubicBezTo>
                <a:cubicBezTo>
                  <a:pt x="6924158" y="6935"/>
                  <a:pt x="7419309" y="-4721"/>
                  <a:pt x="7772400" y="0"/>
                </a:cubicBezTo>
                <a:cubicBezTo>
                  <a:pt x="7771264" y="19716"/>
                  <a:pt x="7773214" y="28410"/>
                  <a:pt x="7772400" y="45719"/>
                </a:cubicBezTo>
                <a:cubicBezTo>
                  <a:pt x="7662336" y="28674"/>
                  <a:pt x="7481179" y="49603"/>
                  <a:pt x="7357872" y="45719"/>
                </a:cubicBezTo>
                <a:cubicBezTo>
                  <a:pt x="7234565" y="41835"/>
                  <a:pt x="7002522" y="40077"/>
                  <a:pt x="6865620" y="45719"/>
                </a:cubicBezTo>
                <a:cubicBezTo>
                  <a:pt x="6728718" y="51361"/>
                  <a:pt x="6397902" y="70451"/>
                  <a:pt x="6140196" y="45719"/>
                </a:cubicBezTo>
                <a:cubicBezTo>
                  <a:pt x="5882490" y="20987"/>
                  <a:pt x="5512912" y="24658"/>
                  <a:pt x="5337048" y="45719"/>
                </a:cubicBezTo>
                <a:cubicBezTo>
                  <a:pt x="5161184" y="66780"/>
                  <a:pt x="4761491" y="55314"/>
                  <a:pt x="4611624" y="45719"/>
                </a:cubicBezTo>
                <a:cubicBezTo>
                  <a:pt x="4461757" y="36124"/>
                  <a:pt x="4334260" y="67958"/>
                  <a:pt x="4119372" y="45719"/>
                </a:cubicBezTo>
                <a:cubicBezTo>
                  <a:pt x="3904484" y="23480"/>
                  <a:pt x="3614771" y="24644"/>
                  <a:pt x="3393948" y="45719"/>
                </a:cubicBezTo>
                <a:cubicBezTo>
                  <a:pt x="3173125" y="66794"/>
                  <a:pt x="2873962" y="14758"/>
                  <a:pt x="2590800" y="45719"/>
                </a:cubicBezTo>
                <a:cubicBezTo>
                  <a:pt x="2307638" y="76680"/>
                  <a:pt x="2229727" y="35869"/>
                  <a:pt x="2020824" y="45719"/>
                </a:cubicBezTo>
                <a:cubicBezTo>
                  <a:pt x="1811921" y="55569"/>
                  <a:pt x="1636681" y="9942"/>
                  <a:pt x="1295400" y="45719"/>
                </a:cubicBezTo>
                <a:cubicBezTo>
                  <a:pt x="954119" y="81496"/>
                  <a:pt x="930055" y="10199"/>
                  <a:pt x="569976" y="45719"/>
                </a:cubicBezTo>
                <a:cubicBezTo>
                  <a:pt x="209897" y="81239"/>
                  <a:pt x="144982" y="23893"/>
                  <a:pt x="0" y="45719"/>
                </a:cubicBezTo>
                <a:cubicBezTo>
                  <a:pt x="-671" y="28098"/>
                  <a:pt x="-85" y="13637"/>
                  <a:pt x="0" y="0"/>
                </a:cubicBezTo>
                <a:close/>
              </a:path>
              <a:path w="7772400" h="45719" stroke="0" extrusionOk="0">
                <a:moveTo>
                  <a:pt x="0" y="0"/>
                </a:moveTo>
                <a:cubicBezTo>
                  <a:pt x="182513" y="-18600"/>
                  <a:pt x="342425" y="15446"/>
                  <a:pt x="492252" y="0"/>
                </a:cubicBezTo>
                <a:cubicBezTo>
                  <a:pt x="642079" y="-15446"/>
                  <a:pt x="949868" y="-28101"/>
                  <a:pt x="1295400" y="0"/>
                </a:cubicBezTo>
                <a:cubicBezTo>
                  <a:pt x="1640932" y="28101"/>
                  <a:pt x="1566168" y="2793"/>
                  <a:pt x="1709928" y="0"/>
                </a:cubicBezTo>
                <a:cubicBezTo>
                  <a:pt x="1853688" y="-2793"/>
                  <a:pt x="2005384" y="4338"/>
                  <a:pt x="2124456" y="0"/>
                </a:cubicBezTo>
                <a:cubicBezTo>
                  <a:pt x="2243528" y="-4338"/>
                  <a:pt x="2555362" y="-2663"/>
                  <a:pt x="2772156" y="0"/>
                </a:cubicBezTo>
                <a:cubicBezTo>
                  <a:pt x="2988950" y="2663"/>
                  <a:pt x="3138431" y="4197"/>
                  <a:pt x="3342132" y="0"/>
                </a:cubicBezTo>
                <a:cubicBezTo>
                  <a:pt x="3545833" y="-4197"/>
                  <a:pt x="3834723" y="-21425"/>
                  <a:pt x="4067556" y="0"/>
                </a:cubicBezTo>
                <a:cubicBezTo>
                  <a:pt x="4300389" y="21425"/>
                  <a:pt x="4331834" y="-15849"/>
                  <a:pt x="4559808" y="0"/>
                </a:cubicBezTo>
                <a:cubicBezTo>
                  <a:pt x="4787782" y="15849"/>
                  <a:pt x="5073732" y="13125"/>
                  <a:pt x="5362956" y="0"/>
                </a:cubicBezTo>
                <a:cubicBezTo>
                  <a:pt x="5652180" y="-13125"/>
                  <a:pt x="5708314" y="-13493"/>
                  <a:pt x="5932932" y="0"/>
                </a:cubicBezTo>
                <a:cubicBezTo>
                  <a:pt x="6157550" y="13493"/>
                  <a:pt x="6226141" y="9223"/>
                  <a:pt x="6425184" y="0"/>
                </a:cubicBezTo>
                <a:cubicBezTo>
                  <a:pt x="6624227" y="-9223"/>
                  <a:pt x="6704455" y="3657"/>
                  <a:pt x="6917436" y="0"/>
                </a:cubicBezTo>
                <a:cubicBezTo>
                  <a:pt x="7130417" y="-3657"/>
                  <a:pt x="7452405" y="39979"/>
                  <a:pt x="7772400" y="0"/>
                </a:cubicBezTo>
                <a:cubicBezTo>
                  <a:pt x="7772809" y="11748"/>
                  <a:pt x="7770882" y="26607"/>
                  <a:pt x="7772400" y="45719"/>
                </a:cubicBezTo>
                <a:cubicBezTo>
                  <a:pt x="7612325" y="66956"/>
                  <a:pt x="7422368" y="66759"/>
                  <a:pt x="7280148" y="45719"/>
                </a:cubicBezTo>
                <a:cubicBezTo>
                  <a:pt x="7137928" y="24679"/>
                  <a:pt x="6834787" y="27745"/>
                  <a:pt x="6710172" y="45719"/>
                </a:cubicBezTo>
                <a:cubicBezTo>
                  <a:pt x="6585557" y="63693"/>
                  <a:pt x="6327019" y="23231"/>
                  <a:pt x="6217920" y="45719"/>
                </a:cubicBezTo>
                <a:cubicBezTo>
                  <a:pt x="6108821" y="68207"/>
                  <a:pt x="5621745" y="10368"/>
                  <a:pt x="5414772" y="45719"/>
                </a:cubicBezTo>
                <a:cubicBezTo>
                  <a:pt x="5207799" y="81070"/>
                  <a:pt x="4919605" y="26363"/>
                  <a:pt x="4689348" y="45719"/>
                </a:cubicBezTo>
                <a:cubicBezTo>
                  <a:pt x="4459091" y="65075"/>
                  <a:pt x="4369095" y="59578"/>
                  <a:pt x="4274820" y="45719"/>
                </a:cubicBezTo>
                <a:cubicBezTo>
                  <a:pt x="4180545" y="31860"/>
                  <a:pt x="3768262" y="29006"/>
                  <a:pt x="3627120" y="45719"/>
                </a:cubicBezTo>
                <a:cubicBezTo>
                  <a:pt x="3485978" y="62432"/>
                  <a:pt x="3183292" y="59858"/>
                  <a:pt x="2979420" y="45719"/>
                </a:cubicBezTo>
                <a:cubicBezTo>
                  <a:pt x="2775548" y="31580"/>
                  <a:pt x="2692317" y="42105"/>
                  <a:pt x="2564892" y="45719"/>
                </a:cubicBezTo>
                <a:cubicBezTo>
                  <a:pt x="2437467" y="49333"/>
                  <a:pt x="2125534" y="74592"/>
                  <a:pt x="1761744" y="45719"/>
                </a:cubicBezTo>
                <a:cubicBezTo>
                  <a:pt x="1397954" y="16846"/>
                  <a:pt x="1386864" y="28402"/>
                  <a:pt x="1114044" y="45719"/>
                </a:cubicBezTo>
                <a:cubicBezTo>
                  <a:pt x="841224" y="63036"/>
                  <a:pt x="349423" y="56467"/>
                  <a:pt x="0" y="45719"/>
                </a:cubicBezTo>
                <a:cubicBezTo>
                  <a:pt x="1934" y="24266"/>
                  <a:pt x="2127" y="1621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BCBE642B-13DA-BA5B-DAB2-B52B6065CBD2}"/>
              </a:ext>
              <a:ext uri="{C183D7F6-B498-43B3-948B-1728B52AA6E4}">
                <adec:decorative xmlns:adec="http://schemas.microsoft.com/office/drawing/2017/decorative" val="1"/>
              </a:ext>
            </a:extLst>
          </p:cNvPr>
          <p:cNvGrpSpPr/>
          <p:nvPr/>
        </p:nvGrpSpPr>
        <p:grpSpPr>
          <a:xfrm rot="792509">
            <a:off x="7337940" y="1917480"/>
            <a:ext cx="4190756" cy="4185536"/>
            <a:chOff x="7173884" y="1282337"/>
            <a:chExt cx="4686300" cy="4686300"/>
          </a:xfrm>
        </p:grpSpPr>
        <p:pic>
          <p:nvPicPr>
            <p:cNvPr id="12" name="Picture 11" descr="A scroll of parchment with wooden handles&#10;&#10;AI-generated content may be incorrect.">
              <a:extLst>
                <a:ext uri="{FF2B5EF4-FFF2-40B4-BE49-F238E27FC236}">
                  <a16:creationId xmlns:a16="http://schemas.microsoft.com/office/drawing/2014/main" id="{70381F5A-FC95-B819-EA71-91645B60A9D0}"/>
                </a:ext>
              </a:extLst>
            </p:cNvPr>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173884" y="1282337"/>
              <a:ext cx="4686300" cy="4686300"/>
            </a:xfrm>
            <a:prstGeom prst="rect">
              <a:avLst/>
            </a:prstGeom>
          </p:spPr>
        </p:pic>
        <p:sp>
          <p:nvSpPr>
            <p:cNvPr id="13" name="TextBox 12">
              <a:extLst>
                <a:ext uri="{FF2B5EF4-FFF2-40B4-BE49-F238E27FC236}">
                  <a16:creationId xmlns:a16="http://schemas.microsoft.com/office/drawing/2014/main" id="{5C31BDA2-F305-C4CC-F91C-3AAA4A77C822}"/>
                </a:ext>
              </a:extLst>
            </p:cNvPr>
            <p:cNvSpPr txBox="1"/>
            <p:nvPr/>
          </p:nvSpPr>
          <p:spPr>
            <a:xfrm>
              <a:off x="8297500" y="2211578"/>
              <a:ext cx="2601353" cy="447980"/>
            </a:xfrm>
            <a:prstGeom prst="rect">
              <a:avLst/>
            </a:prstGeom>
            <a:noFill/>
          </p:spPr>
          <p:txBody>
            <a:bodyPr wrap="none" rtlCol="0">
              <a:spAutoFit/>
            </a:bodyPr>
            <a:lstStyle/>
            <a:p>
              <a:r>
                <a:rPr lang="en-US" sz="2000" dirty="0">
                  <a:solidFill>
                    <a:schemeClr val="accent3">
                      <a:lumMod val="50000"/>
                    </a:schemeClr>
                  </a:solidFill>
                  <a:latin typeface="Copperplate" panose="02000504000000020004" pitchFamily="2" charset="77"/>
                  <a:cs typeface="Apple Chancery" panose="03020702040506060504" pitchFamily="66" charset="-79"/>
                </a:rPr>
                <a:t>A11Y Statement </a:t>
              </a:r>
            </a:p>
          </p:txBody>
        </p:sp>
        <p:pic>
          <p:nvPicPr>
            <p:cNvPr id="15" name="Picture 14" descr="A blue circles on a black background&#10;&#10;AI-generated content may be incorrect.">
              <a:extLst>
                <a:ext uri="{FF2B5EF4-FFF2-40B4-BE49-F238E27FC236}">
                  <a16:creationId xmlns:a16="http://schemas.microsoft.com/office/drawing/2014/main" id="{31C1F4A0-25C8-AA8D-A5E9-D114FBD1EEF4}"/>
                </a:ext>
              </a:extLst>
            </p:cNvPr>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8964580" y="2945498"/>
              <a:ext cx="1276779" cy="1276778"/>
            </a:xfrm>
            <a:prstGeom prst="rect">
              <a:avLst/>
            </a:prstGeom>
          </p:spPr>
        </p:pic>
      </p:grpSp>
      <p:sp>
        <p:nvSpPr>
          <p:cNvPr id="4" name="TextBox 3">
            <a:extLst>
              <a:ext uri="{FF2B5EF4-FFF2-40B4-BE49-F238E27FC236}">
                <a16:creationId xmlns:a16="http://schemas.microsoft.com/office/drawing/2014/main" id="{1CB708AD-BBD1-4F23-4AAB-979FDD74F713}"/>
              </a:ext>
            </a:extLst>
          </p:cNvPr>
          <p:cNvSpPr txBox="1"/>
          <p:nvPr/>
        </p:nvSpPr>
        <p:spPr>
          <a:xfrm>
            <a:off x="0" y="6492875"/>
            <a:ext cx="3097258" cy="369332"/>
          </a:xfrm>
          <a:prstGeom prst="rect">
            <a:avLst/>
          </a:prstGeom>
          <a:noFill/>
        </p:spPr>
        <p:txBody>
          <a:bodyPr wrap="none" rtlCol="0">
            <a:spAutoFit/>
          </a:bodyPr>
          <a:lstStyle/>
          <a:p>
            <a:r>
              <a:rPr lang="en-US" dirty="0">
                <a:solidFill>
                  <a:schemeClr val="bg1"/>
                </a:solidFill>
              </a:rPr>
              <a:t>2 Policy: A11Y Maturity Model</a:t>
            </a:r>
          </a:p>
        </p:txBody>
      </p:sp>
      <p:pic>
        <p:nvPicPr>
          <p:cNvPr id="8" name="Picture 7">
            <a:extLst>
              <a:ext uri="{FF2B5EF4-FFF2-40B4-BE49-F238E27FC236}">
                <a16:creationId xmlns:a16="http://schemas.microsoft.com/office/drawing/2014/main" id="{0A9C77A6-A1CE-1ECC-4485-9596ADE7D00E}"/>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183687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49E199-7D08-0E9F-7D6F-C0D96B0EDC46}"/>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0D6B3D-77D1-FADD-0C82-EFF8CF4305C2}"/>
              </a:ext>
            </a:extLst>
          </p:cNvPr>
          <p:cNvSpPr>
            <a:spLocks noGrp="1"/>
          </p:cNvSpPr>
          <p:nvPr>
            <p:ph type="title"/>
          </p:nvPr>
        </p:nvSpPr>
        <p:spPr>
          <a:xfrm>
            <a:off x="630936" y="365760"/>
            <a:ext cx="6069902" cy="1481328"/>
          </a:xfrm>
        </p:spPr>
        <p:txBody>
          <a:bodyPr anchor="ctr">
            <a:noAutofit/>
          </a:bodyPr>
          <a:lstStyle/>
          <a:p>
            <a:r>
              <a:rPr lang="en-US" dirty="0"/>
              <a:t>Budget: lower cost now  </a:t>
            </a:r>
            <a:br>
              <a:rPr lang="en-US" dirty="0"/>
            </a:br>
            <a:r>
              <a:rPr lang="en-US" dirty="0"/>
              <a:t>or pay really BIG later </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0936" y="1682496"/>
            <a:ext cx="4937760" cy="27742"/>
          </a:xfrm>
          <a:custGeom>
            <a:avLst/>
            <a:gdLst>
              <a:gd name="connsiteX0" fmla="*/ 0 w 4937760"/>
              <a:gd name="connsiteY0" fmla="*/ 0 h 27742"/>
              <a:gd name="connsiteX1" fmla="*/ 518465 w 4937760"/>
              <a:gd name="connsiteY1" fmla="*/ 0 h 27742"/>
              <a:gd name="connsiteX2" fmla="*/ 1185062 w 4937760"/>
              <a:gd name="connsiteY2" fmla="*/ 0 h 27742"/>
              <a:gd name="connsiteX3" fmla="*/ 1752905 w 4937760"/>
              <a:gd name="connsiteY3" fmla="*/ 0 h 27742"/>
              <a:gd name="connsiteX4" fmla="*/ 2271370 w 4937760"/>
              <a:gd name="connsiteY4" fmla="*/ 0 h 27742"/>
              <a:gd name="connsiteX5" fmla="*/ 2937967 w 4937760"/>
              <a:gd name="connsiteY5" fmla="*/ 0 h 27742"/>
              <a:gd name="connsiteX6" fmla="*/ 3555187 w 4937760"/>
              <a:gd name="connsiteY6" fmla="*/ 0 h 27742"/>
              <a:gd name="connsiteX7" fmla="*/ 4172407 w 4937760"/>
              <a:gd name="connsiteY7" fmla="*/ 0 h 27742"/>
              <a:gd name="connsiteX8" fmla="*/ 4937760 w 4937760"/>
              <a:gd name="connsiteY8" fmla="*/ 0 h 27742"/>
              <a:gd name="connsiteX9" fmla="*/ 4937760 w 4937760"/>
              <a:gd name="connsiteY9" fmla="*/ 27742 h 27742"/>
              <a:gd name="connsiteX10" fmla="*/ 4419295 w 4937760"/>
              <a:gd name="connsiteY10" fmla="*/ 27742 h 27742"/>
              <a:gd name="connsiteX11" fmla="*/ 3950208 w 4937760"/>
              <a:gd name="connsiteY11" fmla="*/ 27742 h 27742"/>
              <a:gd name="connsiteX12" fmla="*/ 3283610 w 4937760"/>
              <a:gd name="connsiteY12" fmla="*/ 27742 h 27742"/>
              <a:gd name="connsiteX13" fmla="*/ 2765146 w 4937760"/>
              <a:gd name="connsiteY13" fmla="*/ 27742 h 27742"/>
              <a:gd name="connsiteX14" fmla="*/ 2098548 w 4937760"/>
              <a:gd name="connsiteY14" fmla="*/ 27742 h 27742"/>
              <a:gd name="connsiteX15" fmla="*/ 1382573 w 4937760"/>
              <a:gd name="connsiteY15" fmla="*/ 27742 h 27742"/>
              <a:gd name="connsiteX16" fmla="*/ 814730 w 4937760"/>
              <a:gd name="connsiteY16" fmla="*/ 27742 h 27742"/>
              <a:gd name="connsiteX17" fmla="*/ 0 w 4937760"/>
              <a:gd name="connsiteY17" fmla="*/ 27742 h 27742"/>
              <a:gd name="connsiteX18" fmla="*/ 0 w 4937760"/>
              <a:gd name="connsiteY18" fmla="*/ 0 h 2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7760" h="27742" fill="none" extrusionOk="0">
                <a:moveTo>
                  <a:pt x="0" y="0"/>
                </a:moveTo>
                <a:cubicBezTo>
                  <a:pt x="126491" y="5687"/>
                  <a:pt x="301577" y="-20418"/>
                  <a:pt x="518465" y="0"/>
                </a:cubicBezTo>
                <a:cubicBezTo>
                  <a:pt x="735354" y="20418"/>
                  <a:pt x="1002140" y="-31132"/>
                  <a:pt x="1185062" y="0"/>
                </a:cubicBezTo>
                <a:cubicBezTo>
                  <a:pt x="1367984" y="31132"/>
                  <a:pt x="1576212" y="-26330"/>
                  <a:pt x="1752905" y="0"/>
                </a:cubicBezTo>
                <a:cubicBezTo>
                  <a:pt x="1929598" y="26330"/>
                  <a:pt x="2100554" y="-13001"/>
                  <a:pt x="2271370" y="0"/>
                </a:cubicBezTo>
                <a:cubicBezTo>
                  <a:pt x="2442187" y="13001"/>
                  <a:pt x="2670269" y="32936"/>
                  <a:pt x="2937967" y="0"/>
                </a:cubicBezTo>
                <a:cubicBezTo>
                  <a:pt x="3205665" y="-32936"/>
                  <a:pt x="3327381" y="15375"/>
                  <a:pt x="3555187" y="0"/>
                </a:cubicBezTo>
                <a:cubicBezTo>
                  <a:pt x="3782993" y="-15375"/>
                  <a:pt x="3881823" y="-5004"/>
                  <a:pt x="4172407" y="0"/>
                </a:cubicBezTo>
                <a:cubicBezTo>
                  <a:pt x="4462991" y="5004"/>
                  <a:pt x="4580045" y="22328"/>
                  <a:pt x="4937760" y="0"/>
                </a:cubicBezTo>
                <a:cubicBezTo>
                  <a:pt x="4938293" y="10117"/>
                  <a:pt x="4937421" y="18855"/>
                  <a:pt x="4937760" y="27742"/>
                </a:cubicBezTo>
                <a:cubicBezTo>
                  <a:pt x="4722765" y="9107"/>
                  <a:pt x="4578232" y="22296"/>
                  <a:pt x="4419295" y="27742"/>
                </a:cubicBezTo>
                <a:cubicBezTo>
                  <a:pt x="4260358" y="33188"/>
                  <a:pt x="4063485" y="21405"/>
                  <a:pt x="3950208" y="27742"/>
                </a:cubicBezTo>
                <a:cubicBezTo>
                  <a:pt x="3836931" y="34079"/>
                  <a:pt x="3569123" y="21246"/>
                  <a:pt x="3283610" y="27742"/>
                </a:cubicBezTo>
                <a:cubicBezTo>
                  <a:pt x="2998097" y="34238"/>
                  <a:pt x="2944259" y="24812"/>
                  <a:pt x="2765146" y="27742"/>
                </a:cubicBezTo>
                <a:cubicBezTo>
                  <a:pt x="2586033" y="30672"/>
                  <a:pt x="2262525" y="12070"/>
                  <a:pt x="2098548" y="27742"/>
                </a:cubicBezTo>
                <a:cubicBezTo>
                  <a:pt x="1934571" y="43414"/>
                  <a:pt x="1703870" y="44507"/>
                  <a:pt x="1382573" y="27742"/>
                </a:cubicBezTo>
                <a:cubicBezTo>
                  <a:pt x="1061276" y="10977"/>
                  <a:pt x="1090083" y="46915"/>
                  <a:pt x="814730" y="27742"/>
                </a:cubicBezTo>
                <a:cubicBezTo>
                  <a:pt x="539377" y="8569"/>
                  <a:pt x="321414" y="54280"/>
                  <a:pt x="0" y="27742"/>
                </a:cubicBezTo>
                <a:cubicBezTo>
                  <a:pt x="-1335" y="21844"/>
                  <a:pt x="549" y="10942"/>
                  <a:pt x="0" y="0"/>
                </a:cubicBezTo>
                <a:close/>
              </a:path>
              <a:path w="4937760" h="27742" stroke="0" extrusionOk="0">
                <a:moveTo>
                  <a:pt x="0" y="0"/>
                </a:moveTo>
                <a:cubicBezTo>
                  <a:pt x="192447" y="9874"/>
                  <a:pt x="441087" y="-24838"/>
                  <a:pt x="567842" y="0"/>
                </a:cubicBezTo>
                <a:cubicBezTo>
                  <a:pt x="694597" y="24838"/>
                  <a:pt x="821216" y="-5474"/>
                  <a:pt x="1036930" y="0"/>
                </a:cubicBezTo>
                <a:cubicBezTo>
                  <a:pt x="1252644" y="5474"/>
                  <a:pt x="1491837" y="-14035"/>
                  <a:pt x="1752905" y="0"/>
                </a:cubicBezTo>
                <a:cubicBezTo>
                  <a:pt x="2013974" y="14035"/>
                  <a:pt x="2150040" y="-14009"/>
                  <a:pt x="2320747" y="0"/>
                </a:cubicBezTo>
                <a:cubicBezTo>
                  <a:pt x="2491454" y="14009"/>
                  <a:pt x="2710558" y="8536"/>
                  <a:pt x="2888590" y="0"/>
                </a:cubicBezTo>
                <a:cubicBezTo>
                  <a:pt x="3066622" y="-8536"/>
                  <a:pt x="3259657" y="-30785"/>
                  <a:pt x="3604565" y="0"/>
                </a:cubicBezTo>
                <a:cubicBezTo>
                  <a:pt x="3949474" y="30785"/>
                  <a:pt x="3948870" y="-17346"/>
                  <a:pt x="4123030" y="0"/>
                </a:cubicBezTo>
                <a:cubicBezTo>
                  <a:pt x="4297190" y="17346"/>
                  <a:pt x="4611644" y="4334"/>
                  <a:pt x="4937760" y="0"/>
                </a:cubicBezTo>
                <a:cubicBezTo>
                  <a:pt x="4936913" y="6113"/>
                  <a:pt x="4938096" y="18294"/>
                  <a:pt x="4937760" y="27742"/>
                </a:cubicBezTo>
                <a:cubicBezTo>
                  <a:pt x="4684456" y="5933"/>
                  <a:pt x="4675718" y="22968"/>
                  <a:pt x="4419295" y="27742"/>
                </a:cubicBezTo>
                <a:cubicBezTo>
                  <a:pt x="4162873" y="32516"/>
                  <a:pt x="4078079" y="45701"/>
                  <a:pt x="3802075" y="27742"/>
                </a:cubicBezTo>
                <a:cubicBezTo>
                  <a:pt x="3526071" y="9783"/>
                  <a:pt x="3432664" y="1890"/>
                  <a:pt x="3234233" y="27742"/>
                </a:cubicBezTo>
                <a:cubicBezTo>
                  <a:pt x="3035802" y="53594"/>
                  <a:pt x="2747171" y="62032"/>
                  <a:pt x="2518258" y="27742"/>
                </a:cubicBezTo>
                <a:cubicBezTo>
                  <a:pt x="2289345" y="-6548"/>
                  <a:pt x="2071945" y="5187"/>
                  <a:pt x="1802282" y="27742"/>
                </a:cubicBezTo>
                <a:cubicBezTo>
                  <a:pt x="1532619" y="50297"/>
                  <a:pt x="1449522" y="17685"/>
                  <a:pt x="1283818" y="27742"/>
                </a:cubicBezTo>
                <a:cubicBezTo>
                  <a:pt x="1118114" y="37799"/>
                  <a:pt x="796384" y="32332"/>
                  <a:pt x="666598" y="27742"/>
                </a:cubicBezTo>
                <a:cubicBezTo>
                  <a:pt x="536812" y="23152"/>
                  <a:pt x="250895" y="32660"/>
                  <a:pt x="0" y="27742"/>
                </a:cubicBezTo>
                <a:cubicBezTo>
                  <a:pt x="-98" y="15522"/>
                  <a:pt x="95" y="12092"/>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CE16092-BD6B-0D6F-5041-CFADA948D1C6}"/>
              </a:ext>
            </a:extLst>
          </p:cNvPr>
          <p:cNvSpPr>
            <a:spLocks noGrp="1"/>
          </p:cNvSpPr>
          <p:nvPr>
            <p:ph idx="1"/>
          </p:nvPr>
        </p:nvSpPr>
        <p:spPr>
          <a:xfrm>
            <a:off x="630935" y="2006461"/>
            <a:ext cx="7584992" cy="4350385"/>
          </a:xfrm>
        </p:spPr>
        <p:txBody>
          <a:bodyPr anchor="t">
            <a:noAutofit/>
          </a:bodyPr>
          <a:lstStyle/>
          <a:p>
            <a:pPr>
              <a:buClr>
                <a:srgbClr val="E97131"/>
              </a:buClr>
              <a:buFont typeface="Wingdings" pitchFamily="2" charset="2"/>
              <a:buChar char="ü"/>
            </a:pPr>
            <a:r>
              <a:rPr lang="en-US" sz="2400" b="1" dirty="0"/>
              <a:t>Accessibility is a budgeted line item</a:t>
            </a:r>
          </a:p>
          <a:p>
            <a:pPr lvl="1"/>
            <a:r>
              <a:rPr lang="en-US" dirty="0"/>
              <a:t>Training &amp; Tools: Access to DequeU + axe suite</a:t>
            </a:r>
          </a:p>
          <a:p>
            <a:pPr lvl="1"/>
            <a:r>
              <a:rPr lang="en-US" dirty="0"/>
              <a:t>Expert Support: Budgeted certified a11y SMEs</a:t>
            </a:r>
          </a:p>
          <a:p>
            <a:pPr lvl="1"/>
            <a:r>
              <a:rPr lang="en-US" dirty="0"/>
              <a:t>Remediation Time: Built into sprints, not deferred</a:t>
            </a:r>
          </a:p>
          <a:p>
            <a:pPr lvl="1"/>
            <a:r>
              <a:rPr lang="en-US" dirty="0"/>
              <a:t>Manual Audits + VPATs every major release</a:t>
            </a:r>
          </a:p>
          <a:p>
            <a:pPr>
              <a:buClr>
                <a:srgbClr val="E97131"/>
              </a:buClr>
              <a:buFont typeface="Wingdings" pitchFamily="2" charset="2"/>
              <a:buChar char="ü"/>
            </a:pPr>
            <a:r>
              <a:rPr lang="en-US" sz="2400" b="1" dirty="0"/>
              <a:t>Smart Spend, Measurable ROI</a:t>
            </a:r>
          </a:p>
          <a:p>
            <a:pPr lvl="1"/>
            <a:r>
              <a:rPr lang="en-US" dirty="0"/>
              <a:t>A11Y is like security</a:t>
            </a:r>
          </a:p>
          <a:p>
            <a:pPr lvl="2"/>
            <a:r>
              <a:rPr lang="en-US" sz="2400" dirty="0"/>
              <a:t>no budget = no consistency</a:t>
            </a:r>
          </a:p>
          <a:p>
            <a:pPr lvl="1"/>
            <a:r>
              <a:rPr lang="en-US" dirty="0"/>
              <a:t>Fixing issues post-release costs up to </a:t>
            </a:r>
            <a:r>
              <a:rPr lang="en-US" b="1" dirty="0"/>
              <a:t>30x</a:t>
            </a:r>
            <a:r>
              <a:rPr lang="en-US" dirty="0"/>
              <a:t> more</a:t>
            </a:r>
          </a:p>
          <a:p>
            <a:pPr lvl="1"/>
            <a:r>
              <a:rPr lang="en-US" u="sng" dirty="0">
                <a:solidFill>
                  <a:srgbClr val="0B5821"/>
                </a:solidFill>
              </a:rPr>
              <a:t>deque.com/accessibility-roi-calculator</a:t>
            </a:r>
          </a:p>
        </p:txBody>
      </p:sp>
      <p:grpSp>
        <p:nvGrpSpPr>
          <p:cNvPr id="7" name="Group 6">
            <a:extLst>
              <a:ext uri="{FF2B5EF4-FFF2-40B4-BE49-F238E27FC236}">
                <a16:creationId xmlns:a16="http://schemas.microsoft.com/office/drawing/2014/main" id="{51710C98-2144-30C4-1233-2A7891B58078}"/>
              </a:ext>
              <a:ext uri="{C183D7F6-B498-43B3-948B-1728B52AA6E4}">
                <adec:decorative xmlns:adec="http://schemas.microsoft.com/office/drawing/2017/decorative" val="1"/>
              </a:ext>
            </a:extLst>
          </p:cNvPr>
          <p:cNvGrpSpPr/>
          <p:nvPr/>
        </p:nvGrpSpPr>
        <p:grpSpPr>
          <a:xfrm>
            <a:off x="7354275" y="1072693"/>
            <a:ext cx="4550508" cy="4712613"/>
            <a:chOff x="6135545" y="640080"/>
            <a:chExt cx="5385973" cy="5577840"/>
          </a:xfrm>
        </p:grpSpPr>
        <p:pic>
          <p:nvPicPr>
            <p:cNvPr id="5" name="Graphic 4">
              <a:extLst>
                <a:ext uri="{FF2B5EF4-FFF2-40B4-BE49-F238E27FC236}">
                  <a16:creationId xmlns:a16="http://schemas.microsoft.com/office/drawing/2014/main" id="{C0F53490-B2AD-1B55-046E-A03FF71B8D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38985">
              <a:off x="6135545" y="640080"/>
              <a:ext cx="5385973" cy="5577840"/>
            </a:xfrm>
            <a:prstGeom prst="rect">
              <a:avLst/>
            </a:prstGeom>
          </p:spPr>
        </p:pic>
        <p:sp>
          <p:nvSpPr>
            <p:cNvPr id="6" name="TextBox 5">
              <a:extLst>
                <a:ext uri="{FF2B5EF4-FFF2-40B4-BE49-F238E27FC236}">
                  <a16:creationId xmlns:a16="http://schemas.microsoft.com/office/drawing/2014/main" id="{38A74F99-0E6D-9BA1-F14C-A87972134E29}"/>
                </a:ext>
              </a:extLst>
            </p:cNvPr>
            <p:cNvSpPr txBox="1"/>
            <p:nvPr/>
          </p:nvSpPr>
          <p:spPr>
            <a:xfrm rot="457674">
              <a:off x="8171728" y="1994087"/>
              <a:ext cx="2338086" cy="584775"/>
            </a:xfrm>
            <a:prstGeom prst="rect">
              <a:avLst/>
            </a:prstGeom>
            <a:noFill/>
            <a:ln>
              <a:noFill/>
            </a:ln>
          </p:spPr>
          <p:txBody>
            <a:bodyPr wrap="square" rtlCol="0">
              <a:spAutoFit/>
            </a:bodyPr>
            <a:lstStyle/>
            <a:p>
              <a:pPr algn="r"/>
              <a:r>
                <a:rPr lang="en-US" sz="3200" dirty="0">
                  <a:latin typeface="DIN Alternate" panose="020B0500000000000000" pitchFamily="34" charset="77"/>
                </a:rPr>
                <a:t>A11Y ROI</a:t>
              </a:r>
            </a:p>
          </p:txBody>
        </p:sp>
      </p:grpSp>
      <p:sp>
        <p:nvSpPr>
          <p:cNvPr id="4" name="TextBox 3">
            <a:extLst>
              <a:ext uri="{FF2B5EF4-FFF2-40B4-BE49-F238E27FC236}">
                <a16:creationId xmlns:a16="http://schemas.microsoft.com/office/drawing/2014/main" id="{DEDFDF84-6393-0131-935B-D3C00BC91BC1}"/>
              </a:ext>
            </a:extLst>
          </p:cNvPr>
          <p:cNvSpPr txBox="1"/>
          <p:nvPr/>
        </p:nvSpPr>
        <p:spPr>
          <a:xfrm>
            <a:off x="0" y="6492875"/>
            <a:ext cx="3212226" cy="369332"/>
          </a:xfrm>
          <a:prstGeom prst="rect">
            <a:avLst/>
          </a:prstGeom>
          <a:noFill/>
        </p:spPr>
        <p:txBody>
          <a:bodyPr wrap="none" rtlCol="0">
            <a:spAutoFit/>
          </a:bodyPr>
          <a:lstStyle/>
          <a:p>
            <a:r>
              <a:rPr lang="en-US" dirty="0">
                <a:solidFill>
                  <a:schemeClr val="bg1"/>
                </a:solidFill>
              </a:rPr>
              <a:t>3 Budget: A11Y Maturity Model</a:t>
            </a:r>
          </a:p>
        </p:txBody>
      </p:sp>
      <p:pic>
        <p:nvPicPr>
          <p:cNvPr id="10" name="Picture 9">
            <a:extLst>
              <a:ext uri="{FF2B5EF4-FFF2-40B4-BE49-F238E27FC236}">
                <a16:creationId xmlns:a16="http://schemas.microsoft.com/office/drawing/2014/main" id="{CA7E4DB5-20DF-20A7-8F56-5F875ED35C46}"/>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1514381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A57D2165-63AB-6ABE-BC97-B38211CC7C45}"/>
              </a:ext>
            </a:extLst>
          </p:cNvPr>
          <p:cNvSpPr txBox="1">
            <a:spLocks noGrp="1"/>
          </p:cNvSpPr>
          <p:nvPr>
            <p:ph type="title" idx="4294967295"/>
          </p:nvPr>
        </p:nvSpPr>
        <p:spPr>
          <a:xfrm>
            <a:off x="838200" y="365125"/>
            <a:ext cx="4010891"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Don’t Give Up</a:t>
            </a:r>
          </a:p>
        </p:txBody>
      </p:sp>
      <p:sp>
        <p:nvSpPr>
          <p:cNvPr id="9" name="Content Placeholder 8">
            <a:extLst>
              <a:ext uri="{FF2B5EF4-FFF2-40B4-BE49-F238E27FC236}">
                <a16:creationId xmlns:a16="http://schemas.microsoft.com/office/drawing/2014/main" id="{48D2A7EB-DE12-8621-E197-75FD76FE72AF}"/>
              </a:ext>
            </a:extLst>
          </p:cNvPr>
          <p:cNvSpPr>
            <a:spLocks noGrp="1"/>
          </p:cNvSpPr>
          <p:nvPr>
            <p:ph idx="1"/>
          </p:nvPr>
        </p:nvSpPr>
        <p:spPr>
          <a:xfrm>
            <a:off x="640080" y="1544767"/>
            <a:ext cx="5146358" cy="3320668"/>
          </a:xfrm>
        </p:spPr>
        <p:txBody>
          <a:bodyPr>
            <a:noAutofit/>
          </a:bodyPr>
          <a:lstStyle/>
          <a:p>
            <a:r>
              <a:rPr lang="en-US" sz="2400" dirty="0"/>
              <a:t>Plant seeds</a:t>
            </a:r>
          </a:p>
          <a:p>
            <a:r>
              <a:rPr lang="en-US" sz="2400" dirty="0"/>
              <a:t>Improve what you can</a:t>
            </a:r>
          </a:p>
          <a:p>
            <a:r>
              <a:rPr lang="en-US" sz="2400" dirty="0"/>
              <a:t>Document </a:t>
            </a:r>
          </a:p>
          <a:p>
            <a:pPr lvl="1"/>
            <a:r>
              <a:rPr lang="en-US" dirty="0"/>
              <a:t>time saved</a:t>
            </a:r>
          </a:p>
          <a:p>
            <a:pPr lvl="1"/>
            <a:r>
              <a:rPr lang="en-US" dirty="0"/>
              <a:t>bugs avoided</a:t>
            </a:r>
          </a:p>
          <a:p>
            <a:r>
              <a:rPr lang="en-US" sz="2400" dirty="0"/>
              <a:t>Share user feedback</a:t>
            </a:r>
          </a:p>
          <a:p>
            <a:r>
              <a:rPr lang="en-US" sz="2400" dirty="0"/>
              <a:t>Build allies </a:t>
            </a:r>
          </a:p>
          <a:p>
            <a:r>
              <a:rPr lang="en-US" sz="2400" dirty="0"/>
              <a:t>Connect to community</a:t>
            </a:r>
          </a:p>
          <a:p>
            <a:pPr marL="0" indent="0">
              <a:buNone/>
            </a:pPr>
            <a:br>
              <a:rPr lang="en-US" sz="2400" dirty="0"/>
            </a:br>
            <a:r>
              <a:rPr lang="en-US" sz="2600" b="1" dirty="0"/>
              <a:t>Keep trying!  You are not alone. </a:t>
            </a:r>
          </a:p>
        </p:txBody>
      </p:sp>
      <p:pic>
        <p:nvPicPr>
          <p:cNvPr id="5" name="Content Placeholder 4" descr="The guard at the door to the Wizard of Oz’s castle.  He looks very grumpy and is saying No nine times before he finally says Ok.">
            <a:extLst>
              <a:ext uri="{FF2B5EF4-FFF2-40B4-BE49-F238E27FC236}">
                <a16:creationId xmlns:a16="http://schemas.microsoft.com/office/drawing/2014/main" id="{F6EEB0B0-F7BC-65D7-4006-93DAFD7EFE5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606370"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Oval Callout 5">
            <a:extLst>
              <a:ext uri="{FF2B5EF4-FFF2-40B4-BE49-F238E27FC236}">
                <a16:creationId xmlns:a16="http://schemas.microsoft.com/office/drawing/2014/main" id="{4A3AB85D-58B7-A91D-0569-84965AE7BD69}"/>
              </a:ext>
            </a:extLst>
          </p:cNvPr>
          <p:cNvSpPr/>
          <p:nvPr/>
        </p:nvSpPr>
        <p:spPr>
          <a:xfrm>
            <a:off x="5357813" y="365125"/>
            <a:ext cx="2350926" cy="1428951"/>
          </a:xfrm>
          <a:custGeom>
            <a:avLst/>
            <a:gdLst>
              <a:gd name="connsiteX0" fmla="*/ 2514668 w 2350926"/>
              <a:gd name="connsiteY0" fmla="*/ 1862738 h 1428951"/>
              <a:gd name="connsiteX1" fmla="*/ 2104329 w 2350926"/>
              <a:gd name="connsiteY1" fmla="*/ 1624055 h 1428951"/>
              <a:gd name="connsiteX2" fmla="*/ 1659796 w 2350926"/>
              <a:gd name="connsiteY2" fmla="*/ 1365482 h 1428951"/>
              <a:gd name="connsiteX3" fmla="*/ 525003 w 2350926"/>
              <a:gd name="connsiteY3" fmla="*/ 1309590 h 1428951"/>
              <a:gd name="connsiteX4" fmla="*/ 513605 w 2350926"/>
              <a:gd name="connsiteY4" fmla="*/ 124021 h 1428951"/>
              <a:gd name="connsiteX5" fmla="*/ 1649285 w 2350926"/>
              <a:gd name="connsiteY5" fmla="*/ 60616 h 1428951"/>
              <a:gd name="connsiteX6" fmla="*/ 2025749 w 2350926"/>
              <a:gd name="connsiteY6" fmla="*/ 1207798 h 1428951"/>
              <a:gd name="connsiteX7" fmla="*/ 2279987 w 2350926"/>
              <a:gd name="connsiteY7" fmla="*/ 1548367 h 1428951"/>
              <a:gd name="connsiteX8" fmla="*/ 2514668 w 2350926"/>
              <a:gd name="connsiteY8" fmla="*/ 1862738 h 14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0926" h="1428951" fill="none" extrusionOk="0">
                <a:moveTo>
                  <a:pt x="2514668" y="1862738"/>
                </a:moveTo>
                <a:cubicBezTo>
                  <a:pt x="2347913" y="1759232"/>
                  <a:pt x="2306128" y="1721877"/>
                  <a:pt x="2104329" y="1624055"/>
                </a:cubicBezTo>
                <a:cubicBezTo>
                  <a:pt x="1902530" y="1526233"/>
                  <a:pt x="1847646" y="1502853"/>
                  <a:pt x="1659796" y="1365482"/>
                </a:cubicBezTo>
                <a:cubicBezTo>
                  <a:pt x="1295895" y="1420805"/>
                  <a:pt x="838848" y="1454841"/>
                  <a:pt x="525003" y="1309590"/>
                </a:cubicBezTo>
                <a:cubicBezTo>
                  <a:pt x="-177610" y="1004899"/>
                  <a:pt x="-284723" y="332937"/>
                  <a:pt x="513605" y="124021"/>
                </a:cubicBezTo>
                <a:cubicBezTo>
                  <a:pt x="881154" y="26762"/>
                  <a:pt x="1267303" y="-50605"/>
                  <a:pt x="1649285" y="60616"/>
                </a:cubicBezTo>
                <a:cubicBezTo>
                  <a:pt x="2355781" y="207546"/>
                  <a:pt x="2594284" y="809557"/>
                  <a:pt x="2025749" y="1207798"/>
                </a:cubicBezTo>
                <a:cubicBezTo>
                  <a:pt x="2153765" y="1365149"/>
                  <a:pt x="2225155" y="1470520"/>
                  <a:pt x="2279987" y="1548367"/>
                </a:cubicBezTo>
                <a:cubicBezTo>
                  <a:pt x="2334819" y="1626214"/>
                  <a:pt x="2433638" y="1728951"/>
                  <a:pt x="2514668" y="1862738"/>
                </a:cubicBezTo>
                <a:close/>
              </a:path>
              <a:path w="2350926" h="1428951" stroke="0" extrusionOk="0">
                <a:moveTo>
                  <a:pt x="2514668" y="1862738"/>
                </a:moveTo>
                <a:cubicBezTo>
                  <a:pt x="2379344" y="1773639"/>
                  <a:pt x="2288893" y="1729906"/>
                  <a:pt x="2104329" y="1624055"/>
                </a:cubicBezTo>
                <a:cubicBezTo>
                  <a:pt x="1919765" y="1518204"/>
                  <a:pt x="1868477" y="1508505"/>
                  <a:pt x="1659796" y="1365482"/>
                </a:cubicBezTo>
                <a:cubicBezTo>
                  <a:pt x="1288648" y="1454567"/>
                  <a:pt x="822485" y="1521606"/>
                  <a:pt x="525003" y="1309590"/>
                </a:cubicBezTo>
                <a:cubicBezTo>
                  <a:pt x="-167581" y="1072706"/>
                  <a:pt x="-283509" y="418616"/>
                  <a:pt x="513605" y="124021"/>
                </a:cubicBezTo>
                <a:cubicBezTo>
                  <a:pt x="756857" y="9655"/>
                  <a:pt x="1265546" y="-14996"/>
                  <a:pt x="1649285" y="60616"/>
                </a:cubicBezTo>
                <a:cubicBezTo>
                  <a:pt x="2533330" y="247668"/>
                  <a:pt x="2540328" y="829328"/>
                  <a:pt x="2025749" y="1207798"/>
                </a:cubicBezTo>
                <a:cubicBezTo>
                  <a:pt x="2131978" y="1346047"/>
                  <a:pt x="2184782" y="1439967"/>
                  <a:pt x="2279987" y="1548367"/>
                </a:cubicBezTo>
                <a:cubicBezTo>
                  <a:pt x="2375192" y="1656767"/>
                  <a:pt x="2463277" y="1786753"/>
                  <a:pt x="2514668" y="1862738"/>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wedgeEllipseCallout">
                    <a:avLst>
                      <a:gd name="adj1" fmla="val 56965"/>
                      <a:gd name="adj2" fmla="val 8035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No. No. No. No. No. No. No. No. Ok.</a:t>
            </a:r>
          </a:p>
        </p:txBody>
      </p:sp>
      <p:sp>
        <p:nvSpPr>
          <p:cNvPr id="8" name="sketchy line">
            <a:extLst>
              <a:ext uri="{FF2B5EF4-FFF2-40B4-BE49-F238E27FC236}">
                <a16:creationId xmlns:a16="http://schemas.microsoft.com/office/drawing/2014/main" id="{4626874E-844B-1435-7B43-CE1C2E8AD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5368" y="1385889"/>
            <a:ext cx="3200400" cy="45719"/>
          </a:xfrm>
          <a:custGeom>
            <a:avLst/>
            <a:gdLst>
              <a:gd name="connsiteX0" fmla="*/ 0 w 3200400"/>
              <a:gd name="connsiteY0" fmla="*/ 0 h 45719"/>
              <a:gd name="connsiteX1" fmla="*/ 640080 w 3200400"/>
              <a:gd name="connsiteY1" fmla="*/ 0 h 45719"/>
              <a:gd name="connsiteX2" fmla="*/ 1248156 w 3200400"/>
              <a:gd name="connsiteY2" fmla="*/ 0 h 45719"/>
              <a:gd name="connsiteX3" fmla="*/ 1856232 w 3200400"/>
              <a:gd name="connsiteY3" fmla="*/ 0 h 45719"/>
              <a:gd name="connsiteX4" fmla="*/ 2560320 w 3200400"/>
              <a:gd name="connsiteY4" fmla="*/ 0 h 45719"/>
              <a:gd name="connsiteX5" fmla="*/ 3200400 w 3200400"/>
              <a:gd name="connsiteY5" fmla="*/ 0 h 45719"/>
              <a:gd name="connsiteX6" fmla="*/ 3200400 w 3200400"/>
              <a:gd name="connsiteY6" fmla="*/ 45719 h 45719"/>
              <a:gd name="connsiteX7" fmla="*/ 2560320 w 3200400"/>
              <a:gd name="connsiteY7" fmla="*/ 45719 h 45719"/>
              <a:gd name="connsiteX8" fmla="*/ 2016252 w 3200400"/>
              <a:gd name="connsiteY8" fmla="*/ 45719 h 45719"/>
              <a:gd name="connsiteX9" fmla="*/ 1408176 w 3200400"/>
              <a:gd name="connsiteY9" fmla="*/ 45719 h 45719"/>
              <a:gd name="connsiteX10" fmla="*/ 800100 w 3200400"/>
              <a:gd name="connsiteY10" fmla="*/ 45719 h 45719"/>
              <a:gd name="connsiteX11" fmla="*/ 0 w 3200400"/>
              <a:gd name="connsiteY11" fmla="*/ 45719 h 45719"/>
              <a:gd name="connsiteX12" fmla="*/ 0 w 3200400"/>
              <a:gd name="connsiteY12"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0400" h="45719" fill="none" extrusionOk="0">
                <a:moveTo>
                  <a:pt x="0" y="0"/>
                </a:moveTo>
                <a:cubicBezTo>
                  <a:pt x="306487" y="24775"/>
                  <a:pt x="323636" y="7338"/>
                  <a:pt x="640080" y="0"/>
                </a:cubicBezTo>
                <a:cubicBezTo>
                  <a:pt x="956524" y="-7338"/>
                  <a:pt x="1002148" y="-27567"/>
                  <a:pt x="1248156" y="0"/>
                </a:cubicBezTo>
                <a:cubicBezTo>
                  <a:pt x="1494164" y="27567"/>
                  <a:pt x="1650367" y="-26168"/>
                  <a:pt x="1856232" y="0"/>
                </a:cubicBezTo>
                <a:cubicBezTo>
                  <a:pt x="2062097" y="26168"/>
                  <a:pt x="2276228" y="6685"/>
                  <a:pt x="2560320" y="0"/>
                </a:cubicBezTo>
                <a:cubicBezTo>
                  <a:pt x="2844412" y="-6685"/>
                  <a:pt x="2902521" y="-26"/>
                  <a:pt x="3200400" y="0"/>
                </a:cubicBezTo>
                <a:cubicBezTo>
                  <a:pt x="3200561" y="22188"/>
                  <a:pt x="3198960" y="28626"/>
                  <a:pt x="3200400" y="45719"/>
                </a:cubicBezTo>
                <a:cubicBezTo>
                  <a:pt x="2917356" y="36245"/>
                  <a:pt x="2846640" y="43206"/>
                  <a:pt x="2560320" y="45719"/>
                </a:cubicBezTo>
                <a:cubicBezTo>
                  <a:pt x="2274000" y="48232"/>
                  <a:pt x="2257120" y="25447"/>
                  <a:pt x="2016252" y="45719"/>
                </a:cubicBezTo>
                <a:cubicBezTo>
                  <a:pt x="1775384" y="65991"/>
                  <a:pt x="1660545" y="64237"/>
                  <a:pt x="1408176" y="45719"/>
                </a:cubicBezTo>
                <a:cubicBezTo>
                  <a:pt x="1155807" y="27201"/>
                  <a:pt x="1078546" y="57352"/>
                  <a:pt x="800100" y="45719"/>
                </a:cubicBezTo>
                <a:cubicBezTo>
                  <a:pt x="521654" y="34086"/>
                  <a:pt x="206810" y="9475"/>
                  <a:pt x="0" y="45719"/>
                </a:cubicBezTo>
                <a:cubicBezTo>
                  <a:pt x="367" y="25812"/>
                  <a:pt x="188" y="18227"/>
                  <a:pt x="0" y="0"/>
                </a:cubicBezTo>
                <a:close/>
              </a:path>
              <a:path w="3200400" h="45719" stroke="0" extrusionOk="0">
                <a:moveTo>
                  <a:pt x="0" y="0"/>
                </a:moveTo>
                <a:cubicBezTo>
                  <a:pt x="187543" y="5251"/>
                  <a:pt x="352506" y="22837"/>
                  <a:pt x="576072" y="0"/>
                </a:cubicBezTo>
                <a:cubicBezTo>
                  <a:pt x="799638" y="-22837"/>
                  <a:pt x="1088864" y="26230"/>
                  <a:pt x="1280160" y="0"/>
                </a:cubicBezTo>
                <a:cubicBezTo>
                  <a:pt x="1471456" y="-26230"/>
                  <a:pt x="1559441" y="-27001"/>
                  <a:pt x="1824228" y="0"/>
                </a:cubicBezTo>
                <a:cubicBezTo>
                  <a:pt x="2089015" y="27001"/>
                  <a:pt x="2213289" y="-22866"/>
                  <a:pt x="2368296" y="0"/>
                </a:cubicBezTo>
                <a:cubicBezTo>
                  <a:pt x="2523303" y="22866"/>
                  <a:pt x="2788491" y="38561"/>
                  <a:pt x="3200400" y="0"/>
                </a:cubicBezTo>
                <a:cubicBezTo>
                  <a:pt x="3200387" y="21368"/>
                  <a:pt x="3202554" y="31323"/>
                  <a:pt x="3200400" y="45719"/>
                </a:cubicBezTo>
                <a:cubicBezTo>
                  <a:pt x="2993588" y="19706"/>
                  <a:pt x="2826438" y="50138"/>
                  <a:pt x="2592324" y="45719"/>
                </a:cubicBezTo>
                <a:cubicBezTo>
                  <a:pt x="2358210" y="41300"/>
                  <a:pt x="2187402" y="28300"/>
                  <a:pt x="1984248" y="45719"/>
                </a:cubicBezTo>
                <a:cubicBezTo>
                  <a:pt x="1781094" y="63138"/>
                  <a:pt x="1616001" y="53717"/>
                  <a:pt x="1376172" y="45719"/>
                </a:cubicBezTo>
                <a:cubicBezTo>
                  <a:pt x="1136343" y="37721"/>
                  <a:pt x="974199" y="62208"/>
                  <a:pt x="672084" y="45719"/>
                </a:cubicBezTo>
                <a:cubicBezTo>
                  <a:pt x="369969" y="29230"/>
                  <a:pt x="270308" y="32380"/>
                  <a:pt x="0" y="45719"/>
                </a:cubicBezTo>
                <a:cubicBezTo>
                  <a:pt x="1967" y="30687"/>
                  <a:pt x="-409" y="2025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A9AAFAA-09DD-2ABB-0475-86D416593E3A}"/>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598A019-1F09-6593-6D24-DFE771D13E8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152029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594A40-6678-87F3-3846-5F299E8CDF17}"/>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CCADD-E801-481A-14F5-27F0AE1B971F}"/>
              </a:ext>
            </a:extLst>
          </p:cNvPr>
          <p:cNvSpPr>
            <a:spLocks noGrp="1"/>
          </p:cNvSpPr>
          <p:nvPr>
            <p:ph type="title"/>
          </p:nvPr>
        </p:nvSpPr>
        <p:spPr>
          <a:xfrm>
            <a:off x="2958548" y="365125"/>
            <a:ext cx="9518650" cy="1325563"/>
          </a:xfrm>
        </p:spPr>
        <p:txBody>
          <a:bodyPr/>
          <a:lstStyle/>
          <a:p>
            <a:r>
              <a:rPr lang="en-US" dirty="0"/>
              <a:t>Training &amp; just-in-time learning</a:t>
            </a:r>
          </a:p>
        </p:txBody>
      </p:sp>
      <p:sp>
        <p:nvSpPr>
          <p:cNvPr id="3" name="Content Placeholder 2">
            <a:extLst>
              <a:ext uri="{FF2B5EF4-FFF2-40B4-BE49-F238E27FC236}">
                <a16:creationId xmlns:a16="http://schemas.microsoft.com/office/drawing/2014/main" id="{C5D0BBFA-4C8B-F045-78F7-2C05B9CC27A3}"/>
              </a:ext>
            </a:extLst>
          </p:cNvPr>
          <p:cNvSpPr>
            <a:spLocks noGrp="1"/>
          </p:cNvSpPr>
          <p:nvPr>
            <p:ph idx="1"/>
          </p:nvPr>
        </p:nvSpPr>
        <p:spPr>
          <a:xfrm>
            <a:off x="2958548" y="1690688"/>
            <a:ext cx="7656443" cy="4351338"/>
          </a:xfrm>
        </p:spPr>
        <p:txBody>
          <a:bodyPr>
            <a:normAutofit/>
          </a:bodyPr>
          <a:lstStyle/>
          <a:p>
            <a:pPr>
              <a:buClr>
                <a:srgbClr val="E97131"/>
              </a:buClr>
              <a:buFont typeface="Wingdings" pitchFamily="2" charset="2"/>
              <a:buChar char="ü"/>
            </a:pPr>
            <a:r>
              <a:rPr lang="en-US" b="1" dirty="0"/>
              <a:t>Encourage IAAP Certifications</a:t>
            </a:r>
          </a:p>
          <a:p>
            <a:pPr lvl="1"/>
            <a:r>
              <a:rPr lang="en-US" dirty="0"/>
              <a:t>Deque pays for exam cost (1 time per cert)</a:t>
            </a:r>
          </a:p>
          <a:p>
            <a:pPr lvl="1"/>
            <a:r>
              <a:rPr lang="en-US" dirty="0"/>
              <a:t>Continuing Education Credits</a:t>
            </a:r>
          </a:p>
          <a:p>
            <a:pPr>
              <a:buClr>
                <a:srgbClr val="E97131"/>
              </a:buClr>
              <a:buFont typeface="Wingdings" pitchFamily="2" charset="2"/>
              <a:buChar char="ü"/>
            </a:pPr>
            <a:r>
              <a:rPr lang="en-US" b="1" dirty="0"/>
              <a:t>Deque University</a:t>
            </a:r>
          </a:p>
          <a:p>
            <a:pPr lvl="1"/>
            <a:r>
              <a:rPr lang="en-US" dirty="0"/>
              <a:t>Required: </a:t>
            </a:r>
          </a:p>
          <a:p>
            <a:pPr lvl="2"/>
            <a:r>
              <a:rPr lang="en-US" dirty="0"/>
              <a:t>Customer Services for People with Disabilities</a:t>
            </a:r>
          </a:p>
          <a:p>
            <a:pPr lvl="2"/>
            <a:r>
              <a:rPr lang="en-US" dirty="0"/>
              <a:t>Accessible emails and digital documents</a:t>
            </a:r>
          </a:p>
          <a:p>
            <a:pPr lvl="2"/>
            <a:r>
              <a:rPr lang="en-US" dirty="0"/>
              <a:t>Role Based Quick Start Trainings</a:t>
            </a:r>
          </a:p>
          <a:p>
            <a:pPr>
              <a:buClr>
                <a:srgbClr val="E97131"/>
              </a:buClr>
              <a:buFont typeface="Wingdings" pitchFamily="2" charset="2"/>
              <a:buChar char="ü"/>
            </a:pPr>
            <a:r>
              <a:rPr lang="en-US" b="1" dirty="0"/>
              <a:t>axe Assistant </a:t>
            </a:r>
            <a:r>
              <a:rPr lang="en-US" dirty="0"/>
              <a:t>(a11y savvy AI guide 24/7)</a:t>
            </a:r>
          </a:p>
          <a:p>
            <a:pPr>
              <a:buClr>
                <a:srgbClr val="E97131"/>
              </a:buClr>
              <a:buFont typeface="Wingdings" pitchFamily="2" charset="2"/>
              <a:buChar char="ü"/>
            </a:pPr>
            <a:r>
              <a:rPr lang="en-US" b="1" dirty="0"/>
              <a:t>Access to a11y experts </a:t>
            </a:r>
            <a:r>
              <a:rPr lang="en-US" dirty="0"/>
              <a:t>as needed</a:t>
            </a:r>
          </a:p>
          <a:p>
            <a:endParaRPr lang="en-US" dirty="0"/>
          </a:p>
        </p:txBody>
      </p:sp>
      <p:pic>
        <p:nvPicPr>
          <p:cNvPr id="7" name="Graphic 6">
            <a:extLst>
              <a:ext uri="{FF2B5EF4-FFF2-40B4-BE49-F238E27FC236}">
                <a16:creationId xmlns:a16="http://schemas.microsoft.com/office/drawing/2014/main" id="{FEA377EF-32AB-4A0F-1F26-C3AEBE6A69E5}"/>
              </a:ext>
              <a:ext uri="{C183D7F6-B498-43B3-948B-1728B52AA6E4}">
                <adec:decorative xmlns:adec="http://schemas.microsoft.com/office/drawing/2017/decorative" val="1"/>
              </a:ext>
            </a:extLst>
          </p:cNvPr>
          <p:cNvPicPr>
            <a:picLocks noChangeAspect="1"/>
          </p:cNvPicPr>
          <p:nvPr/>
        </p:nvPicPr>
        <p:blipFill>
          <a:blip r:embed="rId3">
            <a:duotone>
              <a:schemeClr val="accent3">
                <a:shade val="45000"/>
                <a:satMod val="135000"/>
              </a:schemeClr>
              <a:prstClr val="white"/>
            </a:duotone>
            <a:extLst>
              <a:ext uri="{96DAC541-7B7A-43D3-8B79-37D633B846F1}">
                <asvg:svgBlip xmlns:asvg="http://schemas.microsoft.com/office/drawing/2016/SVG/main" r:embed="rId4"/>
              </a:ext>
            </a:extLst>
          </a:blip>
          <a:stretch>
            <a:fillRect/>
          </a:stretch>
        </p:blipFill>
        <p:spPr>
          <a:xfrm>
            <a:off x="771520" y="3070121"/>
            <a:ext cx="1602095" cy="1602095"/>
          </a:xfrm>
          <a:prstGeom prst="rect">
            <a:avLst/>
          </a:prstGeom>
        </p:spPr>
      </p:pic>
      <p:pic>
        <p:nvPicPr>
          <p:cNvPr id="58" name="Graphic 57">
            <a:extLst>
              <a:ext uri="{FF2B5EF4-FFF2-40B4-BE49-F238E27FC236}">
                <a16:creationId xmlns:a16="http://schemas.microsoft.com/office/drawing/2014/main" id="{26C9FEF1-1A2A-E2F3-29D2-BEF2042DC3A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7639" y="4772560"/>
            <a:ext cx="3449293" cy="1478269"/>
          </a:xfrm>
          <a:prstGeom prst="rect">
            <a:avLst/>
          </a:prstGeom>
        </p:spPr>
      </p:pic>
      <p:pic>
        <p:nvPicPr>
          <p:cNvPr id="66" name="Picture 65">
            <a:extLst>
              <a:ext uri="{FF2B5EF4-FFF2-40B4-BE49-F238E27FC236}">
                <a16:creationId xmlns:a16="http://schemas.microsoft.com/office/drawing/2014/main" id="{6918011E-C879-B344-2879-69DADCC3F8E8}"/>
              </a:ext>
              <a:ext uri="{C183D7F6-B498-43B3-948B-1728B52AA6E4}">
                <adec:decorative xmlns:adec="http://schemas.microsoft.com/office/drawing/2017/decorative" val="1"/>
              </a:ext>
            </a:extLst>
          </p:cNvPr>
          <p:cNvPicPr>
            <a:picLocks noChangeAspect="1"/>
          </p:cNvPicPr>
          <p:nvPr/>
        </p:nvPicPr>
        <p:blipFill>
          <a:blip r:embed="rId7">
            <a:duotone>
              <a:schemeClr val="accent3">
                <a:shade val="45000"/>
                <a:satMod val="135000"/>
              </a:schemeClr>
              <a:prstClr val="white"/>
            </a:duotone>
          </a:blip>
          <a:stretch>
            <a:fillRect/>
          </a:stretch>
        </p:blipFill>
        <p:spPr>
          <a:xfrm>
            <a:off x="771520" y="1613008"/>
            <a:ext cx="1601459" cy="1410557"/>
          </a:xfrm>
          <a:prstGeom prst="rect">
            <a:avLst/>
          </a:prstGeom>
        </p:spPr>
      </p:pic>
      <p:sp>
        <p:nvSpPr>
          <p:cNvPr id="67" name="sketchy line">
            <a:extLst>
              <a:ext uri="{FF2B5EF4-FFF2-40B4-BE49-F238E27FC236}">
                <a16:creationId xmlns:a16="http://schemas.microsoft.com/office/drawing/2014/main" id="{D40ACEAD-B683-6010-8891-94B899981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958547" y="1359383"/>
            <a:ext cx="7086600" cy="45719"/>
          </a:xfrm>
          <a:custGeom>
            <a:avLst/>
            <a:gdLst>
              <a:gd name="connsiteX0" fmla="*/ 0 w 7086600"/>
              <a:gd name="connsiteY0" fmla="*/ 0 h 45719"/>
              <a:gd name="connsiteX1" fmla="*/ 715102 w 7086600"/>
              <a:gd name="connsiteY1" fmla="*/ 0 h 45719"/>
              <a:gd name="connsiteX2" fmla="*/ 1359339 w 7086600"/>
              <a:gd name="connsiteY2" fmla="*/ 0 h 45719"/>
              <a:gd name="connsiteX3" fmla="*/ 1790977 w 7086600"/>
              <a:gd name="connsiteY3" fmla="*/ 0 h 45719"/>
              <a:gd name="connsiteX4" fmla="*/ 2506079 w 7086600"/>
              <a:gd name="connsiteY4" fmla="*/ 0 h 45719"/>
              <a:gd name="connsiteX5" fmla="*/ 2937718 w 7086600"/>
              <a:gd name="connsiteY5" fmla="*/ 0 h 45719"/>
              <a:gd name="connsiteX6" fmla="*/ 3369356 w 7086600"/>
              <a:gd name="connsiteY6" fmla="*/ 0 h 45719"/>
              <a:gd name="connsiteX7" fmla="*/ 4084459 w 7086600"/>
              <a:gd name="connsiteY7" fmla="*/ 0 h 45719"/>
              <a:gd name="connsiteX8" fmla="*/ 4870427 w 7086600"/>
              <a:gd name="connsiteY8" fmla="*/ 0 h 45719"/>
              <a:gd name="connsiteX9" fmla="*/ 5514663 w 7086600"/>
              <a:gd name="connsiteY9" fmla="*/ 0 h 45719"/>
              <a:gd name="connsiteX10" fmla="*/ 6088034 w 7086600"/>
              <a:gd name="connsiteY10" fmla="*/ 0 h 45719"/>
              <a:gd name="connsiteX11" fmla="*/ 6519672 w 7086600"/>
              <a:gd name="connsiteY11" fmla="*/ 0 h 45719"/>
              <a:gd name="connsiteX12" fmla="*/ 7086600 w 7086600"/>
              <a:gd name="connsiteY12" fmla="*/ 0 h 45719"/>
              <a:gd name="connsiteX13" fmla="*/ 7086600 w 7086600"/>
              <a:gd name="connsiteY13" fmla="*/ 45719 h 45719"/>
              <a:gd name="connsiteX14" fmla="*/ 6300632 w 7086600"/>
              <a:gd name="connsiteY14" fmla="*/ 45719 h 45719"/>
              <a:gd name="connsiteX15" fmla="*/ 5727261 w 7086600"/>
              <a:gd name="connsiteY15" fmla="*/ 45719 h 45719"/>
              <a:gd name="connsiteX16" fmla="*/ 4941293 w 7086600"/>
              <a:gd name="connsiteY16" fmla="*/ 45719 h 45719"/>
              <a:gd name="connsiteX17" fmla="*/ 4438789 w 7086600"/>
              <a:gd name="connsiteY17" fmla="*/ 45719 h 45719"/>
              <a:gd name="connsiteX18" fmla="*/ 3723686 w 7086600"/>
              <a:gd name="connsiteY18" fmla="*/ 45719 h 45719"/>
              <a:gd name="connsiteX19" fmla="*/ 2937718 w 7086600"/>
              <a:gd name="connsiteY19" fmla="*/ 45719 h 45719"/>
              <a:gd name="connsiteX20" fmla="*/ 2222615 w 7086600"/>
              <a:gd name="connsiteY20" fmla="*/ 45719 h 45719"/>
              <a:gd name="connsiteX21" fmla="*/ 1720111 w 7086600"/>
              <a:gd name="connsiteY21" fmla="*/ 45719 h 45719"/>
              <a:gd name="connsiteX22" fmla="*/ 1005009 w 7086600"/>
              <a:gd name="connsiteY22" fmla="*/ 45719 h 45719"/>
              <a:gd name="connsiteX23" fmla="*/ 0 w 7086600"/>
              <a:gd name="connsiteY23" fmla="*/ 45719 h 45719"/>
              <a:gd name="connsiteX24" fmla="*/ 0 w 7086600"/>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86600" h="45719" fill="none" extrusionOk="0">
                <a:moveTo>
                  <a:pt x="0" y="0"/>
                </a:moveTo>
                <a:cubicBezTo>
                  <a:pt x="246481" y="-27021"/>
                  <a:pt x="547620" y="18087"/>
                  <a:pt x="715102" y="0"/>
                </a:cubicBezTo>
                <a:cubicBezTo>
                  <a:pt x="882584" y="-18087"/>
                  <a:pt x="1094487" y="19278"/>
                  <a:pt x="1359339" y="0"/>
                </a:cubicBezTo>
                <a:cubicBezTo>
                  <a:pt x="1624191" y="-19278"/>
                  <a:pt x="1637694" y="-216"/>
                  <a:pt x="1790977" y="0"/>
                </a:cubicBezTo>
                <a:cubicBezTo>
                  <a:pt x="1944260" y="216"/>
                  <a:pt x="2319729" y="3916"/>
                  <a:pt x="2506079" y="0"/>
                </a:cubicBezTo>
                <a:cubicBezTo>
                  <a:pt x="2692429" y="-3916"/>
                  <a:pt x="2735357" y="4146"/>
                  <a:pt x="2937718" y="0"/>
                </a:cubicBezTo>
                <a:cubicBezTo>
                  <a:pt x="3140079" y="-4146"/>
                  <a:pt x="3280531" y="-7502"/>
                  <a:pt x="3369356" y="0"/>
                </a:cubicBezTo>
                <a:cubicBezTo>
                  <a:pt x="3458181" y="7502"/>
                  <a:pt x="3848443" y="-20123"/>
                  <a:pt x="4084459" y="0"/>
                </a:cubicBezTo>
                <a:cubicBezTo>
                  <a:pt x="4320475" y="20123"/>
                  <a:pt x="4548676" y="36359"/>
                  <a:pt x="4870427" y="0"/>
                </a:cubicBezTo>
                <a:cubicBezTo>
                  <a:pt x="5192178" y="-36359"/>
                  <a:pt x="5375399" y="-1998"/>
                  <a:pt x="5514663" y="0"/>
                </a:cubicBezTo>
                <a:cubicBezTo>
                  <a:pt x="5653927" y="1998"/>
                  <a:pt x="5897614" y="-28622"/>
                  <a:pt x="6088034" y="0"/>
                </a:cubicBezTo>
                <a:cubicBezTo>
                  <a:pt x="6278454" y="28622"/>
                  <a:pt x="6406336" y="-626"/>
                  <a:pt x="6519672" y="0"/>
                </a:cubicBezTo>
                <a:cubicBezTo>
                  <a:pt x="6633008" y="626"/>
                  <a:pt x="6957278" y="4214"/>
                  <a:pt x="7086600" y="0"/>
                </a:cubicBezTo>
                <a:cubicBezTo>
                  <a:pt x="7085458" y="22729"/>
                  <a:pt x="7085547" y="30457"/>
                  <a:pt x="7086600" y="45719"/>
                </a:cubicBezTo>
                <a:cubicBezTo>
                  <a:pt x="6802140" y="29845"/>
                  <a:pt x="6620918" y="38304"/>
                  <a:pt x="6300632" y="45719"/>
                </a:cubicBezTo>
                <a:cubicBezTo>
                  <a:pt x="5980346" y="53134"/>
                  <a:pt x="5900476" y="62761"/>
                  <a:pt x="5727261" y="45719"/>
                </a:cubicBezTo>
                <a:cubicBezTo>
                  <a:pt x="5554046" y="28677"/>
                  <a:pt x="5327762" y="37015"/>
                  <a:pt x="4941293" y="45719"/>
                </a:cubicBezTo>
                <a:cubicBezTo>
                  <a:pt x="4554824" y="54423"/>
                  <a:pt x="4641708" y="23002"/>
                  <a:pt x="4438789" y="45719"/>
                </a:cubicBezTo>
                <a:cubicBezTo>
                  <a:pt x="4235870" y="68436"/>
                  <a:pt x="4029463" y="11077"/>
                  <a:pt x="3723686" y="45719"/>
                </a:cubicBezTo>
                <a:cubicBezTo>
                  <a:pt x="3417909" y="80361"/>
                  <a:pt x="3100737" y="63671"/>
                  <a:pt x="2937718" y="45719"/>
                </a:cubicBezTo>
                <a:cubicBezTo>
                  <a:pt x="2774699" y="27767"/>
                  <a:pt x="2461471" y="32874"/>
                  <a:pt x="2222615" y="45719"/>
                </a:cubicBezTo>
                <a:cubicBezTo>
                  <a:pt x="1983759" y="58564"/>
                  <a:pt x="1844674" y="37956"/>
                  <a:pt x="1720111" y="45719"/>
                </a:cubicBezTo>
                <a:cubicBezTo>
                  <a:pt x="1595548" y="53482"/>
                  <a:pt x="1341507" y="14531"/>
                  <a:pt x="1005009" y="45719"/>
                </a:cubicBezTo>
                <a:cubicBezTo>
                  <a:pt x="668511" y="76907"/>
                  <a:pt x="423432" y="80553"/>
                  <a:pt x="0" y="45719"/>
                </a:cubicBezTo>
                <a:cubicBezTo>
                  <a:pt x="-1581" y="30776"/>
                  <a:pt x="1735" y="9413"/>
                  <a:pt x="0" y="0"/>
                </a:cubicBezTo>
                <a:close/>
              </a:path>
              <a:path w="7086600" h="45719" stroke="0" extrusionOk="0">
                <a:moveTo>
                  <a:pt x="0" y="0"/>
                </a:moveTo>
                <a:cubicBezTo>
                  <a:pt x="114829" y="-3488"/>
                  <a:pt x="262581" y="7612"/>
                  <a:pt x="502504" y="0"/>
                </a:cubicBezTo>
                <a:cubicBezTo>
                  <a:pt x="742427" y="-7612"/>
                  <a:pt x="948259" y="23736"/>
                  <a:pt x="1288473" y="0"/>
                </a:cubicBezTo>
                <a:cubicBezTo>
                  <a:pt x="1628687" y="-23736"/>
                  <a:pt x="1569061" y="-15912"/>
                  <a:pt x="1720111" y="0"/>
                </a:cubicBezTo>
                <a:cubicBezTo>
                  <a:pt x="1871161" y="15912"/>
                  <a:pt x="1940870" y="-20667"/>
                  <a:pt x="2151749" y="0"/>
                </a:cubicBezTo>
                <a:cubicBezTo>
                  <a:pt x="2362628" y="20667"/>
                  <a:pt x="2590946" y="7322"/>
                  <a:pt x="2795986" y="0"/>
                </a:cubicBezTo>
                <a:cubicBezTo>
                  <a:pt x="3001026" y="-7322"/>
                  <a:pt x="3222676" y="-23681"/>
                  <a:pt x="3369356" y="0"/>
                </a:cubicBezTo>
                <a:cubicBezTo>
                  <a:pt x="3516036" y="23681"/>
                  <a:pt x="3853655" y="-22429"/>
                  <a:pt x="4084459" y="0"/>
                </a:cubicBezTo>
                <a:cubicBezTo>
                  <a:pt x="4315263" y="22429"/>
                  <a:pt x="4472693" y="-7221"/>
                  <a:pt x="4586963" y="0"/>
                </a:cubicBezTo>
                <a:cubicBezTo>
                  <a:pt x="4701233" y="7221"/>
                  <a:pt x="5065073" y="33493"/>
                  <a:pt x="5372931" y="0"/>
                </a:cubicBezTo>
                <a:cubicBezTo>
                  <a:pt x="5680789" y="-33493"/>
                  <a:pt x="5747223" y="-10628"/>
                  <a:pt x="5946302" y="0"/>
                </a:cubicBezTo>
                <a:cubicBezTo>
                  <a:pt x="6145381" y="10628"/>
                  <a:pt x="6243805" y="3722"/>
                  <a:pt x="6448806" y="0"/>
                </a:cubicBezTo>
                <a:cubicBezTo>
                  <a:pt x="6653807" y="-3722"/>
                  <a:pt x="6779467" y="19163"/>
                  <a:pt x="7086600" y="0"/>
                </a:cubicBezTo>
                <a:cubicBezTo>
                  <a:pt x="7087527" y="12904"/>
                  <a:pt x="7086279" y="31861"/>
                  <a:pt x="7086600" y="45719"/>
                </a:cubicBezTo>
                <a:cubicBezTo>
                  <a:pt x="6858385" y="48800"/>
                  <a:pt x="6716751" y="30614"/>
                  <a:pt x="6584096" y="45719"/>
                </a:cubicBezTo>
                <a:cubicBezTo>
                  <a:pt x="6451441" y="60824"/>
                  <a:pt x="6363636" y="57474"/>
                  <a:pt x="6152457" y="45719"/>
                </a:cubicBezTo>
                <a:cubicBezTo>
                  <a:pt x="5941278" y="33964"/>
                  <a:pt x="5779100" y="26981"/>
                  <a:pt x="5579087" y="45719"/>
                </a:cubicBezTo>
                <a:cubicBezTo>
                  <a:pt x="5379074" y="64458"/>
                  <a:pt x="5229344" y="67287"/>
                  <a:pt x="5076583" y="45719"/>
                </a:cubicBezTo>
                <a:cubicBezTo>
                  <a:pt x="4923822" y="24151"/>
                  <a:pt x="4558290" y="47874"/>
                  <a:pt x="4290614" y="45719"/>
                </a:cubicBezTo>
                <a:cubicBezTo>
                  <a:pt x="4022938" y="43564"/>
                  <a:pt x="3797167" y="11668"/>
                  <a:pt x="3575512" y="45719"/>
                </a:cubicBezTo>
                <a:cubicBezTo>
                  <a:pt x="3353857" y="79770"/>
                  <a:pt x="3338678" y="36330"/>
                  <a:pt x="3143873" y="45719"/>
                </a:cubicBezTo>
                <a:cubicBezTo>
                  <a:pt x="2949068" y="55108"/>
                  <a:pt x="2649345" y="33484"/>
                  <a:pt x="2499637" y="45719"/>
                </a:cubicBezTo>
                <a:cubicBezTo>
                  <a:pt x="2349929" y="57954"/>
                  <a:pt x="2053085" y="37133"/>
                  <a:pt x="1855401" y="45719"/>
                </a:cubicBezTo>
                <a:cubicBezTo>
                  <a:pt x="1657717" y="54305"/>
                  <a:pt x="1553844" y="48031"/>
                  <a:pt x="1423762" y="45719"/>
                </a:cubicBezTo>
                <a:cubicBezTo>
                  <a:pt x="1293680" y="43407"/>
                  <a:pt x="900514" y="25477"/>
                  <a:pt x="637794" y="45719"/>
                </a:cubicBezTo>
                <a:cubicBezTo>
                  <a:pt x="375074" y="65961"/>
                  <a:pt x="155711" y="20287"/>
                  <a:pt x="0" y="45719"/>
                </a:cubicBezTo>
                <a:cubicBezTo>
                  <a:pt x="-1002" y="28521"/>
                  <a:pt x="367" y="1209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FCB8944-3D8A-9015-AE63-AE6B2B68AE58}"/>
              </a:ext>
            </a:extLst>
          </p:cNvPr>
          <p:cNvSpPr txBox="1"/>
          <p:nvPr/>
        </p:nvSpPr>
        <p:spPr>
          <a:xfrm>
            <a:off x="0" y="6492875"/>
            <a:ext cx="3275192" cy="369332"/>
          </a:xfrm>
          <a:prstGeom prst="rect">
            <a:avLst/>
          </a:prstGeom>
          <a:noFill/>
        </p:spPr>
        <p:txBody>
          <a:bodyPr wrap="none" rtlCol="0">
            <a:spAutoFit/>
          </a:bodyPr>
          <a:lstStyle/>
          <a:p>
            <a:r>
              <a:rPr lang="en-US" dirty="0">
                <a:solidFill>
                  <a:schemeClr val="bg1"/>
                </a:solidFill>
              </a:rPr>
              <a:t>4 Training: A11Y Maturity Model</a:t>
            </a:r>
          </a:p>
        </p:txBody>
      </p:sp>
      <p:pic>
        <p:nvPicPr>
          <p:cNvPr id="8" name="Picture 7">
            <a:extLst>
              <a:ext uri="{FF2B5EF4-FFF2-40B4-BE49-F238E27FC236}">
                <a16:creationId xmlns:a16="http://schemas.microsoft.com/office/drawing/2014/main" id="{64A9AD3F-C06C-8223-1D25-541D3D731856}"/>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3887926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5C7D0D-14A6-9E5F-9DCC-6A1222ABD16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5A49699-CA25-56D9-EEBE-42F4FFA9C8B2}"/>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Communications</a:t>
            </a:r>
          </a:p>
        </p:txBody>
      </p:sp>
      <p:sp>
        <p:nvSpPr>
          <p:cNvPr id="3" name="Content Placeholder 2">
            <a:extLst>
              <a:ext uri="{FF2B5EF4-FFF2-40B4-BE49-F238E27FC236}">
                <a16:creationId xmlns:a16="http://schemas.microsoft.com/office/drawing/2014/main" id="{6311A1BC-1F3F-AB4A-7C84-D2A351105DDC}"/>
              </a:ext>
            </a:extLst>
          </p:cNvPr>
          <p:cNvSpPr>
            <a:spLocks noGrp="1"/>
          </p:cNvSpPr>
          <p:nvPr>
            <p:ph idx="1"/>
          </p:nvPr>
        </p:nvSpPr>
        <p:spPr>
          <a:xfrm>
            <a:off x="312334" y="1690688"/>
            <a:ext cx="4997843" cy="3320668"/>
          </a:xfrm>
        </p:spPr>
        <p:txBody>
          <a:bodyPr>
            <a:noAutofit/>
          </a:bodyPr>
          <a:lstStyle/>
          <a:p>
            <a:pPr lvl="1">
              <a:buClr>
                <a:srgbClr val="E97131"/>
              </a:buClr>
              <a:buFont typeface="Wingdings" pitchFamily="2" charset="2"/>
              <a:buChar char="ü"/>
            </a:pPr>
            <a:r>
              <a:rPr lang="en-US" dirty="0"/>
              <a:t>4 short required courses</a:t>
            </a:r>
          </a:p>
          <a:p>
            <a:pPr lvl="2"/>
            <a:r>
              <a:rPr lang="en-US" sz="1800" dirty="0"/>
              <a:t>Serving Customers with Disabilities</a:t>
            </a:r>
          </a:p>
          <a:p>
            <a:pPr lvl="2"/>
            <a:r>
              <a:rPr lang="en-US" sz="1800" dirty="0"/>
              <a:t>Disability Etiquette Basics</a:t>
            </a:r>
          </a:p>
          <a:p>
            <a:pPr lvl="2"/>
            <a:r>
              <a:rPr lang="en-US" sz="1800" dirty="0"/>
              <a:t>Effective Communication </a:t>
            </a:r>
          </a:p>
          <a:p>
            <a:pPr lvl="3"/>
            <a:r>
              <a:rPr lang="en-US" dirty="0"/>
              <a:t>In-Person</a:t>
            </a:r>
          </a:p>
          <a:p>
            <a:pPr lvl="3"/>
            <a:r>
              <a:rPr lang="en-US" dirty="0"/>
              <a:t>Remote  (Digital)</a:t>
            </a:r>
          </a:p>
          <a:p>
            <a:pPr lvl="1">
              <a:buClr>
                <a:srgbClr val="E97131"/>
              </a:buClr>
              <a:buFont typeface="Wingdings" pitchFamily="2" charset="2"/>
              <a:buChar char="ü"/>
            </a:pPr>
            <a:r>
              <a:rPr lang="en-US" dirty="0"/>
              <a:t>Presenting best practices</a:t>
            </a:r>
          </a:p>
          <a:p>
            <a:pPr lvl="1">
              <a:buClr>
                <a:srgbClr val="E97131"/>
              </a:buClr>
              <a:buFont typeface="Wingdings" pitchFamily="2" charset="2"/>
              <a:buChar char="ü"/>
            </a:pPr>
            <a:r>
              <a:rPr lang="en-US" dirty="0"/>
              <a:t>Additional role-based training </a:t>
            </a:r>
          </a:p>
          <a:p>
            <a:pPr lvl="1">
              <a:buClr>
                <a:srgbClr val="E97131"/>
              </a:buClr>
              <a:buFont typeface="Wingdings" pitchFamily="2" charset="2"/>
              <a:buChar char="ü"/>
            </a:pPr>
            <a:r>
              <a:rPr lang="en-US" dirty="0"/>
              <a:t>How to ask for help</a:t>
            </a:r>
          </a:p>
        </p:txBody>
      </p:sp>
      <p:sp>
        <p:nvSpPr>
          <p:cNvPr id="4" name="sketchy line">
            <a:extLst>
              <a:ext uri="{FF2B5EF4-FFF2-40B4-BE49-F238E27FC236}">
                <a16:creationId xmlns:a16="http://schemas.microsoft.com/office/drawing/2014/main" id="{0DA68768-C7AF-A0E3-34FA-57FDF9AA7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5368" y="1385889"/>
            <a:ext cx="4114800" cy="45719"/>
          </a:xfrm>
          <a:custGeom>
            <a:avLst/>
            <a:gdLst>
              <a:gd name="connsiteX0" fmla="*/ 0 w 4114800"/>
              <a:gd name="connsiteY0" fmla="*/ 0 h 45719"/>
              <a:gd name="connsiteX1" fmla="*/ 685800 w 4114800"/>
              <a:gd name="connsiteY1" fmla="*/ 0 h 45719"/>
              <a:gd name="connsiteX2" fmla="*/ 1453896 w 4114800"/>
              <a:gd name="connsiteY2" fmla="*/ 0 h 45719"/>
              <a:gd name="connsiteX3" fmla="*/ 2057400 w 4114800"/>
              <a:gd name="connsiteY3" fmla="*/ 0 h 45719"/>
              <a:gd name="connsiteX4" fmla="*/ 2660904 w 4114800"/>
              <a:gd name="connsiteY4" fmla="*/ 0 h 45719"/>
              <a:gd name="connsiteX5" fmla="*/ 3387852 w 4114800"/>
              <a:gd name="connsiteY5" fmla="*/ 0 h 45719"/>
              <a:gd name="connsiteX6" fmla="*/ 4114800 w 4114800"/>
              <a:gd name="connsiteY6" fmla="*/ 0 h 45719"/>
              <a:gd name="connsiteX7" fmla="*/ 4114800 w 4114800"/>
              <a:gd name="connsiteY7" fmla="*/ 45719 h 45719"/>
              <a:gd name="connsiteX8" fmla="*/ 3346704 w 4114800"/>
              <a:gd name="connsiteY8" fmla="*/ 45719 h 45719"/>
              <a:gd name="connsiteX9" fmla="*/ 2619756 w 4114800"/>
              <a:gd name="connsiteY9" fmla="*/ 45719 h 45719"/>
              <a:gd name="connsiteX10" fmla="*/ 1933956 w 4114800"/>
              <a:gd name="connsiteY10" fmla="*/ 45719 h 45719"/>
              <a:gd name="connsiteX11" fmla="*/ 1207008 w 4114800"/>
              <a:gd name="connsiteY11" fmla="*/ 45719 h 45719"/>
              <a:gd name="connsiteX12" fmla="*/ 0 w 4114800"/>
              <a:gd name="connsiteY12" fmla="*/ 45719 h 45719"/>
              <a:gd name="connsiteX13" fmla="*/ 0 w 4114800"/>
              <a:gd name="connsiteY13"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4800" h="45719" fill="none" extrusionOk="0">
                <a:moveTo>
                  <a:pt x="0" y="0"/>
                </a:moveTo>
                <a:cubicBezTo>
                  <a:pt x="274009" y="11834"/>
                  <a:pt x="443408" y="9265"/>
                  <a:pt x="685800" y="0"/>
                </a:cubicBezTo>
                <a:cubicBezTo>
                  <a:pt x="928192" y="-9265"/>
                  <a:pt x="1158288" y="3485"/>
                  <a:pt x="1453896" y="0"/>
                </a:cubicBezTo>
                <a:cubicBezTo>
                  <a:pt x="1749504" y="-3485"/>
                  <a:pt x="1799533" y="-23800"/>
                  <a:pt x="2057400" y="0"/>
                </a:cubicBezTo>
                <a:cubicBezTo>
                  <a:pt x="2315267" y="23800"/>
                  <a:pt x="2397416" y="-14196"/>
                  <a:pt x="2660904" y="0"/>
                </a:cubicBezTo>
                <a:cubicBezTo>
                  <a:pt x="2924392" y="14196"/>
                  <a:pt x="3225555" y="35334"/>
                  <a:pt x="3387852" y="0"/>
                </a:cubicBezTo>
                <a:cubicBezTo>
                  <a:pt x="3550149" y="-35334"/>
                  <a:pt x="3756311" y="4784"/>
                  <a:pt x="4114800" y="0"/>
                </a:cubicBezTo>
                <a:cubicBezTo>
                  <a:pt x="4115763" y="18328"/>
                  <a:pt x="4113084" y="35641"/>
                  <a:pt x="4114800" y="45719"/>
                </a:cubicBezTo>
                <a:cubicBezTo>
                  <a:pt x="3890529" y="10660"/>
                  <a:pt x="3730120" y="71754"/>
                  <a:pt x="3346704" y="45719"/>
                </a:cubicBezTo>
                <a:cubicBezTo>
                  <a:pt x="2963288" y="19684"/>
                  <a:pt x="2933924" y="45594"/>
                  <a:pt x="2619756" y="45719"/>
                </a:cubicBezTo>
                <a:cubicBezTo>
                  <a:pt x="2305588" y="45844"/>
                  <a:pt x="2260721" y="76291"/>
                  <a:pt x="1933956" y="45719"/>
                </a:cubicBezTo>
                <a:cubicBezTo>
                  <a:pt x="1607191" y="15147"/>
                  <a:pt x="1517472" y="20055"/>
                  <a:pt x="1207008" y="45719"/>
                </a:cubicBezTo>
                <a:cubicBezTo>
                  <a:pt x="896544" y="71383"/>
                  <a:pt x="578727" y="10384"/>
                  <a:pt x="0" y="45719"/>
                </a:cubicBezTo>
                <a:cubicBezTo>
                  <a:pt x="1869" y="30319"/>
                  <a:pt x="-1793" y="21901"/>
                  <a:pt x="0" y="0"/>
                </a:cubicBezTo>
                <a:close/>
              </a:path>
              <a:path w="4114800" h="45719" stroke="0" extrusionOk="0">
                <a:moveTo>
                  <a:pt x="0" y="0"/>
                </a:moveTo>
                <a:cubicBezTo>
                  <a:pt x="217759" y="25825"/>
                  <a:pt x="407417" y="7750"/>
                  <a:pt x="603504" y="0"/>
                </a:cubicBezTo>
                <a:cubicBezTo>
                  <a:pt x="799591" y="-7750"/>
                  <a:pt x="1071795" y="-28177"/>
                  <a:pt x="1371600" y="0"/>
                </a:cubicBezTo>
                <a:cubicBezTo>
                  <a:pt x="1671405" y="28177"/>
                  <a:pt x="1774485" y="-7798"/>
                  <a:pt x="1933956" y="0"/>
                </a:cubicBezTo>
                <a:cubicBezTo>
                  <a:pt x="2093427" y="7798"/>
                  <a:pt x="2297074" y="-18294"/>
                  <a:pt x="2496312" y="0"/>
                </a:cubicBezTo>
                <a:cubicBezTo>
                  <a:pt x="2695550" y="18294"/>
                  <a:pt x="2969232" y="22102"/>
                  <a:pt x="3182112" y="0"/>
                </a:cubicBezTo>
                <a:cubicBezTo>
                  <a:pt x="3394992" y="-22102"/>
                  <a:pt x="3675227" y="-3575"/>
                  <a:pt x="4114800" y="0"/>
                </a:cubicBezTo>
                <a:cubicBezTo>
                  <a:pt x="4115318" y="16753"/>
                  <a:pt x="4114347" y="24342"/>
                  <a:pt x="4114800" y="45719"/>
                </a:cubicBezTo>
                <a:cubicBezTo>
                  <a:pt x="3852334" y="67143"/>
                  <a:pt x="3806976" y="66933"/>
                  <a:pt x="3511296" y="45719"/>
                </a:cubicBezTo>
                <a:cubicBezTo>
                  <a:pt x="3215616" y="24505"/>
                  <a:pt x="3117478" y="71090"/>
                  <a:pt x="2866644" y="45719"/>
                </a:cubicBezTo>
                <a:cubicBezTo>
                  <a:pt x="2615810" y="20348"/>
                  <a:pt x="2412393" y="65409"/>
                  <a:pt x="2098548" y="45719"/>
                </a:cubicBezTo>
                <a:cubicBezTo>
                  <a:pt x="1784703" y="26029"/>
                  <a:pt x="1665388" y="22778"/>
                  <a:pt x="1453896" y="45719"/>
                </a:cubicBezTo>
                <a:cubicBezTo>
                  <a:pt x="1242404" y="68660"/>
                  <a:pt x="1082912" y="73190"/>
                  <a:pt x="809244" y="45719"/>
                </a:cubicBezTo>
                <a:cubicBezTo>
                  <a:pt x="535576" y="18248"/>
                  <a:pt x="267868" y="26212"/>
                  <a:pt x="0" y="45719"/>
                </a:cubicBezTo>
                <a:cubicBezTo>
                  <a:pt x="-1520" y="24713"/>
                  <a:pt x="-1383" y="21179"/>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6E11698-BD7F-953F-776B-7B1066A304EE}"/>
              </a:ext>
              <a:ext uri="{C183D7F6-B498-43B3-948B-1728B52AA6E4}">
                <adec:decorative xmlns:adec="http://schemas.microsoft.com/office/drawing/2017/decorative" val="1"/>
              </a:ext>
            </a:extLst>
          </p:cNvPr>
          <p:cNvGrpSpPr/>
          <p:nvPr/>
        </p:nvGrpSpPr>
        <p:grpSpPr>
          <a:xfrm>
            <a:off x="5156200" y="249395"/>
            <a:ext cx="7032752" cy="6857990"/>
            <a:chOff x="5156200" y="249395"/>
            <a:chExt cx="7032752" cy="6857990"/>
          </a:xfrm>
        </p:grpSpPr>
        <p:grpSp>
          <p:nvGrpSpPr>
            <p:cNvPr id="10" name="Group 9">
              <a:extLst>
                <a:ext uri="{FF2B5EF4-FFF2-40B4-BE49-F238E27FC236}">
                  <a16:creationId xmlns:a16="http://schemas.microsoft.com/office/drawing/2014/main" id="{1622B558-BA79-EBB4-56EF-AD3B0F2EA318}"/>
                </a:ext>
              </a:extLst>
            </p:cNvPr>
            <p:cNvGrpSpPr/>
            <p:nvPr/>
          </p:nvGrpSpPr>
          <p:grpSpPr>
            <a:xfrm>
              <a:off x="5156200" y="249395"/>
              <a:ext cx="7032752" cy="6857990"/>
              <a:chOff x="5156200" y="249395"/>
              <a:chExt cx="7032752" cy="6857990"/>
            </a:xfrm>
          </p:grpSpPr>
          <p:pic>
            <p:nvPicPr>
              <p:cNvPr id="8" name="Picture 7">
                <a:extLst>
                  <a:ext uri="{FF2B5EF4-FFF2-40B4-BE49-F238E27FC236}">
                    <a16:creationId xmlns:a16="http://schemas.microsoft.com/office/drawing/2014/main" id="{535F79A3-849E-137E-4035-8A9D292D3B1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b="-1"/>
              <a:stretch>
                <a:fillRect/>
              </a:stretch>
            </p:blipFill>
            <p:spPr>
              <a:xfrm>
                <a:off x="5310177" y="249395"/>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Oval 8">
                <a:extLst>
                  <a:ext uri="{FF2B5EF4-FFF2-40B4-BE49-F238E27FC236}">
                    <a16:creationId xmlns:a16="http://schemas.microsoft.com/office/drawing/2014/main" id="{78F63FD8-F9BB-13C3-CD2B-A1F364A99790}"/>
                  </a:ext>
                </a:extLst>
              </p:cNvPr>
              <p:cNvSpPr/>
              <p:nvPr/>
            </p:nvSpPr>
            <p:spPr>
              <a:xfrm>
                <a:off x="5156200" y="3848100"/>
                <a:ext cx="419100" cy="558800"/>
              </a:xfrm>
              <a:custGeom>
                <a:avLst/>
                <a:gdLst>
                  <a:gd name="connsiteX0" fmla="*/ 0 w 419100"/>
                  <a:gd name="connsiteY0" fmla="*/ 279400 h 558800"/>
                  <a:gd name="connsiteX1" fmla="*/ 209550 w 419100"/>
                  <a:gd name="connsiteY1" fmla="*/ 0 h 558800"/>
                  <a:gd name="connsiteX2" fmla="*/ 419100 w 419100"/>
                  <a:gd name="connsiteY2" fmla="*/ 279400 h 558800"/>
                  <a:gd name="connsiteX3" fmla="*/ 209550 w 419100"/>
                  <a:gd name="connsiteY3" fmla="*/ 558800 h 558800"/>
                  <a:gd name="connsiteX4" fmla="*/ 0 w 419100"/>
                  <a:gd name="connsiteY4" fmla="*/ 279400 h 5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00" h="558800" fill="none" extrusionOk="0">
                    <a:moveTo>
                      <a:pt x="0" y="279400"/>
                    </a:moveTo>
                    <a:cubicBezTo>
                      <a:pt x="-11926" y="128264"/>
                      <a:pt x="88776" y="9561"/>
                      <a:pt x="209550" y="0"/>
                    </a:cubicBezTo>
                    <a:cubicBezTo>
                      <a:pt x="352150" y="-2454"/>
                      <a:pt x="394069" y="114615"/>
                      <a:pt x="419100" y="279400"/>
                    </a:cubicBezTo>
                    <a:cubicBezTo>
                      <a:pt x="399560" y="453107"/>
                      <a:pt x="308206" y="568712"/>
                      <a:pt x="209550" y="558800"/>
                    </a:cubicBezTo>
                    <a:cubicBezTo>
                      <a:pt x="123609" y="575700"/>
                      <a:pt x="36611" y="431801"/>
                      <a:pt x="0" y="279400"/>
                    </a:cubicBezTo>
                    <a:close/>
                  </a:path>
                  <a:path w="419100" h="558800" stroke="0" extrusionOk="0">
                    <a:moveTo>
                      <a:pt x="0" y="279400"/>
                    </a:moveTo>
                    <a:cubicBezTo>
                      <a:pt x="5936" y="116279"/>
                      <a:pt x="89639" y="18989"/>
                      <a:pt x="209550" y="0"/>
                    </a:cubicBezTo>
                    <a:cubicBezTo>
                      <a:pt x="340154" y="-21884"/>
                      <a:pt x="411662" y="124561"/>
                      <a:pt x="419100" y="279400"/>
                    </a:cubicBezTo>
                    <a:cubicBezTo>
                      <a:pt x="414989" y="411588"/>
                      <a:pt x="321676" y="565687"/>
                      <a:pt x="209550" y="558800"/>
                    </a:cubicBezTo>
                    <a:cubicBezTo>
                      <a:pt x="95260" y="583878"/>
                      <a:pt x="-20112" y="435390"/>
                      <a:pt x="0" y="279400"/>
                    </a:cubicBezTo>
                    <a:close/>
                  </a:path>
                </a:pathLst>
              </a:custGeom>
              <a:solidFill>
                <a:schemeClr val="bg1"/>
              </a:solidFill>
              <a:ln w="44450" cap="rnd">
                <a:noFill/>
                <a:round/>
                <a:extLst>
                  <a:ext uri="{C807C97D-BFC1-408E-A445-0C87EB9F89A2}">
                    <ask:lineSketchStyleProps xmlns:ask="http://schemas.microsoft.com/office/drawing/2018/sketchyshapes" sd="286374121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8A3ADAEF-8C40-BC56-AB48-3A8CB8229863}"/>
                </a:ext>
              </a:extLst>
            </p:cNvPr>
            <p:cNvSpPr/>
            <p:nvPr/>
          </p:nvSpPr>
          <p:spPr>
            <a:xfrm>
              <a:off x="5231958" y="4476584"/>
              <a:ext cx="182880" cy="214686"/>
            </a:xfrm>
            <a:custGeom>
              <a:avLst/>
              <a:gdLst>
                <a:gd name="connsiteX0" fmla="*/ 0 w 182880"/>
                <a:gd name="connsiteY0" fmla="*/ 107343 h 214686"/>
                <a:gd name="connsiteX1" fmla="*/ 91440 w 182880"/>
                <a:gd name="connsiteY1" fmla="*/ 0 h 214686"/>
                <a:gd name="connsiteX2" fmla="*/ 182880 w 182880"/>
                <a:gd name="connsiteY2" fmla="*/ 107343 h 214686"/>
                <a:gd name="connsiteX3" fmla="*/ 91440 w 182880"/>
                <a:gd name="connsiteY3" fmla="*/ 214686 h 214686"/>
                <a:gd name="connsiteX4" fmla="*/ 0 w 182880"/>
                <a:gd name="connsiteY4" fmla="*/ 107343 h 21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214686" fill="none" extrusionOk="0">
                  <a:moveTo>
                    <a:pt x="0" y="107343"/>
                  </a:moveTo>
                  <a:cubicBezTo>
                    <a:pt x="-2411" y="48700"/>
                    <a:pt x="36386" y="8633"/>
                    <a:pt x="91440" y="0"/>
                  </a:cubicBezTo>
                  <a:cubicBezTo>
                    <a:pt x="155872" y="-1272"/>
                    <a:pt x="178905" y="46395"/>
                    <a:pt x="182880" y="107343"/>
                  </a:cubicBezTo>
                  <a:cubicBezTo>
                    <a:pt x="179739" y="169746"/>
                    <a:pt x="138551" y="216654"/>
                    <a:pt x="91440" y="214686"/>
                  </a:cubicBezTo>
                  <a:cubicBezTo>
                    <a:pt x="51103" y="220452"/>
                    <a:pt x="7268" y="166249"/>
                    <a:pt x="0" y="107343"/>
                  </a:cubicBezTo>
                  <a:close/>
                </a:path>
                <a:path w="182880" h="214686" stroke="0" extrusionOk="0">
                  <a:moveTo>
                    <a:pt x="0" y="107343"/>
                  </a:moveTo>
                  <a:cubicBezTo>
                    <a:pt x="1336" y="46075"/>
                    <a:pt x="38698" y="10181"/>
                    <a:pt x="91440" y="0"/>
                  </a:cubicBezTo>
                  <a:cubicBezTo>
                    <a:pt x="143980" y="-3001"/>
                    <a:pt x="173565" y="47394"/>
                    <a:pt x="182880" y="107343"/>
                  </a:cubicBezTo>
                  <a:cubicBezTo>
                    <a:pt x="181885" y="161271"/>
                    <a:pt x="139816" y="218746"/>
                    <a:pt x="91440" y="214686"/>
                  </a:cubicBezTo>
                  <a:cubicBezTo>
                    <a:pt x="41627" y="226662"/>
                    <a:pt x="-9098" y="167388"/>
                    <a:pt x="0" y="107343"/>
                  </a:cubicBezTo>
                  <a:close/>
                </a:path>
              </a:pathLst>
            </a:custGeom>
            <a:solidFill>
              <a:schemeClr val="bg1"/>
            </a:solidFill>
            <a:ln w="44450" cap="rnd">
              <a:noFill/>
              <a:round/>
              <a:extLst>
                <a:ext uri="{C807C97D-BFC1-408E-A445-0C87EB9F89A2}">
                  <ask:lineSketchStyleProps xmlns:ask="http://schemas.microsoft.com/office/drawing/2018/sketchyshapes" sd="286374121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05BEA962-27CB-B656-65E7-3C29D0A0DAEC}"/>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B390CC-F2E1-19B6-E69E-3AB61FE3B609}"/>
              </a:ext>
            </a:extLst>
          </p:cNvPr>
          <p:cNvSpPr txBox="1"/>
          <p:nvPr/>
        </p:nvSpPr>
        <p:spPr>
          <a:xfrm>
            <a:off x="0" y="6492875"/>
            <a:ext cx="4234814" cy="369332"/>
          </a:xfrm>
          <a:prstGeom prst="rect">
            <a:avLst/>
          </a:prstGeom>
          <a:noFill/>
        </p:spPr>
        <p:txBody>
          <a:bodyPr wrap="none" rtlCol="0">
            <a:spAutoFit/>
          </a:bodyPr>
          <a:lstStyle/>
          <a:p>
            <a:pPr>
              <a:spcAft>
                <a:spcPts val="600"/>
              </a:spcAft>
            </a:pPr>
            <a:r>
              <a:rPr lang="en-US" dirty="0">
                <a:solidFill>
                  <a:schemeClr val="bg1"/>
                </a:solidFill>
              </a:rPr>
              <a:t>5 Communications: A11Y Maturity Model</a:t>
            </a:r>
          </a:p>
        </p:txBody>
      </p:sp>
      <p:pic>
        <p:nvPicPr>
          <p:cNvPr id="13" name="Picture 12">
            <a:extLst>
              <a:ext uri="{FF2B5EF4-FFF2-40B4-BE49-F238E27FC236}">
                <a16:creationId xmlns:a16="http://schemas.microsoft.com/office/drawing/2014/main" id="{2C851089-AB4A-FA26-B97A-05B9C818742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1236139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F5E34-E9F6-4845-40DC-3B3FE5172010}"/>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4F54C7-FA4B-B103-B707-14A6F590C3F4}"/>
              </a:ext>
            </a:extLst>
          </p:cNvPr>
          <p:cNvSpPr>
            <a:spLocks noGrp="1"/>
          </p:cNvSpPr>
          <p:nvPr>
            <p:ph type="title"/>
          </p:nvPr>
        </p:nvSpPr>
        <p:spPr/>
        <p:txBody>
          <a:bodyPr/>
          <a:lstStyle/>
          <a:p>
            <a:r>
              <a:rPr lang="en-US" dirty="0"/>
              <a:t>Help Desk / Support</a:t>
            </a:r>
          </a:p>
        </p:txBody>
      </p:sp>
      <p:sp>
        <p:nvSpPr>
          <p:cNvPr id="3" name="Content Placeholder 2">
            <a:extLst>
              <a:ext uri="{FF2B5EF4-FFF2-40B4-BE49-F238E27FC236}">
                <a16:creationId xmlns:a16="http://schemas.microsoft.com/office/drawing/2014/main" id="{56759BFF-87EA-9273-511E-28C8818F0FDF}"/>
              </a:ext>
            </a:extLst>
          </p:cNvPr>
          <p:cNvSpPr>
            <a:spLocks noGrp="1"/>
          </p:cNvSpPr>
          <p:nvPr>
            <p:ph idx="1"/>
          </p:nvPr>
        </p:nvSpPr>
        <p:spPr>
          <a:xfrm>
            <a:off x="838199" y="1825625"/>
            <a:ext cx="6422673" cy="4351338"/>
          </a:xfrm>
        </p:spPr>
        <p:txBody>
          <a:bodyPr>
            <a:normAutofit lnSpcReduction="10000"/>
          </a:bodyPr>
          <a:lstStyle/>
          <a:p>
            <a:pPr>
              <a:buClr>
                <a:srgbClr val="E97131"/>
              </a:buClr>
              <a:buFont typeface="Wingdings" pitchFamily="2" charset="2"/>
              <a:buChar char="ü"/>
            </a:pPr>
            <a:r>
              <a:rPr lang="en-US" b="1" dirty="0"/>
              <a:t>Required training: </a:t>
            </a:r>
            <a:r>
              <a:rPr lang="en-US" dirty="0"/>
              <a:t>customer service for people with disabilities</a:t>
            </a:r>
          </a:p>
          <a:p>
            <a:pPr>
              <a:buClr>
                <a:srgbClr val="E97131"/>
              </a:buClr>
              <a:buFont typeface="Wingdings" pitchFamily="2" charset="2"/>
              <a:buChar char="ü"/>
            </a:pPr>
            <a:r>
              <a:rPr lang="en-US" b="1" dirty="0"/>
              <a:t>Triage complex issues </a:t>
            </a:r>
            <a:r>
              <a:rPr lang="en-US" dirty="0"/>
              <a:t>to</a:t>
            </a:r>
          </a:p>
          <a:p>
            <a:pPr lvl="1"/>
            <a:r>
              <a:rPr lang="en-US" dirty="0"/>
              <a:t>Accessibility expert(s)</a:t>
            </a:r>
          </a:p>
          <a:p>
            <a:pPr lvl="1"/>
            <a:r>
              <a:rPr lang="en-US" dirty="0"/>
              <a:t>Product experts(s)</a:t>
            </a:r>
          </a:p>
          <a:p>
            <a:pPr>
              <a:buClr>
                <a:srgbClr val="E97131"/>
              </a:buClr>
              <a:buFont typeface="Wingdings" pitchFamily="2" charset="2"/>
              <a:buChar char="ü"/>
            </a:pPr>
            <a:r>
              <a:rPr lang="en-US" b="1" dirty="0"/>
              <a:t>Accessible</a:t>
            </a:r>
            <a:r>
              <a:rPr lang="en-US" dirty="0"/>
              <a:t> </a:t>
            </a:r>
          </a:p>
          <a:p>
            <a:pPr lvl="1"/>
            <a:r>
              <a:rPr lang="en-US" dirty="0"/>
              <a:t>Product documentation</a:t>
            </a:r>
          </a:p>
          <a:p>
            <a:pPr lvl="1"/>
            <a:r>
              <a:rPr lang="en-US" dirty="0"/>
              <a:t>Online help center</a:t>
            </a:r>
          </a:p>
          <a:p>
            <a:pPr lvl="1"/>
            <a:r>
              <a:rPr lang="en-US" dirty="0"/>
              <a:t>Methods to report a11y problems</a:t>
            </a:r>
          </a:p>
          <a:p>
            <a:r>
              <a:rPr lang="en-US" b="1" dirty="0"/>
              <a:t>Future: </a:t>
            </a:r>
            <a:r>
              <a:rPr lang="en-US" dirty="0"/>
              <a:t>Monitor customer satisfaction for people with disabilities</a:t>
            </a:r>
          </a:p>
          <a:p>
            <a:pPr lvl="1"/>
            <a:endParaRPr lang="en-US" dirty="0"/>
          </a:p>
        </p:txBody>
      </p:sp>
      <p:sp>
        <p:nvSpPr>
          <p:cNvPr id="4" name="sketchy line">
            <a:extLst>
              <a:ext uri="{FF2B5EF4-FFF2-40B4-BE49-F238E27FC236}">
                <a16:creationId xmlns:a16="http://schemas.microsoft.com/office/drawing/2014/main" id="{AEC59735-BD18-E1D4-52A0-4AFE0D6B6F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5368" y="1385889"/>
            <a:ext cx="4572000" cy="45719"/>
          </a:xfrm>
          <a:custGeom>
            <a:avLst/>
            <a:gdLst>
              <a:gd name="connsiteX0" fmla="*/ 0 w 4572000"/>
              <a:gd name="connsiteY0" fmla="*/ 0 h 45719"/>
              <a:gd name="connsiteX1" fmla="*/ 744583 w 4572000"/>
              <a:gd name="connsiteY1" fmla="*/ 0 h 45719"/>
              <a:gd name="connsiteX2" fmla="*/ 1306286 w 4572000"/>
              <a:gd name="connsiteY2" fmla="*/ 0 h 45719"/>
              <a:gd name="connsiteX3" fmla="*/ 2005149 w 4572000"/>
              <a:gd name="connsiteY3" fmla="*/ 0 h 45719"/>
              <a:gd name="connsiteX4" fmla="*/ 2612571 w 4572000"/>
              <a:gd name="connsiteY4" fmla="*/ 0 h 45719"/>
              <a:gd name="connsiteX5" fmla="*/ 3357154 w 4572000"/>
              <a:gd name="connsiteY5" fmla="*/ 0 h 45719"/>
              <a:gd name="connsiteX6" fmla="*/ 3918857 w 4572000"/>
              <a:gd name="connsiteY6" fmla="*/ 0 h 45719"/>
              <a:gd name="connsiteX7" fmla="*/ 4572000 w 4572000"/>
              <a:gd name="connsiteY7" fmla="*/ 0 h 45719"/>
              <a:gd name="connsiteX8" fmla="*/ 4572000 w 4572000"/>
              <a:gd name="connsiteY8" fmla="*/ 45719 h 45719"/>
              <a:gd name="connsiteX9" fmla="*/ 3918857 w 4572000"/>
              <a:gd name="connsiteY9" fmla="*/ 45719 h 45719"/>
              <a:gd name="connsiteX10" fmla="*/ 3265714 w 4572000"/>
              <a:gd name="connsiteY10" fmla="*/ 45719 h 45719"/>
              <a:gd name="connsiteX11" fmla="*/ 2658291 w 4572000"/>
              <a:gd name="connsiteY11" fmla="*/ 45719 h 45719"/>
              <a:gd name="connsiteX12" fmla="*/ 2142309 w 4572000"/>
              <a:gd name="connsiteY12" fmla="*/ 45719 h 45719"/>
              <a:gd name="connsiteX13" fmla="*/ 1580606 w 4572000"/>
              <a:gd name="connsiteY13" fmla="*/ 45719 h 45719"/>
              <a:gd name="connsiteX14" fmla="*/ 927463 w 4572000"/>
              <a:gd name="connsiteY14" fmla="*/ 45719 h 45719"/>
              <a:gd name="connsiteX15" fmla="*/ 0 w 4572000"/>
              <a:gd name="connsiteY15" fmla="*/ 45719 h 45719"/>
              <a:gd name="connsiteX16" fmla="*/ 0 w 4572000"/>
              <a:gd name="connsiteY1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45719" fill="none" extrusionOk="0">
                <a:moveTo>
                  <a:pt x="0" y="0"/>
                </a:moveTo>
                <a:cubicBezTo>
                  <a:pt x="175191" y="33796"/>
                  <a:pt x="531993" y="36339"/>
                  <a:pt x="744583" y="0"/>
                </a:cubicBezTo>
                <a:cubicBezTo>
                  <a:pt x="957173" y="-36339"/>
                  <a:pt x="1153063" y="-6973"/>
                  <a:pt x="1306286" y="0"/>
                </a:cubicBezTo>
                <a:cubicBezTo>
                  <a:pt x="1459509" y="6973"/>
                  <a:pt x="1661244" y="-3599"/>
                  <a:pt x="2005149" y="0"/>
                </a:cubicBezTo>
                <a:cubicBezTo>
                  <a:pt x="2349054" y="3599"/>
                  <a:pt x="2327580" y="-6177"/>
                  <a:pt x="2612571" y="0"/>
                </a:cubicBezTo>
                <a:cubicBezTo>
                  <a:pt x="2897562" y="6177"/>
                  <a:pt x="3132523" y="-8236"/>
                  <a:pt x="3357154" y="0"/>
                </a:cubicBezTo>
                <a:cubicBezTo>
                  <a:pt x="3581785" y="8236"/>
                  <a:pt x="3765629" y="27954"/>
                  <a:pt x="3918857" y="0"/>
                </a:cubicBezTo>
                <a:cubicBezTo>
                  <a:pt x="4072085" y="-27954"/>
                  <a:pt x="4377314" y="-23905"/>
                  <a:pt x="4572000" y="0"/>
                </a:cubicBezTo>
                <a:cubicBezTo>
                  <a:pt x="4573118" y="10063"/>
                  <a:pt x="4573002" y="30914"/>
                  <a:pt x="4572000" y="45719"/>
                </a:cubicBezTo>
                <a:cubicBezTo>
                  <a:pt x="4263485" y="44540"/>
                  <a:pt x="4130148" y="20946"/>
                  <a:pt x="3918857" y="45719"/>
                </a:cubicBezTo>
                <a:cubicBezTo>
                  <a:pt x="3707566" y="70492"/>
                  <a:pt x="3586644" y="69564"/>
                  <a:pt x="3265714" y="45719"/>
                </a:cubicBezTo>
                <a:cubicBezTo>
                  <a:pt x="2944784" y="21874"/>
                  <a:pt x="2831472" y="25408"/>
                  <a:pt x="2658291" y="45719"/>
                </a:cubicBezTo>
                <a:cubicBezTo>
                  <a:pt x="2485110" y="66030"/>
                  <a:pt x="2310330" y="30837"/>
                  <a:pt x="2142309" y="45719"/>
                </a:cubicBezTo>
                <a:cubicBezTo>
                  <a:pt x="1974288" y="60601"/>
                  <a:pt x="1860467" y="27584"/>
                  <a:pt x="1580606" y="45719"/>
                </a:cubicBezTo>
                <a:cubicBezTo>
                  <a:pt x="1300745" y="63854"/>
                  <a:pt x="1099953" y="36342"/>
                  <a:pt x="927463" y="45719"/>
                </a:cubicBezTo>
                <a:cubicBezTo>
                  <a:pt x="754973" y="55096"/>
                  <a:pt x="303080" y="76734"/>
                  <a:pt x="0" y="45719"/>
                </a:cubicBezTo>
                <a:cubicBezTo>
                  <a:pt x="563" y="33889"/>
                  <a:pt x="778" y="11937"/>
                  <a:pt x="0" y="0"/>
                </a:cubicBezTo>
                <a:close/>
              </a:path>
              <a:path w="4572000" h="45719" stroke="0" extrusionOk="0">
                <a:moveTo>
                  <a:pt x="0" y="0"/>
                </a:moveTo>
                <a:cubicBezTo>
                  <a:pt x="184215" y="-9597"/>
                  <a:pt x="399722" y="3856"/>
                  <a:pt x="561703" y="0"/>
                </a:cubicBezTo>
                <a:cubicBezTo>
                  <a:pt x="723684" y="-3856"/>
                  <a:pt x="956849" y="-6583"/>
                  <a:pt x="1306286" y="0"/>
                </a:cubicBezTo>
                <a:cubicBezTo>
                  <a:pt x="1655723" y="6583"/>
                  <a:pt x="1657028" y="1890"/>
                  <a:pt x="1822269" y="0"/>
                </a:cubicBezTo>
                <a:cubicBezTo>
                  <a:pt x="1987510" y="-1890"/>
                  <a:pt x="2213066" y="-7713"/>
                  <a:pt x="2338251" y="0"/>
                </a:cubicBezTo>
                <a:cubicBezTo>
                  <a:pt x="2463436" y="7713"/>
                  <a:pt x="2853458" y="-2903"/>
                  <a:pt x="2991394" y="0"/>
                </a:cubicBezTo>
                <a:cubicBezTo>
                  <a:pt x="3129330" y="2903"/>
                  <a:pt x="3381648" y="-623"/>
                  <a:pt x="3598817" y="0"/>
                </a:cubicBezTo>
                <a:cubicBezTo>
                  <a:pt x="3815986" y="623"/>
                  <a:pt x="4304854" y="12494"/>
                  <a:pt x="4572000" y="0"/>
                </a:cubicBezTo>
                <a:cubicBezTo>
                  <a:pt x="4572312" y="20133"/>
                  <a:pt x="4570821" y="29603"/>
                  <a:pt x="4572000" y="45719"/>
                </a:cubicBezTo>
                <a:cubicBezTo>
                  <a:pt x="4320058" y="16161"/>
                  <a:pt x="4171618" y="77257"/>
                  <a:pt x="3827417" y="45719"/>
                </a:cubicBezTo>
                <a:cubicBezTo>
                  <a:pt x="3483216" y="14181"/>
                  <a:pt x="3308222" y="13585"/>
                  <a:pt x="3082834" y="45719"/>
                </a:cubicBezTo>
                <a:cubicBezTo>
                  <a:pt x="2857446" y="77853"/>
                  <a:pt x="2650493" y="21370"/>
                  <a:pt x="2475411" y="45719"/>
                </a:cubicBezTo>
                <a:cubicBezTo>
                  <a:pt x="2300329" y="70068"/>
                  <a:pt x="2001125" y="37200"/>
                  <a:pt x="1867989" y="45719"/>
                </a:cubicBezTo>
                <a:cubicBezTo>
                  <a:pt x="1734853" y="54238"/>
                  <a:pt x="1500928" y="34509"/>
                  <a:pt x="1306286" y="45719"/>
                </a:cubicBezTo>
                <a:cubicBezTo>
                  <a:pt x="1111644" y="56929"/>
                  <a:pt x="963431" y="26554"/>
                  <a:pt x="698863" y="45719"/>
                </a:cubicBezTo>
                <a:cubicBezTo>
                  <a:pt x="434295" y="64884"/>
                  <a:pt x="196960" y="52943"/>
                  <a:pt x="0" y="45719"/>
                </a:cubicBezTo>
                <a:cubicBezTo>
                  <a:pt x="-2070" y="29549"/>
                  <a:pt x="-5" y="1425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59E166FB-A044-4F86-07F4-99CA5EFC094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260873" y="1825625"/>
            <a:ext cx="4486466" cy="3313534"/>
          </a:xfrm>
          <a:prstGeom prst="rect">
            <a:avLst/>
          </a:prstGeom>
        </p:spPr>
      </p:pic>
      <p:sp>
        <p:nvSpPr>
          <p:cNvPr id="5" name="TextBox 4">
            <a:extLst>
              <a:ext uri="{FF2B5EF4-FFF2-40B4-BE49-F238E27FC236}">
                <a16:creationId xmlns:a16="http://schemas.microsoft.com/office/drawing/2014/main" id="{4DC55411-DBAE-5227-6CFE-58C6642F4A57}"/>
              </a:ext>
            </a:extLst>
          </p:cNvPr>
          <p:cNvSpPr txBox="1"/>
          <p:nvPr/>
        </p:nvSpPr>
        <p:spPr>
          <a:xfrm>
            <a:off x="0" y="6492875"/>
            <a:ext cx="4401269" cy="369332"/>
          </a:xfrm>
          <a:prstGeom prst="rect">
            <a:avLst/>
          </a:prstGeom>
          <a:noFill/>
        </p:spPr>
        <p:txBody>
          <a:bodyPr wrap="none" rtlCol="0">
            <a:spAutoFit/>
          </a:bodyPr>
          <a:lstStyle/>
          <a:p>
            <a:r>
              <a:rPr lang="en-US" dirty="0">
                <a:solidFill>
                  <a:schemeClr val="bg1"/>
                </a:solidFill>
              </a:rPr>
              <a:t>6 Help Desk/Support: A11Y Maturity Model</a:t>
            </a:r>
          </a:p>
        </p:txBody>
      </p:sp>
      <p:pic>
        <p:nvPicPr>
          <p:cNvPr id="9" name="Picture 8">
            <a:extLst>
              <a:ext uri="{FF2B5EF4-FFF2-40B4-BE49-F238E27FC236}">
                <a16:creationId xmlns:a16="http://schemas.microsoft.com/office/drawing/2014/main" id="{43E35B94-1E75-F7CE-AA87-23D7C6ABBE58}"/>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255317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FC51B"/>
        </a:solidFill>
        <a:effectLst/>
      </p:bgPr>
    </p:bg>
    <p:spTree>
      <p:nvGrpSpPr>
        <p:cNvPr id="1" name=""/>
        <p:cNvGrpSpPr/>
        <p:nvPr/>
      </p:nvGrpSpPr>
      <p:grpSpPr>
        <a:xfrm>
          <a:off x="0" y="0"/>
          <a:ext cx="0" cy="0"/>
          <a:chOff x="0" y="0"/>
          <a:chExt cx="0" cy="0"/>
        </a:xfrm>
      </p:grpSpPr>
      <p:grpSp>
        <p:nvGrpSpPr>
          <p:cNvPr id="7" name="Group 6" descr="Glenda the Goodwitch&#10;&#10;Poster from Wicked on Broadway where Glinda is whispering in Elphaba’s ear">
            <a:extLst>
              <a:ext uri="{FF2B5EF4-FFF2-40B4-BE49-F238E27FC236}">
                <a16:creationId xmlns:a16="http://schemas.microsoft.com/office/drawing/2014/main" id="{7281997B-FB6D-B221-68C7-FD4FF9159B5F}"/>
              </a:ext>
            </a:extLst>
          </p:cNvPr>
          <p:cNvGrpSpPr/>
          <p:nvPr/>
        </p:nvGrpSpPr>
        <p:grpSpPr>
          <a:xfrm>
            <a:off x="-31955" y="0"/>
            <a:ext cx="13718396" cy="7187059"/>
            <a:chOff x="-31955" y="0"/>
            <a:chExt cx="13718396" cy="7187059"/>
          </a:xfrm>
        </p:grpSpPr>
        <p:pic>
          <p:nvPicPr>
            <p:cNvPr id="5" name="Picture 4" descr="Glenda the Goodwitch&#10;&#10;Glinda the Goodwitch and Elphaba the Wicked Witch poster from Wicked the musica">
              <a:extLst>
                <a:ext uri="{FF2B5EF4-FFF2-40B4-BE49-F238E27FC236}">
                  <a16:creationId xmlns:a16="http://schemas.microsoft.com/office/drawing/2014/main" id="{29990168-F119-E6DD-7EC4-7C130AF3ABB9}"/>
                </a:ext>
              </a:extLst>
            </p:cNvPr>
            <p:cNvPicPr>
              <a:picLocks noChangeAspect="1"/>
            </p:cNvPicPr>
            <p:nvPr/>
          </p:nvPicPr>
          <p:blipFill>
            <a:blip r:embed="rId3"/>
            <a:stretch>
              <a:fillRect/>
            </a:stretch>
          </p:blipFill>
          <p:spPr>
            <a:xfrm>
              <a:off x="1478526" y="0"/>
              <a:ext cx="12207915" cy="6866952"/>
            </a:xfrm>
            <a:prstGeom prst="rect">
              <a:avLst/>
            </a:prstGeom>
          </p:spPr>
        </p:pic>
        <p:sp>
          <p:nvSpPr>
            <p:cNvPr id="6" name="Rectangle 5">
              <a:extLst>
                <a:ext uri="{FF2B5EF4-FFF2-40B4-BE49-F238E27FC236}">
                  <a16:creationId xmlns:a16="http://schemas.microsoft.com/office/drawing/2014/main" id="{55530A0D-27F7-3FFA-CB62-77EF23563105}"/>
                </a:ext>
              </a:extLst>
            </p:cNvPr>
            <p:cNvSpPr/>
            <p:nvPr/>
          </p:nvSpPr>
          <p:spPr>
            <a:xfrm flipH="1">
              <a:off x="-31955" y="4547098"/>
              <a:ext cx="1740310" cy="2639961"/>
            </a:xfrm>
            <a:custGeom>
              <a:avLst/>
              <a:gdLst>
                <a:gd name="connsiteX0" fmla="*/ 0 w 1740310"/>
                <a:gd name="connsiteY0" fmla="*/ 0 h 2639961"/>
                <a:gd name="connsiteX1" fmla="*/ 1740310 w 1740310"/>
                <a:gd name="connsiteY1" fmla="*/ 0 h 2639961"/>
                <a:gd name="connsiteX2" fmla="*/ 1740310 w 1740310"/>
                <a:gd name="connsiteY2" fmla="*/ 2639961 h 2639961"/>
                <a:gd name="connsiteX3" fmla="*/ 0 w 1740310"/>
                <a:gd name="connsiteY3" fmla="*/ 2639961 h 2639961"/>
                <a:gd name="connsiteX4" fmla="*/ 0 w 1740310"/>
                <a:gd name="connsiteY4" fmla="*/ 0 h 2639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310" h="2639961" fill="none" extrusionOk="0">
                  <a:moveTo>
                    <a:pt x="0" y="0"/>
                  </a:moveTo>
                  <a:cubicBezTo>
                    <a:pt x="651383" y="-12350"/>
                    <a:pt x="956127" y="156073"/>
                    <a:pt x="1740310" y="0"/>
                  </a:cubicBezTo>
                  <a:cubicBezTo>
                    <a:pt x="1698705" y="905985"/>
                    <a:pt x="1605313" y="1876898"/>
                    <a:pt x="1740310" y="2639961"/>
                  </a:cubicBezTo>
                  <a:cubicBezTo>
                    <a:pt x="966151" y="2715032"/>
                    <a:pt x="287354" y="2484521"/>
                    <a:pt x="0" y="2639961"/>
                  </a:cubicBezTo>
                  <a:cubicBezTo>
                    <a:pt x="163846" y="1807560"/>
                    <a:pt x="128471" y="1167444"/>
                    <a:pt x="0" y="0"/>
                  </a:cubicBezTo>
                  <a:close/>
                </a:path>
                <a:path w="1740310" h="2639961" stroke="0" extrusionOk="0">
                  <a:moveTo>
                    <a:pt x="0" y="0"/>
                  </a:moveTo>
                  <a:cubicBezTo>
                    <a:pt x="280736" y="-91659"/>
                    <a:pt x="1262087" y="126259"/>
                    <a:pt x="1740310" y="0"/>
                  </a:cubicBezTo>
                  <a:cubicBezTo>
                    <a:pt x="1864365" y="310228"/>
                    <a:pt x="1868524" y="2013852"/>
                    <a:pt x="1740310" y="2639961"/>
                  </a:cubicBezTo>
                  <a:cubicBezTo>
                    <a:pt x="1210210" y="2505138"/>
                    <a:pt x="339819" y="2621406"/>
                    <a:pt x="0" y="2639961"/>
                  </a:cubicBezTo>
                  <a:cubicBezTo>
                    <a:pt x="78648" y="2042834"/>
                    <a:pt x="-161374" y="768050"/>
                    <a:pt x="0" y="0"/>
                  </a:cubicBezTo>
                  <a:close/>
                </a:path>
              </a:pathLst>
            </a:custGeom>
            <a:solidFill>
              <a:srgbClr val="000000"/>
            </a:solidFill>
            <a:ln w="44450" cap="rnd">
              <a:solidFill>
                <a:schemeClr val="tx1"/>
              </a:solidFill>
              <a:round/>
              <a:extLst>
                <a:ext uri="{C807C97D-BFC1-408E-A445-0C87EB9F89A2}">
                  <ask:lineSketchStyleProps xmlns:ask="http://schemas.microsoft.com/office/drawing/2018/sketchyshapes" sd="2863741219">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99392EC-9663-532B-0ADE-176EE92D6344}"/>
              </a:ext>
            </a:extLst>
          </p:cNvPr>
          <p:cNvSpPr>
            <a:spLocks noGrp="1"/>
          </p:cNvSpPr>
          <p:nvPr>
            <p:ph type="title"/>
          </p:nvPr>
        </p:nvSpPr>
        <p:spPr/>
        <p:txBody>
          <a:bodyPr>
            <a:normAutofit/>
          </a:bodyPr>
          <a:lstStyle/>
          <a:p>
            <a:r>
              <a:rPr lang="en-US" sz="4000" dirty="0" err="1"/>
              <a:t>goodwitch</a:t>
            </a:r>
            <a:r>
              <a:rPr lang="en-US" sz="4000" dirty="0"/>
              <a:t> of a11y</a:t>
            </a:r>
          </a:p>
        </p:txBody>
      </p:sp>
      <p:sp>
        <p:nvSpPr>
          <p:cNvPr id="3" name="Content Placeholder 2">
            <a:extLst>
              <a:ext uri="{FF2B5EF4-FFF2-40B4-BE49-F238E27FC236}">
                <a16:creationId xmlns:a16="http://schemas.microsoft.com/office/drawing/2014/main" id="{D907BDD3-3D76-56DF-E165-8550738C845A}"/>
              </a:ext>
            </a:extLst>
          </p:cNvPr>
          <p:cNvSpPr>
            <a:spLocks noGrp="1"/>
          </p:cNvSpPr>
          <p:nvPr>
            <p:ph idx="1"/>
          </p:nvPr>
        </p:nvSpPr>
        <p:spPr>
          <a:xfrm>
            <a:off x="838200" y="1825625"/>
            <a:ext cx="3942347" cy="2505743"/>
          </a:xfrm>
        </p:spPr>
        <p:txBody>
          <a:bodyPr>
            <a:normAutofit/>
          </a:bodyPr>
          <a:lstStyle/>
          <a:p>
            <a:pPr marL="0" indent="0">
              <a:buNone/>
            </a:pPr>
            <a:r>
              <a:rPr lang="en-US" sz="2400" dirty="0"/>
              <a:t>Glenda Sims</a:t>
            </a:r>
          </a:p>
          <a:p>
            <a:pPr marL="0" indent="0">
              <a:buNone/>
            </a:pPr>
            <a:br>
              <a:rPr lang="en-US" sz="2400" dirty="0"/>
            </a:br>
            <a:r>
              <a:rPr lang="en-US" sz="2400" dirty="0"/>
              <a:t>Chief Information Accessibility Officer</a:t>
            </a:r>
            <a:br>
              <a:rPr lang="en-US" sz="2400" dirty="0"/>
            </a:br>
            <a:br>
              <a:rPr lang="en-US" sz="2400" dirty="0"/>
            </a:br>
            <a:r>
              <a:rPr lang="en-US" sz="2400" dirty="0"/>
              <a:t>Deque</a:t>
            </a:r>
          </a:p>
        </p:txBody>
      </p:sp>
    </p:spTree>
    <p:extLst>
      <p:ext uri="{BB962C8B-B14F-4D97-AF65-F5344CB8AC3E}">
        <p14:creationId xmlns:p14="http://schemas.microsoft.com/office/powerpoint/2010/main" val="3383452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59EFD3-220D-AE6B-F933-BF0E42A593F8}"/>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AA3DDD-0DFD-B0FF-5D5C-985DDE569787}"/>
              </a:ext>
            </a:extLst>
          </p:cNvPr>
          <p:cNvSpPr>
            <a:spLocks noGrp="1"/>
          </p:cNvSpPr>
          <p:nvPr>
            <p:ph type="title"/>
          </p:nvPr>
        </p:nvSpPr>
        <p:spPr>
          <a:xfrm>
            <a:off x="838200" y="365125"/>
            <a:ext cx="6364735" cy="1325563"/>
          </a:xfrm>
        </p:spPr>
        <p:txBody>
          <a:bodyPr>
            <a:normAutofit/>
          </a:bodyPr>
          <a:lstStyle/>
          <a:p>
            <a:r>
              <a:rPr lang="en-US" dirty="0"/>
              <a:t>Simple A11Y Leaderboard</a:t>
            </a:r>
          </a:p>
        </p:txBody>
      </p:sp>
      <p:sp>
        <p:nvSpPr>
          <p:cNvPr id="3" name="Content Placeholder 2">
            <a:extLst>
              <a:ext uri="{FF2B5EF4-FFF2-40B4-BE49-F238E27FC236}">
                <a16:creationId xmlns:a16="http://schemas.microsoft.com/office/drawing/2014/main" id="{35B16EB2-8A02-D389-B100-349DFF314F8D}"/>
              </a:ext>
            </a:extLst>
          </p:cNvPr>
          <p:cNvSpPr>
            <a:spLocks noGrp="1"/>
          </p:cNvSpPr>
          <p:nvPr>
            <p:ph idx="1"/>
          </p:nvPr>
        </p:nvSpPr>
        <p:spPr>
          <a:xfrm>
            <a:off x="838199" y="1666998"/>
            <a:ext cx="6364736" cy="4351338"/>
          </a:xfrm>
        </p:spPr>
        <p:txBody>
          <a:bodyPr>
            <a:noAutofit/>
          </a:bodyPr>
          <a:lstStyle/>
          <a:p>
            <a:pPr>
              <a:buClr>
                <a:srgbClr val="E97131"/>
              </a:buClr>
              <a:buFont typeface="Wingdings" pitchFamily="2" charset="2"/>
              <a:buChar char="ü"/>
            </a:pPr>
            <a:r>
              <a:rPr lang="en-US" sz="2000" b="1" dirty="0"/>
              <a:t>Published leaderboard internally</a:t>
            </a:r>
          </a:p>
          <a:p>
            <a:pPr lvl="1"/>
            <a:r>
              <a:rPr lang="en-US" sz="2000" dirty="0"/>
              <a:t>Scores from our axe Monitor</a:t>
            </a:r>
          </a:p>
          <a:p>
            <a:pPr lvl="1"/>
            <a:r>
              <a:rPr lang="en-US" sz="2000" dirty="0"/>
              <a:t>Simple VPAT scores example</a:t>
            </a:r>
          </a:p>
          <a:p>
            <a:pPr lvl="2"/>
            <a:r>
              <a:rPr lang="en-US" dirty="0"/>
              <a:t>WCAG 2.1 A/AA + 50 Success Criteria (SC)</a:t>
            </a:r>
          </a:p>
          <a:p>
            <a:pPr lvl="3"/>
            <a:r>
              <a:rPr lang="en-US" sz="2000" dirty="0"/>
              <a:t>2 points - SC  with “Supports”</a:t>
            </a:r>
          </a:p>
          <a:p>
            <a:pPr lvl="3"/>
            <a:r>
              <a:rPr lang="en-US" sz="2000" dirty="0"/>
              <a:t>0 points - SC with “Partially Supports”</a:t>
            </a:r>
          </a:p>
          <a:p>
            <a:pPr lvl="3"/>
            <a:r>
              <a:rPr lang="en-US" sz="2000" dirty="0"/>
              <a:t>0 points - SC with ”Do Not Support” </a:t>
            </a:r>
          </a:p>
          <a:p>
            <a:pPr lvl="4"/>
            <a:r>
              <a:rPr lang="en-US" sz="2000" dirty="0"/>
              <a:t>”Does Not Support” unacceptable </a:t>
            </a:r>
          </a:p>
          <a:p>
            <a:pPr>
              <a:buClr>
                <a:srgbClr val="E97131"/>
              </a:buClr>
              <a:buFont typeface="Wingdings" pitchFamily="2" charset="2"/>
              <a:buChar char="ü"/>
            </a:pPr>
            <a:r>
              <a:rPr lang="en-US" sz="2000" b="1" dirty="0"/>
              <a:t>A11Y help as needed</a:t>
            </a:r>
          </a:p>
          <a:p>
            <a:pPr lvl="1"/>
            <a:r>
              <a:rPr lang="en-US" sz="2000" dirty="0"/>
              <a:t>Prioritization, how to fix, why it matters…</a:t>
            </a:r>
          </a:p>
          <a:p>
            <a:pPr>
              <a:buClr>
                <a:srgbClr val="E97131"/>
              </a:buClr>
              <a:buFont typeface="Wingdings" pitchFamily="2" charset="2"/>
              <a:buChar char="ü"/>
            </a:pPr>
            <a:r>
              <a:rPr lang="en-US" sz="2000" b="1" dirty="0"/>
              <a:t>Motivation</a:t>
            </a:r>
          </a:p>
          <a:p>
            <a:pPr lvl="1"/>
            <a:r>
              <a:rPr lang="en-US" sz="2000" dirty="0"/>
              <a:t>Everybody can see it</a:t>
            </a:r>
          </a:p>
          <a:p>
            <a:pPr lvl="1"/>
            <a:r>
              <a:rPr lang="en-US" sz="2000" dirty="0"/>
              <a:t>Creates delightful competition</a:t>
            </a:r>
          </a:p>
        </p:txBody>
      </p:sp>
      <p:pic>
        <p:nvPicPr>
          <p:cNvPr id="5" name="Picture 4">
            <a:extLst>
              <a:ext uri="{FF2B5EF4-FFF2-40B4-BE49-F238E27FC236}">
                <a16:creationId xmlns:a16="http://schemas.microsoft.com/office/drawing/2014/main" id="{FB546B78-CBDB-4AD2-5924-79F4C67C622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b="-2"/>
          <a:stretch>
            <a:fillRect/>
          </a:stretch>
        </p:blipFill>
        <p:spPr>
          <a:xfrm>
            <a:off x="7355296" y="1040660"/>
            <a:ext cx="4268592" cy="4268592"/>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2C729ED-FC59-6B1F-9E94-FEBFDD7EB6CF}"/>
              </a:ext>
            </a:extLst>
          </p:cNvPr>
          <p:cNvSpPr txBox="1"/>
          <p:nvPr/>
        </p:nvSpPr>
        <p:spPr>
          <a:xfrm>
            <a:off x="0" y="6492875"/>
            <a:ext cx="3715954" cy="369332"/>
          </a:xfrm>
          <a:prstGeom prst="rect">
            <a:avLst/>
          </a:prstGeom>
          <a:noFill/>
        </p:spPr>
        <p:txBody>
          <a:bodyPr wrap="none" rtlCol="0">
            <a:spAutoFit/>
          </a:bodyPr>
          <a:lstStyle/>
          <a:p>
            <a:r>
              <a:rPr lang="en-US" dirty="0">
                <a:solidFill>
                  <a:schemeClr val="bg1"/>
                </a:solidFill>
              </a:rPr>
              <a:t>7 Governance: A11Y Maturity Model</a:t>
            </a:r>
          </a:p>
        </p:txBody>
      </p:sp>
      <p:sp>
        <p:nvSpPr>
          <p:cNvPr id="7" name="sketchy line">
            <a:extLst>
              <a:ext uri="{FF2B5EF4-FFF2-40B4-BE49-F238E27FC236}">
                <a16:creationId xmlns:a16="http://schemas.microsoft.com/office/drawing/2014/main" id="{5833D81A-451A-3C1B-D878-01C525509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5368" y="1385889"/>
            <a:ext cx="5943600" cy="45719"/>
          </a:xfrm>
          <a:custGeom>
            <a:avLst/>
            <a:gdLst>
              <a:gd name="connsiteX0" fmla="*/ 0 w 5943600"/>
              <a:gd name="connsiteY0" fmla="*/ 0 h 45719"/>
              <a:gd name="connsiteX1" fmla="*/ 482092 w 5943600"/>
              <a:gd name="connsiteY1" fmla="*/ 0 h 45719"/>
              <a:gd name="connsiteX2" fmla="*/ 1023620 w 5943600"/>
              <a:gd name="connsiteY2" fmla="*/ 0 h 45719"/>
              <a:gd name="connsiteX3" fmla="*/ 1565148 w 5943600"/>
              <a:gd name="connsiteY3" fmla="*/ 0 h 45719"/>
              <a:gd name="connsiteX4" fmla="*/ 2225548 w 5943600"/>
              <a:gd name="connsiteY4" fmla="*/ 0 h 45719"/>
              <a:gd name="connsiteX5" fmla="*/ 2767076 w 5943600"/>
              <a:gd name="connsiteY5" fmla="*/ 0 h 45719"/>
              <a:gd name="connsiteX6" fmla="*/ 3486912 w 5943600"/>
              <a:gd name="connsiteY6" fmla="*/ 0 h 45719"/>
              <a:gd name="connsiteX7" fmla="*/ 4206748 w 5943600"/>
              <a:gd name="connsiteY7" fmla="*/ 0 h 45719"/>
              <a:gd name="connsiteX8" fmla="*/ 4867148 w 5943600"/>
              <a:gd name="connsiteY8" fmla="*/ 0 h 45719"/>
              <a:gd name="connsiteX9" fmla="*/ 5349240 w 5943600"/>
              <a:gd name="connsiteY9" fmla="*/ 0 h 45719"/>
              <a:gd name="connsiteX10" fmla="*/ 5943600 w 5943600"/>
              <a:gd name="connsiteY10" fmla="*/ 0 h 45719"/>
              <a:gd name="connsiteX11" fmla="*/ 5943600 w 5943600"/>
              <a:gd name="connsiteY11" fmla="*/ 45719 h 45719"/>
              <a:gd name="connsiteX12" fmla="*/ 5402072 w 5943600"/>
              <a:gd name="connsiteY12" fmla="*/ 45719 h 45719"/>
              <a:gd name="connsiteX13" fmla="*/ 4741672 w 5943600"/>
              <a:gd name="connsiteY13" fmla="*/ 45719 h 45719"/>
              <a:gd name="connsiteX14" fmla="*/ 4081272 w 5943600"/>
              <a:gd name="connsiteY14" fmla="*/ 45719 h 45719"/>
              <a:gd name="connsiteX15" fmla="*/ 3302000 w 5943600"/>
              <a:gd name="connsiteY15" fmla="*/ 45719 h 45719"/>
              <a:gd name="connsiteX16" fmla="*/ 2641600 w 5943600"/>
              <a:gd name="connsiteY16" fmla="*/ 45719 h 45719"/>
              <a:gd name="connsiteX17" fmla="*/ 1862328 w 5943600"/>
              <a:gd name="connsiteY17" fmla="*/ 45719 h 45719"/>
              <a:gd name="connsiteX18" fmla="*/ 1320800 w 5943600"/>
              <a:gd name="connsiteY18" fmla="*/ 45719 h 45719"/>
              <a:gd name="connsiteX19" fmla="*/ 660400 w 5943600"/>
              <a:gd name="connsiteY19" fmla="*/ 45719 h 45719"/>
              <a:gd name="connsiteX20" fmla="*/ 0 w 5943600"/>
              <a:gd name="connsiteY20" fmla="*/ 45719 h 45719"/>
              <a:gd name="connsiteX21" fmla="*/ 0 w 5943600"/>
              <a:gd name="connsiteY21"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43600" h="45719" fill="none" extrusionOk="0">
                <a:moveTo>
                  <a:pt x="0" y="0"/>
                </a:moveTo>
                <a:cubicBezTo>
                  <a:pt x="197181" y="-22455"/>
                  <a:pt x="334972" y="5583"/>
                  <a:pt x="482092" y="0"/>
                </a:cubicBezTo>
                <a:cubicBezTo>
                  <a:pt x="629212" y="-5583"/>
                  <a:pt x="867298" y="19340"/>
                  <a:pt x="1023620" y="0"/>
                </a:cubicBezTo>
                <a:cubicBezTo>
                  <a:pt x="1179942" y="-19340"/>
                  <a:pt x="1377093" y="7057"/>
                  <a:pt x="1565148" y="0"/>
                </a:cubicBezTo>
                <a:cubicBezTo>
                  <a:pt x="1753203" y="-7057"/>
                  <a:pt x="1972665" y="16803"/>
                  <a:pt x="2225548" y="0"/>
                </a:cubicBezTo>
                <a:cubicBezTo>
                  <a:pt x="2478431" y="-16803"/>
                  <a:pt x="2590895" y="8555"/>
                  <a:pt x="2767076" y="0"/>
                </a:cubicBezTo>
                <a:cubicBezTo>
                  <a:pt x="2943257" y="-8555"/>
                  <a:pt x="3256585" y="-27341"/>
                  <a:pt x="3486912" y="0"/>
                </a:cubicBezTo>
                <a:cubicBezTo>
                  <a:pt x="3717239" y="27341"/>
                  <a:pt x="3932102" y="7240"/>
                  <a:pt x="4206748" y="0"/>
                </a:cubicBezTo>
                <a:cubicBezTo>
                  <a:pt x="4481394" y="-7240"/>
                  <a:pt x="4658593" y="-16691"/>
                  <a:pt x="4867148" y="0"/>
                </a:cubicBezTo>
                <a:cubicBezTo>
                  <a:pt x="5075703" y="16691"/>
                  <a:pt x="5169791" y="-14699"/>
                  <a:pt x="5349240" y="0"/>
                </a:cubicBezTo>
                <a:cubicBezTo>
                  <a:pt x="5528689" y="14699"/>
                  <a:pt x="5713511" y="26852"/>
                  <a:pt x="5943600" y="0"/>
                </a:cubicBezTo>
                <a:cubicBezTo>
                  <a:pt x="5943882" y="12055"/>
                  <a:pt x="5945810" y="26072"/>
                  <a:pt x="5943600" y="45719"/>
                </a:cubicBezTo>
                <a:cubicBezTo>
                  <a:pt x="5777233" y="28498"/>
                  <a:pt x="5626004" y="54552"/>
                  <a:pt x="5402072" y="45719"/>
                </a:cubicBezTo>
                <a:cubicBezTo>
                  <a:pt x="5178140" y="36886"/>
                  <a:pt x="4948716" y="52540"/>
                  <a:pt x="4741672" y="45719"/>
                </a:cubicBezTo>
                <a:cubicBezTo>
                  <a:pt x="4534628" y="38898"/>
                  <a:pt x="4237476" y="17251"/>
                  <a:pt x="4081272" y="45719"/>
                </a:cubicBezTo>
                <a:cubicBezTo>
                  <a:pt x="3925068" y="74187"/>
                  <a:pt x="3525250" y="23035"/>
                  <a:pt x="3302000" y="45719"/>
                </a:cubicBezTo>
                <a:cubicBezTo>
                  <a:pt x="3078750" y="68403"/>
                  <a:pt x="2952850" y="76157"/>
                  <a:pt x="2641600" y="45719"/>
                </a:cubicBezTo>
                <a:cubicBezTo>
                  <a:pt x="2330350" y="15281"/>
                  <a:pt x="2054403" y="20738"/>
                  <a:pt x="1862328" y="45719"/>
                </a:cubicBezTo>
                <a:cubicBezTo>
                  <a:pt x="1670253" y="70700"/>
                  <a:pt x="1540657" y="50142"/>
                  <a:pt x="1320800" y="45719"/>
                </a:cubicBezTo>
                <a:cubicBezTo>
                  <a:pt x="1100943" y="41296"/>
                  <a:pt x="853262" y="29194"/>
                  <a:pt x="660400" y="45719"/>
                </a:cubicBezTo>
                <a:cubicBezTo>
                  <a:pt x="467538" y="62244"/>
                  <a:pt x="316741" y="58494"/>
                  <a:pt x="0" y="45719"/>
                </a:cubicBezTo>
                <a:cubicBezTo>
                  <a:pt x="638" y="30370"/>
                  <a:pt x="-57" y="22244"/>
                  <a:pt x="0" y="0"/>
                </a:cubicBezTo>
                <a:close/>
              </a:path>
              <a:path w="5943600" h="45719" stroke="0" extrusionOk="0">
                <a:moveTo>
                  <a:pt x="0" y="0"/>
                </a:moveTo>
                <a:cubicBezTo>
                  <a:pt x="236965" y="18662"/>
                  <a:pt x="276646" y="24260"/>
                  <a:pt x="541528" y="0"/>
                </a:cubicBezTo>
                <a:cubicBezTo>
                  <a:pt x="806410" y="-24260"/>
                  <a:pt x="1011797" y="3166"/>
                  <a:pt x="1320800" y="0"/>
                </a:cubicBezTo>
                <a:cubicBezTo>
                  <a:pt x="1629803" y="-3166"/>
                  <a:pt x="1624569" y="3428"/>
                  <a:pt x="1802892" y="0"/>
                </a:cubicBezTo>
                <a:cubicBezTo>
                  <a:pt x="1981215" y="-3428"/>
                  <a:pt x="2147113" y="502"/>
                  <a:pt x="2284984" y="0"/>
                </a:cubicBezTo>
                <a:cubicBezTo>
                  <a:pt x="2422855" y="-502"/>
                  <a:pt x="2729896" y="23372"/>
                  <a:pt x="2945384" y="0"/>
                </a:cubicBezTo>
                <a:cubicBezTo>
                  <a:pt x="3160872" y="-23372"/>
                  <a:pt x="3288545" y="5594"/>
                  <a:pt x="3546348" y="0"/>
                </a:cubicBezTo>
                <a:cubicBezTo>
                  <a:pt x="3804151" y="-5594"/>
                  <a:pt x="3932962" y="-31357"/>
                  <a:pt x="4266184" y="0"/>
                </a:cubicBezTo>
                <a:cubicBezTo>
                  <a:pt x="4599406" y="31357"/>
                  <a:pt x="4562945" y="-24409"/>
                  <a:pt x="4807712" y="0"/>
                </a:cubicBezTo>
                <a:cubicBezTo>
                  <a:pt x="5052479" y="24409"/>
                  <a:pt x="5675471" y="27629"/>
                  <a:pt x="5943600" y="0"/>
                </a:cubicBezTo>
                <a:cubicBezTo>
                  <a:pt x="5944884" y="12185"/>
                  <a:pt x="5945268" y="27172"/>
                  <a:pt x="5943600" y="45719"/>
                </a:cubicBezTo>
                <a:cubicBezTo>
                  <a:pt x="5751841" y="60693"/>
                  <a:pt x="5573947" y="43835"/>
                  <a:pt x="5283200" y="45719"/>
                </a:cubicBezTo>
                <a:cubicBezTo>
                  <a:pt x="4992453" y="47603"/>
                  <a:pt x="4919865" y="29858"/>
                  <a:pt x="4682236" y="45719"/>
                </a:cubicBezTo>
                <a:cubicBezTo>
                  <a:pt x="4444607" y="61580"/>
                  <a:pt x="4313408" y="70890"/>
                  <a:pt x="4140708" y="45719"/>
                </a:cubicBezTo>
                <a:cubicBezTo>
                  <a:pt x="3968008" y="20548"/>
                  <a:pt x="3764011" y="67093"/>
                  <a:pt x="3539744" y="45719"/>
                </a:cubicBezTo>
                <a:cubicBezTo>
                  <a:pt x="3315477" y="24345"/>
                  <a:pt x="3251510" y="24645"/>
                  <a:pt x="3057652" y="45719"/>
                </a:cubicBezTo>
                <a:cubicBezTo>
                  <a:pt x="2863794" y="66793"/>
                  <a:pt x="2619640" y="49107"/>
                  <a:pt x="2456688" y="45719"/>
                </a:cubicBezTo>
                <a:cubicBezTo>
                  <a:pt x="2293736" y="42331"/>
                  <a:pt x="2032749" y="55566"/>
                  <a:pt x="1915160" y="45719"/>
                </a:cubicBezTo>
                <a:cubicBezTo>
                  <a:pt x="1797571" y="35872"/>
                  <a:pt x="1417230" y="51440"/>
                  <a:pt x="1135888" y="45719"/>
                </a:cubicBezTo>
                <a:cubicBezTo>
                  <a:pt x="854546" y="39998"/>
                  <a:pt x="561870" y="42619"/>
                  <a:pt x="0" y="45719"/>
                </a:cubicBezTo>
                <a:cubicBezTo>
                  <a:pt x="1440" y="30808"/>
                  <a:pt x="1697" y="1514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648DDA-AD9C-F8A4-6FD0-1045336BE73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1364198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F2387-7542-7C6A-CDFC-D96591A893A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FA5F7CF-DDBC-B972-386F-354DB9F29627}"/>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ccessibility (A11Y) and the Software Development Lifecycle (SDLC) represented like intertwined stands of DNA">
            <a:extLst>
              <a:ext uri="{FF2B5EF4-FFF2-40B4-BE49-F238E27FC236}">
                <a16:creationId xmlns:a16="http://schemas.microsoft.com/office/drawing/2014/main" id="{DC2372DB-6482-0B24-F407-5F5468FDDE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0"/>
            <a:ext cx="10515599" cy="7010399"/>
          </a:xfrm>
          <a:prstGeom prst="rect">
            <a:avLst/>
          </a:prstGeom>
        </p:spPr>
      </p:pic>
      <p:sp>
        <p:nvSpPr>
          <p:cNvPr id="4" name="Title 3">
            <a:extLst>
              <a:ext uri="{FF2B5EF4-FFF2-40B4-BE49-F238E27FC236}">
                <a16:creationId xmlns:a16="http://schemas.microsoft.com/office/drawing/2014/main" id="{8286ACD5-38A1-9349-FB0A-A69BC03383DB}"/>
              </a:ext>
            </a:extLst>
          </p:cNvPr>
          <p:cNvSpPr>
            <a:spLocks noGrp="1"/>
          </p:cNvSpPr>
          <p:nvPr>
            <p:ph type="title"/>
          </p:nvPr>
        </p:nvSpPr>
        <p:spPr>
          <a:xfrm>
            <a:off x="1309595" y="993733"/>
            <a:ext cx="1591407" cy="593580"/>
          </a:xfrm>
        </p:spPr>
        <p:txBody>
          <a:bodyPr>
            <a:noAutofit/>
          </a:bodyPr>
          <a:lstStyle/>
          <a:p>
            <a:r>
              <a:rPr lang="en-US" sz="4400" b="1" dirty="0">
                <a:solidFill>
                  <a:srgbClr val="E97131"/>
                </a:solidFill>
              </a:rPr>
              <a:t>A11Y</a:t>
            </a:r>
          </a:p>
        </p:txBody>
      </p:sp>
      <p:sp>
        <p:nvSpPr>
          <p:cNvPr id="12" name="TextBox 11">
            <a:extLst>
              <a:ext uri="{FF2B5EF4-FFF2-40B4-BE49-F238E27FC236}">
                <a16:creationId xmlns:a16="http://schemas.microsoft.com/office/drawing/2014/main" id="{C538347F-101E-BB92-9DFC-7EAA83D72DEE}"/>
              </a:ext>
            </a:extLst>
          </p:cNvPr>
          <p:cNvSpPr txBox="1"/>
          <p:nvPr/>
        </p:nvSpPr>
        <p:spPr>
          <a:xfrm>
            <a:off x="1304218" y="5479546"/>
            <a:ext cx="5183663" cy="769441"/>
          </a:xfrm>
          <a:prstGeom prst="rect">
            <a:avLst/>
          </a:prstGeom>
          <a:noFill/>
        </p:spPr>
        <p:txBody>
          <a:bodyPr wrap="none" rtlCol="0">
            <a:spAutoFit/>
          </a:bodyPr>
          <a:lstStyle/>
          <a:p>
            <a:r>
              <a:rPr lang="en-US" sz="4400" b="1" dirty="0">
                <a:solidFill>
                  <a:srgbClr val="0B5821"/>
                </a:solidFill>
              </a:rPr>
              <a:t>SDLC </a:t>
            </a:r>
            <a:r>
              <a:rPr lang="en-US" dirty="0">
                <a:solidFill>
                  <a:srgbClr val="0B5821"/>
                </a:solidFill>
              </a:rPr>
              <a:t>(Software Development Life Cycle) </a:t>
            </a:r>
          </a:p>
        </p:txBody>
      </p:sp>
      <p:sp>
        <p:nvSpPr>
          <p:cNvPr id="2" name="TextBox 1">
            <a:extLst>
              <a:ext uri="{FF2B5EF4-FFF2-40B4-BE49-F238E27FC236}">
                <a16:creationId xmlns:a16="http://schemas.microsoft.com/office/drawing/2014/main" id="{511FB87D-E971-30AD-EA19-4C3E5E49BB92}"/>
              </a:ext>
            </a:extLst>
          </p:cNvPr>
          <p:cNvSpPr txBox="1"/>
          <p:nvPr/>
        </p:nvSpPr>
        <p:spPr>
          <a:xfrm>
            <a:off x="0" y="6492875"/>
            <a:ext cx="3064942" cy="369332"/>
          </a:xfrm>
          <a:prstGeom prst="rect">
            <a:avLst/>
          </a:prstGeom>
          <a:noFill/>
        </p:spPr>
        <p:txBody>
          <a:bodyPr wrap="none" rtlCol="0">
            <a:spAutoFit/>
          </a:bodyPr>
          <a:lstStyle/>
          <a:p>
            <a:r>
              <a:rPr lang="en-US" dirty="0">
                <a:solidFill>
                  <a:schemeClr val="bg1"/>
                </a:solidFill>
              </a:rPr>
              <a:t>8 SDLC: A11Y Maturity Model</a:t>
            </a:r>
          </a:p>
        </p:txBody>
      </p:sp>
      <p:sp>
        <p:nvSpPr>
          <p:cNvPr id="3" name="Rectangle 2">
            <a:extLst>
              <a:ext uri="{FF2B5EF4-FFF2-40B4-BE49-F238E27FC236}">
                <a16:creationId xmlns:a16="http://schemas.microsoft.com/office/drawing/2014/main" id="{49869171-8A02-F471-2506-BDEB87FFC620}"/>
              </a:ext>
              <a:ext uri="{C183D7F6-B498-43B3-948B-1728B52AA6E4}">
                <adec:decorative xmlns:adec="http://schemas.microsoft.com/office/drawing/2017/decorative" val="1"/>
              </a:ext>
            </a:extLst>
          </p:cNvPr>
          <p:cNvSpPr/>
          <p:nvPr/>
        </p:nvSpPr>
        <p:spPr>
          <a:xfrm>
            <a:off x="8667750" y="3200400"/>
            <a:ext cx="241300" cy="425450"/>
          </a:xfrm>
          <a:custGeom>
            <a:avLst/>
            <a:gdLst>
              <a:gd name="connsiteX0" fmla="*/ 0 w 241300"/>
              <a:gd name="connsiteY0" fmla="*/ 0 h 425450"/>
              <a:gd name="connsiteX1" fmla="*/ 241300 w 241300"/>
              <a:gd name="connsiteY1" fmla="*/ 0 h 425450"/>
              <a:gd name="connsiteX2" fmla="*/ 241300 w 241300"/>
              <a:gd name="connsiteY2" fmla="*/ 425450 h 425450"/>
              <a:gd name="connsiteX3" fmla="*/ 0 w 241300"/>
              <a:gd name="connsiteY3" fmla="*/ 425450 h 425450"/>
              <a:gd name="connsiteX4" fmla="*/ 0 w 241300"/>
              <a:gd name="connsiteY4" fmla="*/ 0 h 4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425450" fill="none" extrusionOk="0">
                <a:moveTo>
                  <a:pt x="0" y="0"/>
                </a:moveTo>
                <a:cubicBezTo>
                  <a:pt x="112491" y="1257"/>
                  <a:pt x="176464" y="918"/>
                  <a:pt x="241300" y="0"/>
                </a:cubicBezTo>
                <a:cubicBezTo>
                  <a:pt x="225196" y="178283"/>
                  <a:pt x="253942" y="239712"/>
                  <a:pt x="241300" y="425450"/>
                </a:cubicBezTo>
                <a:cubicBezTo>
                  <a:pt x="154694" y="435378"/>
                  <a:pt x="98536" y="431670"/>
                  <a:pt x="0" y="425450"/>
                </a:cubicBezTo>
                <a:cubicBezTo>
                  <a:pt x="14465" y="339642"/>
                  <a:pt x="-17610" y="199453"/>
                  <a:pt x="0" y="0"/>
                </a:cubicBezTo>
                <a:close/>
              </a:path>
              <a:path w="241300" h="425450" stroke="0" extrusionOk="0">
                <a:moveTo>
                  <a:pt x="0" y="0"/>
                </a:moveTo>
                <a:cubicBezTo>
                  <a:pt x="64629" y="-8948"/>
                  <a:pt x="154888" y="6759"/>
                  <a:pt x="241300" y="0"/>
                </a:cubicBezTo>
                <a:cubicBezTo>
                  <a:pt x="239747" y="88683"/>
                  <a:pt x="245213" y="268837"/>
                  <a:pt x="241300" y="425450"/>
                </a:cubicBezTo>
                <a:cubicBezTo>
                  <a:pt x="122551" y="431558"/>
                  <a:pt x="64926" y="422480"/>
                  <a:pt x="0" y="425450"/>
                </a:cubicBezTo>
                <a:cubicBezTo>
                  <a:pt x="-5141" y="323252"/>
                  <a:pt x="-4325" y="158936"/>
                  <a:pt x="0" y="0"/>
                </a:cubicBezTo>
                <a:close/>
              </a:path>
            </a:pathLst>
          </a:custGeom>
          <a:solidFill>
            <a:srgbClr val="FEC925"/>
          </a:solidFill>
          <a:ln w="44450" cap="rnd">
            <a:no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A0F18CF-06FC-E08D-E2DF-A11B6E6DFC9B}"/>
              </a:ext>
              <a:ext uri="{C183D7F6-B498-43B3-948B-1728B52AA6E4}">
                <adec:decorative xmlns:adec="http://schemas.microsoft.com/office/drawing/2017/decorative" val="1"/>
              </a:ext>
            </a:extLst>
          </p:cNvPr>
          <p:cNvSpPr/>
          <p:nvPr/>
        </p:nvSpPr>
        <p:spPr>
          <a:xfrm>
            <a:off x="9353550" y="3962400"/>
            <a:ext cx="266700" cy="482600"/>
          </a:xfrm>
          <a:custGeom>
            <a:avLst/>
            <a:gdLst>
              <a:gd name="connsiteX0" fmla="*/ 0 w 266700"/>
              <a:gd name="connsiteY0" fmla="*/ 0 h 482600"/>
              <a:gd name="connsiteX1" fmla="*/ 266700 w 266700"/>
              <a:gd name="connsiteY1" fmla="*/ 0 h 482600"/>
              <a:gd name="connsiteX2" fmla="*/ 266700 w 266700"/>
              <a:gd name="connsiteY2" fmla="*/ 482600 h 482600"/>
              <a:gd name="connsiteX3" fmla="*/ 0 w 266700"/>
              <a:gd name="connsiteY3" fmla="*/ 482600 h 482600"/>
              <a:gd name="connsiteX4" fmla="*/ 0 w 266700"/>
              <a:gd name="connsiteY4" fmla="*/ 0 h 48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482600" fill="none" extrusionOk="0">
                <a:moveTo>
                  <a:pt x="0" y="0"/>
                </a:moveTo>
                <a:cubicBezTo>
                  <a:pt x="75938" y="-3823"/>
                  <a:pt x="189079" y="11078"/>
                  <a:pt x="266700" y="0"/>
                </a:cubicBezTo>
                <a:cubicBezTo>
                  <a:pt x="278218" y="124724"/>
                  <a:pt x="253624" y="304481"/>
                  <a:pt x="266700" y="482600"/>
                </a:cubicBezTo>
                <a:cubicBezTo>
                  <a:pt x="142736" y="493798"/>
                  <a:pt x="69012" y="487550"/>
                  <a:pt x="0" y="482600"/>
                </a:cubicBezTo>
                <a:cubicBezTo>
                  <a:pt x="16687" y="243091"/>
                  <a:pt x="488" y="179746"/>
                  <a:pt x="0" y="0"/>
                </a:cubicBezTo>
                <a:close/>
              </a:path>
              <a:path w="266700" h="482600" stroke="0" extrusionOk="0">
                <a:moveTo>
                  <a:pt x="0" y="0"/>
                </a:moveTo>
                <a:cubicBezTo>
                  <a:pt x="111824" y="-10218"/>
                  <a:pt x="167822" y="10569"/>
                  <a:pt x="266700" y="0"/>
                </a:cubicBezTo>
                <a:cubicBezTo>
                  <a:pt x="255304" y="121784"/>
                  <a:pt x="281090" y="294727"/>
                  <a:pt x="266700" y="482600"/>
                </a:cubicBezTo>
                <a:cubicBezTo>
                  <a:pt x="188448" y="472198"/>
                  <a:pt x="53912" y="491060"/>
                  <a:pt x="0" y="482600"/>
                </a:cubicBezTo>
                <a:cubicBezTo>
                  <a:pt x="-18158" y="300126"/>
                  <a:pt x="15678" y="136759"/>
                  <a:pt x="0" y="0"/>
                </a:cubicBezTo>
                <a:close/>
              </a:path>
            </a:pathLst>
          </a:custGeom>
          <a:solidFill>
            <a:srgbClr val="FEC925"/>
          </a:solidFill>
          <a:ln w="44450" cap="rnd">
            <a:no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2EB4040-6EB9-C0FB-0A12-572251A4CA9D}"/>
              </a:ext>
              <a:ext uri="{C183D7F6-B498-43B3-948B-1728B52AA6E4}">
                <adec:decorative xmlns:adec="http://schemas.microsoft.com/office/drawing/2017/decorative" val="1"/>
              </a:ext>
            </a:extLst>
          </p:cNvPr>
          <p:cNvSpPr/>
          <p:nvPr/>
        </p:nvSpPr>
        <p:spPr>
          <a:xfrm>
            <a:off x="10147300" y="3384550"/>
            <a:ext cx="228600" cy="438150"/>
          </a:xfrm>
          <a:custGeom>
            <a:avLst/>
            <a:gdLst>
              <a:gd name="connsiteX0" fmla="*/ 0 w 228600"/>
              <a:gd name="connsiteY0" fmla="*/ 0 h 438150"/>
              <a:gd name="connsiteX1" fmla="*/ 228600 w 228600"/>
              <a:gd name="connsiteY1" fmla="*/ 0 h 438150"/>
              <a:gd name="connsiteX2" fmla="*/ 228600 w 228600"/>
              <a:gd name="connsiteY2" fmla="*/ 438150 h 438150"/>
              <a:gd name="connsiteX3" fmla="*/ 0 w 228600"/>
              <a:gd name="connsiteY3" fmla="*/ 438150 h 438150"/>
              <a:gd name="connsiteX4" fmla="*/ 0 w 228600"/>
              <a:gd name="connsiteY4" fmla="*/ 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438150" fill="none" extrusionOk="0">
                <a:moveTo>
                  <a:pt x="0" y="0"/>
                </a:moveTo>
                <a:cubicBezTo>
                  <a:pt x="102169" y="-5728"/>
                  <a:pt x="164131" y="1553"/>
                  <a:pt x="228600" y="0"/>
                </a:cubicBezTo>
                <a:cubicBezTo>
                  <a:pt x="208686" y="172177"/>
                  <a:pt x="235527" y="344150"/>
                  <a:pt x="228600" y="438150"/>
                </a:cubicBezTo>
                <a:cubicBezTo>
                  <a:pt x="172253" y="432203"/>
                  <a:pt x="67921" y="429765"/>
                  <a:pt x="0" y="438150"/>
                </a:cubicBezTo>
                <a:cubicBezTo>
                  <a:pt x="15735" y="244708"/>
                  <a:pt x="-2370" y="207081"/>
                  <a:pt x="0" y="0"/>
                </a:cubicBezTo>
                <a:close/>
              </a:path>
              <a:path w="228600" h="438150" stroke="0" extrusionOk="0">
                <a:moveTo>
                  <a:pt x="0" y="0"/>
                </a:moveTo>
                <a:cubicBezTo>
                  <a:pt x="81020" y="10737"/>
                  <a:pt x="182692" y="-2766"/>
                  <a:pt x="228600" y="0"/>
                </a:cubicBezTo>
                <a:cubicBezTo>
                  <a:pt x="237842" y="194269"/>
                  <a:pt x="210288" y="321649"/>
                  <a:pt x="228600" y="438150"/>
                </a:cubicBezTo>
                <a:cubicBezTo>
                  <a:pt x="164228" y="429653"/>
                  <a:pt x="59074" y="429465"/>
                  <a:pt x="0" y="438150"/>
                </a:cubicBezTo>
                <a:cubicBezTo>
                  <a:pt x="-17841" y="237630"/>
                  <a:pt x="11551" y="204526"/>
                  <a:pt x="0" y="0"/>
                </a:cubicBezTo>
                <a:close/>
              </a:path>
            </a:pathLst>
          </a:custGeom>
          <a:solidFill>
            <a:srgbClr val="077033"/>
          </a:solidFill>
          <a:ln w="44450" cap="rnd">
            <a:no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A3DF737-B6BB-9A30-FB96-E8DD386995A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785824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hidden="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6C9D087-319F-F958-C483-D4410D78F618}"/>
              </a:ext>
              <a:ext uri="{C183D7F6-B498-43B3-948B-1728B52AA6E4}">
                <adec:decorative xmlns:adec="http://schemas.microsoft.com/office/drawing/2017/decorative" val="1"/>
              </a:ext>
            </a:extLst>
          </p:cNvPr>
          <p:cNvPicPr>
            <a:picLocks noChangeAspect="1"/>
          </p:cNvPicPr>
          <p:nvPr/>
        </p:nvPicPr>
        <p:blipFill>
          <a:blip r:embed="rId2" cstate="screen">
            <a:alphaModFix amt="50000"/>
            <a:extLst>
              <a:ext uri="{28A0092B-C50C-407E-A947-70E740481C1C}">
                <a14:useLocalDpi xmlns:a14="http://schemas.microsoft.com/office/drawing/2010/main"/>
              </a:ext>
            </a:extLst>
          </a:blip>
          <a:srcRect/>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727D28D2-8F81-18EE-A0D4-2C0EE656687B}"/>
              </a:ext>
            </a:extLst>
          </p:cNvPr>
          <p:cNvSpPr>
            <a:spLocks noGrp="1"/>
          </p:cNvSpPr>
          <p:nvPr>
            <p:ph type="title"/>
          </p:nvPr>
        </p:nvSpPr>
        <p:spPr>
          <a:xfrm>
            <a:off x="1524000" y="1122362"/>
            <a:ext cx="9144000" cy="2900518"/>
          </a:xfrm>
        </p:spPr>
        <p:txBody>
          <a:bodyPr vert="horz" lIns="91440" tIns="45720" rIns="91440" bIns="45720" rtlCol="0" anchor="b">
            <a:normAutofit/>
          </a:bodyPr>
          <a:lstStyle/>
          <a:p>
            <a:r>
              <a:rPr lang="en-US" dirty="0">
                <a:solidFill>
                  <a:srgbClr val="FFFFFF"/>
                </a:solidFill>
              </a:rPr>
              <a:t>What every product owner &amp; product manager must know</a:t>
            </a:r>
          </a:p>
        </p:txBody>
      </p:sp>
      <p:sp>
        <p:nvSpPr>
          <p:cNvPr id="4" name="Rectangle 3">
            <a:extLst>
              <a:ext uri="{FF2B5EF4-FFF2-40B4-BE49-F238E27FC236}">
                <a16:creationId xmlns:a16="http://schemas.microsoft.com/office/drawing/2014/main" id="{2FC6ABEA-C109-630C-75E1-90F8EFE13629}"/>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6677E39-31D0-CE45-91F3-2665888D058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193343436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838200" y="187569"/>
            <a:ext cx="10515600" cy="1004800"/>
          </a:xfrm>
          <a:prstGeom prst="rect">
            <a:avLst/>
          </a:prstGeom>
          <a:noFill/>
          <a:ln>
            <a:noFill/>
          </a:ln>
        </p:spPr>
        <p:txBody>
          <a:bodyPr spcFirstLastPara="1" vert="horz" wrap="square" lIns="91433" tIns="91433" rIns="91433" bIns="91433" rtlCol="0" anchor="ctr" anchorCtr="0">
            <a:normAutofit/>
          </a:bodyPr>
          <a:lstStyle/>
          <a:p>
            <a:pPr>
              <a:spcBef>
                <a:spcPts val="0"/>
              </a:spcBef>
              <a:buSzPts val="3600"/>
            </a:pPr>
            <a:r>
              <a:rPr lang="en" dirty="0"/>
              <a:t>Where do YOU want to catch bugs?</a:t>
            </a:r>
            <a:endParaRPr dirty="0"/>
          </a:p>
        </p:txBody>
      </p:sp>
      <p:pic>
        <p:nvPicPr>
          <p:cNvPr id="139" name="Google Shape;139;p25" descr="The agile software development lifecycle, comprised of UX Design, Research, Wireframing, Product Backlog, Sprint backlog, Sprint and Scrum, Shippable Product then  Deployed system in a repeating cycl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6545" y="1305560"/>
            <a:ext cx="8926723" cy="4951541"/>
          </a:xfrm>
          <a:prstGeom prst="rect">
            <a:avLst/>
          </a:prstGeom>
          <a:noFill/>
          <a:ln>
            <a:noFill/>
          </a:ln>
        </p:spPr>
      </p:pic>
      <p:sp>
        <p:nvSpPr>
          <p:cNvPr id="3" name="Rectangle 2">
            <a:extLst>
              <a:ext uri="{FF2B5EF4-FFF2-40B4-BE49-F238E27FC236}">
                <a16:creationId xmlns:a16="http://schemas.microsoft.com/office/drawing/2014/main" id="{701813BA-B702-3F60-088B-3EB2F407D582}"/>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16EAAC2-1E3D-A960-19C3-5822980FD20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3" name="Rectangle 2">
            <a:extLst>
              <a:ext uri="{FF2B5EF4-FFF2-40B4-BE49-F238E27FC236}">
                <a16:creationId xmlns:a16="http://schemas.microsoft.com/office/drawing/2014/main" id="{217742D1-8233-2276-FC54-4B55BE67FF3B}"/>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Google Shape;145;p26"/>
          <p:cNvSpPr txBox="1">
            <a:spLocks noGrp="1"/>
          </p:cNvSpPr>
          <p:nvPr>
            <p:ph type="title"/>
          </p:nvPr>
        </p:nvSpPr>
        <p:spPr>
          <a:xfrm>
            <a:off x="838199" y="187569"/>
            <a:ext cx="10638183" cy="1004800"/>
          </a:xfrm>
          <a:prstGeom prst="rect">
            <a:avLst/>
          </a:prstGeom>
          <a:noFill/>
          <a:ln>
            <a:noFill/>
          </a:ln>
        </p:spPr>
        <p:txBody>
          <a:bodyPr spcFirstLastPara="1" vert="horz" wrap="square" lIns="91433" tIns="91433" rIns="91433" bIns="91433" rtlCol="0" anchor="ctr" anchorCtr="0">
            <a:normAutofit/>
          </a:bodyPr>
          <a:lstStyle/>
          <a:p>
            <a:pPr>
              <a:spcBef>
                <a:spcPts val="0"/>
              </a:spcBef>
              <a:buSzPct val="121212"/>
            </a:pPr>
            <a:r>
              <a:rPr lang="en" dirty="0"/>
              <a:t>Reactive A11Y </a:t>
            </a:r>
            <a:r>
              <a:rPr lang="en" dirty="0">
                <a:solidFill>
                  <a:srgbClr val="C00000"/>
                </a:solidFill>
              </a:rPr>
              <a:t>= surprise, risk, higher cost</a:t>
            </a:r>
            <a:endParaRPr dirty="0"/>
          </a:p>
        </p:txBody>
      </p:sp>
      <p:grpSp>
        <p:nvGrpSpPr>
          <p:cNvPr id="146" name="Google Shape;146;p26" descr="Agile software development lifecycle diagram with &quot;Accessibility&quot; injected in production, halting progress of all other dev processes."/>
          <p:cNvGrpSpPr/>
          <p:nvPr/>
        </p:nvGrpSpPr>
        <p:grpSpPr>
          <a:xfrm>
            <a:off x="1523998" y="1303240"/>
            <a:ext cx="9695388" cy="4952955"/>
            <a:chOff x="1523997" y="1303240"/>
            <a:chExt cx="9695389" cy="4952954"/>
          </a:xfrm>
        </p:grpSpPr>
        <p:pic>
          <p:nvPicPr>
            <p:cNvPr id="147" name="Google Shape;147;p26" descr="A close up of a 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3997" y="1303240"/>
              <a:ext cx="8929268" cy="4952954"/>
            </a:xfrm>
            <a:prstGeom prst="rect">
              <a:avLst/>
            </a:prstGeom>
            <a:noFill/>
            <a:ln>
              <a:noFill/>
            </a:ln>
          </p:spPr>
        </p:pic>
        <p:pic>
          <p:nvPicPr>
            <p:cNvPr id="148" name="Google Shape;148;p26" descr="A picture containing drawing&#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87143" y="2162315"/>
              <a:ext cx="1532243" cy="806666"/>
            </a:xfrm>
            <a:prstGeom prst="rect">
              <a:avLst/>
            </a:prstGeom>
            <a:noFill/>
            <a:ln>
              <a:noFill/>
            </a:ln>
          </p:spPr>
        </p:pic>
      </p:grpSp>
      <p:sp>
        <p:nvSpPr>
          <p:cNvPr id="149" name="Google Shape;149;p26"/>
          <p:cNvSpPr/>
          <p:nvPr/>
        </p:nvSpPr>
        <p:spPr>
          <a:xfrm>
            <a:off x="8145527" y="2158181"/>
            <a:ext cx="1621600" cy="1621600"/>
          </a:xfrm>
          <a:prstGeom prst="ellipse">
            <a:avLst/>
          </a:prstGeom>
          <a:solidFill>
            <a:srgbClr val="C00000"/>
          </a:solidFill>
          <a:ln w="25400"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r>
              <a:rPr lang="en" sz="1867" b="1" dirty="0">
                <a:solidFill>
                  <a:schemeClr val="lt1"/>
                </a:solidFill>
                <a:latin typeface="Calibri"/>
                <a:ea typeface="Calibri"/>
                <a:cs typeface="Calibri"/>
                <a:sym typeface="Calibri"/>
              </a:rPr>
              <a:t>Reactive A11Y Testing</a:t>
            </a:r>
            <a:endParaRPr sz="2400" dirty="0"/>
          </a:p>
        </p:txBody>
      </p:sp>
      <p:pic>
        <p:nvPicPr>
          <p:cNvPr id="4" name="Picture 3">
            <a:extLst>
              <a:ext uri="{FF2B5EF4-FFF2-40B4-BE49-F238E27FC236}">
                <a16:creationId xmlns:a16="http://schemas.microsoft.com/office/drawing/2014/main" id="{7CCC7492-A623-F463-3C00-C7B2BEE08810}"/>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D1D52-228A-75E1-4FB9-58C5FB1112F6}"/>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6653A-6E10-A04A-8E98-A84F8E00B576}"/>
              </a:ext>
            </a:extLst>
          </p:cNvPr>
          <p:cNvSpPr>
            <a:spLocks noGrp="1"/>
          </p:cNvSpPr>
          <p:nvPr>
            <p:ph type="title"/>
          </p:nvPr>
        </p:nvSpPr>
        <p:spPr/>
        <p:txBody>
          <a:bodyPr/>
          <a:lstStyle/>
          <a:p>
            <a:r>
              <a:rPr lang="en-US" dirty="0"/>
              <a:t>Cost of accessibility bugs</a:t>
            </a:r>
          </a:p>
        </p:txBody>
      </p:sp>
      <p:pic>
        <p:nvPicPr>
          <p:cNvPr id="5" name="Content Placeholder 4" descr="Cost of Accessibility Bugs increases exponentially the further you are in the SDLC.  Bar chart with 5 columns represented by larger and larger bugs as you move right.  The 5 columns are:  Conception, Design, Development, Testing, and Release">
            <a:extLst>
              <a:ext uri="{FF2B5EF4-FFF2-40B4-BE49-F238E27FC236}">
                <a16:creationId xmlns:a16="http://schemas.microsoft.com/office/drawing/2014/main" id="{1C3927E5-8D3C-8A41-A4E1-BE3B4D91B18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66059" y="1563048"/>
            <a:ext cx="9045268" cy="2972773"/>
          </a:xfrm>
        </p:spPr>
      </p:pic>
      <p:sp>
        <p:nvSpPr>
          <p:cNvPr id="6" name="Text Placeholder 5">
            <a:extLst>
              <a:ext uri="{FF2B5EF4-FFF2-40B4-BE49-F238E27FC236}">
                <a16:creationId xmlns:a16="http://schemas.microsoft.com/office/drawing/2014/main" id="{21AB639B-1CD7-A24A-B7DB-E1205B2D7BF8}"/>
              </a:ext>
            </a:extLst>
          </p:cNvPr>
          <p:cNvSpPr>
            <a:spLocks noGrp="1"/>
          </p:cNvSpPr>
          <p:nvPr>
            <p:ph type="body" idx="4294967295"/>
          </p:nvPr>
        </p:nvSpPr>
        <p:spPr>
          <a:xfrm>
            <a:off x="838200" y="5127867"/>
            <a:ext cx="10515600" cy="1004835"/>
          </a:xfrm>
        </p:spPr>
        <p:txBody>
          <a:bodyPr/>
          <a:lstStyle/>
          <a:p>
            <a:pPr marL="0" indent="0">
              <a:buNone/>
            </a:pPr>
            <a:r>
              <a:rPr lang="en-US" dirty="0"/>
              <a:t>The longer it takes to discover an accessibility bug,</a:t>
            </a:r>
            <a:r>
              <a:rPr lang="en-US" baseline="0" dirty="0"/>
              <a:t> </a:t>
            </a:r>
            <a:br>
              <a:rPr lang="en-US" baseline="0" dirty="0"/>
            </a:br>
            <a:r>
              <a:rPr lang="en-US" baseline="0" dirty="0"/>
              <a:t>t</a:t>
            </a:r>
            <a:r>
              <a:rPr lang="en-US" dirty="0"/>
              <a:t>he more it will cost your organization to fix it.</a:t>
            </a:r>
          </a:p>
        </p:txBody>
      </p:sp>
      <p:pic>
        <p:nvPicPr>
          <p:cNvPr id="7" name="Picture 6">
            <a:extLst>
              <a:ext uri="{FF2B5EF4-FFF2-40B4-BE49-F238E27FC236}">
                <a16:creationId xmlns:a16="http://schemas.microsoft.com/office/drawing/2014/main" id="{1FAF7310-662B-377D-C69E-DFC0DE108E25}"/>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2013436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5" name="Rectangle 4">
            <a:extLst>
              <a:ext uri="{FF2B5EF4-FFF2-40B4-BE49-F238E27FC236}">
                <a16:creationId xmlns:a16="http://schemas.microsoft.com/office/drawing/2014/main" id="{A3D43CAC-07EC-35E5-2801-42E1B3AC11D2}"/>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Google Shape;163;p28"/>
          <p:cNvSpPr txBox="1">
            <a:spLocks noGrp="1"/>
          </p:cNvSpPr>
          <p:nvPr>
            <p:ph type="title"/>
          </p:nvPr>
        </p:nvSpPr>
        <p:spPr>
          <a:xfrm>
            <a:off x="838200" y="187569"/>
            <a:ext cx="10515600" cy="1004800"/>
          </a:xfrm>
          <a:prstGeom prst="rect">
            <a:avLst/>
          </a:prstGeom>
          <a:noFill/>
          <a:ln>
            <a:noFill/>
          </a:ln>
        </p:spPr>
        <p:txBody>
          <a:bodyPr spcFirstLastPara="1" vert="horz" wrap="square" lIns="91433" tIns="91433" rIns="91433" bIns="91433" rtlCol="0" anchor="ctr" anchorCtr="0">
            <a:normAutofit/>
          </a:bodyPr>
          <a:lstStyle/>
          <a:p>
            <a:pPr>
              <a:spcBef>
                <a:spcPts val="0"/>
              </a:spcBef>
              <a:buSzPts val="3600"/>
            </a:pPr>
            <a:r>
              <a:rPr lang="en" dirty="0"/>
              <a:t>Shift left for efficient A11Y</a:t>
            </a:r>
            <a:endParaRPr dirty="0"/>
          </a:p>
        </p:txBody>
      </p:sp>
      <p:pic>
        <p:nvPicPr>
          <p:cNvPr id="164" name="Google Shape;164;p28" descr="The agile software development lifecycle diagram with proactive accessibility design review during wire framing (catching 67% of a11y defects in design). Proactive accessibility testing done during each sprint.  Smart A11Y validation testing is done before deployment.  Detail of agile SDLC: The agile software development lifecycle, comprised of UX Design, Research, Wireframing, Product Backlog, Sprint backlog, Sprint and Scrum, Shippable Product then  Deployed system in a repeating cycl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37754" y="1305560"/>
            <a:ext cx="8926723" cy="4951541"/>
          </a:xfrm>
          <a:prstGeom prst="rect">
            <a:avLst/>
          </a:prstGeom>
          <a:noFill/>
          <a:ln>
            <a:noFill/>
          </a:ln>
        </p:spPr>
      </p:pic>
      <p:sp>
        <p:nvSpPr>
          <p:cNvPr id="165" name="Google Shape;165;p28">
            <a:extLst>
              <a:ext uri="{C183D7F6-B498-43B3-948B-1728B52AA6E4}">
                <adec:decorative xmlns:adec="http://schemas.microsoft.com/office/drawing/2017/decorative" val="1"/>
              </a:ext>
            </a:extLst>
          </p:cNvPr>
          <p:cNvSpPr/>
          <p:nvPr/>
        </p:nvSpPr>
        <p:spPr>
          <a:xfrm>
            <a:off x="5392167" y="2158181"/>
            <a:ext cx="1463200" cy="1463200"/>
          </a:xfrm>
          <a:prstGeom prst="ellipse">
            <a:avLst/>
          </a:prstGeom>
          <a:solidFill>
            <a:srgbClr val="40831D"/>
          </a:solidFill>
          <a:ln w="25400" cap="flat" cmpd="sng">
            <a:solidFill>
              <a:srgbClr val="40831D"/>
            </a:solidFill>
            <a:prstDash val="solid"/>
            <a:round/>
            <a:headEnd type="none" w="sm" len="sm"/>
            <a:tailEnd type="none" w="sm" len="sm"/>
          </a:ln>
        </p:spPr>
        <p:txBody>
          <a:bodyPr spcFirstLastPara="1" wrap="square" lIns="121900" tIns="60933" rIns="121900" bIns="60933" anchor="ctr" anchorCtr="0">
            <a:noAutofit/>
          </a:bodyPr>
          <a:lstStyle/>
          <a:p>
            <a:pPr algn="ctr"/>
            <a:r>
              <a:rPr lang="en" sz="1400" b="1" dirty="0">
                <a:solidFill>
                  <a:schemeClr val="lt1"/>
                </a:solidFill>
                <a:latin typeface="Calibri"/>
                <a:ea typeface="Calibri"/>
                <a:cs typeface="Calibri"/>
                <a:sym typeface="Calibri"/>
              </a:rPr>
              <a:t>Proactive</a:t>
            </a:r>
            <a:endParaRPr sz="2400" dirty="0"/>
          </a:p>
          <a:p>
            <a:pPr algn="ctr"/>
            <a:r>
              <a:rPr lang="en" sz="1400" b="1" dirty="0">
                <a:solidFill>
                  <a:schemeClr val="lt1"/>
                </a:solidFill>
                <a:latin typeface="Calibri"/>
                <a:ea typeface="Calibri"/>
                <a:cs typeface="Calibri"/>
                <a:sym typeface="Calibri"/>
              </a:rPr>
              <a:t>A11Y</a:t>
            </a:r>
            <a:endParaRPr sz="2400" dirty="0"/>
          </a:p>
          <a:p>
            <a:pPr algn="ctr"/>
            <a:r>
              <a:rPr lang="en" sz="1400" b="1" dirty="0">
                <a:solidFill>
                  <a:schemeClr val="lt1"/>
                </a:solidFill>
                <a:latin typeface="Calibri"/>
                <a:ea typeface="Calibri"/>
                <a:cs typeface="Calibri"/>
                <a:sym typeface="Calibri"/>
              </a:rPr>
              <a:t>Testing &amp; Tools</a:t>
            </a:r>
            <a:endParaRPr sz="2400" dirty="0"/>
          </a:p>
        </p:txBody>
      </p:sp>
      <p:pic>
        <p:nvPicPr>
          <p:cNvPr id="166" name="Google Shape;166;p28">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484193" y="3545021"/>
            <a:ext cx="541867" cy="762000"/>
          </a:xfrm>
          <a:prstGeom prst="rect">
            <a:avLst/>
          </a:prstGeom>
          <a:noFill/>
          <a:ln>
            <a:noFill/>
          </a:ln>
        </p:spPr>
      </p:pic>
      <p:sp>
        <p:nvSpPr>
          <p:cNvPr id="167" name="Google Shape;167;p28">
            <a:extLst>
              <a:ext uri="{C183D7F6-B498-43B3-948B-1728B52AA6E4}">
                <adec:decorative xmlns:adec="http://schemas.microsoft.com/office/drawing/2017/decorative" val="1"/>
              </a:ext>
            </a:extLst>
          </p:cNvPr>
          <p:cNvSpPr/>
          <p:nvPr/>
        </p:nvSpPr>
        <p:spPr>
          <a:xfrm>
            <a:off x="8145527" y="2432501"/>
            <a:ext cx="1463200" cy="1463200"/>
          </a:xfrm>
          <a:prstGeom prst="ellipse">
            <a:avLst/>
          </a:prstGeom>
          <a:solidFill>
            <a:srgbClr val="40831D"/>
          </a:solidFill>
          <a:ln w="25400" cap="flat" cmpd="sng">
            <a:solidFill>
              <a:srgbClr val="40831D"/>
            </a:solidFill>
            <a:prstDash val="solid"/>
            <a:round/>
            <a:headEnd type="none" w="sm" len="sm"/>
            <a:tailEnd type="none" w="sm" len="sm"/>
          </a:ln>
        </p:spPr>
        <p:txBody>
          <a:bodyPr spcFirstLastPara="1" wrap="square" lIns="121900" tIns="60933" rIns="121900" bIns="60933" anchor="ctr" anchorCtr="0">
            <a:noAutofit/>
          </a:bodyPr>
          <a:lstStyle/>
          <a:p>
            <a:pPr algn="ctr"/>
            <a:r>
              <a:rPr lang="en" sz="1333" b="1" dirty="0">
                <a:solidFill>
                  <a:schemeClr val="lt1"/>
                </a:solidFill>
                <a:latin typeface="Calibri"/>
                <a:ea typeface="Calibri"/>
                <a:cs typeface="Calibri"/>
                <a:sym typeface="Calibri"/>
              </a:rPr>
              <a:t>Smart A11Y Validation Testing</a:t>
            </a:r>
            <a:endParaRPr sz="2400" dirty="0"/>
          </a:p>
        </p:txBody>
      </p:sp>
      <p:sp>
        <p:nvSpPr>
          <p:cNvPr id="168" name="Google Shape;168;p28">
            <a:extLst>
              <a:ext uri="{C183D7F6-B498-43B3-948B-1728B52AA6E4}">
                <adec:decorative xmlns:adec="http://schemas.microsoft.com/office/drawing/2017/decorative" val="1"/>
              </a:ext>
            </a:extLst>
          </p:cNvPr>
          <p:cNvSpPr/>
          <p:nvPr/>
        </p:nvSpPr>
        <p:spPr>
          <a:xfrm>
            <a:off x="8755127" y="4495800"/>
            <a:ext cx="270800" cy="244000"/>
          </a:xfrm>
          <a:prstGeom prst="rect">
            <a:avLst/>
          </a:prstGeom>
          <a:solidFill>
            <a:schemeClr val="lt1"/>
          </a:solidFill>
          <a:ln>
            <a:noFill/>
          </a:ln>
        </p:spPr>
        <p:txBody>
          <a:bodyPr spcFirstLastPara="1" wrap="square" lIns="121900" tIns="60933" rIns="121900" bIns="60933" anchor="ctr" anchorCtr="0">
            <a:noAutofit/>
          </a:bodyPr>
          <a:lstStyle/>
          <a:p>
            <a:pPr algn="ctr"/>
            <a:endParaRPr sz="1867" dirty="0">
              <a:solidFill>
                <a:schemeClr val="lt1"/>
              </a:solidFill>
              <a:latin typeface="Arial"/>
              <a:ea typeface="Arial"/>
              <a:cs typeface="Arial"/>
              <a:sym typeface="Arial"/>
            </a:endParaRPr>
          </a:p>
        </p:txBody>
      </p:sp>
      <p:sp>
        <p:nvSpPr>
          <p:cNvPr id="169" name="Google Shape;169;p28">
            <a:extLst>
              <a:ext uri="{C183D7F6-B498-43B3-948B-1728B52AA6E4}">
                <adec:decorative xmlns:adec="http://schemas.microsoft.com/office/drawing/2017/decorative" val="1"/>
              </a:ext>
            </a:extLst>
          </p:cNvPr>
          <p:cNvSpPr/>
          <p:nvPr/>
        </p:nvSpPr>
        <p:spPr>
          <a:xfrm>
            <a:off x="838200" y="2432515"/>
            <a:ext cx="1463200" cy="1463200"/>
          </a:xfrm>
          <a:prstGeom prst="ellipse">
            <a:avLst/>
          </a:prstGeom>
          <a:solidFill>
            <a:srgbClr val="40831D"/>
          </a:solidFill>
          <a:ln w="25400" cap="flat" cmpd="sng">
            <a:solidFill>
              <a:srgbClr val="40831D"/>
            </a:solidFill>
            <a:prstDash val="solid"/>
            <a:round/>
            <a:headEnd type="none" w="sm" len="sm"/>
            <a:tailEnd type="none" w="sm" len="sm"/>
          </a:ln>
        </p:spPr>
        <p:txBody>
          <a:bodyPr spcFirstLastPara="1" wrap="square" lIns="121900" tIns="60933" rIns="121900" bIns="60933" anchor="ctr" anchorCtr="0">
            <a:noAutofit/>
          </a:bodyPr>
          <a:lstStyle/>
          <a:p>
            <a:pPr algn="ctr"/>
            <a:r>
              <a:rPr lang="en" sz="1400" b="1" dirty="0">
                <a:solidFill>
                  <a:schemeClr val="lt1"/>
                </a:solidFill>
                <a:latin typeface="Calibri"/>
                <a:ea typeface="Calibri"/>
                <a:cs typeface="Calibri"/>
                <a:sym typeface="Calibri"/>
              </a:rPr>
              <a:t>Proactive</a:t>
            </a:r>
            <a:endParaRPr sz="2400" dirty="0"/>
          </a:p>
          <a:p>
            <a:pPr algn="ctr"/>
            <a:r>
              <a:rPr lang="en" sz="1400" b="1" dirty="0">
                <a:solidFill>
                  <a:schemeClr val="lt1"/>
                </a:solidFill>
                <a:latin typeface="Calibri"/>
                <a:ea typeface="Calibri"/>
                <a:cs typeface="Calibri"/>
                <a:sym typeface="Calibri"/>
              </a:rPr>
              <a:t>A11Y</a:t>
            </a:r>
            <a:endParaRPr sz="2400" dirty="0"/>
          </a:p>
          <a:p>
            <a:pPr algn="ctr"/>
            <a:r>
              <a:rPr lang="en" sz="1400" b="1" dirty="0">
                <a:solidFill>
                  <a:schemeClr val="lt1"/>
                </a:solidFill>
                <a:latin typeface="Calibri"/>
                <a:ea typeface="Calibri"/>
                <a:cs typeface="Calibri"/>
                <a:sym typeface="Calibri"/>
              </a:rPr>
              <a:t>Design Review</a:t>
            </a:r>
            <a:endParaRPr sz="2400" dirty="0"/>
          </a:p>
        </p:txBody>
      </p:sp>
      <p:sp>
        <p:nvSpPr>
          <p:cNvPr id="2" name="Oval 1">
            <a:extLst>
              <a:ext uri="{FF2B5EF4-FFF2-40B4-BE49-F238E27FC236}">
                <a16:creationId xmlns:a16="http://schemas.microsoft.com/office/drawing/2014/main" id="{6EC117A4-8047-ABD9-C9B9-B7B1CA42A7AA}"/>
              </a:ext>
              <a:ext uri="{C183D7F6-B498-43B3-948B-1728B52AA6E4}">
                <adec:decorative xmlns:adec="http://schemas.microsoft.com/office/drawing/2017/decorative" val="1"/>
              </a:ext>
            </a:extLst>
          </p:cNvPr>
          <p:cNvSpPr/>
          <p:nvPr/>
        </p:nvSpPr>
        <p:spPr>
          <a:xfrm>
            <a:off x="2740536" y="3939700"/>
            <a:ext cx="1600200" cy="1600200"/>
          </a:xfrm>
          <a:custGeom>
            <a:avLst/>
            <a:gdLst>
              <a:gd name="connsiteX0" fmla="*/ 0 w 1600200"/>
              <a:gd name="connsiteY0" fmla="*/ 800100 h 1600200"/>
              <a:gd name="connsiteX1" fmla="*/ 800100 w 1600200"/>
              <a:gd name="connsiteY1" fmla="*/ 0 h 1600200"/>
              <a:gd name="connsiteX2" fmla="*/ 1600200 w 1600200"/>
              <a:gd name="connsiteY2" fmla="*/ 800100 h 1600200"/>
              <a:gd name="connsiteX3" fmla="*/ 800100 w 1600200"/>
              <a:gd name="connsiteY3" fmla="*/ 1600200 h 1600200"/>
              <a:gd name="connsiteX4" fmla="*/ 0 w 1600200"/>
              <a:gd name="connsiteY4" fmla="*/ 800100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0" h="1600200" fill="none" extrusionOk="0">
                <a:moveTo>
                  <a:pt x="0" y="800100"/>
                </a:moveTo>
                <a:cubicBezTo>
                  <a:pt x="-48445" y="371100"/>
                  <a:pt x="314319" y="83229"/>
                  <a:pt x="800100" y="0"/>
                </a:cubicBezTo>
                <a:cubicBezTo>
                  <a:pt x="1328299" y="-7883"/>
                  <a:pt x="1513128" y="321772"/>
                  <a:pt x="1600200" y="800100"/>
                </a:cubicBezTo>
                <a:cubicBezTo>
                  <a:pt x="1531349" y="1310335"/>
                  <a:pt x="1184206" y="1633741"/>
                  <a:pt x="800100" y="1600200"/>
                </a:cubicBezTo>
                <a:cubicBezTo>
                  <a:pt x="427746" y="1639644"/>
                  <a:pt x="97714" y="1236895"/>
                  <a:pt x="0" y="800100"/>
                </a:cubicBezTo>
                <a:close/>
              </a:path>
              <a:path w="1600200" h="1600200" stroke="0" extrusionOk="0">
                <a:moveTo>
                  <a:pt x="0" y="800100"/>
                </a:moveTo>
                <a:cubicBezTo>
                  <a:pt x="17731" y="331894"/>
                  <a:pt x="353096" y="23265"/>
                  <a:pt x="800100" y="0"/>
                </a:cubicBezTo>
                <a:cubicBezTo>
                  <a:pt x="1259153" y="-25264"/>
                  <a:pt x="1589392" y="357446"/>
                  <a:pt x="1600200" y="800100"/>
                </a:cubicBezTo>
                <a:cubicBezTo>
                  <a:pt x="1583061" y="1149772"/>
                  <a:pt x="1207540" y="1665992"/>
                  <a:pt x="800100" y="1600200"/>
                </a:cubicBezTo>
                <a:cubicBezTo>
                  <a:pt x="361254" y="1653056"/>
                  <a:pt x="-108788" y="1251082"/>
                  <a:pt x="0" y="800100"/>
                </a:cubicBezTo>
                <a:close/>
              </a:path>
            </a:pathLst>
          </a:custGeom>
          <a:solidFill>
            <a:srgbClr val="40831D"/>
          </a:solidFill>
          <a:ln w="44450" cap="rnd">
            <a:noFill/>
            <a:round/>
            <a:extLst>
              <a:ext uri="{C807C97D-BFC1-408E-A445-0C87EB9F89A2}">
                <ask:lineSketchStyleProps xmlns:ask="http://schemas.microsoft.com/office/drawing/2018/sketchyshapes" sd="286374121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a:ea typeface="Calibri"/>
                <a:cs typeface="Calibri"/>
                <a:sym typeface="Calibri"/>
              </a:rPr>
              <a:t>A11Y Leaderboard</a:t>
            </a:r>
            <a:endParaRPr lang="en-US" sz="2400" dirty="0"/>
          </a:p>
        </p:txBody>
      </p:sp>
      <p:sp>
        <p:nvSpPr>
          <p:cNvPr id="6" name="Rounded Rectangular Callout 5">
            <a:extLst>
              <a:ext uri="{FF2B5EF4-FFF2-40B4-BE49-F238E27FC236}">
                <a16:creationId xmlns:a16="http://schemas.microsoft.com/office/drawing/2014/main" id="{E2F87006-9A82-AB14-993F-743A46B23B30}"/>
              </a:ext>
              <a:ext uri="{C183D7F6-B498-43B3-948B-1728B52AA6E4}">
                <adec:decorative xmlns:adec="http://schemas.microsoft.com/office/drawing/2017/decorative" val="1"/>
              </a:ext>
            </a:extLst>
          </p:cNvPr>
          <p:cNvSpPr/>
          <p:nvPr/>
        </p:nvSpPr>
        <p:spPr>
          <a:xfrm>
            <a:off x="236384" y="1486829"/>
            <a:ext cx="1703928" cy="735887"/>
          </a:xfrm>
          <a:custGeom>
            <a:avLst/>
            <a:gdLst>
              <a:gd name="connsiteX0" fmla="*/ 0 w 1703928"/>
              <a:gd name="connsiteY0" fmla="*/ 122650 h 735887"/>
              <a:gd name="connsiteX1" fmla="*/ 122650 w 1703928"/>
              <a:gd name="connsiteY1" fmla="*/ 0 h 735887"/>
              <a:gd name="connsiteX2" fmla="*/ 532165 w 1703928"/>
              <a:gd name="connsiteY2" fmla="*/ 0 h 735887"/>
              <a:gd name="connsiteX3" fmla="*/ 993958 w 1703928"/>
              <a:gd name="connsiteY3" fmla="*/ 0 h 735887"/>
              <a:gd name="connsiteX4" fmla="*/ 993958 w 1703928"/>
              <a:gd name="connsiteY4" fmla="*/ 0 h 735887"/>
              <a:gd name="connsiteX5" fmla="*/ 1419940 w 1703928"/>
              <a:gd name="connsiteY5" fmla="*/ 0 h 735887"/>
              <a:gd name="connsiteX6" fmla="*/ 1581278 w 1703928"/>
              <a:gd name="connsiteY6" fmla="*/ 0 h 735887"/>
              <a:gd name="connsiteX7" fmla="*/ 1703928 w 1703928"/>
              <a:gd name="connsiteY7" fmla="*/ 122650 h 735887"/>
              <a:gd name="connsiteX8" fmla="*/ 1703928 w 1703928"/>
              <a:gd name="connsiteY8" fmla="*/ 429267 h 735887"/>
              <a:gd name="connsiteX9" fmla="*/ 1703928 w 1703928"/>
              <a:gd name="connsiteY9" fmla="*/ 429267 h 735887"/>
              <a:gd name="connsiteX10" fmla="*/ 1703928 w 1703928"/>
              <a:gd name="connsiteY10" fmla="*/ 613239 h 735887"/>
              <a:gd name="connsiteX11" fmla="*/ 1703928 w 1703928"/>
              <a:gd name="connsiteY11" fmla="*/ 613237 h 735887"/>
              <a:gd name="connsiteX12" fmla="*/ 1581278 w 1703928"/>
              <a:gd name="connsiteY12" fmla="*/ 735887 h 735887"/>
              <a:gd name="connsiteX13" fmla="*/ 1419940 w 1703928"/>
              <a:gd name="connsiteY13" fmla="*/ 735887 h 735887"/>
              <a:gd name="connsiteX14" fmla="*/ 1260123 w 1703928"/>
              <a:gd name="connsiteY14" fmla="*/ 942186 h 735887"/>
              <a:gd name="connsiteX15" fmla="*/ 993958 w 1703928"/>
              <a:gd name="connsiteY15" fmla="*/ 735887 h 735887"/>
              <a:gd name="connsiteX16" fmla="*/ 540878 w 1703928"/>
              <a:gd name="connsiteY16" fmla="*/ 735887 h 735887"/>
              <a:gd name="connsiteX17" fmla="*/ 122650 w 1703928"/>
              <a:gd name="connsiteY17" fmla="*/ 735887 h 735887"/>
              <a:gd name="connsiteX18" fmla="*/ 0 w 1703928"/>
              <a:gd name="connsiteY18" fmla="*/ 613237 h 735887"/>
              <a:gd name="connsiteX19" fmla="*/ 0 w 1703928"/>
              <a:gd name="connsiteY19" fmla="*/ 613239 h 735887"/>
              <a:gd name="connsiteX20" fmla="*/ 0 w 1703928"/>
              <a:gd name="connsiteY20" fmla="*/ 429267 h 735887"/>
              <a:gd name="connsiteX21" fmla="*/ 0 w 1703928"/>
              <a:gd name="connsiteY21" fmla="*/ 429267 h 735887"/>
              <a:gd name="connsiteX22" fmla="*/ 0 w 1703928"/>
              <a:gd name="connsiteY22" fmla="*/ 122650 h 73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3928" h="735887" extrusionOk="0">
                <a:moveTo>
                  <a:pt x="0" y="122650"/>
                </a:moveTo>
                <a:cubicBezTo>
                  <a:pt x="5995" y="46011"/>
                  <a:pt x="54088" y="3744"/>
                  <a:pt x="122650" y="0"/>
                </a:cubicBezTo>
                <a:cubicBezTo>
                  <a:pt x="238404" y="16477"/>
                  <a:pt x="335302" y="16795"/>
                  <a:pt x="532165" y="0"/>
                </a:cubicBezTo>
                <a:cubicBezTo>
                  <a:pt x="729029" y="-16795"/>
                  <a:pt x="810790" y="4676"/>
                  <a:pt x="993958" y="0"/>
                </a:cubicBezTo>
                <a:lnTo>
                  <a:pt x="993958" y="0"/>
                </a:lnTo>
                <a:cubicBezTo>
                  <a:pt x="1101746" y="-6627"/>
                  <a:pt x="1224889" y="-14493"/>
                  <a:pt x="1419940" y="0"/>
                </a:cubicBezTo>
                <a:cubicBezTo>
                  <a:pt x="1462205" y="-6783"/>
                  <a:pt x="1513294" y="5702"/>
                  <a:pt x="1581278" y="0"/>
                </a:cubicBezTo>
                <a:cubicBezTo>
                  <a:pt x="1645146" y="-1620"/>
                  <a:pt x="1701072" y="57747"/>
                  <a:pt x="1703928" y="122650"/>
                </a:cubicBezTo>
                <a:cubicBezTo>
                  <a:pt x="1707970" y="266397"/>
                  <a:pt x="1708329" y="282913"/>
                  <a:pt x="1703928" y="429267"/>
                </a:cubicBezTo>
                <a:lnTo>
                  <a:pt x="1703928" y="429267"/>
                </a:lnTo>
                <a:cubicBezTo>
                  <a:pt x="1708850" y="479068"/>
                  <a:pt x="1709838" y="567915"/>
                  <a:pt x="1703928" y="613239"/>
                </a:cubicBezTo>
                <a:lnTo>
                  <a:pt x="1703928" y="613237"/>
                </a:lnTo>
                <a:cubicBezTo>
                  <a:pt x="1709232" y="689229"/>
                  <a:pt x="1644943" y="743901"/>
                  <a:pt x="1581278" y="735887"/>
                </a:cubicBezTo>
                <a:cubicBezTo>
                  <a:pt x="1543620" y="735315"/>
                  <a:pt x="1456069" y="740738"/>
                  <a:pt x="1419940" y="735887"/>
                </a:cubicBezTo>
                <a:cubicBezTo>
                  <a:pt x="1373115" y="807818"/>
                  <a:pt x="1299235" y="873172"/>
                  <a:pt x="1260123" y="942186"/>
                </a:cubicBezTo>
                <a:cubicBezTo>
                  <a:pt x="1160475" y="873061"/>
                  <a:pt x="1057253" y="775557"/>
                  <a:pt x="993958" y="735887"/>
                </a:cubicBezTo>
                <a:cubicBezTo>
                  <a:pt x="819034" y="728052"/>
                  <a:pt x="736756" y="733919"/>
                  <a:pt x="540878" y="735887"/>
                </a:cubicBezTo>
                <a:cubicBezTo>
                  <a:pt x="345000" y="737855"/>
                  <a:pt x="210406" y="739093"/>
                  <a:pt x="122650" y="735887"/>
                </a:cubicBezTo>
                <a:cubicBezTo>
                  <a:pt x="59900" y="732682"/>
                  <a:pt x="2896" y="693625"/>
                  <a:pt x="0" y="613237"/>
                </a:cubicBezTo>
                <a:lnTo>
                  <a:pt x="0" y="613239"/>
                </a:lnTo>
                <a:cubicBezTo>
                  <a:pt x="-8692" y="561584"/>
                  <a:pt x="-3987" y="515718"/>
                  <a:pt x="0" y="429267"/>
                </a:cubicBezTo>
                <a:lnTo>
                  <a:pt x="0" y="429267"/>
                </a:lnTo>
                <a:cubicBezTo>
                  <a:pt x="-11221" y="347926"/>
                  <a:pt x="-10591" y="213578"/>
                  <a:pt x="0" y="122650"/>
                </a:cubicBezTo>
                <a:close/>
              </a:path>
            </a:pathLst>
          </a:custGeom>
          <a:noFill/>
          <a:ln w="57150" cap="rnd">
            <a:solidFill>
              <a:srgbClr val="40831D"/>
            </a:solidFill>
            <a:round/>
            <a:extLst>
              <a:ext uri="{C807C97D-BFC1-408E-A445-0C87EB9F89A2}">
                <ask:lineSketchStyleProps xmlns:ask="http://schemas.microsoft.com/office/drawing/2018/sketchyshapes" sd="2863741219">
                  <a:prstGeom prst="wedgeRoundRectCallout">
                    <a:avLst>
                      <a:gd name="adj1" fmla="val 23954"/>
                      <a:gd name="adj2" fmla="val 78034"/>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40831D"/>
                </a:solidFill>
                <a:latin typeface="Calibri" panose="020F0502020204030204" pitchFamily="34" charset="0"/>
                <a:cs typeface="Calibri" panose="020F0502020204030204" pitchFamily="34" charset="0"/>
              </a:rPr>
              <a:t>67% a11y defect reduction in Design</a:t>
            </a:r>
          </a:p>
        </p:txBody>
      </p:sp>
      <p:pic>
        <p:nvPicPr>
          <p:cNvPr id="3" name="Picture 2">
            <a:extLst>
              <a:ext uri="{FF2B5EF4-FFF2-40B4-BE49-F238E27FC236}">
                <a16:creationId xmlns:a16="http://schemas.microsoft.com/office/drawing/2014/main" id="{79D94428-5BF9-8704-EA44-0CD57AACB3C8}"/>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5F154D-AAE9-B5E4-022B-B24951AEFD39}"/>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9F5A8D-BAFE-6F3A-B22C-0A6D330ED8C3}"/>
              </a:ext>
            </a:extLst>
          </p:cNvPr>
          <p:cNvSpPr>
            <a:spLocks noGrp="1"/>
          </p:cNvSpPr>
          <p:nvPr>
            <p:ph type="title"/>
          </p:nvPr>
        </p:nvSpPr>
        <p:spPr>
          <a:xfrm>
            <a:off x="838200" y="365125"/>
            <a:ext cx="10515600" cy="1325563"/>
          </a:xfrm>
        </p:spPr>
        <p:txBody>
          <a:bodyPr/>
          <a:lstStyle/>
          <a:p>
            <a:r>
              <a:rPr lang="en-US" dirty="0"/>
              <a:t>Design with &amp; for everyone from day one</a:t>
            </a:r>
          </a:p>
        </p:txBody>
      </p:sp>
      <p:sp>
        <p:nvSpPr>
          <p:cNvPr id="4" name="Rectangle 1">
            <a:extLst>
              <a:ext uri="{FF2B5EF4-FFF2-40B4-BE49-F238E27FC236}">
                <a16:creationId xmlns:a16="http://schemas.microsoft.com/office/drawing/2014/main" id="{414E34EE-A4A3-20E2-F4B5-A1BAEE632B4F}"/>
              </a:ext>
            </a:extLst>
          </p:cNvPr>
          <p:cNvSpPr>
            <a:spLocks noGrp="1" noChangeArrowheads="1"/>
          </p:cNvSpPr>
          <p:nvPr>
            <p:ph idx="1"/>
          </p:nvPr>
        </p:nvSpPr>
        <p:spPr bwMode="auto">
          <a:xfrm>
            <a:off x="838200" y="1825625"/>
            <a:ext cx="6293326" cy="345896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a:buClr>
                <a:srgbClr val="E97131"/>
              </a:buClr>
              <a:buFont typeface="Wingdings" pitchFamily="2" charset="2"/>
              <a:buChar char="ü"/>
            </a:pPr>
            <a:r>
              <a:rPr lang="en-US" altLang="en-US" sz="2400" dirty="0"/>
              <a:t>Design Lead with strong A11Y skills</a:t>
            </a:r>
          </a:p>
          <a:p>
            <a:pPr>
              <a:buClr>
                <a:srgbClr val="E97131"/>
              </a:buClr>
              <a:buFont typeface="Wingdings" pitchFamily="2" charset="2"/>
              <a:buChar char="ü"/>
            </a:pPr>
            <a:r>
              <a:rPr lang="en-US" altLang="en-US" sz="2400" dirty="0"/>
              <a:t>UX Research</a:t>
            </a:r>
          </a:p>
          <a:p>
            <a:pPr lvl="0">
              <a:buClr>
                <a:srgbClr val="E97131"/>
              </a:buClr>
              <a:buFont typeface="Wingdings" pitchFamily="2" charset="2"/>
              <a:buChar char="ü"/>
            </a:pPr>
            <a:r>
              <a:rPr lang="en-US" altLang="en-US" sz="2400" dirty="0"/>
              <a:t>Inclusive from ideation to wireframes</a:t>
            </a:r>
          </a:p>
          <a:p>
            <a:pPr lvl="0">
              <a:buClr>
                <a:srgbClr val="E97131"/>
              </a:buClr>
              <a:buFont typeface="Wingdings" pitchFamily="2" charset="2"/>
              <a:buChar char="ü"/>
            </a:pPr>
            <a:r>
              <a:rPr lang="en-US" altLang="en-US" sz="2400" dirty="0"/>
              <a:t>A11Y Annotations using free tools:</a:t>
            </a:r>
          </a:p>
          <a:p>
            <a:pPr lvl="1"/>
            <a:r>
              <a:rPr lang="en-US" altLang="en-US" dirty="0"/>
              <a:t>axe for Designers</a:t>
            </a:r>
          </a:p>
          <a:p>
            <a:pPr lvl="1"/>
            <a:r>
              <a:rPr lang="en-US" altLang="en-US" dirty="0"/>
              <a:t>Accessibility Assistant from Microsoft</a:t>
            </a:r>
          </a:p>
          <a:p>
            <a:pPr>
              <a:buClr>
                <a:srgbClr val="E97131"/>
              </a:buClr>
              <a:buFont typeface="Wingdings" pitchFamily="2" charset="2"/>
              <a:buChar char="ü"/>
            </a:pPr>
            <a:r>
              <a:rPr lang="en-US" altLang="en-US" sz="2400" dirty="0"/>
              <a:t>Usability testing with people with disabilities</a:t>
            </a:r>
          </a:p>
          <a:p>
            <a:pPr lvl="1"/>
            <a:r>
              <a:rPr lang="en-US" altLang="en-US" dirty="0"/>
              <a:t>Wizard of Oz usability testing</a:t>
            </a:r>
          </a:p>
        </p:txBody>
      </p:sp>
      <p:pic>
        <p:nvPicPr>
          <p:cNvPr id="11" name="Picture 10">
            <a:extLst>
              <a:ext uri="{FF2B5EF4-FFF2-40B4-BE49-F238E27FC236}">
                <a16:creationId xmlns:a16="http://schemas.microsoft.com/office/drawing/2014/main" id="{25A48822-BAC6-581F-F840-562B9062AD2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1825" y="1224667"/>
            <a:ext cx="5584859" cy="4660876"/>
          </a:xfrm>
          <a:prstGeom prst="rect">
            <a:avLst/>
          </a:prstGeom>
        </p:spPr>
      </p:pic>
      <p:sp>
        <p:nvSpPr>
          <p:cNvPr id="12" name="sketchy line">
            <a:extLst>
              <a:ext uri="{FF2B5EF4-FFF2-40B4-BE49-F238E27FC236}">
                <a16:creationId xmlns:a16="http://schemas.microsoft.com/office/drawing/2014/main" id="{BE13AF87-D94B-05FC-7538-8F8D2674E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5368" y="1385889"/>
            <a:ext cx="9144000" cy="45719"/>
          </a:xfrm>
          <a:custGeom>
            <a:avLst/>
            <a:gdLst>
              <a:gd name="connsiteX0" fmla="*/ 0 w 9144000"/>
              <a:gd name="connsiteY0" fmla="*/ 0 h 45719"/>
              <a:gd name="connsiteX1" fmla="*/ 470263 w 9144000"/>
              <a:gd name="connsiteY1" fmla="*/ 0 h 45719"/>
              <a:gd name="connsiteX2" fmla="*/ 1306286 w 9144000"/>
              <a:gd name="connsiteY2" fmla="*/ 0 h 45719"/>
              <a:gd name="connsiteX3" fmla="*/ 1959429 w 9144000"/>
              <a:gd name="connsiteY3" fmla="*/ 0 h 45719"/>
              <a:gd name="connsiteX4" fmla="*/ 2521131 w 9144000"/>
              <a:gd name="connsiteY4" fmla="*/ 0 h 45719"/>
              <a:gd name="connsiteX5" fmla="*/ 2899954 w 9144000"/>
              <a:gd name="connsiteY5" fmla="*/ 0 h 45719"/>
              <a:gd name="connsiteX6" fmla="*/ 3461657 w 9144000"/>
              <a:gd name="connsiteY6" fmla="*/ 0 h 45719"/>
              <a:gd name="connsiteX7" fmla="*/ 3840480 w 9144000"/>
              <a:gd name="connsiteY7" fmla="*/ 0 h 45719"/>
              <a:gd name="connsiteX8" fmla="*/ 4585063 w 9144000"/>
              <a:gd name="connsiteY8" fmla="*/ 0 h 45719"/>
              <a:gd name="connsiteX9" fmla="*/ 5421086 w 9144000"/>
              <a:gd name="connsiteY9" fmla="*/ 0 h 45719"/>
              <a:gd name="connsiteX10" fmla="*/ 6074229 w 9144000"/>
              <a:gd name="connsiteY10" fmla="*/ 0 h 45719"/>
              <a:gd name="connsiteX11" fmla="*/ 6544491 w 9144000"/>
              <a:gd name="connsiteY11" fmla="*/ 0 h 45719"/>
              <a:gd name="connsiteX12" fmla="*/ 6923314 w 9144000"/>
              <a:gd name="connsiteY12" fmla="*/ 0 h 45719"/>
              <a:gd name="connsiteX13" fmla="*/ 7759337 w 9144000"/>
              <a:gd name="connsiteY13" fmla="*/ 0 h 45719"/>
              <a:gd name="connsiteX14" fmla="*/ 8321040 w 9144000"/>
              <a:gd name="connsiteY14" fmla="*/ 0 h 45719"/>
              <a:gd name="connsiteX15" fmla="*/ 9144000 w 9144000"/>
              <a:gd name="connsiteY15" fmla="*/ 0 h 45719"/>
              <a:gd name="connsiteX16" fmla="*/ 9144000 w 9144000"/>
              <a:gd name="connsiteY16" fmla="*/ 45719 h 45719"/>
              <a:gd name="connsiteX17" fmla="*/ 8307977 w 9144000"/>
              <a:gd name="connsiteY17" fmla="*/ 45719 h 45719"/>
              <a:gd name="connsiteX18" fmla="*/ 7746274 w 9144000"/>
              <a:gd name="connsiteY18" fmla="*/ 45719 h 45719"/>
              <a:gd name="connsiteX19" fmla="*/ 7001691 w 9144000"/>
              <a:gd name="connsiteY19" fmla="*/ 45719 h 45719"/>
              <a:gd name="connsiteX20" fmla="*/ 6257109 w 9144000"/>
              <a:gd name="connsiteY20" fmla="*/ 45719 h 45719"/>
              <a:gd name="connsiteX21" fmla="*/ 5786846 w 9144000"/>
              <a:gd name="connsiteY21" fmla="*/ 45719 h 45719"/>
              <a:gd name="connsiteX22" fmla="*/ 5133703 w 9144000"/>
              <a:gd name="connsiteY22" fmla="*/ 45719 h 45719"/>
              <a:gd name="connsiteX23" fmla="*/ 4663440 w 9144000"/>
              <a:gd name="connsiteY23" fmla="*/ 45719 h 45719"/>
              <a:gd name="connsiteX24" fmla="*/ 4101737 w 9144000"/>
              <a:gd name="connsiteY24" fmla="*/ 45719 h 45719"/>
              <a:gd name="connsiteX25" fmla="*/ 3722914 w 9144000"/>
              <a:gd name="connsiteY25" fmla="*/ 45719 h 45719"/>
              <a:gd name="connsiteX26" fmla="*/ 3252651 w 9144000"/>
              <a:gd name="connsiteY26" fmla="*/ 45719 h 45719"/>
              <a:gd name="connsiteX27" fmla="*/ 2508069 w 9144000"/>
              <a:gd name="connsiteY27" fmla="*/ 45719 h 45719"/>
              <a:gd name="connsiteX28" fmla="*/ 2037806 w 9144000"/>
              <a:gd name="connsiteY28" fmla="*/ 45719 h 45719"/>
              <a:gd name="connsiteX29" fmla="*/ 1476103 w 9144000"/>
              <a:gd name="connsiteY29" fmla="*/ 45719 h 45719"/>
              <a:gd name="connsiteX30" fmla="*/ 640080 w 9144000"/>
              <a:gd name="connsiteY30" fmla="*/ 45719 h 45719"/>
              <a:gd name="connsiteX31" fmla="*/ 0 w 9144000"/>
              <a:gd name="connsiteY31" fmla="*/ 45719 h 45719"/>
              <a:gd name="connsiteX32" fmla="*/ 0 w 9144000"/>
              <a:gd name="connsiteY32"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44000" h="45719" fill="none" extrusionOk="0">
                <a:moveTo>
                  <a:pt x="0" y="0"/>
                </a:moveTo>
                <a:cubicBezTo>
                  <a:pt x="224118" y="-4741"/>
                  <a:pt x="368637" y="-4861"/>
                  <a:pt x="470263" y="0"/>
                </a:cubicBezTo>
                <a:cubicBezTo>
                  <a:pt x="571889" y="4861"/>
                  <a:pt x="990906" y="-35137"/>
                  <a:pt x="1306286" y="0"/>
                </a:cubicBezTo>
                <a:cubicBezTo>
                  <a:pt x="1621666" y="35137"/>
                  <a:pt x="1634134" y="-9764"/>
                  <a:pt x="1959429" y="0"/>
                </a:cubicBezTo>
                <a:cubicBezTo>
                  <a:pt x="2284724" y="9764"/>
                  <a:pt x="2343013" y="-2302"/>
                  <a:pt x="2521131" y="0"/>
                </a:cubicBezTo>
                <a:cubicBezTo>
                  <a:pt x="2699249" y="2302"/>
                  <a:pt x="2743509" y="-5779"/>
                  <a:pt x="2899954" y="0"/>
                </a:cubicBezTo>
                <a:cubicBezTo>
                  <a:pt x="3056399" y="5779"/>
                  <a:pt x="3295602" y="668"/>
                  <a:pt x="3461657" y="0"/>
                </a:cubicBezTo>
                <a:cubicBezTo>
                  <a:pt x="3627712" y="-668"/>
                  <a:pt x="3654693" y="-2778"/>
                  <a:pt x="3840480" y="0"/>
                </a:cubicBezTo>
                <a:cubicBezTo>
                  <a:pt x="4026267" y="2778"/>
                  <a:pt x="4286862" y="32943"/>
                  <a:pt x="4585063" y="0"/>
                </a:cubicBezTo>
                <a:cubicBezTo>
                  <a:pt x="4883264" y="-32943"/>
                  <a:pt x="5119116" y="17043"/>
                  <a:pt x="5421086" y="0"/>
                </a:cubicBezTo>
                <a:cubicBezTo>
                  <a:pt x="5723056" y="-17043"/>
                  <a:pt x="5763962" y="8074"/>
                  <a:pt x="6074229" y="0"/>
                </a:cubicBezTo>
                <a:cubicBezTo>
                  <a:pt x="6384496" y="-8074"/>
                  <a:pt x="6449920" y="81"/>
                  <a:pt x="6544491" y="0"/>
                </a:cubicBezTo>
                <a:cubicBezTo>
                  <a:pt x="6639062" y="-81"/>
                  <a:pt x="6762865" y="-16408"/>
                  <a:pt x="6923314" y="0"/>
                </a:cubicBezTo>
                <a:cubicBezTo>
                  <a:pt x="7083763" y="16408"/>
                  <a:pt x="7391029" y="-21637"/>
                  <a:pt x="7759337" y="0"/>
                </a:cubicBezTo>
                <a:cubicBezTo>
                  <a:pt x="8127645" y="21637"/>
                  <a:pt x="8082129" y="11184"/>
                  <a:pt x="8321040" y="0"/>
                </a:cubicBezTo>
                <a:cubicBezTo>
                  <a:pt x="8559951" y="-11184"/>
                  <a:pt x="8866186" y="870"/>
                  <a:pt x="9144000" y="0"/>
                </a:cubicBezTo>
                <a:cubicBezTo>
                  <a:pt x="9145144" y="16166"/>
                  <a:pt x="9145065" y="28908"/>
                  <a:pt x="9144000" y="45719"/>
                </a:cubicBezTo>
                <a:cubicBezTo>
                  <a:pt x="8890684" y="16384"/>
                  <a:pt x="8653715" y="27167"/>
                  <a:pt x="8307977" y="45719"/>
                </a:cubicBezTo>
                <a:cubicBezTo>
                  <a:pt x="7962239" y="64271"/>
                  <a:pt x="7982694" y="40291"/>
                  <a:pt x="7746274" y="45719"/>
                </a:cubicBezTo>
                <a:cubicBezTo>
                  <a:pt x="7509854" y="51147"/>
                  <a:pt x="7297051" y="52538"/>
                  <a:pt x="7001691" y="45719"/>
                </a:cubicBezTo>
                <a:cubicBezTo>
                  <a:pt x="6706331" y="38900"/>
                  <a:pt x="6597650" y="40189"/>
                  <a:pt x="6257109" y="45719"/>
                </a:cubicBezTo>
                <a:cubicBezTo>
                  <a:pt x="5916568" y="51249"/>
                  <a:pt x="6010541" y="63401"/>
                  <a:pt x="5786846" y="45719"/>
                </a:cubicBezTo>
                <a:cubicBezTo>
                  <a:pt x="5563151" y="28037"/>
                  <a:pt x="5305100" y="40744"/>
                  <a:pt x="5133703" y="45719"/>
                </a:cubicBezTo>
                <a:cubicBezTo>
                  <a:pt x="4962306" y="50694"/>
                  <a:pt x="4850178" y="68346"/>
                  <a:pt x="4663440" y="45719"/>
                </a:cubicBezTo>
                <a:cubicBezTo>
                  <a:pt x="4476702" y="23092"/>
                  <a:pt x="4260874" y="21288"/>
                  <a:pt x="4101737" y="45719"/>
                </a:cubicBezTo>
                <a:cubicBezTo>
                  <a:pt x="3942600" y="70150"/>
                  <a:pt x="3842300" y="53502"/>
                  <a:pt x="3722914" y="45719"/>
                </a:cubicBezTo>
                <a:cubicBezTo>
                  <a:pt x="3603528" y="37936"/>
                  <a:pt x="3382134" y="44841"/>
                  <a:pt x="3252651" y="45719"/>
                </a:cubicBezTo>
                <a:cubicBezTo>
                  <a:pt x="3123168" y="46597"/>
                  <a:pt x="2810925" y="60502"/>
                  <a:pt x="2508069" y="45719"/>
                </a:cubicBezTo>
                <a:cubicBezTo>
                  <a:pt x="2205213" y="30936"/>
                  <a:pt x="2271513" y="54502"/>
                  <a:pt x="2037806" y="45719"/>
                </a:cubicBezTo>
                <a:cubicBezTo>
                  <a:pt x="1804099" y="36936"/>
                  <a:pt x="1746244" y="51680"/>
                  <a:pt x="1476103" y="45719"/>
                </a:cubicBezTo>
                <a:cubicBezTo>
                  <a:pt x="1205962" y="39758"/>
                  <a:pt x="814782" y="5196"/>
                  <a:pt x="640080" y="45719"/>
                </a:cubicBezTo>
                <a:cubicBezTo>
                  <a:pt x="465378" y="86242"/>
                  <a:pt x="173347" y="68727"/>
                  <a:pt x="0" y="45719"/>
                </a:cubicBezTo>
                <a:cubicBezTo>
                  <a:pt x="1172" y="29298"/>
                  <a:pt x="-1394" y="19332"/>
                  <a:pt x="0" y="0"/>
                </a:cubicBezTo>
                <a:close/>
              </a:path>
              <a:path w="9144000" h="45719" stroke="0" extrusionOk="0">
                <a:moveTo>
                  <a:pt x="0" y="0"/>
                </a:moveTo>
                <a:cubicBezTo>
                  <a:pt x="204929" y="17102"/>
                  <a:pt x="373383" y="3157"/>
                  <a:pt x="470263" y="0"/>
                </a:cubicBezTo>
                <a:cubicBezTo>
                  <a:pt x="567143" y="-3157"/>
                  <a:pt x="966387" y="18971"/>
                  <a:pt x="1306286" y="0"/>
                </a:cubicBezTo>
                <a:cubicBezTo>
                  <a:pt x="1646185" y="-18971"/>
                  <a:pt x="1606375" y="-4508"/>
                  <a:pt x="1685109" y="0"/>
                </a:cubicBezTo>
                <a:cubicBezTo>
                  <a:pt x="1763843" y="4508"/>
                  <a:pt x="1888671" y="-10261"/>
                  <a:pt x="2063931" y="0"/>
                </a:cubicBezTo>
                <a:cubicBezTo>
                  <a:pt x="2239191" y="10261"/>
                  <a:pt x="2579138" y="-2903"/>
                  <a:pt x="2717074" y="0"/>
                </a:cubicBezTo>
                <a:cubicBezTo>
                  <a:pt x="2855010" y="2903"/>
                  <a:pt x="3124046" y="14663"/>
                  <a:pt x="3278777" y="0"/>
                </a:cubicBezTo>
                <a:cubicBezTo>
                  <a:pt x="3433508" y="-14663"/>
                  <a:pt x="3795824" y="4963"/>
                  <a:pt x="4023360" y="0"/>
                </a:cubicBezTo>
                <a:cubicBezTo>
                  <a:pt x="4250896" y="-4963"/>
                  <a:pt x="4394321" y="-6100"/>
                  <a:pt x="4493623" y="0"/>
                </a:cubicBezTo>
                <a:cubicBezTo>
                  <a:pt x="4592925" y="6100"/>
                  <a:pt x="5095154" y="18117"/>
                  <a:pt x="5329646" y="0"/>
                </a:cubicBezTo>
                <a:cubicBezTo>
                  <a:pt x="5564138" y="-18117"/>
                  <a:pt x="5718822" y="-8332"/>
                  <a:pt x="5891349" y="0"/>
                </a:cubicBezTo>
                <a:cubicBezTo>
                  <a:pt x="6063876" y="8332"/>
                  <a:pt x="6237327" y="11704"/>
                  <a:pt x="6361611" y="0"/>
                </a:cubicBezTo>
                <a:cubicBezTo>
                  <a:pt x="6485895" y="-11704"/>
                  <a:pt x="6720982" y="-8259"/>
                  <a:pt x="6831874" y="0"/>
                </a:cubicBezTo>
                <a:cubicBezTo>
                  <a:pt x="6942766" y="8259"/>
                  <a:pt x="7240079" y="-24450"/>
                  <a:pt x="7393577" y="0"/>
                </a:cubicBezTo>
                <a:cubicBezTo>
                  <a:pt x="7547075" y="24450"/>
                  <a:pt x="7651088" y="-6307"/>
                  <a:pt x="7863840" y="0"/>
                </a:cubicBezTo>
                <a:cubicBezTo>
                  <a:pt x="8076592" y="6307"/>
                  <a:pt x="8223811" y="21434"/>
                  <a:pt x="8516983" y="0"/>
                </a:cubicBezTo>
                <a:cubicBezTo>
                  <a:pt x="8810155" y="-21434"/>
                  <a:pt x="8947823" y="-7944"/>
                  <a:pt x="9144000" y="0"/>
                </a:cubicBezTo>
                <a:cubicBezTo>
                  <a:pt x="9143492" y="10478"/>
                  <a:pt x="9143923" y="24361"/>
                  <a:pt x="9144000" y="45719"/>
                </a:cubicBezTo>
                <a:cubicBezTo>
                  <a:pt x="8734144" y="41098"/>
                  <a:pt x="8517898" y="57896"/>
                  <a:pt x="8307977" y="45719"/>
                </a:cubicBezTo>
                <a:cubicBezTo>
                  <a:pt x="8098056" y="33542"/>
                  <a:pt x="7859005" y="54192"/>
                  <a:pt x="7563394" y="45719"/>
                </a:cubicBezTo>
                <a:cubicBezTo>
                  <a:pt x="7267783" y="37246"/>
                  <a:pt x="7365728" y="50527"/>
                  <a:pt x="7184571" y="45719"/>
                </a:cubicBezTo>
                <a:cubicBezTo>
                  <a:pt x="7003414" y="40911"/>
                  <a:pt x="6767781" y="21766"/>
                  <a:pt x="6531429" y="45719"/>
                </a:cubicBezTo>
                <a:cubicBezTo>
                  <a:pt x="6295077" y="69672"/>
                  <a:pt x="6080419" y="25303"/>
                  <a:pt x="5878286" y="45719"/>
                </a:cubicBezTo>
                <a:cubicBezTo>
                  <a:pt x="5676153" y="66135"/>
                  <a:pt x="5585551" y="61620"/>
                  <a:pt x="5499463" y="45719"/>
                </a:cubicBezTo>
                <a:cubicBezTo>
                  <a:pt x="5413375" y="29818"/>
                  <a:pt x="5008745" y="75882"/>
                  <a:pt x="4663440" y="45719"/>
                </a:cubicBezTo>
                <a:cubicBezTo>
                  <a:pt x="4318135" y="15556"/>
                  <a:pt x="4154271" y="30975"/>
                  <a:pt x="4010297" y="45719"/>
                </a:cubicBezTo>
                <a:cubicBezTo>
                  <a:pt x="3866323" y="60463"/>
                  <a:pt x="3454420" y="73498"/>
                  <a:pt x="3174274" y="45719"/>
                </a:cubicBezTo>
                <a:cubicBezTo>
                  <a:pt x="2894128" y="17940"/>
                  <a:pt x="2669816" y="44540"/>
                  <a:pt x="2521131" y="45719"/>
                </a:cubicBezTo>
                <a:cubicBezTo>
                  <a:pt x="2372446" y="46898"/>
                  <a:pt x="2264392" y="42298"/>
                  <a:pt x="2142309" y="45719"/>
                </a:cubicBezTo>
                <a:cubicBezTo>
                  <a:pt x="2020226" y="49140"/>
                  <a:pt x="1656790" y="9249"/>
                  <a:pt x="1306286" y="45719"/>
                </a:cubicBezTo>
                <a:cubicBezTo>
                  <a:pt x="955782" y="82189"/>
                  <a:pt x="978949" y="31541"/>
                  <a:pt x="836023" y="45719"/>
                </a:cubicBezTo>
                <a:cubicBezTo>
                  <a:pt x="693097" y="59897"/>
                  <a:pt x="286959" y="42509"/>
                  <a:pt x="0" y="45719"/>
                </a:cubicBezTo>
                <a:cubicBezTo>
                  <a:pt x="-1892" y="23244"/>
                  <a:pt x="763" y="1753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CD8FE56-738D-A5F1-AAEB-EE6D30035DC6}"/>
              </a:ext>
            </a:extLst>
          </p:cNvPr>
          <p:cNvSpPr txBox="1"/>
          <p:nvPr/>
        </p:nvSpPr>
        <p:spPr>
          <a:xfrm>
            <a:off x="0" y="6492875"/>
            <a:ext cx="3064942" cy="369332"/>
          </a:xfrm>
          <a:prstGeom prst="rect">
            <a:avLst/>
          </a:prstGeom>
          <a:noFill/>
        </p:spPr>
        <p:txBody>
          <a:bodyPr wrap="none" rtlCol="0">
            <a:spAutoFit/>
          </a:bodyPr>
          <a:lstStyle/>
          <a:p>
            <a:r>
              <a:rPr lang="en-US" dirty="0">
                <a:solidFill>
                  <a:schemeClr val="bg1"/>
                </a:solidFill>
              </a:rPr>
              <a:t>8 SDLC: A11Y Maturity Model</a:t>
            </a:r>
          </a:p>
        </p:txBody>
      </p:sp>
      <p:pic>
        <p:nvPicPr>
          <p:cNvPr id="7" name="Picture 6">
            <a:extLst>
              <a:ext uri="{FF2B5EF4-FFF2-40B4-BE49-F238E27FC236}">
                <a16:creationId xmlns:a16="http://schemas.microsoft.com/office/drawing/2014/main" id="{1FA920D8-A91B-EEB3-4F52-F859C2D073BA}"/>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842607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C01EA7-CBB8-94A3-D91C-ACA5ED7F1631}"/>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E499F1-A2AD-7644-05F3-0E9F2F7BF65D}"/>
              </a:ext>
            </a:extLst>
          </p:cNvPr>
          <p:cNvSpPr>
            <a:spLocks noGrp="1"/>
          </p:cNvSpPr>
          <p:nvPr>
            <p:ph type="title"/>
          </p:nvPr>
        </p:nvSpPr>
        <p:spPr>
          <a:xfrm>
            <a:off x="838200" y="365125"/>
            <a:ext cx="8451574" cy="1325563"/>
          </a:xfrm>
        </p:spPr>
        <p:txBody>
          <a:bodyPr>
            <a:normAutofit/>
          </a:bodyPr>
          <a:lstStyle/>
          <a:p>
            <a:r>
              <a:rPr lang="en-US" dirty="0"/>
              <a:t>SDLC: Build it right the first time</a:t>
            </a:r>
          </a:p>
        </p:txBody>
      </p:sp>
      <p:sp>
        <p:nvSpPr>
          <p:cNvPr id="4" name="Rectangle 1">
            <a:extLst>
              <a:ext uri="{FF2B5EF4-FFF2-40B4-BE49-F238E27FC236}">
                <a16:creationId xmlns:a16="http://schemas.microsoft.com/office/drawing/2014/main" id="{C0D00284-0055-9A06-3CF4-3D6637E89FDF}"/>
              </a:ext>
            </a:extLst>
          </p:cNvPr>
          <p:cNvSpPr>
            <a:spLocks noGrp="1" noChangeArrowheads="1"/>
          </p:cNvSpPr>
          <p:nvPr>
            <p:ph idx="1"/>
          </p:nvPr>
        </p:nvSpPr>
        <p:spPr bwMode="auto">
          <a:xfrm>
            <a:off x="838199" y="1825625"/>
            <a:ext cx="6083461" cy="43513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lvl="0">
              <a:lnSpc>
                <a:spcPts val="1800"/>
              </a:lnSpc>
              <a:buClr>
                <a:srgbClr val="E97131"/>
              </a:buClr>
              <a:buFont typeface="Wingdings" pitchFamily="2" charset="2"/>
              <a:buChar char="ü"/>
            </a:pPr>
            <a:r>
              <a:rPr lang="en-US" altLang="en-US" sz="2200" dirty="0"/>
              <a:t>A11y annotated designs</a:t>
            </a:r>
          </a:p>
          <a:p>
            <a:pPr lvl="0">
              <a:lnSpc>
                <a:spcPts val="1800"/>
              </a:lnSpc>
              <a:buClr>
                <a:srgbClr val="E97131"/>
              </a:buClr>
              <a:buFont typeface="Wingdings" pitchFamily="2" charset="2"/>
              <a:buChar char="ü"/>
            </a:pPr>
            <a:r>
              <a:rPr lang="en-US" altLang="en-US" sz="2200" dirty="0"/>
              <a:t>Cauldron: free accessible components</a:t>
            </a:r>
          </a:p>
          <a:p>
            <a:pPr lvl="1">
              <a:lnSpc>
                <a:spcPts val="1800"/>
              </a:lnSpc>
            </a:pPr>
            <a:r>
              <a:rPr lang="en-US" altLang="en-US" sz="2200" u="sng" dirty="0">
                <a:solidFill>
                  <a:srgbClr val="40831D"/>
                </a:solidFill>
              </a:rPr>
              <a:t>cauldron.dequelabs.com </a:t>
            </a:r>
          </a:p>
          <a:p>
            <a:pPr lvl="1">
              <a:lnSpc>
                <a:spcPts val="1800"/>
              </a:lnSpc>
            </a:pPr>
            <a:r>
              <a:rPr lang="en-US" altLang="en-US" sz="2200" dirty="0"/>
              <a:t>A11Y design &amp; dev from start</a:t>
            </a:r>
          </a:p>
          <a:p>
            <a:pPr lvl="1">
              <a:lnSpc>
                <a:spcPts val="1800"/>
              </a:lnSpc>
            </a:pPr>
            <a:r>
              <a:rPr lang="en-US" altLang="en-US" sz="2200" dirty="0"/>
              <a:t>Tested by experts/people with disabilities</a:t>
            </a:r>
          </a:p>
          <a:p>
            <a:pPr lvl="0">
              <a:lnSpc>
                <a:spcPts val="1800"/>
              </a:lnSpc>
              <a:buClr>
                <a:srgbClr val="E97131"/>
              </a:buClr>
              <a:buFont typeface="Wingdings" pitchFamily="2" charset="2"/>
              <a:buChar char="ü"/>
            </a:pPr>
            <a:r>
              <a:rPr lang="en-US" altLang="en-US" sz="2200" dirty="0"/>
              <a:t>axe Linter: IDE assistance</a:t>
            </a:r>
          </a:p>
          <a:p>
            <a:pPr lvl="0">
              <a:lnSpc>
                <a:spcPts val="1800"/>
              </a:lnSpc>
              <a:buClr>
                <a:srgbClr val="E97131"/>
              </a:buClr>
              <a:buFont typeface="Wingdings" pitchFamily="2" charset="2"/>
              <a:buChar char="ü"/>
            </a:pPr>
            <a:r>
              <a:rPr lang="en-US" altLang="en-US" sz="2200" dirty="0"/>
              <a:t>axe </a:t>
            </a:r>
            <a:r>
              <a:rPr lang="en-US" altLang="en-US" sz="2200" dirty="0" err="1"/>
              <a:t>DevTools</a:t>
            </a:r>
            <a:r>
              <a:rPr lang="en-US" altLang="en-US" sz="2200" dirty="0"/>
              <a:t> browser extension</a:t>
            </a:r>
          </a:p>
          <a:p>
            <a:pPr lvl="1">
              <a:lnSpc>
                <a:spcPts val="1800"/>
              </a:lnSpc>
            </a:pPr>
            <a:r>
              <a:rPr lang="en-US" altLang="en-US" sz="2200" dirty="0"/>
              <a:t>axe-core</a:t>
            </a:r>
          </a:p>
          <a:p>
            <a:pPr lvl="1">
              <a:lnSpc>
                <a:spcPts val="1800"/>
              </a:lnSpc>
            </a:pPr>
            <a:r>
              <a:rPr lang="en-US" altLang="en-US" sz="2200" dirty="0"/>
              <a:t>advanced rules (AI)</a:t>
            </a:r>
          </a:p>
          <a:p>
            <a:pPr lvl="1">
              <a:lnSpc>
                <a:spcPts val="1800"/>
              </a:lnSpc>
            </a:pPr>
            <a:r>
              <a:rPr lang="en-US" altLang="en-US" sz="2200" dirty="0"/>
              <a:t>Intelligent Guided Tests (IGT)</a:t>
            </a:r>
          </a:p>
          <a:p>
            <a:pPr lvl="0">
              <a:lnSpc>
                <a:spcPts val="1800"/>
              </a:lnSpc>
              <a:buClr>
                <a:srgbClr val="E97131"/>
              </a:buClr>
              <a:buFont typeface="Wingdings" pitchFamily="2" charset="2"/>
              <a:buChar char="ü"/>
            </a:pPr>
            <a:r>
              <a:rPr lang="en-US" altLang="en-US" sz="2200" dirty="0"/>
              <a:t>CI/CD: axe API scans before merge</a:t>
            </a:r>
          </a:p>
          <a:p>
            <a:pPr lvl="0">
              <a:lnSpc>
                <a:spcPts val="1800"/>
              </a:lnSpc>
              <a:buClr>
                <a:srgbClr val="E97131"/>
              </a:buClr>
              <a:buFont typeface="Wingdings" pitchFamily="2" charset="2"/>
              <a:buChar char="ü"/>
            </a:pPr>
            <a:r>
              <a:rPr lang="en-US" altLang="en-US" sz="2200" dirty="0"/>
              <a:t>axe Assistant for 24/7 guidance</a:t>
            </a:r>
          </a:p>
          <a:p>
            <a:pPr lvl="0">
              <a:lnSpc>
                <a:spcPts val="1800"/>
              </a:lnSpc>
              <a:buClr>
                <a:srgbClr val="E97131"/>
              </a:buClr>
              <a:buFont typeface="Wingdings" pitchFamily="2" charset="2"/>
              <a:buChar char="ü"/>
            </a:pPr>
            <a:r>
              <a:rPr lang="en-US" altLang="en-US" sz="2200" dirty="0"/>
              <a:t>Coaching from a11y experts as needed</a:t>
            </a:r>
          </a:p>
        </p:txBody>
      </p:sp>
      <p:pic>
        <p:nvPicPr>
          <p:cNvPr id="8" name="Picture 7">
            <a:extLst>
              <a:ext uri="{FF2B5EF4-FFF2-40B4-BE49-F238E27FC236}">
                <a16:creationId xmlns:a16="http://schemas.microsoft.com/office/drawing/2014/main" id="{A99257AE-1772-C8D9-F321-1064211D5C7B}"/>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742390"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9" name="sketchy line">
            <a:extLst>
              <a:ext uri="{FF2B5EF4-FFF2-40B4-BE49-F238E27FC236}">
                <a16:creationId xmlns:a16="http://schemas.microsoft.com/office/drawing/2014/main" id="{714C7EF7-76D2-E248-B3ED-DA27D3E42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5368" y="1385889"/>
            <a:ext cx="7315200" cy="45719"/>
          </a:xfrm>
          <a:custGeom>
            <a:avLst/>
            <a:gdLst>
              <a:gd name="connsiteX0" fmla="*/ 0 w 7315200"/>
              <a:gd name="connsiteY0" fmla="*/ 0 h 45719"/>
              <a:gd name="connsiteX1" fmla="*/ 738170 w 7315200"/>
              <a:gd name="connsiteY1" fmla="*/ 0 h 45719"/>
              <a:gd name="connsiteX2" fmla="*/ 1403188 w 7315200"/>
              <a:gd name="connsiteY2" fmla="*/ 0 h 45719"/>
              <a:gd name="connsiteX3" fmla="*/ 1848751 w 7315200"/>
              <a:gd name="connsiteY3" fmla="*/ 0 h 45719"/>
              <a:gd name="connsiteX4" fmla="*/ 2586921 w 7315200"/>
              <a:gd name="connsiteY4" fmla="*/ 0 h 45719"/>
              <a:gd name="connsiteX5" fmla="*/ 3032483 w 7315200"/>
              <a:gd name="connsiteY5" fmla="*/ 0 h 45719"/>
              <a:gd name="connsiteX6" fmla="*/ 3478045 w 7315200"/>
              <a:gd name="connsiteY6" fmla="*/ 0 h 45719"/>
              <a:gd name="connsiteX7" fmla="*/ 4216215 w 7315200"/>
              <a:gd name="connsiteY7" fmla="*/ 0 h 45719"/>
              <a:gd name="connsiteX8" fmla="*/ 5027537 w 7315200"/>
              <a:gd name="connsiteY8" fmla="*/ 0 h 45719"/>
              <a:gd name="connsiteX9" fmla="*/ 5692556 w 7315200"/>
              <a:gd name="connsiteY9" fmla="*/ 0 h 45719"/>
              <a:gd name="connsiteX10" fmla="*/ 6284422 w 7315200"/>
              <a:gd name="connsiteY10" fmla="*/ 0 h 45719"/>
              <a:gd name="connsiteX11" fmla="*/ 6729984 w 7315200"/>
              <a:gd name="connsiteY11" fmla="*/ 0 h 45719"/>
              <a:gd name="connsiteX12" fmla="*/ 7315200 w 7315200"/>
              <a:gd name="connsiteY12" fmla="*/ 0 h 45719"/>
              <a:gd name="connsiteX13" fmla="*/ 7315200 w 7315200"/>
              <a:gd name="connsiteY13" fmla="*/ 45719 h 45719"/>
              <a:gd name="connsiteX14" fmla="*/ 6503878 w 7315200"/>
              <a:gd name="connsiteY14" fmla="*/ 45719 h 45719"/>
              <a:gd name="connsiteX15" fmla="*/ 5912012 w 7315200"/>
              <a:gd name="connsiteY15" fmla="*/ 45719 h 45719"/>
              <a:gd name="connsiteX16" fmla="*/ 5100689 w 7315200"/>
              <a:gd name="connsiteY16" fmla="*/ 45719 h 45719"/>
              <a:gd name="connsiteX17" fmla="*/ 4581975 w 7315200"/>
              <a:gd name="connsiteY17" fmla="*/ 45719 h 45719"/>
              <a:gd name="connsiteX18" fmla="*/ 3843805 w 7315200"/>
              <a:gd name="connsiteY18" fmla="*/ 45719 h 45719"/>
              <a:gd name="connsiteX19" fmla="*/ 3032483 w 7315200"/>
              <a:gd name="connsiteY19" fmla="*/ 45719 h 45719"/>
              <a:gd name="connsiteX20" fmla="*/ 2294313 w 7315200"/>
              <a:gd name="connsiteY20" fmla="*/ 45719 h 45719"/>
              <a:gd name="connsiteX21" fmla="*/ 1775599 w 7315200"/>
              <a:gd name="connsiteY21" fmla="*/ 45719 h 45719"/>
              <a:gd name="connsiteX22" fmla="*/ 1037428 w 7315200"/>
              <a:gd name="connsiteY22" fmla="*/ 45719 h 45719"/>
              <a:gd name="connsiteX23" fmla="*/ 0 w 7315200"/>
              <a:gd name="connsiteY23" fmla="*/ 45719 h 45719"/>
              <a:gd name="connsiteX24" fmla="*/ 0 w 7315200"/>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15200" h="45719" fill="none" extrusionOk="0">
                <a:moveTo>
                  <a:pt x="0" y="0"/>
                </a:moveTo>
                <a:cubicBezTo>
                  <a:pt x="368704" y="19161"/>
                  <a:pt x="468974" y="18405"/>
                  <a:pt x="738170" y="0"/>
                </a:cubicBezTo>
                <a:cubicBezTo>
                  <a:pt x="1007366" y="-18405"/>
                  <a:pt x="1249882" y="-28784"/>
                  <a:pt x="1403188" y="0"/>
                </a:cubicBezTo>
                <a:cubicBezTo>
                  <a:pt x="1556494" y="28784"/>
                  <a:pt x="1654805" y="20295"/>
                  <a:pt x="1848751" y="0"/>
                </a:cubicBezTo>
                <a:cubicBezTo>
                  <a:pt x="2042697" y="-20295"/>
                  <a:pt x="2319355" y="-34177"/>
                  <a:pt x="2586921" y="0"/>
                </a:cubicBezTo>
                <a:cubicBezTo>
                  <a:pt x="2854487" y="34177"/>
                  <a:pt x="2941331" y="-15466"/>
                  <a:pt x="3032483" y="0"/>
                </a:cubicBezTo>
                <a:cubicBezTo>
                  <a:pt x="3123635" y="15466"/>
                  <a:pt x="3319291" y="-6724"/>
                  <a:pt x="3478045" y="0"/>
                </a:cubicBezTo>
                <a:cubicBezTo>
                  <a:pt x="3636799" y="6724"/>
                  <a:pt x="3970452" y="11728"/>
                  <a:pt x="4216215" y="0"/>
                </a:cubicBezTo>
                <a:cubicBezTo>
                  <a:pt x="4461978" y="-11728"/>
                  <a:pt x="4753534" y="-10684"/>
                  <a:pt x="5027537" y="0"/>
                </a:cubicBezTo>
                <a:cubicBezTo>
                  <a:pt x="5301540" y="10684"/>
                  <a:pt x="5551552" y="-3410"/>
                  <a:pt x="5692556" y="0"/>
                </a:cubicBezTo>
                <a:cubicBezTo>
                  <a:pt x="5833560" y="3410"/>
                  <a:pt x="6097030" y="-1898"/>
                  <a:pt x="6284422" y="0"/>
                </a:cubicBezTo>
                <a:cubicBezTo>
                  <a:pt x="6471814" y="1898"/>
                  <a:pt x="6634723" y="11439"/>
                  <a:pt x="6729984" y="0"/>
                </a:cubicBezTo>
                <a:cubicBezTo>
                  <a:pt x="6825245" y="-11439"/>
                  <a:pt x="7127449" y="1471"/>
                  <a:pt x="7315200" y="0"/>
                </a:cubicBezTo>
                <a:cubicBezTo>
                  <a:pt x="7314058" y="22729"/>
                  <a:pt x="7314147" y="30457"/>
                  <a:pt x="7315200" y="45719"/>
                </a:cubicBezTo>
                <a:cubicBezTo>
                  <a:pt x="6988037" y="13503"/>
                  <a:pt x="6898005" y="55206"/>
                  <a:pt x="6503878" y="45719"/>
                </a:cubicBezTo>
                <a:cubicBezTo>
                  <a:pt x="6109751" y="36232"/>
                  <a:pt x="6104753" y="43193"/>
                  <a:pt x="5912012" y="45719"/>
                </a:cubicBezTo>
                <a:cubicBezTo>
                  <a:pt x="5719271" y="48245"/>
                  <a:pt x="5401840" y="27548"/>
                  <a:pt x="5100689" y="45719"/>
                </a:cubicBezTo>
                <a:cubicBezTo>
                  <a:pt x="4799538" y="63890"/>
                  <a:pt x="4812467" y="21467"/>
                  <a:pt x="4581975" y="45719"/>
                </a:cubicBezTo>
                <a:cubicBezTo>
                  <a:pt x="4351483" y="69971"/>
                  <a:pt x="3993872" y="34648"/>
                  <a:pt x="3843805" y="45719"/>
                </a:cubicBezTo>
                <a:cubicBezTo>
                  <a:pt x="3693738" y="56791"/>
                  <a:pt x="3406050" y="65640"/>
                  <a:pt x="3032483" y="45719"/>
                </a:cubicBezTo>
                <a:cubicBezTo>
                  <a:pt x="2658916" y="25798"/>
                  <a:pt x="2569532" y="27282"/>
                  <a:pt x="2294313" y="45719"/>
                </a:cubicBezTo>
                <a:cubicBezTo>
                  <a:pt x="2019094" y="64157"/>
                  <a:pt x="2030461" y="57115"/>
                  <a:pt x="1775599" y="45719"/>
                </a:cubicBezTo>
                <a:cubicBezTo>
                  <a:pt x="1520737" y="34323"/>
                  <a:pt x="1210199" y="23810"/>
                  <a:pt x="1037428" y="45719"/>
                </a:cubicBezTo>
                <a:cubicBezTo>
                  <a:pt x="864657" y="67628"/>
                  <a:pt x="369119" y="66556"/>
                  <a:pt x="0" y="45719"/>
                </a:cubicBezTo>
                <a:cubicBezTo>
                  <a:pt x="-1581" y="30776"/>
                  <a:pt x="1735" y="9413"/>
                  <a:pt x="0" y="0"/>
                </a:cubicBezTo>
                <a:close/>
              </a:path>
              <a:path w="7315200" h="45719" stroke="0" extrusionOk="0">
                <a:moveTo>
                  <a:pt x="0" y="0"/>
                </a:moveTo>
                <a:cubicBezTo>
                  <a:pt x="239619" y="-22735"/>
                  <a:pt x="290108" y="11317"/>
                  <a:pt x="518714" y="0"/>
                </a:cubicBezTo>
                <a:cubicBezTo>
                  <a:pt x="747320" y="-11317"/>
                  <a:pt x="1160594" y="-39445"/>
                  <a:pt x="1330036" y="0"/>
                </a:cubicBezTo>
                <a:cubicBezTo>
                  <a:pt x="1499478" y="39445"/>
                  <a:pt x="1676882" y="-17592"/>
                  <a:pt x="1775599" y="0"/>
                </a:cubicBezTo>
                <a:cubicBezTo>
                  <a:pt x="1874316" y="17592"/>
                  <a:pt x="2065421" y="-14683"/>
                  <a:pt x="2221161" y="0"/>
                </a:cubicBezTo>
                <a:cubicBezTo>
                  <a:pt x="2376901" y="14683"/>
                  <a:pt x="2721142" y="23781"/>
                  <a:pt x="2886179" y="0"/>
                </a:cubicBezTo>
                <a:cubicBezTo>
                  <a:pt x="3051216" y="-23781"/>
                  <a:pt x="3282786" y="-18279"/>
                  <a:pt x="3478045" y="0"/>
                </a:cubicBezTo>
                <a:cubicBezTo>
                  <a:pt x="3673304" y="18279"/>
                  <a:pt x="4036431" y="18448"/>
                  <a:pt x="4216215" y="0"/>
                </a:cubicBezTo>
                <a:cubicBezTo>
                  <a:pt x="4395999" y="-18448"/>
                  <a:pt x="4534235" y="19790"/>
                  <a:pt x="4734929" y="0"/>
                </a:cubicBezTo>
                <a:cubicBezTo>
                  <a:pt x="4935623" y="-19790"/>
                  <a:pt x="5191251" y="10973"/>
                  <a:pt x="5546252" y="0"/>
                </a:cubicBezTo>
                <a:cubicBezTo>
                  <a:pt x="5901253" y="-10973"/>
                  <a:pt x="5953125" y="7030"/>
                  <a:pt x="6138118" y="0"/>
                </a:cubicBezTo>
                <a:cubicBezTo>
                  <a:pt x="6323111" y="-7030"/>
                  <a:pt x="6486973" y="18107"/>
                  <a:pt x="6656832" y="0"/>
                </a:cubicBezTo>
                <a:cubicBezTo>
                  <a:pt x="6826691" y="-18107"/>
                  <a:pt x="7028870" y="20192"/>
                  <a:pt x="7315200" y="0"/>
                </a:cubicBezTo>
                <a:cubicBezTo>
                  <a:pt x="7316127" y="12904"/>
                  <a:pt x="7314879" y="31861"/>
                  <a:pt x="7315200" y="45719"/>
                </a:cubicBezTo>
                <a:cubicBezTo>
                  <a:pt x="7093790" y="28777"/>
                  <a:pt x="6937303" y="23234"/>
                  <a:pt x="6796486" y="45719"/>
                </a:cubicBezTo>
                <a:cubicBezTo>
                  <a:pt x="6655669" y="68204"/>
                  <a:pt x="6484793" y="27743"/>
                  <a:pt x="6350924" y="45719"/>
                </a:cubicBezTo>
                <a:cubicBezTo>
                  <a:pt x="6217055" y="63695"/>
                  <a:pt x="5910167" y="21783"/>
                  <a:pt x="5759057" y="45719"/>
                </a:cubicBezTo>
                <a:cubicBezTo>
                  <a:pt x="5607947" y="69655"/>
                  <a:pt x="5426179" y="41756"/>
                  <a:pt x="5240343" y="45719"/>
                </a:cubicBezTo>
                <a:cubicBezTo>
                  <a:pt x="5054507" y="49682"/>
                  <a:pt x="4704736" y="33202"/>
                  <a:pt x="4429021" y="45719"/>
                </a:cubicBezTo>
                <a:cubicBezTo>
                  <a:pt x="4153306" y="58236"/>
                  <a:pt x="4014205" y="54647"/>
                  <a:pt x="3690851" y="45719"/>
                </a:cubicBezTo>
                <a:cubicBezTo>
                  <a:pt x="3367497" y="36792"/>
                  <a:pt x="3340017" y="40095"/>
                  <a:pt x="3245289" y="45719"/>
                </a:cubicBezTo>
                <a:cubicBezTo>
                  <a:pt x="3150561" y="51343"/>
                  <a:pt x="2765831" y="37061"/>
                  <a:pt x="2580271" y="45719"/>
                </a:cubicBezTo>
                <a:cubicBezTo>
                  <a:pt x="2394711" y="54377"/>
                  <a:pt x="2189747" y="59324"/>
                  <a:pt x="1915252" y="45719"/>
                </a:cubicBezTo>
                <a:cubicBezTo>
                  <a:pt x="1640757" y="32114"/>
                  <a:pt x="1573796" y="50823"/>
                  <a:pt x="1469690" y="45719"/>
                </a:cubicBezTo>
                <a:cubicBezTo>
                  <a:pt x="1365584" y="40615"/>
                  <a:pt x="827563" y="17568"/>
                  <a:pt x="658368" y="45719"/>
                </a:cubicBezTo>
                <a:cubicBezTo>
                  <a:pt x="489173" y="73870"/>
                  <a:pt x="325831" y="29545"/>
                  <a:pt x="0" y="45719"/>
                </a:cubicBezTo>
                <a:cubicBezTo>
                  <a:pt x="-1002" y="28521"/>
                  <a:pt x="367" y="1209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BEDC906-5D35-7121-4FCE-79CDC5119751}"/>
              </a:ext>
            </a:extLst>
          </p:cNvPr>
          <p:cNvSpPr txBox="1"/>
          <p:nvPr/>
        </p:nvSpPr>
        <p:spPr>
          <a:xfrm>
            <a:off x="0" y="6492875"/>
            <a:ext cx="3064942" cy="369332"/>
          </a:xfrm>
          <a:prstGeom prst="rect">
            <a:avLst/>
          </a:prstGeom>
          <a:noFill/>
        </p:spPr>
        <p:txBody>
          <a:bodyPr wrap="none" rtlCol="0">
            <a:spAutoFit/>
          </a:bodyPr>
          <a:lstStyle/>
          <a:p>
            <a:r>
              <a:rPr lang="en-US" dirty="0">
                <a:solidFill>
                  <a:schemeClr val="bg1"/>
                </a:solidFill>
              </a:rPr>
              <a:t>8 SDLC: A11Y Maturity Model</a:t>
            </a:r>
          </a:p>
        </p:txBody>
      </p:sp>
      <p:pic>
        <p:nvPicPr>
          <p:cNvPr id="7" name="Picture 6">
            <a:extLst>
              <a:ext uri="{FF2B5EF4-FFF2-40B4-BE49-F238E27FC236}">
                <a16:creationId xmlns:a16="http://schemas.microsoft.com/office/drawing/2014/main" id="{144F0E37-50FC-86BF-CCC2-3A63BA3D1EF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1352387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8281F"/>
        </a:solidFill>
        <a:effectLst/>
      </p:bgPr>
    </p:bg>
    <p:spTree>
      <p:nvGrpSpPr>
        <p:cNvPr id="1" name="">
          <a:extLst>
            <a:ext uri="{FF2B5EF4-FFF2-40B4-BE49-F238E27FC236}">
              <a16:creationId xmlns:a16="http://schemas.microsoft.com/office/drawing/2014/main" id="{36779380-BFE1-E7CB-C4B7-D2D230365D97}"/>
            </a:ext>
          </a:extLst>
        </p:cNvPr>
        <p:cNvGrpSpPr/>
        <p:nvPr/>
      </p:nvGrpSpPr>
      <p:grpSpPr>
        <a:xfrm>
          <a:off x="0" y="0"/>
          <a:ext cx="0" cy="0"/>
          <a:chOff x="0" y="0"/>
          <a:chExt cx="0" cy="0"/>
        </a:xfrm>
      </p:grpSpPr>
      <p:pic>
        <p:nvPicPr>
          <p:cNvPr id="5" name="Content Placeholder 4" descr="Those same 3 Flying Monkies are back again with their signs that say: Late state audits, non-compliance and tech debt">
            <a:extLst>
              <a:ext uri="{FF2B5EF4-FFF2-40B4-BE49-F238E27FC236}">
                <a16:creationId xmlns:a16="http://schemas.microsoft.com/office/drawing/2014/main" id="{45E513C4-6DB7-D02D-BF04-F167C0929E6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344556"/>
            <a:ext cx="12191980" cy="6857990"/>
          </a:xfrm>
          <a:prstGeom prst="rect">
            <a:avLst/>
          </a:prstGeom>
        </p:spPr>
      </p:pic>
      <p:sp>
        <p:nvSpPr>
          <p:cNvPr id="2" name="Title 1">
            <a:extLst>
              <a:ext uri="{FF2B5EF4-FFF2-40B4-BE49-F238E27FC236}">
                <a16:creationId xmlns:a16="http://schemas.microsoft.com/office/drawing/2014/main" id="{AA217596-CF7E-5857-DF5E-8CCD2AD33EF1}"/>
              </a:ext>
            </a:extLst>
          </p:cNvPr>
          <p:cNvSpPr>
            <a:spLocks noGrp="1"/>
          </p:cNvSpPr>
          <p:nvPr>
            <p:ph type="title"/>
          </p:nvPr>
        </p:nvSpPr>
        <p:spPr>
          <a:xfrm>
            <a:off x="2035035" y="6125967"/>
            <a:ext cx="8867012" cy="774934"/>
          </a:xfrm>
          <a:noFill/>
        </p:spPr>
        <p:txBody>
          <a:bodyPr vert="horz" lIns="91440" tIns="45720" rIns="91440" bIns="45720" rtlCol="0" anchor="ctr">
            <a:normAutofit/>
          </a:bodyPr>
          <a:lstStyle/>
          <a:p>
            <a:pPr algn="ctr"/>
            <a:r>
              <a:rPr lang="en-US" sz="4000" b="1" dirty="0">
                <a:solidFill>
                  <a:srgbClr val="FFFFFF"/>
                </a:solidFill>
              </a:rPr>
              <a:t>Legacy Systems</a:t>
            </a:r>
          </a:p>
        </p:txBody>
      </p:sp>
      <p:pic>
        <p:nvPicPr>
          <p:cNvPr id="4" name="Picture 3">
            <a:extLst>
              <a:ext uri="{FF2B5EF4-FFF2-40B4-BE49-F238E27FC236}">
                <a16:creationId xmlns:a16="http://schemas.microsoft.com/office/drawing/2014/main" id="{D509A127-8B37-DE81-37B6-707D0B4A745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308039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4EAFA8-180E-A9C7-F4F9-02F1B0087BF0}"/>
              </a:ext>
            </a:extLst>
          </p:cNvPr>
          <p:cNvSpPr>
            <a:spLocks noGrp="1"/>
          </p:cNvSpPr>
          <p:nvPr>
            <p:ph type="title"/>
          </p:nvPr>
        </p:nvSpPr>
        <p:spPr>
          <a:xfrm>
            <a:off x="640079" y="325369"/>
            <a:ext cx="4889183" cy="1956841"/>
          </a:xfrm>
        </p:spPr>
        <p:txBody>
          <a:bodyPr vert="horz" lIns="91440" tIns="45720" rIns="91440" bIns="45720" rtlCol="0" anchor="b">
            <a:normAutofit/>
          </a:bodyPr>
          <a:lstStyle/>
          <a:p>
            <a:r>
              <a:rPr lang="en-US" dirty="0"/>
              <a:t>Welcome to Oz: where accessibility is </a:t>
            </a:r>
            <a:r>
              <a:rPr lang="en-US" b="1" dirty="0"/>
              <a:t>not </a:t>
            </a:r>
            <a:r>
              <a:rPr lang="en-US" dirty="0"/>
              <a:t>a fantasy</a:t>
            </a: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0080" y="2586994"/>
            <a:ext cx="4343400" cy="22861"/>
          </a:xfrm>
          <a:custGeom>
            <a:avLst/>
            <a:gdLst>
              <a:gd name="connsiteX0" fmla="*/ 0 w 4343400"/>
              <a:gd name="connsiteY0" fmla="*/ 0 h 22861"/>
              <a:gd name="connsiteX1" fmla="*/ 707354 w 4343400"/>
              <a:gd name="connsiteY1" fmla="*/ 0 h 22861"/>
              <a:gd name="connsiteX2" fmla="*/ 1240971 w 4343400"/>
              <a:gd name="connsiteY2" fmla="*/ 0 h 22861"/>
              <a:gd name="connsiteX3" fmla="*/ 1904891 w 4343400"/>
              <a:gd name="connsiteY3" fmla="*/ 0 h 22861"/>
              <a:gd name="connsiteX4" fmla="*/ 2481943 w 4343400"/>
              <a:gd name="connsiteY4" fmla="*/ 0 h 22861"/>
              <a:gd name="connsiteX5" fmla="*/ 3189297 w 4343400"/>
              <a:gd name="connsiteY5" fmla="*/ 0 h 22861"/>
              <a:gd name="connsiteX6" fmla="*/ 3722914 w 4343400"/>
              <a:gd name="connsiteY6" fmla="*/ 0 h 22861"/>
              <a:gd name="connsiteX7" fmla="*/ 4343400 w 4343400"/>
              <a:gd name="connsiteY7" fmla="*/ 0 h 22861"/>
              <a:gd name="connsiteX8" fmla="*/ 4343400 w 4343400"/>
              <a:gd name="connsiteY8" fmla="*/ 22861 h 22861"/>
              <a:gd name="connsiteX9" fmla="*/ 3722914 w 4343400"/>
              <a:gd name="connsiteY9" fmla="*/ 22861 h 22861"/>
              <a:gd name="connsiteX10" fmla="*/ 3102429 w 4343400"/>
              <a:gd name="connsiteY10" fmla="*/ 22861 h 22861"/>
              <a:gd name="connsiteX11" fmla="*/ 2525377 w 4343400"/>
              <a:gd name="connsiteY11" fmla="*/ 22861 h 22861"/>
              <a:gd name="connsiteX12" fmla="*/ 2035193 w 4343400"/>
              <a:gd name="connsiteY12" fmla="*/ 22861 h 22861"/>
              <a:gd name="connsiteX13" fmla="*/ 1501575 w 4343400"/>
              <a:gd name="connsiteY13" fmla="*/ 22861 h 22861"/>
              <a:gd name="connsiteX14" fmla="*/ 881090 w 4343400"/>
              <a:gd name="connsiteY14" fmla="*/ 22861 h 22861"/>
              <a:gd name="connsiteX15" fmla="*/ 0 w 4343400"/>
              <a:gd name="connsiteY15" fmla="*/ 22861 h 22861"/>
              <a:gd name="connsiteX16" fmla="*/ 0 w 4343400"/>
              <a:gd name="connsiteY16" fmla="*/ 0 h 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22861" fill="none" extrusionOk="0">
                <a:moveTo>
                  <a:pt x="0" y="0"/>
                </a:moveTo>
                <a:cubicBezTo>
                  <a:pt x="234313" y="19923"/>
                  <a:pt x="468388" y="-29045"/>
                  <a:pt x="707354" y="0"/>
                </a:cubicBezTo>
                <a:cubicBezTo>
                  <a:pt x="946320" y="29045"/>
                  <a:pt x="993740" y="-1717"/>
                  <a:pt x="1240971" y="0"/>
                </a:cubicBezTo>
                <a:cubicBezTo>
                  <a:pt x="1488202" y="1717"/>
                  <a:pt x="1649793" y="-5605"/>
                  <a:pt x="1904891" y="0"/>
                </a:cubicBezTo>
                <a:cubicBezTo>
                  <a:pt x="2159989" y="5605"/>
                  <a:pt x="2299789" y="27543"/>
                  <a:pt x="2481943" y="0"/>
                </a:cubicBezTo>
                <a:cubicBezTo>
                  <a:pt x="2664097" y="-27543"/>
                  <a:pt x="3015658" y="-17830"/>
                  <a:pt x="3189297" y="0"/>
                </a:cubicBezTo>
                <a:cubicBezTo>
                  <a:pt x="3362936" y="17830"/>
                  <a:pt x="3474665" y="2105"/>
                  <a:pt x="3722914" y="0"/>
                </a:cubicBezTo>
                <a:cubicBezTo>
                  <a:pt x="3971163" y="-2105"/>
                  <a:pt x="4202168" y="22634"/>
                  <a:pt x="4343400" y="0"/>
                </a:cubicBezTo>
                <a:cubicBezTo>
                  <a:pt x="4343706" y="9168"/>
                  <a:pt x="4343455" y="17598"/>
                  <a:pt x="4343400" y="22861"/>
                </a:cubicBezTo>
                <a:cubicBezTo>
                  <a:pt x="4140537" y="10357"/>
                  <a:pt x="3976822" y="13804"/>
                  <a:pt x="3722914" y="22861"/>
                </a:cubicBezTo>
                <a:cubicBezTo>
                  <a:pt x="3469006" y="31918"/>
                  <a:pt x="3364331" y="47485"/>
                  <a:pt x="3102429" y="22861"/>
                </a:cubicBezTo>
                <a:cubicBezTo>
                  <a:pt x="2840528" y="-1763"/>
                  <a:pt x="2794855" y="-4914"/>
                  <a:pt x="2525377" y="22861"/>
                </a:cubicBezTo>
                <a:cubicBezTo>
                  <a:pt x="2255899" y="50636"/>
                  <a:pt x="2179897" y="13589"/>
                  <a:pt x="2035193" y="22861"/>
                </a:cubicBezTo>
                <a:cubicBezTo>
                  <a:pt x="1890489" y="32133"/>
                  <a:pt x="1750611" y="17745"/>
                  <a:pt x="1501575" y="22861"/>
                </a:cubicBezTo>
                <a:cubicBezTo>
                  <a:pt x="1252539" y="27977"/>
                  <a:pt x="1152036" y="22943"/>
                  <a:pt x="881090" y="22861"/>
                </a:cubicBezTo>
                <a:cubicBezTo>
                  <a:pt x="610145" y="22779"/>
                  <a:pt x="392274" y="-3517"/>
                  <a:pt x="0" y="22861"/>
                </a:cubicBezTo>
                <a:cubicBezTo>
                  <a:pt x="952" y="12828"/>
                  <a:pt x="608" y="6490"/>
                  <a:pt x="0" y="0"/>
                </a:cubicBezTo>
                <a:close/>
              </a:path>
              <a:path w="4343400" h="22861" stroke="0" extrusionOk="0">
                <a:moveTo>
                  <a:pt x="0" y="0"/>
                </a:moveTo>
                <a:cubicBezTo>
                  <a:pt x="262762" y="-19883"/>
                  <a:pt x="309744" y="-9044"/>
                  <a:pt x="533618" y="0"/>
                </a:cubicBezTo>
                <a:cubicBezTo>
                  <a:pt x="757492" y="9044"/>
                  <a:pt x="1078426" y="22273"/>
                  <a:pt x="1240971" y="0"/>
                </a:cubicBezTo>
                <a:cubicBezTo>
                  <a:pt x="1403516" y="-22273"/>
                  <a:pt x="1538116" y="15490"/>
                  <a:pt x="1731155" y="0"/>
                </a:cubicBezTo>
                <a:cubicBezTo>
                  <a:pt x="1924194" y="-15490"/>
                  <a:pt x="2086126" y="-10459"/>
                  <a:pt x="2221339" y="0"/>
                </a:cubicBezTo>
                <a:cubicBezTo>
                  <a:pt x="2356552" y="10459"/>
                  <a:pt x="2641654" y="7962"/>
                  <a:pt x="2841825" y="0"/>
                </a:cubicBezTo>
                <a:cubicBezTo>
                  <a:pt x="3041996" y="-7962"/>
                  <a:pt x="3275552" y="-9461"/>
                  <a:pt x="3418876" y="0"/>
                </a:cubicBezTo>
                <a:cubicBezTo>
                  <a:pt x="3562200" y="9461"/>
                  <a:pt x="4100511" y="257"/>
                  <a:pt x="4343400" y="0"/>
                </a:cubicBezTo>
                <a:cubicBezTo>
                  <a:pt x="4343221" y="6636"/>
                  <a:pt x="4342585" y="16995"/>
                  <a:pt x="4343400" y="22861"/>
                </a:cubicBezTo>
                <a:cubicBezTo>
                  <a:pt x="4177385" y="14666"/>
                  <a:pt x="3973413" y="45735"/>
                  <a:pt x="3636046" y="22861"/>
                </a:cubicBezTo>
                <a:cubicBezTo>
                  <a:pt x="3298679" y="-13"/>
                  <a:pt x="3099335" y="-5547"/>
                  <a:pt x="2928693" y="22861"/>
                </a:cubicBezTo>
                <a:cubicBezTo>
                  <a:pt x="2758051" y="51269"/>
                  <a:pt x="2621299" y="37194"/>
                  <a:pt x="2351641" y="22861"/>
                </a:cubicBezTo>
                <a:cubicBezTo>
                  <a:pt x="2081983" y="8528"/>
                  <a:pt x="1985307" y="16047"/>
                  <a:pt x="1774589" y="22861"/>
                </a:cubicBezTo>
                <a:cubicBezTo>
                  <a:pt x="1563871" y="29675"/>
                  <a:pt x="1348267" y="13599"/>
                  <a:pt x="1240971" y="22861"/>
                </a:cubicBezTo>
                <a:cubicBezTo>
                  <a:pt x="1133675" y="32123"/>
                  <a:pt x="922008" y="20411"/>
                  <a:pt x="663920" y="22861"/>
                </a:cubicBezTo>
                <a:cubicBezTo>
                  <a:pt x="405832" y="25311"/>
                  <a:pt x="222522" y="49446"/>
                  <a:pt x="0" y="22861"/>
                </a:cubicBezTo>
                <a:cubicBezTo>
                  <a:pt x="229" y="16435"/>
                  <a:pt x="476" y="557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17">
            <a:extLst>
              <a:ext uri="{FF2B5EF4-FFF2-40B4-BE49-F238E27FC236}">
                <a16:creationId xmlns:a16="http://schemas.microsoft.com/office/drawing/2014/main" id="{1C57111D-4B9A-6363-331F-E5ED47CE94C0}"/>
              </a:ext>
            </a:extLst>
          </p:cNvPr>
          <p:cNvSpPr>
            <a:spLocks noGrp="1"/>
          </p:cNvSpPr>
          <p:nvPr>
            <p:ph idx="1"/>
          </p:nvPr>
        </p:nvSpPr>
        <p:spPr>
          <a:xfrm>
            <a:off x="640080" y="2872899"/>
            <a:ext cx="4243589" cy="3320668"/>
          </a:xfrm>
        </p:spPr>
        <p:txBody>
          <a:bodyPr>
            <a:normAutofit/>
          </a:bodyPr>
          <a:lstStyle/>
          <a:p>
            <a:r>
              <a:rPr lang="en-US" sz="2400" dirty="0"/>
              <a:t>Real world</a:t>
            </a:r>
          </a:p>
          <a:p>
            <a:r>
              <a:rPr lang="en-US" sz="2400" dirty="0"/>
              <a:t>Lived experience</a:t>
            </a:r>
          </a:p>
          <a:p>
            <a:r>
              <a:rPr lang="en-US" sz="2400" dirty="0"/>
              <a:t>Not theory</a:t>
            </a:r>
          </a:p>
          <a:p>
            <a:r>
              <a:rPr lang="en-US" sz="2400" dirty="0"/>
              <a:t>No magic</a:t>
            </a:r>
          </a:p>
        </p:txBody>
      </p:sp>
      <p:pic>
        <p:nvPicPr>
          <p:cNvPr id="9" name="Content Placeholder 8" descr="Yellow brick road leading to Oz&#10;">
            <a:extLst>
              <a:ext uri="{FF2B5EF4-FFF2-40B4-BE49-F238E27FC236}">
                <a16:creationId xmlns:a16="http://schemas.microsoft.com/office/drawing/2014/main" id="{58579137-C5EF-3B59-C166-195230C2203C}"/>
              </a:ext>
            </a:extLst>
          </p:cNvPr>
          <p:cNvPicPr>
            <a:picLocks noChangeAspect="1"/>
          </p:cNvPicPr>
          <p:nvPr/>
        </p:nvPicPr>
        <p:blipFill>
          <a:blip r:embed="rId3" cstate="email">
            <a:extLst>
              <a:ext uri="{28A0092B-C50C-407E-A947-70E740481C1C}">
                <a14:useLocalDpi xmlns:a14="http://schemas.microsoft.com/office/drawing/2010/main"/>
              </a:ext>
            </a:extLst>
          </a:blip>
          <a:srcRect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Rectangle 6">
            <a:extLst>
              <a:ext uri="{FF2B5EF4-FFF2-40B4-BE49-F238E27FC236}">
                <a16:creationId xmlns:a16="http://schemas.microsoft.com/office/drawing/2014/main" id="{9654982F-7B99-C6D7-2ADD-312419D5E5D8}"/>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82492A7-6706-99BA-7334-CF01A174893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3511978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1BE3-2EDE-96E4-8BAC-AE51F3235BC0}"/>
              </a:ext>
            </a:extLst>
          </p:cNvPr>
          <p:cNvSpPr>
            <a:spLocks noGrp="1"/>
          </p:cNvSpPr>
          <p:nvPr>
            <p:ph type="title"/>
          </p:nvPr>
        </p:nvSpPr>
        <p:spPr>
          <a:xfrm>
            <a:off x="640080" y="325369"/>
            <a:ext cx="4815840" cy="1235361"/>
          </a:xfrm>
        </p:spPr>
        <p:txBody>
          <a:bodyPr anchor="t">
            <a:noAutofit/>
          </a:bodyPr>
          <a:lstStyle/>
          <a:p>
            <a:r>
              <a:rPr lang="en-US" dirty="0"/>
              <a:t>A true story: </a:t>
            </a:r>
            <a:br>
              <a:rPr lang="en-US" dirty="0"/>
            </a:br>
            <a:r>
              <a:rPr lang="en-US" dirty="0"/>
              <a:t>from wicked to good</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13602" y="1560729"/>
            <a:ext cx="4572000" cy="24064"/>
          </a:xfrm>
          <a:custGeom>
            <a:avLst/>
            <a:gdLst>
              <a:gd name="connsiteX0" fmla="*/ 0 w 4572000"/>
              <a:gd name="connsiteY0" fmla="*/ 0 h 24064"/>
              <a:gd name="connsiteX1" fmla="*/ 744583 w 4572000"/>
              <a:gd name="connsiteY1" fmla="*/ 0 h 24064"/>
              <a:gd name="connsiteX2" fmla="*/ 1306286 w 4572000"/>
              <a:gd name="connsiteY2" fmla="*/ 0 h 24064"/>
              <a:gd name="connsiteX3" fmla="*/ 2005149 w 4572000"/>
              <a:gd name="connsiteY3" fmla="*/ 0 h 24064"/>
              <a:gd name="connsiteX4" fmla="*/ 2612571 w 4572000"/>
              <a:gd name="connsiteY4" fmla="*/ 0 h 24064"/>
              <a:gd name="connsiteX5" fmla="*/ 3357154 w 4572000"/>
              <a:gd name="connsiteY5" fmla="*/ 0 h 24064"/>
              <a:gd name="connsiteX6" fmla="*/ 3918857 w 4572000"/>
              <a:gd name="connsiteY6" fmla="*/ 0 h 24064"/>
              <a:gd name="connsiteX7" fmla="*/ 4572000 w 4572000"/>
              <a:gd name="connsiteY7" fmla="*/ 0 h 24064"/>
              <a:gd name="connsiteX8" fmla="*/ 4572000 w 4572000"/>
              <a:gd name="connsiteY8" fmla="*/ 24064 h 24064"/>
              <a:gd name="connsiteX9" fmla="*/ 3918857 w 4572000"/>
              <a:gd name="connsiteY9" fmla="*/ 24064 h 24064"/>
              <a:gd name="connsiteX10" fmla="*/ 3265714 w 4572000"/>
              <a:gd name="connsiteY10" fmla="*/ 24064 h 24064"/>
              <a:gd name="connsiteX11" fmla="*/ 2658291 w 4572000"/>
              <a:gd name="connsiteY11" fmla="*/ 24064 h 24064"/>
              <a:gd name="connsiteX12" fmla="*/ 2142309 w 4572000"/>
              <a:gd name="connsiteY12" fmla="*/ 24064 h 24064"/>
              <a:gd name="connsiteX13" fmla="*/ 1580606 w 4572000"/>
              <a:gd name="connsiteY13" fmla="*/ 24064 h 24064"/>
              <a:gd name="connsiteX14" fmla="*/ 927463 w 4572000"/>
              <a:gd name="connsiteY14" fmla="*/ 24064 h 24064"/>
              <a:gd name="connsiteX15" fmla="*/ 0 w 4572000"/>
              <a:gd name="connsiteY15" fmla="*/ 24064 h 24064"/>
              <a:gd name="connsiteX16" fmla="*/ 0 w 4572000"/>
              <a:gd name="connsiteY16" fmla="*/ 0 h 2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4064" fill="none" extrusionOk="0">
                <a:moveTo>
                  <a:pt x="0" y="0"/>
                </a:moveTo>
                <a:cubicBezTo>
                  <a:pt x="175191" y="33796"/>
                  <a:pt x="531993" y="36339"/>
                  <a:pt x="744583" y="0"/>
                </a:cubicBezTo>
                <a:cubicBezTo>
                  <a:pt x="957173" y="-36339"/>
                  <a:pt x="1153063" y="-6973"/>
                  <a:pt x="1306286" y="0"/>
                </a:cubicBezTo>
                <a:cubicBezTo>
                  <a:pt x="1459509" y="6973"/>
                  <a:pt x="1661244" y="-3599"/>
                  <a:pt x="2005149" y="0"/>
                </a:cubicBezTo>
                <a:cubicBezTo>
                  <a:pt x="2349054" y="3599"/>
                  <a:pt x="2327580" y="-6177"/>
                  <a:pt x="2612571" y="0"/>
                </a:cubicBezTo>
                <a:cubicBezTo>
                  <a:pt x="2897562" y="6177"/>
                  <a:pt x="3132523" y="-8236"/>
                  <a:pt x="3357154" y="0"/>
                </a:cubicBezTo>
                <a:cubicBezTo>
                  <a:pt x="3581785" y="8236"/>
                  <a:pt x="3765629" y="27954"/>
                  <a:pt x="3918857" y="0"/>
                </a:cubicBezTo>
                <a:cubicBezTo>
                  <a:pt x="4072085" y="-27954"/>
                  <a:pt x="4377314" y="-23905"/>
                  <a:pt x="4572000" y="0"/>
                </a:cubicBezTo>
                <a:cubicBezTo>
                  <a:pt x="4571489" y="10570"/>
                  <a:pt x="4571385" y="14085"/>
                  <a:pt x="4572000" y="24064"/>
                </a:cubicBezTo>
                <a:cubicBezTo>
                  <a:pt x="4263485" y="22885"/>
                  <a:pt x="4130148" y="-709"/>
                  <a:pt x="3918857" y="24064"/>
                </a:cubicBezTo>
                <a:cubicBezTo>
                  <a:pt x="3707566" y="48837"/>
                  <a:pt x="3586644" y="47909"/>
                  <a:pt x="3265714" y="24064"/>
                </a:cubicBezTo>
                <a:cubicBezTo>
                  <a:pt x="2944784" y="219"/>
                  <a:pt x="2831472" y="3753"/>
                  <a:pt x="2658291" y="24064"/>
                </a:cubicBezTo>
                <a:cubicBezTo>
                  <a:pt x="2485110" y="44375"/>
                  <a:pt x="2310330" y="9182"/>
                  <a:pt x="2142309" y="24064"/>
                </a:cubicBezTo>
                <a:cubicBezTo>
                  <a:pt x="1974288" y="38946"/>
                  <a:pt x="1860467" y="5929"/>
                  <a:pt x="1580606" y="24064"/>
                </a:cubicBezTo>
                <a:cubicBezTo>
                  <a:pt x="1300745" y="42199"/>
                  <a:pt x="1099953" y="14687"/>
                  <a:pt x="927463" y="24064"/>
                </a:cubicBezTo>
                <a:cubicBezTo>
                  <a:pt x="754973" y="33441"/>
                  <a:pt x="303080" y="55079"/>
                  <a:pt x="0" y="24064"/>
                </a:cubicBezTo>
                <a:cubicBezTo>
                  <a:pt x="-67" y="14979"/>
                  <a:pt x="-416" y="8573"/>
                  <a:pt x="0" y="0"/>
                </a:cubicBezTo>
                <a:close/>
              </a:path>
              <a:path w="4572000" h="24064" stroke="0" extrusionOk="0">
                <a:moveTo>
                  <a:pt x="0" y="0"/>
                </a:moveTo>
                <a:cubicBezTo>
                  <a:pt x="184215" y="-9597"/>
                  <a:pt x="399722" y="3856"/>
                  <a:pt x="561703" y="0"/>
                </a:cubicBezTo>
                <a:cubicBezTo>
                  <a:pt x="723684" y="-3856"/>
                  <a:pt x="956849" y="-6583"/>
                  <a:pt x="1306286" y="0"/>
                </a:cubicBezTo>
                <a:cubicBezTo>
                  <a:pt x="1655723" y="6583"/>
                  <a:pt x="1657028" y="1890"/>
                  <a:pt x="1822269" y="0"/>
                </a:cubicBezTo>
                <a:cubicBezTo>
                  <a:pt x="1987510" y="-1890"/>
                  <a:pt x="2213066" y="-7713"/>
                  <a:pt x="2338251" y="0"/>
                </a:cubicBezTo>
                <a:cubicBezTo>
                  <a:pt x="2463436" y="7713"/>
                  <a:pt x="2853458" y="-2903"/>
                  <a:pt x="2991394" y="0"/>
                </a:cubicBezTo>
                <a:cubicBezTo>
                  <a:pt x="3129330" y="2903"/>
                  <a:pt x="3381648" y="-623"/>
                  <a:pt x="3598817" y="0"/>
                </a:cubicBezTo>
                <a:cubicBezTo>
                  <a:pt x="3815986" y="623"/>
                  <a:pt x="4304854" y="12494"/>
                  <a:pt x="4572000" y="0"/>
                </a:cubicBezTo>
                <a:cubicBezTo>
                  <a:pt x="4572101" y="8338"/>
                  <a:pt x="4571062" y="19025"/>
                  <a:pt x="4572000" y="24064"/>
                </a:cubicBezTo>
                <a:cubicBezTo>
                  <a:pt x="4320058" y="-5494"/>
                  <a:pt x="4171618" y="55602"/>
                  <a:pt x="3827417" y="24064"/>
                </a:cubicBezTo>
                <a:cubicBezTo>
                  <a:pt x="3483216" y="-7474"/>
                  <a:pt x="3308222" y="-8070"/>
                  <a:pt x="3082834" y="24064"/>
                </a:cubicBezTo>
                <a:cubicBezTo>
                  <a:pt x="2857446" y="56198"/>
                  <a:pt x="2650493" y="-285"/>
                  <a:pt x="2475411" y="24064"/>
                </a:cubicBezTo>
                <a:cubicBezTo>
                  <a:pt x="2300329" y="48413"/>
                  <a:pt x="2001125" y="15545"/>
                  <a:pt x="1867989" y="24064"/>
                </a:cubicBezTo>
                <a:cubicBezTo>
                  <a:pt x="1734853" y="32583"/>
                  <a:pt x="1500928" y="12854"/>
                  <a:pt x="1306286" y="24064"/>
                </a:cubicBezTo>
                <a:cubicBezTo>
                  <a:pt x="1111644" y="35274"/>
                  <a:pt x="963431" y="4899"/>
                  <a:pt x="698863" y="24064"/>
                </a:cubicBezTo>
                <a:cubicBezTo>
                  <a:pt x="434295" y="43229"/>
                  <a:pt x="196960" y="31288"/>
                  <a:pt x="0" y="24064"/>
                </a:cubicBezTo>
                <a:cubicBezTo>
                  <a:pt x="-347" y="14924"/>
                  <a:pt x="-548" y="1178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867F9CB-B215-74B4-47D7-169292A3B970}"/>
              </a:ext>
            </a:extLst>
          </p:cNvPr>
          <p:cNvSpPr>
            <a:spLocks noGrp="1"/>
          </p:cNvSpPr>
          <p:nvPr>
            <p:ph idx="1"/>
          </p:nvPr>
        </p:nvSpPr>
        <p:spPr>
          <a:xfrm>
            <a:off x="640080" y="1840992"/>
            <a:ext cx="4243589" cy="4352575"/>
          </a:xfrm>
        </p:spPr>
        <p:txBody>
          <a:bodyPr>
            <a:normAutofit/>
          </a:bodyPr>
          <a:lstStyle/>
          <a:p>
            <a:pPr marL="0" indent="0">
              <a:lnSpc>
                <a:spcPts val="1400"/>
              </a:lnSpc>
              <a:buNone/>
            </a:pPr>
            <a:r>
              <a:rPr lang="en-US" sz="2000" b="1" dirty="0"/>
              <a:t>Wicked</a:t>
            </a:r>
          </a:p>
          <a:p>
            <a:pPr>
              <a:lnSpc>
                <a:spcPts val="1400"/>
              </a:lnSpc>
            </a:pPr>
            <a:r>
              <a:rPr lang="en-US" sz="1900" dirty="0"/>
              <a:t>Legacy code</a:t>
            </a:r>
          </a:p>
          <a:p>
            <a:pPr>
              <a:lnSpc>
                <a:spcPts val="1400"/>
              </a:lnSpc>
            </a:pPr>
            <a:r>
              <a:rPr lang="en-US" sz="1900" dirty="0"/>
              <a:t>Known a11y issues</a:t>
            </a:r>
          </a:p>
          <a:p>
            <a:pPr marL="0" indent="0">
              <a:lnSpc>
                <a:spcPts val="1400"/>
              </a:lnSpc>
              <a:buNone/>
            </a:pPr>
            <a:r>
              <a:rPr lang="en-US" sz="2000" b="1" dirty="0"/>
              <a:t>What to do? </a:t>
            </a:r>
          </a:p>
          <a:p>
            <a:pPr>
              <a:lnSpc>
                <a:spcPts val="1400"/>
              </a:lnSpc>
            </a:pPr>
            <a:r>
              <a:rPr lang="en-US" sz="1900" dirty="0"/>
              <a:t>Redesign coming</a:t>
            </a:r>
          </a:p>
          <a:p>
            <a:pPr marL="0" indent="0">
              <a:lnSpc>
                <a:spcPts val="1400"/>
              </a:lnSpc>
              <a:buNone/>
            </a:pPr>
            <a:r>
              <a:rPr lang="en-US" sz="2000" b="1" dirty="0"/>
              <a:t>Opportunity </a:t>
            </a:r>
          </a:p>
          <a:p>
            <a:pPr>
              <a:lnSpc>
                <a:spcPts val="1400"/>
              </a:lnSpc>
            </a:pPr>
            <a:r>
              <a:rPr lang="en-US" sz="1900" dirty="0"/>
              <a:t>New Product Owner (ally)</a:t>
            </a:r>
          </a:p>
          <a:p>
            <a:pPr lvl="1">
              <a:lnSpc>
                <a:spcPts val="1400"/>
              </a:lnSpc>
            </a:pPr>
            <a:r>
              <a:rPr lang="en-US" sz="1800" dirty="0"/>
              <a:t>Why is this happening? </a:t>
            </a:r>
          </a:p>
          <a:p>
            <a:pPr marL="0" indent="0">
              <a:lnSpc>
                <a:spcPts val="1400"/>
              </a:lnSpc>
              <a:buNone/>
            </a:pPr>
            <a:r>
              <a:rPr lang="en-US" sz="1900" b="1" dirty="0"/>
              <a:t>Sweet Sweet Victory</a:t>
            </a:r>
          </a:p>
          <a:p>
            <a:pPr>
              <a:lnSpc>
                <a:spcPts val="1400"/>
              </a:lnSpc>
            </a:pPr>
            <a:r>
              <a:rPr lang="en-US" sz="1800" dirty="0"/>
              <a:t>Required Quick Start Training for Devs</a:t>
            </a:r>
          </a:p>
          <a:p>
            <a:pPr>
              <a:lnSpc>
                <a:spcPts val="1400"/>
              </a:lnSpc>
            </a:pPr>
            <a:r>
              <a:rPr lang="en-US" sz="1800" dirty="0"/>
              <a:t>Import a11y issues into GitHub repo</a:t>
            </a:r>
          </a:p>
          <a:p>
            <a:pPr>
              <a:lnSpc>
                <a:spcPts val="1400"/>
              </a:lnSpc>
            </a:pPr>
            <a:r>
              <a:rPr lang="en-US" sz="1800" dirty="0"/>
              <a:t>PO prioritized a11y bugs to be fixed </a:t>
            </a:r>
          </a:p>
          <a:p>
            <a:pPr>
              <a:lnSpc>
                <a:spcPts val="1400"/>
              </a:lnSpc>
            </a:pPr>
            <a:r>
              <a:rPr lang="en-US" sz="1800" dirty="0"/>
              <a:t>Redesign launched</a:t>
            </a:r>
          </a:p>
          <a:p>
            <a:pPr lvl="1">
              <a:lnSpc>
                <a:spcPts val="1400"/>
              </a:lnSpc>
            </a:pPr>
            <a:r>
              <a:rPr lang="en-US" sz="1800" dirty="0"/>
              <a:t>VPAT makes an “A” in A11y </a:t>
            </a:r>
          </a:p>
          <a:p>
            <a:pPr lvl="1"/>
            <a:endParaRPr lang="en-US" sz="1200" dirty="0"/>
          </a:p>
        </p:txBody>
      </p:sp>
      <p:pic>
        <p:nvPicPr>
          <p:cNvPr id="7" name="Picture 6">
            <a:extLst>
              <a:ext uri="{FF2B5EF4-FFF2-40B4-BE49-F238E27FC236}">
                <a16:creationId xmlns:a16="http://schemas.microsoft.com/office/drawing/2014/main" id="{39344008-0FE2-6DEE-5169-B2ECD9FE333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r="-1"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Rectangle 5">
            <a:extLst>
              <a:ext uri="{FF2B5EF4-FFF2-40B4-BE49-F238E27FC236}">
                <a16:creationId xmlns:a16="http://schemas.microsoft.com/office/drawing/2014/main" id="{C1782F39-8660-3E85-12AA-20317C71E1BB}"/>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1BBB332-F4CC-39C3-DF1D-7D8E542611CD}"/>
              </a:ext>
            </a:extLst>
          </p:cNvPr>
          <p:cNvSpPr txBox="1"/>
          <p:nvPr/>
        </p:nvSpPr>
        <p:spPr>
          <a:xfrm>
            <a:off x="0" y="6492875"/>
            <a:ext cx="3064942" cy="369332"/>
          </a:xfrm>
          <a:prstGeom prst="rect">
            <a:avLst/>
          </a:prstGeom>
          <a:noFill/>
        </p:spPr>
        <p:txBody>
          <a:bodyPr wrap="none" rtlCol="0">
            <a:spAutoFit/>
          </a:bodyPr>
          <a:lstStyle/>
          <a:p>
            <a:pPr>
              <a:spcAft>
                <a:spcPts val="600"/>
              </a:spcAft>
            </a:pPr>
            <a:r>
              <a:rPr lang="en-US" dirty="0">
                <a:solidFill>
                  <a:schemeClr val="bg1"/>
                </a:solidFill>
              </a:rPr>
              <a:t>8 SDLC: A11Y Maturity Model</a:t>
            </a:r>
          </a:p>
        </p:txBody>
      </p:sp>
      <p:pic>
        <p:nvPicPr>
          <p:cNvPr id="8" name="Picture 7">
            <a:extLst>
              <a:ext uri="{FF2B5EF4-FFF2-40B4-BE49-F238E27FC236}">
                <a16:creationId xmlns:a16="http://schemas.microsoft.com/office/drawing/2014/main" id="{E16751D7-19A2-B62B-3DC9-AE0F6749D25A}"/>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362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ign on the yellow brick road to Oz that says Accessibility VPAT Challenge.  Team Elphaba A+, Team Fiyero A. Team Boq B. A flying monkey hovers below the sign holding a scroll. ">
            <a:extLst>
              <a:ext uri="{FF2B5EF4-FFF2-40B4-BE49-F238E27FC236}">
                <a16:creationId xmlns:a16="http://schemas.microsoft.com/office/drawing/2014/main" id="{E4FB20A8-AE34-2525-93E0-05F6410E7A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4983" y="0"/>
            <a:ext cx="4572000" cy="6858000"/>
          </a:xfrm>
          <a:prstGeom prst="rect">
            <a:avLst/>
          </a:prstGeom>
        </p:spPr>
      </p:pic>
      <p:sp>
        <p:nvSpPr>
          <p:cNvPr id="7" name="Rectangle 6">
            <a:extLst>
              <a:ext uri="{FF2B5EF4-FFF2-40B4-BE49-F238E27FC236}">
                <a16:creationId xmlns:a16="http://schemas.microsoft.com/office/drawing/2014/main" id="{61C372BA-E329-E5D1-E729-1041C18F7085}"/>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9FFCD2-2E5A-6B60-6FC9-32637A594393}"/>
              </a:ext>
            </a:extLst>
          </p:cNvPr>
          <p:cNvSpPr>
            <a:spLocks noGrp="1"/>
          </p:cNvSpPr>
          <p:nvPr>
            <p:ph type="title"/>
          </p:nvPr>
        </p:nvSpPr>
        <p:spPr/>
        <p:txBody>
          <a:bodyPr/>
          <a:lstStyle/>
          <a:p>
            <a:r>
              <a:rPr lang="en-US" dirty="0"/>
              <a:t>Governance &amp; Monitoring</a:t>
            </a:r>
          </a:p>
        </p:txBody>
      </p:sp>
      <p:sp>
        <p:nvSpPr>
          <p:cNvPr id="3" name="Content Placeholder 2">
            <a:extLst>
              <a:ext uri="{FF2B5EF4-FFF2-40B4-BE49-F238E27FC236}">
                <a16:creationId xmlns:a16="http://schemas.microsoft.com/office/drawing/2014/main" id="{3C6D258D-19C2-182D-B75E-BCA168877B06}"/>
              </a:ext>
            </a:extLst>
          </p:cNvPr>
          <p:cNvSpPr>
            <a:spLocks noGrp="1"/>
          </p:cNvSpPr>
          <p:nvPr>
            <p:ph idx="1"/>
          </p:nvPr>
        </p:nvSpPr>
        <p:spPr/>
        <p:txBody>
          <a:bodyPr>
            <a:normAutofit lnSpcReduction="10000"/>
          </a:bodyPr>
          <a:lstStyle/>
          <a:p>
            <a:pPr>
              <a:buClr>
                <a:srgbClr val="E97131"/>
              </a:buClr>
              <a:buFont typeface="Wingdings" pitchFamily="2" charset="2"/>
              <a:buChar char="ü"/>
            </a:pPr>
            <a:r>
              <a:rPr lang="en-US" dirty="0"/>
              <a:t>Weekly axe Monitor scans</a:t>
            </a:r>
          </a:p>
          <a:p>
            <a:pPr>
              <a:buClr>
                <a:srgbClr val="E97131"/>
              </a:buClr>
              <a:buFont typeface="Wingdings" pitchFamily="2" charset="2"/>
              <a:buChar char="ü"/>
            </a:pPr>
            <a:r>
              <a:rPr lang="en-US" dirty="0"/>
              <a:t>CI/CD axe API scans before merge</a:t>
            </a:r>
          </a:p>
          <a:p>
            <a:pPr>
              <a:buClr>
                <a:srgbClr val="E97131"/>
              </a:buClr>
              <a:buFont typeface="Wingdings" pitchFamily="2" charset="2"/>
              <a:buChar char="ü"/>
            </a:pPr>
            <a:r>
              <a:rPr lang="en-US" dirty="0"/>
              <a:t>VPAT requirement for each product</a:t>
            </a:r>
          </a:p>
          <a:p>
            <a:pPr lvl="1">
              <a:buClr>
                <a:schemeClr val="tx1"/>
              </a:buClr>
            </a:pPr>
            <a:r>
              <a:rPr lang="en-US" dirty="0"/>
              <a:t>Every major release or at least once a year</a:t>
            </a:r>
          </a:p>
          <a:p>
            <a:pPr lvl="2">
              <a:buClr>
                <a:schemeClr val="tx1"/>
              </a:buClr>
            </a:pPr>
            <a:r>
              <a:rPr lang="en-US" dirty="0"/>
              <a:t>Manual audits done by CIAO expert team</a:t>
            </a:r>
          </a:p>
          <a:p>
            <a:pPr lvl="2">
              <a:buClr>
                <a:schemeClr val="tx1"/>
              </a:buClr>
            </a:pPr>
            <a:r>
              <a:rPr lang="en-US" dirty="0"/>
              <a:t>Make an “A” in accessibility on the VPAT</a:t>
            </a:r>
          </a:p>
          <a:p>
            <a:pPr>
              <a:buClr>
                <a:srgbClr val="E97131"/>
              </a:buClr>
              <a:buFont typeface="Wingdings" pitchFamily="2" charset="2"/>
              <a:buChar char="ü"/>
            </a:pPr>
            <a:r>
              <a:rPr lang="en-US" dirty="0"/>
              <a:t>Reasonable timeframe to fix VPAT issues</a:t>
            </a:r>
          </a:p>
          <a:p>
            <a:pPr lvl="1">
              <a:buClr>
                <a:schemeClr val="tx1"/>
              </a:buClr>
            </a:pPr>
            <a:r>
              <a:rPr lang="en-US" dirty="0"/>
              <a:t>Email every other week to each product owner </a:t>
            </a:r>
          </a:p>
          <a:p>
            <a:pPr lvl="2">
              <a:buClr>
                <a:schemeClr val="tx1"/>
              </a:buClr>
            </a:pPr>
            <a:r>
              <a:rPr lang="en-US" dirty="0"/>
              <a:t># of VPAT issues for THEIR Product</a:t>
            </a:r>
          </a:p>
          <a:p>
            <a:pPr lvl="2">
              <a:buClr>
                <a:schemeClr val="tx1"/>
              </a:buClr>
            </a:pPr>
            <a:r>
              <a:rPr lang="en-US" dirty="0"/>
              <a:t>Ability to see full report for each product</a:t>
            </a:r>
          </a:p>
          <a:p>
            <a:pPr>
              <a:buClr>
                <a:srgbClr val="E97131"/>
              </a:buClr>
              <a:buFont typeface="Wingdings" pitchFamily="2" charset="2"/>
              <a:buChar char="ü"/>
            </a:pPr>
            <a:r>
              <a:rPr lang="en-US" dirty="0"/>
              <a:t>Dashboard for Exec Leadership </a:t>
            </a:r>
          </a:p>
          <a:p>
            <a:pPr lvl="2"/>
            <a:endParaRPr lang="en-US" dirty="0"/>
          </a:p>
        </p:txBody>
      </p:sp>
      <p:sp>
        <p:nvSpPr>
          <p:cNvPr id="4" name="sketchy line">
            <a:extLst>
              <a:ext uri="{FF2B5EF4-FFF2-40B4-BE49-F238E27FC236}">
                <a16:creationId xmlns:a16="http://schemas.microsoft.com/office/drawing/2014/main" id="{E1A126A3-20F6-07BE-6635-1A25E8B90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5368" y="1385889"/>
            <a:ext cx="5943600" cy="45719"/>
          </a:xfrm>
          <a:custGeom>
            <a:avLst/>
            <a:gdLst>
              <a:gd name="connsiteX0" fmla="*/ 0 w 5943600"/>
              <a:gd name="connsiteY0" fmla="*/ 0 h 45719"/>
              <a:gd name="connsiteX1" fmla="*/ 482092 w 5943600"/>
              <a:gd name="connsiteY1" fmla="*/ 0 h 45719"/>
              <a:gd name="connsiteX2" fmla="*/ 1023620 w 5943600"/>
              <a:gd name="connsiteY2" fmla="*/ 0 h 45719"/>
              <a:gd name="connsiteX3" fmla="*/ 1565148 w 5943600"/>
              <a:gd name="connsiteY3" fmla="*/ 0 h 45719"/>
              <a:gd name="connsiteX4" fmla="*/ 2225548 w 5943600"/>
              <a:gd name="connsiteY4" fmla="*/ 0 h 45719"/>
              <a:gd name="connsiteX5" fmla="*/ 2767076 w 5943600"/>
              <a:gd name="connsiteY5" fmla="*/ 0 h 45719"/>
              <a:gd name="connsiteX6" fmla="*/ 3486912 w 5943600"/>
              <a:gd name="connsiteY6" fmla="*/ 0 h 45719"/>
              <a:gd name="connsiteX7" fmla="*/ 4206748 w 5943600"/>
              <a:gd name="connsiteY7" fmla="*/ 0 h 45719"/>
              <a:gd name="connsiteX8" fmla="*/ 4867148 w 5943600"/>
              <a:gd name="connsiteY8" fmla="*/ 0 h 45719"/>
              <a:gd name="connsiteX9" fmla="*/ 5349240 w 5943600"/>
              <a:gd name="connsiteY9" fmla="*/ 0 h 45719"/>
              <a:gd name="connsiteX10" fmla="*/ 5943600 w 5943600"/>
              <a:gd name="connsiteY10" fmla="*/ 0 h 45719"/>
              <a:gd name="connsiteX11" fmla="*/ 5943600 w 5943600"/>
              <a:gd name="connsiteY11" fmla="*/ 45719 h 45719"/>
              <a:gd name="connsiteX12" fmla="*/ 5402072 w 5943600"/>
              <a:gd name="connsiteY12" fmla="*/ 45719 h 45719"/>
              <a:gd name="connsiteX13" fmla="*/ 4741672 w 5943600"/>
              <a:gd name="connsiteY13" fmla="*/ 45719 h 45719"/>
              <a:gd name="connsiteX14" fmla="*/ 4081272 w 5943600"/>
              <a:gd name="connsiteY14" fmla="*/ 45719 h 45719"/>
              <a:gd name="connsiteX15" fmla="*/ 3302000 w 5943600"/>
              <a:gd name="connsiteY15" fmla="*/ 45719 h 45719"/>
              <a:gd name="connsiteX16" fmla="*/ 2641600 w 5943600"/>
              <a:gd name="connsiteY16" fmla="*/ 45719 h 45719"/>
              <a:gd name="connsiteX17" fmla="*/ 1862328 w 5943600"/>
              <a:gd name="connsiteY17" fmla="*/ 45719 h 45719"/>
              <a:gd name="connsiteX18" fmla="*/ 1320800 w 5943600"/>
              <a:gd name="connsiteY18" fmla="*/ 45719 h 45719"/>
              <a:gd name="connsiteX19" fmla="*/ 660400 w 5943600"/>
              <a:gd name="connsiteY19" fmla="*/ 45719 h 45719"/>
              <a:gd name="connsiteX20" fmla="*/ 0 w 5943600"/>
              <a:gd name="connsiteY20" fmla="*/ 45719 h 45719"/>
              <a:gd name="connsiteX21" fmla="*/ 0 w 5943600"/>
              <a:gd name="connsiteY21"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43600" h="45719" fill="none" extrusionOk="0">
                <a:moveTo>
                  <a:pt x="0" y="0"/>
                </a:moveTo>
                <a:cubicBezTo>
                  <a:pt x="197181" y="-22455"/>
                  <a:pt x="334972" y="5583"/>
                  <a:pt x="482092" y="0"/>
                </a:cubicBezTo>
                <a:cubicBezTo>
                  <a:pt x="629212" y="-5583"/>
                  <a:pt x="867298" y="19340"/>
                  <a:pt x="1023620" y="0"/>
                </a:cubicBezTo>
                <a:cubicBezTo>
                  <a:pt x="1179942" y="-19340"/>
                  <a:pt x="1377093" y="7057"/>
                  <a:pt x="1565148" y="0"/>
                </a:cubicBezTo>
                <a:cubicBezTo>
                  <a:pt x="1753203" y="-7057"/>
                  <a:pt x="1972665" y="16803"/>
                  <a:pt x="2225548" y="0"/>
                </a:cubicBezTo>
                <a:cubicBezTo>
                  <a:pt x="2478431" y="-16803"/>
                  <a:pt x="2590895" y="8555"/>
                  <a:pt x="2767076" y="0"/>
                </a:cubicBezTo>
                <a:cubicBezTo>
                  <a:pt x="2943257" y="-8555"/>
                  <a:pt x="3256585" y="-27341"/>
                  <a:pt x="3486912" y="0"/>
                </a:cubicBezTo>
                <a:cubicBezTo>
                  <a:pt x="3717239" y="27341"/>
                  <a:pt x="3932102" y="7240"/>
                  <a:pt x="4206748" y="0"/>
                </a:cubicBezTo>
                <a:cubicBezTo>
                  <a:pt x="4481394" y="-7240"/>
                  <a:pt x="4658593" y="-16691"/>
                  <a:pt x="4867148" y="0"/>
                </a:cubicBezTo>
                <a:cubicBezTo>
                  <a:pt x="5075703" y="16691"/>
                  <a:pt x="5169791" y="-14699"/>
                  <a:pt x="5349240" y="0"/>
                </a:cubicBezTo>
                <a:cubicBezTo>
                  <a:pt x="5528689" y="14699"/>
                  <a:pt x="5713511" y="26852"/>
                  <a:pt x="5943600" y="0"/>
                </a:cubicBezTo>
                <a:cubicBezTo>
                  <a:pt x="5943882" y="12055"/>
                  <a:pt x="5945810" y="26072"/>
                  <a:pt x="5943600" y="45719"/>
                </a:cubicBezTo>
                <a:cubicBezTo>
                  <a:pt x="5777233" y="28498"/>
                  <a:pt x="5626004" y="54552"/>
                  <a:pt x="5402072" y="45719"/>
                </a:cubicBezTo>
                <a:cubicBezTo>
                  <a:pt x="5178140" y="36886"/>
                  <a:pt x="4948716" y="52540"/>
                  <a:pt x="4741672" y="45719"/>
                </a:cubicBezTo>
                <a:cubicBezTo>
                  <a:pt x="4534628" y="38898"/>
                  <a:pt x="4237476" y="17251"/>
                  <a:pt x="4081272" y="45719"/>
                </a:cubicBezTo>
                <a:cubicBezTo>
                  <a:pt x="3925068" y="74187"/>
                  <a:pt x="3525250" y="23035"/>
                  <a:pt x="3302000" y="45719"/>
                </a:cubicBezTo>
                <a:cubicBezTo>
                  <a:pt x="3078750" y="68403"/>
                  <a:pt x="2952850" y="76157"/>
                  <a:pt x="2641600" y="45719"/>
                </a:cubicBezTo>
                <a:cubicBezTo>
                  <a:pt x="2330350" y="15281"/>
                  <a:pt x="2054403" y="20738"/>
                  <a:pt x="1862328" y="45719"/>
                </a:cubicBezTo>
                <a:cubicBezTo>
                  <a:pt x="1670253" y="70700"/>
                  <a:pt x="1540657" y="50142"/>
                  <a:pt x="1320800" y="45719"/>
                </a:cubicBezTo>
                <a:cubicBezTo>
                  <a:pt x="1100943" y="41296"/>
                  <a:pt x="853262" y="29194"/>
                  <a:pt x="660400" y="45719"/>
                </a:cubicBezTo>
                <a:cubicBezTo>
                  <a:pt x="467538" y="62244"/>
                  <a:pt x="316741" y="58494"/>
                  <a:pt x="0" y="45719"/>
                </a:cubicBezTo>
                <a:cubicBezTo>
                  <a:pt x="638" y="30370"/>
                  <a:pt x="-57" y="22244"/>
                  <a:pt x="0" y="0"/>
                </a:cubicBezTo>
                <a:close/>
              </a:path>
              <a:path w="5943600" h="45719" stroke="0" extrusionOk="0">
                <a:moveTo>
                  <a:pt x="0" y="0"/>
                </a:moveTo>
                <a:cubicBezTo>
                  <a:pt x="236965" y="18662"/>
                  <a:pt x="276646" y="24260"/>
                  <a:pt x="541528" y="0"/>
                </a:cubicBezTo>
                <a:cubicBezTo>
                  <a:pt x="806410" y="-24260"/>
                  <a:pt x="1011797" y="3166"/>
                  <a:pt x="1320800" y="0"/>
                </a:cubicBezTo>
                <a:cubicBezTo>
                  <a:pt x="1629803" y="-3166"/>
                  <a:pt x="1624569" y="3428"/>
                  <a:pt x="1802892" y="0"/>
                </a:cubicBezTo>
                <a:cubicBezTo>
                  <a:pt x="1981215" y="-3428"/>
                  <a:pt x="2147113" y="502"/>
                  <a:pt x="2284984" y="0"/>
                </a:cubicBezTo>
                <a:cubicBezTo>
                  <a:pt x="2422855" y="-502"/>
                  <a:pt x="2729896" y="23372"/>
                  <a:pt x="2945384" y="0"/>
                </a:cubicBezTo>
                <a:cubicBezTo>
                  <a:pt x="3160872" y="-23372"/>
                  <a:pt x="3288545" y="5594"/>
                  <a:pt x="3546348" y="0"/>
                </a:cubicBezTo>
                <a:cubicBezTo>
                  <a:pt x="3804151" y="-5594"/>
                  <a:pt x="3932962" y="-31357"/>
                  <a:pt x="4266184" y="0"/>
                </a:cubicBezTo>
                <a:cubicBezTo>
                  <a:pt x="4599406" y="31357"/>
                  <a:pt x="4562945" y="-24409"/>
                  <a:pt x="4807712" y="0"/>
                </a:cubicBezTo>
                <a:cubicBezTo>
                  <a:pt x="5052479" y="24409"/>
                  <a:pt x="5675471" y="27629"/>
                  <a:pt x="5943600" y="0"/>
                </a:cubicBezTo>
                <a:cubicBezTo>
                  <a:pt x="5944884" y="12185"/>
                  <a:pt x="5945268" y="27172"/>
                  <a:pt x="5943600" y="45719"/>
                </a:cubicBezTo>
                <a:cubicBezTo>
                  <a:pt x="5751841" y="60693"/>
                  <a:pt x="5573947" y="43835"/>
                  <a:pt x="5283200" y="45719"/>
                </a:cubicBezTo>
                <a:cubicBezTo>
                  <a:pt x="4992453" y="47603"/>
                  <a:pt x="4919865" y="29858"/>
                  <a:pt x="4682236" y="45719"/>
                </a:cubicBezTo>
                <a:cubicBezTo>
                  <a:pt x="4444607" y="61580"/>
                  <a:pt x="4313408" y="70890"/>
                  <a:pt x="4140708" y="45719"/>
                </a:cubicBezTo>
                <a:cubicBezTo>
                  <a:pt x="3968008" y="20548"/>
                  <a:pt x="3764011" y="67093"/>
                  <a:pt x="3539744" y="45719"/>
                </a:cubicBezTo>
                <a:cubicBezTo>
                  <a:pt x="3315477" y="24345"/>
                  <a:pt x="3251510" y="24645"/>
                  <a:pt x="3057652" y="45719"/>
                </a:cubicBezTo>
                <a:cubicBezTo>
                  <a:pt x="2863794" y="66793"/>
                  <a:pt x="2619640" y="49107"/>
                  <a:pt x="2456688" y="45719"/>
                </a:cubicBezTo>
                <a:cubicBezTo>
                  <a:pt x="2293736" y="42331"/>
                  <a:pt x="2032749" y="55566"/>
                  <a:pt x="1915160" y="45719"/>
                </a:cubicBezTo>
                <a:cubicBezTo>
                  <a:pt x="1797571" y="35872"/>
                  <a:pt x="1417230" y="51440"/>
                  <a:pt x="1135888" y="45719"/>
                </a:cubicBezTo>
                <a:cubicBezTo>
                  <a:pt x="854546" y="39998"/>
                  <a:pt x="561870" y="42619"/>
                  <a:pt x="0" y="45719"/>
                </a:cubicBezTo>
                <a:cubicBezTo>
                  <a:pt x="1440" y="30808"/>
                  <a:pt x="1697" y="1514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169030A-766D-88E2-F5A3-35F51920B147}"/>
              </a:ext>
            </a:extLst>
          </p:cNvPr>
          <p:cNvSpPr txBox="1"/>
          <p:nvPr/>
        </p:nvSpPr>
        <p:spPr>
          <a:xfrm>
            <a:off x="0" y="6492875"/>
            <a:ext cx="3715954" cy="369332"/>
          </a:xfrm>
          <a:prstGeom prst="rect">
            <a:avLst/>
          </a:prstGeom>
          <a:noFill/>
        </p:spPr>
        <p:txBody>
          <a:bodyPr wrap="none" rtlCol="0">
            <a:spAutoFit/>
          </a:bodyPr>
          <a:lstStyle/>
          <a:p>
            <a:r>
              <a:rPr lang="en-US" dirty="0">
                <a:solidFill>
                  <a:schemeClr val="bg1"/>
                </a:solidFill>
              </a:rPr>
              <a:t>7 Governance: A11Y Maturity Model</a:t>
            </a:r>
          </a:p>
        </p:txBody>
      </p:sp>
      <p:pic>
        <p:nvPicPr>
          <p:cNvPr id="8" name="Picture 7">
            <a:extLst>
              <a:ext uri="{FF2B5EF4-FFF2-40B4-BE49-F238E27FC236}">
                <a16:creationId xmlns:a16="http://schemas.microsoft.com/office/drawing/2014/main" id="{909F1E7E-CAFC-0D7A-0079-DF3116F23C79}"/>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2998953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40B8AC-AC48-E0DA-14FF-B62D9746121B}"/>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a:extLst>
              <a:ext uri="{FF2B5EF4-FFF2-40B4-BE49-F238E27FC236}">
                <a16:creationId xmlns:a16="http://schemas.microsoft.com/office/drawing/2014/main" id="{06365DDF-F6E3-ED42-22DA-D136B69D6DA9}"/>
              </a:ext>
              <a:ext uri="{C183D7F6-B498-43B3-948B-1728B52AA6E4}">
                <adec:decorative xmlns:adec="http://schemas.microsoft.com/office/drawing/2017/decorative" val="1"/>
              </a:ext>
            </a:extLst>
          </p:cNvPr>
          <p:cNvSpPr/>
          <p:nvPr/>
        </p:nvSpPr>
        <p:spPr>
          <a:xfrm>
            <a:off x="2395969" y="4251015"/>
            <a:ext cx="7037963" cy="1344763"/>
          </a:xfrm>
          <a:prstGeom prst="wedgeRoundRectCallout">
            <a:avLst>
              <a:gd name="adj1" fmla="val 62444"/>
              <a:gd name="adj2" fmla="val -59928"/>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Rounded Rectangular Callout 5">
            <a:extLst>
              <a:ext uri="{FF2B5EF4-FFF2-40B4-BE49-F238E27FC236}">
                <a16:creationId xmlns:a16="http://schemas.microsoft.com/office/drawing/2014/main" id="{4CF57F39-198E-50EC-C26A-A82E8ADA53BB}"/>
              </a:ext>
              <a:ext uri="{C183D7F6-B498-43B3-948B-1728B52AA6E4}">
                <adec:decorative xmlns:adec="http://schemas.microsoft.com/office/drawing/2017/decorative" val="1"/>
              </a:ext>
            </a:extLst>
          </p:cNvPr>
          <p:cNvSpPr/>
          <p:nvPr/>
        </p:nvSpPr>
        <p:spPr>
          <a:xfrm>
            <a:off x="2395969" y="3079650"/>
            <a:ext cx="6400800" cy="726311"/>
          </a:xfrm>
          <a:prstGeom prst="wedgeRoundRectCallout">
            <a:avLst>
              <a:gd name="adj1" fmla="val 67956"/>
              <a:gd name="adj2" fmla="val -4432"/>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F871A3-4FF8-02C3-B78A-EF53BE153CB2}"/>
              </a:ext>
            </a:extLst>
          </p:cNvPr>
          <p:cNvSpPr>
            <a:spLocks noGrp="1"/>
          </p:cNvSpPr>
          <p:nvPr>
            <p:ph type="title"/>
          </p:nvPr>
        </p:nvSpPr>
        <p:spPr/>
        <p:txBody>
          <a:bodyPr/>
          <a:lstStyle/>
          <a:p>
            <a:r>
              <a:rPr lang="en-US" dirty="0"/>
              <a:t>On October 1, 2025</a:t>
            </a:r>
          </a:p>
        </p:txBody>
      </p:sp>
      <p:pic>
        <p:nvPicPr>
          <p:cNvPr id="10" name="Picture 9" descr="Glenda Sims, Chief Information Accessibility Officer at Deque.">
            <a:extLst>
              <a:ext uri="{FF2B5EF4-FFF2-40B4-BE49-F238E27FC236}">
                <a16:creationId xmlns:a16="http://schemas.microsoft.com/office/drawing/2014/main" id="{7F118662-3F6F-13B0-0F52-6399FEFF31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887" y="1690688"/>
            <a:ext cx="1388962" cy="1388962"/>
          </a:xfrm>
          <a:prstGeom prst="ellipse">
            <a:avLst/>
          </a:prstGeom>
        </p:spPr>
      </p:pic>
      <p:sp>
        <p:nvSpPr>
          <p:cNvPr id="3" name="Content Placeholder 2">
            <a:extLst>
              <a:ext uri="{FF2B5EF4-FFF2-40B4-BE49-F238E27FC236}">
                <a16:creationId xmlns:a16="http://schemas.microsoft.com/office/drawing/2014/main" id="{6E507673-3C2A-2FEF-E72F-3D2FB9E155B3}"/>
              </a:ext>
            </a:extLst>
          </p:cNvPr>
          <p:cNvSpPr>
            <a:spLocks noGrp="1"/>
          </p:cNvSpPr>
          <p:nvPr>
            <p:ph idx="1"/>
          </p:nvPr>
        </p:nvSpPr>
        <p:spPr>
          <a:xfrm>
            <a:off x="1717876" y="1616485"/>
            <a:ext cx="7716056" cy="4617309"/>
          </a:xfrm>
        </p:spPr>
        <p:txBody>
          <a:bodyPr>
            <a:noAutofit/>
          </a:bodyPr>
          <a:lstStyle/>
          <a:p>
            <a:pPr>
              <a:lnSpc>
                <a:spcPts val="1600"/>
              </a:lnSpc>
            </a:pPr>
            <a:r>
              <a:rPr lang="en-US" sz="1800" dirty="0"/>
              <a:t>1:01 am Weekly axe Monitor score on 1 asset dropped from 97% to 79%</a:t>
            </a:r>
          </a:p>
          <a:p>
            <a:pPr lvl="1">
              <a:lnSpc>
                <a:spcPts val="1600"/>
              </a:lnSpc>
            </a:pPr>
            <a:r>
              <a:rPr lang="en-US" sz="1800" dirty="0"/>
              <a:t>cause: new color contrast issue on 21 screens</a:t>
            </a:r>
          </a:p>
          <a:p>
            <a:pPr lvl="1">
              <a:lnSpc>
                <a:spcPts val="1600"/>
              </a:lnSpc>
            </a:pPr>
            <a:r>
              <a:rPr lang="en-US" sz="1800" dirty="0"/>
              <a:t>validated: using axe DevTools browser extension</a:t>
            </a:r>
          </a:p>
          <a:p>
            <a:pPr>
              <a:lnSpc>
                <a:spcPts val="1600"/>
              </a:lnSpc>
            </a:pPr>
            <a:r>
              <a:rPr lang="en-US" sz="1800" dirty="0"/>
              <a:t>9:52 am: CIAO shared axe issue with Lead Dev</a:t>
            </a:r>
          </a:p>
          <a:p>
            <a:pPr>
              <a:lnSpc>
                <a:spcPts val="1600"/>
              </a:lnSpc>
            </a:pPr>
            <a:r>
              <a:rPr lang="en-US" sz="1800" dirty="0"/>
              <a:t>9:57 am: Lead Dev responded: </a:t>
            </a:r>
          </a:p>
          <a:p>
            <a:pPr lvl="1">
              <a:lnSpc>
                <a:spcPts val="1600"/>
              </a:lnSpc>
            </a:pPr>
            <a:r>
              <a:rPr lang="en-US" sz="1600" b="1" i="1" dirty="0">
                <a:solidFill>
                  <a:schemeClr val="bg1"/>
                </a:solidFill>
              </a:rPr>
              <a:t>I plan to push a new version of the theme out on Friday, so I will </a:t>
            </a:r>
            <a:br>
              <a:rPr lang="en-US" sz="1600" b="1" i="1" dirty="0">
                <a:solidFill>
                  <a:schemeClr val="bg1"/>
                </a:solidFill>
              </a:rPr>
            </a:br>
            <a:r>
              <a:rPr lang="en-US" sz="1600" b="1" i="1" dirty="0">
                <a:solidFill>
                  <a:schemeClr val="bg1"/>
                </a:solidFill>
              </a:rPr>
              <a:t>figure out the problem, and it will be updated then. </a:t>
            </a:r>
            <a:br>
              <a:rPr lang="en-US" sz="1600" b="1" i="1" dirty="0">
                <a:solidFill>
                  <a:schemeClr val="bg1"/>
                </a:solidFill>
              </a:rPr>
            </a:br>
            <a:r>
              <a:rPr lang="en-US" sz="1600" b="1" i="1" dirty="0">
                <a:solidFill>
                  <a:schemeClr val="bg1"/>
                </a:solidFill>
              </a:rPr>
              <a:t>Thanks for sending this along.</a:t>
            </a:r>
            <a:br>
              <a:rPr lang="en-US" sz="1800" i="1" dirty="0">
                <a:solidFill>
                  <a:schemeClr val="bg1"/>
                </a:solidFill>
              </a:rPr>
            </a:br>
            <a:endParaRPr lang="en-US" sz="1800" i="1" dirty="0">
              <a:solidFill>
                <a:schemeClr val="bg1"/>
              </a:solidFill>
            </a:endParaRPr>
          </a:p>
          <a:p>
            <a:pPr>
              <a:lnSpc>
                <a:spcPts val="1600"/>
              </a:lnSpc>
            </a:pPr>
            <a:r>
              <a:rPr lang="en-US" sz="1800" dirty="0"/>
              <a:t>10:36 am: Lead Dev:</a:t>
            </a:r>
          </a:p>
          <a:p>
            <a:pPr lvl="1">
              <a:lnSpc>
                <a:spcPts val="1600"/>
              </a:lnSpc>
            </a:pPr>
            <a:r>
              <a:rPr lang="en-US" sz="1600" b="1" i="1" dirty="0">
                <a:solidFill>
                  <a:schemeClr val="bg1"/>
                </a:solidFill>
              </a:rPr>
              <a:t>Turns out that the Able player plugin updated and it included a completely reworked CSS stylesheet that broke the playlist enhancements I built. I've patched the live site and so it is back to 0 automated issues in DevTools. I will update my enhancements to be more robust to anticipate future plugin updates. Thank goodness for axe Monitor, keeping track of our production site! </a:t>
            </a:r>
          </a:p>
          <a:p>
            <a:pPr>
              <a:lnSpc>
                <a:spcPts val="1600"/>
              </a:lnSpc>
            </a:pPr>
            <a:r>
              <a:rPr lang="en-US" sz="1800" dirty="0"/>
              <a:t>10:49 am:  CIAO validated fix using axe DevTools browser extension</a:t>
            </a:r>
          </a:p>
          <a:p>
            <a:pPr>
              <a:lnSpc>
                <a:spcPts val="1600"/>
              </a:lnSpc>
            </a:pPr>
            <a:r>
              <a:rPr lang="en-US" sz="1800" dirty="0"/>
              <a:t>10:50 am:  Do an a11y happy dance! </a:t>
            </a:r>
          </a:p>
        </p:txBody>
      </p:sp>
      <p:pic>
        <p:nvPicPr>
          <p:cNvPr id="1026" name="Picture 2" descr="Derrin Evers, Developer and Deque">
            <a:extLst>
              <a:ext uri="{FF2B5EF4-FFF2-40B4-BE49-F238E27FC236}">
                <a16:creationId xmlns:a16="http://schemas.microsoft.com/office/drawing/2014/main" id="{DE082240-7AD8-B68C-1112-D4EB915AD54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9777724" y="2777840"/>
            <a:ext cx="1706376" cy="1706376"/>
          </a:xfrm>
          <a:prstGeom prst="ellipse">
            <a:avLst/>
          </a:prstGeom>
          <a:noFill/>
          <a:extLst>
            <a:ext uri="{909E8E84-426E-40DD-AFC4-6F175D3DCCD1}">
              <a14:hiddenFill xmlns:a14="http://schemas.microsoft.com/office/drawing/2010/main">
                <a:solidFill>
                  <a:srgbClr val="FFFFFF"/>
                </a:solidFill>
              </a14:hiddenFill>
            </a:ext>
          </a:extLst>
        </p:spPr>
      </p:pic>
      <p:sp>
        <p:nvSpPr>
          <p:cNvPr id="11" name="sketchy line">
            <a:extLst>
              <a:ext uri="{FF2B5EF4-FFF2-40B4-BE49-F238E27FC236}">
                <a16:creationId xmlns:a16="http://schemas.microsoft.com/office/drawing/2014/main" id="{74FC8282-1A67-C4D2-A7E9-78BF2ABE3E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5368" y="1385889"/>
            <a:ext cx="7086600" cy="45719"/>
          </a:xfrm>
          <a:custGeom>
            <a:avLst/>
            <a:gdLst>
              <a:gd name="connsiteX0" fmla="*/ 0 w 7086600"/>
              <a:gd name="connsiteY0" fmla="*/ 0 h 45719"/>
              <a:gd name="connsiteX1" fmla="*/ 715102 w 7086600"/>
              <a:gd name="connsiteY1" fmla="*/ 0 h 45719"/>
              <a:gd name="connsiteX2" fmla="*/ 1359339 w 7086600"/>
              <a:gd name="connsiteY2" fmla="*/ 0 h 45719"/>
              <a:gd name="connsiteX3" fmla="*/ 1790977 w 7086600"/>
              <a:gd name="connsiteY3" fmla="*/ 0 h 45719"/>
              <a:gd name="connsiteX4" fmla="*/ 2506079 w 7086600"/>
              <a:gd name="connsiteY4" fmla="*/ 0 h 45719"/>
              <a:gd name="connsiteX5" fmla="*/ 2937718 w 7086600"/>
              <a:gd name="connsiteY5" fmla="*/ 0 h 45719"/>
              <a:gd name="connsiteX6" fmla="*/ 3369356 w 7086600"/>
              <a:gd name="connsiteY6" fmla="*/ 0 h 45719"/>
              <a:gd name="connsiteX7" fmla="*/ 4084459 w 7086600"/>
              <a:gd name="connsiteY7" fmla="*/ 0 h 45719"/>
              <a:gd name="connsiteX8" fmla="*/ 4870427 w 7086600"/>
              <a:gd name="connsiteY8" fmla="*/ 0 h 45719"/>
              <a:gd name="connsiteX9" fmla="*/ 5514663 w 7086600"/>
              <a:gd name="connsiteY9" fmla="*/ 0 h 45719"/>
              <a:gd name="connsiteX10" fmla="*/ 6088034 w 7086600"/>
              <a:gd name="connsiteY10" fmla="*/ 0 h 45719"/>
              <a:gd name="connsiteX11" fmla="*/ 6519672 w 7086600"/>
              <a:gd name="connsiteY11" fmla="*/ 0 h 45719"/>
              <a:gd name="connsiteX12" fmla="*/ 7086600 w 7086600"/>
              <a:gd name="connsiteY12" fmla="*/ 0 h 45719"/>
              <a:gd name="connsiteX13" fmla="*/ 7086600 w 7086600"/>
              <a:gd name="connsiteY13" fmla="*/ 45719 h 45719"/>
              <a:gd name="connsiteX14" fmla="*/ 6300632 w 7086600"/>
              <a:gd name="connsiteY14" fmla="*/ 45719 h 45719"/>
              <a:gd name="connsiteX15" fmla="*/ 5727261 w 7086600"/>
              <a:gd name="connsiteY15" fmla="*/ 45719 h 45719"/>
              <a:gd name="connsiteX16" fmla="*/ 4941293 w 7086600"/>
              <a:gd name="connsiteY16" fmla="*/ 45719 h 45719"/>
              <a:gd name="connsiteX17" fmla="*/ 4438789 w 7086600"/>
              <a:gd name="connsiteY17" fmla="*/ 45719 h 45719"/>
              <a:gd name="connsiteX18" fmla="*/ 3723686 w 7086600"/>
              <a:gd name="connsiteY18" fmla="*/ 45719 h 45719"/>
              <a:gd name="connsiteX19" fmla="*/ 2937718 w 7086600"/>
              <a:gd name="connsiteY19" fmla="*/ 45719 h 45719"/>
              <a:gd name="connsiteX20" fmla="*/ 2222615 w 7086600"/>
              <a:gd name="connsiteY20" fmla="*/ 45719 h 45719"/>
              <a:gd name="connsiteX21" fmla="*/ 1720111 w 7086600"/>
              <a:gd name="connsiteY21" fmla="*/ 45719 h 45719"/>
              <a:gd name="connsiteX22" fmla="*/ 1005009 w 7086600"/>
              <a:gd name="connsiteY22" fmla="*/ 45719 h 45719"/>
              <a:gd name="connsiteX23" fmla="*/ 0 w 7086600"/>
              <a:gd name="connsiteY23" fmla="*/ 45719 h 45719"/>
              <a:gd name="connsiteX24" fmla="*/ 0 w 7086600"/>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86600" h="45719" fill="none" extrusionOk="0">
                <a:moveTo>
                  <a:pt x="0" y="0"/>
                </a:moveTo>
                <a:cubicBezTo>
                  <a:pt x="246481" y="-27021"/>
                  <a:pt x="547620" y="18087"/>
                  <a:pt x="715102" y="0"/>
                </a:cubicBezTo>
                <a:cubicBezTo>
                  <a:pt x="882584" y="-18087"/>
                  <a:pt x="1094487" y="19278"/>
                  <a:pt x="1359339" y="0"/>
                </a:cubicBezTo>
                <a:cubicBezTo>
                  <a:pt x="1624191" y="-19278"/>
                  <a:pt x="1637694" y="-216"/>
                  <a:pt x="1790977" y="0"/>
                </a:cubicBezTo>
                <a:cubicBezTo>
                  <a:pt x="1944260" y="216"/>
                  <a:pt x="2319729" y="3916"/>
                  <a:pt x="2506079" y="0"/>
                </a:cubicBezTo>
                <a:cubicBezTo>
                  <a:pt x="2692429" y="-3916"/>
                  <a:pt x="2735357" y="4146"/>
                  <a:pt x="2937718" y="0"/>
                </a:cubicBezTo>
                <a:cubicBezTo>
                  <a:pt x="3140079" y="-4146"/>
                  <a:pt x="3280531" y="-7502"/>
                  <a:pt x="3369356" y="0"/>
                </a:cubicBezTo>
                <a:cubicBezTo>
                  <a:pt x="3458181" y="7502"/>
                  <a:pt x="3848443" y="-20123"/>
                  <a:pt x="4084459" y="0"/>
                </a:cubicBezTo>
                <a:cubicBezTo>
                  <a:pt x="4320475" y="20123"/>
                  <a:pt x="4548676" y="36359"/>
                  <a:pt x="4870427" y="0"/>
                </a:cubicBezTo>
                <a:cubicBezTo>
                  <a:pt x="5192178" y="-36359"/>
                  <a:pt x="5375399" y="-1998"/>
                  <a:pt x="5514663" y="0"/>
                </a:cubicBezTo>
                <a:cubicBezTo>
                  <a:pt x="5653927" y="1998"/>
                  <a:pt x="5897614" y="-28622"/>
                  <a:pt x="6088034" y="0"/>
                </a:cubicBezTo>
                <a:cubicBezTo>
                  <a:pt x="6278454" y="28622"/>
                  <a:pt x="6406336" y="-626"/>
                  <a:pt x="6519672" y="0"/>
                </a:cubicBezTo>
                <a:cubicBezTo>
                  <a:pt x="6633008" y="626"/>
                  <a:pt x="6957278" y="4214"/>
                  <a:pt x="7086600" y="0"/>
                </a:cubicBezTo>
                <a:cubicBezTo>
                  <a:pt x="7085458" y="22729"/>
                  <a:pt x="7085547" y="30457"/>
                  <a:pt x="7086600" y="45719"/>
                </a:cubicBezTo>
                <a:cubicBezTo>
                  <a:pt x="6802140" y="29845"/>
                  <a:pt x="6620918" y="38304"/>
                  <a:pt x="6300632" y="45719"/>
                </a:cubicBezTo>
                <a:cubicBezTo>
                  <a:pt x="5980346" y="53134"/>
                  <a:pt x="5900476" y="62761"/>
                  <a:pt x="5727261" y="45719"/>
                </a:cubicBezTo>
                <a:cubicBezTo>
                  <a:pt x="5554046" y="28677"/>
                  <a:pt x="5327762" y="37015"/>
                  <a:pt x="4941293" y="45719"/>
                </a:cubicBezTo>
                <a:cubicBezTo>
                  <a:pt x="4554824" y="54423"/>
                  <a:pt x="4641708" y="23002"/>
                  <a:pt x="4438789" y="45719"/>
                </a:cubicBezTo>
                <a:cubicBezTo>
                  <a:pt x="4235870" y="68436"/>
                  <a:pt x="4029463" y="11077"/>
                  <a:pt x="3723686" y="45719"/>
                </a:cubicBezTo>
                <a:cubicBezTo>
                  <a:pt x="3417909" y="80361"/>
                  <a:pt x="3100737" y="63671"/>
                  <a:pt x="2937718" y="45719"/>
                </a:cubicBezTo>
                <a:cubicBezTo>
                  <a:pt x="2774699" y="27767"/>
                  <a:pt x="2461471" y="32874"/>
                  <a:pt x="2222615" y="45719"/>
                </a:cubicBezTo>
                <a:cubicBezTo>
                  <a:pt x="1983759" y="58564"/>
                  <a:pt x="1844674" y="37956"/>
                  <a:pt x="1720111" y="45719"/>
                </a:cubicBezTo>
                <a:cubicBezTo>
                  <a:pt x="1595548" y="53482"/>
                  <a:pt x="1341507" y="14531"/>
                  <a:pt x="1005009" y="45719"/>
                </a:cubicBezTo>
                <a:cubicBezTo>
                  <a:pt x="668511" y="76907"/>
                  <a:pt x="423432" y="80553"/>
                  <a:pt x="0" y="45719"/>
                </a:cubicBezTo>
                <a:cubicBezTo>
                  <a:pt x="-1581" y="30776"/>
                  <a:pt x="1735" y="9413"/>
                  <a:pt x="0" y="0"/>
                </a:cubicBezTo>
                <a:close/>
              </a:path>
              <a:path w="7086600" h="45719" stroke="0" extrusionOk="0">
                <a:moveTo>
                  <a:pt x="0" y="0"/>
                </a:moveTo>
                <a:cubicBezTo>
                  <a:pt x="114829" y="-3488"/>
                  <a:pt x="262581" y="7612"/>
                  <a:pt x="502504" y="0"/>
                </a:cubicBezTo>
                <a:cubicBezTo>
                  <a:pt x="742427" y="-7612"/>
                  <a:pt x="948259" y="23736"/>
                  <a:pt x="1288473" y="0"/>
                </a:cubicBezTo>
                <a:cubicBezTo>
                  <a:pt x="1628687" y="-23736"/>
                  <a:pt x="1569061" y="-15912"/>
                  <a:pt x="1720111" y="0"/>
                </a:cubicBezTo>
                <a:cubicBezTo>
                  <a:pt x="1871161" y="15912"/>
                  <a:pt x="1940870" y="-20667"/>
                  <a:pt x="2151749" y="0"/>
                </a:cubicBezTo>
                <a:cubicBezTo>
                  <a:pt x="2362628" y="20667"/>
                  <a:pt x="2590946" y="7322"/>
                  <a:pt x="2795986" y="0"/>
                </a:cubicBezTo>
                <a:cubicBezTo>
                  <a:pt x="3001026" y="-7322"/>
                  <a:pt x="3222676" y="-23681"/>
                  <a:pt x="3369356" y="0"/>
                </a:cubicBezTo>
                <a:cubicBezTo>
                  <a:pt x="3516036" y="23681"/>
                  <a:pt x="3853655" y="-22429"/>
                  <a:pt x="4084459" y="0"/>
                </a:cubicBezTo>
                <a:cubicBezTo>
                  <a:pt x="4315263" y="22429"/>
                  <a:pt x="4472693" y="-7221"/>
                  <a:pt x="4586963" y="0"/>
                </a:cubicBezTo>
                <a:cubicBezTo>
                  <a:pt x="4701233" y="7221"/>
                  <a:pt x="5065073" y="33493"/>
                  <a:pt x="5372931" y="0"/>
                </a:cubicBezTo>
                <a:cubicBezTo>
                  <a:pt x="5680789" y="-33493"/>
                  <a:pt x="5747223" y="-10628"/>
                  <a:pt x="5946302" y="0"/>
                </a:cubicBezTo>
                <a:cubicBezTo>
                  <a:pt x="6145381" y="10628"/>
                  <a:pt x="6243805" y="3722"/>
                  <a:pt x="6448806" y="0"/>
                </a:cubicBezTo>
                <a:cubicBezTo>
                  <a:pt x="6653807" y="-3722"/>
                  <a:pt x="6779467" y="19163"/>
                  <a:pt x="7086600" y="0"/>
                </a:cubicBezTo>
                <a:cubicBezTo>
                  <a:pt x="7087527" y="12904"/>
                  <a:pt x="7086279" y="31861"/>
                  <a:pt x="7086600" y="45719"/>
                </a:cubicBezTo>
                <a:cubicBezTo>
                  <a:pt x="6858385" y="48800"/>
                  <a:pt x="6716751" y="30614"/>
                  <a:pt x="6584096" y="45719"/>
                </a:cubicBezTo>
                <a:cubicBezTo>
                  <a:pt x="6451441" y="60824"/>
                  <a:pt x="6363636" y="57474"/>
                  <a:pt x="6152457" y="45719"/>
                </a:cubicBezTo>
                <a:cubicBezTo>
                  <a:pt x="5941278" y="33964"/>
                  <a:pt x="5779100" y="26981"/>
                  <a:pt x="5579087" y="45719"/>
                </a:cubicBezTo>
                <a:cubicBezTo>
                  <a:pt x="5379074" y="64458"/>
                  <a:pt x="5229344" y="67287"/>
                  <a:pt x="5076583" y="45719"/>
                </a:cubicBezTo>
                <a:cubicBezTo>
                  <a:pt x="4923822" y="24151"/>
                  <a:pt x="4558290" y="47874"/>
                  <a:pt x="4290614" y="45719"/>
                </a:cubicBezTo>
                <a:cubicBezTo>
                  <a:pt x="4022938" y="43564"/>
                  <a:pt x="3797167" y="11668"/>
                  <a:pt x="3575512" y="45719"/>
                </a:cubicBezTo>
                <a:cubicBezTo>
                  <a:pt x="3353857" y="79770"/>
                  <a:pt x="3338678" y="36330"/>
                  <a:pt x="3143873" y="45719"/>
                </a:cubicBezTo>
                <a:cubicBezTo>
                  <a:pt x="2949068" y="55108"/>
                  <a:pt x="2649345" y="33484"/>
                  <a:pt x="2499637" y="45719"/>
                </a:cubicBezTo>
                <a:cubicBezTo>
                  <a:pt x="2349929" y="57954"/>
                  <a:pt x="2053085" y="37133"/>
                  <a:pt x="1855401" y="45719"/>
                </a:cubicBezTo>
                <a:cubicBezTo>
                  <a:pt x="1657717" y="54305"/>
                  <a:pt x="1553844" y="48031"/>
                  <a:pt x="1423762" y="45719"/>
                </a:cubicBezTo>
                <a:cubicBezTo>
                  <a:pt x="1293680" y="43407"/>
                  <a:pt x="900514" y="25477"/>
                  <a:pt x="637794" y="45719"/>
                </a:cubicBezTo>
                <a:cubicBezTo>
                  <a:pt x="375074" y="65961"/>
                  <a:pt x="155711" y="20287"/>
                  <a:pt x="0" y="45719"/>
                </a:cubicBezTo>
                <a:cubicBezTo>
                  <a:pt x="-1002" y="28521"/>
                  <a:pt x="367" y="1209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587F093-A5BC-703B-7202-E99FF2C2E7A9}"/>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2134853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4876BD-BC9F-05B7-DEE5-7E840EEE6E64}"/>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E45A2-8FAE-DF31-0EF9-A4DB09427646}"/>
              </a:ext>
            </a:extLst>
          </p:cNvPr>
          <p:cNvSpPr>
            <a:spLocks noGrp="1"/>
          </p:cNvSpPr>
          <p:nvPr>
            <p:ph type="title"/>
          </p:nvPr>
        </p:nvSpPr>
        <p:spPr/>
        <p:txBody>
          <a:bodyPr/>
          <a:lstStyle/>
          <a:p>
            <a:r>
              <a:rPr lang="en-US" dirty="0"/>
              <a:t>Procurement: Buy Accessible</a:t>
            </a:r>
          </a:p>
        </p:txBody>
      </p:sp>
      <p:sp>
        <p:nvSpPr>
          <p:cNvPr id="4" name="Rectangle 1">
            <a:extLst>
              <a:ext uri="{FF2B5EF4-FFF2-40B4-BE49-F238E27FC236}">
                <a16:creationId xmlns:a16="http://schemas.microsoft.com/office/drawing/2014/main" id="{6715CACE-25AE-0027-FAB8-D5A1645A2D68}"/>
              </a:ext>
            </a:extLst>
          </p:cNvPr>
          <p:cNvSpPr>
            <a:spLocks noGrp="1" noChangeArrowheads="1"/>
          </p:cNvSpPr>
          <p:nvPr>
            <p:ph idx="1"/>
          </p:nvPr>
        </p:nvSpPr>
        <p:spPr bwMode="auto">
          <a:xfrm>
            <a:off x="838200" y="1825625"/>
            <a:ext cx="7395871"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
                <a:srgbClr val="E97131"/>
              </a:buClr>
              <a:buSzTx/>
              <a:buFont typeface="Wingdings" pitchFamily="2" charset="2"/>
              <a:buChar char="ü"/>
              <a:tabLst/>
            </a:pPr>
            <a:r>
              <a:rPr kumimoji="0" lang="en-US" altLang="en-US" sz="2400" b="1" i="0" u="none" strike="noStrike" cap="none" normalizeH="0" baseline="0" dirty="0">
                <a:ln>
                  <a:noFill/>
                </a:ln>
                <a:solidFill>
                  <a:schemeClr val="tx1"/>
                </a:solidFill>
                <a:effectLst/>
              </a:rPr>
              <a:t>Required VPATs</a:t>
            </a:r>
            <a:r>
              <a:rPr kumimoji="0" lang="en-US" altLang="en-US" sz="2400" b="0" i="0" u="none" strike="noStrike" cap="none" normalizeH="0" baseline="0" dirty="0">
                <a:ln>
                  <a:noFill/>
                </a:ln>
                <a:solidFill>
                  <a:schemeClr val="tx1"/>
                </a:solidFill>
                <a:effectLst/>
              </a:rPr>
              <a:t> for all ICT purchases</a:t>
            </a:r>
          </a:p>
          <a:p>
            <a:pPr lvl="1" eaLnBrk="0" fontAlgn="base" hangingPunct="0">
              <a:lnSpc>
                <a:spcPct val="100000"/>
              </a:lnSpc>
              <a:spcBef>
                <a:spcPct val="0"/>
              </a:spcBef>
              <a:spcAft>
                <a:spcPct val="0"/>
              </a:spcAft>
              <a:buClr>
                <a:schemeClr val="tx1"/>
              </a:buClr>
            </a:pPr>
            <a:r>
              <a:rPr kumimoji="0" lang="en-US" altLang="en-US" b="0" i="0" u="none" strike="noStrike" cap="none" normalizeH="0" baseline="0" dirty="0">
                <a:ln>
                  <a:noFill/>
                </a:ln>
                <a:solidFill>
                  <a:schemeClr val="tx1"/>
                </a:solidFill>
                <a:effectLst/>
              </a:rPr>
              <a:t>internal &amp; external-facing tools</a:t>
            </a:r>
          </a:p>
          <a:p>
            <a:pPr marR="0" lvl="0" algn="l" defTabSz="914400" rtl="0" eaLnBrk="0" fontAlgn="base" latinLnBrk="0" hangingPunct="0">
              <a:lnSpc>
                <a:spcPct val="100000"/>
              </a:lnSpc>
              <a:spcBef>
                <a:spcPct val="0"/>
              </a:spcBef>
              <a:spcAft>
                <a:spcPct val="0"/>
              </a:spcAft>
              <a:buClr>
                <a:srgbClr val="E97131"/>
              </a:buClr>
              <a:buSzTx/>
              <a:buFont typeface="Wingdings" pitchFamily="2" charset="2"/>
              <a:buChar char="ü"/>
              <a:tabLst/>
            </a:pPr>
            <a:r>
              <a:rPr kumimoji="0" lang="en-US" altLang="en-US" sz="2400" b="1" i="0" u="none" strike="noStrike" cap="none" normalizeH="0" baseline="0" dirty="0">
                <a:ln>
                  <a:noFill/>
                </a:ln>
                <a:solidFill>
                  <a:schemeClr val="tx1"/>
                </a:solidFill>
                <a:effectLst/>
              </a:rPr>
              <a:t>Impact-based review</a:t>
            </a:r>
            <a:r>
              <a:rPr kumimoji="0" lang="en-US" altLang="en-US" sz="2400" b="0" i="0" u="none" strike="noStrike" cap="none" normalizeH="0" baseline="0" dirty="0">
                <a:ln>
                  <a:noFill/>
                </a:ln>
                <a:solidFill>
                  <a:schemeClr val="tx1"/>
                </a:solidFill>
                <a:effectLst/>
              </a:rPr>
              <a:t>: </a:t>
            </a:r>
          </a:p>
          <a:p>
            <a:pPr lvl="1" eaLnBrk="0" fontAlgn="base" hangingPunct="0">
              <a:lnSpc>
                <a:spcPct val="100000"/>
              </a:lnSpc>
              <a:spcBef>
                <a:spcPct val="0"/>
              </a:spcBef>
              <a:spcAft>
                <a:spcPct val="0"/>
              </a:spcAft>
              <a:buClr>
                <a:schemeClr val="tx1"/>
              </a:buClr>
            </a:pPr>
            <a:r>
              <a:rPr kumimoji="0" lang="en-US" altLang="en-US" b="0" i="0" u="none" strike="noStrike" cap="none" normalizeH="0" baseline="0" dirty="0">
                <a:ln>
                  <a:noFill/>
                </a:ln>
                <a:solidFill>
                  <a:schemeClr val="tx1"/>
                </a:solidFill>
                <a:effectLst/>
              </a:rPr>
              <a:t>High, medium, low tiers guide testing rigor</a:t>
            </a:r>
          </a:p>
          <a:p>
            <a:pPr marR="0" lvl="0" algn="l" defTabSz="914400" rtl="0" eaLnBrk="0" fontAlgn="base" latinLnBrk="0" hangingPunct="0">
              <a:lnSpc>
                <a:spcPct val="100000"/>
              </a:lnSpc>
              <a:spcBef>
                <a:spcPct val="0"/>
              </a:spcBef>
              <a:spcAft>
                <a:spcPct val="0"/>
              </a:spcAft>
              <a:buClr>
                <a:srgbClr val="E97131"/>
              </a:buClr>
              <a:buSzTx/>
              <a:buFont typeface="Wingdings" pitchFamily="2" charset="2"/>
              <a:buChar char="ü"/>
              <a:tabLst/>
            </a:pPr>
            <a:r>
              <a:rPr kumimoji="0" lang="en-US" altLang="en-US" sz="2400" b="1" i="0" u="none" strike="noStrike" cap="none" normalizeH="0" baseline="0" dirty="0">
                <a:ln>
                  <a:noFill/>
                </a:ln>
                <a:solidFill>
                  <a:schemeClr val="tx1"/>
                </a:solidFill>
                <a:effectLst/>
              </a:rPr>
              <a:t>CIAO-led audits</a:t>
            </a:r>
            <a:r>
              <a:rPr kumimoji="0" lang="en-US" altLang="en-US" sz="2400" b="0" i="0" u="none" strike="noStrike" cap="none" normalizeH="0" baseline="0" dirty="0">
                <a:ln>
                  <a:noFill/>
                </a:ln>
                <a:solidFill>
                  <a:schemeClr val="tx1"/>
                </a:solidFill>
                <a:effectLst/>
              </a:rPr>
              <a:t> for high-risk tools </a:t>
            </a:r>
          </a:p>
          <a:p>
            <a:pPr lvl="1" eaLnBrk="0" fontAlgn="base" hangingPunct="0">
              <a:lnSpc>
                <a:spcPct val="100000"/>
              </a:lnSpc>
              <a:spcBef>
                <a:spcPct val="0"/>
              </a:spcBef>
              <a:spcAft>
                <a:spcPct val="0"/>
              </a:spcAft>
              <a:buClr>
                <a:schemeClr val="tx1"/>
              </a:buClr>
            </a:pPr>
            <a:r>
              <a:rPr kumimoji="0" lang="en-US" altLang="en-US" b="0" i="0" u="none" strike="noStrike" cap="none" normalizeH="0" baseline="0" dirty="0">
                <a:ln>
                  <a:noFill/>
                </a:ln>
                <a:solidFill>
                  <a:schemeClr val="tx1"/>
                </a:solidFill>
                <a:effectLst/>
              </a:rPr>
              <a:t>Automated + manual testing</a:t>
            </a:r>
          </a:p>
          <a:p>
            <a:pPr lvl="1" eaLnBrk="0" fontAlgn="base" hangingPunct="0">
              <a:lnSpc>
                <a:spcPct val="100000"/>
              </a:lnSpc>
              <a:spcBef>
                <a:spcPct val="0"/>
              </a:spcBef>
              <a:spcAft>
                <a:spcPct val="0"/>
              </a:spcAft>
              <a:buClr>
                <a:schemeClr val="tx1"/>
              </a:buClr>
            </a:pPr>
            <a:r>
              <a:rPr lang="en-US" altLang="en-US" dirty="0"/>
              <a:t>Assistive Technology acceptance testing</a:t>
            </a:r>
          </a:p>
          <a:p>
            <a:pPr eaLnBrk="0" fontAlgn="base" hangingPunct="0">
              <a:lnSpc>
                <a:spcPct val="100000"/>
              </a:lnSpc>
              <a:spcBef>
                <a:spcPct val="0"/>
              </a:spcBef>
              <a:spcAft>
                <a:spcPct val="0"/>
              </a:spcAft>
              <a:buClr>
                <a:srgbClr val="E97131"/>
              </a:buClr>
              <a:buFont typeface="Wingdings" pitchFamily="2" charset="2"/>
              <a:buChar char="ü"/>
            </a:pPr>
            <a:r>
              <a:rPr kumimoji="0" lang="en-US" altLang="en-US" sz="2400" b="1" i="0" u="none" strike="noStrike" cap="none" normalizeH="0" baseline="0" dirty="0">
                <a:ln>
                  <a:noFill/>
                </a:ln>
                <a:solidFill>
                  <a:schemeClr val="tx1"/>
                </a:solidFill>
                <a:effectLst/>
              </a:rPr>
              <a:t>Exceptions require</a:t>
            </a:r>
            <a:r>
              <a:rPr kumimoji="0" lang="en-US" altLang="en-US" sz="2400" b="0" i="0" u="none" strike="noStrike" cap="none" normalizeH="0" baseline="0" dirty="0">
                <a:ln>
                  <a:noFill/>
                </a:ln>
                <a:solidFill>
                  <a:schemeClr val="tx1"/>
                </a:solidFill>
                <a:effectLst/>
              </a:rPr>
              <a:t>:</a:t>
            </a:r>
          </a:p>
          <a:p>
            <a:pPr lvl="1" eaLnBrk="0" fontAlgn="base" hangingPunct="0">
              <a:lnSpc>
                <a:spcPct val="100000"/>
              </a:lnSpc>
              <a:spcBef>
                <a:spcPct val="0"/>
              </a:spcBef>
              <a:spcAft>
                <a:spcPct val="0"/>
              </a:spcAft>
              <a:buClr>
                <a:schemeClr val="tx1"/>
              </a:buClr>
            </a:pPr>
            <a:r>
              <a:rPr kumimoji="0" lang="en-US" altLang="en-US" b="0" i="0" u="none" strike="noStrike" cap="none" normalizeH="0" baseline="0" dirty="0">
                <a:ln>
                  <a:noFill/>
                </a:ln>
                <a:solidFill>
                  <a:schemeClr val="tx1"/>
                </a:solidFill>
                <a:effectLst/>
              </a:rPr>
              <a:t>Justification</a:t>
            </a:r>
          </a:p>
          <a:p>
            <a:pPr lvl="1" eaLnBrk="0" fontAlgn="base" hangingPunct="0">
              <a:lnSpc>
                <a:spcPct val="100000"/>
              </a:lnSpc>
              <a:spcBef>
                <a:spcPct val="0"/>
              </a:spcBef>
              <a:spcAft>
                <a:spcPct val="0"/>
              </a:spcAft>
              <a:buClr>
                <a:schemeClr val="tx1"/>
              </a:buClr>
            </a:pPr>
            <a:r>
              <a:rPr kumimoji="0" lang="en-US" altLang="en-US" b="0" i="0" u="none" strike="noStrike" cap="none" normalizeH="0" baseline="0" dirty="0">
                <a:ln>
                  <a:noFill/>
                </a:ln>
                <a:solidFill>
                  <a:schemeClr val="tx1"/>
                </a:solidFill>
                <a:effectLst/>
              </a:rPr>
              <a:t>RAAP (Reasonable Accommodation Access Plan)</a:t>
            </a:r>
          </a:p>
          <a:p>
            <a:pPr lvl="1" eaLnBrk="0" fontAlgn="base" hangingPunct="0">
              <a:lnSpc>
                <a:spcPct val="100000"/>
              </a:lnSpc>
              <a:spcBef>
                <a:spcPct val="0"/>
              </a:spcBef>
              <a:spcAft>
                <a:spcPct val="0"/>
              </a:spcAft>
              <a:buClr>
                <a:schemeClr val="tx1"/>
              </a:buClr>
            </a:pPr>
            <a:r>
              <a:rPr kumimoji="0" lang="en-US" altLang="en-US" b="0" i="0" u="none" strike="noStrike" cap="none" normalizeH="0" baseline="0" dirty="0">
                <a:ln>
                  <a:noFill/>
                </a:ln>
                <a:solidFill>
                  <a:schemeClr val="tx1"/>
                </a:solidFill>
                <a:effectLst/>
              </a:rPr>
              <a:t>Approval from CEO or CIAO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sketchy line">
            <a:extLst>
              <a:ext uri="{FF2B5EF4-FFF2-40B4-BE49-F238E27FC236}">
                <a16:creationId xmlns:a16="http://schemas.microsoft.com/office/drawing/2014/main" id="{7D2AD893-37AD-0AC6-E7DD-7A835F8D2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5368" y="1385889"/>
            <a:ext cx="6858000" cy="45719"/>
          </a:xfrm>
          <a:custGeom>
            <a:avLst/>
            <a:gdLst>
              <a:gd name="connsiteX0" fmla="*/ 0 w 6858000"/>
              <a:gd name="connsiteY0" fmla="*/ 0 h 45719"/>
              <a:gd name="connsiteX1" fmla="*/ 617220 w 6858000"/>
              <a:gd name="connsiteY1" fmla="*/ 0 h 45719"/>
              <a:gd name="connsiteX2" fmla="*/ 1165860 w 6858000"/>
              <a:gd name="connsiteY2" fmla="*/ 0 h 45719"/>
              <a:gd name="connsiteX3" fmla="*/ 1920240 w 6858000"/>
              <a:gd name="connsiteY3" fmla="*/ 0 h 45719"/>
              <a:gd name="connsiteX4" fmla="*/ 2674620 w 6858000"/>
              <a:gd name="connsiteY4" fmla="*/ 0 h 45719"/>
              <a:gd name="connsiteX5" fmla="*/ 3360420 w 6858000"/>
              <a:gd name="connsiteY5" fmla="*/ 0 h 45719"/>
              <a:gd name="connsiteX6" fmla="*/ 3840480 w 6858000"/>
              <a:gd name="connsiteY6" fmla="*/ 0 h 45719"/>
              <a:gd name="connsiteX7" fmla="*/ 4594860 w 6858000"/>
              <a:gd name="connsiteY7" fmla="*/ 0 h 45719"/>
              <a:gd name="connsiteX8" fmla="*/ 5074920 w 6858000"/>
              <a:gd name="connsiteY8" fmla="*/ 0 h 45719"/>
              <a:gd name="connsiteX9" fmla="*/ 5554980 w 6858000"/>
              <a:gd name="connsiteY9" fmla="*/ 0 h 45719"/>
              <a:gd name="connsiteX10" fmla="*/ 6858000 w 6858000"/>
              <a:gd name="connsiteY10" fmla="*/ 0 h 45719"/>
              <a:gd name="connsiteX11" fmla="*/ 6858000 w 6858000"/>
              <a:gd name="connsiteY11" fmla="*/ 45719 h 45719"/>
              <a:gd name="connsiteX12" fmla="*/ 6035040 w 6858000"/>
              <a:gd name="connsiteY12" fmla="*/ 45719 h 45719"/>
              <a:gd name="connsiteX13" fmla="*/ 5349240 w 6858000"/>
              <a:gd name="connsiteY13" fmla="*/ 45719 h 45719"/>
              <a:gd name="connsiteX14" fmla="*/ 4526280 w 6858000"/>
              <a:gd name="connsiteY14" fmla="*/ 45719 h 45719"/>
              <a:gd name="connsiteX15" fmla="*/ 3977640 w 6858000"/>
              <a:gd name="connsiteY15" fmla="*/ 45719 h 45719"/>
              <a:gd name="connsiteX16" fmla="*/ 3291840 w 6858000"/>
              <a:gd name="connsiteY16" fmla="*/ 45719 h 45719"/>
              <a:gd name="connsiteX17" fmla="*/ 2468880 w 6858000"/>
              <a:gd name="connsiteY17" fmla="*/ 45719 h 45719"/>
              <a:gd name="connsiteX18" fmla="*/ 1851660 w 6858000"/>
              <a:gd name="connsiteY18" fmla="*/ 45719 h 45719"/>
              <a:gd name="connsiteX19" fmla="*/ 1028700 w 6858000"/>
              <a:gd name="connsiteY19" fmla="*/ 45719 h 45719"/>
              <a:gd name="connsiteX20" fmla="*/ 0 w 6858000"/>
              <a:gd name="connsiteY20" fmla="*/ 45719 h 45719"/>
              <a:gd name="connsiteX21" fmla="*/ 0 w 6858000"/>
              <a:gd name="connsiteY21"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0" h="45719" fill="none" extrusionOk="0">
                <a:moveTo>
                  <a:pt x="0" y="0"/>
                </a:moveTo>
                <a:cubicBezTo>
                  <a:pt x="280984" y="-7518"/>
                  <a:pt x="465737" y="24296"/>
                  <a:pt x="617220" y="0"/>
                </a:cubicBezTo>
                <a:cubicBezTo>
                  <a:pt x="768703" y="-24296"/>
                  <a:pt x="1035824" y="5151"/>
                  <a:pt x="1165860" y="0"/>
                </a:cubicBezTo>
                <a:cubicBezTo>
                  <a:pt x="1295896" y="-5151"/>
                  <a:pt x="1705042" y="-28509"/>
                  <a:pt x="1920240" y="0"/>
                </a:cubicBezTo>
                <a:cubicBezTo>
                  <a:pt x="2135438" y="28509"/>
                  <a:pt x="2442681" y="26036"/>
                  <a:pt x="2674620" y="0"/>
                </a:cubicBezTo>
                <a:cubicBezTo>
                  <a:pt x="2906559" y="-26036"/>
                  <a:pt x="3109142" y="-20501"/>
                  <a:pt x="3360420" y="0"/>
                </a:cubicBezTo>
                <a:cubicBezTo>
                  <a:pt x="3611698" y="20501"/>
                  <a:pt x="3620490" y="-13785"/>
                  <a:pt x="3840480" y="0"/>
                </a:cubicBezTo>
                <a:cubicBezTo>
                  <a:pt x="4060470" y="13785"/>
                  <a:pt x="4419950" y="-8581"/>
                  <a:pt x="4594860" y="0"/>
                </a:cubicBezTo>
                <a:cubicBezTo>
                  <a:pt x="4769770" y="8581"/>
                  <a:pt x="4874202" y="7340"/>
                  <a:pt x="5074920" y="0"/>
                </a:cubicBezTo>
                <a:cubicBezTo>
                  <a:pt x="5275638" y="-7340"/>
                  <a:pt x="5383175" y="-17618"/>
                  <a:pt x="5554980" y="0"/>
                </a:cubicBezTo>
                <a:cubicBezTo>
                  <a:pt x="5726785" y="17618"/>
                  <a:pt x="6343793" y="37946"/>
                  <a:pt x="6858000" y="0"/>
                </a:cubicBezTo>
                <a:cubicBezTo>
                  <a:pt x="6857222" y="20066"/>
                  <a:pt x="6856181" y="27412"/>
                  <a:pt x="6858000" y="45719"/>
                </a:cubicBezTo>
                <a:cubicBezTo>
                  <a:pt x="6573016" y="35748"/>
                  <a:pt x="6256705" y="73175"/>
                  <a:pt x="6035040" y="45719"/>
                </a:cubicBezTo>
                <a:cubicBezTo>
                  <a:pt x="5813375" y="18263"/>
                  <a:pt x="5535529" y="46947"/>
                  <a:pt x="5349240" y="45719"/>
                </a:cubicBezTo>
                <a:cubicBezTo>
                  <a:pt x="5162951" y="44491"/>
                  <a:pt x="4891623" y="60311"/>
                  <a:pt x="4526280" y="45719"/>
                </a:cubicBezTo>
                <a:cubicBezTo>
                  <a:pt x="4160937" y="31127"/>
                  <a:pt x="4174143" y="30889"/>
                  <a:pt x="3977640" y="45719"/>
                </a:cubicBezTo>
                <a:cubicBezTo>
                  <a:pt x="3781137" y="60549"/>
                  <a:pt x="3435943" y="27924"/>
                  <a:pt x="3291840" y="45719"/>
                </a:cubicBezTo>
                <a:cubicBezTo>
                  <a:pt x="3147737" y="63514"/>
                  <a:pt x="2720686" y="32078"/>
                  <a:pt x="2468880" y="45719"/>
                </a:cubicBezTo>
                <a:cubicBezTo>
                  <a:pt x="2217074" y="59360"/>
                  <a:pt x="2151259" y="26701"/>
                  <a:pt x="1851660" y="45719"/>
                </a:cubicBezTo>
                <a:cubicBezTo>
                  <a:pt x="1552061" y="64737"/>
                  <a:pt x="1432224" y="33449"/>
                  <a:pt x="1028700" y="45719"/>
                </a:cubicBezTo>
                <a:cubicBezTo>
                  <a:pt x="625176" y="57989"/>
                  <a:pt x="285454" y="-1071"/>
                  <a:pt x="0" y="45719"/>
                </a:cubicBezTo>
                <a:cubicBezTo>
                  <a:pt x="-1180" y="28278"/>
                  <a:pt x="-1232" y="19729"/>
                  <a:pt x="0" y="0"/>
                </a:cubicBezTo>
                <a:close/>
              </a:path>
              <a:path w="6858000" h="45719" stroke="0" extrusionOk="0">
                <a:moveTo>
                  <a:pt x="0" y="0"/>
                </a:moveTo>
                <a:cubicBezTo>
                  <a:pt x="173782" y="-9837"/>
                  <a:pt x="412805" y="-480"/>
                  <a:pt x="548640" y="0"/>
                </a:cubicBezTo>
                <a:cubicBezTo>
                  <a:pt x="684475" y="480"/>
                  <a:pt x="995208" y="1998"/>
                  <a:pt x="1371600" y="0"/>
                </a:cubicBezTo>
                <a:cubicBezTo>
                  <a:pt x="1747992" y="-1998"/>
                  <a:pt x="1750768" y="11404"/>
                  <a:pt x="1851660" y="0"/>
                </a:cubicBezTo>
                <a:cubicBezTo>
                  <a:pt x="1952552" y="-11404"/>
                  <a:pt x="2100749" y="-463"/>
                  <a:pt x="2331720" y="0"/>
                </a:cubicBezTo>
                <a:cubicBezTo>
                  <a:pt x="2562691" y="463"/>
                  <a:pt x="2804640" y="22102"/>
                  <a:pt x="3017520" y="0"/>
                </a:cubicBezTo>
                <a:cubicBezTo>
                  <a:pt x="3230400" y="-22102"/>
                  <a:pt x="3498994" y="16313"/>
                  <a:pt x="3634740" y="0"/>
                </a:cubicBezTo>
                <a:cubicBezTo>
                  <a:pt x="3770486" y="-16313"/>
                  <a:pt x="4097955" y="4559"/>
                  <a:pt x="4389120" y="0"/>
                </a:cubicBezTo>
                <a:cubicBezTo>
                  <a:pt x="4680285" y="-4559"/>
                  <a:pt x="4826844" y="-8915"/>
                  <a:pt x="4937760" y="0"/>
                </a:cubicBezTo>
                <a:cubicBezTo>
                  <a:pt x="5048676" y="8915"/>
                  <a:pt x="5548760" y="-28861"/>
                  <a:pt x="5760720" y="0"/>
                </a:cubicBezTo>
                <a:cubicBezTo>
                  <a:pt x="5972680" y="28861"/>
                  <a:pt x="6595456" y="30551"/>
                  <a:pt x="6858000" y="0"/>
                </a:cubicBezTo>
                <a:cubicBezTo>
                  <a:pt x="6858765" y="9851"/>
                  <a:pt x="6858328" y="31248"/>
                  <a:pt x="6858000" y="45719"/>
                </a:cubicBezTo>
                <a:cubicBezTo>
                  <a:pt x="6596030" y="53613"/>
                  <a:pt x="6461637" y="19012"/>
                  <a:pt x="6309360" y="45719"/>
                </a:cubicBezTo>
                <a:cubicBezTo>
                  <a:pt x="6157083" y="72426"/>
                  <a:pt x="5877810" y="25526"/>
                  <a:pt x="5760720" y="45719"/>
                </a:cubicBezTo>
                <a:cubicBezTo>
                  <a:pt x="5643630" y="65912"/>
                  <a:pt x="5383465" y="65264"/>
                  <a:pt x="5143500" y="45719"/>
                </a:cubicBezTo>
                <a:cubicBezTo>
                  <a:pt x="4903535" y="26174"/>
                  <a:pt x="4770243" y="56243"/>
                  <a:pt x="4663440" y="45719"/>
                </a:cubicBezTo>
                <a:cubicBezTo>
                  <a:pt x="4556637" y="35195"/>
                  <a:pt x="4344630" y="71408"/>
                  <a:pt x="4046220" y="45719"/>
                </a:cubicBezTo>
                <a:cubicBezTo>
                  <a:pt x="3747810" y="20030"/>
                  <a:pt x="3770201" y="36414"/>
                  <a:pt x="3497580" y="45719"/>
                </a:cubicBezTo>
                <a:cubicBezTo>
                  <a:pt x="3224959" y="55024"/>
                  <a:pt x="2963797" y="6177"/>
                  <a:pt x="2674620" y="45719"/>
                </a:cubicBezTo>
                <a:cubicBezTo>
                  <a:pt x="2385443" y="85261"/>
                  <a:pt x="2208563" y="38784"/>
                  <a:pt x="1920240" y="45719"/>
                </a:cubicBezTo>
                <a:cubicBezTo>
                  <a:pt x="1631917" y="52654"/>
                  <a:pt x="1560970" y="61483"/>
                  <a:pt x="1440180" y="45719"/>
                </a:cubicBezTo>
                <a:cubicBezTo>
                  <a:pt x="1319390" y="29955"/>
                  <a:pt x="1050576" y="15671"/>
                  <a:pt x="754380" y="45719"/>
                </a:cubicBezTo>
                <a:cubicBezTo>
                  <a:pt x="458184" y="75767"/>
                  <a:pt x="330835" y="62144"/>
                  <a:pt x="0" y="45719"/>
                </a:cubicBezTo>
                <a:cubicBezTo>
                  <a:pt x="1716" y="23794"/>
                  <a:pt x="-2125" y="149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695DF38-E638-F01B-4B9B-0827CD546B8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1452" y="932965"/>
            <a:ext cx="4340548" cy="4340548"/>
          </a:xfrm>
          <a:prstGeom prst="teardrop">
            <a:avLst/>
          </a:prstGeom>
        </p:spPr>
      </p:pic>
      <p:sp>
        <p:nvSpPr>
          <p:cNvPr id="3" name="TextBox 2">
            <a:extLst>
              <a:ext uri="{FF2B5EF4-FFF2-40B4-BE49-F238E27FC236}">
                <a16:creationId xmlns:a16="http://schemas.microsoft.com/office/drawing/2014/main" id="{CE6CBAA0-36E5-2501-C9DE-93C267C938AE}"/>
              </a:ext>
            </a:extLst>
          </p:cNvPr>
          <p:cNvSpPr txBox="1"/>
          <p:nvPr/>
        </p:nvSpPr>
        <p:spPr>
          <a:xfrm>
            <a:off x="0" y="6492875"/>
            <a:ext cx="3804888" cy="369332"/>
          </a:xfrm>
          <a:prstGeom prst="rect">
            <a:avLst/>
          </a:prstGeom>
          <a:noFill/>
        </p:spPr>
        <p:txBody>
          <a:bodyPr wrap="none" rtlCol="0">
            <a:spAutoFit/>
          </a:bodyPr>
          <a:lstStyle/>
          <a:p>
            <a:r>
              <a:rPr lang="en-US" dirty="0">
                <a:solidFill>
                  <a:schemeClr val="bg1"/>
                </a:solidFill>
              </a:rPr>
              <a:t>9 Procurement: A11Y Maturity Model</a:t>
            </a:r>
          </a:p>
        </p:txBody>
      </p:sp>
      <p:pic>
        <p:nvPicPr>
          <p:cNvPr id="8" name="Picture 7">
            <a:extLst>
              <a:ext uri="{FF2B5EF4-FFF2-40B4-BE49-F238E27FC236}">
                <a16:creationId xmlns:a16="http://schemas.microsoft.com/office/drawing/2014/main" id="{B2F19C40-BAC3-9176-B7FF-17C90C248FB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2698618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C2B29-C3E7-3FA1-BFA1-96FAFF55BCD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99AD6B5-210F-2C8B-0895-B66343AD962E}"/>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0C6407-9484-FC96-C829-7161F3D186D1}"/>
              </a:ext>
            </a:extLst>
          </p:cNvPr>
          <p:cNvSpPr>
            <a:spLocks noGrp="1"/>
          </p:cNvSpPr>
          <p:nvPr>
            <p:ph type="title"/>
          </p:nvPr>
        </p:nvSpPr>
        <p:spPr/>
        <p:txBody>
          <a:bodyPr/>
          <a:lstStyle/>
          <a:p>
            <a:r>
              <a:rPr lang="en-US" dirty="0"/>
              <a:t>Procurement Contracts &amp; Questions</a:t>
            </a:r>
          </a:p>
        </p:txBody>
      </p:sp>
      <p:sp>
        <p:nvSpPr>
          <p:cNvPr id="4" name="Rectangle 1">
            <a:extLst>
              <a:ext uri="{FF2B5EF4-FFF2-40B4-BE49-F238E27FC236}">
                <a16:creationId xmlns:a16="http://schemas.microsoft.com/office/drawing/2014/main" id="{80F4CF0C-DA1A-FE31-7903-7B9C823A3954}"/>
              </a:ext>
            </a:extLst>
          </p:cNvPr>
          <p:cNvSpPr>
            <a:spLocks noGrp="1" noChangeArrowheads="1"/>
          </p:cNvSpPr>
          <p:nvPr>
            <p:ph idx="1"/>
          </p:nvPr>
        </p:nvSpPr>
        <p:spPr bwMode="auto">
          <a:xfrm>
            <a:off x="838200" y="1685054"/>
            <a:ext cx="6733674"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
                <a:srgbClr val="E97131"/>
              </a:buClr>
              <a:buSzTx/>
              <a:buFont typeface="Wingdings" pitchFamily="2" charset="2"/>
              <a:buChar char="ü"/>
              <a:tabLst/>
            </a:pPr>
            <a:r>
              <a:rPr lang="en-US" altLang="en-US" sz="2400" b="1" dirty="0"/>
              <a:t>Contract language that requires:</a:t>
            </a:r>
          </a:p>
          <a:p>
            <a:pPr marL="457200" lvl="1" indent="0" eaLnBrk="0" fontAlgn="base" hangingPunct="0">
              <a:lnSpc>
                <a:spcPct val="100000"/>
              </a:lnSpc>
              <a:spcBef>
                <a:spcPct val="0"/>
              </a:spcBef>
              <a:spcAft>
                <a:spcPct val="0"/>
              </a:spcAft>
              <a:buFontTx/>
              <a:buChar char="•"/>
            </a:pPr>
            <a:r>
              <a:rPr kumimoji="0" lang="en-US" altLang="en-US" b="0" i="0" u="none" strike="noStrike" cap="none" normalizeH="0" baseline="0" dirty="0">
                <a:ln>
                  <a:noFill/>
                </a:ln>
                <a:solidFill>
                  <a:schemeClr val="tx1"/>
                </a:solidFill>
                <a:effectLst/>
              </a:rPr>
              <a:t>Accessibility warranty</a:t>
            </a:r>
          </a:p>
          <a:p>
            <a:pPr marL="457200" lvl="1" indent="0" eaLnBrk="0" fontAlgn="base" hangingPunct="0">
              <a:lnSpc>
                <a:spcPct val="100000"/>
              </a:lnSpc>
              <a:spcBef>
                <a:spcPct val="0"/>
              </a:spcBef>
              <a:spcAft>
                <a:spcPct val="0"/>
              </a:spcAft>
              <a:buFontTx/>
              <a:buChar char="•"/>
            </a:pPr>
            <a:r>
              <a:rPr lang="en-US" altLang="en-US" dirty="0"/>
              <a:t>Vendor accountable for remediation</a:t>
            </a:r>
          </a:p>
          <a:p>
            <a:pPr marL="457200" lvl="1" indent="0" eaLnBrk="0" fontAlgn="base" hangingPunct="0">
              <a:lnSpc>
                <a:spcPct val="100000"/>
              </a:lnSpc>
              <a:spcBef>
                <a:spcPct val="0"/>
              </a:spcBef>
              <a:spcAft>
                <a:spcPct val="0"/>
              </a:spcAft>
              <a:buFontTx/>
              <a:buChar char="•"/>
            </a:pPr>
            <a:r>
              <a:rPr lang="en-US" altLang="en-US" dirty="0"/>
              <a:t>Right to audit</a:t>
            </a:r>
          </a:p>
          <a:p>
            <a:pPr eaLnBrk="0" fontAlgn="base" hangingPunct="0">
              <a:lnSpc>
                <a:spcPct val="100000"/>
              </a:lnSpc>
              <a:spcBef>
                <a:spcPct val="0"/>
              </a:spcBef>
              <a:spcAft>
                <a:spcPct val="0"/>
              </a:spcAft>
              <a:buClr>
                <a:srgbClr val="E97131"/>
              </a:buClr>
              <a:buFont typeface="Wingdings" pitchFamily="2" charset="2"/>
              <a:buChar char="ü"/>
            </a:pPr>
            <a:r>
              <a:rPr kumimoji="0" lang="en-US" altLang="en-US" sz="2400" b="1" i="0" u="none" strike="noStrike" cap="none" normalizeH="0" baseline="0" dirty="0">
                <a:ln>
                  <a:noFill/>
                </a:ln>
                <a:effectLst/>
              </a:rPr>
              <a:t>Ask key questions</a:t>
            </a:r>
          </a:p>
          <a:p>
            <a:pPr marL="457200" lvl="1" indent="0" eaLnBrk="0" fontAlgn="base" hangingPunct="0">
              <a:lnSpc>
                <a:spcPct val="100000"/>
              </a:lnSpc>
              <a:spcBef>
                <a:spcPct val="0"/>
              </a:spcBef>
              <a:spcAft>
                <a:spcPct val="0"/>
              </a:spcAft>
              <a:buFontTx/>
              <a:buChar char="•"/>
            </a:pPr>
            <a:r>
              <a:rPr lang="en-US" altLang="en-US" dirty="0"/>
              <a:t>Consider using HECVAT a11y questions     </a:t>
            </a:r>
            <a:r>
              <a:rPr lang="en-US" altLang="en-US" sz="1800" dirty="0"/>
              <a:t>(Higher Education Community Vendor Assessment Toolkit )</a:t>
            </a:r>
          </a:p>
          <a:p>
            <a:pPr marL="0" indent="0" eaLnBrk="0" fontAlgn="base" hangingPunct="0">
              <a:lnSpc>
                <a:spcPct val="100000"/>
              </a:lnSpc>
              <a:spcBef>
                <a:spcPct val="0"/>
              </a:spcBef>
              <a:spcAft>
                <a:spcPct val="0"/>
              </a:spcAft>
              <a:buNone/>
            </a:pPr>
            <a:endParaRPr kumimoji="0" lang="en-US" altLang="en-US" sz="2000" b="1" i="0" u="none" strike="noStrike" cap="none" normalizeH="0" baseline="0" dirty="0">
              <a:ln>
                <a:noFill/>
              </a:ln>
              <a:effectLst/>
            </a:endParaRPr>
          </a:p>
          <a:p>
            <a:pPr marL="0" indent="0" eaLnBrk="0" fontAlgn="base" hangingPunct="0">
              <a:lnSpc>
                <a:spcPct val="100000"/>
              </a:lnSpc>
              <a:spcBef>
                <a:spcPct val="0"/>
              </a:spcBef>
              <a:spcAft>
                <a:spcPct val="0"/>
              </a:spcAft>
              <a:buNone/>
            </a:pPr>
            <a:endParaRPr kumimoji="0" lang="en-US" altLang="en-US" sz="2000" b="0" i="0" u="none" strike="noStrike" cap="none" normalizeH="0" baseline="0" dirty="0">
              <a:ln>
                <a:noFill/>
              </a:ln>
              <a:solidFill>
                <a:schemeClr val="tx1"/>
              </a:solidFill>
              <a:effectLst/>
            </a:endParaRPr>
          </a:p>
        </p:txBody>
      </p:sp>
      <p:sp>
        <p:nvSpPr>
          <p:cNvPr id="5" name="sketchy line">
            <a:extLst>
              <a:ext uri="{FF2B5EF4-FFF2-40B4-BE49-F238E27FC236}">
                <a16:creationId xmlns:a16="http://schemas.microsoft.com/office/drawing/2014/main" id="{D32387D6-1545-52C2-DFB3-EA17B65B1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5368" y="1385889"/>
            <a:ext cx="8229600" cy="45719"/>
          </a:xfrm>
          <a:custGeom>
            <a:avLst/>
            <a:gdLst>
              <a:gd name="connsiteX0" fmla="*/ 0 w 8229600"/>
              <a:gd name="connsiteY0" fmla="*/ 0 h 45719"/>
              <a:gd name="connsiteX1" fmla="*/ 685800 w 8229600"/>
              <a:gd name="connsiteY1" fmla="*/ 0 h 45719"/>
              <a:gd name="connsiteX2" fmla="*/ 1124712 w 8229600"/>
              <a:gd name="connsiteY2" fmla="*/ 0 h 45719"/>
              <a:gd name="connsiteX3" fmla="*/ 1892808 w 8229600"/>
              <a:gd name="connsiteY3" fmla="*/ 0 h 45719"/>
              <a:gd name="connsiteX4" fmla="*/ 2331720 w 8229600"/>
              <a:gd name="connsiteY4" fmla="*/ 0 h 45719"/>
              <a:gd name="connsiteX5" fmla="*/ 2770632 w 8229600"/>
              <a:gd name="connsiteY5" fmla="*/ 0 h 45719"/>
              <a:gd name="connsiteX6" fmla="*/ 3538728 w 8229600"/>
              <a:gd name="connsiteY6" fmla="*/ 0 h 45719"/>
              <a:gd name="connsiteX7" fmla="*/ 4389120 w 8229600"/>
              <a:gd name="connsiteY7" fmla="*/ 0 h 45719"/>
              <a:gd name="connsiteX8" fmla="*/ 5074920 w 8229600"/>
              <a:gd name="connsiteY8" fmla="*/ 0 h 45719"/>
              <a:gd name="connsiteX9" fmla="*/ 5678424 w 8229600"/>
              <a:gd name="connsiteY9" fmla="*/ 0 h 45719"/>
              <a:gd name="connsiteX10" fmla="*/ 6117336 w 8229600"/>
              <a:gd name="connsiteY10" fmla="*/ 0 h 45719"/>
              <a:gd name="connsiteX11" fmla="*/ 6720840 w 8229600"/>
              <a:gd name="connsiteY11" fmla="*/ 0 h 45719"/>
              <a:gd name="connsiteX12" fmla="*/ 7159752 w 8229600"/>
              <a:gd name="connsiteY12" fmla="*/ 0 h 45719"/>
              <a:gd name="connsiteX13" fmla="*/ 8229600 w 8229600"/>
              <a:gd name="connsiteY13" fmla="*/ 0 h 45719"/>
              <a:gd name="connsiteX14" fmla="*/ 8229600 w 8229600"/>
              <a:gd name="connsiteY14" fmla="*/ 45719 h 45719"/>
              <a:gd name="connsiteX15" fmla="*/ 7790688 w 8229600"/>
              <a:gd name="connsiteY15" fmla="*/ 45719 h 45719"/>
              <a:gd name="connsiteX16" fmla="*/ 7269480 w 8229600"/>
              <a:gd name="connsiteY16" fmla="*/ 45719 h 45719"/>
              <a:gd name="connsiteX17" fmla="*/ 6501384 w 8229600"/>
              <a:gd name="connsiteY17" fmla="*/ 45719 h 45719"/>
              <a:gd name="connsiteX18" fmla="*/ 5650992 w 8229600"/>
              <a:gd name="connsiteY18" fmla="*/ 45719 h 45719"/>
              <a:gd name="connsiteX19" fmla="*/ 4882896 w 8229600"/>
              <a:gd name="connsiteY19" fmla="*/ 45719 h 45719"/>
              <a:gd name="connsiteX20" fmla="*/ 4361688 w 8229600"/>
              <a:gd name="connsiteY20" fmla="*/ 45719 h 45719"/>
              <a:gd name="connsiteX21" fmla="*/ 3593592 w 8229600"/>
              <a:gd name="connsiteY21" fmla="*/ 45719 h 45719"/>
              <a:gd name="connsiteX22" fmla="*/ 2743200 w 8229600"/>
              <a:gd name="connsiteY22" fmla="*/ 45719 h 45719"/>
              <a:gd name="connsiteX23" fmla="*/ 2139696 w 8229600"/>
              <a:gd name="connsiteY23" fmla="*/ 45719 h 45719"/>
              <a:gd name="connsiteX24" fmla="*/ 1371600 w 8229600"/>
              <a:gd name="connsiteY24" fmla="*/ 45719 h 45719"/>
              <a:gd name="connsiteX25" fmla="*/ 603504 w 8229600"/>
              <a:gd name="connsiteY25" fmla="*/ 45719 h 45719"/>
              <a:gd name="connsiteX26" fmla="*/ 0 w 8229600"/>
              <a:gd name="connsiteY26" fmla="*/ 45719 h 45719"/>
              <a:gd name="connsiteX27" fmla="*/ 0 w 8229600"/>
              <a:gd name="connsiteY27"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45719" fill="none" extrusionOk="0">
                <a:moveTo>
                  <a:pt x="0" y="0"/>
                </a:moveTo>
                <a:cubicBezTo>
                  <a:pt x="212854" y="33963"/>
                  <a:pt x="434522" y="-20501"/>
                  <a:pt x="685800" y="0"/>
                </a:cubicBezTo>
                <a:cubicBezTo>
                  <a:pt x="937078" y="20501"/>
                  <a:pt x="1029975" y="-10356"/>
                  <a:pt x="1124712" y="0"/>
                </a:cubicBezTo>
                <a:cubicBezTo>
                  <a:pt x="1219449" y="10356"/>
                  <a:pt x="1690790" y="-36699"/>
                  <a:pt x="1892808" y="0"/>
                </a:cubicBezTo>
                <a:cubicBezTo>
                  <a:pt x="2094826" y="36699"/>
                  <a:pt x="2178729" y="21742"/>
                  <a:pt x="2331720" y="0"/>
                </a:cubicBezTo>
                <a:cubicBezTo>
                  <a:pt x="2484711" y="-21742"/>
                  <a:pt x="2552521" y="-16932"/>
                  <a:pt x="2770632" y="0"/>
                </a:cubicBezTo>
                <a:cubicBezTo>
                  <a:pt x="2988743" y="16932"/>
                  <a:pt x="3236008" y="-3888"/>
                  <a:pt x="3538728" y="0"/>
                </a:cubicBezTo>
                <a:cubicBezTo>
                  <a:pt x="3841448" y="3888"/>
                  <a:pt x="4119631" y="-10938"/>
                  <a:pt x="4389120" y="0"/>
                </a:cubicBezTo>
                <a:cubicBezTo>
                  <a:pt x="4658609" y="10938"/>
                  <a:pt x="4920522" y="15281"/>
                  <a:pt x="5074920" y="0"/>
                </a:cubicBezTo>
                <a:cubicBezTo>
                  <a:pt x="5229318" y="-15281"/>
                  <a:pt x="5473097" y="-337"/>
                  <a:pt x="5678424" y="0"/>
                </a:cubicBezTo>
                <a:cubicBezTo>
                  <a:pt x="5883751" y="337"/>
                  <a:pt x="5947521" y="16000"/>
                  <a:pt x="6117336" y="0"/>
                </a:cubicBezTo>
                <a:cubicBezTo>
                  <a:pt x="6287151" y="-16000"/>
                  <a:pt x="6589870" y="-4930"/>
                  <a:pt x="6720840" y="0"/>
                </a:cubicBezTo>
                <a:cubicBezTo>
                  <a:pt x="6851810" y="4930"/>
                  <a:pt x="7052125" y="18668"/>
                  <a:pt x="7159752" y="0"/>
                </a:cubicBezTo>
                <a:cubicBezTo>
                  <a:pt x="7267379" y="-18668"/>
                  <a:pt x="7847006" y="10138"/>
                  <a:pt x="8229600" y="0"/>
                </a:cubicBezTo>
                <a:cubicBezTo>
                  <a:pt x="8228464" y="19716"/>
                  <a:pt x="8230414" y="28410"/>
                  <a:pt x="8229600" y="45719"/>
                </a:cubicBezTo>
                <a:cubicBezTo>
                  <a:pt x="8068972" y="44524"/>
                  <a:pt x="7955152" y="58138"/>
                  <a:pt x="7790688" y="45719"/>
                </a:cubicBezTo>
                <a:cubicBezTo>
                  <a:pt x="7626224" y="33300"/>
                  <a:pt x="7499005" y="53107"/>
                  <a:pt x="7269480" y="45719"/>
                </a:cubicBezTo>
                <a:cubicBezTo>
                  <a:pt x="7039955" y="38331"/>
                  <a:pt x="6780196" y="12844"/>
                  <a:pt x="6501384" y="45719"/>
                </a:cubicBezTo>
                <a:cubicBezTo>
                  <a:pt x="6222572" y="78594"/>
                  <a:pt x="5977796" y="27020"/>
                  <a:pt x="5650992" y="45719"/>
                </a:cubicBezTo>
                <a:cubicBezTo>
                  <a:pt x="5324188" y="64418"/>
                  <a:pt x="5053531" y="53181"/>
                  <a:pt x="4882896" y="45719"/>
                </a:cubicBezTo>
                <a:cubicBezTo>
                  <a:pt x="4712261" y="38257"/>
                  <a:pt x="4607022" y="60719"/>
                  <a:pt x="4361688" y="45719"/>
                </a:cubicBezTo>
                <a:cubicBezTo>
                  <a:pt x="4116354" y="30719"/>
                  <a:pt x="3822139" y="43847"/>
                  <a:pt x="3593592" y="45719"/>
                </a:cubicBezTo>
                <a:cubicBezTo>
                  <a:pt x="3365045" y="47591"/>
                  <a:pt x="3020862" y="40742"/>
                  <a:pt x="2743200" y="45719"/>
                </a:cubicBezTo>
                <a:cubicBezTo>
                  <a:pt x="2465538" y="50696"/>
                  <a:pt x="2394875" y="30839"/>
                  <a:pt x="2139696" y="45719"/>
                </a:cubicBezTo>
                <a:cubicBezTo>
                  <a:pt x="1884517" y="60599"/>
                  <a:pt x="1541681" y="29145"/>
                  <a:pt x="1371600" y="45719"/>
                </a:cubicBezTo>
                <a:cubicBezTo>
                  <a:pt x="1201519" y="62293"/>
                  <a:pt x="830803" y="8065"/>
                  <a:pt x="603504" y="45719"/>
                </a:cubicBezTo>
                <a:cubicBezTo>
                  <a:pt x="376205" y="83373"/>
                  <a:pt x="271585" y="35628"/>
                  <a:pt x="0" y="45719"/>
                </a:cubicBezTo>
                <a:cubicBezTo>
                  <a:pt x="-671" y="28098"/>
                  <a:pt x="-85" y="13637"/>
                  <a:pt x="0" y="0"/>
                </a:cubicBezTo>
                <a:close/>
              </a:path>
              <a:path w="8229600" h="45719" stroke="0" extrusionOk="0">
                <a:moveTo>
                  <a:pt x="0" y="0"/>
                </a:moveTo>
                <a:cubicBezTo>
                  <a:pt x="118868" y="-8465"/>
                  <a:pt x="374343" y="25580"/>
                  <a:pt x="521208" y="0"/>
                </a:cubicBezTo>
                <a:cubicBezTo>
                  <a:pt x="668073" y="-25580"/>
                  <a:pt x="1030971" y="-2117"/>
                  <a:pt x="1371600" y="0"/>
                </a:cubicBezTo>
                <a:cubicBezTo>
                  <a:pt x="1712229" y="2117"/>
                  <a:pt x="1670573" y="-5741"/>
                  <a:pt x="1810512" y="0"/>
                </a:cubicBezTo>
                <a:cubicBezTo>
                  <a:pt x="1950451" y="5741"/>
                  <a:pt x="2053610" y="15310"/>
                  <a:pt x="2249424" y="0"/>
                </a:cubicBezTo>
                <a:cubicBezTo>
                  <a:pt x="2445238" y="-15310"/>
                  <a:pt x="2722344" y="22102"/>
                  <a:pt x="2935224" y="0"/>
                </a:cubicBezTo>
                <a:cubicBezTo>
                  <a:pt x="3148104" y="-22102"/>
                  <a:pt x="3339474" y="29343"/>
                  <a:pt x="3538728" y="0"/>
                </a:cubicBezTo>
                <a:cubicBezTo>
                  <a:pt x="3737982" y="-29343"/>
                  <a:pt x="4091114" y="14846"/>
                  <a:pt x="4306824" y="0"/>
                </a:cubicBezTo>
                <a:cubicBezTo>
                  <a:pt x="4522534" y="-14846"/>
                  <a:pt x="4647549" y="11659"/>
                  <a:pt x="4828032" y="0"/>
                </a:cubicBezTo>
                <a:cubicBezTo>
                  <a:pt x="5008515" y="-11659"/>
                  <a:pt x="5337928" y="-41205"/>
                  <a:pt x="5678424" y="0"/>
                </a:cubicBezTo>
                <a:cubicBezTo>
                  <a:pt x="6018920" y="41205"/>
                  <a:pt x="6041905" y="-5111"/>
                  <a:pt x="6281928" y="0"/>
                </a:cubicBezTo>
                <a:cubicBezTo>
                  <a:pt x="6521951" y="5111"/>
                  <a:pt x="6573420" y="-15389"/>
                  <a:pt x="6803136" y="0"/>
                </a:cubicBezTo>
                <a:cubicBezTo>
                  <a:pt x="7032852" y="15389"/>
                  <a:pt x="7080039" y="5105"/>
                  <a:pt x="7324344" y="0"/>
                </a:cubicBezTo>
                <a:cubicBezTo>
                  <a:pt x="7568649" y="-5105"/>
                  <a:pt x="7899614" y="7289"/>
                  <a:pt x="8229600" y="0"/>
                </a:cubicBezTo>
                <a:cubicBezTo>
                  <a:pt x="8230009" y="11748"/>
                  <a:pt x="8228082" y="26607"/>
                  <a:pt x="8229600" y="45719"/>
                </a:cubicBezTo>
                <a:cubicBezTo>
                  <a:pt x="7984004" y="62613"/>
                  <a:pt x="7846847" y="36355"/>
                  <a:pt x="7708392" y="45719"/>
                </a:cubicBezTo>
                <a:cubicBezTo>
                  <a:pt x="7569937" y="55083"/>
                  <a:pt x="7396633" y="22716"/>
                  <a:pt x="7104888" y="45719"/>
                </a:cubicBezTo>
                <a:cubicBezTo>
                  <a:pt x="6813143" y="68722"/>
                  <a:pt x="6827388" y="65218"/>
                  <a:pt x="6583680" y="45719"/>
                </a:cubicBezTo>
                <a:cubicBezTo>
                  <a:pt x="6339972" y="26220"/>
                  <a:pt x="5920447" y="78872"/>
                  <a:pt x="5733288" y="45719"/>
                </a:cubicBezTo>
                <a:cubicBezTo>
                  <a:pt x="5546129" y="12566"/>
                  <a:pt x="5177941" y="28497"/>
                  <a:pt x="4965192" y="45719"/>
                </a:cubicBezTo>
                <a:cubicBezTo>
                  <a:pt x="4752443" y="62941"/>
                  <a:pt x="4719103" y="38852"/>
                  <a:pt x="4526280" y="45719"/>
                </a:cubicBezTo>
                <a:cubicBezTo>
                  <a:pt x="4333457" y="52586"/>
                  <a:pt x="4136676" y="15671"/>
                  <a:pt x="3840480" y="45719"/>
                </a:cubicBezTo>
                <a:cubicBezTo>
                  <a:pt x="3544284" y="75767"/>
                  <a:pt x="3411179" y="65573"/>
                  <a:pt x="3154680" y="45719"/>
                </a:cubicBezTo>
                <a:cubicBezTo>
                  <a:pt x="2898181" y="25865"/>
                  <a:pt x="2912251" y="28694"/>
                  <a:pt x="2715768" y="45719"/>
                </a:cubicBezTo>
                <a:cubicBezTo>
                  <a:pt x="2519285" y="62744"/>
                  <a:pt x="2152957" y="20261"/>
                  <a:pt x="1865376" y="45719"/>
                </a:cubicBezTo>
                <a:cubicBezTo>
                  <a:pt x="1577795" y="71177"/>
                  <a:pt x="1436027" y="22687"/>
                  <a:pt x="1179576" y="45719"/>
                </a:cubicBezTo>
                <a:cubicBezTo>
                  <a:pt x="923125" y="68751"/>
                  <a:pt x="519763" y="40084"/>
                  <a:pt x="0" y="45719"/>
                </a:cubicBezTo>
                <a:cubicBezTo>
                  <a:pt x="1934" y="24266"/>
                  <a:pt x="2127" y="1621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244D96C-D6FC-D782-B900-7E5F673D09B6}"/>
              </a:ext>
            </a:extLst>
          </p:cNvPr>
          <p:cNvSpPr txBox="1"/>
          <p:nvPr/>
        </p:nvSpPr>
        <p:spPr>
          <a:xfrm>
            <a:off x="0" y="6492875"/>
            <a:ext cx="3804888" cy="369332"/>
          </a:xfrm>
          <a:prstGeom prst="rect">
            <a:avLst/>
          </a:prstGeom>
          <a:noFill/>
        </p:spPr>
        <p:txBody>
          <a:bodyPr wrap="none" rtlCol="0">
            <a:spAutoFit/>
          </a:bodyPr>
          <a:lstStyle/>
          <a:p>
            <a:r>
              <a:rPr lang="en-US" dirty="0">
                <a:solidFill>
                  <a:schemeClr val="bg1"/>
                </a:solidFill>
              </a:rPr>
              <a:t>9 Procurement: A11Y Maturity Model</a:t>
            </a:r>
          </a:p>
        </p:txBody>
      </p:sp>
      <p:pic>
        <p:nvPicPr>
          <p:cNvPr id="8" name="Picture 7" descr="Accesssibility Score Card showing a grade for each disability type:  Speech, Vision, Hearing, Motor, Cognitive.">
            <a:extLst>
              <a:ext uri="{FF2B5EF4-FFF2-40B4-BE49-F238E27FC236}">
                <a16:creationId xmlns:a16="http://schemas.microsoft.com/office/drawing/2014/main" id="{2F672050-0EEA-3A57-7EB7-F8D3FC7B2A95}"/>
              </a:ext>
            </a:extLst>
          </p:cNvPr>
          <p:cNvPicPr>
            <a:picLocks noChangeAspect="1"/>
          </p:cNvPicPr>
          <p:nvPr/>
        </p:nvPicPr>
        <p:blipFill>
          <a:blip r:embed="rId3" cstate="email">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8800"/>
                    </a14:imgEffect>
                    <a14:imgEffect>
                      <a14:saturation sat="400000"/>
                    </a14:imgEffect>
                  </a14:imgLayer>
                </a14:imgProps>
              </a:ext>
              <a:ext uri="{28A0092B-C50C-407E-A947-70E740481C1C}">
                <a14:useLocalDpi xmlns:a14="http://schemas.microsoft.com/office/drawing/2010/main"/>
              </a:ext>
            </a:extLst>
          </a:blip>
          <a:stretch>
            <a:fillRect/>
          </a:stretch>
        </p:blipFill>
        <p:spPr>
          <a:xfrm rot="649008">
            <a:off x="7881379" y="2060730"/>
            <a:ext cx="3712042" cy="3649851"/>
          </a:xfrm>
          <a:prstGeom prst="rect">
            <a:avLst/>
          </a:prstGeom>
        </p:spPr>
      </p:pic>
      <p:pic>
        <p:nvPicPr>
          <p:cNvPr id="9" name="Picture 8">
            <a:extLst>
              <a:ext uri="{FF2B5EF4-FFF2-40B4-BE49-F238E27FC236}">
                <a16:creationId xmlns:a16="http://schemas.microsoft.com/office/drawing/2014/main" id="{F9BB6225-345D-3267-8BD3-AFAC7BE17944}"/>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20449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F9C9A-DEAC-B8C9-CF2A-0B2E3E82180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3EF8F3E-4638-A34D-5CE7-6A28E95918B1}"/>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79816E-2F89-9E12-053A-AF0CB2C614E1}"/>
              </a:ext>
            </a:extLst>
          </p:cNvPr>
          <p:cNvSpPr>
            <a:spLocks noGrp="1"/>
          </p:cNvSpPr>
          <p:nvPr>
            <p:ph type="title"/>
          </p:nvPr>
        </p:nvSpPr>
        <p:spPr>
          <a:xfrm>
            <a:off x="838200" y="365125"/>
            <a:ext cx="10515600" cy="1325563"/>
          </a:xfrm>
        </p:spPr>
        <p:txBody>
          <a:bodyPr/>
          <a:lstStyle/>
          <a:p>
            <a:r>
              <a:rPr lang="en-US" dirty="0"/>
              <a:t>HECVAT A11Y Questions</a:t>
            </a:r>
          </a:p>
        </p:txBody>
      </p:sp>
      <p:sp>
        <p:nvSpPr>
          <p:cNvPr id="4" name="Rectangle 1">
            <a:extLst>
              <a:ext uri="{FF2B5EF4-FFF2-40B4-BE49-F238E27FC236}">
                <a16:creationId xmlns:a16="http://schemas.microsoft.com/office/drawing/2014/main" id="{8A566C8D-35CA-6C1D-1790-A9A1844A1AF3}"/>
              </a:ext>
            </a:extLst>
          </p:cNvPr>
          <p:cNvSpPr>
            <a:spLocks noGrp="1" noChangeArrowheads="1"/>
          </p:cNvSpPr>
          <p:nvPr>
            <p:ph idx="1"/>
          </p:nvPr>
        </p:nvSpPr>
        <p:spPr bwMode="auto">
          <a:xfrm>
            <a:off x="838200" y="1523172"/>
            <a:ext cx="10515600" cy="466820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lnSpc>
                <a:spcPct val="75000"/>
              </a:lnSpc>
              <a:buNone/>
            </a:pPr>
            <a:r>
              <a:rPr lang="en-US" altLang="en-US" sz="1400" b="1" dirty="0"/>
              <a:t>1-5 </a:t>
            </a:r>
            <a:r>
              <a:rPr lang="en-US" altLang="en-US" sz="1400" dirty="0"/>
              <a:t> </a:t>
            </a:r>
            <a:r>
              <a:rPr lang="en-US" altLang="en-US" sz="1400" b="1" dirty="0"/>
              <a:t> Provide Accessibility Contact Name, Title, Email, Phone Number and Web Accessibility Statement or VPAT.</a:t>
            </a:r>
          </a:p>
          <a:p>
            <a:pPr marL="342900" indent="-342900">
              <a:lnSpc>
                <a:spcPct val="75000"/>
              </a:lnSpc>
              <a:buFont typeface="+mj-lt"/>
              <a:buAutoNum type="arabicPeriod" startAt="6"/>
            </a:pPr>
            <a:r>
              <a:rPr lang="en-US" altLang="en-US" sz="1400" b="1" dirty="0"/>
              <a:t>Has a VPAT or ACR been created or updated for the solution and version under consideration within the past 12 months?</a:t>
            </a:r>
          </a:p>
          <a:p>
            <a:pPr marL="342900" indent="-342900">
              <a:lnSpc>
                <a:spcPct val="75000"/>
              </a:lnSpc>
              <a:buFont typeface="+mj-lt"/>
              <a:buAutoNum type="arabicPeriod" startAt="6"/>
            </a:pPr>
            <a:r>
              <a:rPr lang="en-US" altLang="en-US" sz="1400" b="1" dirty="0"/>
              <a:t>Will your company agree to meet your stated accessibility standard or WCAG 2.1 AA as part of your contractual agreement for the solution?</a:t>
            </a:r>
          </a:p>
          <a:p>
            <a:pPr marL="342900" indent="-342900">
              <a:lnSpc>
                <a:spcPct val="75000"/>
              </a:lnSpc>
              <a:buFont typeface="+mj-lt"/>
              <a:buAutoNum type="arabicPeriod" startAt="6"/>
            </a:pPr>
            <a:r>
              <a:rPr lang="en-US" altLang="en-US" sz="1400" b="1" dirty="0"/>
              <a:t>Does the solution substantially conform to WCAG 2.1 AA?</a:t>
            </a:r>
          </a:p>
          <a:p>
            <a:pPr marL="342900" indent="-342900">
              <a:lnSpc>
                <a:spcPct val="75000"/>
              </a:lnSpc>
              <a:buFont typeface="+mj-lt"/>
              <a:buAutoNum type="arabicPeriod" startAt="6"/>
            </a:pPr>
            <a:r>
              <a:rPr lang="en-US" altLang="en-US" sz="1400" b="1" dirty="0"/>
              <a:t>Do you have a documented and implemented process for reporting and tracking accessibility issues?</a:t>
            </a:r>
          </a:p>
          <a:p>
            <a:pPr marL="342900" indent="-342900">
              <a:lnSpc>
                <a:spcPct val="75000"/>
              </a:lnSpc>
              <a:buFont typeface="+mj-lt"/>
              <a:buAutoNum type="arabicPeriod" startAt="6"/>
            </a:pPr>
            <a:r>
              <a:rPr lang="en-US" altLang="en-US" sz="1400" b="1" dirty="0"/>
              <a:t>Do you have documentation to support the accessibility features of your solution?</a:t>
            </a:r>
          </a:p>
          <a:p>
            <a:pPr marL="342900" indent="-342900">
              <a:lnSpc>
                <a:spcPct val="75000"/>
              </a:lnSpc>
              <a:buFont typeface="+mj-lt"/>
              <a:buAutoNum type="arabicPeriod" startAt="6"/>
            </a:pPr>
            <a:r>
              <a:rPr lang="en-US" altLang="en-US" sz="1400" b="1" dirty="0"/>
              <a:t>Has a third-party expert conducted an audit of the most recent version of your solution?</a:t>
            </a:r>
          </a:p>
          <a:p>
            <a:pPr marL="342900" indent="-342900">
              <a:lnSpc>
                <a:spcPct val="75000"/>
              </a:lnSpc>
              <a:buFont typeface="+mj-lt"/>
              <a:buAutoNum type="arabicPeriod" startAt="6"/>
            </a:pPr>
            <a:r>
              <a:rPr lang="en-US" altLang="en-US" sz="1400" b="1" dirty="0"/>
              <a:t>Do you have a documented and implemented process for verifying accessibility conformance?</a:t>
            </a:r>
          </a:p>
          <a:p>
            <a:pPr marL="342900" indent="-342900">
              <a:lnSpc>
                <a:spcPct val="75000"/>
              </a:lnSpc>
              <a:buFont typeface="+mj-lt"/>
              <a:buAutoNum type="arabicPeriod" startAt="6"/>
            </a:pPr>
            <a:r>
              <a:rPr lang="en-US" altLang="en-US" sz="1400" b="1" dirty="0"/>
              <a:t>Have you adopted a technical or legal standard of conformance for the solution?</a:t>
            </a:r>
          </a:p>
          <a:p>
            <a:pPr marL="342900" indent="-342900">
              <a:lnSpc>
                <a:spcPct val="75000"/>
              </a:lnSpc>
              <a:buFont typeface="+mj-lt"/>
              <a:buAutoNum type="arabicPeriod" startAt="6"/>
            </a:pPr>
            <a:r>
              <a:rPr lang="en-US" altLang="en-US" sz="1400" b="1" dirty="0"/>
              <a:t>Can you provide a current, detailed accessibility roadmap with delivery timelines?</a:t>
            </a:r>
          </a:p>
          <a:p>
            <a:pPr marL="342900" indent="-342900">
              <a:lnSpc>
                <a:spcPct val="75000"/>
              </a:lnSpc>
              <a:buFont typeface="+mj-lt"/>
              <a:buAutoNum type="arabicPeriod" startAt="6"/>
            </a:pPr>
            <a:r>
              <a:rPr lang="en-US" altLang="en-US" sz="1400" b="1" dirty="0"/>
              <a:t>Do you expect your staff to maintain a current skill set in IT accessibility?</a:t>
            </a:r>
          </a:p>
          <a:p>
            <a:pPr marL="342900" indent="-342900">
              <a:lnSpc>
                <a:spcPct val="75000"/>
              </a:lnSpc>
              <a:buFont typeface="+mj-lt"/>
              <a:buAutoNum type="arabicPeriod" startAt="6"/>
            </a:pPr>
            <a:r>
              <a:rPr lang="en-US" altLang="en-US" sz="1400" b="1" dirty="0"/>
              <a:t>Do you have documented processes and procedures for implementing accessibility into your development lifecycle?</a:t>
            </a:r>
          </a:p>
          <a:p>
            <a:pPr marL="342900" indent="-342900">
              <a:lnSpc>
                <a:spcPct val="75000"/>
              </a:lnSpc>
              <a:buFont typeface="+mj-lt"/>
              <a:buAutoNum type="arabicPeriod" startAt="6"/>
            </a:pPr>
            <a:r>
              <a:rPr lang="en-US" altLang="en-US" sz="1400" b="1" dirty="0"/>
              <a:t>Can all functions of the application or service be performed using only the keyboard?</a:t>
            </a:r>
          </a:p>
          <a:p>
            <a:pPr marL="342900" indent="-342900">
              <a:lnSpc>
                <a:spcPct val="75000"/>
              </a:lnSpc>
              <a:buFont typeface="+mj-lt"/>
              <a:buAutoNum type="arabicPeriod" startAt="6"/>
            </a:pPr>
            <a:r>
              <a:rPr lang="en-US" altLang="en-US" sz="1400" b="1" dirty="0"/>
              <a:t>Does your product rely on activating a special "accessibility mode," a "lite version," or using an alternate interface (including “overlay” or AI-based alternates)  for accessibility purposes?</a:t>
            </a:r>
          </a:p>
          <a:p>
            <a:pPr marL="0" indent="0">
              <a:buNone/>
            </a:pPr>
            <a:r>
              <a:rPr lang="en-US" altLang="en-US" sz="1400" u="sng" dirty="0">
                <a:solidFill>
                  <a:srgbClr val="0B5821"/>
                </a:solidFill>
              </a:rPr>
              <a:t>educause.edu/higher-education-community-vendor-assessment-toolkit</a:t>
            </a:r>
            <a:endParaRPr lang="en-US" altLang="en-US" sz="1400" b="1" u="sng" dirty="0">
              <a:solidFill>
                <a:srgbClr val="0B5821"/>
              </a:solidFill>
            </a:endParaRPr>
          </a:p>
        </p:txBody>
      </p:sp>
      <p:sp>
        <p:nvSpPr>
          <p:cNvPr id="8" name="TextBox 7">
            <a:extLst>
              <a:ext uri="{FF2B5EF4-FFF2-40B4-BE49-F238E27FC236}">
                <a16:creationId xmlns:a16="http://schemas.microsoft.com/office/drawing/2014/main" id="{E049B466-272A-D9DA-FC5B-C16A37F57776}"/>
              </a:ext>
            </a:extLst>
          </p:cNvPr>
          <p:cNvSpPr txBox="1"/>
          <p:nvPr/>
        </p:nvSpPr>
        <p:spPr>
          <a:xfrm>
            <a:off x="0" y="6492875"/>
            <a:ext cx="3804888" cy="369332"/>
          </a:xfrm>
          <a:prstGeom prst="rect">
            <a:avLst/>
          </a:prstGeom>
          <a:noFill/>
        </p:spPr>
        <p:txBody>
          <a:bodyPr wrap="none" rtlCol="0">
            <a:spAutoFit/>
          </a:bodyPr>
          <a:lstStyle/>
          <a:p>
            <a:r>
              <a:rPr lang="en-US" dirty="0">
                <a:solidFill>
                  <a:schemeClr val="bg1"/>
                </a:solidFill>
              </a:rPr>
              <a:t>9 Procurement: A11Y Maturity Model</a:t>
            </a:r>
          </a:p>
        </p:txBody>
      </p:sp>
      <p:sp>
        <p:nvSpPr>
          <p:cNvPr id="10" name="sketchy line">
            <a:extLst>
              <a:ext uri="{FF2B5EF4-FFF2-40B4-BE49-F238E27FC236}">
                <a16:creationId xmlns:a16="http://schemas.microsoft.com/office/drawing/2014/main" id="{43B04163-6BB0-EB60-6D67-FC0656C00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5368" y="1385889"/>
            <a:ext cx="5715000" cy="45719"/>
          </a:xfrm>
          <a:custGeom>
            <a:avLst/>
            <a:gdLst>
              <a:gd name="connsiteX0" fmla="*/ 0 w 5715000"/>
              <a:gd name="connsiteY0" fmla="*/ 0 h 45719"/>
              <a:gd name="connsiteX1" fmla="*/ 463550 w 5715000"/>
              <a:gd name="connsiteY1" fmla="*/ 0 h 45719"/>
              <a:gd name="connsiteX2" fmla="*/ 984250 w 5715000"/>
              <a:gd name="connsiteY2" fmla="*/ 0 h 45719"/>
              <a:gd name="connsiteX3" fmla="*/ 1504950 w 5715000"/>
              <a:gd name="connsiteY3" fmla="*/ 0 h 45719"/>
              <a:gd name="connsiteX4" fmla="*/ 2139950 w 5715000"/>
              <a:gd name="connsiteY4" fmla="*/ 0 h 45719"/>
              <a:gd name="connsiteX5" fmla="*/ 2660650 w 5715000"/>
              <a:gd name="connsiteY5" fmla="*/ 0 h 45719"/>
              <a:gd name="connsiteX6" fmla="*/ 3352800 w 5715000"/>
              <a:gd name="connsiteY6" fmla="*/ 0 h 45719"/>
              <a:gd name="connsiteX7" fmla="*/ 4044950 w 5715000"/>
              <a:gd name="connsiteY7" fmla="*/ 0 h 45719"/>
              <a:gd name="connsiteX8" fmla="*/ 4679950 w 5715000"/>
              <a:gd name="connsiteY8" fmla="*/ 0 h 45719"/>
              <a:gd name="connsiteX9" fmla="*/ 5143500 w 5715000"/>
              <a:gd name="connsiteY9" fmla="*/ 0 h 45719"/>
              <a:gd name="connsiteX10" fmla="*/ 5715000 w 5715000"/>
              <a:gd name="connsiteY10" fmla="*/ 0 h 45719"/>
              <a:gd name="connsiteX11" fmla="*/ 5715000 w 5715000"/>
              <a:gd name="connsiteY11" fmla="*/ 45719 h 45719"/>
              <a:gd name="connsiteX12" fmla="*/ 5194300 w 5715000"/>
              <a:gd name="connsiteY12" fmla="*/ 45719 h 45719"/>
              <a:gd name="connsiteX13" fmla="*/ 4559300 w 5715000"/>
              <a:gd name="connsiteY13" fmla="*/ 45719 h 45719"/>
              <a:gd name="connsiteX14" fmla="*/ 3924300 w 5715000"/>
              <a:gd name="connsiteY14" fmla="*/ 45719 h 45719"/>
              <a:gd name="connsiteX15" fmla="*/ 3175000 w 5715000"/>
              <a:gd name="connsiteY15" fmla="*/ 45719 h 45719"/>
              <a:gd name="connsiteX16" fmla="*/ 2540000 w 5715000"/>
              <a:gd name="connsiteY16" fmla="*/ 45719 h 45719"/>
              <a:gd name="connsiteX17" fmla="*/ 1790700 w 5715000"/>
              <a:gd name="connsiteY17" fmla="*/ 45719 h 45719"/>
              <a:gd name="connsiteX18" fmla="*/ 1270000 w 5715000"/>
              <a:gd name="connsiteY18" fmla="*/ 45719 h 45719"/>
              <a:gd name="connsiteX19" fmla="*/ 635000 w 5715000"/>
              <a:gd name="connsiteY19" fmla="*/ 45719 h 45719"/>
              <a:gd name="connsiteX20" fmla="*/ 0 w 5715000"/>
              <a:gd name="connsiteY20" fmla="*/ 45719 h 45719"/>
              <a:gd name="connsiteX21" fmla="*/ 0 w 5715000"/>
              <a:gd name="connsiteY21"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15000" h="45719" fill="none" extrusionOk="0">
                <a:moveTo>
                  <a:pt x="0" y="0"/>
                </a:moveTo>
                <a:cubicBezTo>
                  <a:pt x="204423" y="11848"/>
                  <a:pt x="247127" y="-2761"/>
                  <a:pt x="463550" y="0"/>
                </a:cubicBezTo>
                <a:cubicBezTo>
                  <a:pt x="679973" y="2761"/>
                  <a:pt x="856997" y="-25440"/>
                  <a:pt x="984250" y="0"/>
                </a:cubicBezTo>
                <a:cubicBezTo>
                  <a:pt x="1111503" y="25440"/>
                  <a:pt x="1276326" y="-8564"/>
                  <a:pt x="1504950" y="0"/>
                </a:cubicBezTo>
                <a:cubicBezTo>
                  <a:pt x="1733574" y="8564"/>
                  <a:pt x="1823452" y="18073"/>
                  <a:pt x="2139950" y="0"/>
                </a:cubicBezTo>
                <a:cubicBezTo>
                  <a:pt x="2456448" y="-18073"/>
                  <a:pt x="2456397" y="-11232"/>
                  <a:pt x="2660650" y="0"/>
                </a:cubicBezTo>
                <a:cubicBezTo>
                  <a:pt x="2864903" y="11232"/>
                  <a:pt x="3186071" y="-3808"/>
                  <a:pt x="3352800" y="0"/>
                </a:cubicBezTo>
                <a:cubicBezTo>
                  <a:pt x="3519529" y="3808"/>
                  <a:pt x="3850252" y="28005"/>
                  <a:pt x="4044950" y="0"/>
                </a:cubicBezTo>
                <a:cubicBezTo>
                  <a:pt x="4239648" y="-28005"/>
                  <a:pt x="4430261" y="15059"/>
                  <a:pt x="4679950" y="0"/>
                </a:cubicBezTo>
                <a:cubicBezTo>
                  <a:pt x="4929639" y="-15059"/>
                  <a:pt x="4983467" y="12187"/>
                  <a:pt x="5143500" y="0"/>
                </a:cubicBezTo>
                <a:cubicBezTo>
                  <a:pt x="5303533" y="-12187"/>
                  <a:pt x="5570858" y="14279"/>
                  <a:pt x="5715000" y="0"/>
                </a:cubicBezTo>
                <a:cubicBezTo>
                  <a:pt x="5715282" y="12055"/>
                  <a:pt x="5717210" y="26072"/>
                  <a:pt x="5715000" y="45719"/>
                </a:cubicBezTo>
                <a:cubicBezTo>
                  <a:pt x="5491144" y="56616"/>
                  <a:pt x="5320493" y="59759"/>
                  <a:pt x="5194300" y="45719"/>
                </a:cubicBezTo>
                <a:cubicBezTo>
                  <a:pt x="5068107" y="31679"/>
                  <a:pt x="4837581" y="23330"/>
                  <a:pt x="4559300" y="45719"/>
                </a:cubicBezTo>
                <a:cubicBezTo>
                  <a:pt x="4281019" y="68108"/>
                  <a:pt x="4182614" y="41381"/>
                  <a:pt x="3924300" y="45719"/>
                </a:cubicBezTo>
                <a:cubicBezTo>
                  <a:pt x="3665986" y="50057"/>
                  <a:pt x="3500814" y="69492"/>
                  <a:pt x="3175000" y="45719"/>
                </a:cubicBezTo>
                <a:cubicBezTo>
                  <a:pt x="2849186" y="21946"/>
                  <a:pt x="2770510" y="57107"/>
                  <a:pt x="2540000" y="45719"/>
                </a:cubicBezTo>
                <a:cubicBezTo>
                  <a:pt x="2309490" y="34331"/>
                  <a:pt x="2138906" y="61200"/>
                  <a:pt x="1790700" y="45719"/>
                </a:cubicBezTo>
                <a:cubicBezTo>
                  <a:pt x="1442494" y="30238"/>
                  <a:pt x="1473466" y="47018"/>
                  <a:pt x="1270000" y="45719"/>
                </a:cubicBezTo>
                <a:cubicBezTo>
                  <a:pt x="1066534" y="44420"/>
                  <a:pt x="891901" y="38084"/>
                  <a:pt x="635000" y="45719"/>
                </a:cubicBezTo>
                <a:cubicBezTo>
                  <a:pt x="378099" y="53354"/>
                  <a:pt x="289400" y="72464"/>
                  <a:pt x="0" y="45719"/>
                </a:cubicBezTo>
                <a:cubicBezTo>
                  <a:pt x="638" y="30370"/>
                  <a:pt x="-57" y="22244"/>
                  <a:pt x="0" y="0"/>
                </a:cubicBezTo>
                <a:close/>
              </a:path>
              <a:path w="5715000" h="45719" stroke="0" extrusionOk="0">
                <a:moveTo>
                  <a:pt x="0" y="0"/>
                </a:moveTo>
                <a:cubicBezTo>
                  <a:pt x="114041" y="11372"/>
                  <a:pt x="391157" y="-5941"/>
                  <a:pt x="520700" y="0"/>
                </a:cubicBezTo>
                <a:cubicBezTo>
                  <a:pt x="650243" y="5941"/>
                  <a:pt x="975851" y="19651"/>
                  <a:pt x="1270000" y="0"/>
                </a:cubicBezTo>
                <a:cubicBezTo>
                  <a:pt x="1564149" y="-19651"/>
                  <a:pt x="1635957" y="-14187"/>
                  <a:pt x="1733550" y="0"/>
                </a:cubicBezTo>
                <a:cubicBezTo>
                  <a:pt x="1831143" y="14187"/>
                  <a:pt x="2078828" y="21826"/>
                  <a:pt x="2197100" y="0"/>
                </a:cubicBezTo>
                <a:cubicBezTo>
                  <a:pt x="2315372" y="-21826"/>
                  <a:pt x="2697819" y="22102"/>
                  <a:pt x="2832100" y="0"/>
                </a:cubicBezTo>
                <a:cubicBezTo>
                  <a:pt x="2966381" y="-22102"/>
                  <a:pt x="3280838" y="15996"/>
                  <a:pt x="3409950" y="0"/>
                </a:cubicBezTo>
                <a:cubicBezTo>
                  <a:pt x="3539062" y="-15996"/>
                  <a:pt x="3799294" y="6020"/>
                  <a:pt x="4102100" y="0"/>
                </a:cubicBezTo>
                <a:cubicBezTo>
                  <a:pt x="4404906" y="-6020"/>
                  <a:pt x="4481414" y="12040"/>
                  <a:pt x="4622800" y="0"/>
                </a:cubicBezTo>
                <a:cubicBezTo>
                  <a:pt x="4764186" y="-12040"/>
                  <a:pt x="5258658" y="-13875"/>
                  <a:pt x="5715000" y="0"/>
                </a:cubicBezTo>
                <a:cubicBezTo>
                  <a:pt x="5716284" y="12185"/>
                  <a:pt x="5716668" y="27172"/>
                  <a:pt x="5715000" y="45719"/>
                </a:cubicBezTo>
                <a:cubicBezTo>
                  <a:pt x="5498153" y="16243"/>
                  <a:pt x="5327723" y="22245"/>
                  <a:pt x="5080000" y="45719"/>
                </a:cubicBezTo>
                <a:cubicBezTo>
                  <a:pt x="4832277" y="69193"/>
                  <a:pt x="4714521" y="65685"/>
                  <a:pt x="4502150" y="45719"/>
                </a:cubicBezTo>
                <a:cubicBezTo>
                  <a:pt x="4289779" y="25754"/>
                  <a:pt x="4138536" y="59435"/>
                  <a:pt x="3981450" y="45719"/>
                </a:cubicBezTo>
                <a:cubicBezTo>
                  <a:pt x="3824364" y="32003"/>
                  <a:pt x="3616386" y="22021"/>
                  <a:pt x="3403600" y="45719"/>
                </a:cubicBezTo>
                <a:cubicBezTo>
                  <a:pt x="3190814" y="69418"/>
                  <a:pt x="3153089" y="25573"/>
                  <a:pt x="2940050" y="45719"/>
                </a:cubicBezTo>
                <a:cubicBezTo>
                  <a:pt x="2727011" y="65866"/>
                  <a:pt x="2541681" y="61820"/>
                  <a:pt x="2362200" y="45719"/>
                </a:cubicBezTo>
                <a:cubicBezTo>
                  <a:pt x="2182719" y="29619"/>
                  <a:pt x="1987137" y="67021"/>
                  <a:pt x="1841500" y="45719"/>
                </a:cubicBezTo>
                <a:cubicBezTo>
                  <a:pt x="1695863" y="24417"/>
                  <a:pt x="1278312" y="31958"/>
                  <a:pt x="1092200" y="45719"/>
                </a:cubicBezTo>
                <a:cubicBezTo>
                  <a:pt x="906088" y="59480"/>
                  <a:pt x="278099" y="-3253"/>
                  <a:pt x="0" y="45719"/>
                </a:cubicBezTo>
                <a:cubicBezTo>
                  <a:pt x="1440" y="30808"/>
                  <a:pt x="1697" y="1514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45E59A0-58B0-F7CF-87B8-33AD3751F57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1246665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506E6-0BB1-533B-8F36-2A36DA3C5CD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A9F4516-7B62-0296-7244-4F1D80E01B54}"/>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460A68-54AF-D709-FC1C-3B746D6D5CB4}"/>
              </a:ext>
            </a:extLst>
          </p:cNvPr>
          <p:cNvSpPr>
            <a:spLocks noGrp="1"/>
          </p:cNvSpPr>
          <p:nvPr>
            <p:ph type="title"/>
          </p:nvPr>
        </p:nvSpPr>
        <p:spPr>
          <a:xfrm>
            <a:off x="838200" y="365125"/>
            <a:ext cx="10515600" cy="1325563"/>
          </a:xfrm>
        </p:spPr>
        <p:txBody>
          <a:bodyPr/>
          <a:lstStyle/>
          <a:p>
            <a:r>
              <a:rPr lang="en-US" dirty="0" err="1"/>
              <a:t>Goodwitch’s</a:t>
            </a:r>
            <a:r>
              <a:rPr lang="en-US" dirty="0"/>
              <a:t> Version of A11Y Questions</a:t>
            </a:r>
          </a:p>
        </p:txBody>
      </p:sp>
      <p:sp>
        <p:nvSpPr>
          <p:cNvPr id="4" name="Rectangle 1">
            <a:extLst>
              <a:ext uri="{FF2B5EF4-FFF2-40B4-BE49-F238E27FC236}">
                <a16:creationId xmlns:a16="http://schemas.microsoft.com/office/drawing/2014/main" id="{A000E110-1C86-DC04-1398-D9B6D2BC5D2F}"/>
              </a:ext>
            </a:extLst>
          </p:cNvPr>
          <p:cNvSpPr>
            <a:spLocks noGrp="1" noChangeArrowheads="1"/>
          </p:cNvSpPr>
          <p:nvPr>
            <p:ph idx="1"/>
          </p:nvPr>
        </p:nvSpPr>
        <p:spPr bwMode="auto">
          <a:xfrm>
            <a:off x="381000" y="1555939"/>
            <a:ext cx="11297856" cy="469455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1" fontAlgn="base">
              <a:buFont typeface="+mj-lt"/>
              <a:buAutoNum type="arabicPeriod"/>
            </a:pPr>
            <a:r>
              <a:rPr lang="en-US" sz="1600" b="1" dirty="0"/>
              <a:t>Do all product interfaces (both for administrators and end-users) substantially conform with EN 301 549, WCAG 2.2 A/AA, and/or Section 508?</a:t>
            </a:r>
          </a:p>
          <a:p>
            <a:pPr lvl="1" fontAlgn="base">
              <a:buFont typeface="+mj-lt"/>
              <a:buAutoNum type="arabicPeriod"/>
            </a:pPr>
            <a:r>
              <a:rPr lang="en-US" sz="1600" b="1" dirty="0"/>
              <a:t>Provide a Voluntary Product Accessibility Template (VPAT) for your product.</a:t>
            </a:r>
          </a:p>
          <a:p>
            <a:pPr lvl="1" fontAlgn="base">
              <a:buFont typeface="+mj-lt"/>
              <a:buAutoNum type="arabicPeriod"/>
            </a:pPr>
            <a:r>
              <a:rPr lang="en-US" sz="1600" b="1" dirty="0"/>
              <a:t>Describe your accessibility conformance testing process.</a:t>
            </a:r>
          </a:p>
          <a:p>
            <a:pPr lvl="1" fontAlgn="base">
              <a:buFont typeface="+mj-lt"/>
              <a:buAutoNum type="arabicPeriod"/>
            </a:pPr>
            <a:r>
              <a:rPr lang="en-US" sz="1600" b="1" dirty="0"/>
              <a:t>Do you test with users with disabilities? </a:t>
            </a:r>
          </a:p>
          <a:p>
            <a:pPr lvl="2" fontAlgn="base"/>
            <a:r>
              <a:rPr lang="en-US" sz="1600" b="1" dirty="0"/>
              <a:t>If so, describe the process and provide an overview of the disability types and assistive technologies included</a:t>
            </a:r>
          </a:p>
          <a:p>
            <a:pPr lvl="1" fontAlgn="base">
              <a:buFont typeface="+mj-lt"/>
              <a:buAutoNum type="arabicPeriod"/>
            </a:pPr>
            <a:r>
              <a:rPr lang="en-US" sz="1600" b="1" dirty="0"/>
              <a:t>Is accessibility testing performed prior to each major release? </a:t>
            </a:r>
          </a:p>
          <a:p>
            <a:pPr lvl="1" fontAlgn="base">
              <a:buFont typeface="+mj-lt"/>
              <a:buAutoNum type="arabicPeriod"/>
            </a:pPr>
            <a:r>
              <a:rPr lang="en-US" sz="1600" b="1" dirty="0"/>
              <a:t>Do you use a third-party accessibility evaluation company to verify your accessibility compliance? </a:t>
            </a:r>
          </a:p>
          <a:p>
            <a:pPr lvl="2" fontAlgn="base"/>
            <a:r>
              <a:rPr lang="en-US" sz="1600" b="1" dirty="0"/>
              <a:t>If so, please provide a copy of your most recent evaluation report.</a:t>
            </a:r>
          </a:p>
          <a:p>
            <a:pPr lvl="1" fontAlgn="base">
              <a:buFont typeface="+mj-lt"/>
              <a:buAutoNum type="arabicPeriod"/>
            </a:pPr>
            <a:r>
              <a:rPr lang="en-US" sz="1600" b="1" dirty="0"/>
              <a:t>Do you have a designated a11y representative to address issues or questions and provide oversight related to the a11y of your product?</a:t>
            </a:r>
          </a:p>
          <a:p>
            <a:pPr lvl="2" fontAlgn="base"/>
            <a:r>
              <a:rPr lang="en-US" sz="1600" b="1" dirty="0"/>
              <a:t>If yes, what is their name, title and email address?</a:t>
            </a:r>
          </a:p>
          <a:p>
            <a:pPr lvl="1" fontAlgn="base">
              <a:buFont typeface="+mj-lt"/>
              <a:buAutoNum type="arabicPeriod"/>
            </a:pPr>
            <a:r>
              <a:rPr lang="en-US" sz="1600" b="1" dirty="0"/>
              <a:t>What is your timeline for resolving a11y barriers identified under EN 301 549, WCAG 2.2 A/AA, or Section 508?</a:t>
            </a:r>
          </a:p>
          <a:p>
            <a:pPr lvl="1" fontAlgn="base">
              <a:buFont typeface="+mj-lt"/>
              <a:buAutoNum type="arabicPeriod"/>
            </a:pPr>
            <a:r>
              <a:rPr lang="en-US" sz="1600" b="1" dirty="0"/>
              <a:t>If your product is not fully accessible, do you have a roadmap to make your product fully compliant? </a:t>
            </a:r>
          </a:p>
          <a:p>
            <a:pPr lvl="2" fontAlgn="base"/>
            <a:r>
              <a:rPr lang="en-US" sz="1600" b="1" dirty="0"/>
              <a:t>If so, include your roadmap.</a:t>
            </a:r>
          </a:p>
          <a:p>
            <a:pPr lvl="1" fontAlgn="base">
              <a:buFont typeface="+mj-lt"/>
              <a:buAutoNum type="arabicPeriod"/>
            </a:pPr>
            <a:r>
              <a:rPr lang="en-US" sz="1600" b="1" dirty="0"/>
              <a:t>What methods do you use to inform customers of accessibility errors?</a:t>
            </a:r>
          </a:p>
        </p:txBody>
      </p:sp>
      <p:sp>
        <p:nvSpPr>
          <p:cNvPr id="8" name="TextBox 7">
            <a:extLst>
              <a:ext uri="{FF2B5EF4-FFF2-40B4-BE49-F238E27FC236}">
                <a16:creationId xmlns:a16="http://schemas.microsoft.com/office/drawing/2014/main" id="{3C85EB18-1B30-D579-69D9-E5DC43DEB017}"/>
              </a:ext>
            </a:extLst>
          </p:cNvPr>
          <p:cNvSpPr txBox="1"/>
          <p:nvPr/>
        </p:nvSpPr>
        <p:spPr>
          <a:xfrm>
            <a:off x="0" y="6492875"/>
            <a:ext cx="3804888" cy="369332"/>
          </a:xfrm>
          <a:prstGeom prst="rect">
            <a:avLst/>
          </a:prstGeom>
          <a:noFill/>
        </p:spPr>
        <p:txBody>
          <a:bodyPr wrap="none" rtlCol="0">
            <a:spAutoFit/>
          </a:bodyPr>
          <a:lstStyle/>
          <a:p>
            <a:r>
              <a:rPr lang="en-US" dirty="0">
                <a:solidFill>
                  <a:schemeClr val="bg1"/>
                </a:solidFill>
              </a:rPr>
              <a:t>9 Procurement: A11Y Maturity Model</a:t>
            </a:r>
          </a:p>
        </p:txBody>
      </p:sp>
      <p:sp>
        <p:nvSpPr>
          <p:cNvPr id="6" name="sketchy line">
            <a:extLst>
              <a:ext uri="{FF2B5EF4-FFF2-40B4-BE49-F238E27FC236}">
                <a16:creationId xmlns:a16="http://schemas.microsoft.com/office/drawing/2014/main" id="{B83F64F6-0E14-86C5-05FB-70E0E4C46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5368" y="1385889"/>
            <a:ext cx="9144000" cy="45719"/>
          </a:xfrm>
          <a:custGeom>
            <a:avLst/>
            <a:gdLst>
              <a:gd name="connsiteX0" fmla="*/ 0 w 9144000"/>
              <a:gd name="connsiteY0" fmla="*/ 0 h 45719"/>
              <a:gd name="connsiteX1" fmla="*/ 470263 w 9144000"/>
              <a:gd name="connsiteY1" fmla="*/ 0 h 45719"/>
              <a:gd name="connsiteX2" fmla="*/ 1306286 w 9144000"/>
              <a:gd name="connsiteY2" fmla="*/ 0 h 45719"/>
              <a:gd name="connsiteX3" fmla="*/ 1959429 w 9144000"/>
              <a:gd name="connsiteY3" fmla="*/ 0 h 45719"/>
              <a:gd name="connsiteX4" fmla="*/ 2521131 w 9144000"/>
              <a:gd name="connsiteY4" fmla="*/ 0 h 45719"/>
              <a:gd name="connsiteX5" fmla="*/ 2899954 w 9144000"/>
              <a:gd name="connsiteY5" fmla="*/ 0 h 45719"/>
              <a:gd name="connsiteX6" fmla="*/ 3461657 w 9144000"/>
              <a:gd name="connsiteY6" fmla="*/ 0 h 45719"/>
              <a:gd name="connsiteX7" fmla="*/ 3840480 w 9144000"/>
              <a:gd name="connsiteY7" fmla="*/ 0 h 45719"/>
              <a:gd name="connsiteX8" fmla="*/ 4585063 w 9144000"/>
              <a:gd name="connsiteY8" fmla="*/ 0 h 45719"/>
              <a:gd name="connsiteX9" fmla="*/ 5421086 w 9144000"/>
              <a:gd name="connsiteY9" fmla="*/ 0 h 45719"/>
              <a:gd name="connsiteX10" fmla="*/ 6074229 w 9144000"/>
              <a:gd name="connsiteY10" fmla="*/ 0 h 45719"/>
              <a:gd name="connsiteX11" fmla="*/ 6544491 w 9144000"/>
              <a:gd name="connsiteY11" fmla="*/ 0 h 45719"/>
              <a:gd name="connsiteX12" fmla="*/ 6923314 w 9144000"/>
              <a:gd name="connsiteY12" fmla="*/ 0 h 45719"/>
              <a:gd name="connsiteX13" fmla="*/ 7759337 w 9144000"/>
              <a:gd name="connsiteY13" fmla="*/ 0 h 45719"/>
              <a:gd name="connsiteX14" fmla="*/ 8321040 w 9144000"/>
              <a:gd name="connsiteY14" fmla="*/ 0 h 45719"/>
              <a:gd name="connsiteX15" fmla="*/ 9144000 w 9144000"/>
              <a:gd name="connsiteY15" fmla="*/ 0 h 45719"/>
              <a:gd name="connsiteX16" fmla="*/ 9144000 w 9144000"/>
              <a:gd name="connsiteY16" fmla="*/ 45719 h 45719"/>
              <a:gd name="connsiteX17" fmla="*/ 8307977 w 9144000"/>
              <a:gd name="connsiteY17" fmla="*/ 45719 h 45719"/>
              <a:gd name="connsiteX18" fmla="*/ 7746274 w 9144000"/>
              <a:gd name="connsiteY18" fmla="*/ 45719 h 45719"/>
              <a:gd name="connsiteX19" fmla="*/ 7001691 w 9144000"/>
              <a:gd name="connsiteY19" fmla="*/ 45719 h 45719"/>
              <a:gd name="connsiteX20" fmla="*/ 6257109 w 9144000"/>
              <a:gd name="connsiteY20" fmla="*/ 45719 h 45719"/>
              <a:gd name="connsiteX21" fmla="*/ 5786846 w 9144000"/>
              <a:gd name="connsiteY21" fmla="*/ 45719 h 45719"/>
              <a:gd name="connsiteX22" fmla="*/ 5133703 w 9144000"/>
              <a:gd name="connsiteY22" fmla="*/ 45719 h 45719"/>
              <a:gd name="connsiteX23" fmla="*/ 4663440 w 9144000"/>
              <a:gd name="connsiteY23" fmla="*/ 45719 h 45719"/>
              <a:gd name="connsiteX24" fmla="*/ 4101737 w 9144000"/>
              <a:gd name="connsiteY24" fmla="*/ 45719 h 45719"/>
              <a:gd name="connsiteX25" fmla="*/ 3722914 w 9144000"/>
              <a:gd name="connsiteY25" fmla="*/ 45719 h 45719"/>
              <a:gd name="connsiteX26" fmla="*/ 3252651 w 9144000"/>
              <a:gd name="connsiteY26" fmla="*/ 45719 h 45719"/>
              <a:gd name="connsiteX27" fmla="*/ 2508069 w 9144000"/>
              <a:gd name="connsiteY27" fmla="*/ 45719 h 45719"/>
              <a:gd name="connsiteX28" fmla="*/ 2037806 w 9144000"/>
              <a:gd name="connsiteY28" fmla="*/ 45719 h 45719"/>
              <a:gd name="connsiteX29" fmla="*/ 1476103 w 9144000"/>
              <a:gd name="connsiteY29" fmla="*/ 45719 h 45719"/>
              <a:gd name="connsiteX30" fmla="*/ 640080 w 9144000"/>
              <a:gd name="connsiteY30" fmla="*/ 45719 h 45719"/>
              <a:gd name="connsiteX31" fmla="*/ 0 w 9144000"/>
              <a:gd name="connsiteY31" fmla="*/ 45719 h 45719"/>
              <a:gd name="connsiteX32" fmla="*/ 0 w 9144000"/>
              <a:gd name="connsiteY32"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44000" h="45719" fill="none" extrusionOk="0">
                <a:moveTo>
                  <a:pt x="0" y="0"/>
                </a:moveTo>
                <a:cubicBezTo>
                  <a:pt x="224118" y="-4741"/>
                  <a:pt x="368637" y="-4861"/>
                  <a:pt x="470263" y="0"/>
                </a:cubicBezTo>
                <a:cubicBezTo>
                  <a:pt x="571889" y="4861"/>
                  <a:pt x="990906" y="-35137"/>
                  <a:pt x="1306286" y="0"/>
                </a:cubicBezTo>
                <a:cubicBezTo>
                  <a:pt x="1621666" y="35137"/>
                  <a:pt x="1634134" y="-9764"/>
                  <a:pt x="1959429" y="0"/>
                </a:cubicBezTo>
                <a:cubicBezTo>
                  <a:pt x="2284724" y="9764"/>
                  <a:pt x="2343013" y="-2302"/>
                  <a:pt x="2521131" y="0"/>
                </a:cubicBezTo>
                <a:cubicBezTo>
                  <a:pt x="2699249" y="2302"/>
                  <a:pt x="2743509" y="-5779"/>
                  <a:pt x="2899954" y="0"/>
                </a:cubicBezTo>
                <a:cubicBezTo>
                  <a:pt x="3056399" y="5779"/>
                  <a:pt x="3295602" y="668"/>
                  <a:pt x="3461657" y="0"/>
                </a:cubicBezTo>
                <a:cubicBezTo>
                  <a:pt x="3627712" y="-668"/>
                  <a:pt x="3654693" y="-2778"/>
                  <a:pt x="3840480" y="0"/>
                </a:cubicBezTo>
                <a:cubicBezTo>
                  <a:pt x="4026267" y="2778"/>
                  <a:pt x="4286862" y="32943"/>
                  <a:pt x="4585063" y="0"/>
                </a:cubicBezTo>
                <a:cubicBezTo>
                  <a:pt x="4883264" y="-32943"/>
                  <a:pt x="5119116" y="17043"/>
                  <a:pt x="5421086" y="0"/>
                </a:cubicBezTo>
                <a:cubicBezTo>
                  <a:pt x="5723056" y="-17043"/>
                  <a:pt x="5763962" y="8074"/>
                  <a:pt x="6074229" y="0"/>
                </a:cubicBezTo>
                <a:cubicBezTo>
                  <a:pt x="6384496" y="-8074"/>
                  <a:pt x="6449920" y="81"/>
                  <a:pt x="6544491" y="0"/>
                </a:cubicBezTo>
                <a:cubicBezTo>
                  <a:pt x="6639062" y="-81"/>
                  <a:pt x="6762865" y="-16408"/>
                  <a:pt x="6923314" y="0"/>
                </a:cubicBezTo>
                <a:cubicBezTo>
                  <a:pt x="7083763" y="16408"/>
                  <a:pt x="7391029" y="-21637"/>
                  <a:pt x="7759337" y="0"/>
                </a:cubicBezTo>
                <a:cubicBezTo>
                  <a:pt x="8127645" y="21637"/>
                  <a:pt x="8082129" y="11184"/>
                  <a:pt x="8321040" y="0"/>
                </a:cubicBezTo>
                <a:cubicBezTo>
                  <a:pt x="8559951" y="-11184"/>
                  <a:pt x="8866186" y="870"/>
                  <a:pt x="9144000" y="0"/>
                </a:cubicBezTo>
                <a:cubicBezTo>
                  <a:pt x="9145144" y="16166"/>
                  <a:pt x="9145065" y="28908"/>
                  <a:pt x="9144000" y="45719"/>
                </a:cubicBezTo>
                <a:cubicBezTo>
                  <a:pt x="8890684" y="16384"/>
                  <a:pt x="8653715" y="27167"/>
                  <a:pt x="8307977" y="45719"/>
                </a:cubicBezTo>
                <a:cubicBezTo>
                  <a:pt x="7962239" y="64271"/>
                  <a:pt x="7982694" y="40291"/>
                  <a:pt x="7746274" y="45719"/>
                </a:cubicBezTo>
                <a:cubicBezTo>
                  <a:pt x="7509854" y="51147"/>
                  <a:pt x="7297051" y="52538"/>
                  <a:pt x="7001691" y="45719"/>
                </a:cubicBezTo>
                <a:cubicBezTo>
                  <a:pt x="6706331" y="38900"/>
                  <a:pt x="6597650" y="40189"/>
                  <a:pt x="6257109" y="45719"/>
                </a:cubicBezTo>
                <a:cubicBezTo>
                  <a:pt x="5916568" y="51249"/>
                  <a:pt x="6010541" y="63401"/>
                  <a:pt x="5786846" y="45719"/>
                </a:cubicBezTo>
                <a:cubicBezTo>
                  <a:pt x="5563151" y="28037"/>
                  <a:pt x="5305100" y="40744"/>
                  <a:pt x="5133703" y="45719"/>
                </a:cubicBezTo>
                <a:cubicBezTo>
                  <a:pt x="4962306" y="50694"/>
                  <a:pt x="4850178" y="68346"/>
                  <a:pt x="4663440" y="45719"/>
                </a:cubicBezTo>
                <a:cubicBezTo>
                  <a:pt x="4476702" y="23092"/>
                  <a:pt x="4260874" y="21288"/>
                  <a:pt x="4101737" y="45719"/>
                </a:cubicBezTo>
                <a:cubicBezTo>
                  <a:pt x="3942600" y="70150"/>
                  <a:pt x="3842300" y="53502"/>
                  <a:pt x="3722914" y="45719"/>
                </a:cubicBezTo>
                <a:cubicBezTo>
                  <a:pt x="3603528" y="37936"/>
                  <a:pt x="3382134" y="44841"/>
                  <a:pt x="3252651" y="45719"/>
                </a:cubicBezTo>
                <a:cubicBezTo>
                  <a:pt x="3123168" y="46597"/>
                  <a:pt x="2810925" y="60502"/>
                  <a:pt x="2508069" y="45719"/>
                </a:cubicBezTo>
                <a:cubicBezTo>
                  <a:pt x="2205213" y="30936"/>
                  <a:pt x="2271513" y="54502"/>
                  <a:pt x="2037806" y="45719"/>
                </a:cubicBezTo>
                <a:cubicBezTo>
                  <a:pt x="1804099" y="36936"/>
                  <a:pt x="1746244" y="51680"/>
                  <a:pt x="1476103" y="45719"/>
                </a:cubicBezTo>
                <a:cubicBezTo>
                  <a:pt x="1205962" y="39758"/>
                  <a:pt x="814782" y="5196"/>
                  <a:pt x="640080" y="45719"/>
                </a:cubicBezTo>
                <a:cubicBezTo>
                  <a:pt x="465378" y="86242"/>
                  <a:pt x="173347" y="68727"/>
                  <a:pt x="0" y="45719"/>
                </a:cubicBezTo>
                <a:cubicBezTo>
                  <a:pt x="1172" y="29298"/>
                  <a:pt x="-1394" y="19332"/>
                  <a:pt x="0" y="0"/>
                </a:cubicBezTo>
                <a:close/>
              </a:path>
              <a:path w="9144000" h="45719" stroke="0" extrusionOk="0">
                <a:moveTo>
                  <a:pt x="0" y="0"/>
                </a:moveTo>
                <a:cubicBezTo>
                  <a:pt x="204929" y="17102"/>
                  <a:pt x="373383" y="3157"/>
                  <a:pt x="470263" y="0"/>
                </a:cubicBezTo>
                <a:cubicBezTo>
                  <a:pt x="567143" y="-3157"/>
                  <a:pt x="966387" y="18971"/>
                  <a:pt x="1306286" y="0"/>
                </a:cubicBezTo>
                <a:cubicBezTo>
                  <a:pt x="1646185" y="-18971"/>
                  <a:pt x="1606375" y="-4508"/>
                  <a:pt x="1685109" y="0"/>
                </a:cubicBezTo>
                <a:cubicBezTo>
                  <a:pt x="1763843" y="4508"/>
                  <a:pt x="1888671" y="-10261"/>
                  <a:pt x="2063931" y="0"/>
                </a:cubicBezTo>
                <a:cubicBezTo>
                  <a:pt x="2239191" y="10261"/>
                  <a:pt x="2579138" y="-2903"/>
                  <a:pt x="2717074" y="0"/>
                </a:cubicBezTo>
                <a:cubicBezTo>
                  <a:pt x="2855010" y="2903"/>
                  <a:pt x="3124046" y="14663"/>
                  <a:pt x="3278777" y="0"/>
                </a:cubicBezTo>
                <a:cubicBezTo>
                  <a:pt x="3433508" y="-14663"/>
                  <a:pt x="3795824" y="4963"/>
                  <a:pt x="4023360" y="0"/>
                </a:cubicBezTo>
                <a:cubicBezTo>
                  <a:pt x="4250896" y="-4963"/>
                  <a:pt x="4394321" y="-6100"/>
                  <a:pt x="4493623" y="0"/>
                </a:cubicBezTo>
                <a:cubicBezTo>
                  <a:pt x="4592925" y="6100"/>
                  <a:pt x="5095154" y="18117"/>
                  <a:pt x="5329646" y="0"/>
                </a:cubicBezTo>
                <a:cubicBezTo>
                  <a:pt x="5564138" y="-18117"/>
                  <a:pt x="5718822" y="-8332"/>
                  <a:pt x="5891349" y="0"/>
                </a:cubicBezTo>
                <a:cubicBezTo>
                  <a:pt x="6063876" y="8332"/>
                  <a:pt x="6237327" y="11704"/>
                  <a:pt x="6361611" y="0"/>
                </a:cubicBezTo>
                <a:cubicBezTo>
                  <a:pt x="6485895" y="-11704"/>
                  <a:pt x="6720982" y="-8259"/>
                  <a:pt x="6831874" y="0"/>
                </a:cubicBezTo>
                <a:cubicBezTo>
                  <a:pt x="6942766" y="8259"/>
                  <a:pt x="7240079" y="-24450"/>
                  <a:pt x="7393577" y="0"/>
                </a:cubicBezTo>
                <a:cubicBezTo>
                  <a:pt x="7547075" y="24450"/>
                  <a:pt x="7651088" y="-6307"/>
                  <a:pt x="7863840" y="0"/>
                </a:cubicBezTo>
                <a:cubicBezTo>
                  <a:pt x="8076592" y="6307"/>
                  <a:pt x="8223811" y="21434"/>
                  <a:pt x="8516983" y="0"/>
                </a:cubicBezTo>
                <a:cubicBezTo>
                  <a:pt x="8810155" y="-21434"/>
                  <a:pt x="8947823" y="-7944"/>
                  <a:pt x="9144000" y="0"/>
                </a:cubicBezTo>
                <a:cubicBezTo>
                  <a:pt x="9143492" y="10478"/>
                  <a:pt x="9143923" y="24361"/>
                  <a:pt x="9144000" y="45719"/>
                </a:cubicBezTo>
                <a:cubicBezTo>
                  <a:pt x="8734144" y="41098"/>
                  <a:pt x="8517898" y="57896"/>
                  <a:pt x="8307977" y="45719"/>
                </a:cubicBezTo>
                <a:cubicBezTo>
                  <a:pt x="8098056" y="33542"/>
                  <a:pt x="7859005" y="54192"/>
                  <a:pt x="7563394" y="45719"/>
                </a:cubicBezTo>
                <a:cubicBezTo>
                  <a:pt x="7267783" y="37246"/>
                  <a:pt x="7365728" y="50527"/>
                  <a:pt x="7184571" y="45719"/>
                </a:cubicBezTo>
                <a:cubicBezTo>
                  <a:pt x="7003414" y="40911"/>
                  <a:pt x="6767781" y="21766"/>
                  <a:pt x="6531429" y="45719"/>
                </a:cubicBezTo>
                <a:cubicBezTo>
                  <a:pt x="6295077" y="69672"/>
                  <a:pt x="6080419" y="25303"/>
                  <a:pt x="5878286" y="45719"/>
                </a:cubicBezTo>
                <a:cubicBezTo>
                  <a:pt x="5676153" y="66135"/>
                  <a:pt x="5585551" y="61620"/>
                  <a:pt x="5499463" y="45719"/>
                </a:cubicBezTo>
                <a:cubicBezTo>
                  <a:pt x="5413375" y="29818"/>
                  <a:pt x="5008745" y="75882"/>
                  <a:pt x="4663440" y="45719"/>
                </a:cubicBezTo>
                <a:cubicBezTo>
                  <a:pt x="4318135" y="15556"/>
                  <a:pt x="4154271" y="30975"/>
                  <a:pt x="4010297" y="45719"/>
                </a:cubicBezTo>
                <a:cubicBezTo>
                  <a:pt x="3866323" y="60463"/>
                  <a:pt x="3454420" y="73498"/>
                  <a:pt x="3174274" y="45719"/>
                </a:cubicBezTo>
                <a:cubicBezTo>
                  <a:pt x="2894128" y="17940"/>
                  <a:pt x="2669816" y="44540"/>
                  <a:pt x="2521131" y="45719"/>
                </a:cubicBezTo>
                <a:cubicBezTo>
                  <a:pt x="2372446" y="46898"/>
                  <a:pt x="2264392" y="42298"/>
                  <a:pt x="2142309" y="45719"/>
                </a:cubicBezTo>
                <a:cubicBezTo>
                  <a:pt x="2020226" y="49140"/>
                  <a:pt x="1656790" y="9249"/>
                  <a:pt x="1306286" y="45719"/>
                </a:cubicBezTo>
                <a:cubicBezTo>
                  <a:pt x="955782" y="82189"/>
                  <a:pt x="978949" y="31541"/>
                  <a:pt x="836023" y="45719"/>
                </a:cubicBezTo>
                <a:cubicBezTo>
                  <a:pt x="693097" y="59897"/>
                  <a:pt x="286959" y="42509"/>
                  <a:pt x="0" y="45719"/>
                </a:cubicBezTo>
                <a:cubicBezTo>
                  <a:pt x="-1892" y="23244"/>
                  <a:pt x="763" y="1753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7" name="Picture 6">
            <a:extLst>
              <a:ext uri="{FF2B5EF4-FFF2-40B4-BE49-F238E27FC236}">
                <a16:creationId xmlns:a16="http://schemas.microsoft.com/office/drawing/2014/main" id="{BBFECB25-1770-EF1C-7A7A-A7D6431843B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1159021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2EC4-860C-4023-4BB7-8AB66D8A1466}"/>
              </a:ext>
            </a:extLst>
          </p:cNvPr>
          <p:cNvSpPr>
            <a:spLocks noGrp="1"/>
          </p:cNvSpPr>
          <p:nvPr>
            <p:ph type="title"/>
          </p:nvPr>
        </p:nvSpPr>
        <p:spPr>
          <a:xfrm>
            <a:off x="673100" y="-1069975"/>
            <a:ext cx="10515600" cy="1325563"/>
          </a:xfrm>
        </p:spPr>
        <p:txBody>
          <a:bodyPr/>
          <a:lstStyle/>
          <a:p>
            <a:r>
              <a:rPr lang="en-US" dirty="0"/>
              <a:t>Dangers on the road to a11y</a:t>
            </a:r>
          </a:p>
        </p:txBody>
      </p:sp>
      <p:pic>
        <p:nvPicPr>
          <p:cNvPr id="9" name="Content Placeholder 8" descr="A sign on the yellow brick road point towards Oz that says: Pragmatic A11Y.  A second sign, pointing to the dark and scary forest says Cheap Fast Fix in big letters, and in small to read print says: temporary bandaid. may not work. may cause a11y bugs. use at your own risk. buyer beware.. ">
            <a:extLst>
              <a:ext uri="{FF2B5EF4-FFF2-40B4-BE49-F238E27FC236}">
                <a16:creationId xmlns:a16="http://schemas.microsoft.com/office/drawing/2014/main" id="{AD611EC8-FA71-086F-1F3D-735CD0015A9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12526144" cy="8350762"/>
          </a:xfrm>
        </p:spPr>
      </p:pic>
      <p:sp>
        <p:nvSpPr>
          <p:cNvPr id="4" name="Rectangle 3">
            <a:extLst>
              <a:ext uri="{FF2B5EF4-FFF2-40B4-BE49-F238E27FC236}">
                <a16:creationId xmlns:a16="http://schemas.microsoft.com/office/drawing/2014/main" id="{EE14C9C4-FCB8-86FB-0C79-4C36E51F77A8}"/>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62E93B-28DC-1AC5-70FC-3B0BCA5534A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3133656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B3C865-5FE2-5326-3282-AD0DD8C19472}"/>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1CBF8-217E-3988-8285-8D430A58D56A}"/>
              </a:ext>
            </a:extLst>
          </p:cNvPr>
          <p:cNvSpPr>
            <a:spLocks noGrp="1"/>
          </p:cNvSpPr>
          <p:nvPr>
            <p:ph type="title"/>
          </p:nvPr>
        </p:nvSpPr>
        <p:spPr/>
        <p:txBody>
          <a:bodyPr/>
          <a:lstStyle/>
          <a:p>
            <a:r>
              <a:rPr lang="en-US" dirty="0"/>
              <a:t>Accessibility in every HR process at Deque</a:t>
            </a:r>
          </a:p>
        </p:txBody>
      </p:sp>
      <p:sp>
        <p:nvSpPr>
          <p:cNvPr id="7" name="Content Placeholder 6">
            <a:extLst>
              <a:ext uri="{FF2B5EF4-FFF2-40B4-BE49-F238E27FC236}">
                <a16:creationId xmlns:a16="http://schemas.microsoft.com/office/drawing/2014/main" id="{6F473066-9AEE-C0A3-20B9-D41B234F6C28}"/>
              </a:ext>
            </a:extLst>
          </p:cNvPr>
          <p:cNvSpPr>
            <a:spLocks noGrp="1"/>
          </p:cNvSpPr>
          <p:nvPr>
            <p:ph idx="1"/>
          </p:nvPr>
        </p:nvSpPr>
        <p:spPr>
          <a:xfrm>
            <a:off x="838200" y="1825625"/>
            <a:ext cx="10515600" cy="4170061"/>
          </a:xfrm>
        </p:spPr>
        <p:txBody>
          <a:bodyPr anchor="b">
            <a:normAutofit/>
          </a:bodyPr>
          <a:lstStyle/>
          <a:p>
            <a:pPr marL="0" indent="0">
              <a:buNone/>
            </a:pPr>
            <a:r>
              <a:rPr lang="en-US" sz="2400" dirty="0"/>
              <a:t>Accessibility is core to how we recruit, hire, support, and grow talent</a:t>
            </a:r>
          </a:p>
        </p:txBody>
      </p:sp>
      <p:graphicFrame>
        <p:nvGraphicFramePr>
          <p:cNvPr id="9" name="Table 8">
            <a:extLst>
              <a:ext uri="{FF2B5EF4-FFF2-40B4-BE49-F238E27FC236}">
                <a16:creationId xmlns:a16="http://schemas.microsoft.com/office/drawing/2014/main" id="{45E8A458-84EC-8CD7-7C2F-28A0A0741158}"/>
              </a:ext>
            </a:extLst>
          </p:cNvPr>
          <p:cNvGraphicFramePr>
            <a:graphicFrameLocks noGrp="1"/>
          </p:cNvGraphicFramePr>
          <p:nvPr>
            <p:extLst>
              <p:ext uri="{D42A27DB-BD31-4B8C-83A1-F6EECF244321}">
                <p14:modId xmlns:p14="http://schemas.microsoft.com/office/powerpoint/2010/main" val="2510034702"/>
              </p:ext>
            </p:extLst>
          </p:nvPr>
        </p:nvGraphicFramePr>
        <p:xfrm>
          <a:off x="865368" y="1814835"/>
          <a:ext cx="10399643" cy="3557016"/>
        </p:xfrm>
        <a:graphic>
          <a:graphicData uri="http://schemas.openxmlformats.org/drawingml/2006/table">
            <a:tbl>
              <a:tblPr firstRow="1" bandRow="1">
                <a:tableStyleId>{F5AB1C69-6EDB-4FF4-983F-18BD219EF322}</a:tableStyleId>
              </a:tblPr>
              <a:tblGrid>
                <a:gridCol w="2444991">
                  <a:extLst>
                    <a:ext uri="{9D8B030D-6E8A-4147-A177-3AD203B41FA5}">
                      <a16:colId xmlns:a16="http://schemas.microsoft.com/office/drawing/2014/main" val="2980152091"/>
                    </a:ext>
                  </a:extLst>
                </a:gridCol>
                <a:gridCol w="2558006">
                  <a:extLst>
                    <a:ext uri="{9D8B030D-6E8A-4147-A177-3AD203B41FA5}">
                      <a16:colId xmlns:a16="http://schemas.microsoft.com/office/drawing/2014/main" val="1818502614"/>
                    </a:ext>
                  </a:extLst>
                </a:gridCol>
                <a:gridCol w="2796735">
                  <a:extLst>
                    <a:ext uri="{9D8B030D-6E8A-4147-A177-3AD203B41FA5}">
                      <a16:colId xmlns:a16="http://schemas.microsoft.com/office/drawing/2014/main" val="3765297299"/>
                    </a:ext>
                  </a:extLst>
                </a:gridCol>
                <a:gridCol w="2599911">
                  <a:extLst>
                    <a:ext uri="{9D8B030D-6E8A-4147-A177-3AD203B41FA5}">
                      <a16:colId xmlns:a16="http://schemas.microsoft.com/office/drawing/2014/main" val="1441464844"/>
                    </a:ext>
                  </a:extLst>
                </a:gridCol>
              </a:tblGrid>
              <a:tr h="358622">
                <a:tc>
                  <a:txBody>
                    <a:bodyPr/>
                    <a:lstStyle/>
                    <a:p>
                      <a:r>
                        <a:rPr lang="en-US" dirty="0"/>
                        <a:t>Recruiting</a:t>
                      </a:r>
                    </a:p>
                  </a:txBody>
                  <a:tcPr marL="45720" marR="45720"/>
                </a:tc>
                <a:tc>
                  <a:txBody>
                    <a:bodyPr/>
                    <a:lstStyle/>
                    <a:p>
                      <a:r>
                        <a:rPr lang="en-US" dirty="0"/>
                        <a:t>Onboarding</a:t>
                      </a:r>
                    </a:p>
                  </a:txBody>
                  <a:tcPr marL="45720" marR="45720"/>
                </a:tc>
                <a:tc>
                  <a:txBody>
                    <a:bodyPr/>
                    <a:lstStyle/>
                    <a:p>
                      <a:r>
                        <a:rPr lang="en-US" dirty="0"/>
                        <a:t>Day-to-Day Work</a:t>
                      </a:r>
                    </a:p>
                  </a:txBody>
                  <a:tcPr marL="45720" marR="45720"/>
                </a:tc>
                <a:tc>
                  <a:txBody>
                    <a:bodyPr/>
                    <a:lstStyle/>
                    <a:p>
                      <a:r>
                        <a:rPr lang="en-US" dirty="0"/>
                        <a:t>Feedback &amp; Growth</a:t>
                      </a:r>
                    </a:p>
                  </a:txBody>
                  <a:tcPr marL="45720" marR="45720"/>
                </a:tc>
                <a:extLst>
                  <a:ext uri="{0D108BD9-81ED-4DB2-BD59-A6C34878D82A}">
                    <a16:rowId xmlns:a16="http://schemas.microsoft.com/office/drawing/2014/main" val="2364562690"/>
                  </a:ext>
                </a:extLst>
              </a:tr>
              <a:tr h="870046">
                <a:tc>
                  <a:txBody>
                    <a:bodyPr/>
                    <a:lstStyle/>
                    <a:p>
                      <a:r>
                        <a:rPr lang="en-US" dirty="0"/>
                        <a:t>Accessible job postings </a:t>
                      </a:r>
                      <a:br>
                        <a:rPr lang="en-US" dirty="0"/>
                      </a:br>
                      <a:r>
                        <a:rPr lang="en-US" dirty="0"/>
                        <a:t>&amp; HR platform</a:t>
                      </a:r>
                    </a:p>
                  </a:txBody>
                  <a:tcPr marL="45720" marR="45720"/>
                </a:tc>
                <a:tc>
                  <a:txBody>
                    <a:bodyPr/>
                    <a:lstStyle/>
                    <a:p>
                      <a:r>
                        <a:rPr lang="en-US" dirty="0"/>
                        <a:t>Accessible training materials</a:t>
                      </a:r>
                    </a:p>
                  </a:txBody>
                  <a:tcPr marL="45720" marR="45720"/>
                </a:tc>
                <a:tc>
                  <a:txBody>
                    <a:bodyPr/>
                    <a:lstStyle/>
                    <a:p>
                      <a:r>
                        <a:rPr lang="en-US" dirty="0"/>
                        <a:t>Work, meetings, and  communications designed to be a11y</a:t>
                      </a:r>
                    </a:p>
                  </a:txBody>
                  <a:tcPr marL="45720" marR="45720"/>
                </a:tc>
                <a:tc>
                  <a:txBody>
                    <a:bodyPr/>
                    <a:lstStyle/>
                    <a:p>
                      <a:r>
                        <a:rPr lang="en-US" dirty="0"/>
                        <a:t>Accessible performance reviews</a:t>
                      </a:r>
                    </a:p>
                  </a:txBody>
                  <a:tcPr marL="45720" marR="45720"/>
                </a:tc>
                <a:extLst>
                  <a:ext uri="{0D108BD9-81ED-4DB2-BD59-A6C34878D82A}">
                    <a16:rowId xmlns:a16="http://schemas.microsoft.com/office/drawing/2014/main" val="547948277"/>
                  </a:ext>
                </a:extLst>
              </a:tr>
              <a:tr h="892072">
                <a:tc>
                  <a:txBody>
                    <a:bodyPr/>
                    <a:lstStyle/>
                    <a:p>
                      <a:r>
                        <a:rPr lang="en-US" dirty="0"/>
                        <a:t>Clear accommodation statement</a:t>
                      </a:r>
                    </a:p>
                  </a:txBody>
                  <a:tcPr marL="45720" marR="45720"/>
                </a:tc>
                <a:tc>
                  <a:txBody>
                    <a:bodyPr/>
                    <a:lstStyle/>
                    <a:p>
                      <a:r>
                        <a:rPr lang="en-US" dirty="0"/>
                        <a:t>Accessible software tools (or proactive accommodation plans)</a:t>
                      </a:r>
                    </a:p>
                  </a:txBody>
                  <a:tcPr marL="45720" marR="45720"/>
                </a:tc>
                <a:tc>
                  <a:txBody>
                    <a:bodyPr/>
                    <a:lstStyle/>
                    <a:p>
                      <a:r>
                        <a:rPr lang="en-US" dirty="0"/>
                        <a:t>HR central support for accommodations </a:t>
                      </a:r>
                    </a:p>
                  </a:txBody>
                  <a:tcPr marL="45720" marR="45720"/>
                </a:tc>
                <a:tc>
                  <a:txBody>
                    <a:bodyPr/>
                    <a:lstStyle/>
                    <a:p>
                      <a:r>
                        <a:rPr lang="en-US" dirty="0"/>
                        <a:t>Mentorship to nurture, growth and promote talent</a:t>
                      </a:r>
                    </a:p>
                  </a:txBody>
                  <a:tcPr marL="45720" marR="45720"/>
                </a:tc>
                <a:extLst>
                  <a:ext uri="{0D108BD9-81ED-4DB2-BD59-A6C34878D82A}">
                    <a16:rowId xmlns:a16="http://schemas.microsoft.com/office/drawing/2014/main" val="3474215397"/>
                  </a:ext>
                </a:extLst>
              </a:tr>
              <a:tr h="1362456">
                <a:tc>
                  <a:txBody>
                    <a:bodyPr/>
                    <a:lstStyle/>
                    <a:p>
                      <a:r>
                        <a:rPr lang="en-US" dirty="0"/>
                        <a:t>Accessible interviews and equitable hiring</a:t>
                      </a:r>
                    </a:p>
                  </a:txBody>
                  <a:tcPr marL="45720" marR="45720"/>
                </a:tc>
                <a:tc>
                  <a:txBody>
                    <a:bodyPr/>
                    <a:lstStyle/>
                    <a:p>
                      <a:r>
                        <a:rPr lang="en-US" dirty="0"/>
                        <a:t>Required accessible communications training</a:t>
                      </a:r>
                    </a:p>
                  </a:txBody>
                  <a:tcPr marL="45720" marR="45720"/>
                </a:tc>
                <a:tc>
                  <a:txBody>
                    <a:bodyPr/>
                    <a:lstStyle/>
                    <a:p>
                      <a:r>
                        <a:rPr lang="en-US" dirty="0"/>
                        <a:t>Chief Info A11Y Officer available for research and solutioning</a:t>
                      </a:r>
                    </a:p>
                  </a:txBody>
                  <a:tcPr marL="45720" marR="45720"/>
                </a:tc>
                <a:tc>
                  <a:txBody>
                    <a:bodyPr/>
                    <a:lstStyle/>
                    <a:p>
                      <a:r>
                        <a:rPr lang="en-US" dirty="0"/>
                        <a:t>Equitable promotion paths</a:t>
                      </a:r>
                    </a:p>
                  </a:txBody>
                  <a:tcPr marL="45720" marR="45720"/>
                </a:tc>
                <a:extLst>
                  <a:ext uri="{0D108BD9-81ED-4DB2-BD59-A6C34878D82A}">
                    <a16:rowId xmlns:a16="http://schemas.microsoft.com/office/drawing/2014/main" val="9898027"/>
                  </a:ext>
                </a:extLst>
              </a:tr>
            </a:tbl>
          </a:graphicData>
        </a:graphic>
      </p:graphicFrame>
      <p:sp>
        <p:nvSpPr>
          <p:cNvPr id="10" name="sketchy line">
            <a:extLst>
              <a:ext uri="{FF2B5EF4-FFF2-40B4-BE49-F238E27FC236}">
                <a16:creationId xmlns:a16="http://schemas.microsoft.com/office/drawing/2014/main" id="{22FF3E18-2DB5-A59F-5041-405C1EC2C1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5368" y="1385889"/>
            <a:ext cx="9601200" cy="45719"/>
          </a:xfrm>
          <a:custGeom>
            <a:avLst/>
            <a:gdLst>
              <a:gd name="connsiteX0" fmla="*/ 0 w 9601200"/>
              <a:gd name="connsiteY0" fmla="*/ 0 h 45719"/>
              <a:gd name="connsiteX1" fmla="*/ 493776 w 9601200"/>
              <a:gd name="connsiteY1" fmla="*/ 0 h 45719"/>
              <a:gd name="connsiteX2" fmla="*/ 1371600 w 9601200"/>
              <a:gd name="connsiteY2" fmla="*/ 0 h 45719"/>
              <a:gd name="connsiteX3" fmla="*/ 2057400 w 9601200"/>
              <a:gd name="connsiteY3" fmla="*/ 0 h 45719"/>
              <a:gd name="connsiteX4" fmla="*/ 2647188 w 9601200"/>
              <a:gd name="connsiteY4" fmla="*/ 0 h 45719"/>
              <a:gd name="connsiteX5" fmla="*/ 3044952 w 9601200"/>
              <a:gd name="connsiteY5" fmla="*/ 0 h 45719"/>
              <a:gd name="connsiteX6" fmla="*/ 3634740 w 9601200"/>
              <a:gd name="connsiteY6" fmla="*/ 0 h 45719"/>
              <a:gd name="connsiteX7" fmla="*/ 4032504 w 9601200"/>
              <a:gd name="connsiteY7" fmla="*/ 0 h 45719"/>
              <a:gd name="connsiteX8" fmla="*/ 4814316 w 9601200"/>
              <a:gd name="connsiteY8" fmla="*/ 0 h 45719"/>
              <a:gd name="connsiteX9" fmla="*/ 5692140 w 9601200"/>
              <a:gd name="connsiteY9" fmla="*/ 0 h 45719"/>
              <a:gd name="connsiteX10" fmla="*/ 6377940 w 9601200"/>
              <a:gd name="connsiteY10" fmla="*/ 0 h 45719"/>
              <a:gd name="connsiteX11" fmla="*/ 6871716 w 9601200"/>
              <a:gd name="connsiteY11" fmla="*/ 0 h 45719"/>
              <a:gd name="connsiteX12" fmla="*/ 7269480 w 9601200"/>
              <a:gd name="connsiteY12" fmla="*/ 0 h 45719"/>
              <a:gd name="connsiteX13" fmla="*/ 8147304 w 9601200"/>
              <a:gd name="connsiteY13" fmla="*/ 0 h 45719"/>
              <a:gd name="connsiteX14" fmla="*/ 8737092 w 9601200"/>
              <a:gd name="connsiteY14" fmla="*/ 0 h 45719"/>
              <a:gd name="connsiteX15" fmla="*/ 9601200 w 9601200"/>
              <a:gd name="connsiteY15" fmla="*/ 0 h 45719"/>
              <a:gd name="connsiteX16" fmla="*/ 9601200 w 9601200"/>
              <a:gd name="connsiteY16" fmla="*/ 45719 h 45719"/>
              <a:gd name="connsiteX17" fmla="*/ 8723376 w 9601200"/>
              <a:gd name="connsiteY17" fmla="*/ 45719 h 45719"/>
              <a:gd name="connsiteX18" fmla="*/ 8133588 w 9601200"/>
              <a:gd name="connsiteY18" fmla="*/ 45719 h 45719"/>
              <a:gd name="connsiteX19" fmla="*/ 7351776 w 9601200"/>
              <a:gd name="connsiteY19" fmla="*/ 45719 h 45719"/>
              <a:gd name="connsiteX20" fmla="*/ 6569964 w 9601200"/>
              <a:gd name="connsiteY20" fmla="*/ 45719 h 45719"/>
              <a:gd name="connsiteX21" fmla="*/ 6076188 w 9601200"/>
              <a:gd name="connsiteY21" fmla="*/ 45719 h 45719"/>
              <a:gd name="connsiteX22" fmla="*/ 5390388 w 9601200"/>
              <a:gd name="connsiteY22" fmla="*/ 45719 h 45719"/>
              <a:gd name="connsiteX23" fmla="*/ 4896612 w 9601200"/>
              <a:gd name="connsiteY23" fmla="*/ 45719 h 45719"/>
              <a:gd name="connsiteX24" fmla="*/ 4306824 w 9601200"/>
              <a:gd name="connsiteY24" fmla="*/ 45719 h 45719"/>
              <a:gd name="connsiteX25" fmla="*/ 3909060 w 9601200"/>
              <a:gd name="connsiteY25" fmla="*/ 45719 h 45719"/>
              <a:gd name="connsiteX26" fmla="*/ 3415284 w 9601200"/>
              <a:gd name="connsiteY26" fmla="*/ 45719 h 45719"/>
              <a:gd name="connsiteX27" fmla="*/ 2633472 w 9601200"/>
              <a:gd name="connsiteY27" fmla="*/ 45719 h 45719"/>
              <a:gd name="connsiteX28" fmla="*/ 2139696 w 9601200"/>
              <a:gd name="connsiteY28" fmla="*/ 45719 h 45719"/>
              <a:gd name="connsiteX29" fmla="*/ 1549908 w 9601200"/>
              <a:gd name="connsiteY29" fmla="*/ 45719 h 45719"/>
              <a:gd name="connsiteX30" fmla="*/ 672084 w 9601200"/>
              <a:gd name="connsiteY30" fmla="*/ 45719 h 45719"/>
              <a:gd name="connsiteX31" fmla="*/ 0 w 9601200"/>
              <a:gd name="connsiteY31" fmla="*/ 45719 h 45719"/>
              <a:gd name="connsiteX32" fmla="*/ 0 w 9601200"/>
              <a:gd name="connsiteY32"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601200" h="45719" fill="none" extrusionOk="0">
                <a:moveTo>
                  <a:pt x="0" y="0"/>
                </a:moveTo>
                <a:cubicBezTo>
                  <a:pt x="209593" y="-9596"/>
                  <a:pt x="324856" y="15315"/>
                  <a:pt x="493776" y="0"/>
                </a:cubicBezTo>
                <a:cubicBezTo>
                  <a:pt x="662696" y="-15315"/>
                  <a:pt x="948982" y="-28768"/>
                  <a:pt x="1371600" y="0"/>
                </a:cubicBezTo>
                <a:cubicBezTo>
                  <a:pt x="1794218" y="28768"/>
                  <a:pt x="1903002" y="15281"/>
                  <a:pt x="2057400" y="0"/>
                </a:cubicBezTo>
                <a:cubicBezTo>
                  <a:pt x="2211798" y="-15281"/>
                  <a:pt x="2395131" y="4464"/>
                  <a:pt x="2647188" y="0"/>
                </a:cubicBezTo>
                <a:cubicBezTo>
                  <a:pt x="2899245" y="-4464"/>
                  <a:pt x="2879145" y="-18976"/>
                  <a:pt x="3044952" y="0"/>
                </a:cubicBezTo>
                <a:cubicBezTo>
                  <a:pt x="3210759" y="18976"/>
                  <a:pt x="3370659" y="8100"/>
                  <a:pt x="3634740" y="0"/>
                </a:cubicBezTo>
                <a:cubicBezTo>
                  <a:pt x="3898821" y="-8100"/>
                  <a:pt x="3861576" y="4266"/>
                  <a:pt x="4032504" y="0"/>
                </a:cubicBezTo>
                <a:cubicBezTo>
                  <a:pt x="4203432" y="-4266"/>
                  <a:pt x="4475638" y="20425"/>
                  <a:pt x="4814316" y="0"/>
                </a:cubicBezTo>
                <a:cubicBezTo>
                  <a:pt x="5152994" y="-20425"/>
                  <a:pt x="5444720" y="7100"/>
                  <a:pt x="5692140" y="0"/>
                </a:cubicBezTo>
                <a:cubicBezTo>
                  <a:pt x="5939560" y="-7100"/>
                  <a:pt x="6111284" y="-29370"/>
                  <a:pt x="6377940" y="0"/>
                </a:cubicBezTo>
                <a:cubicBezTo>
                  <a:pt x="6644596" y="29370"/>
                  <a:pt x="6643218" y="-14056"/>
                  <a:pt x="6871716" y="0"/>
                </a:cubicBezTo>
                <a:cubicBezTo>
                  <a:pt x="7100214" y="14056"/>
                  <a:pt x="7165075" y="18669"/>
                  <a:pt x="7269480" y="0"/>
                </a:cubicBezTo>
                <a:cubicBezTo>
                  <a:pt x="7373885" y="-18669"/>
                  <a:pt x="7921853" y="43309"/>
                  <a:pt x="8147304" y="0"/>
                </a:cubicBezTo>
                <a:cubicBezTo>
                  <a:pt x="8372755" y="-43309"/>
                  <a:pt x="8611104" y="4429"/>
                  <a:pt x="8737092" y="0"/>
                </a:cubicBezTo>
                <a:cubicBezTo>
                  <a:pt x="8863080" y="-4429"/>
                  <a:pt x="9303232" y="35846"/>
                  <a:pt x="9601200" y="0"/>
                </a:cubicBezTo>
                <a:cubicBezTo>
                  <a:pt x="9602344" y="16166"/>
                  <a:pt x="9602265" y="28908"/>
                  <a:pt x="9601200" y="45719"/>
                </a:cubicBezTo>
                <a:cubicBezTo>
                  <a:pt x="9163175" y="38899"/>
                  <a:pt x="9063720" y="20168"/>
                  <a:pt x="8723376" y="45719"/>
                </a:cubicBezTo>
                <a:cubicBezTo>
                  <a:pt x="8383032" y="71270"/>
                  <a:pt x="8349252" y="41126"/>
                  <a:pt x="8133588" y="45719"/>
                </a:cubicBezTo>
                <a:cubicBezTo>
                  <a:pt x="7917924" y="50312"/>
                  <a:pt x="7631433" y="50404"/>
                  <a:pt x="7351776" y="45719"/>
                </a:cubicBezTo>
                <a:cubicBezTo>
                  <a:pt x="7072119" y="41034"/>
                  <a:pt x="6808087" y="32068"/>
                  <a:pt x="6569964" y="45719"/>
                </a:cubicBezTo>
                <a:cubicBezTo>
                  <a:pt x="6331841" y="59370"/>
                  <a:pt x="6295945" y="52087"/>
                  <a:pt x="6076188" y="45719"/>
                </a:cubicBezTo>
                <a:cubicBezTo>
                  <a:pt x="5856431" y="39351"/>
                  <a:pt x="5715178" y="61455"/>
                  <a:pt x="5390388" y="45719"/>
                </a:cubicBezTo>
                <a:cubicBezTo>
                  <a:pt x="5065598" y="29983"/>
                  <a:pt x="5143293" y="54911"/>
                  <a:pt x="4896612" y="45719"/>
                </a:cubicBezTo>
                <a:cubicBezTo>
                  <a:pt x="4649931" y="36527"/>
                  <a:pt x="4546769" y="42255"/>
                  <a:pt x="4306824" y="45719"/>
                </a:cubicBezTo>
                <a:cubicBezTo>
                  <a:pt x="4066879" y="49183"/>
                  <a:pt x="4015048" y="65081"/>
                  <a:pt x="3909060" y="45719"/>
                </a:cubicBezTo>
                <a:cubicBezTo>
                  <a:pt x="3803072" y="26357"/>
                  <a:pt x="3554496" y="34032"/>
                  <a:pt x="3415284" y="45719"/>
                </a:cubicBezTo>
                <a:cubicBezTo>
                  <a:pt x="3276072" y="57406"/>
                  <a:pt x="2991939" y="58073"/>
                  <a:pt x="2633472" y="45719"/>
                </a:cubicBezTo>
                <a:cubicBezTo>
                  <a:pt x="2275005" y="33365"/>
                  <a:pt x="2300469" y="43136"/>
                  <a:pt x="2139696" y="45719"/>
                </a:cubicBezTo>
                <a:cubicBezTo>
                  <a:pt x="1978923" y="48302"/>
                  <a:pt x="1688610" y="57633"/>
                  <a:pt x="1549908" y="45719"/>
                </a:cubicBezTo>
                <a:cubicBezTo>
                  <a:pt x="1411206" y="33805"/>
                  <a:pt x="930158" y="15070"/>
                  <a:pt x="672084" y="45719"/>
                </a:cubicBezTo>
                <a:cubicBezTo>
                  <a:pt x="414010" y="76368"/>
                  <a:pt x="236498" y="60726"/>
                  <a:pt x="0" y="45719"/>
                </a:cubicBezTo>
                <a:cubicBezTo>
                  <a:pt x="1172" y="29298"/>
                  <a:pt x="-1394" y="19332"/>
                  <a:pt x="0" y="0"/>
                </a:cubicBezTo>
                <a:close/>
              </a:path>
              <a:path w="9601200" h="45719" stroke="0" extrusionOk="0">
                <a:moveTo>
                  <a:pt x="0" y="0"/>
                </a:moveTo>
                <a:cubicBezTo>
                  <a:pt x="146245" y="-7094"/>
                  <a:pt x="385253" y="2263"/>
                  <a:pt x="493776" y="0"/>
                </a:cubicBezTo>
                <a:cubicBezTo>
                  <a:pt x="602299" y="-2263"/>
                  <a:pt x="1149023" y="-11718"/>
                  <a:pt x="1371600" y="0"/>
                </a:cubicBezTo>
                <a:cubicBezTo>
                  <a:pt x="1594177" y="11718"/>
                  <a:pt x="1672258" y="-940"/>
                  <a:pt x="1769364" y="0"/>
                </a:cubicBezTo>
                <a:cubicBezTo>
                  <a:pt x="1866470" y="940"/>
                  <a:pt x="2022543" y="-3206"/>
                  <a:pt x="2167128" y="0"/>
                </a:cubicBezTo>
                <a:cubicBezTo>
                  <a:pt x="2311713" y="3206"/>
                  <a:pt x="2640048" y="22102"/>
                  <a:pt x="2852928" y="0"/>
                </a:cubicBezTo>
                <a:cubicBezTo>
                  <a:pt x="3065808" y="-22102"/>
                  <a:pt x="3225199" y="-8376"/>
                  <a:pt x="3442716" y="0"/>
                </a:cubicBezTo>
                <a:cubicBezTo>
                  <a:pt x="3660233" y="8376"/>
                  <a:pt x="3989632" y="3187"/>
                  <a:pt x="4224528" y="0"/>
                </a:cubicBezTo>
                <a:cubicBezTo>
                  <a:pt x="4459424" y="-3187"/>
                  <a:pt x="4566900" y="-6172"/>
                  <a:pt x="4718304" y="0"/>
                </a:cubicBezTo>
                <a:cubicBezTo>
                  <a:pt x="4869708" y="6172"/>
                  <a:pt x="5291663" y="-4172"/>
                  <a:pt x="5596128" y="0"/>
                </a:cubicBezTo>
                <a:cubicBezTo>
                  <a:pt x="5900593" y="4172"/>
                  <a:pt x="6001592" y="27122"/>
                  <a:pt x="6185916" y="0"/>
                </a:cubicBezTo>
                <a:cubicBezTo>
                  <a:pt x="6370240" y="-27122"/>
                  <a:pt x="6553105" y="-8531"/>
                  <a:pt x="6679692" y="0"/>
                </a:cubicBezTo>
                <a:cubicBezTo>
                  <a:pt x="6806279" y="8531"/>
                  <a:pt x="7065826" y="-20956"/>
                  <a:pt x="7173468" y="0"/>
                </a:cubicBezTo>
                <a:cubicBezTo>
                  <a:pt x="7281110" y="20956"/>
                  <a:pt x="7536902" y="5231"/>
                  <a:pt x="7763256" y="0"/>
                </a:cubicBezTo>
                <a:cubicBezTo>
                  <a:pt x="7989610" y="-5231"/>
                  <a:pt x="8104391" y="-22649"/>
                  <a:pt x="8257032" y="0"/>
                </a:cubicBezTo>
                <a:cubicBezTo>
                  <a:pt x="8409673" y="22649"/>
                  <a:pt x="8682613" y="-32375"/>
                  <a:pt x="8942832" y="0"/>
                </a:cubicBezTo>
                <a:cubicBezTo>
                  <a:pt x="9203051" y="32375"/>
                  <a:pt x="9361212" y="-19443"/>
                  <a:pt x="9601200" y="0"/>
                </a:cubicBezTo>
                <a:cubicBezTo>
                  <a:pt x="9600692" y="10478"/>
                  <a:pt x="9601123" y="24361"/>
                  <a:pt x="9601200" y="45719"/>
                </a:cubicBezTo>
                <a:cubicBezTo>
                  <a:pt x="9269592" y="80639"/>
                  <a:pt x="8940223" y="47325"/>
                  <a:pt x="8723376" y="45719"/>
                </a:cubicBezTo>
                <a:cubicBezTo>
                  <a:pt x="8506529" y="44113"/>
                  <a:pt x="8132236" y="48385"/>
                  <a:pt x="7941564" y="45719"/>
                </a:cubicBezTo>
                <a:cubicBezTo>
                  <a:pt x="7750892" y="43053"/>
                  <a:pt x="7623918" y="42281"/>
                  <a:pt x="7543800" y="45719"/>
                </a:cubicBezTo>
                <a:cubicBezTo>
                  <a:pt x="7463682" y="49157"/>
                  <a:pt x="7154196" y="15671"/>
                  <a:pt x="6858000" y="45719"/>
                </a:cubicBezTo>
                <a:cubicBezTo>
                  <a:pt x="6561804" y="75767"/>
                  <a:pt x="6428699" y="65573"/>
                  <a:pt x="6172200" y="45719"/>
                </a:cubicBezTo>
                <a:cubicBezTo>
                  <a:pt x="5915701" y="25865"/>
                  <a:pt x="5940914" y="32123"/>
                  <a:pt x="5774436" y="45719"/>
                </a:cubicBezTo>
                <a:cubicBezTo>
                  <a:pt x="5607958" y="59315"/>
                  <a:pt x="5098824" y="27119"/>
                  <a:pt x="4896612" y="45719"/>
                </a:cubicBezTo>
                <a:cubicBezTo>
                  <a:pt x="4694400" y="64319"/>
                  <a:pt x="4467263" y="22687"/>
                  <a:pt x="4210812" y="45719"/>
                </a:cubicBezTo>
                <a:cubicBezTo>
                  <a:pt x="3954361" y="68751"/>
                  <a:pt x="3521077" y="41456"/>
                  <a:pt x="3332988" y="45719"/>
                </a:cubicBezTo>
                <a:cubicBezTo>
                  <a:pt x="3144899" y="49982"/>
                  <a:pt x="2791568" y="39547"/>
                  <a:pt x="2647188" y="45719"/>
                </a:cubicBezTo>
                <a:cubicBezTo>
                  <a:pt x="2502808" y="51891"/>
                  <a:pt x="2428539" y="64462"/>
                  <a:pt x="2249424" y="45719"/>
                </a:cubicBezTo>
                <a:cubicBezTo>
                  <a:pt x="2070309" y="26976"/>
                  <a:pt x="1704298" y="2561"/>
                  <a:pt x="1371600" y="45719"/>
                </a:cubicBezTo>
                <a:cubicBezTo>
                  <a:pt x="1038902" y="88877"/>
                  <a:pt x="1053351" y="50451"/>
                  <a:pt x="877824" y="45719"/>
                </a:cubicBezTo>
                <a:cubicBezTo>
                  <a:pt x="702297" y="40987"/>
                  <a:pt x="318876" y="10456"/>
                  <a:pt x="0" y="45719"/>
                </a:cubicBezTo>
                <a:cubicBezTo>
                  <a:pt x="-1892" y="23244"/>
                  <a:pt x="763" y="1753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4A12E1E-6CB2-D545-F125-5A956829363E}"/>
              </a:ext>
            </a:extLst>
          </p:cNvPr>
          <p:cNvSpPr txBox="1"/>
          <p:nvPr/>
        </p:nvSpPr>
        <p:spPr>
          <a:xfrm>
            <a:off x="0" y="6492875"/>
            <a:ext cx="2933367" cy="369332"/>
          </a:xfrm>
          <a:prstGeom prst="rect">
            <a:avLst/>
          </a:prstGeom>
          <a:noFill/>
        </p:spPr>
        <p:txBody>
          <a:bodyPr wrap="none" rtlCol="0">
            <a:spAutoFit/>
          </a:bodyPr>
          <a:lstStyle/>
          <a:p>
            <a:r>
              <a:rPr lang="en-US" dirty="0">
                <a:solidFill>
                  <a:schemeClr val="bg1"/>
                </a:solidFill>
              </a:rPr>
              <a:t>10 HR: A11Y Maturity Model</a:t>
            </a:r>
          </a:p>
        </p:txBody>
      </p:sp>
      <p:pic>
        <p:nvPicPr>
          <p:cNvPr id="6" name="Picture 5">
            <a:extLst>
              <a:ext uri="{FF2B5EF4-FFF2-40B4-BE49-F238E27FC236}">
                <a16:creationId xmlns:a16="http://schemas.microsoft.com/office/drawing/2014/main" id="{0E60219F-90DE-2394-98E3-403FFAEF636B}"/>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182978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A7102-A184-31C4-71DF-51286F36670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1F31A46-03A5-8C67-9CCA-7F4E47D62E2B}"/>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C72863-254E-E173-B376-BEFBD45DE8AF}"/>
              </a:ext>
            </a:extLst>
          </p:cNvPr>
          <p:cNvSpPr>
            <a:spLocks noGrp="1"/>
          </p:cNvSpPr>
          <p:nvPr>
            <p:ph type="title"/>
          </p:nvPr>
        </p:nvSpPr>
        <p:spPr>
          <a:xfrm>
            <a:off x="572493" y="238539"/>
            <a:ext cx="11018520" cy="1325880"/>
          </a:xfrm>
        </p:spPr>
        <p:txBody>
          <a:bodyPr anchor="ctr">
            <a:normAutofit/>
          </a:bodyPr>
          <a:lstStyle/>
          <a:p>
            <a:r>
              <a:rPr lang="en-US" dirty="0"/>
              <a:t>Sustainable A11Y: Full Circle</a:t>
            </a:r>
          </a:p>
        </p:txBody>
      </p:sp>
      <p:graphicFrame>
        <p:nvGraphicFramePr>
          <p:cNvPr id="3" name="Diagram 2" descr="Venn Diagram with 10 overlapping circles.  1 big circle in the middle says Culture.  The 9 circles overlapping the edges say: Policy, Budget, Training, Communications, Help Desk/Support, Govern, SDLC, Procure and HR.">
            <a:extLst>
              <a:ext uri="{FF2B5EF4-FFF2-40B4-BE49-F238E27FC236}">
                <a16:creationId xmlns:a16="http://schemas.microsoft.com/office/drawing/2014/main" id="{4ADAAE3F-D420-A22B-0086-950F5487FA6E}"/>
              </a:ext>
            </a:extLst>
          </p:cNvPr>
          <p:cNvGraphicFramePr/>
          <p:nvPr/>
        </p:nvGraphicFramePr>
        <p:xfrm>
          <a:off x="1880173" y="1970268"/>
          <a:ext cx="8247800"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ketchy line">
            <a:extLst>
              <a:ext uri="{FF2B5EF4-FFF2-40B4-BE49-F238E27FC236}">
                <a16:creationId xmlns:a16="http://schemas.microsoft.com/office/drawing/2014/main" id="{8443F759-28F6-367C-5A18-D2C9E29CED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5886" y="1389888"/>
            <a:ext cx="6629400" cy="45719"/>
          </a:xfrm>
          <a:custGeom>
            <a:avLst/>
            <a:gdLst>
              <a:gd name="connsiteX0" fmla="*/ 0 w 6629400"/>
              <a:gd name="connsiteY0" fmla="*/ 0 h 45719"/>
              <a:gd name="connsiteX1" fmla="*/ 596646 w 6629400"/>
              <a:gd name="connsiteY1" fmla="*/ 0 h 45719"/>
              <a:gd name="connsiteX2" fmla="*/ 1126998 w 6629400"/>
              <a:gd name="connsiteY2" fmla="*/ 0 h 45719"/>
              <a:gd name="connsiteX3" fmla="*/ 1856232 w 6629400"/>
              <a:gd name="connsiteY3" fmla="*/ 0 h 45719"/>
              <a:gd name="connsiteX4" fmla="*/ 2585466 w 6629400"/>
              <a:gd name="connsiteY4" fmla="*/ 0 h 45719"/>
              <a:gd name="connsiteX5" fmla="*/ 3248406 w 6629400"/>
              <a:gd name="connsiteY5" fmla="*/ 0 h 45719"/>
              <a:gd name="connsiteX6" fmla="*/ 3712464 w 6629400"/>
              <a:gd name="connsiteY6" fmla="*/ 0 h 45719"/>
              <a:gd name="connsiteX7" fmla="*/ 4441698 w 6629400"/>
              <a:gd name="connsiteY7" fmla="*/ 0 h 45719"/>
              <a:gd name="connsiteX8" fmla="*/ 4905756 w 6629400"/>
              <a:gd name="connsiteY8" fmla="*/ 0 h 45719"/>
              <a:gd name="connsiteX9" fmla="*/ 5369814 w 6629400"/>
              <a:gd name="connsiteY9" fmla="*/ 0 h 45719"/>
              <a:gd name="connsiteX10" fmla="*/ 6629400 w 6629400"/>
              <a:gd name="connsiteY10" fmla="*/ 0 h 45719"/>
              <a:gd name="connsiteX11" fmla="*/ 6629400 w 6629400"/>
              <a:gd name="connsiteY11" fmla="*/ 45719 h 45719"/>
              <a:gd name="connsiteX12" fmla="*/ 5833872 w 6629400"/>
              <a:gd name="connsiteY12" fmla="*/ 45719 h 45719"/>
              <a:gd name="connsiteX13" fmla="*/ 5170932 w 6629400"/>
              <a:gd name="connsiteY13" fmla="*/ 45719 h 45719"/>
              <a:gd name="connsiteX14" fmla="*/ 4375404 w 6629400"/>
              <a:gd name="connsiteY14" fmla="*/ 45719 h 45719"/>
              <a:gd name="connsiteX15" fmla="*/ 3845052 w 6629400"/>
              <a:gd name="connsiteY15" fmla="*/ 45719 h 45719"/>
              <a:gd name="connsiteX16" fmla="*/ 3182112 w 6629400"/>
              <a:gd name="connsiteY16" fmla="*/ 45719 h 45719"/>
              <a:gd name="connsiteX17" fmla="*/ 2386584 w 6629400"/>
              <a:gd name="connsiteY17" fmla="*/ 45719 h 45719"/>
              <a:gd name="connsiteX18" fmla="*/ 1789938 w 6629400"/>
              <a:gd name="connsiteY18" fmla="*/ 45719 h 45719"/>
              <a:gd name="connsiteX19" fmla="*/ 994410 w 6629400"/>
              <a:gd name="connsiteY19" fmla="*/ 45719 h 45719"/>
              <a:gd name="connsiteX20" fmla="*/ 0 w 6629400"/>
              <a:gd name="connsiteY20" fmla="*/ 45719 h 45719"/>
              <a:gd name="connsiteX21" fmla="*/ 0 w 6629400"/>
              <a:gd name="connsiteY21"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29400" h="45719" fill="none" extrusionOk="0">
                <a:moveTo>
                  <a:pt x="0" y="0"/>
                </a:moveTo>
                <a:cubicBezTo>
                  <a:pt x="214520" y="-18834"/>
                  <a:pt x="399794" y="2693"/>
                  <a:pt x="596646" y="0"/>
                </a:cubicBezTo>
                <a:cubicBezTo>
                  <a:pt x="793498" y="-2693"/>
                  <a:pt x="890044" y="579"/>
                  <a:pt x="1126998" y="0"/>
                </a:cubicBezTo>
                <a:cubicBezTo>
                  <a:pt x="1363952" y="-579"/>
                  <a:pt x="1653541" y="35613"/>
                  <a:pt x="1856232" y="0"/>
                </a:cubicBezTo>
                <a:cubicBezTo>
                  <a:pt x="2058923" y="-35613"/>
                  <a:pt x="2313012" y="29808"/>
                  <a:pt x="2585466" y="0"/>
                </a:cubicBezTo>
                <a:cubicBezTo>
                  <a:pt x="2857920" y="-29808"/>
                  <a:pt x="2980716" y="-7928"/>
                  <a:pt x="3248406" y="0"/>
                </a:cubicBezTo>
                <a:cubicBezTo>
                  <a:pt x="3516096" y="7928"/>
                  <a:pt x="3566835" y="-183"/>
                  <a:pt x="3712464" y="0"/>
                </a:cubicBezTo>
                <a:cubicBezTo>
                  <a:pt x="3858093" y="183"/>
                  <a:pt x="4241016" y="-19897"/>
                  <a:pt x="4441698" y="0"/>
                </a:cubicBezTo>
                <a:cubicBezTo>
                  <a:pt x="4642380" y="19897"/>
                  <a:pt x="4760438" y="16141"/>
                  <a:pt x="4905756" y="0"/>
                </a:cubicBezTo>
                <a:cubicBezTo>
                  <a:pt x="5051074" y="-16141"/>
                  <a:pt x="5268035" y="19987"/>
                  <a:pt x="5369814" y="0"/>
                </a:cubicBezTo>
                <a:cubicBezTo>
                  <a:pt x="5471593" y="-19987"/>
                  <a:pt x="6110727" y="44461"/>
                  <a:pt x="6629400" y="0"/>
                </a:cubicBezTo>
                <a:cubicBezTo>
                  <a:pt x="6628622" y="20066"/>
                  <a:pt x="6627581" y="27412"/>
                  <a:pt x="6629400" y="45719"/>
                </a:cubicBezTo>
                <a:cubicBezTo>
                  <a:pt x="6268132" y="39863"/>
                  <a:pt x="6157573" y="33399"/>
                  <a:pt x="5833872" y="45719"/>
                </a:cubicBezTo>
                <a:cubicBezTo>
                  <a:pt x="5510171" y="58039"/>
                  <a:pt x="5435394" y="68664"/>
                  <a:pt x="5170932" y="45719"/>
                </a:cubicBezTo>
                <a:cubicBezTo>
                  <a:pt x="4906470" y="22774"/>
                  <a:pt x="4603812" y="78142"/>
                  <a:pt x="4375404" y="45719"/>
                </a:cubicBezTo>
                <a:cubicBezTo>
                  <a:pt x="4146996" y="13296"/>
                  <a:pt x="4092992" y="29975"/>
                  <a:pt x="3845052" y="45719"/>
                </a:cubicBezTo>
                <a:cubicBezTo>
                  <a:pt x="3597112" y="61463"/>
                  <a:pt x="3493541" y="54213"/>
                  <a:pt x="3182112" y="45719"/>
                </a:cubicBezTo>
                <a:cubicBezTo>
                  <a:pt x="2870683" y="37225"/>
                  <a:pt x="2764992" y="22477"/>
                  <a:pt x="2386584" y="45719"/>
                </a:cubicBezTo>
                <a:cubicBezTo>
                  <a:pt x="2008176" y="68961"/>
                  <a:pt x="2005279" y="48304"/>
                  <a:pt x="1789938" y="45719"/>
                </a:cubicBezTo>
                <a:cubicBezTo>
                  <a:pt x="1574597" y="43134"/>
                  <a:pt x="1310244" y="23848"/>
                  <a:pt x="994410" y="45719"/>
                </a:cubicBezTo>
                <a:cubicBezTo>
                  <a:pt x="678576" y="67590"/>
                  <a:pt x="319755" y="72653"/>
                  <a:pt x="0" y="45719"/>
                </a:cubicBezTo>
                <a:cubicBezTo>
                  <a:pt x="-1180" y="28278"/>
                  <a:pt x="-1232" y="19729"/>
                  <a:pt x="0" y="0"/>
                </a:cubicBezTo>
                <a:close/>
              </a:path>
              <a:path w="6629400" h="45719" stroke="0" extrusionOk="0">
                <a:moveTo>
                  <a:pt x="0" y="0"/>
                </a:moveTo>
                <a:cubicBezTo>
                  <a:pt x="257875" y="-3436"/>
                  <a:pt x="282922" y="4092"/>
                  <a:pt x="530352" y="0"/>
                </a:cubicBezTo>
                <a:cubicBezTo>
                  <a:pt x="777782" y="-4092"/>
                  <a:pt x="1144148" y="-13090"/>
                  <a:pt x="1325880" y="0"/>
                </a:cubicBezTo>
                <a:cubicBezTo>
                  <a:pt x="1507612" y="13090"/>
                  <a:pt x="1643499" y="9004"/>
                  <a:pt x="1789938" y="0"/>
                </a:cubicBezTo>
                <a:cubicBezTo>
                  <a:pt x="1936377" y="-9004"/>
                  <a:pt x="2039937" y="6738"/>
                  <a:pt x="2253996" y="0"/>
                </a:cubicBezTo>
                <a:cubicBezTo>
                  <a:pt x="2468055" y="-6738"/>
                  <a:pt x="2694851" y="-24761"/>
                  <a:pt x="2916936" y="0"/>
                </a:cubicBezTo>
                <a:cubicBezTo>
                  <a:pt x="3139021" y="24761"/>
                  <a:pt x="3307256" y="-5290"/>
                  <a:pt x="3513582" y="0"/>
                </a:cubicBezTo>
                <a:cubicBezTo>
                  <a:pt x="3719908" y="5290"/>
                  <a:pt x="3994367" y="35991"/>
                  <a:pt x="4242816" y="0"/>
                </a:cubicBezTo>
                <a:cubicBezTo>
                  <a:pt x="4491265" y="-35991"/>
                  <a:pt x="4561021" y="19431"/>
                  <a:pt x="4773168" y="0"/>
                </a:cubicBezTo>
                <a:cubicBezTo>
                  <a:pt x="4985315" y="-19431"/>
                  <a:pt x="5287734" y="-19260"/>
                  <a:pt x="5568696" y="0"/>
                </a:cubicBezTo>
                <a:cubicBezTo>
                  <a:pt x="5849658" y="19260"/>
                  <a:pt x="6110385" y="-33457"/>
                  <a:pt x="6629400" y="0"/>
                </a:cubicBezTo>
                <a:cubicBezTo>
                  <a:pt x="6630165" y="9851"/>
                  <a:pt x="6629728" y="31248"/>
                  <a:pt x="6629400" y="45719"/>
                </a:cubicBezTo>
                <a:cubicBezTo>
                  <a:pt x="6464935" y="36239"/>
                  <a:pt x="6280744" y="36386"/>
                  <a:pt x="6099048" y="45719"/>
                </a:cubicBezTo>
                <a:cubicBezTo>
                  <a:pt x="5917352" y="55052"/>
                  <a:pt x="5715939" y="20954"/>
                  <a:pt x="5568696" y="45719"/>
                </a:cubicBezTo>
                <a:cubicBezTo>
                  <a:pt x="5421453" y="70484"/>
                  <a:pt x="5238825" y="25145"/>
                  <a:pt x="4972050" y="45719"/>
                </a:cubicBezTo>
                <a:cubicBezTo>
                  <a:pt x="4705275" y="66293"/>
                  <a:pt x="4607347" y="66644"/>
                  <a:pt x="4507992" y="45719"/>
                </a:cubicBezTo>
                <a:cubicBezTo>
                  <a:pt x="4408637" y="24794"/>
                  <a:pt x="4051628" y="68322"/>
                  <a:pt x="3911346" y="45719"/>
                </a:cubicBezTo>
                <a:cubicBezTo>
                  <a:pt x="3771064" y="23116"/>
                  <a:pt x="3502651" y="33671"/>
                  <a:pt x="3380994" y="45719"/>
                </a:cubicBezTo>
                <a:cubicBezTo>
                  <a:pt x="3259337" y="57767"/>
                  <a:pt x="2770956" y="15778"/>
                  <a:pt x="2585466" y="45719"/>
                </a:cubicBezTo>
                <a:cubicBezTo>
                  <a:pt x="2399976" y="75660"/>
                  <a:pt x="2147332" y="50100"/>
                  <a:pt x="1856232" y="45719"/>
                </a:cubicBezTo>
                <a:cubicBezTo>
                  <a:pt x="1565132" y="41338"/>
                  <a:pt x="1620943" y="65484"/>
                  <a:pt x="1392174" y="45719"/>
                </a:cubicBezTo>
                <a:cubicBezTo>
                  <a:pt x="1163405" y="25954"/>
                  <a:pt x="1000962" y="14528"/>
                  <a:pt x="729234" y="45719"/>
                </a:cubicBezTo>
                <a:cubicBezTo>
                  <a:pt x="457506" y="76910"/>
                  <a:pt x="303554" y="81004"/>
                  <a:pt x="0" y="45719"/>
                </a:cubicBezTo>
                <a:cubicBezTo>
                  <a:pt x="1716" y="23794"/>
                  <a:pt x="-2125" y="149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DD4BA42-EBAC-4739-6D3C-08DE67940FB3}"/>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3407334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2F25"/>
        </a:solidFill>
        <a:effectLst/>
      </p:bgPr>
    </p:bg>
    <p:spTree>
      <p:nvGrpSpPr>
        <p:cNvPr id="1" name=""/>
        <p:cNvGrpSpPr/>
        <p:nvPr/>
      </p:nvGrpSpPr>
      <p:grpSpPr>
        <a:xfrm>
          <a:off x="0" y="0"/>
          <a:ext cx="0" cy="0"/>
          <a:chOff x="0" y="0"/>
          <a:chExt cx="0" cy="0"/>
        </a:xfrm>
      </p:grpSpPr>
      <p:pic>
        <p:nvPicPr>
          <p:cNvPr id="5" name="Content Placeholder 4" descr="3 Flying Monkey in Oz holding signs that say: Late state audits, non-compliance and tech debt">
            <a:extLst>
              <a:ext uri="{FF2B5EF4-FFF2-40B4-BE49-F238E27FC236}">
                <a16:creationId xmlns:a16="http://schemas.microsoft.com/office/drawing/2014/main" id="{4F0958DC-2A68-1C03-A860-BB7589BBFD6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344556"/>
            <a:ext cx="12191980" cy="6857990"/>
          </a:xfrm>
          <a:prstGeom prst="rect">
            <a:avLst/>
          </a:prstGeom>
        </p:spPr>
      </p:pic>
      <p:sp>
        <p:nvSpPr>
          <p:cNvPr id="2" name="Title 1">
            <a:extLst>
              <a:ext uri="{FF2B5EF4-FFF2-40B4-BE49-F238E27FC236}">
                <a16:creationId xmlns:a16="http://schemas.microsoft.com/office/drawing/2014/main" id="{70A190BC-C595-C7AB-E11F-9DB1D7CA0188}"/>
              </a:ext>
            </a:extLst>
          </p:cNvPr>
          <p:cNvSpPr>
            <a:spLocks noGrp="1"/>
          </p:cNvSpPr>
          <p:nvPr>
            <p:ph type="title"/>
          </p:nvPr>
        </p:nvSpPr>
        <p:spPr>
          <a:xfrm>
            <a:off x="2035035" y="6125967"/>
            <a:ext cx="8867012" cy="774934"/>
          </a:xfrm>
          <a:noFill/>
        </p:spPr>
        <p:txBody>
          <a:bodyPr vert="horz" lIns="91440" tIns="45720" rIns="91440" bIns="45720" rtlCol="0" anchor="ctr">
            <a:normAutofit/>
          </a:bodyPr>
          <a:lstStyle/>
          <a:p>
            <a:pPr algn="ctr"/>
            <a:r>
              <a:rPr lang="en-US" sz="4000" b="1" dirty="0">
                <a:solidFill>
                  <a:srgbClr val="FFFFFF"/>
                </a:solidFill>
              </a:rPr>
              <a:t>Reactive Accessibility</a:t>
            </a:r>
          </a:p>
        </p:txBody>
      </p:sp>
      <p:pic>
        <p:nvPicPr>
          <p:cNvPr id="4" name="Picture 3">
            <a:extLst>
              <a:ext uri="{FF2B5EF4-FFF2-40B4-BE49-F238E27FC236}">
                <a16:creationId xmlns:a16="http://schemas.microsoft.com/office/drawing/2014/main" id="{BF52E0AB-F9B0-B0F3-A948-91FFB3E12925}"/>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2331151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stainable A11Y is Coreography">
            <a:extLst>
              <a:ext uri="{FF2B5EF4-FFF2-40B4-BE49-F238E27FC236}">
                <a16:creationId xmlns:a16="http://schemas.microsoft.com/office/drawing/2014/main" id="{9B9F8D5C-2960-14BB-44B8-BB3826C24C01}"/>
              </a:ext>
            </a:extLst>
          </p:cNvPr>
          <p:cNvSpPr>
            <a:spLocks noGrp="1"/>
          </p:cNvSpPr>
          <p:nvPr>
            <p:ph type="ctrTitle"/>
          </p:nvPr>
        </p:nvSpPr>
        <p:spPr/>
        <p:txBody>
          <a:bodyPr/>
          <a:lstStyle/>
          <a:p>
            <a:r>
              <a:rPr lang="en-US" dirty="0"/>
              <a:t>Sustainable A11Y Requires</a:t>
            </a:r>
            <a:r>
              <a:rPr lang="en-US" baseline="0" dirty="0"/>
              <a:t> Collaboration</a:t>
            </a:r>
            <a:endParaRPr lang="en-US" dirty="0"/>
          </a:p>
        </p:txBody>
      </p:sp>
      <p:pic>
        <p:nvPicPr>
          <p:cNvPr id="5" name="Picture 4">
            <a:extLst>
              <a:ext uri="{FF2B5EF4-FFF2-40B4-BE49-F238E27FC236}">
                <a16:creationId xmlns:a16="http://schemas.microsoft.com/office/drawing/2014/main" id="{A2D27702-4143-B073-46CC-546C0F8E61A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2000" y="0"/>
            <a:ext cx="13716000" cy="6858000"/>
          </a:xfrm>
          <a:prstGeom prst="rect">
            <a:avLst/>
          </a:prstGeom>
        </p:spPr>
      </p:pic>
      <p:sp>
        <p:nvSpPr>
          <p:cNvPr id="6" name="Rectangle 5">
            <a:extLst>
              <a:ext uri="{FF2B5EF4-FFF2-40B4-BE49-F238E27FC236}">
                <a16:creationId xmlns:a16="http://schemas.microsoft.com/office/drawing/2014/main" id="{6EA28A09-D0A5-2704-22F7-A0C06C74B0CD}"/>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60DFFAC-AF47-13B5-22BF-44867D63E80C}"/>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2056634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Elphaba from the Wicked Broadway musical defying gravity.">
            <a:extLst>
              <a:ext uri="{FF2B5EF4-FFF2-40B4-BE49-F238E27FC236}">
                <a16:creationId xmlns:a16="http://schemas.microsoft.com/office/drawing/2014/main" id="{8A0A1595-2188-C733-DD3C-687BB638A14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96010" y="10"/>
            <a:ext cx="6095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p:spPr>
      </p:pic>
      <p:sp>
        <p:nvSpPr>
          <p:cNvPr id="2" name="Title 1">
            <a:extLst>
              <a:ext uri="{FF2B5EF4-FFF2-40B4-BE49-F238E27FC236}">
                <a16:creationId xmlns:a16="http://schemas.microsoft.com/office/drawing/2014/main" id="{C40D8B9F-8C6D-FD57-9588-4B1F59D0E99C}"/>
              </a:ext>
            </a:extLst>
          </p:cNvPr>
          <p:cNvSpPr>
            <a:spLocks noGrp="1"/>
          </p:cNvSpPr>
          <p:nvPr>
            <p:ph type="title"/>
          </p:nvPr>
        </p:nvSpPr>
        <p:spPr>
          <a:xfrm>
            <a:off x="599818" y="5234320"/>
            <a:ext cx="6931319" cy="752217"/>
          </a:xfrm>
        </p:spPr>
        <p:txBody>
          <a:bodyPr vert="horz" lIns="91440" tIns="45720" rIns="91440" bIns="45720" rtlCol="0" anchor="b">
            <a:normAutofit/>
          </a:bodyPr>
          <a:lstStyle/>
          <a:p>
            <a:r>
              <a:rPr lang="en-US" kern="1200" dirty="0">
                <a:solidFill>
                  <a:schemeClr val="bg1"/>
                </a:solidFill>
                <a:latin typeface="+mj-lt"/>
                <a:ea typeface="+mj-ea"/>
                <a:cs typeface="+mj-cs"/>
              </a:rPr>
              <a:t>How are you feeling? </a:t>
            </a:r>
          </a:p>
        </p:txBody>
      </p:sp>
      <p:pic>
        <p:nvPicPr>
          <p:cNvPr id="11" name="Picture 10" descr="Dorothy’s house has just landed on top of the wicked witch of the east.  The witches feet and red shoes are all of her that can be seen.">
            <a:extLst>
              <a:ext uri="{FF2B5EF4-FFF2-40B4-BE49-F238E27FC236}">
                <a16:creationId xmlns:a16="http://schemas.microsoft.com/office/drawing/2014/main" id="{EDF841F1-9D2A-9E33-E346-84B6A3A1284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51506"/>
            <a:ext cx="6095991" cy="505589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sp>
        <p:nvSpPr>
          <p:cNvPr id="4" name="Rectangle 3">
            <a:extLst>
              <a:ext uri="{FF2B5EF4-FFF2-40B4-BE49-F238E27FC236}">
                <a16:creationId xmlns:a16="http://schemas.microsoft.com/office/drawing/2014/main" id="{D1164EAC-60CB-2A56-FDD5-F447E84C7101}"/>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59A2C25-7D37-2B31-7FBE-E66EF28FFC4C}"/>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16914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D55BE-7AB3-744F-4692-75520F2695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8C62D-793F-5171-017E-47FA38F1124E}"/>
              </a:ext>
            </a:extLst>
          </p:cNvPr>
          <p:cNvSpPr>
            <a:spLocks noGrp="1"/>
          </p:cNvSpPr>
          <p:nvPr>
            <p:ph type="title"/>
          </p:nvPr>
        </p:nvSpPr>
        <p:spPr/>
        <p:txBody>
          <a:bodyPr/>
          <a:lstStyle/>
          <a:p>
            <a:r>
              <a:rPr lang="en-US" dirty="0"/>
              <a:t>Where will YOU move A11Y </a:t>
            </a:r>
            <a:br>
              <a:rPr lang="en-US" dirty="0"/>
            </a:br>
            <a:r>
              <a:rPr lang="en-US" dirty="0"/>
              <a:t>forward in your org ?</a:t>
            </a:r>
          </a:p>
        </p:txBody>
      </p:sp>
      <p:sp>
        <p:nvSpPr>
          <p:cNvPr id="6" name="sketchy line">
            <a:extLst>
              <a:ext uri="{FF2B5EF4-FFF2-40B4-BE49-F238E27FC236}">
                <a16:creationId xmlns:a16="http://schemas.microsoft.com/office/drawing/2014/main" id="{7A786C75-7B1C-AB1E-A70F-4A8F9E6BE9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628" y="1690687"/>
            <a:ext cx="4572000" cy="45719"/>
          </a:xfrm>
          <a:custGeom>
            <a:avLst/>
            <a:gdLst>
              <a:gd name="connsiteX0" fmla="*/ 0 w 4572000"/>
              <a:gd name="connsiteY0" fmla="*/ 0 h 45719"/>
              <a:gd name="connsiteX1" fmla="*/ 744583 w 4572000"/>
              <a:gd name="connsiteY1" fmla="*/ 0 h 45719"/>
              <a:gd name="connsiteX2" fmla="*/ 1306286 w 4572000"/>
              <a:gd name="connsiteY2" fmla="*/ 0 h 45719"/>
              <a:gd name="connsiteX3" fmla="*/ 2005149 w 4572000"/>
              <a:gd name="connsiteY3" fmla="*/ 0 h 45719"/>
              <a:gd name="connsiteX4" fmla="*/ 2612571 w 4572000"/>
              <a:gd name="connsiteY4" fmla="*/ 0 h 45719"/>
              <a:gd name="connsiteX5" fmla="*/ 3357154 w 4572000"/>
              <a:gd name="connsiteY5" fmla="*/ 0 h 45719"/>
              <a:gd name="connsiteX6" fmla="*/ 3918857 w 4572000"/>
              <a:gd name="connsiteY6" fmla="*/ 0 h 45719"/>
              <a:gd name="connsiteX7" fmla="*/ 4572000 w 4572000"/>
              <a:gd name="connsiteY7" fmla="*/ 0 h 45719"/>
              <a:gd name="connsiteX8" fmla="*/ 4572000 w 4572000"/>
              <a:gd name="connsiteY8" fmla="*/ 45719 h 45719"/>
              <a:gd name="connsiteX9" fmla="*/ 3918857 w 4572000"/>
              <a:gd name="connsiteY9" fmla="*/ 45719 h 45719"/>
              <a:gd name="connsiteX10" fmla="*/ 3265714 w 4572000"/>
              <a:gd name="connsiteY10" fmla="*/ 45719 h 45719"/>
              <a:gd name="connsiteX11" fmla="*/ 2658291 w 4572000"/>
              <a:gd name="connsiteY11" fmla="*/ 45719 h 45719"/>
              <a:gd name="connsiteX12" fmla="*/ 2142309 w 4572000"/>
              <a:gd name="connsiteY12" fmla="*/ 45719 h 45719"/>
              <a:gd name="connsiteX13" fmla="*/ 1580606 w 4572000"/>
              <a:gd name="connsiteY13" fmla="*/ 45719 h 45719"/>
              <a:gd name="connsiteX14" fmla="*/ 927463 w 4572000"/>
              <a:gd name="connsiteY14" fmla="*/ 45719 h 45719"/>
              <a:gd name="connsiteX15" fmla="*/ 0 w 4572000"/>
              <a:gd name="connsiteY15" fmla="*/ 45719 h 45719"/>
              <a:gd name="connsiteX16" fmla="*/ 0 w 4572000"/>
              <a:gd name="connsiteY16"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45719" fill="none" extrusionOk="0">
                <a:moveTo>
                  <a:pt x="0" y="0"/>
                </a:moveTo>
                <a:cubicBezTo>
                  <a:pt x="175191" y="33796"/>
                  <a:pt x="531993" y="36339"/>
                  <a:pt x="744583" y="0"/>
                </a:cubicBezTo>
                <a:cubicBezTo>
                  <a:pt x="957173" y="-36339"/>
                  <a:pt x="1153063" y="-6973"/>
                  <a:pt x="1306286" y="0"/>
                </a:cubicBezTo>
                <a:cubicBezTo>
                  <a:pt x="1459509" y="6973"/>
                  <a:pt x="1661244" y="-3599"/>
                  <a:pt x="2005149" y="0"/>
                </a:cubicBezTo>
                <a:cubicBezTo>
                  <a:pt x="2349054" y="3599"/>
                  <a:pt x="2327580" y="-6177"/>
                  <a:pt x="2612571" y="0"/>
                </a:cubicBezTo>
                <a:cubicBezTo>
                  <a:pt x="2897562" y="6177"/>
                  <a:pt x="3132523" y="-8236"/>
                  <a:pt x="3357154" y="0"/>
                </a:cubicBezTo>
                <a:cubicBezTo>
                  <a:pt x="3581785" y="8236"/>
                  <a:pt x="3765629" y="27954"/>
                  <a:pt x="3918857" y="0"/>
                </a:cubicBezTo>
                <a:cubicBezTo>
                  <a:pt x="4072085" y="-27954"/>
                  <a:pt x="4377314" y="-23905"/>
                  <a:pt x="4572000" y="0"/>
                </a:cubicBezTo>
                <a:cubicBezTo>
                  <a:pt x="4573118" y="10063"/>
                  <a:pt x="4573002" y="30914"/>
                  <a:pt x="4572000" y="45719"/>
                </a:cubicBezTo>
                <a:cubicBezTo>
                  <a:pt x="4263485" y="44540"/>
                  <a:pt x="4130148" y="20946"/>
                  <a:pt x="3918857" y="45719"/>
                </a:cubicBezTo>
                <a:cubicBezTo>
                  <a:pt x="3707566" y="70492"/>
                  <a:pt x="3586644" y="69564"/>
                  <a:pt x="3265714" y="45719"/>
                </a:cubicBezTo>
                <a:cubicBezTo>
                  <a:pt x="2944784" y="21874"/>
                  <a:pt x="2831472" y="25408"/>
                  <a:pt x="2658291" y="45719"/>
                </a:cubicBezTo>
                <a:cubicBezTo>
                  <a:pt x="2485110" y="66030"/>
                  <a:pt x="2310330" y="30837"/>
                  <a:pt x="2142309" y="45719"/>
                </a:cubicBezTo>
                <a:cubicBezTo>
                  <a:pt x="1974288" y="60601"/>
                  <a:pt x="1860467" y="27584"/>
                  <a:pt x="1580606" y="45719"/>
                </a:cubicBezTo>
                <a:cubicBezTo>
                  <a:pt x="1300745" y="63854"/>
                  <a:pt x="1099953" y="36342"/>
                  <a:pt x="927463" y="45719"/>
                </a:cubicBezTo>
                <a:cubicBezTo>
                  <a:pt x="754973" y="55096"/>
                  <a:pt x="303080" y="76734"/>
                  <a:pt x="0" y="45719"/>
                </a:cubicBezTo>
                <a:cubicBezTo>
                  <a:pt x="563" y="33889"/>
                  <a:pt x="778" y="11937"/>
                  <a:pt x="0" y="0"/>
                </a:cubicBezTo>
                <a:close/>
              </a:path>
              <a:path w="4572000" h="45719" stroke="0" extrusionOk="0">
                <a:moveTo>
                  <a:pt x="0" y="0"/>
                </a:moveTo>
                <a:cubicBezTo>
                  <a:pt x="184215" y="-9597"/>
                  <a:pt x="399722" y="3856"/>
                  <a:pt x="561703" y="0"/>
                </a:cubicBezTo>
                <a:cubicBezTo>
                  <a:pt x="723684" y="-3856"/>
                  <a:pt x="956849" y="-6583"/>
                  <a:pt x="1306286" y="0"/>
                </a:cubicBezTo>
                <a:cubicBezTo>
                  <a:pt x="1655723" y="6583"/>
                  <a:pt x="1657028" y="1890"/>
                  <a:pt x="1822269" y="0"/>
                </a:cubicBezTo>
                <a:cubicBezTo>
                  <a:pt x="1987510" y="-1890"/>
                  <a:pt x="2213066" y="-7713"/>
                  <a:pt x="2338251" y="0"/>
                </a:cubicBezTo>
                <a:cubicBezTo>
                  <a:pt x="2463436" y="7713"/>
                  <a:pt x="2853458" y="-2903"/>
                  <a:pt x="2991394" y="0"/>
                </a:cubicBezTo>
                <a:cubicBezTo>
                  <a:pt x="3129330" y="2903"/>
                  <a:pt x="3381648" y="-623"/>
                  <a:pt x="3598817" y="0"/>
                </a:cubicBezTo>
                <a:cubicBezTo>
                  <a:pt x="3815986" y="623"/>
                  <a:pt x="4304854" y="12494"/>
                  <a:pt x="4572000" y="0"/>
                </a:cubicBezTo>
                <a:cubicBezTo>
                  <a:pt x="4572312" y="20133"/>
                  <a:pt x="4570821" y="29603"/>
                  <a:pt x="4572000" y="45719"/>
                </a:cubicBezTo>
                <a:cubicBezTo>
                  <a:pt x="4320058" y="16161"/>
                  <a:pt x="4171618" y="77257"/>
                  <a:pt x="3827417" y="45719"/>
                </a:cubicBezTo>
                <a:cubicBezTo>
                  <a:pt x="3483216" y="14181"/>
                  <a:pt x="3308222" y="13585"/>
                  <a:pt x="3082834" y="45719"/>
                </a:cubicBezTo>
                <a:cubicBezTo>
                  <a:pt x="2857446" y="77853"/>
                  <a:pt x="2650493" y="21370"/>
                  <a:pt x="2475411" y="45719"/>
                </a:cubicBezTo>
                <a:cubicBezTo>
                  <a:pt x="2300329" y="70068"/>
                  <a:pt x="2001125" y="37200"/>
                  <a:pt x="1867989" y="45719"/>
                </a:cubicBezTo>
                <a:cubicBezTo>
                  <a:pt x="1734853" y="54238"/>
                  <a:pt x="1500928" y="34509"/>
                  <a:pt x="1306286" y="45719"/>
                </a:cubicBezTo>
                <a:cubicBezTo>
                  <a:pt x="1111644" y="56929"/>
                  <a:pt x="963431" y="26554"/>
                  <a:pt x="698863" y="45719"/>
                </a:cubicBezTo>
                <a:cubicBezTo>
                  <a:pt x="434295" y="64884"/>
                  <a:pt x="196960" y="52943"/>
                  <a:pt x="0" y="45719"/>
                </a:cubicBezTo>
                <a:cubicBezTo>
                  <a:pt x="-2070" y="29549"/>
                  <a:pt x="-5" y="1425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descr="A honey comb cluster of 10 key pillars of the accessibility maturity model in random order:  SDLC, Training, Policy, HR, Budget, Procure, Govern, Culture, Comms, Help Desk Support. ">
            <a:extLst>
              <a:ext uri="{FF2B5EF4-FFF2-40B4-BE49-F238E27FC236}">
                <a16:creationId xmlns:a16="http://schemas.microsoft.com/office/drawing/2014/main" id="{C8421DC8-F705-288D-79F1-22F369F3B0E2}"/>
              </a:ext>
            </a:extLst>
          </p:cNvPr>
          <p:cNvGrpSpPr/>
          <p:nvPr/>
        </p:nvGrpSpPr>
        <p:grpSpPr>
          <a:xfrm>
            <a:off x="1138139" y="2229654"/>
            <a:ext cx="8754004" cy="3772790"/>
            <a:chOff x="1332103" y="1897145"/>
            <a:chExt cx="8754004" cy="3772790"/>
          </a:xfrm>
          <a:solidFill>
            <a:srgbClr val="013535"/>
          </a:solidFill>
        </p:grpSpPr>
        <p:sp>
          <p:nvSpPr>
            <p:cNvPr id="8" name="Freeform 7">
              <a:extLst>
                <a:ext uri="{FF2B5EF4-FFF2-40B4-BE49-F238E27FC236}">
                  <a16:creationId xmlns:a16="http://schemas.microsoft.com/office/drawing/2014/main" id="{29351CF1-AABD-C552-16A1-DAE301BC7041}"/>
                </a:ext>
              </a:extLst>
            </p:cNvPr>
            <p:cNvSpPr/>
            <p:nvPr/>
          </p:nvSpPr>
          <p:spPr>
            <a:xfrm>
              <a:off x="2752878" y="4252498"/>
              <a:ext cx="1651005" cy="1417437"/>
            </a:xfrm>
            <a:custGeom>
              <a:avLst/>
              <a:gdLst>
                <a:gd name="connsiteX0" fmla="*/ 0 w 1651005"/>
                <a:gd name="connsiteY0" fmla="*/ 708719 h 1417437"/>
                <a:gd name="connsiteX1" fmla="*/ 354359 w 1651005"/>
                <a:gd name="connsiteY1" fmla="*/ 0 h 1417437"/>
                <a:gd name="connsiteX2" fmla="*/ 1296646 w 1651005"/>
                <a:gd name="connsiteY2" fmla="*/ 0 h 1417437"/>
                <a:gd name="connsiteX3" fmla="*/ 1651005 w 1651005"/>
                <a:gd name="connsiteY3" fmla="*/ 708719 h 1417437"/>
                <a:gd name="connsiteX4" fmla="*/ 1296646 w 1651005"/>
                <a:gd name="connsiteY4" fmla="*/ 1417437 h 1417437"/>
                <a:gd name="connsiteX5" fmla="*/ 354359 w 1651005"/>
                <a:gd name="connsiteY5" fmla="*/ 1417437 h 1417437"/>
                <a:gd name="connsiteX6" fmla="*/ 0 w 1651005"/>
                <a:gd name="connsiteY6" fmla="*/ 708719 h 141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005" h="1417437">
                  <a:moveTo>
                    <a:pt x="0" y="708719"/>
                  </a:moveTo>
                  <a:lnTo>
                    <a:pt x="354359" y="0"/>
                  </a:lnTo>
                  <a:lnTo>
                    <a:pt x="1296646" y="0"/>
                  </a:lnTo>
                  <a:lnTo>
                    <a:pt x="1651005" y="708719"/>
                  </a:lnTo>
                  <a:lnTo>
                    <a:pt x="1296646" y="1417437"/>
                  </a:lnTo>
                  <a:lnTo>
                    <a:pt x="354359" y="1417437"/>
                  </a:lnTo>
                  <a:lnTo>
                    <a:pt x="0" y="708719"/>
                  </a:lnTo>
                  <a:close/>
                </a:path>
              </a:pathLst>
            </a:custGeom>
            <a:solidFill>
              <a:srgbClr val="01595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5704" tIns="233499" rIns="255703" bIns="233499" numCol="1" spcCol="1270" anchor="ctr" anchorCtr="0">
              <a:noAutofit/>
            </a:bodyPr>
            <a:lstStyle/>
            <a:p>
              <a:pPr marL="0" lvl="0" indent="0" algn="ctr" defTabSz="488950">
                <a:lnSpc>
                  <a:spcPct val="90000"/>
                </a:lnSpc>
                <a:spcBef>
                  <a:spcPct val="0"/>
                </a:spcBef>
                <a:spcAft>
                  <a:spcPct val="35000"/>
                </a:spcAft>
                <a:buNone/>
              </a:pPr>
              <a:r>
                <a:rPr lang="en-US" b="1" kern="1200" dirty="0">
                  <a:solidFill>
                    <a:schemeClr val="bg1"/>
                  </a:solidFill>
                </a:rPr>
                <a:t>HR</a:t>
              </a:r>
            </a:p>
          </p:txBody>
        </p:sp>
        <p:sp>
          <p:nvSpPr>
            <p:cNvPr id="10" name="Hexagon 9">
              <a:extLst>
                <a:ext uri="{FF2B5EF4-FFF2-40B4-BE49-F238E27FC236}">
                  <a16:creationId xmlns:a16="http://schemas.microsoft.com/office/drawing/2014/main" id="{B86D33D2-0C55-E8A0-728D-ED6598114743}"/>
                </a:ext>
              </a:extLst>
            </p:cNvPr>
            <p:cNvSpPr/>
            <p:nvPr/>
          </p:nvSpPr>
          <p:spPr>
            <a:xfrm>
              <a:off x="1332103" y="3468889"/>
              <a:ext cx="1651005" cy="1417437"/>
            </a:xfrm>
            <a:prstGeom prst="hexagon">
              <a:avLst>
                <a:gd name="adj" fmla="val 25000"/>
                <a:gd name="vf" fmla="val 115470"/>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a:solidFill>
                    <a:schemeClr val="bg1"/>
                  </a:solidFill>
                </a:rPr>
                <a:t>SDLC</a:t>
              </a:r>
            </a:p>
          </p:txBody>
        </p:sp>
        <p:sp>
          <p:nvSpPr>
            <p:cNvPr id="12" name="Freeform 11">
              <a:extLst>
                <a:ext uri="{FF2B5EF4-FFF2-40B4-BE49-F238E27FC236}">
                  <a16:creationId xmlns:a16="http://schemas.microsoft.com/office/drawing/2014/main" id="{847CE0EB-D299-B455-2D18-AC6C7287238C}"/>
                </a:ext>
              </a:extLst>
            </p:cNvPr>
            <p:cNvSpPr/>
            <p:nvPr/>
          </p:nvSpPr>
          <p:spPr>
            <a:xfrm>
              <a:off x="4173653" y="3464362"/>
              <a:ext cx="1651005" cy="1417437"/>
            </a:xfrm>
            <a:custGeom>
              <a:avLst/>
              <a:gdLst>
                <a:gd name="connsiteX0" fmla="*/ 0 w 1651005"/>
                <a:gd name="connsiteY0" fmla="*/ 708719 h 1417437"/>
                <a:gd name="connsiteX1" fmla="*/ 354359 w 1651005"/>
                <a:gd name="connsiteY1" fmla="*/ 0 h 1417437"/>
                <a:gd name="connsiteX2" fmla="*/ 1296646 w 1651005"/>
                <a:gd name="connsiteY2" fmla="*/ 0 h 1417437"/>
                <a:gd name="connsiteX3" fmla="*/ 1651005 w 1651005"/>
                <a:gd name="connsiteY3" fmla="*/ 708719 h 1417437"/>
                <a:gd name="connsiteX4" fmla="*/ 1296646 w 1651005"/>
                <a:gd name="connsiteY4" fmla="*/ 1417437 h 1417437"/>
                <a:gd name="connsiteX5" fmla="*/ 354359 w 1651005"/>
                <a:gd name="connsiteY5" fmla="*/ 1417437 h 1417437"/>
                <a:gd name="connsiteX6" fmla="*/ 0 w 1651005"/>
                <a:gd name="connsiteY6" fmla="*/ 708719 h 141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005" h="1417437">
                  <a:moveTo>
                    <a:pt x="0" y="708719"/>
                  </a:moveTo>
                  <a:lnTo>
                    <a:pt x="354359" y="0"/>
                  </a:lnTo>
                  <a:lnTo>
                    <a:pt x="1296646" y="0"/>
                  </a:lnTo>
                  <a:lnTo>
                    <a:pt x="1651005" y="708719"/>
                  </a:lnTo>
                  <a:lnTo>
                    <a:pt x="1296646" y="1417437"/>
                  </a:lnTo>
                  <a:lnTo>
                    <a:pt x="354359" y="1417437"/>
                  </a:lnTo>
                  <a:lnTo>
                    <a:pt x="0" y="708719"/>
                  </a:lnTo>
                  <a:close/>
                </a:path>
              </a:pathLst>
            </a:custGeom>
            <a:solidFill>
              <a:srgbClr val="01595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5704" tIns="233499" rIns="255703" bIns="233499" numCol="1" spcCol="1270" anchor="ctr" anchorCtr="0">
              <a:noAutofit/>
            </a:bodyPr>
            <a:lstStyle/>
            <a:p>
              <a:pPr algn="ctr" defTabSz="488950">
                <a:lnSpc>
                  <a:spcPct val="90000"/>
                </a:lnSpc>
                <a:spcBef>
                  <a:spcPct val="0"/>
                </a:spcBef>
                <a:spcAft>
                  <a:spcPct val="35000"/>
                </a:spcAft>
              </a:pPr>
              <a:r>
                <a:rPr lang="en-US" b="1" dirty="0">
                  <a:solidFill>
                    <a:schemeClr val="bg1"/>
                  </a:solidFill>
                </a:rPr>
                <a:t>Budget</a:t>
              </a:r>
            </a:p>
          </p:txBody>
        </p:sp>
        <p:sp>
          <p:nvSpPr>
            <p:cNvPr id="14" name="Hexagon 13">
              <a:extLst>
                <a:ext uri="{FF2B5EF4-FFF2-40B4-BE49-F238E27FC236}">
                  <a16:creationId xmlns:a16="http://schemas.microsoft.com/office/drawing/2014/main" id="{2F22CE59-A959-5D0E-B46B-98BEB242E23D}"/>
                </a:ext>
              </a:extLst>
            </p:cNvPr>
            <p:cNvSpPr/>
            <p:nvPr/>
          </p:nvSpPr>
          <p:spPr>
            <a:xfrm>
              <a:off x="5593552" y="4249480"/>
              <a:ext cx="1651005" cy="1417437"/>
            </a:xfrm>
            <a:prstGeom prst="hexagon">
              <a:avLst>
                <a:gd name="adj" fmla="val 25000"/>
                <a:gd name="vf" fmla="val 11547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a:solidFill>
                    <a:schemeClr val="bg1"/>
                  </a:solidFill>
                </a:rPr>
                <a:t>Culture</a:t>
              </a:r>
            </a:p>
          </p:txBody>
        </p:sp>
        <p:sp>
          <p:nvSpPr>
            <p:cNvPr id="16" name="Freeform 15">
              <a:extLst>
                <a:ext uri="{FF2B5EF4-FFF2-40B4-BE49-F238E27FC236}">
                  <a16:creationId xmlns:a16="http://schemas.microsoft.com/office/drawing/2014/main" id="{A420482F-734A-92B0-4F16-B2A8764C5634}"/>
                </a:ext>
              </a:extLst>
            </p:cNvPr>
            <p:cNvSpPr/>
            <p:nvPr/>
          </p:nvSpPr>
          <p:spPr>
            <a:xfrm>
              <a:off x="2752878" y="2685281"/>
              <a:ext cx="1651005" cy="1417437"/>
            </a:xfrm>
            <a:custGeom>
              <a:avLst/>
              <a:gdLst>
                <a:gd name="connsiteX0" fmla="*/ 0 w 1651005"/>
                <a:gd name="connsiteY0" fmla="*/ 708719 h 1417437"/>
                <a:gd name="connsiteX1" fmla="*/ 354359 w 1651005"/>
                <a:gd name="connsiteY1" fmla="*/ 0 h 1417437"/>
                <a:gd name="connsiteX2" fmla="*/ 1296646 w 1651005"/>
                <a:gd name="connsiteY2" fmla="*/ 0 h 1417437"/>
                <a:gd name="connsiteX3" fmla="*/ 1651005 w 1651005"/>
                <a:gd name="connsiteY3" fmla="*/ 708719 h 1417437"/>
                <a:gd name="connsiteX4" fmla="*/ 1296646 w 1651005"/>
                <a:gd name="connsiteY4" fmla="*/ 1417437 h 1417437"/>
                <a:gd name="connsiteX5" fmla="*/ 354359 w 1651005"/>
                <a:gd name="connsiteY5" fmla="*/ 1417437 h 1417437"/>
                <a:gd name="connsiteX6" fmla="*/ 0 w 1651005"/>
                <a:gd name="connsiteY6" fmla="*/ 708719 h 141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005" h="1417437">
                  <a:moveTo>
                    <a:pt x="0" y="708719"/>
                  </a:moveTo>
                  <a:lnTo>
                    <a:pt x="354359" y="0"/>
                  </a:lnTo>
                  <a:lnTo>
                    <a:pt x="1296646" y="0"/>
                  </a:lnTo>
                  <a:lnTo>
                    <a:pt x="1651005" y="708719"/>
                  </a:lnTo>
                  <a:lnTo>
                    <a:pt x="1296646" y="1417437"/>
                  </a:lnTo>
                  <a:lnTo>
                    <a:pt x="354359" y="1417437"/>
                  </a:lnTo>
                  <a:lnTo>
                    <a:pt x="0" y="708719"/>
                  </a:lnTo>
                  <a:close/>
                </a:path>
              </a:pathLst>
            </a:custGeom>
            <a:solidFill>
              <a:srgbClr val="12C2C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5704" tIns="233499" rIns="255703" bIns="233499" numCol="1" spcCol="1270" anchor="ctr" anchorCtr="0">
              <a:noAutofit/>
            </a:bodyPr>
            <a:lstStyle/>
            <a:p>
              <a:pPr marL="0" lvl="0" indent="0" algn="ctr" defTabSz="488950">
                <a:lnSpc>
                  <a:spcPct val="90000"/>
                </a:lnSpc>
                <a:spcBef>
                  <a:spcPct val="0"/>
                </a:spcBef>
                <a:spcAft>
                  <a:spcPct val="35000"/>
                </a:spcAft>
                <a:buNone/>
              </a:pPr>
              <a:r>
                <a:rPr lang="en-US" b="1" kern="1200" dirty="0">
                  <a:solidFill>
                    <a:schemeClr val="tx1"/>
                  </a:solidFill>
                </a:rPr>
                <a:t>Training</a:t>
              </a:r>
            </a:p>
          </p:txBody>
        </p:sp>
        <p:sp>
          <p:nvSpPr>
            <p:cNvPr id="18" name="Hexagon 17">
              <a:extLst>
                <a:ext uri="{FF2B5EF4-FFF2-40B4-BE49-F238E27FC236}">
                  <a16:creationId xmlns:a16="http://schemas.microsoft.com/office/drawing/2014/main" id="{4F774411-25A6-1FED-CC17-56CFBB62A645}"/>
                </a:ext>
              </a:extLst>
            </p:cNvPr>
            <p:cNvSpPr/>
            <p:nvPr/>
          </p:nvSpPr>
          <p:spPr>
            <a:xfrm>
              <a:off x="4173653" y="1897145"/>
              <a:ext cx="1651005" cy="1417437"/>
            </a:xfrm>
            <a:prstGeom prst="hexagon">
              <a:avLst>
                <a:gd name="adj" fmla="val 25000"/>
                <a:gd name="vf" fmla="val 11547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a:solidFill>
                    <a:schemeClr val="bg1"/>
                  </a:solidFill>
                </a:rPr>
                <a:t>Policy</a:t>
              </a:r>
            </a:p>
          </p:txBody>
        </p:sp>
        <p:sp>
          <p:nvSpPr>
            <p:cNvPr id="20" name="Freeform 19">
              <a:extLst>
                <a:ext uri="{FF2B5EF4-FFF2-40B4-BE49-F238E27FC236}">
                  <a16:creationId xmlns:a16="http://schemas.microsoft.com/office/drawing/2014/main" id="{9C4E5D0E-9400-5F99-F0C4-2709AE216864}"/>
                </a:ext>
              </a:extLst>
            </p:cNvPr>
            <p:cNvSpPr/>
            <p:nvPr/>
          </p:nvSpPr>
          <p:spPr>
            <a:xfrm>
              <a:off x="5593552" y="2682263"/>
              <a:ext cx="1651005" cy="1417437"/>
            </a:xfrm>
            <a:custGeom>
              <a:avLst/>
              <a:gdLst>
                <a:gd name="connsiteX0" fmla="*/ 0 w 1651005"/>
                <a:gd name="connsiteY0" fmla="*/ 708719 h 1417437"/>
                <a:gd name="connsiteX1" fmla="*/ 354359 w 1651005"/>
                <a:gd name="connsiteY1" fmla="*/ 0 h 1417437"/>
                <a:gd name="connsiteX2" fmla="*/ 1296646 w 1651005"/>
                <a:gd name="connsiteY2" fmla="*/ 0 h 1417437"/>
                <a:gd name="connsiteX3" fmla="*/ 1651005 w 1651005"/>
                <a:gd name="connsiteY3" fmla="*/ 708719 h 1417437"/>
                <a:gd name="connsiteX4" fmla="*/ 1296646 w 1651005"/>
                <a:gd name="connsiteY4" fmla="*/ 1417437 h 1417437"/>
                <a:gd name="connsiteX5" fmla="*/ 354359 w 1651005"/>
                <a:gd name="connsiteY5" fmla="*/ 1417437 h 1417437"/>
                <a:gd name="connsiteX6" fmla="*/ 0 w 1651005"/>
                <a:gd name="connsiteY6" fmla="*/ 708719 h 141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005" h="1417437">
                  <a:moveTo>
                    <a:pt x="0" y="708719"/>
                  </a:moveTo>
                  <a:lnTo>
                    <a:pt x="354359" y="0"/>
                  </a:lnTo>
                  <a:lnTo>
                    <a:pt x="1296646" y="0"/>
                  </a:lnTo>
                  <a:lnTo>
                    <a:pt x="1651005" y="708719"/>
                  </a:lnTo>
                  <a:lnTo>
                    <a:pt x="1296646" y="1417437"/>
                  </a:lnTo>
                  <a:lnTo>
                    <a:pt x="354359" y="1417437"/>
                  </a:lnTo>
                  <a:lnTo>
                    <a:pt x="0" y="708719"/>
                  </a:lnTo>
                  <a:close/>
                </a:path>
              </a:pathLst>
            </a:custGeom>
            <a:solidFill>
              <a:srgbClr val="01595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5704" tIns="233499" rIns="255703" bIns="233499" numCol="1" spcCol="1270" anchor="ctr" anchorCtr="0">
              <a:noAutofit/>
            </a:bodyPr>
            <a:lstStyle/>
            <a:p>
              <a:pPr marL="0" lvl="0" indent="0" algn="ctr" defTabSz="488950">
                <a:lnSpc>
                  <a:spcPct val="90000"/>
                </a:lnSpc>
                <a:spcBef>
                  <a:spcPct val="0"/>
                </a:spcBef>
                <a:spcAft>
                  <a:spcPct val="35000"/>
                </a:spcAft>
                <a:buNone/>
              </a:pPr>
              <a:r>
                <a:rPr lang="en-US" b="1" kern="1200" dirty="0">
                  <a:solidFill>
                    <a:schemeClr val="bg1"/>
                  </a:solidFill>
                </a:rPr>
                <a:t>Procure</a:t>
              </a:r>
            </a:p>
          </p:txBody>
        </p:sp>
        <p:sp>
          <p:nvSpPr>
            <p:cNvPr id="22" name="Hexagon 21">
              <a:extLst>
                <a:ext uri="{FF2B5EF4-FFF2-40B4-BE49-F238E27FC236}">
                  <a16:creationId xmlns:a16="http://schemas.microsoft.com/office/drawing/2014/main" id="{ABBD2184-9BC8-1DFC-E84B-91CB39FD005F}"/>
                </a:ext>
              </a:extLst>
            </p:cNvPr>
            <p:cNvSpPr/>
            <p:nvPr/>
          </p:nvSpPr>
          <p:spPr>
            <a:xfrm>
              <a:off x="7014327" y="3479076"/>
              <a:ext cx="1651005" cy="1417437"/>
            </a:xfrm>
            <a:prstGeom prst="hexagon">
              <a:avLst>
                <a:gd name="adj" fmla="val 25000"/>
                <a:gd name="vf" fmla="val 115470"/>
              </a:avLst>
            </a:prstGeom>
            <a:solidFill>
              <a:srgbClr val="12C2C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a:solidFill>
                    <a:schemeClr val="tx1"/>
                  </a:solidFill>
                </a:rPr>
                <a:t>Comms</a:t>
              </a:r>
            </a:p>
          </p:txBody>
        </p:sp>
        <p:sp>
          <p:nvSpPr>
            <p:cNvPr id="24" name="Freeform 23">
              <a:extLst>
                <a:ext uri="{FF2B5EF4-FFF2-40B4-BE49-F238E27FC236}">
                  <a16:creationId xmlns:a16="http://schemas.microsoft.com/office/drawing/2014/main" id="{71C825A9-C587-7154-79E4-D7B99C25F3CD}"/>
                </a:ext>
              </a:extLst>
            </p:cNvPr>
            <p:cNvSpPr/>
            <p:nvPr/>
          </p:nvSpPr>
          <p:spPr>
            <a:xfrm>
              <a:off x="7014327" y="1912236"/>
              <a:ext cx="1651005" cy="1417437"/>
            </a:xfrm>
            <a:custGeom>
              <a:avLst/>
              <a:gdLst>
                <a:gd name="connsiteX0" fmla="*/ 0 w 1651005"/>
                <a:gd name="connsiteY0" fmla="*/ 708719 h 1417437"/>
                <a:gd name="connsiteX1" fmla="*/ 354359 w 1651005"/>
                <a:gd name="connsiteY1" fmla="*/ 0 h 1417437"/>
                <a:gd name="connsiteX2" fmla="*/ 1296646 w 1651005"/>
                <a:gd name="connsiteY2" fmla="*/ 0 h 1417437"/>
                <a:gd name="connsiteX3" fmla="*/ 1651005 w 1651005"/>
                <a:gd name="connsiteY3" fmla="*/ 708719 h 1417437"/>
                <a:gd name="connsiteX4" fmla="*/ 1296646 w 1651005"/>
                <a:gd name="connsiteY4" fmla="*/ 1417437 h 1417437"/>
                <a:gd name="connsiteX5" fmla="*/ 354359 w 1651005"/>
                <a:gd name="connsiteY5" fmla="*/ 1417437 h 1417437"/>
                <a:gd name="connsiteX6" fmla="*/ 0 w 1651005"/>
                <a:gd name="connsiteY6" fmla="*/ 708719 h 141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005" h="1417437">
                  <a:moveTo>
                    <a:pt x="0" y="708719"/>
                  </a:moveTo>
                  <a:lnTo>
                    <a:pt x="354359" y="0"/>
                  </a:lnTo>
                  <a:lnTo>
                    <a:pt x="1296646" y="0"/>
                  </a:lnTo>
                  <a:lnTo>
                    <a:pt x="1651005" y="708719"/>
                  </a:lnTo>
                  <a:lnTo>
                    <a:pt x="1296646" y="1417437"/>
                  </a:lnTo>
                  <a:lnTo>
                    <a:pt x="354359" y="1417437"/>
                  </a:lnTo>
                  <a:lnTo>
                    <a:pt x="0" y="708719"/>
                  </a:lnTo>
                  <a:close/>
                </a:path>
              </a:pathLst>
            </a:custGeom>
            <a:solidFill>
              <a:srgbClr val="01595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5704" tIns="233499" rIns="255703" bIns="233499" numCol="1" spcCol="1270" anchor="ctr" anchorCtr="0">
              <a:noAutofit/>
            </a:bodyPr>
            <a:lstStyle/>
            <a:p>
              <a:pPr marL="0" lvl="0" indent="0" algn="ctr" defTabSz="488950">
                <a:lnSpc>
                  <a:spcPct val="90000"/>
                </a:lnSpc>
                <a:spcBef>
                  <a:spcPct val="0"/>
                </a:spcBef>
                <a:spcAft>
                  <a:spcPct val="35000"/>
                </a:spcAft>
                <a:buNone/>
              </a:pPr>
              <a:r>
                <a:rPr lang="en-US" b="1" kern="1200" dirty="0">
                  <a:solidFill>
                    <a:schemeClr val="bg1"/>
                  </a:solidFill>
                </a:rPr>
                <a:t>Govern</a:t>
              </a:r>
            </a:p>
          </p:txBody>
        </p:sp>
        <p:sp>
          <p:nvSpPr>
            <p:cNvPr id="26" name="Hexagon 25">
              <a:extLst>
                <a:ext uri="{FF2B5EF4-FFF2-40B4-BE49-F238E27FC236}">
                  <a16:creationId xmlns:a16="http://schemas.microsoft.com/office/drawing/2014/main" id="{79097721-F603-D1BC-C601-5BFCE9FD3AA6}"/>
                </a:ext>
              </a:extLst>
            </p:cNvPr>
            <p:cNvSpPr/>
            <p:nvPr/>
          </p:nvSpPr>
          <p:spPr>
            <a:xfrm>
              <a:off x="8435102" y="2703013"/>
              <a:ext cx="1651005" cy="1417437"/>
            </a:xfrm>
            <a:prstGeom prst="hexagon">
              <a:avLst>
                <a:gd name="adj" fmla="val 25000"/>
                <a:gd name="vf" fmla="val 11547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r>
                <a:rPr lang="en-US" b="1" dirty="0">
                  <a:solidFill>
                    <a:schemeClr val="bg1"/>
                  </a:solidFill>
                </a:rPr>
                <a:t>Help Desk Support</a:t>
              </a:r>
            </a:p>
          </p:txBody>
        </p:sp>
      </p:grpSp>
      <p:sp>
        <p:nvSpPr>
          <p:cNvPr id="4" name="Rectangle 3">
            <a:extLst>
              <a:ext uri="{FF2B5EF4-FFF2-40B4-BE49-F238E27FC236}">
                <a16:creationId xmlns:a16="http://schemas.microsoft.com/office/drawing/2014/main" id="{CF21477E-01E9-3518-BA52-E5A043659DB9}"/>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97F15C8-B855-7501-501D-5BBD7F343898}"/>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1723110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3B660F-CB5B-CAEB-33C8-4073E955C786}"/>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solidFill>
                  <a:schemeClr val="bg1"/>
                </a:solidFill>
              </a:rPr>
              <a:t>A11Y </a:t>
            </a:r>
            <a:br>
              <a:rPr lang="en-US" sz="5400" dirty="0">
                <a:solidFill>
                  <a:schemeClr val="bg1"/>
                </a:solidFill>
              </a:rPr>
            </a:br>
            <a:r>
              <a:rPr lang="en-US" sz="5400" dirty="0">
                <a:solidFill>
                  <a:schemeClr val="bg1"/>
                </a:solidFill>
              </a:rPr>
              <a:t>for </a:t>
            </a:r>
            <a:br>
              <a:rPr lang="en-US" sz="5400" dirty="0">
                <a:solidFill>
                  <a:schemeClr val="bg1"/>
                </a:solidFill>
              </a:rPr>
            </a:br>
            <a:r>
              <a:rPr lang="en-US" sz="5400" dirty="0">
                <a:solidFill>
                  <a:schemeClr val="bg1"/>
                </a:solidFill>
              </a:rPr>
              <a:t>Good</a:t>
            </a:r>
          </a:p>
        </p:txBody>
      </p:sp>
      <p:sp>
        <p:nvSpPr>
          <p:cNvPr id="7" name="Content Placeholder 6">
            <a:extLst>
              <a:ext uri="{FF2B5EF4-FFF2-40B4-BE49-F238E27FC236}">
                <a16:creationId xmlns:a16="http://schemas.microsoft.com/office/drawing/2014/main" id="{7B3E185C-7DB7-F7FF-C255-765A7B78E900}"/>
              </a:ext>
            </a:extLst>
          </p:cNvPr>
          <p:cNvSpPr>
            <a:spLocks noGrp="1"/>
          </p:cNvSpPr>
          <p:nvPr>
            <p:ph idx="1"/>
          </p:nvPr>
        </p:nvSpPr>
        <p:spPr>
          <a:xfrm>
            <a:off x="890339" y="4636008"/>
            <a:ext cx="3734014" cy="1572768"/>
          </a:xfrm>
        </p:spPr>
        <p:txBody>
          <a:bodyPr vert="horz" lIns="91440" tIns="45720" rIns="91440" bIns="45720" rtlCol="0">
            <a:noAutofit/>
          </a:bodyPr>
          <a:lstStyle/>
          <a:p>
            <a:pPr marL="0" indent="0">
              <a:buNone/>
            </a:pPr>
            <a:r>
              <a:rPr lang="en-US" sz="2400" b="1" dirty="0">
                <a:solidFill>
                  <a:schemeClr val="bg1"/>
                </a:solidFill>
              </a:rPr>
              <a:t>Because everyone deserves Digital Equality</a:t>
            </a:r>
          </a:p>
        </p:txBody>
      </p:sp>
      <p:sp>
        <p:nvSpPr>
          <p:cNvPr id="2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Elphaba and Glinda from the Wicked Movie, holding hands realizing that when they work together, they are unlimited in what they can accomplish.">
            <a:extLst>
              <a:ext uri="{FF2B5EF4-FFF2-40B4-BE49-F238E27FC236}">
                <a16:creationId xmlns:a16="http://schemas.microsoft.com/office/drawing/2014/main" id="{FB0EB5EF-303C-9936-EAEB-CBF903B0D75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Rectangle 3">
            <a:extLst>
              <a:ext uri="{FF2B5EF4-FFF2-40B4-BE49-F238E27FC236}">
                <a16:creationId xmlns:a16="http://schemas.microsoft.com/office/drawing/2014/main" id="{8234F6A8-E43A-C14C-D05D-B475A4DE4242}"/>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96698CC-F7D9-0B68-2A67-F6DF1E28BF3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2193843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6371BC-9F1C-732D-8E2D-B58EE55143AB}"/>
            </a:ext>
          </a:extLst>
        </p:cNvPr>
        <p:cNvGrpSpPr/>
        <p:nvPr/>
      </p:nvGrpSpPr>
      <p:grpSpPr>
        <a:xfrm>
          <a:off x="0" y="0"/>
          <a:ext cx="0" cy="0"/>
          <a:chOff x="0" y="0"/>
          <a:chExt cx="0" cy="0"/>
        </a:xfrm>
      </p:grpSpPr>
      <p:sp useBgFill="1">
        <p:nvSpPr>
          <p:cNvPr id="15" name="Rectangle 14" hidden="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9236A-09E3-D895-7F2C-4BA2E3BB6394}"/>
              </a:ext>
            </a:extLst>
          </p:cNvPr>
          <p:cNvSpPr>
            <a:spLocks noGrp="1"/>
          </p:cNvSpPr>
          <p:nvPr>
            <p:ph type="title"/>
          </p:nvPr>
        </p:nvSpPr>
        <p:spPr>
          <a:xfrm>
            <a:off x="572493" y="238539"/>
            <a:ext cx="11018520" cy="1325880"/>
          </a:xfrm>
        </p:spPr>
        <p:txBody>
          <a:bodyPr anchor="ctr">
            <a:normAutofit/>
          </a:bodyPr>
          <a:lstStyle/>
          <a:p>
            <a:r>
              <a:rPr lang="en-US" dirty="0"/>
              <a:t>Sustainable A11Y: Defying Gravity</a:t>
            </a:r>
          </a:p>
        </p:txBody>
      </p:sp>
      <p:graphicFrame>
        <p:nvGraphicFramePr>
          <p:cNvPr id="3" name="Diagram 2" descr="Venn Diagram with 10 overlapping circles.  1 big circle in the middle says Culture.  The 9 circles overlapping the edges say: Policy, Budget, Training, Communications, Help Desk/Support, Govern, SDLC, Procure and HR.">
            <a:extLst>
              <a:ext uri="{FF2B5EF4-FFF2-40B4-BE49-F238E27FC236}">
                <a16:creationId xmlns:a16="http://schemas.microsoft.com/office/drawing/2014/main" id="{AAAD3FCF-57B9-F2D2-D25E-9C836DC3F123}"/>
              </a:ext>
            </a:extLst>
          </p:cNvPr>
          <p:cNvGraphicFramePr/>
          <p:nvPr>
            <p:extLst>
              <p:ext uri="{D42A27DB-BD31-4B8C-83A1-F6EECF244321}">
                <p14:modId xmlns:p14="http://schemas.microsoft.com/office/powerpoint/2010/main" val="2595795864"/>
              </p:ext>
            </p:extLst>
          </p:nvPr>
        </p:nvGraphicFramePr>
        <p:xfrm>
          <a:off x="1880173" y="1970268"/>
          <a:ext cx="8247800"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ketchy line">
            <a:extLst>
              <a:ext uri="{FF2B5EF4-FFF2-40B4-BE49-F238E27FC236}">
                <a16:creationId xmlns:a16="http://schemas.microsoft.com/office/drawing/2014/main" id="{8F7ED510-8D3E-C3A4-F4C2-5FE473DAA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5886" y="1389888"/>
            <a:ext cx="7543800" cy="45719"/>
          </a:xfrm>
          <a:custGeom>
            <a:avLst/>
            <a:gdLst>
              <a:gd name="connsiteX0" fmla="*/ 0 w 7543800"/>
              <a:gd name="connsiteY0" fmla="*/ 0 h 45719"/>
              <a:gd name="connsiteX1" fmla="*/ 761238 w 7543800"/>
              <a:gd name="connsiteY1" fmla="*/ 0 h 45719"/>
              <a:gd name="connsiteX2" fmla="*/ 1447038 w 7543800"/>
              <a:gd name="connsiteY2" fmla="*/ 0 h 45719"/>
              <a:gd name="connsiteX3" fmla="*/ 1906524 w 7543800"/>
              <a:gd name="connsiteY3" fmla="*/ 0 h 45719"/>
              <a:gd name="connsiteX4" fmla="*/ 2667762 w 7543800"/>
              <a:gd name="connsiteY4" fmla="*/ 0 h 45719"/>
              <a:gd name="connsiteX5" fmla="*/ 3127248 w 7543800"/>
              <a:gd name="connsiteY5" fmla="*/ 0 h 45719"/>
              <a:gd name="connsiteX6" fmla="*/ 3586734 w 7543800"/>
              <a:gd name="connsiteY6" fmla="*/ 0 h 45719"/>
              <a:gd name="connsiteX7" fmla="*/ 4347972 w 7543800"/>
              <a:gd name="connsiteY7" fmla="*/ 0 h 45719"/>
              <a:gd name="connsiteX8" fmla="*/ 5184648 w 7543800"/>
              <a:gd name="connsiteY8" fmla="*/ 0 h 45719"/>
              <a:gd name="connsiteX9" fmla="*/ 5870448 w 7543800"/>
              <a:gd name="connsiteY9" fmla="*/ 0 h 45719"/>
              <a:gd name="connsiteX10" fmla="*/ 6480810 w 7543800"/>
              <a:gd name="connsiteY10" fmla="*/ 0 h 45719"/>
              <a:gd name="connsiteX11" fmla="*/ 6940296 w 7543800"/>
              <a:gd name="connsiteY11" fmla="*/ 0 h 45719"/>
              <a:gd name="connsiteX12" fmla="*/ 7543800 w 7543800"/>
              <a:gd name="connsiteY12" fmla="*/ 0 h 45719"/>
              <a:gd name="connsiteX13" fmla="*/ 7543800 w 7543800"/>
              <a:gd name="connsiteY13" fmla="*/ 45719 h 45719"/>
              <a:gd name="connsiteX14" fmla="*/ 6707124 w 7543800"/>
              <a:gd name="connsiteY14" fmla="*/ 45719 h 45719"/>
              <a:gd name="connsiteX15" fmla="*/ 6096762 w 7543800"/>
              <a:gd name="connsiteY15" fmla="*/ 45719 h 45719"/>
              <a:gd name="connsiteX16" fmla="*/ 5260086 w 7543800"/>
              <a:gd name="connsiteY16" fmla="*/ 45719 h 45719"/>
              <a:gd name="connsiteX17" fmla="*/ 4725162 w 7543800"/>
              <a:gd name="connsiteY17" fmla="*/ 45719 h 45719"/>
              <a:gd name="connsiteX18" fmla="*/ 3963924 w 7543800"/>
              <a:gd name="connsiteY18" fmla="*/ 45719 h 45719"/>
              <a:gd name="connsiteX19" fmla="*/ 3127248 w 7543800"/>
              <a:gd name="connsiteY19" fmla="*/ 45719 h 45719"/>
              <a:gd name="connsiteX20" fmla="*/ 2366010 w 7543800"/>
              <a:gd name="connsiteY20" fmla="*/ 45719 h 45719"/>
              <a:gd name="connsiteX21" fmla="*/ 1831086 w 7543800"/>
              <a:gd name="connsiteY21" fmla="*/ 45719 h 45719"/>
              <a:gd name="connsiteX22" fmla="*/ 1069848 w 7543800"/>
              <a:gd name="connsiteY22" fmla="*/ 45719 h 45719"/>
              <a:gd name="connsiteX23" fmla="*/ 0 w 7543800"/>
              <a:gd name="connsiteY23" fmla="*/ 45719 h 45719"/>
              <a:gd name="connsiteX24" fmla="*/ 0 w 7543800"/>
              <a:gd name="connsiteY2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43800" h="45719" fill="none" extrusionOk="0">
                <a:moveTo>
                  <a:pt x="0" y="0"/>
                </a:moveTo>
                <a:cubicBezTo>
                  <a:pt x="227955" y="-19942"/>
                  <a:pt x="445704" y="-25056"/>
                  <a:pt x="761238" y="0"/>
                </a:cubicBezTo>
                <a:cubicBezTo>
                  <a:pt x="1076772" y="25056"/>
                  <a:pt x="1195760" y="-20501"/>
                  <a:pt x="1447038" y="0"/>
                </a:cubicBezTo>
                <a:cubicBezTo>
                  <a:pt x="1698316" y="20501"/>
                  <a:pt x="1800647" y="3703"/>
                  <a:pt x="1906524" y="0"/>
                </a:cubicBezTo>
                <a:cubicBezTo>
                  <a:pt x="2012401" y="-3703"/>
                  <a:pt x="2374372" y="6164"/>
                  <a:pt x="2667762" y="0"/>
                </a:cubicBezTo>
                <a:cubicBezTo>
                  <a:pt x="2961152" y="-6164"/>
                  <a:pt x="3024497" y="-4662"/>
                  <a:pt x="3127248" y="0"/>
                </a:cubicBezTo>
                <a:cubicBezTo>
                  <a:pt x="3229999" y="4662"/>
                  <a:pt x="3412374" y="10843"/>
                  <a:pt x="3586734" y="0"/>
                </a:cubicBezTo>
                <a:cubicBezTo>
                  <a:pt x="3761094" y="-10843"/>
                  <a:pt x="4159726" y="8114"/>
                  <a:pt x="4347972" y="0"/>
                </a:cubicBezTo>
                <a:cubicBezTo>
                  <a:pt x="4536218" y="-8114"/>
                  <a:pt x="5004056" y="15809"/>
                  <a:pt x="5184648" y="0"/>
                </a:cubicBezTo>
                <a:cubicBezTo>
                  <a:pt x="5365240" y="-15809"/>
                  <a:pt x="5716050" y="15281"/>
                  <a:pt x="5870448" y="0"/>
                </a:cubicBezTo>
                <a:cubicBezTo>
                  <a:pt x="6024846" y="-15281"/>
                  <a:pt x="6317362" y="27438"/>
                  <a:pt x="6480810" y="0"/>
                </a:cubicBezTo>
                <a:cubicBezTo>
                  <a:pt x="6644258" y="-27438"/>
                  <a:pt x="6725264" y="-1488"/>
                  <a:pt x="6940296" y="0"/>
                </a:cubicBezTo>
                <a:cubicBezTo>
                  <a:pt x="7155328" y="1488"/>
                  <a:pt x="7412830" y="-4930"/>
                  <a:pt x="7543800" y="0"/>
                </a:cubicBezTo>
                <a:cubicBezTo>
                  <a:pt x="7542658" y="22729"/>
                  <a:pt x="7542747" y="30457"/>
                  <a:pt x="7543800" y="45719"/>
                </a:cubicBezTo>
                <a:cubicBezTo>
                  <a:pt x="7364065" y="85891"/>
                  <a:pt x="6969706" y="16305"/>
                  <a:pt x="6707124" y="45719"/>
                </a:cubicBezTo>
                <a:cubicBezTo>
                  <a:pt x="6444542" y="75133"/>
                  <a:pt x="6376504" y="43503"/>
                  <a:pt x="6096762" y="45719"/>
                </a:cubicBezTo>
                <a:cubicBezTo>
                  <a:pt x="5817020" y="47935"/>
                  <a:pt x="5641620" y="30020"/>
                  <a:pt x="5260086" y="45719"/>
                </a:cubicBezTo>
                <a:cubicBezTo>
                  <a:pt x="4878552" y="61418"/>
                  <a:pt x="4949185" y="44192"/>
                  <a:pt x="4725162" y="45719"/>
                </a:cubicBezTo>
                <a:cubicBezTo>
                  <a:pt x="4501139" y="47246"/>
                  <a:pt x="4187907" y="68737"/>
                  <a:pt x="3963924" y="45719"/>
                </a:cubicBezTo>
                <a:cubicBezTo>
                  <a:pt x="3739941" y="22701"/>
                  <a:pt x="3369079" y="85313"/>
                  <a:pt x="3127248" y="45719"/>
                </a:cubicBezTo>
                <a:cubicBezTo>
                  <a:pt x="2885417" y="6125"/>
                  <a:pt x="2535360" y="47351"/>
                  <a:pt x="2366010" y="45719"/>
                </a:cubicBezTo>
                <a:cubicBezTo>
                  <a:pt x="2196660" y="44087"/>
                  <a:pt x="2070320" y="60033"/>
                  <a:pt x="1831086" y="45719"/>
                </a:cubicBezTo>
                <a:cubicBezTo>
                  <a:pt x="1591852" y="31405"/>
                  <a:pt x="1284803" y="64078"/>
                  <a:pt x="1069848" y="45719"/>
                </a:cubicBezTo>
                <a:cubicBezTo>
                  <a:pt x="854893" y="27360"/>
                  <a:pt x="269470" y="24283"/>
                  <a:pt x="0" y="45719"/>
                </a:cubicBezTo>
                <a:cubicBezTo>
                  <a:pt x="-1581" y="30776"/>
                  <a:pt x="1735" y="9413"/>
                  <a:pt x="0" y="0"/>
                </a:cubicBezTo>
                <a:close/>
              </a:path>
              <a:path w="7543800" h="45719" stroke="0" extrusionOk="0">
                <a:moveTo>
                  <a:pt x="0" y="0"/>
                </a:moveTo>
                <a:cubicBezTo>
                  <a:pt x="203933" y="19652"/>
                  <a:pt x="356541" y="16665"/>
                  <a:pt x="534924" y="0"/>
                </a:cubicBezTo>
                <a:cubicBezTo>
                  <a:pt x="713307" y="-16665"/>
                  <a:pt x="1181798" y="4055"/>
                  <a:pt x="1371600" y="0"/>
                </a:cubicBezTo>
                <a:cubicBezTo>
                  <a:pt x="1561402" y="-4055"/>
                  <a:pt x="1698371" y="14490"/>
                  <a:pt x="1831086" y="0"/>
                </a:cubicBezTo>
                <a:cubicBezTo>
                  <a:pt x="1963801" y="-14490"/>
                  <a:pt x="2077222" y="13596"/>
                  <a:pt x="2290572" y="0"/>
                </a:cubicBezTo>
                <a:cubicBezTo>
                  <a:pt x="2503922" y="-13596"/>
                  <a:pt x="2763492" y="22102"/>
                  <a:pt x="2976372" y="0"/>
                </a:cubicBezTo>
                <a:cubicBezTo>
                  <a:pt x="3189252" y="-22102"/>
                  <a:pt x="3359572" y="5683"/>
                  <a:pt x="3586734" y="0"/>
                </a:cubicBezTo>
                <a:cubicBezTo>
                  <a:pt x="3813896" y="-5683"/>
                  <a:pt x="4191233" y="-26645"/>
                  <a:pt x="4347972" y="0"/>
                </a:cubicBezTo>
                <a:cubicBezTo>
                  <a:pt x="4504711" y="26645"/>
                  <a:pt x="4712520" y="-8229"/>
                  <a:pt x="4882896" y="0"/>
                </a:cubicBezTo>
                <a:cubicBezTo>
                  <a:pt x="5053272" y="8229"/>
                  <a:pt x="5385740" y="-8973"/>
                  <a:pt x="5719572" y="0"/>
                </a:cubicBezTo>
                <a:cubicBezTo>
                  <a:pt x="6053404" y="8973"/>
                  <a:pt x="6162866" y="-29457"/>
                  <a:pt x="6329934" y="0"/>
                </a:cubicBezTo>
                <a:cubicBezTo>
                  <a:pt x="6497002" y="29457"/>
                  <a:pt x="6632913" y="1756"/>
                  <a:pt x="6864858" y="0"/>
                </a:cubicBezTo>
                <a:cubicBezTo>
                  <a:pt x="7096803" y="-1756"/>
                  <a:pt x="7253571" y="19164"/>
                  <a:pt x="7543800" y="0"/>
                </a:cubicBezTo>
                <a:cubicBezTo>
                  <a:pt x="7544727" y="12904"/>
                  <a:pt x="7543479" y="31861"/>
                  <a:pt x="7543800" y="45719"/>
                </a:cubicBezTo>
                <a:cubicBezTo>
                  <a:pt x="7280545" y="52506"/>
                  <a:pt x="7269700" y="61149"/>
                  <a:pt x="7008876" y="45719"/>
                </a:cubicBezTo>
                <a:cubicBezTo>
                  <a:pt x="6748052" y="30289"/>
                  <a:pt x="6774184" y="59329"/>
                  <a:pt x="6549390" y="45719"/>
                </a:cubicBezTo>
                <a:cubicBezTo>
                  <a:pt x="6324596" y="32109"/>
                  <a:pt x="6157980" y="59407"/>
                  <a:pt x="5939028" y="45719"/>
                </a:cubicBezTo>
                <a:cubicBezTo>
                  <a:pt x="5720076" y="32031"/>
                  <a:pt x="5530578" y="27499"/>
                  <a:pt x="5404104" y="45719"/>
                </a:cubicBezTo>
                <a:cubicBezTo>
                  <a:pt x="5277630" y="63939"/>
                  <a:pt x="4871429" y="21950"/>
                  <a:pt x="4567428" y="45719"/>
                </a:cubicBezTo>
                <a:cubicBezTo>
                  <a:pt x="4263427" y="69488"/>
                  <a:pt x="3968257" y="51471"/>
                  <a:pt x="3806190" y="45719"/>
                </a:cubicBezTo>
                <a:cubicBezTo>
                  <a:pt x="3644123" y="39967"/>
                  <a:pt x="3515808" y="48110"/>
                  <a:pt x="3346704" y="45719"/>
                </a:cubicBezTo>
                <a:cubicBezTo>
                  <a:pt x="3177600" y="43328"/>
                  <a:pt x="2957100" y="15671"/>
                  <a:pt x="2660904" y="45719"/>
                </a:cubicBezTo>
                <a:cubicBezTo>
                  <a:pt x="2364708" y="75767"/>
                  <a:pt x="2231603" y="65573"/>
                  <a:pt x="1975104" y="45719"/>
                </a:cubicBezTo>
                <a:cubicBezTo>
                  <a:pt x="1718605" y="25865"/>
                  <a:pt x="1706725" y="51668"/>
                  <a:pt x="1515618" y="45719"/>
                </a:cubicBezTo>
                <a:cubicBezTo>
                  <a:pt x="1324511" y="39770"/>
                  <a:pt x="861081" y="55237"/>
                  <a:pt x="678942" y="45719"/>
                </a:cubicBezTo>
                <a:cubicBezTo>
                  <a:pt x="496803" y="36201"/>
                  <a:pt x="286134" y="49090"/>
                  <a:pt x="0" y="45719"/>
                </a:cubicBezTo>
                <a:cubicBezTo>
                  <a:pt x="-1002" y="28521"/>
                  <a:pt x="367" y="1209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B38BDDA-7171-43C3-C016-058A2FA24C59}"/>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41C0D8F-89AE-6915-1566-18B7E094E791}"/>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326623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11BC-182C-4F6D-DFE7-370FFC05F5D1}"/>
              </a:ext>
            </a:extLst>
          </p:cNvPr>
          <p:cNvSpPr>
            <a:spLocks noGrp="1"/>
          </p:cNvSpPr>
          <p:nvPr>
            <p:ph type="ctrTitle"/>
          </p:nvPr>
        </p:nvSpPr>
        <p:spPr/>
        <p:txBody>
          <a:bodyPr/>
          <a:lstStyle/>
          <a:p>
            <a:r>
              <a:rPr lang="en-US" dirty="0"/>
              <a:t>Let’s peek behind the curtain</a:t>
            </a:r>
          </a:p>
        </p:txBody>
      </p:sp>
      <p:sp>
        <p:nvSpPr>
          <p:cNvPr id="3" name="Subtitle 2">
            <a:extLst>
              <a:ext uri="{FF2B5EF4-FFF2-40B4-BE49-F238E27FC236}">
                <a16:creationId xmlns:a16="http://schemas.microsoft.com/office/drawing/2014/main" id="{FA16F7ED-FA8B-49D2-1388-624AD32A590B}"/>
              </a:ext>
            </a:extLst>
          </p:cNvPr>
          <p:cNvSpPr>
            <a:spLocks noGrp="1"/>
          </p:cNvSpPr>
          <p:nvPr>
            <p:ph type="subTitle" idx="1"/>
          </p:nvPr>
        </p:nvSpPr>
        <p:spPr/>
        <p:txBody>
          <a:bodyPr/>
          <a:lstStyle/>
          <a:p>
            <a:endParaRPr lang="en-US" dirty="0"/>
          </a:p>
        </p:txBody>
      </p:sp>
      <p:pic>
        <p:nvPicPr>
          <p:cNvPr id="5" name="Picture 4" descr="Looking behind a green velvet curtain into the Chief Accessibility Officer’s office">
            <a:extLst>
              <a:ext uri="{FF2B5EF4-FFF2-40B4-BE49-F238E27FC236}">
                <a16:creationId xmlns:a16="http://schemas.microsoft.com/office/drawing/2014/main" id="{7459457E-D2BF-2034-2F92-1230A78292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4037"/>
            <a:ext cx="12192000" cy="8128000"/>
          </a:xfrm>
          <a:prstGeom prst="rect">
            <a:avLst/>
          </a:prstGeom>
        </p:spPr>
      </p:pic>
      <p:sp>
        <p:nvSpPr>
          <p:cNvPr id="6" name="Rectangle 5">
            <a:extLst>
              <a:ext uri="{FF2B5EF4-FFF2-40B4-BE49-F238E27FC236}">
                <a16:creationId xmlns:a16="http://schemas.microsoft.com/office/drawing/2014/main" id="{2710C5B0-B145-4A88-7E40-5E75B99F3C3E}"/>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E86784E-4773-81B8-79A2-EAD2F94F697E}"/>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310966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3ADCC2-5F30-6354-F914-53626904CC7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314552" y="1690687"/>
            <a:ext cx="7877447" cy="5251631"/>
          </a:xfrm>
          <a:prstGeom prst="rect">
            <a:avLst/>
          </a:prstGeom>
        </p:spPr>
      </p:pic>
      <p:sp>
        <p:nvSpPr>
          <p:cNvPr id="5" name="Rectangle 4">
            <a:extLst>
              <a:ext uri="{FF2B5EF4-FFF2-40B4-BE49-F238E27FC236}">
                <a16:creationId xmlns:a16="http://schemas.microsoft.com/office/drawing/2014/main" id="{49A651E0-FFA6-E6F8-6B1C-BE03958364B5}"/>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349AB7-5DC7-B880-96B4-C523B63FC90B}"/>
              </a:ext>
            </a:extLst>
          </p:cNvPr>
          <p:cNvSpPr>
            <a:spLocks noGrp="1"/>
          </p:cNvSpPr>
          <p:nvPr>
            <p:ph type="title"/>
          </p:nvPr>
        </p:nvSpPr>
        <p:spPr/>
        <p:txBody>
          <a:bodyPr/>
          <a:lstStyle/>
          <a:p>
            <a:r>
              <a:rPr lang="en-US" dirty="0"/>
              <a:t>The power of collaboration &amp; community</a:t>
            </a:r>
          </a:p>
        </p:txBody>
      </p:sp>
      <p:sp>
        <p:nvSpPr>
          <p:cNvPr id="8" name="Content Placeholder 7">
            <a:extLst>
              <a:ext uri="{FF2B5EF4-FFF2-40B4-BE49-F238E27FC236}">
                <a16:creationId xmlns:a16="http://schemas.microsoft.com/office/drawing/2014/main" id="{50EFA5A5-571D-BA4A-3470-7823F5D17B2B}"/>
              </a:ext>
            </a:extLst>
          </p:cNvPr>
          <p:cNvSpPr>
            <a:spLocks noGrp="1"/>
          </p:cNvSpPr>
          <p:nvPr>
            <p:ph idx="1"/>
          </p:nvPr>
        </p:nvSpPr>
        <p:spPr>
          <a:xfrm>
            <a:off x="838200" y="1825625"/>
            <a:ext cx="5257800" cy="4351338"/>
          </a:xfrm>
        </p:spPr>
        <p:txBody>
          <a:bodyPr/>
          <a:lstStyle/>
          <a:p>
            <a:r>
              <a:rPr lang="en-US" dirty="0"/>
              <a:t>Title</a:t>
            </a:r>
          </a:p>
          <a:p>
            <a:pPr lvl="1"/>
            <a:r>
              <a:rPr lang="en-US" sz="1800" dirty="0"/>
              <a:t>Chief Accessibility Officer?</a:t>
            </a:r>
          </a:p>
          <a:p>
            <a:pPr lvl="1"/>
            <a:r>
              <a:rPr lang="en-US" sz="1800" dirty="0"/>
              <a:t>Chief Information Accessibility Officer? </a:t>
            </a:r>
          </a:p>
          <a:p>
            <a:r>
              <a:rPr lang="en-US" dirty="0"/>
              <a:t>Job description</a:t>
            </a:r>
          </a:p>
          <a:p>
            <a:r>
              <a:rPr lang="en-US" dirty="0"/>
              <a:t>Goals</a:t>
            </a:r>
          </a:p>
          <a:p>
            <a:r>
              <a:rPr lang="en-US" dirty="0"/>
              <a:t>Metrics</a:t>
            </a:r>
          </a:p>
        </p:txBody>
      </p:sp>
      <p:sp>
        <p:nvSpPr>
          <p:cNvPr id="9" name="sketchy line">
            <a:extLst>
              <a:ext uri="{FF2B5EF4-FFF2-40B4-BE49-F238E27FC236}">
                <a16:creationId xmlns:a16="http://schemas.microsoft.com/office/drawing/2014/main" id="{4F6FCB02-C6DB-2B95-3F3D-0C9E5B0813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5368" y="1385889"/>
            <a:ext cx="9144000" cy="45719"/>
          </a:xfrm>
          <a:custGeom>
            <a:avLst/>
            <a:gdLst>
              <a:gd name="connsiteX0" fmla="*/ 0 w 9144000"/>
              <a:gd name="connsiteY0" fmla="*/ 0 h 45719"/>
              <a:gd name="connsiteX1" fmla="*/ 470263 w 9144000"/>
              <a:gd name="connsiteY1" fmla="*/ 0 h 45719"/>
              <a:gd name="connsiteX2" fmla="*/ 1306286 w 9144000"/>
              <a:gd name="connsiteY2" fmla="*/ 0 h 45719"/>
              <a:gd name="connsiteX3" fmla="*/ 1959429 w 9144000"/>
              <a:gd name="connsiteY3" fmla="*/ 0 h 45719"/>
              <a:gd name="connsiteX4" fmla="*/ 2521131 w 9144000"/>
              <a:gd name="connsiteY4" fmla="*/ 0 h 45719"/>
              <a:gd name="connsiteX5" fmla="*/ 2899954 w 9144000"/>
              <a:gd name="connsiteY5" fmla="*/ 0 h 45719"/>
              <a:gd name="connsiteX6" fmla="*/ 3461657 w 9144000"/>
              <a:gd name="connsiteY6" fmla="*/ 0 h 45719"/>
              <a:gd name="connsiteX7" fmla="*/ 3840480 w 9144000"/>
              <a:gd name="connsiteY7" fmla="*/ 0 h 45719"/>
              <a:gd name="connsiteX8" fmla="*/ 4585063 w 9144000"/>
              <a:gd name="connsiteY8" fmla="*/ 0 h 45719"/>
              <a:gd name="connsiteX9" fmla="*/ 5421086 w 9144000"/>
              <a:gd name="connsiteY9" fmla="*/ 0 h 45719"/>
              <a:gd name="connsiteX10" fmla="*/ 6074229 w 9144000"/>
              <a:gd name="connsiteY10" fmla="*/ 0 h 45719"/>
              <a:gd name="connsiteX11" fmla="*/ 6544491 w 9144000"/>
              <a:gd name="connsiteY11" fmla="*/ 0 h 45719"/>
              <a:gd name="connsiteX12" fmla="*/ 6923314 w 9144000"/>
              <a:gd name="connsiteY12" fmla="*/ 0 h 45719"/>
              <a:gd name="connsiteX13" fmla="*/ 7759337 w 9144000"/>
              <a:gd name="connsiteY13" fmla="*/ 0 h 45719"/>
              <a:gd name="connsiteX14" fmla="*/ 8321040 w 9144000"/>
              <a:gd name="connsiteY14" fmla="*/ 0 h 45719"/>
              <a:gd name="connsiteX15" fmla="*/ 9144000 w 9144000"/>
              <a:gd name="connsiteY15" fmla="*/ 0 h 45719"/>
              <a:gd name="connsiteX16" fmla="*/ 9144000 w 9144000"/>
              <a:gd name="connsiteY16" fmla="*/ 45719 h 45719"/>
              <a:gd name="connsiteX17" fmla="*/ 8307977 w 9144000"/>
              <a:gd name="connsiteY17" fmla="*/ 45719 h 45719"/>
              <a:gd name="connsiteX18" fmla="*/ 7746274 w 9144000"/>
              <a:gd name="connsiteY18" fmla="*/ 45719 h 45719"/>
              <a:gd name="connsiteX19" fmla="*/ 7001691 w 9144000"/>
              <a:gd name="connsiteY19" fmla="*/ 45719 h 45719"/>
              <a:gd name="connsiteX20" fmla="*/ 6257109 w 9144000"/>
              <a:gd name="connsiteY20" fmla="*/ 45719 h 45719"/>
              <a:gd name="connsiteX21" fmla="*/ 5786846 w 9144000"/>
              <a:gd name="connsiteY21" fmla="*/ 45719 h 45719"/>
              <a:gd name="connsiteX22" fmla="*/ 5133703 w 9144000"/>
              <a:gd name="connsiteY22" fmla="*/ 45719 h 45719"/>
              <a:gd name="connsiteX23" fmla="*/ 4663440 w 9144000"/>
              <a:gd name="connsiteY23" fmla="*/ 45719 h 45719"/>
              <a:gd name="connsiteX24" fmla="*/ 4101737 w 9144000"/>
              <a:gd name="connsiteY24" fmla="*/ 45719 h 45719"/>
              <a:gd name="connsiteX25" fmla="*/ 3722914 w 9144000"/>
              <a:gd name="connsiteY25" fmla="*/ 45719 h 45719"/>
              <a:gd name="connsiteX26" fmla="*/ 3252651 w 9144000"/>
              <a:gd name="connsiteY26" fmla="*/ 45719 h 45719"/>
              <a:gd name="connsiteX27" fmla="*/ 2508069 w 9144000"/>
              <a:gd name="connsiteY27" fmla="*/ 45719 h 45719"/>
              <a:gd name="connsiteX28" fmla="*/ 2037806 w 9144000"/>
              <a:gd name="connsiteY28" fmla="*/ 45719 h 45719"/>
              <a:gd name="connsiteX29" fmla="*/ 1476103 w 9144000"/>
              <a:gd name="connsiteY29" fmla="*/ 45719 h 45719"/>
              <a:gd name="connsiteX30" fmla="*/ 640080 w 9144000"/>
              <a:gd name="connsiteY30" fmla="*/ 45719 h 45719"/>
              <a:gd name="connsiteX31" fmla="*/ 0 w 9144000"/>
              <a:gd name="connsiteY31" fmla="*/ 45719 h 45719"/>
              <a:gd name="connsiteX32" fmla="*/ 0 w 9144000"/>
              <a:gd name="connsiteY32"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44000" h="45719" fill="none" extrusionOk="0">
                <a:moveTo>
                  <a:pt x="0" y="0"/>
                </a:moveTo>
                <a:cubicBezTo>
                  <a:pt x="224118" y="-4741"/>
                  <a:pt x="368637" y="-4861"/>
                  <a:pt x="470263" y="0"/>
                </a:cubicBezTo>
                <a:cubicBezTo>
                  <a:pt x="571889" y="4861"/>
                  <a:pt x="990906" y="-35137"/>
                  <a:pt x="1306286" y="0"/>
                </a:cubicBezTo>
                <a:cubicBezTo>
                  <a:pt x="1621666" y="35137"/>
                  <a:pt x="1634134" y="-9764"/>
                  <a:pt x="1959429" y="0"/>
                </a:cubicBezTo>
                <a:cubicBezTo>
                  <a:pt x="2284724" y="9764"/>
                  <a:pt x="2343013" y="-2302"/>
                  <a:pt x="2521131" y="0"/>
                </a:cubicBezTo>
                <a:cubicBezTo>
                  <a:pt x="2699249" y="2302"/>
                  <a:pt x="2743509" y="-5779"/>
                  <a:pt x="2899954" y="0"/>
                </a:cubicBezTo>
                <a:cubicBezTo>
                  <a:pt x="3056399" y="5779"/>
                  <a:pt x="3295602" y="668"/>
                  <a:pt x="3461657" y="0"/>
                </a:cubicBezTo>
                <a:cubicBezTo>
                  <a:pt x="3627712" y="-668"/>
                  <a:pt x="3654693" y="-2778"/>
                  <a:pt x="3840480" y="0"/>
                </a:cubicBezTo>
                <a:cubicBezTo>
                  <a:pt x="4026267" y="2778"/>
                  <a:pt x="4286862" y="32943"/>
                  <a:pt x="4585063" y="0"/>
                </a:cubicBezTo>
                <a:cubicBezTo>
                  <a:pt x="4883264" y="-32943"/>
                  <a:pt x="5119116" y="17043"/>
                  <a:pt x="5421086" y="0"/>
                </a:cubicBezTo>
                <a:cubicBezTo>
                  <a:pt x="5723056" y="-17043"/>
                  <a:pt x="5763962" y="8074"/>
                  <a:pt x="6074229" y="0"/>
                </a:cubicBezTo>
                <a:cubicBezTo>
                  <a:pt x="6384496" y="-8074"/>
                  <a:pt x="6449920" y="81"/>
                  <a:pt x="6544491" y="0"/>
                </a:cubicBezTo>
                <a:cubicBezTo>
                  <a:pt x="6639062" y="-81"/>
                  <a:pt x="6762865" y="-16408"/>
                  <a:pt x="6923314" y="0"/>
                </a:cubicBezTo>
                <a:cubicBezTo>
                  <a:pt x="7083763" y="16408"/>
                  <a:pt x="7391029" y="-21637"/>
                  <a:pt x="7759337" y="0"/>
                </a:cubicBezTo>
                <a:cubicBezTo>
                  <a:pt x="8127645" y="21637"/>
                  <a:pt x="8082129" y="11184"/>
                  <a:pt x="8321040" y="0"/>
                </a:cubicBezTo>
                <a:cubicBezTo>
                  <a:pt x="8559951" y="-11184"/>
                  <a:pt x="8866186" y="870"/>
                  <a:pt x="9144000" y="0"/>
                </a:cubicBezTo>
                <a:cubicBezTo>
                  <a:pt x="9145144" y="16166"/>
                  <a:pt x="9145065" y="28908"/>
                  <a:pt x="9144000" y="45719"/>
                </a:cubicBezTo>
                <a:cubicBezTo>
                  <a:pt x="8890684" y="16384"/>
                  <a:pt x="8653715" y="27167"/>
                  <a:pt x="8307977" y="45719"/>
                </a:cubicBezTo>
                <a:cubicBezTo>
                  <a:pt x="7962239" y="64271"/>
                  <a:pt x="7982694" y="40291"/>
                  <a:pt x="7746274" y="45719"/>
                </a:cubicBezTo>
                <a:cubicBezTo>
                  <a:pt x="7509854" y="51147"/>
                  <a:pt x="7297051" y="52538"/>
                  <a:pt x="7001691" y="45719"/>
                </a:cubicBezTo>
                <a:cubicBezTo>
                  <a:pt x="6706331" y="38900"/>
                  <a:pt x="6597650" y="40189"/>
                  <a:pt x="6257109" y="45719"/>
                </a:cubicBezTo>
                <a:cubicBezTo>
                  <a:pt x="5916568" y="51249"/>
                  <a:pt x="6010541" y="63401"/>
                  <a:pt x="5786846" y="45719"/>
                </a:cubicBezTo>
                <a:cubicBezTo>
                  <a:pt x="5563151" y="28037"/>
                  <a:pt x="5305100" y="40744"/>
                  <a:pt x="5133703" y="45719"/>
                </a:cubicBezTo>
                <a:cubicBezTo>
                  <a:pt x="4962306" y="50694"/>
                  <a:pt x="4850178" y="68346"/>
                  <a:pt x="4663440" y="45719"/>
                </a:cubicBezTo>
                <a:cubicBezTo>
                  <a:pt x="4476702" y="23092"/>
                  <a:pt x="4260874" y="21288"/>
                  <a:pt x="4101737" y="45719"/>
                </a:cubicBezTo>
                <a:cubicBezTo>
                  <a:pt x="3942600" y="70150"/>
                  <a:pt x="3842300" y="53502"/>
                  <a:pt x="3722914" y="45719"/>
                </a:cubicBezTo>
                <a:cubicBezTo>
                  <a:pt x="3603528" y="37936"/>
                  <a:pt x="3382134" y="44841"/>
                  <a:pt x="3252651" y="45719"/>
                </a:cubicBezTo>
                <a:cubicBezTo>
                  <a:pt x="3123168" y="46597"/>
                  <a:pt x="2810925" y="60502"/>
                  <a:pt x="2508069" y="45719"/>
                </a:cubicBezTo>
                <a:cubicBezTo>
                  <a:pt x="2205213" y="30936"/>
                  <a:pt x="2271513" y="54502"/>
                  <a:pt x="2037806" y="45719"/>
                </a:cubicBezTo>
                <a:cubicBezTo>
                  <a:pt x="1804099" y="36936"/>
                  <a:pt x="1746244" y="51680"/>
                  <a:pt x="1476103" y="45719"/>
                </a:cubicBezTo>
                <a:cubicBezTo>
                  <a:pt x="1205962" y="39758"/>
                  <a:pt x="814782" y="5196"/>
                  <a:pt x="640080" y="45719"/>
                </a:cubicBezTo>
                <a:cubicBezTo>
                  <a:pt x="465378" y="86242"/>
                  <a:pt x="173347" y="68727"/>
                  <a:pt x="0" y="45719"/>
                </a:cubicBezTo>
                <a:cubicBezTo>
                  <a:pt x="1172" y="29298"/>
                  <a:pt x="-1394" y="19332"/>
                  <a:pt x="0" y="0"/>
                </a:cubicBezTo>
                <a:close/>
              </a:path>
              <a:path w="9144000" h="45719" stroke="0" extrusionOk="0">
                <a:moveTo>
                  <a:pt x="0" y="0"/>
                </a:moveTo>
                <a:cubicBezTo>
                  <a:pt x="204929" y="17102"/>
                  <a:pt x="373383" y="3157"/>
                  <a:pt x="470263" y="0"/>
                </a:cubicBezTo>
                <a:cubicBezTo>
                  <a:pt x="567143" y="-3157"/>
                  <a:pt x="966387" y="18971"/>
                  <a:pt x="1306286" y="0"/>
                </a:cubicBezTo>
                <a:cubicBezTo>
                  <a:pt x="1646185" y="-18971"/>
                  <a:pt x="1606375" y="-4508"/>
                  <a:pt x="1685109" y="0"/>
                </a:cubicBezTo>
                <a:cubicBezTo>
                  <a:pt x="1763843" y="4508"/>
                  <a:pt x="1888671" y="-10261"/>
                  <a:pt x="2063931" y="0"/>
                </a:cubicBezTo>
                <a:cubicBezTo>
                  <a:pt x="2239191" y="10261"/>
                  <a:pt x="2579138" y="-2903"/>
                  <a:pt x="2717074" y="0"/>
                </a:cubicBezTo>
                <a:cubicBezTo>
                  <a:pt x="2855010" y="2903"/>
                  <a:pt x="3124046" y="14663"/>
                  <a:pt x="3278777" y="0"/>
                </a:cubicBezTo>
                <a:cubicBezTo>
                  <a:pt x="3433508" y="-14663"/>
                  <a:pt x="3795824" y="4963"/>
                  <a:pt x="4023360" y="0"/>
                </a:cubicBezTo>
                <a:cubicBezTo>
                  <a:pt x="4250896" y="-4963"/>
                  <a:pt x="4394321" y="-6100"/>
                  <a:pt x="4493623" y="0"/>
                </a:cubicBezTo>
                <a:cubicBezTo>
                  <a:pt x="4592925" y="6100"/>
                  <a:pt x="5095154" y="18117"/>
                  <a:pt x="5329646" y="0"/>
                </a:cubicBezTo>
                <a:cubicBezTo>
                  <a:pt x="5564138" y="-18117"/>
                  <a:pt x="5718822" y="-8332"/>
                  <a:pt x="5891349" y="0"/>
                </a:cubicBezTo>
                <a:cubicBezTo>
                  <a:pt x="6063876" y="8332"/>
                  <a:pt x="6237327" y="11704"/>
                  <a:pt x="6361611" y="0"/>
                </a:cubicBezTo>
                <a:cubicBezTo>
                  <a:pt x="6485895" y="-11704"/>
                  <a:pt x="6720982" y="-8259"/>
                  <a:pt x="6831874" y="0"/>
                </a:cubicBezTo>
                <a:cubicBezTo>
                  <a:pt x="6942766" y="8259"/>
                  <a:pt x="7240079" y="-24450"/>
                  <a:pt x="7393577" y="0"/>
                </a:cubicBezTo>
                <a:cubicBezTo>
                  <a:pt x="7547075" y="24450"/>
                  <a:pt x="7651088" y="-6307"/>
                  <a:pt x="7863840" y="0"/>
                </a:cubicBezTo>
                <a:cubicBezTo>
                  <a:pt x="8076592" y="6307"/>
                  <a:pt x="8223811" y="21434"/>
                  <a:pt x="8516983" y="0"/>
                </a:cubicBezTo>
                <a:cubicBezTo>
                  <a:pt x="8810155" y="-21434"/>
                  <a:pt x="8947823" y="-7944"/>
                  <a:pt x="9144000" y="0"/>
                </a:cubicBezTo>
                <a:cubicBezTo>
                  <a:pt x="9143492" y="10478"/>
                  <a:pt x="9143923" y="24361"/>
                  <a:pt x="9144000" y="45719"/>
                </a:cubicBezTo>
                <a:cubicBezTo>
                  <a:pt x="8734144" y="41098"/>
                  <a:pt x="8517898" y="57896"/>
                  <a:pt x="8307977" y="45719"/>
                </a:cubicBezTo>
                <a:cubicBezTo>
                  <a:pt x="8098056" y="33542"/>
                  <a:pt x="7859005" y="54192"/>
                  <a:pt x="7563394" y="45719"/>
                </a:cubicBezTo>
                <a:cubicBezTo>
                  <a:pt x="7267783" y="37246"/>
                  <a:pt x="7365728" y="50527"/>
                  <a:pt x="7184571" y="45719"/>
                </a:cubicBezTo>
                <a:cubicBezTo>
                  <a:pt x="7003414" y="40911"/>
                  <a:pt x="6767781" y="21766"/>
                  <a:pt x="6531429" y="45719"/>
                </a:cubicBezTo>
                <a:cubicBezTo>
                  <a:pt x="6295077" y="69672"/>
                  <a:pt x="6080419" y="25303"/>
                  <a:pt x="5878286" y="45719"/>
                </a:cubicBezTo>
                <a:cubicBezTo>
                  <a:pt x="5676153" y="66135"/>
                  <a:pt x="5585551" y="61620"/>
                  <a:pt x="5499463" y="45719"/>
                </a:cubicBezTo>
                <a:cubicBezTo>
                  <a:pt x="5413375" y="29818"/>
                  <a:pt x="5008745" y="75882"/>
                  <a:pt x="4663440" y="45719"/>
                </a:cubicBezTo>
                <a:cubicBezTo>
                  <a:pt x="4318135" y="15556"/>
                  <a:pt x="4154271" y="30975"/>
                  <a:pt x="4010297" y="45719"/>
                </a:cubicBezTo>
                <a:cubicBezTo>
                  <a:pt x="3866323" y="60463"/>
                  <a:pt x="3454420" y="73498"/>
                  <a:pt x="3174274" y="45719"/>
                </a:cubicBezTo>
                <a:cubicBezTo>
                  <a:pt x="2894128" y="17940"/>
                  <a:pt x="2669816" y="44540"/>
                  <a:pt x="2521131" y="45719"/>
                </a:cubicBezTo>
                <a:cubicBezTo>
                  <a:pt x="2372446" y="46898"/>
                  <a:pt x="2264392" y="42298"/>
                  <a:pt x="2142309" y="45719"/>
                </a:cubicBezTo>
                <a:cubicBezTo>
                  <a:pt x="2020226" y="49140"/>
                  <a:pt x="1656790" y="9249"/>
                  <a:pt x="1306286" y="45719"/>
                </a:cubicBezTo>
                <a:cubicBezTo>
                  <a:pt x="955782" y="82189"/>
                  <a:pt x="978949" y="31541"/>
                  <a:pt x="836023" y="45719"/>
                </a:cubicBezTo>
                <a:cubicBezTo>
                  <a:pt x="693097" y="59897"/>
                  <a:pt x="286959" y="42509"/>
                  <a:pt x="0" y="45719"/>
                </a:cubicBezTo>
                <a:cubicBezTo>
                  <a:pt x="-1892" y="23244"/>
                  <a:pt x="763" y="1753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3DAC86E-1E95-0A4F-2241-B8D69B73DF00}"/>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315559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7E55-117E-F677-C89C-6023F74E9158}"/>
              </a:ext>
            </a:extLst>
          </p:cNvPr>
          <p:cNvSpPr>
            <a:spLocks noGrp="1"/>
          </p:cNvSpPr>
          <p:nvPr>
            <p:ph type="title"/>
          </p:nvPr>
        </p:nvSpPr>
        <p:spPr/>
        <p:txBody>
          <a:bodyPr/>
          <a:lstStyle/>
          <a:p>
            <a:r>
              <a:rPr lang="en-US" dirty="0"/>
              <a:t>Creating a sustainable a11y program:</a:t>
            </a:r>
            <a:br>
              <a:rPr lang="en-US" dirty="0"/>
            </a:br>
            <a:r>
              <a:rPr lang="en-US" dirty="0"/>
              <a:t>What should happen first? It does not matter.</a:t>
            </a:r>
          </a:p>
        </p:txBody>
      </p:sp>
      <p:sp>
        <p:nvSpPr>
          <p:cNvPr id="3" name="Content Placeholder 2">
            <a:extLst>
              <a:ext uri="{FF2B5EF4-FFF2-40B4-BE49-F238E27FC236}">
                <a16:creationId xmlns:a16="http://schemas.microsoft.com/office/drawing/2014/main" id="{08827C78-9C39-054D-AB6C-CA704B677B3C}"/>
              </a:ext>
            </a:extLst>
          </p:cNvPr>
          <p:cNvSpPr>
            <a:spLocks noGrp="1"/>
          </p:cNvSpPr>
          <p:nvPr>
            <p:ph idx="1"/>
          </p:nvPr>
        </p:nvSpPr>
        <p:spPr>
          <a:xfrm>
            <a:off x="1351722" y="1825625"/>
            <a:ext cx="4744278" cy="4351338"/>
          </a:xfrm>
        </p:spPr>
        <p:txBody>
          <a:bodyPr anchor="b"/>
          <a:lstStyle/>
          <a:p>
            <a:pPr marL="914400" lvl="1" indent="-457200">
              <a:buFont typeface="+mj-lt"/>
              <a:buAutoNum type="arabicPeriod"/>
            </a:pPr>
            <a:r>
              <a:rPr lang="en-US" dirty="0"/>
              <a:t>Culture</a:t>
            </a:r>
          </a:p>
          <a:p>
            <a:pPr marL="914400" lvl="1" indent="-457200">
              <a:buFont typeface="+mj-lt"/>
              <a:buAutoNum type="arabicPeriod"/>
            </a:pPr>
            <a:r>
              <a:rPr lang="en-US" dirty="0"/>
              <a:t>Policy</a:t>
            </a:r>
          </a:p>
          <a:p>
            <a:pPr marL="914400" lvl="1" indent="-457200">
              <a:buFont typeface="+mj-lt"/>
              <a:buAutoNum type="arabicPeriod"/>
            </a:pPr>
            <a:r>
              <a:rPr lang="en-US" dirty="0"/>
              <a:t>Budget</a:t>
            </a:r>
          </a:p>
          <a:p>
            <a:pPr marL="914400" lvl="1" indent="-457200">
              <a:buFont typeface="+mj-lt"/>
              <a:buAutoNum type="arabicPeriod"/>
            </a:pPr>
            <a:r>
              <a:rPr lang="en-US" dirty="0"/>
              <a:t>Training</a:t>
            </a:r>
          </a:p>
          <a:p>
            <a:pPr marL="914400" lvl="1" indent="-457200">
              <a:buFont typeface="+mj-lt"/>
              <a:buAutoNum type="arabicPeriod"/>
            </a:pPr>
            <a:r>
              <a:rPr lang="en-US" dirty="0"/>
              <a:t>Communications</a:t>
            </a:r>
          </a:p>
          <a:p>
            <a:pPr marL="914400" lvl="1" indent="-457200">
              <a:buFont typeface="+mj-lt"/>
              <a:buAutoNum type="arabicPeriod"/>
            </a:pPr>
            <a:r>
              <a:rPr lang="en-US" dirty="0"/>
              <a:t>Help Desk/Support</a:t>
            </a:r>
          </a:p>
          <a:p>
            <a:pPr marL="914400" lvl="1" indent="-457200">
              <a:buFont typeface="+mj-lt"/>
              <a:buAutoNum type="arabicPeriod"/>
            </a:pPr>
            <a:r>
              <a:rPr lang="en-US" dirty="0"/>
              <a:t>Governance</a:t>
            </a:r>
          </a:p>
          <a:p>
            <a:pPr marL="914400" lvl="1" indent="-457200">
              <a:buFont typeface="+mj-lt"/>
              <a:buAutoNum type="arabicPeriod"/>
            </a:pPr>
            <a:r>
              <a:rPr lang="en-US" dirty="0"/>
              <a:t>SDLC</a:t>
            </a:r>
          </a:p>
          <a:p>
            <a:pPr marL="914400" lvl="1" indent="-457200">
              <a:buFont typeface="+mj-lt"/>
              <a:buAutoNum type="arabicPeriod"/>
            </a:pPr>
            <a:r>
              <a:rPr lang="en-US" dirty="0"/>
              <a:t>Procurement</a:t>
            </a:r>
          </a:p>
          <a:p>
            <a:pPr marL="914400" lvl="1" indent="-457200">
              <a:buFont typeface="+mj-lt"/>
              <a:buAutoNum type="arabicPeriod"/>
            </a:pPr>
            <a:r>
              <a:rPr lang="en-US" dirty="0"/>
              <a:t>HR</a:t>
            </a:r>
          </a:p>
        </p:txBody>
      </p:sp>
      <p:pic>
        <p:nvPicPr>
          <p:cNvPr id="5" name="Picture 4">
            <a:extLst>
              <a:ext uri="{FF2B5EF4-FFF2-40B4-BE49-F238E27FC236}">
                <a16:creationId xmlns:a16="http://schemas.microsoft.com/office/drawing/2014/main" id="{9A942BCE-24C4-1590-5EE6-46906435282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4074" y="1690688"/>
            <a:ext cx="5963476" cy="4764660"/>
          </a:xfrm>
          <a:prstGeom prst="rect">
            <a:avLst/>
          </a:prstGeom>
        </p:spPr>
      </p:pic>
      <p:sp>
        <p:nvSpPr>
          <p:cNvPr id="6" name="sketchy line">
            <a:extLst>
              <a:ext uri="{FF2B5EF4-FFF2-40B4-BE49-F238E27FC236}">
                <a16:creationId xmlns:a16="http://schemas.microsoft.com/office/drawing/2014/main" id="{1A34BA45-D65F-5382-2AB8-C99DDFBC8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7887" y="1682496"/>
            <a:ext cx="10058400" cy="45719"/>
          </a:xfrm>
          <a:custGeom>
            <a:avLst/>
            <a:gdLst>
              <a:gd name="connsiteX0" fmla="*/ 0 w 10058400"/>
              <a:gd name="connsiteY0" fmla="*/ 0 h 45719"/>
              <a:gd name="connsiteX1" fmla="*/ 670560 w 10058400"/>
              <a:gd name="connsiteY1" fmla="*/ 0 h 45719"/>
              <a:gd name="connsiteX2" fmla="*/ 1039368 w 10058400"/>
              <a:gd name="connsiteY2" fmla="*/ 0 h 45719"/>
              <a:gd name="connsiteX3" fmla="*/ 1609344 w 10058400"/>
              <a:gd name="connsiteY3" fmla="*/ 0 h 45719"/>
              <a:gd name="connsiteX4" fmla="*/ 1978152 w 10058400"/>
              <a:gd name="connsiteY4" fmla="*/ 0 h 45719"/>
              <a:gd name="connsiteX5" fmla="*/ 2749296 w 10058400"/>
              <a:gd name="connsiteY5" fmla="*/ 0 h 45719"/>
              <a:gd name="connsiteX6" fmla="*/ 3621024 w 10058400"/>
              <a:gd name="connsiteY6" fmla="*/ 0 h 45719"/>
              <a:gd name="connsiteX7" fmla="*/ 4291584 w 10058400"/>
              <a:gd name="connsiteY7" fmla="*/ 0 h 45719"/>
              <a:gd name="connsiteX8" fmla="*/ 4760976 w 10058400"/>
              <a:gd name="connsiteY8" fmla="*/ 0 h 45719"/>
              <a:gd name="connsiteX9" fmla="*/ 5129784 w 10058400"/>
              <a:gd name="connsiteY9" fmla="*/ 0 h 45719"/>
              <a:gd name="connsiteX10" fmla="*/ 6001512 w 10058400"/>
              <a:gd name="connsiteY10" fmla="*/ 0 h 45719"/>
              <a:gd name="connsiteX11" fmla="*/ 6571488 w 10058400"/>
              <a:gd name="connsiteY11" fmla="*/ 0 h 45719"/>
              <a:gd name="connsiteX12" fmla="*/ 7443216 w 10058400"/>
              <a:gd name="connsiteY12" fmla="*/ 0 h 45719"/>
              <a:gd name="connsiteX13" fmla="*/ 7812024 w 10058400"/>
              <a:gd name="connsiteY13" fmla="*/ 0 h 45719"/>
              <a:gd name="connsiteX14" fmla="*/ 8281416 w 10058400"/>
              <a:gd name="connsiteY14" fmla="*/ 0 h 45719"/>
              <a:gd name="connsiteX15" fmla="*/ 9153144 w 10058400"/>
              <a:gd name="connsiteY15" fmla="*/ 0 h 45719"/>
              <a:gd name="connsiteX16" fmla="*/ 10058400 w 10058400"/>
              <a:gd name="connsiteY16" fmla="*/ 0 h 45719"/>
              <a:gd name="connsiteX17" fmla="*/ 10058400 w 10058400"/>
              <a:gd name="connsiteY17" fmla="*/ 45719 h 45719"/>
              <a:gd name="connsiteX18" fmla="*/ 9287256 w 10058400"/>
              <a:gd name="connsiteY18" fmla="*/ 45719 h 45719"/>
              <a:gd name="connsiteX19" fmla="*/ 8616696 w 10058400"/>
              <a:gd name="connsiteY19" fmla="*/ 45719 h 45719"/>
              <a:gd name="connsiteX20" fmla="*/ 8147304 w 10058400"/>
              <a:gd name="connsiteY20" fmla="*/ 45719 h 45719"/>
              <a:gd name="connsiteX21" fmla="*/ 7577328 w 10058400"/>
              <a:gd name="connsiteY21" fmla="*/ 45719 h 45719"/>
              <a:gd name="connsiteX22" fmla="*/ 7208520 w 10058400"/>
              <a:gd name="connsiteY22" fmla="*/ 45719 h 45719"/>
              <a:gd name="connsiteX23" fmla="*/ 6739128 w 10058400"/>
              <a:gd name="connsiteY23" fmla="*/ 45719 h 45719"/>
              <a:gd name="connsiteX24" fmla="*/ 5967984 w 10058400"/>
              <a:gd name="connsiteY24" fmla="*/ 45719 h 45719"/>
              <a:gd name="connsiteX25" fmla="*/ 5498592 w 10058400"/>
              <a:gd name="connsiteY25" fmla="*/ 45719 h 45719"/>
              <a:gd name="connsiteX26" fmla="*/ 4928616 w 10058400"/>
              <a:gd name="connsiteY26" fmla="*/ 45719 h 45719"/>
              <a:gd name="connsiteX27" fmla="*/ 4056888 w 10058400"/>
              <a:gd name="connsiteY27" fmla="*/ 45719 h 45719"/>
              <a:gd name="connsiteX28" fmla="*/ 3688080 w 10058400"/>
              <a:gd name="connsiteY28" fmla="*/ 45719 h 45719"/>
              <a:gd name="connsiteX29" fmla="*/ 3319272 w 10058400"/>
              <a:gd name="connsiteY29" fmla="*/ 45719 h 45719"/>
              <a:gd name="connsiteX30" fmla="*/ 2950464 w 10058400"/>
              <a:gd name="connsiteY30" fmla="*/ 45719 h 45719"/>
              <a:gd name="connsiteX31" fmla="*/ 2179320 w 10058400"/>
              <a:gd name="connsiteY31" fmla="*/ 45719 h 45719"/>
              <a:gd name="connsiteX32" fmla="*/ 1709928 w 10058400"/>
              <a:gd name="connsiteY32" fmla="*/ 45719 h 45719"/>
              <a:gd name="connsiteX33" fmla="*/ 938784 w 10058400"/>
              <a:gd name="connsiteY33" fmla="*/ 45719 h 45719"/>
              <a:gd name="connsiteX34" fmla="*/ 0 w 10058400"/>
              <a:gd name="connsiteY34" fmla="*/ 45719 h 45719"/>
              <a:gd name="connsiteX35" fmla="*/ 0 w 10058400"/>
              <a:gd name="connsiteY35"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45719" fill="none" extrusionOk="0">
                <a:moveTo>
                  <a:pt x="0" y="0"/>
                </a:moveTo>
                <a:cubicBezTo>
                  <a:pt x="317445" y="-13696"/>
                  <a:pt x="391878" y="-17101"/>
                  <a:pt x="670560" y="0"/>
                </a:cubicBezTo>
                <a:cubicBezTo>
                  <a:pt x="949242" y="17101"/>
                  <a:pt x="943728" y="14323"/>
                  <a:pt x="1039368" y="0"/>
                </a:cubicBezTo>
                <a:cubicBezTo>
                  <a:pt x="1135008" y="-14323"/>
                  <a:pt x="1484915" y="-13312"/>
                  <a:pt x="1609344" y="0"/>
                </a:cubicBezTo>
                <a:cubicBezTo>
                  <a:pt x="1733773" y="13312"/>
                  <a:pt x="1802092" y="2361"/>
                  <a:pt x="1978152" y="0"/>
                </a:cubicBezTo>
                <a:cubicBezTo>
                  <a:pt x="2154212" y="-2361"/>
                  <a:pt x="2461603" y="25378"/>
                  <a:pt x="2749296" y="0"/>
                </a:cubicBezTo>
                <a:cubicBezTo>
                  <a:pt x="3036989" y="-25378"/>
                  <a:pt x="3204729" y="40323"/>
                  <a:pt x="3621024" y="0"/>
                </a:cubicBezTo>
                <a:cubicBezTo>
                  <a:pt x="4037319" y="-40323"/>
                  <a:pt x="3968263" y="24732"/>
                  <a:pt x="4291584" y="0"/>
                </a:cubicBezTo>
                <a:cubicBezTo>
                  <a:pt x="4614905" y="-24732"/>
                  <a:pt x="4655696" y="2403"/>
                  <a:pt x="4760976" y="0"/>
                </a:cubicBezTo>
                <a:cubicBezTo>
                  <a:pt x="4866256" y="-2403"/>
                  <a:pt x="4971991" y="7163"/>
                  <a:pt x="5129784" y="0"/>
                </a:cubicBezTo>
                <a:cubicBezTo>
                  <a:pt x="5287577" y="-7163"/>
                  <a:pt x="5751623" y="24107"/>
                  <a:pt x="6001512" y="0"/>
                </a:cubicBezTo>
                <a:cubicBezTo>
                  <a:pt x="6251401" y="-24107"/>
                  <a:pt x="6438277" y="27975"/>
                  <a:pt x="6571488" y="0"/>
                </a:cubicBezTo>
                <a:cubicBezTo>
                  <a:pt x="6704699" y="-27975"/>
                  <a:pt x="7029954" y="27083"/>
                  <a:pt x="7443216" y="0"/>
                </a:cubicBezTo>
                <a:cubicBezTo>
                  <a:pt x="7856478" y="-27083"/>
                  <a:pt x="7729627" y="-14013"/>
                  <a:pt x="7812024" y="0"/>
                </a:cubicBezTo>
                <a:cubicBezTo>
                  <a:pt x="7894421" y="14013"/>
                  <a:pt x="8060721" y="17784"/>
                  <a:pt x="8281416" y="0"/>
                </a:cubicBezTo>
                <a:cubicBezTo>
                  <a:pt x="8502111" y="-17784"/>
                  <a:pt x="8969504" y="-13317"/>
                  <a:pt x="9153144" y="0"/>
                </a:cubicBezTo>
                <a:cubicBezTo>
                  <a:pt x="9336784" y="13317"/>
                  <a:pt x="9719494" y="12584"/>
                  <a:pt x="10058400" y="0"/>
                </a:cubicBezTo>
                <a:cubicBezTo>
                  <a:pt x="10056665" y="22590"/>
                  <a:pt x="10056965" y="30075"/>
                  <a:pt x="10058400" y="45719"/>
                </a:cubicBezTo>
                <a:cubicBezTo>
                  <a:pt x="9833480" y="61541"/>
                  <a:pt x="9639691" y="60774"/>
                  <a:pt x="9287256" y="45719"/>
                </a:cubicBezTo>
                <a:cubicBezTo>
                  <a:pt x="8934821" y="30664"/>
                  <a:pt x="8924745" y="33261"/>
                  <a:pt x="8616696" y="45719"/>
                </a:cubicBezTo>
                <a:cubicBezTo>
                  <a:pt x="8308647" y="58177"/>
                  <a:pt x="8270887" y="57959"/>
                  <a:pt x="8147304" y="45719"/>
                </a:cubicBezTo>
                <a:cubicBezTo>
                  <a:pt x="8023721" y="33479"/>
                  <a:pt x="7831376" y="53304"/>
                  <a:pt x="7577328" y="45719"/>
                </a:cubicBezTo>
                <a:cubicBezTo>
                  <a:pt x="7323280" y="38134"/>
                  <a:pt x="7376040" y="36810"/>
                  <a:pt x="7208520" y="45719"/>
                </a:cubicBezTo>
                <a:cubicBezTo>
                  <a:pt x="7041000" y="54628"/>
                  <a:pt x="6927607" y="63293"/>
                  <a:pt x="6739128" y="45719"/>
                </a:cubicBezTo>
                <a:cubicBezTo>
                  <a:pt x="6550649" y="28145"/>
                  <a:pt x="6217551" y="58149"/>
                  <a:pt x="5967984" y="45719"/>
                </a:cubicBezTo>
                <a:cubicBezTo>
                  <a:pt x="5718417" y="33289"/>
                  <a:pt x="5608792" y="55937"/>
                  <a:pt x="5498592" y="45719"/>
                </a:cubicBezTo>
                <a:cubicBezTo>
                  <a:pt x="5388392" y="35501"/>
                  <a:pt x="5089781" y="20676"/>
                  <a:pt x="4928616" y="45719"/>
                </a:cubicBezTo>
                <a:cubicBezTo>
                  <a:pt x="4767451" y="70762"/>
                  <a:pt x="4322904" y="42197"/>
                  <a:pt x="4056888" y="45719"/>
                </a:cubicBezTo>
                <a:cubicBezTo>
                  <a:pt x="3790872" y="49241"/>
                  <a:pt x="3834131" y="32913"/>
                  <a:pt x="3688080" y="45719"/>
                </a:cubicBezTo>
                <a:cubicBezTo>
                  <a:pt x="3542029" y="58525"/>
                  <a:pt x="3445614" y="52523"/>
                  <a:pt x="3319272" y="45719"/>
                </a:cubicBezTo>
                <a:cubicBezTo>
                  <a:pt x="3192930" y="38915"/>
                  <a:pt x="3073601" y="57129"/>
                  <a:pt x="2950464" y="45719"/>
                </a:cubicBezTo>
                <a:cubicBezTo>
                  <a:pt x="2827327" y="34309"/>
                  <a:pt x="2369927" y="20120"/>
                  <a:pt x="2179320" y="45719"/>
                </a:cubicBezTo>
                <a:cubicBezTo>
                  <a:pt x="1988713" y="71318"/>
                  <a:pt x="1934254" y="64005"/>
                  <a:pt x="1709928" y="45719"/>
                </a:cubicBezTo>
                <a:cubicBezTo>
                  <a:pt x="1485602" y="27433"/>
                  <a:pt x="1128097" y="43835"/>
                  <a:pt x="938784" y="45719"/>
                </a:cubicBezTo>
                <a:cubicBezTo>
                  <a:pt x="749471" y="47603"/>
                  <a:pt x="187941" y="68154"/>
                  <a:pt x="0" y="45719"/>
                </a:cubicBezTo>
                <a:cubicBezTo>
                  <a:pt x="126" y="26953"/>
                  <a:pt x="-1260" y="16208"/>
                  <a:pt x="0" y="0"/>
                </a:cubicBezTo>
                <a:close/>
              </a:path>
              <a:path w="10058400" h="45719" stroke="0" extrusionOk="0">
                <a:moveTo>
                  <a:pt x="0" y="0"/>
                </a:moveTo>
                <a:cubicBezTo>
                  <a:pt x="210809" y="19119"/>
                  <a:pt x="279729" y="-12367"/>
                  <a:pt x="469392" y="0"/>
                </a:cubicBezTo>
                <a:cubicBezTo>
                  <a:pt x="659055" y="12367"/>
                  <a:pt x="986239" y="-35797"/>
                  <a:pt x="1341120" y="0"/>
                </a:cubicBezTo>
                <a:cubicBezTo>
                  <a:pt x="1696001" y="35797"/>
                  <a:pt x="1536567" y="-102"/>
                  <a:pt x="1709928" y="0"/>
                </a:cubicBezTo>
                <a:cubicBezTo>
                  <a:pt x="1883289" y="102"/>
                  <a:pt x="1972336" y="-4349"/>
                  <a:pt x="2078736" y="0"/>
                </a:cubicBezTo>
                <a:cubicBezTo>
                  <a:pt x="2185136" y="4349"/>
                  <a:pt x="2571428" y="-25904"/>
                  <a:pt x="2749296" y="0"/>
                </a:cubicBezTo>
                <a:cubicBezTo>
                  <a:pt x="2927164" y="25904"/>
                  <a:pt x="3115571" y="4197"/>
                  <a:pt x="3319272" y="0"/>
                </a:cubicBezTo>
                <a:cubicBezTo>
                  <a:pt x="3522973" y="-4197"/>
                  <a:pt x="3730539" y="13779"/>
                  <a:pt x="4090416" y="0"/>
                </a:cubicBezTo>
                <a:cubicBezTo>
                  <a:pt x="4450293" y="-13779"/>
                  <a:pt x="4401226" y="10897"/>
                  <a:pt x="4559808" y="0"/>
                </a:cubicBezTo>
                <a:cubicBezTo>
                  <a:pt x="4718390" y="-10897"/>
                  <a:pt x="5173930" y="-1429"/>
                  <a:pt x="5431536" y="0"/>
                </a:cubicBezTo>
                <a:cubicBezTo>
                  <a:pt x="5689142" y="1429"/>
                  <a:pt x="5776894" y="-13493"/>
                  <a:pt x="6001512" y="0"/>
                </a:cubicBezTo>
                <a:cubicBezTo>
                  <a:pt x="6226130" y="13493"/>
                  <a:pt x="6371869" y="15853"/>
                  <a:pt x="6470904" y="0"/>
                </a:cubicBezTo>
                <a:cubicBezTo>
                  <a:pt x="6569939" y="-15853"/>
                  <a:pt x="6749256" y="16230"/>
                  <a:pt x="6940296" y="0"/>
                </a:cubicBezTo>
                <a:cubicBezTo>
                  <a:pt x="7131336" y="-16230"/>
                  <a:pt x="7246672" y="-2770"/>
                  <a:pt x="7510272" y="0"/>
                </a:cubicBezTo>
                <a:cubicBezTo>
                  <a:pt x="7773872" y="2770"/>
                  <a:pt x="7798255" y="-8019"/>
                  <a:pt x="7979664" y="0"/>
                </a:cubicBezTo>
                <a:cubicBezTo>
                  <a:pt x="8161073" y="8019"/>
                  <a:pt x="8356406" y="4963"/>
                  <a:pt x="8650224" y="0"/>
                </a:cubicBezTo>
                <a:cubicBezTo>
                  <a:pt x="8944042" y="-4963"/>
                  <a:pt x="8871041" y="13628"/>
                  <a:pt x="9019032" y="0"/>
                </a:cubicBezTo>
                <a:cubicBezTo>
                  <a:pt x="9167023" y="-13628"/>
                  <a:pt x="9622742" y="40485"/>
                  <a:pt x="10058400" y="0"/>
                </a:cubicBezTo>
                <a:cubicBezTo>
                  <a:pt x="10058405" y="17751"/>
                  <a:pt x="10058309" y="30544"/>
                  <a:pt x="10058400" y="45719"/>
                </a:cubicBezTo>
                <a:cubicBezTo>
                  <a:pt x="9841280" y="62814"/>
                  <a:pt x="9759566" y="64768"/>
                  <a:pt x="9589008" y="45719"/>
                </a:cubicBezTo>
                <a:cubicBezTo>
                  <a:pt x="9418450" y="26670"/>
                  <a:pt x="9327720" y="28946"/>
                  <a:pt x="9220200" y="45719"/>
                </a:cubicBezTo>
                <a:cubicBezTo>
                  <a:pt x="9112680" y="62492"/>
                  <a:pt x="8856951" y="37769"/>
                  <a:pt x="8549640" y="45719"/>
                </a:cubicBezTo>
                <a:cubicBezTo>
                  <a:pt x="8242329" y="53669"/>
                  <a:pt x="8018506" y="16043"/>
                  <a:pt x="7879080" y="45719"/>
                </a:cubicBezTo>
                <a:cubicBezTo>
                  <a:pt x="7739654" y="75395"/>
                  <a:pt x="7596588" y="44391"/>
                  <a:pt x="7510272" y="45719"/>
                </a:cubicBezTo>
                <a:cubicBezTo>
                  <a:pt x="7423956" y="47047"/>
                  <a:pt x="7037120" y="13403"/>
                  <a:pt x="6638544" y="45719"/>
                </a:cubicBezTo>
                <a:cubicBezTo>
                  <a:pt x="6239968" y="78035"/>
                  <a:pt x="6189819" y="14305"/>
                  <a:pt x="5967984" y="45719"/>
                </a:cubicBezTo>
                <a:cubicBezTo>
                  <a:pt x="5746149" y="77133"/>
                  <a:pt x="5299592" y="25302"/>
                  <a:pt x="5096256" y="45719"/>
                </a:cubicBezTo>
                <a:cubicBezTo>
                  <a:pt x="4892920" y="66136"/>
                  <a:pt x="4645001" y="66217"/>
                  <a:pt x="4425696" y="45719"/>
                </a:cubicBezTo>
                <a:cubicBezTo>
                  <a:pt x="4206391" y="25221"/>
                  <a:pt x="4189099" y="48231"/>
                  <a:pt x="4056888" y="45719"/>
                </a:cubicBezTo>
                <a:cubicBezTo>
                  <a:pt x="3924677" y="43207"/>
                  <a:pt x="3556953" y="18716"/>
                  <a:pt x="3185160" y="45719"/>
                </a:cubicBezTo>
                <a:cubicBezTo>
                  <a:pt x="2813367" y="72722"/>
                  <a:pt x="2926826" y="39478"/>
                  <a:pt x="2715768" y="45719"/>
                </a:cubicBezTo>
                <a:cubicBezTo>
                  <a:pt x="2504710" y="51960"/>
                  <a:pt x="2518507" y="33164"/>
                  <a:pt x="2346960" y="45719"/>
                </a:cubicBezTo>
                <a:cubicBezTo>
                  <a:pt x="2175413" y="58274"/>
                  <a:pt x="2033129" y="49449"/>
                  <a:pt x="1776984" y="45719"/>
                </a:cubicBezTo>
                <a:cubicBezTo>
                  <a:pt x="1520839" y="41989"/>
                  <a:pt x="1082439" y="68482"/>
                  <a:pt x="905256" y="45719"/>
                </a:cubicBezTo>
                <a:cubicBezTo>
                  <a:pt x="728073" y="22956"/>
                  <a:pt x="449939" y="11836"/>
                  <a:pt x="0" y="45719"/>
                </a:cubicBezTo>
                <a:cubicBezTo>
                  <a:pt x="-1148" y="31516"/>
                  <a:pt x="2062" y="2074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B5451ED-F0C1-4302-0B32-123A5019E0ED}"/>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6F1732B-CCFC-61A2-4F76-F4634781618A}"/>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770802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0416-1B9E-4794-5BD8-03B44D08BB70}"/>
              </a:ext>
            </a:extLst>
          </p:cNvPr>
          <p:cNvSpPr>
            <a:spLocks noGrp="1"/>
          </p:cNvSpPr>
          <p:nvPr>
            <p:ph type="title"/>
          </p:nvPr>
        </p:nvSpPr>
        <p:spPr/>
        <p:txBody>
          <a:bodyPr/>
          <a:lstStyle/>
          <a:p>
            <a:r>
              <a:rPr lang="en-US" dirty="0"/>
              <a:t>There is no 1 size fits all magic plan</a:t>
            </a:r>
          </a:p>
        </p:txBody>
      </p:sp>
      <p:pic>
        <p:nvPicPr>
          <p:cNvPr id="15" name="Picture 14" descr="Dorothy wearing magic red slippers in the original wizard of oz.">
            <a:extLst>
              <a:ext uri="{FF2B5EF4-FFF2-40B4-BE49-F238E27FC236}">
                <a16:creationId xmlns:a16="http://schemas.microsoft.com/office/drawing/2014/main" id="{F57C0279-CFBF-1BAC-1D72-2413D4E0C6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54481"/>
            <a:ext cx="12192000" cy="8892031"/>
          </a:xfrm>
          <a:prstGeom prst="rect">
            <a:avLst/>
          </a:prstGeom>
        </p:spPr>
      </p:pic>
      <p:sp>
        <p:nvSpPr>
          <p:cNvPr id="4" name="Rectangle 3">
            <a:extLst>
              <a:ext uri="{FF2B5EF4-FFF2-40B4-BE49-F238E27FC236}">
                <a16:creationId xmlns:a16="http://schemas.microsoft.com/office/drawing/2014/main" id="{826FC6F1-7130-1561-1091-F412A82ED4C3}"/>
              </a:ext>
              <a:ext uri="{C183D7F6-B498-43B3-948B-1728B52AA6E4}">
                <adec:decorative xmlns:adec="http://schemas.microsoft.com/office/drawing/2017/decorative" val="1"/>
              </a:ext>
            </a:extLst>
          </p:cNvPr>
          <p:cNvSpPr/>
          <p:nvPr/>
        </p:nvSpPr>
        <p:spPr>
          <a:xfrm>
            <a:off x="0" y="6492875"/>
            <a:ext cx="12192000" cy="365125"/>
          </a:xfrm>
          <a:prstGeom prst="rect">
            <a:avLst/>
          </a:prstGeom>
          <a:solidFill>
            <a:srgbClr val="02331D"/>
          </a:solidFill>
          <a:ln w="44450" cap="rnd">
            <a:noFill/>
            <a:round/>
            <a:extLst>
              <a:ext uri="{C807C97D-BFC1-408E-A445-0C87EB9F89A2}">
                <ask:lineSketchStyleProps xmlns:ask="http://schemas.microsoft.com/office/drawing/2018/sketchyshapes" sd="2863741219">
                  <a:custGeom>
                    <a:avLst/>
                    <a:gdLst>
                      <a:gd name="connsiteX0" fmla="*/ 0 w 12192000"/>
                      <a:gd name="connsiteY0" fmla="*/ 0 h 365125"/>
                      <a:gd name="connsiteX1" fmla="*/ 677333 w 12192000"/>
                      <a:gd name="connsiteY1" fmla="*/ 0 h 365125"/>
                      <a:gd name="connsiteX2" fmla="*/ 1354667 w 12192000"/>
                      <a:gd name="connsiteY2" fmla="*/ 0 h 365125"/>
                      <a:gd name="connsiteX3" fmla="*/ 1788160 w 12192000"/>
                      <a:gd name="connsiteY3" fmla="*/ 0 h 365125"/>
                      <a:gd name="connsiteX4" fmla="*/ 2099733 w 12192000"/>
                      <a:gd name="connsiteY4" fmla="*/ 0 h 365125"/>
                      <a:gd name="connsiteX5" fmla="*/ 3020907 w 12192000"/>
                      <a:gd name="connsiteY5" fmla="*/ 0 h 365125"/>
                      <a:gd name="connsiteX6" fmla="*/ 3576320 w 12192000"/>
                      <a:gd name="connsiteY6" fmla="*/ 0 h 365125"/>
                      <a:gd name="connsiteX7" fmla="*/ 4497493 w 12192000"/>
                      <a:gd name="connsiteY7" fmla="*/ 0 h 365125"/>
                      <a:gd name="connsiteX8" fmla="*/ 4809067 w 12192000"/>
                      <a:gd name="connsiteY8" fmla="*/ 0 h 365125"/>
                      <a:gd name="connsiteX9" fmla="*/ 5242560 w 12192000"/>
                      <a:gd name="connsiteY9" fmla="*/ 0 h 365125"/>
                      <a:gd name="connsiteX10" fmla="*/ 6163733 w 12192000"/>
                      <a:gd name="connsiteY10" fmla="*/ 0 h 365125"/>
                      <a:gd name="connsiteX11" fmla="*/ 7084907 w 12192000"/>
                      <a:gd name="connsiteY11" fmla="*/ 0 h 365125"/>
                      <a:gd name="connsiteX12" fmla="*/ 7640320 w 12192000"/>
                      <a:gd name="connsiteY12" fmla="*/ 0 h 365125"/>
                      <a:gd name="connsiteX13" fmla="*/ 7951893 w 12192000"/>
                      <a:gd name="connsiteY13" fmla="*/ 0 h 365125"/>
                      <a:gd name="connsiteX14" fmla="*/ 8751147 w 12192000"/>
                      <a:gd name="connsiteY14" fmla="*/ 0 h 365125"/>
                      <a:gd name="connsiteX15" fmla="*/ 9428480 w 12192000"/>
                      <a:gd name="connsiteY15" fmla="*/ 0 h 365125"/>
                      <a:gd name="connsiteX16" fmla="*/ 9983893 w 12192000"/>
                      <a:gd name="connsiteY16" fmla="*/ 0 h 365125"/>
                      <a:gd name="connsiteX17" fmla="*/ 10417387 w 12192000"/>
                      <a:gd name="connsiteY17" fmla="*/ 0 h 365125"/>
                      <a:gd name="connsiteX18" fmla="*/ 11338560 w 12192000"/>
                      <a:gd name="connsiteY18" fmla="*/ 0 h 365125"/>
                      <a:gd name="connsiteX19" fmla="*/ 12192000 w 12192000"/>
                      <a:gd name="connsiteY19" fmla="*/ 0 h 365125"/>
                      <a:gd name="connsiteX20" fmla="*/ 12192000 w 12192000"/>
                      <a:gd name="connsiteY20" fmla="*/ 365125 h 365125"/>
                      <a:gd name="connsiteX21" fmla="*/ 11514667 w 12192000"/>
                      <a:gd name="connsiteY21" fmla="*/ 365125 h 365125"/>
                      <a:gd name="connsiteX22" fmla="*/ 10593493 w 12192000"/>
                      <a:gd name="connsiteY22" fmla="*/ 365125 h 365125"/>
                      <a:gd name="connsiteX23" fmla="*/ 10281920 w 12192000"/>
                      <a:gd name="connsiteY23" fmla="*/ 365125 h 365125"/>
                      <a:gd name="connsiteX24" fmla="*/ 9970347 w 12192000"/>
                      <a:gd name="connsiteY24" fmla="*/ 365125 h 365125"/>
                      <a:gd name="connsiteX25" fmla="*/ 9658773 w 12192000"/>
                      <a:gd name="connsiteY25" fmla="*/ 365125 h 365125"/>
                      <a:gd name="connsiteX26" fmla="*/ 8859520 w 12192000"/>
                      <a:gd name="connsiteY26" fmla="*/ 365125 h 365125"/>
                      <a:gd name="connsiteX27" fmla="*/ 8426027 w 12192000"/>
                      <a:gd name="connsiteY27" fmla="*/ 365125 h 365125"/>
                      <a:gd name="connsiteX28" fmla="*/ 7626773 w 12192000"/>
                      <a:gd name="connsiteY28" fmla="*/ 365125 h 365125"/>
                      <a:gd name="connsiteX29" fmla="*/ 6827520 w 12192000"/>
                      <a:gd name="connsiteY29" fmla="*/ 365125 h 365125"/>
                      <a:gd name="connsiteX30" fmla="*/ 6394027 w 12192000"/>
                      <a:gd name="connsiteY30" fmla="*/ 365125 h 365125"/>
                      <a:gd name="connsiteX31" fmla="*/ 5716693 w 12192000"/>
                      <a:gd name="connsiteY31" fmla="*/ 365125 h 365125"/>
                      <a:gd name="connsiteX32" fmla="*/ 5161280 w 12192000"/>
                      <a:gd name="connsiteY32" fmla="*/ 365125 h 365125"/>
                      <a:gd name="connsiteX33" fmla="*/ 4240107 w 12192000"/>
                      <a:gd name="connsiteY33" fmla="*/ 365125 h 365125"/>
                      <a:gd name="connsiteX34" fmla="*/ 3562773 w 12192000"/>
                      <a:gd name="connsiteY34" fmla="*/ 365125 h 365125"/>
                      <a:gd name="connsiteX35" fmla="*/ 2763520 w 12192000"/>
                      <a:gd name="connsiteY35" fmla="*/ 365125 h 365125"/>
                      <a:gd name="connsiteX36" fmla="*/ 2451947 w 12192000"/>
                      <a:gd name="connsiteY36" fmla="*/ 365125 h 365125"/>
                      <a:gd name="connsiteX37" fmla="*/ 2140373 w 12192000"/>
                      <a:gd name="connsiteY37" fmla="*/ 365125 h 365125"/>
                      <a:gd name="connsiteX38" fmla="*/ 1706880 w 12192000"/>
                      <a:gd name="connsiteY38" fmla="*/ 365125 h 365125"/>
                      <a:gd name="connsiteX39" fmla="*/ 1395307 w 12192000"/>
                      <a:gd name="connsiteY39" fmla="*/ 365125 h 365125"/>
                      <a:gd name="connsiteX40" fmla="*/ 0 w 12192000"/>
                      <a:gd name="connsiteY40" fmla="*/ 365125 h 365125"/>
                      <a:gd name="connsiteX41" fmla="*/ 0 w 12192000"/>
                      <a:gd name="connsiteY41"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365125" fill="none" extrusionOk="0">
                        <a:moveTo>
                          <a:pt x="0" y="0"/>
                        </a:moveTo>
                        <a:cubicBezTo>
                          <a:pt x="147454" y="24304"/>
                          <a:pt x="412750" y="-22597"/>
                          <a:pt x="677333" y="0"/>
                        </a:cubicBezTo>
                        <a:cubicBezTo>
                          <a:pt x="941916" y="22597"/>
                          <a:pt x="1125187" y="-3204"/>
                          <a:pt x="1354667" y="0"/>
                        </a:cubicBezTo>
                        <a:cubicBezTo>
                          <a:pt x="1584147" y="3204"/>
                          <a:pt x="1665341" y="4707"/>
                          <a:pt x="1788160" y="0"/>
                        </a:cubicBezTo>
                        <a:cubicBezTo>
                          <a:pt x="1910979" y="-4707"/>
                          <a:pt x="1997181" y="-133"/>
                          <a:pt x="2099733" y="0"/>
                        </a:cubicBezTo>
                        <a:cubicBezTo>
                          <a:pt x="2202285" y="133"/>
                          <a:pt x="2584104" y="39406"/>
                          <a:pt x="3020907" y="0"/>
                        </a:cubicBezTo>
                        <a:cubicBezTo>
                          <a:pt x="3457710" y="-39406"/>
                          <a:pt x="3314120" y="23134"/>
                          <a:pt x="3576320" y="0"/>
                        </a:cubicBezTo>
                        <a:cubicBezTo>
                          <a:pt x="3838520" y="-23134"/>
                          <a:pt x="4070700" y="12005"/>
                          <a:pt x="4497493" y="0"/>
                        </a:cubicBezTo>
                        <a:cubicBezTo>
                          <a:pt x="4924286" y="-12005"/>
                          <a:pt x="4665851" y="6386"/>
                          <a:pt x="4809067" y="0"/>
                        </a:cubicBezTo>
                        <a:cubicBezTo>
                          <a:pt x="4952283" y="-6386"/>
                          <a:pt x="5102240" y="13078"/>
                          <a:pt x="5242560" y="0"/>
                        </a:cubicBezTo>
                        <a:cubicBezTo>
                          <a:pt x="5382880" y="-13078"/>
                          <a:pt x="5826085" y="-21277"/>
                          <a:pt x="6163733" y="0"/>
                        </a:cubicBezTo>
                        <a:cubicBezTo>
                          <a:pt x="6501381" y="21277"/>
                          <a:pt x="6752434" y="45668"/>
                          <a:pt x="7084907" y="0"/>
                        </a:cubicBezTo>
                        <a:cubicBezTo>
                          <a:pt x="7417380" y="-45668"/>
                          <a:pt x="7384061" y="15781"/>
                          <a:pt x="7640320" y="0"/>
                        </a:cubicBezTo>
                        <a:cubicBezTo>
                          <a:pt x="7896579" y="-15781"/>
                          <a:pt x="7809559" y="-441"/>
                          <a:pt x="7951893" y="0"/>
                        </a:cubicBezTo>
                        <a:cubicBezTo>
                          <a:pt x="8094227" y="441"/>
                          <a:pt x="8465167" y="-5919"/>
                          <a:pt x="8751147" y="0"/>
                        </a:cubicBezTo>
                        <a:cubicBezTo>
                          <a:pt x="9037127" y="5919"/>
                          <a:pt x="9226050" y="-12947"/>
                          <a:pt x="9428480" y="0"/>
                        </a:cubicBezTo>
                        <a:cubicBezTo>
                          <a:pt x="9630910" y="12947"/>
                          <a:pt x="9814960" y="-26838"/>
                          <a:pt x="9983893" y="0"/>
                        </a:cubicBezTo>
                        <a:cubicBezTo>
                          <a:pt x="10152826" y="26838"/>
                          <a:pt x="10224105" y="6878"/>
                          <a:pt x="10417387" y="0"/>
                        </a:cubicBezTo>
                        <a:cubicBezTo>
                          <a:pt x="10610669" y="-6878"/>
                          <a:pt x="11124245" y="-33739"/>
                          <a:pt x="11338560" y="0"/>
                        </a:cubicBezTo>
                        <a:cubicBezTo>
                          <a:pt x="11552875" y="33739"/>
                          <a:pt x="11983637" y="13192"/>
                          <a:pt x="12192000" y="0"/>
                        </a:cubicBezTo>
                        <a:cubicBezTo>
                          <a:pt x="12184065" y="143388"/>
                          <a:pt x="12193360" y="213462"/>
                          <a:pt x="12192000" y="365125"/>
                        </a:cubicBezTo>
                        <a:cubicBezTo>
                          <a:pt x="11958411" y="331565"/>
                          <a:pt x="11663122" y="341655"/>
                          <a:pt x="11514667" y="365125"/>
                        </a:cubicBezTo>
                        <a:cubicBezTo>
                          <a:pt x="11366212" y="388595"/>
                          <a:pt x="10906102" y="347754"/>
                          <a:pt x="10593493" y="365125"/>
                        </a:cubicBezTo>
                        <a:cubicBezTo>
                          <a:pt x="10280884" y="382496"/>
                          <a:pt x="10365224" y="363110"/>
                          <a:pt x="10281920" y="365125"/>
                        </a:cubicBezTo>
                        <a:cubicBezTo>
                          <a:pt x="10198616" y="367140"/>
                          <a:pt x="10108338" y="368513"/>
                          <a:pt x="9970347" y="365125"/>
                        </a:cubicBezTo>
                        <a:cubicBezTo>
                          <a:pt x="9832356" y="361737"/>
                          <a:pt x="9801675" y="366436"/>
                          <a:pt x="9658773" y="365125"/>
                        </a:cubicBezTo>
                        <a:cubicBezTo>
                          <a:pt x="9515871" y="363814"/>
                          <a:pt x="9081418" y="380666"/>
                          <a:pt x="8859520" y="365125"/>
                        </a:cubicBezTo>
                        <a:cubicBezTo>
                          <a:pt x="8637622" y="349584"/>
                          <a:pt x="8570158" y="359822"/>
                          <a:pt x="8426027" y="365125"/>
                        </a:cubicBezTo>
                        <a:cubicBezTo>
                          <a:pt x="8281896" y="370428"/>
                          <a:pt x="7838796" y="325189"/>
                          <a:pt x="7626773" y="365125"/>
                        </a:cubicBezTo>
                        <a:cubicBezTo>
                          <a:pt x="7414750" y="405061"/>
                          <a:pt x="7217582" y="388824"/>
                          <a:pt x="6827520" y="365125"/>
                        </a:cubicBezTo>
                        <a:cubicBezTo>
                          <a:pt x="6437458" y="341426"/>
                          <a:pt x="6593466" y="373377"/>
                          <a:pt x="6394027" y="365125"/>
                        </a:cubicBezTo>
                        <a:cubicBezTo>
                          <a:pt x="6194588" y="356873"/>
                          <a:pt x="5914577" y="378412"/>
                          <a:pt x="5716693" y="365125"/>
                        </a:cubicBezTo>
                        <a:cubicBezTo>
                          <a:pt x="5518809" y="351838"/>
                          <a:pt x="5296412" y="383668"/>
                          <a:pt x="5161280" y="365125"/>
                        </a:cubicBezTo>
                        <a:cubicBezTo>
                          <a:pt x="5026148" y="346582"/>
                          <a:pt x="4670563" y="390742"/>
                          <a:pt x="4240107" y="365125"/>
                        </a:cubicBezTo>
                        <a:cubicBezTo>
                          <a:pt x="3809651" y="339508"/>
                          <a:pt x="3785296" y="395166"/>
                          <a:pt x="3562773" y="365125"/>
                        </a:cubicBezTo>
                        <a:cubicBezTo>
                          <a:pt x="3340250" y="335084"/>
                          <a:pt x="2928577" y="402598"/>
                          <a:pt x="2763520" y="365125"/>
                        </a:cubicBezTo>
                        <a:cubicBezTo>
                          <a:pt x="2598463" y="327652"/>
                          <a:pt x="2602486" y="378887"/>
                          <a:pt x="2451947" y="365125"/>
                        </a:cubicBezTo>
                        <a:cubicBezTo>
                          <a:pt x="2301408" y="351363"/>
                          <a:pt x="2245434" y="358856"/>
                          <a:pt x="2140373" y="365125"/>
                        </a:cubicBezTo>
                        <a:cubicBezTo>
                          <a:pt x="2035312" y="371394"/>
                          <a:pt x="1889696" y="382787"/>
                          <a:pt x="1706880" y="365125"/>
                        </a:cubicBezTo>
                        <a:cubicBezTo>
                          <a:pt x="1524064" y="347463"/>
                          <a:pt x="1496810" y="352740"/>
                          <a:pt x="1395307" y="365125"/>
                        </a:cubicBezTo>
                        <a:cubicBezTo>
                          <a:pt x="1293804" y="377510"/>
                          <a:pt x="284635" y="415898"/>
                          <a:pt x="0" y="365125"/>
                        </a:cubicBezTo>
                        <a:cubicBezTo>
                          <a:pt x="16715" y="231666"/>
                          <a:pt x="13406" y="106259"/>
                          <a:pt x="0" y="0"/>
                        </a:cubicBezTo>
                        <a:close/>
                      </a:path>
                      <a:path w="12192000" h="365125" stroke="0" extrusionOk="0">
                        <a:moveTo>
                          <a:pt x="0" y="0"/>
                        </a:moveTo>
                        <a:cubicBezTo>
                          <a:pt x="118109" y="-3509"/>
                          <a:pt x="338825" y="12765"/>
                          <a:pt x="433493" y="0"/>
                        </a:cubicBezTo>
                        <a:cubicBezTo>
                          <a:pt x="528161" y="-12765"/>
                          <a:pt x="1155512" y="28827"/>
                          <a:pt x="1354667" y="0"/>
                        </a:cubicBezTo>
                        <a:cubicBezTo>
                          <a:pt x="1553822" y="-28827"/>
                          <a:pt x="1590994" y="-12485"/>
                          <a:pt x="1666240" y="0"/>
                        </a:cubicBezTo>
                        <a:cubicBezTo>
                          <a:pt x="1741486" y="12485"/>
                          <a:pt x="1889388" y="8825"/>
                          <a:pt x="1977813" y="0"/>
                        </a:cubicBezTo>
                        <a:cubicBezTo>
                          <a:pt x="2066238" y="-8825"/>
                          <a:pt x="2461360" y="-20417"/>
                          <a:pt x="2655147" y="0"/>
                        </a:cubicBezTo>
                        <a:cubicBezTo>
                          <a:pt x="2848934" y="20417"/>
                          <a:pt x="2971348" y="15021"/>
                          <a:pt x="3210560" y="0"/>
                        </a:cubicBezTo>
                        <a:cubicBezTo>
                          <a:pt x="3449772" y="-15021"/>
                          <a:pt x="3618120" y="16726"/>
                          <a:pt x="4009813" y="0"/>
                        </a:cubicBezTo>
                        <a:cubicBezTo>
                          <a:pt x="4401506" y="-16726"/>
                          <a:pt x="4329441" y="737"/>
                          <a:pt x="4443307" y="0"/>
                        </a:cubicBezTo>
                        <a:cubicBezTo>
                          <a:pt x="4557173" y="-737"/>
                          <a:pt x="4906673" y="22239"/>
                          <a:pt x="5364480" y="0"/>
                        </a:cubicBezTo>
                        <a:cubicBezTo>
                          <a:pt x="5822287" y="-22239"/>
                          <a:pt x="5768028" y="19179"/>
                          <a:pt x="5919893" y="0"/>
                        </a:cubicBezTo>
                        <a:cubicBezTo>
                          <a:pt x="6071758" y="-19179"/>
                          <a:pt x="6156112" y="-7393"/>
                          <a:pt x="6353387" y="0"/>
                        </a:cubicBezTo>
                        <a:cubicBezTo>
                          <a:pt x="6550662" y="7393"/>
                          <a:pt x="6612011" y="602"/>
                          <a:pt x="6786880" y="0"/>
                        </a:cubicBezTo>
                        <a:cubicBezTo>
                          <a:pt x="6961749" y="-602"/>
                          <a:pt x="7153575" y="22761"/>
                          <a:pt x="7342293" y="0"/>
                        </a:cubicBezTo>
                        <a:cubicBezTo>
                          <a:pt x="7531011" y="-22761"/>
                          <a:pt x="7609553" y="-19205"/>
                          <a:pt x="7775787" y="0"/>
                        </a:cubicBezTo>
                        <a:cubicBezTo>
                          <a:pt x="7942021" y="19205"/>
                          <a:pt x="8184711" y="-1303"/>
                          <a:pt x="8453120" y="0"/>
                        </a:cubicBezTo>
                        <a:cubicBezTo>
                          <a:pt x="8721529" y="1303"/>
                          <a:pt x="8662557" y="-2612"/>
                          <a:pt x="8764693" y="0"/>
                        </a:cubicBezTo>
                        <a:cubicBezTo>
                          <a:pt x="8866829" y="2612"/>
                          <a:pt x="9280943" y="-16384"/>
                          <a:pt x="9442027" y="0"/>
                        </a:cubicBezTo>
                        <a:cubicBezTo>
                          <a:pt x="9603111" y="16384"/>
                          <a:pt x="9599771" y="12968"/>
                          <a:pt x="9753600" y="0"/>
                        </a:cubicBezTo>
                        <a:cubicBezTo>
                          <a:pt x="9907429" y="-12968"/>
                          <a:pt x="10392233" y="42989"/>
                          <a:pt x="10674773" y="0"/>
                        </a:cubicBezTo>
                        <a:cubicBezTo>
                          <a:pt x="10957313" y="-42989"/>
                          <a:pt x="11020239" y="-23118"/>
                          <a:pt x="11230187" y="0"/>
                        </a:cubicBezTo>
                        <a:cubicBezTo>
                          <a:pt x="11440135" y="23118"/>
                          <a:pt x="11793495" y="36704"/>
                          <a:pt x="12192000" y="0"/>
                        </a:cubicBezTo>
                        <a:cubicBezTo>
                          <a:pt x="12203578" y="77896"/>
                          <a:pt x="12196861" y="245838"/>
                          <a:pt x="12192000" y="365125"/>
                        </a:cubicBezTo>
                        <a:cubicBezTo>
                          <a:pt x="11889782" y="367799"/>
                          <a:pt x="11578564" y="349864"/>
                          <a:pt x="11270827" y="365125"/>
                        </a:cubicBezTo>
                        <a:cubicBezTo>
                          <a:pt x="10963090" y="380386"/>
                          <a:pt x="10682293" y="342950"/>
                          <a:pt x="10349653" y="365125"/>
                        </a:cubicBezTo>
                        <a:cubicBezTo>
                          <a:pt x="10017013" y="387300"/>
                          <a:pt x="9948234" y="377797"/>
                          <a:pt x="9672320" y="365125"/>
                        </a:cubicBezTo>
                        <a:cubicBezTo>
                          <a:pt x="9396406" y="352453"/>
                          <a:pt x="9136335" y="370236"/>
                          <a:pt x="8751147" y="365125"/>
                        </a:cubicBezTo>
                        <a:cubicBezTo>
                          <a:pt x="8365959" y="360014"/>
                          <a:pt x="8272192" y="360650"/>
                          <a:pt x="8073813" y="365125"/>
                        </a:cubicBezTo>
                        <a:cubicBezTo>
                          <a:pt x="7875434" y="369600"/>
                          <a:pt x="7892203" y="377231"/>
                          <a:pt x="7762240" y="365125"/>
                        </a:cubicBezTo>
                        <a:cubicBezTo>
                          <a:pt x="7632277" y="353019"/>
                          <a:pt x="7268593" y="319999"/>
                          <a:pt x="6841067" y="365125"/>
                        </a:cubicBezTo>
                        <a:cubicBezTo>
                          <a:pt x="6413541" y="410251"/>
                          <a:pt x="6569020" y="361997"/>
                          <a:pt x="6407573" y="365125"/>
                        </a:cubicBezTo>
                        <a:cubicBezTo>
                          <a:pt x="6246126" y="368253"/>
                          <a:pt x="6177517" y="378977"/>
                          <a:pt x="6096000" y="365125"/>
                        </a:cubicBezTo>
                        <a:cubicBezTo>
                          <a:pt x="6014483" y="351273"/>
                          <a:pt x="5657272" y="373649"/>
                          <a:pt x="5540587" y="365125"/>
                        </a:cubicBezTo>
                        <a:cubicBezTo>
                          <a:pt x="5423902" y="356601"/>
                          <a:pt x="5000899" y="404795"/>
                          <a:pt x="4619413" y="365125"/>
                        </a:cubicBezTo>
                        <a:cubicBezTo>
                          <a:pt x="4237927" y="325455"/>
                          <a:pt x="4275554" y="346037"/>
                          <a:pt x="4185920" y="365125"/>
                        </a:cubicBezTo>
                        <a:cubicBezTo>
                          <a:pt x="4096286" y="384213"/>
                          <a:pt x="3450150" y="366313"/>
                          <a:pt x="3264747" y="365125"/>
                        </a:cubicBezTo>
                        <a:cubicBezTo>
                          <a:pt x="3079344" y="363937"/>
                          <a:pt x="2625924" y="371259"/>
                          <a:pt x="2465493" y="365125"/>
                        </a:cubicBezTo>
                        <a:cubicBezTo>
                          <a:pt x="2305062" y="358991"/>
                          <a:pt x="1995316" y="377070"/>
                          <a:pt x="1544320" y="365125"/>
                        </a:cubicBezTo>
                        <a:cubicBezTo>
                          <a:pt x="1093324" y="353180"/>
                          <a:pt x="878301" y="398933"/>
                          <a:pt x="623147" y="365125"/>
                        </a:cubicBezTo>
                        <a:cubicBezTo>
                          <a:pt x="367993" y="331317"/>
                          <a:pt x="144565" y="357622"/>
                          <a:pt x="0" y="365125"/>
                        </a:cubicBezTo>
                        <a:cubicBezTo>
                          <a:pt x="-10855" y="278142"/>
                          <a:pt x="11242" y="16868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AE2707E-6003-CA54-2C90-431BFFF5577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1322" y="6499416"/>
            <a:ext cx="866112" cy="371191"/>
          </a:xfrm>
          <a:prstGeom prst="rect">
            <a:avLst/>
          </a:prstGeom>
        </p:spPr>
      </p:pic>
    </p:spTree>
    <p:extLst>
      <p:ext uri="{BB962C8B-B14F-4D97-AF65-F5344CB8AC3E}">
        <p14:creationId xmlns:p14="http://schemas.microsoft.com/office/powerpoint/2010/main" val="992917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custGeom>
          <a:avLst/>
          <a:gdLst>
            <a:gd name="connsiteX0" fmla="*/ 0 w 9144000"/>
            <a:gd name="connsiteY0" fmla="*/ 0 h 45719"/>
            <a:gd name="connsiteX1" fmla="*/ 470263 w 9144000"/>
            <a:gd name="connsiteY1" fmla="*/ 0 h 45719"/>
            <a:gd name="connsiteX2" fmla="*/ 1306286 w 9144000"/>
            <a:gd name="connsiteY2" fmla="*/ 0 h 45719"/>
            <a:gd name="connsiteX3" fmla="*/ 1959429 w 9144000"/>
            <a:gd name="connsiteY3" fmla="*/ 0 h 45719"/>
            <a:gd name="connsiteX4" fmla="*/ 2521131 w 9144000"/>
            <a:gd name="connsiteY4" fmla="*/ 0 h 45719"/>
            <a:gd name="connsiteX5" fmla="*/ 2899954 w 9144000"/>
            <a:gd name="connsiteY5" fmla="*/ 0 h 45719"/>
            <a:gd name="connsiteX6" fmla="*/ 3461657 w 9144000"/>
            <a:gd name="connsiteY6" fmla="*/ 0 h 45719"/>
            <a:gd name="connsiteX7" fmla="*/ 3840480 w 9144000"/>
            <a:gd name="connsiteY7" fmla="*/ 0 h 45719"/>
            <a:gd name="connsiteX8" fmla="*/ 4585063 w 9144000"/>
            <a:gd name="connsiteY8" fmla="*/ 0 h 45719"/>
            <a:gd name="connsiteX9" fmla="*/ 5421086 w 9144000"/>
            <a:gd name="connsiteY9" fmla="*/ 0 h 45719"/>
            <a:gd name="connsiteX10" fmla="*/ 6074229 w 9144000"/>
            <a:gd name="connsiteY10" fmla="*/ 0 h 45719"/>
            <a:gd name="connsiteX11" fmla="*/ 6544491 w 9144000"/>
            <a:gd name="connsiteY11" fmla="*/ 0 h 45719"/>
            <a:gd name="connsiteX12" fmla="*/ 6923314 w 9144000"/>
            <a:gd name="connsiteY12" fmla="*/ 0 h 45719"/>
            <a:gd name="connsiteX13" fmla="*/ 7759337 w 9144000"/>
            <a:gd name="connsiteY13" fmla="*/ 0 h 45719"/>
            <a:gd name="connsiteX14" fmla="*/ 8321040 w 9144000"/>
            <a:gd name="connsiteY14" fmla="*/ 0 h 45719"/>
            <a:gd name="connsiteX15" fmla="*/ 9144000 w 9144000"/>
            <a:gd name="connsiteY15" fmla="*/ 0 h 45719"/>
            <a:gd name="connsiteX16" fmla="*/ 9144000 w 9144000"/>
            <a:gd name="connsiteY16" fmla="*/ 45719 h 45719"/>
            <a:gd name="connsiteX17" fmla="*/ 8307977 w 9144000"/>
            <a:gd name="connsiteY17" fmla="*/ 45719 h 45719"/>
            <a:gd name="connsiteX18" fmla="*/ 7746274 w 9144000"/>
            <a:gd name="connsiteY18" fmla="*/ 45719 h 45719"/>
            <a:gd name="connsiteX19" fmla="*/ 7001691 w 9144000"/>
            <a:gd name="connsiteY19" fmla="*/ 45719 h 45719"/>
            <a:gd name="connsiteX20" fmla="*/ 6257109 w 9144000"/>
            <a:gd name="connsiteY20" fmla="*/ 45719 h 45719"/>
            <a:gd name="connsiteX21" fmla="*/ 5786846 w 9144000"/>
            <a:gd name="connsiteY21" fmla="*/ 45719 h 45719"/>
            <a:gd name="connsiteX22" fmla="*/ 5133703 w 9144000"/>
            <a:gd name="connsiteY22" fmla="*/ 45719 h 45719"/>
            <a:gd name="connsiteX23" fmla="*/ 4663440 w 9144000"/>
            <a:gd name="connsiteY23" fmla="*/ 45719 h 45719"/>
            <a:gd name="connsiteX24" fmla="*/ 4101737 w 9144000"/>
            <a:gd name="connsiteY24" fmla="*/ 45719 h 45719"/>
            <a:gd name="connsiteX25" fmla="*/ 3722914 w 9144000"/>
            <a:gd name="connsiteY25" fmla="*/ 45719 h 45719"/>
            <a:gd name="connsiteX26" fmla="*/ 3252651 w 9144000"/>
            <a:gd name="connsiteY26" fmla="*/ 45719 h 45719"/>
            <a:gd name="connsiteX27" fmla="*/ 2508069 w 9144000"/>
            <a:gd name="connsiteY27" fmla="*/ 45719 h 45719"/>
            <a:gd name="connsiteX28" fmla="*/ 2037806 w 9144000"/>
            <a:gd name="connsiteY28" fmla="*/ 45719 h 45719"/>
            <a:gd name="connsiteX29" fmla="*/ 1476103 w 9144000"/>
            <a:gd name="connsiteY29" fmla="*/ 45719 h 45719"/>
            <a:gd name="connsiteX30" fmla="*/ 640080 w 9144000"/>
            <a:gd name="connsiteY30" fmla="*/ 45719 h 45719"/>
            <a:gd name="connsiteX31" fmla="*/ 0 w 9144000"/>
            <a:gd name="connsiteY31" fmla="*/ 45719 h 45719"/>
            <a:gd name="connsiteX32" fmla="*/ 0 w 9144000"/>
            <a:gd name="connsiteY32"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44000" h="45719" fill="none" extrusionOk="0">
              <a:moveTo>
                <a:pt x="0" y="0"/>
              </a:moveTo>
              <a:cubicBezTo>
                <a:pt x="224118" y="-4741"/>
                <a:pt x="368637" y="-4861"/>
                <a:pt x="470263" y="0"/>
              </a:cubicBezTo>
              <a:cubicBezTo>
                <a:pt x="571889" y="4861"/>
                <a:pt x="990906" y="-35137"/>
                <a:pt x="1306286" y="0"/>
              </a:cubicBezTo>
              <a:cubicBezTo>
                <a:pt x="1621666" y="35137"/>
                <a:pt x="1634134" y="-9764"/>
                <a:pt x="1959429" y="0"/>
              </a:cubicBezTo>
              <a:cubicBezTo>
                <a:pt x="2284724" y="9764"/>
                <a:pt x="2343013" y="-2302"/>
                <a:pt x="2521131" y="0"/>
              </a:cubicBezTo>
              <a:cubicBezTo>
                <a:pt x="2699249" y="2302"/>
                <a:pt x="2743509" y="-5779"/>
                <a:pt x="2899954" y="0"/>
              </a:cubicBezTo>
              <a:cubicBezTo>
                <a:pt x="3056399" y="5779"/>
                <a:pt x="3295602" y="668"/>
                <a:pt x="3461657" y="0"/>
              </a:cubicBezTo>
              <a:cubicBezTo>
                <a:pt x="3627712" y="-668"/>
                <a:pt x="3654693" y="-2778"/>
                <a:pt x="3840480" y="0"/>
              </a:cubicBezTo>
              <a:cubicBezTo>
                <a:pt x="4026267" y="2778"/>
                <a:pt x="4286862" y="32943"/>
                <a:pt x="4585063" y="0"/>
              </a:cubicBezTo>
              <a:cubicBezTo>
                <a:pt x="4883264" y="-32943"/>
                <a:pt x="5119116" y="17043"/>
                <a:pt x="5421086" y="0"/>
              </a:cubicBezTo>
              <a:cubicBezTo>
                <a:pt x="5723056" y="-17043"/>
                <a:pt x="5763962" y="8074"/>
                <a:pt x="6074229" y="0"/>
              </a:cubicBezTo>
              <a:cubicBezTo>
                <a:pt x="6384496" y="-8074"/>
                <a:pt x="6449920" y="81"/>
                <a:pt x="6544491" y="0"/>
              </a:cubicBezTo>
              <a:cubicBezTo>
                <a:pt x="6639062" y="-81"/>
                <a:pt x="6762865" y="-16408"/>
                <a:pt x="6923314" y="0"/>
              </a:cubicBezTo>
              <a:cubicBezTo>
                <a:pt x="7083763" y="16408"/>
                <a:pt x="7391029" y="-21637"/>
                <a:pt x="7759337" y="0"/>
              </a:cubicBezTo>
              <a:cubicBezTo>
                <a:pt x="8127645" y="21637"/>
                <a:pt x="8082129" y="11184"/>
                <a:pt x="8321040" y="0"/>
              </a:cubicBezTo>
              <a:cubicBezTo>
                <a:pt x="8559951" y="-11184"/>
                <a:pt x="8866186" y="870"/>
                <a:pt x="9144000" y="0"/>
              </a:cubicBezTo>
              <a:cubicBezTo>
                <a:pt x="9145144" y="16166"/>
                <a:pt x="9145065" y="28908"/>
                <a:pt x="9144000" y="45719"/>
              </a:cubicBezTo>
              <a:cubicBezTo>
                <a:pt x="8890684" y="16384"/>
                <a:pt x="8653715" y="27167"/>
                <a:pt x="8307977" y="45719"/>
              </a:cubicBezTo>
              <a:cubicBezTo>
                <a:pt x="7962239" y="64271"/>
                <a:pt x="7982694" y="40291"/>
                <a:pt x="7746274" y="45719"/>
              </a:cubicBezTo>
              <a:cubicBezTo>
                <a:pt x="7509854" y="51147"/>
                <a:pt x="7297051" y="52538"/>
                <a:pt x="7001691" y="45719"/>
              </a:cubicBezTo>
              <a:cubicBezTo>
                <a:pt x="6706331" y="38900"/>
                <a:pt x="6597650" y="40189"/>
                <a:pt x="6257109" y="45719"/>
              </a:cubicBezTo>
              <a:cubicBezTo>
                <a:pt x="5916568" y="51249"/>
                <a:pt x="6010541" y="63401"/>
                <a:pt x="5786846" y="45719"/>
              </a:cubicBezTo>
              <a:cubicBezTo>
                <a:pt x="5563151" y="28037"/>
                <a:pt x="5305100" y="40744"/>
                <a:pt x="5133703" y="45719"/>
              </a:cubicBezTo>
              <a:cubicBezTo>
                <a:pt x="4962306" y="50694"/>
                <a:pt x="4850178" y="68346"/>
                <a:pt x="4663440" y="45719"/>
              </a:cubicBezTo>
              <a:cubicBezTo>
                <a:pt x="4476702" y="23092"/>
                <a:pt x="4260874" y="21288"/>
                <a:pt x="4101737" y="45719"/>
              </a:cubicBezTo>
              <a:cubicBezTo>
                <a:pt x="3942600" y="70150"/>
                <a:pt x="3842300" y="53502"/>
                <a:pt x="3722914" y="45719"/>
              </a:cubicBezTo>
              <a:cubicBezTo>
                <a:pt x="3603528" y="37936"/>
                <a:pt x="3382134" y="44841"/>
                <a:pt x="3252651" y="45719"/>
              </a:cubicBezTo>
              <a:cubicBezTo>
                <a:pt x="3123168" y="46597"/>
                <a:pt x="2810925" y="60502"/>
                <a:pt x="2508069" y="45719"/>
              </a:cubicBezTo>
              <a:cubicBezTo>
                <a:pt x="2205213" y="30936"/>
                <a:pt x="2271513" y="54502"/>
                <a:pt x="2037806" y="45719"/>
              </a:cubicBezTo>
              <a:cubicBezTo>
                <a:pt x="1804099" y="36936"/>
                <a:pt x="1746244" y="51680"/>
                <a:pt x="1476103" y="45719"/>
              </a:cubicBezTo>
              <a:cubicBezTo>
                <a:pt x="1205962" y="39758"/>
                <a:pt x="814782" y="5196"/>
                <a:pt x="640080" y="45719"/>
              </a:cubicBezTo>
              <a:cubicBezTo>
                <a:pt x="465378" y="86242"/>
                <a:pt x="173347" y="68727"/>
                <a:pt x="0" y="45719"/>
              </a:cubicBezTo>
              <a:cubicBezTo>
                <a:pt x="1172" y="29298"/>
                <a:pt x="-1394" y="19332"/>
                <a:pt x="0" y="0"/>
              </a:cubicBezTo>
              <a:close/>
            </a:path>
            <a:path w="9144000" h="45719" stroke="0" extrusionOk="0">
              <a:moveTo>
                <a:pt x="0" y="0"/>
              </a:moveTo>
              <a:cubicBezTo>
                <a:pt x="204929" y="17102"/>
                <a:pt x="373383" y="3157"/>
                <a:pt x="470263" y="0"/>
              </a:cubicBezTo>
              <a:cubicBezTo>
                <a:pt x="567143" y="-3157"/>
                <a:pt x="966387" y="18971"/>
                <a:pt x="1306286" y="0"/>
              </a:cubicBezTo>
              <a:cubicBezTo>
                <a:pt x="1646185" y="-18971"/>
                <a:pt x="1606375" y="-4508"/>
                <a:pt x="1685109" y="0"/>
              </a:cubicBezTo>
              <a:cubicBezTo>
                <a:pt x="1763843" y="4508"/>
                <a:pt x="1888671" y="-10261"/>
                <a:pt x="2063931" y="0"/>
              </a:cubicBezTo>
              <a:cubicBezTo>
                <a:pt x="2239191" y="10261"/>
                <a:pt x="2579138" y="-2903"/>
                <a:pt x="2717074" y="0"/>
              </a:cubicBezTo>
              <a:cubicBezTo>
                <a:pt x="2855010" y="2903"/>
                <a:pt x="3124046" y="14663"/>
                <a:pt x="3278777" y="0"/>
              </a:cubicBezTo>
              <a:cubicBezTo>
                <a:pt x="3433508" y="-14663"/>
                <a:pt x="3795824" y="4963"/>
                <a:pt x="4023360" y="0"/>
              </a:cubicBezTo>
              <a:cubicBezTo>
                <a:pt x="4250896" y="-4963"/>
                <a:pt x="4394321" y="-6100"/>
                <a:pt x="4493623" y="0"/>
              </a:cubicBezTo>
              <a:cubicBezTo>
                <a:pt x="4592925" y="6100"/>
                <a:pt x="5095154" y="18117"/>
                <a:pt x="5329646" y="0"/>
              </a:cubicBezTo>
              <a:cubicBezTo>
                <a:pt x="5564138" y="-18117"/>
                <a:pt x="5718822" y="-8332"/>
                <a:pt x="5891349" y="0"/>
              </a:cubicBezTo>
              <a:cubicBezTo>
                <a:pt x="6063876" y="8332"/>
                <a:pt x="6237327" y="11704"/>
                <a:pt x="6361611" y="0"/>
              </a:cubicBezTo>
              <a:cubicBezTo>
                <a:pt x="6485895" y="-11704"/>
                <a:pt x="6720982" y="-8259"/>
                <a:pt x="6831874" y="0"/>
              </a:cubicBezTo>
              <a:cubicBezTo>
                <a:pt x="6942766" y="8259"/>
                <a:pt x="7240079" y="-24450"/>
                <a:pt x="7393577" y="0"/>
              </a:cubicBezTo>
              <a:cubicBezTo>
                <a:pt x="7547075" y="24450"/>
                <a:pt x="7651088" y="-6307"/>
                <a:pt x="7863840" y="0"/>
              </a:cubicBezTo>
              <a:cubicBezTo>
                <a:pt x="8076592" y="6307"/>
                <a:pt x="8223811" y="21434"/>
                <a:pt x="8516983" y="0"/>
              </a:cubicBezTo>
              <a:cubicBezTo>
                <a:pt x="8810155" y="-21434"/>
                <a:pt x="8947823" y="-7944"/>
                <a:pt x="9144000" y="0"/>
              </a:cubicBezTo>
              <a:cubicBezTo>
                <a:pt x="9143492" y="10478"/>
                <a:pt x="9143923" y="24361"/>
                <a:pt x="9144000" y="45719"/>
              </a:cubicBezTo>
              <a:cubicBezTo>
                <a:pt x="8734144" y="41098"/>
                <a:pt x="8517898" y="57896"/>
                <a:pt x="8307977" y="45719"/>
              </a:cubicBezTo>
              <a:cubicBezTo>
                <a:pt x="8098056" y="33542"/>
                <a:pt x="7859005" y="54192"/>
                <a:pt x="7563394" y="45719"/>
              </a:cubicBezTo>
              <a:cubicBezTo>
                <a:pt x="7267783" y="37246"/>
                <a:pt x="7365728" y="50527"/>
                <a:pt x="7184571" y="45719"/>
              </a:cubicBezTo>
              <a:cubicBezTo>
                <a:pt x="7003414" y="40911"/>
                <a:pt x="6767781" y="21766"/>
                <a:pt x="6531429" y="45719"/>
              </a:cubicBezTo>
              <a:cubicBezTo>
                <a:pt x="6295077" y="69672"/>
                <a:pt x="6080419" y="25303"/>
                <a:pt x="5878286" y="45719"/>
              </a:cubicBezTo>
              <a:cubicBezTo>
                <a:pt x="5676153" y="66135"/>
                <a:pt x="5585551" y="61620"/>
                <a:pt x="5499463" y="45719"/>
              </a:cubicBezTo>
              <a:cubicBezTo>
                <a:pt x="5413375" y="29818"/>
                <a:pt x="5008745" y="75882"/>
                <a:pt x="4663440" y="45719"/>
              </a:cubicBezTo>
              <a:cubicBezTo>
                <a:pt x="4318135" y="15556"/>
                <a:pt x="4154271" y="30975"/>
                <a:pt x="4010297" y="45719"/>
              </a:cubicBezTo>
              <a:cubicBezTo>
                <a:pt x="3866323" y="60463"/>
                <a:pt x="3454420" y="73498"/>
                <a:pt x="3174274" y="45719"/>
              </a:cubicBezTo>
              <a:cubicBezTo>
                <a:pt x="2894128" y="17940"/>
                <a:pt x="2669816" y="44540"/>
                <a:pt x="2521131" y="45719"/>
              </a:cubicBezTo>
              <a:cubicBezTo>
                <a:pt x="2372446" y="46898"/>
                <a:pt x="2264392" y="42298"/>
                <a:pt x="2142309" y="45719"/>
              </a:cubicBezTo>
              <a:cubicBezTo>
                <a:pt x="2020226" y="49140"/>
                <a:pt x="1656790" y="9249"/>
                <a:pt x="1306286" y="45719"/>
              </a:cubicBezTo>
              <a:cubicBezTo>
                <a:pt x="955782" y="82189"/>
                <a:pt x="978949" y="31541"/>
                <a:pt x="836023" y="45719"/>
              </a:cubicBezTo>
              <a:cubicBezTo>
                <a:pt x="693097" y="59897"/>
                <a:pt x="286959" y="42509"/>
                <a:pt x="0" y="45719"/>
              </a:cubicBezTo>
              <a:cubicBezTo>
                <a:pt x="-1892" y="23244"/>
                <a:pt x="763" y="1753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sk:type>
                  <ask:lineSketchFreehand/>
                </ask:type>
              </ask:lineSketchStyleProps>
            </a:ext>
          </a:extLs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8439</TotalTime>
  <Words>2510</Words>
  <Application>Microsoft Macintosh PowerPoint</Application>
  <PresentationFormat>Widescreen</PresentationFormat>
  <Paragraphs>447</Paragraphs>
  <Slides>43</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Aptos</vt:lpstr>
      <vt:lpstr>Aptos Display</vt:lpstr>
      <vt:lpstr>Arial</vt:lpstr>
      <vt:lpstr>Arial Narrow</vt:lpstr>
      <vt:lpstr>Calibri</vt:lpstr>
      <vt:lpstr>Copperplate</vt:lpstr>
      <vt:lpstr>DIN Alternate</vt:lpstr>
      <vt:lpstr>Wingdings</vt:lpstr>
      <vt:lpstr>Office Theme</vt:lpstr>
      <vt:lpstr>Sustainable A11Y in Action: Lived Lessons &amp; Challenges in Shifting-Left</vt:lpstr>
      <vt:lpstr>goodwitch of a11y</vt:lpstr>
      <vt:lpstr>Welcome to Oz: where accessibility is not a fantasy</vt:lpstr>
      <vt:lpstr>Reactive Accessibility</vt:lpstr>
      <vt:lpstr>Sustainable A11Y: Defying Gravity</vt:lpstr>
      <vt:lpstr>Let’s peek behind the curtain</vt:lpstr>
      <vt:lpstr>The power of collaboration &amp; community</vt:lpstr>
      <vt:lpstr>Creating a sustainable a11y program: What should happen first? It does not matter.</vt:lpstr>
      <vt:lpstr>There is no 1 size fits all magic plan</vt:lpstr>
      <vt:lpstr>Start where it works for your org</vt:lpstr>
      <vt:lpstr>What did Glinda do?</vt:lpstr>
      <vt:lpstr>Culture: Why a11y matters</vt:lpstr>
      <vt:lpstr>What if risk is your org’s primary driver?</vt:lpstr>
      <vt:lpstr>Accessibility Statement (external)</vt:lpstr>
      <vt:lpstr>Budget: lower cost now   or pay really BIG later </vt:lpstr>
      <vt:lpstr>Don’t Give Up</vt:lpstr>
      <vt:lpstr>Training &amp; just-in-time learning</vt:lpstr>
      <vt:lpstr>Communications</vt:lpstr>
      <vt:lpstr>Help Desk / Support</vt:lpstr>
      <vt:lpstr>Simple A11Y Leaderboard</vt:lpstr>
      <vt:lpstr>A11Y</vt:lpstr>
      <vt:lpstr>What every product owner &amp; product manager must know</vt:lpstr>
      <vt:lpstr>Where do YOU want to catch bugs?</vt:lpstr>
      <vt:lpstr>Reactive A11Y = surprise, risk, higher cost</vt:lpstr>
      <vt:lpstr>Cost of accessibility bugs</vt:lpstr>
      <vt:lpstr>Shift left for efficient A11Y</vt:lpstr>
      <vt:lpstr>Design with &amp; for everyone from day one</vt:lpstr>
      <vt:lpstr>SDLC: Build it right the first time</vt:lpstr>
      <vt:lpstr>Legacy Systems</vt:lpstr>
      <vt:lpstr>A true story:  from wicked to good</vt:lpstr>
      <vt:lpstr>Governance &amp; Monitoring</vt:lpstr>
      <vt:lpstr>On October 1, 2025</vt:lpstr>
      <vt:lpstr>Procurement: Buy Accessible</vt:lpstr>
      <vt:lpstr>Procurement Contracts &amp; Questions</vt:lpstr>
      <vt:lpstr>HECVAT A11Y Questions</vt:lpstr>
      <vt:lpstr>Goodwitch’s Version of A11Y Questions</vt:lpstr>
      <vt:lpstr>Dangers on the road to a11y</vt:lpstr>
      <vt:lpstr>Accessibility in every HR process at Deque</vt:lpstr>
      <vt:lpstr>Sustainable A11Y: Full Circle</vt:lpstr>
      <vt:lpstr>Sustainable A11Y Requires Collaboration</vt:lpstr>
      <vt:lpstr>How are you feeling? </vt:lpstr>
      <vt:lpstr>Where will YOU move A11Y  forward in your org ?</vt:lpstr>
      <vt:lpstr>A11Y  for  Good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Glenda Sims</dc:creator>
  <cp:lastModifiedBy>Glenda Sims</cp:lastModifiedBy>
  <cp:revision>80</cp:revision>
  <dcterms:created xsi:type="dcterms:W3CDTF">2025-09-19T18:23:59Z</dcterms:created>
  <dcterms:modified xsi:type="dcterms:W3CDTF">2025-11-10T21:09:44Z</dcterms:modified>
</cp:coreProperties>
</file>