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257" r:id="rId5"/>
    <p:sldId id="328" r:id="rId6"/>
    <p:sldId id="342" r:id="rId7"/>
    <p:sldId id="332" r:id="rId8"/>
    <p:sldId id="319" r:id="rId9"/>
    <p:sldId id="309" r:id="rId10"/>
    <p:sldId id="311" r:id="rId11"/>
    <p:sldId id="269" r:id="rId12"/>
    <p:sldId id="329" r:id="rId13"/>
    <p:sldId id="325" r:id="rId14"/>
    <p:sldId id="326" r:id="rId15"/>
    <p:sldId id="271" r:id="rId16"/>
    <p:sldId id="340" r:id="rId17"/>
    <p:sldId id="341"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EACB1-47A4-459E-A9E8-311B0FA742AA}" v="37" dt="2025-11-03T20:59:26.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54" autoAdjust="0"/>
  </p:normalViewPr>
  <p:slideViewPr>
    <p:cSldViewPr snapToGrid="0">
      <p:cViewPr varScale="1">
        <p:scale>
          <a:sx n="78" d="100"/>
          <a:sy n="78" d="100"/>
        </p:scale>
        <p:origin x="1872"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6E0AD-9A6A-45BA-AAD0-C1C83B3415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AE2D8F-9ABD-42FC-B26C-6FF32BB9255B}">
      <dgm:prSet/>
      <dgm:spPr/>
      <dgm:t>
        <a:bodyPr/>
        <a:lstStyle/>
        <a:p>
          <a:r>
            <a:rPr lang="en-US" b="1" dirty="0"/>
            <a:t>6</a:t>
          </a:r>
          <a:r>
            <a:rPr lang="en-US" b="1" baseline="30000" dirty="0"/>
            <a:t>th</a:t>
          </a:r>
          <a:r>
            <a:rPr lang="en-US" b="1" dirty="0"/>
            <a:t> largest university in the US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E94289F-32F7-46C7-BCD2-366DBCF1E679}" type="parTrans" cxnId="{AA67E9E0-F0E8-4CD8-B03F-9F9526DC0777}">
      <dgm:prSet/>
      <dgm:spPr/>
      <dgm:t>
        <a:bodyPr/>
        <a:lstStyle/>
        <a:p>
          <a:endParaRPr lang="en-US"/>
        </a:p>
      </dgm:t>
    </dgm:pt>
    <dgm:pt modelId="{FEEC283E-44E7-4D62-9360-A525CD58B4F0}" type="sibTrans" cxnId="{AA67E9E0-F0E8-4CD8-B03F-9F9526DC0777}">
      <dgm:prSet/>
      <dgm:spPr/>
      <dgm:t>
        <a:bodyPr/>
        <a:lstStyle/>
        <a:p>
          <a:endParaRPr lang="en-US"/>
        </a:p>
      </dgm:t>
    </dgm:pt>
    <dgm:pt modelId="{6B79158F-5756-491F-A501-8BDF722557A5}">
      <dgm:prSet/>
      <dgm:spPr/>
      <dgm:t>
        <a:bodyPr/>
        <a:lstStyle/>
        <a:p>
          <a:r>
            <a:rPr lang="en-US" b="1" dirty="0"/>
            <a:t>56,000+ enrolled students. 17,000+ graduates in 2024</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2AC804-8F82-4131-9996-90B60031A1F9}" type="parTrans" cxnId="{A96FBC7D-8211-49A6-BF19-8B209A3FCAE5}">
      <dgm:prSet/>
      <dgm:spPr/>
      <dgm:t>
        <a:bodyPr/>
        <a:lstStyle/>
        <a:p>
          <a:endParaRPr lang="en-US"/>
        </a:p>
      </dgm:t>
    </dgm:pt>
    <dgm:pt modelId="{D96B2602-4A50-4089-A0B8-C721DC2F310C}" type="sibTrans" cxnId="{A96FBC7D-8211-49A6-BF19-8B209A3FCAE5}">
      <dgm:prSet/>
      <dgm:spPr/>
      <dgm:t>
        <a:bodyPr/>
        <a:lstStyle/>
        <a:p>
          <a:endParaRPr lang="en-US"/>
        </a:p>
      </dgm:t>
    </dgm:pt>
    <dgm:pt modelId="{901FB447-7B0C-461C-99D9-46826DB36D73}">
      <dgm:prSet/>
      <dgm:spPr/>
      <dgm:t>
        <a:bodyPr/>
        <a:lstStyle/>
        <a:p>
          <a:r>
            <a:rPr lang="en-US" b="1" dirty="0"/>
            <a:t>3,600+ registered with the DRC</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8B8338E-22E5-466B-BB75-50D6CCE3EEC0}" type="parTrans" cxnId="{CB38F435-6F12-438B-8160-79CFB1E8B687}">
      <dgm:prSet/>
      <dgm:spPr/>
      <dgm:t>
        <a:bodyPr/>
        <a:lstStyle/>
        <a:p>
          <a:endParaRPr lang="en-US"/>
        </a:p>
      </dgm:t>
    </dgm:pt>
    <dgm:pt modelId="{762E40CD-2D04-4749-981E-E5A15A860D4B}" type="sibTrans" cxnId="{CB38F435-6F12-438B-8160-79CFB1E8B687}">
      <dgm:prSet/>
      <dgm:spPr/>
      <dgm:t>
        <a:bodyPr/>
        <a:lstStyle/>
        <a:p>
          <a:endParaRPr lang="en-US"/>
        </a:p>
      </dgm:t>
    </dgm:pt>
    <dgm:pt modelId="{0E7B232A-447A-4E32-8690-BD6407440BC3}" type="pres">
      <dgm:prSet presAssocID="{6A36E0AD-9A6A-45BA-AAD0-C1C83B341594}" presName="root" presStyleCnt="0">
        <dgm:presLayoutVars>
          <dgm:dir/>
          <dgm:resizeHandles val="exact"/>
        </dgm:presLayoutVars>
      </dgm:prSet>
      <dgm:spPr/>
    </dgm:pt>
    <dgm:pt modelId="{1C6B2DDD-F50F-4CA8-8CD6-9D25D0F086D0}" type="pres">
      <dgm:prSet presAssocID="{E1AE2D8F-9ABD-42FC-B26C-6FF32BB9255B}" presName="compNode" presStyleCnt="0"/>
      <dgm:spPr/>
    </dgm:pt>
    <dgm:pt modelId="{6FCC4ED2-A5DE-421D-B9CE-95DF6E8D74FC}" type="pres">
      <dgm:prSet presAssocID="{E1AE2D8F-9ABD-42FC-B26C-6FF32BB9255B}" presName="bgRect" presStyleLbl="bgShp" presStyleIdx="0" presStyleCnt="3"/>
      <dgm:spPr/>
    </dgm:pt>
    <dgm:pt modelId="{E7D90BFF-AE4B-4D9B-8A63-1C608C57DB3F}" type="pres">
      <dgm:prSet presAssocID="{E1AE2D8F-9ABD-42FC-B26C-6FF32BB925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D99745C0-432A-439E-A5C9-B4F866BBF824}" type="pres">
      <dgm:prSet presAssocID="{E1AE2D8F-9ABD-42FC-B26C-6FF32BB9255B}" presName="spaceRect" presStyleCnt="0"/>
      <dgm:spPr/>
    </dgm:pt>
    <dgm:pt modelId="{BBDD228C-71A8-47C0-9320-A30501B58377}" type="pres">
      <dgm:prSet presAssocID="{E1AE2D8F-9ABD-42FC-B26C-6FF32BB9255B}" presName="parTx" presStyleLbl="revTx" presStyleIdx="0" presStyleCnt="3">
        <dgm:presLayoutVars>
          <dgm:chMax val="0"/>
          <dgm:chPref val="0"/>
        </dgm:presLayoutVars>
      </dgm:prSet>
      <dgm:spPr/>
    </dgm:pt>
    <dgm:pt modelId="{B09CB1BE-608C-427B-9C5E-E7A771532304}" type="pres">
      <dgm:prSet presAssocID="{FEEC283E-44E7-4D62-9360-A525CD58B4F0}" presName="sibTrans" presStyleCnt="0"/>
      <dgm:spPr/>
    </dgm:pt>
    <dgm:pt modelId="{75576CD1-2BA5-4C7B-9025-F42F864F5284}" type="pres">
      <dgm:prSet presAssocID="{6B79158F-5756-491F-A501-8BDF722557A5}" presName="compNode" presStyleCnt="0"/>
      <dgm:spPr/>
    </dgm:pt>
    <dgm:pt modelId="{E06CD1DD-1FE4-41EC-BF60-1C52E2CA4B10}" type="pres">
      <dgm:prSet presAssocID="{6B79158F-5756-491F-A501-8BDF722557A5}" presName="bgRect" presStyleLbl="bgShp" presStyleIdx="1" presStyleCnt="3"/>
      <dgm:spPr/>
    </dgm:pt>
    <dgm:pt modelId="{9C310CB1-AEC3-4E73-9676-724C482873AE}" type="pres">
      <dgm:prSet presAssocID="{6B79158F-5756-491F-A501-8BDF722557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42CB3C78-98B9-4701-B1BA-AAABAF53F602}" type="pres">
      <dgm:prSet presAssocID="{6B79158F-5756-491F-A501-8BDF722557A5}" presName="spaceRect" presStyleCnt="0"/>
      <dgm:spPr/>
    </dgm:pt>
    <dgm:pt modelId="{F98944C4-75F7-4041-8B2D-84853290B0FA}" type="pres">
      <dgm:prSet presAssocID="{6B79158F-5756-491F-A501-8BDF722557A5}" presName="parTx" presStyleLbl="revTx" presStyleIdx="1" presStyleCnt="3">
        <dgm:presLayoutVars>
          <dgm:chMax val="0"/>
          <dgm:chPref val="0"/>
        </dgm:presLayoutVars>
      </dgm:prSet>
      <dgm:spPr/>
    </dgm:pt>
    <dgm:pt modelId="{6EB1FD86-9376-4964-9ACC-5852786C67A4}" type="pres">
      <dgm:prSet presAssocID="{D96B2602-4A50-4089-A0B8-C721DC2F310C}" presName="sibTrans" presStyleCnt="0"/>
      <dgm:spPr/>
    </dgm:pt>
    <dgm:pt modelId="{A41F1C22-3483-465D-9B1D-581E3A206F3E}" type="pres">
      <dgm:prSet presAssocID="{901FB447-7B0C-461C-99D9-46826DB36D73}" presName="compNode" presStyleCnt="0"/>
      <dgm:spPr/>
    </dgm:pt>
    <dgm:pt modelId="{99183BFB-AB8A-4E20-AF5B-BF2998DB1151}" type="pres">
      <dgm:prSet presAssocID="{901FB447-7B0C-461C-99D9-46826DB36D73}" presName="bgRect" presStyleLbl="bgShp" presStyleIdx="2" presStyleCnt="3"/>
      <dgm:spPr/>
    </dgm:pt>
    <dgm:pt modelId="{0A3FA4F3-F090-4423-925B-CA732D1A4D44}" type="pres">
      <dgm:prSet presAssocID="{901FB447-7B0C-461C-99D9-46826DB36D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679F3F0A-4023-4E40-9037-D8588F5B8585}" type="pres">
      <dgm:prSet presAssocID="{901FB447-7B0C-461C-99D9-46826DB36D73}" presName="spaceRect" presStyleCnt="0"/>
      <dgm:spPr/>
    </dgm:pt>
    <dgm:pt modelId="{CD9DD4C9-AD11-40FE-9670-549D0438A0F8}" type="pres">
      <dgm:prSet presAssocID="{901FB447-7B0C-461C-99D9-46826DB36D73}" presName="parTx" presStyleLbl="revTx" presStyleIdx="2" presStyleCnt="3">
        <dgm:presLayoutVars>
          <dgm:chMax val="0"/>
          <dgm:chPref val="0"/>
        </dgm:presLayoutVars>
      </dgm:prSet>
      <dgm:spPr/>
    </dgm:pt>
  </dgm:ptLst>
  <dgm:cxnLst>
    <dgm:cxn modelId="{59CD3C35-B7AB-4925-98C7-D276DB7248A4}" type="presOf" srcId="{901FB447-7B0C-461C-99D9-46826DB36D73}" destId="{CD9DD4C9-AD11-40FE-9670-549D0438A0F8}" srcOrd="0" destOrd="0" presId="urn:microsoft.com/office/officeart/2018/2/layout/IconVerticalSolidList"/>
    <dgm:cxn modelId="{B76E8135-6974-4672-AC41-6E04986D967D}" type="presOf" srcId="{E1AE2D8F-9ABD-42FC-B26C-6FF32BB9255B}" destId="{BBDD228C-71A8-47C0-9320-A30501B58377}" srcOrd="0" destOrd="0" presId="urn:microsoft.com/office/officeart/2018/2/layout/IconVerticalSolidList"/>
    <dgm:cxn modelId="{CB38F435-6F12-438B-8160-79CFB1E8B687}" srcId="{6A36E0AD-9A6A-45BA-AAD0-C1C83B341594}" destId="{901FB447-7B0C-461C-99D9-46826DB36D73}" srcOrd="2" destOrd="0" parTransId="{68B8338E-22E5-466B-BB75-50D6CCE3EEC0}" sibTransId="{762E40CD-2D04-4749-981E-E5A15A860D4B}"/>
    <dgm:cxn modelId="{A96FBC7D-8211-49A6-BF19-8B209A3FCAE5}" srcId="{6A36E0AD-9A6A-45BA-AAD0-C1C83B341594}" destId="{6B79158F-5756-491F-A501-8BDF722557A5}" srcOrd="1" destOrd="0" parTransId="{E62AC804-8F82-4131-9996-90B60031A1F9}" sibTransId="{D96B2602-4A50-4089-A0B8-C721DC2F310C}"/>
    <dgm:cxn modelId="{DCB7A580-766E-4357-AA44-E1BA5E8095CD}" type="presOf" srcId="{6B79158F-5756-491F-A501-8BDF722557A5}" destId="{F98944C4-75F7-4041-8B2D-84853290B0FA}" srcOrd="0" destOrd="0" presId="urn:microsoft.com/office/officeart/2018/2/layout/IconVerticalSolidList"/>
    <dgm:cxn modelId="{AA67E9E0-F0E8-4CD8-B03F-9F9526DC0777}" srcId="{6A36E0AD-9A6A-45BA-AAD0-C1C83B341594}" destId="{E1AE2D8F-9ABD-42FC-B26C-6FF32BB9255B}" srcOrd="0" destOrd="0" parTransId="{6E94289F-32F7-46C7-BCD2-366DBCF1E679}" sibTransId="{FEEC283E-44E7-4D62-9360-A525CD58B4F0}"/>
    <dgm:cxn modelId="{E3ED5DF0-F3FA-4B13-89B9-6C6FB6861AAC}" type="presOf" srcId="{6A36E0AD-9A6A-45BA-AAD0-C1C83B341594}" destId="{0E7B232A-447A-4E32-8690-BD6407440BC3}" srcOrd="0" destOrd="0" presId="urn:microsoft.com/office/officeart/2018/2/layout/IconVerticalSolidList"/>
    <dgm:cxn modelId="{C7FC969B-0DD9-4C31-BFA4-1578727FCE61}" type="presParOf" srcId="{0E7B232A-447A-4E32-8690-BD6407440BC3}" destId="{1C6B2DDD-F50F-4CA8-8CD6-9D25D0F086D0}" srcOrd="0" destOrd="0" presId="urn:microsoft.com/office/officeart/2018/2/layout/IconVerticalSolidList"/>
    <dgm:cxn modelId="{7ED7ADAC-246B-42B0-8FE3-95F0E1FF2B8C}" type="presParOf" srcId="{1C6B2DDD-F50F-4CA8-8CD6-9D25D0F086D0}" destId="{6FCC4ED2-A5DE-421D-B9CE-95DF6E8D74FC}" srcOrd="0" destOrd="0" presId="urn:microsoft.com/office/officeart/2018/2/layout/IconVerticalSolidList"/>
    <dgm:cxn modelId="{2186447E-C83D-481E-AAFB-6AE4F8A210DB}" type="presParOf" srcId="{1C6B2DDD-F50F-4CA8-8CD6-9D25D0F086D0}" destId="{E7D90BFF-AE4B-4D9B-8A63-1C608C57DB3F}" srcOrd="1" destOrd="0" presId="urn:microsoft.com/office/officeart/2018/2/layout/IconVerticalSolidList"/>
    <dgm:cxn modelId="{FA2CBD61-2C27-4632-9E46-2303D3ECCFA8}" type="presParOf" srcId="{1C6B2DDD-F50F-4CA8-8CD6-9D25D0F086D0}" destId="{D99745C0-432A-439E-A5C9-B4F866BBF824}" srcOrd="2" destOrd="0" presId="urn:microsoft.com/office/officeart/2018/2/layout/IconVerticalSolidList"/>
    <dgm:cxn modelId="{E3A9A73C-C705-4486-B3FE-2DF8BE0773DC}" type="presParOf" srcId="{1C6B2DDD-F50F-4CA8-8CD6-9D25D0F086D0}" destId="{BBDD228C-71A8-47C0-9320-A30501B58377}" srcOrd="3" destOrd="0" presId="urn:microsoft.com/office/officeart/2018/2/layout/IconVerticalSolidList"/>
    <dgm:cxn modelId="{449402F1-4E71-42EF-9F9A-156CD4396545}" type="presParOf" srcId="{0E7B232A-447A-4E32-8690-BD6407440BC3}" destId="{B09CB1BE-608C-427B-9C5E-E7A771532304}" srcOrd="1" destOrd="0" presId="urn:microsoft.com/office/officeart/2018/2/layout/IconVerticalSolidList"/>
    <dgm:cxn modelId="{7EC3BFEA-23B4-4265-8ABB-6B484D5AF510}" type="presParOf" srcId="{0E7B232A-447A-4E32-8690-BD6407440BC3}" destId="{75576CD1-2BA5-4C7B-9025-F42F864F5284}" srcOrd="2" destOrd="0" presId="urn:microsoft.com/office/officeart/2018/2/layout/IconVerticalSolidList"/>
    <dgm:cxn modelId="{D8EFFC62-6F8A-408B-B345-4C71B1218ABD}" type="presParOf" srcId="{75576CD1-2BA5-4C7B-9025-F42F864F5284}" destId="{E06CD1DD-1FE4-41EC-BF60-1C52E2CA4B10}" srcOrd="0" destOrd="0" presId="urn:microsoft.com/office/officeart/2018/2/layout/IconVerticalSolidList"/>
    <dgm:cxn modelId="{874B4F76-5768-49D9-A480-BB3D9551E141}" type="presParOf" srcId="{75576CD1-2BA5-4C7B-9025-F42F864F5284}" destId="{9C310CB1-AEC3-4E73-9676-724C482873AE}" srcOrd="1" destOrd="0" presId="urn:microsoft.com/office/officeart/2018/2/layout/IconVerticalSolidList"/>
    <dgm:cxn modelId="{0267DAC8-F304-4A72-A0F0-D42D7DB2988D}" type="presParOf" srcId="{75576CD1-2BA5-4C7B-9025-F42F864F5284}" destId="{42CB3C78-98B9-4701-B1BA-AAABAF53F602}" srcOrd="2" destOrd="0" presId="urn:microsoft.com/office/officeart/2018/2/layout/IconVerticalSolidList"/>
    <dgm:cxn modelId="{C9234F50-68DB-4870-AD55-D522B6541FF2}" type="presParOf" srcId="{75576CD1-2BA5-4C7B-9025-F42F864F5284}" destId="{F98944C4-75F7-4041-8B2D-84853290B0FA}" srcOrd="3" destOrd="0" presId="urn:microsoft.com/office/officeart/2018/2/layout/IconVerticalSolidList"/>
    <dgm:cxn modelId="{0489E287-087C-4C72-9559-95C115A2BD7F}" type="presParOf" srcId="{0E7B232A-447A-4E32-8690-BD6407440BC3}" destId="{6EB1FD86-9376-4964-9ACC-5852786C67A4}" srcOrd="3" destOrd="0" presId="urn:microsoft.com/office/officeart/2018/2/layout/IconVerticalSolidList"/>
    <dgm:cxn modelId="{FB64A1DA-4F42-4693-B8A4-4ADF541D56C4}" type="presParOf" srcId="{0E7B232A-447A-4E32-8690-BD6407440BC3}" destId="{A41F1C22-3483-465D-9B1D-581E3A206F3E}" srcOrd="4" destOrd="0" presId="urn:microsoft.com/office/officeart/2018/2/layout/IconVerticalSolidList"/>
    <dgm:cxn modelId="{03F2D356-EE77-4C3C-89E3-8C4C1062A81F}" type="presParOf" srcId="{A41F1C22-3483-465D-9B1D-581E3A206F3E}" destId="{99183BFB-AB8A-4E20-AF5B-BF2998DB1151}" srcOrd="0" destOrd="0" presId="urn:microsoft.com/office/officeart/2018/2/layout/IconVerticalSolidList"/>
    <dgm:cxn modelId="{EAE0B9FF-B6CD-4F66-A963-554170EC0F56}" type="presParOf" srcId="{A41F1C22-3483-465D-9B1D-581E3A206F3E}" destId="{0A3FA4F3-F090-4423-925B-CA732D1A4D44}" srcOrd="1" destOrd="0" presId="urn:microsoft.com/office/officeart/2018/2/layout/IconVerticalSolidList"/>
    <dgm:cxn modelId="{A94AD26E-8C54-4347-9963-019F4F05DB4D}" type="presParOf" srcId="{A41F1C22-3483-465D-9B1D-581E3A206F3E}" destId="{679F3F0A-4023-4E40-9037-D8588F5B8585}" srcOrd="2" destOrd="0" presId="urn:microsoft.com/office/officeart/2018/2/layout/IconVerticalSolidList"/>
    <dgm:cxn modelId="{3C9BD706-4747-43D2-BDF8-09787515C11A}" type="presParOf" srcId="{A41F1C22-3483-465D-9B1D-581E3A206F3E}" destId="{CD9DD4C9-AD11-40FE-9670-549D0438A0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C137C-9387-432D-9772-C34700158564}" type="doc">
      <dgm:prSet loTypeId="urn:microsoft.com/office/officeart/2005/8/layout/vProcess5" loCatId="process" qsTypeId="urn:microsoft.com/office/officeart/2005/8/quickstyle/simple5" qsCatId="simple" csTypeId="urn:microsoft.com/office/officeart/2005/8/colors/accent1_2" csCatId="accent1"/>
      <dgm:spPr/>
      <dgm:t>
        <a:bodyPr/>
        <a:lstStyle/>
        <a:p>
          <a:endParaRPr lang="en-US"/>
        </a:p>
      </dgm:t>
    </dgm:pt>
    <dgm:pt modelId="{941ADA1C-4717-4CB0-BA1E-8414E7D70DB3}">
      <dgm:prSet/>
      <dgm:spPr/>
      <dgm:t>
        <a:bodyPr/>
        <a:lstStyle/>
        <a:p>
          <a:r>
            <a:rPr lang="en-US"/>
            <a:t>The Disability Resource Center strives to promote student success and retention by ensuring participation for students with disabilities in an inclusive educational environment at FIU.</a:t>
          </a:r>
        </a:p>
      </dgm:t>
    </dgm:pt>
    <dgm:pt modelId="{A19E1C2B-1908-4B2D-B992-41CEFDFAD0FA}" type="parTrans" cxnId="{CE0D07E1-79D2-4BEA-B6CA-10D3B00D9802}">
      <dgm:prSet/>
      <dgm:spPr/>
      <dgm:t>
        <a:bodyPr/>
        <a:lstStyle/>
        <a:p>
          <a:endParaRPr lang="en-US"/>
        </a:p>
      </dgm:t>
    </dgm:pt>
    <dgm:pt modelId="{41BDE4F9-7347-4D28-9C3F-0118E6490341}" type="sibTrans" cxnId="{CE0D07E1-79D2-4BEA-B6CA-10D3B00D9802}">
      <dgm:prSet/>
      <dgm:spPr/>
      <dgm:t>
        <a:bodyPr/>
        <a:lstStyle/>
        <a:p>
          <a:endParaRPr lang="en-US"/>
        </a:p>
      </dgm:t>
    </dgm:pt>
    <dgm:pt modelId="{75BF0951-C734-42A0-9882-AD28336FDC09}">
      <dgm:prSet/>
      <dgm:spPr/>
      <dgm:t>
        <a:bodyPr/>
        <a:lstStyle/>
        <a:p>
          <a:r>
            <a:rPr lang="en-US"/>
            <a:t>To fulfill our mission, there are three necessary components:</a:t>
          </a:r>
        </a:p>
      </dgm:t>
    </dgm:pt>
    <dgm:pt modelId="{A1F42356-3D4B-453F-A73A-FD06CE05A8F8}" type="parTrans" cxnId="{077596D2-2DAC-46BB-9B31-545296AAF968}">
      <dgm:prSet/>
      <dgm:spPr/>
      <dgm:t>
        <a:bodyPr/>
        <a:lstStyle/>
        <a:p>
          <a:endParaRPr lang="en-US"/>
        </a:p>
      </dgm:t>
    </dgm:pt>
    <dgm:pt modelId="{A65343DD-9FA9-4E3A-B0D1-8BC3648FB975}" type="sibTrans" cxnId="{077596D2-2DAC-46BB-9B31-545296AAF968}">
      <dgm:prSet/>
      <dgm:spPr/>
      <dgm:t>
        <a:bodyPr/>
        <a:lstStyle/>
        <a:p>
          <a:endParaRPr lang="en-US"/>
        </a:p>
      </dgm:t>
    </dgm:pt>
    <dgm:pt modelId="{53C99D25-6FDF-4D4F-9A54-CB1EBBB44166}">
      <dgm:prSet/>
      <dgm:spPr/>
      <dgm:t>
        <a:bodyPr/>
        <a:lstStyle/>
        <a:p>
          <a:r>
            <a:rPr lang="en-US"/>
            <a:t>Provide expert consultation to professors and administrators for practices that include all students’ learning abilities and needs.</a:t>
          </a:r>
        </a:p>
      </dgm:t>
    </dgm:pt>
    <dgm:pt modelId="{1162BF30-23DF-4053-A19F-11A2FAB641DF}" type="parTrans" cxnId="{E9F1ACDE-55C7-4391-A220-09C614F2DE50}">
      <dgm:prSet/>
      <dgm:spPr/>
      <dgm:t>
        <a:bodyPr/>
        <a:lstStyle/>
        <a:p>
          <a:endParaRPr lang="en-US"/>
        </a:p>
      </dgm:t>
    </dgm:pt>
    <dgm:pt modelId="{CC2BFEF2-6D82-4445-93A3-7C89F662EC2B}" type="sibTrans" cxnId="{E9F1ACDE-55C7-4391-A220-09C614F2DE50}">
      <dgm:prSet/>
      <dgm:spPr/>
      <dgm:t>
        <a:bodyPr/>
        <a:lstStyle/>
        <a:p>
          <a:endParaRPr lang="en-US"/>
        </a:p>
      </dgm:t>
    </dgm:pt>
    <dgm:pt modelId="{6D704FCD-3B88-4D26-B0E1-49EA7EE5F171}">
      <dgm:prSet/>
      <dgm:spPr/>
      <dgm:t>
        <a:bodyPr/>
        <a:lstStyle/>
        <a:p>
          <a:r>
            <a:rPr lang="en-US"/>
            <a:t>Offer University-wide training on legal compliance standards pertaining to ADA accommodations.</a:t>
          </a:r>
        </a:p>
      </dgm:t>
    </dgm:pt>
    <dgm:pt modelId="{CC047E62-455B-4671-AD43-23FB54A0E3E0}" type="parTrans" cxnId="{90A7E589-BEDC-468D-B7D1-D7E8F8359A14}">
      <dgm:prSet/>
      <dgm:spPr/>
      <dgm:t>
        <a:bodyPr/>
        <a:lstStyle/>
        <a:p>
          <a:endParaRPr lang="en-US"/>
        </a:p>
      </dgm:t>
    </dgm:pt>
    <dgm:pt modelId="{7D0E4246-AAF3-44C9-8504-342F666E9D21}" type="sibTrans" cxnId="{90A7E589-BEDC-468D-B7D1-D7E8F8359A14}">
      <dgm:prSet/>
      <dgm:spPr/>
      <dgm:t>
        <a:bodyPr/>
        <a:lstStyle/>
        <a:p>
          <a:endParaRPr lang="en-US"/>
        </a:p>
      </dgm:t>
    </dgm:pt>
    <dgm:pt modelId="{FD9F1FE4-73FC-4D5D-8824-0729D259C7AF}">
      <dgm:prSet/>
      <dgm:spPr/>
      <dgm:t>
        <a:bodyPr/>
        <a:lstStyle/>
        <a:p>
          <a:r>
            <a:rPr lang="en-US"/>
            <a:t>Serve as the centralized operational department at FIU that handles all student’s disability-related requests from academic accommodation implementation to disability-related programming.</a:t>
          </a:r>
        </a:p>
      </dgm:t>
    </dgm:pt>
    <dgm:pt modelId="{96D8B340-BE0C-43F9-B00F-671D6386CD6C}" type="parTrans" cxnId="{CA1147EC-9C41-45D5-8E27-F681AB652257}">
      <dgm:prSet/>
      <dgm:spPr/>
      <dgm:t>
        <a:bodyPr/>
        <a:lstStyle/>
        <a:p>
          <a:endParaRPr lang="en-US"/>
        </a:p>
      </dgm:t>
    </dgm:pt>
    <dgm:pt modelId="{7AA5F5F6-651A-4FEE-A4A2-91EE3567B45C}" type="sibTrans" cxnId="{CA1147EC-9C41-45D5-8E27-F681AB652257}">
      <dgm:prSet/>
      <dgm:spPr/>
      <dgm:t>
        <a:bodyPr/>
        <a:lstStyle/>
        <a:p>
          <a:endParaRPr lang="en-US"/>
        </a:p>
      </dgm:t>
    </dgm:pt>
    <dgm:pt modelId="{BD640CCF-D9CE-46A9-96CF-4DBC58011779}" type="pres">
      <dgm:prSet presAssocID="{1B3C137C-9387-432D-9772-C34700158564}" presName="outerComposite" presStyleCnt="0">
        <dgm:presLayoutVars>
          <dgm:chMax val="5"/>
          <dgm:dir/>
          <dgm:resizeHandles val="exact"/>
        </dgm:presLayoutVars>
      </dgm:prSet>
      <dgm:spPr/>
    </dgm:pt>
    <dgm:pt modelId="{E052FBD2-FFB3-4C01-BCA1-16B5FB96A1F5}" type="pres">
      <dgm:prSet presAssocID="{1B3C137C-9387-432D-9772-C34700158564}" presName="dummyMaxCanvas" presStyleCnt="0">
        <dgm:presLayoutVars/>
      </dgm:prSet>
      <dgm:spPr/>
    </dgm:pt>
    <dgm:pt modelId="{0FF7D8C1-095F-4599-B3E9-B6B078508D65}" type="pres">
      <dgm:prSet presAssocID="{1B3C137C-9387-432D-9772-C34700158564}" presName="TwoNodes_1" presStyleLbl="node1" presStyleIdx="0" presStyleCnt="2">
        <dgm:presLayoutVars>
          <dgm:bulletEnabled val="1"/>
        </dgm:presLayoutVars>
      </dgm:prSet>
      <dgm:spPr/>
    </dgm:pt>
    <dgm:pt modelId="{9BCC9FC4-3F42-4FDA-BDFB-A2B35D378905}" type="pres">
      <dgm:prSet presAssocID="{1B3C137C-9387-432D-9772-C34700158564}" presName="TwoNodes_2" presStyleLbl="node1" presStyleIdx="1" presStyleCnt="2">
        <dgm:presLayoutVars>
          <dgm:bulletEnabled val="1"/>
        </dgm:presLayoutVars>
      </dgm:prSet>
      <dgm:spPr/>
    </dgm:pt>
    <dgm:pt modelId="{34F4ACED-7895-4339-B57D-427CE48AD094}" type="pres">
      <dgm:prSet presAssocID="{1B3C137C-9387-432D-9772-C34700158564}" presName="TwoConn_1-2" presStyleLbl="fgAccFollowNode1" presStyleIdx="0" presStyleCnt="1">
        <dgm:presLayoutVars>
          <dgm:bulletEnabled val="1"/>
        </dgm:presLayoutVars>
      </dgm:prSet>
      <dgm:spPr/>
    </dgm:pt>
    <dgm:pt modelId="{8634F7C9-D051-4D37-9D40-C81FB16A23E7}" type="pres">
      <dgm:prSet presAssocID="{1B3C137C-9387-432D-9772-C34700158564}" presName="TwoNodes_1_text" presStyleLbl="node1" presStyleIdx="1" presStyleCnt="2">
        <dgm:presLayoutVars>
          <dgm:bulletEnabled val="1"/>
        </dgm:presLayoutVars>
      </dgm:prSet>
      <dgm:spPr/>
    </dgm:pt>
    <dgm:pt modelId="{C0B17232-7E1D-4F7F-A680-AE67B58CB78F}" type="pres">
      <dgm:prSet presAssocID="{1B3C137C-9387-432D-9772-C34700158564}" presName="TwoNodes_2_text" presStyleLbl="node1" presStyleIdx="1" presStyleCnt="2">
        <dgm:presLayoutVars>
          <dgm:bulletEnabled val="1"/>
        </dgm:presLayoutVars>
      </dgm:prSet>
      <dgm:spPr/>
    </dgm:pt>
  </dgm:ptLst>
  <dgm:cxnLst>
    <dgm:cxn modelId="{10C3A318-1714-4DEA-B30E-7F0DEA52E422}" type="presOf" srcId="{FD9F1FE4-73FC-4D5D-8824-0729D259C7AF}" destId="{C0B17232-7E1D-4F7F-A680-AE67B58CB78F}" srcOrd="1" destOrd="3" presId="urn:microsoft.com/office/officeart/2005/8/layout/vProcess5"/>
    <dgm:cxn modelId="{534AEE1B-C970-4EFA-9AF1-EB9B875DA964}" type="presOf" srcId="{1B3C137C-9387-432D-9772-C34700158564}" destId="{BD640CCF-D9CE-46A9-96CF-4DBC58011779}" srcOrd="0" destOrd="0" presId="urn:microsoft.com/office/officeart/2005/8/layout/vProcess5"/>
    <dgm:cxn modelId="{61A8CD61-A996-4C06-96B7-06FCC78C9685}" type="presOf" srcId="{941ADA1C-4717-4CB0-BA1E-8414E7D70DB3}" destId="{8634F7C9-D051-4D37-9D40-C81FB16A23E7}" srcOrd="1" destOrd="0" presId="urn:microsoft.com/office/officeart/2005/8/layout/vProcess5"/>
    <dgm:cxn modelId="{FBA7B844-26F6-450C-A9C5-51D063B77D32}" type="presOf" srcId="{75BF0951-C734-42A0-9882-AD28336FDC09}" destId="{C0B17232-7E1D-4F7F-A680-AE67B58CB78F}" srcOrd="1" destOrd="0" presId="urn:microsoft.com/office/officeart/2005/8/layout/vProcess5"/>
    <dgm:cxn modelId="{00CFF566-0501-4BB0-BF8D-7927AFD66845}" type="presOf" srcId="{53C99D25-6FDF-4D4F-9A54-CB1EBBB44166}" destId="{C0B17232-7E1D-4F7F-A680-AE67B58CB78F}" srcOrd="1" destOrd="1" presId="urn:microsoft.com/office/officeart/2005/8/layout/vProcess5"/>
    <dgm:cxn modelId="{6F7E5F68-8A1C-498A-9AF7-4E50EE919A2D}" type="presOf" srcId="{6D704FCD-3B88-4D26-B0E1-49EA7EE5F171}" destId="{C0B17232-7E1D-4F7F-A680-AE67B58CB78F}" srcOrd="1" destOrd="2" presId="urn:microsoft.com/office/officeart/2005/8/layout/vProcess5"/>
    <dgm:cxn modelId="{7619B74B-E644-4187-8229-E79EA6054136}" type="presOf" srcId="{53C99D25-6FDF-4D4F-9A54-CB1EBBB44166}" destId="{9BCC9FC4-3F42-4FDA-BDFB-A2B35D378905}" srcOrd="0" destOrd="1" presId="urn:microsoft.com/office/officeart/2005/8/layout/vProcess5"/>
    <dgm:cxn modelId="{90A7E589-BEDC-468D-B7D1-D7E8F8359A14}" srcId="{75BF0951-C734-42A0-9882-AD28336FDC09}" destId="{6D704FCD-3B88-4D26-B0E1-49EA7EE5F171}" srcOrd="1" destOrd="0" parTransId="{CC047E62-455B-4671-AD43-23FB54A0E3E0}" sibTransId="{7D0E4246-AAF3-44C9-8504-342F666E9D21}"/>
    <dgm:cxn modelId="{EE21AFB6-B3AD-41DE-852E-9B3BED8FA844}" type="presOf" srcId="{941ADA1C-4717-4CB0-BA1E-8414E7D70DB3}" destId="{0FF7D8C1-095F-4599-B3E9-B6B078508D65}" srcOrd="0" destOrd="0" presId="urn:microsoft.com/office/officeart/2005/8/layout/vProcess5"/>
    <dgm:cxn modelId="{AD17EDBB-3D8D-4F3F-85C2-47C56C43840D}" type="presOf" srcId="{FD9F1FE4-73FC-4D5D-8824-0729D259C7AF}" destId="{9BCC9FC4-3F42-4FDA-BDFB-A2B35D378905}" srcOrd="0" destOrd="3" presId="urn:microsoft.com/office/officeart/2005/8/layout/vProcess5"/>
    <dgm:cxn modelId="{0290E7C9-1DB8-4C2F-A010-518802EF2EE8}" type="presOf" srcId="{41BDE4F9-7347-4D28-9C3F-0118E6490341}" destId="{34F4ACED-7895-4339-B57D-427CE48AD094}" srcOrd="0" destOrd="0" presId="urn:microsoft.com/office/officeart/2005/8/layout/vProcess5"/>
    <dgm:cxn modelId="{A7BDE2CF-330F-4895-A56B-6A837C0712D0}" type="presOf" srcId="{75BF0951-C734-42A0-9882-AD28336FDC09}" destId="{9BCC9FC4-3F42-4FDA-BDFB-A2B35D378905}" srcOrd="0" destOrd="0" presId="urn:microsoft.com/office/officeart/2005/8/layout/vProcess5"/>
    <dgm:cxn modelId="{077596D2-2DAC-46BB-9B31-545296AAF968}" srcId="{1B3C137C-9387-432D-9772-C34700158564}" destId="{75BF0951-C734-42A0-9882-AD28336FDC09}" srcOrd="1" destOrd="0" parTransId="{A1F42356-3D4B-453F-A73A-FD06CE05A8F8}" sibTransId="{A65343DD-9FA9-4E3A-B0D1-8BC3648FB975}"/>
    <dgm:cxn modelId="{E9F1ACDE-55C7-4391-A220-09C614F2DE50}" srcId="{75BF0951-C734-42A0-9882-AD28336FDC09}" destId="{53C99D25-6FDF-4D4F-9A54-CB1EBBB44166}" srcOrd="0" destOrd="0" parTransId="{1162BF30-23DF-4053-A19F-11A2FAB641DF}" sibTransId="{CC2BFEF2-6D82-4445-93A3-7C89F662EC2B}"/>
    <dgm:cxn modelId="{CE0D07E1-79D2-4BEA-B6CA-10D3B00D9802}" srcId="{1B3C137C-9387-432D-9772-C34700158564}" destId="{941ADA1C-4717-4CB0-BA1E-8414E7D70DB3}" srcOrd="0" destOrd="0" parTransId="{A19E1C2B-1908-4B2D-B992-41CEFDFAD0FA}" sibTransId="{41BDE4F9-7347-4D28-9C3F-0118E6490341}"/>
    <dgm:cxn modelId="{CA1147EC-9C41-45D5-8E27-F681AB652257}" srcId="{75BF0951-C734-42A0-9882-AD28336FDC09}" destId="{FD9F1FE4-73FC-4D5D-8824-0729D259C7AF}" srcOrd="2" destOrd="0" parTransId="{96D8B340-BE0C-43F9-B00F-671D6386CD6C}" sibTransId="{7AA5F5F6-651A-4FEE-A4A2-91EE3567B45C}"/>
    <dgm:cxn modelId="{B46EEEFC-1976-429A-98B4-8C0CC2EBB625}" type="presOf" srcId="{6D704FCD-3B88-4D26-B0E1-49EA7EE5F171}" destId="{9BCC9FC4-3F42-4FDA-BDFB-A2B35D378905}" srcOrd="0" destOrd="2" presId="urn:microsoft.com/office/officeart/2005/8/layout/vProcess5"/>
    <dgm:cxn modelId="{E23407BA-D559-472B-A0E3-C0F7B363C396}" type="presParOf" srcId="{BD640CCF-D9CE-46A9-96CF-4DBC58011779}" destId="{E052FBD2-FFB3-4C01-BCA1-16B5FB96A1F5}" srcOrd="0" destOrd="0" presId="urn:microsoft.com/office/officeart/2005/8/layout/vProcess5"/>
    <dgm:cxn modelId="{CF069E02-4B32-42CB-986C-34EB4C7BD76B}" type="presParOf" srcId="{BD640CCF-D9CE-46A9-96CF-4DBC58011779}" destId="{0FF7D8C1-095F-4599-B3E9-B6B078508D65}" srcOrd="1" destOrd="0" presId="urn:microsoft.com/office/officeart/2005/8/layout/vProcess5"/>
    <dgm:cxn modelId="{C530F300-2D71-46FB-8889-5E787BF9BA7E}" type="presParOf" srcId="{BD640CCF-D9CE-46A9-96CF-4DBC58011779}" destId="{9BCC9FC4-3F42-4FDA-BDFB-A2B35D378905}" srcOrd="2" destOrd="0" presId="urn:microsoft.com/office/officeart/2005/8/layout/vProcess5"/>
    <dgm:cxn modelId="{118E7A51-365F-4C6E-A216-C7DBBB4A59DF}" type="presParOf" srcId="{BD640CCF-D9CE-46A9-96CF-4DBC58011779}" destId="{34F4ACED-7895-4339-B57D-427CE48AD094}" srcOrd="3" destOrd="0" presId="urn:microsoft.com/office/officeart/2005/8/layout/vProcess5"/>
    <dgm:cxn modelId="{2BA946CC-6986-48FA-8B81-68B752FCB383}" type="presParOf" srcId="{BD640CCF-D9CE-46A9-96CF-4DBC58011779}" destId="{8634F7C9-D051-4D37-9D40-C81FB16A23E7}" srcOrd="4" destOrd="0" presId="urn:microsoft.com/office/officeart/2005/8/layout/vProcess5"/>
    <dgm:cxn modelId="{602D1F99-BDAF-4ACA-9D92-249B044E3388}" type="presParOf" srcId="{BD640CCF-D9CE-46A9-96CF-4DBC58011779}" destId="{C0B17232-7E1D-4F7F-A680-AE67B58CB78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66464-1902-478D-92DC-F3F9B6B88A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49DDE4-928D-49A0-8C84-39E4172EFCC8}">
      <dgm:prSet/>
      <dgm:spPr/>
      <dgm:t>
        <a:bodyPr/>
        <a:lstStyle/>
        <a:p>
          <a:r>
            <a:rPr lang="en-US" b="1"/>
            <a:t>SensusAccess – Document conversion</a:t>
          </a:r>
          <a:br>
            <a:rPr lang="en-US" b="1"/>
          </a:br>
          <a:endParaRPr lang="en-US"/>
        </a:p>
      </dgm:t>
    </dgm:pt>
    <dgm:pt modelId="{D0242CAC-2EF5-4990-A746-AFD966194970}" type="parTrans" cxnId="{43601AE9-2B81-4A2E-844C-20E21D7128EA}">
      <dgm:prSet/>
      <dgm:spPr/>
      <dgm:t>
        <a:bodyPr/>
        <a:lstStyle/>
        <a:p>
          <a:endParaRPr lang="en-US"/>
        </a:p>
      </dgm:t>
    </dgm:pt>
    <dgm:pt modelId="{7D3C65BE-0386-4392-8A25-221AE8937EE7}" type="sibTrans" cxnId="{43601AE9-2B81-4A2E-844C-20E21D7128EA}">
      <dgm:prSet/>
      <dgm:spPr/>
      <dgm:t>
        <a:bodyPr/>
        <a:lstStyle/>
        <a:p>
          <a:endParaRPr lang="en-US"/>
        </a:p>
      </dgm:t>
    </dgm:pt>
    <dgm:pt modelId="{B7ECFCE3-B04F-49EF-B83C-6EB17F50CAB3}">
      <dgm:prSet/>
      <dgm:spPr/>
      <dgm:t>
        <a:bodyPr/>
        <a:lstStyle/>
        <a:p>
          <a:r>
            <a:rPr lang="en-US" b="1"/>
            <a:t>Kurzweil 3000 – Literacy and comprehension support</a:t>
          </a:r>
          <a:br>
            <a:rPr lang="en-US" b="1"/>
          </a:br>
          <a:endParaRPr lang="en-US"/>
        </a:p>
      </dgm:t>
    </dgm:pt>
    <dgm:pt modelId="{979E1F82-4AB2-46CF-A3E2-655B2D002FA0}" type="parTrans" cxnId="{E74E92E9-A7A3-4319-9018-08E6D655EC02}">
      <dgm:prSet/>
      <dgm:spPr/>
      <dgm:t>
        <a:bodyPr/>
        <a:lstStyle/>
        <a:p>
          <a:endParaRPr lang="en-US"/>
        </a:p>
      </dgm:t>
    </dgm:pt>
    <dgm:pt modelId="{06E9D687-5CFF-47D7-904B-4FC57A4729D4}" type="sibTrans" cxnId="{E74E92E9-A7A3-4319-9018-08E6D655EC02}">
      <dgm:prSet/>
      <dgm:spPr/>
      <dgm:t>
        <a:bodyPr/>
        <a:lstStyle/>
        <a:p>
          <a:endParaRPr lang="en-US"/>
        </a:p>
      </dgm:t>
    </dgm:pt>
    <dgm:pt modelId="{A84E4A07-2C4B-4AC1-B9F5-C2E554B42A14}">
      <dgm:prSet/>
      <dgm:spPr/>
      <dgm:t>
        <a:bodyPr/>
        <a:lstStyle/>
        <a:p>
          <a:r>
            <a:rPr lang="en-US" b="1" dirty="0" err="1"/>
            <a:t>Genio</a:t>
          </a:r>
          <a:r>
            <a:rPr lang="en-US" b="1" dirty="0"/>
            <a:t>/Note-taking software – Promotes independent learning</a:t>
          </a:r>
          <a:br>
            <a:rPr lang="en-US" b="1" dirty="0"/>
          </a:br>
          <a:endParaRPr lang="en-US" dirty="0"/>
        </a:p>
      </dgm:t>
      <dgm:extLst>
        <a:ext uri="{E40237B7-FDA0-4F09-8148-C483321AD2D9}">
          <dgm14:cNvPr xmlns:dgm14="http://schemas.microsoft.com/office/drawing/2010/diagram" id="0" name="" descr="Core tools used at DRC; SensusAccess, Kurzweil3000, Genio, JAWS, Otter.ai "/>
        </a:ext>
      </dgm:extLst>
    </dgm:pt>
    <dgm:pt modelId="{E62D91C7-7A65-4AAA-A578-6A3EE52DA328}" type="parTrans" cxnId="{11024833-39BA-4E23-88AA-65176AE8FC65}">
      <dgm:prSet/>
      <dgm:spPr/>
      <dgm:t>
        <a:bodyPr/>
        <a:lstStyle/>
        <a:p>
          <a:endParaRPr lang="en-US"/>
        </a:p>
      </dgm:t>
    </dgm:pt>
    <dgm:pt modelId="{56FDD91C-6DCF-468C-800E-32DAA73E0100}" type="sibTrans" cxnId="{11024833-39BA-4E23-88AA-65176AE8FC65}">
      <dgm:prSet/>
      <dgm:spPr/>
      <dgm:t>
        <a:bodyPr/>
        <a:lstStyle/>
        <a:p>
          <a:endParaRPr lang="en-US"/>
        </a:p>
      </dgm:t>
    </dgm:pt>
    <dgm:pt modelId="{0B8EF61E-610C-4950-AC53-E32743315195}">
      <dgm:prSet/>
      <dgm:spPr/>
      <dgm:t>
        <a:bodyPr/>
        <a:lstStyle/>
        <a:p>
          <a:r>
            <a:rPr lang="en-US" b="1"/>
            <a:t>JAWS – Screen reader for blind/VI students</a:t>
          </a:r>
          <a:br>
            <a:rPr lang="en-US" b="1"/>
          </a:br>
          <a:endParaRPr lang="en-US"/>
        </a:p>
      </dgm:t>
    </dgm:pt>
    <dgm:pt modelId="{9E8BC457-26C9-43F2-885F-148402BFC7E6}" type="parTrans" cxnId="{50738125-7CE2-4972-AE8E-86ECFE3B08D6}">
      <dgm:prSet/>
      <dgm:spPr/>
      <dgm:t>
        <a:bodyPr/>
        <a:lstStyle/>
        <a:p>
          <a:endParaRPr lang="en-US"/>
        </a:p>
      </dgm:t>
    </dgm:pt>
    <dgm:pt modelId="{75D613F7-7B10-4965-9E57-C7686A51487B}" type="sibTrans" cxnId="{50738125-7CE2-4972-AE8E-86ECFE3B08D6}">
      <dgm:prSet/>
      <dgm:spPr/>
      <dgm:t>
        <a:bodyPr/>
        <a:lstStyle/>
        <a:p>
          <a:endParaRPr lang="en-US"/>
        </a:p>
      </dgm:t>
    </dgm:pt>
    <dgm:pt modelId="{EBB62E97-B9E9-4BF1-8703-62937060AAA0}">
      <dgm:prSet/>
      <dgm:spPr/>
      <dgm:t>
        <a:bodyPr/>
        <a:lstStyle/>
        <a:p>
          <a:r>
            <a:rPr lang="en-US" b="1"/>
            <a:t>Otter.Ai</a:t>
          </a:r>
          <a:br>
            <a:rPr lang="en-US" b="1"/>
          </a:br>
          <a:endParaRPr lang="en-US"/>
        </a:p>
      </dgm:t>
    </dgm:pt>
    <dgm:pt modelId="{2626B1CA-CF45-4C40-9387-11FB9A2BBDF4}" type="parTrans" cxnId="{6143F083-F536-4012-8FA7-8D269D64E96E}">
      <dgm:prSet/>
      <dgm:spPr/>
      <dgm:t>
        <a:bodyPr/>
        <a:lstStyle/>
        <a:p>
          <a:endParaRPr lang="en-US"/>
        </a:p>
      </dgm:t>
    </dgm:pt>
    <dgm:pt modelId="{2DCF9DB2-FF20-4E25-902F-A0A0B7049B9C}" type="sibTrans" cxnId="{6143F083-F536-4012-8FA7-8D269D64E96E}">
      <dgm:prSet/>
      <dgm:spPr/>
      <dgm:t>
        <a:bodyPr/>
        <a:lstStyle/>
        <a:p>
          <a:endParaRPr lang="en-US"/>
        </a:p>
      </dgm:t>
    </dgm:pt>
    <dgm:pt modelId="{1B2AAA84-E7EC-4FE5-9A9D-A3AA6E58261C}" type="pres">
      <dgm:prSet presAssocID="{3D666464-1902-478D-92DC-F3F9B6B88A71}" presName="linear" presStyleCnt="0">
        <dgm:presLayoutVars>
          <dgm:animLvl val="lvl"/>
          <dgm:resizeHandles val="exact"/>
        </dgm:presLayoutVars>
      </dgm:prSet>
      <dgm:spPr/>
    </dgm:pt>
    <dgm:pt modelId="{5B4222EF-A539-474E-9C76-AE86CE1F58DE}" type="pres">
      <dgm:prSet presAssocID="{3249DDE4-928D-49A0-8C84-39E4172EFCC8}" presName="parentText" presStyleLbl="node1" presStyleIdx="0" presStyleCnt="5">
        <dgm:presLayoutVars>
          <dgm:chMax val="0"/>
          <dgm:bulletEnabled val="1"/>
        </dgm:presLayoutVars>
      </dgm:prSet>
      <dgm:spPr/>
    </dgm:pt>
    <dgm:pt modelId="{5D3B123A-127D-4F33-9AA8-3FFE6FB4B1E0}" type="pres">
      <dgm:prSet presAssocID="{7D3C65BE-0386-4392-8A25-221AE8937EE7}" presName="spacer" presStyleCnt="0"/>
      <dgm:spPr/>
    </dgm:pt>
    <dgm:pt modelId="{26C699EE-3526-4574-9306-2A81084A4210}" type="pres">
      <dgm:prSet presAssocID="{B7ECFCE3-B04F-49EF-B83C-6EB17F50CAB3}" presName="parentText" presStyleLbl="node1" presStyleIdx="1" presStyleCnt="5">
        <dgm:presLayoutVars>
          <dgm:chMax val="0"/>
          <dgm:bulletEnabled val="1"/>
        </dgm:presLayoutVars>
      </dgm:prSet>
      <dgm:spPr/>
    </dgm:pt>
    <dgm:pt modelId="{8D2645DE-72BF-470B-A1E5-F048D429E3C0}" type="pres">
      <dgm:prSet presAssocID="{06E9D687-5CFF-47D7-904B-4FC57A4729D4}" presName="spacer" presStyleCnt="0"/>
      <dgm:spPr/>
    </dgm:pt>
    <dgm:pt modelId="{1728C18C-ADD6-4895-BE3E-ACA09F599238}" type="pres">
      <dgm:prSet presAssocID="{A84E4A07-2C4B-4AC1-B9F5-C2E554B42A14}" presName="parentText" presStyleLbl="node1" presStyleIdx="2" presStyleCnt="5">
        <dgm:presLayoutVars>
          <dgm:chMax val="0"/>
          <dgm:bulletEnabled val="1"/>
        </dgm:presLayoutVars>
      </dgm:prSet>
      <dgm:spPr/>
    </dgm:pt>
    <dgm:pt modelId="{0D8B08D2-DCEC-478B-88CA-343341FA410E}" type="pres">
      <dgm:prSet presAssocID="{56FDD91C-6DCF-468C-800E-32DAA73E0100}" presName="spacer" presStyleCnt="0"/>
      <dgm:spPr/>
    </dgm:pt>
    <dgm:pt modelId="{32BD15F5-287A-4304-AE39-4DB531DCD424}" type="pres">
      <dgm:prSet presAssocID="{0B8EF61E-610C-4950-AC53-E32743315195}" presName="parentText" presStyleLbl="node1" presStyleIdx="3" presStyleCnt="5">
        <dgm:presLayoutVars>
          <dgm:chMax val="0"/>
          <dgm:bulletEnabled val="1"/>
        </dgm:presLayoutVars>
      </dgm:prSet>
      <dgm:spPr/>
    </dgm:pt>
    <dgm:pt modelId="{7A0CD9EE-7E93-45CC-A73C-8EEBAA7B6B72}" type="pres">
      <dgm:prSet presAssocID="{75D613F7-7B10-4965-9E57-C7686A51487B}" presName="spacer" presStyleCnt="0"/>
      <dgm:spPr/>
    </dgm:pt>
    <dgm:pt modelId="{375AC187-37BF-4C41-B8FB-CE2208D895D0}" type="pres">
      <dgm:prSet presAssocID="{EBB62E97-B9E9-4BF1-8703-62937060AAA0}" presName="parentText" presStyleLbl="node1" presStyleIdx="4" presStyleCnt="5">
        <dgm:presLayoutVars>
          <dgm:chMax val="0"/>
          <dgm:bulletEnabled val="1"/>
        </dgm:presLayoutVars>
      </dgm:prSet>
      <dgm:spPr/>
    </dgm:pt>
  </dgm:ptLst>
  <dgm:cxnLst>
    <dgm:cxn modelId="{AC918924-1E85-4EF3-A5C1-631CCE1C5215}" type="presOf" srcId="{3249DDE4-928D-49A0-8C84-39E4172EFCC8}" destId="{5B4222EF-A539-474E-9C76-AE86CE1F58DE}" srcOrd="0" destOrd="0" presId="urn:microsoft.com/office/officeart/2005/8/layout/vList2"/>
    <dgm:cxn modelId="{50738125-7CE2-4972-AE8E-86ECFE3B08D6}" srcId="{3D666464-1902-478D-92DC-F3F9B6B88A71}" destId="{0B8EF61E-610C-4950-AC53-E32743315195}" srcOrd="3" destOrd="0" parTransId="{9E8BC457-26C9-43F2-885F-148402BFC7E6}" sibTransId="{75D613F7-7B10-4965-9E57-C7686A51487B}"/>
    <dgm:cxn modelId="{11024833-39BA-4E23-88AA-65176AE8FC65}" srcId="{3D666464-1902-478D-92DC-F3F9B6B88A71}" destId="{A84E4A07-2C4B-4AC1-B9F5-C2E554B42A14}" srcOrd="2" destOrd="0" parTransId="{E62D91C7-7A65-4AAA-A578-6A3EE52DA328}" sibTransId="{56FDD91C-6DCF-468C-800E-32DAA73E0100}"/>
    <dgm:cxn modelId="{13779B4A-4539-4FA6-A035-0A25D48C3F99}" type="presOf" srcId="{0B8EF61E-610C-4950-AC53-E32743315195}" destId="{32BD15F5-287A-4304-AE39-4DB531DCD424}" srcOrd="0" destOrd="0" presId="urn:microsoft.com/office/officeart/2005/8/layout/vList2"/>
    <dgm:cxn modelId="{85F6DB70-D20D-4F5B-9D1E-CA1547BA6B46}" type="presOf" srcId="{B7ECFCE3-B04F-49EF-B83C-6EB17F50CAB3}" destId="{26C699EE-3526-4574-9306-2A81084A4210}" srcOrd="0" destOrd="0" presId="urn:microsoft.com/office/officeart/2005/8/layout/vList2"/>
    <dgm:cxn modelId="{36B39555-77D9-426C-8257-51639C698022}" type="presOf" srcId="{3D666464-1902-478D-92DC-F3F9B6B88A71}" destId="{1B2AAA84-E7EC-4FE5-9A9D-A3AA6E58261C}" srcOrd="0" destOrd="0" presId="urn:microsoft.com/office/officeart/2005/8/layout/vList2"/>
    <dgm:cxn modelId="{6A48CE59-C213-4D88-9EE6-73245C8E8BAE}" type="presOf" srcId="{A84E4A07-2C4B-4AC1-B9F5-C2E554B42A14}" destId="{1728C18C-ADD6-4895-BE3E-ACA09F599238}" srcOrd="0" destOrd="0" presId="urn:microsoft.com/office/officeart/2005/8/layout/vList2"/>
    <dgm:cxn modelId="{6143F083-F536-4012-8FA7-8D269D64E96E}" srcId="{3D666464-1902-478D-92DC-F3F9B6B88A71}" destId="{EBB62E97-B9E9-4BF1-8703-62937060AAA0}" srcOrd="4" destOrd="0" parTransId="{2626B1CA-CF45-4C40-9387-11FB9A2BBDF4}" sibTransId="{2DCF9DB2-FF20-4E25-902F-A0A0B7049B9C}"/>
    <dgm:cxn modelId="{19601DA5-DDB8-4707-B323-751F01385C24}" type="presOf" srcId="{EBB62E97-B9E9-4BF1-8703-62937060AAA0}" destId="{375AC187-37BF-4C41-B8FB-CE2208D895D0}" srcOrd="0" destOrd="0" presId="urn:microsoft.com/office/officeart/2005/8/layout/vList2"/>
    <dgm:cxn modelId="{43601AE9-2B81-4A2E-844C-20E21D7128EA}" srcId="{3D666464-1902-478D-92DC-F3F9B6B88A71}" destId="{3249DDE4-928D-49A0-8C84-39E4172EFCC8}" srcOrd="0" destOrd="0" parTransId="{D0242CAC-2EF5-4990-A746-AFD966194970}" sibTransId="{7D3C65BE-0386-4392-8A25-221AE8937EE7}"/>
    <dgm:cxn modelId="{E74E92E9-A7A3-4319-9018-08E6D655EC02}" srcId="{3D666464-1902-478D-92DC-F3F9B6B88A71}" destId="{B7ECFCE3-B04F-49EF-B83C-6EB17F50CAB3}" srcOrd="1" destOrd="0" parTransId="{979E1F82-4AB2-46CF-A3E2-655B2D002FA0}" sibTransId="{06E9D687-5CFF-47D7-904B-4FC57A4729D4}"/>
    <dgm:cxn modelId="{6F0EDEAA-220F-475B-BEB6-3298D58F6741}" type="presParOf" srcId="{1B2AAA84-E7EC-4FE5-9A9D-A3AA6E58261C}" destId="{5B4222EF-A539-474E-9C76-AE86CE1F58DE}" srcOrd="0" destOrd="0" presId="urn:microsoft.com/office/officeart/2005/8/layout/vList2"/>
    <dgm:cxn modelId="{1CF51ED8-DB99-474B-95C0-058AFA1E8D00}" type="presParOf" srcId="{1B2AAA84-E7EC-4FE5-9A9D-A3AA6E58261C}" destId="{5D3B123A-127D-4F33-9AA8-3FFE6FB4B1E0}" srcOrd="1" destOrd="0" presId="urn:microsoft.com/office/officeart/2005/8/layout/vList2"/>
    <dgm:cxn modelId="{FDF4FB25-D032-46C0-8CEA-7DE2090D3CE3}" type="presParOf" srcId="{1B2AAA84-E7EC-4FE5-9A9D-A3AA6E58261C}" destId="{26C699EE-3526-4574-9306-2A81084A4210}" srcOrd="2" destOrd="0" presId="urn:microsoft.com/office/officeart/2005/8/layout/vList2"/>
    <dgm:cxn modelId="{DC25FEC6-E3D2-457D-8FC8-31239F22F9C5}" type="presParOf" srcId="{1B2AAA84-E7EC-4FE5-9A9D-A3AA6E58261C}" destId="{8D2645DE-72BF-470B-A1E5-F048D429E3C0}" srcOrd="3" destOrd="0" presId="urn:microsoft.com/office/officeart/2005/8/layout/vList2"/>
    <dgm:cxn modelId="{9EE85A07-70AD-4312-A092-514732446DA8}" type="presParOf" srcId="{1B2AAA84-E7EC-4FE5-9A9D-A3AA6E58261C}" destId="{1728C18C-ADD6-4895-BE3E-ACA09F599238}" srcOrd="4" destOrd="0" presId="urn:microsoft.com/office/officeart/2005/8/layout/vList2"/>
    <dgm:cxn modelId="{D3B4AD5D-932C-47F7-9D49-2CB4C82B03B9}" type="presParOf" srcId="{1B2AAA84-E7EC-4FE5-9A9D-A3AA6E58261C}" destId="{0D8B08D2-DCEC-478B-88CA-343341FA410E}" srcOrd="5" destOrd="0" presId="urn:microsoft.com/office/officeart/2005/8/layout/vList2"/>
    <dgm:cxn modelId="{BABD0AFE-DB6F-4B6C-BF10-C46E9C1285A6}" type="presParOf" srcId="{1B2AAA84-E7EC-4FE5-9A9D-A3AA6E58261C}" destId="{32BD15F5-287A-4304-AE39-4DB531DCD424}" srcOrd="6" destOrd="0" presId="urn:microsoft.com/office/officeart/2005/8/layout/vList2"/>
    <dgm:cxn modelId="{A5D8EE9F-6DA1-40E7-890C-E43AD4E69EA1}" type="presParOf" srcId="{1B2AAA84-E7EC-4FE5-9A9D-A3AA6E58261C}" destId="{7A0CD9EE-7E93-45CC-A73C-8EEBAA7B6B72}" srcOrd="7" destOrd="0" presId="urn:microsoft.com/office/officeart/2005/8/layout/vList2"/>
    <dgm:cxn modelId="{CCB1F3C7-4F30-4978-8584-CFADF6E6326F}" type="presParOf" srcId="{1B2AAA84-E7EC-4FE5-9A9D-A3AA6E58261C}" destId="{375AC187-37BF-4C41-B8FB-CE2208D895D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8634A-0455-4826-87D8-CBB92C21F1D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C839792-E5ED-4868-8DE1-845FBD124562}">
      <dgm:prSet custT="1"/>
      <dgm:spPr/>
      <dgm:t>
        <a:bodyPr/>
        <a:lstStyle/>
        <a:p>
          <a:r>
            <a:rPr lang="en-US" sz="2000" dirty="0">
              <a:solidFill>
                <a:schemeClr val="bg2"/>
              </a:solidFill>
            </a:rPr>
            <a:t>Customizable data management system to manage students, disabilities, accommodations, &amp; case notes</a:t>
          </a:r>
        </a:p>
      </dgm:t>
    </dgm:pt>
    <dgm:pt modelId="{D81057D4-F4B9-4823-AE7E-97E85013D5F0}" type="parTrans" cxnId="{71CA0EB3-1B33-4300-8D38-95F60E7A5BC2}">
      <dgm:prSet/>
      <dgm:spPr/>
      <dgm:t>
        <a:bodyPr/>
        <a:lstStyle/>
        <a:p>
          <a:endParaRPr lang="en-US" sz="2000">
            <a:solidFill>
              <a:schemeClr val="bg2"/>
            </a:solidFill>
          </a:endParaRPr>
        </a:p>
      </dgm:t>
    </dgm:pt>
    <dgm:pt modelId="{77B33F11-1F64-4AE8-8993-568A23DFDE48}" type="sibTrans" cxnId="{71CA0EB3-1B33-4300-8D38-95F60E7A5BC2}">
      <dgm:prSet/>
      <dgm:spPr/>
      <dgm:t>
        <a:bodyPr/>
        <a:lstStyle/>
        <a:p>
          <a:endParaRPr lang="en-US" sz="2000">
            <a:solidFill>
              <a:schemeClr val="bg2"/>
            </a:solidFill>
          </a:endParaRPr>
        </a:p>
      </dgm:t>
    </dgm:pt>
    <dgm:pt modelId="{79E7AFDF-0A70-4976-BCFF-9C3555365CFE}">
      <dgm:prSet custT="1"/>
      <dgm:spPr/>
      <dgm:t>
        <a:bodyPr/>
        <a:lstStyle/>
        <a:p>
          <a:r>
            <a:rPr lang="en-US" sz="2000">
              <a:solidFill>
                <a:schemeClr val="bg2"/>
              </a:solidFill>
            </a:rPr>
            <a:t>Custom workflows and data modeling</a:t>
          </a:r>
        </a:p>
      </dgm:t>
    </dgm:pt>
    <dgm:pt modelId="{D059C41C-6686-409D-B661-609FEB75F378}" type="parTrans" cxnId="{C574AE63-F7B2-40F8-B2DD-37835082E40F}">
      <dgm:prSet/>
      <dgm:spPr/>
      <dgm:t>
        <a:bodyPr/>
        <a:lstStyle/>
        <a:p>
          <a:endParaRPr lang="en-US" sz="2000">
            <a:solidFill>
              <a:schemeClr val="bg2"/>
            </a:solidFill>
          </a:endParaRPr>
        </a:p>
      </dgm:t>
    </dgm:pt>
    <dgm:pt modelId="{31E70616-F7EC-45DF-9032-87AFDE88E6BD}" type="sibTrans" cxnId="{C574AE63-F7B2-40F8-B2DD-37835082E40F}">
      <dgm:prSet/>
      <dgm:spPr/>
      <dgm:t>
        <a:bodyPr/>
        <a:lstStyle/>
        <a:p>
          <a:endParaRPr lang="en-US" sz="2000">
            <a:solidFill>
              <a:schemeClr val="bg2"/>
            </a:solidFill>
          </a:endParaRPr>
        </a:p>
      </dgm:t>
    </dgm:pt>
    <dgm:pt modelId="{B092D2B9-7E9B-40D5-A45C-F77E9288EA3A}">
      <dgm:prSet custT="1"/>
      <dgm:spPr/>
      <dgm:t>
        <a:bodyPr/>
        <a:lstStyle/>
        <a:p>
          <a:r>
            <a:rPr lang="en-US" sz="2000" dirty="0">
              <a:solidFill>
                <a:schemeClr val="bg2"/>
              </a:solidFill>
            </a:rPr>
            <a:t>Built in business intelligence and specialized testing workflow</a:t>
          </a:r>
        </a:p>
      </dgm:t>
    </dgm:pt>
    <dgm:pt modelId="{3D438958-CF86-4839-8269-E744BBF34F57}" type="parTrans" cxnId="{41500D45-7BCE-474E-9164-4E2BBF9A08EC}">
      <dgm:prSet/>
      <dgm:spPr/>
      <dgm:t>
        <a:bodyPr/>
        <a:lstStyle/>
        <a:p>
          <a:endParaRPr lang="en-US" sz="2000">
            <a:solidFill>
              <a:schemeClr val="bg2"/>
            </a:solidFill>
          </a:endParaRPr>
        </a:p>
      </dgm:t>
    </dgm:pt>
    <dgm:pt modelId="{01060BA6-5CCD-449A-9301-751C855AF1C1}" type="sibTrans" cxnId="{41500D45-7BCE-474E-9164-4E2BBF9A08EC}">
      <dgm:prSet/>
      <dgm:spPr/>
      <dgm:t>
        <a:bodyPr/>
        <a:lstStyle/>
        <a:p>
          <a:endParaRPr lang="en-US" sz="2000">
            <a:solidFill>
              <a:schemeClr val="bg2"/>
            </a:solidFill>
          </a:endParaRPr>
        </a:p>
      </dgm:t>
    </dgm:pt>
    <dgm:pt modelId="{32EC319F-E06F-4E28-B0DF-32A6D96866A5}">
      <dgm:prSet custT="1"/>
      <dgm:spPr/>
      <dgm:t>
        <a:bodyPr/>
        <a:lstStyle/>
        <a:p>
          <a:r>
            <a:rPr lang="en-US" sz="2000" dirty="0">
              <a:solidFill>
                <a:schemeClr val="bg2"/>
              </a:solidFill>
            </a:rPr>
            <a:t>Customizable for any given business requirement and multi-campus deployment</a:t>
          </a:r>
        </a:p>
      </dgm:t>
    </dgm:pt>
    <dgm:pt modelId="{C28455E9-6496-40BC-96BC-5869E2A90EC2}" type="parTrans" cxnId="{A196198C-234A-4892-8488-7DC0EDAC2EA3}">
      <dgm:prSet/>
      <dgm:spPr/>
      <dgm:t>
        <a:bodyPr/>
        <a:lstStyle/>
        <a:p>
          <a:endParaRPr lang="en-US" sz="2000">
            <a:solidFill>
              <a:schemeClr val="bg2"/>
            </a:solidFill>
          </a:endParaRPr>
        </a:p>
      </dgm:t>
    </dgm:pt>
    <dgm:pt modelId="{37DA53A0-8CFE-4917-A78B-282FBB8F33B5}" type="sibTrans" cxnId="{A196198C-234A-4892-8488-7DC0EDAC2EA3}">
      <dgm:prSet/>
      <dgm:spPr/>
      <dgm:t>
        <a:bodyPr/>
        <a:lstStyle/>
        <a:p>
          <a:endParaRPr lang="en-US" sz="2000">
            <a:solidFill>
              <a:schemeClr val="bg2"/>
            </a:solidFill>
          </a:endParaRPr>
        </a:p>
      </dgm:t>
    </dgm:pt>
    <dgm:pt modelId="{8ABB1209-32AB-4C31-9B61-BEED07CA8240}">
      <dgm:prSet custT="1"/>
      <dgm:spPr/>
      <dgm:t>
        <a:bodyPr/>
        <a:lstStyle/>
        <a:p>
          <a:r>
            <a:rPr lang="en-US" sz="2000" dirty="0">
              <a:solidFill>
                <a:schemeClr val="bg2"/>
              </a:solidFill>
            </a:rPr>
            <a:t>Integrates with any university system via web services (</a:t>
          </a:r>
          <a:r>
            <a:rPr lang="en-US" sz="2000" dirty="0" err="1">
              <a:solidFill>
                <a:schemeClr val="bg2"/>
              </a:solidFill>
            </a:rPr>
            <a:t>Panthersoft</a:t>
          </a:r>
          <a:r>
            <a:rPr lang="en-US" sz="2000" dirty="0">
              <a:solidFill>
                <a:schemeClr val="bg2"/>
              </a:solidFill>
            </a:rPr>
            <a:t>, Canvas, MyApps)</a:t>
          </a:r>
        </a:p>
      </dgm:t>
    </dgm:pt>
    <dgm:pt modelId="{C04ADAB6-B280-4F7D-99AD-309727B29355}" type="parTrans" cxnId="{0FBA0408-957C-4263-94E4-A8AEA8D2B7CC}">
      <dgm:prSet/>
      <dgm:spPr/>
      <dgm:t>
        <a:bodyPr/>
        <a:lstStyle/>
        <a:p>
          <a:endParaRPr lang="en-US" sz="2000">
            <a:solidFill>
              <a:schemeClr val="bg2"/>
            </a:solidFill>
          </a:endParaRPr>
        </a:p>
      </dgm:t>
    </dgm:pt>
    <dgm:pt modelId="{95239655-D9AC-49F0-B383-CB1C3AD3A6EA}" type="sibTrans" cxnId="{0FBA0408-957C-4263-94E4-A8AEA8D2B7CC}">
      <dgm:prSet/>
      <dgm:spPr/>
      <dgm:t>
        <a:bodyPr/>
        <a:lstStyle/>
        <a:p>
          <a:endParaRPr lang="en-US" sz="2000">
            <a:solidFill>
              <a:schemeClr val="bg2"/>
            </a:solidFill>
          </a:endParaRPr>
        </a:p>
      </dgm:t>
    </dgm:pt>
    <dgm:pt modelId="{BA08E3F4-90C9-4C2E-9391-33186519BBFB}">
      <dgm:prSet custT="1"/>
      <dgm:spPr/>
      <dgm:t>
        <a:bodyPr/>
        <a:lstStyle/>
        <a:p>
          <a:r>
            <a:rPr lang="en-US" sz="2000" dirty="0">
              <a:solidFill>
                <a:schemeClr val="bg2"/>
              </a:solidFill>
            </a:rPr>
            <a:t>Offers accessibility features and usability enhancements</a:t>
          </a:r>
        </a:p>
      </dgm:t>
    </dgm:pt>
    <dgm:pt modelId="{58C234B9-C5BF-45EB-A101-FFA45CB444AE}" type="parTrans" cxnId="{CC7DBA70-F0FB-4B06-BB1F-7514A0135F87}">
      <dgm:prSet/>
      <dgm:spPr/>
      <dgm:t>
        <a:bodyPr/>
        <a:lstStyle/>
        <a:p>
          <a:endParaRPr lang="en-US" sz="2000">
            <a:solidFill>
              <a:schemeClr val="bg2"/>
            </a:solidFill>
          </a:endParaRPr>
        </a:p>
      </dgm:t>
    </dgm:pt>
    <dgm:pt modelId="{A53A3E7B-D9F8-4125-AFCB-D03BAFF214DA}" type="sibTrans" cxnId="{CC7DBA70-F0FB-4B06-BB1F-7514A0135F87}">
      <dgm:prSet/>
      <dgm:spPr/>
      <dgm:t>
        <a:bodyPr/>
        <a:lstStyle/>
        <a:p>
          <a:endParaRPr lang="en-US" sz="2000">
            <a:solidFill>
              <a:schemeClr val="bg2"/>
            </a:solidFill>
          </a:endParaRPr>
        </a:p>
      </dgm:t>
    </dgm:pt>
    <dgm:pt modelId="{69BEB88B-2236-4873-AA13-1809573D1A09}">
      <dgm:prSet custT="1"/>
      <dgm:spPr/>
      <dgm:t>
        <a:bodyPr/>
        <a:lstStyle/>
        <a:p>
          <a:r>
            <a:rPr lang="en-US" sz="2000" b="1" dirty="0">
              <a:solidFill>
                <a:schemeClr val="bg2"/>
              </a:solidFill>
            </a:rPr>
            <a:t>Was created with specifically disability services needs in mind! </a:t>
          </a:r>
          <a:endParaRPr lang="en-US" sz="2000" dirty="0">
            <a:solidFill>
              <a:schemeClr val="bg2"/>
            </a:solidFill>
          </a:endParaRPr>
        </a:p>
      </dgm:t>
    </dgm:pt>
    <dgm:pt modelId="{BBAC7167-4309-4541-9B29-8EA6A670467C}" type="parTrans" cxnId="{A7484486-802D-4822-8632-6C2F473A8F38}">
      <dgm:prSet/>
      <dgm:spPr/>
      <dgm:t>
        <a:bodyPr/>
        <a:lstStyle/>
        <a:p>
          <a:endParaRPr lang="en-US" sz="2000">
            <a:solidFill>
              <a:schemeClr val="bg2"/>
            </a:solidFill>
          </a:endParaRPr>
        </a:p>
      </dgm:t>
    </dgm:pt>
    <dgm:pt modelId="{0DD8CB53-6F46-4B85-87D0-E7AA64101112}" type="sibTrans" cxnId="{A7484486-802D-4822-8632-6C2F473A8F38}">
      <dgm:prSet/>
      <dgm:spPr/>
      <dgm:t>
        <a:bodyPr/>
        <a:lstStyle/>
        <a:p>
          <a:endParaRPr lang="en-US" sz="2000">
            <a:solidFill>
              <a:schemeClr val="bg2"/>
            </a:solidFill>
          </a:endParaRPr>
        </a:p>
      </dgm:t>
    </dgm:pt>
    <dgm:pt modelId="{C89D5F72-955E-46C1-AA2A-5DD4144D3104}" type="pres">
      <dgm:prSet presAssocID="{F428634A-0455-4826-87D8-CBB92C21F1D9}" presName="vert0" presStyleCnt="0">
        <dgm:presLayoutVars>
          <dgm:dir/>
          <dgm:animOne val="branch"/>
          <dgm:animLvl val="lvl"/>
        </dgm:presLayoutVars>
      </dgm:prSet>
      <dgm:spPr/>
    </dgm:pt>
    <dgm:pt modelId="{F432675E-B219-4A15-AAD1-1627ABF85762}" type="pres">
      <dgm:prSet presAssocID="{9C839792-E5ED-4868-8DE1-845FBD124562}" presName="thickLine" presStyleLbl="alignNode1" presStyleIdx="0" presStyleCnt="7"/>
      <dgm:spPr/>
    </dgm:pt>
    <dgm:pt modelId="{65417FB3-8320-4BE6-B651-A978909AB336}" type="pres">
      <dgm:prSet presAssocID="{9C839792-E5ED-4868-8DE1-845FBD124562}" presName="horz1" presStyleCnt="0"/>
      <dgm:spPr/>
    </dgm:pt>
    <dgm:pt modelId="{F3AD437B-D23F-4088-87E5-921BEBD3574A}" type="pres">
      <dgm:prSet presAssocID="{9C839792-E5ED-4868-8DE1-845FBD124562}" presName="tx1" presStyleLbl="revTx" presStyleIdx="0" presStyleCnt="7" custLinFactNeighborX="-2317" custLinFactNeighborY="-85"/>
      <dgm:spPr/>
    </dgm:pt>
    <dgm:pt modelId="{A01B25C2-451D-4C0E-8041-F79217F9E875}" type="pres">
      <dgm:prSet presAssocID="{9C839792-E5ED-4868-8DE1-845FBD124562}" presName="vert1" presStyleCnt="0"/>
      <dgm:spPr/>
    </dgm:pt>
    <dgm:pt modelId="{8AA76667-B856-438B-95A2-8F0AA2B7E09E}" type="pres">
      <dgm:prSet presAssocID="{79E7AFDF-0A70-4976-BCFF-9C3555365CFE}" presName="thickLine" presStyleLbl="alignNode1" presStyleIdx="1" presStyleCnt="7"/>
      <dgm:spPr/>
    </dgm:pt>
    <dgm:pt modelId="{A7A96518-C561-4875-8971-5D6DD69F7308}" type="pres">
      <dgm:prSet presAssocID="{79E7AFDF-0A70-4976-BCFF-9C3555365CFE}" presName="horz1" presStyleCnt="0"/>
      <dgm:spPr/>
    </dgm:pt>
    <dgm:pt modelId="{A54D605F-4956-44B3-A7FF-A51EE1B092AA}" type="pres">
      <dgm:prSet presAssocID="{79E7AFDF-0A70-4976-BCFF-9C3555365CFE}" presName="tx1" presStyleLbl="revTx" presStyleIdx="1" presStyleCnt="7"/>
      <dgm:spPr/>
    </dgm:pt>
    <dgm:pt modelId="{1EE03478-4BDC-49F9-A17E-CB6499583651}" type="pres">
      <dgm:prSet presAssocID="{79E7AFDF-0A70-4976-BCFF-9C3555365CFE}" presName="vert1" presStyleCnt="0"/>
      <dgm:spPr/>
    </dgm:pt>
    <dgm:pt modelId="{25B09ACE-37DD-490D-96F3-91BDDC885267}" type="pres">
      <dgm:prSet presAssocID="{B092D2B9-7E9B-40D5-A45C-F77E9288EA3A}" presName="thickLine" presStyleLbl="alignNode1" presStyleIdx="2" presStyleCnt="7"/>
      <dgm:spPr/>
    </dgm:pt>
    <dgm:pt modelId="{7140A94E-46D9-46FE-BE38-2062DDB6F72E}" type="pres">
      <dgm:prSet presAssocID="{B092D2B9-7E9B-40D5-A45C-F77E9288EA3A}" presName="horz1" presStyleCnt="0"/>
      <dgm:spPr/>
    </dgm:pt>
    <dgm:pt modelId="{E4DD70BF-BB8F-45B7-A7E3-FB8251917F23}" type="pres">
      <dgm:prSet presAssocID="{B092D2B9-7E9B-40D5-A45C-F77E9288EA3A}" presName="tx1" presStyleLbl="revTx" presStyleIdx="2" presStyleCnt="7"/>
      <dgm:spPr/>
    </dgm:pt>
    <dgm:pt modelId="{C34A6726-279B-4A79-8CCA-C2CFFCAB502D}" type="pres">
      <dgm:prSet presAssocID="{B092D2B9-7E9B-40D5-A45C-F77E9288EA3A}" presName="vert1" presStyleCnt="0"/>
      <dgm:spPr/>
    </dgm:pt>
    <dgm:pt modelId="{8F286BBA-5D64-4E3C-B19A-2BAE1222D4E8}" type="pres">
      <dgm:prSet presAssocID="{32EC319F-E06F-4E28-B0DF-32A6D96866A5}" presName="thickLine" presStyleLbl="alignNode1" presStyleIdx="3" presStyleCnt="7"/>
      <dgm:spPr/>
    </dgm:pt>
    <dgm:pt modelId="{30AA6419-A19D-4FCB-86B4-20C9C7C093C6}" type="pres">
      <dgm:prSet presAssocID="{32EC319F-E06F-4E28-B0DF-32A6D96866A5}" presName="horz1" presStyleCnt="0"/>
      <dgm:spPr/>
    </dgm:pt>
    <dgm:pt modelId="{44D42225-69A2-41CB-BDEF-2BB4D05CAB2A}" type="pres">
      <dgm:prSet presAssocID="{32EC319F-E06F-4E28-B0DF-32A6D96866A5}" presName="tx1" presStyleLbl="revTx" presStyleIdx="3" presStyleCnt="7"/>
      <dgm:spPr/>
    </dgm:pt>
    <dgm:pt modelId="{1B79358E-FA6A-4612-A5F2-72515616D0AF}" type="pres">
      <dgm:prSet presAssocID="{32EC319F-E06F-4E28-B0DF-32A6D96866A5}" presName="vert1" presStyleCnt="0"/>
      <dgm:spPr/>
    </dgm:pt>
    <dgm:pt modelId="{0D3AE1F8-E8CA-43BC-B0EC-F78414C69A86}" type="pres">
      <dgm:prSet presAssocID="{8ABB1209-32AB-4C31-9B61-BEED07CA8240}" presName="thickLine" presStyleLbl="alignNode1" presStyleIdx="4" presStyleCnt="7"/>
      <dgm:spPr/>
    </dgm:pt>
    <dgm:pt modelId="{1AD90C2E-A49D-4B90-BF07-8686564F02F0}" type="pres">
      <dgm:prSet presAssocID="{8ABB1209-32AB-4C31-9B61-BEED07CA8240}" presName="horz1" presStyleCnt="0"/>
      <dgm:spPr/>
    </dgm:pt>
    <dgm:pt modelId="{9B91B7F0-EBFB-4490-A390-7664F6C94DB6}" type="pres">
      <dgm:prSet presAssocID="{8ABB1209-32AB-4C31-9B61-BEED07CA8240}" presName="tx1" presStyleLbl="revTx" presStyleIdx="4" presStyleCnt="7"/>
      <dgm:spPr/>
    </dgm:pt>
    <dgm:pt modelId="{8A6BF1F1-D5BB-4DCB-A8D8-7284B04F4F15}" type="pres">
      <dgm:prSet presAssocID="{8ABB1209-32AB-4C31-9B61-BEED07CA8240}" presName="vert1" presStyleCnt="0"/>
      <dgm:spPr/>
    </dgm:pt>
    <dgm:pt modelId="{39CB37E1-224D-47EE-AE51-E6D7EADA42F8}" type="pres">
      <dgm:prSet presAssocID="{BA08E3F4-90C9-4C2E-9391-33186519BBFB}" presName="thickLine" presStyleLbl="alignNode1" presStyleIdx="5" presStyleCnt="7"/>
      <dgm:spPr/>
    </dgm:pt>
    <dgm:pt modelId="{835280D2-207F-45FE-B9C4-63CCF6F482B8}" type="pres">
      <dgm:prSet presAssocID="{BA08E3F4-90C9-4C2E-9391-33186519BBFB}" presName="horz1" presStyleCnt="0"/>
      <dgm:spPr/>
    </dgm:pt>
    <dgm:pt modelId="{F96D9555-BA9A-4BEF-89CC-503B97B75C15}" type="pres">
      <dgm:prSet presAssocID="{BA08E3F4-90C9-4C2E-9391-33186519BBFB}" presName="tx1" presStyleLbl="revTx" presStyleIdx="5" presStyleCnt="7"/>
      <dgm:spPr/>
    </dgm:pt>
    <dgm:pt modelId="{6A720202-9C60-4F34-A025-C0E821B12BDF}" type="pres">
      <dgm:prSet presAssocID="{BA08E3F4-90C9-4C2E-9391-33186519BBFB}" presName="vert1" presStyleCnt="0"/>
      <dgm:spPr/>
    </dgm:pt>
    <dgm:pt modelId="{D75A5EBE-B2BF-48E4-B4E8-EC9EF21B4353}" type="pres">
      <dgm:prSet presAssocID="{69BEB88B-2236-4873-AA13-1809573D1A09}" presName="thickLine" presStyleLbl="alignNode1" presStyleIdx="6" presStyleCnt="7"/>
      <dgm:spPr/>
    </dgm:pt>
    <dgm:pt modelId="{3698267C-0125-488C-BA64-2AC4A064C2C8}" type="pres">
      <dgm:prSet presAssocID="{69BEB88B-2236-4873-AA13-1809573D1A09}" presName="horz1" presStyleCnt="0"/>
      <dgm:spPr/>
    </dgm:pt>
    <dgm:pt modelId="{880333B5-7994-44A7-AEF3-3C26CE558F22}" type="pres">
      <dgm:prSet presAssocID="{69BEB88B-2236-4873-AA13-1809573D1A09}" presName="tx1" presStyleLbl="revTx" presStyleIdx="6" presStyleCnt="7"/>
      <dgm:spPr/>
    </dgm:pt>
    <dgm:pt modelId="{FDC403AC-0675-4B2B-BDA6-819A8A4FA980}" type="pres">
      <dgm:prSet presAssocID="{69BEB88B-2236-4873-AA13-1809573D1A09}" presName="vert1" presStyleCnt="0"/>
      <dgm:spPr/>
    </dgm:pt>
  </dgm:ptLst>
  <dgm:cxnLst>
    <dgm:cxn modelId="{0FBA0408-957C-4263-94E4-A8AEA8D2B7CC}" srcId="{F428634A-0455-4826-87D8-CBB92C21F1D9}" destId="{8ABB1209-32AB-4C31-9B61-BEED07CA8240}" srcOrd="4" destOrd="0" parTransId="{C04ADAB6-B280-4F7D-99AD-309727B29355}" sibTransId="{95239655-D9AC-49F0-B383-CB1C3AD3A6EA}"/>
    <dgm:cxn modelId="{72D6492E-7A54-4ABA-96FC-996702BB796F}" type="presOf" srcId="{8ABB1209-32AB-4C31-9B61-BEED07CA8240}" destId="{9B91B7F0-EBFB-4490-A390-7664F6C94DB6}" srcOrd="0" destOrd="0" presId="urn:microsoft.com/office/officeart/2008/layout/LinedList"/>
    <dgm:cxn modelId="{D8A3A435-4978-4EC0-8003-5677B775ECD7}" type="presOf" srcId="{32EC319F-E06F-4E28-B0DF-32A6D96866A5}" destId="{44D42225-69A2-41CB-BDEF-2BB4D05CAB2A}" srcOrd="0" destOrd="0" presId="urn:microsoft.com/office/officeart/2008/layout/LinedList"/>
    <dgm:cxn modelId="{C574AE63-F7B2-40F8-B2DD-37835082E40F}" srcId="{F428634A-0455-4826-87D8-CBB92C21F1D9}" destId="{79E7AFDF-0A70-4976-BCFF-9C3555365CFE}" srcOrd="1" destOrd="0" parTransId="{D059C41C-6686-409D-B661-609FEB75F378}" sibTransId="{31E70616-F7EC-45DF-9032-87AFDE88E6BD}"/>
    <dgm:cxn modelId="{41500D45-7BCE-474E-9164-4E2BBF9A08EC}" srcId="{F428634A-0455-4826-87D8-CBB92C21F1D9}" destId="{B092D2B9-7E9B-40D5-A45C-F77E9288EA3A}" srcOrd="2" destOrd="0" parTransId="{3D438958-CF86-4839-8269-E744BBF34F57}" sibTransId="{01060BA6-5CCD-449A-9301-751C855AF1C1}"/>
    <dgm:cxn modelId="{048AAF4D-65B3-4AAE-AFD6-2EDEEB61BB26}" type="presOf" srcId="{79E7AFDF-0A70-4976-BCFF-9C3555365CFE}" destId="{A54D605F-4956-44B3-A7FF-A51EE1B092AA}" srcOrd="0" destOrd="0" presId="urn:microsoft.com/office/officeart/2008/layout/LinedList"/>
    <dgm:cxn modelId="{CC7DBA70-F0FB-4B06-BB1F-7514A0135F87}" srcId="{F428634A-0455-4826-87D8-CBB92C21F1D9}" destId="{BA08E3F4-90C9-4C2E-9391-33186519BBFB}" srcOrd="5" destOrd="0" parTransId="{58C234B9-C5BF-45EB-A101-FFA45CB444AE}" sibTransId="{A53A3E7B-D9F8-4125-AFCB-D03BAFF214DA}"/>
    <dgm:cxn modelId="{A7484486-802D-4822-8632-6C2F473A8F38}" srcId="{F428634A-0455-4826-87D8-CBB92C21F1D9}" destId="{69BEB88B-2236-4873-AA13-1809573D1A09}" srcOrd="6" destOrd="0" parTransId="{BBAC7167-4309-4541-9B29-8EA6A670467C}" sibTransId="{0DD8CB53-6F46-4B85-87D0-E7AA64101112}"/>
    <dgm:cxn modelId="{A196198C-234A-4892-8488-7DC0EDAC2EA3}" srcId="{F428634A-0455-4826-87D8-CBB92C21F1D9}" destId="{32EC319F-E06F-4E28-B0DF-32A6D96866A5}" srcOrd="3" destOrd="0" parTransId="{C28455E9-6496-40BC-96BC-5869E2A90EC2}" sibTransId="{37DA53A0-8CFE-4917-A78B-282FBB8F33B5}"/>
    <dgm:cxn modelId="{E6E67B93-F405-47AF-8EBD-FD5DECF00FE4}" type="presOf" srcId="{BA08E3F4-90C9-4C2E-9391-33186519BBFB}" destId="{F96D9555-BA9A-4BEF-89CC-503B97B75C15}" srcOrd="0" destOrd="0" presId="urn:microsoft.com/office/officeart/2008/layout/LinedList"/>
    <dgm:cxn modelId="{D08C57A3-B92C-44B5-BFA3-80EFA0013628}" type="presOf" srcId="{B092D2B9-7E9B-40D5-A45C-F77E9288EA3A}" destId="{E4DD70BF-BB8F-45B7-A7E3-FB8251917F23}" srcOrd="0" destOrd="0" presId="urn:microsoft.com/office/officeart/2008/layout/LinedList"/>
    <dgm:cxn modelId="{71CA0EB3-1B33-4300-8D38-95F60E7A5BC2}" srcId="{F428634A-0455-4826-87D8-CBB92C21F1D9}" destId="{9C839792-E5ED-4868-8DE1-845FBD124562}" srcOrd="0" destOrd="0" parTransId="{D81057D4-F4B9-4823-AE7E-97E85013D5F0}" sibTransId="{77B33F11-1F64-4AE8-8993-568A23DFDE48}"/>
    <dgm:cxn modelId="{C49147DB-1A3B-41D1-BC61-48650590651A}" type="presOf" srcId="{F428634A-0455-4826-87D8-CBB92C21F1D9}" destId="{C89D5F72-955E-46C1-AA2A-5DD4144D3104}" srcOrd="0" destOrd="0" presId="urn:microsoft.com/office/officeart/2008/layout/LinedList"/>
    <dgm:cxn modelId="{A83FF6DD-A4A5-4057-99A4-F9FBFC22B569}" type="presOf" srcId="{69BEB88B-2236-4873-AA13-1809573D1A09}" destId="{880333B5-7994-44A7-AEF3-3C26CE558F22}" srcOrd="0" destOrd="0" presId="urn:microsoft.com/office/officeart/2008/layout/LinedList"/>
    <dgm:cxn modelId="{65803EEB-896D-472E-8C68-7269CCAFC894}" type="presOf" srcId="{9C839792-E5ED-4868-8DE1-845FBD124562}" destId="{F3AD437B-D23F-4088-87E5-921BEBD3574A}" srcOrd="0" destOrd="0" presId="urn:microsoft.com/office/officeart/2008/layout/LinedList"/>
    <dgm:cxn modelId="{002F5705-CA54-470E-BF30-6743758CD476}" type="presParOf" srcId="{C89D5F72-955E-46C1-AA2A-5DD4144D3104}" destId="{F432675E-B219-4A15-AAD1-1627ABF85762}" srcOrd="0" destOrd="0" presId="urn:microsoft.com/office/officeart/2008/layout/LinedList"/>
    <dgm:cxn modelId="{5178C2FD-8EA2-49E3-B80A-C31C5F7E40A6}" type="presParOf" srcId="{C89D5F72-955E-46C1-AA2A-5DD4144D3104}" destId="{65417FB3-8320-4BE6-B651-A978909AB336}" srcOrd="1" destOrd="0" presId="urn:microsoft.com/office/officeart/2008/layout/LinedList"/>
    <dgm:cxn modelId="{7942B05E-28A3-493D-8F93-B539069BF3A3}" type="presParOf" srcId="{65417FB3-8320-4BE6-B651-A978909AB336}" destId="{F3AD437B-D23F-4088-87E5-921BEBD3574A}" srcOrd="0" destOrd="0" presId="urn:microsoft.com/office/officeart/2008/layout/LinedList"/>
    <dgm:cxn modelId="{D76D7248-8AF6-4123-9BB4-C3C9FBE1A6D2}" type="presParOf" srcId="{65417FB3-8320-4BE6-B651-A978909AB336}" destId="{A01B25C2-451D-4C0E-8041-F79217F9E875}" srcOrd="1" destOrd="0" presId="urn:microsoft.com/office/officeart/2008/layout/LinedList"/>
    <dgm:cxn modelId="{EE257C11-D686-4965-95F6-C8EDB3AD5B2C}" type="presParOf" srcId="{C89D5F72-955E-46C1-AA2A-5DD4144D3104}" destId="{8AA76667-B856-438B-95A2-8F0AA2B7E09E}" srcOrd="2" destOrd="0" presId="urn:microsoft.com/office/officeart/2008/layout/LinedList"/>
    <dgm:cxn modelId="{6FCD9F2F-5254-41C1-99A1-2BDDF3BEB325}" type="presParOf" srcId="{C89D5F72-955E-46C1-AA2A-5DD4144D3104}" destId="{A7A96518-C561-4875-8971-5D6DD69F7308}" srcOrd="3" destOrd="0" presId="urn:microsoft.com/office/officeart/2008/layout/LinedList"/>
    <dgm:cxn modelId="{F95162D0-68AD-4561-87C9-133732D1A965}" type="presParOf" srcId="{A7A96518-C561-4875-8971-5D6DD69F7308}" destId="{A54D605F-4956-44B3-A7FF-A51EE1B092AA}" srcOrd="0" destOrd="0" presId="urn:microsoft.com/office/officeart/2008/layout/LinedList"/>
    <dgm:cxn modelId="{EF59852C-54A9-456F-8284-1013F3A14660}" type="presParOf" srcId="{A7A96518-C561-4875-8971-5D6DD69F7308}" destId="{1EE03478-4BDC-49F9-A17E-CB6499583651}" srcOrd="1" destOrd="0" presId="urn:microsoft.com/office/officeart/2008/layout/LinedList"/>
    <dgm:cxn modelId="{165E3074-425D-430A-B3DF-E11B7276AB8C}" type="presParOf" srcId="{C89D5F72-955E-46C1-AA2A-5DD4144D3104}" destId="{25B09ACE-37DD-490D-96F3-91BDDC885267}" srcOrd="4" destOrd="0" presId="urn:microsoft.com/office/officeart/2008/layout/LinedList"/>
    <dgm:cxn modelId="{B56EDC14-AF33-4B61-AC31-B359B77DD58E}" type="presParOf" srcId="{C89D5F72-955E-46C1-AA2A-5DD4144D3104}" destId="{7140A94E-46D9-46FE-BE38-2062DDB6F72E}" srcOrd="5" destOrd="0" presId="urn:microsoft.com/office/officeart/2008/layout/LinedList"/>
    <dgm:cxn modelId="{E9AD0BE9-91AC-492D-8288-F6E305256CF4}" type="presParOf" srcId="{7140A94E-46D9-46FE-BE38-2062DDB6F72E}" destId="{E4DD70BF-BB8F-45B7-A7E3-FB8251917F23}" srcOrd="0" destOrd="0" presId="urn:microsoft.com/office/officeart/2008/layout/LinedList"/>
    <dgm:cxn modelId="{4F06E4E4-AE01-487C-B2B5-6525648C2F69}" type="presParOf" srcId="{7140A94E-46D9-46FE-BE38-2062DDB6F72E}" destId="{C34A6726-279B-4A79-8CCA-C2CFFCAB502D}" srcOrd="1" destOrd="0" presId="urn:microsoft.com/office/officeart/2008/layout/LinedList"/>
    <dgm:cxn modelId="{DE5A3D2E-1787-46FB-8F00-B521BA337C14}" type="presParOf" srcId="{C89D5F72-955E-46C1-AA2A-5DD4144D3104}" destId="{8F286BBA-5D64-4E3C-B19A-2BAE1222D4E8}" srcOrd="6" destOrd="0" presId="urn:microsoft.com/office/officeart/2008/layout/LinedList"/>
    <dgm:cxn modelId="{E163CEDB-61B2-46B8-97D9-5AD1F0C562DC}" type="presParOf" srcId="{C89D5F72-955E-46C1-AA2A-5DD4144D3104}" destId="{30AA6419-A19D-4FCB-86B4-20C9C7C093C6}" srcOrd="7" destOrd="0" presId="urn:microsoft.com/office/officeart/2008/layout/LinedList"/>
    <dgm:cxn modelId="{7CBD6639-4C85-409D-8A77-041247A37621}" type="presParOf" srcId="{30AA6419-A19D-4FCB-86B4-20C9C7C093C6}" destId="{44D42225-69A2-41CB-BDEF-2BB4D05CAB2A}" srcOrd="0" destOrd="0" presId="urn:microsoft.com/office/officeart/2008/layout/LinedList"/>
    <dgm:cxn modelId="{14ED36E7-5833-4589-BE1D-859C1B9482E4}" type="presParOf" srcId="{30AA6419-A19D-4FCB-86B4-20C9C7C093C6}" destId="{1B79358E-FA6A-4612-A5F2-72515616D0AF}" srcOrd="1" destOrd="0" presId="urn:microsoft.com/office/officeart/2008/layout/LinedList"/>
    <dgm:cxn modelId="{7426978D-C1A8-48CF-981F-81FE60352E98}" type="presParOf" srcId="{C89D5F72-955E-46C1-AA2A-5DD4144D3104}" destId="{0D3AE1F8-E8CA-43BC-B0EC-F78414C69A86}" srcOrd="8" destOrd="0" presId="urn:microsoft.com/office/officeart/2008/layout/LinedList"/>
    <dgm:cxn modelId="{F0FE7EBF-6268-41AC-B6D1-6973E71C9BD8}" type="presParOf" srcId="{C89D5F72-955E-46C1-AA2A-5DD4144D3104}" destId="{1AD90C2E-A49D-4B90-BF07-8686564F02F0}" srcOrd="9" destOrd="0" presId="urn:microsoft.com/office/officeart/2008/layout/LinedList"/>
    <dgm:cxn modelId="{AF7240BE-94EC-4970-A84F-9D95CAD158FF}" type="presParOf" srcId="{1AD90C2E-A49D-4B90-BF07-8686564F02F0}" destId="{9B91B7F0-EBFB-4490-A390-7664F6C94DB6}" srcOrd="0" destOrd="0" presId="urn:microsoft.com/office/officeart/2008/layout/LinedList"/>
    <dgm:cxn modelId="{D131D0A4-5B9C-465A-943C-5CF7CC304603}" type="presParOf" srcId="{1AD90C2E-A49D-4B90-BF07-8686564F02F0}" destId="{8A6BF1F1-D5BB-4DCB-A8D8-7284B04F4F15}" srcOrd="1" destOrd="0" presId="urn:microsoft.com/office/officeart/2008/layout/LinedList"/>
    <dgm:cxn modelId="{31B20887-1A17-4AA1-9AD0-C50B21569763}" type="presParOf" srcId="{C89D5F72-955E-46C1-AA2A-5DD4144D3104}" destId="{39CB37E1-224D-47EE-AE51-E6D7EADA42F8}" srcOrd="10" destOrd="0" presId="urn:microsoft.com/office/officeart/2008/layout/LinedList"/>
    <dgm:cxn modelId="{C329013E-C9F4-4BF2-AE9E-430971083DBE}" type="presParOf" srcId="{C89D5F72-955E-46C1-AA2A-5DD4144D3104}" destId="{835280D2-207F-45FE-B9C4-63CCF6F482B8}" srcOrd="11" destOrd="0" presId="urn:microsoft.com/office/officeart/2008/layout/LinedList"/>
    <dgm:cxn modelId="{465FAD96-0955-4383-A958-52C09142BFD9}" type="presParOf" srcId="{835280D2-207F-45FE-B9C4-63CCF6F482B8}" destId="{F96D9555-BA9A-4BEF-89CC-503B97B75C15}" srcOrd="0" destOrd="0" presId="urn:microsoft.com/office/officeart/2008/layout/LinedList"/>
    <dgm:cxn modelId="{3F440F37-EEAE-40C8-AB2B-5953CCB45218}" type="presParOf" srcId="{835280D2-207F-45FE-B9C4-63CCF6F482B8}" destId="{6A720202-9C60-4F34-A025-C0E821B12BDF}" srcOrd="1" destOrd="0" presId="urn:microsoft.com/office/officeart/2008/layout/LinedList"/>
    <dgm:cxn modelId="{895864EB-AD42-462B-AC3B-4F6991D1FF38}" type="presParOf" srcId="{C89D5F72-955E-46C1-AA2A-5DD4144D3104}" destId="{D75A5EBE-B2BF-48E4-B4E8-EC9EF21B4353}" srcOrd="12" destOrd="0" presId="urn:microsoft.com/office/officeart/2008/layout/LinedList"/>
    <dgm:cxn modelId="{9E3ABCF9-9344-406D-8818-E36615BDD0DD}" type="presParOf" srcId="{C89D5F72-955E-46C1-AA2A-5DD4144D3104}" destId="{3698267C-0125-488C-BA64-2AC4A064C2C8}" srcOrd="13" destOrd="0" presId="urn:microsoft.com/office/officeart/2008/layout/LinedList"/>
    <dgm:cxn modelId="{F13107AB-2085-47BB-891A-E86BCAD0F779}" type="presParOf" srcId="{3698267C-0125-488C-BA64-2AC4A064C2C8}" destId="{880333B5-7994-44A7-AEF3-3C26CE558F22}" srcOrd="0" destOrd="0" presId="urn:microsoft.com/office/officeart/2008/layout/LinedList"/>
    <dgm:cxn modelId="{0F8F9B32-F504-48E8-99B0-E81CC8DEBD8E}" type="presParOf" srcId="{3698267C-0125-488C-BA64-2AC4A064C2C8}" destId="{FDC403AC-0675-4B2B-BDA6-819A8A4FA9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E9BB38-B7D5-4F39-BE15-125C1F979A0D}" type="doc">
      <dgm:prSet loTypeId="urn:microsoft.com/office/officeart/2005/8/layout/cycle1" loCatId="cycle" qsTypeId="urn:microsoft.com/office/officeart/2005/8/quickstyle/simple1" qsCatId="simple" csTypeId="urn:microsoft.com/office/officeart/2005/8/colors/accent3_2" csCatId="accent3"/>
      <dgm:spPr/>
      <dgm:t>
        <a:bodyPr/>
        <a:lstStyle/>
        <a:p>
          <a:endParaRPr lang="en-US"/>
        </a:p>
      </dgm:t>
    </dgm:pt>
    <dgm:pt modelId="{4DF9D900-35D3-4D09-890C-8EF58AAC0B3A}">
      <dgm:prSet/>
      <dgm:spPr/>
      <dgm:t>
        <a:bodyPr/>
        <a:lstStyle/>
        <a:p>
          <a:r>
            <a:rPr lang="en-US"/>
            <a:t>Connects empathy with data</a:t>
          </a:r>
          <a:br>
            <a:rPr lang="en-US"/>
          </a:br>
          <a:endParaRPr lang="en-US"/>
        </a:p>
      </dgm:t>
    </dgm:pt>
    <dgm:pt modelId="{D21DFD78-EB81-4A82-960A-5D350E4D3393}" type="parTrans" cxnId="{35455D5F-2915-4973-84E1-FB8F992A9739}">
      <dgm:prSet/>
      <dgm:spPr/>
      <dgm:t>
        <a:bodyPr/>
        <a:lstStyle/>
        <a:p>
          <a:endParaRPr lang="en-US"/>
        </a:p>
      </dgm:t>
    </dgm:pt>
    <dgm:pt modelId="{E4923566-E3C4-49C0-8361-AB92110B0486}" type="sibTrans" cxnId="{35455D5F-2915-4973-84E1-FB8F992A9739}">
      <dgm:prSet/>
      <dgm:spPr/>
      <dgm:t>
        <a:bodyPr/>
        <a:lstStyle/>
        <a:p>
          <a:endParaRPr lang="en-US"/>
        </a:p>
      </dgm:t>
    </dgm:pt>
    <dgm:pt modelId="{23257355-EED3-4E52-9676-43E30164C42C}">
      <dgm:prSet/>
      <dgm:spPr/>
      <dgm:t>
        <a:bodyPr/>
        <a:lstStyle/>
        <a:p>
          <a:r>
            <a:rPr lang="en-US"/>
            <a:t>Humanizes technology</a:t>
          </a:r>
          <a:br>
            <a:rPr lang="en-US"/>
          </a:br>
          <a:endParaRPr lang="en-US"/>
        </a:p>
      </dgm:t>
    </dgm:pt>
    <dgm:pt modelId="{A4FC73DE-7F29-449A-9E28-A8AA44F600EA}" type="parTrans" cxnId="{4B685449-83E3-4D0E-840F-6E16D91C322C}">
      <dgm:prSet/>
      <dgm:spPr/>
      <dgm:t>
        <a:bodyPr/>
        <a:lstStyle/>
        <a:p>
          <a:endParaRPr lang="en-US"/>
        </a:p>
      </dgm:t>
    </dgm:pt>
    <dgm:pt modelId="{763F475C-DA2B-4CEA-AFE6-D38157B2958D}" type="sibTrans" cxnId="{4B685449-83E3-4D0E-840F-6E16D91C322C}">
      <dgm:prSet/>
      <dgm:spPr/>
      <dgm:t>
        <a:bodyPr/>
        <a:lstStyle/>
        <a:p>
          <a:endParaRPr lang="en-US"/>
        </a:p>
      </dgm:t>
    </dgm:pt>
    <dgm:pt modelId="{2FB7F6AA-0999-4A3F-811B-196F87220F51}">
      <dgm:prSet/>
      <dgm:spPr/>
      <dgm:t>
        <a:bodyPr/>
        <a:lstStyle/>
        <a:p>
          <a:r>
            <a:rPr lang="en-US"/>
            <a:t>Increases engagement and awareness</a:t>
          </a:r>
          <a:br>
            <a:rPr lang="en-US" b="0" i="0"/>
          </a:br>
          <a:endParaRPr lang="en-US"/>
        </a:p>
      </dgm:t>
    </dgm:pt>
    <dgm:pt modelId="{F6CF22DA-3546-4783-8313-2D24CC7696C4}" type="parTrans" cxnId="{4843F993-4CB2-488F-BC0E-EEFA7FC0B17F}">
      <dgm:prSet/>
      <dgm:spPr/>
      <dgm:t>
        <a:bodyPr/>
        <a:lstStyle/>
        <a:p>
          <a:endParaRPr lang="en-US"/>
        </a:p>
      </dgm:t>
    </dgm:pt>
    <dgm:pt modelId="{C4FA646D-02DC-4181-BADF-DBF9C175CB2A}" type="sibTrans" cxnId="{4843F993-4CB2-488F-BC0E-EEFA7FC0B17F}">
      <dgm:prSet/>
      <dgm:spPr/>
      <dgm:t>
        <a:bodyPr/>
        <a:lstStyle/>
        <a:p>
          <a:endParaRPr lang="en-US"/>
        </a:p>
      </dgm:t>
    </dgm:pt>
    <dgm:pt modelId="{9ED4FEE8-02BB-4862-A803-B50CD368BAAF}">
      <dgm:prSet/>
      <dgm:spPr/>
      <dgm:t>
        <a:bodyPr/>
        <a:lstStyle/>
        <a:p>
          <a:r>
            <a:rPr lang="en-US"/>
            <a:t>Encourage to test out and navigate your course content through the lens of someone with a disability, such as a user who is blind and uses a screen reader</a:t>
          </a:r>
        </a:p>
      </dgm:t>
    </dgm:pt>
    <dgm:pt modelId="{4D2E7CB5-C55C-4EB5-BEB4-AC7EA05F8E13}" type="parTrans" cxnId="{876AD97B-991A-4F53-8FAE-7C56E36DFC95}">
      <dgm:prSet/>
      <dgm:spPr/>
      <dgm:t>
        <a:bodyPr/>
        <a:lstStyle/>
        <a:p>
          <a:endParaRPr lang="en-US"/>
        </a:p>
      </dgm:t>
    </dgm:pt>
    <dgm:pt modelId="{0F6FD2A1-2A9E-4B13-ADEA-46D50C7FB3D1}" type="sibTrans" cxnId="{876AD97B-991A-4F53-8FAE-7C56E36DFC95}">
      <dgm:prSet/>
      <dgm:spPr/>
      <dgm:t>
        <a:bodyPr/>
        <a:lstStyle/>
        <a:p>
          <a:endParaRPr lang="en-US"/>
        </a:p>
      </dgm:t>
    </dgm:pt>
    <dgm:pt modelId="{20C268E8-72C9-4693-AE91-D01491BEBC8F}" type="pres">
      <dgm:prSet presAssocID="{4DE9BB38-B7D5-4F39-BE15-125C1F979A0D}" presName="cycle" presStyleCnt="0">
        <dgm:presLayoutVars>
          <dgm:dir/>
          <dgm:resizeHandles val="exact"/>
        </dgm:presLayoutVars>
      </dgm:prSet>
      <dgm:spPr/>
    </dgm:pt>
    <dgm:pt modelId="{F6A6F19A-0C47-4869-95EA-EE6D01F385AD}" type="pres">
      <dgm:prSet presAssocID="{4DF9D900-35D3-4D09-890C-8EF58AAC0B3A}" presName="dummy" presStyleCnt="0"/>
      <dgm:spPr/>
    </dgm:pt>
    <dgm:pt modelId="{5BADB313-1F06-44F5-8BEA-826B4EB13403}" type="pres">
      <dgm:prSet presAssocID="{4DF9D900-35D3-4D09-890C-8EF58AAC0B3A}" presName="node" presStyleLbl="revTx" presStyleIdx="0" presStyleCnt="4">
        <dgm:presLayoutVars>
          <dgm:bulletEnabled val="1"/>
        </dgm:presLayoutVars>
      </dgm:prSet>
      <dgm:spPr/>
    </dgm:pt>
    <dgm:pt modelId="{FFA28132-78F5-4B8C-BBB5-E59C58FD7DF3}" type="pres">
      <dgm:prSet presAssocID="{E4923566-E3C4-49C0-8361-AB92110B0486}" presName="sibTrans" presStyleLbl="node1" presStyleIdx="0" presStyleCnt="4"/>
      <dgm:spPr/>
    </dgm:pt>
    <dgm:pt modelId="{9C4910E9-C00A-4113-8482-8CE087D94A23}" type="pres">
      <dgm:prSet presAssocID="{23257355-EED3-4E52-9676-43E30164C42C}" presName="dummy" presStyleCnt="0"/>
      <dgm:spPr/>
    </dgm:pt>
    <dgm:pt modelId="{55CF7689-7386-4830-8326-7A94217A2EE4}" type="pres">
      <dgm:prSet presAssocID="{23257355-EED3-4E52-9676-43E30164C42C}" presName="node" presStyleLbl="revTx" presStyleIdx="1" presStyleCnt="4">
        <dgm:presLayoutVars>
          <dgm:bulletEnabled val="1"/>
        </dgm:presLayoutVars>
      </dgm:prSet>
      <dgm:spPr/>
    </dgm:pt>
    <dgm:pt modelId="{F7D5C2A4-70C2-4CA9-865A-C4BC4ACA7787}" type="pres">
      <dgm:prSet presAssocID="{763F475C-DA2B-4CEA-AFE6-D38157B2958D}" presName="sibTrans" presStyleLbl="node1" presStyleIdx="1" presStyleCnt="4"/>
      <dgm:spPr/>
    </dgm:pt>
    <dgm:pt modelId="{B07CFFAE-CAF6-4F5C-B865-83E143BF029B}" type="pres">
      <dgm:prSet presAssocID="{2FB7F6AA-0999-4A3F-811B-196F87220F51}" presName="dummy" presStyleCnt="0"/>
      <dgm:spPr/>
    </dgm:pt>
    <dgm:pt modelId="{E300CB5A-ED2A-42C7-B79F-354989363F69}" type="pres">
      <dgm:prSet presAssocID="{2FB7F6AA-0999-4A3F-811B-196F87220F51}" presName="node" presStyleLbl="revTx" presStyleIdx="2" presStyleCnt="4">
        <dgm:presLayoutVars>
          <dgm:bulletEnabled val="1"/>
        </dgm:presLayoutVars>
      </dgm:prSet>
      <dgm:spPr/>
    </dgm:pt>
    <dgm:pt modelId="{705D00E9-1330-4C16-B66D-F58499DF206E}" type="pres">
      <dgm:prSet presAssocID="{C4FA646D-02DC-4181-BADF-DBF9C175CB2A}" presName="sibTrans" presStyleLbl="node1" presStyleIdx="2" presStyleCnt="4"/>
      <dgm:spPr/>
    </dgm:pt>
    <dgm:pt modelId="{4CF7992A-99A4-4846-964D-B80B2163AB41}" type="pres">
      <dgm:prSet presAssocID="{9ED4FEE8-02BB-4862-A803-B50CD368BAAF}" presName="dummy" presStyleCnt="0"/>
      <dgm:spPr/>
    </dgm:pt>
    <dgm:pt modelId="{05B42145-09C3-4BEC-96D6-467A163885B7}" type="pres">
      <dgm:prSet presAssocID="{9ED4FEE8-02BB-4862-A803-B50CD368BAAF}" presName="node" presStyleLbl="revTx" presStyleIdx="3" presStyleCnt="4">
        <dgm:presLayoutVars>
          <dgm:bulletEnabled val="1"/>
        </dgm:presLayoutVars>
      </dgm:prSet>
      <dgm:spPr/>
    </dgm:pt>
    <dgm:pt modelId="{9B83E5EC-CFB2-43D8-BEFB-D99135090896}" type="pres">
      <dgm:prSet presAssocID="{0F6FD2A1-2A9E-4B13-ADEA-46D50C7FB3D1}" presName="sibTrans" presStyleLbl="node1" presStyleIdx="3" presStyleCnt="4"/>
      <dgm:spPr/>
    </dgm:pt>
  </dgm:ptLst>
  <dgm:cxnLst>
    <dgm:cxn modelId="{80804403-3E3F-42B1-92B3-AC1EFE8BD261}" type="presOf" srcId="{4DE9BB38-B7D5-4F39-BE15-125C1F979A0D}" destId="{20C268E8-72C9-4693-AE91-D01491BEBC8F}" srcOrd="0" destOrd="0" presId="urn:microsoft.com/office/officeart/2005/8/layout/cycle1"/>
    <dgm:cxn modelId="{2FEB4C18-CFC9-4393-B3B9-95FEF692DE9A}" type="presOf" srcId="{23257355-EED3-4E52-9676-43E30164C42C}" destId="{55CF7689-7386-4830-8326-7A94217A2EE4}" srcOrd="0" destOrd="0" presId="urn:microsoft.com/office/officeart/2005/8/layout/cycle1"/>
    <dgm:cxn modelId="{615C922B-191F-4459-ADC7-B86F83E097CA}" type="presOf" srcId="{9ED4FEE8-02BB-4862-A803-B50CD368BAAF}" destId="{05B42145-09C3-4BEC-96D6-467A163885B7}" srcOrd="0" destOrd="0" presId="urn:microsoft.com/office/officeart/2005/8/layout/cycle1"/>
    <dgm:cxn modelId="{464CB637-658F-4994-A2D5-0C49CCB818D9}" type="presOf" srcId="{763F475C-DA2B-4CEA-AFE6-D38157B2958D}" destId="{F7D5C2A4-70C2-4CA9-865A-C4BC4ACA7787}" srcOrd="0" destOrd="0" presId="urn:microsoft.com/office/officeart/2005/8/layout/cycle1"/>
    <dgm:cxn modelId="{35455D5F-2915-4973-84E1-FB8F992A9739}" srcId="{4DE9BB38-B7D5-4F39-BE15-125C1F979A0D}" destId="{4DF9D900-35D3-4D09-890C-8EF58AAC0B3A}" srcOrd="0" destOrd="0" parTransId="{D21DFD78-EB81-4A82-960A-5D350E4D3393}" sibTransId="{E4923566-E3C4-49C0-8361-AB92110B0486}"/>
    <dgm:cxn modelId="{4B685449-83E3-4D0E-840F-6E16D91C322C}" srcId="{4DE9BB38-B7D5-4F39-BE15-125C1F979A0D}" destId="{23257355-EED3-4E52-9676-43E30164C42C}" srcOrd="1" destOrd="0" parTransId="{A4FC73DE-7F29-449A-9E28-A8AA44F600EA}" sibTransId="{763F475C-DA2B-4CEA-AFE6-D38157B2958D}"/>
    <dgm:cxn modelId="{2B5DD84E-638F-49E3-851B-1025037C221C}" type="presOf" srcId="{2FB7F6AA-0999-4A3F-811B-196F87220F51}" destId="{E300CB5A-ED2A-42C7-B79F-354989363F69}" srcOrd="0" destOrd="0" presId="urn:microsoft.com/office/officeart/2005/8/layout/cycle1"/>
    <dgm:cxn modelId="{9A4ECA79-5790-4785-8747-FBFCCF408908}" type="presOf" srcId="{C4FA646D-02DC-4181-BADF-DBF9C175CB2A}" destId="{705D00E9-1330-4C16-B66D-F58499DF206E}" srcOrd="0" destOrd="0" presId="urn:microsoft.com/office/officeart/2005/8/layout/cycle1"/>
    <dgm:cxn modelId="{876AD97B-991A-4F53-8FAE-7C56E36DFC95}" srcId="{4DE9BB38-B7D5-4F39-BE15-125C1F979A0D}" destId="{9ED4FEE8-02BB-4862-A803-B50CD368BAAF}" srcOrd="3" destOrd="0" parTransId="{4D2E7CB5-C55C-4EB5-BEB4-AC7EA05F8E13}" sibTransId="{0F6FD2A1-2A9E-4B13-ADEA-46D50C7FB3D1}"/>
    <dgm:cxn modelId="{4843F993-4CB2-488F-BC0E-EEFA7FC0B17F}" srcId="{4DE9BB38-B7D5-4F39-BE15-125C1F979A0D}" destId="{2FB7F6AA-0999-4A3F-811B-196F87220F51}" srcOrd="2" destOrd="0" parTransId="{F6CF22DA-3546-4783-8313-2D24CC7696C4}" sibTransId="{C4FA646D-02DC-4181-BADF-DBF9C175CB2A}"/>
    <dgm:cxn modelId="{B27E39AD-B9D1-41CD-88A6-94F78B105606}" type="presOf" srcId="{4DF9D900-35D3-4D09-890C-8EF58AAC0B3A}" destId="{5BADB313-1F06-44F5-8BEA-826B4EB13403}" srcOrd="0" destOrd="0" presId="urn:microsoft.com/office/officeart/2005/8/layout/cycle1"/>
    <dgm:cxn modelId="{351562DC-6319-4074-8440-992E7E6B1CFF}" type="presOf" srcId="{0F6FD2A1-2A9E-4B13-ADEA-46D50C7FB3D1}" destId="{9B83E5EC-CFB2-43D8-BEFB-D99135090896}" srcOrd="0" destOrd="0" presId="urn:microsoft.com/office/officeart/2005/8/layout/cycle1"/>
    <dgm:cxn modelId="{3BD224F1-A720-46A0-9D5F-8FB576E873AF}" type="presOf" srcId="{E4923566-E3C4-49C0-8361-AB92110B0486}" destId="{FFA28132-78F5-4B8C-BBB5-E59C58FD7DF3}" srcOrd="0" destOrd="0" presId="urn:microsoft.com/office/officeart/2005/8/layout/cycle1"/>
    <dgm:cxn modelId="{9451992B-95DD-4BDD-8DDD-1AE91E9E1DB4}" type="presParOf" srcId="{20C268E8-72C9-4693-AE91-D01491BEBC8F}" destId="{F6A6F19A-0C47-4869-95EA-EE6D01F385AD}" srcOrd="0" destOrd="0" presId="urn:microsoft.com/office/officeart/2005/8/layout/cycle1"/>
    <dgm:cxn modelId="{474559ED-784F-4FA9-BCE4-99F6F6B1AAB0}" type="presParOf" srcId="{20C268E8-72C9-4693-AE91-D01491BEBC8F}" destId="{5BADB313-1F06-44F5-8BEA-826B4EB13403}" srcOrd="1" destOrd="0" presId="urn:microsoft.com/office/officeart/2005/8/layout/cycle1"/>
    <dgm:cxn modelId="{860AC86E-06F5-4177-A55C-D92C1B4B9DFF}" type="presParOf" srcId="{20C268E8-72C9-4693-AE91-D01491BEBC8F}" destId="{FFA28132-78F5-4B8C-BBB5-E59C58FD7DF3}" srcOrd="2" destOrd="0" presId="urn:microsoft.com/office/officeart/2005/8/layout/cycle1"/>
    <dgm:cxn modelId="{75E21A51-E671-474F-A8DC-32F10CEA85A0}" type="presParOf" srcId="{20C268E8-72C9-4693-AE91-D01491BEBC8F}" destId="{9C4910E9-C00A-4113-8482-8CE087D94A23}" srcOrd="3" destOrd="0" presId="urn:microsoft.com/office/officeart/2005/8/layout/cycle1"/>
    <dgm:cxn modelId="{B27020CC-684E-4A51-BACF-54368DD80CD6}" type="presParOf" srcId="{20C268E8-72C9-4693-AE91-D01491BEBC8F}" destId="{55CF7689-7386-4830-8326-7A94217A2EE4}" srcOrd="4" destOrd="0" presId="urn:microsoft.com/office/officeart/2005/8/layout/cycle1"/>
    <dgm:cxn modelId="{226B38F9-D12F-4EB1-B576-E7458AEEE281}" type="presParOf" srcId="{20C268E8-72C9-4693-AE91-D01491BEBC8F}" destId="{F7D5C2A4-70C2-4CA9-865A-C4BC4ACA7787}" srcOrd="5" destOrd="0" presId="urn:microsoft.com/office/officeart/2005/8/layout/cycle1"/>
    <dgm:cxn modelId="{83CF3E94-45F2-429B-B5FA-EAB82FDDBEAB}" type="presParOf" srcId="{20C268E8-72C9-4693-AE91-D01491BEBC8F}" destId="{B07CFFAE-CAF6-4F5C-B865-83E143BF029B}" srcOrd="6" destOrd="0" presId="urn:microsoft.com/office/officeart/2005/8/layout/cycle1"/>
    <dgm:cxn modelId="{8E572F70-F39E-4030-ADAF-F51A4DEDB2F9}" type="presParOf" srcId="{20C268E8-72C9-4693-AE91-D01491BEBC8F}" destId="{E300CB5A-ED2A-42C7-B79F-354989363F69}" srcOrd="7" destOrd="0" presId="urn:microsoft.com/office/officeart/2005/8/layout/cycle1"/>
    <dgm:cxn modelId="{B46A89E7-D874-4717-A9FB-5DDAF7A0B0E1}" type="presParOf" srcId="{20C268E8-72C9-4693-AE91-D01491BEBC8F}" destId="{705D00E9-1330-4C16-B66D-F58499DF206E}" srcOrd="8" destOrd="0" presId="urn:microsoft.com/office/officeart/2005/8/layout/cycle1"/>
    <dgm:cxn modelId="{ADD13F91-8716-425E-BBB2-65A95E6B22D8}" type="presParOf" srcId="{20C268E8-72C9-4693-AE91-D01491BEBC8F}" destId="{4CF7992A-99A4-4846-964D-B80B2163AB41}" srcOrd="9" destOrd="0" presId="urn:microsoft.com/office/officeart/2005/8/layout/cycle1"/>
    <dgm:cxn modelId="{9DB53576-C5F3-4D13-8FFA-917B6E359945}" type="presParOf" srcId="{20C268E8-72C9-4693-AE91-D01491BEBC8F}" destId="{05B42145-09C3-4BEC-96D6-467A163885B7}" srcOrd="10" destOrd="0" presId="urn:microsoft.com/office/officeart/2005/8/layout/cycle1"/>
    <dgm:cxn modelId="{651DD919-5D62-4EE1-99B3-9F28E5A93762}" type="presParOf" srcId="{20C268E8-72C9-4693-AE91-D01491BEBC8F}" destId="{9B83E5EC-CFB2-43D8-BEFB-D99135090896}"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488B1D-F740-4A4E-B273-D9C8777B0B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2EAB54-9713-4B4A-B017-8E60BE5D1BD6}">
      <dgm:prSet/>
      <dgm:spPr/>
      <dgm:t>
        <a:bodyPr/>
        <a:lstStyle/>
        <a:p>
          <a:r>
            <a:rPr lang="en-US" dirty="0"/>
            <a:t>Measurable outcomes</a:t>
          </a:r>
        </a:p>
      </dgm:t>
    </dgm:pt>
    <dgm:pt modelId="{854EF1B0-2CC6-4336-9A5F-27537F1AC5B2}" type="parTrans" cxnId="{920749C0-CAFC-4D93-9931-C55A20E0D666}">
      <dgm:prSet/>
      <dgm:spPr/>
      <dgm:t>
        <a:bodyPr/>
        <a:lstStyle/>
        <a:p>
          <a:endParaRPr lang="en-US"/>
        </a:p>
      </dgm:t>
    </dgm:pt>
    <dgm:pt modelId="{3678C5D7-A149-4460-8472-64BFEC753F4F}" type="sibTrans" cxnId="{920749C0-CAFC-4D93-9931-C55A20E0D666}">
      <dgm:prSet/>
      <dgm:spPr/>
      <dgm:t>
        <a:bodyPr/>
        <a:lstStyle/>
        <a:p>
          <a:endParaRPr lang="en-US"/>
        </a:p>
      </dgm:t>
    </dgm:pt>
    <dgm:pt modelId="{0F90390C-E413-421F-B8CA-4AC64A532693}">
      <dgm:prSet/>
      <dgm:spPr/>
      <dgm:t>
        <a:bodyPr/>
        <a:lstStyle/>
        <a:p>
          <a:r>
            <a:rPr lang="en-US"/>
            <a:t>Storytelling shifts culture</a:t>
          </a:r>
        </a:p>
      </dgm:t>
    </dgm:pt>
    <dgm:pt modelId="{27190DD5-7710-41B4-8983-8D31E4A6FEEB}" type="parTrans" cxnId="{F17C16F6-C166-4D3A-9472-4F9051EBC7EF}">
      <dgm:prSet/>
      <dgm:spPr/>
      <dgm:t>
        <a:bodyPr/>
        <a:lstStyle/>
        <a:p>
          <a:endParaRPr lang="en-US"/>
        </a:p>
      </dgm:t>
    </dgm:pt>
    <dgm:pt modelId="{00793270-6399-4D40-B34A-10AAE4D6BFBC}" type="sibTrans" cxnId="{F17C16F6-C166-4D3A-9472-4F9051EBC7EF}">
      <dgm:prSet/>
      <dgm:spPr/>
      <dgm:t>
        <a:bodyPr/>
        <a:lstStyle/>
        <a:p>
          <a:endParaRPr lang="en-US"/>
        </a:p>
      </dgm:t>
    </dgm:pt>
    <dgm:pt modelId="{57BC6184-C82B-4DEA-BA15-41F7710B5563}">
      <dgm:prSet/>
      <dgm:spPr/>
      <dgm:t>
        <a:bodyPr/>
        <a:lstStyle/>
        <a:p>
          <a:r>
            <a:rPr lang="en-US"/>
            <a:t>Visibility + training = sustained adoption</a:t>
          </a:r>
        </a:p>
      </dgm:t>
    </dgm:pt>
    <dgm:pt modelId="{7A616781-F357-406E-A8DA-2033300B90E7}" type="parTrans" cxnId="{C5582BD7-3AFF-4ED3-991C-58828DAC8126}">
      <dgm:prSet/>
      <dgm:spPr/>
      <dgm:t>
        <a:bodyPr/>
        <a:lstStyle/>
        <a:p>
          <a:endParaRPr lang="en-US"/>
        </a:p>
      </dgm:t>
    </dgm:pt>
    <dgm:pt modelId="{4C445BAD-BA92-4AF2-9964-F90EB0517A23}" type="sibTrans" cxnId="{C5582BD7-3AFF-4ED3-991C-58828DAC8126}">
      <dgm:prSet/>
      <dgm:spPr/>
      <dgm:t>
        <a:bodyPr/>
        <a:lstStyle/>
        <a:p>
          <a:endParaRPr lang="en-US"/>
        </a:p>
      </dgm:t>
    </dgm:pt>
    <dgm:pt modelId="{546521EA-FC8D-41A5-AD09-CFC3D6E661A5}">
      <dgm:prSet/>
      <dgm:spPr/>
      <dgm:t>
        <a:bodyPr/>
        <a:lstStyle/>
        <a:p>
          <a:r>
            <a:rPr lang="en-US" dirty="0"/>
            <a:t>Campus-wide AT policy and University Licenses </a:t>
          </a:r>
        </a:p>
      </dgm:t>
    </dgm:pt>
    <dgm:pt modelId="{5AE8C77D-13FF-4652-AA6B-6D4F50240478}" type="parTrans" cxnId="{F4A14D61-64B9-4BEC-8F1B-B78FECFB7475}">
      <dgm:prSet/>
      <dgm:spPr/>
      <dgm:t>
        <a:bodyPr/>
        <a:lstStyle/>
        <a:p>
          <a:endParaRPr lang="en-US"/>
        </a:p>
      </dgm:t>
    </dgm:pt>
    <dgm:pt modelId="{573C13AF-8475-4AA3-844D-7A7AE4D4F2B6}" type="sibTrans" cxnId="{F4A14D61-64B9-4BEC-8F1B-B78FECFB7475}">
      <dgm:prSet/>
      <dgm:spPr/>
      <dgm:t>
        <a:bodyPr/>
        <a:lstStyle/>
        <a:p>
          <a:endParaRPr lang="en-US"/>
        </a:p>
      </dgm:t>
    </dgm:pt>
    <dgm:pt modelId="{9EDFA4EC-13E5-4209-A47D-1CFC656BFE3F}">
      <dgm:prSet/>
      <dgm:spPr/>
      <dgm:t>
        <a:bodyPr/>
        <a:lstStyle/>
        <a:p>
          <a:r>
            <a:rPr lang="en-US"/>
            <a:t>Expanded analytics dashboards</a:t>
          </a:r>
        </a:p>
      </dgm:t>
    </dgm:pt>
    <dgm:pt modelId="{BEA14C6B-5573-47D1-842D-86DD694B90FD}" type="parTrans" cxnId="{50D1B2D7-382E-4463-8E21-3C46C1C3AFB9}">
      <dgm:prSet/>
      <dgm:spPr/>
      <dgm:t>
        <a:bodyPr/>
        <a:lstStyle/>
        <a:p>
          <a:endParaRPr lang="en-US"/>
        </a:p>
      </dgm:t>
    </dgm:pt>
    <dgm:pt modelId="{ADC2CA05-1395-42BB-A743-8FA53C86F20E}" type="sibTrans" cxnId="{50D1B2D7-382E-4463-8E21-3C46C1C3AFB9}">
      <dgm:prSet/>
      <dgm:spPr/>
      <dgm:t>
        <a:bodyPr/>
        <a:lstStyle/>
        <a:p>
          <a:endParaRPr lang="en-US"/>
        </a:p>
      </dgm:t>
    </dgm:pt>
    <dgm:pt modelId="{3583E0E6-B364-4B5E-9D0A-8EDCE21BE5D4}" type="pres">
      <dgm:prSet presAssocID="{FC488B1D-F740-4A4E-B273-D9C8777B0B04}" presName="linear" presStyleCnt="0">
        <dgm:presLayoutVars>
          <dgm:animLvl val="lvl"/>
          <dgm:resizeHandles val="exact"/>
        </dgm:presLayoutVars>
      </dgm:prSet>
      <dgm:spPr/>
    </dgm:pt>
    <dgm:pt modelId="{10D4129D-CC66-4CA2-8190-F5C9927A3B44}" type="pres">
      <dgm:prSet presAssocID="{AC2EAB54-9713-4B4A-B017-8E60BE5D1BD6}" presName="parentText" presStyleLbl="node1" presStyleIdx="0" presStyleCnt="5">
        <dgm:presLayoutVars>
          <dgm:chMax val="0"/>
          <dgm:bulletEnabled val="1"/>
        </dgm:presLayoutVars>
      </dgm:prSet>
      <dgm:spPr/>
    </dgm:pt>
    <dgm:pt modelId="{2126C18B-8443-4C1D-845E-07398100EAEE}" type="pres">
      <dgm:prSet presAssocID="{3678C5D7-A149-4460-8472-64BFEC753F4F}" presName="spacer" presStyleCnt="0"/>
      <dgm:spPr/>
    </dgm:pt>
    <dgm:pt modelId="{9549BFA7-4959-4420-8E34-CF8C0D8EECF6}" type="pres">
      <dgm:prSet presAssocID="{0F90390C-E413-421F-B8CA-4AC64A532693}" presName="parentText" presStyleLbl="node1" presStyleIdx="1" presStyleCnt="5">
        <dgm:presLayoutVars>
          <dgm:chMax val="0"/>
          <dgm:bulletEnabled val="1"/>
        </dgm:presLayoutVars>
      </dgm:prSet>
      <dgm:spPr/>
    </dgm:pt>
    <dgm:pt modelId="{657D08CA-14F1-4894-8C6F-14CBB58A3913}" type="pres">
      <dgm:prSet presAssocID="{00793270-6399-4D40-B34A-10AAE4D6BFBC}" presName="spacer" presStyleCnt="0"/>
      <dgm:spPr/>
    </dgm:pt>
    <dgm:pt modelId="{3964AD43-39EF-4229-A2A7-CDE064DDDE7F}" type="pres">
      <dgm:prSet presAssocID="{57BC6184-C82B-4DEA-BA15-41F7710B5563}" presName="parentText" presStyleLbl="node1" presStyleIdx="2" presStyleCnt="5">
        <dgm:presLayoutVars>
          <dgm:chMax val="0"/>
          <dgm:bulletEnabled val="1"/>
        </dgm:presLayoutVars>
      </dgm:prSet>
      <dgm:spPr/>
    </dgm:pt>
    <dgm:pt modelId="{8B4D0DBA-7AC0-4A84-935A-63969958CCC2}" type="pres">
      <dgm:prSet presAssocID="{4C445BAD-BA92-4AF2-9964-F90EB0517A23}" presName="spacer" presStyleCnt="0"/>
      <dgm:spPr/>
    </dgm:pt>
    <dgm:pt modelId="{69F12BD1-4138-4271-9273-49BD4315A5AC}" type="pres">
      <dgm:prSet presAssocID="{546521EA-FC8D-41A5-AD09-CFC3D6E661A5}" presName="parentText" presStyleLbl="node1" presStyleIdx="3" presStyleCnt="5">
        <dgm:presLayoutVars>
          <dgm:chMax val="0"/>
          <dgm:bulletEnabled val="1"/>
        </dgm:presLayoutVars>
      </dgm:prSet>
      <dgm:spPr/>
    </dgm:pt>
    <dgm:pt modelId="{8172853E-E899-48EC-ADD7-3F6466DC4FA5}" type="pres">
      <dgm:prSet presAssocID="{573C13AF-8475-4AA3-844D-7A7AE4D4F2B6}" presName="spacer" presStyleCnt="0"/>
      <dgm:spPr/>
    </dgm:pt>
    <dgm:pt modelId="{61CA2C18-5954-4CD4-8963-FF09CD2384AB}" type="pres">
      <dgm:prSet presAssocID="{9EDFA4EC-13E5-4209-A47D-1CFC656BFE3F}" presName="parentText" presStyleLbl="node1" presStyleIdx="4" presStyleCnt="5">
        <dgm:presLayoutVars>
          <dgm:chMax val="0"/>
          <dgm:bulletEnabled val="1"/>
        </dgm:presLayoutVars>
      </dgm:prSet>
      <dgm:spPr/>
    </dgm:pt>
  </dgm:ptLst>
  <dgm:cxnLst>
    <dgm:cxn modelId="{045EB80C-9DF0-4264-880E-6B724DCEF581}" type="presOf" srcId="{AC2EAB54-9713-4B4A-B017-8E60BE5D1BD6}" destId="{10D4129D-CC66-4CA2-8190-F5C9927A3B44}" srcOrd="0" destOrd="0" presId="urn:microsoft.com/office/officeart/2005/8/layout/vList2"/>
    <dgm:cxn modelId="{F4A14D61-64B9-4BEC-8F1B-B78FECFB7475}" srcId="{FC488B1D-F740-4A4E-B273-D9C8777B0B04}" destId="{546521EA-FC8D-41A5-AD09-CFC3D6E661A5}" srcOrd="3" destOrd="0" parTransId="{5AE8C77D-13FF-4652-AA6B-6D4F50240478}" sibTransId="{573C13AF-8475-4AA3-844D-7A7AE4D4F2B6}"/>
    <dgm:cxn modelId="{839D6851-D393-48E8-85EA-CEC11FD9FAEF}" type="presOf" srcId="{546521EA-FC8D-41A5-AD09-CFC3D6E661A5}" destId="{69F12BD1-4138-4271-9273-49BD4315A5AC}" srcOrd="0" destOrd="0" presId="urn:microsoft.com/office/officeart/2005/8/layout/vList2"/>
    <dgm:cxn modelId="{9DF61E99-0BF6-4781-B488-10E6542BB120}" type="presOf" srcId="{9EDFA4EC-13E5-4209-A47D-1CFC656BFE3F}" destId="{61CA2C18-5954-4CD4-8963-FF09CD2384AB}" srcOrd="0" destOrd="0" presId="urn:microsoft.com/office/officeart/2005/8/layout/vList2"/>
    <dgm:cxn modelId="{9F51369D-2AF2-41E4-9E5A-0D02F17D0CA2}" type="presOf" srcId="{0F90390C-E413-421F-B8CA-4AC64A532693}" destId="{9549BFA7-4959-4420-8E34-CF8C0D8EECF6}" srcOrd="0" destOrd="0" presId="urn:microsoft.com/office/officeart/2005/8/layout/vList2"/>
    <dgm:cxn modelId="{FEEEC9BD-DBEF-4D3A-862C-AFB40819265F}" type="presOf" srcId="{FC488B1D-F740-4A4E-B273-D9C8777B0B04}" destId="{3583E0E6-B364-4B5E-9D0A-8EDCE21BE5D4}" srcOrd="0" destOrd="0" presId="urn:microsoft.com/office/officeart/2005/8/layout/vList2"/>
    <dgm:cxn modelId="{920749C0-CAFC-4D93-9931-C55A20E0D666}" srcId="{FC488B1D-F740-4A4E-B273-D9C8777B0B04}" destId="{AC2EAB54-9713-4B4A-B017-8E60BE5D1BD6}" srcOrd="0" destOrd="0" parTransId="{854EF1B0-2CC6-4336-9A5F-27537F1AC5B2}" sibTransId="{3678C5D7-A149-4460-8472-64BFEC753F4F}"/>
    <dgm:cxn modelId="{C5582BD7-3AFF-4ED3-991C-58828DAC8126}" srcId="{FC488B1D-F740-4A4E-B273-D9C8777B0B04}" destId="{57BC6184-C82B-4DEA-BA15-41F7710B5563}" srcOrd="2" destOrd="0" parTransId="{7A616781-F357-406E-A8DA-2033300B90E7}" sibTransId="{4C445BAD-BA92-4AF2-9964-F90EB0517A23}"/>
    <dgm:cxn modelId="{50D1B2D7-382E-4463-8E21-3C46C1C3AFB9}" srcId="{FC488B1D-F740-4A4E-B273-D9C8777B0B04}" destId="{9EDFA4EC-13E5-4209-A47D-1CFC656BFE3F}" srcOrd="4" destOrd="0" parTransId="{BEA14C6B-5573-47D1-842D-86DD694B90FD}" sibTransId="{ADC2CA05-1395-42BB-A743-8FA53C86F20E}"/>
    <dgm:cxn modelId="{F17C16F6-C166-4D3A-9472-4F9051EBC7EF}" srcId="{FC488B1D-F740-4A4E-B273-D9C8777B0B04}" destId="{0F90390C-E413-421F-B8CA-4AC64A532693}" srcOrd="1" destOrd="0" parTransId="{27190DD5-7710-41B4-8983-8D31E4A6FEEB}" sibTransId="{00793270-6399-4D40-B34A-10AAE4D6BFBC}"/>
    <dgm:cxn modelId="{E9B6BDFC-9D83-4BA6-8946-8C4851ECE170}" type="presOf" srcId="{57BC6184-C82B-4DEA-BA15-41F7710B5563}" destId="{3964AD43-39EF-4229-A2A7-CDE064DDDE7F}" srcOrd="0" destOrd="0" presId="urn:microsoft.com/office/officeart/2005/8/layout/vList2"/>
    <dgm:cxn modelId="{AA391ED8-F5B9-48E8-8413-790A01BA1852}" type="presParOf" srcId="{3583E0E6-B364-4B5E-9D0A-8EDCE21BE5D4}" destId="{10D4129D-CC66-4CA2-8190-F5C9927A3B44}" srcOrd="0" destOrd="0" presId="urn:microsoft.com/office/officeart/2005/8/layout/vList2"/>
    <dgm:cxn modelId="{43CDD73E-C426-4126-BABE-B070E73FFCA2}" type="presParOf" srcId="{3583E0E6-B364-4B5E-9D0A-8EDCE21BE5D4}" destId="{2126C18B-8443-4C1D-845E-07398100EAEE}" srcOrd="1" destOrd="0" presId="urn:microsoft.com/office/officeart/2005/8/layout/vList2"/>
    <dgm:cxn modelId="{3235ACE2-0093-4CFA-96E2-6879739272CF}" type="presParOf" srcId="{3583E0E6-B364-4B5E-9D0A-8EDCE21BE5D4}" destId="{9549BFA7-4959-4420-8E34-CF8C0D8EECF6}" srcOrd="2" destOrd="0" presId="urn:microsoft.com/office/officeart/2005/8/layout/vList2"/>
    <dgm:cxn modelId="{6D5E9494-5DD7-4491-AC45-A48345D076CB}" type="presParOf" srcId="{3583E0E6-B364-4B5E-9D0A-8EDCE21BE5D4}" destId="{657D08CA-14F1-4894-8C6F-14CBB58A3913}" srcOrd="3" destOrd="0" presId="urn:microsoft.com/office/officeart/2005/8/layout/vList2"/>
    <dgm:cxn modelId="{0C09F57A-AEFD-4A94-927E-326D280203B0}" type="presParOf" srcId="{3583E0E6-B364-4B5E-9D0A-8EDCE21BE5D4}" destId="{3964AD43-39EF-4229-A2A7-CDE064DDDE7F}" srcOrd="4" destOrd="0" presId="urn:microsoft.com/office/officeart/2005/8/layout/vList2"/>
    <dgm:cxn modelId="{F37DF8B7-6A41-4A64-A2E2-BE7380392452}" type="presParOf" srcId="{3583E0E6-B364-4B5E-9D0A-8EDCE21BE5D4}" destId="{8B4D0DBA-7AC0-4A84-935A-63969958CCC2}" srcOrd="5" destOrd="0" presId="urn:microsoft.com/office/officeart/2005/8/layout/vList2"/>
    <dgm:cxn modelId="{23AB10E3-CA37-40E6-BC80-B5177CD9A49C}" type="presParOf" srcId="{3583E0E6-B364-4B5E-9D0A-8EDCE21BE5D4}" destId="{69F12BD1-4138-4271-9273-49BD4315A5AC}" srcOrd="6" destOrd="0" presId="urn:microsoft.com/office/officeart/2005/8/layout/vList2"/>
    <dgm:cxn modelId="{B10089B4-9C00-468D-AB7D-101B3628F50F}" type="presParOf" srcId="{3583E0E6-B364-4B5E-9D0A-8EDCE21BE5D4}" destId="{8172853E-E899-48EC-ADD7-3F6466DC4FA5}" srcOrd="7" destOrd="0" presId="urn:microsoft.com/office/officeart/2005/8/layout/vList2"/>
    <dgm:cxn modelId="{49ECE849-BD7E-4FB8-B3AA-C1DDA2C5AB86}" type="presParOf" srcId="{3583E0E6-B364-4B5E-9D0A-8EDCE21BE5D4}" destId="{61CA2C18-5954-4CD4-8963-FF09CD2384A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85D4E8-04F9-4DE0-A1EA-2358057DF930}"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1C60841E-F0E6-416F-86DE-45DC2D1C99D6}">
      <dgm:prSet/>
      <dgm:spPr/>
      <dgm:t>
        <a:bodyPr/>
        <a:lstStyle/>
        <a:p>
          <a:r>
            <a:rPr lang="en-US"/>
            <a:t>Storytelling personalizes accessibility</a:t>
          </a:r>
          <a:br>
            <a:rPr lang="en-US"/>
          </a:br>
          <a:endParaRPr lang="en-US"/>
        </a:p>
      </dgm:t>
    </dgm:pt>
    <dgm:pt modelId="{616297D7-4AB9-4C3B-9BDE-0B7345EF0644}" type="parTrans" cxnId="{B8B94DC2-5587-475C-A0C9-3FDA6B902267}">
      <dgm:prSet/>
      <dgm:spPr/>
      <dgm:t>
        <a:bodyPr/>
        <a:lstStyle/>
        <a:p>
          <a:endParaRPr lang="en-US"/>
        </a:p>
      </dgm:t>
    </dgm:pt>
    <dgm:pt modelId="{4C9A47FA-EB6A-436B-9ECC-F5FE544BF807}" type="sibTrans" cxnId="{B8B94DC2-5587-475C-A0C9-3FDA6B902267}">
      <dgm:prSet/>
      <dgm:spPr/>
      <dgm:t>
        <a:bodyPr/>
        <a:lstStyle/>
        <a:p>
          <a:endParaRPr lang="en-US"/>
        </a:p>
      </dgm:t>
    </dgm:pt>
    <dgm:pt modelId="{F611E9F1-1A88-4A9A-9389-00B56A8592BE}">
      <dgm:prSet/>
      <dgm:spPr/>
      <dgm:t>
        <a:bodyPr/>
        <a:lstStyle/>
        <a:p>
          <a:r>
            <a:rPr lang="en-US"/>
            <a:t>Data informs equity-driven decisions</a:t>
          </a:r>
          <a:br>
            <a:rPr lang="en-US"/>
          </a:br>
          <a:endParaRPr lang="en-US"/>
        </a:p>
      </dgm:t>
    </dgm:pt>
    <dgm:pt modelId="{266C2A1C-3464-4DCA-B60C-EAF464699C4B}" type="parTrans" cxnId="{A79CD05C-0E7D-481B-812E-A4B30B43C9B5}">
      <dgm:prSet/>
      <dgm:spPr/>
      <dgm:t>
        <a:bodyPr/>
        <a:lstStyle/>
        <a:p>
          <a:endParaRPr lang="en-US"/>
        </a:p>
      </dgm:t>
    </dgm:pt>
    <dgm:pt modelId="{83A60F95-98C1-4EB4-94FC-6B768DAA7DF6}" type="sibTrans" cxnId="{A79CD05C-0E7D-481B-812E-A4B30B43C9B5}">
      <dgm:prSet/>
      <dgm:spPr/>
      <dgm:t>
        <a:bodyPr/>
        <a:lstStyle/>
        <a:p>
          <a:endParaRPr lang="en-US"/>
        </a:p>
      </dgm:t>
    </dgm:pt>
    <dgm:pt modelId="{461F1A5D-9A37-4E12-9270-BDC71F3FC660}">
      <dgm:prSet/>
      <dgm:spPr/>
      <dgm:t>
        <a:bodyPr/>
        <a:lstStyle/>
        <a:p>
          <a:r>
            <a:rPr lang="en-US"/>
            <a:t>Collaboration sustains digital inclusion</a:t>
          </a:r>
          <a:br>
            <a:rPr lang="en-US"/>
          </a:br>
          <a:endParaRPr lang="en-US"/>
        </a:p>
      </dgm:t>
    </dgm:pt>
    <dgm:pt modelId="{BFBD103D-6BDE-49C4-9D1A-C53C9E2DAD7D}" type="parTrans" cxnId="{7F404DFD-1A17-422F-A824-1618B9AAD80A}">
      <dgm:prSet/>
      <dgm:spPr/>
      <dgm:t>
        <a:bodyPr/>
        <a:lstStyle/>
        <a:p>
          <a:endParaRPr lang="en-US"/>
        </a:p>
      </dgm:t>
    </dgm:pt>
    <dgm:pt modelId="{CF328B92-D869-4BC7-B64F-8569E8F3D4D5}" type="sibTrans" cxnId="{7F404DFD-1A17-422F-A824-1618B9AAD80A}">
      <dgm:prSet/>
      <dgm:spPr/>
      <dgm:t>
        <a:bodyPr/>
        <a:lstStyle/>
        <a:p>
          <a:endParaRPr lang="en-US"/>
        </a:p>
      </dgm:t>
    </dgm:pt>
    <dgm:pt modelId="{F22B2EB1-C12B-4AD5-B385-313B71937227}">
      <dgm:prSet/>
      <dgm:spPr/>
      <dgm:t>
        <a:bodyPr/>
        <a:lstStyle/>
        <a:p>
          <a:r>
            <a:rPr lang="en-US"/>
            <a:t>Vision: Why change matters</a:t>
          </a:r>
          <a:br>
            <a:rPr lang="en-US"/>
          </a:br>
          <a:endParaRPr lang="en-US"/>
        </a:p>
      </dgm:t>
    </dgm:pt>
    <dgm:pt modelId="{0A031F5D-75C8-4A7B-BCCB-151C62301EAC}" type="parTrans" cxnId="{951B0770-FBA9-491F-9104-EECF06EC2E2C}">
      <dgm:prSet/>
      <dgm:spPr/>
      <dgm:t>
        <a:bodyPr/>
        <a:lstStyle/>
        <a:p>
          <a:endParaRPr lang="en-US"/>
        </a:p>
      </dgm:t>
    </dgm:pt>
    <dgm:pt modelId="{8C032A80-1C65-43B4-9275-666FEC37C58A}" type="sibTrans" cxnId="{951B0770-FBA9-491F-9104-EECF06EC2E2C}">
      <dgm:prSet/>
      <dgm:spPr/>
      <dgm:t>
        <a:bodyPr/>
        <a:lstStyle/>
        <a:p>
          <a:endParaRPr lang="en-US"/>
        </a:p>
      </dgm:t>
    </dgm:pt>
    <dgm:pt modelId="{1B19FE6A-B598-4FB9-9187-21C58717B4EC}">
      <dgm:prSet/>
      <dgm:spPr/>
      <dgm:t>
        <a:bodyPr/>
        <a:lstStyle/>
        <a:p>
          <a:r>
            <a:rPr lang="en-US"/>
            <a:t>Voice: Engage stakeholders</a:t>
          </a:r>
          <a:br>
            <a:rPr lang="en-US"/>
          </a:br>
          <a:endParaRPr lang="en-US"/>
        </a:p>
      </dgm:t>
    </dgm:pt>
    <dgm:pt modelId="{96E154E4-A878-4C32-9F4B-04C19E1AEA7E}" type="parTrans" cxnId="{C616AB56-031D-4778-B02C-B765EEE3E83D}">
      <dgm:prSet/>
      <dgm:spPr/>
      <dgm:t>
        <a:bodyPr/>
        <a:lstStyle/>
        <a:p>
          <a:endParaRPr lang="en-US"/>
        </a:p>
      </dgm:t>
    </dgm:pt>
    <dgm:pt modelId="{265CB30B-EE0A-4D02-B94C-9C01BDD08FC3}" type="sibTrans" cxnId="{C616AB56-031D-4778-B02C-B765EEE3E83D}">
      <dgm:prSet/>
      <dgm:spPr/>
      <dgm:t>
        <a:bodyPr/>
        <a:lstStyle/>
        <a:p>
          <a:endParaRPr lang="en-US"/>
        </a:p>
      </dgm:t>
    </dgm:pt>
    <dgm:pt modelId="{A6CF0732-9750-4DF7-AF12-7ED01F864D87}">
      <dgm:prSet/>
      <dgm:spPr/>
      <dgm:t>
        <a:bodyPr/>
        <a:lstStyle/>
        <a:p>
          <a:r>
            <a:rPr lang="en-US"/>
            <a:t>Visibility: Communicate progress</a:t>
          </a:r>
        </a:p>
      </dgm:t>
    </dgm:pt>
    <dgm:pt modelId="{2E1C88F6-4DDB-4D92-AB45-666F04AEC072}" type="parTrans" cxnId="{6A1EC900-6761-4BF7-A69F-4126E3056388}">
      <dgm:prSet/>
      <dgm:spPr/>
      <dgm:t>
        <a:bodyPr/>
        <a:lstStyle/>
        <a:p>
          <a:endParaRPr lang="en-US"/>
        </a:p>
      </dgm:t>
    </dgm:pt>
    <dgm:pt modelId="{115F90D5-5046-4729-9284-3F74DC078D3F}" type="sibTrans" cxnId="{6A1EC900-6761-4BF7-A69F-4126E3056388}">
      <dgm:prSet/>
      <dgm:spPr/>
      <dgm:t>
        <a:bodyPr/>
        <a:lstStyle/>
        <a:p>
          <a:endParaRPr lang="en-US"/>
        </a:p>
      </dgm:t>
    </dgm:pt>
    <dgm:pt modelId="{584F2980-5A00-4250-BAD3-3AC166E1AC28}" type="pres">
      <dgm:prSet presAssocID="{F085D4E8-04F9-4DE0-A1EA-2358057DF930}" presName="diagram" presStyleCnt="0">
        <dgm:presLayoutVars>
          <dgm:dir/>
          <dgm:resizeHandles val="exact"/>
        </dgm:presLayoutVars>
      </dgm:prSet>
      <dgm:spPr/>
    </dgm:pt>
    <dgm:pt modelId="{AC823C6A-4D63-4F25-91B8-C87D64F19EB8}" type="pres">
      <dgm:prSet presAssocID="{1C60841E-F0E6-416F-86DE-45DC2D1C99D6}" presName="node" presStyleLbl="node1" presStyleIdx="0" presStyleCnt="6">
        <dgm:presLayoutVars>
          <dgm:bulletEnabled val="1"/>
        </dgm:presLayoutVars>
      </dgm:prSet>
      <dgm:spPr/>
    </dgm:pt>
    <dgm:pt modelId="{FDE8B0F4-8CA3-4368-B7A5-AE4102DBFA3B}" type="pres">
      <dgm:prSet presAssocID="{4C9A47FA-EB6A-436B-9ECC-F5FE544BF807}" presName="sibTrans" presStyleCnt="0"/>
      <dgm:spPr/>
    </dgm:pt>
    <dgm:pt modelId="{333217A8-85A1-42FC-84D9-65132ABEC785}" type="pres">
      <dgm:prSet presAssocID="{F611E9F1-1A88-4A9A-9389-00B56A8592BE}" presName="node" presStyleLbl="node1" presStyleIdx="1" presStyleCnt="6">
        <dgm:presLayoutVars>
          <dgm:bulletEnabled val="1"/>
        </dgm:presLayoutVars>
      </dgm:prSet>
      <dgm:spPr/>
    </dgm:pt>
    <dgm:pt modelId="{F904BF80-3FF1-4785-A929-F8C6615A5986}" type="pres">
      <dgm:prSet presAssocID="{83A60F95-98C1-4EB4-94FC-6B768DAA7DF6}" presName="sibTrans" presStyleCnt="0"/>
      <dgm:spPr/>
    </dgm:pt>
    <dgm:pt modelId="{ECB2F3A1-643C-426F-AD84-A4F971BBA0A7}" type="pres">
      <dgm:prSet presAssocID="{461F1A5D-9A37-4E12-9270-BDC71F3FC660}" presName="node" presStyleLbl="node1" presStyleIdx="2" presStyleCnt="6">
        <dgm:presLayoutVars>
          <dgm:bulletEnabled val="1"/>
        </dgm:presLayoutVars>
      </dgm:prSet>
      <dgm:spPr/>
    </dgm:pt>
    <dgm:pt modelId="{652B73F1-3811-432D-9E78-7BC67AFDE71B}" type="pres">
      <dgm:prSet presAssocID="{CF328B92-D869-4BC7-B64F-8569E8F3D4D5}" presName="sibTrans" presStyleCnt="0"/>
      <dgm:spPr/>
    </dgm:pt>
    <dgm:pt modelId="{D0E703D5-B900-498F-AF27-FC495136DC72}" type="pres">
      <dgm:prSet presAssocID="{F22B2EB1-C12B-4AD5-B385-313B71937227}" presName="node" presStyleLbl="node1" presStyleIdx="3" presStyleCnt="6">
        <dgm:presLayoutVars>
          <dgm:bulletEnabled val="1"/>
        </dgm:presLayoutVars>
      </dgm:prSet>
      <dgm:spPr/>
    </dgm:pt>
    <dgm:pt modelId="{A33098F6-F11C-45C7-9365-3139F8CE0292}" type="pres">
      <dgm:prSet presAssocID="{8C032A80-1C65-43B4-9275-666FEC37C58A}" presName="sibTrans" presStyleCnt="0"/>
      <dgm:spPr/>
    </dgm:pt>
    <dgm:pt modelId="{E3AD9A47-F3B3-4DF2-9764-B270E5569ED2}" type="pres">
      <dgm:prSet presAssocID="{1B19FE6A-B598-4FB9-9187-21C58717B4EC}" presName="node" presStyleLbl="node1" presStyleIdx="4" presStyleCnt="6">
        <dgm:presLayoutVars>
          <dgm:bulletEnabled val="1"/>
        </dgm:presLayoutVars>
      </dgm:prSet>
      <dgm:spPr/>
    </dgm:pt>
    <dgm:pt modelId="{648283EE-BCEC-462F-8DCC-23325E26EA56}" type="pres">
      <dgm:prSet presAssocID="{265CB30B-EE0A-4D02-B94C-9C01BDD08FC3}" presName="sibTrans" presStyleCnt="0"/>
      <dgm:spPr/>
    </dgm:pt>
    <dgm:pt modelId="{EF50C62B-0F81-4A48-BAB7-B3BD856CF356}" type="pres">
      <dgm:prSet presAssocID="{A6CF0732-9750-4DF7-AF12-7ED01F864D87}" presName="node" presStyleLbl="node1" presStyleIdx="5" presStyleCnt="6">
        <dgm:presLayoutVars>
          <dgm:bulletEnabled val="1"/>
        </dgm:presLayoutVars>
      </dgm:prSet>
      <dgm:spPr/>
    </dgm:pt>
  </dgm:ptLst>
  <dgm:cxnLst>
    <dgm:cxn modelId="{6A1EC900-6761-4BF7-A69F-4126E3056388}" srcId="{F085D4E8-04F9-4DE0-A1EA-2358057DF930}" destId="{A6CF0732-9750-4DF7-AF12-7ED01F864D87}" srcOrd="5" destOrd="0" parTransId="{2E1C88F6-4DDB-4D92-AB45-666F04AEC072}" sibTransId="{115F90D5-5046-4729-9284-3F74DC078D3F}"/>
    <dgm:cxn modelId="{DE245803-32C1-40B1-8E6F-374471C5F4E1}" type="presOf" srcId="{A6CF0732-9750-4DF7-AF12-7ED01F864D87}" destId="{EF50C62B-0F81-4A48-BAB7-B3BD856CF356}" srcOrd="0" destOrd="0" presId="urn:microsoft.com/office/officeart/2005/8/layout/default"/>
    <dgm:cxn modelId="{A468DC24-9A40-4C2E-9ACB-A6F445E97F09}" type="presOf" srcId="{461F1A5D-9A37-4E12-9270-BDC71F3FC660}" destId="{ECB2F3A1-643C-426F-AD84-A4F971BBA0A7}" srcOrd="0" destOrd="0" presId="urn:microsoft.com/office/officeart/2005/8/layout/default"/>
    <dgm:cxn modelId="{D3CF093C-D181-410B-A10F-E22732F9C19B}" type="presOf" srcId="{F22B2EB1-C12B-4AD5-B385-313B71937227}" destId="{D0E703D5-B900-498F-AF27-FC495136DC72}" srcOrd="0" destOrd="0" presId="urn:microsoft.com/office/officeart/2005/8/layout/default"/>
    <dgm:cxn modelId="{A79CD05C-0E7D-481B-812E-A4B30B43C9B5}" srcId="{F085D4E8-04F9-4DE0-A1EA-2358057DF930}" destId="{F611E9F1-1A88-4A9A-9389-00B56A8592BE}" srcOrd="1" destOrd="0" parTransId="{266C2A1C-3464-4DCA-B60C-EAF464699C4B}" sibTransId="{83A60F95-98C1-4EB4-94FC-6B768DAA7DF6}"/>
    <dgm:cxn modelId="{DA77C06F-B634-434E-9D7B-031877A19B5B}" type="presOf" srcId="{F611E9F1-1A88-4A9A-9389-00B56A8592BE}" destId="{333217A8-85A1-42FC-84D9-65132ABEC785}" srcOrd="0" destOrd="0" presId="urn:microsoft.com/office/officeart/2005/8/layout/default"/>
    <dgm:cxn modelId="{951B0770-FBA9-491F-9104-EECF06EC2E2C}" srcId="{F085D4E8-04F9-4DE0-A1EA-2358057DF930}" destId="{F22B2EB1-C12B-4AD5-B385-313B71937227}" srcOrd="3" destOrd="0" parTransId="{0A031F5D-75C8-4A7B-BCCB-151C62301EAC}" sibTransId="{8C032A80-1C65-43B4-9275-666FEC37C58A}"/>
    <dgm:cxn modelId="{C616AB56-031D-4778-B02C-B765EEE3E83D}" srcId="{F085D4E8-04F9-4DE0-A1EA-2358057DF930}" destId="{1B19FE6A-B598-4FB9-9187-21C58717B4EC}" srcOrd="4" destOrd="0" parTransId="{96E154E4-A878-4C32-9F4B-04C19E1AEA7E}" sibTransId="{265CB30B-EE0A-4D02-B94C-9C01BDD08FC3}"/>
    <dgm:cxn modelId="{9A70A778-028F-4D61-B6C8-74FE52285BC9}" type="presOf" srcId="{F085D4E8-04F9-4DE0-A1EA-2358057DF930}" destId="{584F2980-5A00-4250-BAD3-3AC166E1AC28}" srcOrd="0" destOrd="0" presId="urn:microsoft.com/office/officeart/2005/8/layout/default"/>
    <dgm:cxn modelId="{1B3F36A9-63F5-435B-B748-1F35ECFA0C4B}" type="presOf" srcId="{1C60841E-F0E6-416F-86DE-45DC2D1C99D6}" destId="{AC823C6A-4D63-4F25-91B8-C87D64F19EB8}" srcOrd="0" destOrd="0" presId="urn:microsoft.com/office/officeart/2005/8/layout/default"/>
    <dgm:cxn modelId="{4D0B1EB6-FD46-4AC5-91EA-781A53DEBD1A}" type="presOf" srcId="{1B19FE6A-B598-4FB9-9187-21C58717B4EC}" destId="{E3AD9A47-F3B3-4DF2-9764-B270E5569ED2}" srcOrd="0" destOrd="0" presId="urn:microsoft.com/office/officeart/2005/8/layout/default"/>
    <dgm:cxn modelId="{B8B94DC2-5587-475C-A0C9-3FDA6B902267}" srcId="{F085D4E8-04F9-4DE0-A1EA-2358057DF930}" destId="{1C60841E-F0E6-416F-86DE-45DC2D1C99D6}" srcOrd="0" destOrd="0" parTransId="{616297D7-4AB9-4C3B-9BDE-0B7345EF0644}" sibTransId="{4C9A47FA-EB6A-436B-9ECC-F5FE544BF807}"/>
    <dgm:cxn modelId="{7F404DFD-1A17-422F-A824-1618B9AAD80A}" srcId="{F085D4E8-04F9-4DE0-A1EA-2358057DF930}" destId="{461F1A5D-9A37-4E12-9270-BDC71F3FC660}" srcOrd="2" destOrd="0" parTransId="{BFBD103D-6BDE-49C4-9D1A-C53C9E2DAD7D}" sibTransId="{CF328B92-D869-4BC7-B64F-8569E8F3D4D5}"/>
    <dgm:cxn modelId="{3BBB6E57-3C82-4796-9507-184B66FFEB47}" type="presParOf" srcId="{584F2980-5A00-4250-BAD3-3AC166E1AC28}" destId="{AC823C6A-4D63-4F25-91B8-C87D64F19EB8}" srcOrd="0" destOrd="0" presId="urn:microsoft.com/office/officeart/2005/8/layout/default"/>
    <dgm:cxn modelId="{81E1FDF2-CD4D-4DCA-934D-035FD8EED2D4}" type="presParOf" srcId="{584F2980-5A00-4250-BAD3-3AC166E1AC28}" destId="{FDE8B0F4-8CA3-4368-B7A5-AE4102DBFA3B}" srcOrd="1" destOrd="0" presId="urn:microsoft.com/office/officeart/2005/8/layout/default"/>
    <dgm:cxn modelId="{746AEBD1-DB10-4B1D-B6AB-8EB017BE3A9E}" type="presParOf" srcId="{584F2980-5A00-4250-BAD3-3AC166E1AC28}" destId="{333217A8-85A1-42FC-84D9-65132ABEC785}" srcOrd="2" destOrd="0" presId="urn:microsoft.com/office/officeart/2005/8/layout/default"/>
    <dgm:cxn modelId="{975D1F0B-89B9-4573-9D0C-BBBB1625F4EB}" type="presParOf" srcId="{584F2980-5A00-4250-BAD3-3AC166E1AC28}" destId="{F904BF80-3FF1-4785-A929-F8C6615A5986}" srcOrd="3" destOrd="0" presId="urn:microsoft.com/office/officeart/2005/8/layout/default"/>
    <dgm:cxn modelId="{7CB19FBC-0BAE-40A4-BE30-ED39A6F65CE0}" type="presParOf" srcId="{584F2980-5A00-4250-BAD3-3AC166E1AC28}" destId="{ECB2F3A1-643C-426F-AD84-A4F971BBA0A7}" srcOrd="4" destOrd="0" presId="urn:microsoft.com/office/officeart/2005/8/layout/default"/>
    <dgm:cxn modelId="{FEB62CBC-E01B-409A-AEE1-67ED2A17D1BE}" type="presParOf" srcId="{584F2980-5A00-4250-BAD3-3AC166E1AC28}" destId="{652B73F1-3811-432D-9E78-7BC67AFDE71B}" srcOrd="5" destOrd="0" presId="urn:microsoft.com/office/officeart/2005/8/layout/default"/>
    <dgm:cxn modelId="{1B4351A1-0152-42F8-9798-CE45AE3DEF01}" type="presParOf" srcId="{584F2980-5A00-4250-BAD3-3AC166E1AC28}" destId="{D0E703D5-B900-498F-AF27-FC495136DC72}" srcOrd="6" destOrd="0" presId="urn:microsoft.com/office/officeart/2005/8/layout/default"/>
    <dgm:cxn modelId="{47287838-4B2D-40D7-A5C8-DABA9AB06552}" type="presParOf" srcId="{584F2980-5A00-4250-BAD3-3AC166E1AC28}" destId="{A33098F6-F11C-45C7-9365-3139F8CE0292}" srcOrd="7" destOrd="0" presId="urn:microsoft.com/office/officeart/2005/8/layout/default"/>
    <dgm:cxn modelId="{22B6E6B5-7A6A-4DAD-81D5-9AFBF65ACE36}" type="presParOf" srcId="{584F2980-5A00-4250-BAD3-3AC166E1AC28}" destId="{E3AD9A47-F3B3-4DF2-9764-B270E5569ED2}" srcOrd="8" destOrd="0" presId="urn:microsoft.com/office/officeart/2005/8/layout/default"/>
    <dgm:cxn modelId="{D39A6420-9C43-477E-B651-477B2BD432F5}" type="presParOf" srcId="{584F2980-5A00-4250-BAD3-3AC166E1AC28}" destId="{648283EE-BCEC-462F-8DCC-23325E26EA56}" srcOrd="9" destOrd="0" presId="urn:microsoft.com/office/officeart/2005/8/layout/default"/>
    <dgm:cxn modelId="{9C4E329A-FC81-4B73-B589-E910951CA997}" type="presParOf" srcId="{584F2980-5A00-4250-BAD3-3AC166E1AC28}" destId="{EF50C62B-0F81-4A48-BAB7-B3BD856CF35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C4ED2-A5DE-421D-B9CE-95DF6E8D74FC}">
      <dsp:nvSpPr>
        <dsp:cNvPr id="0" name=""/>
        <dsp:cNvSpPr/>
      </dsp:nvSpPr>
      <dsp:spPr>
        <a:xfrm>
          <a:off x="0" y="518"/>
          <a:ext cx="4943132" cy="121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90BFF-AE4B-4D9B-8A63-1C608C57DB3F}">
      <dsp:nvSpPr>
        <dsp:cNvPr id="0" name=""/>
        <dsp:cNvSpPr/>
      </dsp:nvSpPr>
      <dsp:spPr>
        <a:xfrm>
          <a:off x="367094" y="273563"/>
          <a:ext cx="667443" cy="667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DD228C-71A8-47C0-9320-A30501B58377}">
      <dsp:nvSpPr>
        <dsp:cNvPr id="0" name=""/>
        <dsp:cNvSpPr/>
      </dsp:nvSpPr>
      <dsp:spPr>
        <a:xfrm>
          <a:off x="1401632" y="518"/>
          <a:ext cx="3541499" cy="121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32" tIns="128432" rIns="128432" bIns="128432" numCol="1" spcCol="1270" anchor="ctr" anchorCtr="0">
          <a:noAutofit/>
        </a:bodyPr>
        <a:lstStyle/>
        <a:p>
          <a:pPr marL="0" lvl="0" indent="0" algn="l" defTabSz="1022350">
            <a:lnSpc>
              <a:spcPct val="90000"/>
            </a:lnSpc>
            <a:spcBef>
              <a:spcPct val="0"/>
            </a:spcBef>
            <a:spcAft>
              <a:spcPct val="35000"/>
            </a:spcAft>
            <a:buNone/>
          </a:pPr>
          <a:r>
            <a:rPr lang="en-US" sz="2300" b="1" kern="1200" dirty="0"/>
            <a:t>6</a:t>
          </a:r>
          <a:r>
            <a:rPr lang="en-US" sz="2300" b="1" kern="1200" baseline="30000" dirty="0"/>
            <a:t>th</a:t>
          </a:r>
          <a:r>
            <a:rPr lang="en-US" sz="2300" b="1" kern="1200" dirty="0"/>
            <a:t> largest university in the US</a:t>
          </a:r>
        </a:p>
      </dsp:txBody>
      <dsp:txXfrm>
        <a:off x="1401632" y="518"/>
        <a:ext cx="3541499" cy="1213534"/>
      </dsp:txXfrm>
    </dsp:sp>
    <dsp:sp modelId="{E06CD1DD-1FE4-41EC-BF60-1C52E2CA4B10}">
      <dsp:nvSpPr>
        <dsp:cNvPr id="0" name=""/>
        <dsp:cNvSpPr/>
      </dsp:nvSpPr>
      <dsp:spPr>
        <a:xfrm>
          <a:off x="0" y="1517436"/>
          <a:ext cx="4943132" cy="121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10CB1-AEC3-4E73-9676-724C482873AE}">
      <dsp:nvSpPr>
        <dsp:cNvPr id="0" name=""/>
        <dsp:cNvSpPr/>
      </dsp:nvSpPr>
      <dsp:spPr>
        <a:xfrm>
          <a:off x="367094" y="1790481"/>
          <a:ext cx="667443" cy="667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8944C4-75F7-4041-8B2D-84853290B0FA}">
      <dsp:nvSpPr>
        <dsp:cNvPr id="0" name=""/>
        <dsp:cNvSpPr/>
      </dsp:nvSpPr>
      <dsp:spPr>
        <a:xfrm>
          <a:off x="1401632" y="1517436"/>
          <a:ext cx="3541499" cy="121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32" tIns="128432" rIns="128432" bIns="128432" numCol="1" spcCol="1270" anchor="ctr" anchorCtr="0">
          <a:noAutofit/>
        </a:bodyPr>
        <a:lstStyle/>
        <a:p>
          <a:pPr marL="0" lvl="0" indent="0" algn="l" defTabSz="1022350">
            <a:lnSpc>
              <a:spcPct val="90000"/>
            </a:lnSpc>
            <a:spcBef>
              <a:spcPct val="0"/>
            </a:spcBef>
            <a:spcAft>
              <a:spcPct val="35000"/>
            </a:spcAft>
            <a:buNone/>
          </a:pPr>
          <a:r>
            <a:rPr lang="en-US" sz="2300" b="1" kern="1200" dirty="0"/>
            <a:t>56,000+ enrolled students. 17,000+ graduates in 2024</a:t>
          </a:r>
        </a:p>
      </dsp:txBody>
      <dsp:txXfrm>
        <a:off x="1401632" y="1517436"/>
        <a:ext cx="3541499" cy="1213534"/>
      </dsp:txXfrm>
    </dsp:sp>
    <dsp:sp modelId="{99183BFB-AB8A-4E20-AF5B-BF2998DB1151}">
      <dsp:nvSpPr>
        <dsp:cNvPr id="0" name=""/>
        <dsp:cNvSpPr/>
      </dsp:nvSpPr>
      <dsp:spPr>
        <a:xfrm>
          <a:off x="0" y="3034354"/>
          <a:ext cx="4943132" cy="121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FA4F3-F090-4423-925B-CA732D1A4D44}">
      <dsp:nvSpPr>
        <dsp:cNvPr id="0" name=""/>
        <dsp:cNvSpPr/>
      </dsp:nvSpPr>
      <dsp:spPr>
        <a:xfrm>
          <a:off x="367094" y="3307399"/>
          <a:ext cx="667443" cy="6674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9DD4C9-AD11-40FE-9670-549D0438A0F8}">
      <dsp:nvSpPr>
        <dsp:cNvPr id="0" name=""/>
        <dsp:cNvSpPr/>
      </dsp:nvSpPr>
      <dsp:spPr>
        <a:xfrm>
          <a:off x="1401632" y="3034354"/>
          <a:ext cx="3541499" cy="121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32" tIns="128432" rIns="128432" bIns="128432" numCol="1" spcCol="1270" anchor="ctr" anchorCtr="0">
          <a:noAutofit/>
        </a:bodyPr>
        <a:lstStyle/>
        <a:p>
          <a:pPr marL="0" lvl="0" indent="0" algn="l" defTabSz="1022350">
            <a:lnSpc>
              <a:spcPct val="90000"/>
            </a:lnSpc>
            <a:spcBef>
              <a:spcPct val="0"/>
            </a:spcBef>
            <a:spcAft>
              <a:spcPct val="35000"/>
            </a:spcAft>
            <a:buNone/>
          </a:pPr>
          <a:r>
            <a:rPr lang="en-US" sz="2300" b="1" kern="1200" dirty="0"/>
            <a:t>3,600+ registered with the DRC</a:t>
          </a:r>
        </a:p>
      </dsp:txBody>
      <dsp:txXfrm>
        <a:off x="1401632" y="3034354"/>
        <a:ext cx="3541499" cy="1213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7D8C1-095F-4599-B3E9-B6B078508D65}">
      <dsp:nvSpPr>
        <dsp:cNvPr id="0" name=""/>
        <dsp:cNvSpPr/>
      </dsp:nvSpPr>
      <dsp:spPr>
        <a:xfrm>
          <a:off x="0" y="0"/>
          <a:ext cx="9151675" cy="19298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Disability Resource Center strives to promote student success and retention by ensuring participation for students with disabilities in an inclusive educational environment at FIU.</a:t>
          </a:r>
        </a:p>
      </dsp:txBody>
      <dsp:txXfrm>
        <a:off x="56524" y="56524"/>
        <a:ext cx="7156990" cy="1816835"/>
      </dsp:txXfrm>
    </dsp:sp>
    <dsp:sp modelId="{9BCC9FC4-3F42-4FDA-BDFB-A2B35D378905}">
      <dsp:nvSpPr>
        <dsp:cNvPr id="0" name=""/>
        <dsp:cNvSpPr/>
      </dsp:nvSpPr>
      <dsp:spPr>
        <a:xfrm>
          <a:off x="1615001" y="2358747"/>
          <a:ext cx="9151675" cy="19298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 fulfill our mission, there are three necessary components:</a:t>
          </a:r>
        </a:p>
        <a:p>
          <a:pPr marL="114300" lvl="1" indent="-114300" algn="l" defTabSz="577850">
            <a:lnSpc>
              <a:spcPct val="90000"/>
            </a:lnSpc>
            <a:spcBef>
              <a:spcPct val="0"/>
            </a:spcBef>
            <a:spcAft>
              <a:spcPct val="15000"/>
            </a:spcAft>
            <a:buChar char="•"/>
          </a:pPr>
          <a:r>
            <a:rPr lang="en-US" sz="1300" kern="1200"/>
            <a:t>Provide expert consultation to professors and administrators for practices that include all students’ learning abilities and needs.</a:t>
          </a:r>
        </a:p>
        <a:p>
          <a:pPr marL="114300" lvl="1" indent="-114300" algn="l" defTabSz="577850">
            <a:lnSpc>
              <a:spcPct val="90000"/>
            </a:lnSpc>
            <a:spcBef>
              <a:spcPct val="0"/>
            </a:spcBef>
            <a:spcAft>
              <a:spcPct val="15000"/>
            </a:spcAft>
            <a:buChar char="•"/>
          </a:pPr>
          <a:r>
            <a:rPr lang="en-US" sz="1300" kern="1200"/>
            <a:t>Offer University-wide training on legal compliance standards pertaining to ADA accommodations.</a:t>
          </a:r>
        </a:p>
        <a:p>
          <a:pPr marL="114300" lvl="1" indent="-114300" algn="l" defTabSz="577850">
            <a:lnSpc>
              <a:spcPct val="90000"/>
            </a:lnSpc>
            <a:spcBef>
              <a:spcPct val="0"/>
            </a:spcBef>
            <a:spcAft>
              <a:spcPct val="15000"/>
            </a:spcAft>
            <a:buChar char="•"/>
          </a:pPr>
          <a:r>
            <a:rPr lang="en-US" sz="1300" kern="1200"/>
            <a:t>Serve as the centralized operational department at FIU that handles all student’s disability-related requests from academic accommodation implementation to disability-related programming.</a:t>
          </a:r>
        </a:p>
      </dsp:txBody>
      <dsp:txXfrm>
        <a:off x="1671525" y="2415271"/>
        <a:ext cx="6169201" cy="1816835"/>
      </dsp:txXfrm>
    </dsp:sp>
    <dsp:sp modelId="{34F4ACED-7895-4339-B57D-427CE48AD094}">
      <dsp:nvSpPr>
        <dsp:cNvPr id="0" name=""/>
        <dsp:cNvSpPr/>
      </dsp:nvSpPr>
      <dsp:spPr>
        <a:xfrm>
          <a:off x="7897250" y="1517103"/>
          <a:ext cx="1254424" cy="125442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79495" y="1517103"/>
        <a:ext cx="689934" cy="943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222EF-A539-474E-9C76-AE86CE1F58DE}">
      <dsp:nvSpPr>
        <dsp:cNvPr id="0" name=""/>
        <dsp:cNvSpPr/>
      </dsp:nvSpPr>
      <dsp:spPr>
        <a:xfrm>
          <a:off x="0" y="88640"/>
          <a:ext cx="7929604"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SensusAccess – Document conversion</a:t>
          </a:r>
          <a:br>
            <a:rPr lang="en-US" sz="1900" b="1" kern="1200"/>
          </a:br>
          <a:endParaRPr lang="en-US" sz="1900" kern="1200"/>
        </a:p>
      </dsp:txBody>
      <dsp:txXfrm>
        <a:off x="36896" y="125536"/>
        <a:ext cx="7855812" cy="682028"/>
      </dsp:txXfrm>
    </dsp:sp>
    <dsp:sp modelId="{26C699EE-3526-4574-9306-2A81084A4210}">
      <dsp:nvSpPr>
        <dsp:cNvPr id="0" name=""/>
        <dsp:cNvSpPr/>
      </dsp:nvSpPr>
      <dsp:spPr>
        <a:xfrm>
          <a:off x="0" y="899180"/>
          <a:ext cx="7929604"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Kurzweil 3000 – Literacy and comprehension support</a:t>
          </a:r>
          <a:br>
            <a:rPr lang="en-US" sz="1900" b="1" kern="1200"/>
          </a:br>
          <a:endParaRPr lang="en-US" sz="1900" kern="1200"/>
        </a:p>
      </dsp:txBody>
      <dsp:txXfrm>
        <a:off x="36896" y="936076"/>
        <a:ext cx="7855812" cy="682028"/>
      </dsp:txXfrm>
    </dsp:sp>
    <dsp:sp modelId="{1728C18C-ADD6-4895-BE3E-ACA09F599238}">
      <dsp:nvSpPr>
        <dsp:cNvPr id="0" name=""/>
        <dsp:cNvSpPr/>
      </dsp:nvSpPr>
      <dsp:spPr>
        <a:xfrm>
          <a:off x="0" y="1709720"/>
          <a:ext cx="7929604"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err="1"/>
            <a:t>Genio</a:t>
          </a:r>
          <a:r>
            <a:rPr lang="en-US" sz="1900" b="1" kern="1200" dirty="0"/>
            <a:t>/Note-taking software – Promotes independent learning</a:t>
          </a:r>
          <a:br>
            <a:rPr lang="en-US" sz="1900" b="1" kern="1200" dirty="0"/>
          </a:br>
          <a:endParaRPr lang="en-US" sz="1900" kern="1200" dirty="0"/>
        </a:p>
      </dsp:txBody>
      <dsp:txXfrm>
        <a:off x="36896" y="1746616"/>
        <a:ext cx="7855812" cy="682028"/>
      </dsp:txXfrm>
    </dsp:sp>
    <dsp:sp modelId="{32BD15F5-287A-4304-AE39-4DB531DCD424}">
      <dsp:nvSpPr>
        <dsp:cNvPr id="0" name=""/>
        <dsp:cNvSpPr/>
      </dsp:nvSpPr>
      <dsp:spPr>
        <a:xfrm>
          <a:off x="0" y="2520260"/>
          <a:ext cx="7929604"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JAWS – Screen reader for blind/VI students</a:t>
          </a:r>
          <a:br>
            <a:rPr lang="en-US" sz="1900" b="1" kern="1200"/>
          </a:br>
          <a:endParaRPr lang="en-US" sz="1900" kern="1200"/>
        </a:p>
      </dsp:txBody>
      <dsp:txXfrm>
        <a:off x="36896" y="2557156"/>
        <a:ext cx="7855812" cy="682028"/>
      </dsp:txXfrm>
    </dsp:sp>
    <dsp:sp modelId="{375AC187-37BF-4C41-B8FB-CE2208D895D0}">
      <dsp:nvSpPr>
        <dsp:cNvPr id="0" name=""/>
        <dsp:cNvSpPr/>
      </dsp:nvSpPr>
      <dsp:spPr>
        <a:xfrm>
          <a:off x="0" y="3330800"/>
          <a:ext cx="7929604"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Otter.Ai</a:t>
          </a:r>
          <a:br>
            <a:rPr lang="en-US" sz="1900" b="1" kern="1200"/>
          </a:br>
          <a:endParaRPr lang="en-US" sz="1900" kern="1200"/>
        </a:p>
      </dsp:txBody>
      <dsp:txXfrm>
        <a:off x="36896" y="3367696"/>
        <a:ext cx="7855812" cy="682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2675E-B219-4A15-AAD1-1627ABF85762}">
      <dsp:nvSpPr>
        <dsp:cNvPr id="0" name=""/>
        <dsp:cNvSpPr/>
      </dsp:nvSpPr>
      <dsp:spPr>
        <a:xfrm>
          <a:off x="0" y="462"/>
          <a:ext cx="112759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D437B-D23F-4088-87E5-921BEBD3574A}">
      <dsp:nvSpPr>
        <dsp:cNvPr id="0" name=""/>
        <dsp:cNvSpPr/>
      </dsp:nvSpPr>
      <dsp:spPr>
        <a:xfrm>
          <a:off x="0" y="2"/>
          <a:ext cx="11275921" cy="54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2"/>
              </a:solidFill>
            </a:rPr>
            <a:t>Customizable data management system to manage students, disabilities, accommodations, &amp; case notes</a:t>
          </a:r>
        </a:p>
      </dsp:txBody>
      <dsp:txXfrm>
        <a:off x="0" y="2"/>
        <a:ext cx="11275921" cy="540886"/>
      </dsp:txXfrm>
    </dsp:sp>
    <dsp:sp modelId="{8AA76667-B856-438B-95A2-8F0AA2B7E09E}">
      <dsp:nvSpPr>
        <dsp:cNvPr id="0" name=""/>
        <dsp:cNvSpPr/>
      </dsp:nvSpPr>
      <dsp:spPr>
        <a:xfrm>
          <a:off x="0" y="541349"/>
          <a:ext cx="1127592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D605F-4956-44B3-A7FF-A51EE1B092AA}">
      <dsp:nvSpPr>
        <dsp:cNvPr id="0" name=""/>
        <dsp:cNvSpPr/>
      </dsp:nvSpPr>
      <dsp:spPr>
        <a:xfrm>
          <a:off x="0" y="541349"/>
          <a:ext cx="11275921" cy="54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bg2"/>
              </a:solidFill>
            </a:rPr>
            <a:t>Custom workflows and data modeling</a:t>
          </a:r>
        </a:p>
      </dsp:txBody>
      <dsp:txXfrm>
        <a:off x="0" y="541349"/>
        <a:ext cx="11275921" cy="540886"/>
      </dsp:txXfrm>
    </dsp:sp>
    <dsp:sp modelId="{25B09ACE-37DD-490D-96F3-91BDDC885267}">
      <dsp:nvSpPr>
        <dsp:cNvPr id="0" name=""/>
        <dsp:cNvSpPr/>
      </dsp:nvSpPr>
      <dsp:spPr>
        <a:xfrm>
          <a:off x="0" y="1082235"/>
          <a:ext cx="112759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D70BF-BB8F-45B7-A7E3-FB8251917F23}">
      <dsp:nvSpPr>
        <dsp:cNvPr id="0" name=""/>
        <dsp:cNvSpPr/>
      </dsp:nvSpPr>
      <dsp:spPr>
        <a:xfrm>
          <a:off x="0" y="1082235"/>
          <a:ext cx="11275921" cy="54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2"/>
              </a:solidFill>
            </a:rPr>
            <a:t>Built in business intelligence and specialized testing workflow</a:t>
          </a:r>
        </a:p>
      </dsp:txBody>
      <dsp:txXfrm>
        <a:off x="0" y="1082235"/>
        <a:ext cx="11275921" cy="540886"/>
      </dsp:txXfrm>
    </dsp:sp>
    <dsp:sp modelId="{8F286BBA-5D64-4E3C-B19A-2BAE1222D4E8}">
      <dsp:nvSpPr>
        <dsp:cNvPr id="0" name=""/>
        <dsp:cNvSpPr/>
      </dsp:nvSpPr>
      <dsp:spPr>
        <a:xfrm>
          <a:off x="0" y="1623122"/>
          <a:ext cx="1127592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42225-69A2-41CB-BDEF-2BB4D05CAB2A}">
      <dsp:nvSpPr>
        <dsp:cNvPr id="0" name=""/>
        <dsp:cNvSpPr/>
      </dsp:nvSpPr>
      <dsp:spPr>
        <a:xfrm>
          <a:off x="0" y="1623122"/>
          <a:ext cx="11275921" cy="54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2"/>
              </a:solidFill>
            </a:rPr>
            <a:t>Customizable for any given business requirement and multi-campus deployment</a:t>
          </a:r>
        </a:p>
      </dsp:txBody>
      <dsp:txXfrm>
        <a:off x="0" y="1623122"/>
        <a:ext cx="11275921" cy="540886"/>
      </dsp:txXfrm>
    </dsp:sp>
    <dsp:sp modelId="{0D3AE1F8-E8CA-43BC-B0EC-F78414C69A86}">
      <dsp:nvSpPr>
        <dsp:cNvPr id="0" name=""/>
        <dsp:cNvSpPr/>
      </dsp:nvSpPr>
      <dsp:spPr>
        <a:xfrm>
          <a:off x="0" y="2164009"/>
          <a:ext cx="1127592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1B7F0-EBFB-4490-A390-7664F6C94DB6}">
      <dsp:nvSpPr>
        <dsp:cNvPr id="0" name=""/>
        <dsp:cNvSpPr/>
      </dsp:nvSpPr>
      <dsp:spPr>
        <a:xfrm>
          <a:off x="0" y="2164009"/>
          <a:ext cx="11275921" cy="54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2"/>
              </a:solidFill>
            </a:rPr>
            <a:t>Integrates with any university system via web services (</a:t>
          </a:r>
          <a:r>
            <a:rPr lang="en-US" sz="2000" kern="1200" dirty="0" err="1">
              <a:solidFill>
                <a:schemeClr val="bg2"/>
              </a:solidFill>
            </a:rPr>
            <a:t>Panthersoft</a:t>
          </a:r>
          <a:r>
            <a:rPr lang="en-US" sz="2000" kern="1200" dirty="0">
              <a:solidFill>
                <a:schemeClr val="bg2"/>
              </a:solidFill>
            </a:rPr>
            <a:t>, Canvas, MyApps)</a:t>
          </a:r>
        </a:p>
      </dsp:txBody>
      <dsp:txXfrm>
        <a:off x="0" y="2164009"/>
        <a:ext cx="11275921" cy="540886"/>
      </dsp:txXfrm>
    </dsp:sp>
    <dsp:sp modelId="{39CB37E1-224D-47EE-AE51-E6D7EADA42F8}">
      <dsp:nvSpPr>
        <dsp:cNvPr id="0" name=""/>
        <dsp:cNvSpPr/>
      </dsp:nvSpPr>
      <dsp:spPr>
        <a:xfrm>
          <a:off x="0" y="2704896"/>
          <a:ext cx="112759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D9555-BA9A-4BEF-89CC-503B97B75C15}">
      <dsp:nvSpPr>
        <dsp:cNvPr id="0" name=""/>
        <dsp:cNvSpPr/>
      </dsp:nvSpPr>
      <dsp:spPr>
        <a:xfrm>
          <a:off x="0" y="2704896"/>
          <a:ext cx="11275921" cy="54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2"/>
              </a:solidFill>
            </a:rPr>
            <a:t>Offers accessibility features and usability enhancements</a:t>
          </a:r>
        </a:p>
      </dsp:txBody>
      <dsp:txXfrm>
        <a:off x="0" y="2704896"/>
        <a:ext cx="11275921" cy="540886"/>
      </dsp:txXfrm>
    </dsp:sp>
    <dsp:sp modelId="{D75A5EBE-B2BF-48E4-B4E8-EC9EF21B4353}">
      <dsp:nvSpPr>
        <dsp:cNvPr id="0" name=""/>
        <dsp:cNvSpPr/>
      </dsp:nvSpPr>
      <dsp:spPr>
        <a:xfrm>
          <a:off x="0" y="3245782"/>
          <a:ext cx="1127592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333B5-7994-44A7-AEF3-3C26CE558F22}">
      <dsp:nvSpPr>
        <dsp:cNvPr id="0" name=""/>
        <dsp:cNvSpPr/>
      </dsp:nvSpPr>
      <dsp:spPr>
        <a:xfrm>
          <a:off x="0" y="3245782"/>
          <a:ext cx="11275921" cy="54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2"/>
              </a:solidFill>
            </a:rPr>
            <a:t>Was created with specifically disability services needs in mind! </a:t>
          </a:r>
          <a:endParaRPr lang="en-US" sz="2000" kern="1200" dirty="0">
            <a:solidFill>
              <a:schemeClr val="bg2"/>
            </a:solidFill>
          </a:endParaRPr>
        </a:p>
      </dsp:txBody>
      <dsp:txXfrm>
        <a:off x="0" y="3245782"/>
        <a:ext cx="11275921" cy="540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DB313-1F06-44F5-8BEA-826B4EB13403}">
      <dsp:nvSpPr>
        <dsp:cNvPr id="0" name=""/>
        <dsp:cNvSpPr/>
      </dsp:nvSpPr>
      <dsp:spPr>
        <a:xfrm>
          <a:off x="4481663" y="91712"/>
          <a:ext cx="1479056" cy="1479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Connects empathy with data</a:t>
          </a:r>
          <a:br>
            <a:rPr lang="en-US" sz="1200" kern="1200"/>
          </a:br>
          <a:endParaRPr lang="en-US" sz="1200" kern="1200"/>
        </a:p>
      </dsp:txBody>
      <dsp:txXfrm>
        <a:off x="4481663" y="91712"/>
        <a:ext cx="1479056" cy="1479056"/>
      </dsp:txXfrm>
    </dsp:sp>
    <dsp:sp modelId="{FFA28132-78F5-4B8C-BBB5-E59C58FD7DF3}">
      <dsp:nvSpPr>
        <dsp:cNvPr id="0" name=""/>
        <dsp:cNvSpPr/>
      </dsp:nvSpPr>
      <dsp:spPr>
        <a:xfrm>
          <a:off x="1875547" y="-1623"/>
          <a:ext cx="4178508" cy="4178508"/>
        </a:xfrm>
        <a:prstGeom prst="circularArrow">
          <a:avLst>
            <a:gd name="adj1" fmla="val 6902"/>
            <a:gd name="adj2" fmla="val 465376"/>
            <a:gd name="adj3" fmla="val 549312"/>
            <a:gd name="adj4" fmla="val 20585311"/>
            <a:gd name="adj5" fmla="val 805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F7689-7386-4830-8326-7A94217A2EE4}">
      <dsp:nvSpPr>
        <dsp:cNvPr id="0" name=""/>
        <dsp:cNvSpPr/>
      </dsp:nvSpPr>
      <dsp:spPr>
        <a:xfrm>
          <a:off x="4481663" y="2604491"/>
          <a:ext cx="1479056" cy="1479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Humanizes technology</a:t>
          </a:r>
          <a:br>
            <a:rPr lang="en-US" sz="1200" kern="1200"/>
          </a:br>
          <a:endParaRPr lang="en-US" sz="1200" kern="1200"/>
        </a:p>
      </dsp:txBody>
      <dsp:txXfrm>
        <a:off x="4481663" y="2604491"/>
        <a:ext cx="1479056" cy="1479056"/>
      </dsp:txXfrm>
    </dsp:sp>
    <dsp:sp modelId="{F7D5C2A4-70C2-4CA9-865A-C4BC4ACA7787}">
      <dsp:nvSpPr>
        <dsp:cNvPr id="0" name=""/>
        <dsp:cNvSpPr/>
      </dsp:nvSpPr>
      <dsp:spPr>
        <a:xfrm>
          <a:off x="1875547" y="-1623"/>
          <a:ext cx="4178508" cy="4178508"/>
        </a:xfrm>
        <a:prstGeom prst="circularArrow">
          <a:avLst>
            <a:gd name="adj1" fmla="val 6902"/>
            <a:gd name="adj2" fmla="val 465376"/>
            <a:gd name="adj3" fmla="val 5949312"/>
            <a:gd name="adj4" fmla="val 4385311"/>
            <a:gd name="adj5" fmla="val 805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0CB5A-ED2A-42C7-B79F-354989363F69}">
      <dsp:nvSpPr>
        <dsp:cNvPr id="0" name=""/>
        <dsp:cNvSpPr/>
      </dsp:nvSpPr>
      <dsp:spPr>
        <a:xfrm>
          <a:off x="1968883" y="2604491"/>
          <a:ext cx="1479056" cy="1479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Increases engagement and awareness</a:t>
          </a:r>
          <a:br>
            <a:rPr lang="en-US" sz="1200" b="0" i="0" kern="1200"/>
          </a:br>
          <a:endParaRPr lang="en-US" sz="1200" kern="1200"/>
        </a:p>
      </dsp:txBody>
      <dsp:txXfrm>
        <a:off x="1968883" y="2604491"/>
        <a:ext cx="1479056" cy="1479056"/>
      </dsp:txXfrm>
    </dsp:sp>
    <dsp:sp modelId="{705D00E9-1330-4C16-B66D-F58499DF206E}">
      <dsp:nvSpPr>
        <dsp:cNvPr id="0" name=""/>
        <dsp:cNvSpPr/>
      </dsp:nvSpPr>
      <dsp:spPr>
        <a:xfrm>
          <a:off x="1875547" y="-1623"/>
          <a:ext cx="4178508" cy="4178508"/>
        </a:xfrm>
        <a:prstGeom prst="circularArrow">
          <a:avLst>
            <a:gd name="adj1" fmla="val 6902"/>
            <a:gd name="adj2" fmla="val 465376"/>
            <a:gd name="adj3" fmla="val 11349312"/>
            <a:gd name="adj4" fmla="val 9785311"/>
            <a:gd name="adj5" fmla="val 805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42145-09C3-4BEC-96D6-467A163885B7}">
      <dsp:nvSpPr>
        <dsp:cNvPr id="0" name=""/>
        <dsp:cNvSpPr/>
      </dsp:nvSpPr>
      <dsp:spPr>
        <a:xfrm>
          <a:off x="1968883" y="91712"/>
          <a:ext cx="1479056" cy="1479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Encourage to test out and navigate your course content through the lens of someone with a disability, such as a user who is blind and uses a screen reader</a:t>
          </a:r>
        </a:p>
      </dsp:txBody>
      <dsp:txXfrm>
        <a:off x="1968883" y="91712"/>
        <a:ext cx="1479056" cy="1479056"/>
      </dsp:txXfrm>
    </dsp:sp>
    <dsp:sp modelId="{9B83E5EC-CFB2-43D8-BEFB-D99135090896}">
      <dsp:nvSpPr>
        <dsp:cNvPr id="0" name=""/>
        <dsp:cNvSpPr/>
      </dsp:nvSpPr>
      <dsp:spPr>
        <a:xfrm>
          <a:off x="1875547" y="-1623"/>
          <a:ext cx="4178508" cy="4178508"/>
        </a:xfrm>
        <a:prstGeom prst="circularArrow">
          <a:avLst>
            <a:gd name="adj1" fmla="val 6902"/>
            <a:gd name="adj2" fmla="val 465376"/>
            <a:gd name="adj3" fmla="val 16749312"/>
            <a:gd name="adj4" fmla="val 15185311"/>
            <a:gd name="adj5" fmla="val 805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4129D-CC66-4CA2-8190-F5C9927A3B44}">
      <dsp:nvSpPr>
        <dsp:cNvPr id="0" name=""/>
        <dsp:cNvSpPr/>
      </dsp:nvSpPr>
      <dsp:spPr>
        <a:xfrm>
          <a:off x="0" y="50232"/>
          <a:ext cx="792960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Measurable outcomes</a:t>
          </a:r>
        </a:p>
      </dsp:txBody>
      <dsp:txXfrm>
        <a:off x="36296" y="86528"/>
        <a:ext cx="7857012" cy="670943"/>
      </dsp:txXfrm>
    </dsp:sp>
    <dsp:sp modelId="{9549BFA7-4959-4420-8E34-CF8C0D8EECF6}">
      <dsp:nvSpPr>
        <dsp:cNvPr id="0" name=""/>
        <dsp:cNvSpPr/>
      </dsp:nvSpPr>
      <dsp:spPr>
        <a:xfrm>
          <a:off x="0" y="883047"/>
          <a:ext cx="792960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Storytelling shifts culture</a:t>
          </a:r>
        </a:p>
      </dsp:txBody>
      <dsp:txXfrm>
        <a:off x="36296" y="919343"/>
        <a:ext cx="7857012" cy="670943"/>
      </dsp:txXfrm>
    </dsp:sp>
    <dsp:sp modelId="{3964AD43-39EF-4229-A2A7-CDE064DDDE7F}">
      <dsp:nvSpPr>
        <dsp:cNvPr id="0" name=""/>
        <dsp:cNvSpPr/>
      </dsp:nvSpPr>
      <dsp:spPr>
        <a:xfrm>
          <a:off x="0" y="1715862"/>
          <a:ext cx="792960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Visibility + training = sustained adoption</a:t>
          </a:r>
        </a:p>
      </dsp:txBody>
      <dsp:txXfrm>
        <a:off x="36296" y="1752158"/>
        <a:ext cx="7857012" cy="670943"/>
      </dsp:txXfrm>
    </dsp:sp>
    <dsp:sp modelId="{69F12BD1-4138-4271-9273-49BD4315A5AC}">
      <dsp:nvSpPr>
        <dsp:cNvPr id="0" name=""/>
        <dsp:cNvSpPr/>
      </dsp:nvSpPr>
      <dsp:spPr>
        <a:xfrm>
          <a:off x="0" y="2548677"/>
          <a:ext cx="792960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Campus-wide AT policy and University Licenses </a:t>
          </a:r>
        </a:p>
      </dsp:txBody>
      <dsp:txXfrm>
        <a:off x="36296" y="2584973"/>
        <a:ext cx="7857012" cy="670943"/>
      </dsp:txXfrm>
    </dsp:sp>
    <dsp:sp modelId="{61CA2C18-5954-4CD4-8963-FF09CD2384AB}">
      <dsp:nvSpPr>
        <dsp:cNvPr id="0" name=""/>
        <dsp:cNvSpPr/>
      </dsp:nvSpPr>
      <dsp:spPr>
        <a:xfrm>
          <a:off x="0" y="3381493"/>
          <a:ext cx="792960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Expanded analytics dashboards</a:t>
          </a:r>
        </a:p>
      </dsp:txBody>
      <dsp:txXfrm>
        <a:off x="36296" y="3417789"/>
        <a:ext cx="7857012" cy="6709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23C6A-4D63-4F25-91B8-C87D64F19EB8}">
      <dsp:nvSpPr>
        <dsp:cNvPr id="0" name=""/>
        <dsp:cNvSpPr/>
      </dsp:nvSpPr>
      <dsp:spPr>
        <a:xfrm>
          <a:off x="0" y="476929"/>
          <a:ext cx="2478001" cy="14868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Storytelling personalizes accessibility</a:t>
          </a:r>
          <a:br>
            <a:rPr lang="en-US" sz="2300" kern="1200"/>
          </a:br>
          <a:endParaRPr lang="en-US" sz="2300" kern="1200"/>
        </a:p>
      </dsp:txBody>
      <dsp:txXfrm>
        <a:off x="0" y="476929"/>
        <a:ext cx="2478001" cy="1486800"/>
      </dsp:txXfrm>
    </dsp:sp>
    <dsp:sp modelId="{333217A8-85A1-42FC-84D9-65132ABEC785}">
      <dsp:nvSpPr>
        <dsp:cNvPr id="0" name=""/>
        <dsp:cNvSpPr/>
      </dsp:nvSpPr>
      <dsp:spPr>
        <a:xfrm>
          <a:off x="2725801" y="476929"/>
          <a:ext cx="2478001" cy="14868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Data informs equity-driven decisions</a:t>
          </a:r>
          <a:br>
            <a:rPr lang="en-US" sz="2300" kern="1200"/>
          </a:br>
          <a:endParaRPr lang="en-US" sz="2300" kern="1200"/>
        </a:p>
      </dsp:txBody>
      <dsp:txXfrm>
        <a:off x="2725801" y="476929"/>
        <a:ext cx="2478001" cy="1486800"/>
      </dsp:txXfrm>
    </dsp:sp>
    <dsp:sp modelId="{ECB2F3A1-643C-426F-AD84-A4F971BBA0A7}">
      <dsp:nvSpPr>
        <dsp:cNvPr id="0" name=""/>
        <dsp:cNvSpPr/>
      </dsp:nvSpPr>
      <dsp:spPr>
        <a:xfrm>
          <a:off x="5451602" y="476929"/>
          <a:ext cx="2478001" cy="14868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Collaboration sustains digital inclusion</a:t>
          </a:r>
          <a:br>
            <a:rPr lang="en-US" sz="2300" kern="1200"/>
          </a:br>
          <a:endParaRPr lang="en-US" sz="2300" kern="1200"/>
        </a:p>
      </dsp:txBody>
      <dsp:txXfrm>
        <a:off x="5451602" y="476929"/>
        <a:ext cx="2478001" cy="1486800"/>
      </dsp:txXfrm>
    </dsp:sp>
    <dsp:sp modelId="{D0E703D5-B900-498F-AF27-FC495136DC72}">
      <dsp:nvSpPr>
        <dsp:cNvPr id="0" name=""/>
        <dsp:cNvSpPr/>
      </dsp:nvSpPr>
      <dsp:spPr>
        <a:xfrm>
          <a:off x="0" y="2211530"/>
          <a:ext cx="2478001" cy="14868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Vision: Why change matters</a:t>
          </a:r>
          <a:br>
            <a:rPr lang="en-US" sz="2300" kern="1200"/>
          </a:br>
          <a:endParaRPr lang="en-US" sz="2300" kern="1200"/>
        </a:p>
      </dsp:txBody>
      <dsp:txXfrm>
        <a:off x="0" y="2211530"/>
        <a:ext cx="2478001" cy="1486800"/>
      </dsp:txXfrm>
    </dsp:sp>
    <dsp:sp modelId="{E3AD9A47-F3B3-4DF2-9764-B270E5569ED2}">
      <dsp:nvSpPr>
        <dsp:cNvPr id="0" name=""/>
        <dsp:cNvSpPr/>
      </dsp:nvSpPr>
      <dsp:spPr>
        <a:xfrm>
          <a:off x="2725801" y="2211530"/>
          <a:ext cx="2478001" cy="14868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Voice: Engage stakeholders</a:t>
          </a:r>
          <a:br>
            <a:rPr lang="en-US" sz="2300" kern="1200"/>
          </a:br>
          <a:endParaRPr lang="en-US" sz="2300" kern="1200"/>
        </a:p>
      </dsp:txBody>
      <dsp:txXfrm>
        <a:off x="2725801" y="2211530"/>
        <a:ext cx="2478001" cy="1486800"/>
      </dsp:txXfrm>
    </dsp:sp>
    <dsp:sp modelId="{EF50C62B-0F81-4A48-BAB7-B3BD856CF356}">
      <dsp:nvSpPr>
        <dsp:cNvPr id="0" name=""/>
        <dsp:cNvSpPr/>
      </dsp:nvSpPr>
      <dsp:spPr>
        <a:xfrm>
          <a:off x="5451602" y="2211530"/>
          <a:ext cx="2478001" cy="14868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Visibility: Communicate progress</a:t>
          </a:r>
        </a:p>
      </dsp:txBody>
      <dsp:txXfrm>
        <a:off x="5451602" y="2211530"/>
        <a:ext cx="2478001" cy="14868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D74A2-3B4D-954C-BCE0-BA697DC5CE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AF4C31-EF37-264F-8C4F-A3A07C139E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CDE01-A1F3-2049-81BA-B7E4D3301AE3}" type="datetimeFigureOut">
              <a:rPr lang="en-US" smtClean="0"/>
              <a:t>11/3/2025</a:t>
            </a:fld>
            <a:endParaRPr lang="en-US"/>
          </a:p>
        </p:txBody>
      </p:sp>
      <p:sp>
        <p:nvSpPr>
          <p:cNvPr id="4" name="Footer Placeholder 3">
            <a:extLst>
              <a:ext uri="{FF2B5EF4-FFF2-40B4-BE49-F238E27FC236}">
                <a16:creationId xmlns:a16="http://schemas.microsoft.com/office/drawing/2014/main" id="{09743C93-A831-5544-9766-0D18935B52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8FBCD7-D303-7B4D-A718-8B6CB0EF84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0B6429-A076-9E48-9B7C-D88E10C098DC}" type="slidenum">
              <a:rPr lang="en-US" smtClean="0"/>
              <a:t>‹#›</a:t>
            </a:fld>
            <a:endParaRPr lang="en-US"/>
          </a:p>
        </p:txBody>
      </p:sp>
    </p:spTree>
    <p:extLst>
      <p:ext uri="{BB962C8B-B14F-4D97-AF65-F5344CB8AC3E}">
        <p14:creationId xmlns:p14="http://schemas.microsoft.com/office/powerpoint/2010/main" val="2595429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6A9CC-D495-EF43-8C44-1644A9ED4984}"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B882A-90D7-FB4D-B996-1F0AF3284E8B}" type="slidenum">
              <a:rPr lang="en-US" smtClean="0"/>
              <a:t>‹#›</a:t>
            </a:fld>
            <a:endParaRPr lang="en-US"/>
          </a:p>
        </p:txBody>
      </p:sp>
    </p:spTree>
    <p:extLst>
      <p:ext uri="{BB962C8B-B14F-4D97-AF65-F5344CB8AC3E}">
        <p14:creationId xmlns:p14="http://schemas.microsoft.com/office/powerpoint/2010/main" val="32373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3.org/WAI/intro/wca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explore how storytelling, adaptive technology, and accessible system design come together to support student success, data-informed strategy, and digital equity across campus.</a:t>
            </a:r>
            <a:endParaRPr lang="en-US" dirty="0">
              <a:cs typeface="Calibri"/>
            </a:endParaRPr>
          </a:p>
        </p:txBody>
      </p:sp>
      <p:sp>
        <p:nvSpPr>
          <p:cNvPr id="4" name="Slide Number Placeholder 3"/>
          <p:cNvSpPr>
            <a:spLocks noGrp="1"/>
          </p:cNvSpPr>
          <p:nvPr>
            <p:ph type="sldNum" sz="quarter" idx="5"/>
          </p:nvPr>
        </p:nvSpPr>
        <p:spPr/>
        <p:txBody>
          <a:bodyPr/>
          <a:lstStyle/>
          <a:p>
            <a:fld id="{A7AB882A-90D7-FB4D-B996-1F0AF3284E8B}" type="slidenum">
              <a:rPr lang="en-US" smtClean="0"/>
              <a:t>2</a:t>
            </a:fld>
            <a:endParaRPr lang="en-US"/>
          </a:p>
        </p:txBody>
      </p:sp>
    </p:spTree>
    <p:extLst>
      <p:ext uri="{BB962C8B-B14F-4D97-AF65-F5344CB8AC3E}">
        <p14:creationId xmlns:p14="http://schemas.microsoft.com/office/powerpoint/2010/main" val="289626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800" b="1" dirty="0">
                <a:latin typeface="Calibri"/>
                <a:cs typeface="Calibri"/>
              </a:rPr>
              <a:t>Ashley’s slide</a:t>
            </a:r>
          </a:p>
          <a:p>
            <a:endParaRPr lang="en-US" sz="1800" b="1" dirty="0">
              <a:latin typeface="Calibri"/>
              <a:cs typeface="Calibri"/>
            </a:endParaRPr>
          </a:p>
          <a:p>
            <a:r>
              <a:rPr lang="en-US" sz="1800" dirty="0">
                <a:solidFill>
                  <a:srgbClr val="2E2E2E"/>
                </a:solidFill>
                <a:latin typeface="nunito sans"/>
              </a:rPr>
              <a:t>So now that we dove a little into actual student stories, what does this mean? How did we apply this knowledge to revamp our trainings and better equip our FIU Community and DRC champions</a:t>
            </a:r>
          </a:p>
          <a:p>
            <a:endParaRPr lang="en-US" sz="1800" b="1" dirty="0">
              <a:solidFill>
                <a:srgbClr val="2E2E2E"/>
              </a:solidFill>
              <a:latin typeface="nunito sans"/>
              <a:cs typeface="Calibri"/>
            </a:endParaRPr>
          </a:p>
          <a:p>
            <a:r>
              <a:rPr lang="en-US" sz="2800" dirty="0"/>
              <a:t>How can we design learning experiences so that they are meaningful and challenging for all learners when working with online environments?</a:t>
            </a:r>
            <a:br>
              <a:rPr lang="en-US" sz="2800" dirty="0"/>
            </a:br>
            <a:endParaRPr lang="en-US" sz="1800" b="1" dirty="0">
              <a:latin typeface="Calibri"/>
              <a:cs typeface="Calibri"/>
            </a:endParaRPr>
          </a:p>
          <a:p>
            <a:r>
              <a:rPr lang="en-US" sz="2800" dirty="0"/>
              <a:t>The acronym POUR consists of four principes that are needed to support an </a:t>
            </a:r>
            <a:r>
              <a:rPr lang="en-US" sz="2800" dirty="0" err="1"/>
              <a:t>an</a:t>
            </a:r>
            <a:r>
              <a:rPr lang="en-US" sz="2800" dirty="0"/>
              <a:t> accessible educational experience and they are at the foundation of the </a:t>
            </a:r>
            <a:r>
              <a:rPr lang="en-US" sz="2800" b="0" i="0" u="sng" dirty="0">
                <a:solidFill>
                  <a:srgbClr val="114AAA"/>
                </a:solidFill>
                <a:effectLst/>
                <a:highlight>
                  <a:srgbClr val="EFEFEF"/>
                </a:highlight>
                <a:latin typeface="Noto Sans" panose="020B0502040504020204" pitchFamily="34" charset="0"/>
                <a:hlinkClick r:id="rId3"/>
              </a:rPr>
              <a:t>Web Content Accessibility Guidelines (WCAG)</a:t>
            </a:r>
            <a:r>
              <a:rPr lang="en-US" sz="2800" dirty="0"/>
              <a:t> an international standard for making web content accessible.</a:t>
            </a:r>
          </a:p>
          <a:p>
            <a:endParaRPr lang="en-US" sz="2800" dirty="0"/>
          </a:p>
          <a:p>
            <a:pPr algn="l"/>
            <a:r>
              <a:rPr lang="en-US" b="1" i="0" u="sng" dirty="0">
                <a:solidFill>
                  <a:srgbClr val="212121"/>
                </a:solidFill>
                <a:effectLst/>
                <a:highlight>
                  <a:srgbClr val="FFFFFF"/>
                </a:highlight>
                <a:latin typeface="Noto Sans" panose="020B0502040504020204" pitchFamily="34" charset="0"/>
              </a:rPr>
              <a:t>Perceivable</a:t>
            </a:r>
          </a:p>
          <a:p>
            <a:pPr algn="l"/>
            <a:r>
              <a:rPr lang="en-US" b="0" i="0" dirty="0">
                <a:solidFill>
                  <a:srgbClr val="212121"/>
                </a:solidFill>
                <a:effectLst/>
                <a:highlight>
                  <a:srgbClr val="FFFFFF"/>
                </a:highlight>
                <a:latin typeface="Noto Sans" panose="020B0502040504020204" pitchFamily="34" charset="0"/>
              </a:rPr>
              <a:t>Perceivable content will make it possible for all your learners to see and hear the information.</a:t>
            </a:r>
          </a:p>
          <a:p>
            <a:endParaRPr lang="en-US" dirty="0">
              <a:latin typeface="Calibri"/>
              <a:cs typeface="Calibri"/>
            </a:endParaRPr>
          </a:p>
          <a:p>
            <a:pPr algn="l"/>
            <a:r>
              <a:rPr lang="en-US" b="1" i="0" u="sng" dirty="0">
                <a:solidFill>
                  <a:srgbClr val="212121"/>
                </a:solidFill>
                <a:effectLst/>
                <a:highlight>
                  <a:srgbClr val="FFFFFF"/>
                </a:highlight>
                <a:latin typeface="Noto Sans" panose="020B0502040504020204" pitchFamily="34" charset="0"/>
              </a:rPr>
              <a:t>Operable</a:t>
            </a:r>
          </a:p>
          <a:p>
            <a:pPr algn="l"/>
            <a:r>
              <a:rPr lang="en-US" b="0" i="0" dirty="0">
                <a:solidFill>
                  <a:srgbClr val="212121"/>
                </a:solidFill>
                <a:effectLst/>
                <a:highlight>
                  <a:srgbClr val="FFFFFF"/>
                </a:highlight>
                <a:latin typeface="Noto Sans" panose="020B0502040504020204" pitchFamily="34" charset="0"/>
              </a:rPr>
              <a:t>Operable content will help all your learners navigate the information independently using their preferred tools.</a:t>
            </a:r>
          </a:p>
          <a:p>
            <a:endParaRPr lang="en-US" dirty="0">
              <a:latin typeface="Calibri"/>
              <a:cs typeface="Calibri"/>
            </a:endParaRPr>
          </a:p>
          <a:p>
            <a:pPr algn="l"/>
            <a:r>
              <a:rPr lang="en-US" b="1" i="0" u="sng" dirty="0">
                <a:solidFill>
                  <a:srgbClr val="212121"/>
                </a:solidFill>
                <a:effectLst/>
                <a:highlight>
                  <a:srgbClr val="FFFFFF"/>
                </a:highlight>
                <a:latin typeface="Noto Sans" panose="020B0502040504020204" pitchFamily="34" charset="0"/>
              </a:rPr>
              <a:t>Understandable</a:t>
            </a:r>
          </a:p>
          <a:p>
            <a:pPr algn="l"/>
            <a:r>
              <a:rPr lang="en-US" b="0" i="0" dirty="0">
                <a:solidFill>
                  <a:srgbClr val="212121"/>
                </a:solidFill>
                <a:effectLst/>
                <a:highlight>
                  <a:srgbClr val="FFFFFF"/>
                </a:highlight>
                <a:latin typeface="Noto Sans" panose="020B0502040504020204" pitchFamily="34" charset="0"/>
              </a:rPr>
              <a:t>Understandable content will support your learners' understanding through a consistent and predictable design.</a:t>
            </a:r>
          </a:p>
          <a:p>
            <a:endParaRPr lang="en-US" dirty="0">
              <a:latin typeface="Calibri"/>
              <a:cs typeface="Calibri"/>
            </a:endParaRPr>
          </a:p>
          <a:p>
            <a:pPr algn="l"/>
            <a:r>
              <a:rPr lang="en-US" b="1" i="0" u="sng" dirty="0">
                <a:solidFill>
                  <a:srgbClr val="212121"/>
                </a:solidFill>
                <a:effectLst/>
                <a:highlight>
                  <a:srgbClr val="FFFFFF"/>
                </a:highlight>
                <a:latin typeface="Noto Sans" panose="020B0502040504020204" pitchFamily="34" charset="0"/>
              </a:rPr>
              <a:t>Robust</a:t>
            </a:r>
          </a:p>
          <a:p>
            <a:pPr algn="l"/>
            <a:r>
              <a:rPr lang="en-US" b="0" i="0" dirty="0">
                <a:solidFill>
                  <a:srgbClr val="212121"/>
                </a:solidFill>
                <a:effectLst/>
                <a:highlight>
                  <a:srgbClr val="FFFFFF"/>
                </a:highlight>
                <a:latin typeface="Noto Sans" panose="020B0502040504020204" pitchFamily="34" charset="0"/>
              </a:rPr>
              <a:t>Robust content will work for your learners on a range of current and future technologies, including assistive technologies.</a:t>
            </a:r>
          </a:p>
          <a:p>
            <a:endParaRPr lang="en-US" dirty="0">
              <a:latin typeface="Calibri"/>
              <a:cs typeface="Calibri"/>
            </a:endParaRPr>
          </a:p>
          <a:p>
            <a:pPr>
              <a:spcBef>
                <a:spcPts val="0"/>
              </a:spcBef>
              <a:spcAft>
                <a:spcPts val="0"/>
              </a:spcAft>
              <a:buFont typeface="Arial" panose="020B0604020202020204" pitchFamily="34" charset="0"/>
              <a:buChar char="•"/>
            </a:pPr>
            <a:r>
              <a:rPr lang="en-US" sz="1800" dirty="0">
                <a:effectLst/>
                <a:latin typeface="Calibri"/>
                <a:cs typeface="Calibri"/>
              </a:rPr>
              <a:t>Captions for videos</a:t>
            </a:r>
            <a:endParaRPr lang="en-US" dirty="0">
              <a:latin typeface="Calibri"/>
              <a:cs typeface="Calibri"/>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Alt text for images</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Is the content in the environment accessible? Speech commands and keyboard can be used instead of just the mouse?</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Is the content understandable for everyone?</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Is content compatible with a screen reader?</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Are buttons easy to identify?</a:t>
            </a:r>
          </a:p>
          <a:p>
            <a:pPr rtl="0" fontAlgn="ctr">
              <a:spcBef>
                <a:spcPts val="0"/>
              </a:spcBef>
              <a:spcAft>
                <a:spcPts val="0"/>
              </a:spcAft>
              <a:buFont typeface="Arial" panose="020B0604020202020204" pitchFamily="34" charset="0"/>
              <a:buChar char="•"/>
            </a:pPr>
            <a:endParaRPr lang="en-US" sz="1800" dirty="0">
              <a:effectLst/>
              <a:latin typeface="Calibri" panose="020F0502020204030204" pitchFamily="34" charset="0"/>
            </a:endParaRPr>
          </a:p>
          <a:p>
            <a:pPr rtl="0" fontAlgn="ctr">
              <a:spcBef>
                <a:spcPts val="0"/>
              </a:spcBef>
              <a:spcAft>
                <a:spcPts val="0"/>
              </a:spcAft>
              <a:buFont typeface="Arial" panose="020B0604020202020204" pitchFamily="34" charset="0"/>
              <a:buNone/>
            </a:pPr>
            <a:endParaRPr lang="en-US" sz="1800" dirty="0">
              <a:effectLst/>
              <a:latin typeface="Calibri" panose="020F0502020204030204" pitchFamily="34" charset="0"/>
            </a:endParaRPr>
          </a:p>
          <a:p>
            <a:pPr>
              <a:buFont typeface="Arial" panose="020B0604020202020204" pitchFamily="34" charset="0"/>
              <a:buChar char="•"/>
            </a:pPr>
            <a:endParaRPr lang="en-US" sz="1800" dirty="0">
              <a:cs typeface="Calibri"/>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7AB882A-90D7-FB4D-B996-1F0AF3284E8B}" type="slidenum">
              <a:rPr lang="en-US" smtClean="0"/>
              <a:t>11</a:t>
            </a:fld>
            <a:endParaRPr lang="en-US"/>
          </a:p>
        </p:txBody>
      </p:sp>
    </p:spTree>
    <p:extLst>
      <p:ext uri="{BB962C8B-B14F-4D97-AF65-F5344CB8AC3E}">
        <p14:creationId xmlns:p14="http://schemas.microsoft.com/office/powerpoint/2010/main" val="4654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b="1" dirty="0"/>
              <a:t>MARTHA</a:t>
            </a:r>
            <a:br>
              <a:rPr lang="en-US" b="1" dirty="0"/>
            </a:br>
            <a:br>
              <a:rPr lang="en-US" dirty="0"/>
            </a:br>
            <a:r>
              <a:rPr lang="en-US" dirty="0"/>
              <a:t>Measuring success and adapting based on results is like sailing a ship across the ocean. The destination is the goal, but the winds (results) guide your course. You adjust the sails (strategy) as the wind shifts, continuously fine-tuning your journey to ensure you reach your destination with precision.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As were measuring outcomes, we also need to make changes so that we show our stakeholders were listening. Work in phases </a:t>
            </a:r>
            <a:br>
              <a:rPr lang="en-US" dirty="0"/>
            </a:br>
            <a:br>
              <a:rPr lang="en-US" dirty="0"/>
            </a:br>
            <a:r>
              <a:rPr lang="en-US" dirty="0"/>
              <a:t>Identifies low-engagement departments or areas in which we have higher needs or more complex populations and prioritize them. – TAILOR TRAININGS TO SPECIFIC AREAS-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Provides targeted training and accessibility toolkits – DEVELOP RESOURCES AND DOCS IN SEVERAL FORMATS TO ENSURE UNDERSTANDING - </a:t>
            </a:r>
            <a:br>
              <a:rPr lang="en-US" dirty="0"/>
            </a:br>
            <a:br>
              <a:rPr lang="en-US" dirty="0"/>
            </a:br>
            <a:r>
              <a:rPr lang="en-US" dirty="0"/>
              <a:t>Manage Up – Provides data and validation for when meeting with executive leadership. Embeds accessibility into faculty development and Orientations!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 will and have been many challenges along the way and we are no where near where we should be with this volume of students but there are many changes that have already been implemented for the betterment of our students that can be attributed to being more intentional in our work….. Next slide…..</a:t>
            </a:r>
          </a:p>
        </p:txBody>
      </p:sp>
      <p:sp>
        <p:nvSpPr>
          <p:cNvPr id="4" name="Slide Number Placeholder 3"/>
          <p:cNvSpPr>
            <a:spLocks noGrp="1"/>
          </p:cNvSpPr>
          <p:nvPr>
            <p:ph type="sldNum" sz="quarter" idx="5"/>
          </p:nvPr>
        </p:nvSpPr>
        <p:spPr/>
        <p:txBody>
          <a:bodyPr/>
          <a:lstStyle/>
          <a:p>
            <a:fld id="{A7AB882A-90D7-FB4D-B996-1F0AF3284E8B}" type="slidenum">
              <a:rPr lang="en-US" smtClean="0"/>
              <a:t>12</a:t>
            </a:fld>
            <a:endParaRPr lang="en-US"/>
          </a:p>
        </p:txBody>
      </p:sp>
    </p:spTree>
    <p:extLst>
      <p:ext uri="{BB962C8B-B14F-4D97-AF65-F5344CB8AC3E}">
        <p14:creationId xmlns:p14="http://schemas.microsoft.com/office/powerpoint/2010/main" val="28189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HOW DID WE ENHANCE STUDENT EXPERIENCES IN THE PAST TWO YEARS??</a:t>
            </a:r>
          </a:p>
          <a:p>
            <a:br>
              <a:rPr lang="en-US" dirty="0"/>
            </a:br>
            <a:r>
              <a:rPr lang="en-US" dirty="0"/>
              <a:t>Early semester AT engagement and syllabus development</a:t>
            </a:r>
            <a:br>
              <a:rPr lang="en-US" dirty="0"/>
            </a:br>
            <a:r>
              <a:rPr lang="en-US" dirty="0"/>
              <a:t>Faculty Senate annual meeting. Data needed for Faculty senate conversations </a:t>
            </a:r>
            <a:br>
              <a:rPr lang="en-US" dirty="0"/>
            </a:br>
            <a:r>
              <a:rPr lang="en-US" dirty="0"/>
              <a:t>CROSS DEPARTMENTAL COLLABORATIONS and annual dept trainings (Mention UTC, Parking and Transportation, Library, Study Abroad, Admissions, Housing)</a:t>
            </a:r>
            <a:br>
              <a:rPr lang="en-US" dirty="0"/>
            </a:br>
            <a:r>
              <a:rPr lang="en-US" dirty="0"/>
              <a:t>Higher faculty response rates to DRC communication and procedure updates </a:t>
            </a:r>
          </a:p>
          <a:p>
            <a:r>
              <a:rPr lang="en-US" dirty="0"/>
              <a:t>Improved student independence through systems like ARM (LTPs) or even through social media!!</a:t>
            </a:r>
          </a:p>
          <a:p>
            <a:r>
              <a:rPr lang="en-US" dirty="0"/>
              <a:t>Center for Advancement and Teaching that focuses workshops and trainings on accessibility</a:t>
            </a:r>
            <a:br>
              <a:rPr lang="en-US" dirty="0"/>
            </a:br>
            <a:r>
              <a:rPr lang="en-US" dirty="0"/>
              <a:t>Faculty Orientation and </a:t>
            </a:r>
            <a:r>
              <a:rPr lang="en-US"/>
              <a:t>Student Orientation and Panther Camps!!!</a:t>
            </a:r>
            <a:endParaRPr lang="en-US" dirty="0"/>
          </a:p>
        </p:txBody>
      </p:sp>
      <p:sp>
        <p:nvSpPr>
          <p:cNvPr id="4" name="Slide Number Placeholder 3"/>
          <p:cNvSpPr>
            <a:spLocks noGrp="1"/>
          </p:cNvSpPr>
          <p:nvPr>
            <p:ph type="sldNum" sz="quarter" idx="5"/>
          </p:nvPr>
        </p:nvSpPr>
        <p:spPr/>
        <p:txBody>
          <a:bodyPr/>
          <a:lstStyle/>
          <a:p>
            <a:fld id="{A7AB882A-90D7-FB4D-B996-1F0AF3284E8B}" type="slidenum">
              <a:rPr lang="en-US" smtClean="0"/>
              <a:t>13</a:t>
            </a:fld>
            <a:endParaRPr lang="en-US"/>
          </a:p>
        </p:txBody>
      </p:sp>
    </p:spTree>
    <p:extLst>
      <p:ext uri="{BB962C8B-B14F-4D97-AF65-F5344CB8AC3E}">
        <p14:creationId xmlns:p14="http://schemas.microsoft.com/office/powerpoint/2010/main" val="75956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ASHLEY</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A7AB882A-90D7-FB4D-B996-1F0AF3284E8B}" type="slidenum">
              <a:rPr lang="en-US" smtClean="0"/>
              <a:t>14</a:t>
            </a:fld>
            <a:endParaRPr lang="en-US"/>
          </a:p>
        </p:txBody>
      </p:sp>
    </p:spTree>
    <p:extLst>
      <p:ext uri="{BB962C8B-B14F-4D97-AF65-F5344CB8AC3E}">
        <p14:creationId xmlns:p14="http://schemas.microsoft.com/office/powerpoint/2010/main" val="81323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AB882A-90D7-FB4D-B996-1F0AF3284E8B}" type="slidenum">
              <a:rPr lang="en-US" smtClean="0"/>
              <a:t>15</a:t>
            </a:fld>
            <a:endParaRPr lang="en-US"/>
          </a:p>
        </p:txBody>
      </p:sp>
    </p:spTree>
    <p:extLst>
      <p:ext uri="{BB962C8B-B14F-4D97-AF65-F5344CB8AC3E}">
        <p14:creationId xmlns:p14="http://schemas.microsoft.com/office/powerpoint/2010/main" val="102195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Founded:</a:t>
            </a:r>
            <a:r>
              <a:rPr lang="en-US" dirty="0"/>
              <a:t> 1965</a:t>
            </a:r>
            <a:br>
              <a:rPr lang="en-US" dirty="0"/>
            </a:br>
            <a:r>
              <a:rPr lang="en-US" dirty="0"/>
              <a:t>Over </a:t>
            </a:r>
            <a:r>
              <a:rPr lang="en-US" b="1" dirty="0"/>
              <a:t>65% Hispanic</a:t>
            </a:r>
            <a:r>
              <a:rPr lang="en-US" dirty="0"/>
              <a:t>, making FIU a </a:t>
            </a:r>
            <a:r>
              <a:rPr lang="en-US" b="1" dirty="0"/>
              <a:t>Hispanic-Serving Institution (HSI)</a:t>
            </a:r>
            <a:endParaRPr lang="en-US" dirty="0"/>
          </a:p>
          <a:p>
            <a:r>
              <a:rPr lang="en-US" dirty="0"/>
              <a:t>Students represent </a:t>
            </a:r>
            <a:r>
              <a:rPr lang="en-US" b="1" dirty="0"/>
              <a:t>150+ countries</a:t>
            </a:r>
            <a:endParaRPr lang="en-US" dirty="0"/>
          </a:p>
          <a:p>
            <a:r>
              <a:rPr lang="en-US" b="1" dirty="0"/>
              <a:t>First-generation students:</a:t>
            </a:r>
            <a:r>
              <a:rPr lang="en-US" dirty="0"/>
              <a:t> approximately </a:t>
            </a:r>
            <a:r>
              <a:rPr lang="en-US" b="1" dirty="0"/>
              <a:t>60%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 (including Engineering, Medicine, Law, Business, Public Health, and Arts &amp; Sciences)</a:t>
            </a:r>
            <a:br>
              <a:rPr lang="en-US" dirty="0"/>
            </a:br>
            <a:r>
              <a:rPr lang="en-US" dirty="0"/>
              <a:t>As of January 2025, Florida International University (FIU) employs approximately 12,000 individuals across various continents, including North America, Asia, and Europe </a:t>
            </a:r>
            <a:r>
              <a:rPr lang="en-US" b="1" dirty="0">
                <a:solidFill>
                  <a:schemeClr val="bg1"/>
                </a:solidFill>
              </a:rPr>
              <a:t>and we offer over 200-degree programs.  </a:t>
            </a:r>
          </a:p>
          <a:p>
            <a:br>
              <a:rPr lang="en-US" dirty="0"/>
            </a:br>
            <a:r>
              <a:rPr lang="en-US" dirty="0"/>
              <a:t>Now some DRC dept Info on the next slide…..</a:t>
            </a:r>
          </a:p>
        </p:txBody>
      </p:sp>
      <p:sp>
        <p:nvSpPr>
          <p:cNvPr id="4" name="Slide Number Placeholder 3"/>
          <p:cNvSpPr>
            <a:spLocks noGrp="1"/>
          </p:cNvSpPr>
          <p:nvPr>
            <p:ph type="sldNum" sz="quarter" idx="5"/>
          </p:nvPr>
        </p:nvSpPr>
        <p:spPr/>
        <p:txBody>
          <a:bodyPr/>
          <a:lstStyle/>
          <a:p>
            <a:fld id="{A7AB882A-90D7-FB4D-B996-1F0AF3284E8B}" type="slidenum">
              <a:rPr lang="en-US" smtClean="0"/>
              <a:t>3</a:t>
            </a:fld>
            <a:endParaRPr lang="en-US"/>
          </a:p>
        </p:txBody>
      </p:sp>
    </p:spTree>
    <p:extLst>
      <p:ext uri="{BB962C8B-B14F-4D97-AF65-F5344CB8AC3E}">
        <p14:creationId xmlns:p14="http://schemas.microsoft.com/office/powerpoint/2010/main" val="116388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90D23-5C04-AFF2-DEF2-FB5DA6B78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B56F5-01AC-0F26-C331-BDCF1B2BD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9A1EC-49C7-A6E5-1515-DA5C75A9B1D3}"/>
              </a:ext>
            </a:extLst>
          </p:cNvPr>
          <p:cNvSpPr>
            <a:spLocks noGrp="1"/>
          </p:cNvSpPr>
          <p:nvPr>
            <p:ph type="body" idx="1"/>
          </p:nvPr>
        </p:nvSpPr>
        <p:spPr/>
        <p:txBody>
          <a:bodyPr/>
          <a:lstStyle/>
          <a:p>
            <a:br>
              <a:rPr lang="en-US" dirty="0">
                <a:cs typeface="+mn-lt"/>
              </a:rPr>
            </a:br>
            <a:r>
              <a:rPr lang="en-US" dirty="0"/>
              <a:t>- The number of students registered with the DRC has increased exponentially by over 80% to a total of 4,200 students since 2006. </a:t>
            </a:r>
          </a:p>
          <a:p>
            <a:pPr marL="171450" indent="-171450">
              <a:buFont typeface="Calibri"/>
              <a:buChar char="-"/>
            </a:pPr>
            <a:r>
              <a:rPr lang="en-US" dirty="0">
                <a:cs typeface="Calibri"/>
              </a:rPr>
              <a:t>DRC is currently serving over 3600 students and students from several academic levels and specialty programs such as COM and COL.</a:t>
            </a:r>
          </a:p>
          <a:p>
            <a:pPr>
              <a:buFont typeface="Arial"/>
              <a:buChar char="•"/>
            </a:pPr>
            <a:r>
              <a:rPr lang="en-US" dirty="0"/>
              <a:t>Top disability types</a:t>
            </a:r>
            <a:endParaRPr lang="en-US" dirty="0">
              <a:cs typeface="+mn-lt"/>
            </a:endParaRPr>
          </a:p>
          <a:p>
            <a:pPr lvl="1">
              <a:buFont typeface="Arial"/>
              <a:buChar char="•"/>
            </a:pPr>
            <a:r>
              <a:rPr lang="en-US" dirty="0"/>
              <a:t>ADD/ADHD, Mental Illness, Learning Disability, Autism, Mobility Impairment, and Specific medical condition</a:t>
            </a:r>
          </a:p>
          <a:p>
            <a:pPr>
              <a:buFont typeface="Arial"/>
              <a:buChar char="•"/>
            </a:pPr>
            <a:r>
              <a:rPr lang="en-US" dirty="0"/>
              <a:t>Top Accommodations Provided</a:t>
            </a:r>
          </a:p>
          <a:p>
            <a:pPr lvl="1">
              <a:buFont typeface="Arial"/>
              <a:buChar char="•"/>
            </a:pPr>
            <a:r>
              <a:rPr lang="en-US" dirty="0"/>
              <a:t>Adaptive Technology, Extended time on exams, Minimal Distraction Testing Rooms, Digital Recorders, remote cart/transcriptions, disability-related absences, and extensions on assignments</a:t>
            </a:r>
          </a:p>
          <a:p>
            <a:br>
              <a:rPr lang="en-US" dirty="0">
                <a:cs typeface="+mn-lt"/>
              </a:rPr>
            </a:br>
            <a:r>
              <a:rPr lang="en-US" dirty="0">
                <a:cs typeface="+mn-lt"/>
              </a:rPr>
              <a:t>Ashley will now talk a little bit about what are some common adaptive technology tools we offer, many of which are probably the same that are offered in your institutions: </a:t>
            </a:r>
            <a:endParaRPr lang="en-US" dirty="0">
              <a:cs typeface="Calibri"/>
            </a:endParaRPr>
          </a:p>
        </p:txBody>
      </p:sp>
      <p:sp>
        <p:nvSpPr>
          <p:cNvPr id="4" name="Slide Number Placeholder 3">
            <a:extLst>
              <a:ext uri="{FF2B5EF4-FFF2-40B4-BE49-F238E27FC236}">
                <a16:creationId xmlns:a16="http://schemas.microsoft.com/office/drawing/2014/main" id="{F77A713C-5A66-36F6-6DFB-34CAC9B04695}"/>
              </a:ext>
            </a:extLst>
          </p:cNvPr>
          <p:cNvSpPr>
            <a:spLocks noGrp="1"/>
          </p:cNvSpPr>
          <p:nvPr>
            <p:ph type="sldNum" sz="quarter" idx="5"/>
          </p:nvPr>
        </p:nvSpPr>
        <p:spPr/>
        <p:txBody>
          <a:bodyPr/>
          <a:lstStyle/>
          <a:p>
            <a:fld id="{A7AB882A-90D7-FB4D-B996-1F0AF3284E8B}" type="slidenum">
              <a:rPr lang="en-US" smtClean="0"/>
              <a:t>4</a:t>
            </a:fld>
            <a:endParaRPr lang="en-US"/>
          </a:p>
        </p:txBody>
      </p:sp>
    </p:spTree>
    <p:extLst>
      <p:ext uri="{BB962C8B-B14F-4D97-AF65-F5344CB8AC3E}">
        <p14:creationId xmlns:p14="http://schemas.microsoft.com/office/powerpoint/2010/main" val="209194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Ashley’s slide</a:t>
            </a:r>
          </a:p>
          <a:p>
            <a:endParaRPr lang="en-US" dirty="0"/>
          </a:p>
        </p:txBody>
      </p:sp>
      <p:sp>
        <p:nvSpPr>
          <p:cNvPr id="4" name="Slide Number Placeholder 3"/>
          <p:cNvSpPr>
            <a:spLocks noGrp="1"/>
          </p:cNvSpPr>
          <p:nvPr>
            <p:ph type="sldNum" sz="quarter" idx="5"/>
          </p:nvPr>
        </p:nvSpPr>
        <p:spPr/>
        <p:txBody>
          <a:bodyPr/>
          <a:lstStyle/>
          <a:p>
            <a:fld id="{A7AB882A-90D7-FB4D-B996-1F0AF3284E8B}" type="slidenum">
              <a:rPr lang="en-US" smtClean="0"/>
              <a:t>5</a:t>
            </a:fld>
            <a:endParaRPr lang="en-US"/>
          </a:p>
        </p:txBody>
      </p:sp>
    </p:spTree>
    <p:extLst>
      <p:ext uri="{BB962C8B-B14F-4D97-AF65-F5344CB8AC3E}">
        <p14:creationId xmlns:p14="http://schemas.microsoft.com/office/powerpoint/2010/main" val="222804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MARTHA</a:t>
            </a:r>
            <a:br>
              <a:rPr lang="en-US" b="1" dirty="0"/>
            </a:br>
            <a:br>
              <a:rPr lang="en-US" b="1" dirty="0"/>
            </a:br>
            <a:r>
              <a:rPr lang="en-US" b="1" dirty="0"/>
              <a:t>Why did we become so data obsessed?</a:t>
            </a:r>
            <a:br>
              <a:rPr lang="en-US" b="1" dirty="0"/>
            </a:br>
            <a:br>
              <a:rPr lang="en-US" dirty="0"/>
            </a:br>
            <a:r>
              <a:rPr lang="en-US" dirty="0"/>
              <a:t>Our goals were to:</a:t>
            </a:r>
            <a:br>
              <a:rPr lang="en-US" dirty="0"/>
            </a:b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2. Expand DRC procedures to increase effectiveness in implementation of accommodations through technology and also allow for our numbers to show our gaps</a:t>
            </a:r>
          </a:p>
          <a:p>
            <a:pPr lvl="0" fontAlgn="base"/>
            <a:r>
              <a:rPr lang="en-US" sz="1200" kern="1200" dirty="0">
                <a:solidFill>
                  <a:schemeClr val="tx1"/>
                </a:solidFill>
                <a:effectLst/>
                <a:latin typeface="+mn-lt"/>
                <a:ea typeface="+mn-ea"/>
                <a:cs typeface="+mn-cs"/>
              </a:rPr>
              <a:t>3. Negotiate with vendors and engage companies on including Accessibility Language in Contracts</a:t>
            </a:r>
          </a:p>
          <a:p>
            <a:pPr lvl="0" fontAlgn="base"/>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 Attain a consistent method of data input, user functionality, and reporting for assessment and data purposes (to accurately report our yearly goals)</a:t>
            </a:r>
            <a:br>
              <a:rPr lang="en-US" sz="120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Florida International University is accredited by the Southern Association of Colleges and Schools Commission on Colleges (SACSCOC) </a:t>
            </a:r>
            <a:endParaRPr lang="en-US" sz="1200" kern="1200" dirty="0">
              <a:solidFill>
                <a:schemeClr val="tx1"/>
              </a:solidFill>
              <a:effectLst/>
              <a:latin typeface="+mn-lt"/>
              <a:ea typeface="+mn-ea"/>
              <a:cs typeface="+mn-cs"/>
            </a:endParaRPr>
          </a:p>
          <a:p>
            <a:pPr lvl="0" fontAlgn="base"/>
            <a:r>
              <a:rPr lang="en-US" sz="1200" b="0" i="0" kern="1200" dirty="0">
                <a:solidFill>
                  <a:schemeClr val="tx1"/>
                </a:solidFill>
                <a:effectLst/>
                <a:latin typeface="+mn-lt"/>
                <a:ea typeface="+mn-ea"/>
                <a:cs typeface="+mn-cs"/>
              </a:rPr>
              <a:t>FIU is using the Transparency Framework from the National Institute for Learning Outcomes Assessment (NILOA) to frame and contextualize institutional assessment practices.</a:t>
            </a:r>
          </a:p>
          <a:p>
            <a:pPr lvl="0" fontAlgn="base"/>
            <a:endParaRPr lang="en-US" sz="1200" b="0" i="0" kern="1200" dirty="0">
              <a:solidFill>
                <a:schemeClr val="tx1"/>
              </a:solidFill>
              <a:effectLst/>
              <a:latin typeface="+mn-lt"/>
              <a:ea typeface="+mn-ea"/>
              <a:cs typeface="+mn-cs"/>
            </a:endParaRPr>
          </a:p>
          <a:p>
            <a:pPr lvl="0" fontAlgn="base"/>
            <a:r>
              <a:rPr lang="en-US" sz="1200" b="0" i="0" kern="1200" dirty="0">
                <a:solidFill>
                  <a:schemeClr val="tx1"/>
                </a:solidFill>
                <a:effectLst/>
                <a:latin typeface="+mn-lt"/>
                <a:ea typeface="+mn-ea"/>
                <a:cs typeface="+mn-cs"/>
              </a:rPr>
              <a:t>Now we needed a database that allowed us to track this data and measure these outcomes. (next slide)</a:t>
            </a:r>
            <a:endParaRPr lang="en-US" dirty="0"/>
          </a:p>
        </p:txBody>
      </p:sp>
      <p:sp>
        <p:nvSpPr>
          <p:cNvPr id="4" name="Slide Number Placeholder 3"/>
          <p:cNvSpPr>
            <a:spLocks noGrp="1"/>
          </p:cNvSpPr>
          <p:nvPr>
            <p:ph type="sldNum" sz="quarter" idx="5"/>
          </p:nvPr>
        </p:nvSpPr>
        <p:spPr/>
        <p:txBody>
          <a:bodyPr/>
          <a:lstStyle/>
          <a:p>
            <a:fld id="{A7AB882A-90D7-FB4D-B996-1F0AF3284E8B}" type="slidenum">
              <a:rPr lang="en-US" smtClean="0"/>
              <a:t>6</a:t>
            </a:fld>
            <a:endParaRPr lang="en-US"/>
          </a:p>
        </p:txBody>
      </p:sp>
    </p:spTree>
    <p:extLst>
      <p:ext uri="{BB962C8B-B14F-4D97-AF65-F5344CB8AC3E}">
        <p14:creationId xmlns:p14="http://schemas.microsoft.com/office/powerpoint/2010/main" val="110847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MARTHA</a:t>
            </a:r>
            <a:br>
              <a:rPr lang="en-US" dirty="0"/>
            </a:br>
            <a:br>
              <a:rPr lang="en-US" dirty="0"/>
            </a:br>
            <a:r>
              <a:rPr lang="en-US" dirty="0"/>
              <a:t>The system enables the DRC to monitor tool usage, identify student needs, and coordinate targeted outreach, training, and support across campus. </a:t>
            </a:r>
            <a:br>
              <a:rPr lang="en-US" dirty="0"/>
            </a:br>
            <a:br>
              <a:rPr lang="en-US" dirty="0"/>
            </a:br>
            <a:r>
              <a:rPr lang="en-US" dirty="0"/>
              <a:t>Communicate progress, share data and dashboards, student interaction, and measure satisfaction and usage among others. </a:t>
            </a:r>
            <a:br>
              <a:rPr lang="en-US" dirty="0"/>
            </a:br>
            <a:br>
              <a:rPr lang="en-US" dirty="0"/>
            </a:br>
            <a:r>
              <a:rPr lang="en-US" b="1" dirty="0"/>
              <a:t>Incorporating user feedback – </a:t>
            </a:r>
            <a:br>
              <a:rPr lang="en-US" b="1" dirty="0"/>
            </a:br>
            <a:br>
              <a:rPr lang="en-US" b="1" dirty="0"/>
            </a:br>
            <a:r>
              <a:rPr lang="en-US" b="1" dirty="0"/>
              <a:t>We conducted surveys about current practices and what are some recommendations or wants</a:t>
            </a:r>
            <a:br>
              <a:rPr lang="en-US" b="1" dirty="0"/>
            </a:br>
            <a:r>
              <a:rPr lang="en-US" b="1" dirty="0"/>
              <a:t>Addressed critical pain points and where we realized a new system was not the “fix” to a situation</a:t>
            </a:r>
            <a:br>
              <a:rPr lang="en-US" b="1" dirty="0"/>
            </a:br>
            <a:r>
              <a:rPr lang="en-US" b="1" dirty="0"/>
              <a:t>We conducted trainings (although this wasn’t our initial intended purpose, this shed light on some gaps in understanding our process and procedures</a:t>
            </a:r>
            <a:br>
              <a:rPr lang="en-US" b="1" dirty="0"/>
            </a:br>
            <a:r>
              <a:rPr lang="en-US" b="1" dirty="0"/>
              <a:t>Improved our forms, website language, and manuals</a:t>
            </a:r>
            <a:br>
              <a:rPr lang="en-US" b="1" dirty="0"/>
            </a:br>
            <a:br>
              <a:rPr lang="en-US" dirty="0"/>
            </a:br>
            <a:r>
              <a:rPr lang="en-US" dirty="0"/>
              <a:t>CRM (customer relationship management) system for access resource management. Offers modules for student management, testing, equipment, accommodations, student and faculty notifications, and disability information. The system is flexible for any given workflow requirement (ex testing groups, cover letter, testing reminders). Unlike our previous application, ARM is web and mobile friendly. It can integrate with any campus solutions or 3</a:t>
            </a:r>
            <a:r>
              <a:rPr lang="en-US" baseline="30000" dirty="0"/>
              <a:t>rd</a:t>
            </a:r>
            <a:r>
              <a:rPr lang="en-US" dirty="0"/>
              <a:t> party software via web services. Additionally, it has built in analytics.</a:t>
            </a:r>
            <a:br>
              <a:rPr lang="en-US" dirty="0"/>
            </a:br>
            <a:br>
              <a:rPr lang="en-US" dirty="0"/>
            </a:br>
            <a:br>
              <a:rPr lang="en-US" b="1" dirty="0">
                <a:cs typeface="Calibri"/>
              </a:rPr>
            </a:br>
            <a:r>
              <a:rPr lang="en-US" b="1" dirty="0">
                <a:cs typeface="Calibri"/>
              </a:rPr>
              <a:t>Policy alignment: Integrating existing workflows, compliance with institutional and legal guidelines, procurement rules, and ensuring data security</a:t>
            </a:r>
            <a:br>
              <a:rPr lang="en-US" b="1" dirty="0">
                <a:cs typeface="Calibri"/>
              </a:rPr>
            </a:br>
            <a:br>
              <a:rPr lang="en-US" b="1" dirty="0">
                <a:cs typeface="Calibri"/>
              </a:rPr>
            </a:br>
            <a:r>
              <a:rPr lang="en-US" b="1" dirty="0">
                <a:cs typeface="Calibri"/>
              </a:rPr>
              <a:t>REDUNDANT COMMUNICATION AND DIFFERENT ACCESSIBLE FORMS OF COMMUNICATION</a:t>
            </a:r>
            <a:br>
              <a:rPr lang="en-US" b="1" dirty="0">
                <a:cs typeface="Calibri"/>
              </a:rPr>
            </a:br>
            <a:br>
              <a:rPr lang="en-US" b="1" dirty="0">
                <a:cs typeface="Calibri"/>
              </a:rPr>
            </a:br>
            <a:r>
              <a:rPr lang="en-US" b="1" dirty="0">
                <a:cs typeface="Calibri"/>
              </a:rPr>
              <a:t>referred back to our background and training on UDL – using different forms of representation - </a:t>
            </a:r>
            <a:br>
              <a:rPr lang="en-US" b="1" dirty="0">
                <a:cs typeface="Calibri"/>
              </a:rPr>
            </a:br>
            <a:br>
              <a:rPr lang="en-US" b="1" dirty="0">
                <a:cs typeface="Calibri"/>
              </a:rPr>
            </a:br>
            <a:r>
              <a:rPr lang="en-US" b="1" dirty="0">
                <a:cs typeface="Calibri"/>
              </a:rPr>
              <a:t>- timelines and milestones – </a:t>
            </a:r>
            <a:br>
              <a:rPr lang="en-US" b="1" dirty="0">
                <a:cs typeface="Calibri"/>
              </a:rPr>
            </a:br>
            <a:br>
              <a:rPr lang="en-US" b="1" dirty="0">
                <a:cs typeface="Calibri"/>
              </a:rPr>
            </a:br>
            <a:r>
              <a:rPr lang="en-US" b="1" dirty="0">
                <a:cs typeface="Calibri"/>
              </a:rPr>
              <a:t>In all of this, our biggest priority was to keep our most difficult clients engaged, our Faculty…. Next slide</a:t>
            </a:r>
          </a:p>
          <a:p>
            <a:endParaRPr lang="en-US" dirty="0"/>
          </a:p>
        </p:txBody>
      </p:sp>
      <p:sp>
        <p:nvSpPr>
          <p:cNvPr id="4" name="Slide Number Placeholder 3"/>
          <p:cNvSpPr>
            <a:spLocks noGrp="1"/>
          </p:cNvSpPr>
          <p:nvPr>
            <p:ph type="sldNum" sz="quarter" idx="5"/>
          </p:nvPr>
        </p:nvSpPr>
        <p:spPr/>
        <p:txBody>
          <a:bodyPr/>
          <a:lstStyle/>
          <a:p>
            <a:fld id="{369D8089-E9FE-47AF-AF92-7597E662FED8}" type="slidenum">
              <a:rPr lang="en-US" smtClean="0"/>
              <a:t>7</a:t>
            </a:fld>
            <a:endParaRPr lang="en-US"/>
          </a:p>
        </p:txBody>
      </p:sp>
    </p:spTree>
    <p:extLst>
      <p:ext uri="{BB962C8B-B14F-4D97-AF65-F5344CB8AC3E}">
        <p14:creationId xmlns:p14="http://schemas.microsoft.com/office/powerpoint/2010/main" val="126506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MARTHA</a:t>
            </a:r>
            <a:br>
              <a:rPr lang="en-US" b="1" dirty="0"/>
            </a:br>
            <a:br>
              <a:rPr lang="en-US" b="1" dirty="0"/>
            </a:br>
            <a:r>
              <a:rPr lang="en-US" b="1" dirty="0"/>
              <a:t>visibility – We were intentional in communicating the progress and outcomes </a:t>
            </a:r>
            <a:br>
              <a:rPr lang="en-US" b="1" dirty="0"/>
            </a:br>
            <a:r>
              <a:rPr lang="en-US" b="1" dirty="0"/>
              <a:t>VOICE – ENGAGE STAKEHOLDERS: FACULTY AND STUDENT ALLIES by sharing the importance of the data we were collecting.</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By analyzing trends, we can make strategic choices that align with organizational goals.</a:t>
            </a:r>
          </a:p>
          <a:p>
            <a:r>
              <a:rPr lang="en-US" dirty="0"/>
              <a:t>It enables clear communication of progress and outcomes to stakeholders.</a:t>
            </a:r>
          </a:p>
          <a:p>
            <a:r>
              <a:rPr lang="en-US" dirty="0"/>
              <a:t>driving process optimization and better resource allocation.</a:t>
            </a:r>
            <a:br>
              <a:rPr lang="en-US" dirty="0"/>
            </a:br>
            <a:r>
              <a:rPr lang="en-US" dirty="0"/>
              <a:t>It ensures continuous assessment of whether strategies are working or need adjustments.</a:t>
            </a:r>
            <a:br>
              <a:rPr lang="en-US" dirty="0"/>
            </a:br>
            <a:r>
              <a:rPr lang="en-US" b="1" dirty="0"/>
              <a:t>Compliance and Risk Management</a:t>
            </a:r>
            <a:br>
              <a:rPr lang="en-US" dirty="0"/>
            </a:br>
            <a:r>
              <a:rPr lang="en-US" dirty="0"/>
              <a:t>Proper data collection and reporting help ensure compliance with regulations and reduce risks related to audits or violations.</a:t>
            </a:r>
            <a:br>
              <a:rPr lang="en-US" dirty="0"/>
            </a:br>
            <a:br>
              <a:rPr lang="en-US" dirty="0"/>
            </a:br>
            <a:r>
              <a:rPr lang="en-US" dirty="0"/>
              <a:t>So we drilled all this data and outcomes to our stakeholders plus were still missing a critical piece, we needed to humanize these numbers…. (next slide)</a:t>
            </a:r>
          </a:p>
          <a:p>
            <a:endParaRPr lang="en-US" dirty="0"/>
          </a:p>
        </p:txBody>
      </p:sp>
      <p:sp>
        <p:nvSpPr>
          <p:cNvPr id="4" name="Slide Number Placeholder 3"/>
          <p:cNvSpPr>
            <a:spLocks noGrp="1"/>
          </p:cNvSpPr>
          <p:nvPr>
            <p:ph type="sldNum" sz="quarter" idx="5"/>
          </p:nvPr>
        </p:nvSpPr>
        <p:spPr/>
        <p:txBody>
          <a:bodyPr/>
          <a:lstStyle/>
          <a:p>
            <a:fld id="{A7AB882A-90D7-FB4D-B996-1F0AF3284E8B}" type="slidenum">
              <a:rPr lang="en-US" smtClean="0"/>
              <a:t>8</a:t>
            </a:fld>
            <a:endParaRPr lang="en-US"/>
          </a:p>
        </p:txBody>
      </p:sp>
    </p:spTree>
    <p:extLst>
      <p:ext uri="{BB962C8B-B14F-4D97-AF65-F5344CB8AC3E}">
        <p14:creationId xmlns:p14="http://schemas.microsoft.com/office/powerpoint/2010/main" val="323771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1" dirty="0"/>
            </a:br>
            <a:br>
              <a:rPr lang="en-US" b="1" dirty="0"/>
            </a:br>
            <a:r>
              <a:rPr lang="en-US" b="0" dirty="0"/>
              <a:t>With this background and strategies, we want to empower you to look at this as an opportunity instead of a task.</a:t>
            </a:r>
            <a:br>
              <a:rPr lang="en-US" b="0" dirty="0"/>
            </a:br>
            <a:br>
              <a:rPr lang="en-US" b="0" dirty="0"/>
            </a:br>
            <a:r>
              <a:rPr lang="en-US" b="0" dirty="0"/>
              <a:t>Even through our conversations with faculty, accommodations sometimes are not fully taken seriously until they have the student in front of them in a classroom so we knew that our student stories was critical to these conversations. </a:t>
            </a:r>
            <a:br>
              <a:rPr lang="en-US" b="0" dirty="0"/>
            </a:br>
            <a:br>
              <a:rPr lang="en-US" b="0" dirty="0"/>
            </a:br>
            <a:r>
              <a:rPr lang="en-US" b="0" dirty="0"/>
              <a:t>Next slide….</a:t>
            </a:r>
            <a:endParaRPr lang="en-US" b="1" dirty="0"/>
          </a:p>
        </p:txBody>
      </p:sp>
      <p:sp>
        <p:nvSpPr>
          <p:cNvPr id="4" name="Slide Number Placeholder 3"/>
          <p:cNvSpPr>
            <a:spLocks noGrp="1"/>
          </p:cNvSpPr>
          <p:nvPr>
            <p:ph type="sldNum" sz="quarter" idx="5"/>
          </p:nvPr>
        </p:nvSpPr>
        <p:spPr/>
        <p:txBody>
          <a:bodyPr/>
          <a:lstStyle/>
          <a:p>
            <a:fld id="{A7AB882A-90D7-FB4D-B996-1F0AF3284E8B}" type="slidenum">
              <a:rPr lang="en-US" smtClean="0"/>
              <a:t>9</a:t>
            </a:fld>
            <a:endParaRPr lang="en-US"/>
          </a:p>
        </p:txBody>
      </p:sp>
    </p:spTree>
    <p:extLst>
      <p:ext uri="{BB962C8B-B14F-4D97-AF65-F5344CB8AC3E}">
        <p14:creationId xmlns:p14="http://schemas.microsoft.com/office/powerpoint/2010/main" val="191532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1" dirty="0"/>
            </a:br>
            <a:r>
              <a:rPr lang="en-US" sz="1200" dirty="0">
                <a:effectLst/>
                <a:latin typeface="Aptos"/>
                <a:ea typeface="Aptos" panose="020B0004020202020204" pitchFamily="34" charset="0"/>
                <a:cs typeface="Aptos" panose="020B0004020202020204" pitchFamily="34" charset="0"/>
              </a:rPr>
              <a:t>- She gets disabling vertigo as a result of motion and visual scanning, so scrolling through websites and PDFs can exacerbate her symptoms</a:t>
            </a:r>
            <a:endParaRPr lang="en-US" dirty="0">
              <a:latin typeface="Aptos"/>
            </a:endParaRPr>
          </a:p>
          <a:p>
            <a:pPr marL="0" indent="0">
              <a:buFontTx/>
              <a:buNone/>
            </a:pPr>
            <a:r>
              <a:rPr lang="en-US" dirty="0">
                <a:latin typeface="Aptos"/>
              </a:rPr>
              <a:t>- Struggles with inaccessible online content and lives out of state. Does not use a screen reader since he is adjusting to his new loss of sight. Also was registered in human and physiology classes</a:t>
            </a:r>
          </a:p>
          <a:p>
            <a:r>
              <a:rPr lang="en-US" b="0" dirty="0"/>
              <a:t>- Student also has speech impairment so typical adaptive technology for mobility impairments are not usable.</a:t>
            </a:r>
            <a:br>
              <a:rPr lang="en-US" b="0" dirty="0"/>
            </a:br>
            <a:br>
              <a:rPr lang="en-US" b="0" dirty="0"/>
            </a:br>
            <a:r>
              <a:rPr lang="en-US" b="0" dirty="0"/>
              <a:t>Simplicity! This is the problem, let me give you an example of how this problem effects a particular student and their experience at FIU, and now tell me, what are the suggestions…. Mention Duo Mobile requirement through the app and no longer allowing call options.</a:t>
            </a:r>
          </a:p>
        </p:txBody>
      </p:sp>
      <p:sp>
        <p:nvSpPr>
          <p:cNvPr id="4" name="Slide Number Placeholder 3"/>
          <p:cNvSpPr>
            <a:spLocks noGrp="1"/>
          </p:cNvSpPr>
          <p:nvPr>
            <p:ph type="sldNum" sz="quarter" idx="5"/>
          </p:nvPr>
        </p:nvSpPr>
        <p:spPr/>
        <p:txBody>
          <a:bodyPr/>
          <a:lstStyle/>
          <a:p>
            <a:fld id="{A7AB882A-90D7-FB4D-B996-1F0AF3284E8B}" type="slidenum">
              <a:rPr lang="en-US" smtClean="0"/>
              <a:t>10</a:t>
            </a:fld>
            <a:endParaRPr lang="en-US"/>
          </a:p>
        </p:txBody>
      </p:sp>
    </p:spTree>
    <p:extLst>
      <p:ext uri="{BB962C8B-B14F-4D97-AF65-F5344CB8AC3E}">
        <p14:creationId xmlns:p14="http://schemas.microsoft.com/office/powerpoint/2010/main" val="170772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4E2D5E-E304-F744-92B4-C2614AA64448}"/>
              </a:ext>
            </a:extLst>
          </p:cNvPr>
          <p:cNvSpPr txBox="1"/>
          <p:nvPr userDrawn="1"/>
        </p:nvSpPr>
        <p:spPr>
          <a:xfrm>
            <a:off x="4064295" y="418470"/>
            <a:ext cx="4072935" cy="261610"/>
          </a:xfrm>
          <a:prstGeom prst="rect">
            <a:avLst/>
          </a:prstGeom>
          <a:noFill/>
        </p:spPr>
        <p:txBody>
          <a:bodyPr wrap="square" rtlCol="0">
            <a:spAutoFit/>
          </a:bodyPr>
          <a:lstStyle/>
          <a:p>
            <a:pPr algn="ctr"/>
            <a:r>
              <a:rPr lang="en-US" sz="1100" spc="300">
                <a:solidFill>
                  <a:schemeClr val="bg1">
                    <a:lumMod val="95000"/>
                  </a:schemeClr>
                </a:solidFill>
                <a:latin typeface="Arial" panose="020B0604020202020204" pitchFamily="34" charset="0"/>
                <a:cs typeface="Arial" panose="020B0604020202020204" pitchFamily="34" charset="0"/>
              </a:rPr>
              <a:t>FLORIDA INTERNATIONAL UNIVERSITY</a:t>
            </a:r>
          </a:p>
        </p:txBody>
      </p:sp>
      <p:sp>
        <p:nvSpPr>
          <p:cNvPr id="8" name="Title Placeholder 1">
            <a:extLst>
              <a:ext uri="{FF2B5EF4-FFF2-40B4-BE49-F238E27FC236}">
                <a16:creationId xmlns:a16="http://schemas.microsoft.com/office/drawing/2014/main" id="{88DEB929-9798-7B44-8E54-60948088B046}"/>
              </a:ext>
            </a:extLst>
          </p:cNvPr>
          <p:cNvSpPr>
            <a:spLocks noGrp="1"/>
          </p:cNvSpPr>
          <p:nvPr>
            <p:ph type="title"/>
          </p:nvPr>
        </p:nvSpPr>
        <p:spPr>
          <a:xfrm>
            <a:off x="1603727" y="3721808"/>
            <a:ext cx="8984543" cy="1325563"/>
          </a:xfrm>
          <a:prstGeom prst="rect">
            <a:avLst/>
          </a:prstGeom>
        </p:spPr>
        <p:txBody>
          <a:bodyPr vert="horz" lIns="91440" tIns="45720" rIns="91440" bIns="45720" rtlCol="0" anchor="ctr">
            <a:normAutofit/>
          </a:bodyPr>
          <a:lstStyle>
            <a:lvl1pPr algn="ctr">
              <a:defRPr sz="3600"/>
            </a:lvl1pPr>
          </a:lstStyle>
          <a:p>
            <a:endParaRPr lang="en-US"/>
          </a:p>
        </p:txBody>
      </p:sp>
    </p:spTree>
    <p:extLst>
      <p:ext uri="{BB962C8B-B14F-4D97-AF65-F5344CB8AC3E}">
        <p14:creationId xmlns:p14="http://schemas.microsoft.com/office/powerpoint/2010/main" val="248366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564F3C-4E9C-A84A-915B-1971194754CE}"/>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D10DF140-61C7-C94E-9347-6DD282A33E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654" y="6123851"/>
            <a:ext cx="1217550" cy="563880"/>
          </a:xfrm>
          <a:prstGeom prst="rect">
            <a:avLst/>
          </a:prstGeom>
        </p:spPr>
      </p:pic>
      <p:sp>
        <p:nvSpPr>
          <p:cNvPr id="4" name="Title 1">
            <a:extLst>
              <a:ext uri="{FF2B5EF4-FFF2-40B4-BE49-F238E27FC236}">
                <a16:creationId xmlns:a16="http://schemas.microsoft.com/office/drawing/2014/main" id="{27A209E8-E5E1-5D41-92D2-2615A78E2694}"/>
              </a:ext>
            </a:extLst>
          </p:cNvPr>
          <p:cNvSpPr>
            <a:spLocks noGrp="1"/>
          </p:cNvSpPr>
          <p:nvPr>
            <p:ph type="title"/>
          </p:nvPr>
        </p:nvSpPr>
        <p:spPr>
          <a:xfrm>
            <a:off x="726040" y="544528"/>
            <a:ext cx="3358280" cy="563880"/>
          </a:xfrm>
          <a:prstGeom prst="rect">
            <a:avLst/>
          </a:prstGeom>
        </p:spPr>
        <p:txBody>
          <a:bodyPr anchor="ctr">
            <a:noAutofit/>
          </a:bodyPr>
          <a:lstStyle>
            <a:lvl1pPr>
              <a:defRPr sz="2400">
                <a:solidFill>
                  <a:srgbClr val="CC0066"/>
                </a:solidFill>
              </a:defRPr>
            </a:lvl1pPr>
          </a:lstStyle>
          <a:p>
            <a:endParaRPr lang="en-US"/>
          </a:p>
        </p:txBody>
      </p:sp>
      <p:sp>
        <p:nvSpPr>
          <p:cNvPr id="5" name="Text Placeholder 3">
            <a:extLst>
              <a:ext uri="{FF2B5EF4-FFF2-40B4-BE49-F238E27FC236}">
                <a16:creationId xmlns:a16="http://schemas.microsoft.com/office/drawing/2014/main" id="{BB3200B7-23B0-6542-AF46-FF8EFBF9FBAF}"/>
              </a:ext>
            </a:extLst>
          </p:cNvPr>
          <p:cNvSpPr>
            <a:spLocks noGrp="1"/>
          </p:cNvSpPr>
          <p:nvPr>
            <p:ph type="body" sz="half" idx="10"/>
          </p:nvPr>
        </p:nvSpPr>
        <p:spPr>
          <a:xfrm>
            <a:off x="726042" y="1371538"/>
            <a:ext cx="2583215" cy="3444301"/>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6" name="Picture Placeholder 3">
            <a:extLst>
              <a:ext uri="{FF2B5EF4-FFF2-40B4-BE49-F238E27FC236}">
                <a16:creationId xmlns:a16="http://schemas.microsoft.com/office/drawing/2014/main" id="{0CB99F92-7B2D-DA41-8932-E06E340EA02C}"/>
              </a:ext>
            </a:extLst>
          </p:cNvPr>
          <p:cNvSpPr>
            <a:spLocks noGrp="1"/>
          </p:cNvSpPr>
          <p:nvPr>
            <p:ph type="pic" sz="quarter" idx="11"/>
          </p:nvPr>
        </p:nvSpPr>
        <p:spPr>
          <a:xfrm flipH="1">
            <a:off x="3632199" y="743802"/>
            <a:ext cx="7976031" cy="5370396"/>
          </a:xfrm>
          <a:prstGeom prst="corner">
            <a:avLst>
              <a:gd name="adj1" fmla="val 57567"/>
              <a:gd name="adj2" fmla="val 95877"/>
            </a:avLst>
          </a:prstGeom>
          <a:blipFill dpi="0" rotWithShape="0">
            <a:blip r:embed="rId3" cstate="email">
              <a:extLst>
                <a:ext uri="{28A0092B-C50C-407E-A947-70E740481C1C}">
                  <a14:useLocalDpi xmlns:a14="http://schemas.microsoft.com/office/drawing/2010/main"/>
                </a:ext>
              </a:extLst>
            </a:blip>
            <a:srcRect/>
            <a:stretch>
              <a:fillRect/>
            </a:stretch>
          </a:blipFill>
        </p:spPr>
        <p:txBody>
          <a:bodyPr/>
          <a:lstStyle/>
          <a:p>
            <a:endParaRPr lang="en-US"/>
          </a:p>
        </p:txBody>
      </p:sp>
      <p:grpSp>
        <p:nvGrpSpPr>
          <p:cNvPr id="7" name="Group 6">
            <a:extLst>
              <a:ext uri="{FF2B5EF4-FFF2-40B4-BE49-F238E27FC236}">
                <a16:creationId xmlns:a16="http://schemas.microsoft.com/office/drawing/2014/main" id="{3BDDF83C-8AC7-A941-A027-BAAF20DCA295}"/>
              </a:ext>
            </a:extLst>
          </p:cNvPr>
          <p:cNvGrpSpPr/>
          <p:nvPr userDrawn="1"/>
        </p:nvGrpSpPr>
        <p:grpSpPr>
          <a:xfrm>
            <a:off x="3632200" y="637953"/>
            <a:ext cx="7976031" cy="2393648"/>
            <a:chOff x="3683000" y="638356"/>
            <a:chExt cx="7976031" cy="2393648"/>
          </a:xfrm>
        </p:grpSpPr>
        <p:sp>
          <p:nvSpPr>
            <p:cNvPr id="8" name="Rectangle 7">
              <a:extLst>
                <a:ext uri="{FF2B5EF4-FFF2-40B4-BE49-F238E27FC236}">
                  <a16:creationId xmlns:a16="http://schemas.microsoft.com/office/drawing/2014/main" id="{5DA12D9A-A693-B545-A8F5-2A9593D2A685}"/>
                </a:ext>
              </a:extLst>
            </p:cNvPr>
            <p:cNvSpPr/>
            <p:nvPr/>
          </p:nvSpPr>
          <p:spPr>
            <a:xfrm>
              <a:off x="6417481" y="638356"/>
              <a:ext cx="5241550" cy="110074"/>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A635189E-CF3C-9646-86FF-9D061A9687AC}"/>
                </a:ext>
              </a:extLst>
            </p:cNvPr>
            <p:cNvSpPr/>
            <p:nvPr/>
          </p:nvSpPr>
          <p:spPr>
            <a:xfrm rot="16200000">
              <a:off x="5327064" y="1829604"/>
              <a:ext cx="2292822" cy="111977"/>
            </a:xfrm>
            <a:prstGeom prst="rect">
              <a:avLst/>
            </a:prstGeom>
            <a:gradFill>
              <a:gsLst>
                <a:gs pos="97000">
                  <a:srgbClr val="D92D8A"/>
                </a:gs>
                <a:gs pos="7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1F58982-B41E-8340-83CF-555551EE8C45}"/>
                </a:ext>
              </a:extLst>
            </p:cNvPr>
            <p:cNvSpPr/>
            <p:nvPr/>
          </p:nvSpPr>
          <p:spPr>
            <a:xfrm flipH="1">
              <a:off x="3683000" y="2924436"/>
              <a:ext cx="2754068" cy="106058"/>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73736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rn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3A9093-3691-AA4C-A2F4-304998E299F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F342235-2539-9C42-9FFC-2583D8FF2508}"/>
              </a:ext>
            </a:extLst>
          </p:cNvPr>
          <p:cNvGrpSpPr/>
          <p:nvPr userDrawn="1"/>
        </p:nvGrpSpPr>
        <p:grpSpPr>
          <a:xfrm flipH="1" flipV="1">
            <a:off x="10644674" y="5408676"/>
            <a:ext cx="735606" cy="746592"/>
            <a:chOff x="897887" y="745236"/>
            <a:chExt cx="735606" cy="746592"/>
          </a:xfrm>
        </p:grpSpPr>
        <p:sp>
          <p:nvSpPr>
            <p:cNvPr id="5" name="Rectangle 4">
              <a:extLst>
                <a:ext uri="{FF2B5EF4-FFF2-40B4-BE49-F238E27FC236}">
                  <a16:creationId xmlns:a16="http://schemas.microsoft.com/office/drawing/2014/main" id="{7B082B33-8809-4D4E-892A-871B1D090AB4}"/>
                </a:ext>
              </a:extLst>
            </p:cNvPr>
            <p:cNvSpPr/>
            <p:nvPr/>
          </p:nvSpPr>
          <p:spPr>
            <a:xfrm rot="16200000" flipH="1">
              <a:off x="1186442" y="456681"/>
              <a:ext cx="158496" cy="735606"/>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6D9A3A04-48C2-9046-99D8-29E0696CC719}"/>
                </a:ext>
              </a:extLst>
            </p:cNvPr>
            <p:cNvSpPr/>
            <p:nvPr/>
          </p:nvSpPr>
          <p:spPr>
            <a:xfrm flipH="1">
              <a:off x="897887" y="898707"/>
              <a:ext cx="158496" cy="593121"/>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 name="Group 6">
            <a:extLst>
              <a:ext uri="{FF2B5EF4-FFF2-40B4-BE49-F238E27FC236}">
                <a16:creationId xmlns:a16="http://schemas.microsoft.com/office/drawing/2014/main" id="{7234CB5F-76F4-6745-89D4-C806CD69862C}"/>
              </a:ext>
            </a:extLst>
          </p:cNvPr>
          <p:cNvGrpSpPr/>
          <p:nvPr userDrawn="1"/>
        </p:nvGrpSpPr>
        <p:grpSpPr>
          <a:xfrm flipV="1">
            <a:off x="789474" y="5408676"/>
            <a:ext cx="735606" cy="746592"/>
            <a:chOff x="897887" y="745236"/>
            <a:chExt cx="735606" cy="746592"/>
          </a:xfrm>
        </p:grpSpPr>
        <p:sp>
          <p:nvSpPr>
            <p:cNvPr id="8" name="Rectangle 7">
              <a:extLst>
                <a:ext uri="{FF2B5EF4-FFF2-40B4-BE49-F238E27FC236}">
                  <a16:creationId xmlns:a16="http://schemas.microsoft.com/office/drawing/2014/main" id="{29A027F7-340B-AE49-A6E7-AF7808C4881B}"/>
                </a:ext>
              </a:extLst>
            </p:cNvPr>
            <p:cNvSpPr/>
            <p:nvPr/>
          </p:nvSpPr>
          <p:spPr>
            <a:xfrm rot="16200000" flipH="1">
              <a:off x="1186442" y="456681"/>
              <a:ext cx="158496" cy="735606"/>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3008E556-02A5-F644-8527-1071C399CF8F}"/>
                </a:ext>
              </a:extLst>
            </p:cNvPr>
            <p:cNvSpPr/>
            <p:nvPr/>
          </p:nvSpPr>
          <p:spPr>
            <a:xfrm flipH="1">
              <a:off x="897887" y="898707"/>
              <a:ext cx="158496" cy="593121"/>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 name="Group 9">
            <a:extLst>
              <a:ext uri="{FF2B5EF4-FFF2-40B4-BE49-F238E27FC236}">
                <a16:creationId xmlns:a16="http://schemas.microsoft.com/office/drawing/2014/main" id="{9F0C6396-694E-7E4D-99B5-1FFF7CB06E00}"/>
              </a:ext>
            </a:extLst>
          </p:cNvPr>
          <p:cNvGrpSpPr/>
          <p:nvPr userDrawn="1"/>
        </p:nvGrpSpPr>
        <p:grpSpPr>
          <a:xfrm flipH="1">
            <a:off x="10644674" y="745236"/>
            <a:ext cx="735606" cy="746592"/>
            <a:chOff x="897887" y="745236"/>
            <a:chExt cx="735606" cy="746592"/>
          </a:xfrm>
        </p:grpSpPr>
        <p:sp>
          <p:nvSpPr>
            <p:cNvPr id="11" name="Rectangle 10">
              <a:extLst>
                <a:ext uri="{FF2B5EF4-FFF2-40B4-BE49-F238E27FC236}">
                  <a16:creationId xmlns:a16="http://schemas.microsoft.com/office/drawing/2014/main" id="{CED90838-A6BF-0F4F-9EEF-F4EF18A3585C}"/>
                </a:ext>
              </a:extLst>
            </p:cNvPr>
            <p:cNvSpPr/>
            <p:nvPr/>
          </p:nvSpPr>
          <p:spPr>
            <a:xfrm rot="16200000" flipH="1">
              <a:off x="1186442" y="456681"/>
              <a:ext cx="158496" cy="735606"/>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B3FA1B5D-1100-BA4E-880C-425F37DC1986}"/>
                </a:ext>
              </a:extLst>
            </p:cNvPr>
            <p:cNvSpPr/>
            <p:nvPr/>
          </p:nvSpPr>
          <p:spPr>
            <a:xfrm flipH="1">
              <a:off x="897887" y="898707"/>
              <a:ext cx="158496" cy="593121"/>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3" name="Content Placeholder 15">
            <a:extLst>
              <a:ext uri="{FF2B5EF4-FFF2-40B4-BE49-F238E27FC236}">
                <a16:creationId xmlns:a16="http://schemas.microsoft.com/office/drawing/2014/main" id="{A9768829-BB27-E04C-AC08-35C2DCF43426}"/>
              </a:ext>
            </a:extLst>
          </p:cNvPr>
          <p:cNvSpPr>
            <a:spLocks noGrp="1"/>
          </p:cNvSpPr>
          <p:nvPr>
            <p:ph sz="quarter" idx="10"/>
          </p:nvPr>
        </p:nvSpPr>
        <p:spPr>
          <a:xfrm>
            <a:off x="2418591" y="2310784"/>
            <a:ext cx="7510717" cy="3394452"/>
          </a:xfrm>
        </p:spPr>
        <p:txBody>
          <a:bodyPr>
            <a:normAutofit/>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endParaRPr lang="en-US"/>
          </a:p>
        </p:txBody>
      </p:sp>
      <p:sp>
        <p:nvSpPr>
          <p:cNvPr id="14" name="Title Placeholder 1">
            <a:extLst>
              <a:ext uri="{FF2B5EF4-FFF2-40B4-BE49-F238E27FC236}">
                <a16:creationId xmlns:a16="http://schemas.microsoft.com/office/drawing/2014/main" id="{67577F2A-343B-0547-90B9-3107102671CE}"/>
              </a:ext>
            </a:extLst>
          </p:cNvPr>
          <p:cNvSpPr>
            <a:spLocks noGrp="1"/>
          </p:cNvSpPr>
          <p:nvPr>
            <p:ph type="title"/>
          </p:nvPr>
        </p:nvSpPr>
        <p:spPr>
          <a:xfrm>
            <a:off x="2418590" y="1198471"/>
            <a:ext cx="7510718" cy="845923"/>
          </a:xfrm>
          <a:prstGeom prst="rect">
            <a:avLst/>
          </a:prstGeom>
        </p:spPr>
        <p:txBody>
          <a:bodyPr vert="horz" lIns="91440" tIns="45720" rIns="91440" bIns="45720" rtlCol="0" anchor="ctr">
            <a:normAutofit/>
          </a:bodyPr>
          <a:lstStyle>
            <a:lvl1pPr>
              <a:defRPr sz="3600">
                <a:solidFill>
                  <a:schemeClr val="tx1">
                    <a:lumMod val="75000"/>
                    <a:lumOff val="25000"/>
                  </a:schemeClr>
                </a:solidFill>
              </a:defRPr>
            </a:lvl1pPr>
          </a:lstStyle>
          <a:p>
            <a:endParaRPr lang="en-US"/>
          </a:p>
        </p:txBody>
      </p:sp>
      <p:grpSp>
        <p:nvGrpSpPr>
          <p:cNvPr id="15" name="Group 14">
            <a:extLst>
              <a:ext uri="{FF2B5EF4-FFF2-40B4-BE49-F238E27FC236}">
                <a16:creationId xmlns:a16="http://schemas.microsoft.com/office/drawing/2014/main" id="{E6432753-6F7F-614E-852E-0E437C757C8A}"/>
              </a:ext>
            </a:extLst>
          </p:cNvPr>
          <p:cNvGrpSpPr/>
          <p:nvPr userDrawn="1"/>
        </p:nvGrpSpPr>
        <p:grpSpPr>
          <a:xfrm rot="16200000" flipH="1">
            <a:off x="786644" y="682484"/>
            <a:ext cx="731520" cy="747831"/>
            <a:chOff x="897887" y="745236"/>
            <a:chExt cx="731520" cy="747831"/>
          </a:xfrm>
        </p:grpSpPr>
        <p:sp>
          <p:nvSpPr>
            <p:cNvPr id="16" name="Rectangle 15">
              <a:extLst>
                <a:ext uri="{FF2B5EF4-FFF2-40B4-BE49-F238E27FC236}">
                  <a16:creationId xmlns:a16="http://schemas.microsoft.com/office/drawing/2014/main" id="{EC23CBF0-EBAD-5A48-BEB5-7F7ED127ED9A}"/>
                </a:ext>
              </a:extLst>
            </p:cNvPr>
            <p:cNvSpPr/>
            <p:nvPr/>
          </p:nvSpPr>
          <p:spPr>
            <a:xfrm rot="16200000" flipH="1">
              <a:off x="1184399" y="458724"/>
              <a:ext cx="158496" cy="731520"/>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6754997F-8EB7-5140-9E75-4B286C8C6FED}"/>
                </a:ext>
              </a:extLst>
            </p:cNvPr>
            <p:cNvSpPr/>
            <p:nvPr/>
          </p:nvSpPr>
          <p:spPr>
            <a:xfrm flipH="1">
              <a:off x="897887" y="898707"/>
              <a:ext cx="158496" cy="594360"/>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 name="TextBox 17">
            <a:extLst>
              <a:ext uri="{FF2B5EF4-FFF2-40B4-BE49-F238E27FC236}">
                <a16:creationId xmlns:a16="http://schemas.microsoft.com/office/drawing/2014/main" id="{FF2EB2B1-A9F3-9943-AABF-16618AFA9BE8}"/>
              </a:ext>
            </a:extLst>
          </p:cNvPr>
          <p:cNvSpPr txBox="1"/>
          <p:nvPr userDrawn="1"/>
        </p:nvSpPr>
        <p:spPr>
          <a:xfrm>
            <a:off x="3927573" y="6404446"/>
            <a:ext cx="4492751" cy="230832"/>
          </a:xfrm>
          <a:prstGeom prst="rect">
            <a:avLst/>
          </a:prstGeom>
          <a:noFill/>
        </p:spPr>
        <p:txBody>
          <a:bodyPr wrap="square" rtlCol="0">
            <a:spAutoFit/>
          </a:bodyPr>
          <a:lstStyle/>
          <a:p>
            <a:pPr algn="ctr"/>
            <a:r>
              <a:rPr lang="en-US" sz="900" kern="1200" spc="300">
                <a:solidFill>
                  <a:schemeClr val="bg2">
                    <a:lumMod val="75000"/>
                  </a:schemeClr>
                </a:solidFill>
                <a:latin typeface="Arial" panose="020B0604020202020204" pitchFamily="34" charset="0"/>
                <a:ea typeface="+mn-ea"/>
                <a:cs typeface="Arial" panose="020B0604020202020204" pitchFamily="34" charset="0"/>
              </a:rPr>
              <a:t>FLORIDA INTERNATIONAL UNIVERSITY</a:t>
            </a:r>
          </a:p>
        </p:txBody>
      </p:sp>
    </p:spTree>
    <p:extLst>
      <p:ext uri="{BB962C8B-B14F-4D97-AF65-F5344CB8AC3E}">
        <p14:creationId xmlns:p14="http://schemas.microsoft.com/office/powerpoint/2010/main" val="45364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nter Text Magenta Lines">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C5C2860B-6047-5A4C-A34C-2CE3559F5E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Title 1">
            <a:extLst>
              <a:ext uri="{FF2B5EF4-FFF2-40B4-BE49-F238E27FC236}">
                <a16:creationId xmlns:a16="http://schemas.microsoft.com/office/drawing/2014/main" id="{7F1827C6-B251-F84D-ADAF-23A63055EED5}"/>
              </a:ext>
            </a:extLst>
          </p:cNvPr>
          <p:cNvSpPr txBox="1">
            <a:spLocks/>
          </p:cNvSpPr>
          <p:nvPr userDrawn="1"/>
        </p:nvSpPr>
        <p:spPr>
          <a:xfrm>
            <a:off x="3244174" y="1626141"/>
            <a:ext cx="5791200" cy="9310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mj-ea"/>
                <a:cs typeface="Arial" panose="020B0604020202020204" pitchFamily="34" charset="0"/>
              </a:defRPr>
            </a:lvl1pPr>
          </a:lstStyle>
          <a:p>
            <a:pPr algn="ctr"/>
            <a:endParaRPr lang="en-US" sz="3600" spc="0">
              <a:solidFill>
                <a:schemeClr val="tx1">
                  <a:lumMod val="75000"/>
                  <a:lumOff val="25000"/>
                </a:schemeClr>
              </a:solidFill>
            </a:endParaRPr>
          </a:p>
        </p:txBody>
      </p:sp>
      <p:sp>
        <p:nvSpPr>
          <p:cNvPr id="5" name="Content Placeholder 15">
            <a:extLst>
              <a:ext uri="{FF2B5EF4-FFF2-40B4-BE49-F238E27FC236}">
                <a16:creationId xmlns:a16="http://schemas.microsoft.com/office/drawing/2014/main" id="{3FE4AA1A-321B-034B-A436-1489DB5063E7}"/>
              </a:ext>
            </a:extLst>
          </p:cNvPr>
          <p:cNvSpPr>
            <a:spLocks noGrp="1"/>
          </p:cNvSpPr>
          <p:nvPr>
            <p:ph sz="quarter" idx="10"/>
          </p:nvPr>
        </p:nvSpPr>
        <p:spPr>
          <a:xfrm>
            <a:off x="2229190" y="2737943"/>
            <a:ext cx="8147304" cy="2967038"/>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8DD80675-BCCC-9D43-8C06-61A6E7547EE5}"/>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accent3"/>
                </a:solidFill>
              </a:defRPr>
            </a:lvl1pPr>
          </a:lstStyle>
          <a:p>
            <a:endParaRPr lang="en-US"/>
          </a:p>
        </p:txBody>
      </p:sp>
    </p:spTree>
    <p:extLst>
      <p:ext uri="{BB962C8B-B14F-4D97-AF65-F5344CB8AC3E}">
        <p14:creationId xmlns:p14="http://schemas.microsoft.com/office/powerpoint/2010/main" val="561587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nter Text Cyan Lines">
    <p:spTree>
      <p:nvGrpSpPr>
        <p:cNvPr id="1" name=""/>
        <p:cNvGrpSpPr/>
        <p:nvPr/>
      </p:nvGrpSpPr>
      <p:grpSpPr>
        <a:xfrm>
          <a:off x="0" y="0"/>
          <a:ext cx="0" cy="0"/>
          <a:chOff x="0" y="0"/>
          <a:chExt cx="0" cy="0"/>
        </a:xfrm>
      </p:grpSpPr>
      <p:pic>
        <p:nvPicPr>
          <p:cNvPr id="6" name="Picture 5" descr="A picture containing screenshot&#10;&#10;Description automatically generated">
            <a:extLst>
              <a:ext uri="{FF2B5EF4-FFF2-40B4-BE49-F238E27FC236}">
                <a16:creationId xmlns:a16="http://schemas.microsoft.com/office/drawing/2014/main" id="{AD24B231-6806-6549-A9EB-CC858BE52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Content Placeholder 15">
            <a:extLst>
              <a:ext uri="{FF2B5EF4-FFF2-40B4-BE49-F238E27FC236}">
                <a16:creationId xmlns:a16="http://schemas.microsoft.com/office/drawing/2014/main" id="{853AFDF2-6FAF-3C45-BA79-69FE0FE7C59D}"/>
              </a:ext>
            </a:extLst>
          </p:cNvPr>
          <p:cNvSpPr>
            <a:spLocks noGrp="1"/>
          </p:cNvSpPr>
          <p:nvPr>
            <p:ph sz="quarter" idx="10"/>
          </p:nvPr>
        </p:nvSpPr>
        <p:spPr>
          <a:xfrm>
            <a:off x="2229190" y="2737943"/>
            <a:ext cx="8147304" cy="2967038"/>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FE51A568-E78E-1345-A344-90658C4D4DA6}"/>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73628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6D844F3F-144D-EC46-9448-847C2C242B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7443" cy="6858000"/>
          </a:xfrm>
          <a:prstGeom prst="rect">
            <a:avLst/>
          </a:prstGeom>
        </p:spPr>
      </p:pic>
      <p:sp>
        <p:nvSpPr>
          <p:cNvPr id="4" name="Content Placeholder 15">
            <a:extLst>
              <a:ext uri="{FF2B5EF4-FFF2-40B4-BE49-F238E27FC236}">
                <a16:creationId xmlns:a16="http://schemas.microsoft.com/office/drawing/2014/main" id="{1D0C1A8D-A891-934D-BEDF-BCAF239DB67C}"/>
              </a:ext>
            </a:extLst>
          </p:cNvPr>
          <p:cNvSpPr>
            <a:spLocks noGrp="1"/>
          </p:cNvSpPr>
          <p:nvPr>
            <p:ph sz="quarter" idx="10"/>
          </p:nvPr>
        </p:nvSpPr>
        <p:spPr>
          <a:xfrm>
            <a:off x="2229190" y="2737943"/>
            <a:ext cx="8147304" cy="2967038"/>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6161F8EC-ACD0-3544-9489-9E14A2C45F49}"/>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bg1"/>
                </a:solidFill>
              </a:defRPr>
            </a:lvl1pPr>
          </a:lstStyle>
          <a:p>
            <a:endParaRPr lang="en-US"/>
          </a:p>
        </p:txBody>
      </p:sp>
    </p:spTree>
    <p:extLst>
      <p:ext uri="{BB962C8B-B14F-4D97-AF65-F5344CB8AC3E}">
        <p14:creationId xmlns:p14="http://schemas.microsoft.com/office/powerpoint/2010/main" val="3400310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3" name="Picture 2" descr="A picture containing holding, yellow, colorful, sign&#10;&#10;Description automatically generated">
            <a:extLst>
              <a:ext uri="{FF2B5EF4-FFF2-40B4-BE49-F238E27FC236}">
                <a16:creationId xmlns:a16="http://schemas.microsoft.com/office/drawing/2014/main" id="{74C3F4AC-284C-8648-B74F-734AD0C970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15">
            <a:extLst>
              <a:ext uri="{FF2B5EF4-FFF2-40B4-BE49-F238E27FC236}">
                <a16:creationId xmlns:a16="http://schemas.microsoft.com/office/drawing/2014/main" id="{DCC8F7BA-1E34-D442-AEF7-6604F2F72632}"/>
              </a:ext>
            </a:extLst>
          </p:cNvPr>
          <p:cNvSpPr>
            <a:spLocks noGrp="1"/>
          </p:cNvSpPr>
          <p:nvPr>
            <p:ph sz="quarter" idx="10"/>
          </p:nvPr>
        </p:nvSpPr>
        <p:spPr>
          <a:xfrm>
            <a:off x="2229190" y="2737943"/>
            <a:ext cx="8147304" cy="2967038"/>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B5571367-FB83-B648-89F4-308268D2E101}"/>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bg1"/>
                </a:solidFill>
              </a:defRPr>
            </a:lvl1pPr>
          </a:lstStyle>
          <a:p>
            <a:endParaRPr lang="en-US"/>
          </a:p>
        </p:txBody>
      </p:sp>
    </p:spTree>
    <p:extLst>
      <p:ext uri="{BB962C8B-B14F-4D97-AF65-F5344CB8AC3E}">
        <p14:creationId xmlns:p14="http://schemas.microsoft.com/office/powerpoint/2010/main" val="4273636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Bar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51B882C-C539-A944-97F2-FC0CDA5F0C74}"/>
              </a:ext>
            </a:extLst>
          </p:cNvPr>
          <p:cNvGrpSpPr/>
          <p:nvPr userDrawn="1"/>
        </p:nvGrpSpPr>
        <p:grpSpPr>
          <a:xfrm flipV="1">
            <a:off x="11185080" y="298640"/>
            <a:ext cx="735606" cy="746592"/>
            <a:chOff x="10666920" y="5421408"/>
            <a:chExt cx="735606" cy="746592"/>
          </a:xfrm>
        </p:grpSpPr>
        <p:sp>
          <p:nvSpPr>
            <p:cNvPr id="28" name="Rectangle 27">
              <a:extLst>
                <a:ext uri="{FF2B5EF4-FFF2-40B4-BE49-F238E27FC236}">
                  <a16:creationId xmlns:a16="http://schemas.microsoft.com/office/drawing/2014/main" id="{16B3CB66-C4EA-1D4A-AB31-F3B036627C35}"/>
                </a:ext>
              </a:extLst>
            </p:cNvPr>
            <p:cNvSpPr/>
            <p:nvPr/>
          </p:nvSpPr>
          <p:spPr>
            <a:xfrm rot="16200000" flipV="1">
              <a:off x="10955475" y="5720949"/>
              <a:ext cx="158496" cy="735606"/>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2A919F03-190B-A144-89EE-F2C24C54E8DF}"/>
                </a:ext>
              </a:extLst>
            </p:cNvPr>
            <p:cNvSpPr/>
            <p:nvPr/>
          </p:nvSpPr>
          <p:spPr>
            <a:xfrm flipV="1">
              <a:off x="11244030" y="5421408"/>
              <a:ext cx="158496" cy="593121"/>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3282203" y="1788668"/>
            <a:ext cx="7902877" cy="4249484"/>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itle 18">
            <a:extLst>
              <a:ext uri="{FF2B5EF4-FFF2-40B4-BE49-F238E27FC236}">
                <a16:creationId xmlns:a16="http://schemas.microsoft.com/office/drawing/2014/main" id="{C716CB0E-F1FF-504E-9653-C73C2D7C4396}"/>
              </a:ext>
            </a:extLst>
          </p:cNvPr>
          <p:cNvSpPr txBox="1">
            <a:spLocks/>
          </p:cNvSpPr>
          <p:nvPr userDrawn="1"/>
        </p:nvSpPr>
        <p:spPr>
          <a:xfrm>
            <a:off x="3282203" y="894071"/>
            <a:ext cx="6105637" cy="7216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i="0" kern="1200" spc="300">
                <a:solidFill>
                  <a:srgbClr val="D92D8A"/>
                </a:solidFill>
                <a:latin typeface="Arial" panose="020B0604020202020204" pitchFamily="34" charset="0"/>
                <a:ea typeface="+mj-ea"/>
                <a:cs typeface="Arial" panose="020B0604020202020204" pitchFamily="34" charset="0"/>
              </a:defRPr>
            </a:lvl1pPr>
          </a:lstStyle>
          <a:p>
            <a:endParaRPr lang="en-US" sz="3200" spc="0"/>
          </a:p>
        </p:txBody>
      </p:sp>
      <p:sp>
        <p:nvSpPr>
          <p:cNvPr id="32" name="Title 1">
            <a:extLst>
              <a:ext uri="{FF2B5EF4-FFF2-40B4-BE49-F238E27FC236}">
                <a16:creationId xmlns:a16="http://schemas.microsoft.com/office/drawing/2014/main" id="{1AFD9C3E-7E7C-AB48-8364-4BE099796C05}"/>
              </a:ext>
            </a:extLst>
          </p:cNvPr>
          <p:cNvSpPr>
            <a:spLocks noGrp="1"/>
          </p:cNvSpPr>
          <p:nvPr>
            <p:ph type="title"/>
          </p:nvPr>
        </p:nvSpPr>
        <p:spPr>
          <a:xfrm>
            <a:off x="3282203" y="819848"/>
            <a:ext cx="7902877" cy="747456"/>
          </a:xfrm>
          <a:prstGeom prst="rect">
            <a:avLst/>
          </a:prstGeom>
        </p:spPr>
        <p:txBody>
          <a:bodyPr anchor="ctr">
            <a:noAutofit/>
          </a:bodyPr>
          <a:lstStyle>
            <a:lvl1pPr algn="l">
              <a:defRPr sz="3200">
                <a:solidFill>
                  <a:schemeClr val="accent3"/>
                </a:solidFill>
              </a:defRPr>
            </a:lvl1pPr>
          </a:lstStyle>
          <a:p>
            <a:endParaRPr lang="en-US"/>
          </a:p>
        </p:txBody>
      </p:sp>
      <p:pic>
        <p:nvPicPr>
          <p:cNvPr id="4" name="Picture 3" descr="A blue sky&#10;&#10;Description automatically generated">
            <a:extLst>
              <a:ext uri="{FF2B5EF4-FFF2-40B4-BE49-F238E27FC236}">
                <a16:creationId xmlns:a16="http://schemas.microsoft.com/office/drawing/2014/main" id="{F52B9004-D179-1A4A-80CE-4571C434E5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2465798" cy="6857999"/>
          </a:xfrm>
          <a:prstGeom prst="rect">
            <a:avLst/>
          </a:prstGeom>
        </p:spPr>
      </p:pic>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spTree>
    <p:extLst>
      <p:ext uri="{BB962C8B-B14F-4D97-AF65-F5344CB8AC3E}">
        <p14:creationId xmlns:p14="http://schemas.microsoft.com/office/powerpoint/2010/main" val="2057369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Bar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3282203" y="1788667"/>
            <a:ext cx="7929604" cy="4175261"/>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200CCED-6E70-9C4C-8D34-9653C97BC9AD}"/>
              </a:ext>
            </a:extLst>
          </p:cNvPr>
          <p:cNvSpPr>
            <a:spLocks noGrp="1"/>
          </p:cNvSpPr>
          <p:nvPr>
            <p:ph type="title"/>
          </p:nvPr>
        </p:nvSpPr>
        <p:spPr>
          <a:xfrm>
            <a:off x="3282203" y="819848"/>
            <a:ext cx="7929604" cy="747456"/>
          </a:xfrm>
          <a:prstGeom prst="rect">
            <a:avLst/>
          </a:prstGeom>
        </p:spPr>
        <p:txBody>
          <a:bodyPr anchor="ctr">
            <a:noAutofit/>
          </a:bodyPr>
          <a:lstStyle>
            <a:lvl1pPr algn="l">
              <a:defRPr sz="3200">
                <a:solidFill>
                  <a:schemeClr val="accent3"/>
                </a:solidFill>
              </a:defRPr>
            </a:lvl1pPr>
          </a:lstStyle>
          <a:p>
            <a:endParaRPr lang="en-US"/>
          </a:p>
        </p:txBody>
      </p:sp>
      <p:pic>
        <p:nvPicPr>
          <p:cNvPr id="19" name="Picture 18" descr="A blue sky&#10;&#10;Description automatically generated">
            <a:extLst>
              <a:ext uri="{FF2B5EF4-FFF2-40B4-BE49-F238E27FC236}">
                <a16:creationId xmlns:a16="http://schemas.microsoft.com/office/drawing/2014/main" id="{6B427909-11C3-2B4F-99E1-06647A8293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2465798" cy="6858000"/>
          </a:xfrm>
          <a:prstGeom prst="rect">
            <a:avLst/>
          </a:prstGeom>
        </p:spPr>
      </p:pic>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grpSp>
        <p:nvGrpSpPr>
          <p:cNvPr id="11" name="Group 10">
            <a:extLst>
              <a:ext uri="{FF2B5EF4-FFF2-40B4-BE49-F238E27FC236}">
                <a16:creationId xmlns:a16="http://schemas.microsoft.com/office/drawing/2014/main" id="{6C4F623B-6644-7B41-A514-8B0D97CB3BB5}"/>
              </a:ext>
            </a:extLst>
          </p:cNvPr>
          <p:cNvGrpSpPr/>
          <p:nvPr userDrawn="1"/>
        </p:nvGrpSpPr>
        <p:grpSpPr>
          <a:xfrm>
            <a:off x="2393879" y="0"/>
            <a:ext cx="9798121" cy="6889337"/>
            <a:chOff x="2421466" y="-1"/>
            <a:chExt cx="9810796" cy="6874007"/>
          </a:xfrm>
        </p:grpSpPr>
        <p:sp>
          <p:nvSpPr>
            <p:cNvPr id="12" name="Rectangle 11">
              <a:extLst>
                <a:ext uri="{FF2B5EF4-FFF2-40B4-BE49-F238E27FC236}">
                  <a16:creationId xmlns:a16="http://schemas.microsoft.com/office/drawing/2014/main" id="{E7E3BA29-D548-E14A-925A-6DDE5A185378}"/>
                </a:ext>
              </a:extLst>
            </p:cNvPr>
            <p:cNvSpPr/>
            <p:nvPr/>
          </p:nvSpPr>
          <p:spPr>
            <a:xfrm rot="16200000" flipH="1">
              <a:off x="-852862" y="3408870"/>
              <a:ext cx="6723461" cy="174801"/>
            </a:xfrm>
            <a:prstGeom prst="rect">
              <a:avLst/>
            </a:prstGeom>
            <a:gradFill>
              <a:gsLst>
                <a:gs pos="98000">
                  <a:srgbClr val="D92D8A"/>
                </a:gs>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166DB505-A3CE-D74D-92E0-CB719251EDDA}"/>
                </a:ext>
              </a:extLst>
            </p:cNvPr>
            <p:cNvSpPr/>
            <p:nvPr/>
          </p:nvSpPr>
          <p:spPr>
            <a:xfrm flipH="1">
              <a:off x="2421466" y="-1"/>
              <a:ext cx="9770533" cy="134540"/>
            </a:xfrm>
            <a:prstGeom prst="rect">
              <a:avLst/>
            </a:prstGeom>
            <a:gradFill>
              <a:gsLst>
                <a:gs pos="96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EB5620D0-8507-8C49-B78D-FCF723E33FB3}"/>
                </a:ext>
              </a:extLst>
            </p:cNvPr>
            <p:cNvSpPr/>
            <p:nvPr/>
          </p:nvSpPr>
          <p:spPr>
            <a:xfrm flipH="1">
              <a:off x="2421467" y="6739466"/>
              <a:ext cx="5266266" cy="134540"/>
            </a:xfrm>
            <a:prstGeom prst="rect">
              <a:avLst/>
            </a:prstGeom>
            <a:gradFill>
              <a:gsLst>
                <a:gs pos="96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40D88CDB-1D99-0741-8F0C-6B653BC890C1}"/>
                </a:ext>
              </a:extLst>
            </p:cNvPr>
            <p:cNvSpPr/>
            <p:nvPr/>
          </p:nvSpPr>
          <p:spPr>
            <a:xfrm rot="16200000" flipH="1">
              <a:off x="11018794" y="1038665"/>
              <a:ext cx="2252134" cy="174802"/>
            </a:xfrm>
            <a:prstGeom prst="rect">
              <a:avLst/>
            </a:prstGeom>
            <a:gradFill>
              <a:gsLst>
                <a:gs pos="96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078485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xed Background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545290" y="1852474"/>
            <a:ext cx="3802775" cy="3280664"/>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itle 1">
            <a:extLst>
              <a:ext uri="{FF2B5EF4-FFF2-40B4-BE49-F238E27FC236}">
                <a16:creationId xmlns:a16="http://schemas.microsoft.com/office/drawing/2014/main" id="{B112813B-6A84-0946-A634-0826DA95D627}"/>
              </a:ext>
            </a:extLst>
          </p:cNvPr>
          <p:cNvSpPr>
            <a:spLocks noGrp="1"/>
          </p:cNvSpPr>
          <p:nvPr>
            <p:ph type="title"/>
          </p:nvPr>
        </p:nvSpPr>
        <p:spPr>
          <a:xfrm>
            <a:off x="545290" y="1039190"/>
            <a:ext cx="3802775" cy="563880"/>
          </a:xfrm>
          <a:prstGeom prst="rect">
            <a:avLst/>
          </a:prstGeom>
        </p:spPr>
        <p:txBody>
          <a:bodyPr anchor="ctr">
            <a:noAutofit/>
          </a:bodyPr>
          <a:lstStyle>
            <a:lvl1pPr algn="ctr">
              <a:defRPr sz="2800">
                <a:solidFill>
                  <a:schemeClr val="accent3"/>
                </a:solidFill>
              </a:defRPr>
            </a:lvl1pPr>
          </a:lstStyle>
          <a:p>
            <a:endParaRPr lang="en-US"/>
          </a:p>
        </p:txBody>
      </p:sp>
      <p:pic>
        <p:nvPicPr>
          <p:cNvPr id="31" name="Picture 30" descr="A blue sky&#10;&#10;Description automatically generated">
            <a:extLst>
              <a:ext uri="{FF2B5EF4-FFF2-40B4-BE49-F238E27FC236}">
                <a16:creationId xmlns:a16="http://schemas.microsoft.com/office/drawing/2014/main" id="{7F8F79F9-053E-AC4E-A228-8BCFC40902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77568" y="0"/>
            <a:ext cx="7214432" cy="6858000"/>
          </a:xfrm>
          <a:prstGeom prst="rect">
            <a:avLst/>
          </a:prstGeom>
        </p:spPr>
      </p:pic>
      <p:sp>
        <p:nvSpPr>
          <p:cNvPr id="34" name="Content Placeholder 15">
            <a:extLst>
              <a:ext uri="{FF2B5EF4-FFF2-40B4-BE49-F238E27FC236}">
                <a16:creationId xmlns:a16="http://schemas.microsoft.com/office/drawing/2014/main" id="{FA4447E9-32AB-CE42-93AE-D7EC1B389EDC}"/>
              </a:ext>
            </a:extLst>
          </p:cNvPr>
          <p:cNvSpPr>
            <a:spLocks noGrp="1"/>
          </p:cNvSpPr>
          <p:nvPr>
            <p:ph sz="quarter" idx="12"/>
          </p:nvPr>
        </p:nvSpPr>
        <p:spPr>
          <a:xfrm>
            <a:off x="6490347" y="1852474"/>
            <a:ext cx="4277180" cy="3280664"/>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6DBF4C30-962C-1E4F-9E58-14FE84F789BA}"/>
              </a:ext>
            </a:extLst>
          </p:cNvPr>
          <p:cNvGrpSpPr/>
          <p:nvPr userDrawn="1"/>
        </p:nvGrpSpPr>
        <p:grpSpPr>
          <a:xfrm flipV="1">
            <a:off x="5539550" y="5593682"/>
            <a:ext cx="522582" cy="530387"/>
            <a:chOff x="5537621" y="745236"/>
            <a:chExt cx="522582" cy="530387"/>
          </a:xfrm>
        </p:grpSpPr>
        <p:sp>
          <p:nvSpPr>
            <p:cNvPr id="22" name="Rectangle 21">
              <a:extLst>
                <a:ext uri="{FF2B5EF4-FFF2-40B4-BE49-F238E27FC236}">
                  <a16:creationId xmlns:a16="http://schemas.microsoft.com/office/drawing/2014/main" id="{7850B0C7-D302-0B4B-AD72-E890FFCB54EE}"/>
                </a:ext>
              </a:extLst>
            </p:cNvPr>
            <p:cNvSpPr/>
            <p:nvPr/>
          </p:nvSpPr>
          <p:spPr>
            <a:xfrm rot="16200000" flipH="1">
              <a:off x="5742613"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7649CCCB-7919-8C48-AA2A-25B9454C5E42}"/>
                </a:ext>
              </a:extLst>
            </p:cNvPr>
            <p:cNvSpPr/>
            <p:nvPr/>
          </p:nvSpPr>
          <p:spPr>
            <a:xfrm flipH="1">
              <a:off x="5537621" y="854263"/>
              <a:ext cx="112597" cy="421360"/>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8" name="Group 17">
            <a:extLst>
              <a:ext uri="{FF2B5EF4-FFF2-40B4-BE49-F238E27FC236}">
                <a16:creationId xmlns:a16="http://schemas.microsoft.com/office/drawing/2014/main" id="{DD4B3544-D1C9-F748-A16A-673E8B5DE3A0}"/>
              </a:ext>
            </a:extLst>
          </p:cNvPr>
          <p:cNvGrpSpPr/>
          <p:nvPr userDrawn="1"/>
        </p:nvGrpSpPr>
        <p:grpSpPr>
          <a:xfrm>
            <a:off x="5539550" y="745236"/>
            <a:ext cx="522582" cy="529651"/>
            <a:chOff x="5537621" y="745236"/>
            <a:chExt cx="522582" cy="529651"/>
          </a:xfrm>
        </p:grpSpPr>
        <p:sp>
          <p:nvSpPr>
            <p:cNvPr id="19" name="Rectangle 18">
              <a:extLst>
                <a:ext uri="{FF2B5EF4-FFF2-40B4-BE49-F238E27FC236}">
                  <a16:creationId xmlns:a16="http://schemas.microsoft.com/office/drawing/2014/main" id="{A058E3C8-4ED3-FA44-8429-ECCE05048DE4}"/>
                </a:ext>
              </a:extLst>
            </p:cNvPr>
            <p:cNvSpPr/>
            <p:nvPr/>
          </p:nvSpPr>
          <p:spPr>
            <a:xfrm rot="16200000" flipH="1">
              <a:off x="5742613"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B0143827-EC07-1845-BF59-7E49CB3304DC}"/>
                </a:ext>
              </a:extLst>
            </p:cNvPr>
            <p:cNvSpPr/>
            <p:nvPr/>
          </p:nvSpPr>
          <p:spPr>
            <a:xfrm flipH="1">
              <a:off x="5537621" y="854263"/>
              <a:ext cx="112597" cy="420624"/>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 name="Group 23">
            <a:extLst>
              <a:ext uri="{FF2B5EF4-FFF2-40B4-BE49-F238E27FC236}">
                <a16:creationId xmlns:a16="http://schemas.microsoft.com/office/drawing/2014/main" id="{178A2E4B-D844-0742-91AF-B6EE973CA645}"/>
              </a:ext>
            </a:extLst>
          </p:cNvPr>
          <p:cNvGrpSpPr/>
          <p:nvPr userDrawn="1"/>
        </p:nvGrpSpPr>
        <p:grpSpPr>
          <a:xfrm>
            <a:off x="11086608" y="745236"/>
            <a:ext cx="522582" cy="530387"/>
            <a:chOff x="11140977" y="745236"/>
            <a:chExt cx="522582" cy="530387"/>
          </a:xfrm>
        </p:grpSpPr>
        <p:sp>
          <p:nvSpPr>
            <p:cNvPr id="25" name="Rectangle 24">
              <a:extLst>
                <a:ext uri="{FF2B5EF4-FFF2-40B4-BE49-F238E27FC236}">
                  <a16:creationId xmlns:a16="http://schemas.microsoft.com/office/drawing/2014/main" id="{7C654D92-F1BA-A349-9034-C64E2FC07C5E}"/>
                </a:ext>
              </a:extLst>
            </p:cNvPr>
            <p:cNvSpPr/>
            <p:nvPr/>
          </p:nvSpPr>
          <p:spPr>
            <a:xfrm rot="5400000">
              <a:off x="11345969"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4AF6365A-E6EB-6243-9EDA-C82AE5EF6EA1}"/>
                </a:ext>
              </a:extLst>
            </p:cNvPr>
            <p:cNvSpPr/>
            <p:nvPr/>
          </p:nvSpPr>
          <p:spPr>
            <a:xfrm>
              <a:off x="11550962" y="854263"/>
              <a:ext cx="112597" cy="421360"/>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8" name="Group 27">
            <a:extLst>
              <a:ext uri="{FF2B5EF4-FFF2-40B4-BE49-F238E27FC236}">
                <a16:creationId xmlns:a16="http://schemas.microsoft.com/office/drawing/2014/main" id="{8FF200F0-881B-AE40-AFBB-575D931372BB}"/>
              </a:ext>
            </a:extLst>
          </p:cNvPr>
          <p:cNvGrpSpPr/>
          <p:nvPr userDrawn="1"/>
        </p:nvGrpSpPr>
        <p:grpSpPr>
          <a:xfrm flipV="1">
            <a:off x="11086608" y="5593682"/>
            <a:ext cx="522582" cy="530387"/>
            <a:chOff x="11140977" y="745236"/>
            <a:chExt cx="522582" cy="530387"/>
          </a:xfrm>
        </p:grpSpPr>
        <p:sp>
          <p:nvSpPr>
            <p:cNvPr id="29" name="Rectangle 28">
              <a:extLst>
                <a:ext uri="{FF2B5EF4-FFF2-40B4-BE49-F238E27FC236}">
                  <a16:creationId xmlns:a16="http://schemas.microsoft.com/office/drawing/2014/main" id="{46C6B3E1-3A65-FB44-990B-A4475CBDDD93}"/>
                </a:ext>
              </a:extLst>
            </p:cNvPr>
            <p:cNvSpPr/>
            <p:nvPr/>
          </p:nvSpPr>
          <p:spPr>
            <a:xfrm rot="5400000">
              <a:off x="11345969"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4FD0C5D8-C5A4-A943-A2B2-8EF3C3E01D9E}"/>
                </a:ext>
              </a:extLst>
            </p:cNvPr>
            <p:cNvSpPr/>
            <p:nvPr/>
          </p:nvSpPr>
          <p:spPr>
            <a:xfrm>
              <a:off x="11550962" y="854263"/>
              <a:ext cx="112597" cy="421360"/>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6727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xed Background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D4B3544-D1C9-F748-A16A-673E8B5DE3A0}"/>
              </a:ext>
            </a:extLst>
          </p:cNvPr>
          <p:cNvGrpSpPr/>
          <p:nvPr userDrawn="1"/>
        </p:nvGrpSpPr>
        <p:grpSpPr>
          <a:xfrm>
            <a:off x="5539550" y="745236"/>
            <a:ext cx="522582" cy="530387"/>
            <a:chOff x="5537621" y="745236"/>
            <a:chExt cx="522582" cy="530387"/>
          </a:xfrm>
        </p:grpSpPr>
        <p:sp>
          <p:nvSpPr>
            <p:cNvPr id="19" name="Rectangle 18">
              <a:extLst>
                <a:ext uri="{FF2B5EF4-FFF2-40B4-BE49-F238E27FC236}">
                  <a16:creationId xmlns:a16="http://schemas.microsoft.com/office/drawing/2014/main" id="{A058E3C8-4ED3-FA44-8429-ECCE05048DE4}"/>
                </a:ext>
              </a:extLst>
            </p:cNvPr>
            <p:cNvSpPr/>
            <p:nvPr/>
          </p:nvSpPr>
          <p:spPr>
            <a:xfrm rot="16200000" flipH="1">
              <a:off x="5742613"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B0143827-EC07-1845-BF59-7E49CB3304DC}"/>
                </a:ext>
              </a:extLst>
            </p:cNvPr>
            <p:cNvSpPr/>
            <p:nvPr/>
          </p:nvSpPr>
          <p:spPr>
            <a:xfrm flipH="1">
              <a:off x="5537621" y="854263"/>
              <a:ext cx="112597" cy="421360"/>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1" name="Group 20">
            <a:extLst>
              <a:ext uri="{FF2B5EF4-FFF2-40B4-BE49-F238E27FC236}">
                <a16:creationId xmlns:a16="http://schemas.microsoft.com/office/drawing/2014/main" id="{6DBF4C30-962C-1E4F-9E58-14FE84F789BA}"/>
              </a:ext>
            </a:extLst>
          </p:cNvPr>
          <p:cNvGrpSpPr/>
          <p:nvPr userDrawn="1"/>
        </p:nvGrpSpPr>
        <p:grpSpPr>
          <a:xfrm flipV="1">
            <a:off x="5539550" y="5593682"/>
            <a:ext cx="522582" cy="530387"/>
            <a:chOff x="5537621" y="745236"/>
            <a:chExt cx="522582" cy="530387"/>
          </a:xfrm>
        </p:grpSpPr>
        <p:sp>
          <p:nvSpPr>
            <p:cNvPr id="22" name="Rectangle 21">
              <a:extLst>
                <a:ext uri="{FF2B5EF4-FFF2-40B4-BE49-F238E27FC236}">
                  <a16:creationId xmlns:a16="http://schemas.microsoft.com/office/drawing/2014/main" id="{7850B0C7-D302-0B4B-AD72-E890FFCB54EE}"/>
                </a:ext>
              </a:extLst>
            </p:cNvPr>
            <p:cNvSpPr/>
            <p:nvPr/>
          </p:nvSpPr>
          <p:spPr>
            <a:xfrm rot="16200000" flipH="1">
              <a:off x="5742613"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7649CCCB-7919-8C48-AA2A-25B9454C5E42}"/>
                </a:ext>
              </a:extLst>
            </p:cNvPr>
            <p:cNvSpPr/>
            <p:nvPr/>
          </p:nvSpPr>
          <p:spPr>
            <a:xfrm flipH="1">
              <a:off x="5537621" y="854263"/>
              <a:ext cx="112597" cy="421360"/>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 name="Group 23">
            <a:extLst>
              <a:ext uri="{FF2B5EF4-FFF2-40B4-BE49-F238E27FC236}">
                <a16:creationId xmlns:a16="http://schemas.microsoft.com/office/drawing/2014/main" id="{178A2E4B-D844-0742-91AF-B6EE973CA645}"/>
              </a:ext>
            </a:extLst>
          </p:cNvPr>
          <p:cNvGrpSpPr/>
          <p:nvPr userDrawn="1"/>
        </p:nvGrpSpPr>
        <p:grpSpPr>
          <a:xfrm>
            <a:off x="11086608" y="745236"/>
            <a:ext cx="522582" cy="530387"/>
            <a:chOff x="11140977" y="745236"/>
            <a:chExt cx="522582" cy="530387"/>
          </a:xfrm>
        </p:grpSpPr>
        <p:sp>
          <p:nvSpPr>
            <p:cNvPr id="25" name="Rectangle 24">
              <a:extLst>
                <a:ext uri="{FF2B5EF4-FFF2-40B4-BE49-F238E27FC236}">
                  <a16:creationId xmlns:a16="http://schemas.microsoft.com/office/drawing/2014/main" id="{7C654D92-F1BA-A349-9034-C64E2FC07C5E}"/>
                </a:ext>
              </a:extLst>
            </p:cNvPr>
            <p:cNvSpPr/>
            <p:nvPr/>
          </p:nvSpPr>
          <p:spPr>
            <a:xfrm rot="5400000">
              <a:off x="11345969"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4AF6365A-E6EB-6243-9EDA-C82AE5EF6EA1}"/>
                </a:ext>
              </a:extLst>
            </p:cNvPr>
            <p:cNvSpPr/>
            <p:nvPr/>
          </p:nvSpPr>
          <p:spPr>
            <a:xfrm>
              <a:off x="11550962" y="854263"/>
              <a:ext cx="112597" cy="421360"/>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8" name="Group 27">
            <a:extLst>
              <a:ext uri="{FF2B5EF4-FFF2-40B4-BE49-F238E27FC236}">
                <a16:creationId xmlns:a16="http://schemas.microsoft.com/office/drawing/2014/main" id="{8FF200F0-881B-AE40-AFBB-575D931372BB}"/>
              </a:ext>
            </a:extLst>
          </p:cNvPr>
          <p:cNvGrpSpPr/>
          <p:nvPr userDrawn="1"/>
        </p:nvGrpSpPr>
        <p:grpSpPr>
          <a:xfrm flipV="1">
            <a:off x="11086608" y="5593682"/>
            <a:ext cx="522582" cy="530387"/>
            <a:chOff x="11140977" y="745236"/>
            <a:chExt cx="522582" cy="530387"/>
          </a:xfrm>
        </p:grpSpPr>
        <p:sp>
          <p:nvSpPr>
            <p:cNvPr id="29" name="Rectangle 28">
              <a:extLst>
                <a:ext uri="{FF2B5EF4-FFF2-40B4-BE49-F238E27FC236}">
                  <a16:creationId xmlns:a16="http://schemas.microsoft.com/office/drawing/2014/main" id="{46C6B3E1-3A65-FB44-990B-A4475CBDDD93}"/>
                </a:ext>
              </a:extLst>
            </p:cNvPr>
            <p:cNvSpPr/>
            <p:nvPr/>
          </p:nvSpPr>
          <p:spPr>
            <a:xfrm rot="5400000">
              <a:off x="11345969"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4FD0C5D8-C5A4-A943-A2B2-8EF3C3E01D9E}"/>
                </a:ext>
              </a:extLst>
            </p:cNvPr>
            <p:cNvSpPr/>
            <p:nvPr/>
          </p:nvSpPr>
          <p:spPr>
            <a:xfrm>
              <a:off x="11550962" y="854263"/>
              <a:ext cx="112597" cy="421360"/>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3" name="Content Placeholder 15">
            <a:extLst>
              <a:ext uri="{FF2B5EF4-FFF2-40B4-BE49-F238E27FC236}">
                <a16:creationId xmlns:a16="http://schemas.microsoft.com/office/drawing/2014/main" id="{895CA8A0-79E6-DE47-B969-C4A95B671AB7}"/>
              </a:ext>
            </a:extLst>
          </p:cNvPr>
          <p:cNvSpPr>
            <a:spLocks noGrp="1"/>
          </p:cNvSpPr>
          <p:nvPr>
            <p:ph sz="quarter" idx="11"/>
          </p:nvPr>
        </p:nvSpPr>
        <p:spPr>
          <a:xfrm>
            <a:off x="6490347" y="1852474"/>
            <a:ext cx="4277180" cy="3280664"/>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5" name="Picture 34" descr="A blue sky&#10;&#10;Description automatically generated">
            <a:extLst>
              <a:ext uri="{FF2B5EF4-FFF2-40B4-BE49-F238E27FC236}">
                <a16:creationId xmlns:a16="http://schemas.microsoft.com/office/drawing/2014/main" id="{36B238F2-2857-544E-8AD3-AED1952A87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5065873" cy="6858000"/>
          </a:xfrm>
          <a:prstGeom prst="rect">
            <a:avLst/>
          </a:prstGeom>
        </p:spPr>
      </p:pic>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545290" y="1852474"/>
            <a:ext cx="3802775" cy="3280664"/>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CCFBBF3E-8312-B947-832D-CDD3E3286484}"/>
              </a:ext>
            </a:extLst>
          </p:cNvPr>
          <p:cNvSpPr>
            <a:spLocks noGrp="1"/>
          </p:cNvSpPr>
          <p:nvPr>
            <p:ph type="title"/>
          </p:nvPr>
        </p:nvSpPr>
        <p:spPr>
          <a:xfrm>
            <a:off x="545290" y="1039190"/>
            <a:ext cx="3802775" cy="563880"/>
          </a:xfrm>
          <a:prstGeom prst="rect">
            <a:avLst/>
          </a:prstGeom>
        </p:spPr>
        <p:txBody>
          <a:bodyPr anchor="ctr">
            <a:noAutofit/>
          </a:bodyPr>
          <a:lstStyle>
            <a:lvl1pPr algn="ctr">
              <a:defRPr sz="2800">
                <a:solidFill>
                  <a:schemeClr val="bg1"/>
                </a:solidFill>
              </a:defRPr>
            </a:lvl1pPr>
          </a:lstStyle>
          <a:p>
            <a:endParaRPr lang="en-US"/>
          </a:p>
        </p:txBody>
      </p:sp>
    </p:spTree>
    <p:extLst>
      <p:ext uri="{BB962C8B-B14F-4D97-AF65-F5344CB8AC3E}">
        <p14:creationId xmlns:p14="http://schemas.microsoft.com/office/powerpoint/2010/main" val="79201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8F8D55-B506-3449-B7ED-0C6B5D8C8EAB}"/>
              </a:ext>
            </a:extLst>
          </p:cNvPr>
          <p:cNvSpPr>
            <a:spLocks noGrp="1"/>
          </p:cNvSpPr>
          <p:nvPr>
            <p:ph type="body" sz="quarter" idx="14"/>
          </p:nvPr>
        </p:nvSpPr>
        <p:spPr>
          <a:xfrm>
            <a:off x="1590222" y="1939925"/>
            <a:ext cx="8984543" cy="4338956"/>
          </a:xfrm>
        </p:spPr>
        <p:txBody>
          <a:bodyPr/>
          <a:lstStyle>
            <a:lvl1pPr marL="0" indent="0">
              <a:buNone/>
              <a:defRPr/>
            </a:lvl1pPr>
          </a:lstStyle>
          <a:p>
            <a:endParaRPr lang="en-US"/>
          </a:p>
        </p:txBody>
      </p:sp>
      <p:sp>
        <p:nvSpPr>
          <p:cNvPr id="8" name="Title Placeholder 1">
            <a:extLst>
              <a:ext uri="{FF2B5EF4-FFF2-40B4-BE49-F238E27FC236}">
                <a16:creationId xmlns:a16="http://schemas.microsoft.com/office/drawing/2014/main" id="{DBEB633C-F7A2-6145-BF98-E1B7E0CDEEA5}"/>
              </a:ext>
            </a:extLst>
          </p:cNvPr>
          <p:cNvSpPr>
            <a:spLocks noGrp="1"/>
          </p:cNvSpPr>
          <p:nvPr>
            <p:ph type="title"/>
          </p:nvPr>
        </p:nvSpPr>
        <p:spPr>
          <a:xfrm>
            <a:off x="1590222" y="470310"/>
            <a:ext cx="8984543" cy="1325563"/>
          </a:xfrm>
          <a:prstGeom prst="rect">
            <a:avLst/>
          </a:prstGeom>
        </p:spPr>
        <p:txBody>
          <a:bodyPr vert="horz" lIns="91440" tIns="45720" rIns="91440" bIns="45720" rtlCol="0" anchor="ctr">
            <a:normAutofit/>
          </a:bodyPr>
          <a:lstStyle>
            <a:lvl1pPr>
              <a:defRPr sz="3600"/>
            </a:lvl1pPr>
          </a:lstStyle>
          <a:p>
            <a:endParaRPr lang="en-US"/>
          </a:p>
        </p:txBody>
      </p:sp>
      <p:sp>
        <p:nvSpPr>
          <p:cNvPr id="9" name="TextBox 8">
            <a:extLst>
              <a:ext uri="{FF2B5EF4-FFF2-40B4-BE49-F238E27FC236}">
                <a16:creationId xmlns:a16="http://schemas.microsoft.com/office/drawing/2014/main" id="{FA8EF7C2-ABE5-874A-83A9-9ED5212B9099}"/>
              </a:ext>
            </a:extLst>
          </p:cNvPr>
          <p:cNvSpPr txBox="1"/>
          <p:nvPr userDrawn="1"/>
        </p:nvSpPr>
        <p:spPr>
          <a:xfrm>
            <a:off x="7260221" y="6483240"/>
            <a:ext cx="4685839" cy="230832"/>
          </a:xfrm>
          <a:prstGeom prst="rect">
            <a:avLst/>
          </a:prstGeom>
          <a:noFill/>
        </p:spPr>
        <p:txBody>
          <a:bodyPr wrap="square" rtlCol="0">
            <a:spAutoFit/>
          </a:bodyPr>
          <a:lstStyle/>
          <a:p>
            <a:pPr algn="r"/>
            <a:r>
              <a:rPr lang="en-US" sz="900" kern="1200" spc="300">
                <a:solidFill>
                  <a:schemeClr val="bg1">
                    <a:lumMod val="95000"/>
                  </a:schemeClr>
                </a:solidFill>
                <a:latin typeface="Arial" panose="020B0604020202020204" pitchFamily="34" charset="0"/>
                <a:ea typeface="+mn-ea"/>
                <a:cs typeface="Arial" panose="020B0604020202020204" pitchFamily="34" charset="0"/>
              </a:rPr>
              <a:t>FLORIDA INTERNATIONAL UNIVERSITY</a:t>
            </a:r>
          </a:p>
        </p:txBody>
      </p:sp>
      <p:pic>
        <p:nvPicPr>
          <p:cNvPr id="10" name="Picture 9" descr="A close up of a sign&#10;&#10;Description automatically generated">
            <a:extLst>
              <a:ext uri="{FF2B5EF4-FFF2-40B4-BE49-F238E27FC236}">
                <a16:creationId xmlns:a16="http://schemas.microsoft.com/office/drawing/2014/main" id="{02B47B7A-374F-F040-A985-8B40D325DE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8510" y="219326"/>
            <a:ext cx="1217550" cy="563880"/>
          </a:xfrm>
          <a:prstGeom prst="rect">
            <a:avLst/>
          </a:prstGeom>
        </p:spPr>
      </p:pic>
    </p:spTree>
    <p:extLst>
      <p:ext uri="{BB962C8B-B14F-4D97-AF65-F5344CB8AC3E}">
        <p14:creationId xmlns:p14="http://schemas.microsoft.com/office/powerpoint/2010/main" val="4161544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xed Background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545290" y="1852474"/>
            <a:ext cx="3802775" cy="3280664"/>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itle 1">
            <a:extLst>
              <a:ext uri="{FF2B5EF4-FFF2-40B4-BE49-F238E27FC236}">
                <a16:creationId xmlns:a16="http://schemas.microsoft.com/office/drawing/2014/main" id="{B10E303A-0EE2-014D-982B-DD7765D17655}"/>
              </a:ext>
            </a:extLst>
          </p:cNvPr>
          <p:cNvSpPr>
            <a:spLocks noGrp="1"/>
          </p:cNvSpPr>
          <p:nvPr>
            <p:ph type="title"/>
          </p:nvPr>
        </p:nvSpPr>
        <p:spPr>
          <a:xfrm>
            <a:off x="545290" y="1039190"/>
            <a:ext cx="3802775" cy="563880"/>
          </a:xfrm>
          <a:prstGeom prst="rect">
            <a:avLst/>
          </a:prstGeom>
        </p:spPr>
        <p:txBody>
          <a:bodyPr anchor="ctr">
            <a:noAutofit/>
          </a:bodyPr>
          <a:lstStyle>
            <a:lvl1pPr algn="ctr">
              <a:defRPr sz="2800">
                <a:solidFill>
                  <a:schemeClr val="accent3"/>
                </a:solidFill>
              </a:defRPr>
            </a:lvl1pPr>
          </a:lstStyle>
          <a:p>
            <a:endParaRPr lang="en-US"/>
          </a:p>
        </p:txBody>
      </p:sp>
      <p:pic>
        <p:nvPicPr>
          <p:cNvPr id="20" name="Picture 19" descr="A blue sky&#10;&#10;Description automatically generated">
            <a:extLst>
              <a:ext uri="{FF2B5EF4-FFF2-40B4-BE49-F238E27FC236}">
                <a16:creationId xmlns:a16="http://schemas.microsoft.com/office/drawing/2014/main" id="{B775CE79-6304-8B48-8246-B1DE0C6663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21721" y="0"/>
            <a:ext cx="7170279" cy="6858000"/>
          </a:xfrm>
          <a:prstGeom prst="rect">
            <a:avLst/>
          </a:prstGeom>
        </p:spPr>
      </p:pic>
      <p:grpSp>
        <p:nvGrpSpPr>
          <p:cNvPr id="43" name="Group 42">
            <a:extLst>
              <a:ext uri="{FF2B5EF4-FFF2-40B4-BE49-F238E27FC236}">
                <a16:creationId xmlns:a16="http://schemas.microsoft.com/office/drawing/2014/main" id="{3BE6CB02-B2E4-FD48-BD48-A0CD3144A8D8}"/>
              </a:ext>
            </a:extLst>
          </p:cNvPr>
          <p:cNvGrpSpPr/>
          <p:nvPr userDrawn="1"/>
        </p:nvGrpSpPr>
        <p:grpSpPr>
          <a:xfrm flipH="1" flipV="1">
            <a:off x="11087460" y="5596087"/>
            <a:ext cx="522582" cy="530386"/>
            <a:chOff x="2645664" y="2011680"/>
            <a:chExt cx="735606" cy="746592"/>
          </a:xfrm>
        </p:grpSpPr>
        <p:sp>
          <p:nvSpPr>
            <p:cNvPr id="44" name="Rectangle 43">
              <a:extLst>
                <a:ext uri="{FF2B5EF4-FFF2-40B4-BE49-F238E27FC236}">
                  <a16:creationId xmlns:a16="http://schemas.microsoft.com/office/drawing/2014/main" id="{F87CEFF8-E1E9-8041-AC38-FEBE13C577B2}"/>
                </a:ext>
              </a:extLst>
            </p:cNvPr>
            <p:cNvSpPr/>
            <p:nvPr/>
          </p:nvSpPr>
          <p:spPr>
            <a:xfrm rot="16200000" flipH="1">
              <a:off x="2934219" y="1723125"/>
              <a:ext cx="158496" cy="735606"/>
            </a:xfrm>
            <a:prstGeom prst="rect">
              <a:avLst/>
            </a:prstGeom>
            <a:gradFill>
              <a:gsLst>
                <a:gs pos="30000">
                  <a:srgbClr val="D92D8A"/>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6E8AB8CF-68F3-2B43-811F-C129FA1BA13A}"/>
                </a:ext>
              </a:extLst>
            </p:cNvPr>
            <p:cNvSpPr/>
            <p:nvPr/>
          </p:nvSpPr>
          <p:spPr>
            <a:xfrm flipH="1">
              <a:off x="2645664" y="2165151"/>
              <a:ext cx="158496" cy="593121"/>
            </a:xfrm>
            <a:prstGeom prst="rect">
              <a:avLst/>
            </a:prstGeom>
            <a:gradFill>
              <a:gsLst>
                <a:gs pos="29000">
                  <a:srgbClr val="D92D8A"/>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0" name="Group 39">
            <a:extLst>
              <a:ext uri="{FF2B5EF4-FFF2-40B4-BE49-F238E27FC236}">
                <a16:creationId xmlns:a16="http://schemas.microsoft.com/office/drawing/2014/main" id="{8E541D45-E316-744F-BD0C-4BFACA731C29}"/>
              </a:ext>
            </a:extLst>
          </p:cNvPr>
          <p:cNvGrpSpPr/>
          <p:nvPr userDrawn="1"/>
        </p:nvGrpSpPr>
        <p:grpSpPr>
          <a:xfrm flipV="1">
            <a:off x="5539549" y="5593683"/>
            <a:ext cx="522582" cy="530386"/>
            <a:chOff x="2645664" y="2011680"/>
            <a:chExt cx="735606" cy="746592"/>
          </a:xfrm>
        </p:grpSpPr>
        <p:sp>
          <p:nvSpPr>
            <p:cNvPr id="41" name="Rectangle 40">
              <a:extLst>
                <a:ext uri="{FF2B5EF4-FFF2-40B4-BE49-F238E27FC236}">
                  <a16:creationId xmlns:a16="http://schemas.microsoft.com/office/drawing/2014/main" id="{17D29A71-357A-DD47-96D9-D8E4DEBA1741}"/>
                </a:ext>
              </a:extLst>
            </p:cNvPr>
            <p:cNvSpPr/>
            <p:nvPr/>
          </p:nvSpPr>
          <p:spPr>
            <a:xfrm rot="16200000" flipH="1">
              <a:off x="2934219" y="1723125"/>
              <a:ext cx="158496" cy="735606"/>
            </a:xfrm>
            <a:prstGeom prst="rect">
              <a:avLst/>
            </a:prstGeom>
            <a:gradFill>
              <a:gsLst>
                <a:gs pos="30000">
                  <a:srgbClr val="D92D8A"/>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ectangle 41">
              <a:extLst>
                <a:ext uri="{FF2B5EF4-FFF2-40B4-BE49-F238E27FC236}">
                  <a16:creationId xmlns:a16="http://schemas.microsoft.com/office/drawing/2014/main" id="{53E9CFD4-BC95-8047-BE3F-CA666B3459D8}"/>
                </a:ext>
              </a:extLst>
            </p:cNvPr>
            <p:cNvSpPr/>
            <p:nvPr/>
          </p:nvSpPr>
          <p:spPr>
            <a:xfrm flipH="1">
              <a:off x="2645664" y="2165151"/>
              <a:ext cx="158496" cy="593121"/>
            </a:xfrm>
            <a:prstGeom prst="rect">
              <a:avLst/>
            </a:prstGeom>
            <a:gradFill>
              <a:gsLst>
                <a:gs pos="29000">
                  <a:srgbClr val="D92D8A"/>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 name="Group 33">
            <a:extLst>
              <a:ext uri="{FF2B5EF4-FFF2-40B4-BE49-F238E27FC236}">
                <a16:creationId xmlns:a16="http://schemas.microsoft.com/office/drawing/2014/main" id="{F1632377-3A0F-C443-BA2C-398E882AC060}"/>
              </a:ext>
            </a:extLst>
          </p:cNvPr>
          <p:cNvGrpSpPr/>
          <p:nvPr userDrawn="1"/>
        </p:nvGrpSpPr>
        <p:grpSpPr>
          <a:xfrm>
            <a:off x="5540614" y="745361"/>
            <a:ext cx="522582" cy="530386"/>
            <a:chOff x="2645664" y="2011680"/>
            <a:chExt cx="735606" cy="746592"/>
          </a:xfrm>
        </p:grpSpPr>
        <p:sp>
          <p:nvSpPr>
            <p:cNvPr id="35" name="Rectangle 34">
              <a:extLst>
                <a:ext uri="{FF2B5EF4-FFF2-40B4-BE49-F238E27FC236}">
                  <a16:creationId xmlns:a16="http://schemas.microsoft.com/office/drawing/2014/main" id="{5689ABA4-7585-2A44-A2F2-E1D06AEEB21B}"/>
                </a:ext>
              </a:extLst>
            </p:cNvPr>
            <p:cNvSpPr/>
            <p:nvPr/>
          </p:nvSpPr>
          <p:spPr>
            <a:xfrm rot="16200000" flipH="1">
              <a:off x="2934219" y="1723125"/>
              <a:ext cx="158496" cy="735606"/>
            </a:xfrm>
            <a:prstGeom prst="rect">
              <a:avLst/>
            </a:prstGeom>
            <a:gradFill>
              <a:gsLst>
                <a:gs pos="30000">
                  <a:srgbClr val="D92D8A"/>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32732AD-65BD-0C4B-8F28-9B79B9820FC9}"/>
                </a:ext>
              </a:extLst>
            </p:cNvPr>
            <p:cNvSpPr/>
            <p:nvPr/>
          </p:nvSpPr>
          <p:spPr>
            <a:xfrm flipH="1">
              <a:off x="2645664" y="2165151"/>
              <a:ext cx="158496" cy="593121"/>
            </a:xfrm>
            <a:prstGeom prst="rect">
              <a:avLst/>
            </a:prstGeom>
            <a:gradFill>
              <a:gsLst>
                <a:gs pos="29000">
                  <a:srgbClr val="D92D8A"/>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 name="Group 36">
            <a:extLst>
              <a:ext uri="{FF2B5EF4-FFF2-40B4-BE49-F238E27FC236}">
                <a16:creationId xmlns:a16="http://schemas.microsoft.com/office/drawing/2014/main" id="{CDB2452C-A655-8D47-A8D4-3493DDA1D602}"/>
              </a:ext>
            </a:extLst>
          </p:cNvPr>
          <p:cNvGrpSpPr/>
          <p:nvPr userDrawn="1"/>
        </p:nvGrpSpPr>
        <p:grpSpPr>
          <a:xfrm flipH="1">
            <a:off x="11087460" y="742129"/>
            <a:ext cx="522582" cy="530386"/>
            <a:chOff x="2645664" y="2011680"/>
            <a:chExt cx="735606" cy="746592"/>
          </a:xfrm>
        </p:grpSpPr>
        <p:sp>
          <p:nvSpPr>
            <p:cNvPr id="38" name="Rectangle 37">
              <a:extLst>
                <a:ext uri="{FF2B5EF4-FFF2-40B4-BE49-F238E27FC236}">
                  <a16:creationId xmlns:a16="http://schemas.microsoft.com/office/drawing/2014/main" id="{02C730C6-91C6-664D-9DC8-68F6D2CB25FB}"/>
                </a:ext>
              </a:extLst>
            </p:cNvPr>
            <p:cNvSpPr/>
            <p:nvPr/>
          </p:nvSpPr>
          <p:spPr>
            <a:xfrm rot="16200000" flipH="1">
              <a:off x="2934219" y="1723125"/>
              <a:ext cx="158496" cy="735606"/>
            </a:xfrm>
            <a:prstGeom prst="rect">
              <a:avLst/>
            </a:prstGeom>
            <a:gradFill>
              <a:gsLst>
                <a:gs pos="30000">
                  <a:srgbClr val="D92D8A"/>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a16="http://schemas.microsoft.com/office/drawing/2014/main" id="{ABD38127-BA89-A54A-B41C-130C55941480}"/>
                </a:ext>
              </a:extLst>
            </p:cNvPr>
            <p:cNvSpPr/>
            <p:nvPr/>
          </p:nvSpPr>
          <p:spPr>
            <a:xfrm flipH="1">
              <a:off x="2645664" y="2165151"/>
              <a:ext cx="158496" cy="593121"/>
            </a:xfrm>
            <a:prstGeom prst="rect">
              <a:avLst/>
            </a:prstGeom>
            <a:gradFill>
              <a:gsLst>
                <a:gs pos="29000">
                  <a:srgbClr val="D92D8A"/>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3" name="Content Placeholder 15">
            <a:extLst>
              <a:ext uri="{FF2B5EF4-FFF2-40B4-BE49-F238E27FC236}">
                <a16:creationId xmlns:a16="http://schemas.microsoft.com/office/drawing/2014/main" id="{895CA8A0-79E6-DE47-B969-C4A95B671AB7}"/>
              </a:ext>
            </a:extLst>
          </p:cNvPr>
          <p:cNvSpPr>
            <a:spLocks noGrp="1"/>
          </p:cNvSpPr>
          <p:nvPr>
            <p:ph sz="quarter" idx="11"/>
          </p:nvPr>
        </p:nvSpPr>
        <p:spPr>
          <a:xfrm>
            <a:off x="6490347" y="1852474"/>
            <a:ext cx="4277180" cy="3280664"/>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022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40">
            <a:extLst>
              <a:ext uri="{FF2B5EF4-FFF2-40B4-BE49-F238E27FC236}">
                <a16:creationId xmlns:a16="http://schemas.microsoft.com/office/drawing/2014/main" id="{01F82B3F-9873-EF4E-94EC-057DD4B20E20}"/>
              </a:ext>
            </a:extLst>
          </p:cNvPr>
          <p:cNvSpPr>
            <a:spLocks noGrp="1"/>
          </p:cNvSpPr>
          <p:nvPr>
            <p:ph type="pic" sz="quarter" idx="10"/>
          </p:nvPr>
        </p:nvSpPr>
        <p:spPr>
          <a:xfrm flipH="1">
            <a:off x="3721834" y="880677"/>
            <a:ext cx="7988142" cy="5366010"/>
          </a:xfrm>
          <a:prstGeom prst="corner">
            <a:avLst>
              <a:gd name="adj1" fmla="val 57242"/>
              <a:gd name="adj2" fmla="val 95740"/>
            </a:avLst>
          </a:prstGeom>
          <a:blipFill dpi="0" rotWithShape="0">
            <a:blip r:embed="rId2" cstate="email">
              <a:alphaModFix amt="0"/>
              <a:extLst>
                <a:ext uri="{28A0092B-C50C-407E-A947-70E740481C1C}">
                  <a14:useLocalDpi xmlns:a14="http://schemas.microsoft.com/office/drawing/2010/main"/>
                </a:ext>
              </a:extLst>
            </a:blip>
            <a:srcRect/>
            <a:stretch>
              <a:fillRect/>
            </a:stretch>
          </a:blipFill>
        </p:spPr>
        <p:txBody>
          <a:bodyPr wrap="square">
            <a:normAutofit/>
          </a:bodyPr>
          <a:lstStyle/>
          <a:p>
            <a:endParaRPr lang="en-US" dirty="0"/>
          </a:p>
        </p:txBody>
      </p:sp>
      <p:sp>
        <p:nvSpPr>
          <p:cNvPr id="4" name="Text Placeholder 3">
            <a:extLst>
              <a:ext uri="{FF2B5EF4-FFF2-40B4-BE49-F238E27FC236}">
                <a16:creationId xmlns:a16="http://schemas.microsoft.com/office/drawing/2014/main" id="{54BEEB5A-8893-144A-91F5-C06A23DED126}"/>
              </a:ext>
            </a:extLst>
          </p:cNvPr>
          <p:cNvSpPr>
            <a:spLocks noGrp="1"/>
          </p:cNvSpPr>
          <p:nvPr>
            <p:ph type="body" sz="half" idx="2"/>
          </p:nvPr>
        </p:nvSpPr>
        <p:spPr>
          <a:xfrm>
            <a:off x="839788" y="2951929"/>
            <a:ext cx="2469469" cy="3041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5" name="Title 1">
            <a:extLst>
              <a:ext uri="{FF2B5EF4-FFF2-40B4-BE49-F238E27FC236}">
                <a16:creationId xmlns:a16="http://schemas.microsoft.com/office/drawing/2014/main" id="{91FA37C7-20CF-AC4A-BD08-C6142B1C51FC}"/>
              </a:ext>
            </a:extLst>
          </p:cNvPr>
          <p:cNvSpPr>
            <a:spLocks noGrp="1"/>
          </p:cNvSpPr>
          <p:nvPr>
            <p:ph type="title"/>
          </p:nvPr>
        </p:nvSpPr>
        <p:spPr>
          <a:xfrm>
            <a:off x="839788" y="748430"/>
            <a:ext cx="4720887" cy="1854093"/>
          </a:xfrm>
        </p:spPr>
        <p:txBody>
          <a:bodyPr/>
          <a:lstStyle/>
          <a:p>
            <a:endParaRPr lang="en-US" dirty="0"/>
          </a:p>
        </p:txBody>
      </p:sp>
      <p:pic>
        <p:nvPicPr>
          <p:cNvPr id="6" name="Picture 5" descr="A close up of a sign&#10;&#10;Description automatically generated">
            <a:extLst>
              <a:ext uri="{FF2B5EF4-FFF2-40B4-BE49-F238E27FC236}">
                <a16:creationId xmlns:a16="http://schemas.microsoft.com/office/drawing/2014/main" id="{024E5270-E663-6349-BFBE-6C5E5807A1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7654" y="6123851"/>
            <a:ext cx="1217550" cy="563880"/>
          </a:xfrm>
          <a:prstGeom prst="rect">
            <a:avLst/>
          </a:prstGeom>
        </p:spPr>
      </p:pic>
      <p:grpSp>
        <p:nvGrpSpPr>
          <p:cNvPr id="8" name="Group 7">
            <a:extLst>
              <a:ext uri="{FF2B5EF4-FFF2-40B4-BE49-F238E27FC236}">
                <a16:creationId xmlns:a16="http://schemas.microsoft.com/office/drawing/2014/main" id="{C1995F14-BCAF-A943-B330-BDBF466216E3}"/>
              </a:ext>
            </a:extLst>
          </p:cNvPr>
          <p:cNvGrpSpPr/>
          <p:nvPr userDrawn="1"/>
        </p:nvGrpSpPr>
        <p:grpSpPr>
          <a:xfrm>
            <a:off x="3721835" y="773552"/>
            <a:ext cx="7988141" cy="2408473"/>
            <a:chOff x="3673920" y="736031"/>
            <a:chExt cx="7988141" cy="2408473"/>
          </a:xfrm>
        </p:grpSpPr>
        <p:sp>
          <p:nvSpPr>
            <p:cNvPr id="9" name="Rectangle 8">
              <a:extLst>
                <a:ext uri="{FF2B5EF4-FFF2-40B4-BE49-F238E27FC236}">
                  <a16:creationId xmlns:a16="http://schemas.microsoft.com/office/drawing/2014/main" id="{32DC6E15-79FC-9B4E-8E6B-F01C12947347}"/>
                </a:ext>
              </a:extLst>
            </p:cNvPr>
            <p:cNvSpPr/>
            <p:nvPr/>
          </p:nvSpPr>
          <p:spPr>
            <a:xfrm>
              <a:off x="6426113" y="736031"/>
              <a:ext cx="5235948" cy="110300"/>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a:extLst>
                <a:ext uri="{FF2B5EF4-FFF2-40B4-BE49-F238E27FC236}">
                  <a16:creationId xmlns:a16="http://schemas.microsoft.com/office/drawing/2014/main" id="{162493B4-9D15-5940-B5ED-66732B4B293A}"/>
                </a:ext>
              </a:extLst>
            </p:cNvPr>
            <p:cNvSpPr/>
            <p:nvPr/>
          </p:nvSpPr>
          <p:spPr>
            <a:xfrm rot="5400000">
              <a:off x="6048976" y="1212201"/>
              <a:ext cx="860965" cy="106691"/>
            </a:xfrm>
            <a:prstGeom prst="rect">
              <a:avLst/>
            </a:prstGeom>
            <a:gradFill>
              <a:gsLst>
                <a:gs pos="0">
                  <a:srgbClr val="D92D8A"/>
                </a:gs>
                <a:gs pos="56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a:extLst>
                <a:ext uri="{FF2B5EF4-FFF2-40B4-BE49-F238E27FC236}">
                  <a16:creationId xmlns:a16="http://schemas.microsoft.com/office/drawing/2014/main" id="{7F65F000-A2F0-714C-ADAA-960582B7C4AB}"/>
                </a:ext>
              </a:extLst>
            </p:cNvPr>
            <p:cNvSpPr/>
            <p:nvPr/>
          </p:nvSpPr>
          <p:spPr>
            <a:xfrm rot="16200000">
              <a:off x="5741965" y="2347501"/>
              <a:ext cx="1474993" cy="106693"/>
            </a:xfrm>
            <a:prstGeom prst="rect">
              <a:avLst/>
            </a:prstGeom>
            <a:gradFill>
              <a:gsLst>
                <a:gs pos="7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486AD155-D0FF-8642-B412-219D327DA829}"/>
                </a:ext>
              </a:extLst>
            </p:cNvPr>
            <p:cNvSpPr/>
            <p:nvPr/>
          </p:nvSpPr>
          <p:spPr>
            <a:xfrm flipH="1">
              <a:off x="3673920" y="3034776"/>
              <a:ext cx="2858884" cy="109728"/>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Tree>
    <p:extLst>
      <p:ext uri="{BB962C8B-B14F-4D97-AF65-F5344CB8AC3E}">
        <p14:creationId xmlns:p14="http://schemas.microsoft.com/office/powerpoint/2010/main" val="395915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A97E3-736F-994B-A35E-C541A3D7DEC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8571A-1748-4D4C-AD4E-C7145D23A3EB}" type="slidenum">
              <a:rPr lang="en-US" smtClean="0"/>
              <a:t>‹#›</a:t>
            </a:fld>
            <a:endParaRPr lang="en-US"/>
          </a:p>
        </p:txBody>
      </p:sp>
    </p:spTree>
    <p:extLst>
      <p:ext uri="{BB962C8B-B14F-4D97-AF65-F5344CB8AC3E}">
        <p14:creationId xmlns:p14="http://schemas.microsoft.com/office/powerpoint/2010/main" val="1462495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C5C2860B-6047-5A4C-A34C-2CE3559F5E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Title 1">
            <a:extLst>
              <a:ext uri="{FF2B5EF4-FFF2-40B4-BE49-F238E27FC236}">
                <a16:creationId xmlns:a16="http://schemas.microsoft.com/office/drawing/2014/main" id="{7F1827C6-B251-F84D-ADAF-23A63055EED5}"/>
              </a:ext>
            </a:extLst>
          </p:cNvPr>
          <p:cNvSpPr txBox="1">
            <a:spLocks/>
          </p:cNvSpPr>
          <p:nvPr userDrawn="1"/>
        </p:nvSpPr>
        <p:spPr>
          <a:xfrm>
            <a:off x="3244174" y="1626141"/>
            <a:ext cx="5791200" cy="9310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mj-ea"/>
                <a:cs typeface="Arial" panose="020B0604020202020204" pitchFamily="34" charset="0"/>
              </a:defRPr>
            </a:lvl1pPr>
          </a:lstStyle>
          <a:p>
            <a:pPr algn="ctr"/>
            <a:endParaRPr lang="en-US" sz="3600" spc="0" dirty="0">
              <a:solidFill>
                <a:schemeClr val="tx1">
                  <a:lumMod val="75000"/>
                  <a:lumOff val="25000"/>
                </a:schemeClr>
              </a:solidFill>
            </a:endParaRPr>
          </a:p>
        </p:txBody>
      </p:sp>
      <p:sp>
        <p:nvSpPr>
          <p:cNvPr id="5" name="Content Placeholder 15">
            <a:extLst>
              <a:ext uri="{FF2B5EF4-FFF2-40B4-BE49-F238E27FC236}">
                <a16:creationId xmlns:a16="http://schemas.microsoft.com/office/drawing/2014/main" id="{3FE4AA1A-321B-034B-A436-1489DB5063E7}"/>
              </a:ext>
            </a:extLst>
          </p:cNvPr>
          <p:cNvSpPr>
            <a:spLocks noGrp="1"/>
          </p:cNvSpPr>
          <p:nvPr>
            <p:ph sz="quarter" idx="10"/>
          </p:nvPr>
        </p:nvSpPr>
        <p:spPr>
          <a:xfrm>
            <a:off x="2229190" y="2737943"/>
            <a:ext cx="8147304" cy="2967038"/>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8DD80675-BCCC-9D43-8C06-61A6E7547EE5}"/>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accent3"/>
                </a:solidFill>
              </a:defRPr>
            </a:lvl1pPr>
          </a:lstStyle>
          <a:p>
            <a:endParaRPr lang="en-US" dirty="0"/>
          </a:p>
        </p:txBody>
      </p:sp>
    </p:spTree>
    <p:extLst>
      <p:ext uri="{BB962C8B-B14F-4D97-AF65-F5344CB8AC3E}">
        <p14:creationId xmlns:p14="http://schemas.microsoft.com/office/powerpoint/2010/main" val="184962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76AA251-3835-8641-83B2-FAB7327B0A35}"/>
              </a:ext>
            </a:extLst>
          </p:cNvPr>
          <p:cNvSpPr>
            <a:spLocks noGrp="1"/>
          </p:cNvSpPr>
          <p:nvPr>
            <p:ph type="body" sz="half" idx="10"/>
          </p:nvPr>
        </p:nvSpPr>
        <p:spPr>
          <a:xfrm>
            <a:off x="2994074" y="2799440"/>
            <a:ext cx="6203852" cy="1259120"/>
          </a:xfrm>
        </p:spPr>
        <p:txBody>
          <a:bodyPr anchor="ctr">
            <a:normAutofit/>
          </a:bodyPr>
          <a:lstStyle>
            <a:lvl1pPr marL="0" indent="0" algn="ctr">
              <a:buNone/>
              <a:defRPr sz="3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4" name="TextBox 3">
            <a:extLst>
              <a:ext uri="{FF2B5EF4-FFF2-40B4-BE49-F238E27FC236}">
                <a16:creationId xmlns:a16="http://schemas.microsoft.com/office/drawing/2014/main" id="{DA66FADD-F449-4640-B1B4-8B65C842EBF9}"/>
              </a:ext>
            </a:extLst>
          </p:cNvPr>
          <p:cNvSpPr txBox="1"/>
          <p:nvPr userDrawn="1"/>
        </p:nvSpPr>
        <p:spPr>
          <a:xfrm>
            <a:off x="245940" y="6475545"/>
            <a:ext cx="4685839" cy="230832"/>
          </a:xfrm>
          <a:prstGeom prst="rect">
            <a:avLst/>
          </a:prstGeom>
          <a:noFill/>
        </p:spPr>
        <p:txBody>
          <a:bodyPr wrap="square" rtlCol="0">
            <a:spAutoFit/>
          </a:bodyPr>
          <a:lstStyle>
            <a:defPPr>
              <a:defRPr lang="en-US"/>
            </a:defPPr>
            <a:lvl1pPr>
              <a:defRPr sz="1000" spc="300">
                <a:solidFill>
                  <a:schemeClr val="bg1">
                    <a:lumMod val="50000"/>
                  </a:schemeClr>
                </a:solidFill>
                <a:latin typeface="Arial" panose="020B0604020202020204" pitchFamily="34" charset="0"/>
                <a:cs typeface="Arial" panose="020B0604020202020204" pitchFamily="34" charset="0"/>
              </a:defRPr>
            </a:lvl1pPr>
          </a:lstStyle>
          <a:p>
            <a:pPr marL="0" lvl="0" algn="l" defTabSz="914400" rtl="0" eaLnBrk="1" latinLnBrk="0" hangingPunct="1"/>
            <a:r>
              <a:rPr lang="en-US" sz="900" kern="1200" spc="300">
                <a:solidFill>
                  <a:schemeClr val="bg1">
                    <a:lumMod val="95000"/>
                  </a:schemeClr>
                </a:solidFill>
                <a:latin typeface="Arial" panose="020B0604020202020204" pitchFamily="34" charset="0"/>
                <a:ea typeface="+mn-ea"/>
                <a:cs typeface="Arial" panose="020B0604020202020204" pitchFamily="34" charset="0"/>
              </a:rPr>
              <a:t>FLORIDA INTERNATIONAL UNIVERSITY</a:t>
            </a:r>
          </a:p>
        </p:txBody>
      </p:sp>
    </p:spTree>
    <p:extLst>
      <p:ext uri="{BB962C8B-B14F-4D97-AF65-F5344CB8AC3E}">
        <p14:creationId xmlns:p14="http://schemas.microsoft.com/office/powerpoint/2010/main" val="40796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6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lumn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0D855-4CD9-FC45-9379-29AA29186698}"/>
              </a:ext>
            </a:extLst>
          </p:cNvPr>
          <p:cNvSpPr>
            <a:spLocks noGrp="1"/>
          </p:cNvSpPr>
          <p:nvPr>
            <p:ph sz="half" idx="1"/>
          </p:nvPr>
        </p:nvSpPr>
        <p:spPr>
          <a:xfrm>
            <a:off x="1590222" y="1951592"/>
            <a:ext cx="4222749" cy="4338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 up of a sign&#10;&#10;Description automatically generated">
            <a:extLst>
              <a:ext uri="{FF2B5EF4-FFF2-40B4-BE49-F238E27FC236}">
                <a16:creationId xmlns:a16="http://schemas.microsoft.com/office/drawing/2014/main" id="{FF7AE448-EA8B-3741-9051-021832094D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8510" y="219326"/>
            <a:ext cx="1217550" cy="563880"/>
          </a:xfrm>
          <a:prstGeom prst="rect">
            <a:avLst/>
          </a:prstGeom>
        </p:spPr>
      </p:pic>
      <p:sp>
        <p:nvSpPr>
          <p:cNvPr id="5" name="Title Placeholder 1">
            <a:extLst>
              <a:ext uri="{FF2B5EF4-FFF2-40B4-BE49-F238E27FC236}">
                <a16:creationId xmlns:a16="http://schemas.microsoft.com/office/drawing/2014/main" id="{0EF1B571-98EE-5644-AF99-B840E3214441}"/>
              </a:ext>
            </a:extLst>
          </p:cNvPr>
          <p:cNvSpPr>
            <a:spLocks noGrp="1"/>
          </p:cNvSpPr>
          <p:nvPr>
            <p:ph type="title"/>
          </p:nvPr>
        </p:nvSpPr>
        <p:spPr>
          <a:xfrm>
            <a:off x="1590222" y="470310"/>
            <a:ext cx="8984543" cy="1325563"/>
          </a:xfrm>
          <a:prstGeom prst="rect">
            <a:avLst/>
          </a:prstGeom>
        </p:spPr>
        <p:txBody>
          <a:bodyPr vert="horz" lIns="91440" tIns="45720" rIns="91440" bIns="45720" rtlCol="0" anchor="ctr">
            <a:normAutofit/>
          </a:bodyPr>
          <a:lstStyle>
            <a:lvl1pPr>
              <a:defRPr sz="3600"/>
            </a:lvl1pPr>
          </a:lstStyle>
          <a:p>
            <a:endParaRPr lang="en-US"/>
          </a:p>
        </p:txBody>
      </p:sp>
      <p:sp>
        <p:nvSpPr>
          <p:cNvPr id="6" name="Content Placeholder 2">
            <a:extLst>
              <a:ext uri="{FF2B5EF4-FFF2-40B4-BE49-F238E27FC236}">
                <a16:creationId xmlns:a16="http://schemas.microsoft.com/office/drawing/2014/main" id="{39C10A61-C3FE-6D42-9D75-3E01190582E4}"/>
              </a:ext>
            </a:extLst>
          </p:cNvPr>
          <p:cNvSpPr>
            <a:spLocks noGrp="1"/>
          </p:cNvSpPr>
          <p:nvPr>
            <p:ph sz="half" idx="10"/>
          </p:nvPr>
        </p:nvSpPr>
        <p:spPr>
          <a:xfrm>
            <a:off x="6352016" y="1951592"/>
            <a:ext cx="4222749" cy="4338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1E19F95-A052-B345-B8CB-24664E9F155A}"/>
              </a:ext>
            </a:extLst>
          </p:cNvPr>
          <p:cNvSpPr txBox="1"/>
          <p:nvPr userDrawn="1"/>
        </p:nvSpPr>
        <p:spPr>
          <a:xfrm>
            <a:off x="245940" y="6475545"/>
            <a:ext cx="4685839" cy="230832"/>
          </a:xfrm>
          <a:prstGeom prst="rect">
            <a:avLst/>
          </a:prstGeom>
          <a:noFill/>
        </p:spPr>
        <p:txBody>
          <a:bodyPr wrap="square" rtlCol="0">
            <a:spAutoFit/>
          </a:bodyPr>
          <a:lstStyle>
            <a:defPPr>
              <a:defRPr lang="en-US"/>
            </a:defPPr>
            <a:lvl1pPr>
              <a:defRPr sz="1000" spc="300">
                <a:solidFill>
                  <a:schemeClr val="bg1">
                    <a:lumMod val="50000"/>
                  </a:schemeClr>
                </a:solidFill>
                <a:latin typeface="Arial" panose="020B0604020202020204" pitchFamily="34" charset="0"/>
                <a:cs typeface="Arial" panose="020B0604020202020204" pitchFamily="34" charset="0"/>
              </a:defRPr>
            </a:lvl1pPr>
          </a:lstStyle>
          <a:p>
            <a:pPr lvl="0"/>
            <a:r>
              <a:rPr lang="en-US" sz="900" kern="1200" spc="300">
                <a:solidFill>
                  <a:schemeClr val="bg1">
                    <a:lumMod val="95000"/>
                  </a:schemeClr>
                </a:solidFill>
                <a:latin typeface="Arial" panose="020B0604020202020204" pitchFamily="34" charset="0"/>
                <a:ea typeface="+mn-ea"/>
                <a:cs typeface="Arial" panose="020B0604020202020204" pitchFamily="34" charset="0"/>
              </a:rPr>
              <a:t>FLORIDA INTERNATIONAL UNIVERSITY</a:t>
            </a:r>
          </a:p>
        </p:txBody>
      </p:sp>
    </p:spTree>
    <p:extLst>
      <p:ext uri="{BB962C8B-B14F-4D97-AF65-F5344CB8AC3E}">
        <p14:creationId xmlns:p14="http://schemas.microsoft.com/office/powerpoint/2010/main" val="71429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3" name="Picture Placeholder 40">
            <a:extLst>
              <a:ext uri="{FF2B5EF4-FFF2-40B4-BE49-F238E27FC236}">
                <a16:creationId xmlns:a16="http://schemas.microsoft.com/office/drawing/2014/main" id="{01F82B3F-9873-EF4E-94EC-057DD4B20E20}"/>
              </a:ext>
            </a:extLst>
          </p:cNvPr>
          <p:cNvSpPr>
            <a:spLocks noGrp="1"/>
          </p:cNvSpPr>
          <p:nvPr>
            <p:ph type="pic" sz="quarter" idx="10"/>
          </p:nvPr>
        </p:nvSpPr>
        <p:spPr>
          <a:xfrm flipH="1">
            <a:off x="3721834" y="880677"/>
            <a:ext cx="7988142" cy="5366010"/>
          </a:xfrm>
          <a:prstGeom prst="corner">
            <a:avLst>
              <a:gd name="adj1" fmla="val 57242"/>
              <a:gd name="adj2" fmla="val 95740"/>
            </a:avLst>
          </a:prstGeom>
          <a:blipFill dpi="0" rotWithShape="0">
            <a:blip r:embed="rId2" cstate="email">
              <a:alphaModFix amt="0"/>
              <a:extLst>
                <a:ext uri="{28A0092B-C50C-407E-A947-70E740481C1C}">
                  <a14:useLocalDpi xmlns:a14="http://schemas.microsoft.com/office/drawing/2010/main"/>
                </a:ext>
              </a:extLst>
            </a:blip>
            <a:srcRect/>
            <a:stretch>
              <a:fillRect/>
            </a:stretch>
          </a:blipFill>
        </p:spPr>
        <p:txBody>
          <a:bodyPr wrap="square">
            <a:normAutofit/>
          </a:bodyPr>
          <a:lstStyle/>
          <a:p>
            <a:endParaRPr lang="en-US"/>
          </a:p>
        </p:txBody>
      </p:sp>
      <p:sp>
        <p:nvSpPr>
          <p:cNvPr id="4" name="Text Placeholder 3">
            <a:extLst>
              <a:ext uri="{FF2B5EF4-FFF2-40B4-BE49-F238E27FC236}">
                <a16:creationId xmlns:a16="http://schemas.microsoft.com/office/drawing/2014/main" id="{54BEEB5A-8893-144A-91F5-C06A23DED126}"/>
              </a:ext>
            </a:extLst>
          </p:cNvPr>
          <p:cNvSpPr>
            <a:spLocks noGrp="1"/>
          </p:cNvSpPr>
          <p:nvPr>
            <p:ph type="body" sz="half" idx="2"/>
          </p:nvPr>
        </p:nvSpPr>
        <p:spPr>
          <a:xfrm>
            <a:off x="839788" y="2951929"/>
            <a:ext cx="2469469" cy="3041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5" name="Title 1">
            <a:extLst>
              <a:ext uri="{FF2B5EF4-FFF2-40B4-BE49-F238E27FC236}">
                <a16:creationId xmlns:a16="http://schemas.microsoft.com/office/drawing/2014/main" id="{91FA37C7-20CF-AC4A-BD08-C6142B1C51FC}"/>
              </a:ext>
            </a:extLst>
          </p:cNvPr>
          <p:cNvSpPr>
            <a:spLocks noGrp="1"/>
          </p:cNvSpPr>
          <p:nvPr>
            <p:ph type="title"/>
          </p:nvPr>
        </p:nvSpPr>
        <p:spPr>
          <a:xfrm>
            <a:off x="839788" y="748430"/>
            <a:ext cx="4720887" cy="1854093"/>
          </a:xfrm>
        </p:spPr>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024E5270-E663-6349-BFBE-6C5E5807A1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7654" y="6123851"/>
            <a:ext cx="1217550" cy="563880"/>
          </a:xfrm>
          <a:prstGeom prst="rect">
            <a:avLst/>
          </a:prstGeom>
        </p:spPr>
      </p:pic>
      <p:grpSp>
        <p:nvGrpSpPr>
          <p:cNvPr id="8" name="Group 7">
            <a:extLst>
              <a:ext uri="{FF2B5EF4-FFF2-40B4-BE49-F238E27FC236}">
                <a16:creationId xmlns:a16="http://schemas.microsoft.com/office/drawing/2014/main" id="{C1995F14-BCAF-A943-B330-BDBF466216E3}"/>
              </a:ext>
            </a:extLst>
          </p:cNvPr>
          <p:cNvGrpSpPr/>
          <p:nvPr userDrawn="1"/>
        </p:nvGrpSpPr>
        <p:grpSpPr>
          <a:xfrm>
            <a:off x="3721835" y="773552"/>
            <a:ext cx="7988141" cy="2408473"/>
            <a:chOff x="3673920" y="736031"/>
            <a:chExt cx="7988141" cy="2408473"/>
          </a:xfrm>
        </p:grpSpPr>
        <p:sp>
          <p:nvSpPr>
            <p:cNvPr id="9" name="Rectangle 8">
              <a:extLst>
                <a:ext uri="{FF2B5EF4-FFF2-40B4-BE49-F238E27FC236}">
                  <a16:creationId xmlns:a16="http://schemas.microsoft.com/office/drawing/2014/main" id="{32DC6E15-79FC-9B4E-8E6B-F01C12947347}"/>
                </a:ext>
              </a:extLst>
            </p:cNvPr>
            <p:cNvSpPr/>
            <p:nvPr/>
          </p:nvSpPr>
          <p:spPr>
            <a:xfrm>
              <a:off x="6426113" y="736031"/>
              <a:ext cx="5235948" cy="110300"/>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162493B4-9D15-5940-B5ED-66732B4B293A}"/>
                </a:ext>
              </a:extLst>
            </p:cNvPr>
            <p:cNvSpPr/>
            <p:nvPr/>
          </p:nvSpPr>
          <p:spPr>
            <a:xfrm rot="5400000">
              <a:off x="6048976" y="1212201"/>
              <a:ext cx="860965" cy="106691"/>
            </a:xfrm>
            <a:prstGeom prst="rect">
              <a:avLst/>
            </a:prstGeom>
            <a:gradFill>
              <a:gsLst>
                <a:gs pos="0">
                  <a:srgbClr val="D92D8A"/>
                </a:gs>
                <a:gs pos="56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7F65F000-A2F0-714C-ADAA-960582B7C4AB}"/>
                </a:ext>
              </a:extLst>
            </p:cNvPr>
            <p:cNvSpPr/>
            <p:nvPr/>
          </p:nvSpPr>
          <p:spPr>
            <a:xfrm rot="16200000">
              <a:off x="5741965" y="2347501"/>
              <a:ext cx="1474993" cy="106693"/>
            </a:xfrm>
            <a:prstGeom prst="rect">
              <a:avLst/>
            </a:prstGeom>
            <a:gradFill>
              <a:gsLst>
                <a:gs pos="7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486AD155-D0FF-8642-B412-219D327DA829}"/>
                </a:ext>
              </a:extLst>
            </p:cNvPr>
            <p:cNvSpPr/>
            <p:nvPr/>
          </p:nvSpPr>
          <p:spPr>
            <a:xfrm flipH="1">
              <a:off x="3673920" y="3034776"/>
              <a:ext cx="2858884" cy="109728"/>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58873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525A8C-1EFB-6341-8B8C-79B7C59F703F}"/>
              </a:ext>
            </a:extLst>
          </p:cNvPr>
          <p:cNvSpPr>
            <a:spLocks noGrp="1"/>
          </p:cNvSpPr>
          <p:nvPr>
            <p:ph type="pic" sz="quarter" idx="11"/>
          </p:nvPr>
        </p:nvSpPr>
        <p:spPr>
          <a:xfrm>
            <a:off x="3843957" y="696340"/>
            <a:ext cx="7622001" cy="5015143"/>
          </a:xfrm>
          <a:prstGeom prst="corner">
            <a:avLst>
              <a:gd name="adj1" fmla="val 78408"/>
              <a:gd name="adj2" fmla="val 117748"/>
            </a:avLst>
          </a:prstGeom>
        </p:spPr>
        <p:txBody>
          <a:bodyPr/>
          <a:lstStyle/>
          <a:p>
            <a:endParaRPr lang="en-US"/>
          </a:p>
        </p:txBody>
      </p:sp>
      <p:pic>
        <p:nvPicPr>
          <p:cNvPr id="4" name="Picture 3" descr="A close up of a sign&#10;&#10;Description automatically generated">
            <a:extLst>
              <a:ext uri="{FF2B5EF4-FFF2-40B4-BE49-F238E27FC236}">
                <a16:creationId xmlns:a16="http://schemas.microsoft.com/office/drawing/2014/main" id="{31E7B94C-6884-7948-9EDC-3BED80DDDB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29936" y="686124"/>
            <a:ext cx="1217550" cy="563880"/>
          </a:xfrm>
          <a:prstGeom prst="rect">
            <a:avLst/>
          </a:prstGeom>
        </p:spPr>
      </p:pic>
      <p:sp>
        <p:nvSpPr>
          <p:cNvPr id="5" name="Text Placeholder 3">
            <a:extLst>
              <a:ext uri="{FF2B5EF4-FFF2-40B4-BE49-F238E27FC236}">
                <a16:creationId xmlns:a16="http://schemas.microsoft.com/office/drawing/2014/main" id="{821AA497-2E05-2249-9F34-D8D245642331}"/>
              </a:ext>
            </a:extLst>
          </p:cNvPr>
          <p:cNvSpPr>
            <a:spLocks noGrp="1"/>
          </p:cNvSpPr>
          <p:nvPr>
            <p:ph type="body" sz="half" idx="10"/>
          </p:nvPr>
        </p:nvSpPr>
        <p:spPr>
          <a:xfrm>
            <a:off x="726042" y="1371538"/>
            <a:ext cx="2583215" cy="344430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6" name="Title 1">
            <a:extLst>
              <a:ext uri="{FF2B5EF4-FFF2-40B4-BE49-F238E27FC236}">
                <a16:creationId xmlns:a16="http://schemas.microsoft.com/office/drawing/2014/main" id="{E6C8A8FC-C281-7540-A2F1-0C7261C1AFA7}"/>
              </a:ext>
            </a:extLst>
          </p:cNvPr>
          <p:cNvSpPr>
            <a:spLocks noGrp="1"/>
          </p:cNvSpPr>
          <p:nvPr>
            <p:ph type="title"/>
          </p:nvPr>
        </p:nvSpPr>
        <p:spPr>
          <a:xfrm>
            <a:off x="726040" y="544528"/>
            <a:ext cx="2583217" cy="563880"/>
          </a:xfrm>
          <a:prstGeom prst="rect">
            <a:avLst/>
          </a:prstGeom>
        </p:spPr>
        <p:txBody>
          <a:bodyPr anchor="ctr">
            <a:noAutofit/>
          </a:bodyPr>
          <a:lstStyle>
            <a:lvl1pPr>
              <a:defRPr sz="2400">
                <a:solidFill>
                  <a:schemeClr val="bg1"/>
                </a:solidFill>
              </a:defRPr>
            </a:lvl1pPr>
          </a:lstStyle>
          <a:p>
            <a:endParaRPr lang="en-US"/>
          </a:p>
        </p:txBody>
      </p:sp>
      <p:grpSp>
        <p:nvGrpSpPr>
          <p:cNvPr id="7" name="Group 6">
            <a:extLst>
              <a:ext uri="{FF2B5EF4-FFF2-40B4-BE49-F238E27FC236}">
                <a16:creationId xmlns:a16="http://schemas.microsoft.com/office/drawing/2014/main" id="{B90C27EA-5D11-5546-8472-866F259E7BFC}"/>
              </a:ext>
            </a:extLst>
          </p:cNvPr>
          <p:cNvGrpSpPr/>
          <p:nvPr userDrawn="1"/>
        </p:nvGrpSpPr>
        <p:grpSpPr>
          <a:xfrm>
            <a:off x="3843957" y="582803"/>
            <a:ext cx="7628351" cy="1197932"/>
            <a:chOff x="3840781" y="580943"/>
            <a:chExt cx="7628351" cy="1197932"/>
          </a:xfrm>
        </p:grpSpPr>
        <p:sp>
          <p:nvSpPr>
            <p:cNvPr id="8" name="Rectangle 7">
              <a:extLst>
                <a:ext uri="{FF2B5EF4-FFF2-40B4-BE49-F238E27FC236}">
                  <a16:creationId xmlns:a16="http://schemas.microsoft.com/office/drawing/2014/main" id="{4215F3C6-7BE9-E34E-B778-A0FF431CC9C1}"/>
                </a:ext>
              </a:extLst>
            </p:cNvPr>
            <p:cNvSpPr/>
            <p:nvPr/>
          </p:nvSpPr>
          <p:spPr>
            <a:xfrm flipH="1">
              <a:off x="3840781" y="580944"/>
              <a:ext cx="5970185" cy="113536"/>
            </a:xfrm>
            <a:prstGeom prst="rect">
              <a:avLst/>
            </a:prstGeom>
            <a:gradFill>
              <a:gsLst>
                <a:gs pos="7000">
                  <a:srgbClr val="00FFFF"/>
                </a:gs>
                <a:gs pos="79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9C83E426-A956-204B-922C-C9B114A51E89}"/>
                </a:ext>
              </a:extLst>
            </p:cNvPr>
            <p:cNvSpPr/>
            <p:nvPr/>
          </p:nvSpPr>
          <p:spPr>
            <a:xfrm>
              <a:off x="9757159" y="1669147"/>
              <a:ext cx="1711973" cy="109728"/>
            </a:xfrm>
            <a:prstGeom prst="rect">
              <a:avLst/>
            </a:prstGeom>
            <a:gradFill>
              <a:gsLst>
                <a:gs pos="9000">
                  <a:srgbClr val="00FFFF"/>
                </a:gs>
                <a:gs pos="6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44F2D43-E606-9E4C-B3E1-C3F4607A4260}"/>
                </a:ext>
              </a:extLst>
            </p:cNvPr>
            <p:cNvSpPr/>
            <p:nvPr/>
          </p:nvSpPr>
          <p:spPr>
            <a:xfrm rot="5400000" flipH="1">
              <a:off x="9201318" y="1125045"/>
              <a:ext cx="1197932" cy="10972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65980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pic>
        <p:nvPicPr>
          <p:cNvPr id="12" name="Picture 11" descr="A picture containing flying, plane, bird&#10;&#10;Description automatically generated">
            <a:extLst>
              <a:ext uri="{FF2B5EF4-FFF2-40B4-BE49-F238E27FC236}">
                <a16:creationId xmlns:a16="http://schemas.microsoft.com/office/drawing/2014/main" id="{64D9EE0F-6494-1A4B-AB72-3C7AE9F28F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7443" cy="6858000"/>
          </a:xfrm>
          <a:prstGeom prst="rect">
            <a:avLst/>
          </a:prstGeom>
        </p:spPr>
      </p:pic>
      <p:sp>
        <p:nvSpPr>
          <p:cNvPr id="4" name="Picture Placeholder 3">
            <a:extLst>
              <a:ext uri="{FF2B5EF4-FFF2-40B4-BE49-F238E27FC236}">
                <a16:creationId xmlns:a16="http://schemas.microsoft.com/office/drawing/2014/main" id="{2084FFD0-FE9F-7B4A-B7A3-7CE892EF9B99}"/>
              </a:ext>
            </a:extLst>
          </p:cNvPr>
          <p:cNvSpPr>
            <a:spLocks noGrp="1"/>
          </p:cNvSpPr>
          <p:nvPr>
            <p:ph type="pic" sz="quarter" idx="11"/>
          </p:nvPr>
        </p:nvSpPr>
        <p:spPr>
          <a:xfrm>
            <a:off x="3887648" y="546137"/>
            <a:ext cx="7578309" cy="5618863"/>
          </a:xfrm>
          <a:prstGeom prst="corner">
            <a:avLst>
              <a:gd name="adj1" fmla="val 80709"/>
              <a:gd name="adj2" fmla="val 104483"/>
            </a:avLst>
          </a:prstGeom>
        </p:spPr>
        <p:txBody>
          <a:bodyPr/>
          <a:lstStyle>
            <a:lvl1pPr>
              <a:defRPr>
                <a:solidFill>
                  <a:schemeClr val="tx1">
                    <a:lumMod val="65000"/>
                    <a:lumOff val="35000"/>
                  </a:schemeClr>
                </a:solidFill>
              </a:defRPr>
            </a:lvl1pPr>
          </a:lstStyle>
          <a:p>
            <a:endParaRPr lang="en-US"/>
          </a:p>
        </p:txBody>
      </p:sp>
      <p:pic>
        <p:nvPicPr>
          <p:cNvPr id="5" name="Picture 4" descr="A close up of a sign&#10;&#10;Description automatically generated">
            <a:extLst>
              <a:ext uri="{FF2B5EF4-FFF2-40B4-BE49-F238E27FC236}">
                <a16:creationId xmlns:a16="http://schemas.microsoft.com/office/drawing/2014/main" id="{BE8B4190-7A7B-3447-AACA-71ED88EA3D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9936" y="686124"/>
            <a:ext cx="1217550" cy="563880"/>
          </a:xfrm>
          <a:prstGeom prst="rect">
            <a:avLst/>
          </a:prstGeom>
        </p:spPr>
      </p:pic>
      <p:sp>
        <p:nvSpPr>
          <p:cNvPr id="6" name="Text Placeholder 3">
            <a:extLst>
              <a:ext uri="{FF2B5EF4-FFF2-40B4-BE49-F238E27FC236}">
                <a16:creationId xmlns:a16="http://schemas.microsoft.com/office/drawing/2014/main" id="{8BBA3D3B-F75B-7247-96EC-42A55EF769AE}"/>
              </a:ext>
            </a:extLst>
          </p:cNvPr>
          <p:cNvSpPr>
            <a:spLocks noGrp="1"/>
          </p:cNvSpPr>
          <p:nvPr>
            <p:ph type="body" sz="half" idx="10"/>
          </p:nvPr>
        </p:nvSpPr>
        <p:spPr>
          <a:xfrm>
            <a:off x="726042" y="1371538"/>
            <a:ext cx="2583215" cy="344430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grpSp>
        <p:nvGrpSpPr>
          <p:cNvPr id="7" name="Group 6">
            <a:extLst>
              <a:ext uri="{FF2B5EF4-FFF2-40B4-BE49-F238E27FC236}">
                <a16:creationId xmlns:a16="http://schemas.microsoft.com/office/drawing/2014/main" id="{DEA623E1-FED3-3B47-8817-14EF8A883FB7}"/>
              </a:ext>
            </a:extLst>
          </p:cNvPr>
          <p:cNvGrpSpPr/>
          <p:nvPr userDrawn="1"/>
        </p:nvGrpSpPr>
        <p:grpSpPr>
          <a:xfrm>
            <a:off x="3887648" y="438917"/>
            <a:ext cx="7578438" cy="1195570"/>
            <a:chOff x="3884346" y="453875"/>
            <a:chExt cx="7578438" cy="1195570"/>
          </a:xfrm>
        </p:grpSpPr>
        <p:sp>
          <p:nvSpPr>
            <p:cNvPr id="8" name="Rectangle 7">
              <a:extLst>
                <a:ext uri="{FF2B5EF4-FFF2-40B4-BE49-F238E27FC236}">
                  <a16:creationId xmlns:a16="http://schemas.microsoft.com/office/drawing/2014/main" id="{F090177E-9537-5F45-AFBE-4A490F8D6F92}"/>
                </a:ext>
              </a:extLst>
            </p:cNvPr>
            <p:cNvSpPr/>
            <p:nvPr/>
          </p:nvSpPr>
          <p:spPr>
            <a:xfrm flipH="1">
              <a:off x="3884346" y="453875"/>
              <a:ext cx="5975988" cy="108513"/>
            </a:xfrm>
            <a:prstGeom prst="rect">
              <a:avLst/>
            </a:prstGeom>
            <a:gradFill>
              <a:gsLst>
                <a:gs pos="7000">
                  <a:srgbClr val="00FFFF"/>
                </a:gs>
                <a:gs pos="79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3169BA91-4DC2-7049-92BF-1B3EAE687357}"/>
                </a:ext>
              </a:extLst>
            </p:cNvPr>
            <p:cNvSpPr/>
            <p:nvPr/>
          </p:nvSpPr>
          <p:spPr>
            <a:xfrm rot="5400000" flipH="1">
              <a:off x="9264368" y="944309"/>
              <a:ext cx="1080817" cy="111114"/>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C211978C-319D-DE49-9152-FBF63531B669}"/>
                </a:ext>
              </a:extLst>
            </p:cNvPr>
            <p:cNvSpPr/>
            <p:nvPr/>
          </p:nvSpPr>
          <p:spPr>
            <a:xfrm>
              <a:off x="9750298" y="1538958"/>
              <a:ext cx="1712486" cy="110487"/>
            </a:xfrm>
            <a:prstGeom prst="rect">
              <a:avLst/>
            </a:prstGeom>
            <a:gradFill>
              <a:gsLst>
                <a:gs pos="9000">
                  <a:srgbClr val="00FFFF"/>
                </a:gs>
                <a:gs pos="6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 name="Title 1">
            <a:extLst>
              <a:ext uri="{FF2B5EF4-FFF2-40B4-BE49-F238E27FC236}">
                <a16:creationId xmlns:a16="http://schemas.microsoft.com/office/drawing/2014/main" id="{DBB3F20F-B263-4446-8E1A-6206F56911E2}"/>
              </a:ext>
            </a:extLst>
          </p:cNvPr>
          <p:cNvSpPr>
            <a:spLocks noGrp="1"/>
          </p:cNvSpPr>
          <p:nvPr>
            <p:ph type="title"/>
          </p:nvPr>
        </p:nvSpPr>
        <p:spPr>
          <a:xfrm>
            <a:off x="726040" y="544528"/>
            <a:ext cx="2583217" cy="563880"/>
          </a:xfrm>
          <a:prstGeom prst="rect">
            <a:avLst/>
          </a:prstGeom>
        </p:spPr>
        <p:txBody>
          <a:bodyPr anchor="ctr">
            <a:noAutofit/>
          </a:bodyPr>
          <a:lstStyle>
            <a:lvl1pPr>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76099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6F743E-C74B-214B-B173-9EFE2CD82F0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57611A3-7DA6-4941-8266-CCDEC1D5B741}"/>
              </a:ext>
            </a:extLst>
          </p:cNvPr>
          <p:cNvSpPr>
            <a:spLocks noGrp="1"/>
          </p:cNvSpPr>
          <p:nvPr>
            <p:ph type="pic" sz="quarter" idx="11"/>
          </p:nvPr>
        </p:nvSpPr>
        <p:spPr>
          <a:xfrm>
            <a:off x="3893905" y="537158"/>
            <a:ext cx="7570949" cy="5799726"/>
          </a:xfrm>
          <a:prstGeom prst="corner">
            <a:avLst>
              <a:gd name="adj1" fmla="val 83572"/>
              <a:gd name="adj2" fmla="val 113968"/>
            </a:avLst>
          </a:prstGeom>
        </p:spPr>
        <p:txBody>
          <a:bodyPr/>
          <a:lstStyle/>
          <a:p>
            <a:endParaRPr lang="en-US"/>
          </a:p>
        </p:txBody>
      </p:sp>
      <p:pic>
        <p:nvPicPr>
          <p:cNvPr id="5" name="Picture 4" descr="A close up of a sign&#10;&#10;Description automatically generated">
            <a:extLst>
              <a:ext uri="{FF2B5EF4-FFF2-40B4-BE49-F238E27FC236}">
                <a16:creationId xmlns:a16="http://schemas.microsoft.com/office/drawing/2014/main" id="{CA158107-483F-AE4B-81A6-57EC0902E1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654" y="6123851"/>
            <a:ext cx="1217550" cy="563880"/>
          </a:xfrm>
          <a:prstGeom prst="rect">
            <a:avLst/>
          </a:prstGeom>
        </p:spPr>
      </p:pic>
      <p:sp>
        <p:nvSpPr>
          <p:cNvPr id="6" name="Title 1">
            <a:extLst>
              <a:ext uri="{FF2B5EF4-FFF2-40B4-BE49-F238E27FC236}">
                <a16:creationId xmlns:a16="http://schemas.microsoft.com/office/drawing/2014/main" id="{936ACA9C-A609-644F-AC2C-E59094058F22}"/>
              </a:ext>
            </a:extLst>
          </p:cNvPr>
          <p:cNvSpPr>
            <a:spLocks noGrp="1"/>
          </p:cNvSpPr>
          <p:nvPr>
            <p:ph type="title"/>
          </p:nvPr>
        </p:nvSpPr>
        <p:spPr>
          <a:xfrm>
            <a:off x="726040" y="544528"/>
            <a:ext cx="2583217" cy="563880"/>
          </a:xfrm>
          <a:prstGeom prst="rect">
            <a:avLst/>
          </a:prstGeom>
        </p:spPr>
        <p:txBody>
          <a:bodyPr anchor="ctr">
            <a:noAutofit/>
          </a:bodyPr>
          <a:lstStyle>
            <a:lvl1pPr>
              <a:defRPr sz="2400">
                <a:solidFill>
                  <a:schemeClr val="accent3"/>
                </a:solidFill>
              </a:defRPr>
            </a:lvl1pPr>
          </a:lstStyle>
          <a:p>
            <a:endParaRPr lang="en-US"/>
          </a:p>
        </p:txBody>
      </p:sp>
      <p:sp>
        <p:nvSpPr>
          <p:cNvPr id="7" name="Text Placeholder 3">
            <a:extLst>
              <a:ext uri="{FF2B5EF4-FFF2-40B4-BE49-F238E27FC236}">
                <a16:creationId xmlns:a16="http://schemas.microsoft.com/office/drawing/2014/main" id="{8A3DAFB7-60E6-1441-B24D-9C1F734F58BF}"/>
              </a:ext>
            </a:extLst>
          </p:cNvPr>
          <p:cNvSpPr>
            <a:spLocks noGrp="1"/>
          </p:cNvSpPr>
          <p:nvPr>
            <p:ph type="body" sz="half" idx="10"/>
          </p:nvPr>
        </p:nvSpPr>
        <p:spPr>
          <a:xfrm>
            <a:off x="726042" y="1371538"/>
            <a:ext cx="2583215" cy="3444301"/>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grpSp>
        <p:nvGrpSpPr>
          <p:cNvPr id="8" name="Group 7">
            <a:extLst>
              <a:ext uri="{FF2B5EF4-FFF2-40B4-BE49-F238E27FC236}">
                <a16:creationId xmlns:a16="http://schemas.microsoft.com/office/drawing/2014/main" id="{ED4E7D76-C3ED-8641-B474-65A69EB4CAD3}"/>
              </a:ext>
            </a:extLst>
          </p:cNvPr>
          <p:cNvGrpSpPr/>
          <p:nvPr userDrawn="1"/>
        </p:nvGrpSpPr>
        <p:grpSpPr>
          <a:xfrm>
            <a:off x="3893905" y="434340"/>
            <a:ext cx="7570949" cy="1059565"/>
            <a:chOff x="3893905" y="434339"/>
            <a:chExt cx="7570949" cy="1059565"/>
          </a:xfrm>
        </p:grpSpPr>
        <p:sp>
          <p:nvSpPr>
            <p:cNvPr id="9" name="Rectangle 8">
              <a:extLst>
                <a:ext uri="{FF2B5EF4-FFF2-40B4-BE49-F238E27FC236}">
                  <a16:creationId xmlns:a16="http://schemas.microsoft.com/office/drawing/2014/main" id="{ED80F71C-3C06-414A-B4F3-EA00E023389F}"/>
                </a:ext>
              </a:extLst>
            </p:cNvPr>
            <p:cNvSpPr/>
            <p:nvPr/>
          </p:nvSpPr>
          <p:spPr>
            <a:xfrm flipH="1">
              <a:off x="3893905" y="434339"/>
              <a:ext cx="6713955" cy="109728"/>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4091A517-7BE4-1947-9D32-E2AC4C6021B3}"/>
                </a:ext>
              </a:extLst>
            </p:cNvPr>
            <p:cNvSpPr/>
            <p:nvPr/>
          </p:nvSpPr>
          <p:spPr>
            <a:xfrm rot="5400000" flipH="1">
              <a:off x="10127459" y="906370"/>
              <a:ext cx="848793" cy="110368"/>
            </a:xfrm>
            <a:prstGeom prst="rect">
              <a:avLst/>
            </a:prstGeom>
            <a:gradFill>
              <a:gsLst>
                <a:gs pos="97000">
                  <a:srgbClr val="D92D8A"/>
                </a:gs>
                <a:gs pos="7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71B09379-08CB-F142-8445-073D64045AF1}"/>
                </a:ext>
              </a:extLst>
            </p:cNvPr>
            <p:cNvSpPr/>
            <p:nvPr/>
          </p:nvSpPr>
          <p:spPr>
            <a:xfrm>
              <a:off x="10497148" y="1381850"/>
              <a:ext cx="967706" cy="112054"/>
            </a:xfrm>
            <a:prstGeom prst="rect">
              <a:avLst/>
            </a:prstGeom>
            <a:gradFill>
              <a:gsLst>
                <a:gs pos="10000">
                  <a:srgbClr val="D92D8A"/>
                </a:gs>
                <a:gs pos="61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08222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1F921-75B0-9943-B1DF-025B2C48E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1FDCEF-2E0F-6748-B31C-B51229149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blue sky&#10;&#10;Description automatically generated">
            <a:extLst>
              <a:ext uri="{FF2B5EF4-FFF2-40B4-BE49-F238E27FC236}">
                <a16:creationId xmlns:a16="http://schemas.microsoft.com/office/drawing/2014/main" id="{E2B0E723-963E-D746-9C64-1044790CE17F}"/>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3060"/>
            <a:ext cx="12192000" cy="6854940"/>
          </a:xfrm>
          <a:prstGeom prst="rect">
            <a:avLst/>
          </a:prstGeom>
        </p:spPr>
      </p:pic>
    </p:spTree>
    <p:extLst>
      <p:ext uri="{BB962C8B-B14F-4D97-AF65-F5344CB8AC3E}">
        <p14:creationId xmlns:p14="http://schemas.microsoft.com/office/powerpoint/2010/main" val="292088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88" r:id="rId4"/>
    <p:sldLayoutId id="2147483671" r:id="rId5"/>
    <p:sldLayoutId id="2147483692" r:id="rId6"/>
    <p:sldLayoutId id="2147483673" r:id="rId7"/>
    <p:sldLayoutId id="2147483674" r:id="rId8"/>
    <p:sldLayoutId id="2147483675" r:id="rId9"/>
    <p:sldLayoutId id="2147483676"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97" r:id="rId21"/>
    <p:sldLayoutId id="2147483698" r:id="rId22"/>
    <p:sldLayoutId id="2147483699" r:id="rId23"/>
  </p:sldLayoutIdLst>
  <p:txStyles>
    <p:titleStyle>
      <a:lvl1pPr algn="l" defTabSz="914400" rtl="0" eaLnBrk="1" latinLnBrk="0" hangingPunct="1">
        <a:lnSpc>
          <a:spcPct val="90000"/>
        </a:lnSpc>
        <a:spcBef>
          <a:spcPct val="0"/>
        </a:spcBef>
        <a:buNone/>
        <a:defRPr sz="360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EE7E-78DF-CB43-BB57-897A3D5D9CC0}"/>
              </a:ext>
            </a:extLst>
          </p:cNvPr>
          <p:cNvSpPr>
            <a:spLocks noGrp="1"/>
          </p:cNvSpPr>
          <p:nvPr>
            <p:ph type="title"/>
          </p:nvPr>
        </p:nvSpPr>
        <p:spPr>
          <a:xfrm>
            <a:off x="1603728" y="948267"/>
            <a:ext cx="8984543" cy="5452533"/>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b="1" dirty="0"/>
              <a:t>FIU’s Data-Driven Approach: Enhancing student experiences in Disability Services</a:t>
            </a:r>
            <a:br>
              <a:rPr lang="en-US" dirty="0"/>
            </a:br>
            <a:br>
              <a:rPr lang="en-US" dirty="0"/>
            </a:br>
            <a:r>
              <a:rPr lang="en-US" sz="2700" i="1" dirty="0"/>
              <a:t>How FIU’s DRC leverages accessible systems, storytelling, </a:t>
            </a:r>
            <a:br>
              <a:rPr lang="en-US" sz="2700" i="1" dirty="0"/>
            </a:br>
            <a:r>
              <a:rPr lang="en-US" sz="2700" i="1" dirty="0"/>
              <a:t>and analytics to advance student success</a:t>
            </a:r>
            <a:br>
              <a:rPr lang="en-US" dirty="0"/>
            </a:br>
            <a:br>
              <a:rPr lang="en-US" dirty="0"/>
            </a:br>
            <a:br>
              <a:rPr lang="en-US" dirty="0"/>
            </a:br>
            <a:br>
              <a:rPr lang="en-US" dirty="0"/>
            </a:br>
            <a:br>
              <a:rPr lang="en-US" dirty="0"/>
            </a:br>
            <a:r>
              <a:rPr lang="en-US" sz="2700" dirty="0"/>
              <a:t>Martha Wong, M.S. Associate Director of DRC, ADAC</a:t>
            </a:r>
            <a:br>
              <a:rPr lang="en-US" sz="2700" dirty="0"/>
            </a:br>
            <a:r>
              <a:rPr lang="en-US" sz="2700" dirty="0"/>
              <a:t>Ashley Pozos Romero, Adaptive Technology Specialist at DRC</a:t>
            </a:r>
            <a:br>
              <a:rPr lang="en-US" dirty="0"/>
            </a:br>
            <a:br>
              <a:rPr lang="en-US" dirty="0"/>
            </a:br>
            <a:br>
              <a:rPr lang="en-US" dirty="0"/>
            </a:br>
            <a:br>
              <a:rPr lang="en-US" dirty="0"/>
            </a:br>
            <a:endParaRPr lang="en-US" dirty="0"/>
          </a:p>
        </p:txBody>
      </p:sp>
      <p:pic>
        <p:nvPicPr>
          <p:cNvPr id="3" name="Picture 2" descr="FIU'S logo">
            <a:extLst>
              <a:ext uri="{FF2B5EF4-FFF2-40B4-BE49-F238E27FC236}">
                <a16:creationId xmlns:a16="http://schemas.microsoft.com/office/drawing/2014/main" id="{742B7A6B-69E9-E797-7051-13A3DE9AEE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4067" y="799093"/>
            <a:ext cx="2263863" cy="1048455"/>
          </a:xfrm>
          <a:prstGeom prst="rect">
            <a:avLst/>
          </a:prstGeom>
        </p:spPr>
      </p:pic>
    </p:spTree>
    <p:extLst>
      <p:ext uri="{BB962C8B-B14F-4D97-AF65-F5344CB8AC3E}">
        <p14:creationId xmlns:p14="http://schemas.microsoft.com/office/powerpoint/2010/main" val="228712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25368A-1E97-1E99-02E8-895BB61ACE64}"/>
              </a:ext>
            </a:extLst>
          </p:cNvPr>
          <p:cNvSpPr>
            <a:spLocks noGrp="1"/>
          </p:cNvSpPr>
          <p:nvPr>
            <p:ph type="title"/>
          </p:nvPr>
        </p:nvSpPr>
        <p:spPr>
          <a:xfrm>
            <a:off x="3282203" y="450754"/>
            <a:ext cx="7929604" cy="747456"/>
          </a:xfrm>
        </p:spPr>
        <p:txBody>
          <a:bodyPr/>
          <a:lstStyle/>
          <a:p>
            <a:r>
              <a:rPr lang="en-US" dirty="0">
                <a:latin typeface="Arial"/>
                <a:cs typeface="Arial"/>
              </a:rPr>
              <a:t>Student Stories</a:t>
            </a:r>
            <a:endParaRPr lang="en-US" dirty="0"/>
          </a:p>
        </p:txBody>
      </p:sp>
      <p:sp>
        <p:nvSpPr>
          <p:cNvPr id="2" name="Content Placeholder 1">
            <a:extLst>
              <a:ext uri="{FF2B5EF4-FFF2-40B4-BE49-F238E27FC236}">
                <a16:creationId xmlns:a16="http://schemas.microsoft.com/office/drawing/2014/main" id="{AD592574-0A9F-0E55-178C-351FB85EF5C4}"/>
              </a:ext>
            </a:extLst>
          </p:cNvPr>
          <p:cNvSpPr>
            <a:spLocks noGrp="1"/>
          </p:cNvSpPr>
          <p:nvPr>
            <p:ph sz="quarter" idx="10"/>
          </p:nvPr>
        </p:nvSpPr>
        <p:spPr>
          <a:xfrm>
            <a:off x="3282203" y="1479105"/>
            <a:ext cx="7929604" cy="324981"/>
          </a:xfrm>
        </p:spPr>
        <p:txBody>
          <a:bodyPr vert="horz" lIns="91440" tIns="45720" rIns="91440" bIns="45720" rtlCol="0" anchor="t">
            <a:normAutofit lnSpcReduction="10000"/>
          </a:bodyPr>
          <a:lstStyle/>
          <a:p>
            <a:r>
              <a:rPr lang="en-US" dirty="0"/>
              <a:t>Real stories to validate institutional investments</a:t>
            </a:r>
          </a:p>
          <a:p>
            <a:pPr marL="0" indent="0">
              <a:buNone/>
            </a:pPr>
            <a:endParaRPr lang="en-US" dirty="0">
              <a:latin typeface="Aptos"/>
              <a:ea typeface="Aptos" panose="020B0004020202020204" pitchFamily="34" charset="0"/>
              <a:cs typeface="Aptos" panose="020B0004020202020204" pitchFamily="34" charset="0"/>
            </a:endParaRPr>
          </a:p>
          <a:p>
            <a:endParaRPr lang="en-US" dirty="0">
              <a:latin typeface="Aptos"/>
              <a:ea typeface="Aptos" panose="020B0004020202020204" pitchFamily="34" charset="0"/>
              <a:cs typeface="Aptos" panose="020B0004020202020204" pitchFamily="34" charset="0"/>
            </a:endParaRPr>
          </a:p>
          <a:p>
            <a:pPr marL="0" indent="0">
              <a:buNone/>
            </a:pPr>
            <a:endParaRPr lang="en-US" sz="2400" dirty="0"/>
          </a:p>
        </p:txBody>
      </p:sp>
      <p:graphicFrame>
        <p:nvGraphicFramePr>
          <p:cNvPr id="4" name="Table 3">
            <a:extLst>
              <a:ext uri="{FF2B5EF4-FFF2-40B4-BE49-F238E27FC236}">
                <a16:creationId xmlns:a16="http://schemas.microsoft.com/office/drawing/2014/main" id="{94F3DBD2-CC25-0771-FA15-74D96B979F0C}"/>
              </a:ext>
            </a:extLst>
          </p:cNvPr>
          <p:cNvGraphicFramePr>
            <a:graphicFrameLocks noGrp="1"/>
          </p:cNvGraphicFramePr>
          <p:nvPr>
            <p:extLst>
              <p:ext uri="{D42A27DB-BD31-4B8C-83A1-F6EECF244321}">
                <p14:modId xmlns:p14="http://schemas.microsoft.com/office/powerpoint/2010/main" val="318839863"/>
              </p:ext>
            </p:extLst>
          </p:nvPr>
        </p:nvGraphicFramePr>
        <p:xfrm>
          <a:off x="3083807" y="1965501"/>
          <a:ext cx="8552871" cy="4688989"/>
        </p:xfrm>
        <a:graphic>
          <a:graphicData uri="http://schemas.openxmlformats.org/drawingml/2006/table">
            <a:tbl>
              <a:tblPr firstRow="1" bandRow="1">
                <a:tableStyleId>{5C22544A-7EE6-4342-B048-85BDC9FD1C3A}</a:tableStyleId>
              </a:tblPr>
              <a:tblGrid>
                <a:gridCol w="2850957">
                  <a:extLst>
                    <a:ext uri="{9D8B030D-6E8A-4147-A177-3AD203B41FA5}">
                      <a16:colId xmlns:a16="http://schemas.microsoft.com/office/drawing/2014/main" val="556950790"/>
                    </a:ext>
                  </a:extLst>
                </a:gridCol>
                <a:gridCol w="2850957">
                  <a:extLst>
                    <a:ext uri="{9D8B030D-6E8A-4147-A177-3AD203B41FA5}">
                      <a16:colId xmlns:a16="http://schemas.microsoft.com/office/drawing/2014/main" val="1227086544"/>
                    </a:ext>
                  </a:extLst>
                </a:gridCol>
                <a:gridCol w="2850957">
                  <a:extLst>
                    <a:ext uri="{9D8B030D-6E8A-4147-A177-3AD203B41FA5}">
                      <a16:colId xmlns:a16="http://schemas.microsoft.com/office/drawing/2014/main" val="2910349644"/>
                    </a:ext>
                  </a:extLst>
                </a:gridCol>
              </a:tblGrid>
              <a:tr h="574189">
                <a:tc>
                  <a:txBody>
                    <a:bodyPr/>
                    <a:lstStyle/>
                    <a:p>
                      <a:r>
                        <a:rPr lang="en-US" dirty="0"/>
                        <a:t>Students</a:t>
                      </a:r>
                    </a:p>
                  </a:txBody>
                  <a:tcPr/>
                </a:tc>
                <a:tc>
                  <a:txBody>
                    <a:bodyPr/>
                    <a:lstStyle/>
                    <a:p>
                      <a:r>
                        <a:rPr lang="en-US" dirty="0"/>
                        <a:t>Accommodation and Collab</a:t>
                      </a:r>
                    </a:p>
                  </a:txBody>
                  <a:tcPr/>
                </a:tc>
                <a:tc>
                  <a:txBody>
                    <a:bodyPr/>
                    <a:lstStyle/>
                    <a:p>
                      <a:r>
                        <a:rPr lang="en-US" dirty="0"/>
                        <a:t>AT Tools</a:t>
                      </a:r>
                    </a:p>
                  </a:txBody>
                  <a:tcPr/>
                </a:tc>
                <a:extLst>
                  <a:ext uri="{0D108BD9-81ED-4DB2-BD59-A6C34878D82A}">
                    <a16:rowId xmlns:a16="http://schemas.microsoft.com/office/drawing/2014/main" val="2118889000"/>
                  </a:ext>
                </a:extLst>
              </a:tr>
              <a:tr h="582164">
                <a:tc>
                  <a:txBody>
                    <a:bodyPr/>
                    <a:lstStyle/>
                    <a:p>
                      <a:r>
                        <a:rPr lang="en-US" sz="1800" dirty="0">
                          <a:effectLst/>
                          <a:latin typeface="Aptos"/>
                          <a:ea typeface="Aptos" panose="020B0004020202020204" pitchFamily="34" charset="0"/>
                          <a:cs typeface="Aptos" panose="020B0004020202020204" pitchFamily="34" charset="0"/>
                        </a:rPr>
                        <a:t>Student with Vestibular Hypofunction, lack of balance from a malfunction in the vestibular system</a:t>
                      </a:r>
                      <a:br>
                        <a:rPr lang="en-US" sz="1800" dirty="0">
                          <a:effectLst/>
                          <a:latin typeface="Aptos"/>
                          <a:ea typeface="Aptos" panose="020B0004020202020204" pitchFamily="34" charset="0"/>
                          <a:cs typeface="Aptos" panose="020B0004020202020204" pitchFamily="34" charset="0"/>
                        </a:rPr>
                      </a:br>
                      <a:r>
                        <a:rPr lang="en-US" sz="1800" dirty="0">
                          <a:effectLst/>
                          <a:latin typeface="Aptos"/>
                          <a:ea typeface="Aptos" panose="020B0004020202020204" pitchFamily="34" charset="0"/>
                          <a:cs typeface="Aptos" panose="020B0004020202020204" pitchFamily="34" charset="0"/>
                        </a:rPr>
                        <a:t> </a:t>
                      </a:r>
                      <a:endParaRPr lang="en-US" dirty="0">
                        <a:latin typeface="Aptos"/>
                      </a:endParaRPr>
                    </a:p>
                  </a:txBody>
                  <a:tcPr/>
                </a:tc>
                <a:tc>
                  <a:txBody>
                    <a:bodyPr/>
                    <a:lstStyle/>
                    <a:p>
                      <a:r>
                        <a:rPr lang="en-US" dirty="0"/>
                        <a:t>Static, downloadable materials, AT software – FIU Online, MTS, Faculty allies</a:t>
                      </a:r>
                    </a:p>
                  </a:txBody>
                  <a:tcPr/>
                </a:tc>
                <a:tc>
                  <a:txBody>
                    <a:bodyPr/>
                    <a:lstStyle/>
                    <a:p>
                      <a:r>
                        <a:rPr lang="en-US" dirty="0"/>
                        <a:t>Kurzweil + AT Format</a:t>
                      </a:r>
                    </a:p>
                  </a:txBody>
                  <a:tcPr/>
                </a:tc>
                <a:extLst>
                  <a:ext uri="{0D108BD9-81ED-4DB2-BD59-A6C34878D82A}">
                    <a16:rowId xmlns:a16="http://schemas.microsoft.com/office/drawing/2014/main" val="2478597218"/>
                  </a:ext>
                </a:extLst>
              </a:tr>
              <a:tr h="58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a:rPr>
                        <a:t>Student blind/low vision and TBI</a:t>
                      </a:r>
                      <a:endParaRPr lang="en-US" dirty="0"/>
                    </a:p>
                  </a:txBody>
                  <a:tcPr/>
                </a:tc>
                <a:tc>
                  <a:txBody>
                    <a:bodyPr/>
                    <a:lstStyle/>
                    <a:p>
                      <a:r>
                        <a:rPr lang="en-US" dirty="0"/>
                        <a:t>Dialogue with instructor, reader/scribe, AT software, Extended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JAWS + Sensus Access</a:t>
                      </a:r>
                    </a:p>
                    <a:p>
                      <a:endParaRPr lang="en-US" dirty="0"/>
                    </a:p>
                  </a:txBody>
                  <a:tcPr/>
                </a:tc>
                <a:extLst>
                  <a:ext uri="{0D108BD9-81ED-4DB2-BD59-A6C34878D82A}">
                    <a16:rowId xmlns:a16="http://schemas.microsoft.com/office/drawing/2014/main" val="2051283093"/>
                  </a:ext>
                </a:extLst>
              </a:tr>
              <a:tr h="582164">
                <a:tc>
                  <a:txBody>
                    <a:bodyPr/>
                    <a:lstStyle/>
                    <a:p>
                      <a:r>
                        <a:rPr lang="en-US" b="0" dirty="0"/>
                        <a:t>Student who is quadriplegic who is bedridden and fully online</a:t>
                      </a:r>
                      <a:endParaRPr lang="en-US" dirty="0"/>
                    </a:p>
                  </a:txBody>
                  <a:tcPr/>
                </a:tc>
                <a:tc>
                  <a:txBody>
                    <a:bodyPr/>
                    <a:lstStyle/>
                    <a:p>
                      <a:r>
                        <a:rPr lang="en-US" dirty="0"/>
                        <a:t>Ongoing dialogue with faculty and Dept Chair; innovative implementation of accommodations remotely</a:t>
                      </a:r>
                    </a:p>
                  </a:txBody>
                  <a:tcPr/>
                </a:tc>
                <a:tc>
                  <a:txBody>
                    <a:bodyPr/>
                    <a:lstStyle/>
                    <a:p>
                      <a:r>
                        <a:rPr lang="en-US" dirty="0"/>
                        <a:t>Dragon + Extended Time</a:t>
                      </a:r>
                    </a:p>
                  </a:txBody>
                  <a:tcPr/>
                </a:tc>
                <a:extLst>
                  <a:ext uri="{0D108BD9-81ED-4DB2-BD59-A6C34878D82A}">
                    <a16:rowId xmlns:a16="http://schemas.microsoft.com/office/drawing/2014/main" val="2959235135"/>
                  </a:ext>
                </a:extLst>
              </a:tr>
            </a:tbl>
          </a:graphicData>
        </a:graphic>
      </p:graphicFrame>
    </p:spTree>
    <p:extLst>
      <p:ext uri="{BB962C8B-B14F-4D97-AF65-F5344CB8AC3E}">
        <p14:creationId xmlns:p14="http://schemas.microsoft.com/office/powerpoint/2010/main" val="247288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6FEB-7489-5679-26A7-E71658A3C519}"/>
              </a:ext>
            </a:extLst>
          </p:cNvPr>
          <p:cNvSpPr>
            <a:spLocks noGrp="1"/>
          </p:cNvSpPr>
          <p:nvPr>
            <p:ph type="title"/>
          </p:nvPr>
        </p:nvSpPr>
        <p:spPr>
          <a:xfrm>
            <a:off x="3282203" y="-747456"/>
            <a:ext cx="7929604" cy="747456"/>
          </a:xfrm>
        </p:spPr>
        <p:txBody>
          <a:bodyPr vert="horz" lIns="91440" tIns="45720" rIns="91440" bIns="45720" rtlCol="0" anchor="b">
            <a:noAutofit/>
          </a:bodyPr>
          <a:lstStyle/>
          <a:p>
            <a:r>
              <a:rPr lang="en-US" dirty="0"/>
              <a:t>POUR</a:t>
            </a:r>
          </a:p>
        </p:txBody>
      </p:sp>
      <p:pic>
        <p:nvPicPr>
          <p:cNvPr id="4097" name="Picture 1" descr="POUR &#10;• Can everyone &quot;sense&quot; the &#10;content? &#10;• Can everyone navigatethe &#10;content with ease? &#10;• Is the content presented in a &#10;way that is intuitive and &#10;predictable? &#10;• Is the content compatible with &#10;assistive technologies? &#10;POUR &#10;Perceivable I Operable I Understandable I Robust ">
            <a:extLst>
              <a:ext uri="{FF2B5EF4-FFF2-40B4-BE49-F238E27FC236}">
                <a16:creationId xmlns:a16="http://schemas.microsoft.com/office/drawing/2014/main" id="{6BD7C620-04B2-D197-310E-EF3FEE8F56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3" r="1920"/>
          <a:stretch/>
        </p:blipFill>
        <p:spPr bwMode="auto">
          <a:xfrm>
            <a:off x="2767913" y="296400"/>
            <a:ext cx="9168713" cy="611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9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A78F3D-91CE-1C45-ABC8-6FFDB89FEFD9}"/>
              </a:ext>
            </a:extLst>
          </p:cNvPr>
          <p:cNvSpPr>
            <a:spLocks noGrp="1"/>
          </p:cNvSpPr>
          <p:nvPr>
            <p:ph type="title"/>
          </p:nvPr>
        </p:nvSpPr>
        <p:spPr>
          <a:xfrm>
            <a:off x="1998785" y="1198605"/>
            <a:ext cx="9214338" cy="901366"/>
          </a:xfrm>
        </p:spPr>
        <p:txBody>
          <a:bodyPr/>
          <a:lstStyle/>
          <a:p>
            <a:br>
              <a:rPr lang="en-US" b="1" dirty="0"/>
            </a:br>
            <a:r>
              <a:rPr lang="en-US" b="1" dirty="0"/>
              <a:t>Validation:</a:t>
            </a:r>
            <a:br>
              <a:rPr lang="en-US" b="1" dirty="0"/>
            </a:br>
            <a:r>
              <a:rPr lang="en-US" b="1" dirty="0"/>
              <a:t>Measuring success and continuous improvement</a:t>
            </a:r>
          </a:p>
        </p:txBody>
      </p:sp>
      <p:sp>
        <p:nvSpPr>
          <p:cNvPr id="2" name="Content Placeholder 1">
            <a:extLst>
              <a:ext uri="{FF2B5EF4-FFF2-40B4-BE49-F238E27FC236}">
                <a16:creationId xmlns:a16="http://schemas.microsoft.com/office/drawing/2014/main" id="{111D729F-2530-F34E-977B-FA99013BAA3F}"/>
              </a:ext>
            </a:extLst>
          </p:cNvPr>
          <p:cNvSpPr>
            <a:spLocks noGrp="1"/>
          </p:cNvSpPr>
          <p:nvPr>
            <p:ph sz="quarter" idx="10"/>
          </p:nvPr>
        </p:nvSpPr>
        <p:spPr>
          <a:xfrm>
            <a:off x="1805354" y="2737942"/>
            <a:ext cx="9601200" cy="3709749"/>
          </a:xfrm>
        </p:spPr>
        <p:txBody>
          <a:bodyPr/>
          <a:lstStyle/>
          <a:p>
            <a:r>
              <a:rPr lang="en-US" sz="2800" dirty="0"/>
              <a:t>Key performance indicators or learning outcomes</a:t>
            </a:r>
            <a:br>
              <a:rPr lang="en-US" sz="2800" dirty="0"/>
            </a:br>
            <a:endParaRPr lang="en-US" sz="2800" dirty="0"/>
          </a:p>
          <a:p>
            <a:r>
              <a:rPr lang="en-US" sz="2800" dirty="0"/>
              <a:t>Gathering post-implementation feedback and tracking</a:t>
            </a:r>
            <a:br>
              <a:rPr lang="en-US" sz="2800" dirty="0"/>
            </a:br>
            <a:endParaRPr lang="en-US" sz="2800" dirty="0"/>
          </a:p>
          <a:p>
            <a:r>
              <a:rPr lang="en-US" sz="2800" dirty="0"/>
              <a:t>Adapting and improving based on results </a:t>
            </a:r>
            <a:br>
              <a:rPr lang="en-US" sz="2800" dirty="0"/>
            </a:br>
            <a:endParaRPr lang="en-US" sz="2800" dirty="0"/>
          </a:p>
          <a:p>
            <a:r>
              <a:rPr lang="en-US" sz="2800" dirty="0"/>
              <a:t>Be flexible, redundant, and malleable </a:t>
            </a:r>
          </a:p>
          <a:p>
            <a:endParaRPr lang="en-US" dirty="0"/>
          </a:p>
        </p:txBody>
      </p:sp>
      <p:pic>
        <p:nvPicPr>
          <p:cNvPr id="4" name="Picture 3" descr="Cori's accessibility is everyone's responsibility">
            <a:extLst>
              <a:ext uri="{FF2B5EF4-FFF2-40B4-BE49-F238E27FC236}">
                <a16:creationId xmlns:a16="http://schemas.microsoft.com/office/drawing/2014/main" id="{D87D1E0A-1D86-4DBC-7DBA-F7D86B10C94F}"/>
              </a:ext>
            </a:extLst>
          </p:cNvPr>
          <p:cNvPicPr>
            <a:picLocks noChangeAspect="1"/>
          </p:cNvPicPr>
          <p:nvPr/>
        </p:nvPicPr>
        <p:blipFill>
          <a:blip r:embed="rId3"/>
          <a:stretch>
            <a:fillRect/>
          </a:stretch>
        </p:blipFill>
        <p:spPr>
          <a:xfrm>
            <a:off x="9646507" y="4489938"/>
            <a:ext cx="2199186" cy="2199186"/>
          </a:xfrm>
          <a:prstGeom prst="rect">
            <a:avLst/>
          </a:prstGeom>
        </p:spPr>
      </p:pic>
    </p:spTree>
    <p:extLst>
      <p:ext uri="{BB962C8B-B14F-4D97-AF65-F5344CB8AC3E}">
        <p14:creationId xmlns:p14="http://schemas.microsoft.com/office/powerpoint/2010/main" val="181767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8A534-6041-7360-4D67-20414441BB76}"/>
              </a:ext>
            </a:extLst>
          </p:cNvPr>
          <p:cNvSpPr>
            <a:spLocks noGrp="1"/>
          </p:cNvSpPr>
          <p:nvPr>
            <p:ph type="title"/>
          </p:nvPr>
        </p:nvSpPr>
        <p:spPr>
          <a:xfrm>
            <a:off x="3282203" y="819848"/>
            <a:ext cx="7929604" cy="747456"/>
          </a:xfrm>
        </p:spPr>
        <p:txBody>
          <a:bodyPr anchor="ctr">
            <a:normAutofit/>
          </a:bodyPr>
          <a:lstStyle/>
          <a:p>
            <a:r>
              <a:rPr lang="en-US" dirty="0"/>
              <a:t>Lessons Learned</a:t>
            </a:r>
          </a:p>
        </p:txBody>
      </p:sp>
      <p:graphicFrame>
        <p:nvGraphicFramePr>
          <p:cNvPr id="7" name="Content Placeholder 1" descr="Lessons learned at FIU DRC">
            <a:extLst>
              <a:ext uri="{FF2B5EF4-FFF2-40B4-BE49-F238E27FC236}">
                <a16:creationId xmlns:a16="http://schemas.microsoft.com/office/drawing/2014/main" id="{AF746035-9D39-184D-37C4-DBD1602FCEE4}"/>
              </a:ext>
            </a:extLst>
          </p:cNvPr>
          <p:cNvGraphicFramePr>
            <a:graphicFrameLocks noGrp="1"/>
          </p:cNvGraphicFramePr>
          <p:nvPr>
            <p:ph sz="quarter" idx="10"/>
            <p:extLst>
              <p:ext uri="{D42A27DB-BD31-4B8C-83A1-F6EECF244321}">
                <p14:modId xmlns:p14="http://schemas.microsoft.com/office/powerpoint/2010/main" val="902320001"/>
              </p:ext>
            </p:extLst>
          </p:nvPr>
        </p:nvGraphicFramePr>
        <p:xfrm>
          <a:off x="3282203" y="1788667"/>
          <a:ext cx="7929604" cy="417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479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A3E4B-53E7-9872-C45A-43F669B2254E}"/>
              </a:ext>
            </a:extLst>
          </p:cNvPr>
          <p:cNvSpPr>
            <a:spLocks noGrp="1"/>
          </p:cNvSpPr>
          <p:nvPr>
            <p:ph type="title"/>
          </p:nvPr>
        </p:nvSpPr>
        <p:spPr>
          <a:xfrm>
            <a:off x="3282203" y="819848"/>
            <a:ext cx="7929604" cy="747456"/>
          </a:xfrm>
        </p:spPr>
        <p:txBody>
          <a:bodyPr anchor="ctr">
            <a:normAutofit/>
          </a:bodyPr>
          <a:lstStyle/>
          <a:p>
            <a:r>
              <a:rPr lang="en-US" dirty="0"/>
              <a:t>Key Takeaways</a:t>
            </a:r>
          </a:p>
        </p:txBody>
      </p:sp>
      <p:graphicFrame>
        <p:nvGraphicFramePr>
          <p:cNvPr id="5" name="Content Placeholder 1" descr="Key takeaways from presentation">
            <a:extLst>
              <a:ext uri="{FF2B5EF4-FFF2-40B4-BE49-F238E27FC236}">
                <a16:creationId xmlns:a16="http://schemas.microsoft.com/office/drawing/2014/main" id="{91BAC0CC-EB18-2FCF-C10C-3F2BB6539EA2}"/>
              </a:ext>
            </a:extLst>
          </p:cNvPr>
          <p:cNvGraphicFramePr>
            <a:graphicFrameLocks noGrp="1"/>
          </p:cNvGraphicFramePr>
          <p:nvPr>
            <p:ph sz="quarter" idx="10"/>
            <p:extLst>
              <p:ext uri="{D42A27DB-BD31-4B8C-83A1-F6EECF244321}">
                <p14:modId xmlns:p14="http://schemas.microsoft.com/office/powerpoint/2010/main" val="337765700"/>
              </p:ext>
            </p:extLst>
          </p:nvPr>
        </p:nvGraphicFramePr>
        <p:xfrm>
          <a:off x="3282203" y="1788667"/>
          <a:ext cx="7929604" cy="417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52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0044592-2717-5544-BDA2-337795D66E7B}"/>
              </a:ext>
            </a:extLst>
          </p:cNvPr>
          <p:cNvSpPr>
            <a:spLocks noGrp="1"/>
          </p:cNvSpPr>
          <p:nvPr>
            <p:ph type="title" idx="4294967295"/>
          </p:nvPr>
        </p:nvSpPr>
        <p:spPr>
          <a:xfrm>
            <a:off x="2994025" y="2798763"/>
            <a:ext cx="6203950" cy="1260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grpSp>
        <p:nvGrpSpPr>
          <p:cNvPr id="4" name="Group 3">
            <a:extLst>
              <a:ext uri="{FF2B5EF4-FFF2-40B4-BE49-F238E27FC236}">
                <a16:creationId xmlns:a16="http://schemas.microsoft.com/office/drawing/2014/main" id="{C64FB039-E8CD-B54C-85C3-533C2258CD7A}"/>
              </a:ext>
              <a:ext uri="{C183D7F6-B498-43B3-948B-1728B52AA6E4}">
                <adec:decorative xmlns:adec="http://schemas.microsoft.com/office/drawing/2017/decorative" val="1"/>
              </a:ext>
            </a:extLst>
          </p:cNvPr>
          <p:cNvGrpSpPr/>
          <p:nvPr/>
        </p:nvGrpSpPr>
        <p:grpSpPr>
          <a:xfrm>
            <a:off x="2555362" y="2291874"/>
            <a:ext cx="487681" cy="2279905"/>
            <a:chOff x="1975104" y="2011680"/>
            <a:chExt cx="487681" cy="2779777"/>
          </a:xfrm>
          <a:solidFill>
            <a:srgbClr val="00FFFF"/>
          </a:solidFill>
        </p:grpSpPr>
        <p:sp>
          <p:nvSpPr>
            <p:cNvPr id="5" name="Rectangle 4">
              <a:extLst>
                <a:ext uri="{FF2B5EF4-FFF2-40B4-BE49-F238E27FC236}">
                  <a16:creationId xmlns:a16="http://schemas.microsoft.com/office/drawing/2014/main" id="{0D4EF17E-E4E0-2649-B9F8-6459BA016D44}"/>
                </a:ext>
              </a:extLst>
            </p:cNvPr>
            <p:cNvSpPr/>
            <p:nvPr/>
          </p:nvSpPr>
          <p:spPr>
            <a:xfrm>
              <a:off x="1975104" y="2011680"/>
              <a:ext cx="110314" cy="27797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sp>
          <p:nvSpPr>
            <p:cNvPr id="6" name="Rectangle 5">
              <a:extLst>
                <a:ext uri="{FF2B5EF4-FFF2-40B4-BE49-F238E27FC236}">
                  <a16:creationId xmlns:a16="http://schemas.microsoft.com/office/drawing/2014/main" id="{4360EEAC-9137-8D4D-B2EB-C75754EEF60D}"/>
                </a:ext>
              </a:extLst>
            </p:cNvPr>
            <p:cNvSpPr/>
            <p:nvPr/>
          </p:nvSpPr>
          <p:spPr>
            <a:xfrm rot="5400000">
              <a:off x="2152051" y="1834734"/>
              <a:ext cx="133786"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sp>
          <p:nvSpPr>
            <p:cNvPr id="7" name="Rectangle 6">
              <a:extLst>
                <a:ext uri="{FF2B5EF4-FFF2-40B4-BE49-F238E27FC236}">
                  <a16:creationId xmlns:a16="http://schemas.microsoft.com/office/drawing/2014/main" id="{265F3118-4393-8343-A772-A38E8ED51B2C}"/>
                </a:ext>
              </a:extLst>
            </p:cNvPr>
            <p:cNvSpPr/>
            <p:nvPr/>
          </p:nvSpPr>
          <p:spPr>
            <a:xfrm rot="5400000">
              <a:off x="2151985" y="4480657"/>
              <a:ext cx="133920"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grpSp>
      <p:grpSp>
        <p:nvGrpSpPr>
          <p:cNvPr id="8" name="Group 7">
            <a:extLst>
              <a:ext uri="{FF2B5EF4-FFF2-40B4-BE49-F238E27FC236}">
                <a16:creationId xmlns:a16="http://schemas.microsoft.com/office/drawing/2014/main" id="{6DA493BD-0AB3-1C41-A451-D157D2ADF004}"/>
              </a:ext>
              <a:ext uri="{C183D7F6-B498-43B3-948B-1728B52AA6E4}">
                <adec:decorative xmlns:adec="http://schemas.microsoft.com/office/drawing/2017/decorative" val="1"/>
              </a:ext>
            </a:extLst>
          </p:cNvPr>
          <p:cNvGrpSpPr/>
          <p:nvPr/>
        </p:nvGrpSpPr>
        <p:grpSpPr>
          <a:xfrm rot="10800000">
            <a:off x="9148955" y="2291874"/>
            <a:ext cx="487681" cy="2279905"/>
            <a:chOff x="1975104" y="2011680"/>
            <a:chExt cx="487681" cy="2779777"/>
          </a:xfrm>
          <a:solidFill>
            <a:srgbClr val="00FFFF"/>
          </a:solidFill>
        </p:grpSpPr>
        <p:sp>
          <p:nvSpPr>
            <p:cNvPr id="9" name="Rectangle 8">
              <a:extLst>
                <a:ext uri="{FF2B5EF4-FFF2-40B4-BE49-F238E27FC236}">
                  <a16:creationId xmlns:a16="http://schemas.microsoft.com/office/drawing/2014/main" id="{8625A470-A4B5-8142-8CA5-CE6C459AFD53}"/>
                </a:ext>
              </a:extLst>
            </p:cNvPr>
            <p:cNvSpPr/>
            <p:nvPr/>
          </p:nvSpPr>
          <p:spPr>
            <a:xfrm>
              <a:off x="1975104" y="2011680"/>
              <a:ext cx="110314" cy="27797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83DDE266-7F14-904C-A042-2E4181E8F2EA}"/>
                </a:ext>
              </a:extLst>
            </p:cNvPr>
            <p:cNvSpPr/>
            <p:nvPr/>
          </p:nvSpPr>
          <p:spPr>
            <a:xfrm rot="5400000">
              <a:off x="2152051" y="1834734"/>
              <a:ext cx="133786"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8CBF656C-551E-4E49-83CD-E761771E6CC7}"/>
                </a:ext>
              </a:extLst>
            </p:cNvPr>
            <p:cNvSpPr/>
            <p:nvPr/>
          </p:nvSpPr>
          <p:spPr>
            <a:xfrm rot="5400000">
              <a:off x="2151985" y="4480657"/>
              <a:ext cx="133920"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29170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36887-45A5-0AD9-1414-3C2A0D7C75D9}"/>
              </a:ext>
            </a:extLst>
          </p:cNvPr>
          <p:cNvSpPr>
            <a:spLocks noGrp="1"/>
          </p:cNvSpPr>
          <p:nvPr>
            <p:ph type="title"/>
          </p:nvPr>
        </p:nvSpPr>
        <p:spPr>
          <a:xfrm>
            <a:off x="3916590" y="1159334"/>
            <a:ext cx="4358819" cy="747456"/>
          </a:xfrm>
        </p:spPr>
        <p:txBody>
          <a:bodyPr anchor="ctr">
            <a:normAutofit/>
          </a:bodyPr>
          <a:lstStyle/>
          <a:p>
            <a:r>
              <a:rPr lang="en-US" sz="3600">
                <a:latin typeface="Arial"/>
                <a:cs typeface="Arial"/>
              </a:rPr>
              <a:t>Learning Outcomes</a:t>
            </a:r>
          </a:p>
        </p:txBody>
      </p:sp>
      <p:sp>
        <p:nvSpPr>
          <p:cNvPr id="2" name="Text Placeholder 1">
            <a:extLst>
              <a:ext uri="{FF2B5EF4-FFF2-40B4-BE49-F238E27FC236}">
                <a16:creationId xmlns:a16="http://schemas.microsoft.com/office/drawing/2014/main" id="{BDEF85F7-09B2-8DE3-24F5-900C8BF9010D}"/>
              </a:ext>
            </a:extLst>
          </p:cNvPr>
          <p:cNvSpPr>
            <a:spLocks noGrp="1"/>
          </p:cNvSpPr>
          <p:nvPr>
            <p:ph sz="quarter" idx="10"/>
          </p:nvPr>
        </p:nvSpPr>
        <p:spPr>
          <a:xfrm>
            <a:off x="2229190" y="2408105"/>
            <a:ext cx="8349910" cy="3891095"/>
          </a:xfrm>
        </p:spPr>
        <p:txBody>
          <a:bodyPr vert="horz" lIns="91440" tIns="45720" rIns="91440" bIns="45720" rtlCol="0" anchor="t">
            <a:normAutofit/>
          </a:bodyPr>
          <a:lstStyle/>
          <a:p>
            <a:r>
              <a:rPr lang="en-US" sz="2800" dirty="0"/>
              <a:t>Explore how FIU’s DRC integrates technology and data to enhance accessibility.</a:t>
            </a:r>
            <a:br>
              <a:rPr lang="en-US" sz="2800" dirty="0"/>
            </a:br>
            <a:endParaRPr lang="en-US" sz="2800" dirty="0"/>
          </a:p>
          <a:p>
            <a:r>
              <a:rPr lang="en-US" sz="2800" dirty="0"/>
              <a:t>Examine how storytelling humanizes assistive technology.</a:t>
            </a:r>
            <a:br>
              <a:rPr lang="en-US" sz="2800" dirty="0"/>
            </a:br>
            <a:endParaRPr lang="en-US" sz="2800" dirty="0"/>
          </a:p>
          <a:p>
            <a:r>
              <a:rPr lang="en-US" sz="2800" dirty="0"/>
              <a:t>Identify strategies for data-informed outreach and inclusive course design.</a:t>
            </a:r>
          </a:p>
        </p:txBody>
      </p:sp>
      <p:pic>
        <p:nvPicPr>
          <p:cNvPr id="4" name="Picture 3" descr="DRC's Cori mascot">
            <a:extLst>
              <a:ext uri="{FF2B5EF4-FFF2-40B4-BE49-F238E27FC236}">
                <a16:creationId xmlns:a16="http://schemas.microsoft.com/office/drawing/2014/main" id="{B39AAAF6-4F7F-0AA8-24B4-34562B6287E4}"/>
              </a:ext>
            </a:extLst>
          </p:cNvPr>
          <p:cNvPicPr>
            <a:picLocks noChangeAspect="1"/>
          </p:cNvPicPr>
          <p:nvPr/>
        </p:nvPicPr>
        <p:blipFill>
          <a:blip r:embed="rId3"/>
          <a:stretch>
            <a:fillRect/>
          </a:stretch>
        </p:blipFill>
        <p:spPr>
          <a:xfrm>
            <a:off x="10172358" y="4838358"/>
            <a:ext cx="2019642" cy="2019642"/>
          </a:xfrm>
          <a:prstGeom prst="rect">
            <a:avLst/>
          </a:prstGeom>
        </p:spPr>
      </p:pic>
    </p:spTree>
    <p:extLst>
      <p:ext uri="{BB962C8B-B14F-4D97-AF65-F5344CB8AC3E}">
        <p14:creationId xmlns:p14="http://schemas.microsoft.com/office/powerpoint/2010/main" val="335885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1AB771-C983-106F-311B-4AC48D9555C7}"/>
              </a:ext>
            </a:extLst>
          </p:cNvPr>
          <p:cNvSpPr>
            <a:spLocks noGrp="1"/>
          </p:cNvSpPr>
          <p:nvPr>
            <p:ph type="title"/>
          </p:nvPr>
        </p:nvSpPr>
        <p:spPr/>
        <p:txBody>
          <a:bodyPr/>
          <a:lstStyle/>
          <a:p>
            <a:r>
              <a:rPr lang="en-US" dirty="0"/>
              <a:t>FIU at a Glance</a:t>
            </a:r>
            <a:br>
              <a:rPr lang="en-US" dirty="0"/>
            </a:br>
            <a:br>
              <a:rPr lang="en-US" dirty="0"/>
            </a:br>
            <a:br>
              <a:rPr lang="en-US" dirty="0"/>
            </a:br>
            <a:br>
              <a:rPr lang="en-US" dirty="0"/>
            </a:br>
            <a:endParaRPr lang="en-US" dirty="0"/>
          </a:p>
        </p:txBody>
      </p:sp>
      <p:graphicFrame>
        <p:nvGraphicFramePr>
          <p:cNvPr id="5" name="Content Placeholder 2" descr="3 tabs with information about FIU">
            <a:extLst>
              <a:ext uri="{FF2B5EF4-FFF2-40B4-BE49-F238E27FC236}">
                <a16:creationId xmlns:a16="http://schemas.microsoft.com/office/drawing/2014/main" id="{8044CB26-4B71-BCD9-9FA4-479585871E18}"/>
              </a:ext>
            </a:extLst>
          </p:cNvPr>
          <p:cNvGraphicFramePr>
            <a:graphicFrameLocks/>
          </p:cNvGraphicFramePr>
          <p:nvPr>
            <p:extLst>
              <p:ext uri="{D42A27DB-BD31-4B8C-83A1-F6EECF244321}">
                <p14:modId xmlns:p14="http://schemas.microsoft.com/office/powerpoint/2010/main" val="2433633038"/>
              </p:ext>
            </p:extLst>
          </p:nvPr>
        </p:nvGraphicFramePr>
        <p:xfrm>
          <a:off x="4114371" y="1707549"/>
          <a:ext cx="4943132" cy="4248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23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99D9C-FB4A-F9FA-CEF5-49BD43DD65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096202-6818-32A9-543B-480973C5DD64}"/>
              </a:ext>
            </a:extLst>
          </p:cNvPr>
          <p:cNvSpPr>
            <a:spLocks noGrp="1"/>
          </p:cNvSpPr>
          <p:nvPr>
            <p:ph type="title"/>
          </p:nvPr>
        </p:nvSpPr>
        <p:spPr>
          <a:xfrm>
            <a:off x="4007989" y="964371"/>
            <a:ext cx="4358819" cy="747456"/>
          </a:xfrm>
        </p:spPr>
        <p:txBody>
          <a:bodyPr anchor="ctr">
            <a:normAutofit/>
          </a:bodyPr>
          <a:lstStyle/>
          <a:p>
            <a:r>
              <a:rPr lang="en-US"/>
              <a:t>Who is FIU DRC?</a:t>
            </a:r>
          </a:p>
        </p:txBody>
      </p:sp>
      <p:graphicFrame>
        <p:nvGraphicFramePr>
          <p:cNvPr id="5" name="Text Placeholder 1">
            <a:extLst>
              <a:ext uri="{FF2B5EF4-FFF2-40B4-BE49-F238E27FC236}">
                <a16:creationId xmlns:a16="http://schemas.microsoft.com/office/drawing/2014/main" id="{9DC44538-1026-6B72-5C54-484255DDFCD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038881"/>
              </p:ext>
            </p:extLst>
          </p:nvPr>
        </p:nvGraphicFramePr>
        <p:xfrm>
          <a:off x="800441" y="1856881"/>
          <a:ext cx="10766677" cy="4288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87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4552A-9D61-1C9E-1244-5A39D1E2153C}"/>
              </a:ext>
            </a:extLst>
          </p:cNvPr>
          <p:cNvSpPr>
            <a:spLocks noGrp="1"/>
          </p:cNvSpPr>
          <p:nvPr>
            <p:ph type="title"/>
          </p:nvPr>
        </p:nvSpPr>
        <p:spPr>
          <a:xfrm>
            <a:off x="3282203" y="819848"/>
            <a:ext cx="7929604" cy="747456"/>
          </a:xfrm>
        </p:spPr>
        <p:txBody>
          <a:bodyPr anchor="ctr">
            <a:normAutofit/>
          </a:bodyPr>
          <a:lstStyle/>
          <a:p>
            <a:r>
              <a:rPr lang="en-US" altLang="en-US"/>
              <a:t>Core Tools used at DRC</a:t>
            </a:r>
            <a:endParaRPr lang="en-US"/>
          </a:p>
        </p:txBody>
      </p:sp>
      <p:graphicFrame>
        <p:nvGraphicFramePr>
          <p:cNvPr id="5" name="Content Placeholder 1" descr="Core Tools used at DRC">
            <a:extLst>
              <a:ext uri="{FF2B5EF4-FFF2-40B4-BE49-F238E27FC236}">
                <a16:creationId xmlns:a16="http://schemas.microsoft.com/office/drawing/2014/main" id="{7141C6A6-EE57-B929-2321-6F846E7F3B7A}"/>
              </a:ext>
            </a:extLst>
          </p:cNvPr>
          <p:cNvGraphicFramePr>
            <a:graphicFrameLocks noGrp="1"/>
          </p:cNvGraphicFramePr>
          <p:nvPr>
            <p:ph sz="quarter" idx="10"/>
            <p:extLst>
              <p:ext uri="{D42A27DB-BD31-4B8C-83A1-F6EECF244321}">
                <p14:modId xmlns:p14="http://schemas.microsoft.com/office/powerpoint/2010/main" val="3899984325"/>
              </p:ext>
            </p:extLst>
          </p:nvPr>
        </p:nvGraphicFramePr>
        <p:xfrm>
          <a:off x="3282203" y="1788667"/>
          <a:ext cx="7929604" cy="417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355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DEB8A-1754-A44C-8BA6-10F30B03C73C}"/>
              </a:ext>
            </a:extLst>
          </p:cNvPr>
          <p:cNvSpPr>
            <a:spLocks noGrp="1"/>
          </p:cNvSpPr>
          <p:nvPr>
            <p:ph type="title"/>
          </p:nvPr>
        </p:nvSpPr>
        <p:spPr>
          <a:xfrm>
            <a:off x="1276520" y="758306"/>
            <a:ext cx="4720887" cy="1854093"/>
          </a:xfrm>
        </p:spPr>
        <p:txBody>
          <a:bodyPr/>
          <a:lstStyle/>
          <a:p>
            <a:r>
              <a:rPr lang="en-US" sz="3600" dirty="0">
                <a:solidFill>
                  <a:srgbClr val="FFFFFF"/>
                </a:solidFill>
              </a:rPr>
              <a:t>Vision – The Why?</a:t>
            </a:r>
            <a:endParaRPr lang="en-US" dirty="0"/>
          </a:p>
        </p:txBody>
      </p:sp>
      <p:sp>
        <p:nvSpPr>
          <p:cNvPr id="3" name="Text Placeholder 2">
            <a:extLst>
              <a:ext uri="{FF2B5EF4-FFF2-40B4-BE49-F238E27FC236}">
                <a16:creationId xmlns:a16="http://schemas.microsoft.com/office/drawing/2014/main" id="{E6AE4591-B8F7-A040-9BAD-194C10F3BFB4}"/>
              </a:ext>
            </a:extLst>
          </p:cNvPr>
          <p:cNvSpPr>
            <a:spLocks noGrp="1"/>
          </p:cNvSpPr>
          <p:nvPr>
            <p:ph type="body" sz="half" idx="2"/>
          </p:nvPr>
        </p:nvSpPr>
        <p:spPr>
          <a:xfrm>
            <a:off x="668216" y="2951929"/>
            <a:ext cx="2883876" cy="3041368"/>
          </a:xfrm>
        </p:spPr>
        <p:txBody>
          <a:bodyPr>
            <a:noAutofit/>
          </a:bodyPr>
          <a:lstStyle/>
          <a:p>
            <a:r>
              <a:rPr lang="en-US" sz="2400" dirty="0"/>
              <a:t>Prioritize key changes and consider a </a:t>
            </a:r>
            <a:br>
              <a:rPr lang="en-US" sz="2400" dirty="0"/>
            </a:br>
            <a:r>
              <a:rPr lang="en-US" sz="2400" dirty="0"/>
              <a:t>multi-faceted implementation</a:t>
            </a:r>
          </a:p>
          <a:p>
            <a:pPr>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037CAB22-4075-3A3B-FB2B-8F9AC53CBF79}"/>
              </a:ext>
            </a:extLst>
          </p:cNvPr>
          <p:cNvSpPr txBox="1"/>
          <p:nvPr/>
        </p:nvSpPr>
        <p:spPr>
          <a:xfrm>
            <a:off x="6752492" y="1207477"/>
            <a:ext cx="5154640" cy="1569660"/>
          </a:xfrm>
          <a:prstGeom prst="rect">
            <a:avLst/>
          </a:prstGeom>
          <a:noFill/>
        </p:spPr>
        <p:txBody>
          <a:bodyPr wrap="square" rtlCol="0">
            <a:spAutoFit/>
          </a:bodyPr>
          <a:lstStyle/>
          <a:p>
            <a:r>
              <a:rPr lang="en-US" sz="3200" b="1" dirty="0">
                <a:solidFill>
                  <a:schemeClr val="bg1"/>
                </a:solidFill>
              </a:rPr>
              <a:t>Clarify why change matters and what is the purpose that you want to meet</a:t>
            </a:r>
          </a:p>
        </p:txBody>
      </p:sp>
      <p:sp>
        <p:nvSpPr>
          <p:cNvPr id="8" name="Picture Placeholder 7">
            <a:extLst>
              <a:ext uri="{FF2B5EF4-FFF2-40B4-BE49-F238E27FC236}">
                <a16:creationId xmlns:a16="http://schemas.microsoft.com/office/drawing/2014/main" id="{577FCBB5-9610-194F-BC8C-38F2CB01EDC1}"/>
              </a:ext>
            </a:extLst>
          </p:cNvPr>
          <p:cNvSpPr>
            <a:spLocks noGrp="1"/>
          </p:cNvSpPr>
          <p:nvPr>
            <p:ph type="pic" sz="quarter" idx="10"/>
          </p:nvPr>
        </p:nvSpPr>
        <p:spPr/>
        <p:txBody>
          <a:bodyPr>
            <a:normAutofit lnSpcReduction="10000"/>
          </a:bodyPr>
          <a:lstStyle/>
          <a:p>
            <a:endParaRPr lang="en-US" dirty="0"/>
          </a:p>
          <a:p>
            <a:endParaRPr lang="en-US" dirty="0">
              <a:latin typeface="Arial" panose="020B0604020202020204" pitchFamily="34" charset="0"/>
              <a:cs typeface="Arial" panose="020B0604020202020204" pitchFamily="34" charset="0"/>
            </a:endParaRPr>
          </a:p>
          <a:p>
            <a:r>
              <a:rPr lang="en-US" dirty="0"/>
              <a:t>Assess current challenges and gaps</a:t>
            </a:r>
          </a:p>
          <a:p>
            <a:r>
              <a:rPr lang="en-US" dirty="0"/>
              <a:t>Gather input from stakeholders and engage your most critical client</a:t>
            </a:r>
          </a:p>
          <a:p>
            <a:r>
              <a:rPr lang="en-US" dirty="0"/>
              <a:t>Informs resource allocation and funding priorities</a:t>
            </a:r>
          </a:p>
          <a:p>
            <a:endParaRPr lang="en-US" dirty="0"/>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0950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8C43-D6F8-DD40-AA29-3D7F51387F84}"/>
              </a:ext>
            </a:extLst>
          </p:cNvPr>
          <p:cNvSpPr>
            <a:spLocks noGrp="1"/>
          </p:cNvSpPr>
          <p:nvPr>
            <p:ph type="title"/>
          </p:nvPr>
        </p:nvSpPr>
        <p:spPr>
          <a:xfrm>
            <a:off x="913795" y="609600"/>
            <a:ext cx="10353761" cy="1326321"/>
          </a:xfrm>
        </p:spPr>
        <p:txBody>
          <a:bodyPr>
            <a:normAutofit/>
          </a:bodyPr>
          <a:lstStyle/>
          <a:p>
            <a:r>
              <a:rPr lang="en-US" dirty="0"/>
              <a:t>Access Resource Manager (ARM database)</a:t>
            </a:r>
            <a:endParaRPr lang="en-US" dirty="0">
              <a:latin typeface="Helvetica" pitchFamily="2" charset="0"/>
            </a:endParaRPr>
          </a:p>
        </p:txBody>
      </p:sp>
      <p:graphicFrame>
        <p:nvGraphicFramePr>
          <p:cNvPr id="12" name="Content Placeholder 2" descr="ARM benefits to the DRC at FIU">
            <a:extLst>
              <a:ext uri="{FF2B5EF4-FFF2-40B4-BE49-F238E27FC236}">
                <a16:creationId xmlns:a16="http://schemas.microsoft.com/office/drawing/2014/main" id="{4D43FBC6-F886-7DCC-49AF-F2EBE05766EF}"/>
              </a:ext>
            </a:extLst>
          </p:cNvPr>
          <p:cNvGraphicFramePr>
            <a:graphicFrameLocks noGrp="1"/>
          </p:cNvGraphicFramePr>
          <p:nvPr>
            <p:ph idx="1"/>
            <p:extLst>
              <p:ext uri="{D42A27DB-BD31-4B8C-83A1-F6EECF244321}">
                <p14:modId xmlns:p14="http://schemas.microsoft.com/office/powerpoint/2010/main" val="3858260099"/>
              </p:ext>
            </p:extLst>
          </p:nvPr>
        </p:nvGraphicFramePr>
        <p:xfrm>
          <a:off x="411987" y="1935921"/>
          <a:ext cx="11275921" cy="378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794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07E0F-7399-5E4E-98AF-6BEEC06CB51D}"/>
              </a:ext>
            </a:extLst>
          </p:cNvPr>
          <p:cNvSpPr>
            <a:spLocks noGrp="1"/>
          </p:cNvSpPr>
          <p:nvPr>
            <p:ph type="title"/>
          </p:nvPr>
        </p:nvSpPr>
        <p:spPr>
          <a:xfrm>
            <a:off x="1946032" y="1247007"/>
            <a:ext cx="9085384" cy="747456"/>
          </a:xfrm>
        </p:spPr>
        <p:txBody>
          <a:bodyPr/>
          <a:lstStyle/>
          <a:p>
            <a:r>
              <a:rPr lang="en-US" dirty="0"/>
              <a:t>Importance of Data and Reporting</a:t>
            </a:r>
          </a:p>
        </p:txBody>
      </p:sp>
      <p:sp>
        <p:nvSpPr>
          <p:cNvPr id="2" name="Content Placeholder 1">
            <a:extLst>
              <a:ext uri="{FF2B5EF4-FFF2-40B4-BE49-F238E27FC236}">
                <a16:creationId xmlns:a16="http://schemas.microsoft.com/office/drawing/2014/main" id="{A00B6334-6A21-E54C-A1C4-1D307CE0C504}"/>
              </a:ext>
            </a:extLst>
          </p:cNvPr>
          <p:cNvSpPr>
            <a:spLocks noGrp="1"/>
          </p:cNvSpPr>
          <p:nvPr>
            <p:ph sz="quarter" idx="10"/>
          </p:nvPr>
        </p:nvSpPr>
        <p:spPr>
          <a:xfrm>
            <a:off x="1488831" y="2099970"/>
            <a:ext cx="9659815" cy="4535291"/>
          </a:xfrm>
        </p:spPr>
        <p:txBody>
          <a:bodyPr/>
          <a:lstStyle/>
          <a:p>
            <a:r>
              <a:rPr lang="en-US" sz="2400" b="1" dirty="0"/>
              <a:t>Informed Decision Making</a:t>
            </a:r>
            <a:br>
              <a:rPr lang="en-US" sz="2400" dirty="0"/>
            </a:br>
            <a:r>
              <a:rPr lang="en-US" sz="2400" dirty="0"/>
              <a:t>Data provides the foundation for sound, evidence-based decisions. </a:t>
            </a:r>
            <a:br>
              <a:rPr lang="en-US" sz="2400" dirty="0"/>
            </a:br>
            <a:endParaRPr lang="en-US" sz="2400" dirty="0"/>
          </a:p>
          <a:p>
            <a:r>
              <a:rPr lang="en-US" sz="2400" b="1" dirty="0"/>
              <a:t>Accountability and Transparency</a:t>
            </a:r>
            <a:br>
              <a:rPr lang="en-US" sz="2400" dirty="0"/>
            </a:br>
            <a:r>
              <a:rPr lang="en-US" sz="2400" dirty="0"/>
              <a:t>Accurate reporting ensures transparency and holds us accountable.</a:t>
            </a:r>
            <a:br>
              <a:rPr lang="en-US" sz="2400" dirty="0"/>
            </a:br>
            <a:endParaRPr lang="en-US" sz="2400" dirty="0"/>
          </a:p>
          <a:p>
            <a:r>
              <a:rPr lang="en-US" sz="2400" b="1" dirty="0"/>
              <a:t>Tracking Progress and Outcomes</a:t>
            </a:r>
            <a:br>
              <a:rPr lang="en-US" sz="2400" dirty="0"/>
            </a:br>
            <a:r>
              <a:rPr lang="en-US" sz="2400" dirty="0"/>
              <a:t>Regular reporting allows for tracking of goals and learning outcomes.</a:t>
            </a:r>
          </a:p>
          <a:p>
            <a:endParaRPr lang="en-US" dirty="0"/>
          </a:p>
        </p:txBody>
      </p:sp>
    </p:spTree>
    <p:extLst>
      <p:ext uri="{BB962C8B-B14F-4D97-AF65-F5344CB8AC3E}">
        <p14:creationId xmlns:p14="http://schemas.microsoft.com/office/powerpoint/2010/main" val="244354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30F69-9E20-B515-6B82-6E74D1C67A24}"/>
              </a:ext>
            </a:extLst>
          </p:cNvPr>
          <p:cNvSpPr>
            <a:spLocks noGrp="1"/>
          </p:cNvSpPr>
          <p:nvPr>
            <p:ph type="title"/>
          </p:nvPr>
        </p:nvSpPr>
        <p:spPr>
          <a:xfrm>
            <a:off x="3282203" y="819848"/>
            <a:ext cx="7929604" cy="747456"/>
          </a:xfrm>
        </p:spPr>
        <p:txBody>
          <a:bodyPr anchor="ctr">
            <a:normAutofit/>
          </a:bodyPr>
          <a:lstStyle/>
          <a:p>
            <a:r>
              <a:rPr lang="en-US" dirty="0"/>
              <a:t>Storytelling as a Change Agent</a:t>
            </a:r>
          </a:p>
        </p:txBody>
      </p:sp>
      <p:graphicFrame>
        <p:nvGraphicFramePr>
          <p:cNvPr id="5" name="Content Placeholder 1" descr="Storytelling as a change agent">
            <a:extLst>
              <a:ext uri="{FF2B5EF4-FFF2-40B4-BE49-F238E27FC236}">
                <a16:creationId xmlns:a16="http://schemas.microsoft.com/office/drawing/2014/main" id="{EDC21096-FC44-0AEA-4B03-E6ED6AF677E6}"/>
              </a:ext>
            </a:extLst>
          </p:cNvPr>
          <p:cNvGraphicFramePr>
            <a:graphicFrameLocks noGrp="1"/>
          </p:cNvGraphicFramePr>
          <p:nvPr>
            <p:ph sz="quarter" idx="10"/>
            <p:extLst>
              <p:ext uri="{D42A27DB-BD31-4B8C-83A1-F6EECF244321}">
                <p14:modId xmlns:p14="http://schemas.microsoft.com/office/powerpoint/2010/main" val="3930972394"/>
              </p:ext>
            </p:extLst>
          </p:nvPr>
        </p:nvGraphicFramePr>
        <p:xfrm>
          <a:off x="3282203" y="1788667"/>
          <a:ext cx="7929604" cy="417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Cori's accessibility is everyone's responsibility">
            <a:extLst>
              <a:ext uri="{FF2B5EF4-FFF2-40B4-BE49-F238E27FC236}">
                <a16:creationId xmlns:a16="http://schemas.microsoft.com/office/drawing/2014/main" id="{3C6708D4-F8EF-5DE2-9166-628B7052CFFA}"/>
              </a:ext>
            </a:extLst>
          </p:cNvPr>
          <p:cNvPicPr>
            <a:picLocks noChangeAspect="1"/>
          </p:cNvPicPr>
          <p:nvPr/>
        </p:nvPicPr>
        <p:blipFill>
          <a:blip r:embed="rId8"/>
          <a:stretch>
            <a:fillRect/>
          </a:stretch>
        </p:blipFill>
        <p:spPr>
          <a:xfrm>
            <a:off x="9930713" y="4679378"/>
            <a:ext cx="1873792" cy="1873792"/>
          </a:xfrm>
          <a:prstGeom prst="rect">
            <a:avLst/>
          </a:prstGeom>
        </p:spPr>
      </p:pic>
    </p:spTree>
    <p:extLst>
      <p:ext uri="{BB962C8B-B14F-4D97-AF65-F5344CB8AC3E}">
        <p14:creationId xmlns:p14="http://schemas.microsoft.com/office/powerpoint/2010/main" val="2419182121"/>
      </p:ext>
    </p:extLst>
  </p:cSld>
  <p:clrMapOvr>
    <a:masterClrMapping/>
  </p:clrMapOvr>
</p:sld>
</file>

<file path=ppt/theme/theme1.xml><?xml version="1.0" encoding="utf-8"?>
<a:theme xmlns:a="http://schemas.openxmlformats.org/drawingml/2006/main" name="FIU Real Triumphs Template">
  <a:themeElements>
    <a:clrScheme name="FIU Brand">
      <a:dk1>
        <a:srgbClr val="000000"/>
      </a:dk1>
      <a:lt1>
        <a:srgbClr val="FFFFFF"/>
      </a:lt1>
      <a:dk2>
        <a:srgbClr val="000000"/>
      </a:dk2>
      <a:lt2>
        <a:srgbClr val="F8F8F8"/>
      </a:lt2>
      <a:accent1>
        <a:srgbClr val="052950"/>
      </a:accent1>
      <a:accent2>
        <a:srgbClr val="B6862C"/>
      </a:accent2>
      <a:accent3>
        <a:srgbClr val="CC0066"/>
      </a:accent3>
      <a:accent4>
        <a:srgbClr val="00FFFF"/>
      </a:accent4>
      <a:accent5>
        <a:srgbClr val="FFFFFF"/>
      </a:accent5>
      <a:accent6>
        <a:srgbClr val="FFCC00"/>
      </a:accent6>
      <a:hlink>
        <a:srgbClr val="CC0066"/>
      </a:hlink>
      <a:folHlink>
        <a:srgbClr val="CC00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U Real Triumphs Template" id="{D6BF73C1-EEDE-AC48-AD9C-ADD1887087B1}" vid="{ED22C5F8-F212-AF47-9EA2-9B7F431F3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4C64B334434A4993885E1FAB658B0B" ma:contentTypeVersion="12" ma:contentTypeDescription="Create a new document." ma:contentTypeScope="" ma:versionID="1fde4159313aa0190c47a8627703d657">
  <xsd:schema xmlns:xsd="http://www.w3.org/2001/XMLSchema" xmlns:xs="http://www.w3.org/2001/XMLSchema" xmlns:p="http://schemas.microsoft.com/office/2006/metadata/properties" xmlns:ns3="b2444660-f887-4305-8054-7f34fc7cd4f9" xmlns:ns4="578aa6da-b90f-42a0-88a2-75cd8f592424" targetNamespace="http://schemas.microsoft.com/office/2006/metadata/properties" ma:root="true" ma:fieldsID="5890748a2d7a52b60dbfc7014fc093b7" ns3:_="" ns4:_="">
    <xsd:import namespace="b2444660-f887-4305-8054-7f34fc7cd4f9"/>
    <xsd:import namespace="578aa6da-b90f-42a0-88a2-75cd8f5924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44660-f887-4305-8054-7f34fc7cd4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8aa6da-b90f-42a0-88a2-75cd8f59242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679CA8-6161-4A09-A3A6-E55E04BA0972}">
  <ds:schemaRefs>
    <ds:schemaRef ds:uri="578aa6da-b90f-42a0-88a2-75cd8f592424"/>
    <ds:schemaRef ds:uri="b2444660-f887-4305-8054-7f34fc7cd4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6E0675-98EF-48D0-972E-70F751258CBE}">
  <ds:schemaRefs>
    <ds:schemaRef ds:uri="578aa6da-b90f-42a0-88a2-75cd8f592424"/>
    <ds:schemaRef ds:uri="b2444660-f887-4305-8054-7f34fc7cd4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7AE39D6-D327-41A8-9A6B-31B7830D19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2910</TotalTime>
  <Words>2295</Words>
  <Application>Microsoft Office PowerPoint</Application>
  <PresentationFormat>Widescreen</PresentationFormat>
  <Paragraphs>163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Helvetica</vt:lpstr>
      <vt:lpstr>Noto Sans</vt:lpstr>
      <vt:lpstr>nunito sans</vt:lpstr>
      <vt:lpstr>FIU Real Triumphs Template</vt:lpstr>
      <vt:lpstr>       FIU’s Data-Driven Approach: Enhancing student experiences in Disability Services  How FIU’s DRC leverages accessible systems, storytelling,  and analytics to advance student success     Martha Wong, M.S. Associate Director of DRC, ADAC Ashley Pozos Romero, Adaptive Technology Specialist at DRC    </vt:lpstr>
      <vt:lpstr>Learning Outcomes</vt:lpstr>
      <vt:lpstr>FIU at a Glance    </vt:lpstr>
      <vt:lpstr>Who is FIU DRC?</vt:lpstr>
      <vt:lpstr>Core Tools used at DRC</vt:lpstr>
      <vt:lpstr>Vision – The Why?</vt:lpstr>
      <vt:lpstr>Access Resource Manager (ARM database)</vt:lpstr>
      <vt:lpstr>Importance of Data and Reporting</vt:lpstr>
      <vt:lpstr>Storytelling as a Change Agent</vt:lpstr>
      <vt:lpstr>Student Stories</vt:lpstr>
      <vt:lpstr>POUR</vt:lpstr>
      <vt:lpstr> Validation: Measuring success and continuous improvement</vt:lpstr>
      <vt:lpstr>Lessons Learned</vt:lpstr>
      <vt:lpstr>Key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Disabilities</dc:title>
  <dc:creator>Amanda Niguidula</dc:creator>
  <cp:lastModifiedBy>Martha Wong</cp:lastModifiedBy>
  <cp:revision>34</cp:revision>
  <dcterms:created xsi:type="dcterms:W3CDTF">2021-04-21T21:24:22Z</dcterms:created>
  <dcterms:modified xsi:type="dcterms:W3CDTF">2025-11-03T21:38:05Z</dcterms:modified>
</cp:coreProperties>
</file>