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 id="2147483660" r:id="rId2"/>
    <p:sldMasterId id="2147483672" r:id="rId3"/>
    <p:sldMasterId id="2147483648" r:id="rId4"/>
  </p:sldMasterIdLst>
  <p:notesMasterIdLst>
    <p:notesMasterId r:id="rId75"/>
  </p:notesMasterIdLst>
  <p:sldIdLst>
    <p:sldId id="256" r:id="rId5"/>
    <p:sldId id="321" r:id="rId6"/>
    <p:sldId id="312" r:id="rId7"/>
    <p:sldId id="261" r:id="rId8"/>
    <p:sldId id="320" r:id="rId9"/>
    <p:sldId id="317" r:id="rId10"/>
    <p:sldId id="299" r:id="rId11"/>
    <p:sldId id="319" r:id="rId12"/>
    <p:sldId id="318" r:id="rId13"/>
    <p:sldId id="333" r:id="rId14"/>
    <p:sldId id="323" r:id="rId15"/>
    <p:sldId id="361" r:id="rId16"/>
    <p:sldId id="334" r:id="rId17"/>
    <p:sldId id="363" r:id="rId18"/>
    <p:sldId id="341" r:id="rId19"/>
    <p:sldId id="362" r:id="rId20"/>
    <p:sldId id="343" r:id="rId21"/>
    <p:sldId id="344" r:id="rId22"/>
    <p:sldId id="313" r:id="rId23"/>
    <p:sldId id="307" r:id="rId24"/>
    <p:sldId id="353" r:id="rId25"/>
    <p:sldId id="328" r:id="rId26"/>
    <p:sldId id="359" r:id="rId27"/>
    <p:sldId id="379" r:id="rId28"/>
    <p:sldId id="330" r:id="rId29"/>
    <p:sldId id="331" r:id="rId30"/>
    <p:sldId id="327" r:id="rId31"/>
    <p:sldId id="326" r:id="rId32"/>
    <p:sldId id="385" r:id="rId33"/>
    <p:sldId id="346" r:id="rId34"/>
    <p:sldId id="393" r:id="rId35"/>
    <p:sldId id="392" r:id="rId36"/>
    <p:sldId id="332" r:id="rId37"/>
    <p:sldId id="356" r:id="rId38"/>
    <p:sldId id="373" r:id="rId39"/>
    <p:sldId id="389" r:id="rId40"/>
    <p:sldId id="390" r:id="rId41"/>
    <p:sldId id="376" r:id="rId42"/>
    <p:sldId id="377" r:id="rId43"/>
    <p:sldId id="380" r:id="rId44"/>
    <p:sldId id="381" r:id="rId45"/>
    <p:sldId id="383" r:id="rId46"/>
    <p:sldId id="360" r:id="rId47"/>
    <p:sldId id="366" r:id="rId48"/>
    <p:sldId id="367" r:id="rId49"/>
    <p:sldId id="387" r:id="rId50"/>
    <p:sldId id="382" r:id="rId51"/>
    <p:sldId id="374" r:id="rId52"/>
    <p:sldId id="370" r:id="rId53"/>
    <p:sldId id="371" r:id="rId54"/>
    <p:sldId id="372" r:id="rId55"/>
    <p:sldId id="369" r:id="rId56"/>
    <p:sldId id="384" r:id="rId57"/>
    <p:sldId id="386" r:id="rId58"/>
    <p:sldId id="337" r:id="rId59"/>
    <p:sldId id="352" r:id="rId60"/>
    <p:sldId id="351" r:id="rId61"/>
    <p:sldId id="345" r:id="rId62"/>
    <p:sldId id="354" r:id="rId63"/>
    <p:sldId id="355" r:id="rId64"/>
    <p:sldId id="378" r:id="rId65"/>
    <p:sldId id="278" r:id="rId66"/>
    <p:sldId id="281" r:id="rId67"/>
    <p:sldId id="279" r:id="rId68"/>
    <p:sldId id="310" r:id="rId69"/>
    <p:sldId id="280" r:id="rId70"/>
    <p:sldId id="348" r:id="rId71"/>
    <p:sldId id="349" r:id="rId72"/>
    <p:sldId id="350" r:id="rId73"/>
    <p:sldId id="29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94431" autoAdjust="0"/>
  </p:normalViewPr>
  <p:slideViewPr>
    <p:cSldViewPr snapToGrid="0" snapToObjects="1" showGuides="1">
      <p:cViewPr varScale="1">
        <p:scale>
          <a:sx n="104" d="100"/>
          <a:sy n="104" d="100"/>
        </p:scale>
        <p:origin x="684"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DF9AA-EB5D-4C1C-BE80-CF4EA311D8A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AA3D-F68A-4BB4-ABB1-DDA36D1DB5CA}" type="slidenum">
              <a:rPr lang="en-US" smtClean="0"/>
              <a:t>‹#›</a:t>
            </a:fld>
            <a:endParaRPr lang="en-US"/>
          </a:p>
        </p:txBody>
      </p:sp>
    </p:spTree>
    <p:extLst>
      <p:ext uri="{BB962C8B-B14F-4D97-AF65-F5344CB8AC3E}">
        <p14:creationId xmlns:p14="http://schemas.microsoft.com/office/powerpoint/2010/main" val="745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Psychrometric chart for 1 atm (SI units). Source: Z. Zhang and M. B. Pate, “A Methodology for Implementing a Psychrometric Chart in a Computer Graphics System,” ASHRAE Transactions, Vol. 94, Pt. 1, 1988.</a:t>
            </a:r>
            <a:endParaRPr lang="en-US" dirty="0"/>
          </a:p>
        </p:txBody>
      </p:sp>
      <p:sp>
        <p:nvSpPr>
          <p:cNvPr id="4" name="Slide Number Placeholder 3"/>
          <p:cNvSpPr>
            <a:spLocks noGrp="1"/>
          </p:cNvSpPr>
          <p:nvPr>
            <p:ph type="sldNum" sz="quarter" idx="5"/>
          </p:nvPr>
        </p:nvSpPr>
        <p:spPr/>
        <p:txBody>
          <a:bodyPr/>
          <a:lstStyle/>
          <a:p>
            <a:fld id="{2FD4AA3D-F68A-4BB4-ABB1-DDA36D1DB5CA}" type="slidenum">
              <a:rPr lang="en-US" smtClean="0"/>
              <a:t>43</a:t>
            </a:fld>
            <a:endParaRPr lang="en-US"/>
          </a:p>
        </p:txBody>
      </p:sp>
    </p:spTree>
    <p:extLst>
      <p:ext uri="{BB962C8B-B14F-4D97-AF65-F5344CB8AC3E}">
        <p14:creationId xmlns:p14="http://schemas.microsoft.com/office/powerpoint/2010/main" val="215035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4D627-0EC1-8AA7-BB6E-2ED8B3B01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B5604-604B-F8C4-C522-E2317E4AA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E9CF1-8D81-ABA6-BBB8-BAAE87BA99D4}"/>
              </a:ext>
            </a:extLst>
          </p:cNvPr>
          <p:cNvSpPr>
            <a:spLocks noGrp="1"/>
          </p:cNvSpPr>
          <p:nvPr>
            <p:ph type="body" idx="1"/>
          </p:nvPr>
        </p:nvSpPr>
        <p:spPr/>
        <p:txBody>
          <a:bodyPr/>
          <a:lstStyle/>
          <a:p>
            <a:r>
              <a:rPr lang="en-US" dirty="0"/>
              <a:t>Enthalpy–entropy diagram for water (SI units) from Fundamentals of Engineering Thermodynamics, 9e. Source: J. B. Jones and G. A. Hawkins, Engineering Thermodynamics, 2nd ed., Wiley, New York, 1986.</a:t>
            </a:r>
          </a:p>
        </p:txBody>
      </p:sp>
      <p:sp>
        <p:nvSpPr>
          <p:cNvPr id="4" name="Slide Number Placeholder 3">
            <a:extLst>
              <a:ext uri="{FF2B5EF4-FFF2-40B4-BE49-F238E27FC236}">
                <a16:creationId xmlns:a16="http://schemas.microsoft.com/office/drawing/2014/main" id="{56B4645F-934F-3381-5632-D864D66B0248}"/>
              </a:ext>
            </a:extLst>
          </p:cNvPr>
          <p:cNvSpPr>
            <a:spLocks noGrp="1"/>
          </p:cNvSpPr>
          <p:nvPr>
            <p:ph type="sldNum" sz="quarter" idx="5"/>
          </p:nvPr>
        </p:nvSpPr>
        <p:spPr/>
        <p:txBody>
          <a:bodyPr/>
          <a:lstStyle/>
          <a:p>
            <a:fld id="{2FD4AA3D-F68A-4BB4-ABB1-DDA36D1DB5CA}" type="slidenum">
              <a:rPr lang="en-US" smtClean="0"/>
              <a:t>44</a:t>
            </a:fld>
            <a:endParaRPr lang="en-US"/>
          </a:p>
        </p:txBody>
      </p:sp>
    </p:spTree>
    <p:extLst>
      <p:ext uri="{BB962C8B-B14F-4D97-AF65-F5344CB8AC3E}">
        <p14:creationId xmlns:p14="http://schemas.microsoft.com/office/powerpoint/2010/main" val="69366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CEE5-F1E8-1C9A-90B7-0927DBACA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E71F0-509C-8771-F5CB-C95BDEE97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BA01E-3037-FAA4-0072-ECFB0FC906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0AC05B-B48D-1A32-06B2-3F1AE7C0B820}"/>
              </a:ext>
            </a:extLst>
          </p:cNvPr>
          <p:cNvSpPr>
            <a:spLocks noGrp="1"/>
          </p:cNvSpPr>
          <p:nvPr>
            <p:ph type="sldNum" sz="quarter" idx="5"/>
          </p:nvPr>
        </p:nvSpPr>
        <p:spPr/>
        <p:txBody>
          <a:bodyPr/>
          <a:lstStyle/>
          <a:p>
            <a:fld id="{2FD4AA3D-F68A-4BB4-ABB1-DDA36D1DB5CA}" type="slidenum">
              <a:rPr lang="en-US" smtClean="0"/>
              <a:t>50</a:t>
            </a:fld>
            <a:endParaRPr lang="en-US"/>
          </a:p>
        </p:txBody>
      </p:sp>
    </p:spTree>
    <p:extLst>
      <p:ext uri="{BB962C8B-B14F-4D97-AF65-F5344CB8AC3E}">
        <p14:creationId xmlns:p14="http://schemas.microsoft.com/office/powerpoint/2010/main" val="560488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https://en.wikipedia.org/wiki/Hyperbola#/media/File:Hyperboloid1.png</a:t>
            </a:r>
          </a:p>
        </p:txBody>
      </p:sp>
      <p:sp>
        <p:nvSpPr>
          <p:cNvPr id="4" name="Slide Number Placeholder 3"/>
          <p:cNvSpPr>
            <a:spLocks noGrp="1"/>
          </p:cNvSpPr>
          <p:nvPr>
            <p:ph type="sldNum" sz="quarter" idx="5"/>
          </p:nvPr>
        </p:nvSpPr>
        <p:spPr/>
        <p:txBody>
          <a:bodyPr/>
          <a:lstStyle/>
          <a:p>
            <a:fld id="{2FD4AA3D-F68A-4BB4-ABB1-DDA36D1DB5CA}" type="slidenum">
              <a:rPr lang="en-US" smtClean="0"/>
              <a:t>55</a:t>
            </a:fld>
            <a:endParaRPr lang="en-US"/>
          </a:p>
        </p:txBody>
      </p:sp>
    </p:spTree>
    <p:extLst>
      <p:ext uri="{BB962C8B-B14F-4D97-AF65-F5344CB8AC3E}">
        <p14:creationId xmlns:p14="http://schemas.microsoft.com/office/powerpoint/2010/main" val="1891485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8B03-A65F-6A4D-B52D-4784A46F65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66C94C-80D6-2549-B490-364D8609F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CD1BA9-95A7-DA41-A2A8-D37339CC09C9}"/>
              </a:ext>
            </a:extLst>
          </p:cNvPr>
          <p:cNvSpPr>
            <a:spLocks noGrp="1"/>
          </p:cNvSpPr>
          <p:nvPr>
            <p:ph type="dt" sz="half" idx="10"/>
          </p:nvPr>
        </p:nvSpPr>
        <p:spPr/>
        <p:txBody>
          <a:bodyPr/>
          <a:lstStyle/>
          <a:p>
            <a:fld id="{22BDB5D2-9A87-49EC-A4B7-CD800D96D501}" type="datetime1">
              <a:rPr lang="en-US" smtClean="0"/>
              <a:t>11/3/2025</a:t>
            </a:fld>
            <a:endParaRPr lang="en-US"/>
          </a:p>
        </p:txBody>
      </p:sp>
      <p:sp>
        <p:nvSpPr>
          <p:cNvPr id="5" name="Footer Placeholder 4">
            <a:extLst>
              <a:ext uri="{FF2B5EF4-FFF2-40B4-BE49-F238E27FC236}">
                <a16:creationId xmlns:a16="http://schemas.microsoft.com/office/drawing/2014/main" id="{1A743469-9D5A-2641-872D-DCD31DD98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9F18C-2B7C-6B47-94E6-124414677C7C}"/>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322781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6760-E7A0-144E-8606-5DB52E216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901E91-5D1A-714C-86D0-EA6446D3D1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E552D-80B3-084E-A378-56E35463C143}"/>
              </a:ext>
            </a:extLst>
          </p:cNvPr>
          <p:cNvSpPr>
            <a:spLocks noGrp="1"/>
          </p:cNvSpPr>
          <p:nvPr>
            <p:ph type="dt" sz="half" idx="10"/>
          </p:nvPr>
        </p:nvSpPr>
        <p:spPr/>
        <p:txBody>
          <a:bodyPr/>
          <a:lstStyle/>
          <a:p>
            <a:fld id="{0FEC9E71-0990-4D94-B559-8EB6FAC02CCC}" type="datetime1">
              <a:rPr lang="en-US" smtClean="0"/>
              <a:t>11/3/2025</a:t>
            </a:fld>
            <a:endParaRPr lang="en-US"/>
          </a:p>
        </p:txBody>
      </p:sp>
      <p:sp>
        <p:nvSpPr>
          <p:cNvPr id="5" name="Footer Placeholder 4">
            <a:extLst>
              <a:ext uri="{FF2B5EF4-FFF2-40B4-BE49-F238E27FC236}">
                <a16:creationId xmlns:a16="http://schemas.microsoft.com/office/drawing/2014/main" id="{EA7C3E1C-DA31-934A-9009-260CD945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D038F-25FB-7F4D-BEEE-A9B1ED8E30BB}"/>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29896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32FE1F-1489-BB41-B338-1CB0EE7544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E9A22-8487-7E40-AFF7-A300E5B78F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98A9B-3BDB-174F-9042-F40F61D8D211}"/>
              </a:ext>
            </a:extLst>
          </p:cNvPr>
          <p:cNvSpPr>
            <a:spLocks noGrp="1"/>
          </p:cNvSpPr>
          <p:nvPr>
            <p:ph type="dt" sz="half" idx="10"/>
          </p:nvPr>
        </p:nvSpPr>
        <p:spPr/>
        <p:txBody>
          <a:bodyPr/>
          <a:lstStyle/>
          <a:p>
            <a:fld id="{A5BFFACA-08AE-40CC-9B3F-AB6B39FB556C}" type="datetime1">
              <a:rPr lang="en-US" smtClean="0"/>
              <a:t>11/3/2025</a:t>
            </a:fld>
            <a:endParaRPr lang="en-US"/>
          </a:p>
        </p:txBody>
      </p:sp>
      <p:sp>
        <p:nvSpPr>
          <p:cNvPr id="5" name="Footer Placeholder 4">
            <a:extLst>
              <a:ext uri="{FF2B5EF4-FFF2-40B4-BE49-F238E27FC236}">
                <a16:creationId xmlns:a16="http://schemas.microsoft.com/office/drawing/2014/main" id="{CFE96061-EE40-BC41-8522-DD937920F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B6F99-AAC5-5246-9355-F3F1D57602F5}"/>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1855682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C0A9-B341-BC4B-9D2D-6FD75616E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841BBC-1A11-0740-837F-F2C6248331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A148D1-330B-3746-AF29-5EA67D2AF320}"/>
              </a:ext>
            </a:extLst>
          </p:cNvPr>
          <p:cNvSpPr>
            <a:spLocks noGrp="1"/>
          </p:cNvSpPr>
          <p:nvPr>
            <p:ph type="dt" sz="half" idx="10"/>
          </p:nvPr>
        </p:nvSpPr>
        <p:spPr/>
        <p:txBody>
          <a:bodyPr/>
          <a:lstStyle/>
          <a:p>
            <a:fld id="{3C75B2F5-630D-4A21-AA3F-B06CBA983958}" type="datetime1">
              <a:rPr lang="en-US" smtClean="0"/>
              <a:t>11/3/2025</a:t>
            </a:fld>
            <a:endParaRPr lang="en-US"/>
          </a:p>
        </p:txBody>
      </p:sp>
      <p:sp>
        <p:nvSpPr>
          <p:cNvPr id="5" name="Footer Placeholder 4">
            <a:extLst>
              <a:ext uri="{FF2B5EF4-FFF2-40B4-BE49-F238E27FC236}">
                <a16:creationId xmlns:a16="http://schemas.microsoft.com/office/drawing/2014/main" id="{14A7DB94-C6B5-BC4E-B1FE-7D490AECD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0C5FE-E42A-C34C-A8D6-15EF348DF85D}"/>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241581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81D0-A161-554D-87C2-09A865770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564076-2FBF-4345-9246-7FC8F612C1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641CD-8735-1F42-837F-18889C0DC563}"/>
              </a:ext>
            </a:extLst>
          </p:cNvPr>
          <p:cNvSpPr>
            <a:spLocks noGrp="1"/>
          </p:cNvSpPr>
          <p:nvPr>
            <p:ph type="dt" sz="half" idx="10"/>
          </p:nvPr>
        </p:nvSpPr>
        <p:spPr/>
        <p:txBody>
          <a:bodyPr/>
          <a:lstStyle/>
          <a:p>
            <a:fld id="{0E6F1224-5C21-45DB-8677-2BFF672E068A}" type="datetime1">
              <a:rPr lang="en-US" smtClean="0"/>
              <a:t>11/3/2025</a:t>
            </a:fld>
            <a:endParaRPr lang="en-US"/>
          </a:p>
        </p:txBody>
      </p:sp>
      <p:sp>
        <p:nvSpPr>
          <p:cNvPr id="5" name="Footer Placeholder 4">
            <a:extLst>
              <a:ext uri="{FF2B5EF4-FFF2-40B4-BE49-F238E27FC236}">
                <a16:creationId xmlns:a16="http://schemas.microsoft.com/office/drawing/2014/main" id="{42F99458-2EC6-7343-AB0B-BD77386B3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E5F57-23A4-1149-9D9A-60D17670C652}"/>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1679167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35ED2-D657-084F-A536-229FFDD88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328E7-134D-6942-A6F5-981C840B42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7D0446-741C-804D-9EC7-6A406F518CCA}"/>
              </a:ext>
            </a:extLst>
          </p:cNvPr>
          <p:cNvSpPr>
            <a:spLocks noGrp="1"/>
          </p:cNvSpPr>
          <p:nvPr>
            <p:ph type="dt" sz="half" idx="10"/>
          </p:nvPr>
        </p:nvSpPr>
        <p:spPr/>
        <p:txBody>
          <a:bodyPr/>
          <a:lstStyle/>
          <a:p>
            <a:fld id="{BE15704A-F0BF-4FAF-8499-E9673137FD5F}" type="datetime1">
              <a:rPr lang="en-US" smtClean="0"/>
              <a:t>11/3/2025</a:t>
            </a:fld>
            <a:endParaRPr lang="en-US"/>
          </a:p>
        </p:txBody>
      </p:sp>
      <p:sp>
        <p:nvSpPr>
          <p:cNvPr id="5" name="Footer Placeholder 4">
            <a:extLst>
              <a:ext uri="{FF2B5EF4-FFF2-40B4-BE49-F238E27FC236}">
                <a16:creationId xmlns:a16="http://schemas.microsoft.com/office/drawing/2014/main" id="{E84DF0B5-DB13-064F-BF87-CB1BB014A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6EE2F-1A2A-A740-A514-6D422F5BC674}"/>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409683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D872-3C3F-514D-816C-97C597E811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46C912-50B1-6A4B-B1C9-DA47541D8BA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A1208F-BE31-1444-8439-3489E9A41A2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123ABE-F870-4243-B50B-2374C2411296}"/>
              </a:ext>
            </a:extLst>
          </p:cNvPr>
          <p:cNvSpPr>
            <a:spLocks noGrp="1"/>
          </p:cNvSpPr>
          <p:nvPr>
            <p:ph type="dt" sz="half" idx="10"/>
          </p:nvPr>
        </p:nvSpPr>
        <p:spPr/>
        <p:txBody>
          <a:bodyPr/>
          <a:lstStyle/>
          <a:p>
            <a:fld id="{A65F4466-5ACC-4693-90CA-0BCAB62CD404}" type="datetime1">
              <a:rPr lang="en-US" smtClean="0"/>
              <a:t>11/3/2025</a:t>
            </a:fld>
            <a:endParaRPr lang="en-US"/>
          </a:p>
        </p:txBody>
      </p:sp>
      <p:sp>
        <p:nvSpPr>
          <p:cNvPr id="6" name="Footer Placeholder 5">
            <a:extLst>
              <a:ext uri="{FF2B5EF4-FFF2-40B4-BE49-F238E27FC236}">
                <a16:creationId xmlns:a16="http://schemas.microsoft.com/office/drawing/2014/main" id="{16D8EA1A-A6EF-B440-A66F-998E712C9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FA22A-98D2-FE4E-9AE0-D2232A9BFD84}"/>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369298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39-1549-724D-9342-968FB5B57D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23DEE-7928-624C-BE00-4BE67792A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9077E3-C8AB-6044-BB38-49D5FC36AD6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5BB36C-4FBB-2042-9155-D05359891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233D27-3783-B843-BE64-195AE6EA804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485E35-795F-0C45-89C7-084F62E55588}"/>
              </a:ext>
            </a:extLst>
          </p:cNvPr>
          <p:cNvSpPr>
            <a:spLocks noGrp="1"/>
          </p:cNvSpPr>
          <p:nvPr>
            <p:ph type="dt" sz="half" idx="10"/>
          </p:nvPr>
        </p:nvSpPr>
        <p:spPr/>
        <p:txBody>
          <a:bodyPr/>
          <a:lstStyle/>
          <a:p>
            <a:fld id="{826A8708-3073-4E8C-948D-E2D8CECAD2DD}" type="datetime1">
              <a:rPr lang="en-US" smtClean="0"/>
              <a:t>11/3/2025</a:t>
            </a:fld>
            <a:endParaRPr lang="en-US"/>
          </a:p>
        </p:txBody>
      </p:sp>
      <p:sp>
        <p:nvSpPr>
          <p:cNvPr id="8" name="Footer Placeholder 7">
            <a:extLst>
              <a:ext uri="{FF2B5EF4-FFF2-40B4-BE49-F238E27FC236}">
                <a16:creationId xmlns:a16="http://schemas.microsoft.com/office/drawing/2014/main" id="{66CCA2AE-D9C9-B34C-B2BF-7744833B3B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84C9EC-65BD-B847-8159-23773440815E}"/>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990490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B67C-0C24-BC48-A958-D97EF5DF5F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EDC67-5BEE-FF4E-8D51-08D264CAD427}"/>
              </a:ext>
            </a:extLst>
          </p:cNvPr>
          <p:cNvSpPr>
            <a:spLocks noGrp="1"/>
          </p:cNvSpPr>
          <p:nvPr>
            <p:ph type="dt" sz="half" idx="10"/>
          </p:nvPr>
        </p:nvSpPr>
        <p:spPr/>
        <p:txBody>
          <a:bodyPr/>
          <a:lstStyle/>
          <a:p>
            <a:fld id="{7F9A0B61-1B5E-419A-95C6-8C2BFB67CE4C}" type="datetime1">
              <a:rPr lang="en-US" smtClean="0"/>
              <a:t>11/3/2025</a:t>
            </a:fld>
            <a:endParaRPr lang="en-US"/>
          </a:p>
        </p:txBody>
      </p:sp>
      <p:sp>
        <p:nvSpPr>
          <p:cNvPr id="4" name="Footer Placeholder 3">
            <a:extLst>
              <a:ext uri="{FF2B5EF4-FFF2-40B4-BE49-F238E27FC236}">
                <a16:creationId xmlns:a16="http://schemas.microsoft.com/office/drawing/2014/main" id="{B763A15F-6F6B-ED45-92FE-9AC620178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2C519E-CB42-AD42-8DAC-CAC9667D5210}"/>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980479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918066-46C4-3343-852B-C5525F742EA3}"/>
              </a:ext>
            </a:extLst>
          </p:cNvPr>
          <p:cNvSpPr>
            <a:spLocks noGrp="1"/>
          </p:cNvSpPr>
          <p:nvPr>
            <p:ph type="dt" sz="half" idx="10"/>
          </p:nvPr>
        </p:nvSpPr>
        <p:spPr/>
        <p:txBody>
          <a:bodyPr/>
          <a:lstStyle/>
          <a:p>
            <a:fld id="{B1F459A5-2E04-4649-BD7E-D122718CDD27}" type="datetime1">
              <a:rPr lang="en-US" smtClean="0"/>
              <a:t>11/3/2025</a:t>
            </a:fld>
            <a:endParaRPr lang="en-US"/>
          </a:p>
        </p:txBody>
      </p:sp>
      <p:sp>
        <p:nvSpPr>
          <p:cNvPr id="3" name="Footer Placeholder 2">
            <a:extLst>
              <a:ext uri="{FF2B5EF4-FFF2-40B4-BE49-F238E27FC236}">
                <a16:creationId xmlns:a16="http://schemas.microsoft.com/office/drawing/2014/main" id="{F6157A2E-595A-5E4C-886A-84E250AB35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649525-D0F4-424F-8606-7F15E4D3B0E6}"/>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3029214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CB01-32E4-F04A-B2BB-4391012187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C4716A-98C0-694B-8F2D-81AB160FE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87F558-4230-1E47-9D0E-617956E32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877D2-578B-E34C-9E8C-7BC115A26291}"/>
              </a:ext>
            </a:extLst>
          </p:cNvPr>
          <p:cNvSpPr>
            <a:spLocks noGrp="1"/>
          </p:cNvSpPr>
          <p:nvPr>
            <p:ph type="dt" sz="half" idx="10"/>
          </p:nvPr>
        </p:nvSpPr>
        <p:spPr/>
        <p:txBody>
          <a:bodyPr/>
          <a:lstStyle/>
          <a:p>
            <a:fld id="{3A6F2BA7-33C8-4A47-B95C-61C7FAB9D132}" type="datetime1">
              <a:rPr lang="en-US" smtClean="0"/>
              <a:t>11/3/2025</a:t>
            </a:fld>
            <a:endParaRPr lang="en-US"/>
          </a:p>
        </p:txBody>
      </p:sp>
      <p:sp>
        <p:nvSpPr>
          <p:cNvPr id="6" name="Footer Placeholder 5">
            <a:extLst>
              <a:ext uri="{FF2B5EF4-FFF2-40B4-BE49-F238E27FC236}">
                <a16:creationId xmlns:a16="http://schemas.microsoft.com/office/drawing/2014/main" id="{A19F8FCB-B0F7-9549-BDFF-12E41B922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C85C-CD16-C24F-8F5D-4782D9F1FD25}"/>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109217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5EDA-EB1A-6641-B733-CB3FC5859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E2CD1-7BEE-694D-AB38-7D8E4BD092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24E38-BC32-B043-8886-C16984E938F0}"/>
              </a:ext>
            </a:extLst>
          </p:cNvPr>
          <p:cNvSpPr>
            <a:spLocks noGrp="1"/>
          </p:cNvSpPr>
          <p:nvPr>
            <p:ph type="dt" sz="half" idx="10"/>
          </p:nvPr>
        </p:nvSpPr>
        <p:spPr/>
        <p:txBody>
          <a:bodyPr/>
          <a:lstStyle/>
          <a:p>
            <a:fld id="{26652DA3-5B52-4A53-A742-7DD9BE86CCAA}" type="datetime1">
              <a:rPr lang="en-US" smtClean="0"/>
              <a:t>11/3/2025</a:t>
            </a:fld>
            <a:endParaRPr lang="en-US"/>
          </a:p>
        </p:txBody>
      </p:sp>
      <p:sp>
        <p:nvSpPr>
          <p:cNvPr id="5" name="Footer Placeholder 4">
            <a:extLst>
              <a:ext uri="{FF2B5EF4-FFF2-40B4-BE49-F238E27FC236}">
                <a16:creationId xmlns:a16="http://schemas.microsoft.com/office/drawing/2014/main" id="{5B600C16-C504-3E44-80A0-9BBA64537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8FD3C-51D0-9148-942C-3B8E003B0E6F}"/>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3328736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4917-33F2-CA41-A4F8-5EB799ED5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4D5E17-7ADE-F54E-ACEC-2F75ED39B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A08FAE-08F6-344E-9ADE-DEEBCC686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B4701-3F30-8943-B9BF-438EEA087BBB}"/>
              </a:ext>
            </a:extLst>
          </p:cNvPr>
          <p:cNvSpPr>
            <a:spLocks noGrp="1"/>
          </p:cNvSpPr>
          <p:nvPr>
            <p:ph type="dt" sz="half" idx="10"/>
          </p:nvPr>
        </p:nvSpPr>
        <p:spPr/>
        <p:txBody>
          <a:bodyPr/>
          <a:lstStyle/>
          <a:p>
            <a:fld id="{9762D3FA-A7ED-41CE-9D9A-EE80470E9FF3}" type="datetime1">
              <a:rPr lang="en-US" smtClean="0"/>
              <a:t>11/3/2025</a:t>
            </a:fld>
            <a:endParaRPr lang="en-US"/>
          </a:p>
        </p:txBody>
      </p:sp>
      <p:sp>
        <p:nvSpPr>
          <p:cNvPr id="6" name="Footer Placeholder 5">
            <a:extLst>
              <a:ext uri="{FF2B5EF4-FFF2-40B4-BE49-F238E27FC236}">
                <a16:creationId xmlns:a16="http://schemas.microsoft.com/office/drawing/2014/main" id="{8EDAF4F5-2681-5541-AE01-701F66F45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20712-BA1E-C749-ADDF-C7679192A235}"/>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115382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9369-787F-E343-AA4E-3EABCD7CA3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BACF4B-F281-B04F-8DD1-45D8B30C66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6B471-91FF-064F-856A-F4FC655551D7}"/>
              </a:ext>
            </a:extLst>
          </p:cNvPr>
          <p:cNvSpPr>
            <a:spLocks noGrp="1"/>
          </p:cNvSpPr>
          <p:nvPr>
            <p:ph type="dt" sz="half" idx="10"/>
          </p:nvPr>
        </p:nvSpPr>
        <p:spPr/>
        <p:txBody>
          <a:bodyPr/>
          <a:lstStyle/>
          <a:p>
            <a:fld id="{8BB62CA8-C079-4223-8818-5A4919276E7E}" type="datetime1">
              <a:rPr lang="en-US" smtClean="0"/>
              <a:t>11/3/2025</a:t>
            </a:fld>
            <a:endParaRPr lang="en-US"/>
          </a:p>
        </p:txBody>
      </p:sp>
      <p:sp>
        <p:nvSpPr>
          <p:cNvPr id="5" name="Footer Placeholder 4">
            <a:extLst>
              <a:ext uri="{FF2B5EF4-FFF2-40B4-BE49-F238E27FC236}">
                <a16:creationId xmlns:a16="http://schemas.microsoft.com/office/drawing/2014/main" id="{8D0EBE04-1588-C24B-A1EE-E5C9EDAC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A7F29-1A4F-0E48-91E1-8AC61F044D2E}"/>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39381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EC8B15-A7CF-C44C-90EB-D6015380C9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552072-6B85-DE40-87B3-0C63AD07A3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0DBAC-57AF-5243-A377-CA905D26BA1D}"/>
              </a:ext>
            </a:extLst>
          </p:cNvPr>
          <p:cNvSpPr>
            <a:spLocks noGrp="1"/>
          </p:cNvSpPr>
          <p:nvPr>
            <p:ph type="dt" sz="half" idx="10"/>
          </p:nvPr>
        </p:nvSpPr>
        <p:spPr/>
        <p:txBody>
          <a:bodyPr/>
          <a:lstStyle/>
          <a:p>
            <a:fld id="{80740988-3B23-439B-B3D7-C0D9FE6C724E}" type="datetime1">
              <a:rPr lang="en-US" smtClean="0"/>
              <a:t>11/3/2025</a:t>
            </a:fld>
            <a:endParaRPr lang="en-US"/>
          </a:p>
        </p:txBody>
      </p:sp>
      <p:sp>
        <p:nvSpPr>
          <p:cNvPr id="5" name="Footer Placeholder 4">
            <a:extLst>
              <a:ext uri="{FF2B5EF4-FFF2-40B4-BE49-F238E27FC236}">
                <a16:creationId xmlns:a16="http://schemas.microsoft.com/office/drawing/2014/main" id="{2ED6A5C9-5D74-9B46-A285-B97E46FAB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AAD12-1338-414B-AD7D-7726068B09D2}"/>
              </a:ext>
            </a:extLst>
          </p:cNvPr>
          <p:cNvSpPr>
            <a:spLocks noGrp="1"/>
          </p:cNvSpPr>
          <p:nvPr>
            <p:ph type="sldNum" sz="quarter" idx="12"/>
          </p:nvPr>
        </p:nvSpPr>
        <p:spPr/>
        <p:txBody>
          <a:bodyPr/>
          <a:lstStyle/>
          <a:p>
            <a:fld id="{C48CA0C2-63F4-A14C-9844-CD025D1796C9}" type="slidenum">
              <a:rPr lang="en-US" smtClean="0"/>
              <a:t>‹#›</a:t>
            </a:fld>
            <a:endParaRPr lang="en-US"/>
          </a:p>
        </p:txBody>
      </p:sp>
    </p:spTree>
    <p:extLst>
      <p:ext uri="{BB962C8B-B14F-4D97-AF65-F5344CB8AC3E}">
        <p14:creationId xmlns:p14="http://schemas.microsoft.com/office/powerpoint/2010/main" val="728928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E4BB-61FB-BE46-B07D-88B5425C85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1884DA-8C75-4E4D-806D-261C473AC9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E9F4DF-D3A1-FA4B-B29B-70E1877E26DE}"/>
              </a:ext>
            </a:extLst>
          </p:cNvPr>
          <p:cNvSpPr>
            <a:spLocks noGrp="1"/>
          </p:cNvSpPr>
          <p:nvPr>
            <p:ph type="dt" sz="half" idx="10"/>
          </p:nvPr>
        </p:nvSpPr>
        <p:spPr/>
        <p:txBody>
          <a:bodyPr/>
          <a:lstStyle/>
          <a:p>
            <a:fld id="{DA8A4D13-79AD-491C-94F8-8C157F6FD3D6}" type="datetime1">
              <a:rPr lang="en-US" smtClean="0"/>
              <a:t>11/3/2025</a:t>
            </a:fld>
            <a:endParaRPr lang="en-US"/>
          </a:p>
        </p:txBody>
      </p:sp>
      <p:sp>
        <p:nvSpPr>
          <p:cNvPr id="5" name="Footer Placeholder 4">
            <a:extLst>
              <a:ext uri="{FF2B5EF4-FFF2-40B4-BE49-F238E27FC236}">
                <a16:creationId xmlns:a16="http://schemas.microsoft.com/office/drawing/2014/main" id="{024D0C85-A535-5846-8B15-23EDB7816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26B15-FA6E-314D-B855-1293685B6935}"/>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2379722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95F10-282D-C742-A96A-E10BBF64A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03169-43AE-5840-AFE1-EA495884F2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1E92F-CEC1-9D4C-B73D-5791D01EB7F5}"/>
              </a:ext>
            </a:extLst>
          </p:cNvPr>
          <p:cNvSpPr>
            <a:spLocks noGrp="1"/>
          </p:cNvSpPr>
          <p:nvPr>
            <p:ph type="dt" sz="half" idx="10"/>
          </p:nvPr>
        </p:nvSpPr>
        <p:spPr/>
        <p:txBody>
          <a:bodyPr/>
          <a:lstStyle/>
          <a:p>
            <a:fld id="{35C03C3D-448E-4EBE-87CE-B1853D4C4308}" type="datetime1">
              <a:rPr lang="en-US" smtClean="0"/>
              <a:t>11/3/2025</a:t>
            </a:fld>
            <a:endParaRPr lang="en-US"/>
          </a:p>
        </p:txBody>
      </p:sp>
      <p:sp>
        <p:nvSpPr>
          <p:cNvPr id="5" name="Footer Placeholder 4">
            <a:extLst>
              <a:ext uri="{FF2B5EF4-FFF2-40B4-BE49-F238E27FC236}">
                <a16:creationId xmlns:a16="http://schemas.microsoft.com/office/drawing/2014/main" id="{DD4CB01F-C0BA-7A4D-81FC-F3542551D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B8A31-867C-0A43-96D0-EEFF68F599FF}"/>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4008384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61A7-B17A-F344-A344-CAF9BC779C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190624-27DC-904D-A567-FC63AB467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D3ACF0-D982-C84F-8437-E830F45D30C1}"/>
              </a:ext>
            </a:extLst>
          </p:cNvPr>
          <p:cNvSpPr>
            <a:spLocks noGrp="1"/>
          </p:cNvSpPr>
          <p:nvPr>
            <p:ph type="dt" sz="half" idx="10"/>
          </p:nvPr>
        </p:nvSpPr>
        <p:spPr/>
        <p:txBody>
          <a:bodyPr/>
          <a:lstStyle/>
          <a:p>
            <a:fld id="{C9A32BB9-AADC-4427-98BF-DEE66B2083DF}" type="datetime1">
              <a:rPr lang="en-US" smtClean="0"/>
              <a:t>11/3/2025</a:t>
            </a:fld>
            <a:endParaRPr lang="en-US"/>
          </a:p>
        </p:txBody>
      </p:sp>
      <p:sp>
        <p:nvSpPr>
          <p:cNvPr id="5" name="Footer Placeholder 4">
            <a:extLst>
              <a:ext uri="{FF2B5EF4-FFF2-40B4-BE49-F238E27FC236}">
                <a16:creationId xmlns:a16="http://schemas.microsoft.com/office/drawing/2014/main" id="{BFB95456-BF1F-3647-8077-FE3E54BCE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05256-FE99-A142-8E50-5028798A1827}"/>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1583505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5B0B-79D5-B844-8AE3-BC41C6938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F6A64-851C-2644-835F-D83B7D3B5C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E30404-0102-C748-B412-2CBBAA797B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12C6E-B912-D343-A4E9-71C06867CCF2}"/>
              </a:ext>
            </a:extLst>
          </p:cNvPr>
          <p:cNvSpPr>
            <a:spLocks noGrp="1"/>
          </p:cNvSpPr>
          <p:nvPr>
            <p:ph type="dt" sz="half" idx="10"/>
          </p:nvPr>
        </p:nvSpPr>
        <p:spPr/>
        <p:txBody>
          <a:bodyPr/>
          <a:lstStyle/>
          <a:p>
            <a:fld id="{55840084-703B-4BCB-BCC2-4FF15A02BA6F}" type="datetime1">
              <a:rPr lang="en-US" smtClean="0"/>
              <a:t>11/3/2025</a:t>
            </a:fld>
            <a:endParaRPr lang="en-US"/>
          </a:p>
        </p:txBody>
      </p:sp>
      <p:sp>
        <p:nvSpPr>
          <p:cNvPr id="6" name="Footer Placeholder 5">
            <a:extLst>
              <a:ext uri="{FF2B5EF4-FFF2-40B4-BE49-F238E27FC236}">
                <a16:creationId xmlns:a16="http://schemas.microsoft.com/office/drawing/2014/main" id="{548800C5-FF53-AE44-BF71-1DC85033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94737-A3CC-FC45-BB38-28DA05F76832}"/>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327682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D8C-A325-674D-8E83-436E64B4E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CA3E5-D4EB-114B-919F-D7206C255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BE48A9-235A-0743-B9EC-56E75C9D6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691EB-B3B1-684B-B2C8-1264477E51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3710D09-1751-0C4A-A21D-320AADA522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1FCC8F-71B8-914D-8AAC-9D332950E2AF}"/>
              </a:ext>
            </a:extLst>
          </p:cNvPr>
          <p:cNvSpPr>
            <a:spLocks noGrp="1"/>
          </p:cNvSpPr>
          <p:nvPr>
            <p:ph type="dt" sz="half" idx="10"/>
          </p:nvPr>
        </p:nvSpPr>
        <p:spPr/>
        <p:txBody>
          <a:bodyPr/>
          <a:lstStyle/>
          <a:p>
            <a:fld id="{88A2239E-696A-4367-B38E-36D4254DBDA8}" type="datetime1">
              <a:rPr lang="en-US" smtClean="0"/>
              <a:t>11/3/2025</a:t>
            </a:fld>
            <a:endParaRPr lang="en-US"/>
          </a:p>
        </p:txBody>
      </p:sp>
      <p:sp>
        <p:nvSpPr>
          <p:cNvPr id="8" name="Footer Placeholder 7">
            <a:extLst>
              <a:ext uri="{FF2B5EF4-FFF2-40B4-BE49-F238E27FC236}">
                <a16:creationId xmlns:a16="http://schemas.microsoft.com/office/drawing/2014/main" id="{A89E0524-641C-7746-9EB0-C21DD2D3D5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6D64A2-5526-A445-835F-DC89090833F3}"/>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1315370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6CFE-87F6-C54F-931D-FBC7B6D1E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C4F9A-CBF3-BE46-B793-245AE3F99BC5}"/>
              </a:ext>
            </a:extLst>
          </p:cNvPr>
          <p:cNvSpPr>
            <a:spLocks noGrp="1"/>
          </p:cNvSpPr>
          <p:nvPr>
            <p:ph type="dt" sz="half" idx="10"/>
          </p:nvPr>
        </p:nvSpPr>
        <p:spPr/>
        <p:txBody>
          <a:bodyPr/>
          <a:lstStyle/>
          <a:p>
            <a:fld id="{F6F20E1F-A7E6-4388-90E7-0F7469233D01}" type="datetime1">
              <a:rPr lang="en-US" smtClean="0"/>
              <a:t>11/3/2025</a:t>
            </a:fld>
            <a:endParaRPr lang="en-US"/>
          </a:p>
        </p:txBody>
      </p:sp>
      <p:sp>
        <p:nvSpPr>
          <p:cNvPr id="4" name="Footer Placeholder 3">
            <a:extLst>
              <a:ext uri="{FF2B5EF4-FFF2-40B4-BE49-F238E27FC236}">
                <a16:creationId xmlns:a16="http://schemas.microsoft.com/office/drawing/2014/main" id="{498D034C-4BF5-1449-8EA7-AA2DFACF0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5F13EB-14AE-F748-8420-A5F1A6E247ED}"/>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1848251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68808-469D-E24A-8D4C-12EE958DDA0D}"/>
              </a:ext>
            </a:extLst>
          </p:cNvPr>
          <p:cNvSpPr>
            <a:spLocks noGrp="1"/>
          </p:cNvSpPr>
          <p:nvPr>
            <p:ph type="dt" sz="half" idx="10"/>
          </p:nvPr>
        </p:nvSpPr>
        <p:spPr/>
        <p:txBody>
          <a:bodyPr/>
          <a:lstStyle/>
          <a:p>
            <a:fld id="{10C4AE03-3B8A-47E2-9066-1CE045095546}" type="datetime1">
              <a:rPr lang="en-US" smtClean="0"/>
              <a:t>11/3/2025</a:t>
            </a:fld>
            <a:endParaRPr lang="en-US"/>
          </a:p>
        </p:txBody>
      </p:sp>
      <p:sp>
        <p:nvSpPr>
          <p:cNvPr id="3" name="Footer Placeholder 2">
            <a:extLst>
              <a:ext uri="{FF2B5EF4-FFF2-40B4-BE49-F238E27FC236}">
                <a16:creationId xmlns:a16="http://schemas.microsoft.com/office/drawing/2014/main" id="{206DDEEB-8E7E-3D41-B39E-EE25585BC2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2AA694-E862-9B4B-99BF-CC7CEF97CBD0}"/>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401022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CE0D-D88F-6049-B654-19092FCE53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8EF4D4-785D-E24F-A5B3-9B5FF5238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E7B7D0-590D-FD46-B583-A4F608303EEA}"/>
              </a:ext>
            </a:extLst>
          </p:cNvPr>
          <p:cNvSpPr>
            <a:spLocks noGrp="1"/>
          </p:cNvSpPr>
          <p:nvPr>
            <p:ph type="dt" sz="half" idx="10"/>
          </p:nvPr>
        </p:nvSpPr>
        <p:spPr/>
        <p:txBody>
          <a:bodyPr/>
          <a:lstStyle/>
          <a:p>
            <a:fld id="{449E4D94-AE40-473F-AA89-79C862924CCB}" type="datetime1">
              <a:rPr lang="en-US" smtClean="0"/>
              <a:t>11/3/2025</a:t>
            </a:fld>
            <a:endParaRPr lang="en-US"/>
          </a:p>
        </p:txBody>
      </p:sp>
      <p:sp>
        <p:nvSpPr>
          <p:cNvPr id="5" name="Footer Placeholder 4">
            <a:extLst>
              <a:ext uri="{FF2B5EF4-FFF2-40B4-BE49-F238E27FC236}">
                <a16:creationId xmlns:a16="http://schemas.microsoft.com/office/drawing/2014/main" id="{1FB8BBFB-A3D8-CE41-BDBE-9CB0E5325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F5E2E-6516-9B46-AEBC-E0DBFEA8031F}"/>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337594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BBBC-A448-BD4C-B1E1-144672372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DC9D98-B7D2-6543-AA09-9A17425F6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8CDD9-6F14-5E49-AFFB-D65DC06DF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A6277E-B713-B347-93B3-2514961734DC}"/>
              </a:ext>
            </a:extLst>
          </p:cNvPr>
          <p:cNvSpPr>
            <a:spLocks noGrp="1"/>
          </p:cNvSpPr>
          <p:nvPr>
            <p:ph type="dt" sz="half" idx="10"/>
          </p:nvPr>
        </p:nvSpPr>
        <p:spPr/>
        <p:txBody>
          <a:bodyPr/>
          <a:lstStyle/>
          <a:p>
            <a:fld id="{D406CD87-4BD9-4AC3-A398-75E47DFCEFBB}" type="datetime1">
              <a:rPr lang="en-US" smtClean="0"/>
              <a:t>11/3/2025</a:t>
            </a:fld>
            <a:endParaRPr lang="en-US"/>
          </a:p>
        </p:txBody>
      </p:sp>
      <p:sp>
        <p:nvSpPr>
          <p:cNvPr id="6" name="Footer Placeholder 5">
            <a:extLst>
              <a:ext uri="{FF2B5EF4-FFF2-40B4-BE49-F238E27FC236}">
                <a16:creationId xmlns:a16="http://schemas.microsoft.com/office/drawing/2014/main" id="{C3ADF2AA-B417-3543-8D06-FE460999E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ABAF7-7A8D-A544-9253-14174803B0F2}"/>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2611078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9590-C504-3C47-928C-71A786723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466F6-F0EB-634B-AE73-FBA7DD253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D9B15-32E6-E042-9B3D-0E37EC957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CC35DA-7B16-3546-8C59-03E689D21F8C}"/>
              </a:ext>
            </a:extLst>
          </p:cNvPr>
          <p:cNvSpPr>
            <a:spLocks noGrp="1"/>
          </p:cNvSpPr>
          <p:nvPr>
            <p:ph type="dt" sz="half" idx="10"/>
          </p:nvPr>
        </p:nvSpPr>
        <p:spPr/>
        <p:txBody>
          <a:bodyPr/>
          <a:lstStyle/>
          <a:p>
            <a:fld id="{A8F01A2F-667E-47C0-ADC4-BED10C82B597}" type="datetime1">
              <a:rPr lang="en-US" smtClean="0"/>
              <a:t>11/3/2025</a:t>
            </a:fld>
            <a:endParaRPr lang="en-US"/>
          </a:p>
        </p:txBody>
      </p:sp>
      <p:sp>
        <p:nvSpPr>
          <p:cNvPr id="6" name="Footer Placeholder 5">
            <a:extLst>
              <a:ext uri="{FF2B5EF4-FFF2-40B4-BE49-F238E27FC236}">
                <a16:creationId xmlns:a16="http://schemas.microsoft.com/office/drawing/2014/main" id="{AE7E7DA0-AE80-6648-8ECE-ED3C432FF8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16270F-BF50-144C-8609-CB370011FCD8}"/>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3002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6143-9132-284B-9F8E-123DBDCA31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06E58A-9F65-B646-8D9E-B738666D2A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65036-F85E-634C-8EC1-C6D60DA339D4}"/>
              </a:ext>
            </a:extLst>
          </p:cNvPr>
          <p:cNvSpPr>
            <a:spLocks noGrp="1"/>
          </p:cNvSpPr>
          <p:nvPr>
            <p:ph type="dt" sz="half" idx="10"/>
          </p:nvPr>
        </p:nvSpPr>
        <p:spPr/>
        <p:txBody>
          <a:bodyPr/>
          <a:lstStyle/>
          <a:p>
            <a:fld id="{3B10DA5B-FA0F-4546-BAD8-8C92D24401EC}" type="datetime1">
              <a:rPr lang="en-US" smtClean="0"/>
              <a:t>11/3/2025</a:t>
            </a:fld>
            <a:endParaRPr lang="en-US"/>
          </a:p>
        </p:txBody>
      </p:sp>
      <p:sp>
        <p:nvSpPr>
          <p:cNvPr id="5" name="Footer Placeholder 4">
            <a:extLst>
              <a:ext uri="{FF2B5EF4-FFF2-40B4-BE49-F238E27FC236}">
                <a16:creationId xmlns:a16="http://schemas.microsoft.com/office/drawing/2014/main" id="{D737F30D-5FF3-B74C-9CC3-CB2D2C458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91613-2B91-4D45-AB60-13B5369CC059}"/>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380516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4F1F14-D017-9E43-8BC8-235C7211D4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ACAEC-5744-624E-81F5-092957E326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77A8E2-1A22-6B44-AF76-EF08ECC6E0B6}"/>
              </a:ext>
            </a:extLst>
          </p:cNvPr>
          <p:cNvSpPr>
            <a:spLocks noGrp="1"/>
          </p:cNvSpPr>
          <p:nvPr>
            <p:ph type="dt" sz="half" idx="10"/>
          </p:nvPr>
        </p:nvSpPr>
        <p:spPr/>
        <p:txBody>
          <a:bodyPr/>
          <a:lstStyle/>
          <a:p>
            <a:fld id="{D037883E-5CB5-4468-8926-0B14C2EC4920}" type="datetime1">
              <a:rPr lang="en-US" smtClean="0"/>
              <a:t>11/3/2025</a:t>
            </a:fld>
            <a:endParaRPr lang="en-US"/>
          </a:p>
        </p:txBody>
      </p:sp>
      <p:sp>
        <p:nvSpPr>
          <p:cNvPr id="5" name="Footer Placeholder 4">
            <a:extLst>
              <a:ext uri="{FF2B5EF4-FFF2-40B4-BE49-F238E27FC236}">
                <a16:creationId xmlns:a16="http://schemas.microsoft.com/office/drawing/2014/main" id="{DED0DD5B-8884-EF41-AA3A-18D7CD97B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67723-BFBA-644A-A71C-272D29B58CA6}"/>
              </a:ext>
            </a:extLst>
          </p:cNvPr>
          <p:cNvSpPr>
            <a:spLocks noGrp="1"/>
          </p:cNvSpPr>
          <p:nvPr>
            <p:ph type="sldNum" sz="quarter" idx="12"/>
          </p:nvPr>
        </p:nvSpPr>
        <p:spPr/>
        <p:txBody>
          <a:bodyPr/>
          <a:lstStyle/>
          <a:p>
            <a:fld id="{3CFA42FF-03D4-0842-A40A-D22C1BBC0BCB}" type="slidenum">
              <a:rPr lang="en-US" smtClean="0"/>
              <a:t>‹#›</a:t>
            </a:fld>
            <a:endParaRPr lang="en-US"/>
          </a:p>
        </p:txBody>
      </p:sp>
    </p:spTree>
    <p:extLst>
      <p:ext uri="{BB962C8B-B14F-4D97-AF65-F5344CB8AC3E}">
        <p14:creationId xmlns:p14="http://schemas.microsoft.com/office/powerpoint/2010/main" val="106590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197B0-CCB2-6D21-F2AC-D299DF091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BE180-BECB-6F63-6212-E2C3CE0E50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B73293-ABDF-5391-0954-08C2FCB792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8D3C5E-9E30-EA37-650F-35BF596D3150}"/>
              </a:ext>
            </a:extLst>
          </p:cNvPr>
          <p:cNvSpPr>
            <a:spLocks noGrp="1"/>
          </p:cNvSpPr>
          <p:nvPr>
            <p:ph type="dt" sz="half" idx="10"/>
          </p:nvPr>
        </p:nvSpPr>
        <p:spPr/>
        <p:txBody>
          <a:bodyPr/>
          <a:lstStyle/>
          <a:p>
            <a:fld id="{C76B6BA3-F4FD-4AE2-8E71-F14CF07C6745}" type="datetime1">
              <a:rPr lang="en-US" smtClean="0"/>
              <a:t>11/3/2025</a:t>
            </a:fld>
            <a:endParaRPr lang="en-US"/>
          </a:p>
        </p:txBody>
      </p:sp>
      <p:sp>
        <p:nvSpPr>
          <p:cNvPr id="6" name="Footer Placeholder 5">
            <a:extLst>
              <a:ext uri="{FF2B5EF4-FFF2-40B4-BE49-F238E27FC236}">
                <a16:creationId xmlns:a16="http://schemas.microsoft.com/office/drawing/2014/main" id="{2CF09214-D1CD-3647-E1E8-0C1D20026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88ABF-447B-BB40-0921-0C3A2A60CB2F}"/>
              </a:ext>
            </a:extLst>
          </p:cNvPr>
          <p:cNvSpPr>
            <a:spLocks noGrp="1"/>
          </p:cNvSpPr>
          <p:nvPr>
            <p:ph type="sldNum" sz="quarter" idx="12"/>
          </p:nvPr>
        </p:nvSpPr>
        <p:spPr/>
        <p:txBody>
          <a:bodyPr/>
          <a:lstStyle/>
          <a:p>
            <a:fld id="{A56B5374-D33B-4251-A626-5E2DC74DB4C8}" type="slidenum">
              <a:rPr lang="en-US" smtClean="0"/>
              <a:t>‹#›</a:t>
            </a:fld>
            <a:endParaRPr lang="en-US"/>
          </a:p>
        </p:txBody>
      </p:sp>
    </p:spTree>
    <p:extLst>
      <p:ext uri="{BB962C8B-B14F-4D97-AF65-F5344CB8AC3E}">
        <p14:creationId xmlns:p14="http://schemas.microsoft.com/office/powerpoint/2010/main" val="56486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E341-A586-E14F-B628-C43811565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9303B-F2D0-144D-B023-DFF6F651F7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28AD83-0841-A74E-A868-1CD20E27EC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6C5EDF-4414-354B-B071-6675AE8BDF37}"/>
              </a:ext>
            </a:extLst>
          </p:cNvPr>
          <p:cNvSpPr>
            <a:spLocks noGrp="1"/>
          </p:cNvSpPr>
          <p:nvPr>
            <p:ph type="dt" sz="half" idx="10"/>
          </p:nvPr>
        </p:nvSpPr>
        <p:spPr/>
        <p:txBody>
          <a:bodyPr/>
          <a:lstStyle/>
          <a:p>
            <a:fld id="{FDBE0491-5CB6-4F78-9C34-5A1B73C3B3F6}" type="datetime1">
              <a:rPr lang="en-US" smtClean="0"/>
              <a:t>11/3/2025</a:t>
            </a:fld>
            <a:endParaRPr lang="en-US"/>
          </a:p>
        </p:txBody>
      </p:sp>
      <p:sp>
        <p:nvSpPr>
          <p:cNvPr id="6" name="Footer Placeholder 5">
            <a:extLst>
              <a:ext uri="{FF2B5EF4-FFF2-40B4-BE49-F238E27FC236}">
                <a16:creationId xmlns:a16="http://schemas.microsoft.com/office/drawing/2014/main" id="{EB0D376E-33C1-E94A-9CB5-C38B1F656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C6EA0-3509-6240-BCCB-AF0FAEB03CC9}"/>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84981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0049-8586-5748-AF32-03406966F4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D81A97-EC62-724A-BD60-FA09E890F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854CC1-37CB-8249-A0B8-7F6529583B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9A9041-5A5D-184B-9F0E-E2FD32F586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EE270C-FAF2-D748-8A57-A4ED072D56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904B8C-9EB8-B443-80D2-F129065CF4DC}"/>
              </a:ext>
            </a:extLst>
          </p:cNvPr>
          <p:cNvSpPr>
            <a:spLocks noGrp="1"/>
          </p:cNvSpPr>
          <p:nvPr>
            <p:ph type="dt" sz="half" idx="10"/>
          </p:nvPr>
        </p:nvSpPr>
        <p:spPr/>
        <p:txBody>
          <a:bodyPr/>
          <a:lstStyle/>
          <a:p>
            <a:fld id="{42684E64-3212-4254-89B5-62CE8BC60830}" type="datetime1">
              <a:rPr lang="en-US" smtClean="0"/>
              <a:t>11/3/2025</a:t>
            </a:fld>
            <a:endParaRPr lang="en-US"/>
          </a:p>
        </p:txBody>
      </p:sp>
      <p:sp>
        <p:nvSpPr>
          <p:cNvPr id="8" name="Footer Placeholder 7">
            <a:extLst>
              <a:ext uri="{FF2B5EF4-FFF2-40B4-BE49-F238E27FC236}">
                <a16:creationId xmlns:a16="http://schemas.microsoft.com/office/drawing/2014/main" id="{E708B8ED-25A4-D742-A657-20994E3CE3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3C2A04-E9B7-9841-B57E-34CF12B7EFDD}"/>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166480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BB8A-D534-4549-A90B-1644A66A2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4F9EC9-55B6-C848-86C3-D3A169495438}"/>
              </a:ext>
            </a:extLst>
          </p:cNvPr>
          <p:cNvSpPr>
            <a:spLocks noGrp="1"/>
          </p:cNvSpPr>
          <p:nvPr>
            <p:ph type="dt" sz="half" idx="10"/>
          </p:nvPr>
        </p:nvSpPr>
        <p:spPr/>
        <p:txBody>
          <a:bodyPr/>
          <a:lstStyle/>
          <a:p>
            <a:fld id="{5D08E154-DA1E-4124-B72D-42A8EE99BD8C}" type="datetime1">
              <a:rPr lang="en-US" smtClean="0"/>
              <a:t>11/3/2025</a:t>
            </a:fld>
            <a:endParaRPr lang="en-US"/>
          </a:p>
        </p:txBody>
      </p:sp>
      <p:sp>
        <p:nvSpPr>
          <p:cNvPr id="4" name="Footer Placeholder 3">
            <a:extLst>
              <a:ext uri="{FF2B5EF4-FFF2-40B4-BE49-F238E27FC236}">
                <a16:creationId xmlns:a16="http://schemas.microsoft.com/office/drawing/2014/main" id="{64DC8DD5-BC42-5643-B0A8-0367D9CAF2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B0D6B0-A389-8943-A7C5-811C37122584}"/>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245152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31A15-F047-9246-A9AC-7E2C5E74E685}"/>
              </a:ext>
            </a:extLst>
          </p:cNvPr>
          <p:cNvSpPr>
            <a:spLocks noGrp="1"/>
          </p:cNvSpPr>
          <p:nvPr>
            <p:ph type="dt" sz="half" idx="10"/>
          </p:nvPr>
        </p:nvSpPr>
        <p:spPr/>
        <p:txBody>
          <a:bodyPr/>
          <a:lstStyle/>
          <a:p>
            <a:fld id="{B9E8BF4F-758E-4018-8A90-BC332AB43F47}" type="datetime1">
              <a:rPr lang="en-US" smtClean="0"/>
              <a:t>11/3/2025</a:t>
            </a:fld>
            <a:endParaRPr lang="en-US"/>
          </a:p>
        </p:txBody>
      </p:sp>
      <p:sp>
        <p:nvSpPr>
          <p:cNvPr id="3" name="Footer Placeholder 2">
            <a:extLst>
              <a:ext uri="{FF2B5EF4-FFF2-40B4-BE49-F238E27FC236}">
                <a16:creationId xmlns:a16="http://schemas.microsoft.com/office/drawing/2014/main" id="{B2937480-D03F-C94E-AF05-51091B675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D1575D-47B7-E847-9B8B-D806266CBD89}"/>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327664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DF6B-4E34-8C46-98B2-40B3CA19D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94B27E-B210-D14B-B136-2DBACAB911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9CB31A-3E8B-EB46-ADBC-BAB8ED5CD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B035B5-93EF-664B-9B7E-CB9A5F456D03}"/>
              </a:ext>
            </a:extLst>
          </p:cNvPr>
          <p:cNvSpPr>
            <a:spLocks noGrp="1"/>
          </p:cNvSpPr>
          <p:nvPr>
            <p:ph type="dt" sz="half" idx="10"/>
          </p:nvPr>
        </p:nvSpPr>
        <p:spPr/>
        <p:txBody>
          <a:bodyPr/>
          <a:lstStyle/>
          <a:p>
            <a:fld id="{5A5C0A20-28B7-4EBD-B692-66F13530047D}" type="datetime1">
              <a:rPr lang="en-US" smtClean="0"/>
              <a:t>11/3/2025</a:t>
            </a:fld>
            <a:endParaRPr lang="en-US"/>
          </a:p>
        </p:txBody>
      </p:sp>
      <p:sp>
        <p:nvSpPr>
          <p:cNvPr id="6" name="Footer Placeholder 5">
            <a:extLst>
              <a:ext uri="{FF2B5EF4-FFF2-40B4-BE49-F238E27FC236}">
                <a16:creationId xmlns:a16="http://schemas.microsoft.com/office/drawing/2014/main" id="{49E09006-76F4-4D44-9EF6-A2D3152EB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643A8-7CF3-F942-95C7-AAD250473272}"/>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299767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774C-0005-8C49-9AFD-CC18F2D298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CD6CB6-C482-A943-B3BF-D0DAD077E6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642EB1-8B74-1B41-A53C-F2640F1665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B4B808-8752-BA41-BA66-5839A0B67382}"/>
              </a:ext>
            </a:extLst>
          </p:cNvPr>
          <p:cNvSpPr>
            <a:spLocks noGrp="1"/>
          </p:cNvSpPr>
          <p:nvPr>
            <p:ph type="dt" sz="half" idx="10"/>
          </p:nvPr>
        </p:nvSpPr>
        <p:spPr/>
        <p:txBody>
          <a:bodyPr/>
          <a:lstStyle/>
          <a:p>
            <a:fld id="{5E7630FD-5949-4370-A454-92A49BF6217E}" type="datetime1">
              <a:rPr lang="en-US" smtClean="0"/>
              <a:t>11/3/2025</a:t>
            </a:fld>
            <a:endParaRPr lang="en-US"/>
          </a:p>
        </p:txBody>
      </p:sp>
      <p:sp>
        <p:nvSpPr>
          <p:cNvPr id="6" name="Footer Placeholder 5">
            <a:extLst>
              <a:ext uri="{FF2B5EF4-FFF2-40B4-BE49-F238E27FC236}">
                <a16:creationId xmlns:a16="http://schemas.microsoft.com/office/drawing/2014/main" id="{5B4C2828-ABF7-C14A-9072-B09458AF4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84A21-800C-E247-A04E-D2FE9BE4822A}"/>
              </a:ext>
            </a:extLst>
          </p:cNvPr>
          <p:cNvSpPr>
            <a:spLocks noGrp="1"/>
          </p:cNvSpPr>
          <p:nvPr>
            <p:ph type="sldNum" sz="quarter" idx="12"/>
          </p:nvPr>
        </p:nvSpPr>
        <p:spPr/>
        <p:txBody>
          <a:bodyPr/>
          <a:lstStyle/>
          <a:p>
            <a:fld id="{ADC60B95-6745-C044-93E5-4D714587FEB1}" type="slidenum">
              <a:rPr lang="en-US" smtClean="0"/>
              <a:t>‹#›</a:t>
            </a:fld>
            <a:endParaRPr lang="en-US"/>
          </a:p>
        </p:txBody>
      </p:sp>
    </p:spTree>
    <p:extLst>
      <p:ext uri="{BB962C8B-B14F-4D97-AF65-F5344CB8AC3E}">
        <p14:creationId xmlns:p14="http://schemas.microsoft.com/office/powerpoint/2010/main" val="237732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9DA855-987C-8246-AC96-E30EDAF26561}"/>
              </a:ext>
            </a:extLst>
          </p:cNvPr>
          <p:cNvPicPr>
            <a:picLocks noChangeAspect="1"/>
          </p:cNvPicPr>
          <p:nvPr userDrawn="1"/>
        </p:nvPicPr>
        <p:blipFill>
          <a:blip r:embed="rId13"/>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D69A2EB8-9BC7-9D42-84AD-DFCC355CB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C22093-E17F-DD4D-8284-31B3FA68E7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D63D4-5C90-9447-BF62-26FB5C9F61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874FF-B9E3-4527-BE72-4BE3E6D51BB9}" type="datetime1">
              <a:rPr lang="en-US" smtClean="0"/>
              <a:t>11/3/2025</a:t>
            </a:fld>
            <a:endParaRPr lang="en-US"/>
          </a:p>
        </p:txBody>
      </p:sp>
      <p:sp>
        <p:nvSpPr>
          <p:cNvPr id="5" name="Footer Placeholder 4">
            <a:extLst>
              <a:ext uri="{FF2B5EF4-FFF2-40B4-BE49-F238E27FC236}">
                <a16:creationId xmlns:a16="http://schemas.microsoft.com/office/drawing/2014/main" id="{31E622D9-C0BA-4C4F-A363-DFDF3FE88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44A481-0D54-3447-B8E4-5C158D5CA6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60B95-6745-C044-93E5-4D714587FEB1}" type="slidenum">
              <a:rPr lang="en-US" smtClean="0"/>
              <a:t>‹#›</a:t>
            </a:fld>
            <a:endParaRPr lang="en-US"/>
          </a:p>
        </p:txBody>
      </p:sp>
    </p:spTree>
    <p:extLst>
      <p:ext uri="{BB962C8B-B14F-4D97-AF65-F5344CB8AC3E}">
        <p14:creationId xmlns:p14="http://schemas.microsoft.com/office/powerpoint/2010/main" val="3990964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5"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02C157-067C-F54D-8E1A-2FD57B92DF20}"/>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7058B0-52FF-CF4E-85D1-DF4C68388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EE4306-23D0-BF43-8852-3F7A7A529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BBEB6-BAAA-6E43-AEC8-0B25ABC071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143A0-07F2-457E-86A3-83DD744B0077}" type="datetime1">
              <a:rPr lang="en-US" smtClean="0"/>
              <a:t>11/3/2025</a:t>
            </a:fld>
            <a:endParaRPr lang="en-US"/>
          </a:p>
        </p:txBody>
      </p:sp>
      <p:sp>
        <p:nvSpPr>
          <p:cNvPr id="5" name="Footer Placeholder 4">
            <a:extLst>
              <a:ext uri="{FF2B5EF4-FFF2-40B4-BE49-F238E27FC236}">
                <a16:creationId xmlns:a16="http://schemas.microsoft.com/office/drawing/2014/main" id="{2CF516BC-1E7A-424B-9A9D-AB9ABA63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68E852-3F78-0245-8424-A85B13767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CA0C2-63F4-A14C-9844-CD025D1796C9}" type="slidenum">
              <a:rPr lang="en-US" smtClean="0"/>
              <a:t>‹#›</a:t>
            </a:fld>
            <a:endParaRPr lang="en-US"/>
          </a:p>
        </p:txBody>
      </p:sp>
    </p:spTree>
    <p:extLst>
      <p:ext uri="{BB962C8B-B14F-4D97-AF65-F5344CB8AC3E}">
        <p14:creationId xmlns:p14="http://schemas.microsoft.com/office/powerpoint/2010/main" val="248213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24CB25-A0B8-614B-8D88-91EDCF2785F7}"/>
              </a:ext>
            </a:extLst>
          </p:cNvPr>
          <p:cNvPicPr>
            <a:picLocks noChangeAspect="1"/>
          </p:cNvPicPr>
          <p:nvPr userDrawn="1"/>
        </p:nvPicPr>
        <p:blipFill>
          <a:blip r:embed="rId13"/>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3194DDA5-D529-7B4D-A62E-E7E9E1C0F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B872AA-3508-F34E-821A-F194B1119E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96729-A73A-1440-A44B-2F0138E6A0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E43C4-A2DC-4A50-9D24-FABA74EB67D0}" type="datetime1">
              <a:rPr lang="en-US" smtClean="0"/>
              <a:t>11/3/2025</a:t>
            </a:fld>
            <a:endParaRPr lang="en-US"/>
          </a:p>
        </p:txBody>
      </p:sp>
      <p:sp>
        <p:nvSpPr>
          <p:cNvPr id="5" name="Footer Placeholder 4">
            <a:extLst>
              <a:ext uri="{FF2B5EF4-FFF2-40B4-BE49-F238E27FC236}">
                <a16:creationId xmlns:a16="http://schemas.microsoft.com/office/drawing/2014/main" id="{C775A297-F5CB-D242-AA50-39774935B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E131CF-6F36-924F-AFFA-28684962F5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A42FF-03D4-0842-A40A-D22C1BBC0BCB}" type="slidenum">
              <a:rPr lang="en-US" smtClean="0"/>
              <a:t>‹#›</a:t>
            </a:fld>
            <a:endParaRPr lang="en-US"/>
          </a:p>
        </p:txBody>
      </p:sp>
    </p:spTree>
    <p:extLst>
      <p:ext uri="{BB962C8B-B14F-4D97-AF65-F5344CB8AC3E}">
        <p14:creationId xmlns:p14="http://schemas.microsoft.com/office/powerpoint/2010/main" val="668591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10356-4435-88CE-7158-AD1738925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D3B5CA-1F9F-6E67-32FF-BB85056E2D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1B259-74EA-A757-AF69-C7E35784E9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8694C2-E9A6-46E8-BBE1-A57786BE077A}" type="datetime1">
              <a:rPr lang="en-US" smtClean="0"/>
              <a:t>11/3/2025</a:t>
            </a:fld>
            <a:endParaRPr lang="en-US"/>
          </a:p>
        </p:txBody>
      </p:sp>
      <p:sp>
        <p:nvSpPr>
          <p:cNvPr id="5" name="Footer Placeholder 4">
            <a:extLst>
              <a:ext uri="{FF2B5EF4-FFF2-40B4-BE49-F238E27FC236}">
                <a16:creationId xmlns:a16="http://schemas.microsoft.com/office/drawing/2014/main" id="{E46E458B-D8C1-523E-B990-7B4BAEFF4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55BA6D-BC91-EAEE-0100-4020D5BB5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6B5374-D33B-4251-A626-5E2DC74DB4C8}" type="slidenum">
              <a:rPr lang="en-US" smtClean="0"/>
              <a:t>‹#›</a:t>
            </a:fld>
            <a:endParaRPr lang="en-US"/>
          </a:p>
        </p:txBody>
      </p:sp>
    </p:spTree>
    <p:extLst>
      <p:ext uri="{BB962C8B-B14F-4D97-AF65-F5344CB8AC3E}">
        <p14:creationId xmlns:p14="http://schemas.microsoft.com/office/powerpoint/2010/main" val="4204103786"/>
      </p:ext>
    </p:extLst>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www.tactilegraphics.org/collage.html"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hyperlink" Target="https://www.aph.org/product/draftsman-tactile-drawing-board/"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www.wichita.edu/" TargetMode="External"/><Relationship Id="rId2" Type="http://schemas.openxmlformats.org/officeDocument/2006/relationships/image" Target="../media/image4.jp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hyperlink" Target="https://americananthro.org/accessibility/image-descriptions/" TargetMode="External"/><Relationship Id="rId2" Type="http://schemas.openxmlformats.org/officeDocument/2006/relationships/hyperlink" Target="https://www.accessiblepublishing.ca/a-guide-to-image-description/" TargetMode="External"/><Relationship Id="rId1" Type="http://schemas.openxmlformats.org/officeDocument/2006/relationships/slideLayout" Target="../slideLayouts/slideLayout24.xml"/><Relationship Id="rId5" Type="http://schemas.openxmlformats.org/officeDocument/2006/relationships/hyperlink" Target="https://www.perkins.org/resource/how-write-alt-text-and-image-descriptions-visually-impaired/" TargetMode="External"/><Relationship Id="rId4" Type="http://schemas.openxmlformats.org/officeDocument/2006/relationships/hyperlink" Target="http://diagramcenter.org/general-guidelines-final-draft.html"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hyperlink" Target="https://americanthermoform.com/product/braille-paper-11x11-5-plain-continuous-sheets/" TargetMode="Externa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hyperlink" Target="https://americanthermoform.com/product/swell-marker/" TargetMode="External"/><Relationship Id="rId2" Type="http://schemas.openxmlformats.org/officeDocument/2006/relationships/hyperlink" Target="https://americanthermoform.com/product/swell-touch-paper/" TargetMode="Externa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hyperlink" Target="https://store.wiris.com/en/" TargetMode="External"/><Relationship Id="rId2" Type="http://schemas.openxmlformats.org/officeDocument/2006/relationships/hyperlink" Target="https://www.duxburysystems.com/default.asp" TargetMode="Externa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hyperlink" Target="https://www.perkins.org/resource/tactile-graphics-library/" TargetMode="External"/><Relationship Id="rId3" Type="http://schemas.openxmlformats.org/officeDocument/2006/relationships/hyperlink" Target="https://imagelibrary.aph.org/portals/aphb/" TargetMode="External"/><Relationship Id="rId7" Type="http://schemas.openxmlformats.org/officeDocument/2006/relationships/hyperlink" Target="https://tactileimages.theiagd.org/" TargetMode="External"/><Relationship Id="rId2" Type="http://schemas.openxmlformats.org/officeDocument/2006/relationships/hyperlink" Target="https://www.aph.org/" TargetMode="External"/><Relationship Id="rId1" Type="http://schemas.openxmlformats.org/officeDocument/2006/relationships/slideLayout" Target="../slideLayouts/slideLayout24.xml"/><Relationship Id="rId6" Type="http://schemas.openxmlformats.org/officeDocument/2006/relationships/hyperlink" Target="https://piaf-tactile.com/tactile-graphic-resources/" TargetMode="External"/><Relationship Id="rId5" Type="http://schemas.openxmlformats.org/officeDocument/2006/relationships/hyperlink" Target="https://btactile.com/" TargetMode="External"/><Relationship Id="rId4" Type="http://schemas.openxmlformats.org/officeDocument/2006/relationships/hyperlink" Target="https://imageshare.benetech.org/resource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tactilegraphics.org/index.html" TargetMode="External"/><Relationship Id="rId2" Type="http://schemas.openxmlformats.org/officeDocument/2006/relationships/hyperlink" Target="https://share.problind.org/app/browse?authorId=674&amp;language=en" TargetMode="External"/><Relationship Id="rId1" Type="http://schemas.openxmlformats.org/officeDocument/2006/relationships/slideLayout" Target="../slideLayouts/slideLayout24.xml"/><Relationship Id="rId5" Type="http://schemas.openxmlformats.org/officeDocument/2006/relationships/hyperlink" Target="https://zychemltd.com/tactile-graphics-blog-zychem/" TargetMode="External"/><Relationship Id="rId4" Type="http://schemas.openxmlformats.org/officeDocument/2006/relationships/hyperlink" Target="https://www.thingiverse.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mailto:aaa@wichita.edu" TargetMode="External"/><Relationship Id="rId2" Type="http://schemas.openxmlformats.org/officeDocument/2006/relationships/hyperlink" Target="mailto:Em.kribs@wichita.edu" TargetMode="Externa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hyperlink" Target="mailto:braille@wichita.edu"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Tactile_graphic"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1DB22-A2EA-1F4E-BB99-49D3DD6EA999}"/>
              </a:ext>
            </a:extLst>
          </p:cNvPr>
          <p:cNvSpPr>
            <a:spLocks noGrp="1"/>
          </p:cNvSpPr>
          <p:nvPr>
            <p:ph type="ctrTitle"/>
          </p:nvPr>
        </p:nvSpPr>
        <p:spPr>
          <a:xfrm>
            <a:off x="736821" y="2591887"/>
            <a:ext cx="10657084" cy="1096051"/>
          </a:xfrm>
        </p:spPr>
        <p:txBody>
          <a:bodyPr anchor="t">
            <a:noAutofit/>
          </a:bodyPr>
          <a:lstStyle/>
          <a:p>
            <a:pPr algn="l"/>
            <a:r>
              <a:rPr lang="en-US" b="1" dirty="0"/>
              <a:t>DIY Tactile Graphics: </a:t>
            </a:r>
            <a:br>
              <a:rPr lang="en-US" b="1" dirty="0"/>
            </a:br>
            <a:r>
              <a:rPr lang="en-US" sz="4800" b="1" dirty="0"/>
              <a:t>Tips for Clear and Effective Tactile Graphics</a:t>
            </a:r>
            <a:endParaRPr lang="en-US" b="1" dirty="0"/>
          </a:p>
        </p:txBody>
      </p:sp>
      <p:sp>
        <p:nvSpPr>
          <p:cNvPr id="3" name="Subtitle 2">
            <a:extLst>
              <a:ext uri="{FF2B5EF4-FFF2-40B4-BE49-F238E27FC236}">
                <a16:creationId xmlns:a16="http://schemas.microsoft.com/office/drawing/2014/main" id="{9282C5E2-6174-E14F-A3D4-4B1B8995AEC1}"/>
              </a:ext>
            </a:extLst>
          </p:cNvPr>
          <p:cNvSpPr>
            <a:spLocks noGrp="1"/>
          </p:cNvSpPr>
          <p:nvPr>
            <p:ph type="subTitle" idx="1"/>
          </p:nvPr>
        </p:nvSpPr>
        <p:spPr>
          <a:xfrm>
            <a:off x="816333" y="715901"/>
            <a:ext cx="9144000" cy="1655762"/>
          </a:xfrm>
        </p:spPr>
        <p:txBody>
          <a:bodyPr/>
          <a:lstStyle/>
          <a:p>
            <a:pPr algn="l"/>
            <a:r>
              <a:rPr lang="en-US" dirty="0"/>
              <a:t>Accessing Higher Ground – November 2025</a:t>
            </a:r>
            <a:br>
              <a:rPr lang="en-US" dirty="0"/>
            </a:br>
            <a:r>
              <a:rPr lang="en-US" dirty="0"/>
              <a:t>Em Kribs, Wichita State University</a:t>
            </a:r>
          </a:p>
        </p:txBody>
      </p:sp>
    </p:spTree>
    <p:extLst>
      <p:ext uri="{BB962C8B-B14F-4D97-AF65-F5344CB8AC3E}">
        <p14:creationId xmlns:p14="http://schemas.microsoft.com/office/powerpoint/2010/main" val="4048480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DAD7-053B-2753-725B-25BF97BF2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091A6-7F0B-F940-D7B1-2B527E882565}"/>
              </a:ext>
            </a:extLst>
          </p:cNvPr>
          <p:cNvSpPr>
            <a:spLocks noGrp="1"/>
          </p:cNvSpPr>
          <p:nvPr>
            <p:ph type="title"/>
          </p:nvPr>
        </p:nvSpPr>
        <p:spPr/>
        <p:txBody>
          <a:bodyPr/>
          <a:lstStyle/>
          <a:p>
            <a:r>
              <a:rPr lang="en-US" dirty="0"/>
              <a:t>Tactile graphic formats</a:t>
            </a:r>
          </a:p>
        </p:txBody>
      </p:sp>
      <p:sp>
        <p:nvSpPr>
          <p:cNvPr id="3" name="Content Placeholder 2">
            <a:extLst>
              <a:ext uri="{FF2B5EF4-FFF2-40B4-BE49-F238E27FC236}">
                <a16:creationId xmlns:a16="http://schemas.microsoft.com/office/drawing/2014/main" id="{44876117-68F0-0ED3-6DD4-C988C15E5B8A}"/>
              </a:ext>
            </a:extLst>
          </p:cNvPr>
          <p:cNvSpPr>
            <a:spLocks noGrp="1"/>
          </p:cNvSpPr>
          <p:nvPr>
            <p:ph idx="1"/>
          </p:nvPr>
        </p:nvSpPr>
        <p:spPr/>
        <p:txBody>
          <a:bodyPr/>
          <a:lstStyle/>
          <a:p>
            <a:r>
              <a:rPr lang="en-US" dirty="0"/>
              <a:t>Collage / arts and crafts</a:t>
            </a:r>
          </a:p>
          <a:p>
            <a:r>
              <a:rPr lang="en-US" dirty="0"/>
              <a:t>Dot-embossed</a:t>
            </a:r>
          </a:p>
          <a:p>
            <a:r>
              <a:rPr lang="en-US" dirty="0"/>
              <a:t>Swell paper / microcapsule</a:t>
            </a:r>
          </a:p>
          <a:p>
            <a:r>
              <a:rPr lang="en-US" dirty="0"/>
              <a:t>3D models</a:t>
            </a:r>
          </a:p>
        </p:txBody>
      </p:sp>
      <p:sp>
        <p:nvSpPr>
          <p:cNvPr id="4" name="Slide Number Placeholder 3">
            <a:extLst>
              <a:ext uri="{FF2B5EF4-FFF2-40B4-BE49-F238E27FC236}">
                <a16:creationId xmlns:a16="http://schemas.microsoft.com/office/drawing/2014/main" id="{F118FF95-AE11-FA9A-0F6E-C7F96507BA4D}"/>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10</a:t>
            </a:fld>
            <a:endParaRPr lang="en-US" dirty="0"/>
          </a:p>
        </p:txBody>
      </p:sp>
    </p:spTree>
    <p:extLst>
      <p:ext uri="{BB962C8B-B14F-4D97-AF65-F5344CB8AC3E}">
        <p14:creationId xmlns:p14="http://schemas.microsoft.com/office/powerpoint/2010/main" val="69340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AD93-E0CD-F7F9-2095-90E68DD1C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96C5D-6D45-B59F-4979-22A23647B5AD}"/>
              </a:ext>
            </a:extLst>
          </p:cNvPr>
          <p:cNvSpPr>
            <a:spLocks noGrp="1"/>
          </p:cNvSpPr>
          <p:nvPr>
            <p:ph type="title"/>
          </p:nvPr>
        </p:nvSpPr>
        <p:spPr/>
        <p:txBody>
          <a:bodyPr/>
          <a:lstStyle/>
          <a:p>
            <a:r>
              <a:rPr lang="en-US" dirty="0"/>
              <a:t>Tactile graphic format: Collage</a:t>
            </a:r>
          </a:p>
        </p:txBody>
      </p:sp>
      <p:sp>
        <p:nvSpPr>
          <p:cNvPr id="3" name="Content Placeholder 2">
            <a:extLst>
              <a:ext uri="{FF2B5EF4-FFF2-40B4-BE49-F238E27FC236}">
                <a16:creationId xmlns:a16="http://schemas.microsoft.com/office/drawing/2014/main" id="{D91DF0D0-48E5-36EE-71C8-C302BE813564}"/>
              </a:ext>
            </a:extLst>
          </p:cNvPr>
          <p:cNvSpPr>
            <a:spLocks noGrp="1"/>
          </p:cNvSpPr>
          <p:nvPr>
            <p:ph idx="1"/>
          </p:nvPr>
        </p:nvSpPr>
        <p:spPr/>
        <p:txBody>
          <a:bodyPr/>
          <a:lstStyle/>
          <a:p>
            <a:r>
              <a:rPr lang="en-US" dirty="0"/>
              <a:t>“In tactile graphics, the term is used to describe the process of using textured items (such as papers, fabrics, threads, ‘found’ objects) to represent  the information in the print graphic. Items are adhered to a flat surface, producing layers of the textures.”</a:t>
            </a:r>
          </a:p>
          <a:p>
            <a:pPr lvl="1"/>
            <a:r>
              <a:rPr lang="en-US" dirty="0"/>
              <a:t>Source: </a:t>
            </a:r>
            <a:r>
              <a:rPr lang="en-US" dirty="0">
                <a:hlinkClick r:id="rId2"/>
              </a:rPr>
              <a:t>https://www.tactilegraphics.org/collage.html</a:t>
            </a:r>
            <a:endParaRPr lang="en-US" dirty="0"/>
          </a:p>
          <a:p>
            <a:r>
              <a:rPr lang="en-US" dirty="0"/>
              <a:t>Pros:</a:t>
            </a:r>
          </a:p>
          <a:p>
            <a:pPr lvl="1"/>
            <a:r>
              <a:rPr lang="en-US" dirty="0"/>
              <a:t>Can be relatively accessible and affordable.</a:t>
            </a:r>
          </a:p>
          <a:p>
            <a:pPr lvl="1"/>
            <a:r>
              <a:rPr lang="en-US" dirty="0"/>
              <a:t>Wider variety of textures available.</a:t>
            </a:r>
          </a:p>
          <a:p>
            <a:r>
              <a:rPr lang="en-US" dirty="0"/>
              <a:t>Cons:</a:t>
            </a:r>
          </a:p>
          <a:p>
            <a:pPr lvl="1"/>
            <a:r>
              <a:rPr lang="en-US" dirty="0"/>
              <a:t>Replication is as much work as making it the first time.</a:t>
            </a:r>
          </a:p>
        </p:txBody>
      </p:sp>
      <p:sp>
        <p:nvSpPr>
          <p:cNvPr id="4" name="Slide Number Placeholder 3">
            <a:extLst>
              <a:ext uri="{FF2B5EF4-FFF2-40B4-BE49-F238E27FC236}">
                <a16:creationId xmlns:a16="http://schemas.microsoft.com/office/drawing/2014/main" id="{8C5276F7-5C4C-77EA-7789-B2A871ED70D8}"/>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11</a:t>
            </a:fld>
            <a:endParaRPr lang="en-US" dirty="0"/>
          </a:p>
        </p:txBody>
      </p:sp>
    </p:spTree>
    <p:extLst>
      <p:ext uri="{BB962C8B-B14F-4D97-AF65-F5344CB8AC3E}">
        <p14:creationId xmlns:p14="http://schemas.microsoft.com/office/powerpoint/2010/main" val="338528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02E0-A829-F548-F80A-2C2B9F769275}"/>
              </a:ext>
            </a:extLst>
          </p:cNvPr>
          <p:cNvSpPr>
            <a:spLocks noGrp="1"/>
          </p:cNvSpPr>
          <p:nvPr>
            <p:ph type="title"/>
          </p:nvPr>
        </p:nvSpPr>
        <p:spPr>
          <a:xfrm>
            <a:off x="838200" y="2766218"/>
            <a:ext cx="4207329" cy="1325564"/>
          </a:xfrm>
        </p:spPr>
        <p:txBody>
          <a:bodyPr>
            <a:normAutofit/>
          </a:bodyPr>
          <a:lstStyle/>
          <a:p>
            <a:r>
              <a:rPr lang="en-US" dirty="0"/>
              <a:t>Collage tactile</a:t>
            </a:r>
            <a:br>
              <a:rPr lang="en-US" dirty="0"/>
            </a:br>
            <a:r>
              <a:rPr lang="en-US" dirty="0"/>
              <a:t>graphic example</a:t>
            </a:r>
          </a:p>
        </p:txBody>
      </p:sp>
      <p:sp>
        <p:nvSpPr>
          <p:cNvPr id="4" name="Slide Number Placeholder 3">
            <a:extLst>
              <a:ext uri="{FF2B5EF4-FFF2-40B4-BE49-F238E27FC236}">
                <a16:creationId xmlns:a16="http://schemas.microsoft.com/office/drawing/2014/main" id="{F7AB57B9-FEAE-CDC7-85D4-7A7329C6EE1D}"/>
              </a:ext>
            </a:extLst>
          </p:cNvPr>
          <p:cNvSpPr>
            <a:spLocks noGrp="1"/>
          </p:cNvSpPr>
          <p:nvPr>
            <p:ph type="sldNum" sz="quarter" idx="12"/>
          </p:nvPr>
        </p:nvSpPr>
        <p:spPr>
          <a:xfrm>
            <a:off x="217690" y="6356350"/>
            <a:ext cx="2743200" cy="365125"/>
          </a:xfrm>
        </p:spPr>
        <p:txBody>
          <a:bodyPr/>
          <a:lstStyle/>
          <a:p>
            <a:pPr algn="l"/>
            <a:fld id="{C48CA0C2-63F4-A14C-9844-CD025D1796C9}" type="slidenum">
              <a:rPr lang="en-US" smtClean="0"/>
              <a:pPr algn="l"/>
              <a:t>12</a:t>
            </a:fld>
            <a:endParaRPr lang="en-US"/>
          </a:p>
        </p:txBody>
      </p:sp>
      <p:pic>
        <p:nvPicPr>
          <p:cNvPr id="9" name="Content Placeholder 5" descr="A photo of a collage tactile graphic.">
            <a:extLst>
              <a:ext uri="{FF2B5EF4-FFF2-40B4-BE49-F238E27FC236}">
                <a16:creationId xmlns:a16="http://schemas.microsoft.com/office/drawing/2014/main" id="{9F7CBE02-40CB-672C-396C-4453B6DC3A96}"/>
              </a:ext>
            </a:extLst>
          </p:cNvPr>
          <p:cNvPicPr>
            <a:picLocks noGrp="1" noChangeAspect="1"/>
          </p:cNvPicPr>
          <p:nvPr>
            <p:ph idx="1"/>
          </p:nvPr>
        </p:nvPicPr>
        <p:blipFill>
          <a:blip r:embed="rId2"/>
          <a:srcRect l="5965" t="12915" r="4104" b="17971"/>
          <a:stretch>
            <a:fillRect/>
          </a:stretch>
        </p:blipFill>
        <p:spPr>
          <a:xfrm>
            <a:off x="5470071" y="-1"/>
            <a:ext cx="6721929" cy="6861033"/>
          </a:xfrm>
        </p:spPr>
      </p:pic>
    </p:spTree>
    <p:extLst>
      <p:ext uri="{BB962C8B-B14F-4D97-AF65-F5344CB8AC3E}">
        <p14:creationId xmlns:p14="http://schemas.microsoft.com/office/powerpoint/2010/main" val="3145376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F55D6-1D09-2692-3F8D-F8EFDFA13B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6D5DC-4FE1-86D1-67E3-CA57F372F9F6}"/>
              </a:ext>
            </a:extLst>
          </p:cNvPr>
          <p:cNvSpPr>
            <a:spLocks noGrp="1"/>
          </p:cNvSpPr>
          <p:nvPr>
            <p:ph type="title"/>
          </p:nvPr>
        </p:nvSpPr>
        <p:spPr/>
        <p:txBody>
          <a:bodyPr/>
          <a:lstStyle/>
          <a:p>
            <a:r>
              <a:rPr lang="en-US" dirty="0"/>
              <a:t>Tactile graphic format: Dot-embossed</a:t>
            </a:r>
          </a:p>
        </p:txBody>
      </p:sp>
      <p:sp>
        <p:nvSpPr>
          <p:cNvPr id="3" name="Content Placeholder 2">
            <a:extLst>
              <a:ext uri="{FF2B5EF4-FFF2-40B4-BE49-F238E27FC236}">
                <a16:creationId xmlns:a16="http://schemas.microsoft.com/office/drawing/2014/main" id="{84D80339-3B75-31B2-8F0B-D3E2516F8448}"/>
              </a:ext>
            </a:extLst>
          </p:cNvPr>
          <p:cNvSpPr>
            <a:spLocks noGrp="1"/>
          </p:cNvSpPr>
          <p:nvPr>
            <p:ph idx="1"/>
          </p:nvPr>
        </p:nvSpPr>
        <p:spPr/>
        <p:txBody>
          <a:bodyPr/>
          <a:lstStyle/>
          <a:p>
            <a:r>
              <a:rPr lang="en-US" dirty="0"/>
              <a:t>Tactile graphics produced by dot-embossers like those used to produce braille text. Some embossers have more pins, which allows for more detail and clarity.</a:t>
            </a:r>
          </a:p>
          <a:p>
            <a:r>
              <a:rPr lang="en-US" dirty="0"/>
              <a:t>Pros:</a:t>
            </a:r>
          </a:p>
          <a:p>
            <a:pPr lvl="1"/>
            <a:r>
              <a:rPr lang="en-US" dirty="0"/>
              <a:t>Embosser can also be used for braille text.</a:t>
            </a:r>
          </a:p>
          <a:p>
            <a:pPr lvl="1"/>
            <a:r>
              <a:rPr lang="en-US" dirty="0"/>
              <a:t>Very affordable option after up-front costs.</a:t>
            </a:r>
          </a:p>
          <a:p>
            <a:pPr lvl="1"/>
            <a:r>
              <a:rPr lang="en-US" dirty="0"/>
              <a:t>Feels like paper, which some find preferable to alternatives.</a:t>
            </a:r>
          </a:p>
          <a:p>
            <a:r>
              <a:rPr lang="en-US" dirty="0"/>
              <a:t>Cons:</a:t>
            </a:r>
          </a:p>
          <a:p>
            <a:pPr lvl="1"/>
            <a:r>
              <a:rPr lang="en-US" dirty="0"/>
              <a:t>“Lower resolution” requires graphics to be larger and less detailed; allows for less differentiation.</a:t>
            </a:r>
          </a:p>
        </p:txBody>
      </p:sp>
      <p:sp>
        <p:nvSpPr>
          <p:cNvPr id="4" name="Slide Number Placeholder 3">
            <a:extLst>
              <a:ext uri="{FF2B5EF4-FFF2-40B4-BE49-F238E27FC236}">
                <a16:creationId xmlns:a16="http://schemas.microsoft.com/office/drawing/2014/main" id="{4E5B3D7C-1046-85E3-7B4C-11446225EC4A}"/>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13</a:t>
            </a:fld>
            <a:endParaRPr lang="en-US" dirty="0"/>
          </a:p>
        </p:txBody>
      </p:sp>
    </p:spTree>
    <p:extLst>
      <p:ext uri="{BB962C8B-B14F-4D97-AF65-F5344CB8AC3E}">
        <p14:creationId xmlns:p14="http://schemas.microsoft.com/office/powerpoint/2010/main" val="112005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D7F47D-19C6-91A8-A020-72FD9280BE39}"/>
              </a:ext>
            </a:extLst>
          </p:cNvPr>
          <p:cNvSpPr/>
          <p:nvPr/>
        </p:nvSpPr>
        <p:spPr>
          <a:xfrm>
            <a:off x="9576707" y="6084246"/>
            <a:ext cx="2615293" cy="7674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CEFAB5-0251-91D4-60A2-9041A279BBC8}"/>
              </a:ext>
            </a:extLst>
          </p:cNvPr>
          <p:cNvSpPr>
            <a:spLocks noGrp="1"/>
          </p:cNvSpPr>
          <p:nvPr>
            <p:ph type="title"/>
          </p:nvPr>
        </p:nvSpPr>
        <p:spPr/>
        <p:txBody>
          <a:bodyPr/>
          <a:lstStyle/>
          <a:p>
            <a:r>
              <a:rPr lang="en-US" dirty="0"/>
              <a:t>Dot-embossed tactile graphic examples</a:t>
            </a:r>
          </a:p>
        </p:txBody>
      </p:sp>
      <p:pic>
        <p:nvPicPr>
          <p:cNvPr id="7" name="Content Placeholder 6" descr="A dot-embossed tactile graphic with ink.">
            <a:extLst>
              <a:ext uri="{FF2B5EF4-FFF2-40B4-BE49-F238E27FC236}">
                <a16:creationId xmlns:a16="http://schemas.microsoft.com/office/drawing/2014/main" id="{13E6DED8-8218-3832-0E8E-866F9D60FF88}"/>
              </a:ext>
            </a:extLst>
          </p:cNvPr>
          <p:cNvPicPr>
            <a:picLocks noGrp="1" noChangeAspect="1"/>
          </p:cNvPicPr>
          <p:nvPr>
            <p:ph sz="half" idx="1"/>
          </p:nvPr>
        </p:nvPicPr>
        <p:blipFill>
          <a:blip r:embed="rId2"/>
          <a:stretch>
            <a:fillRect/>
          </a:stretch>
        </p:blipFill>
        <p:spPr>
          <a:xfrm>
            <a:off x="718457" y="1462621"/>
            <a:ext cx="4057650" cy="5389068"/>
          </a:xfrm>
          <a:ln>
            <a:solidFill>
              <a:schemeClr val="tx1"/>
            </a:solidFill>
          </a:ln>
        </p:spPr>
      </p:pic>
      <p:pic>
        <p:nvPicPr>
          <p:cNvPr id="9" name="Content Placeholder 8" descr="A dot-embossed tactile graphic without ink.">
            <a:extLst>
              <a:ext uri="{FF2B5EF4-FFF2-40B4-BE49-F238E27FC236}">
                <a16:creationId xmlns:a16="http://schemas.microsoft.com/office/drawing/2014/main" id="{C65E9E99-2424-B0ED-2071-80EB185DD9A3}"/>
              </a:ext>
            </a:extLst>
          </p:cNvPr>
          <p:cNvPicPr>
            <a:picLocks noGrp="1" noChangeAspect="1"/>
          </p:cNvPicPr>
          <p:nvPr>
            <p:ph sz="half" idx="2"/>
          </p:nvPr>
        </p:nvPicPr>
        <p:blipFill>
          <a:blip r:embed="rId3"/>
          <a:srcRect t="14708" r="2986" b="15682"/>
          <a:stretch>
            <a:fillRect/>
          </a:stretch>
        </p:blipFill>
        <p:spPr>
          <a:xfrm>
            <a:off x="5731328" y="1462621"/>
            <a:ext cx="5668736" cy="5402055"/>
          </a:xfrm>
          <a:ln>
            <a:solidFill>
              <a:schemeClr val="tx1"/>
            </a:solidFill>
          </a:ln>
        </p:spPr>
      </p:pic>
      <p:sp>
        <p:nvSpPr>
          <p:cNvPr id="5" name="Slide Number Placeholder 4">
            <a:extLst>
              <a:ext uri="{FF2B5EF4-FFF2-40B4-BE49-F238E27FC236}">
                <a16:creationId xmlns:a16="http://schemas.microsoft.com/office/drawing/2014/main" id="{81739C7F-4842-591C-2E76-E999F0809233}"/>
              </a:ext>
            </a:extLst>
          </p:cNvPr>
          <p:cNvSpPr>
            <a:spLocks noGrp="1"/>
          </p:cNvSpPr>
          <p:nvPr>
            <p:ph type="sldNum" sz="quarter" idx="12"/>
          </p:nvPr>
        </p:nvSpPr>
        <p:spPr>
          <a:xfrm>
            <a:off x="8610600" y="829123"/>
            <a:ext cx="2743200" cy="365125"/>
          </a:xfrm>
        </p:spPr>
        <p:txBody>
          <a:bodyPr/>
          <a:lstStyle/>
          <a:p>
            <a:fld id="{3CFA42FF-03D4-0842-A40A-D22C1BBC0BCB}" type="slidenum">
              <a:rPr lang="en-US" smtClean="0"/>
              <a:t>14</a:t>
            </a:fld>
            <a:endParaRPr lang="en-US" dirty="0"/>
          </a:p>
        </p:txBody>
      </p:sp>
    </p:spTree>
    <p:extLst>
      <p:ext uri="{BB962C8B-B14F-4D97-AF65-F5344CB8AC3E}">
        <p14:creationId xmlns:p14="http://schemas.microsoft.com/office/powerpoint/2010/main" val="142003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A85C6-E67D-D753-EF8C-8E9BD17AD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6A5F1-EC7C-EC9E-0274-463B208500CA}"/>
              </a:ext>
            </a:extLst>
          </p:cNvPr>
          <p:cNvSpPr>
            <a:spLocks noGrp="1"/>
          </p:cNvSpPr>
          <p:nvPr>
            <p:ph type="title"/>
          </p:nvPr>
        </p:nvSpPr>
        <p:spPr/>
        <p:txBody>
          <a:bodyPr/>
          <a:lstStyle/>
          <a:p>
            <a:r>
              <a:rPr lang="en-US" dirty="0"/>
              <a:t>Tactile graphic format: Swell paper</a:t>
            </a:r>
          </a:p>
        </p:txBody>
      </p:sp>
      <p:sp>
        <p:nvSpPr>
          <p:cNvPr id="3" name="Content Placeholder 2">
            <a:extLst>
              <a:ext uri="{FF2B5EF4-FFF2-40B4-BE49-F238E27FC236}">
                <a16:creationId xmlns:a16="http://schemas.microsoft.com/office/drawing/2014/main" id="{65024604-5D60-3B12-1DE0-0B2BDC21B34C}"/>
              </a:ext>
            </a:extLst>
          </p:cNvPr>
          <p:cNvSpPr>
            <a:spLocks noGrp="1"/>
          </p:cNvSpPr>
          <p:nvPr>
            <p:ph idx="1"/>
          </p:nvPr>
        </p:nvSpPr>
        <p:spPr>
          <a:xfrm>
            <a:off x="838200" y="1572533"/>
            <a:ext cx="10515600" cy="4624160"/>
          </a:xfrm>
        </p:spPr>
        <p:txBody>
          <a:bodyPr>
            <a:noAutofit/>
          </a:bodyPr>
          <a:lstStyle/>
          <a:p>
            <a:r>
              <a:rPr lang="en-US" dirty="0"/>
              <a:t>Tactile graphics can be printed on swell paper, which is coated in small capsules that puff up when heated. The paper is fed through a light-based heater so the heat is concentrated where the ink is.</a:t>
            </a:r>
          </a:p>
          <a:p>
            <a:r>
              <a:rPr lang="en-US" dirty="0"/>
              <a:t>Pros:</a:t>
            </a:r>
          </a:p>
          <a:p>
            <a:pPr lvl="1"/>
            <a:r>
              <a:rPr lang="en-US" dirty="0"/>
              <a:t>Produces clear, consistent tactile graphics</a:t>
            </a:r>
          </a:p>
          <a:p>
            <a:pPr lvl="1"/>
            <a:r>
              <a:rPr lang="en-US" dirty="0"/>
              <a:t>“Higher resolution” allows for more details and differentiation</a:t>
            </a:r>
          </a:p>
          <a:p>
            <a:r>
              <a:rPr lang="en-US" dirty="0"/>
              <a:t>Cons:</a:t>
            </a:r>
          </a:p>
          <a:p>
            <a:pPr lvl="1"/>
            <a:r>
              <a:rPr lang="en-US" dirty="0"/>
              <a:t>Swell paper is relatively expensive</a:t>
            </a:r>
          </a:p>
          <a:p>
            <a:pPr lvl="1"/>
            <a:r>
              <a:rPr lang="en-US" dirty="0"/>
              <a:t>Overheated swell paper will “explode” (not dangerous, but not useful either)</a:t>
            </a:r>
          </a:p>
          <a:p>
            <a:pPr lvl="1"/>
            <a:r>
              <a:rPr lang="en-US" dirty="0"/>
              <a:t>Underheated swell paper will not rise sufficiently and be less legible</a:t>
            </a:r>
          </a:p>
          <a:p>
            <a:pPr lvl="1"/>
            <a:r>
              <a:rPr lang="en-US" dirty="0"/>
              <a:t>Some users find it a little sticky and unpleasant to touch</a:t>
            </a:r>
          </a:p>
        </p:txBody>
      </p:sp>
      <p:sp>
        <p:nvSpPr>
          <p:cNvPr id="4" name="Slide Number Placeholder 3">
            <a:extLst>
              <a:ext uri="{FF2B5EF4-FFF2-40B4-BE49-F238E27FC236}">
                <a16:creationId xmlns:a16="http://schemas.microsoft.com/office/drawing/2014/main" id="{A95CEC21-ABDD-9EAE-954F-23559E695E90}"/>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15</a:t>
            </a:fld>
            <a:endParaRPr lang="en-US" dirty="0"/>
          </a:p>
        </p:txBody>
      </p:sp>
    </p:spTree>
    <p:extLst>
      <p:ext uri="{BB962C8B-B14F-4D97-AF65-F5344CB8AC3E}">
        <p14:creationId xmlns:p14="http://schemas.microsoft.com/office/powerpoint/2010/main" val="2963899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332EC-06D8-3DD9-D5D8-9C7BEE440A5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9CC3DD-0613-EC95-AF70-9EDC2752140F}"/>
              </a:ext>
            </a:extLst>
          </p:cNvPr>
          <p:cNvSpPr/>
          <p:nvPr/>
        </p:nvSpPr>
        <p:spPr>
          <a:xfrm>
            <a:off x="10387898" y="0"/>
            <a:ext cx="18041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E6E94D-0767-CC44-2D12-D0B4D53912F9}"/>
              </a:ext>
            </a:extLst>
          </p:cNvPr>
          <p:cNvSpPr/>
          <p:nvPr/>
        </p:nvSpPr>
        <p:spPr>
          <a:xfrm>
            <a:off x="9576707" y="6084246"/>
            <a:ext cx="2615293" cy="7674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66A77-827E-49F6-7B06-9E9C11B53C76}"/>
              </a:ext>
            </a:extLst>
          </p:cNvPr>
          <p:cNvSpPr>
            <a:spLocks noGrp="1"/>
          </p:cNvSpPr>
          <p:nvPr>
            <p:ph type="title"/>
          </p:nvPr>
        </p:nvSpPr>
        <p:spPr>
          <a:xfrm>
            <a:off x="838200" y="2766218"/>
            <a:ext cx="4207329" cy="1325564"/>
          </a:xfrm>
        </p:spPr>
        <p:txBody>
          <a:bodyPr>
            <a:noAutofit/>
          </a:bodyPr>
          <a:lstStyle/>
          <a:p>
            <a:r>
              <a:rPr lang="en-US" dirty="0"/>
              <a:t>Swell paper  tactile graphic example</a:t>
            </a:r>
          </a:p>
        </p:txBody>
      </p:sp>
      <p:sp>
        <p:nvSpPr>
          <p:cNvPr id="4" name="Slide Number Placeholder 3">
            <a:extLst>
              <a:ext uri="{FF2B5EF4-FFF2-40B4-BE49-F238E27FC236}">
                <a16:creationId xmlns:a16="http://schemas.microsoft.com/office/drawing/2014/main" id="{584AD69D-32F1-B741-2F67-5444A6C1CADE}"/>
              </a:ext>
            </a:extLst>
          </p:cNvPr>
          <p:cNvSpPr>
            <a:spLocks noGrp="1"/>
          </p:cNvSpPr>
          <p:nvPr>
            <p:ph type="sldNum" sz="quarter" idx="12"/>
          </p:nvPr>
        </p:nvSpPr>
        <p:spPr>
          <a:xfrm>
            <a:off x="217690" y="6356350"/>
            <a:ext cx="2743200" cy="365125"/>
          </a:xfrm>
        </p:spPr>
        <p:txBody>
          <a:bodyPr/>
          <a:lstStyle/>
          <a:p>
            <a:pPr algn="l"/>
            <a:fld id="{C48CA0C2-63F4-A14C-9844-CD025D1796C9}" type="slidenum">
              <a:rPr lang="en-US" smtClean="0"/>
              <a:pPr algn="l"/>
              <a:t>16</a:t>
            </a:fld>
            <a:endParaRPr lang="en-US"/>
          </a:p>
        </p:txBody>
      </p:sp>
      <p:pic>
        <p:nvPicPr>
          <p:cNvPr id="7" name="Content Placeholder 6" descr="A photo of a swell paper tactile graphic where someone drew cells as seen under a microscope.">
            <a:extLst>
              <a:ext uri="{FF2B5EF4-FFF2-40B4-BE49-F238E27FC236}">
                <a16:creationId xmlns:a16="http://schemas.microsoft.com/office/drawing/2014/main" id="{959875E9-0F1C-7415-F19C-B5D60BD50600}"/>
              </a:ext>
            </a:extLst>
          </p:cNvPr>
          <p:cNvPicPr>
            <a:picLocks noGrp="1" noChangeAspect="1"/>
          </p:cNvPicPr>
          <p:nvPr>
            <p:ph idx="1"/>
          </p:nvPr>
        </p:nvPicPr>
        <p:blipFill>
          <a:blip r:embed="rId2"/>
          <a:stretch>
            <a:fillRect/>
          </a:stretch>
        </p:blipFill>
        <p:spPr>
          <a:xfrm>
            <a:off x="5580972" y="5970"/>
            <a:ext cx="5153290" cy="6844214"/>
          </a:xfrm>
          <a:ln>
            <a:solidFill>
              <a:schemeClr val="tx1"/>
            </a:solidFill>
          </a:ln>
        </p:spPr>
      </p:pic>
    </p:spTree>
    <p:extLst>
      <p:ext uri="{BB962C8B-B14F-4D97-AF65-F5344CB8AC3E}">
        <p14:creationId xmlns:p14="http://schemas.microsoft.com/office/powerpoint/2010/main" val="69289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E872-1A71-AFE1-8ED8-31A4C4D5E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0ADA3-E3B2-BFEC-0795-9F28654E5007}"/>
              </a:ext>
            </a:extLst>
          </p:cNvPr>
          <p:cNvSpPr>
            <a:spLocks noGrp="1"/>
          </p:cNvSpPr>
          <p:nvPr>
            <p:ph type="title"/>
          </p:nvPr>
        </p:nvSpPr>
        <p:spPr/>
        <p:txBody>
          <a:bodyPr/>
          <a:lstStyle/>
          <a:p>
            <a:r>
              <a:rPr lang="en-US" dirty="0"/>
              <a:t>Tactile graphic format: 3D models</a:t>
            </a:r>
          </a:p>
        </p:txBody>
      </p:sp>
      <p:sp>
        <p:nvSpPr>
          <p:cNvPr id="3" name="Content Placeholder 2">
            <a:extLst>
              <a:ext uri="{FF2B5EF4-FFF2-40B4-BE49-F238E27FC236}">
                <a16:creationId xmlns:a16="http://schemas.microsoft.com/office/drawing/2014/main" id="{B5671CBA-453E-5D07-85C9-2E846D286ADA}"/>
              </a:ext>
            </a:extLst>
          </p:cNvPr>
          <p:cNvSpPr>
            <a:spLocks noGrp="1"/>
          </p:cNvSpPr>
          <p:nvPr>
            <p:ph idx="1"/>
          </p:nvPr>
        </p:nvSpPr>
        <p:spPr/>
        <p:txBody>
          <a:bodyPr>
            <a:normAutofit/>
          </a:bodyPr>
          <a:lstStyle/>
          <a:p>
            <a:r>
              <a:rPr lang="en-US" dirty="0"/>
              <a:t>A 3-dimensional representation that allows a student to interact</a:t>
            </a:r>
          </a:p>
          <a:p>
            <a:r>
              <a:rPr lang="en-US" dirty="0"/>
              <a:t>Can be 3D-printed, purchased </a:t>
            </a:r>
          </a:p>
          <a:p>
            <a:r>
              <a:rPr lang="en-US" dirty="0"/>
              <a:t>Pros:</a:t>
            </a:r>
          </a:p>
          <a:p>
            <a:pPr lvl="1"/>
            <a:r>
              <a:rPr lang="en-US" dirty="0"/>
              <a:t>Can be relatively accessible and affordable (pipe cleaners, Wikki Stix)</a:t>
            </a:r>
          </a:p>
          <a:p>
            <a:pPr lvl="1"/>
            <a:r>
              <a:rPr lang="en-US" dirty="0"/>
              <a:t>Provides spatial information on multiple axes</a:t>
            </a:r>
          </a:p>
          <a:p>
            <a:r>
              <a:rPr lang="en-US" dirty="0"/>
              <a:t>Cons:</a:t>
            </a:r>
          </a:p>
          <a:p>
            <a:pPr lvl="1"/>
            <a:r>
              <a:rPr lang="en-US" dirty="0"/>
              <a:t>3D printing can be expensive, time-consuming</a:t>
            </a:r>
          </a:p>
          <a:p>
            <a:pPr lvl="1"/>
            <a:r>
              <a:rPr lang="en-US" dirty="0"/>
              <a:t>Often unrealistic for high volume of work</a:t>
            </a:r>
          </a:p>
        </p:txBody>
      </p:sp>
      <p:sp>
        <p:nvSpPr>
          <p:cNvPr id="4" name="Slide Number Placeholder 3">
            <a:extLst>
              <a:ext uri="{FF2B5EF4-FFF2-40B4-BE49-F238E27FC236}">
                <a16:creationId xmlns:a16="http://schemas.microsoft.com/office/drawing/2014/main" id="{00984D1D-C769-BE36-396F-9452C630A242}"/>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17</a:t>
            </a:fld>
            <a:endParaRPr lang="en-US" dirty="0"/>
          </a:p>
        </p:txBody>
      </p:sp>
    </p:spTree>
    <p:extLst>
      <p:ext uri="{BB962C8B-B14F-4D97-AF65-F5344CB8AC3E}">
        <p14:creationId xmlns:p14="http://schemas.microsoft.com/office/powerpoint/2010/main" val="335280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8051-F19B-1E6A-0F96-1C67B2CA7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D3B2A-5122-41D1-6925-F618A4326E93}"/>
              </a:ext>
            </a:extLst>
          </p:cNvPr>
          <p:cNvSpPr>
            <a:spLocks noGrp="1"/>
          </p:cNvSpPr>
          <p:nvPr>
            <p:ph type="title"/>
          </p:nvPr>
        </p:nvSpPr>
        <p:spPr>
          <a:xfrm>
            <a:off x="838200" y="365125"/>
            <a:ext cx="10515600" cy="1325563"/>
          </a:xfrm>
        </p:spPr>
        <p:txBody>
          <a:bodyPr anchor="ctr">
            <a:normAutofit/>
          </a:bodyPr>
          <a:lstStyle/>
          <a:p>
            <a:r>
              <a:rPr lang="en-US" dirty="0"/>
              <a:t>3D model example: Molecular model kit</a:t>
            </a:r>
          </a:p>
        </p:txBody>
      </p:sp>
      <p:pic>
        <p:nvPicPr>
          <p:cNvPr id="6" name="Content Placeholder 5" descr="A photo of an acetic acid molecule made with a molecular model kit. The oxygen atoms have been modified with a 3D printing pen.">
            <a:extLst>
              <a:ext uri="{FF2B5EF4-FFF2-40B4-BE49-F238E27FC236}">
                <a16:creationId xmlns:a16="http://schemas.microsoft.com/office/drawing/2014/main" id="{C12CCEAB-5877-E3C4-C5A0-37134EE36F22}"/>
              </a:ext>
            </a:extLst>
          </p:cNvPr>
          <p:cNvPicPr>
            <a:picLocks noGrp="1" noChangeAspect="1"/>
          </p:cNvPicPr>
          <p:nvPr>
            <p:ph idx="1"/>
          </p:nvPr>
        </p:nvPicPr>
        <p:blipFill>
          <a:blip r:embed="rId2"/>
          <a:srcRect t="22502" b="22508"/>
          <a:stretch>
            <a:fillRect/>
          </a:stretch>
        </p:blipFill>
        <p:spPr>
          <a:xfrm>
            <a:off x="838200" y="1711326"/>
            <a:ext cx="10515600" cy="4351338"/>
          </a:xfrm>
          <a:noFill/>
          <a:ln>
            <a:solidFill>
              <a:schemeClr val="tx1"/>
            </a:solidFill>
          </a:ln>
        </p:spPr>
      </p:pic>
      <p:sp>
        <p:nvSpPr>
          <p:cNvPr id="4" name="Slide Number Placeholder 3">
            <a:extLst>
              <a:ext uri="{FF2B5EF4-FFF2-40B4-BE49-F238E27FC236}">
                <a16:creationId xmlns:a16="http://schemas.microsoft.com/office/drawing/2014/main" id="{48348741-AB93-1AB0-50BA-E07435B745E1}"/>
              </a:ext>
            </a:extLst>
          </p:cNvPr>
          <p:cNvSpPr>
            <a:spLocks noGrp="1"/>
          </p:cNvSpPr>
          <p:nvPr>
            <p:ph type="sldNum" sz="quarter" idx="12"/>
          </p:nvPr>
        </p:nvSpPr>
        <p:spPr>
          <a:xfrm>
            <a:off x="217696" y="6356350"/>
            <a:ext cx="2743200" cy="365125"/>
          </a:xfrm>
        </p:spPr>
        <p:txBody>
          <a:bodyPr anchor="ctr">
            <a:normAutofit/>
          </a:bodyPr>
          <a:lstStyle/>
          <a:p>
            <a:pPr algn="l">
              <a:spcAft>
                <a:spcPts val="600"/>
              </a:spcAft>
            </a:pPr>
            <a:fld id="{3CFA42FF-03D4-0842-A40A-D22C1BBC0BCB}" type="slidenum">
              <a:rPr lang="en-US" smtClean="0"/>
              <a:pPr algn="l">
                <a:spcAft>
                  <a:spcPts val="600"/>
                </a:spcAft>
              </a:pPr>
              <a:t>18</a:t>
            </a:fld>
            <a:endParaRPr lang="en-US" dirty="0"/>
          </a:p>
        </p:txBody>
      </p:sp>
    </p:spTree>
    <p:extLst>
      <p:ext uri="{BB962C8B-B14F-4D97-AF65-F5344CB8AC3E}">
        <p14:creationId xmlns:p14="http://schemas.microsoft.com/office/powerpoint/2010/main" val="336101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B75F-6BBB-14CA-B242-999AEDCBEAEF}"/>
              </a:ext>
            </a:extLst>
          </p:cNvPr>
          <p:cNvSpPr>
            <a:spLocks noGrp="1"/>
          </p:cNvSpPr>
          <p:nvPr>
            <p:ph type="title"/>
          </p:nvPr>
        </p:nvSpPr>
        <p:spPr/>
        <p:txBody>
          <a:bodyPr/>
          <a:lstStyle/>
          <a:p>
            <a:r>
              <a:rPr lang="en-US" dirty="0"/>
              <a:t>Tactile graphics on the fly</a:t>
            </a:r>
          </a:p>
        </p:txBody>
      </p:sp>
      <p:sp>
        <p:nvSpPr>
          <p:cNvPr id="3" name="Content Placeholder 2">
            <a:extLst>
              <a:ext uri="{FF2B5EF4-FFF2-40B4-BE49-F238E27FC236}">
                <a16:creationId xmlns:a16="http://schemas.microsoft.com/office/drawing/2014/main" id="{CB89C2C0-B554-6F0B-8C5A-CB974FDCD926}"/>
              </a:ext>
            </a:extLst>
          </p:cNvPr>
          <p:cNvSpPr>
            <a:spLocks noGrp="1"/>
          </p:cNvSpPr>
          <p:nvPr>
            <p:ph idx="1"/>
          </p:nvPr>
        </p:nvSpPr>
        <p:spPr/>
        <p:txBody>
          <a:bodyPr/>
          <a:lstStyle/>
          <a:p>
            <a:r>
              <a:rPr lang="en-US" dirty="0"/>
              <a:t>Draftsman Tactile Drawing Board ($263)</a:t>
            </a:r>
          </a:p>
          <a:p>
            <a:pPr lvl="1"/>
            <a:r>
              <a:rPr lang="en-US" dirty="0">
                <a:hlinkClick r:id="rId2"/>
              </a:rPr>
              <a:t>https://www.aph.org/product/draftsman-tactile-drawing-board/</a:t>
            </a:r>
            <a:endParaRPr lang="en-US" dirty="0"/>
          </a:p>
          <a:p>
            <a:pPr lvl="1"/>
            <a:r>
              <a:rPr lang="en-US" dirty="0"/>
              <a:t>Example use case: An in-class assistant drew the instructor’s board work for a blind student in a chemistry class.</a:t>
            </a:r>
          </a:p>
          <a:p>
            <a:r>
              <a:rPr lang="en-US" dirty="0"/>
              <a:t>Magnet board (cost varies)</a:t>
            </a:r>
          </a:p>
          <a:p>
            <a:pPr lvl="1"/>
            <a:r>
              <a:rPr lang="en-US" dirty="0"/>
              <a:t>Example use case: A blind chemistry student used a magnetic baking sheet and magnets to create molecules as part of a chemistry exam.</a:t>
            </a:r>
          </a:p>
          <a:p>
            <a:r>
              <a:rPr lang="en-US" dirty="0"/>
              <a:t>PIAF + swell paper + swell touch markers</a:t>
            </a:r>
          </a:p>
          <a:p>
            <a:pPr lvl="1"/>
            <a:r>
              <a:rPr lang="en-US" dirty="0"/>
              <a:t>Example use case: We had biology students draw what they saw under a microscope for a classmate who is blind.</a:t>
            </a:r>
          </a:p>
        </p:txBody>
      </p:sp>
      <p:sp>
        <p:nvSpPr>
          <p:cNvPr id="4" name="Slide Number Placeholder 3">
            <a:extLst>
              <a:ext uri="{FF2B5EF4-FFF2-40B4-BE49-F238E27FC236}">
                <a16:creationId xmlns:a16="http://schemas.microsoft.com/office/drawing/2014/main" id="{4B3D46F2-3DDD-91DB-31FF-86A547903B54}"/>
              </a:ext>
            </a:extLst>
          </p:cNvPr>
          <p:cNvSpPr>
            <a:spLocks noGrp="1"/>
          </p:cNvSpPr>
          <p:nvPr>
            <p:ph type="sldNum" sz="quarter" idx="12"/>
          </p:nvPr>
        </p:nvSpPr>
        <p:spPr>
          <a:xfrm>
            <a:off x="258459" y="6356350"/>
            <a:ext cx="2743200" cy="365125"/>
          </a:xfrm>
        </p:spPr>
        <p:txBody>
          <a:bodyPr/>
          <a:lstStyle/>
          <a:p>
            <a:pPr algn="l"/>
            <a:fld id="{3CFA42FF-03D4-0842-A40A-D22C1BBC0BCB}" type="slidenum">
              <a:rPr lang="en-US" smtClean="0"/>
              <a:pPr algn="l"/>
              <a:t>19</a:t>
            </a:fld>
            <a:endParaRPr lang="en-US"/>
          </a:p>
        </p:txBody>
      </p:sp>
    </p:spTree>
    <p:extLst>
      <p:ext uri="{BB962C8B-B14F-4D97-AF65-F5344CB8AC3E}">
        <p14:creationId xmlns:p14="http://schemas.microsoft.com/office/powerpoint/2010/main" val="5254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BF239-AC12-7E5D-3C21-3C364EC0E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4A68D-0763-1292-1742-ACB3DF88BEAE}"/>
              </a:ext>
            </a:extLst>
          </p:cNvPr>
          <p:cNvSpPr>
            <a:spLocks noGrp="1"/>
          </p:cNvSpPr>
          <p:nvPr>
            <p:ph type="title"/>
          </p:nvPr>
        </p:nvSpPr>
        <p:spPr/>
        <p:txBody>
          <a:bodyPr/>
          <a:lstStyle/>
          <a:p>
            <a:r>
              <a:rPr lang="en-US" dirty="0"/>
              <a:t>Objectives for today</a:t>
            </a:r>
          </a:p>
        </p:txBody>
      </p:sp>
      <p:sp>
        <p:nvSpPr>
          <p:cNvPr id="3" name="Content Placeholder 2">
            <a:extLst>
              <a:ext uri="{FF2B5EF4-FFF2-40B4-BE49-F238E27FC236}">
                <a16:creationId xmlns:a16="http://schemas.microsoft.com/office/drawing/2014/main" id="{32F1B3C1-B681-0F03-F04E-4B5A475E9352}"/>
              </a:ext>
            </a:extLst>
          </p:cNvPr>
          <p:cNvSpPr>
            <a:spLocks noGrp="1"/>
          </p:cNvSpPr>
          <p:nvPr>
            <p:ph idx="1"/>
          </p:nvPr>
        </p:nvSpPr>
        <p:spPr/>
        <p:txBody>
          <a:bodyPr/>
          <a:lstStyle/>
          <a:p>
            <a:r>
              <a:rPr lang="en-US" dirty="0"/>
              <a:t>Understand principles behind effective tactile graphics</a:t>
            </a:r>
          </a:p>
          <a:p>
            <a:r>
              <a:rPr lang="en-US" dirty="0"/>
              <a:t>Improved ability to analyze, interpret and triage graphics</a:t>
            </a:r>
          </a:p>
          <a:p>
            <a:r>
              <a:rPr lang="en-US" dirty="0"/>
              <a:t>Increased comfort with adapting, simplifying and redesigning graphics for tactile formats</a:t>
            </a:r>
          </a:p>
        </p:txBody>
      </p:sp>
      <p:sp>
        <p:nvSpPr>
          <p:cNvPr id="4" name="Slide Number Placeholder 3">
            <a:extLst>
              <a:ext uri="{FF2B5EF4-FFF2-40B4-BE49-F238E27FC236}">
                <a16:creationId xmlns:a16="http://schemas.microsoft.com/office/drawing/2014/main" id="{F04857D4-71F0-FCCD-0512-BD6000FB73F5}"/>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a:t>
            </a:fld>
            <a:endParaRPr lang="en-US" dirty="0"/>
          </a:p>
        </p:txBody>
      </p:sp>
    </p:spTree>
    <p:extLst>
      <p:ext uri="{BB962C8B-B14F-4D97-AF65-F5344CB8AC3E}">
        <p14:creationId xmlns:p14="http://schemas.microsoft.com/office/powerpoint/2010/main" val="2631843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E323-B744-B314-3BFE-934CD1ED3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DB0E5-E8E1-1A82-F656-6A71B01A2E92}"/>
              </a:ext>
            </a:extLst>
          </p:cNvPr>
          <p:cNvSpPr>
            <a:spLocks noGrp="1"/>
          </p:cNvSpPr>
          <p:nvPr>
            <p:ph type="title"/>
          </p:nvPr>
        </p:nvSpPr>
        <p:spPr/>
        <p:txBody>
          <a:bodyPr/>
          <a:lstStyle/>
          <a:p>
            <a:r>
              <a:rPr lang="en-US" dirty="0"/>
              <a:t>Analyzing graphics for conversion to tactile formats</a:t>
            </a:r>
          </a:p>
        </p:txBody>
      </p:sp>
      <p:sp>
        <p:nvSpPr>
          <p:cNvPr id="4" name="Slide Number Placeholder 3">
            <a:extLst>
              <a:ext uri="{FF2B5EF4-FFF2-40B4-BE49-F238E27FC236}">
                <a16:creationId xmlns:a16="http://schemas.microsoft.com/office/drawing/2014/main" id="{00479280-4161-7876-065D-D40BF2C4CB7E}"/>
              </a:ext>
            </a:extLst>
          </p:cNvPr>
          <p:cNvSpPr>
            <a:spLocks noGrp="1"/>
          </p:cNvSpPr>
          <p:nvPr>
            <p:ph type="sldNum" sz="quarter" idx="12"/>
          </p:nvPr>
        </p:nvSpPr>
        <p:spPr/>
        <p:txBody>
          <a:bodyPr/>
          <a:lstStyle/>
          <a:p>
            <a:fld id="{ADC60B95-6745-C044-93E5-4D714587FEB1}" type="slidenum">
              <a:rPr lang="en-US" smtClean="0"/>
              <a:t>20</a:t>
            </a:fld>
            <a:endParaRPr lang="en-US"/>
          </a:p>
        </p:txBody>
      </p:sp>
    </p:spTree>
    <p:extLst>
      <p:ext uri="{BB962C8B-B14F-4D97-AF65-F5344CB8AC3E}">
        <p14:creationId xmlns:p14="http://schemas.microsoft.com/office/powerpoint/2010/main" val="313586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C7FF-77CC-8781-CCB1-4F7965FFB49B}"/>
              </a:ext>
            </a:extLst>
          </p:cNvPr>
          <p:cNvSpPr>
            <a:spLocks noGrp="1"/>
          </p:cNvSpPr>
          <p:nvPr>
            <p:ph type="title"/>
          </p:nvPr>
        </p:nvSpPr>
        <p:spPr/>
        <p:txBody>
          <a:bodyPr>
            <a:normAutofit/>
          </a:bodyPr>
          <a:lstStyle/>
          <a:p>
            <a:r>
              <a:rPr lang="en-US" sz="5400" dirty="0"/>
              <a:t>Why is braille written in six-dot cells? Why don’t we just emboss print text?</a:t>
            </a:r>
          </a:p>
        </p:txBody>
      </p:sp>
      <p:sp>
        <p:nvSpPr>
          <p:cNvPr id="4" name="Slide Number Placeholder 3">
            <a:extLst>
              <a:ext uri="{FF2B5EF4-FFF2-40B4-BE49-F238E27FC236}">
                <a16:creationId xmlns:a16="http://schemas.microsoft.com/office/drawing/2014/main" id="{DB22FD95-BBE4-32E0-B3C9-B5DA960BF69C}"/>
              </a:ext>
            </a:extLst>
          </p:cNvPr>
          <p:cNvSpPr>
            <a:spLocks noGrp="1"/>
          </p:cNvSpPr>
          <p:nvPr>
            <p:ph type="sldNum" sz="quarter" idx="12"/>
          </p:nvPr>
        </p:nvSpPr>
        <p:spPr>
          <a:xfrm>
            <a:off x="217693" y="6356350"/>
            <a:ext cx="2743200" cy="365125"/>
          </a:xfrm>
        </p:spPr>
        <p:txBody>
          <a:bodyPr/>
          <a:lstStyle/>
          <a:p>
            <a:pPr algn="l"/>
            <a:fld id="{C48CA0C2-63F4-A14C-9844-CD025D1796C9}" type="slidenum">
              <a:rPr lang="en-US" smtClean="0"/>
              <a:pPr algn="l"/>
              <a:t>21</a:t>
            </a:fld>
            <a:endParaRPr lang="en-US"/>
          </a:p>
        </p:txBody>
      </p:sp>
    </p:spTree>
    <p:extLst>
      <p:ext uri="{BB962C8B-B14F-4D97-AF65-F5344CB8AC3E}">
        <p14:creationId xmlns:p14="http://schemas.microsoft.com/office/powerpoint/2010/main" val="234503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97D32-8C1F-DD57-5480-DCE5B38BB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9062D-BC48-9C35-BAD0-32FFA1E7A164}"/>
              </a:ext>
            </a:extLst>
          </p:cNvPr>
          <p:cNvSpPr>
            <a:spLocks noGrp="1"/>
          </p:cNvSpPr>
          <p:nvPr>
            <p:ph type="title"/>
          </p:nvPr>
        </p:nvSpPr>
        <p:spPr/>
        <p:txBody>
          <a:bodyPr/>
          <a:lstStyle/>
          <a:p>
            <a:r>
              <a:rPr lang="en-US" dirty="0"/>
              <a:t>Touch and sight are different</a:t>
            </a:r>
          </a:p>
        </p:txBody>
      </p:sp>
      <p:sp>
        <p:nvSpPr>
          <p:cNvPr id="3" name="Content Placeholder 2">
            <a:extLst>
              <a:ext uri="{FF2B5EF4-FFF2-40B4-BE49-F238E27FC236}">
                <a16:creationId xmlns:a16="http://schemas.microsoft.com/office/drawing/2014/main" id="{CE3998D5-9847-7B71-DD6B-E85DF6ADB8F2}"/>
              </a:ext>
            </a:extLst>
          </p:cNvPr>
          <p:cNvSpPr>
            <a:spLocks noGrp="1"/>
          </p:cNvSpPr>
          <p:nvPr>
            <p:ph idx="1"/>
          </p:nvPr>
        </p:nvSpPr>
        <p:spPr>
          <a:xfrm>
            <a:off x="838200" y="1714793"/>
            <a:ext cx="10515600" cy="4351338"/>
          </a:xfrm>
        </p:spPr>
        <p:txBody>
          <a:bodyPr>
            <a:noAutofit/>
          </a:bodyPr>
          <a:lstStyle/>
          <a:p>
            <a:r>
              <a:rPr lang="en-US" dirty="0"/>
              <a:t>For most people, sight can provide far more information </a:t>
            </a:r>
            <a:br>
              <a:rPr lang="en-US" dirty="0"/>
            </a:br>
            <a:r>
              <a:rPr lang="en-US" dirty="0"/>
              <a:t>far more quickly than touch.</a:t>
            </a:r>
          </a:p>
          <a:p>
            <a:pPr lvl="1"/>
            <a:r>
              <a:rPr lang="en-US" dirty="0"/>
              <a:t>Humans have evolved for sight to be one of the main ways </a:t>
            </a:r>
            <a:br>
              <a:rPr lang="en-US" dirty="0"/>
            </a:br>
            <a:r>
              <a:rPr lang="en-US" dirty="0"/>
              <a:t>we receive information.</a:t>
            </a:r>
          </a:p>
          <a:p>
            <a:pPr lvl="1"/>
            <a:r>
              <a:rPr lang="en-US" dirty="0"/>
              <a:t>Human brains can receive and sort a lot of visual information very quickly.</a:t>
            </a:r>
          </a:p>
          <a:p>
            <a:r>
              <a:rPr lang="en-US" dirty="0"/>
              <a:t>Touch is more limited in what it can perceive.</a:t>
            </a:r>
          </a:p>
          <a:p>
            <a:pPr lvl="1"/>
            <a:r>
              <a:rPr lang="en-US" dirty="0"/>
              <a:t>Think of tactile information as black and white – it’s on or it’s off. </a:t>
            </a:r>
          </a:p>
          <a:p>
            <a:pPr lvl="1"/>
            <a:r>
              <a:rPr lang="en-US" dirty="0"/>
              <a:t>(Sometimes people with a missing/impaired sense will develop heightened sensitivity in other areas, but you should not count on this.)</a:t>
            </a:r>
          </a:p>
          <a:p>
            <a:r>
              <a:rPr lang="en-US" dirty="0"/>
              <a:t>Many graphics are designed for sighted users, and you’ll need to alter or reformat them in order for them to make sense by touch.</a:t>
            </a:r>
          </a:p>
        </p:txBody>
      </p:sp>
      <p:sp>
        <p:nvSpPr>
          <p:cNvPr id="4" name="Slide Number Placeholder 3">
            <a:extLst>
              <a:ext uri="{FF2B5EF4-FFF2-40B4-BE49-F238E27FC236}">
                <a16:creationId xmlns:a16="http://schemas.microsoft.com/office/drawing/2014/main" id="{5EEA672F-A63C-6593-3C6B-4A34388390C9}"/>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22</a:t>
            </a:fld>
            <a:endParaRPr lang="en-US" dirty="0"/>
          </a:p>
        </p:txBody>
      </p:sp>
    </p:spTree>
    <p:extLst>
      <p:ext uri="{BB962C8B-B14F-4D97-AF65-F5344CB8AC3E}">
        <p14:creationId xmlns:p14="http://schemas.microsoft.com/office/powerpoint/2010/main" val="2715565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83D2-AEA9-6A47-449A-5E94CE0A3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F7025-AA30-22A7-2EF1-FF9642534C7D}"/>
              </a:ext>
            </a:extLst>
          </p:cNvPr>
          <p:cNvSpPr>
            <a:spLocks noGrp="1"/>
          </p:cNvSpPr>
          <p:nvPr>
            <p:ph type="title"/>
          </p:nvPr>
        </p:nvSpPr>
        <p:spPr>
          <a:xfrm>
            <a:off x="838200" y="365125"/>
            <a:ext cx="10515600" cy="1325563"/>
          </a:xfrm>
        </p:spPr>
        <p:txBody>
          <a:bodyPr anchor="ctr">
            <a:normAutofit/>
          </a:bodyPr>
          <a:lstStyle/>
          <a:p>
            <a:r>
              <a:rPr lang="en-US" dirty="0"/>
              <a:t>Tactile graphics as a medium (1/2)</a:t>
            </a:r>
          </a:p>
        </p:txBody>
      </p:sp>
      <p:sp>
        <p:nvSpPr>
          <p:cNvPr id="3" name="Content Placeholder 2">
            <a:extLst>
              <a:ext uri="{FF2B5EF4-FFF2-40B4-BE49-F238E27FC236}">
                <a16:creationId xmlns:a16="http://schemas.microsoft.com/office/drawing/2014/main" id="{524EBEDC-A6F8-5E3F-8307-C91BD06DEA16}"/>
              </a:ext>
            </a:extLst>
          </p:cNvPr>
          <p:cNvSpPr>
            <a:spLocks noGrp="1"/>
          </p:cNvSpPr>
          <p:nvPr>
            <p:ph sz="half" idx="1"/>
          </p:nvPr>
        </p:nvSpPr>
        <p:spPr>
          <a:xfrm>
            <a:off x="838200" y="1825625"/>
            <a:ext cx="5181600" cy="4351338"/>
          </a:xfrm>
        </p:spPr>
        <p:txBody>
          <a:bodyPr>
            <a:normAutofit/>
          </a:bodyPr>
          <a:lstStyle/>
          <a:p>
            <a:r>
              <a:rPr lang="en-US" dirty="0"/>
              <a:t>Legibility is determined by touch.</a:t>
            </a:r>
          </a:p>
          <a:p>
            <a:r>
              <a:rPr lang="en-US" dirty="0"/>
              <a:t>Tactile graphics can communicate less detail than visual ones.</a:t>
            </a:r>
          </a:p>
          <a:p>
            <a:r>
              <a:rPr lang="en-US" dirty="0"/>
              <a:t>Tactile graphics are more limited in what they can convey. For example, the images on the right feel the same.</a:t>
            </a:r>
          </a:p>
        </p:txBody>
      </p:sp>
      <p:sp>
        <p:nvSpPr>
          <p:cNvPr id="5" name="Slide Number Placeholder 4">
            <a:extLst>
              <a:ext uri="{FF2B5EF4-FFF2-40B4-BE49-F238E27FC236}">
                <a16:creationId xmlns:a16="http://schemas.microsoft.com/office/drawing/2014/main" id="{E28A591F-1A5D-F8E0-DC23-E471F2D9606D}"/>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23</a:t>
            </a:fld>
            <a:endParaRPr lang="en-US"/>
          </a:p>
        </p:txBody>
      </p:sp>
      <p:pic>
        <p:nvPicPr>
          <p:cNvPr id="13" name="Content Placeholder 12" descr="Two circles side by side. One is gray with a black X drawn in the middle. The other is solid black.">
            <a:extLst>
              <a:ext uri="{FF2B5EF4-FFF2-40B4-BE49-F238E27FC236}">
                <a16:creationId xmlns:a16="http://schemas.microsoft.com/office/drawing/2014/main" id="{A74386EA-2964-E695-ECF5-A3EF75A5FF72}"/>
              </a:ext>
            </a:extLst>
          </p:cNvPr>
          <p:cNvPicPr>
            <a:picLocks noGrp="1" noChangeAspect="1"/>
          </p:cNvPicPr>
          <p:nvPr>
            <p:ph sz="half" idx="2"/>
          </p:nvPr>
        </p:nvPicPr>
        <p:blipFill>
          <a:blip r:embed="rId2"/>
          <a:stretch>
            <a:fillRect/>
          </a:stretch>
        </p:blipFill>
        <p:spPr>
          <a:xfrm>
            <a:off x="6267101" y="2739055"/>
            <a:ext cx="4991797" cy="2524477"/>
          </a:xfrm>
        </p:spPr>
      </p:pic>
    </p:spTree>
    <p:extLst>
      <p:ext uri="{BB962C8B-B14F-4D97-AF65-F5344CB8AC3E}">
        <p14:creationId xmlns:p14="http://schemas.microsoft.com/office/powerpoint/2010/main" val="1258871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A67AD-8BE0-B71F-B5E0-7095B54DD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CE317-636C-7563-56BD-60E1BDA5BB50}"/>
              </a:ext>
            </a:extLst>
          </p:cNvPr>
          <p:cNvSpPr>
            <a:spLocks noGrp="1"/>
          </p:cNvSpPr>
          <p:nvPr>
            <p:ph type="title"/>
          </p:nvPr>
        </p:nvSpPr>
        <p:spPr/>
        <p:txBody>
          <a:bodyPr/>
          <a:lstStyle/>
          <a:p>
            <a:r>
              <a:rPr lang="en-US" dirty="0"/>
              <a:t>Tactile graphics as a medium (2/2)</a:t>
            </a:r>
          </a:p>
        </p:txBody>
      </p:sp>
      <p:sp>
        <p:nvSpPr>
          <p:cNvPr id="3" name="Content Placeholder 2">
            <a:extLst>
              <a:ext uri="{FF2B5EF4-FFF2-40B4-BE49-F238E27FC236}">
                <a16:creationId xmlns:a16="http://schemas.microsoft.com/office/drawing/2014/main" id="{5F23AE2B-A998-36BD-8FD1-B20603C33421}"/>
              </a:ext>
            </a:extLst>
          </p:cNvPr>
          <p:cNvSpPr>
            <a:spLocks noGrp="1"/>
          </p:cNvSpPr>
          <p:nvPr>
            <p:ph idx="1"/>
          </p:nvPr>
        </p:nvSpPr>
        <p:spPr/>
        <p:txBody>
          <a:bodyPr/>
          <a:lstStyle/>
          <a:p>
            <a:r>
              <a:rPr lang="en-US" dirty="0"/>
              <a:t>Dot-embossed</a:t>
            </a:r>
          </a:p>
          <a:p>
            <a:pPr lvl="1"/>
            <a:r>
              <a:rPr lang="en-US" dirty="0"/>
              <a:t>Lower resolution, so everything needs to be big, simple, and clean.</a:t>
            </a:r>
          </a:p>
          <a:p>
            <a:r>
              <a:rPr lang="en-US" dirty="0"/>
              <a:t>Swell paper</a:t>
            </a:r>
          </a:p>
          <a:p>
            <a:pPr lvl="1"/>
            <a:r>
              <a:rPr lang="en-US" dirty="0"/>
              <a:t>Higher resolution, so more detail is possible.</a:t>
            </a:r>
          </a:p>
          <a:p>
            <a:pPr lvl="1"/>
            <a:r>
              <a:rPr lang="en-US" dirty="0"/>
              <a:t>Overheating will cause microcapsules on the page to rupture, and overheating is more likely when you include large, dark sections.</a:t>
            </a:r>
          </a:p>
          <a:p>
            <a:pPr lvl="1"/>
            <a:r>
              <a:rPr lang="en-US" dirty="0"/>
              <a:t>Large dark sections are also not hand-catching in the same way they might be eye-catching; shading tends to obscure, not highlight.</a:t>
            </a:r>
          </a:p>
        </p:txBody>
      </p:sp>
      <p:sp>
        <p:nvSpPr>
          <p:cNvPr id="4" name="Slide Number Placeholder 3">
            <a:extLst>
              <a:ext uri="{FF2B5EF4-FFF2-40B4-BE49-F238E27FC236}">
                <a16:creationId xmlns:a16="http://schemas.microsoft.com/office/drawing/2014/main" id="{682DFE69-07B1-22E7-2CFF-CA49B93683B9}"/>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24</a:t>
            </a:fld>
            <a:endParaRPr lang="en-US" dirty="0"/>
          </a:p>
        </p:txBody>
      </p:sp>
    </p:spTree>
    <p:extLst>
      <p:ext uri="{BB962C8B-B14F-4D97-AF65-F5344CB8AC3E}">
        <p14:creationId xmlns:p14="http://schemas.microsoft.com/office/powerpoint/2010/main" val="208981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F8940-69F2-A618-3204-7C4EA2B53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22FD6-60F1-80A9-C06E-554A74E799ED}"/>
              </a:ext>
            </a:extLst>
          </p:cNvPr>
          <p:cNvSpPr>
            <a:spLocks noGrp="1"/>
          </p:cNvSpPr>
          <p:nvPr>
            <p:ph type="title"/>
          </p:nvPr>
        </p:nvSpPr>
        <p:spPr/>
        <p:txBody>
          <a:bodyPr/>
          <a:lstStyle/>
          <a:p>
            <a:r>
              <a:rPr lang="en-US" dirty="0"/>
              <a:t>Analysis: </a:t>
            </a:r>
            <a:r>
              <a:rPr lang="en-US" b="1" dirty="0"/>
              <a:t>Context</a:t>
            </a:r>
            <a:endParaRPr lang="en-US" dirty="0"/>
          </a:p>
        </p:txBody>
      </p:sp>
      <p:sp>
        <p:nvSpPr>
          <p:cNvPr id="3" name="Content Placeholder 2">
            <a:extLst>
              <a:ext uri="{FF2B5EF4-FFF2-40B4-BE49-F238E27FC236}">
                <a16:creationId xmlns:a16="http://schemas.microsoft.com/office/drawing/2014/main" id="{9028C15D-B6A5-1EF4-150D-614F72795D6F}"/>
              </a:ext>
            </a:extLst>
          </p:cNvPr>
          <p:cNvSpPr>
            <a:spLocks noGrp="1"/>
          </p:cNvSpPr>
          <p:nvPr>
            <p:ph idx="1"/>
          </p:nvPr>
        </p:nvSpPr>
        <p:spPr>
          <a:xfrm>
            <a:off x="838200" y="1640900"/>
            <a:ext cx="10515600" cy="4715450"/>
          </a:xfrm>
        </p:spPr>
        <p:txBody>
          <a:bodyPr>
            <a:noAutofit/>
          </a:bodyPr>
          <a:lstStyle/>
          <a:p>
            <a:r>
              <a:rPr lang="en-US" dirty="0"/>
              <a:t>Purpose</a:t>
            </a:r>
          </a:p>
          <a:p>
            <a:pPr lvl="1"/>
            <a:r>
              <a:rPr lang="en-US" dirty="0"/>
              <a:t>What is the purpose of the course?</a:t>
            </a:r>
          </a:p>
          <a:p>
            <a:pPr lvl="1"/>
            <a:r>
              <a:rPr lang="en-US" dirty="0"/>
              <a:t>What is the purpose of this document?</a:t>
            </a:r>
          </a:p>
          <a:p>
            <a:pPr lvl="1"/>
            <a:r>
              <a:rPr lang="en-US" dirty="0"/>
              <a:t>What is the purpose of this graphic?</a:t>
            </a:r>
          </a:p>
          <a:p>
            <a:r>
              <a:rPr lang="en-US" dirty="0"/>
              <a:t>Audience</a:t>
            </a:r>
          </a:p>
          <a:p>
            <a:pPr lvl="1"/>
            <a:r>
              <a:rPr lang="en-US" dirty="0"/>
              <a:t>What level of expertise does the course’s intended audience have?</a:t>
            </a:r>
          </a:p>
          <a:p>
            <a:pPr lvl="1"/>
            <a:r>
              <a:rPr lang="en-US" dirty="0"/>
              <a:t>How is the student going to use this information?</a:t>
            </a:r>
          </a:p>
          <a:p>
            <a:r>
              <a:rPr lang="en-US" dirty="0"/>
              <a:t>Are there other graphics in this document? Do the graphics have a relationship to one another?</a:t>
            </a:r>
          </a:p>
          <a:p>
            <a:pPr lvl="1"/>
            <a:r>
              <a:rPr lang="en-US" dirty="0"/>
              <a:t>E.g. The same graphic evolves over time, or there are two graphics side-by-side for comparison</a:t>
            </a:r>
          </a:p>
        </p:txBody>
      </p:sp>
      <p:sp>
        <p:nvSpPr>
          <p:cNvPr id="4" name="Slide Number Placeholder 3">
            <a:extLst>
              <a:ext uri="{FF2B5EF4-FFF2-40B4-BE49-F238E27FC236}">
                <a16:creationId xmlns:a16="http://schemas.microsoft.com/office/drawing/2014/main" id="{8718E018-DA0A-A13E-F46B-1BD4E2945A30}"/>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25</a:t>
            </a:fld>
            <a:endParaRPr lang="en-US" dirty="0"/>
          </a:p>
        </p:txBody>
      </p:sp>
    </p:spTree>
    <p:extLst>
      <p:ext uri="{BB962C8B-B14F-4D97-AF65-F5344CB8AC3E}">
        <p14:creationId xmlns:p14="http://schemas.microsoft.com/office/powerpoint/2010/main" val="2451296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0D05B-B019-7E40-F874-5E7EC6D6E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CD8A0C-B650-F63B-6781-568A1D843DF6}"/>
              </a:ext>
            </a:extLst>
          </p:cNvPr>
          <p:cNvSpPr>
            <a:spLocks noGrp="1"/>
          </p:cNvSpPr>
          <p:nvPr>
            <p:ph type="title"/>
          </p:nvPr>
        </p:nvSpPr>
        <p:spPr/>
        <p:txBody>
          <a:bodyPr/>
          <a:lstStyle/>
          <a:p>
            <a:r>
              <a:rPr lang="en-US" dirty="0"/>
              <a:t>Analysis: </a:t>
            </a:r>
            <a:r>
              <a:rPr lang="en-US" b="1" dirty="0"/>
              <a:t>Content</a:t>
            </a:r>
            <a:endParaRPr lang="en-US" dirty="0"/>
          </a:p>
        </p:txBody>
      </p:sp>
      <p:sp>
        <p:nvSpPr>
          <p:cNvPr id="3" name="Content Placeholder 2">
            <a:extLst>
              <a:ext uri="{FF2B5EF4-FFF2-40B4-BE49-F238E27FC236}">
                <a16:creationId xmlns:a16="http://schemas.microsoft.com/office/drawing/2014/main" id="{2B3620AE-B1AA-F3E3-F081-2A9C8BE4141C}"/>
              </a:ext>
            </a:extLst>
          </p:cNvPr>
          <p:cNvSpPr>
            <a:spLocks noGrp="1"/>
          </p:cNvSpPr>
          <p:nvPr>
            <p:ph idx="1"/>
          </p:nvPr>
        </p:nvSpPr>
        <p:spPr/>
        <p:txBody>
          <a:bodyPr/>
          <a:lstStyle/>
          <a:p>
            <a:r>
              <a:rPr lang="en-US" dirty="0"/>
              <a:t>What is the document intended to communicate?</a:t>
            </a:r>
          </a:p>
          <a:p>
            <a:r>
              <a:rPr lang="en-US" dirty="0"/>
              <a:t>What is the graphic intended to communicate? How?</a:t>
            </a:r>
          </a:p>
          <a:p>
            <a:pPr lvl="1"/>
            <a:r>
              <a:rPr lang="en-US" dirty="0"/>
              <a:t>What role do its various components play in delivering that information?</a:t>
            </a:r>
          </a:p>
          <a:p>
            <a:pPr lvl="1"/>
            <a:r>
              <a:rPr lang="en-US" dirty="0"/>
              <a:t>What are the most important parts?</a:t>
            </a:r>
          </a:p>
          <a:p>
            <a:pPr lvl="1"/>
            <a:r>
              <a:rPr lang="en-US" dirty="0"/>
              <a:t>Which parts are superfluous?</a:t>
            </a:r>
          </a:p>
          <a:p>
            <a:r>
              <a:rPr lang="en-US" dirty="0"/>
              <a:t>Is a tactile graphic the best way to communicate this to a user who is blind or visually impaired?</a:t>
            </a:r>
          </a:p>
        </p:txBody>
      </p:sp>
      <p:sp>
        <p:nvSpPr>
          <p:cNvPr id="4" name="Slide Number Placeholder 3">
            <a:extLst>
              <a:ext uri="{FF2B5EF4-FFF2-40B4-BE49-F238E27FC236}">
                <a16:creationId xmlns:a16="http://schemas.microsoft.com/office/drawing/2014/main" id="{245C1C41-0EAB-F452-DF20-A45B67CEB920}"/>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26</a:t>
            </a:fld>
            <a:endParaRPr lang="en-US" dirty="0"/>
          </a:p>
        </p:txBody>
      </p:sp>
    </p:spTree>
    <p:extLst>
      <p:ext uri="{BB962C8B-B14F-4D97-AF65-F5344CB8AC3E}">
        <p14:creationId xmlns:p14="http://schemas.microsoft.com/office/powerpoint/2010/main" val="1311130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B2F11-A6F8-AC77-77B1-ABE28075C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DF333-48F0-A964-113D-4E0655926173}"/>
              </a:ext>
            </a:extLst>
          </p:cNvPr>
          <p:cNvSpPr>
            <a:spLocks noGrp="1"/>
          </p:cNvSpPr>
          <p:nvPr>
            <p:ph type="title"/>
          </p:nvPr>
        </p:nvSpPr>
        <p:spPr/>
        <p:txBody>
          <a:bodyPr/>
          <a:lstStyle/>
          <a:p>
            <a:r>
              <a:rPr lang="en-US" dirty="0"/>
              <a:t>Qualities of good tactile graphics</a:t>
            </a:r>
          </a:p>
        </p:txBody>
      </p:sp>
      <p:sp>
        <p:nvSpPr>
          <p:cNvPr id="3" name="Content Placeholder 2">
            <a:extLst>
              <a:ext uri="{FF2B5EF4-FFF2-40B4-BE49-F238E27FC236}">
                <a16:creationId xmlns:a16="http://schemas.microsoft.com/office/drawing/2014/main" id="{7FF242BF-578D-C74E-C854-C964E2701A3B}"/>
              </a:ext>
            </a:extLst>
          </p:cNvPr>
          <p:cNvSpPr>
            <a:spLocks noGrp="1"/>
          </p:cNvSpPr>
          <p:nvPr>
            <p:ph idx="1"/>
          </p:nvPr>
        </p:nvSpPr>
        <p:spPr/>
        <p:txBody>
          <a:bodyPr>
            <a:noAutofit/>
          </a:bodyPr>
          <a:lstStyle/>
          <a:p>
            <a:r>
              <a:rPr lang="en-US" dirty="0"/>
              <a:t>Clearly communicates necessary or helpful information in a way that is legible by touch.</a:t>
            </a:r>
          </a:p>
          <a:p>
            <a:r>
              <a:rPr lang="en-US" dirty="0"/>
              <a:t>Improves student’s understanding of course content.</a:t>
            </a:r>
          </a:p>
          <a:p>
            <a:r>
              <a:rPr lang="en-US" dirty="0"/>
              <a:t>Contains important or helpful information</a:t>
            </a:r>
          </a:p>
          <a:p>
            <a:pPr lvl="1"/>
            <a:r>
              <a:rPr lang="en-US" dirty="0"/>
              <a:t>Improves student’s understanding of course content</a:t>
            </a:r>
          </a:p>
          <a:p>
            <a:pPr lvl="1"/>
            <a:r>
              <a:rPr lang="en-US" dirty="0"/>
              <a:t>Offers alternative way of understanding</a:t>
            </a:r>
          </a:p>
          <a:p>
            <a:r>
              <a:rPr lang="en-US" dirty="0"/>
              <a:t>Communicates clearly</a:t>
            </a:r>
          </a:p>
          <a:p>
            <a:pPr lvl="1"/>
            <a:r>
              <a:rPr lang="en-US" dirty="0"/>
              <a:t>Simple</a:t>
            </a:r>
          </a:p>
          <a:p>
            <a:pPr lvl="1"/>
            <a:r>
              <a:rPr lang="en-US" dirty="0"/>
              <a:t>Legible</a:t>
            </a:r>
          </a:p>
          <a:p>
            <a:pPr lvl="1"/>
            <a:r>
              <a:rPr lang="en-US" dirty="0"/>
              <a:t>Appropriate for medium</a:t>
            </a:r>
          </a:p>
        </p:txBody>
      </p:sp>
      <p:sp>
        <p:nvSpPr>
          <p:cNvPr id="4" name="Slide Number Placeholder 3">
            <a:extLst>
              <a:ext uri="{FF2B5EF4-FFF2-40B4-BE49-F238E27FC236}">
                <a16:creationId xmlns:a16="http://schemas.microsoft.com/office/drawing/2014/main" id="{F09DDC4E-BC35-5484-4920-1068B286D35D}"/>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27</a:t>
            </a:fld>
            <a:endParaRPr lang="en-US" dirty="0"/>
          </a:p>
        </p:txBody>
      </p:sp>
    </p:spTree>
    <p:extLst>
      <p:ext uri="{BB962C8B-B14F-4D97-AF65-F5344CB8AC3E}">
        <p14:creationId xmlns:p14="http://schemas.microsoft.com/office/powerpoint/2010/main" val="772848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7F42-40B4-8F77-08AE-B1255BFCB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8EA23-EF24-B140-7434-3EBF8271AA8A}"/>
              </a:ext>
            </a:extLst>
          </p:cNvPr>
          <p:cNvSpPr>
            <a:spLocks noGrp="1"/>
          </p:cNvSpPr>
          <p:nvPr>
            <p:ph type="title"/>
          </p:nvPr>
        </p:nvSpPr>
        <p:spPr/>
        <p:txBody>
          <a:bodyPr/>
          <a:lstStyle/>
          <a:p>
            <a:r>
              <a:rPr lang="en-US" dirty="0"/>
              <a:t>Non-goals for tactile graphics (1/2)</a:t>
            </a:r>
          </a:p>
        </p:txBody>
      </p:sp>
      <p:sp>
        <p:nvSpPr>
          <p:cNvPr id="3" name="Content Placeholder 2">
            <a:extLst>
              <a:ext uri="{FF2B5EF4-FFF2-40B4-BE49-F238E27FC236}">
                <a16:creationId xmlns:a16="http://schemas.microsoft.com/office/drawing/2014/main" id="{10F3288B-63CA-C3F3-79E4-062932BDCAD6}"/>
              </a:ext>
            </a:extLst>
          </p:cNvPr>
          <p:cNvSpPr>
            <a:spLocks noGrp="1"/>
          </p:cNvSpPr>
          <p:nvPr>
            <p:ph idx="1"/>
          </p:nvPr>
        </p:nvSpPr>
        <p:spPr/>
        <p:txBody>
          <a:bodyPr>
            <a:noAutofit/>
          </a:bodyPr>
          <a:lstStyle/>
          <a:p>
            <a:r>
              <a:rPr lang="en-US" dirty="0"/>
              <a:t>Aesthetically pleasing to sighted users</a:t>
            </a:r>
          </a:p>
          <a:p>
            <a:pPr lvl="1"/>
            <a:r>
              <a:rPr lang="en-US" dirty="0"/>
              <a:t>It’s not for them!</a:t>
            </a:r>
          </a:p>
          <a:p>
            <a:pPr lvl="1"/>
            <a:r>
              <a:rPr lang="en-US" dirty="0"/>
              <a:t>Sometimes the graphic you’re starting from is complicated, messy, or otherwise terrible to behold, and making it tactile will not improve the situation. Embrace this. Blind people should also be allowed to experience convoluted graphics and say, “Oh. Oh no.”</a:t>
            </a:r>
          </a:p>
          <a:p>
            <a:r>
              <a:rPr lang="en-US" dirty="0"/>
              <a:t>Exact replica of original graphic</a:t>
            </a:r>
          </a:p>
          <a:p>
            <a:pPr lvl="1"/>
            <a:r>
              <a:rPr lang="en-US" dirty="0"/>
              <a:t>This can be a solid starting point, especially if you’re not sure what is and isn’t important, but keep in mind that fingers aren’t eyes. Some alterations may be helpful, and others may be mandatory.</a:t>
            </a:r>
          </a:p>
          <a:p>
            <a:pPr lvl="2"/>
            <a:r>
              <a:rPr lang="en-US" dirty="0"/>
              <a:t>(E.g. You can’t just leave it color-coded.)</a:t>
            </a:r>
          </a:p>
        </p:txBody>
      </p:sp>
      <p:sp>
        <p:nvSpPr>
          <p:cNvPr id="4" name="Slide Number Placeholder 3">
            <a:extLst>
              <a:ext uri="{FF2B5EF4-FFF2-40B4-BE49-F238E27FC236}">
                <a16:creationId xmlns:a16="http://schemas.microsoft.com/office/drawing/2014/main" id="{A34C290E-E335-3F97-4042-5765F774598D}"/>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28</a:t>
            </a:fld>
            <a:endParaRPr lang="en-US" dirty="0"/>
          </a:p>
        </p:txBody>
      </p:sp>
    </p:spTree>
    <p:extLst>
      <p:ext uri="{BB962C8B-B14F-4D97-AF65-F5344CB8AC3E}">
        <p14:creationId xmlns:p14="http://schemas.microsoft.com/office/powerpoint/2010/main" val="140889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A7075-4CD8-ED0B-B767-C3FAB54D3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209F7-A203-725F-340E-1746B35DA2A1}"/>
              </a:ext>
            </a:extLst>
          </p:cNvPr>
          <p:cNvSpPr>
            <a:spLocks noGrp="1"/>
          </p:cNvSpPr>
          <p:nvPr>
            <p:ph type="title"/>
          </p:nvPr>
        </p:nvSpPr>
        <p:spPr/>
        <p:txBody>
          <a:bodyPr/>
          <a:lstStyle/>
          <a:p>
            <a:r>
              <a:rPr lang="en-US" dirty="0"/>
              <a:t>Non-goals for tactile graphics (2/2)</a:t>
            </a:r>
          </a:p>
        </p:txBody>
      </p:sp>
      <p:sp>
        <p:nvSpPr>
          <p:cNvPr id="3" name="Content Placeholder 2">
            <a:extLst>
              <a:ext uri="{FF2B5EF4-FFF2-40B4-BE49-F238E27FC236}">
                <a16:creationId xmlns:a16="http://schemas.microsoft.com/office/drawing/2014/main" id="{AA9159C0-A011-4D1C-4938-147EDA6666CC}"/>
              </a:ext>
            </a:extLst>
          </p:cNvPr>
          <p:cNvSpPr>
            <a:spLocks noGrp="1"/>
          </p:cNvSpPr>
          <p:nvPr>
            <p:ph idx="1"/>
          </p:nvPr>
        </p:nvSpPr>
        <p:spPr/>
        <p:txBody>
          <a:bodyPr>
            <a:noAutofit/>
          </a:bodyPr>
          <a:lstStyle/>
          <a:p>
            <a:r>
              <a:rPr lang="en-US" dirty="0"/>
              <a:t>Densely packed with information</a:t>
            </a:r>
          </a:p>
          <a:p>
            <a:pPr lvl="1"/>
            <a:r>
              <a:rPr lang="en-US" dirty="0"/>
              <a:t>Simplicity and white space are your friends.</a:t>
            </a:r>
          </a:p>
          <a:p>
            <a:pPr lvl="1"/>
            <a:r>
              <a:rPr lang="en-US" dirty="0"/>
              <a:t>There are not a lot of good ways to highlight something or make it pop out more than the rest of the page when making a tactile graphic. The best way is just to avoid clutter when possible.</a:t>
            </a:r>
          </a:p>
          <a:p>
            <a:pPr lvl="1"/>
            <a:r>
              <a:rPr lang="en-US" dirty="0"/>
              <a:t>(But again, sometimes the original graphic is just unavoidably messy.)</a:t>
            </a:r>
          </a:p>
        </p:txBody>
      </p:sp>
      <p:sp>
        <p:nvSpPr>
          <p:cNvPr id="4" name="Slide Number Placeholder 3">
            <a:extLst>
              <a:ext uri="{FF2B5EF4-FFF2-40B4-BE49-F238E27FC236}">
                <a16:creationId xmlns:a16="http://schemas.microsoft.com/office/drawing/2014/main" id="{C905FE9E-118E-0482-7E12-4EC6107AA985}"/>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29</a:t>
            </a:fld>
            <a:endParaRPr lang="en-US" dirty="0"/>
          </a:p>
        </p:txBody>
      </p:sp>
    </p:spTree>
    <p:extLst>
      <p:ext uri="{BB962C8B-B14F-4D97-AF65-F5344CB8AC3E}">
        <p14:creationId xmlns:p14="http://schemas.microsoft.com/office/powerpoint/2010/main" val="175748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64380-3440-15F8-A2C0-65A366A8E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CF720-4562-A5AD-3587-87ED68E4566B}"/>
              </a:ext>
            </a:extLst>
          </p:cNvPr>
          <p:cNvSpPr>
            <a:spLocks noGrp="1"/>
          </p:cNvSpPr>
          <p:nvPr>
            <p:ph type="title"/>
          </p:nvPr>
        </p:nvSpPr>
        <p:spPr/>
        <p:txBody>
          <a:bodyPr/>
          <a:lstStyle/>
          <a:p>
            <a:r>
              <a:rPr lang="en-US" dirty="0"/>
              <a:t>Briefly: Who am I and what do I know, anyway?</a:t>
            </a:r>
          </a:p>
        </p:txBody>
      </p:sp>
      <p:sp>
        <p:nvSpPr>
          <p:cNvPr id="3" name="Slide Number Placeholder 2">
            <a:extLst>
              <a:ext uri="{FF2B5EF4-FFF2-40B4-BE49-F238E27FC236}">
                <a16:creationId xmlns:a16="http://schemas.microsoft.com/office/drawing/2014/main" id="{72058327-2320-FBD2-6EDA-23BA5893EA65}"/>
              </a:ext>
            </a:extLst>
          </p:cNvPr>
          <p:cNvSpPr>
            <a:spLocks noGrp="1"/>
          </p:cNvSpPr>
          <p:nvPr>
            <p:ph type="sldNum" sz="quarter" idx="12"/>
          </p:nvPr>
        </p:nvSpPr>
        <p:spPr/>
        <p:txBody>
          <a:bodyPr/>
          <a:lstStyle/>
          <a:p>
            <a:fld id="{ADC60B95-6745-C044-93E5-4D714587FEB1}" type="slidenum">
              <a:rPr lang="en-US" smtClean="0"/>
              <a:t>3</a:t>
            </a:fld>
            <a:endParaRPr lang="en-US"/>
          </a:p>
        </p:txBody>
      </p:sp>
    </p:spTree>
    <p:extLst>
      <p:ext uri="{BB962C8B-B14F-4D97-AF65-F5344CB8AC3E}">
        <p14:creationId xmlns:p14="http://schemas.microsoft.com/office/powerpoint/2010/main" val="2464882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85CEB-955F-26FF-747E-EDABBBD03A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A9778F-6797-5DE3-33B5-5EBD367D6D31}"/>
              </a:ext>
            </a:extLst>
          </p:cNvPr>
          <p:cNvSpPr>
            <a:spLocks noGrp="1"/>
          </p:cNvSpPr>
          <p:nvPr>
            <p:ph type="title"/>
          </p:nvPr>
        </p:nvSpPr>
        <p:spPr/>
        <p:txBody>
          <a:bodyPr/>
          <a:lstStyle/>
          <a:p>
            <a:r>
              <a:rPr lang="en-US" dirty="0"/>
              <a:t>Visual hazards to watch out for (1/3)</a:t>
            </a:r>
          </a:p>
        </p:txBody>
      </p:sp>
      <p:sp>
        <p:nvSpPr>
          <p:cNvPr id="3" name="Content Placeholder 2">
            <a:extLst>
              <a:ext uri="{FF2B5EF4-FFF2-40B4-BE49-F238E27FC236}">
                <a16:creationId xmlns:a16="http://schemas.microsoft.com/office/drawing/2014/main" id="{6FA47A55-F5C0-3666-E88F-140EBF289E8A}"/>
              </a:ext>
            </a:extLst>
          </p:cNvPr>
          <p:cNvSpPr>
            <a:spLocks noGrp="1"/>
          </p:cNvSpPr>
          <p:nvPr>
            <p:ph idx="1"/>
          </p:nvPr>
        </p:nvSpPr>
        <p:spPr>
          <a:xfrm>
            <a:off x="838200" y="1690688"/>
            <a:ext cx="10515600" cy="4486275"/>
          </a:xfrm>
        </p:spPr>
        <p:txBody>
          <a:bodyPr>
            <a:noAutofit/>
          </a:bodyPr>
          <a:lstStyle/>
          <a:p>
            <a:r>
              <a:rPr lang="en-US" dirty="0"/>
              <a:t>Color coding and shading – When making tactile graphics, you don’t have colors. You have black and white, on and off.</a:t>
            </a:r>
          </a:p>
          <a:p>
            <a:r>
              <a:rPr lang="en-US" dirty="0"/>
              <a:t>Transparency and 3D images – With tactile graphics, nothing feels closer or farther away than anything else. Sometimes dotted / dashed lines help convey that something is behind or inside something else, but it lacks the clarity of many 3D images. Additional labels or transcriber’s notes might be necessary.</a:t>
            </a:r>
          </a:p>
          <a:p>
            <a:r>
              <a:rPr lang="en-US" dirty="0"/>
              <a:t>Small things and fine details – Remember that tactile graphics are low resolution, that touch is less sensitive, and that touch covers a smaller area at a time than sight. No detail on the page should be smaller than a quarter inch (around 7 millimeters).</a:t>
            </a:r>
          </a:p>
        </p:txBody>
      </p:sp>
      <p:sp>
        <p:nvSpPr>
          <p:cNvPr id="4" name="Slide Number Placeholder 3">
            <a:extLst>
              <a:ext uri="{FF2B5EF4-FFF2-40B4-BE49-F238E27FC236}">
                <a16:creationId xmlns:a16="http://schemas.microsoft.com/office/drawing/2014/main" id="{66B57F9A-F745-DA57-FA6F-0488C914B95C}"/>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30</a:t>
            </a:fld>
            <a:endParaRPr lang="en-US" dirty="0"/>
          </a:p>
        </p:txBody>
      </p:sp>
    </p:spTree>
    <p:extLst>
      <p:ext uri="{BB962C8B-B14F-4D97-AF65-F5344CB8AC3E}">
        <p14:creationId xmlns:p14="http://schemas.microsoft.com/office/powerpoint/2010/main" val="3303526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0939-F4D5-A9E9-84AA-E1DBFAB28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8AF397-73BB-80E6-0529-88A5AEC0709D}"/>
              </a:ext>
            </a:extLst>
          </p:cNvPr>
          <p:cNvSpPr>
            <a:spLocks noGrp="1"/>
          </p:cNvSpPr>
          <p:nvPr>
            <p:ph type="title"/>
          </p:nvPr>
        </p:nvSpPr>
        <p:spPr/>
        <p:txBody>
          <a:bodyPr/>
          <a:lstStyle/>
          <a:p>
            <a:r>
              <a:rPr lang="en-US" dirty="0"/>
              <a:t>Visual hazards to watch out for (2/3)</a:t>
            </a:r>
          </a:p>
        </p:txBody>
      </p:sp>
      <p:sp>
        <p:nvSpPr>
          <p:cNvPr id="3" name="Content Placeholder 2">
            <a:extLst>
              <a:ext uri="{FF2B5EF4-FFF2-40B4-BE49-F238E27FC236}">
                <a16:creationId xmlns:a16="http://schemas.microsoft.com/office/drawing/2014/main" id="{E75968C8-03F8-5B9F-9482-09AB3C9E3CEA}"/>
              </a:ext>
            </a:extLst>
          </p:cNvPr>
          <p:cNvSpPr>
            <a:spLocks noGrp="1"/>
          </p:cNvSpPr>
          <p:nvPr>
            <p:ph idx="1"/>
          </p:nvPr>
        </p:nvSpPr>
        <p:spPr>
          <a:xfrm>
            <a:off x="838200" y="1552248"/>
            <a:ext cx="10515600" cy="2887777"/>
          </a:xfrm>
        </p:spPr>
        <p:txBody>
          <a:bodyPr>
            <a:noAutofit/>
          </a:bodyPr>
          <a:lstStyle/>
          <a:p>
            <a:r>
              <a:rPr lang="en-US" dirty="0"/>
              <a:t>Rotated text – You know how in printed text, lowercase b, d, p and q all look like flipped versions of each other? Imagine if every single character could do that. Braille text still functions as text upside-down and backwards, so braille-users don’t have the same visual cues to let them know something has been rotated. Avoid rotating braille. If you absolutely have to, let the user know beforehand (e.g. a transcriber’s note on the previous page).</a:t>
            </a:r>
          </a:p>
        </p:txBody>
      </p:sp>
      <p:sp>
        <p:nvSpPr>
          <p:cNvPr id="4" name="Slide Number Placeholder 3">
            <a:extLst>
              <a:ext uri="{FF2B5EF4-FFF2-40B4-BE49-F238E27FC236}">
                <a16:creationId xmlns:a16="http://schemas.microsoft.com/office/drawing/2014/main" id="{677F1746-49B3-663F-AE41-5E9B520261DB}"/>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31</a:t>
            </a:fld>
            <a:endParaRPr lang="en-US" dirty="0"/>
          </a:p>
        </p:txBody>
      </p:sp>
      <p:pic>
        <p:nvPicPr>
          <p:cNvPr id="8" name="Picture 7" descr="A screenshot of simbraille text. The first line reads, &quot;What does this say upside-down?&quot; The second line is the first line rotated 180 degrees, and reads, &quot;dtheo?cen?inar# andAr very arenow? tGha&quot; which is nonsense.">
            <a:extLst>
              <a:ext uri="{FF2B5EF4-FFF2-40B4-BE49-F238E27FC236}">
                <a16:creationId xmlns:a16="http://schemas.microsoft.com/office/drawing/2014/main" id="{6C1AFF47-C1EE-32CA-47A5-9E12668DCD87}"/>
              </a:ext>
            </a:extLst>
          </p:cNvPr>
          <p:cNvPicPr>
            <a:picLocks noChangeAspect="1"/>
          </p:cNvPicPr>
          <p:nvPr/>
        </p:nvPicPr>
        <p:blipFill>
          <a:blip r:embed="rId2"/>
          <a:stretch>
            <a:fillRect/>
          </a:stretch>
        </p:blipFill>
        <p:spPr>
          <a:xfrm>
            <a:off x="1770961" y="4910064"/>
            <a:ext cx="7763958" cy="1238423"/>
          </a:xfrm>
          <a:prstGeom prst="rect">
            <a:avLst/>
          </a:prstGeom>
        </p:spPr>
      </p:pic>
      <p:sp>
        <p:nvSpPr>
          <p:cNvPr id="9" name="TextBox 8">
            <a:extLst>
              <a:ext uri="{FF2B5EF4-FFF2-40B4-BE49-F238E27FC236}">
                <a16:creationId xmlns:a16="http://schemas.microsoft.com/office/drawing/2014/main" id="{573EDA6F-2107-8D8B-9D24-A78D8F1ACC46}"/>
              </a:ext>
            </a:extLst>
          </p:cNvPr>
          <p:cNvSpPr txBox="1"/>
          <p:nvPr/>
        </p:nvSpPr>
        <p:spPr>
          <a:xfrm>
            <a:off x="2234152" y="4486107"/>
            <a:ext cx="7070103" cy="2031325"/>
          </a:xfrm>
          <a:prstGeom prst="rect">
            <a:avLst/>
          </a:prstGeom>
          <a:noFill/>
        </p:spPr>
        <p:txBody>
          <a:bodyPr wrap="square" rtlCol="0">
            <a:spAutoFit/>
          </a:bodyPr>
          <a:lstStyle/>
          <a:p>
            <a:r>
              <a:rPr lang="en-US" dirty="0"/>
              <a:t>What does this say upside-down?</a:t>
            </a:r>
          </a:p>
          <a:p>
            <a:endParaRPr lang="en-US" dirty="0"/>
          </a:p>
          <a:p>
            <a:endParaRPr lang="en-US" dirty="0"/>
          </a:p>
          <a:p>
            <a:endParaRPr lang="en-US" dirty="0"/>
          </a:p>
          <a:p>
            <a:endParaRPr lang="en-US" dirty="0"/>
          </a:p>
          <a:p>
            <a:endParaRPr lang="en-US" dirty="0"/>
          </a:p>
          <a:p>
            <a:r>
              <a:rPr lang="en-US" dirty="0" err="1"/>
              <a:t>dtheo?cen?inar</a:t>
            </a:r>
            <a:r>
              <a:rPr lang="en-US" dirty="0"/>
              <a:t># </a:t>
            </a:r>
            <a:r>
              <a:rPr lang="en-US" dirty="0" err="1"/>
              <a:t>andAr</a:t>
            </a:r>
            <a:r>
              <a:rPr lang="en-US" dirty="0"/>
              <a:t> very </a:t>
            </a:r>
            <a:r>
              <a:rPr lang="en-US" dirty="0" err="1"/>
              <a:t>arenow</a:t>
            </a:r>
            <a:r>
              <a:rPr lang="en-US" dirty="0"/>
              <a:t>? </a:t>
            </a:r>
            <a:r>
              <a:rPr lang="en-US" dirty="0" err="1"/>
              <a:t>tGha</a:t>
            </a:r>
            <a:endParaRPr lang="en-US" dirty="0"/>
          </a:p>
        </p:txBody>
      </p:sp>
    </p:spTree>
    <p:extLst>
      <p:ext uri="{BB962C8B-B14F-4D97-AF65-F5344CB8AC3E}">
        <p14:creationId xmlns:p14="http://schemas.microsoft.com/office/powerpoint/2010/main" val="10889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020D1-85BD-2DE4-6A46-9DA828CEC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4F0551-E2D9-648F-33EC-A28B76C6D35B}"/>
              </a:ext>
            </a:extLst>
          </p:cNvPr>
          <p:cNvSpPr>
            <a:spLocks noGrp="1"/>
          </p:cNvSpPr>
          <p:nvPr>
            <p:ph type="title"/>
          </p:nvPr>
        </p:nvSpPr>
        <p:spPr/>
        <p:txBody>
          <a:bodyPr/>
          <a:lstStyle/>
          <a:p>
            <a:r>
              <a:rPr lang="en-US" dirty="0"/>
              <a:t>Visual hazards to watch out for (3/3)</a:t>
            </a:r>
          </a:p>
        </p:txBody>
      </p:sp>
      <p:sp>
        <p:nvSpPr>
          <p:cNvPr id="3" name="Content Placeholder 2">
            <a:extLst>
              <a:ext uri="{FF2B5EF4-FFF2-40B4-BE49-F238E27FC236}">
                <a16:creationId xmlns:a16="http://schemas.microsoft.com/office/drawing/2014/main" id="{BA00AA46-9223-A7C6-2D2C-A43268A0D7FA}"/>
              </a:ext>
            </a:extLst>
          </p:cNvPr>
          <p:cNvSpPr>
            <a:spLocks noGrp="1"/>
          </p:cNvSpPr>
          <p:nvPr>
            <p:ph idx="1"/>
          </p:nvPr>
        </p:nvSpPr>
        <p:spPr/>
        <p:txBody>
          <a:bodyPr/>
          <a:lstStyle/>
          <a:p>
            <a:r>
              <a:rPr lang="en-US" dirty="0"/>
              <a:t>Icons – These tend to rely on visual shorthand that does not exist in the same way in tactile formats. Your eyes may be able to recognize these without other context clues, but many blind and visually impaired people will not know what these are without some kind of priming.</a:t>
            </a:r>
          </a:p>
        </p:txBody>
      </p:sp>
      <p:sp>
        <p:nvSpPr>
          <p:cNvPr id="4" name="Slide Number Placeholder 3">
            <a:extLst>
              <a:ext uri="{FF2B5EF4-FFF2-40B4-BE49-F238E27FC236}">
                <a16:creationId xmlns:a16="http://schemas.microsoft.com/office/drawing/2014/main" id="{50A7A469-18EA-6110-47A6-743F23629595}"/>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32</a:t>
            </a:fld>
            <a:endParaRPr lang="en-US" dirty="0"/>
          </a:p>
        </p:txBody>
      </p:sp>
      <p:pic>
        <p:nvPicPr>
          <p:cNvPr id="6" name="Graphic 5" descr="Africa with solid fill">
            <a:extLst>
              <a:ext uri="{FF2B5EF4-FFF2-40B4-BE49-F238E27FC236}">
                <a16:creationId xmlns:a16="http://schemas.microsoft.com/office/drawing/2014/main" id="{7F30302D-F7AB-6BF4-1575-A44595A43C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1472" y="4251826"/>
            <a:ext cx="1752600" cy="1752600"/>
          </a:xfrm>
          <a:prstGeom prst="rect">
            <a:avLst/>
          </a:prstGeom>
        </p:spPr>
      </p:pic>
      <p:pic>
        <p:nvPicPr>
          <p:cNvPr id="8" name="Graphic 7" descr="Alien Face with solid fill">
            <a:extLst>
              <a:ext uri="{FF2B5EF4-FFF2-40B4-BE49-F238E27FC236}">
                <a16:creationId xmlns:a16="http://schemas.microsoft.com/office/drawing/2014/main" id="{D3A2E6C6-91FA-78F8-7EFA-38988FAA34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4000" y="4252799"/>
            <a:ext cx="1752600" cy="1752600"/>
          </a:xfrm>
          <a:prstGeom prst="rect">
            <a:avLst/>
          </a:prstGeom>
        </p:spPr>
      </p:pic>
      <p:pic>
        <p:nvPicPr>
          <p:cNvPr id="10" name="Graphic 9" descr="A ball of yarn with knitting needles sticking out.">
            <a:extLst>
              <a:ext uri="{FF2B5EF4-FFF2-40B4-BE49-F238E27FC236}">
                <a16:creationId xmlns:a16="http://schemas.microsoft.com/office/drawing/2014/main" id="{3F41EA2D-AE80-479B-D9C7-3AD28DEB4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9057" y="4252799"/>
            <a:ext cx="1752600" cy="1752600"/>
          </a:xfrm>
          <a:prstGeom prst="rect">
            <a:avLst/>
          </a:prstGeom>
        </p:spPr>
      </p:pic>
      <p:pic>
        <p:nvPicPr>
          <p:cNvPr id="12" name="Graphic 11" descr="Bio-hazard outline">
            <a:extLst>
              <a:ext uri="{FF2B5EF4-FFF2-40B4-BE49-F238E27FC236}">
                <a16:creationId xmlns:a16="http://schemas.microsoft.com/office/drawing/2014/main" id="{0322642B-1652-2BD9-818E-DF7E1B48E6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6529" y="4251826"/>
            <a:ext cx="1752600" cy="1752600"/>
          </a:xfrm>
          <a:prstGeom prst="rect">
            <a:avLst/>
          </a:prstGeom>
        </p:spPr>
      </p:pic>
    </p:spTree>
    <p:extLst>
      <p:ext uri="{BB962C8B-B14F-4D97-AF65-F5344CB8AC3E}">
        <p14:creationId xmlns:p14="http://schemas.microsoft.com/office/powerpoint/2010/main" val="1599645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9BB5B-FD91-09AC-E564-1365D0A95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B211D-9838-5EBD-CEB7-6F7E613B1D35}"/>
              </a:ext>
            </a:extLst>
          </p:cNvPr>
          <p:cNvSpPr>
            <a:spLocks noGrp="1"/>
          </p:cNvSpPr>
          <p:nvPr>
            <p:ph type="title"/>
          </p:nvPr>
        </p:nvSpPr>
        <p:spPr/>
        <p:txBody>
          <a:bodyPr/>
          <a:lstStyle/>
          <a:p>
            <a:r>
              <a:rPr lang="en-US" dirty="0"/>
              <a:t>Some examples</a:t>
            </a:r>
          </a:p>
        </p:txBody>
      </p:sp>
      <p:sp>
        <p:nvSpPr>
          <p:cNvPr id="3" name="Slide Number Placeholder 2">
            <a:extLst>
              <a:ext uri="{FF2B5EF4-FFF2-40B4-BE49-F238E27FC236}">
                <a16:creationId xmlns:a16="http://schemas.microsoft.com/office/drawing/2014/main" id="{1D1A1833-2170-BB54-451D-ABA401F89611}"/>
              </a:ext>
            </a:extLst>
          </p:cNvPr>
          <p:cNvSpPr>
            <a:spLocks noGrp="1"/>
          </p:cNvSpPr>
          <p:nvPr>
            <p:ph type="sldNum" sz="quarter" idx="12"/>
          </p:nvPr>
        </p:nvSpPr>
        <p:spPr>
          <a:xfrm>
            <a:off x="217693" y="6356350"/>
            <a:ext cx="2743200" cy="365125"/>
          </a:xfrm>
        </p:spPr>
        <p:txBody>
          <a:bodyPr/>
          <a:lstStyle/>
          <a:p>
            <a:pPr algn="l"/>
            <a:fld id="{C48CA0C2-63F4-A14C-9844-CD025D1796C9}" type="slidenum">
              <a:rPr lang="en-US" smtClean="0"/>
              <a:pPr algn="l"/>
              <a:t>33</a:t>
            </a:fld>
            <a:endParaRPr lang="en-US" dirty="0"/>
          </a:p>
        </p:txBody>
      </p:sp>
    </p:spTree>
    <p:extLst>
      <p:ext uri="{BB962C8B-B14F-4D97-AF65-F5344CB8AC3E}">
        <p14:creationId xmlns:p14="http://schemas.microsoft.com/office/powerpoint/2010/main" val="2041172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33E75-6C8D-0021-19B2-15FADE57C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F6F91A-FF3C-394E-9F6C-5693164E7B73}"/>
              </a:ext>
            </a:extLst>
          </p:cNvPr>
          <p:cNvSpPr>
            <a:spLocks noGrp="1"/>
          </p:cNvSpPr>
          <p:nvPr>
            <p:ph type="title"/>
          </p:nvPr>
        </p:nvSpPr>
        <p:spPr/>
        <p:txBody>
          <a:bodyPr/>
          <a:lstStyle/>
          <a:p>
            <a:r>
              <a:rPr lang="en-US" dirty="0"/>
              <a:t>Some common types of graphics</a:t>
            </a:r>
          </a:p>
        </p:txBody>
      </p:sp>
      <p:sp>
        <p:nvSpPr>
          <p:cNvPr id="3" name="Content Placeholder 2">
            <a:extLst>
              <a:ext uri="{FF2B5EF4-FFF2-40B4-BE49-F238E27FC236}">
                <a16:creationId xmlns:a16="http://schemas.microsoft.com/office/drawing/2014/main" id="{6EA0C118-C737-B25D-8B3E-B0B52A3D36E0}"/>
              </a:ext>
            </a:extLst>
          </p:cNvPr>
          <p:cNvSpPr>
            <a:spLocks noGrp="1"/>
          </p:cNvSpPr>
          <p:nvPr>
            <p:ph idx="1"/>
          </p:nvPr>
        </p:nvSpPr>
        <p:spPr/>
        <p:txBody>
          <a:bodyPr>
            <a:normAutofit/>
          </a:bodyPr>
          <a:lstStyle/>
          <a:p>
            <a:r>
              <a:rPr lang="en-US" dirty="0"/>
              <a:t>Tables</a:t>
            </a:r>
          </a:p>
          <a:p>
            <a:r>
              <a:rPr lang="en-US" dirty="0"/>
              <a:t>Flow charts</a:t>
            </a:r>
          </a:p>
          <a:p>
            <a:r>
              <a:rPr lang="en-US" dirty="0"/>
              <a:t>Maps</a:t>
            </a:r>
          </a:p>
          <a:p>
            <a:r>
              <a:rPr lang="en-US" dirty="0"/>
              <a:t>Graphs</a:t>
            </a:r>
          </a:p>
          <a:p>
            <a:r>
              <a:rPr lang="en-US" dirty="0"/>
              <a:t>Charts</a:t>
            </a:r>
          </a:p>
          <a:p>
            <a:r>
              <a:rPr lang="en-US" dirty="0"/>
              <a:t>Diagrams</a:t>
            </a:r>
          </a:p>
          <a:p>
            <a:r>
              <a:rPr lang="en-US" dirty="0"/>
              <a:t>Spatially arranged equations</a:t>
            </a:r>
          </a:p>
        </p:txBody>
      </p:sp>
      <p:sp>
        <p:nvSpPr>
          <p:cNvPr id="4" name="Slide Number Placeholder 3">
            <a:extLst>
              <a:ext uri="{FF2B5EF4-FFF2-40B4-BE49-F238E27FC236}">
                <a16:creationId xmlns:a16="http://schemas.microsoft.com/office/drawing/2014/main" id="{4C2A0E6D-E1B7-C242-5283-92C009674338}"/>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34</a:t>
            </a:fld>
            <a:endParaRPr lang="en-US" dirty="0"/>
          </a:p>
        </p:txBody>
      </p:sp>
    </p:spTree>
    <p:extLst>
      <p:ext uri="{BB962C8B-B14F-4D97-AF65-F5344CB8AC3E}">
        <p14:creationId xmlns:p14="http://schemas.microsoft.com/office/powerpoint/2010/main" val="22551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9EC27-9BF0-D959-FB5F-D6F7025B7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E6D63-1126-B87B-2B6D-AA3C3B59B515}"/>
              </a:ext>
            </a:extLst>
          </p:cNvPr>
          <p:cNvSpPr>
            <a:spLocks noGrp="1"/>
          </p:cNvSpPr>
          <p:nvPr>
            <p:ph type="title"/>
          </p:nvPr>
        </p:nvSpPr>
        <p:spPr/>
        <p:txBody>
          <a:bodyPr/>
          <a:lstStyle/>
          <a:p>
            <a:r>
              <a:rPr lang="en-US" dirty="0"/>
              <a:t>Our process (1/3)</a:t>
            </a:r>
          </a:p>
        </p:txBody>
      </p:sp>
      <p:sp>
        <p:nvSpPr>
          <p:cNvPr id="3" name="Content Placeholder 2">
            <a:extLst>
              <a:ext uri="{FF2B5EF4-FFF2-40B4-BE49-F238E27FC236}">
                <a16:creationId xmlns:a16="http://schemas.microsoft.com/office/drawing/2014/main" id="{3BD0046A-1C04-DEB6-7691-851F1533D46B}"/>
              </a:ext>
            </a:extLst>
          </p:cNvPr>
          <p:cNvSpPr>
            <a:spLocks noGrp="1"/>
          </p:cNvSpPr>
          <p:nvPr>
            <p:ph idx="1"/>
          </p:nvPr>
        </p:nvSpPr>
        <p:spPr/>
        <p:txBody>
          <a:bodyPr>
            <a:noAutofit/>
          </a:bodyPr>
          <a:lstStyle/>
          <a:p>
            <a:pPr lvl="0"/>
            <a:r>
              <a:rPr lang="en-US" dirty="0"/>
              <a:t>Analyze the images in your document.</a:t>
            </a:r>
          </a:p>
          <a:p>
            <a:pPr lvl="1"/>
            <a:r>
              <a:rPr lang="en-US" dirty="0"/>
              <a:t>Which ones should be image descriptions?</a:t>
            </a:r>
          </a:p>
          <a:p>
            <a:pPr lvl="1"/>
            <a:r>
              <a:rPr lang="en-US" dirty="0"/>
              <a:t>Which ones should be skipped?</a:t>
            </a:r>
          </a:p>
          <a:p>
            <a:pPr lvl="1"/>
            <a:r>
              <a:rPr lang="en-US" dirty="0"/>
              <a:t>Which ones need to be converted to a tactile format? How will they be used?</a:t>
            </a:r>
          </a:p>
          <a:p>
            <a:pPr lvl="0"/>
            <a:r>
              <a:rPr lang="en-US" dirty="0"/>
              <a:t>Acquire images that need to be embossed. We usually take screenshots of images from digital files like PowerPoint documents and PDF textbooks.</a:t>
            </a:r>
          </a:p>
          <a:p>
            <a:pPr lvl="1"/>
            <a:r>
              <a:rPr lang="en-US" dirty="0"/>
              <a:t>Bigger is usually better – zoom in when taking screenshots.</a:t>
            </a:r>
          </a:p>
          <a:p>
            <a:pPr lvl="1"/>
            <a:r>
              <a:rPr lang="en-US" dirty="0"/>
              <a:t>We use screenshots instead of saving images to ensure they’re all PNGs, but without transparency.</a:t>
            </a:r>
          </a:p>
        </p:txBody>
      </p:sp>
      <p:sp>
        <p:nvSpPr>
          <p:cNvPr id="4" name="Slide Number Placeholder 3">
            <a:extLst>
              <a:ext uri="{FF2B5EF4-FFF2-40B4-BE49-F238E27FC236}">
                <a16:creationId xmlns:a16="http://schemas.microsoft.com/office/drawing/2014/main" id="{8810CF5A-FD50-4344-3971-C50B0DD4CE18}"/>
              </a:ext>
            </a:extLst>
          </p:cNvPr>
          <p:cNvSpPr>
            <a:spLocks noGrp="1"/>
          </p:cNvSpPr>
          <p:nvPr>
            <p:ph type="sldNum" sz="quarter" idx="12"/>
          </p:nvPr>
        </p:nvSpPr>
        <p:spPr>
          <a:xfrm>
            <a:off x="251657" y="6356350"/>
            <a:ext cx="2743200" cy="365125"/>
          </a:xfrm>
        </p:spPr>
        <p:txBody>
          <a:bodyPr/>
          <a:lstStyle/>
          <a:p>
            <a:pPr algn="l"/>
            <a:fld id="{3CFA42FF-03D4-0842-A40A-D22C1BBC0BCB}" type="slidenum">
              <a:rPr lang="en-US" smtClean="0"/>
              <a:pPr algn="l"/>
              <a:t>35</a:t>
            </a:fld>
            <a:endParaRPr lang="en-US" dirty="0"/>
          </a:p>
        </p:txBody>
      </p:sp>
    </p:spTree>
    <p:extLst>
      <p:ext uri="{BB962C8B-B14F-4D97-AF65-F5344CB8AC3E}">
        <p14:creationId xmlns:p14="http://schemas.microsoft.com/office/powerpoint/2010/main" val="530798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C840-3E94-F53B-76F3-4707F64A0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D51C8-ABE1-DE7F-0CEC-E1C8A5F5DC73}"/>
              </a:ext>
            </a:extLst>
          </p:cNvPr>
          <p:cNvSpPr>
            <a:spLocks noGrp="1"/>
          </p:cNvSpPr>
          <p:nvPr>
            <p:ph type="title"/>
          </p:nvPr>
        </p:nvSpPr>
        <p:spPr/>
        <p:txBody>
          <a:bodyPr/>
          <a:lstStyle/>
          <a:p>
            <a:r>
              <a:rPr lang="en-US" dirty="0"/>
              <a:t>Our process (2/3)</a:t>
            </a:r>
          </a:p>
        </p:txBody>
      </p:sp>
      <p:sp>
        <p:nvSpPr>
          <p:cNvPr id="3" name="Content Placeholder 2">
            <a:extLst>
              <a:ext uri="{FF2B5EF4-FFF2-40B4-BE49-F238E27FC236}">
                <a16:creationId xmlns:a16="http://schemas.microsoft.com/office/drawing/2014/main" id="{CC5687FC-31BA-833B-5746-3F2EE64114C8}"/>
              </a:ext>
            </a:extLst>
          </p:cNvPr>
          <p:cNvSpPr>
            <a:spLocks noGrp="1"/>
          </p:cNvSpPr>
          <p:nvPr>
            <p:ph idx="1"/>
          </p:nvPr>
        </p:nvSpPr>
        <p:spPr/>
        <p:txBody>
          <a:bodyPr>
            <a:noAutofit/>
          </a:bodyPr>
          <a:lstStyle/>
          <a:p>
            <a:r>
              <a:rPr lang="en-US" dirty="0"/>
              <a:t>Transcribe text that will appear in the graphic.</a:t>
            </a:r>
          </a:p>
          <a:p>
            <a:pPr lvl="1"/>
            <a:r>
              <a:rPr lang="en-US" dirty="0"/>
              <a:t>You can save space by using Nemeth and only capitalizing when absolutely necessary for comprehension. You can also sometimes skip number signs (</a:t>
            </a:r>
            <a:r>
              <a:rPr lang="en-US" dirty="0">
                <a:latin typeface="SimBraille" panose="01010609060101010103" pitchFamily="49" charset="0"/>
              </a:rPr>
              <a:t>#</a:t>
            </a:r>
            <a:r>
              <a:rPr lang="en-US" dirty="0"/>
              <a:t>)</a:t>
            </a:r>
          </a:p>
          <a:p>
            <a:pPr lvl="0"/>
            <a:r>
              <a:rPr lang="en-US" dirty="0"/>
              <a:t>Insert original image into Illustrator template on semitransparent layer. Lock this layer.</a:t>
            </a:r>
          </a:p>
          <a:p>
            <a:pPr lvl="0"/>
            <a:r>
              <a:rPr lang="en-US" dirty="0"/>
              <a:t>Trace basic shapes on fully opaque art layer. I generally use the pen tool, curve tool, and line tool.</a:t>
            </a:r>
          </a:p>
          <a:p>
            <a:pPr lvl="0"/>
            <a:r>
              <a:rPr lang="en-US" dirty="0"/>
              <a:t>Paste in braille labels on text layer. (Make sure you are using the right font size for the specific braille font you are using.)</a:t>
            </a:r>
          </a:p>
        </p:txBody>
      </p:sp>
      <p:sp>
        <p:nvSpPr>
          <p:cNvPr id="4" name="Slide Number Placeholder 3">
            <a:extLst>
              <a:ext uri="{FF2B5EF4-FFF2-40B4-BE49-F238E27FC236}">
                <a16:creationId xmlns:a16="http://schemas.microsoft.com/office/drawing/2014/main" id="{972FE9B6-0487-EABE-766D-50C758EF9A21}"/>
              </a:ext>
            </a:extLst>
          </p:cNvPr>
          <p:cNvSpPr>
            <a:spLocks noGrp="1"/>
          </p:cNvSpPr>
          <p:nvPr>
            <p:ph type="sldNum" sz="quarter" idx="12"/>
          </p:nvPr>
        </p:nvSpPr>
        <p:spPr>
          <a:xfrm>
            <a:off x="251657" y="6356350"/>
            <a:ext cx="2743200" cy="365125"/>
          </a:xfrm>
        </p:spPr>
        <p:txBody>
          <a:bodyPr/>
          <a:lstStyle/>
          <a:p>
            <a:pPr algn="l"/>
            <a:fld id="{3CFA42FF-03D4-0842-A40A-D22C1BBC0BCB}" type="slidenum">
              <a:rPr lang="en-US" smtClean="0"/>
              <a:pPr algn="l"/>
              <a:t>36</a:t>
            </a:fld>
            <a:endParaRPr lang="en-US" dirty="0"/>
          </a:p>
        </p:txBody>
      </p:sp>
    </p:spTree>
    <p:extLst>
      <p:ext uri="{BB962C8B-B14F-4D97-AF65-F5344CB8AC3E}">
        <p14:creationId xmlns:p14="http://schemas.microsoft.com/office/powerpoint/2010/main" val="671601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7E3FD-6F92-82DC-A672-42FF903F2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C877B-FED1-77B0-A6B4-D487849E27A5}"/>
              </a:ext>
            </a:extLst>
          </p:cNvPr>
          <p:cNvSpPr>
            <a:spLocks noGrp="1"/>
          </p:cNvSpPr>
          <p:nvPr>
            <p:ph type="title"/>
          </p:nvPr>
        </p:nvSpPr>
        <p:spPr/>
        <p:txBody>
          <a:bodyPr/>
          <a:lstStyle/>
          <a:p>
            <a:r>
              <a:rPr lang="en-US" dirty="0"/>
              <a:t>Our process (3/3)</a:t>
            </a:r>
          </a:p>
        </p:txBody>
      </p:sp>
      <p:sp>
        <p:nvSpPr>
          <p:cNvPr id="3" name="Content Placeholder 2">
            <a:extLst>
              <a:ext uri="{FF2B5EF4-FFF2-40B4-BE49-F238E27FC236}">
                <a16:creationId xmlns:a16="http://schemas.microsoft.com/office/drawing/2014/main" id="{8453B2C8-F3B3-AD93-51FF-F8ED106FEA18}"/>
              </a:ext>
            </a:extLst>
          </p:cNvPr>
          <p:cNvSpPr>
            <a:spLocks noGrp="1"/>
          </p:cNvSpPr>
          <p:nvPr>
            <p:ph idx="1"/>
          </p:nvPr>
        </p:nvSpPr>
        <p:spPr/>
        <p:txBody>
          <a:bodyPr>
            <a:noAutofit/>
          </a:bodyPr>
          <a:lstStyle/>
          <a:p>
            <a:pPr lvl="0"/>
            <a:r>
              <a:rPr lang="en-US" dirty="0"/>
              <a:t>Hide or delete anything you don’t want in the end product, like the original graphic or guidelines.</a:t>
            </a:r>
          </a:p>
          <a:p>
            <a:pPr lvl="0"/>
            <a:r>
              <a:rPr lang="en-US" dirty="0"/>
              <a:t>Emboss graphic using either the Elite or the PIAF:</a:t>
            </a:r>
          </a:p>
          <a:p>
            <a:pPr lvl="1"/>
            <a:r>
              <a:rPr lang="en-US" dirty="0"/>
              <a:t>Elite: “Print” to Elite, which embosses the graphic directly onto 11×11.5” tractor feed braille paper.</a:t>
            </a:r>
          </a:p>
          <a:p>
            <a:pPr lvl="1"/>
            <a:r>
              <a:rPr lang="en-US" dirty="0"/>
              <a:t>PIAF: Print to regular printer / copier on tabloid-size regular printer paper. We then copy the graphic onto swell paper.</a:t>
            </a:r>
          </a:p>
          <a:p>
            <a:pPr lvl="2"/>
            <a:r>
              <a:rPr lang="en-US" dirty="0"/>
              <a:t>(You can store swell paper in a printer, but then you run the risk of someone printing on swell paper by accident. Also, the paper functions by heat, so a warm copier might negatively affect the quality of your images.) The swell paper is then fed through the PIAF, which heats the paper using light.</a:t>
            </a:r>
          </a:p>
        </p:txBody>
      </p:sp>
      <p:sp>
        <p:nvSpPr>
          <p:cNvPr id="4" name="Slide Number Placeholder 3">
            <a:extLst>
              <a:ext uri="{FF2B5EF4-FFF2-40B4-BE49-F238E27FC236}">
                <a16:creationId xmlns:a16="http://schemas.microsoft.com/office/drawing/2014/main" id="{73A823D4-C218-A504-FEDA-21A1BB7E1C64}"/>
              </a:ext>
            </a:extLst>
          </p:cNvPr>
          <p:cNvSpPr>
            <a:spLocks noGrp="1"/>
          </p:cNvSpPr>
          <p:nvPr>
            <p:ph type="sldNum" sz="quarter" idx="12"/>
          </p:nvPr>
        </p:nvSpPr>
        <p:spPr>
          <a:xfrm>
            <a:off x="251657" y="6356350"/>
            <a:ext cx="2743200" cy="365125"/>
          </a:xfrm>
        </p:spPr>
        <p:txBody>
          <a:bodyPr/>
          <a:lstStyle/>
          <a:p>
            <a:pPr algn="l"/>
            <a:fld id="{3CFA42FF-03D4-0842-A40A-D22C1BBC0BCB}" type="slidenum">
              <a:rPr lang="en-US" smtClean="0"/>
              <a:pPr algn="l"/>
              <a:t>37</a:t>
            </a:fld>
            <a:endParaRPr lang="en-US" dirty="0"/>
          </a:p>
        </p:txBody>
      </p:sp>
    </p:spTree>
    <p:extLst>
      <p:ext uri="{BB962C8B-B14F-4D97-AF65-F5344CB8AC3E}">
        <p14:creationId xmlns:p14="http://schemas.microsoft.com/office/powerpoint/2010/main" val="3139156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4743-14EB-6332-DD28-FD8F35EC2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F599E-0F44-D1B0-46FB-693ED9F4E48E}"/>
              </a:ext>
            </a:extLst>
          </p:cNvPr>
          <p:cNvSpPr>
            <a:spLocks noGrp="1"/>
          </p:cNvSpPr>
          <p:nvPr>
            <p:ph type="title"/>
          </p:nvPr>
        </p:nvSpPr>
        <p:spPr>
          <a:xfrm>
            <a:off x="838200" y="365125"/>
            <a:ext cx="10515600" cy="1325563"/>
          </a:xfrm>
        </p:spPr>
        <p:txBody>
          <a:bodyPr anchor="ctr">
            <a:normAutofit/>
          </a:bodyPr>
          <a:lstStyle/>
          <a:p>
            <a:r>
              <a:rPr lang="en-US" dirty="0"/>
              <a:t>Reformatting a Graphic: Color-coded (1/4)</a:t>
            </a:r>
          </a:p>
        </p:txBody>
      </p:sp>
      <p:sp>
        <p:nvSpPr>
          <p:cNvPr id="3" name="Content Placeholder 2">
            <a:extLst>
              <a:ext uri="{FF2B5EF4-FFF2-40B4-BE49-F238E27FC236}">
                <a16:creationId xmlns:a16="http://schemas.microsoft.com/office/drawing/2014/main" id="{168893D4-A75A-C95E-4CBB-82BA99B2166F}"/>
              </a:ext>
            </a:extLst>
          </p:cNvPr>
          <p:cNvSpPr>
            <a:spLocks noGrp="1"/>
          </p:cNvSpPr>
          <p:nvPr>
            <p:ph sz="half" idx="1"/>
          </p:nvPr>
        </p:nvSpPr>
        <p:spPr>
          <a:xfrm>
            <a:off x="838200" y="1825625"/>
            <a:ext cx="5181600" cy="4351338"/>
          </a:xfrm>
        </p:spPr>
        <p:txBody>
          <a:bodyPr>
            <a:normAutofit/>
          </a:bodyPr>
          <a:lstStyle/>
          <a:p>
            <a:pPr marL="0" indent="0">
              <a:buNone/>
            </a:pPr>
            <a:r>
              <a:rPr lang="en-US" dirty="0"/>
              <a:t>This graph is color-coded, and the graphed lines intersect. I need to find a way to tell each function apart without colors.</a:t>
            </a:r>
          </a:p>
        </p:txBody>
      </p:sp>
      <p:sp>
        <p:nvSpPr>
          <p:cNvPr id="5" name="Slide Number Placeholder 4">
            <a:extLst>
              <a:ext uri="{FF2B5EF4-FFF2-40B4-BE49-F238E27FC236}">
                <a16:creationId xmlns:a16="http://schemas.microsoft.com/office/drawing/2014/main" id="{1E91438D-88AB-E222-AB85-06B7B309CF94}"/>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38</a:t>
            </a:fld>
            <a:endParaRPr lang="en-US"/>
          </a:p>
        </p:txBody>
      </p:sp>
      <p:pic>
        <p:nvPicPr>
          <p:cNvPr id="8" name="Content Placeholder 7" descr="A screenshot of a graph showing y equals a times x squared. Six functions are graphed where a equals 2, a equals 1, a equals 0.5, a equals negative 2, a equals negative 1, and a equals negative 0.5.">
            <a:extLst>
              <a:ext uri="{FF2B5EF4-FFF2-40B4-BE49-F238E27FC236}">
                <a16:creationId xmlns:a16="http://schemas.microsoft.com/office/drawing/2014/main" id="{A254DF06-664A-B202-579C-D692917351F3}"/>
              </a:ext>
            </a:extLst>
          </p:cNvPr>
          <p:cNvPicPr>
            <a:picLocks noGrp="1" noChangeAspect="1"/>
          </p:cNvPicPr>
          <p:nvPr>
            <p:ph sz="half" idx="2"/>
          </p:nvPr>
        </p:nvPicPr>
        <p:blipFill>
          <a:blip r:embed="rId2"/>
          <a:stretch>
            <a:fillRect/>
          </a:stretch>
        </p:blipFill>
        <p:spPr>
          <a:xfrm>
            <a:off x="7129132" y="1825625"/>
            <a:ext cx="3267736" cy="4351338"/>
          </a:xfrm>
          <a:ln>
            <a:solidFill>
              <a:schemeClr val="tx1"/>
            </a:solidFill>
          </a:ln>
        </p:spPr>
      </p:pic>
    </p:spTree>
    <p:extLst>
      <p:ext uri="{BB962C8B-B14F-4D97-AF65-F5344CB8AC3E}">
        <p14:creationId xmlns:p14="http://schemas.microsoft.com/office/powerpoint/2010/main" val="3681841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B8468-FA62-A8B6-BFCE-0CDA69F9B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35022-CEE2-AA13-C921-78F4A9CA3C1E}"/>
              </a:ext>
            </a:extLst>
          </p:cNvPr>
          <p:cNvSpPr>
            <a:spLocks noGrp="1"/>
          </p:cNvSpPr>
          <p:nvPr>
            <p:ph type="title"/>
          </p:nvPr>
        </p:nvSpPr>
        <p:spPr>
          <a:xfrm>
            <a:off x="838200" y="365125"/>
            <a:ext cx="10515600" cy="1325563"/>
          </a:xfrm>
        </p:spPr>
        <p:txBody>
          <a:bodyPr anchor="ctr">
            <a:normAutofit/>
          </a:bodyPr>
          <a:lstStyle/>
          <a:p>
            <a:r>
              <a:rPr lang="en-US" dirty="0"/>
              <a:t>Reformatting a Graphic: Color-coded (2/4)</a:t>
            </a:r>
          </a:p>
        </p:txBody>
      </p:sp>
      <p:sp>
        <p:nvSpPr>
          <p:cNvPr id="3" name="Content Placeholder 2">
            <a:extLst>
              <a:ext uri="{FF2B5EF4-FFF2-40B4-BE49-F238E27FC236}">
                <a16:creationId xmlns:a16="http://schemas.microsoft.com/office/drawing/2014/main" id="{97CBF151-E4E7-83EE-C7E8-6E890643D0E2}"/>
              </a:ext>
            </a:extLst>
          </p:cNvPr>
          <p:cNvSpPr>
            <a:spLocks noGrp="1"/>
          </p:cNvSpPr>
          <p:nvPr>
            <p:ph sz="half" idx="1"/>
          </p:nvPr>
        </p:nvSpPr>
        <p:spPr>
          <a:xfrm>
            <a:off x="838200" y="1825625"/>
            <a:ext cx="5181600" cy="4351338"/>
          </a:xfrm>
        </p:spPr>
        <p:txBody>
          <a:bodyPr>
            <a:normAutofit/>
          </a:bodyPr>
          <a:lstStyle/>
          <a:p>
            <a:pPr marL="0" indent="0">
              <a:buNone/>
            </a:pPr>
            <a:r>
              <a:rPr lang="en-US" dirty="0"/>
              <a:t>I’ve inserted the image into Illustrator on a semi-transparent layer so I can trace the </a:t>
            </a:r>
            <a:br>
              <a:rPr lang="en-US" dirty="0"/>
            </a:br>
            <a:r>
              <a:rPr lang="en-US" dirty="0"/>
              <a:t>original design.</a:t>
            </a:r>
          </a:p>
          <a:p>
            <a:pPr marL="0" indent="0">
              <a:buNone/>
            </a:pPr>
            <a:r>
              <a:rPr lang="en-US" dirty="0"/>
              <a:t>I’ve also made the original image wider; this is fine as long as it’s consistent and everything within the image stays in proportion.</a:t>
            </a:r>
          </a:p>
        </p:txBody>
      </p:sp>
      <p:sp>
        <p:nvSpPr>
          <p:cNvPr id="5" name="Slide Number Placeholder 4">
            <a:extLst>
              <a:ext uri="{FF2B5EF4-FFF2-40B4-BE49-F238E27FC236}">
                <a16:creationId xmlns:a16="http://schemas.microsoft.com/office/drawing/2014/main" id="{BFD47528-4496-1B6E-6979-BCD036CC7EB6}"/>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39</a:t>
            </a:fld>
            <a:endParaRPr lang="en-US"/>
          </a:p>
        </p:txBody>
      </p:sp>
      <p:pic>
        <p:nvPicPr>
          <p:cNvPr id="9" name="Content Placeholder 8" descr="A screenshot of a tactile graphic in progress in Illustrator. The graph is semi-transparent.">
            <a:extLst>
              <a:ext uri="{FF2B5EF4-FFF2-40B4-BE49-F238E27FC236}">
                <a16:creationId xmlns:a16="http://schemas.microsoft.com/office/drawing/2014/main" id="{FA065475-8B0F-D11C-3A18-4BC6DD2502F2}"/>
              </a:ext>
            </a:extLst>
          </p:cNvPr>
          <p:cNvPicPr>
            <a:picLocks noGrp="1" noChangeAspect="1"/>
          </p:cNvPicPr>
          <p:nvPr>
            <p:ph sz="half" idx="2"/>
          </p:nvPr>
        </p:nvPicPr>
        <p:blipFill>
          <a:blip r:embed="rId2"/>
          <a:stretch>
            <a:fillRect/>
          </a:stretch>
        </p:blipFill>
        <p:spPr>
          <a:xfrm>
            <a:off x="6487331" y="1825625"/>
            <a:ext cx="4551337" cy="4351338"/>
          </a:xfrm>
          <a:ln>
            <a:solidFill>
              <a:schemeClr val="tx1"/>
            </a:solidFill>
          </a:ln>
        </p:spPr>
      </p:pic>
    </p:spTree>
    <p:extLst>
      <p:ext uri="{BB962C8B-B14F-4D97-AF65-F5344CB8AC3E}">
        <p14:creationId xmlns:p14="http://schemas.microsoft.com/office/powerpoint/2010/main" val="364031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Wichita State University's main campus during the fall.">
            <a:extLst>
              <a:ext uri="{FF2B5EF4-FFF2-40B4-BE49-F238E27FC236}">
                <a16:creationId xmlns:a16="http://schemas.microsoft.com/office/drawing/2014/main" id="{A1F6826C-2F86-94DF-4B93-18EEFF384B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4001" r="1881"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E3548B-ADD9-1470-E48C-B0878B9C4A8A}"/>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Wichita State University</a:t>
            </a:r>
          </a:p>
        </p:txBody>
      </p:sp>
      <p:sp>
        <p:nvSpPr>
          <p:cNvPr id="3" name="Content Placeholder 2">
            <a:extLst>
              <a:ext uri="{FF2B5EF4-FFF2-40B4-BE49-F238E27FC236}">
                <a16:creationId xmlns:a16="http://schemas.microsoft.com/office/drawing/2014/main" id="{81E39A9A-CD7A-C671-039D-E73715C7932A}"/>
              </a:ext>
            </a:extLst>
          </p:cNvPr>
          <p:cNvSpPr>
            <a:spLocks noGrp="1"/>
          </p:cNvSpPr>
          <p:nvPr>
            <p:ph sz="half" idx="1"/>
          </p:nvPr>
        </p:nvSpPr>
        <p:spPr>
          <a:xfrm>
            <a:off x="7531610" y="2434201"/>
            <a:ext cx="4170863" cy="3742762"/>
          </a:xfrm>
        </p:spPr>
        <p:txBody>
          <a:bodyPr vert="horz" lIns="91440" tIns="45720" rIns="91440" bIns="45720" rtlCol="0">
            <a:normAutofit/>
          </a:bodyPr>
          <a:lstStyle/>
          <a:p>
            <a:r>
              <a:rPr lang="en-US" dirty="0"/>
              <a:t>Public research university in Wichita, KS</a:t>
            </a:r>
          </a:p>
          <a:p>
            <a:r>
              <a:rPr lang="en-US" dirty="0"/>
              <a:t>Enrollment of </a:t>
            </a:r>
            <a:br>
              <a:rPr lang="en-US" dirty="0"/>
            </a:br>
            <a:r>
              <a:rPr lang="en-US" dirty="0"/>
              <a:t>25,147 students</a:t>
            </a:r>
          </a:p>
          <a:p>
            <a:r>
              <a:rPr lang="en-US" dirty="0">
                <a:hlinkClick r:id="rId3"/>
              </a:rPr>
              <a:t>www.wichita.edu</a:t>
            </a:r>
            <a:endParaRPr lang="en-US" dirty="0"/>
          </a:p>
        </p:txBody>
      </p:sp>
    </p:spTree>
    <p:extLst>
      <p:ext uri="{BB962C8B-B14F-4D97-AF65-F5344CB8AC3E}">
        <p14:creationId xmlns:p14="http://schemas.microsoft.com/office/powerpoint/2010/main" val="1594106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BB241-419C-6912-8258-F53D0D55B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BB343-16BD-9CB5-BFCA-852306568B5C}"/>
              </a:ext>
            </a:extLst>
          </p:cNvPr>
          <p:cNvSpPr>
            <a:spLocks noGrp="1"/>
          </p:cNvSpPr>
          <p:nvPr>
            <p:ph type="title"/>
          </p:nvPr>
        </p:nvSpPr>
        <p:spPr>
          <a:xfrm>
            <a:off x="838200" y="365125"/>
            <a:ext cx="10515600" cy="1325563"/>
          </a:xfrm>
        </p:spPr>
        <p:txBody>
          <a:bodyPr anchor="ctr">
            <a:normAutofit/>
          </a:bodyPr>
          <a:lstStyle/>
          <a:p>
            <a:r>
              <a:rPr lang="en-US" dirty="0"/>
              <a:t>Reformatting a Graphic: Color-coded (3/4)</a:t>
            </a:r>
          </a:p>
        </p:txBody>
      </p:sp>
      <p:sp>
        <p:nvSpPr>
          <p:cNvPr id="3" name="Content Placeholder 2">
            <a:extLst>
              <a:ext uri="{FF2B5EF4-FFF2-40B4-BE49-F238E27FC236}">
                <a16:creationId xmlns:a16="http://schemas.microsoft.com/office/drawing/2014/main" id="{5A350869-8B29-C807-3BD1-A8ACB40FBC9B}"/>
              </a:ext>
            </a:extLst>
          </p:cNvPr>
          <p:cNvSpPr>
            <a:spLocks noGrp="1"/>
          </p:cNvSpPr>
          <p:nvPr>
            <p:ph sz="half" idx="1"/>
          </p:nvPr>
        </p:nvSpPr>
        <p:spPr>
          <a:xfrm>
            <a:off x="838200" y="1825625"/>
            <a:ext cx="5181600" cy="4351338"/>
          </a:xfrm>
        </p:spPr>
        <p:txBody>
          <a:bodyPr>
            <a:normAutofit/>
          </a:bodyPr>
          <a:lstStyle/>
          <a:p>
            <a:pPr marL="0" indent="0">
              <a:buNone/>
            </a:pPr>
            <a:r>
              <a:rPr lang="en-US" dirty="0"/>
              <a:t>Here I’ve drawn the graph axes and the graphed lines. Apart from the title, there are no labels yet. The graphed lines alternate between solid and dashed lines.</a:t>
            </a:r>
          </a:p>
          <a:p>
            <a:pPr marL="0" indent="0">
              <a:buNone/>
            </a:pPr>
            <a:r>
              <a:rPr lang="en-US" dirty="0"/>
              <a:t>There’s not a lot of room on the left side of the image, so I will move the graphed lines and the </a:t>
            </a:r>
            <a:br>
              <a:rPr lang="en-US" dirty="0"/>
            </a:br>
            <a:r>
              <a:rPr lang="en-US" dirty="0"/>
              <a:t>y-axis to the right.</a:t>
            </a:r>
          </a:p>
        </p:txBody>
      </p:sp>
      <p:sp>
        <p:nvSpPr>
          <p:cNvPr id="5" name="Slide Number Placeholder 4">
            <a:extLst>
              <a:ext uri="{FF2B5EF4-FFF2-40B4-BE49-F238E27FC236}">
                <a16:creationId xmlns:a16="http://schemas.microsoft.com/office/drawing/2014/main" id="{3D54A70D-1CB0-360B-1E17-DEC453F99941}"/>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40</a:t>
            </a:fld>
            <a:endParaRPr lang="en-US"/>
          </a:p>
        </p:txBody>
      </p:sp>
      <p:pic>
        <p:nvPicPr>
          <p:cNvPr id="8" name="Content Placeholder 7" descr="A screenshot of a tactile graphic in progress in Illustrator. Alternating solid and dashed lines have been drawn over the original graph.">
            <a:extLst>
              <a:ext uri="{FF2B5EF4-FFF2-40B4-BE49-F238E27FC236}">
                <a16:creationId xmlns:a16="http://schemas.microsoft.com/office/drawing/2014/main" id="{D4431EF6-EFAE-DD9C-5A7F-BD9BA1CE15B9}"/>
              </a:ext>
            </a:extLst>
          </p:cNvPr>
          <p:cNvPicPr>
            <a:picLocks noGrp="1" noChangeAspect="1"/>
          </p:cNvPicPr>
          <p:nvPr>
            <p:ph sz="half" idx="2"/>
          </p:nvPr>
        </p:nvPicPr>
        <p:blipFill>
          <a:blip r:embed="rId2"/>
          <a:stretch>
            <a:fillRect/>
          </a:stretch>
        </p:blipFill>
        <p:spPr>
          <a:xfrm>
            <a:off x="6590279" y="1825625"/>
            <a:ext cx="4345442" cy="4351338"/>
          </a:xfrm>
          <a:ln>
            <a:solidFill>
              <a:schemeClr val="tx1"/>
            </a:solidFill>
          </a:ln>
        </p:spPr>
      </p:pic>
    </p:spTree>
    <p:extLst>
      <p:ext uri="{BB962C8B-B14F-4D97-AF65-F5344CB8AC3E}">
        <p14:creationId xmlns:p14="http://schemas.microsoft.com/office/powerpoint/2010/main" val="1530189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ED22-2D2D-FB07-E5C5-8DA92CD37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813E5C-2AEA-B3DE-C631-AEA4F409783F}"/>
              </a:ext>
            </a:extLst>
          </p:cNvPr>
          <p:cNvSpPr>
            <a:spLocks noGrp="1"/>
          </p:cNvSpPr>
          <p:nvPr>
            <p:ph type="title"/>
          </p:nvPr>
        </p:nvSpPr>
        <p:spPr>
          <a:xfrm>
            <a:off x="838200" y="365125"/>
            <a:ext cx="10515600" cy="1325563"/>
          </a:xfrm>
        </p:spPr>
        <p:txBody>
          <a:bodyPr anchor="ctr">
            <a:normAutofit/>
          </a:bodyPr>
          <a:lstStyle/>
          <a:p>
            <a:r>
              <a:rPr lang="en-US" dirty="0"/>
              <a:t>Reformatting a Graphic: Color-coded (4/4)</a:t>
            </a:r>
          </a:p>
        </p:txBody>
      </p:sp>
      <p:sp>
        <p:nvSpPr>
          <p:cNvPr id="3" name="Content Placeholder 2">
            <a:extLst>
              <a:ext uri="{FF2B5EF4-FFF2-40B4-BE49-F238E27FC236}">
                <a16:creationId xmlns:a16="http://schemas.microsoft.com/office/drawing/2014/main" id="{FACEED0D-F4CB-A18F-C235-D0299821A608}"/>
              </a:ext>
            </a:extLst>
          </p:cNvPr>
          <p:cNvSpPr>
            <a:spLocks noGrp="1"/>
          </p:cNvSpPr>
          <p:nvPr>
            <p:ph sz="half" idx="1"/>
          </p:nvPr>
        </p:nvSpPr>
        <p:spPr>
          <a:xfrm>
            <a:off x="838200" y="1825625"/>
            <a:ext cx="5181600" cy="4351338"/>
          </a:xfrm>
        </p:spPr>
        <p:txBody>
          <a:bodyPr>
            <a:normAutofit/>
          </a:bodyPr>
          <a:lstStyle/>
          <a:p>
            <a:pPr marL="0" indent="0">
              <a:buNone/>
            </a:pPr>
            <a:r>
              <a:rPr lang="en-US" dirty="0"/>
              <a:t>I wanted to move the graph to the right so I had room to put labels on both sides. Since the lines intersect at origin and the point of the graphic is to illustrate how the value of a changes the parabola, I wanted labels on both ends of every line.</a:t>
            </a:r>
          </a:p>
        </p:txBody>
      </p:sp>
      <p:sp>
        <p:nvSpPr>
          <p:cNvPr id="5" name="Slide Number Placeholder 4">
            <a:extLst>
              <a:ext uri="{FF2B5EF4-FFF2-40B4-BE49-F238E27FC236}">
                <a16:creationId xmlns:a16="http://schemas.microsoft.com/office/drawing/2014/main" id="{8DFB2436-FB91-B3F8-000B-0F9EE984A6C9}"/>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41</a:t>
            </a:fld>
            <a:endParaRPr lang="en-US"/>
          </a:p>
        </p:txBody>
      </p:sp>
      <p:pic>
        <p:nvPicPr>
          <p:cNvPr id="13" name="Content Placeholder 12" descr="A screenshot of a tactile graphic in progress in Illustrator. The blue guide box is gone, and labels have been added to both ends of each graphed line. The labels are also shown in printed text in red.">
            <a:extLst>
              <a:ext uri="{FF2B5EF4-FFF2-40B4-BE49-F238E27FC236}">
                <a16:creationId xmlns:a16="http://schemas.microsoft.com/office/drawing/2014/main" id="{048EDD36-74BF-928A-1D92-1E2853E31E1A}"/>
              </a:ext>
            </a:extLst>
          </p:cNvPr>
          <p:cNvPicPr>
            <a:picLocks noGrp="1" noChangeAspect="1"/>
          </p:cNvPicPr>
          <p:nvPr>
            <p:ph sz="half" idx="2"/>
          </p:nvPr>
        </p:nvPicPr>
        <p:blipFill>
          <a:blip r:embed="rId2"/>
          <a:stretch>
            <a:fillRect/>
          </a:stretch>
        </p:blipFill>
        <p:spPr>
          <a:xfrm>
            <a:off x="6492737" y="1825625"/>
            <a:ext cx="4540526" cy="4351338"/>
          </a:xfrm>
          <a:ln>
            <a:solidFill>
              <a:schemeClr val="tx1"/>
            </a:solidFill>
          </a:ln>
        </p:spPr>
      </p:pic>
    </p:spTree>
    <p:extLst>
      <p:ext uri="{BB962C8B-B14F-4D97-AF65-F5344CB8AC3E}">
        <p14:creationId xmlns:p14="http://schemas.microsoft.com/office/powerpoint/2010/main" val="206896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3ED8B-6A55-33C3-E224-8E654B7F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B17CB-20ED-1824-42EC-61EEA252368E}"/>
              </a:ext>
            </a:extLst>
          </p:cNvPr>
          <p:cNvSpPr>
            <a:spLocks noGrp="1"/>
          </p:cNvSpPr>
          <p:nvPr>
            <p:ph type="title"/>
          </p:nvPr>
        </p:nvSpPr>
        <p:spPr/>
        <p:txBody>
          <a:bodyPr/>
          <a:lstStyle/>
          <a:p>
            <a:r>
              <a:rPr lang="en-US" dirty="0"/>
              <a:t>Reformatting a Graphic: Complexity (1/7)</a:t>
            </a:r>
          </a:p>
        </p:txBody>
      </p:sp>
      <p:sp>
        <p:nvSpPr>
          <p:cNvPr id="3" name="Content Placeholder 2">
            <a:extLst>
              <a:ext uri="{FF2B5EF4-FFF2-40B4-BE49-F238E27FC236}">
                <a16:creationId xmlns:a16="http://schemas.microsoft.com/office/drawing/2014/main" id="{63A9EC72-BB6A-7A50-C4C6-6D68298AFCA7}"/>
              </a:ext>
            </a:extLst>
          </p:cNvPr>
          <p:cNvSpPr>
            <a:spLocks noGrp="1"/>
          </p:cNvSpPr>
          <p:nvPr>
            <p:ph idx="1"/>
          </p:nvPr>
        </p:nvSpPr>
        <p:spPr/>
        <p:txBody>
          <a:bodyPr>
            <a:normAutofit lnSpcReduction="10000"/>
          </a:bodyPr>
          <a:lstStyle/>
          <a:p>
            <a:r>
              <a:rPr lang="en-US" dirty="0"/>
              <a:t>Sometimes the original graphic will be cluttered, complicated, and/or hard to parse, even for a sighted person. See the example on the next slide.</a:t>
            </a:r>
          </a:p>
          <a:p>
            <a:pPr lvl="1"/>
            <a:r>
              <a:rPr lang="en-US" dirty="0"/>
              <a:t>Example Information: Psychrometric chart for 1 atm (SI units). Source: Z. Zhang and M. B. Pate, “A Methodology for Implementing a Psychrometric Chart in a Computer Graphics System,” ASHRAE Transactions, Vol. 94, Pt. 1, 1988.</a:t>
            </a:r>
          </a:p>
          <a:p>
            <a:r>
              <a:rPr lang="en-US" dirty="0"/>
              <a:t>You can split the information in a graphic across multiple pages to give it breathing room.</a:t>
            </a:r>
          </a:p>
          <a:p>
            <a:r>
              <a:rPr lang="en-US" dirty="0"/>
              <a:t>Remember to clearly explain what you’re doing so the user knows what’s going on!</a:t>
            </a:r>
          </a:p>
        </p:txBody>
      </p:sp>
      <p:sp>
        <p:nvSpPr>
          <p:cNvPr id="4" name="Slide Number Placeholder 3">
            <a:extLst>
              <a:ext uri="{FF2B5EF4-FFF2-40B4-BE49-F238E27FC236}">
                <a16:creationId xmlns:a16="http://schemas.microsoft.com/office/drawing/2014/main" id="{E6817C62-861A-DB97-B293-06FB77B3D0B3}"/>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42</a:t>
            </a:fld>
            <a:endParaRPr lang="en-US" dirty="0"/>
          </a:p>
        </p:txBody>
      </p:sp>
    </p:spTree>
    <p:extLst>
      <p:ext uri="{BB962C8B-B14F-4D97-AF65-F5344CB8AC3E}">
        <p14:creationId xmlns:p14="http://schemas.microsoft.com/office/powerpoint/2010/main" val="3007487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ABA7F-7266-A859-7298-72762C36FA9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C2382A-A6E9-4A24-F421-F36DF14098EB}"/>
              </a:ext>
            </a:extLst>
          </p:cNvPr>
          <p:cNvSpPr/>
          <p:nvPr/>
        </p:nvSpPr>
        <p:spPr>
          <a:xfrm>
            <a:off x="-1" y="0"/>
            <a:ext cx="12192000"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686BE-ABAF-1219-4E91-82AC878EFD1C}"/>
              </a:ext>
            </a:extLst>
          </p:cNvPr>
          <p:cNvSpPr>
            <a:spLocks noGrp="1"/>
          </p:cNvSpPr>
          <p:nvPr>
            <p:ph type="title"/>
          </p:nvPr>
        </p:nvSpPr>
        <p:spPr>
          <a:xfrm>
            <a:off x="838200" y="2463348"/>
            <a:ext cx="10515600" cy="1325563"/>
          </a:xfrm>
        </p:spPr>
        <p:txBody>
          <a:bodyPr/>
          <a:lstStyle/>
          <a:p>
            <a:r>
              <a:rPr lang="en-US" dirty="0"/>
              <a:t>Reformatting a Graphic: </a:t>
            </a:r>
            <a:br>
              <a:rPr lang="en-US" dirty="0"/>
            </a:br>
            <a:r>
              <a:rPr lang="en-US" dirty="0"/>
              <a:t>Complexity (2/7)</a:t>
            </a:r>
          </a:p>
        </p:txBody>
      </p:sp>
      <p:sp>
        <p:nvSpPr>
          <p:cNvPr id="4" name="Slide Number Placeholder 3">
            <a:extLst>
              <a:ext uri="{FF2B5EF4-FFF2-40B4-BE49-F238E27FC236}">
                <a16:creationId xmlns:a16="http://schemas.microsoft.com/office/drawing/2014/main" id="{7B6BBB38-A543-CB13-4B6A-94ED673FA3DC}"/>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43</a:t>
            </a:fld>
            <a:endParaRPr lang="en-US" dirty="0"/>
          </a:p>
        </p:txBody>
      </p:sp>
      <p:pic>
        <p:nvPicPr>
          <p:cNvPr id="13" name="Content Placeholder 12" descr="A graph with lines and angles&#10;&#10;AI-generated content may be incorrect.">
            <a:extLst>
              <a:ext uri="{FF2B5EF4-FFF2-40B4-BE49-F238E27FC236}">
                <a16:creationId xmlns:a16="http://schemas.microsoft.com/office/drawing/2014/main" id="{4A87F85D-B6A4-BED9-4963-C0D7EA40B921}"/>
              </a:ext>
            </a:extLst>
          </p:cNvPr>
          <p:cNvPicPr>
            <a:picLocks noGrp="1" noChangeAspect="1"/>
          </p:cNvPicPr>
          <p:nvPr>
            <p:ph idx="1"/>
          </p:nvPr>
        </p:nvPicPr>
        <p:blipFill>
          <a:blip r:embed="rId3"/>
          <a:stretch>
            <a:fillRect/>
          </a:stretch>
        </p:blipFill>
        <p:spPr>
          <a:xfrm>
            <a:off x="6819125" y="-1"/>
            <a:ext cx="5372876" cy="6857999"/>
          </a:xfrm>
        </p:spPr>
      </p:pic>
    </p:spTree>
    <p:extLst>
      <p:ext uri="{BB962C8B-B14F-4D97-AF65-F5344CB8AC3E}">
        <p14:creationId xmlns:p14="http://schemas.microsoft.com/office/powerpoint/2010/main" val="3110625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31B6F-CBA2-43AA-D55A-111CF15A5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34B0D-7BC0-AC67-0CF4-4638DA39382B}"/>
              </a:ext>
            </a:extLst>
          </p:cNvPr>
          <p:cNvSpPr>
            <a:spLocks noGrp="1"/>
          </p:cNvSpPr>
          <p:nvPr>
            <p:ph type="title"/>
          </p:nvPr>
        </p:nvSpPr>
        <p:spPr/>
        <p:txBody>
          <a:bodyPr/>
          <a:lstStyle/>
          <a:p>
            <a:r>
              <a:rPr lang="en-US" dirty="0"/>
              <a:t>Reformatting a Graphic: Complexity (3/7)</a:t>
            </a:r>
          </a:p>
        </p:txBody>
      </p:sp>
      <p:sp>
        <p:nvSpPr>
          <p:cNvPr id="7" name="Rectangle 6">
            <a:extLst>
              <a:ext uri="{FF2B5EF4-FFF2-40B4-BE49-F238E27FC236}">
                <a16:creationId xmlns:a16="http://schemas.microsoft.com/office/drawing/2014/main" id="{DDB6DB44-79EC-B4F8-104F-DCA32C610C5F}"/>
              </a:ext>
            </a:extLst>
          </p:cNvPr>
          <p:cNvSpPr/>
          <p:nvPr/>
        </p:nvSpPr>
        <p:spPr>
          <a:xfrm>
            <a:off x="-1" y="1690688"/>
            <a:ext cx="12192000" cy="51673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5E55E78-F413-C232-20C1-D1EF84805DDB}"/>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44</a:t>
            </a:fld>
            <a:endParaRPr lang="en-US" dirty="0"/>
          </a:p>
        </p:txBody>
      </p:sp>
      <p:pic>
        <p:nvPicPr>
          <p:cNvPr id="8" name="Content Placeholder 7" descr="A screenshot of four tactile graphics representing the graph from the previous slide.">
            <a:extLst>
              <a:ext uri="{FF2B5EF4-FFF2-40B4-BE49-F238E27FC236}">
                <a16:creationId xmlns:a16="http://schemas.microsoft.com/office/drawing/2014/main" id="{F66EB5F5-DADC-BAAA-2A52-30029F93C405}"/>
              </a:ext>
            </a:extLst>
          </p:cNvPr>
          <p:cNvPicPr>
            <a:picLocks noGrp="1" noChangeAspect="1"/>
          </p:cNvPicPr>
          <p:nvPr>
            <p:ph idx="1"/>
          </p:nvPr>
        </p:nvPicPr>
        <p:blipFill>
          <a:blip r:embed="rId3"/>
          <a:stretch>
            <a:fillRect/>
          </a:stretch>
        </p:blipFill>
        <p:spPr>
          <a:xfrm>
            <a:off x="8163" y="1584907"/>
            <a:ext cx="12167121" cy="4357654"/>
          </a:xfrm>
          <a:ln>
            <a:solidFill>
              <a:schemeClr val="tx1"/>
            </a:solidFill>
          </a:ln>
        </p:spPr>
      </p:pic>
    </p:spTree>
    <p:extLst>
      <p:ext uri="{BB962C8B-B14F-4D97-AF65-F5344CB8AC3E}">
        <p14:creationId xmlns:p14="http://schemas.microsoft.com/office/powerpoint/2010/main" val="3990898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98A6-CB00-CE8B-2FE7-7B9809A8F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7AD2F-587A-C197-62E7-85ACA4C6EC8C}"/>
              </a:ext>
            </a:extLst>
          </p:cNvPr>
          <p:cNvSpPr>
            <a:spLocks noGrp="1"/>
          </p:cNvSpPr>
          <p:nvPr>
            <p:ph type="title"/>
          </p:nvPr>
        </p:nvSpPr>
        <p:spPr/>
        <p:txBody>
          <a:bodyPr/>
          <a:lstStyle/>
          <a:p>
            <a:r>
              <a:rPr lang="en-US" dirty="0"/>
              <a:t>Reformatting a Graphic: Complexity (4/7)</a:t>
            </a:r>
          </a:p>
        </p:txBody>
      </p:sp>
      <p:sp>
        <p:nvSpPr>
          <p:cNvPr id="3" name="Content Placeholder 2">
            <a:extLst>
              <a:ext uri="{FF2B5EF4-FFF2-40B4-BE49-F238E27FC236}">
                <a16:creationId xmlns:a16="http://schemas.microsoft.com/office/drawing/2014/main" id="{CA2B9E42-590E-2642-5CB0-2FD937EB403F}"/>
              </a:ext>
            </a:extLst>
          </p:cNvPr>
          <p:cNvSpPr>
            <a:spLocks noGrp="1"/>
          </p:cNvSpPr>
          <p:nvPr>
            <p:ph idx="1"/>
          </p:nvPr>
        </p:nvSpPr>
        <p:spPr>
          <a:xfrm>
            <a:off x="838200" y="1711322"/>
            <a:ext cx="10515600" cy="4351338"/>
          </a:xfrm>
        </p:spPr>
        <p:txBody>
          <a:bodyPr>
            <a:noAutofit/>
          </a:bodyPr>
          <a:lstStyle/>
          <a:p>
            <a:pPr marL="0" indent="0">
              <a:buNone/>
            </a:pPr>
            <a:r>
              <a:rPr lang="en-US" dirty="0"/>
              <a:t>Some changes I made in order to make this work as a tactile graphic:</a:t>
            </a:r>
          </a:p>
          <a:p>
            <a:r>
              <a:rPr lang="en-US" dirty="0"/>
              <a:t>Used tabloid-size swell paper in vertical orientation (90° rotation from normal orientation).</a:t>
            </a:r>
          </a:p>
          <a:p>
            <a:pPr lvl="1"/>
            <a:r>
              <a:rPr lang="en-US" dirty="0"/>
              <a:t>Oriented all braille text in one direction.</a:t>
            </a:r>
          </a:p>
          <a:p>
            <a:r>
              <a:rPr lang="en-US" dirty="0"/>
              <a:t>Used solid, dashed, and dotted lines to distinguish different axes.</a:t>
            </a:r>
          </a:p>
        </p:txBody>
      </p:sp>
      <p:sp>
        <p:nvSpPr>
          <p:cNvPr id="4" name="Slide Number Placeholder 3">
            <a:extLst>
              <a:ext uri="{FF2B5EF4-FFF2-40B4-BE49-F238E27FC236}">
                <a16:creationId xmlns:a16="http://schemas.microsoft.com/office/drawing/2014/main" id="{C05212B6-F164-4F3F-98E7-AE482F890831}"/>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45</a:t>
            </a:fld>
            <a:endParaRPr lang="en-US" dirty="0"/>
          </a:p>
        </p:txBody>
      </p:sp>
    </p:spTree>
    <p:extLst>
      <p:ext uri="{BB962C8B-B14F-4D97-AF65-F5344CB8AC3E}">
        <p14:creationId xmlns:p14="http://schemas.microsoft.com/office/powerpoint/2010/main" val="3054936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AF78-849D-94C5-0941-DB9279848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898A5-FA4A-896F-4458-6295A473BCB7}"/>
              </a:ext>
            </a:extLst>
          </p:cNvPr>
          <p:cNvSpPr>
            <a:spLocks noGrp="1"/>
          </p:cNvSpPr>
          <p:nvPr>
            <p:ph type="title"/>
          </p:nvPr>
        </p:nvSpPr>
        <p:spPr/>
        <p:txBody>
          <a:bodyPr/>
          <a:lstStyle/>
          <a:p>
            <a:r>
              <a:rPr lang="en-US" dirty="0"/>
              <a:t>Reformatting a Graphic: Complexity (5/7)</a:t>
            </a:r>
          </a:p>
        </p:txBody>
      </p:sp>
      <p:sp>
        <p:nvSpPr>
          <p:cNvPr id="3" name="Content Placeholder 2">
            <a:extLst>
              <a:ext uri="{FF2B5EF4-FFF2-40B4-BE49-F238E27FC236}">
                <a16:creationId xmlns:a16="http://schemas.microsoft.com/office/drawing/2014/main" id="{5B8DBEC1-3AD9-9374-F589-AD2908455579}"/>
              </a:ext>
            </a:extLst>
          </p:cNvPr>
          <p:cNvSpPr>
            <a:spLocks noGrp="1"/>
          </p:cNvSpPr>
          <p:nvPr>
            <p:ph idx="1"/>
          </p:nvPr>
        </p:nvSpPr>
        <p:spPr>
          <a:xfrm>
            <a:off x="838200" y="1711322"/>
            <a:ext cx="10515600" cy="4351338"/>
          </a:xfrm>
        </p:spPr>
        <p:txBody>
          <a:bodyPr>
            <a:noAutofit/>
          </a:bodyPr>
          <a:lstStyle/>
          <a:p>
            <a:pPr marL="0" indent="0">
              <a:buNone/>
            </a:pPr>
            <a:r>
              <a:rPr lang="en-US" dirty="0"/>
              <a:t>Some changes I made in order to make this work as a tactile graphic (continued):</a:t>
            </a:r>
          </a:p>
          <a:p>
            <a:r>
              <a:rPr lang="en-US" dirty="0"/>
              <a:t>Converted one graph into four pages of graphics:</a:t>
            </a:r>
          </a:p>
          <a:p>
            <a:pPr lvl="1"/>
            <a:r>
              <a:rPr lang="en-US" dirty="0"/>
              <a:t>Page 1 shows all lines and axis labels, but no labels on interior lines.</a:t>
            </a:r>
          </a:p>
          <a:p>
            <a:pPr lvl="1"/>
            <a:r>
              <a:rPr lang="en-US" dirty="0"/>
              <a:t>Each of the following pages adds a white stroke (outline) to certain types of lines to help them stand out more, as well as the interior labels for those lines. (Make sure your braille labels are on a white background </a:t>
            </a:r>
            <a:br>
              <a:rPr lang="en-US" dirty="0"/>
            </a:br>
            <a:r>
              <a:rPr lang="en-US" dirty="0"/>
              <a:t>so they’re legible!)</a:t>
            </a:r>
          </a:p>
          <a:p>
            <a:pPr lvl="1"/>
            <a:r>
              <a:rPr lang="en-US" dirty="0"/>
              <a:t>Note: The tactile graphic user doesn’t have the original graphic as reference, and doesn’t know what’s under the labels, lead lines, etc. Make sure you’re not covering up so much of the diagram that it disappears!</a:t>
            </a:r>
          </a:p>
        </p:txBody>
      </p:sp>
      <p:sp>
        <p:nvSpPr>
          <p:cNvPr id="4" name="Slide Number Placeholder 3">
            <a:extLst>
              <a:ext uri="{FF2B5EF4-FFF2-40B4-BE49-F238E27FC236}">
                <a16:creationId xmlns:a16="http://schemas.microsoft.com/office/drawing/2014/main" id="{6A9DE375-FD41-CC1C-039A-997B3D50ABAC}"/>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46</a:t>
            </a:fld>
            <a:endParaRPr lang="en-US" dirty="0"/>
          </a:p>
        </p:txBody>
      </p:sp>
    </p:spTree>
    <p:extLst>
      <p:ext uri="{BB962C8B-B14F-4D97-AF65-F5344CB8AC3E}">
        <p14:creationId xmlns:p14="http://schemas.microsoft.com/office/powerpoint/2010/main" val="1259847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D24B-091A-8CE7-63A9-A974BF4859D9}"/>
              </a:ext>
            </a:extLst>
          </p:cNvPr>
          <p:cNvSpPr>
            <a:spLocks noGrp="1"/>
          </p:cNvSpPr>
          <p:nvPr>
            <p:ph type="title"/>
          </p:nvPr>
        </p:nvSpPr>
        <p:spPr/>
        <p:txBody>
          <a:bodyPr/>
          <a:lstStyle/>
          <a:p>
            <a:r>
              <a:rPr lang="en-US" dirty="0"/>
              <a:t>Reformatting a Graphic: Complexity (6/7)</a:t>
            </a:r>
          </a:p>
        </p:txBody>
      </p:sp>
      <p:sp>
        <p:nvSpPr>
          <p:cNvPr id="3" name="Text Placeholder 2">
            <a:extLst>
              <a:ext uri="{FF2B5EF4-FFF2-40B4-BE49-F238E27FC236}">
                <a16:creationId xmlns:a16="http://schemas.microsoft.com/office/drawing/2014/main" id="{87208DA1-9B54-49CB-71E6-467FB462A359}"/>
              </a:ext>
            </a:extLst>
          </p:cNvPr>
          <p:cNvSpPr>
            <a:spLocks noGrp="1"/>
          </p:cNvSpPr>
          <p:nvPr>
            <p:ph type="body" idx="1"/>
          </p:nvPr>
        </p:nvSpPr>
        <p:spPr/>
        <p:txBody>
          <a:bodyPr/>
          <a:lstStyle/>
          <a:p>
            <a:r>
              <a:rPr lang="en-US" dirty="0"/>
              <a:t>Without white stroke</a:t>
            </a:r>
          </a:p>
        </p:txBody>
      </p:sp>
      <p:pic>
        <p:nvPicPr>
          <p:cNvPr id="9" name="Content Placeholder 8" descr="An image showing a lead line without white stroke crossing multiple other lines to point at a circle.">
            <a:extLst>
              <a:ext uri="{FF2B5EF4-FFF2-40B4-BE49-F238E27FC236}">
                <a16:creationId xmlns:a16="http://schemas.microsoft.com/office/drawing/2014/main" id="{E24B2490-20CB-0853-44B0-4453D756F52B}"/>
              </a:ext>
            </a:extLst>
          </p:cNvPr>
          <p:cNvPicPr>
            <a:picLocks noGrp="1" noChangeAspect="1"/>
          </p:cNvPicPr>
          <p:nvPr>
            <p:ph sz="half" idx="2"/>
          </p:nvPr>
        </p:nvPicPr>
        <p:blipFill>
          <a:blip r:embed="rId2"/>
          <a:stretch>
            <a:fillRect/>
          </a:stretch>
        </p:blipFill>
        <p:spPr>
          <a:xfrm>
            <a:off x="839788" y="2696112"/>
            <a:ext cx="5157787" cy="3302513"/>
          </a:xfrm>
          <a:ln>
            <a:solidFill>
              <a:schemeClr val="tx1"/>
            </a:solidFill>
          </a:ln>
        </p:spPr>
      </p:pic>
      <p:sp>
        <p:nvSpPr>
          <p:cNvPr id="5" name="Text Placeholder 4">
            <a:extLst>
              <a:ext uri="{FF2B5EF4-FFF2-40B4-BE49-F238E27FC236}">
                <a16:creationId xmlns:a16="http://schemas.microsoft.com/office/drawing/2014/main" id="{350A4927-6063-3B4D-0BC6-A375CED13B68}"/>
              </a:ext>
            </a:extLst>
          </p:cNvPr>
          <p:cNvSpPr>
            <a:spLocks noGrp="1"/>
          </p:cNvSpPr>
          <p:nvPr>
            <p:ph type="body" sz="quarter" idx="3"/>
          </p:nvPr>
        </p:nvSpPr>
        <p:spPr/>
        <p:txBody>
          <a:bodyPr/>
          <a:lstStyle/>
          <a:p>
            <a:r>
              <a:rPr lang="en-US" dirty="0"/>
              <a:t>With white stroke</a:t>
            </a:r>
          </a:p>
        </p:txBody>
      </p:sp>
      <p:pic>
        <p:nvPicPr>
          <p:cNvPr id="11" name="Content Placeholder 10" descr="An image showing a lead line with white stroke crossing multiple other lines to point at a circle.">
            <a:extLst>
              <a:ext uri="{FF2B5EF4-FFF2-40B4-BE49-F238E27FC236}">
                <a16:creationId xmlns:a16="http://schemas.microsoft.com/office/drawing/2014/main" id="{6D3A186B-17D5-4C69-DFA8-64AD7FC20DB4}"/>
              </a:ext>
            </a:extLst>
          </p:cNvPr>
          <p:cNvPicPr>
            <a:picLocks noGrp="1" noChangeAspect="1"/>
          </p:cNvPicPr>
          <p:nvPr>
            <p:ph sz="quarter" idx="4"/>
          </p:nvPr>
        </p:nvPicPr>
        <p:blipFill>
          <a:blip r:embed="rId3"/>
          <a:stretch>
            <a:fillRect/>
          </a:stretch>
        </p:blipFill>
        <p:spPr>
          <a:xfrm>
            <a:off x="6172200" y="2686829"/>
            <a:ext cx="5183188" cy="3321079"/>
          </a:xfrm>
          <a:ln>
            <a:solidFill>
              <a:schemeClr val="tx1"/>
            </a:solidFill>
          </a:ln>
        </p:spPr>
      </p:pic>
      <p:sp>
        <p:nvSpPr>
          <p:cNvPr id="7" name="Slide Number Placeholder 6">
            <a:extLst>
              <a:ext uri="{FF2B5EF4-FFF2-40B4-BE49-F238E27FC236}">
                <a16:creationId xmlns:a16="http://schemas.microsoft.com/office/drawing/2014/main" id="{9EF5165A-8799-7185-165D-7C28E90A6711}"/>
              </a:ext>
            </a:extLst>
          </p:cNvPr>
          <p:cNvSpPr>
            <a:spLocks noGrp="1"/>
          </p:cNvSpPr>
          <p:nvPr>
            <p:ph type="sldNum" sz="quarter" idx="12"/>
          </p:nvPr>
        </p:nvSpPr>
        <p:spPr/>
        <p:txBody>
          <a:bodyPr/>
          <a:lstStyle/>
          <a:p>
            <a:fld id="{3CFA42FF-03D4-0842-A40A-D22C1BBC0BCB}" type="slidenum">
              <a:rPr lang="en-US" smtClean="0"/>
              <a:t>47</a:t>
            </a:fld>
            <a:endParaRPr lang="en-US"/>
          </a:p>
        </p:txBody>
      </p:sp>
    </p:spTree>
    <p:extLst>
      <p:ext uri="{BB962C8B-B14F-4D97-AF65-F5344CB8AC3E}">
        <p14:creationId xmlns:p14="http://schemas.microsoft.com/office/powerpoint/2010/main" val="370064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BB45C-94C5-7E5D-1190-667DC7ED0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CCC26-0ABA-68D6-9CE4-51D284F0EFB1}"/>
              </a:ext>
            </a:extLst>
          </p:cNvPr>
          <p:cNvSpPr>
            <a:spLocks noGrp="1"/>
          </p:cNvSpPr>
          <p:nvPr>
            <p:ph type="title"/>
          </p:nvPr>
        </p:nvSpPr>
        <p:spPr>
          <a:xfrm>
            <a:off x="838200" y="365125"/>
            <a:ext cx="10515600" cy="1325563"/>
          </a:xfrm>
        </p:spPr>
        <p:txBody>
          <a:bodyPr anchor="ctr">
            <a:normAutofit/>
          </a:bodyPr>
          <a:lstStyle/>
          <a:p>
            <a:r>
              <a:rPr lang="en-US" dirty="0"/>
              <a:t>Reformatting a Graphic: Complexity (7/7)</a:t>
            </a:r>
          </a:p>
        </p:txBody>
      </p:sp>
      <p:sp>
        <p:nvSpPr>
          <p:cNvPr id="3" name="Content Placeholder 2">
            <a:extLst>
              <a:ext uri="{FF2B5EF4-FFF2-40B4-BE49-F238E27FC236}">
                <a16:creationId xmlns:a16="http://schemas.microsoft.com/office/drawing/2014/main" id="{4DC8E6CE-E998-B0C6-EDD0-A0BB7438257B}"/>
              </a:ext>
            </a:extLst>
          </p:cNvPr>
          <p:cNvSpPr>
            <a:spLocks noGrp="1"/>
          </p:cNvSpPr>
          <p:nvPr>
            <p:ph sz="half" idx="1"/>
          </p:nvPr>
        </p:nvSpPr>
        <p:spPr>
          <a:xfrm>
            <a:off x="838200" y="1825625"/>
            <a:ext cx="5181600" cy="4351338"/>
          </a:xfrm>
        </p:spPr>
        <p:txBody>
          <a:bodyPr>
            <a:normAutofit/>
          </a:bodyPr>
          <a:lstStyle/>
          <a:p>
            <a:pPr marL="0" indent="0">
              <a:buNone/>
            </a:pPr>
            <a:r>
              <a:rPr lang="en-US" dirty="0"/>
              <a:t>Changes I made in order to make this work as a tactile graphic (continued):</a:t>
            </a:r>
          </a:p>
          <a:p>
            <a:r>
              <a:rPr lang="en-US" dirty="0"/>
              <a:t>I included some cover pages explaining all of the changes and what the user would find on each page.</a:t>
            </a:r>
          </a:p>
        </p:txBody>
      </p:sp>
      <p:sp>
        <p:nvSpPr>
          <p:cNvPr id="5" name="Slide Number Placeholder 4">
            <a:extLst>
              <a:ext uri="{FF2B5EF4-FFF2-40B4-BE49-F238E27FC236}">
                <a16:creationId xmlns:a16="http://schemas.microsoft.com/office/drawing/2014/main" id="{C2AAC501-3C5A-CD95-04C5-9F5CC4ADFAEA}"/>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3CFA42FF-03D4-0842-A40A-D22C1BBC0BCB}" type="slidenum">
              <a:rPr lang="en-US" smtClean="0"/>
              <a:pPr>
                <a:spcAft>
                  <a:spcPts val="600"/>
                </a:spcAft>
              </a:pPr>
              <a:t>48</a:t>
            </a:fld>
            <a:endParaRPr lang="en-US"/>
          </a:p>
        </p:txBody>
      </p:sp>
      <p:pic>
        <p:nvPicPr>
          <p:cNvPr id="13" name="Content Placeholder 12" descr="A screenshot of a cover page explaining changes and what to expect in the tactile graphic.">
            <a:extLst>
              <a:ext uri="{FF2B5EF4-FFF2-40B4-BE49-F238E27FC236}">
                <a16:creationId xmlns:a16="http://schemas.microsoft.com/office/drawing/2014/main" id="{BD0A196C-6416-15E1-4B73-636BB6D94EBE}"/>
              </a:ext>
            </a:extLst>
          </p:cNvPr>
          <p:cNvPicPr>
            <a:picLocks noGrp="1" noChangeAspect="1"/>
          </p:cNvPicPr>
          <p:nvPr>
            <p:ph sz="half" idx="2"/>
          </p:nvPr>
        </p:nvPicPr>
        <p:blipFill>
          <a:blip r:embed="rId2"/>
          <a:stretch>
            <a:fillRect/>
          </a:stretch>
        </p:blipFill>
        <p:spPr>
          <a:xfrm>
            <a:off x="6679681" y="1825625"/>
            <a:ext cx="4166637" cy="4351338"/>
          </a:xfrm>
          <a:ln>
            <a:solidFill>
              <a:schemeClr val="tx1"/>
            </a:solidFill>
          </a:ln>
        </p:spPr>
      </p:pic>
    </p:spTree>
    <p:extLst>
      <p:ext uri="{BB962C8B-B14F-4D97-AF65-F5344CB8AC3E}">
        <p14:creationId xmlns:p14="http://schemas.microsoft.com/office/powerpoint/2010/main" val="2844752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9337-DEEA-D560-A1A5-D48ADA960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9E8C8-65B7-CCF3-B913-105004FC72EC}"/>
              </a:ext>
            </a:extLst>
          </p:cNvPr>
          <p:cNvSpPr>
            <a:spLocks noGrp="1"/>
          </p:cNvSpPr>
          <p:nvPr>
            <p:ph type="title"/>
          </p:nvPr>
        </p:nvSpPr>
        <p:spPr>
          <a:xfrm>
            <a:off x="838200" y="365125"/>
            <a:ext cx="10515600" cy="1325563"/>
          </a:xfrm>
        </p:spPr>
        <p:txBody>
          <a:bodyPr anchor="ctr">
            <a:normAutofit/>
          </a:bodyPr>
          <a:lstStyle/>
          <a:p>
            <a:r>
              <a:rPr lang="en-US" dirty="0"/>
              <a:t>Reformatting a Graphic: Large (1/3)</a:t>
            </a:r>
          </a:p>
        </p:txBody>
      </p:sp>
      <p:sp>
        <p:nvSpPr>
          <p:cNvPr id="3" name="Content Placeholder 2">
            <a:extLst>
              <a:ext uri="{FF2B5EF4-FFF2-40B4-BE49-F238E27FC236}">
                <a16:creationId xmlns:a16="http://schemas.microsoft.com/office/drawing/2014/main" id="{6F544915-D4CB-50C8-CB59-5D457DCDD201}"/>
              </a:ext>
            </a:extLst>
          </p:cNvPr>
          <p:cNvSpPr>
            <a:spLocks noGrp="1"/>
          </p:cNvSpPr>
          <p:nvPr>
            <p:ph sz="half" idx="1"/>
          </p:nvPr>
        </p:nvSpPr>
        <p:spPr>
          <a:xfrm>
            <a:off x="838200" y="1825625"/>
            <a:ext cx="5181600" cy="4351338"/>
          </a:xfrm>
        </p:spPr>
        <p:txBody>
          <a:bodyPr>
            <a:normAutofit/>
          </a:bodyPr>
          <a:lstStyle/>
          <a:p>
            <a:r>
              <a:rPr lang="en-US" dirty="0"/>
              <a:t>Some graphics are just going to use a lot of space, like the Periodic Table of Elements.</a:t>
            </a:r>
          </a:p>
          <a:p>
            <a:r>
              <a:rPr lang="en-US" dirty="0"/>
              <a:t>These can take up multiple pages (see example on next slide, where the Periodic Table is spread across a 2×2 grid).</a:t>
            </a:r>
          </a:p>
        </p:txBody>
      </p:sp>
      <p:sp>
        <p:nvSpPr>
          <p:cNvPr id="5" name="Slide Number Placeholder 4">
            <a:extLst>
              <a:ext uri="{FF2B5EF4-FFF2-40B4-BE49-F238E27FC236}">
                <a16:creationId xmlns:a16="http://schemas.microsoft.com/office/drawing/2014/main" id="{9120074B-835E-8B94-3039-5EA47771D536}"/>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49</a:t>
            </a:fld>
            <a:endParaRPr lang="en-US"/>
          </a:p>
        </p:txBody>
      </p:sp>
      <p:pic>
        <p:nvPicPr>
          <p:cNvPr id="8" name="Content Placeholder 7">
            <a:extLst>
              <a:ext uri="{FF2B5EF4-FFF2-40B4-BE49-F238E27FC236}">
                <a16:creationId xmlns:a16="http://schemas.microsoft.com/office/drawing/2014/main" id="{37EB8D95-284B-0B8D-8C7E-0F8AAF04A1AE}"/>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6172200" y="2629568"/>
            <a:ext cx="5181600" cy="2743452"/>
          </a:xfrm>
        </p:spPr>
      </p:pic>
    </p:spTree>
    <p:extLst>
      <p:ext uri="{BB962C8B-B14F-4D97-AF65-F5344CB8AC3E}">
        <p14:creationId xmlns:p14="http://schemas.microsoft.com/office/powerpoint/2010/main" val="3282949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6EEA2-DE50-175B-4BC5-4AF1733BE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5ECD3-02E7-19BE-30FE-C832F53DD1F4}"/>
              </a:ext>
            </a:extLst>
          </p:cNvPr>
          <p:cNvSpPr>
            <a:spLocks noGrp="1"/>
          </p:cNvSpPr>
          <p:nvPr>
            <p:ph type="title"/>
          </p:nvPr>
        </p:nvSpPr>
        <p:spPr/>
        <p:txBody>
          <a:bodyPr/>
          <a:lstStyle/>
          <a:p>
            <a:r>
              <a:rPr lang="en-US" dirty="0"/>
              <a:t>Academic Accommodations and Accessibility</a:t>
            </a:r>
          </a:p>
        </p:txBody>
      </p:sp>
      <p:sp>
        <p:nvSpPr>
          <p:cNvPr id="3" name="Content Placeholder 2">
            <a:extLst>
              <a:ext uri="{FF2B5EF4-FFF2-40B4-BE49-F238E27FC236}">
                <a16:creationId xmlns:a16="http://schemas.microsoft.com/office/drawing/2014/main" id="{C4248AA5-E94C-6CE6-D1DC-D699F77FE172}"/>
              </a:ext>
            </a:extLst>
          </p:cNvPr>
          <p:cNvSpPr>
            <a:spLocks noGrp="1"/>
          </p:cNvSpPr>
          <p:nvPr>
            <p:ph idx="1"/>
          </p:nvPr>
        </p:nvSpPr>
        <p:spPr/>
        <p:txBody>
          <a:bodyPr/>
          <a:lstStyle/>
          <a:p>
            <a:r>
              <a:rPr lang="en-US" dirty="0"/>
              <a:t>Also known as AAA or triple-A</a:t>
            </a:r>
          </a:p>
          <a:p>
            <a:r>
              <a:rPr lang="en-US" dirty="0"/>
              <a:t>Office in the Media Resources Center at Wichita State University</a:t>
            </a:r>
          </a:p>
          <a:p>
            <a:r>
              <a:rPr lang="en-US" dirty="0"/>
              <a:t>Built from scratch by Jay Castor</a:t>
            </a:r>
          </a:p>
          <a:p>
            <a:r>
              <a:rPr lang="en-US" dirty="0"/>
              <a:t>We have graduated three students who used our braille materials</a:t>
            </a:r>
          </a:p>
          <a:p>
            <a:pPr lvl="1"/>
            <a:r>
              <a:rPr lang="en-US" dirty="0"/>
              <a:t>One is now in medical school</a:t>
            </a:r>
          </a:p>
          <a:p>
            <a:pPr lvl="1"/>
            <a:r>
              <a:rPr lang="en-US" dirty="0"/>
              <a:t>Another of our graduates told us that he had considered leaving WSU due to some uncooperative instructors, but he stayed specifically for the quality of his materials</a:t>
            </a:r>
          </a:p>
          <a:p>
            <a:pPr lvl="1"/>
            <a:r>
              <a:rPr lang="en-US" dirty="0"/>
              <a:t>Two more are expected to graduate before next fall</a:t>
            </a:r>
          </a:p>
        </p:txBody>
      </p:sp>
      <p:sp>
        <p:nvSpPr>
          <p:cNvPr id="4" name="Slide Number Placeholder 3">
            <a:extLst>
              <a:ext uri="{FF2B5EF4-FFF2-40B4-BE49-F238E27FC236}">
                <a16:creationId xmlns:a16="http://schemas.microsoft.com/office/drawing/2014/main" id="{D72F382A-2DB3-83D5-3954-BBE6F225CC70}"/>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a:t>
            </a:fld>
            <a:endParaRPr lang="en-US" dirty="0"/>
          </a:p>
        </p:txBody>
      </p:sp>
    </p:spTree>
    <p:extLst>
      <p:ext uri="{BB962C8B-B14F-4D97-AF65-F5344CB8AC3E}">
        <p14:creationId xmlns:p14="http://schemas.microsoft.com/office/powerpoint/2010/main" val="1476719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D187-DF12-0997-7E84-0615DA7A9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F456D-C008-83A9-AD7E-790E6E33691D}"/>
              </a:ext>
            </a:extLst>
          </p:cNvPr>
          <p:cNvSpPr>
            <a:spLocks noGrp="1"/>
          </p:cNvSpPr>
          <p:nvPr>
            <p:ph type="title"/>
          </p:nvPr>
        </p:nvSpPr>
        <p:spPr/>
        <p:txBody>
          <a:bodyPr/>
          <a:lstStyle/>
          <a:p>
            <a:r>
              <a:rPr lang="en-US" dirty="0"/>
              <a:t>Reformatting a Graphic: Large (2/3)</a:t>
            </a:r>
          </a:p>
        </p:txBody>
      </p:sp>
      <p:sp>
        <p:nvSpPr>
          <p:cNvPr id="7" name="Rectangle 6">
            <a:extLst>
              <a:ext uri="{FF2B5EF4-FFF2-40B4-BE49-F238E27FC236}">
                <a16:creationId xmlns:a16="http://schemas.microsoft.com/office/drawing/2014/main" id="{EDC5BEE4-9A22-F585-8A8F-0C803D8A86F5}"/>
              </a:ext>
            </a:extLst>
          </p:cNvPr>
          <p:cNvSpPr/>
          <p:nvPr/>
        </p:nvSpPr>
        <p:spPr>
          <a:xfrm>
            <a:off x="-1" y="1510393"/>
            <a:ext cx="12192000" cy="53476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F12D6E4-C046-65D4-6763-72C30BEC14F8}"/>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50</a:t>
            </a:fld>
            <a:endParaRPr lang="en-US" dirty="0"/>
          </a:p>
        </p:txBody>
      </p:sp>
      <p:sp>
        <p:nvSpPr>
          <p:cNvPr id="10" name="Rectangle 9">
            <a:extLst>
              <a:ext uri="{FF2B5EF4-FFF2-40B4-BE49-F238E27FC236}">
                <a16:creationId xmlns:a16="http://schemas.microsoft.com/office/drawing/2014/main" id="{88EF5468-A7FD-E1F9-57D9-74620F8CE51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screenshot of a braille Periodic Table of Elements. It takes up four pages of tabloid-size paper.">
            <a:extLst>
              <a:ext uri="{FF2B5EF4-FFF2-40B4-BE49-F238E27FC236}">
                <a16:creationId xmlns:a16="http://schemas.microsoft.com/office/drawing/2014/main" id="{FB839DD1-C33B-2F0D-C76E-4C5791993379}"/>
              </a:ext>
            </a:extLst>
          </p:cNvPr>
          <p:cNvPicPr>
            <a:picLocks noGrp="1" noChangeAspect="1"/>
          </p:cNvPicPr>
          <p:nvPr>
            <p:ph idx="1"/>
          </p:nvPr>
        </p:nvPicPr>
        <p:blipFill>
          <a:blip r:embed="rId3"/>
          <a:stretch>
            <a:fillRect/>
          </a:stretch>
        </p:blipFill>
        <p:spPr>
          <a:xfrm>
            <a:off x="616122" y="0"/>
            <a:ext cx="10959753" cy="6858000"/>
          </a:xfrm>
          <a:ln>
            <a:solidFill>
              <a:schemeClr val="tx1"/>
            </a:solidFill>
          </a:ln>
        </p:spPr>
      </p:pic>
    </p:spTree>
    <p:extLst>
      <p:ext uri="{BB962C8B-B14F-4D97-AF65-F5344CB8AC3E}">
        <p14:creationId xmlns:p14="http://schemas.microsoft.com/office/powerpoint/2010/main" val="2577125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59C3D-A66B-DF29-7787-6B0B88F40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A6F98-38BE-06F8-A105-981DDB54003B}"/>
              </a:ext>
            </a:extLst>
          </p:cNvPr>
          <p:cNvSpPr>
            <a:spLocks noGrp="1"/>
          </p:cNvSpPr>
          <p:nvPr>
            <p:ph type="title"/>
          </p:nvPr>
        </p:nvSpPr>
        <p:spPr>
          <a:xfrm>
            <a:off x="838200" y="365125"/>
            <a:ext cx="10515600" cy="1325563"/>
          </a:xfrm>
        </p:spPr>
        <p:txBody>
          <a:bodyPr anchor="ctr">
            <a:normAutofit/>
          </a:bodyPr>
          <a:lstStyle/>
          <a:p>
            <a:r>
              <a:rPr lang="en-US" dirty="0"/>
              <a:t>Reformatting a Graphic: Large (3/3)</a:t>
            </a:r>
          </a:p>
        </p:txBody>
      </p:sp>
      <p:sp>
        <p:nvSpPr>
          <p:cNvPr id="3" name="Content Placeholder 2">
            <a:extLst>
              <a:ext uri="{FF2B5EF4-FFF2-40B4-BE49-F238E27FC236}">
                <a16:creationId xmlns:a16="http://schemas.microsoft.com/office/drawing/2014/main" id="{1DC3588E-31BE-453F-BFA2-C16C8BF2952D}"/>
              </a:ext>
            </a:extLst>
          </p:cNvPr>
          <p:cNvSpPr>
            <a:spLocks noGrp="1"/>
          </p:cNvSpPr>
          <p:nvPr>
            <p:ph sz="half" idx="1"/>
          </p:nvPr>
        </p:nvSpPr>
        <p:spPr>
          <a:xfrm>
            <a:off x="838200" y="1825625"/>
            <a:ext cx="5181600" cy="4351338"/>
          </a:xfrm>
        </p:spPr>
        <p:txBody>
          <a:bodyPr>
            <a:normAutofit/>
          </a:bodyPr>
          <a:lstStyle/>
          <a:p>
            <a:pPr marL="0" indent="0">
              <a:buNone/>
            </a:pPr>
            <a:r>
              <a:rPr lang="en-US" dirty="0"/>
              <a:t>In the case of the Periodic Table of Elements and other large tables where the purpose may be looking up specific values, you can often convert the information to a spreadsheet that can be navigated with a screen reader to make it easier to look up specific information.</a:t>
            </a:r>
          </a:p>
        </p:txBody>
      </p:sp>
      <p:sp>
        <p:nvSpPr>
          <p:cNvPr id="5" name="Slide Number Placeholder 4">
            <a:extLst>
              <a:ext uri="{FF2B5EF4-FFF2-40B4-BE49-F238E27FC236}">
                <a16:creationId xmlns:a16="http://schemas.microsoft.com/office/drawing/2014/main" id="{554E9B04-3495-CB35-3BB9-BBB82DAC9B7F}"/>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51</a:t>
            </a:fld>
            <a:endParaRPr lang="en-US"/>
          </a:p>
        </p:txBody>
      </p:sp>
      <p:pic>
        <p:nvPicPr>
          <p:cNvPr id="9" name="Content Placeholder 8" descr="A screenshot of a spreadsheet showing the Periodic Table of Elements in order of atomic number.">
            <a:extLst>
              <a:ext uri="{FF2B5EF4-FFF2-40B4-BE49-F238E27FC236}">
                <a16:creationId xmlns:a16="http://schemas.microsoft.com/office/drawing/2014/main" id="{723AC8D0-B15D-771C-62CF-B3B73FABA5F5}"/>
              </a:ext>
            </a:extLst>
          </p:cNvPr>
          <p:cNvPicPr>
            <a:picLocks noGrp="1" noChangeAspect="1"/>
          </p:cNvPicPr>
          <p:nvPr>
            <p:ph sz="half" idx="2"/>
          </p:nvPr>
        </p:nvPicPr>
        <p:blipFill>
          <a:blip r:embed="rId2"/>
          <a:stretch>
            <a:fillRect/>
          </a:stretch>
        </p:blipFill>
        <p:spPr>
          <a:xfrm>
            <a:off x="6172200" y="2130977"/>
            <a:ext cx="5181600" cy="3740633"/>
          </a:xfrm>
          <a:ln>
            <a:solidFill>
              <a:schemeClr val="tx1"/>
            </a:solidFill>
          </a:ln>
        </p:spPr>
      </p:pic>
    </p:spTree>
    <p:extLst>
      <p:ext uri="{BB962C8B-B14F-4D97-AF65-F5344CB8AC3E}">
        <p14:creationId xmlns:p14="http://schemas.microsoft.com/office/powerpoint/2010/main" val="199052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B1D5A-73C8-2AD6-F9AF-EA6532EB1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D6BBB-AA1F-202F-BB85-46BBD1518AB4}"/>
              </a:ext>
            </a:extLst>
          </p:cNvPr>
          <p:cNvSpPr>
            <a:spLocks noGrp="1"/>
          </p:cNvSpPr>
          <p:nvPr>
            <p:ph type="title"/>
          </p:nvPr>
        </p:nvSpPr>
        <p:spPr>
          <a:xfrm>
            <a:off x="838200" y="365125"/>
            <a:ext cx="10515600" cy="1325563"/>
          </a:xfrm>
        </p:spPr>
        <p:txBody>
          <a:bodyPr anchor="ctr">
            <a:normAutofit/>
          </a:bodyPr>
          <a:lstStyle/>
          <a:p>
            <a:r>
              <a:rPr lang="en-US" dirty="0"/>
              <a:t>Reformatting a Graphic: Fake Tables</a:t>
            </a:r>
          </a:p>
        </p:txBody>
      </p:sp>
      <p:sp>
        <p:nvSpPr>
          <p:cNvPr id="3" name="Content Placeholder 2">
            <a:extLst>
              <a:ext uri="{FF2B5EF4-FFF2-40B4-BE49-F238E27FC236}">
                <a16:creationId xmlns:a16="http://schemas.microsoft.com/office/drawing/2014/main" id="{DE9F695E-3240-8114-83E1-9C21B3B0A7D4}"/>
              </a:ext>
            </a:extLst>
          </p:cNvPr>
          <p:cNvSpPr>
            <a:spLocks noGrp="1"/>
          </p:cNvSpPr>
          <p:nvPr>
            <p:ph sz="half" idx="1"/>
          </p:nvPr>
        </p:nvSpPr>
        <p:spPr>
          <a:xfrm>
            <a:off x="838200" y="1825625"/>
            <a:ext cx="5181600" cy="4351338"/>
          </a:xfrm>
        </p:spPr>
        <p:txBody>
          <a:bodyPr>
            <a:normAutofit/>
          </a:bodyPr>
          <a:lstStyle/>
          <a:p>
            <a:r>
              <a:rPr lang="en-US" dirty="0"/>
              <a:t>Sometimes the original document… did not use the correct format for their graphic.</a:t>
            </a:r>
          </a:p>
          <a:p>
            <a:r>
              <a:rPr lang="en-US" dirty="0"/>
              <a:t>For example, there are a lot of “tables” out there that are actually lists, like the one </a:t>
            </a:r>
            <a:br>
              <a:rPr lang="en-US" dirty="0"/>
            </a:br>
            <a:r>
              <a:rPr lang="en-US" dirty="0"/>
              <a:t>on this slide.</a:t>
            </a:r>
          </a:p>
          <a:p>
            <a:r>
              <a:rPr lang="en-US" dirty="0"/>
              <a:t>While columns have a consistent theme, the rows have no relationship.</a:t>
            </a:r>
          </a:p>
        </p:txBody>
      </p:sp>
      <p:pic>
        <p:nvPicPr>
          <p:cNvPr id="7" name="Content Placeholder 6" descr="A table with two columns and five rows. The left column lists big cats: Lions, tigers, jaguars, and leopards. The right lists small cats: Domestic cats, cheetahs, black-footed cats, and bobcats.">
            <a:extLst>
              <a:ext uri="{FF2B5EF4-FFF2-40B4-BE49-F238E27FC236}">
                <a16:creationId xmlns:a16="http://schemas.microsoft.com/office/drawing/2014/main" id="{BACC14FB-CC7F-1020-2EA5-F456FB53EDDD}"/>
              </a:ext>
            </a:extLst>
          </p:cNvPr>
          <p:cNvPicPr>
            <a:picLocks noGrp="1" noChangeAspect="1"/>
          </p:cNvPicPr>
          <p:nvPr>
            <p:ph sz="half" idx="2"/>
          </p:nvPr>
        </p:nvPicPr>
        <p:blipFill>
          <a:blip r:embed="rId2"/>
          <a:stretch>
            <a:fillRect/>
          </a:stretch>
        </p:blipFill>
        <p:spPr>
          <a:xfrm>
            <a:off x="6172200" y="2278412"/>
            <a:ext cx="5181600" cy="3445764"/>
          </a:xfrm>
          <a:noFill/>
        </p:spPr>
      </p:pic>
      <p:sp>
        <p:nvSpPr>
          <p:cNvPr id="5" name="Slide Number Placeholder 4">
            <a:extLst>
              <a:ext uri="{FF2B5EF4-FFF2-40B4-BE49-F238E27FC236}">
                <a16:creationId xmlns:a16="http://schemas.microsoft.com/office/drawing/2014/main" id="{52B29210-302C-6E78-66E8-64C8CC2BE34C}"/>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52</a:t>
            </a:fld>
            <a:endParaRPr lang="en-US"/>
          </a:p>
        </p:txBody>
      </p:sp>
    </p:spTree>
    <p:extLst>
      <p:ext uri="{BB962C8B-B14F-4D97-AF65-F5344CB8AC3E}">
        <p14:creationId xmlns:p14="http://schemas.microsoft.com/office/powerpoint/2010/main" val="1845904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941D1-275E-0B62-E921-26F6875773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785DF-CAE4-C1F9-24EC-EABE5958F337}"/>
              </a:ext>
            </a:extLst>
          </p:cNvPr>
          <p:cNvSpPr>
            <a:spLocks noGrp="1"/>
          </p:cNvSpPr>
          <p:nvPr>
            <p:ph type="title"/>
          </p:nvPr>
        </p:nvSpPr>
        <p:spPr>
          <a:xfrm>
            <a:off x="838199" y="365125"/>
            <a:ext cx="10975109" cy="1325563"/>
          </a:xfrm>
        </p:spPr>
        <p:txBody>
          <a:bodyPr anchor="ctr">
            <a:normAutofit/>
          </a:bodyPr>
          <a:lstStyle/>
          <a:p>
            <a:r>
              <a:rPr lang="en-US" dirty="0"/>
              <a:t>Reformatting a Graphic: Keys and Legends (1/2)</a:t>
            </a:r>
          </a:p>
        </p:txBody>
      </p:sp>
      <p:sp>
        <p:nvSpPr>
          <p:cNvPr id="3" name="Content Placeholder 2">
            <a:extLst>
              <a:ext uri="{FF2B5EF4-FFF2-40B4-BE49-F238E27FC236}">
                <a16:creationId xmlns:a16="http://schemas.microsoft.com/office/drawing/2014/main" id="{07C79218-73F3-F26E-F46B-7B67B4784198}"/>
              </a:ext>
            </a:extLst>
          </p:cNvPr>
          <p:cNvSpPr>
            <a:spLocks noGrp="1"/>
          </p:cNvSpPr>
          <p:nvPr>
            <p:ph sz="half" idx="1"/>
          </p:nvPr>
        </p:nvSpPr>
        <p:spPr>
          <a:xfrm>
            <a:off x="838200" y="1825625"/>
            <a:ext cx="5181600" cy="4351338"/>
          </a:xfrm>
        </p:spPr>
        <p:txBody>
          <a:bodyPr>
            <a:noAutofit/>
          </a:bodyPr>
          <a:lstStyle/>
          <a:p>
            <a:pPr marL="0" indent="0">
              <a:buNone/>
            </a:pPr>
            <a:r>
              <a:rPr lang="en-US" dirty="0"/>
              <a:t>Sometimes graphics are complicated, and it’s not reasonable or feasible to include all information directly </a:t>
            </a:r>
            <a:br>
              <a:rPr lang="en-US" dirty="0"/>
            </a:br>
            <a:r>
              <a:rPr lang="en-US" dirty="0"/>
              <a:t>on the graphic.</a:t>
            </a:r>
          </a:p>
          <a:p>
            <a:pPr marL="0" indent="0">
              <a:buNone/>
            </a:pPr>
            <a:r>
              <a:rPr lang="en-US" dirty="0"/>
              <a:t>For example, for this graphic it would be tricky to include both the genotypes and phenotypes together in the image. It’s also hard to clearly show a wrinkly pea versus a round one.</a:t>
            </a:r>
          </a:p>
        </p:txBody>
      </p:sp>
      <p:sp>
        <p:nvSpPr>
          <p:cNvPr id="5" name="Slide Number Placeholder 4">
            <a:extLst>
              <a:ext uri="{FF2B5EF4-FFF2-40B4-BE49-F238E27FC236}">
                <a16:creationId xmlns:a16="http://schemas.microsoft.com/office/drawing/2014/main" id="{29C05452-91E8-AC04-BE8E-918D2951F3F5}"/>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53</a:t>
            </a:fld>
            <a:endParaRPr lang="en-US"/>
          </a:p>
        </p:txBody>
      </p:sp>
      <p:pic>
        <p:nvPicPr>
          <p:cNvPr id="13" name="Content Placeholder 12" descr="A Punnett square for a dihybrid cross, showing four different possible variants of peas.">
            <a:extLst>
              <a:ext uri="{FF2B5EF4-FFF2-40B4-BE49-F238E27FC236}">
                <a16:creationId xmlns:a16="http://schemas.microsoft.com/office/drawing/2014/main" id="{A24D9C81-AB44-4C34-114C-5889D58A248F}"/>
              </a:ext>
            </a:extLst>
          </p:cNvPr>
          <p:cNvPicPr>
            <a:picLocks noGrp="1" noChangeAspect="1"/>
          </p:cNvPicPr>
          <p:nvPr>
            <p:ph sz="half" idx="2"/>
          </p:nvPr>
        </p:nvPicPr>
        <p:blipFill>
          <a:blip r:embed="rId2"/>
          <a:stretch>
            <a:fillRect/>
          </a:stretch>
        </p:blipFill>
        <p:spPr>
          <a:xfrm>
            <a:off x="6551671" y="2055142"/>
            <a:ext cx="4422657" cy="3892304"/>
          </a:xfrm>
          <a:ln>
            <a:solidFill>
              <a:schemeClr val="tx1"/>
            </a:solidFill>
          </a:ln>
        </p:spPr>
      </p:pic>
    </p:spTree>
    <p:extLst>
      <p:ext uri="{BB962C8B-B14F-4D97-AF65-F5344CB8AC3E}">
        <p14:creationId xmlns:p14="http://schemas.microsoft.com/office/powerpoint/2010/main" val="1042490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1459-28AF-2C6E-7C9E-7576AA82E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50F6BB-B694-8280-AB16-508B6D043C1A}"/>
              </a:ext>
            </a:extLst>
          </p:cNvPr>
          <p:cNvSpPr>
            <a:spLocks noGrp="1"/>
          </p:cNvSpPr>
          <p:nvPr>
            <p:ph type="title"/>
          </p:nvPr>
        </p:nvSpPr>
        <p:spPr>
          <a:xfrm>
            <a:off x="838199" y="365125"/>
            <a:ext cx="10975109" cy="1325563"/>
          </a:xfrm>
        </p:spPr>
        <p:txBody>
          <a:bodyPr anchor="ctr">
            <a:normAutofit/>
          </a:bodyPr>
          <a:lstStyle/>
          <a:p>
            <a:r>
              <a:rPr lang="en-US" dirty="0"/>
              <a:t>Reformatting a Graphic: Keys and Legends (2/2)</a:t>
            </a:r>
          </a:p>
        </p:txBody>
      </p:sp>
      <p:sp>
        <p:nvSpPr>
          <p:cNvPr id="3" name="Content Placeholder 2">
            <a:extLst>
              <a:ext uri="{FF2B5EF4-FFF2-40B4-BE49-F238E27FC236}">
                <a16:creationId xmlns:a16="http://schemas.microsoft.com/office/drawing/2014/main" id="{5F69327B-A113-30DD-988B-85AE4306E9E5}"/>
              </a:ext>
            </a:extLst>
          </p:cNvPr>
          <p:cNvSpPr>
            <a:spLocks noGrp="1"/>
          </p:cNvSpPr>
          <p:nvPr>
            <p:ph sz="half" idx="1"/>
          </p:nvPr>
        </p:nvSpPr>
        <p:spPr>
          <a:xfrm>
            <a:off x="838200" y="1594720"/>
            <a:ext cx="5181600" cy="4351338"/>
          </a:xfrm>
        </p:spPr>
        <p:txBody>
          <a:bodyPr>
            <a:noAutofit/>
          </a:bodyPr>
          <a:lstStyle/>
          <a:p>
            <a:pPr marL="0" indent="0">
              <a:buNone/>
            </a:pPr>
            <a:r>
              <a:rPr lang="en-US" dirty="0"/>
              <a:t>In cases like this, it may be helpful to use symbolism and use a legend or key instead of labelling the image directly. Now yellow is dotted, green is solid, round contains a circle, and wrinkly contains an X.</a:t>
            </a:r>
          </a:p>
          <a:p>
            <a:pPr marL="0" indent="0">
              <a:buNone/>
            </a:pPr>
            <a:r>
              <a:rPr lang="en-US" dirty="0"/>
              <a:t>Keys should be avoided when possible because they’re less convenient and require more working memory, but they </a:t>
            </a:r>
            <a:br>
              <a:rPr lang="en-US" dirty="0"/>
            </a:br>
            <a:r>
              <a:rPr lang="en-US" dirty="0"/>
              <a:t>can be a useful option.</a:t>
            </a:r>
          </a:p>
        </p:txBody>
      </p:sp>
      <p:sp>
        <p:nvSpPr>
          <p:cNvPr id="5" name="Slide Number Placeholder 4">
            <a:extLst>
              <a:ext uri="{FF2B5EF4-FFF2-40B4-BE49-F238E27FC236}">
                <a16:creationId xmlns:a16="http://schemas.microsoft.com/office/drawing/2014/main" id="{D32900BC-F2FF-16CB-F713-68415665E3B4}"/>
              </a:ext>
            </a:extLst>
          </p:cNvPr>
          <p:cNvSpPr>
            <a:spLocks noGrp="1"/>
          </p:cNvSpPr>
          <p:nvPr>
            <p:ph type="sldNum" sz="quarter" idx="12"/>
          </p:nvPr>
        </p:nvSpPr>
        <p:spPr>
          <a:xfrm>
            <a:off x="258461" y="6356350"/>
            <a:ext cx="2743200" cy="365125"/>
          </a:xfrm>
        </p:spPr>
        <p:txBody>
          <a:bodyPr anchor="ctr">
            <a:normAutofit/>
          </a:bodyPr>
          <a:lstStyle/>
          <a:p>
            <a:pPr algn="l">
              <a:spcAft>
                <a:spcPts val="600"/>
              </a:spcAft>
            </a:pPr>
            <a:fld id="{3CFA42FF-03D4-0842-A40A-D22C1BBC0BCB}" type="slidenum">
              <a:rPr lang="en-US" smtClean="0"/>
              <a:pPr algn="l">
                <a:spcAft>
                  <a:spcPts val="600"/>
                </a:spcAft>
              </a:pPr>
              <a:t>54</a:t>
            </a:fld>
            <a:endParaRPr lang="en-US"/>
          </a:p>
        </p:txBody>
      </p:sp>
      <p:pic>
        <p:nvPicPr>
          <p:cNvPr id="8" name="Content Placeholder 7" descr="A tactile graphic of a dihybrid Punnett square for peas.">
            <a:extLst>
              <a:ext uri="{FF2B5EF4-FFF2-40B4-BE49-F238E27FC236}">
                <a16:creationId xmlns:a16="http://schemas.microsoft.com/office/drawing/2014/main" id="{3B272F1F-AD72-EF8B-E7F2-8E00320ACDAE}"/>
              </a:ext>
            </a:extLst>
          </p:cNvPr>
          <p:cNvPicPr>
            <a:picLocks noGrp="1" noChangeAspect="1"/>
          </p:cNvPicPr>
          <p:nvPr>
            <p:ph sz="half" idx="2"/>
          </p:nvPr>
        </p:nvPicPr>
        <p:blipFill>
          <a:blip r:embed="rId2"/>
          <a:stretch>
            <a:fillRect/>
          </a:stretch>
        </p:blipFill>
        <p:spPr>
          <a:xfrm>
            <a:off x="6065441" y="1681021"/>
            <a:ext cx="6054292" cy="3768437"/>
          </a:xfrm>
          <a:ln>
            <a:solidFill>
              <a:schemeClr val="tx1"/>
            </a:solidFill>
          </a:ln>
        </p:spPr>
      </p:pic>
    </p:spTree>
    <p:extLst>
      <p:ext uri="{BB962C8B-B14F-4D97-AF65-F5344CB8AC3E}">
        <p14:creationId xmlns:p14="http://schemas.microsoft.com/office/powerpoint/2010/main" val="161319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CB414-324B-853C-0346-E8363BCC9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5FC78-E1F9-A7D7-6838-57250931D3AA}"/>
              </a:ext>
            </a:extLst>
          </p:cNvPr>
          <p:cNvSpPr>
            <a:spLocks noGrp="1"/>
          </p:cNvSpPr>
          <p:nvPr>
            <p:ph type="title"/>
          </p:nvPr>
        </p:nvSpPr>
        <p:spPr/>
        <p:txBody>
          <a:bodyPr/>
          <a:lstStyle/>
          <a:p>
            <a:r>
              <a:rPr lang="en-US" dirty="0"/>
              <a:t>Image Descriptions and Descriptive Text (1/3)</a:t>
            </a:r>
          </a:p>
        </p:txBody>
      </p:sp>
      <p:sp>
        <p:nvSpPr>
          <p:cNvPr id="3" name="Content Placeholder 2">
            <a:extLst>
              <a:ext uri="{FF2B5EF4-FFF2-40B4-BE49-F238E27FC236}">
                <a16:creationId xmlns:a16="http://schemas.microsoft.com/office/drawing/2014/main" id="{BBEAF1C5-CB07-0169-DD3B-737C1CB1C0A3}"/>
              </a:ext>
            </a:extLst>
          </p:cNvPr>
          <p:cNvSpPr>
            <a:spLocks noGrp="1"/>
          </p:cNvSpPr>
          <p:nvPr>
            <p:ph idx="1"/>
          </p:nvPr>
        </p:nvSpPr>
        <p:spPr/>
        <p:txBody>
          <a:bodyPr>
            <a:normAutofit/>
          </a:bodyPr>
          <a:lstStyle/>
          <a:p>
            <a:r>
              <a:rPr lang="en-US" dirty="0"/>
              <a:t>Can be used on their own or in conjunction with tactile graphics. Some example use cases:</a:t>
            </a:r>
          </a:p>
          <a:p>
            <a:pPr lvl="1"/>
            <a:r>
              <a:rPr lang="en-US" dirty="0"/>
              <a:t>Describing a tactile graphic as it will appear on the next page to help student parse the graphic.</a:t>
            </a:r>
          </a:p>
          <a:p>
            <a:pPr lvl="2"/>
            <a:r>
              <a:rPr lang="en-US" dirty="0"/>
              <a:t>“The following graphic shows a depiction of a 3D hyperboloid of one sheet, centered on origin. It resembles a tube standing vertically on one end, with the tube growing narrower as it approaches origin and wider as it moves away from origin.”</a:t>
            </a:r>
          </a:p>
          <a:p>
            <a:pPr lvl="1"/>
            <a:r>
              <a:rPr lang="en-US" dirty="0"/>
              <a:t>Explaining any alterations to a graphic. (Examples on following slide.)</a:t>
            </a:r>
          </a:p>
        </p:txBody>
      </p:sp>
      <p:sp>
        <p:nvSpPr>
          <p:cNvPr id="4" name="Slide Number Placeholder 3">
            <a:extLst>
              <a:ext uri="{FF2B5EF4-FFF2-40B4-BE49-F238E27FC236}">
                <a16:creationId xmlns:a16="http://schemas.microsoft.com/office/drawing/2014/main" id="{5C50ECCF-1229-6722-89CB-EEF03F264623}"/>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55</a:t>
            </a:fld>
            <a:endParaRPr lang="en-US" dirty="0"/>
          </a:p>
        </p:txBody>
      </p:sp>
      <p:sp>
        <p:nvSpPr>
          <p:cNvPr id="7" name="Rectangle 6">
            <a:extLst>
              <a:ext uri="{FF2B5EF4-FFF2-40B4-BE49-F238E27FC236}">
                <a16:creationId xmlns:a16="http://schemas.microsoft.com/office/drawing/2014/main" id="{3BBFBF70-30E0-8F34-D352-92728C2195E2}"/>
              </a:ext>
            </a:extLst>
          </p:cNvPr>
          <p:cNvSpPr/>
          <p:nvPr/>
        </p:nvSpPr>
        <p:spPr>
          <a:xfrm>
            <a:off x="-1" y="0"/>
            <a:ext cx="12192000"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epiction of a 3D hyperboloid of one sheet, centered on origin. It resembles a tube standing vertically on one end, with the tube growing narrower as it approaches origin and wider as it moves away from origin.">
            <a:extLst>
              <a:ext uri="{FF2B5EF4-FFF2-40B4-BE49-F238E27FC236}">
                <a16:creationId xmlns:a16="http://schemas.microsoft.com/office/drawing/2014/main" id="{71D0CF99-3BE0-045D-3887-1408CB9EB189}"/>
              </a:ext>
            </a:extLst>
          </p:cNvPr>
          <p:cNvPicPr>
            <a:picLocks noChangeAspect="1"/>
          </p:cNvPicPr>
          <p:nvPr/>
        </p:nvPicPr>
        <p:blipFill>
          <a:blip r:embed="rId3"/>
          <a:stretch>
            <a:fillRect/>
          </a:stretch>
        </p:blipFill>
        <p:spPr>
          <a:xfrm>
            <a:off x="2939882" y="365125"/>
            <a:ext cx="6312234" cy="6083123"/>
          </a:xfrm>
          <a:prstGeom prst="rect">
            <a:avLst/>
          </a:prstGeom>
        </p:spPr>
      </p:pic>
      <p:pic>
        <p:nvPicPr>
          <p:cNvPr id="8" name="Picture 7" descr="A tactile graphic rendering of the previously described hyperboloid.">
            <a:extLst>
              <a:ext uri="{FF2B5EF4-FFF2-40B4-BE49-F238E27FC236}">
                <a16:creationId xmlns:a16="http://schemas.microsoft.com/office/drawing/2014/main" id="{92478C82-A0E5-EF17-5E74-51EB2DE7EE72}"/>
              </a:ext>
            </a:extLst>
          </p:cNvPr>
          <p:cNvPicPr>
            <a:picLocks noChangeAspect="1"/>
          </p:cNvPicPr>
          <p:nvPr/>
        </p:nvPicPr>
        <p:blipFill>
          <a:blip r:embed="rId4"/>
          <a:stretch>
            <a:fillRect/>
          </a:stretch>
        </p:blipFill>
        <p:spPr>
          <a:xfrm>
            <a:off x="2556782" y="0"/>
            <a:ext cx="7078436" cy="6858000"/>
          </a:xfrm>
          <a:prstGeom prst="rect">
            <a:avLst/>
          </a:prstGeom>
        </p:spPr>
      </p:pic>
    </p:spTree>
    <p:extLst>
      <p:ext uri="{BB962C8B-B14F-4D97-AF65-F5344CB8AC3E}">
        <p14:creationId xmlns:p14="http://schemas.microsoft.com/office/powerpoint/2010/main" val="427182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4FF1A-2003-B743-9E24-1D8476C91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F7BC3-0F09-0616-7294-64D4ED9AF068}"/>
              </a:ext>
            </a:extLst>
          </p:cNvPr>
          <p:cNvSpPr>
            <a:spLocks noGrp="1"/>
          </p:cNvSpPr>
          <p:nvPr>
            <p:ph type="title"/>
          </p:nvPr>
        </p:nvSpPr>
        <p:spPr/>
        <p:txBody>
          <a:bodyPr/>
          <a:lstStyle/>
          <a:p>
            <a:r>
              <a:rPr lang="en-US" dirty="0"/>
              <a:t>Image Descriptions and Descriptive Text (2/3)</a:t>
            </a:r>
          </a:p>
        </p:txBody>
      </p:sp>
      <p:sp>
        <p:nvSpPr>
          <p:cNvPr id="3" name="Content Placeholder 2">
            <a:extLst>
              <a:ext uri="{FF2B5EF4-FFF2-40B4-BE49-F238E27FC236}">
                <a16:creationId xmlns:a16="http://schemas.microsoft.com/office/drawing/2014/main" id="{30EBB17A-BB94-30F8-6BD7-398DDD1D02E0}"/>
              </a:ext>
            </a:extLst>
          </p:cNvPr>
          <p:cNvSpPr>
            <a:spLocks noGrp="1"/>
          </p:cNvSpPr>
          <p:nvPr>
            <p:ph idx="1"/>
          </p:nvPr>
        </p:nvSpPr>
        <p:spPr/>
        <p:txBody>
          <a:bodyPr>
            <a:normAutofit/>
          </a:bodyPr>
          <a:lstStyle/>
          <a:p>
            <a:r>
              <a:rPr lang="en-US" dirty="0"/>
              <a:t>Can be used on their own or in conjunction with tactile graphics. Some example use cases:</a:t>
            </a:r>
          </a:p>
          <a:p>
            <a:pPr lvl="1"/>
            <a:r>
              <a:rPr lang="en-US" dirty="0"/>
              <a:t>Explaining any alterations to a graphic.</a:t>
            </a:r>
          </a:p>
          <a:p>
            <a:pPr lvl="2"/>
            <a:r>
              <a:rPr lang="en-US" dirty="0"/>
              <a:t>“The graphic on the following page has been rotated 90° counterclockwise due to space constraints. The top of the graphic will be on the binding edge. The top and bottom of the page will also be labeled in the right-hand corners.”</a:t>
            </a:r>
          </a:p>
          <a:p>
            <a:pPr lvl="2"/>
            <a:r>
              <a:rPr lang="en-US" dirty="0"/>
              <a:t>“Where the original document used cartoon frogs, the following graphic will use triangles to improve legibility.”</a:t>
            </a:r>
          </a:p>
          <a:p>
            <a:pPr lvl="2"/>
            <a:r>
              <a:rPr lang="en-US" dirty="0"/>
              <a:t>“The original document was color-coded. This document will use solid lines in place of orange and dashed lines in place of blue.”</a:t>
            </a:r>
          </a:p>
          <a:p>
            <a:pPr lvl="2"/>
            <a:r>
              <a:rPr lang="en-US" dirty="0"/>
              <a:t>“Due to space constraints, the following graphic has been split across three pages. Page 1 will show all lines without labels. Page 2 will show values for temperature. Page 3 will show values for pressure.”</a:t>
            </a:r>
          </a:p>
        </p:txBody>
      </p:sp>
      <p:sp>
        <p:nvSpPr>
          <p:cNvPr id="4" name="Slide Number Placeholder 3">
            <a:extLst>
              <a:ext uri="{FF2B5EF4-FFF2-40B4-BE49-F238E27FC236}">
                <a16:creationId xmlns:a16="http://schemas.microsoft.com/office/drawing/2014/main" id="{B3AD7E72-8967-70EE-A641-752AF67F3268}"/>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56</a:t>
            </a:fld>
            <a:endParaRPr lang="en-US" dirty="0"/>
          </a:p>
        </p:txBody>
      </p:sp>
    </p:spTree>
    <p:extLst>
      <p:ext uri="{BB962C8B-B14F-4D97-AF65-F5344CB8AC3E}">
        <p14:creationId xmlns:p14="http://schemas.microsoft.com/office/powerpoint/2010/main" val="2209582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CDBA-6B3E-8B1C-1176-34A6D88A6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1F3C2-A025-CA57-E8B5-213CFE22F601}"/>
              </a:ext>
            </a:extLst>
          </p:cNvPr>
          <p:cNvSpPr>
            <a:spLocks noGrp="1"/>
          </p:cNvSpPr>
          <p:nvPr>
            <p:ph type="title"/>
          </p:nvPr>
        </p:nvSpPr>
        <p:spPr/>
        <p:txBody>
          <a:bodyPr/>
          <a:lstStyle/>
          <a:p>
            <a:r>
              <a:rPr lang="en-US" dirty="0"/>
              <a:t>Image Descriptions and Descriptive Text (3/3)</a:t>
            </a:r>
          </a:p>
        </p:txBody>
      </p:sp>
      <p:sp>
        <p:nvSpPr>
          <p:cNvPr id="3" name="Content Placeholder 2">
            <a:extLst>
              <a:ext uri="{FF2B5EF4-FFF2-40B4-BE49-F238E27FC236}">
                <a16:creationId xmlns:a16="http://schemas.microsoft.com/office/drawing/2014/main" id="{1AFC3E9C-C66F-C913-1E9B-6DBCED16430C}"/>
              </a:ext>
            </a:extLst>
          </p:cNvPr>
          <p:cNvSpPr>
            <a:spLocks noGrp="1"/>
          </p:cNvSpPr>
          <p:nvPr>
            <p:ph idx="1"/>
          </p:nvPr>
        </p:nvSpPr>
        <p:spPr/>
        <p:txBody>
          <a:bodyPr>
            <a:normAutofit/>
          </a:bodyPr>
          <a:lstStyle/>
          <a:p>
            <a:pPr marL="0" indent="0">
              <a:buNone/>
            </a:pPr>
            <a:r>
              <a:rPr lang="en-US" dirty="0"/>
              <a:t>Sometimes image descriptions are more useful than a tactile graphic. For example:</a:t>
            </a:r>
          </a:p>
          <a:p>
            <a:r>
              <a:rPr lang="en-US" dirty="0"/>
              <a:t>Most photos</a:t>
            </a:r>
          </a:p>
          <a:p>
            <a:r>
              <a:rPr lang="en-US" dirty="0"/>
              <a:t>Icons, emoji, and graphics that just won’t mean anything when interpreted by touch.</a:t>
            </a:r>
          </a:p>
          <a:p>
            <a:r>
              <a:rPr lang="en-US" dirty="0"/>
              <a:t>Complicated graphs or charts with a basic point (e.g. “Negative attitudes about [topic] have tripled between 1955 and 2015.”)</a:t>
            </a:r>
          </a:p>
        </p:txBody>
      </p:sp>
      <p:sp>
        <p:nvSpPr>
          <p:cNvPr id="4" name="Slide Number Placeholder 3">
            <a:extLst>
              <a:ext uri="{FF2B5EF4-FFF2-40B4-BE49-F238E27FC236}">
                <a16:creationId xmlns:a16="http://schemas.microsoft.com/office/drawing/2014/main" id="{266CE7EF-44A6-80C9-C224-EF7D48058875}"/>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57</a:t>
            </a:fld>
            <a:endParaRPr lang="en-US" dirty="0"/>
          </a:p>
        </p:txBody>
      </p:sp>
    </p:spTree>
    <p:extLst>
      <p:ext uri="{BB962C8B-B14F-4D97-AF65-F5344CB8AC3E}">
        <p14:creationId xmlns:p14="http://schemas.microsoft.com/office/powerpoint/2010/main" val="1848080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70271-2F1A-0ABF-CFCD-158C7FD41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D4C19-508F-674F-D61D-ECC17974D7AB}"/>
              </a:ext>
            </a:extLst>
          </p:cNvPr>
          <p:cNvSpPr>
            <a:spLocks noGrp="1"/>
          </p:cNvSpPr>
          <p:nvPr>
            <p:ph type="title"/>
          </p:nvPr>
        </p:nvSpPr>
        <p:spPr/>
        <p:txBody>
          <a:bodyPr/>
          <a:lstStyle/>
          <a:p>
            <a:r>
              <a:rPr lang="en-US" dirty="0"/>
              <a:t>Resources for Writing Image Descriptions</a:t>
            </a:r>
          </a:p>
        </p:txBody>
      </p:sp>
      <p:sp>
        <p:nvSpPr>
          <p:cNvPr id="3" name="Content Placeholder 2">
            <a:extLst>
              <a:ext uri="{FF2B5EF4-FFF2-40B4-BE49-F238E27FC236}">
                <a16:creationId xmlns:a16="http://schemas.microsoft.com/office/drawing/2014/main" id="{5EA2507E-E99D-919F-8A8C-CA3D7D848008}"/>
              </a:ext>
            </a:extLst>
          </p:cNvPr>
          <p:cNvSpPr>
            <a:spLocks noGrp="1"/>
          </p:cNvSpPr>
          <p:nvPr>
            <p:ph idx="1"/>
          </p:nvPr>
        </p:nvSpPr>
        <p:spPr/>
        <p:txBody>
          <a:bodyPr/>
          <a:lstStyle/>
          <a:p>
            <a:r>
              <a:rPr lang="en-US" dirty="0"/>
              <a:t>Accessible Publishing Canada</a:t>
            </a:r>
          </a:p>
          <a:p>
            <a:pPr lvl="1"/>
            <a:r>
              <a:rPr lang="en-US" dirty="0">
                <a:hlinkClick r:id="rId2"/>
              </a:rPr>
              <a:t>https://www.accessiblepublishing.ca/a-guide-to-image-description/</a:t>
            </a:r>
            <a:endParaRPr lang="en-US" dirty="0"/>
          </a:p>
          <a:p>
            <a:r>
              <a:rPr lang="en-US" dirty="0"/>
              <a:t>American Anthropological Association</a:t>
            </a:r>
          </a:p>
          <a:p>
            <a:pPr lvl="1"/>
            <a:r>
              <a:rPr lang="en-US" dirty="0">
                <a:hlinkClick r:id="rId3"/>
              </a:rPr>
              <a:t>https://americananthro.org/accessibility/image-descriptions/</a:t>
            </a:r>
            <a:endParaRPr lang="en-US" dirty="0"/>
          </a:p>
          <a:p>
            <a:r>
              <a:rPr lang="en-US" dirty="0"/>
              <a:t>Diagram Center</a:t>
            </a:r>
          </a:p>
          <a:p>
            <a:pPr lvl="1"/>
            <a:r>
              <a:rPr lang="en-US" dirty="0">
                <a:hlinkClick r:id="rId4"/>
              </a:rPr>
              <a:t>http://diagramcenter.org/general-guidelines-final-draft.html</a:t>
            </a:r>
            <a:endParaRPr lang="en-US" dirty="0"/>
          </a:p>
          <a:p>
            <a:r>
              <a:rPr lang="en-US" dirty="0"/>
              <a:t>Perkins</a:t>
            </a:r>
          </a:p>
          <a:p>
            <a:pPr lvl="1"/>
            <a:r>
              <a:rPr lang="en-US" dirty="0">
                <a:hlinkClick r:id="rId5"/>
              </a:rPr>
              <a:t>https://www.perkins.org/resource/how-write-alt-text-and-image-descriptions-visually-impaired/</a:t>
            </a:r>
            <a:endParaRPr lang="en-US" dirty="0"/>
          </a:p>
        </p:txBody>
      </p:sp>
      <p:sp>
        <p:nvSpPr>
          <p:cNvPr id="4" name="Slide Number Placeholder 3">
            <a:extLst>
              <a:ext uri="{FF2B5EF4-FFF2-40B4-BE49-F238E27FC236}">
                <a16:creationId xmlns:a16="http://schemas.microsoft.com/office/drawing/2014/main" id="{06EC3B80-3507-3AED-5F5F-ED66EB6FED79}"/>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58</a:t>
            </a:fld>
            <a:endParaRPr lang="en-US" dirty="0"/>
          </a:p>
        </p:txBody>
      </p:sp>
    </p:spTree>
    <p:extLst>
      <p:ext uri="{BB962C8B-B14F-4D97-AF65-F5344CB8AC3E}">
        <p14:creationId xmlns:p14="http://schemas.microsoft.com/office/powerpoint/2010/main" val="1286830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6B321-807F-3CC1-9C9B-1F9E0576D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50E53-42B6-84FF-B550-746327E67A64}"/>
              </a:ext>
            </a:extLst>
          </p:cNvPr>
          <p:cNvSpPr>
            <a:spLocks noGrp="1"/>
          </p:cNvSpPr>
          <p:nvPr>
            <p:ph type="title"/>
          </p:nvPr>
        </p:nvSpPr>
        <p:spPr/>
        <p:txBody>
          <a:bodyPr/>
          <a:lstStyle/>
          <a:p>
            <a:r>
              <a:rPr lang="en-US" dirty="0"/>
              <a:t>Some tips (1/2)</a:t>
            </a:r>
          </a:p>
        </p:txBody>
      </p:sp>
      <p:sp>
        <p:nvSpPr>
          <p:cNvPr id="3" name="Content Placeholder 2">
            <a:extLst>
              <a:ext uri="{FF2B5EF4-FFF2-40B4-BE49-F238E27FC236}">
                <a16:creationId xmlns:a16="http://schemas.microsoft.com/office/drawing/2014/main" id="{EFEE5C05-3F44-29B5-6D6E-6B8CB7E24A0F}"/>
              </a:ext>
            </a:extLst>
          </p:cNvPr>
          <p:cNvSpPr>
            <a:spLocks noGrp="1"/>
          </p:cNvSpPr>
          <p:nvPr>
            <p:ph idx="1"/>
          </p:nvPr>
        </p:nvSpPr>
        <p:spPr/>
        <p:txBody>
          <a:bodyPr/>
          <a:lstStyle/>
          <a:p>
            <a:r>
              <a:rPr lang="en-US" dirty="0"/>
              <a:t>Instructor buy-in, involvement, and feedback are very helpful, especially for unfamiliar topics.</a:t>
            </a:r>
          </a:p>
          <a:p>
            <a:pPr lvl="1"/>
            <a:r>
              <a:rPr lang="en-US" dirty="0"/>
              <a:t>Ask questions and check in when you’re unsure.</a:t>
            </a:r>
          </a:p>
          <a:p>
            <a:pPr lvl="1"/>
            <a:r>
              <a:rPr lang="en-US" dirty="0"/>
              <a:t>If you have the time, it may be helpful to sit in on a class session to get a sense of how graphics are being used.</a:t>
            </a:r>
          </a:p>
          <a:p>
            <a:r>
              <a:rPr lang="en-US" dirty="0"/>
              <a:t>It’s also helpful for people making tactile graphics to have some experience / familiarity with pedagogy.</a:t>
            </a:r>
          </a:p>
          <a:p>
            <a:r>
              <a:rPr lang="en-US" dirty="0"/>
              <a:t>You may be able to find pre-existing tactile graphics or line art online, which can provide a shortcut.</a:t>
            </a:r>
          </a:p>
          <a:p>
            <a:pPr lvl="1"/>
            <a:r>
              <a:rPr lang="en-US" dirty="0"/>
              <a:t>See Additional Resources slides at the end.</a:t>
            </a:r>
          </a:p>
        </p:txBody>
      </p:sp>
      <p:sp>
        <p:nvSpPr>
          <p:cNvPr id="4" name="Slide Number Placeholder 3">
            <a:extLst>
              <a:ext uri="{FF2B5EF4-FFF2-40B4-BE49-F238E27FC236}">
                <a16:creationId xmlns:a16="http://schemas.microsoft.com/office/drawing/2014/main" id="{F501B3F0-18EC-CC69-4F40-7B615F2987C2}"/>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59</a:t>
            </a:fld>
            <a:endParaRPr lang="en-US" dirty="0"/>
          </a:p>
        </p:txBody>
      </p:sp>
    </p:spTree>
    <p:extLst>
      <p:ext uri="{BB962C8B-B14F-4D97-AF65-F5344CB8AC3E}">
        <p14:creationId xmlns:p14="http://schemas.microsoft.com/office/powerpoint/2010/main" val="3390124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02F2-508A-A852-3DB4-56760DE77880}"/>
              </a:ext>
            </a:extLst>
          </p:cNvPr>
          <p:cNvSpPr>
            <a:spLocks noGrp="1"/>
          </p:cNvSpPr>
          <p:nvPr>
            <p:ph type="title"/>
          </p:nvPr>
        </p:nvSpPr>
        <p:spPr/>
        <p:txBody>
          <a:bodyPr/>
          <a:lstStyle/>
          <a:p>
            <a:r>
              <a:rPr lang="en-US" dirty="0"/>
              <a:t>Our experience: Some data*</a:t>
            </a:r>
          </a:p>
        </p:txBody>
      </p:sp>
      <p:sp>
        <p:nvSpPr>
          <p:cNvPr id="3" name="Content Placeholder 2">
            <a:extLst>
              <a:ext uri="{FF2B5EF4-FFF2-40B4-BE49-F238E27FC236}">
                <a16:creationId xmlns:a16="http://schemas.microsoft.com/office/drawing/2014/main" id="{65644306-008E-ED43-FB26-A664AA771D78}"/>
              </a:ext>
            </a:extLst>
          </p:cNvPr>
          <p:cNvSpPr>
            <a:spLocks noGrp="1"/>
          </p:cNvSpPr>
          <p:nvPr>
            <p:ph idx="1"/>
          </p:nvPr>
        </p:nvSpPr>
        <p:spPr/>
        <p:txBody>
          <a:bodyPr/>
          <a:lstStyle/>
          <a:p>
            <a:r>
              <a:rPr lang="en-US" dirty="0"/>
              <a:t>In AY24-25, we created 7,976 tactile graphics:</a:t>
            </a:r>
          </a:p>
          <a:p>
            <a:pPr marL="457200" lvl="1" indent="0">
              <a:buNone/>
            </a:pPr>
            <a:r>
              <a:rPr lang="en-US" dirty="0"/>
              <a:t>Fall 2024		4,035</a:t>
            </a:r>
          </a:p>
          <a:p>
            <a:pPr marL="457200" lvl="1" indent="0">
              <a:buNone/>
            </a:pPr>
            <a:r>
              <a:rPr lang="en-US" dirty="0"/>
              <a:t>Spring 2025	2,295</a:t>
            </a:r>
          </a:p>
          <a:p>
            <a:pPr marL="457200" lvl="1" indent="0">
              <a:buNone/>
            </a:pPr>
            <a:r>
              <a:rPr lang="en-US" dirty="0"/>
              <a:t>Summer 2025	1,646</a:t>
            </a:r>
          </a:p>
          <a:p>
            <a:r>
              <a:rPr lang="en-US" dirty="0"/>
              <a:t>So far in Fall 2025 (as of Oct. 30, 2025), we’ve created 1,864 tactile graphics</a:t>
            </a:r>
          </a:p>
          <a:p>
            <a:pPr marL="0" indent="0">
              <a:buNone/>
            </a:pPr>
            <a:endParaRPr lang="en-US" dirty="0"/>
          </a:p>
          <a:p>
            <a:pPr marL="0" indent="0">
              <a:buNone/>
            </a:pPr>
            <a:r>
              <a:rPr lang="en-US" dirty="0"/>
              <a:t>*Data is only as good as our record-keeping, and our record-keeping is a work in progress; these numbers are lower than actual outputs.</a:t>
            </a:r>
          </a:p>
        </p:txBody>
      </p:sp>
      <p:sp>
        <p:nvSpPr>
          <p:cNvPr id="4" name="Slide Number Placeholder 3">
            <a:extLst>
              <a:ext uri="{FF2B5EF4-FFF2-40B4-BE49-F238E27FC236}">
                <a16:creationId xmlns:a16="http://schemas.microsoft.com/office/drawing/2014/main" id="{C698B769-3FDD-B9BD-AB03-B6A5E04853AE}"/>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6</a:t>
            </a:fld>
            <a:endParaRPr lang="en-US" dirty="0"/>
          </a:p>
        </p:txBody>
      </p:sp>
    </p:spTree>
    <p:extLst>
      <p:ext uri="{BB962C8B-B14F-4D97-AF65-F5344CB8AC3E}">
        <p14:creationId xmlns:p14="http://schemas.microsoft.com/office/powerpoint/2010/main" val="3637436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7A4E-7661-38A3-B3EA-73E60CD9D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3B277-54EC-445F-87DC-9AD9E9E66236}"/>
              </a:ext>
            </a:extLst>
          </p:cNvPr>
          <p:cNvSpPr>
            <a:spLocks noGrp="1"/>
          </p:cNvSpPr>
          <p:nvPr>
            <p:ph type="title"/>
          </p:nvPr>
        </p:nvSpPr>
        <p:spPr/>
        <p:txBody>
          <a:bodyPr/>
          <a:lstStyle/>
          <a:p>
            <a:r>
              <a:rPr lang="en-US" dirty="0"/>
              <a:t>Some tips (2/2)</a:t>
            </a:r>
          </a:p>
        </p:txBody>
      </p:sp>
      <p:sp>
        <p:nvSpPr>
          <p:cNvPr id="3" name="Content Placeholder 2">
            <a:extLst>
              <a:ext uri="{FF2B5EF4-FFF2-40B4-BE49-F238E27FC236}">
                <a16:creationId xmlns:a16="http://schemas.microsoft.com/office/drawing/2014/main" id="{82298D58-A6A5-A129-2B6F-8CD3BC9213F5}"/>
              </a:ext>
            </a:extLst>
          </p:cNvPr>
          <p:cNvSpPr>
            <a:spLocks noGrp="1"/>
          </p:cNvSpPr>
          <p:nvPr>
            <p:ph idx="1"/>
          </p:nvPr>
        </p:nvSpPr>
        <p:spPr/>
        <p:txBody>
          <a:bodyPr/>
          <a:lstStyle/>
          <a:p>
            <a:r>
              <a:rPr lang="en-US" dirty="0"/>
              <a:t>Brailling takes time, and that time adds up quickly.</a:t>
            </a:r>
          </a:p>
          <a:p>
            <a:pPr lvl="1"/>
            <a:r>
              <a:rPr lang="en-US" dirty="0"/>
              <a:t>Equations, images, tables, and lousy file formats all increase the amount of time you’ll need.</a:t>
            </a:r>
          </a:p>
          <a:p>
            <a:pPr lvl="1"/>
            <a:r>
              <a:rPr lang="en-US" dirty="0"/>
              <a:t>Tactile graphics are often the most time-intensive part of this process.</a:t>
            </a:r>
          </a:p>
          <a:p>
            <a:r>
              <a:rPr lang="en-US" dirty="0"/>
              <a:t>Braille is wide; give yourself plenty of horizontal space.</a:t>
            </a:r>
          </a:p>
          <a:p>
            <a:pPr lvl="1"/>
            <a:r>
              <a:rPr lang="en-US" dirty="0"/>
              <a:t>Use Nemeth braille if possible, since it’s more concise.</a:t>
            </a:r>
          </a:p>
          <a:p>
            <a:pPr lvl="2"/>
            <a:r>
              <a:rPr lang="en-US" dirty="0"/>
              <a:t>You can often skip the Nemeth indicators on either side for tactile graphics.</a:t>
            </a:r>
          </a:p>
          <a:p>
            <a:r>
              <a:rPr lang="en-US" dirty="0"/>
              <a:t>Make sure not to stretch or warp braille text!</a:t>
            </a:r>
          </a:p>
          <a:p>
            <a:pPr lvl="1"/>
            <a:r>
              <a:rPr lang="en-US" dirty="0"/>
              <a:t>Keeping text on a separate layer from the drawing can help.</a:t>
            </a:r>
          </a:p>
        </p:txBody>
      </p:sp>
      <p:sp>
        <p:nvSpPr>
          <p:cNvPr id="4" name="Slide Number Placeholder 3">
            <a:extLst>
              <a:ext uri="{FF2B5EF4-FFF2-40B4-BE49-F238E27FC236}">
                <a16:creationId xmlns:a16="http://schemas.microsoft.com/office/drawing/2014/main" id="{3C4A47FD-F86D-8465-DDBD-6784F46FD73F}"/>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60</a:t>
            </a:fld>
            <a:endParaRPr lang="en-US" dirty="0"/>
          </a:p>
        </p:txBody>
      </p:sp>
    </p:spTree>
    <p:extLst>
      <p:ext uri="{BB962C8B-B14F-4D97-AF65-F5344CB8AC3E}">
        <p14:creationId xmlns:p14="http://schemas.microsoft.com/office/powerpoint/2010/main" val="670656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E538-90C8-9482-2D0D-FEE115E78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9D879-65F4-612A-EBD1-D7DBCF0CC704}"/>
              </a:ext>
            </a:extLst>
          </p:cNvPr>
          <p:cNvSpPr>
            <a:spLocks noGrp="1"/>
          </p:cNvSpPr>
          <p:nvPr>
            <p:ph type="title"/>
          </p:nvPr>
        </p:nvSpPr>
        <p:spPr/>
        <p:txBody>
          <a:bodyPr/>
          <a:lstStyle/>
          <a:p>
            <a:r>
              <a:rPr lang="en-US" dirty="0"/>
              <a:t>Tactile Graphics Equipment</a:t>
            </a:r>
          </a:p>
        </p:txBody>
      </p:sp>
      <p:sp>
        <p:nvSpPr>
          <p:cNvPr id="3" name="Slide Number Placeholder 2">
            <a:extLst>
              <a:ext uri="{FF2B5EF4-FFF2-40B4-BE49-F238E27FC236}">
                <a16:creationId xmlns:a16="http://schemas.microsoft.com/office/drawing/2014/main" id="{019946CE-B3FC-2B84-430F-E5928E1319CE}"/>
              </a:ext>
            </a:extLst>
          </p:cNvPr>
          <p:cNvSpPr>
            <a:spLocks noGrp="1"/>
          </p:cNvSpPr>
          <p:nvPr>
            <p:ph type="sldNum" sz="quarter" idx="12"/>
          </p:nvPr>
        </p:nvSpPr>
        <p:spPr>
          <a:xfrm>
            <a:off x="217693" y="6356350"/>
            <a:ext cx="2743200" cy="365125"/>
          </a:xfrm>
        </p:spPr>
        <p:txBody>
          <a:bodyPr/>
          <a:lstStyle/>
          <a:p>
            <a:pPr algn="l"/>
            <a:fld id="{C48CA0C2-63F4-A14C-9844-CD025D1796C9}" type="slidenum">
              <a:rPr lang="en-US" smtClean="0"/>
              <a:pPr algn="l"/>
              <a:t>61</a:t>
            </a:fld>
            <a:endParaRPr lang="en-US" dirty="0"/>
          </a:p>
        </p:txBody>
      </p:sp>
    </p:spTree>
    <p:extLst>
      <p:ext uri="{BB962C8B-B14F-4D97-AF65-F5344CB8AC3E}">
        <p14:creationId xmlns:p14="http://schemas.microsoft.com/office/powerpoint/2010/main" val="3101476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6E695-B5E0-1AF4-0EFE-13594815EF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2AFAE-6406-61F0-AF54-783C57CC9690}"/>
              </a:ext>
            </a:extLst>
          </p:cNvPr>
          <p:cNvSpPr>
            <a:spLocks noGrp="1"/>
          </p:cNvSpPr>
          <p:nvPr>
            <p:ph type="title"/>
          </p:nvPr>
        </p:nvSpPr>
        <p:spPr/>
        <p:txBody>
          <a:bodyPr/>
          <a:lstStyle/>
          <a:p>
            <a:r>
              <a:rPr lang="pt-BR" dirty="0"/>
              <a:t>Elite 200 Embosser: $14,995 – $40,448</a:t>
            </a:r>
            <a:endParaRPr lang="en-US" dirty="0"/>
          </a:p>
        </p:txBody>
      </p:sp>
      <p:pic>
        <p:nvPicPr>
          <p:cNvPr id="7" name="Content Placeholder 6" descr="A screenshot of a listing for an Elite 200 embosser.">
            <a:extLst>
              <a:ext uri="{FF2B5EF4-FFF2-40B4-BE49-F238E27FC236}">
                <a16:creationId xmlns:a16="http://schemas.microsoft.com/office/drawing/2014/main" id="{C41F14EF-9296-4605-3DF1-59E9E41A6081}"/>
              </a:ext>
            </a:extLst>
          </p:cNvPr>
          <p:cNvPicPr>
            <a:picLocks noGrp="1" noChangeAspect="1"/>
          </p:cNvPicPr>
          <p:nvPr>
            <p:ph idx="1"/>
          </p:nvPr>
        </p:nvPicPr>
        <p:blipFill>
          <a:blip r:embed="rId2"/>
          <a:stretch>
            <a:fillRect/>
          </a:stretch>
        </p:blipFill>
        <p:spPr>
          <a:xfrm>
            <a:off x="2356750" y="1825625"/>
            <a:ext cx="7478499" cy="4351338"/>
          </a:xfrm>
        </p:spPr>
      </p:pic>
      <p:sp>
        <p:nvSpPr>
          <p:cNvPr id="3" name="Slide Number Placeholder 2">
            <a:extLst>
              <a:ext uri="{FF2B5EF4-FFF2-40B4-BE49-F238E27FC236}">
                <a16:creationId xmlns:a16="http://schemas.microsoft.com/office/drawing/2014/main" id="{3D90EAFF-AD57-8BE7-2DF8-F63744311B76}"/>
              </a:ext>
            </a:extLst>
          </p:cNvPr>
          <p:cNvSpPr>
            <a:spLocks noGrp="1"/>
          </p:cNvSpPr>
          <p:nvPr>
            <p:ph type="sldNum" sz="quarter" idx="12"/>
          </p:nvPr>
        </p:nvSpPr>
        <p:spPr/>
        <p:txBody>
          <a:bodyPr/>
          <a:lstStyle/>
          <a:p>
            <a:fld id="{3CFA42FF-03D4-0842-A40A-D22C1BBC0BCB}" type="slidenum">
              <a:rPr lang="en-US" smtClean="0"/>
              <a:t>62</a:t>
            </a:fld>
            <a:endParaRPr lang="en-US"/>
          </a:p>
        </p:txBody>
      </p:sp>
    </p:spTree>
    <p:extLst>
      <p:ext uri="{BB962C8B-B14F-4D97-AF65-F5344CB8AC3E}">
        <p14:creationId xmlns:p14="http://schemas.microsoft.com/office/powerpoint/2010/main" val="474289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4EE9-9E47-BD00-B18C-1BA1A5EA4945}"/>
              </a:ext>
            </a:extLst>
          </p:cNvPr>
          <p:cNvSpPr>
            <a:spLocks noGrp="1"/>
          </p:cNvSpPr>
          <p:nvPr>
            <p:ph type="title"/>
          </p:nvPr>
        </p:nvSpPr>
        <p:spPr/>
        <p:txBody>
          <a:bodyPr/>
          <a:lstStyle/>
          <a:p>
            <a:r>
              <a:rPr lang="en-US" dirty="0"/>
              <a:t>Supplies for Elite Embosser</a:t>
            </a:r>
          </a:p>
        </p:txBody>
      </p:sp>
      <p:sp>
        <p:nvSpPr>
          <p:cNvPr id="3" name="Content Placeholder 2">
            <a:extLst>
              <a:ext uri="{FF2B5EF4-FFF2-40B4-BE49-F238E27FC236}">
                <a16:creationId xmlns:a16="http://schemas.microsoft.com/office/drawing/2014/main" id="{B5E7A20C-9BC6-CF75-4A87-210EAA8F8DB9}"/>
              </a:ext>
            </a:extLst>
          </p:cNvPr>
          <p:cNvSpPr>
            <a:spLocks noGrp="1"/>
          </p:cNvSpPr>
          <p:nvPr>
            <p:ph idx="1"/>
          </p:nvPr>
        </p:nvSpPr>
        <p:spPr/>
        <p:txBody>
          <a:bodyPr>
            <a:noAutofit/>
          </a:bodyPr>
          <a:lstStyle/>
          <a:p>
            <a:r>
              <a:rPr lang="en-US" dirty="0"/>
              <a:t>11×11.5” Continuous Feed Braille Paper: $50.99 per 1,000 sheets</a:t>
            </a:r>
          </a:p>
          <a:p>
            <a:pPr lvl="1"/>
            <a:r>
              <a:rPr lang="en-US" dirty="0">
                <a:hlinkClick r:id="rId2"/>
              </a:rPr>
              <a:t>https://americanthermoform.com/product/braille-paper-11x11-5-plain-continuous-sheets/</a:t>
            </a:r>
            <a:endParaRPr lang="en-US" dirty="0"/>
          </a:p>
          <a:p>
            <a:r>
              <a:rPr lang="en-US" dirty="0"/>
              <a:t>Drawing program and braille translation software</a:t>
            </a:r>
          </a:p>
          <a:p>
            <a:pPr lvl="1"/>
            <a:r>
              <a:rPr lang="en-US" dirty="0"/>
              <a:t>More on these on Software slide.</a:t>
            </a:r>
          </a:p>
        </p:txBody>
      </p:sp>
      <p:sp>
        <p:nvSpPr>
          <p:cNvPr id="4" name="Slide Number Placeholder 3">
            <a:extLst>
              <a:ext uri="{FF2B5EF4-FFF2-40B4-BE49-F238E27FC236}">
                <a16:creationId xmlns:a16="http://schemas.microsoft.com/office/drawing/2014/main" id="{0F59B81B-7A9F-659E-0990-5D6EB27DA98D}"/>
              </a:ext>
            </a:extLst>
          </p:cNvPr>
          <p:cNvSpPr>
            <a:spLocks noGrp="1"/>
          </p:cNvSpPr>
          <p:nvPr>
            <p:ph type="sldNum" sz="quarter" idx="12"/>
          </p:nvPr>
        </p:nvSpPr>
        <p:spPr/>
        <p:txBody>
          <a:bodyPr/>
          <a:lstStyle/>
          <a:p>
            <a:fld id="{3CFA42FF-03D4-0842-A40A-D22C1BBC0BCB}" type="slidenum">
              <a:rPr lang="en-US" smtClean="0"/>
              <a:t>63</a:t>
            </a:fld>
            <a:endParaRPr lang="en-US"/>
          </a:p>
        </p:txBody>
      </p:sp>
    </p:spTree>
    <p:extLst>
      <p:ext uri="{BB962C8B-B14F-4D97-AF65-F5344CB8AC3E}">
        <p14:creationId xmlns:p14="http://schemas.microsoft.com/office/powerpoint/2010/main" val="2080105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ED63C-0DCB-94EB-1A3D-BC58A7446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E48B56-60CF-EE75-EC6A-0475E8AFA376}"/>
              </a:ext>
            </a:extLst>
          </p:cNvPr>
          <p:cNvSpPr>
            <a:spLocks noGrp="1"/>
          </p:cNvSpPr>
          <p:nvPr>
            <p:ph type="title"/>
          </p:nvPr>
        </p:nvSpPr>
        <p:spPr/>
        <p:txBody>
          <a:bodyPr/>
          <a:lstStyle/>
          <a:p>
            <a:r>
              <a:rPr lang="en-US" dirty="0"/>
              <a:t>PIAF: $1,745</a:t>
            </a:r>
          </a:p>
        </p:txBody>
      </p:sp>
      <p:pic>
        <p:nvPicPr>
          <p:cNvPr id="6" name="Content Placeholder 5" descr="A screenshot of a listing for a PIAF tactile image embosser.">
            <a:extLst>
              <a:ext uri="{FF2B5EF4-FFF2-40B4-BE49-F238E27FC236}">
                <a16:creationId xmlns:a16="http://schemas.microsoft.com/office/drawing/2014/main" id="{77A31472-FFE4-50B2-FA70-0029075B8784}"/>
              </a:ext>
            </a:extLst>
          </p:cNvPr>
          <p:cNvPicPr>
            <a:picLocks noGrp="1" noChangeAspect="1"/>
          </p:cNvPicPr>
          <p:nvPr>
            <p:ph idx="1"/>
          </p:nvPr>
        </p:nvPicPr>
        <p:blipFill>
          <a:blip r:embed="rId2"/>
          <a:stretch>
            <a:fillRect/>
          </a:stretch>
        </p:blipFill>
        <p:spPr>
          <a:xfrm>
            <a:off x="943543" y="1825625"/>
            <a:ext cx="10304913" cy="4351338"/>
          </a:xfrm>
        </p:spPr>
      </p:pic>
      <p:sp>
        <p:nvSpPr>
          <p:cNvPr id="3" name="Slide Number Placeholder 2">
            <a:extLst>
              <a:ext uri="{FF2B5EF4-FFF2-40B4-BE49-F238E27FC236}">
                <a16:creationId xmlns:a16="http://schemas.microsoft.com/office/drawing/2014/main" id="{EE75DA78-5BF4-2B3A-1CB0-AED6C7AEE0AF}"/>
              </a:ext>
            </a:extLst>
          </p:cNvPr>
          <p:cNvSpPr>
            <a:spLocks noGrp="1"/>
          </p:cNvSpPr>
          <p:nvPr>
            <p:ph type="sldNum" sz="quarter" idx="12"/>
          </p:nvPr>
        </p:nvSpPr>
        <p:spPr/>
        <p:txBody>
          <a:bodyPr/>
          <a:lstStyle/>
          <a:p>
            <a:fld id="{3CFA42FF-03D4-0842-A40A-D22C1BBC0BCB}" type="slidenum">
              <a:rPr lang="en-US" smtClean="0"/>
              <a:t>64</a:t>
            </a:fld>
            <a:endParaRPr lang="en-US"/>
          </a:p>
        </p:txBody>
      </p:sp>
    </p:spTree>
    <p:extLst>
      <p:ext uri="{BB962C8B-B14F-4D97-AF65-F5344CB8AC3E}">
        <p14:creationId xmlns:p14="http://schemas.microsoft.com/office/powerpoint/2010/main" val="556709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09BA-E599-FCCE-1FC4-D136C8D9F0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E8A85-45FF-5555-9F17-A0588CE8D64D}"/>
              </a:ext>
            </a:extLst>
          </p:cNvPr>
          <p:cNvSpPr>
            <a:spLocks noGrp="1"/>
          </p:cNvSpPr>
          <p:nvPr>
            <p:ph type="title"/>
          </p:nvPr>
        </p:nvSpPr>
        <p:spPr/>
        <p:txBody>
          <a:bodyPr/>
          <a:lstStyle/>
          <a:p>
            <a:r>
              <a:rPr lang="en-US" dirty="0"/>
              <a:t>Supplies for PIAF</a:t>
            </a:r>
          </a:p>
        </p:txBody>
      </p:sp>
      <p:sp>
        <p:nvSpPr>
          <p:cNvPr id="3" name="Content Placeholder 2">
            <a:extLst>
              <a:ext uri="{FF2B5EF4-FFF2-40B4-BE49-F238E27FC236}">
                <a16:creationId xmlns:a16="http://schemas.microsoft.com/office/drawing/2014/main" id="{7402D914-5D24-95A3-FE26-731AF9763F8E}"/>
              </a:ext>
            </a:extLst>
          </p:cNvPr>
          <p:cNvSpPr>
            <a:spLocks noGrp="1"/>
          </p:cNvSpPr>
          <p:nvPr>
            <p:ph idx="1"/>
          </p:nvPr>
        </p:nvSpPr>
        <p:spPr/>
        <p:txBody>
          <a:bodyPr>
            <a:noAutofit/>
          </a:bodyPr>
          <a:lstStyle/>
          <a:p>
            <a:r>
              <a:rPr lang="en-US" dirty="0"/>
              <a:t>Tabloid-size Swell Paper: $225 per 100 sheets</a:t>
            </a:r>
          </a:p>
          <a:p>
            <a:pPr lvl="1"/>
            <a:r>
              <a:rPr lang="en-US" dirty="0">
                <a:hlinkClick r:id="rId2"/>
              </a:rPr>
              <a:t>https://americanthermoform.com/product/swell-touch-paper/</a:t>
            </a:r>
            <a:endParaRPr lang="en-US" dirty="0"/>
          </a:p>
          <a:p>
            <a:r>
              <a:rPr lang="en-US" dirty="0"/>
              <a:t>11×11.5” Swell Paper: $165 per 100 sheets</a:t>
            </a:r>
          </a:p>
          <a:p>
            <a:pPr lvl="1"/>
            <a:r>
              <a:rPr lang="en-US" dirty="0">
                <a:hlinkClick r:id="rId2"/>
              </a:rPr>
              <a:t>https://americanthermoform.com/product/swell-touch-paper/</a:t>
            </a:r>
            <a:endParaRPr lang="en-US" dirty="0"/>
          </a:p>
          <a:p>
            <a:r>
              <a:rPr lang="en-US" dirty="0"/>
              <a:t>Swell Touch Markers: $8 for 2 markers, one thick and one thin</a:t>
            </a:r>
          </a:p>
          <a:p>
            <a:pPr lvl="1"/>
            <a:r>
              <a:rPr lang="en-US" dirty="0">
                <a:hlinkClick r:id="rId3"/>
              </a:rPr>
              <a:t>https://americanthermoform.com/product/swell-marker/</a:t>
            </a:r>
            <a:endParaRPr lang="en-US" dirty="0"/>
          </a:p>
          <a:p>
            <a:r>
              <a:rPr lang="en-US" dirty="0"/>
              <a:t>Drawing program, braille translation software, printer</a:t>
            </a:r>
          </a:p>
          <a:p>
            <a:pPr lvl="1"/>
            <a:r>
              <a:rPr lang="en-US" dirty="0"/>
              <a:t>More on these on Software slide.</a:t>
            </a:r>
          </a:p>
        </p:txBody>
      </p:sp>
      <p:sp>
        <p:nvSpPr>
          <p:cNvPr id="4" name="Slide Number Placeholder 3">
            <a:extLst>
              <a:ext uri="{FF2B5EF4-FFF2-40B4-BE49-F238E27FC236}">
                <a16:creationId xmlns:a16="http://schemas.microsoft.com/office/drawing/2014/main" id="{18B449A0-13D2-0395-2399-E2E05C169C8B}"/>
              </a:ext>
            </a:extLst>
          </p:cNvPr>
          <p:cNvSpPr>
            <a:spLocks noGrp="1"/>
          </p:cNvSpPr>
          <p:nvPr>
            <p:ph type="sldNum" sz="quarter" idx="12"/>
          </p:nvPr>
        </p:nvSpPr>
        <p:spPr/>
        <p:txBody>
          <a:bodyPr/>
          <a:lstStyle/>
          <a:p>
            <a:fld id="{3CFA42FF-03D4-0842-A40A-D22C1BBC0BCB}" type="slidenum">
              <a:rPr lang="en-US" smtClean="0"/>
              <a:t>65</a:t>
            </a:fld>
            <a:endParaRPr lang="en-US"/>
          </a:p>
        </p:txBody>
      </p:sp>
    </p:spTree>
    <p:extLst>
      <p:ext uri="{BB962C8B-B14F-4D97-AF65-F5344CB8AC3E}">
        <p14:creationId xmlns:p14="http://schemas.microsoft.com/office/powerpoint/2010/main" val="489317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6C46-C799-A2B5-B426-3BCD16E69C49}"/>
              </a:ext>
            </a:extLst>
          </p:cNvPr>
          <p:cNvSpPr>
            <a:spLocks noGrp="1"/>
          </p:cNvSpPr>
          <p:nvPr>
            <p:ph type="title"/>
          </p:nvPr>
        </p:nvSpPr>
        <p:spPr/>
        <p:txBody>
          <a:bodyPr/>
          <a:lstStyle/>
          <a:p>
            <a:r>
              <a:rPr lang="en-US" dirty="0"/>
              <a:t>Software</a:t>
            </a:r>
          </a:p>
        </p:txBody>
      </p:sp>
      <p:sp>
        <p:nvSpPr>
          <p:cNvPr id="3" name="Content Placeholder 2">
            <a:extLst>
              <a:ext uri="{FF2B5EF4-FFF2-40B4-BE49-F238E27FC236}">
                <a16:creationId xmlns:a16="http://schemas.microsoft.com/office/drawing/2014/main" id="{33102CF3-1A24-EA16-5DA9-9B6C6B92C0A9}"/>
              </a:ext>
            </a:extLst>
          </p:cNvPr>
          <p:cNvSpPr>
            <a:spLocks noGrp="1"/>
          </p:cNvSpPr>
          <p:nvPr>
            <p:ph idx="1"/>
          </p:nvPr>
        </p:nvSpPr>
        <p:spPr/>
        <p:txBody>
          <a:bodyPr>
            <a:normAutofit/>
          </a:bodyPr>
          <a:lstStyle/>
          <a:p>
            <a:r>
              <a:rPr lang="en-US" dirty="0"/>
              <a:t>Adobe Illustrator or other vector drawing program</a:t>
            </a:r>
          </a:p>
          <a:p>
            <a:r>
              <a:rPr lang="en-US" dirty="0"/>
              <a:t>Braille translation software</a:t>
            </a:r>
          </a:p>
          <a:p>
            <a:pPr lvl="1"/>
            <a:r>
              <a:rPr lang="en-US" dirty="0"/>
              <a:t>We use Duxbury Braille Translator: $795 per user</a:t>
            </a:r>
          </a:p>
          <a:p>
            <a:pPr lvl="1"/>
            <a:r>
              <a:rPr lang="en-US" dirty="0">
                <a:hlinkClick r:id="rId2"/>
              </a:rPr>
              <a:t>https://www.duxburysystems.com/default.asp</a:t>
            </a:r>
            <a:r>
              <a:rPr lang="en-US" dirty="0"/>
              <a:t> </a:t>
            </a:r>
          </a:p>
          <a:p>
            <a:pPr lvl="1"/>
            <a:r>
              <a:rPr lang="en-US" dirty="0"/>
              <a:t>Save your installer!</a:t>
            </a:r>
          </a:p>
          <a:p>
            <a:r>
              <a:rPr lang="en-US" dirty="0"/>
              <a:t>Microsoft Word (used with Duxbury)</a:t>
            </a:r>
          </a:p>
          <a:p>
            <a:r>
              <a:rPr lang="en-US" dirty="0" err="1"/>
              <a:t>MathType</a:t>
            </a:r>
            <a:r>
              <a:rPr lang="en-US" dirty="0"/>
              <a:t>: $51.16 per user per year with email ending in .</a:t>
            </a:r>
            <a:r>
              <a:rPr lang="en-US" dirty="0" err="1"/>
              <a:t>edu</a:t>
            </a:r>
            <a:endParaRPr lang="en-US" dirty="0"/>
          </a:p>
          <a:p>
            <a:pPr lvl="1"/>
            <a:r>
              <a:rPr lang="en-US" dirty="0">
                <a:hlinkClick r:id="rId3"/>
              </a:rPr>
              <a:t>https://store.wiris.com/en/</a:t>
            </a:r>
            <a:endParaRPr lang="en-US" dirty="0"/>
          </a:p>
        </p:txBody>
      </p:sp>
      <p:sp>
        <p:nvSpPr>
          <p:cNvPr id="4" name="Slide Number Placeholder 3">
            <a:extLst>
              <a:ext uri="{FF2B5EF4-FFF2-40B4-BE49-F238E27FC236}">
                <a16:creationId xmlns:a16="http://schemas.microsoft.com/office/drawing/2014/main" id="{9FF28E46-7D89-9A35-DB52-F91329DFCF2B}"/>
              </a:ext>
            </a:extLst>
          </p:cNvPr>
          <p:cNvSpPr>
            <a:spLocks noGrp="1"/>
          </p:cNvSpPr>
          <p:nvPr>
            <p:ph type="sldNum" sz="quarter" idx="12"/>
          </p:nvPr>
        </p:nvSpPr>
        <p:spPr/>
        <p:txBody>
          <a:bodyPr/>
          <a:lstStyle/>
          <a:p>
            <a:fld id="{3CFA42FF-03D4-0842-A40A-D22C1BBC0BCB}" type="slidenum">
              <a:rPr lang="en-US" smtClean="0"/>
              <a:t>66</a:t>
            </a:fld>
            <a:endParaRPr lang="en-US"/>
          </a:p>
        </p:txBody>
      </p:sp>
    </p:spTree>
    <p:extLst>
      <p:ext uri="{BB962C8B-B14F-4D97-AF65-F5344CB8AC3E}">
        <p14:creationId xmlns:p14="http://schemas.microsoft.com/office/powerpoint/2010/main" val="1223347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E987-0D50-2914-8E30-479C790F2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9E5DD-11C1-0A80-054F-1EF73F88D5AA}"/>
              </a:ext>
            </a:extLst>
          </p:cNvPr>
          <p:cNvSpPr>
            <a:spLocks noGrp="1"/>
          </p:cNvSpPr>
          <p:nvPr>
            <p:ph type="title"/>
          </p:nvPr>
        </p:nvSpPr>
        <p:spPr/>
        <p:txBody>
          <a:bodyPr/>
          <a:lstStyle/>
          <a:p>
            <a:r>
              <a:rPr lang="en-US" dirty="0"/>
              <a:t>Also need</a:t>
            </a:r>
          </a:p>
        </p:txBody>
      </p:sp>
      <p:sp>
        <p:nvSpPr>
          <p:cNvPr id="3" name="Content Placeholder 2">
            <a:extLst>
              <a:ext uri="{FF2B5EF4-FFF2-40B4-BE49-F238E27FC236}">
                <a16:creationId xmlns:a16="http://schemas.microsoft.com/office/drawing/2014/main" id="{DCE5F92D-8F75-1CC6-6A4E-2D2A052E8A96}"/>
              </a:ext>
            </a:extLst>
          </p:cNvPr>
          <p:cNvSpPr>
            <a:spLocks noGrp="1"/>
          </p:cNvSpPr>
          <p:nvPr>
            <p:ph idx="1"/>
          </p:nvPr>
        </p:nvSpPr>
        <p:spPr/>
        <p:txBody>
          <a:bodyPr/>
          <a:lstStyle/>
          <a:p>
            <a:r>
              <a:rPr lang="en-US" dirty="0"/>
              <a:t>A printer/copier and its requisite supplies</a:t>
            </a:r>
          </a:p>
          <a:p>
            <a:r>
              <a:rPr lang="en-US" dirty="0"/>
              <a:t>Normal office supplies (desk, computer, etc.)</a:t>
            </a:r>
          </a:p>
          <a:p>
            <a:r>
              <a:rPr lang="en-US" dirty="0"/>
              <a:t>Staff</a:t>
            </a:r>
          </a:p>
          <a:p>
            <a:pPr marL="0" indent="0">
              <a:buNone/>
            </a:pPr>
            <a:r>
              <a:rPr lang="en-US" dirty="0"/>
              <a:t>Recommended: </a:t>
            </a:r>
          </a:p>
          <a:p>
            <a:r>
              <a:rPr lang="en-US" dirty="0"/>
              <a:t>Somewhere to put this stuff with great soundproofing or where no one will mind the noise</a:t>
            </a:r>
          </a:p>
          <a:p>
            <a:r>
              <a:rPr lang="en-US" dirty="0"/>
              <a:t>Feedback from actual braille users</a:t>
            </a:r>
          </a:p>
          <a:p>
            <a:r>
              <a:rPr lang="en-US" dirty="0"/>
              <a:t>(Not necessary: artistic talent)</a:t>
            </a:r>
          </a:p>
        </p:txBody>
      </p:sp>
      <p:sp>
        <p:nvSpPr>
          <p:cNvPr id="4" name="Slide Number Placeholder 3">
            <a:extLst>
              <a:ext uri="{FF2B5EF4-FFF2-40B4-BE49-F238E27FC236}">
                <a16:creationId xmlns:a16="http://schemas.microsoft.com/office/drawing/2014/main" id="{77890359-E8CD-E754-A14F-D525126E0157}"/>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67</a:t>
            </a:fld>
            <a:endParaRPr lang="en-US" dirty="0"/>
          </a:p>
        </p:txBody>
      </p:sp>
    </p:spTree>
    <p:extLst>
      <p:ext uri="{BB962C8B-B14F-4D97-AF65-F5344CB8AC3E}">
        <p14:creationId xmlns:p14="http://schemas.microsoft.com/office/powerpoint/2010/main" val="15811890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59FB-6C61-FC46-CC3E-684AB10E3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0D005-6866-EF29-42E2-2BC15457B14F}"/>
              </a:ext>
            </a:extLst>
          </p:cNvPr>
          <p:cNvSpPr>
            <a:spLocks noGrp="1"/>
          </p:cNvSpPr>
          <p:nvPr>
            <p:ph type="title"/>
          </p:nvPr>
        </p:nvSpPr>
        <p:spPr/>
        <p:txBody>
          <a:bodyPr/>
          <a:lstStyle/>
          <a:p>
            <a:r>
              <a:rPr lang="en-US" dirty="0"/>
              <a:t>Additional Resources (1/2)</a:t>
            </a:r>
          </a:p>
        </p:txBody>
      </p:sp>
      <p:sp>
        <p:nvSpPr>
          <p:cNvPr id="3" name="Content Placeholder 2">
            <a:extLst>
              <a:ext uri="{FF2B5EF4-FFF2-40B4-BE49-F238E27FC236}">
                <a16:creationId xmlns:a16="http://schemas.microsoft.com/office/drawing/2014/main" id="{B26BFD65-BBF3-6B4D-38AF-ED7F1CE5DBAB}"/>
              </a:ext>
            </a:extLst>
          </p:cNvPr>
          <p:cNvSpPr>
            <a:spLocks noGrp="1"/>
          </p:cNvSpPr>
          <p:nvPr>
            <p:ph idx="1"/>
          </p:nvPr>
        </p:nvSpPr>
        <p:spPr/>
        <p:txBody>
          <a:bodyPr/>
          <a:lstStyle/>
          <a:p>
            <a:r>
              <a:rPr lang="en-US" sz="2400" dirty="0"/>
              <a:t>American Printing House for the Blind: </a:t>
            </a:r>
            <a:r>
              <a:rPr lang="en-US" sz="2400" dirty="0">
                <a:hlinkClick r:id="rId2"/>
              </a:rPr>
              <a:t>https://www.aph.org/</a:t>
            </a:r>
            <a:endParaRPr lang="en-US" sz="2400" dirty="0"/>
          </a:p>
          <a:p>
            <a:r>
              <a:rPr lang="en-US" sz="2400" dirty="0"/>
              <a:t>APH Tactile Graphics Library: </a:t>
            </a:r>
            <a:r>
              <a:rPr lang="en-US" sz="2400" dirty="0">
                <a:hlinkClick r:id="rId3"/>
              </a:rPr>
              <a:t>https://imagelibrary.aph.org/portals/aphb/</a:t>
            </a:r>
            <a:endParaRPr lang="en-US" sz="2400" dirty="0"/>
          </a:p>
          <a:p>
            <a:r>
              <a:rPr lang="en-US" sz="2400" dirty="0" err="1"/>
              <a:t>Benetech</a:t>
            </a:r>
            <a:r>
              <a:rPr lang="en-US" sz="2400" dirty="0"/>
              <a:t>: </a:t>
            </a:r>
            <a:r>
              <a:rPr lang="en-US" sz="2400" dirty="0">
                <a:hlinkClick r:id="rId4"/>
              </a:rPr>
              <a:t>https://imageshare.benetech.org/resources/</a:t>
            </a:r>
            <a:endParaRPr lang="en-US" sz="2400" dirty="0"/>
          </a:p>
          <a:p>
            <a:r>
              <a:rPr lang="en-US" sz="2400" dirty="0" err="1"/>
              <a:t>BTactile</a:t>
            </a:r>
            <a:r>
              <a:rPr lang="en-US" sz="2400" dirty="0"/>
              <a:t>: </a:t>
            </a:r>
            <a:r>
              <a:rPr lang="en-US" sz="2400" dirty="0">
                <a:hlinkClick r:id="rId5"/>
              </a:rPr>
              <a:t>https://btactile.com/</a:t>
            </a:r>
            <a:endParaRPr lang="en-US" sz="2400" dirty="0"/>
          </a:p>
          <a:p>
            <a:r>
              <a:rPr lang="en-US" sz="2400" dirty="0"/>
              <a:t>HARPO: </a:t>
            </a:r>
            <a:r>
              <a:rPr lang="en-US" sz="2400" dirty="0">
                <a:hlinkClick r:id="rId6"/>
              </a:rPr>
              <a:t>https://piaf-tactile.com/tactile-graphic-resources/</a:t>
            </a:r>
            <a:endParaRPr lang="en-US" sz="2400" dirty="0"/>
          </a:p>
          <a:p>
            <a:r>
              <a:rPr lang="en-US" sz="2400" dirty="0"/>
              <a:t>IAGD: </a:t>
            </a:r>
            <a:r>
              <a:rPr lang="en-US" sz="2400" dirty="0">
                <a:hlinkClick r:id="rId7"/>
              </a:rPr>
              <a:t>https://tactileimages.theiagd.org/</a:t>
            </a:r>
            <a:endParaRPr lang="en-US" sz="2400" dirty="0"/>
          </a:p>
          <a:p>
            <a:r>
              <a:rPr lang="en-US" sz="2400" dirty="0"/>
              <a:t>Perkins: </a:t>
            </a:r>
            <a:r>
              <a:rPr lang="en-US" sz="2400" dirty="0">
                <a:hlinkClick r:id="rId8"/>
              </a:rPr>
              <a:t>https://www.perkins.org/resource/tactile-graphics-library/</a:t>
            </a:r>
            <a:endParaRPr lang="en-US" sz="2400" dirty="0"/>
          </a:p>
        </p:txBody>
      </p:sp>
      <p:sp>
        <p:nvSpPr>
          <p:cNvPr id="4" name="Slide Number Placeholder 3">
            <a:extLst>
              <a:ext uri="{FF2B5EF4-FFF2-40B4-BE49-F238E27FC236}">
                <a16:creationId xmlns:a16="http://schemas.microsoft.com/office/drawing/2014/main" id="{FDE5E7D7-BF89-7A8C-1905-34679A6DC7E5}"/>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68</a:t>
            </a:fld>
            <a:endParaRPr lang="en-US" dirty="0"/>
          </a:p>
        </p:txBody>
      </p:sp>
    </p:spTree>
    <p:extLst>
      <p:ext uri="{BB962C8B-B14F-4D97-AF65-F5344CB8AC3E}">
        <p14:creationId xmlns:p14="http://schemas.microsoft.com/office/powerpoint/2010/main" val="2985359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F51FE-F2C0-9178-FFDE-D6FC8E1BA6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BDCA3A-19CF-3BFB-F8F1-DBFBB4BE5102}"/>
              </a:ext>
            </a:extLst>
          </p:cNvPr>
          <p:cNvSpPr>
            <a:spLocks noGrp="1"/>
          </p:cNvSpPr>
          <p:nvPr>
            <p:ph type="title"/>
          </p:nvPr>
        </p:nvSpPr>
        <p:spPr/>
        <p:txBody>
          <a:bodyPr/>
          <a:lstStyle/>
          <a:p>
            <a:r>
              <a:rPr lang="en-US" dirty="0"/>
              <a:t>Additional Resources (2/2)</a:t>
            </a:r>
          </a:p>
        </p:txBody>
      </p:sp>
      <p:sp>
        <p:nvSpPr>
          <p:cNvPr id="3" name="Content Placeholder 2">
            <a:extLst>
              <a:ext uri="{FF2B5EF4-FFF2-40B4-BE49-F238E27FC236}">
                <a16:creationId xmlns:a16="http://schemas.microsoft.com/office/drawing/2014/main" id="{CE87D884-805F-0085-583C-0E2AB2E0C2C0}"/>
              </a:ext>
            </a:extLst>
          </p:cNvPr>
          <p:cNvSpPr>
            <a:spLocks noGrp="1"/>
          </p:cNvSpPr>
          <p:nvPr>
            <p:ph idx="1"/>
          </p:nvPr>
        </p:nvSpPr>
        <p:spPr/>
        <p:txBody>
          <a:bodyPr/>
          <a:lstStyle/>
          <a:p>
            <a:r>
              <a:rPr lang="en-US" sz="2400" dirty="0"/>
              <a:t>Pro Blind: </a:t>
            </a:r>
            <a:r>
              <a:rPr lang="en-US" sz="2400" dirty="0">
                <a:hlinkClick r:id="rId2"/>
              </a:rPr>
              <a:t>https://share.problind.org/app/browse?authorId=674&amp;language=en</a:t>
            </a:r>
            <a:endParaRPr lang="en-US" sz="2400" dirty="0"/>
          </a:p>
          <a:p>
            <a:r>
              <a:rPr lang="en-US" sz="2400" dirty="0"/>
              <a:t>Tactile Graphics Website: </a:t>
            </a:r>
            <a:r>
              <a:rPr lang="en-US" sz="2400" dirty="0">
                <a:hlinkClick r:id="rId3"/>
              </a:rPr>
              <a:t>https://www.tactilegraphics.org/index.html</a:t>
            </a:r>
            <a:endParaRPr lang="en-US" sz="2400" dirty="0"/>
          </a:p>
          <a:p>
            <a:r>
              <a:rPr lang="en-US" sz="2400" dirty="0" err="1"/>
              <a:t>Thingiverse</a:t>
            </a:r>
            <a:r>
              <a:rPr lang="en-US" sz="2400" dirty="0"/>
              <a:t> (3D printing files): </a:t>
            </a:r>
            <a:r>
              <a:rPr lang="en-US" sz="2400" dirty="0">
                <a:hlinkClick r:id="rId4"/>
              </a:rPr>
              <a:t>https://www.thingiverse.com/</a:t>
            </a:r>
            <a:endParaRPr lang="en-US" sz="2400" dirty="0"/>
          </a:p>
          <a:p>
            <a:r>
              <a:rPr lang="en-US" sz="2400" dirty="0" err="1"/>
              <a:t>ZyChem</a:t>
            </a:r>
            <a:r>
              <a:rPr lang="en-US" sz="2400" dirty="0"/>
              <a:t>: </a:t>
            </a:r>
            <a:r>
              <a:rPr lang="en-US" sz="2400" dirty="0">
                <a:hlinkClick r:id="rId5"/>
              </a:rPr>
              <a:t>https://zychemltd.com/tactile-graphics-blog-zychem/</a:t>
            </a:r>
            <a:endParaRPr lang="en-US" sz="2400" dirty="0"/>
          </a:p>
        </p:txBody>
      </p:sp>
      <p:sp>
        <p:nvSpPr>
          <p:cNvPr id="4" name="Slide Number Placeholder 3">
            <a:extLst>
              <a:ext uri="{FF2B5EF4-FFF2-40B4-BE49-F238E27FC236}">
                <a16:creationId xmlns:a16="http://schemas.microsoft.com/office/drawing/2014/main" id="{94FC583B-EF7F-40AC-CCBA-D81AF7DE8FE8}"/>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69</a:t>
            </a:fld>
            <a:endParaRPr lang="en-US" dirty="0"/>
          </a:p>
        </p:txBody>
      </p:sp>
    </p:spTree>
    <p:extLst>
      <p:ext uri="{BB962C8B-B14F-4D97-AF65-F5344CB8AC3E}">
        <p14:creationId xmlns:p14="http://schemas.microsoft.com/office/powerpoint/2010/main" val="47165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55BC-AB37-8EFC-1340-4041DA7C91F6}"/>
              </a:ext>
            </a:extLst>
          </p:cNvPr>
          <p:cNvSpPr>
            <a:spLocks noGrp="1"/>
          </p:cNvSpPr>
          <p:nvPr>
            <p:ph type="title"/>
          </p:nvPr>
        </p:nvSpPr>
        <p:spPr/>
        <p:txBody>
          <a:bodyPr/>
          <a:lstStyle/>
          <a:p>
            <a:r>
              <a:rPr lang="en-US" dirty="0"/>
              <a:t>Let’s talk tactile graphics</a:t>
            </a:r>
          </a:p>
        </p:txBody>
      </p:sp>
      <p:sp>
        <p:nvSpPr>
          <p:cNvPr id="3" name="Slide Number Placeholder 2">
            <a:extLst>
              <a:ext uri="{FF2B5EF4-FFF2-40B4-BE49-F238E27FC236}">
                <a16:creationId xmlns:a16="http://schemas.microsoft.com/office/drawing/2014/main" id="{60B460BE-3B25-0B5E-FF3C-57A501A7AEB0}"/>
              </a:ext>
            </a:extLst>
          </p:cNvPr>
          <p:cNvSpPr>
            <a:spLocks noGrp="1"/>
          </p:cNvSpPr>
          <p:nvPr>
            <p:ph type="sldNum" sz="quarter" idx="12"/>
          </p:nvPr>
        </p:nvSpPr>
        <p:spPr/>
        <p:txBody>
          <a:bodyPr/>
          <a:lstStyle/>
          <a:p>
            <a:fld id="{ADC60B95-6745-C044-93E5-4D714587FEB1}" type="slidenum">
              <a:rPr lang="en-US" smtClean="0"/>
              <a:t>7</a:t>
            </a:fld>
            <a:endParaRPr lang="en-US"/>
          </a:p>
        </p:txBody>
      </p:sp>
    </p:spTree>
    <p:extLst>
      <p:ext uri="{BB962C8B-B14F-4D97-AF65-F5344CB8AC3E}">
        <p14:creationId xmlns:p14="http://schemas.microsoft.com/office/powerpoint/2010/main" val="2509205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E67F6A-8BB5-8B5C-BACD-BC34F524F20C}"/>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Questions?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A9BCCF-9415-C785-E15A-E93BEE7FB4B5}"/>
              </a:ext>
            </a:extLst>
          </p:cNvPr>
          <p:cNvSpPr>
            <a:spLocks noGrp="1"/>
          </p:cNvSpPr>
          <p:nvPr>
            <p:ph sz="half" idx="1"/>
          </p:nvPr>
        </p:nvSpPr>
        <p:spPr>
          <a:xfrm>
            <a:off x="590719" y="2330505"/>
            <a:ext cx="4803113" cy="3979585"/>
          </a:xfrm>
        </p:spPr>
        <p:txBody>
          <a:bodyPr vert="horz" lIns="91440" tIns="45720" rIns="91440" bIns="45720" rtlCol="0" anchor="ctr">
            <a:normAutofit/>
          </a:bodyPr>
          <a:lstStyle/>
          <a:p>
            <a:pPr marL="0" indent="0">
              <a:buNone/>
            </a:pPr>
            <a:r>
              <a:rPr lang="en-US" sz="3600" dirty="0"/>
              <a:t>Contact Information:</a:t>
            </a:r>
          </a:p>
          <a:p>
            <a:r>
              <a:rPr lang="en-US" sz="3600" dirty="0">
                <a:hlinkClick r:id="rId2"/>
              </a:rPr>
              <a:t>em.kribs@wichita.edu</a:t>
            </a:r>
            <a:endParaRPr lang="en-US" sz="3600" dirty="0"/>
          </a:p>
          <a:p>
            <a:r>
              <a:rPr lang="en-US" sz="3600" dirty="0">
                <a:hlinkClick r:id="rId3"/>
              </a:rPr>
              <a:t>aaa@wichita.edu</a:t>
            </a:r>
            <a:endParaRPr lang="en-US" sz="3600" dirty="0"/>
          </a:p>
          <a:p>
            <a:r>
              <a:rPr lang="en-US" sz="3600" dirty="0">
                <a:hlinkClick r:id="rId4"/>
              </a:rPr>
              <a:t>braille@wichita.edu</a:t>
            </a:r>
            <a:endParaRPr lang="en-US" sz="36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qr code on a white background&#10;&#10;Description automatically generated">
            <a:extLst>
              <a:ext uri="{FF2B5EF4-FFF2-40B4-BE49-F238E27FC236}">
                <a16:creationId xmlns:a16="http://schemas.microsoft.com/office/drawing/2014/main" id="{DEA0962A-68A6-90BA-BB7A-11F8B5311767}"/>
              </a:ext>
            </a:extLst>
          </p:cNvPr>
          <p:cNvPicPr>
            <a:picLocks noGrp="1" noChangeAspect="1"/>
          </p:cNvPicPr>
          <p:nvPr>
            <p:ph sz="half" idx="2"/>
          </p:nvPr>
        </p:nvPicPr>
        <p:blipFill>
          <a:blip r:embed="rId5"/>
          <a:srcRect r="4" b="3065"/>
          <a:stretch/>
        </p:blipFill>
        <p:spPr>
          <a:xfrm>
            <a:off x="5977788" y="799352"/>
            <a:ext cx="5425410" cy="5259296"/>
          </a:xfrm>
          <a:prstGeom prst="rect">
            <a:avLst/>
          </a:prstGeom>
        </p:spPr>
      </p:pic>
      <p:sp>
        <p:nvSpPr>
          <p:cNvPr id="4" name="Slide Number Placeholder 3">
            <a:extLst>
              <a:ext uri="{FF2B5EF4-FFF2-40B4-BE49-F238E27FC236}">
                <a16:creationId xmlns:a16="http://schemas.microsoft.com/office/drawing/2014/main" id="{D35CC1C6-7682-EA0C-8964-60AC6410E06F}"/>
              </a:ext>
            </a:extLst>
          </p:cNvPr>
          <p:cNvSpPr>
            <a:spLocks noGrp="1"/>
          </p:cNvSpPr>
          <p:nvPr>
            <p:ph type="sldNum" sz="quarter" idx="12"/>
          </p:nvPr>
        </p:nvSpPr>
        <p:spPr>
          <a:xfrm>
            <a:off x="217695" y="6356350"/>
            <a:ext cx="2743200" cy="365125"/>
          </a:xfrm>
        </p:spPr>
        <p:txBody>
          <a:bodyPr/>
          <a:lstStyle/>
          <a:p>
            <a:pPr algn="l"/>
            <a:fld id="{C48CA0C2-63F4-A14C-9844-CD025D1796C9}" type="slidenum">
              <a:rPr lang="en-US" smtClean="0"/>
              <a:pPr algn="l"/>
              <a:t>70</a:t>
            </a:fld>
            <a:endParaRPr lang="en-US"/>
          </a:p>
        </p:txBody>
      </p:sp>
    </p:spTree>
    <p:extLst>
      <p:ext uri="{BB962C8B-B14F-4D97-AF65-F5344CB8AC3E}">
        <p14:creationId xmlns:p14="http://schemas.microsoft.com/office/powerpoint/2010/main" val="185680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B5426-1261-BB97-23DE-E4B7B6CD6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C9442-899E-D7E9-B3DF-7CE0B1C8C4C8}"/>
              </a:ext>
            </a:extLst>
          </p:cNvPr>
          <p:cNvSpPr>
            <a:spLocks noGrp="1"/>
          </p:cNvSpPr>
          <p:nvPr>
            <p:ph type="title"/>
          </p:nvPr>
        </p:nvSpPr>
        <p:spPr/>
        <p:txBody>
          <a:bodyPr/>
          <a:lstStyle/>
          <a:p>
            <a:r>
              <a:rPr lang="en-US" dirty="0"/>
              <a:t>What are tactile graphics?</a:t>
            </a:r>
          </a:p>
        </p:txBody>
      </p:sp>
      <p:sp>
        <p:nvSpPr>
          <p:cNvPr id="3" name="Content Placeholder 2">
            <a:extLst>
              <a:ext uri="{FF2B5EF4-FFF2-40B4-BE49-F238E27FC236}">
                <a16:creationId xmlns:a16="http://schemas.microsoft.com/office/drawing/2014/main" id="{2296FC8A-E9EB-837A-8ABA-F3B7E72DE86F}"/>
              </a:ext>
            </a:extLst>
          </p:cNvPr>
          <p:cNvSpPr>
            <a:spLocks noGrp="1"/>
          </p:cNvSpPr>
          <p:nvPr>
            <p:ph idx="1"/>
          </p:nvPr>
        </p:nvSpPr>
        <p:spPr/>
        <p:txBody>
          <a:bodyPr/>
          <a:lstStyle/>
          <a:p>
            <a:pPr marL="0" indent="0">
              <a:buNone/>
            </a:pPr>
            <a:r>
              <a:rPr lang="en-US" dirty="0"/>
              <a:t>“Tactile graphics, including tactile pictures, tactile diagrams, tactile maps, and tactile graphs, are images that use raised surfaces so that a visually impaired person can feel them. They are used to convey non-textual information such as maps, paintings, graphs and diagrams.”</a:t>
            </a:r>
          </a:p>
          <a:p>
            <a:pPr marL="0" indent="0">
              <a:buNone/>
            </a:pPr>
            <a:endParaRPr lang="en-US" dirty="0"/>
          </a:p>
          <a:p>
            <a:pPr marL="0" indent="0">
              <a:buNone/>
            </a:pPr>
            <a:r>
              <a:rPr lang="en-US" dirty="0"/>
              <a:t>—Wikipedia, </a:t>
            </a:r>
            <a:r>
              <a:rPr lang="en-US" dirty="0">
                <a:hlinkClick r:id="rId2"/>
              </a:rPr>
              <a:t>https://en.wikipedia.org/wiki/Tactile_graphic</a:t>
            </a:r>
            <a:endParaRPr lang="en-US" dirty="0"/>
          </a:p>
        </p:txBody>
      </p:sp>
      <p:sp>
        <p:nvSpPr>
          <p:cNvPr id="4" name="Slide Number Placeholder 3">
            <a:extLst>
              <a:ext uri="{FF2B5EF4-FFF2-40B4-BE49-F238E27FC236}">
                <a16:creationId xmlns:a16="http://schemas.microsoft.com/office/drawing/2014/main" id="{6A11601F-3949-E109-6812-19F11D705D8E}"/>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8</a:t>
            </a:fld>
            <a:endParaRPr lang="en-US" dirty="0"/>
          </a:p>
        </p:txBody>
      </p:sp>
    </p:spTree>
    <p:extLst>
      <p:ext uri="{BB962C8B-B14F-4D97-AF65-F5344CB8AC3E}">
        <p14:creationId xmlns:p14="http://schemas.microsoft.com/office/powerpoint/2010/main" val="321673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512D3-8537-35F9-C108-6EB1E7D98E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B6FAC-8554-7F66-65A0-F657C2F2C51C}"/>
              </a:ext>
            </a:extLst>
          </p:cNvPr>
          <p:cNvSpPr>
            <a:spLocks noGrp="1"/>
          </p:cNvSpPr>
          <p:nvPr>
            <p:ph type="title"/>
          </p:nvPr>
        </p:nvSpPr>
        <p:spPr/>
        <p:txBody>
          <a:bodyPr/>
          <a:lstStyle/>
          <a:p>
            <a:r>
              <a:rPr lang="en-US" dirty="0"/>
              <a:t>Benefits of tactile graphics</a:t>
            </a:r>
          </a:p>
        </p:txBody>
      </p:sp>
      <p:sp>
        <p:nvSpPr>
          <p:cNvPr id="3" name="Content Placeholder 2">
            <a:extLst>
              <a:ext uri="{FF2B5EF4-FFF2-40B4-BE49-F238E27FC236}">
                <a16:creationId xmlns:a16="http://schemas.microsoft.com/office/drawing/2014/main" id="{C0865BE9-A7E8-E095-099C-1AFB5D8A866E}"/>
              </a:ext>
            </a:extLst>
          </p:cNvPr>
          <p:cNvSpPr>
            <a:spLocks noGrp="1"/>
          </p:cNvSpPr>
          <p:nvPr>
            <p:ph idx="1"/>
          </p:nvPr>
        </p:nvSpPr>
        <p:spPr/>
        <p:txBody>
          <a:bodyPr/>
          <a:lstStyle/>
          <a:p>
            <a:r>
              <a:rPr lang="en-US" dirty="0"/>
              <a:t>Makes spatial information available</a:t>
            </a:r>
          </a:p>
          <a:p>
            <a:r>
              <a:rPr lang="en-US" dirty="0"/>
              <a:t>Better parity with other students’ learning experiences</a:t>
            </a:r>
          </a:p>
          <a:p>
            <a:r>
              <a:rPr lang="en-US" dirty="0"/>
              <a:t>Improved subject literacy</a:t>
            </a:r>
          </a:p>
          <a:p>
            <a:r>
              <a:rPr lang="en-US" dirty="0"/>
              <a:t>Offloads working memory</a:t>
            </a:r>
          </a:p>
          <a:p>
            <a:r>
              <a:rPr lang="en-US" dirty="0"/>
              <a:t>Provide alternative presentation of information</a:t>
            </a:r>
          </a:p>
        </p:txBody>
      </p:sp>
      <p:sp>
        <p:nvSpPr>
          <p:cNvPr id="4" name="Slide Number Placeholder 3">
            <a:extLst>
              <a:ext uri="{FF2B5EF4-FFF2-40B4-BE49-F238E27FC236}">
                <a16:creationId xmlns:a16="http://schemas.microsoft.com/office/drawing/2014/main" id="{5D4AFA9F-38E1-71F8-60B3-370A47145D2A}"/>
              </a:ext>
            </a:extLst>
          </p:cNvPr>
          <p:cNvSpPr>
            <a:spLocks noGrp="1"/>
          </p:cNvSpPr>
          <p:nvPr>
            <p:ph type="sldNum" sz="quarter" idx="12"/>
          </p:nvPr>
        </p:nvSpPr>
        <p:spPr>
          <a:xfrm>
            <a:off x="217706" y="6356350"/>
            <a:ext cx="2743200" cy="365125"/>
          </a:xfrm>
        </p:spPr>
        <p:txBody>
          <a:bodyPr/>
          <a:lstStyle/>
          <a:p>
            <a:pPr algn="l"/>
            <a:fld id="{3CFA42FF-03D4-0842-A40A-D22C1BBC0BCB}" type="slidenum">
              <a:rPr lang="en-US" smtClean="0"/>
              <a:pPr algn="l"/>
              <a:t>9</a:t>
            </a:fld>
            <a:endParaRPr lang="en-US" dirty="0"/>
          </a:p>
        </p:txBody>
      </p:sp>
    </p:spTree>
    <p:extLst>
      <p:ext uri="{BB962C8B-B14F-4D97-AF65-F5344CB8AC3E}">
        <p14:creationId xmlns:p14="http://schemas.microsoft.com/office/powerpoint/2010/main" val="2279092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2029</TotalTime>
  <Words>4339</Words>
  <Application>Microsoft Office PowerPoint</Application>
  <PresentationFormat>Widescreen</PresentationFormat>
  <Paragraphs>413</Paragraphs>
  <Slides>70</Slides>
  <Notes>4</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81" baseType="lpstr">
      <vt:lpstr>Aptos</vt:lpstr>
      <vt:lpstr>Aptos Display</vt:lpstr>
      <vt:lpstr>Arial</vt:lpstr>
      <vt:lpstr>Calibri</vt:lpstr>
      <vt:lpstr>Calibri Light</vt:lpstr>
      <vt:lpstr>SimBraille</vt:lpstr>
      <vt:lpstr>Office Theme</vt:lpstr>
      <vt:lpstr>Custom Design</vt:lpstr>
      <vt:lpstr>1_Custom Design</vt:lpstr>
      <vt:lpstr>Office Theme</vt:lpstr>
      <vt:lpstr>MathType 7.0 Equation</vt:lpstr>
      <vt:lpstr>DIY Tactile Graphics:  Tips for Clear and Effective Tactile Graphics</vt:lpstr>
      <vt:lpstr>Objectives for today</vt:lpstr>
      <vt:lpstr>Briefly: Who am I and what do I know, anyway?</vt:lpstr>
      <vt:lpstr>Wichita State University</vt:lpstr>
      <vt:lpstr>Academic Accommodations and Accessibility</vt:lpstr>
      <vt:lpstr>Our experience: Some data*</vt:lpstr>
      <vt:lpstr>Let’s talk tactile graphics</vt:lpstr>
      <vt:lpstr>What are tactile graphics?</vt:lpstr>
      <vt:lpstr>Benefits of tactile graphics</vt:lpstr>
      <vt:lpstr>Tactile graphic formats</vt:lpstr>
      <vt:lpstr>Tactile graphic format: Collage</vt:lpstr>
      <vt:lpstr>Collage tactile graphic example</vt:lpstr>
      <vt:lpstr>Tactile graphic format: Dot-embossed</vt:lpstr>
      <vt:lpstr>Dot-embossed tactile graphic examples</vt:lpstr>
      <vt:lpstr>Tactile graphic format: Swell paper</vt:lpstr>
      <vt:lpstr>Swell paper  tactile graphic example</vt:lpstr>
      <vt:lpstr>Tactile graphic format: 3D models</vt:lpstr>
      <vt:lpstr>3D model example: Molecular model kit</vt:lpstr>
      <vt:lpstr>Tactile graphics on the fly</vt:lpstr>
      <vt:lpstr>Analyzing graphics for conversion to tactile formats</vt:lpstr>
      <vt:lpstr>Why is braille written in six-dot cells? Why don’t we just emboss print text?</vt:lpstr>
      <vt:lpstr>Touch and sight are different</vt:lpstr>
      <vt:lpstr>Tactile graphics as a medium (1/2)</vt:lpstr>
      <vt:lpstr>Tactile graphics as a medium (2/2)</vt:lpstr>
      <vt:lpstr>Analysis: Context</vt:lpstr>
      <vt:lpstr>Analysis: Content</vt:lpstr>
      <vt:lpstr>Qualities of good tactile graphics</vt:lpstr>
      <vt:lpstr>Non-goals for tactile graphics (1/2)</vt:lpstr>
      <vt:lpstr>Non-goals for tactile graphics (2/2)</vt:lpstr>
      <vt:lpstr>Visual hazards to watch out for (1/3)</vt:lpstr>
      <vt:lpstr>Visual hazards to watch out for (2/3)</vt:lpstr>
      <vt:lpstr>Visual hazards to watch out for (3/3)</vt:lpstr>
      <vt:lpstr>Some examples</vt:lpstr>
      <vt:lpstr>Some common types of graphics</vt:lpstr>
      <vt:lpstr>Our process (1/3)</vt:lpstr>
      <vt:lpstr>Our process (2/3)</vt:lpstr>
      <vt:lpstr>Our process (3/3)</vt:lpstr>
      <vt:lpstr>Reformatting a Graphic: Color-coded (1/4)</vt:lpstr>
      <vt:lpstr>Reformatting a Graphic: Color-coded (2/4)</vt:lpstr>
      <vt:lpstr>Reformatting a Graphic: Color-coded (3/4)</vt:lpstr>
      <vt:lpstr>Reformatting a Graphic: Color-coded (4/4)</vt:lpstr>
      <vt:lpstr>Reformatting a Graphic: Complexity (1/7)</vt:lpstr>
      <vt:lpstr>Reformatting a Graphic:  Complexity (2/7)</vt:lpstr>
      <vt:lpstr>Reformatting a Graphic: Complexity (3/7)</vt:lpstr>
      <vt:lpstr>Reformatting a Graphic: Complexity (4/7)</vt:lpstr>
      <vt:lpstr>Reformatting a Graphic: Complexity (5/7)</vt:lpstr>
      <vt:lpstr>Reformatting a Graphic: Complexity (6/7)</vt:lpstr>
      <vt:lpstr>Reformatting a Graphic: Complexity (7/7)</vt:lpstr>
      <vt:lpstr>Reformatting a Graphic: Large (1/3)</vt:lpstr>
      <vt:lpstr>Reformatting a Graphic: Large (2/3)</vt:lpstr>
      <vt:lpstr>Reformatting a Graphic: Large (3/3)</vt:lpstr>
      <vt:lpstr>Reformatting a Graphic: Fake Tables</vt:lpstr>
      <vt:lpstr>Reformatting a Graphic: Keys and Legends (1/2)</vt:lpstr>
      <vt:lpstr>Reformatting a Graphic: Keys and Legends (2/2)</vt:lpstr>
      <vt:lpstr>Image Descriptions and Descriptive Text (1/3)</vt:lpstr>
      <vt:lpstr>Image Descriptions and Descriptive Text (2/3)</vt:lpstr>
      <vt:lpstr>Image Descriptions and Descriptive Text (3/3)</vt:lpstr>
      <vt:lpstr>Resources for Writing Image Descriptions</vt:lpstr>
      <vt:lpstr>Some tips (1/2)</vt:lpstr>
      <vt:lpstr>Some tips (2/2)</vt:lpstr>
      <vt:lpstr>Tactile Graphics Equipment</vt:lpstr>
      <vt:lpstr>Elite 200 Embosser: $14,995 – $40,448</vt:lpstr>
      <vt:lpstr>Supplies for Elite Embosser</vt:lpstr>
      <vt:lpstr>PIAF: $1,745</vt:lpstr>
      <vt:lpstr>Supplies for PIAF</vt:lpstr>
      <vt:lpstr>Software</vt:lpstr>
      <vt:lpstr>Also need</vt:lpstr>
      <vt:lpstr>Additional Resources (1/2)</vt:lpstr>
      <vt:lpstr>Additional Resources (2/2)</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Fonkert, Johanna</dc:creator>
  <cp:lastModifiedBy>Kribs, Em</cp:lastModifiedBy>
  <cp:revision>72</cp:revision>
  <dcterms:created xsi:type="dcterms:W3CDTF">2019-05-09T15:14:15Z</dcterms:created>
  <dcterms:modified xsi:type="dcterms:W3CDTF">2025-11-03T21:38:45Z</dcterms:modified>
</cp:coreProperties>
</file>