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8"/>
  </p:notesMasterIdLst>
  <p:sldIdLst>
    <p:sldId id="349" r:id="rId5"/>
    <p:sldId id="350" r:id="rId6"/>
    <p:sldId id="377" r:id="rId7"/>
    <p:sldId id="378" r:id="rId8"/>
    <p:sldId id="379" r:id="rId9"/>
    <p:sldId id="380" r:id="rId10"/>
    <p:sldId id="381" r:id="rId11"/>
    <p:sldId id="382" r:id="rId12"/>
    <p:sldId id="351" r:id="rId13"/>
    <p:sldId id="385" r:id="rId14"/>
    <p:sldId id="386" r:id="rId15"/>
    <p:sldId id="387" r:id="rId16"/>
    <p:sldId id="389" r:id="rId17"/>
    <p:sldId id="390" r:id="rId18"/>
    <p:sldId id="367" r:id="rId19"/>
    <p:sldId id="391" r:id="rId20"/>
    <p:sldId id="392" r:id="rId21"/>
    <p:sldId id="393" r:id="rId22"/>
    <p:sldId id="394" r:id="rId23"/>
    <p:sldId id="395" r:id="rId24"/>
    <p:sldId id="396" r:id="rId25"/>
    <p:sldId id="397" r:id="rId26"/>
    <p:sldId id="398" r:id="rId27"/>
    <p:sldId id="399" r:id="rId28"/>
    <p:sldId id="371" r:id="rId29"/>
    <p:sldId id="400" r:id="rId30"/>
    <p:sldId id="401" r:id="rId31"/>
    <p:sldId id="402" r:id="rId32"/>
    <p:sldId id="403" r:id="rId33"/>
    <p:sldId id="372" r:id="rId34"/>
    <p:sldId id="404" r:id="rId35"/>
    <p:sldId id="405" r:id="rId36"/>
    <p:sldId id="406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E501652-6FC9-4D1A-A88A-9A6290722534}">
          <p14:sldIdLst/>
        </p14:section>
        <p14:section name="Module 5" id="{D971458C-9F83-41D9-BE06-0891CBCD7B09}">
          <p14:sldIdLst>
            <p14:sldId id="349"/>
            <p14:sldId id="350"/>
            <p14:sldId id="377"/>
            <p14:sldId id="378"/>
            <p14:sldId id="379"/>
            <p14:sldId id="380"/>
            <p14:sldId id="381"/>
            <p14:sldId id="382"/>
            <p14:sldId id="351"/>
            <p14:sldId id="385"/>
            <p14:sldId id="386"/>
            <p14:sldId id="387"/>
            <p14:sldId id="389"/>
            <p14:sldId id="390"/>
            <p14:sldId id="367"/>
            <p14:sldId id="391"/>
            <p14:sldId id="392"/>
            <p14:sldId id="393"/>
            <p14:sldId id="394"/>
            <p14:sldId id="395"/>
            <p14:sldId id="396"/>
            <p14:sldId id="397"/>
            <p14:sldId id="398"/>
            <p14:sldId id="399"/>
            <p14:sldId id="371"/>
            <p14:sldId id="400"/>
            <p14:sldId id="401"/>
            <p14:sldId id="402"/>
            <p14:sldId id="403"/>
            <p14:sldId id="372"/>
            <p14:sldId id="404"/>
            <p14:sldId id="405"/>
            <p14:sldId id="40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k Harner" initials="WH" lastIdx="1" clrIdx="0">
    <p:extLst>
      <p:ext uri="{19B8F6BF-5375-455C-9EA6-DF929625EA0E}">
        <p15:presenceInfo xmlns:p15="http://schemas.microsoft.com/office/powerpoint/2012/main" userId="7e738f964c16539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250" autoAdjust="0"/>
    <p:restoredTop sz="94712" autoAdjust="0"/>
  </p:normalViewPr>
  <p:slideViewPr>
    <p:cSldViewPr snapToGrid="0">
      <p:cViewPr varScale="1">
        <p:scale>
          <a:sx n="71" d="100"/>
          <a:sy n="71" d="100"/>
        </p:scale>
        <p:origin x="24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commentAuthors" Target="commentAuthor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798B7E-6604-4F74-86DB-B30627D56244}" type="datetimeFigureOut">
              <a:rPr lang="en-US" smtClean="0"/>
              <a:t>10/17/2025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28A1F-3E69-47E5-AE93-E7F2155A242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933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98B13-3B32-4354-B2B5-3165F2F6E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611" y="1676409"/>
            <a:ext cx="3923999" cy="243659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70000"/>
              </a:lnSpc>
              <a:defRPr sz="7200" spc="-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B88CF-DF4F-4857-8602-72BCF5DDCDA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873612" y="4611901"/>
            <a:ext cx="3924000" cy="684000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EEBB7C-1679-4665-8688-1FA973E73DC1}"/>
              </a:ext>
            </a:extLst>
          </p:cNvPr>
          <p:cNvCxnSpPr/>
          <p:nvPr userDrawn="1"/>
        </p:nvCxnSpPr>
        <p:spPr>
          <a:xfrm>
            <a:off x="7874732" y="4373775"/>
            <a:ext cx="3924000" cy="0"/>
          </a:xfrm>
          <a:prstGeom prst="line">
            <a:avLst/>
          </a:prstGeom>
          <a:ln w="63500">
            <a:gradFill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1E3214F-3A93-4A1C-920D-D86BE35A58FB}"/>
              </a:ext>
            </a:extLst>
          </p:cNvPr>
          <p:cNvSpPr/>
          <p:nvPr userDrawn="1"/>
        </p:nvSpPr>
        <p:spPr>
          <a:xfrm>
            <a:off x="0" y="1"/>
            <a:ext cx="7512000" cy="67214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3E97E5-C83B-444A-8C07-35D699E7C3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532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AB651-5612-4E6A-9B35-A555D082E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1389A2-D77B-40CA-AD1E-0178AEFAD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CA993-CBEA-48C5-BD35-50ABDFF640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8ED8E0-95EC-469F-9B7E-562FBDFDE6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344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6F88-2A37-410D-A685-E455AF3D0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764B46-B015-44F7-8DC0-AFB8D275E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3C8232-2077-497A-9142-B787E2B03A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F6077C-D913-4FD0-B6E0-6D70BEFD40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905DBB-3AA9-4435-AC97-732293FDE7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54C901-FCAF-4DFB-A621-6A969641CA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145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F2623-2255-4BBA-9577-B3A3FD2AE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59F0F0-5E7C-4FC9-8E90-6ADCD7A71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532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9D3FFB-BE14-4D90-A515-10EDD1BEE6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6739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51E51-BE82-4B1B-9CB6-89C26464D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CBF8C-3CF7-47E6-9AB0-15584178B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07DA3C-0298-45CF-AFC3-41031C0763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C4FF87-D01E-416B-9EF8-E107C4EDDC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33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98B13-3B32-4354-B2B5-3165F2F6E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611" y="1676409"/>
            <a:ext cx="3923999" cy="243659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70000"/>
              </a:lnSpc>
              <a:defRPr sz="7200" spc="-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B88CF-DF4F-4857-8602-72BCF5DDCDA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873612" y="4611901"/>
            <a:ext cx="3924000" cy="684000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EEBB7C-1679-4665-8688-1FA973E73DC1}"/>
              </a:ext>
            </a:extLst>
          </p:cNvPr>
          <p:cNvCxnSpPr/>
          <p:nvPr userDrawn="1"/>
        </p:nvCxnSpPr>
        <p:spPr>
          <a:xfrm>
            <a:off x="7874732" y="4373775"/>
            <a:ext cx="3924000" cy="0"/>
          </a:xfrm>
          <a:prstGeom prst="line">
            <a:avLst/>
          </a:prstGeom>
          <a:ln w="63500">
            <a:gradFill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1E3214F-3A93-4A1C-920D-D86BE35A58FB}"/>
              </a:ext>
            </a:extLst>
          </p:cNvPr>
          <p:cNvSpPr/>
          <p:nvPr userDrawn="1"/>
        </p:nvSpPr>
        <p:spPr>
          <a:xfrm>
            <a:off x="0" y="1"/>
            <a:ext cx="7512000" cy="67214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3E97E5-C83B-444A-8C07-35D699E7C3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641ECAC-0557-4843-8433-067E4414E2F5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-1" y="0"/>
            <a:ext cx="7512001" cy="6727855"/>
          </a:xfrm>
          <a:solidFill>
            <a:schemeClr val="tx1">
              <a:lumMod val="85000"/>
              <a:lumOff val="1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Insert Your Picture Here</a:t>
            </a:r>
          </a:p>
        </p:txBody>
      </p:sp>
    </p:spTree>
    <p:extLst>
      <p:ext uri="{BB962C8B-B14F-4D97-AF65-F5344CB8AC3E}">
        <p14:creationId xmlns:p14="http://schemas.microsoft.com/office/powerpoint/2010/main" val="3394383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6"/>
            <a:ext cx="6273800" cy="833663"/>
          </a:xfrm>
          <a:solidFill>
            <a:schemeClr val="accent2">
              <a:lumMod val="50000"/>
            </a:schemeClr>
          </a:solidFill>
        </p:spPr>
        <p:txBody>
          <a:bodyPr tIns="108000" bIns="108000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2738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366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7"/>
            <a:ext cx="6273800" cy="833663"/>
          </a:xfrm>
          <a:solidFill>
            <a:schemeClr val="accent2">
              <a:lumMod val="50000"/>
            </a:schemeClr>
          </a:solidFill>
        </p:spPr>
        <p:txBody>
          <a:bodyPr vert="horz" lIns="91440" tIns="108000" rIns="91440" bIns="108000" rtlCol="0" anchor="ctr">
            <a:spAutoFit/>
          </a:bodyPr>
          <a:lstStyle>
            <a:lvl1pPr>
              <a:defRPr lang="en-US" sz="400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5710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D3C5ED2-B01D-4104-B193-BC78D76A464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0" y="0"/>
            <a:ext cx="6305550" cy="6721475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40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Insert Your Picture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57974" y="611077"/>
            <a:ext cx="4695825" cy="833663"/>
          </a:xfrm>
          <a:solidFill>
            <a:schemeClr val="accent2">
              <a:lumMod val="50000"/>
            </a:schemeClr>
          </a:solidFill>
        </p:spPr>
        <p:txBody>
          <a:bodyPr wrap="square" tIns="108000" bIns="108000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 dirty="0"/>
              <a:t>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7974" y="1825625"/>
            <a:ext cx="4695826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904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Horizont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4305300" cy="6721472"/>
          </a:xfrm>
          <a:gradFill>
            <a:gsLst>
              <a:gs pos="1000">
                <a:schemeClr val="tx1">
                  <a:lumMod val="85000"/>
                  <a:lumOff val="15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12600000" scaled="0"/>
          </a:gradFill>
        </p:spPr>
        <p:txBody>
          <a:bodyPr vert="horz" lIns="396000" tIns="0" rIns="396000" bIns="0" rtlCol="0" anchor="ctr">
            <a:noAutofit/>
          </a:bodyPr>
          <a:lstStyle>
            <a:lvl1pPr algn="r">
              <a:lnSpc>
                <a:spcPct val="70000"/>
              </a:lnSpc>
              <a:defRPr lang="en-US" sz="5200" b="0" spc="-150" dirty="0"/>
            </a:lvl1pPr>
          </a:lstStyle>
          <a:p>
            <a:pPr lvl="0" algn="r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350" y="365124"/>
            <a:ext cx="6648448" cy="5984875"/>
          </a:xfrm>
        </p:spPr>
        <p:txBody>
          <a:bodyPr lIns="108000" tIns="108000" rIns="108000" bIns="108000"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746CAFB-2B99-470B-B55B-9BF378E3A0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496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Horizont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65237DA4-112F-40B2-8C8C-EB23506D9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2000" y="0"/>
            <a:ext cx="4680000" cy="6721473"/>
          </a:xfrm>
          <a:gradFill>
            <a:gsLst>
              <a:gs pos="1000">
                <a:schemeClr val="tx1">
                  <a:lumMod val="85000"/>
                  <a:lumOff val="15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12600000" scaled="0"/>
          </a:gradFill>
        </p:spPr>
        <p:txBody>
          <a:bodyPr lIns="396000" rIns="396000">
            <a:normAutofit/>
          </a:bodyPr>
          <a:lstStyle>
            <a:lvl1pPr>
              <a:lnSpc>
                <a:spcPct val="70000"/>
              </a:lnSpc>
              <a:defRPr sz="5200" spc="-1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5124"/>
            <a:ext cx="6156323" cy="5984875"/>
          </a:xfrm>
        </p:spPr>
        <p:txBody>
          <a:bodyPr lIns="108000" tIns="108000" rIns="108000" bIns="10800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746CAFB-2B99-470B-B55B-9BF378E3A0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98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Horizonta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68E6EF2-4B2F-4D0D-9505-CE92872972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350" y="611076"/>
            <a:ext cx="6648448" cy="5738923"/>
          </a:xfrm>
        </p:spPr>
        <p:txBody>
          <a:bodyPr lIns="108000" tIns="108000" rIns="108000" bIns="108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1A21B9-BA54-413B-940E-027C32E4D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6"/>
            <a:ext cx="3440502" cy="2064769"/>
          </a:xfrm>
          <a:solidFill>
            <a:schemeClr val="accent2">
              <a:lumMod val="50000"/>
            </a:schemeClr>
          </a:solidFill>
        </p:spPr>
        <p:txBody>
          <a:bodyPr wrap="square" tIns="108000" bIns="108000" anchor="t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051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2BDA7-8BE9-42D5-ACF1-0F51423A2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CEF73F-3CCA-4312-8E9C-2B4629DA1F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BF716-502C-4821-A3A0-19C2C508EE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983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48E4AFE-E166-4B84-B0C8-9205038D803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617517-B672-49BA-AC6E-AB66D0639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C92C27-7843-4B22-9200-B7304E6AE4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59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DB4F10-F75B-41A8-B994-BFF68949E5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2D21E2-8DEB-4F43-A26E-B8DA900A9230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143-7FD1-40EA-AA4A-47C72380AEC2}"/>
              </a:ext>
            </a:extLst>
          </p:cNvPr>
          <p:cNvSpPr/>
          <p:nvPr userDrawn="1"/>
        </p:nvSpPr>
        <p:spPr>
          <a:xfrm>
            <a:off x="11353798" y="6721474"/>
            <a:ext cx="838201" cy="136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920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9" r:id="rId2"/>
    <p:sldLayoutId id="2147483660" r:id="rId3"/>
    <p:sldLayoutId id="2147483665" r:id="rId4"/>
    <p:sldLayoutId id="2147483666" r:id="rId5"/>
    <p:sldLayoutId id="2147483650" r:id="rId6"/>
    <p:sldLayoutId id="2147483663" r:id="rId7"/>
    <p:sldLayoutId id="2147483664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Wingdings" panose="05000000000000000000" pitchFamily="2" charset="2"/>
        <a:buChar char="§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iusa.org/resource/tipsheet/deafaccommodations" TargetMode="Externa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ashington.edu/doit/videos/index.php?vid=59" TargetMode="External"/><Relationship Id="rId2" Type="http://schemas.openxmlformats.org/officeDocument/2006/relationships/hyperlink" Target="http://www.washington.edu/doit/videos/index.php?vid=66" TargetMode="Externa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d.org/resources/technology/captioning-for-access/communication-access-realtime-translation/" TargetMode="External"/><Relationship Id="rId2" Type="http://schemas.openxmlformats.org/officeDocument/2006/relationships/hyperlink" Target="https://www.nidcd.nih.gov/health/american-sign-language" TargetMode="Externa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www.rit.edu/ntid/cprint/" TargetMode="External"/><Relationship Id="rId4" Type="http://schemas.openxmlformats.org/officeDocument/2006/relationships/hyperlink" Target="https://typewell.com/real-time-process/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0TgSMo2M8G8" TargetMode="Externa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2.faytechcc.edu/ada-resources/universalSubtitles/usDONE_print.html" TargetMode="External"/><Relationship Id="rId2" Type="http://schemas.openxmlformats.org/officeDocument/2006/relationships/hyperlink" Target="https://www.youtube.com/watch?v=eDgl1lFbbKU" TargetMode="Externa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playmedia.com/" TargetMode="External"/><Relationship Id="rId2" Type="http://schemas.openxmlformats.org/officeDocument/2006/relationships/hyperlink" Target="https://verbit.ai/" TargetMode="Externa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echsmith.com/video-editor.html" TargetMode="External"/><Relationship Id="rId2" Type="http://schemas.openxmlformats.org/officeDocument/2006/relationships/hyperlink" Target="https://www.wgbh.org/foundation/services/ncam/tools-resources/cadet" TargetMode="Externa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www.nationaldeafcenter.org/learn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amara.org/en/" TargetMode="External"/><Relationship Id="rId2" Type="http://schemas.openxmlformats.org/officeDocument/2006/relationships/hyperlink" Target="http://info.3playmedia.com/rs/3playmedia/images/DIY-Brief.pdf" TargetMode="Externa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www.techsmith.com/store/camtasia?utm_source=google&amp;utm_medium=cpc&amp;utm_campaign=20535675790&amp;utm_content=154687915913&amp;utm_term=camtasia&amp;gad_source=1&amp;gclid=CjwKCAjw-JG5BhBZEiwAt7JR66CLILvBCtHHcmq8v1QabyLQb_kebafmS-3fzRh6eIckJvcwitiEfhoCWMgQAvD_BwE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ection508.gov/create/captions-transcripts/#:~:text=Ensure%20that%20the%20font%20style,size%2C%20color%2C%20and%20placement." TargetMode="Externa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riverside.fm/blog/how-to-add-captions-to-a-video" TargetMode="External"/><Relationship Id="rId2" Type="http://schemas.openxmlformats.org/officeDocument/2006/relationships/hyperlink" Target="https://www.youtube.com/watch?v=rB9ql0L0cUQ" TargetMode="Externa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www.techsmith.com/blog/add-captions-subtitles-video/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ionaldeafcenter.org/learn" TargetMode="External"/><Relationship Id="rId2" Type="http://schemas.openxmlformats.org/officeDocument/2006/relationships/hyperlink" Target="https://scolary.com/tools/sci.ai" TargetMode="Externa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www.amphl.org/" TargetMode="External"/><Relationship Id="rId4" Type="http://schemas.openxmlformats.org/officeDocument/2006/relationships/hyperlink" Target="https://exceptionalnurse.com/aboutus.ph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31E36A-2ED2-3A8E-2DAA-94644D7A8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A1603-BAF1-AC5F-A124-082EAB7D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02124"/>
            <a:ext cx="2832101" cy="956773"/>
          </a:xfrm>
        </p:spPr>
        <p:txBody>
          <a:bodyPr/>
          <a:lstStyle/>
          <a:p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Module 5 </a:t>
            </a:r>
            <a:endParaRPr lang="en-US" sz="88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4142B6-7754-A763-C6EC-89F240C479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9900" y="292100"/>
            <a:ext cx="8778223" cy="6169639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endParaRPr lang="en-US" sz="4000" b="1" dirty="0">
              <a:ea typeface="Calibri" panose="020F0502020204030204" pitchFamily="34" charset="0"/>
            </a:endParaRPr>
          </a:p>
          <a:p>
            <a:pPr marL="457200" lvl="1" indent="0">
              <a:buNone/>
            </a:pPr>
            <a:endParaRPr lang="en-US" sz="4000" b="1" dirty="0">
              <a:effectLst/>
              <a:ea typeface="Calibri" panose="020F0502020204030204" pitchFamily="34" charset="0"/>
            </a:endParaRPr>
          </a:p>
          <a:p>
            <a:pPr marL="457200" lvl="1" indent="0" algn="ctr">
              <a:buNone/>
            </a:pPr>
            <a:r>
              <a:rPr lang="en-US" sz="6000" b="1" dirty="0">
                <a:effectLst/>
                <a:ea typeface="Calibri" panose="020F0502020204030204" pitchFamily="34" charset="0"/>
              </a:rPr>
              <a:t>Adaptive Technologies </a:t>
            </a:r>
          </a:p>
          <a:p>
            <a:pPr marL="457200" lvl="1" indent="0" algn="ctr">
              <a:buNone/>
            </a:pPr>
            <a:r>
              <a:rPr lang="en-US" sz="6000" b="1" dirty="0">
                <a:effectLst/>
                <a:ea typeface="Calibri" panose="020F0502020204030204" pitchFamily="34" charset="0"/>
              </a:rPr>
              <a:t>for </a:t>
            </a:r>
            <a:r>
              <a:rPr lang="en-US" sz="6000" b="1" dirty="0" err="1">
                <a:effectLst/>
                <a:ea typeface="Calibri" panose="020F0502020204030204" pitchFamily="34" charset="0"/>
              </a:rPr>
              <a:t>dD</a:t>
            </a:r>
            <a:r>
              <a:rPr lang="en-US" sz="6000" b="1" dirty="0">
                <a:effectLst/>
                <a:ea typeface="Calibri" panose="020F0502020204030204" pitchFamily="34" charset="0"/>
              </a:rPr>
              <a:t>/HOH </a:t>
            </a:r>
          </a:p>
          <a:p>
            <a:pPr marL="457200" lvl="1" indent="0" algn="ctr">
              <a:buNone/>
            </a:pPr>
            <a:endParaRPr lang="en-US" sz="4400" b="1" kern="1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lvl="1" indent="0" algn="ctr">
              <a:buNone/>
            </a:pPr>
            <a:r>
              <a:rPr lang="en-US" sz="4400" b="1" kern="100" dirty="0">
                <a:ea typeface="Calibri" panose="020F0502020204030204" pitchFamily="34" charset="0"/>
                <a:cs typeface="Arial" panose="020B0604020202020204" pitchFamily="34" charset="0"/>
              </a:rPr>
              <a:t>Deaf/Deaf/Hard of Hearing</a:t>
            </a:r>
            <a:endParaRPr lang="en-US" sz="44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3FFBA-624D-A97E-6341-0147925F4C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9818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C3C03-A538-4DFD-D111-0F1EC03E0A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F1E03BA-E71E-2BC0-923B-FC3DAAA30D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9A5AC-122D-7796-6F2F-32031DE8A5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6200" y="136526"/>
            <a:ext cx="8066648" cy="6390884"/>
          </a:xfrm>
        </p:spPr>
        <p:txBody>
          <a:bodyPr>
            <a:normAutofit/>
          </a:bodyPr>
          <a:lstStyle/>
          <a:p>
            <a:pPr marL="0" marR="0" lvl="0" indent="0" rtl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None/>
              <a:tabLst>
                <a:tab pos="457200" algn="l"/>
              </a:tabLst>
            </a:pPr>
            <a:r>
              <a:rPr lang="en-US" sz="4400" b="1" kern="100" dirty="0">
                <a:ea typeface="Calibri" panose="020F0502020204030204" pitchFamily="34" charset="0"/>
                <a:cs typeface="Arial" panose="020B0604020202020204" pitchFamily="34" charset="0"/>
              </a:rPr>
              <a:t>4.</a:t>
            </a:r>
            <a:r>
              <a:rPr lang="en-US" sz="4400" b="1" dirty="0">
                <a:effectLst/>
                <a:ea typeface="Times New Roman" panose="02020603050405020304" pitchFamily="18" charset="0"/>
              </a:rPr>
              <a:t> Resources for D/</a:t>
            </a:r>
            <a:r>
              <a:rPr lang="en-US" sz="4400" b="1" dirty="0" err="1">
                <a:effectLst/>
                <a:ea typeface="Times New Roman" panose="02020603050405020304" pitchFamily="18" charset="0"/>
              </a:rPr>
              <a:t>HoH</a:t>
            </a:r>
            <a:r>
              <a:rPr lang="en-US" sz="4400" b="1" dirty="0">
                <a:effectLst/>
                <a:ea typeface="Times New Roman" panose="02020603050405020304" pitchFamily="18" charset="0"/>
              </a:rPr>
              <a:t> studying abroad:</a:t>
            </a:r>
          </a:p>
          <a:p>
            <a:pPr marL="0" marR="0" lvl="0" indent="0" rtl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None/>
              <a:tabLst>
                <a:tab pos="457200" algn="l"/>
              </a:tabLst>
            </a:pPr>
            <a:r>
              <a:rPr lang="en-US" sz="4000" b="1" dirty="0">
                <a:effectLst/>
                <a:ea typeface="Times New Roman" panose="02020603050405020304" pitchFamily="18" charset="0"/>
              </a:rPr>
              <a:t>Typical accommodations for deaf &amp; hard of hearing students who are studying abroad can be found at the MIUSA website: </a:t>
            </a:r>
          </a:p>
          <a:p>
            <a:pPr marL="0" marR="0" lvl="0" indent="0" rtl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None/>
              <a:tabLst>
                <a:tab pos="457200" algn="l"/>
              </a:tabLst>
            </a:pPr>
            <a:r>
              <a:rPr lang="en-US" sz="4000" b="1" u="sng" dirty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2" tooltip="Mobility International D/HOH Tip Shee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https://www.miusa.org/resource/tipsheet/deafaccommodations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endParaRPr lang="en-US" sz="4400" b="1" kern="1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35FCAE1-B2B3-CB09-560F-DFC3B3911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51" y="1997612"/>
            <a:ext cx="3024749" cy="1572326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  <a:t>Readings </a:t>
            </a:r>
            <a:b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  <a:t>Module 5</a:t>
            </a:r>
            <a:endParaRPr lang="en-US" sz="16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67050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C3DDC-0053-4050-A3A7-940B0E2D7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3F1BBF-5756-CFCA-5515-43CE8FA954E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F5E52-4DB1-CF6B-D399-B3A831826D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3900" y="728870"/>
            <a:ext cx="8928100" cy="5798540"/>
          </a:xfrm>
        </p:spPr>
        <p:txBody>
          <a:bodyPr>
            <a:noAutofit/>
          </a:bodyPr>
          <a:lstStyle/>
          <a:p>
            <a:pPr marL="0" marR="0" lvl="0" indent="0" rtl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None/>
              <a:tabLst>
                <a:tab pos="457200" algn="l"/>
              </a:tabLst>
            </a:pP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a. Video on Captioning: a How To Guide 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indent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None/>
            </a:pPr>
            <a:r>
              <a:rPr lang="en-US" sz="4000" b="1" u="sng" kern="100" dirty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http://www.washington.edu/doit/videos/index.php?vid=66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None/>
              <a:tabLst>
                <a:tab pos="457200" algn="l"/>
              </a:tabLst>
            </a:pP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b. Video on Improving Access to Post-	Secondary Education:  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indent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None/>
            </a:pPr>
            <a:r>
              <a:rPr lang="en-US" sz="4000" b="1" u="sng" kern="100" dirty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http://www.washington.edu/doit/videos/index.php?vid=59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None/>
            </a:pPr>
            <a:endParaRPr lang="en-US" sz="4000" b="1" kern="1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0A18D68-B3E0-838D-D986-21AB9FB3D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451" y="2086512"/>
            <a:ext cx="2770749" cy="2249435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  <a:t>Video Resources </a:t>
            </a:r>
            <a:b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  <a:t>Module 5</a:t>
            </a:r>
            <a:endParaRPr lang="en-US" sz="16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42293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6DB051-4390-2BEE-E58D-3B6A7EBC1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9BDA82C-7BC8-CC92-DED8-ED048203C3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254522-E378-2896-3370-E0D4AC2B0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4100" y="136526"/>
            <a:ext cx="8597900" cy="6390884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b="1" dirty="0"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ASL</a:t>
            </a:r>
            <a:endParaRPr lang="en-US" sz="4000" b="1" dirty="0">
              <a:effectLst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b="1" dirty="0">
                <a:effectLst/>
                <a:ea typeface="Times New Roman" panose="02020603050405020304" pitchFamily="18" charset="0"/>
              </a:rPr>
              <a:t>Communication Access Real-Time Translation (</a:t>
            </a:r>
            <a:r>
              <a:rPr lang="en-US" sz="4000" b="1" dirty="0">
                <a:effectLst/>
                <a:ea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CART</a:t>
            </a:r>
            <a:r>
              <a:rPr lang="en-US" sz="4000" b="1" dirty="0">
                <a:effectLst/>
                <a:ea typeface="Times New Roman" panose="02020603050405020304" pitchFamily="18" charset="0"/>
              </a:rPr>
              <a:t> is verbatim transcription): </a:t>
            </a:r>
            <a:endParaRPr lang="en-US" sz="2000" b="1" dirty="0"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b="1" dirty="0" err="1">
                <a:effectLst/>
                <a:ea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Typewell</a:t>
            </a:r>
            <a:r>
              <a:rPr lang="en-US" sz="4000" b="1" dirty="0">
                <a:effectLst/>
                <a:ea typeface="Times New Roman" panose="02020603050405020304" pitchFamily="18" charset="0"/>
              </a:rPr>
              <a:t> (meaning for meaning) transcription</a:t>
            </a:r>
            <a:endParaRPr lang="en-US" sz="4000" b="1" u="sng" dirty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b="1" u="sng" kern="100" dirty="0">
                <a:ea typeface="Calibri" panose="020F050202020403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C-Print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None/>
            </a:pPr>
            <a:endParaRPr lang="en-US" sz="4000" b="1" kern="1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CE073EB-3E58-605E-F672-F0A18B72E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51" y="1997612"/>
            <a:ext cx="2834249" cy="1572326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  <a:t>Resources </a:t>
            </a:r>
            <a:b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  <a:t>Module 5</a:t>
            </a:r>
            <a:endParaRPr lang="en-US" sz="16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6525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68E73-B75C-0DAB-D8D6-959B18409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A2F75B-8A62-927C-AD3B-3F40E1C164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EDCA2E-5AC3-2F9D-D46A-D12C8EB13E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3900" y="1752600"/>
            <a:ext cx="8928100" cy="3492500"/>
          </a:xfrm>
        </p:spPr>
        <p:txBody>
          <a:bodyPr>
            <a:noAutofit/>
          </a:bodyPr>
          <a:lstStyle/>
          <a:p>
            <a:pPr marL="45720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For fun, check out Math Concepts in ASL from Rochester Institute of Technology: </a:t>
            </a:r>
          </a:p>
          <a:p>
            <a:pPr marL="45720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u="sng" kern="100" dirty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2" tooltip="Math Concepts in AS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Math Concepts in ASL from RIT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C5DC70-BB6F-F3E7-78B4-552B1B841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51" y="1997612"/>
            <a:ext cx="2834249" cy="2249435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  <a:t>Additional Readings</a:t>
            </a:r>
            <a:b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  <a:t>Module 5</a:t>
            </a:r>
            <a:endParaRPr lang="en-US" sz="16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038867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6C659A-0E5B-7229-3D38-48DE56FDA2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9E239A-8F5E-AC5D-E55F-42DD4B93CAA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DDBE9-14DA-454B-9C28-16099CCBA3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3900" y="-1"/>
            <a:ext cx="8928100" cy="6721475"/>
          </a:xfrm>
        </p:spPr>
        <p:txBody>
          <a:bodyPr>
            <a:noAutofit/>
          </a:bodyPr>
          <a:lstStyle/>
          <a:p>
            <a:pPr marL="45720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4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Additional Resources for HOH</a:t>
            </a:r>
            <a:endParaRPr lang="en-US" sz="44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028700" marR="0" indent="-57150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CART, </a:t>
            </a:r>
            <a:r>
              <a:rPr lang="en-US" sz="4000" b="1" kern="100" dirty="0" err="1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Typewell</a:t>
            </a: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, C-Print</a:t>
            </a:r>
            <a:endParaRPr lang="en-US" sz="4000" b="1" kern="100" dirty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028700" marR="0" indent="-57150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Loop systems</a:t>
            </a:r>
          </a:p>
          <a:p>
            <a:pPr marL="1028700" marR="0" indent="-57150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ALDs</a:t>
            </a:r>
          </a:p>
          <a:p>
            <a:pPr marL="1028700" marR="0" indent="-57150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b="1" kern="100" dirty="0" err="1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RogerPens</a:t>
            </a: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sz="4000" b="1" kern="100" dirty="0" err="1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UbiDuo</a:t>
            </a: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, Rev Technologies, Amara (</a:t>
            </a:r>
            <a:r>
              <a:rPr lang="en-US" sz="4000" b="1" u="sng" kern="100" dirty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Amara demo</a:t>
            </a: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), Camtasia (captioning tools for in house production), </a:t>
            </a:r>
            <a:r>
              <a:rPr lang="en-US" sz="4000" b="1" u="sng" kern="100" dirty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subtitles</a:t>
            </a: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58EA649-B964-248A-0847-70374AD16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51" y="1997612"/>
            <a:ext cx="2834249" cy="2249435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  <a:t>Additional Resources</a:t>
            </a:r>
            <a:b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  <a:t>Module 5</a:t>
            </a:r>
            <a:endParaRPr lang="en-US" sz="16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67937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06D39C-A974-916D-3519-95AE80BCE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5778BA-7BC3-7837-DF38-3FA33B7636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D35A7A-36E6-F322-8513-5A96C0919F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2713" y="136525"/>
            <a:ext cx="8759687" cy="6584950"/>
          </a:xfrm>
        </p:spPr>
        <p:txBody>
          <a:bodyPr>
            <a:normAutofit lnSpcReduction="10000"/>
          </a:bodyPr>
          <a:lstStyle/>
          <a:p>
            <a:pPr marL="742950" marR="0" lvl="0" indent="-74295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AutoNum type="arabicPeriod"/>
              <a:tabLst>
                <a:tab pos="457200" algn="l"/>
              </a:tabLst>
            </a:pPr>
            <a:r>
              <a:rPr lang="en-US" sz="4000" b="1" dirty="0">
                <a:effectLst/>
                <a:ea typeface="Times New Roman" panose="02020603050405020304" pitchFamily="18" charset="0"/>
              </a:rPr>
              <a:t>Discuss the differences in technologies involved, what kind of equipment is necessary.</a:t>
            </a:r>
          </a:p>
          <a:p>
            <a:pPr marL="742950" marR="0" lvl="0" indent="-74295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AutoNum type="arabicPeriod"/>
              <a:tabLst>
                <a:tab pos="457200" algn="l"/>
              </a:tabLst>
            </a:pPr>
            <a:endParaRPr lang="en-US" sz="1050" b="1" dirty="0">
              <a:effectLst/>
              <a:ea typeface="Times New Roman" panose="02020603050405020304" pitchFamily="18" charset="0"/>
            </a:endParaRPr>
          </a:p>
          <a:p>
            <a:pPr lvl="2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2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sz="3600" b="1" dirty="0">
                <a:effectLst/>
                <a:ea typeface="Times New Roman" panose="02020603050405020304" pitchFamily="18" charset="0"/>
              </a:rPr>
              <a:t>Find out availability and cost per hour in your area. 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b="1" dirty="0">
                <a:effectLst/>
                <a:ea typeface="Times New Roman" panose="02020603050405020304" pitchFamily="18" charset="0"/>
              </a:rPr>
              <a:t> What are 2-3 advantages/limitations of each one for the student? 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b="1" dirty="0">
                <a:ea typeface="Times New Roman" panose="02020603050405020304" pitchFamily="18" charset="0"/>
              </a:rPr>
              <a:t> </a:t>
            </a:r>
            <a:r>
              <a:rPr lang="en-US" sz="3600" b="1" dirty="0">
                <a:effectLst/>
                <a:ea typeface="Times New Roman" panose="02020603050405020304" pitchFamily="18" charset="0"/>
              </a:rPr>
              <a:t>Why is captioning important to a student who is D/HOH?</a:t>
            </a:r>
            <a:endParaRPr lang="en-US" sz="36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Aft>
                <a:spcPts val="800"/>
              </a:spcAft>
              <a:buNone/>
              <a:tabLst>
                <a:tab pos="457200" algn="l"/>
              </a:tabLst>
            </a:pPr>
            <a:endParaRPr lang="en-US" sz="44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2AA584F-C0E5-6330-A653-2B016892B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5</a:t>
            </a:r>
          </a:p>
        </p:txBody>
      </p:sp>
    </p:spTree>
    <p:extLst>
      <p:ext uri="{BB962C8B-B14F-4D97-AF65-F5344CB8AC3E}">
        <p14:creationId xmlns:p14="http://schemas.microsoft.com/office/powerpoint/2010/main" val="34610847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A6E27-C7FD-EB66-906B-F2E1B375A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CC9A013-243D-35B8-C8AD-BC9DAB7116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AEBADA-9FCC-B838-8242-525D9A68CA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8199" y="1079499"/>
            <a:ext cx="8813801" cy="5641975"/>
          </a:xfrm>
        </p:spPr>
        <p:txBody>
          <a:bodyPr>
            <a:normAutofit/>
          </a:bodyPr>
          <a:lstStyle/>
          <a:p>
            <a:pPr marL="457200" marR="0" lvl="1" indent="0" rtl="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r>
              <a:rPr lang="en-US" sz="4000" b="1" dirty="0">
                <a:effectLst/>
                <a:ea typeface="Times New Roman" panose="02020603050405020304" pitchFamily="18" charset="0"/>
              </a:rPr>
              <a:t>2. </a:t>
            </a: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Why is accuracy both in language and timing of frames important in captioning? </a:t>
            </a:r>
          </a:p>
          <a:p>
            <a:pPr marL="457200" marR="0" lvl="1" indent="0" rtl="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endParaRPr lang="en-US" sz="2000" b="1" kern="100" dirty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marR="0" lvl="1" indent="0" rtl="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Where do AI (Artificial Intelligence) &amp; automated captioning fall short?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Aft>
                <a:spcPts val="800"/>
              </a:spcAft>
              <a:buNone/>
              <a:tabLst>
                <a:tab pos="457200" algn="l"/>
              </a:tabLst>
            </a:pPr>
            <a:endParaRPr lang="en-US" sz="44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8E30784-54C6-C2EF-804A-F249B4455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5</a:t>
            </a:r>
          </a:p>
        </p:txBody>
      </p:sp>
    </p:spTree>
    <p:extLst>
      <p:ext uri="{BB962C8B-B14F-4D97-AF65-F5344CB8AC3E}">
        <p14:creationId xmlns:p14="http://schemas.microsoft.com/office/powerpoint/2010/main" val="10376356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793366-0E5F-A391-375B-E6E93AE9B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731EAB6-764D-1D71-DA20-76C3E09845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A0E5E0-21F5-5080-3B73-101C040DC1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8199" y="406401"/>
            <a:ext cx="8813801" cy="6315074"/>
          </a:xfrm>
        </p:spPr>
        <p:txBody>
          <a:bodyPr>
            <a:normAutofit/>
          </a:bodyPr>
          <a:lstStyle/>
          <a:p>
            <a:pPr marL="457200" marR="0" lvl="1" indent="0" rtl="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r>
              <a:rPr lang="en-US" sz="4000" b="1" dirty="0">
                <a:effectLst/>
                <a:ea typeface="Times New Roman" panose="02020603050405020304" pitchFamily="18" charset="0"/>
              </a:rPr>
              <a:t>3. </a:t>
            </a: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Discuss 3-4 appropriate accommodations for a D/HOH student in a science lab class. </a:t>
            </a:r>
          </a:p>
          <a:p>
            <a:pPr marL="457200" marR="0" lvl="1" indent="0" rtl="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endParaRPr lang="en-US" sz="2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lvl="1" indent="0" rtl="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Take into consideration the complexity, noise levels, movement in the classroom which could challenge students with hearing loss or who are Deaf. </a:t>
            </a:r>
          </a:p>
          <a:p>
            <a:pPr marL="457200" marR="0" lvl="1" indent="0" rtl="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Aft>
                <a:spcPts val="800"/>
              </a:spcAft>
              <a:buNone/>
              <a:tabLst>
                <a:tab pos="457200" algn="l"/>
              </a:tabLst>
            </a:pPr>
            <a:endParaRPr lang="en-US" sz="44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DDE7DC9-AF98-FB3F-8EB8-E09F84502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5</a:t>
            </a:r>
          </a:p>
        </p:txBody>
      </p:sp>
    </p:spTree>
    <p:extLst>
      <p:ext uri="{BB962C8B-B14F-4D97-AF65-F5344CB8AC3E}">
        <p14:creationId xmlns:p14="http://schemas.microsoft.com/office/powerpoint/2010/main" val="20351039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C56A02-6E6A-6D5B-4ECD-71338C9E4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774945-7347-A382-DC9A-C1767B04DE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1503E-BE77-00D4-1F44-5956B6B36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8199" y="0"/>
            <a:ext cx="8813801" cy="6721475"/>
          </a:xfrm>
        </p:spPr>
        <p:txBody>
          <a:bodyPr>
            <a:normAutofit lnSpcReduction="10000"/>
          </a:bodyPr>
          <a:lstStyle/>
          <a:p>
            <a:pPr marL="457200" marR="0" lvl="1" indent="0" rtl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dirty="0">
                <a:effectLst/>
                <a:ea typeface="Times New Roman" panose="02020603050405020304" pitchFamily="18" charset="0"/>
              </a:rPr>
              <a:t>5. </a:t>
            </a:r>
            <a:r>
              <a:rPr lang="en-US" sz="4000" b="1" dirty="0">
                <a:effectLst/>
                <a:ea typeface="Calibri" panose="020F0502020204030204" pitchFamily="34" charset="0"/>
              </a:rPr>
              <a:t>Do you have a faculty tip sheet for working with students who are D/HOH in the classroom? </a:t>
            </a:r>
          </a:p>
          <a:p>
            <a:pPr marL="457200" marR="0" lvl="1" indent="0" rtl="0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4000" b="1" dirty="0">
                <a:effectLst/>
                <a:ea typeface="Calibri" panose="020F0502020204030204" pitchFamily="34" charset="0"/>
              </a:rPr>
              <a:t>If so, please share! </a:t>
            </a:r>
          </a:p>
          <a:p>
            <a:pPr marL="457200" marR="0" lvl="1" indent="0" rtl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dirty="0">
                <a:effectLst/>
                <a:ea typeface="Calibri" panose="020F0502020204030204" pitchFamily="34" charset="0"/>
              </a:rPr>
              <a:t>If not, think about creating a short tip sheet for faculty, including seating, repeating questions, facing the class when speaking.</a:t>
            </a:r>
          </a:p>
          <a:p>
            <a:pPr marL="457200" marR="0" lvl="1" indent="0" rtl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a typeface="Calibri" panose="020F0502020204030204" pitchFamily="34" charset="0"/>
                <a:cs typeface="Arial" panose="020B0604020202020204" pitchFamily="34" charset="0"/>
              </a:rPr>
              <a:t>More tips?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lvl="1" indent="0" rtl="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Aft>
                <a:spcPts val="800"/>
              </a:spcAft>
              <a:buNone/>
              <a:tabLst>
                <a:tab pos="457200" algn="l"/>
              </a:tabLst>
            </a:pPr>
            <a:endParaRPr lang="en-US" sz="44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EE8B802-6384-6FCD-FF23-4BE129622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5</a:t>
            </a:r>
          </a:p>
        </p:txBody>
      </p:sp>
    </p:spTree>
    <p:extLst>
      <p:ext uri="{BB962C8B-B14F-4D97-AF65-F5344CB8AC3E}">
        <p14:creationId xmlns:p14="http://schemas.microsoft.com/office/powerpoint/2010/main" val="24396370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FA686-F2A0-1976-ADFB-DECAAEAC0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E5DC23-1477-D14A-0730-08B41A070D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A3B073-583B-7A90-4B3E-1B5E8EB518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8199" y="1168400"/>
            <a:ext cx="8813801" cy="5553075"/>
          </a:xfrm>
        </p:spPr>
        <p:txBody>
          <a:bodyPr>
            <a:normAutofit/>
          </a:bodyPr>
          <a:lstStyle/>
          <a:p>
            <a:pPr marL="457200" marR="0" lvl="1" indent="0" rtl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dirty="0">
                <a:effectLst/>
                <a:ea typeface="Times New Roman" panose="02020603050405020304" pitchFamily="18" charset="0"/>
              </a:rPr>
              <a:t>6. </a:t>
            </a:r>
            <a:r>
              <a:rPr lang="en-US" sz="4000" b="1" dirty="0">
                <a:effectLst/>
                <a:ea typeface="Calibri" panose="020F0502020204030204" pitchFamily="34" charset="0"/>
              </a:rPr>
              <a:t>If you can, share any unique or exceptional examples you may have had with instructors who were perhaps inexperienced with having D/HOH students in their classrooms.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Aft>
                <a:spcPts val="800"/>
              </a:spcAft>
              <a:buNone/>
              <a:tabLst>
                <a:tab pos="457200" algn="l"/>
              </a:tabLst>
            </a:pPr>
            <a:endParaRPr lang="en-US" sz="44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26ADE2B-ABD4-55A5-745D-380766070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5</a:t>
            </a:r>
          </a:p>
        </p:txBody>
      </p:sp>
    </p:spTree>
    <p:extLst>
      <p:ext uri="{BB962C8B-B14F-4D97-AF65-F5344CB8AC3E}">
        <p14:creationId xmlns:p14="http://schemas.microsoft.com/office/powerpoint/2010/main" val="2760938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685A8F-364F-676D-1E15-63DB20853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44F99-0839-7127-25CE-201EA779C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08424"/>
            <a:ext cx="2994991" cy="2460376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Module 5 - Learning Outcomes</a:t>
            </a:r>
            <a:endParaRPr lang="en-US" sz="88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79BD7C-3D32-E4C5-B2E2-0D099ACDBF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9300" y="136526"/>
            <a:ext cx="8902699" cy="6325214"/>
          </a:xfrm>
        </p:spPr>
        <p:txBody>
          <a:bodyPr>
            <a:noAutofit/>
          </a:bodyPr>
          <a:lstStyle/>
          <a:p>
            <a:pPr lvl="1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tabLst>
                <a:tab pos="971550" algn="l"/>
              </a:tabLst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Distinguish between CART transcription, </a:t>
            </a:r>
            <a:r>
              <a:rPr lang="en-US" sz="4000" b="1" kern="10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Typewell</a:t>
            </a: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&amp; C-Print transcription &amp; recognize AI generated transcripts </a:t>
            </a:r>
          </a:p>
          <a:p>
            <a:pPr lvl="1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tabLst>
                <a:tab pos="971550" algn="l"/>
              </a:tabLst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Identify key classroom techniques to support D/HOH technologies and accommodations in the classroom</a:t>
            </a:r>
          </a:p>
          <a:p>
            <a:pPr lvl="1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tabLst>
                <a:tab pos="971550" algn="l"/>
              </a:tabLst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Differentiate between assistive listening technologies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Font typeface="Calibri" panose="020F0502020204030204" pitchFamily="34" charset="0"/>
              <a:buChar char="-"/>
            </a:pPr>
            <a:endParaRPr lang="en-US" sz="36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9382FB-7CA3-FC76-DCCC-1FC8219FBF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8166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9FA16-30EE-2770-A5EA-EBF9777809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019E7F-C235-31A9-594A-1DE0B4DB6B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AC45E-2694-3F59-25B0-F51D04716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3374" y="954157"/>
            <a:ext cx="8388626" cy="5767318"/>
          </a:xfrm>
        </p:spPr>
        <p:txBody>
          <a:bodyPr>
            <a:normAutofit/>
          </a:bodyPr>
          <a:lstStyle/>
          <a:p>
            <a:pPr marL="0" marR="0" lvl="0" indent="0" rtl="0">
              <a:lnSpc>
                <a:spcPct val="107000"/>
              </a:lnSpc>
              <a:spcAft>
                <a:spcPts val="600"/>
              </a:spcAft>
              <a:buClr>
                <a:schemeClr val="bg1"/>
              </a:buClr>
              <a:buNone/>
              <a:tabLst>
                <a:tab pos="1143000" algn="l"/>
              </a:tabLst>
            </a:pPr>
            <a:r>
              <a:rPr lang="en-US" sz="43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What are some classroom resources needed for:</a:t>
            </a:r>
          </a:p>
          <a:p>
            <a:pPr lvl="1">
              <a:lnSpc>
                <a:spcPct val="107000"/>
              </a:lnSpc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1143000" algn="l"/>
              </a:tabLst>
            </a:pPr>
            <a:r>
              <a:rPr lang="en-US" sz="36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CART</a:t>
            </a:r>
            <a:endParaRPr lang="en-US" sz="36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7000"/>
              </a:lnSpc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1143000" algn="l"/>
              </a:tabLst>
            </a:pPr>
            <a:r>
              <a:rPr lang="en-US" sz="36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Remote CART Services  </a:t>
            </a:r>
            <a:endParaRPr lang="en-US" sz="36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7000"/>
              </a:lnSpc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1143000" algn="l"/>
              </a:tabLst>
            </a:pPr>
            <a:r>
              <a:rPr lang="en-US" sz="3600" b="1" kern="100" dirty="0" err="1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TypeWell</a:t>
            </a:r>
            <a:r>
              <a:rPr lang="en-US" sz="36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 Services</a:t>
            </a:r>
            <a:endParaRPr lang="en-US" sz="36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C20308B-3B52-A868-1C09-12685C760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5</a:t>
            </a:r>
          </a:p>
        </p:txBody>
      </p:sp>
    </p:spTree>
    <p:extLst>
      <p:ext uri="{BB962C8B-B14F-4D97-AF65-F5344CB8AC3E}">
        <p14:creationId xmlns:p14="http://schemas.microsoft.com/office/powerpoint/2010/main" val="35889865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4B8A48-33C2-F7D9-54C8-A7E6A139CE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D6A96B-9DEA-041D-BEFB-9C5EC83543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EC487C-AE04-0698-DAE2-745888CB9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4591" y="0"/>
            <a:ext cx="8587410" cy="6721475"/>
          </a:xfrm>
        </p:spPr>
        <p:txBody>
          <a:bodyPr>
            <a:noAutofit/>
          </a:bodyPr>
          <a:lstStyle/>
          <a:p>
            <a:pPr marL="0" marR="0" lvl="0" indent="0" rtl="0">
              <a:lnSpc>
                <a:spcPct val="107000"/>
              </a:lnSpc>
              <a:spcAft>
                <a:spcPts val="800"/>
              </a:spcAft>
              <a:buNone/>
              <a:tabLst>
                <a:tab pos="1143000" algn="l"/>
              </a:tabLst>
            </a:pP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Closed Captions: Commercial, in-house or DIY?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marR="0" lvl="0" indent="-742950" rtl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+mj-lt"/>
              <a:buAutoNum type="alphaLcPeriod"/>
              <a:tabLst>
                <a:tab pos="1371600" algn="l"/>
              </a:tabLst>
            </a:pP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Commercial </a:t>
            </a:r>
            <a:r>
              <a:rPr lang="fr-FR" sz="4000" b="1" kern="100" dirty="0" err="1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resources</a:t>
            </a:r>
            <a:r>
              <a:rPr lang="fr-FR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: </a:t>
            </a:r>
          </a:p>
          <a:p>
            <a:pPr marL="457200" lvl="1" indent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None/>
              <a:tabLst>
                <a:tab pos="1371600" algn="l"/>
              </a:tabLst>
            </a:pPr>
            <a:r>
              <a:rPr lang="fr-FR" sz="3600" b="1" u="sng" kern="100" dirty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2" tooltip="Automatic Sync Technology Captionin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https://verbit.ai/</a:t>
            </a:r>
            <a:endParaRPr lang="fr-FR" sz="3600" b="1" u="sng" kern="100" dirty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lvl="1" indent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None/>
              <a:tabLst>
                <a:tab pos="1371600" algn="l"/>
              </a:tabLst>
            </a:pPr>
            <a:r>
              <a:rPr lang="en-US" sz="3600" b="1" u="sng" dirty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3" tooltip="3-Play Media Captionin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https://www.3playmedia.com/</a:t>
            </a:r>
            <a:r>
              <a:rPr lang="en-US" sz="3600" b="1" dirty="0">
                <a:effectLst/>
                <a:ea typeface="Times New Roman" panose="02020603050405020304" pitchFamily="18" charset="0"/>
              </a:rPr>
              <a:t> </a:t>
            </a:r>
          </a:p>
          <a:p>
            <a:pPr marL="0" marR="0" lvl="0" indent="0" rtl="0">
              <a:lnSpc>
                <a:spcPct val="107000"/>
              </a:lnSpc>
              <a:spcAft>
                <a:spcPts val="800"/>
              </a:spcAft>
              <a:buNone/>
              <a:tabLst>
                <a:tab pos="1371600" algn="l"/>
              </a:tabLst>
            </a:pPr>
            <a:r>
              <a:rPr lang="en-US" sz="3200" b="1" dirty="0">
                <a:effectLst/>
                <a:ea typeface="Times New Roman" panose="02020603050405020304" pitchFamily="18" charset="0"/>
              </a:rPr>
              <a:t>There are many, many more – these are two.</a:t>
            </a:r>
            <a:endParaRPr lang="en-US" sz="32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95B49CE-495A-B790-2C20-5C933C35F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Resources Module 5</a:t>
            </a:r>
          </a:p>
        </p:txBody>
      </p:sp>
    </p:spTree>
    <p:extLst>
      <p:ext uri="{BB962C8B-B14F-4D97-AF65-F5344CB8AC3E}">
        <p14:creationId xmlns:p14="http://schemas.microsoft.com/office/powerpoint/2010/main" val="28518354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845158-9788-FF2C-F2DC-9D32D23F3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C31FE76-938B-B0AE-4CBB-1E8F1A52A7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1E2881-8E8C-EB72-2F0C-2FDD8DAB18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9390" y="742121"/>
            <a:ext cx="8282609" cy="5979353"/>
          </a:xfrm>
        </p:spPr>
        <p:txBody>
          <a:bodyPr>
            <a:noAutofit/>
          </a:bodyPr>
          <a:lstStyle/>
          <a:p>
            <a:pPr marL="0" marR="0" lvl="0" indent="0" rtl="0">
              <a:lnSpc>
                <a:spcPct val="107000"/>
              </a:lnSpc>
              <a:spcAft>
                <a:spcPts val="800"/>
              </a:spcAft>
              <a:buNone/>
              <a:tabLst>
                <a:tab pos="1143000" algn="l"/>
              </a:tabLst>
            </a:pP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b. Captioning </a:t>
            </a:r>
          </a:p>
          <a:p>
            <a:pPr marL="0" marR="0" lvl="0" indent="0" rtl="0">
              <a:lnSpc>
                <a:spcPct val="107000"/>
              </a:lnSpc>
              <a:spcAft>
                <a:spcPts val="800"/>
              </a:spcAft>
              <a:buNone/>
              <a:tabLst>
                <a:tab pos="1143000" algn="l"/>
              </a:tabLst>
            </a:pPr>
            <a:endParaRPr lang="en-US" sz="16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36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WGBH Boston</a:t>
            </a:r>
            <a:endParaRPr lang="en-US" sz="3600" b="1" kern="100" dirty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1"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600" b="1" dirty="0">
                <a:effectLst/>
                <a:ea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Camtasia</a:t>
            </a:r>
            <a:endParaRPr lang="en-US" sz="1600" b="1" u="sng" dirty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1"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600" b="1" dirty="0">
                <a:effectLst/>
                <a:ea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National Deaf Center</a:t>
            </a:r>
            <a:endParaRPr lang="en-US" sz="3600" b="1" dirty="0">
              <a:effectLst/>
              <a:ea typeface="Times New Roman" panose="02020603050405020304" pitchFamily="18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B204DF3-EEBB-AF56-E5A0-87D9C8E82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09880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Resources Module 5</a:t>
            </a:r>
          </a:p>
        </p:txBody>
      </p:sp>
    </p:spTree>
    <p:extLst>
      <p:ext uri="{BB962C8B-B14F-4D97-AF65-F5344CB8AC3E}">
        <p14:creationId xmlns:p14="http://schemas.microsoft.com/office/powerpoint/2010/main" val="17587760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6E408-A4A7-0FD6-0DA4-8C631DAB9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A754013-A200-A1CC-18CF-36B758C8FC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0FF8D-6921-AF4A-59C8-572465F783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8574" y="1073425"/>
            <a:ext cx="8693426" cy="5648049"/>
          </a:xfrm>
        </p:spPr>
        <p:txBody>
          <a:bodyPr>
            <a:noAutofit/>
          </a:bodyPr>
          <a:lstStyle/>
          <a:p>
            <a:pPr marL="0" marR="0" lvl="0" indent="0" rtl="0">
              <a:lnSpc>
                <a:spcPct val="107000"/>
              </a:lnSpc>
              <a:spcAft>
                <a:spcPts val="800"/>
              </a:spcAft>
              <a:buNone/>
              <a:tabLst>
                <a:tab pos="1143000" algn="l"/>
              </a:tabLst>
            </a:pP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c. DIY captioning </a:t>
            </a:r>
          </a:p>
          <a:p>
            <a:pPr marL="0" marR="0" lvl="0" indent="0" rtl="0">
              <a:lnSpc>
                <a:spcPct val="107000"/>
              </a:lnSpc>
              <a:spcAft>
                <a:spcPts val="800"/>
              </a:spcAft>
              <a:buNone/>
              <a:tabLst>
                <a:tab pos="1143000" algn="l"/>
              </a:tabLst>
            </a:pPr>
            <a:endParaRPr lang="en-US" sz="1800" b="1" kern="1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36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3-Play Media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36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Amara</a:t>
            </a:r>
            <a:endParaRPr lang="en-US" sz="3600" b="1" kern="100" dirty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3600" b="1" kern="1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b="1" kern="100" dirty="0">
                <a:ea typeface="Calibri" panose="020F050202020403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Camtasia</a:t>
            </a:r>
            <a:endParaRPr lang="en-US" sz="36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58B5441-8032-F50C-1CF9-8CC203297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09880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Resources Module 5</a:t>
            </a:r>
          </a:p>
        </p:txBody>
      </p:sp>
    </p:spTree>
    <p:extLst>
      <p:ext uri="{BB962C8B-B14F-4D97-AF65-F5344CB8AC3E}">
        <p14:creationId xmlns:p14="http://schemas.microsoft.com/office/powerpoint/2010/main" val="41135924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5B69DE-2A85-EE8C-0717-3BE8810D0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7566468-5EFB-1397-ED8F-9EA54C2183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42FA5E-778F-F47F-C991-18DA6946B7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7026" y="136526"/>
            <a:ext cx="8984974" cy="6584950"/>
          </a:xfrm>
        </p:spPr>
        <p:txBody>
          <a:bodyPr>
            <a:noAutofit/>
          </a:bodyPr>
          <a:lstStyle/>
          <a:p>
            <a:pPr marL="68580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Whe</a:t>
            </a:r>
            <a:r>
              <a:rPr lang="en-US" sz="4000" b="1" kern="100" dirty="0">
                <a:ea typeface="Times New Roman" panose="02020603050405020304" pitchFamily="18" charset="0"/>
                <a:cs typeface="Arial" panose="020B0604020202020204" pitchFamily="34" charset="0"/>
              </a:rPr>
              <a:t>n should you set up your</a:t>
            </a: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own in-house captioning?</a:t>
            </a:r>
          </a:p>
          <a:p>
            <a:pPr marL="68580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a typeface="Calibri" panose="020F0502020204030204" pitchFamily="34" charset="0"/>
                <a:cs typeface="Arial" panose="020B0604020202020204" pitchFamily="34" charset="0"/>
              </a:rPr>
              <a:t>What do you need?</a:t>
            </a:r>
          </a:p>
          <a:p>
            <a:pPr marL="68580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	- space?</a:t>
            </a:r>
          </a:p>
          <a:p>
            <a:pPr marL="68580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a typeface="Calibri" panose="020F0502020204030204" pitchFamily="34" charset="0"/>
                <a:cs typeface="Arial" panose="020B0604020202020204" pitchFamily="34" charset="0"/>
              </a:rPr>
              <a:t>	- technology?</a:t>
            </a:r>
          </a:p>
          <a:p>
            <a:pPr marL="68580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	- staff?</a:t>
            </a:r>
          </a:p>
          <a:p>
            <a:pPr marL="457200" marR="0" lvl="1" indent="0">
              <a:lnSpc>
                <a:spcPct val="107000"/>
              </a:lnSpc>
              <a:buNone/>
            </a:pPr>
            <a:endParaRPr lang="en-US" sz="36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3600" b="1" u="sng" kern="100" dirty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ADA requirements for captioning accuracy</a:t>
            </a:r>
            <a:endParaRPr lang="en-US" sz="36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42B2008-7F5A-16BC-C198-732C66325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09880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Resources Module 5</a:t>
            </a:r>
          </a:p>
        </p:txBody>
      </p:sp>
    </p:spTree>
    <p:extLst>
      <p:ext uri="{BB962C8B-B14F-4D97-AF65-F5344CB8AC3E}">
        <p14:creationId xmlns:p14="http://schemas.microsoft.com/office/powerpoint/2010/main" val="32445926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7A500D-AB4B-BEBC-F1C9-5E91411E3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1AB98D3-0802-633B-A8BF-AD39BC38DA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A9E550-979C-CCE7-C665-F95593176A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8200" y="1"/>
            <a:ext cx="8687191" cy="6541476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None/>
              <a:tabLst>
                <a:tab pos="914400" algn="l"/>
              </a:tabLst>
            </a:pPr>
            <a:r>
              <a:rPr lang="en-US" sz="4400" b="1" kern="100" dirty="0">
                <a:ea typeface="Calibri" panose="020F0502020204030204" pitchFamily="34" charset="0"/>
                <a:cs typeface="Arial" panose="020B0604020202020204" pitchFamily="34" charset="0"/>
              </a:rPr>
              <a:t>2 options – Pick one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None/>
              <a:tabLst>
                <a:tab pos="914400" algn="l"/>
              </a:tabLst>
            </a:pPr>
            <a:r>
              <a:rPr lang="en-US" sz="4000" b="1" dirty="0">
                <a:effectLst/>
                <a:ea typeface="Calibri" panose="020F0502020204030204" pitchFamily="34" charset="0"/>
              </a:rPr>
              <a:t>Option 1</a:t>
            </a:r>
            <a:br>
              <a:rPr lang="en-US" sz="3200" b="1" dirty="0">
                <a:effectLst/>
                <a:ea typeface="Calibri" panose="020F0502020204030204" pitchFamily="34" charset="0"/>
              </a:rPr>
            </a:br>
            <a:r>
              <a:rPr lang="en-US" sz="3200" b="1" dirty="0">
                <a:effectLst/>
                <a:ea typeface="Calibri" panose="020F0502020204030204" pitchFamily="34" charset="0"/>
              </a:rPr>
              <a:t>1. Watch ONE how-to guide on video captioning. Choose ONE of the following videos:</a:t>
            </a:r>
            <a:br>
              <a:rPr lang="en-US" sz="3200" b="1" dirty="0">
                <a:effectLst/>
                <a:ea typeface="Calibri" panose="020F0502020204030204" pitchFamily="34" charset="0"/>
              </a:rPr>
            </a:br>
            <a:endParaRPr lang="en-US" sz="1600" b="1" dirty="0">
              <a:effectLst/>
              <a:ea typeface="Calibri" panose="020F0502020204030204" pitchFamily="34" charset="0"/>
            </a:endParaRPr>
          </a:p>
          <a:p>
            <a:pPr marL="971550" lvl="1" indent="-51435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+mj-lt"/>
              <a:buAutoNum type="alphaLcPeriod"/>
              <a:tabLst>
                <a:tab pos="914400" algn="l"/>
              </a:tabLst>
            </a:pPr>
            <a:r>
              <a:rPr lang="en-US" sz="3200" b="1" u="sng" dirty="0">
                <a:effectLst/>
                <a:ea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https://www.youtube.com/watch?v=rB9ql0L0cUQ</a:t>
            </a:r>
            <a:endParaRPr lang="en-US" sz="3200" b="1" u="sng" dirty="0">
              <a:ea typeface="Calibri" panose="020F0502020204030204" pitchFamily="34" charset="0"/>
            </a:endParaRPr>
          </a:p>
          <a:p>
            <a:pPr marL="971550" lvl="1" indent="-51435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+mj-lt"/>
              <a:buAutoNum type="alphaLcPeriod"/>
              <a:tabLst>
                <a:tab pos="914400" algn="l"/>
              </a:tabLst>
            </a:pPr>
            <a:r>
              <a:rPr lang="en-US" sz="3200" b="1" u="sng" dirty="0">
                <a:effectLst/>
                <a:ea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https://riverside.fm/blog/how-to-add-captions-to-a-video</a:t>
            </a:r>
            <a:endParaRPr lang="en-US" sz="3200" b="1" u="sng" dirty="0">
              <a:ea typeface="Calibri" panose="020F0502020204030204" pitchFamily="34" charset="0"/>
            </a:endParaRPr>
          </a:p>
          <a:p>
            <a:pPr marL="971550" lvl="1" indent="-51435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+mj-lt"/>
              <a:buAutoNum type="alphaLcPeriod"/>
              <a:tabLst>
                <a:tab pos="914400" algn="l"/>
              </a:tabLst>
            </a:pPr>
            <a:r>
              <a:rPr lang="en-US" sz="3200" b="1" u="sng" dirty="0">
                <a:ea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https://www.techsmith.com/blog/add-captions-subtitles-video/</a:t>
            </a:r>
            <a:endParaRPr lang="en-US" sz="44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en-US" sz="4400" b="1" i="0" dirty="0">
              <a:effectLst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4013D66-753A-B497-DB60-B832D0874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09" y="2005037"/>
            <a:ext cx="3061091" cy="1572326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400" b="1" dirty="0">
                <a:latin typeface="+mn-lt"/>
              </a:rPr>
              <a:t>Module 5 Assignment</a:t>
            </a:r>
          </a:p>
        </p:txBody>
      </p:sp>
    </p:spTree>
    <p:extLst>
      <p:ext uri="{BB962C8B-B14F-4D97-AF65-F5344CB8AC3E}">
        <p14:creationId xmlns:p14="http://schemas.microsoft.com/office/powerpoint/2010/main" val="1332371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418621-3172-B1B8-0E8A-5B7AC056A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919CD3-E05B-854D-A0B0-3D75E25B540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B5620-DE30-8542-C765-78AEE1355F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6300" y="-69851"/>
            <a:ext cx="8674100" cy="667800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4000" b="1" dirty="0">
                <a:effectLst/>
                <a:ea typeface="Calibri" panose="020F0502020204030204" pitchFamily="34" charset="0"/>
              </a:rPr>
              <a:t>Option </a:t>
            </a:r>
            <a:r>
              <a:rPr lang="en-US" sz="4000" b="1" dirty="0">
                <a:ea typeface="Calibri" panose="020F0502020204030204" pitchFamily="34" charset="0"/>
              </a:rPr>
              <a:t>1 Instructions</a:t>
            </a:r>
            <a:br>
              <a:rPr lang="en-US" sz="3200" b="1" dirty="0">
                <a:effectLst/>
                <a:ea typeface="Calibri" panose="020F0502020204030204" pitchFamily="34" charset="0"/>
              </a:rPr>
            </a:br>
            <a:br>
              <a:rPr lang="en-US" sz="1600" b="1" dirty="0">
                <a:effectLst/>
                <a:ea typeface="Calibri" panose="020F0502020204030204" pitchFamily="34" charset="0"/>
              </a:rPr>
            </a:br>
            <a:r>
              <a:rPr lang="en-US" sz="3200" b="1" dirty="0">
                <a:effectLst/>
                <a:ea typeface="Calibri" panose="020F0502020204030204" pitchFamily="34" charset="0"/>
              </a:rPr>
              <a:t>Describe the process that is used by you or on your campus for providing captioned videos for students who are D/HOH.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3200" b="1" dirty="0">
                <a:effectLst/>
                <a:ea typeface="Calibri" panose="020F0502020204030204" pitchFamily="34" charset="0"/>
              </a:rPr>
              <a:t>Who is responsible (which department/office on campus)? Do you do them in house? Are instructors expected to provide the captions?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3200" b="1" dirty="0">
                <a:effectLst/>
                <a:ea typeface="Calibri" panose="020F0502020204030204" pitchFamily="34" charset="0"/>
              </a:rPr>
              <a:t>Do you use an outside service or AI/auto-captioning?</a:t>
            </a:r>
            <a:r>
              <a:rPr lang="en-US" sz="3200" b="1" dirty="0">
                <a:ea typeface="Calibri" panose="020F0502020204030204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3200" b="1" dirty="0">
                <a:effectLst/>
                <a:ea typeface="Calibri" panose="020F0502020204030204" pitchFamily="34" charset="0"/>
              </a:rPr>
              <a:t>Who is responsible for checking for accuracy, proofreading and editing captions?</a:t>
            </a:r>
            <a:endParaRPr lang="en-US" sz="32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83EE117-63B3-FE59-B2B6-4819E822C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09" y="2005037"/>
            <a:ext cx="3061091" cy="1572326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400" b="1" dirty="0">
                <a:latin typeface="+mn-lt"/>
              </a:rPr>
              <a:t>Module 5 Assignment</a:t>
            </a:r>
          </a:p>
        </p:txBody>
      </p:sp>
    </p:spTree>
    <p:extLst>
      <p:ext uri="{BB962C8B-B14F-4D97-AF65-F5344CB8AC3E}">
        <p14:creationId xmlns:p14="http://schemas.microsoft.com/office/powerpoint/2010/main" val="35675347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334B7E-176D-1566-52DE-244712586D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1395AD-EC4C-7306-A721-1682714AE29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4625BA-D5BB-750A-0911-D5BFB6BB6A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6300" y="349624"/>
            <a:ext cx="8674100" cy="625852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None/>
              <a:tabLst>
                <a:tab pos="914400" algn="l"/>
              </a:tabLst>
            </a:pPr>
            <a:r>
              <a:rPr lang="en-US" sz="4000" b="1" dirty="0">
                <a:effectLst/>
                <a:ea typeface="Calibri" panose="020F0502020204030204" pitchFamily="34" charset="0"/>
              </a:rPr>
              <a:t>Option </a:t>
            </a:r>
            <a:r>
              <a:rPr lang="en-US" sz="4000" b="1" dirty="0">
                <a:ea typeface="Calibri" panose="020F0502020204030204" pitchFamily="34" charset="0"/>
              </a:rPr>
              <a:t>2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None/>
              <a:tabLst>
                <a:tab pos="914400" algn="l"/>
              </a:tabLst>
            </a:pPr>
            <a:r>
              <a:rPr lang="en-US" sz="4000" b="1" dirty="0">
                <a:ea typeface="Calibri" panose="020F0502020204030204" pitchFamily="34" charset="0"/>
              </a:rPr>
              <a:t>Set up a process by which faculty can request captioned media.</a:t>
            </a:r>
            <a:endParaRPr lang="en-US" sz="1800" b="1" dirty="0">
              <a:ea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None/>
              <a:tabLst>
                <a:tab pos="914400" algn="l"/>
              </a:tabLst>
            </a:pPr>
            <a:r>
              <a:rPr lang="en-US" sz="4000" b="1" dirty="0">
                <a:ea typeface="Calibri" panose="020F0502020204030204" pitchFamily="34" charset="0"/>
              </a:rPr>
              <a:t>Instructions:</a:t>
            </a:r>
            <a:endParaRPr lang="en-US" sz="3600" b="1" dirty="0">
              <a:ea typeface="Calibri" panose="020F0502020204030204" pitchFamily="34" charset="0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3600" b="1" dirty="0">
                <a:effectLst/>
                <a:ea typeface="Calibri" panose="020F0502020204030204" pitchFamily="34" charset="0"/>
              </a:rPr>
              <a:t> Identify 2-3 captioning software applications [if you do these in-house]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3600" b="1" dirty="0">
                <a:effectLst/>
                <a:ea typeface="Calibri" panose="020F0502020204030204" pitchFamily="34" charset="0"/>
              </a:rPr>
              <a:t> Or identify 2-3 outside vendors which provide embedded captioning.</a:t>
            </a:r>
            <a:endParaRPr lang="en-US" sz="3600" b="1" dirty="0">
              <a:ea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None/>
              <a:tabLst>
                <a:tab pos="914400" algn="l"/>
              </a:tabLst>
            </a:pP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209833A-6BF6-16E0-70D0-E893EA8E6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09" y="2005037"/>
            <a:ext cx="3061091" cy="1572326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400" b="1" dirty="0">
                <a:latin typeface="+mn-lt"/>
              </a:rPr>
              <a:t>Module 5 Assignment</a:t>
            </a:r>
          </a:p>
        </p:txBody>
      </p:sp>
    </p:spTree>
    <p:extLst>
      <p:ext uri="{BB962C8B-B14F-4D97-AF65-F5344CB8AC3E}">
        <p14:creationId xmlns:p14="http://schemas.microsoft.com/office/powerpoint/2010/main" val="17382487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63986B-5427-6A61-5929-235772ED4B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0758A5-375E-35FE-8257-2D81ABEA02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52752D-4F2A-8206-BFFE-DBD6A019F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8086" y="-69851"/>
            <a:ext cx="8512313" cy="6678001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None/>
              <a:tabLst>
                <a:tab pos="914400" algn="l"/>
              </a:tabLst>
            </a:pPr>
            <a:r>
              <a:rPr lang="en-US" sz="4000" b="1" dirty="0">
                <a:effectLst/>
                <a:ea typeface="Calibri" panose="020F0502020204030204" pitchFamily="34" charset="0"/>
              </a:rPr>
              <a:t>Option </a:t>
            </a:r>
            <a:r>
              <a:rPr lang="en-US" sz="4000" b="1" dirty="0">
                <a:ea typeface="Calibri" panose="020F0502020204030204" pitchFamily="34" charset="0"/>
              </a:rPr>
              <a:t>2 Considerations to include:</a:t>
            </a:r>
            <a:endParaRPr lang="en-US" sz="3600" b="1" dirty="0">
              <a:ea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4000" b="1" dirty="0">
                <a:effectLst/>
                <a:ea typeface="Calibri" panose="020F0502020204030204" pitchFamily="34" charset="0"/>
              </a:rPr>
              <a:t> Think about turnaround time.</a:t>
            </a:r>
            <a:br>
              <a:rPr lang="en-US" sz="4000" b="1" dirty="0">
                <a:effectLst/>
                <a:ea typeface="Calibri" panose="020F0502020204030204" pitchFamily="34" charset="0"/>
              </a:rPr>
            </a:br>
            <a:r>
              <a:rPr lang="en-US" sz="4000" b="1" dirty="0">
                <a:effectLst/>
                <a:ea typeface="Calibri" panose="020F0502020204030204" pitchFamily="34" charset="0"/>
              </a:rPr>
              <a:t>How long a lead time does your office need?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4000" b="1" dirty="0">
                <a:effectLst/>
                <a:ea typeface="Calibri" panose="020F0502020204030204" pitchFamily="34" charset="0"/>
              </a:rPr>
              <a:t>How long production time for sending to a vendor?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4000" b="1" dirty="0">
                <a:effectLst/>
                <a:ea typeface="Calibri" panose="020F0502020204030204" pitchFamily="34" charset="0"/>
              </a:rPr>
              <a:t>Will you have access to the class instructors’ LMS courses to flag un-captioned videos?</a:t>
            </a:r>
            <a:br>
              <a:rPr lang="en-US" sz="4000" b="1" dirty="0">
                <a:effectLst/>
                <a:ea typeface="Calibri" panose="020F0502020204030204" pitchFamily="34" charset="0"/>
              </a:rPr>
            </a:b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73E72D4-FCBB-A77A-2A76-BF35B65C0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09" y="2005037"/>
            <a:ext cx="3061091" cy="1572326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400" b="1" dirty="0">
                <a:latin typeface="+mn-lt"/>
              </a:rPr>
              <a:t>Module 5 Assignment</a:t>
            </a:r>
          </a:p>
        </p:txBody>
      </p:sp>
    </p:spTree>
    <p:extLst>
      <p:ext uri="{BB962C8B-B14F-4D97-AF65-F5344CB8AC3E}">
        <p14:creationId xmlns:p14="http://schemas.microsoft.com/office/powerpoint/2010/main" val="28888449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58F616-8E01-A0D0-E982-6395BC753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D62DB44-3E86-28DE-DFEB-C3D0694BB0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A1AD04-1383-8926-D062-2232CA221E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6300" y="291548"/>
            <a:ext cx="8674100" cy="631660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None/>
              <a:tabLst>
                <a:tab pos="914400" algn="l"/>
              </a:tabLst>
            </a:pPr>
            <a:r>
              <a:rPr lang="en-US" sz="4000" b="1" dirty="0">
                <a:effectLst/>
                <a:ea typeface="Calibri" panose="020F0502020204030204" pitchFamily="34" charset="0"/>
              </a:rPr>
              <a:t>Option </a:t>
            </a:r>
            <a:r>
              <a:rPr lang="en-US" sz="4000" b="1" dirty="0">
                <a:ea typeface="Calibri" panose="020F0502020204030204" pitchFamily="34" charset="0"/>
              </a:rPr>
              <a:t>2 Instructions</a:t>
            </a:r>
            <a:endParaRPr lang="en-US" sz="3600" b="1" dirty="0">
              <a:ea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4000" b="1" dirty="0">
                <a:effectLst/>
                <a:ea typeface="Calibri" panose="020F0502020204030204" pitchFamily="34" charset="0"/>
              </a:rPr>
              <a:t> Under what guidelines can instructors produce their own captioned videos/podcasts?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4000" b="1" dirty="0">
                <a:effectLst/>
                <a:ea typeface="Calibri" panose="020F0502020204030204" pitchFamily="34" charset="0"/>
              </a:rPr>
              <a:t> Include instructions on how to correct &amp; edit mis-recognized or incorrect AI transcriptions.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4000" b="1" dirty="0">
                <a:effectLst/>
                <a:ea typeface="Calibri" panose="020F0502020204030204" pitchFamily="34" charset="0"/>
              </a:rPr>
              <a:t> Write up this process.</a:t>
            </a:r>
            <a:br>
              <a:rPr lang="en-US" sz="4000" b="1" dirty="0">
                <a:effectLst/>
                <a:ea typeface="Calibri" panose="020F0502020204030204" pitchFamily="34" charset="0"/>
              </a:rPr>
            </a:b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2844529-7F16-1986-98CA-C02186790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09" y="2005037"/>
            <a:ext cx="3061091" cy="1572326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400" b="1" dirty="0">
                <a:latin typeface="+mn-lt"/>
              </a:rPr>
              <a:t>Module 5 Assignment</a:t>
            </a:r>
          </a:p>
        </p:txBody>
      </p:sp>
    </p:spTree>
    <p:extLst>
      <p:ext uri="{BB962C8B-B14F-4D97-AF65-F5344CB8AC3E}">
        <p14:creationId xmlns:p14="http://schemas.microsoft.com/office/powerpoint/2010/main" val="720320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EAF9F-7B41-1FB6-7AD4-5F52C86CA0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9D09D-6DBB-1F0B-A387-C4A7938A2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21562"/>
            <a:ext cx="3962400" cy="2434101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Module 5 –</a:t>
            </a:r>
            <a:b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Considerations</a:t>
            </a:r>
            <a:endParaRPr lang="en-US" sz="88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03F78-C8E5-6D00-45B4-D0D4C9435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3400" y="0"/>
            <a:ext cx="7848599" cy="6461740"/>
          </a:xfrm>
        </p:spPr>
        <p:txBody>
          <a:bodyPr>
            <a:noAutofit/>
          </a:bodyPr>
          <a:lstStyle/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None/>
            </a:pPr>
            <a:r>
              <a:rPr lang="en-US" sz="4400" b="1" dirty="0">
                <a:effectLst/>
                <a:ea typeface="Times New Roman" panose="02020603050405020304" pitchFamily="18" charset="0"/>
              </a:rPr>
              <a:t>What is the difference between the quality &amp; accuracy of automated (AI) transcripts and</a:t>
            </a:r>
          </a:p>
          <a:p>
            <a:pPr marL="800100" lvl="1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Calibri" panose="020F0502020204030204" pitchFamily="34" charset="0"/>
              <a:buChar char="-"/>
            </a:pPr>
            <a:r>
              <a:rPr lang="en-US" sz="4200" b="1" dirty="0">
                <a:effectLst/>
                <a:ea typeface="Times New Roman" panose="02020603050405020304" pitchFamily="18" charset="0"/>
              </a:rPr>
              <a:t>The quality and accuracy of CART?</a:t>
            </a:r>
          </a:p>
          <a:p>
            <a:pPr marL="800100" lvl="1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Calibri" panose="020F0502020204030204" pitchFamily="34" charset="0"/>
              <a:buChar char="-"/>
            </a:pPr>
            <a:r>
              <a:rPr lang="en-US" sz="4200" b="1" dirty="0">
                <a:effectLst/>
                <a:ea typeface="Times New Roman" panose="02020603050405020304" pitchFamily="18" charset="0"/>
              </a:rPr>
              <a:t>The meaning for meaning instead of exact transcript that one gets with </a:t>
            </a:r>
            <a:r>
              <a:rPr lang="en-US" sz="4200" b="1" dirty="0" err="1">
                <a:effectLst/>
                <a:ea typeface="Times New Roman" panose="02020603050405020304" pitchFamily="18" charset="0"/>
              </a:rPr>
              <a:t>Typewell</a:t>
            </a:r>
            <a:r>
              <a:rPr lang="en-US" sz="4200" b="1" dirty="0">
                <a:effectLst/>
                <a:ea typeface="Times New Roman" panose="02020603050405020304" pitchFamily="18" charset="0"/>
              </a:rPr>
              <a:t> or C-print?</a:t>
            </a:r>
            <a:endParaRPr lang="en-US" sz="42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D71669-01AE-C4E3-0F6E-FC318A9E007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9247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7FDA0-DA2D-6840-9F6E-9695C97EE7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1F38F9-D9DD-2242-FFA0-3698DA19C7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b="1"/>
              <a:t>PAGE </a:t>
            </a:r>
            <a:fld id="{4A9B5881-4007-4345-955A-79C2656F0C49}" type="slidenum">
              <a:rPr lang="en-US" b="1" smtClean="0"/>
              <a:pPr/>
              <a:t>30</a:t>
            </a:fld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3A2C44-0AFB-1665-AC96-93D79E262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9200" y="1775791"/>
            <a:ext cx="8432800" cy="4945684"/>
          </a:xfrm>
        </p:spPr>
        <p:txBody>
          <a:bodyPr>
            <a:noAutofit/>
          </a:bodyPr>
          <a:lstStyle/>
          <a:p>
            <a:pPr marL="68580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a typeface="Calibri" panose="020F0502020204030204" pitchFamily="34" charset="0"/>
                <a:cs typeface="Arial" panose="020B0604020202020204" pitchFamily="34" charset="0"/>
              </a:rPr>
              <a:t>1. </a:t>
            </a: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Automated captioning is reasonable and appropriate low to no cost accommodation for D/HOH students.</a:t>
            </a: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T/F</a:t>
            </a:r>
          </a:p>
          <a:p>
            <a:pPr marL="285750" indent="-285750">
              <a:lnSpc>
                <a:spcPct val="107000"/>
              </a:lnSpc>
              <a:buClr>
                <a:schemeClr val="bg1"/>
              </a:buClr>
              <a:buFont typeface="+mj-lt"/>
              <a:buAutoNum type="arabicPeriod"/>
              <a:tabLst>
                <a:tab pos="914400" algn="l"/>
              </a:tabLst>
            </a:pP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000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FA444F9-0FCC-8D19-2539-23F41F856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39" y="2180491"/>
            <a:ext cx="3388361" cy="2064769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5 post-quiz</a:t>
            </a:r>
          </a:p>
        </p:txBody>
      </p:sp>
    </p:spTree>
    <p:extLst>
      <p:ext uri="{BB962C8B-B14F-4D97-AF65-F5344CB8AC3E}">
        <p14:creationId xmlns:p14="http://schemas.microsoft.com/office/powerpoint/2010/main" val="19316564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DE795-AAEF-185B-75E6-5760A50226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7F8A0B-997C-786C-F4CE-D644970CDA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b="1"/>
              <a:t>PAGE </a:t>
            </a:r>
            <a:fld id="{4A9B5881-4007-4345-955A-79C2656F0C49}" type="slidenum">
              <a:rPr lang="en-US" b="1" smtClean="0"/>
              <a:pPr/>
              <a:t>31</a:t>
            </a:fld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5BA292-3C56-78A9-B923-8D1D6E919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9200" y="1358899"/>
            <a:ext cx="8432800" cy="5362575"/>
          </a:xfrm>
        </p:spPr>
        <p:txBody>
          <a:bodyPr>
            <a:noAutofit/>
          </a:bodyPr>
          <a:lstStyle/>
          <a:p>
            <a:pPr marL="45720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a typeface="Calibri" panose="020F0502020204030204" pitchFamily="34" charset="0"/>
                <a:cs typeface="Arial" panose="020B0604020202020204" pitchFamily="34" charset="0"/>
              </a:rPr>
              <a:t>2. </a:t>
            </a: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How accurate is AI transcription?</a:t>
            </a:r>
          </a:p>
          <a:p>
            <a:pPr marL="68580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a. 70% +</a:t>
            </a:r>
          </a:p>
          <a:p>
            <a:pPr marL="68580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b. 90% +</a:t>
            </a:r>
          </a:p>
          <a:p>
            <a:pPr marL="68580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c. 100% </a:t>
            </a: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000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65FFA19-211F-B739-F652-692F85629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39" y="2180491"/>
            <a:ext cx="3388361" cy="2064769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5 post-quiz</a:t>
            </a:r>
          </a:p>
        </p:txBody>
      </p:sp>
    </p:spTree>
    <p:extLst>
      <p:ext uri="{BB962C8B-B14F-4D97-AF65-F5344CB8AC3E}">
        <p14:creationId xmlns:p14="http://schemas.microsoft.com/office/powerpoint/2010/main" val="41690803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B2314B-AA0A-C445-4F33-CE399FFD9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5E2CE1-728C-40B0-E7D2-7970406882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b="1"/>
              <a:t>PAGE </a:t>
            </a:r>
            <a:fld id="{4A9B5881-4007-4345-955A-79C2656F0C49}" type="slidenum">
              <a:rPr lang="en-US" b="1" smtClean="0"/>
              <a:pPr/>
              <a:t>32</a:t>
            </a:fld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8FF098-5AD8-5E02-82A4-93DAA2B76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9200" y="1003299"/>
            <a:ext cx="8432800" cy="4851401"/>
          </a:xfrm>
        </p:spPr>
        <p:txBody>
          <a:bodyPr>
            <a:noAutofit/>
          </a:bodyPr>
          <a:lstStyle/>
          <a:p>
            <a:pPr marL="91440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a typeface="Calibri" panose="020F0502020204030204" pitchFamily="34" charset="0"/>
                <a:cs typeface="Arial" panose="020B0604020202020204" pitchFamily="34" charset="0"/>
              </a:rPr>
              <a:t>3. </a:t>
            </a: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The Office of Civil Rights level of accuracy requirements for CART and video captioning is:</a:t>
            </a:r>
          </a:p>
          <a:p>
            <a:pPr marL="114300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a. 75%</a:t>
            </a:r>
          </a:p>
          <a:p>
            <a:pPr marL="114300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b. 85%</a:t>
            </a:r>
          </a:p>
          <a:p>
            <a:pPr marL="114300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c. 99%</a:t>
            </a:r>
          </a:p>
          <a:p>
            <a:pPr marL="457200" marR="0" indent="0">
              <a:lnSpc>
                <a:spcPct val="107000"/>
              </a:lnSpc>
              <a:spcAft>
                <a:spcPts val="800"/>
              </a:spcAft>
              <a:buNone/>
            </a:pP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000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25A0605-97DB-D771-2BD9-193320923D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39" y="2180491"/>
            <a:ext cx="3388361" cy="2064769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5 post-quiz</a:t>
            </a:r>
          </a:p>
        </p:txBody>
      </p:sp>
    </p:spTree>
    <p:extLst>
      <p:ext uri="{BB962C8B-B14F-4D97-AF65-F5344CB8AC3E}">
        <p14:creationId xmlns:p14="http://schemas.microsoft.com/office/powerpoint/2010/main" val="12706936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B32F57-C0C8-1F50-4C7F-E0C7AC2A94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3156DB-CC49-567E-4BF6-7355442AE2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b="1"/>
              <a:t>PAGE </a:t>
            </a:r>
            <a:fld id="{4A9B5881-4007-4345-955A-79C2656F0C49}" type="slidenum">
              <a:rPr lang="en-US" b="1" smtClean="0"/>
              <a:pPr/>
              <a:t>33</a:t>
            </a:fld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8B6836-B443-0FD8-8D34-2948BAF906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0" y="1701800"/>
            <a:ext cx="8039100" cy="5156200"/>
          </a:xfrm>
        </p:spPr>
        <p:txBody>
          <a:bodyPr>
            <a:noAutofit/>
          </a:bodyPr>
          <a:lstStyle/>
          <a:p>
            <a:pPr marL="40005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a typeface="Calibri" panose="020F0502020204030204" pitchFamily="34" charset="0"/>
                <a:cs typeface="Arial" panose="020B0604020202020204" pitchFamily="34" charset="0"/>
              </a:rPr>
              <a:t>4. </a:t>
            </a: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CART, </a:t>
            </a:r>
            <a:r>
              <a:rPr lang="en-US" sz="4000" b="1" kern="10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Typewell</a:t>
            </a: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and Automated AI transcription services are interchangeable</a:t>
            </a:r>
            <a:endParaRPr lang="en-US" sz="4000" b="1" kern="1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0005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Y/N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F1EE581-2F7E-18C0-DA0A-6447CE05A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39" y="2180491"/>
            <a:ext cx="3388361" cy="2064769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5 post-quiz</a:t>
            </a:r>
          </a:p>
        </p:txBody>
      </p:sp>
    </p:spTree>
    <p:extLst>
      <p:ext uri="{BB962C8B-B14F-4D97-AF65-F5344CB8AC3E}">
        <p14:creationId xmlns:p14="http://schemas.microsoft.com/office/powerpoint/2010/main" val="757471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26144E-D70A-06D6-D569-1B7EC39F24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C1313-7DD0-5C9A-888D-9D50A8892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21562"/>
            <a:ext cx="3962400" cy="2434101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Module 5 –</a:t>
            </a:r>
            <a:b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Considerations</a:t>
            </a:r>
            <a:endParaRPr lang="en-US" sz="88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006186-14D9-D710-690F-BCFEFE9B23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2400" y="0"/>
            <a:ext cx="8229599" cy="6461740"/>
          </a:xfrm>
        </p:spPr>
        <p:txBody>
          <a:bodyPr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Calibri" panose="020F0502020204030204" pitchFamily="34" charset="0"/>
              <a:buChar char="-"/>
            </a:pPr>
            <a:r>
              <a:rPr lang="en-US" sz="4000" b="1" dirty="0">
                <a:effectLst/>
                <a:ea typeface="Times New Roman" panose="02020603050405020304" pitchFamily="18" charset="0"/>
              </a:rPr>
              <a:t>OCR &amp; the </a:t>
            </a:r>
            <a:r>
              <a:rPr lang="en-US" sz="4000" b="1" dirty="0" err="1">
                <a:effectLst/>
                <a:ea typeface="Times New Roman" panose="02020603050405020304" pitchFamily="18" charset="0"/>
              </a:rPr>
              <a:t>DoJ</a:t>
            </a:r>
            <a:r>
              <a:rPr lang="en-US" sz="4000" b="1" dirty="0">
                <a:effectLst/>
                <a:ea typeface="Times New Roman" panose="02020603050405020304" pitchFamily="18" charset="0"/>
              </a:rPr>
              <a:t>  expects us to provide captions/transcripts for </a:t>
            </a:r>
            <a:r>
              <a:rPr lang="en-US" sz="4000" b="1" dirty="0" err="1">
                <a:effectLst/>
                <a:ea typeface="Times New Roman" panose="02020603050405020304" pitchFamily="18" charset="0"/>
              </a:rPr>
              <a:t>dD</a:t>
            </a:r>
            <a:r>
              <a:rPr lang="en-US" sz="4000" b="1" dirty="0">
                <a:effectLst/>
                <a:ea typeface="Times New Roman" panose="02020603050405020304" pitchFamily="18" charset="0"/>
              </a:rPr>
              <a:t>/</a:t>
            </a:r>
            <a:r>
              <a:rPr lang="en-US" sz="4000" b="1" dirty="0" err="1">
                <a:effectLst/>
                <a:ea typeface="Times New Roman" panose="02020603050405020304" pitchFamily="18" charset="0"/>
              </a:rPr>
              <a:t>HoH</a:t>
            </a:r>
            <a:r>
              <a:rPr lang="en-US" sz="4000" b="1" dirty="0">
                <a:effectLst/>
                <a:ea typeface="Times New Roman" panose="02020603050405020304" pitchFamily="18" charset="0"/>
              </a:rPr>
              <a:t> students which are between 98.5 and 100% accurate.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Calibri" panose="020F0502020204030204" pitchFamily="34" charset="0"/>
              <a:buChar char="-"/>
            </a:pPr>
            <a:r>
              <a:rPr lang="en-US" sz="4000" b="1" dirty="0">
                <a:effectLst/>
                <a:ea typeface="Times New Roman" panose="02020603050405020304" pitchFamily="18" charset="0"/>
              </a:rPr>
              <a:t>This is achievable when we hire licensed CART transcriptionists.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Calibri" panose="020F0502020204030204" pitchFamily="34" charset="0"/>
              <a:buChar char="-"/>
            </a:pPr>
            <a:r>
              <a:rPr lang="en-US" sz="4000" b="1" dirty="0">
                <a:effectLst/>
                <a:ea typeface="Times New Roman" panose="02020603050405020304" pitchFamily="18" charset="0"/>
              </a:rPr>
              <a:t>The accuracy rate of artificial intelligence/automated transcript can be as low as 60 to 70% accurate.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7A4469-2048-0555-B18F-17429C7F6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984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774314-128A-A880-9C91-9D4C67FA8E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72497-A01C-6A17-EE89-EC5F89915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21562"/>
            <a:ext cx="3962400" cy="2434101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Module 5 –</a:t>
            </a:r>
            <a:b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Considerations</a:t>
            </a:r>
            <a:endParaRPr lang="en-US" sz="88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2D4EF0-A7EF-EDF5-CDC2-B58852DF03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0696" y="291548"/>
            <a:ext cx="7951303" cy="6170192"/>
          </a:xfrm>
        </p:spPr>
        <p:txBody>
          <a:bodyPr>
            <a:no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b="1" dirty="0">
                <a:effectLst/>
                <a:ea typeface="Times New Roman" panose="02020603050405020304" pitchFamily="18" charset="0"/>
              </a:rPr>
              <a:t>This might be acceptable for a hearing student who can perceive the difference between what they heard and what they read;</a:t>
            </a: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b="1" dirty="0">
                <a:effectLst/>
                <a:ea typeface="Times New Roman" panose="02020603050405020304" pitchFamily="18" charset="0"/>
              </a:rPr>
              <a:t>It is not acceptable for a student who is D/</a:t>
            </a:r>
            <a:r>
              <a:rPr lang="en-US" sz="4000" b="1" dirty="0" err="1">
                <a:effectLst/>
                <a:ea typeface="Times New Roman" panose="02020603050405020304" pitchFamily="18" charset="0"/>
              </a:rPr>
              <a:t>HoH</a:t>
            </a:r>
            <a:r>
              <a:rPr lang="en-US" sz="4000" b="1" dirty="0">
                <a:effectLst/>
                <a:ea typeface="Times New Roman" panose="02020603050405020304" pitchFamily="18" charset="0"/>
              </a:rPr>
              <a:t> and cannot discern meaning from transcripts riddled with mistakes in both grammar &amp; spelling.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15A9CB-2686-8ACE-1F53-5EFB53F70CF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421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331D6-E1B0-025A-CD7D-DCDDB2DA8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07B89-0E91-9F31-3437-6B51E9B2C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21562"/>
            <a:ext cx="3962400" cy="2434101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Module 5 –</a:t>
            </a:r>
            <a:b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Considerations</a:t>
            </a:r>
            <a:endParaRPr lang="en-US" sz="88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09CEA6-1A2D-F274-963E-7AEF5EB66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4800" y="520700"/>
            <a:ext cx="8077199" cy="5941040"/>
          </a:xfrm>
        </p:spPr>
        <p:txBody>
          <a:bodyPr>
            <a:noAutofit/>
          </a:bodyPr>
          <a:lstStyle/>
          <a:p>
            <a:pPr marR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CART transcriptionists typically review, proofread, edit, and correct the transcripts before releasing them to the student. </a:t>
            </a:r>
          </a:p>
          <a:p>
            <a:pPr marR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1400" b="1" kern="100" dirty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AI transcripts are not generally corrected. 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49A670-E467-478E-95C9-1441A103E6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413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3FA7DC-F01D-8574-EF6D-2A8AA7ED1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9B0542-5C66-5088-C442-AB98B4396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21562"/>
            <a:ext cx="3962400" cy="2434101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Module 5 –</a:t>
            </a:r>
            <a:b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Considerations</a:t>
            </a:r>
            <a:endParaRPr lang="en-US" sz="88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6532ED-FABF-8E68-EB2A-4C3C5E63F1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4800" y="136525"/>
            <a:ext cx="8077200" cy="6325215"/>
          </a:xfrm>
        </p:spPr>
        <p:txBody>
          <a:bodyPr>
            <a:noAutofit/>
          </a:bodyPr>
          <a:lstStyle/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b="1" kern="100" dirty="0" err="1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Typewell</a:t>
            </a: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provides a meaning for meaning transcript 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8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possibly acceptable in a  communications class 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8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not sufficiently precise &amp; accurate in a science class where accuracy and precision are required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8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is meaning for meaning and not word for word as CART is.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7A0A08-FB12-183E-00AD-B8B7FCDF52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887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DAA5F-D65A-57D6-18BA-B9DD4E2F15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FB46DC-2FF6-0AB8-3876-47E4E7177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21562"/>
            <a:ext cx="3962400" cy="2434101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Module 5 –</a:t>
            </a:r>
            <a:b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Considerations</a:t>
            </a:r>
            <a:endParaRPr lang="en-US" sz="88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7BB906-C90D-3669-3119-1A728C6D4E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4800" y="1921562"/>
            <a:ext cx="8077200" cy="4540178"/>
          </a:xfrm>
        </p:spPr>
        <p:txBody>
          <a:bodyPr>
            <a:noAutofit/>
          </a:bodyPr>
          <a:lstStyle/>
          <a:p>
            <a:pPr lvl="1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b="1" kern="1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Editing the transcripts is time-consuming but not terribly complicated. It should be done!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8CA0EC-9892-2F40-DB0B-C876DD663D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245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11E89-C026-9649-A77E-7F2E7BEDC2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8F997A-E68B-6241-F4E1-7DCCD66CEA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EBA44-E902-466D-8168-3FA8B6E6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0700" y="136526"/>
            <a:ext cx="8892148" cy="6390884"/>
          </a:xfrm>
        </p:spPr>
        <p:txBody>
          <a:bodyPr>
            <a:normAutofit fontScale="55000" lnSpcReduction="20000"/>
          </a:bodyPr>
          <a:lstStyle/>
          <a:p>
            <a:pPr marL="0" marR="0" lvl="0" indent="0" rtl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None/>
              <a:tabLst>
                <a:tab pos="457200" algn="l"/>
              </a:tabLst>
            </a:pPr>
            <a:r>
              <a:rPr lang="en-US" sz="3300" b="1" i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See readings in Module 5 folder or in Readings folder. Recommend using </a:t>
            </a:r>
            <a:r>
              <a:rPr lang="en-US" sz="3300" b="1" i="1" kern="100" dirty="0" err="1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scolarly</a:t>
            </a:r>
            <a:r>
              <a:rPr lang="en-US" sz="3300" b="1" i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ai </a:t>
            </a:r>
            <a:r>
              <a:rPr lang="en-US" sz="3300" b="1" i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for summaries.</a:t>
            </a:r>
          </a:p>
          <a:p>
            <a:pPr marL="742950" marR="0" lvl="0" indent="-742950" rtl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+mj-lt"/>
              <a:buAutoNum type="arabicPeriod"/>
              <a:tabLst>
                <a:tab pos="457200" algn="l"/>
              </a:tabLst>
            </a:pPr>
            <a:r>
              <a:rPr lang="en-US" sz="52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Faculty Handbook for Working with Students that are Deaf and Hard of Hearing </a:t>
            </a:r>
          </a:p>
          <a:p>
            <a:pPr marL="742950" marR="0" lvl="0" indent="-742950" rtl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+mj-lt"/>
              <a:buAutoNum type="arabicPeriod"/>
              <a:tabLst>
                <a:tab pos="457200" algn="l"/>
              </a:tabLst>
            </a:pPr>
            <a:r>
              <a:rPr lang="en-US" sz="5200" b="1" kern="100" dirty="0">
                <a:ea typeface="Times New Roman" panose="02020603050405020304" pitchFamily="18" charset="0"/>
                <a:cs typeface="Arial" panose="020B0604020202020204" pitchFamily="34" charset="0"/>
              </a:rPr>
              <a:t>National Deaf Center Effective Communication training course</a:t>
            </a:r>
          </a:p>
          <a:p>
            <a:pPr marL="742950" marR="0" lvl="0" indent="-742950" rtl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+mj-lt"/>
              <a:buAutoNum type="arabicPeriod"/>
              <a:tabLst>
                <a:tab pos="457200" algn="l"/>
              </a:tabLst>
            </a:pPr>
            <a:r>
              <a:rPr lang="en-US" sz="5200" b="1" dirty="0">
                <a:effectLst/>
                <a:ea typeface="Times New Roman" panose="02020603050405020304" pitchFamily="18" charset="0"/>
              </a:rPr>
              <a:t>Resources for the D/</a:t>
            </a:r>
            <a:r>
              <a:rPr lang="en-US" sz="5200" b="1" dirty="0" err="1">
                <a:effectLst/>
                <a:ea typeface="Times New Roman" panose="02020603050405020304" pitchFamily="18" charset="0"/>
              </a:rPr>
              <a:t>HoH</a:t>
            </a:r>
            <a:r>
              <a:rPr lang="en-US" sz="5200" b="1" dirty="0">
                <a:effectLst/>
                <a:ea typeface="Times New Roman" panose="02020603050405020304" pitchFamily="18" charset="0"/>
              </a:rPr>
              <a:t> from DO-IT Center</a:t>
            </a:r>
          </a:p>
          <a:p>
            <a:pPr marL="742950" marR="0" lvl="0" indent="-742950" rtl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+mj-lt"/>
              <a:buAutoNum type="arabicPeriod"/>
              <a:tabLst>
                <a:tab pos="457200" algn="l"/>
              </a:tabLst>
            </a:pPr>
            <a:r>
              <a:rPr lang="en-US" sz="5200" b="1" dirty="0">
                <a:effectLst/>
                <a:ea typeface="Times New Roman" panose="02020603050405020304" pitchFamily="18" charset="0"/>
              </a:rPr>
              <a:t>D/</a:t>
            </a:r>
            <a:r>
              <a:rPr lang="en-US" sz="5200" b="1" dirty="0" err="1">
                <a:effectLst/>
                <a:ea typeface="Times New Roman" panose="02020603050405020304" pitchFamily="18" charset="0"/>
              </a:rPr>
              <a:t>HoH</a:t>
            </a:r>
            <a:r>
              <a:rPr lang="en-US" sz="5200" b="1" dirty="0">
                <a:effectLst/>
                <a:ea typeface="Times New Roman" panose="02020603050405020304" pitchFamily="18" charset="0"/>
              </a:rPr>
              <a:t> studying abroad</a:t>
            </a:r>
          </a:p>
          <a:p>
            <a:pPr marL="742950" marR="0" lvl="0" indent="-742950" rtl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+mj-lt"/>
              <a:buAutoNum type="arabicPeriod"/>
              <a:tabLst>
                <a:tab pos="457200" algn="l"/>
              </a:tabLst>
            </a:pPr>
            <a:r>
              <a:rPr lang="en-US" sz="54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Resources from </a:t>
            </a:r>
            <a:r>
              <a:rPr lang="en-US" sz="5400" b="1" dirty="0">
                <a:effectLst/>
                <a:ea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National Deaf Center</a:t>
            </a:r>
            <a:r>
              <a:rPr lang="en-US" sz="5400" b="1" dirty="0">
                <a:effectLst/>
                <a:ea typeface="Times New Roman" panose="02020603050405020304" pitchFamily="18" charset="0"/>
              </a:rPr>
              <a:t> </a:t>
            </a:r>
            <a:endParaRPr lang="en-US" sz="5400" b="1" dirty="0">
              <a:ea typeface="Times New Roman" panose="02020603050405020304" pitchFamily="18" charset="0"/>
            </a:endParaRPr>
          </a:p>
          <a:p>
            <a:pPr marL="742950" marR="0" lvl="0" indent="-742950" rtl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+mj-lt"/>
              <a:buAutoNum type="arabicPeriod"/>
              <a:tabLst>
                <a:tab pos="457200" algn="l"/>
              </a:tabLst>
            </a:pPr>
            <a:r>
              <a:rPr lang="en-US" sz="54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Resources from </a:t>
            </a:r>
            <a:r>
              <a:rPr lang="en-US" sz="5400" b="1" kern="100" dirty="0">
                <a:effectLst/>
                <a:ea typeface="Calibri" panose="020F050202020403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Exceptional Nurse</a:t>
            </a:r>
            <a:endParaRPr lang="en-US" sz="54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0" indent="-74295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+mj-lt"/>
              <a:buAutoNum type="arabicPeriod"/>
              <a:tabLst>
                <a:tab pos="457200" algn="l"/>
              </a:tabLst>
            </a:pPr>
            <a:r>
              <a:rPr lang="en-US" sz="5400" b="1" kern="100" dirty="0">
                <a:ea typeface="Calibri" panose="020F0502020204030204" pitchFamily="34" charset="0"/>
                <a:cs typeface="Arial" panose="020B0604020202020204" pitchFamily="34" charset="0"/>
              </a:rPr>
              <a:t>Association of Medical Professionals with Hearing Loss. </a:t>
            </a:r>
            <a:r>
              <a:rPr lang="en-US" sz="5400" b="1" kern="100" dirty="0">
                <a:ea typeface="Calibri" panose="020F050202020403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https://www.amphl.org/</a:t>
            </a:r>
            <a:endParaRPr lang="en-US" sz="54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marR="0" lvl="0" indent="-742950" rtl="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+mj-lt"/>
              <a:buAutoNum type="arabicPeriod"/>
              <a:tabLst>
                <a:tab pos="457200" algn="l"/>
              </a:tabLst>
            </a:pPr>
            <a:endParaRPr lang="en-US" sz="52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endParaRPr lang="en-US" sz="4000" b="1" kern="1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B1FF680-8E4F-F7D0-0BFD-3F34F556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84912"/>
            <a:ext cx="2580249" cy="1572326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  <a:t>Readings </a:t>
            </a:r>
            <a:b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  <a:t>Module 5</a:t>
            </a:r>
            <a:endParaRPr lang="en-US" sz="16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57553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54">
      <a:dk1>
        <a:srgbClr val="000000"/>
      </a:dk1>
      <a:lt1>
        <a:srgbClr val="FFFFFF"/>
      </a:lt1>
      <a:dk2>
        <a:srgbClr val="242A41"/>
      </a:dk2>
      <a:lt2>
        <a:srgbClr val="E2E8E3"/>
      </a:lt2>
      <a:accent1>
        <a:srgbClr val="5370C5"/>
      </a:accent1>
      <a:accent2>
        <a:srgbClr val="17B2D1"/>
      </a:accent2>
      <a:accent3>
        <a:srgbClr val="2978E7"/>
      </a:accent3>
      <a:accent4>
        <a:srgbClr val="7829E7"/>
      </a:accent4>
      <a:accent5>
        <a:srgbClr val="B517D5"/>
      </a:accent5>
      <a:accent6>
        <a:srgbClr val="E729B7"/>
      </a:accent6>
      <a:hlink>
        <a:srgbClr val="5370C5"/>
      </a:hlink>
      <a:folHlink>
        <a:srgbClr val="7F7F7F"/>
      </a:folHlink>
    </a:clrScheme>
    <a:fontScheme name="MS Surge Teach Light and Dark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4098415_win32_fixed" id="{1E7205E9-DD76-422B-B9FD-343E9C2C894B}" vid="{008E2BBC-A2E4-4140-B026-F6CAB784062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254">
    <a:dk1>
      <a:srgbClr val="000000"/>
    </a:dk1>
    <a:lt1>
      <a:srgbClr val="FFFFFF"/>
    </a:lt1>
    <a:dk2>
      <a:srgbClr val="242A41"/>
    </a:dk2>
    <a:lt2>
      <a:srgbClr val="E2E8E3"/>
    </a:lt2>
    <a:accent1>
      <a:srgbClr val="5370C5"/>
    </a:accent1>
    <a:accent2>
      <a:srgbClr val="17B2D1"/>
    </a:accent2>
    <a:accent3>
      <a:srgbClr val="2978E7"/>
    </a:accent3>
    <a:accent4>
      <a:srgbClr val="7829E7"/>
    </a:accent4>
    <a:accent5>
      <a:srgbClr val="B517D5"/>
    </a:accent5>
    <a:accent6>
      <a:srgbClr val="E729B7"/>
    </a:accent6>
    <a:hlink>
      <a:srgbClr val="5370C5"/>
    </a:hlink>
    <a:folHlink>
      <a:srgbClr val="7F7F7F"/>
    </a:folHlink>
  </a:clrScheme>
</a:themeOverride>
</file>

<file path=ppt/theme/themeOverride2.xml><?xml version="1.0" encoding="utf-8"?>
<a:themeOverride xmlns:a="http://schemas.openxmlformats.org/drawingml/2006/main">
  <a:clrScheme name="Custom 254">
    <a:dk1>
      <a:srgbClr val="000000"/>
    </a:dk1>
    <a:lt1>
      <a:srgbClr val="FFFFFF"/>
    </a:lt1>
    <a:dk2>
      <a:srgbClr val="242A41"/>
    </a:dk2>
    <a:lt2>
      <a:srgbClr val="E2E8E3"/>
    </a:lt2>
    <a:accent1>
      <a:srgbClr val="5370C5"/>
    </a:accent1>
    <a:accent2>
      <a:srgbClr val="17B2D1"/>
    </a:accent2>
    <a:accent3>
      <a:srgbClr val="2978E7"/>
    </a:accent3>
    <a:accent4>
      <a:srgbClr val="7829E7"/>
    </a:accent4>
    <a:accent5>
      <a:srgbClr val="B517D5"/>
    </a:accent5>
    <a:accent6>
      <a:srgbClr val="E729B7"/>
    </a:accent6>
    <a:hlink>
      <a:srgbClr val="5370C5"/>
    </a:hlink>
    <a:folHlink>
      <a:srgbClr val="7F7F7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4" ma:contentTypeDescription="Create a new document." ma:contentTypeScope="" ma:versionID="2d714a3296df14eba7a100bb665443ca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49549bf45bfbbfb6cffed527380e77e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C7B5194-E537-408E-9CFF-66A6141D5DE3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FF9969FA-0C19-40F2-9B6F-EADA7B231A6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FCFB5EA-1DDA-4423-A8FC-85579F36DE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Classic corporate teach a course with animation</Template>
  <TotalTime>47035</TotalTime>
  <Words>1395</Words>
  <Application>Microsoft Office PowerPoint</Application>
  <PresentationFormat>Widescreen</PresentationFormat>
  <Paragraphs>195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Arial</vt:lpstr>
      <vt:lpstr>Calibri</vt:lpstr>
      <vt:lpstr>Calibri Light</vt:lpstr>
      <vt:lpstr>Times New Roman</vt:lpstr>
      <vt:lpstr>Wingdings</vt:lpstr>
      <vt:lpstr>Office Theme</vt:lpstr>
      <vt:lpstr>Module 5 </vt:lpstr>
      <vt:lpstr>Module 5 - Learning Outcomes</vt:lpstr>
      <vt:lpstr>Module 5 – Considerations</vt:lpstr>
      <vt:lpstr>Module 5 – Considerations</vt:lpstr>
      <vt:lpstr>Module 5 – Considerations</vt:lpstr>
      <vt:lpstr>Module 5 – Considerations</vt:lpstr>
      <vt:lpstr>Module 5 – Considerations</vt:lpstr>
      <vt:lpstr>Module 5 – Considerations</vt:lpstr>
      <vt:lpstr>Readings  Module 5</vt:lpstr>
      <vt:lpstr>Readings  Module 5</vt:lpstr>
      <vt:lpstr>Video Resources  Module 5</vt:lpstr>
      <vt:lpstr>Resources  Module 5</vt:lpstr>
      <vt:lpstr>Additional Readings Module 5</vt:lpstr>
      <vt:lpstr>Additional Resources Module 5</vt:lpstr>
      <vt:lpstr>Discussion Module 5</vt:lpstr>
      <vt:lpstr>Discussion Module 5</vt:lpstr>
      <vt:lpstr>Discussion Module 5</vt:lpstr>
      <vt:lpstr>Discussion Module 5</vt:lpstr>
      <vt:lpstr>Discussion Module 5</vt:lpstr>
      <vt:lpstr>Discussion Module 5</vt:lpstr>
      <vt:lpstr>Resources Module 5</vt:lpstr>
      <vt:lpstr>Resources Module 5</vt:lpstr>
      <vt:lpstr>Resources Module 5</vt:lpstr>
      <vt:lpstr>Resources Module 5</vt:lpstr>
      <vt:lpstr>Module 5 Assignment</vt:lpstr>
      <vt:lpstr>Module 5 Assignment</vt:lpstr>
      <vt:lpstr>Module 5 Assignment</vt:lpstr>
      <vt:lpstr>Module 5 Assignment</vt:lpstr>
      <vt:lpstr>Module 5 Assignment</vt:lpstr>
      <vt:lpstr>Module 5 post-quiz</vt:lpstr>
      <vt:lpstr>Module 5 post-quiz</vt:lpstr>
      <vt:lpstr>Module 5 post-quiz</vt:lpstr>
      <vt:lpstr>Module 5 post-quiz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Adaptive Technology in Higher Education</dc:title>
  <dc:creator>Wink Harner</dc:creator>
  <cp:lastModifiedBy>Wink Harner</cp:lastModifiedBy>
  <cp:revision>50</cp:revision>
  <dcterms:created xsi:type="dcterms:W3CDTF">2023-06-25T18:07:44Z</dcterms:created>
  <dcterms:modified xsi:type="dcterms:W3CDTF">2025-10-17T19:44:43Z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