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349" r:id="rId2"/>
    <p:sldId id="350" r:id="rId3"/>
    <p:sldId id="367" r:id="rId4"/>
    <p:sldId id="413" r:id="rId5"/>
    <p:sldId id="414" r:id="rId6"/>
    <p:sldId id="415" r:id="rId7"/>
    <p:sldId id="391" r:id="rId8"/>
    <p:sldId id="392" r:id="rId9"/>
    <p:sldId id="416" r:id="rId10"/>
    <p:sldId id="417" r:id="rId11"/>
    <p:sldId id="372" r:id="rId12"/>
    <p:sldId id="404" r:id="rId13"/>
    <p:sldId id="405" r:id="rId14"/>
    <p:sldId id="40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ule 7" id="{D971458C-9F83-41D9-BE06-0891CBCD7B09}">
          <p14:sldIdLst>
            <p14:sldId id="349"/>
            <p14:sldId id="350"/>
            <p14:sldId id="367"/>
            <p14:sldId id="413"/>
            <p14:sldId id="414"/>
            <p14:sldId id="415"/>
            <p14:sldId id="391"/>
            <p14:sldId id="392"/>
            <p14:sldId id="416"/>
            <p14:sldId id="417"/>
            <p14:sldId id="372"/>
            <p14:sldId id="404"/>
            <p14:sldId id="405"/>
            <p14:sldId id="40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098EE-271B-462E-8BA6-E41DEEC7ECAD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B7452-FDAE-49DD-BD24-28FB3D7F4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512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579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AB651-5612-4E6A-9B35-A555D082E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389A2-D77B-40CA-AD1E-0178AEFAD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CA993-CBEA-48C5-BD35-50ABDFF64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8ED8E0-95EC-469F-9B7E-562FBDFDE6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854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6F88-2A37-410D-A685-E455AF3D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764B46-B015-44F7-8DC0-AFB8D275E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3C8232-2077-497A-9142-B787E2B03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6077C-D913-4FD0-B6E0-6D70BEFD4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905DBB-3AA9-4435-AC97-732293FDE7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4C901-FCAF-4DFB-A621-6A969641CA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248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F2623-2255-4BBA-9577-B3A3FD2AE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9F0F0-5E7C-4FC9-8E90-6ADCD7A71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024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9D3FFB-BE14-4D90-A515-10EDD1BEE6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971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51E51-BE82-4B1B-9CB6-89C26464D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CBF8C-3CF7-47E6-9AB0-15584178B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7DA3C-0298-45CF-AFC3-41031C076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4FF87-D01E-416B-9EF8-E107C4EDDC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072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641ECAC-0557-4843-8433-067E4414E2F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7512001" cy="6727855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1729929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738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1760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7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vert="horz" lIns="91440" tIns="108000" rIns="91440" bIns="108000" rtlCol="0" anchor="ctr">
            <a:spAutoFit/>
          </a:bodyPr>
          <a:lstStyle>
            <a:lvl1pPr>
              <a:defRPr lang="en-US" sz="400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164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D3C5ED2-B01D-4104-B193-BC78D76A464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6305550" cy="6721475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57974" y="611077"/>
            <a:ext cx="4695825" cy="833663"/>
          </a:xfrm>
          <a:solidFill>
            <a:schemeClr val="accent2">
              <a:lumMod val="50000"/>
            </a:schemeClr>
          </a:solidFill>
        </p:spPr>
        <p:txBody>
          <a:bodyPr wrap="square"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dirty="0"/>
              <a:t>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974" y="1825625"/>
            <a:ext cx="4695826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4305300" cy="6721472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vert="horz" lIns="396000" tIns="0" rIns="396000" bIns="0" rtlCol="0" anchor="ctr">
            <a:noAutofit/>
          </a:bodyPr>
          <a:lstStyle>
            <a:lvl1pPr algn="r">
              <a:lnSpc>
                <a:spcPct val="70000"/>
              </a:lnSpc>
              <a:defRPr lang="en-US" sz="5200" b="0" spc="-150" dirty="0"/>
            </a:lvl1pPr>
          </a:lstStyle>
          <a:p>
            <a:pPr lvl="0" algn="r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365124"/>
            <a:ext cx="6648448" cy="5984875"/>
          </a:xfrm>
        </p:spPr>
        <p:txBody>
          <a:bodyPr lIns="108000" tIns="108000" rIns="108000" bIns="10800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233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65237DA4-112F-40B2-8C8C-EB23506D9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0"/>
            <a:ext cx="4680000" cy="6721473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lIns="396000" rIns="396000">
            <a:normAutofit/>
          </a:bodyPr>
          <a:lstStyle>
            <a:lvl1pPr>
              <a:lnSpc>
                <a:spcPct val="70000"/>
              </a:lnSpc>
              <a:defRPr sz="5200" spc="-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4"/>
            <a:ext cx="6156323" cy="5984875"/>
          </a:xfrm>
        </p:spPr>
        <p:txBody>
          <a:bodyPr lIns="108000" tIns="108000" rIns="108000" bIns="10800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25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8E6EF2-4B2F-4D0D-9505-CE9287297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611076"/>
            <a:ext cx="6648448" cy="5738923"/>
          </a:xfrm>
        </p:spPr>
        <p:txBody>
          <a:bodyPr lIns="108000" tIns="1080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1A21B9-BA54-413B-940E-027C32E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3440502" cy="2064769"/>
          </a:xfrm>
          <a:solidFill>
            <a:schemeClr val="accent2">
              <a:lumMod val="50000"/>
            </a:schemeClr>
          </a:solidFill>
        </p:spPr>
        <p:txBody>
          <a:bodyPr wrap="square" tIns="108000" bIns="108000" anchor="t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582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BDA7-8BE9-42D5-ACF1-0F51423A2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F73F-3CCA-4312-8E9C-2B4629DA1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BF716-502C-4821-A3A0-19C2C508EE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8E4AFE-E166-4B84-B0C8-9205038D803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617517-B672-49BA-AC6E-AB66D0639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92C27-7843-4B22-9200-B7304E6AE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5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B4F10-F75B-41A8-B994-BFF68949E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2D21E2-8DEB-4F43-A26E-B8DA900A923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143-7FD1-40EA-AA4A-47C72380AEC2}"/>
              </a:ext>
            </a:extLst>
          </p:cNvPr>
          <p:cNvSpPr/>
          <p:nvPr userDrawn="1"/>
        </p:nvSpPr>
        <p:spPr>
          <a:xfrm>
            <a:off x="11353798" y="6721474"/>
            <a:ext cx="838201" cy="136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602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11yproject.com/checklist/" TargetMode="Externa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-state.edu/tlc/teaching_resources/uploaded-materials/UniversalDesign.pdf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teraction-design.org/literature/article/the-seven-principles-of-universal-design" TargetMode="External"/><Relationship Id="rId2" Type="http://schemas.openxmlformats.org/officeDocument/2006/relationships/hyperlink" Target="https://www.interaction-design.org/literature/article/the-seven-principles-of-universal-" TargetMode="Externa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dlguidelines.cast.org/" TargetMode="External"/><Relationship Id="rId2" Type="http://schemas.openxmlformats.org/officeDocument/2006/relationships/hyperlink" Target="https://edx.readthedocs.io/projects/open-edx-building-and-running-a-course/en/named-release-birch/getting_started/accessibility.html" TargetMode="Externa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oisestate.edu/ctl/resources/guides-instructions-checklists-and-tools/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1E36A-2ED2-3A8E-2DAA-94644D7A8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A1603-BAF1-AC5F-A124-082EAB7D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02124"/>
            <a:ext cx="2832101" cy="956773"/>
          </a:xfrm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</a:t>
            </a:r>
            <a:r>
              <a:rPr lang="en-US" sz="4800" b="1" dirty="0">
                <a:solidFill>
                  <a:srgbClr val="FFFFFF"/>
                </a:solidFill>
                <a:latin typeface="Calibri" panose="020F0502020204030204" pitchFamily="34" charset="0"/>
              </a:rPr>
              <a:t>7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142B6-7754-A763-C6EC-89F240C479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9900" y="292100"/>
            <a:ext cx="8778223" cy="6169639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4000" b="1" dirty="0">
              <a:effectLst/>
              <a:ea typeface="Calibri" panose="020F0502020204030204" pitchFamily="34" charset="0"/>
            </a:endParaRPr>
          </a:p>
          <a:p>
            <a:pPr marL="457200" lvl="1" indent="0" algn="ctr">
              <a:buNone/>
            </a:pPr>
            <a:r>
              <a:rPr lang="en-US" sz="4800" b="1" dirty="0">
                <a:effectLst/>
                <a:ea typeface="Calibri" panose="020F0502020204030204" pitchFamily="34" charset="0"/>
              </a:rPr>
              <a:t>Adaptive Technology </a:t>
            </a:r>
          </a:p>
          <a:p>
            <a:pPr marL="457200" lvl="1" indent="0" algn="ctr">
              <a:buNone/>
            </a:pPr>
            <a:r>
              <a:rPr lang="en-US" sz="4800" b="1" dirty="0">
                <a:effectLst/>
                <a:ea typeface="Calibri" panose="020F0502020204030204" pitchFamily="34" charset="0"/>
              </a:rPr>
              <a:t>v. </a:t>
            </a:r>
          </a:p>
          <a:p>
            <a:pPr marL="457200" lvl="1" indent="0" algn="ctr">
              <a:buNone/>
            </a:pPr>
            <a:r>
              <a:rPr lang="en-US" sz="4800" b="1" dirty="0">
                <a:effectLst/>
                <a:ea typeface="Calibri" panose="020F0502020204030204" pitchFamily="34" charset="0"/>
              </a:rPr>
              <a:t>Universal Design</a:t>
            </a:r>
            <a:endParaRPr lang="en-US" sz="48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3FFBA-624D-A97E-6341-0147925F4C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981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8C062-E8C8-74AA-D95A-281839224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53C77A-CA07-EA4E-71F6-23B4820A5B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EB-6FCC-8116-28BB-EA230125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9062" y="855424"/>
            <a:ext cx="7991475" cy="5686051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Exampl</a:t>
            </a:r>
            <a:r>
              <a:rPr lang="en-US" sz="4000" b="1" dirty="0">
                <a:ea typeface="Calibri" panose="020F0502020204030204" pitchFamily="34" charset="0"/>
              </a:rPr>
              <a:t>e of an accessibility checklist for faculty: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endParaRPr lang="en-US" sz="4000" b="1" dirty="0">
              <a:ea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3200" b="1" i="0" dirty="0"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https://www.a11yproject.com/checklist/</a:t>
            </a:r>
            <a:r>
              <a:rPr lang="en-US" sz="4000" b="1" dirty="0">
                <a:ea typeface="Calibri" panose="020F0502020204030204" pitchFamily="34" charset="0"/>
              </a:rPr>
              <a:t> 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51B503D-971D-545D-3AD2-BB795E03B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695700" cy="193704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Assignment </a:t>
            </a:r>
            <a:br>
              <a:rPr lang="en-US" sz="5400" b="1" dirty="0">
                <a:latin typeface="+mn-lt"/>
              </a:rPr>
            </a:br>
            <a:r>
              <a:rPr lang="en-US" sz="5400" b="1" dirty="0">
                <a:latin typeface="+mn-lt"/>
              </a:rPr>
              <a:t>Module 7</a:t>
            </a:r>
          </a:p>
        </p:txBody>
      </p:sp>
    </p:spTree>
    <p:extLst>
      <p:ext uri="{BB962C8B-B14F-4D97-AF65-F5344CB8AC3E}">
        <p14:creationId xmlns:p14="http://schemas.microsoft.com/office/powerpoint/2010/main" val="2433335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7FDA0-DA2D-6840-9F6E-9695C97EE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1F38F9-D9DD-2242-FFA0-3698DA19C7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A2C44-0AFB-1665-AC96-93D79E262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9333" y="136526"/>
            <a:ext cx="8212666" cy="6584950"/>
          </a:xfrm>
        </p:spPr>
        <p:txBody>
          <a:bodyPr>
            <a:noAutofit/>
          </a:bodyPr>
          <a:lstStyle/>
          <a:p>
            <a:pPr marL="742950" marR="0" indent="-74295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4400" b="1" dirty="0">
                <a:effectLst/>
                <a:ea typeface="Calibri" panose="020F0502020204030204" pitchFamily="34" charset="0"/>
              </a:rPr>
              <a:t>SMART (Specific, Measurable, Achievable, Relevant, and Time-Based)</a:t>
            </a: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8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goals in UDL are nice to have but not essential in course design.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2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Y/N</a:t>
            </a:r>
            <a:endParaRPr lang="en-US" sz="44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buClr>
                <a:schemeClr val="bg1"/>
              </a:buClr>
              <a:buFont typeface="+mj-lt"/>
              <a:buAutoNum type="arabicPeriod"/>
              <a:tabLst>
                <a:tab pos="914400" algn="l"/>
              </a:tabLst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FA444F9-0FCC-8D19-2539-23F41F856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7 post-quiz</a:t>
            </a:r>
          </a:p>
        </p:txBody>
      </p:sp>
    </p:spTree>
    <p:extLst>
      <p:ext uri="{BB962C8B-B14F-4D97-AF65-F5344CB8AC3E}">
        <p14:creationId xmlns:p14="http://schemas.microsoft.com/office/powerpoint/2010/main" val="1931656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DE795-AAEF-185B-75E6-5760A5022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7F8A0B-997C-786C-F4CE-D644970CDA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BA292-3C56-78A9-B923-8D1D6E919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4132" y="1591733"/>
            <a:ext cx="7907867" cy="5129742"/>
          </a:xfrm>
        </p:spPr>
        <p:txBody>
          <a:bodyPr>
            <a:noAutofit/>
          </a:bodyPr>
          <a:lstStyle/>
          <a:p>
            <a:pPr marL="742950" marR="0" indent="-74295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 startAt="2"/>
            </a:pP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UDL eliminates the need for all accommodations.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Y/N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44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400" b="1" kern="1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65FFA19-211F-B739-F652-692F85629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7 post-quiz</a:t>
            </a:r>
          </a:p>
        </p:txBody>
      </p:sp>
    </p:spTree>
    <p:extLst>
      <p:ext uri="{BB962C8B-B14F-4D97-AF65-F5344CB8AC3E}">
        <p14:creationId xmlns:p14="http://schemas.microsoft.com/office/powerpoint/2010/main" val="4169080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2314B-AA0A-C445-4F33-CE399FFD9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5E2CE1-728C-40B0-E7D2-7970406882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FF098-5AD8-5E02-82A4-93DAA2B76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3200" y="1574800"/>
            <a:ext cx="8178800" cy="5283200"/>
          </a:xfrm>
        </p:spPr>
        <p:txBody>
          <a:bodyPr>
            <a:noAutofit/>
          </a:bodyPr>
          <a:lstStyle/>
          <a:p>
            <a:pPr marL="742950" marR="0" indent="-74295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 startAt="3"/>
            </a:pP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Open Educational Resources are inherently accessible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</a:pP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Y/N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5A0605-97DB-D771-2BD9-193320923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14357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7 post-quiz</a:t>
            </a:r>
          </a:p>
        </p:txBody>
      </p:sp>
    </p:spTree>
    <p:extLst>
      <p:ext uri="{BB962C8B-B14F-4D97-AF65-F5344CB8AC3E}">
        <p14:creationId xmlns:p14="http://schemas.microsoft.com/office/powerpoint/2010/main" val="1270693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32F57-C0C8-1F50-4C7F-E0C7AC2A9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3156DB-CC49-567E-4BF6-7355442AE2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B6836-B443-0FD8-8D34-2948BAF90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8133" y="0"/>
            <a:ext cx="8923867" cy="6858000"/>
          </a:xfrm>
        </p:spPr>
        <p:txBody>
          <a:bodyPr>
            <a:noAutofit/>
          </a:bodyPr>
          <a:lstStyle/>
          <a:p>
            <a:pPr marL="571500" marR="0" indent="-3429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 startAt="4"/>
            </a:pP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What reasonable &amp; appropriate accommodations are necessary, even if a course is designed with UDL principles?</a:t>
            </a:r>
          </a:p>
          <a:p>
            <a:pPr marL="800100" marR="0" indent="-3429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AutoNum type="alphaLcPeriod"/>
            </a:pPr>
            <a:r>
              <a:rPr lang="en-US" sz="32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Flexible deadlines, unlimited absences, open book tests/note card prompts</a:t>
            </a:r>
            <a:endParaRPr lang="en-US" sz="32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marR="0" indent="-3429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AutoNum type="alphaLcPeriod"/>
            </a:pPr>
            <a:r>
              <a:rPr lang="en-US" sz="32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Advanced access to syllabus &amp; assignments, alternative text for blind, low-vision, &amp; students with reading disabilities, captioned videos, audio described videos, tactile graphics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F1EE581-2F7E-18C0-DA0A-6447CE05A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45024"/>
            <a:ext cx="3268133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7 post-quiz</a:t>
            </a:r>
          </a:p>
        </p:txBody>
      </p:sp>
    </p:spTree>
    <p:extLst>
      <p:ext uri="{BB962C8B-B14F-4D97-AF65-F5344CB8AC3E}">
        <p14:creationId xmlns:p14="http://schemas.microsoft.com/office/powerpoint/2010/main" val="757471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85A8F-364F-676D-1E15-63DB20853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44F99-0839-7127-25CE-201EA779C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08424"/>
            <a:ext cx="3052482" cy="246037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7 - Learning Outcomes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9BD7C-3D32-E4C5-B2E2-0D099ACDB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0200" y="0"/>
            <a:ext cx="8051799" cy="6721475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1.  To identify the key principles of universal design and learning &amp; teaching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2.  To distinguish between accommodations &amp; universal design techniques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3.  To link specific types of adaptive technology to the principles of universal design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382FB-7CA3-FC76-DCCC-1FC8219FBF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816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6D39C-A974-916D-3519-95AE80BCE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5778BA-7BC3-7837-DF38-3FA33B7636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D35A7A-36E6-F322-8513-5A96C0919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6191" y="136525"/>
            <a:ext cx="8965809" cy="6584950"/>
          </a:xfrm>
        </p:spPr>
        <p:txBody>
          <a:bodyPr>
            <a:normAutofit lnSpcReduction="10000"/>
          </a:bodyPr>
          <a:lstStyle/>
          <a:p>
            <a:pPr marR="0" indent="0">
              <a:buNone/>
            </a:pPr>
            <a:r>
              <a:rPr lang="en-US" sz="6600" b="1" dirty="0">
                <a:effectLst/>
                <a:ea typeface="Times New Roman" panose="02020603050405020304" pitchFamily="18" charset="0"/>
              </a:rPr>
              <a:t>Discussion</a:t>
            </a:r>
            <a:endParaRPr lang="en-US" sz="7800" b="1" dirty="0">
              <a:effectLst/>
              <a:ea typeface="Times New Roman" panose="02020603050405020304" pitchFamily="18" charset="0"/>
            </a:endParaRPr>
          </a:p>
          <a:p>
            <a:pPr marL="914400" indent="-685800"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ea typeface="Times New Roman" panose="02020603050405020304" pitchFamily="18" charset="0"/>
              </a:rPr>
              <a:t>Differences between accommodations &amp; Universal Design?</a:t>
            </a:r>
          </a:p>
          <a:p>
            <a:pPr marL="914400" indent="-685800"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effectLst/>
                <a:ea typeface="Times New Roman" panose="02020603050405020304" pitchFamily="18" charset="0"/>
              </a:rPr>
              <a:t>How </a:t>
            </a:r>
            <a:r>
              <a:rPr lang="en-US" sz="4800" b="1" dirty="0">
                <a:ea typeface="Times New Roman" panose="02020603050405020304" pitchFamily="18" charset="0"/>
              </a:rPr>
              <a:t>does UD benefit all students?</a:t>
            </a:r>
          </a:p>
          <a:p>
            <a:pPr marL="914400" indent="-685800"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ea typeface="Times New Roman" panose="02020603050405020304" pitchFamily="18" charset="0"/>
              </a:rPr>
              <a:t>How do we identify when/where/why accommodations are needed </a:t>
            </a:r>
            <a:endParaRPr lang="en-US" sz="48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2AA584F-C0E5-6330-A653-2B016892B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7</a:t>
            </a:r>
          </a:p>
        </p:txBody>
      </p:sp>
    </p:spTree>
    <p:extLst>
      <p:ext uri="{BB962C8B-B14F-4D97-AF65-F5344CB8AC3E}">
        <p14:creationId xmlns:p14="http://schemas.microsoft.com/office/powerpoint/2010/main" val="3461084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A3622-785F-9424-15D0-523B42F50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8E1267-536F-89C4-C625-D6B83D9430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020A2-FF6A-DA75-91C1-27FCC9BD0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6191" y="136524"/>
            <a:ext cx="8965809" cy="6848475"/>
          </a:xfrm>
        </p:spPr>
        <p:txBody>
          <a:bodyPr>
            <a:noAutofit/>
          </a:bodyPr>
          <a:lstStyle/>
          <a:p>
            <a:pPr marL="28575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What is UDL?</a:t>
            </a:r>
          </a:p>
          <a:p>
            <a:pPr marL="28575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UDL/UDI uses varied formats to deliver the material:</a:t>
            </a:r>
          </a:p>
          <a:p>
            <a:pPr marL="1314450" lvl="1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Calibri" panose="020F0502020204030204" pitchFamily="34" charset="0"/>
              <a:buChar char="‐"/>
            </a:pPr>
            <a:r>
              <a:rPr lang="en-US" sz="36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Visual</a:t>
            </a:r>
          </a:p>
          <a:p>
            <a:pPr marL="1314450" lvl="1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Calibri" panose="020F0502020204030204" pitchFamily="34" charset="0"/>
              <a:buChar char="‐"/>
            </a:pPr>
            <a:r>
              <a:rPr lang="en-US" sz="36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Auditory</a:t>
            </a:r>
          </a:p>
          <a:p>
            <a:pPr marL="1314450" lvl="1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Calibri" panose="020F0502020204030204" pitchFamily="34" charset="0"/>
              <a:buChar char="‐"/>
            </a:pPr>
            <a:r>
              <a:rPr lang="en-US" sz="36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Kinesthetic/Tactile</a:t>
            </a:r>
          </a:p>
          <a:p>
            <a:pPr marL="1314450" lvl="1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Calibri" panose="020F0502020204030204" pitchFamily="34" charset="0"/>
              <a:buChar char="‐"/>
            </a:pPr>
            <a:r>
              <a:rPr lang="en-US" sz="36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Numerical</a:t>
            </a:r>
          </a:p>
          <a:p>
            <a:pPr marL="1314450" lvl="1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Calibri" panose="020F0502020204030204" pitchFamily="34" charset="0"/>
              <a:buChar char="‐"/>
            </a:pPr>
            <a:r>
              <a:rPr lang="en-US" sz="36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Narrative</a:t>
            </a:r>
          </a:p>
          <a:p>
            <a:pPr marL="285750"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32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458FB94-07CD-078F-37C6-5FDC413E0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7</a:t>
            </a:r>
          </a:p>
        </p:txBody>
      </p:sp>
    </p:spTree>
    <p:extLst>
      <p:ext uri="{BB962C8B-B14F-4D97-AF65-F5344CB8AC3E}">
        <p14:creationId xmlns:p14="http://schemas.microsoft.com/office/powerpoint/2010/main" val="3825385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AC4DC-2B38-FAD5-9E26-C178FB4BC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C15DB0-1E14-B1AF-32C0-8D971409CB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983132-0687-4F1D-E827-C78868CA1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6191" y="927100"/>
            <a:ext cx="8965809" cy="6057899"/>
          </a:xfrm>
        </p:spPr>
        <p:txBody>
          <a:bodyPr>
            <a:noAutofit/>
          </a:bodyPr>
          <a:lstStyle/>
          <a:p>
            <a:pPr marL="1314450" lvl="1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Calibri" panose="020F0502020204030204" pitchFamily="34" charset="0"/>
              <a:buChar char="‐"/>
            </a:pPr>
            <a:r>
              <a:rPr lang="en-US" sz="36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Different individual &amp;</a:t>
            </a:r>
            <a:r>
              <a:rPr lang="en-US" sz="3600" b="1" kern="1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social interaction &amp; engagement options</a:t>
            </a:r>
          </a:p>
          <a:p>
            <a:pPr marL="1314450" lvl="1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Calibri" panose="020F0502020204030204" pitchFamily="34" charset="0"/>
              <a:buChar char="‐"/>
            </a:pPr>
            <a:r>
              <a:rPr lang="en-US" sz="36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Choices of modalities for students to demonstrate mastery &amp; understanding</a:t>
            </a: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2400" b="1" i="1" kern="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b="1" i="1" kern="0" dirty="0">
              <a:effectLst/>
              <a:ea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fr-FR" sz="2000" b="1" i="1" kern="0" dirty="0">
                <a:effectLst/>
                <a:ea typeface="Times New Roman" panose="02020603050405020304" pitchFamily="18" charset="0"/>
              </a:rPr>
              <a:t>SOURCE: </a:t>
            </a:r>
          </a:p>
          <a:p>
            <a:pPr marL="457200" lvl="1" indent="0">
              <a:buNone/>
            </a:pPr>
            <a:r>
              <a:rPr lang="fr-FR" sz="2800" b="1" u="sng" kern="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https://www.k-state.edu/tlc/teaching_resources/uploaded-materials/UniversalDesign.pdf</a:t>
            </a:r>
            <a:endParaRPr lang="en-US" sz="28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FE0586A-6EA8-613C-1D61-C2484C963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7</a:t>
            </a:r>
          </a:p>
        </p:txBody>
      </p:sp>
    </p:spTree>
    <p:extLst>
      <p:ext uri="{BB962C8B-B14F-4D97-AF65-F5344CB8AC3E}">
        <p14:creationId xmlns:p14="http://schemas.microsoft.com/office/powerpoint/2010/main" val="3581928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6508B-58B3-7EFF-88B7-2C374ED9A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F358D-67FF-9ABC-E209-12EE0C9BBF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FBFA2-9CE3-D9A2-8883-4835718D7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6191" y="1"/>
            <a:ext cx="8965809" cy="6629400"/>
          </a:xfrm>
        </p:spPr>
        <p:txBody>
          <a:bodyPr>
            <a:noAutofit/>
          </a:bodyPr>
          <a:lstStyle/>
          <a:p>
            <a:pPr marL="28575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Give examples of how instructors can incorporate accessibility into these formats: visual, auditory, kinesthetic/tactile, numerical, narrative</a:t>
            </a:r>
            <a:endParaRPr lang="en-US" sz="900" b="1" kern="1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1400" b="1" i="1" kern="1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800" b="1" i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SOURCES</a:t>
            </a:r>
            <a:r>
              <a:rPr lang="en-US" sz="28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</a:p>
          <a:p>
            <a:pPr marL="457200" lvl="1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North Carolina State University &amp; Interaction Design Foundation:</a:t>
            </a:r>
            <a:endParaRPr lang="en-US" sz="28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https://www.interaction-design.org/literature/article/the-seven-principles-of-universal-</a:t>
            </a:r>
            <a:r>
              <a:rPr lang="en-US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design</a:t>
            </a:r>
            <a:r>
              <a:rPr lang="en-US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2800" b="1" kern="1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1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3" tooltip="Seven Principles of Universal Desig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https://www.interaction-design.org/literature/article/the-seven-principles-of-universal-design</a:t>
            </a:r>
            <a:endParaRPr lang="en-US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6640A0B-FFD8-34BB-A199-98E8799D1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7</a:t>
            </a:r>
          </a:p>
        </p:txBody>
      </p:sp>
    </p:spTree>
    <p:extLst>
      <p:ext uri="{BB962C8B-B14F-4D97-AF65-F5344CB8AC3E}">
        <p14:creationId xmlns:p14="http://schemas.microsoft.com/office/powerpoint/2010/main" val="3539191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A6E27-C7FD-EB66-906B-F2E1B375A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C9A013-243D-35B8-C8AD-BC9DAB7116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EBADA-9FCC-B838-8242-525D9A68C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2200" y="136525"/>
            <a:ext cx="8559800" cy="6584949"/>
          </a:xfrm>
        </p:spPr>
        <p:txBody>
          <a:bodyPr>
            <a:normAutofit fontScale="92500" lnSpcReduction="20000"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00" b="1" dirty="0">
                <a:ea typeface="Times New Roman" panose="02020603050405020304" pitchFamily="18" charset="0"/>
              </a:rPr>
              <a:t>G</a:t>
            </a:r>
            <a:r>
              <a:rPr lang="en-US" sz="5200" b="1" dirty="0">
                <a:effectLst/>
                <a:ea typeface="Times New Roman" panose="02020603050405020304" pitchFamily="18" charset="0"/>
              </a:rPr>
              <a:t>uidelines for creating accessible content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6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kern="100" dirty="0">
                <a:ea typeface="Calibri" panose="020F0502020204030204" pitchFamily="34" charset="0"/>
                <a:cs typeface="Arial" panose="020B0604020202020204" pitchFamily="34" charset="0"/>
              </a:rPr>
              <a:t>Discuss concrete suggestions from these sources that demonstrate how all learners can access &amp; participate in learning 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4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3000" b="1" i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SOURCE</a:t>
            </a:r>
            <a:r>
              <a:rPr lang="en-US" sz="3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3000" b="1" dirty="0">
                <a:effectLst/>
                <a:ea typeface="Times New Roman" panose="02020603050405020304" pitchFamily="18" charset="0"/>
              </a:rPr>
              <a:t>from EdX &amp; CAST</a:t>
            </a:r>
          </a:p>
          <a:p>
            <a:pPr marL="457200" lvl="1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600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https://edx.readthedocs.io/projects/open-edx-building-and-running-a-course/en/named-release-birch/getting_started/accessibility.html</a:t>
            </a:r>
            <a:endParaRPr lang="en-US" sz="2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2600" b="1" u="sng" dirty="0">
              <a:solidFill>
                <a:srgbClr val="5370C5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457200" lvl="1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600" b="1" u="sng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CAST UDL Guidelines</a:t>
            </a:r>
            <a:endParaRPr lang="en-US" sz="2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E30784-54C6-C2EF-804A-F249B4455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7</a:t>
            </a:r>
          </a:p>
        </p:txBody>
      </p:sp>
    </p:spTree>
    <p:extLst>
      <p:ext uri="{BB962C8B-B14F-4D97-AF65-F5344CB8AC3E}">
        <p14:creationId xmlns:p14="http://schemas.microsoft.com/office/powerpoint/2010/main" val="1037635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93366-0E5F-A391-375B-E6E93AE9B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31EAB6-764D-1D71-DA20-76C3E09845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A0E5E0-21F5-5080-3B73-101C040DC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3500" y="406401"/>
            <a:ext cx="8318500" cy="631507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Based on the principles of universal design instruction and learning, discuss 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Tx/>
              <a:buChar char="-"/>
              <a:tabLst>
                <a:tab pos="914400" algn="l"/>
              </a:tabLst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how the need for certain types of accommodations could be reduced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Tx/>
              <a:buChar char="-"/>
              <a:tabLst>
                <a:tab pos="914400" algn="l"/>
              </a:tabLst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identify where accommodations are necessary beyond what universal design techniques offer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DE7DC9-AF98-FB3F-8EB8-E09F84502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7</a:t>
            </a:r>
          </a:p>
        </p:txBody>
      </p:sp>
    </p:spTree>
    <p:extLst>
      <p:ext uri="{BB962C8B-B14F-4D97-AF65-F5344CB8AC3E}">
        <p14:creationId xmlns:p14="http://schemas.microsoft.com/office/powerpoint/2010/main" val="2035103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9A591-9513-ADE1-9CE1-0C3B3F978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8006DD-70DE-D340-5CA2-0961DE292E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4C4C4-27CE-2C03-3322-0B7CC75A2F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3500" y="136525"/>
            <a:ext cx="8318500" cy="6584950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Create a short how-to guide or an </a:t>
            </a:r>
            <a:r>
              <a:rPr lang="en-US" sz="4000" b="1" u="sng" dirty="0">
                <a:effectLst/>
                <a:ea typeface="Calibri" panose="020F050202020403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accessibility checklist</a:t>
            </a:r>
            <a:r>
              <a:rPr lang="en-US" sz="4000" b="1" dirty="0">
                <a:ea typeface="Calibri" panose="020F0502020204030204" pitchFamily="34" charset="0"/>
              </a:rPr>
              <a:t> </a:t>
            </a:r>
            <a:r>
              <a:rPr lang="en-US" sz="4000" b="1" dirty="0">
                <a:effectLst/>
                <a:ea typeface="Calibri" panose="020F0502020204030204" pitchFamily="34" charset="0"/>
              </a:rPr>
              <a:t>for faculty on: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- how to incorporate accessibility tips &amp; techniques in their online courses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- course materials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000" b="1" dirty="0">
                <a:ea typeface="Calibri" panose="020F0502020204030204" pitchFamily="34" charset="0"/>
              </a:rPr>
              <a:t>- based on </a:t>
            </a:r>
            <a:r>
              <a:rPr lang="en-US" sz="4000" b="1" dirty="0">
                <a:effectLst/>
                <a:ea typeface="Calibri" panose="020F0502020204030204" pitchFamily="34" charset="0"/>
              </a:rPr>
              <a:t>built-in accessibility guidelines in Microsoft Word &amp; PowerPoint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73E331-3CBF-6553-981F-DDA281C22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695700" cy="193704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Assignment </a:t>
            </a:r>
            <a:br>
              <a:rPr lang="en-US" sz="5400" b="1" dirty="0">
                <a:latin typeface="+mn-lt"/>
              </a:rPr>
            </a:br>
            <a:r>
              <a:rPr lang="en-US" sz="5400" b="1" dirty="0">
                <a:latin typeface="+mn-lt"/>
              </a:rPr>
              <a:t>Module 7</a:t>
            </a:r>
          </a:p>
        </p:txBody>
      </p:sp>
    </p:spTree>
    <p:extLst>
      <p:ext uri="{BB962C8B-B14F-4D97-AF65-F5344CB8AC3E}">
        <p14:creationId xmlns:p14="http://schemas.microsoft.com/office/powerpoint/2010/main" val="275560880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54">
      <a:dk1>
        <a:srgbClr val="000000"/>
      </a:dk1>
      <a:lt1>
        <a:srgbClr val="FFFFFF"/>
      </a:lt1>
      <a:dk2>
        <a:srgbClr val="242A41"/>
      </a:dk2>
      <a:lt2>
        <a:srgbClr val="E2E8E3"/>
      </a:lt2>
      <a:accent1>
        <a:srgbClr val="5370C5"/>
      </a:accent1>
      <a:accent2>
        <a:srgbClr val="17B2D1"/>
      </a:accent2>
      <a:accent3>
        <a:srgbClr val="2978E7"/>
      </a:accent3>
      <a:accent4>
        <a:srgbClr val="7829E7"/>
      </a:accent4>
      <a:accent5>
        <a:srgbClr val="B517D5"/>
      </a:accent5>
      <a:accent6>
        <a:srgbClr val="E729B7"/>
      </a:accent6>
      <a:hlink>
        <a:srgbClr val="5370C5"/>
      </a:hlink>
      <a:folHlink>
        <a:srgbClr val="7F7F7F"/>
      </a:folHlink>
    </a:clrScheme>
    <a:fontScheme name="MS Surge Teach Light and Dark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4098415_win32_fixed" id="{1E7205E9-DD76-422B-B9FD-343E9C2C894B}" vid="{008E2BBC-A2E4-4140-B026-F6CAB784062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525</Words>
  <Application>Microsoft Office PowerPoint</Application>
  <PresentationFormat>Widescreen</PresentationFormat>
  <Paragraphs>90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1_Office Theme</vt:lpstr>
      <vt:lpstr>Module 7</vt:lpstr>
      <vt:lpstr>Module 7 - Learning Outcomes</vt:lpstr>
      <vt:lpstr>Discussion Module 7</vt:lpstr>
      <vt:lpstr>Discussion Module 7</vt:lpstr>
      <vt:lpstr>Discussion Module 7</vt:lpstr>
      <vt:lpstr>Discussion Module 7</vt:lpstr>
      <vt:lpstr>Discussion Module 7</vt:lpstr>
      <vt:lpstr>Discussion Module 7</vt:lpstr>
      <vt:lpstr>Assignment  Module 7</vt:lpstr>
      <vt:lpstr>Assignment  Module 7</vt:lpstr>
      <vt:lpstr>Module 7 post-quiz</vt:lpstr>
      <vt:lpstr>Module 7 post-quiz</vt:lpstr>
      <vt:lpstr>Module 7 post-quiz</vt:lpstr>
      <vt:lpstr>Module 7 post-quiz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Wink Harner</dc:creator>
  <cp:lastModifiedBy>Wink Harner</cp:lastModifiedBy>
  <cp:revision>6</cp:revision>
  <dcterms:created xsi:type="dcterms:W3CDTF">2024-10-29T21:01:25Z</dcterms:created>
  <dcterms:modified xsi:type="dcterms:W3CDTF">2025-10-17T20:13:23Z</dcterms:modified>
</cp:coreProperties>
</file>