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3"/>
  </p:notesMasterIdLst>
  <p:sldIdLst>
    <p:sldId id="349" r:id="rId2"/>
    <p:sldId id="350" r:id="rId3"/>
    <p:sldId id="407" r:id="rId4"/>
    <p:sldId id="321" r:id="rId5"/>
    <p:sldId id="367" r:id="rId6"/>
    <p:sldId id="391" r:id="rId7"/>
    <p:sldId id="392" r:id="rId8"/>
    <p:sldId id="408" r:id="rId9"/>
    <p:sldId id="393" r:id="rId10"/>
    <p:sldId id="394" r:id="rId11"/>
    <p:sldId id="412" r:id="rId12"/>
    <p:sldId id="409" r:id="rId13"/>
    <p:sldId id="410" r:id="rId14"/>
    <p:sldId id="411" r:id="rId15"/>
    <p:sldId id="395" r:id="rId16"/>
    <p:sldId id="372" r:id="rId17"/>
    <p:sldId id="404" r:id="rId18"/>
    <p:sldId id="405" r:id="rId19"/>
    <p:sldId id="406" r:id="rId20"/>
    <p:sldId id="373" r:id="rId21"/>
    <p:sldId id="376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D031B21B-E3A8-4230-B9B0-A8DC01FC3C37}">
          <p14:sldIdLst/>
        </p14:section>
        <p14:section name="Module 6" id="{D971458C-9F83-41D9-BE06-0891CBCD7B09}">
          <p14:sldIdLst>
            <p14:sldId id="349"/>
            <p14:sldId id="350"/>
            <p14:sldId id="407"/>
            <p14:sldId id="321"/>
            <p14:sldId id="367"/>
            <p14:sldId id="391"/>
            <p14:sldId id="392"/>
            <p14:sldId id="408"/>
            <p14:sldId id="393"/>
            <p14:sldId id="394"/>
            <p14:sldId id="412"/>
            <p14:sldId id="409"/>
            <p14:sldId id="410"/>
            <p14:sldId id="411"/>
            <p14:sldId id="395"/>
            <p14:sldId id="372"/>
            <p14:sldId id="404"/>
            <p14:sldId id="405"/>
            <p14:sldId id="406"/>
            <p14:sldId id="373"/>
            <p14:sldId id="37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7721" autoAdjust="0"/>
    <p:restoredTop sz="94660"/>
  </p:normalViewPr>
  <p:slideViewPr>
    <p:cSldViewPr snapToGrid="0">
      <p:cViewPr varScale="1">
        <p:scale>
          <a:sx n="67" d="100"/>
          <a:sy n="67" d="100"/>
        </p:scale>
        <p:origin x="34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0CE878-7267-4957-8686-F4281AFF5FC2}" type="datetimeFigureOut">
              <a:rPr lang="en-US" smtClean="0"/>
              <a:t>10/17/2025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DB2661-10BB-41CA-8058-431F544230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0547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D2114C-8413-AEDB-0272-8FF6C57585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FDC676A-E26D-F2D9-6024-4B1FC3FACF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C215CA0-5285-7EDE-EE98-6365C0390D7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6C1EBFB-C8A6-0963-5CF5-20AAC64A547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B2661-10BB-41CA-8058-431F544230A7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97843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B2661-10BB-41CA-8058-431F544230A7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25470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798B13-3B32-4354-B2B5-3165F2F6E6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73611" y="1676409"/>
            <a:ext cx="3923999" cy="2436592"/>
          </a:xfrm>
        </p:spPr>
        <p:txBody>
          <a:bodyPr lIns="0" tIns="0" rIns="0" bIns="0" anchor="b">
            <a:noAutofit/>
          </a:bodyPr>
          <a:lstStyle>
            <a:lvl1pPr>
              <a:lnSpc>
                <a:spcPct val="70000"/>
              </a:lnSpc>
              <a:defRPr sz="7200" spc="-3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6BB88CF-DF4F-4857-8602-72BCF5DDCDA1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7873612" y="4611901"/>
            <a:ext cx="3924000" cy="684000"/>
          </a:xfrm>
        </p:spPr>
        <p:txBody>
          <a:bodyPr lIns="0" tIns="0" rIns="0" bIns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7EEBB7C-1679-4665-8688-1FA973E73DC1}"/>
              </a:ext>
            </a:extLst>
          </p:cNvPr>
          <p:cNvCxnSpPr/>
          <p:nvPr userDrawn="1"/>
        </p:nvCxnSpPr>
        <p:spPr>
          <a:xfrm>
            <a:off x="7874732" y="4373775"/>
            <a:ext cx="3924000" cy="0"/>
          </a:xfrm>
          <a:prstGeom prst="line">
            <a:avLst/>
          </a:prstGeom>
          <a:ln w="63500">
            <a:gradFill>
              <a:gsLst>
                <a:gs pos="0">
                  <a:schemeClr val="accent2"/>
                </a:gs>
                <a:gs pos="100000">
                  <a:schemeClr val="accent2">
                    <a:lumMod val="50000"/>
                  </a:schemeClr>
                </a:gs>
              </a:gsLst>
              <a:lin ang="0" scaled="0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F1E3214F-3A93-4A1C-920D-D86BE35A58FB}"/>
              </a:ext>
            </a:extLst>
          </p:cNvPr>
          <p:cNvSpPr/>
          <p:nvPr userDrawn="1"/>
        </p:nvSpPr>
        <p:spPr>
          <a:xfrm>
            <a:off x="0" y="1"/>
            <a:ext cx="7512000" cy="672147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13E97E5-C83B-444A-8C07-35D699E7C34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81056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1AB651-5612-4E6A-9B35-A555D082EC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1389A2-D77B-40CA-AD1E-0178AEFAD15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1DCA993-CBEA-48C5-BD35-50ABDFF640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88ED8E0-95EC-469F-9B7E-562FBDFDE6C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46462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776F88-2A37-410D-A685-E455AF3D07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C764B46-B015-44F7-8DC0-AFB8D275E4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D3C8232-2077-497A-9142-B787E2B03A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AF6077C-D913-4FD0-B6E0-6D70BEFD40E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3905DBB-3AA9-4435-AC97-732293FDE7E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954C901-FCAF-4DFB-A621-6A969641CA7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16939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AF2623-2255-4BBA-9577-B3A3FD2AE8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259F0F0-5E7C-4FC9-8E90-6ADCD7A714B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76118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A9D3FFB-BE14-4D90-A515-10EDD1BEE6F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12743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451E51-BE82-4B1B-9CB6-89C26464DB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CCBF8C-3CF7-47E6-9AB0-15584178B4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D07DA3C-0298-45CF-AFC3-41031C0763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7C4FF87-D01E-416B-9EF8-E107C4EDDC4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43355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798B13-3B32-4354-B2B5-3165F2F6E6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73611" y="1676409"/>
            <a:ext cx="3923999" cy="2436592"/>
          </a:xfrm>
        </p:spPr>
        <p:txBody>
          <a:bodyPr lIns="0" tIns="0" rIns="0" bIns="0" anchor="b">
            <a:noAutofit/>
          </a:bodyPr>
          <a:lstStyle>
            <a:lvl1pPr>
              <a:lnSpc>
                <a:spcPct val="70000"/>
              </a:lnSpc>
              <a:defRPr sz="7200" spc="-3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6BB88CF-DF4F-4857-8602-72BCF5DDCDA1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7873612" y="4611901"/>
            <a:ext cx="3924000" cy="684000"/>
          </a:xfrm>
        </p:spPr>
        <p:txBody>
          <a:bodyPr lIns="0" tIns="0" rIns="0" bIns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7EEBB7C-1679-4665-8688-1FA973E73DC1}"/>
              </a:ext>
            </a:extLst>
          </p:cNvPr>
          <p:cNvCxnSpPr/>
          <p:nvPr userDrawn="1"/>
        </p:nvCxnSpPr>
        <p:spPr>
          <a:xfrm>
            <a:off x="7874732" y="4373775"/>
            <a:ext cx="3924000" cy="0"/>
          </a:xfrm>
          <a:prstGeom prst="line">
            <a:avLst/>
          </a:prstGeom>
          <a:ln w="63500">
            <a:gradFill>
              <a:gsLst>
                <a:gs pos="0">
                  <a:schemeClr val="accent2"/>
                </a:gs>
                <a:gs pos="100000">
                  <a:schemeClr val="accent2">
                    <a:lumMod val="50000"/>
                  </a:schemeClr>
                </a:gs>
              </a:gsLst>
              <a:lin ang="0" scaled="0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F1E3214F-3A93-4A1C-920D-D86BE35A58FB}"/>
              </a:ext>
            </a:extLst>
          </p:cNvPr>
          <p:cNvSpPr/>
          <p:nvPr userDrawn="1"/>
        </p:nvSpPr>
        <p:spPr>
          <a:xfrm>
            <a:off x="0" y="1"/>
            <a:ext cx="7512000" cy="672147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13E97E5-C83B-444A-8C07-35D699E7C34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2641ECAC-0557-4843-8433-067E4414E2F5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-1" y="0"/>
            <a:ext cx="7512001" cy="6727855"/>
          </a:xfrm>
          <a:solidFill>
            <a:schemeClr val="tx1">
              <a:lumMod val="85000"/>
              <a:lumOff val="1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 i="1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Insert Your Picture Here</a:t>
            </a:r>
          </a:p>
        </p:txBody>
      </p:sp>
    </p:spTree>
    <p:extLst>
      <p:ext uri="{BB962C8B-B14F-4D97-AF65-F5344CB8AC3E}">
        <p14:creationId xmlns:p14="http://schemas.microsoft.com/office/powerpoint/2010/main" val="30680143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91AD08-4E28-4191-9B62-EAD61608E5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11076"/>
            <a:ext cx="6273800" cy="833663"/>
          </a:xfrm>
          <a:solidFill>
            <a:schemeClr val="accent2">
              <a:lumMod val="50000"/>
            </a:schemeClr>
          </a:solidFill>
        </p:spPr>
        <p:txBody>
          <a:bodyPr tIns="108000" bIns="108000">
            <a:spAutoFit/>
          </a:bodyPr>
          <a:lstStyle>
            <a:lvl1pPr>
              <a:lnSpc>
                <a:spcPct val="100000"/>
              </a:lnSpc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BF853D-76DB-46F3-AF6C-1E77C8E06A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273800" cy="435133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660D61A-B9FD-4DFF-AC42-4069DAFE238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35138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W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91AD08-4E28-4191-9B62-EAD61608E5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11077"/>
            <a:ext cx="6273800" cy="833663"/>
          </a:xfrm>
          <a:solidFill>
            <a:schemeClr val="accent2">
              <a:lumMod val="50000"/>
            </a:schemeClr>
          </a:solidFill>
        </p:spPr>
        <p:txBody>
          <a:bodyPr vert="horz" lIns="91440" tIns="108000" rIns="91440" bIns="108000" rtlCol="0" anchor="ctr">
            <a:spAutoFit/>
          </a:bodyPr>
          <a:lstStyle>
            <a:lvl1pPr>
              <a:defRPr lang="en-US" sz="4000"/>
            </a:lvl1pPr>
          </a:lstStyle>
          <a:p>
            <a:pPr lvl="0">
              <a:lnSpc>
                <a:spcPct val="100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BF853D-76DB-46F3-AF6C-1E77C8E06A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660D61A-B9FD-4DFF-AC42-4069DAFE238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042565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6D3C5ED2-B01D-4104-B193-BC78D76A4646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0" y="0"/>
            <a:ext cx="6305550" cy="6721475"/>
          </a:xfrm>
          <a:noFill/>
        </p:spPr>
        <p:txBody>
          <a:bodyPr anchor="ctr">
            <a:normAutofit/>
          </a:bodyPr>
          <a:lstStyle>
            <a:lvl1pPr marL="0" indent="0" algn="ctr">
              <a:buNone/>
              <a:defRPr sz="1400" i="1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Insert Your Picture Here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E91AD08-4E28-4191-9B62-EAD61608E5C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57974" y="611077"/>
            <a:ext cx="4695825" cy="833663"/>
          </a:xfrm>
          <a:solidFill>
            <a:schemeClr val="accent2">
              <a:lumMod val="50000"/>
            </a:schemeClr>
          </a:solidFill>
        </p:spPr>
        <p:txBody>
          <a:bodyPr wrap="square" tIns="108000" bIns="108000">
            <a:spAutoFit/>
          </a:bodyPr>
          <a:lstStyle>
            <a:lvl1pPr>
              <a:lnSpc>
                <a:spcPct val="100000"/>
              </a:lnSpc>
              <a:defRPr sz="4000"/>
            </a:lvl1pPr>
          </a:lstStyle>
          <a:p>
            <a:r>
              <a:rPr lang="en-US" dirty="0"/>
              <a:t>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BF853D-76DB-46F3-AF6C-1E77C8E06A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57974" y="1825625"/>
            <a:ext cx="4695826" cy="435133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660D61A-B9FD-4DFF-AC42-4069DAFE238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53800" y="6361475"/>
            <a:ext cx="838200" cy="360000"/>
          </a:xfrm>
        </p:spPr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24784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- Horizontal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91AD08-4E28-4191-9B62-EAD61608E5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4305300" cy="6721472"/>
          </a:xfrm>
          <a:gradFill>
            <a:gsLst>
              <a:gs pos="1000">
                <a:schemeClr val="tx1">
                  <a:lumMod val="85000"/>
                  <a:lumOff val="15000"/>
                </a:schemeClr>
              </a:gs>
              <a:gs pos="100000">
                <a:schemeClr val="accent2">
                  <a:lumMod val="50000"/>
                </a:schemeClr>
              </a:gs>
            </a:gsLst>
            <a:lin ang="12600000" scaled="0"/>
          </a:gradFill>
        </p:spPr>
        <p:txBody>
          <a:bodyPr vert="horz" lIns="396000" tIns="0" rIns="396000" bIns="0" rtlCol="0" anchor="ctr">
            <a:noAutofit/>
          </a:bodyPr>
          <a:lstStyle>
            <a:lvl1pPr algn="r">
              <a:lnSpc>
                <a:spcPct val="70000"/>
              </a:lnSpc>
              <a:defRPr lang="en-US" sz="5200" b="0" spc="-150" dirty="0"/>
            </a:lvl1pPr>
          </a:lstStyle>
          <a:p>
            <a:pPr lvl="0" algn="r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BF853D-76DB-46F3-AF6C-1E77C8E06A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05350" y="365124"/>
            <a:ext cx="6648448" cy="5984875"/>
          </a:xfrm>
        </p:spPr>
        <p:txBody>
          <a:bodyPr lIns="108000" tIns="108000" rIns="108000" bIns="108000"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7746CAFB-2B99-470B-B55B-9BF378E3A04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54173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- Horizontal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>
            <a:extLst>
              <a:ext uri="{FF2B5EF4-FFF2-40B4-BE49-F238E27FC236}">
                <a16:creationId xmlns:a16="http://schemas.microsoft.com/office/drawing/2014/main" id="{65237DA4-112F-40B2-8C8C-EB23506D9C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12000" y="0"/>
            <a:ext cx="4680000" cy="6721473"/>
          </a:xfrm>
          <a:gradFill>
            <a:gsLst>
              <a:gs pos="1000">
                <a:schemeClr val="tx1">
                  <a:lumMod val="85000"/>
                  <a:lumOff val="15000"/>
                </a:schemeClr>
              </a:gs>
              <a:gs pos="100000">
                <a:schemeClr val="accent2">
                  <a:lumMod val="50000"/>
                </a:schemeClr>
              </a:gs>
            </a:gsLst>
            <a:lin ang="12600000" scaled="0"/>
          </a:gradFill>
        </p:spPr>
        <p:txBody>
          <a:bodyPr lIns="396000" rIns="396000">
            <a:normAutofit/>
          </a:bodyPr>
          <a:lstStyle>
            <a:lvl1pPr>
              <a:lnSpc>
                <a:spcPct val="70000"/>
              </a:lnSpc>
              <a:defRPr sz="5200" spc="-1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BF853D-76DB-46F3-AF6C-1E77C8E06A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65124"/>
            <a:ext cx="6156323" cy="5984875"/>
          </a:xfrm>
        </p:spPr>
        <p:txBody>
          <a:bodyPr lIns="108000" tIns="108000" rIns="108000" bIns="108000"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7746CAFB-2B99-470B-B55B-9BF378E3A04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solidFill>
            <a:schemeClr val="bg1">
              <a:lumMod val="85000"/>
            </a:schemeClr>
          </a:solidFill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89737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- Horizontal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660D61A-B9FD-4DFF-AC42-4069DAFE238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68E6EF2-4B2F-4D0D-9505-CE92872972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05350" y="611076"/>
            <a:ext cx="6648448" cy="5738923"/>
          </a:xfrm>
        </p:spPr>
        <p:txBody>
          <a:bodyPr lIns="108000" tIns="108000" rIns="108000" bIns="10800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91A21B9-BA54-413B-940E-027C32E4D4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11076"/>
            <a:ext cx="3440502" cy="2064769"/>
          </a:xfrm>
          <a:solidFill>
            <a:schemeClr val="accent2">
              <a:lumMod val="50000"/>
            </a:schemeClr>
          </a:solidFill>
        </p:spPr>
        <p:txBody>
          <a:bodyPr wrap="square" tIns="108000" bIns="108000" anchor="t">
            <a:spAutoFit/>
          </a:bodyPr>
          <a:lstStyle>
            <a:lvl1pPr>
              <a:lnSpc>
                <a:spcPct val="100000"/>
              </a:lnSpc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13499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22BDA7-8BE9-42D5-ACF1-0F51423A2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1CEF73F-3CCA-4312-8E9C-2B4629DA1F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3BF716-502C-4821-A3A0-19C2C508EED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03349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48E4AFE-E166-4B84-B0C8-9205038D8033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C617517-B672-49BA-AC6E-AB66D0639A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EC92C27-7843-4B22-9200-B7304E6AE4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59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DB4F10-F75B-41A8-B994-BFF68949E5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53800" y="6361475"/>
            <a:ext cx="838200" cy="360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12D21E2-8DEB-4F43-A26E-B8DA900A9230}"/>
              </a:ext>
            </a:extLst>
          </p:cNvPr>
          <p:cNvSpPr/>
          <p:nvPr userDrawn="1"/>
        </p:nvSpPr>
        <p:spPr>
          <a:xfrm>
            <a:off x="0" y="6721475"/>
            <a:ext cx="12192000" cy="136525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5CD3143-7FD1-40EA-AA4A-47C72380AEC2}"/>
              </a:ext>
            </a:extLst>
          </p:cNvPr>
          <p:cNvSpPr/>
          <p:nvPr userDrawn="1"/>
        </p:nvSpPr>
        <p:spPr>
          <a:xfrm>
            <a:off x="11353798" y="6721474"/>
            <a:ext cx="838201" cy="136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5038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2"/>
        </a:buClr>
        <a:buFont typeface="Wingdings" panose="05000000000000000000" pitchFamily="2" charset="2"/>
        <a:buChar char="§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exthelp.com/education/higher-education/" TargetMode="External"/><Relationship Id="rId2" Type="http://schemas.openxmlformats.org/officeDocument/2006/relationships/hyperlink" Target="https://www.kurzweiledu.com/products/k3000.html" TargetMode="External"/><Relationship Id="rId1" Type="http://schemas.openxmlformats.org/officeDocument/2006/relationships/slideLayout" Target="../slideLayouts/slideLayout8.xml"/><Relationship Id="rId4" Type="http://schemas.openxmlformats.org/officeDocument/2006/relationships/hyperlink" Target="https://www.texthelp.com/products/equatio/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://udloncampus.cast.org/page/media_oer" TargetMode="Externa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alg.manifoldapp.org/projects/oer-accessibility-series-and-rubric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hsph.harvard.edu/ecpe/designing-accessible-labs-for-people-with-disabilities/" TargetMode="Externa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disabilitylawco.org/resource/assistive-technology-fact-sheet" TargetMode="Externa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estcolleges.com/resources/college-planning-with-physical-disabilities/" TargetMode="External"/><Relationship Id="rId2" Type="http://schemas.openxmlformats.org/officeDocument/2006/relationships/hyperlink" Target="http://disability.tamu.edu/facultyguide/teaching#Ortho" TargetMode="Externa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doit.uw.edu/brief/making-science-labs-accessible-to-students-with-disabilities/" TargetMode="Externa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disability.uccs.edu/at/notetaking" TargetMode="Externa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rincetonreview.com/college-advice/taking-notes-in-class" TargetMode="External"/><Relationship Id="rId2" Type="http://schemas.openxmlformats.org/officeDocument/2006/relationships/hyperlink" Target="https://nationaldeafcenter.org/courses/note-taker-training/" TargetMode="Externa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31E36A-2ED2-3A8E-2DAA-94644D7A84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BA1603-BAF1-AC5F-A124-082EAB7D0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302124"/>
            <a:ext cx="2832101" cy="956773"/>
          </a:xfrm>
        </p:spPr>
        <p:txBody>
          <a:bodyPr/>
          <a:lstStyle/>
          <a:p>
            <a:r>
              <a:rPr lang="en-US" sz="4800" b="1" kern="1200" dirty="0">
                <a:solidFill>
                  <a:srgbClr val="FFFFFF"/>
                </a:solidFill>
                <a:latin typeface="Calibri" panose="020F0502020204030204" pitchFamily="34" charset="0"/>
              </a:rPr>
              <a:t>Module </a:t>
            </a:r>
            <a:r>
              <a:rPr lang="en-US" sz="4800" b="1" dirty="0">
                <a:solidFill>
                  <a:srgbClr val="FFFFFF"/>
                </a:solidFill>
                <a:latin typeface="Calibri" panose="020F0502020204030204" pitchFamily="34" charset="0"/>
              </a:rPr>
              <a:t>6</a:t>
            </a:r>
            <a:endParaRPr lang="en-US" sz="8800" b="1" dirty="0"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4142B6-7754-A763-C6EC-89F240C479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09900" y="292100"/>
            <a:ext cx="8778223" cy="6169639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endParaRPr lang="en-US" sz="4800" b="1" dirty="0">
              <a:effectLst/>
              <a:ea typeface="Calibri" panose="020F0502020204030204" pitchFamily="34" charset="0"/>
            </a:endParaRPr>
          </a:p>
          <a:p>
            <a:pPr marL="457200" lvl="1" indent="0" algn="ctr">
              <a:buNone/>
            </a:pPr>
            <a:r>
              <a:rPr lang="en-US" sz="6000" b="1" dirty="0">
                <a:effectLst/>
                <a:ea typeface="Calibri" panose="020F0502020204030204" pitchFamily="34" charset="0"/>
              </a:rPr>
              <a:t>Adaptive technologies for Learning &amp; Physical Disabilities </a:t>
            </a:r>
          </a:p>
          <a:p>
            <a:pPr marL="457200" lvl="1" indent="0" algn="ctr">
              <a:buNone/>
            </a:pPr>
            <a:endParaRPr lang="en-US" sz="6000" b="1" dirty="0">
              <a:effectLst/>
              <a:ea typeface="Calibri" panose="020F0502020204030204" pitchFamily="34" charset="0"/>
            </a:endParaRPr>
          </a:p>
          <a:p>
            <a:pPr marL="457200" lvl="1" indent="0" algn="ctr">
              <a:buNone/>
            </a:pPr>
            <a:r>
              <a:rPr lang="en-US" sz="5400" b="1" dirty="0">
                <a:effectLst/>
                <a:ea typeface="Calibri" panose="020F0502020204030204" pitchFamily="34" charset="0"/>
              </a:rPr>
              <a:t>Making STEM Accessible</a:t>
            </a:r>
            <a:endParaRPr lang="en-US" sz="5400" b="1" kern="1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053FFBA-624D-A97E-6341-0147925F4CA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53800" y="6361475"/>
            <a:ext cx="838200" cy="360000"/>
          </a:xfr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PAGE </a:t>
            </a:r>
            <a:fld id="{4A9B5881-4007-4345-955A-79C2656F0C4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129818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8FA686-F2A0-1976-ADFB-DECAAEAC0B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4E5DC23-1477-D14A-0730-08B41A070D8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PAGE </a:t>
            </a:r>
            <a:fld id="{4A9B5881-4007-4345-955A-79C2656F0C4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A3B073-583B-7A90-4B3E-1B5E8EB518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78199" y="136526"/>
            <a:ext cx="8813801" cy="6584950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4600" b="1" dirty="0">
                <a:effectLst/>
                <a:ea typeface="Times New Roman" panose="02020603050405020304" pitchFamily="18" charset="0"/>
              </a:rPr>
              <a:t>5. Discuss </a:t>
            </a:r>
            <a:r>
              <a:rPr lang="en-US" sz="4100" b="1" dirty="0">
                <a:effectLst/>
                <a:ea typeface="Times New Roman" panose="02020603050405020304" pitchFamily="18" charset="0"/>
              </a:rPr>
              <a:t>Adaptive technologies for students with learning disabilities</a:t>
            </a:r>
          </a:p>
          <a:p>
            <a:pPr>
              <a:lnSpc>
                <a:spcPct val="107000"/>
              </a:lnSpc>
              <a:spcAft>
                <a:spcPts val="8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3800" b="1" dirty="0">
                <a:effectLst/>
                <a:ea typeface="Times New Roman" panose="02020603050405020304" pitchFamily="18" charset="0"/>
              </a:rPr>
              <a:t>Learning Enhancement software such as </a:t>
            </a:r>
            <a:r>
              <a:rPr lang="en-US" sz="3800" b="1" u="sng" dirty="0">
                <a:effectLst/>
                <a:ea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Kurzweil</a:t>
            </a:r>
            <a:r>
              <a:rPr lang="en-US" sz="3800" b="1" dirty="0">
                <a:effectLst/>
                <a:ea typeface="Times New Roman" panose="02020603050405020304" pitchFamily="18" charset="0"/>
              </a:rPr>
              <a:t> and </a:t>
            </a:r>
            <a:r>
              <a:rPr lang="en-US" sz="3800" b="1" u="sng" dirty="0">
                <a:effectLst/>
                <a:ea typeface="Times New Roman" panose="020206030504050203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Read &amp; Write</a:t>
            </a:r>
            <a:r>
              <a:rPr lang="en-US" sz="3800" b="1" dirty="0">
                <a:effectLst/>
                <a:ea typeface="Times New Roman" panose="020206030504050203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n-US" sz="3800" b="1" dirty="0">
                <a:effectLst/>
                <a:ea typeface="Times New Roman" panose="02020603050405020304" pitchFamily="18" charset="0"/>
              </a:rPr>
              <a:t>(from </a:t>
            </a:r>
            <a:r>
              <a:rPr lang="en-US" sz="3800" b="1" dirty="0" err="1">
                <a:effectLst/>
                <a:ea typeface="Times New Roman" panose="02020603050405020304" pitchFamily="18" charset="0"/>
              </a:rPr>
              <a:t>EverWay</a:t>
            </a:r>
            <a:r>
              <a:rPr lang="en-US" sz="3800" b="1" dirty="0">
                <a:effectLst/>
                <a:ea typeface="Times New Roman" panose="02020603050405020304" pitchFamily="18" charset="0"/>
              </a:rPr>
              <a:t>) provide a wide range of support for a wide range of learning disabilities, from reading comprehension, to dyslexia, dysgraphia, and in the case of R&amp;W, dyscalculia. </a:t>
            </a:r>
          </a:p>
          <a:p>
            <a:pPr>
              <a:lnSpc>
                <a:spcPct val="107000"/>
              </a:lnSpc>
              <a:spcAft>
                <a:spcPts val="8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3800" b="1" dirty="0">
                <a:effectLst/>
                <a:ea typeface="Times New Roman" panose="02020603050405020304" pitchFamily="18" charset="0"/>
              </a:rPr>
              <a:t>What supports are built in to both of these programs for verbal expression which include both dictation and the ability to make oral notes/comments? </a:t>
            </a:r>
          </a:p>
          <a:p>
            <a:pPr>
              <a:lnSpc>
                <a:spcPct val="107000"/>
              </a:lnSpc>
              <a:spcAft>
                <a:spcPts val="8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3800" b="1" dirty="0">
                <a:effectLst/>
                <a:ea typeface="Times New Roman" panose="02020603050405020304" pitchFamily="18" charset="0"/>
              </a:rPr>
              <a:t>What other features do these LE programs offer? </a:t>
            </a:r>
          </a:p>
          <a:p>
            <a:pPr>
              <a:lnSpc>
                <a:spcPct val="107000"/>
              </a:lnSpc>
              <a:spcAft>
                <a:spcPts val="8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3800" b="1" dirty="0">
                <a:effectLst/>
                <a:ea typeface="Times New Roman" panose="02020603050405020304" pitchFamily="18" charset="0"/>
              </a:rPr>
              <a:t>What about</a:t>
            </a:r>
            <a:r>
              <a:rPr lang="en-US" sz="3800" b="1" dirty="0">
                <a:ea typeface="Times New Roman" panose="02020603050405020304" pitchFamily="18" charset="0"/>
              </a:rPr>
              <a:t> </a:t>
            </a:r>
            <a:r>
              <a:rPr lang="en-US" sz="3800" b="1" u="sng" dirty="0">
                <a:effectLst/>
                <a:ea typeface="Times New Roman" panose="02020603050405020304" pitchFamily="18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EquatIO</a:t>
            </a:r>
            <a:r>
              <a:rPr lang="en-US" sz="3800" b="1" dirty="0">
                <a:effectLst/>
                <a:ea typeface="Times New Roman" panose="02020603050405020304" pitchFamily="18" charset="0"/>
              </a:rPr>
              <a:t>? Do you have it? Use it? What do you like about it?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endParaRPr lang="en-US" sz="4400" b="1" dirty="0">
              <a:effectLst/>
              <a:ea typeface="Calibri" panose="020F0502020204030204" pitchFamily="34" charset="0"/>
            </a:endParaRPr>
          </a:p>
          <a:p>
            <a:pPr marL="0" marR="0" lvl="0" indent="0">
              <a:lnSpc>
                <a:spcPct val="107000"/>
              </a:lnSpc>
              <a:spcAft>
                <a:spcPts val="800"/>
              </a:spcAft>
              <a:buNone/>
              <a:tabLst>
                <a:tab pos="457200" algn="l"/>
              </a:tabLst>
            </a:pPr>
            <a:endParaRPr lang="en-US" sz="4400" b="1" kern="1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lvl="0" indent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3200" kern="1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A26ADE2B-ABD4-55A5-745D-380766070A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847557"/>
            <a:ext cx="3226191" cy="1880103"/>
          </a:xfrm>
          <a:solidFill>
            <a:schemeClr val="accent2">
              <a:lumMod val="50000"/>
            </a:schemeClr>
          </a:solidFill>
        </p:spPr>
        <p:txBody>
          <a:bodyPr/>
          <a:lstStyle/>
          <a:p>
            <a:r>
              <a:rPr lang="en-US" sz="5400" b="1" dirty="0">
                <a:latin typeface="+mn-lt"/>
              </a:rPr>
              <a:t>Discussion Module 6</a:t>
            </a:r>
          </a:p>
        </p:txBody>
      </p:sp>
    </p:spTree>
    <p:extLst>
      <p:ext uri="{BB962C8B-B14F-4D97-AF65-F5344CB8AC3E}">
        <p14:creationId xmlns:p14="http://schemas.microsoft.com/office/powerpoint/2010/main" val="27609383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02B890-072D-9D08-CC93-3DBE62DCF6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6E3CA0C-8DA9-6129-E903-AD496E12426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PAGE </a:t>
            </a:r>
            <a:fld id="{4A9B5881-4007-4345-955A-79C2656F0C4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1486B1-8B2D-8865-46C6-DCE8742F72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30706" y="136524"/>
            <a:ext cx="8561294" cy="6584951"/>
          </a:xfrm>
        </p:spPr>
        <p:txBody>
          <a:bodyPr>
            <a:noAutofit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4000" b="1" dirty="0">
                <a:effectLst/>
                <a:ea typeface="Times New Roman" panose="02020603050405020304" pitchFamily="18" charset="0"/>
              </a:rPr>
              <a:t>Discussion Module 6 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4000" b="1" dirty="0">
                <a:effectLst/>
                <a:ea typeface="Times New Roman" panose="02020603050405020304" pitchFamily="18" charset="0"/>
              </a:rPr>
              <a:t>The BIG Question</a:t>
            </a:r>
          </a:p>
          <a:p>
            <a:pPr marL="0" marR="0" lvl="0" indent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3600" b="1" dirty="0">
              <a:effectLst/>
              <a:ea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Bef>
                <a:spcPts val="0"/>
              </a:spcBef>
              <a:buNone/>
            </a:pPr>
            <a:r>
              <a:rPr lang="en-US" sz="3600" b="1" kern="100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Discuss:</a:t>
            </a:r>
          </a:p>
          <a:p>
            <a:pPr marL="0" indent="0">
              <a:lnSpc>
                <a:spcPct val="107000"/>
              </a:lnSpc>
              <a:spcBef>
                <a:spcPts val="0"/>
              </a:spcBef>
              <a:buNone/>
            </a:pPr>
            <a:r>
              <a:rPr lang="en-US" sz="3600" b="1" kern="100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Who has the responsibility for converting textbooks into alternative format on your campus? What software do you use? Do you have a production process in place? If so, can you share? If not, do you need to create one?</a:t>
            </a:r>
            <a:endParaRPr lang="en-US" sz="3600" b="1" kern="1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lvl="0" indent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3600" b="1" dirty="0">
              <a:effectLst/>
              <a:ea typeface="Times New Roman" panose="02020603050405020304" pitchFamily="18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FE8B734-668A-55C9-ADDD-DAF18D0872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847557"/>
            <a:ext cx="3226191" cy="1880103"/>
          </a:xfrm>
          <a:solidFill>
            <a:schemeClr val="accent2">
              <a:lumMod val="50000"/>
            </a:schemeClr>
          </a:solidFill>
        </p:spPr>
        <p:txBody>
          <a:bodyPr/>
          <a:lstStyle/>
          <a:p>
            <a:r>
              <a:rPr lang="en-US" sz="5400" b="1" dirty="0">
                <a:latin typeface="+mn-lt"/>
              </a:rPr>
              <a:t>Discussion Module 6</a:t>
            </a:r>
          </a:p>
        </p:txBody>
      </p:sp>
    </p:spTree>
    <p:extLst>
      <p:ext uri="{BB962C8B-B14F-4D97-AF65-F5344CB8AC3E}">
        <p14:creationId xmlns:p14="http://schemas.microsoft.com/office/powerpoint/2010/main" val="223192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9A1FA6-C39E-6F9A-2568-A72C887D01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EDC97AC-A932-6561-19D3-83BD6D367BF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PAGE </a:t>
            </a:r>
            <a:fld id="{4A9B5881-4007-4345-955A-79C2656F0C4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108E1B-BFE8-0815-985C-82BC07327C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78199" y="136526"/>
            <a:ext cx="8813801" cy="6584950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4400" b="1" dirty="0">
                <a:effectLst/>
                <a:ea typeface="Times New Roman" panose="02020603050405020304" pitchFamily="18" charset="0"/>
              </a:rPr>
              <a:t>Discussion 6 – Alternative Text</a:t>
            </a:r>
          </a:p>
          <a:p>
            <a:pPr>
              <a:lnSpc>
                <a:spcPct val="107000"/>
              </a:lnSpc>
              <a:spcAft>
                <a:spcPts val="800"/>
              </a:spcAft>
              <a:buClr>
                <a:schemeClr val="bg1"/>
              </a:buClr>
            </a:pPr>
            <a:r>
              <a:rPr lang="en-US" b="1" kern="100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What are some of the challenges involved in providing textbooks in appropriate alternative formats to students with disabilities when their instructors are providing only OER materials? </a:t>
            </a:r>
          </a:p>
          <a:p>
            <a:pPr>
              <a:lnSpc>
                <a:spcPct val="107000"/>
              </a:lnSpc>
              <a:spcAft>
                <a:spcPts val="800"/>
              </a:spcAft>
              <a:buClr>
                <a:schemeClr val="bg1"/>
              </a:buClr>
            </a:pPr>
            <a:r>
              <a:rPr lang="en-US" b="1" kern="100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Should instructors be required or expected (without knowledge, training, appropriate software) to convert their course materials into a variety of accessible alternative formats </a:t>
            </a:r>
          </a:p>
          <a:p>
            <a:pPr>
              <a:lnSpc>
                <a:spcPct val="107000"/>
              </a:lnSpc>
              <a:spcAft>
                <a:spcPts val="800"/>
              </a:spcAft>
              <a:buClr>
                <a:schemeClr val="bg1"/>
              </a:buClr>
            </a:pPr>
            <a:r>
              <a:rPr lang="en-US" b="1" kern="100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or should the Disability Services Office provide the appropriate alternative text conversions? </a:t>
            </a:r>
            <a:r>
              <a:rPr lang="en-US" b="1" u="sng" kern="100" dirty="0">
                <a:effectLst/>
                <a:ea typeface="Times New Roman" panose="02020603050405020304" pitchFamily="18" charset="0"/>
                <a:cs typeface="Arial" panose="020B0604020202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http://udloncampus.cast.org/page/media_oer</a:t>
            </a:r>
            <a:endParaRPr lang="en-US" b="1" kern="1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lvl="0" indent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3200" kern="1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34A3839-55C0-2CF7-DAF3-D5A7968E8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847557"/>
            <a:ext cx="3226191" cy="1880103"/>
          </a:xfrm>
          <a:solidFill>
            <a:schemeClr val="accent2">
              <a:lumMod val="50000"/>
            </a:schemeClr>
          </a:solidFill>
        </p:spPr>
        <p:txBody>
          <a:bodyPr/>
          <a:lstStyle/>
          <a:p>
            <a:r>
              <a:rPr lang="en-US" sz="5400" b="1" dirty="0">
                <a:latin typeface="+mn-lt"/>
              </a:rPr>
              <a:t>Discussion Module 6</a:t>
            </a:r>
          </a:p>
        </p:txBody>
      </p:sp>
    </p:spTree>
    <p:extLst>
      <p:ext uri="{BB962C8B-B14F-4D97-AF65-F5344CB8AC3E}">
        <p14:creationId xmlns:p14="http://schemas.microsoft.com/office/powerpoint/2010/main" val="26901550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D57FF8-8FAE-6337-75A2-2AA7F782CD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1DCE236-87C1-C14C-7997-9863F149FB2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PAGE </a:t>
            </a:r>
            <a:fld id="{4A9B5881-4007-4345-955A-79C2656F0C4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3D8B76-5C25-5F0D-EDC0-6B70319E3E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78199" y="136526"/>
            <a:ext cx="8813801" cy="6584950"/>
          </a:xfrm>
        </p:spPr>
        <p:txBody>
          <a:bodyPr>
            <a:noAutofit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4400" b="1" dirty="0">
                <a:effectLst/>
                <a:ea typeface="Times New Roman" panose="02020603050405020304" pitchFamily="18" charset="0"/>
              </a:rPr>
              <a:t>Discussion 7 – Alt Text conversion</a:t>
            </a:r>
          </a:p>
          <a:p>
            <a:pPr marL="0" marR="0" lvl="0" indent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800" b="1" dirty="0">
              <a:effectLst/>
              <a:ea typeface="Times New Roman" panose="02020603050405020304" pitchFamily="18" charset="0"/>
            </a:endParaRPr>
          </a:p>
          <a:p>
            <a:pPr marR="0" lv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3600" b="1" dirty="0">
                <a:effectLst/>
                <a:ea typeface="Times New Roman" panose="02020603050405020304" pitchFamily="18" charset="0"/>
              </a:rPr>
              <a:t>Does “electronic format” mean that it's "accessible“? Or just available? </a:t>
            </a:r>
          </a:p>
          <a:p>
            <a:pPr marR="0" lv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3600" b="1" dirty="0">
                <a:ea typeface="Times New Roman" panose="02020603050405020304" pitchFamily="18" charset="0"/>
              </a:rPr>
              <a:t>Does it </a:t>
            </a:r>
            <a:r>
              <a:rPr lang="en-US" sz="3600" b="1" dirty="0">
                <a:effectLst/>
                <a:ea typeface="Times New Roman" panose="02020603050405020304" pitchFamily="18" charset="0"/>
              </a:rPr>
              <a:t>meet accessibility standards for alternative textbook production? </a:t>
            </a:r>
          </a:p>
          <a:p>
            <a:pPr marR="0" lv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3600" b="1" dirty="0">
                <a:effectLst/>
                <a:ea typeface="Times New Roman" panose="02020603050405020304" pitchFamily="18" charset="0"/>
              </a:rPr>
              <a:t>Whose responsibility is this? Disability services offices or Faculty?</a:t>
            </a:r>
          </a:p>
          <a:p>
            <a:pPr marR="0" lv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3600" b="1" dirty="0">
                <a:ea typeface="Times New Roman" panose="02020603050405020304" pitchFamily="18" charset="0"/>
              </a:rPr>
              <a:t>Can faculty be expected to create JAWS accessible materials? Convert material to Braille?</a:t>
            </a:r>
            <a:endParaRPr lang="en-US" sz="3600" b="1" dirty="0">
              <a:effectLst/>
              <a:ea typeface="Times New Roman" panose="02020603050405020304" pitchFamily="18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4D624C3-2F5D-F81E-FEA0-711316EB02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847557"/>
            <a:ext cx="3226191" cy="1880103"/>
          </a:xfrm>
          <a:solidFill>
            <a:schemeClr val="accent2">
              <a:lumMod val="50000"/>
            </a:schemeClr>
          </a:solidFill>
        </p:spPr>
        <p:txBody>
          <a:bodyPr/>
          <a:lstStyle/>
          <a:p>
            <a:r>
              <a:rPr lang="en-US" sz="5400" b="1" dirty="0">
                <a:latin typeface="+mn-lt"/>
              </a:rPr>
              <a:t>Discussion Module 6</a:t>
            </a:r>
          </a:p>
        </p:txBody>
      </p:sp>
    </p:spTree>
    <p:extLst>
      <p:ext uri="{BB962C8B-B14F-4D97-AF65-F5344CB8AC3E}">
        <p14:creationId xmlns:p14="http://schemas.microsoft.com/office/powerpoint/2010/main" val="39976336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664464-40E2-D66E-2997-B642C6353A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86771DD-FBAF-6BA5-FB4A-C6257567EF3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PAGE </a:t>
            </a:r>
            <a:fld id="{4A9B5881-4007-4345-955A-79C2656F0C4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30FEAB-75E5-6FC8-E496-2AF671D1D9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26191" y="-147918"/>
            <a:ext cx="8965809" cy="6869394"/>
          </a:xfrm>
        </p:spPr>
        <p:txBody>
          <a:bodyPr>
            <a:noAutofit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4400" b="1" dirty="0">
                <a:effectLst/>
                <a:ea typeface="Times New Roman" panose="02020603050405020304" pitchFamily="18" charset="0"/>
              </a:rPr>
              <a:t>Discussion 8 – Alt Text conversion</a:t>
            </a:r>
          </a:p>
          <a:p>
            <a:pPr marL="0" marR="0" lvl="0" indent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effectLst/>
                <a:ea typeface="Times New Roman" panose="02020603050405020304" pitchFamily="18" charset="0"/>
              </a:rPr>
              <a:t>Here is a </a:t>
            </a:r>
            <a:r>
              <a:rPr lang="en-US" b="1" dirty="0">
                <a:effectLst/>
                <a:ea typeface="Times New Roman" panose="02020603050405020304" pitchFamily="18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rubric used to gauge whether or not an OER text is accessible</a:t>
            </a:r>
            <a:r>
              <a:rPr lang="en-US" b="1" dirty="0">
                <a:effectLst/>
                <a:ea typeface="Times New Roman" panose="02020603050405020304" pitchFamily="18" charset="0"/>
              </a:rPr>
              <a:t> or not. </a:t>
            </a:r>
          </a:p>
          <a:p>
            <a:pPr marL="0" marR="0" lvl="0" indent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050" b="1" dirty="0">
              <a:ea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Bef>
                <a:spcPts val="0"/>
              </a:spcBef>
              <a:buClr>
                <a:schemeClr val="bg1"/>
              </a:buClr>
            </a:pPr>
            <a:r>
              <a:rPr lang="en-US" b="1" dirty="0">
                <a:ea typeface="Times New Roman" panose="02020603050405020304" pitchFamily="18" charset="0"/>
              </a:rPr>
              <a:t>It </a:t>
            </a:r>
            <a:r>
              <a:rPr lang="en-US" b="1" dirty="0">
                <a:effectLst/>
                <a:ea typeface="Times New Roman" panose="02020603050405020304" pitchFamily="18" charset="0"/>
              </a:rPr>
              <a:t>is admirable for colleges &amp; universities to offer cost effective or no-cost solutions to students regarding books and other written material via OERs.</a:t>
            </a:r>
          </a:p>
          <a:p>
            <a:pPr marL="0" indent="0">
              <a:lnSpc>
                <a:spcPct val="107000"/>
              </a:lnSpc>
              <a:spcBef>
                <a:spcPts val="0"/>
              </a:spcBef>
              <a:buClr>
                <a:schemeClr val="bg1"/>
              </a:buClr>
              <a:buNone/>
            </a:pPr>
            <a:endParaRPr lang="en-US" sz="1200" b="1" dirty="0">
              <a:effectLst/>
              <a:ea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Bef>
                <a:spcPts val="0"/>
              </a:spcBef>
              <a:buClr>
                <a:schemeClr val="bg1"/>
              </a:buClr>
            </a:pPr>
            <a:r>
              <a:rPr lang="en-US" b="1" dirty="0">
                <a:ea typeface="Times New Roman" panose="02020603050405020304" pitchFamily="18" charset="0"/>
              </a:rPr>
              <a:t>What accessibility guidelines do/can we offer faculty in creating their course material? </a:t>
            </a:r>
          </a:p>
          <a:p>
            <a:pPr marL="0" indent="0">
              <a:lnSpc>
                <a:spcPct val="107000"/>
              </a:lnSpc>
              <a:spcBef>
                <a:spcPts val="0"/>
              </a:spcBef>
              <a:buClr>
                <a:schemeClr val="bg1"/>
              </a:buClr>
              <a:buNone/>
            </a:pPr>
            <a:endParaRPr lang="en-US" sz="1100" b="1" dirty="0">
              <a:ea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Bef>
                <a:spcPts val="0"/>
              </a:spcBef>
              <a:buClr>
                <a:schemeClr val="bg1"/>
              </a:buClr>
            </a:pPr>
            <a:r>
              <a:rPr lang="en-US" b="1" dirty="0">
                <a:effectLst/>
                <a:ea typeface="Times New Roman" panose="02020603050405020304" pitchFamily="18" charset="0"/>
              </a:rPr>
              <a:t>Can </a:t>
            </a:r>
            <a:r>
              <a:rPr lang="en-US" b="1" dirty="0">
                <a:ea typeface="Times New Roman" panose="02020603050405020304" pitchFamily="18" charset="0"/>
              </a:rPr>
              <a:t>DRS expect faculty to </a:t>
            </a:r>
            <a:r>
              <a:rPr lang="en-US" b="1" dirty="0">
                <a:effectLst/>
                <a:ea typeface="Times New Roman" panose="02020603050405020304" pitchFamily="18" charset="0"/>
              </a:rPr>
              <a:t>create alternative text in appropriate formats who have no formal training, expertise, or knowledge? </a:t>
            </a:r>
          </a:p>
          <a:p>
            <a:pPr>
              <a:lnSpc>
                <a:spcPct val="107000"/>
              </a:lnSpc>
              <a:spcBef>
                <a:spcPts val="0"/>
              </a:spcBef>
              <a:buClr>
                <a:schemeClr val="bg1"/>
              </a:buClr>
            </a:pPr>
            <a:r>
              <a:rPr lang="en-US" b="1" dirty="0">
                <a:effectLst/>
                <a:ea typeface="Times New Roman" panose="02020603050405020304" pitchFamily="18" charset="0"/>
              </a:rPr>
              <a:t>Are there any guarantees an original author of an OER has incorporated accessibility standards?</a:t>
            </a:r>
            <a:endParaRPr lang="en-US" b="1" kern="1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lvl="0" indent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800" b="1" dirty="0">
              <a:effectLst/>
              <a:ea typeface="Times New Roman" panose="02020603050405020304" pitchFamily="18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D330F27-4489-C887-C153-EA9D3F2E5D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847557"/>
            <a:ext cx="3226191" cy="1880103"/>
          </a:xfrm>
          <a:solidFill>
            <a:schemeClr val="accent2">
              <a:lumMod val="50000"/>
            </a:schemeClr>
          </a:solidFill>
        </p:spPr>
        <p:txBody>
          <a:bodyPr/>
          <a:lstStyle/>
          <a:p>
            <a:r>
              <a:rPr lang="en-US" sz="5400" b="1" dirty="0">
                <a:latin typeface="+mn-lt"/>
              </a:rPr>
              <a:t>Discussion Module 6</a:t>
            </a:r>
          </a:p>
        </p:txBody>
      </p:sp>
    </p:spTree>
    <p:extLst>
      <p:ext uri="{BB962C8B-B14F-4D97-AF65-F5344CB8AC3E}">
        <p14:creationId xmlns:p14="http://schemas.microsoft.com/office/powerpoint/2010/main" val="16515424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49FA16-30EE-2770-A5EA-EBF9777809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9019E7F-C235-31A9-594A-1DE0B4DB6BD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PAGE </a:t>
            </a:r>
            <a:fld id="{4A9B5881-4007-4345-955A-79C2656F0C4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9AC45E-2694-3F59-25B0-F51D04716B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01353" y="0"/>
            <a:ext cx="8090647" cy="6721475"/>
          </a:xfrm>
        </p:spPr>
        <p:txBody>
          <a:bodyPr>
            <a:normAutofit/>
          </a:bodyPr>
          <a:lstStyle/>
          <a:p>
            <a:pPr marL="0" marR="0" lvl="0" indent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4000" b="1" kern="100" dirty="0"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lvl="0" indent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kern="1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Design a wheelchair accessible science lab for a student who also has limited hand/arm dexterity.</a:t>
            </a:r>
          </a:p>
          <a:p>
            <a:pPr marL="0" marR="0" lvl="0" indent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4000" b="1" kern="1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lvl="0" indent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kern="100" dirty="0">
                <a:effectLst/>
                <a:ea typeface="Calibri" panose="020F0502020204030204" pitchFamily="34" charset="0"/>
                <a:cs typeface="Arial" panose="020B0604020202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https://www.hsph.harvard.edu/ecpe/designing-accessible-labs-for-people-with-disabilities/</a:t>
            </a:r>
            <a:endParaRPr lang="en-US" sz="4000" b="1" kern="1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C20308B-3B52-A868-1C09-12685C7600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847557"/>
            <a:ext cx="3576918" cy="1880103"/>
          </a:xfrm>
          <a:solidFill>
            <a:schemeClr val="accent2">
              <a:lumMod val="50000"/>
            </a:schemeClr>
          </a:solidFill>
        </p:spPr>
        <p:txBody>
          <a:bodyPr/>
          <a:lstStyle/>
          <a:p>
            <a:r>
              <a:rPr lang="en-US" sz="5400" b="1" dirty="0">
                <a:latin typeface="+mn-lt"/>
              </a:rPr>
              <a:t>Assignment Module 6</a:t>
            </a:r>
          </a:p>
        </p:txBody>
      </p:sp>
    </p:spTree>
    <p:extLst>
      <p:ext uri="{BB962C8B-B14F-4D97-AF65-F5344CB8AC3E}">
        <p14:creationId xmlns:p14="http://schemas.microsoft.com/office/powerpoint/2010/main" val="358898653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B7FDA0-DA2D-6840-9F6E-9695C97EE7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A1F38F9-D9DD-2242-FFA0-3698DA19C71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PAGE </a:t>
            </a:r>
            <a:fld id="{4A9B5881-4007-4345-955A-79C2656F0C49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3A2C44-0AFB-1665-AC96-93D79E2622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47564" y="484094"/>
            <a:ext cx="8144435" cy="6237381"/>
          </a:xfrm>
        </p:spPr>
        <p:txBody>
          <a:bodyPr>
            <a:noAutofit/>
          </a:bodyPr>
          <a:lstStyle/>
          <a:p>
            <a:pPr marL="0" marR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3600" b="1" kern="1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1. Examples of built-in accessibility tools in Windows or Apple for students with a physical disability</a:t>
            </a:r>
          </a:p>
          <a:p>
            <a:pPr marL="0" marR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3200" b="1" kern="1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a. Speech recognition, eye gaze technology, keyboard shortcuts </a:t>
            </a:r>
          </a:p>
          <a:p>
            <a:pPr marL="0" marR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3200" b="1" kern="1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b. </a:t>
            </a:r>
            <a:r>
              <a:rPr lang="en-US" sz="3200" b="1" kern="100" dirty="0" err="1">
                <a:effectLst/>
                <a:ea typeface="Calibri" panose="020F0502020204030204" pitchFamily="34" charset="0"/>
                <a:cs typeface="Arial" panose="020B0604020202020204" pitchFamily="34" charset="0"/>
              </a:rPr>
              <a:t>Screenreader</a:t>
            </a:r>
            <a:r>
              <a:rPr lang="en-US" sz="3200" b="1" kern="1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, refreshable Braille keyboard, talking calculator </a:t>
            </a:r>
          </a:p>
          <a:p>
            <a:pPr marL="285750" indent="-285750">
              <a:lnSpc>
                <a:spcPct val="107000"/>
              </a:lnSpc>
              <a:buClr>
                <a:schemeClr val="bg1"/>
              </a:buClr>
              <a:buFont typeface="+mj-lt"/>
              <a:buAutoNum type="arabicPeriod"/>
              <a:tabLst>
                <a:tab pos="914400" algn="l"/>
              </a:tabLst>
            </a:pPr>
            <a:endParaRPr lang="en-US" sz="4000" b="1" kern="1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lvl="0" indent="0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4000" b="1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FA444F9-0FCC-8D19-2539-23F41F856D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3839" y="2180491"/>
            <a:ext cx="3388361" cy="2064769"/>
          </a:xfrm>
          <a:solidFill>
            <a:schemeClr val="accent2">
              <a:lumMod val="50000"/>
            </a:schemeClr>
          </a:solidFill>
        </p:spPr>
        <p:txBody>
          <a:bodyPr/>
          <a:lstStyle/>
          <a:p>
            <a:r>
              <a:rPr lang="en-US" sz="6000" b="1" dirty="0">
                <a:latin typeface="+mn-lt"/>
              </a:rPr>
              <a:t>Module 6 post-quiz</a:t>
            </a:r>
          </a:p>
        </p:txBody>
      </p:sp>
    </p:spTree>
    <p:extLst>
      <p:ext uri="{BB962C8B-B14F-4D97-AF65-F5344CB8AC3E}">
        <p14:creationId xmlns:p14="http://schemas.microsoft.com/office/powerpoint/2010/main" val="19316564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9DE795-AAEF-185B-75E6-5760A50226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C7F8A0B-997C-786C-F4CE-D644970CDA7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PAGE </a:t>
            </a:r>
            <a:fld id="{4A9B5881-4007-4345-955A-79C2656F0C49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5BA292-3C56-78A9-B923-8D1D6E919F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59200" y="478303"/>
            <a:ext cx="8432800" cy="6243172"/>
          </a:xfrm>
        </p:spPr>
        <p:txBody>
          <a:bodyPr>
            <a:noAutofit/>
          </a:bodyPr>
          <a:lstStyle/>
          <a:p>
            <a:pPr marL="0" marR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4400" b="1" kern="100" dirty="0">
                <a:ea typeface="Calibri" panose="020F0502020204030204" pitchFamily="34" charset="0"/>
                <a:cs typeface="Arial" panose="020B0604020202020204" pitchFamily="34" charset="0"/>
              </a:rPr>
              <a:t>2. </a:t>
            </a:r>
            <a:r>
              <a:rPr lang="en-US" sz="4400" b="1" kern="1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Examples of built-in accessibility tools in Windows or Apple for students with a learning disability:</a:t>
            </a:r>
          </a:p>
          <a:p>
            <a:pPr marL="0" marR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4000" b="1" kern="1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 a. Ergonomic keyboard, Bluetooth headphones, assistive listening device </a:t>
            </a:r>
          </a:p>
          <a:p>
            <a:pPr marL="0" marR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4000" b="1" kern="1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b. Spellcheck, text-to-speech, grammar check, highlighter, notes</a:t>
            </a:r>
          </a:p>
          <a:p>
            <a:pPr marL="457200" marR="0" indent="0">
              <a:lnSpc>
                <a:spcPct val="107000"/>
              </a:lnSpc>
              <a:spcAft>
                <a:spcPts val="800"/>
              </a:spcAft>
              <a:buNone/>
            </a:pPr>
            <a:endParaRPr lang="en-US" sz="4000" b="1" kern="1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lvl="0" indent="0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4000" b="1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65FFA19-211F-B739-F652-692F856292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3839" y="2180491"/>
            <a:ext cx="3388361" cy="2064769"/>
          </a:xfrm>
          <a:solidFill>
            <a:schemeClr val="accent2">
              <a:lumMod val="50000"/>
            </a:schemeClr>
          </a:solidFill>
        </p:spPr>
        <p:txBody>
          <a:bodyPr/>
          <a:lstStyle/>
          <a:p>
            <a:r>
              <a:rPr lang="en-US" sz="6000" b="1" dirty="0">
                <a:latin typeface="+mn-lt"/>
              </a:rPr>
              <a:t>Module 6 post-quiz</a:t>
            </a: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6E96DF8A-5252-85B3-2607-98ACC79969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Examples of built-in accessibility tools in Windows or Apple for students with a learning disability: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 </a:t>
            </a:r>
            <a: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rgbClr val="505050"/>
                </a:solidFill>
                <a:effectLst/>
                <a:latin typeface="inherit"/>
              </a:rPr>
              <a:t>a. Ergonomic keyboard, Bluetooth headphones, assistive listening device</a:t>
            </a:r>
            <a: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rPr>
              <a:t> </a:t>
            </a:r>
            <a: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rgbClr val="505050"/>
                </a:solidFill>
                <a:effectLst/>
                <a:latin typeface="inherit"/>
              </a:rPr>
              <a:t>b. Spellcheck, text-to-speech, grammar check, highlighter, notes</a:t>
            </a:r>
            <a: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594AA43B-0565-30FF-CE6D-37474ECA9D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524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Examples of built-in accessibility tools in Windows or Apple for students with a learning disability: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 </a:t>
            </a:r>
            <a: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rgbClr val="505050"/>
                </a:solidFill>
                <a:effectLst/>
                <a:latin typeface="inherit"/>
              </a:rPr>
              <a:t>a. Ergonomic keyboard, Bluetooth headphones, assistive listening device</a:t>
            </a:r>
            <a: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rPr>
              <a:t> </a:t>
            </a:r>
            <a: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rgbClr val="505050"/>
                </a:solidFill>
                <a:effectLst/>
                <a:latin typeface="inherit"/>
              </a:rPr>
              <a:t>b. Spellcheck, text-to-speech, grammar check, highlighter, notes</a:t>
            </a:r>
            <a: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908037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B2314B-AA0A-C445-4F33-CE399FFD95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85E2CE1-728C-40B0-E7D2-7970406882D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PAGE </a:t>
            </a:r>
            <a:fld id="{4A9B5881-4007-4345-955A-79C2656F0C49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8FF098-5AD8-5E02-82A4-93DAA2B761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90365" y="1"/>
            <a:ext cx="8601635" cy="6857999"/>
          </a:xfrm>
        </p:spPr>
        <p:txBody>
          <a:bodyPr>
            <a:noAutofit/>
          </a:bodyPr>
          <a:lstStyle/>
          <a:p>
            <a:pPr marL="0" marR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3600" b="1" kern="100" dirty="0">
                <a:ea typeface="Calibri" panose="020F0502020204030204" pitchFamily="34" charset="0"/>
                <a:cs typeface="Arial" panose="020B0604020202020204" pitchFamily="34" charset="0"/>
              </a:rPr>
              <a:t>3. </a:t>
            </a:r>
            <a:r>
              <a:rPr lang="en-US" sz="3600" b="1" kern="1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Examples of strategies or pieces of equipment to make science &amp; computer labs accessible for students with physical disabilities</a:t>
            </a:r>
          </a:p>
          <a:p>
            <a:pPr marL="0" marR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3200" b="1" kern="1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a. Visual lab warning signals, lab instructions in advance, preferential seating </a:t>
            </a:r>
          </a:p>
          <a:p>
            <a:pPr marL="0" marR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3200" b="1" kern="1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b. Talking lab equipment, tactile image creation, cooking syringe, foldable ruler </a:t>
            </a:r>
          </a:p>
          <a:p>
            <a:pPr marL="0" marR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3200" b="1" kern="1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c. Adjustable height workstations and/or tables, nonslip work surfaces, plastic equipment, lever controls, beaker clamps</a:t>
            </a:r>
          </a:p>
          <a:p>
            <a:pPr marL="457200" marR="0" indent="0">
              <a:lnSpc>
                <a:spcPct val="107000"/>
              </a:lnSpc>
              <a:spcAft>
                <a:spcPts val="800"/>
              </a:spcAft>
              <a:buNone/>
            </a:pPr>
            <a:endParaRPr lang="en-US" sz="4000" b="1" kern="1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lvl="0" indent="0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4000" b="1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25A0605-97DB-D771-2BD9-193320923D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180491"/>
            <a:ext cx="3388361" cy="2064769"/>
          </a:xfrm>
          <a:solidFill>
            <a:schemeClr val="accent2">
              <a:lumMod val="50000"/>
            </a:schemeClr>
          </a:solidFill>
        </p:spPr>
        <p:txBody>
          <a:bodyPr/>
          <a:lstStyle/>
          <a:p>
            <a:r>
              <a:rPr lang="en-US" sz="6000" b="1" dirty="0">
                <a:latin typeface="+mn-lt"/>
              </a:rPr>
              <a:t>Module 6 post-quiz</a:t>
            </a:r>
          </a:p>
        </p:txBody>
      </p:sp>
    </p:spTree>
    <p:extLst>
      <p:ext uri="{BB962C8B-B14F-4D97-AF65-F5344CB8AC3E}">
        <p14:creationId xmlns:p14="http://schemas.microsoft.com/office/powerpoint/2010/main" val="127069366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B32F57-C0C8-1F50-4C7F-E0C7AC2A94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F3156DB-CC49-567E-4BF6-7355442AE27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PAGE </a:t>
            </a:r>
            <a:fld id="{4A9B5881-4007-4345-955A-79C2656F0C49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8B6836-B443-0FD8-8D34-2948BAF906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64000" y="430306"/>
            <a:ext cx="8039100" cy="6427694"/>
          </a:xfrm>
        </p:spPr>
        <p:txBody>
          <a:bodyPr>
            <a:noAutofit/>
          </a:bodyPr>
          <a:lstStyle/>
          <a:p>
            <a:pPr marL="0" marR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4800" b="1" kern="100" dirty="0">
                <a:ea typeface="Calibri" panose="020F0502020204030204" pitchFamily="34" charset="0"/>
                <a:cs typeface="Arial" panose="020B0604020202020204" pitchFamily="34" charset="0"/>
              </a:rPr>
              <a:t>4. </a:t>
            </a:r>
            <a:r>
              <a:rPr lang="en-US" sz="4800" b="1" kern="1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Pushing the “PDF print to file” button in Kurzweil is sufficient alternative text conversion.</a:t>
            </a:r>
          </a:p>
          <a:p>
            <a:pPr marL="0" marR="0" indent="0">
              <a:lnSpc>
                <a:spcPct val="107000"/>
              </a:lnSpc>
              <a:spcAft>
                <a:spcPts val="800"/>
              </a:spcAft>
              <a:buNone/>
            </a:pPr>
            <a:endParaRPr lang="en-US" b="1" kern="1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4000" b="1" kern="1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True </a:t>
            </a:r>
          </a:p>
          <a:p>
            <a:pPr marL="0" marR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4000" b="1" kern="1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False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F1EE581-2F7E-18C0-DA0A-6447CE05A8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3839" y="2180491"/>
            <a:ext cx="3388361" cy="2064769"/>
          </a:xfrm>
          <a:solidFill>
            <a:schemeClr val="accent2">
              <a:lumMod val="50000"/>
            </a:schemeClr>
          </a:solidFill>
        </p:spPr>
        <p:txBody>
          <a:bodyPr/>
          <a:lstStyle/>
          <a:p>
            <a:r>
              <a:rPr lang="en-US" sz="6000" b="1" dirty="0">
                <a:latin typeface="+mn-lt"/>
              </a:rPr>
              <a:t>Module 6 post-quiz</a:t>
            </a:r>
          </a:p>
        </p:txBody>
      </p:sp>
    </p:spTree>
    <p:extLst>
      <p:ext uri="{BB962C8B-B14F-4D97-AF65-F5344CB8AC3E}">
        <p14:creationId xmlns:p14="http://schemas.microsoft.com/office/powerpoint/2010/main" val="7574712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685A8F-364F-676D-1E15-63DB208530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344F99-0839-7127-25CE-201EA779CF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908424"/>
            <a:ext cx="3052482" cy="2460376"/>
          </a:xfrm>
          <a:solidFill>
            <a:schemeClr val="accent2">
              <a:lumMod val="50000"/>
            </a:schemeClr>
          </a:solidFill>
        </p:spPr>
        <p:txBody>
          <a:bodyPr/>
          <a:lstStyle/>
          <a:p>
            <a:r>
              <a:rPr lang="en-US" sz="4800" b="1" kern="1200" dirty="0">
                <a:solidFill>
                  <a:srgbClr val="FFFFFF"/>
                </a:solidFill>
                <a:latin typeface="Calibri" panose="020F0502020204030204" pitchFamily="34" charset="0"/>
              </a:rPr>
              <a:t>Module 6 - Learning Outcomes</a:t>
            </a:r>
            <a:endParaRPr lang="en-US" sz="8800" b="1" dirty="0"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79BD7C-3D32-E4C5-B2E2-0D099ACDBF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50024" y="416859"/>
            <a:ext cx="8641975" cy="6304615"/>
          </a:xfrm>
        </p:spPr>
        <p:txBody>
          <a:bodyPr>
            <a:noAutofit/>
          </a:bodyPr>
          <a:lstStyle/>
          <a:p>
            <a:pPr marL="114300" marR="0" indent="0">
              <a:lnSpc>
                <a:spcPct val="100000"/>
              </a:lnSpc>
              <a:buClr>
                <a:schemeClr val="bg1"/>
              </a:buClr>
              <a:buNone/>
            </a:pPr>
            <a:r>
              <a:rPr lang="en-US" sz="5400" b="1" kern="1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Learn about:</a:t>
            </a:r>
          </a:p>
          <a:p>
            <a:pPr marL="114300" marR="0" indent="0">
              <a:lnSpc>
                <a:spcPct val="100000"/>
              </a:lnSpc>
              <a:buClr>
                <a:schemeClr val="bg1"/>
              </a:buClr>
              <a:buNone/>
            </a:pPr>
            <a:endParaRPr lang="en-US" sz="1100" b="1" kern="100" dirty="0"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857250" marR="0" indent="-742950">
              <a:lnSpc>
                <a:spcPct val="100000"/>
              </a:lnSpc>
              <a:buClr>
                <a:schemeClr val="bg1"/>
              </a:buClr>
              <a:buFont typeface="+mj-lt"/>
              <a:buAutoNum type="alphaLcPeriod"/>
            </a:pPr>
            <a:r>
              <a:rPr lang="en-US" sz="4400" b="1" kern="1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physical accessibility, adaptive equipment, software &amp; supports</a:t>
            </a:r>
          </a:p>
          <a:p>
            <a:pPr marL="857250" marR="0" indent="-742950">
              <a:lnSpc>
                <a:spcPct val="100000"/>
              </a:lnSpc>
              <a:spcBef>
                <a:spcPts val="2400"/>
              </a:spcBef>
              <a:buClr>
                <a:schemeClr val="bg1"/>
              </a:buClr>
              <a:buFont typeface="+mj-lt"/>
              <a:buAutoNum type="alphaLcPeriod"/>
            </a:pPr>
            <a:r>
              <a:rPr lang="en-US" sz="4400" b="1" kern="1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learning disabilities, learning enhancement software, learning strategies, time &amp; task management, alternative format text &amp; TTS</a:t>
            </a: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Font typeface="Calibri" panose="020F0502020204030204" pitchFamily="34" charset="0"/>
              <a:buChar char="-"/>
            </a:pPr>
            <a:endParaRPr lang="en-US" sz="4000" b="1" kern="1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9382FB-7CA3-FC76-DCCC-1FC8219FBF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53800" y="6361475"/>
            <a:ext cx="838200" cy="360000"/>
          </a:xfr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PAGE </a:t>
            </a:r>
            <a:fld id="{4A9B5881-4007-4345-955A-79C2656F0C4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3381661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142BD2-E286-ED29-254F-82F2A54196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492164C-0CDB-D701-BDA0-3603D42C0FF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PAGE </a:t>
            </a:r>
            <a:fld id="{4A9B5881-4007-4345-955A-79C2656F0C49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8CBCF3-0E9E-2EB9-E84E-33EC5A6949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22700" y="136525"/>
            <a:ext cx="8064501" cy="6584950"/>
          </a:xfrm>
        </p:spPr>
        <p:txBody>
          <a:bodyPr>
            <a:noAutofit/>
          </a:bodyPr>
          <a:lstStyle/>
          <a:p>
            <a:pPr marL="0" marR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kumimoji="0" lang="en-US" altLang="en-US" sz="4400" b="1" i="0" u="none" strike="noStrike" cap="none" normalizeH="0" baseline="0" dirty="0">
                <a:ln>
                  <a:noFill/>
                </a:ln>
                <a:effectLst/>
              </a:rPr>
              <a:t>5. </a:t>
            </a:r>
            <a:r>
              <a:rPr lang="en-US" sz="4400" b="1" kern="100" dirty="0" err="1">
                <a:effectLst/>
                <a:ea typeface="Calibri" panose="020F0502020204030204" pitchFamily="34" charset="0"/>
                <a:cs typeface="Arial" panose="020B0604020202020204" pitchFamily="34" charset="0"/>
              </a:rPr>
              <a:t>Balabolka</a:t>
            </a:r>
            <a:r>
              <a:rPr lang="en-US" sz="4400" b="1" kern="1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US" sz="4400" b="1" kern="100" dirty="0" err="1">
                <a:effectLst/>
                <a:ea typeface="Calibri" panose="020F0502020204030204" pitchFamily="34" charset="0"/>
                <a:cs typeface="Arial" panose="020B0604020202020204" pitchFamily="34" charset="0"/>
              </a:rPr>
              <a:t>ReadSpeaker</a:t>
            </a:r>
            <a:r>
              <a:rPr lang="en-US" sz="4400" b="1" kern="1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, Natural Reader, Read Aloud and JAWS are all text-to-speech readers</a:t>
            </a:r>
          </a:p>
          <a:p>
            <a:pPr marL="0" marR="0" indent="0">
              <a:lnSpc>
                <a:spcPct val="107000"/>
              </a:lnSpc>
              <a:spcAft>
                <a:spcPts val="800"/>
              </a:spcAft>
              <a:buNone/>
            </a:pPr>
            <a:endParaRPr lang="en-US" sz="4000" b="1" kern="1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4000" b="1" kern="1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True</a:t>
            </a:r>
          </a:p>
          <a:p>
            <a:pPr marL="0" marR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4000" b="1" kern="1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False</a:t>
            </a:r>
          </a:p>
          <a:p>
            <a:pPr marL="457200" lvl="1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kumimoji="0" lang="en-US" altLang="en-US" sz="4000" b="1" i="0" u="none" strike="noStrike" cap="none" normalizeH="0" baseline="0" dirty="0">
                <a:ln>
                  <a:noFill/>
                </a:ln>
                <a:effectLst/>
              </a:rPr>
              <a:t> </a:t>
            </a:r>
            <a:endParaRPr lang="en-US" sz="4000" b="1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1B125D5-44E1-0C6A-C2F6-7AE8C89601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3839" y="2180491"/>
            <a:ext cx="3451861" cy="2064769"/>
          </a:xfrm>
          <a:solidFill>
            <a:schemeClr val="accent2">
              <a:lumMod val="50000"/>
            </a:schemeClr>
          </a:solidFill>
        </p:spPr>
        <p:txBody>
          <a:bodyPr/>
          <a:lstStyle/>
          <a:p>
            <a:r>
              <a:rPr lang="en-US" sz="6000" b="1" dirty="0">
                <a:latin typeface="+mn-lt"/>
              </a:rPr>
              <a:t>Module 6 post-quiz</a:t>
            </a:r>
          </a:p>
        </p:txBody>
      </p:sp>
    </p:spTree>
    <p:extLst>
      <p:ext uri="{BB962C8B-B14F-4D97-AF65-F5344CB8AC3E}">
        <p14:creationId xmlns:p14="http://schemas.microsoft.com/office/powerpoint/2010/main" val="28720508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54E371-C161-3A22-937B-CE3FFF0107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0DC74CD-CF0D-46C9-F8E5-AC165AC9474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PAGE </a:t>
            </a:r>
            <a:fld id="{4A9B5881-4007-4345-955A-79C2656F0C4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223480-46A4-0227-DB6E-B3CFCA63BC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1424" y="136525"/>
            <a:ext cx="8743967" cy="6404951"/>
          </a:xfrm>
        </p:spPr>
        <p:txBody>
          <a:bodyPr>
            <a:noAutofit/>
          </a:bodyPr>
          <a:lstStyle/>
          <a:p>
            <a:pPr marL="742950" marR="0" indent="-742950">
              <a:lnSpc>
                <a:spcPct val="107000"/>
              </a:lnSpc>
              <a:spcBef>
                <a:spcPts val="1200"/>
              </a:spcBef>
              <a:spcAft>
                <a:spcPts val="2400"/>
              </a:spcAft>
              <a:buClr>
                <a:schemeClr val="bg1"/>
              </a:buClr>
              <a:buAutoNum type="alphaUcPeriod"/>
            </a:pPr>
            <a:r>
              <a:rPr lang="en-US" sz="4000" b="1" kern="100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What assistive technology in use today would have made a difference to you starting out? Why?</a:t>
            </a:r>
          </a:p>
          <a:p>
            <a:pPr marL="742950" marR="0" indent="-742950">
              <a:lnSpc>
                <a:spcPct val="107000"/>
              </a:lnSpc>
              <a:spcAft>
                <a:spcPts val="1200"/>
              </a:spcAft>
              <a:buClr>
                <a:schemeClr val="bg1"/>
              </a:buClr>
              <a:buAutoNum type="alphaUcPeriod"/>
            </a:pPr>
            <a:r>
              <a:rPr lang="en-US" sz="4000" b="1" kern="100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How has the integration of technology in general (not just adaptive or specialized technology) helped you in pursuing your college degree(s) or in your work?</a:t>
            </a:r>
            <a:endParaRPr lang="en-US" sz="4000" b="1" kern="1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 algn="l">
              <a:buNone/>
            </a:pPr>
            <a:endParaRPr lang="en-US" sz="4000" b="1" i="0" dirty="0">
              <a:effectLst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586F6FE-C397-F6E9-2630-E479ECDCE3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609" y="1420837"/>
            <a:ext cx="2925873" cy="1572326"/>
          </a:xfrm>
          <a:solidFill>
            <a:schemeClr val="accent2">
              <a:lumMod val="50000"/>
            </a:schemeClr>
          </a:solidFill>
        </p:spPr>
        <p:txBody>
          <a:bodyPr/>
          <a:lstStyle/>
          <a:p>
            <a:r>
              <a:rPr lang="en-US" sz="4400" b="1" dirty="0">
                <a:latin typeface="+mn-lt"/>
              </a:rPr>
              <a:t>Module 6  </a:t>
            </a:r>
            <a:br>
              <a:rPr lang="en-US" sz="4400" b="1" dirty="0">
                <a:latin typeface="+mn-lt"/>
              </a:rPr>
            </a:br>
            <a:r>
              <a:rPr lang="en-US" sz="4400" b="1" dirty="0">
                <a:latin typeface="+mn-lt"/>
              </a:rPr>
              <a:t>Reflection</a:t>
            </a:r>
          </a:p>
        </p:txBody>
      </p:sp>
    </p:spTree>
    <p:extLst>
      <p:ext uri="{BB962C8B-B14F-4D97-AF65-F5344CB8AC3E}">
        <p14:creationId xmlns:p14="http://schemas.microsoft.com/office/powerpoint/2010/main" val="8075631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3A39D3-DB20-303E-7AEC-3F9365B61D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0C8D1E-674D-7A53-04B5-4D95D59870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908424"/>
            <a:ext cx="3052482" cy="2460376"/>
          </a:xfrm>
          <a:solidFill>
            <a:schemeClr val="accent2">
              <a:lumMod val="50000"/>
            </a:schemeClr>
          </a:solidFill>
        </p:spPr>
        <p:txBody>
          <a:bodyPr/>
          <a:lstStyle/>
          <a:p>
            <a:r>
              <a:rPr lang="en-US" sz="4800" b="1" kern="1200" dirty="0">
                <a:solidFill>
                  <a:srgbClr val="FFFFFF"/>
                </a:solidFill>
                <a:latin typeface="Calibri" panose="020F0502020204030204" pitchFamily="34" charset="0"/>
              </a:rPr>
              <a:t>Module 6 - Learning Outcomes</a:t>
            </a:r>
            <a:endParaRPr lang="en-US" sz="8800" b="1" dirty="0"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04BF7B-551F-6AEE-0412-8C416297CD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50024" y="416859"/>
            <a:ext cx="8641975" cy="6304615"/>
          </a:xfrm>
        </p:spPr>
        <p:txBody>
          <a:bodyPr>
            <a:noAutofit/>
          </a:bodyPr>
          <a:lstStyle/>
          <a:p>
            <a:pPr marL="114300" marR="0" indent="0">
              <a:lnSpc>
                <a:spcPct val="100000"/>
              </a:lnSpc>
              <a:buClr>
                <a:schemeClr val="bg1"/>
              </a:buClr>
              <a:buNone/>
            </a:pPr>
            <a:r>
              <a:rPr lang="en-US" sz="4800" b="1" kern="1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and about:</a:t>
            </a:r>
          </a:p>
          <a:p>
            <a:pPr marL="114300" marR="0" indent="0">
              <a:lnSpc>
                <a:spcPct val="100000"/>
              </a:lnSpc>
              <a:buClr>
                <a:schemeClr val="bg1"/>
              </a:buClr>
              <a:buNone/>
            </a:pPr>
            <a:endParaRPr lang="en-US" sz="4800" b="1" kern="1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1314450" lvl="1" indent="-742950">
              <a:lnSpc>
                <a:spcPct val="100000"/>
              </a:lnSpc>
              <a:buClr>
                <a:schemeClr val="bg1"/>
              </a:buClr>
              <a:buFont typeface="+mj-lt"/>
              <a:buAutoNum type="alphaLcPeriod" startAt="3"/>
            </a:pPr>
            <a:r>
              <a:rPr lang="en-US" sz="4400" b="1" kern="1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identifying and pairing different technologies</a:t>
            </a:r>
          </a:p>
          <a:p>
            <a:pPr marL="1028700" lvl="1" indent="-457200">
              <a:lnSpc>
                <a:spcPct val="100000"/>
              </a:lnSpc>
              <a:buClr>
                <a:schemeClr val="bg1"/>
              </a:buClr>
              <a:buFont typeface="+mj-lt"/>
              <a:buAutoNum type="alphaLcPeriod" startAt="3"/>
            </a:pPr>
            <a:endParaRPr lang="en-US" sz="2400" b="1" kern="1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1200150" lvl="1" indent="-742950">
              <a:buClr>
                <a:schemeClr val="bg1"/>
              </a:buClr>
              <a:buFont typeface="+mj-lt"/>
              <a:buAutoNum type="alphaLcPeriod" startAt="3"/>
            </a:pPr>
            <a:r>
              <a:rPr lang="en-US" sz="4400" b="1" dirty="0">
                <a:effectLst/>
                <a:ea typeface="Calibri" panose="020F0502020204030204" pitchFamily="34" charset="0"/>
              </a:rPr>
              <a:t>using different OS to create math and chemistry in accessible formats</a:t>
            </a:r>
            <a:endParaRPr lang="en-US" sz="4400" b="1" kern="1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16D1ABB-E498-349D-539B-264820CC12E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53800" y="6361475"/>
            <a:ext cx="838200" cy="360000"/>
          </a:xfr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PAGE </a:t>
            </a:r>
            <a:fld id="{4A9B5881-4007-4345-955A-79C2656F0C4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722162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77F40C-1EF5-FBF1-A4A5-6273B5097E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B45E96D-AF44-B4F3-F83B-3695C17C319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PAGE </a:t>
            </a:r>
            <a:fld id="{4A9B5881-4007-4345-955A-79C2656F0C4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107575-8033-1816-AF87-F98C01B626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09319" y="136525"/>
            <a:ext cx="8682682" cy="6584950"/>
          </a:xfrm>
        </p:spPr>
        <p:txBody>
          <a:bodyPr>
            <a:normAutofit lnSpcReduction="10000"/>
          </a:bodyPr>
          <a:lstStyle/>
          <a:p>
            <a:pPr marL="0" marR="0" lvl="0" indent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1" i="0" dirty="0">
                <a:effectLst/>
              </a:rPr>
              <a:t>Alternative input &amp; output devices  for </a:t>
            </a:r>
            <a:r>
              <a:rPr lang="en-US" sz="4400" b="1" i="0">
                <a:effectLst/>
              </a:rPr>
              <a:t>mobility limitations</a:t>
            </a:r>
            <a:endParaRPr lang="en-US" sz="4400" b="1" i="0" dirty="0">
              <a:effectLst/>
            </a:endParaRPr>
          </a:p>
          <a:p>
            <a:pPr marL="0" marR="0" lvl="0" indent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2000" b="1" i="0" dirty="0">
              <a:effectLst/>
            </a:endParaRPr>
          </a:p>
          <a:p>
            <a:pPr marL="0" marR="0" lvl="0" indent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Based on reading  Assistive Technologies for Computer Use and People with Disabilities:</a:t>
            </a:r>
          </a:p>
          <a:p>
            <a:pPr marL="0" marR="0" lvl="0" indent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</a:p>
          <a:p>
            <a:pPr marL="0" marR="0" lvl="0" indent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u="sng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2" tooltip="Assistive Technology Fact Sheet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https://disabilitylawco.org/resource/assistive-technology-fact-sheet</a:t>
            </a:r>
            <a:r>
              <a:rPr lang="en-US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</a:p>
          <a:p>
            <a:pPr marL="0" marR="0" lvl="0" indent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b="1" dirty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0" marR="0" lvl="0" indent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Find two examples of alternative input devices &amp; two examples of alternative output devices; provide resources, descriptions, benefits; discuss functional limitations and how this device/technology provides access.</a:t>
            </a:r>
            <a:endParaRPr lang="en-US" sz="7200" b="1" i="0" dirty="0">
              <a:effectLst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57505AC-86FD-86B9-D249-744B7EFA46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847557"/>
            <a:ext cx="3226191" cy="1880103"/>
          </a:xfrm>
          <a:solidFill>
            <a:schemeClr val="accent2">
              <a:lumMod val="50000"/>
            </a:schemeClr>
          </a:solidFill>
        </p:spPr>
        <p:txBody>
          <a:bodyPr/>
          <a:lstStyle/>
          <a:p>
            <a:r>
              <a:rPr lang="en-US" sz="5400" b="1" dirty="0">
                <a:latin typeface="+mn-lt"/>
              </a:rPr>
              <a:t>Discussion Module 6</a:t>
            </a:r>
          </a:p>
        </p:txBody>
      </p:sp>
    </p:spTree>
    <p:extLst>
      <p:ext uri="{BB962C8B-B14F-4D97-AF65-F5344CB8AC3E}">
        <p14:creationId xmlns:p14="http://schemas.microsoft.com/office/powerpoint/2010/main" val="4235884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06D39C-A974-916D-3519-95AE80BCE1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5778BA-7BC3-7837-DF38-3FA33B7636D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PAGE </a:t>
            </a:r>
            <a:fld id="{4A9B5881-4007-4345-955A-79C2656F0C4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D35A7A-36E6-F322-8513-5A96C0919F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26191" y="136525"/>
            <a:ext cx="8965809" cy="6584950"/>
          </a:xfrm>
        </p:spPr>
        <p:txBody>
          <a:bodyPr>
            <a:normAutofit fontScale="47500" lnSpcReduction="20000"/>
          </a:bodyPr>
          <a:lstStyle/>
          <a:p>
            <a:pPr marR="0" indent="0">
              <a:buNone/>
            </a:pPr>
            <a:r>
              <a:rPr lang="en-US" sz="9300" b="1" dirty="0">
                <a:effectLst/>
                <a:ea typeface="Times New Roman" panose="02020603050405020304" pitchFamily="18" charset="0"/>
              </a:rPr>
              <a:t>Discussion 1 – </a:t>
            </a:r>
            <a:r>
              <a:rPr lang="en-US" sz="9300" b="1" dirty="0" err="1">
                <a:effectLst/>
                <a:ea typeface="Times New Roman" panose="02020603050405020304" pitchFamily="18" charset="0"/>
              </a:rPr>
              <a:t>Acessible</a:t>
            </a:r>
            <a:r>
              <a:rPr lang="en-US" sz="9300" b="1" dirty="0">
                <a:effectLst/>
                <a:ea typeface="Times New Roman" panose="02020603050405020304" pitchFamily="18" charset="0"/>
              </a:rPr>
              <a:t> Furniture</a:t>
            </a:r>
          </a:p>
          <a:p>
            <a:pPr marR="0" indent="0">
              <a:lnSpc>
                <a:spcPct val="120000"/>
              </a:lnSpc>
              <a:buNone/>
            </a:pPr>
            <a:r>
              <a:rPr lang="en-US" sz="6700" b="1" dirty="0">
                <a:effectLst/>
                <a:ea typeface="Times New Roman" panose="02020603050405020304" pitchFamily="18" charset="0"/>
              </a:rPr>
              <a:t>What kinds of accessible/adjustable furniture do you have on your campus? Desks? Computer &amp; study carrels? What do you have on your campus? What do you need?</a:t>
            </a:r>
          </a:p>
          <a:p>
            <a:pPr indent="0">
              <a:lnSpc>
                <a:spcPct val="120000"/>
              </a:lnSpc>
              <a:buNone/>
            </a:pPr>
            <a:endParaRPr lang="en-US" sz="3300" b="1" dirty="0">
              <a:effectLst/>
              <a:ea typeface="Times New Roman" panose="02020603050405020304" pitchFamily="18" charset="0"/>
            </a:endParaRPr>
          </a:p>
          <a:p>
            <a:pPr indent="0">
              <a:lnSpc>
                <a:spcPct val="120000"/>
              </a:lnSpc>
              <a:buNone/>
            </a:pPr>
            <a:r>
              <a:rPr lang="en-US" sz="5900" b="1" dirty="0">
                <a:effectLst/>
                <a:ea typeface="Times New Roman" panose="02020603050405020304" pitchFamily="18" charset="0"/>
              </a:rPr>
              <a:t>Refer to the Faculty Guide for students with disabilities at Texas A&amp;M, and scroll down to Students with Physical Disabilities: </a:t>
            </a:r>
            <a:r>
              <a:rPr lang="en-US" sz="5900" b="1" u="sng" dirty="0">
                <a:effectLst/>
                <a:ea typeface="Times New Roman" panose="02020603050405020304" pitchFamily="18" charset="0"/>
                <a:hlinkClick r:id="rId2" tooltip="Texas A&amp;M Faculty Guid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http://disability.tamu.edu/facultyguide/teaching#Ortho</a:t>
            </a:r>
            <a:r>
              <a:rPr lang="en-US" sz="5900" b="1" dirty="0">
                <a:ea typeface="Times New Roman" panose="02020603050405020304" pitchFamily="18" charset="0"/>
              </a:rPr>
              <a:t> </a:t>
            </a:r>
          </a:p>
          <a:p>
            <a:pPr indent="0">
              <a:lnSpc>
                <a:spcPct val="120000"/>
              </a:lnSpc>
              <a:buNone/>
            </a:pPr>
            <a:r>
              <a:rPr lang="en-US" sz="5900" b="1" dirty="0">
                <a:ea typeface="Times New Roman" panose="02020603050405020304" pitchFamily="18" charset="0"/>
              </a:rPr>
              <a:t>And from Best Colleges:</a:t>
            </a:r>
            <a:endParaRPr lang="en-US" sz="5900" b="1" dirty="0">
              <a:effectLst/>
              <a:ea typeface="Times New Roman" panose="02020603050405020304" pitchFamily="18" charset="0"/>
            </a:endParaRPr>
          </a:p>
          <a:p>
            <a:pPr indent="0">
              <a:lnSpc>
                <a:spcPct val="120000"/>
              </a:lnSpc>
              <a:buNone/>
            </a:pPr>
            <a:r>
              <a:rPr lang="en-US" sz="5900" b="1" u="sng" dirty="0">
                <a:effectLst/>
                <a:ea typeface="Times New Roman" panose="020206030504050203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https://www.bestcolleges.com/resources/college-planning-with-physical-disabilities/</a:t>
            </a:r>
            <a:endParaRPr lang="en-US" sz="5900" b="1" dirty="0">
              <a:effectLst/>
              <a:ea typeface="Times New Roman" panose="02020603050405020304" pitchFamily="18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2AA584F-C0E5-6330-A653-2B016892BE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847557"/>
            <a:ext cx="3226191" cy="1880103"/>
          </a:xfrm>
          <a:solidFill>
            <a:schemeClr val="accent2">
              <a:lumMod val="50000"/>
            </a:schemeClr>
          </a:solidFill>
        </p:spPr>
        <p:txBody>
          <a:bodyPr/>
          <a:lstStyle/>
          <a:p>
            <a:r>
              <a:rPr lang="en-US" sz="5400" b="1" dirty="0">
                <a:latin typeface="+mn-lt"/>
              </a:rPr>
              <a:t>Discussion Module 6</a:t>
            </a:r>
          </a:p>
        </p:txBody>
      </p:sp>
    </p:spTree>
    <p:extLst>
      <p:ext uri="{BB962C8B-B14F-4D97-AF65-F5344CB8AC3E}">
        <p14:creationId xmlns:p14="http://schemas.microsoft.com/office/powerpoint/2010/main" val="34610847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4A6E27-C7FD-EB66-906B-F2E1B375A5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CC9A013-243D-35B8-C8AD-BC9DAB7116F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PAGE </a:t>
            </a:r>
            <a:fld id="{4A9B5881-4007-4345-955A-79C2656F0C4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AEBADA-9FCC-B838-8242-525D9A68CA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78199" y="136525"/>
            <a:ext cx="8813801" cy="6584949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  <a:tabLst>
                <a:tab pos="914400" algn="l"/>
              </a:tabLst>
            </a:pPr>
            <a:r>
              <a:rPr lang="en-US" sz="4400" b="1" dirty="0">
                <a:effectLst/>
                <a:ea typeface="Times New Roman" panose="02020603050405020304" pitchFamily="18" charset="0"/>
              </a:rPr>
              <a:t>Discussion 2 – Accessible Science Labs</a:t>
            </a:r>
            <a:endParaRPr lang="en-US" sz="4000" b="1" dirty="0">
              <a:ea typeface="Times New Roman" panose="02020603050405020304" pitchFamily="18" charset="0"/>
            </a:endParaRPr>
          </a:p>
          <a:p>
            <a:pPr indent="0">
              <a:buNone/>
            </a:pPr>
            <a:r>
              <a:rPr lang="en-US" sz="4000" b="1" dirty="0">
                <a:ea typeface="Times New Roman" panose="02020603050405020304" pitchFamily="18" charset="0"/>
              </a:rPr>
              <a:t>Do you have accessible science lab equipment, lab stations &amp; furniture? Do you need to consider/evaluate/set up some accessible labs on campus?</a:t>
            </a:r>
          </a:p>
          <a:p>
            <a:pPr marR="0" indent="0">
              <a:buNone/>
            </a:pPr>
            <a:endParaRPr lang="fr-FR" sz="4000" b="1" dirty="0">
              <a:effectLst/>
              <a:ea typeface="Times New Roman" panose="02020603050405020304" pitchFamily="18" charset="0"/>
            </a:endParaRPr>
          </a:p>
          <a:p>
            <a:pPr marR="0" indent="0">
              <a:buNone/>
            </a:pPr>
            <a:r>
              <a:rPr lang="fr-FR" sz="3500" b="1" dirty="0">
                <a:ea typeface="Times New Roman" panose="02020603050405020304" pitchFamily="18" charset="0"/>
              </a:rPr>
              <a:t>Reference:</a:t>
            </a:r>
          </a:p>
          <a:p>
            <a:pPr marR="0" indent="0">
              <a:buNone/>
            </a:pPr>
            <a:r>
              <a:rPr lang="fr-FR" sz="3500" b="1" dirty="0">
                <a:effectLst/>
                <a:ea typeface="Times New Roman" panose="02020603050405020304" pitchFamily="18" charset="0"/>
              </a:rPr>
              <a:t>Consider accessible science </a:t>
            </a:r>
            <a:r>
              <a:rPr lang="fr-FR" sz="3500" b="1" dirty="0" err="1">
                <a:effectLst/>
                <a:ea typeface="Times New Roman" panose="02020603050405020304" pitchFamily="18" charset="0"/>
              </a:rPr>
              <a:t>labs</a:t>
            </a:r>
            <a:r>
              <a:rPr lang="fr-FR" sz="3500" b="1" dirty="0">
                <a:effectLst/>
                <a:ea typeface="Times New Roman" panose="02020603050405020304" pitchFamily="18" charset="0"/>
              </a:rPr>
              <a:t>: </a:t>
            </a:r>
            <a:r>
              <a:rPr lang="fr-FR" sz="3500" b="1" u="sng" dirty="0">
                <a:effectLst/>
                <a:ea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https://doit.uw.edu/brief/making-science-labs-accessible-to-students-with-disabilities/</a:t>
            </a:r>
            <a:endParaRPr lang="en-US" sz="4000" b="1" kern="1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lvl="0" indent="0">
              <a:lnSpc>
                <a:spcPct val="107000"/>
              </a:lnSpc>
              <a:spcAft>
                <a:spcPts val="800"/>
              </a:spcAft>
              <a:buNone/>
              <a:tabLst>
                <a:tab pos="457200" algn="l"/>
              </a:tabLst>
            </a:pPr>
            <a:endParaRPr lang="en-US" sz="4400" b="1" kern="1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lvl="0" indent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3200" kern="1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8E30784-54C6-C2EF-804A-F249B44558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847557"/>
            <a:ext cx="3226191" cy="1880103"/>
          </a:xfrm>
          <a:solidFill>
            <a:schemeClr val="accent2">
              <a:lumMod val="50000"/>
            </a:schemeClr>
          </a:solidFill>
        </p:spPr>
        <p:txBody>
          <a:bodyPr/>
          <a:lstStyle/>
          <a:p>
            <a:r>
              <a:rPr lang="en-US" sz="5400" b="1" dirty="0">
                <a:latin typeface="+mn-lt"/>
              </a:rPr>
              <a:t>Discussion Module 6</a:t>
            </a:r>
          </a:p>
        </p:txBody>
      </p:sp>
    </p:spTree>
    <p:extLst>
      <p:ext uri="{BB962C8B-B14F-4D97-AF65-F5344CB8AC3E}">
        <p14:creationId xmlns:p14="http://schemas.microsoft.com/office/powerpoint/2010/main" val="10376356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793366-0E5F-A391-375B-E6E93AE9B2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731EAB6-764D-1D71-DA20-76C3E098457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PAGE </a:t>
            </a:r>
            <a:fld id="{4A9B5881-4007-4345-955A-79C2656F0C4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A0E5E0-21F5-5080-3B73-101C040DC1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78199" y="406401"/>
            <a:ext cx="8813801" cy="6315074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  <a:tabLst>
                <a:tab pos="914400" algn="l"/>
              </a:tabLst>
            </a:pPr>
            <a:r>
              <a:rPr lang="en-US" sz="4400" b="1" kern="100" dirty="0">
                <a:ea typeface="Calibri" panose="020F0502020204030204" pitchFamily="34" charset="0"/>
                <a:cs typeface="Arial" panose="020B0604020202020204" pitchFamily="34" charset="0"/>
              </a:rPr>
              <a:t>Discussion 3 – Physical Disabilities</a:t>
            </a:r>
          </a:p>
          <a:p>
            <a:pPr>
              <a:lnSpc>
                <a:spcPct val="107000"/>
              </a:lnSpc>
              <a:spcAft>
                <a:spcPts val="800"/>
              </a:spcAft>
              <a:buClr>
                <a:schemeClr val="bg1"/>
              </a:buClr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3600" b="1" dirty="0">
                <a:effectLst/>
                <a:ea typeface="Calibri" panose="020F0502020204030204" pitchFamily="34" charset="0"/>
              </a:rPr>
              <a:t>Discuss appropriate accommodations for 2-3 different types of physical disabilities, including any potentially helpful assistive technology solutions that you would suggest.</a:t>
            </a:r>
          </a:p>
          <a:p>
            <a:pPr>
              <a:lnSpc>
                <a:spcPct val="107000"/>
              </a:lnSpc>
              <a:spcAft>
                <a:spcPts val="800"/>
              </a:spcAft>
              <a:buClr>
                <a:schemeClr val="bg1"/>
              </a:buClr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3600" b="1" dirty="0">
                <a:effectLst/>
                <a:ea typeface="Calibri" panose="020F0502020204030204" pitchFamily="34" charset="0"/>
              </a:rPr>
              <a:t>Why? Have you encountered requests for accommodations for physical disabilities that are not appropriate?</a:t>
            </a:r>
          </a:p>
          <a:p>
            <a:pPr>
              <a:lnSpc>
                <a:spcPct val="107000"/>
              </a:lnSpc>
              <a:spcAft>
                <a:spcPts val="800"/>
              </a:spcAft>
              <a:buClr>
                <a:schemeClr val="bg1"/>
              </a:buClr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3600" b="1" dirty="0">
                <a:effectLst/>
                <a:ea typeface="Calibri" panose="020F0502020204030204" pitchFamily="34" charset="0"/>
              </a:rPr>
              <a:t>Explain your reasoning and justification as to why these might be denied.</a:t>
            </a:r>
            <a:r>
              <a:rPr lang="en-US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endParaRPr lang="en-US" sz="4400" b="1" kern="1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lvl="0" indent="0">
              <a:lnSpc>
                <a:spcPct val="107000"/>
              </a:lnSpc>
              <a:spcAft>
                <a:spcPts val="800"/>
              </a:spcAft>
              <a:buNone/>
              <a:tabLst>
                <a:tab pos="457200" algn="l"/>
              </a:tabLst>
            </a:pPr>
            <a:endParaRPr lang="en-US" sz="4400" b="1" kern="1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lvl="0" indent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3200" kern="1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DDE7DC9-AF98-FB3F-8EB8-E09F845027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847557"/>
            <a:ext cx="3226191" cy="1880103"/>
          </a:xfrm>
          <a:solidFill>
            <a:schemeClr val="accent2">
              <a:lumMod val="50000"/>
            </a:schemeClr>
          </a:solidFill>
        </p:spPr>
        <p:txBody>
          <a:bodyPr/>
          <a:lstStyle/>
          <a:p>
            <a:r>
              <a:rPr lang="en-US" sz="5400" b="1" dirty="0">
                <a:latin typeface="+mn-lt"/>
              </a:rPr>
              <a:t>Discussion Module 6</a:t>
            </a:r>
          </a:p>
        </p:txBody>
      </p:sp>
    </p:spTree>
    <p:extLst>
      <p:ext uri="{BB962C8B-B14F-4D97-AF65-F5344CB8AC3E}">
        <p14:creationId xmlns:p14="http://schemas.microsoft.com/office/powerpoint/2010/main" val="20351039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B91B51-A102-490A-BDAF-F3408FFF0E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696ABEE-CF6B-C6EB-842C-B9D656094C1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PAGE </a:t>
            </a:r>
            <a:fld id="{4A9B5881-4007-4345-955A-79C2656F0C4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38E6A4-0D5E-F185-B3F5-16E39B46CA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78199" y="406401"/>
            <a:ext cx="8813801" cy="6315074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  <a:tabLst>
                <a:tab pos="914400" algn="l"/>
              </a:tabLst>
            </a:pPr>
            <a:r>
              <a:rPr lang="en-US" sz="4400" b="1" kern="100" dirty="0">
                <a:ea typeface="Calibri" panose="020F0502020204030204" pitchFamily="34" charset="0"/>
                <a:cs typeface="Arial" panose="020B0604020202020204" pitchFamily="34" charset="0"/>
              </a:rPr>
              <a:t>Discussion 3 Example</a:t>
            </a:r>
          </a:p>
          <a:p>
            <a:pPr marL="457200" marR="0" indent="0">
              <a:spcAft>
                <a:spcPts val="1200"/>
              </a:spcAft>
              <a:buNone/>
            </a:pPr>
            <a:r>
              <a:rPr lang="en-US" sz="3600" b="1" dirty="0">
                <a:effectLst/>
                <a:ea typeface="Times New Roman" panose="02020603050405020304" pitchFamily="18" charset="0"/>
              </a:rPr>
              <a:t>Student has a mobility impairment and cannot type to take notes in class. They want to use Dragon NaturallySpeaking in the classroom to dictate notes. Why not?</a:t>
            </a:r>
          </a:p>
          <a:p>
            <a:pPr marL="457200" marR="0" indent="0">
              <a:spcAft>
                <a:spcPts val="1200"/>
              </a:spcAft>
              <a:buNone/>
            </a:pPr>
            <a:r>
              <a:rPr lang="en-US" sz="3600" b="1" dirty="0">
                <a:effectLst/>
                <a:ea typeface="Times New Roman" panose="02020603050405020304" pitchFamily="18" charset="0"/>
              </a:rPr>
              <a:t>What other types of adaptive tech works for notetaking support in the classroom? MS OneNote, Glean, Notability, </a:t>
            </a:r>
            <a:r>
              <a:rPr lang="en-US" sz="3600" b="1" dirty="0" err="1">
                <a:effectLst/>
                <a:ea typeface="Times New Roman" panose="02020603050405020304" pitchFamily="18" charset="0"/>
              </a:rPr>
              <a:t>JamWorks</a:t>
            </a:r>
            <a:r>
              <a:rPr lang="en-US" sz="3600" b="1" dirty="0">
                <a:effectLst/>
                <a:ea typeface="Times New Roman" panose="02020603050405020304" pitchFamily="18" charset="0"/>
              </a:rPr>
              <a:t>? </a:t>
            </a:r>
          </a:p>
          <a:p>
            <a:pPr marL="457200" marR="0" indent="0">
              <a:spcAft>
                <a:spcPts val="1200"/>
              </a:spcAft>
              <a:buNone/>
            </a:pPr>
            <a:r>
              <a:rPr lang="en-US" sz="3600" b="1" dirty="0">
                <a:effectLst/>
                <a:ea typeface="Times New Roman" panose="02020603050405020304" pitchFamily="18" charset="0"/>
              </a:rPr>
              <a:t>Take a look at </a:t>
            </a:r>
            <a:r>
              <a:rPr lang="en-US" sz="3600" b="1" u="sng" dirty="0">
                <a:effectLst/>
                <a:ea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the University of Colorado/Colorado Springs Assistive Technology</a:t>
            </a:r>
            <a:r>
              <a:rPr lang="en-US" sz="3600" b="1" dirty="0">
                <a:effectLst/>
                <a:ea typeface="Times New Roman" panose="02020603050405020304" pitchFamily="18" charset="0"/>
              </a:rPr>
              <a:t> page for more possibilities.</a:t>
            </a:r>
            <a:endParaRPr lang="en-US" sz="4400" b="1" kern="1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lvl="0" indent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3200" kern="1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4380A5E-2758-B474-74B8-31F48F880D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847557"/>
            <a:ext cx="3226191" cy="1880103"/>
          </a:xfrm>
          <a:solidFill>
            <a:schemeClr val="accent2">
              <a:lumMod val="50000"/>
            </a:schemeClr>
          </a:solidFill>
        </p:spPr>
        <p:txBody>
          <a:bodyPr/>
          <a:lstStyle/>
          <a:p>
            <a:r>
              <a:rPr lang="en-US" sz="5400" b="1" dirty="0">
                <a:latin typeface="+mn-lt"/>
              </a:rPr>
              <a:t>Discussion Module 6</a:t>
            </a:r>
          </a:p>
        </p:txBody>
      </p:sp>
    </p:spTree>
    <p:extLst>
      <p:ext uri="{BB962C8B-B14F-4D97-AF65-F5344CB8AC3E}">
        <p14:creationId xmlns:p14="http://schemas.microsoft.com/office/powerpoint/2010/main" val="7845169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C56A02-6E6A-6D5B-4ECD-71338C9E47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A774945-7347-A382-DC9A-C1767B04DE8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PAGE </a:t>
            </a:r>
            <a:fld id="{4A9B5881-4007-4345-955A-79C2656F0C4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D1503E-BE77-00D4-1F44-5956B6B361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78199" y="285749"/>
            <a:ext cx="8813801" cy="6435725"/>
          </a:xfrm>
        </p:spPr>
        <p:txBody>
          <a:bodyPr>
            <a:normAutofit fontScale="92500" lnSpcReduction="10000"/>
          </a:bodyPr>
          <a:lstStyle/>
          <a:p>
            <a:pPr marL="457200" marR="0" indent="0">
              <a:buNone/>
            </a:pPr>
            <a:r>
              <a:rPr lang="en-US" sz="4800" b="1" dirty="0">
                <a:effectLst/>
                <a:ea typeface="Times New Roman" panose="02020603050405020304" pitchFamily="18" charset="0"/>
              </a:rPr>
              <a:t>4. Discuss Notetaking: </a:t>
            </a:r>
          </a:p>
          <a:p>
            <a:pPr marL="1028700" indent="-57150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4000" b="1" dirty="0">
                <a:effectLst/>
                <a:ea typeface="Times New Roman" panose="02020603050405020304" pitchFamily="18" charset="0"/>
              </a:rPr>
              <a:t>What do you use on your campus for 	notetaking support? </a:t>
            </a:r>
          </a:p>
          <a:p>
            <a:pPr marL="1028700" indent="-57150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4000" b="1" dirty="0">
                <a:effectLst/>
                <a:ea typeface="Times New Roman" panose="02020603050405020304" pitchFamily="18" charset="0"/>
              </a:rPr>
              <a:t>What would you improve? </a:t>
            </a:r>
          </a:p>
          <a:p>
            <a:pPr marL="1028700" indent="-57150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4000" b="1" dirty="0">
                <a:effectLst/>
                <a:ea typeface="Times New Roman" panose="02020603050405020304" pitchFamily="18" charset="0"/>
              </a:rPr>
              <a:t>Do you have a process in place for training and supporting students on learning to make and study from their notes? </a:t>
            </a:r>
          </a:p>
          <a:p>
            <a:pPr marL="457200" marR="0" indent="0">
              <a:buNone/>
            </a:pPr>
            <a:endParaRPr lang="en-US" sz="1000" b="1" dirty="0">
              <a:effectLst/>
              <a:ea typeface="Times New Roman" panose="02020603050405020304" pitchFamily="18" charset="0"/>
            </a:endParaRPr>
          </a:p>
          <a:p>
            <a:pPr marL="457200" marR="0" indent="0">
              <a:buNone/>
            </a:pPr>
            <a:r>
              <a:rPr lang="en-US" sz="3600" b="1" dirty="0">
                <a:effectLst/>
                <a:ea typeface="Times New Roman" panose="02020603050405020304" pitchFamily="18" charset="0"/>
              </a:rPr>
              <a:t>Here are some resources for </a:t>
            </a:r>
            <a:r>
              <a:rPr lang="en-US" sz="3600" b="1" u="sng" dirty="0">
                <a:effectLst/>
                <a:ea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notetaking training from NDC</a:t>
            </a:r>
            <a:r>
              <a:rPr lang="en-US" sz="3600" b="1" dirty="0">
                <a:effectLst/>
                <a:ea typeface="Times New Roman" panose="02020603050405020304" pitchFamily="18" charset="0"/>
              </a:rPr>
              <a:t> and for providing tips on good </a:t>
            </a:r>
            <a:r>
              <a:rPr lang="en-US" sz="3600" b="1" u="sng" dirty="0">
                <a:effectLst/>
                <a:ea typeface="Times New Roman" panose="020206030504050203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notetaking strategies from Princeton</a:t>
            </a:r>
            <a:r>
              <a:rPr lang="en-US" sz="3600" b="1" dirty="0">
                <a:effectLst/>
                <a:ea typeface="Times New Roman" panose="02020603050405020304" pitchFamily="18" charset="0"/>
              </a:rPr>
              <a:t>. </a:t>
            </a:r>
          </a:p>
          <a:p>
            <a:pPr marL="457200" marR="0" lvl="1" indent="0" rtl="0">
              <a:lnSpc>
                <a:spcPct val="107000"/>
              </a:lnSpc>
              <a:spcAft>
                <a:spcPts val="800"/>
              </a:spcAft>
              <a:buNone/>
              <a:tabLst>
                <a:tab pos="914400" algn="l"/>
              </a:tabLst>
            </a:pPr>
            <a:endParaRPr lang="en-US" sz="4000" b="1" kern="1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lvl="0" indent="0">
              <a:lnSpc>
                <a:spcPct val="107000"/>
              </a:lnSpc>
              <a:spcAft>
                <a:spcPts val="800"/>
              </a:spcAft>
              <a:buNone/>
              <a:tabLst>
                <a:tab pos="457200" algn="l"/>
              </a:tabLst>
            </a:pPr>
            <a:endParaRPr lang="en-US" sz="4400" b="1" kern="1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lvl="0" indent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3200" kern="1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EE8B802-6384-6FCD-FF23-4BE1296225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847557"/>
            <a:ext cx="3226191" cy="1880103"/>
          </a:xfrm>
          <a:solidFill>
            <a:schemeClr val="accent2">
              <a:lumMod val="50000"/>
            </a:schemeClr>
          </a:solidFill>
        </p:spPr>
        <p:txBody>
          <a:bodyPr/>
          <a:lstStyle/>
          <a:p>
            <a:r>
              <a:rPr lang="en-US" sz="5400" b="1" dirty="0">
                <a:latin typeface="+mn-lt"/>
              </a:rPr>
              <a:t>Discussion Module 6</a:t>
            </a:r>
          </a:p>
        </p:txBody>
      </p:sp>
    </p:spTree>
    <p:extLst>
      <p:ext uri="{BB962C8B-B14F-4D97-AF65-F5344CB8AC3E}">
        <p14:creationId xmlns:p14="http://schemas.microsoft.com/office/powerpoint/2010/main" val="2439637009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Custom 254">
      <a:dk1>
        <a:srgbClr val="000000"/>
      </a:dk1>
      <a:lt1>
        <a:srgbClr val="FFFFFF"/>
      </a:lt1>
      <a:dk2>
        <a:srgbClr val="242A41"/>
      </a:dk2>
      <a:lt2>
        <a:srgbClr val="E2E8E3"/>
      </a:lt2>
      <a:accent1>
        <a:srgbClr val="5370C5"/>
      </a:accent1>
      <a:accent2>
        <a:srgbClr val="17B2D1"/>
      </a:accent2>
      <a:accent3>
        <a:srgbClr val="2978E7"/>
      </a:accent3>
      <a:accent4>
        <a:srgbClr val="7829E7"/>
      </a:accent4>
      <a:accent5>
        <a:srgbClr val="B517D5"/>
      </a:accent5>
      <a:accent6>
        <a:srgbClr val="E729B7"/>
      </a:accent6>
      <a:hlink>
        <a:srgbClr val="5370C5"/>
      </a:hlink>
      <a:folHlink>
        <a:srgbClr val="7F7F7F"/>
      </a:folHlink>
    </a:clrScheme>
    <a:fontScheme name="MS Surge Teach Light and Dark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34098415_win32_fixed" id="{1E7205E9-DD76-422B-B9FD-343E9C2C894B}" vid="{008E2BBC-A2E4-4140-B026-F6CAB784062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Custom 254">
    <a:dk1>
      <a:srgbClr val="000000"/>
    </a:dk1>
    <a:lt1>
      <a:srgbClr val="FFFFFF"/>
    </a:lt1>
    <a:dk2>
      <a:srgbClr val="242A41"/>
    </a:dk2>
    <a:lt2>
      <a:srgbClr val="E2E8E3"/>
    </a:lt2>
    <a:accent1>
      <a:srgbClr val="5370C5"/>
    </a:accent1>
    <a:accent2>
      <a:srgbClr val="17B2D1"/>
    </a:accent2>
    <a:accent3>
      <a:srgbClr val="2978E7"/>
    </a:accent3>
    <a:accent4>
      <a:srgbClr val="7829E7"/>
    </a:accent4>
    <a:accent5>
      <a:srgbClr val="B517D5"/>
    </a:accent5>
    <a:accent6>
      <a:srgbClr val="E729B7"/>
    </a:accent6>
    <a:hlink>
      <a:srgbClr val="5370C5"/>
    </a:hlink>
    <a:folHlink>
      <a:srgbClr val="7F7F7F"/>
    </a:folHlink>
  </a:clrScheme>
</a:themeOverride>
</file>

<file path=ppt/theme/themeOverride2.xml><?xml version="1.0" encoding="utf-8"?>
<a:themeOverride xmlns:a="http://schemas.openxmlformats.org/drawingml/2006/main">
  <a:clrScheme name="Custom 254">
    <a:dk1>
      <a:srgbClr val="000000"/>
    </a:dk1>
    <a:lt1>
      <a:srgbClr val="FFFFFF"/>
    </a:lt1>
    <a:dk2>
      <a:srgbClr val="242A41"/>
    </a:dk2>
    <a:lt2>
      <a:srgbClr val="E2E8E3"/>
    </a:lt2>
    <a:accent1>
      <a:srgbClr val="5370C5"/>
    </a:accent1>
    <a:accent2>
      <a:srgbClr val="17B2D1"/>
    </a:accent2>
    <a:accent3>
      <a:srgbClr val="2978E7"/>
    </a:accent3>
    <a:accent4>
      <a:srgbClr val="7829E7"/>
    </a:accent4>
    <a:accent5>
      <a:srgbClr val="B517D5"/>
    </a:accent5>
    <a:accent6>
      <a:srgbClr val="E729B7"/>
    </a:accent6>
    <a:hlink>
      <a:srgbClr val="5370C5"/>
    </a:hlink>
    <a:folHlink>
      <a:srgbClr val="7F7F7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2986</TotalTime>
  <Words>1343</Words>
  <Application>Microsoft Office PowerPoint</Application>
  <PresentationFormat>Widescreen</PresentationFormat>
  <Paragraphs>149</Paragraphs>
  <Slides>21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8" baseType="lpstr">
      <vt:lpstr>Arial</vt:lpstr>
      <vt:lpstr>Calibri</vt:lpstr>
      <vt:lpstr>Calibri Light</vt:lpstr>
      <vt:lpstr>inherit</vt:lpstr>
      <vt:lpstr>Times New Roman</vt:lpstr>
      <vt:lpstr>Wingdings</vt:lpstr>
      <vt:lpstr>1_Office Theme</vt:lpstr>
      <vt:lpstr>Module 6</vt:lpstr>
      <vt:lpstr>Module 6 - Learning Outcomes</vt:lpstr>
      <vt:lpstr>Module 6 - Learning Outcomes</vt:lpstr>
      <vt:lpstr>Discussion Module 6</vt:lpstr>
      <vt:lpstr>Discussion Module 6</vt:lpstr>
      <vt:lpstr>Discussion Module 6</vt:lpstr>
      <vt:lpstr>Discussion Module 6</vt:lpstr>
      <vt:lpstr>Discussion Module 6</vt:lpstr>
      <vt:lpstr>Discussion Module 6</vt:lpstr>
      <vt:lpstr>Discussion Module 6</vt:lpstr>
      <vt:lpstr>Discussion Module 6</vt:lpstr>
      <vt:lpstr>Discussion Module 6</vt:lpstr>
      <vt:lpstr>Discussion Module 6</vt:lpstr>
      <vt:lpstr>Discussion Module 6</vt:lpstr>
      <vt:lpstr>Assignment Module 6</vt:lpstr>
      <vt:lpstr>Module 6 post-quiz</vt:lpstr>
      <vt:lpstr>Module 6 post-quiz</vt:lpstr>
      <vt:lpstr>Module 6 post-quiz</vt:lpstr>
      <vt:lpstr>Module 6 post-quiz</vt:lpstr>
      <vt:lpstr>Module 6 post-quiz</vt:lpstr>
      <vt:lpstr>Module 6   Reflection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Wink Harner</dc:creator>
  <cp:lastModifiedBy>Wink Harner</cp:lastModifiedBy>
  <cp:revision>5</cp:revision>
  <dcterms:created xsi:type="dcterms:W3CDTF">2024-10-27T19:35:13Z</dcterms:created>
  <dcterms:modified xsi:type="dcterms:W3CDTF">2025-10-17T20:05:22Z</dcterms:modified>
</cp:coreProperties>
</file>