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65" r:id="rId3"/>
    <p:sldId id="266" r:id="rId4"/>
    <p:sldId id="264" r:id="rId5"/>
    <p:sldId id="267" r:id="rId6"/>
    <p:sldId id="268" r:id="rId7"/>
    <p:sldId id="260" r:id="rId8"/>
    <p:sldId id="269" r:id="rId9"/>
    <p:sldId id="270" r:id="rId10"/>
    <p:sldId id="271" r:id="rId11"/>
    <p:sldId id="272" r:id="rId12"/>
    <p:sldId id="273" r:id="rId13"/>
    <p:sldId id="274" r:id="rId14"/>
    <p:sldId id="281" r:id="rId15"/>
    <p:sldId id="275" r:id="rId16"/>
    <p:sldId id="282" r:id="rId17"/>
    <p:sldId id="276" r:id="rId18"/>
    <p:sldId id="277" r:id="rId19"/>
    <p:sldId id="278" r:id="rId20"/>
    <p:sldId id="279" r:id="rId21"/>
    <p:sldId id="28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2F69A6-0780-49EA-A6A8-3965C12489B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30269CC2-8DD6-4402-82F3-18F164A732FF}">
      <dgm:prSet custT="1"/>
      <dgm:spPr/>
      <dgm:t>
        <a:bodyPr/>
        <a:lstStyle/>
        <a:p>
          <a:r>
            <a:rPr lang="en-US" sz="2000" b="1" dirty="0">
              <a:solidFill>
                <a:schemeClr val="bg1"/>
              </a:solidFill>
            </a:rPr>
            <a:t>Module 1 - Introductions &amp; Experience</a:t>
          </a:r>
        </a:p>
      </dgm:t>
    </dgm:pt>
    <dgm:pt modelId="{4A8A3B18-A3DE-475C-8BF1-FB4B84DDA43B}" type="parTrans" cxnId="{813C1BD6-5A4A-43F4-8BF7-0645F72381AA}">
      <dgm:prSet/>
      <dgm:spPr/>
      <dgm:t>
        <a:bodyPr/>
        <a:lstStyle/>
        <a:p>
          <a:endParaRPr lang="en-US"/>
        </a:p>
      </dgm:t>
    </dgm:pt>
    <dgm:pt modelId="{2DAA2C1D-14F6-4BCA-B047-0B53ADD46F43}" type="sibTrans" cxnId="{813C1BD6-5A4A-43F4-8BF7-0645F72381AA}">
      <dgm:prSet/>
      <dgm:spPr/>
      <dgm:t>
        <a:bodyPr/>
        <a:lstStyle/>
        <a:p>
          <a:endParaRPr lang="en-US"/>
        </a:p>
      </dgm:t>
    </dgm:pt>
    <dgm:pt modelId="{2B87ECDB-C552-42F6-9B52-6548A18B206B}">
      <dgm:prSet custT="1"/>
      <dgm:spPr/>
      <dgm:t>
        <a:bodyPr/>
        <a:lstStyle/>
        <a:p>
          <a:r>
            <a:rPr lang="en-US" sz="2000" b="1" dirty="0">
              <a:solidFill>
                <a:schemeClr val="bg1"/>
              </a:solidFill>
            </a:rPr>
            <a:t>Module 2 - From AT Inventory to Accessibility Checklists</a:t>
          </a:r>
          <a:endParaRPr lang="en-US" sz="2000" dirty="0">
            <a:solidFill>
              <a:schemeClr val="bg1"/>
            </a:solidFill>
          </a:endParaRPr>
        </a:p>
      </dgm:t>
    </dgm:pt>
    <dgm:pt modelId="{0DC560D9-C62C-41BA-8D68-CB78933BFF0C}" type="parTrans" cxnId="{91AFA996-5E3B-401C-B400-E70DBD4A4AB6}">
      <dgm:prSet/>
      <dgm:spPr/>
      <dgm:t>
        <a:bodyPr/>
        <a:lstStyle/>
        <a:p>
          <a:endParaRPr lang="en-US"/>
        </a:p>
      </dgm:t>
    </dgm:pt>
    <dgm:pt modelId="{80EFB54F-1AC8-40D9-981D-4C85160A5799}" type="sibTrans" cxnId="{91AFA996-5E3B-401C-B400-E70DBD4A4AB6}">
      <dgm:prSet/>
      <dgm:spPr/>
      <dgm:t>
        <a:bodyPr/>
        <a:lstStyle/>
        <a:p>
          <a:endParaRPr lang="en-US"/>
        </a:p>
      </dgm:t>
    </dgm:pt>
    <dgm:pt modelId="{419DF63C-9792-4EF5-9125-1EEF4D07C33F}">
      <dgm:prSet custT="1"/>
      <dgm:spPr/>
      <dgm:t>
        <a:bodyPr/>
        <a:lstStyle/>
        <a:p>
          <a:r>
            <a:rPr lang="en-US" sz="2000" b="1" dirty="0">
              <a:solidFill>
                <a:schemeClr val="bg1"/>
              </a:solidFill>
            </a:rPr>
            <a:t>Module 3 - Intro to the spectrum of adaptive technologies &amp; student intake evals</a:t>
          </a:r>
        </a:p>
      </dgm:t>
    </dgm:pt>
    <dgm:pt modelId="{2B95E8EF-82FE-4F54-970D-D55C9AD8EC00}" type="parTrans" cxnId="{024B121E-3EE5-42C9-97D1-5E0D27C29DC3}">
      <dgm:prSet/>
      <dgm:spPr/>
      <dgm:t>
        <a:bodyPr/>
        <a:lstStyle/>
        <a:p>
          <a:endParaRPr lang="en-US"/>
        </a:p>
      </dgm:t>
    </dgm:pt>
    <dgm:pt modelId="{EA8773AB-BB82-4BF6-944E-80CD2086CE93}" type="sibTrans" cxnId="{024B121E-3EE5-42C9-97D1-5E0D27C29DC3}">
      <dgm:prSet/>
      <dgm:spPr/>
      <dgm:t>
        <a:bodyPr/>
        <a:lstStyle/>
        <a:p>
          <a:endParaRPr lang="en-US"/>
        </a:p>
      </dgm:t>
    </dgm:pt>
    <dgm:pt modelId="{1B1E513F-BEB7-483A-8F12-A8210AEF19E9}">
      <dgm:prSet custT="1"/>
      <dgm:spPr/>
      <dgm:t>
        <a:bodyPr/>
        <a:lstStyle/>
        <a:p>
          <a:r>
            <a:rPr lang="en-US" sz="2000" b="1" dirty="0">
              <a:solidFill>
                <a:schemeClr val="bg1"/>
              </a:solidFill>
            </a:rPr>
            <a:t>Module 4 - Adaptive Technologies for Reading Disabilities, Low Vision &amp; Blindness</a:t>
          </a:r>
        </a:p>
      </dgm:t>
    </dgm:pt>
    <dgm:pt modelId="{DB284026-3063-4705-B72C-ADE04469BE6D}" type="parTrans" cxnId="{9CD469EF-CF99-411A-B4B3-5B2C59AF684C}">
      <dgm:prSet/>
      <dgm:spPr/>
      <dgm:t>
        <a:bodyPr/>
        <a:lstStyle/>
        <a:p>
          <a:endParaRPr lang="en-US"/>
        </a:p>
      </dgm:t>
    </dgm:pt>
    <dgm:pt modelId="{D99C9B80-BA48-46B7-8B67-372E2AFD9E86}" type="sibTrans" cxnId="{9CD469EF-CF99-411A-B4B3-5B2C59AF684C}">
      <dgm:prSet/>
      <dgm:spPr/>
      <dgm:t>
        <a:bodyPr/>
        <a:lstStyle/>
        <a:p>
          <a:endParaRPr lang="en-US"/>
        </a:p>
      </dgm:t>
    </dgm:pt>
    <dgm:pt modelId="{F4A56385-3827-49D1-B533-953BA75136B7}">
      <dgm:prSet custT="1"/>
      <dgm:spPr/>
      <dgm:t>
        <a:bodyPr/>
        <a:lstStyle/>
        <a:p>
          <a:r>
            <a:rPr lang="en-US" sz="2000" b="1" dirty="0">
              <a:solidFill>
                <a:schemeClr val="bg1"/>
              </a:solidFill>
            </a:rPr>
            <a:t>Module 5 -  Adaptive Technologies for </a:t>
          </a:r>
          <a:r>
            <a:rPr lang="en-US" sz="2000" b="1" dirty="0" err="1">
              <a:solidFill>
                <a:schemeClr val="bg1"/>
              </a:solidFill>
            </a:rPr>
            <a:t>dD</a:t>
          </a:r>
          <a:r>
            <a:rPr lang="en-US" sz="2000" b="1" dirty="0">
              <a:solidFill>
                <a:schemeClr val="bg1"/>
              </a:solidFill>
            </a:rPr>
            <a:t>/HOH</a:t>
          </a:r>
        </a:p>
      </dgm:t>
    </dgm:pt>
    <dgm:pt modelId="{5C6E35C5-B6D6-42D4-9FF2-63E3FEC1E45F}" type="parTrans" cxnId="{D572C096-14C8-487B-ABCD-6354192B80BA}">
      <dgm:prSet/>
      <dgm:spPr/>
      <dgm:t>
        <a:bodyPr/>
        <a:lstStyle/>
        <a:p>
          <a:endParaRPr lang="en-US"/>
        </a:p>
      </dgm:t>
    </dgm:pt>
    <dgm:pt modelId="{E866DA3A-B427-429E-A892-4812B432ED79}" type="sibTrans" cxnId="{D572C096-14C8-487B-ABCD-6354192B80BA}">
      <dgm:prSet/>
      <dgm:spPr/>
      <dgm:t>
        <a:bodyPr/>
        <a:lstStyle/>
        <a:p>
          <a:endParaRPr lang="en-US"/>
        </a:p>
      </dgm:t>
    </dgm:pt>
    <dgm:pt modelId="{05261D3E-3CC7-4C85-9E09-D67FC777908C}" type="pres">
      <dgm:prSet presAssocID="{162F69A6-0780-49EA-A6A8-3965C12489B2}" presName="root" presStyleCnt="0">
        <dgm:presLayoutVars>
          <dgm:dir/>
          <dgm:resizeHandles val="exact"/>
        </dgm:presLayoutVars>
      </dgm:prSet>
      <dgm:spPr/>
    </dgm:pt>
    <dgm:pt modelId="{25C6FE9B-AED9-47D9-807F-76A517615FC1}" type="pres">
      <dgm:prSet presAssocID="{30269CC2-8DD6-4402-82F3-18F164A732FF}" presName="compNode" presStyleCnt="0"/>
      <dgm:spPr/>
    </dgm:pt>
    <dgm:pt modelId="{99698387-9DF3-4127-A7DE-FCE3F05A3470}" type="pres">
      <dgm:prSet presAssocID="{30269CC2-8DD6-4402-82F3-18F164A732FF}" presName="bgRect" presStyleLbl="bgShp" presStyleIdx="0" presStyleCnt="5" custLinFactNeighborX="0" custLinFactNeighborY="-27458"/>
      <dgm:spPr>
        <a:prstGeom prst="rect">
          <a:avLst/>
        </a:prstGeom>
        <a:gradFill rotWithShape="0">
          <a:gsLst>
            <a:gs pos="0">
              <a:schemeClr val="tx1">
                <a:lumMod val="75000"/>
                <a:lumOff val="25000"/>
              </a:schemeClr>
            </a:gs>
            <a:gs pos="15929">
              <a:schemeClr val="tx1">
                <a:lumMod val="85000"/>
                <a:lumOff val="15000"/>
              </a:schemeClr>
            </a:gs>
            <a:gs pos="97000">
              <a:schemeClr val="tx1">
                <a:lumMod val="85000"/>
                <a:lumOff val="15000"/>
              </a:schemeClr>
            </a:gs>
            <a:gs pos="100000">
              <a:schemeClr val="accent2">
                <a:lumMod val="75000"/>
              </a:schemeClr>
            </a:gs>
          </a:gsLst>
          <a:lin ang="10800000" scaled="0"/>
        </a:gradFill>
      </dgm:spPr>
    </dgm:pt>
    <dgm:pt modelId="{B52E1101-E263-4511-8D8F-5A215C912C41}" type="pres">
      <dgm:prSet presAssocID="{30269CC2-8DD6-4402-82F3-18F164A732FF}" presName="iconRect" presStyleLbl="node1" presStyleIdx="0" presStyleCnt="5" custLinFactNeighborX="0" custLinFactNeighborY="-49923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erry"/>
        </a:ext>
      </dgm:extLst>
    </dgm:pt>
    <dgm:pt modelId="{18EFBBAF-BD9F-4030-B8A4-57CCEB350921}" type="pres">
      <dgm:prSet presAssocID="{30269CC2-8DD6-4402-82F3-18F164A732FF}" presName="spaceRect" presStyleCnt="0"/>
      <dgm:spPr/>
    </dgm:pt>
    <dgm:pt modelId="{F113ED77-1650-49A8-987A-A13C2A50CEA5}" type="pres">
      <dgm:prSet presAssocID="{30269CC2-8DD6-4402-82F3-18F164A732FF}" presName="parTx" presStyleLbl="revTx" presStyleIdx="0" presStyleCnt="5" custLinFactNeighborX="0" custLinFactNeighborY="-27458">
        <dgm:presLayoutVars>
          <dgm:chMax val="0"/>
          <dgm:chPref val="0"/>
        </dgm:presLayoutVars>
      </dgm:prSet>
      <dgm:spPr/>
    </dgm:pt>
    <dgm:pt modelId="{084D1940-F8FF-48AA-A0CA-908C7645C951}" type="pres">
      <dgm:prSet presAssocID="{2DAA2C1D-14F6-4BCA-B047-0B53ADD46F43}" presName="sibTrans" presStyleCnt="0"/>
      <dgm:spPr/>
    </dgm:pt>
    <dgm:pt modelId="{922A9066-91F0-4494-8CF8-01F8511B6028}" type="pres">
      <dgm:prSet presAssocID="{2B87ECDB-C552-42F6-9B52-6548A18B206B}" presName="compNode" presStyleCnt="0"/>
      <dgm:spPr/>
    </dgm:pt>
    <dgm:pt modelId="{FA3369E0-5B38-4FDD-A9F5-22B9810A03F7}" type="pres">
      <dgm:prSet presAssocID="{2B87ECDB-C552-42F6-9B52-6548A18B206B}" presName="bgRect" presStyleLbl="bgShp" presStyleIdx="1" presStyleCnt="5"/>
      <dgm:spPr>
        <a:xfrm>
          <a:off x="0" y="1249576"/>
          <a:ext cx="6791323" cy="995920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gm:spPr>
    </dgm:pt>
    <dgm:pt modelId="{FADE9C4E-BFE3-4374-BE2C-676ED238ACF2}" type="pres">
      <dgm:prSet presAssocID="{2B87ECDB-C552-42F6-9B52-6548A18B206B}" presName="iconRect" presStyleLbl="node1" presStyleIdx="1" presStyleCnt="5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ducation"/>
        </a:ext>
      </dgm:extLst>
    </dgm:pt>
    <dgm:pt modelId="{7000F0F2-143F-4CAE-BA6B-E9C401E5437A}" type="pres">
      <dgm:prSet presAssocID="{2B87ECDB-C552-42F6-9B52-6548A18B206B}" presName="spaceRect" presStyleCnt="0"/>
      <dgm:spPr/>
    </dgm:pt>
    <dgm:pt modelId="{AC018808-9CEA-4C61-8875-3E922AA167D7}" type="pres">
      <dgm:prSet presAssocID="{2B87ECDB-C552-42F6-9B52-6548A18B206B}" presName="parTx" presStyleLbl="revTx" presStyleIdx="1" presStyleCnt="5">
        <dgm:presLayoutVars>
          <dgm:chMax val="0"/>
          <dgm:chPref val="0"/>
        </dgm:presLayoutVars>
      </dgm:prSet>
      <dgm:spPr/>
    </dgm:pt>
    <dgm:pt modelId="{CE46B6BD-FA9F-4C65-8E75-D8C24C71657B}" type="pres">
      <dgm:prSet presAssocID="{80EFB54F-1AC8-40D9-981D-4C85160A5799}" presName="sibTrans" presStyleCnt="0"/>
      <dgm:spPr/>
    </dgm:pt>
    <dgm:pt modelId="{B12160B6-4EC8-4B4D-A1B2-F7F5F2795F75}" type="pres">
      <dgm:prSet presAssocID="{419DF63C-9792-4EF5-9125-1EEF4D07C33F}" presName="compNode" presStyleCnt="0"/>
      <dgm:spPr/>
    </dgm:pt>
    <dgm:pt modelId="{DB8ABDAA-976A-4A84-A3C3-277080E19DCA}" type="pres">
      <dgm:prSet presAssocID="{419DF63C-9792-4EF5-9125-1EEF4D07C33F}" presName="bgRect" presStyleLbl="bgShp" presStyleIdx="2" presStyleCnt="5" custLinFactNeighborY="28383"/>
      <dgm:spPr>
        <a:xfrm>
          <a:off x="0" y="2494477"/>
          <a:ext cx="6791323" cy="995920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gm:spPr>
    </dgm:pt>
    <dgm:pt modelId="{D335376E-740A-4A47-BC5B-3381DE731CE0}" type="pres">
      <dgm:prSet presAssocID="{419DF63C-9792-4EF5-9125-1EEF4D07C33F}" presName="iconRect" presStyleLbl="node1" presStyleIdx="2" presStyleCnt="5"/>
      <dgm:spPr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Enrollment"/>
        </a:ext>
      </dgm:extLst>
    </dgm:pt>
    <dgm:pt modelId="{BCDE90E0-E45B-4C79-BE60-A53702208276}" type="pres">
      <dgm:prSet presAssocID="{419DF63C-9792-4EF5-9125-1EEF4D07C33F}" presName="spaceRect" presStyleCnt="0"/>
      <dgm:spPr/>
    </dgm:pt>
    <dgm:pt modelId="{8409F791-340A-4625-9294-3E680D66DB63}" type="pres">
      <dgm:prSet presAssocID="{419DF63C-9792-4EF5-9125-1EEF4D07C33F}" presName="parTx" presStyleLbl="revTx" presStyleIdx="2" presStyleCnt="5">
        <dgm:presLayoutVars>
          <dgm:chMax val="0"/>
          <dgm:chPref val="0"/>
        </dgm:presLayoutVars>
      </dgm:prSet>
      <dgm:spPr/>
    </dgm:pt>
    <dgm:pt modelId="{D4892BA4-47FA-499C-84FA-3A971E9AFE41}" type="pres">
      <dgm:prSet presAssocID="{EA8773AB-BB82-4BF6-944E-80CD2086CE93}" presName="sibTrans" presStyleCnt="0"/>
      <dgm:spPr/>
    </dgm:pt>
    <dgm:pt modelId="{390D1410-0CB7-44D5-903C-C35615DE86E1}" type="pres">
      <dgm:prSet presAssocID="{1B1E513F-BEB7-483A-8F12-A8210AEF19E9}" presName="compNode" presStyleCnt="0"/>
      <dgm:spPr/>
    </dgm:pt>
    <dgm:pt modelId="{C2FCE80A-DCA0-4D7F-8F72-19CB2337E588}" type="pres">
      <dgm:prSet presAssocID="{1B1E513F-BEB7-483A-8F12-A8210AEF19E9}" presName="bgRect" presStyleLbl="bgShp" presStyleIdx="3" presStyleCnt="5" custLinFactNeighborX="0" custLinFactNeighborY="-5343"/>
      <dgm:spPr>
        <a:xfrm>
          <a:off x="0" y="3739377"/>
          <a:ext cx="6791323" cy="995920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gm:spPr>
    </dgm:pt>
    <dgm:pt modelId="{1B0B9210-632F-4BB5-B140-1FA20D3CF123}" type="pres">
      <dgm:prSet presAssocID="{1B1E513F-BEB7-483A-8F12-A8210AEF19E9}" presName="iconRect" presStyleLbl="node1" presStyleIdx="3" presStyleCnt="5"/>
      <dgm:spPr>
        <a:blipFill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xOutline"/>
        </a:ext>
      </dgm:extLst>
    </dgm:pt>
    <dgm:pt modelId="{E9B85894-F3EF-4216-9DD4-962DCF409217}" type="pres">
      <dgm:prSet presAssocID="{1B1E513F-BEB7-483A-8F12-A8210AEF19E9}" presName="spaceRect" presStyleCnt="0"/>
      <dgm:spPr/>
    </dgm:pt>
    <dgm:pt modelId="{3CBA7321-E2AC-48FD-B351-CE3C9A4CE924}" type="pres">
      <dgm:prSet presAssocID="{1B1E513F-BEB7-483A-8F12-A8210AEF19E9}" presName="parTx" presStyleLbl="revTx" presStyleIdx="3" presStyleCnt="5">
        <dgm:presLayoutVars>
          <dgm:chMax val="0"/>
          <dgm:chPref val="0"/>
        </dgm:presLayoutVars>
      </dgm:prSet>
      <dgm:spPr/>
    </dgm:pt>
    <dgm:pt modelId="{5E25F319-BBA5-4820-B2FC-14F8D56BF078}" type="pres">
      <dgm:prSet presAssocID="{D99C9B80-BA48-46B7-8B67-372E2AFD9E86}" presName="sibTrans" presStyleCnt="0"/>
      <dgm:spPr/>
    </dgm:pt>
    <dgm:pt modelId="{A9DA4473-F7AD-4D05-A89E-4317469C9CAC}" type="pres">
      <dgm:prSet presAssocID="{F4A56385-3827-49D1-B533-953BA75136B7}" presName="compNode" presStyleCnt="0"/>
      <dgm:spPr/>
    </dgm:pt>
    <dgm:pt modelId="{343A76ED-9DD6-4B0A-830E-16ED952B3D06}" type="pres">
      <dgm:prSet presAssocID="{F4A56385-3827-49D1-B533-953BA75136B7}" presName="bgRect" presStyleLbl="bgShp" presStyleIdx="4" presStyleCnt="5"/>
      <dgm:spPr>
        <a:xfrm>
          <a:off x="0" y="4984278"/>
          <a:ext cx="6791323" cy="995920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gm:spPr>
    </dgm:pt>
    <dgm:pt modelId="{C21BED67-1F13-4312-815B-B5C34DAA27F9}" type="pres">
      <dgm:prSet presAssocID="{F4A56385-3827-49D1-B533-953BA75136B7}" presName="iconRect" presStyleLbl="node1" presStyleIdx="4" presStyleCnt="5"/>
      <dgm:spPr>
        <a:blipFill>
          <a:blip xmlns:r="http://schemas.openxmlformats.org/officeDocument/2006/relationships"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oter"/>
        </a:ext>
      </dgm:extLst>
    </dgm:pt>
    <dgm:pt modelId="{8854FDB6-04FD-4DEB-9AB6-DDB7E532A353}" type="pres">
      <dgm:prSet presAssocID="{F4A56385-3827-49D1-B533-953BA75136B7}" presName="spaceRect" presStyleCnt="0"/>
      <dgm:spPr/>
    </dgm:pt>
    <dgm:pt modelId="{9260EF14-C09B-4543-88B7-7F45704CBA36}" type="pres">
      <dgm:prSet presAssocID="{F4A56385-3827-49D1-B533-953BA75136B7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024B121E-3EE5-42C9-97D1-5E0D27C29DC3}" srcId="{162F69A6-0780-49EA-A6A8-3965C12489B2}" destId="{419DF63C-9792-4EF5-9125-1EEF4D07C33F}" srcOrd="2" destOrd="0" parTransId="{2B95E8EF-82FE-4F54-970D-D55C9AD8EC00}" sibTransId="{EA8773AB-BB82-4BF6-944E-80CD2086CE93}"/>
    <dgm:cxn modelId="{D7E7903A-483E-4876-8C77-EEB10661B95B}" type="presOf" srcId="{1B1E513F-BEB7-483A-8F12-A8210AEF19E9}" destId="{3CBA7321-E2AC-48FD-B351-CE3C9A4CE924}" srcOrd="0" destOrd="0" presId="urn:microsoft.com/office/officeart/2018/2/layout/IconVerticalSolidList"/>
    <dgm:cxn modelId="{C9B7BD43-67DC-4CD4-86B0-92B8BFA59068}" type="presOf" srcId="{2B87ECDB-C552-42F6-9B52-6548A18B206B}" destId="{AC018808-9CEA-4C61-8875-3E922AA167D7}" srcOrd="0" destOrd="0" presId="urn:microsoft.com/office/officeart/2018/2/layout/IconVerticalSolidList"/>
    <dgm:cxn modelId="{92648A4D-7D0D-48F5-96E4-BF8EC541B3A9}" type="presOf" srcId="{419DF63C-9792-4EF5-9125-1EEF4D07C33F}" destId="{8409F791-340A-4625-9294-3E680D66DB63}" srcOrd="0" destOrd="0" presId="urn:microsoft.com/office/officeart/2018/2/layout/IconVerticalSolidList"/>
    <dgm:cxn modelId="{DF18896F-7F42-4500-8AD0-6181E8694E28}" type="presOf" srcId="{F4A56385-3827-49D1-B533-953BA75136B7}" destId="{9260EF14-C09B-4543-88B7-7F45704CBA36}" srcOrd="0" destOrd="0" presId="urn:microsoft.com/office/officeart/2018/2/layout/IconVerticalSolidList"/>
    <dgm:cxn modelId="{91AFA996-5E3B-401C-B400-E70DBD4A4AB6}" srcId="{162F69A6-0780-49EA-A6A8-3965C12489B2}" destId="{2B87ECDB-C552-42F6-9B52-6548A18B206B}" srcOrd="1" destOrd="0" parTransId="{0DC560D9-C62C-41BA-8D68-CB78933BFF0C}" sibTransId="{80EFB54F-1AC8-40D9-981D-4C85160A5799}"/>
    <dgm:cxn modelId="{D572C096-14C8-487B-ABCD-6354192B80BA}" srcId="{162F69A6-0780-49EA-A6A8-3965C12489B2}" destId="{F4A56385-3827-49D1-B533-953BA75136B7}" srcOrd="4" destOrd="0" parTransId="{5C6E35C5-B6D6-42D4-9FF2-63E3FEC1E45F}" sibTransId="{E866DA3A-B427-429E-A892-4812B432ED79}"/>
    <dgm:cxn modelId="{813C1BD6-5A4A-43F4-8BF7-0645F72381AA}" srcId="{162F69A6-0780-49EA-A6A8-3965C12489B2}" destId="{30269CC2-8DD6-4402-82F3-18F164A732FF}" srcOrd="0" destOrd="0" parTransId="{4A8A3B18-A3DE-475C-8BF1-FB4B84DDA43B}" sibTransId="{2DAA2C1D-14F6-4BCA-B047-0B53ADD46F43}"/>
    <dgm:cxn modelId="{7F77D1ED-2343-4635-9FDF-CF5C9D2B3315}" type="presOf" srcId="{162F69A6-0780-49EA-A6A8-3965C12489B2}" destId="{05261D3E-3CC7-4C85-9E09-D67FC777908C}" srcOrd="0" destOrd="0" presId="urn:microsoft.com/office/officeart/2018/2/layout/IconVerticalSolidList"/>
    <dgm:cxn modelId="{9CD469EF-CF99-411A-B4B3-5B2C59AF684C}" srcId="{162F69A6-0780-49EA-A6A8-3965C12489B2}" destId="{1B1E513F-BEB7-483A-8F12-A8210AEF19E9}" srcOrd="3" destOrd="0" parTransId="{DB284026-3063-4705-B72C-ADE04469BE6D}" sibTransId="{D99C9B80-BA48-46B7-8B67-372E2AFD9E86}"/>
    <dgm:cxn modelId="{175EB5FF-CD0E-4495-8FA8-F19D1233730A}" type="presOf" srcId="{30269CC2-8DD6-4402-82F3-18F164A732FF}" destId="{F113ED77-1650-49A8-987A-A13C2A50CEA5}" srcOrd="0" destOrd="0" presId="urn:microsoft.com/office/officeart/2018/2/layout/IconVerticalSolidList"/>
    <dgm:cxn modelId="{B6784D09-C55E-4568-A257-9A4C076E72A2}" type="presParOf" srcId="{05261D3E-3CC7-4C85-9E09-D67FC777908C}" destId="{25C6FE9B-AED9-47D9-807F-76A517615FC1}" srcOrd="0" destOrd="0" presId="urn:microsoft.com/office/officeart/2018/2/layout/IconVerticalSolidList"/>
    <dgm:cxn modelId="{918FF3CA-876D-40FA-841A-AB5A28A77ED2}" type="presParOf" srcId="{25C6FE9B-AED9-47D9-807F-76A517615FC1}" destId="{99698387-9DF3-4127-A7DE-FCE3F05A3470}" srcOrd="0" destOrd="0" presId="urn:microsoft.com/office/officeart/2018/2/layout/IconVerticalSolidList"/>
    <dgm:cxn modelId="{9E8C0B32-A7B3-460A-83CF-493652F6403A}" type="presParOf" srcId="{25C6FE9B-AED9-47D9-807F-76A517615FC1}" destId="{B52E1101-E263-4511-8D8F-5A215C912C41}" srcOrd="1" destOrd="0" presId="urn:microsoft.com/office/officeart/2018/2/layout/IconVerticalSolidList"/>
    <dgm:cxn modelId="{BF3562AE-51B6-4827-AC2A-02A6C7EE6F5E}" type="presParOf" srcId="{25C6FE9B-AED9-47D9-807F-76A517615FC1}" destId="{18EFBBAF-BD9F-4030-B8A4-57CCEB350921}" srcOrd="2" destOrd="0" presId="urn:microsoft.com/office/officeart/2018/2/layout/IconVerticalSolidList"/>
    <dgm:cxn modelId="{04E3ADEA-CCED-42DB-834F-C02041D4F81B}" type="presParOf" srcId="{25C6FE9B-AED9-47D9-807F-76A517615FC1}" destId="{F113ED77-1650-49A8-987A-A13C2A50CEA5}" srcOrd="3" destOrd="0" presId="urn:microsoft.com/office/officeart/2018/2/layout/IconVerticalSolidList"/>
    <dgm:cxn modelId="{F6438E6C-D016-4A64-9005-13CAA2685ADD}" type="presParOf" srcId="{05261D3E-3CC7-4C85-9E09-D67FC777908C}" destId="{084D1940-F8FF-48AA-A0CA-908C7645C951}" srcOrd="1" destOrd="0" presId="urn:microsoft.com/office/officeart/2018/2/layout/IconVerticalSolidList"/>
    <dgm:cxn modelId="{CEB88A46-381C-4FB3-B5C2-36F0205865FC}" type="presParOf" srcId="{05261D3E-3CC7-4C85-9E09-D67FC777908C}" destId="{922A9066-91F0-4494-8CF8-01F8511B6028}" srcOrd="2" destOrd="0" presId="urn:microsoft.com/office/officeart/2018/2/layout/IconVerticalSolidList"/>
    <dgm:cxn modelId="{D1B45BFC-BE7D-41A5-ACF1-DDC855C4E453}" type="presParOf" srcId="{922A9066-91F0-4494-8CF8-01F8511B6028}" destId="{FA3369E0-5B38-4FDD-A9F5-22B9810A03F7}" srcOrd="0" destOrd="0" presId="urn:microsoft.com/office/officeart/2018/2/layout/IconVerticalSolidList"/>
    <dgm:cxn modelId="{4643A976-3E27-4CAA-B7FC-B0B83CAF8B1F}" type="presParOf" srcId="{922A9066-91F0-4494-8CF8-01F8511B6028}" destId="{FADE9C4E-BFE3-4374-BE2C-676ED238ACF2}" srcOrd="1" destOrd="0" presId="urn:microsoft.com/office/officeart/2018/2/layout/IconVerticalSolidList"/>
    <dgm:cxn modelId="{D766C06F-7B8D-459C-9FB9-C58229C29760}" type="presParOf" srcId="{922A9066-91F0-4494-8CF8-01F8511B6028}" destId="{7000F0F2-143F-4CAE-BA6B-E9C401E5437A}" srcOrd="2" destOrd="0" presId="urn:microsoft.com/office/officeart/2018/2/layout/IconVerticalSolidList"/>
    <dgm:cxn modelId="{150742EF-413B-4B94-8C6E-7E0DC782FB81}" type="presParOf" srcId="{922A9066-91F0-4494-8CF8-01F8511B6028}" destId="{AC018808-9CEA-4C61-8875-3E922AA167D7}" srcOrd="3" destOrd="0" presId="urn:microsoft.com/office/officeart/2018/2/layout/IconVerticalSolidList"/>
    <dgm:cxn modelId="{8C73B2A2-55AA-4BE8-A101-760B33AD8140}" type="presParOf" srcId="{05261D3E-3CC7-4C85-9E09-D67FC777908C}" destId="{CE46B6BD-FA9F-4C65-8E75-D8C24C71657B}" srcOrd="3" destOrd="0" presId="urn:microsoft.com/office/officeart/2018/2/layout/IconVerticalSolidList"/>
    <dgm:cxn modelId="{18BE3019-0E90-4C32-A988-157009864AD2}" type="presParOf" srcId="{05261D3E-3CC7-4C85-9E09-D67FC777908C}" destId="{B12160B6-4EC8-4B4D-A1B2-F7F5F2795F75}" srcOrd="4" destOrd="0" presId="urn:microsoft.com/office/officeart/2018/2/layout/IconVerticalSolidList"/>
    <dgm:cxn modelId="{2EEC68C7-29BF-4C02-91C1-17C5C78737B5}" type="presParOf" srcId="{B12160B6-4EC8-4B4D-A1B2-F7F5F2795F75}" destId="{DB8ABDAA-976A-4A84-A3C3-277080E19DCA}" srcOrd="0" destOrd="0" presId="urn:microsoft.com/office/officeart/2018/2/layout/IconVerticalSolidList"/>
    <dgm:cxn modelId="{F1D89C2A-76D1-4569-963D-1C92D0A16E1C}" type="presParOf" srcId="{B12160B6-4EC8-4B4D-A1B2-F7F5F2795F75}" destId="{D335376E-740A-4A47-BC5B-3381DE731CE0}" srcOrd="1" destOrd="0" presId="urn:microsoft.com/office/officeart/2018/2/layout/IconVerticalSolidList"/>
    <dgm:cxn modelId="{4E76AE4D-E418-463B-994D-6DDD4BE738C0}" type="presParOf" srcId="{B12160B6-4EC8-4B4D-A1B2-F7F5F2795F75}" destId="{BCDE90E0-E45B-4C79-BE60-A53702208276}" srcOrd="2" destOrd="0" presId="urn:microsoft.com/office/officeart/2018/2/layout/IconVerticalSolidList"/>
    <dgm:cxn modelId="{A3104C94-C425-4DC0-8A01-7FDFF0F35AAA}" type="presParOf" srcId="{B12160B6-4EC8-4B4D-A1B2-F7F5F2795F75}" destId="{8409F791-340A-4625-9294-3E680D66DB63}" srcOrd="3" destOrd="0" presId="urn:microsoft.com/office/officeart/2018/2/layout/IconVerticalSolidList"/>
    <dgm:cxn modelId="{605473B3-8AA5-4EE0-BFBA-3AB749038A35}" type="presParOf" srcId="{05261D3E-3CC7-4C85-9E09-D67FC777908C}" destId="{D4892BA4-47FA-499C-84FA-3A971E9AFE41}" srcOrd="5" destOrd="0" presId="urn:microsoft.com/office/officeart/2018/2/layout/IconVerticalSolidList"/>
    <dgm:cxn modelId="{CC9F31C5-774B-4FC3-9646-7E0EFDB54727}" type="presParOf" srcId="{05261D3E-3CC7-4C85-9E09-D67FC777908C}" destId="{390D1410-0CB7-44D5-903C-C35615DE86E1}" srcOrd="6" destOrd="0" presId="urn:microsoft.com/office/officeart/2018/2/layout/IconVerticalSolidList"/>
    <dgm:cxn modelId="{34A9E1BF-6D83-4701-9E7B-CBCD8074AEAA}" type="presParOf" srcId="{390D1410-0CB7-44D5-903C-C35615DE86E1}" destId="{C2FCE80A-DCA0-4D7F-8F72-19CB2337E588}" srcOrd="0" destOrd="0" presId="urn:microsoft.com/office/officeart/2018/2/layout/IconVerticalSolidList"/>
    <dgm:cxn modelId="{2682A58B-536A-49D1-A507-E48E245F1609}" type="presParOf" srcId="{390D1410-0CB7-44D5-903C-C35615DE86E1}" destId="{1B0B9210-632F-4BB5-B140-1FA20D3CF123}" srcOrd="1" destOrd="0" presId="urn:microsoft.com/office/officeart/2018/2/layout/IconVerticalSolidList"/>
    <dgm:cxn modelId="{59D669F7-8B16-4888-95F6-5986C0AFE631}" type="presParOf" srcId="{390D1410-0CB7-44D5-903C-C35615DE86E1}" destId="{E9B85894-F3EF-4216-9DD4-962DCF409217}" srcOrd="2" destOrd="0" presId="urn:microsoft.com/office/officeart/2018/2/layout/IconVerticalSolidList"/>
    <dgm:cxn modelId="{BD8D7B70-D5A5-475A-9EAE-2DF74A65E7A7}" type="presParOf" srcId="{390D1410-0CB7-44D5-903C-C35615DE86E1}" destId="{3CBA7321-E2AC-48FD-B351-CE3C9A4CE924}" srcOrd="3" destOrd="0" presId="urn:microsoft.com/office/officeart/2018/2/layout/IconVerticalSolidList"/>
    <dgm:cxn modelId="{A54D5403-F787-4964-8489-63C75BE2EFB6}" type="presParOf" srcId="{05261D3E-3CC7-4C85-9E09-D67FC777908C}" destId="{5E25F319-BBA5-4820-B2FC-14F8D56BF078}" srcOrd="7" destOrd="0" presId="urn:microsoft.com/office/officeart/2018/2/layout/IconVerticalSolidList"/>
    <dgm:cxn modelId="{B5AAF852-AE2E-40BE-BC22-1382A2AD5A44}" type="presParOf" srcId="{05261D3E-3CC7-4C85-9E09-D67FC777908C}" destId="{A9DA4473-F7AD-4D05-A89E-4317469C9CAC}" srcOrd="8" destOrd="0" presId="urn:microsoft.com/office/officeart/2018/2/layout/IconVerticalSolidList"/>
    <dgm:cxn modelId="{80161854-1670-4BD7-9912-A0DFE5201001}" type="presParOf" srcId="{A9DA4473-F7AD-4D05-A89E-4317469C9CAC}" destId="{343A76ED-9DD6-4B0A-830E-16ED952B3D06}" srcOrd="0" destOrd="0" presId="urn:microsoft.com/office/officeart/2018/2/layout/IconVerticalSolidList"/>
    <dgm:cxn modelId="{17AEC66B-BBFF-4EF5-B894-6B5A992F362F}" type="presParOf" srcId="{A9DA4473-F7AD-4D05-A89E-4317469C9CAC}" destId="{C21BED67-1F13-4312-815B-B5C34DAA27F9}" srcOrd="1" destOrd="0" presId="urn:microsoft.com/office/officeart/2018/2/layout/IconVerticalSolidList"/>
    <dgm:cxn modelId="{D35FF1B4-6B78-4ECE-976F-17DFD749DB9F}" type="presParOf" srcId="{A9DA4473-F7AD-4D05-A89E-4317469C9CAC}" destId="{8854FDB6-04FD-4DEB-9AB6-DDB7E532A353}" srcOrd="2" destOrd="0" presId="urn:microsoft.com/office/officeart/2018/2/layout/IconVerticalSolidList"/>
    <dgm:cxn modelId="{00C148E5-B634-4CBF-973D-0F5A3C5E09C8}" type="presParOf" srcId="{A9DA4473-F7AD-4D05-A89E-4317469C9CAC}" destId="{9260EF14-C09B-4543-88B7-7F45704CBA3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98387-9DF3-4127-A7DE-FCE3F05A3470}">
      <dsp:nvSpPr>
        <dsp:cNvPr id="0" name=""/>
        <dsp:cNvSpPr/>
      </dsp:nvSpPr>
      <dsp:spPr>
        <a:xfrm>
          <a:off x="0" y="0"/>
          <a:ext cx="6970763" cy="635151"/>
        </a:xfrm>
        <a:prstGeom prst="rect">
          <a:avLst/>
        </a:prstGeom>
        <a:gradFill rotWithShape="0">
          <a:gsLst>
            <a:gs pos="0">
              <a:schemeClr val="tx1">
                <a:lumMod val="75000"/>
                <a:lumOff val="25000"/>
              </a:schemeClr>
            </a:gs>
            <a:gs pos="15929">
              <a:schemeClr val="tx1">
                <a:lumMod val="85000"/>
                <a:lumOff val="15000"/>
              </a:schemeClr>
            </a:gs>
            <a:gs pos="97000">
              <a:schemeClr val="tx1">
                <a:lumMod val="85000"/>
                <a:lumOff val="15000"/>
              </a:schemeClr>
            </a:gs>
            <a:gs pos="100000">
              <a:schemeClr val="accent2">
                <a:lumMod val="75000"/>
              </a:schemeClr>
            </a:gs>
          </a:gsLst>
          <a:lin ang="108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2E1101-E263-4511-8D8F-5A215C912C41}">
      <dsp:nvSpPr>
        <dsp:cNvPr id="0" name=""/>
        <dsp:cNvSpPr/>
      </dsp:nvSpPr>
      <dsp:spPr>
        <a:xfrm>
          <a:off x="192133" y="0"/>
          <a:ext cx="349674" cy="349333"/>
        </a:xfrm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13ED77-1650-49A8-987A-A13C2A50CEA5}">
      <dsp:nvSpPr>
        <dsp:cNvPr id="0" name=""/>
        <dsp:cNvSpPr/>
      </dsp:nvSpPr>
      <dsp:spPr>
        <a:xfrm>
          <a:off x="733941" y="0"/>
          <a:ext cx="6214591" cy="674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421" tIns="71421" rIns="71421" bIns="7142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bg1"/>
              </a:solidFill>
            </a:rPr>
            <a:t>Module 1 - Introductions &amp; Experience</a:t>
          </a:r>
        </a:p>
      </dsp:txBody>
      <dsp:txXfrm>
        <a:off x="733941" y="0"/>
        <a:ext cx="6214591" cy="674848"/>
      </dsp:txXfrm>
    </dsp:sp>
    <dsp:sp modelId="{FA3369E0-5B38-4FDD-A9F5-22B9810A03F7}">
      <dsp:nvSpPr>
        <dsp:cNvPr id="0" name=""/>
        <dsp:cNvSpPr/>
      </dsp:nvSpPr>
      <dsp:spPr>
        <a:xfrm>
          <a:off x="0" y="848710"/>
          <a:ext cx="6970763" cy="635151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DE9C4E-BFE3-4374-BE2C-676ED238ACF2}">
      <dsp:nvSpPr>
        <dsp:cNvPr id="0" name=""/>
        <dsp:cNvSpPr/>
      </dsp:nvSpPr>
      <dsp:spPr>
        <a:xfrm>
          <a:off x="192133" y="991619"/>
          <a:ext cx="349674" cy="349333"/>
        </a:xfrm>
        <a:prstGeom prst="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018808-9CEA-4C61-8875-3E922AA167D7}">
      <dsp:nvSpPr>
        <dsp:cNvPr id="0" name=""/>
        <dsp:cNvSpPr/>
      </dsp:nvSpPr>
      <dsp:spPr>
        <a:xfrm>
          <a:off x="733941" y="848710"/>
          <a:ext cx="6214591" cy="674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421" tIns="71421" rIns="71421" bIns="7142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bg1"/>
              </a:solidFill>
            </a:rPr>
            <a:t>Module 2 - From AT Inventory to Accessibility Checklists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733941" y="848710"/>
        <a:ext cx="6214591" cy="674848"/>
      </dsp:txXfrm>
    </dsp:sp>
    <dsp:sp modelId="{DB8ABDAA-976A-4A84-A3C3-277080E19DCA}">
      <dsp:nvSpPr>
        <dsp:cNvPr id="0" name=""/>
        <dsp:cNvSpPr/>
      </dsp:nvSpPr>
      <dsp:spPr>
        <a:xfrm>
          <a:off x="0" y="1872546"/>
          <a:ext cx="6970763" cy="635151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35376E-740A-4A47-BC5B-3381DE731CE0}">
      <dsp:nvSpPr>
        <dsp:cNvPr id="0" name=""/>
        <dsp:cNvSpPr/>
      </dsp:nvSpPr>
      <dsp:spPr>
        <a:xfrm>
          <a:off x="192133" y="1835180"/>
          <a:ext cx="349674" cy="349333"/>
        </a:xfrm>
        <a:prstGeom prst="rect">
          <a:avLst/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09F791-340A-4625-9294-3E680D66DB63}">
      <dsp:nvSpPr>
        <dsp:cNvPr id="0" name=""/>
        <dsp:cNvSpPr/>
      </dsp:nvSpPr>
      <dsp:spPr>
        <a:xfrm>
          <a:off x="733941" y="1692271"/>
          <a:ext cx="6214591" cy="674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421" tIns="71421" rIns="71421" bIns="7142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bg1"/>
              </a:solidFill>
            </a:rPr>
            <a:t>Module 3 - Intro to the spectrum of adaptive technologies &amp; student intake evals</a:t>
          </a:r>
        </a:p>
      </dsp:txBody>
      <dsp:txXfrm>
        <a:off x="733941" y="1692271"/>
        <a:ext cx="6214591" cy="674848"/>
      </dsp:txXfrm>
    </dsp:sp>
    <dsp:sp modelId="{C2FCE80A-DCA0-4D7F-8F72-19CB2337E588}">
      <dsp:nvSpPr>
        <dsp:cNvPr id="0" name=""/>
        <dsp:cNvSpPr/>
      </dsp:nvSpPr>
      <dsp:spPr>
        <a:xfrm>
          <a:off x="0" y="2501895"/>
          <a:ext cx="6970763" cy="635151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0B9210-632F-4BB5-B140-1FA20D3CF123}">
      <dsp:nvSpPr>
        <dsp:cNvPr id="0" name=""/>
        <dsp:cNvSpPr/>
      </dsp:nvSpPr>
      <dsp:spPr>
        <a:xfrm>
          <a:off x="192133" y="2678740"/>
          <a:ext cx="349674" cy="349333"/>
        </a:xfrm>
        <a:prstGeom prst="rect">
          <a:avLst/>
        </a:prstGeom>
        <a:blipFill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BA7321-E2AC-48FD-B351-CE3C9A4CE924}">
      <dsp:nvSpPr>
        <dsp:cNvPr id="0" name=""/>
        <dsp:cNvSpPr/>
      </dsp:nvSpPr>
      <dsp:spPr>
        <a:xfrm>
          <a:off x="733941" y="2535831"/>
          <a:ext cx="6214591" cy="674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421" tIns="71421" rIns="71421" bIns="7142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bg1"/>
              </a:solidFill>
            </a:rPr>
            <a:t>Module 4 - Adaptive Technologies for Reading Disabilities, Low Vision &amp; Blindness</a:t>
          </a:r>
        </a:p>
      </dsp:txBody>
      <dsp:txXfrm>
        <a:off x="733941" y="2535831"/>
        <a:ext cx="6214591" cy="674848"/>
      </dsp:txXfrm>
    </dsp:sp>
    <dsp:sp modelId="{343A76ED-9DD6-4B0A-830E-16ED952B3D06}">
      <dsp:nvSpPr>
        <dsp:cNvPr id="0" name=""/>
        <dsp:cNvSpPr/>
      </dsp:nvSpPr>
      <dsp:spPr>
        <a:xfrm>
          <a:off x="0" y="3379392"/>
          <a:ext cx="6970763" cy="635151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1BED67-1F13-4312-815B-B5C34DAA27F9}">
      <dsp:nvSpPr>
        <dsp:cNvPr id="0" name=""/>
        <dsp:cNvSpPr/>
      </dsp:nvSpPr>
      <dsp:spPr>
        <a:xfrm>
          <a:off x="192133" y="3522301"/>
          <a:ext cx="349674" cy="349333"/>
        </a:xfrm>
        <a:prstGeom prst="rect">
          <a:avLst/>
        </a:prstGeom>
        <a:blipFill>
          <a:blip xmlns:r="http://schemas.openxmlformats.org/officeDocument/2006/relationships"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60EF14-C09B-4543-88B7-7F45704CBA36}">
      <dsp:nvSpPr>
        <dsp:cNvPr id="0" name=""/>
        <dsp:cNvSpPr/>
      </dsp:nvSpPr>
      <dsp:spPr>
        <a:xfrm>
          <a:off x="733941" y="3379392"/>
          <a:ext cx="6214591" cy="674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421" tIns="71421" rIns="71421" bIns="7142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bg1"/>
              </a:solidFill>
            </a:rPr>
            <a:t>Module 5 -  Adaptive Technologies for </a:t>
          </a:r>
          <a:r>
            <a:rPr lang="en-US" sz="2000" b="1" kern="1200" dirty="0" err="1">
              <a:solidFill>
                <a:schemeClr val="bg1"/>
              </a:solidFill>
            </a:rPr>
            <a:t>dD</a:t>
          </a:r>
          <a:r>
            <a:rPr lang="en-US" sz="2000" b="1" kern="1200" dirty="0">
              <a:solidFill>
                <a:schemeClr val="bg1"/>
              </a:solidFill>
            </a:rPr>
            <a:t>/HOH</a:t>
          </a:r>
        </a:p>
      </dsp:txBody>
      <dsp:txXfrm>
        <a:off x="733941" y="3379392"/>
        <a:ext cx="6214591" cy="6748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69221-7D5F-48F8-953E-9BBD2E8C8CF5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1E665-7121-448E-ADAE-10272FC8E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424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READINGS are in each Module's folder as well collected separately in a READING folder.  They are in Microsoft Word doc X format.  Because there is a lot and we are short on time, consider using a recommended AI link for summarizing: https://scolary.com/tools/sci.ai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1E665-7121-448E-ADAE-10272FC8EA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839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274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AB651-5612-4E6A-9B35-A555D082E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389A2-D77B-40CA-AD1E-0178AEFAD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CA993-CBEA-48C5-BD35-50ABDFF64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8ED8E0-95EC-469F-9B7E-562FBDFDE6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996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6F88-2A37-410D-A685-E455AF3D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64B46-B015-44F7-8DC0-AFB8D275E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3C8232-2077-497A-9142-B787E2B03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6077C-D913-4FD0-B6E0-6D70BEFD4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905DBB-3AA9-4435-AC97-732293FDE7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4C901-FCAF-4DFB-A621-6A969641CA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239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F2623-2255-4BBA-9577-B3A3FD2A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9F0F0-5E7C-4FC9-8E90-6ADCD7A71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214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D3FFB-BE14-4D90-A515-10EDD1BEE6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03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51E51-BE82-4B1B-9CB6-89C26464D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CBF8C-3CF7-47E6-9AB0-15584178B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7DA3C-0298-45CF-AFC3-41031C076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4FF87-D01E-416B-9EF8-E107C4EDDC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780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641ECAC-0557-4843-8433-067E4414E2F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7512001" cy="6727855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195872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738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0360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7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vert="horz" lIns="91440" tIns="108000" rIns="91440" bIns="108000" rtlCol="0" anchor="ctr">
            <a:spAutoFit/>
          </a:bodyPr>
          <a:lstStyle>
            <a:lvl1pPr>
              <a:defRPr lang="en-US" sz="400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700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3C5ED2-B01D-4104-B193-BC78D76A464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6305550" cy="6721475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57974" y="611077"/>
            <a:ext cx="4695825" cy="833663"/>
          </a:xfrm>
          <a:solidFill>
            <a:schemeClr val="accent2">
              <a:lumMod val="50000"/>
            </a:schemeClr>
          </a:solidFill>
        </p:spPr>
        <p:txBody>
          <a:bodyPr wrap="square"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dirty="0"/>
              <a:t>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974" y="1825625"/>
            <a:ext cx="4695826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346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4305300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vert="horz" lIns="396000" tIns="0" rIns="396000" bIns="0" rtlCol="0" anchor="ctr">
            <a:noAutofit/>
          </a:bodyPr>
          <a:lstStyle>
            <a:lvl1pPr algn="r">
              <a:lnSpc>
                <a:spcPct val="70000"/>
              </a:lnSpc>
              <a:defRPr lang="en-US" sz="5200" b="0" spc="-150" dirty="0"/>
            </a:lvl1pPr>
          </a:lstStyle>
          <a:p>
            <a:pPr lvl="0" algn="r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365124"/>
            <a:ext cx="6648448" cy="5984875"/>
          </a:xfrm>
        </p:spPr>
        <p:txBody>
          <a:bodyPr lIns="108000" tIns="108000" rIns="108000" bIns="10800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203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65237DA4-112F-40B2-8C8C-EB23506D9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lIns="396000" rIns="396000">
            <a:normAutofit/>
          </a:bodyPr>
          <a:lstStyle>
            <a:lvl1pPr>
              <a:lnSpc>
                <a:spcPct val="70000"/>
              </a:lnSpc>
              <a:defRPr sz="5200" spc="-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4"/>
            <a:ext cx="6156323" cy="5984875"/>
          </a:xfrm>
        </p:spPr>
        <p:txBody>
          <a:bodyPr lIns="108000" tIns="108000" rIns="108000" bIns="10800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643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E6EF2-4B2F-4D0D-9505-CE9287297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611076"/>
            <a:ext cx="6648448" cy="5738923"/>
          </a:xfrm>
        </p:spPr>
        <p:txBody>
          <a:bodyPr lIns="108000" tIns="1080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1A21B9-BA54-413B-940E-027C32E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3440502" cy="2064769"/>
          </a:xfrm>
          <a:solidFill>
            <a:schemeClr val="accent2">
              <a:lumMod val="50000"/>
            </a:schemeClr>
          </a:solidFill>
        </p:spPr>
        <p:txBody>
          <a:bodyPr wrap="square" tIns="108000" bIns="108000" anchor="t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356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BDA7-8BE9-42D5-ACF1-0F51423A2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F73F-3CCA-4312-8E9C-2B4629DA1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BF716-502C-4821-A3A0-19C2C508EE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726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8E4AFE-E166-4B84-B0C8-9205038D803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17517-B672-49BA-AC6E-AB66D0639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92C27-7843-4B22-9200-B7304E6AE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5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B4F10-F75B-41A8-B994-BFF68949E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2D21E2-8DEB-4F43-A26E-B8DA900A923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143-7FD1-40EA-AA4A-47C72380AEC2}"/>
              </a:ext>
            </a:extLst>
          </p:cNvPr>
          <p:cNvSpPr/>
          <p:nvPr userDrawn="1"/>
        </p:nvSpPr>
        <p:spPr>
          <a:xfrm>
            <a:off x="11353798" y="6721474"/>
            <a:ext cx="838201" cy="136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698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colary.com/tools/sci.a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entimeter.com/app/presentation/alep8anmoudzb1ttob5c46dbzswhohja/edit?source=dashboard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0C5037-DA4A-44E2-A9FB-84B149876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240632"/>
            <a:ext cx="4531233" cy="392229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4800" dirty="0">
                <a:latin typeface="+mn-lt"/>
              </a:rPr>
              <a:t>Adaptive Technology in Higher Education</a:t>
            </a:r>
            <a:br>
              <a:rPr lang="en-US" sz="4800" dirty="0">
                <a:latin typeface="+mn-lt"/>
              </a:rPr>
            </a:br>
            <a:br>
              <a:rPr lang="en-US" sz="3600" dirty="0">
                <a:latin typeface="+mn-lt"/>
              </a:rPr>
            </a:br>
            <a:r>
              <a:rPr lang="en-US" sz="2800" b="1" spc="0" dirty="0">
                <a:latin typeface="+mn-lt"/>
              </a:rPr>
              <a:t>Accessing Higher Ground 2025</a:t>
            </a:r>
            <a:endParaRPr lang="en-US" sz="4800" b="1" spc="0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397C2DB-90F2-4971-AC44-7CDDF5A3B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7987" y="4728411"/>
            <a:ext cx="4415246" cy="173254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 </a:t>
            </a:r>
            <a:r>
              <a:rPr lang="en-US" sz="2400" b="1" dirty="0"/>
              <a:t>Workshop</a:t>
            </a:r>
            <a:r>
              <a:rPr lang="en-US" dirty="0"/>
              <a:t> </a:t>
            </a:r>
            <a:r>
              <a:rPr lang="en-US" sz="2400" b="1" dirty="0"/>
              <a:t>Facilitator </a:t>
            </a:r>
          </a:p>
          <a:p>
            <a:pPr algn="ctr"/>
            <a:r>
              <a:rPr lang="en-US" sz="3200" b="1" dirty="0"/>
              <a:t>Wink Harner</a:t>
            </a:r>
          </a:p>
          <a:p>
            <a:pPr algn="ctr"/>
            <a:r>
              <a:rPr lang="en-US" sz="2400" b="1" dirty="0"/>
              <a:t>Based on a course for professional growth developed for AHEAD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26F5C050-EB87-421A-8A5C-E6CB301026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23E316-8B23-34DA-1FBB-A0179661E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731" y="2727977"/>
            <a:ext cx="4077269" cy="2629267"/>
          </a:xfrm>
          <a:prstGeom prst="rect">
            <a:avLst/>
          </a:prstGeom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DFFFE88-B536-00FB-797F-9C59FDBA248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3999" r="13999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5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9600F-A17E-4354-A7AB-0CC2A43A9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7505" y="117724"/>
            <a:ext cx="8136989" cy="956773"/>
          </a:xfrm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1 – Skills Overview</a:t>
            </a:r>
            <a:endParaRPr lang="en-US" sz="4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A4B49-27C8-46B6-8B11-AD7E8F615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987" y="1485900"/>
            <a:ext cx="11077136" cy="4875575"/>
          </a:xfrm>
        </p:spPr>
        <p:txBody>
          <a:bodyPr>
            <a:normAutofit fontScale="70000" lnSpcReduction="20000"/>
          </a:bodyPr>
          <a:lstStyle/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51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is your level of knowledge and experience in adaptive technology?</a:t>
            </a:r>
          </a:p>
          <a:p>
            <a:pPr marL="742950" marR="0" lvl="0" indent="-74295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AutoNum type="arabicPeriod"/>
            </a:pPr>
            <a:r>
              <a:rPr lang="en-US" sz="4000" b="1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know a lot about adaptive technology and have extensive knowledge and experience; I work in the field of adaptive technology. I am an expert!</a:t>
            </a:r>
          </a:p>
          <a:p>
            <a:pPr marL="742950" marR="0" lvl="0" indent="-74295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AutoNum type="arabicPeriod"/>
            </a:pPr>
            <a:r>
              <a:rPr lang="en-US" sz="4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work in a disability resources office and am familiar with some adaptive technology. I am knowledgeable! </a:t>
            </a:r>
          </a:p>
          <a:p>
            <a:pPr marL="742950" marR="0" lvl="0" indent="-74295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AutoNum type="arabicPeriod"/>
            </a:pPr>
            <a:r>
              <a:rPr lang="en-US" sz="4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have just started work in a disability resources office and have limited to no knowledge of adaptive technology and am starting from scratch. I am a novice!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4CE3A-8C88-45AA-A849-57E5A7AC2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939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8282" y="0"/>
            <a:ext cx="8214566" cy="6527410"/>
          </a:xfrm>
        </p:spPr>
        <p:txBody>
          <a:bodyPr>
            <a:normAutofit/>
          </a:bodyPr>
          <a:lstStyle/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4000" b="1" i="1" kern="1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marR="0" lvl="0" indent="-74295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AutoNum type="arabicPeriod"/>
            </a:pPr>
            <a:r>
              <a:rPr lang="en-US" sz="4000" b="1" i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What is adaptive technology?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4000" b="1" i="1" kern="1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b="1" i="1" dirty="0"/>
              <a:t>Readings are located in our workshop folder in each module's folder in Microsoft Word format as well as in a separate READINGS folder.  Consider using </a:t>
            </a:r>
            <a:r>
              <a:rPr lang="en-US" b="1" i="1" dirty="0" err="1"/>
              <a:t>scolarly</a:t>
            </a:r>
            <a:r>
              <a:rPr lang="en-US" b="1" i="1" dirty="0"/>
              <a:t> AI to summarize the reading for group discussions. </a:t>
            </a:r>
            <a:r>
              <a:rPr lang="en-US" b="1" i="1" kern="1200" dirty="0">
                <a:hlinkClick r:id="rId3"/>
              </a:rPr>
              <a:t>https://scolary.com/tools/sci.ai</a:t>
            </a:r>
            <a:endParaRPr lang="en-US" sz="5400" b="1" i="1" kern="1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1997612"/>
            <a:ext cx="2974696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Readings </a:t>
            </a:r>
            <a:b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Module 1</a:t>
            </a:r>
            <a:endParaRPr lang="en-US" sz="1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7442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3094" y="1997612"/>
            <a:ext cx="7969418" cy="4723863"/>
          </a:xfrm>
        </p:spPr>
        <p:txBody>
          <a:bodyPr>
            <a:norm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40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What is the legal basis for adaptive technology in post-secondary education?</a:t>
            </a:r>
            <a:endParaRPr lang="en-US" sz="1800" b="1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1997612"/>
            <a:ext cx="3024554" cy="1572326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Readings </a:t>
            </a:r>
            <a:b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400" b="1" dirty="0">
                <a:effectLst/>
                <a:latin typeface="+mn-lt"/>
                <a:ea typeface="Times New Roman" panose="02020603050405020304" pitchFamily="18" charset="0"/>
              </a:rPr>
              <a:t>Module 1</a:t>
            </a:r>
            <a:endParaRPr lang="en-US" sz="1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9267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0" y="136525"/>
            <a:ext cx="7981071" cy="6584950"/>
          </a:xfrm>
        </p:spPr>
        <p:txBody>
          <a:bodyPr>
            <a:normAutofit fontScale="85000" lnSpcReduction="20000"/>
          </a:bodyPr>
          <a:lstStyle/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i="0" dirty="0">
                <a:effectLst/>
              </a:rPr>
              <a:t>BACKGROUND FIELDS – HOW DO GET INTO THIS FIELD?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b="1" i="0" dirty="0">
              <a:effectLst/>
            </a:endParaRPr>
          </a:p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</a:rPr>
              <a:t>What are your areas of expertise &amp; background?</a:t>
            </a:r>
          </a:p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</a:rPr>
              <a:t>Was it an educational path that led you into the field, or is it the technology itself that piqued your curiosity to know more? </a:t>
            </a:r>
          </a:p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</a:rPr>
              <a:t>Do you want to know more? </a:t>
            </a:r>
          </a:p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</a:rPr>
              <a:t>Get professional licensing or certification? </a:t>
            </a:r>
          </a:p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</a:rPr>
              <a:t>What AT conferences have you attended? </a:t>
            </a:r>
          </a:p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b="1" i="0" dirty="0">
                <a:effectLst/>
              </a:rPr>
              <a:t>What was your best takeaway? 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b="1" dirty="0"/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4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00766"/>
            <a:ext cx="3705803" cy="1228234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1</a:t>
            </a:r>
            <a:br>
              <a:rPr lang="en-US" sz="6600" b="1" dirty="0">
                <a:latin typeface="+mn-lt"/>
              </a:rPr>
            </a:br>
            <a:endParaRPr lang="en-US" sz="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2276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9CF1C-60E1-079A-BD4C-ED81789C4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0BD7F2-DBBB-18C4-29C9-B8BBC2EB6B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C46A3-4F8E-C1C0-C36B-945CFFD6B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3436" y="136525"/>
            <a:ext cx="8142436" cy="6584950"/>
          </a:xfrm>
        </p:spPr>
        <p:txBody>
          <a:bodyPr>
            <a:normAutofit lnSpcReduction="10000"/>
          </a:bodyPr>
          <a:lstStyle/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400" b="1" i="0" dirty="0">
                <a:effectLst/>
              </a:rPr>
              <a:t>Discuss how you got into this field or why you would like to learn about it going forward.</a:t>
            </a:r>
          </a:p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400" b="1" i="0" dirty="0">
                <a:effectLst/>
              </a:rPr>
              <a:t>If you could go back, what would you do this differently?</a:t>
            </a:r>
          </a:p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400" b="1" i="0" dirty="0">
                <a:effectLst/>
              </a:rPr>
              <a:t>What you are interested in?</a:t>
            </a:r>
          </a:p>
          <a:p>
            <a:pPr marR="0" lvl="0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400" b="1" dirty="0"/>
              <a:t>W</a:t>
            </a:r>
            <a:r>
              <a:rPr lang="en-US" sz="4400" b="1" i="0" dirty="0">
                <a:effectLst/>
              </a:rPr>
              <a:t>hat do you consider challenges in this field?</a:t>
            </a:r>
            <a:endParaRPr lang="en-US" sz="6000" b="1" dirty="0"/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b="1" dirty="0"/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4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42CE390-BEE1-9301-304D-B761A873A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00766"/>
            <a:ext cx="3705803" cy="1228234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1</a:t>
            </a:r>
            <a:br>
              <a:rPr lang="en-US" sz="6600" b="1" dirty="0">
                <a:latin typeface="+mn-lt"/>
              </a:rPr>
            </a:br>
            <a:endParaRPr lang="en-US" sz="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7494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824" y="1420837"/>
            <a:ext cx="7956176" cy="5120640"/>
          </a:xfrm>
        </p:spPr>
        <p:txBody>
          <a:bodyPr>
            <a:noAutofit/>
          </a:bodyPr>
          <a:lstStyle/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dirty="0">
                <a:effectLst/>
              </a:rPr>
              <a:t>What influence, if any, has federal legislation made on the availability of assistive technology devices &amp; services? 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1420837"/>
            <a:ext cx="3826826" cy="1739222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5400" b="1" dirty="0">
                <a:latin typeface="+mn-lt"/>
              </a:rPr>
              <a:t>Discussion 2 </a:t>
            </a:r>
            <a:r>
              <a:rPr lang="en-US" sz="3600" b="1" i="0" dirty="0">
                <a:effectLst/>
                <a:latin typeface="+mn-lt"/>
              </a:rPr>
              <a:t>Federal Legislation</a:t>
            </a:r>
            <a:endParaRPr lang="en-US" sz="6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3134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2F43D-044D-DF51-8091-D1BC79182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F609A6-D01E-0ED9-5B37-BF0B43449A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5F717-ABE1-456C-C982-081F585E4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953" y="1277471"/>
            <a:ext cx="11164439" cy="5264006"/>
          </a:xfrm>
        </p:spPr>
        <p:txBody>
          <a:bodyPr>
            <a:noAutofit/>
          </a:bodyPr>
          <a:lstStyle/>
          <a:p>
            <a:pPr marR="0" lv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i="0" dirty="0">
                <a:effectLst/>
              </a:rPr>
              <a:t>What are some areas that are real sticking points? </a:t>
            </a:r>
          </a:p>
          <a:p>
            <a:pPr marR="0" lv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i="0" dirty="0">
                <a:effectLst/>
              </a:rPr>
              <a:t>Website accessibility? </a:t>
            </a:r>
          </a:p>
          <a:p>
            <a:pPr marR="0" lv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i="0" dirty="0">
                <a:effectLst/>
              </a:rPr>
              <a:t>Open site licenses? </a:t>
            </a:r>
          </a:p>
          <a:p>
            <a:pPr marR="0" lv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i="0" dirty="0">
                <a:effectLst/>
              </a:rPr>
              <a:t>Budget? </a:t>
            </a:r>
          </a:p>
          <a:p>
            <a:pPr marR="0" lv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i="0" dirty="0">
                <a:effectLst/>
              </a:rPr>
              <a:t>Unrealistic expectations of incoming students? </a:t>
            </a:r>
          </a:p>
          <a:p>
            <a:pPr marR="0" lv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i="0" dirty="0">
                <a:effectLst/>
              </a:rPr>
              <a:t>Resistance from faculty (or others) on your campuses? </a:t>
            </a:r>
          </a:p>
          <a:p>
            <a:pPr marR="0" lv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i="0" dirty="0">
                <a:effectLst/>
              </a:rPr>
              <a:t>What are some good solutions you have come up with? </a:t>
            </a:r>
          </a:p>
          <a:p>
            <a:pPr marR="0" lv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600" b="1" i="0" dirty="0">
                <a:effectLst/>
              </a:rPr>
              <a:t>What areas do you still need to work on your campus?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CA5734-0F6A-89F1-337B-A62DCBF01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3530991" cy="114143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CONSIDER</a:t>
            </a:r>
          </a:p>
        </p:txBody>
      </p:sp>
    </p:spTree>
    <p:extLst>
      <p:ext uri="{BB962C8B-B14F-4D97-AF65-F5344CB8AC3E}">
        <p14:creationId xmlns:p14="http://schemas.microsoft.com/office/powerpoint/2010/main" val="2722011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59" y="1233772"/>
            <a:ext cx="11307389" cy="5307704"/>
          </a:xfrm>
        </p:spPr>
        <p:txBody>
          <a:bodyPr>
            <a:noAutofit/>
          </a:bodyPr>
          <a:lstStyle/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dirty="0">
                <a:effectLst/>
              </a:rPr>
              <a:t>Mention appropriate legislation pertaining to technology and technological access for electronic access.</a:t>
            </a:r>
          </a:p>
          <a:p>
            <a:pPr marR="0" lvl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sz="1800" b="1" dirty="0"/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dirty="0">
                <a:effectLst/>
              </a:rPr>
              <a:t>The laws for post-secondary education come from the same laws, but different sections than for the K-12 system. 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Tx/>
              <a:buChar char="-"/>
            </a:pPr>
            <a:r>
              <a:rPr lang="en-US" sz="3200" b="1" i="0" dirty="0">
                <a:effectLst/>
              </a:rPr>
              <a:t>Look for The Rehabilitation Act Sections 504 and 508; 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Tx/>
              <a:buChar char="-"/>
            </a:pPr>
            <a:r>
              <a:rPr lang="en-US" sz="3200" b="1" i="0" dirty="0">
                <a:effectLst/>
              </a:rPr>
              <a:t>The Americans with Disabilities Act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Tx/>
              <a:buChar char="-"/>
            </a:pPr>
            <a:r>
              <a:rPr lang="en-US" sz="3200" b="1" i="0" dirty="0">
                <a:effectLst/>
              </a:rPr>
              <a:t>The Amendment to the ADA 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Tx/>
              <a:buChar char="-"/>
            </a:pPr>
            <a:r>
              <a:rPr lang="en-US" sz="3200" b="1" i="0" dirty="0">
                <a:effectLst/>
              </a:rPr>
              <a:t>and the Tech Act(s) 1998 &amp; 2004.</a:t>
            </a:r>
            <a:endParaRPr lang="en-US" sz="32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3920956" cy="1233772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600" b="1" dirty="0">
                <a:latin typeface="+mn-lt"/>
              </a:rPr>
              <a:t>CONSIDER</a:t>
            </a:r>
          </a:p>
        </p:txBody>
      </p:sp>
    </p:spTree>
    <p:extLst>
      <p:ext uri="{BB962C8B-B14F-4D97-AF65-F5344CB8AC3E}">
        <p14:creationId xmlns:p14="http://schemas.microsoft.com/office/powerpoint/2010/main" val="397517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3000" y="266700"/>
            <a:ext cx="8382390" cy="6274776"/>
          </a:xfrm>
        </p:spPr>
        <p:txBody>
          <a:bodyPr>
            <a:noAutofit/>
          </a:bodyPr>
          <a:lstStyle/>
          <a:p>
            <a:pPr marL="742950" marR="0" lvl="0" indent="-74295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What is adaptive technology?</a:t>
            </a:r>
          </a:p>
          <a:p>
            <a:pPr marL="742950" marR="0" lvl="0" indent="-74295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dirty="0"/>
              <a:t>	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a. Monumentally expensive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600" b="1" dirty="0"/>
              <a:t>	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software mandated by the ADA;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b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	b. Any item, piece of equipment,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600" b="1" dirty="0"/>
              <a:t>	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software program, or device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600" b="1" dirty="0"/>
              <a:t>	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used to increase, maintain, 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600" b="1" dirty="0"/>
              <a:t>	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improve the functional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600" b="1" dirty="0"/>
              <a:t>	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capabilities of persons with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600" b="1" dirty="0"/>
              <a:t>	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disabilities (legal definition) 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/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10" y="1727200"/>
            <a:ext cx="3213099" cy="2247900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1 post-quiz</a:t>
            </a:r>
          </a:p>
        </p:txBody>
      </p:sp>
    </p:spTree>
    <p:extLst>
      <p:ext uri="{BB962C8B-B14F-4D97-AF65-F5344CB8AC3E}">
        <p14:creationId xmlns:p14="http://schemas.microsoft.com/office/powerpoint/2010/main" val="4270912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6525" y="0"/>
            <a:ext cx="7955475" cy="6479368"/>
          </a:xfrm>
        </p:spPr>
        <p:txBody>
          <a:bodyPr>
            <a:noAutofit/>
          </a:bodyPr>
          <a:lstStyle/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4400" b="1" i="0" u="none" strike="noStrike" cap="none" normalizeH="0" baseline="0" dirty="0">
                <a:ln>
                  <a:noFill/>
                </a:ln>
                <a:effectLst/>
              </a:rPr>
              <a:t>2. </a:t>
            </a:r>
            <a:r>
              <a:rPr lang="en-US" sz="4000" b="1" i="0" dirty="0">
                <a:effectLst/>
              </a:rPr>
              <a:t>What law(s) apply to adaptive technology in college/the post-secondary setting?</a:t>
            </a:r>
          </a:p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b="1" i="0" dirty="0">
              <a:effectLst/>
            </a:endParaRPr>
          </a:p>
          <a:p>
            <a:pPr marL="971550" lvl="1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IDEA, NCLB </a:t>
            </a:r>
            <a:r>
              <a:rPr lang="en-US" altLang="en-US" sz="3600" b="1" dirty="0"/>
              <a:t>(No Child Left Behind)</a:t>
            </a:r>
            <a:endParaRPr kumimoji="0" lang="en-US" altLang="en-US" sz="3600" b="1" i="0" u="none" strike="noStrike" cap="none" normalizeH="0" baseline="0" dirty="0">
              <a:ln>
                <a:noFill/>
              </a:ln>
              <a:effectLst/>
            </a:endParaRPr>
          </a:p>
          <a:p>
            <a:pPr marL="971550" lvl="1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Fair Housing Act </a:t>
            </a:r>
          </a:p>
          <a:p>
            <a:pPr marL="971550" lvl="1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§§ 504 &amp; 508 of the Rehabilitation Act, ADA &amp; ADAAA (updated) </a:t>
            </a:r>
          </a:p>
          <a:p>
            <a:pPr marL="971550" lvl="1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The Tech Act (1998 &amp; 2004) </a:t>
            </a:r>
          </a:p>
          <a:p>
            <a:pPr marL="971550" lvl="1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LcPeriod"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effectLst/>
              </a:rPr>
              <a:t>Both c &amp; d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9" y="2130425"/>
            <a:ext cx="3383281" cy="2060575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1 post-quiz</a:t>
            </a:r>
          </a:p>
        </p:txBody>
      </p:sp>
    </p:spTree>
    <p:extLst>
      <p:ext uri="{BB962C8B-B14F-4D97-AF65-F5344CB8AC3E}">
        <p14:creationId xmlns:p14="http://schemas.microsoft.com/office/powerpoint/2010/main" val="2373904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41539-A72C-C4E1-4836-28FD5C8D6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94874"/>
            <a:ext cx="10515600" cy="3467601"/>
          </a:xfrm>
        </p:spPr>
        <p:txBody>
          <a:bodyPr anchor="t">
            <a:normAutofit/>
          </a:bodyPr>
          <a:lstStyle/>
          <a:p>
            <a:pPr algn="ctr"/>
            <a:r>
              <a:rPr lang="en-US" sz="8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Welcome to Adaptive Technology</a:t>
            </a:r>
            <a:endParaRPr lang="en-US" sz="34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EF072F-2060-5ECF-CD74-5F08B49902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From Inventory to Intake to Implementation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086899-2600-3D7E-0DC0-DEF0B8A76E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4808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1400" y="1319381"/>
            <a:ext cx="8550557" cy="4768947"/>
          </a:xfrm>
        </p:spPr>
        <p:txBody>
          <a:bodyPr>
            <a:noAutofit/>
          </a:bodyPr>
          <a:lstStyle/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4400" b="1" i="0" u="none" strike="noStrike" cap="none" normalizeH="0" baseline="0" dirty="0">
                <a:ln>
                  <a:noFill/>
                </a:ln>
                <a:effectLst/>
              </a:rPr>
              <a:t>3. </a:t>
            </a:r>
            <a:r>
              <a:rPr lang="en-US" sz="4400" b="1" i="0" dirty="0">
                <a:effectLst/>
              </a:rPr>
              <a:t>The ADA is essentially Civil Rights legislation.</a:t>
            </a:r>
          </a:p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sz="4400" b="1" i="0" dirty="0">
              <a:effectLst/>
            </a:endParaRPr>
          </a:p>
          <a:p>
            <a:pPr marL="971550" lvl="1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LcPeriod"/>
            </a:pPr>
            <a:r>
              <a:rPr kumimoji="0" lang="en-US" altLang="en-US" sz="4400" b="1" i="0" u="none" strike="noStrike" cap="none" normalizeH="0" baseline="0" dirty="0">
                <a:ln>
                  <a:noFill/>
                </a:ln>
                <a:effectLst/>
              </a:rPr>
              <a:t>YES 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en-US" altLang="en-US" b="1" i="0" u="none" strike="noStrike" cap="none" normalizeH="0" baseline="0" dirty="0">
              <a:ln>
                <a:noFill/>
              </a:ln>
              <a:effectLst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sz="4400" b="1" i="0" u="none" strike="noStrike" cap="none" normalizeH="0" baseline="0" dirty="0">
                <a:ln>
                  <a:noFill/>
                </a:ln>
                <a:effectLst/>
              </a:rPr>
              <a:t>b. NO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43" y="2284581"/>
            <a:ext cx="3307081" cy="199531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1 post-quiz</a:t>
            </a:r>
          </a:p>
        </p:txBody>
      </p:sp>
    </p:spTree>
    <p:extLst>
      <p:ext uri="{BB962C8B-B14F-4D97-AF65-F5344CB8AC3E}">
        <p14:creationId xmlns:p14="http://schemas.microsoft.com/office/powerpoint/2010/main" val="2819627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125" y="1368425"/>
            <a:ext cx="8247575" cy="4841875"/>
          </a:xfrm>
        </p:spPr>
        <p:txBody>
          <a:bodyPr>
            <a:noAutofit/>
          </a:bodyPr>
          <a:lstStyle/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4400" b="1" i="0" u="none" strike="noStrike" cap="none" normalizeH="0" baseline="0" dirty="0">
                <a:ln>
                  <a:noFill/>
                </a:ln>
                <a:effectLst/>
              </a:rPr>
              <a:t>4. </a:t>
            </a:r>
            <a:r>
              <a:rPr lang="en-US" sz="4400" b="1" i="0" dirty="0">
                <a:effectLst/>
              </a:rPr>
              <a:t>An accommodation, including AT, in post-secondary education is designed to provide:</a:t>
            </a:r>
          </a:p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sz="4400" b="1" i="0" dirty="0">
              <a:effectLst/>
            </a:endParaRP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LcPeriod"/>
            </a:pPr>
            <a:r>
              <a:rPr lang="en-US" sz="4000" b="1" dirty="0"/>
              <a:t>Success</a:t>
            </a:r>
          </a:p>
          <a:p>
            <a:pPr marL="1200150" lvl="1" indent="-7429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LcPeriod"/>
            </a:pPr>
            <a:r>
              <a:rPr lang="en-US" sz="4000" b="1" i="0" dirty="0">
                <a:effectLst/>
              </a:rPr>
              <a:t>Access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08381"/>
            <a:ext cx="3395981" cy="2135019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dirty="0">
                <a:latin typeface="+mn-lt"/>
              </a:rPr>
              <a:t>Module 1 post-quiz</a:t>
            </a:r>
          </a:p>
        </p:txBody>
      </p:sp>
    </p:spTree>
    <p:extLst>
      <p:ext uri="{BB962C8B-B14F-4D97-AF65-F5344CB8AC3E}">
        <p14:creationId xmlns:p14="http://schemas.microsoft.com/office/powerpoint/2010/main" val="285128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8AE6-56F6-44E8-8BBF-23277B1773E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50000"/>
            </a:schemeClr>
          </a:solidFill>
        </p:spPr>
        <p:txBody>
          <a:bodyPr/>
          <a:lstStyle/>
          <a:p>
            <a:pPr algn="r"/>
            <a:r>
              <a:rPr lang="en-US" sz="4800" kern="1200" dirty="0">
                <a:solidFill>
                  <a:srgbClr val="FFFFFF"/>
                </a:solidFill>
                <a:latin typeface="Arial Black" panose="020B0A04020102020204" pitchFamily="34" charset="0"/>
              </a:rPr>
              <a:t>Workshop </a:t>
            </a:r>
            <a:br>
              <a:rPr lang="en-US" sz="4800" kern="1200" dirty="0">
                <a:solidFill>
                  <a:srgbClr val="FFFFFF"/>
                </a:solidFill>
                <a:latin typeface="Arial Black" panose="020B0A04020102020204" pitchFamily="34" charset="0"/>
              </a:rPr>
            </a:br>
            <a:r>
              <a:rPr lang="en-US" sz="4800" kern="1200" dirty="0">
                <a:solidFill>
                  <a:srgbClr val="FFFFFF"/>
                </a:solidFill>
                <a:latin typeface="Arial Black" panose="020B0A04020102020204" pitchFamily="34" charset="0"/>
              </a:rPr>
              <a:t>Overview</a:t>
            </a:r>
            <a:endParaRPr lang="en-US" sz="115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0" name="Content Placeholder 2" descr="List Content Placeholder">
            <a:extLst>
              <a:ext uri="{FF2B5EF4-FFF2-40B4-BE49-F238E27FC236}">
                <a16:creationId xmlns:a16="http://schemas.microsoft.com/office/drawing/2014/main" id="{4DBF5C5D-E8C1-4EFB-87B6-B4245AB407A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47726" y="136525"/>
          <a:ext cx="6970763" cy="4059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3AEC0301-E9AA-4478-9E23-C372DBDCE6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8AFB74-F13F-A5C8-17BC-8892447B43DF}"/>
              </a:ext>
            </a:extLst>
          </p:cNvPr>
          <p:cNvSpPr/>
          <p:nvPr/>
        </p:nvSpPr>
        <p:spPr>
          <a:xfrm>
            <a:off x="4547726" y="4307988"/>
            <a:ext cx="6970763" cy="675508"/>
          </a:xfrm>
          <a:prstGeom prst="rect">
            <a:avLst/>
          </a:prstGeom>
          <a:gradFill rotWithShape="0">
            <a:gsLst>
              <a:gs pos="0">
                <a:srgbClr val="000000">
                  <a:lumMod val="75000"/>
                  <a:lumOff val="25000"/>
                </a:srgbClr>
              </a:gs>
              <a:gs pos="15929">
                <a:srgbClr val="000000">
                  <a:lumMod val="85000"/>
                  <a:lumOff val="15000"/>
                </a:srgbClr>
              </a:gs>
              <a:gs pos="97000">
                <a:srgbClr val="000000">
                  <a:lumMod val="85000"/>
                  <a:lumOff val="15000"/>
                </a:srgbClr>
              </a:gs>
              <a:gs pos="100000">
                <a:srgbClr val="17B2D1">
                  <a:lumMod val="75000"/>
                </a:srgbClr>
              </a:gs>
            </a:gsLst>
            <a:lin ang="10800000" scaled="0"/>
          </a:gra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Rectangle 3" descr="Footer">
            <a:extLst>
              <a:ext uri="{FF2B5EF4-FFF2-40B4-BE49-F238E27FC236}">
                <a16:creationId xmlns:a16="http://schemas.microsoft.com/office/drawing/2014/main" id="{E8E93AAF-93B2-AD01-1D36-F6E1ECBB017A}"/>
              </a:ext>
            </a:extLst>
          </p:cNvPr>
          <p:cNvSpPr/>
          <p:nvPr/>
        </p:nvSpPr>
        <p:spPr>
          <a:xfrm>
            <a:off x="4752067" y="4459977"/>
            <a:ext cx="371529" cy="371529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1515776"/>
              <a:satOff val="-674"/>
              <a:lumOff val="705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3AFACB3-4575-113D-42CD-9FA8B37CFA30}"/>
              </a:ext>
            </a:extLst>
          </p:cNvPr>
          <p:cNvGrpSpPr/>
          <p:nvPr/>
        </p:nvGrpSpPr>
        <p:grpSpPr>
          <a:xfrm>
            <a:off x="5327937" y="4307988"/>
            <a:ext cx="6190551" cy="675508"/>
            <a:chOff x="780211" y="3380711"/>
            <a:chExt cx="6190551" cy="67550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24CE6EA-2061-AD1D-DC34-B3DB91B02FC8}"/>
                </a:ext>
              </a:extLst>
            </p:cNvPr>
            <p:cNvSpPr/>
            <p:nvPr/>
          </p:nvSpPr>
          <p:spPr>
            <a:xfrm>
              <a:off x="780211" y="3380711"/>
              <a:ext cx="6190551" cy="67550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B106BB2-4C13-7E5A-3DC9-69D88EF8582A}"/>
                </a:ext>
              </a:extLst>
            </p:cNvPr>
            <p:cNvSpPr txBox="1"/>
            <p:nvPr/>
          </p:nvSpPr>
          <p:spPr>
            <a:xfrm>
              <a:off x="780211" y="3380711"/>
              <a:ext cx="6190551" cy="6755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491" tIns="71491" rIns="71491" bIns="71491" numCol="1" spcCol="1270" anchor="ctr" anchorCtr="0">
              <a:noAutofit/>
            </a:bodyPr>
            <a:lstStyle/>
            <a:p>
              <a:pPr marL="0" marR="0" lvl="0" indent="0" algn="l" defTabSz="8445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Module</a:t>
              </a:r>
              <a:r>
                <a:rPr kumimoji="0" lang="en-US" sz="19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6 – 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+mn-cs"/>
                </a:rPr>
                <a:t>AT for Learning Disabilities &amp; Physical Disabilities; Making Math &amp; Sciences Accessible</a:t>
              </a:r>
              <a:endPara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CE39EF18-F18F-7666-0CCB-3468DEC9273C}"/>
              </a:ext>
            </a:extLst>
          </p:cNvPr>
          <p:cNvSpPr/>
          <p:nvPr/>
        </p:nvSpPr>
        <p:spPr>
          <a:xfrm>
            <a:off x="4547725" y="5095568"/>
            <a:ext cx="6970763" cy="675508"/>
          </a:xfrm>
          <a:prstGeom prst="rect">
            <a:avLst/>
          </a:prstGeom>
          <a:gradFill rotWithShape="0">
            <a:gsLst>
              <a:gs pos="0">
                <a:srgbClr val="000000">
                  <a:lumMod val="75000"/>
                  <a:lumOff val="25000"/>
                </a:srgbClr>
              </a:gs>
              <a:gs pos="15929">
                <a:srgbClr val="000000">
                  <a:lumMod val="85000"/>
                  <a:lumOff val="15000"/>
                </a:srgbClr>
              </a:gs>
              <a:gs pos="97000">
                <a:srgbClr val="000000">
                  <a:lumMod val="85000"/>
                  <a:lumOff val="15000"/>
                </a:srgbClr>
              </a:gs>
              <a:gs pos="100000">
                <a:srgbClr val="17B2D1">
                  <a:lumMod val="75000"/>
                </a:srgbClr>
              </a:gs>
            </a:gsLst>
            <a:lin ang="10800000" scaled="0"/>
          </a:gra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Rectangle 8" descr="Footer">
            <a:extLst>
              <a:ext uri="{FF2B5EF4-FFF2-40B4-BE49-F238E27FC236}">
                <a16:creationId xmlns:a16="http://schemas.microsoft.com/office/drawing/2014/main" id="{EC28FC14-D700-875F-6103-A5F3C85A4192}"/>
              </a:ext>
            </a:extLst>
          </p:cNvPr>
          <p:cNvSpPr/>
          <p:nvPr/>
        </p:nvSpPr>
        <p:spPr>
          <a:xfrm>
            <a:off x="4752066" y="5247557"/>
            <a:ext cx="371529" cy="371529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1515776"/>
              <a:satOff val="-674"/>
              <a:lumOff val="705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222871C-BDD6-2CED-9D8A-AD051D9F0211}"/>
              </a:ext>
            </a:extLst>
          </p:cNvPr>
          <p:cNvGrpSpPr/>
          <p:nvPr/>
        </p:nvGrpSpPr>
        <p:grpSpPr>
          <a:xfrm>
            <a:off x="5327936" y="5095568"/>
            <a:ext cx="6190551" cy="675508"/>
            <a:chOff x="780211" y="3380711"/>
            <a:chExt cx="6190551" cy="67550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0CF9DD7-4F83-D124-F4E1-4F3B8994E3AC}"/>
                </a:ext>
              </a:extLst>
            </p:cNvPr>
            <p:cNvSpPr/>
            <p:nvPr/>
          </p:nvSpPr>
          <p:spPr>
            <a:xfrm>
              <a:off x="780211" y="3380711"/>
              <a:ext cx="6190551" cy="67550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A5BE56-E552-BF10-403D-37D902B606B9}"/>
                </a:ext>
              </a:extLst>
            </p:cNvPr>
            <p:cNvSpPr txBox="1"/>
            <p:nvPr/>
          </p:nvSpPr>
          <p:spPr>
            <a:xfrm>
              <a:off x="780211" y="3380711"/>
              <a:ext cx="6190551" cy="6755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491" tIns="71491" rIns="71491" bIns="71491" numCol="1" spcCol="1270" anchor="ctr" anchorCtr="0">
              <a:noAutofit/>
            </a:bodyPr>
            <a:lstStyle/>
            <a:p>
              <a:pPr marL="0" marR="0" lvl="0" indent="0" algn="l" defTabSz="8445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Module</a:t>
              </a:r>
              <a:r>
                <a:rPr kumimoji="0" lang="en-US" sz="19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7 - 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+mn-cs"/>
                </a:rPr>
                <a:t>Adaptive Technology v. Universal Design</a:t>
              </a:r>
              <a:endPara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42EBC30-2DB3-CEA3-EFCF-B4422711EB23}"/>
              </a:ext>
            </a:extLst>
          </p:cNvPr>
          <p:cNvSpPr/>
          <p:nvPr/>
        </p:nvSpPr>
        <p:spPr>
          <a:xfrm>
            <a:off x="4547725" y="5861025"/>
            <a:ext cx="6970763" cy="675508"/>
          </a:xfrm>
          <a:prstGeom prst="rect">
            <a:avLst/>
          </a:prstGeom>
          <a:gradFill rotWithShape="0">
            <a:gsLst>
              <a:gs pos="0">
                <a:srgbClr val="000000">
                  <a:lumMod val="75000"/>
                  <a:lumOff val="25000"/>
                </a:srgbClr>
              </a:gs>
              <a:gs pos="15929">
                <a:srgbClr val="000000">
                  <a:lumMod val="85000"/>
                  <a:lumOff val="15000"/>
                </a:srgbClr>
              </a:gs>
              <a:gs pos="97000">
                <a:srgbClr val="000000">
                  <a:lumMod val="85000"/>
                  <a:lumOff val="15000"/>
                </a:srgbClr>
              </a:gs>
              <a:gs pos="100000">
                <a:srgbClr val="17B2D1">
                  <a:lumMod val="75000"/>
                </a:srgbClr>
              </a:gs>
            </a:gsLst>
            <a:lin ang="10800000" scaled="0"/>
          </a:gra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Rectangle 14" descr="Footer">
            <a:extLst>
              <a:ext uri="{FF2B5EF4-FFF2-40B4-BE49-F238E27FC236}">
                <a16:creationId xmlns:a16="http://schemas.microsoft.com/office/drawing/2014/main" id="{1F1639B4-F9A7-2E48-41B8-3084A988817F}"/>
              </a:ext>
            </a:extLst>
          </p:cNvPr>
          <p:cNvSpPr/>
          <p:nvPr/>
        </p:nvSpPr>
        <p:spPr>
          <a:xfrm>
            <a:off x="4752066" y="6013014"/>
            <a:ext cx="371529" cy="371529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1515776"/>
              <a:satOff val="-674"/>
              <a:lumOff val="705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DEF583D-7D27-DE8B-FDFC-B31E0840B4D8}"/>
              </a:ext>
            </a:extLst>
          </p:cNvPr>
          <p:cNvGrpSpPr/>
          <p:nvPr/>
        </p:nvGrpSpPr>
        <p:grpSpPr>
          <a:xfrm>
            <a:off x="5327936" y="5861025"/>
            <a:ext cx="6190551" cy="675508"/>
            <a:chOff x="780211" y="3380711"/>
            <a:chExt cx="6190551" cy="675508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DE1D83A-F634-C990-3DEE-EFE922AF8D64}"/>
                </a:ext>
              </a:extLst>
            </p:cNvPr>
            <p:cNvSpPr/>
            <p:nvPr/>
          </p:nvSpPr>
          <p:spPr>
            <a:xfrm>
              <a:off x="780211" y="3380711"/>
              <a:ext cx="6190551" cy="67550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26325E-B8F6-B921-EF11-2FF90174B673}"/>
                </a:ext>
              </a:extLst>
            </p:cNvPr>
            <p:cNvSpPr txBox="1"/>
            <p:nvPr/>
          </p:nvSpPr>
          <p:spPr>
            <a:xfrm>
              <a:off x="780211" y="3380711"/>
              <a:ext cx="6190551" cy="6755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491" tIns="71491" rIns="71491" bIns="71491" numCol="1" spcCol="1270" anchor="ctr" anchorCtr="0">
              <a:noAutofit/>
            </a:bodyPr>
            <a:lstStyle/>
            <a:p>
              <a:pPr marL="0" marR="0" lvl="0" indent="0" algn="l" defTabSz="8445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Module</a:t>
              </a:r>
              <a:r>
                <a:rPr kumimoji="0" lang="en-US" sz="19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8 - </a:t>
              </a:r>
              <a:r>
                <a:rPr kumimoji="0" lang="en-US" sz="1800" b="1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Wrapping it up: from setting the groundwork to implementation</a:t>
              </a:r>
              <a:endPara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33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8883" y="295422"/>
            <a:ext cx="7474915" cy="6054577"/>
          </a:xfrm>
        </p:spPr>
        <p:txBody>
          <a:bodyPr>
            <a:normAutofit lnSpcReduction="10000"/>
          </a:bodyPr>
          <a:lstStyle/>
          <a:p>
            <a:pPr marL="342900" marR="0" lvl="0" indent="-342900" rtl="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Provide a definition of adaptive technology for students with disabilities;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Articulate the laws and regulations that impact AT in higher education and identify and differentiate between those that impact K-12;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Understand the accommodation intake process for college students;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Understand the AT referral and evaluation process &amp; differentiate AT based on a student’s specific needs;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Develop strategies for working with students who are transitioning to college;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52320"/>
            <a:ext cx="3878883" cy="2404528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600" b="1" dirty="0">
                <a:latin typeface="+mn-lt"/>
              </a:rPr>
              <a:t>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3918863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Develop strategies for advising faculty and campus staff on campus-wide use of AT;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Articulate a vision for institutional best practices in AT, incorporating this into campus policy;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Understand &amp; identify a variety of AT tools needed by a campus office of student disabilities;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Learn how AT hardware/software can be supported by state and federal initiatives;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Articulate why there are no IEP's in college</a:t>
            </a:r>
            <a:endParaRPr lang="en-US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50793"/>
            <a:ext cx="3878883" cy="262878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600" b="1" dirty="0">
                <a:latin typeface="+mn-lt"/>
              </a:rPr>
              <a:t>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1642219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3FFACC-462B-ED4C-ADBD-EDEBB4E7F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23272-7DFD-6039-BD01-9D57B8FB7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136526"/>
            <a:ext cx="7097444" cy="6390884"/>
          </a:xfrm>
        </p:spPr>
        <p:txBody>
          <a:bodyPr>
            <a:normAutofit lnSpcReduction="10000"/>
          </a:bodyPr>
          <a:lstStyle/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Additional outcomes you may gain from this workshop are being able to: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sz="2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Describe commonly employed forms of adaptive technology and the use of each - how is the AT linked to provide access for specific types of disabilities?;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Explain the principles of universal design for learning (UDL) and describe methods and strategies to advocate for more fully accessible classrooms (including online classrooms), campuses, curricula, and support services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-"/>
            </a:pPr>
            <a:r>
              <a:rPr lang="en-US" sz="2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 able to determine and explain the distinction between UDI/UDL and necessary accommodations.</a:t>
            </a:r>
            <a:endParaRPr lang="en-US" sz="2600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8E6150-B43D-7A61-8ACC-2E543362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1997612"/>
            <a:ext cx="3991424" cy="334641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600" b="1" dirty="0">
                <a:latin typeface="+mn-lt"/>
              </a:rPr>
              <a:t>Additional 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1866893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9600F-A17E-4354-A7AB-0CC2A43A9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836095"/>
            <a:ext cx="3721099" cy="1880103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60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</a:t>
            </a:r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 1 - Introductions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A4B49-27C8-46B6-8B11-AD7E8F615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4500" y="850899"/>
            <a:ext cx="7533622" cy="5510575"/>
          </a:xfrm>
        </p:spPr>
        <p:txBody>
          <a:bodyPr>
            <a:normAutofit/>
          </a:bodyPr>
          <a:lstStyle/>
          <a:p>
            <a:pPr marL="742950" marR="0" indent="-7429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3600" b="1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Introductions - Introduce yourself to the group </a:t>
            </a:r>
          </a:p>
          <a:p>
            <a:pPr marL="742950" marR="0" indent="-7429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34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Pre-Test Survey: Rate your knowledge &amp; experience with adaptive technology</a:t>
            </a:r>
            <a:endParaRPr lang="en-US" sz="34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0" indent="-7429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Assignment: Readings &amp; resources</a:t>
            </a:r>
            <a:endParaRPr lang="en-US" sz="36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0" indent="-7429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3600" b="1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Discussion</a:t>
            </a:r>
            <a:endParaRPr lang="en-US" sz="3600" b="1" kern="1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0" indent="-7429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3600" b="1" dirty="0">
                <a:effectLst/>
                <a:ea typeface="Times New Roman" panose="02020603050405020304" pitchFamily="18" charset="0"/>
              </a:rPr>
              <a:t>Quizlet </a:t>
            </a:r>
            <a:endParaRPr lang="en-US" sz="4000" b="1" noProof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4CE3A-8C88-45AA-A849-57E5A7AC2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9832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9600F-A17E-4354-A7AB-0CC2A43A9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95125"/>
            <a:ext cx="3352801" cy="2297475"/>
          </a:xfrm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1 - Learning Outcomes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A4B49-27C8-46B6-8B11-AD7E8F615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6999" y="673100"/>
            <a:ext cx="6581123" cy="5688375"/>
          </a:xfrm>
        </p:spPr>
        <p:txBody>
          <a:bodyPr>
            <a:normAutofit/>
          </a:bodyPr>
          <a:lstStyle/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Introductions: get to know those participating in the workshop.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become acquainted with an overview of the workshop and the expectations.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establish each participant’s “starting point.”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4CE3A-8C88-45AA-A849-57E5A7AC2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3521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9600F-A17E-4354-A7AB-0CC2A43A9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98" y="1314879"/>
            <a:ext cx="3746502" cy="2618767"/>
          </a:xfrm>
        </p:spPr>
        <p:txBody>
          <a:bodyPr/>
          <a:lstStyle/>
          <a:p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Module 1 – </a:t>
            </a:r>
            <a:r>
              <a:rPr lang="en-US" sz="60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Skills</a:t>
            </a:r>
            <a:r>
              <a:rPr lang="en-US" sz="4800" b="1" kern="1200" dirty="0">
                <a:solidFill>
                  <a:srgbClr val="FFFFFF"/>
                </a:solidFill>
                <a:latin typeface="Calibri" panose="020F0502020204030204" pitchFamily="34" charset="0"/>
              </a:rPr>
              <a:t> Survey</a:t>
            </a:r>
            <a:endParaRPr lang="en-US" sz="88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A4B49-27C8-46B6-8B11-AD7E8F615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3776" y="389965"/>
            <a:ext cx="8147425" cy="5862917"/>
          </a:xfrm>
        </p:spPr>
        <p:txBody>
          <a:bodyPr>
            <a:normAutofit/>
          </a:bodyPr>
          <a:lstStyle/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4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Accessing Higher Ground 2024 </a:t>
            </a:r>
            <a:r>
              <a:rPr lang="en-US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Adaptive Technology in Higher Education</a:t>
            </a: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4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Skills Survey</a:t>
            </a:r>
            <a:endParaRPr lang="en-US" sz="3600" b="1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600" b="1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https://www.mentimeter.com/app/presentation/alep8anmoudzb1ttob5c46dbzswhohja/edit?source=dashboard</a:t>
            </a:r>
            <a:endParaRPr lang="en-US" sz="3600" b="1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36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sz="36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4CE3A-8C88-45AA-A849-57E5A7AC2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PAGE </a:t>
            </a:r>
            <a:fld id="{4A9B5881-4007-4345-955A-79C2656F0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34903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54">
      <a:dk1>
        <a:srgbClr val="000000"/>
      </a:dk1>
      <a:lt1>
        <a:srgbClr val="FFFFFF"/>
      </a:lt1>
      <a:dk2>
        <a:srgbClr val="242A41"/>
      </a:dk2>
      <a:lt2>
        <a:srgbClr val="E2E8E3"/>
      </a:lt2>
      <a:accent1>
        <a:srgbClr val="5370C5"/>
      </a:accent1>
      <a:accent2>
        <a:srgbClr val="17B2D1"/>
      </a:accent2>
      <a:accent3>
        <a:srgbClr val="2978E7"/>
      </a:accent3>
      <a:accent4>
        <a:srgbClr val="7829E7"/>
      </a:accent4>
      <a:accent5>
        <a:srgbClr val="B517D5"/>
      </a:accent5>
      <a:accent6>
        <a:srgbClr val="E729B7"/>
      </a:accent6>
      <a:hlink>
        <a:srgbClr val="5370C5"/>
      </a:hlink>
      <a:folHlink>
        <a:srgbClr val="7F7F7F"/>
      </a:folHlink>
    </a:clrScheme>
    <a:fontScheme name="MS Surge Teach Light and Dark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098415_win32_fixed" id="{1E7205E9-DD76-422B-B9FD-343E9C2C894B}" vid="{008E2BBC-A2E4-4140-B026-F6CAB784062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1167</Words>
  <Application>Microsoft Office PowerPoint</Application>
  <PresentationFormat>Widescreen</PresentationFormat>
  <Paragraphs>150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Black</vt:lpstr>
      <vt:lpstr>Calibri</vt:lpstr>
      <vt:lpstr>Calibri Light</vt:lpstr>
      <vt:lpstr>Times New Roman</vt:lpstr>
      <vt:lpstr>Wingdings</vt:lpstr>
      <vt:lpstr>1_Office Theme</vt:lpstr>
      <vt:lpstr>Adaptive Technology in Higher Education  Accessing Higher Ground 2025</vt:lpstr>
      <vt:lpstr>Welcome to Adaptive Technology</vt:lpstr>
      <vt:lpstr>Workshop  Overview</vt:lpstr>
      <vt:lpstr>Learning Outcomes</vt:lpstr>
      <vt:lpstr>Learning Outcomes</vt:lpstr>
      <vt:lpstr>Additional Learning Outcomes</vt:lpstr>
      <vt:lpstr>Module 1 - Introductions</vt:lpstr>
      <vt:lpstr>Module 1 - Learning Outcomes</vt:lpstr>
      <vt:lpstr>Module 1 – Skills Survey</vt:lpstr>
      <vt:lpstr>Module 1 – Skills Overview</vt:lpstr>
      <vt:lpstr>Readings  Module 1</vt:lpstr>
      <vt:lpstr>Readings  Module 1</vt:lpstr>
      <vt:lpstr>Discussion 1 </vt:lpstr>
      <vt:lpstr>Discussion 1 </vt:lpstr>
      <vt:lpstr>Discussion 2 Federal Legislation</vt:lpstr>
      <vt:lpstr>CONSIDER</vt:lpstr>
      <vt:lpstr>CONSIDER</vt:lpstr>
      <vt:lpstr>Module 1 post-quiz</vt:lpstr>
      <vt:lpstr>Module 1 post-quiz</vt:lpstr>
      <vt:lpstr>Module 1 post-quiz</vt:lpstr>
      <vt:lpstr>Module 1 post-quiz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Wink Harner</dc:creator>
  <cp:lastModifiedBy>Wink Harner</cp:lastModifiedBy>
  <cp:revision>7</cp:revision>
  <dcterms:created xsi:type="dcterms:W3CDTF">2024-10-27T19:07:45Z</dcterms:created>
  <dcterms:modified xsi:type="dcterms:W3CDTF">2025-10-16T21:14:55Z</dcterms:modified>
</cp:coreProperties>
</file>