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56" r:id="rId3"/>
    <p:sldId id="349" r:id="rId4"/>
    <p:sldId id="350" r:id="rId5"/>
    <p:sldId id="417" r:id="rId6"/>
    <p:sldId id="423" r:id="rId7"/>
    <p:sldId id="418" r:id="rId8"/>
    <p:sldId id="419" r:id="rId9"/>
    <p:sldId id="420" r:id="rId10"/>
    <p:sldId id="421" r:id="rId11"/>
    <p:sldId id="422" r:id="rId12"/>
    <p:sldId id="367" r:id="rId13"/>
    <p:sldId id="413" r:id="rId14"/>
    <p:sldId id="424" r:id="rId15"/>
    <p:sldId id="416" r:id="rId16"/>
    <p:sldId id="425" r:id="rId17"/>
    <p:sldId id="426" r:id="rId18"/>
    <p:sldId id="372" r:id="rId19"/>
    <p:sldId id="42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5748857-1577-4408-A1CF-2067798B54EC}">
          <p14:sldIdLst>
            <p14:sldId id="256"/>
          </p14:sldIdLst>
        </p14:section>
        <p14:section name="Module 8" id="{D971458C-9F83-41D9-BE06-0891CBCD7B09}">
          <p14:sldIdLst>
            <p14:sldId id="349"/>
            <p14:sldId id="350"/>
            <p14:sldId id="417"/>
            <p14:sldId id="423"/>
            <p14:sldId id="418"/>
            <p14:sldId id="419"/>
            <p14:sldId id="420"/>
            <p14:sldId id="421"/>
            <p14:sldId id="422"/>
            <p14:sldId id="367"/>
            <p14:sldId id="413"/>
            <p14:sldId id="424"/>
            <p14:sldId id="416"/>
            <p14:sldId id="425"/>
            <p14:sldId id="426"/>
            <p14:sldId id="372"/>
            <p14:sldId id="42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7" d="100"/>
          <a:sy n="67" d="100"/>
        </p:scale>
        <p:origin x="85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6E850F-FA00-4516-BFD1-3465C5AA6900}" type="datetimeFigureOut">
              <a:rPr lang="en-US" smtClean="0"/>
              <a:t>10/17/2025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B387CE-CD6F-47C7-8B5F-A748DD98C85D}" type="slidenum">
              <a:rPr lang="en-US" smtClean="0"/>
              <a:t>‹#›</a:t>
            </a:fld>
            <a:endParaRPr lang="en-US"/>
          </a:p>
        </p:txBody>
      </p:sp>
    </p:spTree>
    <p:extLst>
      <p:ext uri="{BB962C8B-B14F-4D97-AF65-F5344CB8AC3E}">
        <p14:creationId xmlns:p14="http://schemas.microsoft.com/office/powerpoint/2010/main" val="2057135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387CE-CD6F-47C7-8B5F-A748DD98C85D}" type="slidenum">
              <a:rPr lang="en-US" smtClean="0"/>
              <a:t>2</a:t>
            </a:fld>
            <a:endParaRPr lang="en-US"/>
          </a:p>
        </p:txBody>
      </p:sp>
    </p:spTree>
    <p:extLst>
      <p:ext uri="{BB962C8B-B14F-4D97-AF65-F5344CB8AC3E}">
        <p14:creationId xmlns:p14="http://schemas.microsoft.com/office/powerpoint/2010/main" val="73979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B387CE-CD6F-47C7-8B5F-A748DD98C85D}" type="slidenum">
              <a:rPr lang="en-US" smtClean="0"/>
              <a:t>14</a:t>
            </a:fld>
            <a:endParaRPr lang="en-US"/>
          </a:p>
        </p:txBody>
      </p:sp>
    </p:spTree>
    <p:extLst>
      <p:ext uri="{BB962C8B-B14F-4D97-AF65-F5344CB8AC3E}">
        <p14:creationId xmlns:p14="http://schemas.microsoft.com/office/powerpoint/2010/main" val="2013869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06FC3-84CF-C0C0-CA89-FE89AD7277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5858B3-99B1-4DD0-8EAB-BB77B41405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BE6FD-9FA7-379B-E178-A5F88B5D5F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04B7F0-DA40-170B-C768-253145B712E1}"/>
              </a:ext>
            </a:extLst>
          </p:cNvPr>
          <p:cNvSpPr>
            <a:spLocks noGrp="1"/>
          </p:cNvSpPr>
          <p:nvPr>
            <p:ph type="sldNum" sz="quarter" idx="5"/>
          </p:nvPr>
        </p:nvSpPr>
        <p:spPr/>
        <p:txBody>
          <a:bodyPr/>
          <a:lstStyle/>
          <a:p>
            <a:fld id="{32B387CE-CD6F-47C7-8B5F-A748DD98C85D}" type="slidenum">
              <a:rPr lang="en-US" smtClean="0"/>
              <a:t>15</a:t>
            </a:fld>
            <a:endParaRPr lang="en-US"/>
          </a:p>
        </p:txBody>
      </p:sp>
    </p:spTree>
    <p:extLst>
      <p:ext uri="{BB962C8B-B14F-4D97-AF65-F5344CB8AC3E}">
        <p14:creationId xmlns:p14="http://schemas.microsoft.com/office/powerpoint/2010/main" val="3223426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3D21D-609E-29E5-61F9-D95227D149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C3AB66-9F68-B4B5-6FBC-5BC8E4D4DE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5A1DE3-6006-F032-9C29-A070C8A291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92F7CF-82A7-0C68-40ED-319FCE2092F7}"/>
              </a:ext>
            </a:extLst>
          </p:cNvPr>
          <p:cNvSpPr>
            <a:spLocks noGrp="1"/>
          </p:cNvSpPr>
          <p:nvPr>
            <p:ph type="sldNum" sz="quarter" idx="5"/>
          </p:nvPr>
        </p:nvSpPr>
        <p:spPr/>
        <p:txBody>
          <a:bodyPr/>
          <a:lstStyle/>
          <a:p>
            <a:fld id="{32B387CE-CD6F-47C7-8B5F-A748DD98C85D}" type="slidenum">
              <a:rPr lang="en-US" smtClean="0"/>
              <a:t>16</a:t>
            </a:fld>
            <a:endParaRPr lang="en-US"/>
          </a:p>
        </p:txBody>
      </p:sp>
    </p:spTree>
    <p:extLst>
      <p:ext uri="{BB962C8B-B14F-4D97-AF65-F5344CB8AC3E}">
        <p14:creationId xmlns:p14="http://schemas.microsoft.com/office/powerpoint/2010/main" val="300120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8FE1F-6707-51F8-F23A-905C32CCE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2828E4-B3A7-570E-760A-664492DA24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D5A62-4AD7-D460-D803-C35C1F0E064D}"/>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3AC4C40A-A73F-F0A1-F681-2DEB905506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C81711-114F-8D20-7D69-9A2EB031546E}"/>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2872438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21E33-1946-46B8-B503-EFAD5B4C0C1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E59BBE-727D-2B94-520E-A8F1BAED2E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88815C-0989-5353-4695-000964E43CC7}"/>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0BB2C403-5EDC-50E5-E045-9085D4D795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6F9DF-CAA5-7AE7-A32E-15CAAB454EC8}"/>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2054452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0FD9B1-F526-114C-B617-BC5C386FB24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CCF92D9-6BF7-B5AC-1DE1-FC4EF0F5BF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B1F8B1-EFAC-7888-7827-6F3F8AA64E51}"/>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BF77735B-E9ED-E3F1-18E4-299371A366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F3A5E6-220B-0302-E59E-73ED959B6765}"/>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2195736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63354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2125690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43003165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93365794"/>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9386659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165385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6059286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3067727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63524-48DA-483C-F1C1-F1EDDB027D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1A4964-CADA-E742-4D9D-CA1A2B0C25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2A1B43-4BD9-7C37-F7D7-107FB253C75D}"/>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D49F5BDE-1520-1A43-AA6A-CAB8A423E9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FBD2-C2A6-3D60-FFF4-91217E6F1BA1}"/>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1142736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1545969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693264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1493051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198453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9617609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038320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C8F40-9BA1-6365-169E-A869077D37A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5077C28-F347-BDCD-AF7A-4A3E1AD4AD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FA6EE3-7200-884F-DEDD-67B4DAC30D0B}"/>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DF12D159-1FB2-ACD1-5226-6DE8DF2C63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9F2552-58A9-D01A-F16F-6ACED2B6D1CB}"/>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3332319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CD0FB-4CE1-CF13-D506-DDBC05F030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535935-0354-7A44-2AE3-B8863E83A1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4AB2D1-367E-4E2E-7BA9-1533309EE98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FC4980-E741-7E88-F335-DE92D49087FD}"/>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6" name="Footer Placeholder 5">
            <a:extLst>
              <a:ext uri="{FF2B5EF4-FFF2-40B4-BE49-F238E27FC236}">
                <a16:creationId xmlns:a16="http://schemas.microsoft.com/office/drawing/2014/main" id="{DFFDD72C-87A5-1E98-5AC0-444C862101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9993C1-B780-E9C6-8D26-971489A93886}"/>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282212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09D9F-D3FF-A045-927C-22ACD080CD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3B8198-5F35-5AB5-4A89-8F8EAF859A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61B080-78B1-F530-031D-2062A30EE3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978BE8-3D39-DED2-2784-49D6122437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0A6DDA-AA78-4F79-5E0B-663FBDEA29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B6AEC3-2E58-7CC7-9654-121721A536E8}"/>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8" name="Footer Placeholder 7">
            <a:extLst>
              <a:ext uri="{FF2B5EF4-FFF2-40B4-BE49-F238E27FC236}">
                <a16:creationId xmlns:a16="http://schemas.microsoft.com/office/drawing/2014/main" id="{1547900C-905A-4952-41AA-0D4003775A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6372F5-A30B-3885-1E23-8B95BDB04013}"/>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97577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627D7-28AB-A507-A797-4F7550DF6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07AF30D-7903-784B-D391-AD96D94E426C}"/>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4" name="Footer Placeholder 3">
            <a:extLst>
              <a:ext uri="{FF2B5EF4-FFF2-40B4-BE49-F238E27FC236}">
                <a16:creationId xmlns:a16="http://schemas.microsoft.com/office/drawing/2014/main" id="{4753F7C7-C8CC-71F4-E69A-59792F597F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E14888-EB07-981C-7FE9-AFA27A857D8B}"/>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3087244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787C4C-2030-2B9A-9095-CCB99C79E710}"/>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3" name="Footer Placeholder 2">
            <a:extLst>
              <a:ext uri="{FF2B5EF4-FFF2-40B4-BE49-F238E27FC236}">
                <a16:creationId xmlns:a16="http://schemas.microsoft.com/office/drawing/2014/main" id="{235F7A7C-CF9D-697B-5324-24590FC575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0DA5BF-365D-E5F7-3718-E9CB84086EB7}"/>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1925531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954E4-2D5F-D137-6EB0-CF382FDC37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7DABFC-26C6-634B-D839-C09AC04AA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E45F1C-2318-844D-CC26-133ECB7D6C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DACEA4-2405-F8A2-6F56-26287B8B699E}"/>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6" name="Footer Placeholder 5">
            <a:extLst>
              <a:ext uri="{FF2B5EF4-FFF2-40B4-BE49-F238E27FC236}">
                <a16:creationId xmlns:a16="http://schemas.microsoft.com/office/drawing/2014/main" id="{DA656A86-3F3A-E569-744A-B234269164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B07245-F95B-F050-6ADF-F77C82B51A07}"/>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4192243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47100-3A4F-73E3-931B-0A03F295D8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6613C1-81BF-D9B4-6251-4AD90B6F87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7938568-3503-EBF0-2D36-3399C938AC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96D27E-8B6C-CB7B-2283-50F7482A4BE2}"/>
              </a:ext>
            </a:extLst>
          </p:cNvPr>
          <p:cNvSpPr>
            <a:spLocks noGrp="1"/>
          </p:cNvSpPr>
          <p:nvPr>
            <p:ph type="dt" sz="half" idx="10"/>
          </p:nvPr>
        </p:nvSpPr>
        <p:spPr/>
        <p:txBody>
          <a:bodyPr/>
          <a:lstStyle/>
          <a:p>
            <a:fld id="{108DD72C-6565-497D-A2B9-DCAB2A1991BA}" type="datetimeFigureOut">
              <a:rPr lang="en-US" smtClean="0"/>
              <a:t>10/17/2025</a:t>
            </a:fld>
            <a:endParaRPr lang="en-US"/>
          </a:p>
        </p:txBody>
      </p:sp>
      <p:sp>
        <p:nvSpPr>
          <p:cNvPr id="6" name="Footer Placeholder 5">
            <a:extLst>
              <a:ext uri="{FF2B5EF4-FFF2-40B4-BE49-F238E27FC236}">
                <a16:creationId xmlns:a16="http://schemas.microsoft.com/office/drawing/2014/main" id="{AA75BB83-EEC5-3211-3C4E-A7590D5EF0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86E2E2-D305-5B8C-E360-DF932A9B277A}"/>
              </a:ext>
            </a:extLst>
          </p:cNvPr>
          <p:cNvSpPr>
            <a:spLocks noGrp="1"/>
          </p:cNvSpPr>
          <p:nvPr>
            <p:ph type="sldNum" sz="quarter" idx="12"/>
          </p:nvPr>
        </p:nvSpPr>
        <p:spPr/>
        <p:txBody>
          <a:bodyPr/>
          <a:lstStyle/>
          <a:p>
            <a:fld id="{FF462E5B-6CC5-4969-88F1-5EEEAB1169A8}" type="slidenum">
              <a:rPr lang="en-US" smtClean="0"/>
              <a:t>‹#›</a:t>
            </a:fld>
            <a:endParaRPr lang="en-US"/>
          </a:p>
        </p:txBody>
      </p:sp>
    </p:spTree>
    <p:extLst>
      <p:ext uri="{BB962C8B-B14F-4D97-AF65-F5344CB8AC3E}">
        <p14:creationId xmlns:p14="http://schemas.microsoft.com/office/powerpoint/2010/main" val="326944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E1D68A-80A8-5119-AF50-2F6D023878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658357-A077-579C-2FE9-E9EFEB9402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D72C91-9940-B9EC-B513-FA02F6794B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DD72C-6565-497D-A2B9-DCAB2A1991BA}" type="datetimeFigureOut">
              <a:rPr lang="en-US" smtClean="0"/>
              <a:t>10/17/2025</a:t>
            </a:fld>
            <a:endParaRPr lang="en-US"/>
          </a:p>
        </p:txBody>
      </p:sp>
      <p:sp>
        <p:nvSpPr>
          <p:cNvPr id="5" name="Footer Placeholder 4">
            <a:extLst>
              <a:ext uri="{FF2B5EF4-FFF2-40B4-BE49-F238E27FC236}">
                <a16:creationId xmlns:a16="http://schemas.microsoft.com/office/drawing/2014/main" id="{01583835-03F8-8058-8E2B-0F6495759D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4E1BD8-7734-A9BE-977A-01F0D595C4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462E5B-6CC5-4969-88F1-5EEEAB1169A8}" type="slidenum">
              <a:rPr lang="en-US" smtClean="0"/>
              <a:t>‹#›</a:t>
            </a:fld>
            <a:endParaRPr lang="en-US"/>
          </a:p>
        </p:txBody>
      </p:sp>
    </p:spTree>
    <p:extLst>
      <p:ext uri="{BB962C8B-B14F-4D97-AF65-F5344CB8AC3E}">
        <p14:creationId xmlns:p14="http://schemas.microsoft.com/office/powerpoint/2010/main" val="359501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54590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hyperlink" Target="https://blog.totalprosource.com/blog/developing-an-accessible-technology-plan/" TargetMode="Externa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AA1AA-D892-F14C-3412-B4D3ABF54429}"/>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9D0767DD-CF6C-0C78-1710-5A7BA0ACA64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65754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4E3A8-046A-5D88-F729-419E4349EA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F8045E-5A33-D4E4-C704-E716D4A93BD6}"/>
              </a:ext>
            </a:extLst>
          </p:cNvPr>
          <p:cNvSpPr>
            <a:spLocks noGrp="1"/>
          </p:cNvSpPr>
          <p:nvPr>
            <p:ph type="title"/>
          </p:nvPr>
        </p:nvSpPr>
        <p:spPr>
          <a:xfrm>
            <a:off x="0" y="2290893"/>
            <a:ext cx="2783541"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2EEB110A-D070-E468-CDA1-700E5BDB488D}"/>
              </a:ext>
            </a:extLst>
          </p:cNvPr>
          <p:cNvSpPr>
            <a:spLocks noGrp="1"/>
          </p:cNvSpPr>
          <p:nvPr>
            <p:ph idx="1"/>
          </p:nvPr>
        </p:nvSpPr>
        <p:spPr>
          <a:xfrm>
            <a:off x="3146612" y="430306"/>
            <a:ext cx="9045388" cy="6291169"/>
          </a:xfrm>
        </p:spPr>
        <p:txBody>
          <a:bodyPr>
            <a:noAutofit/>
          </a:bodyPr>
          <a:lstStyle/>
          <a:p>
            <a:pPr marL="0" marR="0" lvl="0" indent="0">
              <a:lnSpc>
                <a:spcPct val="107000"/>
              </a:lnSpc>
              <a:spcBef>
                <a:spcPts val="0"/>
              </a:spcBef>
              <a:spcAft>
                <a:spcPts val="1800"/>
              </a:spcAft>
              <a:buNone/>
            </a:pPr>
            <a:r>
              <a:rPr lang="en-US" sz="4400" b="1" kern="100" dirty="0">
                <a:effectLst/>
                <a:ea typeface="Calibri" panose="020F0502020204030204" pitchFamily="34" charset="0"/>
                <a:cs typeface="Arial" panose="020B0604020202020204" pitchFamily="34" charset="0"/>
              </a:rPr>
              <a:t>STEP 5</a:t>
            </a:r>
          </a:p>
          <a:p>
            <a:pPr marL="0" marR="0" lvl="0" indent="0" rtl="0">
              <a:lnSpc>
                <a:spcPct val="107000"/>
              </a:lnSpc>
              <a:spcAft>
                <a:spcPts val="1200"/>
              </a:spcAft>
              <a:buNone/>
              <a:tabLst>
                <a:tab pos="1600200" algn="l"/>
              </a:tabLst>
            </a:pPr>
            <a:r>
              <a:rPr lang="en-US" sz="4000" b="1" kern="100" dirty="0">
                <a:effectLst/>
                <a:ea typeface="Times New Roman" panose="02020603050405020304" pitchFamily="18" charset="0"/>
                <a:cs typeface="Arial" panose="020B0604020202020204" pitchFamily="34" charset="0"/>
              </a:rPr>
              <a:t>Maintain technology &amp; continue learning. </a:t>
            </a:r>
          </a:p>
          <a:p>
            <a:pPr marL="457200" lvl="1" indent="0">
              <a:lnSpc>
                <a:spcPct val="107000"/>
              </a:lnSpc>
              <a:spcAft>
                <a:spcPts val="1200"/>
              </a:spcAft>
              <a:buNone/>
              <a:tabLst>
                <a:tab pos="1600200" algn="l"/>
              </a:tabLst>
            </a:pPr>
            <a:r>
              <a:rPr lang="en-US" sz="3800" b="1" kern="100" dirty="0">
                <a:effectLst/>
                <a:ea typeface="Times New Roman" panose="02020603050405020304" pitchFamily="18" charset="0"/>
                <a:cs typeface="Arial" panose="020B0604020202020204" pitchFamily="34" charset="0"/>
              </a:rPr>
              <a:t>In the last step, you increase awareness of the accessible technology vision in your organization, support staff &amp; students in their use of technology, and evaluate success &amp; opportunities for improvement. </a:t>
            </a:r>
            <a:endParaRPr lang="en-US" sz="38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99666E-1926-076B-35D5-B0FAF54DF5A0}"/>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959415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6D39C-A974-916D-3519-95AE80BCE1D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5778BA-7BC3-7837-DF38-3FA33B7636DD}"/>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78D35A7A-36E6-F322-8513-5A96C0919F59}"/>
              </a:ext>
            </a:extLst>
          </p:cNvPr>
          <p:cNvSpPr>
            <a:spLocks noGrp="1"/>
          </p:cNvSpPr>
          <p:nvPr>
            <p:ph idx="1"/>
          </p:nvPr>
        </p:nvSpPr>
        <p:spPr>
          <a:xfrm>
            <a:off x="3226191" y="309282"/>
            <a:ext cx="8965809" cy="6412193"/>
          </a:xfrm>
        </p:spPr>
        <p:txBody>
          <a:bodyPr>
            <a:noAutofit/>
          </a:bodyPr>
          <a:lstStyle/>
          <a:p>
            <a:pPr marL="1428750" marR="0" indent="-457200" defTabSz="457200">
              <a:lnSpc>
                <a:spcPct val="107000"/>
              </a:lnSpc>
              <a:spcAft>
                <a:spcPts val="800"/>
              </a:spcAft>
              <a:buClr>
                <a:schemeClr val="bg1"/>
              </a:buClr>
              <a:buFont typeface="+mj-lt"/>
              <a:buAutoNum type="arabicPeriod"/>
            </a:pPr>
            <a:r>
              <a:rPr lang="en-US" sz="4000" b="1" kern="100" dirty="0">
                <a:effectLst/>
                <a:ea typeface="Times New Roman" panose="02020603050405020304" pitchFamily="18" charset="0"/>
                <a:cs typeface="Arial" panose="020B0604020202020204" pitchFamily="34" charset="0"/>
              </a:rPr>
              <a:t>Where does your college fit into the Accessibility Checklist spectrum? </a:t>
            </a:r>
          </a:p>
          <a:p>
            <a:pPr marL="1428750" marR="0" indent="-457200" defTabSz="457200">
              <a:lnSpc>
                <a:spcPct val="107000"/>
              </a:lnSpc>
              <a:spcAft>
                <a:spcPts val="800"/>
              </a:spcAft>
              <a:buClr>
                <a:schemeClr val="bg1"/>
              </a:buClr>
              <a:buFont typeface="+mj-lt"/>
              <a:buAutoNum type="arabicPeriod"/>
            </a:pPr>
            <a:r>
              <a:rPr lang="en-US" sz="4000" b="1" kern="100" dirty="0">
                <a:effectLst/>
                <a:ea typeface="Times New Roman" panose="02020603050405020304" pitchFamily="18" charset="0"/>
                <a:cs typeface="Arial" panose="020B0604020202020204" pitchFamily="34" charset="0"/>
              </a:rPr>
              <a:t>Does your college include an accessibility standard for electronic or online materials, website accessibility, Learning Management System accessibility, online course(s) accessibility? </a:t>
            </a:r>
          </a:p>
        </p:txBody>
      </p:sp>
      <p:sp>
        <p:nvSpPr>
          <p:cNvPr id="4" name="Title 3">
            <a:extLst>
              <a:ext uri="{FF2B5EF4-FFF2-40B4-BE49-F238E27FC236}">
                <a16:creationId xmlns:a16="http://schemas.microsoft.com/office/drawing/2014/main" id="{52AA584F-C0E5-6330-A653-2B016892BE88}"/>
              </a:ext>
            </a:extLst>
          </p:cNvPr>
          <p:cNvSpPr>
            <a:spLocks noGrp="1"/>
          </p:cNvSpPr>
          <p:nvPr>
            <p:ph type="title"/>
          </p:nvPr>
        </p:nvSpPr>
        <p:spPr>
          <a:xfrm>
            <a:off x="0" y="1847557"/>
            <a:ext cx="3226191" cy="1880103"/>
          </a:xfrm>
          <a:solidFill>
            <a:schemeClr val="accent2">
              <a:lumMod val="50000"/>
            </a:schemeClr>
          </a:solidFill>
        </p:spPr>
        <p:txBody>
          <a:bodyPr/>
          <a:lstStyle/>
          <a:p>
            <a:r>
              <a:rPr lang="en-US" sz="5400" b="1" dirty="0">
                <a:latin typeface="+mn-lt"/>
              </a:rPr>
              <a:t>Discussion Module 8</a:t>
            </a:r>
          </a:p>
        </p:txBody>
      </p:sp>
    </p:spTree>
    <p:extLst>
      <p:ext uri="{BB962C8B-B14F-4D97-AF65-F5344CB8AC3E}">
        <p14:creationId xmlns:p14="http://schemas.microsoft.com/office/powerpoint/2010/main" val="3461084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A3622-785F-9424-15D0-523B42F50E4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8E1267-536F-89C4-C625-D6B83D94305D}"/>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39A020A2-FF6A-DA75-91C1-27FCC9BD05EC}"/>
              </a:ext>
            </a:extLst>
          </p:cNvPr>
          <p:cNvSpPr>
            <a:spLocks noGrp="1"/>
          </p:cNvSpPr>
          <p:nvPr>
            <p:ph idx="1"/>
          </p:nvPr>
        </p:nvSpPr>
        <p:spPr>
          <a:xfrm>
            <a:off x="3226191" y="571500"/>
            <a:ext cx="8965809" cy="6413499"/>
          </a:xfrm>
        </p:spPr>
        <p:txBody>
          <a:bodyPr>
            <a:noAutofit/>
          </a:bodyPr>
          <a:lstStyle/>
          <a:p>
            <a:pPr marL="1428750" marR="0" indent="-742950">
              <a:lnSpc>
                <a:spcPct val="107000"/>
              </a:lnSpc>
              <a:spcAft>
                <a:spcPts val="800"/>
              </a:spcAft>
              <a:buClr>
                <a:schemeClr val="bg1"/>
              </a:buClr>
              <a:buFont typeface="+mj-lt"/>
              <a:buAutoNum type="arabicPeriod" startAt="3"/>
            </a:pPr>
            <a:r>
              <a:rPr lang="en-US" sz="4000" b="1" kern="100" dirty="0">
                <a:effectLst/>
                <a:ea typeface="Times New Roman" panose="02020603050405020304" pitchFamily="18" charset="0"/>
                <a:cs typeface="Arial" panose="020B0604020202020204" pitchFamily="34" charset="0"/>
              </a:rPr>
              <a:t>Who contributes to the Strategic Plan? Does DSS have a seat &amp; voice at the table?  </a:t>
            </a:r>
          </a:p>
          <a:p>
            <a:pPr marL="1428750" marR="0" indent="-742950">
              <a:lnSpc>
                <a:spcPct val="107000"/>
              </a:lnSpc>
              <a:spcAft>
                <a:spcPts val="800"/>
              </a:spcAft>
              <a:buClr>
                <a:schemeClr val="bg1"/>
              </a:buClr>
              <a:buFont typeface="+mj-lt"/>
              <a:buAutoNum type="arabicPeriod" startAt="3"/>
            </a:pPr>
            <a:r>
              <a:rPr lang="en-US" sz="4000" b="1" kern="100" dirty="0">
                <a:effectLst/>
                <a:ea typeface="Times New Roman" panose="02020603050405020304" pitchFamily="18" charset="0"/>
                <a:cs typeface="Arial" panose="020B0604020202020204" pitchFamily="34" charset="0"/>
              </a:rPr>
              <a:t>What must be included in online accessibility? Websites, links, registration, bookstore, library, etc.?  </a:t>
            </a:r>
          </a:p>
        </p:txBody>
      </p:sp>
      <p:sp>
        <p:nvSpPr>
          <p:cNvPr id="4" name="Title 3">
            <a:extLst>
              <a:ext uri="{FF2B5EF4-FFF2-40B4-BE49-F238E27FC236}">
                <a16:creationId xmlns:a16="http://schemas.microsoft.com/office/drawing/2014/main" id="{D458FB94-07CD-078F-37C6-5FDC413E0212}"/>
              </a:ext>
            </a:extLst>
          </p:cNvPr>
          <p:cNvSpPr>
            <a:spLocks noGrp="1"/>
          </p:cNvSpPr>
          <p:nvPr>
            <p:ph type="title"/>
          </p:nvPr>
        </p:nvSpPr>
        <p:spPr>
          <a:xfrm>
            <a:off x="0" y="1847557"/>
            <a:ext cx="3226191" cy="1880103"/>
          </a:xfrm>
          <a:solidFill>
            <a:schemeClr val="accent2">
              <a:lumMod val="50000"/>
            </a:schemeClr>
          </a:solidFill>
        </p:spPr>
        <p:txBody>
          <a:bodyPr/>
          <a:lstStyle/>
          <a:p>
            <a:r>
              <a:rPr lang="en-US" sz="5400" b="1" dirty="0">
                <a:latin typeface="+mn-lt"/>
              </a:rPr>
              <a:t>Discussion Module 8</a:t>
            </a:r>
          </a:p>
        </p:txBody>
      </p:sp>
    </p:spTree>
    <p:extLst>
      <p:ext uri="{BB962C8B-B14F-4D97-AF65-F5344CB8AC3E}">
        <p14:creationId xmlns:p14="http://schemas.microsoft.com/office/powerpoint/2010/main" val="3825385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C1999-B5D0-4624-252D-2972B50497F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86500A-3E75-4C68-9F97-B192CFF6116B}"/>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8E02614B-BFE4-D5B1-A127-364A585F1AF0}"/>
              </a:ext>
            </a:extLst>
          </p:cNvPr>
          <p:cNvSpPr>
            <a:spLocks noGrp="1"/>
          </p:cNvSpPr>
          <p:nvPr>
            <p:ph idx="1"/>
          </p:nvPr>
        </p:nvSpPr>
        <p:spPr>
          <a:xfrm>
            <a:off x="2819435" y="-110565"/>
            <a:ext cx="8965809" cy="7079129"/>
          </a:xfrm>
        </p:spPr>
        <p:txBody>
          <a:bodyPr>
            <a:noAutofit/>
          </a:bodyPr>
          <a:lstStyle/>
          <a:p>
            <a:pPr marL="1428750" marR="0" indent="-742950">
              <a:lnSpc>
                <a:spcPct val="107000"/>
              </a:lnSpc>
              <a:spcAft>
                <a:spcPts val="800"/>
              </a:spcAft>
              <a:buClr>
                <a:schemeClr val="bg1"/>
              </a:buClr>
              <a:buFont typeface="+mj-lt"/>
              <a:buAutoNum type="arabicPeriod" startAt="5"/>
            </a:pPr>
            <a:r>
              <a:rPr lang="en-US" sz="4000" b="1" kern="100" dirty="0">
                <a:effectLst/>
                <a:ea typeface="Times New Roman" panose="02020603050405020304" pitchFamily="18" charset="0"/>
                <a:cs typeface="Arial" panose="020B0604020202020204" pitchFamily="34" charset="0"/>
              </a:rPr>
              <a:t>Who is responsible for ensuring accessibility? Are there “teeth” (&amp;</a:t>
            </a:r>
            <a:r>
              <a:rPr lang="en-US" sz="4000" b="1" kern="100" dirty="0">
                <a:ea typeface="Times New Roman" panose="02020603050405020304" pitchFamily="18" charset="0"/>
                <a:cs typeface="Arial" panose="020B0604020202020204" pitchFamily="34" charset="0"/>
              </a:rPr>
              <a:t> </a:t>
            </a:r>
            <a:r>
              <a:rPr lang="en-US" sz="4000" b="1" kern="100" dirty="0">
                <a:effectLst/>
                <a:ea typeface="Times New Roman" panose="02020603050405020304" pitchFamily="18" charset="0"/>
                <a:cs typeface="Arial" panose="020B0604020202020204" pitchFamily="34" charset="0"/>
              </a:rPr>
              <a:t>consequences) to enforcing accessibility? </a:t>
            </a:r>
          </a:p>
          <a:p>
            <a:pPr marL="1428750" marR="0" indent="-742950">
              <a:lnSpc>
                <a:spcPct val="107000"/>
              </a:lnSpc>
              <a:spcAft>
                <a:spcPts val="800"/>
              </a:spcAft>
              <a:buClr>
                <a:schemeClr val="bg1"/>
              </a:buClr>
              <a:buFont typeface="+mj-lt"/>
              <a:buAutoNum type="arabicPeriod" startAt="5"/>
            </a:pPr>
            <a:r>
              <a:rPr lang="en-US" sz="4000" b="1" kern="100" dirty="0">
                <a:effectLst/>
                <a:ea typeface="Times New Roman" panose="02020603050405020304" pitchFamily="18" charset="0"/>
                <a:cs typeface="Arial" panose="020B0604020202020204" pitchFamily="34" charset="0"/>
              </a:rPr>
              <a:t>If your college does not have an Accessibility Checklist, who should you include from your college to create one? What would you include in the “must-haves” for your checklist? </a:t>
            </a:r>
            <a:endParaRPr lang="en-US" sz="40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6E02F8A8-010C-4269-AA74-260FD54D2F7B}"/>
              </a:ext>
            </a:extLst>
          </p:cNvPr>
          <p:cNvSpPr>
            <a:spLocks noGrp="1"/>
          </p:cNvSpPr>
          <p:nvPr>
            <p:ph type="title"/>
          </p:nvPr>
        </p:nvSpPr>
        <p:spPr>
          <a:xfrm>
            <a:off x="0" y="1847557"/>
            <a:ext cx="3226191" cy="1880103"/>
          </a:xfrm>
          <a:solidFill>
            <a:schemeClr val="accent2">
              <a:lumMod val="50000"/>
            </a:schemeClr>
          </a:solidFill>
        </p:spPr>
        <p:txBody>
          <a:bodyPr/>
          <a:lstStyle/>
          <a:p>
            <a:r>
              <a:rPr lang="en-US" sz="5400" b="1" dirty="0">
                <a:latin typeface="+mn-lt"/>
              </a:rPr>
              <a:t>Discussion Module 8</a:t>
            </a:r>
          </a:p>
        </p:txBody>
      </p:sp>
    </p:spTree>
    <p:extLst>
      <p:ext uri="{BB962C8B-B14F-4D97-AF65-F5344CB8AC3E}">
        <p14:creationId xmlns:p14="http://schemas.microsoft.com/office/powerpoint/2010/main" val="3114123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9A591-9513-ADE1-9CE1-0C3B3F9780E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8006DD-70DE-D340-5CA2-0961DE292E4C}"/>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1D94C4C4-27CE-2C03-3322-0B7CC75A2F78}"/>
              </a:ext>
            </a:extLst>
          </p:cNvPr>
          <p:cNvSpPr>
            <a:spLocks noGrp="1"/>
          </p:cNvSpPr>
          <p:nvPr>
            <p:ph idx="1"/>
          </p:nvPr>
        </p:nvSpPr>
        <p:spPr>
          <a:xfrm>
            <a:off x="3695700" y="0"/>
            <a:ext cx="8496300" cy="6721475"/>
          </a:xfrm>
        </p:spPr>
        <p:txBody>
          <a:bodyPr>
            <a:noAutofit/>
          </a:bodyPr>
          <a:lstStyle/>
          <a:p>
            <a:pPr marL="0" marR="0" lvl="0" indent="0" rtl="0">
              <a:lnSpc>
                <a:spcPct val="107000"/>
              </a:lnSpc>
              <a:buNone/>
              <a:tabLst>
                <a:tab pos="457200" algn="l"/>
              </a:tabLst>
            </a:pPr>
            <a:r>
              <a:rPr lang="en-US" sz="4800" b="1" kern="100" dirty="0">
                <a:effectLst/>
                <a:ea typeface="Calibri" panose="020F0502020204030204" pitchFamily="34" charset="0"/>
                <a:cs typeface="Arial" panose="020B0604020202020204" pitchFamily="34" charset="0"/>
              </a:rPr>
              <a:t>Setting up a campus Adaptive Technology Task Force or Committee</a:t>
            </a:r>
          </a:p>
          <a:p>
            <a:pPr marL="457200" marR="0" lvl="1" indent="0">
              <a:lnSpc>
                <a:spcPct val="107000"/>
              </a:lnSpc>
              <a:buNone/>
              <a:tabLst>
                <a:tab pos="914400" algn="l"/>
              </a:tabLst>
            </a:pPr>
            <a:endParaRPr lang="en-US" sz="4000" b="1" kern="100" dirty="0">
              <a:effectLst/>
              <a:ea typeface="Calibri" panose="020F0502020204030204" pitchFamily="34" charset="0"/>
              <a:cs typeface="Arial" panose="020B0604020202020204" pitchFamily="34" charset="0"/>
            </a:endParaRPr>
          </a:p>
          <a:p>
            <a:pPr marL="1200150" marR="0" lvl="1" indent="-742950">
              <a:lnSpc>
                <a:spcPct val="107000"/>
              </a:lnSpc>
              <a:buFont typeface="+mj-lt"/>
              <a:buAutoNum type="arabicPeriod"/>
              <a:tabLst>
                <a:tab pos="914400" algn="l"/>
              </a:tabLst>
            </a:pPr>
            <a:r>
              <a:rPr lang="en-US" sz="4400" b="1" kern="100" dirty="0">
                <a:effectLst/>
                <a:ea typeface="Calibri" panose="020F0502020204030204" pitchFamily="34" charset="0"/>
                <a:cs typeface="Arial" panose="020B0604020202020204" pitchFamily="34" charset="0"/>
              </a:rPr>
              <a:t>Who needs to be on the committee? </a:t>
            </a:r>
          </a:p>
          <a:p>
            <a:pPr marL="1200150" marR="0" lvl="1" indent="-742950">
              <a:lnSpc>
                <a:spcPct val="107000"/>
              </a:lnSpc>
              <a:buFont typeface="+mj-lt"/>
              <a:buAutoNum type="arabicPeriod"/>
              <a:tabLst>
                <a:tab pos="914400" algn="l"/>
              </a:tabLst>
            </a:pPr>
            <a:r>
              <a:rPr lang="en-US" sz="4400" b="1" kern="100" dirty="0">
                <a:effectLst/>
                <a:ea typeface="Calibri" panose="020F0502020204030204" pitchFamily="34" charset="0"/>
                <a:cs typeface="Arial" panose="020B0604020202020204" pitchFamily="34" charset="0"/>
              </a:rPr>
              <a:t>Which departments?</a:t>
            </a:r>
          </a:p>
          <a:p>
            <a:pPr marL="1200150" marR="0" lvl="1" indent="-742950">
              <a:lnSpc>
                <a:spcPct val="107000"/>
              </a:lnSpc>
              <a:buFont typeface="+mj-lt"/>
              <a:buAutoNum type="arabicPeriod"/>
              <a:tabLst>
                <a:tab pos="914400" algn="l"/>
              </a:tabLst>
            </a:pPr>
            <a:r>
              <a:rPr lang="en-US" sz="4400" b="1" kern="100" dirty="0">
                <a:effectLst/>
                <a:ea typeface="Calibri" panose="020F0502020204030204" pitchFamily="34" charset="0"/>
                <a:cs typeface="Arial" panose="020B0604020202020204" pitchFamily="34" charset="0"/>
              </a:rPr>
              <a:t>To whom will you report?</a:t>
            </a:r>
          </a:p>
        </p:txBody>
      </p:sp>
      <p:sp>
        <p:nvSpPr>
          <p:cNvPr id="4" name="Title 3">
            <a:extLst>
              <a:ext uri="{FF2B5EF4-FFF2-40B4-BE49-F238E27FC236}">
                <a16:creationId xmlns:a16="http://schemas.microsoft.com/office/drawing/2014/main" id="{3D73E331-3CBF-6553-981F-DDA281C22820}"/>
              </a:ext>
            </a:extLst>
          </p:cNvPr>
          <p:cNvSpPr>
            <a:spLocks noGrp="1"/>
          </p:cNvSpPr>
          <p:nvPr>
            <p:ph type="title"/>
          </p:nvPr>
        </p:nvSpPr>
        <p:spPr>
          <a:xfrm>
            <a:off x="0" y="1847557"/>
            <a:ext cx="3695700" cy="1937043"/>
          </a:xfrm>
          <a:solidFill>
            <a:schemeClr val="accent2">
              <a:lumMod val="50000"/>
            </a:schemeClr>
          </a:solidFill>
        </p:spPr>
        <p:txBody>
          <a:bodyPr/>
          <a:lstStyle/>
          <a:p>
            <a:r>
              <a:rPr lang="en-US" sz="5400" b="1" dirty="0">
                <a:latin typeface="+mn-lt"/>
              </a:rPr>
              <a:t>Assignment </a:t>
            </a:r>
            <a:br>
              <a:rPr lang="en-US" sz="5400" b="1" dirty="0">
                <a:latin typeface="+mn-lt"/>
              </a:rPr>
            </a:br>
            <a:r>
              <a:rPr lang="en-US" sz="5400" b="1" dirty="0">
                <a:latin typeface="+mn-lt"/>
              </a:rPr>
              <a:t>Module 8</a:t>
            </a:r>
          </a:p>
        </p:txBody>
      </p:sp>
    </p:spTree>
    <p:extLst>
      <p:ext uri="{BB962C8B-B14F-4D97-AF65-F5344CB8AC3E}">
        <p14:creationId xmlns:p14="http://schemas.microsoft.com/office/powerpoint/2010/main" val="2755608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7F0EF-A131-5EBC-2261-D6EE4A44DDE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DC4AD7-340A-4860-8158-8B5D35B7FB7A}"/>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B3A4D3FF-EB52-7654-9600-1AAA0B5258BC}"/>
              </a:ext>
            </a:extLst>
          </p:cNvPr>
          <p:cNvSpPr>
            <a:spLocks noGrp="1"/>
          </p:cNvSpPr>
          <p:nvPr>
            <p:ph idx="1"/>
          </p:nvPr>
        </p:nvSpPr>
        <p:spPr>
          <a:xfrm>
            <a:off x="3695700" y="0"/>
            <a:ext cx="8496300" cy="6721475"/>
          </a:xfrm>
        </p:spPr>
        <p:txBody>
          <a:bodyPr>
            <a:noAutofit/>
          </a:bodyPr>
          <a:lstStyle/>
          <a:p>
            <a:pPr marL="1200150" marR="0" lvl="1" indent="-742950">
              <a:lnSpc>
                <a:spcPct val="107000"/>
              </a:lnSpc>
              <a:spcAft>
                <a:spcPts val="800"/>
              </a:spcAft>
              <a:buClr>
                <a:schemeClr val="bg1"/>
              </a:buClr>
              <a:buFont typeface="+mj-lt"/>
              <a:buAutoNum type="arabicPeriod" startAt="4"/>
              <a:tabLst>
                <a:tab pos="914400" algn="l"/>
              </a:tabLst>
            </a:pPr>
            <a:r>
              <a:rPr lang="en-US" sz="4400" b="1" kern="100" dirty="0">
                <a:effectLst/>
                <a:ea typeface="Calibri" panose="020F0502020204030204" pitchFamily="34" charset="0"/>
                <a:cs typeface="Arial" panose="020B0604020202020204" pitchFamily="34" charset="0"/>
              </a:rPr>
              <a:t>What will you be responsible for?</a:t>
            </a:r>
          </a:p>
          <a:p>
            <a:pPr marL="1200150" marR="0" lvl="1" indent="-742950">
              <a:lnSpc>
                <a:spcPct val="107000"/>
              </a:lnSpc>
              <a:spcAft>
                <a:spcPts val="800"/>
              </a:spcAft>
              <a:buClr>
                <a:schemeClr val="bg1"/>
              </a:buClr>
              <a:buFont typeface="+mj-lt"/>
              <a:buAutoNum type="arabicPeriod" startAt="4"/>
              <a:tabLst>
                <a:tab pos="914400" algn="l"/>
              </a:tabLst>
            </a:pPr>
            <a:r>
              <a:rPr lang="en-US" sz="4400" b="1" kern="100" dirty="0">
                <a:effectLst/>
                <a:ea typeface="Calibri" panose="020F0502020204030204" pitchFamily="34" charset="0"/>
                <a:cs typeface="Arial" panose="020B0604020202020204" pitchFamily="34" charset="0"/>
              </a:rPr>
              <a:t>What will you evaluate? How?</a:t>
            </a:r>
          </a:p>
          <a:p>
            <a:pPr marL="1200150" marR="0" lvl="1" indent="-742950">
              <a:lnSpc>
                <a:spcPct val="107000"/>
              </a:lnSpc>
              <a:spcAft>
                <a:spcPts val="800"/>
              </a:spcAft>
              <a:buClr>
                <a:schemeClr val="bg1"/>
              </a:buClr>
              <a:buFont typeface="+mj-lt"/>
              <a:buAutoNum type="arabicPeriod" startAt="4"/>
              <a:tabLst>
                <a:tab pos="914400" algn="l"/>
              </a:tabLst>
            </a:pPr>
            <a:r>
              <a:rPr lang="en-US" sz="4400" b="1" dirty="0">
                <a:effectLst/>
                <a:ea typeface="Calibri" panose="020F0502020204030204" pitchFamily="34" charset="0"/>
              </a:rPr>
              <a:t>Will your committee/task force be able to enforce accessibility standards? </a:t>
            </a:r>
          </a:p>
          <a:p>
            <a:pPr marL="1200150" marR="0" lvl="1" indent="-742950">
              <a:lnSpc>
                <a:spcPct val="107000"/>
              </a:lnSpc>
              <a:spcAft>
                <a:spcPts val="800"/>
              </a:spcAft>
              <a:buClr>
                <a:schemeClr val="bg1"/>
              </a:buClr>
              <a:buFont typeface="+mj-lt"/>
              <a:buAutoNum type="arabicPeriod" startAt="4"/>
              <a:tabLst>
                <a:tab pos="914400" algn="l"/>
              </a:tabLst>
            </a:pPr>
            <a:r>
              <a:rPr lang="en-US" sz="4400" b="1" dirty="0">
                <a:effectLst/>
                <a:ea typeface="Calibri" panose="020F0502020204030204" pitchFamily="34" charset="0"/>
              </a:rPr>
              <a:t>If not, who will? If so, what measurements will you use?</a:t>
            </a:r>
            <a:endParaRPr lang="en-US" sz="44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0D6AB33C-1341-D4A7-C7B1-B52614F08C84}"/>
              </a:ext>
            </a:extLst>
          </p:cNvPr>
          <p:cNvSpPr>
            <a:spLocks noGrp="1"/>
          </p:cNvSpPr>
          <p:nvPr>
            <p:ph type="title"/>
          </p:nvPr>
        </p:nvSpPr>
        <p:spPr>
          <a:xfrm>
            <a:off x="0" y="1847557"/>
            <a:ext cx="3695700" cy="1937043"/>
          </a:xfrm>
          <a:solidFill>
            <a:schemeClr val="accent2">
              <a:lumMod val="50000"/>
            </a:schemeClr>
          </a:solidFill>
        </p:spPr>
        <p:txBody>
          <a:bodyPr/>
          <a:lstStyle/>
          <a:p>
            <a:r>
              <a:rPr lang="en-US" sz="5400" b="1" dirty="0">
                <a:latin typeface="+mn-lt"/>
              </a:rPr>
              <a:t>Assignment </a:t>
            </a:r>
            <a:br>
              <a:rPr lang="en-US" sz="5400" b="1" dirty="0">
                <a:latin typeface="+mn-lt"/>
              </a:rPr>
            </a:br>
            <a:r>
              <a:rPr lang="en-US" sz="5400" b="1" dirty="0">
                <a:latin typeface="+mn-lt"/>
              </a:rPr>
              <a:t>Module 8</a:t>
            </a:r>
          </a:p>
        </p:txBody>
      </p:sp>
    </p:spTree>
    <p:extLst>
      <p:ext uri="{BB962C8B-B14F-4D97-AF65-F5344CB8AC3E}">
        <p14:creationId xmlns:p14="http://schemas.microsoft.com/office/powerpoint/2010/main" val="1280037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E5E95-D526-9DBB-E04F-7452697FCE9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99FF82-81FB-5AD6-3A75-245D33532A4A}"/>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5516FE19-8BD7-1F66-E650-8ED554BE4D95}"/>
              </a:ext>
            </a:extLst>
          </p:cNvPr>
          <p:cNvSpPr>
            <a:spLocks noGrp="1"/>
          </p:cNvSpPr>
          <p:nvPr>
            <p:ph idx="1"/>
          </p:nvPr>
        </p:nvSpPr>
        <p:spPr>
          <a:xfrm>
            <a:off x="3695700" y="0"/>
            <a:ext cx="8496300" cy="6721475"/>
          </a:xfrm>
        </p:spPr>
        <p:txBody>
          <a:bodyPr>
            <a:noAutofit/>
          </a:bodyPr>
          <a:lstStyle/>
          <a:p>
            <a:pPr marL="457200" lvl="1" indent="0">
              <a:lnSpc>
                <a:spcPct val="107000"/>
              </a:lnSpc>
              <a:spcAft>
                <a:spcPts val="800"/>
              </a:spcAft>
              <a:buClr>
                <a:schemeClr val="bg1"/>
              </a:buClr>
              <a:buNone/>
              <a:tabLst>
                <a:tab pos="914400" algn="l"/>
              </a:tabLst>
            </a:pPr>
            <a:r>
              <a:rPr lang="en-US" sz="3600" b="1" kern="100" dirty="0">
                <a:effectLst/>
                <a:ea typeface="Times New Roman" panose="02020603050405020304" pitchFamily="18" charset="0"/>
                <a:cs typeface="Arial" panose="020B0604020202020204" pitchFamily="34" charset="0"/>
              </a:rPr>
              <a:t>What was the most interesting and challenging part of assistive technology you discovered through this class? </a:t>
            </a:r>
          </a:p>
          <a:p>
            <a:pPr marL="457200" lvl="1" indent="0">
              <a:lnSpc>
                <a:spcPct val="107000"/>
              </a:lnSpc>
              <a:spcAft>
                <a:spcPts val="800"/>
              </a:spcAft>
              <a:buClr>
                <a:schemeClr val="bg1"/>
              </a:buClr>
              <a:buNone/>
              <a:tabLst>
                <a:tab pos="914400" algn="l"/>
              </a:tabLst>
            </a:pPr>
            <a:r>
              <a:rPr lang="en-US" sz="3600" b="1" kern="100" dirty="0">
                <a:effectLst/>
                <a:ea typeface="Times New Roman" panose="02020603050405020304" pitchFamily="18" charset="0"/>
                <a:cs typeface="Arial" panose="020B0604020202020204" pitchFamily="34" charset="0"/>
              </a:rPr>
              <a:t>What would you like to know more about? </a:t>
            </a:r>
          </a:p>
          <a:p>
            <a:pPr marL="457200" lvl="1" indent="0">
              <a:lnSpc>
                <a:spcPct val="107000"/>
              </a:lnSpc>
              <a:spcAft>
                <a:spcPts val="800"/>
              </a:spcAft>
              <a:buClr>
                <a:schemeClr val="bg1"/>
              </a:buClr>
              <a:buNone/>
              <a:tabLst>
                <a:tab pos="914400" algn="l"/>
              </a:tabLst>
            </a:pPr>
            <a:r>
              <a:rPr lang="en-US" sz="3600" b="1" kern="100" dirty="0">
                <a:effectLst/>
                <a:ea typeface="Times New Roman" panose="02020603050405020304" pitchFamily="18" charset="0"/>
                <a:cs typeface="Arial" panose="020B0604020202020204" pitchFamily="34" charset="0"/>
              </a:rPr>
              <a:t>How will you apply what you've learned in this class to your career plans or in developing an assistive technology plan for students at your college, on your campus, for your faculty?</a:t>
            </a:r>
            <a:endParaRPr lang="en-US" sz="36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9AA12652-86F5-26C7-AA34-B4602B7CD7B4}"/>
              </a:ext>
            </a:extLst>
          </p:cNvPr>
          <p:cNvSpPr>
            <a:spLocks noGrp="1"/>
          </p:cNvSpPr>
          <p:nvPr>
            <p:ph type="title"/>
          </p:nvPr>
        </p:nvSpPr>
        <p:spPr>
          <a:xfrm>
            <a:off x="0" y="1847557"/>
            <a:ext cx="3695700" cy="1937043"/>
          </a:xfrm>
          <a:solidFill>
            <a:schemeClr val="accent2">
              <a:lumMod val="50000"/>
            </a:schemeClr>
          </a:solidFill>
        </p:spPr>
        <p:txBody>
          <a:bodyPr/>
          <a:lstStyle/>
          <a:p>
            <a:r>
              <a:rPr lang="en-US" sz="5400" b="1" dirty="0">
                <a:latin typeface="+mn-lt"/>
              </a:rPr>
              <a:t>Reflection </a:t>
            </a:r>
            <a:br>
              <a:rPr lang="en-US" sz="5400" b="1" dirty="0">
                <a:latin typeface="+mn-lt"/>
              </a:rPr>
            </a:br>
            <a:r>
              <a:rPr lang="en-US" sz="5400" b="1" dirty="0">
                <a:latin typeface="+mn-lt"/>
              </a:rPr>
              <a:t>Module 8</a:t>
            </a:r>
          </a:p>
        </p:txBody>
      </p:sp>
    </p:spTree>
    <p:extLst>
      <p:ext uri="{BB962C8B-B14F-4D97-AF65-F5344CB8AC3E}">
        <p14:creationId xmlns:p14="http://schemas.microsoft.com/office/powerpoint/2010/main" val="3948345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7FDA0-DA2D-6840-9F6E-9695C97EE70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1F38F9-D9DD-2242-FFA0-3698DA19C71D}"/>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4F3A2C44-0AFB-1665-AC96-93D79E2622C8}"/>
              </a:ext>
            </a:extLst>
          </p:cNvPr>
          <p:cNvSpPr>
            <a:spLocks noGrp="1"/>
          </p:cNvSpPr>
          <p:nvPr>
            <p:ph idx="1"/>
          </p:nvPr>
        </p:nvSpPr>
        <p:spPr>
          <a:xfrm>
            <a:off x="4195482" y="-94129"/>
            <a:ext cx="7996517" cy="6815605"/>
          </a:xfrm>
        </p:spPr>
        <p:txBody>
          <a:bodyPr>
            <a:noAutofit/>
          </a:bodyPr>
          <a:lstStyle/>
          <a:p>
            <a:pPr marR="0" indent="0">
              <a:lnSpc>
                <a:spcPct val="107000"/>
              </a:lnSpc>
              <a:spcAft>
                <a:spcPts val="800"/>
              </a:spcAft>
              <a:buNone/>
            </a:pPr>
            <a:r>
              <a:rPr lang="en-US" sz="4000" b="1" kern="100" dirty="0">
                <a:effectLst/>
                <a:ea typeface="Calibri" panose="020F0502020204030204" pitchFamily="34" charset="0"/>
                <a:cs typeface="Arial" panose="020B0604020202020204" pitchFamily="34" charset="0"/>
              </a:rPr>
              <a:t>AT Module 8 - QUIZ/SURVEY </a:t>
            </a:r>
          </a:p>
          <a:p>
            <a:pPr marL="971550" marR="0" indent="-742950">
              <a:lnSpc>
                <a:spcPct val="107000"/>
              </a:lnSpc>
              <a:spcAft>
                <a:spcPts val="800"/>
              </a:spcAft>
              <a:buClr>
                <a:schemeClr val="bg1"/>
              </a:buClr>
              <a:buFont typeface="+mj-lt"/>
              <a:buAutoNum type="alphaLcPeriod"/>
            </a:pPr>
            <a:r>
              <a:rPr lang="en-US" sz="3600" b="1" kern="100" dirty="0">
                <a:effectLst/>
                <a:ea typeface="Calibri" panose="020F0502020204030204" pitchFamily="34" charset="0"/>
                <a:cs typeface="Arial" panose="020B0604020202020204" pitchFamily="34" charset="0"/>
              </a:rPr>
              <a:t>What did I learn, what surprised me the most? </a:t>
            </a:r>
          </a:p>
          <a:p>
            <a:pPr marL="971550" marR="0" indent="-742950">
              <a:lnSpc>
                <a:spcPct val="107000"/>
              </a:lnSpc>
              <a:spcAft>
                <a:spcPts val="800"/>
              </a:spcAft>
              <a:buClr>
                <a:schemeClr val="bg1"/>
              </a:buClr>
              <a:buFont typeface="+mj-lt"/>
              <a:buAutoNum type="alphaLcPeriod"/>
            </a:pPr>
            <a:r>
              <a:rPr lang="en-US" sz="3600" b="1" kern="100" dirty="0">
                <a:effectLst/>
                <a:ea typeface="Calibri" panose="020F0502020204030204" pitchFamily="34" charset="0"/>
                <a:cs typeface="Arial" panose="020B0604020202020204" pitchFamily="34" charset="0"/>
              </a:rPr>
              <a:t>What would I like to learn more about? </a:t>
            </a:r>
          </a:p>
          <a:p>
            <a:pPr marL="971550" marR="0" indent="-742950">
              <a:lnSpc>
                <a:spcPct val="107000"/>
              </a:lnSpc>
              <a:spcAft>
                <a:spcPts val="800"/>
              </a:spcAft>
              <a:buClr>
                <a:schemeClr val="bg1"/>
              </a:buClr>
              <a:buFont typeface="+mj-lt"/>
              <a:buAutoNum type="alphaLcPeriod"/>
            </a:pPr>
            <a:r>
              <a:rPr lang="en-US" sz="3600" b="1" kern="100" dirty="0">
                <a:effectLst/>
                <a:ea typeface="Calibri" panose="020F0502020204030204" pitchFamily="34" charset="0"/>
                <a:cs typeface="Arial" panose="020B0604020202020204" pitchFamily="34" charset="0"/>
              </a:rPr>
              <a:t>How will what I learned benefit my campus? </a:t>
            </a:r>
          </a:p>
          <a:p>
            <a:pPr marL="971550" marR="0" indent="-742950">
              <a:lnSpc>
                <a:spcPct val="107000"/>
              </a:lnSpc>
              <a:spcAft>
                <a:spcPts val="800"/>
              </a:spcAft>
              <a:buClr>
                <a:schemeClr val="bg1"/>
              </a:buClr>
              <a:buFont typeface="+mj-lt"/>
              <a:buAutoNum type="alphaLcPeriod"/>
            </a:pPr>
            <a:r>
              <a:rPr lang="en-US" sz="3600" b="1" kern="100" dirty="0">
                <a:effectLst/>
                <a:ea typeface="Calibri" panose="020F0502020204030204" pitchFamily="34" charset="0"/>
                <a:cs typeface="Arial" panose="020B0604020202020204" pitchFamily="34" charset="0"/>
              </a:rPr>
              <a:t>Where will I go from here? </a:t>
            </a:r>
          </a:p>
          <a:p>
            <a:pPr indent="0">
              <a:lnSpc>
                <a:spcPct val="107000"/>
              </a:lnSpc>
              <a:spcBef>
                <a:spcPts val="600"/>
              </a:spcBef>
              <a:buClr>
                <a:schemeClr val="bg1"/>
              </a:buClr>
              <a:buNone/>
            </a:pPr>
            <a:r>
              <a:rPr lang="en-US" sz="2000" b="1" i="1" kern="100" dirty="0">
                <a:ea typeface="Calibri" panose="020F0502020204030204" pitchFamily="34" charset="0"/>
                <a:cs typeface="Arial" panose="020B0604020202020204" pitchFamily="34" charset="0"/>
              </a:rPr>
              <a:t>*This MSW doc survey is located in Module 8 folder. Fill it out &amp; email to Wink Harner: foreigntype@gmail.com</a:t>
            </a:r>
            <a:endParaRPr lang="en-US" sz="3600" b="1" i="1" kern="100" dirty="0">
              <a:ea typeface="Calibri" panose="020F0502020204030204" pitchFamily="34" charset="0"/>
              <a:cs typeface="Arial" panose="020B0604020202020204" pitchFamily="34" charset="0"/>
            </a:endParaRPr>
          </a:p>
          <a:p>
            <a:pPr marL="971550" marR="0" indent="-742950">
              <a:lnSpc>
                <a:spcPct val="107000"/>
              </a:lnSpc>
              <a:spcAft>
                <a:spcPts val="800"/>
              </a:spcAft>
              <a:buClr>
                <a:schemeClr val="bg1"/>
              </a:buClr>
              <a:buFont typeface="+mj-lt"/>
              <a:buAutoNum type="alphaLcPeriod"/>
            </a:pPr>
            <a:endParaRPr lang="en-US" sz="20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5FA444F9-0FCC-8D19-2539-23F41F856D6C}"/>
              </a:ext>
            </a:extLst>
          </p:cNvPr>
          <p:cNvSpPr>
            <a:spLocks noGrp="1"/>
          </p:cNvSpPr>
          <p:nvPr>
            <p:ph type="title"/>
          </p:nvPr>
        </p:nvSpPr>
        <p:spPr>
          <a:xfrm>
            <a:off x="243839" y="2180491"/>
            <a:ext cx="3951643" cy="2149462"/>
          </a:xfrm>
          <a:solidFill>
            <a:schemeClr val="accent2">
              <a:lumMod val="50000"/>
            </a:schemeClr>
          </a:solidFill>
        </p:spPr>
        <p:txBody>
          <a:bodyPr/>
          <a:lstStyle/>
          <a:p>
            <a:r>
              <a:rPr lang="en-US" sz="6000" b="1" dirty="0">
                <a:latin typeface="+mn-lt"/>
              </a:rPr>
              <a:t>Module 8 quiz/survey</a:t>
            </a:r>
          </a:p>
        </p:txBody>
      </p:sp>
    </p:spTree>
    <p:extLst>
      <p:ext uri="{BB962C8B-B14F-4D97-AF65-F5344CB8AC3E}">
        <p14:creationId xmlns:p14="http://schemas.microsoft.com/office/powerpoint/2010/main" val="1931656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E7C32-F7FE-D903-5202-55301A48EE3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A3A609-3FA5-5B09-FB0C-5DBDA5346537}"/>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BE42CF79-EBCE-4907-5608-FFED6AB6C9B9}"/>
              </a:ext>
            </a:extLst>
          </p:cNvPr>
          <p:cNvSpPr>
            <a:spLocks noGrp="1"/>
          </p:cNvSpPr>
          <p:nvPr>
            <p:ph idx="1"/>
          </p:nvPr>
        </p:nvSpPr>
        <p:spPr>
          <a:xfrm>
            <a:off x="3765176" y="-484093"/>
            <a:ext cx="8426823" cy="7205570"/>
          </a:xfrm>
        </p:spPr>
        <p:txBody>
          <a:bodyPr>
            <a:noAutofit/>
          </a:bodyPr>
          <a:lstStyle/>
          <a:p>
            <a:pPr indent="0">
              <a:lnSpc>
                <a:spcPct val="107000"/>
              </a:lnSpc>
              <a:spcBef>
                <a:spcPts val="600"/>
              </a:spcBef>
              <a:buClr>
                <a:schemeClr val="bg1"/>
              </a:buClr>
              <a:buNone/>
            </a:pPr>
            <a:endParaRPr lang="en-US" sz="2000" b="1" i="1" kern="100" dirty="0">
              <a:ea typeface="Calibri" panose="020F0502020204030204" pitchFamily="34" charset="0"/>
              <a:cs typeface="Arial" panose="020B0604020202020204" pitchFamily="34" charset="0"/>
            </a:endParaRPr>
          </a:p>
          <a:p>
            <a:pPr indent="0">
              <a:lnSpc>
                <a:spcPct val="107000"/>
              </a:lnSpc>
              <a:spcBef>
                <a:spcPts val="600"/>
              </a:spcBef>
              <a:buClr>
                <a:schemeClr val="bg1"/>
              </a:buClr>
              <a:buNone/>
            </a:pPr>
            <a:r>
              <a:rPr lang="en-US" sz="4000" b="1" kern="100" dirty="0">
                <a:ea typeface="Calibri" panose="020F0502020204030204" pitchFamily="34" charset="0"/>
                <a:cs typeface="Arial" panose="020B0604020202020204" pitchFamily="34" charset="0"/>
              </a:rPr>
              <a:t>CONGRATULATIONS! You survived the AT in Higher Education Workshop at Accessing Higher </a:t>
            </a:r>
            <a:r>
              <a:rPr lang="en-US" sz="4000" b="1" kern="100">
                <a:ea typeface="Calibri" panose="020F0502020204030204" pitchFamily="34" charset="0"/>
                <a:cs typeface="Arial" panose="020B0604020202020204" pitchFamily="34" charset="0"/>
              </a:rPr>
              <a:t>Ground 2025.</a:t>
            </a:r>
            <a:endParaRPr lang="en-US" sz="4000" b="1" kern="100" dirty="0">
              <a:ea typeface="Calibri" panose="020F0502020204030204" pitchFamily="34" charset="0"/>
              <a:cs typeface="Arial" panose="020B0604020202020204" pitchFamily="34" charset="0"/>
            </a:endParaRPr>
          </a:p>
          <a:p>
            <a:pPr indent="0">
              <a:lnSpc>
                <a:spcPct val="107000"/>
              </a:lnSpc>
              <a:spcBef>
                <a:spcPts val="600"/>
              </a:spcBef>
              <a:buClr>
                <a:schemeClr val="bg1"/>
              </a:buClr>
              <a:buNone/>
            </a:pPr>
            <a:r>
              <a:rPr lang="en-US" sz="4000" b="1" kern="100" dirty="0">
                <a:ea typeface="Calibri" panose="020F0502020204030204" pitchFamily="34" charset="0"/>
                <a:cs typeface="Arial" panose="020B0604020202020204" pitchFamily="34" charset="0"/>
              </a:rPr>
              <a:t>Thank you for coming. Thank you for your attention and involvement.</a:t>
            </a:r>
          </a:p>
          <a:p>
            <a:pPr indent="0">
              <a:lnSpc>
                <a:spcPct val="107000"/>
              </a:lnSpc>
              <a:spcBef>
                <a:spcPts val="600"/>
              </a:spcBef>
              <a:buClr>
                <a:schemeClr val="bg1"/>
              </a:buClr>
              <a:buNone/>
            </a:pPr>
            <a:endParaRPr lang="en-US" sz="3600" b="1" i="1" kern="100" dirty="0">
              <a:ea typeface="Calibri" panose="020F0502020204030204" pitchFamily="34" charset="0"/>
              <a:cs typeface="Arial" panose="020B0604020202020204" pitchFamily="34" charset="0"/>
            </a:endParaRPr>
          </a:p>
          <a:p>
            <a:pPr indent="0">
              <a:lnSpc>
                <a:spcPct val="107000"/>
              </a:lnSpc>
              <a:spcBef>
                <a:spcPts val="600"/>
              </a:spcBef>
              <a:buClr>
                <a:schemeClr val="bg1"/>
              </a:buClr>
              <a:buNone/>
            </a:pPr>
            <a:r>
              <a:rPr lang="en-US" sz="3200" b="1" i="1" kern="100" dirty="0">
                <a:ea typeface="Calibri" panose="020F0502020204030204" pitchFamily="34" charset="0"/>
                <a:cs typeface="Arial" panose="020B0604020202020204" pitchFamily="34" charset="0"/>
              </a:rPr>
              <a:t>Wink Harner</a:t>
            </a:r>
          </a:p>
          <a:p>
            <a:pPr indent="0">
              <a:lnSpc>
                <a:spcPct val="107000"/>
              </a:lnSpc>
              <a:spcBef>
                <a:spcPts val="0"/>
              </a:spcBef>
              <a:buClr>
                <a:schemeClr val="bg1"/>
              </a:buClr>
              <a:buNone/>
            </a:pPr>
            <a:r>
              <a:rPr lang="en-US" b="1" i="1" kern="100" dirty="0">
                <a:ea typeface="Calibri" panose="020F0502020204030204" pitchFamily="34" charset="0"/>
                <a:cs typeface="Arial" panose="020B0604020202020204" pitchFamily="34" charset="0"/>
              </a:rPr>
              <a:t>Access technology consulting &amp; training</a:t>
            </a:r>
          </a:p>
          <a:p>
            <a:pPr indent="0">
              <a:lnSpc>
                <a:spcPct val="107000"/>
              </a:lnSpc>
              <a:spcBef>
                <a:spcPts val="0"/>
              </a:spcBef>
              <a:buClr>
                <a:schemeClr val="bg1"/>
              </a:buClr>
              <a:buNone/>
            </a:pPr>
            <a:r>
              <a:rPr lang="en-US" b="1" i="1" kern="100" dirty="0">
                <a:ea typeface="Calibri" panose="020F0502020204030204" pitchFamily="34" charset="0"/>
                <a:cs typeface="Arial" panose="020B0604020202020204" pitchFamily="34" charset="0"/>
              </a:rPr>
              <a:t>AHEAD Professional Growth facilitator</a:t>
            </a:r>
          </a:p>
          <a:p>
            <a:pPr indent="0">
              <a:lnSpc>
                <a:spcPct val="107000"/>
              </a:lnSpc>
              <a:spcBef>
                <a:spcPts val="0"/>
              </a:spcBef>
              <a:buClr>
                <a:schemeClr val="bg1"/>
              </a:buClr>
              <a:buNone/>
            </a:pPr>
            <a:r>
              <a:rPr lang="en-US" b="1" i="1" kern="100" dirty="0">
                <a:ea typeface="Calibri" panose="020F0502020204030204" pitchFamily="34" charset="0"/>
                <a:cs typeface="Arial" panose="020B0604020202020204" pitchFamily="34" charset="0"/>
              </a:rPr>
              <a:t>AHG 2025 Workshop AT in Higher Education</a:t>
            </a:r>
          </a:p>
          <a:p>
            <a:pPr indent="0">
              <a:lnSpc>
                <a:spcPct val="107000"/>
              </a:lnSpc>
              <a:spcBef>
                <a:spcPts val="0"/>
              </a:spcBef>
              <a:buClr>
                <a:schemeClr val="bg1"/>
              </a:buClr>
              <a:buNone/>
            </a:pPr>
            <a:r>
              <a:rPr lang="en-US" b="1" i="1" kern="100" dirty="0">
                <a:ea typeface="Calibri" panose="020F0502020204030204" pitchFamily="34" charset="0"/>
                <a:cs typeface="Arial" panose="020B0604020202020204" pitchFamily="34" charset="0"/>
              </a:rPr>
              <a:t> foreigntype@gmail.com</a:t>
            </a:r>
            <a:endParaRPr lang="en-US" sz="4400" b="1" i="1" kern="100" dirty="0">
              <a:ea typeface="Calibri" panose="020F0502020204030204" pitchFamily="34" charset="0"/>
              <a:cs typeface="Arial" panose="020B0604020202020204" pitchFamily="34" charset="0"/>
            </a:endParaRPr>
          </a:p>
          <a:p>
            <a:pPr marL="971550" marR="0" indent="-742950">
              <a:lnSpc>
                <a:spcPct val="107000"/>
              </a:lnSpc>
              <a:spcAft>
                <a:spcPts val="800"/>
              </a:spcAft>
              <a:buClr>
                <a:schemeClr val="bg1"/>
              </a:buClr>
              <a:buFont typeface="+mj-lt"/>
              <a:buAutoNum type="alphaLcPeriod"/>
            </a:pPr>
            <a:endParaRPr lang="en-US" sz="20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EEC9752B-B463-55CF-1471-75B4A0247F9A}"/>
              </a:ext>
            </a:extLst>
          </p:cNvPr>
          <p:cNvSpPr>
            <a:spLocks noGrp="1"/>
          </p:cNvSpPr>
          <p:nvPr>
            <p:ph type="title"/>
          </p:nvPr>
        </p:nvSpPr>
        <p:spPr>
          <a:xfrm>
            <a:off x="243839" y="2180491"/>
            <a:ext cx="3521337" cy="1141439"/>
          </a:xfrm>
          <a:solidFill>
            <a:schemeClr val="accent2">
              <a:lumMod val="50000"/>
            </a:schemeClr>
          </a:solidFill>
        </p:spPr>
        <p:txBody>
          <a:bodyPr/>
          <a:lstStyle/>
          <a:p>
            <a:r>
              <a:rPr lang="en-US" sz="6000" b="1" dirty="0">
                <a:latin typeface="+mn-lt"/>
              </a:rPr>
              <a:t>Thank You</a:t>
            </a:r>
          </a:p>
        </p:txBody>
      </p:sp>
    </p:spTree>
    <p:extLst>
      <p:ext uri="{BB962C8B-B14F-4D97-AF65-F5344CB8AC3E}">
        <p14:creationId xmlns:p14="http://schemas.microsoft.com/office/powerpoint/2010/main" val="3854442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1E36A-2ED2-3A8E-2DAA-94644D7A8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BA1603-BAF1-AC5F-A124-082EAB7D005F}"/>
              </a:ext>
            </a:extLst>
          </p:cNvPr>
          <p:cNvSpPr>
            <a:spLocks noGrp="1"/>
          </p:cNvSpPr>
          <p:nvPr>
            <p:ph type="title"/>
          </p:nvPr>
        </p:nvSpPr>
        <p:spPr>
          <a:xfrm>
            <a:off x="242047" y="2302124"/>
            <a:ext cx="2832101" cy="956773"/>
          </a:xfrm>
        </p:spPr>
        <p:txBody>
          <a:bodyPr/>
          <a:lstStyle/>
          <a:p>
            <a:r>
              <a:rPr lang="en-US" sz="4800" b="1" kern="1200" dirty="0">
                <a:solidFill>
                  <a:srgbClr val="FFFFFF"/>
                </a:solidFill>
                <a:latin typeface="Calibri" panose="020F0502020204030204" pitchFamily="34" charset="0"/>
              </a:rPr>
              <a:t>Module </a:t>
            </a:r>
            <a:r>
              <a:rPr lang="en-US" sz="4800" b="1" dirty="0">
                <a:solidFill>
                  <a:srgbClr val="FFFFFF"/>
                </a:solidFill>
                <a:latin typeface="Calibri" panose="020F0502020204030204" pitchFamily="34" charset="0"/>
              </a:rPr>
              <a:t>8</a:t>
            </a:r>
            <a:endParaRPr lang="en-US" sz="8800" b="1" dirty="0">
              <a:latin typeface="+mn-lt"/>
            </a:endParaRPr>
          </a:p>
        </p:txBody>
      </p:sp>
      <p:sp>
        <p:nvSpPr>
          <p:cNvPr id="3" name="Content Placeholder 2">
            <a:extLst>
              <a:ext uri="{FF2B5EF4-FFF2-40B4-BE49-F238E27FC236}">
                <a16:creationId xmlns:a16="http://schemas.microsoft.com/office/drawing/2014/main" id="{264142B6-7754-A763-C6EC-89F240C4799E}"/>
              </a:ext>
            </a:extLst>
          </p:cNvPr>
          <p:cNvSpPr>
            <a:spLocks noGrp="1"/>
          </p:cNvSpPr>
          <p:nvPr>
            <p:ph idx="1"/>
          </p:nvPr>
        </p:nvSpPr>
        <p:spPr>
          <a:xfrm>
            <a:off x="3557589" y="1040066"/>
            <a:ext cx="7260666" cy="5074984"/>
          </a:xfrm>
        </p:spPr>
        <p:txBody>
          <a:bodyPr>
            <a:normAutofit/>
          </a:bodyPr>
          <a:lstStyle/>
          <a:p>
            <a:pPr marL="457200" lvl="1" indent="0">
              <a:buNone/>
            </a:pPr>
            <a:endParaRPr lang="en-US" sz="4400" dirty="0">
              <a:effectLst/>
              <a:ea typeface="Calibri" panose="020F0502020204030204" pitchFamily="34" charset="0"/>
            </a:endParaRPr>
          </a:p>
          <a:p>
            <a:pPr marL="457200" lvl="1" indent="0" algn="ctr">
              <a:buNone/>
            </a:pPr>
            <a:r>
              <a:rPr lang="en-US" sz="6000" b="1" dirty="0">
                <a:effectLst/>
                <a:ea typeface="Calibri" panose="020F0502020204030204" pitchFamily="34" charset="0"/>
              </a:rPr>
              <a:t>Wrapping it up</a:t>
            </a:r>
            <a:endParaRPr lang="en-US" sz="60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053FFBA-624D-A97E-6341-0147925F4CA2}"/>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912981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85A8F-364F-676D-1E15-63DB208530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44F99-0839-7127-25CE-201EA779CF77}"/>
              </a:ext>
            </a:extLst>
          </p:cNvPr>
          <p:cNvSpPr>
            <a:spLocks noGrp="1"/>
          </p:cNvSpPr>
          <p:nvPr>
            <p:ph type="title"/>
          </p:nvPr>
        </p:nvSpPr>
        <p:spPr>
          <a:xfrm>
            <a:off x="0" y="1908424"/>
            <a:ext cx="3052482" cy="2460376"/>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 Learning Outcomes</a:t>
            </a:r>
            <a:endParaRPr lang="en-US" sz="8800" b="1" dirty="0">
              <a:latin typeface="+mn-lt"/>
            </a:endParaRPr>
          </a:p>
        </p:txBody>
      </p:sp>
      <p:sp>
        <p:nvSpPr>
          <p:cNvPr id="3" name="Content Placeholder 2">
            <a:extLst>
              <a:ext uri="{FF2B5EF4-FFF2-40B4-BE49-F238E27FC236}">
                <a16:creationId xmlns:a16="http://schemas.microsoft.com/office/drawing/2014/main" id="{8F79BD7C-3D32-E4C5-B2E2-0D099ACDBFED}"/>
              </a:ext>
            </a:extLst>
          </p:cNvPr>
          <p:cNvSpPr>
            <a:spLocks noGrp="1"/>
          </p:cNvSpPr>
          <p:nvPr>
            <p:ph idx="1"/>
          </p:nvPr>
        </p:nvSpPr>
        <p:spPr>
          <a:xfrm>
            <a:off x="3469342" y="0"/>
            <a:ext cx="8722658" cy="6721475"/>
          </a:xfrm>
        </p:spPr>
        <p:txBody>
          <a:bodyPr>
            <a:noAutofit/>
          </a:bodyPr>
          <a:lstStyle/>
          <a:p>
            <a:pPr marR="0" indent="0">
              <a:lnSpc>
                <a:spcPct val="107000"/>
              </a:lnSpc>
              <a:spcAft>
                <a:spcPts val="800"/>
              </a:spcAft>
              <a:buNone/>
            </a:pPr>
            <a:r>
              <a:rPr lang="en-US" sz="4800" b="1" kern="100" dirty="0">
                <a:effectLst/>
                <a:ea typeface="Calibri" panose="020F0502020204030204" pitchFamily="34" charset="0"/>
                <a:cs typeface="Arial" panose="020B0604020202020204" pitchFamily="34" charset="0"/>
              </a:rPr>
              <a:t>Learning outcomes:</a:t>
            </a:r>
          </a:p>
          <a:p>
            <a:pPr marL="971550" marR="0" indent="-742950">
              <a:lnSpc>
                <a:spcPct val="107000"/>
              </a:lnSpc>
              <a:spcAft>
                <a:spcPts val="800"/>
              </a:spcAft>
              <a:buClr>
                <a:schemeClr val="bg1"/>
              </a:buClr>
              <a:buFont typeface="+mj-lt"/>
              <a:buAutoNum type="arabicPeriod"/>
            </a:pPr>
            <a:r>
              <a:rPr lang="en-US" sz="4000" b="1" kern="100" dirty="0">
                <a:effectLst/>
                <a:ea typeface="Calibri" panose="020F0502020204030204" pitchFamily="34" charset="0"/>
                <a:cs typeface="Arial" panose="020B0604020202020204" pitchFamily="34" charset="0"/>
              </a:rPr>
              <a:t>Identifying your campus accessibility team/task force/committee</a:t>
            </a:r>
          </a:p>
          <a:p>
            <a:pPr marL="971550" marR="0" indent="-742950">
              <a:lnSpc>
                <a:spcPct val="107000"/>
              </a:lnSpc>
              <a:spcAft>
                <a:spcPts val="800"/>
              </a:spcAft>
              <a:buClr>
                <a:schemeClr val="bg1"/>
              </a:buClr>
              <a:buFont typeface="+mj-lt"/>
              <a:buAutoNum type="arabicPeriod"/>
            </a:pPr>
            <a:r>
              <a:rPr lang="en-US" sz="4000" b="1" kern="100" dirty="0">
                <a:effectLst/>
                <a:ea typeface="Calibri" panose="020F0502020204030204" pitchFamily="34" charset="0"/>
                <a:cs typeface="Arial" panose="020B0604020202020204" pitchFamily="34" charset="0"/>
              </a:rPr>
              <a:t>Identifying campus-wide strategies for inclusion</a:t>
            </a:r>
          </a:p>
          <a:p>
            <a:pPr marL="971550" marR="0" indent="-742950">
              <a:lnSpc>
                <a:spcPct val="107000"/>
              </a:lnSpc>
              <a:spcAft>
                <a:spcPts val="800"/>
              </a:spcAft>
              <a:buClr>
                <a:schemeClr val="bg1"/>
              </a:buClr>
              <a:buFont typeface="+mj-lt"/>
              <a:buAutoNum type="arabicPeriod"/>
            </a:pPr>
            <a:r>
              <a:rPr lang="en-US" sz="4000" b="1" kern="100" dirty="0">
                <a:effectLst/>
                <a:ea typeface="Calibri" panose="020F0502020204030204" pitchFamily="34" charset="0"/>
                <a:cs typeface="Arial" panose="020B0604020202020204" pitchFamily="34" charset="0"/>
              </a:rPr>
              <a:t>Identifying ways to set a starting point to measure accessibility goals</a:t>
            </a:r>
          </a:p>
          <a:p>
            <a:pPr marL="0" marR="0" lvl="0" indent="0">
              <a:lnSpc>
                <a:spcPct val="107000"/>
              </a:lnSpc>
              <a:spcBef>
                <a:spcPts val="0"/>
              </a:spcBef>
              <a:spcAft>
                <a:spcPts val="1800"/>
              </a:spcAft>
              <a:buNone/>
            </a:pPr>
            <a:endParaRPr lang="en-US" sz="44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A9382FB-7CA3-FC76-DCCC-1FC8219FBFEB}"/>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4233816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7D722-742E-8F9E-CA62-207AEA0F39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D1B534-0E27-5E7E-D74D-EBE5894B817B}"/>
              </a:ext>
            </a:extLst>
          </p:cNvPr>
          <p:cNvSpPr>
            <a:spLocks noGrp="1"/>
          </p:cNvSpPr>
          <p:nvPr>
            <p:ph type="title"/>
          </p:nvPr>
        </p:nvSpPr>
        <p:spPr>
          <a:xfrm>
            <a:off x="0" y="2290893"/>
            <a:ext cx="3052482"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2B8B6375-2979-BF73-FF56-D701CD0D1B6A}"/>
              </a:ext>
            </a:extLst>
          </p:cNvPr>
          <p:cNvSpPr>
            <a:spLocks noGrp="1"/>
          </p:cNvSpPr>
          <p:nvPr>
            <p:ph idx="1"/>
          </p:nvPr>
        </p:nvSpPr>
        <p:spPr>
          <a:xfrm>
            <a:off x="3146612" y="136525"/>
            <a:ext cx="9045388" cy="6584950"/>
          </a:xfrm>
        </p:spPr>
        <p:txBody>
          <a:bodyPr>
            <a:noAutofit/>
          </a:bodyPr>
          <a:lstStyle/>
          <a:p>
            <a:pPr marR="0" indent="0">
              <a:lnSpc>
                <a:spcPct val="107000"/>
              </a:lnSpc>
              <a:spcAft>
                <a:spcPts val="800"/>
              </a:spcAft>
              <a:buNone/>
            </a:pPr>
            <a:r>
              <a:rPr lang="en-US" sz="4800" b="1" kern="100" dirty="0">
                <a:effectLst/>
                <a:ea typeface="Calibri" panose="020F0502020204030204" pitchFamily="34" charset="0"/>
                <a:cs typeface="Arial" panose="020B0604020202020204" pitchFamily="34" charset="0"/>
              </a:rPr>
              <a:t>5 STEPS:</a:t>
            </a:r>
          </a:p>
          <a:p>
            <a:pPr marR="0" indent="0">
              <a:lnSpc>
                <a:spcPct val="107000"/>
              </a:lnSpc>
              <a:spcAft>
                <a:spcPts val="800"/>
              </a:spcAft>
              <a:buNone/>
            </a:pPr>
            <a:r>
              <a:rPr lang="en-US" sz="4800" b="1" kern="100" dirty="0">
                <a:effectLst/>
                <a:ea typeface="Calibri" panose="020F0502020204030204" pitchFamily="34" charset="0"/>
                <a:cs typeface="Arial" panose="020B0604020202020204" pitchFamily="34" charset="0"/>
              </a:rPr>
              <a:t>Developing an Assistive Technology Action Plan</a:t>
            </a:r>
          </a:p>
          <a:p>
            <a:pPr marR="0" indent="0">
              <a:lnSpc>
                <a:spcPct val="107000"/>
              </a:lnSpc>
              <a:spcAft>
                <a:spcPts val="800"/>
              </a:spcAft>
              <a:buNone/>
            </a:pPr>
            <a:endParaRPr lang="en-US" sz="4800" b="1" kern="100" dirty="0">
              <a:ea typeface="Calibri" panose="020F0502020204030204" pitchFamily="34" charset="0"/>
              <a:cs typeface="Arial" panose="020B0604020202020204" pitchFamily="34" charset="0"/>
            </a:endParaRPr>
          </a:p>
          <a:p>
            <a:pPr marR="0" indent="0">
              <a:lnSpc>
                <a:spcPct val="107000"/>
              </a:lnSpc>
              <a:spcAft>
                <a:spcPts val="800"/>
              </a:spcAft>
              <a:buNone/>
            </a:pPr>
            <a:r>
              <a:rPr lang="en-US" sz="3200" b="1" kern="100" dirty="0">
                <a:ea typeface="Calibri" panose="020F0502020204030204" pitchFamily="34" charset="0"/>
                <a:cs typeface="Arial" panose="020B0604020202020204" pitchFamily="34" charset="0"/>
              </a:rPr>
              <a:t>SOURCE: Microsoft, 2015 (oldie but goodie)</a:t>
            </a:r>
            <a:endParaRPr lang="en-US" sz="1100" u="sng" dirty="0">
              <a:solidFill>
                <a:srgbClr val="5370C5"/>
              </a:solidFill>
              <a:effectLst/>
              <a:latin typeface="Arial" panose="020B060402020202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endParaRPr>
          </a:p>
          <a:p>
            <a:pPr marR="0" indent="0">
              <a:lnSpc>
                <a:spcPct val="107000"/>
              </a:lnSpc>
              <a:spcAft>
                <a:spcPts val="800"/>
              </a:spcAft>
              <a:buNone/>
            </a:pPr>
            <a:r>
              <a:rPr lang="en-US" sz="2800" b="1" u="sng" dirty="0">
                <a:effectLst/>
                <a:ea typeface="Times New Roman" panose="02020603050405020304" pitchFamily="18" charset="0"/>
                <a:hlinkClick r:id="rId2">
                  <a:extLst>
                    <a:ext uri="{A12FA001-AC4F-418D-AE19-62706E023703}">
                      <ahyp:hlinkClr xmlns:ahyp="http://schemas.microsoft.com/office/drawing/2018/hyperlinkcolor" val="tx"/>
                    </a:ext>
                  </a:extLst>
                </a:hlinkClick>
              </a:rPr>
              <a:t>adaptive/assistive technology plan</a:t>
            </a:r>
            <a:endParaRPr lang="en-US" sz="2800" b="1" kern="100" dirty="0">
              <a:effectLst/>
              <a:ea typeface="Calibri" panose="020F0502020204030204" pitchFamily="34" charset="0"/>
              <a:cs typeface="Arial" panose="020B0604020202020204" pitchFamily="34" charset="0"/>
            </a:endParaRPr>
          </a:p>
          <a:p>
            <a:pPr marL="0" marR="0" lvl="0" indent="0">
              <a:lnSpc>
                <a:spcPct val="107000"/>
              </a:lnSpc>
              <a:spcBef>
                <a:spcPts val="0"/>
              </a:spcBef>
              <a:spcAft>
                <a:spcPts val="1800"/>
              </a:spcAft>
              <a:buNone/>
            </a:pPr>
            <a:endParaRPr lang="en-US" sz="44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2B858EC-B07D-8A1C-87D0-886FB8F40966}"/>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576029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0EB98-4801-3F03-BB19-8F0C4C5439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F4554-5855-E4A6-303E-ACD5BD18D831}"/>
              </a:ext>
            </a:extLst>
          </p:cNvPr>
          <p:cNvSpPr>
            <a:spLocks noGrp="1"/>
          </p:cNvSpPr>
          <p:nvPr>
            <p:ph type="title"/>
          </p:nvPr>
        </p:nvSpPr>
        <p:spPr>
          <a:xfrm>
            <a:off x="0" y="2290893"/>
            <a:ext cx="2823882"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397B6EB3-AA95-CC7A-AF5D-2454D3123371}"/>
              </a:ext>
            </a:extLst>
          </p:cNvPr>
          <p:cNvSpPr>
            <a:spLocks noGrp="1"/>
          </p:cNvSpPr>
          <p:nvPr>
            <p:ph idx="1"/>
          </p:nvPr>
        </p:nvSpPr>
        <p:spPr>
          <a:xfrm>
            <a:off x="2702859" y="136525"/>
            <a:ext cx="9489141" cy="6584949"/>
          </a:xfrm>
        </p:spPr>
        <p:txBody>
          <a:bodyPr>
            <a:noAutofit/>
          </a:bodyPr>
          <a:lstStyle/>
          <a:p>
            <a:pPr marR="0" indent="0">
              <a:lnSpc>
                <a:spcPct val="107000"/>
              </a:lnSpc>
              <a:spcBef>
                <a:spcPts val="0"/>
              </a:spcBef>
              <a:spcAft>
                <a:spcPts val="800"/>
              </a:spcAft>
              <a:buNone/>
            </a:pPr>
            <a:r>
              <a:rPr lang="en-US" sz="4800" b="1" kern="100" dirty="0">
                <a:effectLst/>
                <a:ea typeface="Calibri" panose="020F0502020204030204" pitchFamily="34" charset="0"/>
                <a:cs typeface="Arial" panose="020B0604020202020204" pitchFamily="34" charset="0"/>
              </a:rPr>
              <a:t>5 STEPS:</a:t>
            </a:r>
          </a:p>
          <a:p>
            <a:pPr marL="1200150" lvl="1" indent="-742950">
              <a:lnSpc>
                <a:spcPct val="107000"/>
              </a:lnSpc>
              <a:spcBef>
                <a:spcPts val="0"/>
              </a:spcBef>
              <a:spcAft>
                <a:spcPts val="1800"/>
              </a:spcAft>
              <a:buFont typeface="+mj-lt"/>
              <a:buAutoNum type="arabicPeriod"/>
            </a:pPr>
            <a:r>
              <a:rPr lang="en-US" sz="4200" b="1" kern="100" dirty="0">
                <a:ea typeface="Calibri" panose="020F0502020204030204" pitchFamily="34" charset="0"/>
                <a:cs typeface="Arial" panose="020B0604020202020204" pitchFamily="34" charset="0"/>
              </a:rPr>
              <a:t>D</a:t>
            </a:r>
            <a:r>
              <a:rPr lang="en-US" sz="3800" b="1" dirty="0">
                <a:effectLst/>
                <a:ea typeface="Times New Roman" panose="02020603050405020304" pitchFamily="18" charset="0"/>
              </a:rPr>
              <a:t>efine the accessible technology strategy</a:t>
            </a:r>
            <a:endParaRPr lang="en-US" sz="3800" b="1" kern="100" dirty="0">
              <a:effectLst/>
              <a:ea typeface="Calibri" panose="020F0502020204030204" pitchFamily="34" charset="0"/>
              <a:cs typeface="Arial" panose="020B0604020202020204" pitchFamily="34" charset="0"/>
            </a:endParaRPr>
          </a:p>
          <a:p>
            <a:pPr marL="1200150" lvl="1" indent="-742950">
              <a:lnSpc>
                <a:spcPct val="107000"/>
              </a:lnSpc>
              <a:spcBef>
                <a:spcPts val="0"/>
              </a:spcBef>
              <a:spcAft>
                <a:spcPts val="1800"/>
              </a:spcAft>
              <a:buFont typeface="+mj-lt"/>
              <a:buAutoNum type="arabicPeriod"/>
            </a:pPr>
            <a:r>
              <a:rPr lang="en-US" sz="3800" b="1" dirty="0">
                <a:effectLst/>
                <a:ea typeface="Times New Roman" panose="02020603050405020304" pitchFamily="18" charset="0"/>
              </a:rPr>
              <a:t>Identify requirements </a:t>
            </a:r>
            <a:endParaRPr lang="en-US" sz="3800" b="1" kern="100" dirty="0">
              <a:ea typeface="Calibri" panose="020F0502020204030204" pitchFamily="34" charset="0"/>
              <a:cs typeface="Arial" panose="020B0604020202020204" pitchFamily="34" charset="0"/>
            </a:endParaRPr>
          </a:p>
          <a:p>
            <a:pPr marL="1200150" lvl="1" indent="-742950">
              <a:lnSpc>
                <a:spcPct val="107000"/>
              </a:lnSpc>
              <a:spcBef>
                <a:spcPts val="0"/>
              </a:spcBef>
              <a:spcAft>
                <a:spcPts val="1800"/>
              </a:spcAft>
              <a:buFont typeface="+mj-lt"/>
              <a:buAutoNum type="arabicPeriod"/>
            </a:pPr>
            <a:r>
              <a:rPr lang="en-US" sz="3800" b="1" dirty="0">
                <a:effectLst/>
                <a:ea typeface="Times New Roman" panose="02020603050405020304" pitchFamily="18" charset="0"/>
              </a:rPr>
              <a:t>Design, develop, &amp; purchase technology</a:t>
            </a:r>
            <a:endParaRPr lang="en-US" sz="3800" b="1" kern="100" dirty="0">
              <a:effectLst/>
              <a:ea typeface="Calibri" panose="020F0502020204030204" pitchFamily="34" charset="0"/>
              <a:cs typeface="Arial" panose="020B0604020202020204" pitchFamily="34" charset="0"/>
            </a:endParaRPr>
          </a:p>
          <a:p>
            <a:pPr marL="1200150" lvl="1" indent="-742950">
              <a:lnSpc>
                <a:spcPct val="107000"/>
              </a:lnSpc>
              <a:spcBef>
                <a:spcPts val="0"/>
              </a:spcBef>
              <a:spcAft>
                <a:spcPts val="1800"/>
              </a:spcAft>
              <a:buFont typeface="+mj-lt"/>
              <a:buAutoNum type="arabicPeriod"/>
            </a:pPr>
            <a:r>
              <a:rPr lang="en-US" sz="3800" b="1" dirty="0">
                <a:effectLst/>
                <a:ea typeface="Times New Roman" panose="02020603050405020304" pitchFamily="18" charset="0"/>
              </a:rPr>
              <a:t>Implement &amp; train</a:t>
            </a:r>
            <a:endParaRPr lang="en-US" sz="3800" b="1" kern="100" dirty="0">
              <a:ea typeface="Calibri" panose="020F0502020204030204" pitchFamily="34" charset="0"/>
              <a:cs typeface="Arial" panose="020B0604020202020204" pitchFamily="34" charset="0"/>
            </a:endParaRPr>
          </a:p>
          <a:p>
            <a:pPr marL="1200150" lvl="1" indent="-742950">
              <a:lnSpc>
                <a:spcPct val="107000"/>
              </a:lnSpc>
              <a:spcBef>
                <a:spcPts val="0"/>
              </a:spcBef>
              <a:spcAft>
                <a:spcPts val="1800"/>
              </a:spcAft>
              <a:buFont typeface="+mj-lt"/>
              <a:buAutoNum type="arabicPeriod"/>
            </a:pPr>
            <a:r>
              <a:rPr lang="en-US" sz="3800" b="1" dirty="0">
                <a:effectLst/>
                <a:ea typeface="Times New Roman" panose="02020603050405020304" pitchFamily="18" charset="0"/>
              </a:rPr>
              <a:t>Maintain technology &amp; continue learning </a:t>
            </a:r>
            <a:endParaRPr lang="en-US" sz="3800" b="1" kern="100" dirty="0">
              <a:effectLst/>
              <a:ea typeface="Calibri" panose="020F0502020204030204" pitchFamily="34" charset="0"/>
              <a:cs typeface="Arial" panose="020B0604020202020204" pitchFamily="34" charset="0"/>
            </a:endParaRPr>
          </a:p>
          <a:p>
            <a:pPr marL="0" marR="0" lvl="0" indent="0">
              <a:lnSpc>
                <a:spcPct val="107000"/>
              </a:lnSpc>
              <a:spcBef>
                <a:spcPts val="0"/>
              </a:spcBef>
              <a:spcAft>
                <a:spcPts val="1800"/>
              </a:spcAft>
              <a:buNone/>
            </a:pPr>
            <a:endParaRPr lang="en-US" sz="44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B7A7E35-851B-D1EF-0BCF-4A92F62DBFC9}"/>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448469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0B9E6-D6F7-B647-747E-2BEFE43CB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B28E86-0BCD-708D-A930-8E92BAD7ADBD}"/>
              </a:ext>
            </a:extLst>
          </p:cNvPr>
          <p:cNvSpPr>
            <a:spLocks noGrp="1"/>
          </p:cNvSpPr>
          <p:nvPr>
            <p:ph type="title"/>
          </p:nvPr>
        </p:nvSpPr>
        <p:spPr>
          <a:xfrm>
            <a:off x="0" y="2290893"/>
            <a:ext cx="3052482"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48DAD96F-59E4-DACF-B12E-0E349C4B49A0}"/>
              </a:ext>
            </a:extLst>
          </p:cNvPr>
          <p:cNvSpPr>
            <a:spLocks noGrp="1"/>
          </p:cNvSpPr>
          <p:nvPr>
            <p:ph idx="1"/>
          </p:nvPr>
        </p:nvSpPr>
        <p:spPr>
          <a:xfrm>
            <a:off x="3469342" y="349623"/>
            <a:ext cx="8722658" cy="6371851"/>
          </a:xfrm>
        </p:spPr>
        <p:txBody>
          <a:bodyPr>
            <a:noAutofit/>
          </a:bodyPr>
          <a:lstStyle/>
          <a:p>
            <a:pPr marL="0" marR="0" lvl="0" indent="0">
              <a:lnSpc>
                <a:spcPct val="107000"/>
              </a:lnSpc>
              <a:spcBef>
                <a:spcPts val="0"/>
              </a:spcBef>
              <a:spcAft>
                <a:spcPts val="1800"/>
              </a:spcAft>
              <a:buNone/>
            </a:pPr>
            <a:r>
              <a:rPr lang="en-US" sz="4400" b="1" kern="100" dirty="0">
                <a:effectLst/>
                <a:ea typeface="Calibri" panose="020F0502020204030204" pitchFamily="34" charset="0"/>
                <a:cs typeface="Arial" panose="020B0604020202020204" pitchFamily="34" charset="0"/>
              </a:rPr>
              <a:t>STEP 1</a:t>
            </a:r>
          </a:p>
          <a:p>
            <a:pPr marL="0" indent="0">
              <a:lnSpc>
                <a:spcPct val="107000"/>
              </a:lnSpc>
              <a:spcBef>
                <a:spcPts val="0"/>
              </a:spcBef>
              <a:spcAft>
                <a:spcPts val="1800"/>
              </a:spcAft>
              <a:buNone/>
            </a:pPr>
            <a:r>
              <a:rPr lang="en-US" sz="4000" b="1" kern="100" dirty="0">
                <a:effectLst/>
                <a:ea typeface="Times New Roman" panose="02020603050405020304" pitchFamily="18" charset="0"/>
                <a:cs typeface="Arial" panose="020B0604020202020204" pitchFamily="34" charset="0"/>
              </a:rPr>
              <a:t>Define the accessible technology strategy. </a:t>
            </a:r>
          </a:p>
          <a:p>
            <a:pPr marL="457200" lvl="1" indent="0">
              <a:lnSpc>
                <a:spcPct val="107000"/>
              </a:lnSpc>
              <a:spcBef>
                <a:spcPts val="0"/>
              </a:spcBef>
              <a:spcAft>
                <a:spcPts val="1800"/>
              </a:spcAft>
              <a:buNone/>
            </a:pPr>
            <a:r>
              <a:rPr lang="en-US" sz="3800" b="1" kern="100" dirty="0">
                <a:effectLst/>
                <a:ea typeface="Times New Roman" panose="02020603050405020304" pitchFamily="18" charset="0"/>
                <a:cs typeface="Arial" panose="020B0604020202020204" pitchFamily="34" charset="0"/>
              </a:rPr>
              <a:t>In this critical first step, you define how accessible technology fits into your organization by identifying a vision and objectives that set the groundwork for the next steps. </a:t>
            </a:r>
            <a:endParaRPr lang="en-US" sz="3800" b="1" kern="100" dirty="0">
              <a:effectLst/>
              <a:ea typeface="Calibri" panose="020F0502020204030204" pitchFamily="34" charset="0"/>
              <a:cs typeface="Arial" panose="020B0604020202020204" pitchFamily="34" charset="0"/>
            </a:endParaRPr>
          </a:p>
          <a:p>
            <a:pPr marL="0" marR="0" lvl="0" indent="0">
              <a:lnSpc>
                <a:spcPct val="107000"/>
              </a:lnSpc>
              <a:spcBef>
                <a:spcPts val="0"/>
              </a:spcBef>
              <a:spcAft>
                <a:spcPts val="1800"/>
              </a:spcAft>
              <a:buNone/>
            </a:pPr>
            <a:endParaRPr lang="en-US" sz="44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B24D02F-C0CE-35BA-1990-2174517B375F}"/>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2954483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ACC38-F535-BC16-DC79-A3CA738FB8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4A2E9D-F17F-8B80-7EAA-AFB2297F0659}"/>
              </a:ext>
            </a:extLst>
          </p:cNvPr>
          <p:cNvSpPr>
            <a:spLocks noGrp="1"/>
          </p:cNvSpPr>
          <p:nvPr>
            <p:ph type="title"/>
          </p:nvPr>
        </p:nvSpPr>
        <p:spPr>
          <a:xfrm>
            <a:off x="0" y="2290893"/>
            <a:ext cx="3052482"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ADD429C5-DE00-22B2-54E2-8930BD9AD88E}"/>
              </a:ext>
            </a:extLst>
          </p:cNvPr>
          <p:cNvSpPr>
            <a:spLocks noGrp="1"/>
          </p:cNvSpPr>
          <p:nvPr>
            <p:ph idx="1"/>
          </p:nvPr>
        </p:nvSpPr>
        <p:spPr>
          <a:xfrm>
            <a:off x="3469342" y="363071"/>
            <a:ext cx="8722658" cy="6358404"/>
          </a:xfrm>
        </p:spPr>
        <p:txBody>
          <a:bodyPr>
            <a:noAutofit/>
          </a:bodyPr>
          <a:lstStyle/>
          <a:p>
            <a:pPr marL="0" marR="0" lvl="0" indent="0">
              <a:lnSpc>
                <a:spcPct val="107000"/>
              </a:lnSpc>
              <a:spcBef>
                <a:spcPts val="0"/>
              </a:spcBef>
              <a:spcAft>
                <a:spcPts val="1800"/>
              </a:spcAft>
              <a:buNone/>
            </a:pPr>
            <a:r>
              <a:rPr lang="en-US" sz="4400" b="1" kern="100" dirty="0">
                <a:effectLst/>
                <a:ea typeface="Calibri" panose="020F0502020204030204" pitchFamily="34" charset="0"/>
                <a:cs typeface="Arial" panose="020B0604020202020204" pitchFamily="34" charset="0"/>
              </a:rPr>
              <a:t>STEP 2</a:t>
            </a:r>
          </a:p>
          <a:p>
            <a:pPr marL="0" indent="0">
              <a:lnSpc>
                <a:spcPct val="107000"/>
              </a:lnSpc>
              <a:spcBef>
                <a:spcPts val="0"/>
              </a:spcBef>
              <a:spcAft>
                <a:spcPts val="1800"/>
              </a:spcAft>
              <a:buNone/>
            </a:pPr>
            <a:r>
              <a:rPr lang="en-US" sz="4000" b="1" dirty="0">
                <a:effectLst/>
                <a:ea typeface="Times New Roman" panose="02020603050405020304" pitchFamily="18" charset="0"/>
              </a:rPr>
              <a:t>Identify requirements. </a:t>
            </a:r>
          </a:p>
          <a:p>
            <a:pPr marL="457200" lvl="1" indent="0">
              <a:lnSpc>
                <a:spcPct val="107000"/>
              </a:lnSpc>
              <a:spcBef>
                <a:spcPts val="0"/>
              </a:spcBef>
              <a:spcAft>
                <a:spcPts val="1800"/>
              </a:spcAft>
              <a:buNone/>
            </a:pPr>
            <a:r>
              <a:rPr lang="en-US" sz="3800" b="1" dirty="0">
                <a:effectLst/>
                <a:ea typeface="Times New Roman" panose="02020603050405020304" pitchFamily="18" charset="0"/>
              </a:rPr>
              <a:t>In this step, you develop a comprehensive set of requirements by describing the scope of the accessibility needs of your organization and evaluating the current technology being used.</a:t>
            </a:r>
            <a:endParaRPr lang="en-US" sz="38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D21960B1-F126-54E4-03FD-4BC48B7525CA}"/>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664141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834A6-8BDD-A5D7-24BA-6DC745CFF8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A7BFA-AB79-D1DE-603D-FBA9B905AF78}"/>
              </a:ext>
            </a:extLst>
          </p:cNvPr>
          <p:cNvSpPr>
            <a:spLocks noGrp="1"/>
          </p:cNvSpPr>
          <p:nvPr>
            <p:ph type="title"/>
          </p:nvPr>
        </p:nvSpPr>
        <p:spPr>
          <a:xfrm>
            <a:off x="0" y="2290893"/>
            <a:ext cx="2783541"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088CE765-36B9-187E-DBF0-B9E9D2B2E715}"/>
              </a:ext>
            </a:extLst>
          </p:cNvPr>
          <p:cNvSpPr>
            <a:spLocks noGrp="1"/>
          </p:cNvSpPr>
          <p:nvPr>
            <p:ph idx="1"/>
          </p:nvPr>
        </p:nvSpPr>
        <p:spPr>
          <a:xfrm>
            <a:off x="3200400" y="136525"/>
            <a:ext cx="8991600" cy="6584950"/>
          </a:xfrm>
        </p:spPr>
        <p:txBody>
          <a:bodyPr>
            <a:noAutofit/>
          </a:bodyPr>
          <a:lstStyle/>
          <a:p>
            <a:pPr marL="0" marR="0" lvl="0" indent="0">
              <a:lnSpc>
                <a:spcPct val="107000"/>
              </a:lnSpc>
              <a:spcBef>
                <a:spcPts val="0"/>
              </a:spcBef>
              <a:spcAft>
                <a:spcPts val="1800"/>
              </a:spcAft>
              <a:buNone/>
            </a:pPr>
            <a:r>
              <a:rPr lang="en-US" sz="4400" b="1" kern="100" dirty="0">
                <a:effectLst/>
                <a:ea typeface="Calibri" panose="020F0502020204030204" pitchFamily="34" charset="0"/>
                <a:cs typeface="Arial" panose="020B0604020202020204" pitchFamily="34" charset="0"/>
              </a:rPr>
              <a:t>STEP 3</a:t>
            </a:r>
          </a:p>
          <a:p>
            <a:pPr marL="0" indent="0">
              <a:lnSpc>
                <a:spcPct val="107000"/>
              </a:lnSpc>
              <a:spcBef>
                <a:spcPts val="0"/>
              </a:spcBef>
              <a:spcAft>
                <a:spcPts val="1200"/>
              </a:spcAft>
              <a:buNone/>
            </a:pPr>
            <a:r>
              <a:rPr lang="en-US" sz="4000" b="1" dirty="0">
                <a:effectLst/>
                <a:ea typeface="Times New Roman" panose="02020603050405020304" pitchFamily="18" charset="0"/>
              </a:rPr>
              <a:t>Design, develop, &amp; purchase technology. </a:t>
            </a:r>
          </a:p>
          <a:p>
            <a:pPr marL="457200" lvl="1" indent="0">
              <a:lnSpc>
                <a:spcPct val="107000"/>
              </a:lnSpc>
              <a:spcBef>
                <a:spcPts val="0"/>
              </a:spcBef>
              <a:spcAft>
                <a:spcPts val="1800"/>
              </a:spcAft>
              <a:buNone/>
            </a:pPr>
            <a:r>
              <a:rPr lang="en-US" sz="3600" b="1" dirty="0">
                <a:effectLst/>
                <a:ea typeface="Times New Roman" panose="02020603050405020304" pitchFamily="18" charset="0"/>
              </a:rPr>
              <a:t>This step involves the design &amp; development of technology based on the requirements outlined in Step 2. This step might also include purchasing accessible technology &amp; assistive technology products &amp; identifying internal technology systems that need to be updated to increase accessibility.</a:t>
            </a:r>
            <a:endParaRPr lang="en-US" sz="36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074443A-CC4A-D210-E2AA-EEDB18DAED84}"/>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855274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0C46C-D3E4-037E-C3A9-4D220CB818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828370-1B05-622C-9E1E-EAE0DD645D84}"/>
              </a:ext>
            </a:extLst>
          </p:cNvPr>
          <p:cNvSpPr>
            <a:spLocks noGrp="1"/>
          </p:cNvSpPr>
          <p:nvPr>
            <p:ph type="title"/>
          </p:nvPr>
        </p:nvSpPr>
        <p:spPr>
          <a:xfrm>
            <a:off x="0" y="2290893"/>
            <a:ext cx="2783541" cy="1695437"/>
          </a:xfrm>
          <a:solidFill>
            <a:schemeClr val="accent2">
              <a:lumMod val="50000"/>
            </a:schemeClr>
          </a:solidFill>
        </p:spPr>
        <p:txBody>
          <a:bodyPr/>
          <a:lstStyle/>
          <a:p>
            <a:r>
              <a:rPr lang="en-US" sz="4800" b="1" kern="1200" dirty="0">
                <a:solidFill>
                  <a:srgbClr val="FFFFFF"/>
                </a:solidFill>
                <a:latin typeface="Calibri" panose="020F0502020204030204" pitchFamily="34" charset="0"/>
              </a:rPr>
              <a:t>Module 8 </a:t>
            </a:r>
            <a:br>
              <a:rPr lang="en-US" sz="4800" b="1" dirty="0">
                <a:solidFill>
                  <a:srgbClr val="FFFFFF"/>
                </a:solidFill>
                <a:latin typeface="Calibri" panose="020F0502020204030204" pitchFamily="34" charset="0"/>
              </a:rPr>
            </a:br>
            <a:r>
              <a:rPr lang="en-US" sz="4800" b="1" dirty="0">
                <a:solidFill>
                  <a:srgbClr val="FFFFFF"/>
                </a:solidFill>
                <a:latin typeface="Calibri" panose="020F0502020204030204" pitchFamily="34" charset="0"/>
              </a:rPr>
              <a:t>Resources</a:t>
            </a:r>
            <a:endParaRPr lang="en-US" sz="8800" b="1" dirty="0">
              <a:latin typeface="+mn-lt"/>
            </a:endParaRPr>
          </a:p>
        </p:txBody>
      </p:sp>
      <p:sp>
        <p:nvSpPr>
          <p:cNvPr id="3" name="Content Placeholder 2">
            <a:extLst>
              <a:ext uri="{FF2B5EF4-FFF2-40B4-BE49-F238E27FC236}">
                <a16:creationId xmlns:a16="http://schemas.microsoft.com/office/drawing/2014/main" id="{5259E923-1928-98FC-803E-3A2A217FDE82}"/>
              </a:ext>
            </a:extLst>
          </p:cNvPr>
          <p:cNvSpPr>
            <a:spLocks noGrp="1"/>
          </p:cNvSpPr>
          <p:nvPr>
            <p:ph idx="1"/>
          </p:nvPr>
        </p:nvSpPr>
        <p:spPr>
          <a:xfrm>
            <a:off x="2928938" y="136526"/>
            <a:ext cx="9263062" cy="6584950"/>
          </a:xfrm>
        </p:spPr>
        <p:txBody>
          <a:bodyPr>
            <a:noAutofit/>
          </a:bodyPr>
          <a:lstStyle/>
          <a:p>
            <a:pPr marL="0" marR="0" lvl="0" indent="0">
              <a:lnSpc>
                <a:spcPct val="107000"/>
              </a:lnSpc>
              <a:spcBef>
                <a:spcPts val="0"/>
              </a:spcBef>
              <a:spcAft>
                <a:spcPts val="1800"/>
              </a:spcAft>
              <a:buNone/>
            </a:pPr>
            <a:r>
              <a:rPr lang="en-US" sz="4400" b="1" kern="100" dirty="0">
                <a:effectLst/>
                <a:ea typeface="Calibri" panose="020F0502020204030204" pitchFamily="34" charset="0"/>
                <a:cs typeface="Arial" panose="020B0604020202020204" pitchFamily="34" charset="0"/>
              </a:rPr>
              <a:t>STEP 4</a:t>
            </a:r>
          </a:p>
          <a:p>
            <a:pPr marL="0" marR="0" lvl="0" indent="0" rtl="0">
              <a:lnSpc>
                <a:spcPct val="107000"/>
              </a:lnSpc>
              <a:spcAft>
                <a:spcPts val="1200"/>
              </a:spcAft>
              <a:buNone/>
              <a:tabLst>
                <a:tab pos="1600200" algn="l"/>
              </a:tabLst>
            </a:pPr>
            <a:r>
              <a:rPr lang="en-US" sz="4000" b="1" kern="100" dirty="0">
                <a:effectLst/>
                <a:ea typeface="Times New Roman" panose="02020603050405020304" pitchFamily="18" charset="0"/>
                <a:cs typeface="Arial" panose="020B0604020202020204" pitchFamily="34" charset="0"/>
              </a:rPr>
              <a:t>Implement and train. </a:t>
            </a:r>
          </a:p>
          <a:p>
            <a:pPr marL="457200" lvl="1" indent="0">
              <a:lnSpc>
                <a:spcPct val="107000"/>
              </a:lnSpc>
              <a:spcAft>
                <a:spcPts val="1200"/>
              </a:spcAft>
              <a:buNone/>
              <a:tabLst>
                <a:tab pos="1600200" algn="l"/>
              </a:tabLst>
            </a:pPr>
            <a:r>
              <a:rPr lang="en-US" sz="3800" b="1" kern="100" dirty="0">
                <a:effectLst/>
                <a:ea typeface="Times New Roman" panose="02020603050405020304" pitchFamily="18" charset="0"/>
                <a:cs typeface="Arial" panose="020B0604020202020204" pitchFamily="34" charset="0"/>
              </a:rPr>
              <a:t>Once the accessible technology is in place, including new technology, it is rolled out to the organization. This step also involves increasing awareness among employees about the availability of accessible technology &amp; training employees on how to use the accessibility features. </a:t>
            </a:r>
            <a:endParaRPr lang="en-US" sz="38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9F38530-CC13-0DE1-11B5-4CFA4ABD5FDA}"/>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424124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4098415_win32_fixed" id="{1E7205E9-DD76-422B-B9FD-343E9C2C894B}" vid="{008E2BBC-A2E4-4140-B026-F6CAB784062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otalTime>155</TotalTime>
  <Words>785</Words>
  <Application>Microsoft Office PowerPoint</Application>
  <PresentationFormat>Widescreen</PresentationFormat>
  <Paragraphs>103</Paragraphs>
  <Slides>18</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Calibri Light</vt:lpstr>
      <vt:lpstr>Times New Roman</vt:lpstr>
      <vt:lpstr>Wingdings</vt:lpstr>
      <vt:lpstr>Office Theme</vt:lpstr>
      <vt:lpstr>1_Office Theme</vt:lpstr>
      <vt:lpstr>PowerPoint Presentation</vt:lpstr>
      <vt:lpstr>Module 8</vt:lpstr>
      <vt:lpstr>Module 8 - Learning Outcomes</vt:lpstr>
      <vt:lpstr>Module 8  Resources</vt:lpstr>
      <vt:lpstr>Module 8  Resources</vt:lpstr>
      <vt:lpstr>Module 8  Resources</vt:lpstr>
      <vt:lpstr>Module 8  Resources</vt:lpstr>
      <vt:lpstr>Module 8  Resources</vt:lpstr>
      <vt:lpstr>Module 8  Resources</vt:lpstr>
      <vt:lpstr>Module 8  Resources</vt:lpstr>
      <vt:lpstr>Discussion Module 8</vt:lpstr>
      <vt:lpstr>Discussion Module 8</vt:lpstr>
      <vt:lpstr>Discussion Module 8</vt:lpstr>
      <vt:lpstr>Assignment  Module 8</vt:lpstr>
      <vt:lpstr>Assignment  Module 8</vt:lpstr>
      <vt:lpstr>Reflection  Module 8</vt:lpstr>
      <vt:lpstr>Module 8 quiz/survey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Wink Harner</dc:creator>
  <cp:lastModifiedBy>Wink Harner</cp:lastModifiedBy>
  <cp:revision>4</cp:revision>
  <dcterms:created xsi:type="dcterms:W3CDTF">2024-10-30T22:11:14Z</dcterms:created>
  <dcterms:modified xsi:type="dcterms:W3CDTF">2025-10-17T20:22:49Z</dcterms:modified>
</cp:coreProperties>
</file>