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309" r:id="rId3"/>
    <p:sldId id="284" r:id="rId4"/>
    <p:sldId id="286" r:id="rId5"/>
    <p:sldId id="294" r:id="rId6"/>
    <p:sldId id="287" r:id="rId7"/>
    <p:sldId id="289" r:id="rId8"/>
    <p:sldId id="295" r:id="rId9"/>
    <p:sldId id="297" r:id="rId10"/>
    <p:sldId id="296" r:id="rId11"/>
    <p:sldId id="34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584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AB651-5612-4E6A-9B35-A555D082E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389A2-D77B-40CA-AD1E-0178AEFAD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CA993-CBEA-48C5-BD35-50ABDFF64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8ED8E0-95EC-469F-9B7E-562FBDFDE6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083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6F88-2A37-410D-A685-E455AF3D0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764B46-B015-44F7-8DC0-AFB8D275E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3C8232-2077-497A-9142-B787E2B03A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F6077C-D913-4FD0-B6E0-6D70BEFD40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905DBB-3AA9-4435-AC97-732293FDE7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4C901-FCAF-4DFB-A621-6A969641CA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95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F2623-2255-4BBA-9577-B3A3FD2AE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9F0F0-5E7C-4FC9-8E90-6ADCD7A71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117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9D3FFB-BE14-4D90-A515-10EDD1BEE6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273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51E51-BE82-4B1B-9CB6-89C26464D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CBF8C-3CF7-47E6-9AB0-15584178B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07DA3C-0298-45CF-AFC3-41031C0763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4FF87-D01E-416B-9EF8-E107C4EDDC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811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641ECAC-0557-4843-8433-067E4414E2F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7512001" cy="6727855"/>
          </a:xfrm>
          <a:solidFill>
            <a:schemeClr val="tx1">
              <a:lumMod val="85000"/>
              <a:lumOff val="1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4071286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738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8976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7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vert="horz" lIns="91440" tIns="108000" rIns="91440" bIns="108000" rtlCol="0" anchor="ctr">
            <a:spAutoFit/>
          </a:bodyPr>
          <a:lstStyle>
            <a:lvl1pPr>
              <a:defRPr lang="en-US" sz="400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5235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D3C5ED2-B01D-4104-B193-BC78D76A464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6305550" cy="6721475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57974" y="611077"/>
            <a:ext cx="4695825" cy="833663"/>
          </a:xfrm>
          <a:solidFill>
            <a:schemeClr val="accent2">
              <a:lumMod val="50000"/>
            </a:schemeClr>
          </a:solidFill>
        </p:spPr>
        <p:txBody>
          <a:bodyPr wrap="square"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 dirty="0"/>
              <a:t>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974" y="1825625"/>
            <a:ext cx="4695826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3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4305300" cy="6721472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vert="horz" lIns="396000" tIns="0" rIns="396000" bIns="0" rtlCol="0" anchor="ctr">
            <a:noAutofit/>
          </a:bodyPr>
          <a:lstStyle>
            <a:lvl1pPr algn="r">
              <a:lnSpc>
                <a:spcPct val="70000"/>
              </a:lnSpc>
              <a:defRPr lang="en-US" sz="5200" b="0" spc="-150" dirty="0"/>
            </a:lvl1pPr>
          </a:lstStyle>
          <a:p>
            <a:pPr lvl="0" algn="r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365124"/>
            <a:ext cx="6648448" cy="5984875"/>
          </a:xfrm>
        </p:spPr>
        <p:txBody>
          <a:bodyPr lIns="108000" tIns="108000" rIns="108000" bIns="108000"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801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65237DA4-112F-40B2-8C8C-EB23506D9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00" y="0"/>
            <a:ext cx="4680000" cy="6721473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lIns="396000" rIns="396000">
            <a:normAutofit/>
          </a:bodyPr>
          <a:lstStyle>
            <a:lvl1pPr>
              <a:lnSpc>
                <a:spcPct val="70000"/>
              </a:lnSpc>
              <a:defRPr sz="5200" spc="-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4"/>
            <a:ext cx="6156323" cy="5984875"/>
          </a:xfrm>
        </p:spPr>
        <p:txBody>
          <a:bodyPr lIns="108000" tIns="108000" rIns="108000" bIns="10800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421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8E6EF2-4B2F-4D0D-9505-CE9287297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611076"/>
            <a:ext cx="6648448" cy="5738923"/>
          </a:xfrm>
        </p:spPr>
        <p:txBody>
          <a:bodyPr lIns="108000" tIns="1080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1A21B9-BA54-413B-940E-027C32E4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3440502" cy="2064769"/>
          </a:xfrm>
          <a:solidFill>
            <a:schemeClr val="accent2">
              <a:lumMod val="50000"/>
            </a:schemeClr>
          </a:solidFill>
        </p:spPr>
        <p:txBody>
          <a:bodyPr wrap="square" tIns="108000" bIns="108000" anchor="t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191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BDA7-8BE9-42D5-ACF1-0F51423A2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EF73F-3CCA-4312-8E9C-2B4629DA1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BF716-502C-4821-A3A0-19C2C508EE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0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8E4AFE-E166-4B84-B0C8-9205038D803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617517-B672-49BA-AC6E-AB66D0639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92C27-7843-4B22-9200-B7304E6AE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59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B4F10-F75B-41A8-B994-BFF68949E5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2D21E2-8DEB-4F43-A26E-B8DA900A923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143-7FD1-40EA-AA4A-47C72380AEC2}"/>
              </a:ext>
            </a:extLst>
          </p:cNvPr>
          <p:cNvSpPr/>
          <p:nvPr userDrawn="1"/>
        </p:nvSpPr>
        <p:spPr>
          <a:xfrm>
            <a:off x="11353798" y="6721474"/>
            <a:ext cx="838201" cy="136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4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colary.com/tools/sci.ai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9600F-A17E-4354-A7AB-0CC2A43A9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49724"/>
            <a:ext cx="2908301" cy="997830"/>
          </a:xfrm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2 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6A4B49-27C8-46B6-8B11-AD7E8F615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8300" y="2006601"/>
            <a:ext cx="7698723" cy="25908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40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From AT Inventory to Accessibility Checklists</a:t>
            </a:r>
            <a:endParaRPr lang="en-US" sz="6000" b="1" i="0" dirty="0">
              <a:effectLst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B4CE3A-8C88-45AA-A849-57E5A7AC2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719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7767" y="136525"/>
            <a:ext cx="7779434" cy="6584950"/>
          </a:xfrm>
        </p:spPr>
        <p:txBody>
          <a:bodyPr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4. Why is the Penn State accessibility checklist notable?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4000" b="1" i="0" u="none" strike="noStrike" cap="none" normalizeH="0" baseline="0" dirty="0">
              <a:ln>
                <a:noFill/>
              </a:ln>
              <a:effectLst/>
            </a:endParaRP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AutoNum type="alphaLcPeriod"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It’s clear and well-written 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AutoNum type="alphaLcPeriod"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It’s easy to find 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AutoNum type="alphaLcPeriod"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It’s clear, well-written, and easy to find as a result of an OCR complaint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863927" cy="2335237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2 post-quiz</a:t>
            </a:r>
          </a:p>
        </p:txBody>
      </p:sp>
    </p:spTree>
    <p:extLst>
      <p:ext uri="{BB962C8B-B14F-4D97-AF65-F5344CB8AC3E}">
        <p14:creationId xmlns:p14="http://schemas.microsoft.com/office/powerpoint/2010/main" val="3124260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54A60-A63B-34D4-659C-68C18423A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AF6FB1-46FF-892A-DBFC-625AE72D3E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25C13-320F-01ED-5E11-DA88F0D27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7200" y="136525"/>
            <a:ext cx="9068191" cy="6584950"/>
          </a:xfrm>
        </p:spPr>
        <p:txBody>
          <a:bodyPr>
            <a:noAutofit/>
          </a:bodyPr>
          <a:lstStyle/>
          <a:p>
            <a:pPr marL="685800" marR="0" indent="0">
              <a:lnSpc>
                <a:spcPct val="107000"/>
              </a:lnSpc>
              <a:spcAft>
                <a:spcPts val="1200"/>
              </a:spcAft>
              <a:buNone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- How has adaptive technology impacted your life? </a:t>
            </a:r>
          </a:p>
          <a:p>
            <a:pPr marL="685800" marR="0" indent="0">
              <a:lnSpc>
                <a:spcPct val="107000"/>
              </a:lnSpc>
              <a:spcAft>
                <a:spcPts val="1200"/>
              </a:spcAft>
              <a:buNone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- Do you use assistive technology? How has this technology changed your access to school, work, or life?</a:t>
            </a:r>
            <a:endParaRPr lang="en-US" sz="40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685800" marR="0" indent="0">
              <a:lnSpc>
                <a:spcPct val="107000"/>
              </a:lnSpc>
              <a:spcAft>
                <a:spcPts val="1200"/>
              </a:spcAft>
              <a:buNone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- Is there a particular area of assistive technology in general you would like to know more about? Why?</a:t>
            </a:r>
            <a:endParaRPr lang="en-US" sz="4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en-US" sz="4400" b="1" i="0" dirty="0">
              <a:effectLst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A2D2AE-7CFC-E015-7303-8AF23562E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" y="1420837"/>
            <a:ext cx="2743591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latin typeface="+mn-lt"/>
              </a:rPr>
              <a:t>Module 2  </a:t>
            </a:r>
            <a:br>
              <a:rPr lang="en-US" sz="4400" b="1" dirty="0">
                <a:latin typeface="+mn-lt"/>
              </a:rPr>
            </a:br>
            <a:r>
              <a:rPr lang="en-US" sz="4400" b="1" dirty="0">
                <a:latin typeface="+mn-lt"/>
              </a:rPr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833178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24364-181B-C984-A0EB-BE2319140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DFA37-17E0-1FA6-D1A5-83E4FDFF3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976" y="199900"/>
            <a:ext cx="8136989" cy="95677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2 - Learning Outcomes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10B1C-C363-6F68-1E49-A8E28647A1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7399" y="1506072"/>
            <a:ext cx="9730723" cy="4955668"/>
          </a:xfrm>
        </p:spPr>
        <p:txBody>
          <a:bodyPr>
            <a:normAutofit/>
          </a:bodyPr>
          <a:lstStyle/>
          <a:p>
            <a:pPr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b="1" i="0" dirty="0">
                <a:effectLst/>
                <a:cs typeface="Arial" panose="020B0604020202020204" pitchFamily="34" charset="0"/>
              </a:rPr>
              <a:t>Learning how disability services and students with disabilities fit into a college strategic plan</a:t>
            </a:r>
          </a:p>
          <a:p>
            <a:pPr algn="l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100" b="1" i="0" dirty="0">
              <a:effectLst/>
              <a:cs typeface="Arial" panose="020B0604020202020204" pitchFamily="34" charset="0"/>
            </a:endParaRPr>
          </a:p>
          <a:p>
            <a:pPr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b="1" i="0" dirty="0">
                <a:effectLst/>
                <a:cs typeface="Arial" panose="020B0604020202020204" pitchFamily="34" charset="0"/>
              </a:rPr>
              <a:t>How do SWDs fit into a Diversity Equity and Inclusion statement on campus?</a:t>
            </a:r>
          </a:p>
          <a:p>
            <a:pPr algn="l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b="1" i="0" dirty="0">
              <a:effectLst/>
              <a:cs typeface="Arial" panose="020B0604020202020204" pitchFamily="34" charset="0"/>
            </a:endParaRPr>
          </a:p>
          <a:p>
            <a:pPr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b="1" i="0" dirty="0">
                <a:effectLst/>
                <a:cs typeface="Arial" panose="020B0604020202020204" pitchFamily="34" charset="0"/>
              </a:rPr>
              <a:t>Understanding the difference between reasonable v. unreasonable accommodations</a:t>
            </a:r>
          </a:p>
          <a:p>
            <a:pPr algn="l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b="1" i="0" dirty="0">
              <a:effectLst/>
              <a:cs typeface="Arial" panose="020B0604020202020204" pitchFamily="34" charset="0"/>
            </a:endParaRPr>
          </a:p>
          <a:p>
            <a:pPr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b="1" i="0" dirty="0">
                <a:effectLst/>
                <a:cs typeface="Arial" panose="020B0604020202020204" pitchFamily="34" charset="0"/>
              </a:rPr>
              <a:t>Identifying what constitutes an undue burden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Calibri" panose="020F0502020204030204" pitchFamily="34" charset="0"/>
              <a:buChar char="-"/>
            </a:pPr>
            <a:endParaRPr lang="en-US" sz="36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24592D-0F08-B1B2-F79C-B3515AA045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997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6882" y="766482"/>
            <a:ext cx="7985966" cy="5760928"/>
          </a:xfrm>
        </p:spPr>
        <p:txBody>
          <a:bodyPr>
            <a:normAutofit/>
          </a:bodyPr>
          <a:lstStyle/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4000" b="1" kern="100" dirty="0"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en-US" sz="3900" b="1" kern="100" dirty="0">
                <a:solidFill>
                  <a:srgbClr val="FFFFFF"/>
                </a:solidFill>
                <a:latin typeface="Calibri" panose="020F0502020204030204" pitchFamily="34" charset="0"/>
              </a:rPr>
              <a:t>Creating a course accessibility checklist</a:t>
            </a: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44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Course accessibility checklist sources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44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Examples of adaptive &amp; assistive technology checklists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b="1" i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Consider using </a:t>
            </a:r>
            <a:r>
              <a:rPr lang="en-US" b="1" i="1" dirty="0">
                <a:effectLst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scolarly.ai</a:t>
            </a:r>
            <a:r>
              <a:rPr lang="en-US" b="1" i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to summarize the readings</a:t>
            </a:r>
            <a:endParaRPr lang="en-US" sz="5400" b="1" i="1" kern="1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10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3900" b="1" kern="1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51" y="1997612"/>
            <a:ext cx="3516924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Readings </a:t>
            </a:r>
            <a:b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Module 2</a:t>
            </a:r>
            <a:endParaRPr lang="en-US" sz="16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8746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8318" y="0"/>
            <a:ext cx="8843683" cy="6721475"/>
          </a:xfrm>
        </p:spPr>
        <p:txBody>
          <a:bodyPr>
            <a:normAutofit fontScale="55000" lnSpcReduction="20000"/>
          </a:bodyPr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600" b="1" i="0" dirty="0">
                <a:effectLst/>
              </a:rPr>
              <a:t>Campus accessibility checklist – where does your college fit in?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b="1" i="0" dirty="0">
              <a:effectLst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00" b="1" dirty="0"/>
              <a:t>Questions to consider &amp; discuss:</a:t>
            </a:r>
          </a:p>
          <a:p>
            <a:pPr marL="514350" indent="-514350" algn="l"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5500" b="1" i="0" dirty="0">
                <a:effectLst/>
              </a:rPr>
              <a:t>Does your college include an accessibility standard for electronic or online materials, website accessibility, Learning Management System accessibility, online course(s) accessibility?</a:t>
            </a:r>
          </a:p>
          <a:p>
            <a:pPr marL="514350" indent="-514350" algn="l"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5500" b="1" i="0" dirty="0">
                <a:effectLst/>
              </a:rPr>
              <a:t>Who on your campus/your department contributes to the Strategic Plan?</a:t>
            </a:r>
          </a:p>
          <a:p>
            <a:pPr marL="514350" indent="-514350" algn="l"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5500" b="1" i="0" dirty="0">
                <a:effectLst/>
              </a:rPr>
              <a:t>Does your college have a mission vision &amp; values statement that includes diversity, equity &amp; inclusion? Does this statement include disability/disabled students? Does your DS office have a seat &amp; voice at the table?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47557"/>
            <a:ext cx="3226191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2</a:t>
            </a:r>
          </a:p>
        </p:txBody>
      </p:sp>
    </p:spTree>
    <p:extLst>
      <p:ext uri="{BB962C8B-B14F-4D97-AF65-F5344CB8AC3E}">
        <p14:creationId xmlns:p14="http://schemas.microsoft.com/office/powerpoint/2010/main" val="482227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599" y="136525"/>
            <a:ext cx="8534401" cy="6584950"/>
          </a:xfrm>
        </p:spPr>
        <p:txBody>
          <a:bodyPr>
            <a:normAutofit fontScale="40000" lnSpcReduction="20000"/>
          </a:bodyPr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00" b="1" i="0" dirty="0">
                <a:effectLst/>
              </a:rPr>
              <a:t>Campus accessibility checklist</a:t>
            </a:r>
            <a:r>
              <a:rPr lang="en-US" sz="9800" b="1" dirty="0"/>
              <a:t> discussion questions</a:t>
            </a:r>
            <a:r>
              <a:rPr lang="en-US" sz="9800" b="1" i="0" dirty="0">
                <a:effectLst/>
              </a:rPr>
              <a:t> continued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3800" b="1" i="0" dirty="0"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None/>
              <a:tabLst/>
            </a:pPr>
            <a:r>
              <a:rPr kumimoji="0" lang="en-US" altLang="en-US" sz="7000" b="1" i="0" u="none" strike="noStrike" cap="none" normalizeH="0" baseline="0" dirty="0">
                <a:ln>
                  <a:noFill/>
                </a:ln>
                <a:effectLst/>
                <a:cs typeface="Open Sans" panose="020B0606030504020204" pitchFamily="34" charset="0"/>
              </a:rPr>
              <a:t>4. What must be included in online accessibility? Websites, links, registration, bookstore, library, faculty, instruction design, IT etc.?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None/>
              <a:tabLst/>
            </a:pPr>
            <a:r>
              <a:rPr lang="en-US" altLang="en-US" sz="7000" b="1" dirty="0">
                <a:cs typeface="Open Sans" panose="020B0606030504020204" pitchFamily="34" charset="0"/>
              </a:rPr>
              <a:t>5. </a:t>
            </a:r>
            <a:r>
              <a:rPr kumimoji="0" lang="en-US" altLang="en-US" sz="7000" b="1" i="0" u="none" strike="noStrike" cap="none" normalizeH="0" baseline="0" dirty="0">
                <a:ln>
                  <a:noFill/>
                </a:ln>
                <a:effectLst/>
                <a:cs typeface="Open Sans" panose="020B0606030504020204" pitchFamily="34" charset="0"/>
              </a:rPr>
              <a:t>Who is responsible for ensuring accessibility? Why?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None/>
              <a:tabLst/>
            </a:pPr>
            <a:r>
              <a:rPr kumimoji="0" lang="en-US" altLang="en-US" sz="7000" b="1" i="0" u="none" strike="noStrike" cap="none" normalizeH="0" baseline="0" dirty="0">
                <a:ln>
                  <a:noFill/>
                </a:ln>
                <a:effectLst/>
                <a:cs typeface="Open Sans" panose="020B0606030504020204" pitchFamily="34" charset="0"/>
              </a:rPr>
              <a:t>6. Are there “teeth” (consequences) to enforcing accessibility?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None/>
              <a:tabLst/>
            </a:pPr>
            <a:r>
              <a:rPr kumimoji="0" lang="en-US" altLang="en-US" sz="7000" b="1" i="0" u="none" strike="noStrike" cap="none" normalizeH="0" baseline="0" dirty="0">
                <a:ln>
                  <a:noFill/>
                </a:ln>
                <a:effectLst/>
                <a:cs typeface="Open Sans" panose="020B0606030504020204" pitchFamily="34" charset="0"/>
              </a:rPr>
              <a:t>7. If your college does not yet have an Accessibility Checklist, who should you include from your college to create one? What would you include in the “must-haves” for your checklist? Why might I have included Penn State in this discussion? Anyone taken an ADA Law class yet?</a:t>
            </a:r>
            <a:endParaRPr lang="en-US" sz="6000" i="0" dirty="0">
              <a:effectLst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" y="1420837"/>
            <a:ext cx="3363352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Module 2</a:t>
            </a:r>
          </a:p>
        </p:txBody>
      </p:sp>
    </p:spTree>
    <p:extLst>
      <p:ext uri="{BB962C8B-B14F-4D97-AF65-F5344CB8AC3E}">
        <p14:creationId xmlns:p14="http://schemas.microsoft.com/office/powerpoint/2010/main" val="1240877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8121" y="136525"/>
            <a:ext cx="7944728" cy="6404951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endParaRPr lang="en-US" sz="1600" b="1" i="0" dirty="0">
              <a:effectLst/>
            </a:endParaRPr>
          </a:p>
          <a:p>
            <a:pPr marL="514350" indent="-514350" algn="l"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3200" b="1" dirty="0"/>
              <a:t>What do you need to create an inventory checklist? </a:t>
            </a:r>
          </a:p>
          <a:p>
            <a:pPr marL="514350" indent="-514350" algn="l"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3200" b="1" i="0" dirty="0">
                <a:effectLst/>
              </a:rPr>
              <a:t>Create an AT Inventory Checklist: What do you have on campus? What do you need more of?</a:t>
            </a:r>
          </a:p>
          <a:p>
            <a:pPr marL="514350" indent="-514350" algn="l"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3200" b="1" dirty="0"/>
              <a:t>What do you need to update or replace?</a:t>
            </a:r>
            <a:endParaRPr lang="en-US" sz="3200" b="1" i="0" dirty="0">
              <a:effectLst/>
            </a:endParaRPr>
          </a:p>
          <a:p>
            <a:pPr marL="514350" indent="-514350" algn="l"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3200" b="1" i="0" dirty="0">
                <a:effectLst/>
              </a:rPr>
              <a:t>Create a campus-wide Accessibility Checklist for your campus.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" y="1420837"/>
            <a:ext cx="3165231" cy="2249435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latin typeface="+mn-lt"/>
              </a:rPr>
              <a:t>Module 2 Checklist Assignment</a:t>
            </a:r>
          </a:p>
        </p:txBody>
      </p:sp>
    </p:spTree>
    <p:extLst>
      <p:ext uri="{BB962C8B-B14F-4D97-AF65-F5344CB8AC3E}">
        <p14:creationId xmlns:p14="http://schemas.microsoft.com/office/powerpoint/2010/main" val="2376260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7767" y="136525"/>
            <a:ext cx="7779434" cy="6584950"/>
          </a:xfrm>
        </p:spPr>
        <p:txBody>
          <a:bodyPr>
            <a:noAutofit/>
          </a:bodyPr>
          <a:lstStyle/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When should a campus-wide Adaptive Technology Inventory be done?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4000" b="1" i="0" u="none" strike="noStrike" cap="none" normalizeH="0" baseline="0" dirty="0">
              <a:ln>
                <a:noFill/>
              </a:ln>
              <a:effectLst/>
            </a:endParaRP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occasionally as needed 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annually 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when DS staff or administration changes 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never 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A B &amp; C </a:t>
            </a: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8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863927" cy="2335237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2 post-quiz</a:t>
            </a:r>
          </a:p>
        </p:txBody>
      </p:sp>
    </p:spTree>
    <p:extLst>
      <p:ext uri="{BB962C8B-B14F-4D97-AF65-F5344CB8AC3E}">
        <p14:creationId xmlns:p14="http://schemas.microsoft.com/office/powerpoint/2010/main" val="4192571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7767" y="136525"/>
            <a:ext cx="7779434" cy="6584950"/>
          </a:xfrm>
        </p:spPr>
        <p:txBody>
          <a:bodyPr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2. Where should adaptive technology be located on campus?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4000" b="1" i="0" u="none" strike="noStrike" cap="none" normalizeH="0" baseline="0" dirty="0">
              <a:ln>
                <a:noFill/>
              </a:ln>
              <a:effectLst/>
            </a:endParaRP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library/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effectLst/>
              </a:rPr>
              <a:t>ies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 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classrooms, tutoring centers, computer centers, testing center, campus-wide 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lang="en-US" altLang="en-US" sz="4000" b="1" dirty="0"/>
              <a:t>separate 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adaptive tech labs 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in the DS office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 </a:t>
            </a:r>
            <a:endParaRPr lang="en-US" sz="28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863927" cy="2335237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2 post-quiz</a:t>
            </a:r>
          </a:p>
        </p:txBody>
      </p:sp>
    </p:spTree>
    <p:extLst>
      <p:ext uri="{BB962C8B-B14F-4D97-AF65-F5344CB8AC3E}">
        <p14:creationId xmlns:p14="http://schemas.microsoft.com/office/powerpoint/2010/main" val="1684586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8277" y="136525"/>
            <a:ext cx="8088924" cy="6584950"/>
          </a:xfrm>
        </p:spPr>
        <p:txBody>
          <a:bodyPr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effectLst/>
              </a:rPr>
              <a:t>3. Who is responsible for accessibility and meeting accessibility standards online &amp; on campus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1" i="0" u="none" strike="noStrike" cap="none" normalizeH="0" baseline="0" dirty="0">
              <a:ln>
                <a:noFill/>
              </a:ln>
              <a:effectLst/>
            </a:endParaRP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IT 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facilities 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DS office 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All departments on campus with different areas of responsibility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39" y="2180491"/>
            <a:ext cx="3863927" cy="2335237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2 post-quiz</a:t>
            </a:r>
          </a:p>
        </p:txBody>
      </p:sp>
    </p:spTree>
    <p:extLst>
      <p:ext uri="{BB962C8B-B14F-4D97-AF65-F5344CB8AC3E}">
        <p14:creationId xmlns:p14="http://schemas.microsoft.com/office/powerpoint/2010/main" val="352038821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254">
      <a:dk1>
        <a:srgbClr val="000000"/>
      </a:dk1>
      <a:lt1>
        <a:srgbClr val="FFFFFF"/>
      </a:lt1>
      <a:dk2>
        <a:srgbClr val="242A41"/>
      </a:dk2>
      <a:lt2>
        <a:srgbClr val="E2E8E3"/>
      </a:lt2>
      <a:accent1>
        <a:srgbClr val="5370C5"/>
      </a:accent1>
      <a:accent2>
        <a:srgbClr val="17B2D1"/>
      </a:accent2>
      <a:accent3>
        <a:srgbClr val="2978E7"/>
      </a:accent3>
      <a:accent4>
        <a:srgbClr val="7829E7"/>
      </a:accent4>
      <a:accent5>
        <a:srgbClr val="B517D5"/>
      </a:accent5>
      <a:accent6>
        <a:srgbClr val="E729B7"/>
      </a:accent6>
      <a:hlink>
        <a:srgbClr val="5370C5"/>
      </a:hlink>
      <a:folHlink>
        <a:srgbClr val="7F7F7F"/>
      </a:folHlink>
    </a:clrScheme>
    <a:fontScheme name="MS Surge Teach Light and Dark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4098415_win32_fixed" id="{1E7205E9-DD76-422B-B9FD-343E9C2C894B}" vid="{008E2BBC-A2E4-4140-B026-F6CAB7840620}"/>
    </a:ext>
  </a:extLst>
</a:theme>
</file>

<file path=ppt/theme/themeOverride1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577</Words>
  <Application>Microsoft Office PowerPoint</Application>
  <PresentationFormat>Widescreen</PresentationFormat>
  <Paragraphs>80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Open Sans</vt:lpstr>
      <vt:lpstr>Times New Roman</vt:lpstr>
      <vt:lpstr>Wingdings</vt:lpstr>
      <vt:lpstr>1_Office Theme</vt:lpstr>
      <vt:lpstr>Module 2 </vt:lpstr>
      <vt:lpstr>Module 2 - Learning Outcomes</vt:lpstr>
      <vt:lpstr>Readings  Module 2</vt:lpstr>
      <vt:lpstr>Discussion Module 2</vt:lpstr>
      <vt:lpstr>Discussion Module 2</vt:lpstr>
      <vt:lpstr>Module 2 Checklist Assignment</vt:lpstr>
      <vt:lpstr>Module 2 post-quiz</vt:lpstr>
      <vt:lpstr>Module 2 post-quiz</vt:lpstr>
      <vt:lpstr>Module 2 post-quiz</vt:lpstr>
      <vt:lpstr>Module 2 post-quiz</vt:lpstr>
      <vt:lpstr>Module 2   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Wink Harner</dc:creator>
  <cp:lastModifiedBy>Wink Harner</cp:lastModifiedBy>
  <cp:revision>3</cp:revision>
  <dcterms:created xsi:type="dcterms:W3CDTF">2024-10-27T19:09:48Z</dcterms:created>
  <dcterms:modified xsi:type="dcterms:W3CDTF">2025-10-16T21:19:17Z</dcterms:modified>
</cp:coreProperties>
</file>