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8" r:id="rId2"/>
    <p:sldId id="299" r:id="rId3"/>
    <p:sldId id="302" r:id="rId4"/>
    <p:sldId id="312" r:id="rId5"/>
    <p:sldId id="313" r:id="rId6"/>
    <p:sldId id="304" r:id="rId7"/>
    <p:sldId id="316" r:id="rId8"/>
    <p:sldId id="314" r:id="rId9"/>
    <p:sldId id="305" r:id="rId10"/>
    <p:sldId id="306" r:id="rId11"/>
    <p:sldId id="315" r:id="rId12"/>
    <p:sldId id="307" r:id="rId13"/>
    <p:sldId id="30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67" d="100"/>
          <a:sy n="67" d="100"/>
        </p:scale>
        <p:origin x="85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98B13-3B32-4354-B2B5-3165F2F6E65F}"/>
              </a:ext>
            </a:extLst>
          </p:cNvPr>
          <p:cNvSpPr>
            <a:spLocks noGrp="1"/>
          </p:cNvSpPr>
          <p:nvPr>
            <p:ph type="title"/>
          </p:nvPr>
        </p:nvSpPr>
        <p:spPr>
          <a:xfrm>
            <a:off x="7873611" y="1676409"/>
            <a:ext cx="3923999" cy="2436592"/>
          </a:xfrm>
        </p:spPr>
        <p:txBody>
          <a:bodyPr lIns="0" tIns="0" rIns="0" bIns="0" anchor="b">
            <a:noAutofit/>
          </a:bodyPr>
          <a:lstStyle>
            <a:lvl1pPr>
              <a:lnSpc>
                <a:spcPct val="70000"/>
              </a:lnSpc>
              <a:defRPr sz="7200" spc="-300"/>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16BB88CF-DF4F-4857-8602-72BCF5DDCDA1}"/>
              </a:ext>
            </a:extLst>
          </p:cNvPr>
          <p:cNvSpPr>
            <a:spLocks noGrp="1"/>
          </p:cNvSpPr>
          <p:nvPr>
            <p:ph type="body" sz="half" idx="2" hasCustomPrompt="1"/>
          </p:nvPr>
        </p:nvSpPr>
        <p:spPr>
          <a:xfrm>
            <a:off x="7873612" y="4611901"/>
            <a:ext cx="3924000" cy="684000"/>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2" name="Straight Connector 11">
            <a:extLst>
              <a:ext uri="{FF2B5EF4-FFF2-40B4-BE49-F238E27FC236}">
                <a16:creationId xmlns:a16="http://schemas.microsoft.com/office/drawing/2014/main" id="{A7EEBB7C-1679-4665-8688-1FA973E73DC1}"/>
              </a:ext>
            </a:extLst>
          </p:cNvPr>
          <p:cNvCxnSpPr/>
          <p:nvPr userDrawn="1"/>
        </p:nvCxnSpPr>
        <p:spPr>
          <a:xfrm>
            <a:off x="7874732" y="4373775"/>
            <a:ext cx="3924000" cy="0"/>
          </a:xfrm>
          <a:prstGeom prst="line">
            <a:avLst/>
          </a:prstGeom>
          <a:ln w="63500">
            <a:gradFill>
              <a:gsLst>
                <a:gs pos="0">
                  <a:schemeClr val="accent2"/>
                </a:gs>
                <a:gs pos="100000">
                  <a:schemeClr val="accent2">
                    <a:lumMod val="50000"/>
                  </a:schemeClr>
                </a:gs>
              </a:gsLst>
              <a:lin ang="0" scaled="0"/>
            </a:gradFill>
            <a:roun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F1E3214F-3A93-4A1C-920D-D86BE35A58FB}"/>
              </a:ext>
            </a:extLst>
          </p:cNvPr>
          <p:cNvSpPr/>
          <p:nvPr userDrawn="1"/>
        </p:nvSpPr>
        <p:spPr>
          <a:xfrm>
            <a:off x="0" y="1"/>
            <a:ext cx="7512000" cy="67214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213E97E5-C83B-444A-8C07-35D699E7C3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462522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AB651-5612-4E6A-9B35-A555D082EC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1389A2-D77B-40CA-AD1E-0178AEFAD15A}"/>
              </a:ext>
            </a:extLst>
          </p:cNvPr>
          <p:cNvSpPr>
            <a:spLocks noGrp="1"/>
          </p:cNvSpPr>
          <p:nvPr>
            <p:ph sz="half" idx="1"/>
          </p:nvPr>
        </p:nvSpPr>
        <p:spPr>
          <a:xfrm>
            <a:off x="8382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1DCA993-CBEA-48C5-BD35-50ABDFF64065}"/>
              </a:ext>
            </a:extLst>
          </p:cNvPr>
          <p:cNvSpPr>
            <a:spLocks noGrp="1"/>
          </p:cNvSpPr>
          <p:nvPr>
            <p:ph sz="half" idx="2"/>
          </p:nvPr>
        </p:nvSpPr>
        <p:spPr>
          <a:xfrm>
            <a:off x="61722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B88ED8E0-95EC-469F-9B7E-562FBDFDE6C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9333665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76F88-2A37-410D-A685-E455AF3D07B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C764B46-B015-44F7-8DC0-AFB8D275E48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D3C8232-2077-497A-9142-B787E2B03A73}"/>
              </a:ext>
            </a:extLst>
          </p:cNvPr>
          <p:cNvSpPr>
            <a:spLocks noGrp="1"/>
          </p:cNvSpPr>
          <p:nvPr>
            <p:ph sz="half" idx="2"/>
          </p:nvPr>
        </p:nvSpPr>
        <p:spPr>
          <a:xfrm>
            <a:off x="839788" y="2505075"/>
            <a:ext cx="5157787"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AAF6077C-D913-4FD0-B6E0-6D70BEFD40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905DBB-3AA9-4435-AC97-732293FDE7EF}"/>
              </a:ext>
            </a:extLst>
          </p:cNvPr>
          <p:cNvSpPr>
            <a:spLocks noGrp="1"/>
          </p:cNvSpPr>
          <p:nvPr>
            <p:ph sz="quarter" idx="4"/>
          </p:nvPr>
        </p:nvSpPr>
        <p:spPr>
          <a:xfrm>
            <a:off x="6172200" y="2505075"/>
            <a:ext cx="5183188"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a:extLst>
              <a:ext uri="{FF2B5EF4-FFF2-40B4-BE49-F238E27FC236}">
                <a16:creationId xmlns:a16="http://schemas.microsoft.com/office/drawing/2014/main" id="{1954C901-FCAF-4DFB-A621-6A969641CA73}"/>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41647328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F2623-2255-4BBA-9577-B3A3FD2AE8E8}"/>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5259F0F0-5E7C-4FC9-8E90-6ADCD7A714B6}"/>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889296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A9D3FFB-BE14-4D90-A515-10EDD1BEE6F1}"/>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1121336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51E51-BE82-4B1B-9CB6-89C26464DBE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4CCBF8C-3CF7-47E6-9AB0-15584178B4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D07DA3C-0298-45CF-AFC3-41031C0763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a:extLst>
              <a:ext uri="{FF2B5EF4-FFF2-40B4-BE49-F238E27FC236}">
                <a16:creationId xmlns:a16="http://schemas.microsoft.com/office/drawing/2014/main" id="{F7C4FF87-D01E-416B-9EF8-E107C4EDDC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4255516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98B13-3B32-4354-B2B5-3165F2F6E65F}"/>
              </a:ext>
            </a:extLst>
          </p:cNvPr>
          <p:cNvSpPr>
            <a:spLocks noGrp="1"/>
          </p:cNvSpPr>
          <p:nvPr>
            <p:ph type="title"/>
          </p:nvPr>
        </p:nvSpPr>
        <p:spPr>
          <a:xfrm>
            <a:off x="7873611" y="1676409"/>
            <a:ext cx="3923999" cy="2436592"/>
          </a:xfrm>
        </p:spPr>
        <p:txBody>
          <a:bodyPr lIns="0" tIns="0" rIns="0" bIns="0" anchor="b">
            <a:noAutofit/>
          </a:bodyPr>
          <a:lstStyle>
            <a:lvl1pPr>
              <a:lnSpc>
                <a:spcPct val="70000"/>
              </a:lnSpc>
              <a:defRPr sz="7200" spc="-300"/>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16BB88CF-DF4F-4857-8602-72BCF5DDCDA1}"/>
              </a:ext>
            </a:extLst>
          </p:cNvPr>
          <p:cNvSpPr>
            <a:spLocks noGrp="1"/>
          </p:cNvSpPr>
          <p:nvPr>
            <p:ph type="body" sz="half" idx="2" hasCustomPrompt="1"/>
          </p:nvPr>
        </p:nvSpPr>
        <p:spPr>
          <a:xfrm>
            <a:off x="7873612" y="4611901"/>
            <a:ext cx="3924000" cy="684000"/>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2" name="Straight Connector 11">
            <a:extLst>
              <a:ext uri="{FF2B5EF4-FFF2-40B4-BE49-F238E27FC236}">
                <a16:creationId xmlns:a16="http://schemas.microsoft.com/office/drawing/2014/main" id="{A7EEBB7C-1679-4665-8688-1FA973E73DC1}"/>
              </a:ext>
            </a:extLst>
          </p:cNvPr>
          <p:cNvCxnSpPr/>
          <p:nvPr userDrawn="1"/>
        </p:nvCxnSpPr>
        <p:spPr>
          <a:xfrm>
            <a:off x="7874732" y="4373775"/>
            <a:ext cx="3924000" cy="0"/>
          </a:xfrm>
          <a:prstGeom prst="line">
            <a:avLst/>
          </a:prstGeom>
          <a:ln w="63500">
            <a:gradFill>
              <a:gsLst>
                <a:gs pos="0">
                  <a:schemeClr val="accent2"/>
                </a:gs>
                <a:gs pos="100000">
                  <a:schemeClr val="accent2">
                    <a:lumMod val="50000"/>
                  </a:schemeClr>
                </a:gs>
              </a:gsLst>
              <a:lin ang="0" scaled="0"/>
            </a:gradFill>
            <a:roun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F1E3214F-3A93-4A1C-920D-D86BE35A58FB}"/>
              </a:ext>
            </a:extLst>
          </p:cNvPr>
          <p:cNvSpPr/>
          <p:nvPr userDrawn="1"/>
        </p:nvSpPr>
        <p:spPr>
          <a:xfrm>
            <a:off x="0" y="1"/>
            <a:ext cx="7512000" cy="67214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213E97E5-C83B-444A-8C07-35D699E7C3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
        <p:nvSpPr>
          <p:cNvPr id="8" name="Picture Placeholder 2">
            <a:extLst>
              <a:ext uri="{FF2B5EF4-FFF2-40B4-BE49-F238E27FC236}">
                <a16:creationId xmlns:a16="http://schemas.microsoft.com/office/drawing/2014/main" id="{2641ECAC-0557-4843-8433-067E4414E2F5}"/>
              </a:ext>
            </a:extLst>
          </p:cNvPr>
          <p:cNvSpPr>
            <a:spLocks noGrp="1"/>
          </p:cNvSpPr>
          <p:nvPr>
            <p:ph type="pic" idx="1" hasCustomPrompt="1"/>
          </p:nvPr>
        </p:nvSpPr>
        <p:spPr>
          <a:xfrm>
            <a:off x="-1" y="0"/>
            <a:ext cx="7512001" cy="6727855"/>
          </a:xfrm>
          <a:solidFill>
            <a:schemeClr val="tx1">
              <a:lumMod val="85000"/>
              <a:lumOff val="15000"/>
            </a:schemeClr>
          </a:solidFill>
        </p:spPr>
        <p:txBody>
          <a:bodyPr anchor="ctr">
            <a:normAutofit/>
          </a:bodyPr>
          <a:lstStyle>
            <a:lvl1pPr marL="0" indent="0" algn="ctr">
              <a:buNone/>
              <a:defRPr sz="140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Your Picture Here</a:t>
            </a:r>
          </a:p>
        </p:txBody>
      </p:sp>
    </p:spTree>
    <p:extLst>
      <p:ext uri="{BB962C8B-B14F-4D97-AF65-F5344CB8AC3E}">
        <p14:creationId xmlns:p14="http://schemas.microsoft.com/office/powerpoint/2010/main" val="2140506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838200" y="611076"/>
            <a:ext cx="6273800" cy="833663"/>
          </a:xfrm>
          <a:solidFill>
            <a:schemeClr val="accent2">
              <a:lumMod val="50000"/>
            </a:schemeClr>
          </a:solidFill>
        </p:spPr>
        <p:txBody>
          <a:bodyPr tIns="108000" bIns="108000">
            <a:spAutoFit/>
          </a:bodyPr>
          <a:lstStyle>
            <a:lvl1pPr>
              <a:lnSpc>
                <a:spcPct val="100000"/>
              </a:lnSpc>
              <a:defRPr sz="4000"/>
            </a:lvl1pPr>
          </a:lstStyle>
          <a:p>
            <a:r>
              <a:rPr lang="en-US"/>
              <a:t>Click to edit Master title style</a:t>
            </a:r>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1825625"/>
            <a:ext cx="62738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387327855"/>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W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838200" y="611077"/>
            <a:ext cx="6273800" cy="833663"/>
          </a:xfrm>
          <a:solidFill>
            <a:schemeClr val="accent2">
              <a:lumMod val="50000"/>
            </a:schemeClr>
          </a:solidFill>
        </p:spPr>
        <p:txBody>
          <a:bodyPr vert="horz" lIns="91440" tIns="108000" rIns="91440" bIns="108000" rtlCol="0" anchor="ctr">
            <a:spAutoFit/>
          </a:bodyPr>
          <a:lstStyle>
            <a:lvl1pPr>
              <a:defRPr lang="en-US" sz="4000"/>
            </a:lvl1pPr>
          </a:lstStyle>
          <a:p>
            <a:pPr lvl="0">
              <a:lnSpc>
                <a:spcPct val="100000"/>
              </a:lnSpc>
            </a:pPr>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1825625"/>
            <a:ext cx="10515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496335402"/>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Right">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6D3C5ED2-B01D-4104-B193-BC78D76A4646}"/>
              </a:ext>
            </a:extLst>
          </p:cNvPr>
          <p:cNvSpPr>
            <a:spLocks noGrp="1"/>
          </p:cNvSpPr>
          <p:nvPr>
            <p:ph type="pic" idx="11" hasCustomPrompt="1"/>
          </p:nvPr>
        </p:nvSpPr>
        <p:spPr>
          <a:xfrm>
            <a:off x="0" y="0"/>
            <a:ext cx="6305550" cy="6721475"/>
          </a:xfrm>
          <a:noFill/>
        </p:spPr>
        <p:txBody>
          <a:bodyPr anchor="ctr">
            <a:normAutofit/>
          </a:bodyPr>
          <a:lstStyle>
            <a:lvl1pPr marL="0" indent="0" algn="ctr">
              <a:buNone/>
              <a:defRPr sz="140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Your Picture Here</a:t>
            </a:r>
          </a:p>
        </p:txBody>
      </p:sp>
      <p:sp>
        <p:nvSpPr>
          <p:cNvPr id="2" name="Title 1">
            <a:extLst>
              <a:ext uri="{FF2B5EF4-FFF2-40B4-BE49-F238E27FC236}">
                <a16:creationId xmlns:a16="http://schemas.microsoft.com/office/drawing/2014/main" id="{FE91AD08-4E28-4191-9B62-EAD61608E5CF}"/>
              </a:ext>
            </a:extLst>
          </p:cNvPr>
          <p:cNvSpPr>
            <a:spLocks noGrp="1"/>
          </p:cNvSpPr>
          <p:nvPr>
            <p:ph type="title" hasCustomPrompt="1"/>
          </p:nvPr>
        </p:nvSpPr>
        <p:spPr>
          <a:xfrm>
            <a:off x="6657974" y="611077"/>
            <a:ext cx="4695825" cy="833663"/>
          </a:xfrm>
          <a:solidFill>
            <a:schemeClr val="accent2">
              <a:lumMod val="50000"/>
            </a:schemeClr>
          </a:solidFill>
        </p:spPr>
        <p:txBody>
          <a:bodyPr wrap="square" tIns="108000" bIns="108000">
            <a:spAutoFit/>
          </a:bodyPr>
          <a:lstStyle>
            <a:lvl1pPr>
              <a:lnSpc>
                <a:spcPct val="100000"/>
              </a:lnSpc>
              <a:defRPr sz="4000"/>
            </a:lvl1pPr>
          </a:lstStyle>
          <a:p>
            <a:r>
              <a:rPr lang="en-US" dirty="0"/>
              <a:t>Edit Master title style</a:t>
            </a:r>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6657974" y="1825625"/>
            <a:ext cx="4695826"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763660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 Horizontal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0" y="1"/>
            <a:ext cx="4305300" cy="6721472"/>
          </a:xfrm>
          <a:gradFill>
            <a:gsLst>
              <a:gs pos="1000">
                <a:schemeClr val="tx1">
                  <a:lumMod val="85000"/>
                  <a:lumOff val="15000"/>
                </a:schemeClr>
              </a:gs>
              <a:gs pos="100000">
                <a:schemeClr val="accent2">
                  <a:lumMod val="50000"/>
                </a:schemeClr>
              </a:gs>
            </a:gsLst>
            <a:lin ang="12600000" scaled="0"/>
          </a:gradFill>
        </p:spPr>
        <p:txBody>
          <a:bodyPr vert="horz" lIns="396000" tIns="0" rIns="396000" bIns="0" rtlCol="0" anchor="ctr">
            <a:noAutofit/>
          </a:bodyPr>
          <a:lstStyle>
            <a:lvl1pPr algn="r">
              <a:lnSpc>
                <a:spcPct val="70000"/>
              </a:lnSpc>
              <a:defRPr lang="en-US" sz="5200" b="0" spc="-150" dirty="0"/>
            </a:lvl1pPr>
          </a:lstStyle>
          <a:p>
            <a:pPr lvl="0" algn="r"/>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4705350" y="365124"/>
            <a:ext cx="6648448" cy="5984875"/>
          </a:xfrm>
        </p:spPr>
        <p:txBody>
          <a:bodyPr lIns="108000" tIns="108000" rIns="108000" bIns="108000" anchor="ct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Slide Number Placeholder 13">
            <a:extLst>
              <a:ext uri="{FF2B5EF4-FFF2-40B4-BE49-F238E27FC236}">
                <a16:creationId xmlns:a16="http://schemas.microsoft.com/office/drawing/2014/main" id="{7746CAFB-2B99-470B-B55B-9BF378E3A04B}"/>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5527616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 Horizontal 2">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65237DA4-112F-40B2-8C8C-EB23506D9C45}"/>
              </a:ext>
            </a:extLst>
          </p:cNvPr>
          <p:cNvSpPr>
            <a:spLocks noGrp="1"/>
          </p:cNvSpPr>
          <p:nvPr>
            <p:ph type="title"/>
          </p:nvPr>
        </p:nvSpPr>
        <p:spPr>
          <a:xfrm>
            <a:off x="7512000" y="0"/>
            <a:ext cx="4680000" cy="6721473"/>
          </a:xfrm>
          <a:gradFill>
            <a:gsLst>
              <a:gs pos="1000">
                <a:schemeClr val="tx1">
                  <a:lumMod val="85000"/>
                  <a:lumOff val="15000"/>
                </a:schemeClr>
              </a:gs>
              <a:gs pos="100000">
                <a:schemeClr val="accent2">
                  <a:lumMod val="50000"/>
                </a:schemeClr>
              </a:gs>
            </a:gsLst>
            <a:lin ang="12600000" scaled="0"/>
          </a:gradFill>
        </p:spPr>
        <p:txBody>
          <a:bodyPr lIns="396000" rIns="396000">
            <a:normAutofit/>
          </a:bodyPr>
          <a:lstStyle>
            <a:lvl1pPr>
              <a:lnSpc>
                <a:spcPct val="70000"/>
              </a:lnSpc>
              <a:defRPr sz="5200" spc="-15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365124"/>
            <a:ext cx="6156323" cy="5984875"/>
          </a:xfrm>
        </p:spPr>
        <p:txBody>
          <a:bodyPr lIns="108000" tIns="108000" rIns="108000" bIns="108000"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lide Number Placeholder 13">
            <a:extLst>
              <a:ext uri="{FF2B5EF4-FFF2-40B4-BE49-F238E27FC236}">
                <a16:creationId xmlns:a16="http://schemas.microsoft.com/office/drawing/2014/main" id="{7746CAFB-2B99-470B-B55B-9BF378E3A04B}"/>
              </a:ext>
            </a:extLst>
          </p:cNvPr>
          <p:cNvSpPr>
            <a:spLocks noGrp="1"/>
          </p:cNvSpPr>
          <p:nvPr>
            <p:ph type="sldNum" sz="quarter" idx="10"/>
          </p:nvPr>
        </p:nvSpPr>
        <p:spPr>
          <a:solidFill>
            <a:schemeClr val="bg1">
              <a:lumMod val="85000"/>
            </a:schemeClr>
          </a:solidFill>
        </p:spPr>
        <p:txBody>
          <a:bodyPr/>
          <a:lstStyle>
            <a:lvl1pPr>
              <a:defRPr>
                <a:solidFill>
                  <a:schemeClr val="tx1">
                    <a:lumMod val="85000"/>
                    <a:lumOff val="15000"/>
                  </a:schemeClr>
                </a:solidFill>
              </a:defRPr>
            </a:lvl1p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705171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 Horizontal 3">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
        <p:nvSpPr>
          <p:cNvPr id="5" name="Content Placeholder 2">
            <a:extLst>
              <a:ext uri="{FF2B5EF4-FFF2-40B4-BE49-F238E27FC236}">
                <a16:creationId xmlns:a16="http://schemas.microsoft.com/office/drawing/2014/main" id="{D68E6EF2-4B2F-4D0D-9505-CE92872972F7}"/>
              </a:ext>
            </a:extLst>
          </p:cNvPr>
          <p:cNvSpPr>
            <a:spLocks noGrp="1"/>
          </p:cNvSpPr>
          <p:nvPr>
            <p:ph idx="1"/>
          </p:nvPr>
        </p:nvSpPr>
        <p:spPr>
          <a:xfrm>
            <a:off x="4705350" y="611076"/>
            <a:ext cx="6648448" cy="5738923"/>
          </a:xfrm>
        </p:spPr>
        <p:txBody>
          <a:bodyPr lIns="108000" tIns="108000" rIns="108000" bIns="108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a:extLst>
              <a:ext uri="{FF2B5EF4-FFF2-40B4-BE49-F238E27FC236}">
                <a16:creationId xmlns:a16="http://schemas.microsoft.com/office/drawing/2014/main" id="{D91A21B9-BA54-413B-940E-027C32E4D429}"/>
              </a:ext>
            </a:extLst>
          </p:cNvPr>
          <p:cNvSpPr>
            <a:spLocks noGrp="1"/>
          </p:cNvSpPr>
          <p:nvPr>
            <p:ph type="title"/>
          </p:nvPr>
        </p:nvSpPr>
        <p:spPr>
          <a:xfrm>
            <a:off x="838200" y="611076"/>
            <a:ext cx="3440502" cy="2064769"/>
          </a:xfrm>
          <a:solidFill>
            <a:schemeClr val="accent2">
              <a:lumMod val="50000"/>
            </a:schemeClr>
          </a:solidFill>
        </p:spPr>
        <p:txBody>
          <a:bodyPr wrap="square" tIns="108000" bIns="108000" anchor="t">
            <a:spAutoFit/>
          </a:bodyPr>
          <a:lstStyle>
            <a:lvl1pPr>
              <a:lnSpc>
                <a:spcPct val="100000"/>
              </a:lnSpc>
              <a:defRPr sz="4000"/>
            </a:lvl1pPr>
          </a:lstStyle>
          <a:p>
            <a:r>
              <a:rPr lang="en-US"/>
              <a:t>Click to edit Master title style</a:t>
            </a:r>
            <a:endParaRPr lang="en-US" dirty="0"/>
          </a:p>
        </p:txBody>
      </p:sp>
    </p:spTree>
    <p:extLst>
      <p:ext uri="{BB962C8B-B14F-4D97-AF65-F5344CB8AC3E}">
        <p14:creationId xmlns:p14="http://schemas.microsoft.com/office/powerpoint/2010/main" val="2407029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2BDA7-8BE9-42D5-ACF1-0F51423A206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1CEF73F-3CCA-4312-8E9C-2B4629DA1F6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Slide Number Placeholder 3">
            <a:extLst>
              <a:ext uri="{FF2B5EF4-FFF2-40B4-BE49-F238E27FC236}">
                <a16:creationId xmlns:a16="http://schemas.microsoft.com/office/drawing/2014/main" id="{293BF716-502C-4821-A3A0-19C2C508EED1}"/>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0204195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8E4AFE-E166-4B84-B0C8-9205038D8033}"/>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flipV="1">
            <a:off x="0" y="0"/>
            <a:ext cx="12192000" cy="6858000"/>
          </a:xfrm>
          <a:prstGeom prst="rect">
            <a:avLst/>
          </a:prstGeom>
        </p:spPr>
      </p:pic>
      <p:sp>
        <p:nvSpPr>
          <p:cNvPr id="2" name="Title Placeholder 1">
            <a:extLst>
              <a:ext uri="{FF2B5EF4-FFF2-40B4-BE49-F238E27FC236}">
                <a16:creationId xmlns:a16="http://schemas.microsoft.com/office/drawing/2014/main" id="{6C617517-B672-49BA-AC6E-AB66D0639A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EC92C27-7843-4B22-9200-B7304E6AE4CD}"/>
              </a:ext>
            </a:extLst>
          </p:cNvPr>
          <p:cNvSpPr>
            <a:spLocks noGrp="1"/>
          </p:cNvSpPr>
          <p:nvPr>
            <p:ph type="body" idx="1"/>
          </p:nvPr>
        </p:nvSpPr>
        <p:spPr>
          <a:xfrm>
            <a:off x="838200" y="1825625"/>
            <a:ext cx="10515598"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52DB4F10-F75B-41A8-B994-BFF68949E59A}"/>
              </a:ext>
            </a:extLst>
          </p:cNvPr>
          <p:cNvSpPr>
            <a:spLocks noGrp="1"/>
          </p:cNvSpPr>
          <p:nvPr>
            <p:ph type="sldNum" sz="quarter" idx="4"/>
          </p:nvPr>
        </p:nvSpPr>
        <p:spPr>
          <a:xfrm>
            <a:off x="11353800" y="6361475"/>
            <a:ext cx="838200" cy="360000"/>
          </a:xfrm>
          <a:prstGeom prst="rect">
            <a:avLst/>
          </a:prstGeom>
          <a:solidFill>
            <a:schemeClr val="tx1">
              <a:lumMod val="85000"/>
              <a:lumOff val="15000"/>
            </a:schemeClr>
          </a:solidFill>
        </p:spPr>
        <p:txBody>
          <a:bodyPr vert="horz" lIns="91440" tIns="45720" rIns="91440" bIns="45720" rtlCol="0" anchor="ctr"/>
          <a:lstStyle>
            <a:lvl1pPr algn="ctr">
              <a:defRPr sz="1200">
                <a:solidFill>
                  <a:schemeClr val="bg1"/>
                </a:solidFill>
              </a:defRPr>
            </a:lvl1pPr>
          </a:lstStyle>
          <a:p>
            <a:r>
              <a:rPr lang="en-US" dirty="0"/>
              <a:t>PAGE </a:t>
            </a:r>
            <a:fld id="{4A9B5881-4007-4345-955A-79C2656F0C49}" type="slidenum">
              <a:rPr lang="en-US" smtClean="0"/>
              <a:pPr/>
              <a:t>‹#›</a:t>
            </a:fld>
            <a:endParaRPr lang="en-US" dirty="0"/>
          </a:p>
        </p:txBody>
      </p:sp>
      <p:sp>
        <p:nvSpPr>
          <p:cNvPr id="7" name="Rectangle 6">
            <a:extLst>
              <a:ext uri="{FF2B5EF4-FFF2-40B4-BE49-F238E27FC236}">
                <a16:creationId xmlns:a16="http://schemas.microsoft.com/office/drawing/2014/main" id="{512D21E2-8DEB-4F43-A26E-B8DA900A9230}"/>
              </a:ext>
            </a:extLst>
          </p:cNvPr>
          <p:cNvSpPr/>
          <p:nvPr userDrawn="1"/>
        </p:nvSpPr>
        <p:spPr>
          <a:xfrm>
            <a:off x="0" y="6721475"/>
            <a:ext cx="12192000" cy="136525"/>
          </a:xfrm>
          <a:prstGeom prst="rect">
            <a:avLst/>
          </a:prstGeom>
          <a:gradFill>
            <a:gsLst>
              <a:gs pos="0">
                <a:schemeClr val="accent2"/>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5CD3143-7FD1-40EA-AA4A-47C72380AEC2}"/>
              </a:ext>
            </a:extLst>
          </p:cNvPr>
          <p:cNvSpPr/>
          <p:nvPr userDrawn="1"/>
        </p:nvSpPr>
        <p:spPr>
          <a:xfrm>
            <a:off x="11353798" y="6721474"/>
            <a:ext cx="838201" cy="1365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40382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hdr="0" ftr="0" dt="0"/>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2"/>
        </a:buClr>
        <a:buFont typeface="Wingdings" panose="05000000000000000000" pitchFamily="2" charset="2"/>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hyperlink" Target="https://scolary.com/tools/sci.ai"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hyperlink" Target="https://autismspectrumnews.org/there-are-no-ieps-in-college-succeeding-with-accommodations/" TargetMode="Externa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hyperlink" Target="https://at4nj.org/tools-at-your-finger-tips/" TargetMode="Externa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s://www.altshift.education/resources/at-skills-inventory" TargetMode="External"/><Relationship Id="rId2" Type="http://schemas.openxmlformats.org/officeDocument/2006/relationships/hyperlink" Target="https://www.dol.gov/agencies/odep/program-areas/employers/accommodations#:~:text=Under%20Title%20I%20of%20the,done%20during%20the%20hiring%20process." TargetMode="External"/><Relationship Id="rId1" Type="http://schemas.openxmlformats.org/officeDocument/2006/relationships/slideLayout" Target="../slideLayouts/slideLayout8.xml"/><Relationship Id="rId4" Type="http://schemas.openxmlformats.org/officeDocument/2006/relationships/hyperlink" Target="https://at4nj.org/sett-framework/" TargetMode="External"/></Relationships>
</file>

<file path=ppt/slides/_rels/slide8.xml.rels><?xml version="1.0" encoding="UTF-8" standalone="yes"?>
<Relationships xmlns="http://schemas.openxmlformats.org/package/2006/relationships"><Relationship Id="rId2" Type="http://schemas.openxmlformats.org/officeDocument/2006/relationships/hyperlink" Target="https://learningally.org/Portals/6/Docs/DyslexiaResources/KIT1_StrengthsStar.pdf?ver=2014-12-14-154650-000#:~:text=This%20questionnaire%20asks%20you%20to,one%20category%20at%205%20points." TargetMode="Externa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26BB4B-1AD9-3B35-6B62-C9EEE29CE7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660038-6171-3CF2-00A3-813B96C09344}"/>
              </a:ext>
            </a:extLst>
          </p:cNvPr>
          <p:cNvSpPr>
            <a:spLocks noGrp="1"/>
          </p:cNvSpPr>
          <p:nvPr>
            <p:ph type="title"/>
          </p:nvPr>
        </p:nvSpPr>
        <p:spPr>
          <a:xfrm>
            <a:off x="125505" y="1611841"/>
            <a:ext cx="3101789" cy="2718112"/>
          </a:xfrm>
        </p:spPr>
        <p:txBody>
          <a:bodyPr/>
          <a:lstStyle/>
          <a:p>
            <a:r>
              <a:rPr lang="en-US" sz="4800" b="1" kern="1200" dirty="0">
                <a:solidFill>
                  <a:srgbClr val="FFFFFF"/>
                </a:solidFill>
                <a:latin typeface="Calibri" panose="020F0502020204030204" pitchFamily="34" charset="0"/>
              </a:rPr>
              <a:t>Module 3 - Learning Outcomes</a:t>
            </a:r>
            <a:endParaRPr lang="en-US" sz="8800" b="1" dirty="0">
              <a:latin typeface="+mn-lt"/>
            </a:endParaRPr>
          </a:p>
        </p:txBody>
      </p:sp>
      <p:sp>
        <p:nvSpPr>
          <p:cNvPr id="3" name="Content Placeholder 2">
            <a:extLst>
              <a:ext uri="{FF2B5EF4-FFF2-40B4-BE49-F238E27FC236}">
                <a16:creationId xmlns:a16="http://schemas.microsoft.com/office/drawing/2014/main" id="{F2D89D38-56A9-835D-A2A1-6BFCE24EA1FB}"/>
              </a:ext>
            </a:extLst>
          </p:cNvPr>
          <p:cNvSpPr>
            <a:spLocks noGrp="1"/>
          </p:cNvSpPr>
          <p:nvPr>
            <p:ph idx="1"/>
          </p:nvPr>
        </p:nvSpPr>
        <p:spPr>
          <a:xfrm>
            <a:off x="3428999" y="833718"/>
            <a:ext cx="8359123" cy="5628022"/>
          </a:xfrm>
        </p:spPr>
        <p:txBody>
          <a:bodyPr>
            <a:normAutofit/>
          </a:bodyPr>
          <a:lstStyle/>
          <a:p>
            <a:pPr>
              <a:lnSpc>
                <a:spcPct val="107000"/>
              </a:lnSpc>
              <a:spcBef>
                <a:spcPts val="0"/>
              </a:spcBef>
              <a:spcAft>
                <a:spcPts val="1800"/>
              </a:spcAft>
              <a:buClr>
                <a:schemeClr val="bg1"/>
              </a:buClr>
              <a:buFont typeface="Arial" panose="020B0604020202020204" pitchFamily="34" charset="0"/>
              <a:buChar char="•"/>
            </a:pPr>
            <a:r>
              <a:rPr lang="en-US" sz="3600" b="1" kern="100" dirty="0">
                <a:effectLst/>
                <a:ea typeface="Times New Roman" panose="02020603050405020304" pitchFamily="18" charset="0"/>
                <a:cs typeface="Arial" panose="020B0604020202020204" pitchFamily="34" charset="0"/>
              </a:rPr>
              <a:t>Understand the evaluation process for students that were evaluated in high school</a:t>
            </a:r>
            <a:endParaRPr lang="en-US" sz="3600" b="1" kern="100" dirty="0">
              <a:effectLst/>
              <a:ea typeface="Calibri" panose="020F0502020204030204" pitchFamily="34" charset="0"/>
              <a:cs typeface="Arial" panose="020B0604020202020204" pitchFamily="34" charset="0"/>
            </a:endParaRPr>
          </a:p>
          <a:p>
            <a:pPr>
              <a:lnSpc>
                <a:spcPct val="107000"/>
              </a:lnSpc>
              <a:spcBef>
                <a:spcPts val="0"/>
              </a:spcBef>
              <a:spcAft>
                <a:spcPts val="1800"/>
              </a:spcAft>
              <a:buClr>
                <a:schemeClr val="bg1"/>
              </a:buClr>
              <a:buFont typeface="Arial" panose="020B0604020202020204" pitchFamily="34" charset="0"/>
              <a:buChar char="•"/>
            </a:pPr>
            <a:r>
              <a:rPr lang="en-US" sz="3600" b="1" kern="100" dirty="0">
                <a:effectLst/>
                <a:ea typeface="Times New Roman" panose="02020603050405020304" pitchFamily="18" charset="0"/>
                <a:cs typeface="Arial" panose="020B0604020202020204" pitchFamily="34" charset="0"/>
              </a:rPr>
              <a:t>Learn about different types of AT assessments and evaluations</a:t>
            </a:r>
            <a:endParaRPr lang="en-US" sz="3600" b="1" kern="100" dirty="0">
              <a:effectLst/>
              <a:ea typeface="Calibri" panose="020F0502020204030204" pitchFamily="34" charset="0"/>
              <a:cs typeface="Arial" panose="020B0604020202020204" pitchFamily="34" charset="0"/>
            </a:endParaRPr>
          </a:p>
          <a:p>
            <a:pPr>
              <a:lnSpc>
                <a:spcPct val="107000"/>
              </a:lnSpc>
              <a:spcBef>
                <a:spcPts val="0"/>
              </a:spcBef>
              <a:spcAft>
                <a:spcPts val="1800"/>
              </a:spcAft>
              <a:buClr>
                <a:schemeClr val="bg1"/>
              </a:buClr>
              <a:buFont typeface="Arial" panose="020B0604020202020204" pitchFamily="34" charset="0"/>
              <a:buChar char="•"/>
            </a:pPr>
            <a:r>
              <a:rPr lang="en-US" sz="3600" b="1" kern="100" dirty="0">
                <a:effectLst/>
                <a:ea typeface="Times New Roman" panose="02020603050405020304" pitchFamily="18" charset="0"/>
                <a:cs typeface="Arial" panose="020B0604020202020204" pitchFamily="34" charset="0"/>
              </a:rPr>
              <a:t>Identify reasonable vs unreasonable accommodations</a:t>
            </a:r>
            <a:endParaRPr lang="en-US" sz="3600" b="1" kern="100" dirty="0">
              <a:effectLst/>
              <a:ea typeface="Calibri" panose="020F0502020204030204" pitchFamily="34" charset="0"/>
              <a:cs typeface="Arial" panose="020B0604020202020204" pitchFamily="34" charset="0"/>
            </a:endParaRPr>
          </a:p>
          <a:p>
            <a:pPr marL="0" marR="0" lvl="0" indent="0">
              <a:lnSpc>
                <a:spcPct val="107000"/>
              </a:lnSpc>
              <a:spcBef>
                <a:spcPts val="0"/>
              </a:spcBef>
              <a:spcAft>
                <a:spcPts val="1800"/>
              </a:spcAft>
              <a:buNone/>
            </a:pPr>
            <a:endParaRPr lang="en-US" sz="3600" b="1" kern="100" dirty="0">
              <a:effectLst/>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BC3BCB1-4897-940F-0521-3D0A81B795FC}"/>
              </a:ext>
            </a:extLst>
          </p:cNvPr>
          <p:cNvSpPr>
            <a:spLocks noGrp="1"/>
          </p:cNvSpPr>
          <p:nvPr>
            <p:ph type="sldNum" sz="quarter" idx="10"/>
          </p:nvPr>
        </p:nvSpPr>
        <p:spPr>
          <a:xfrm>
            <a:off x="11353800" y="6361475"/>
            <a:ext cx="838200" cy="36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12592805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95D11-C172-B669-83A7-6C6CD1D38FA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2BE7AE3-17CD-F427-6D1F-C91796844408}"/>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1"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a:t>
            </a:fld>
            <a:endParaRPr kumimoji="0" lang="en-US" sz="1200" b="1"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11705971-25D5-F9F1-D0C8-E94BE08F7B6B}"/>
              </a:ext>
            </a:extLst>
          </p:cNvPr>
          <p:cNvSpPr>
            <a:spLocks noGrp="1"/>
          </p:cNvSpPr>
          <p:nvPr>
            <p:ph idx="1"/>
          </p:nvPr>
        </p:nvSpPr>
        <p:spPr>
          <a:xfrm>
            <a:off x="3340100" y="2032000"/>
            <a:ext cx="8775701" cy="1917700"/>
          </a:xfrm>
        </p:spPr>
        <p:txBody>
          <a:bodyPr>
            <a:noAutofit/>
          </a:bodyPr>
          <a:lstStyle/>
          <a:p>
            <a:pPr marR="0" indent="0">
              <a:lnSpc>
                <a:spcPct val="100000"/>
              </a:lnSpc>
              <a:spcBef>
                <a:spcPts val="0"/>
              </a:spcBef>
              <a:spcAft>
                <a:spcPts val="800"/>
              </a:spcAft>
              <a:buNone/>
            </a:pPr>
            <a:r>
              <a:rPr kumimoji="0" lang="en-US" altLang="en-US" sz="3600" b="1" i="0" u="none" strike="noStrike" cap="none" normalizeH="0" baseline="0" dirty="0">
                <a:ln>
                  <a:noFill/>
                </a:ln>
                <a:effectLst/>
              </a:rPr>
              <a:t>2. </a:t>
            </a:r>
            <a:r>
              <a:rPr lang="en-US" sz="3200" b="1" kern="100" dirty="0">
                <a:effectLst/>
                <a:ea typeface="Calibri" panose="020F0502020204030204" pitchFamily="34" charset="0"/>
                <a:cs typeface="Arial" panose="020B0604020202020204" pitchFamily="34" charset="0"/>
              </a:rPr>
              <a:t>What is the legal definition of reasonable &amp; appropriate as applied to the ADA in post-secondary education?</a:t>
            </a:r>
            <a:endParaRPr lang="en-US" sz="1600" b="1" kern="100" dirty="0">
              <a:effectLst/>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700556F6-51D4-D0A1-D219-8066EF752CD1}"/>
              </a:ext>
            </a:extLst>
          </p:cNvPr>
          <p:cNvSpPr>
            <a:spLocks noGrp="1"/>
          </p:cNvSpPr>
          <p:nvPr>
            <p:ph type="title"/>
          </p:nvPr>
        </p:nvSpPr>
        <p:spPr>
          <a:xfrm>
            <a:off x="76199" y="2231291"/>
            <a:ext cx="2413001" cy="1572326"/>
          </a:xfrm>
          <a:solidFill>
            <a:schemeClr val="accent2">
              <a:lumMod val="50000"/>
            </a:schemeClr>
          </a:solidFill>
        </p:spPr>
        <p:txBody>
          <a:bodyPr/>
          <a:lstStyle/>
          <a:p>
            <a:r>
              <a:rPr lang="en-US" sz="4400" b="1" dirty="0">
                <a:latin typeface="+mn-lt"/>
              </a:rPr>
              <a:t>Module 3 post-quiz</a:t>
            </a:r>
          </a:p>
        </p:txBody>
      </p:sp>
    </p:spTree>
    <p:extLst>
      <p:ext uri="{BB962C8B-B14F-4D97-AF65-F5344CB8AC3E}">
        <p14:creationId xmlns:p14="http://schemas.microsoft.com/office/powerpoint/2010/main" val="13452232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D0FBE-1ABC-105B-4DBC-776EF350C48C}"/>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F247406-D7F7-0E19-FD13-E85BE6C3766F}"/>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1"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en-US" sz="1200" b="1"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8BE2BCD8-D878-B36B-C03C-2982DBD6BEC3}"/>
              </a:ext>
            </a:extLst>
          </p:cNvPr>
          <p:cNvSpPr>
            <a:spLocks noGrp="1"/>
          </p:cNvSpPr>
          <p:nvPr>
            <p:ph idx="1"/>
          </p:nvPr>
        </p:nvSpPr>
        <p:spPr>
          <a:xfrm>
            <a:off x="0" y="-1"/>
            <a:ext cx="12115801" cy="6721475"/>
          </a:xfrm>
        </p:spPr>
        <p:txBody>
          <a:bodyPr>
            <a:noAutofit/>
          </a:bodyPr>
          <a:lstStyle/>
          <a:p>
            <a:pPr marR="0" indent="0">
              <a:lnSpc>
                <a:spcPct val="107000"/>
              </a:lnSpc>
              <a:spcBef>
                <a:spcPts val="0"/>
              </a:spcBef>
              <a:spcAft>
                <a:spcPts val="1200"/>
              </a:spcAft>
              <a:buNone/>
            </a:pPr>
            <a:r>
              <a:rPr lang="en-US" sz="3200" b="1" kern="100" dirty="0">
                <a:effectLst/>
                <a:ea typeface="Calibri" panose="020F0502020204030204" pitchFamily="34" charset="0"/>
                <a:cs typeface="Arial" panose="020B0604020202020204" pitchFamily="34" charset="0"/>
              </a:rPr>
              <a:t>a. Provision of appropriate modifications and accommodations under FAPE and IDEA for students is the only way they will be successful in their school experiences. </a:t>
            </a:r>
          </a:p>
          <a:p>
            <a:pPr marR="0" indent="0">
              <a:lnSpc>
                <a:spcPct val="107000"/>
              </a:lnSpc>
              <a:spcBef>
                <a:spcPts val="0"/>
              </a:spcBef>
              <a:spcAft>
                <a:spcPts val="1200"/>
              </a:spcAft>
              <a:buNone/>
            </a:pPr>
            <a:r>
              <a:rPr lang="en-US" sz="3200" b="1" kern="100" dirty="0">
                <a:effectLst/>
                <a:ea typeface="Calibri" panose="020F0502020204030204" pitchFamily="34" charset="0"/>
                <a:cs typeface="Arial" panose="020B0604020202020204" pitchFamily="34" charset="0"/>
              </a:rPr>
              <a:t>b. Reasonable accommodations are modifications or adjustments to the tasks, environment or to the way things are usually done that enable individuals with disabilities to have an equal opportunity to participate in an academic program or a job. </a:t>
            </a:r>
          </a:p>
          <a:p>
            <a:pPr marR="0" indent="0">
              <a:lnSpc>
                <a:spcPct val="107000"/>
              </a:lnSpc>
              <a:spcBef>
                <a:spcPts val="0"/>
              </a:spcBef>
              <a:spcAft>
                <a:spcPts val="1200"/>
              </a:spcAft>
              <a:buNone/>
            </a:pPr>
            <a:r>
              <a:rPr lang="en-US" sz="3200" b="1" kern="100" dirty="0">
                <a:effectLst/>
                <a:ea typeface="Calibri" panose="020F0502020204030204" pitchFamily="34" charset="0"/>
                <a:cs typeface="Arial" panose="020B0604020202020204" pitchFamily="34" charset="0"/>
              </a:rPr>
              <a:t>c. Reasonable accommodation is any change to the application or hiring process, to the job, to the way the job is done, or the work environment that allows a person with a disability who is qualified for the job to perform the essential functions of that job and enjoy equal employment opportunities</a:t>
            </a:r>
            <a:r>
              <a:rPr lang="en-US" sz="3200" kern="100" dirty="0">
                <a:effectLst/>
                <a:ea typeface="Calibri" panose="020F0502020204030204" pitchFamily="34" charset="0"/>
                <a:cs typeface="Arial" panose="020B0604020202020204" pitchFamily="34" charset="0"/>
              </a:rPr>
              <a:t>.</a:t>
            </a:r>
          </a:p>
        </p:txBody>
      </p:sp>
    </p:spTree>
    <p:extLst>
      <p:ext uri="{BB962C8B-B14F-4D97-AF65-F5344CB8AC3E}">
        <p14:creationId xmlns:p14="http://schemas.microsoft.com/office/powerpoint/2010/main" val="5984467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1CE443-2EC9-1F33-2778-2C468A4E9CD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E4FD3CB-0934-521D-AF85-3B7362FAA4F9}"/>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1"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a:t>
            </a:fld>
            <a:endParaRPr kumimoji="0" lang="en-US" sz="1200" b="1"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990FD155-F205-73E8-0C2F-FE46DA7EF6E7}"/>
              </a:ext>
            </a:extLst>
          </p:cNvPr>
          <p:cNvSpPr>
            <a:spLocks noGrp="1"/>
          </p:cNvSpPr>
          <p:nvPr>
            <p:ph idx="1"/>
          </p:nvPr>
        </p:nvSpPr>
        <p:spPr>
          <a:xfrm>
            <a:off x="3798277" y="136525"/>
            <a:ext cx="8088924" cy="6584950"/>
          </a:xfrm>
        </p:spPr>
        <p:txBody>
          <a:bodyPr>
            <a:noAutofit/>
          </a:bodyPr>
          <a:lstStyle/>
          <a:p>
            <a:pPr marR="0" indent="0">
              <a:lnSpc>
                <a:spcPct val="107000"/>
              </a:lnSpc>
              <a:spcAft>
                <a:spcPts val="800"/>
              </a:spcAft>
              <a:buNone/>
            </a:pPr>
            <a:r>
              <a:rPr kumimoji="0" lang="en-US" altLang="en-US" sz="4400" i="0" u="none" strike="noStrike" cap="none" normalizeH="0" baseline="0" dirty="0">
                <a:ln>
                  <a:noFill/>
                </a:ln>
                <a:effectLst/>
              </a:rPr>
              <a:t>3. </a:t>
            </a:r>
            <a:r>
              <a:rPr lang="en-US" sz="3600" b="1" kern="100" dirty="0">
                <a:effectLst/>
                <a:ea typeface="Calibri" panose="020F0502020204030204" pitchFamily="34" charset="0"/>
                <a:cs typeface="Arial" panose="020B0604020202020204" pitchFamily="34" charset="0"/>
              </a:rPr>
              <a:t>Who on your campus s responsible for purchasing AT? (This question has more than one correct answer, please select all correct answers.)</a:t>
            </a:r>
          </a:p>
          <a:p>
            <a:pPr marR="0" indent="0">
              <a:lnSpc>
                <a:spcPct val="107000"/>
              </a:lnSpc>
              <a:spcAft>
                <a:spcPts val="800"/>
              </a:spcAft>
              <a:buNone/>
            </a:pPr>
            <a:endParaRPr lang="en-US" sz="1100" b="1" kern="100" dirty="0">
              <a:effectLst/>
              <a:ea typeface="Calibri" panose="020F0502020204030204" pitchFamily="34" charset="0"/>
              <a:cs typeface="Arial" panose="020B0604020202020204" pitchFamily="34" charset="0"/>
            </a:endParaRPr>
          </a:p>
          <a:p>
            <a:pPr marR="0" indent="0">
              <a:lnSpc>
                <a:spcPct val="107000"/>
              </a:lnSpc>
              <a:spcAft>
                <a:spcPts val="800"/>
              </a:spcAft>
              <a:buNone/>
            </a:pPr>
            <a:r>
              <a:rPr lang="en-US" sz="3600" b="1" kern="100" dirty="0">
                <a:effectLst/>
                <a:ea typeface="Calibri" panose="020F0502020204030204" pitchFamily="34" charset="0"/>
                <a:cs typeface="Arial" panose="020B0604020202020204" pitchFamily="34" charset="0"/>
              </a:rPr>
              <a:t>a. Disability resources office  </a:t>
            </a:r>
          </a:p>
          <a:p>
            <a:pPr marR="0" indent="0">
              <a:lnSpc>
                <a:spcPct val="107000"/>
              </a:lnSpc>
              <a:spcAft>
                <a:spcPts val="800"/>
              </a:spcAft>
              <a:buNone/>
            </a:pPr>
            <a:r>
              <a:rPr lang="en-US" sz="3600" b="1" kern="100" dirty="0">
                <a:effectLst/>
                <a:ea typeface="Calibri" panose="020F0502020204030204" pitchFamily="34" charset="0"/>
                <a:cs typeface="Arial" panose="020B0604020202020204" pitchFamily="34" charset="0"/>
              </a:rPr>
              <a:t>b. Assistive technology specialist </a:t>
            </a:r>
          </a:p>
          <a:p>
            <a:pPr marR="0" indent="0">
              <a:lnSpc>
                <a:spcPct val="107000"/>
              </a:lnSpc>
              <a:spcAft>
                <a:spcPts val="800"/>
              </a:spcAft>
              <a:buNone/>
            </a:pPr>
            <a:r>
              <a:rPr lang="en-US" sz="3600" b="1" kern="100" dirty="0">
                <a:effectLst/>
                <a:ea typeface="Calibri" panose="020F0502020204030204" pitchFamily="34" charset="0"/>
                <a:cs typeface="Arial" panose="020B0604020202020204" pitchFamily="34" charset="0"/>
              </a:rPr>
              <a:t>c. Library computer support personnel </a:t>
            </a:r>
          </a:p>
          <a:p>
            <a:pPr marR="0" indent="0">
              <a:lnSpc>
                <a:spcPct val="107000"/>
              </a:lnSpc>
              <a:spcAft>
                <a:spcPts val="800"/>
              </a:spcAft>
              <a:buNone/>
            </a:pPr>
            <a:r>
              <a:rPr lang="en-US" sz="3600" b="1" kern="100" dirty="0">
                <a:effectLst/>
                <a:ea typeface="Calibri" panose="020F0502020204030204" pitchFamily="34" charset="0"/>
                <a:cs typeface="Arial" panose="020B0604020202020204" pitchFamily="34" charset="0"/>
              </a:rPr>
              <a:t>d. No one or unknown</a:t>
            </a:r>
          </a:p>
          <a:p>
            <a:pPr marL="0" marR="0" lvl="0" indent="0" algn="l" defTabSz="914400" rtl="0" eaLnBrk="0" fontAlgn="base" latinLnBrk="0" hangingPunct="0">
              <a:lnSpc>
                <a:spcPct val="100000"/>
              </a:lnSpc>
              <a:spcBef>
                <a:spcPct val="0"/>
              </a:spcBef>
              <a:spcAft>
                <a:spcPct val="0"/>
              </a:spcAft>
              <a:buClrTx/>
              <a:buSzTx/>
              <a:buFontTx/>
              <a:buNone/>
              <a:tabLst/>
            </a:pPr>
            <a:endParaRPr lang="en-US" sz="2800" dirty="0"/>
          </a:p>
        </p:txBody>
      </p:sp>
      <p:sp>
        <p:nvSpPr>
          <p:cNvPr id="4" name="Title 3">
            <a:extLst>
              <a:ext uri="{FF2B5EF4-FFF2-40B4-BE49-F238E27FC236}">
                <a16:creationId xmlns:a16="http://schemas.microsoft.com/office/drawing/2014/main" id="{4ECB00D6-0A8D-6682-4D96-7D82D5918D6D}"/>
              </a:ext>
            </a:extLst>
          </p:cNvPr>
          <p:cNvSpPr>
            <a:spLocks noGrp="1"/>
          </p:cNvSpPr>
          <p:nvPr>
            <p:ph type="title"/>
          </p:nvPr>
        </p:nvSpPr>
        <p:spPr>
          <a:xfrm>
            <a:off x="243840" y="2180491"/>
            <a:ext cx="3249638" cy="2064769"/>
          </a:xfrm>
          <a:solidFill>
            <a:schemeClr val="accent2">
              <a:lumMod val="50000"/>
            </a:schemeClr>
          </a:solidFill>
        </p:spPr>
        <p:txBody>
          <a:bodyPr/>
          <a:lstStyle/>
          <a:p>
            <a:r>
              <a:rPr lang="en-US" sz="6000" b="1" dirty="0">
                <a:latin typeface="+mn-lt"/>
              </a:rPr>
              <a:t>Module 3 post-quiz</a:t>
            </a:r>
          </a:p>
        </p:txBody>
      </p:sp>
      <p:sp>
        <p:nvSpPr>
          <p:cNvPr id="5" name="Rectangle 1">
            <a:extLst>
              <a:ext uri="{FF2B5EF4-FFF2-40B4-BE49-F238E27FC236}">
                <a16:creationId xmlns:a16="http://schemas.microsoft.com/office/drawing/2014/main" id="{B3ED93DC-4E32-AC18-F724-138CD50EC1A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rPr>
              <a:t>3. Who on your campus s responsible for purchasing AT? (This question has more than one correct answer, please select all correct answers.)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rPr>
              <a:t> </a:t>
            </a:r>
            <a:r>
              <a:rPr kumimoji="0" lang="en-US" altLang="en-US" sz="1800" b="0" i="0" u="none" strike="noStrike" kern="1200" cap="none" spc="0" normalizeH="0" baseline="0" noProof="0">
                <a:ln>
                  <a:noFill/>
                </a:ln>
                <a:solidFill>
                  <a:srgbClr val="505050"/>
                </a:solidFill>
                <a:effectLst/>
                <a:uLnTx/>
                <a:uFillTx/>
                <a:latin typeface="inherit"/>
                <a:ea typeface="+mn-ea"/>
                <a:cs typeface="+mn-cs"/>
              </a:rPr>
              <a:t>a. Disability resources office advisor</a:t>
            </a:r>
            <a:r>
              <a:rPr kumimoji="0" lang="en-US" altLang="en-US" sz="1800" b="0" i="0" u="none" strike="noStrike" kern="1200" cap="none" spc="0" normalizeH="0" baseline="0" noProof="0">
                <a:ln>
                  <a:noFill/>
                </a:ln>
                <a:solidFill>
                  <a:srgbClr val="000000"/>
                </a:solidFill>
                <a:effectLst/>
                <a:uLnTx/>
                <a:uFillTx/>
                <a:latin typeface="Calibri"/>
                <a:ea typeface="+mn-ea"/>
                <a:cs typeface="+mn-cs"/>
              </a:rPr>
              <a:t> </a:t>
            </a:r>
            <a:r>
              <a:rPr kumimoji="0" lang="en-US" altLang="en-US" sz="1800" b="0" i="0" u="none" strike="noStrike" kern="1200" cap="none" spc="0" normalizeH="0" baseline="0" noProof="0">
                <a:ln>
                  <a:noFill/>
                </a:ln>
                <a:solidFill>
                  <a:srgbClr val="505050"/>
                </a:solidFill>
                <a:effectLst/>
                <a:uLnTx/>
                <a:uFillTx/>
                <a:latin typeface="inherit"/>
                <a:ea typeface="+mn-ea"/>
                <a:cs typeface="+mn-cs"/>
              </a:rPr>
              <a:t>b. Assistive technology specialist</a:t>
            </a:r>
            <a:r>
              <a:rPr kumimoji="0" lang="en-US" altLang="en-US" sz="1800" b="0" i="0" u="none" strike="noStrike" kern="1200" cap="none" spc="0" normalizeH="0" baseline="0" noProof="0">
                <a:ln>
                  <a:noFill/>
                </a:ln>
                <a:solidFill>
                  <a:srgbClr val="000000"/>
                </a:solidFill>
                <a:effectLst/>
                <a:uLnTx/>
                <a:uFillTx/>
                <a:latin typeface="Calibri"/>
                <a:ea typeface="+mn-ea"/>
                <a:cs typeface="+mn-cs"/>
              </a:rPr>
              <a:t> </a:t>
            </a:r>
            <a:r>
              <a:rPr kumimoji="0" lang="en-US" altLang="en-US" sz="1800" b="0" i="0" u="none" strike="noStrike" kern="1200" cap="none" spc="0" normalizeH="0" baseline="0" noProof="0">
                <a:ln>
                  <a:noFill/>
                </a:ln>
                <a:solidFill>
                  <a:srgbClr val="505050"/>
                </a:solidFill>
                <a:effectLst/>
                <a:uLnTx/>
                <a:uFillTx/>
                <a:latin typeface="inherit"/>
                <a:ea typeface="+mn-ea"/>
                <a:cs typeface="+mn-cs"/>
              </a:rPr>
              <a:t>c. Library computer support personnel</a:t>
            </a:r>
            <a:r>
              <a:rPr kumimoji="0" lang="en-US" altLang="en-US" sz="1800" b="0" i="0" u="none" strike="noStrike" kern="1200" cap="none" spc="0" normalizeH="0" baseline="0" noProof="0">
                <a:ln>
                  <a:noFill/>
                </a:ln>
                <a:solidFill>
                  <a:srgbClr val="000000"/>
                </a:solidFill>
                <a:effectLst/>
                <a:uLnTx/>
                <a:uFillTx/>
                <a:latin typeface="Calibri"/>
                <a:ea typeface="+mn-ea"/>
                <a:cs typeface="+mn-cs"/>
              </a:rPr>
              <a:t> </a:t>
            </a:r>
            <a:r>
              <a:rPr kumimoji="0" lang="en-US" altLang="en-US" sz="1800" b="0" i="0" u="none" strike="noStrike" kern="1200" cap="none" spc="0" normalizeH="0" baseline="0" noProof="0">
                <a:ln>
                  <a:noFill/>
                </a:ln>
                <a:solidFill>
                  <a:srgbClr val="505050"/>
                </a:solidFill>
                <a:effectLst/>
                <a:uLnTx/>
                <a:uFillTx/>
                <a:latin typeface="inherit"/>
                <a:ea typeface="+mn-ea"/>
                <a:cs typeface="+mn-cs"/>
              </a:rPr>
              <a:t>d. No one or unknown</a:t>
            </a:r>
            <a:r>
              <a:rPr kumimoji="0" lang="en-US" altLang="en-US" sz="1800" b="0" i="0" u="none" strike="noStrike" kern="1200" cap="none" spc="0" normalizeH="0" baseline="0" noProof="0">
                <a:ln>
                  <a:noFill/>
                </a:ln>
                <a:solidFill>
                  <a:srgbClr val="000000"/>
                </a:solidFill>
                <a:effectLst/>
                <a:uLnTx/>
                <a:uFillTx/>
                <a:latin typeface="Calibri"/>
                <a:ea typeface="+mn-ea"/>
                <a:cs typeface="+mn-cs"/>
              </a:rPr>
              <a:t> </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41341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5A602-7CA0-515D-BE13-1254BED84E4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C4E1FE-0A7B-CB33-DE85-FCF0955E170E}"/>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1"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a:t>
            </a:fld>
            <a:endParaRPr kumimoji="0" lang="en-US" sz="1200" b="1"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C263C3A4-4BE6-57F6-09C8-1BB5F72F039E}"/>
              </a:ext>
            </a:extLst>
          </p:cNvPr>
          <p:cNvSpPr>
            <a:spLocks noGrp="1"/>
          </p:cNvSpPr>
          <p:nvPr>
            <p:ph idx="1"/>
          </p:nvPr>
        </p:nvSpPr>
        <p:spPr>
          <a:xfrm>
            <a:off x="4107767" y="136525"/>
            <a:ext cx="7779434" cy="6584950"/>
          </a:xfrm>
        </p:spPr>
        <p:txBody>
          <a:bodyPr>
            <a:noAutofit/>
          </a:bodyPr>
          <a:lstStyle/>
          <a:p>
            <a:pPr marR="0" indent="0">
              <a:lnSpc>
                <a:spcPct val="107000"/>
              </a:lnSpc>
              <a:spcAft>
                <a:spcPts val="800"/>
              </a:spcAft>
              <a:buNone/>
            </a:pPr>
            <a:r>
              <a:rPr kumimoji="0" lang="en-US" altLang="en-US" sz="4000" b="1" i="0" u="none" strike="noStrike" cap="none" normalizeH="0" baseline="0" dirty="0">
                <a:ln>
                  <a:noFill/>
                </a:ln>
                <a:effectLst/>
              </a:rPr>
              <a:t>4. </a:t>
            </a:r>
            <a:r>
              <a:rPr lang="en-US" sz="4000" b="1" kern="100" dirty="0">
                <a:effectLst/>
                <a:ea typeface="Calibri" panose="020F0502020204030204" pitchFamily="34" charset="0"/>
                <a:cs typeface="Arial" panose="020B0604020202020204" pitchFamily="34" charset="0"/>
              </a:rPr>
              <a:t>With </a:t>
            </a:r>
            <a:r>
              <a:rPr lang="en-US" sz="3600" b="1" kern="100" dirty="0">
                <a:effectLst/>
                <a:ea typeface="Calibri" panose="020F0502020204030204" pitchFamily="34" charset="0"/>
                <a:cs typeface="Arial" panose="020B0604020202020204" pitchFamily="34" charset="0"/>
              </a:rPr>
              <a:t>UDI strategies in place for all college courses, accommodations for SWDs can be eliminated.</a:t>
            </a:r>
            <a:endParaRPr lang="en-US" sz="1800" b="1" kern="100" dirty="0">
              <a:effectLst/>
              <a:ea typeface="Calibri" panose="020F0502020204030204" pitchFamily="34" charset="0"/>
              <a:cs typeface="Arial" panose="020B0604020202020204" pitchFamily="34" charset="0"/>
            </a:endParaRPr>
          </a:p>
          <a:p>
            <a:pPr marR="0" indent="0">
              <a:lnSpc>
                <a:spcPct val="107000"/>
              </a:lnSpc>
              <a:spcAft>
                <a:spcPts val="800"/>
              </a:spcAft>
              <a:buNone/>
            </a:pPr>
            <a:r>
              <a:rPr lang="en-US" sz="3600" b="1" kern="100" dirty="0">
                <a:effectLst/>
                <a:ea typeface="Calibri" panose="020F0502020204030204" pitchFamily="34" charset="0"/>
                <a:cs typeface="Arial" panose="020B0604020202020204" pitchFamily="34" charset="0"/>
              </a:rPr>
              <a:t>	True </a:t>
            </a:r>
          </a:p>
          <a:p>
            <a:pPr marR="0" indent="0">
              <a:lnSpc>
                <a:spcPct val="107000"/>
              </a:lnSpc>
              <a:spcAft>
                <a:spcPts val="800"/>
              </a:spcAft>
              <a:buNone/>
            </a:pPr>
            <a:r>
              <a:rPr lang="en-US" sz="3600" b="1" kern="100" dirty="0">
                <a:effectLst/>
                <a:ea typeface="Calibri" panose="020F0502020204030204" pitchFamily="34" charset="0"/>
                <a:cs typeface="Arial" panose="020B0604020202020204" pitchFamily="34" charset="0"/>
              </a:rPr>
              <a:t>	False</a:t>
            </a:r>
          </a:p>
        </p:txBody>
      </p:sp>
      <p:sp>
        <p:nvSpPr>
          <p:cNvPr id="4" name="Title 3">
            <a:extLst>
              <a:ext uri="{FF2B5EF4-FFF2-40B4-BE49-F238E27FC236}">
                <a16:creationId xmlns:a16="http://schemas.microsoft.com/office/drawing/2014/main" id="{4AD1505A-2095-8301-CBCA-B096BAA767F7}"/>
              </a:ext>
            </a:extLst>
          </p:cNvPr>
          <p:cNvSpPr>
            <a:spLocks noGrp="1"/>
          </p:cNvSpPr>
          <p:nvPr>
            <p:ph type="title"/>
          </p:nvPr>
        </p:nvSpPr>
        <p:spPr>
          <a:xfrm>
            <a:off x="243839" y="2180491"/>
            <a:ext cx="3559129" cy="2064769"/>
          </a:xfrm>
          <a:solidFill>
            <a:schemeClr val="accent2">
              <a:lumMod val="50000"/>
            </a:schemeClr>
          </a:solidFill>
        </p:spPr>
        <p:txBody>
          <a:bodyPr/>
          <a:lstStyle/>
          <a:p>
            <a:r>
              <a:rPr lang="en-US" sz="6000" b="1" dirty="0">
                <a:latin typeface="+mn-lt"/>
              </a:rPr>
              <a:t>Module 3 post-quiz</a:t>
            </a:r>
          </a:p>
        </p:txBody>
      </p:sp>
    </p:spTree>
    <p:extLst>
      <p:ext uri="{BB962C8B-B14F-4D97-AF65-F5344CB8AC3E}">
        <p14:creationId xmlns:p14="http://schemas.microsoft.com/office/powerpoint/2010/main" val="15679406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A9992-F2A6-35F3-13DB-00EC3ACDD3A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47E283A-BCCF-ECD2-197E-C8DBA6B45147}"/>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1171F6A8-1C8F-C0BE-F929-28C72EC15C5F}"/>
              </a:ext>
            </a:extLst>
          </p:cNvPr>
          <p:cNvSpPr>
            <a:spLocks noGrp="1"/>
          </p:cNvSpPr>
          <p:nvPr>
            <p:ph idx="1"/>
          </p:nvPr>
        </p:nvSpPr>
        <p:spPr>
          <a:xfrm>
            <a:off x="3724836" y="496525"/>
            <a:ext cx="8295248" cy="6361475"/>
          </a:xfrm>
        </p:spPr>
        <p:txBody>
          <a:bodyPr>
            <a:normAutofit fontScale="92500" lnSpcReduction="20000"/>
          </a:bodyPr>
          <a:lstStyle/>
          <a:p>
            <a:pPr marL="0" marR="0" lvl="0" indent="0" rtl="0">
              <a:lnSpc>
                <a:spcPct val="107000"/>
              </a:lnSpc>
              <a:spcBef>
                <a:spcPts val="0"/>
              </a:spcBef>
              <a:spcAft>
                <a:spcPts val="1800"/>
              </a:spcAft>
              <a:buNone/>
            </a:pPr>
            <a:r>
              <a:rPr lang="en-US" sz="4000" b="1" kern="100" dirty="0">
                <a:ea typeface="Times New Roman" panose="02020603050405020304" pitchFamily="18" charset="0"/>
                <a:cs typeface="Arial" panose="020B0604020202020204" pitchFamily="34" charset="0"/>
              </a:rPr>
              <a:t>1. </a:t>
            </a:r>
            <a:r>
              <a:rPr lang="en-US" sz="4000" b="1" dirty="0">
                <a:effectLst/>
                <a:ea typeface="Times New Roman" panose="02020603050405020304" pitchFamily="18" charset="0"/>
              </a:rPr>
              <a:t>Developing an assistive technology intake plan</a:t>
            </a:r>
            <a:endParaRPr lang="en-US" sz="4000" b="1" kern="100" dirty="0"/>
          </a:p>
          <a:p>
            <a:pPr marL="0" marR="0" lvl="0" indent="0" rtl="0">
              <a:lnSpc>
                <a:spcPct val="107000"/>
              </a:lnSpc>
              <a:spcBef>
                <a:spcPts val="0"/>
              </a:spcBef>
              <a:spcAft>
                <a:spcPts val="1800"/>
              </a:spcAft>
              <a:buNone/>
            </a:pPr>
            <a:r>
              <a:rPr lang="en-US" sz="3900" b="1" kern="100" dirty="0">
                <a:solidFill>
                  <a:srgbClr val="FFFFFF"/>
                </a:solidFill>
                <a:latin typeface="Calibri" panose="020F0502020204030204" pitchFamily="34" charset="0"/>
              </a:rPr>
              <a:t>2. Finding the right tools</a:t>
            </a:r>
            <a:endParaRPr lang="en-US" sz="4000" b="1" kern="100" dirty="0"/>
          </a:p>
          <a:p>
            <a:pPr marL="0" marR="0" lvl="0" indent="0" rtl="0">
              <a:lnSpc>
                <a:spcPct val="107000"/>
              </a:lnSpc>
              <a:spcBef>
                <a:spcPts val="0"/>
              </a:spcBef>
              <a:spcAft>
                <a:spcPts val="1800"/>
              </a:spcAft>
              <a:buNone/>
            </a:pPr>
            <a:r>
              <a:rPr lang="en-US" sz="4000" b="1" kern="100" dirty="0"/>
              <a:t>3. </a:t>
            </a:r>
            <a:r>
              <a:rPr lang="en-US" sz="4000" b="1" dirty="0">
                <a:effectLst/>
                <a:ea typeface="Times New Roman" panose="02020603050405020304" pitchFamily="18" charset="0"/>
              </a:rPr>
              <a:t>Choosing high tech vs. low (or no) tech</a:t>
            </a:r>
          </a:p>
          <a:p>
            <a:pPr marL="0" marR="0" lvl="0" indent="0" rtl="0">
              <a:lnSpc>
                <a:spcPct val="107000"/>
              </a:lnSpc>
              <a:spcBef>
                <a:spcPts val="0"/>
              </a:spcBef>
              <a:spcAft>
                <a:spcPts val="1800"/>
              </a:spcAft>
              <a:buNone/>
            </a:pPr>
            <a:r>
              <a:rPr lang="en-US" sz="4000" b="1" kern="100" dirty="0"/>
              <a:t>4. Learning to identify reasonable and appropriate accommodations under the ADA</a:t>
            </a:r>
          </a:p>
          <a:p>
            <a:pPr marL="0" marR="0" lvl="0" indent="0" rtl="0">
              <a:lnSpc>
                <a:spcPct val="107000"/>
              </a:lnSpc>
              <a:spcBef>
                <a:spcPts val="0"/>
              </a:spcBef>
              <a:spcAft>
                <a:spcPts val="1800"/>
              </a:spcAft>
              <a:buNone/>
            </a:pPr>
            <a:endParaRPr lang="en-US" sz="4000" b="1" kern="100" dirty="0"/>
          </a:p>
          <a:p>
            <a:pPr marL="0" indent="0">
              <a:lnSpc>
                <a:spcPct val="107000"/>
              </a:lnSpc>
              <a:spcBef>
                <a:spcPts val="0"/>
              </a:spcBef>
              <a:spcAft>
                <a:spcPts val="1800"/>
              </a:spcAft>
              <a:buNone/>
            </a:pPr>
            <a:r>
              <a:rPr lang="en-US" sz="3500" b="1" i="1" dirty="0">
                <a:effectLst/>
                <a:ea typeface="Calibri" panose="020F0502020204030204" pitchFamily="34" charset="0"/>
                <a:cs typeface="Arial" panose="020B0604020202020204" pitchFamily="34" charset="0"/>
              </a:rPr>
              <a:t>Consider using </a:t>
            </a:r>
            <a:r>
              <a:rPr lang="en-US" sz="3500" b="1" i="1" dirty="0">
                <a:effectLst/>
                <a:ea typeface="Calibri" panose="020F0502020204030204" pitchFamily="34" charset="0"/>
                <a:cs typeface="Arial" panose="020B0604020202020204" pitchFamily="34" charset="0"/>
                <a:hlinkClick r:id="rId2"/>
              </a:rPr>
              <a:t>scolarly.ai</a:t>
            </a:r>
            <a:r>
              <a:rPr lang="en-US" sz="3500" b="1" i="1" dirty="0">
                <a:effectLst/>
                <a:ea typeface="Calibri" panose="020F0502020204030204" pitchFamily="34" charset="0"/>
                <a:cs typeface="Arial" panose="020B0604020202020204" pitchFamily="34" charset="0"/>
              </a:rPr>
              <a:t> to summarize the readings</a:t>
            </a:r>
            <a:endParaRPr lang="en-US" sz="6500" b="1" i="1" kern="100" dirty="0">
              <a:effectLst/>
              <a:ea typeface="Times New Roman" panose="02020603050405020304" pitchFamily="18" charset="0"/>
              <a:cs typeface="Arial" panose="020B0604020202020204" pitchFamily="34" charset="0"/>
            </a:endParaRPr>
          </a:p>
          <a:p>
            <a:pPr marL="0" marR="0" lvl="0" indent="0" rtl="0">
              <a:lnSpc>
                <a:spcPct val="107000"/>
              </a:lnSpc>
              <a:spcBef>
                <a:spcPts val="0"/>
              </a:spcBef>
              <a:spcAft>
                <a:spcPts val="1800"/>
              </a:spcAft>
              <a:buNone/>
            </a:pPr>
            <a:endParaRPr lang="en-US" sz="4000" b="1" kern="100" dirty="0"/>
          </a:p>
        </p:txBody>
      </p:sp>
      <p:sp>
        <p:nvSpPr>
          <p:cNvPr id="4" name="Title 3">
            <a:extLst>
              <a:ext uri="{FF2B5EF4-FFF2-40B4-BE49-F238E27FC236}">
                <a16:creationId xmlns:a16="http://schemas.microsoft.com/office/drawing/2014/main" id="{731236E3-E749-FD24-AD18-8A48A0D6B53C}"/>
              </a:ext>
            </a:extLst>
          </p:cNvPr>
          <p:cNvSpPr>
            <a:spLocks noGrp="1"/>
          </p:cNvSpPr>
          <p:nvPr>
            <p:ph type="title"/>
          </p:nvPr>
        </p:nvSpPr>
        <p:spPr>
          <a:xfrm>
            <a:off x="23999" y="1974304"/>
            <a:ext cx="3205089" cy="1880103"/>
          </a:xfrm>
          <a:solidFill>
            <a:schemeClr val="accent2">
              <a:lumMod val="50000"/>
            </a:schemeClr>
          </a:solidFill>
        </p:spPr>
        <p:txBody>
          <a:bodyPr/>
          <a:lstStyle/>
          <a:p>
            <a:r>
              <a:rPr lang="en-US" sz="5400" b="1" dirty="0">
                <a:effectLst/>
                <a:latin typeface="+mn-lt"/>
                <a:ea typeface="Times New Roman" panose="02020603050405020304" pitchFamily="18" charset="0"/>
              </a:rPr>
              <a:t>Readings </a:t>
            </a:r>
            <a:br>
              <a:rPr lang="en-US" sz="5400" b="1" dirty="0">
                <a:effectLst/>
                <a:latin typeface="+mn-lt"/>
                <a:ea typeface="Times New Roman" panose="02020603050405020304" pitchFamily="18" charset="0"/>
              </a:rPr>
            </a:br>
            <a:r>
              <a:rPr lang="en-US" sz="5400" b="1" dirty="0">
                <a:effectLst/>
                <a:latin typeface="+mn-lt"/>
                <a:ea typeface="Times New Roman" panose="02020603050405020304" pitchFamily="18" charset="0"/>
              </a:rPr>
              <a:t>Module 3</a:t>
            </a:r>
            <a:endParaRPr lang="en-US" sz="23900" b="1" dirty="0">
              <a:latin typeface="+mn-lt"/>
            </a:endParaRPr>
          </a:p>
        </p:txBody>
      </p:sp>
    </p:spTree>
    <p:extLst>
      <p:ext uri="{BB962C8B-B14F-4D97-AF65-F5344CB8AC3E}">
        <p14:creationId xmlns:p14="http://schemas.microsoft.com/office/powerpoint/2010/main" val="26262639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3C2B96-38D3-38FB-1E0C-84DF24D5025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279BD3-1FA8-0D9F-E4DF-738EDFB2921A}"/>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5EE55D2E-7140-E167-7DCC-946574F03A5A}"/>
              </a:ext>
            </a:extLst>
          </p:cNvPr>
          <p:cNvSpPr>
            <a:spLocks noGrp="1"/>
          </p:cNvSpPr>
          <p:nvPr>
            <p:ph idx="1"/>
          </p:nvPr>
        </p:nvSpPr>
        <p:spPr>
          <a:xfrm>
            <a:off x="3840480" y="136525"/>
            <a:ext cx="8112368" cy="6584950"/>
          </a:xfrm>
        </p:spPr>
        <p:txBody>
          <a:bodyPr>
            <a:normAutofit/>
          </a:bodyPr>
          <a:lstStyle/>
          <a:p>
            <a:pPr marL="514350" indent="-514350">
              <a:lnSpc>
                <a:spcPct val="107000"/>
              </a:lnSpc>
              <a:spcBef>
                <a:spcPts val="0"/>
              </a:spcBef>
              <a:buClr>
                <a:schemeClr val="bg1"/>
              </a:buClr>
              <a:buFont typeface="+mj-lt"/>
              <a:buAutoNum type="arabicPeriod"/>
            </a:pPr>
            <a:r>
              <a:rPr lang="en-US" sz="3600" b="1" u="sng" kern="100" dirty="0">
                <a:effectLst/>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Why are there no IEPs or 504 Plans in College</a:t>
            </a:r>
            <a:r>
              <a:rPr lang="en-US" sz="3600" b="1" kern="100" dirty="0">
                <a:effectLst/>
                <a:ea typeface="Calibri" panose="020F0502020204030204" pitchFamily="34" charset="0"/>
                <a:cs typeface="Arial" panose="020B0604020202020204" pitchFamily="34" charset="0"/>
              </a:rPr>
              <a:t>? </a:t>
            </a:r>
          </a:p>
          <a:p>
            <a:pPr marL="514350" indent="-514350">
              <a:lnSpc>
                <a:spcPct val="107000"/>
              </a:lnSpc>
              <a:spcBef>
                <a:spcPts val="0"/>
              </a:spcBef>
              <a:buClr>
                <a:schemeClr val="bg1"/>
              </a:buClr>
              <a:buFont typeface="+mj-lt"/>
              <a:buAutoNum type="arabicPeriod"/>
            </a:pPr>
            <a:endParaRPr lang="en-US" sz="3600" b="1" kern="100" dirty="0">
              <a:effectLst/>
              <a:ea typeface="Calibri" panose="020F0502020204030204" pitchFamily="34" charset="0"/>
              <a:cs typeface="Arial" panose="020B0604020202020204" pitchFamily="34" charset="0"/>
            </a:endParaRPr>
          </a:p>
          <a:p>
            <a:pPr marL="514350" indent="-514350">
              <a:lnSpc>
                <a:spcPct val="107000"/>
              </a:lnSpc>
              <a:spcBef>
                <a:spcPts val="0"/>
              </a:spcBef>
              <a:buClr>
                <a:schemeClr val="bg1"/>
              </a:buClr>
              <a:buFont typeface="+mj-lt"/>
              <a:buAutoNum type="arabicPeriod"/>
            </a:pPr>
            <a:r>
              <a:rPr lang="en-US" sz="3600" b="1" kern="100" dirty="0">
                <a:effectLst/>
                <a:ea typeface="Calibri" panose="020F0502020204030204" pitchFamily="34" charset="0"/>
                <a:cs typeface="Arial" panose="020B0604020202020204" pitchFamily="34" charset="0"/>
              </a:rPr>
              <a:t>What differences are there in how students receive accommodations in college vs. in the K-12 school system? </a:t>
            </a:r>
          </a:p>
          <a:p>
            <a:pPr marL="514350" indent="-514350">
              <a:lnSpc>
                <a:spcPct val="107000"/>
              </a:lnSpc>
              <a:spcBef>
                <a:spcPts val="0"/>
              </a:spcBef>
              <a:buClr>
                <a:schemeClr val="bg1"/>
              </a:buClr>
              <a:buFont typeface="+mj-lt"/>
              <a:buAutoNum type="arabicPeriod"/>
            </a:pPr>
            <a:endParaRPr lang="en-US" sz="3600" b="1" kern="100" dirty="0">
              <a:effectLst/>
              <a:ea typeface="Calibri" panose="020F0502020204030204" pitchFamily="34" charset="0"/>
              <a:cs typeface="Arial" panose="020B0604020202020204" pitchFamily="34" charset="0"/>
            </a:endParaRPr>
          </a:p>
          <a:p>
            <a:pPr marL="514350" indent="-514350">
              <a:lnSpc>
                <a:spcPct val="107000"/>
              </a:lnSpc>
              <a:spcBef>
                <a:spcPts val="0"/>
              </a:spcBef>
              <a:buClr>
                <a:schemeClr val="bg1"/>
              </a:buClr>
              <a:buFont typeface="+mj-lt"/>
              <a:buAutoNum type="arabicPeriod"/>
            </a:pPr>
            <a:r>
              <a:rPr lang="en-US" sz="3600" b="1" kern="100" dirty="0">
                <a:effectLst/>
                <a:ea typeface="Calibri" panose="020F0502020204030204" pitchFamily="34" charset="0"/>
                <a:cs typeface="Arial" panose="020B0604020202020204" pitchFamily="34" charset="0"/>
              </a:rPr>
              <a:t>What is a SOP and how does it help us in college DS offices with the AT intake and accommodation evaluations?</a:t>
            </a:r>
          </a:p>
          <a:p>
            <a:pPr marL="0" marR="0" lvl="0" indent="0">
              <a:lnSpc>
                <a:spcPct val="107000"/>
              </a:lnSpc>
              <a:spcBef>
                <a:spcPts val="0"/>
              </a:spcBef>
              <a:spcAft>
                <a:spcPts val="0"/>
              </a:spcAft>
              <a:buNone/>
            </a:pPr>
            <a:endParaRPr lang="en-US" sz="3200" b="1" i="0" dirty="0">
              <a:effectLst/>
            </a:endParaRPr>
          </a:p>
        </p:txBody>
      </p:sp>
      <p:sp>
        <p:nvSpPr>
          <p:cNvPr id="4" name="Title 3">
            <a:extLst>
              <a:ext uri="{FF2B5EF4-FFF2-40B4-BE49-F238E27FC236}">
                <a16:creationId xmlns:a16="http://schemas.microsoft.com/office/drawing/2014/main" id="{C2B4DED3-AD02-C4B3-13BF-78E618134DC5}"/>
              </a:ext>
            </a:extLst>
          </p:cNvPr>
          <p:cNvSpPr>
            <a:spLocks noGrp="1"/>
          </p:cNvSpPr>
          <p:nvPr>
            <p:ph type="title"/>
          </p:nvPr>
        </p:nvSpPr>
        <p:spPr>
          <a:xfrm>
            <a:off x="126609" y="1420837"/>
            <a:ext cx="3073791" cy="2175803"/>
          </a:xfrm>
          <a:solidFill>
            <a:schemeClr val="accent2">
              <a:lumMod val="50000"/>
            </a:schemeClr>
          </a:solidFill>
        </p:spPr>
        <p:txBody>
          <a:bodyPr/>
          <a:lstStyle/>
          <a:p>
            <a:r>
              <a:rPr lang="en-US" sz="4800" b="1" dirty="0">
                <a:latin typeface="+mn-lt"/>
              </a:rPr>
              <a:t>Discussion Module 3</a:t>
            </a:r>
          </a:p>
        </p:txBody>
      </p:sp>
    </p:spTree>
    <p:extLst>
      <p:ext uri="{BB962C8B-B14F-4D97-AF65-F5344CB8AC3E}">
        <p14:creationId xmlns:p14="http://schemas.microsoft.com/office/powerpoint/2010/main" val="18895440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6DEA68-4082-A631-279E-95338F19DC4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BA69BB4-2F31-9BB4-47C8-518F61639E54}"/>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F940FF4C-0EDF-697D-BB90-1C9276EBDB89}"/>
              </a:ext>
            </a:extLst>
          </p:cNvPr>
          <p:cNvSpPr>
            <a:spLocks noGrp="1"/>
          </p:cNvSpPr>
          <p:nvPr>
            <p:ph idx="1"/>
          </p:nvPr>
        </p:nvSpPr>
        <p:spPr>
          <a:xfrm>
            <a:off x="3840480" y="136525"/>
            <a:ext cx="8112368" cy="6584950"/>
          </a:xfrm>
        </p:spPr>
        <p:txBody>
          <a:bodyPr>
            <a:normAutofit fontScale="92500" lnSpcReduction="10000"/>
          </a:bodyPr>
          <a:lstStyle/>
          <a:p>
            <a:pPr marR="0" indent="0">
              <a:lnSpc>
                <a:spcPct val="107000"/>
              </a:lnSpc>
              <a:spcBef>
                <a:spcPts val="0"/>
              </a:spcBef>
              <a:spcAft>
                <a:spcPts val="800"/>
              </a:spcAft>
              <a:buNone/>
            </a:pPr>
            <a:r>
              <a:rPr lang="en-US" sz="3200" b="1" kern="100" dirty="0">
                <a:effectLst/>
                <a:ea typeface="Calibri" panose="020F0502020204030204" pitchFamily="34" charset="0"/>
                <a:cs typeface="Arial" panose="020B0604020202020204" pitchFamily="34" charset="0"/>
              </a:rPr>
              <a:t>4. Reasonable questions to ask in an intake Q&amp;A for adaptive technology: what do you need to know from the student? What does the student need to know about themselves?</a:t>
            </a:r>
          </a:p>
          <a:p>
            <a:pPr marR="0" indent="0">
              <a:lnSpc>
                <a:spcPct val="107000"/>
              </a:lnSpc>
              <a:spcBef>
                <a:spcPts val="0"/>
              </a:spcBef>
              <a:spcAft>
                <a:spcPts val="800"/>
              </a:spcAft>
              <a:buNone/>
            </a:pPr>
            <a:endParaRPr lang="en-US" sz="1700" b="1" kern="100" dirty="0">
              <a:effectLst/>
              <a:ea typeface="Calibri" panose="020F0502020204030204" pitchFamily="34" charset="0"/>
              <a:cs typeface="Arial" panose="020B0604020202020204" pitchFamily="34" charset="0"/>
            </a:endParaRPr>
          </a:p>
          <a:p>
            <a:pPr marR="0" indent="0">
              <a:lnSpc>
                <a:spcPct val="107000"/>
              </a:lnSpc>
              <a:spcBef>
                <a:spcPts val="0"/>
              </a:spcBef>
              <a:spcAft>
                <a:spcPts val="800"/>
              </a:spcAft>
              <a:buNone/>
            </a:pPr>
            <a:r>
              <a:rPr lang="en-US" sz="3200" b="1" kern="100" dirty="0">
                <a:effectLst/>
                <a:ea typeface="Calibri" panose="020F0502020204030204" pitchFamily="34" charset="0"/>
                <a:cs typeface="Arial" panose="020B0604020202020204" pitchFamily="34" charset="0"/>
              </a:rPr>
              <a:t>5. Examples of no-cost, low cost, mid-tech, and high-tech Adaptive Technologies (both software and hardware; </a:t>
            </a:r>
            <a:r>
              <a:rPr lang="en-US" sz="3200" b="1" u="sng" kern="100" dirty="0">
                <a:effectLst/>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built-in tools at your fingertips</a:t>
            </a:r>
            <a:endParaRPr lang="en-US" sz="3200" b="1" u="sng" kern="100" dirty="0">
              <a:effectLst/>
              <a:ea typeface="Calibri" panose="020F0502020204030204" pitchFamily="34" charset="0"/>
              <a:cs typeface="Arial" panose="020B0604020202020204" pitchFamily="34" charset="0"/>
            </a:endParaRPr>
          </a:p>
          <a:p>
            <a:pPr marR="0" indent="0">
              <a:lnSpc>
                <a:spcPct val="107000"/>
              </a:lnSpc>
              <a:spcBef>
                <a:spcPts val="0"/>
              </a:spcBef>
              <a:spcAft>
                <a:spcPts val="800"/>
              </a:spcAft>
              <a:buNone/>
            </a:pPr>
            <a:endParaRPr lang="en-US" sz="1700" b="1" kern="100" dirty="0">
              <a:effectLst/>
              <a:ea typeface="Calibri" panose="020F0502020204030204" pitchFamily="34" charset="0"/>
              <a:cs typeface="Arial" panose="020B0604020202020204" pitchFamily="34" charset="0"/>
            </a:endParaRPr>
          </a:p>
          <a:p>
            <a:pPr marR="0" indent="0">
              <a:lnSpc>
                <a:spcPct val="107000"/>
              </a:lnSpc>
              <a:spcBef>
                <a:spcPts val="0"/>
              </a:spcBef>
              <a:spcAft>
                <a:spcPts val="800"/>
              </a:spcAft>
              <a:buNone/>
            </a:pPr>
            <a:r>
              <a:rPr lang="en-US" sz="3200" b="1" kern="100" dirty="0">
                <a:effectLst/>
                <a:ea typeface="Calibri" panose="020F0502020204030204" pitchFamily="34" charset="0"/>
                <a:cs typeface="Arial" panose="020B0604020202020204" pitchFamily="34" charset="0"/>
              </a:rPr>
              <a:t>6. Matching need for access with appropriate adaptive technologies – when will no- or low-cost AT work? When will UDL suffice? When do more complex accommodations come into play?</a:t>
            </a:r>
          </a:p>
          <a:p>
            <a:pPr marL="0" marR="0" lvl="0" indent="0">
              <a:lnSpc>
                <a:spcPct val="107000"/>
              </a:lnSpc>
              <a:spcBef>
                <a:spcPts val="0"/>
              </a:spcBef>
              <a:spcAft>
                <a:spcPts val="0"/>
              </a:spcAft>
              <a:buNone/>
            </a:pPr>
            <a:endParaRPr lang="en-US" sz="3200" b="1" i="0" dirty="0">
              <a:effectLst/>
            </a:endParaRPr>
          </a:p>
        </p:txBody>
      </p:sp>
      <p:sp>
        <p:nvSpPr>
          <p:cNvPr id="4" name="Title 3">
            <a:extLst>
              <a:ext uri="{FF2B5EF4-FFF2-40B4-BE49-F238E27FC236}">
                <a16:creationId xmlns:a16="http://schemas.microsoft.com/office/drawing/2014/main" id="{A66D181E-D691-AB98-A605-A161E8EBD23E}"/>
              </a:ext>
            </a:extLst>
          </p:cNvPr>
          <p:cNvSpPr>
            <a:spLocks noGrp="1"/>
          </p:cNvSpPr>
          <p:nvPr>
            <p:ph type="title"/>
          </p:nvPr>
        </p:nvSpPr>
        <p:spPr>
          <a:xfrm>
            <a:off x="126609" y="1420837"/>
            <a:ext cx="3073791" cy="2175803"/>
          </a:xfrm>
          <a:solidFill>
            <a:schemeClr val="accent2">
              <a:lumMod val="50000"/>
            </a:schemeClr>
          </a:solidFill>
        </p:spPr>
        <p:txBody>
          <a:bodyPr/>
          <a:lstStyle/>
          <a:p>
            <a:r>
              <a:rPr lang="en-US" sz="4800" b="1" dirty="0">
                <a:latin typeface="+mn-lt"/>
              </a:rPr>
              <a:t>Discussion Module 3</a:t>
            </a:r>
          </a:p>
        </p:txBody>
      </p:sp>
    </p:spTree>
    <p:extLst>
      <p:ext uri="{BB962C8B-B14F-4D97-AF65-F5344CB8AC3E}">
        <p14:creationId xmlns:p14="http://schemas.microsoft.com/office/powerpoint/2010/main" val="3573073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7BFC4-371B-8963-A337-CF9D699590C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A751624-B800-868A-EB79-0E9F1D34575E}"/>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FDB5ABE8-942A-05BC-85D9-AE8C5A224954}"/>
              </a:ext>
            </a:extLst>
          </p:cNvPr>
          <p:cNvSpPr>
            <a:spLocks noGrp="1"/>
          </p:cNvSpPr>
          <p:nvPr>
            <p:ph idx="1"/>
          </p:nvPr>
        </p:nvSpPr>
        <p:spPr>
          <a:xfrm>
            <a:off x="3810000" y="0"/>
            <a:ext cx="8381999" cy="6858000"/>
          </a:xfrm>
        </p:spPr>
        <p:txBody>
          <a:bodyPr>
            <a:noAutofit/>
          </a:bodyPr>
          <a:lstStyle/>
          <a:p>
            <a:pPr marL="0" marR="0" lvl="0" indent="0" rtl="0">
              <a:lnSpc>
                <a:spcPct val="107000"/>
              </a:lnSpc>
              <a:spcBef>
                <a:spcPts val="0"/>
              </a:spcBef>
              <a:spcAft>
                <a:spcPts val="800"/>
              </a:spcAft>
              <a:buNone/>
            </a:pPr>
            <a:r>
              <a:rPr lang="en-US" sz="4000" b="1" kern="100" dirty="0">
                <a:effectLst/>
                <a:ea typeface="Times New Roman" panose="02020603050405020304" pitchFamily="18" charset="0"/>
                <a:cs typeface="Arial" panose="020B0604020202020204" pitchFamily="34" charset="0"/>
              </a:rPr>
              <a:t>Using a PLUS/Delta evaluation model</a:t>
            </a:r>
            <a:r>
              <a:rPr lang="en-US" sz="2800" b="1" i="0" dirty="0">
                <a:effectLst/>
              </a:rPr>
              <a:t> </a:t>
            </a:r>
          </a:p>
          <a:p>
            <a:pPr marL="0" marR="0" lvl="0" indent="0" rtl="0">
              <a:lnSpc>
                <a:spcPct val="107000"/>
              </a:lnSpc>
              <a:spcBef>
                <a:spcPts val="0"/>
              </a:spcBef>
              <a:spcAft>
                <a:spcPts val="800"/>
              </a:spcAft>
              <a:buNone/>
            </a:pPr>
            <a:endParaRPr lang="en-US" sz="1600" b="1" dirty="0"/>
          </a:p>
          <a:p>
            <a:pPr marL="0" marR="0" lvl="0" indent="0" rtl="0">
              <a:lnSpc>
                <a:spcPct val="107000"/>
              </a:lnSpc>
              <a:spcBef>
                <a:spcPts val="0"/>
              </a:spcBef>
              <a:spcAft>
                <a:spcPts val="800"/>
              </a:spcAft>
              <a:buNone/>
            </a:pPr>
            <a:r>
              <a:rPr lang="en-US" sz="3600" b="1" i="0" dirty="0">
                <a:effectLst/>
              </a:rPr>
              <a:t>+/Delta refers to two key components of the evaluation: the “plus” represents positive aspects or successes, while the “delta” denotes areas that need improvement or changes. </a:t>
            </a:r>
          </a:p>
          <a:p>
            <a:pPr marL="0" marR="0" lvl="0" indent="0" rtl="0">
              <a:lnSpc>
                <a:spcPct val="107000"/>
              </a:lnSpc>
              <a:spcBef>
                <a:spcPts val="0"/>
              </a:spcBef>
              <a:spcAft>
                <a:spcPts val="800"/>
              </a:spcAft>
              <a:buNone/>
            </a:pPr>
            <a:r>
              <a:rPr lang="en-US" sz="3600" b="1" i="0" dirty="0">
                <a:effectLst/>
              </a:rPr>
              <a:t>The usage of “delta” comes from the Greek letter delta. It is used in scientific and mathematical applications to denote change.</a:t>
            </a:r>
            <a:endParaRPr lang="en-US" sz="4800" b="1" kern="100" dirty="0">
              <a:effectLst/>
              <a:ea typeface="Calibri" panose="020F0502020204030204" pitchFamily="34" charset="0"/>
              <a:cs typeface="Arial" panose="020B0604020202020204" pitchFamily="34" charset="0"/>
            </a:endParaRPr>
          </a:p>
        </p:txBody>
      </p:sp>
      <p:sp>
        <p:nvSpPr>
          <p:cNvPr id="4" name="Title 3">
            <a:extLst>
              <a:ext uri="{FF2B5EF4-FFF2-40B4-BE49-F238E27FC236}">
                <a16:creationId xmlns:a16="http://schemas.microsoft.com/office/drawing/2014/main" id="{51ADAF9B-8053-5E87-C52F-7EE1C1F4F90A}"/>
              </a:ext>
            </a:extLst>
          </p:cNvPr>
          <p:cNvSpPr>
            <a:spLocks noGrp="1"/>
          </p:cNvSpPr>
          <p:nvPr>
            <p:ph type="title"/>
          </p:nvPr>
        </p:nvSpPr>
        <p:spPr>
          <a:xfrm>
            <a:off x="263769" y="1420836"/>
            <a:ext cx="2509912" cy="1233772"/>
          </a:xfrm>
          <a:solidFill>
            <a:schemeClr val="accent2">
              <a:lumMod val="50000"/>
            </a:schemeClr>
          </a:solidFill>
        </p:spPr>
        <p:txBody>
          <a:bodyPr/>
          <a:lstStyle/>
          <a:p>
            <a:r>
              <a:rPr lang="en-US" sz="6600" b="1" dirty="0">
                <a:latin typeface="+mn-lt"/>
              </a:rPr>
              <a:t>+/</a:t>
            </a:r>
          </a:p>
        </p:txBody>
      </p:sp>
      <p:sp>
        <p:nvSpPr>
          <p:cNvPr id="5" name="Isosceles Triangle 4">
            <a:extLst>
              <a:ext uri="{FF2B5EF4-FFF2-40B4-BE49-F238E27FC236}">
                <a16:creationId xmlns:a16="http://schemas.microsoft.com/office/drawing/2014/main" id="{56508E7A-5310-2A3C-A55E-ACB45F5FE591}"/>
              </a:ext>
            </a:extLst>
          </p:cNvPr>
          <p:cNvSpPr/>
          <p:nvPr/>
        </p:nvSpPr>
        <p:spPr>
          <a:xfrm>
            <a:off x="1100035" y="1632438"/>
            <a:ext cx="837380" cy="810568"/>
          </a:xfrm>
          <a:prstGeom prst="triangle">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42483875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037E41-7D25-0D99-EAF2-F513C12779D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10739CD-70E3-278D-D2F5-6B2C90ABA634}"/>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FCDA4255-39CC-D851-C5C1-D52DD673B197}"/>
              </a:ext>
            </a:extLst>
          </p:cNvPr>
          <p:cNvSpPr>
            <a:spLocks noGrp="1"/>
          </p:cNvSpPr>
          <p:nvPr>
            <p:ph idx="1"/>
          </p:nvPr>
        </p:nvSpPr>
        <p:spPr>
          <a:xfrm>
            <a:off x="3810000" y="282388"/>
            <a:ext cx="8381999" cy="6575612"/>
          </a:xfrm>
        </p:spPr>
        <p:txBody>
          <a:bodyPr>
            <a:noAutofit/>
          </a:bodyPr>
          <a:lstStyle/>
          <a:p>
            <a:pPr marL="0" marR="0" lvl="0" indent="0" rtl="0">
              <a:lnSpc>
                <a:spcPct val="107000"/>
              </a:lnSpc>
              <a:spcBef>
                <a:spcPts val="0"/>
              </a:spcBef>
              <a:spcAft>
                <a:spcPts val="800"/>
              </a:spcAft>
              <a:buNone/>
            </a:pPr>
            <a:r>
              <a:rPr lang="en-US" sz="4800" b="1" kern="100" dirty="0">
                <a:effectLst/>
                <a:ea typeface="Times New Roman" panose="02020603050405020304" pitchFamily="18" charset="0"/>
                <a:cs typeface="Arial" panose="020B0604020202020204" pitchFamily="34" charset="0"/>
              </a:rPr>
              <a:t>AT Evaluation process</a:t>
            </a:r>
          </a:p>
          <a:p>
            <a:pPr marL="0" marR="0" lvl="0" indent="0" rtl="0">
              <a:lnSpc>
                <a:spcPct val="107000"/>
              </a:lnSpc>
              <a:spcBef>
                <a:spcPts val="0"/>
              </a:spcBef>
              <a:spcAft>
                <a:spcPts val="800"/>
              </a:spcAft>
              <a:buNone/>
            </a:pPr>
            <a:endParaRPr lang="en-US" sz="3200" b="1" kern="100" dirty="0">
              <a:effectLst/>
              <a:ea typeface="Calibri" panose="020F0502020204030204" pitchFamily="34" charset="0"/>
              <a:cs typeface="Arial" panose="020B0604020202020204" pitchFamily="34" charset="0"/>
            </a:endParaRPr>
          </a:p>
          <a:p>
            <a:pPr>
              <a:spcBef>
                <a:spcPts val="500"/>
              </a:spcBef>
              <a:spcAft>
                <a:spcPts val="300"/>
              </a:spcAft>
              <a:buClr>
                <a:schemeClr val="bg1"/>
              </a:buClr>
              <a:buFont typeface="Arial" panose="020B0604020202020204" pitchFamily="34" charset="0"/>
              <a:buChar char="•"/>
            </a:pPr>
            <a:r>
              <a:rPr lang="en-US" sz="3600" b="1" dirty="0">
                <a:effectLst/>
                <a:ea typeface="Calibri" panose="020F0502020204030204" pitchFamily="34" charset="0"/>
              </a:rPr>
              <a:t>What does your office need to know about the student? </a:t>
            </a:r>
          </a:p>
          <a:p>
            <a:pPr>
              <a:spcBef>
                <a:spcPts val="500"/>
              </a:spcBef>
              <a:spcAft>
                <a:spcPts val="300"/>
              </a:spcAft>
              <a:buClr>
                <a:schemeClr val="bg1"/>
              </a:buClr>
              <a:buFont typeface="Arial" panose="020B0604020202020204" pitchFamily="34" charset="0"/>
              <a:buChar char="•"/>
            </a:pPr>
            <a:r>
              <a:rPr lang="en-US" sz="3600" b="1" dirty="0">
                <a:effectLst/>
                <a:ea typeface="Calibri" panose="020F0502020204030204" pitchFamily="34" charset="0"/>
              </a:rPr>
              <a:t>What core questions do you need to ask in order to do an adaptive technology intake evaluation? </a:t>
            </a:r>
          </a:p>
          <a:p>
            <a:pPr>
              <a:spcBef>
                <a:spcPts val="500"/>
              </a:spcBef>
              <a:spcAft>
                <a:spcPts val="300"/>
              </a:spcAft>
              <a:buClr>
                <a:schemeClr val="bg1"/>
              </a:buClr>
              <a:buFont typeface="Arial" panose="020B0604020202020204" pitchFamily="34" charset="0"/>
              <a:buChar char="•"/>
            </a:pPr>
            <a:r>
              <a:rPr lang="en-US" sz="3600" b="1" dirty="0">
                <a:effectLst/>
                <a:ea typeface="Calibri" panose="020F0502020204030204" pitchFamily="34" charset="0"/>
              </a:rPr>
              <a:t>Student’s background? </a:t>
            </a:r>
          </a:p>
          <a:p>
            <a:pPr>
              <a:spcBef>
                <a:spcPts val="500"/>
              </a:spcBef>
              <a:spcAft>
                <a:spcPts val="300"/>
              </a:spcAft>
              <a:buClr>
                <a:schemeClr val="bg1"/>
              </a:buClr>
              <a:buFont typeface="Arial" panose="020B0604020202020204" pitchFamily="34" charset="0"/>
              <a:buChar char="•"/>
            </a:pPr>
            <a:r>
              <a:rPr lang="en-US" sz="3600" b="1" dirty="0">
                <a:effectLst/>
                <a:ea typeface="Calibri" panose="020F0502020204030204" pitchFamily="34" charset="0"/>
              </a:rPr>
              <a:t>Student’s skill or comfort level with AT? </a:t>
            </a:r>
          </a:p>
        </p:txBody>
      </p:sp>
      <p:sp>
        <p:nvSpPr>
          <p:cNvPr id="4" name="Title 3">
            <a:extLst>
              <a:ext uri="{FF2B5EF4-FFF2-40B4-BE49-F238E27FC236}">
                <a16:creationId xmlns:a16="http://schemas.microsoft.com/office/drawing/2014/main" id="{ECC97DB8-FB8A-FF2A-E07B-7BDAB6E82A41}"/>
              </a:ext>
            </a:extLst>
          </p:cNvPr>
          <p:cNvSpPr>
            <a:spLocks noGrp="1"/>
          </p:cNvSpPr>
          <p:nvPr>
            <p:ph type="title"/>
          </p:nvPr>
        </p:nvSpPr>
        <p:spPr>
          <a:xfrm>
            <a:off x="126609" y="1420836"/>
            <a:ext cx="3546231" cy="2008163"/>
          </a:xfrm>
          <a:solidFill>
            <a:schemeClr val="accent2">
              <a:lumMod val="50000"/>
            </a:schemeClr>
          </a:solidFill>
        </p:spPr>
        <p:txBody>
          <a:bodyPr/>
          <a:lstStyle/>
          <a:p>
            <a:r>
              <a:rPr lang="en-US" sz="6600" b="1" dirty="0">
                <a:latin typeface="+mn-lt"/>
              </a:rPr>
              <a:t>Module 3 </a:t>
            </a:r>
            <a:br>
              <a:rPr lang="en-US" sz="4400" b="1" dirty="0">
                <a:latin typeface="+mn-lt"/>
              </a:rPr>
            </a:br>
            <a:r>
              <a:rPr lang="en-US" sz="4400" b="1" dirty="0">
                <a:latin typeface="+mn-lt"/>
              </a:rPr>
              <a:t>Assignment</a:t>
            </a:r>
            <a:endParaRPr lang="en-US" sz="6600" b="1" dirty="0">
              <a:latin typeface="+mn-lt"/>
            </a:endParaRPr>
          </a:p>
        </p:txBody>
      </p:sp>
    </p:spTree>
    <p:extLst>
      <p:ext uri="{BB962C8B-B14F-4D97-AF65-F5344CB8AC3E}">
        <p14:creationId xmlns:p14="http://schemas.microsoft.com/office/powerpoint/2010/main" val="2652849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DC491A-9BE5-5351-DC40-DF5F64FDC21C}"/>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846877-2EA6-C159-9A82-D694CA2C8544}"/>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621C7FF7-D571-63FE-E3ED-1BE62935586F}"/>
              </a:ext>
            </a:extLst>
          </p:cNvPr>
          <p:cNvSpPr>
            <a:spLocks noGrp="1"/>
          </p:cNvSpPr>
          <p:nvPr>
            <p:ph idx="1"/>
          </p:nvPr>
        </p:nvSpPr>
        <p:spPr>
          <a:xfrm>
            <a:off x="2958354" y="-1"/>
            <a:ext cx="9233646" cy="6858001"/>
          </a:xfrm>
        </p:spPr>
        <p:txBody>
          <a:bodyPr>
            <a:noAutofit/>
          </a:bodyPr>
          <a:lstStyle/>
          <a:p>
            <a:pPr marL="0" marR="0" lvl="0" indent="0" rtl="0">
              <a:lnSpc>
                <a:spcPct val="100000"/>
              </a:lnSpc>
              <a:spcBef>
                <a:spcPts val="0"/>
              </a:spcBef>
              <a:buNone/>
            </a:pPr>
            <a:r>
              <a:rPr lang="en-US" sz="4000" b="1" kern="100" dirty="0">
                <a:effectLst/>
                <a:latin typeface="Calibri" panose="020F0502020204030204" pitchFamily="34" charset="0"/>
                <a:ea typeface="Times New Roman" panose="02020603050405020304" pitchFamily="18" charset="0"/>
                <a:cs typeface="Arial" panose="020B0604020202020204" pitchFamily="34" charset="0"/>
              </a:rPr>
              <a:t>Determining “reasonable &amp; appropriate</a:t>
            </a:r>
            <a:r>
              <a:rPr lang="en-US" sz="4800" b="1" kern="100" dirty="0">
                <a:effectLst/>
                <a:latin typeface="Calibri" panose="020F0502020204030204" pitchFamily="34" charset="0"/>
                <a:ea typeface="Times New Roman" panose="02020603050405020304" pitchFamily="18" charset="0"/>
                <a:cs typeface="Arial" panose="020B0604020202020204" pitchFamily="34" charset="0"/>
              </a:rPr>
              <a:t>”</a:t>
            </a:r>
          </a:p>
          <a:p>
            <a:pPr marL="0" marR="0" lvl="0" indent="0" rtl="0">
              <a:lnSpc>
                <a:spcPct val="100000"/>
              </a:lnSpc>
              <a:spcBef>
                <a:spcPts val="0"/>
              </a:spcBef>
              <a:buNone/>
            </a:pPr>
            <a:endParaRPr lang="en-US" b="1" kern="100" dirty="0">
              <a:latin typeface="Calibri" panose="020F0502020204030204" pitchFamily="34" charset="0"/>
              <a:ea typeface="Calibri" panose="020F0502020204030204" pitchFamily="34" charset="0"/>
              <a:cs typeface="Arial" panose="020B0604020202020204" pitchFamily="34" charset="0"/>
            </a:endParaRPr>
          </a:p>
          <a:p>
            <a:pPr marL="971550" marR="0" lvl="1" indent="-514350" rtl="0">
              <a:lnSpc>
                <a:spcPct val="107000"/>
              </a:lnSpc>
              <a:spcBef>
                <a:spcPts val="0"/>
              </a:spcBef>
              <a:spcAft>
                <a:spcPts val="0"/>
              </a:spcAft>
              <a:buClr>
                <a:schemeClr val="bg1"/>
              </a:buClr>
              <a:buSzPct val="100000"/>
              <a:buFont typeface="+mj-lt"/>
              <a:buAutoNum type="alphaLcPeriod"/>
            </a:pPr>
            <a:r>
              <a:rPr lang="en-US" sz="3200" b="1" kern="100" dirty="0">
                <a:effectLst/>
                <a:latin typeface="Calibri" panose="020F0502020204030204" pitchFamily="34" charset="0"/>
                <a:ea typeface="Times New Roman" panose="02020603050405020304" pitchFamily="18" charset="0"/>
                <a:cs typeface="Arial" panose="020B0604020202020204" pitchFamily="34" charset="0"/>
              </a:rPr>
              <a:t>What are considered </a:t>
            </a:r>
            <a:r>
              <a:rPr lang="en-US" sz="3200" b="1" u="sng" kern="100" dirty="0">
                <a:effectLst/>
                <a:latin typeface="Calibri" panose="020F0502020204030204" pitchFamily="34" charset="0"/>
                <a:ea typeface="Times New Roman" panose="02020603050405020304" pitchFamily="18" charset="0"/>
                <a:cs typeface="Arial" panose="020B0604020202020204" pitchFamily="34" charset="0"/>
                <a:hlinkClick r:id="rId2">
                  <a:extLst>
                    <a:ext uri="{A12FA001-AC4F-418D-AE19-62706E023703}">
                      <ahyp:hlinkClr xmlns:ahyp="http://schemas.microsoft.com/office/drawing/2018/hyperlinkcolor" val="tx"/>
                    </a:ext>
                  </a:extLst>
                </a:hlinkClick>
              </a:rPr>
              <a:t>“reasonable and appropriate” accommodations</a:t>
            </a:r>
            <a:r>
              <a:rPr lang="en-US" sz="3200" b="1" kern="100" dirty="0">
                <a:effectLst/>
                <a:latin typeface="Calibri" panose="020F0502020204030204" pitchFamily="34" charset="0"/>
                <a:ea typeface="Times New Roman" panose="02020603050405020304" pitchFamily="18" charset="0"/>
                <a:cs typeface="Arial" panose="020B0604020202020204" pitchFamily="34" charset="0"/>
              </a:rPr>
              <a:t> under the ADA?</a:t>
            </a:r>
          </a:p>
          <a:p>
            <a:pPr marL="971550" marR="0" lvl="1" indent="-514350" rtl="0">
              <a:lnSpc>
                <a:spcPct val="107000"/>
              </a:lnSpc>
              <a:spcBef>
                <a:spcPts val="0"/>
              </a:spcBef>
              <a:spcAft>
                <a:spcPts val="0"/>
              </a:spcAft>
              <a:buSzPts val="1200"/>
              <a:buFont typeface="+mj-lt"/>
              <a:buAutoNum type="alphaLcPeriod"/>
            </a:pPr>
            <a:endParaRPr lang="en-US" sz="3200" b="1" kern="100" dirty="0">
              <a:effectLst/>
              <a:latin typeface="Calibri" panose="020F0502020204030204" pitchFamily="34" charset="0"/>
              <a:ea typeface="Times New Roman" panose="02020603050405020304" pitchFamily="18" charset="0"/>
              <a:cs typeface="Arial" panose="020B0604020202020204" pitchFamily="34" charset="0"/>
            </a:endParaRPr>
          </a:p>
          <a:p>
            <a:pPr marL="971550" marR="0" lvl="1" indent="-514350">
              <a:lnSpc>
                <a:spcPct val="107000"/>
              </a:lnSpc>
              <a:spcBef>
                <a:spcPts val="0"/>
              </a:spcBef>
              <a:spcAft>
                <a:spcPts val="0"/>
              </a:spcAft>
              <a:buClr>
                <a:schemeClr val="bg1"/>
              </a:buClr>
              <a:buSzPct val="100000"/>
              <a:buFont typeface="+mj-lt"/>
              <a:buAutoNum type="alphaLcPeriod"/>
            </a:pPr>
            <a:r>
              <a:rPr lang="en-US" sz="3200" b="1" kern="100" dirty="0">
                <a:effectLst/>
                <a:latin typeface="Calibri" panose="020F0502020204030204" pitchFamily="34" charset="0"/>
                <a:ea typeface="Times New Roman" panose="02020603050405020304" pitchFamily="18" charset="0"/>
                <a:cs typeface="Arial" panose="020B0604020202020204" pitchFamily="34" charset="0"/>
              </a:rPr>
              <a:t>Optional: </a:t>
            </a:r>
            <a:r>
              <a:rPr lang="en-US" sz="3200" b="1" u="sng" kern="100" dirty="0">
                <a:latin typeface="Calibri" panose="020F0502020204030204" pitchFamily="34" charset="0"/>
                <a:ea typeface="Times New Roman" panose="02020603050405020304" pitchFamily="18" charset="0"/>
                <a:cs typeface="Arial" panose="020B0604020202020204" pitchFamily="34" charset="0"/>
                <a:hlinkClick r:id="rId3"/>
              </a:rPr>
              <a:t>Assistive Technology Skills Inventory</a:t>
            </a:r>
            <a:r>
              <a:rPr lang="en-US" sz="3200" b="1" kern="100" dirty="0">
                <a:effectLst/>
                <a:latin typeface="Calibri" panose="020F0502020204030204" pitchFamily="34" charset="0"/>
                <a:ea typeface="Times New Roman" panose="02020603050405020304" pitchFamily="18" charset="0"/>
                <a:cs typeface="Arial" panose="020B0604020202020204" pitchFamily="34" charset="0"/>
              </a:rPr>
              <a:t> and </a:t>
            </a:r>
            <a:r>
              <a:rPr lang="en-US" sz="3200" b="1" u="sng" kern="100" dirty="0">
                <a:effectLst/>
                <a:latin typeface="Calibri" panose="020F0502020204030204" pitchFamily="34" charset="0"/>
                <a:ea typeface="Times New Roman" panose="02020603050405020304" pitchFamily="18" charset="0"/>
                <a:cs typeface="Arial" panose="020B0604020202020204" pitchFamily="34" charset="0"/>
                <a:hlinkClick r:id="rId4">
                  <a:extLst>
                    <a:ext uri="{A12FA001-AC4F-418D-AE19-62706E023703}">
                      <ahyp:hlinkClr xmlns:ahyp="http://schemas.microsoft.com/office/drawing/2018/hyperlinkcolor" val="tx"/>
                    </a:ext>
                  </a:extLst>
                </a:hlinkClick>
              </a:rPr>
              <a:t>SETT</a:t>
            </a:r>
            <a:r>
              <a:rPr lang="en-US" sz="3200" b="1" kern="100" dirty="0">
                <a:effectLst/>
                <a:latin typeface="Calibri" panose="020F0502020204030204" pitchFamily="34" charset="0"/>
                <a:ea typeface="Times New Roman" panose="02020603050405020304" pitchFamily="18" charset="0"/>
                <a:cs typeface="Arial" panose="020B0604020202020204" pitchFamily="34" charset="0"/>
              </a:rPr>
              <a:t> – take a look at what these are asking for or looking at and use/adapt as needed to create a simple set of questions to start your intake. Note: these are designed for K-12 settings so must be adapted for post-secondary settings.</a:t>
            </a:r>
          </a:p>
        </p:txBody>
      </p:sp>
      <p:sp>
        <p:nvSpPr>
          <p:cNvPr id="4" name="Title 3">
            <a:extLst>
              <a:ext uri="{FF2B5EF4-FFF2-40B4-BE49-F238E27FC236}">
                <a16:creationId xmlns:a16="http://schemas.microsoft.com/office/drawing/2014/main" id="{09B318F2-7B1C-E3D9-D3EF-5ECDD15CF20D}"/>
              </a:ext>
            </a:extLst>
          </p:cNvPr>
          <p:cNvSpPr>
            <a:spLocks noGrp="1"/>
          </p:cNvSpPr>
          <p:nvPr>
            <p:ph type="title"/>
          </p:nvPr>
        </p:nvSpPr>
        <p:spPr>
          <a:xfrm>
            <a:off x="126609" y="1420836"/>
            <a:ext cx="3020003" cy="1664659"/>
          </a:xfrm>
          <a:solidFill>
            <a:schemeClr val="accent2">
              <a:lumMod val="50000"/>
            </a:schemeClr>
          </a:solidFill>
        </p:spPr>
        <p:txBody>
          <a:bodyPr/>
          <a:lstStyle/>
          <a:p>
            <a:r>
              <a:rPr lang="en-US" sz="5400" b="1" dirty="0">
                <a:latin typeface="+mn-lt"/>
              </a:rPr>
              <a:t>Module 3 </a:t>
            </a:r>
            <a:br>
              <a:rPr lang="en-US" sz="3600" b="1" dirty="0">
                <a:latin typeface="+mn-lt"/>
              </a:rPr>
            </a:br>
            <a:r>
              <a:rPr lang="en-US" sz="3600" b="1" dirty="0">
                <a:latin typeface="+mn-lt"/>
              </a:rPr>
              <a:t>Assignment</a:t>
            </a:r>
            <a:endParaRPr lang="en-US" sz="5400" b="1" dirty="0">
              <a:latin typeface="+mn-lt"/>
            </a:endParaRPr>
          </a:p>
        </p:txBody>
      </p:sp>
    </p:spTree>
    <p:extLst>
      <p:ext uri="{BB962C8B-B14F-4D97-AF65-F5344CB8AC3E}">
        <p14:creationId xmlns:p14="http://schemas.microsoft.com/office/powerpoint/2010/main" val="30383645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EA4AD-2EE6-603C-9CDD-ED18231206D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67A640C-6970-FF74-64E8-BDE397F23E4E}"/>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0"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9E2F0CB7-22E0-5385-41C6-F9F2958FA5A4}"/>
              </a:ext>
            </a:extLst>
          </p:cNvPr>
          <p:cNvSpPr>
            <a:spLocks noGrp="1"/>
          </p:cNvSpPr>
          <p:nvPr>
            <p:ph idx="1"/>
          </p:nvPr>
        </p:nvSpPr>
        <p:spPr>
          <a:xfrm>
            <a:off x="3810000" y="0"/>
            <a:ext cx="8381999" cy="6858000"/>
          </a:xfrm>
        </p:spPr>
        <p:txBody>
          <a:bodyPr>
            <a:noAutofit/>
          </a:bodyPr>
          <a:lstStyle/>
          <a:p>
            <a:pPr marL="0" marR="0" indent="0">
              <a:lnSpc>
                <a:spcPct val="107000"/>
              </a:lnSpc>
              <a:spcBef>
                <a:spcPts val="0"/>
              </a:spcBef>
              <a:spcAft>
                <a:spcPts val="800"/>
              </a:spcAft>
              <a:buNone/>
            </a:pPr>
            <a:r>
              <a:rPr lang="en-US" sz="4000" b="1" kern="100" dirty="0">
                <a:effectLst/>
                <a:ea typeface="Calibri" panose="020F0502020204030204" pitchFamily="34" charset="0"/>
                <a:cs typeface="Arial" panose="020B0604020202020204" pitchFamily="34" charset="0"/>
              </a:rPr>
              <a:t>Create an Adaptive Technology evaluation checklist &amp; questionnaire for both:</a:t>
            </a:r>
          </a:p>
          <a:p>
            <a:pPr marL="0" marR="0" indent="0">
              <a:lnSpc>
                <a:spcPct val="107000"/>
              </a:lnSpc>
              <a:spcBef>
                <a:spcPts val="0"/>
              </a:spcBef>
              <a:spcAft>
                <a:spcPts val="800"/>
              </a:spcAft>
              <a:buNone/>
            </a:pPr>
            <a:endParaRPr lang="en-US" sz="1600" b="1" kern="100" dirty="0">
              <a:effectLst/>
              <a:ea typeface="Calibri" panose="020F0502020204030204" pitchFamily="34" charset="0"/>
              <a:cs typeface="Arial" panose="020B0604020202020204" pitchFamily="34" charset="0"/>
            </a:endParaRPr>
          </a:p>
          <a:p>
            <a:pPr marL="457200" lvl="1" indent="0">
              <a:lnSpc>
                <a:spcPct val="107000"/>
              </a:lnSpc>
              <a:spcBef>
                <a:spcPts val="0"/>
              </a:spcBef>
              <a:spcAft>
                <a:spcPts val="800"/>
              </a:spcAft>
              <a:buNone/>
            </a:pPr>
            <a:r>
              <a:rPr lang="en-US" sz="3600" b="1" kern="100" dirty="0">
                <a:ea typeface="Calibri" panose="020F0502020204030204" pitchFamily="34" charset="0"/>
                <a:cs typeface="Arial" panose="020B0604020202020204" pitchFamily="34" charset="0"/>
              </a:rPr>
              <a:t>- </a:t>
            </a:r>
            <a:r>
              <a:rPr lang="en-US" sz="3600" b="1" kern="100" dirty="0">
                <a:effectLst/>
                <a:ea typeface="Calibri" panose="020F0502020204030204" pitchFamily="34" charset="0"/>
                <a:cs typeface="Arial" panose="020B0604020202020204" pitchFamily="34" charset="0"/>
              </a:rPr>
              <a:t>a DS office student intake </a:t>
            </a:r>
          </a:p>
          <a:p>
            <a:pPr marL="457200" lvl="1" indent="0">
              <a:lnSpc>
                <a:spcPct val="107000"/>
              </a:lnSpc>
              <a:spcBef>
                <a:spcPts val="0"/>
              </a:spcBef>
              <a:spcAft>
                <a:spcPts val="800"/>
              </a:spcAft>
              <a:buNone/>
            </a:pPr>
            <a:r>
              <a:rPr lang="en-US" sz="3600" b="1" kern="100" dirty="0">
                <a:effectLst/>
                <a:ea typeface="Calibri" panose="020F0502020204030204" pitchFamily="34" charset="0"/>
                <a:cs typeface="Arial" panose="020B0604020202020204" pitchFamily="34" charset="0"/>
              </a:rPr>
              <a:t>- a student </a:t>
            </a:r>
            <a:r>
              <a:rPr lang="en-US" sz="3600" b="1" kern="100" dirty="0">
                <a:ea typeface="Calibri" panose="020F0502020204030204" pitchFamily="34" charset="0"/>
                <a:cs typeface="Arial" panose="020B0604020202020204" pitchFamily="34" charset="0"/>
              </a:rPr>
              <a:t>s</a:t>
            </a:r>
            <a:r>
              <a:rPr lang="en-US" sz="3600" b="1" kern="100" dirty="0">
                <a:effectLst/>
                <a:ea typeface="Calibri" panose="020F0502020204030204" pitchFamily="34" charset="0"/>
                <a:cs typeface="Arial" panose="020B0604020202020204" pitchFamily="34" charset="0"/>
              </a:rPr>
              <a:t>elf-evaluation </a:t>
            </a:r>
          </a:p>
          <a:p>
            <a:pPr marL="0" marR="0" indent="0">
              <a:lnSpc>
                <a:spcPct val="107000"/>
              </a:lnSpc>
              <a:spcBef>
                <a:spcPts val="0"/>
              </a:spcBef>
              <a:spcAft>
                <a:spcPts val="800"/>
              </a:spcAft>
              <a:buNone/>
            </a:pPr>
            <a:endParaRPr lang="en-US" sz="2000" b="1" kern="100" dirty="0">
              <a:effectLst/>
              <a:ea typeface="Calibri" panose="020F0502020204030204" pitchFamily="34" charset="0"/>
              <a:cs typeface="Arial" panose="020B0604020202020204" pitchFamily="34" charset="0"/>
            </a:endParaRPr>
          </a:p>
          <a:p>
            <a:pPr marL="0" marR="0" indent="0">
              <a:lnSpc>
                <a:spcPct val="107000"/>
              </a:lnSpc>
              <a:spcBef>
                <a:spcPts val="0"/>
              </a:spcBef>
              <a:spcAft>
                <a:spcPts val="800"/>
              </a:spcAft>
              <a:buNone/>
            </a:pPr>
            <a:r>
              <a:rPr lang="en-US" sz="4000" b="1" kern="100" dirty="0">
                <a:effectLst/>
                <a:ea typeface="Calibri" panose="020F0502020204030204" pitchFamily="34" charset="0"/>
                <a:cs typeface="Arial" panose="020B0604020202020204" pitchFamily="34" charset="0"/>
              </a:rPr>
              <a:t>See: </a:t>
            </a:r>
            <a:r>
              <a:rPr lang="en-US" sz="4000" b="1" u="sng" kern="100" dirty="0">
                <a:effectLst/>
                <a:ea typeface="Calibri" panose="020F0502020204030204" pitchFamily="34" charset="0"/>
                <a:cs typeface="Arial" panose="020B0604020202020204" pitchFamily="34" charset="0"/>
                <a:hlinkClick r:id="rId2"/>
              </a:rPr>
              <a:t>Learning Ally strength survey</a:t>
            </a:r>
            <a:r>
              <a:rPr lang="en-US" sz="4000" b="1" kern="100" dirty="0">
                <a:effectLst/>
                <a:ea typeface="Calibri" panose="020F0502020204030204" pitchFamily="34" charset="0"/>
                <a:cs typeface="Arial" panose="020B0604020202020204" pitchFamily="34" charset="0"/>
              </a:rPr>
              <a:t> questionnaire</a:t>
            </a:r>
            <a:r>
              <a:rPr lang="en-US" sz="4000" b="1" kern="100" dirty="0">
                <a:ea typeface="Calibri" panose="020F0502020204030204" pitchFamily="34" charset="0"/>
                <a:cs typeface="Arial" panose="020B0604020202020204" pitchFamily="34" charset="0"/>
              </a:rPr>
              <a:t>. Can you adapt this?</a:t>
            </a:r>
            <a:endParaRPr lang="en-US" sz="4000" b="1" kern="100" dirty="0">
              <a:effectLst/>
              <a:ea typeface="Calibri" panose="020F0502020204030204" pitchFamily="34" charset="0"/>
              <a:cs typeface="Arial" panose="020B0604020202020204" pitchFamily="34" charset="0"/>
            </a:endParaRPr>
          </a:p>
          <a:p>
            <a:pPr marL="0" marR="0" lvl="0" indent="0" rtl="0">
              <a:lnSpc>
                <a:spcPct val="107000"/>
              </a:lnSpc>
              <a:spcBef>
                <a:spcPts val="0"/>
              </a:spcBef>
              <a:spcAft>
                <a:spcPts val="800"/>
              </a:spcAft>
              <a:buNone/>
            </a:pPr>
            <a:endParaRPr lang="en-US" sz="2400" b="1" i="0" dirty="0">
              <a:effectLst/>
            </a:endParaRPr>
          </a:p>
        </p:txBody>
      </p:sp>
      <p:sp>
        <p:nvSpPr>
          <p:cNvPr id="4" name="Title 3">
            <a:extLst>
              <a:ext uri="{FF2B5EF4-FFF2-40B4-BE49-F238E27FC236}">
                <a16:creationId xmlns:a16="http://schemas.microsoft.com/office/drawing/2014/main" id="{70CB3A10-D232-8971-5083-32166C129DB0}"/>
              </a:ext>
            </a:extLst>
          </p:cNvPr>
          <p:cNvSpPr>
            <a:spLocks noGrp="1"/>
          </p:cNvSpPr>
          <p:nvPr>
            <p:ph type="title"/>
          </p:nvPr>
        </p:nvSpPr>
        <p:spPr>
          <a:xfrm>
            <a:off x="126609" y="1420836"/>
            <a:ext cx="3100685" cy="1664659"/>
          </a:xfrm>
          <a:solidFill>
            <a:schemeClr val="accent2">
              <a:lumMod val="50000"/>
            </a:schemeClr>
          </a:solidFill>
        </p:spPr>
        <p:txBody>
          <a:bodyPr/>
          <a:lstStyle/>
          <a:p>
            <a:r>
              <a:rPr lang="en-US" sz="5400" b="1" dirty="0">
                <a:latin typeface="+mn-lt"/>
              </a:rPr>
              <a:t>Module 3 </a:t>
            </a:r>
            <a:br>
              <a:rPr lang="en-US" sz="3600" b="1" dirty="0">
                <a:latin typeface="+mn-lt"/>
              </a:rPr>
            </a:br>
            <a:r>
              <a:rPr lang="en-US" sz="3600" b="1" dirty="0">
                <a:latin typeface="+mn-lt"/>
              </a:rPr>
              <a:t>Assignment</a:t>
            </a:r>
            <a:endParaRPr lang="en-US" sz="5400" b="1" dirty="0">
              <a:latin typeface="+mn-lt"/>
            </a:endParaRPr>
          </a:p>
        </p:txBody>
      </p:sp>
    </p:spTree>
    <p:extLst>
      <p:ext uri="{BB962C8B-B14F-4D97-AF65-F5344CB8AC3E}">
        <p14:creationId xmlns:p14="http://schemas.microsoft.com/office/powerpoint/2010/main" val="19846178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A73673-741A-86A4-9CBA-507F25EBC5E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8A228B-060E-231E-BE19-05E035E4DD2E}"/>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alibri"/>
                <a:ea typeface="+mn-ea"/>
                <a:cs typeface="+mn-cs"/>
              </a:rPr>
              <a:t>PAGE </a:t>
            </a:r>
            <a:fld id="{4A9B5881-4007-4345-955A-79C2656F0C49}" type="slidenum">
              <a:rPr kumimoji="0" lang="en-US" sz="1200" b="1"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en-US" sz="1200" b="1"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Content Placeholder 2">
            <a:extLst>
              <a:ext uri="{FF2B5EF4-FFF2-40B4-BE49-F238E27FC236}">
                <a16:creationId xmlns:a16="http://schemas.microsoft.com/office/drawing/2014/main" id="{FD1DBDEC-BBED-F510-53D4-577E157E2D16}"/>
              </a:ext>
            </a:extLst>
          </p:cNvPr>
          <p:cNvSpPr>
            <a:spLocks noGrp="1"/>
          </p:cNvSpPr>
          <p:nvPr>
            <p:ph idx="1"/>
          </p:nvPr>
        </p:nvSpPr>
        <p:spPr>
          <a:xfrm>
            <a:off x="4107767" y="136525"/>
            <a:ext cx="7779434" cy="6584950"/>
          </a:xfrm>
        </p:spPr>
        <p:txBody>
          <a:bodyPr>
            <a:noAutofit/>
          </a:bodyPr>
          <a:lstStyle/>
          <a:p>
            <a:pPr marL="971550" marR="0" indent="-742950">
              <a:lnSpc>
                <a:spcPct val="107000"/>
              </a:lnSpc>
              <a:spcAft>
                <a:spcPts val="800"/>
              </a:spcAft>
              <a:buClr>
                <a:schemeClr val="bg1"/>
              </a:buClr>
              <a:buFont typeface="+mj-lt"/>
              <a:buAutoNum type="arabicPeriod"/>
            </a:pPr>
            <a:r>
              <a:rPr lang="en-US" sz="3600" b="1" kern="100" dirty="0">
                <a:effectLst/>
                <a:ea typeface="Calibri" panose="020F0502020204030204" pitchFamily="34" charset="0"/>
                <a:cs typeface="Arial" panose="020B0604020202020204" pitchFamily="34" charset="0"/>
              </a:rPr>
              <a:t>Who on your campus is responsible for evaluating, testing, recommending and providing training on adaptive technology? </a:t>
            </a:r>
            <a:r>
              <a:rPr lang="en-US" b="1" i="1" kern="100" dirty="0">
                <a:effectLst/>
                <a:ea typeface="Calibri" panose="020F0502020204030204" pitchFamily="34" charset="0"/>
                <a:cs typeface="Arial" panose="020B0604020202020204" pitchFamily="34" charset="0"/>
              </a:rPr>
              <a:t>(This question has more than one correct answer.)</a:t>
            </a:r>
          </a:p>
          <a:p>
            <a:pPr marR="0" indent="0">
              <a:lnSpc>
                <a:spcPct val="107000"/>
              </a:lnSpc>
              <a:spcAft>
                <a:spcPts val="800"/>
              </a:spcAft>
              <a:buNone/>
            </a:pPr>
            <a:r>
              <a:rPr lang="en-US" sz="3200" b="1" kern="100" dirty="0">
                <a:ea typeface="Calibri" panose="020F0502020204030204" pitchFamily="34" charset="0"/>
                <a:cs typeface="Arial" panose="020B0604020202020204" pitchFamily="34" charset="0"/>
              </a:rPr>
              <a:t>	</a:t>
            </a:r>
            <a:r>
              <a:rPr lang="en-US" sz="3200" b="1" kern="100" dirty="0">
                <a:effectLst/>
                <a:ea typeface="Calibri" panose="020F0502020204030204" pitchFamily="34" charset="0"/>
                <a:cs typeface="Arial" panose="020B0604020202020204" pitchFamily="34" charset="0"/>
              </a:rPr>
              <a:t>a. Disability resources office advisor </a:t>
            </a:r>
          </a:p>
          <a:p>
            <a:pPr marR="0" indent="0">
              <a:lnSpc>
                <a:spcPct val="107000"/>
              </a:lnSpc>
              <a:spcAft>
                <a:spcPts val="800"/>
              </a:spcAft>
              <a:buNone/>
            </a:pPr>
            <a:r>
              <a:rPr lang="en-US" sz="3200" b="1" kern="100" dirty="0">
                <a:effectLst/>
                <a:ea typeface="Calibri" panose="020F0502020204030204" pitchFamily="34" charset="0"/>
                <a:cs typeface="Arial" panose="020B0604020202020204" pitchFamily="34" charset="0"/>
              </a:rPr>
              <a:t>	b. Assistive technology specialist </a:t>
            </a:r>
          </a:p>
          <a:p>
            <a:pPr marR="0" indent="0">
              <a:lnSpc>
                <a:spcPct val="107000"/>
              </a:lnSpc>
              <a:spcAft>
                <a:spcPts val="800"/>
              </a:spcAft>
              <a:buNone/>
            </a:pPr>
            <a:r>
              <a:rPr lang="en-US" sz="3200" b="1" kern="100" dirty="0">
                <a:effectLst/>
                <a:ea typeface="Calibri" panose="020F0502020204030204" pitchFamily="34" charset="0"/>
                <a:cs typeface="Arial" panose="020B0604020202020204" pitchFamily="34" charset="0"/>
              </a:rPr>
              <a:t>	c. library support personnel </a:t>
            </a:r>
          </a:p>
          <a:p>
            <a:pPr marR="0" indent="0">
              <a:lnSpc>
                <a:spcPct val="107000"/>
              </a:lnSpc>
              <a:spcAft>
                <a:spcPts val="800"/>
              </a:spcAft>
              <a:buNone/>
            </a:pPr>
            <a:r>
              <a:rPr lang="en-US" sz="3200" b="1" kern="100" dirty="0">
                <a:effectLst/>
                <a:ea typeface="Calibri" panose="020F0502020204030204" pitchFamily="34" charset="0"/>
                <a:cs typeface="Arial" panose="020B0604020202020204" pitchFamily="34" charset="0"/>
              </a:rPr>
              <a:t>	d. no one or unknown</a:t>
            </a:r>
          </a:p>
          <a:p>
            <a:pPr marL="457200" lvl="1" indent="0" eaLnBrk="0" fontAlgn="base" hangingPunct="0">
              <a:lnSpc>
                <a:spcPct val="100000"/>
              </a:lnSpc>
              <a:spcBef>
                <a:spcPct val="0"/>
              </a:spcBef>
              <a:spcAft>
                <a:spcPct val="0"/>
              </a:spcAft>
              <a:buNone/>
            </a:pPr>
            <a:endParaRPr kumimoji="0" lang="en-US" altLang="en-US" sz="3600" b="1" i="0" u="none" strike="noStrike" cap="none" normalizeH="0" baseline="0" dirty="0">
              <a:ln>
                <a:noFill/>
              </a:ln>
              <a:effectLst/>
            </a:endParaRPr>
          </a:p>
          <a:p>
            <a:pPr marL="0" marR="0" lvl="0" indent="0" rtl="0">
              <a:lnSpc>
                <a:spcPct val="107000"/>
              </a:lnSpc>
              <a:spcBef>
                <a:spcPts val="0"/>
              </a:spcBef>
              <a:spcAft>
                <a:spcPts val="0"/>
              </a:spcAft>
              <a:buNone/>
            </a:pPr>
            <a:endParaRPr lang="en-US" sz="2800" b="1" dirty="0"/>
          </a:p>
        </p:txBody>
      </p:sp>
      <p:sp>
        <p:nvSpPr>
          <p:cNvPr id="4" name="Title 3">
            <a:extLst>
              <a:ext uri="{FF2B5EF4-FFF2-40B4-BE49-F238E27FC236}">
                <a16:creationId xmlns:a16="http://schemas.microsoft.com/office/drawing/2014/main" id="{1CCCDB4F-D47A-A91A-0D3B-B610B370EACA}"/>
              </a:ext>
            </a:extLst>
          </p:cNvPr>
          <p:cNvSpPr>
            <a:spLocks noGrp="1"/>
          </p:cNvSpPr>
          <p:nvPr>
            <p:ph type="title"/>
          </p:nvPr>
        </p:nvSpPr>
        <p:spPr>
          <a:xfrm>
            <a:off x="243839" y="2180491"/>
            <a:ext cx="3559129" cy="2064769"/>
          </a:xfrm>
          <a:solidFill>
            <a:schemeClr val="accent2">
              <a:lumMod val="50000"/>
            </a:schemeClr>
          </a:solidFill>
        </p:spPr>
        <p:txBody>
          <a:bodyPr/>
          <a:lstStyle/>
          <a:p>
            <a:r>
              <a:rPr lang="en-US" sz="6000" b="1" dirty="0">
                <a:latin typeface="+mn-lt"/>
              </a:rPr>
              <a:t>Module 3 post-quiz</a:t>
            </a:r>
          </a:p>
        </p:txBody>
      </p:sp>
    </p:spTree>
    <p:extLst>
      <p:ext uri="{BB962C8B-B14F-4D97-AF65-F5344CB8AC3E}">
        <p14:creationId xmlns:p14="http://schemas.microsoft.com/office/powerpoint/2010/main" val="170147047"/>
      </p:ext>
    </p:extLst>
  </p:cSld>
  <p:clrMapOvr>
    <a:masterClrMapping/>
  </p:clrMapOvr>
</p:sld>
</file>

<file path=ppt/theme/theme1.xml><?xml version="1.0" encoding="utf-8"?>
<a:theme xmlns:a="http://schemas.openxmlformats.org/drawingml/2006/main" name="1_Office Theme">
  <a:themeElements>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fontScheme name="MS Surge Teach Light and Dark">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34098415_win32_fixed" id="{1E7205E9-DD76-422B-B9FD-343E9C2C894B}" vid="{008E2BBC-A2E4-4140-B026-F6CAB7840620}"/>
    </a:ext>
  </a:extLst>
</a:theme>
</file>

<file path=ppt/theme/themeOverride1.xml><?xml version="1.0" encoding="utf-8"?>
<a:themeOverride xmlns:a="http://schemas.openxmlformats.org/drawingml/2006/main">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themeOverride>
</file>

<file path=ppt/theme/themeOverride2.xml><?xml version="1.0" encoding="utf-8"?>
<a:themeOverride xmlns:a="http://schemas.openxmlformats.org/drawingml/2006/main">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themeOverride>
</file>

<file path=docProps/app.xml><?xml version="1.0" encoding="utf-8"?>
<Properties xmlns="http://schemas.openxmlformats.org/officeDocument/2006/extended-properties" xmlns:vt="http://schemas.openxmlformats.org/officeDocument/2006/docPropsVTypes">
  <TotalTime>32</TotalTime>
  <Words>829</Words>
  <Application>Microsoft Office PowerPoint</Application>
  <PresentationFormat>Widescreen</PresentationFormat>
  <Paragraphs>85</Paragraphs>
  <Slides>13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Calibri</vt:lpstr>
      <vt:lpstr>Calibri Light</vt:lpstr>
      <vt:lpstr>inherit</vt:lpstr>
      <vt:lpstr>Times New Roman</vt:lpstr>
      <vt:lpstr>Wingdings</vt:lpstr>
      <vt:lpstr>1_Office Theme</vt:lpstr>
      <vt:lpstr>Module 3 - Learning Outcomes</vt:lpstr>
      <vt:lpstr>Readings  Module 3</vt:lpstr>
      <vt:lpstr>Discussion Module 3</vt:lpstr>
      <vt:lpstr>Discussion Module 3</vt:lpstr>
      <vt:lpstr>+/</vt:lpstr>
      <vt:lpstr>Module 3  Assignment</vt:lpstr>
      <vt:lpstr>Module 3  Assignment</vt:lpstr>
      <vt:lpstr>Module 3  Assignment</vt:lpstr>
      <vt:lpstr>Module 3 post-quiz</vt:lpstr>
      <vt:lpstr>Module 3 post-quiz</vt:lpstr>
      <vt:lpstr>PowerPoint Presentation</vt:lpstr>
      <vt:lpstr>Module 3 post-quiz</vt:lpstr>
      <vt:lpstr>Module 3 post-quiz</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Wink Harner</dc:creator>
  <cp:lastModifiedBy>Wink Harner</cp:lastModifiedBy>
  <cp:revision>4</cp:revision>
  <dcterms:created xsi:type="dcterms:W3CDTF">2024-10-27T19:12:32Z</dcterms:created>
  <dcterms:modified xsi:type="dcterms:W3CDTF">2025-10-16T21:30:05Z</dcterms:modified>
</cp:coreProperties>
</file>