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6" r:id="rId2"/>
    <p:sldId id="317" r:id="rId3"/>
    <p:sldId id="318" r:id="rId4"/>
    <p:sldId id="328" r:id="rId5"/>
    <p:sldId id="329" r:id="rId6"/>
    <p:sldId id="331" r:id="rId7"/>
    <p:sldId id="332" r:id="rId8"/>
    <p:sldId id="333" r:id="rId9"/>
    <p:sldId id="334" r:id="rId10"/>
    <p:sldId id="335" r:id="rId11"/>
    <p:sldId id="336" r:id="rId12"/>
    <p:sldId id="337" r:id="rId13"/>
    <p:sldId id="338" r:id="rId14"/>
    <p:sldId id="339" r:id="rId15"/>
    <p:sldId id="348" r:id="rId16"/>
    <p:sldId id="340" r:id="rId17"/>
    <p:sldId id="341" r:id="rId18"/>
    <p:sldId id="343" r:id="rId19"/>
    <p:sldId id="323" r:id="rId20"/>
    <p:sldId id="344" r:id="rId21"/>
    <p:sldId id="345" r:id="rId22"/>
    <p:sldId id="346" r:id="rId23"/>
    <p:sldId id="324" r:id="rId24"/>
    <p:sldId id="325" r:id="rId25"/>
    <p:sldId id="326" r:id="rId26"/>
    <p:sldId id="327" r:id="rId27"/>
    <p:sldId id="34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97" autoAdjust="0"/>
    <p:restoredTop sz="94660"/>
  </p:normalViewPr>
  <p:slideViewPr>
    <p:cSldViewPr snapToGrid="0">
      <p:cViewPr varScale="1">
        <p:scale>
          <a:sx n="67" d="100"/>
          <a:sy n="67" d="100"/>
        </p:scale>
        <p:origin x="49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859541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089299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5029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795299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55993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075084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4083677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1199187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8644299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004651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5657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326133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2337173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51230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47842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cdn.bdadyslexia.org.uk/uploads/documents/Dyslexia/Adult-Checklist-1.pdf?v=1554931003"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hyperlink" Target="https://downloads.allaboutlearningpress.com/downloads/Symptoms-of-Dysgraphia.pdf"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chrome.google.com/webstore/detail/mathpix-snip/acjfbklbdkhaamiiehfmmepaiddbnido" TargetMode="External"/><Relationship Id="rId2" Type="http://schemas.openxmlformats.org/officeDocument/2006/relationships/hyperlink" Target="https://www.understood.org/en/articles/what-is-dyscalculia" TargetMode="External"/><Relationship Id="rId1" Type="http://schemas.openxmlformats.org/officeDocument/2006/relationships/slideLayout" Target="../slideLayouts/slideLayout8.xml"/><Relationship Id="rId4" Type="http://schemas.openxmlformats.org/officeDocument/2006/relationships/hyperlink" Target="https://www.youtube.com/watch?v=ejkoHmI6xew"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s://www.nvaccess.org/" TargetMode="External"/><Relationship Id="rId2" Type="http://schemas.openxmlformats.org/officeDocument/2006/relationships/hyperlink" Target="https://www.freedomscientific.com/Downloads/JAWS" TargetMode="External"/><Relationship Id="rId1" Type="http://schemas.openxmlformats.org/officeDocument/2006/relationships/slideLayout" Target="../slideLayouts/slideLayout8.xml"/><Relationship Id="rId4" Type="http://schemas.openxmlformats.org/officeDocument/2006/relationships/hyperlink" Target="https://www.theverge.com/23292344/macos-screen-reader-voiceover-accessibility-how-to"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hyperlink" Target="https://www.afb.org/blindness-and-low-vision/using-technology/assistive-technology-products/educational-technology"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loc.gov/nls/" TargetMode="External"/><Relationship Id="rId2" Type="http://schemas.openxmlformats.org/officeDocument/2006/relationships/hyperlink" Target="http://www.afb.org/info/programs-and-services/professional-development/technology/123" TargetMode="Externa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hyperlink" Target="https://www.xml-cml.org/" TargetMode="External"/><Relationship Id="rId13" Type="http://schemas.openxmlformats.org/officeDocument/2006/relationships/hyperlink" Target="https://github.com/NSoiffer/MathCATDemo/" TargetMode="External"/><Relationship Id="rId3" Type="http://schemas.openxmlformats.org/officeDocument/2006/relationships/hyperlink" Target="https://www.nvaccess.org/download/" TargetMode="External"/><Relationship Id="rId7" Type="http://schemas.openxmlformats.org/officeDocument/2006/relationships/hyperlink" Target="https://www.drillster.com/info/mathml" TargetMode="External"/><Relationship Id="rId12" Type="http://schemas.openxmlformats.org/officeDocument/2006/relationships/hyperlink" Target="https://addons.nvda-project.org/addons/MathCAT.en.html" TargetMode="External"/><Relationship Id="rId2" Type="http://schemas.openxmlformats.org/officeDocument/2006/relationships/hyperlink" Target="https://www.freedomscientific.com/products/software/jaws/" TargetMode="External"/><Relationship Id="rId1" Type="http://schemas.openxmlformats.org/officeDocument/2006/relationships/slideLayout" Target="../slideLayouts/slideLayout8.xml"/><Relationship Id="rId6" Type="http://schemas.openxmlformats.org/officeDocument/2006/relationships/hyperlink" Target="https://www.latex-project.org/" TargetMode="External"/><Relationship Id="rId11" Type="http://schemas.openxmlformats.org/officeDocument/2006/relationships/hyperlink" Target="https://nsoiffer.github.io/MathCAT/" TargetMode="External"/><Relationship Id="rId5" Type="http://schemas.openxmlformats.org/officeDocument/2006/relationships/hyperlink" Target="https://www.brailleauthority.org/nemeth-code" TargetMode="External"/><Relationship Id="rId10" Type="http://schemas.openxmlformats.org/officeDocument/2006/relationships/hyperlink" Target="https://www.dancingdots.com/main/index.htm" TargetMode="External"/><Relationship Id="rId4" Type="http://schemas.openxmlformats.org/officeDocument/2006/relationships/hyperlink" Target="https://www.duxburysystems.com/" TargetMode="External"/><Relationship Id="rId9" Type="http://schemas.openxmlformats.org/officeDocument/2006/relationships/hyperlink" Target="https://steyn.pro/mml/"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veroniiiica.com/five-apps-i-use-in-the-science-classroom-as-a-low-vision-student/" TargetMode="External"/><Relationship Id="rId3" Type="http://schemas.openxmlformats.org/officeDocument/2006/relationships/hyperlink" Target="https://demo.wiris.com/mathtype/en/chemtype.php" TargetMode="External"/><Relationship Id="rId7" Type="http://schemas.openxmlformats.org/officeDocument/2006/relationships/hyperlink" Target="https://www.kurzweiledu.com/products/kurzweil-1000-v14-windows.html" TargetMode="External"/><Relationship Id="rId2" Type="http://schemas.openxmlformats.org/officeDocument/2006/relationships/hyperlink" Target="https://demo.wiris.com/mathtype/en/?utm_source=google&amp;utm_medium=cpc&amp;utm_campaign=LM_MT_USA_Search&amp;utm_content=MT_USA_Dinamico_Search&amp;gad_source=1" TargetMode="External"/><Relationship Id="rId1" Type="http://schemas.openxmlformats.org/officeDocument/2006/relationships/slideLayout" Target="../slideLayouts/slideLayout8.xml"/><Relationship Id="rId6" Type="http://schemas.openxmlformats.org/officeDocument/2006/relationships/hyperlink" Target="https://www.freedomscientific.com/products/lowvision/desktop/" TargetMode="External"/><Relationship Id="rId5" Type="http://schemas.openxmlformats.org/officeDocument/2006/relationships/hyperlink" Target="https://www.schooloutfitters.com/catalog/product_info/pfam_id/PFAM26447/products_id/PRO40509?sc_cid=Google_QMO-QPC20F1&amp;adtype=pla&amp;kw=&amp;gclid=Cj0KCQjw4s-kBhDqARIsAN-ipH10TkB3VVSWHAQCxDLgNquZv_9Mq2-h0T0vs67HPEl6eYJC_F7PDM4aArKcEALw_wcB" TargetMode="External"/><Relationship Id="rId4" Type="http://schemas.openxmlformats.org/officeDocument/2006/relationships/hyperlink" Target="https://orgsyn.in/ict/software/chem4word" TargetMode="External"/><Relationship Id="rId9" Type="http://schemas.openxmlformats.org/officeDocument/2006/relationships/hyperlink" Target="https://www.tsbvi.edu/statewide-resources/services/braille/displ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desmos.com/accessibility" TargetMode="External"/><Relationship Id="rId7" Type="http://schemas.openxmlformats.org/officeDocument/2006/relationships/hyperlink" Target="https://theiagd.org/blind-and-low-vision-resources/" TargetMode="External"/><Relationship Id="rId2" Type="http://schemas.openxmlformats.org/officeDocument/2006/relationships/hyperlink" Target="https://www.orbitresearch.com/product/graphiti-plus/" TargetMode="External"/><Relationship Id="rId1" Type="http://schemas.openxmlformats.org/officeDocument/2006/relationships/slideLayout" Target="../slideLayouts/slideLayout8.xml"/><Relationship Id="rId6" Type="http://schemas.openxmlformats.org/officeDocument/2006/relationships/hyperlink" Target="https://dcmp.org/learn/descriptionkey" TargetMode="External"/><Relationship Id="rId5" Type="http://schemas.openxmlformats.org/officeDocument/2006/relationships/hyperlink" Target="https://www.wgbh.org/foundation/effective-practices-for-description-of-science-content-within-digital-talking-books" TargetMode="External"/><Relationship Id="rId4" Type="http://schemas.openxmlformats.org/officeDocument/2006/relationships/hyperlink" Target="https://www.touchgraphics.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washington.edu/accesscomputing/resources/accommodations/activity-type/assistive-technology" TargetMode="External"/><Relationship Id="rId2" Type="http://schemas.openxmlformats.org/officeDocument/2006/relationships/hyperlink" Target="https://www.loc.gov/nls/resources/blindness-and-vision-impairment/devices-aids/" TargetMode="External"/><Relationship Id="rId1" Type="http://schemas.openxmlformats.org/officeDocument/2006/relationships/slideLayout" Target="../slideLayouts/slideLayout8.xml"/><Relationship Id="rId4" Type="http://schemas.openxmlformats.org/officeDocument/2006/relationships/hyperlink" Target="https://innovationorigins.com/en/mobile-braille-keyboard-available-as-open-sour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8FBFD-A236-2E35-E9F1-D6C4D50E8C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86EA67-14D5-C670-3DE8-7850BFEE2268}"/>
              </a:ext>
            </a:extLst>
          </p:cNvPr>
          <p:cNvSpPr>
            <a:spLocks noGrp="1"/>
          </p:cNvSpPr>
          <p:nvPr>
            <p:ph type="title"/>
          </p:nvPr>
        </p:nvSpPr>
        <p:spPr>
          <a:xfrm>
            <a:off x="0" y="2302124"/>
            <a:ext cx="2832101" cy="956773"/>
          </a:xfrm>
        </p:spPr>
        <p:txBody>
          <a:bodyPr/>
          <a:lstStyle/>
          <a:p>
            <a:r>
              <a:rPr lang="en-US" sz="4800" b="1" kern="1200" dirty="0">
                <a:solidFill>
                  <a:srgbClr val="FFFFFF"/>
                </a:solidFill>
                <a:latin typeface="Calibri" panose="020F0502020204030204" pitchFamily="34" charset="0"/>
              </a:rPr>
              <a:t>Module 4 </a:t>
            </a:r>
            <a:endParaRPr lang="en-US" sz="8800" b="1" dirty="0">
              <a:latin typeface="+mn-lt"/>
            </a:endParaRPr>
          </a:p>
        </p:txBody>
      </p:sp>
      <p:sp>
        <p:nvSpPr>
          <p:cNvPr id="3" name="Content Placeholder 2">
            <a:extLst>
              <a:ext uri="{FF2B5EF4-FFF2-40B4-BE49-F238E27FC236}">
                <a16:creationId xmlns:a16="http://schemas.microsoft.com/office/drawing/2014/main" id="{A7238CAE-3DC2-F040-E7FA-ECCF5B9532B6}"/>
              </a:ext>
            </a:extLst>
          </p:cNvPr>
          <p:cNvSpPr>
            <a:spLocks noGrp="1"/>
          </p:cNvSpPr>
          <p:nvPr>
            <p:ph idx="1"/>
          </p:nvPr>
        </p:nvSpPr>
        <p:spPr>
          <a:xfrm>
            <a:off x="3390901" y="292100"/>
            <a:ext cx="8397222" cy="6169639"/>
          </a:xfrm>
        </p:spPr>
        <p:txBody>
          <a:bodyPr>
            <a:normAutofit/>
          </a:bodyPr>
          <a:lstStyle/>
          <a:p>
            <a:pPr marL="0" indent="0" algn="l">
              <a:buNone/>
            </a:pPr>
            <a:r>
              <a:rPr lang="en-US" sz="5400" b="1" dirty="0">
                <a:effectLst/>
                <a:ea typeface="Calibri" panose="020F0502020204030204" pitchFamily="34" charset="0"/>
              </a:rPr>
              <a:t>Adaptive Technologies for </a:t>
            </a:r>
          </a:p>
          <a:p>
            <a:pPr marL="457200" lvl="1" indent="0">
              <a:buNone/>
            </a:pPr>
            <a:endParaRPr lang="en-US" sz="4600" b="1" dirty="0">
              <a:effectLst/>
              <a:ea typeface="Calibri" panose="020F0502020204030204" pitchFamily="34" charset="0"/>
            </a:endParaRPr>
          </a:p>
          <a:p>
            <a:pPr marL="457200" lvl="1" indent="0">
              <a:buNone/>
            </a:pPr>
            <a:r>
              <a:rPr lang="en-US" sz="4800" b="1" dirty="0">
                <a:effectLst/>
                <a:latin typeface="Calibri" panose="020F0502020204030204" pitchFamily="34" charset="0"/>
                <a:ea typeface="Calibri" panose="020F0502020204030204" pitchFamily="34" charset="0"/>
              </a:rPr>
              <a:t>Low Vision</a:t>
            </a:r>
          </a:p>
          <a:p>
            <a:pPr marL="457200" lvl="1" indent="0">
              <a:buNone/>
            </a:pPr>
            <a:endParaRPr lang="en-US" sz="4800" b="1" dirty="0">
              <a:latin typeface="Calibri" panose="020F0502020204030204" pitchFamily="34" charset="0"/>
              <a:ea typeface="Calibri" panose="020F0502020204030204" pitchFamily="34" charset="0"/>
            </a:endParaRPr>
          </a:p>
          <a:p>
            <a:pPr marL="457200" lvl="1" indent="0">
              <a:buNone/>
            </a:pPr>
            <a:r>
              <a:rPr lang="en-US" sz="4800" b="1" dirty="0">
                <a:effectLst/>
                <a:latin typeface="Calibri" panose="020F0502020204030204" pitchFamily="34" charset="0"/>
                <a:ea typeface="Calibri" panose="020F0502020204030204" pitchFamily="34" charset="0"/>
              </a:rPr>
              <a:t>Blindness</a:t>
            </a:r>
          </a:p>
          <a:p>
            <a:pPr marL="457200" lvl="1" indent="0">
              <a:buNone/>
            </a:pPr>
            <a:endParaRPr lang="en-US" sz="4800" b="1" dirty="0">
              <a:effectLst/>
              <a:latin typeface="Calibri" panose="020F0502020204030204" pitchFamily="34" charset="0"/>
              <a:ea typeface="Calibri" panose="020F0502020204030204" pitchFamily="34" charset="0"/>
            </a:endParaRPr>
          </a:p>
          <a:p>
            <a:pPr marL="457200" lvl="1" indent="0">
              <a:buNone/>
            </a:pPr>
            <a:r>
              <a:rPr lang="en-US" sz="4800" b="1" dirty="0">
                <a:latin typeface="Calibri" panose="020F0502020204030204" pitchFamily="34" charset="0"/>
                <a:ea typeface="Calibri" panose="020F0502020204030204" pitchFamily="34" charset="0"/>
              </a:rPr>
              <a:t>Reading Disabilities</a:t>
            </a:r>
          </a:p>
          <a:p>
            <a:pPr marL="457200" lvl="1" indent="0">
              <a:buNone/>
            </a:pPr>
            <a:endParaRPr lang="en-US" sz="78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007DF38-8119-B91C-9D3B-BEA8614A763F}"/>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535489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24F92-98F3-AD9F-92E6-5728CD7087E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8D6119-19BC-39D7-F5EF-EC9EC6D4DF9C}"/>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1FFBD559-DA4C-5F35-D035-94571608251C}"/>
              </a:ext>
            </a:extLst>
          </p:cNvPr>
          <p:cNvSpPr>
            <a:spLocks noGrp="1"/>
          </p:cNvSpPr>
          <p:nvPr>
            <p:ph idx="1"/>
          </p:nvPr>
        </p:nvSpPr>
        <p:spPr>
          <a:xfrm>
            <a:off x="2689412" y="-1"/>
            <a:ext cx="9263436" cy="6721475"/>
          </a:xfrm>
        </p:spPr>
        <p:txBody>
          <a:bodyPr>
            <a:normAutofit/>
          </a:bodyPr>
          <a:lstStyle/>
          <a:p>
            <a:pPr marL="0" marR="0" lvl="0" indent="0" rtl="0">
              <a:lnSpc>
                <a:spcPct val="107000"/>
              </a:lnSpc>
              <a:spcBef>
                <a:spcPts val="0"/>
              </a:spcBef>
              <a:spcAft>
                <a:spcPts val="1800"/>
              </a:spcAft>
              <a:buNone/>
            </a:pPr>
            <a:r>
              <a:rPr lang="en-US" sz="4300" b="1" kern="100" dirty="0">
                <a:ea typeface="Times New Roman" panose="02020603050405020304" pitchFamily="18" charset="0"/>
                <a:cs typeface="Arial" panose="020B0604020202020204" pitchFamily="34" charset="0"/>
              </a:rPr>
              <a:t>Background info on dyslexia</a:t>
            </a:r>
            <a:endParaRPr lang="en-US" sz="4300" b="1" kern="100" dirty="0">
              <a:effectLst/>
              <a:ea typeface="Calibri" panose="020F0502020204030204" pitchFamily="34" charset="0"/>
              <a:cs typeface="Arial" panose="020B0604020202020204" pitchFamily="34" charset="0"/>
            </a:endParaRPr>
          </a:p>
          <a:p>
            <a:pPr>
              <a:lnSpc>
                <a:spcPct val="107000"/>
              </a:lnSpc>
              <a:spcBef>
                <a:spcPts val="0"/>
              </a:spcBef>
              <a:spcAft>
                <a:spcPts val="1800"/>
              </a:spcAft>
              <a:buClr>
                <a:schemeClr val="bg1"/>
              </a:buClr>
              <a:buFont typeface="Arial" panose="020B0604020202020204" pitchFamily="34" charset="0"/>
              <a:buChar char="•"/>
            </a:pPr>
            <a:r>
              <a:rPr lang="en-US" sz="3200" b="1" kern="100" dirty="0">
                <a:effectLst/>
                <a:ea typeface="Calibri" panose="020F0502020204030204" pitchFamily="34" charset="0"/>
                <a:cs typeface="Arial" panose="020B0604020202020204" pitchFamily="34" charset="0"/>
              </a:rPr>
              <a:t>Here’s a </a:t>
            </a:r>
            <a:r>
              <a:rPr lang="en-US" sz="32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checklist for Dyslexia</a:t>
            </a:r>
            <a:r>
              <a:rPr lang="en-US" sz="3200" b="1" kern="100" dirty="0">
                <a:effectLst/>
                <a:ea typeface="Calibri" panose="020F0502020204030204" pitchFamily="34" charset="0"/>
                <a:cs typeface="Arial" panose="020B0604020202020204" pitchFamily="34" charset="0"/>
              </a:rPr>
              <a:t>. Dyslexia is a reading disorder not related to sight or vision. </a:t>
            </a:r>
          </a:p>
          <a:p>
            <a:pPr>
              <a:lnSpc>
                <a:spcPct val="107000"/>
              </a:lnSpc>
              <a:spcBef>
                <a:spcPts val="0"/>
              </a:spcBef>
              <a:spcAft>
                <a:spcPts val="1800"/>
              </a:spcAft>
              <a:buClr>
                <a:schemeClr val="bg1"/>
              </a:buClr>
              <a:buFont typeface="Arial" panose="020B0604020202020204" pitchFamily="34" charset="0"/>
              <a:buChar char="•"/>
            </a:pPr>
            <a:r>
              <a:rPr lang="en-US" sz="3200" b="1" kern="100" dirty="0">
                <a:effectLst/>
                <a:ea typeface="Calibri" panose="020F0502020204030204" pitchFamily="34" charset="0"/>
                <a:cs typeface="Arial" panose="020B0604020202020204" pitchFamily="34" charset="0"/>
              </a:rPr>
              <a:t>Students with Dyslexia benefit from text in alternative format, Learning Enhancement software that reads aloud and highlights text, forcing the eyes to track the words as they’re read aloud. </a:t>
            </a:r>
          </a:p>
          <a:p>
            <a:pPr>
              <a:lnSpc>
                <a:spcPct val="107000"/>
              </a:lnSpc>
              <a:spcBef>
                <a:spcPts val="0"/>
              </a:spcBef>
              <a:spcAft>
                <a:spcPts val="1800"/>
              </a:spcAft>
              <a:buClr>
                <a:schemeClr val="bg1"/>
              </a:buClr>
              <a:buFont typeface="Arial" panose="020B0604020202020204" pitchFamily="34" charset="0"/>
              <a:buChar char="•"/>
            </a:pPr>
            <a:r>
              <a:rPr lang="en-US" sz="3200" b="1" kern="100" dirty="0">
                <a:effectLst/>
                <a:ea typeface="Calibri" panose="020F0502020204030204" pitchFamily="34" charset="0"/>
                <a:cs typeface="Arial" panose="020B0604020202020204" pitchFamily="34" charset="0"/>
              </a:rPr>
              <a:t>Either dysgraphia or dyscalculia can also be present, so be sure to ask questions about they have problems writing, spelling, and math expressions.</a:t>
            </a:r>
          </a:p>
        </p:txBody>
      </p:sp>
      <p:sp>
        <p:nvSpPr>
          <p:cNvPr id="4" name="Title 3">
            <a:extLst>
              <a:ext uri="{FF2B5EF4-FFF2-40B4-BE49-F238E27FC236}">
                <a16:creationId xmlns:a16="http://schemas.microsoft.com/office/drawing/2014/main" id="{592F5790-93DA-4E42-6CA3-27AD4F57725A}"/>
              </a:ext>
            </a:extLst>
          </p:cNvPr>
          <p:cNvSpPr>
            <a:spLocks noGrp="1"/>
          </p:cNvSpPr>
          <p:nvPr>
            <p:ph type="title"/>
          </p:nvPr>
        </p:nvSpPr>
        <p:spPr>
          <a:xfrm>
            <a:off x="0" y="1984165"/>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1285055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B5A1A-69B0-362B-8447-D4C90DA3818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8274E0-F6BD-9FE3-A7EC-18D16D59B611}"/>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815614A-B064-68B4-9F19-212065083D26}"/>
              </a:ext>
            </a:extLst>
          </p:cNvPr>
          <p:cNvSpPr>
            <a:spLocks noGrp="1"/>
          </p:cNvSpPr>
          <p:nvPr>
            <p:ph idx="1"/>
          </p:nvPr>
        </p:nvSpPr>
        <p:spPr>
          <a:xfrm>
            <a:off x="2946400" y="136525"/>
            <a:ext cx="9235049" cy="6584950"/>
          </a:xfrm>
        </p:spPr>
        <p:txBody>
          <a:bodyPr>
            <a:normAutofit fontScale="92500" lnSpcReduction="20000"/>
          </a:bodyPr>
          <a:lstStyle/>
          <a:p>
            <a:pPr marL="0" marR="0" lvl="0" indent="0" rtl="0">
              <a:lnSpc>
                <a:spcPct val="107000"/>
              </a:lnSpc>
              <a:spcBef>
                <a:spcPts val="0"/>
              </a:spcBef>
              <a:spcAft>
                <a:spcPts val="1800"/>
              </a:spcAft>
              <a:buNone/>
            </a:pPr>
            <a:r>
              <a:rPr lang="en-US" sz="4700" b="1" kern="100" dirty="0">
                <a:ea typeface="Times New Roman" panose="02020603050405020304" pitchFamily="18" charset="0"/>
                <a:cs typeface="Arial" panose="020B0604020202020204" pitchFamily="34" charset="0"/>
              </a:rPr>
              <a:t>Background on dysgraphia </a:t>
            </a:r>
          </a:p>
          <a:p>
            <a:pPr marR="0" lvl="0" rtl="0">
              <a:lnSpc>
                <a:spcPct val="107000"/>
              </a:lnSpc>
              <a:spcBef>
                <a:spcPts val="0"/>
              </a:spcBef>
              <a:spcAft>
                <a:spcPts val="1800"/>
              </a:spcAft>
              <a:buClr>
                <a:schemeClr val="bg1"/>
              </a:buClr>
              <a:buFont typeface="Arial" panose="020B0604020202020204" pitchFamily="34" charset="0"/>
              <a:buChar char="•"/>
            </a:pPr>
            <a:r>
              <a:rPr lang="en-US" sz="3500" b="1" kern="100" dirty="0">
                <a:effectLst/>
                <a:ea typeface="Calibri" panose="020F0502020204030204" pitchFamily="34" charset="0"/>
                <a:cs typeface="Arial" panose="020B0604020202020204" pitchFamily="34" charset="0"/>
              </a:rPr>
              <a:t>Here’s a </a:t>
            </a:r>
            <a:r>
              <a:rPr lang="en-US" sz="35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checklist for Dysgraphia</a:t>
            </a:r>
            <a:r>
              <a:rPr lang="en-US" sz="3500" b="1" kern="100" dirty="0">
                <a:effectLst/>
                <a:ea typeface="Calibri" panose="020F0502020204030204" pitchFamily="34" charset="0"/>
                <a:cs typeface="Arial" panose="020B0604020202020204" pitchFamily="34" charset="0"/>
              </a:rPr>
              <a:t>. </a:t>
            </a:r>
          </a:p>
          <a:p>
            <a:pPr marR="0" lvl="0" rtl="0">
              <a:lnSpc>
                <a:spcPct val="107000"/>
              </a:lnSpc>
              <a:spcBef>
                <a:spcPts val="0"/>
              </a:spcBef>
              <a:spcAft>
                <a:spcPts val="1800"/>
              </a:spcAft>
              <a:buClr>
                <a:schemeClr val="bg1"/>
              </a:buClr>
              <a:buFont typeface="Arial" panose="020B0604020202020204" pitchFamily="34" charset="0"/>
              <a:buChar char="•"/>
            </a:pPr>
            <a:r>
              <a:rPr lang="en-US" sz="3500" b="1" kern="100" dirty="0">
                <a:effectLst/>
                <a:ea typeface="Calibri" panose="020F0502020204030204" pitchFamily="34" charset="0"/>
                <a:cs typeface="Arial" panose="020B0604020202020204" pitchFamily="34" charset="0"/>
              </a:rPr>
              <a:t>It is a written expression disorder related to Dyslexia and Dyscalculia. Most commonly present are the ability to read the text correctly but lack the ability to write letters or words in the correct order, often writing letters backwards or in reverse, and an inability to write in a straight line. </a:t>
            </a:r>
          </a:p>
          <a:p>
            <a:pPr marR="0" lvl="0" rtl="0">
              <a:lnSpc>
                <a:spcPct val="107000"/>
              </a:lnSpc>
              <a:spcBef>
                <a:spcPts val="0"/>
              </a:spcBef>
              <a:spcAft>
                <a:spcPts val="1800"/>
              </a:spcAft>
              <a:buClr>
                <a:schemeClr val="bg1"/>
              </a:buClr>
              <a:buFont typeface="Arial" panose="020B0604020202020204" pitchFamily="34" charset="0"/>
              <a:buChar char="•"/>
            </a:pPr>
            <a:r>
              <a:rPr lang="en-US" sz="3500" b="1" kern="100" dirty="0">
                <a:effectLst/>
                <a:ea typeface="Calibri" panose="020F0502020204030204" pitchFamily="34" charset="0"/>
                <a:cs typeface="Arial" panose="020B0604020202020204" pitchFamily="34" charset="0"/>
              </a:rPr>
              <a:t>Students benefit from lined paper, dictation software, learning enhancement software such as Read &amp; Write or Kurzweil that allow students to spell phonetically and pick the correct word from a list.</a:t>
            </a:r>
          </a:p>
        </p:txBody>
      </p:sp>
      <p:sp>
        <p:nvSpPr>
          <p:cNvPr id="4" name="Title 3">
            <a:extLst>
              <a:ext uri="{FF2B5EF4-FFF2-40B4-BE49-F238E27FC236}">
                <a16:creationId xmlns:a16="http://schemas.microsoft.com/office/drawing/2014/main" id="{BC174300-E191-247A-4C81-65E56B0773E0}"/>
              </a:ext>
            </a:extLst>
          </p:cNvPr>
          <p:cNvSpPr>
            <a:spLocks noGrp="1"/>
          </p:cNvSpPr>
          <p:nvPr>
            <p:ph type="title"/>
          </p:nvPr>
        </p:nvSpPr>
        <p:spPr>
          <a:xfrm>
            <a:off x="10551" y="2011059"/>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1624790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05457-3798-B811-4401-5375B5B144C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481F4D-981B-3359-95F5-576BD2BD778C}"/>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7F8C45E-D108-8215-81FC-982B5749D494}"/>
              </a:ext>
            </a:extLst>
          </p:cNvPr>
          <p:cNvSpPr>
            <a:spLocks noGrp="1"/>
          </p:cNvSpPr>
          <p:nvPr>
            <p:ph idx="1"/>
          </p:nvPr>
        </p:nvSpPr>
        <p:spPr>
          <a:xfrm>
            <a:off x="2590800" y="136525"/>
            <a:ext cx="9430871" cy="6390884"/>
          </a:xfrm>
        </p:spPr>
        <p:txBody>
          <a:bodyPr>
            <a:normAutofit fontScale="92500" lnSpcReduction="10000"/>
          </a:bodyPr>
          <a:lstStyle/>
          <a:p>
            <a:pPr marL="0" marR="0" lvl="0" indent="0" rtl="0">
              <a:lnSpc>
                <a:spcPct val="107000"/>
              </a:lnSpc>
              <a:spcBef>
                <a:spcPts val="0"/>
              </a:spcBef>
              <a:spcAft>
                <a:spcPts val="1800"/>
              </a:spcAft>
              <a:buNone/>
            </a:pPr>
            <a:r>
              <a:rPr lang="en-US" sz="4800" b="1" kern="100" dirty="0">
                <a:ea typeface="Times New Roman" panose="02020603050405020304" pitchFamily="18" charset="0"/>
                <a:cs typeface="Arial" panose="020B0604020202020204" pitchFamily="34" charset="0"/>
              </a:rPr>
              <a:t>Background info on dyscalculia</a:t>
            </a:r>
            <a:endParaRPr lang="en-US" sz="4800" b="1" kern="100" dirty="0">
              <a:effectLst/>
              <a:ea typeface="Calibri" panose="020F0502020204030204" pitchFamily="34" charset="0"/>
              <a:cs typeface="Arial" panose="020B0604020202020204" pitchFamily="34" charset="0"/>
            </a:endParaRPr>
          </a:p>
          <a:p>
            <a:pPr lvl="0">
              <a:lnSpc>
                <a:spcPct val="107000"/>
              </a:lnSpc>
              <a:spcBef>
                <a:spcPts val="0"/>
              </a:spcBef>
              <a:spcAft>
                <a:spcPts val="1800"/>
              </a:spcAft>
              <a:buClr>
                <a:schemeClr val="bg1"/>
              </a:buClr>
              <a:buFont typeface="Arial" panose="020B0604020202020204" pitchFamily="34" charset="0"/>
              <a:buChar char="•"/>
            </a:pPr>
            <a:r>
              <a:rPr lang="en-US" sz="3000" b="1" kern="100" dirty="0">
                <a:effectLst/>
                <a:ea typeface="Times New Roman" panose="02020603050405020304" pitchFamily="18" charset="0"/>
                <a:cs typeface="Arial" panose="020B0604020202020204" pitchFamily="34" charset="0"/>
              </a:rPr>
              <a:t>Read about dyscalculia, a math disability related to dyslexia &amp; dysgraphia: </a:t>
            </a:r>
            <a:r>
              <a:rPr lang="en-US" sz="3000" b="1" kern="100" dirty="0">
                <a:ea typeface="Times New Roman" panose="02020603050405020304" pitchFamily="18" charset="0"/>
                <a:cs typeface="Arial" panose="020B0604020202020204" pitchFamily="34" charset="0"/>
                <a:hlinkClick r:id="rId2">
                  <a:extLst>
                    <a:ext uri="{A12FA001-AC4F-418D-AE19-62706E023703}">
                      <ahyp:hlinkClr xmlns:ahyp="http://schemas.microsoft.com/office/drawing/2018/hyperlinkcolor" val="tx"/>
                    </a:ext>
                  </a:extLst>
                </a:hlinkClick>
              </a:rPr>
              <a:t>https://www.understood.org/en/articles/what-is-dyscalculia</a:t>
            </a:r>
            <a:r>
              <a:rPr lang="en-US" sz="3000" b="1" kern="100" dirty="0">
                <a:effectLst/>
                <a:ea typeface="Times New Roman" panose="02020603050405020304" pitchFamily="18" charset="0"/>
                <a:cs typeface="Arial" panose="020B0604020202020204" pitchFamily="34" charset="0"/>
              </a:rPr>
              <a:t> </a:t>
            </a:r>
            <a:endParaRPr lang="en-US" sz="3000" b="1" kern="100" dirty="0">
              <a:ea typeface="Calibri" panose="020F0502020204030204" pitchFamily="34" charset="0"/>
              <a:cs typeface="Arial" panose="020B0604020202020204" pitchFamily="34" charset="0"/>
            </a:endParaRPr>
          </a:p>
          <a:p>
            <a:pPr marR="0" lvl="0" rtl="0">
              <a:lnSpc>
                <a:spcPct val="107000"/>
              </a:lnSpc>
              <a:spcBef>
                <a:spcPts val="0"/>
              </a:spcBef>
              <a:spcAft>
                <a:spcPts val="1800"/>
              </a:spcAft>
              <a:buClr>
                <a:schemeClr val="bg1"/>
              </a:buClr>
              <a:buFont typeface="Arial" panose="020B0604020202020204" pitchFamily="34" charset="0"/>
              <a:buChar char="•"/>
            </a:pPr>
            <a:r>
              <a:rPr lang="en-US" sz="3000" b="1" kern="100" dirty="0">
                <a:effectLst/>
                <a:ea typeface="Times New Roman" panose="02020603050405020304" pitchFamily="18" charset="0"/>
                <a:cs typeface="Arial" panose="020B0604020202020204" pitchFamily="34" charset="0"/>
              </a:rPr>
              <a:t>trouble aligning numbers in columns, writing numbers &amp; function signs in the correct order, mixing up function signs, writing number and/or function signs in reverse. </a:t>
            </a:r>
          </a:p>
          <a:p>
            <a:pPr marR="0" lvl="0" rtl="0">
              <a:lnSpc>
                <a:spcPct val="107000"/>
              </a:lnSpc>
              <a:spcBef>
                <a:spcPts val="0"/>
              </a:spcBef>
              <a:spcAft>
                <a:spcPts val="1800"/>
              </a:spcAft>
              <a:buClr>
                <a:schemeClr val="bg1"/>
              </a:buClr>
              <a:buFont typeface="Arial" panose="020B0604020202020204" pitchFamily="34" charset="0"/>
              <a:buChar char="•"/>
            </a:pPr>
            <a:r>
              <a:rPr lang="en-US" sz="3000" b="1" kern="100" dirty="0">
                <a:effectLst/>
                <a:ea typeface="Times New Roman" panose="02020603050405020304" pitchFamily="18" charset="0"/>
                <a:cs typeface="Arial" panose="020B0604020202020204" pitchFamily="34" charset="0"/>
              </a:rPr>
              <a:t>benefit from graph paper, math text-to-speech, &amp; speech to text (available through EquatIO), </a:t>
            </a:r>
            <a:r>
              <a:rPr lang="en-US" sz="3000" b="1" u="sng" kern="100" dirty="0">
                <a:effectLst/>
                <a:ea typeface="Times New Roman" panose="02020603050405020304" pitchFamily="18" charset="0"/>
                <a:cs typeface="Arial" panose="020B0604020202020204" pitchFamily="34" charset="0"/>
                <a:hlinkClick r:id="rId3">
                  <a:extLst>
                    <a:ext uri="{A12FA001-AC4F-418D-AE19-62706E023703}">
                      <ahyp:hlinkClr xmlns:ahyp="http://schemas.microsoft.com/office/drawing/2018/hyperlinkcolor" val="tx"/>
                    </a:ext>
                  </a:extLst>
                </a:hlinkClick>
              </a:rPr>
              <a:t>Math Pix Snipping tool</a:t>
            </a:r>
            <a:r>
              <a:rPr lang="en-US" sz="3000" b="1" kern="100" dirty="0">
                <a:effectLst/>
                <a:ea typeface="Times New Roman" panose="02020603050405020304" pitchFamily="18" charset="0"/>
                <a:cs typeface="Arial" panose="020B0604020202020204" pitchFamily="34" charset="0"/>
              </a:rPr>
              <a:t> available as a tool for Google Chrome ( or check the video: </a:t>
            </a:r>
            <a:r>
              <a:rPr lang="en-US" sz="3000" b="1" u="sng" kern="100" dirty="0">
                <a:effectLst/>
                <a:ea typeface="Times New Roman" panose="02020603050405020304" pitchFamily="18" charset="0"/>
                <a:cs typeface="Arial" panose="020B0604020202020204" pitchFamily="34" charset="0"/>
                <a:hlinkClick r:id="rId4">
                  <a:extLst>
                    <a:ext uri="{A12FA001-AC4F-418D-AE19-62706E023703}">
                      <ahyp:hlinkClr xmlns:ahyp="http://schemas.microsoft.com/office/drawing/2018/hyperlinkcolor" val="tx"/>
                    </a:ext>
                  </a:extLst>
                </a:hlinkClick>
              </a:rPr>
              <a:t>https://www.youtube.com/watch?v=ejkoHmI6xew</a:t>
            </a:r>
            <a:r>
              <a:rPr lang="en-US" sz="3000" b="1" kern="100" dirty="0">
                <a:effectLst/>
                <a:ea typeface="Times New Roman" panose="02020603050405020304" pitchFamily="18" charset="0"/>
                <a:cs typeface="Arial" panose="020B0604020202020204" pitchFamily="34" charset="0"/>
              </a:rPr>
              <a:t>)</a:t>
            </a:r>
            <a:endParaRPr lang="en-US" sz="3000" b="1" kern="100" dirty="0">
              <a:effectLst/>
              <a:ea typeface="Calibri" panose="020F0502020204030204" pitchFamily="34" charset="0"/>
              <a:cs typeface="Arial" panose="020B0604020202020204" pitchFamily="34" charset="0"/>
            </a:endParaRPr>
          </a:p>
          <a:p>
            <a:pPr marL="0" marR="0" lvl="0" indent="0" rtl="0">
              <a:lnSpc>
                <a:spcPct val="107000"/>
              </a:lnSpc>
              <a:spcBef>
                <a:spcPts val="0"/>
              </a:spcBef>
              <a:spcAft>
                <a:spcPts val="1800"/>
              </a:spcAft>
              <a:buNone/>
            </a:pPr>
            <a:endParaRPr lang="en-US" sz="28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927E29A6-7DF0-58FB-28F0-C3D1FDFD5376}"/>
              </a:ext>
            </a:extLst>
          </p:cNvPr>
          <p:cNvSpPr>
            <a:spLocks noGrp="1"/>
          </p:cNvSpPr>
          <p:nvPr>
            <p:ph type="title"/>
          </p:nvPr>
        </p:nvSpPr>
        <p:spPr>
          <a:xfrm>
            <a:off x="10551" y="2037953"/>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3974311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04D8B-181A-0FC6-7E43-9D5F90489B6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CA5684-8F2C-6779-B99F-FA27465AD546}"/>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9EA3DB7B-6D41-44A0-CBED-A6E02157139C}"/>
              </a:ext>
            </a:extLst>
          </p:cNvPr>
          <p:cNvSpPr>
            <a:spLocks noGrp="1"/>
          </p:cNvSpPr>
          <p:nvPr>
            <p:ph idx="1"/>
          </p:nvPr>
        </p:nvSpPr>
        <p:spPr>
          <a:xfrm>
            <a:off x="3119718" y="0"/>
            <a:ext cx="9061731" cy="6527409"/>
          </a:xfrm>
        </p:spPr>
        <p:txBody>
          <a:bodyPr>
            <a:normAutofit fontScale="85000" lnSpcReduction="10000"/>
          </a:bodyPr>
          <a:lstStyle/>
          <a:p>
            <a:pPr marL="0" marR="0" lvl="0" indent="0" rtl="0">
              <a:lnSpc>
                <a:spcPct val="107000"/>
              </a:lnSpc>
              <a:spcBef>
                <a:spcPts val="0"/>
              </a:spcBef>
              <a:spcAft>
                <a:spcPts val="1800"/>
              </a:spcAft>
              <a:buNone/>
            </a:pPr>
            <a:r>
              <a:rPr lang="en-US" sz="4700" b="1" kern="100" dirty="0">
                <a:ea typeface="Times New Roman" panose="02020603050405020304" pitchFamily="18" charset="0"/>
                <a:cs typeface="Arial" panose="020B0604020202020204" pitchFamily="34" charset="0"/>
              </a:rPr>
              <a:t>Adaptive Tech &amp; Apps for Learning Disabilities</a:t>
            </a:r>
          </a:p>
          <a:p>
            <a:pPr marR="0" lvl="0" rtl="0">
              <a:lnSpc>
                <a:spcPct val="107000"/>
              </a:lnSpc>
              <a:spcBef>
                <a:spcPts val="0"/>
              </a:spcBef>
              <a:spcAft>
                <a:spcPts val="1800"/>
              </a:spcAft>
              <a:buClr>
                <a:schemeClr val="bg1"/>
              </a:buClr>
              <a:buFont typeface="Arial" panose="020B0604020202020204" pitchFamily="34" charset="0"/>
              <a:buChar char="•"/>
            </a:pPr>
            <a:r>
              <a:rPr lang="en-US" sz="3900" b="1" kern="100" dirty="0">
                <a:effectLst/>
                <a:ea typeface="Calibri" panose="020F0502020204030204" pitchFamily="34" charset="0"/>
                <a:cs typeface="Arial" panose="020B0604020202020204" pitchFamily="34" charset="0"/>
              </a:rPr>
              <a:t>Learning enhancement software: </a:t>
            </a:r>
            <a:r>
              <a:rPr lang="en-US" sz="3900" b="1" kern="100" dirty="0" err="1">
                <a:effectLst/>
                <a:ea typeface="Calibri" panose="020F0502020204030204" pitchFamily="34" charset="0"/>
                <a:cs typeface="Arial" panose="020B0604020202020204" pitchFamily="34" charset="0"/>
              </a:rPr>
              <a:t>EverWay</a:t>
            </a:r>
            <a:r>
              <a:rPr lang="en-US" sz="3900" b="1" kern="100" dirty="0">
                <a:effectLst/>
                <a:ea typeface="Calibri" panose="020F0502020204030204" pitchFamily="34" charset="0"/>
                <a:cs typeface="Arial" panose="020B0604020202020204" pitchFamily="34" charset="0"/>
              </a:rPr>
              <a:t> (formerly Read &amp; Write); Kurzweil 3000</a:t>
            </a:r>
          </a:p>
          <a:p>
            <a:pPr marR="0" lvl="0" rtl="0">
              <a:lnSpc>
                <a:spcPct val="107000"/>
              </a:lnSpc>
              <a:spcBef>
                <a:spcPts val="0"/>
              </a:spcBef>
              <a:spcAft>
                <a:spcPts val="1800"/>
              </a:spcAft>
              <a:buClr>
                <a:schemeClr val="bg1"/>
              </a:buClr>
              <a:buFont typeface="Arial" panose="020B0604020202020204" pitchFamily="34" charset="0"/>
              <a:buChar char="•"/>
            </a:pPr>
            <a:r>
              <a:rPr lang="en-US" sz="3900" b="1" kern="100" dirty="0">
                <a:effectLst/>
                <a:ea typeface="Calibri" panose="020F0502020204030204" pitchFamily="34" charset="0"/>
                <a:cs typeface="Arial" panose="020B0604020202020204" pitchFamily="34" charset="0"/>
              </a:rPr>
              <a:t>Text to speech apps – what can you find?</a:t>
            </a:r>
          </a:p>
          <a:p>
            <a:pPr marR="0" lvl="0" rtl="0">
              <a:lnSpc>
                <a:spcPct val="107000"/>
              </a:lnSpc>
              <a:spcBef>
                <a:spcPts val="0"/>
              </a:spcBef>
              <a:spcAft>
                <a:spcPts val="1800"/>
              </a:spcAft>
              <a:buClr>
                <a:schemeClr val="bg1"/>
              </a:buClr>
              <a:buFont typeface="Arial" panose="020B0604020202020204" pitchFamily="34" charset="0"/>
              <a:buChar char="•"/>
            </a:pPr>
            <a:r>
              <a:rPr lang="en-US" sz="3900" b="1" kern="100" dirty="0">
                <a:effectLst/>
                <a:ea typeface="Calibri" panose="020F0502020204030204" pitchFamily="34" charset="0"/>
                <a:cs typeface="Arial" panose="020B0604020202020204" pitchFamily="34" charset="0"/>
              </a:rPr>
              <a:t>Notetaking – what is available on your campus?</a:t>
            </a:r>
          </a:p>
          <a:p>
            <a:pPr marR="0" lvl="0" rtl="0">
              <a:lnSpc>
                <a:spcPct val="107000"/>
              </a:lnSpc>
              <a:spcBef>
                <a:spcPts val="0"/>
              </a:spcBef>
              <a:spcAft>
                <a:spcPts val="1800"/>
              </a:spcAft>
              <a:buClr>
                <a:schemeClr val="bg1"/>
              </a:buClr>
              <a:buFont typeface="Arial" panose="020B0604020202020204" pitchFamily="34" charset="0"/>
              <a:buChar char="•"/>
            </a:pPr>
            <a:r>
              <a:rPr lang="en-US" sz="3900" b="1" kern="100" dirty="0">
                <a:effectLst/>
                <a:ea typeface="Calibri" panose="020F0502020204030204" pitchFamily="34" charset="0"/>
                <a:cs typeface="Arial" panose="020B0604020202020204" pitchFamily="34" charset="0"/>
              </a:rPr>
              <a:t>Speech to text dictation software</a:t>
            </a:r>
          </a:p>
          <a:p>
            <a:pPr marL="0" marR="0" lvl="0" indent="0" rtl="0">
              <a:lnSpc>
                <a:spcPct val="107000"/>
              </a:lnSpc>
              <a:spcBef>
                <a:spcPts val="0"/>
              </a:spcBef>
              <a:spcAft>
                <a:spcPts val="1800"/>
              </a:spcAft>
              <a:buNone/>
            </a:pPr>
            <a:r>
              <a:rPr lang="en-US" sz="3500" b="1" kern="100" dirty="0">
                <a:effectLst/>
                <a:ea typeface="Calibri" panose="020F0502020204030204" pitchFamily="34" charset="0"/>
                <a:cs typeface="Arial" panose="020B0604020202020204" pitchFamily="34" charset="0"/>
              </a:rPr>
              <a:t>	a. Built in – give examples</a:t>
            </a:r>
          </a:p>
          <a:p>
            <a:pPr marL="0" marR="0" lvl="0" indent="0" rtl="0">
              <a:lnSpc>
                <a:spcPct val="107000"/>
              </a:lnSpc>
              <a:spcBef>
                <a:spcPts val="0"/>
              </a:spcBef>
              <a:spcAft>
                <a:spcPts val="1800"/>
              </a:spcAft>
              <a:buNone/>
            </a:pPr>
            <a:r>
              <a:rPr lang="en-US" sz="3500" b="1" kern="100" dirty="0">
                <a:effectLst/>
                <a:ea typeface="Calibri" panose="020F0502020204030204" pitchFamily="34" charset="0"/>
                <a:cs typeface="Arial" panose="020B0604020202020204" pitchFamily="34" charset="0"/>
              </a:rPr>
              <a:t>	b. Purchased – give examples</a:t>
            </a:r>
          </a:p>
          <a:p>
            <a:pPr marL="0" marR="0" lvl="0" indent="0" rtl="0">
              <a:lnSpc>
                <a:spcPct val="107000"/>
              </a:lnSpc>
              <a:spcBef>
                <a:spcPts val="0"/>
              </a:spcBef>
              <a:spcAft>
                <a:spcPts val="1800"/>
              </a:spcAft>
              <a:buNone/>
            </a:pPr>
            <a:endParaRPr lang="en-US" sz="2600" b="1" kern="100" dirty="0">
              <a:effectLst/>
              <a:ea typeface="Calibri" panose="020F0502020204030204" pitchFamily="34" charset="0"/>
              <a:cs typeface="Arial" panose="020B0604020202020204" pitchFamily="34" charset="0"/>
            </a:endParaRPr>
          </a:p>
          <a:p>
            <a:pPr marL="0" marR="0" lvl="0" indent="0" rtl="0">
              <a:lnSpc>
                <a:spcPct val="107000"/>
              </a:lnSpc>
              <a:spcBef>
                <a:spcPts val="0"/>
              </a:spcBef>
              <a:spcAft>
                <a:spcPts val="1800"/>
              </a:spcAft>
              <a:buNone/>
            </a:pPr>
            <a:endParaRPr lang="en-US" sz="28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D4654DD7-A530-D791-195C-6F99BF826A5C}"/>
              </a:ext>
            </a:extLst>
          </p:cNvPr>
          <p:cNvSpPr>
            <a:spLocks noGrp="1"/>
          </p:cNvSpPr>
          <p:nvPr>
            <p:ph type="title"/>
          </p:nvPr>
        </p:nvSpPr>
        <p:spPr>
          <a:xfrm>
            <a:off x="239151" y="1997612"/>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2884532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1D6AA-4F07-2CD9-BFFC-8A4ECE254A9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711732-1502-E6A1-F076-CF9629895207}"/>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70332EA-A439-531B-6372-D6CBD34EA292}"/>
              </a:ext>
            </a:extLst>
          </p:cNvPr>
          <p:cNvSpPr>
            <a:spLocks noGrp="1"/>
          </p:cNvSpPr>
          <p:nvPr>
            <p:ph idx="1"/>
          </p:nvPr>
        </p:nvSpPr>
        <p:spPr>
          <a:xfrm>
            <a:off x="2946400" y="136525"/>
            <a:ext cx="9235049" cy="6390884"/>
          </a:xfrm>
        </p:spPr>
        <p:txBody>
          <a:bodyPr>
            <a:normAutofit fontScale="85000" lnSpcReduction="20000"/>
          </a:bodyPr>
          <a:lstStyle/>
          <a:p>
            <a:pPr marL="0" marR="0" lvl="0" indent="0" rtl="0">
              <a:lnSpc>
                <a:spcPct val="107000"/>
              </a:lnSpc>
              <a:spcBef>
                <a:spcPts val="0"/>
              </a:spcBef>
              <a:spcAft>
                <a:spcPts val="1800"/>
              </a:spcAft>
              <a:buNone/>
            </a:pPr>
            <a:r>
              <a:rPr lang="en-US" sz="4700" b="1" kern="100" dirty="0">
                <a:ea typeface="Times New Roman" panose="02020603050405020304" pitchFamily="18" charset="0"/>
                <a:cs typeface="Arial" panose="020B0604020202020204" pitchFamily="34" charset="0"/>
              </a:rPr>
              <a:t>Alternative Text Production</a:t>
            </a:r>
            <a:endParaRPr lang="en-US" sz="4700" b="1" kern="100" dirty="0">
              <a:ea typeface="Calibri" panose="020F0502020204030204" pitchFamily="34" charset="0"/>
              <a:cs typeface="Arial" panose="020B0604020202020204" pitchFamily="34" charset="0"/>
            </a:endParaRPr>
          </a:p>
          <a:p>
            <a:pPr marL="0" marR="0" lvl="0" indent="0" rtl="0">
              <a:lnSpc>
                <a:spcPct val="107000"/>
              </a:lnSpc>
              <a:spcBef>
                <a:spcPts val="0"/>
              </a:spcBef>
              <a:spcAft>
                <a:spcPts val="1800"/>
              </a:spcAft>
              <a:buNone/>
            </a:pPr>
            <a:r>
              <a:rPr lang="en-US" sz="3400" b="1" kern="100" dirty="0">
                <a:effectLst/>
                <a:ea typeface="Calibri" panose="020F0502020204030204" pitchFamily="34" charset="0"/>
                <a:cs typeface="Arial" panose="020B0604020202020204" pitchFamily="34" charset="0"/>
              </a:rPr>
              <a:t>Alternative text production; obtaining or creating textbooks in alternative format</a:t>
            </a:r>
          </a:p>
          <a:p>
            <a:pPr marL="971550">
              <a:lnSpc>
                <a:spcPct val="107000"/>
              </a:lnSpc>
              <a:spcAft>
                <a:spcPts val="800"/>
              </a:spcAft>
              <a:buClr>
                <a:schemeClr val="bg1"/>
              </a:buClr>
            </a:pPr>
            <a:r>
              <a:rPr lang="en-US" sz="3400" b="1" kern="100" dirty="0">
                <a:ea typeface="Calibri" panose="020F0502020204030204" pitchFamily="34" charset="0"/>
                <a:cs typeface="Arial" panose="020B0604020202020204" pitchFamily="34" charset="0"/>
              </a:rPr>
              <a:t>Publishers?</a:t>
            </a:r>
          </a:p>
          <a:p>
            <a:pPr marL="971550">
              <a:lnSpc>
                <a:spcPct val="107000"/>
              </a:lnSpc>
              <a:spcAft>
                <a:spcPts val="800"/>
              </a:spcAft>
              <a:buClr>
                <a:schemeClr val="bg1"/>
              </a:buClr>
            </a:pPr>
            <a:r>
              <a:rPr lang="en-US" sz="3400" b="1" kern="100" dirty="0">
                <a:effectLst/>
                <a:ea typeface="Calibri" panose="020F0502020204030204" pitchFamily="34" charset="0"/>
                <a:cs typeface="Arial" panose="020B0604020202020204" pitchFamily="34" charset="0"/>
              </a:rPr>
              <a:t>ATN/</a:t>
            </a:r>
            <a:r>
              <a:rPr lang="en-US" sz="3400" b="1" kern="100" dirty="0" err="1">
                <a:effectLst/>
                <a:ea typeface="Calibri" panose="020F0502020204030204" pitchFamily="34" charset="0"/>
                <a:cs typeface="Arial" panose="020B0604020202020204" pitchFamily="34" charset="0"/>
              </a:rPr>
              <a:t>Bookshare</a:t>
            </a:r>
            <a:r>
              <a:rPr lang="en-US" sz="3400" b="1" kern="100" dirty="0">
                <a:effectLst/>
                <a:ea typeface="Calibri" panose="020F0502020204030204" pitchFamily="34" charset="0"/>
                <a:cs typeface="Arial" panose="020B0604020202020204" pitchFamily="34" charset="0"/>
              </a:rPr>
              <a:t>?</a:t>
            </a:r>
          </a:p>
          <a:p>
            <a:pPr marL="971550">
              <a:lnSpc>
                <a:spcPct val="107000"/>
              </a:lnSpc>
              <a:spcAft>
                <a:spcPts val="800"/>
              </a:spcAft>
              <a:buClr>
                <a:schemeClr val="bg1"/>
              </a:buClr>
            </a:pPr>
            <a:r>
              <a:rPr lang="en-US" sz="3400" b="1" kern="100" dirty="0">
                <a:effectLst/>
                <a:ea typeface="Calibri" panose="020F0502020204030204" pitchFamily="34" charset="0"/>
                <a:cs typeface="Arial" panose="020B0604020202020204" pitchFamily="34" charset="0"/>
              </a:rPr>
              <a:t>Publisher look up?</a:t>
            </a:r>
          </a:p>
          <a:p>
            <a:pPr marL="971550">
              <a:lnSpc>
                <a:spcPct val="107000"/>
              </a:lnSpc>
              <a:spcAft>
                <a:spcPts val="800"/>
              </a:spcAft>
              <a:buClr>
                <a:schemeClr val="bg1"/>
              </a:buClr>
            </a:pPr>
            <a:r>
              <a:rPr lang="en-US" sz="3400" b="1" kern="100" dirty="0">
                <a:ea typeface="Calibri" panose="020F0502020204030204" pitchFamily="34" charset="0"/>
                <a:cs typeface="Arial" panose="020B0604020202020204" pitchFamily="34" charset="0"/>
              </a:rPr>
              <a:t>Scanning/cutting &amp; scanning books?</a:t>
            </a:r>
          </a:p>
          <a:p>
            <a:pPr marL="971550">
              <a:lnSpc>
                <a:spcPct val="107000"/>
              </a:lnSpc>
              <a:spcAft>
                <a:spcPts val="800"/>
              </a:spcAft>
              <a:buClr>
                <a:schemeClr val="bg1"/>
              </a:buClr>
            </a:pPr>
            <a:r>
              <a:rPr lang="en-US" sz="3400" b="1" kern="100" dirty="0">
                <a:effectLst/>
                <a:ea typeface="Calibri" panose="020F0502020204030204" pitchFamily="34" charset="0"/>
                <a:cs typeface="Arial" panose="020B0604020202020204" pitchFamily="34" charset="0"/>
              </a:rPr>
              <a:t>Kurzweil print to file?</a:t>
            </a:r>
          </a:p>
          <a:p>
            <a:pPr marL="971550">
              <a:lnSpc>
                <a:spcPct val="107000"/>
              </a:lnSpc>
              <a:spcAft>
                <a:spcPts val="800"/>
              </a:spcAft>
              <a:buClr>
                <a:schemeClr val="bg1"/>
              </a:buClr>
            </a:pPr>
            <a:r>
              <a:rPr lang="en-US" sz="3400" b="1" kern="100" dirty="0">
                <a:ea typeface="Calibri" panose="020F0502020204030204" pitchFamily="34" charset="0"/>
                <a:cs typeface="Arial" panose="020B0604020202020204" pitchFamily="34" charset="0"/>
              </a:rPr>
              <a:t>Running OCR software such as ABBYY FineReader or </a:t>
            </a:r>
            <a:r>
              <a:rPr lang="en-US" sz="3400" b="1" kern="100" dirty="0" err="1">
                <a:ea typeface="Calibri" panose="020F0502020204030204" pitchFamily="34" charset="0"/>
                <a:cs typeface="Arial" panose="020B0604020202020204" pitchFamily="34" charset="0"/>
              </a:rPr>
              <a:t>OmniPagePro</a:t>
            </a:r>
            <a:r>
              <a:rPr lang="en-US" sz="3400" b="1" kern="100" dirty="0">
                <a:ea typeface="Calibri" panose="020F0502020204030204" pitchFamily="34" charset="0"/>
                <a:cs typeface="Arial" panose="020B0604020202020204" pitchFamily="34" charset="0"/>
              </a:rPr>
              <a:t>?</a:t>
            </a:r>
            <a:endParaRPr lang="en-US" sz="34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38F89663-47F2-E410-88DF-6A83A31C4AA7}"/>
              </a:ext>
            </a:extLst>
          </p:cNvPr>
          <p:cNvSpPr>
            <a:spLocks noGrp="1"/>
          </p:cNvSpPr>
          <p:nvPr>
            <p:ph type="title"/>
          </p:nvPr>
        </p:nvSpPr>
        <p:spPr>
          <a:xfrm>
            <a:off x="239151" y="1997612"/>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886863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F366-34C3-E0B1-CEC0-302B2FABD67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225C39-7182-68F7-1DDB-861EE88ECEA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2A2209CC-873A-47C9-E18D-39745DD24576}"/>
              </a:ext>
            </a:extLst>
          </p:cNvPr>
          <p:cNvSpPr>
            <a:spLocks noGrp="1"/>
          </p:cNvSpPr>
          <p:nvPr>
            <p:ph idx="1"/>
          </p:nvPr>
        </p:nvSpPr>
        <p:spPr>
          <a:xfrm>
            <a:off x="3267635" y="136525"/>
            <a:ext cx="8913814" cy="6390884"/>
          </a:xfrm>
        </p:spPr>
        <p:txBody>
          <a:bodyPr>
            <a:normAutofit/>
          </a:bodyPr>
          <a:lstStyle/>
          <a:p>
            <a:pPr marL="0" marR="0" lvl="0" indent="0" rtl="0">
              <a:lnSpc>
                <a:spcPct val="107000"/>
              </a:lnSpc>
              <a:spcBef>
                <a:spcPts val="0"/>
              </a:spcBef>
              <a:spcAft>
                <a:spcPts val="1800"/>
              </a:spcAft>
              <a:buNone/>
            </a:pPr>
            <a:r>
              <a:rPr lang="en-US" sz="4700" b="1" kern="100" dirty="0">
                <a:ea typeface="Times New Roman" panose="02020603050405020304" pitchFamily="18" charset="0"/>
                <a:cs typeface="Arial" panose="020B0604020202020204" pitchFamily="34" charset="0"/>
              </a:rPr>
              <a:t>Alternative Text Production Responsibilities</a:t>
            </a:r>
            <a:endParaRPr lang="en-US" sz="4700" b="1" kern="100" dirty="0">
              <a:ea typeface="Calibri" panose="020F0502020204030204" pitchFamily="34" charset="0"/>
              <a:cs typeface="Arial" panose="020B0604020202020204" pitchFamily="34" charset="0"/>
            </a:endParaRPr>
          </a:p>
          <a:p>
            <a:pPr>
              <a:spcBef>
                <a:spcPts val="1200"/>
              </a:spcBef>
              <a:spcAft>
                <a:spcPts val="1200"/>
              </a:spcAft>
              <a:buClr>
                <a:schemeClr val="bg1"/>
              </a:buClr>
              <a:buFont typeface="Arial" panose="020B0604020202020204" pitchFamily="34" charset="0"/>
              <a:buChar char="•"/>
            </a:pPr>
            <a:r>
              <a:rPr lang="en-US" sz="4000" b="1" dirty="0">
                <a:effectLst/>
                <a:ea typeface="Calibri" panose="020F0502020204030204" pitchFamily="34" charset="0"/>
              </a:rPr>
              <a:t>DS office responsibilities – do you have a process in place?</a:t>
            </a:r>
          </a:p>
          <a:p>
            <a:pPr>
              <a:spcBef>
                <a:spcPts val="1200"/>
              </a:spcBef>
              <a:spcAft>
                <a:spcPts val="1200"/>
              </a:spcAft>
              <a:buClr>
                <a:schemeClr val="bg1"/>
              </a:buClr>
              <a:buFont typeface="Arial" panose="020B0604020202020204" pitchFamily="34" charset="0"/>
              <a:buChar char="•"/>
            </a:pPr>
            <a:r>
              <a:rPr lang="en-US" sz="4000" b="1" dirty="0">
                <a:ea typeface="Calibri" panose="020F0502020204030204" pitchFamily="34" charset="0"/>
              </a:rPr>
              <a:t>Turn-around time?</a:t>
            </a:r>
            <a:endParaRPr lang="en-US" sz="4000" b="1" dirty="0">
              <a:effectLst/>
              <a:ea typeface="Calibri" panose="020F0502020204030204" pitchFamily="34" charset="0"/>
            </a:endParaRPr>
          </a:p>
          <a:p>
            <a:pPr>
              <a:spcBef>
                <a:spcPts val="1200"/>
              </a:spcBef>
              <a:spcAft>
                <a:spcPts val="1200"/>
              </a:spcAft>
              <a:buClr>
                <a:schemeClr val="bg1"/>
              </a:buClr>
              <a:buFont typeface="Arial" panose="020B0604020202020204" pitchFamily="34" charset="0"/>
              <a:buChar char="•"/>
            </a:pPr>
            <a:r>
              <a:rPr lang="en-US" sz="4000" b="1" kern="100" dirty="0">
                <a:effectLst/>
                <a:ea typeface="Calibri" panose="020F0502020204030204" pitchFamily="34" charset="0"/>
                <a:cs typeface="Arial" panose="020B0604020202020204" pitchFamily="34" charset="0"/>
              </a:rPr>
              <a:t>Student responsibilities – have you set up a process for students?</a:t>
            </a:r>
            <a:endParaRPr lang="en-US" sz="66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39BDA786-5D59-6994-FC3D-936A6E4C6A17}"/>
              </a:ext>
            </a:extLst>
          </p:cNvPr>
          <p:cNvSpPr>
            <a:spLocks noGrp="1"/>
          </p:cNvSpPr>
          <p:nvPr>
            <p:ph type="title"/>
          </p:nvPr>
        </p:nvSpPr>
        <p:spPr>
          <a:xfrm>
            <a:off x="239151" y="1997612"/>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2468542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1373D-1FC6-8C2A-AFBE-61262CBF0C6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D814BE-4B06-ED03-E7E8-37C194166590}"/>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30B378B8-A1F7-8BC7-987D-0067064646D7}"/>
              </a:ext>
            </a:extLst>
          </p:cNvPr>
          <p:cNvSpPr>
            <a:spLocks noGrp="1"/>
          </p:cNvSpPr>
          <p:nvPr>
            <p:ph idx="1"/>
          </p:nvPr>
        </p:nvSpPr>
        <p:spPr>
          <a:xfrm>
            <a:off x="3173506" y="136525"/>
            <a:ext cx="9007943" cy="6584950"/>
          </a:xfrm>
        </p:spPr>
        <p:txBody>
          <a:bodyPr>
            <a:normAutofit fontScale="77500" lnSpcReduction="20000"/>
          </a:bodyPr>
          <a:lstStyle/>
          <a:p>
            <a:pPr marL="0" marR="0" lvl="0" indent="0" rtl="0">
              <a:lnSpc>
                <a:spcPct val="107000"/>
              </a:lnSpc>
              <a:spcBef>
                <a:spcPts val="0"/>
              </a:spcBef>
              <a:spcAft>
                <a:spcPts val="1800"/>
              </a:spcAft>
              <a:buNone/>
            </a:pPr>
            <a:r>
              <a:rPr lang="en-US" sz="4700" b="1" kern="100" dirty="0">
                <a:ea typeface="Times New Roman" panose="02020603050405020304" pitchFamily="18" charset="0"/>
                <a:cs typeface="Arial" panose="020B0604020202020204" pitchFamily="34" charset="0"/>
              </a:rPr>
              <a:t>Built-in Accessibility Settings &amp; Additional AT</a:t>
            </a: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Built-in accessibility settings – name several on iOS and Windows</a:t>
            </a: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Screen enlargement</a:t>
            </a: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Screen contrast</a:t>
            </a: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Hardware/software – what types of hardware or adaptive software is there?</a:t>
            </a: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Adaptive keyboards – what types of adaptive keyboards or adaptive typing apps are available?</a:t>
            </a:r>
            <a:endParaRPr lang="en-US" sz="4100" b="1" kern="100" dirty="0">
              <a:ea typeface="Calibri" panose="020F0502020204030204" pitchFamily="34" charset="0"/>
              <a:cs typeface="Arial" panose="020B0604020202020204" pitchFamily="34" charset="0"/>
            </a:endParaRPr>
          </a:p>
          <a:p>
            <a:pPr marR="0" lvl="0" rtl="0">
              <a:lnSpc>
                <a:spcPct val="107000"/>
              </a:lnSpc>
              <a:spcBef>
                <a:spcPts val="0"/>
              </a:spcBef>
              <a:spcAft>
                <a:spcPts val="1800"/>
              </a:spcAft>
              <a:buClr>
                <a:schemeClr val="bg1"/>
              </a:buClr>
              <a:buFont typeface="Arial" panose="020B0604020202020204" pitchFamily="34" charset="0"/>
              <a:buChar char="•"/>
            </a:pPr>
            <a:r>
              <a:rPr lang="en-US" sz="4100" b="1" kern="100" dirty="0">
                <a:effectLst/>
                <a:ea typeface="Calibri" panose="020F0502020204030204" pitchFamily="34" charset="0"/>
                <a:cs typeface="Arial" panose="020B0604020202020204" pitchFamily="34" charset="0"/>
              </a:rPr>
              <a:t>Infrared  technology/head &amp; mouth pointing devices – can you identify? </a:t>
            </a:r>
            <a:endParaRPr lang="en-US" sz="21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3D56E5EF-46F7-2B74-9E6A-94D7B572AA6E}"/>
              </a:ext>
            </a:extLst>
          </p:cNvPr>
          <p:cNvSpPr>
            <a:spLocks noGrp="1"/>
          </p:cNvSpPr>
          <p:nvPr>
            <p:ph type="title"/>
          </p:nvPr>
        </p:nvSpPr>
        <p:spPr>
          <a:xfrm>
            <a:off x="239151" y="1997612"/>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552720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95F95-6DE5-DAEA-7ADB-E4D99E806B4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7CC945-8117-5296-EF34-B1F103108BD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3111D77-C0A0-0DEC-C996-B6F549FAD86E}"/>
              </a:ext>
            </a:extLst>
          </p:cNvPr>
          <p:cNvSpPr>
            <a:spLocks noGrp="1"/>
          </p:cNvSpPr>
          <p:nvPr>
            <p:ph idx="1"/>
          </p:nvPr>
        </p:nvSpPr>
        <p:spPr>
          <a:xfrm>
            <a:off x="3226191" y="136525"/>
            <a:ext cx="8965810" cy="6584950"/>
          </a:xfrm>
        </p:spPr>
        <p:txBody>
          <a:bodyPr>
            <a:normAutofit lnSpcReduction="10000"/>
          </a:bodyPr>
          <a:lstStyle/>
          <a:p>
            <a:pPr marL="0" marR="0" lvl="0" indent="0">
              <a:lnSpc>
                <a:spcPct val="107000"/>
              </a:lnSpc>
              <a:spcBef>
                <a:spcPts val="0"/>
              </a:spcBef>
              <a:spcAft>
                <a:spcPts val="0"/>
              </a:spcAft>
              <a:buNone/>
            </a:pPr>
            <a:r>
              <a:rPr lang="en-US" sz="4400" b="1" i="0" dirty="0">
                <a:effectLst/>
              </a:rPr>
              <a:t>Screen reading technology</a:t>
            </a:r>
          </a:p>
          <a:p>
            <a:pPr marL="0" marR="0" lvl="0" indent="0">
              <a:lnSpc>
                <a:spcPct val="107000"/>
              </a:lnSpc>
              <a:spcBef>
                <a:spcPts val="0"/>
              </a:spcBef>
              <a:spcAft>
                <a:spcPts val="0"/>
              </a:spcAft>
              <a:buNone/>
            </a:pPr>
            <a:endParaRPr lang="en-US" sz="1700" b="1" i="0" dirty="0">
              <a:effectLst/>
            </a:endParaRPr>
          </a:p>
          <a:p>
            <a:pPr marL="971550" lvl="1" indent="-514350">
              <a:lnSpc>
                <a:spcPct val="107000"/>
              </a:lnSpc>
              <a:spcAft>
                <a:spcPts val="800"/>
              </a:spcAft>
              <a:buClr>
                <a:schemeClr val="bg1"/>
              </a:buClr>
              <a:buFont typeface="+mj-lt"/>
              <a:buAutoNum type="alphaLcPeriod"/>
              <a:tabLst>
                <a:tab pos="457200" algn="l"/>
              </a:tabLst>
            </a:pPr>
            <a:r>
              <a:rPr lang="en-US" sz="3200" b="1" kern="100" dirty="0">
                <a:effectLst/>
                <a:ea typeface="Times New Roman" panose="02020603050405020304" pitchFamily="18" charset="0"/>
                <a:cs typeface="Arial" panose="020B0604020202020204" pitchFamily="34" charset="0"/>
              </a:rPr>
              <a:t>JAWS </a:t>
            </a:r>
            <a:r>
              <a:rPr lang="en-US" sz="3200" b="1" u="sng" kern="100" dirty="0">
                <a:effectLst/>
                <a:ea typeface="Times New Roman" panose="02020603050405020304" pitchFamily="18" charset="0"/>
                <a:cs typeface="Arial" panose="020B0604020202020204" pitchFamily="34" charset="0"/>
                <a:hlinkClick r:id="rId2" tooltip="JAWS screen reading software">
                  <a:extLst>
                    <a:ext uri="{A12FA001-AC4F-418D-AE19-62706E023703}">
                      <ahyp:hlinkClr xmlns:ahyp="http://schemas.microsoft.com/office/drawing/2018/hyperlinkcolor" val="tx"/>
                    </a:ext>
                  </a:extLst>
                </a:hlinkClick>
              </a:rPr>
              <a:t>https://www.freedomscientific.com/Downloads/JAWS </a:t>
            </a:r>
            <a:r>
              <a:rPr lang="en-US" sz="3200" b="1" kern="100" dirty="0">
                <a:effectLst/>
                <a:ea typeface="Times New Roman" panose="02020603050405020304" pitchFamily="18" charset="0"/>
                <a:cs typeface="Arial" panose="020B0604020202020204" pitchFamily="34" charset="0"/>
              </a:rPr>
              <a:t>and </a:t>
            </a:r>
            <a:endParaRPr lang="en-US" sz="3200" b="1" kern="100" dirty="0">
              <a:ea typeface="Times New Roman" panose="02020603050405020304" pitchFamily="18" charset="0"/>
              <a:cs typeface="Arial" panose="020B0604020202020204" pitchFamily="34" charset="0"/>
            </a:endParaRPr>
          </a:p>
          <a:p>
            <a:pPr marL="971550" lvl="1" indent="-514350">
              <a:lnSpc>
                <a:spcPct val="107000"/>
              </a:lnSpc>
              <a:spcAft>
                <a:spcPts val="800"/>
              </a:spcAft>
              <a:buClr>
                <a:schemeClr val="bg1"/>
              </a:buClr>
              <a:buFont typeface="+mj-lt"/>
              <a:buAutoNum type="alphaLcPeriod"/>
              <a:tabLst>
                <a:tab pos="457200" algn="l"/>
              </a:tabLst>
            </a:pPr>
            <a:r>
              <a:rPr lang="en-US" sz="3200" b="1" kern="100" dirty="0">
                <a:effectLst/>
                <a:ea typeface="Times New Roman" panose="02020603050405020304" pitchFamily="18" charset="0"/>
                <a:cs typeface="Arial" panose="020B0604020202020204" pitchFamily="34" charset="0"/>
              </a:rPr>
              <a:t>NVDA (Non-Visual Desktop Access) </a:t>
            </a:r>
            <a:r>
              <a:rPr lang="en-US" sz="3200" b="1" u="sng" kern="100" dirty="0">
                <a:effectLst/>
                <a:ea typeface="Times New Roman" panose="02020603050405020304" pitchFamily="18" charset="0"/>
                <a:cs typeface="Arial" panose="020B0604020202020204" pitchFamily="34" charset="0"/>
                <a:hlinkClick r:id="rId3" tooltip="NVDA screen reader">
                  <a:extLst>
                    <a:ext uri="{A12FA001-AC4F-418D-AE19-62706E023703}">
                      <ahyp:hlinkClr xmlns:ahyp="http://schemas.microsoft.com/office/drawing/2018/hyperlinkcolor" val="tx"/>
                    </a:ext>
                  </a:extLst>
                </a:hlinkClick>
              </a:rPr>
              <a:t>https://www.nvaccess.org/ </a:t>
            </a:r>
            <a:r>
              <a:rPr lang="en-US" sz="3200" b="1" kern="100" dirty="0">
                <a:effectLst/>
                <a:ea typeface="Times New Roman" panose="02020603050405020304" pitchFamily="18" charset="0"/>
                <a:cs typeface="Arial" panose="020B0604020202020204" pitchFamily="34" charset="0"/>
              </a:rPr>
              <a:t>  </a:t>
            </a:r>
          </a:p>
          <a:p>
            <a:pPr marL="971550" lvl="1" indent="-514350">
              <a:lnSpc>
                <a:spcPct val="107000"/>
              </a:lnSpc>
              <a:spcAft>
                <a:spcPts val="800"/>
              </a:spcAft>
              <a:buClr>
                <a:schemeClr val="bg1"/>
              </a:buClr>
              <a:buFont typeface="+mj-lt"/>
              <a:buAutoNum type="alphaLcPeriod"/>
              <a:tabLst>
                <a:tab pos="457200" algn="l"/>
              </a:tabLst>
            </a:pPr>
            <a:r>
              <a:rPr lang="en-US" sz="3200" b="1" kern="100" dirty="0" err="1">
                <a:effectLst/>
                <a:ea typeface="Times New Roman" panose="02020603050405020304" pitchFamily="18" charset="0"/>
                <a:cs typeface="Arial" panose="020B0604020202020204" pitchFamily="34" charset="0"/>
              </a:rPr>
              <a:t>VoiceOver</a:t>
            </a:r>
            <a:r>
              <a:rPr lang="en-US" sz="3200" b="1" kern="100" dirty="0">
                <a:effectLst/>
                <a:ea typeface="Times New Roman" panose="02020603050405020304" pitchFamily="18" charset="0"/>
                <a:cs typeface="Arial" panose="020B0604020202020204" pitchFamily="34" charset="0"/>
              </a:rPr>
              <a:t> for Mac/iPad how to set up: </a:t>
            </a:r>
            <a:r>
              <a:rPr lang="en-US" sz="3200" b="1" kern="100" dirty="0">
                <a:effectLst/>
                <a:ea typeface="Times New Roman" panose="02020603050405020304" pitchFamily="18" charset="0"/>
                <a:cs typeface="Arial" panose="020B0604020202020204" pitchFamily="34" charset="0"/>
                <a:hlinkClick r:id="rId4">
                  <a:extLst>
                    <a:ext uri="{A12FA001-AC4F-418D-AE19-62706E023703}">
                      <ahyp:hlinkClr xmlns:ahyp="http://schemas.microsoft.com/office/drawing/2018/hyperlinkcolor" val="tx"/>
                    </a:ext>
                  </a:extLst>
                </a:hlinkClick>
              </a:rPr>
              <a:t>https://www.theverge.com/23292344/macos-screen-reader-voiceover-accessibility-how-to</a:t>
            </a:r>
            <a:endParaRPr lang="en-US" sz="3200" b="1" kern="100" dirty="0">
              <a:ea typeface="Times New Roman" panose="02020603050405020304" pitchFamily="18" charset="0"/>
              <a:cs typeface="Arial" panose="020B0604020202020204" pitchFamily="34" charset="0"/>
            </a:endParaRPr>
          </a:p>
          <a:p>
            <a:pPr marL="971550" lvl="1" indent="-514350">
              <a:lnSpc>
                <a:spcPct val="107000"/>
              </a:lnSpc>
              <a:spcAft>
                <a:spcPts val="800"/>
              </a:spcAft>
              <a:buClr>
                <a:schemeClr val="bg1"/>
              </a:buClr>
              <a:buFont typeface="+mj-lt"/>
              <a:buAutoNum type="alphaLcPeriod"/>
              <a:tabLst>
                <a:tab pos="457200" algn="l"/>
              </a:tabLst>
            </a:pPr>
            <a:r>
              <a:rPr lang="en-US" sz="3200" b="1" kern="100" dirty="0">
                <a:effectLst/>
                <a:ea typeface="Times New Roman" panose="02020603050405020304" pitchFamily="18" charset="0"/>
                <a:cs typeface="Arial" panose="020B0604020202020204" pitchFamily="34" charset="0"/>
              </a:rPr>
              <a:t>Are there other TTS solutions for blind/low vision (BVI) users? </a:t>
            </a:r>
            <a:r>
              <a:rPr lang="en-US" sz="3200" b="1" kern="100" dirty="0" err="1">
                <a:effectLst/>
                <a:ea typeface="Times New Roman" panose="02020603050405020304" pitchFamily="18" charset="0"/>
                <a:cs typeface="Arial" panose="020B0604020202020204" pitchFamily="34" charset="0"/>
              </a:rPr>
              <a:t>WindowEyes</a:t>
            </a:r>
            <a:r>
              <a:rPr lang="en-US" sz="3200" b="1" kern="100" dirty="0">
                <a:effectLst/>
                <a:ea typeface="Times New Roman" panose="02020603050405020304" pitchFamily="18" charset="0"/>
                <a:cs typeface="Arial" panose="020B0604020202020204" pitchFamily="34" charset="0"/>
              </a:rPr>
              <a:t>? ZoomText?</a:t>
            </a:r>
            <a:endParaRPr lang="en-US" sz="32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15EF64F0-D6A8-BDD4-5CAD-C0813B6D1AA0}"/>
              </a:ext>
            </a:extLst>
          </p:cNvPr>
          <p:cNvSpPr>
            <a:spLocks noGrp="1"/>
          </p:cNvSpPr>
          <p:nvPr>
            <p:ph type="title"/>
          </p:nvPr>
        </p:nvSpPr>
        <p:spPr>
          <a:xfrm>
            <a:off x="0" y="1847557"/>
            <a:ext cx="3226191" cy="1880103"/>
          </a:xfrm>
          <a:solidFill>
            <a:schemeClr val="accent2">
              <a:lumMod val="50000"/>
            </a:schemeClr>
          </a:solidFill>
        </p:spPr>
        <p:txBody>
          <a:bodyPr/>
          <a:lstStyle/>
          <a:p>
            <a:r>
              <a:rPr lang="en-US" sz="5400" b="1" dirty="0">
                <a:latin typeface="+mn-lt"/>
              </a:rPr>
              <a:t>Resources Module 4</a:t>
            </a:r>
          </a:p>
        </p:txBody>
      </p:sp>
    </p:spTree>
    <p:extLst>
      <p:ext uri="{BB962C8B-B14F-4D97-AF65-F5344CB8AC3E}">
        <p14:creationId xmlns:p14="http://schemas.microsoft.com/office/powerpoint/2010/main" val="3826831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E2F25-036E-0D68-6710-77883873E05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322745-AAC0-8281-9494-2912D3C13EC7}"/>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059B657F-5145-0BA1-DB5D-E5C25537D819}"/>
              </a:ext>
            </a:extLst>
          </p:cNvPr>
          <p:cNvSpPr>
            <a:spLocks noGrp="1"/>
          </p:cNvSpPr>
          <p:nvPr>
            <p:ph idx="1"/>
          </p:nvPr>
        </p:nvSpPr>
        <p:spPr>
          <a:xfrm>
            <a:off x="3378199" y="493485"/>
            <a:ext cx="8813801" cy="6227989"/>
          </a:xfrm>
        </p:spPr>
        <p:txBody>
          <a:bodyPr>
            <a:normAutofit fontScale="92500" lnSpcReduction="20000"/>
          </a:bodyPr>
          <a:lstStyle/>
          <a:p>
            <a:pPr marR="0" lvl="0">
              <a:lnSpc>
                <a:spcPct val="107000"/>
              </a:lnSpc>
              <a:spcAft>
                <a:spcPts val="800"/>
              </a:spcAft>
              <a:buClr>
                <a:schemeClr val="bg1"/>
              </a:buClr>
              <a:buFont typeface="Arial" panose="020B0604020202020204" pitchFamily="34" charset="0"/>
              <a:buChar char="•"/>
              <a:tabLst>
                <a:tab pos="457200" algn="l"/>
              </a:tabLst>
            </a:pPr>
            <a:r>
              <a:rPr lang="en-US" sz="4700" b="1" kern="100" dirty="0">
                <a:effectLst/>
                <a:ea typeface="Times New Roman" panose="02020603050405020304" pitchFamily="18" charset="0"/>
                <a:cs typeface="Arial" panose="020B0604020202020204" pitchFamily="34" charset="0"/>
              </a:rPr>
              <a:t>What is the principal difference between text-to-speech &amp; screen readers such as JAWS or NVDA?</a:t>
            </a:r>
          </a:p>
          <a:p>
            <a:pPr marL="0" marR="0" lvl="0" indent="0">
              <a:lnSpc>
                <a:spcPct val="107000"/>
              </a:lnSpc>
              <a:spcAft>
                <a:spcPts val="800"/>
              </a:spcAft>
              <a:buClr>
                <a:schemeClr val="bg1"/>
              </a:buClr>
              <a:buNone/>
              <a:tabLst>
                <a:tab pos="457200" algn="l"/>
              </a:tabLst>
            </a:pPr>
            <a:endParaRPr lang="en-US" sz="2600" b="1" kern="100" dirty="0">
              <a:ea typeface="Calibri" panose="020F0502020204030204" pitchFamily="34" charset="0"/>
              <a:cs typeface="Arial" panose="020B0604020202020204" pitchFamily="34" charset="0"/>
            </a:endParaRPr>
          </a:p>
          <a:p>
            <a:pPr>
              <a:lnSpc>
                <a:spcPct val="107000"/>
              </a:lnSpc>
              <a:spcAft>
                <a:spcPts val="800"/>
              </a:spcAft>
              <a:buClr>
                <a:schemeClr val="bg1"/>
              </a:buClr>
              <a:buFont typeface="Arial" panose="020B0604020202020204" pitchFamily="34" charset="0"/>
              <a:buChar char="•"/>
              <a:tabLst>
                <a:tab pos="457200" algn="l"/>
              </a:tabLst>
            </a:pPr>
            <a:r>
              <a:rPr lang="en-US" sz="4700" b="1" kern="100" dirty="0">
                <a:effectLst/>
                <a:ea typeface="Times New Roman" panose="02020603050405020304" pitchFamily="18" charset="0"/>
                <a:cs typeface="Arial" panose="020B0604020202020204" pitchFamily="34" charset="0"/>
              </a:rPr>
              <a:t>Thoughts on ease of use &amp; what platform (iOS or Windows) it is used. What did you like the most about these apps? What might be the most difficult from a student's perspective.</a:t>
            </a:r>
            <a:endParaRPr lang="en-US" sz="4700" b="1" kern="100" dirty="0">
              <a:effectLst/>
              <a:ea typeface="Calibri" panose="020F0502020204030204" pitchFamily="34" charset="0"/>
              <a:cs typeface="Arial" panose="020B0604020202020204" pitchFamily="34" charset="0"/>
            </a:endParaRPr>
          </a:p>
          <a:p>
            <a:pPr marL="0" marR="0" lvl="0" indent="0">
              <a:lnSpc>
                <a:spcPct val="107000"/>
              </a:lnSpc>
              <a:spcAft>
                <a:spcPts val="800"/>
              </a:spcAft>
              <a:buNone/>
              <a:tabLst>
                <a:tab pos="457200" algn="l"/>
              </a:tabLst>
            </a:pPr>
            <a:endParaRPr lang="en-US" sz="4400" b="1" kern="100" dirty="0">
              <a:effectLst/>
              <a:ea typeface="Calibri" panose="020F0502020204030204" pitchFamily="34" charset="0"/>
              <a:cs typeface="Arial" panose="020B0604020202020204" pitchFamily="34" charset="0"/>
            </a:endParaRPr>
          </a:p>
          <a:p>
            <a:pPr marL="0" marR="0" lvl="0" indent="0">
              <a:lnSpc>
                <a:spcPct val="107000"/>
              </a:lnSpc>
              <a:spcBef>
                <a:spcPts val="0"/>
              </a:spcBef>
              <a:spcAft>
                <a:spcPts val="0"/>
              </a:spcAft>
              <a:buNone/>
            </a:pPr>
            <a:endParaRPr lang="en-US" sz="3200"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48493A49-727F-7B0E-1847-52DFDFD7E3AF}"/>
              </a:ext>
            </a:extLst>
          </p:cNvPr>
          <p:cNvSpPr>
            <a:spLocks noGrp="1"/>
          </p:cNvSpPr>
          <p:nvPr>
            <p:ph type="title"/>
          </p:nvPr>
        </p:nvSpPr>
        <p:spPr>
          <a:xfrm>
            <a:off x="0" y="1847557"/>
            <a:ext cx="3200399" cy="1880103"/>
          </a:xfrm>
          <a:solidFill>
            <a:schemeClr val="accent2">
              <a:lumMod val="50000"/>
            </a:schemeClr>
          </a:solidFill>
        </p:spPr>
        <p:txBody>
          <a:bodyPr/>
          <a:lstStyle/>
          <a:p>
            <a:r>
              <a:rPr lang="en-US" sz="5400" b="1" dirty="0">
                <a:latin typeface="+mn-lt"/>
              </a:rPr>
              <a:t>Discussion Module 4</a:t>
            </a:r>
          </a:p>
        </p:txBody>
      </p:sp>
    </p:spTree>
    <p:extLst>
      <p:ext uri="{BB962C8B-B14F-4D97-AF65-F5344CB8AC3E}">
        <p14:creationId xmlns:p14="http://schemas.microsoft.com/office/powerpoint/2010/main" val="1711266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8C905-3CB6-12FF-FB36-0F70ED31F58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B8D9AF-498B-45F7-89B6-DA1E2180046A}"/>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0D1F2A18-658A-856E-0181-8E4A8F723823}"/>
              </a:ext>
            </a:extLst>
          </p:cNvPr>
          <p:cNvSpPr>
            <a:spLocks noGrp="1"/>
          </p:cNvSpPr>
          <p:nvPr>
            <p:ph idx="1"/>
          </p:nvPr>
        </p:nvSpPr>
        <p:spPr>
          <a:xfrm>
            <a:off x="3970021" y="638628"/>
            <a:ext cx="7944728" cy="5902847"/>
          </a:xfrm>
        </p:spPr>
        <p:txBody>
          <a:bodyPr>
            <a:noAutofit/>
          </a:bodyPr>
          <a:lstStyle/>
          <a:p>
            <a:pPr marL="0" indent="0">
              <a:lnSpc>
                <a:spcPct val="107000"/>
              </a:lnSpc>
              <a:spcAft>
                <a:spcPts val="800"/>
              </a:spcAft>
              <a:buClr>
                <a:schemeClr val="bg1"/>
              </a:buClr>
              <a:buNone/>
              <a:tabLst>
                <a:tab pos="914400" algn="l"/>
              </a:tabLst>
            </a:pPr>
            <a:r>
              <a:rPr lang="en-US" sz="4400" b="1" kern="100" dirty="0">
                <a:effectLst/>
                <a:ea typeface="Times New Roman" panose="02020603050405020304" pitchFamily="18" charset="0"/>
                <a:cs typeface="Arial" panose="020B0604020202020204" pitchFamily="34" charset="0"/>
              </a:rPr>
              <a:t>1. Find 2-3 input and 2-3 output adaptive technology devices or software applications for students who are blind/low vision (B/VI). </a:t>
            </a:r>
          </a:p>
          <a:p>
            <a:pPr marL="0" indent="0">
              <a:lnSpc>
                <a:spcPct val="107000"/>
              </a:lnSpc>
              <a:spcAft>
                <a:spcPts val="800"/>
              </a:spcAft>
              <a:buClr>
                <a:schemeClr val="bg1"/>
              </a:buClr>
              <a:buNone/>
              <a:tabLst>
                <a:tab pos="914400" algn="l"/>
              </a:tabLst>
            </a:pPr>
            <a:r>
              <a:rPr lang="en-US" sz="4400" b="1" kern="100" dirty="0">
                <a:effectLst/>
                <a:ea typeface="Times New Roman" panose="02020603050405020304" pitchFamily="18" charset="0"/>
                <a:cs typeface="Arial" panose="020B0604020202020204" pitchFamily="34" charset="0"/>
              </a:rPr>
              <a:t>Present advantages and/or potential uses for each.</a:t>
            </a:r>
            <a:endParaRPr lang="en-US" sz="4400" b="1" kern="100" dirty="0">
              <a:effectLst/>
              <a:ea typeface="Calibri" panose="020F0502020204030204" pitchFamily="34" charset="0"/>
              <a:cs typeface="Arial" panose="020B0604020202020204" pitchFamily="34" charset="0"/>
            </a:endParaRPr>
          </a:p>
          <a:p>
            <a:pPr algn="l">
              <a:buFont typeface="Arial" panose="020B0604020202020204" pitchFamily="34" charset="0"/>
              <a:buChar char="•"/>
            </a:pPr>
            <a:endParaRPr lang="en-US" sz="4400" b="1" i="0" dirty="0">
              <a:effectLst/>
            </a:endParaRPr>
          </a:p>
        </p:txBody>
      </p:sp>
      <p:sp>
        <p:nvSpPr>
          <p:cNvPr id="4" name="Title 3">
            <a:extLst>
              <a:ext uri="{FF2B5EF4-FFF2-40B4-BE49-F238E27FC236}">
                <a16:creationId xmlns:a16="http://schemas.microsoft.com/office/drawing/2014/main" id="{7E539980-00DA-7BCE-0EBA-1445888BE032}"/>
              </a:ext>
            </a:extLst>
          </p:cNvPr>
          <p:cNvSpPr>
            <a:spLocks noGrp="1"/>
          </p:cNvSpPr>
          <p:nvPr>
            <p:ph type="title"/>
          </p:nvPr>
        </p:nvSpPr>
        <p:spPr>
          <a:xfrm>
            <a:off x="126609" y="1420837"/>
            <a:ext cx="3530991" cy="2363763"/>
          </a:xfrm>
          <a:solidFill>
            <a:schemeClr val="accent2">
              <a:lumMod val="50000"/>
            </a:schemeClr>
          </a:solidFill>
        </p:spPr>
        <p:txBody>
          <a:bodyPr/>
          <a:lstStyle/>
          <a:p>
            <a:r>
              <a:rPr lang="en-US" sz="4400" b="1" dirty="0">
                <a:latin typeface="+mn-lt"/>
              </a:rPr>
              <a:t>Module 4  - AT input/output Assignment</a:t>
            </a:r>
          </a:p>
        </p:txBody>
      </p:sp>
    </p:spTree>
    <p:extLst>
      <p:ext uri="{BB962C8B-B14F-4D97-AF65-F5344CB8AC3E}">
        <p14:creationId xmlns:p14="http://schemas.microsoft.com/office/powerpoint/2010/main" val="3961965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E37BB-91DF-C701-7A9D-36632522BB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494C90-599B-D54E-99E6-085205DB80E2}"/>
              </a:ext>
            </a:extLst>
          </p:cNvPr>
          <p:cNvSpPr>
            <a:spLocks noGrp="1"/>
          </p:cNvSpPr>
          <p:nvPr>
            <p:ph type="title"/>
          </p:nvPr>
        </p:nvSpPr>
        <p:spPr>
          <a:xfrm>
            <a:off x="0" y="1709375"/>
            <a:ext cx="3025121" cy="2434101"/>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4 Learning Outcomes</a:t>
            </a:r>
            <a:endParaRPr lang="en-US" sz="8800" b="1" dirty="0">
              <a:latin typeface="+mn-lt"/>
            </a:endParaRPr>
          </a:p>
        </p:txBody>
      </p:sp>
      <p:sp>
        <p:nvSpPr>
          <p:cNvPr id="3" name="Content Placeholder 2">
            <a:extLst>
              <a:ext uri="{FF2B5EF4-FFF2-40B4-BE49-F238E27FC236}">
                <a16:creationId xmlns:a16="http://schemas.microsoft.com/office/drawing/2014/main" id="{760EA126-EA37-EA88-24A8-A77DC22E6656}"/>
              </a:ext>
            </a:extLst>
          </p:cNvPr>
          <p:cNvSpPr>
            <a:spLocks noGrp="1"/>
          </p:cNvSpPr>
          <p:nvPr>
            <p:ph idx="1"/>
          </p:nvPr>
        </p:nvSpPr>
        <p:spPr>
          <a:xfrm>
            <a:off x="3240741" y="136526"/>
            <a:ext cx="8547381" cy="6325214"/>
          </a:xfrm>
        </p:spPr>
        <p:txBody>
          <a:bodyPr>
            <a:normAutofit fontScale="92500" lnSpcReduction="10000"/>
          </a:bodyPr>
          <a:lstStyle/>
          <a:p>
            <a:pPr algn="l">
              <a:buClr>
                <a:schemeClr val="bg1"/>
              </a:buClr>
              <a:buFont typeface="Arial" panose="020B0604020202020204" pitchFamily="34" charset="0"/>
              <a:buChar char="•"/>
            </a:pPr>
            <a:r>
              <a:rPr lang="en-US" sz="4000" b="1" i="0" dirty="0">
                <a:effectLst/>
                <a:cs typeface="Arial" panose="020B0604020202020204" pitchFamily="34" charset="0"/>
              </a:rPr>
              <a:t>Learning how disability services and students with disabilities fit into a college strategic plan</a:t>
            </a:r>
          </a:p>
          <a:p>
            <a:pPr algn="l">
              <a:buClr>
                <a:schemeClr val="bg1"/>
              </a:buClr>
              <a:buFont typeface="Arial" panose="020B0604020202020204" pitchFamily="34" charset="0"/>
              <a:buChar char="•"/>
            </a:pPr>
            <a:endParaRPr lang="en-US" sz="1400" b="1" i="0" dirty="0">
              <a:effectLst/>
              <a:cs typeface="Arial" panose="020B0604020202020204" pitchFamily="34" charset="0"/>
            </a:endParaRPr>
          </a:p>
          <a:p>
            <a:pPr algn="l">
              <a:buClr>
                <a:schemeClr val="bg1"/>
              </a:buClr>
              <a:buFont typeface="Arial" panose="020B0604020202020204" pitchFamily="34" charset="0"/>
              <a:buChar char="•"/>
            </a:pPr>
            <a:r>
              <a:rPr lang="en-US" sz="4000" b="1" i="0" dirty="0">
                <a:effectLst/>
                <a:cs typeface="Arial" panose="020B0604020202020204" pitchFamily="34" charset="0"/>
              </a:rPr>
              <a:t>How do SWDs fit into a Diversity Equity and Inclusion statement on campus?</a:t>
            </a:r>
          </a:p>
          <a:p>
            <a:pPr algn="l">
              <a:buClr>
                <a:schemeClr val="bg1"/>
              </a:buClr>
              <a:buFont typeface="Arial" panose="020B0604020202020204" pitchFamily="34" charset="0"/>
              <a:buChar char="•"/>
            </a:pPr>
            <a:endParaRPr lang="en-US" sz="2800" b="1" i="0" dirty="0">
              <a:effectLst/>
              <a:cs typeface="Arial" panose="020B0604020202020204" pitchFamily="34" charset="0"/>
            </a:endParaRPr>
          </a:p>
          <a:p>
            <a:pPr algn="l">
              <a:buClr>
                <a:schemeClr val="bg1"/>
              </a:buClr>
              <a:buFont typeface="Arial" panose="020B0604020202020204" pitchFamily="34" charset="0"/>
              <a:buChar char="•"/>
            </a:pPr>
            <a:r>
              <a:rPr lang="en-US" sz="4000" b="1" i="0" dirty="0">
                <a:effectLst/>
                <a:cs typeface="Arial" panose="020B0604020202020204" pitchFamily="34" charset="0"/>
              </a:rPr>
              <a:t>Understanding the difference between reasonable v. unreasonable accommodations</a:t>
            </a:r>
          </a:p>
          <a:p>
            <a:pPr algn="l">
              <a:buClr>
                <a:schemeClr val="bg1"/>
              </a:buClr>
              <a:buFont typeface="Arial" panose="020B0604020202020204" pitchFamily="34" charset="0"/>
              <a:buChar char="•"/>
            </a:pPr>
            <a:endParaRPr lang="en-US" sz="2800" b="1" i="0" dirty="0">
              <a:effectLst/>
              <a:cs typeface="Arial" panose="020B0604020202020204" pitchFamily="34" charset="0"/>
            </a:endParaRPr>
          </a:p>
          <a:p>
            <a:pPr algn="l">
              <a:buClr>
                <a:schemeClr val="bg1"/>
              </a:buClr>
              <a:buFont typeface="Arial" panose="020B0604020202020204" pitchFamily="34" charset="0"/>
              <a:buChar char="•"/>
            </a:pPr>
            <a:r>
              <a:rPr lang="en-US" sz="4000" b="1" i="0" dirty="0">
                <a:effectLst/>
                <a:cs typeface="Arial" panose="020B0604020202020204" pitchFamily="34" charset="0"/>
              </a:rPr>
              <a:t>Identifying what constitutes an undue burden</a:t>
            </a:r>
          </a:p>
          <a:p>
            <a:pPr marL="0" marR="0" lvl="0" indent="0">
              <a:lnSpc>
                <a:spcPct val="107000"/>
              </a:lnSpc>
              <a:spcBef>
                <a:spcPts val="0"/>
              </a:spcBef>
              <a:spcAft>
                <a:spcPts val="1800"/>
              </a:spcAft>
              <a:buClr>
                <a:schemeClr val="bg1"/>
              </a:buClr>
              <a:buNone/>
            </a:pPr>
            <a:endParaRPr lang="en-US" sz="40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3A32B5A-A0DA-2D9C-684C-A7351529369C}"/>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4027632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8B02E-632F-F508-2674-1AE1B8DBF3A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228981-4E90-3E31-452F-A2EFD8241E4A}"/>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ACFFCA4A-DEC4-64A2-DEDB-C70A34C02732}"/>
              </a:ext>
            </a:extLst>
          </p:cNvPr>
          <p:cNvSpPr>
            <a:spLocks noGrp="1"/>
          </p:cNvSpPr>
          <p:nvPr>
            <p:ph idx="1"/>
          </p:nvPr>
        </p:nvSpPr>
        <p:spPr>
          <a:xfrm>
            <a:off x="3970021" y="564776"/>
            <a:ext cx="7944728" cy="5976700"/>
          </a:xfrm>
        </p:spPr>
        <p:txBody>
          <a:bodyPr>
            <a:noAutofit/>
          </a:bodyPr>
          <a:lstStyle/>
          <a:p>
            <a:pPr marL="0" indent="0">
              <a:lnSpc>
                <a:spcPct val="107000"/>
              </a:lnSpc>
              <a:spcAft>
                <a:spcPts val="800"/>
              </a:spcAft>
              <a:buClr>
                <a:schemeClr val="bg1"/>
              </a:buClr>
              <a:buNone/>
              <a:tabLst>
                <a:tab pos="914400" algn="l"/>
              </a:tabLst>
            </a:pPr>
            <a:r>
              <a:rPr lang="en-US" sz="4400" b="1" kern="100" dirty="0">
                <a:ea typeface="Calibri" panose="020F0502020204030204" pitchFamily="34" charset="0"/>
                <a:cs typeface="Arial" panose="020B0604020202020204" pitchFamily="34" charset="0"/>
              </a:rPr>
              <a:t>2. </a:t>
            </a:r>
            <a:r>
              <a:rPr lang="en-US" sz="4400" b="1" kern="100" dirty="0">
                <a:effectLst/>
                <a:ea typeface="Times New Roman" panose="02020603050405020304" pitchFamily="18" charset="0"/>
                <a:cs typeface="Arial" panose="020B0604020202020204" pitchFamily="34" charset="0"/>
              </a:rPr>
              <a:t>Find 2-3 different types of adaptive technology that provide access for students who have been diagnosed with dyslexia, dysgraphia and/or dyscalculia.</a:t>
            </a:r>
          </a:p>
          <a:p>
            <a:pPr marL="0" indent="0">
              <a:lnSpc>
                <a:spcPct val="107000"/>
              </a:lnSpc>
              <a:spcAft>
                <a:spcPts val="800"/>
              </a:spcAft>
              <a:buClr>
                <a:schemeClr val="bg1"/>
              </a:buClr>
              <a:buNone/>
              <a:tabLst>
                <a:tab pos="914400" algn="l"/>
              </a:tabLst>
            </a:pPr>
            <a:endParaRPr lang="en-US" sz="1800" b="1" kern="100" dirty="0">
              <a:ea typeface="Times New Roman" panose="02020603050405020304" pitchFamily="18" charset="0"/>
              <a:cs typeface="Arial" panose="020B0604020202020204" pitchFamily="34" charset="0"/>
            </a:endParaRPr>
          </a:p>
          <a:p>
            <a:pPr marL="0" indent="0">
              <a:lnSpc>
                <a:spcPct val="107000"/>
              </a:lnSpc>
              <a:spcAft>
                <a:spcPts val="800"/>
              </a:spcAft>
              <a:buClr>
                <a:schemeClr val="bg1"/>
              </a:buClr>
              <a:buNone/>
              <a:tabLst>
                <a:tab pos="914400" algn="l"/>
              </a:tabLst>
            </a:pPr>
            <a:r>
              <a:rPr lang="en-US" sz="4400" b="1" kern="100" dirty="0">
                <a:effectLst/>
                <a:ea typeface="Times New Roman" panose="02020603050405020304" pitchFamily="18" charset="0"/>
                <a:cs typeface="Arial" panose="020B0604020202020204" pitchFamily="34" charset="0"/>
              </a:rPr>
              <a:t>Present advantages and/or potential uses for each.</a:t>
            </a:r>
            <a:endParaRPr lang="en-US" sz="4400" b="1" kern="100" dirty="0">
              <a:effectLst/>
              <a:ea typeface="Calibri" panose="020F0502020204030204" pitchFamily="34" charset="0"/>
              <a:cs typeface="Arial" panose="020B0604020202020204" pitchFamily="34" charset="0"/>
            </a:endParaRPr>
          </a:p>
          <a:p>
            <a:pPr marL="0" indent="0" algn="l">
              <a:buNone/>
            </a:pPr>
            <a:endParaRPr lang="en-US" sz="4400" b="1" i="0" dirty="0">
              <a:effectLst/>
            </a:endParaRPr>
          </a:p>
        </p:txBody>
      </p:sp>
      <p:sp>
        <p:nvSpPr>
          <p:cNvPr id="4" name="Title 3">
            <a:extLst>
              <a:ext uri="{FF2B5EF4-FFF2-40B4-BE49-F238E27FC236}">
                <a16:creationId xmlns:a16="http://schemas.microsoft.com/office/drawing/2014/main" id="{4E92A3BA-E76F-2ADB-722E-1CD6EE938246}"/>
              </a:ext>
            </a:extLst>
          </p:cNvPr>
          <p:cNvSpPr>
            <a:spLocks noGrp="1"/>
          </p:cNvSpPr>
          <p:nvPr>
            <p:ph type="title"/>
          </p:nvPr>
        </p:nvSpPr>
        <p:spPr>
          <a:xfrm>
            <a:off x="126609" y="1420837"/>
            <a:ext cx="3530991" cy="2363763"/>
          </a:xfrm>
          <a:solidFill>
            <a:schemeClr val="accent2">
              <a:lumMod val="50000"/>
            </a:schemeClr>
          </a:solidFill>
        </p:spPr>
        <p:txBody>
          <a:bodyPr/>
          <a:lstStyle/>
          <a:p>
            <a:r>
              <a:rPr lang="en-US" sz="4400" b="1" dirty="0">
                <a:latin typeface="+mn-lt"/>
              </a:rPr>
              <a:t>Module 4  - AT input/output Assignment</a:t>
            </a:r>
          </a:p>
        </p:txBody>
      </p:sp>
    </p:spTree>
    <p:extLst>
      <p:ext uri="{BB962C8B-B14F-4D97-AF65-F5344CB8AC3E}">
        <p14:creationId xmlns:p14="http://schemas.microsoft.com/office/powerpoint/2010/main" val="3450592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A528C-0AF5-E80E-75A4-D634D4A7C50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0BDB0-40F2-DE02-6950-E578C9C82AD7}"/>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EBC74FA-EB47-74EF-1304-3E11E95239EC}"/>
              </a:ext>
            </a:extLst>
          </p:cNvPr>
          <p:cNvSpPr>
            <a:spLocks noGrp="1"/>
          </p:cNvSpPr>
          <p:nvPr>
            <p:ph idx="1"/>
          </p:nvPr>
        </p:nvSpPr>
        <p:spPr>
          <a:xfrm>
            <a:off x="4122057" y="1030515"/>
            <a:ext cx="7943334" cy="5510962"/>
          </a:xfrm>
        </p:spPr>
        <p:txBody>
          <a:bodyPr>
            <a:noAutofit/>
          </a:bodyPr>
          <a:lstStyle/>
          <a:p>
            <a:pPr marL="0" indent="0">
              <a:lnSpc>
                <a:spcPct val="107000"/>
              </a:lnSpc>
              <a:spcAft>
                <a:spcPts val="800"/>
              </a:spcAft>
              <a:buClr>
                <a:schemeClr val="bg1"/>
              </a:buClr>
              <a:buNone/>
              <a:tabLst>
                <a:tab pos="914400" algn="l"/>
              </a:tabLst>
            </a:pPr>
            <a:r>
              <a:rPr lang="en-US" sz="4400" b="1" kern="100" dirty="0">
                <a:ea typeface="Calibri" panose="020F0502020204030204" pitchFamily="34" charset="0"/>
                <a:cs typeface="Arial" panose="020B0604020202020204" pitchFamily="34" charset="0"/>
              </a:rPr>
              <a:t>3. </a:t>
            </a:r>
            <a:r>
              <a:rPr lang="en-US" sz="4400" b="1" kern="100" dirty="0">
                <a:effectLst/>
                <a:ea typeface="Calibri" panose="020F0502020204030204" pitchFamily="34" charset="0"/>
                <a:cs typeface="Arial" panose="020B0604020202020204" pitchFamily="34" charset="0"/>
              </a:rPr>
              <a:t>Find 3 resources for students who are low vision:</a:t>
            </a:r>
          </a:p>
          <a:p>
            <a:pPr lvl="1">
              <a:lnSpc>
                <a:spcPct val="107000"/>
              </a:lnSpc>
              <a:spcBef>
                <a:spcPts val="600"/>
              </a:spcBef>
              <a:spcAft>
                <a:spcPts val="600"/>
              </a:spcAft>
              <a:buClr>
                <a:schemeClr val="bg1"/>
              </a:buClr>
              <a:buFont typeface="Arial" panose="020B0604020202020204" pitchFamily="34" charset="0"/>
              <a:buChar char="•"/>
              <a:tabLst>
                <a:tab pos="914400" algn="l"/>
              </a:tabLst>
            </a:pPr>
            <a:r>
              <a:rPr lang="en-US" sz="3600" b="1" kern="100" dirty="0">
                <a:effectLst/>
                <a:ea typeface="Calibri" panose="020F0502020204030204" pitchFamily="34" charset="0"/>
                <a:cs typeface="Arial" panose="020B0604020202020204" pitchFamily="34" charset="0"/>
              </a:rPr>
              <a:t> keyboard access?</a:t>
            </a:r>
          </a:p>
          <a:p>
            <a:pPr lvl="1">
              <a:lnSpc>
                <a:spcPct val="107000"/>
              </a:lnSpc>
              <a:spcBef>
                <a:spcPts val="600"/>
              </a:spcBef>
              <a:spcAft>
                <a:spcPts val="600"/>
              </a:spcAft>
              <a:buClr>
                <a:schemeClr val="bg1"/>
              </a:buClr>
              <a:buFont typeface="Arial" panose="020B0604020202020204" pitchFamily="34" charset="0"/>
              <a:buChar char="•"/>
              <a:tabLst>
                <a:tab pos="914400" algn="l"/>
              </a:tabLst>
            </a:pPr>
            <a:r>
              <a:rPr lang="en-US" sz="3600" b="1" kern="100" dirty="0">
                <a:effectLst/>
                <a:ea typeface="Calibri" panose="020F0502020204030204" pitchFamily="34" charset="0"/>
                <a:cs typeface="Arial" panose="020B0604020202020204" pitchFamily="34" charset="0"/>
              </a:rPr>
              <a:t> reading access?</a:t>
            </a:r>
          </a:p>
          <a:p>
            <a:pPr lvl="1">
              <a:lnSpc>
                <a:spcPct val="107000"/>
              </a:lnSpc>
              <a:spcBef>
                <a:spcPts val="600"/>
              </a:spcBef>
              <a:spcAft>
                <a:spcPts val="600"/>
              </a:spcAft>
              <a:buClr>
                <a:schemeClr val="bg1"/>
              </a:buClr>
              <a:buFont typeface="Arial" panose="020B0604020202020204" pitchFamily="34" charset="0"/>
              <a:buChar char="•"/>
              <a:tabLst>
                <a:tab pos="914400" algn="l"/>
              </a:tabLst>
            </a:pPr>
            <a:r>
              <a:rPr lang="en-US" sz="3600" b="1" kern="100" dirty="0">
                <a:effectLst/>
                <a:ea typeface="Calibri" panose="020F0502020204030204" pitchFamily="34" charset="0"/>
                <a:cs typeface="Arial" panose="020B0604020202020204" pitchFamily="34" charset="0"/>
              </a:rPr>
              <a:t> classroom access (e.g. access to the whiteboard)? </a:t>
            </a:r>
          </a:p>
          <a:p>
            <a:pPr marL="0" indent="0" algn="l">
              <a:buNone/>
            </a:pPr>
            <a:endParaRPr lang="en-US" sz="4400" b="1" i="0" dirty="0">
              <a:effectLst/>
            </a:endParaRPr>
          </a:p>
        </p:txBody>
      </p:sp>
      <p:sp>
        <p:nvSpPr>
          <p:cNvPr id="4" name="Title 3">
            <a:extLst>
              <a:ext uri="{FF2B5EF4-FFF2-40B4-BE49-F238E27FC236}">
                <a16:creationId xmlns:a16="http://schemas.microsoft.com/office/drawing/2014/main" id="{483E5C27-5319-94BE-E920-D8674BA1F82F}"/>
              </a:ext>
            </a:extLst>
          </p:cNvPr>
          <p:cNvSpPr>
            <a:spLocks noGrp="1"/>
          </p:cNvSpPr>
          <p:nvPr>
            <p:ph type="title"/>
          </p:nvPr>
        </p:nvSpPr>
        <p:spPr>
          <a:xfrm>
            <a:off x="126609" y="1420837"/>
            <a:ext cx="3530991" cy="2363763"/>
          </a:xfrm>
          <a:solidFill>
            <a:schemeClr val="accent2">
              <a:lumMod val="50000"/>
            </a:schemeClr>
          </a:solidFill>
        </p:spPr>
        <p:txBody>
          <a:bodyPr/>
          <a:lstStyle/>
          <a:p>
            <a:r>
              <a:rPr lang="en-US" sz="4400" b="1" dirty="0">
                <a:latin typeface="+mn-lt"/>
              </a:rPr>
              <a:t>Module 4  - AT input/output Assignment</a:t>
            </a:r>
          </a:p>
        </p:txBody>
      </p:sp>
    </p:spTree>
    <p:extLst>
      <p:ext uri="{BB962C8B-B14F-4D97-AF65-F5344CB8AC3E}">
        <p14:creationId xmlns:p14="http://schemas.microsoft.com/office/powerpoint/2010/main" val="1057271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C1AE6-04C4-6278-1D23-D30E3F1DAE8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ADCB97-5BA7-B119-0E15-3300420CE6D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6A3554F8-DBE9-D9FF-25D2-F4368C18B776}"/>
              </a:ext>
            </a:extLst>
          </p:cNvPr>
          <p:cNvSpPr>
            <a:spLocks noGrp="1"/>
          </p:cNvSpPr>
          <p:nvPr>
            <p:ph idx="1"/>
          </p:nvPr>
        </p:nvSpPr>
        <p:spPr>
          <a:xfrm>
            <a:off x="4034971" y="609600"/>
            <a:ext cx="8030420" cy="5931876"/>
          </a:xfrm>
        </p:spPr>
        <p:txBody>
          <a:bodyPr>
            <a:noAutofit/>
          </a:bodyPr>
          <a:lstStyle/>
          <a:p>
            <a:pPr marL="0" indent="0">
              <a:lnSpc>
                <a:spcPct val="107000"/>
              </a:lnSpc>
              <a:spcAft>
                <a:spcPts val="800"/>
              </a:spcAft>
              <a:buClr>
                <a:schemeClr val="bg1"/>
              </a:buClr>
              <a:buNone/>
              <a:tabLst>
                <a:tab pos="914400" algn="l"/>
              </a:tabLst>
            </a:pPr>
            <a:r>
              <a:rPr lang="en-US" sz="4400" b="1" kern="100" dirty="0">
                <a:ea typeface="Calibri" panose="020F0502020204030204" pitchFamily="34" charset="0"/>
                <a:cs typeface="Arial" panose="020B0604020202020204" pitchFamily="34" charset="0"/>
              </a:rPr>
              <a:t>4. </a:t>
            </a:r>
            <a:r>
              <a:rPr lang="en-US" sz="4400" b="1" kern="100" dirty="0">
                <a:effectLst/>
                <a:ea typeface="Calibri" panose="020F0502020204030204" pitchFamily="34" charset="0"/>
                <a:cs typeface="Arial" panose="020B0604020202020204" pitchFamily="34" charset="0"/>
              </a:rPr>
              <a:t>What about </a:t>
            </a:r>
          </a:p>
          <a:p>
            <a:pPr lvl="1">
              <a:lnSpc>
                <a:spcPct val="107000"/>
              </a:lnSpc>
              <a:spcAft>
                <a:spcPts val="800"/>
              </a:spcAft>
              <a:buClr>
                <a:schemeClr val="bg1"/>
              </a:buClr>
              <a:buFont typeface="Arial" panose="020B0604020202020204" pitchFamily="34" charset="0"/>
              <a:buChar char="•"/>
              <a:tabLst>
                <a:tab pos="914400" algn="l"/>
              </a:tabLst>
            </a:pPr>
            <a:r>
              <a:rPr lang="en-US" sz="4000" b="1" kern="100" dirty="0">
                <a:effectLst/>
                <a:ea typeface="Calibri" panose="020F0502020204030204" pitchFamily="34" charset="0"/>
                <a:cs typeface="Arial" panose="020B0604020202020204" pitchFamily="34" charset="0"/>
              </a:rPr>
              <a:t> color contrast</a:t>
            </a:r>
          </a:p>
          <a:p>
            <a:pPr lvl="1">
              <a:lnSpc>
                <a:spcPct val="107000"/>
              </a:lnSpc>
              <a:spcAft>
                <a:spcPts val="800"/>
              </a:spcAft>
              <a:buClr>
                <a:schemeClr val="bg1"/>
              </a:buClr>
              <a:buFont typeface="Arial" panose="020B0604020202020204" pitchFamily="34" charset="0"/>
              <a:buChar char="•"/>
              <a:tabLst>
                <a:tab pos="914400" algn="l"/>
              </a:tabLst>
            </a:pPr>
            <a:r>
              <a:rPr lang="en-US" sz="4000" b="1" kern="100" dirty="0">
                <a:effectLst/>
                <a:ea typeface="Calibri" panose="020F0502020204030204" pitchFamily="34" charset="0"/>
                <a:cs typeface="Arial" panose="020B0604020202020204" pitchFamily="34" charset="0"/>
              </a:rPr>
              <a:t> font size</a:t>
            </a:r>
          </a:p>
          <a:p>
            <a:pPr lvl="1">
              <a:lnSpc>
                <a:spcPct val="107000"/>
              </a:lnSpc>
              <a:spcAft>
                <a:spcPts val="800"/>
              </a:spcAft>
              <a:buClr>
                <a:schemeClr val="bg1"/>
              </a:buClr>
              <a:buFont typeface="Arial" panose="020B0604020202020204" pitchFamily="34" charset="0"/>
              <a:buChar char="•"/>
              <a:tabLst>
                <a:tab pos="914400" algn="l"/>
              </a:tabLst>
            </a:pPr>
            <a:r>
              <a:rPr lang="en-US" sz="4000" b="1" kern="100" dirty="0">
                <a:effectLst/>
                <a:ea typeface="Calibri" panose="020F0502020204030204" pitchFamily="34" charset="0"/>
                <a:cs typeface="Arial" panose="020B0604020202020204" pitchFamily="34" charset="0"/>
              </a:rPr>
              <a:t> built-in no-cost accessibility solutions</a:t>
            </a:r>
          </a:p>
          <a:p>
            <a:pPr marL="0" indent="0">
              <a:lnSpc>
                <a:spcPct val="107000"/>
              </a:lnSpc>
              <a:spcAft>
                <a:spcPts val="800"/>
              </a:spcAft>
              <a:buClr>
                <a:schemeClr val="bg1"/>
              </a:buClr>
              <a:buNone/>
              <a:tabLst>
                <a:tab pos="914400" algn="l"/>
              </a:tabLst>
            </a:pPr>
            <a:r>
              <a:rPr lang="en-US" sz="4400" b="1" kern="100" dirty="0">
                <a:effectLst/>
                <a:ea typeface="Calibri" panose="020F0502020204030204" pitchFamily="34" charset="0"/>
                <a:cs typeface="Arial" panose="020B0604020202020204" pitchFamily="34" charset="0"/>
              </a:rPr>
              <a:t>What are some advantages of each? Some disadvantages?</a:t>
            </a:r>
          </a:p>
          <a:p>
            <a:pPr marL="0" indent="0" algn="l">
              <a:buNone/>
            </a:pPr>
            <a:endParaRPr lang="en-US" sz="4400" b="1" i="0" dirty="0">
              <a:effectLst/>
            </a:endParaRPr>
          </a:p>
        </p:txBody>
      </p:sp>
      <p:sp>
        <p:nvSpPr>
          <p:cNvPr id="4" name="Title 3">
            <a:extLst>
              <a:ext uri="{FF2B5EF4-FFF2-40B4-BE49-F238E27FC236}">
                <a16:creationId xmlns:a16="http://schemas.microsoft.com/office/drawing/2014/main" id="{47E09032-E904-4319-F3EF-B3D79A6B3077}"/>
              </a:ext>
            </a:extLst>
          </p:cNvPr>
          <p:cNvSpPr>
            <a:spLocks noGrp="1"/>
          </p:cNvSpPr>
          <p:nvPr>
            <p:ph type="title"/>
          </p:nvPr>
        </p:nvSpPr>
        <p:spPr>
          <a:xfrm>
            <a:off x="126609" y="1420837"/>
            <a:ext cx="3530991" cy="2363763"/>
          </a:xfrm>
          <a:solidFill>
            <a:schemeClr val="accent2">
              <a:lumMod val="50000"/>
            </a:schemeClr>
          </a:solidFill>
        </p:spPr>
        <p:txBody>
          <a:bodyPr/>
          <a:lstStyle/>
          <a:p>
            <a:r>
              <a:rPr lang="en-US" sz="4400" b="1" dirty="0">
                <a:latin typeface="+mn-lt"/>
              </a:rPr>
              <a:t>Module 4  - AT input/output Assignment</a:t>
            </a:r>
          </a:p>
        </p:txBody>
      </p:sp>
    </p:spTree>
    <p:extLst>
      <p:ext uri="{BB962C8B-B14F-4D97-AF65-F5344CB8AC3E}">
        <p14:creationId xmlns:p14="http://schemas.microsoft.com/office/powerpoint/2010/main" val="919938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B4858-F7B1-E843-ED02-417DA827C79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0AC9FE-FEF7-A325-D8C5-7F1AF00A20DF}"/>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C0C911B2-8B36-F4F3-349A-073C283D0AEB}"/>
              </a:ext>
            </a:extLst>
          </p:cNvPr>
          <p:cNvSpPr>
            <a:spLocks noGrp="1"/>
          </p:cNvSpPr>
          <p:nvPr>
            <p:ph idx="1"/>
          </p:nvPr>
        </p:nvSpPr>
        <p:spPr>
          <a:xfrm>
            <a:off x="3759200" y="136525"/>
            <a:ext cx="8432800" cy="6584950"/>
          </a:xfrm>
        </p:spPr>
        <p:txBody>
          <a:bodyPr>
            <a:noAutofit/>
          </a:bodyPr>
          <a:lstStyle/>
          <a:p>
            <a:pPr marL="285750" indent="-285750">
              <a:lnSpc>
                <a:spcPct val="107000"/>
              </a:lnSpc>
              <a:buClr>
                <a:schemeClr val="bg1"/>
              </a:buClr>
              <a:buFont typeface="+mj-lt"/>
              <a:buAutoNum type="arabicPeriod"/>
              <a:tabLst>
                <a:tab pos="914400" algn="l"/>
              </a:tabLst>
            </a:pPr>
            <a:r>
              <a:rPr lang="en-US" sz="4400" b="1" kern="100" dirty="0">
                <a:effectLst/>
                <a:ea typeface="Calibri" panose="020F0502020204030204" pitchFamily="34" charset="0"/>
                <a:cs typeface="Arial" panose="020B0604020202020204" pitchFamily="34" charset="0"/>
              </a:rPr>
              <a:t> Which of the following is NOT a diagnostic tool for determining dyslexia, dysgraphia and dyscalculia for college students/adults?</a:t>
            </a:r>
          </a:p>
          <a:p>
            <a:pPr lvl="3">
              <a:lnSpc>
                <a:spcPct val="107000"/>
              </a:lnSpc>
              <a:buFont typeface="+mj-lt"/>
              <a:buAutoNum type="alphaLcPeriod"/>
              <a:tabLst>
                <a:tab pos="914400" algn="l"/>
              </a:tabLst>
            </a:pPr>
            <a:r>
              <a:rPr lang="en-US" sz="4000" b="1" kern="100" dirty="0">
                <a:solidFill>
                  <a:schemeClr val="bg1"/>
                </a:solidFill>
                <a:effectLst/>
                <a:ea typeface="Calibri" panose="020F0502020204030204" pitchFamily="34" charset="0"/>
                <a:cs typeface="Arial" panose="020B0604020202020204" pitchFamily="34" charset="0"/>
              </a:rPr>
              <a:t> Wechsler Adult Intelligence Scale </a:t>
            </a:r>
          </a:p>
          <a:p>
            <a:pPr lvl="3">
              <a:lnSpc>
                <a:spcPct val="107000"/>
              </a:lnSpc>
              <a:buFont typeface="+mj-lt"/>
              <a:buAutoNum type="alphaLcPeriod"/>
              <a:tabLst>
                <a:tab pos="914400" algn="l"/>
              </a:tabLst>
            </a:pPr>
            <a:r>
              <a:rPr lang="en-US" sz="4000" b="1" kern="100" dirty="0">
                <a:solidFill>
                  <a:schemeClr val="bg1"/>
                </a:solidFill>
                <a:effectLst/>
                <a:ea typeface="Calibri" panose="020F0502020204030204" pitchFamily="34" charset="0"/>
                <a:cs typeface="Arial" panose="020B0604020202020204" pitchFamily="34" charset="0"/>
              </a:rPr>
              <a:t> Woodcock-Johnson </a:t>
            </a:r>
          </a:p>
          <a:p>
            <a:pPr lvl="3">
              <a:lnSpc>
                <a:spcPct val="107000"/>
              </a:lnSpc>
              <a:buFont typeface="+mj-lt"/>
              <a:buAutoNum type="alphaLcPeriod"/>
              <a:tabLst>
                <a:tab pos="914400" algn="l"/>
              </a:tabLst>
            </a:pPr>
            <a:r>
              <a:rPr lang="en-US" sz="4000" b="1" kern="100" dirty="0">
                <a:ea typeface="Calibri" panose="020F0502020204030204" pitchFamily="34" charset="0"/>
                <a:cs typeface="Arial" panose="020B0604020202020204" pitchFamily="34" charset="0"/>
              </a:rPr>
              <a:t> </a:t>
            </a:r>
            <a:r>
              <a:rPr lang="en-US" sz="4000" b="1" kern="100" dirty="0">
                <a:solidFill>
                  <a:schemeClr val="bg1"/>
                </a:solidFill>
                <a:effectLst/>
                <a:ea typeface="Calibri" panose="020F0502020204030204" pitchFamily="34" charset="0"/>
                <a:cs typeface="Arial" panose="020B0604020202020204" pitchFamily="34" charset="0"/>
              </a:rPr>
              <a:t>Visual acuity test   </a:t>
            </a:r>
          </a:p>
          <a:p>
            <a:pPr marL="0" marR="0" lvl="0" indent="0" rtl="0">
              <a:lnSpc>
                <a:spcPct val="107000"/>
              </a:lnSpc>
              <a:spcBef>
                <a:spcPts val="0"/>
              </a:spcBef>
              <a:spcAft>
                <a:spcPts val="0"/>
              </a:spcAft>
              <a:buNone/>
            </a:pPr>
            <a:endParaRPr lang="en-US" sz="4000" b="1" dirty="0"/>
          </a:p>
        </p:txBody>
      </p:sp>
      <p:sp>
        <p:nvSpPr>
          <p:cNvPr id="4" name="Title 3">
            <a:extLst>
              <a:ext uri="{FF2B5EF4-FFF2-40B4-BE49-F238E27FC236}">
                <a16:creationId xmlns:a16="http://schemas.microsoft.com/office/drawing/2014/main" id="{2B4243D5-126F-B943-A8E8-B4AAACECE25C}"/>
              </a:ext>
            </a:extLst>
          </p:cNvPr>
          <p:cNvSpPr>
            <a:spLocks noGrp="1"/>
          </p:cNvSpPr>
          <p:nvPr>
            <p:ph type="title"/>
          </p:nvPr>
        </p:nvSpPr>
        <p:spPr>
          <a:xfrm>
            <a:off x="243839" y="2180491"/>
            <a:ext cx="3388361" cy="2064769"/>
          </a:xfrm>
          <a:solidFill>
            <a:schemeClr val="accent2">
              <a:lumMod val="50000"/>
            </a:schemeClr>
          </a:solidFill>
        </p:spPr>
        <p:txBody>
          <a:bodyPr/>
          <a:lstStyle/>
          <a:p>
            <a:r>
              <a:rPr lang="en-US" sz="6000" b="1" dirty="0">
                <a:latin typeface="+mn-lt"/>
              </a:rPr>
              <a:t>Module 4 post-quiz</a:t>
            </a:r>
          </a:p>
        </p:txBody>
      </p:sp>
    </p:spTree>
    <p:extLst>
      <p:ext uri="{BB962C8B-B14F-4D97-AF65-F5344CB8AC3E}">
        <p14:creationId xmlns:p14="http://schemas.microsoft.com/office/powerpoint/2010/main" val="366668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B980D-E42A-3AED-E12B-E999A1E11EE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494D30-9F5A-22D5-8453-69CB80BD7F64}"/>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1581953-B6D9-4D0F-30AD-2E9AF0C40964}"/>
              </a:ext>
            </a:extLst>
          </p:cNvPr>
          <p:cNvSpPr>
            <a:spLocks noGrp="1"/>
          </p:cNvSpPr>
          <p:nvPr>
            <p:ph idx="1"/>
          </p:nvPr>
        </p:nvSpPr>
        <p:spPr>
          <a:xfrm>
            <a:off x="3822700" y="136525"/>
            <a:ext cx="8064501" cy="6584950"/>
          </a:xfrm>
        </p:spPr>
        <p:txBody>
          <a:bodyPr>
            <a:noAutofit/>
          </a:bodyPr>
          <a:lstStyle/>
          <a:p>
            <a:pPr marL="0" indent="0">
              <a:lnSpc>
                <a:spcPct val="107000"/>
              </a:lnSpc>
              <a:buNone/>
              <a:tabLst>
                <a:tab pos="914400" algn="l"/>
              </a:tabLst>
            </a:pPr>
            <a:r>
              <a:rPr kumimoji="0" lang="en-US" altLang="en-US" sz="4400" b="1" i="0" u="none" strike="noStrike" cap="none" normalizeH="0" baseline="0" dirty="0">
                <a:ln>
                  <a:noFill/>
                </a:ln>
                <a:effectLst/>
              </a:rPr>
              <a:t>2. </a:t>
            </a:r>
            <a:r>
              <a:rPr lang="en-US" sz="4400" b="1" kern="100" dirty="0">
                <a:effectLst/>
                <a:ea typeface="Calibri" panose="020F0502020204030204" pitchFamily="34" charset="0"/>
                <a:cs typeface="Arial" panose="020B0604020202020204" pitchFamily="34" charset="0"/>
              </a:rPr>
              <a:t>The learning disabilities noted in Question 1 are related to which of these:</a:t>
            </a:r>
          </a:p>
          <a:p>
            <a:pPr lvl="2">
              <a:lnSpc>
                <a:spcPct val="107000"/>
              </a:lnSpc>
              <a:buFont typeface="+mj-lt"/>
              <a:buAutoNum type="alphaLcPeriod"/>
              <a:tabLst>
                <a:tab pos="1371600" algn="l"/>
              </a:tabLst>
            </a:pPr>
            <a:r>
              <a:rPr lang="en-US" sz="3600" b="1" kern="100" dirty="0">
                <a:effectLst/>
                <a:ea typeface="Times New Roman" panose="02020603050405020304" pitchFamily="18" charset="0"/>
                <a:cs typeface="Arial" panose="020B0604020202020204" pitchFamily="34" charset="0"/>
              </a:rPr>
              <a:t> a reading disorder caused by a </a:t>
            </a:r>
          </a:p>
          <a:p>
            <a:pPr marL="914400" lvl="2" indent="0">
              <a:lnSpc>
                <a:spcPct val="107000"/>
              </a:lnSpc>
              <a:buNone/>
              <a:tabLst>
                <a:tab pos="1371600" algn="l"/>
              </a:tabLst>
            </a:pPr>
            <a:r>
              <a:rPr lang="en-US" sz="3600" b="1" kern="100" dirty="0">
                <a:ea typeface="Times New Roman" panose="02020603050405020304" pitchFamily="18" charset="0"/>
                <a:cs typeface="Arial" panose="020B0604020202020204" pitchFamily="34" charset="0"/>
              </a:rPr>
              <a:t>	</a:t>
            </a:r>
            <a:r>
              <a:rPr lang="en-US" sz="3600" b="1" kern="100" dirty="0">
                <a:effectLst/>
                <a:ea typeface="Times New Roman" panose="02020603050405020304" pitchFamily="18" charset="0"/>
                <a:cs typeface="Arial" panose="020B0604020202020204" pitchFamily="34" charset="0"/>
              </a:rPr>
              <a:t>vision impairment</a:t>
            </a:r>
          </a:p>
          <a:p>
            <a:pPr marL="914400" lvl="2" indent="0">
              <a:lnSpc>
                <a:spcPct val="107000"/>
              </a:lnSpc>
              <a:buNone/>
              <a:tabLst>
                <a:tab pos="1371600" algn="l"/>
              </a:tabLst>
            </a:pPr>
            <a:r>
              <a:rPr lang="en-US" sz="3600" b="1" kern="100" dirty="0">
                <a:ea typeface="Times New Roman" panose="02020603050405020304" pitchFamily="18" charset="0"/>
                <a:cs typeface="Arial" panose="020B0604020202020204" pitchFamily="34" charset="0"/>
              </a:rPr>
              <a:t>b. </a:t>
            </a:r>
            <a:r>
              <a:rPr lang="en-US" sz="3600" b="1" kern="100" dirty="0">
                <a:effectLst/>
                <a:ea typeface="Times New Roman" panose="02020603050405020304" pitchFamily="18" charset="0"/>
                <a:cs typeface="Arial" panose="020B0604020202020204" pitchFamily="34" charset="0"/>
              </a:rPr>
              <a:t>a language processing disorder</a:t>
            </a:r>
          </a:p>
          <a:p>
            <a:pPr marL="914400" lvl="2" indent="0">
              <a:lnSpc>
                <a:spcPct val="107000"/>
              </a:lnSpc>
              <a:buNone/>
              <a:tabLst>
                <a:tab pos="1371600" algn="l"/>
              </a:tabLst>
            </a:pPr>
            <a:r>
              <a:rPr lang="en-US" sz="3600" b="1" kern="100" dirty="0">
                <a:ea typeface="Times New Roman" panose="02020603050405020304" pitchFamily="18" charset="0"/>
                <a:cs typeface="Arial" panose="020B0604020202020204" pitchFamily="34" charset="0"/>
              </a:rPr>
              <a:t>	</a:t>
            </a:r>
            <a:r>
              <a:rPr lang="en-US" sz="3600" b="1" kern="100" dirty="0">
                <a:effectLst/>
                <a:ea typeface="Times New Roman" panose="02020603050405020304" pitchFamily="18" charset="0"/>
                <a:cs typeface="Arial" panose="020B0604020202020204" pitchFamily="34" charset="0"/>
              </a:rPr>
              <a:t>involving an inability to associate 	phonemes with letters or 	numbers. It is based in genetics.</a:t>
            </a:r>
          </a:p>
          <a:p>
            <a:pPr marL="457200" lvl="1" indent="0" eaLnBrk="0" fontAlgn="base" hangingPunct="0">
              <a:lnSpc>
                <a:spcPct val="100000"/>
              </a:lnSpc>
              <a:spcBef>
                <a:spcPct val="0"/>
              </a:spcBef>
              <a:spcAft>
                <a:spcPct val="0"/>
              </a:spcAft>
              <a:buNone/>
            </a:pPr>
            <a:r>
              <a:rPr kumimoji="0" lang="en-US" altLang="en-US" sz="3600" b="1" i="0" u="none" strike="noStrike" cap="none" normalizeH="0" baseline="0" dirty="0">
                <a:ln>
                  <a:noFill/>
                </a:ln>
                <a:effectLst/>
              </a:rPr>
              <a:t> </a:t>
            </a:r>
            <a:endParaRPr lang="en-US" sz="3600" b="1" dirty="0"/>
          </a:p>
        </p:txBody>
      </p:sp>
      <p:sp>
        <p:nvSpPr>
          <p:cNvPr id="4" name="Title 3">
            <a:extLst>
              <a:ext uri="{FF2B5EF4-FFF2-40B4-BE49-F238E27FC236}">
                <a16:creationId xmlns:a16="http://schemas.microsoft.com/office/drawing/2014/main" id="{9A440FA7-96A4-A3A0-38A8-C47EB6CEED57}"/>
              </a:ext>
            </a:extLst>
          </p:cNvPr>
          <p:cNvSpPr>
            <a:spLocks noGrp="1"/>
          </p:cNvSpPr>
          <p:nvPr>
            <p:ph type="title"/>
          </p:nvPr>
        </p:nvSpPr>
        <p:spPr>
          <a:xfrm>
            <a:off x="243839" y="2180491"/>
            <a:ext cx="3451861" cy="2064769"/>
          </a:xfrm>
          <a:solidFill>
            <a:schemeClr val="accent2">
              <a:lumMod val="50000"/>
            </a:schemeClr>
          </a:solidFill>
        </p:spPr>
        <p:txBody>
          <a:bodyPr/>
          <a:lstStyle/>
          <a:p>
            <a:r>
              <a:rPr lang="en-US" sz="6000" b="1" dirty="0">
                <a:latin typeface="+mn-lt"/>
              </a:rPr>
              <a:t>Module 4 post-quiz</a:t>
            </a:r>
          </a:p>
        </p:txBody>
      </p:sp>
    </p:spTree>
    <p:extLst>
      <p:ext uri="{BB962C8B-B14F-4D97-AF65-F5344CB8AC3E}">
        <p14:creationId xmlns:p14="http://schemas.microsoft.com/office/powerpoint/2010/main" val="1942488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E3C54-2A0B-1E56-F98E-903EC8813C3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A9F946-09E5-E15C-182F-8B2EBC0F5982}"/>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0780D4E0-F86C-E21D-945F-7819655C896A}"/>
              </a:ext>
            </a:extLst>
          </p:cNvPr>
          <p:cNvSpPr>
            <a:spLocks noGrp="1"/>
          </p:cNvSpPr>
          <p:nvPr>
            <p:ph idx="1"/>
          </p:nvPr>
        </p:nvSpPr>
        <p:spPr>
          <a:xfrm>
            <a:off x="3798277" y="136525"/>
            <a:ext cx="8088924" cy="6584950"/>
          </a:xfrm>
        </p:spPr>
        <p:txBody>
          <a:bodyPr>
            <a:noAutofit/>
          </a:bodyPr>
          <a:lstStyle/>
          <a:p>
            <a:pPr marL="0" indent="0">
              <a:lnSpc>
                <a:spcPct val="107000"/>
              </a:lnSpc>
              <a:buNone/>
              <a:tabLst>
                <a:tab pos="914400" algn="l"/>
              </a:tabLst>
            </a:pPr>
            <a:r>
              <a:rPr kumimoji="0" lang="en-US" altLang="en-US" sz="4400" b="1" i="0" u="none" strike="noStrike" cap="none" normalizeH="0" baseline="0" dirty="0">
                <a:ln>
                  <a:noFill/>
                </a:ln>
                <a:effectLst/>
              </a:rPr>
              <a:t>3. </a:t>
            </a:r>
            <a:r>
              <a:rPr lang="en-US" sz="4400" b="1" kern="100" dirty="0">
                <a:effectLst/>
                <a:ea typeface="Times New Roman" panose="02020603050405020304" pitchFamily="18" charset="0"/>
                <a:cs typeface="Arial" panose="020B0604020202020204" pitchFamily="34" charset="0"/>
              </a:rPr>
              <a:t>A student with dyslexia or a reading comprehension disorder benefits most from: </a:t>
            </a:r>
          </a:p>
          <a:p>
            <a:pPr marL="0" indent="0">
              <a:lnSpc>
                <a:spcPct val="107000"/>
              </a:lnSpc>
              <a:buNone/>
              <a:tabLst>
                <a:tab pos="914400" algn="l"/>
              </a:tabLst>
            </a:pPr>
            <a:endParaRPr lang="en-US" sz="2400" b="1" kern="100" dirty="0">
              <a:effectLst/>
              <a:ea typeface="Calibri" panose="020F0502020204030204" pitchFamily="34" charset="0"/>
              <a:cs typeface="Arial" panose="020B0604020202020204" pitchFamily="34" charset="0"/>
            </a:endParaRPr>
          </a:p>
          <a:p>
            <a:pPr lvl="1">
              <a:lnSpc>
                <a:spcPct val="107000"/>
              </a:lnSpc>
              <a:buFont typeface="+mj-lt"/>
              <a:buAutoNum type="alphaLcPeriod"/>
              <a:tabLst>
                <a:tab pos="1371600" algn="l"/>
              </a:tabLst>
            </a:pPr>
            <a:r>
              <a:rPr lang="en-US" sz="4400" b="1" kern="100" dirty="0">
                <a:effectLst/>
                <a:ea typeface="Times New Roman" panose="02020603050405020304" pitchFamily="18" charset="0"/>
                <a:cs typeface="Arial" panose="020B0604020202020204" pitchFamily="34" charset="0"/>
              </a:rPr>
              <a:t> screen reading technology</a:t>
            </a:r>
          </a:p>
          <a:p>
            <a:pPr lvl="1">
              <a:lnSpc>
                <a:spcPct val="107000"/>
              </a:lnSpc>
              <a:buFont typeface="+mj-lt"/>
              <a:buAutoNum type="alphaLcPeriod"/>
              <a:tabLst>
                <a:tab pos="1371600" algn="l"/>
              </a:tabLst>
            </a:pPr>
            <a:r>
              <a:rPr lang="en-US" sz="4400" b="1" kern="100" dirty="0">
                <a:effectLst/>
                <a:ea typeface="Times New Roman" panose="02020603050405020304" pitchFamily="18" charset="0"/>
                <a:cs typeface="Arial" panose="020B0604020202020204" pitchFamily="34" charset="0"/>
              </a:rPr>
              <a:t> text-to-speech technology</a:t>
            </a:r>
          </a:p>
          <a:p>
            <a:pPr lvl="1">
              <a:lnSpc>
                <a:spcPct val="107000"/>
              </a:lnSpc>
              <a:spcAft>
                <a:spcPts val="800"/>
              </a:spcAft>
              <a:buFont typeface="+mj-lt"/>
              <a:buAutoNum type="alphaLcPeriod"/>
              <a:tabLst>
                <a:tab pos="1371600" algn="l"/>
              </a:tabLst>
            </a:pPr>
            <a:r>
              <a:rPr lang="en-US" sz="4400" b="1" kern="100" dirty="0">
                <a:effectLst/>
                <a:ea typeface="Times New Roman" panose="02020603050405020304" pitchFamily="18" charset="0"/>
                <a:cs typeface="Arial" panose="020B0604020202020204" pitchFamily="34" charset="0"/>
              </a:rPr>
              <a:t> learning enhancement technology</a:t>
            </a:r>
          </a:p>
        </p:txBody>
      </p:sp>
      <p:sp>
        <p:nvSpPr>
          <p:cNvPr id="4" name="Title 3">
            <a:extLst>
              <a:ext uri="{FF2B5EF4-FFF2-40B4-BE49-F238E27FC236}">
                <a16:creationId xmlns:a16="http://schemas.microsoft.com/office/drawing/2014/main" id="{C973C369-7838-E63C-158F-1EE210AA480F}"/>
              </a:ext>
            </a:extLst>
          </p:cNvPr>
          <p:cNvSpPr>
            <a:spLocks noGrp="1"/>
          </p:cNvSpPr>
          <p:nvPr>
            <p:ph type="title"/>
          </p:nvPr>
        </p:nvSpPr>
        <p:spPr>
          <a:xfrm>
            <a:off x="243839" y="2180491"/>
            <a:ext cx="3388361" cy="2064769"/>
          </a:xfrm>
          <a:solidFill>
            <a:schemeClr val="accent2">
              <a:lumMod val="50000"/>
            </a:schemeClr>
          </a:solidFill>
        </p:spPr>
        <p:txBody>
          <a:bodyPr/>
          <a:lstStyle/>
          <a:p>
            <a:r>
              <a:rPr lang="en-US" sz="6000" b="1" dirty="0">
                <a:latin typeface="+mn-lt"/>
              </a:rPr>
              <a:t>Module 4 post-quiz</a:t>
            </a:r>
          </a:p>
        </p:txBody>
      </p:sp>
    </p:spTree>
    <p:extLst>
      <p:ext uri="{BB962C8B-B14F-4D97-AF65-F5344CB8AC3E}">
        <p14:creationId xmlns:p14="http://schemas.microsoft.com/office/powerpoint/2010/main" val="2247892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43B45-32A6-59B8-19CB-424BBCDE92F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24302A-3D8A-A512-C10C-387DB67EAC8F}"/>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06EAF05-DEC7-510E-BDAA-9CABB409664B}"/>
              </a:ext>
            </a:extLst>
          </p:cNvPr>
          <p:cNvSpPr>
            <a:spLocks noGrp="1"/>
          </p:cNvSpPr>
          <p:nvPr>
            <p:ph idx="1"/>
          </p:nvPr>
        </p:nvSpPr>
        <p:spPr>
          <a:xfrm>
            <a:off x="4107767" y="136525"/>
            <a:ext cx="7779434" cy="6584950"/>
          </a:xfrm>
        </p:spPr>
        <p:txBody>
          <a:bodyPr>
            <a:noAutofit/>
          </a:bodyPr>
          <a:lstStyle/>
          <a:p>
            <a:pPr marL="457200" lvl="1" indent="0">
              <a:lnSpc>
                <a:spcPct val="107000"/>
              </a:lnSpc>
              <a:buNone/>
              <a:tabLst>
                <a:tab pos="914400" algn="l"/>
              </a:tabLst>
            </a:pPr>
            <a:r>
              <a:rPr kumimoji="0" lang="en-US" altLang="en-US" sz="4000" b="1" i="0" u="none" strike="noStrike" cap="none" normalizeH="0" baseline="0" dirty="0">
                <a:ln>
                  <a:noFill/>
                </a:ln>
                <a:effectLst/>
              </a:rPr>
              <a:t>4. </a:t>
            </a:r>
            <a:r>
              <a:rPr lang="en-US" sz="4000" b="1" kern="100" dirty="0">
                <a:effectLst/>
                <a:ea typeface="Times New Roman" panose="02020603050405020304" pitchFamily="18" charset="0"/>
                <a:cs typeface="Arial" panose="020B0604020202020204" pitchFamily="34" charset="0"/>
              </a:rPr>
              <a:t>Which of the following computer languages provide math in an accessible format for a student using JAWS or NVDA.</a:t>
            </a:r>
          </a:p>
          <a:p>
            <a:pPr marL="457200" lvl="1" indent="0">
              <a:lnSpc>
                <a:spcPct val="107000"/>
              </a:lnSpc>
              <a:buNone/>
              <a:tabLst>
                <a:tab pos="914400" algn="l"/>
              </a:tabLst>
            </a:pPr>
            <a:endParaRPr lang="en-US" sz="4000" b="1" kern="100" dirty="0">
              <a:effectLst/>
              <a:ea typeface="Calibri" panose="020F0502020204030204" pitchFamily="34" charset="0"/>
              <a:cs typeface="Arial" panose="020B0604020202020204" pitchFamily="34" charset="0"/>
            </a:endParaRPr>
          </a:p>
          <a:p>
            <a:pPr lvl="2">
              <a:lnSpc>
                <a:spcPct val="107000"/>
              </a:lnSpc>
              <a:buFont typeface="+mj-lt"/>
              <a:buAutoNum type="alphaLcPeriod"/>
              <a:tabLst>
                <a:tab pos="1371600" algn="l"/>
              </a:tabLst>
            </a:pPr>
            <a:r>
              <a:rPr lang="en-US" sz="4000" b="1" kern="100" dirty="0">
                <a:effectLst/>
                <a:ea typeface="Times New Roman" panose="02020603050405020304" pitchFamily="18" charset="0"/>
                <a:cs typeface="Arial" panose="020B0604020202020204" pitchFamily="34" charset="0"/>
              </a:rPr>
              <a:t> JavaScript</a:t>
            </a:r>
          </a:p>
          <a:p>
            <a:pPr lvl="2">
              <a:lnSpc>
                <a:spcPct val="107000"/>
              </a:lnSpc>
              <a:spcAft>
                <a:spcPts val="800"/>
              </a:spcAft>
              <a:buFont typeface="+mj-lt"/>
              <a:buAutoNum type="alphaLcPeriod"/>
              <a:tabLst>
                <a:tab pos="1371600" algn="l"/>
              </a:tabLst>
            </a:pPr>
            <a:r>
              <a:rPr lang="en-US" sz="4000" b="1" kern="100" dirty="0">
                <a:effectLst/>
                <a:ea typeface="Times New Roman" panose="02020603050405020304" pitchFamily="18" charset="0"/>
                <a:cs typeface="Arial" panose="020B0604020202020204" pitchFamily="34" charset="0"/>
              </a:rPr>
              <a:t> Python</a:t>
            </a:r>
          </a:p>
          <a:p>
            <a:pPr lvl="2">
              <a:lnSpc>
                <a:spcPct val="107000"/>
              </a:lnSpc>
              <a:spcAft>
                <a:spcPts val="800"/>
              </a:spcAft>
              <a:buFont typeface="+mj-lt"/>
              <a:buAutoNum type="alphaLcPeriod"/>
              <a:tabLst>
                <a:tab pos="1371600" algn="l"/>
              </a:tabLst>
            </a:pPr>
            <a:r>
              <a:rPr lang="en-US" sz="4000" b="1" kern="100" dirty="0">
                <a:ea typeface="Times New Roman" panose="02020603050405020304" pitchFamily="18" charset="0"/>
                <a:cs typeface="Arial" panose="020B0604020202020204" pitchFamily="34" charset="0"/>
              </a:rPr>
              <a:t> </a:t>
            </a:r>
            <a:r>
              <a:rPr lang="en-US" sz="4000" b="1" dirty="0">
                <a:effectLst/>
                <a:ea typeface="Times New Roman" panose="02020603050405020304" pitchFamily="18" charset="0"/>
              </a:rPr>
              <a:t>HTML, MML, LaTeX</a:t>
            </a:r>
            <a:r>
              <a:rPr kumimoji="0" lang="en-US" altLang="en-US" sz="4000" b="1" i="0" u="none" strike="noStrike" cap="none" normalizeH="0" baseline="0" dirty="0">
                <a:ln>
                  <a:noFill/>
                </a:ln>
                <a:effectLst/>
              </a:rPr>
              <a:t> </a:t>
            </a:r>
          </a:p>
          <a:p>
            <a:pPr marL="0" marR="0" lvl="0" indent="0" algn="l" defTabSz="914400" rtl="0" eaLnBrk="0" fontAlgn="base" latinLnBrk="0" hangingPunct="0">
              <a:lnSpc>
                <a:spcPct val="100000"/>
              </a:lnSpc>
              <a:spcBef>
                <a:spcPct val="0"/>
              </a:spcBef>
              <a:spcAft>
                <a:spcPct val="0"/>
              </a:spcAft>
              <a:buClrTx/>
              <a:buSzTx/>
              <a:buFontTx/>
              <a:buNone/>
              <a:tabLst/>
            </a:pPr>
            <a:endParaRPr lang="en-US" sz="4000" b="1" dirty="0"/>
          </a:p>
        </p:txBody>
      </p:sp>
      <p:sp>
        <p:nvSpPr>
          <p:cNvPr id="4" name="Title 3">
            <a:extLst>
              <a:ext uri="{FF2B5EF4-FFF2-40B4-BE49-F238E27FC236}">
                <a16:creationId xmlns:a16="http://schemas.microsoft.com/office/drawing/2014/main" id="{744116FE-4F98-5B33-A048-75EB73A688BB}"/>
              </a:ext>
            </a:extLst>
          </p:cNvPr>
          <p:cNvSpPr>
            <a:spLocks noGrp="1"/>
          </p:cNvSpPr>
          <p:nvPr>
            <p:ph type="title"/>
          </p:nvPr>
        </p:nvSpPr>
        <p:spPr>
          <a:xfrm>
            <a:off x="243839" y="2180491"/>
            <a:ext cx="3863927" cy="2064769"/>
          </a:xfrm>
          <a:solidFill>
            <a:schemeClr val="accent2">
              <a:lumMod val="50000"/>
            </a:schemeClr>
          </a:solidFill>
        </p:spPr>
        <p:txBody>
          <a:bodyPr/>
          <a:lstStyle/>
          <a:p>
            <a:r>
              <a:rPr lang="en-US" sz="6000" b="1" dirty="0">
                <a:latin typeface="+mn-lt"/>
              </a:rPr>
              <a:t>Module 4 post-quiz</a:t>
            </a:r>
          </a:p>
        </p:txBody>
      </p:sp>
    </p:spTree>
    <p:extLst>
      <p:ext uri="{BB962C8B-B14F-4D97-AF65-F5344CB8AC3E}">
        <p14:creationId xmlns:p14="http://schemas.microsoft.com/office/powerpoint/2010/main" val="1874752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1E282-D8D3-831F-99DE-4905E9A47DF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4D3018-619E-054A-4B98-D8B163969F05}"/>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ED8BCFB9-218B-951C-4C8C-691260AF266E}"/>
              </a:ext>
            </a:extLst>
          </p:cNvPr>
          <p:cNvSpPr>
            <a:spLocks noGrp="1"/>
          </p:cNvSpPr>
          <p:nvPr>
            <p:ph idx="1"/>
          </p:nvPr>
        </p:nvSpPr>
        <p:spPr>
          <a:xfrm>
            <a:off x="3810000" y="136525"/>
            <a:ext cx="8255391" cy="6404951"/>
          </a:xfrm>
        </p:spPr>
        <p:txBody>
          <a:bodyPr>
            <a:noAutofit/>
          </a:bodyPr>
          <a:lstStyle/>
          <a:p>
            <a:pPr marL="0" marR="0" lvl="0" indent="0">
              <a:lnSpc>
                <a:spcPct val="107000"/>
              </a:lnSpc>
              <a:spcAft>
                <a:spcPts val="800"/>
              </a:spcAft>
              <a:buNone/>
              <a:tabLst>
                <a:tab pos="457200" algn="l"/>
              </a:tabLst>
            </a:pPr>
            <a:r>
              <a:rPr lang="en-US" sz="4400" b="1" kern="100" dirty="0">
                <a:effectLst/>
                <a:ea typeface="Times New Roman" panose="02020603050405020304" pitchFamily="18" charset="0"/>
                <a:cs typeface="Arial" panose="020B0604020202020204" pitchFamily="34" charset="0"/>
              </a:rPr>
              <a:t>Reflect on some aspect of adaptive technology that you find particularly unique, surprising, or one which you might be able to adapt (</a:t>
            </a:r>
            <a:r>
              <a:rPr lang="en-US" sz="4400" b="1" kern="100" dirty="0" err="1">
                <a:effectLst/>
                <a:ea typeface="Times New Roman" panose="02020603050405020304" pitchFamily="18" charset="0"/>
                <a:cs typeface="Arial" panose="020B0604020202020204" pitchFamily="34" charset="0"/>
              </a:rPr>
              <a:t>McGyver</a:t>
            </a:r>
            <a:r>
              <a:rPr lang="en-US" sz="4400" b="1" kern="100" dirty="0">
                <a:effectLst/>
                <a:ea typeface="Times New Roman" panose="02020603050405020304" pitchFamily="18" charset="0"/>
                <a:cs typeface="Arial" panose="020B0604020202020204" pitchFamily="34" charset="0"/>
              </a:rPr>
              <a:t>) to be useful.</a:t>
            </a:r>
          </a:p>
          <a:p>
            <a:pPr marL="0" marR="0" lvl="0" indent="0">
              <a:lnSpc>
                <a:spcPct val="107000"/>
              </a:lnSpc>
              <a:spcAft>
                <a:spcPts val="800"/>
              </a:spcAft>
              <a:buNone/>
              <a:tabLst>
                <a:tab pos="457200" algn="l"/>
              </a:tabLst>
            </a:pPr>
            <a:endParaRPr lang="en-US" sz="4400" b="1" kern="100" dirty="0">
              <a:ea typeface="Times New Roman" panose="02020603050405020304" pitchFamily="18" charset="0"/>
              <a:cs typeface="Arial" panose="020B0604020202020204" pitchFamily="34" charset="0"/>
            </a:endParaRPr>
          </a:p>
          <a:p>
            <a:pPr marL="0" marR="0" lvl="0" indent="0">
              <a:lnSpc>
                <a:spcPct val="107000"/>
              </a:lnSpc>
              <a:spcAft>
                <a:spcPts val="800"/>
              </a:spcAft>
              <a:buNone/>
              <a:tabLst>
                <a:tab pos="457200" algn="l"/>
              </a:tabLst>
            </a:pPr>
            <a:r>
              <a:rPr lang="en-US" sz="4400" b="1" kern="100" dirty="0">
                <a:effectLst/>
                <a:ea typeface="Times New Roman" panose="02020603050405020304" pitchFamily="18" charset="0"/>
                <a:cs typeface="Arial" panose="020B0604020202020204" pitchFamily="34" charset="0"/>
              </a:rPr>
              <a:t>Have you used technology in some unique or unusual way? How?</a:t>
            </a:r>
            <a:endParaRPr lang="en-US" sz="4400" b="1" kern="100" dirty="0">
              <a:effectLst/>
              <a:ea typeface="Calibri" panose="020F0502020204030204" pitchFamily="34" charset="0"/>
              <a:cs typeface="Arial" panose="020B0604020202020204" pitchFamily="34" charset="0"/>
            </a:endParaRPr>
          </a:p>
          <a:p>
            <a:pPr marL="0" indent="0" algn="l">
              <a:buNone/>
            </a:pPr>
            <a:endParaRPr lang="en-US" sz="4400" b="1" i="0" dirty="0">
              <a:effectLst/>
            </a:endParaRPr>
          </a:p>
        </p:txBody>
      </p:sp>
      <p:sp>
        <p:nvSpPr>
          <p:cNvPr id="4" name="Title 3">
            <a:extLst>
              <a:ext uri="{FF2B5EF4-FFF2-40B4-BE49-F238E27FC236}">
                <a16:creationId xmlns:a16="http://schemas.microsoft.com/office/drawing/2014/main" id="{47E0A35F-99DE-BC26-F130-E5FF5576441A}"/>
              </a:ext>
            </a:extLst>
          </p:cNvPr>
          <p:cNvSpPr>
            <a:spLocks noGrp="1"/>
          </p:cNvSpPr>
          <p:nvPr>
            <p:ph type="title"/>
          </p:nvPr>
        </p:nvSpPr>
        <p:spPr>
          <a:xfrm>
            <a:off x="126609" y="1420837"/>
            <a:ext cx="3530991" cy="1572326"/>
          </a:xfrm>
          <a:solidFill>
            <a:schemeClr val="accent2">
              <a:lumMod val="50000"/>
            </a:schemeClr>
          </a:solidFill>
        </p:spPr>
        <p:txBody>
          <a:bodyPr/>
          <a:lstStyle/>
          <a:p>
            <a:r>
              <a:rPr lang="en-US" sz="4400" b="1" dirty="0">
                <a:latin typeface="+mn-lt"/>
              </a:rPr>
              <a:t>Module 4  </a:t>
            </a:r>
            <a:br>
              <a:rPr lang="en-US" sz="4400" b="1" dirty="0">
                <a:latin typeface="+mn-lt"/>
              </a:rPr>
            </a:br>
            <a:r>
              <a:rPr lang="en-US" sz="4400" b="1" dirty="0">
                <a:latin typeface="+mn-lt"/>
              </a:rPr>
              <a:t>Reflection</a:t>
            </a:r>
          </a:p>
        </p:txBody>
      </p:sp>
    </p:spTree>
    <p:extLst>
      <p:ext uri="{BB962C8B-B14F-4D97-AF65-F5344CB8AC3E}">
        <p14:creationId xmlns:p14="http://schemas.microsoft.com/office/powerpoint/2010/main" val="4219905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867FE-5574-C6F8-59AA-FDB53C963D2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9E2F69-97BF-03F5-E912-EA27AD0B16E8}"/>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B7C754F3-2571-2E2F-B764-034E25F364B6}"/>
              </a:ext>
            </a:extLst>
          </p:cNvPr>
          <p:cNvSpPr>
            <a:spLocks noGrp="1"/>
          </p:cNvSpPr>
          <p:nvPr>
            <p:ph idx="1"/>
          </p:nvPr>
        </p:nvSpPr>
        <p:spPr>
          <a:xfrm>
            <a:off x="2810435" y="1"/>
            <a:ext cx="9265023" cy="6527410"/>
          </a:xfrm>
        </p:spPr>
        <p:txBody>
          <a:bodyPr>
            <a:noAutofit/>
          </a:bodyPr>
          <a:lstStyle/>
          <a:p>
            <a:pPr marL="742950" marR="0" lvl="0" indent="-742950" rtl="0">
              <a:lnSpc>
                <a:spcPct val="107000"/>
              </a:lnSpc>
              <a:spcBef>
                <a:spcPts val="0"/>
              </a:spcBef>
              <a:spcAft>
                <a:spcPts val="1800"/>
              </a:spcAft>
              <a:buClr>
                <a:schemeClr val="bg1"/>
              </a:buClr>
              <a:buAutoNum type="arabicPeriod"/>
            </a:pPr>
            <a:r>
              <a:rPr lang="en-US" sz="3400" b="1" kern="100" dirty="0"/>
              <a:t>Adaptive technologies for reading disabilities</a:t>
            </a:r>
          </a:p>
          <a:p>
            <a:pPr marL="742950" indent="-742950">
              <a:lnSpc>
                <a:spcPct val="107000"/>
              </a:lnSpc>
              <a:spcBef>
                <a:spcPts val="0"/>
              </a:spcBef>
              <a:spcAft>
                <a:spcPts val="1800"/>
              </a:spcAft>
              <a:buClr>
                <a:schemeClr val="bg1"/>
              </a:buClr>
              <a:buFont typeface="Wingdings" panose="05000000000000000000" pitchFamily="2" charset="2"/>
              <a:buAutoNum type="arabicPeriod"/>
            </a:pPr>
            <a:r>
              <a:rPr lang="en-US" sz="3400" b="1" kern="100" dirty="0"/>
              <a:t>Adaptive technologies for B/LV</a:t>
            </a:r>
            <a:r>
              <a:rPr lang="en-US" sz="3400" b="1" kern="100" dirty="0">
                <a:ea typeface="Times New Roman" panose="02020603050405020304" pitchFamily="18" charset="0"/>
                <a:cs typeface="Arial" panose="020B0604020202020204" pitchFamily="34" charset="0"/>
              </a:rPr>
              <a:t> </a:t>
            </a:r>
            <a:r>
              <a:rPr lang="en-US" sz="3400" b="1" kern="100" dirty="0"/>
              <a:t>students </a:t>
            </a:r>
            <a:endParaRPr lang="en-US" sz="3400" b="1" kern="100" dirty="0">
              <a:ea typeface="Times New Roman" panose="02020603050405020304" pitchFamily="18" charset="0"/>
              <a:cs typeface="Arial" panose="020B0604020202020204" pitchFamily="34" charset="0"/>
            </a:endParaRPr>
          </a:p>
          <a:p>
            <a:pPr marL="742950" indent="-742950">
              <a:lnSpc>
                <a:spcPct val="107000"/>
              </a:lnSpc>
              <a:spcBef>
                <a:spcPts val="0"/>
              </a:spcBef>
              <a:spcAft>
                <a:spcPts val="1800"/>
              </a:spcAft>
              <a:buClr>
                <a:schemeClr val="bg1"/>
              </a:buClr>
              <a:buFont typeface="Wingdings" panose="05000000000000000000" pitchFamily="2" charset="2"/>
              <a:buAutoNum type="arabicPeriod"/>
            </a:pPr>
            <a:r>
              <a:rPr lang="en-US" sz="3400" b="1" kern="100" dirty="0"/>
              <a:t>Additional resources for B/LV</a:t>
            </a:r>
          </a:p>
          <a:p>
            <a:pPr marL="742950" indent="-742950">
              <a:lnSpc>
                <a:spcPct val="107000"/>
              </a:lnSpc>
              <a:spcBef>
                <a:spcPts val="0"/>
              </a:spcBef>
              <a:spcAft>
                <a:spcPts val="1800"/>
              </a:spcAft>
              <a:buClr>
                <a:schemeClr val="bg1"/>
              </a:buClr>
              <a:buFont typeface="Wingdings" panose="05000000000000000000" pitchFamily="2" charset="2"/>
              <a:buAutoNum type="arabicPeriod"/>
            </a:pPr>
            <a:r>
              <a:rPr lang="en-US" sz="3400" b="1" kern="100" dirty="0"/>
              <a:t>Adaptive technologies for students with low vision</a:t>
            </a:r>
          </a:p>
          <a:p>
            <a:pPr marL="742950" indent="-742950">
              <a:lnSpc>
                <a:spcPct val="107000"/>
              </a:lnSpc>
              <a:spcBef>
                <a:spcPts val="0"/>
              </a:spcBef>
              <a:spcAft>
                <a:spcPts val="1800"/>
              </a:spcAft>
              <a:buClr>
                <a:schemeClr val="bg1"/>
              </a:buClr>
              <a:buFont typeface="Wingdings" panose="05000000000000000000" pitchFamily="2" charset="2"/>
              <a:buAutoNum type="arabicPeriod"/>
            </a:pPr>
            <a:r>
              <a:rPr lang="en-US" sz="3400" b="1" kern="100" dirty="0"/>
              <a:t>Resource list for Blind &amp; Low Vision students</a:t>
            </a:r>
          </a:p>
          <a:p>
            <a:pPr marL="742950" indent="-742950">
              <a:lnSpc>
                <a:spcPct val="107000"/>
              </a:lnSpc>
              <a:spcBef>
                <a:spcPts val="0"/>
              </a:spcBef>
              <a:spcAft>
                <a:spcPts val="1800"/>
              </a:spcAft>
              <a:buClr>
                <a:schemeClr val="bg1"/>
              </a:buClr>
              <a:buFont typeface="Wingdings" panose="05000000000000000000" pitchFamily="2" charset="2"/>
              <a:buAutoNum type="arabicPeriod"/>
            </a:pPr>
            <a:r>
              <a:rPr lang="en-US" sz="3400" b="1" kern="100" dirty="0">
                <a:ea typeface="Times New Roman" panose="02020603050405020304" pitchFamily="18" charset="0"/>
                <a:cs typeface="Arial" panose="020B0604020202020204" pitchFamily="34" charset="0"/>
              </a:rPr>
              <a:t>Output devices </a:t>
            </a:r>
            <a:r>
              <a:rPr lang="en-US" sz="3400" b="1" kern="100" dirty="0"/>
              <a:t>for Blind &amp; Low Vision students</a:t>
            </a:r>
            <a:endParaRPr lang="en-US" sz="1200" b="1" i="1" kern="100" dirty="0">
              <a:ea typeface="Times New Roman" panose="02020603050405020304" pitchFamily="18" charset="0"/>
              <a:cs typeface="Arial" panose="020B0604020202020204" pitchFamily="34" charset="0"/>
            </a:endParaRPr>
          </a:p>
          <a:p>
            <a:pPr marL="0" indent="0">
              <a:lnSpc>
                <a:spcPct val="107000"/>
              </a:lnSpc>
              <a:spcBef>
                <a:spcPts val="0"/>
              </a:spcBef>
              <a:spcAft>
                <a:spcPts val="1800"/>
              </a:spcAft>
              <a:buClr>
                <a:schemeClr val="bg1"/>
              </a:buClr>
              <a:buNone/>
            </a:pPr>
            <a:r>
              <a:rPr lang="en-US" sz="2400" b="1" i="1" kern="100" dirty="0">
                <a:ea typeface="Times New Roman" panose="02020603050405020304" pitchFamily="18" charset="0"/>
                <a:cs typeface="Arial" panose="020B0604020202020204" pitchFamily="34" charset="0"/>
              </a:rPr>
              <a:t>See MODULE 4 READINGS document in Module 4 folder or in READINGS folder</a:t>
            </a:r>
          </a:p>
        </p:txBody>
      </p:sp>
      <p:sp>
        <p:nvSpPr>
          <p:cNvPr id="4" name="Title 3">
            <a:extLst>
              <a:ext uri="{FF2B5EF4-FFF2-40B4-BE49-F238E27FC236}">
                <a16:creationId xmlns:a16="http://schemas.microsoft.com/office/drawing/2014/main" id="{36E20025-8EE0-CD53-362F-3A4BF4371064}"/>
              </a:ext>
            </a:extLst>
          </p:cNvPr>
          <p:cNvSpPr>
            <a:spLocks noGrp="1"/>
          </p:cNvSpPr>
          <p:nvPr>
            <p:ph type="title"/>
          </p:nvPr>
        </p:nvSpPr>
        <p:spPr>
          <a:xfrm>
            <a:off x="1" y="1943823"/>
            <a:ext cx="2514600" cy="1848247"/>
          </a:xfrm>
          <a:solidFill>
            <a:schemeClr val="accent2">
              <a:lumMod val="50000"/>
            </a:schemeClr>
          </a:solidFill>
        </p:spPr>
        <p:txBody>
          <a:bodyPr/>
          <a:lstStyle/>
          <a:p>
            <a:r>
              <a:rPr lang="en-US" sz="4400" b="1" dirty="0">
                <a:effectLst/>
                <a:latin typeface="+mn-lt"/>
                <a:ea typeface="Times New Roman" panose="02020603050405020304" pitchFamily="18" charset="0"/>
              </a:rPr>
              <a:t>Readings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2978444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684E0-D2C4-7360-1D6C-66F649E9351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60FA3C-874F-DCD4-E23B-3C1F4C05A09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73BC2FE9-CB5F-BC63-2A90-9E70C4275375}"/>
              </a:ext>
            </a:extLst>
          </p:cNvPr>
          <p:cNvSpPr>
            <a:spLocks noGrp="1"/>
          </p:cNvSpPr>
          <p:nvPr>
            <p:ph idx="1"/>
          </p:nvPr>
        </p:nvSpPr>
        <p:spPr>
          <a:xfrm>
            <a:off x="3479800" y="136525"/>
            <a:ext cx="8473048" cy="6584949"/>
          </a:xfrm>
        </p:spPr>
        <p:txBody>
          <a:bodyPr>
            <a:normAutofit fontScale="77500" lnSpcReduction="20000"/>
          </a:bodyPr>
          <a:lstStyle/>
          <a:p>
            <a:pPr marL="0" marR="0" lvl="0" indent="0" rtl="0">
              <a:lnSpc>
                <a:spcPct val="107000"/>
              </a:lnSpc>
              <a:spcBef>
                <a:spcPts val="0"/>
              </a:spcBef>
              <a:spcAft>
                <a:spcPts val="1800"/>
              </a:spcAft>
              <a:buNone/>
            </a:pPr>
            <a:r>
              <a:rPr lang="en-US" sz="6400" b="1" kern="100" dirty="0"/>
              <a:t>Adaptive technologies for students who are B/LV</a:t>
            </a:r>
            <a:endParaRPr lang="en-US" sz="2600" kern="100" dirty="0">
              <a:ea typeface="Times New Roman" panose="02020603050405020304" pitchFamily="18" charset="0"/>
              <a:cs typeface="Arial" panose="020B0604020202020204" pitchFamily="34" charset="0"/>
            </a:endParaRPr>
          </a:p>
          <a:p>
            <a:pPr marL="457200" lvl="1" indent="0">
              <a:lnSpc>
                <a:spcPct val="107000"/>
              </a:lnSpc>
              <a:spcAft>
                <a:spcPts val="800"/>
              </a:spcAft>
              <a:buNone/>
            </a:pPr>
            <a:r>
              <a:rPr lang="en-US" sz="5100" b="1" u="sng" kern="100" dirty="0">
                <a:effectLst/>
                <a:ea typeface="Times New Roman" panose="02020603050405020304" pitchFamily="18" charset="0"/>
                <a:cs typeface="Arial" panose="020B0604020202020204" pitchFamily="34" charset="0"/>
                <a:hlinkClick r:id="rId2" tooltip="American Foundation for the Blind Educational Technology Resources">
                  <a:extLst>
                    <a:ext uri="{A12FA001-AC4F-418D-AE19-62706E023703}">
                      <ahyp:hlinkClr xmlns:ahyp="http://schemas.microsoft.com/office/drawing/2018/hyperlinkcolor" val="tx"/>
                    </a:ext>
                  </a:extLst>
                </a:hlinkClick>
              </a:rPr>
              <a:t>https://www.afb.org/blindness-and-low-vision/using-technology/assistive-technology-products/educational-technology</a:t>
            </a:r>
            <a:r>
              <a:rPr lang="en-US" sz="5100" b="1" kern="100" dirty="0">
                <a:effectLst/>
                <a:ea typeface="Times New Roman" panose="02020603050405020304" pitchFamily="18" charset="0"/>
                <a:cs typeface="Arial" panose="020B0604020202020204" pitchFamily="34" charset="0"/>
              </a:rPr>
              <a:t>  </a:t>
            </a:r>
          </a:p>
          <a:p>
            <a:pPr marL="457200" lvl="1" indent="0">
              <a:lnSpc>
                <a:spcPct val="107000"/>
              </a:lnSpc>
              <a:spcAft>
                <a:spcPts val="800"/>
              </a:spcAft>
              <a:buNone/>
            </a:pPr>
            <a:endParaRPr lang="en-US" sz="3500" b="1" kern="100" dirty="0">
              <a:effectLst/>
              <a:ea typeface="Times New Roman" panose="02020603050405020304" pitchFamily="18" charset="0"/>
              <a:cs typeface="Arial" panose="020B0604020202020204" pitchFamily="34" charset="0"/>
            </a:endParaRPr>
          </a:p>
          <a:p>
            <a:pPr marL="457200" lvl="1" indent="0">
              <a:lnSpc>
                <a:spcPct val="107000"/>
              </a:lnSpc>
              <a:spcAft>
                <a:spcPts val="800"/>
              </a:spcAft>
              <a:buNone/>
            </a:pPr>
            <a:r>
              <a:rPr lang="en-US" sz="2800" b="1" i="1" kern="100" dirty="0">
                <a:effectLst/>
                <a:ea typeface="Times New Roman" panose="02020603050405020304" pitchFamily="18" charset="0"/>
                <a:cs typeface="Arial" panose="020B0604020202020204" pitchFamily="34" charset="0"/>
              </a:rPr>
              <a:t>Note that anything that may be considered as providing access to the college, services, offices, classes, or course material is the responsibility of the college to purchase and/or provide at no cost to the qualified B/LV students!</a:t>
            </a:r>
          </a:p>
        </p:txBody>
      </p:sp>
      <p:sp>
        <p:nvSpPr>
          <p:cNvPr id="4" name="Title 3">
            <a:extLst>
              <a:ext uri="{FF2B5EF4-FFF2-40B4-BE49-F238E27FC236}">
                <a16:creationId xmlns:a16="http://schemas.microsoft.com/office/drawing/2014/main" id="{0CC3189B-63DB-E82A-DE41-C17976FFB185}"/>
              </a:ext>
            </a:extLst>
          </p:cNvPr>
          <p:cNvSpPr>
            <a:spLocks noGrp="1"/>
          </p:cNvSpPr>
          <p:nvPr>
            <p:ph type="title"/>
          </p:nvPr>
        </p:nvSpPr>
        <p:spPr>
          <a:xfrm>
            <a:off x="239151" y="1997612"/>
            <a:ext cx="2554849" cy="1572326"/>
          </a:xfrm>
          <a:solidFill>
            <a:schemeClr val="accent2">
              <a:lumMod val="50000"/>
            </a:schemeClr>
          </a:solidFill>
        </p:spPr>
        <p:txBody>
          <a:bodyPr/>
          <a:lstStyle/>
          <a:p>
            <a:r>
              <a:rPr lang="en-US" sz="4400" b="1" dirty="0">
                <a:effectLst/>
                <a:latin typeface="+mn-lt"/>
                <a:ea typeface="Times New Roman" panose="02020603050405020304" pitchFamily="18" charset="0"/>
              </a:rPr>
              <a:t>Readings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1811130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DC1BF-835D-48E8-6A8E-0CAC70F0126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4D2E7F-33FC-404C-E2A7-8F4B042F05AF}"/>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68704B16-FC1A-FAC4-745A-28B8DC7AA0EE}"/>
              </a:ext>
            </a:extLst>
          </p:cNvPr>
          <p:cNvSpPr>
            <a:spLocks noGrp="1"/>
          </p:cNvSpPr>
          <p:nvPr>
            <p:ph idx="1"/>
          </p:nvPr>
        </p:nvSpPr>
        <p:spPr>
          <a:xfrm>
            <a:off x="2959100" y="136525"/>
            <a:ext cx="8993748" cy="6584949"/>
          </a:xfrm>
        </p:spPr>
        <p:txBody>
          <a:bodyPr>
            <a:normAutofit fontScale="92500"/>
          </a:bodyPr>
          <a:lstStyle/>
          <a:p>
            <a:pPr marL="0" marR="0" lvl="0" indent="0" rtl="0">
              <a:lnSpc>
                <a:spcPct val="107000"/>
              </a:lnSpc>
              <a:spcBef>
                <a:spcPts val="0"/>
              </a:spcBef>
              <a:spcAft>
                <a:spcPts val="1800"/>
              </a:spcAft>
              <a:buNone/>
            </a:pPr>
            <a:r>
              <a:rPr lang="en-US" sz="4000" b="1" kern="100" dirty="0">
                <a:ea typeface="Times New Roman" panose="02020603050405020304" pitchFamily="18" charset="0"/>
                <a:cs typeface="Arial" panose="020B0604020202020204" pitchFamily="34" charset="0"/>
              </a:rPr>
              <a:t>3. </a:t>
            </a:r>
            <a:r>
              <a:rPr lang="en-US" sz="3900" b="1" kern="100" dirty="0">
                <a:ea typeface="Times New Roman" panose="02020603050405020304" pitchFamily="18" charset="0"/>
                <a:cs typeface="Arial" panose="020B0604020202020204" pitchFamily="34" charset="0"/>
              </a:rPr>
              <a:t>Professional R</a:t>
            </a:r>
            <a:r>
              <a:rPr lang="en-US" sz="3900" b="1" kern="100" dirty="0"/>
              <a:t>esources for B/LV:</a:t>
            </a:r>
            <a:endParaRPr lang="en-US" sz="2800" b="1" kern="100" dirty="0">
              <a:ea typeface="Times New Roman" panose="02020603050405020304" pitchFamily="18" charset="0"/>
              <a:cs typeface="Arial" panose="020B0604020202020204" pitchFamily="34" charset="0"/>
            </a:endParaRPr>
          </a:p>
          <a:p>
            <a:pPr marL="457200" lvl="1" indent="0">
              <a:lnSpc>
                <a:spcPct val="107000"/>
              </a:lnSpc>
              <a:buNone/>
            </a:pPr>
            <a:r>
              <a:rPr lang="en-US" sz="3000" b="1" kern="100" dirty="0">
                <a:effectLst/>
                <a:ea typeface="Times New Roman" panose="02020603050405020304" pitchFamily="18" charset="0"/>
                <a:cs typeface="Arial" panose="020B0604020202020204" pitchFamily="34" charset="0"/>
              </a:rPr>
              <a:t>a. See also the Professional Resources &amp; Technology through the American Foundation of the Blind: </a:t>
            </a:r>
          </a:p>
          <a:p>
            <a:pPr marL="457200" lvl="1" indent="0">
              <a:lnSpc>
                <a:spcPct val="107000"/>
              </a:lnSpc>
              <a:buNone/>
            </a:pPr>
            <a:r>
              <a:rPr lang="en-US" sz="3000" b="1" u="sng" kern="100" dirty="0">
                <a:effectLst/>
                <a:ea typeface="Times New Roman" panose="02020603050405020304" pitchFamily="18" charset="0"/>
                <a:cs typeface="Arial" panose="020B0604020202020204" pitchFamily="34" charset="0"/>
                <a:hlinkClick r:id="rId2" tooltip="AFB Professional Development Technology">
                  <a:extLst>
                    <a:ext uri="{A12FA001-AC4F-418D-AE19-62706E023703}">
                      <ahyp:hlinkClr xmlns:ahyp="http://schemas.microsoft.com/office/drawing/2018/hyperlinkcolor" val="tx"/>
                    </a:ext>
                  </a:extLst>
                </a:hlinkClick>
              </a:rPr>
              <a:t>http://www.afb.org/info/programs-and-services/professional-development/technology/123</a:t>
            </a:r>
            <a:r>
              <a:rPr lang="en-US" sz="3000" b="1" kern="100" dirty="0">
                <a:effectLst/>
                <a:ea typeface="Times New Roman" panose="02020603050405020304" pitchFamily="18" charset="0"/>
                <a:cs typeface="Arial" panose="020B0604020202020204" pitchFamily="34" charset="0"/>
              </a:rPr>
              <a:t> </a:t>
            </a:r>
          </a:p>
          <a:p>
            <a:pPr marL="457200" lvl="1" indent="0">
              <a:lnSpc>
                <a:spcPct val="107000"/>
              </a:lnSpc>
              <a:buNone/>
            </a:pPr>
            <a:endParaRPr lang="en-US" sz="3000" b="1" kern="100" dirty="0">
              <a:effectLst/>
              <a:ea typeface="Times New Roman" panose="02020603050405020304" pitchFamily="18" charset="0"/>
              <a:cs typeface="Arial" panose="020B0604020202020204" pitchFamily="34" charset="0"/>
            </a:endParaRPr>
          </a:p>
          <a:p>
            <a:pPr marL="457200" lvl="1" indent="0">
              <a:lnSpc>
                <a:spcPct val="107000"/>
              </a:lnSpc>
              <a:buNone/>
            </a:pPr>
            <a:r>
              <a:rPr lang="en-US" sz="3000" b="1" kern="100" dirty="0">
                <a:effectLst/>
                <a:ea typeface="Times New Roman" panose="02020603050405020304" pitchFamily="18" charset="0"/>
                <a:cs typeface="Arial" panose="020B0604020202020204" pitchFamily="34" charset="0"/>
              </a:rPr>
              <a:t>NOTE: difference between general technology and assistive technology for blind and visually impaired people]</a:t>
            </a:r>
          </a:p>
          <a:p>
            <a:pPr lvl="1" indent="0">
              <a:lnSpc>
                <a:spcPct val="107000"/>
              </a:lnSpc>
              <a:buNone/>
            </a:pPr>
            <a:r>
              <a:rPr lang="en-US" sz="3000" b="1" kern="100" dirty="0">
                <a:effectLst/>
                <a:ea typeface="Times New Roman" panose="02020603050405020304" pitchFamily="18" charset="0"/>
                <a:cs typeface="Arial" panose="020B0604020202020204" pitchFamily="34" charset="0"/>
              </a:rPr>
              <a:t> </a:t>
            </a:r>
            <a:endParaRPr lang="en-US" sz="3000" b="1" kern="100" dirty="0">
              <a:effectLst/>
              <a:ea typeface="Calibri" panose="020F0502020204030204" pitchFamily="34" charset="0"/>
              <a:cs typeface="Arial" panose="020B0604020202020204" pitchFamily="34" charset="0"/>
            </a:endParaRPr>
          </a:p>
          <a:p>
            <a:pPr marL="457200" lvl="1" indent="0">
              <a:lnSpc>
                <a:spcPct val="107000"/>
              </a:lnSpc>
              <a:spcAft>
                <a:spcPts val="800"/>
              </a:spcAft>
              <a:buNone/>
            </a:pPr>
            <a:r>
              <a:rPr lang="en-US" sz="3000" b="1" kern="100" dirty="0">
                <a:effectLst/>
                <a:ea typeface="Times New Roman" panose="02020603050405020304" pitchFamily="18" charset="0"/>
                <a:cs typeface="Arial" panose="020B0604020202020204" pitchFamily="34" charset="0"/>
              </a:rPr>
              <a:t>b. Check out the resources at the Library of Congress' resources for the Blind: </a:t>
            </a:r>
            <a:r>
              <a:rPr lang="en-US" sz="3000" b="1" u="sng" kern="100" dirty="0">
                <a:effectLst/>
                <a:ea typeface="Times New Roman" panose="02020603050405020304" pitchFamily="18" charset="0"/>
                <a:cs typeface="Arial" panose="020B0604020202020204" pitchFamily="34" charset="0"/>
                <a:hlinkClick r:id="rId3" tooltip="Library of Congress Braille Reading Resources">
                  <a:extLst>
                    <a:ext uri="{A12FA001-AC4F-418D-AE19-62706E023703}">
                      <ahyp:hlinkClr xmlns:ahyp="http://schemas.microsoft.com/office/drawing/2018/hyperlinkcolor" val="tx"/>
                    </a:ext>
                  </a:extLst>
                </a:hlinkClick>
              </a:rPr>
              <a:t>https://www.loc.gov/nls/</a:t>
            </a:r>
            <a:endParaRPr lang="en-US" sz="3000" b="1" kern="100" dirty="0">
              <a:effectLst/>
              <a:ea typeface="Times New Roman" panose="02020603050405020304" pitchFamily="18" charset="0"/>
              <a:cs typeface="Arial" panose="020B0604020202020204" pitchFamily="34" charset="0"/>
            </a:endParaRPr>
          </a:p>
        </p:txBody>
      </p:sp>
      <p:sp>
        <p:nvSpPr>
          <p:cNvPr id="4" name="Title 3">
            <a:extLst>
              <a:ext uri="{FF2B5EF4-FFF2-40B4-BE49-F238E27FC236}">
                <a16:creationId xmlns:a16="http://schemas.microsoft.com/office/drawing/2014/main" id="{7C62BED7-ADBB-A39A-E4E6-1D3DE6469569}"/>
              </a:ext>
            </a:extLst>
          </p:cNvPr>
          <p:cNvSpPr>
            <a:spLocks noGrp="1"/>
          </p:cNvSpPr>
          <p:nvPr>
            <p:ph type="title"/>
          </p:nvPr>
        </p:nvSpPr>
        <p:spPr>
          <a:xfrm>
            <a:off x="239151" y="1997612"/>
            <a:ext cx="2719949" cy="1572326"/>
          </a:xfrm>
          <a:solidFill>
            <a:schemeClr val="accent2">
              <a:lumMod val="50000"/>
            </a:schemeClr>
          </a:solidFill>
        </p:spPr>
        <p:txBody>
          <a:bodyPr/>
          <a:lstStyle/>
          <a:p>
            <a:r>
              <a:rPr lang="en-US" sz="4400" b="1" dirty="0">
                <a:effectLst/>
                <a:latin typeface="+mn-lt"/>
                <a:ea typeface="Times New Roman" panose="02020603050405020304" pitchFamily="18" charset="0"/>
              </a:rPr>
              <a:t>Readings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3170385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80A86-892C-F600-C4FC-8B52187B35A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3D80C1-5149-9EF9-5BC6-A8C96C121566}"/>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0754A7C4-1256-B65F-18F4-38FAAD8C4B21}"/>
              </a:ext>
            </a:extLst>
          </p:cNvPr>
          <p:cNvSpPr>
            <a:spLocks noGrp="1"/>
          </p:cNvSpPr>
          <p:nvPr>
            <p:ph idx="1"/>
          </p:nvPr>
        </p:nvSpPr>
        <p:spPr>
          <a:xfrm>
            <a:off x="2580249" y="136526"/>
            <a:ext cx="9372599" cy="6390884"/>
          </a:xfrm>
        </p:spPr>
        <p:txBody>
          <a:bodyPr>
            <a:normAutofit fontScale="85000" lnSpcReduction="10000"/>
          </a:bodyPr>
          <a:lstStyle/>
          <a:p>
            <a:pPr marL="0" lvl="0" indent="0">
              <a:lnSpc>
                <a:spcPct val="107000"/>
              </a:lnSpc>
              <a:spcBef>
                <a:spcPts val="0"/>
              </a:spcBef>
              <a:spcAft>
                <a:spcPts val="1800"/>
              </a:spcAft>
              <a:buNone/>
            </a:pPr>
            <a:r>
              <a:rPr lang="en-US" sz="4700" b="1" kern="100" dirty="0"/>
              <a:t>Resources for B/LV Students</a:t>
            </a:r>
            <a:endParaRPr lang="en-US" sz="3800" b="1" kern="100" dirty="0">
              <a:ea typeface="Times New Roman" panose="02020603050405020304" pitchFamily="18" charset="0"/>
              <a:cs typeface="Arial" panose="020B0604020202020204" pitchFamily="34" charset="0"/>
            </a:endParaRPr>
          </a:p>
          <a:p>
            <a:pPr marR="0" lvl="1" rtl="0">
              <a:lnSpc>
                <a:spcPct val="107000"/>
              </a:lnSpc>
              <a:buFont typeface="Arial" panose="020B0604020202020204" pitchFamily="34" charset="0"/>
              <a:buChar char="•"/>
            </a:pPr>
            <a:r>
              <a:rPr lang="en-US" sz="39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JAWS</a:t>
            </a:r>
            <a:r>
              <a:rPr lang="en-US" sz="3900" b="1" kern="100" dirty="0">
                <a:effectLst/>
                <a:ea typeface="Calibri" panose="020F0502020204030204" pitchFamily="34" charset="0"/>
                <a:cs typeface="Arial" panose="020B0604020202020204" pitchFamily="34" charset="0"/>
              </a:rPr>
              <a:t> v </a:t>
            </a:r>
            <a:r>
              <a:rPr lang="en-US" sz="3900" b="1" u="sng" kern="100" dirty="0">
                <a:effectLst/>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NVDA</a:t>
            </a:r>
            <a:r>
              <a:rPr lang="en-US" sz="3900" b="1" kern="100" dirty="0">
                <a:effectLst/>
                <a:ea typeface="Calibri" panose="020F0502020204030204" pitchFamily="34" charset="0"/>
                <a:cs typeface="Arial" panose="020B0604020202020204" pitchFamily="34" charset="0"/>
              </a:rPr>
              <a:t> Screen reading software. How do they compare? How are they different? Find the User Keyboard shortcuts.</a:t>
            </a:r>
          </a:p>
          <a:p>
            <a:pPr marR="0" lvl="1">
              <a:lnSpc>
                <a:spcPct val="107000"/>
              </a:lnSpc>
              <a:buFont typeface="Arial" panose="020B0604020202020204" pitchFamily="34" charset="0"/>
              <a:buChar char="•"/>
            </a:pPr>
            <a:r>
              <a:rPr lang="en-US" sz="3900" b="1" u="sng" kern="100" dirty="0">
                <a:effectLst/>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Duxbury</a:t>
            </a:r>
            <a:endParaRPr lang="en-US" sz="3900" b="1" kern="100" dirty="0">
              <a:effectLst/>
              <a:ea typeface="Calibri" panose="020F0502020204030204" pitchFamily="34" charset="0"/>
              <a:cs typeface="Arial" panose="020B0604020202020204" pitchFamily="34" charset="0"/>
            </a:endParaRPr>
          </a:p>
          <a:p>
            <a:pPr marR="0" lvl="1">
              <a:lnSpc>
                <a:spcPct val="107000"/>
              </a:lnSpc>
              <a:buFont typeface="Arial" panose="020B0604020202020204" pitchFamily="34" charset="0"/>
              <a:buChar char="•"/>
            </a:pPr>
            <a:r>
              <a:rPr lang="en-US" sz="3900" b="1" u="sng" kern="100" dirty="0">
                <a:effectLst/>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Nemeth</a:t>
            </a:r>
            <a:r>
              <a:rPr lang="en-US" sz="3900" b="1" kern="100" dirty="0">
                <a:effectLst/>
                <a:ea typeface="Calibri" panose="020F0502020204030204" pitchFamily="34" charset="0"/>
                <a:cs typeface="Arial" panose="020B0604020202020204" pitchFamily="34" charset="0"/>
              </a:rPr>
              <a:t>, </a:t>
            </a:r>
            <a:r>
              <a:rPr lang="en-US" sz="3900" b="1" u="sng" kern="100" dirty="0">
                <a:effectLst/>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LaTeX</a:t>
            </a:r>
            <a:r>
              <a:rPr lang="en-US" sz="3900" b="1" kern="100" dirty="0">
                <a:effectLst/>
                <a:ea typeface="Calibri" panose="020F0502020204030204" pitchFamily="34" charset="0"/>
                <a:cs typeface="Arial" panose="020B0604020202020204" pitchFamily="34" charset="0"/>
              </a:rPr>
              <a:t>, </a:t>
            </a:r>
            <a:r>
              <a:rPr lang="en-US" sz="3900" b="1" u="sng" kern="100" dirty="0">
                <a:effectLst/>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MathML</a:t>
            </a:r>
            <a:r>
              <a:rPr lang="en-US" sz="3900" b="1" kern="100" dirty="0">
                <a:effectLst/>
                <a:ea typeface="Calibri" panose="020F0502020204030204" pitchFamily="34" charset="0"/>
                <a:cs typeface="Arial" panose="020B0604020202020204" pitchFamily="34" charset="0"/>
              </a:rPr>
              <a:t>, </a:t>
            </a:r>
            <a:r>
              <a:rPr lang="en-US" sz="3900" b="1" u="sng" kern="100" dirty="0" err="1">
                <a:effectLst/>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ChemML</a:t>
            </a:r>
            <a:r>
              <a:rPr lang="en-US" sz="3900" b="1" kern="100" dirty="0">
                <a:effectLst/>
                <a:ea typeface="Calibri" panose="020F0502020204030204" pitchFamily="34" charset="0"/>
                <a:cs typeface="Arial" panose="020B0604020202020204" pitchFamily="34" charset="0"/>
              </a:rPr>
              <a:t>, </a:t>
            </a:r>
            <a:r>
              <a:rPr lang="en-US" sz="3900" b="1" u="sng" kern="100" dirty="0" err="1">
                <a:effectLst/>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MusicML</a:t>
            </a:r>
            <a:endParaRPr lang="en-US" sz="3900" b="1" kern="100" dirty="0">
              <a:effectLst/>
              <a:ea typeface="Calibri" panose="020F0502020204030204" pitchFamily="34" charset="0"/>
              <a:cs typeface="Arial" panose="020B0604020202020204" pitchFamily="34" charset="0"/>
            </a:endParaRPr>
          </a:p>
          <a:p>
            <a:pPr marR="0" lvl="1">
              <a:lnSpc>
                <a:spcPct val="107000"/>
              </a:lnSpc>
              <a:buFont typeface="Arial" panose="020B0604020202020204" pitchFamily="34" charset="0"/>
              <a:buChar char="•"/>
            </a:pPr>
            <a:r>
              <a:rPr lang="en-US" sz="3900" b="1" u="sng" kern="100" dirty="0">
                <a:effectLst/>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Dancing Dots</a:t>
            </a:r>
            <a:r>
              <a:rPr lang="en-US" sz="3900" b="1" kern="100" dirty="0">
                <a:effectLst/>
                <a:ea typeface="Calibri" panose="020F0502020204030204" pitchFamily="34" charset="0"/>
                <a:cs typeface="Arial" panose="020B0604020202020204" pitchFamily="34" charset="0"/>
              </a:rPr>
              <a:t> </a:t>
            </a:r>
            <a:r>
              <a:rPr lang="en-US" sz="3900" b="1" kern="100" dirty="0" err="1">
                <a:effectLst/>
                <a:ea typeface="Calibri" panose="020F0502020204030204" pitchFamily="34" charset="0"/>
                <a:cs typeface="Arial" panose="020B0604020202020204" pitchFamily="34" charset="0"/>
              </a:rPr>
              <a:t>Brailled</a:t>
            </a:r>
            <a:r>
              <a:rPr lang="en-US" sz="3900" b="1" kern="100" dirty="0">
                <a:effectLst/>
                <a:ea typeface="Calibri" panose="020F0502020204030204" pitchFamily="34" charset="0"/>
                <a:cs typeface="Arial" panose="020B0604020202020204" pitchFamily="34" charset="0"/>
              </a:rPr>
              <a:t> Music </a:t>
            </a:r>
          </a:p>
          <a:p>
            <a:pPr marR="0" lvl="1">
              <a:lnSpc>
                <a:spcPct val="107000"/>
              </a:lnSpc>
              <a:spcAft>
                <a:spcPts val="800"/>
              </a:spcAft>
              <a:buFont typeface="Arial" panose="020B0604020202020204" pitchFamily="34" charset="0"/>
              <a:buChar char="•"/>
            </a:pPr>
            <a:r>
              <a:rPr lang="en-US" sz="3900" b="1" u="sng" kern="100" dirty="0" err="1">
                <a:effectLst/>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MathCAT</a:t>
            </a:r>
            <a:r>
              <a:rPr lang="en-US" sz="3900" b="1" kern="100" dirty="0">
                <a:effectLst/>
                <a:ea typeface="Calibri" panose="020F0502020204030204" pitchFamily="34" charset="0"/>
                <a:cs typeface="Arial" panose="020B0604020202020204" pitchFamily="34" charset="0"/>
              </a:rPr>
              <a:t> </a:t>
            </a:r>
            <a:r>
              <a:rPr lang="en-US" sz="3900" b="1" u="sng" kern="100" dirty="0">
                <a:effectLst/>
                <a:ea typeface="Calibri" panose="020F050202020403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used with NVDA</a:t>
            </a:r>
            <a:r>
              <a:rPr lang="en-US" sz="3900" b="1" kern="100" dirty="0">
                <a:effectLst/>
                <a:ea typeface="Calibri" panose="020F0502020204030204" pitchFamily="34" charset="0"/>
                <a:cs typeface="Arial" panose="020B0604020202020204" pitchFamily="34" charset="0"/>
              </a:rPr>
              <a:t> (replaces former MathPlayer from Design Science—now WIRIS-- for screen reading webpages in </a:t>
            </a:r>
            <a:r>
              <a:rPr lang="en-US" sz="3900" b="1" kern="100" dirty="0" err="1">
                <a:effectLst/>
                <a:ea typeface="Calibri" panose="020F0502020204030204" pitchFamily="34" charset="0"/>
                <a:cs typeface="Arial" panose="020B0604020202020204" pitchFamily="34" charset="0"/>
              </a:rPr>
              <a:t>maths</a:t>
            </a:r>
            <a:r>
              <a:rPr lang="en-US" sz="3900" b="1" kern="100" dirty="0">
                <a:effectLst/>
                <a:ea typeface="Calibri" panose="020F0502020204030204" pitchFamily="34" charset="0"/>
                <a:cs typeface="Arial" panose="020B0604020202020204" pitchFamily="34" charset="0"/>
              </a:rPr>
              <a:t> and sciences). </a:t>
            </a:r>
            <a:r>
              <a:rPr lang="en-US" sz="3900" b="1" kern="100" dirty="0">
                <a:effectLst/>
                <a:ea typeface="Calibri" panose="020F0502020204030204" pitchFamily="34" charset="0"/>
                <a:cs typeface="Arial" panose="020B0604020202020204" pitchFamily="34" charset="0"/>
                <a:hlinkClick r:id="rId13">
                  <a:extLst>
                    <a:ext uri="{A12FA001-AC4F-418D-AE19-62706E023703}">
                      <ahyp:hlinkClr xmlns:ahyp="http://schemas.microsoft.com/office/drawing/2018/hyperlinkcolor" val="tx"/>
                    </a:ext>
                  </a:extLst>
                </a:hlinkClick>
              </a:rPr>
              <a:t>Math</a:t>
            </a:r>
            <a:r>
              <a:rPr lang="en-US" sz="3900" b="1" kern="100" dirty="0">
                <a:ea typeface="Calibri" panose="020F0502020204030204" pitchFamily="34" charset="0"/>
                <a:cs typeface="Arial" panose="020B0604020202020204" pitchFamily="34" charset="0"/>
                <a:hlinkClick r:id="rId13">
                  <a:extLst>
                    <a:ext uri="{A12FA001-AC4F-418D-AE19-62706E023703}">
                      <ahyp:hlinkClr xmlns:ahyp="http://schemas.microsoft.com/office/drawing/2018/hyperlinkcolor" val="tx"/>
                    </a:ext>
                  </a:extLst>
                </a:hlinkClick>
              </a:rPr>
              <a:t>Cat Demo</a:t>
            </a:r>
            <a:endParaRPr lang="en-US" sz="3900" b="1" kern="100" dirty="0">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DEB3837A-C0A2-49EA-5316-C7BF3CFD9AE7}"/>
              </a:ext>
            </a:extLst>
          </p:cNvPr>
          <p:cNvSpPr>
            <a:spLocks noGrp="1"/>
          </p:cNvSpPr>
          <p:nvPr>
            <p:ph type="title"/>
          </p:nvPr>
        </p:nvSpPr>
        <p:spPr>
          <a:xfrm>
            <a:off x="0" y="1997612"/>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2642828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70675-63D9-3724-27F2-76B37E8CA23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15B711-923F-2EA7-F5B5-7F61C19CA19B}"/>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0F6F8E57-CC72-3A61-6BC1-4BD6AE5594F8}"/>
              </a:ext>
            </a:extLst>
          </p:cNvPr>
          <p:cNvSpPr>
            <a:spLocks noGrp="1"/>
          </p:cNvSpPr>
          <p:nvPr>
            <p:ph idx="1"/>
          </p:nvPr>
        </p:nvSpPr>
        <p:spPr>
          <a:xfrm>
            <a:off x="2580249" y="136526"/>
            <a:ext cx="9372599" cy="6390884"/>
          </a:xfrm>
        </p:spPr>
        <p:txBody>
          <a:bodyPr>
            <a:normAutofit lnSpcReduction="10000"/>
          </a:bodyPr>
          <a:lstStyle/>
          <a:p>
            <a:pPr marL="0" marR="0" lvl="0" indent="0" rtl="0">
              <a:lnSpc>
                <a:spcPct val="107000"/>
              </a:lnSpc>
              <a:spcBef>
                <a:spcPts val="0"/>
              </a:spcBef>
              <a:spcAft>
                <a:spcPts val="1800"/>
              </a:spcAft>
              <a:buNone/>
            </a:pPr>
            <a:r>
              <a:rPr lang="en-US" sz="4300" b="1" kern="100" dirty="0"/>
              <a:t>B/LV Resources</a:t>
            </a:r>
            <a:endParaRPr lang="en-US" sz="3000" b="1" kern="100" dirty="0">
              <a:ea typeface="Times New Roman" panose="02020603050405020304" pitchFamily="18" charset="0"/>
              <a:cs typeface="Arial" panose="020B0604020202020204" pitchFamily="34" charset="0"/>
            </a:endParaRPr>
          </a:p>
          <a:p>
            <a:pPr marR="0" lvl="1" rtl="0">
              <a:lnSpc>
                <a:spcPct val="107000"/>
              </a:lnSpc>
              <a:buClr>
                <a:schemeClr val="bg1"/>
              </a:buClr>
              <a:buFont typeface="Arial" panose="020B0604020202020204" pitchFamily="34" charset="0"/>
              <a:buChar char="•"/>
            </a:pPr>
            <a:r>
              <a:rPr lang="en-US" sz="32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MathType</a:t>
            </a:r>
            <a:r>
              <a:rPr lang="en-US" sz="3200" b="1"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 (</a:t>
            </a:r>
            <a:r>
              <a:rPr lang="en-US" sz="3200" b="1" u="sng" kern="100" dirty="0" err="1">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MathTypeDemo</a:t>
            </a:r>
            <a:r>
              <a:rPr lang="en-US" sz="3200" b="1"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a:t>
            </a:r>
            <a:r>
              <a:rPr lang="en-US" sz="3200" b="1" kern="100" dirty="0">
                <a:ea typeface="Calibri" panose="020F0502020204030204" pitchFamily="34" charset="0"/>
                <a:cs typeface="Arial" panose="020B0604020202020204" pitchFamily="34" charset="0"/>
              </a:rPr>
              <a:t>, </a:t>
            </a:r>
            <a:r>
              <a:rPr lang="en-US" sz="3200" b="1" u="sng" kern="100" dirty="0" err="1">
                <a:effectLst/>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ChemType</a:t>
            </a:r>
            <a:r>
              <a:rPr lang="en-US" sz="3200" b="1" kern="100" dirty="0">
                <a:effectLst/>
                <a:ea typeface="Calibri" panose="020F0502020204030204" pitchFamily="34" charset="0"/>
                <a:cs typeface="Arial" panose="020B0604020202020204" pitchFamily="34" charset="0"/>
              </a:rPr>
              <a:t>, </a:t>
            </a:r>
            <a:r>
              <a:rPr lang="en-US" sz="3200" b="1" u="sng" kern="100" dirty="0">
                <a:effectLst/>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Chem4Word</a:t>
            </a:r>
            <a:r>
              <a:rPr lang="en-US" sz="3200" b="1" kern="100" dirty="0">
                <a:effectLst/>
                <a:ea typeface="Calibri" panose="020F0502020204030204" pitchFamily="34" charset="0"/>
                <a:cs typeface="Arial" panose="020B0604020202020204" pitchFamily="34" charset="0"/>
              </a:rPr>
              <a:t> add in for MSWord</a:t>
            </a:r>
          </a:p>
          <a:p>
            <a:pPr marR="0" lvl="1">
              <a:lnSpc>
                <a:spcPct val="107000"/>
              </a:lnSpc>
              <a:buClr>
                <a:schemeClr val="bg1"/>
              </a:buClr>
              <a:buFont typeface="Arial" panose="020B0604020202020204" pitchFamily="34" charset="0"/>
              <a:buChar char="•"/>
            </a:pPr>
            <a:r>
              <a:rPr lang="en-US" sz="3200" b="1" u="sng" kern="100" dirty="0">
                <a:effectLst/>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CCTV Portable</a:t>
            </a:r>
            <a:r>
              <a:rPr lang="en-US" sz="3200" b="1" kern="100" dirty="0">
                <a:effectLst/>
                <a:ea typeface="Calibri" panose="020F0502020204030204" pitchFamily="34" charset="0"/>
                <a:cs typeface="Arial" panose="020B0604020202020204" pitchFamily="34" charset="0"/>
              </a:rPr>
              <a:t> and </a:t>
            </a:r>
            <a:r>
              <a:rPr lang="en-US" sz="3200" b="1" u="sng" kern="100" dirty="0">
                <a:effectLst/>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CCTV Desktop</a:t>
            </a:r>
            <a:r>
              <a:rPr lang="en-US" sz="3200" b="1" kern="100" dirty="0">
                <a:effectLst/>
                <a:ea typeface="Calibri" panose="020F0502020204030204" pitchFamily="34" charset="0"/>
                <a:cs typeface="Arial" panose="020B0604020202020204" pitchFamily="34" charset="0"/>
              </a:rPr>
              <a:t>, screen &amp; keyboard enlargement backlighting, color contrast; </a:t>
            </a:r>
            <a:r>
              <a:rPr lang="en-US" sz="3200" b="1" u="sng" kern="100" dirty="0">
                <a:effectLst/>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Kurzweil 1000</a:t>
            </a:r>
            <a:r>
              <a:rPr lang="en-US" sz="3200" b="1" kern="100" dirty="0">
                <a:effectLst/>
                <a:ea typeface="Calibri" panose="020F0502020204030204" pitchFamily="34" charset="0"/>
                <a:cs typeface="Arial" panose="020B0604020202020204" pitchFamily="34" charset="0"/>
              </a:rPr>
              <a:t> w/Windows OS &amp; Flatbed scanner</a:t>
            </a:r>
          </a:p>
          <a:p>
            <a:pPr marR="0" lvl="1">
              <a:lnSpc>
                <a:spcPct val="107000"/>
              </a:lnSpc>
              <a:buClr>
                <a:schemeClr val="bg1"/>
              </a:buClr>
              <a:buFont typeface="Arial" panose="020B0604020202020204" pitchFamily="34" charset="0"/>
              <a:buChar char="•"/>
            </a:pPr>
            <a:r>
              <a:rPr lang="en-US" sz="3200" b="1" u="sng" kern="100" dirty="0">
                <a:effectLst/>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https://veroniiiica.com/five-apps-i-use-in-the-science-classroom-as-a-low-vision-student/</a:t>
            </a:r>
            <a:r>
              <a:rPr lang="en-US" sz="3200" b="1" kern="100" dirty="0">
                <a:effectLst/>
                <a:ea typeface="Calibri" panose="020F0502020204030204" pitchFamily="34" charset="0"/>
                <a:cs typeface="Arial" panose="020B0604020202020204" pitchFamily="34" charset="0"/>
              </a:rPr>
              <a:t> </a:t>
            </a:r>
          </a:p>
          <a:p>
            <a:pPr marR="0" lvl="1">
              <a:lnSpc>
                <a:spcPct val="107000"/>
              </a:lnSpc>
              <a:spcAft>
                <a:spcPts val="800"/>
              </a:spcAft>
              <a:buClr>
                <a:schemeClr val="bg1"/>
              </a:buClr>
              <a:buFont typeface="Arial" panose="020B0604020202020204" pitchFamily="34" charset="0"/>
              <a:buChar char="•"/>
            </a:pPr>
            <a:r>
              <a:rPr lang="fr-FR" sz="3200" b="1" u="sng" kern="100" dirty="0" err="1">
                <a:effectLst/>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Refreshable</a:t>
            </a:r>
            <a:r>
              <a:rPr lang="fr-FR" sz="3200" b="1" u="sng" kern="100" dirty="0">
                <a:effectLst/>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 Braille</a:t>
            </a:r>
            <a:r>
              <a:rPr lang="fr-FR" sz="3200" b="1" kern="100" dirty="0">
                <a:effectLst/>
                <a:ea typeface="Calibri" panose="020F0502020204030204" pitchFamily="34" charset="0"/>
                <a:cs typeface="Arial" panose="020B0604020202020204" pitchFamily="34" charset="0"/>
              </a:rPr>
              <a:t> / portable Braille / Braille keyboards</a:t>
            </a:r>
          </a:p>
        </p:txBody>
      </p:sp>
      <p:sp>
        <p:nvSpPr>
          <p:cNvPr id="4" name="Title 3">
            <a:extLst>
              <a:ext uri="{FF2B5EF4-FFF2-40B4-BE49-F238E27FC236}">
                <a16:creationId xmlns:a16="http://schemas.microsoft.com/office/drawing/2014/main" id="{30DBCF98-4EB3-1A39-87DF-CC31DA2EA853}"/>
              </a:ext>
            </a:extLst>
          </p:cNvPr>
          <p:cNvSpPr>
            <a:spLocks noGrp="1"/>
          </p:cNvSpPr>
          <p:nvPr>
            <p:ph type="title"/>
          </p:nvPr>
        </p:nvSpPr>
        <p:spPr>
          <a:xfrm>
            <a:off x="0" y="1984165"/>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39564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3D8A8-8AC8-F4FA-3651-6ACE19B2FAC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AA95CB-5E2E-119C-526D-F22F0F6BDCE5}"/>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AB94E0BB-8239-95E2-B455-C85C1D61D561}"/>
              </a:ext>
            </a:extLst>
          </p:cNvPr>
          <p:cNvSpPr>
            <a:spLocks noGrp="1"/>
          </p:cNvSpPr>
          <p:nvPr>
            <p:ph idx="1"/>
          </p:nvPr>
        </p:nvSpPr>
        <p:spPr>
          <a:xfrm>
            <a:off x="2580249" y="136526"/>
            <a:ext cx="9611751" cy="6390884"/>
          </a:xfrm>
        </p:spPr>
        <p:txBody>
          <a:bodyPr>
            <a:normAutofit lnSpcReduction="10000"/>
          </a:bodyPr>
          <a:lstStyle/>
          <a:p>
            <a:pPr marL="0" marR="0" lvl="0" indent="0" rtl="0">
              <a:lnSpc>
                <a:spcPct val="107000"/>
              </a:lnSpc>
              <a:spcBef>
                <a:spcPts val="0"/>
              </a:spcBef>
              <a:spcAft>
                <a:spcPts val="1800"/>
              </a:spcAft>
              <a:buNone/>
            </a:pPr>
            <a:r>
              <a:rPr lang="en-US" sz="4800" b="1" kern="100" dirty="0"/>
              <a:t>B/LV Resources </a:t>
            </a:r>
            <a:endParaRPr lang="en-US" sz="3500" b="1" kern="100" dirty="0">
              <a:ea typeface="Times New Roman" panose="02020603050405020304" pitchFamily="18" charset="0"/>
              <a:cs typeface="Arial" panose="020B0604020202020204" pitchFamily="34" charset="0"/>
            </a:endParaRPr>
          </a:p>
          <a:p>
            <a:pPr marR="0" lvl="1">
              <a:lnSpc>
                <a:spcPct val="107000"/>
              </a:lnSpc>
              <a:spcBef>
                <a:spcPts val="1200"/>
              </a:spcBef>
              <a:spcAft>
                <a:spcPts val="1200"/>
              </a:spcAft>
              <a:buClr>
                <a:schemeClr val="bg1"/>
              </a:buClr>
              <a:buFont typeface="Arial" panose="020B0604020202020204" pitchFamily="34" charset="0"/>
              <a:buChar char="•"/>
            </a:pPr>
            <a:r>
              <a:rPr lang="en-US" sz="3200" b="1" kern="100" dirty="0">
                <a:effectLst/>
                <a:ea typeface="Calibri" panose="020F0502020204030204" pitchFamily="34" charset="0"/>
                <a:cs typeface="Arial" panose="020B0604020202020204" pitchFamily="34" charset="0"/>
              </a:rPr>
              <a:t>Science Lab resources: </a:t>
            </a:r>
            <a:r>
              <a:rPr lang="en-US" sz="32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Tactile graphic displays</a:t>
            </a:r>
            <a:r>
              <a:rPr lang="en-US" sz="3200" b="1" kern="100" dirty="0">
                <a:effectLst/>
                <a:ea typeface="Calibri" panose="020F0502020204030204" pitchFamily="34" charset="0"/>
                <a:cs typeface="Arial" panose="020B0604020202020204" pitchFamily="34" charset="0"/>
              </a:rPr>
              <a:t>, </a:t>
            </a:r>
            <a:r>
              <a:rPr lang="en-US" sz="3200" b="1" u="sng" kern="100" dirty="0">
                <a:effectLst/>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Desmos talking graphing calculator</a:t>
            </a:r>
            <a:r>
              <a:rPr lang="en-US" sz="3200" b="1" kern="100" dirty="0">
                <a:effectLst/>
                <a:ea typeface="Calibri" panose="020F0502020204030204" pitchFamily="34" charset="0"/>
                <a:cs typeface="Arial" panose="020B0604020202020204" pitchFamily="34" charset="0"/>
              </a:rPr>
              <a:t>, </a:t>
            </a:r>
            <a:r>
              <a:rPr lang="en-US" sz="3200" b="1" u="sng" kern="100" dirty="0">
                <a:effectLst/>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Talking Tactile Tablet</a:t>
            </a:r>
            <a:endParaRPr lang="en-US" sz="3200" b="1" kern="100" dirty="0">
              <a:effectLst/>
              <a:ea typeface="Calibri" panose="020F0502020204030204" pitchFamily="34" charset="0"/>
              <a:cs typeface="Arial" panose="020B0604020202020204" pitchFamily="34" charset="0"/>
            </a:endParaRPr>
          </a:p>
          <a:p>
            <a:pPr marR="0" lvl="1">
              <a:lnSpc>
                <a:spcPct val="107000"/>
              </a:lnSpc>
              <a:spcBef>
                <a:spcPts val="1200"/>
              </a:spcBef>
              <a:spcAft>
                <a:spcPts val="1200"/>
              </a:spcAft>
              <a:buClr>
                <a:schemeClr val="bg1"/>
              </a:buClr>
              <a:buFont typeface="Arial" panose="020B0604020202020204" pitchFamily="34" charset="0"/>
              <a:buChar char="•"/>
            </a:pPr>
            <a:r>
              <a:rPr lang="en-US" sz="3200" b="1" kern="100" dirty="0">
                <a:effectLst/>
                <a:ea typeface="Calibri" panose="020F0502020204030204" pitchFamily="34" charset="0"/>
                <a:cs typeface="Arial" panose="020B0604020202020204" pitchFamily="34" charset="0"/>
              </a:rPr>
              <a:t>The WGBH National Center for Accessible Media (NCAM) offers </a:t>
            </a:r>
            <a:r>
              <a:rPr lang="en-US" sz="3200" b="1" u="sng" kern="100" dirty="0">
                <a:effectLst/>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guidelines for describing STEM concepts and images</a:t>
            </a:r>
            <a:r>
              <a:rPr lang="en-US" sz="3200" b="1" kern="100" dirty="0">
                <a:effectLst/>
                <a:ea typeface="Calibri" panose="020F0502020204030204" pitchFamily="34" charset="0"/>
                <a:cs typeface="Arial" panose="020B0604020202020204" pitchFamily="34" charset="0"/>
              </a:rPr>
              <a:t> to learners who are blind or have low vision general. Guidelines for described media from </a:t>
            </a:r>
            <a:r>
              <a:rPr lang="en-US" sz="3200" b="1" kern="100" dirty="0">
                <a:effectLst/>
                <a:ea typeface="Calibri" panose="020F0502020204030204" pitchFamily="34" charset="0"/>
                <a:cs typeface="Arial" panose="020B0604020202020204" pitchFamily="34" charset="0"/>
                <a:hlinkClick r:id="rId6"/>
              </a:rPr>
              <a:t>Described &amp; Captioned Media</a:t>
            </a:r>
            <a:r>
              <a:rPr lang="en-US" sz="3200" b="1" kern="100" dirty="0">
                <a:effectLst/>
                <a:ea typeface="Calibri" panose="020F0502020204030204" pitchFamily="34" charset="0"/>
                <a:cs typeface="Arial" panose="020B0604020202020204" pitchFamily="34" charset="0"/>
              </a:rPr>
              <a:t>.</a:t>
            </a:r>
          </a:p>
          <a:p>
            <a:pPr marR="0" lvl="1">
              <a:lnSpc>
                <a:spcPct val="107000"/>
              </a:lnSpc>
              <a:spcBef>
                <a:spcPts val="1200"/>
              </a:spcBef>
              <a:spcAft>
                <a:spcPts val="1200"/>
              </a:spcAft>
              <a:buClr>
                <a:schemeClr val="bg1"/>
              </a:buClr>
              <a:buFont typeface="Arial" panose="020B0604020202020204" pitchFamily="34" charset="0"/>
              <a:buChar char="•"/>
            </a:pPr>
            <a:r>
              <a:rPr lang="en-US" sz="3200" b="1" u="sng" kern="100" dirty="0">
                <a:effectLst/>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International Association for Geoscience Diversity</a:t>
            </a:r>
            <a:endParaRPr lang="en-US" sz="32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2F650D1E-D9CB-5E81-BA64-56EFE196F113}"/>
              </a:ext>
            </a:extLst>
          </p:cNvPr>
          <p:cNvSpPr>
            <a:spLocks noGrp="1"/>
          </p:cNvSpPr>
          <p:nvPr>
            <p:ph type="title"/>
          </p:nvPr>
        </p:nvSpPr>
        <p:spPr>
          <a:xfrm>
            <a:off x="0" y="1970718"/>
            <a:ext cx="2580249" cy="1572326"/>
          </a:xfrm>
          <a:solidFill>
            <a:schemeClr val="accent2">
              <a:lumMod val="50000"/>
            </a:schemeClr>
          </a:solidFill>
        </p:spPr>
        <p:txBody>
          <a:bodyPr/>
          <a:lstStyle/>
          <a:p>
            <a:r>
              <a:rPr lang="en-US" sz="4400" b="1" dirty="0">
                <a:effectLst/>
                <a:latin typeface="+mn-lt"/>
                <a:ea typeface="Times New Roman" panose="02020603050405020304" pitchFamily="18" charset="0"/>
              </a:rPr>
              <a:t>Resources </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672057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6589F-7ADA-8575-48F3-5B748A76E86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F2AE78-9BDA-8891-E715-F7F8E15EE2A2}"/>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5B499825-E060-8AFC-9943-01D75349C44E}"/>
              </a:ext>
            </a:extLst>
          </p:cNvPr>
          <p:cNvSpPr>
            <a:spLocks noGrp="1"/>
          </p:cNvSpPr>
          <p:nvPr>
            <p:ph idx="1"/>
          </p:nvPr>
        </p:nvSpPr>
        <p:spPr>
          <a:xfrm>
            <a:off x="2904565" y="136526"/>
            <a:ext cx="9048283" cy="6390884"/>
          </a:xfrm>
        </p:spPr>
        <p:txBody>
          <a:bodyPr>
            <a:normAutofit lnSpcReduction="10000"/>
          </a:bodyPr>
          <a:lstStyle/>
          <a:p>
            <a:pPr marL="0" marR="0" lvl="0" indent="0" rtl="0">
              <a:lnSpc>
                <a:spcPct val="107000"/>
              </a:lnSpc>
              <a:spcBef>
                <a:spcPts val="0"/>
              </a:spcBef>
              <a:spcAft>
                <a:spcPts val="1800"/>
              </a:spcAft>
              <a:buNone/>
            </a:pPr>
            <a:r>
              <a:rPr lang="en-US" sz="4400" b="1" kern="100" dirty="0">
                <a:ea typeface="Times New Roman" panose="02020603050405020304" pitchFamily="18" charset="0"/>
                <a:cs typeface="Arial" panose="020B0604020202020204" pitchFamily="34" charset="0"/>
              </a:rPr>
              <a:t>Output devices </a:t>
            </a:r>
            <a:r>
              <a:rPr lang="en-US" sz="4400" b="1" kern="100" dirty="0"/>
              <a:t>for B/LV Students</a:t>
            </a:r>
            <a:endParaRPr lang="en-US" sz="3600" b="1" kern="100" dirty="0">
              <a:effectLst/>
              <a:ea typeface="Calibri" panose="020F0502020204030204" pitchFamily="34" charset="0"/>
              <a:cs typeface="Arial" panose="020B0604020202020204" pitchFamily="34" charset="0"/>
            </a:endParaRPr>
          </a:p>
          <a:p>
            <a:pPr marL="1200150" lvl="1" indent="-742950">
              <a:lnSpc>
                <a:spcPct val="107000"/>
              </a:lnSpc>
              <a:buFont typeface="+mj-lt"/>
              <a:buAutoNum type="alphaLcPeriod"/>
            </a:pPr>
            <a:r>
              <a:rPr lang="en-US" sz="36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https://www.loc.gov/nls/resources/blindness-and-vision-impairment/devices-aids/</a:t>
            </a:r>
            <a:endParaRPr lang="en-US" sz="3600" b="1" u="sng" kern="100" dirty="0">
              <a:effectLst/>
              <a:ea typeface="Calibri" panose="020F0502020204030204" pitchFamily="34" charset="0"/>
              <a:cs typeface="Arial" panose="020B0604020202020204" pitchFamily="34" charset="0"/>
            </a:endParaRPr>
          </a:p>
          <a:p>
            <a:pPr marL="971550" lvl="1" indent="-514350">
              <a:lnSpc>
                <a:spcPct val="107000"/>
              </a:lnSpc>
              <a:buFont typeface="+mj-lt"/>
              <a:buAutoNum type="alphaLcPeriod"/>
            </a:pPr>
            <a:endParaRPr lang="en-US" sz="3200" b="1" kern="100" dirty="0">
              <a:effectLst/>
              <a:ea typeface="Calibri" panose="020F0502020204030204" pitchFamily="34" charset="0"/>
              <a:cs typeface="Arial" panose="020B0604020202020204" pitchFamily="34" charset="0"/>
            </a:endParaRPr>
          </a:p>
          <a:p>
            <a:pPr marL="1200150" lvl="1" indent="-742950">
              <a:lnSpc>
                <a:spcPct val="107000"/>
              </a:lnSpc>
              <a:buFont typeface="+mj-lt"/>
              <a:buAutoNum type="alphaLcPeriod"/>
            </a:pPr>
            <a:r>
              <a:rPr lang="en-US" sz="3600" b="1" u="sng" kern="100" dirty="0">
                <a:effectLst/>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https://www.washington.edu/accesscomputing/resources/accommodations/activity-type/assistive-technology</a:t>
            </a:r>
            <a:endParaRPr lang="en-US" sz="3600" b="1" u="sng" kern="100" dirty="0">
              <a:effectLst/>
              <a:ea typeface="Calibri" panose="020F0502020204030204" pitchFamily="34" charset="0"/>
              <a:cs typeface="Arial" panose="020B0604020202020204" pitchFamily="34" charset="0"/>
            </a:endParaRPr>
          </a:p>
          <a:p>
            <a:pPr marL="971550" lvl="1" indent="-514350">
              <a:lnSpc>
                <a:spcPct val="107000"/>
              </a:lnSpc>
              <a:buFont typeface="+mj-lt"/>
              <a:buAutoNum type="alphaLcPeriod"/>
            </a:pPr>
            <a:endParaRPr lang="en-US" sz="3200" b="1" kern="100" dirty="0">
              <a:effectLst/>
              <a:ea typeface="Calibri" panose="020F0502020204030204" pitchFamily="34" charset="0"/>
              <a:cs typeface="Arial" panose="020B0604020202020204" pitchFamily="34" charset="0"/>
            </a:endParaRPr>
          </a:p>
          <a:p>
            <a:pPr marL="1200150" lvl="1" indent="-742950">
              <a:lnSpc>
                <a:spcPct val="107000"/>
              </a:lnSpc>
              <a:spcAft>
                <a:spcPts val="800"/>
              </a:spcAft>
              <a:buFont typeface="+mj-lt"/>
              <a:buAutoNum type="alphaLcPeriod"/>
            </a:pPr>
            <a:r>
              <a:rPr lang="en-US" sz="3600" b="1" u="sng" kern="100" dirty="0">
                <a:effectLst/>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Portable haptic keyboard</a:t>
            </a:r>
            <a:endParaRPr lang="en-US" sz="32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C963C443-3A99-43D5-49F9-E4DB35775AF4}"/>
              </a:ext>
            </a:extLst>
          </p:cNvPr>
          <p:cNvSpPr>
            <a:spLocks noGrp="1"/>
          </p:cNvSpPr>
          <p:nvPr>
            <p:ph type="title"/>
          </p:nvPr>
        </p:nvSpPr>
        <p:spPr>
          <a:xfrm>
            <a:off x="1" y="1997611"/>
            <a:ext cx="2783540" cy="1902035"/>
          </a:xfrm>
          <a:solidFill>
            <a:schemeClr val="accent2">
              <a:lumMod val="50000"/>
            </a:schemeClr>
          </a:solidFill>
        </p:spPr>
        <p:txBody>
          <a:bodyPr/>
          <a:lstStyle/>
          <a:p>
            <a:r>
              <a:rPr lang="en-US" sz="4400" b="1" dirty="0">
                <a:effectLst/>
                <a:latin typeface="+mn-lt"/>
                <a:ea typeface="Times New Roman" panose="02020603050405020304" pitchFamily="18" charset="0"/>
              </a:rPr>
              <a:t>R</a:t>
            </a:r>
            <a:r>
              <a:rPr lang="en-US" sz="4400" b="1" dirty="0">
                <a:latin typeface="+mn-lt"/>
                <a:ea typeface="Times New Roman" panose="02020603050405020304" pitchFamily="18" charset="0"/>
              </a:rPr>
              <a:t>esources</a:t>
            </a:r>
            <a:br>
              <a:rPr lang="en-US" sz="4400" b="1" dirty="0">
                <a:effectLst/>
                <a:latin typeface="+mn-lt"/>
                <a:ea typeface="Times New Roman" panose="02020603050405020304" pitchFamily="18" charset="0"/>
              </a:rPr>
            </a:br>
            <a:r>
              <a:rPr lang="en-US" sz="4400" b="1" dirty="0">
                <a:effectLst/>
                <a:latin typeface="+mn-lt"/>
                <a:ea typeface="Times New Roman" panose="02020603050405020304" pitchFamily="18" charset="0"/>
              </a:rPr>
              <a:t>Module 4</a:t>
            </a:r>
            <a:endParaRPr lang="en-US" sz="16600" b="1" dirty="0">
              <a:latin typeface="+mn-lt"/>
            </a:endParaRPr>
          </a:p>
        </p:txBody>
      </p:sp>
    </p:spTree>
    <p:extLst>
      <p:ext uri="{BB962C8B-B14F-4D97-AF65-F5344CB8AC3E}">
        <p14:creationId xmlns:p14="http://schemas.microsoft.com/office/powerpoint/2010/main" val="816755377"/>
      </p:ext>
    </p:extLst>
  </p:cSld>
  <p:clrMapOvr>
    <a:masterClrMapping/>
  </p:clrMapOvr>
</p:sld>
</file>

<file path=ppt/theme/theme1.xml><?xml version="1.0" encoding="utf-8"?>
<a:theme xmlns:a="http://schemas.openxmlformats.org/drawingml/2006/main" name="1_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4098415_win32_fixed" id="{1E7205E9-DD76-422B-B9FD-343E9C2C894B}" vid="{008E2BBC-A2E4-4140-B026-F6CAB7840620}"/>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otalTime>315</TotalTime>
  <Words>1594</Words>
  <Application>Microsoft Office PowerPoint</Application>
  <PresentationFormat>Widescreen</PresentationFormat>
  <Paragraphs>191</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Times New Roman</vt:lpstr>
      <vt:lpstr>Wingdings</vt:lpstr>
      <vt:lpstr>1_Office Theme</vt:lpstr>
      <vt:lpstr>Module 4 </vt:lpstr>
      <vt:lpstr>Module 4 Learning Outcomes</vt:lpstr>
      <vt:lpstr>Readings  Module 4</vt:lpstr>
      <vt:lpstr>Readings  Module 4</vt:lpstr>
      <vt:lpstr>Readings  Module 4</vt:lpstr>
      <vt:lpstr>Resources  Module 4</vt:lpstr>
      <vt:lpstr>Resources  Module 4</vt:lpstr>
      <vt:lpstr>Resources  Module 4</vt:lpstr>
      <vt:lpstr>Resources Module 4</vt:lpstr>
      <vt:lpstr>Resources  Module 4</vt:lpstr>
      <vt:lpstr>Resources  Module 4</vt:lpstr>
      <vt:lpstr>Resources  Module 4</vt:lpstr>
      <vt:lpstr>Resources  Module 4</vt:lpstr>
      <vt:lpstr>Resources  Module 4</vt:lpstr>
      <vt:lpstr>Resources  Module 4</vt:lpstr>
      <vt:lpstr>Resources  Module 4</vt:lpstr>
      <vt:lpstr>Resources Module 4</vt:lpstr>
      <vt:lpstr>Discussion Module 4</vt:lpstr>
      <vt:lpstr>Module 4  - AT input/output Assignment</vt:lpstr>
      <vt:lpstr>Module 4  - AT input/output Assignment</vt:lpstr>
      <vt:lpstr>Module 4  - AT input/output Assignment</vt:lpstr>
      <vt:lpstr>Module 4  - AT input/output Assignment</vt:lpstr>
      <vt:lpstr>Module 4 post-quiz</vt:lpstr>
      <vt:lpstr>Module 4 post-quiz</vt:lpstr>
      <vt:lpstr>Module 4 post-quiz</vt:lpstr>
      <vt:lpstr>Module 4 post-quiz</vt:lpstr>
      <vt:lpstr>Module 4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Wink Harner</dc:creator>
  <cp:lastModifiedBy>Wink Harner</cp:lastModifiedBy>
  <cp:revision>10</cp:revision>
  <dcterms:created xsi:type="dcterms:W3CDTF">2024-10-27T19:14:38Z</dcterms:created>
  <dcterms:modified xsi:type="dcterms:W3CDTF">2025-10-16T22:08:45Z</dcterms:modified>
</cp:coreProperties>
</file>