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442" r:id="rId5"/>
    <p:sldId id="443" r:id="rId6"/>
    <p:sldId id="445" r:id="rId7"/>
    <p:sldId id="495" r:id="rId8"/>
    <p:sldId id="451" r:id="rId9"/>
    <p:sldId id="500" r:id="rId10"/>
    <p:sldId id="526" r:id="rId11"/>
    <p:sldId id="452" r:id="rId12"/>
    <p:sldId id="519" r:id="rId13"/>
    <p:sldId id="459" r:id="rId14"/>
    <p:sldId id="466" r:id="rId15"/>
    <p:sldId id="486" r:id="rId16"/>
    <p:sldId id="487" r:id="rId17"/>
    <p:sldId id="520" r:id="rId18"/>
    <p:sldId id="440" r:id="rId19"/>
    <p:sldId id="261" r:id="rId20"/>
    <p:sldId id="533" r:id="rId21"/>
    <p:sldId id="531" r:id="rId22"/>
    <p:sldId id="478" r:id="rId23"/>
    <p:sldId id="528" r:id="rId24"/>
    <p:sldId id="529" r:id="rId25"/>
    <p:sldId id="492" r:id="rId26"/>
    <p:sldId id="493" r:id="rId27"/>
    <p:sldId id="496" r:id="rId28"/>
    <p:sldId id="532" r:id="rId29"/>
    <p:sldId id="530" r:id="rId30"/>
    <p:sldId id="497" r:id="rId31"/>
    <p:sldId id="501" r:id="rId32"/>
    <p:sldId id="498" r:id="rId33"/>
    <p:sldId id="489" r:id="rId34"/>
    <p:sldId id="287" r:id="rId35"/>
    <p:sldId id="278" r:id="rId36"/>
    <p:sldId id="27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1B32"/>
    <a:srgbClr val="005EA4"/>
    <a:srgbClr val="7E8A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75" autoAdjust="0"/>
    <p:restoredTop sz="86441" autoAdjust="0"/>
  </p:normalViewPr>
  <p:slideViewPr>
    <p:cSldViewPr snapToGrid="0">
      <p:cViewPr>
        <p:scale>
          <a:sx n="57" d="100"/>
          <a:sy n="57" d="100"/>
        </p:scale>
        <p:origin x="856" y="132"/>
      </p:cViewPr>
      <p:guideLst/>
    </p:cSldViewPr>
  </p:slideViewPr>
  <p:outlineViewPr>
    <p:cViewPr>
      <p:scale>
        <a:sx n="33" d="100"/>
        <a:sy n="33" d="100"/>
      </p:scale>
      <p:origin x="0" y="-4259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61EAB8-09C0-46DB-BD59-5C337D26F86E}" type="datetimeFigureOut">
              <a:rPr lang="en-US" smtClean="0"/>
              <a:t>11/19/2025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CA8027-A001-4403-9BF9-7E326493633A}" type="slidenum">
              <a:rPr lang="en-US" smtClean="0"/>
              <a:t>‹#›</a:t>
            </a:fld>
            <a:endParaRPr lang="en-US"/>
          </a:p>
        </p:txBody>
      </p:sp>
    </p:spTree>
    <p:extLst>
      <p:ext uri="{BB962C8B-B14F-4D97-AF65-F5344CB8AC3E}">
        <p14:creationId xmlns:p14="http://schemas.microsoft.com/office/powerpoint/2010/main" val="2261509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0274B-19C2-4ED9-DB20-7149820033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565E86-C9DD-738F-FFCF-3D9D86F4EF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8B4A29-ABB7-82EF-6CA2-C45ED60B2D06}"/>
              </a:ext>
            </a:extLst>
          </p:cNvPr>
          <p:cNvSpPr>
            <a:spLocks noGrp="1"/>
          </p:cNvSpPr>
          <p:nvPr>
            <p:ph type="dt" sz="half" idx="10"/>
          </p:nvPr>
        </p:nvSpPr>
        <p:spPr/>
        <p:txBody>
          <a:bodyPr/>
          <a:lstStyle/>
          <a:p>
            <a:fld id="{7A207C04-C5AC-44BE-9183-09B381E7C062}" type="datetimeFigureOut">
              <a:rPr lang="en-US" smtClean="0"/>
              <a:t>11/19/2025</a:t>
            </a:fld>
            <a:endParaRPr lang="en-US"/>
          </a:p>
        </p:txBody>
      </p:sp>
      <p:sp>
        <p:nvSpPr>
          <p:cNvPr id="5" name="Footer Placeholder 4">
            <a:extLst>
              <a:ext uri="{FF2B5EF4-FFF2-40B4-BE49-F238E27FC236}">
                <a16:creationId xmlns:a16="http://schemas.microsoft.com/office/drawing/2014/main" id="{C841EF4F-2BF1-6104-ACA9-FAB7C71065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1AC3B-F42D-97D2-E4CF-615075C1F74F}"/>
              </a:ext>
            </a:extLst>
          </p:cNvPr>
          <p:cNvSpPr>
            <a:spLocks noGrp="1"/>
          </p:cNvSpPr>
          <p:nvPr>
            <p:ph type="sldNum" sz="quarter" idx="12"/>
          </p:nvPr>
        </p:nvSpPr>
        <p:spPr/>
        <p:txBody>
          <a:bodyPr/>
          <a:lstStyle/>
          <a:p>
            <a:fld id="{4D8D279B-4F31-49C4-98DD-F9E0FAB76D2C}" type="slidenum">
              <a:rPr lang="en-US" smtClean="0"/>
              <a:t>‹#›</a:t>
            </a:fld>
            <a:endParaRPr lang="en-US"/>
          </a:p>
        </p:txBody>
      </p:sp>
    </p:spTree>
    <p:extLst>
      <p:ext uri="{BB962C8B-B14F-4D97-AF65-F5344CB8AC3E}">
        <p14:creationId xmlns:p14="http://schemas.microsoft.com/office/powerpoint/2010/main" val="88333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B271E-C789-6861-1C87-3271EB2111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2A771E-B13C-C7FC-27FA-F26B17A8BA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8CE886-6D3C-E514-CDF3-6B4946CF6AF4}"/>
              </a:ext>
            </a:extLst>
          </p:cNvPr>
          <p:cNvSpPr>
            <a:spLocks noGrp="1"/>
          </p:cNvSpPr>
          <p:nvPr>
            <p:ph type="dt" sz="half" idx="10"/>
          </p:nvPr>
        </p:nvSpPr>
        <p:spPr/>
        <p:txBody>
          <a:bodyPr/>
          <a:lstStyle/>
          <a:p>
            <a:fld id="{7A207C04-C5AC-44BE-9183-09B381E7C062}" type="datetimeFigureOut">
              <a:rPr lang="en-US" smtClean="0"/>
              <a:t>11/19/2025</a:t>
            </a:fld>
            <a:endParaRPr lang="en-US"/>
          </a:p>
        </p:txBody>
      </p:sp>
      <p:sp>
        <p:nvSpPr>
          <p:cNvPr id="5" name="Footer Placeholder 4">
            <a:extLst>
              <a:ext uri="{FF2B5EF4-FFF2-40B4-BE49-F238E27FC236}">
                <a16:creationId xmlns:a16="http://schemas.microsoft.com/office/drawing/2014/main" id="{20E10986-433D-7714-4E50-6E96919798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E91EFC-7970-8DD1-2550-26F411531F39}"/>
              </a:ext>
            </a:extLst>
          </p:cNvPr>
          <p:cNvSpPr>
            <a:spLocks noGrp="1"/>
          </p:cNvSpPr>
          <p:nvPr>
            <p:ph type="sldNum" sz="quarter" idx="12"/>
          </p:nvPr>
        </p:nvSpPr>
        <p:spPr/>
        <p:txBody>
          <a:bodyPr/>
          <a:lstStyle/>
          <a:p>
            <a:fld id="{4D8D279B-4F31-49C4-98DD-F9E0FAB76D2C}" type="slidenum">
              <a:rPr lang="en-US" smtClean="0"/>
              <a:t>‹#›</a:t>
            </a:fld>
            <a:endParaRPr lang="en-US"/>
          </a:p>
        </p:txBody>
      </p:sp>
    </p:spTree>
    <p:extLst>
      <p:ext uri="{BB962C8B-B14F-4D97-AF65-F5344CB8AC3E}">
        <p14:creationId xmlns:p14="http://schemas.microsoft.com/office/powerpoint/2010/main" val="456189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49A8EE-C83C-C3F1-9400-523B3A9F2E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62C86B-65E8-D976-CADE-B9BEDE70D5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1F324B-18B3-0F08-2257-61C46C94C191}"/>
              </a:ext>
            </a:extLst>
          </p:cNvPr>
          <p:cNvSpPr>
            <a:spLocks noGrp="1"/>
          </p:cNvSpPr>
          <p:nvPr>
            <p:ph type="dt" sz="half" idx="10"/>
          </p:nvPr>
        </p:nvSpPr>
        <p:spPr/>
        <p:txBody>
          <a:bodyPr/>
          <a:lstStyle/>
          <a:p>
            <a:fld id="{7A207C04-C5AC-44BE-9183-09B381E7C062}" type="datetimeFigureOut">
              <a:rPr lang="en-US" smtClean="0"/>
              <a:t>11/19/2025</a:t>
            </a:fld>
            <a:endParaRPr lang="en-US"/>
          </a:p>
        </p:txBody>
      </p:sp>
      <p:sp>
        <p:nvSpPr>
          <p:cNvPr id="5" name="Footer Placeholder 4">
            <a:extLst>
              <a:ext uri="{FF2B5EF4-FFF2-40B4-BE49-F238E27FC236}">
                <a16:creationId xmlns:a16="http://schemas.microsoft.com/office/drawing/2014/main" id="{E5A137BD-8DF7-D657-692F-701BD7FEC0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3DFE00-719C-CC72-63F5-60ED24662F9A}"/>
              </a:ext>
            </a:extLst>
          </p:cNvPr>
          <p:cNvSpPr>
            <a:spLocks noGrp="1"/>
          </p:cNvSpPr>
          <p:nvPr>
            <p:ph type="sldNum" sz="quarter" idx="12"/>
          </p:nvPr>
        </p:nvSpPr>
        <p:spPr/>
        <p:txBody>
          <a:bodyPr/>
          <a:lstStyle/>
          <a:p>
            <a:fld id="{4D8D279B-4F31-49C4-98DD-F9E0FAB76D2C}" type="slidenum">
              <a:rPr lang="en-US" smtClean="0"/>
              <a:t>‹#›</a:t>
            </a:fld>
            <a:endParaRPr lang="en-US"/>
          </a:p>
        </p:txBody>
      </p:sp>
    </p:spTree>
    <p:extLst>
      <p:ext uri="{BB962C8B-B14F-4D97-AF65-F5344CB8AC3E}">
        <p14:creationId xmlns:p14="http://schemas.microsoft.com/office/powerpoint/2010/main" val="658751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7EB3C-3392-F008-13C8-D90A46BB01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B5E192-5EB4-7C86-8F35-9240B2EEB0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FEF8A1-A85D-2574-9E06-9938CF904195}"/>
              </a:ext>
            </a:extLst>
          </p:cNvPr>
          <p:cNvSpPr>
            <a:spLocks noGrp="1"/>
          </p:cNvSpPr>
          <p:nvPr>
            <p:ph type="dt" sz="half" idx="10"/>
          </p:nvPr>
        </p:nvSpPr>
        <p:spPr/>
        <p:txBody>
          <a:bodyPr/>
          <a:lstStyle/>
          <a:p>
            <a:fld id="{7A207C04-C5AC-44BE-9183-09B381E7C062}" type="datetimeFigureOut">
              <a:rPr lang="en-US" smtClean="0"/>
              <a:t>11/19/2025</a:t>
            </a:fld>
            <a:endParaRPr lang="en-US"/>
          </a:p>
        </p:txBody>
      </p:sp>
      <p:sp>
        <p:nvSpPr>
          <p:cNvPr id="5" name="Footer Placeholder 4">
            <a:extLst>
              <a:ext uri="{FF2B5EF4-FFF2-40B4-BE49-F238E27FC236}">
                <a16:creationId xmlns:a16="http://schemas.microsoft.com/office/drawing/2014/main" id="{30D3EF47-D978-20D8-07FB-43F61A1CF2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45B0C8-A26D-ABB2-EB30-B7340C64694B}"/>
              </a:ext>
            </a:extLst>
          </p:cNvPr>
          <p:cNvSpPr>
            <a:spLocks noGrp="1"/>
          </p:cNvSpPr>
          <p:nvPr>
            <p:ph type="sldNum" sz="quarter" idx="12"/>
          </p:nvPr>
        </p:nvSpPr>
        <p:spPr/>
        <p:txBody>
          <a:bodyPr/>
          <a:lstStyle/>
          <a:p>
            <a:fld id="{4D8D279B-4F31-49C4-98DD-F9E0FAB76D2C}" type="slidenum">
              <a:rPr lang="en-US" smtClean="0"/>
              <a:t>‹#›</a:t>
            </a:fld>
            <a:endParaRPr lang="en-US"/>
          </a:p>
        </p:txBody>
      </p:sp>
    </p:spTree>
    <p:extLst>
      <p:ext uri="{BB962C8B-B14F-4D97-AF65-F5344CB8AC3E}">
        <p14:creationId xmlns:p14="http://schemas.microsoft.com/office/powerpoint/2010/main" val="3472636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402AE-F8EB-460B-4B51-6212A45447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3082AD-3AC4-9BB2-23C4-1BBD5A961A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E3528D-8D28-2498-FF15-1CEE6DCAC26F}"/>
              </a:ext>
            </a:extLst>
          </p:cNvPr>
          <p:cNvSpPr>
            <a:spLocks noGrp="1"/>
          </p:cNvSpPr>
          <p:nvPr>
            <p:ph type="dt" sz="half" idx="10"/>
          </p:nvPr>
        </p:nvSpPr>
        <p:spPr/>
        <p:txBody>
          <a:bodyPr/>
          <a:lstStyle/>
          <a:p>
            <a:fld id="{7A207C04-C5AC-44BE-9183-09B381E7C062}" type="datetimeFigureOut">
              <a:rPr lang="en-US" smtClean="0"/>
              <a:t>11/19/2025</a:t>
            </a:fld>
            <a:endParaRPr lang="en-US"/>
          </a:p>
        </p:txBody>
      </p:sp>
      <p:sp>
        <p:nvSpPr>
          <p:cNvPr id="5" name="Footer Placeholder 4">
            <a:extLst>
              <a:ext uri="{FF2B5EF4-FFF2-40B4-BE49-F238E27FC236}">
                <a16:creationId xmlns:a16="http://schemas.microsoft.com/office/drawing/2014/main" id="{6F18C359-A0D4-B48E-A480-64D4FFB261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B00797-6DAE-C6F5-69F9-49CAA4C04F51}"/>
              </a:ext>
            </a:extLst>
          </p:cNvPr>
          <p:cNvSpPr>
            <a:spLocks noGrp="1"/>
          </p:cNvSpPr>
          <p:nvPr>
            <p:ph type="sldNum" sz="quarter" idx="12"/>
          </p:nvPr>
        </p:nvSpPr>
        <p:spPr/>
        <p:txBody>
          <a:bodyPr/>
          <a:lstStyle/>
          <a:p>
            <a:fld id="{4D8D279B-4F31-49C4-98DD-F9E0FAB76D2C}" type="slidenum">
              <a:rPr lang="en-US" smtClean="0"/>
              <a:t>‹#›</a:t>
            </a:fld>
            <a:endParaRPr lang="en-US"/>
          </a:p>
        </p:txBody>
      </p:sp>
    </p:spTree>
    <p:extLst>
      <p:ext uri="{BB962C8B-B14F-4D97-AF65-F5344CB8AC3E}">
        <p14:creationId xmlns:p14="http://schemas.microsoft.com/office/powerpoint/2010/main" val="3823547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33FEB-3585-BFCB-008D-566CAE66E8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A6065C-9A10-0B1E-CE9D-7F3874C87C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112CE4-F2B0-0762-8D93-697D558300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4D3528-3B63-3180-A331-75F3DFC2D70A}"/>
              </a:ext>
            </a:extLst>
          </p:cNvPr>
          <p:cNvSpPr>
            <a:spLocks noGrp="1"/>
          </p:cNvSpPr>
          <p:nvPr>
            <p:ph type="dt" sz="half" idx="10"/>
          </p:nvPr>
        </p:nvSpPr>
        <p:spPr/>
        <p:txBody>
          <a:bodyPr/>
          <a:lstStyle/>
          <a:p>
            <a:fld id="{7A207C04-C5AC-44BE-9183-09B381E7C062}" type="datetimeFigureOut">
              <a:rPr lang="en-US" smtClean="0"/>
              <a:t>11/19/2025</a:t>
            </a:fld>
            <a:endParaRPr lang="en-US"/>
          </a:p>
        </p:txBody>
      </p:sp>
      <p:sp>
        <p:nvSpPr>
          <p:cNvPr id="6" name="Footer Placeholder 5">
            <a:extLst>
              <a:ext uri="{FF2B5EF4-FFF2-40B4-BE49-F238E27FC236}">
                <a16:creationId xmlns:a16="http://schemas.microsoft.com/office/drawing/2014/main" id="{4AFF8529-9DF9-228B-F408-628358655C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2336D6-84AD-BC73-D6C9-78D8E33E2E14}"/>
              </a:ext>
            </a:extLst>
          </p:cNvPr>
          <p:cNvSpPr>
            <a:spLocks noGrp="1"/>
          </p:cNvSpPr>
          <p:nvPr>
            <p:ph type="sldNum" sz="quarter" idx="12"/>
          </p:nvPr>
        </p:nvSpPr>
        <p:spPr/>
        <p:txBody>
          <a:bodyPr/>
          <a:lstStyle/>
          <a:p>
            <a:fld id="{4D8D279B-4F31-49C4-98DD-F9E0FAB76D2C}" type="slidenum">
              <a:rPr lang="en-US" smtClean="0"/>
              <a:t>‹#›</a:t>
            </a:fld>
            <a:endParaRPr lang="en-US"/>
          </a:p>
        </p:txBody>
      </p:sp>
    </p:spTree>
    <p:extLst>
      <p:ext uri="{BB962C8B-B14F-4D97-AF65-F5344CB8AC3E}">
        <p14:creationId xmlns:p14="http://schemas.microsoft.com/office/powerpoint/2010/main" val="3667794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A6624-9222-4768-EA70-FBACD517AE8B}"/>
              </a:ext>
            </a:extLst>
          </p:cNvPr>
          <p:cNvSpPr>
            <a:spLocks noGrp="1"/>
          </p:cNvSpPr>
          <p:nvPr>
            <p:ph type="title"/>
          </p:nvPr>
        </p:nvSpPr>
        <p:spPr>
          <a:xfrm>
            <a:off x="839788" y="990079"/>
            <a:ext cx="10515600" cy="700609"/>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A9CB31-66FA-53CE-18D9-9262D552F50E}"/>
              </a:ext>
            </a:extLst>
          </p:cNvPr>
          <p:cNvSpPr>
            <a:spLocks noGrp="1"/>
          </p:cNvSpPr>
          <p:nvPr>
            <p:ph type="body" idx="1"/>
          </p:nvPr>
        </p:nvSpPr>
        <p:spPr>
          <a:xfrm>
            <a:off x="839788" y="1804465"/>
            <a:ext cx="5157787" cy="7006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940BAC-422F-587F-2EB3-4BACD4B438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5CE81C-6118-6234-A467-1F75EA16E49F}"/>
              </a:ext>
            </a:extLst>
          </p:cNvPr>
          <p:cNvSpPr>
            <a:spLocks noGrp="1"/>
          </p:cNvSpPr>
          <p:nvPr>
            <p:ph type="body" sz="quarter" idx="3"/>
          </p:nvPr>
        </p:nvSpPr>
        <p:spPr>
          <a:xfrm>
            <a:off x="6172200" y="1804465"/>
            <a:ext cx="5183188" cy="70061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F598A2-DAAC-73CE-6A3F-40EC84ABB0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48221F-A5EF-8AE7-DD47-43AE4179210A}"/>
              </a:ext>
            </a:extLst>
          </p:cNvPr>
          <p:cNvSpPr>
            <a:spLocks noGrp="1"/>
          </p:cNvSpPr>
          <p:nvPr>
            <p:ph type="dt" sz="half" idx="10"/>
          </p:nvPr>
        </p:nvSpPr>
        <p:spPr/>
        <p:txBody>
          <a:bodyPr/>
          <a:lstStyle/>
          <a:p>
            <a:fld id="{7A207C04-C5AC-44BE-9183-09B381E7C062}" type="datetimeFigureOut">
              <a:rPr lang="en-US" smtClean="0"/>
              <a:t>11/19/2025</a:t>
            </a:fld>
            <a:endParaRPr lang="en-US"/>
          </a:p>
        </p:txBody>
      </p:sp>
      <p:sp>
        <p:nvSpPr>
          <p:cNvPr id="8" name="Footer Placeholder 7">
            <a:extLst>
              <a:ext uri="{FF2B5EF4-FFF2-40B4-BE49-F238E27FC236}">
                <a16:creationId xmlns:a16="http://schemas.microsoft.com/office/drawing/2014/main" id="{F8EC38F1-0F8E-01FE-0558-3C69FF28A6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0033BC-6756-8136-621C-85A4FD8584BD}"/>
              </a:ext>
            </a:extLst>
          </p:cNvPr>
          <p:cNvSpPr>
            <a:spLocks noGrp="1"/>
          </p:cNvSpPr>
          <p:nvPr>
            <p:ph type="sldNum" sz="quarter" idx="12"/>
          </p:nvPr>
        </p:nvSpPr>
        <p:spPr/>
        <p:txBody>
          <a:bodyPr/>
          <a:lstStyle/>
          <a:p>
            <a:fld id="{4D8D279B-4F31-49C4-98DD-F9E0FAB76D2C}" type="slidenum">
              <a:rPr lang="en-US" smtClean="0"/>
              <a:t>‹#›</a:t>
            </a:fld>
            <a:endParaRPr lang="en-US"/>
          </a:p>
        </p:txBody>
      </p:sp>
      <p:pic>
        <p:nvPicPr>
          <p:cNvPr id="10" name="Picture 9">
            <a:extLst>
              <a:ext uri="{FF2B5EF4-FFF2-40B4-BE49-F238E27FC236}">
                <a16:creationId xmlns:a16="http://schemas.microsoft.com/office/drawing/2014/main" id="{C76B3FB4-CF5D-F7D2-7D64-5FB4FDEA286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416" y="320844"/>
            <a:ext cx="2855881" cy="669235"/>
          </a:xfrm>
          <a:prstGeom prst="rect">
            <a:avLst/>
          </a:prstGeom>
        </p:spPr>
      </p:pic>
    </p:spTree>
    <p:extLst>
      <p:ext uri="{BB962C8B-B14F-4D97-AF65-F5344CB8AC3E}">
        <p14:creationId xmlns:p14="http://schemas.microsoft.com/office/powerpoint/2010/main" val="155360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87B38-2AD6-6281-AE13-7DB46CFD72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2BD67E-4CD0-818F-C96B-CF07DA09943D}"/>
              </a:ext>
            </a:extLst>
          </p:cNvPr>
          <p:cNvSpPr>
            <a:spLocks noGrp="1"/>
          </p:cNvSpPr>
          <p:nvPr>
            <p:ph type="dt" sz="half" idx="10"/>
          </p:nvPr>
        </p:nvSpPr>
        <p:spPr/>
        <p:txBody>
          <a:bodyPr/>
          <a:lstStyle/>
          <a:p>
            <a:fld id="{7A207C04-C5AC-44BE-9183-09B381E7C062}" type="datetimeFigureOut">
              <a:rPr lang="en-US" smtClean="0"/>
              <a:t>11/19/2025</a:t>
            </a:fld>
            <a:endParaRPr lang="en-US"/>
          </a:p>
        </p:txBody>
      </p:sp>
      <p:sp>
        <p:nvSpPr>
          <p:cNvPr id="4" name="Footer Placeholder 3">
            <a:extLst>
              <a:ext uri="{FF2B5EF4-FFF2-40B4-BE49-F238E27FC236}">
                <a16:creationId xmlns:a16="http://schemas.microsoft.com/office/drawing/2014/main" id="{B664ED52-35B1-93A4-D9AC-2011F3D01C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A31549-9E0D-583F-32B8-60D0D958098A}"/>
              </a:ext>
            </a:extLst>
          </p:cNvPr>
          <p:cNvSpPr>
            <a:spLocks noGrp="1"/>
          </p:cNvSpPr>
          <p:nvPr>
            <p:ph type="sldNum" sz="quarter" idx="12"/>
          </p:nvPr>
        </p:nvSpPr>
        <p:spPr/>
        <p:txBody>
          <a:bodyPr/>
          <a:lstStyle/>
          <a:p>
            <a:fld id="{4D8D279B-4F31-49C4-98DD-F9E0FAB76D2C}" type="slidenum">
              <a:rPr lang="en-US" smtClean="0"/>
              <a:t>‹#›</a:t>
            </a:fld>
            <a:endParaRPr lang="en-US"/>
          </a:p>
        </p:txBody>
      </p:sp>
    </p:spTree>
    <p:extLst>
      <p:ext uri="{BB962C8B-B14F-4D97-AF65-F5344CB8AC3E}">
        <p14:creationId xmlns:p14="http://schemas.microsoft.com/office/powerpoint/2010/main" val="4210544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0CE5BE-E393-A86A-080E-1BA169F10AF6}"/>
              </a:ext>
            </a:extLst>
          </p:cNvPr>
          <p:cNvSpPr>
            <a:spLocks noGrp="1"/>
          </p:cNvSpPr>
          <p:nvPr>
            <p:ph type="dt" sz="half" idx="10"/>
          </p:nvPr>
        </p:nvSpPr>
        <p:spPr/>
        <p:txBody>
          <a:bodyPr/>
          <a:lstStyle/>
          <a:p>
            <a:fld id="{7A207C04-C5AC-44BE-9183-09B381E7C062}" type="datetimeFigureOut">
              <a:rPr lang="en-US" smtClean="0"/>
              <a:t>11/19/2025</a:t>
            </a:fld>
            <a:endParaRPr lang="en-US"/>
          </a:p>
        </p:txBody>
      </p:sp>
      <p:sp>
        <p:nvSpPr>
          <p:cNvPr id="3" name="Footer Placeholder 2">
            <a:extLst>
              <a:ext uri="{FF2B5EF4-FFF2-40B4-BE49-F238E27FC236}">
                <a16:creationId xmlns:a16="http://schemas.microsoft.com/office/drawing/2014/main" id="{9325B0DD-4D82-3A11-1F4B-AF11B2D53F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6E27D1-2C35-5569-7684-911A997CA56D}"/>
              </a:ext>
            </a:extLst>
          </p:cNvPr>
          <p:cNvSpPr>
            <a:spLocks noGrp="1"/>
          </p:cNvSpPr>
          <p:nvPr>
            <p:ph type="sldNum" sz="quarter" idx="12"/>
          </p:nvPr>
        </p:nvSpPr>
        <p:spPr/>
        <p:txBody>
          <a:bodyPr/>
          <a:lstStyle/>
          <a:p>
            <a:fld id="{4D8D279B-4F31-49C4-98DD-F9E0FAB76D2C}" type="slidenum">
              <a:rPr lang="en-US" smtClean="0"/>
              <a:t>‹#›</a:t>
            </a:fld>
            <a:endParaRPr lang="en-US"/>
          </a:p>
        </p:txBody>
      </p:sp>
    </p:spTree>
    <p:extLst>
      <p:ext uri="{BB962C8B-B14F-4D97-AF65-F5344CB8AC3E}">
        <p14:creationId xmlns:p14="http://schemas.microsoft.com/office/powerpoint/2010/main" val="412269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11A4B-BC53-96EE-7994-8AFAB64A86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6574C2-78DA-E9E8-0369-1A9DDEA8BE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165FC3-DA6B-1014-FDCA-AF8ACC4063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FC70E4-80C2-A9BD-B4B0-A4776A9FF40B}"/>
              </a:ext>
            </a:extLst>
          </p:cNvPr>
          <p:cNvSpPr>
            <a:spLocks noGrp="1"/>
          </p:cNvSpPr>
          <p:nvPr>
            <p:ph type="dt" sz="half" idx="10"/>
          </p:nvPr>
        </p:nvSpPr>
        <p:spPr/>
        <p:txBody>
          <a:bodyPr/>
          <a:lstStyle/>
          <a:p>
            <a:fld id="{7A207C04-C5AC-44BE-9183-09B381E7C062}" type="datetimeFigureOut">
              <a:rPr lang="en-US" smtClean="0"/>
              <a:t>11/19/2025</a:t>
            </a:fld>
            <a:endParaRPr lang="en-US"/>
          </a:p>
        </p:txBody>
      </p:sp>
      <p:sp>
        <p:nvSpPr>
          <p:cNvPr id="6" name="Footer Placeholder 5">
            <a:extLst>
              <a:ext uri="{FF2B5EF4-FFF2-40B4-BE49-F238E27FC236}">
                <a16:creationId xmlns:a16="http://schemas.microsoft.com/office/drawing/2014/main" id="{10BB3CC0-C4A5-3014-700C-FCAED369DA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038109-B2C6-6AB4-CFB7-9660990C1979}"/>
              </a:ext>
            </a:extLst>
          </p:cNvPr>
          <p:cNvSpPr>
            <a:spLocks noGrp="1"/>
          </p:cNvSpPr>
          <p:nvPr>
            <p:ph type="sldNum" sz="quarter" idx="12"/>
          </p:nvPr>
        </p:nvSpPr>
        <p:spPr/>
        <p:txBody>
          <a:bodyPr/>
          <a:lstStyle/>
          <a:p>
            <a:fld id="{4D8D279B-4F31-49C4-98DD-F9E0FAB76D2C}" type="slidenum">
              <a:rPr lang="en-US" smtClean="0"/>
              <a:t>‹#›</a:t>
            </a:fld>
            <a:endParaRPr lang="en-US"/>
          </a:p>
        </p:txBody>
      </p:sp>
    </p:spTree>
    <p:extLst>
      <p:ext uri="{BB962C8B-B14F-4D97-AF65-F5344CB8AC3E}">
        <p14:creationId xmlns:p14="http://schemas.microsoft.com/office/powerpoint/2010/main" val="3367393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025C1-1C46-171B-1E6A-B7A1C45DB0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592F4B-0FB9-24D3-0215-A73DE66B2F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5FCACB-8E27-661A-7DA4-865C9E5C3E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94D1BF-A696-E7F4-65DB-DC3040F65876}"/>
              </a:ext>
            </a:extLst>
          </p:cNvPr>
          <p:cNvSpPr>
            <a:spLocks noGrp="1"/>
          </p:cNvSpPr>
          <p:nvPr>
            <p:ph type="dt" sz="half" idx="10"/>
          </p:nvPr>
        </p:nvSpPr>
        <p:spPr/>
        <p:txBody>
          <a:bodyPr/>
          <a:lstStyle/>
          <a:p>
            <a:fld id="{7A207C04-C5AC-44BE-9183-09B381E7C062}" type="datetimeFigureOut">
              <a:rPr lang="en-US" smtClean="0"/>
              <a:t>11/19/2025</a:t>
            </a:fld>
            <a:endParaRPr lang="en-US"/>
          </a:p>
        </p:txBody>
      </p:sp>
      <p:sp>
        <p:nvSpPr>
          <p:cNvPr id="6" name="Footer Placeholder 5">
            <a:extLst>
              <a:ext uri="{FF2B5EF4-FFF2-40B4-BE49-F238E27FC236}">
                <a16:creationId xmlns:a16="http://schemas.microsoft.com/office/drawing/2014/main" id="{4A87E3C6-A042-E5AA-1719-60247B76E4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CD736F-4B02-832C-DDE9-DEF976B25E34}"/>
              </a:ext>
            </a:extLst>
          </p:cNvPr>
          <p:cNvSpPr>
            <a:spLocks noGrp="1"/>
          </p:cNvSpPr>
          <p:nvPr>
            <p:ph type="sldNum" sz="quarter" idx="12"/>
          </p:nvPr>
        </p:nvSpPr>
        <p:spPr/>
        <p:txBody>
          <a:bodyPr/>
          <a:lstStyle/>
          <a:p>
            <a:fld id="{4D8D279B-4F31-49C4-98DD-F9E0FAB76D2C}" type="slidenum">
              <a:rPr lang="en-US" smtClean="0"/>
              <a:t>‹#›</a:t>
            </a:fld>
            <a:endParaRPr lang="en-US"/>
          </a:p>
        </p:txBody>
      </p:sp>
    </p:spTree>
    <p:extLst>
      <p:ext uri="{BB962C8B-B14F-4D97-AF65-F5344CB8AC3E}">
        <p14:creationId xmlns:p14="http://schemas.microsoft.com/office/powerpoint/2010/main" val="3118498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51DF6B-82E6-3B75-CCC8-49709C452C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83DC0C-13DF-8F21-E179-946A9A9724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88CB8C-C41F-6C23-B88B-22EB63C37A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207C04-C5AC-44BE-9183-09B381E7C062}" type="datetimeFigureOut">
              <a:rPr lang="en-US" smtClean="0"/>
              <a:t>11/19/2025</a:t>
            </a:fld>
            <a:endParaRPr lang="en-US"/>
          </a:p>
        </p:txBody>
      </p:sp>
      <p:sp>
        <p:nvSpPr>
          <p:cNvPr id="5" name="Footer Placeholder 4">
            <a:extLst>
              <a:ext uri="{FF2B5EF4-FFF2-40B4-BE49-F238E27FC236}">
                <a16:creationId xmlns:a16="http://schemas.microsoft.com/office/drawing/2014/main" id="{CDD2991C-2721-DA1F-26CA-65A18AC464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779954-938B-9BF7-3459-3ABCD14A47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8D279B-4F31-49C4-98DD-F9E0FAB76D2C}" type="slidenum">
              <a:rPr lang="en-US" smtClean="0"/>
              <a:t>‹#›</a:t>
            </a:fld>
            <a:endParaRPr lang="en-US"/>
          </a:p>
        </p:txBody>
      </p:sp>
    </p:spTree>
    <p:extLst>
      <p:ext uri="{BB962C8B-B14F-4D97-AF65-F5344CB8AC3E}">
        <p14:creationId xmlns:p14="http://schemas.microsoft.com/office/powerpoint/2010/main" val="3798640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docs.google.com/document/d/1mbEUYcUWVZjzZXaq7KytBNeVn3T19I5j/edit?usp=drive_link&amp;ouid=108653316957558462075&amp;rtpof=true&amp;sd=true"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pexels.com/photo/serious-multiethnic-people-working-together-in-workspace-3931873/" TargetMode="External"/><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rive.google.com/drive/folders/15zWQ9TvBsDpYTnlhirGtBl678Cge7izs?usp=sharing" TargetMode="External"/><Relationship Id="rId2" Type="http://schemas.openxmlformats.org/officeDocument/2006/relationships/hyperlink" Target="https://accessinghigherground.org/a-i-unleashed-transforming-the-accessibility-of-images-graphics-and-math-through-alt-text-and-document-automation/"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drive.google.com/drive/folders/15zWQ9TvBsDpYTnlhirGtBl678Cge7izs?usp=sharin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drive.google.com/drive/folders/15zWQ9TvBsDpYTnlhirGtBl678Cge7izs?usp=sharin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docs.google.com/document/d/15Bt4l5m9w0yWbbHt13dIgPMupAOpSqUK/edit?usp=sharing&amp;ouid=108653316957558462075&amp;rtpof=true&amp;sd=true" TargetMode="Externa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hyperlink" Target="https://docs.google.com/document/d/1cFzw5Ydt25fVvEQZ9wY_cXjsKW6LTlb2/edit?usp=sharing&amp;ouid=108653316957558462075&amp;rtpof=true&amp;sd=true"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researchparent.com/books/kids-books/best-book-series-for-kids/best-book-series-for-fourth-grade/" TargetMode="External"/><Relationship Id="rId2" Type="http://schemas.openxmlformats.org/officeDocument/2006/relationships/image" Target="../media/image11.jpg"/><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hyperlink" Target="https://creativecommons.org/licenses/by-sa/3.0/"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kjkaylor@ua.edu" TargetMode="External"/><Relationship Id="rId1" Type="http://schemas.openxmlformats.org/officeDocument/2006/relationships/slideLayout" Target="../slideLayouts/slideLayout3.xml"/><Relationship Id="rId5" Type="http://schemas.openxmlformats.org/officeDocument/2006/relationships/image" Target="../media/image14.jp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8AE356A-FAD6-D253-8A8E-90839AF5C34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26102" y="-34198"/>
            <a:ext cx="12244203" cy="6881242"/>
          </a:xfrm>
          <a:prstGeom prst="rect">
            <a:avLst/>
          </a:prstGeom>
        </p:spPr>
      </p:pic>
      <p:sp>
        <p:nvSpPr>
          <p:cNvPr id="2" name="Title 1">
            <a:extLst>
              <a:ext uri="{FF2B5EF4-FFF2-40B4-BE49-F238E27FC236}">
                <a16:creationId xmlns:a16="http://schemas.microsoft.com/office/drawing/2014/main" id="{B822AAD2-401D-2298-1A5F-E3054971B3C2}"/>
              </a:ext>
            </a:extLst>
          </p:cNvPr>
          <p:cNvSpPr>
            <a:spLocks noGrp="1"/>
          </p:cNvSpPr>
          <p:nvPr>
            <p:ph type="ctrTitle"/>
          </p:nvPr>
        </p:nvSpPr>
        <p:spPr>
          <a:xfrm>
            <a:off x="688205" y="1667133"/>
            <a:ext cx="5568864" cy="2430701"/>
          </a:xfrm>
        </p:spPr>
        <p:txBody>
          <a:bodyPr>
            <a:noAutofit/>
          </a:bodyPr>
          <a:lstStyle/>
          <a:p>
            <a:r>
              <a:rPr lang="en-US" sz="4400" b="0" i="0" dirty="0">
                <a:solidFill>
                  <a:schemeClr val="bg1"/>
                </a:solidFill>
                <a:effectLst/>
                <a:latin typeface="Arial" panose="020B0604020202020204" pitchFamily="34" charset="0"/>
                <a:cs typeface="Arial" panose="020B0604020202020204" pitchFamily="34" charset="0"/>
              </a:rPr>
              <a:t>AI For Document and Web Accessibility</a:t>
            </a:r>
            <a:br>
              <a:rPr lang="en-US" sz="4400" dirty="0">
                <a:solidFill>
                  <a:schemeClr val="bg1"/>
                </a:solidFill>
                <a:latin typeface="Arial" panose="020B0604020202020204" pitchFamily="34" charset="0"/>
                <a:cs typeface="Arial" panose="020B0604020202020204" pitchFamily="34" charset="0"/>
              </a:rPr>
            </a:br>
            <a:r>
              <a:rPr lang="en-US" sz="3200" b="0" i="1" dirty="0">
                <a:solidFill>
                  <a:schemeClr val="bg1"/>
                </a:solidFill>
                <a:effectLst/>
                <a:latin typeface="Arial" panose="020B0604020202020204" pitchFamily="34" charset="0"/>
                <a:cs typeface="Arial" panose="020B0604020202020204" pitchFamily="34" charset="0"/>
              </a:rPr>
              <a:t>Assistance and Automation</a:t>
            </a:r>
            <a:endParaRPr lang="en-US" sz="4400" i="1"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12C4E90C-79BB-0342-347D-CDA75620A94F}"/>
              </a:ext>
            </a:extLst>
          </p:cNvPr>
          <p:cNvSpPr>
            <a:spLocks noGrp="1"/>
          </p:cNvSpPr>
          <p:nvPr>
            <p:ph type="subTitle" idx="1"/>
          </p:nvPr>
        </p:nvSpPr>
        <p:spPr>
          <a:xfrm>
            <a:off x="578733" y="4521631"/>
            <a:ext cx="5568866" cy="669236"/>
          </a:xfrm>
        </p:spPr>
        <p:txBody>
          <a:bodyPr/>
          <a:lstStyle/>
          <a:p>
            <a:r>
              <a:rPr lang="en-US" sz="2400" b="1" dirty="0">
                <a:solidFill>
                  <a:schemeClr val="bg1"/>
                </a:solidFill>
                <a:latin typeface="Arial" panose="020B0604020202020204" pitchFamily="34" charset="0"/>
                <a:cs typeface="Arial" panose="020B0604020202020204" pitchFamily="34" charset="0"/>
              </a:rPr>
              <a:t>Kristin Juhrs Kaylor, M.A.</a:t>
            </a:r>
          </a:p>
        </p:txBody>
      </p:sp>
      <p:grpSp>
        <p:nvGrpSpPr>
          <p:cNvPr id="14" name="Group 13">
            <a:extLst>
              <a:ext uri="{FF2B5EF4-FFF2-40B4-BE49-F238E27FC236}">
                <a16:creationId xmlns:a16="http://schemas.microsoft.com/office/drawing/2014/main" id="{52570240-C5BC-0F77-CF59-93CC4031E65B}"/>
              </a:ext>
              <a:ext uri="{C183D7F6-B498-43B3-948B-1728B52AA6E4}">
                <adec:decorative xmlns:adec="http://schemas.microsoft.com/office/drawing/2017/decorative" val="1"/>
              </a:ext>
            </a:extLst>
          </p:cNvPr>
          <p:cNvGrpSpPr>
            <a:grpSpLocks noGrp="1" noUngrp="1" noRot="1" noMove="1" noResize="1"/>
          </p:cNvGrpSpPr>
          <p:nvPr/>
        </p:nvGrpSpPr>
        <p:grpSpPr>
          <a:xfrm>
            <a:off x="0" y="4213532"/>
            <a:ext cx="12192000" cy="2427067"/>
            <a:chOff x="0" y="4146607"/>
            <a:chExt cx="12192000" cy="2427067"/>
          </a:xfrm>
          <a:solidFill>
            <a:schemeClr val="bg1"/>
          </a:solidFill>
        </p:grpSpPr>
        <p:sp>
          <p:nvSpPr>
            <p:cNvPr id="5" name="Rectangle 4">
              <a:extLst>
                <a:ext uri="{FF2B5EF4-FFF2-40B4-BE49-F238E27FC236}">
                  <a16:creationId xmlns:a16="http://schemas.microsoft.com/office/drawing/2014/main" id="{1A16D778-7D5D-B986-D469-7A0E6AA1E30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3426295" y="1408515"/>
              <a:ext cx="92681" cy="55688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DD91BF21-F373-01B8-8710-A5450875CB3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6040100" y="385255"/>
              <a:ext cx="111800" cy="12192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BBAB7F75-95DC-CE46-28DC-C131CD16C0ED}"/>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flipH="1">
              <a:off x="0" y="6573674"/>
              <a:ext cx="12192000" cy="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6" name="Picture 15" descr="The University of Alabama Teaching Innovation and Digital Education">
            <a:extLst>
              <a:ext uri="{FF2B5EF4-FFF2-40B4-BE49-F238E27FC236}">
                <a16:creationId xmlns:a16="http://schemas.microsoft.com/office/drawing/2014/main" id="{C85926E4-2D55-493A-1F48-B9A26D3FD34F}"/>
              </a:ext>
            </a:extLst>
          </p:cNvPr>
          <p:cNvPicPr>
            <a:picLocks noChangeAspect="1"/>
          </p:cNvPicPr>
          <p:nvPr/>
        </p:nvPicPr>
        <p:blipFill>
          <a:blip r:embed="rId3"/>
          <a:stretch>
            <a:fillRect/>
          </a:stretch>
        </p:blipFill>
        <p:spPr>
          <a:xfrm>
            <a:off x="578733" y="360581"/>
            <a:ext cx="2581635" cy="657317"/>
          </a:xfrm>
          <a:prstGeom prst="rect">
            <a:avLst/>
          </a:prstGeom>
        </p:spPr>
      </p:pic>
    </p:spTree>
    <p:extLst>
      <p:ext uri="{BB962C8B-B14F-4D97-AF65-F5344CB8AC3E}">
        <p14:creationId xmlns:p14="http://schemas.microsoft.com/office/powerpoint/2010/main" val="656022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D6BAC-8611-660F-71C9-424876D32A6E}"/>
              </a:ext>
            </a:extLst>
          </p:cNvPr>
          <p:cNvSpPr>
            <a:spLocks noGrp="1"/>
          </p:cNvSpPr>
          <p:nvPr>
            <p:ph type="title"/>
          </p:nvPr>
        </p:nvSpPr>
        <p:spPr>
          <a:xfrm>
            <a:off x="838200" y="1014463"/>
            <a:ext cx="10515600" cy="810369"/>
          </a:xfrm>
        </p:spPr>
        <p:txBody>
          <a:bodyPr>
            <a:normAutofit fontScale="90000"/>
          </a:bodyPr>
          <a:lstStyle/>
          <a:p>
            <a:pPr algn="ctr"/>
            <a:r>
              <a:rPr lang="en-US" sz="3600" b="1" dirty="0">
                <a:solidFill>
                  <a:srgbClr val="9E1B32"/>
                </a:solidFill>
                <a:latin typeface="Arial" panose="020B0604020202020204" pitchFamily="34" charset="0"/>
                <a:cs typeface="Arial" panose="020B0604020202020204" pitchFamily="34" charset="0"/>
              </a:rPr>
              <a:t>Question: </a:t>
            </a:r>
            <a:r>
              <a:rPr lang="en-US" sz="3600" dirty="0">
                <a:solidFill>
                  <a:srgbClr val="9E1B32"/>
                </a:solidFill>
                <a:latin typeface="Arial" panose="020B0604020202020204" pitchFamily="34" charset="0"/>
                <a:cs typeface="Arial" panose="020B0604020202020204" pitchFamily="34" charset="0"/>
              </a:rPr>
              <a:t>Why are images marked decorative (instead of being left blank)?</a:t>
            </a:r>
            <a:endParaRPr lang="en-US" sz="3600" dirty="0"/>
          </a:p>
        </p:txBody>
      </p:sp>
      <p:sp>
        <p:nvSpPr>
          <p:cNvPr id="4" name="Content Placeholder 3">
            <a:extLst>
              <a:ext uri="{FF2B5EF4-FFF2-40B4-BE49-F238E27FC236}">
                <a16:creationId xmlns:a16="http://schemas.microsoft.com/office/drawing/2014/main" id="{CF61E051-D1BB-9BBB-55D6-B9D346105AB1}"/>
              </a:ext>
            </a:extLst>
          </p:cNvPr>
          <p:cNvSpPr>
            <a:spLocks noGrp="1"/>
          </p:cNvSpPr>
          <p:nvPr>
            <p:ph sz="half" idx="2"/>
          </p:nvPr>
        </p:nvSpPr>
        <p:spPr>
          <a:xfrm>
            <a:off x="838199" y="2116345"/>
            <a:ext cx="10515601" cy="4060618"/>
          </a:xfrm>
        </p:spPr>
        <p:txBody>
          <a:bodyPr>
            <a:normAutofit/>
          </a:bodyPr>
          <a:lstStyle/>
          <a:p>
            <a:pPr marL="0" indent="0">
              <a:buNone/>
            </a:pPr>
            <a:r>
              <a:rPr lang="en-US" b="1" dirty="0">
                <a:latin typeface="Arial" panose="020B0604020202020204" pitchFamily="34" charset="0"/>
                <a:cs typeface="Arial" panose="020B0604020202020204" pitchFamily="34" charset="0"/>
              </a:rPr>
              <a:t>Answer: </a:t>
            </a:r>
            <a:r>
              <a:rPr lang="en-US" dirty="0">
                <a:latin typeface="Arial" panose="020B0604020202020204" pitchFamily="34" charset="0"/>
                <a:cs typeface="Arial" panose="020B0604020202020204" pitchFamily="34" charset="0"/>
              </a:rPr>
              <a:t>Marking images as decorative is essential so students know that they are not missing out on important information in the image.</a:t>
            </a:r>
          </a:p>
          <a:p>
            <a:pPr marL="0" indent="0">
              <a:buNone/>
            </a:pPr>
            <a:r>
              <a:rPr lang="en-US" dirty="0">
                <a:latin typeface="Arial" panose="020B0604020202020204" pitchFamily="34" charset="0"/>
                <a:cs typeface="Arial" panose="020B0604020202020204" pitchFamily="34" charset="0"/>
              </a:rPr>
              <a:t>All images must have alt text (alternative text) or be marked as decorative in order to be considered accessible.</a:t>
            </a:r>
          </a:p>
        </p:txBody>
      </p:sp>
      <p:grpSp>
        <p:nvGrpSpPr>
          <p:cNvPr id="3" name="Group 2">
            <a:extLst>
              <a:ext uri="{FF2B5EF4-FFF2-40B4-BE49-F238E27FC236}">
                <a16:creationId xmlns:a16="http://schemas.microsoft.com/office/drawing/2014/main" id="{1575297A-9BB0-CAFE-A5A6-54B0CD55E622}"/>
              </a:ext>
              <a:ext uri="{C183D7F6-B498-43B3-948B-1728B52AA6E4}">
                <adec:decorative xmlns:adec="http://schemas.microsoft.com/office/drawing/2017/decorative" val="1"/>
              </a:ext>
            </a:extLst>
          </p:cNvPr>
          <p:cNvGrpSpPr>
            <a:grpSpLocks noGrp="1" noUngrp="1" noRot="1" noMove="1" noResize="1"/>
          </p:cNvGrpSpPr>
          <p:nvPr/>
        </p:nvGrpSpPr>
        <p:grpSpPr>
          <a:xfrm>
            <a:off x="0" y="1932418"/>
            <a:ext cx="12192000" cy="4649029"/>
            <a:chOff x="0" y="1924645"/>
            <a:chExt cx="12192000" cy="4649029"/>
          </a:xfrm>
        </p:grpSpPr>
        <p:sp>
          <p:nvSpPr>
            <p:cNvPr id="10" name="Rectangle 9">
              <a:extLst>
                <a:ext uri="{FF2B5EF4-FFF2-40B4-BE49-F238E27FC236}">
                  <a16:creationId xmlns:a16="http://schemas.microsoft.com/office/drawing/2014/main" id="{57EDB760-5315-C645-D8F9-1FCB9CE4CDF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6040100" y="385255"/>
              <a:ext cx="111800" cy="12192000"/>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9D06987E-897C-32C1-B101-196D9E80BB0E}"/>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flipH="1">
              <a:off x="0" y="6573674"/>
              <a:ext cx="12192000" cy="0"/>
            </a:xfrm>
            <a:prstGeom prst="line">
              <a:avLst/>
            </a:prstGeom>
            <a:ln>
              <a:solidFill>
                <a:srgbClr val="9E1B3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03B1750-5616-44FA-5164-893FBB4C94E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6049659" y="-3286815"/>
              <a:ext cx="92681" cy="10515601"/>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9" name="Picture 8">
            <a:extLst>
              <a:ext uri="{FF2B5EF4-FFF2-40B4-BE49-F238E27FC236}">
                <a16:creationId xmlns:a16="http://schemas.microsoft.com/office/drawing/2014/main" id="{2827F88B-6D4E-A019-6BFA-D0074AB0996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416" y="320844"/>
            <a:ext cx="2855881" cy="669235"/>
          </a:xfrm>
          <a:prstGeom prst="rect">
            <a:avLst/>
          </a:prstGeom>
        </p:spPr>
      </p:pic>
    </p:spTree>
    <p:extLst>
      <p:ext uri="{BB962C8B-B14F-4D97-AF65-F5344CB8AC3E}">
        <p14:creationId xmlns:p14="http://schemas.microsoft.com/office/powerpoint/2010/main" val="421645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D6BAC-8611-660F-71C9-424876D32A6E}"/>
              </a:ext>
            </a:extLst>
          </p:cNvPr>
          <p:cNvSpPr>
            <a:spLocks noGrp="1"/>
          </p:cNvSpPr>
          <p:nvPr>
            <p:ph type="title"/>
          </p:nvPr>
        </p:nvSpPr>
        <p:spPr>
          <a:xfrm>
            <a:off x="838200" y="1014463"/>
            <a:ext cx="10515600" cy="810369"/>
          </a:xfrm>
        </p:spPr>
        <p:txBody>
          <a:bodyPr>
            <a:normAutofit fontScale="90000"/>
          </a:bodyPr>
          <a:lstStyle/>
          <a:p>
            <a:pPr algn="ctr"/>
            <a:r>
              <a:rPr lang="en-US" sz="3600" b="1" dirty="0">
                <a:solidFill>
                  <a:srgbClr val="9E1B32"/>
                </a:solidFill>
                <a:latin typeface="Arial" panose="020B0604020202020204" pitchFamily="34" charset="0"/>
                <a:cs typeface="Arial" panose="020B0604020202020204" pitchFamily="34" charset="0"/>
              </a:rPr>
              <a:t>Question: </a:t>
            </a:r>
            <a:r>
              <a:rPr lang="en-US" sz="3600" dirty="0">
                <a:solidFill>
                  <a:srgbClr val="9E1B32"/>
                </a:solidFill>
                <a:latin typeface="Arial" panose="020B0604020202020204" pitchFamily="34" charset="0"/>
                <a:cs typeface="Arial" panose="020B0604020202020204" pitchFamily="34" charset="0"/>
              </a:rPr>
              <a:t>Microsoft Word automatically generates alt text. Why can’t I use that instead of writing my own?</a:t>
            </a:r>
            <a:endParaRPr lang="en-US" sz="3600" dirty="0"/>
          </a:p>
        </p:txBody>
      </p:sp>
      <p:sp>
        <p:nvSpPr>
          <p:cNvPr id="4" name="Content Placeholder 3">
            <a:extLst>
              <a:ext uri="{FF2B5EF4-FFF2-40B4-BE49-F238E27FC236}">
                <a16:creationId xmlns:a16="http://schemas.microsoft.com/office/drawing/2014/main" id="{CF61E051-D1BB-9BBB-55D6-B9D346105AB1}"/>
              </a:ext>
            </a:extLst>
          </p:cNvPr>
          <p:cNvSpPr>
            <a:spLocks noGrp="1"/>
          </p:cNvSpPr>
          <p:nvPr>
            <p:ph sz="half" idx="2"/>
          </p:nvPr>
        </p:nvSpPr>
        <p:spPr>
          <a:xfrm>
            <a:off x="838199" y="2116345"/>
            <a:ext cx="10515601" cy="4060618"/>
          </a:xfrm>
        </p:spPr>
        <p:txBody>
          <a:bodyPr>
            <a:normAutofit/>
          </a:bodyPr>
          <a:lstStyle/>
          <a:p>
            <a:pPr marL="0" indent="0">
              <a:buNone/>
            </a:pPr>
            <a:r>
              <a:rPr lang="en-US" b="1" dirty="0">
                <a:latin typeface="Arial" panose="020B0604020202020204" pitchFamily="34" charset="0"/>
                <a:cs typeface="Arial" panose="020B0604020202020204" pitchFamily="34" charset="0"/>
              </a:rPr>
              <a:t>Answer: </a:t>
            </a:r>
            <a:r>
              <a:rPr lang="en-US" dirty="0">
                <a:latin typeface="Arial" panose="020B0604020202020204" pitchFamily="34" charset="0"/>
                <a:cs typeface="Arial" panose="020B0604020202020204" pitchFamily="34" charset="0"/>
              </a:rPr>
              <a:t>You can use Microsoft Office’s alt text when it is accurate, however you may find that it isn’t detailed and/or accurate enough, depending on the situation.</a:t>
            </a:r>
          </a:p>
        </p:txBody>
      </p:sp>
      <p:grpSp>
        <p:nvGrpSpPr>
          <p:cNvPr id="3" name="Group 2">
            <a:extLst>
              <a:ext uri="{FF2B5EF4-FFF2-40B4-BE49-F238E27FC236}">
                <a16:creationId xmlns:a16="http://schemas.microsoft.com/office/drawing/2014/main" id="{51139A3F-E158-6022-8E21-5D7D9CBCDCB1}"/>
              </a:ext>
              <a:ext uri="{C183D7F6-B498-43B3-948B-1728B52AA6E4}">
                <adec:decorative xmlns:adec="http://schemas.microsoft.com/office/drawing/2017/decorative" val="1"/>
              </a:ext>
            </a:extLst>
          </p:cNvPr>
          <p:cNvGrpSpPr>
            <a:grpSpLocks noGrp="1" noUngrp="1" noRot="1" noMove="1" noResize="1"/>
          </p:cNvGrpSpPr>
          <p:nvPr/>
        </p:nvGrpSpPr>
        <p:grpSpPr>
          <a:xfrm>
            <a:off x="0" y="1932418"/>
            <a:ext cx="12192000" cy="4649029"/>
            <a:chOff x="0" y="1924645"/>
            <a:chExt cx="12192000" cy="4649029"/>
          </a:xfrm>
        </p:grpSpPr>
        <p:sp>
          <p:nvSpPr>
            <p:cNvPr id="10" name="Rectangle 9">
              <a:extLst>
                <a:ext uri="{FF2B5EF4-FFF2-40B4-BE49-F238E27FC236}">
                  <a16:creationId xmlns:a16="http://schemas.microsoft.com/office/drawing/2014/main" id="{C32C5CFD-4A86-6071-CBCD-96F492A5F96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6040100" y="385255"/>
              <a:ext cx="111800" cy="12192000"/>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32E2D31B-1422-61F0-F422-B21B8B09CEC2}"/>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flipH="1">
              <a:off x="0" y="6573674"/>
              <a:ext cx="12192000" cy="0"/>
            </a:xfrm>
            <a:prstGeom prst="line">
              <a:avLst/>
            </a:prstGeom>
            <a:ln>
              <a:solidFill>
                <a:srgbClr val="9E1B3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C1D8262-A420-E929-0770-EC920F4DA70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6049659" y="-3286815"/>
              <a:ext cx="92681" cy="10515601"/>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9" name="Picture 8">
            <a:extLst>
              <a:ext uri="{FF2B5EF4-FFF2-40B4-BE49-F238E27FC236}">
                <a16:creationId xmlns:a16="http://schemas.microsoft.com/office/drawing/2014/main" id="{2827F88B-6D4E-A019-6BFA-D0074AB0996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416" y="320844"/>
            <a:ext cx="2855881" cy="669235"/>
          </a:xfrm>
          <a:prstGeom prst="rect">
            <a:avLst/>
          </a:prstGeom>
        </p:spPr>
      </p:pic>
    </p:spTree>
    <p:extLst>
      <p:ext uri="{BB962C8B-B14F-4D97-AF65-F5344CB8AC3E}">
        <p14:creationId xmlns:p14="http://schemas.microsoft.com/office/powerpoint/2010/main" val="172851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EBD5B-4392-76DB-2CAE-1109F3BDC09B}"/>
              </a:ext>
            </a:extLst>
          </p:cNvPr>
          <p:cNvSpPr>
            <a:spLocks noGrp="1"/>
          </p:cNvSpPr>
          <p:nvPr>
            <p:ph type="title"/>
          </p:nvPr>
        </p:nvSpPr>
        <p:spPr>
          <a:xfrm>
            <a:off x="838200" y="1097692"/>
            <a:ext cx="10515600" cy="669235"/>
          </a:xfrm>
        </p:spPr>
        <p:txBody>
          <a:bodyPr>
            <a:noAutofit/>
          </a:bodyPr>
          <a:lstStyle/>
          <a:p>
            <a:pPr algn="ctr"/>
            <a:r>
              <a:rPr lang="en-US" sz="3600" dirty="0">
                <a:solidFill>
                  <a:srgbClr val="9E1B32"/>
                </a:solidFill>
                <a:latin typeface="Arial" panose="020B0604020202020204" pitchFamily="34" charset="0"/>
                <a:cs typeface="Arial" panose="020B0604020202020204" pitchFamily="34" charset="0"/>
              </a:rPr>
              <a:t>How Am I Expected To Do All That?</a:t>
            </a:r>
            <a:endParaRPr lang="en-US" sz="3600" dirty="0">
              <a:solidFill>
                <a:srgbClr val="9E1B32"/>
              </a:solidFill>
            </a:endParaRPr>
          </a:p>
        </p:txBody>
      </p:sp>
      <p:sp>
        <p:nvSpPr>
          <p:cNvPr id="3" name="Content Placeholder 2">
            <a:extLst>
              <a:ext uri="{FF2B5EF4-FFF2-40B4-BE49-F238E27FC236}">
                <a16:creationId xmlns:a16="http://schemas.microsoft.com/office/drawing/2014/main" id="{9AEFB623-6FD4-B3E5-8034-AEFC9748A6EA}"/>
              </a:ext>
            </a:extLst>
          </p:cNvPr>
          <p:cNvSpPr>
            <a:spLocks noGrp="1"/>
          </p:cNvSpPr>
          <p:nvPr>
            <p:ph idx="1"/>
          </p:nvPr>
        </p:nvSpPr>
        <p:spPr>
          <a:xfrm>
            <a:off x="838200" y="2349661"/>
            <a:ext cx="10515600" cy="3827302"/>
          </a:xfrm>
        </p:spPr>
        <p:txBody>
          <a:bodyPr>
            <a:normAutofit/>
          </a:bodyPr>
          <a:lstStyle/>
          <a:p>
            <a:pPr marL="0" indent="0">
              <a:buNone/>
            </a:pPr>
            <a:r>
              <a:rPr lang="en-US" dirty="0">
                <a:latin typeface="Arial" panose="020B0604020202020204" pitchFamily="34" charset="0"/>
                <a:cs typeface="Arial" panose="020B0604020202020204" pitchFamily="34" charset="0"/>
              </a:rPr>
              <a:t>Alt text can be difficult and time consuming to do.</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How can I do this on top of the rest of the things I have to do for my online courses?</a:t>
            </a:r>
          </a:p>
          <a:p>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Luckily, AI can take care of it for you.</a:t>
            </a:r>
          </a:p>
        </p:txBody>
      </p:sp>
      <p:grpSp>
        <p:nvGrpSpPr>
          <p:cNvPr id="5" name="Group 4">
            <a:extLst>
              <a:ext uri="{FF2B5EF4-FFF2-40B4-BE49-F238E27FC236}">
                <a16:creationId xmlns:a16="http://schemas.microsoft.com/office/drawing/2014/main" id="{0CF70AB3-7B39-0816-F046-714E12275E1A}"/>
              </a:ext>
              <a:ext uri="{C183D7F6-B498-43B3-948B-1728B52AA6E4}">
                <adec:decorative xmlns:adec="http://schemas.microsoft.com/office/drawing/2017/decorative" val="1"/>
              </a:ext>
            </a:extLst>
          </p:cNvPr>
          <p:cNvGrpSpPr>
            <a:grpSpLocks noGrp="1" noUngrp="1" noRot="1" noMove="1" noResize="1"/>
          </p:cNvGrpSpPr>
          <p:nvPr/>
        </p:nvGrpSpPr>
        <p:grpSpPr>
          <a:xfrm>
            <a:off x="0" y="1932418"/>
            <a:ext cx="12192000" cy="4649029"/>
            <a:chOff x="0" y="1924645"/>
            <a:chExt cx="12192000" cy="4649029"/>
          </a:xfrm>
        </p:grpSpPr>
        <p:sp>
          <p:nvSpPr>
            <p:cNvPr id="6" name="Rectangle 5">
              <a:extLst>
                <a:ext uri="{FF2B5EF4-FFF2-40B4-BE49-F238E27FC236}">
                  <a16:creationId xmlns:a16="http://schemas.microsoft.com/office/drawing/2014/main" id="{2E1ED54F-CA7F-E00A-E93A-911C63A335F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6040100" y="385255"/>
              <a:ext cx="111800" cy="12192000"/>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07D5DD0D-A5BC-8ECC-F3A1-FD94D0B18C8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flipH="1">
              <a:off x="0" y="6573674"/>
              <a:ext cx="12192000" cy="0"/>
            </a:xfrm>
            <a:prstGeom prst="line">
              <a:avLst/>
            </a:prstGeom>
            <a:ln>
              <a:solidFill>
                <a:srgbClr val="9E1B3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BBDE053A-E2C0-FF6E-38B6-5786C5CCE8E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6049659" y="-3286815"/>
              <a:ext cx="92681" cy="10515601"/>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 name="Picture 3">
            <a:extLst>
              <a:ext uri="{FF2B5EF4-FFF2-40B4-BE49-F238E27FC236}">
                <a16:creationId xmlns:a16="http://schemas.microsoft.com/office/drawing/2014/main" id="{B80B7CFF-FE45-4605-1C11-369D0B0370E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416" y="320844"/>
            <a:ext cx="2855881" cy="669235"/>
          </a:xfrm>
          <a:prstGeom prst="rect">
            <a:avLst/>
          </a:prstGeom>
        </p:spPr>
      </p:pic>
    </p:spTree>
    <p:extLst>
      <p:ext uri="{BB962C8B-B14F-4D97-AF65-F5344CB8AC3E}">
        <p14:creationId xmlns:p14="http://schemas.microsoft.com/office/powerpoint/2010/main" val="281471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03C65-C970-C3A1-EF81-D6662D63EF6E}"/>
              </a:ext>
            </a:extLst>
          </p:cNvPr>
          <p:cNvSpPr>
            <a:spLocks noGrp="1"/>
          </p:cNvSpPr>
          <p:nvPr>
            <p:ph type="title"/>
          </p:nvPr>
        </p:nvSpPr>
        <p:spPr>
          <a:xfrm>
            <a:off x="672769" y="1346773"/>
            <a:ext cx="5568867" cy="2852737"/>
          </a:xfrm>
        </p:spPr>
        <p:txBody>
          <a:bodyPr/>
          <a:lstStyle/>
          <a:p>
            <a:pPr algn="ctr"/>
            <a:r>
              <a:rPr lang="en-US" dirty="0">
                <a:solidFill>
                  <a:srgbClr val="9E1B32"/>
                </a:solidFill>
                <a:latin typeface="Arial" panose="020B0604020202020204" pitchFamily="34" charset="0"/>
                <a:cs typeface="Arial" panose="020B0604020202020204" pitchFamily="34" charset="0"/>
              </a:rPr>
              <a:t>The Future of Alt Text Is Here</a:t>
            </a:r>
          </a:p>
        </p:txBody>
      </p:sp>
      <p:sp>
        <p:nvSpPr>
          <p:cNvPr id="3" name="Text Placeholder 2">
            <a:extLst>
              <a:ext uri="{FF2B5EF4-FFF2-40B4-BE49-F238E27FC236}">
                <a16:creationId xmlns:a16="http://schemas.microsoft.com/office/drawing/2014/main" id="{7FC74F1E-E670-537C-7D1A-EB27B59B5818}"/>
              </a:ext>
            </a:extLst>
          </p:cNvPr>
          <p:cNvSpPr>
            <a:spLocks noGrp="1"/>
          </p:cNvSpPr>
          <p:nvPr>
            <p:ph type="body" idx="1"/>
          </p:nvPr>
        </p:nvSpPr>
        <p:spPr>
          <a:xfrm>
            <a:off x="672769" y="4589463"/>
            <a:ext cx="5568867" cy="1500187"/>
          </a:xfrm>
        </p:spPr>
        <p:txBody>
          <a:bodyPr>
            <a:normAutofit/>
          </a:bodyPr>
          <a:lstStyle/>
          <a:p>
            <a:pPr algn="ctr"/>
            <a:r>
              <a:rPr lang="en-US" sz="3600" dirty="0">
                <a:solidFill>
                  <a:schemeClr val="tx1"/>
                </a:solidFill>
                <a:latin typeface="Arial" panose="020B0604020202020204" pitchFamily="34" charset="0"/>
                <a:cs typeface="Arial" panose="020B0604020202020204" pitchFamily="34" charset="0"/>
              </a:rPr>
              <a:t>AI Can Write Your Alt Text For You</a:t>
            </a:r>
          </a:p>
        </p:txBody>
      </p:sp>
      <p:pic>
        <p:nvPicPr>
          <p:cNvPr id="9" name="Picture 2">
            <a:extLst>
              <a:ext uri="{FF2B5EF4-FFF2-40B4-BE49-F238E27FC236}">
                <a16:creationId xmlns:a16="http://schemas.microsoft.com/office/drawing/2014/main" id="{6CBBED59-78B9-6EB9-5DF8-1A96A67AD087}"/>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350" r="28790"/>
          <a:stretch/>
        </p:blipFill>
        <p:spPr bwMode="auto">
          <a:xfrm>
            <a:off x="7102110" y="10943"/>
            <a:ext cx="5089890" cy="642535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BC6F2F3F-8CCA-666D-B0C5-C12334BED9ED}"/>
              </a:ext>
              <a:ext uri="{C183D7F6-B498-43B3-948B-1728B52AA6E4}">
                <adec:decorative xmlns:adec="http://schemas.microsoft.com/office/drawing/2017/decorative" val="1"/>
              </a:ext>
            </a:extLst>
          </p:cNvPr>
          <p:cNvGrpSpPr>
            <a:grpSpLocks noGrp="1" noUngrp="1" noRot="1" noMove="1" noResize="1"/>
          </p:cNvGrpSpPr>
          <p:nvPr/>
        </p:nvGrpSpPr>
        <p:grpSpPr>
          <a:xfrm>
            <a:off x="0" y="4275806"/>
            <a:ext cx="12192000" cy="2297868"/>
            <a:chOff x="0" y="4275806"/>
            <a:chExt cx="12192000" cy="2297868"/>
          </a:xfrm>
        </p:grpSpPr>
        <p:sp>
          <p:nvSpPr>
            <p:cNvPr id="6" name="Rectangle 5">
              <a:extLst>
                <a:ext uri="{FF2B5EF4-FFF2-40B4-BE49-F238E27FC236}">
                  <a16:creationId xmlns:a16="http://schemas.microsoft.com/office/drawing/2014/main" id="{F5F09555-34F8-6EF1-688C-EB89D05E304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6040100" y="385255"/>
              <a:ext cx="111800" cy="12192000"/>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4BFA2C2F-8AB0-9D69-198C-7DF944172FD4}"/>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flipH="1">
              <a:off x="0" y="6573674"/>
              <a:ext cx="12192000" cy="0"/>
            </a:xfrm>
            <a:prstGeom prst="line">
              <a:avLst/>
            </a:prstGeom>
            <a:ln>
              <a:solidFill>
                <a:srgbClr val="9E1B3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1C609B4-C048-2DB9-9E8F-06C76CD4E03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3410862" y="1537714"/>
              <a:ext cx="92681" cy="5568866"/>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 name="Picture 3">
            <a:extLst>
              <a:ext uri="{FF2B5EF4-FFF2-40B4-BE49-F238E27FC236}">
                <a16:creationId xmlns:a16="http://schemas.microsoft.com/office/drawing/2014/main" id="{4F8DE1FA-50A1-C794-501B-457A8F3CA21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416" y="320844"/>
            <a:ext cx="2855881" cy="669235"/>
          </a:xfrm>
          <a:prstGeom prst="rect">
            <a:avLst/>
          </a:prstGeom>
        </p:spPr>
      </p:pic>
    </p:spTree>
    <p:extLst>
      <p:ext uri="{BB962C8B-B14F-4D97-AF65-F5344CB8AC3E}">
        <p14:creationId xmlns:p14="http://schemas.microsoft.com/office/powerpoint/2010/main" val="1723067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A31AF-AB6D-4260-0497-0038B16EEF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2D22F6-3C19-0AE4-8C0E-EAC648E01A99}"/>
              </a:ext>
            </a:extLst>
          </p:cNvPr>
          <p:cNvSpPr>
            <a:spLocks noGrp="1"/>
          </p:cNvSpPr>
          <p:nvPr>
            <p:ph type="title"/>
          </p:nvPr>
        </p:nvSpPr>
        <p:spPr>
          <a:xfrm>
            <a:off x="838200" y="1097692"/>
            <a:ext cx="10515600" cy="669235"/>
          </a:xfrm>
        </p:spPr>
        <p:txBody>
          <a:bodyPr>
            <a:noAutofit/>
          </a:bodyPr>
          <a:lstStyle/>
          <a:p>
            <a:pPr algn="ctr"/>
            <a:r>
              <a:rPr lang="en-US" sz="3600" dirty="0">
                <a:solidFill>
                  <a:srgbClr val="9E1B32"/>
                </a:solidFill>
                <a:latin typeface="Arial" panose="020B0604020202020204" pitchFamily="34" charset="0"/>
                <a:cs typeface="Arial" panose="020B0604020202020204" pitchFamily="34" charset="0"/>
              </a:rPr>
              <a:t>How Can AI Help Write Alt Text?</a:t>
            </a:r>
            <a:endParaRPr lang="en-US" sz="3600" dirty="0">
              <a:solidFill>
                <a:srgbClr val="9E1B32"/>
              </a:solidFill>
            </a:endParaRPr>
          </a:p>
        </p:txBody>
      </p:sp>
      <p:sp>
        <p:nvSpPr>
          <p:cNvPr id="3" name="Content Placeholder 2">
            <a:extLst>
              <a:ext uri="{FF2B5EF4-FFF2-40B4-BE49-F238E27FC236}">
                <a16:creationId xmlns:a16="http://schemas.microsoft.com/office/drawing/2014/main" id="{0A81BFA0-BAEF-89BB-A2D5-F5C8619D0533}"/>
              </a:ext>
            </a:extLst>
          </p:cNvPr>
          <p:cNvSpPr>
            <a:spLocks noGrp="1"/>
          </p:cNvSpPr>
          <p:nvPr>
            <p:ph idx="1"/>
          </p:nvPr>
        </p:nvSpPr>
        <p:spPr>
          <a:xfrm>
            <a:off x="838200" y="2349661"/>
            <a:ext cx="10515600" cy="3827302"/>
          </a:xfrm>
        </p:spPr>
        <p:txBody>
          <a:bodyPr>
            <a:normAutofit fontScale="85000" lnSpcReduction="20000"/>
          </a:bodyPr>
          <a:lstStyle/>
          <a:p>
            <a:pPr marL="0" indent="0">
              <a:buNone/>
            </a:pPr>
            <a:r>
              <a:rPr lang="en-US" dirty="0">
                <a:latin typeface="Arial" panose="020B0604020202020204" pitchFamily="34" charset="0"/>
                <a:cs typeface="Arial" panose="020B0604020202020204" pitchFamily="34" charset="0"/>
              </a:rPr>
              <a:t>Some AI platforms can author your alt text for you!</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Platforms that can write alt text for you include:</a:t>
            </a:r>
          </a:p>
          <a:p>
            <a:r>
              <a:rPr lang="en-US" dirty="0">
                <a:latin typeface="Arial" panose="020B0604020202020204" pitchFamily="34" charset="0"/>
                <a:cs typeface="Arial" panose="020B0604020202020204" pitchFamily="34" charset="0"/>
              </a:rPr>
              <a:t>Chat GPT 4 or higher</a:t>
            </a:r>
          </a:p>
          <a:p>
            <a:r>
              <a:rPr lang="en-US" dirty="0">
                <a:latin typeface="Arial" panose="020B0604020202020204" pitchFamily="34" charset="0"/>
                <a:cs typeface="Arial" panose="020B0604020202020204" pitchFamily="34" charset="0"/>
              </a:rPr>
              <a:t>Gemini</a:t>
            </a:r>
          </a:p>
          <a:p>
            <a:r>
              <a:rPr lang="en-US" dirty="0">
                <a:latin typeface="Arial" panose="020B0604020202020204" pitchFamily="34" charset="0"/>
                <a:cs typeface="Arial" panose="020B0604020202020204" pitchFamily="34" charset="0"/>
              </a:rPr>
              <a:t>Microsoft Copilot</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All you do is:</a:t>
            </a:r>
          </a:p>
          <a:p>
            <a:pPr marL="514350" indent="-514350">
              <a:buFont typeface="+mj-lt"/>
              <a:buAutoNum type="arabicPeriod"/>
            </a:pPr>
            <a:r>
              <a:rPr lang="en-US" dirty="0">
                <a:latin typeface="Arial" panose="020B0604020202020204" pitchFamily="34" charset="0"/>
                <a:cs typeface="Arial" panose="020B0604020202020204" pitchFamily="34" charset="0"/>
              </a:rPr>
              <a:t>Upload the image with a standard prompt </a:t>
            </a:r>
          </a:p>
          <a:p>
            <a:pPr marL="514350" indent="-514350">
              <a:buFont typeface="+mj-lt"/>
              <a:buAutoNum type="arabicPeriod"/>
            </a:pPr>
            <a:r>
              <a:rPr lang="en-US" dirty="0">
                <a:latin typeface="Arial" panose="020B0604020202020204" pitchFamily="34" charset="0"/>
                <a:cs typeface="Arial" panose="020B0604020202020204" pitchFamily="34" charset="0"/>
              </a:rPr>
              <a:t>Copy/paste the results as the alt text for the image.</a:t>
            </a:r>
          </a:p>
        </p:txBody>
      </p:sp>
      <p:grpSp>
        <p:nvGrpSpPr>
          <p:cNvPr id="5" name="Group 4">
            <a:extLst>
              <a:ext uri="{FF2B5EF4-FFF2-40B4-BE49-F238E27FC236}">
                <a16:creationId xmlns:a16="http://schemas.microsoft.com/office/drawing/2014/main" id="{C769B543-DAE1-5531-4963-C7ED84D8D720}"/>
              </a:ext>
              <a:ext uri="{C183D7F6-B498-43B3-948B-1728B52AA6E4}">
                <adec:decorative xmlns:adec="http://schemas.microsoft.com/office/drawing/2017/decorative" val="1"/>
              </a:ext>
            </a:extLst>
          </p:cNvPr>
          <p:cNvGrpSpPr>
            <a:grpSpLocks noGrp="1" noUngrp="1" noRot="1" noMove="1" noResize="1"/>
          </p:cNvGrpSpPr>
          <p:nvPr/>
        </p:nvGrpSpPr>
        <p:grpSpPr>
          <a:xfrm>
            <a:off x="0" y="1932418"/>
            <a:ext cx="12192000" cy="4649029"/>
            <a:chOff x="0" y="1924645"/>
            <a:chExt cx="12192000" cy="4649029"/>
          </a:xfrm>
        </p:grpSpPr>
        <p:sp>
          <p:nvSpPr>
            <p:cNvPr id="6" name="Rectangle 5">
              <a:extLst>
                <a:ext uri="{FF2B5EF4-FFF2-40B4-BE49-F238E27FC236}">
                  <a16:creationId xmlns:a16="http://schemas.microsoft.com/office/drawing/2014/main" id="{4785DE43-37E1-17F0-6A23-2D32C0F2BB5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6040100" y="385255"/>
              <a:ext cx="111800" cy="12192000"/>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9D1DA419-9D43-C178-FB38-D03DBCEE86A2}"/>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flipH="1">
              <a:off x="0" y="6573674"/>
              <a:ext cx="12192000" cy="0"/>
            </a:xfrm>
            <a:prstGeom prst="line">
              <a:avLst/>
            </a:prstGeom>
            <a:ln>
              <a:solidFill>
                <a:srgbClr val="9E1B3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4E76499-523B-BF50-6464-023C52C8E87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6049659" y="-3286815"/>
              <a:ext cx="92681" cy="10515601"/>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 name="Picture 3">
            <a:extLst>
              <a:ext uri="{FF2B5EF4-FFF2-40B4-BE49-F238E27FC236}">
                <a16:creationId xmlns:a16="http://schemas.microsoft.com/office/drawing/2014/main" id="{04490F20-EFE9-E3CA-47D7-8976270FB35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416" y="320844"/>
            <a:ext cx="2855881" cy="669235"/>
          </a:xfrm>
          <a:prstGeom prst="rect">
            <a:avLst/>
          </a:prstGeom>
        </p:spPr>
      </p:pic>
    </p:spTree>
    <p:extLst>
      <p:ext uri="{BB962C8B-B14F-4D97-AF65-F5344CB8AC3E}">
        <p14:creationId xmlns:p14="http://schemas.microsoft.com/office/powerpoint/2010/main" val="158446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EBD5B-4392-76DB-2CAE-1109F3BDC09B}"/>
              </a:ext>
            </a:extLst>
          </p:cNvPr>
          <p:cNvSpPr>
            <a:spLocks noGrp="1"/>
          </p:cNvSpPr>
          <p:nvPr>
            <p:ph type="title"/>
          </p:nvPr>
        </p:nvSpPr>
        <p:spPr>
          <a:xfrm>
            <a:off x="838200" y="1097692"/>
            <a:ext cx="6864927" cy="669235"/>
          </a:xfrm>
        </p:spPr>
        <p:txBody>
          <a:bodyPr>
            <a:noAutofit/>
          </a:bodyPr>
          <a:lstStyle/>
          <a:p>
            <a:pPr algn="ctr"/>
            <a:r>
              <a:rPr lang="en-US" sz="3600" dirty="0">
                <a:solidFill>
                  <a:srgbClr val="9E1B32"/>
                </a:solidFill>
                <a:latin typeface="Arial" panose="020B0604020202020204" pitchFamily="34" charset="0"/>
                <a:cs typeface="Arial" panose="020B0604020202020204" pitchFamily="34" charset="0"/>
              </a:rPr>
              <a:t>AI Prompts</a:t>
            </a:r>
            <a:endParaRPr lang="en-US" sz="3600" dirty="0">
              <a:solidFill>
                <a:srgbClr val="9E1B32"/>
              </a:solidFill>
            </a:endParaRPr>
          </a:p>
        </p:txBody>
      </p:sp>
      <p:sp>
        <p:nvSpPr>
          <p:cNvPr id="3" name="Content Placeholder 2">
            <a:extLst>
              <a:ext uri="{FF2B5EF4-FFF2-40B4-BE49-F238E27FC236}">
                <a16:creationId xmlns:a16="http://schemas.microsoft.com/office/drawing/2014/main" id="{9AEFB623-6FD4-B3E5-8034-AEFC9748A6EA}"/>
              </a:ext>
            </a:extLst>
          </p:cNvPr>
          <p:cNvSpPr>
            <a:spLocks noGrp="1"/>
          </p:cNvSpPr>
          <p:nvPr>
            <p:ph idx="1"/>
          </p:nvPr>
        </p:nvSpPr>
        <p:spPr>
          <a:xfrm>
            <a:off x="838201" y="2190590"/>
            <a:ext cx="6864926" cy="4206019"/>
          </a:xfrm>
        </p:spPr>
        <p:txBody>
          <a:bodyPr>
            <a:normAutofit fontScale="85000" lnSpcReduction="10000"/>
          </a:bodyPr>
          <a:lstStyle/>
          <a:p>
            <a:pPr marL="0" indent="0">
              <a:buNone/>
            </a:pPr>
            <a:r>
              <a:rPr lang="en-US" dirty="0">
                <a:latin typeface="Arial" panose="020B0604020202020204" pitchFamily="34" charset="0"/>
                <a:cs typeface="Arial" panose="020B0604020202020204" pitchFamily="34" charset="0"/>
              </a:rPr>
              <a:t>Open and review the </a:t>
            </a:r>
            <a:r>
              <a:rPr lang="en-US" b="1" dirty="0">
                <a:solidFill>
                  <a:srgbClr val="9E1B3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AI Prompts for Creating Alt Text [DOCX]</a:t>
            </a:r>
            <a:r>
              <a:rPr lang="en-US" b="1" dirty="0">
                <a:solidFill>
                  <a:srgbClr val="9E1B32"/>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(it’s also a Google Doc).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I recommend viewing it as a Google Doc and saving that link so that you can get the most up to date versions of the prompts as I add to them and revise them.</a:t>
            </a:r>
          </a:p>
          <a:p>
            <a:pPr marL="0" indent="0">
              <a:buNone/>
            </a:pPr>
            <a:endParaRPr lang="en-US" i="1"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This job aid provides the standard AI prompts we use to generate alt text for various types of images, graphs, math equations, info graphics, and documents.</a:t>
            </a:r>
          </a:p>
        </p:txBody>
      </p:sp>
      <p:grpSp>
        <p:nvGrpSpPr>
          <p:cNvPr id="5" name="Group 4">
            <a:extLst>
              <a:ext uri="{FF2B5EF4-FFF2-40B4-BE49-F238E27FC236}">
                <a16:creationId xmlns:a16="http://schemas.microsoft.com/office/drawing/2014/main" id="{359968D2-CBF6-4D4F-6C0F-467F2308AE91}"/>
              </a:ext>
              <a:ext uri="{C183D7F6-B498-43B3-948B-1728B52AA6E4}">
                <adec:decorative xmlns:adec="http://schemas.microsoft.com/office/drawing/2017/decorative" val="1"/>
              </a:ext>
            </a:extLst>
          </p:cNvPr>
          <p:cNvGrpSpPr>
            <a:grpSpLocks noGrp="1" noUngrp="1" noRot="1" noMove="1" noResize="1"/>
          </p:cNvGrpSpPr>
          <p:nvPr/>
        </p:nvGrpSpPr>
        <p:grpSpPr>
          <a:xfrm>
            <a:off x="0" y="1932418"/>
            <a:ext cx="12192000" cy="4649029"/>
            <a:chOff x="0" y="1924645"/>
            <a:chExt cx="12192000" cy="4649029"/>
          </a:xfrm>
        </p:grpSpPr>
        <p:sp>
          <p:nvSpPr>
            <p:cNvPr id="6" name="Rectangle 5">
              <a:extLst>
                <a:ext uri="{FF2B5EF4-FFF2-40B4-BE49-F238E27FC236}">
                  <a16:creationId xmlns:a16="http://schemas.microsoft.com/office/drawing/2014/main" id="{4DEB1B3C-9DFD-43A4-F42D-132FDB1F4A5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6040100" y="385255"/>
              <a:ext cx="111800" cy="12192000"/>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F159E23C-8163-33B0-2163-1CD5EEAA245D}"/>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flipH="1">
              <a:off x="0" y="6573674"/>
              <a:ext cx="12192000" cy="0"/>
            </a:xfrm>
            <a:prstGeom prst="line">
              <a:avLst/>
            </a:prstGeom>
            <a:ln>
              <a:solidFill>
                <a:srgbClr val="9E1B3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CA0AC16-196B-C29E-A01D-3FBE85E0125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6049659" y="-3286815"/>
              <a:ext cx="92681" cy="10515601"/>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 name="Picture 3">
            <a:extLst>
              <a:ext uri="{FF2B5EF4-FFF2-40B4-BE49-F238E27FC236}">
                <a16:creationId xmlns:a16="http://schemas.microsoft.com/office/drawing/2014/main" id="{B80B7CFF-FE45-4605-1C11-369D0B0370E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416" y="320844"/>
            <a:ext cx="2855881" cy="669235"/>
          </a:xfrm>
          <a:prstGeom prst="rect">
            <a:avLst/>
          </a:prstGeom>
        </p:spPr>
      </p:pic>
      <p:pic>
        <p:nvPicPr>
          <p:cNvPr id="9" name="Picture 8" descr="A one-page document titled “AI Prompts for Creating Alt Text” with the University of Alabama’s Teaching Innovation and Digital Education logo at the top left. The document explains how to use AI to generate alt text and contains several boxed prompt titles with instructions beneath each one.&#10;&#10;Below the logo, the main heading reads: “AI Prompts for Creating Alt Text.”&#10;A subheading states: “AI can author your alt text for you!”&#10;&#10;A bold section header labeled “Instructions:” appears next.&#10;Under it is the sentence “All you do is:” followed by a numbered list:&#10;&#10;Upload the image with a standard chat prompt listed below.&#10;&#10;Select Send Message.&#10;&#10;Copy and paste the output as the alt text.&#10;&#10;A bordered section follows labeled “Writing Words in an Image AI Text Prompt.”&#10;Below it: “Write the words in this image.”&#10;&#10;Next is another bordered section titled “General AI Text Prompt.”&#10;Below it: “Write alt text for this image.”&#10;A note in italics reads:&#10;“Note: This prompt can produce great results, but sometimes the output requires a lot more refining. If this prompt does not provide all the words and data points, the following prompts will need to be used.”&#10;&#10;A third bordered header reads “Slides AI Text Prompt.”&#10;Text beneath it:&#10;“Create a textual description of the PowerPoint slide with all of the information in it for a screen reader. Include verbatim any words or sentences in the image.”&#10;&#10;The next bordered header is “Slides AI Text Prompt with Notes Section.”&#10;Below it:&#10;“Create a textual description of the PowerPoint slide with all of the information in it for a screen reader. Include verbatim any words or sentences in the image. Note that the slide has a section for notes next to it.”&#10;&#10;At the bottom of the page, aligned left, is the text: “Created by Kristin Kaylor.”">
            <a:extLst>
              <a:ext uri="{FF2B5EF4-FFF2-40B4-BE49-F238E27FC236}">
                <a16:creationId xmlns:a16="http://schemas.microsoft.com/office/drawing/2014/main" id="{891D902F-5BFC-A451-754C-140481B3B6DE}"/>
              </a:ext>
            </a:extLst>
          </p:cNvPr>
          <p:cNvPicPr>
            <a:picLocks noChangeAspect="1"/>
          </p:cNvPicPr>
          <p:nvPr/>
        </p:nvPicPr>
        <p:blipFill>
          <a:blip r:embed="rId4"/>
          <a:stretch>
            <a:fillRect/>
          </a:stretch>
        </p:blipFill>
        <p:spPr>
          <a:xfrm>
            <a:off x="7952509" y="0"/>
            <a:ext cx="4239491" cy="6423862"/>
          </a:xfrm>
          <a:prstGeom prst="rect">
            <a:avLst/>
          </a:prstGeom>
          <a:ln>
            <a:solidFill>
              <a:schemeClr val="tx1"/>
            </a:solidFill>
          </a:ln>
        </p:spPr>
      </p:pic>
    </p:spTree>
    <p:extLst>
      <p:ext uri="{BB962C8B-B14F-4D97-AF65-F5344CB8AC3E}">
        <p14:creationId xmlns:p14="http://schemas.microsoft.com/office/powerpoint/2010/main" val="1978113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EBD5B-4392-76DB-2CAE-1109F3BDC09B}"/>
              </a:ext>
            </a:extLst>
          </p:cNvPr>
          <p:cNvSpPr>
            <a:spLocks noGrp="1"/>
          </p:cNvSpPr>
          <p:nvPr>
            <p:ph type="title"/>
          </p:nvPr>
        </p:nvSpPr>
        <p:spPr>
          <a:xfrm>
            <a:off x="838200" y="1097692"/>
            <a:ext cx="10515600" cy="669235"/>
          </a:xfrm>
        </p:spPr>
        <p:txBody>
          <a:bodyPr>
            <a:noAutofit/>
          </a:bodyPr>
          <a:lstStyle/>
          <a:p>
            <a:pPr algn="ctr"/>
            <a:r>
              <a:rPr lang="en-US" sz="3600" dirty="0">
                <a:solidFill>
                  <a:srgbClr val="9E1B32"/>
                </a:solidFill>
                <a:latin typeface="Arial" panose="020B0604020202020204" pitchFamily="34" charset="0"/>
                <a:cs typeface="Arial" panose="020B0604020202020204" pitchFamily="34" charset="0"/>
              </a:rPr>
              <a:t>Best Practices</a:t>
            </a:r>
            <a:endParaRPr lang="en-US" sz="3600" dirty="0">
              <a:solidFill>
                <a:srgbClr val="9E1B32"/>
              </a:solidFill>
            </a:endParaRPr>
          </a:p>
        </p:txBody>
      </p:sp>
      <p:sp>
        <p:nvSpPr>
          <p:cNvPr id="3" name="Content Placeholder 2">
            <a:extLst>
              <a:ext uri="{FF2B5EF4-FFF2-40B4-BE49-F238E27FC236}">
                <a16:creationId xmlns:a16="http://schemas.microsoft.com/office/drawing/2014/main" id="{9AEFB623-6FD4-B3E5-8034-AEFC9748A6EA}"/>
              </a:ext>
            </a:extLst>
          </p:cNvPr>
          <p:cNvSpPr>
            <a:spLocks noGrp="1"/>
          </p:cNvSpPr>
          <p:nvPr>
            <p:ph idx="1"/>
          </p:nvPr>
        </p:nvSpPr>
        <p:spPr>
          <a:xfrm>
            <a:off x="838200" y="2349661"/>
            <a:ext cx="10515600" cy="3827302"/>
          </a:xfrm>
        </p:spPr>
        <p:txBody>
          <a:bodyPr>
            <a:normAutofit/>
          </a:bodyPr>
          <a:lstStyle/>
          <a:p>
            <a:pPr>
              <a:lnSpc>
                <a:spcPct val="100000"/>
              </a:lnSpc>
              <a:spcBef>
                <a:spcPts val="0"/>
              </a:spcBef>
              <a:spcAft>
                <a:spcPts val="1200"/>
              </a:spcAft>
            </a:pPr>
            <a:r>
              <a:rPr lang="en-US" sz="2800" dirty="0">
                <a:solidFill>
                  <a:schemeClr val="tx1"/>
                </a:solidFill>
                <a:latin typeface="Arial" panose="020B0604020202020204" pitchFamily="34" charset="0"/>
                <a:cs typeface="Arial" panose="020B0604020202020204" pitchFamily="34" charset="0"/>
              </a:rPr>
              <a:t>Double check/spot check the results that are provided by AI.</a:t>
            </a:r>
            <a:br>
              <a:rPr lang="en-US" sz="2800" dirty="0">
                <a:solidFill>
                  <a:schemeClr val="tx1"/>
                </a:solidFill>
                <a:latin typeface="Arial" panose="020B0604020202020204" pitchFamily="34" charset="0"/>
                <a:cs typeface="Arial" panose="020B0604020202020204" pitchFamily="34" charset="0"/>
              </a:rPr>
            </a:br>
            <a:r>
              <a:rPr lang="en-US" sz="1200" dirty="0">
                <a:solidFill>
                  <a:schemeClr val="tx1"/>
                </a:solidFill>
                <a:latin typeface="Arial" panose="020B0604020202020204" pitchFamily="34" charset="0"/>
                <a:cs typeface="Arial" panose="020B0604020202020204" pitchFamily="34" charset="0"/>
              </a:rPr>
              <a:t> </a:t>
            </a:r>
            <a:br>
              <a:rPr lang="en-US" sz="2800" dirty="0">
                <a:solidFill>
                  <a:schemeClr val="tx1"/>
                </a:solidFill>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Even AI makes mistakes.</a:t>
            </a:r>
          </a:p>
          <a:p>
            <a:pPr>
              <a:lnSpc>
                <a:spcPct val="100000"/>
              </a:lnSpc>
              <a:spcBef>
                <a:spcPts val="0"/>
              </a:spcBef>
              <a:spcAft>
                <a:spcPts val="1200"/>
              </a:spcAft>
            </a:pPr>
            <a:r>
              <a:rPr lang="en-US" dirty="0">
                <a:latin typeface="Arial" panose="020B0604020202020204" pitchFamily="34" charset="0"/>
                <a:cs typeface="Arial" panose="020B0604020202020204" pitchFamily="34" charset="0"/>
              </a:rPr>
              <a:t>If you get a processing error or AI stops working, you may need to start a new chat to get it to work again.</a:t>
            </a:r>
            <a:endParaRPr lang="en-US" sz="2800" dirty="0">
              <a:solidFill>
                <a:schemeClr val="tx1"/>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5F4F1AD9-335D-323D-D818-1B8C634822ED}"/>
              </a:ext>
              <a:ext uri="{C183D7F6-B498-43B3-948B-1728B52AA6E4}">
                <adec:decorative xmlns:adec="http://schemas.microsoft.com/office/drawing/2017/decorative" val="1"/>
              </a:ext>
            </a:extLst>
          </p:cNvPr>
          <p:cNvGrpSpPr>
            <a:grpSpLocks noGrp="1" noUngrp="1" noRot="1" noMove="1" noResize="1"/>
          </p:cNvGrpSpPr>
          <p:nvPr/>
        </p:nvGrpSpPr>
        <p:grpSpPr>
          <a:xfrm>
            <a:off x="0" y="1932418"/>
            <a:ext cx="12192000" cy="4649029"/>
            <a:chOff x="0" y="1924645"/>
            <a:chExt cx="12192000" cy="4649029"/>
          </a:xfrm>
        </p:grpSpPr>
        <p:sp>
          <p:nvSpPr>
            <p:cNvPr id="10" name="Rectangle 9">
              <a:extLst>
                <a:ext uri="{FF2B5EF4-FFF2-40B4-BE49-F238E27FC236}">
                  <a16:creationId xmlns:a16="http://schemas.microsoft.com/office/drawing/2014/main" id="{5C15E5CD-5879-1744-CB20-F6E4A20A666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6040100" y="385255"/>
              <a:ext cx="111800" cy="12192000"/>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382D8C3D-F004-7BD3-85EA-E8DCB4821542}"/>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flipH="1">
              <a:off x="0" y="6573674"/>
              <a:ext cx="12192000" cy="0"/>
            </a:xfrm>
            <a:prstGeom prst="line">
              <a:avLst/>
            </a:prstGeom>
            <a:ln>
              <a:solidFill>
                <a:srgbClr val="9E1B3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EBCB0157-3FC7-B7E0-A9E6-D0D478118A5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6049659" y="-3286815"/>
              <a:ext cx="92681" cy="10515601"/>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 name="Picture 3">
            <a:extLst>
              <a:ext uri="{FF2B5EF4-FFF2-40B4-BE49-F238E27FC236}">
                <a16:creationId xmlns:a16="http://schemas.microsoft.com/office/drawing/2014/main" id="{B80B7CFF-FE45-4605-1C11-369D0B0370E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416" y="320844"/>
            <a:ext cx="2855881" cy="669235"/>
          </a:xfrm>
          <a:prstGeom prst="rect">
            <a:avLst/>
          </a:prstGeom>
        </p:spPr>
      </p:pic>
    </p:spTree>
    <p:extLst>
      <p:ext uri="{BB962C8B-B14F-4D97-AF65-F5344CB8AC3E}">
        <p14:creationId xmlns:p14="http://schemas.microsoft.com/office/powerpoint/2010/main" val="2622743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E1C75-27A2-9745-D82B-4D00F48235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3F0819-DFEF-BC69-211B-B6A60A1A4802}"/>
              </a:ext>
            </a:extLst>
          </p:cNvPr>
          <p:cNvSpPr>
            <a:spLocks noGrp="1"/>
          </p:cNvSpPr>
          <p:nvPr>
            <p:ph type="title"/>
          </p:nvPr>
        </p:nvSpPr>
        <p:spPr>
          <a:xfrm>
            <a:off x="838200" y="1097692"/>
            <a:ext cx="10515600" cy="669235"/>
          </a:xfrm>
        </p:spPr>
        <p:txBody>
          <a:bodyPr>
            <a:noAutofit/>
          </a:bodyPr>
          <a:lstStyle/>
          <a:p>
            <a:pPr algn="ctr"/>
            <a:r>
              <a:rPr lang="en-US" sz="3600" dirty="0">
                <a:solidFill>
                  <a:srgbClr val="9E1B32"/>
                </a:solidFill>
                <a:latin typeface="Arial" panose="020B0604020202020204" pitchFamily="34" charset="0"/>
                <a:cs typeface="Arial" panose="020B0604020202020204" pitchFamily="34" charset="0"/>
              </a:rPr>
              <a:t>Copying and Pasting Long AI ALT Text into HTML Body Text (Not the Alt Text Section)</a:t>
            </a:r>
            <a:endParaRPr lang="en-US" sz="3600" dirty="0">
              <a:solidFill>
                <a:srgbClr val="9E1B32"/>
              </a:solidFill>
            </a:endParaRPr>
          </a:p>
        </p:txBody>
      </p:sp>
      <p:sp>
        <p:nvSpPr>
          <p:cNvPr id="3" name="Content Placeholder 2">
            <a:extLst>
              <a:ext uri="{FF2B5EF4-FFF2-40B4-BE49-F238E27FC236}">
                <a16:creationId xmlns:a16="http://schemas.microsoft.com/office/drawing/2014/main" id="{4D2A1502-18F8-833F-A84A-F22A4EB308C1}"/>
              </a:ext>
            </a:extLst>
          </p:cNvPr>
          <p:cNvSpPr>
            <a:spLocks noGrp="1"/>
          </p:cNvSpPr>
          <p:nvPr>
            <p:ph idx="1"/>
          </p:nvPr>
        </p:nvSpPr>
        <p:spPr>
          <a:xfrm>
            <a:off x="838200" y="2349661"/>
            <a:ext cx="10515600" cy="3827302"/>
          </a:xfrm>
        </p:spPr>
        <p:txBody>
          <a:bodyPr>
            <a:normAutofit/>
          </a:bodyPr>
          <a:lstStyle/>
          <a:p>
            <a:pPr marL="0" indent="0">
              <a:lnSpc>
                <a:spcPct val="100000"/>
              </a:lnSpc>
              <a:spcBef>
                <a:spcPts val="0"/>
              </a:spcBef>
              <a:spcAft>
                <a:spcPts val="1200"/>
              </a:spcAft>
              <a:buNone/>
            </a:pPr>
            <a:r>
              <a:rPr lang="en-US" dirty="0">
                <a:latin typeface="Arial" panose="020B0604020202020204" pitchFamily="34" charset="0"/>
                <a:cs typeface="Arial" panose="020B0604020202020204" pitchFamily="34" charset="0"/>
              </a:rPr>
              <a:t>An excellent tip from Matt Farley, Accessibility Expert from Penn State:</a:t>
            </a:r>
            <a:endParaRPr lang="en-US" sz="2800" dirty="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spcAft>
                <a:spcPts val="1200"/>
              </a:spcAft>
              <a:buNone/>
            </a:pPr>
            <a:r>
              <a:rPr lang="en-US" sz="2800" dirty="0">
                <a:solidFill>
                  <a:schemeClr val="tx1"/>
                </a:solidFill>
                <a:latin typeface="Arial" panose="020B0604020202020204" pitchFamily="34" charset="0"/>
                <a:cs typeface="Arial" panose="020B0604020202020204" pitchFamily="34" charset="0"/>
              </a:rPr>
              <a:t>“If you copy and paste output from ChatGPT into an HTML editor for use as a long description) first ask ChatGPT to provide the description as HTML. Otherwise, directly pasting the output into body text will add extra “junk” code from Open AI into the background.”</a:t>
            </a:r>
          </a:p>
        </p:txBody>
      </p:sp>
      <p:grpSp>
        <p:nvGrpSpPr>
          <p:cNvPr id="9" name="Group 8">
            <a:extLst>
              <a:ext uri="{FF2B5EF4-FFF2-40B4-BE49-F238E27FC236}">
                <a16:creationId xmlns:a16="http://schemas.microsoft.com/office/drawing/2014/main" id="{F586075C-0DEF-3996-8F40-6312EEF461D8}"/>
              </a:ext>
              <a:ext uri="{C183D7F6-B498-43B3-948B-1728B52AA6E4}">
                <adec:decorative xmlns:adec="http://schemas.microsoft.com/office/drawing/2017/decorative" val="1"/>
              </a:ext>
            </a:extLst>
          </p:cNvPr>
          <p:cNvGrpSpPr>
            <a:grpSpLocks noGrp="1" noUngrp="1" noRot="1" noMove="1" noResize="1"/>
          </p:cNvGrpSpPr>
          <p:nvPr/>
        </p:nvGrpSpPr>
        <p:grpSpPr>
          <a:xfrm>
            <a:off x="0" y="1932418"/>
            <a:ext cx="12192000" cy="4649029"/>
            <a:chOff x="0" y="1924645"/>
            <a:chExt cx="12192000" cy="4649029"/>
          </a:xfrm>
        </p:grpSpPr>
        <p:sp>
          <p:nvSpPr>
            <p:cNvPr id="10" name="Rectangle 9">
              <a:extLst>
                <a:ext uri="{FF2B5EF4-FFF2-40B4-BE49-F238E27FC236}">
                  <a16:creationId xmlns:a16="http://schemas.microsoft.com/office/drawing/2014/main" id="{2E1ED8E2-902F-7F1D-E63F-1BDD2B9ACBD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6040100" y="385255"/>
              <a:ext cx="111800" cy="12192000"/>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4E7660D6-FAFA-8EBD-39EA-E29C2EF4390A}"/>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flipH="1">
              <a:off x="0" y="6573674"/>
              <a:ext cx="12192000" cy="0"/>
            </a:xfrm>
            <a:prstGeom prst="line">
              <a:avLst/>
            </a:prstGeom>
            <a:ln>
              <a:solidFill>
                <a:srgbClr val="9E1B3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CF043AC-6779-6B75-1849-4C6BCAB4D49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6049659" y="-3286815"/>
              <a:ext cx="92681" cy="10515601"/>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 name="Picture 3">
            <a:extLst>
              <a:ext uri="{FF2B5EF4-FFF2-40B4-BE49-F238E27FC236}">
                <a16:creationId xmlns:a16="http://schemas.microsoft.com/office/drawing/2014/main" id="{5E2C9141-0FD0-1964-F622-D28A8B69596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416" y="320844"/>
            <a:ext cx="2855881" cy="669235"/>
          </a:xfrm>
          <a:prstGeom prst="rect">
            <a:avLst/>
          </a:prstGeom>
        </p:spPr>
      </p:pic>
    </p:spTree>
    <p:extLst>
      <p:ext uri="{BB962C8B-B14F-4D97-AF65-F5344CB8AC3E}">
        <p14:creationId xmlns:p14="http://schemas.microsoft.com/office/powerpoint/2010/main" val="3981369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EDCF9-F09D-7670-A229-858E35BBD8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3FB83C-A1FB-17E2-A152-185D413F1665}"/>
              </a:ext>
            </a:extLst>
          </p:cNvPr>
          <p:cNvSpPr>
            <a:spLocks noGrp="1"/>
          </p:cNvSpPr>
          <p:nvPr>
            <p:ph type="title"/>
          </p:nvPr>
        </p:nvSpPr>
        <p:spPr>
          <a:xfrm>
            <a:off x="838200" y="1097692"/>
            <a:ext cx="10515600" cy="669235"/>
          </a:xfrm>
        </p:spPr>
        <p:txBody>
          <a:bodyPr>
            <a:noAutofit/>
          </a:bodyPr>
          <a:lstStyle/>
          <a:p>
            <a:pPr algn="ctr"/>
            <a:r>
              <a:rPr lang="en-US" sz="3600" dirty="0">
                <a:solidFill>
                  <a:srgbClr val="9E1B32"/>
                </a:solidFill>
                <a:latin typeface="Arial" panose="020B0604020202020204" pitchFamily="34" charset="0"/>
                <a:cs typeface="Arial" panose="020B0604020202020204" pitchFamily="34" charset="0"/>
              </a:rPr>
              <a:t>AI Alt Text Important Context and Personal Note</a:t>
            </a:r>
            <a:endParaRPr lang="en-US" sz="3600" dirty="0">
              <a:solidFill>
                <a:srgbClr val="9E1B32"/>
              </a:solidFill>
            </a:endParaRPr>
          </a:p>
        </p:txBody>
      </p:sp>
      <p:sp>
        <p:nvSpPr>
          <p:cNvPr id="3" name="Content Placeholder 2">
            <a:extLst>
              <a:ext uri="{FF2B5EF4-FFF2-40B4-BE49-F238E27FC236}">
                <a16:creationId xmlns:a16="http://schemas.microsoft.com/office/drawing/2014/main" id="{FBF3930C-6BC7-C762-C530-AAEAA7A9A408}"/>
              </a:ext>
            </a:extLst>
          </p:cNvPr>
          <p:cNvSpPr>
            <a:spLocks noGrp="1"/>
          </p:cNvSpPr>
          <p:nvPr>
            <p:ph idx="1"/>
          </p:nvPr>
        </p:nvSpPr>
        <p:spPr>
          <a:xfrm>
            <a:off x="838200" y="2349661"/>
            <a:ext cx="10515600" cy="3827302"/>
          </a:xfrm>
        </p:spPr>
        <p:txBody>
          <a:bodyPr>
            <a:normAutofit fontScale="62500" lnSpcReduction="20000"/>
          </a:bodyPr>
          <a:lstStyle/>
          <a:p>
            <a:pPr>
              <a:lnSpc>
                <a:spcPct val="100000"/>
              </a:lnSpc>
              <a:spcBef>
                <a:spcPts val="0"/>
              </a:spcBef>
              <a:spcAft>
                <a:spcPts val="1200"/>
              </a:spcAft>
            </a:pPr>
            <a:r>
              <a:rPr lang="en-US" sz="2800" dirty="0">
                <a:solidFill>
                  <a:schemeClr val="tx1"/>
                </a:solidFill>
                <a:latin typeface="Arial" panose="020B0604020202020204" pitchFamily="34" charset="0"/>
                <a:cs typeface="Arial" panose="020B0604020202020204" pitchFamily="34" charset="0"/>
              </a:rPr>
              <a:t>In the 1990s, I used the Library of Congress and Recordings for the Blind and Dyslexic on a four sided cassette tape. </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For the first time I didn’t have to rely on others to read to me.</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a:lnSpc>
                <a:spcPct val="100000"/>
              </a:lnSpc>
              <a:spcBef>
                <a:spcPts val="0"/>
              </a:spcBef>
              <a:spcAft>
                <a:spcPts val="1200"/>
              </a:spcAft>
            </a:pPr>
            <a:r>
              <a:rPr lang="en-US" sz="2800" dirty="0">
                <a:solidFill>
                  <a:schemeClr val="tx1"/>
                </a:solidFill>
                <a:latin typeface="Arial" panose="020B0604020202020204" pitchFamily="34" charset="0"/>
                <a:cs typeface="Arial" panose="020B0604020202020204" pitchFamily="34" charset="0"/>
              </a:rPr>
              <a:t>When I went to college, I had textual independence for the first time when I was first introduced to the Kurzweil 3000 screen reader. For the first time, I didn’t have to wait </a:t>
            </a:r>
            <a:r>
              <a:rPr lang="en-US" dirty="0">
                <a:latin typeface="Arial" panose="020B0604020202020204" pitchFamily="34" charset="0"/>
                <a:cs typeface="Arial" panose="020B0604020202020204" pitchFamily="34" charset="0"/>
              </a:rPr>
              <a:t>3 years for a recording to be made if it didn’t already exist in the library. I could read text on demand. But all images were still left out.</a:t>
            </a:r>
          </a:p>
          <a:p>
            <a:pPr>
              <a:lnSpc>
                <a:spcPct val="100000"/>
              </a:lnSpc>
              <a:spcBef>
                <a:spcPts val="0"/>
              </a:spcBef>
              <a:spcAft>
                <a:spcPts val="1200"/>
              </a:spcAft>
            </a:pPr>
            <a:r>
              <a:rPr lang="en-US" dirty="0">
                <a:latin typeface="Arial" panose="020B0604020202020204" pitchFamily="34" charset="0"/>
                <a:cs typeface="Arial" panose="020B0604020202020204" pitchFamily="34" charset="0"/>
              </a:rPr>
              <a:t>Now, if people like me with disabilities use the prompt “Write alt text for this image” and upload the image, </a:t>
            </a:r>
            <a:r>
              <a:rPr lang="en-US" b="1" dirty="0">
                <a:latin typeface="Arial" panose="020B0604020202020204" pitchFamily="34" charset="0"/>
                <a:cs typeface="Arial" panose="020B0604020202020204" pitchFamily="34" charset="0"/>
              </a:rPr>
              <a:t>we now have independence for the first time to have images read to us on demand. This is truly revolutionary. </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Please teach students how to use these prompts with AI to create alt text for images for themselves, giving them true image reading independence for the first time. </a:t>
            </a:r>
          </a:p>
        </p:txBody>
      </p:sp>
      <p:grpSp>
        <p:nvGrpSpPr>
          <p:cNvPr id="9" name="Group 8">
            <a:extLst>
              <a:ext uri="{FF2B5EF4-FFF2-40B4-BE49-F238E27FC236}">
                <a16:creationId xmlns:a16="http://schemas.microsoft.com/office/drawing/2014/main" id="{E240D49D-48D5-5BF7-3621-458ACF37000C}"/>
              </a:ext>
              <a:ext uri="{C183D7F6-B498-43B3-948B-1728B52AA6E4}">
                <adec:decorative xmlns:adec="http://schemas.microsoft.com/office/drawing/2017/decorative" val="1"/>
              </a:ext>
            </a:extLst>
          </p:cNvPr>
          <p:cNvGrpSpPr>
            <a:grpSpLocks noGrp="1" noUngrp="1" noRot="1" noMove="1" noResize="1"/>
          </p:cNvGrpSpPr>
          <p:nvPr/>
        </p:nvGrpSpPr>
        <p:grpSpPr>
          <a:xfrm>
            <a:off x="0" y="1932418"/>
            <a:ext cx="12192000" cy="4649029"/>
            <a:chOff x="0" y="1924645"/>
            <a:chExt cx="12192000" cy="4649029"/>
          </a:xfrm>
        </p:grpSpPr>
        <p:sp>
          <p:nvSpPr>
            <p:cNvPr id="10" name="Rectangle 9">
              <a:extLst>
                <a:ext uri="{FF2B5EF4-FFF2-40B4-BE49-F238E27FC236}">
                  <a16:creationId xmlns:a16="http://schemas.microsoft.com/office/drawing/2014/main" id="{20E2EB86-B1F6-A9CD-1CB9-761EB655CDA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6040100" y="385255"/>
              <a:ext cx="111800" cy="12192000"/>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F904C333-46D9-9A7D-1680-106061E14D5D}"/>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flipH="1">
              <a:off x="0" y="6573674"/>
              <a:ext cx="12192000" cy="0"/>
            </a:xfrm>
            <a:prstGeom prst="line">
              <a:avLst/>
            </a:prstGeom>
            <a:ln>
              <a:solidFill>
                <a:srgbClr val="9E1B3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692A586A-5F4F-9B2A-2CB9-5F39927597E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6049659" y="-3286815"/>
              <a:ext cx="92681" cy="10515601"/>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 name="Picture 3">
            <a:extLst>
              <a:ext uri="{FF2B5EF4-FFF2-40B4-BE49-F238E27FC236}">
                <a16:creationId xmlns:a16="http://schemas.microsoft.com/office/drawing/2014/main" id="{0F970451-F1FE-BB3A-6A82-1BE16096E50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416" y="320844"/>
            <a:ext cx="2855881" cy="669235"/>
          </a:xfrm>
          <a:prstGeom prst="rect">
            <a:avLst/>
          </a:prstGeom>
        </p:spPr>
      </p:pic>
    </p:spTree>
    <p:extLst>
      <p:ext uri="{BB962C8B-B14F-4D97-AF65-F5344CB8AC3E}">
        <p14:creationId xmlns:p14="http://schemas.microsoft.com/office/powerpoint/2010/main" val="2563835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03C65-C970-C3A1-EF81-D6662D63EF6E}"/>
              </a:ext>
            </a:extLst>
          </p:cNvPr>
          <p:cNvSpPr>
            <a:spLocks noGrp="1"/>
          </p:cNvSpPr>
          <p:nvPr>
            <p:ph type="title"/>
          </p:nvPr>
        </p:nvSpPr>
        <p:spPr>
          <a:xfrm>
            <a:off x="672769" y="1346773"/>
            <a:ext cx="5568867" cy="2852737"/>
          </a:xfrm>
        </p:spPr>
        <p:txBody>
          <a:bodyPr>
            <a:normAutofit fontScale="90000"/>
          </a:bodyPr>
          <a:lstStyle/>
          <a:p>
            <a:pPr algn="ctr"/>
            <a:r>
              <a:rPr lang="en-US" dirty="0">
                <a:solidFill>
                  <a:srgbClr val="9E1B32"/>
                </a:solidFill>
                <a:latin typeface="Arial" panose="020B0604020202020204" pitchFamily="34" charset="0"/>
                <a:cs typeface="Arial" panose="020B0604020202020204" pitchFamily="34" charset="0"/>
              </a:rPr>
              <a:t>Let’s Make Some Images Accessible </a:t>
            </a:r>
            <a:br>
              <a:rPr lang="en-US" dirty="0">
                <a:solidFill>
                  <a:srgbClr val="9E1B32"/>
                </a:solidFill>
                <a:latin typeface="Arial" panose="020B0604020202020204" pitchFamily="34" charset="0"/>
                <a:cs typeface="Arial" panose="020B0604020202020204" pitchFamily="34" charset="0"/>
              </a:rPr>
            </a:br>
            <a:r>
              <a:rPr lang="en-US" dirty="0">
                <a:solidFill>
                  <a:srgbClr val="9E1B32"/>
                </a:solidFill>
                <a:latin typeface="Arial" panose="020B0604020202020204" pitchFamily="34" charset="0"/>
                <a:cs typeface="Arial" panose="020B0604020202020204" pitchFamily="34" charset="0"/>
              </a:rPr>
              <a:t>Using AI</a:t>
            </a:r>
          </a:p>
        </p:txBody>
      </p:sp>
      <p:pic>
        <p:nvPicPr>
          <p:cNvPr id="13" name="Picture 12">
            <a:extLst>
              <a:ext uri="{FF2B5EF4-FFF2-40B4-BE49-F238E27FC236}">
                <a16:creationId xmlns:a16="http://schemas.microsoft.com/office/drawing/2014/main" id="{9D58C539-5406-D44E-0CB4-719250972D07}"/>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9801" r="28293"/>
          <a:stretch/>
        </p:blipFill>
        <p:spPr>
          <a:xfrm>
            <a:off x="6851105" y="-1"/>
            <a:ext cx="5340895" cy="6858000"/>
          </a:xfrm>
          <a:prstGeom prst="rect">
            <a:avLst/>
          </a:prstGeom>
        </p:spPr>
      </p:pic>
      <p:grpSp>
        <p:nvGrpSpPr>
          <p:cNvPr id="5" name="Group 4">
            <a:extLst>
              <a:ext uri="{FF2B5EF4-FFF2-40B4-BE49-F238E27FC236}">
                <a16:creationId xmlns:a16="http://schemas.microsoft.com/office/drawing/2014/main" id="{BC6F2F3F-8CCA-666D-B0C5-C12334BED9ED}"/>
              </a:ext>
              <a:ext uri="{C183D7F6-B498-43B3-948B-1728B52AA6E4}">
                <adec:decorative xmlns:adec="http://schemas.microsoft.com/office/drawing/2017/decorative" val="1"/>
              </a:ext>
            </a:extLst>
          </p:cNvPr>
          <p:cNvGrpSpPr>
            <a:grpSpLocks noGrp="1" noUngrp="1" noRot="1" noMove="1" noResize="1"/>
          </p:cNvGrpSpPr>
          <p:nvPr/>
        </p:nvGrpSpPr>
        <p:grpSpPr>
          <a:xfrm>
            <a:off x="0" y="4275806"/>
            <a:ext cx="12192000" cy="2297868"/>
            <a:chOff x="0" y="4275806"/>
            <a:chExt cx="12192000" cy="2297868"/>
          </a:xfrm>
        </p:grpSpPr>
        <p:sp>
          <p:nvSpPr>
            <p:cNvPr id="6" name="Rectangle 5">
              <a:extLst>
                <a:ext uri="{FF2B5EF4-FFF2-40B4-BE49-F238E27FC236}">
                  <a16:creationId xmlns:a16="http://schemas.microsoft.com/office/drawing/2014/main" id="{F5F09555-34F8-6EF1-688C-EB89D05E304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6040100" y="385255"/>
              <a:ext cx="111800" cy="12192000"/>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4BFA2C2F-8AB0-9D69-198C-7DF944172FD4}"/>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flipH="1">
              <a:off x="0" y="6573674"/>
              <a:ext cx="12192000" cy="0"/>
            </a:xfrm>
            <a:prstGeom prst="line">
              <a:avLst/>
            </a:prstGeom>
            <a:ln>
              <a:solidFill>
                <a:srgbClr val="9E1B3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1C609B4-C048-2DB9-9E8F-06C76CD4E03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3410862" y="1537714"/>
              <a:ext cx="92681" cy="5568866"/>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 name="Picture 3">
            <a:extLst>
              <a:ext uri="{FF2B5EF4-FFF2-40B4-BE49-F238E27FC236}">
                <a16:creationId xmlns:a16="http://schemas.microsoft.com/office/drawing/2014/main" id="{4F8DE1FA-50A1-C794-501B-457A8F3CA21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416" y="320844"/>
            <a:ext cx="2855881" cy="669235"/>
          </a:xfrm>
          <a:prstGeom prst="rect">
            <a:avLst/>
          </a:prstGeom>
        </p:spPr>
      </p:pic>
    </p:spTree>
    <p:extLst>
      <p:ext uri="{BB962C8B-B14F-4D97-AF65-F5344CB8AC3E}">
        <p14:creationId xmlns:p14="http://schemas.microsoft.com/office/powerpoint/2010/main" val="3273022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EBD5B-4392-76DB-2CAE-1109F3BDC09B}"/>
              </a:ext>
            </a:extLst>
          </p:cNvPr>
          <p:cNvSpPr>
            <a:spLocks noGrp="1"/>
          </p:cNvSpPr>
          <p:nvPr>
            <p:ph type="title"/>
          </p:nvPr>
        </p:nvSpPr>
        <p:spPr>
          <a:xfrm>
            <a:off x="838200" y="1097692"/>
            <a:ext cx="6440423" cy="669235"/>
          </a:xfrm>
        </p:spPr>
        <p:txBody>
          <a:bodyPr>
            <a:noAutofit/>
          </a:bodyPr>
          <a:lstStyle/>
          <a:p>
            <a:pPr algn="ctr"/>
            <a:r>
              <a:rPr lang="en-US" sz="3600" dirty="0">
                <a:solidFill>
                  <a:srgbClr val="9E1B32"/>
                </a:solidFill>
                <a:latin typeface="Arial" panose="020B0604020202020204" pitchFamily="34" charset="0"/>
                <a:cs typeface="Arial" panose="020B0604020202020204" pitchFamily="34" charset="0"/>
              </a:rPr>
              <a:t>Speaker</a:t>
            </a:r>
            <a:endParaRPr lang="en-US" sz="3600" dirty="0">
              <a:solidFill>
                <a:srgbClr val="9E1B32"/>
              </a:solidFill>
            </a:endParaRPr>
          </a:p>
        </p:txBody>
      </p:sp>
      <p:sp>
        <p:nvSpPr>
          <p:cNvPr id="3" name="Content Placeholder 2">
            <a:extLst>
              <a:ext uri="{FF2B5EF4-FFF2-40B4-BE49-F238E27FC236}">
                <a16:creationId xmlns:a16="http://schemas.microsoft.com/office/drawing/2014/main" id="{9AEFB623-6FD4-B3E5-8034-AEFC9748A6EA}"/>
              </a:ext>
            </a:extLst>
          </p:cNvPr>
          <p:cNvSpPr>
            <a:spLocks noGrp="1"/>
          </p:cNvSpPr>
          <p:nvPr>
            <p:ph idx="1"/>
          </p:nvPr>
        </p:nvSpPr>
        <p:spPr>
          <a:xfrm>
            <a:off x="838199" y="2072966"/>
            <a:ext cx="6440424" cy="4352388"/>
          </a:xfrm>
        </p:spPr>
        <p:txBody>
          <a:bodyPr>
            <a:noAutofit/>
          </a:bodyPr>
          <a:lstStyle/>
          <a:p>
            <a:pPr>
              <a:lnSpc>
                <a:spcPct val="90000"/>
              </a:lnSpc>
            </a:pPr>
            <a:r>
              <a:rPr lang="en-US" sz="1400" dirty="0">
                <a:latin typeface="Arial" panose="020B0604020202020204" pitchFamily="34" charset="0"/>
                <a:cs typeface="Arial" panose="020B0604020202020204" pitchFamily="34" charset="0"/>
              </a:rPr>
              <a:t>Kristin Juhrs Kaylor, M.A. is the Senior Instructional Designer at The University of Alabama, Office of Teaching Innovation and Digital Education (OTIDE). She has over 25 years of experience in education accessibility, 17 years of experience as an educator (online learning, publications, and teaching), and 12 years of instructional design experience. For the past 7 years, she has led The University of Alabama </a:t>
            </a:r>
            <a:r>
              <a:rPr lang="en-US" sz="1400" dirty="0" err="1">
                <a:latin typeface="Arial" panose="020B0604020202020204" pitchFamily="34" charset="0"/>
                <a:cs typeface="Arial" panose="020B0604020202020204" pitchFamily="34" charset="0"/>
              </a:rPr>
              <a:t>Online’s</a:t>
            </a:r>
            <a:r>
              <a:rPr lang="en-US" sz="1400" dirty="0">
                <a:latin typeface="Arial" panose="020B0604020202020204" pitchFamily="34" charset="0"/>
                <a:cs typeface="Arial" panose="020B0604020202020204" pitchFamily="34" charset="0"/>
              </a:rPr>
              <a:t> course accessibility efforts, making UA is a national leader in online course accessibility. </a:t>
            </a:r>
          </a:p>
          <a:p>
            <a:pPr>
              <a:lnSpc>
                <a:spcPct val="90000"/>
              </a:lnSpc>
            </a:pPr>
            <a:r>
              <a:rPr lang="en-US" sz="1400" dirty="0">
                <a:latin typeface="Arial" panose="020B0604020202020204" pitchFamily="34" charset="0"/>
                <a:cs typeface="Arial" panose="020B0604020202020204" pitchFamily="34" charset="0"/>
              </a:rPr>
              <a:t>She is a Certified Adobe PDF Accessibility Trainer. She holds Section 508 Web Standards and Authoring Accessible Documents Certificates through the Office of Accessible Systems &amp; Technology, Department of Homeland Security. </a:t>
            </a:r>
          </a:p>
          <a:p>
            <a:pPr>
              <a:lnSpc>
                <a:spcPct val="90000"/>
              </a:lnSpc>
            </a:pPr>
            <a:r>
              <a:rPr lang="en-US" sz="1400" dirty="0">
                <a:latin typeface="Arial" panose="020B0604020202020204" pitchFamily="34" charset="0"/>
                <a:cs typeface="Arial" panose="020B0604020202020204" pitchFamily="34" charset="0"/>
              </a:rPr>
              <a:t>She recently authored the chapter, “The University of Alabama </a:t>
            </a:r>
            <a:r>
              <a:rPr lang="en-US" sz="1400" dirty="0" err="1">
                <a:latin typeface="Arial" panose="020B0604020202020204" pitchFamily="34" charset="0"/>
                <a:cs typeface="Arial" panose="020B0604020202020204" pitchFamily="34" charset="0"/>
              </a:rPr>
              <a:t>Online’s</a:t>
            </a:r>
            <a:r>
              <a:rPr lang="en-US" sz="1400" dirty="0">
                <a:latin typeface="Arial" panose="020B0604020202020204" pitchFamily="34" charset="0"/>
                <a:cs typeface="Arial" panose="020B0604020202020204" pitchFamily="34" charset="0"/>
              </a:rPr>
              <a:t> Digital Accessibility Course Development Process, Practices, and Tools,” for the QM book, A Guide to Digital Accessibility: Policies, Practices, and Professional Development. </a:t>
            </a:r>
          </a:p>
          <a:p>
            <a:r>
              <a:rPr lang="en-US" sz="1400" dirty="0">
                <a:latin typeface="Arial" panose="020B0604020202020204" pitchFamily="34" charset="0"/>
                <a:cs typeface="Arial" panose="020B0604020202020204" pitchFamily="34" charset="0"/>
              </a:rPr>
              <a:t>Kristin has presented/been selected to present on online course accessibility at  The Association on Higher Education and Disability (AHEAD) Equity and Excellence: Access in Higher Education Conference, OLC Accelerate, Accessing Higher Ground, CSUN Assistive Technology Conference, QM Connect, and Alabama Instructional Design Network (AIDN) Conferences.</a:t>
            </a:r>
          </a:p>
        </p:txBody>
      </p:sp>
      <p:grpSp>
        <p:nvGrpSpPr>
          <p:cNvPr id="14" name="Group 13">
            <a:extLst>
              <a:ext uri="{FF2B5EF4-FFF2-40B4-BE49-F238E27FC236}">
                <a16:creationId xmlns:a16="http://schemas.microsoft.com/office/drawing/2014/main" id="{09A9FBEC-E5EF-6AA8-CB35-815489202CD4}"/>
              </a:ext>
              <a:ext uri="{C183D7F6-B498-43B3-948B-1728B52AA6E4}">
                <adec:decorative xmlns:adec="http://schemas.microsoft.com/office/drawing/2017/decorative" val="1"/>
              </a:ext>
            </a:extLst>
          </p:cNvPr>
          <p:cNvGrpSpPr>
            <a:grpSpLocks noGrp="1" noUngrp="1" noRot="1" noMove="1" noResize="1"/>
          </p:cNvGrpSpPr>
          <p:nvPr/>
        </p:nvGrpSpPr>
        <p:grpSpPr>
          <a:xfrm>
            <a:off x="0" y="1924648"/>
            <a:ext cx="12192000" cy="4649026"/>
            <a:chOff x="0" y="1924648"/>
            <a:chExt cx="12192000" cy="4649026"/>
          </a:xfrm>
        </p:grpSpPr>
        <p:sp>
          <p:nvSpPr>
            <p:cNvPr id="9" name="Rectangle 8">
              <a:extLst>
                <a:ext uri="{FF2B5EF4-FFF2-40B4-BE49-F238E27FC236}">
                  <a16:creationId xmlns:a16="http://schemas.microsoft.com/office/drawing/2014/main" id="{F05195F5-EE45-57B2-1A38-9D5E2E95E66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6040100" y="385255"/>
              <a:ext cx="111800" cy="12192000"/>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BEAE1405-C172-F1C6-DBB2-1C1DBE8D751E}"/>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flipH="1">
              <a:off x="0" y="6573674"/>
              <a:ext cx="12192000" cy="0"/>
            </a:xfrm>
            <a:prstGeom prst="line">
              <a:avLst/>
            </a:prstGeom>
            <a:ln>
              <a:solidFill>
                <a:srgbClr val="9E1B3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0B43CD8-F722-CEDA-87A6-65771021CFFA}"/>
                </a:ext>
              </a:extLst>
            </p:cNvPr>
            <p:cNvSpPr>
              <a:spLocks noGrp="1" noRot="1" noMove="1" noResize="1" noEditPoints="1" noAdjustHandles="1" noChangeArrowheads="1" noChangeShapeType="1"/>
            </p:cNvSpPr>
            <p:nvPr/>
          </p:nvSpPr>
          <p:spPr>
            <a:xfrm rot="5400000">
              <a:off x="3874497" y="-1111650"/>
              <a:ext cx="111799" cy="6184396"/>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 name="Picture 3">
            <a:extLst>
              <a:ext uri="{FF2B5EF4-FFF2-40B4-BE49-F238E27FC236}">
                <a16:creationId xmlns:a16="http://schemas.microsoft.com/office/drawing/2014/main" id="{B80B7CFF-FE45-4605-1C11-369D0B0370E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416" y="320844"/>
            <a:ext cx="2855881" cy="669235"/>
          </a:xfrm>
          <a:prstGeom prst="rect">
            <a:avLst/>
          </a:prstGeom>
        </p:spPr>
      </p:pic>
      <p:pic>
        <p:nvPicPr>
          <p:cNvPr id="13" name="Picture 12">
            <a:extLst>
              <a:ext uri="{FF2B5EF4-FFF2-40B4-BE49-F238E27FC236}">
                <a16:creationId xmlns:a16="http://schemas.microsoft.com/office/drawing/2014/main" id="{1665B425-D953-E4B9-1A6C-DA4DD9A59D9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2984" y="0"/>
            <a:ext cx="4819015" cy="6425354"/>
          </a:xfrm>
          <a:prstGeom prst="rect">
            <a:avLst/>
          </a:prstGeom>
        </p:spPr>
      </p:pic>
    </p:spTree>
    <p:extLst>
      <p:ext uri="{BB962C8B-B14F-4D97-AF65-F5344CB8AC3E}">
        <p14:creationId xmlns:p14="http://schemas.microsoft.com/office/powerpoint/2010/main" val="3509931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0A23E-E8FF-521C-0D47-B5FA341B92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CF1550-A788-8FE2-79E2-6C7FFE7F319B}"/>
              </a:ext>
            </a:extLst>
          </p:cNvPr>
          <p:cNvSpPr>
            <a:spLocks noGrp="1"/>
          </p:cNvSpPr>
          <p:nvPr>
            <p:ph type="title"/>
          </p:nvPr>
        </p:nvSpPr>
        <p:spPr>
          <a:xfrm>
            <a:off x="838200" y="1097692"/>
            <a:ext cx="10515600" cy="669235"/>
          </a:xfrm>
        </p:spPr>
        <p:txBody>
          <a:bodyPr>
            <a:noAutofit/>
          </a:bodyPr>
          <a:lstStyle/>
          <a:p>
            <a:pPr algn="ctr"/>
            <a:r>
              <a:rPr lang="en-US" sz="3600" dirty="0">
                <a:solidFill>
                  <a:srgbClr val="9E1B32"/>
                </a:solidFill>
                <a:latin typeface="Arial" panose="020B0604020202020204" pitchFamily="34" charset="0"/>
                <a:cs typeface="Arial" panose="020B0604020202020204" pitchFamily="34" charset="0"/>
              </a:rPr>
              <a:t>Share Your Results Google Drive Folder</a:t>
            </a:r>
            <a:endParaRPr lang="en-US" sz="3600" dirty="0">
              <a:solidFill>
                <a:srgbClr val="9E1B32"/>
              </a:solidFill>
            </a:endParaRPr>
          </a:p>
        </p:txBody>
      </p:sp>
      <p:sp>
        <p:nvSpPr>
          <p:cNvPr id="3" name="Content Placeholder 2">
            <a:extLst>
              <a:ext uri="{FF2B5EF4-FFF2-40B4-BE49-F238E27FC236}">
                <a16:creationId xmlns:a16="http://schemas.microsoft.com/office/drawing/2014/main" id="{8A9FDDBA-095E-A3D0-6C0D-E885060D6869}"/>
              </a:ext>
            </a:extLst>
          </p:cNvPr>
          <p:cNvSpPr>
            <a:spLocks noGrp="1"/>
          </p:cNvSpPr>
          <p:nvPr>
            <p:ph idx="1"/>
          </p:nvPr>
        </p:nvSpPr>
        <p:spPr>
          <a:xfrm>
            <a:off x="838200" y="2190590"/>
            <a:ext cx="10515600" cy="4113337"/>
          </a:xfrm>
        </p:spPr>
        <p:txBody>
          <a:bodyPr>
            <a:normAutofit fontScale="77500" lnSpcReduction="20000"/>
          </a:bodyPr>
          <a:lstStyle/>
          <a:p>
            <a:pPr marL="0" indent="0">
              <a:buNone/>
            </a:pPr>
            <a:r>
              <a:rPr lang="en-US" dirty="0">
                <a:latin typeface="Arial" panose="020B0604020202020204" pitchFamily="34" charset="0"/>
                <a:cs typeface="Arial" panose="020B0604020202020204" pitchFamily="34" charset="0"/>
              </a:rPr>
              <a:t>During the </a:t>
            </a:r>
            <a:r>
              <a:rPr lang="en-US" u="sng" dirty="0">
                <a:solidFill>
                  <a:srgbClr val="9E1B3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A.I. Unleashed: Transforming the Accessibility of Images, Graphics, and Math Through Alt Text and Document Automation Pre-Conference Workshop</a:t>
            </a:r>
            <a:r>
              <a:rPr lang="en-US" dirty="0">
                <a:solidFill>
                  <a:srgbClr val="9E1B32"/>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 shared pictures with their corresponding AI prompts for 19 images and 1 Document.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The participants uploaded the results of using Chat GPT 4 and up, Google Gemini, and Microsoft Copilot for each image with the corresponding prompt.</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Those results are located in the </a:t>
            </a:r>
            <a:r>
              <a:rPr lang="en-US" dirty="0">
                <a:solidFill>
                  <a:srgbClr val="9E1B3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Share Your Results Google Drive Folder</a:t>
            </a:r>
            <a:r>
              <a:rPr lang="en-US" dirty="0">
                <a:latin typeface="Arial" panose="020B0604020202020204" pitchFamily="34" charset="0"/>
                <a:cs typeface="Arial" panose="020B0604020202020204" pitchFamily="34" charset="0"/>
              </a:rPr>
              <a:t>.</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Why is this data valuable to you? You can make an informed decision, backed by this data to share with your institution to advocate for the version of AI that works best for your use.</a:t>
            </a:r>
          </a:p>
        </p:txBody>
      </p:sp>
      <p:grpSp>
        <p:nvGrpSpPr>
          <p:cNvPr id="9" name="Group 8">
            <a:extLst>
              <a:ext uri="{FF2B5EF4-FFF2-40B4-BE49-F238E27FC236}">
                <a16:creationId xmlns:a16="http://schemas.microsoft.com/office/drawing/2014/main" id="{5EC7B32E-6B15-F0E0-7D4C-E18374994B83}"/>
              </a:ext>
              <a:ext uri="{C183D7F6-B498-43B3-948B-1728B52AA6E4}">
                <adec:decorative xmlns:adec="http://schemas.microsoft.com/office/drawing/2017/decorative" val="1"/>
              </a:ext>
            </a:extLst>
          </p:cNvPr>
          <p:cNvGrpSpPr>
            <a:grpSpLocks noGrp="1" noUngrp="1" noRot="1" noMove="1" noResize="1"/>
          </p:cNvGrpSpPr>
          <p:nvPr/>
        </p:nvGrpSpPr>
        <p:grpSpPr>
          <a:xfrm>
            <a:off x="0" y="1932418"/>
            <a:ext cx="12192000" cy="4649029"/>
            <a:chOff x="0" y="1924645"/>
            <a:chExt cx="12192000" cy="4649029"/>
          </a:xfrm>
        </p:grpSpPr>
        <p:sp>
          <p:nvSpPr>
            <p:cNvPr id="10" name="Rectangle 9">
              <a:extLst>
                <a:ext uri="{FF2B5EF4-FFF2-40B4-BE49-F238E27FC236}">
                  <a16:creationId xmlns:a16="http://schemas.microsoft.com/office/drawing/2014/main" id="{AE2CF55B-46A8-088B-859B-A6DC670747B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6040100" y="385255"/>
              <a:ext cx="111800" cy="12192000"/>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8EC9838C-25A5-CCD9-5684-C4401CDB14AE}"/>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flipH="1">
              <a:off x="0" y="6573674"/>
              <a:ext cx="12192000" cy="0"/>
            </a:xfrm>
            <a:prstGeom prst="line">
              <a:avLst/>
            </a:prstGeom>
            <a:ln>
              <a:solidFill>
                <a:srgbClr val="9E1B3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D251908-275A-B2E8-AEBC-BEE12831577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6049659" y="-3286815"/>
              <a:ext cx="92681" cy="10515601"/>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 name="Picture 3">
            <a:extLst>
              <a:ext uri="{FF2B5EF4-FFF2-40B4-BE49-F238E27FC236}">
                <a16:creationId xmlns:a16="http://schemas.microsoft.com/office/drawing/2014/main" id="{4F8D672D-93A7-F1C7-2BED-9ED2C7FB1D7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416" y="320844"/>
            <a:ext cx="2855881" cy="669235"/>
          </a:xfrm>
          <a:prstGeom prst="rect">
            <a:avLst/>
          </a:prstGeom>
        </p:spPr>
      </p:pic>
    </p:spTree>
    <p:extLst>
      <p:ext uri="{BB962C8B-B14F-4D97-AF65-F5344CB8AC3E}">
        <p14:creationId xmlns:p14="http://schemas.microsoft.com/office/powerpoint/2010/main" val="3826692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348B4-537E-9809-8928-D5B4F8656D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7F9A49-0F9A-4E97-81D5-78C4AD518234}"/>
              </a:ext>
            </a:extLst>
          </p:cNvPr>
          <p:cNvSpPr>
            <a:spLocks noGrp="1"/>
          </p:cNvSpPr>
          <p:nvPr>
            <p:ph type="title"/>
          </p:nvPr>
        </p:nvSpPr>
        <p:spPr>
          <a:xfrm>
            <a:off x="838200" y="1097692"/>
            <a:ext cx="10515600" cy="669235"/>
          </a:xfrm>
        </p:spPr>
        <p:txBody>
          <a:bodyPr>
            <a:noAutofit/>
          </a:bodyPr>
          <a:lstStyle/>
          <a:p>
            <a:pPr algn="ctr"/>
            <a:r>
              <a:rPr lang="en-US" sz="3600" dirty="0">
                <a:solidFill>
                  <a:srgbClr val="9E1B32"/>
                </a:solidFill>
                <a:latin typeface="Arial" panose="020B0604020202020204" pitchFamily="34" charset="0"/>
                <a:cs typeface="Arial" panose="020B0604020202020204" pitchFamily="34" charset="0"/>
              </a:rPr>
              <a:t>To Follow Along and Test AI During This Session</a:t>
            </a:r>
            <a:endParaRPr lang="en-US" sz="3600" dirty="0">
              <a:solidFill>
                <a:srgbClr val="9E1B32"/>
              </a:solidFill>
            </a:endParaRPr>
          </a:p>
        </p:txBody>
      </p:sp>
      <p:sp>
        <p:nvSpPr>
          <p:cNvPr id="3" name="Content Placeholder 2">
            <a:extLst>
              <a:ext uri="{FF2B5EF4-FFF2-40B4-BE49-F238E27FC236}">
                <a16:creationId xmlns:a16="http://schemas.microsoft.com/office/drawing/2014/main" id="{1E2CD60A-F1B4-ED2D-4F78-6377B575FA78}"/>
              </a:ext>
            </a:extLst>
          </p:cNvPr>
          <p:cNvSpPr>
            <a:spLocks noGrp="1"/>
          </p:cNvSpPr>
          <p:nvPr>
            <p:ph idx="1"/>
          </p:nvPr>
        </p:nvSpPr>
        <p:spPr>
          <a:xfrm>
            <a:off x="838200" y="2190590"/>
            <a:ext cx="10515600" cy="4113337"/>
          </a:xfrm>
        </p:spPr>
        <p:txBody>
          <a:bodyPr>
            <a:normAutofit/>
          </a:bodyPr>
          <a:lstStyle/>
          <a:p>
            <a:pPr marL="514350" indent="-514350">
              <a:buFont typeface="+mj-lt"/>
              <a:buAutoNum type="arabicPeriod"/>
            </a:pPr>
            <a:r>
              <a:rPr lang="en-US" dirty="0">
                <a:latin typeface="Arial" panose="020B0604020202020204" pitchFamily="34" charset="0"/>
                <a:cs typeface="Arial" panose="020B0604020202020204" pitchFamily="34" charset="0"/>
              </a:rPr>
              <a:t>Navigate to the Session Schedule.</a:t>
            </a:r>
          </a:p>
          <a:p>
            <a:pPr marL="514350" indent="-514350">
              <a:buFont typeface="+mj-lt"/>
              <a:buAutoNum type="arabicPeriod"/>
            </a:pPr>
            <a:r>
              <a:rPr lang="en-US" dirty="0">
                <a:latin typeface="Arial" panose="020B0604020202020204" pitchFamily="34" charset="0"/>
                <a:cs typeface="Arial" panose="020B0604020202020204" pitchFamily="34" charset="0"/>
              </a:rPr>
              <a:t>Open the handouts for this session.</a:t>
            </a:r>
          </a:p>
          <a:p>
            <a:pPr marL="514350" indent="-514350">
              <a:buFont typeface="+mj-lt"/>
              <a:buAutoNum type="arabicPeriod"/>
            </a:pPr>
            <a:r>
              <a:rPr lang="en-US" dirty="0">
                <a:latin typeface="Arial" panose="020B0604020202020204" pitchFamily="34" charset="0"/>
                <a:cs typeface="Arial" panose="020B0604020202020204" pitchFamily="34" charset="0"/>
              </a:rPr>
              <a:t>Navigate to Slide 17.</a:t>
            </a:r>
          </a:p>
          <a:p>
            <a:pPr marL="514350" indent="-514350">
              <a:buFont typeface="+mj-lt"/>
              <a:buAutoNum type="arabicPeriod"/>
            </a:pPr>
            <a:r>
              <a:rPr lang="en-US" dirty="0">
                <a:latin typeface="Arial" panose="020B0604020202020204" pitchFamily="34" charset="0"/>
                <a:cs typeface="Arial" panose="020B0604020202020204" pitchFamily="34" charset="0"/>
              </a:rPr>
              <a:t>And open the </a:t>
            </a:r>
            <a:r>
              <a:rPr lang="en-US" dirty="0">
                <a:solidFill>
                  <a:srgbClr val="9E1B3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Share Your Results Google Drive Folder</a:t>
            </a:r>
            <a:r>
              <a:rPr lang="en-US" dirty="0">
                <a:latin typeface="Arial" panose="020B0604020202020204" pitchFamily="34" charset="0"/>
                <a:cs typeface="Arial" panose="020B0604020202020204" pitchFamily="34" charset="0"/>
              </a:rPr>
              <a:t>.</a:t>
            </a:r>
          </a:p>
          <a:p>
            <a:pPr marL="514350" indent="-514350">
              <a:buFont typeface="+mj-lt"/>
              <a:buAutoNum type="arabicPeriod"/>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All the examples, prompts, and colleague results using various AI platforms is in there.</a:t>
            </a:r>
          </a:p>
        </p:txBody>
      </p:sp>
      <p:grpSp>
        <p:nvGrpSpPr>
          <p:cNvPr id="9" name="Group 8">
            <a:extLst>
              <a:ext uri="{FF2B5EF4-FFF2-40B4-BE49-F238E27FC236}">
                <a16:creationId xmlns:a16="http://schemas.microsoft.com/office/drawing/2014/main" id="{88A809C5-448C-71C5-0E70-AAEBDD1E1B79}"/>
              </a:ext>
              <a:ext uri="{C183D7F6-B498-43B3-948B-1728B52AA6E4}">
                <adec:decorative xmlns:adec="http://schemas.microsoft.com/office/drawing/2017/decorative" val="1"/>
              </a:ext>
            </a:extLst>
          </p:cNvPr>
          <p:cNvGrpSpPr>
            <a:grpSpLocks noGrp="1" noUngrp="1" noRot="1" noMove="1" noResize="1"/>
          </p:cNvGrpSpPr>
          <p:nvPr/>
        </p:nvGrpSpPr>
        <p:grpSpPr>
          <a:xfrm>
            <a:off x="0" y="1932418"/>
            <a:ext cx="12192000" cy="4649029"/>
            <a:chOff x="0" y="1924645"/>
            <a:chExt cx="12192000" cy="4649029"/>
          </a:xfrm>
        </p:grpSpPr>
        <p:sp>
          <p:nvSpPr>
            <p:cNvPr id="10" name="Rectangle 9">
              <a:extLst>
                <a:ext uri="{FF2B5EF4-FFF2-40B4-BE49-F238E27FC236}">
                  <a16:creationId xmlns:a16="http://schemas.microsoft.com/office/drawing/2014/main" id="{9C37BCD1-A4D1-7594-F700-6A23E8B729C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6040100" y="385255"/>
              <a:ext cx="111800" cy="12192000"/>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AD02D3A5-C7D8-653C-1B64-E4858E3C408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flipH="1">
              <a:off x="0" y="6573674"/>
              <a:ext cx="12192000" cy="0"/>
            </a:xfrm>
            <a:prstGeom prst="line">
              <a:avLst/>
            </a:prstGeom>
            <a:ln>
              <a:solidFill>
                <a:srgbClr val="9E1B3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C38871E-90C0-9CB9-E5F3-FAC1F804207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6049659" y="-3286815"/>
              <a:ext cx="92681" cy="10515601"/>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 name="Picture 3">
            <a:extLst>
              <a:ext uri="{FF2B5EF4-FFF2-40B4-BE49-F238E27FC236}">
                <a16:creationId xmlns:a16="http://schemas.microsoft.com/office/drawing/2014/main" id="{BD9B640B-EF33-70C2-02FC-71CCE0A29AE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416" y="320844"/>
            <a:ext cx="2855881" cy="669235"/>
          </a:xfrm>
          <a:prstGeom prst="rect">
            <a:avLst/>
          </a:prstGeom>
        </p:spPr>
      </p:pic>
    </p:spTree>
    <p:extLst>
      <p:ext uri="{BB962C8B-B14F-4D97-AF65-F5344CB8AC3E}">
        <p14:creationId xmlns:p14="http://schemas.microsoft.com/office/powerpoint/2010/main" val="1119980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1634A-EA24-6385-4C56-EB9CDA05AD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A2F4F4-F69B-7D65-D696-751A9357A065}"/>
              </a:ext>
            </a:extLst>
          </p:cNvPr>
          <p:cNvSpPr>
            <a:spLocks noGrp="1"/>
          </p:cNvSpPr>
          <p:nvPr>
            <p:ph type="title"/>
          </p:nvPr>
        </p:nvSpPr>
        <p:spPr>
          <a:xfrm>
            <a:off x="672769" y="1346773"/>
            <a:ext cx="5568867" cy="2852737"/>
          </a:xfrm>
        </p:spPr>
        <p:txBody>
          <a:bodyPr/>
          <a:lstStyle/>
          <a:p>
            <a:pPr algn="ctr"/>
            <a:r>
              <a:rPr lang="en-US" dirty="0">
                <a:solidFill>
                  <a:srgbClr val="9E1B32"/>
                </a:solidFill>
                <a:latin typeface="Arial" panose="020B0604020202020204" pitchFamily="34" charset="0"/>
                <a:cs typeface="Arial" panose="020B0604020202020204" pitchFamily="34" charset="0"/>
              </a:rPr>
              <a:t>Document Accessibility</a:t>
            </a:r>
          </a:p>
        </p:txBody>
      </p:sp>
      <p:sp>
        <p:nvSpPr>
          <p:cNvPr id="3" name="Text Placeholder 2">
            <a:extLst>
              <a:ext uri="{FF2B5EF4-FFF2-40B4-BE49-F238E27FC236}">
                <a16:creationId xmlns:a16="http://schemas.microsoft.com/office/drawing/2014/main" id="{1A4B0FA1-D4F6-2D13-A0B2-C6B7FEC74374}"/>
              </a:ext>
            </a:extLst>
          </p:cNvPr>
          <p:cNvSpPr>
            <a:spLocks noGrp="1"/>
          </p:cNvSpPr>
          <p:nvPr>
            <p:ph type="body" idx="1"/>
          </p:nvPr>
        </p:nvSpPr>
        <p:spPr>
          <a:xfrm>
            <a:off x="672769" y="4589463"/>
            <a:ext cx="5568867" cy="1500187"/>
          </a:xfrm>
        </p:spPr>
        <p:txBody>
          <a:bodyPr>
            <a:normAutofit/>
          </a:bodyPr>
          <a:lstStyle/>
          <a:p>
            <a:pPr algn="ctr"/>
            <a:r>
              <a:rPr lang="en-US" sz="3600" dirty="0">
                <a:solidFill>
                  <a:schemeClr val="tx1"/>
                </a:solidFill>
                <a:latin typeface="Arial" panose="020B0604020202020204" pitchFamily="34" charset="0"/>
                <a:cs typeface="Arial" panose="020B0604020202020204" pitchFamily="34" charset="0"/>
              </a:rPr>
              <a:t>Let AI Do Document Accessibility For You</a:t>
            </a:r>
          </a:p>
        </p:txBody>
      </p:sp>
      <p:grpSp>
        <p:nvGrpSpPr>
          <p:cNvPr id="5" name="Group 4">
            <a:extLst>
              <a:ext uri="{FF2B5EF4-FFF2-40B4-BE49-F238E27FC236}">
                <a16:creationId xmlns:a16="http://schemas.microsoft.com/office/drawing/2014/main" id="{718E72D2-B612-A152-F78D-887019AEBB2D}"/>
              </a:ext>
              <a:ext uri="{C183D7F6-B498-43B3-948B-1728B52AA6E4}">
                <adec:decorative xmlns:adec="http://schemas.microsoft.com/office/drawing/2017/decorative" val="1"/>
              </a:ext>
            </a:extLst>
          </p:cNvPr>
          <p:cNvGrpSpPr>
            <a:grpSpLocks noGrp="1" noUngrp="1" noRot="1" noMove="1" noResize="1"/>
          </p:cNvGrpSpPr>
          <p:nvPr/>
        </p:nvGrpSpPr>
        <p:grpSpPr>
          <a:xfrm>
            <a:off x="0" y="4275806"/>
            <a:ext cx="12192000" cy="2297868"/>
            <a:chOff x="0" y="4275806"/>
            <a:chExt cx="12192000" cy="2297868"/>
          </a:xfrm>
        </p:grpSpPr>
        <p:sp>
          <p:nvSpPr>
            <p:cNvPr id="6" name="Rectangle 5">
              <a:extLst>
                <a:ext uri="{FF2B5EF4-FFF2-40B4-BE49-F238E27FC236}">
                  <a16:creationId xmlns:a16="http://schemas.microsoft.com/office/drawing/2014/main" id="{1B3E0AC9-2D40-2C22-DDE9-E40B7EB807F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6040100" y="385255"/>
              <a:ext cx="111800" cy="12192000"/>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5B861977-91F7-3B75-2297-A953AC1D0995}"/>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flipH="1">
              <a:off x="0" y="6573674"/>
              <a:ext cx="12192000" cy="0"/>
            </a:xfrm>
            <a:prstGeom prst="line">
              <a:avLst/>
            </a:prstGeom>
            <a:ln>
              <a:solidFill>
                <a:srgbClr val="9E1B3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E394A47-2BE1-C443-E01B-427390C06FB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3410862" y="1537714"/>
              <a:ext cx="92681" cy="5568866"/>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 name="Picture 3">
            <a:extLst>
              <a:ext uri="{FF2B5EF4-FFF2-40B4-BE49-F238E27FC236}">
                <a16:creationId xmlns:a16="http://schemas.microsoft.com/office/drawing/2014/main" id="{F3573528-FB1C-51ED-0503-EB717ADAA16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416" y="320844"/>
            <a:ext cx="2855881" cy="669235"/>
          </a:xfrm>
          <a:prstGeom prst="rect">
            <a:avLst/>
          </a:prstGeom>
        </p:spPr>
      </p:pic>
      <p:pic>
        <p:nvPicPr>
          <p:cNvPr id="15" name="Picture 14" descr="Hands of person wearing gray sweater typing on laptop with a tablet, digital pen, and cup of coffee">
            <a:extLst>
              <a:ext uri="{FF2B5EF4-FFF2-40B4-BE49-F238E27FC236}">
                <a16:creationId xmlns:a16="http://schemas.microsoft.com/office/drawing/2014/main" id="{7A60B7ED-DA65-7151-0D14-E318F8E1DB28}"/>
              </a:ext>
            </a:extLst>
          </p:cNvPr>
          <p:cNvPicPr>
            <a:picLocks noChangeAspect="1"/>
          </p:cNvPicPr>
          <p:nvPr/>
        </p:nvPicPr>
        <p:blipFill>
          <a:blip r:embed="rId3">
            <a:extLst>
              <a:ext uri="{28A0092B-C50C-407E-A947-70E740481C1C}">
                <a14:useLocalDpi xmlns:a14="http://schemas.microsoft.com/office/drawing/2010/main" val="0"/>
              </a:ext>
            </a:extLst>
          </a:blip>
          <a:srcRect l="1" r="46641"/>
          <a:stretch>
            <a:fillRect/>
          </a:stretch>
        </p:blipFill>
        <p:spPr>
          <a:xfrm>
            <a:off x="6890851" y="0"/>
            <a:ext cx="5480788" cy="6858000"/>
          </a:xfrm>
          <a:prstGeom prst="rect">
            <a:avLst/>
          </a:prstGeom>
        </p:spPr>
      </p:pic>
    </p:spTree>
    <p:extLst>
      <p:ext uri="{BB962C8B-B14F-4D97-AF65-F5344CB8AC3E}">
        <p14:creationId xmlns:p14="http://schemas.microsoft.com/office/powerpoint/2010/main" val="4148027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BC7DF-E01C-53B4-F8C3-FED8EC0D38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434A40-B28E-FB91-0A17-1138E306C3C2}"/>
              </a:ext>
            </a:extLst>
          </p:cNvPr>
          <p:cNvSpPr>
            <a:spLocks noGrp="1"/>
          </p:cNvSpPr>
          <p:nvPr>
            <p:ph type="title"/>
          </p:nvPr>
        </p:nvSpPr>
        <p:spPr>
          <a:xfrm>
            <a:off x="838200" y="1097692"/>
            <a:ext cx="10515600" cy="669235"/>
          </a:xfrm>
        </p:spPr>
        <p:txBody>
          <a:bodyPr>
            <a:noAutofit/>
          </a:bodyPr>
          <a:lstStyle/>
          <a:p>
            <a:pPr algn="ctr"/>
            <a:r>
              <a:rPr lang="en-US" sz="3200" dirty="0">
                <a:solidFill>
                  <a:srgbClr val="9E1B32"/>
                </a:solidFill>
                <a:latin typeface="Arial" panose="020B0604020202020204" pitchFamily="34" charset="0"/>
                <a:cs typeface="Arial" panose="020B0604020202020204" pitchFamily="34" charset="0"/>
              </a:rPr>
              <a:t>Document Accessibility Prompt</a:t>
            </a:r>
            <a:endParaRPr lang="en-US" sz="3200" dirty="0">
              <a:solidFill>
                <a:srgbClr val="9E1B32"/>
              </a:solidFill>
            </a:endParaRPr>
          </a:p>
        </p:txBody>
      </p:sp>
      <p:sp>
        <p:nvSpPr>
          <p:cNvPr id="3" name="Content Placeholder 2">
            <a:extLst>
              <a:ext uri="{FF2B5EF4-FFF2-40B4-BE49-F238E27FC236}">
                <a16:creationId xmlns:a16="http://schemas.microsoft.com/office/drawing/2014/main" id="{C36B969A-CEEA-C9B2-F89B-62AFDC10FA93}"/>
              </a:ext>
            </a:extLst>
          </p:cNvPr>
          <p:cNvSpPr>
            <a:spLocks noGrp="1"/>
          </p:cNvSpPr>
          <p:nvPr>
            <p:ph idx="1"/>
          </p:nvPr>
        </p:nvSpPr>
        <p:spPr>
          <a:xfrm>
            <a:off x="838199" y="2406392"/>
            <a:ext cx="10515601" cy="3770572"/>
          </a:xfrm>
        </p:spPr>
        <p:txBody>
          <a:bodyPr>
            <a:normAutofit fontScale="77500" lnSpcReduction="20000"/>
          </a:bodyPr>
          <a:lstStyle/>
          <a:p>
            <a:pPr marL="0" indent="0">
              <a:buNone/>
            </a:pPr>
            <a:r>
              <a:rPr lang="en-US" dirty="0">
                <a:latin typeface="Arial" panose="020B0604020202020204" pitchFamily="34" charset="0"/>
                <a:cs typeface="Arial" panose="020B0604020202020204" pitchFamily="34" charset="0"/>
              </a:rPr>
              <a:t>AI can now automatically make some basic Word documents accessible by uploading the </a:t>
            </a:r>
            <a:r>
              <a:rPr lang="en-US" b="1" dirty="0">
                <a:latin typeface="Arial" panose="020B0604020202020204" pitchFamily="34" charset="0"/>
                <a:cs typeface="Arial" panose="020B0604020202020204" pitchFamily="34" charset="0"/>
              </a:rPr>
              <a:t>document</a:t>
            </a:r>
            <a:r>
              <a:rPr lang="en-US" dirty="0">
                <a:latin typeface="Arial" panose="020B0604020202020204" pitchFamily="34" charset="0"/>
                <a:cs typeface="Arial" panose="020B0604020202020204" pitchFamily="34" charset="0"/>
              </a:rPr>
              <a:t> and the </a:t>
            </a:r>
            <a:r>
              <a:rPr lang="en-US" b="1" dirty="0">
                <a:latin typeface="Arial" panose="020B0604020202020204" pitchFamily="34" charset="0"/>
                <a:cs typeface="Arial" panose="020B0604020202020204" pitchFamily="34" charset="0"/>
              </a:rPr>
              <a:t>following prompt</a:t>
            </a:r>
            <a:r>
              <a:rPr lang="en-US" dirty="0">
                <a:latin typeface="Arial" panose="020B0604020202020204" pitchFamily="34" charset="0"/>
                <a:cs typeface="Arial" panose="020B0604020202020204" pitchFamily="34" charset="0"/>
              </a:rPr>
              <a:t>:</a:t>
            </a:r>
          </a:p>
          <a:p>
            <a:pPr marL="0" indent="0">
              <a:buNone/>
            </a:pPr>
            <a:endParaRPr lang="en-US" dirty="0">
              <a:latin typeface="Arial" panose="020B0604020202020204" pitchFamily="34" charset="0"/>
              <a:cs typeface="Arial" panose="020B0604020202020204" pitchFamily="34" charset="0"/>
            </a:endParaRPr>
          </a:p>
          <a:p>
            <a:pPr marL="0" indent="0">
              <a:buNone/>
            </a:pPr>
            <a:r>
              <a:rPr lang="en-US" i="1" dirty="0">
                <a:latin typeface="Arial" panose="020B0604020202020204" pitchFamily="34" charset="0"/>
                <a:cs typeface="Arial" panose="020B0604020202020204" pitchFamily="34" charset="0"/>
              </a:rPr>
              <a:t>Fix the accessibility of this document making it fully WCAG 2.1 AA compliant, section 508 and 508 Refresh compliant, and Title II compliant. Follow best practices for word document accessibility and send me the accessible Word document. Be sure to make the font Times New Roman, Calibri, Arial, or Veranda (based on the closest font to the original document.) Make sure the font never gets smaller than 12 pt. Also, ensure that all of the color contrast is WCAG 2.1 AA compliant. And, complete the properties section.</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Note: You should always check the output and make changes as necessary.</a:t>
            </a:r>
          </a:p>
        </p:txBody>
      </p:sp>
      <p:grpSp>
        <p:nvGrpSpPr>
          <p:cNvPr id="5" name="Group 4">
            <a:extLst>
              <a:ext uri="{FF2B5EF4-FFF2-40B4-BE49-F238E27FC236}">
                <a16:creationId xmlns:a16="http://schemas.microsoft.com/office/drawing/2014/main" id="{94C94198-1218-6E6A-CAC8-1E06BFE6E396}"/>
              </a:ext>
              <a:ext uri="{C183D7F6-B498-43B3-948B-1728B52AA6E4}">
                <adec:decorative xmlns:adec="http://schemas.microsoft.com/office/drawing/2017/decorative" val="1"/>
              </a:ext>
            </a:extLst>
          </p:cNvPr>
          <p:cNvGrpSpPr>
            <a:grpSpLocks noGrp="1" noUngrp="1" noRot="1" noMove="1" noResize="1"/>
          </p:cNvGrpSpPr>
          <p:nvPr/>
        </p:nvGrpSpPr>
        <p:grpSpPr>
          <a:xfrm>
            <a:off x="0" y="1932418"/>
            <a:ext cx="12192000" cy="4649029"/>
            <a:chOff x="0" y="1924645"/>
            <a:chExt cx="12192000" cy="4649029"/>
          </a:xfrm>
        </p:grpSpPr>
        <p:sp>
          <p:nvSpPr>
            <p:cNvPr id="6" name="Rectangle 5">
              <a:extLst>
                <a:ext uri="{FF2B5EF4-FFF2-40B4-BE49-F238E27FC236}">
                  <a16:creationId xmlns:a16="http://schemas.microsoft.com/office/drawing/2014/main" id="{7C9094D2-122C-AEF8-5057-1173FCE1261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6040100" y="385255"/>
              <a:ext cx="111800" cy="12192000"/>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E52643E2-C48D-7FFD-86C9-ACBA34A20FE2}"/>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flipH="1">
              <a:off x="0" y="6573674"/>
              <a:ext cx="12192000" cy="0"/>
            </a:xfrm>
            <a:prstGeom prst="line">
              <a:avLst/>
            </a:prstGeom>
            <a:ln>
              <a:solidFill>
                <a:srgbClr val="9E1B3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794A1CE-E2D1-2EE1-B446-96CB9EBFA5B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6049659" y="-3286815"/>
              <a:ext cx="92681" cy="10515601"/>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 name="Picture 3">
            <a:extLst>
              <a:ext uri="{FF2B5EF4-FFF2-40B4-BE49-F238E27FC236}">
                <a16:creationId xmlns:a16="http://schemas.microsoft.com/office/drawing/2014/main" id="{DAD77903-8841-9630-C50D-284C4E78119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416" y="320844"/>
            <a:ext cx="2855881" cy="669235"/>
          </a:xfrm>
          <a:prstGeom prst="rect">
            <a:avLst/>
          </a:prstGeom>
        </p:spPr>
      </p:pic>
    </p:spTree>
    <p:extLst>
      <p:ext uri="{BB962C8B-B14F-4D97-AF65-F5344CB8AC3E}">
        <p14:creationId xmlns:p14="http://schemas.microsoft.com/office/powerpoint/2010/main" val="1750191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F3CE1-B426-E6BA-F112-627E88EB54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EFE5DF-D82D-A07A-E715-74D284E1D875}"/>
              </a:ext>
            </a:extLst>
          </p:cNvPr>
          <p:cNvSpPr>
            <a:spLocks noGrp="1"/>
          </p:cNvSpPr>
          <p:nvPr>
            <p:ph type="title"/>
          </p:nvPr>
        </p:nvSpPr>
        <p:spPr>
          <a:xfrm>
            <a:off x="838200" y="1097692"/>
            <a:ext cx="10515600" cy="669235"/>
          </a:xfrm>
        </p:spPr>
        <p:txBody>
          <a:bodyPr>
            <a:noAutofit/>
          </a:bodyPr>
          <a:lstStyle/>
          <a:p>
            <a:pPr algn="ctr"/>
            <a:r>
              <a:rPr lang="en-US" sz="3200" dirty="0">
                <a:solidFill>
                  <a:srgbClr val="9E1B32"/>
                </a:solidFill>
                <a:latin typeface="Arial" panose="020B0604020202020204" pitchFamily="34" charset="0"/>
                <a:cs typeface="Arial" panose="020B0604020202020204" pitchFamily="34" charset="0"/>
              </a:rPr>
              <a:t>AI Document Accessibility:</a:t>
            </a:r>
            <a:br>
              <a:rPr lang="en-US" sz="3200" dirty="0">
                <a:solidFill>
                  <a:srgbClr val="9E1B32"/>
                </a:solidFill>
                <a:latin typeface="Arial" panose="020B0604020202020204" pitchFamily="34" charset="0"/>
                <a:cs typeface="Arial" panose="020B0604020202020204" pitchFamily="34" charset="0"/>
              </a:rPr>
            </a:br>
            <a:r>
              <a:rPr lang="en-US" sz="3200" dirty="0">
                <a:solidFill>
                  <a:srgbClr val="9E1B32"/>
                </a:solidFill>
                <a:latin typeface="Arial" panose="020B0604020202020204" pitchFamily="34" charset="0"/>
                <a:cs typeface="Arial" panose="020B0604020202020204" pitchFamily="34" charset="0"/>
              </a:rPr>
              <a:t>Current Reliable Capabilities</a:t>
            </a:r>
            <a:endParaRPr lang="en-US" sz="3200" dirty="0">
              <a:solidFill>
                <a:srgbClr val="9E1B32"/>
              </a:solidFill>
            </a:endParaRPr>
          </a:p>
        </p:txBody>
      </p:sp>
      <p:sp>
        <p:nvSpPr>
          <p:cNvPr id="3" name="Content Placeholder 2">
            <a:extLst>
              <a:ext uri="{FF2B5EF4-FFF2-40B4-BE49-F238E27FC236}">
                <a16:creationId xmlns:a16="http://schemas.microsoft.com/office/drawing/2014/main" id="{43E756FA-1FEA-639A-2278-9CF2062C4648}"/>
              </a:ext>
            </a:extLst>
          </p:cNvPr>
          <p:cNvSpPr>
            <a:spLocks noGrp="1"/>
          </p:cNvSpPr>
          <p:nvPr>
            <p:ph idx="1"/>
          </p:nvPr>
        </p:nvSpPr>
        <p:spPr>
          <a:xfrm>
            <a:off x="838199" y="2406392"/>
            <a:ext cx="10515601" cy="3770572"/>
          </a:xfrm>
        </p:spPr>
        <p:txBody>
          <a:bodyPr>
            <a:normAutofit fontScale="85000" lnSpcReduction="20000"/>
          </a:bodyPr>
          <a:lstStyle/>
          <a:p>
            <a:pPr marL="0" indent="0">
              <a:buNone/>
            </a:pPr>
            <a:r>
              <a:rPr lang="en-US" dirty="0">
                <a:latin typeface="Arial" panose="020B0604020202020204" pitchFamily="34" charset="0"/>
                <a:cs typeface="Arial" panose="020B0604020202020204" pitchFamily="34" charset="0"/>
              </a:rPr>
              <a:t>When uploading a </a:t>
            </a:r>
            <a:r>
              <a:rPr lang="en-US" b="1" dirty="0">
                <a:latin typeface="Arial" panose="020B0604020202020204" pitchFamily="34" charset="0"/>
                <a:cs typeface="Arial" panose="020B0604020202020204" pitchFamily="34" charset="0"/>
              </a:rPr>
              <a:t>basic document </a:t>
            </a:r>
            <a:r>
              <a:rPr lang="en-US" dirty="0">
                <a:latin typeface="Arial" panose="020B0604020202020204" pitchFamily="34" charset="0"/>
                <a:cs typeface="Arial" panose="020B0604020202020204" pitchFamily="34" charset="0"/>
              </a:rPr>
              <a:t>with:</a:t>
            </a:r>
          </a:p>
          <a:p>
            <a:r>
              <a:rPr lang="en-US" dirty="0">
                <a:latin typeface="Arial" panose="020B0604020202020204" pitchFamily="34" charset="0"/>
                <a:cs typeface="Arial" panose="020B0604020202020204" pitchFamily="34" charset="0"/>
              </a:rPr>
              <a:t>No headings (but headings indicated stylistically)</a:t>
            </a:r>
          </a:p>
          <a:p>
            <a:r>
              <a:rPr lang="en-US" dirty="0">
                <a:latin typeface="Arial" panose="020B0604020202020204" pitchFamily="34" charset="0"/>
                <a:cs typeface="Arial" panose="020B0604020202020204" pitchFamily="34" charset="0"/>
              </a:rPr>
              <a:t>Inaccessible fonts</a:t>
            </a:r>
          </a:p>
          <a:p>
            <a:r>
              <a:rPr lang="en-US" dirty="0">
                <a:latin typeface="Arial" panose="020B0604020202020204" pitchFamily="34" charset="0"/>
                <a:cs typeface="Arial" panose="020B0604020202020204" pitchFamily="34" charset="0"/>
              </a:rPr>
              <a:t>Font sizes that are too small</a:t>
            </a:r>
          </a:p>
          <a:p>
            <a:r>
              <a:rPr lang="en-US" dirty="0">
                <a:latin typeface="Arial" panose="020B0604020202020204" pitchFamily="34" charset="0"/>
                <a:cs typeface="Arial" panose="020B0604020202020204" pitchFamily="34" charset="0"/>
              </a:rPr>
              <a:t>No property section filled out</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…and the document doesn’t have tables and images complicating things</a:t>
            </a:r>
          </a:p>
          <a:p>
            <a:endParaRPr lang="en-US"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You can reliably have Chat GPT 5.1 fix all these things on its own and make it accessible with the prompt from the previous slide.</a:t>
            </a:r>
          </a:p>
        </p:txBody>
      </p:sp>
      <p:grpSp>
        <p:nvGrpSpPr>
          <p:cNvPr id="5" name="Group 4">
            <a:extLst>
              <a:ext uri="{FF2B5EF4-FFF2-40B4-BE49-F238E27FC236}">
                <a16:creationId xmlns:a16="http://schemas.microsoft.com/office/drawing/2014/main" id="{86166B96-54E5-0C4A-8FF7-66A1881E3F43}"/>
              </a:ext>
              <a:ext uri="{C183D7F6-B498-43B3-948B-1728B52AA6E4}">
                <adec:decorative xmlns:adec="http://schemas.microsoft.com/office/drawing/2017/decorative" val="1"/>
              </a:ext>
            </a:extLst>
          </p:cNvPr>
          <p:cNvGrpSpPr>
            <a:grpSpLocks noGrp="1" noUngrp="1" noRot="1" noMove="1" noResize="1"/>
          </p:cNvGrpSpPr>
          <p:nvPr/>
        </p:nvGrpSpPr>
        <p:grpSpPr>
          <a:xfrm>
            <a:off x="0" y="1932418"/>
            <a:ext cx="12192000" cy="4649029"/>
            <a:chOff x="0" y="1924645"/>
            <a:chExt cx="12192000" cy="4649029"/>
          </a:xfrm>
        </p:grpSpPr>
        <p:sp>
          <p:nvSpPr>
            <p:cNvPr id="6" name="Rectangle 5">
              <a:extLst>
                <a:ext uri="{FF2B5EF4-FFF2-40B4-BE49-F238E27FC236}">
                  <a16:creationId xmlns:a16="http://schemas.microsoft.com/office/drawing/2014/main" id="{B711BAB3-85A6-90F6-B662-3278A257D6E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6040100" y="385255"/>
              <a:ext cx="111800" cy="12192000"/>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7C71C98A-3E96-7F68-F7D9-3311E1761269}"/>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flipH="1">
              <a:off x="0" y="6573674"/>
              <a:ext cx="12192000" cy="0"/>
            </a:xfrm>
            <a:prstGeom prst="line">
              <a:avLst/>
            </a:prstGeom>
            <a:ln>
              <a:solidFill>
                <a:srgbClr val="9E1B3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B6DF5156-7353-7157-FECA-E07A4B24E01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6049659" y="-3286815"/>
              <a:ext cx="92681" cy="10515601"/>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 name="Picture 3">
            <a:extLst>
              <a:ext uri="{FF2B5EF4-FFF2-40B4-BE49-F238E27FC236}">
                <a16:creationId xmlns:a16="http://schemas.microsoft.com/office/drawing/2014/main" id="{7F5DF1DD-3619-5889-A442-06375E00B9B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416" y="320844"/>
            <a:ext cx="2855881" cy="669235"/>
          </a:xfrm>
          <a:prstGeom prst="rect">
            <a:avLst/>
          </a:prstGeom>
        </p:spPr>
      </p:pic>
    </p:spTree>
    <p:extLst>
      <p:ext uri="{BB962C8B-B14F-4D97-AF65-F5344CB8AC3E}">
        <p14:creationId xmlns:p14="http://schemas.microsoft.com/office/powerpoint/2010/main" val="1055968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050D5-E125-659E-D7CD-C481691552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6BF963-4A0C-6658-1B78-353C677E4AD2}"/>
              </a:ext>
            </a:extLst>
          </p:cNvPr>
          <p:cNvSpPr>
            <a:spLocks noGrp="1"/>
          </p:cNvSpPr>
          <p:nvPr>
            <p:ph type="title"/>
          </p:nvPr>
        </p:nvSpPr>
        <p:spPr>
          <a:xfrm>
            <a:off x="838200" y="1097692"/>
            <a:ext cx="10515600" cy="669235"/>
          </a:xfrm>
        </p:spPr>
        <p:txBody>
          <a:bodyPr>
            <a:noAutofit/>
          </a:bodyPr>
          <a:lstStyle/>
          <a:p>
            <a:pPr algn="ctr"/>
            <a:r>
              <a:rPr lang="en-US" sz="3200" dirty="0">
                <a:solidFill>
                  <a:srgbClr val="9E1B32"/>
                </a:solidFill>
                <a:latin typeface="Arial" panose="020B0604020202020204" pitchFamily="34" charset="0"/>
                <a:cs typeface="Arial" panose="020B0604020202020204" pitchFamily="34" charset="0"/>
              </a:rPr>
              <a:t>AI Document Accessibility Important Context</a:t>
            </a:r>
            <a:endParaRPr lang="en-US" sz="3200" dirty="0">
              <a:solidFill>
                <a:srgbClr val="9E1B32"/>
              </a:solidFill>
            </a:endParaRPr>
          </a:p>
        </p:txBody>
      </p:sp>
      <p:sp>
        <p:nvSpPr>
          <p:cNvPr id="3" name="Content Placeholder 2">
            <a:extLst>
              <a:ext uri="{FF2B5EF4-FFF2-40B4-BE49-F238E27FC236}">
                <a16:creationId xmlns:a16="http://schemas.microsoft.com/office/drawing/2014/main" id="{8A1C43DB-9A9A-B4BC-41D2-EEDE0A422667}"/>
              </a:ext>
            </a:extLst>
          </p:cNvPr>
          <p:cNvSpPr>
            <a:spLocks noGrp="1"/>
          </p:cNvSpPr>
          <p:nvPr>
            <p:ph idx="1"/>
          </p:nvPr>
        </p:nvSpPr>
        <p:spPr>
          <a:xfrm>
            <a:off x="838199" y="2406392"/>
            <a:ext cx="10515601" cy="3770572"/>
          </a:xfrm>
        </p:spPr>
        <p:txBody>
          <a:bodyPr>
            <a:normAutofit fontScale="85000" lnSpcReduction="20000"/>
          </a:bodyPr>
          <a:lstStyle/>
          <a:p>
            <a:pPr>
              <a:lnSpc>
                <a:spcPct val="100000"/>
              </a:lnSpc>
              <a:spcBef>
                <a:spcPts val="0"/>
              </a:spcBef>
              <a:spcAft>
                <a:spcPts val="1200"/>
              </a:spcAft>
            </a:pPr>
            <a:r>
              <a:rPr lang="en-US" dirty="0">
                <a:latin typeface="Arial" panose="020B0604020202020204" pitchFamily="34" charset="0"/>
                <a:cs typeface="Arial" panose="020B0604020202020204" pitchFamily="34" charset="0"/>
              </a:rPr>
              <a:t>How many times have students sent you a basic document that was not accessible and we needed them to wait until we had time to make it accessible?</a:t>
            </a:r>
          </a:p>
          <a:p>
            <a:pPr>
              <a:lnSpc>
                <a:spcPct val="100000"/>
              </a:lnSpc>
              <a:spcBef>
                <a:spcPts val="0"/>
              </a:spcBef>
              <a:spcAft>
                <a:spcPts val="1200"/>
              </a:spcAft>
            </a:pPr>
            <a:r>
              <a:rPr lang="en-US" dirty="0">
                <a:latin typeface="Arial" panose="020B0604020202020204" pitchFamily="34" charset="0"/>
                <a:cs typeface="Arial" panose="020B0604020202020204" pitchFamily="34" charset="0"/>
              </a:rPr>
              <a:t>Now, if people with disabilities use the document accessibility prompt and upload the document, </a:t>
            </a:r>
            <a:r>
              <a:rPr lang="en-US" b="1" dirty="0">
                <a:latin typeface="Arial" panose="020B0604020202020204" pitchFamily="34" charset="0"/>
                <a:cs typeface="Arial" panose="020B0604020202020204" pitchFamily="34" charset="0"/>
              </a:rPr>
              <a:t>they now have textual independence to read documents on demand. This is truly revolutionary. If images or tables are included, they can use the alt text prompts to make those accessible for themselves too.</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Please teach students how to use these prompts with AI to create documents and alt text, providing true independence. </a:t>
            </a:r>
          </a:p>
        </p:txBody>
      </p:sp>
      <p:grpSp>
        <p:nvGrpSpPr>
          <p:cNvPr id="5" name="Group 4">
            <a:extLst>
              <a:ext uri="{FF2B5EF4-FFF2-40B4-BE49-F238E27FC236}">
                <a16:creationId xmlns:a16="http://schemas.microsoft.com/office/drawing/2014/main" id="{70C9A495-5855-96AB-88EF-77108DA550C2}"/>
              </a:ext>
              <a:ext uri="{C183D7F6-B498-43B3-948B-1728B52AA6E4}">
                <adec:decorative xmlns:adec="http://schemas.microsoft.com/office/drawing/2017/decorative" val="1"/>
              </a:ext>
            </a:extLst>
          </p:cNvPr>
          <p:cNvGrpSpPr>
            <a:grpSpLocks noGrp="1" noUngrp="1" noRot="1" noMove="1" noResize="1"/>
          </p:cNvGrpSpPr>
          <p:nvPr/>
        </p:nvGrpSpPr>
        <p:grpSpPr>
          <a:xfrm>
            <a:off x="0" y="1932418"/>
            <a:ext cx="12192000" cy="4649029"/>
            <a:chOff x="0" y="1924645"/>
            <a:chExt cx="12192000" cy="4649029"/>
          </a:xfrm>
        </p:grpSpPr>
        <p:sp>
          <p:nvSpPr>
            <p:cNvPr id="6" name="Rectangle 5">
              <a:extLst>
                <a:ext uri="{FF2B5EF4-FFF2-40B4-BE49-F238E27FC236}">
                  <a16:creationId xmlns:a16="http://schemas.microsoft.com/office/drawing/2014/main" id="{CE64123F-DC3E-9036-01C0-68E46795881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6040100" y="385255"/>
              <a:ext cx="111800" cy="12192000"/>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FFA41647-E570-438D-BDCD-B2D6DC15F7E7}"/>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flipH="1">
              <a:off x="0" y="6573674"/>
              <a:ext cx="12192000" cy="0"/>
            </a:xfrm>
            <a:prstGeom prst="line">
              <a:avLst/>
            </a:prstGeom>
            <a:ln>
              <a:solidFill>
                <a:srgbClr val="9E1B3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66F541A0-91C4-D12F-1CF2-68526670FBD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6049659" y="-3286815"/>
              <a:ext cx="92681" cy="10515601"/>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 name="Picture 3">
            <a:extLst>
              <a:ext uri="{FF2B5EF4-FFF2-40B4-BE49-F238E27FC236}">
                <a16:creationId xmlns:a16="http://schemas.microsoft.com/office/drawing/2014/main" id="{AE34E56D-A1F7-E5BB-079B-0CCFC35B5FE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416" y="320844"/>
            <a:ext cx="2855881" cy="669235"/>
          </a:xfrm>
          <a:prstGeom prst="rect">
            <a:avLst/>
          </a:prstGeom>
        </p:spPr>
      </p:pic>
    </p:spTree>
    <p:extLst>
      <p:ext uri="{BB962C8B-B14F-4D97-AF65-F5344CB8AC3E}">
        <p14:creationId xmlns:p14="http://schemas.microsoft.com/office/powerpoint/2010/main" val="3222794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738E6-4CC6-F39D-317D-511B8BA6D4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271156-CE7F-3C43-BA1F-7FB242A74446}"/>
              </a:ext>
            </a:extLst>
          </p:cNvPr>
          <p:cNvSpPr>
            <a:spLocks noGrp="1"/>
          </p:cNvSpPr>
          <p:nvPr>
            <p:ph type="title"/>
          </p:nvPr>
        </p:nvSpPr>
        <p:spPr>
          <a:xfrm>
            <a:off x="838200" y="1097692"/>
            <a:ext cx="10515600" cy="669235"/>
          </a:xfrm>
        </p:spPr>
        <p:txBody>
          <a:bodyPr>
            <a:noAutofit/>
          </a:bodyPr>
          <a:lstStyle/>
          <a:p>
            <a:pPr algn="ctr"/>
            <a:r>
              <a:rPr lang="en-US" sz="3600" dirty="0">
                <a:solidFill>
                  <a:srgbClr val="9E1B32"/>
                </a:solidFill>
                <a:latin typeface="Arial" panose="020B0604020202020204" pitchFamily="34" charset="0"/>
                <a:cs typeface="Arial" panose="020B0604020202020204" pitchFamily="34" charset="0"/>
              </a:rPr>
              <a:t>To Follow Along and Test AI Documents During This Session</a:t>
            </a:r>
            <a:endParaRPr lang="en-US" sz="3600" dirty="0">
              <a:solidFill>
                <a:srgbClr val="9E1B32"/>
              </a:solidFill>
            </a:endParaRPr>
          </a:p>
        </p:txBody>
      </p:sp>
      <p:sp>
        <p:nvSpPr>
          <p:cNvPr id="3" name="Content Placeholder 2">
            <a:extLst>
              <a:ext uri="{FF2B5EF4-FFF2-40B4-BE49-F238E27FC236}">
                <a16:creationId xmlns:a16="http://schemas.microsoft.com/office/drawing/2014/main" id="{35C53FB0-602C-1EE0-1446-06AB60AAFB99}"/>
              </a:ext>
            </a:extLst>
          </p:cNvPr>
          <p:cNvSpPr>
            <a:spLocks noGrp="1"/>
          </p:cNvSpPr>
          <p:nvPr>
            <p:ph idx="1"/>
          </p:nvPr>
        </p:nvSpPr>
        <p:spPr>
          <a:xfrm>
            <a:off x="838200" y="2190590"/>
            <a:ext cx="10515600" cy="4113337"/>
          </a:xfrm>
        </p:spPr>
        <p:txBody>
          <a:bodyPr>
            <a:normAutofit/>
          </a:bodyPr>
          <a:lstStyle/>
          <a:p>
            <a:pPr marL="514350" indent="-514350">
              <a:buFont typeface="+mj-lt"/>
              <a:buAutoNum type="arabicPeriod"/>
            </a:pPr>
            <a:r>
              <a:rPr lang="en-US" dirty="0">
                <a:latin typeface="Arial" panose="020B0604020202020204" pitchFamily="34" charset="0"/>
                <a:cs typeface="Arial" panose="020B0604020202020204" pitchFamily="34" charset="0"/>
              </a:rPr>
              <a:t>Navigate to the Session Schedule.</a:t>
            </a:r>
          </a:p>
          <a:p>
            <a:pPr marL="514350" indent="-514350">
              <a:buFont typeface="+mj-lt"/>
              <a:buAutoNum type="arabicPeriod"/>
            </a:pPr>
            <a:r>
              <a:rPr lang="en-US" dirty="0">
                <a:latin typeface="Arial" panose="020B0604020202020204" pitchFamily="34" charset="0"/>
                <a:cs typeface="Arial" panose="020B0604020202020204" pitchFamily="34" charset="0"/>
              </a:rPr>
              <a:t>Open the handouts for this session.</a:t>
            </a:r>
          </a:p>
          <a:p>
            <a:pPr marL="514350" indent="-514350">
              <a:buFont typeface="+mj-lt"/>
              <a:buAutoNum type="arabicPeriod"/>
            </a:pPr>
            <a:r>
              <a:rPr lang="en-US" dirty="0">
                <a:latin typeface="Arial" panose="020B0604020202020204" pitchFamily="34" charset="0"/>
                <a:cs typeface="Arial" panose="020B0604020202020204" pitchFamily="34" charset="0"/>
              </a:rPr>
              <a:t>Navigate to Slide 23.</a:t>
            </a:r>
          </a:p>
          <a:p>
            <a:pPr marL="514350" indent="-514350">
              <a:buFont typeface="+mj-lt"/>
              <a:buAutoNum type="arabicPeriod"/>
            </a:pPr>
            <a:r>
              <a:rPr lang="en-US" dirty="0">
                <a:latin typeface="Arial" panose="020B0604020202020204" pitchFamily="34" charset="0"/>
                <a:cs typeface="Arial" panose="020B0604020202020204" pitchFamily="34" charset="0"/>
              </a:rPr>
              <a:t>And open the </a:t>
            </a:r>
            <a:r>
              <a:rPr lang="en-US" dirty="0">
                <a:solidFill>
                  <a:srgbClr val="9E1B3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Share Your Results Google Drive Folder</a:t>
            </a:r>
            <a:r>
              <a:rPr lang="en-US" dirty="0">
                <a:latin typeface="Arial" panose="020B0604020202020204" pitchFamily="34" charset="0"/>
                <a:cs typeface="Arial" panose="020B0604020202020204" pitchFamily="34" charset="0"/>
              </a:rPr>
              <a:t>.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All the examples, prompts, and colleague results using various AI platforms is in there.</a:t>
            </a:r>
          </a:p>
        </p:txBody>
      </p:sp>
      <p:grpSp>
        <p:nvGrpSpPr>
          <p:cNvPr id="9" name="Group 8">
            <a:extLst>
              <a:ext uri="{FF2B5EF4-FFF2-40B4-BE49-F238E27FC236}">
                <a16:creationId xmlns:a16="http://schemas.microsoft.com/office/drawing/2014/main" id="{97AECB19-DD2A-0120-7687-D64E94B33C30}"/>
              </a:ext>
              <a:ext uri="{C183D7F6-B498-43B3-948B-1728B52AA6E4}">
                <adec:decorative xmlns:adec="http://schemas.microsoft.com/office/drawing/2017/decorative" val="1"/>
              </a:ext>
            </a:extLst>
          </p:cNvPr>
          <p:cNvGrpSpPr>
            <a:grpSpLocks noGrp="1" noUngrp="1" noRot="1" noMove="1" noResize="1"/>
          </p:cNvGrpSpPr>
          <p:nvPr/>
        </p:nvGrpSpPr>
        <p:grpSpPr>
          <a:xfrm>
            <a:off x="0" y="1932418"/>
            <a:ext cx="12192000" cy="4649029"/>
            <a:chOff x="0" y="1924645"/>
            <a:chExt cx="12192000" cy="4649029"/>
          </a:xfrm>
        </p:grpSpPr>
        <p:sp>
          <p:nvSpPr>
            <p:cNvPr id="10" name="Rectangle 9">
              <a:extLst>
                <a:ext uri="{FF2B5EF4-FFF2-40B4-BE49-F238E27FC236}">
                  <a16:creationId xmlns:a16="http://schemas.microsoft.com/office/drawing/2014/main" id="{5416E9FF-E092-7A8D-FBE2-1B6F76E0BD8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6040100" y="385255"/>
              <a:ext cx="111800" cy="12192000"/>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C6062765-E5E4-E21D-83BF-E02EBC30698A}"/>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flipH="1">
              <a:off x="0" y="6573674"/>
              <a:ext cx="12192000" cy="0"/>
            </a:xfrm>
            <a:prstGeom prst="line">
              <a:avLst/>
            </a:prstGeom>
            <a:ln>
              <a:solidFill>
                <a:srgbClr val="9E1B3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D421BEA-89D1-2F0B-9E72-D6F63B5F783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6049659" y="-3286815"/>
              <a:ext cx="92681" cy="10515601"/>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 name="Picture 3">
            <a:extLst>
              <a:ext uri="{FF2B5EF4-FFF2-40B4-BE49-F238E27FC236}">
                <a16:creationId xmlns:a16="http://schemas.microsoft.com/office/drawing/2014/main" id="{2801D34B-1493-A6E1-8850-05E2A209622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416" y="320844"/>
            <a:ext cx="2855881" cy="669235"/>
          </a:xfrm>
          <a:prstGeom prst="rect">
            <a:avLst/>
          </a:prstGeom>
        </p:spPr>
      </p:pic>
    </p:spTree>
    <p:extLst>
      <p:ext uri="{BB962C8B-B14F-4D97-AF65-F5344CB8AC3E}">
        <p14:creationId xmlns:p14="http://schemas.microsoft.com/office/powerpoint/2010/main" val="1957237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4807A-22B0-D3F2-2E17-35057A5175A3}"/>
              </a:ext>
            </a:extLst>
          </p:cNvPr>
          <p:cNvSpPr>
            <a:spLocks noGrp="1"/>
          </p:cNvSpPr>
          <p:nvPr>
            <p:ph type="title"/>
          </p:nvPr>
        </p:nvSpPr>
        <p:spPr>
          <a:xfrm>
            <a:off x="862014" y="990078"/>
            <a:ext cx="10515600" cy="705849"/>
          </a:xfrm>
        </p:spPr>
        <p:txBody>
          <a:bodyPr>
            <a:normAutofit/>
          </a:bodyPr>
          <a:lstStyle/>
          <a:p>
            <a:r>
              <a:rPr lang="en-US" sz="3200" dirty="0">
                <a:solidFill>
                  <a:srgbClr val="9E1B32"/>
                </a:solidFill>
                <a:latin typeface="Arial" panose="020B0604020202020204" pitchFamily="34" charset="0"/>
                <a:cs typeface="Arial" panose="020B0604020202020204" pitchFamily="34" charset="0"/>
              </a:rPr>
              <a:t>Example Document Input and Output</a:t>
            </a:r>
          </a:p>
        </p:txBody>
      </p:sp>
      <p:sp>
        <p:nvSpPr>
          <p:cNvPr id="3" name="Text Placeholder 2">
            <a:extLst>
              <a:ext uri="{FF2B5EF4-FFF2-40B4-BE49-F238E27FC236}">
                <a16:creationId xmlns:a16="http://schemas.microsoft.com/office/drawing/2014/main" id="{AC168E21-9819-10F6-78D3-924A07DA3C8A}"/>
              </a:ext>
            </a:extLst>
          </p:cNvPr>
          <p:cNvSpPr>
            <a:spLocks noGrp="1"/>
          </p:cNvSpPr>
          <p:nvPr>
            <p:ph type="body" idx="1"/>
          </p:nvPr>
        </p:nvSpPr>
        <p:spPr>
          <a:xfrm>
            <a:off x="862014" y="1766729"/>
            <a:ext cx="5157787" cy="421855"/>
          </a:xfrm>
          <a:solidFill>
            <a:srgbClr val="9E1B32"/>
          </a:solidFill>
        </p:spPr>
        <p:txBody>
          <a:bodyPr>
            <a:normAutofit/>
          </a:bodyPr>
          <a:lstStyle/>
          <a:p>
            <a:r>
              <a:rPr lang="en-US" sz="2000" dirty="0">
                <a:solidFill>
                  <a:schemeClr val="bg1"/>
                </a:solidFill>
                <a:latin typeface="Arial" panose="020B0604020202020204" pitchFamily="34" charset="0"/>
                <a:cs typeface="Arial" panose="020B0604020202020204" pitchFamily="34" charset="0"/>
              </a:rPr>
              <a:t>Input</a:t>
            </a:r>
          </a:p>
        </p:txBody>
      </p:sp>
      <p:sp>
        <p:nvSpPr>
          <p:cNvPr id="4" name="Content Placeholder 3">
            <a:extLst>
              <a:ext uri="{FF2B5EF4-FFF2-40B4-BE49-F238E27FC236}">
                <a16:creationId xmlns:a16="http://schemas.microsoft.com/office/drawing/2014/main" id="{DBF26F8F-D30F-ACE1-4C72-DC968EE6877C}"/>
              </a:ext>
            </a:extLst>
          </p:cNvPr>
          <p:cNvSpPr>
            <a:spLocks noGrp="1"/>
          </p:cNvSpPr>
          <p:nvPr>
            <p:ph sz="half" idx="2"/>
          </p:nvPr>
        </p:nvSpPr>
        <p:spPr>
          <a:xfrm>
            <a:off x="836612" y="2259385"/>
            <a:ext cx="5157787" cy="705849"/>
          </a:xfrm>
        </p:spPr>
        <p:txBody>
          <a:bodyPr>
            <a:normAutofit/>
          </a:bodyPr>
          <a:lstStyle/>
          <a:p>
            <a:pPr marL="0" indent="0">
              <a:buNone/>
            </a:pPr>
            <a:r>
              <a:rPr lang="en-US" sz="1600" b="1" dirty="0">
                <a:solidFill>
                  <a:srgbClr val="9E1B3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In Accessible Version: Foundations of Digital Accessibility in Higher Education [DOCX]</a:t>
            </a:r>
            <a:endParaRPr lang="en-US" sz="1600" b="1" dirty="0">
              <a:solidFill>
                <a:srgbClr val="9E1B32"/>
              </a:solidFill>
              <a:latin typeface="Arial" panose="020B0604020202020204" pitchFamily="34" charset="0"/>
              <a:cs typeface="Arial" panose="020B0604020202020204" pitchFamily="34" charset="0"/>
            </a:endParaRPr>
          </a:p>
        </p:txBody>
      </p:sp>
      <p:pic>
        <p:nvPicPr>
          <p:cNvPr id="10" name="Picture 9" descr="Chat GPT 5.1 Prompt with Foundations of Digital Accessibility in Higher Education [DOCX] attached: Fix the accessibility of this document making it fully WCAG 2.1 AA compliant, section 508 and 508 Refresh compliant, and Title II compliant. Follow best practices for word document accessibility and send me the accessible Word document. Be sure to make the font Times New Roman, Calibri, Arial, or Veranda (based on the closest font to the original document.) Make sure that the font all the same throughout the document and never gets smaller than 12 pt. Also, ensure that all of the color contrast is WCAG 2.1 AA compliant. And, complete the properties section.">
            <a:extLst>
              <a:ext uri="{FF2B5EF4-FFF2-40B4-BE49-F238E27FC236}">
                <a16:creationId xmlns:a16="http://schemas.microsoft.com/office/drawing/2014/main" id="{18A7560F-6D06-3AA0-6B52-EC9C7A18A3CE}"/>
              </a:ext>
            </a:extLst>
          </p:cNvPr>
          <p:cNvPicPr>
            <a:picLocks noChangeAspect="1"/>
          </p:cNvPicPr>
          <p:nvPr/>
        </p:nvPicPr>
        <p:blipFill>
          <a:blip r:embed="rId3"/>
          <a:stretch>
            <a:fillRect/>
          </a:stretch>
        </p:blipFill>
        <p:spPr>
          <a:xfrm>
            <a:off x="862014" y="3036035"/>
            <a:ext cx="5169002" cy="3815037"/>
          </a:xfrm>
          <a:prstGeom prst="rect">
            <a:avLst/>
          </a:prstGeom>
        </p:spPr>
      </p:pic>
      <p:sp>
        <p:nvSpPr>
          <p:cNvPr id="5" name="Text Placeholder 4">
            <a:extLst>
              <a:ext uri="{FF2B5EF4-FFF2-40B4-BE49-F238E27FC236}">
                <a16:creationId xmlns:a16="http://schemas.microsoft.com/office/drawing/2014/main" id="{37A511DC-DF63-BC64-C293-34E0D49DDA1E}"/>
              </a:ext>
            </a:extLst>
          </p:cNvPr>
          <p:cNvSpPr>
            <a:spLocks noGrp="1"/>
          </p:cNvSpPr>
          <p:nvPr>
            <p:ph type="body" sz="quarter" idx="3"/>
          </p:nvPr>
        </p:nvSpPr>
        <p:spPr>
          <a:xfrm>
            <a:off x="6203429" y="1766729"/>
            <a:ext cx="5183188" cy="421855"/>
          </a:xfrm>
          <a:solidFill>
            <a:srgbClr val="9E1B32"/>
          </a:solidFill>
        </p:spPr>
        <p:txBody>
          <a:bodyPr>
            <a:normAutofit/>
          </a:bodyPr>
          <a:lstStyle/>
          <a:p>
            <a:r>
              <a:rPr lang="en-US" sz="2000" dirty="0">
                <a:solidFill>
                  <a:schemeClr val="bg1"/>
                </a:solidFill>
                <a:latin typeface="Arial" panose="020B0604020202020204" pitchFamily="34" charset="0"/>
                <a:cs typeface="Arial" panose="020B0604020202020204" pitchFamily="34" charset="0"/>
              </a:rPr>
              <a:t>Output</a:t>
            </a:r>
          </a:p>
        </p:txBody>
      </p:sp>
      <p:sp>
        <p:nvSpPr>
          <p:cNvPr id="6" name="Content Placeholder 5">
            <a:extLst>
              <a:ext uri="{FF2B5EF4-FFF2-40B4-BE49-F238E27FC236}">
                <a16:creationId xmlns:a16="http://schemas.microsoft.com/office/drawing/2014/main" id="{9F9415E4-FE68-FDEC-0D85-0CF50F23DD3E}"/>
              </a:ext>
            </a:extLst>
          </p:cNvPr>
          <p:cNvSpPr>
            <a:spLocks noGrp="1"/>
          </p:cNvSpPr>
          <p:nvPr>
            <p:ph sz="quarter" idx="4"/>
          </p:nvPr>
        </p:nvSpPr>
        <p:spPr>
          <a:xfrm>
            <a:off x="6172200" y="2259386"/>
            <a:ext cx="5183188" cy="705849"/>
          </a:xfrm>
        </p:spPr>
        <p:txBody>
          <a:bodyPr>
            <a:noAutofit/>
          </a:bodyPr>
          <a:lstStyle/>
          <a:p>
            <a:pPr marL="0" indent="0">
              <a:buNone/>
            </a:pPr>
            <a:r>
              <a:rPr lang="en-US" sz="1600" b="1" dirty="0">
                <a:solidFill>
                  <a:srgbClr val="9E1B32"/>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Accessible Version Provided by ChatGPT 5.1: Foundations of Digital Accessibility in Higher Education [DOCX]</a:t>
            </a:r>
            <a:endParaRPr lang="en-US" sz="1600" b="1" dirty="0">
              <a:solidFill>
                <a:srgbClr val="9E1B32"/>
              </a:solidFill>
              <a:latin typeface="Arial" panose="020B0604020202020204" pitchFamily="34" charset="0"/>
              <a:cs typeface="Arial" panose="020B0604020202020204" pitchFamily="34" charset="0"/>
            </a:endParaRPr>
          </a:p>
        </p:txBody>
      </p:sp>
      <p:pic>
        <p:nvPicPr>
          <p:cNvPr id="12" name="Picture 11" descr="Chat GPT 5.1 Chat Response stating: Your fully remediated, WCAG 2.1 AA–compliant, Section 508/508 Refresh–compliant, and Title II–aligned accessible Word document is ready.&#10;&#10;✔️ What I fixed&#10;&#10;Rebuilt the document with proper semantic heading structure (H1, H2, H3)&#10;&#10;Ensured consistent Times New Roman 12-point font throughout&#10;&#10;Applied accessible list structures&#10;&#10;Ensured no color-contrast issues (document uses standard black text)&#10;&#10;Corrected metadata and completed the full Properties section&#10;&#10;Confirmed compatibility with screen readers, including heading navigation and list semantics&#10;&#10;Ensured no text falls below 12 pt minimum&#10;&#10;✔️ Download your accessible Word document&#10;&#10;👉 Click here to download Accessible_Foundations_Digital_Accessibility.docx&#10;&#10;If you'd like alt text added to future versions, want this exported as PDF/UA, or need another formatting style, just let me know!">
            <a:extLst>
              <a:ext uri="{FF2B5EF4-FFF2-40B4-BE49-F238E27FC236}">
                <a16:creationId xmlns:a16="http://schemas.microsoft.com/office/drawing/2014/main" id="{C8D26A9F-4D46-238A-EC79-263719C299E1}"/>
              </a:ext>
            </a:extLst>
          </p:cNvPr>
          <p:cNvPicPr>
            <a:picLocks noChangeAspect="1"/>
          </p:cNvPicPr>
          <p:nvPr/>
        </p:nvPicPr>
        <p:blipFill>
          <a:blip r:embed="rId5"/>
          <a:stretch>
            <a:fillRect/>
          </a:stretch>
        </p:blipFill>
        <p:spPr>
          <a:xfrm>
            <a:off x="6172199" y="3042964"/>
            <a:ext cx="5564233" cy="3815036"/>
          </a:xfrm>
          <a:prstGeom prst="rect">
            <a:avLst/>
          </a:prstGeom>
        </p:spPr>
      </p:pic>
    </p:spTree>
    <p:extLst>
      <p:ext uri="{BB962C8B-B14F-4D97-AF65-F5344CB8AC3E}">
        <p14:creationId xmlns:p14="http://schemas.microsoft.com/office/powerpoint/2010/main" val="3121354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8F456-847A-A966-812B-2719BC8B27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EAB50F-EDF6-89A0-2424-AC235F49F4AB}"/>
              </a:ext>
            </a:extLst>
          </p:cNvPr>
          <p:cNvSpPr>
            <a:spLocks noGrp="1"/>
          </p:cNvSpPr>
          <p:nvPr>
            <p:ph type="title"/>
          </p:nvPr>
        </p:nvSpPr>
        <p:spPr>
          <a:xfrm>
            <a:off x="838200" y="1097692"/>
            <a:ext cx="10515600" cy="669235"/>
          </a:xfrm>
        </p:spPr>
        <p:txBody>
          <a:bodyPr>
            <a:noAutofit/>
          </a:bodyPr>
          <a:lstStyle/>
          <a:p>
            <a:pPr algn="ctr"/>
            <a:r>
              <a:rPr lang="en-US" sz="3200" dirty="0">
                <a:solidFill>
                  <a:srgbClr val="9E1B32"/>
                </a:solidFill>
                <a:latin typeface="Arial" panose="020B0604020202020204" pitchFamily="34" charset="0"/>
                <a:cs typeface="Arial" panose="020B0604020202020204" pitchFamily="34" charset="0"/>
              </a:rPr>
              <a:t>AI Document Accessibility:</a:t>
            </a:r>
            <a:br>
              <a:rPr lang="en-US" sz="3200" dirty="0">
                <a:solidFill>
                  <a:srgbClr val="9E1B32"/>
                </a:solidFill>
                <a:latin typeface="Arial" panose="020B0604020202020204" pitchFamily="34" charset="0"/>
                <a:cs typeface="Arial" panose="020B0604020202020204" pitchFamily="34" charset="0"/>
              </a:rPr>
            </a:br>
            <a:r>
              <a:rPr lang="en-US" sz="3200" dirty="0">
                <a:solidFill>
                  <a:srgbClr val="9E1B32"/>
                </a:solidFill>
                <a:latin typeface="Arial" panose="020B0604020202020204" pitchFamily="34" charset="0"/>
                <a:cs typeface="Arial" panose="020B0604020202020204" pitchFamily="34" charset="0"/>
              </a:rPr>
              <a:t>What did it do?</a:t>
            </a:r>
          </a:p>
        </p:txBody>
      </p:sp>
      <p:sp>
        <p:nvSpPr>
          <p:cNvPr id="3" name="Content Placeholder 2">
            <a:extLst>
              <a:ext uri="{FF2B5EF4-FFF2-40B4-BE49-F238E27FC236}">
                <a16:creationId xmlns:a16="http://schemas.microsoft.com/office/drawing/2014/main" id="{AE828EE9-D7A4-FC43-AC90-92B7C5A735BC}"/>
              </a:ext>
            </a:extLst>
          </p:cNvPr>
          <p:cNvSpPr>
            <a:spLocks noGrp="1"/>
          </p:cNvSpPr>
          <p:nvPr>
            <p:ph idx="1"/>
          </p:nvPr>
        </p:nvSpPr>
        <p:spPr>
          <a:xfrm>
            <a:off x="838199" y="2190589"/>
            <a:ext cx="10515601" cy="4113339"/>
          </a:xfrm>
        </p:spPr>
        <p:txBody>
          <a:bodyPr>
            <a:normAutofit fontScale="77500" lnSpcReduction="20000"/>
          </a:bodyPr>
          <a:lstStyle/>
          <a:p>
            <a:pPr marL="0" indent="0">
              <a:buNone/>
            </a:pPr>
            <a:r>
              <a:rPr lang="en-US" dirty="0">
                <a:latin typeface="Arial" panose="020B0604020202020204" pitchFamily="34" charset="0"/>
                <a:cs typeface="Arial" panose="020B0604020202020204" pitchFamily="34" charset="0"/>
              </a:rPr>
              <a:t>It remediated it to be a WCAG 2.1 AA–compliant, Section 508/508 Refresh–compliant, and Title II–aligned accessible Word document.</a:t>
            </a:r>
          </a:p>
          <a:p>
            <a:r>
              <a:rPr lang="en-US" dirty="0">
                <a:latin typeface="Arial" panose="020B0604020202020204" pitchFamily="34" charset="0"/>
                <a:cs typeface="Arial" panose="020B0604020202020204" pitchFamily="34" charset="0"/>
              </a:rPr>
              <a:t>Rebuilt the document with </a:t>
            </a:r>
            <a:r>
              <a:rPr lang="en-US" b="1" dirty="0">
                <a:latin typeface="Arial" panose="020B0604020202020204" pitchFamily="34" charset="0"/>
                <a:cs typeface="Arial" panose="020B0604020202020204" pitchFamily="34" charset="0"/>
              </a:rPr>
              <a:t>proper semantic heading structure (H1, H2, H3)</a:t>
            </a:r>
          </a:p>
          <a:p>
            <a:r>
              <a:rPr lang="en-US" dirty="0">
                <a:latin typeface="Arial" panose="020B0604020202020204" pitchFamily="34" charset="0"/>
                <a:cs typeface="Arial" panose="020B0604020202020204" pitchFamily="34" charset="0"/>
              </a:rPr>
              <a:t>Changed the non-compliant font to </a:t>
            </a:r>
            <a:r>
              <a:rPr lang="en-US" b="1" dirty="0">
                <a:latin typeface="Arial" panose="020B0604020202020204" pitchFamily="34" charset="0"/>
                <a:cs typeface="Arial" panose="020B0604020202020204" pitchFamily="34" charset="0"/>
              </a:rPr>
              <a:t>Times New Roman 12-point font</a:t>
            </a:r>
          </a:p>
          <a:p>
            <a:r>
              <a:rPr lang="en-US" dirty="0">
                <a:latin typeface="Arial" panose="020B0604020202020204" pitchFamily="34" charset="0"/>
                <a:cs typeface="Arial" panose="020B0604020202020204" pitchFamily="34" charset="0"/>
              </a:rPr>
              <a:t>Applied </a:t>
            </a:r>
            <a:r>
              <a:rPr lang="en-US" b="1" dirty="0">
                <a:latin typeface="Arial" panose="020B0604020202020204" pitchFamily="34" charset="0"/>
                <a:cs typeface="Arial" panose="020B0604020202020204" pitchFamily="34" charset="0"/>
              </a:rPr>
              <a:t>accessible list structures</a:t>
            </a:r>
          </a:p>
          <a:p>
            <a:r>
              <a:rPr lang="en-US" dirty="0">
                <a:latin typeface="Arial" panose="020B0604020202020204" pitchFamily="34" charset="0"/>
                <a:cs typeface="Arial" panose="020B0604020202020204" pitchFamily="34" charset="0"/>
              </a:rPr>
              <a:t>Ensured </a:t>
            </a:r>
            <a:r>
              <a:rPr lang="en-US" b="1" dirty="0">
                <a:latin typeface="Arial" panose="020B0604020202020204" pitchFamily="34" charset="0"/>
                <a:cs typeface="Arial" panose="020B0604020202020204" pitchFamily="34" charset="0"/>
              </a:rPr>
              <a:t>no color-contrast issues</a:t>
            </a:r>
            <a:r>
              <a:rPr lang="en-US" dirty="0">
                <a:latin typeface="Arial" panose="020B0604020202020204" pitchFamily="34" charset="0"/>
                <a:cs typeface="Arial" panose="020B0604020202020204" pitchFamily="34" charset="0"/>
              </a:rPr>
              <a:t> (document uses standard black text)</a:t>
            </a:r>
          </a:p>
          <a:p>
            <a:r>
              <a:rPr lang="en-US" dirty="0">
                <a:latin typeface="Arial" panose="020B0604020202020204" pitchFamily="34" charset="0"/>
                <a:cs typeface="Arial" panose="020B0604020202020204" pitchFamily="34" charset="0"/>
              </a:rPr>
              <a:t>Corrected metadata and </a:t>
            </a:r>
            <a:r>
              <a:rPr lang="en-US" b="1" dirty="0">
                <a:latin typeface="Arial" panose="020B0604020202020204" pitchFamily="34" charset="0"/>
                <a:cs typeface="Arial" panose="020B0604020202020204" pitchFamily="34" charset="0"/>
              </a:rPr>
              <a:t>completed the full Properties section</a:t>
            </a:r>
          </a:p>
          <a:p>
            <a:r>
              <a:rPr lang="en-US" dirty="0">
                <a:latin typeface="Arial" panose="020B0604020202020204" pitchFamily="34" charset="0"/>
                <a:cs typeface="Arial" panose="020B0604020202020204" pitchFamily="34" charset="0"/>
              </a:rPr>
              <a:t>Confirmed compatibility with </a:t>
            </a:r>
            <a:r>
              <a:rPr lang="en-US" b="1" dirty="0">
                <a:latin typeface="Arial" panose="020B0604020202020204" pitchFamily="34" charset="0"/>
                <a:cs typeface="Arial" panose="020B0604020202020204" pitchFamily="34" charset="0"/>
              </a:rPr>
              <a:t>screen readers</a:t>
            </a:r>
            <a:r>
              <a:rPr lang="en-US" dirty="0">
                <a:latin typeface="Arial" panose="020B0604020202020204" pitchFamily="34" charset="0"/>
                <a:cs typeface="Arial" panose="020B0604020202020204" pitchFamily="34" charset="0"/>
              </a:rPr>
              <a:t>, including heading navigation and list semantics</a:t>
            </a:r>
          </a:p>
          <a:p>
            <a:r>
              <a:rPr lang="en-US" dirty="0">
                <a:latin typeface="Arial" panose="020B0604020202020204" pitchFamily="34" charset="0"/>
                <a:cs typeface="Arial" panose="020B0604020202020204" pitchFamily="34" charset="0"/>
              </a:rPr>
              <a:t>Ensured no text falls below </a:t>
            </a:r>
            <a:r>
              <a:rPr lang="en-US" b="1" dirty="0">
                <a:latin typeface="Arial" panose="020B0604020202020204" pitchFamily="34" charset="0"/>
                <a:cs typeface="Arial" panose="020B0604020202020204" pitchFamily="34" charset="0"/>
              </a:rPr>
              <a:t>12 pt minimum</a:t>
            </a:r>
          </a:p>
          <a:p>
            <a:pPr marL="0" indent="0">
              <a:buNone/>
            </a:pPr>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Ok, but is the document accessible? Yes!</a:t>
            </a:r>
            <a:endParaRPr lang="en-US"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63DB1F33-E486-F36B-37D7-095015BF92B6}"/>
              </a:ext>
              <a:ext uri="{C183D7F6-B498-43B3-948B-1728B52AA6E4}">
                <adec:decorative xmlns:adec="http://schemas.microsoft.com/office/drawing/2017/decorative" val="1"/>
              </a:ext>
            </a:extLst>
          </p:cNvPr>
          <p:cNvGrpSpPr>
            <a:grpSpLocks noGrp="1" noUngrp="1" noRot="1" noMove="1" noResize="1"/>
          </p:cNvGrpSpPr>
          <p:nvPr/>
        </p:nvGrpSpPr>
        <p:grpSpPr>
          <a:xfrm>
            <a:off x="0" y="1932418"/>
            <a:ext cx="12192000" cy="4649029"/>
            <a:chOff x="0" y="1924645"/>
            <a:chExt cx="12192000" cy="4649029"/>
          </a:xfrm>
        </p:grpSpPr>
        <p:sp>
          <p:nvSpPr>
            <p:cNvPr id="6" name="Rectangle 5">
              <a:extLst>
                <a:ext uri="{FF2B5EF4-FFF2-40B4-BE49-F238E27FC236}">
                  <a16:creationId xmlns:a16="http://schemas.microsoft.com/office/drawing/2014/main" id="{56492488-8CF0-387B-3B5D-3647B500C14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6040100" y="385255"/>
              <a:ext cx="111800" cy="12192000"/>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CFE1EE65-C008-A9E4-85BB-ED4F1D2B5A97}"/>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flipH="1">
              <a:off x="0" y="6573674"/>
              <a:ext cx="12192000" cy="0"/>
            </a:xfrm>
            <a:prstGeom prst="line">
              <a:avLst/>
            </a:prstGeom>
            <a:ln>
              <a:solidFill>
                <a:srgbClr val="9E1B3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ACDF7FF-E3FB-D7F7-E266-C61E985F169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6049659" y="-3286815"/>
              <a:ext cx="92681" cy="10515601"/>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 name="Picture 3">
            <a:extLst>
              <a:ext uri="{FF2B5EF4-FFF2-40B4-BE49-F238E27FC236}">
                <a16:creationId xmlns:a16="http://schemas.microsoft.com/office/drawing/2014/main" id="{84133D51-E078-EC26-469B-25C12749122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416" y="320844"/>
            <a:ext cx="2855881" cy="669235"/>
          </a:xfrm>
          <a:prstGeom prst="rect">
            <a:avLst/>
          </a:prstGeom>
        </p:spPr>
      </p:pic>
    </p:spTree>
    <p:extLst>
      <p:ext uri="{BB962C8B-B14F-4D97-AF65-F5344CB8AC3E}">
        <p14:creationId xmlns:p14="http://schemas.microsoft.com/office/powerpoint/2010/main" val="1479456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6E1DE-ED74-59A4-C69E-32C929A72A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1BC71B-F000-8076-08BF-A8280419FE88}"/>
              </a:ext>
            </a:extLst>
          </p:cNvPr>
          <p:cNvSpPr>
            <a:spLocks noGrp="1"/>
          </p:cNvSpPr>
          <p:nvPr>
            <p:ph type="title"/>
          </p:nvPr>
        </p:nvSpPr>
        <p:spPr>
          <a:xfrm>
            <a:off x="838200" y="1097692"/>
            <a:ext cx="10515600" cy="669235"/>
          </a:xfrm>
        </p:spPr>
        <p:txBody>
          <a:bodyPr>
            <a:noAutofit/>
          </a:bodyPr>
          <a:lstStyle/>
          <a:p>
            <a:pPr algn="ctr"/>
            <a:r>
              <a:rPr lang="en-US" sz="3200" dirty="0">
                <a:solidFill>
                  <a:srgbClr val="9E1B32"/>
                </a:solidFill>
                <a:latin typeface="Arial" panose="020B0604020202020204" pitchFamily="34" charset="0"/>
                <a:cs typeface="Arial" panose="020B0604020202020204" pitchFamily="34" charset="0"/>
              </a:rPr>
              <a:t>AI Document Accessibility Notes</a:t>
            </a:r>
            <a:endParaRPr lang="en-US" sz="3200" dirty="0">
              <a:solidFill>
                <a:srgbClr val="9E1B32"/>
              </a:solidFill>
            </a:endParaRPr>
          </a:p>
        </p:txBody>
      </p:sp>
      <p:sp>
        <p:nvSpPr>
          <p:cNvPr id="3" name="Content Placeholder 2">
            <a:extLst>
              <a:ext uri="{FF2B5EF4-FFF2-40B4-BE49-F238E27FC236}">
                <a16:creationId xmlns:a16="http://schemas.microsoft.com/office/drawing/2014/main" id="{8BA4A930-3876-1DCE-946C-28780F990C6F}"/>
              </a:ext>
            </a:extLst>
          </p:cNvPr>
          <p:cNvSpPr>
            <a:spLocks noGrp="1"/>
          </p:cNvSpPr>
          <p:nvPr>
            <p:ph idx="1"/>
          </p:nvPr>
        </p:nvSpPr>
        <p:spPr>
          <a:xfrm>
            <a:off x="838199" y="2406392"/>
            <a:ext cx="10515601" cy="3770572"/>
          </a:xfrm>
        </p:spPr>
        <p:txBody>
          <a:bodyPr>
            <a:normAutofit/>
          </a:bodyPr>
          <a:lstStyle/>
          <a:p>
            <a:r>
              <a:rPr lang="en-US" dirty="0">
                <a:latin typeface="Arial" panose="020B0604020202020204" pitchFamily="34" charset="0"/>
                <a:cs typeface="Arial" panose="020B0604020202020204" pitchFamily="34" charset="0"/>
              </a:rPr>
              <a:t>Sometimes the links provided by CHAT GPT 5.1 don’t work the first time, you may need to provide a follow up prompt stating that the link appears to be broken, asking for it to send the prompt again.</a:t>
            </a:r>
          </a:p>
          <a:p>
            <a:r>
              <a:rPr lang="en-US" dirty="0">
                <a:latin typeface="Arial" panose="020B0604020202020204" pitchFamily="34" charset="0"/>
                <a:cs typeface="Arial" panose="020B0604020202020204" pitchFamily="34" charset="0"/>
              </a:rPr>
              <a:t>You should still double check the accessibility of the output.</a:t>
            </a:r>
          </a:p>
        </p:txBody>
      </p:sp>
      <p:grpSp>
        <p:nvGrpSpPr>
          <p:cNvPr id="5" name="Group 4">
            <a:extLst>
              <a:ext uri="{FF2B5EF4-FFF2-40B4-BE49-F238E27FC236}">
                <a16:creationId xmlns:a16="http://schemas.microsoft.com/office/drawing/2014/main" id="{E7302AF7-9E8A-14BC-BBE4-10E4AB41C7C4}"/>
              </a:ext>
              <a:ext uri="{C183D7F6-B498-43B3-948B-1728B52AA6E4}">
                <adec:decorative xmlns:adec="http://schemas.microsoft.com/office/drawing/2017/decorative" val="1"/>
              </a:ext>
            </a:extLst>
          </p:cNvPr>
          <p:cNvGrpSpPr>
            <a:grpSpLocks noGrp="1" noUngrp="1" noRot="1" noMove="1" noResize="1"/>
          </p:cNvGrpSpPr>
          <p:nvPr/>
        </p:nvGrpSpPr>
        <p:grpSpPr>
          <a:xfrm>
            <a:off x="0" y="1932418"/>
            <a:ext cx="12192000" cy="4649029"/>
            <a:chOff x="0" y="1924645"/>
            <a:chExt cx="12192000" cy="4649029"/>
          </a:xfrm>
        </p:grpSpPr>
        <p:sp>
          <p:nvSpPr>
            <p:cNvPr id="6" name="Rectangle 5">
              <a:extLst>
                <a:ext uri="{FF2B5EF4-FFF2-40B4-BE49-F238E27FC236}">
                  <a16:creationId xmlns:a16="http://schemas.microsoft.com/office/drawing/2014/main" id="{FF9648C8-F0EF-4E1D-4DBB-AA34460CCAB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6040100" y="385255"/>
              <a:ext cx="111800" cy="12192000"/>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2CF3473F-56C4-D4F5-0EEB-CA0CDA81167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flipH="1">
              <a:off x="0" y="6573674"/>
              <a:ext cx="12192000" cy="0"/>
            </a:xfrm>
            <a:prstGeom prst="line">
              <a:avLst/>
            </a:prstGeom>
            <a:ln>
              <a:solidFill>
                <a:srgbClr val="9E1B3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7C357AE-C862-BDED-3E70-E3890B2FEEB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6049659" y="-3286815"/>
              <a:ext cx="92681" cy="10515601"/>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 name="Picture 3">
            <a:extLst>
              <a:ext uri="{FF2B5EF4-FFF2-40B4-BE49-F238E27FC236}">
                <a16:creationId xmlns:a16="http://schemas.microsoft.com/office/drawing/2014/main" id="{968C5F98-E31E-515C-1E51-13E871B80CF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416" y="320844"/>
            <a:ext cx="2855881" cy="669235"/>
          </a:xfrm>
          <a:prstGeom prst="rect">
            <a:avLst/>
          </a:prstGeom>
        </p:spPr>
      </p:pic>
    </p:spTree>
    <p:extLst>
      <p:ext uri="{BB962C8B-B14F-4D97-AF65-F5344CB8AC3E}">
        <p14:creationId xmlns:p14="http://schemas.microsoft.com/office/powerpoint/2010/main" val="3982046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EBD5B-4392-76DB-2CAE-1109F3BDC09B}"/>
              </a:ext>
            </a:extLst>
          </p:cNvPr>
          <p:cNvSpPr>
            <a:spLocks noGrp="1"/>
          </p:cNvSpPr>
          <p:nvPr>
            <p:ph type="title"/>
          </p:nvPr>
        </p:nvSpPr>
        <p:spPr>
          <a:xfrm>
            <a:off x="838200" y="1097692"/>
            <a:ext cx="10515600" cy="669235"/>
          </a:xfrm>
        </p:spPr>
        <p:txBody>
          <a:bodyPr>
            <a:noAutofit/>
          </a:bodyPr>
          <a:lstStyle/>
          <a:p>
            <a:pPr algn="ctr"/>
            <a:r>
              <a:rPr lang="en-US" sz="3200" dirty="0">
                <a:solidFill>
                  <a:srgbClr val="9E1B32"/>
                </a:solidFill>
                <a:latin typeface="Arial" panose="020B0604020202020204" pitchFamily="34" charset="0"/>
                <a:cs typeface="Arial" panose="020B0604020202020204" pitchFamily="34" charset="0"/>
              </a:rPr>
              <a:t>During this session, you will have an opportunity to:</a:t>
            </a:r>
            <a:endParaRPr lang="en-US" sz="3200" dirty="0">
              <a:solidFill>
                <a:srgbClr val="9E1B32"/>
              </a:solidFill>
            </a:endParaRPr>
          </a:p>
        </p:txBody>
      </p:sp>
      <p:sp>
        <p:nvSpPr>
          <p:cNvPr id="3" name="Content Placeholder 2">
            <a:extLst>
              <a:ext uri="{FF2B5EF4-FFF2-40B4-BE49-F238E27FC236}">
                <a16:creationId xmlns:a16="http://schemas.microsoft.com/office/drawing/2014/main" id="{9AEFB623-6FD4-B3E5-8034-AEFC9748A6EA}"/>
              </a:ext>
            </a:extLst>
          </p:cNvPr>
          <p:cNvSpPr>
            <a:spLocks noGrp="1"/>
          </p:cNvSpPr>
          <p:nvPr>
            <p:ph idx="1"/>
          </p:nvPr>
        </p:nvSpPr>
        <p:spPr>
          <a:xfrm>
            <a:off x="838200" y="2349661"/>
            <a:ext cx="10515600" cy="3827302"/>
          </a:xfrm>
        </p:spPr>
        <p:txBody>
          <a:bodyPr>
            <a:normAutofit/>
          </a:bodyPr>
          <a:lstStyle/>
          <a:p>
            <a:pPr fontAlgn="base"/>
            <a:r>
              <a:rPr lang="en-US" dirty="0">
                <a:latin typeface="Arial" panose="020B0604020202020204" pitchFamily="34" charset="0"/>
                <a:cs typeface="Arial" panose="020B0604020202020204" pitchFamily="34" charset="0"/>
              </a:rPr>
              <a:t>Apply AI prompts to generate accurate and meaningful alternative text.</a:t>
            </a:r>
          </a:p>
          <a:p>
            <a:pPr fontAlgn="base"/>
            <a:r>
              <a:rPr lang="en-US" dirty="0">
                <a:latin typeface="Arial" panose="020B0604020202020204" pitchFamily="34" charset="0"/>
                <a:cs typeface="Arial" panose="020B0604020202020204" pitchFamily="34" charset="0"/>
              </a:rPr>
              <a:t>Apply AI tools to identify and automatically fix accessibility barriers in documents.</a:t>
            </a:r>
          </a:p>
          <a:p>
            <a:pPr fontAlgn="base"/>
            <a:r>
              <a:rPr lang="en-US" dirty="0">
                <a:latin typeface="Arial" panose="020B0604020202020204" pitchFamily="34" charset="0"/>
                <a:cs typeface="Arial" panose="020B0604020202020204" pitchFamily="34" charset="0"/>
              </a:rPr>
              <a:t>Construct strategies for faculty, staff, and students to create accessible materials.</a:t>
            </a:r>
          </a:p>
        </p:txBody>
      </p:sp>
      <p:grpSp>
        <p:nvGrpSpPr>
          <p:cNvPr id="8" name="Group 7">
            <a:extLst>
              <a:ext uri="{FF2B5EF4-FFF2-40B4-BE49-F238E27FC236}">
                <a16:creationId xmlns:a16="http://schemas.microsoft.com/office/drawing/2014/main" id="{0E50519D-4F3E-6BB3-87CF-8589A78FE7CC}"/>
              </a:ext>
              <a:ext uri="{C183D7F6-B498-43B3-948B-1728B52AA6E4}">
                <adec:decorative xmlns:adec="http://schemas.microsoft.com/office/drawing/2017/decorative" val="1"/>
              </a:ext>
            </a:extLst>
          </p:cNvPr>
          <p:cNvGrpSpPr>
            <a:grpSpLocks noGrp="1" noUngrp="1" noRot="1" noMove="1" noResize="1"/>
          </p:cNvGrpSpPr>
          <p:nvPr/>
        </p:nvGrpSpPr>
        <p:grpSpPr>
          <a:xfrm>
            <a:off x="0" y="1924645"/>
            <a:ext cx="12192000" cy="4649029"/>
            <a:chOff x="0" y="1924645"/>
            <a:chExt cx="12192000" cy="4649029"/>
          </a:xfrm>
        </p:grpSpPr>
        <p:sp>
          <p:nvSpPr>
            <p:cNvPr id="9" name="Rectangle 8">
              <a:extLst>
                <a:ext uri="{FF2B5EF4-FFF2-40B4-BE49-F238E27FC236}">
                  <a16:creationId xmlns:a16="http://schemas.microsoft.com/office/drawing/2014/main" id="{F05195F5-EE45-57B2-1A38-9D5E2E95E66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6040100" y="385255"/>
              <a:ext cx="111800" cy="12192000"/>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BEAE1405-C172-F1C6-DBB2-1C1DBE8D751E}"/>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flipH="1">
              <a:off x="0" y="6573674"/>
              <a:ext cx="12192000" cy="0"/>
            </a:xfrm>
            <a:prstGeom prst="line">
              <a:avLst/>
            </a:prstGeom>
            <a:ln>
              <a:solidFill>
                <a:srgbClr val="9E1B3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0B43CD8-F722-CEDA-87A6-65771021CFF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6049659" y="-3286815"/>
              <a:ext cx="92681" cy="10515601"/>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 name="Picture 3">
            <a:extLst>
              <a:ext uri="{FF2B5EF4-FFF2-40B4-BE49-F238E27FC236}">
                <a16:creationId xmlns:a16="http://schemas.microsoft.com/office/drawing/2014/main" id="{B80B7CFF-FE45-4605-1C11-369D0B0370E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416" y="320844"/>
            <a:ext cx="2855881" cy="669235"/>
          </a:xfrm>
          <a:prstGeom prst="rect">
            <a:avLst/>
          </a:prstGeom>
        </p:spPr>
      </p:pic>
    </p:spTree>
    <p:extLst>
      <p:ext uri="{BB962C8B-B14F-4D97-AF65-F5344CB8AC3E}">
        <p14:creationId xmlns:p14="http://schemas.microsoft.com/office/powerpoint/2010/main" val="3938801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03C65-C970-C3A1-EF81-D6662D63EF6E}"/>
              </a:ext>
            </a:extLst>
          </p:cNvPr>
          <p:cNvSpPr>
            <a:spLocks noGrp="1"/>
          </p:cNvSpPr>
          <p:nvPr>
            <p:ph type="title"/>
          </p:nvPr>
        </p:nvSpPr>
        <p:spPr>
          <a:xfrm>
            <a:off x="672769" y="1346773"/>
            <a:ext cx="5568867" cy="2852737"/>
          </a:xfrm>
        </p:spPr>
        <p:txBody>
          <a:bodyPr/>
          <a:lstStyle/>
          <a:p>
            <a:pPr algn="ctr"/>
            <a:r>
              <a:rPr lang="en-US" dirty="0">
                <a:solidFill>
                  <a:srgbClr val="9E1B32"/>
                </a:solidFill>
                <a:latin typeface="Arial" panose="020B0604020202020204" pitchFamily="34" charset="0"/>
                <a:cs typeface="Arial" panose="020B0604020202020204" pitchFamily="34" charset="0"/>
              </a:rPr>
              <a:t>Choose Your Own Adventure</a:t>
            </a:r>
          </a:p>
        </p:txBody>
      </p:sp>
      <p:sp>
        <p:nvSpPr>
          <p:cNvPr id="3" name="Text Placeholder 2">
            <a:extLst>
              <a:ext uri="{FF2B5EF4-FFF2-40B4-BE49-F238E27FC236}">
                <a16:creationId xmlns:a16="http://schemas.microsoft.com/office/drawing/2014/main" id="{7FC74F1E-E670-537C-7D1A-EB27B59B5818}"/>
              </a:ext>
            </a:extLst>
          </p:cNvPr>
          <p:cNvSpPr>
            <a:spLocks noGrp="1"/>
          </p:cNvSpPr>
          <p:nvPr>
            <p:ph type="body" idx="1"/>
          </p:nvPr>
        </p:nvSpPr>
        <p:spPr>
          <a:xfrm>
            <a:off x="672769" y="4589463"/>
            <a:ext cx="5568867" cy="1500187"/>
          </a:xfrm>
        </p:spPr>
        <p:txBody>
          <a:bodyPr>
            <a:normAutofit lnSpcReduction="10000"/>
          </a:bodyPr>
          <a:lstStyle/>
          <a:p>
            <a:pPr algn="ctr"/>
            <a:r>
              <a:rPr lang="en-US" sz="3600" dirty="0">
                <a:solidFill>
                  <a:schemeClr val="tx1"/>
                </a:solidFill>
                <a:latin typeface="Arial" panose="020B0604020202020204" pitchFamily="34" charset="0"/>
                <a:cs typeface="Arial" panose="020B0604020202020204" pitchFamily="34" charset="0"/>
              </a:rPr>
              <a:t>Select your own image and use AI prompts to create alt text.</a:t>
            </a:r>
          </a:p>
        </p:txBody>
      </p:sp>
      <p:pic>
        <p:nvPicPr>
          <p:cNvPr id="11" name="Picture 10" descr="&#10;The image is a book cover for &quot;Journey Under the Sea&quot; by R.A. Montgomery, which is part of the &quot;Choose Your Own Adventure&quot; series. The cover features an illustration of a yellow submarine exploring an underwater scene with fish, seaweed, and a giant octopus. The top of the cover has a yellow banner with the series title &quot;Choose Your Own Adventure&quot; and the number &quot;2&quot; indicating its place in the series. The bottom part of the cover highlights that the book offers &quot;42 endings.&quot;">
            <a:extLst>
              <a:ext uri="{FF2B5EF4-FFF2-40B4-BE49-F238E27FC236}">
                <a16:creationId xmlns:a16="http://schemas.microsoft.com/office/drawing/2014/main" id="{DD9E6DD2-80C5-2CE1-D551-9CB8D81B168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181474" y="0"/>
            <a:ext cx="4010526" cy="6858000"/>
          </a:xfrm>
          <a:prstGeom prst="rect">
            <a:avLst/>
          </a:prstGeom>
        </p:spPr>
      </p:pic>
      <p:sp>
        <p:nvSpPr>
          <p:cNvPr id="12" name="TextBox 11">
            <a:extLst>
              <a:ext uri="{FF2B5EF4-FFF2-40B4-BE49-F238E27FC236}">
                <a16:creationId xmlns:a16="http://schemas.microsoft.com/office/drawing/2014/main" id="{9CB2583D-BC72-46ED-8C23-73FEEC159C27}"/>
              </a:ext>
            </a:extLst>
          </p:cNvPr>
          <p:cNvSpPr txBox="1"/>
          <p:nvPr/>
        </p:nvSpPr>
        <p:spPr>
          <a:xfrm>
            <a:off x="3815255" y="6557336"/>
            <a:ext cx="4660584"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hlinkClick r:id="rId3" tooltip="https://researchparent.com/books/kids-books/best-book-series-for-kids/best-book-series-for-fourth-grade/"/>
              </a:rPr>
              <a:t>This Photo</a:t>
            </a:r>
            <a:r>
              <a:rPr lang="en-US" sz="1200" dirty="0">
                <a:latin typeface="Arial" panose="020B0604020202020204" pitchFamily="34" charset="0"/>
                <a:cs typeface="Arial" panose="020B0604020202020204" pitchFamily="34" charset="0"/>
              </a:rPr>
              <a:t> by Unknown Author is licensed under </a:t>
            </a:r>
            <a:r>
              <a:rPr lang="en-US" sz="1200" dirty="0">
                <a:latin typeface="Arial" panose="020B0604020202020204" pitchFamily="34" charset="0"/>
                <a:cs typeface="Arial" panose="020B0604020202020204" pitchFamily="34" charset="0"/>
                <a:hlinkClick r:id="rId4" tooltip="https://creativecommons.org/licenses/by-sa/3.0/"/>
              </a:rPr>
              <a:t>CC BY-SA</a:t>
            </a:r>
            <a:endParaRPr lang="en-US" sz="1200"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BC6F2F3F-8CCA-666D-B0C5-C12334BED9ED}"/>
              </a:ext>
              <a:ext uri="{C183D7F6-B498-43B3-948B-1728B52AA6E4}">
                <adec:decorative xmlns:adec="http://schemas.microsoft.com/office/drawing/2017/decorative" val="1"/>
              </a:ext>
            </a:extLst>
          </p:cNvPr>
          <p:cNvGrpSpPr>
            <a:grpSpLocks noGrp="1" noUngrp="1" noRot="1" noMove="1" noResize="1"/>
          </p:cNvGrpSpPr>
          <p:nvPr/>
        </p:nvGrpSpPr>
        <p:grpSpPr>
          <a:xfrm>
            <a:off x="0" y="4275806"/>
            <a:ext cx="12192000" cy="2297868"/>
            <a:chOff x="0" y="4275806"/>
            <a:chExt cx="12192000" cy="2297868"/>
          </a:xfrm>
        </p:grpSpPr>
        <p:sp>
          <p:nvSpPr>
            <p:cNvPr id="6" name="Rectangle 5">
              <a:extLst>
                <a:ext uri="{FF2B5EF4-FFF2-40B4-BE49-F238E27FC236}">
                  <a16:creationId xmlns:a16="http://schemas.microsoft.com/office/drawing/2014/main" id="{F5F09555-34F8-6EF1-688C-EB89D05E304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6040100" y="385255"/>
              <a:ext cx="111800" cy="12192000"/>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4BFA2C2F-8AB0-9D69-198C-7DF944172FD4}"/>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flipH="1">
              <a:off x="0" y="6573674"/>
              <a:ext cx="12192000" cy="0"/>
            </a:xfrm>
            <a:prstGeom prst="line">
              <a:avLst/>
            </a:prstGeom>
            <a:ln>
              <a:solidFill>
                <a:srgbClr val="9E1B3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1C609B4-C048-2DB9-9E8F-06C76CD4E03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3410862" y="1537714"/>
              <a:ext cx="92681" cy="5568866"/>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 name="Picture 3">
            <a:extLst>
              <a:ext uri="{FF2B5EF4-FFF2-40B4-BE49-F238E27FC236}">
                <a16:creationId xmlns:a16="http://schemas.microsoft.com/office/drawing/2014/main" id="{4F8DE1FA-50A1-C794-501B-457A8F3CA21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416" y="320844"/>
            <a:ext cx="2855881" cy="669235"/>
          </a:xfrm>
          <a:prstGeom prst="rect">
            <a:avLst/>
          </a:prstGeom>
        </p:spPr>
      </p:pic>
    </p:spTree>
    <p:extLst>
      <p:ext uri="{BB962C8B-B14F-4D97-AF65-F5344CB8AC3E}">
        <p14:creationId xmlns:p14="http://schemas.microsoft.com/office/powerpoint/2010/main" val="2705608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03C65-C970-C3A1-EF81-D6662D63EF6E}"/>
              </a:ext>
            </a:extLst>
          </p:cNvPr>
          <p:cNvSpPr>
            <a:spLocks noGrp="1"/>
          </p:cNvSpPr>
          <p:nvPr>
            <p:ph type="title"/>
          </p:nvPr>
        </p:nvSpPr>
        <p:spPr>
          <a:xfrm>
            <a:off x="672769" y="1346773"/>
            <a:ext cx="5568867" cy="2852737"/>
          </a:xfrm>
        </p:spPr>
        <p:txBody>
          <a:bodyPr/>
          <a:lstStyle/>
          <a:p>
            <a:pPr algn="ctr"/>
            <a:r>
              <a:rPr lang="en-US" dirty="0">
                <a:solidFill>
                  <a:srgbClr val="9E1B32"/>
                </a:solidFill>
                <a:latin typeface="Arial" panose="020B0604020202020204" pitchFamily="34" charset="0"/>
                <a:cs typeface="Arial" panose="020B0604020202020204" pitchFamily="34" charset="0"/>
              </a:rPr>
              <a:t>Questions?</a:t>
            </a:r>
            <a:endParaRPr lang="en-US" dirty="0"/>
          </a:p>
        </p:txBody>
      </p:sp>
      <p:pic>
        <p:nvPicPr>
          <p:cNvPr id="12" name="Picture 11">
            <a:extLst>
              <a:ext uri="{FF2B5EF4-FFF2-40B4-BE49-F238E27FC236}">
                <a16:creationId xmlns:a16="http://schemas.microsoft.com/office/drawing/2014/main" id="{1D512F01-D997-3B50-6861-B78DDDCC75B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743897" y="0"/>
            <a:ext cx="5448103" cy="6436303"/>
          </a:xfrm>
          <a:prstGeom prst="rect">
            <a:avLst/>
          </a:prstGeom>
        </p:spPr>
      </p:pic>
      <p:grpSp>
        <p:nvGrpSpPr>
          <p:cNvPr id="5" name="Group 4">
            <a:extLst>
              <a:ext uri="{FF2B5EF4-FFF2-40B4-BE49-F238E27FC236}">
                <a16:creationId xmlns:a16="http://schemas.microsoft.com/office/drawing/2014/main" id="{BC6F2F3F-8CCA-666D-B0C5-C12334BED9ED}"/>
              </a:ext>
              <a:ext uri="{C183D7F6-B498-43B3-948B-1728B52AA6E4}">
                <adec:decorative xmlns:adec="http://schemas.microsoft.com/office/drawing/2017/decorative" val="1"/>
              </a:ext>
            </a:extLst>
          </p:cNvPr>
          <p:cNvGrpSpPr>
            <a:grpSpLocks noGrp="1" noUngrp="1" noRot="1" noMove="1" noResize="1"/>
          </p:cNvGrpSpPr>
          <p:nvPr/>
        </p:nvGrpSpPr>
        <p:grpSpPr>
          <a:xfrm>
            <a:off x="0" y="4239288"/>
            <a:ext cx="12192000" cy="2297868"/>
            <a:chOff x="0" y="4275806"/>
            <a:chExt cx="12192000" cy="2297868"/>
          </a:xfrm>
        </p:grpSpPr>
        <p:sp>
          <p:nvSpPr>
            <p:cNvPr id="6" name="Rectangle 5">
              <a:extLst>
                <a:ext uri="{FF2B5EF4-FFF2-40B4-BE49-F238E27FC236}">
                  <a16:creationId xmlns:a16="http://schemas.microsoft.com/office/drawing/2014/main" id="{F5F09555-34F8-6EF1-688C-EB89D05E304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6040100" y="385255"/>
              <a:ext cx="111800" cy="12192000"/>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4BFA2C2F-8AB0-9D69-198C-7DF944172FD4}"/>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flipH="1">
              <a:off x="0" y="6573674"/>
              <a:ext cx="12192000" cy="0"/>
            </a:xfrm>
            <a:prstGeom prst="line">
              <a:avLst/>
            </a:prstGeom>
            <a:ln>
              <a:solidFill>
                <a:srgbClr val="9E1B3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1C609B4-C048-2DB9-9E8F-06C76CD4E03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3410862" y="1537714"/>
              <a:ext cx="92681" cy="5568866"/>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4F8DE1FA-50A1-C794-501B-457A8F3CA21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416" y="320844"/>
            <a:ext cx="2855881" cy="669235"/>
          </a:xfrm>
          <a:prstGeom prst="rect">
            <a:avLst/>
          </a:prstGeom>
        </p:spPr>
      </p:pic>
    </p:spTree>
    <p:extLst>
      <p:ext uri="{BB962C8B-B14F-4D97-AF65-F5344CB8AC3E}">
        <p14:creationId xmlns:p14="http://schemas.microsoft.com/office/powerpoint/2010/main" val="28126125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D5D5387-7410-C934-069F-FF3F4793E44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6762831" y="0"/>
            <a:ext cx="5429169" cy="6448209"/>
          </a:xfrm>
          <a:prstGeom prst="rect">
            <a:avLst/>
          </a:prstGeom>
          <a:solidFill>
            <a:srgbClr val="7E8A91"/>
          </a:solidFill>
          <a:ln>
            <a:solidFill>
              <a:srgbClr val="7E8A9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solidFill>
                <a:srgbClr val="9E1B32"/>
              </a:solidFill>
            </a:endParaRPr>
          </a:p>
        </p:txBody>
      </p:sp>
      <p:grpSp>
        <p:nvGrpSpPr>
          <p:cNvPr id="12" name="Group 11">
            <a:extLst>
              <a:ext uri="{FF2B5EF4-FFF2-40B4-BE49-F238E27FC236}">
                <a16:creationId xmlns:a16="http://schemas.microsoft.com/office/drawing/2014/main" id="{53016CB1-7886-D4FA-A8A1-6104A3F6E1C5}"/>
              </a:ext>
              <a:ext uri="{C183D7F6-B498-43B3-948B-1728B52AA6E4}">
                <adec:decorative xmlns:adec="http://schemas.microsoft.com/office/drawing/2017/decorative" val="1"/>
              </a:ext>
            </a:extLst>
          </p:cNvPr>
          <p:cNvGrpSpPr>
            <a:grpSpLocks noGrp="1" noUngrp="1" noRot="1" noMove="1" noResize="1"/>
          </p:cNvGrpSpPr>
          <p:nvPr/>
        </p:nvGrpSpPr>
        <p:grpSpPr>
          <a:xfrm>
            <a:off x="0" y="2042889"/>
            <a:ext cx="12192000" cy="4530785"/>
            <a:chOff x="0" y="2042889"/>
            <a:chExt cx="12192000" cy="4530785"/>
          </a:xfrm>
        </p:grpSpPr>
        <p:sp>
          <p:nvSpPr>
            <p:cNvPr id="6" name="Rectangle 5">
              <a:extLst>
                <a:ext uri="{FF2B5EF4-FFF2-40B4-BE49-F238E27FC236}">
                  <a16:creationId xmlns:a16="http://schemas.microsoft.com/office/drawing/2014/main" id="{F5F09555-34F8-6EF1-688C-EB89D05E304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6040100" y="385255"/>
              <a:ext cx="111800" cy="12192000"/>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4BFA2C2F-8AB0-9D69-198C-7DF944172FD4}"/>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flipH="1">
              <a:off x="0" y="6573674"/>
              <a:ext cx="12192000" cy="0"/>
            </a:xfrm>
            <a:prstGeom prst="line">
              <a:avLst/>
            </a:prstGeom>
            <a:ln>
              <a:solidFill>
                <a:srgbClr val="9E1B3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1C609B4-C048-2DB9-9E8F-06C76CD4E03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3410863" y="-695203"/>
              <a:ext cx="92681" cy="5568866"/>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2503C65-C970-C3A1-EF81-D6662D63EF6E}"/>
              </a:ext>
            </a:extLst>
          </p:cNvPr>
          <p:cNvSpPr>
            <a:spLocks noGrp="1"/>
          </p:cNvSpPr>
          <p:nvPr>
            <p:ph type="title"/>
          </p:nvPr>
        </p:nvSpPr>
        <p:spPr>
          <a:xfrm>
            <a:off x="672769" y="1178720"/>
            <a:ext cx="5568867" cy="864693"/>
          </a:xfrm>
        </p:spPr>
        <p:txBody>
          <a:bodyPr>
            <a:normAutofit fontScale="90000"/>
          </a:bodyPr>
          <a:lstStyle/>
          <a:p>
            <a:pPr algn="ctr"/>
            <a:r>
              <a:rPr lang="en-US" dirty="0">
                <a:solidFill>
                  <a:srgbClr val="9E1B32"/>
                </a:solidFill>
                <a:latin typeface="Arial" panose="020B0604020202020204" pitchFamily="34" charset="0"/>
                <a:cs typeface="Arial" panose="020B0604020202020204" pitchFamily="34" charset="0"/>
              </a:rPr>
              <a:t>Contact</a:t>
            </a:r>
            <a:endParaRPr lang="en-US" dirty="0"/>
          </a:p>
        </p:txBody>
      </p:sp>
      <p:sp>
        <p:nvSpPr>
          <p:cNvPr id="3" name="Text Placeholder 2">
            <a:extLst>
              <a:ext uri="{FF2B5EF4-FFF2-40B4-BE49-F238E27FC236}">
                <a16:creationId xmlns:a16="http://schemas.microsoft.com/office/drawing/2014/main" id="{7FC74F1E-E670-537C-7D1A-EB27B59B5818}"/>
              </a:ext>
            </a:extLst>
          </p:cNvPr>
          <p:cNvSpPr>
            <a:spLocks noGrp="1"/>
          </p:cNvSpPr>
          <p:nvPr>
            <p:ph type="body" idx="1"/>
          </p:nvPr>
        </p:nvSpPr>
        <p:spPr>
          <a:xfrm>
            <a:off x="672769" y="2336800"/>
            <a:ext cx="5568867" cy="3759199"/>
          </a:xfrm>
        </p:spPr>
        <p:txBody>
          <a:bodyPr>
            <a:normAutofit/>
          </a:bodyPr>
          <a:lstStyle/>
          <a:p>
            <a:pPr algn="ctr"/>
            <a:r>
              <a:rPr lang="en-US" sz="2600" dirty="0">
                <a:solidFill>
                  <a:schemeClr val="tx1"/>
                </a:solidFill>
                <a:latin typeface="Arial" panose="020B0604020202020204" pitchFamily="34" charset="0"/>
                <a:cs typeface="Arial" panose="020B0604020202020204" pitchFamily="34" charset="0"/>
              </a:rPr>
              <a:t>Kristin Juhrs Kaylor, MA</a:t>
            </a:r>
          </a:p>
          <a:p>
            <a:pPr algn="ctr"/>
            <a:r>
              <a:rPr lang="en-US" sz="1800" dirty="0">
                <a:solidFill>
                  <a:schemeClr val="tx1"/>
                </a:solidFill>
                <a:latin typeface="Arial" panose="020B0604020202020204" pitchFamily="34" charset="0"/>
                <a:cs typeface="Arial" panose="020B0604020202020204" pitchFamily="34" charset="0"/>
              </a:rPr>
              <a:t>Senior Accessibility </a:t>
            </a:r>
            <a:br>
              <a:rPr lang="en-US" sz="1800" dirty="0">
                <a:solidFill>
                  <a:schemeClr val="tx1"/>
                </a:solidFill>
                <a:latin typeface="Arial" panose="020B0604020202020204" pitchFamily="34" charset="0"/>
                <a:cs typeface="Arial" panose="020B0604020202020204" pitchFamily="34" charset="0"/>
              </a:rPr>
            </a:br>
            <a:r>
              <a:rPr lang="en-US" sz="1800" dirty="0">
                <a:solidFill>
                  <a:schemeClr val="tx1"/>
                </a:solidFill>
                <a:latin typeface="Arial" panose="020B0604020202020204" pitchFamily="34" charset="0"/>
                <a:cs typeface="Arial" panose="020B0604020202020204" pitchFamily="34" charset="0"/>
              </a:rPr>
              <a:t>Instructional Designer</a:t>
            </a:r>
          </a:p>
          <a:p>
            <a:pPr algn="ctr"/>
            <a:endParaRPr lang="en-US" dirty="0">
              <a:solidFill>
                <a:schemeClr val="tx1"/>
              </a:solidFill>
              <a:latin typeface="Arial" panose="020B0604020202020204" pitchFamily="34" charset="0"/>
              <a:cs typeface="Arial" panose="020B0604020202020204" pitchFamily="34" charset="0"/>
            </a:endParaRPr>
          </a:p>
          <a:p>
            <a:pPr algn="ctr"/>
            <a:r>
              <a:rPr lang="en-US" dirty="0">
                <a:solidFill>
                  <a:schemeClr val="tx1"/>
                </a:solidFill>
                <a:latin typeface="Arial" panose="020B0604020202020204" pitchFamily="34" charset="0"/>
                <a:cs typeface="Arial" panose="020B0604020202020204" pitchFamily="34" charset="0"/>
              </a:rPr>
              <a:t>The University of Alabama</a:t>
            </a:r>
          </a:p>
          <a:p>
            <a:pPr algn="ctr"/>
            <a:endParaRPr lang="en-US" dirty="0">
              <a:solidFill>
                <a:schemeClr val="tx1"/>
              </a:solidFill>
              <a:latin typeface="Arial" panose="020B0604020202020204" pitchFamily="34" charset="0"/>
              <a:cs typeface="Arial" panose="020B0604020202020204" pitchFamily="34" charset="0"/>
            </a:endParaRPr>
          </a:p>
          <a:p>
            <a:pPr algn="ctr"/>
            <a:r>
              <a:rPr lang="en-US" dirty="0">
                <a:solidFill>
                  <a:srgbClr val="9E1B3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kjkaylor@ua.edu</a:t>
            </a:r>
            <a:endParaRPr lang="en-US" dirty="0">
              <a:solidFill>
                <a:srgbClr val="9E1B32"/>
              </a:solidFill>
              <a:latin typeface="Arial" panose="020B0604020202020204" pitchFamily="34" charset="0"/>
              <a:cs typeface="Arial" panose="020B0604020202020204" pitchFamily="34" charset="0"/>
            </a:endParaRPr>
          </a:p>
          <a:p>
            <a:pPr algn="ctr"/>
            <a:r>
              <a:rPr lang="en-US" dirty="0">
                <a:solidFill>
                  <a:schemeClr val="tx1"/>
                </a:solidFill>
                <a:latin typeface="Arial" panose="020B0604020202020204" pitchFamily="34" charset="0"/>
                <a:cs typeface="Arial" panose="020B0604020202020204" pitchFamily="34" charset="0"/>
              </a:rPr>
              <a:t>205-799-3327</a:t>
            </a:r>
          </a:p>
        </p:txBody>
      </p:sp>
      <p:pic>
        <p:nvPicPr>
          <p:cNvPr id="9" name="Picture 8" descr="University Hall">
            <a:extLst>
              <a:ext uri="{FF2B5EF4-FFF2-40B4-BE49-F238E27FC236}">
                <a16:creationId xmlns:a16="http://schemas.microsoft.com/office/drawing/2014/main" id="{441A9A00-72D7-F0C1-CCF1-3573155BEBBE}"/>
              </a:ext>
            </a:extLst>
          </p:cNvPr>
          <p:cNvPicPr>
            <a:picLocks noChangeAspect="1"/>
          </p:cNvPicPr>
          <p:nvPr/>
        </p:nvPicPr>
        <p:blipFill>
          <a:blip r:embed="rId3"/>
          <a:stretch>
            <a:fillRect/>
          </a:stretch>
        </p:blipFill>
        <p:spPr>
          <a:xfrm>
            <a:off x="1640594" y="5582684"/>
            <a:ext cx="3633215" cy="1105250"/>
          </a:xfrm>
          <a:prstGeom prst="rect">
            <a:avLst/>
          </a:prstGeom>
        </p:spPr>
      </p:pic>
      <p:pic>
        <p:nvPicPr>
          <p:cNvPr id="4" name="Picture 3">
            <a:extLst>
              <a:ext uri="{FF2B5EF4-FFF2-40B4-BE49-F238E27FC236}">
                <a16:creationId xmlns:a16="http://schemas.microsoft.com/office/drawing/2014/main" id="{4F8DE1FA-50A1-C794-501B-457A8F3CA21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416" y="320844"/>
            <a:ext cx="2855881" cy="669235"/>
          </a:xfrm>
          <a:prstGeom prst="rect">
            <a:avLst/>
          </a:prstGeom>
        </p:spPr>
      </p:pic>
      <p:sp>
        <p:nvSpPr>
          <p:cNvPr id="11" name="Rectangle 10">
            <a:extLst>
              <a:ext uri="{FF2B5EF4-FFF2-40B4-BE49-F238E27FC236}">
                <a16:creationId xmlns:a16="http://schemas.microsoft.com/office/drawing/2014/main" id="{9BAEEC95-FD43-B333-6627-49446736695C}"/>
              </a:ext>
              <a:ext uri="{C183D7F6-B498-43B3-948B-1728B52AA6E4}">
                <adec:decorative xmlns:adec="http://schemas.microsoft.com/office/drawing/2017/decorative" val="1"/>
              </a:ext>
            </a:extLst>
          </p:cNvPr>
          <p:cNvSpPr/>
          <p:nvPr/>
        </p:nvSpPr>
        <p:spPr>
          <a:xfrm>
            <a:off x="6742715" y="0"/>
            <a:ext cx="1273612" cy="64115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Kristin Kaylor smiling with long strawberry blonde hair.">
            <a:extLst>
              <a:ext uri="{FF2B5EF4-FFF2-40B4-BE49-F238E27FC236}">
                <a16:creationId xmlns:a16="http://schemas.microsoft.com/office/drawing/2014/main" id="{457DC361-6BE4-66C1-F1E1-393B74241D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8500" y="0"/>
            <a:ext cx="5143500" cy="6858000"/>
          </a:xfrm>
          <a:prstGeom prst="rect">
            <a:avLst/>
          </a:prstGeom>
        </p:spPr>
      </p:pic>
    </p:spTree>
    <p:extLst>
      <p:ext uri="{BB962C8B-B14F-4D97-AF65-F5344CB8AC3E}">
        <p14:creationId xmlns:p14="http://schemas.microsoft.com/office/powerpoint/2010/main" val="9247155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CCD056A-9A59-07FD-29D3-8A9A0ED7BA4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23446" y="0"/>
            <a:ext cx="12192000" cy="68580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2" name="Title 1">
            <a:extLst>
              <a:ext uri="{FF2B5EF4-FFF2-40B4-BE49-F238E27FC236}">
                <a16:creationId xmlns:a16="http://schemas.microsoft.com/office/drawing/2014/main" id="{F81EBD5B-4392-76DB-2CAE-1109F3BDC09B}"/>
              </a:ext>
            </a:extLst>
          </p:cNvPr>
          <p:cNvSpPr>
            <a:spLocks noGrp="1"/>
          </p:cNvSpPr>
          <p:nvPr>
            <p:ph type="title"/>
          </p:nvPr>
        </p:nvSpPr>
        <p:spPr>
          <a:xfrm>
            <a:off x="1069693" y="2058984"/>
            <a:ext cx="10515600" cy="669235"/>
          </a:xfrm>
        </p:spPr>
        <p:txBody>
          <a:bodyPr>
            <a:noAutofit/>
          </a:bodyPr>
          <a:lstStyle/>
          <a:p>
            <a:pPr algn="ctr"/>
            <a:r>
              <a:rPr lang="en-US" sz="4400" dirty="0">
                <a:solidFill>
                  <a:srgbClr val="9E1B32"/>
                </a:solidFill>
                <a:latin typeface="Arial" panose="020B0604020202020204" pitchFamily="34" charset="0"/>
                <a:cs typeface="Arial" panose="020B0604020202020204" pitchFamily="34" charset="0"/>
              </a:rPr>
              <a:t>The University of Alabama: Where Legends are Made</a:t>
            </a:r>
            <a:endParaRPr lang="en-US" sz="3600" dirty="0">
              <a:solidFill>
                <a:srgbClr val="9E1B32"/>
              </a:solidFill>
            </a:endParaRPr>
          </a:p>
        </p:txBody>
      </p:sp>
      <p:pic>
        <p:nvPicPr>
          <p:cNvPr id="15" name="Picture 14" descr="The University of Alabama Trademarked Where Legends Are Made Trademarked">
            <a:extLst>
              <a:ext uri="{FF2B5EF4-FFF2-40B4-BE49-F238E27FC236}">
                <a16:creationId xmlns:a16="http://schemas.microsoft.com/office/drawing/2014/main" id="{F0B81EB3-AA32-5B00-B730-8401DFFA1BAA}"/>
              </a:ext>
            </a:extLst>
          </p:cNvPr>
          <p:cNvPicPr>
            <a:picLocks noChangeAspect="1"/>
          </p:cNvPicPr>
          <p:nvPr/>
        </p:nvPicPr>
        <p:blipFill rotWithShape="1">
          <a:blip r:embed="rId2"/>
          <a:srcRect l="655" r="432"/>
          <a:stretch/>
        </p:blipFill>
        <p:spPr>
          <a:xfrm>
            <a:off x="1803400" y="0"/>
            <a:ext cx="9048187" cy="6860662"/>
          </a:xfrm>
          <a:prstGeom prst="rect">
            <a:avLst/>
          </a:prstGeom>
          <a:noFill/>
          <a:ln>
            <a:noFill/>
          </a:ln>
        </p:spPr>
      </p:pic>
    </p:spTree>
    <p:extLst>
      <p:ext uri="{BB962C8B-B14F-4D97-AF65-F5344CB8AC3E}">
        <p14:creationId xmlns:p14="http://schemas.microsoft.com/office/powerpoint/2010/main" val="3593379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D1248-E627-7C36-9DFB-A188DF94EF3D}"/>
              </a:ext>
            </a:extLst>
          </p:cNvPr>
          <p:cNvSpPr>
            <a:spLocks noGrp="1"/>
          </p:cNvSpPr>
          <p:nvPr>
            <p:ph type="title"/>
          </p:nvPr>
        </p:nvSpPr>
        <p:spPr>
          <a:xfrm>
            <a:off x="914400" y="542389"/>
            <a:ext cx="10515600" cy="1325563"/>
          </a:xfrm>
        </p:spPr>
        <p:txBody>
          <a:bodyPr>
            <a:normAutofit/>
          </a:bodyPr>
          <a:lstStyle/>
          <a:p>
            <a:r>
              <a:rPr lang="en-US" sz="3200" b="1" dirty="0">
                <a:solidFill>
                  <a:srgbClr val="9E1B32"/>
                </a:solidFill>
                <a:latin typeface="Arial" panose="020B0604020202020204" pitchFamily="34" charset="0"/>
                <a:cs typeface="Arial" panose="020B0604020202020204" pitchFamily="34" charset="0"/>
              </a:rPr>
              <a:t>Question: </a:t>
            </a:r>
            <a:r>
              <a:rPr lang="en-US" sz="3200" dirty="0">
                <a:solidFill>
                  <a:srgbClr val="9E1B32"/>
                </a:solidFill>
                <a:latin typeface="Arial" panose="020B0604020202020204" pitchFamily="34" charset="0"/>
                <a:cs typeface="Arial" panose="020B0604020202020204" pitchFamily="34" charset="0"/>
              </a:rPr>
              <a:t>What types of images are used in your online courses?</a:t>
            </a:r>
            <a:endParaRPr lang="en-US" sz="3200" dirty="0"/>
          </a:p>
        </p:txBody>
      </p:sp>
      <p:sp>
        <p:nvSpPr>
          <p:cNvPr id="3" name="Content Placeholder 2">
            <a:extLst>
              <a:ext uri="{FF2B5EF4-FFF2-40B4-BE49-F238E27FC236}">
                <a16:creationId xmlns:a16="http://schemas.microsoft.com/office/drawing/2014/main" id="{F49EC9A3-7A33-FFBC-229A-FA3EECFB4CF2}"/>
              </a:ext>
            </a:extLst>
          </p:cNvPr>
          <p:cNvSpPr>
            <a:spLocks noGrp="1"/>
          </p:cNvSpPr>
          <p:nvPr>
            <p:ph sz="half" idx="1"/>
          </p:nvPr>
        </p:nvSpPr>
        <p:spPr>
          <a:xfrm>
            <a:off x="838200" y="2116345"/>
            <a:ext cx="5181600" cy="4159636"/>
          </a:xfrm>
        </p:spPr>
        <p:txBody>
          <a:bodyPr>
            <a:normAutofit fontScale="77500" lnSpcReduction="20000"/>
          </a:bodyPr>
          <a:lstStyle/>
          <a:p>
            <a:pPr marL="0" indent="0">
              <a:buNone/>
            </a:pPr>
            <a:r>
              <a:rPr lang="en-US" b="1" dirty="0">
                <a:latin typeface="Arial" panose="020B0604020202020204" pitchFamily="34" charset="0"/>
                <a:cs typeface="Arial" panose="020B0604020202020204" pitchFamily="34" charset="0"/>
              </a:rPr>
              <a:t>Answer:</a:t>
            </a:r>
          </a:p>
          <a:p>
            <a:r>
              <a:rPr lang="en-US" dirty="0">
                <a:latin typeface="Arial" panose="020B0604020202020204" pitchFamily="34" charset="0"/>
                <a:cs typeface="Arial" panose="020B0604020202020204" pitchFamily="34" charset="0"/>
              </a:rPr>
              <a:t>Bar Charts</a:t>
            </a:r>
          </a:p>
          <a:p>
            <a:r>
              <a:rPr lang="en-US" dirty="0">
                <a:latin typeface="Arial" panose="020B0604020202020204" pitchFamily="34" charset="0"/>
                <a:cs typeface="Arial" panose="020B0604020202020204" pitchFamily="34" charset="0"/>
              </a:rPr>
              <a:t>Infographics</a:t>
            </a:r>
          </a:p>
          <a:p>
            <a:r>
              <a:rPr lang="en-US" dirty="0">
                <a:latin typeface="Arial" panose="020B0604020202020204" pitchFamily="34" charset="0"/>
                <a:cs typeface="Arial" panose="020B0604020202020204" pitchFamily="34" charset="0"/>
              </a:rPr>
              <a:t>Blueprints</a:t>
            </a:r>
          </a:p>
          <a:p>
            <a:r>
              <a:rPr lang="en-US" dirty="0">
                <a:latin typeface="Arial" panose="020B0604020202020204" pitchFamily="34" charset="0"/>
                <a:cs typeface="Arial" panose="020B0604020202020204" pitchFamily="34" charset="0"/>
              </a:rPr>
              <a:t>Scans of archival files</a:t>
            </a:r>
          </a:p>
          <a:p>
            <a:r>
              <a:rPr lang="en-US" dirty="0">
                <a:latin typeface="Arial" panose="020B0604020202020204" pitchFamily="34" charset="0"/>
                <a:cs typeface="Arial" panose="020B0604020202020204" pitchFamily="34" charset="0"/>
              </a:rPr>
              <a:t>Weather reports</a:t>
            </a:r>
          </a:p>
          <a:p>
            <a:r>
              <a:rPr lang="en-US" dirty="0">
                <a:latin typeface="Arial" panose="020B0604020202020204" pitchFamily="34" charset="0"/>
                <a:cs typeface="Arial" panose="020B0604020202020204" pitchFamily="34" charset="0"/>
              </a:rPr>
              <a:t>Handwritten diagrams</a:t>
            </a:r>
          </a:p>
          <a:p>
            <a:r>
              <a:rPr lang="en-US" dirty="0">
                <a:latin typeface="Arial" panose="020B0604020202020204" pitchFamily="34" charset="0"/>
                <a:cs typeface="Arial" panose="020B0604020202020204" pitchFamily="34" charset="0"/>
              </a:rPr>
              <a:t>Graphs where the user needs to choose the best answer </a:t>
            </a:r>
          </a:p>
          <a:p>
            <a:r>
              <a:rPr lang="en-US" dirty="0">
                <a:latin typeface="Arial" panose="020B0604020202020204" pitchFamily="34" charset="0"/>
                <a:cs typeface="Arial" panose="020B0604020202020204" pitchFamily="34" charset="0"/>
              </a:rPr>
              <a:t>Entire stem lectures</a:t>
            </a:r>
          </a:p>
          <a:p>
            <a:r>
              <a:rPr lang="en-US" dirty="0">
                <a:latin typeface="Arial" panose="020B0604020202020204" pitchFamily="34" charset="0"/>
                <a:cs typeface="Arial" panose="020B0604020202020204" pitchFamily="34" charset="0"/>
              </a:rPr>
              <a:t>Graphic images (illustrations)</a:t>
            </a:r>
          </a:p>
        </p:txBody>
      </p:sp>
      <p:sp>
        <p:nvSpPr>
          <p:cNvPr id="4" name="Content Placeholder 3">
            <a:extLst>
              <a:ext uri="{FF2B5EF4-FFF2-40B4-BE49-F238E27FC236}">
                <a16:creationId xmlns:a16="http://schemas.microsoft.com/office/drawing/2014/main" id="{7A26886C-F527-3624-73EC-CB6B0C85BA4C}"/>
              </a:ext>
            </a:extLst>
          </p:cNvPr>
          <p:cNvSpPr>
            <a:spLocks noGrp="1"/>
          </p:cNvSpPr>
          <p:nvPr>
            <p:ph sz="half" idx="2"/>
          </p:nvPr>
        </p:nvSpPr>
        <p:spPr>
          <a:xfrm>
            <a:off x="6172200" y="2116345"/>
            <a:ext cx="5181600" cy="4159636"/>
          </a:xfrm>
        </p:spPr>
        <p:txBody>
          <a:bodyPr>
            <a:normAutofit fontScale="77500" lnSpcReduction="20000"/>
          </a:bodyPr>
          <a:lstStyle/>
          <a:p>
            <a:r>
              <a:rPr lang="en-US" dirty="0">
                <a:latin typeface="Arial" panose="020B0604020202020204" pitchFamily="34" charset="0"/>
                <a:cs typeface="Arial" panose="020B0604020202020204" pitchFamily="34" charset="0"/>
              </a:rPr>
              <a:t>Handwritten answer keys for math and science quizzes</a:t>
            </a:r>
          </a:p>
          <a:p>
            <a:r>
              <a:rPr lang="en-US" dirty="0">
                <a:latin typeface="Arial" panose="020B0604020202020204" pitchFamily="34" charset="0"/>
                <a:cs typeface="Arial" panose="020B0604020202020204" pitchFamily="34" charset="0"/>
              </a:rPr>
              <a:t>Flowcharts</a:t>
            </a:r>
          </a:p>
          <a:p>
            <a:r>
              <a:rPr lang="en-US" dirty="0">
                <a:latin typeface="Arial" panose="020B0604020202020204" pitchFamily="34" charset="0"/>
                <a:cs typeface="Arial" panose="020B0604020202020204" pitchFamily="34" charset="0"/>
              </a:rPr>
              <a:t>Music notation</a:t>
            </a:r>
          </a:p>
          <a:p>
            <a:r>
              <a:rPr lang="en-US" dirty="0">
                <a:latin typeface="Arial" panose="020B0604020202020204" pitchFamily="34" charset="0"/>
                <a:cs typeface="Arial" panose="020B0604020202020204" pitchFamily="34" charset="0"/>
              </a:rPr>
              <a:t>Organizational Charts</a:t>
            </a:r>
          </a:p>
          <a:p>
            <a:r>
              <a:rPr lang="en-US" dirty="0">
                <a:latin typeface="Arial" panose="020B0604020202020204" pitchFamily="34" charset="0"/>
                <a:cs typeface="Arial" panose="020B0604020202020204" pitchFamily="34" charset="0"/>
              </a:rPr>
              <a:t>Chemical representations</a:t>
            </a:r>
          </a:p>
          <a:p>
            <a:r>
              <a:rPr lang="en-US" dirty="0">
                <a:latin typeface="Arial" panose="020B0604020202020204" pitchFamily="34" charset="0"/>
                <a:cs typeface="Arial" panose="020B0604020202020204" pitchFamily="34" charset="0"/>
              </a:rPr>
              <a:t>Screenshots that are annotated</a:t>
            </a:r>
          </a:p>
          <a:p>
            <a:r>
              <a:rPr lang="en-US" dirty="0">
                <a:latin typeface="Arial" panose="020B0604020202020204" pitchFamily="34" charset="0"/>
                <a:cs typeface="Arial" panose="020B0604020202020204" pitchFamily="34" charset="0"/>
              </a:rPr>
              <a:t>Logic models and theoretical models</a:t>
            </a:r>
          </a:p>
          <a:p>
            <a:r>
              <a:rPr lang="en-US" dirty="0">
                <a:latin typeface="Arial" panose="020B0604020202020204" pitchFamily="34" charset="0"/>
                <a:cs typeface="Arial" panose="020B0604020202020204" pitchFamily="34" charset="0"/>
              </a:rPr>
              <a:t>Aviation diagrams</a:t>
            </a:r>
          </a:p>
          <a:p>
            <a:r>
              <a:rPr lang="en-US" dirty="0">
                <a:latin typeface="Arial" panose="020B0604020202020204" pitchFamily="34" charset="0"/>
                <a:cs typeface="Arial" panose="020B0604020202020204" pitchFamily="34" charset="0"/>
              </a:rPr>
              <a:t>Campus maps and other maps</a:t>
            </a:r>
          </a:p>
          <a:p>
            <a:r>
              <a:rPr lang="en-US" dirty="0">
                <a:latin typeface="Arial" panose="020B0604020202020204" pitchFamily="34" charset="0"/>
                <a:cs typeface="Arial" panose="020B0604020202020204" pitchFamily="34" charset="0"/>
              </a:rPr>
              <a:t>Art history pictures</a:t>
            </a:r>
          </a:p>
        </p:txBody>
      </p:sp>
      <p:grpSp>
        <p:nvGrpSpPr>
          <p:cNvPr id="5" name="Group 4">
            <a:extLst>
              <a:ext uri="{FF2B5EF4-FFF2-40B4-BE49-F238E27FC236}">
                <a16:creationId xmlns:a16="http://schemas.microsoft.com/office/drawing/2014/main" id="{124D09F0-904D-67B4-EF03-0330B1EA6501}"/>
              </a:ext>
              <a:ext uri="{C183D7F6-B498-43B3-948B-1728B52AA6E4}">
                <adec:decorative xmlns:adec="http://schemas.microsoft.com/office/drawing/2017/decorative" val="1"/>
              </a:ext>
            </a:extLst>
          </p:cNvPr>
          <p:cNvGrpSpPr/>
          <p:nvPr/>
        </p:nvGrpSpPr>
        <p:grpSpPr>
          <a:xfrm>
            <a:off x="0" y="1924645"/>
            <a:ext cx="12192000" cy="4649029"/>
            <a:chOff x="0" y="1924645"/>
            <a:chExt cx="12192000" cy="4649029"/>
          </a:xfrm>
        </p:grpSpPr>
        <p:sp>
          <p:nvSpPr>
            <p:cNvPr id="6" name="Rectangle 5">
              <a:extLst>
                <a:ext uri="{FF2B5EF4-FFF2-40B4-BE49-F238E27FC236}">
                  <a16:creationId xmlns:a16="http://schemas.microsoft.com/office/drawing/2014/main" id="{EC726025-4C29-8FB9-0A7E-1CF4738DDE3E}"/>
                </a:ext>
                <a:ext uri="{C183D7F6-B498-43B3-948B-1728B52AA6E4}">
                  <adec:decorative xmlns:adec="http://schemas.microsoft.com/office/drawing/2017/decorative" val="1"/>
                </a:ext>
              </a:extLst>
            </p:cNvPr>
            <p:cNvSpPr/>
            <p:nvPr/>
          </p:nvSpPr>
          <p:spPr>
            <a:xfrm rot="5400000">
              <a:off x="6040100" y="385255"/>
              <a:ext cx="111800" cy="12192000"/>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E7A3FBE5-C0F4-FB68-6454-83C0F3D244B0}"/>
                </a:ext>
                <a:ext uri="{C183D7F6-B498-43B3-948B-1728B52AA6E4}">
                  <adec:decorative xmlns:adec="http://schemas.microsoft.com/office/drawing/2017/decorative" val="1"/>
                </a:ext>
              </a:extLst>
            </p:cNvPr>
            <p:cNvCxnSpPr/>
            <p:nvPr/>
          </p:nvCxnSpPr>
          <p:spPr>
            <a:xfrm flipH="1">
              <a:off x="0" y="6573674"/>
              <a:ext cx="12192000" cy="0"/>
            </a:xfrm>
            <a:prstGeom prst="line">
              <a:avLst/>
            </a:prstGeom>
            <a:ln>
              <a:solidFill>
                <a:srgbClr val="9E1B3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0FFF07D0-A28B-C25C-0A95-61308A03F642}"/>
                </a:ext>
                <a:ext uri="{C183D7F6-B498-43B3-948B-1728B52AA6E4}">
                  <adec:decorative xmlns:adec="http://schemas.microsoft.com/office/drawing/2017/decorative" val="1"/>
                </a:ext>
              </a:extLst>
            </p:cNvPr>
            <p:cNvSpPr/>
            <p:nvPr/>
          </p:nvSpPr>
          <p:spPr>
            <a:xfrm rot="5400000">
              <a:off x="6049659" y="-3286815"/>
              <a:ext cx="92681" cy="10515601"/>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78328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D6BAC-8611-660F-71C9-424876D32A6E}"/>
              </a:ext>
            </a:extLst>
          </p:cNvPr>
          <p:cNvSpPr>
            <a:spLocks noGrp="1"/>
          </p:cNvSpPr>
          <p:nvPr>
            <p:ph type="title"/>
          </p:nvPr>
        </p:nvSpPr>
        <p:spPr>
          <a:xfrm>
            <a:off x="838200" y="1014463"/>
            <a:ext cx="10515600" cy="810369"/>
          </a:xfrm>
        </p:spPr>
        <p:txBody>
          <a:bodyPr>
            <a:normAutofit fontScale="90000"/>
          </a:bodyPr>
          <a:lstStyle/>
          <a:p>
            <a:pPr algn="ctr"/>
            <a:r>
              <a:rPr lang="en-US" sz="3600" b="1" dirty="0">
                <a:solidFill>
                  <a:srgbClr val="9E1B32"/>
                </a:solidFill>
                <a:latin typeface="Arial" panose="020B0604020202020204" pitchFamily="34" charset="0"/>
                <a:cs typeface="Arial" panose="020B0604020202020204" pitchFamily="34" charset="0"/>
              </a:rPr>
              <a:t>Question: </a:t>
            </a:r>
            <a:r>
              <a:rPr lang="en-US" sz="3600" dirty="0">
                <a:solidFill>
                  <a:srgbClr val="9E1B32"/>
                </a:solidFill>
                <a:latin typeface="Arial" panose="020B0604020202020204" pitchFamily="34" charset="0"/>
                <a:cs typeface="Arial" panose="020B0604020202020204" pitchFamily="34" charset="0"/>
              </a:rPr>
              <a:t>How do you make those images accessible/ who makes them accessible?</a:t>
            </a:r>
            <a:endParaRPr lang="en-US" sz="3600" dirty="0"/>
          </a:p>
        </p:txBody>
      </p:sp>
      <p:sp>
        <p:nvSpPr>
          <p:cNvPr id="4" name="Content Placeholder 3">
            <a:extLst>
              <a:ext uri="{FF2B5EF4-FFF2-40B4-BE49-F238E27FC236}">
                <a16:creationId xmlns:a16="http://schemas.microsoft.com/office/drawing/2014/main" id="{CF61E051-D1BB-9BBB-55D6-B9D346105AB1}"/>
              </a:ext>
            </a:extLst>
          </p:cNvPr>
          <p:cNvSpPr>
            <a:spLocks noGrp="1"/>
          </p:cNvSpPr>
          <p:nvPr>
            <p:ph sz="half" idx="2"/>
          </p:nvPr>
        </p:nvSpPr>
        <p:spPr>
          <a:xfrm>
            <a:off x="838199" y="2116345"/>
            <a:ext cx="10515601" cy="4060618"/>
          </a:xfrm>
        </p:spPr>
        <p:txBody>
          <a:bodyPr>
            <a:normAutofit/>
          </a:bodyPr>
          <a:lstStyle/>
          <a:p>
            <a:pPr marL="0" indent="0">
              <a:buNone/>
            </a:pPr>
            <a:r>
              <a:rPr lang="en-US" b="1" dirty="0">
                <a:latin typeface="Arial" panose="020B0604020202020204" pitchFamily="34" charset="0"/>
                <a:cs typeface="Arial" panose="020B0604020202020204" pitchFamily="34" charset="0"/>
              </a:rPr>
              <a:t>Answer:</a:t>
            </a:r>
          </a:p>
          <a:p>
            <a:r>
              <a:rPr lang="en-US" dirty="0">
                <a:latin typeface="Arial" panose="020B0604020202020204" pitchFamily="34" charset="0"/>
                <a:cs typeface="Arial" panose="020B0604020202020204" pitchFamily="34" charset="0"/>
              </a:rPr>
              <a:t>We do it ourselves</a:t>
            </a:r>
          </a:p>
          <a:p>
            <a:r>
              <a:rPr lang="en-US" dirty="0">
                <a:latin typeface="Arial" panose="020B0604020202020204" pitchFamily="34" charset="0"/>
                <a:cs typeface="Arial" panose="020B0604020202020204" pitchFamily="34" charset="0"/>
              </a:rPr>
              <a:t>Grad students</a:t>
            </a:r>
          </a:p>
          <a:p>
            <a:r>
              <a:rPr lang="en-US" dirty="0">
                <a:latin typeface="Arial" panose="020B0604020202020204" pitchFamily="34" charset="0"/>
                <a:cs typeface="Arial" panose="020B0604020202020204" pitchFamily="34" charset="0"/>
              </a:rPr>
              <a:t>Undergrad students</a:t>
            </a:r>
          </a:p>
          <a:p>
            <a:r>
              <a:rPr lang="en-US" dirty="0">
                <a:latin typeface="Arial" panose="020B0604020202020204" pitchFamily="34" charset="0"/>
                <a:cs typeface="Arial" panose="020B0604020202020204" pitchFamily="34" charset="0"/>
              </a:rPr>
              <a:t>Outsourcing (if you have money)</a:t>
            </a:r>
          </a:p>
          <a:p>
            <a:r>
              <a:rPr lang="en-US" dirty="0">
                <a:latin typeface="Arial" panose="020B0604020202020204" pitchFamily="34" charset="0"/>
                <a:cs typeface="Arial" panose="020B0604020202020204" pitchFamily="34" charset="0"/>
              </a:rPr>
              <a:t>Professor/Faculty/SME</a:t>
            </a:r>
          </a:p>
        </p:txBody>
      </p:sp>
      <p:grpSp>
        <p:nvGrpSpPr>
          <p:cNvPr id="3" name="Group 2">
            <a:extLst>
              <a:ext uri="{FF2B5EF4-FFF2-40B4-BE49-F238E27FC236}">
                <a16:creationId xmlns:a16="http://schemas.microsoft.com/office/drawing/2014/main" id="{730440BB-08B8-4E66-782F-DB05BC36C9D1}"/>
              </a:ext>
              <a:ext uri="{C183D7F6-B498-43B3-948B-1728B52AA6E4}">
                <adec:decorative xmlns:adec="http://schemas.microsoft.com/office/drawing/2017/decorative" val="1"/>
              </a:ext>
            </a:extLst>
          </p:cNvPr>
          <p:cNvGrpSpPr>
            <a:grpSpLocks noGrp="1" noUngrp="1" noRot="1" noMove="1" noResize="1"/>
          </p:cNvGrpSpPr>
          <p:nvPr/>
        </p:nvGrpSpPr>
        <p:grpSpPr>
          <a:xfrm>
            <a:off x="0" y="1921785"/>
            <a:ext cx="12192000" cy="4649029"/>
            <a:chOff x="0" y="1924645"/>
            <a:chExt cx="12192000" cy="4649029"/>
          </a:xfrm>
        </p:grpSpPr>
        <p:sp>
          <p:nvSpPr>
            <p:cNvPr id="10" name="Rectangle 9">
              <a:extLst>
                <a:ext uri="{FF2B5EF4-FFF2-40B4-BE49-F238E27FC236}">
                  <a16:creationId xmlns:a16="http://schemas.microsoft.com/office/drawing/2014/main" id="{D44CA2B1-5810-07EE-2EFA-D33BAFB11BF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6040100" y="385255"/>
              <a:ext cx="111800" cy="12192000"/>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FA01A4B7-A72A-33E6-0E74-29078E861F64}"/>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flipH="1">
              <a:off x="0" y="6573674"/>
              <a:ext cx="12192000" cy="0"/>
            </a:xfrm>
            <a:prstGeom prst="line">
              <a:avLst/>
            </a:prstGeom>
            <a:ln>
              <a:solidFill>
                <a:srgbClr val="9E1B3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EB0527E-34E8-39AB-E639-9EF889998AF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6049659" y="-3286815"/>
              <a:ext cx="92681" cy="10515601"/>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9" name="Picture 8">
            <a:extLst>
              <a:ext uri="{FF2B5EF4-FFF2-40B4-BE49-F238E27FC236}">
                <a16:creationId xmlns:a16="http://schemas.microsoft.com/office/drawing/2014/main" id="{2827F88B-6D4E-A019-6BFA-D0074AB0996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416" y="320844"/>
            <a:ext cx="2855881" cy="669235"/>
          </a:xfrm>
          <a:prstGeom prst="rect">
            <a:avLst/>
          </a:prstGeom>
        </p:spPr>
      </p:pic>
    </p:spTree>
    <p:extLst>
      <p:ext uri="{BB962C8B-B14F-4D97-AF65-F5344CB8AC3E}">
        <p14:creationId xmlns:p14="http://schemas.microsoft.com/office/powerpoint/2010/main" val="83739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FD3B3-61D7-C66E-06C7-D533607E6E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1721C5-381F-178C-61D5-7670EF9BD90E}"/>
              </a:ext>
            </a:extLst>
          </p:cNvPr>
          <p:cNvSpPr>
            <a:spLocks noGrp="1"/>
          </p:cNvSpPr>
          <p:nvPr>
            <p:ph type="title"/>
          </p:nvPr>
        </p:nvSpPr>
        <p:spPr>
          <a:xfrm>
            <a:off x="838200" y="1014463"/>
            <a:ext cx="10515600" cy="810369"/>
          </a:xfrm>
        </p:spPr>
        <p:txBody>
          <a:bodyPr>
            <a:normAutofit fontScale="90000"/>
          </a:bodyPr>
          <a:lstStyle/>
          <a:p>
            <a:pPr algn="ctr"/>
            <a:r>
              <a:rPr lang="en-US" sz="3600" b="1" dirty="0">
                <a:solidFill>
                  <a:srgbClr val="9E1B32"/>
                </a:solidFill>
                <a:latin typeface="Arial" panose="020B0604020202020204" pitchFamily="34" charset="0"/>
                <a:cs typeface="Arial" panose="020B0604020202020204" pitchFamily="34" charset="0"/>
              </a:rPr>
              <a:t>Question: </a:t>
            </a:r>
            <a:r>
              <a:rPr lang="en-US" sz="3600" dirty="0">
                <a:solidFill>
                  <a:srgbClr val="9E1B32"/>
                </a:solidFill>
                <a:latin typeface="Arial" panose="020B0604020202020204" pitchFamily="34" charset="0"/>
                <a:cs typeface="Arial" panose="020B0604020202020204" pitchFamily="34" charset="0"/>
              </a:rPr>
              <a:t>What Are the Challenges Associated with Writing Alt Text?</a:t>
            </a:r>
            <a:endParaRPr lang="en-US" sz="3600" dirty="0"/>
          </a:p>
        </p:txBody>
      </p:sp>
      <p:sp>
        <p:nvSpPr>
          <p:cNvPr id="4" name="Content Placeholder 3">
            <a:extLst>
              <a:ext uri="{FF2B5EF4-FFF2-40B4-BE49-F238E27FC236}">
                <a16:creationId xmlns:a16="http://schemas.microsoft.com/office/drawing/2014/main" id="{1DDAA1DB-9FF2-89C2-4F4F-AA7E1E7E14D7}"/>
              </a:ext>
            </a:extLst>
          </p:cNvPr>
          <p:cNvSpPr>
            <a:spLocks noGrp="1"/>
          </p:cNvSpPr>
          <p:nvPr>
            <p:ph sz="half" idx="2"/>
          </p:nvPr>
        </p:nvSpPr>
        <p:spPr>
          <a:xfrm>
            <a:off x="838199" y="2116345"/>
            <a:ext cx="10515601" cy="4060618"/>
          </a:xfrm>
        </p:spPr>
        <p:txBody>
          <a:bodyPr>
            <a:normAutofit/>
          </a:bodyPr>
          <a:lstStyle/>
          <a:p>
            <a:pPr marL="0" indent="0">
              <a:buNone/>
            </a:pPr>
            <a:r>
              <a:rPr lang="en-US" b="1" dirty="0">
                <a:latin typeface="Arial" panose="020B0604020202020204" pitchFamily="34" charset="0"/>
                <a:cs typeface="Arial" panose="020B0604020202020204" pitchFamily="34" charset="0"/>
              </a:rPr>
              <a:t>Answer:</a:t>
            </a:r>
          </a:p>
          <a:p>
            <a:r>
              <a:rPr lang="en-US" dirty="0">
                <a:latin typeface="Arial" panose="020B0604020202020204" pitchFamily="34" charset="0"/>
                <a:cs typeface="Arial" panose="020B0604020202020204" pitchFamily="34" charset="0"/>
              </a:rPr>
              <a:t>It is often time consuming</a:t>
            </a:r>
          </a:p>
          <a:p>
            <a:r>
              <a:rPr lang="en-US" dirty="0">
                <a:latin typeface="Arial" panose="020B0604020202020204" pitchFamily="34" charset="0"/>
                <a:cs typeface="Arial" panose="020B0604020202020204" pitchFamily="34" charset="0"/>
              </a:rPr>
              <a:t>The accessibility knowledge required:</a:t>
            </a:r>
          </a:p>
          <a:p>
            <a:pPr lvl="1"/>
            <a:r>
              <a:rPr lang="en-US" dirty="0">
                <a:latin typeface="Arial" panose="020B0604020202020204" pitchFamily="34" charset="0"/>
                <a:cs typeface="Arial" panose="020B0604020202020204" pitchFamily="34" charset="0"/>
              </a:rPr>
              <a:t>Is the decorative?</a:t>
            </a:r>
          </a:p>
          <a:p>
            <a:pPr lvl="1"/>
            <a:r>
              <a:rPr lang="en-US" dirty="0">
                <a:latin typeface="Arial" panose="020B0604020202020204" pitchFamily="34" charset="0"/>
                <a:cs typeface="Arial" panose="020B0604020202020204" pitchFamily="34" charset="0"/>
              </a:rPr>
              <a:t>What information is required for this particular alt text?</a:t>
            </a:r>
          </a:p>
          <a:p>
            <a:pPr lvl="1"/>
            <a:r>
              <a:rPr lang="en-US" dirty="0">
                <a:latin typeface="Arial" panose="020B0604020202020204" pitchFamily="34" charset="0"/>
                <a:cs typeface="Arial" panose="020B0604020202020204" pitchFamily="34" charset="0"/>
              </a:rPr>
              <a:t>How do you apply alt text?</a:t>
            </a:r>
          </a:p>
          <a:p>
            <a:r>
              <a:rPr lang="en-US" dirty="0">
                <a:latin typeface="Arial" panose="020B0604020202020204" pitchFamily="34" charset="0"/>
                <a:cs typeface="Arial" panose="020B0604020202020204" pitchFamily="34" charset="0"/>
              </a:rPr>
              <a:t>Often it requires subject matter expertise to provide quality alt text</a:t>
            </a:r>
          </a:p>
        </p:txBody>
      </p:sp>
      <p:grpSp>
        <p:nvGrpSpPr>
          <p:cNvPr id="3" name="Group 2">
            <a:extLst>
              <a:ext uri="{FF2B5EF4-FFF2-40B4-BE49-F238E27FC236}">
                <a16:creationId xmlns:a16="http://schemas.microsoft.com/office/drawing/2014/main" id="{3EA546CE-F14E-D4A5-52CF-24EED4B16157}"/>
              </a:ext>
              <a:ext uri="{C183D7F6-B498-43B3-948B-1728B52AA6E4}">
                <adec:decorative xmlns:adec="http://schemas.microsoft.com/office/drawing/2017/decorative" val="1"/>
              </a:ext>
            </a:extLst>
          </p:cNvPr>
          <p:cNvGrpSpPr>
            <a:grpSpLocks noGrp="1" noUngrp="1" noRot="1" noMove="1" noResize="1"/>
          </p:cNvGrpSpPr>
          <p:nvPr/>
        </p:nvGrpSpPr>
        <p:grpSpPr>
          <a:xfrm>
            <a:off x="0" y="1921785"/>
            <a:ext cx="12192000" cy="4649029"/>
            <a:chOff x="0" y="1924645"/>
            <a:chExt cx="12192000" cy="4649029"/>
          </a:xfrm>
        </p:grpSpPr>
        <p:sp>
          <p:nvSpPr>
            <p:cNvPr id="10" name="Rectangle 9">
              <a:extLst>
                <a:ext uri="{FF2B5EF4-FFF2-40B4-BE49-F238E27FC236}">
                  <a16:creationId xmlns:a16="http://schemas.microsoft.com/office/drawing/2014/main" id="{EC78C9A9-D4E0-ECB8-D1B0-8B082F7F8DD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6040100" y="385255"/>
              <a:ext cx="111800" cy="12192000"/>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656B3D7B-75E5-53D3-CC5F-CCF19B8D2B99}"/>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flipH="1">
              <a:off x="0" y="6573674"/>
              <a:ext cx="12192000" cy="0"/>
            </a:xfrm>
            <a:prstGeom prst="line">
              <a:avLst/>
            </a:prstGeom>
            <a:ln>
              <a:solidFill>
                <a:srgbClr val="9E1B3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6B6FC3C-E8A0-F823-8662-033B609C394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6049659" y="-3286815"/>
              <a:ext cx="92681" cy="10515601"/>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9" name="Picture 8">
            <a:extLst>
              <a:ext uri="{FF2B5EF4-FFF2-40B4-BE49-F238E27FC236}">
                <a16:creationId xmlns:a16="http://schemas.microsoft.com/office/drawing/2014/main" id="{AC72EAD1-03ED-A7EE-E1BB-9C7B3490B03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416" y="320844"/>
            <a:ext cx="2855881" cy="669235"/>
          </a:xfrm>
          <a:prstGeom prst="rect">
            <a:avLst/>
          </a:prstGeom>
        </p:spPr>
      </p:pic>
    </p:spTree>
    <p:extLst>
      <p:ext uri="{BB962C8B-B14F-4D97-AF65-F5344CB8AC3E}">
        <p14:creationId xmlns:p14="http://schemas.microsoft.com/office/powerpoint/2010/main" val="45265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E49C6-FFE8-5890-5EEB-54CB4C65B5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1664BC-ABC1-EACF-90B6-62DD23A03C83}"/>
              </a:ext>
            </a:extLst>
          </p:cNvPr>
          <p:cNvSpPr>
            <a:spLocks noGrp="1"/>
          </p:cNvSpPr>
          <p:nvPr>
            <p:ph type="title"/>
          </p:nvPr>
        </p:nvSpPr>
        <p:spPr>
          <a:xfrm>
            <a:off x="838200" y="1014463"/>
            <a:ext cx="10515600" cy="810369"/>
          </a:xfrm>
        </p:spPr>
        <p:txBody>
          <a:bodyPr>
            <a:normAutofit fontScale="90000"/>
          </a:bodyPr>
          <a:lstStyle/>
          <a:p>
            <a:pPr algn="ctr"/>
            <a:r>
              <a:rPr lang="en-US" sz="3600" b="1" dirty="0">
                <a:solidFill>
                  <a:srgbClr val="9E1B32"/>
                </a:solidFill>
                <a:latin typeface="Arial" panose="020B0604020202020204" pitchFamily="34" charset="0"/>
                <a:cs typeface="Arial" panose="020B0604020202020204" pitchFamily="34" charset="0"/>
              </a:rPr>
              <a:t>Question: </a:t>
            </a:r>
            <a:r>
              <a:rPr lang="en-US" sz="3600" dirty="0">
                <a:solidFill>
                  <a:srgbClr val="9E1B32"/>
                </a:solidFill>
                <a:latin typeface="Arial" panose="020B0604020202020204" pitchFamily="34" charset="0"/>
                <a:cs typeface="Arial" panose="020B0604020202020204" pitchFamily="34" charset="0"/>
              </a:rPr>
              <a:t>What Are the Challenges Associated with Making Documents Accessible?</a:t>
            </a:r>
            <a:endParaRPr lang="en-US" sz="3600" dirty="0"/>
          </a:p>
        </p:txBody>
      </p:sp>
      <p:sp>
        <p:nvSpPr>
          <p:cNvPr id="4" name="Content Placeholder 3">
            <a:extLst>
              <a:ext uri="{FF2B5EF4-FFF2-40B4-BE49-F238E27FC236}">
                <a16:creationId xmlns:a16="http://schemas.microsoft.com/office/drawing/2014/main" id="{C7AD7CA6-40AC-8F82-B0DC-24D094381C3C}"/>
              </a:ext>
            </a:extLst>
          </p:cNvPr>
          <p:cNvSpPr>
            <a:spLocks noGrp="1"/>
          </p:cNvSpPr>
          <p:nvPr>
            <p:ph sz="half" idx="2"/>
          </p:nvPr>
        </p:nvSpPr>
        <p:spPr>
          <a:xfrm>
            <a:off x="838199" y="2116345"/>
            <a:ext cx="10515601" cy="4060618"/>
          </a:xfrm>
        </p:spPr>
        <p:txBody>
          <a:bodyPr>
            <a:normAutofit/>
          </a:bodyPr>
          <a:lstStyle/>
          <a:p>
            <a:pPr marL="0" indent="0">
              <a:buNone/>
            </a:pPr>
            <a:r>
              <a:rPr lang="en-US" b="1" dirty="0">
                <a:latin typeface="Arial" panose="020B0604020202020204" pitchFamily="34" charset="0"/>
                <a:cs typeface="Arial" panose="020B0604020202020204" pitchFamily="34" charset="0"/>
              </a:rPr>
              <a:t>Answer:</a:t>
            </a:r>
          </a:p>
          <a:p>
            <a:r>
              <a:rPr lang="en-US" dirty="0">
                <a:latin typeface="Arial" panose="020B0604020202020204" pitchFamily="34" charset="0"/>
                <a:cs typeface="Arial" panose="020B0604020202020204" pitchFamily="34" charset="0"/>
              </a:rPr>
              <a:t>It is often time consuming</a:t>
            </a:r>
          </a:p>
          <a:p>
            <a:r>
              <a:rPr lang="en-US" dirty="0">
                <a:latin typeface="Arial" panose="020B0604020202020204" pitchFamily="34" charset="0"/>
                <a:cs typeface="Arial" panose="020B0604020202020204" pitchFamily="34" charset="0"/>
              </a:rPr>
              <a:t>The accessibility knowledge required:</a:t>
            </a:r>
          </a:p>
          <a:p>
            <a:pPr lvl="1"/>
            <a:r>
              <a:rPr lang="en-US" dirty="0">
                <a:latin typeface="Arial" panose="020B0604020202020204" pitchFamily="34" charset="0"/>
                <a:cs typeface="Arial" panose="020B0604020202020204" pitchFamily="34" charset="0"/>
              </a:rPr>
              <a:t>How do you make a document accessible?</a:t>
            </a:r>
          </a:p>
          <a:p>
            <a:pPr lvl="1"/>
            <a:r>
              <a:rPr lang="en-US" dirty="0">
                <a:latin typeface="Arial" panose="020B0604020202020204" pitchFamily="34" charset="0"/>
                <a:cs typeface="Arial" panose="020B0604020202020204" pitchFamily="34" charset="0"/>
              </a:rPr>
              <a:t>What is required for this document?</a:t>
            </a:r>
          </a:p>
          <a:p>
            <a:endParaRPr lang="en-US"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1E51564A-FCB3-4465-81AC-5BFE9EB7F669}"/>
              </a:ext>
              <a:ext uri="{C183D7F6-B498-43B3-948B-1728B52AA6E4}">
                <adec:decorative xmlns:adec="http://schemas.microsoft.com/office/drawing/2017/decorative" val="1"/>
              </a:ext>
            </a:extLst>
          </p:cNvPr>
          <p:cNvGrpSpPr>
            <a:grpSpLocks noGrp="1" noUngrp="1" noRot="1" noMove="1" noResize="1"/>
          </p:cNvGrpSpPr>
          <p:nvPr/>
        </p:nvGrpSpPr>
        <p:grpSpPr>
          <a:xfrm>
            <a:off x="0" y="1921785"/>
            <a:ext cx="12192000" cy="4649029"/>
            <a:chOff x="0" y="1924645"/>
            <a:chExt cx="12192000" cy="4649029"/>
          </a:xfrm>
        </p:grpSpPr>
        <p:sp>
          <p:nvSpPr>
            <p:cNvPr id="10" name="Rectangle 9">
              <a:extLst>
                <a:ext uri="{FF2B5EF4-FFF2-40B4-BE49-F238E27FC236}">
                  <a16:creationId xmlns:a16="http://schemas.microsoft.com/office/drawing/2014/main" id="{04CD1C0A-ADC4-86A6-E92D-D717A49182F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6040100" y="385255"/>
              <a:ext cx="111800" cy="12192000"/>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E7AC97AE-15EE-5775-5C92-8C842219BBB4}"/>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flipH="1">
              <a:off x="0" y="6573674"/>
              <a:ext cx="12192000" cy="0"/>
            </a:xfrm>
            <a:prstGeom prst="line">
              <a:avLst/>
            </a:prstGeom>
            <a:ln>
              <a:solidFill>
                <a:srgbClr val="9E1B3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3B67669-D8CC-61F6-2929-424A167F498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6049659" y="-3286815"/>
              <a:ext cx="92681" cy="10515601"/>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9" name="Picture 8">
            <a:extLst>
              <a:ext uri="{FF2B5EF4-FFF2-40B4-BE49-F238E27FC236}">
                <a16:creationId xmlns:a16="http://schemas.microsoft.com/office/drawing/2014/main" id="{2776F2E1-B39C-B27C-A79B-4E648D06D73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416" y="320844"/>
            <a:ext cx="2855881" cy="669235"/>
          </a:xfrm>
          <a:prstGeom prst="rect">
            <a:avLst/>
          </a:prstGeom>
        </p:spPr>
      </p:pic>
    </p:spTree>
    <p:extLst>
      <p:ext uri="{BB962C8B-B14F-4D97-AF65-F5344CB8AC3E}">
        <p14:creationId xmlns:p14="http://schemas.microsoft.com/office/powerpoint/2010/main" val="173581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D6BAC-8611-660F-71C9-424876D32A6E}"/>
              </a:ext>
            </a:extLst>
          </p:cNvPr>
          <p:cNvSpPr>
            <a:spLocks noGrp="1"/>
          </p:cNvSpPr>
          <p:nvPr>
            <p:ph type="title"/>
          </p:nvPr>
        </p:nvSpPr>
        <p:spPr>
          <a:xfrm>
            <a:off x="838200" y="1014463"/>
            <a:ext cx="10515600" cy="810369"/>
          </a:xfrm>
        </p:spPr>
        <p:txBody>
          <a:bodyPr>
            <a:normAutofit fontScale="90000"/>
          </a:bodyPr>
          <a:lstStyle/>
          <a:p>
            <a:pPr algn="ctr"/>
            <a:r>
              <a:rPr lang="en-US" sz="3600" dirty="0">
                <a:solidFill>
                  <a:srgbClr val="9E1B32"/>
                </a:solidFill>
                <a:latin typeface="Arial" panose="020B0604020202020204" pitchFamily="34" charset="0"/>
                <a:cs typeface="Arial" panose="020B0604020202020204" pitchFamily="34" charset="0"/>
              </a:rPr>
              <a:t>Quick Refresh</a:t>
            </a:r>
            <a:br>
              <a:rPr lang="en-US" sz="3600" dirty="0">
                <a:solidFill>
                  <a:srgbClr val="9E1B32"/>
                </a:solidFill>
                <a:latin typeface="Arial" panose="020B0604020202020204" pitchFamily="34" charset="0"/>
                <a:cs typeface="Arial" panose="020B0604020202020204" pitchFamily="34" charset="0"/>
              </a:rPr>
            </a:br>
            <a:r>
              <a:rPr lang="en-US" sz="3600" b="1" dirty="0">
                <a:solidFill>
                  <a:srgbClr val="9E1B32"/>
                </a:solidFill>
                <a:latin typeface="Arial" panose="020B0604020202020204" pitchFamily="34" charset="0"/>
                <a:cs typeface="Arial" panose="020B0604020202020204" pitchFamily="34" charset="0"/>
              </a:rPr>
              <a:t>Question: </a:t>
            </a:r>
            <a:r>
              <a:rPr lang="en-US" sz="3600" dirty="0">
                <a:solidFill>
                  <a:srgbClr val="9E1B32"/>
                </a:solidFill>
                <a:latin typeface="Arial" panose="020B0604020202020204" pitchFamily="34" charset="0"/>
                <a:cs typeface="Arial" panose="020B0604020202020204" pitchFamily="34" charset="0"/>
              </a:rPr>
              <a:t>What is alt text?</a:t>
            </a:r>
            <a:endParaRPr lang="en-US" sz="3600" dirty="0"/>
          </a:p>
        </p:txBody>
      </p:sp>
      <p:sp>
        <p:nvSpPr>
          <p:cNvPr id="3" name="Content Placeholder 2">
            <a:extLst>
              <a:ext uri="{FF2B5EF4-FFF2-40B4-BE49-F238E27FC236}">
                <a16:creationId xmlns:a16="http://schemas.microsoft.com/office/drawing/2014/main" id="{8093F0CE-76CA-FD2D-1FEC-E021BD9249D1}"/>
              </a:ext>
            </a:extLst>
          </p:cNvPr>
          <p:cNvSpPr>
            <a:spLocks noGrp="1"/>
          </p:cNvSpPr>
          <p:nvPr>
            <p:ph sz="half" idx="1"/>
          </p:nvPr>
        </p:nvSpPr>
        <p:spPr>
          <a:xfrm>
            <a:off x="838200" y="2116345"/>
            <a:ext cx="10515600" cy="4060617"/>
          </a:xfrm>
        </p:spPr>
        <p:txBody>
          <a:bodyPr>
            <a:normAutofit fontScale="70000" lnSpcReduction="20000"/>
          </a:bodyPr>
          <a:lstStyle/>
          <a:p>
            <a:pPr marL="0" indent="0">
              <a:buNone/>
            </a:pPr>
            <a:r>
              <a:rPr lang="en-US" sz="2800" b="1" dirty="0">
                <a:solidFill>
                  <a:schemeClr val="tx1"/>
                </a:solidFill>
                <a:latin typeface="Arial" panose="020B0604020202020204" pitchFamily="34" charset="0"/>
                <a:cs typeface="Arial" panose="020B0604020202020204" pitchFamily="34" charset="0"/>
              </a:rPr>
              <a:t>Answer:</a:t>
            </a:r>
          </a:p>
          <a:p>
            <a:r>
              <a:rPr lang="en-US" dirty="0">
                <a:latin typeface="Arial" panose="020B0604020202020204" pitchFamily="34" charset="0"/>
                <a:cs typeface="Arial" panose="020B0604020202020204" pitchFamily="34" charset="0"/>
              </a:rPr>
              <a:t>Alt text (alternative text) is added to provide the information within an image to people using screen readers, allowing the image’s content to be read aloud to them.</a:t>
            </a:r>
          </a:p>
          <a:p>
            <a:r>
              <a:rPr lang="en-US" dirty="0">
                <a:latin typeface="Arial" panose="020B0604020202020204" pitchFamily="34" charset="0"/>
                <a:cs typeface="Arial" panose="020B0604020202020204" pitchFamily="34" charset="0"/>
              </a:rPr>
              <a:t>Screen readers accommodate people with:</a:t>
            </a:r>
          </a:p>
          <a:p>
            <a:pPr lvl="1"/>
            <a:r>
              <a:rPr lang="en-US" dirty="0">
                <a:latin typeface="Arial" panose="020B0604020202020204" pitchFamily="34" charset="0"/>
                <a:cs typeface="Arial" panose="020B0604020202020204" pitchFamily="34" charset="0"/>
              </a:rPr>
              <a:t>Visual disabilities</a:t>
            </a:r>
          </a:p>
          <a:p>
            <a:pPr lvl="1"/>
            <a:r>
              <a:rPr lang="en-US" dirty="0">
                <a:latin typeface="Arial" panose="020B0604020202020204" pitchFamily="34" charset="0"/>
                <a:cs typeface="Arial" panose="020B0604020202020204" pitchFamily="34" charset="0"/>
              </a:rPr>
              <a:t>Learning disabilities</a:t>
            </a:r>
          </a:p>
          <a:p>
            <a:pPr lvl="1"/>
            <a:r>
              <a:rPr lang="en-US" dirty="0">
                <a:latin typeface="Arial" panose="020B0604020202020204" pitchFamily="34" charset="0"/>
                <a:cs typeface="Arial" panose="020B0604020202020204" pitchFamily="34" charset="0"/>
              </a:rPr>
              <a:t>Cognitive disabilities</a:t>
            </a:r>
          </a:p>
          <a:p>
            <a:pPr lvl="1"/>
            <a:r>
              <a:rPr lang="en-US" dirty="0">
                <a:latin typeface="Arial" panose="020B0604020202020204" pitchFamily="34" charset="0"/>
                <a:cs typeface="Arial" panose="020B0604020202020204" pitchFamily="34" charset="0"/>
              </a:rPr>
              <a:t>Developmental disabilities</a:t>
            </a:r>
          </a:p>
          <a:p>
            <a:pPr lvl="1"/>
            <a:r>
              <a:rPr lang="en-US" dirty="0">
                <a:latin typeface="Arial" panose="020B0604020202020204" pitchFamily="34" charset="0"/>
                <a:cs typeface="Arial" panose="020B0604020202020204" pitchFamily="34" charset="0"/>
              </a:rPr>
              <a:t>People with autism (providing the implied meaning of the image and decoding facial expressions…. many people with autism view the web showing the code that includes alt text for this reason)</a:t>
            </a:r>
          </a:p>
          <a:p>
            <a:pPr lvl="1"/>
            <a:r>
              <a:rPr lang="en-US" dirty="0">
                <a:latin typeface="Arial" panose="020B0604020202020204" pitchFamily="34" charset="0"/>
                <a:cs typeface="Arial" panose="020B0604020202020204" pitchFamily="34" charset="0"/>
              </a:rPr>
              <a:t>Eye pain or straining</a:t>
            </a:r>
          </a:p>
          <a:p>
            <a:pPr lvl="1"/>
            <a:r>
              <a:rPr lang="en-US" dirty="0">
                <a:latin typeface="Arial" panose="020B0604020202020204" pitchFamily="34" charset="0"/>
                <a:cs typeface="Arial" panose="020B0604020202020204" pitchFamily="34" charset="0"/>
              </a:rPr>
              <a:t>Non-native speakers</a:t>
            </a:r>
          </a:p>
          <a:p>
            <a:pPr lvl="1"/>
            <a:r>
              <a:rPr lang="en-US" dirty="0">
                <a:latin typeface="Arial" panose="020B0604020202020204" pitchFamily="34" charset="0"/>
                <a:cs typeface="Arial" panose="020B0604020202020204" pitchFamily="34" charset="0"/>
              </a:rPr>
              <a:t>Other</a:t>
            </a:r>
          </a:p>
          <a:p>
            <a:r>
              <a:rPr lang="en-US" dirty="0">
                <a:latin typeface="Arial" panose="020B0604020202020204" pitchFamily="34" charset="0"/>
                <a:cs typeface="Arial" panose="020B0604020202020204" pitchFamily="34" charset="0"/>
              </a:rPr>
              <a:t>Alt text is required by federal law for all images, except when an image is marked as decorative.</a:t>
            </a:r>
          </a:p>
          <a:p>
            <a:endParaRPr lang="en-US" dirty="0"/>
          </a:p>
        </p:txBody>
      </p:sp>
      <p:grpSp>
        <p:nvGrpSpPr>
          <p:cNvPr id="4" name="Group 3">
            <a:extLst>
              <a:ext uri="{FF2B5EF4-FFF2-40B4-BE49-F238E27FC236}">
                <a16:creationId xmlns:a16="http://schemas.microsoft.com/office/drawing/2014/main" id="{776CA10E-B91C-660E-9C7D-E31278D518E1}"/>
              </a:ext>
              <a:ext uri="{C183D7F6-B498-43B3-948B-1728B52AA6E4}">
                <adec:decorative xmlns:adec="http://schemas.microsoft.com/office/drawing/2017/decorative" val="1"/>
              </a:ext>
            </a:extLst>
          </p:cNvPr>
          <p:cNvGrpSpPr>
            <a:grpSpLocks noGrp="1" noUngrp="1" noRot="1" noMove="1" noResize="1"/>
          </p:cNvGrpSpPr>
          <p:nvPr/>
        </p:nvGrpSpPr>
        <p:grpSpPr>
          <a:xfrm>
            <a:off x="0" y="1921785"/>
            <a:ext cx="12192000" cy="4649029"/>
            <a:chOff x="0" y="1924645"/>
            <a:chExt cx="12192000" cy="4649029"/>
          </a:xfrm>
        </p:grpSpPr>
        <p:sp>
          <p:nvSpPr>
            <p:cNvPr id="10" name="Rectangle 9">
              <a:extLst>
                <a:ext uri="{FF2B5EF4-FFF2-40B4-BE49-F238E27FC236}">
                  <a16:creationId xmlns:a16="http://schemas.microsoft.com/office/drawing/2014/main" id="{8E7DAA08-A07A-AA82-45B3-49514C497BE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6040100" y="385255"/>
              <a:ext cx="111800" cy="12192000"/>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C0F35B91-0491-2351-BE0B-E2C1F4E085E4}"/>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flipH="1">
              <a:off x="0" y="6573674"/>
              <a:ext cx="12192000" cy="0"/>
            </a:xfrm>
            <a:prstGeom prst="line">
              <a:avLst/>
            </a:prstGeom>
            <a:ln>
              <a:solidFill>
                <a:srgbClr val="9E1B3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C70EA88-58D0-425D-1127-01A756DF25E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6049659" y="-3286815"/>
              <a:ext cx="92681" cy="10515601"/>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9" name="Picture 8">
            <a:extLst>
              <a:ext uri="{FF2B5EF4-FFF2-40B4-BE49-F238E27FC236}">
                <a16:creationId xmlns:a16="http://schemas.microsoft.com/office/drawing/2014/main" id="{2827F88B-6D4E-A019-6BFA-D0074AB0996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416" y="320844"/>
            <a:ext cx="2855881" cy="669235"/>
          </a:xfrm>
          <a:prstGeom prst="rect">
            <a:avLst/>
          </a:prstGeom>
        </p:spPr>
      </p:pic>
    </p:spTree>
    <p:extLst>
      <p:ext uri="{BB962C8B-B14F-4D97-AF65-F5344CB8AC3E}">
        <p14:creationId xmlns:p14="http://schemas.microsoft.com/office/powerpoint/2010/main" val="402241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B9DC4-6565-D30D-3D75-70395EC187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DA70CA-63D2-2B9A-687C-AC032B81B3FD}"/>
              </a:ext>
            </a:extLst>
          </p:cNvPr>
          <p:cNvSpPr>
            <a:spLocks noGrp="1"/>
          </p:cNvSpPr>
          <p:nvPr>
            <p:ph type="title"/>
          </p:nvPr>
        </p:nvSpPr>
        <p:spPr>
          <a:xfrm>
            <a:off x="838200" y="1014463"/>
            <a:ext cx="10515600" cy="810369"/>
          </a:xfrm>
        </p:spPr>
        <p:txBody>
          <a:bodyPr>
            <a:normAutofit fontScale="90000"/>
          </a:bodyPr>
          <a:lstStyle/>
          <a:p>
            <a:pPr algn="ctr"/>
            <a:r>
              <a:rPr lang="en-US" sz="3600" b="1" dirty="0">
                <a:solidFill>
                  <a:srgbClr val="9E1B32"/>
                </a:solidFill>
                <a:latin typeface="Arial" panose="020B0604020202020204" pitchFamily="34" charset="0"/>
                <a:cs typeface="Arial" panose="020B0604020202020204" pitchFamily="34" charset="0"/>
              </a:rPr>
              <a:t>Question</a:t>
            </a:r>
            <a:r>
              <a:rPr lang="en-US" sz="3600" dirty="0">
                <a:solidFill>
                  <a:srgbClr val="9E1B32"/>
                </a:solidFill>
                <a:latin typeface="Arial" panose="020B0604020202020204" pitchFamily="34" charset="0"/>
                <a:cs typeface="Arial" panose="020B0604020202020204" pitchFamily="34" charset="0"/>
              </a:rPr>
              <a:t>: What types of images require alt text (instead of being marked decorative)?</a:t>
            </a:r>
            <a:endParaRPr lang="en-US" sz="3600" dirty="0"/>
          </a:p>
        </p:txBody>
      </p:sp>
      <p:sp>
        <p:nvSpPr>
          <p:cNvPr id="3" name="Content Placeholder 2">
            <a:extLst>
              <a:ext uri="{FF2B5EF4-FFF2-40B4-BE49-F238E27FC236}">
                <a16:creationId xmlns:a16="http://schemas.microsoft.com/office/drawing/2014/main" id="{E909DECA-868D-3E27-30C7-332D4FF54BD7}"/>
              </a:ext>
            </a:extLst>
          </p:cNvPr>
          <p:cNvSpPr>
            <a:spLocks noGrp="1"/>
          </p:cNvSpPr>
          <p:nvPr>
            <p:ph sz="half" idx="1"/>
          </p:nvPr>
        </p:nvSpPr>
        <p:spPr>
          <a:xfrm>
            <a:off x="838200" y="2116345"/>
            <a:ext cx="10515600" cy="4060617"/>
          </a:xfrm>
        </p:spPr>
        <p:txBody>
          <a:bodyPr>
            <a:normAutofit/>
          </a:bodyPr>
          <a:lstStyle/>
          <a:p>
            <a:pPr marL="0" indent="0">
              <a:buNone/>
            </a:pPr>
            <a:r>
              <a:rPr lang="en-US" b="1" dirty="0">
                <a:latin typeface="Arial" panose="020B0604020202020204" pitchFamily="34" charset="0"/>
                <a:cs typeface="Arial" panose="020B0604020202020204" pitchFamily="34" charset="0"/>
              </a:rPr>
              <a:t>Answer: </a:t>
            </a:r>
            <a:r>
              <a:rPr lang="en-US" dirty="0">
                <a:latin typeface="Arial" panose="020B0604020202020204" pitchFamily="34" charset="0"/>
                <a:cs typeface="Arial" panose="020B0604020202020204" pitchFamily="34" charset="0"/>
              </a:rPr>
              <a:t>Images require alt text when they provide information/content and are not purely decorative.</a:t>
            </a:r>
          </a:p>
          <a:p>
            <a:pPr marL="0" indent="0">
              <a:buNone/>
            </a:pPr>
            <a:r>
              <a:rPr lang="en-US" dirty="0">
                <a:latin typeface="Arial" panose="020B0604020202020204" pitchFamily="34" charset="0"/>
                <a:cs typeface="Arial" panose="020B0604020202020204" pitchFamily="34" charset="0"/>
              </a:rPr>
              <a:t>A good litmus test: Does the image contribute to the learning?</a:t>
            </a:r>
          </a:p>
          <a:p>
            <a:pPr marL="0" indent="0">
              <a:buNone/>
            </a:pPr>
            <a:r>
              <a:rPr lang="en-US" dirty="0">
                <a:latin typeface="Arial" panose="020B0604020202020204" pitchFamily="34" charset="0"/>
                <a:cs typeface="Arial" panose="020B0604020202020204" pitchFamily="34" charset="0"/>
              </a:rPr>
              <a:t>However, if the information in an image appears verbatim in the body of the text, it can be marked as decorative or have “ ” as the alt text if there isn’t a way to mark it as decorative.</a:t>
            </a:r>
          </a:p>
          <a:p>
            <a:pPr marL="0" indent="0">
              <a:buNone/>
            </a:pPr>
            <a:r>
              <a:rPr lang="en-US" b="1" dirty="0">
                <a:latin typeface="Arial" panose="020B0604020202020204" pitchFamily="34" charset="0"/>
                <a:cs typeface="Arial" panose="020B0604020202020204" pitchFamily="34" charset="0"/>
              </a:rPr>
              <a:t>Context is key </a:t>
            </a:r>
            <a:r>
              <a:rPr lang="en-US" dirty="0">
                <a:latin typeface="Arial" panose="020B0604020202020204" pitchFamily="34" charset="0"/>
                <a:cs typeface="Arial" panose="020B0604020202020204" pitchFamily="34" charset="0"/>
              </a:rPr>
              <a:t>to determining if it is an alt text or decorative image. </a:t>
            </a:r>
          </a:p>
        </p:txBody>
      </p:sp>
      <p:grpSp>
        <p:nvGrpSpPr>
          <p:cNvPr id="4" name="Group 3">
            <a:extLst>
              <a:ext uri="{FF2B5EF4-FFF2-40B4-BE49-F238E27FC236}">
                <a16:creationId xmlns:a16="http://schemas.microsoft.com/office/drawing/2014/main" id="{33B94EA2-D6C6-BB93-167E-04F2F7D3B6FB}"/>
              </a:ext>
              <a:ext uri="{C183D7F6-B498-43B3-948B-1728B52AA6E4}">
                <adec:decorative xmlns:adec="http://schemas.microsoft.com/office/drawing/2017/decorative" val="1"/>
              </a:ext>
            </a:extLst>
          </p:cNvPr>
          <p:cNvGrpSpPr>
            <a:grpSpLocks noGrp="1" noUngrp="1" noRot="1" noMove="1" noResize="1"/>
          </p:cNvGrpSpPr>
          <p:nvPr/>
        </p:nvGrpSpPr>
        <p:grpSpPr>
          <a:xfrm>
            <a:off x="0" y="1921785"/>
            <a:ext cx="12192000" cy="4649029"/>
            <a:chOff x="0" y="1924645"/>
            <a:chExt cx="12192000" cy="4649029"/>
          </a:xfrm>
        </p:grpSpPr>
        <p:sp>
          <p:nvSpPr>
            <p:cNvPr id="10" name="Rectangle 9">
              <a:extLst>
                <a:ext uri="{FF2B5EF4-FFF2-40B4-BE49-F238E27FC236}">
                  <a16:creationId xmlns:a16="http://schemas.microsoft.com/office/drawing/2014/main" id="{535FFC61-6489-11C2-C74D-B157CE74CF1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6040100" y="385255"/>
              <a:ext cx="111800" cy="12192000"/>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10E6F703-55AD-C29F-BC04-9F1C998C8962}"/>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flipH="1">
              <a:off x="0" y="6573674"/>
              <a:ext cx="12192000" cy="0"/>
            </a:xfrm>
            <a:prstGeom prst="line">
              <a:avLst/>
            </a:prstGeom>
            <a:ln>
              <a:solidFill>
                <a:srgbClr val="9E1B3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A98E077-E019-7C1D-42C3-8116F94F123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6049659" y="-3286815"/>
              <a:ext cx="92681" cy="10515601"/>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9" name="Picture 8">
            <a:extLst>
              <a:ext uri="{FF2B5EF4-FFF2-40B4-BE49-F238E27FC236}">
                <a16:creationId xmlns:a16="http://schemas.microsoft.com/office/drawing/2014/main" id="{2A0E5B1E-3569-C5D8-EB2B-2F555A934BE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416" y="320844"/>
            <a:ext cx="2855881" cy="669235"/>
          </a:xfrm>
          <a:prstGeom prst="rect">
            <a:avLst/>
          </a:prstGeom>
        </p:spPr>
      </p:pic>
    </p:spTree>
    <p:extLst>
      <p:ext uri="{BB962C8B-B14F-4D97-AF65-F5344CB8AC3E}">
        <p14:creationId xmlns:p14="http://schemas.microsoft.com/office/powerpoint/2010/main" val="26724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58DA3D8597444DB77E1001FFC7499B" ma:contentTypeVersion="13" ma:contentTypeDescription="Create a new document." ma:contentTypeScope="" ma:versionID="3066d6becaea094187ad02729528ea21">
  <xsd:schema xmlns:xsd="http://www.w3.org/2001/XMLSchema" xmlns:xs="http://www.w3.org/2001/XMLSchema" xmlns:p="http://schemas.microsoft.com/office/2006/metadata/properties" xmlns:ns3="f8fd3433-ed41-4b02-9e76-4c45d33cff02" xmlns:ns4="4c563b3b-9176-4bdf-8a8f-c1de6597a541" targetNamespace="http://schemas.microsoft.com/office/2006/metadata/properties" ma:root="true" ma:fieldsID="657057ed21f580142ff7bcb92eee8177" ns3:_="" ns4:_="">
    <xsd:import namespace="f8fd3433-ed41-4b02-9e76-4c45d33cff02"/>
    <xsd:import namespace="4c563b3b-9176-4bdf-8a8f-c1de6597a54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_activity"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fd3433-ed41-4b02-9e76-4c45d33cff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_activity" ma:index="18" nillable="true" ma:displayName="_activity" ma:hidden="true" ma:internalName="_activity">
      <xsd:simpleType>
        <xsd:restriction base="dms:Note"/>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563b3b-9176-4bdf-8a8f-c1de6597a54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f8fd3433-ed41-4b02-9e76-4c45d33cff0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8BEFC8-181D-4096-A3C4-2ABBD1FE3C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fd3433-ed41-4b02-9e76-4c45d33cff02"/>
    <ds:schemaRef ds:uri="4c563b3b-9176-4bdf-8a8f-c1de6597a5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B60FED-799E-4EB7-B6EB-E818A712989C}">
  <ds:schemaRefs>
    <ds:schemaRef ds:uri="http://www.w3.org/XML/1998/namespace"/>
    <ds:schemaRef ds:uri="http://schemas.microsoft.com/office/2006/metadata/properties"/>
    <ds:schemaRef ds:uri="http://purl.org/dc/terms/"/>
    <ds:schemaRef ds:uri="http://purl.org/dc/elements/1.1/"/>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4c563b3b-9176-4bdf-8a8f-c1de6597a541"/>
    <ds:schemaRef ds:uri="f8fd3433-ed41-4b02-9e76-4c45d33cff02"/>
  </ds:schemaRefs>
</ds:datastoreItem>
</file>

<file path=customXml/itemProps3.xml><?xml version="1.0" encoding="utf-8"?>
<ds:datastoreItem xmlns:ds="http://schemas.openxmlformats.org/officeDocument/2006/customXml" ds:itemID="{639C7168-8F5C-496C-8630-3C2D1CAAF8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9636</TotalTime>
  <Words>2231</Words>
  <Application>Microsoft Office PowerPoint</Application>
  <PresentationFormat>Widescreen</PresentationFormat>
  <Paragraphs>187</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Aptos</vt:lpstr>
      <vt:lpstr>Arial</vt:lpstr>
      <vt:lpstr>Calibri</vt:lpstr>
      <vt:lpstr>Calibri Light</vt:lpstr>
      <vt:lpstr>Office Theme</vt:lpstr>
      <vt:lpstr>AI For Document and Web Accessibility Assistance and Automation</vt:lpstr>
      <vt:lpstr>Speaker</vt:lpstr>
      <vt:lpstr>During this session, you will have an opportunity to:</vt:lpstr>
      <vt:lpstr>Question: What types of images are used in your online courses?</vt:lpstr>
      <vt:lpstr>Question: How do you make those images accessible/ who makes them accessible?</vt:lpstr>
      <vt:lpstr>Question: What Are the Challenges Associated with Writing Alt Text?</vt:lpstr>
      <vt:lpstr>Question: What Are the Challenges Associated with Making Documents Accessible?</vt:lpstr>
      <vt:lpstr>Quick Refresh Question: What is alt text?</vt:lpstr>
      <vt:lpstr>Question: What types of images require alt text (instead of being marked decorative)?</vt:lpstr>
      <vt:lpstr>Question: Why are images marked decorative (instead of being left blank)?</vt:lpstr>
      <vt:lpstr>Question: Microsoft Word automatically generates alt text. Why can’t I use that instead of writing my own?</vt:lpstr>
      <vt:lpstr>How Am I Expected To Do All That?</vt:lpstr>
      <vt:lpstr>The Future of Alt Text Is Here</vt:lpstr>
      <vt:lpstr>How Can AI Help Write Alt Text?</vt:lpstr>
      <vt:lpstr>AI Prompts</vt:lpstr>
      <vt:lpstr>Best Practices</vt:lpstr>
      <vt:lpstr>Copying and Pasting Long AI ALT Text into HTML Body Text (Not the Alt Text Section)</vt:lpstr>
      <vt:lpstr>AI Alt Text Important Context and Personal Note</vt:lpstr>
      <vt:lpstr>Let’s Make Some Images Accessible  Using AI</vt:lpstr>
      <vt:lpstr>Share Your Results Google Drive Folder</vt:lpstr>
      <vt:lpstr>To Follow Along and Test AI During This Session</vt:lpstr>
      <vt:lpstr>Document Accessibility</vt:lpstr>
      <vt:lpstr>Document Accessibility Prompt</vt:lpstr>
      <vt:lpstr>AI Document Accessibility: Current Reliable Capabilities</vt:lpstr>
      <vt:lpstr>AI Document Accessibility Important Context</vt:lpstr>
      <vt:lpstr>To Follow Along and Test AI Documents During This Session</vt:lpstr>
      <vt:lpstr>Example Document Input and Output</vt:lpstr>
      <vt:lpstr>AI Document Accessibility: What did it do?</vt:lpstr>
      <vt:lpstr>AI Document Accessibility Notes</vt:lpstr>
      <vt:lpstr>Choose Your Own Adventure</vt:lpstr>
      <vt:lpstr>Questions?</vt:lpstr>
      <vt:lpstr>Contact</vt:lpstr>
      <vt:lpstr>The University of Alabama: Where Legends are Made</vt:lpstr>
    </vt:vector>
  </TitlesOfParts>
  <Manager>The University of Alabama</Manager>
  <Company>The University of Alabama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Unleashed: Transforming the Accessibility of Images, Graphics, and Math Through Alt Text Automation Preconference Workshop</dc:title>
  <dc:subject>AI Unleashed: Transforming the Accessibility of Images, Graphics, and Math Through Alt Text Automation Preconference Workshop</dc:subject>
  <dc:creator>Kristin Juhrs Kaylor, MA</dc:creator>
  <cp:keywords>AI Unleashed: Transforming the Accessibility of Images, Graphics, and Math Through Alt Text Automation Preconference Workshop</cp:keywords>
  <dc:description>AI Unleashed: Transforming the Accessibility of Images, Graphics, and Math Through Alt Text Automation Preconference Workshop</dc:description>
  <cp:lastModifiedBy>Kristin Kaylor</cp:lastModifiedBy>
  <cp:revision>148</cp:revision>
  <dcterms:created xsi:type="dcterms:W3CDTF">2023-10-20T15:32:00Z</dcterms:created>
  <dcterms:modified xsi:type="dcterms:W3CDTF">2025-11-19T22:18:45Z</dcterms:modified>
  <cp:category>AI Unleashed: Transforming the Accessibility of Images, Graphics, and Math Through Alt Text Automation Preconference Workshop</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0x0101000558DA3D8597444DB77E1001FFC7499B</vt:lpwstr>
  </property>
</Properties>
</file>