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42" r:id="rId5"/>
    <p:sldId id="443" r:id="rId6"/>
    <p:sldId id="445" r:id="rId7"/>
    <p:sldId id="446" r:id="rId8"/>
    <p:sldId id="447" r:id="rId9"/>
    <p:sldId id="448" r:id="rId10"/>
    <p:sldId id="449" r:id="rId11"/>
    <p:sldId id="450" r:id="rId12"/>
    <p:sldId id="451"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68"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4" r:id="rId45"/>
    <p:sldId id="485" r:id="rId46"/>
    <p:sldId id="486" r:id="rId47"/>
    <p:sldId id="487" r:id="rId48"/>
    <p:sldId id="300" r:id="rId49"/>
    <p:sldId id="437" r:id="rId50"/>
    <p:sldId id="412" r:id="rId51"/>
    <p:sldId id="261" r:id="rId52"/>
    <p:sldId id="440" r:id="rId53"/>
    <p:sldId id="438" r:id="rId54"/>
    <p:sldId id="441" r:id="rId55"/>
    <p:sldId id="492" r:id="rId56"/>
    <p:sldId id="493" r:id="rId57"/>
    <p:sldId id="494" r:id="rId58"/>
    <p:sldId id="489" r:id="rId59"/>
    <p:sldId id="287" r:id="rId60"/>
    <p:sldId id="278" r:id="rId61"/>
    <p:sldId id="27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B32"/>
    <a:srgbClr val="005EA4"/>
    <a:srgbClr val="7E8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86441" autoAdjust="0"/>
  </p:normalViewPr>
  <p:slideViewPr>
    <p:cSldViewPr snapToGrid="0">
      <p:cViewPr>
        <p:scale>
          <a:sx n="58" d="100"/>
          <a:sy n="58" d="100"/>
        </p:scale>
        <p:origin x="200" y="-20"/>
      </p:cViewPr>
      <p:guideLst/>
    </p:cSldViewPr>
  </p:slideViewPr>
  <p:outlineViewPr>
    <p:cViewPr>
      <p:scale>
        <a:sx n="33" d="100"/>
        <a:sy n="33" d="100"/>
      </p:scale>
      <p:origin x="0" y="-4259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274B-19C2-4ED9-DB20-714982003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565E86-C9DD-738F-FFCF-3D9D86F4E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8B4A29-ABB7-82EF-6CA2-C45ED60B2D06}"/>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5" name="Footer Placeholder 4">
            <a:extLst>
              <a:ext uri="{FF2B5EF4-FFF2-40B4-BE49-F238E27FC236}">
                <a16:creationId xmlns:a16="http://schemas.microsoft.com/office/drawing/2014/main" id="{C841EF4F-2BF1-6104-ACA9-FAB7C7106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1AC3B-F42D-97D2-E4CF-615075C1F74F}"/>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88333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271E-C789-6861-1C87-3271EB2111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2A771E-B13C-C7FC-27FA-F26B17A8BA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CE886-6D3C-E514-CDF3-6B4946CF6AF4}"/>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5" name="Footer Placeholder 4">
            <a:extLst>
              <a:ext uri="{FF2B5EF4-FFF2-40B4-BE49-F238E27FC236}">
                <a16:creationId xmlns:a16="http://schemas.microsoft.com/office/drawing/2014/main" id="{20E10986-433D-7714-4E50-6E9691979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91EFC-7970-8DD1-2550-26F411531F39}"/>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456189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49A8EE-C83C-C3F1-9400-523B3A9F2E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2C86B-65E8-D976-CADE-B9BEDE70D5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F324B-18B3-0F08-2257-61C46C94C191}"/>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5" name="Footer Placeholder 4">
            <a:extLst>
              <a:ext uri="{FF2B5EF4-FFF2-40B4-BE49-F238E27FC236}">
                <a16:creationId xmlns:a16="http://schemas.microsoft.com/office/drawing/2014/main" id="{E5A137BD-8DF7-D657-692F-701BD7FEC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DFE00-719C-CC72-63F5-60ED24662F9A}"/>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65875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EB3C-3392-F008-13C8-D90A46BB0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5E192-5EB4-7C86-8F35-9240B2EEB0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EF8A1-A85D-2574-9E06-9938CF904195}"/>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5" name="Footer Placeholder 4">
            <a:extLst>
              <a:ext uri="{FF2B5EF4-FFF2-40B4-BE49-F238E27FC236}">
                <a16:creationId xmlns:a16="http://schemas.microsoft.com/office/drawing/2014/main" id="{30D3EF47-D978-20D8-07FB-43F61A1CF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5B0C8-A26D-ABB2-EB30-B7340C64694B}"/>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347263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02AE-F8EB-460B-4B51-6212A45447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3082AD-3AC4-9BB2-23C4-1BBD5A961A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E3528D-8D28-2498-FF15-1CEE6DCAC26F}"/>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5" name="Footer Placeholder 4">
            <a:extLst>
              <a:ext uri="{FF2B5EF4-FFF2-40B4-BE49-F238E27FC236}">
                <a16:creationId xmlns:a16="http://schemas.microsoft.com/office/drawing/2014/main" id="{6F18C359-A0D4-B48E-A480-64D4FFB26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00797-6DAE-C6F5-69F9-49CAA4C04F51}"/>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3823547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3FEB-3585-BFCB-008D-566CAE66E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A6065C-9A10-0B1E-CE9D-7F3874C87C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112CE4-F2B0-0762-8D93-697D558300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4D3528-3B63-3180-A331-75F3DFC2D70A}"/>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6" name="Footer Placeholder 5">
            <a:extLst>
              <a:ext uri="{FF2B5EF4-FFF2-40B4-BE49-F238E27FC236}">
                <a16:creationId xmlns:a16="http://schemas.microsoft.com/office/drawing/2014/main" id="{4AFF8529-9DF9-228B-F408-628358655C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336D6-84AD-BC73-D6C9-78D8E33E2E14}"/>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366779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A6624-9222-4768-EA70-FBACD517AE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A9CB31-66FA-53CE-18D9-9262D552F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940BAC-422F-587F-2EB3-4BACD4B438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5CE81C-6118-6234-A467-1F75EA16E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F598A2-DAAC-73CE-6A3F-40EC84ABB0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8221F-A5EF-8AE7-DD47-43AE4179210A}"/>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8" name="Footer Placeholder 7">
            <a:extLst>
              <a:ext uri="{FF2B5EF4-FFF2-40B4-BE49-F238E27FC236}">
                <a16:creationId xmlns:a16="http://schemas.microsoft.com/office/drawing/2014/main" id="{F8EC38F1-0F8E-01FE-0558-3C69FF28A6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0033BC-6756-8136-621C-85A4FD8584BD}"/>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155360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7B38-2AD6-6281-AE13-7DB46CFD7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2BD67E-4CD0-818F-C96B-CF07DA09943D}"/>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4" name="Footer Placeholder 3">
            <a:extLst>
              <a:ext uri="{FF2B5EF4-FFF2-40B4-BE49-F238E27FC236}">
                <a16:creationId xmlns:a16="http://schemas.microsoft.com/office/drawing/2014/main" id="{B664ED52-35B1-93A4-D9AC-2011F3D01C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A31549-9E0D-583F-32B8-60D0D958098A}"/>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421054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CE5BE-E393-A86A-080E-1BA169F10AF6}"/>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3" name="Footer Placeholder 2">
            <a:extLst>
              <a:ext uri="{FF2B5EF4-FFF2-40B4-BE49-F238E27FC236}">
                <a16:creationId xmlns:a16="http://schemas.microsoft.com/office/drawing/2014/main" id="{9325B0DD-4D82-3A11-1F4B-AF11B2D53F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6E27D1-2C35-5569-7684-911A997CA56D}"/>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412269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1A4B-BC53-96EE-7994-8AFAB64A86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6574C2-78DA-E9E8-0369-1A9DDEA8B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165FC3-DA6B-1014-FDCA-AF8ACC406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C70E4-80C2-A9BD-B4B0-A4776A9FF40B}"/>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6" name="Footer Placeholder 5">
            <a:extLst>
              <a:ext uri="{FF2B5EF4-FFF2-40B4-BE49-F238E27FC236}">
                <a16:creationId xmlns:a16="http://schemas.microsoft.com/office/drawing/2014/main" id="{10BB3CC0-C4A5-3014-700C-FCAED369DA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038109-B2C6-6AB4-CFB7-9660990C1979}"/>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336739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25C1-1C46-171B-1E6A-B7A1C45DB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592F4B-0FB9-24D3-0215-A73DE66B2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FCACB-8E27-661A-7DA4-865C9E5C3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94D1BF-A696-E7F4-65DB-DC3040F65876}"/>
              </a:ext>
            </a:extLst>
          </p:cNvPr>
          <p:cNvSpPr>
            <a:spLocks noGrp="1"/>
          </p:cNvSpPr>
          <p:nvPr>
            <p:ph type="dt" sz="half" idx="10"/>
          </p:nvPr>
        </p:nvSpPr>
        <p:spPr/>
        <p:txBody>
          <a:bodyPr/>
          <a:lstStyle/>
          <a:p>
            <a:fld id="{7A207C04-C5AC-44BE-9183-09B381E7C062}" type="datetimeFigureOut">
              <a:rPr lang="en-US" smtClean="0"/>
              <a:t>11/16/2025</a:t>
            </a:fld>
            <a:endParaRPr lang="en-US"/>
          </a:p>
        </p:txBody>
      </p:sp>
      <p:sp>
        <p:nvSpPr>
          <p:cNvPr id="6" name="Footer Placeholder 5">
            <a:extLst>
              <a:ext uri="{FF2B5EF4-FFF2-40B4-BE49-F238E27FC236}">
                <a16:creationId xmlns:a16="http://schemas.microsoft.com/office/drawing/2014/main" id="{4A87E3C6-A042-E5AA-1719-60247B76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D736F-4B02-832C-DDE9-DEF976B25E34}"/>
              </a:ext>
            </a:extLst>
          </p:cNvPr>
          <p:cNvSpPr>
            <a:spLocks noGrp="1"/>
          </p:cNvSpPr>
          <p:nvPr>
            <p:ph type="sldNum" sz="quarter" idx="12"/>
          </p:nvPr>
        </p:nvSpPr>
        <p:spPr/>
        <p:txBody>
          <a:bodyPr/>
          <a:lstStyle/>
          <a:p>
            <a:fld id="{4D8D279B-4F31-49C4-98DD-F9E0FAB76D2C}" type="slidenum">
              <a:rPr lang="en-US" smtClean="0"/>
              <a:t>‹#›</a:t>
            </a:fld>
            <a:endParaRPr lang="en-US"/>
          </a:p>
        </p:txBody>
      </p:sp>
    </p:spTree>
    <p:extLst>
      <p:ext uri="{BB962C8B-B14F-4D97-AF65-F5344CB8AC3E}">
        <p14:creationId xmlns:p14="http://schemas.microsoft.com/office/powerpoint/2010/main" val="311849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1DF6B-82E6-3B75-CCC8-49709C452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83DC0C-13DF-8F21-E179-946A9A972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8CB8C-C41F-6C23-B88B-22EB63C37A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07C04-C5AC-44BE-9183-09B381E7C062}" type="datetimeFigureOut">
              <a:rPr lang="en-US" smtClean="0"/>
              <a:t>11/16/2025</a:t>
            </a:fld>
            <a:endParaRPr lang="en-US"/>
          </a:p>
        </p:txBody>
      </p:sp>
      <p:sp>
        <p:nvSpPr>
          <p:cNvPr id="5" name="Footer Placeholder 4">
            <a:extLst>
              <a:ext uri="{FF2B5EF4-FFF2-40B4-BE49-F238E27FC236}">
                <a16:creationId xmlns:a16="http://schemas.microsoft.com/office/drawing/2014/main" id="{CDD2991C-2721-DA1F-26CA-65A18AC46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779954-938B-9BF7-3459-3ABCD14A4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D279B-4F31-49C4-98DD-F9E0FAB76D2C}" type="slidenum">
              <a:rPr lang="en-US" smtClean="0"/>
              <a:t>‹#›</a:t>
            </a:fld>
            <a:endParaRPr lang="en-US"/>
          </a:p>
        </p:txBody>
      </p:sp>
    </p:spTree>
    <p:extLst>
      <p:ext uri="{BB962C8B-B14F-4D97-AF65-F5344CB8AC3E}">
        <p14:creationId xmlns:p14="http://schemas.microsoft.com/office/powerpoint/2010/main" val="3798640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jobcompass.net/win-money-on-game-shows/" TargetMode="External"/><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oer.pressbooks.pub/collegeresearch/chapter/conclusion-start-research/" TargetMode="External"/><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creativecommons.org/licenses/by/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oer.pressbooks.pub/collegeresearch/chapter/conclusion-start-research/" TargetMode="External"/><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creativecommons.org/licenses/by/3.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er.pressbooks.pub/collegeresearch/chapter/conclusion-start-research/" TargetMode="External"/><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creativecommons.org/licenses/by/3.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oer.pressbooks.pub/collegeresearch/chapter/conclusion-start-research/" TargetMode="External"/><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creativecommons.org/licenses/by/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oer.pressbooks.pub/collegeresearch/chapter/conclusion-start-research/" TargetMode="External"/><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s://creativecommons.org/licenses/by/3.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oer.pressbooks.pub/collegeresearch/chapter/conclusion-start-research/" TargetMode="External"/><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s://creativecommons.org/licenses/by/3.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pexels.com/photo/serious-multiethnic-people-working-together-in-workspace-3931873/" TargetMode="External"/><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hyperlink" Target="http://drdeborahserani.blogspot.com/2017/04/depression-around-world-infographic.html" TargetMode="External"/><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creativecommons.org/licenses/by/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drdeborahserani.blogspot.com/2017/04/depression-around-world-infographic.html" TargetMode="External"/><Relationship Id="rId7"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www.un.org/" TargetMode="External"/><Relationship Id="rId5" Type="http://schemas.openxmlformats.org/officeDocument/2006/relationships/hyperlink" Target="http://www.who.int/" TargetMode="External"/><Relationship Id="rId4" Type="http://schemas.openxmlformats.org/officeDocument/2006/relationships/hyperlink" Target="https://creativecommons.org/licenses/by/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drdeborahserani.blogspot.com/2017/04/depression-around-world-infographic.html" TargetMode="External"/><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creativecommons.org/licenses/by/3.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drdeborahserani.blogspot.com/2017/04/depression-around-world-infographic.html" TargetMode="External"/><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creativecommons.org/licenses/by/3.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rive.google.com/drive/folders/1iiItI0-WuAeQMoUPWqG1oApxbxf_NPjr?usp=shar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drive.google.com/drive/folders/1iiItI0-WuAeQMoUPWqG1oApxbxf_NPjr?usp=sharing" TargetMode="External"/><Relationship Id="rId7" Type="http://schemas.openxmlformats.org/officeDocument/2006/relationships/image" Target="../media/image3.png"/><Relationship Id="rId2" Type="http://schemas.openxmlformats.org/officeDocument/2006/relationships/hyperlink" Target="https://drive.google.com/drive/folders/1jEWlSczDz5xBjVoCMH1ZaKjtnfrArGuw?usp=sharing" TargetMode="External"/><Relationship Id="rId1" Type="http://schemas.openxmlformats.org/officeDocument/2006/relationships/slideLayout" Target="../slideLayouts/slideLayout2.xml"/><Relationship Id="rId6" Type="http://schemas.openxmlformats.org/officeDocument/2006/relationships/hyperlink" Target="https://drive.google.com/drive/folders/15zWQ9TvBsDpYTnlhirGtBl678Cge7izs?usp=drive_link" TargetMode="External"/><Relationship Id="rId5" Type="http://schemas.openxmlformats.org/officeDocument/2006/relationships/hyperlink" Target="https://docs.google.com/document/d/1Cppp_VQzHhQOm2Vq9znwLxkdNgeZshDIzXoQcP0RMBg/edit?usp=sharing" TargetMode="External"/><Relationship Id="rId4" Type="http://schemas.openxmlformats.org/officeDocument/2006/relationships/hyperlink" Target="https://docs.google.com/document/d/1uUk6OlnXJsGI2FrE814a9xp0meaM7Ujc/edit?usp=drive_link&amp;ouid=108653316957558462075&amp;rtpof=true&amp;sd=true"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drive.google.com/drive/folders/1iiItI0-WuAeQMoUPWqG1oApxbxf_NPjr?usp=sharing" TargetMode="External"/><Relationship Id="rId7" Type="http://schemas.openxmlformats.org/officeDocument/2006/relationships/image" Target="../media/image3.png"/><Relationship Id="rId2" Type="http://schemas.openxmlformats.org/officeDocument/2006/relationships/hyperlink" Target="https://drive.google.com/drive/folders/1jEWlSczDz5xBjVoCMH1ZaKjtnfrArGuw?usp=sharing" TargetMode="External"/><Relationship Id="rId1" Type="http://schemas.openxmlformats.org/officeDocument/2006/relationships/slideLayout" Target="../slideLayouts/slideLayout2.xml"/><Relationship Id="rId6" Type="http://schemas.openxmlformats.org/officeDocument/2006/relationships/hyperlink" Target="https://drive.google.com/drive/folders/15zWQ9TvBsDpYTnlhirGtBl678Cge7izs?usp=drive_link" TargetMode="External"/><Relationship Id="rId5" Type="http://schemas.openxmlformats.org/officeDocument/2006/relationships/hyperlink" Target="https://docs.google.com/document/d/1Cppp_VQzHhQOm2Vq9znwLxkdNgeZshDIzXoQcP0RMBg/edit?usp=sharing" TargetMode="External"/><Relationship Id="rId4" Type="http://schemas.openxmlformats.org/officeDocument/2006/relationships/hyperlink" Target="https://docs.google.com/document/d/1uUk6OlnXJsGI2FrE814a9xp0meaM7Ujc/edit?usp=drive_link&amp;ouid=108653316957558462075&amp;rtpof=true&amp;sd=true"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researchparent.com/books/kids-books/best-book-series-for-kids/best-book-series-for-fourth-grade/" TargetMode="External"/><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s://creativecommons.org/licenses/by-sa/3.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kjkaylor@ua.edu" TargetMode="Externa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AE356A-FAD6-D253-8A8E-90839AF5C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26102" y="-34198"/>
            <a:ext cx="12244203" cy="6881242"/>
          </a:xfrm>
          <a:prstGeom prst="rect">
            <a:avLst/>
          </a:prstGeom>
        </p:spPr>
      </p:pic>
      <p:sp>
        <p:nvSpPr>
          <p:cNvPr id="2" name="Title 1">
            <a:extLst>
              <a:ext uri="{FF2B5EF4-FFF2-40B4-BE49-F238E27FC236}">
                <a16:creationId xmlns:a16="http://schemas.microsoft.com/office/drawing/2014/main" id="{B822AAD2-401D-2298-1A5F-E3054971B3C2}"/>
              </a:ext>
            </a:extLst>
          </p:cNvPr>
          <p:cNvSpPr>
            <a:spLocks noGrp="1"/>
          </p:cNvSpPr>
          <p:nvPr>
            <p:ph type="ctrTitle"/>
          </p:nvPr>
        </p:nvSpPr>
        <p:spPr>
          <a:xfrm>
            <a:off x="688205" y="1667133"/>
            <a:ext cx="5568864" cy="2430701"/>
          </a:xfrm>
        </p:spPr>
        <p:txBody>
          <a:bodyPr>
            <a:noAutofit/>
          </a:bodyPr>
          <a:lstStyle/>
          <a:p>
            <a:r>
              <a:rPr lang="en-US" sz="4400" b="0" i="0" dirty="0">
                <a:solidFill>
                  <a:schemeClr val="bg1"/>
                </a:solidFill>
                <a:effectLst/>
                <a:latin typeface="Arial" panose="020B0604020202020204" pitchFamily="34" charset="0"/>
                <a:cs typeface="Arial" panose="020B0604020202020204" pitchFamily="34" charset="0"/>
              </a:rPr>
              <a:t>AI Unleashed</a:t>
            </a:r>
            <a:br>
              <a:rPr lang="en-US" sz="4400" dirty="0">
                <a:solidFill>
                  <a:schemeClr val="bg1"/>
                </a:solidFill>
                <a:latin typeface="Arial" panose="020B0604020202020204" pitchFamily="34" charset="0"/>
                <a:cs typeface="Arial" panose="020B0604020202020204" pitchFamily="34" charset="0"/>
              </a:rPr>
            </a:br>
            <a:r>
              <a:rPr lang="en-US" sz="3200" b="0" i="1" dirty="0">
                <a:solidFill>
                  <a:schemeClr val="bg1"/>
                </a:solidFill>
                <a:effectLst/>
                <a:latin typeface="Arial" panose="020B0604020202020204" pitchFamily="34" charset="0"/>
                <a:cs typeface="Arial" panose="020B0604020202020204" pitchFamily="34" charset="0"/>
              </a:rPr>
              <a:t>Transforming the Accessibility of Images, Graphics, and Math Through Alt Text</a:t>
            </a:r>
            <a:r>
              <a:rPr lang="en-US" sz="3200" i="1" dirty="0">
                <a:solidFill>
                  <a:schemeClr val="bg1"/>
                </a:solidFill>
                <a:latin typeface="Arial" panose="020B0604020202020204" pitchFamily="34" charset="0"/>
                <a:cs typeface="Arial" panose="020B0604020202020204" pitchFamily="34" charset="0"/>
              </a:rPr>
              <a:t> and Document</a:t>
            </a:r>
            <a:r>
              <a:rPr lang="en-US" sz="3200" b="0" i="1" dirty="0">
                <a:solidFill>
                  <a:schemeClr val="bg1"/>
                </a:solidFill>
                <a:effectLst/>
                <a:latin typeface="Arial" panose="020B0604020202020204" pitchFamily="34" charset="0"/>
                <a:cs typeface="Arial" panose="020B0604020202020204" pitchFamily="34" charset="0"/>
              </a:rPr>
              <a:t> Automation</a:t>
            </a:r>
            <a:endParaRPr lang="en-US" sz="4400" i="1"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12C4E90C-79BB-0342-347D-CDA75620A94F}"/>
              </a:ext>
            </a:extLst>
          </p:cNvPr>
          <p:cNvSpPr>
            <a:spLocks noGrp="1"/>
          </p:cNvSpPr>
          <p:nvPr>
            <p:ph type="subTitle" idx="1"/>
          </p:nvPr>
        </p:nvSpPr>
        <p:spPr>
          <a:xfrm>
            <a:off x="578733" y="4521631"/>
            <a:ext cx="5568866" cy="669236"/>
          </a:xfrm>
        </p:spPr>
        <p:txBody>
          <a:bodyPr/>
          <a:lstStyle/>
          <a:p>
            <a:r>
              <a:rPr lang="en-US" sz="2400" b="1" dirty="0">
                <a:solidFill>
                  <a:schemeClr val="bg1"/>
                </a:solidFill>
                <a:latin typeface="Arial" panose="020B0604020202020204" pitchFamily="34" charset="0"/>
                <a:cs typeface="Arial" panose="020B0604020202020204" pitchFamily="34" charset="0"/>
              </a:rPr>
              <a:t>Kristin Juhrs Kaylor, M.A.</a:t>
            </a:r>
          </a:p>
        </p:txBody>
      </p:sp>
      <p:grpSp>
        <p:nvGrpSpPr>
          <p:cNvPr id="14" name="Group 13">
            <a:extLst>
              <a:ext uri="{FF2B5EF4-FFF2-40B4-BE49-F238E27FC236}">
                <a16:creationId xmlns:a16="http://schemas.microsoft.com/office/drawing/2014/main" id="{52570240-C5BC-0F77-CF59-93CC4031E65B}"/>
              </a:ext>
              <a:ext uri="{C183D7F6-B498-43B3-948B-1728B52AA6E4}">
                <adec:decorative xmlns:adec="http://schemas.microsoft.com/office/drawing/2017/decorative" val="1"/>
              </a:ext>
            </a:extLst>
          </p:cNvPr>
          <p:cNvGrpSpPr>
            <a:grpSpLocks noGrp="1" noUngrp="1" noRot="1" noMove="1" noResize="1"/>
          </p:cNvGrpSpPr>
          <p:nvPr/>
        </p:nvGrpSpPr>
        <p:grpSpPr>
          <a:xfrm>
            <a:off x="0" y="4213532"/>
            <a:ext cx="12192000" cy="2427067"/>
            <a:chOff x="0" y="4146607"/>
            <a:chExt cx="12192000" cy="2427067"/>
          </a:xfrm>
          <a:solidFill>
            <a:schemeClr val="bg1"/>
          </a:solidFill>
        </p:grpSpPr>
        <p:sp>
          <p:nvSpPr>
            <p:cNvPr id="5" name="Rectangle 4">
              <a:extLst>
                <a:ext uri="{FF2B5EF4-FFF2-40B4-BE49-F238E27FC236}">
                  <a16:creationId xmlns:a16="http://schemas.microsoft.com/office/drawing/2014/main" id="{1A16D778-7D5D-B986-D469-7A0E6AA1E30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3426295" y="1408515"/>
              <a:ext cx="92681" cy="55688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D91BF21-F373-01B8-8710-A5450875CB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BBAB7F75-95DC-CE46-28DC-C131CD16C0E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Picture 15" descr="The University of Alabama Teaching Innovation and Digital Education">
            <a:extLst>
              <a:ext uri="{FF2B5EF4-FFF2-40B4-BE49-F238E27FC236}">
                <a16:creationId xmlns:a16="http://schemas.microsoft.com/office/drawing/2014/main" id="{C85926E4-2D55-493A-1F48-B9A26D3FD34F}"/>
              </a:ext>
            </a:extLst>
          </p:cNvPr>
          <p:cNvPicPr>
            <a:picLocks noChangeAspect="1"/>
          </p:cNvPicPr>
          <p:nvPr/>
        </p:nvPicPr>
        <p:blipFill>
          <a:blip r:embed="rId3"/>
          <a:stretch>
            <a:fillRect/>
          </a:stretch>
        </p:blipFill>
        <p:spPr>
          <a:xfrm>
            <a:off x="578733" y="360581"/>
            <a:ext cx="2581635" cy="657317"/>
          </a:xfrm>
          <a:prstGeom prst="rect">
            <a:avLst/>
          </a:prstGeom>
        </p:spPr>
      </p:pic>
    </p:spTree>
    <p:extLst>
      <p:ext uri="{BB962C8B-B14F-4D97-AF65-F5344CB8AC3E}">
        <p14:creationId xmlns:p14="http://schemas.microsoft.com/office/powerpoint/2010/main" val="656022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Quick Refresh</a:t>
            </a:r>
            <a:br>
              <a:rPr lang="en-US" sz="3600" dirty="0">
                <a:solidFill>
                  <a:srgbClr val="9E1B32"/>
                </a:solidFill>
                <a:latin typeface="Arial" panose="020B0604020202020204" pitchFamily="34" charset="0"/>
                <a:cs typeface="Arial" panose="020B0604020202020204" pitchFamily="34" charset="0"/>
              </a:rPr>
            </a:br>
            <a:r>
              <a:rPr lang="en-US" sz="3600" dirty="0">
                <a:solidFill>
                  <a:srgbClr val="9E1B32"/>
                </a:solidFill>
                <a:latin typeface="Arial" panose="020B0604020202020204" pitchFamily="34" charset="0"/>
                <a:cs typeface="Arial" panose="020B0604020202020204" pitchFamily="34" charset="0"/>
              </a:rPr>
              <a:t>Question: What is alt text?</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What you would say if the image wasn’t there</a:t>
            </a:r>
          </a:p>
          <a:p>
            <a:r>
              <a:rPr lang="en-US" dirty="0">
                <a:latin typeface="Arial" panose="020B0604020202020204" pitchFamily="34" charset="0"/>
                <a:cs typeface="Arial" panose="020B0604020202020204" pitchFamily="34" charset="0"/>
              </a:rPr>
              <a:t>If you were tutoring someone over the phone</a:t>
            </a:r>
          </a:p>
          <a:p>
            <a:r>
              <a:rPr lang="en-US" dirty="0">
                <a:latin typeface="Arial" panose="020B0604020202020204" pitchFamily="34" charset="0"/>
                <a:cs typeface="Arial" panose="020B0604020202020204" pitchFamily="34" charset="0"/>
              </a:rPr>
              <a:t>Provide enough information to make an informed decision based on the image (if in a test)</a:t>
            </a:r>
          </a:p>
          <a:p>
            <a:r>
              <a:rPr lang="en-US" dirty="0">
                <a:latin typeface="Arial" panose="020B0604020202020204" pitchFamily="34" charset="0"/>
                <a:cs typeface="Arial" panose="020B0604020202020204" pitchFamily="34" charset="0"/>
              </a:rPr>
              <a:t>Only add it if it adds value (isn’t decorative)</a:t>
            </a:r>
          </a:p>
          <a:p>
            <a:r>
              <a:rPr lang="en-US" dirty="0">
                <a:latin typeface="Arial" panose="020B0604020202020204" pitchFamily="34" charset="0"/>
                <a:cs typeface="Arial" panose="020B0604020202020204" pitchFamily="34" charset="0"/>
              </a:rPr>
              <a:t>Image description context</a:t>
            </a:r>
          </a:p>
          <a:p>
            <a:r>
              <a:rPr lang="en-US" dirty="0">
                <a:latin typeface="Arial" panose="020B0604020202020204" pitchFamily="34" charset="0"/>
                <a:cs typeface="Arial" panose="020B0604020202020204" pitchFamily="34" charset="0"/>
              </a:rPr>
              <a:t>Alt text is more complex description</a:t>
            </a:r>
            <a:endParaRPr lang="en-US" dirty="0"/>
          </a:p>
        </p:txBody>
      </p:sp>
      <p:grpSp>
        <p:nvGrpSpPr>
          <p:cNvPr id="4" name="Group 3">
            <a:extLst>
              <a:ext uri="{FF2B5EF4-FFF2-40B4-BE49-F238E27FC236}">
                <a16:creationId xmlns:a16="http://schemas.microsoft.com/office/drawing/2014/main" id="{776CA10E-B91C-660E-9C7D-E31278D518E1}"/>
              </a:ext>
              <a:ext uri="{C183D7F6-B498-43B3-948B-1728B52AA6E4}">
                <adec:decorative xmlns:adec="http://schemas.microsoft.com/office/drawing/2017/decorative" val="1"/>
              </a:ext>
            </a:extLst>
          </p:cNvPr>
          <p:cNvGrpSpPr>
            <a:grpSpLocks noGrp="1" noUngrp="1" noRot="1" noMove="1" noResize="1"/>
          </p:cNvGrpSpPr>
          <p:nvPr/>
        </p:nvGrpSpPr>
        <p:grpSpPr>
          <a:xfrm>
            <a:off x="0" y="1921785"/>
            <a:ext cx="12192000" cy="4649029"/>
            <a:chOff x="0" y="1924645"/>
            <a:chExt cx="12192000" cy="4649029"/>
          </a:xfrm>
        </p:grpSpPr>
        <p:sp>
          <p:nvSpPr>
            <p:cNvPr id="10" name="Rectangle 9">
              <a:extLst>
                <a:ext uri="{FF2B5EF4-FFF2-40B4-BE49-F238E27FC236}">
                  <a16:creationId xmlns:a16="http://schemas.microsoft.com/office/drawing/2014/main" id="{8E7DAA08-A07A-AA82-45B3-49514C497BE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C0F35B91-0491-2351-BE0B-E2C1F4E085E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C70EA88-58D0-425D-1127-01A756DF25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4022411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Quick Refresh</a:t>
            </a:r>
            <a:br>
              <a:rPr lang="en-US" sz="3600" dirty="0">
                <a:solidFill>
                  <a:srgbClr val="9E1B32"/>
                </a:solidFill>
                <a:latin typeface="Arial" panose="020B0604020202020204" pitchFamily="34" charset="0"/>
                <a:cs typeface="Arial" panose="020B0604020202020204" pitchFamily="34" charset="0"/>
              </a:rPr>
            </a:br>
            <a:r>
              <a:rPr lang="en-US" sz="3600" dirty="0">
                <a:solidFill>
                  <a:srgbClr val="9E1B32"/>
                </a:solidFill>
                <a:latin typeface="Arial" panose="020B0604020202020204" pitchFamily="34" charset="0"/>
                <a:cs typeface="Arial" panose="020B0604020202020204" pitchFamily="34" charset="0"/>
              </a:rPr>
              <a:t>Answer: What is alt text?</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309010"/>
          </a:xfrm>
        </p:spPr>
        <p:txBody>
          <a:bodyPr>
            <a:normAutofit fontScale="85000" lnSpcReduction="20000"/>
          </a:bodyPr>
          <a:lstStyle/>
          <a:p>
            <a:r>
              <a:rPr lang="en-US" dirty="0">
                <a:latin typeface="Arial" panose="020B0604020202020204" pitchFamily="34" charset="0"/>
                <a:cs typeface="Arial" panose="020B0604020202020204" pitchFamily="34" charset="0"/>
              </a:rPr>
              <a:t>Alt text (alternative text) is added to provide the information within an image to people using screen readers, allowing the image’s content to be read aloud to them.</a:t>
            </a:r>
          </a:p>
          <a:p>
            <a:r>
              <a:rPr lang="en-US" dirty="0">
                <a:latin typeface="Arial" panose="020B0604020202020204" pitchFamily="34" charset="0"/>
                <a:cs typeface="Arial" panose="020B0604020202020204" pitchFamily="34" charset="0"/>
              </a:rPr>
              <a:t>Screen readers accommodate people with:</a:t>
            </a:r>
          </a:p>
          <a:p>
            <a:pPr lvl="1"/>
            <a:r>
              <a:rPr lang="en-US" dirty="0">
                <a:latin typeface="Arial" panose="020B0604020202020204" pitchFamily="34" charset="0"/>
                <a:cs typeface="Arial" panose="020B0604020202020204" pitchFamily="34" charset="0"/>
              </a:rPr>
              <a:t>Visual disabilities</a:t>
            </a:r>
          </a:p>
          <a:p>
            <a:pPr lvl="1"/>
            <a:r>
              <a:rPr lang="en-US" dirty="0">
                <a:latin typeface="Arial" panose="020B0604020202020204" pitchFamily="34" charset="0"/>
                <a:cs typeface="Arial" panose="020B0604020202020204" pitchFamily="34" charset="0"/>
              </a:rPr>
              <a:t>Learning disabilities</a:t>
            </a:r>
          </a:p>
          <a:p>
            <a:pPr lvl="1"/>
            <a:r>
              <a:rPr lang="en-US" dirty="0">
                <a:latin typeface="Arial" panose="020B0604020202020204" pitchFamily="34" charset="0"/>
                <a:cs typeface="Arial" panose="020B0604020202020204" pitchFamily="34" charset="0"/>
              </a:rPr>
              <a:t>Cognitive disabilities</a:t>
            </a:r>
          </a:p>
          <a:p>
            <a:pPr lvl="1"/>
            <a:r>
              <a:rPr lang="en-US" dirty="0">
                <a:latin typeface="Arial" panose="020B0604020202020204" pitchFamily="34" charset="0"/>
                <a:cs typeface="Arial" panose="020B0604020202020204" pitchFamily="34" charset="0"/>
              </a:rPr>
              <a:t>Eye pain or straining</a:t>
            </a:r>
          </a:p>
          <a:p>
            <a:pPr lvl="1"/>
            <a:r>
              <a:rPr lang="en-US" dirty="0">
                <a:latin typeface="Arial" panose="020B0604020202020204" pitchFamily="34" charset="0"/>
                <a:cs typeface="Arial" panose="020B0604020202020204" pitchFamily="34" charset="0"/>
              </a:rPr>
              <a:t>Non-native speakers</a:t>
            </a:r>
          </a:p>
          <a:p>
            <a:pPr lvl="1"/>
            <a:r>
              <a:rPr lang="en-US" dirty="0">
                <a:latin typeface="Arial" panose="020B0604020202020204" pitchFamily="34" charset="0"/>
                <a:cs typeface="Arial" panose="020B0604020202020204" pitchFamily="34" charset="0"/>
              </a:rPr>
              <a:t>Other</a:t>
            </a:r>
          </a:p>
          <a:p>
            <a:r>
              <a:rPr lang="en-US" dirty="0">
                <a:latin typeface="Arial" panose="020B0604020202020204" pitchFamily="34" charset="0"/>
                <a:cs typeface="Arial" panose="020B0604020202020204" pitchFamily="34" charset="0"/>
              </a:rPr>
              <a:t>Alt text is required by federal law for all images, except when an image is marked as decorative.</a:t>
            </a:r>
          </a:p>
          <a:p>
            <a:r>
              <a:rPr lang="en-US" dirty="0">
                <a:latin typeface="Arial" panose="020B0604020202020204" pitchFamily="34" charset="0"/>
                <a:cs typeface="Arial" panose="020B0604020202020204" pitchFamily="34" charset="0"/>
              </a:rPr>
              <a:t>Plus, it’s the right thing to do.</a:t>
            </a:r>
          </a:p>
        </p:txBody>
      </p:sp>
      <p:grpSp>
        <p:nvGrpSpPr>
          <p:cNvPr id="3" name="Group 2">
            <a:extLst>
              <a:ext uri="{FF2B5EF4-FFF2-40B4-BE49-F238E27FC236}">
                <a16:creationId xmlns:a16="http://schemas.microsoft.com/office/drawing/2014/main" id="{C5615C58-BBA7-2864-32F5-68646C604DCD}"/>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882DBA7D-27B8-6ED4-7A36-B34EE83FE4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35B12D2A-361B-FE70-33BC-19A603C4F14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0DE7E3-54C8-4B60-6B37-C346349F92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5752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down)">
                                      <p:cBhvr>
                                        <p:cTn id="21" dur="500"/>
                                        <p:tgtEl>
                                          <p:spTgt spid="4">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ipe(down)">
                                      <p:cBhvr>
                                        <p:cTn id="24" dur="500"/>
                                        <p:tgtEl>
                                          <p:spTgt spid="4">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down)">
                                      <p:cBhvr>
                                        <p:cTn id="27" dur="500"/>
                                        <p:tgtEl>
                                          <p:spTgt spid="4">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wipe(down)">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wipe(down)">
                                      <p:cBhvr>
                                        <p:cTn id="35" dur="500"/>
                                        <p:tgtEl>
                                          <p:spTgt spid="4">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wipe(down)">
                                      <p:cBhvr>
                                        <p:cTn id="4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Question: What types of images require alt text (instead of being marked decorative)?</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Images that aren’t </a:t>
            </a:r>
            <a:r>
              <a:rPr lang="en-US" sz="2800" dirty="0" err="1">
                <a:solidFill>
                  <a:schemeClr val="tx1"/>
                </a:solidFill>
                <a:latin typeface="Arial" panose="020B0604020202020204" pitchFamily="34" charset="0"/>
                <a:cs typeface="Arial" panose="020B0604020202020204" pitchFamily="34" charset="0"/>
              </a:rPr>
              <a:t>decoratative</a:t>
            </a:r>
            <a:endParaRPr lang="en-US" sz="2800" dirty="0">
              <a:solidFill>
                <a:schemeClr val="tx1"/>
              </a:solidFill>
              <a:latin typeface="Arial" panose="020B0604020202020204" pitchFamily="34" charset="0"/>
              <a:cs typeface="Arial" panose="020B0604020202020204" pitchFamily="34" charset="0"/>
            </a:endParaRPr>
          </a:p>
          <a:p>
            <a:endParaRPr lang="en-US" dirty="0"/>
          </a:p>
        </p:txBody>
      </p:sp>
      <p:grpSp>
        <p:nvGrpSpPr>
          <p:cNvPr id="4" name="Group 3">
            <a:extLst>
              <a:ext uri="{FF2B5EF4-FFF2-40B4-BE49-F238E27FC236}">
                <a16:creationId xmlns:a16="http://schemas.microsoft.com/office/drawing/2014/main" id="{C164D6B8-D0BD-E53E-2A65-8534FFF03107}"/>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3B55A301-3181-60CD-2235-8897169EF9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3BBB9697-9AFF-FEAA-2AD0-CAB2B5107E1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05ED100-BAF1-5187-9849-9F3A29B234F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477401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Answer: What types of images require alt text (instead of being marked decorative)?</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060618"/>
          </a:xfrm>
        </p:spPr>
        <p:txBody>
          <a:bodyPr>
            <a:normAutofit/>
          </a:bodyPr>
          <a:lstStyle/>
          <a:p>
            <a:pPr marL="0" indent="0">
              <a:buNone/>
            </a:pPr>
            <a:r>
              <a:rPr lang="en-US" dirty="0">
                <a:latin typeface="Arial" panose="020B0604020202020204" pitchFamily="34" charset="0"/>
                <a:cs typeface="Arial" panose="020B0604020202020204" pitchFamily="34" charset="0"/>
              </a:rPr>
              <a:t>Images require alt text when they provide information/content and are not purely decorative.</a:t>
            </a:r>
          </a:p>
          <a:p>
            <a:pPr marL="0" indent="0">
              <a:buNone/>
            </a:pPr>
            <a:r>
              <a:rPr lang="en-US" dirty="0">
                <a:latin typeface="Arial" panose="020B0604020202020204" pitchFamily="34" charset="0"/>
                <a:cs typeface="Arial" panose="020B0604020202020204" pitchFamily="34" charset="0"/>
              </a:rPr>
              <a:t>A good litmus test: Does the image contribute to the learning?</a:t>
            </a:r>
          </a:p>
          <a:p>
            <a:pPr marL="0" indent="0">
              <a:buNone/>
            </a:pPr>
            <a:r>
              <a:rPr lang="en-US" dirty="0">
                <a:latin typeface="Arial" panose="020B0604020202020204" pitchFamily="34" charset="0"/>
                <a:cs typeface="Arial" panose="020B0604020202020204" pitchFamily="34" charset="0"/>
              </a:rPr>
              <a:t>However, if the information in an image appears verbatim in the body of the text, it can be marked as decorative.</a:t>
            </a:r>
          </a:p>
          <a:p>
            <a:pPr marL="0" indent="0">
              <a:buNone/>
            </a:pPr>
            <a:r>
              <a:rPr lang="en-US" b="1" dirty="0">
                <a:latin typeface="Arial" panose="020B0604020202020204" pitchFamily="34" charset="0"/>
                <a:cs typeface="Arial" panose="020B0604020202020204" pitchFamily="34" charset="0"/>
              </a:rPr>
              <a:t>Context is key </a:t>
            </a:r>
            <a:r>
              <a:rPr lang="en-US" dirty="0">
                <a:latin typeface="Arial" panose="020B0604020202020204" pitchFamily="34" charset="0"/>
                <a:cs typeface="Arial" panose="020B0604020202020204" pitchFamily="34" charset="0"/>
              </a:rPr>
              <a:t>to determining if it is an alt text or decorative image. </a:t>
            </a:r>
          </a:p>
        </p:txBody>
      </p:sp>
      <p:grpSp>
        <p:nvGrpSpPr>
          <p:cNvPr id="3" name="Group 2">
            <a:extLst>
              <a:ext uri="{FF2B5EF4-FFF2-40B4-BE49-F238E27FC236}">
                <a16:creationId xmlns:a16="http://schemas.microsoft.com/office/drawing/2014/main" id="{00582783-F8CF-20D9-D5A4-C9729431AD97}"/>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4DA60E38-BB88-33FE-D7AD-47CE4C5738A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BD30584-FF78-4E45-A94E-6012389E001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AB5011D-BA3F-4D8B-FA6F-1582220851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8085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Question: How do I know if an image is decorative?</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4" name="Group 3">
            <a:extLst>
              <a:ext uri="{FF2B5EF4-FFF2-40B4-BE49-F238E27FC236}">
                <a16:creationId xmlns:a16="http://schemas.microsoft.com/office/drawing/2014/main" id="{39A23324-C191-56CE-AF27-F0FD6A2D657E}"/>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5D5BDC49-E613-6A06-7AEE-8F531AA26A3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8C3219D-323F-340B-9D87-3A96DF501B2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6C9F4E9-C143-2A2B-3608-8DA281ED98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293692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Answer: How do I know if an image is decorative?</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060618"/>
          </a:xfrm>
        </p:spPr>
        <p:txBody>
          <a:bodyPr>
            <a:normAutofit/>
          </a:bodyPr>
          <a:lstStyle/>
          <a:p>
            <a:r>
              <a:rPr lang="en-US" dirty="0">
                <a:latin typeface="Arial" panose="020B0604020202020204" pitchFamily="34" charset="0"/>
                <a:cs typeface="Arial" panose="020B0604020202020204" pitchFamily="34" charset="0"/>
              </a:rPr>
              <a:t>If there is no educational information or content in the image, it must be marked as decorative in the alt text </a:t>
            </a:r>
          </a:p>
          <a:p>
            <a:r>
              <a:rPr lang="en-US" dirty="0">
                <a:latin typeface="Arial" panose="020B0604020202020204" pitchFamily="34" charset="0"/>
                <a:cs typeface="Arial" panose="020B0604020202020204" pitchFamily="34" charset="0"/>
              </a:rPr>
              <a:t>If the information in an image appears verbatim in the body of the text, it can be marked as decorative.</a:t>
            </a:r>
          </a:p>
          <a:p>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Context is key </a:t>
            </a:r>
            <a:r>
              <a:rPr lang="en-US" dirty="0">
                <a:latin typeface="Arial" panose="020B0604020202020204" pitchFamily="34" charset="0"/>
                <a:cs typeface="Arial" panose="020B0604020202020204" pitchFamily="34" charset="0"/>
              </a:rPr>
              <a:t>to determining if an image is decorative image. </a:t>
            </a:r>
          </a:p>
        </p:txBody>
      </p:sp>
      <p:grpSp>
        <p:nvGrpSpPr>
          <p:cNvPr id="3" name="Group 2">
            <a:extLst>
              <a:ext uri="{FF2B5EF4-FFF2-40B4-BE49-F238E27FC236}">
                <a16:creationId xmlns:a16="http://schemas.microsoft.com/office/drawing/2014/main" id="{52337522-A843-97B8-AB36-62B5FAE2AB01}"/>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5D7AF9C4-8EC6-1645-9AE6-BAE9C84F4DA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22C932A7-651D-E63D-8E94-47D5239F9CB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0FE6DC8-1BD2-6286-59AD-FB0FD829668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29697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Question: Why are images marked decorative?</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4" name="Group 3">
            <a:extLst>
              <a:ext uri="{FF2B5EF4-FFF2-40B4-BE49-F238E27FC236}">
                <a16:creationId xmlns:a16="http://schemas.microsoft.com/office/drawing/2014/main" id="{A54A928B-5FE9-A5E3-2F67-7AA9D6BADBE9}"/>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F4D487DE-4EB0-56D5-CCA9-72BB51332A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E0A43E0D-72BF-2ABE-1EC4-780B174391F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BDC0488-73D1-18DB-4350-3D74FEB49D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4376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Answer: Why are images marked decorative?</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060618"/>
          </a:xfrm>
        </p:spPr>
        <p:txBody>
          <a:bodyPr>
            <a:normAutofit/>
          </a:bodyPr>
          <a:lstStyle/>
          <a:p>
            <a:pPr marL="0" indent="0">
              <a:buNone/>
            </a:pPr>
            <a:r>
              <a:rPr lang="en-US" dirty="0">
                <a:latin typeface="Arial" panose="020B0604020202020204" pitchFamily="34" charset="0"/>
                <a:cs typeface="Arial" panose="020B0604020202020204" pitchFamily="34" charset="0"/>
              </a:rPr>
              <a:t>Marking images as decorative is essential so students know that they are not missing out on important information in the image.</a:t>
            </a:r>
          </a:p>
        </p:txBody>
      </p:sp>
      <p:grpSp>
        <p:nvGrpSpPr>
          <p:cNvPr id="3" name="Group 2">
            <a:extLst>
              <a:ext uri="{FF2B5EF4-FFF2-40B4-BE49-F238E27FC236}">
                <a16:creationId xmlns:a16="http://schemas.microsoft.com/office/drawing/2014/main" id="{1575297A-9BB0-CAFE-A5A6-54B0CD55E622}"/>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57EDB760-5315-C645-D8F9-1FCB9CE4CD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D06987E-897C-32C1-B101-196D9E80BB0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03B1750-5616-44FA-5164-893FBB4C94E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421645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600" dirty="0">
                <a:solidFill>
                  <a:srgbClr val="9E1B32"/>
                </a:solidFill>
                <a:latin typeface="Arial" panose="020B0604020202020204" pitchFamily="34" charset="0"/>
                <a:cs typeface="Arial" panose="020B0604020202020204" pitchFamily="34" charset="0"/>
              </a:rPr>
              <a:t>The Key to Accessible Images is Alt Text</a:t>
            </a:r>
            <a:endParaRPr lang="en-US" sz="36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200" y="2349661"/>
            <a:ext cx="10515600" cy="3827302"/>
          </a:xfrm>
        </p:spPr>
        <p:txBody>
          <a:bodyPr>
            <a:normAutofit/>
          </a:bodyPr>
          <a:lstStyle/>
          <a:p>
            <a:pPr marL="0" indent="0">
              <a:buNone/>
            </a:pPr>
            <a:r>
              <a:rPr lang="en-US" sz="2800" dirty="0">
                <a:latin typeface="Arial" panose="020B0604020202020204" pitchFamily="34" charset="0"/>
                <a:cs typeface="Arial" panose="020B0604020202020204" pitchFamily="34" charset="0"/>
              </a:rPr>
              <a:t>All images must have alt text (alternative text) or be marked as decorative in order to be considered accessible.</a:t>
            </a:r>
          </a:p>
        </p:txBody>
      </p:sp>
      <p:grpSp>
        <p:nvGrpSpPr>
          <p:cNvPr id="5" name="Group 4">
            <a:extLst>
              <a:ext uri="{FF2B5EF4-FFF2-40B4-BE49-F238E27FC236}">
                <a16:creationId xmlns:a16="http://schemas.microsoft.com/office/drawing/2014/main" id="{E737A082-A029-4F52-54A0-44A69B7ECC72}"/>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D5E4FC10-8CC1-54EF-D409-889DA57DEA2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4DCB8D07-F340-A0F1-7B9B-A568DA73FEC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BE1D11E-ADBD-6604-D689-37F79DCD3CC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23231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Question: How detailed does the alt text need to be?</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Should fit th</a:t>
            </a:r>
            <a:r>
              <a:rPr lang="en-US" dirty="0">
                <a:latin typeface="Arial" panose="020B0604020202020204" pitchFamily="34" charset="0"/>
                <a:cs typeface="Arial" panose="020B0604020202020204" pitchFamily="34" charset="0"/>
              </a:rPr>
              <a:t>e context of the page</a:t>
            </a:r>
          </a:p>
          <a:p>
            <a:r>
              <a:rPr lang="en-US" dirty="0">
                <a:latin typeface="Arial" panose="020B0604020202020204" pitchFamily="34" charset="0"/>
                <a:cs typeface="Arial" panose="020B0604020202020204" pitchFamily="34" charset="0"/>
              </a:rPr>
              <a:t>Olden days : 250 characters or less</a:t>
            </a:r>
          </a:p>
          <a:p>
            <a:r>
              <a:rPr lang="en-US" dirty="0">
                <a:latin typeface="Arial" panose="020B0604020202020204" pitchFamily="34" charset="0"/>
                <a:cs typeface="Arial" panose="020B0604020202020204" pitchFamily="34" charset="0"/>
              </a:rPr>
              <a:t>As long as it needs to be in order to describe it</a:t>
            </a:r>
          </a:p>
        </p:txBody>
      </p:sp>
      <p:grpSp>
        <p:nvGrpSpPr>
          <p:cNvPr id="4" name="Group 3">
            <a:extLst>
              <a:ext uri="{FF2B5EF4-FFF2-40B4-BE49-F238E27FC236}">
                <a16:creationId xmlns:a16="http://schemas.microsoft.com/office/drawing/2014/main" id="{EA5EBE39-1292-578E-0C77-BE1B46F2045B}"/>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75E54485-B67D-5E72-E4BA-9EADD885C2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2DE6867A-B59F-931C-37AC-969DBF31CDF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D6D2F80-DCCB-EC46-2918-21A767D69CD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678422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6440423" cy="669235"/>
          </a:xfrm>
        </p:spPr>
        <p:txBody>
          <a:bodyPr>
            <a:noAutofit/>
          </a:bodyPr>
          <a:lstStyle/>
          <a:p>
            <a:pPr algn="ctr"/>
            <a:r>
              <a:rPr lang="en-US" sz="3600" dirty="0">
                <a:solidFill>
                  <a:srgbClr val="9E1B32"/>
                </a:solidFill>
                <a:latin typeface="Arial" panose="020B0604020202020204" pitchFamily="34" charset="0"/>
                <a:cs typeface="Arial" panose="020B0604020202020204" pitchFamily="34" charset="0"/>
              </a:rPr>
              <a:t>Speaker</a:t>
            </a:r>
            <a:endParaRPr lang="en-US" sz="36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199" y="2072966"/>
            <a:ext cx="6440424" cy="4352388"/>
          </a:xfrm>
        </p:spPr>
        <p:txBody>
          <a:bodyPr>
            <a:noAutofit/>
          </a:bodyPr>
          <a:lstStyle/>
          <a:p>
            <a:pPr>
              <a:lnSpc>
                <a:spcPct val="90000"/>
              </a:lnSpc>
            </a:pPr>
            <a:r>
              <a:rPr lang="en-US" sz="1400" dirty="0">
                <a:latin typeface="Arial" panose="020B0604020202020204" pitchFamily="34" charset="0"/>
                <a:cs typeface="Arial" panose="020B0604020202020204" pitchFamily="34" charset="0"/>
              </a:rPr>
              <a:t>Kristin Juhrs Kaylor, M.A. is the Senior Instructional Designer at The University of Alabama, Office of Teaching Innovation and Digital Education (OTIDE). She has over 25 years of experience in education accessibility, 17 years of experience as an educator (online learning, publications, and teaching), and 12 years of instructional design experience. For the past 7 years, she has led The University of Alabama </a:t>
            </a:r>
            <a:r>
              <a:rPr lang="en-US" sz="1400" dirty="0" err="1">
                <a:latin typeface="Arial" panose="020B0604020202020204" pitchFamily="34" charset="0"/>
                <a:cs typeface="Arial" panose="020B0604020202020204" pitchFamily="34" charset="0"/>
              </a:rPr>
              <a:t>Online’s</a:t>
            </a:r>
            <a:r>
              <a:rPr lang="en-US" sz="1400" dirty="0">
                <a:latin typeface="Arial" panose="020B0604020202020204" pitchFamily="34" charset="0"/>
                <a:cs typeface="Arial" panose="020B0604020202020204" pitchFamily="34" charset="0"/>
              </a:rPr>
              <a:t> course accessibility efforts, making UA is a national leader in online course accessibility. </a:t>
            </a:r>
          </a:p>
          <a:p>
            <a:pPr>
              <a:lnSpc>
                <a:spcPct val="90000"/>
              </a:lnSpc>
            </a:pPr>
            <a:r>
              <a:rPr lang="en-US" sz="1400" dirty="0">
                <a:latin typeface="Arial" panose="020B0604020202020204" pitchFamily="34" charset="0"/>
                <a:cs typeface="Arial" panose="020B0604020202020204" pitchFamily="34" charset="0"/>
              </a:rPr>
              <a:t>She is a Certified Adobe PDF Accessibility Trainer. She holds Section 508 Web Standards and Authoring Accessible Documents Certificates through the Office of Accessible Systems &amp; Technology, Department of Homeland Security. </a:t>
            </a:r>
          </a:p>
          <a:p>
            <a:pPr>
              <a:lnSpc>
                <a:spcPct val="90000"/>
              </a:lnSpc>
            </a:pPr>
            <a:r>
              <a:rPr lang="en-US" sz="1400" dirty="0">
                <a:latin typeface="Arial" panose="020B0604020202020204" pitchFamily="34" charset="0"/>
                <a:cs typeface="Arial" panose="020B0604020202020204" pitchFamily="34" charset="0"/>
              </a:rPr>
              <a:t>She recently authored the chapter, “The University of Alabama </a:t>
            </a:r>
            <a:r>
              <a:rPr lang="en-US" sz="1400" dirty="0" err="1">
                <a:latin typeface="Arial" panose="020B0604020202020204" pitchFamily="34" charset="0"/>
                <a:cs typeface="Arial" panose="020B0604020202020204" pitchFamily="34" charset="0"/>
              </a:rPr>
              <a:t>Online’s</a:t>
            </a:r>
            <a:r>
              <a:rPr lang="en-US" sz="1400" dirty="0">
                <a:latin typeface="Arial" panose="020B0604020202020204" pitchFamily="34" charset="0"/>
                <a:cs typeface="Arial" panose="020B0604020202020204" pitchFamily="34" charset="0"/>
              </a:rPr>
              <a:t> Digital Accessibility Course Development Process, Practices, and Tools,” for the QM book, A Guide to Digital Accessibility: Policies, Practices, and Professional Development. </a:t>
            </a:r>
          </a:p>
          <a:p>
            <a:r>
              <a:rPr lang="en-US" sz="1400" dirty="0">
                <a:latin typeface="Arial" panose="020B0604020202020204" pitchFamily="34" charset="0"/>
                <a:cs typeface="Arial" panose="020B0604020202020204" pitchFamily="34" charset="0"/>
              </a:rPr>
              <a:t>Kristin has presented/been selected to present on online course accessibility at  The Association on Higher Education and Disability (AHEAD) Equity and Excellence: Access in Higher Education Conference, OLC Accelerate, Accessing Higher Ground, CSUN Assistive Technology Conference, QM Connect, and Alabama Instructional Design Network (AIDN) Conferences.</a:t>
            </a:r>
          </a:p>
        </p:txBody>
      </p:sp>
      <p:grpSp>
        <p:nvGrpSpPr>
          <p:cNvPr id="14" name="Group 13">
            <a:extLst>
              <a:ext uri="{FF2B5EF4-FFF2-40B4-BE49-F238E27FC236}">
                <a16:creationId xmlns:a16="http://schemas.microsoft.com/office/drawing/2014/main" id="{09A9FBEC-E5EF-6AA8-CB35-815489202CD4}"/>
              </a:ext>
              <a:ext uri="{C183D7F6-B498-43B3-948B-1728B52AA6E4}">
                <adec:decorative xmlns:adec="http://schemas.microsoft.com/office/drawing/2017/decorative" val="1"/>
              </a:ext>
            </a:extLst>
          </p:cNvPr>
          <p:cNvGrpSpPr>
            <a:grpSpLocks noGrp="1" noUngrp="1" noRot="1" noMove="1" noResize="1"/>
          </p:cNvGrpSpPr>
          <p:nvPr/>
        </p:nvGrpSpPr>
        <p:grpSpPr>
          <a:xfrm>
            <a:off x="0" y="1924648"/>
            <a:ext cx="12192000" cy="4649026"/>
            <a:chOff x="0" y="1924648"/>
            <a:chExt cx="12192000" cy="4649026"/>
          </a:xfrm>
        </p:grpSpPr>
        <p:sp>
          <p:nvSpPr>
            <p:cNvPr id="9" name="Rectangle 8">
              <a:extLst>
                <a:ext uri="{FF2B5EF4-FFF2-40B4-BE49-F238E27FC236}">
                  <a16:creationId xmlns:a16="http://schemas.microsoft.com/office/drawing/2014/main" id="{F05195F5-EE45-57B2-1A38-9D5E2E95E66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EAE1405-C172-F1C6-DBB2-1C1DBE8D751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B43CD8-F722-CEDA-87A6-65771021CFFA}"/>
                </a:ext>
              </a:extLst>
            </p:cNvPr>
            <p:cNvSpPr>
              <a:spLocks noGrp="1" noRot="1" noMove="1" noResize="1" noEditPoints="1" noAdjustHandles="1" noChangeArrowheads="1" noChangeShapeType="1"/>
            </p:cNvSpPr>
            <p:nvPr/>
          </p:nvSpPr>
          <p:spPr>
            <a:xfrm rot="5400000">
              <a:off x="3874497" y="-1111650"/>
              <a:ext cx="111799" cy="6184396"/>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pic>
        <p:nvPicPr>
          <p:cNvPr id="13" name="Picture 12">
            <a:extLst>
              <a:ext uri="{FF2B5EF4-FFF2-40B4-BE49-F238E27FC236}">
                <a16:creationId xmlns:a16="http://schemas.microsoft.com/office/drawing/2014/main" id="{1665B425-D953-E4B9-1A6C-DA4DD9A59D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984" y="0"/>
            <a:ext cx="4819015" cy="6425354"/>
          </a:xfrm>
          <a:prstGeom prst="rect">
            <a:avLst/>
          </a:prstGeom>
        </p:spPr>
      </p:pic>
    </p:spTree>
    <p:extLst>
      <p:ext uri="{BB962C8B-B14F-4D97-AF65-F5344CB8AC3E}">
        <p14:creationId xmlns:p14="http://schemas.microsoft.com/office/powerpoint/2010/main" val="3509931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Answer: How detailed does the alt text need to be?</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060618"/>
          </a:xfrm>
        </p:spPr>
        <p:txBody>
          <a:bodyPr>
            <a:normAutofit/>
          </a:bodyPr>
          <a:lstStyle/>
          <a:p>
            <a:r>
              <a:rPr lang="en-US" dirty="0">
                <a:latin typeface="Arial" panose="020B0604020202020204" pitchFamily="34" charset="0"/>
                <a:cs typeface="Arial" panose="020B0604020202020204" pitchFamily="34" charset="0"/>
              </a:rPr>
              <a:t>Only include relevant information in the alt text. </a:t>
            </a:r>
          </a:p>
          <a:p>
            <a:r>
              <a:rPr lang="en-US" dirty="0">
                <a:latin typeface="Arial" panose="020B0604020202020204" pitchFamily="34" charset="0"/>
                <a:cs typeface="Arial" panose="020B0604020202020204" pitchFamily="34" charset="0"/>
              </a:rPr>
              <a:t>You do not need to include unnecessary description that is not relevant to the information in the image.</a:t>
            </a:r>
          </a:p>
          <a:p>
            <a:r>
              <a:rPr lang="en-US" dirty="0">
                <a:latin typeface="Arial" panose="020B0604020202020204" pitchFamily="34" charset="0"/>
                <a:cs typeface="Arial" panose="020B0604020202020204" pitchFamily="34" charset="0"/>
              </a:rPr>
              <a:t>Include all words, context, relevant information, facts, figures, and datapoints in the image.</a:t>
            </a:r>
          </a:p>
        </p:txBody>
      </p:sp>
      <p:grpSp>
        <p:nvGrpSpPr>
          <p:cNvPr id="3" name="Group 2">
            <a:extLst>
              <a:ext uri="{FF2B5EF4-FFF2-40B4-BE49-F238E27FC236}">
                <a16:creationId xmlns:a16="http://schemas.microsoft.com/office/drawing/2014/main" id="{29ACB24D-4582-98EA-7FAD-A0D802B5AB4E}"/>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9BA9D598-680A-AC77-0464-52698EE0919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96F049-C559-3E6B-F12B-23CA0877948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65851BF-796A-55AC-07DA-E0110A16298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65467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Question: What is the alt text requirement if an </a:t>
            </a:r>
            <a:br>
              <a:rPr lang="en-US" sz="3600" dirty="0">
                <a:solidFill>
                  <a:srgbClr val="9E1B32"/>
                </a:solidFill>
                <a:latin typeface="Arial" panose="020B0604020202020204" pitchFamily="34" charset="0"/>
                <a:cs typeface="Arial" panose="020B0604020202020204" pitchFamily="34" charset="0"/>
              </a:rPr>
            </a:br>
            <a:r>
              <a:rPr lang="en-US" sz="3600" dirty="0">
                <a:solidFill>
                  <a:srgbClr val="9E1B32"/>
                </a:solidFill>
                <a:latin typeface="Arial" panose="020B0604020202020204" pitchFamily="34" charset="0"/>
                <a:cs typeface="Arial" panose="020B0604020202020204" pitchFamily="34" charset="0"/>
              </a:rPr>
              <a:t>image is decorative?</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4" name="Group 3">
            <a:extLst>
              <a:ext uri="{FF2B5EF4-FFF2-40B4-BE49-F238E27FC236}">
                <a16:creationId xmlns:a16="http://schemas.microsoft.com/office/drawing/2014/main" id="{5EC60354-35D6-8CA9-8385-ABB7809CF865}"/>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C02046B0-0D67-8F13-4745-B7963FDF878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679FE5A4-1402-E05C-C45B-499DA72095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D7EB39F-9F52-946B-12B5-D580EB879A9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880020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Answer: What is the alt text requirement if an </a:t>
            </a:r>
            <a:br>
              <a:rPr lang="en-US" sz="3600" dirty="0">
                <a:solidFill>
                  <a:srgbClr val="9E1B32"/>
                </a:solidFill>
                <a:latin typeface="Arial" panose="020B0604020202020204" pitchFamily="34" charset="0"/>
                <a:cs typeface="Arial" panose="020B0604020202020204" pitchFamily="34" charset="0"/>
              </a:rPr>
            </a:br>
            <a:r>
              <a:rPr lang="en-US" sz="3600" dirty="0">
                <a:solidFill>
                  <a:srgbClr val="9E1B32"/>
                </a:solidFill>
                <a:latin typeface="Arial" panose="020B0604020202020204" pitchFamily="34" charset="0"/>
                <a:cs typeface="Arial" panose="020B0604020202020204" pitchFamily="34" charset="0"/>
              </a:rPr>
              <a:t>image is decorative?</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060618"/>
          </a:xfrm>
        </p:spPr>
        <p:txBody>
          <a:bodyPr>
            <a:normAutofit/>
          </a:bodyPr>
          <a:lstStyle/>
          <a:p>
            <a:pPr marL="0" indent="0">
              <a:buNone/>
            </a:pPr>
            <a:r>
              <a:rPr lang="en-US" dirty="0">
                <a:latin typeface="Arial" panose="020B0604020202020204" pitchFamily="34" charset="0"/>
                <a:cs typeface="Arial" panose="020B0604020202020204" pitchFamily="34" charset="0"/>
              </a:rPr>
              <a:t>If an image is decorative:</a:t>
            </a:r>
          </a:p>
          <a:p>
            <a:r>
              <a:rPr lang="en-US" dirty="0">
                <a:latin typeface="Arial" panose="020B0604020202020204" pitchFamily="34" charset="0"/>
                <a:cs typeface="Arial" panose="020B0604020202020204" pitchFamily="34" charset="0"/>
              </a:rPr>
              <a:t>Select the decorative option/checkbox.</a:t>
            </a:r>
          </a:p>
          <a:p>
            <a:r>
              <a:rPr lang="en-US" dirty="0">
                <a:latin typeface="Arial" panose="020B0604020202020204" pitchFamily="34" charset="0"/>
                <a:cs typeface="Arial" panose="020B0604020202020204" pitchFamily="34" charset="0"/>
              </a:rPr>
              <a:t>Or, type “ ” in the alt text textbox.</a:t>
            </a:r>
          </a:p>
        </p:txBody>
      </p:sp>
      <p:grpSp>
        <p:nvGrpSpPr>
          <p:cNvPr id="3" name="Group 2">
            <a:extLst>
              <a:ext uri="{FF2B5EF4-FFF2-40B4-BE49-F238E27FC236}">
                <a16:creationId xmlns:a16="http://schemas.microsoft.com/office/drawing/2014/main" id="{AE336FAB-D8CA-0315-CF0D-04B1DE6F46E7}"/>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45BD31E2-8FB2-A22D-449D-BD2ACC4F786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532A1177-AD0D-D7D0-0D6E-ADB0571F65E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7506488-1030-905F-DAAE-66F64729712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5388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Question: Microsoft Word automatically generates alt text. Why can’t I use that instead of writing my own?</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4" name="Group 3">
            <a:extLst>
              <a:ext uri="{FF2B5EF4-FFF2-40B4-BE49-F238E27FC236}">
                <a16:creationId xmlns:a16="http://schemas.microsoft.com/office/drawing/2014/main" id="{2CA15B1D-88C3-197C-9C97-2C935619EB1E}"/>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EEF5E2C1-DCF0-CA6B-5D46-E330DB35DDE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04DDFD78-4E16-8278-F01D-0214ADEEF1F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B511D27-B229-CEF7-5B22-CA14994DD65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737475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Answer: Microsoft Word automatically generates alt text. Why can’t I use that instead of writing my own?</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060618"/>
          </a:xfrm>
        </p:spPr>
        <p:txBody>
          <a:bodyPr>
            <a:normAutofit/>
          </a:bodyPr>
          <a:lstStyle/>
          <a:p>
            <a:pPr marL="0" indent="0">
              <a:buNone/>
            </a:pPr>
            <a:r>
              <a:rPr lang="en-US" dirty="0">
                <a:latin typeface="Arial" panose="020B0604020202020204" pitchFamily="34" charset="0"/>
                <a:cs typeface="Arial" panose="020B0604020202020204" pitchFamily="34" charset="0"/>
              </a:rPr>
              <a:t>You can use Microsoft Office’s alt text when it is accurate, however you may find that it isn’t detailed and/or accurate enough, depending on the situation.</a:t>
            </a:r>
          </a:p>
        </p:txBody>
      </p:sp>
      <p:grpSp>
        <p:nvGrpSpPr>
          <p:cNvPr id="3" name="Group 2">
            <a:extLst>
              <a:ext uri="{FF2B5EF4-FFF2-40B4-BE49-F238E27FC236}">
                <a16:creationId xmlns:a16="http://schemas.microsoft.com/office/drawing/2014/main" id="{51139A3F-E158-6022-8E21-5D7D9CBCDCB1}"/>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C32C5CFD-4A86-6071-CBCD-96F492A5F96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32E2D31B-1422-61F0-F422-B21B8B09CEC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C1D8262-A420-E929-0770-EC920F4DA70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72851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3C65-C970-C3A1-EF81-D6662D63EF6E}"/>
              </a:ext>
            </a:extLst>
          </p:cNvPr>
          <p:cNvSpPr>
            <a:spLocks noGrp="1"/>
          </p:cNvSpPr>
          <p:nvPr>
            <p:ph type="title"/>
          </p:nvPr>
        </p:nvSpPr>
        <p:spPr>
          <a:xfrm>
            <a:off x="672769" y="1346773"/>
            <a:ext cx="5568867" cy="2852737"/>
          </a:xfrm>
        </p:spPr>
        <p:txBody>
          <a:bodyPr/>
          <a:lstStyle/>
          <a:p>
            <a:pPr algn="ctr"/>
            <a:r>
              <a:rPr lang="en-US" dirty="0">
                <a:solidFill>
                  <a:srgbClr val="9E1B32"/>
                </a:solidFill>
                <a:latin typeface="Arial" panose="020B0604020202020204" pitchFamily="34" charset="0"/>
                <a:cs typeface="Arial" panose="020B0604020202020204" pitchFamily="34" charset="0"/>
              </a:rPr>
              <a:t>Decorative or Not Decorative</a:t>
            </a:r>
          </a:p>
        </p:txBody>
      </p:sp>
      <p:sp>
        <p:nvSpPr>
          <p:cNvPr id="3" name="Text Placeholder 2">
            <a:extLst>
              <a:ext uri="{FF2B5EF4-FFF2-40B4-BE49-F238E27FC236}">
                <a16:creationId xmlns:a16="http://schemas.microsoft.com/office/drawing/2014/main" id="{7FC74F1E-E670-537C-7D1A-EB27B59B5818}"/>
              </a:ext>
            </a:extLst>
          </p:cNvPr>
          <p:cNvSpPr>
            <a:spLocks noGrp="1"/>
          </p:cNvSpPr>
          <p:nvPr>
            <p:ph type="body" idx="1"/>
          </p:nvPr>
        </p:nvSpPr>
        <p:spPr>
          <a:xfrm>
            <a:off x="672769" y="4589463"/>
            <a:ext cx="5568867" cy="1500187"/>
          </a:xfrm>
        </p:spPr>
        <p:txBody>
          <a:bodyPr>
            <a:normAutofit/>
          </a:bodyPr>
          <a:lstStyle/>
          <a:p>
            <a:pPr algn="ctr"/>
            <a:r>
              <a:rPr lang="en-US" sz="3600" dirty="0">
                <a:solidFill>
                  <a:schemeClr val="tx1"/>
                </a:solidFill>
                <a:latin typeface="Arial" panose="020B0604020202020204" pitchFamily="34" charset="0"/>
                <a:cs typeface="Arial" panose="020B0604020202020204" pitchFamily="34" charset="0"/>
              </a:rPr>
              <a:t>Potentially America’s Next Favorite Game Show</a:t>
            </a:r>
          </a:p>
        </p:txBody>
      </p:sp>
      <p:pic>
        <p:nvPicPr>
          <p:cNvPr id="10" name="Picture 9">
            <a:extLst>
              <a:ext uri="{FF2B5EF4-FFF2-40B4-BE49-F238E27FC236}">
                <a16:creationId xmlns:a16="http://schemas.microsoft.com/office/drawing/2014/main" id="{3FA46AA0-68BC-3CC6-9D78-80F8EA43A96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08648" y="2575843"/>
            <a:ext cx="5336938" cy="3065172"/>
          </a:xfrm>
          <a:prstGeom prst="rect">
            <a:avLst/>
          </a:prstGeom>
        </p:spPr>
      </p:pic>
      <p:grpSp>
        <p:nvGrpSpPr>
          <p:cNvPr id="5" name="Group 4">
            <a:extLst>
              <a:ext uri="{FF2B5EF4-FFF2-40B4-BE49-F238E27FC236}">
                <a16:creationId xmlns:a16="http://schemas.microsoft.com/office/drawing/2014/main" id="{BC6F2F3F-8CCA-666D-B0C5-C12334BED9ED}"/>
              </a:ext>
              <a:ext uri="{C183D7F6-B498-43B3-948B-1728B52AA6E4}">
                <adec:decorative xmlns:adec="http://schemas.microsoft.com/office/drawing/2017/decorative" val="1"/>
              </a:ext>
            </a:extLst>
          </p:cNvPr>
          <p:cNvGrpSpPr>
            <a:grpSpLocks noGrp="1" noUngrp="1" noRot="1" noMove="1" noResize="1"/>
          </p:cNvGrpSpPr>
          <p:nvPr/>
        </p:nvGrpSpPr>
        <p:grpSpPr>
          <a:xfrm>
            <a:off x="0" y="4275806"/>
            <a:ext cx="12192000" cy="2297868"/>
            <a:chOff x="0" y="4275806"/>
            <a:chExt cx="12192000" cy="2297868"/>
          </a:xfrm>
        </p:grpSpPr>
        <p:sp>
          <p:nvSpPr>
            <p:cNvPr id="6" name="Rectangle 5">
              <a:extLst>
                <a:ext uri="{FF2B5EF4-FFF2-40B4-BE49-F238E27FC236}">
                  <a16:creationId xmlns:a16="http://schemas.microsoft.com/office/drawing/2014/main" id="{F5F09555-34F8-6EF1-688C-EB89D05E30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4BFA2C2F-8AB0-9D69-198C-7DF944172FD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C609B4-C048-2DB9-9E8F-06C76CD4E0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3410862" y="1537714"/>
              <a:ext cx="92681" cy="5568866"/>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F8DE1FA-50A1-C794-501B-457A8F3CA2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531638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Question 1: Does this image require alt text? Why?</a:t>
            </a:r>
            <a:endParaRPr lang="en-US" sz="3600" dirty="0"/>
          </a:p>
        </p:txBody>
      </p:sp>
      <p:pic>
        <p:nvPicPr>
          <p:cNvPr id="11" name="Picture 10" descr="Kittens in a crocheted pineapple hats with glasses. The first one is pouting with green glasses on and the second is smiling with yellow glasses on. The hats look like crocheted yellow swim caps with the tall green leaves sprouting from the top.">
            <a:extLst>
              <a:ext uri="{FF2B5EF4-FFF2-40B4-BE49-F238E27FC236}">
                <a16:creationId xmlns:a16="http://schemas.microsoft.com/office/drawing/2014/main" id="{9D06226E-9876-EB72-4422-9EE16C624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2506840"/>
            <a:ext cx="4908789" cy="3429000"/>
          </a:xfrm>
          <a:prstGeom prst="rect">
            <a:avLst/>
          </a:prstGeom>
        </p:spPr>
      </p:pic>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6095999" y="2506840"/>
            <a:ext cx="5181600" cy="3429000"/>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4" name="Group 3">
            <a:extLst>
              <a:ext uri="{FF2B5EF4-FFF2-40B4-BE49-F238E27FC236}">
                <a16:creationId xmlns:a16="http://schemas.microsoft.com/office/drawing/2014/main" id="{EFA432AF-E5D1-88E3-0D6E-E1AB6B0BA737}"/>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3A27CBD4-C5E5-F26E-9714-18D83D0DD26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28E5A26-A954-57A1-2444-82E6EEDEDEE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7460081-6D23-EF91-3053-27FFF71A7F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635262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Answer 1: Does this image require alt text? Why?</a:t>
            </a:r>
            <a:endParaRPr lang="en-US" sz="3600" dirty="0"/>
          </a:p>
        </p:txBody>
      </p:sp>
      <p:pic>
        <p:nvPicPr>
          <p:cNvPr id="11" name="Picture 10" descr="Kittens in a crocheted pineapple hats with glasses. The first one is pouting with green glasses on and the second is smiling with yellow glasses on. The hats look like crocheted yellow swim caps with the tall green leaves sprouting from the top.">
            <a:extLst>
              <a:ext uri="{FF2B5EF4-FFF2-40B4-BE49-F238E27FC236}">
                <a16:creationId xmlns:a16="http://schemas.microsoft.com/office/drawing/2014/main" id="{9D06226E-9876-EB72-4422-9EE16C624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2506840"/>
            <a:ext cx="4908789" cy="3429000"/>
          </a:xfrm>
          <a:prstGeom prst="rect">
            <a:avLst/>
          </a:prstGeom>
        </p:spPr>
      </p:pic>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6172200" y="2506840"/>
            <a:ext cx="5181600" cy="3881997"/>
          </a:xfrm>
        </p:spPr>
        <p:txBody>
          <a:bodyPr>
            <a:normAutofit fontScale="85000" lnSpcReduction="20000"/>
          </a:bodyPr>
          <a:lstStyle/>
          <a:p>
            <a:pPr marL="0" indent="0">
              <a:buNone/>
            </a:pPr>
            <a:r>
              <a:rPr lang="en-US" dirty="0">
                <a:latin typeface="Arial" panose="020B0604020202020204" pitchFamily="34" charset="0"/>
                <a:cs typeface="Arial" panose="020B0604020202020204" pitchFamily="34" charset="0"/>
              </a:rPr>
              <a:t>Probably Not: The image of the two cats with crocheted pineapple hats probably doesn’t provide any content/learning other than decoration.</a:t>
            </a:r>
          </a:p>
          <a:p>
            <a:pPr marL="0" indent="0">
              <a:buNone/>
            </a:pPr>
            <a:r>
              <a:rPr lang="en-US" dirty="0">
                <a:latin typeface="Arial" panose="020B0604020202020204" pitchFamily="34" charset="0"/>
                <a:cs typeface="Arial" panose="020B0604020202020204" pitchFamily="34" charset="0"/>
              </a:rPr>
              <a:t>Unless: </a:t>
            </a:r>
          </a:p>
          <a:p>
            <a:r>
              <a:rPr lang="en-US" dirty="0">
                <a:latin typeface="Arial" panose="020B0604020202020204" pitchFamily="34" charset="0"/>
                <a:cs typeface="Arial" panose="020B0604020202020204" pitchFamily="34" charset="0"/>
              </a:rPr>
              <a:t>It could need alt text if it is an example of a pineapple hat for a crochet project tutorial</a:t>
            </a:r>
          </a:p>
          <a:p>
            <a:r>
              <a:rPr lang="en-US" dirty="0">
                <a:latin typeface="Arial" panose="020B0604020202020204" pitchFamily="34" charset="0"/>
                <a:cs typeface="Arial" panose="020B0604020202020204" pitchFamily="34" charset="0"/>
              </a:rPr>
              <a:t>An illustration for a question where the viewer is supposed to identify what is happening in the image.</a:t>
            </a:r>
          </a:p>
        </p:txBody>
      </p:sp>
      <p:grpSp>
        <p:nvGrpSpPr>
          <p:cNvPr id="3" name="Group 2">
            <a:extLst>
              <a:ext uri="{FF2B5EF4-FFF2-40B4-BE49-F238E27FC236}">
                <a16:creationId xmlns:a16="http://schemas.microsoft.com/office/drawing/2014/main" id="{3A33FFFB-1FFD-40D6-B553-8423ED1D7C01}"/>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FC75E473-D4D1-46DF-F0CD-3C5798CB2C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1AF9E786-A8C3-1AA5-F71A-6BA49563D3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0CF34F3-6586-8DBD-589A-2D61013EFD0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2047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Question 2: What should the alt text be?</a:t>
            </a:r>
            <a:endParaRPr lang="en-US" sz="3600" dirty="0"/>
          </a:p>
        </p:txBody>
      </p:sp>
      <p:pic>
        <p:nvPicPr>
          <p:cNvPr id="11" name="Picture 10" descr="Kittens in a crocheted pineapple hats with glasses. The first one is pouting with green glasses on and the second is smiling with yellow glasses on. The hats look like crocheted yellow swim caps with the tall green leaves sprouting from the top.">
            <a:extLst>
              <a:ext uri="{FF2B5EF4-FFF2-40B4-BE49-F238E27FC236}">
                <a16:creationId xmlns:a16="http://schemas.microsoft.com/office/drawing/2014/main" id="{9D06226E-9876-EB72-4422-9EE16C624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2506840"/>
            <a:ext cx="4908789" cy="3429000"/>
          </a:xfrm>
          <a:prstGeom prst="rect">
            <a:avLst/>
          </a:prstGeom>
        </p:spPr>
      </p:pic>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6095999" y="2506840"/>
            <a:ext cx="5181600" cy="3429000"/>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Two gray cats wearing crocheted pineapple headwear and colored glasses. One grumpy and one happy.</a:t>
            </a:r>
            <a:endParaRPr lang="en-US" dirty="0"/>
          </a:p>
        </p:txBody>
      </p:sp>
      <p:grpSp>
        <p:nvGrpSpPr>
          <p:cNvPr id="4" name="Group 3">
            <a:extLst>
              <a:ext uri="{FF2B5EF4-FFF2-40B4-BE49-F238E27FC236}">
                <a16:creationId xmlns:a16="http://schemas.microsoft.com/office/drawing/2014/main" id="{C8E9E589-2A3C-EBC9-C54E-80B60260053B}"/>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650F18E2-957E-778F-2771-882D64988E1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02262604-2EFF-6DE2-F037-54FD91E51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E68574D-22ED-8DE7-5304-88F8CBCD96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165895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Answer 2: What should the alt text be?</a:t>
            </a:r>
            <a:endParaRPr lang="en-US" sz="3600" dirty="0"/>
          </a:p>
        </p:txBody>
      </p:sp>
      <p:pic>
        <p:nvPicPr>
          <p:cNvPr id="11" name="Picture 10" descr="Kittens in a crocheted pineapple hats with glasses. The first one is pouting with green glasses on and the second is smiling with yellow glasses on. The hats look like crocheted yellow swim caps with the tall green leaves sprouting from the top.">
            <a:extLst>
              <a:ext uri="{FF2B5EF4-FFF2-40B4-BE49-F238E27FC236}">
                <a16:creationId xmlns:a16="http://schemas.microsoft.com/office/drawing/2014/main" id="{9D06226E-9876-EB72-4422-9EE16C624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2506840"/>
            <a:ext cx="4908789" cy="3429000"/>
          </a:xfrm>
          <a:prstGeom prst="rect">
            <a:avLst/>
          </a:prstGeom>
        </p:spPr>
      </p:pic>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6172200" y="2506841"/>
            <a:ext cx="5181600" cy="3670122"/>
          </a:xfrm>
        </p:spPr>
        <p:txBody>
          <a:bodyPr>
            <a:normAutofit fontScale="85000" lnSpcReduction="20000"/>
          </a:bodyPr>
          <a:lstStyle/>
          <a:p>
            <a:r>
              <a:rPr lang="en-US" b="1" dirty="0">
                <a:latin typeface="Arial" panose="020B0604020202020204" pitchFamily="34" charset="0"/>
                <a:cs typeface="Arial" panose="020B0604020202020204" pitchFamily="34" charset="0"/>
              </a:rPr>
              <a:t>Alt text for a crochet manual: </a:t>
            </a:r>
            <a:r>
              <a:rPr lang="en-US" dirty="0">
                <a:latin typeface="Arial" panose="020B0604020202020204" pitchFamily="34" charset="0"/>
                <a:cs typeface="Arial" panose="020B0604020202020204" pitchFamily="34" charset="0"/>
              </a:rPr>
              <a:t>Kittens in crocheted pineapple hats and glasses. The first one is pouting with green glasses on, and the second is smiling with yellow glasses on. The hats look like crocheted yellow swim caps with the tall green leaves sprouting from the top.</a:t>
            </a:r>
          </a:p>
          <a:p>
            <a:r>
              <a:rPr lang="en-US" b="1" dirty="0">
                <a:latin typeface="Arial" panose="020B0604020202020204" pitchFamily="34" charset="0"/>
                <a:cs typeface="Arial" panose="020B0604020202020204" pitchFamily="34" charset="0"/>
              </a:rPr>
              <a:t>Decorative: “</a:t>
            </a:r>
            <a:r>
              <a:rPr lang="en-US" dirty="0">
                <a:latin typeface="Arial" panose="020B0604020202020204" pitchFamily="34" charset="0"/>
                <a:cs typeface="Arial" panose="020B0604020202020204" pitchFamily="34" charset="0"/>
              </a:rPr>
              <a:t>Mark as decorative” checkbox is selected or “ ” is typed in the alt text textbox.</a:t>
            </a:r>
          </a:p>
        </p:txBody>
      </p:sp>
      <p:grpSp>
        <p:nvGrpSpPr>
          <p:cNvPr id="3" name="Group 2">
            <a:extLst>
              <a:ext uri="{FF2B5EF4-FFF2-40B4-BE49-F238E27FC236}">
                <a16:creationId xmlns:a16="http://schemas.microsoft.com/office/drawing/2014/main" id="{975A1DB9-6DF9-9DFC-9BE9-10C02ECEBADC}"/>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E60C425C-58DB-B6C4-4808-4A897F3E3F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FBC1E8A-5041-A44A-E93D-CD40CC0C9BE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FA8184C-E546-B63C-EF8F-18AC7A4FD11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0074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200" dirty="0">
                <a:solidFill>
                  <a:srgbClr val="9E1B32"/>
                </a:solidFill>
                <a:latin typeface="Arial" panose="020B0604020202020204" pitchFamily="34" charset="0"/>
                <a:cs typeface="Arial" panose="020B0604020202020204" pitchFamily="34" charset="0"/>
              </a:rPr>
              <a:t>During this session, you will have an opportunity to:</a:t>
            </a:r>
            <a:endParaRPr lang="en-US" sz="32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200" y="2349661"/>
            <a:ext cx="10515600" cy="3827302"/>
          </a:xfrm>
        </p:spPr>
        <p:txBody>
          <a:bodyPr>
            <a:normAutofit fontScale="70000" lnSpcReduction="20000"/>
          </a:bodyPr>
          <a:lstStyle/>
          <a:p>
            <a:pPr>
              <a:lnSpc>
                <a:spcPct val="100000"/>
              </a:lnSpc>
            </a:pPr>
            <a:r>
              <a:rPr lang="en-US" dirty="0">
                <a:latin typeface="Arial" panose="020B0604020202020204" pitchFamily="34" charset="0"/>
                <a:cs typeface="Arial" panose="020B0604020202020204" pitchFamily="34" charset="0"/>
              </a:rPr>
              <a:t>Share and brainstorm how you use images in your online courses.</a:t>
            </a:r>
          </a:p>
          <a:p>
            <a:pPr>
              <a:lnSpc>
                <a:spcPct val="100000"/>
              </a:lnSpc>
            </a:pPr>
            <a:r>
              <a:rPr lang="en-US" dirty="0">
                <a:latin typeface="Arial" panose="020B0604020202020204" pitchFamily="34" charset="0"/>
                <a:cs typeface="Arial" panose="020B0604020202020204" pitchFamily="34" charset="0"/>
              </a:rPr>
              <a:t>Analyze what makes an image accessible.</a:t>
            </a:r>
          </a:p>
          <a:p>
            <a:pPr>
              <a:lnSpc>
                <a:spcPct val="100000"/>
              </a:lnSpc>
            </a:pPr>
            <a:r>
              <a:rPr lang="en-US" dirty="0">
                <a:latin typeface="Arial" panose="020B0604020202020204" pitchFamily="34" charset="0"/>
                <a:cs typeface="Arial" panose="020B0604020202020204" pitchFamily="34" charset="0"/>
              </a:rPr>
              <a:t>Evaluate image accessibility.</a:t>
            </a:r>
          </a:p>
          <a:p>
            <a:pPr>
              <a:lnSpc>
                <a:spcPct val="100000"/>
              </a:lnSpc>
            </a:pPr>
            <a:r>
              <a:rPr lang="en-US" dirty="0">
                <a:latin typeface="Arial" panose="020B0604020202020204" pitchFamily="34" charset="0"/>
                <a:cs typeface="Arial" panose="020B0604020202020204" pitchFamily="34" charset="0"/>
              </a:rPr>
              <a:t>Analyze the challenges with making images accessible.</a:t>
            </a:r>
          </a:p>
          <a:p>
            <a:pPr>
              <a:lnSpc>
                <a:spcPct val="100000"/>
              </a:lnSpc>
            </a:pPr>
            <a:r>
              <a:rPr lang="en-US" dirty="0">
                <a:latin typeface="Arial" panose="020B0604020202020204" pitchFamily="34" charset="0"/>
                <a:cs typeface="Arial" panose="020B0604020202020204" pitchFamily="34" charset="0"/>
              </a:rPr>
              <a:t>Identify best practices for generating alt text with AI.</a:t>
            </a:r>
          </a:p>
          <a:p>
            <a:pPr>
              <a:lnSpc>
                <a:spcPct val="100000"/>
              </a:lnSpc>
            </a:pPr>
            <a:r>
              <a:rPr lang="en-US" dirty="0">
                <a:latin typeface="Arial" panose="020B0604020202020204" pitchFamily="34" charset="0"/>
                <a:cs typeface="Arial" panose="020B0604020202020204" pitchFamily="34" charset="0"/>
              </a:rPr>
              <a:t>Compare various AI platforms for generating alt text.</a:t>
            </a:r>
          </a:p>
          <a:p>
            <a:pPr>
              <a:lnSpc>
                <a:spcPct val="100000"/>
              </a:lnSpc>
            </a:pPr>
            <a:r>
              <a:rPr lang="en-US" dirty="0">
                <a:latin typeface="Arial" panose="020B0604020202020204" pitchFamily="34" charset="0"/>
                <a:cs typeface="Arial" panose="020B0604020202020204" pitchFamily="34" charset="0"/>
              </a:rPr>
              <a:t>Evaluate standard AI prompts for quickly generating alt text.</a:t>
            </a:r>
          </a:p>
          <a:p>
            <a:pPr>
              <a:lnSpc>
                <a:spcPct val="100000"/>
              </a:lnSpc>
            </a:pPr>
            <a:r>
              <a:rPr lang="en-US" dirty="0">
                <a:latin typeface="Arial" panose="020B0604020202020204" pitchFamily="34" charset="0"/>
                <a:cs typeface="Arial" panose="020B0604020202020204" pitchFamily="34" charset="0"/>
              </a:rPr>
              <a:t>Apply AI to generate alt text for images.</a:t>
            </a:r>
          </a:p>
          <a:p>
            <a:pPr>
              <a:lnSpc>
                <a:spcPct val="100000"/>
              </a:lnSpc>
            </a:pPr>
            <a:r>
              <a:rPr lang="en-US" dirty="0">
                <a:latin typeface="Arial" panose="020B0604020202020204" pitchFamily="34" charset="0"/>
                <a:cs typeface="Arial" panose="020B0604020202020204" pitchFamily="34" charset="0"/>
              </a:rPr>
              <a:t>Generate alt text using AI for images you have selected for an online course.</a:t>
            </a:r>
          </a:p>
          <a:p>
            <a:pPr>
              <a:lnSpc>
                <a:spcPct val="100000"/>
              </a:lnSpc>
            </a:pPr>
            <a:r>
              <a:rPr lang="en-US" dirty="0">
                <a:latin typeface="Arial" panose="020B0604020202020204" pitchFamily="34" charset="0"/>
                <a:cs typeface="Arial" panose="020B0604020202020204" pitchFamily="34" charset="0"/>
              </a:rPr>
              <a:t>Use AI to make a document accessible.</a:t>
            </a:r>
          </a:p>
        </p:txBody>
      </p:sp>
      <p:grpSp>
        <p:nvGrpSpPr>
          <p:cNvPr id="8" name="Group 7">
            <a:extLst>
              <a:ext uri="{FF2B5EF4-FFF2-40B4-BE49-F238E27FC236}">
                <a16:creationId xmlns:a16="http://schemas.microsoft.com/office/drawing/2014/main" id="{0E50519D-4F3E-6BB3-87CF-8589A78FE7CC}"/>
              </a:ext>
              <a:ext uri="{C183D7F6-B498-43B3-948B-1728B52AA6E4}">
                <adec:decorative xmlns:adec="http://schemas.microsoft.com/office/drawing/2017/decorative" val="1"/>
              </a:ext>
            </a:extLst>
          </p:cNvPr>
          <p:cNvGrpSpPr>
            <a:grpSpLocks noGrp="1" noUngrp="1" noRot="1" noMove="1" noResize="1"/>
          </p:cNvGrpSpPr>
          <p:nvPr/>
        </p:nvGrpSpPr>
        <p:grpSpPr>
          <a:xfrm>
            <a:off x="0" y="1924645"/>
            <a:ext cx="12192000" cy="4649029"/>
            <a:chOff x="0" y="1924645"/>
            <a:chExt cx="12192000" cy="4649029"/>
          </a:xfrm>
        </p:grpSpPr>
        <p:sp>
          <p:nvSpPr>
            <p:cNvPr id="9" name="Rectangle 8">
              <a:extLst>
                <a:ext uri="{FF2B5EF4-FFF2-40B4-BE49-F238E27FC236}">
                  <a16:creationId xmlns:a16="http://schemas.microsoft.com/office/drawing/2014/main" id="{F05195F5-EE45-57B2-1A38-9D5E2E95E66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BEAE1405-C172-F1C6-DBB2-1C1DBE8D751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B43CD8-F722-CEDA-87A6-65771021CFF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938801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2800" dirty="0">
                <a:solidFill>
                  <a:srgbClr val="9E1B32"/>
                </a:solidFill>
                <a:latin typeface="Arial" panose="020B0604020202020204" pitchFamily="34" charset="0"/>
                <a:cs typeface="Arial" panose="020B0604020202020204" pitchFamily="34" charset="0"/>
              </a:rPr>
              <a:t>Question 3: Does this image of text require alt text? Why?</a:t>
            </a:r>
            <a:endParaRPr lang="en-US" sz="2800" dirty="0"/>
          </a:p>
        </p:txBody>
      </p:sp>
      <p:pic>
        <p:nvPicPr>
          <p:cNvPr id="14" name="Picture 13" descr="What do students do in the library during CRUNCH TIME?&#10;81% check messages&#10;73% prepare assignments&#10;62% study and review">
            <a:extLst>
              <a:ext uri="{FF2B5EF4-FFF2-40B4-BE49-F238E27FC236}">
                <a16:creationId xmlns:a16="http://schemas.microsoft.com/office/drawing/2014/main" id="{72EED44E-3B33-356A-D121-5265DCE209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8852" b="26609"/>
          <a:stretch/>
        </p:blipFill>
        <p:spPr>
          <a:xfrm>
            <a:off x="781520" y="2994889"/>
            <a:ext cx="5123653" cy="1974420"/>
          </a:xfrm>
          <a:prstGeom prst="rect">
            <a:avLst/>
          </a:prstGeom>
        </p:spPr>
      </p:pic>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6095999" y="2137497"/>
            <a:ext cx="5181600" cy="4095364"/>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4" name="Group 3">
            <a:extLst>
              <a:ext uri="{FF2B5EF4-FFF2-40B4-BE49-F238E27FC236}">
                <a16:creationId xmlns:a16="http://schemas.microsoft.com/office/drawing/2014/main" id="{275041A2-97B6-F6D1-0FD1-93C78EE5EC3E}"/>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EF577130-3D1D-4143-E2C3-A23E9C78F9D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600499A-29AA-1C85-AAF9-F9A2BEB9B00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787F1C4-5A2F-734C-652D-AD2BC19BA8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55E38814-24F2-1125-5AA4-96525810F9D7}"/>
              </a:ext>
            </a:extLst>
          </p:cNvPr>
          <p:cNvSpPr txBox="1"/>
          <p:nvPr/>
        </p:nvSpPr>
        <p:spPr>
          <a:xfrm>
            <a:off x="838199" y="6610193"/>
            <a:ext cx="43672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tooltip="https://oer.pressbooks.pub/collegeresearch/chapter/conclusion-start-research/"/>
              </a:rPr>
              <a:t>This Photo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096718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2800" dirty="0">
                <a:solidFill>
                  <a:srgbClr val="9E1B32"/>
                </a:solidFill>
                <a:latin typeface="Arial" panose="020B0604020202020204" pitchFamily="34" charset="0"/>
                <a:cs typeface="Arial" panose="020B0604020202020204" pitchFamily="34" charset="0"/>
              </a:rPr>
              <a:t>Answer 3: Does this image of text require alt text? Why?</a:t>
            </a:r>
            <a:endParaRPr lang="en-US" sz="2800" dirty="0"/>
          </a:p>
        </p:txBody>
      </p:sp>
      <p:pic>
        <p:nvPicPr>
          <p:cNvPr id="14" name="Picture 13" descr="What do students do in the library during CRUNCH TIME?&#10;81% check messages&#10;73% prepare assignments&#10;62% study and review">
            <a:extLst>
              <a:ext uri="{FF2B5EF4-FFF2-40B4-BE49-F238E27FC236}">
                <a16:creationId xmlns:a16="http://schemas.microsoft.com/office/drawing/2014/main" id="{72EED44E-3B33-356A-D121-5265DCE209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8852" b="26609"/>
          <a:stretch/>
        </p:blipFill>
        <p:spPr>
          <a:xfrm>
            <a:off x="781520" y="2994889"/>
            <a:ext cx="5123653" cy="1974420"/>
          </a:xfrm>
          <a:prstGeom prst="rect">
            <a:avLst/>
          </a:prstGeom>
        </p:spPr>
      </p:pic>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6286829" y="3672292"/>
            <a:ext cx="5181600" cy="549048"/>
          </a:xfrm>
        </p:spPr>
        <p:txBody>
          <a:bodyPr>
            <a:normAutofit/>
          </a:bodyPr>
          <a:lstStyle/>
          <a:p>
            <a:pPr marL="0" indent="0">
              <a:buNone/>
            </a:pPr>
            <a:r>
              <a:rPr lang="en-US" dirty="0">
                <a:latin typeface="Arial" panose="020B0604020202020204" pitchFamily="34" charset="0"/>
                <a:cs typeface="Arial" panose="020B0604020202020204" pitchFamily="34" charset="0"/>
              </a:rPr>
              <a:t>Yes, it provides information. </a:t>
            </a:r>
          </a:p>
        </p:txBody>
      </p:sp>
      <p:sp>
        <p:nvSpPr>
          <p:cNvPr id="15" name="TextBox 14">
            <a:extLst>
              <a:ext uri="{FF2B5EF4-FFF2-40B4-BE49-F238E27FC236}">
                <a16:creationId xmlns:a16="http://schemas.microsoft.com/office/drawing/2014/main" id="{55E38814-24F2-1125-5AA4-96525810F9D7}"/>
              </a:ext>
            </a:extLst>
          </p:cNvPr>
          <p:cNvSpPr txBox="1"/>
          <p:nvPr/>
        </p:nvSpPr>
        <p:spPr>
          <a:xfrm>
            <a:off x="838199" y="6610193"/>
            <a:ext cx="43672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tooltip="https://oer.pressbooks.pub/collegeresearch/chapter/conclusion-start-research/"/>
              </a:rPr>
              <a:t>This Photo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7508B809-B6A9-6F2E-1F28-C162B867F889}"/>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014D3324-0E99-377A-8F8E-F0BD66B7BA2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285ED297-6D94-8CB2-FAE9-E42085AEE32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866A5D5-CA02-7BAD-BACA-5ECD2A556BF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29738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Question 4: What would the alt text be?</a:t>
            </a:r>
            <a:endParaRPr lang="en-US" sz="3600" dirty="0"/>
          </a:p>
        </p:txBody>
      </p:sp>
      <p:pic>
        <p:nvPicPr>
          <p:cNvPr id="14" name="Picture 13" descr="What do students do in the library during CRUNCH TIME?&#10;81% check messages&#10;73% prepare assignments&#10;62% study and review">
            <a:extLst>
              <a:ext uri="{FF2B5EF4-FFF2-40B4-BE49-F238E27FC236}">
                <a16:creationId xmlns:a16="http://schemas.microsoft.com/office/drawing/2014/main" id="{72EED44E-3B33-356A-D121-5265DCE209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8852" b="26609"/>
          <a:stretch/>
        </p:blipFill>
        <p:spPr>
          <a:xfrm>
            <a:off x="781520" y="2994889"/>
            <a:ext cx="5123653" cy="1974420"/>
          </a:xfrm>
          <a:prstGeom prst="rect">
            <a:avLst/>
          </a:prstGeom>
        </p:spPr>
      </p:pic>
      <p:sp>
        <p:nvSpPr>
          <p:cNvPr id="15" name="TextBox 14">
            <a:extLst>
              <a:ext uri="{FF2B5EF4-FFF2-40B4-BE49-F238E27FC236}">
                <a16:creationId xmlns:a16="http://schemas.microsoft.com/office/drawing/2014/main" id="{55E38814-24F2-1125-5AA4-96525810F9D7}"/>
              </a:ext>
            </a:extLst>
          </p:cNvPr>
          <p:cNvSpPr txBox="1"/>
          <p:nvPr/>
        </p:nvSpPr>
        <p:spPr>
          <a:xfrm>
            <a:off x="781520" y="6573674"/>
            <a:ext cx="43672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tooltip="https://oer.pressbooks.pub/collegeresearch/chapter/conclusion-start-research/"/>
              </a:rPr>
              <a:t>This Photo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6095999" y="2137497"/>
            <a:ext cx="5181600" cy="4095364"/>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4" name="Group 3">
            <a:extLst>
              <a:ext uri="{FF2B5EF4-FFF2-40B4-BE49-F238E27FC236}">
                <a16:creationId xmlns:a16="http://schemas.microsoft.com/office/drawing/2014/main" id="{65F42750-39F1-7566-3590-DF0F1026FA5D}"/>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F3A6D13E-907C-B19D-F1BC-AEAA15022ED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64DAB7DC-EB50-821D-85D2-9414BBE6E09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40BBE6E-8705-D9BA-76CB-311BA78DCE9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4041519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a:bodyPr>
          <a:lstStyle/>
          <a:p>
            <a:pPr algn="ctr"/>
            <a:r>
              <a:rPr lang="en-US" sz="3600" dirty="0">
                <a:solidFill>
                  <a:srgbClr val="9E1B32"/>
                </a:solidFill>
                <a:latin typeface="Arial" panose="020B0604020202020204" pitchFamily="34" charset="0"/>
                <a:cs typeface="Arial" panose="020B0604020202020204" pitchFamily="34" charset="0"/>
              </a:rPr>
              <a:t>Answer 4: What would the alt text be?</a:t>
            </a:r>
            <a:endParaRPr lang="en-US" sz="3600" dirty="0"/>
          </a:p>
        </p:txBody>
      </p:sp>
      <p:pic>
        <p:nvPicPr>
          <p:cNvPr id="14" name="Picture 13" descr="What do students do in the library during CRUNCH TIME?&#10;81% check messages&#10;73% prepare assignments&#10;62% study and review">
            <a:extLst>
              <a:ext uri="{FF2B5EF4-FFF2-40B4-BE49-F238E27FC236}">
                <a16:creationId xmlns:a16="http://schemas.microsoft.com/office/drawing/2014/main" id="{72EED44E-3B33-356A-D121-5265DCE209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8852" b="26609"/>
          <a:stretch/>
        </p:blipFill>
        <p:spPr>
          <a:xfrm>
            <a:off x="781520" y="2994889"/>
            <a:ext cx="5123653" cy="1974420"/>
          </a:xfrm>
          <a:prstGeom prst="rect">
            <a:avLst/>
          </a:prstGeom>
        </p:spPr>
      </p:pic>
      <p:sp>
        <p:nvSpPr>
          <p:cNvPr id="15" name="TextBox 14">
            <a:extLst>
              <a:ext uri="{FF2B5EF4-FFF2-40B4-BE49-F238E27FC236}">
                <a16:creationId xmlns:a16="http://schemas.microsoft.com/office/drawing/2014/main" id="{55E38814-24F2-1125-5AA4-96525810F9D7}"/>
              </a:ext>
            </a:extLst>
          </p:cNvPr>
          <p:cNvSpPr txBox="1"/>
          <p:nvPr/>
        </p:nvSpPr>
        <p:spPr>
          <a:xfrm>
            <a:off x="781520" y="6573674"/>
            <a:ext cx="43672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tooltip="https://oer.pressbooks.pub/collegeresearch/chapter/conclusion-start-research/"/>
              </a:rPr>
              <a:t>This Photo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6172200" y="2759398"/>
            <a:ext cx="5181600" cy="3629440"/>
          </a:xfrm>
        </p:spPr>
        <p:txBody>
          <a:bodyPr>
            <a:normAutofit/>
          </a:bodyPr>
          <a:lstStyle/>
          <a:p>
            <a:pPr marL="0" indent="0">
              <a:buNone/>
            </a:pPr>
            <a:r>
              <a:rPr lang="en-US" dirty="0">
                <a:latin typeface="Arial" panose="020B0604020202020204" pitchFamily="34" charset="0"/>
                <a:cs typeface="Arial" panose="020B0604020202020204" pitchFamily="34" charset="0"/>
              </a:rPr>
              <a:t>It should appear word for word:</a:t>
            </a:r>
          </a:p>
          <a:p>
            <a:pPr marL="0" indent="0">
              <a:buNone/>
            </a:pPr>
            <a:r>
              <a:rPr lang="en-US" dirty="0">
                <a:latin typeface="Arial" panose="020B0604020202020204" pitchFamily="34" charset="0"/>
                <a:cs typeface="Arial" panose="020B0604020202020204" pitchFamily="34" charset="0"/>
              </a:rPr>
              <a:t>What do students do in the library during CRUNCH TIME?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81% check messages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73% prepare assignments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62% study and review</a:t>
            </a:r>
          </a:p>
        </p:txBody>
      </p:sp>
      <p:grpSp>
        <p:nvGrpSpPr>
          <p:cNvPr id="3" name="Group 2">
            <a:extLst>
              <a:ext uri="{FF2B5EF4-FFF2-40B4-BE49-F238E27FC236}">
                <a16:creationId xmlns:a16="http://schemas.microsoft.com/office/drawing/2014/main" id="{31D4B371-A31B-781B-70FE-CA0474C9C65B}"/>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D2B859A1-9494-268E-4D19-13CAF1994AD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5E8DE11-2166-F3E1-430D-AE4589CF737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6809431-DCEA-15EE-75D8-80DCAEB9CDB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52375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7805-C6E4-A8D9-5FCF-88F528001D80}"/>
              </a:ext>
            </a:extLst>
          </p:cNvPr>
          <p:cNvSpPr>
            <a:spLocks noGrp="1"/>
          </p:cNvSpPr>
          <p:nvPr>
            <p:ph type="title"/>
          </p:nvPr>
        </p:nvSpPr>
        <p:spPr>
          <a:xfrm>
            <a:off x="838199" y="1060935"/>
            <a:ext cx="10515600" cy="731231"/>
          </a:xfrm>
        </p:spPr>
        <p:txBody>
          <a:bodyPr>
            <a:noAutofit/>
          </a:bodyPr>
          <a:lstStyle/>
          <a:p>
            <a:pPr algn="ctr"/>
            <a:r>
              <a:rPr lang="en-US" sz="3200" dirty="0">
                <a:solidFill>
                  <a:srgbClr val="9E1B32"/>
                </a:solidFill>
                <a:latin typeface="Arial" panose="020B0604020202020204" pitchFamily="34" charset="0"/>
                <a:cs typeface="Arial" panose="020B0604020202020204" pitchFamily="34" charset="0"/>
              </a:rPr>
              <a:t>Question 5: Does this image require alt text? Why?</a:t>
            </a:r>
            <a:endParaRPr lang="en-US" sz="3200" dirty="0"/>
          </a:p>
        </p:txBody>
      </p:sp>
      <p:sp>
        <p:nvSpPr>
          <p:cNvPr id="3" name="Text Placeholder 2">
            <a:extLst>
              <a:ext uri="{FF2B5EF4-FFF2-40B4-BE49-F238E27FC236}">
                <a16:creationId xmlns:a16="http://schemas.microsoft.com/office/drawing/2014/main" id="{B0D9BC23-D181-686E-8895-BDE65B48FDB3}"/>
              </a:ext>
            </a:extLst>
          </p:cNvPr>
          <p:cNvSpPr>
            <a:spLocks noGrp="1"/>
          </p:cNvSpPr>
          <p:nvPr>
            <p:ph type="body" idx="1"/>
          </p:nvPr>
        </p:nvSpPr>
        <p:spPr/>
        <p:txBody>
          <a:bodyPr>
            <a:normAutofit/>
          </a:bodyPr>
          <a:lstStyle/>
          <a:p>
            <a:r>
              <a:rPr lang="en-US" sz="2000" dirty="0">
                <a:latin typeface="Arial" panose="020B0604020202020204" pitchFamily="34" charset="0"/>
                <a:cs typeface="Arial" panose="020B0604020202020204" pitchFamily="34" charset="0"/>
              </a:rPr>
              <a:t>Example</a:t>
            </a:r>
          </a:p>
        </p:txBody>
      </p:sp>
      <p:pic>
        <p:nvPicPr>
          <p:cNvPr id="14" name="Picture 13" descr="What do students do in the library during CRUNCH TIME?&#10;81% check messages&#10;73% prepare assignments&#10;62% study and review">
            <a:extLst>
              <a:ext uri="{FF2B5EF4-FFF2-40B4-BE49-F238E27FC236}">
                <a16:creationId xmlns:a16="http://schemas.microsoft.com/office/drawing/2014/main" id="{A667C64D-A323-7F86-AE71-4DD19CA62EB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8852" b="26609"/>
          <a:stretch/>
        </p:blipFill>
        <p:spPr>
          <a:xfrm>
            <a:off x="781520" y="2541593"/>
            <a:ext cx="5123653" cy="1974420"/>
          </a:xfrm>
          <a:prstGeom prst="rect">
            <a:avLst/>
          </a:prstGeom>
        </p:spPr>
      </p:pic>
      <p:sp>
        <p:nvSpPr>
          <p:cNvPr id="4" name="Content Placeholder 3">
            <a:extLst>
              <a:ext uri="{FF2B5EF4-FFF2-40B4-BE49-F238E27FC236}">
                <a16:creationId xmlns:a16="http://schemas.microsoft.com/office/drawing/2014/main" id="{50527B6E-2600-6435-7BC9-54BF1B7CC82E}"/>
              </a:ext>
            </a:extLst>
          </p:cNvPr>
          <p:cNvSpPr>
            <a:spLocks noGrp="1"/>
          </p:cNvSpPr>
          <p:nvPr>
            <p:ph sz="half" idx="2"/>
          </p:nvPr>
        </p:nvSpPr>
        <p:spPr>
          <a:xfrm>
            <a:off x="839788" y="4560983"/>
            <a:ext cx="5157787" cy="1628679"/>
          </a:xfrm>
        </p:spPr>
        <p:txBody>
          <a:bodyPr>
            <a:normAutofit fontScale="70000" lnSpcReduction="20000"/>
          </a:bodyPr>
          <a:lstStyle/>
          <a:p>
            <a:pPr marL="0" indent="0">
              <a:buNone/>
            </a:pPr>
            <a:r>
              <a:rPr lang="en-US" dirty="0">
                <a:latin typeface="Arial" panose="020B0604020202020204" pitchFamily="34" charset="0"/>
                <a:cs typeface="Arial" panose="020B0604020202020204" pitchFamily="34" charset="0"/>
              </a:rPr>
              <a:t>Final exam season can be stressful for students and faculty alike.</a:t>
            </a:r>
          </a:p>
          <a:p>
            <a:pPr marL="0" indent="0">
              <a:buNone/>
            </a:pPr>
            <a:r>
              <a:rPr lang="en-US" dirty="0">
                <a:latin typeface="Arial" panose="020B0604020202020204" pitchFamily="34" charset="0"/>
                <a:cs typeface="Arial" panose="020B0604020202020204" pitchFamily="34" charset="0"/>
              </a:rPr>
              <a:t>What do students do in the library during CRUNCH TIME? 81% of students check messages, 73% prepare assignments, 62% study and review</a:t>
            </a:r>
          </a:p>
          <a:p>
            <a:endParaRPr lang="en-US" dirty="0"/>
          </a:p>
        </p:txBody>
      </p:sp>
      <p:sp>
        <p:nvSpPr>
          <p:cNvPr id="15" name="TextBox 14">
            <a:extLst>
              <a:ext uri="{FF2B5EF4-FFF2-40B4-BE49-F238E27FC236}">
                <a16:creationId xmlns:a16="http://schemas.microsoft.com/office/drawing/2014/main" id="{BB78BD02-16FB-2C95-CA09-2100AF26A92A}"/>
              </a:ext>
            </a:extLst>
          </p:cNvPr>
          <p:cNvSpPr txBox="1"/>
          <p:nvPr/>
        </p:nvSpPr>
        <p:spPr>
          <a:xfrm>
            <a:off x="781520" y="6573674"/>
            <a:ext cx="43672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tooltip="https://oer.pressbooks.pub/collegeresearch/chapter/conclusion-start-research/"/>
              </a:rPr>
              <a:t>This Photo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E1680FD6-4AFC-82F4-2302-810DE9670ACC}"/>
              </a:ext>
            </a:extLst>
          </p:cNvPr>
          <p:cNvSpPr>
            <a:spLocks noGrp="1"/>
          </p:cNvSpPr>
          <p:nvPr>
            <p:ph type="body" sz="quarter" idx="3"/>
          </p:nvPr>
        </p:nvSpPr>
        <p:spPr>
          <a:xfrm>
            <a:off x="6172200" y="2093120"/>
            <a:ext cx="5183188" cy="411955"/>
          </a:xfrm>
        </p:spPr>
        <p:txBody>
          <a:bodyPr>
            <a:noAutofit/>
          </a:bodyPr>
          <a:lstStyle/>
          <a:p>
            <a:r>
              <a:rPr lang="en-US" sz="2000" dirty="0">
                <a:solidFill>
                  <a:schemeClr val="tx1"/>
                </a:solidFill>
                <a:latin typeface="Arial" panose="020B0604020202020204" pitchFamily="34" charset="0"/>
                <a:cs typeface="Arial" panose="020B0604020202020204" pitchFamily="34" charset="0"/>
              </a:rPr>
              <a:t>Answer</a:t>
            </a:r>
            <a:endParaRPr lang="en-US" sz="2000" b="0" dirty="0"/>
          </a:p>
        </p:txBody>
      </p:sp>
      <p:sp>
        <p:nvSpPr>
          <p:cNvPr id="17" name="Content Placeholder 16">
            <a:extLst>
              <a:ext uri="{FF2B5EF4-FFF2-40B4-BE49-F238E27FC236}">
                <a16:creationId xmlns:a16="http://schemas.microsoft.com/office/drawing/2014/main" id="{CD01D3DF-1FE9-73F4-2E50-CC2F54317B38}"/>
              </a:ext>
            </a:extLst>
          </p:cNvPr>
          <p:cNvSpPr>
            <a:spLocks noGrp="1"/>
          </p:cNvSpPr>
          <p:nvPr>
            <p:ph sz="quarter" idx="4"/>
          </p:nvPr>
        </p:nvSpPr>
        <p:spPr/>
        <p:txBody>
          <a:bodyPr/>
          <a:lstStyle/>
          <a:p>
            <a:pPr marL="342900" indent="-342900">
              <a:buFont typeface="Arial" panose="020B0604020202020204" pitchFamily="34" charset="0"/>
              <a:buChar char="•"/>
            </a:pPr>
            <a:r>
              <a:rPr lang="en-US" sz="2800" b="0" dirty="0">
                <a:solidFill>
                  <a:schemeClr val="tx1"/>
                </a:solidFill>
                <a:latin typeface="Arial" panose="020B0604020202020204" pitchFamily="34" charset="0"/>
                <a:cs typeface="Arial" panose="020B0604020202020204" pitchFamily="34" charset="0"/>
              </a:rPr>
              <a:t>[Answers from the session will be provided.]</a:t>
            </a:r>
            <a:endParaRPr lang="en-US" sz="2800" b="0" dirty="0"/>
          </a:p>
        </p:txBody>
      </p:sp>
      <p:grpSp>
        <p:nvGrpSpPr>
          <p:cNvPr id="6" name="Group 5">
            <a:extLst>
              <a:ext uri="{FF2B5EF4-FFF2-40B4-BE49-F238E27FC236}">
                <a16:creationId xmlns:a16="http://schemas.microsoft.com/office/drawing/2014/main" id="{CAC4BEED-AAB3-D775-164D-D448ED7C0919}"/>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8" name="Rectangle 7">
              <a:extLst>
                <a:ext uri="{FF2B5EF4-FFF2-40B4-BE49-F238E27FC236}">
                  <a16:creationId xmlns:a16="http://schemas.microsoft.com/office/drawing/2014/main" id="{F721D3F4-F749-BBF9-5039-9971FB8953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BFFF70D3-4577-9139-41A8-5B722E5DC3A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8B1D5BA-2FBE-6C1F-CA06-1D57CFAEE9D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9553ECB7-324B-920D-A2DB-371767B4C2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566663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7805-C6E4-A8D9-5FCF-88F528001D80}"/>
              </a:ext>
            </a:extLst>
          </p:cNvPr>
          <p:cNvSpPr>
            <a:spLocks noGrp="1"/>
          </p:cNvSpPr>
          <p:nvPr>
            <p:ph type="title"/>
          </p:nvPr>
        </p:nvSpPr>
        <p:spPr>
          <a:xfrm>
            <a:off x="838199" y="1060935"/>
            <a:ext cx="10515600" cy="731231"/>
          </a:xfrm>
        </p:spPr>
        <p:txBody>
          <a:bodyPr>
            <a:noAutofit/>
          </a:bodyPr>
          <a:lstStyle/>
          <a:p>
            <a:pPr algn="ctr"/>
            <a:r>
              <a:rPr lang="en-US" sz="3200" dirty="0">
                <a:solidFill>
                  <a:srgbClr val="9E1B32"/>
                </a:solidFill>
                <a:latin typeface="Arial" panose="020B0604020202020204" pitchFamily="34" charset="0"/>
                <a:cs typeface="Arial" panose="020B0604020202020204" pitchFamily="34" charset="0"/>
              </a:rPr>
              <a:t>Answer 5: Does this image require alt text? Why?</a:t>
            </a:r>
            <a:endParaRPr lang="en-US" sz="3200" dirty="0"/>
          </a:p>
        </p:txBody>
      </p:sp>
      <p:sp>
        <p:nvSpPr>
          <p:cNvPr id="3" name="Text Placeholder 2">
            <a:extLst>
              <a:ext uri="{FF2B5EF4-FFF2-40B4-BE49-F238E27FC236}">
                <a16:creationId xmlns:a16="http://schemas.microsoft.com/office/drawing/2014/main" id="{B0D9BC23-D181-686E-8895-BDE65B48FDB3}"/>
              </a:ext>
            </a:extLst>
          </p:cNvPr>
          <p:cNvSpPr>
            <a:spLocks noGrp="1"/>
          </p:cNvSpPr>
          <p:nvPr>
            <p:ph type="body" idx="1"/>
          </p:nvPr>
        </p:nvSpPr>
        <p:spPr/>
        <p:txBody>
          <a:bodyPr>
            <a:normAutofit/>
          </a:bodyPr>
          <a:lstStyle/>
          <a:p>
            <a:r>
              <a:rPr lang="en-US" sz="2000" dirty="0">
                <a:latin typeface="Arial" panose="020B0604020202020204" pitchFamily="34" charset="0"/>
                <a:cs typeface="Arial" panose="020B0604020202020204" pitchFamily="34" charset="0"/>
              </a:rPr>
              <a:t>Example</a:t>
            </a:r>
          </a:p>
        </p:txBody>
      </p:sp>
      <p:pic>
        <p:nvPicPr>
          <p:cNvPr id="14" name="Picture 13" descr="What do students do in the library during CRUNCH TIME?&#10;81% check messages&#10;73% prepare assignments&#10;62% study and review">
            <a:extLst>
              <a:ext uri="{FF2B5EF4-FFF2-40B4-BE49-F238E27FC236}">
                <a16:creationId xmlns:a16="http://schemas.microsoft.com/office/drawing/2014/main" id="{A667C64D-A323-7F86-AE71-4DD19CA62EB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8852" b="26609"/>
          <a:stretch/>
        </p:blipFill>
        <p:spPr>
          <a:xfrm>
            <a:off x="781520" y="2541593"/>
            <a:ext cx="5123653" cy="1974420"/>
          </a:xfrm>
          <a:prstGeom prst="rect">
            <a:avLst/>
          </a:prstGeom>
        </p:spPr>
      </p:pic>
      <p:sp>
        <p:nvSpPr>
          <p:cNvPr id="4" name="Content Placeholder 3">
            <a:extLst>
              <a:ext uri="{FF2B5EF4-FFF2-40B4-BE49-F238E27FC236}">
                <a16:creationId xmlns:a16="http://schemas.microsoft.com/office/drawing/2014/main" id="{50527B6E-2600-6435-7BC9-54BF1B7CC82E}"/>
              </a:ext>
            </a:extLst>
          </p:cNvPr>
          <p:cNvSpPr>
            <a:spLocks noGrp="1"/>
          </p:cNvSpPr>
          <p:nvPr>
            <p:ph sz="half" idx="2"/>
          </p:nvPr>
        </p:nvSpPr>
        <p:spPr>
          <a:xfrm>
            <a:off x="839788" y="4560983"/>
            <a:ext cx="5157787" cy="1628679"/>
          </a:xfrm>
        </p:spPr>
        <p:txBody>
          <a:bodyPr>
            <a:normAutofit fontScale="70000" lnSpcReduction="20000"/>
          </a:bodyPr>
          <a:lstStyle/>
          <a:p>
            <a:pPr marL="0" indent="0">
              <a:buNone/>
            </a:pPr>
            <a:r>
              <a:rPr lang="en-US" dirty="0">
                <a:latin typeface="Arial" panose="020B0604020202020204" pitchFamily="34" charset="0"/>
                <a:cs typeface="Arial" panose="020B0604020202020204" pitchFamily="34" charset="0"/>
              </a:rPr>
              <a:t>Final exam season can be stressful for students and faculty alike.</a:t>
            </a:r>
          </a:p>
          <a:p>
            <a:pPr marL="0" indent="0">
              <a:buNone/>
            </a:pPr>
            <a:r>
              <a:rPr lang="en-US" dirty="0">
                <a:latin typeface="Arial" panose="020B0604020202020204" pitchFamily="34" charset="0"/>
                <a:cs typeface="Arial" panose="020B0604020202020204" pitchFamily="34" charset="0"/>
              </a:rPr>
              <a:t>What do students do in the library during CRUNCH TIME? 81% of students check messages, 73% prepare assignments, 62% study and review</a:t>
            </a:r>
          </a:p>
          <a:p>
            <a:endParaRPr lang="en-US" dirty="0"/>
          </a:p>
        </p:txBody>
      </p:sp>
      <p:sp>
        <p:nvSpPr>
          <p:cNvPr id="15" name="TextBox 14">
            <a:extLst>
              <a:ext uri="{FF2B5EF4-FFF2-40B4-BE49-F238E27FC236}">
                <a16:creationId xmlns:a16="http://schemas.microsoft.com/office/drawing/2014/main" id="{BB78BD02-16FB-2C95-CA09-2100AF26A92A}"/>
              </a:ext>
            </a:extLst>
          </p:cNvPr>
          <p:cNvSpPr txBox="1"/>
          <p:nvPr/>
        </p:nvSpPr>
        <p:spPr>
          <a:xfrm>
            <a:off x="781520" y="6573674"/>
            <a:ext cx="43672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tooltip="https://oer.pressbooks.pub/collegeresearch/chapter/conclusion-start-research/"/>
              </a:rPr>
              <a:t>This Photo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E1680FD6-4AFC-82F4-2302-810DE9670ACC}"/>
              </a:ext>
            </a:extLst>
          </p:cNvPr>
          <p:cNvSpPr>
            <a:spLocks noGrp="1"/>
          </p:cNvSpPr>
          <p:nvPr>
            <p:ph type="body" sz="quarter" idx="3"/>
          </p:nvPr>
        </p:nvSpPr>
        <p:spPr>
          <a:xfrm>
            <a:off x="6172200" y="2093120"/>
            <a:ext cx="5183188" cy="411956"/>
          </a:xfrm>
        </p:spPr>
        <p:txBody>
          <a:bodyPr>
            <a:noAutofit/>
          </a:bodyPr>
          <a:lstStyle/>
          <a:p>
            <a:r>
              <a:rPr lang="en-US" sz="2000" dirty="0">
                <a:solidFill>
                  <a:schemeClr val="tx1"/>
                </a:solidFill>
                <a:latin typeface="Arial" panose="020B0604020202020204" pitchFamily="34" charset="0"/>
                <a:cs typeface="Arial" panose="020B0604020202020204" pitchFamily="34" charset="0"/>
              </a:rPr>
              <a:t>Answer</a:t>
            </a:r>
          </a:p>
        </p:txBody>
      </p:sp>
      <p:sp>
        <p:nvSpPr>
          <p:cNvPr id="6" name="Content Placeholder 5">
            <a:extLst>
              <a:ext uri="{FF2B5EF4-FFF2-40B4-BE49-F238E27FC236}">
                <a16:creationId xmlns:a16="http://schemas.microsoft.com/office/drawing/2014/main" id="{6AB0261E-1786-BA50-6BDD-EB2651360492}"/>
              </a:ext>
            </a:extLst>
          </p:cNvPr>
          <p:cNvSpPr>
            <a:spLocks noGrp="1"/>
          </p:cNvSpPr>
          <p:nvPr>
            <p:ph sz="quarter" idx="4"/>
          </p:nvPr>
        </p:nvSpPr>
        <p:spPr>
          <a:xfrm>
            <a:off x="6227292" y="2541593"/>
            <a:ext cx="5183188" cy="779461"/>
          </a:xfrm>
        </p:spPr>
        <p:txBody>
          <a:bodyPr>
            <a:normAutofit fontScale="70000" lnSpcReduction="20000"/>
          </a:bodyPr>
          <a:lstStyle/>
          <a:p>
            <a:pPr marL="0" indent="0">
              <a:buNone/>
            </a:pPr>
            <a:r>
              <a:rPr lang="en-US" dirty="0">
                <a:latin typeface="Arial" panose="020B0604020202020204" pitchFamily="34" charset="0"/>
                <a:cs typeface="Arial" panose="020B0604020202020204" pitchFamily="34" charset="0"/>
              </a:rPr>
              <a:t>The image can be marked as decorative because the text in the image is repeated in the body of the text.</a:t>
            </a:r>
          </a:p>
        </p:txBody>
      </p:sp>
      <p:grpSp>
        <p:nvGrpSpPr>
          <p:cNvPr id="8" name="Group 7">
            <a:extLst>
              <a:ext uri="{FF2B5EF4-FFF2-40B4-BE49-F238E27FC236}">
                <a16:creationId xmlns:a16="http://schemas.microsoft.com/office/drawing/2014/main" id="{58741601-CDE7-60A8-AF39-3674BA28682D}"/>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9" name="Rectangle 8">
              <a:extLst>
                <a:ext uri="{FF2B5EF4-FFF2-40B4-BE49-F238E27FC236}">
                  <a16:creationId xmlns:a16="http://schemas.microsoft.com/office/drawing/2014/main" id="{7FDEBCBF-8A8C-38C5-6D9F-888E2EDA95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43D532A-89B2-8389-FADF-D7E0BD38919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41211A4-BEEE-231C-E8B6-EDB38C209F2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9553ECB7-324B-920D-A2DB-371767B4C2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65203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3C65-C970-C3A1-EF81-D6662D63EF6E}"/>
              </a:ext>
            </a:extLst>
          </p:cNvPr>
          <p:cNvSpPr>
            <a:spLocks noGrp="1"/>
          </p:cNvSpPr>
          <p:nvPr>
            <p:ph type="title"/>
          </p:nvPr>
        </p:nvSpPr>
        <p:spPr>
          <a:xfrm>
            <a:off x="672769" y="1346773"/>
            <a:ext cx="5568867" cy="2852737"/>
          </a:xfrm>
        </p:spPr>
        <p:txBody>
          <a:bodyPr/>
          <a:lstStyle/>
          <a:p>
            <a:pPr algn="ctr"/>
            <a:r>
              <a:rPr lang="en-US" dirty="0">
                <a:solidFill>
                  <a:srgbClr val="9E1B32"/>
                </a:solidFill>
                <a:latin typeface="Arial" panose="020B0604020202020204" pitchFamily="34" charset="0"/>
                <a:cs typeface="Arial" panose="020B0604020202020204" pitchFamily="34" charset="0"/>
              </a:rPr>
              <a:t>Let’s Create Alt Text Together</a:t>
            </a:r>
          </a:p>
        </p:txBody>
      </p:sp>
      <p:pic>
        <p:nvPicPr>
          <p:cNvPr id="13" name="Picture 12">
            <a:extLst>
              <a:ext uri="{FF2B5EF4-FFF2-40B4-BE49-F238E27FC236}">
                <a16:creationId xmlns:a16="http://schemas.microsoft.com/office/drawing/2014/main" id="{9D58C539-5406-D44E-0CB4-719250972D0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801" r="28293"/>
          <a:stretch/>
        </p:blipFill>
        <p:spPr>
          <a:xfrm>
            <a:off x="6851105" y="-1"/>
            <a:ext cx="5340895" cy="6858000"/>
          </a:xfrm>
          <a:prstGeom prst="rect">
            <a:avLst/>
          </a:prstGeom>
        </p:spPr>
      </p:pic>
      <p:grpSp>
        <p:nvGrpSpPr>
          <p:cNvPr id="5" name="Group 4">
            <a:extLst>
              <a:ext uri="{FF2B5EF4-FFF2-40B4-BE49-F238E27FC236}">
                <a16:creationId xmlns:a16="http://schemas.microsoft.com/office/drawing/2014/main" id="{BC6F2F3F-8CCA-666D-B0C5-C12334BED9ED}"/>
              </a:ext>
              <a:ext uri="{C183D7F6-B498-43B3-948B-1728B52AA6E4}">
                <adec:decorative xmlns:adec="http://schemas.microsoft.com/office/drawing/2017/decorative" val="1"/>
              </a:ext>
            </a:extLst>
          </p:cNvPr>
          <p:cNvGrpSpPr>
            <a:grpSpLocks noGrp="1" noUngrp="1" noRot="1" noMove="1" noResize="1"/>
          </p:cNvGrpSpPr>
          <p:nvPr/>
        </p:nvGrpSpPr>
        <p:grpSpPr>
          <a:xfrm>
            <a:off x="0" y="4275806"/>
            <a:ext cx="12192000" cy="2297868"/>
            <a:chOff x="0" y="4275806"/>
            <a:chExt cx="12192000" cy="2297868"/>
          </a:xfrm>
        </p:grpSpPr>
        <p:sp>
          <p:nvSpPr>
            <p:cNvPr id="6" name="Rectangle 5">
              <a:extLst>
                <a:ext uri="{FF2B5EF4-FFF2-40B4-BE49-F238E27FC236}">
                  <a16:creationId xmlns:a16="http://schemas.microsoft.com/office/drawing/2014/main" id="{F5F09555-34F8-6EF1-688C-EB89D05E30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4BFA2C2F-8AB0-9D69-198C-7DF944172FD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C609B4-C048-2DB9-9E8F-06C76CD4E0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3410862" y="1537714"/>
              <a:ext cx="92681" cy="5568866"/>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F8DE1FA-50A1-C794-501B-457A8F3CA2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273022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6111560" y="1014463"/>
            <a:ext cx="5242240" cy="810369"/>
          </a:xfrm>
        </p:spPr>
        <p:txBody>
          <a:bodyPr>
            <a:normAutofit fontScale="90000"/>
          </a:bodyPr>
          <a:lstStyle/>
          <a:p>
            <a:pPr algn="ctr"/>
            <a:r>
              <a:rPr lang="en-US" sz="2800" dirty="0">
                <a:solidFill>
                  <a:srgbClr val="9E1B32"/>
                </a:solidFill>
                <a:latin typeface="Arial" panose="020B0604020202020204" pitchFamily="34" charset="0"/>
                <a:cs typeface="Arial" panose="020B0604020202020204" pitchFamily="34" charset="0"/>
              </a:rPr>
              <a:t>Question: What would the alt text for this image be?</a:t>
            </a:r>
            <a:endParaRPr lang="en-US" sz="2800" dirty="0"/>
          </a:p>
        </p:txBody>
      </p:sp>
      <p:pic>
        <p:nvPicPr>
          <p:cNvPr id="10" name="Picture 9" descr="Title: Depression Around the World&#10;Pie Chart: Western Pacific region 21%, African region 9%, Eastern Mediterranean region 16%, European region 12%, Americas 15%, and South East Asia Region 27%.&#10;Facts: 50% of people in high income countries do not receive treatment, 323 million people live with depression, and +15% increase of number of people with depression between 2005 and 2015.&#10;Citation: JUNO Medical">
            <a:extLst>
              <a:ext uri="{FF2B5EF4-FFF2-40B4-BE49-F238E27FC236}">
                <a16:creationId xmlns:a16="http://schemas.microsoft.com/office/drawing/2014/main" id="{BABBC3E9-319B-EB8A-A2BC-3852BB805C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1063582"/>
            <a:ext cx="5517407" cy="5517407"/>
          </a:xfrm>
          <a:prstGeom prst="rect">
            <a:avLst/>
          </a:prstGeom>
        </p:spPr>
      </p:pic>
      <p:sp>
        <p:nvSpPr>
          <p:cNvPr id="11" name="TextBox 10">
            <a:extLst>
              <a:ext uri="{FF2B5EF4-FFF2-40B4-BE49-F238E27FC236}">
                <a16:creationId xmlns:a16="http://schemas.microsoft.com/office/drawing/2014/main" id="{E0FE499B-010A-30A0-A5C8-5CEBF4CE98B7}"/>
              </a:ext>
            </a:extLst>
          </p:cNvPr>
          <p:cNvSpPr txBox="1"/>
          <p:nvPr/>
        </p:nvSpPr>
        <p:spPr>
          <a:xfrm>
            <a:off x="337416" y="6581001"/>
            <a:ext cx="48575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tooltip="http://drdeborahserani.blogspot.com/2017/04/depression-around-world-infographic.html"/>
              </a:rPr>
              <a:t>This Photo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6095999" y="2137497"/>
            <a:ext cx="5647110" cy="4095363"/>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5" name="Group 4">
            <a:extLst>
              <a:ext uri="{FF2B5EF4-FFF2-40B4-BE49-F238E27FC236}">
                <a16:creationId xmlns:a16="http://schemas.microsoft.com/office/drawing/2014/main" id="{5A0550E5-B6C3-A720-D1F3-57E54F5037CE}"/>
              </a:ext>
              <a:ext uri="{C183D7F6-B498-43B3-948B-1728B52AA6E4}">
                <adec:decorative xmlns:adec="http://schemas.microsoft.com/office/drawing/2017/decorative" val="1"/>
              </a:ext>
            </a:extLst>
          </p:cNvPr>
          <p:cNvGrpSpPr>
            <a:grpSpLocks noGrp="1" noUngrp="1" noRot="1" noMove="1" noResize="1"/>
          </p:cNvGrpSpPr>
          <p:nvPr/>
        </p:nvGrpSpPr>
        <p:grpSpPr>
          <a:xfrm>
            <a:off x="5662670" y="1924645"/>
            <a:ext cx="6529330" cy="4649029"/>
            <a:chOff x="0" y="1924645"/>
            <a:chExt cx="12192000" cy="4649029"/>
          </a:xfrm>
        </p:grpSpPr>
        <p:sp>
          <p:nvSpPr>
            <p:cNvPr id="6" name="Rectangle 5">
              <a:extLst>
                <a:ext uri="{FF2B5EF4-FFF2-40B4-BE49-F238E27FC236}">
                  <a16:creationId xmlns:a16="http://schemas.microsoft.com/office/drawing/2014/main" id="{EB58FE29-80C5-5763-DA77-F850A60228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79D4C859-5B5D-9EA3-6004-AC1E52D8B85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242D2CB-CBEB-D7C7-1D0E-FA11636214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438413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6111560" y="1014463"/>
            <a:ext cx="5242240" cy="810369"/>
          </a:xfrm>
        </p:spPr>
        <p:txBody>
          <a:bodyPr>
            <a:normAutofit fontScale="90000"/>
          </a:bodyPr>
          <a:lstStyle/>
          <a:p>
            <a:pPr algn="ctr"/>
            <a:r>
              <a:rPr lang="en-US" sz="2800" dirty="0">
                <a:solidFill>
                  <a:srgbClr val="9E1B32"/>
                </a:solidFill>
                <a:latin typeface="Arial" panose="020B0604020202020204" pitchFamily="34" charset="0"/>
                <a:cs typeface="Arial" panose="020B0604020202020204" pitchFamily="34" charset="0"/>
              </a:rPr>
              <a:t>Answer: What would the alt text for this image be?</a:t>
            </a:r>
            <a:endParaRPr lang="en-US" sz="2800" dirty="0"/>
          </a:p>
        </p:txBody>
      </p:sp>
      <p:pic>
        <p:nvPicPr>
          <p:cNvPr id="10" name="Picture 9" descr="Title: Depression Around the World&#10;Pie Chart: Western Pacific region 21%, African region 9%, Eastern Mediterranean region 16%, European region 12%, Americas 15%, and South East Asia Region 27%.&#10;Facts: 50% of people in high income countries do not receive treatment, 323 million people live with depression, and +15% increase of number of people with depression between 2005 and 2015.&#10;Citation: JUNO Medical">
            <a:extLst>
              <a:ext uri="{FF2B5EF4-FFF2-40B4-BE49-F238E27FC236}">
                <a16:creationId xmlns:a16="http://schemas.microsoft.com/office/drawing/2014/main" id="{BABBC3E9-319B-EB8A-A2BC-3852BB805C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1063582"/>
            <a:ext cx="5517407" cy="5517407"/>
          </a:xfrm>
          <a:prstGeom prst="rect">
            <a:avLst/>
          </a:prstGeom>
        </p:spPr>
      </p:pic>
      <p:sp>
        <p:nvSpPr>
          <p:cNvPr id="11" name="TextBox 10">
            <a:extLst>
              <a:ext uri="{FF2B5EF4-FFF2-40B4-BE49-F238E27FC236}">
                <a16:creationId xmlns:a16="http://schemas.microsoft.com/office/drawing/2014/main" id="{E0FE499B-010A-30A0-A5C8-5CEBF4CE98B7}"/>
              </a:ext>
            </a:extLst>
          </p:cNvPr>
          <p:cNvSpPr txBox="1"/>
          <p:nvPr/>
        </p:nvSpPr>
        <p:spPr>
          <a:xfrm>
            <a:off x="337416" y="6581001"/>
            <a:ext cx="48575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tooltip="http://drdeborahserani.blogspot.com/2017/04/depression-around-world-infographic.html"/>
              </a:rPr>
              <a:t>This Photo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6172199" y="2117140"/>
            <a:ext cx="5570909" cy="4271697"/>
          </a:xfrm>
        </p:spPr>
        <p:txBody>
          <a:bodyPr>
            <a:normAutofit fontScale="85000" lnSpcReduction="20000"/>
          </a:bodyPr>
          <a:lstStyle/>
          <a:p>
            <a:pPr marL="0" indent="0">
              <a:buNone/>
            </a:pPr>
            <a:r>
              <a:rPr lang="en-US" dirty="0">
                <a:latin typeface="Arial" panose="020B0604020202020204" pitchFamily="34" charset="0"/>
                <a:cs typeface="Arial" panose="020B0604020202020204" pitchFamily="34" charset="0"/>
              </a:rPr>
              <a:t>Title: Depression Around the World</a:t>
            </a:r>
          </a:p>
          <a:p>
            <a:pPr marL="0" indent="0">
              <a:buNone/>
            </a:pPr>
            <a:r>
              <a:rPr lang="en-US" dirty="0">
                <a:latin typeface="Arial" panose="020B0604020202020204" pitchFamily="34" charset="0"/>
                <a:cs typeface="Arial" panose="020B0604020202020204" pitchFamily="34" charset="0"/>
              </a:rPr>
              <a:t>Pie Chart: Western Pacific region 21%, African region 9%, Eastern Mediterranean region 16%, European region 12%, Americas 15%, and South East Asia Region 27%.</a:t>
            </a:r>
          </a:p>
          <a:p>
            <a:pPr marL="0" indent="0">
              <a:buNone/>
            </a:pPr>
            <a:r>
              <a:rPr lang="en-US" dirty="0">
                <a:latin typeface="Arial" panose="020B0604020202020204" pitchFamily="34" charset="0"/>
                <a:cs typeface="Arial" panose="020B0604020202020204" pitchFamily="34" charset="0"/>
              </a:rPr>
              <a:t>Facts: 50% of people in high income countries do not receive treatment; 323 million people live with depression; +18% increase of number of people with depression between 2005 and 2015.</a:t>
            </a:r>
          </a:p>
          <a:p>
            <a:pPr marL="0" indent="0">
              <a:buNone/>
            </a:pPr>
            <a:r>
              <a:rPr lang="en-US" dirty="0">
                <a:latin typeface="Arial" panose="020B0604020202020204" pitchFamily="34" charset="0"/>
                <a:cs typeface="Arial" panose="020B0604020202020204" pitchFamily="34" charset="0"/>
              </a:rPr>
              <a:t>Citation: JUNO Medical; </a:t>
            </a:r>
            <a:r>
              <a:rPr lang="en-US"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http://www.who.int</a:t>
            </a:r>
            <a:r>
              <a:rPr lang="en-US" dirty="0">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http://www.un.org</a:t>
            </a:r>
            <a:r>
              <a:rPr lang="en-US" dirty="0">
                <a:solidFill>
                  <a:srgbClr val="C00000"/>
                </a:solidFill>
                <a:latin typeface="Arial" panose="020B0604020202020204" pitchFamily="34" charset="0"/>
                <a:cs typeface="Arial" panose="020B0604020202020204" pitchFamily="34" charset="0"/>
              </a:rPr>
              <a:t> </a:t>
            </a:r>
          </a:p>
        </p:txBody>
      </p:sp>
      <p:grpSp>
        <p:nvGrpSpPr>
          <p:cNvPr id="3" name="Group 2">
            <a:extLst>
              <a:ext uri="{FF2B5EF4-FFF2-40B4-BE49-F238E27FC236}">
                <a16:creationId xmlns:a16="http://schemas.microsoft.com/office/drawing/2014/main" id="{E0076920-A438-0226-BF71-84A65A3EA838}"/>
              </a:ext>
              <a:ext uri="{C183D7F6-B498-43B3-948B-1728B52AA6E4}">
                <adec:decorative xmlns:adec="http://schemas.microsoft.com/office/drawing/2017/decorative" val="1"/>
              </a:ext>
            </a:extLst>
          </p:cNvPr>
          <p:cNvGrpSpPr>
            <a:grpSpLocks/>
          </p:cNvGrpSpPr>
          <p:nvPr/>
        </p:nvGrpSpPr>
        <p:grpSpPr>
          <a:xfrm>
            <a:off x="5662670" y="1931960"/>
            <a:ext cx="6529330" cy="4649029"/>
            <a:chOff x="0" y="1924645"/>
            <a:chExt cx="12192000" cy="4649029"/>
          </a:xfrm>
        </p:grpSpPr>
        <p:sp>
          <p:nvSpPr>
            <p:cNvPr id="12" name="Rectangle 11">
              <a:extLst>
                <a:ext uri="{FF2B5EF4-FFF2-40B4-BE49-F238E27FC236}">
                  <a16:creationId xmlns:a16="http://schemas.microsoft.com/office/drawing/2014/main" id="{2C4897B6-5FB1-A4D8-10C2-41A91E22CFA6}"/>
                </a:ext>
                <a:ext uri="{C183D7F6-B498-43B3-948B-1728B52AA6E4}">
                  <adec:decorative xmlns:adec="http://schemas.microsoft.com/office/drawing/2017/decorative" val="1"/>
                </a:ext>
              </a:extLst>
            </p:cNvPr>
            <p:cNvSpPr>
              <a:spLocks/>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BDC0C1DA-65BC-D53D-47DC-9253309766F7}"/>
                </a:ext>
                <a:ext uri="{C183D7F6-B498-43B3-948B-1728B52AA6E4}">
                  <adec:decorative xmlns:adec="http://schemas.microsoft.com/office/drawing/2017/decorative" val="1"/>
                </a:ext>
              </a:extLst>
            </p:cNvPr>
            <p:cNvCxnSpPr>
              <a:cxnSpLocks/>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8A851B3-0BF2-BAFE-3834-6730C94547B7}"/>
                </a:ext>
                <a:ext uri="{C183D7F6-B498-43B3-948B-1728B52AA6E4}">
                  <adec:decorative xmlns:adec="http://schemas.microsoft.com/office/drawing/2017/decorative" val="1"/>
                </a:ext>
              </a:extLst>
            </p:cNvPr>
            <p:cNvSpPr>
              <a:spLocks/>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87526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6111560" y="1014463"/>
            <a:ext cx="5242240" cy="810369"/>
          </a:xfrm>
        </p:spPr>
        <p:txBody>
          <a:bodyPr>
            <a:normAutofit fontScale="90000"/>
          </a:bodyPr>
          <a:lstStyle/>
          <a:p>
            <a:pPr algn="ctr"/>
            <a:r>
              <a:rPr lang="en-US" sz="2800" dirty="0">
                <a:solidFill>
                  <a:srgbClr val="9E1B32"/>
                </a:solidFill>
                <a:latin typeface="Arial" panose="020B0604020202020204" pitchFamily="34" charset="0"/>
                <a:cs typeface="Arial" panose="020B0604020202020204" pitchFamily="34" charset="0"/>
              </a:rPr>
              <a:t>Question: How do I add that alt text to the image itself in this Microsoft PowerPoint Slide?</a:t>
            </a:r>
            <a:endParaRPr lang="en-US" sz="2800" dirty="0"/>
          </a:p>
        </p:txBody>
      </p:sp>
      <p:pic>
        <p:nvPicPr>
          <p:cNvPr id="10" name="Picture 9" descr="Title: Depression Around the World&#10;Pie Chart: Western Pacific region 21%, African region 9%, Eastern Mediterranean region 16%, European region 12%, Americas 15%, and South East Asia Region 27%.&#10;Facts: 50% of people in high income countries do not receive treatment, 323 million people live with depression, and +15% increase of number of people with depression between 2005 and 2015.&#10;Citation: JUNO Medical">
            <a:extLst>
              <a:ext uri="{FF2B5EF4-FFF2-40B4-BE49-F238E27FC236}">
                <a16:creationId xmlns:a16="http://schemas.microsoft.com/office/drawing/2014/main" id="{BABBC3E9-319B-EB8A-A2BC-3852BB805C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1063582"/>
            <a:ext cx="5517407" cy="5517407"/>
          </a:xfrm>
          <a:prstGeom prst="rect">
            <a:avLst/>
          </a:prstGeom>
        </p:spPr>
      </p:pic>
      <p:sp>
        <p:nvSpPr>
          <p:cNvPr id="11" name="TextBox 10">
            <a:extLst>
              <a:ext uri="{FF2B5EF4-FFF2-40B4-BE49-F238E27FC236}">
                <a16:creationId xmlns:a16="http://schemas.microsoft.com/office/drawing/2014/main" id="{E0FE499B-010A-30A0-A5C8-5CEBF4CE98B7}"/>
              </a:ext>
            </a:extLst>
          </p:cNvPr>
          <p:cNvSpPr txBox="1"/>
          <p:nvPr/>
        </p:nvSpPr>
        <p:spPr>
          <a:xfrm>
            <a:off x="337416" y="6581001"/>
            <a:ext cx="48575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tooltip="http://drdeborahserani.blogspot.com/2017/04/depression-around-world-infographic.html"/>
              </a:rPr>
              <a:t>This Photo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6095999" y="2137498"/>
            <a:ext cx="5647110" cy="2163070"/>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15" name="Group 14">
            <a:extLst>
              <a:ext uri="{FF2B5EF4-FFF2-40B4-BE49-F238E27FC236}">
                <a16:creationId xmlns:a16="http://schemas.microsoft.com/office/drawing/2014/main" id="{3FFE2AAB-8F9F-DB4D-FFB2-A444758CA668}"/>
              </a:ext>
              <a:ext uri="{C183D7F6-B498-43B3-948B-1728B52AA6E4}">
                <adec:decorative xmlns:adec="http://schemas.microsoft.com/office/drawing/2017/decorative" val="1"/>
              </a:ext>
            </a:extLst>
          </p:cNvPr>
          <p:cNvGrpSpPr>
            <a:grpSpLocks noGrp="1" noUngrp="1" noRot="1" noMove="1" noResize="1"/>
          </p:cNvGrpSpPr>
          <p:nvPr/>
        </p:nvGrpSpPr>
        <p:grpSpPr>
          <a:xfrm>
            <a:off x="5662670" y="1924645"/>
            <a:ext cx="6529330" cy="4649029"/>
            <a:chOff x="0" y="1924645"/>
            <a:chExt cx="12192000" cy="4649029"/>
          </a:xfrm>
        </p:grpSpPr>
        <p:sp>
          <p:nvSpPr>
            <p:cNvPr id="16" name="Rectangle 15">
              <a:extLst>
                <a:ext uri="{FF2B5EF4-FFF2-40B4-BE49-F238E27FC236}">
                  <a16:creationId xmlns:a16="http://schemas.microsoft.com/office/drawing/2014/main" id="{C11D1448-2E49-98DF-79F4-655ACED9F34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63DC861E-5253-3B57-751B-C77B499CD11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AC5F783-D1DE-3E05-65F4-FD296FD42A7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609559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Question: How are images used in your online courses?</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309010"/>
          </a:xfrm>
        </p:spPr>
        <p:txBody>
          <a:bodyPr>
            <a:normAutofit fontScale="25000" lnSpcReduction="20000"/>
          </a:bodyPr>
          <a:lstStyle/>
          <a:p>
            <a:r>
              <a:rPr lang="en-US" sz="3700" dirty="0">
                <a:solidFill>
                  <a:schemeClr val="tx1"/>
                </a:solidFill>
                <a:latin typeface="Arial" panose="020B0604020202020204" pitchFamily="34" charset="0"/>
                <a:cs typeface="Arial" panose="020B0604020202020204" pitchFamily="34" charset="0"/>
              </a:rPr>
              <a:t>Bar Charts</a:t>
            </a:r>
          </a:p>
          <a:p>
            <a:r>
              <a:rPr lang="en-US" sz="3700" dirty="0">
                <a:latin typeface="Arial" panose="020B0604020202020204" pitchFamily="34" charset="0"/>
                <a:cs typeface="Arial" panose="020B0604020202020204" pitchFamily="34" charset="0"/>
              </a:rPr>
              <a:t>Infographics</a:t>
            </a:r>
          </a:p>
          <a:p>
            <a:r>
              <a:rPr lang="en-US" sz="3700" dirty="0">
                <a:latin typeface="Arial" panose="020B0604020202020204" pitchFamily="34" charset="0"/>
                <a:cs typeface="Arial" panose="020B0604020202020204" pitchFamily="34" charset="0"/>
              </a:rPr>
              <a:t>Blueprints</a:t>
            </a:r>
          </a:p>
          <a:p>
            <a:r>
              <a:rPr lang="en-US" sz="3700" dirty="0">
                <a:latin typeface="Arial" panose="020B0604020202020204" pitchFamily="34" charset="0"/>
                <a:cs typeface="Arial" panose="020B0604020202020204" pitchFamily="34" charset="0"/>
              </a:rPr>
              <a:t>Scans of archival files</a:t>
            </a:r>
          </a:p>
          <a:p>
            <a:r>
              <a:rPr lang="en-US" sz="3700" dirty="0">
                <a:latin typeface="Arial" panose="020B0604020202020204" pitchFamily="34" charset="0"/>
                <a:cs typeface="Arial" panose="020B0604020202020204" pitchFamily="34" charset="0"/>
              </a:rPr>
              <a:t>Weather reports</a:t>
            </a:r>
          </a:p>
          <a:p>
            <a:r>
              <a:rPr lang="en-US" sz="3700" dirty="0">
                <a:latin typeface="Arial" panose="020B0604020202020204" pitchFamily="34" charset="0"/>
                <a:cs typeface="Arial" panose="020B0604020202020204" pitchFamily="34" charset="0"/>
              </a:rPr>
              <a:t>Handwritten diagrams</a:t>
            </a:r>
          </a:p>
          <a:p>
            <a:r>
              <a:rPr lang="en-US" sz="3700" dirty="0">
                <a:latin typeface="Arial" panose="020B0604020202020204" pitchFamily="34" charset="0"/>
                <a:cs typeface="Arial" panose="020B0604020202020204" pitchFamily="34" charset="0"/>
              </a:rPr>
              <a:t>Graphs where the user needs to choose the best answer </a:t>
            </a:r>
          </a:p>
          <a:p>
            <a:r>
              <a:rPr lang="en-US" sz="3700" dirty="0">
                <a:latin typeface="Arial" panose="020B0604020202020204" pitchFamily="34" charset="0"/>
                <a:cs typeface="Arial" panose="020B0604020202020204" pitchFamily="34" charset="0"/>
              </a:rPr>
              <a:t>Entire stem lectures</a:t>
            </a:r>
          </a:p>
          <a:p>
            <a:r>
              <a:rPr lang="en-US" sz="3700" dirty="0">
                <a:latin typeface="Arial" panose="020B0604020202020204" pitchFamily="34" charset="0"/>
                <a:cs typeface="Arial" panose="020B0604020202020204" pitchFamily="34" charset="0"/>
              </a:rPr>
              <a:t>Graphic images (illustrations)</a:t>
            </a:r>
          </a:p>
          <a:p>
            <a:r>
              <a:rPr lang="en-US" sz="3700" dirty="0">
                <a:latin typeface="Arial" panose="020B0604020202020204" pitchFamily="34" charset="0"/>
                <a:cs typeface="Arial" panose="020B0604020202020204" pitchFamily="34" charset="0"/>
              </a:rPr>
              <a:t>Handwritten answer keys for math and science quizzes</a:t>
            </a:r>
          </a:p>
          <a:p>
            <a:r>
              <a:rPr lang="en-US" sz="3700" dirty="0">
                <a:latin typeface="Arial" panose="020B0604020202020204" pitchFamily="34" charset="0"/>
                <a:cs typeface="Arial" panose="020B0604020202020204" pitchFamily="34" charset="0"/>
              </a:rPr>
              <a:t>Flowcharts</a:t>
            </a:r>
          </a:p>
          <a:p>
            <a:r>
              <a:rPr lang="en-US" sz="3700" dirty="0">
                <a:latin typeface="Arial" panose="020B0604020202020204" pitchFamily="34" charset="0"/>
                <a:cs typeface="Arial" panose="020B0604020202020204" pitchFamily="34" charset="0"/>
              </a:rPr>
              <a:t>Music notation</a:t>
            </a:r>
          </a:p>
          <a:p>
            <a:r>
              <a:rPr lang="en-US" sz="3700" dirty="0">
                <a:latin typeface="Arial" panose="020B0604020202020204" pitchFamily="34" charset="0"/>
                <a:cs typeface="Arial" panose="020B0604020202020204" pitchFamily="34" charset="0"/>
              </a:rPr>
              <a:t>Organizational Charts</a:t>
            </a:r>
          </a:p>
          <a:p>
            <a:r>
              <a:rPr lang="en-US" sz="3700" dirty="0">
                <a:latin typeface="Arial" panose="020B0604020202020204" pitchFamily="34" charset="0"/>
                <a:cs typeface="Arial" panose="020B0604020202020204" pitchFamily="34" charset="0"/>
              </a:rPr>
              <a:t>Chemical representations</a:t>
            </a:r>
          </a:p>
          <a:p>
            <a:r>
              <a:rPr lang="en-US" sz="3700" dirty="0">
                <a:latin typeface="Arial" panose="020B0604020202020204" pitchFamily="34" charset="0"/>
                <a:cs typeface="Arial" panose="020B0604020202020204" pitchFamily="34" charset="0"/>
              </a:rPr>
              <a:t>Screenshots that are annotated</a:t>
            </a:r>
          </a:p>
          <a:p>
            <a:r>
              <a:rPr lang="en-US" sz="3700" dirty="0">
                <a:latin typeface="Arial" panose="020B0604020202020204" pitchFamily="34" charset="0"/>
                <a:cs typeface="Arial" panose="020B0604020202020204" pitchFamily="34" charset="0"/>
              </a:rPr>
              <a:t>Logic models and theoretical models</a:t>
            </a:r>
          </a:p>
          <a:p>
            <a:r>
              <a:rPr lang="en-US" sz="3700" dirty="0">
                <a:latin typeface="Arial" panose="020B0604020202020204" pitchFamily="34" charset="0"/>
                <a:cs typeface="Arial" panose="020B0604020202020204" pitchFamily="34" charset="0"/>
              </a:rPr>
              <a:t>Aviation diagrams</a:t>
            </a:r>
          </a:p>
          <a:p>
            <a:r>
              <a:rPr lang="en-US" sz="3700" dirty="0">
                <a:latin typeface="Arial" panose="020B0604020202020204" pitchFamily="34" charset="0"/>
                <a:cs typeface="Arial" panose="020B0604020202020204" pitchFamily="34" charset="0"/>
              </a:rPr>
              <a:t>Campus maps and other maps</a:t>
            </a:r>
          </a:p>
          <a:p>
            <a:r>
              <a:rPr lang="en-US" dirty="0">
                <a:latin typeface="Arial" panose="020B0604020202020204" pitchFamily="34" charset="0"/>
                <a:cs typeface="Arial" panose="020B0604020202020204" pitchFamily="34" charset="0"/>
              </a:rPr>
              <a:t>Art history pictures</a:t>
            </a:r>
          </a:p>
        </p:txBody>
      </p:sp>
      <p:grpSp>
        <p:nvGrpSpPr>
          <p:cNvPr id="13" name="Group 12">
            <a:extLst>
              <a:ext uri="{FF2B5EF4-FFF2-40B4-BE49-F238E27FC236}">
                <a16:creationId xmlns:a16="http://schemas.microsoft.com/office/drawing/2014/main" id="{BDF93301-C56E-1920-A810-67E1329C96BF}"/>
              </a:ext>
              <a:ext uri="{C183D7F6-B498-43B3-948B-1728B52AA6E4}">
                <adec:decorative xmlns:adec="http://schemas.microsoft.com/office/drawing/2017/decorative" val="1"/>
              </a:ext>
            </a:extLst>
          </p:cNvPr>
          <p:cNvGrpSpPr>
            <a:grpSpLocks noGrp="1" noUngrp="1" noRot="1" noMove="1" noResize="1"/>
          </p:cNvGrpSpPr>
          <p:nvPr/>
        </p:nvGrpSpPr>
        <p:grpSpPr>
          <a:xfrm>
            <a:off x="0" y="1924645"/>
            <a:ext cx="12192000" cy="4649029"/>
            <a:chOff x="0" y="1924645"/>
            <a:chExt cx="12192000" cy="4649029"/>
          </a:xfrm>
        </p:grpSpPr>
        <p:sp>
          <p:nvSpPr>
            <p:cNvPr id="14" name="Rectangle 13">
              <a:extLst>
                <a:ext uri="{FF2B5EF4-FFF2-40B4-BE49-F238E27FC236}">
                  <a16:creationId xmlns:a16="http://schemas.microsoft.com/office/drawing/2014/main" id="{472D5EE7-A845-B105-8C03-4013D21CDC7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5DBA2E1-5A9E-1D11-AF7E-0E8B58D53A4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D78DD1A-06F7-310C-E2EF-F3E352565AD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4289823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6111560" y="1014463"/>
            <a:ext cx="5242240" cy="810369"/>
          </a:xfrm>
        </p:spPr>
        <p:txBody>
          <a:bodyPr>
            <a:normAutofit fontScale="90000"/>
          </a:bodyPr>
          <a:lstStyle/>
          <a:p>
            <a:pPr algn="ctr"/>
            <a:r>
              <a:rPr lang="en-US" sz="2800" dirty="0">
                <a:solidFill>
                  <a:srgbClr val="9E1B32"/>
                </a:solidFill>
                <a:latin typeface="Arial" panose="020B0604020202020204" pitchFamily="34" charset="0"/>
                <a:cs typeface="Arial" panose="020B0604020202020204" pitchFamily="34" charset="0"/>
              </a:rPr>
              <a:t>Answer: Adding Alt Text in a Microsoft PowerPoint Slide</a:t>
            </a:r>
            <a:endParaRPr lang="en-US" sz="2800" dirty="0"/>
          </a:p>
        </p:txBody>
      </p:sp>
      <p:pic>
        <p:nvPicPr>
          <p:cNvPr id="10" name="Picture 9" descr="Title: Depression Around the World&#10;Pie Chart: Western Pacific region 21%, African region 9%, Eastern Mediterranean region 16%, European region 12%, Americas 15%, and South East Asia Region 27%.&#10;Facts: 50% of people in high income countries do not receive treatment, 323 million people live with depression, and +15% increase of number of people with depression between 2005 and 2015.&#10;Citation: JUNO Medical">
            <a:extLst>
              <a:ext uri="{FF2B5EF4-FFF2-40B4-BE49-F238E27FC236}">
                <a16:creationId xmlns:a16="http://schemas.microsoft.com/office/drawing/2014/main" id="{BABBC3E9-319B-EB8A-A2BC-3852BB805C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1063582"/>
            <a:ext cx="5517407" cy="5517407"/>
          </a:xfrm>
          <a:prstGeom prst="rect">
            <a:avLst/>
          </a:prstGeom>
        </p:spPr>
      </p:pic>
      <p:sp>
        <p:nvSpPr>
          <p:cNvPr id="11" name="TextBox 10">
            <a:extLst>
              <a:ext uri="{FF2B5EF4-FFF2-40B4-BE49-F238E27FC236}">
                <a16:creationId xmlns:a16="http://schemas.microsoft.com/office/drawing/2014/main" id="{E0FE499B-010A-30A0-A5C8-5CEBF4CE98B7}"/>
              </a:ext>
            </a:extLst>
          </p:cNvPr>
          <p:cNvSpPr txBox="1"/>
          <p:nvPr/>
        </p:nvSpPr>
        <p:spPr>
          <a:xfrm>
            <a:off x="337416" y="6581001"/>
            <a:ext cx="48575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tooltip="http://drdeborahserani.blogspot.com/2017/04/depression-around-world-infographic.html"/>
              </a:rPr>
              <a:t>This Photo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Unknown Author is licensed under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6172199" y="2117140"/>
            <a:ext cx="5570909" cy="4271698"/>
          </a:xfrm>
        </p:spPr>
        <p:txBody>
          <a:bodyPr>
            <a:normAutofit/>
          </a:bodyPr>
          <a:lstStyle/>
          <a:p>
            <a:pPr marL="514350" indent="-514350">
              <a:buFont typeface="+mj-lt"/>
              <a:buAutoNum type="arabicPeriod"/>
            </a:pPr>
            <a:r>
              <a:rPr lang="en-US" dirty="0">
                <a:latin typeface="Arial" panose="020B0604020202020204" pitchFamily="34" charset="0"/>
                <a:cs typeface="Arial" panose="020B0604020202020204" pitchFamily="34" charset="0"/>
              </a:rPr>
              <a:t>Select the image.</a:t>
            </a:r>
          </a:p>
          <a:p>
            <a:pPr marL="514350" indent="-514350">
              <a:buFont typeface="+mj-lt"/>
              <a:buAutoNum type="arabicPeriod"/>
            </a:pPr>
            <a:r>
              <a:rPr lang="en-US" dirty="0">
                <a:latin typeface="Arial" panose="020B0604020202020204" pitchFamily="34" charset="0"/>
                <a:cs typeface="Arial" panose="020B0604020202020204" pitchFamily="34" charset="0"/>
              </a:rPr>
              <a:t>Right click on the image.</a:t>
            </a:r>
          </a:p>
          <a:p>
            <a:pPr marL="514350" indent="-514350">
              <a:buFont typeface="+mj-lt"/>
              <a:buAutoNum type="arabicPeriod"/>
            </a:pPr>
            <a:r>
              <a:rPr lang="en-US" dirty="0">
                <a:latin typeface="Arial" panose="020B0604020202020204" pitchFamily="34" charset="0"/>
                <a:cs typeface="Arial" panose="020B0604020202020204" pitchFamily="34" charset="0"/>
              </a:rPr>
              <a:t>Select “View Alt Text.”</a:t>
            </a:r>
          </a:p>
          <a:p>
            <a:pPr marL="514350" indent="-514350">
              <a:buFont typeface="+mj-lt"/>
              <a:buAutoNum type="arabicPeriod"/>
            </a:pPr>
            <a:r>
              <a:rPr lang="en-US" dirty="0">
                <a:latin typeface="Arial" panose="020B0604020202020204" pitchFamily="34" charset="0"/>
                <a:cs typeface="Arial" panose="020B0604020202020204" pitchFamily="34" charset="0"/>
              </a:rPr>
              <a:t>Type or paste the alt text in the textbox.</a:t>
            </a:r>
          </a:p>
          <a:p>
            <a:pPr marL="514350" indent="-514350">
              <a:buFont typeface="+mj-lt"/>
              <a:buAutoNum type="arabicPeriod"/>
            </a:pPr>
            <a:r>
              <a:rPr lang="en-US" dirty="0">
                <a:latin typeface="Arial" panose="020B0604020202020204" pitchFamily="34" charset="0"/>
                <a:cs typeface="Arial" panose="020B0604020202020204" pitchFamily="34" charset="0"/>
              </a:rPr>
              <a:t>Select anywhere outside of the textbox.</a:t>
            </a:r>
          </a:p>
        </p:txBody>
      </p:sp>
      <p:grpSp>
        <p:nvGrpSpPr>
          <p:cNvPr id="3" name="Group 2">
            <a:extLst>
              <a:ext uri="{FF2B5EF4-FFF2-40B4-BE49-F238E27FC236}">
                <a16:creationId xmlns:a16="http://schemas.microsoft.com/office/drawing/2014/main" id="{59D0A971-20F3-AA2F-ED0F-7584CC2A4647}"/>
              </a:ext>
              <a:ext uri="{C183D7F6-B498-43B3-948B-1728B52AA6E4}">
                <adec:decorative xmlns:adec="http://schemas.microsoft.com/office/drawing/2017/decorative" val="1"/>
              </a:ext>
            </a:extLst>
          </p:cNvPr>
          <p:cNvGrpSpPr>
            <a:grpSpLocks noGrp="1" noUngrp="1" noRot="1" noMove="1" noResize="1"/>
          </p:cNvGrpSpPr>
          <p:nvPr/>
        </p:nvGrpSpPr>
        <p:grpSpPr>
          <a:xfrm>
            <a:off x="5662671" y="1924646"/>
            <a:ext cx="6529330" cy="4649029"/>
            <a:chOff x="0" y="1924645"/>
            <a:chExt cx="12192000" cy="4649029"/>
          </a:xfrm>
        </p:grpSpPr>
        <p:sp>
          <p:nvSpPr>
            <p:cNvPr id="12" name="Rectangle 11">
              <a:extLst>
                <a:ext uri="{FF2B5EF4-FFF2-40B4-BE49-F238E27FC236}">
                  <a16:creationId xmlns:a16="http://schemas.microsoft.com/office/drawing/2014/main" id="{EB7D860E-2E8D-ECB1-B2E8-E7249C896DC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E757FED-B3C6-7A02-DF7C-7D31E96B124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B1420A4-B90B-C5BB-4B13-67088BCE99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4709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Autofit/>
          </a:bodyPr>
          <a:lstStyle/>
          <a:p>
            <a:pPr algn="ctr"/>
            <a:r>
              <a:rPr lang="en-US" sz="2800" dirty="0">
                <a:solidFill>
                  <a:srgbClr val="9E1B32"/>
                </a:solidFill>
                <a:latin typeface="Arial" panose="020B0604020202020204" pitchFamily="34" charset="0"/>
                <a:cs typeface="Arial" panose="020B0604020202020204" pitchFamily="34" charset="0"/>
              </a:rPr>
              <a:t>Question: Thinking about this experience and others you’ve had, </a:t>
            </a:r>
            <a:br>
              <a:rPr lang="en-US" sz="2800" dirty="0">
                <a:solidFill>
                  <a:srgbClr val="9E1B32"/>
                </a:solidFill>
                <a:latin typeface="Arial" panose="020B0604020202020204" pitchFamily="34" charset="0"/>
                <a:cs typeface="Arial" panose="020B0604020202020204" pitchFamily="34" charset="0"/>
              </a:rPr>
            </a:br>
            <a:r>
              <a:rPr lang="en-US" sz="2800" dirty="0">
                <a:solidFill>
                  <a:srgbClr val="9E1B32"/>
                </a:solidFill>
                <a:latin typeface="Arial" panose="020B0604020202020204" pitchFamily="34" charset="0"/>
                <a:cs typeface="Arial" panose="020B0604020202020204" pitchFamily="34" charset="0"/>
              </a:rPr>
              <a:t>What are the challenges of making images accessible?</a:t>
            </a:r>
            <a:endParaRPr lang="en-US" sz="28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dirty="0">
                <a:latin typeface="Arial" panose="020B0604020202020204" pitchFamily="34" charset="0"/>
                <a:cs typeface="Arial" panose="020B0604020202020204" pitchFamily="34" charset="0"/>
              </a:rPr>
              <a:t>[Answers from the session will be provided.]</a:t>
            </a:r>
          </a:p>
        </p:txBody>
      </p:sp>
      <p:grpSp>
        <p:nvGrpSpPr>
          <p:cNvPr id="4" name="Group 3">
            <a:extLst>
              <a:ext uri="{FF2B5EF4-FFF2-40B4-BE49-F238E27FC236}">
                <a16:creationId xmlns:a16="http://schemas.microsoft.com/office/drawing/2014/main" id="{4DBB8BCE-1244-7CED-229A-734DF6669F67}"/>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092C3275-161F-3967-344C-25BC7A3F63D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6A94CB4-A674-AEA6-3D7F-2FE985F0751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C44C1D3-E2AB-592F-0271-53259975CA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405056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Autofit/>
          </a:bodyPr>
          <a:lstStyle/>
          <a:p>
            <a:pPr algn="ctr"/>
            <a:r>
              <a:rPr lang="en-US" sz="2800" dirty="0">
                <a:solidFill>
                  <a:srgbClr val="9E1B32"/>
                </a:solidFill>
                <a:latin typeface="Arial" panose="020B0604020202020204" pitchFamily="34" charset="0"/>
                <a:cs typeface="Arial" panose="020B0604020202020204" pitchFamily="34" charset="0"/>
              </a:rPr>
              <a:t>Answer: Thinking about this experience and others you’ve had, </a:t>
            </a:r>
            <a:br>
              <a:rPr lang="en-US" sz="2800" dirty="0">
                <a:solidFill>
                  <a:srgbClr val="9E1B32"/>
                </a:solidFill>
                <a:latin typeface="Arial" panose="020B0604020202020204" pitchFamily="34" charset="0"/>
                <a:cs typeface="Arial" panose="020B0604020202020204" pitchFamily="34" charset="0"/>
              </a:rPr>
            </a:br>
            <a:r>
              <a:rPr lang="en-US" sz="2800" dirty="0">
                <a:solidFill>
                  <a:srgbClr val="9E1B32"/>
                </a:solidFill>
                <a:latin typeface="Arial" panose="020B0604020202020204" pitchFamily="34" charset="0"/>
                <a:cs typeface="Arial" panose="020B0604020202020204" pitchFamily="34" charset="0"/>
              </a:rPr>
              <a:t>What are the challenges of making images accessible?</a:t>
            </a:r>
            <a:endParaRPr lang="en-US" sz="28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272492"/>
          </a:xfrm>
        </p:spPr>
        <p:txBody>
          <a:bodyPr>
            <a:noAutofit/>
          </a:bodyPr>
          <a:lstStyle/>
          <a:p>
            <a:pPr marL="0" indent="0">
              <a:buNone/>
            </a:pPr>
            <a:r>
              <a:rPr lang="en-US" sz="2000" dirty="0">
                <a:latin typeface="Arial" panose="020B0604020202020204" pitchFamily="34" charset="0"/>
                <a:cs typeface="Arial" panose="020B0604020202020204" pitchFamily="34" charset="0"/>
              </a:rPr>
              <a:t>Traditionally: Alternative text (when done properly) often takes a long time to complete because of the amount of explanation and retyping.</a:t>
            </a:r>
          </a:p>
          <a:p>
            <a:r>
              <a:rPr lang="en-US" sz="2000" dirty="0">
                <a:latin typeface="Arial" panose="020B0604020202020204" pitchFamily="34" charset="0"/>
                <a:cs typeface="Arial" panose="020B0604020202020204" pitchFamily="34" charset="0"/>
              </a:rPr>
              <a:t>All text in images must be retyped in the alt text.</a:t>
            </a:r>
          </a:p>
          <a:p>
            <a:r>
              <a:rPr lang="en-US" sz="2000" dirty="0">
                <a:latin typeface="Arial" panose="020B0604020202020204" pitchFamily="34" charset="0"/>
                <a:cs typeface="Arial" panose="020B0604020202020204" pitchFamily="34" charset="0"/>
              </a:rPr>
              <a:t>All context and relationship between concepts in images must be explained in alt text.</a:t>
            </a:r>
          </a:p>
          <a:p>
            <a:r>
              <a:rPr lang="en-US" sz="2000" dirty="0">
                <a:latin typeface="Arial" panose="020B0604020202020204" pitchFamily="34" charset="0"/>
                <a:cs typeface="Arial" panose="020B0604020202020204" pitchFamily="34" charset="0"/>
              </a:rPr>
              <a:t>All relevant information in an image must be retyped.</a:t>
            </a:r>
          </a:p>
          <a:p>
            <a:r>
              <a:rPr lang="en-US" sz="2000" dirty="0">
                <a:latin typeface="Arial" panose="020B0604020202020204" pitchFamily="34" charset="0"/>
                <a:cs typeface="Arial" panose="020B0604020202020204" pitchFamily="34" charset="0"/>
              </a:rPr>
              <a:t>All metaphors in images need to be explained in the alt text.</a:t>
            </a:r>
          </a:p>
          <a:p>
            <a:r>
              <a:rPr lang="en-US" sz="2000" dirty="0">
                <a:latin typeface="Arial" panose="020B0604020202020204" pitchFamily="34" charset="0"/>
                <a:cs typeface="Arial" panose="020B0604020202020204" pitchFamily="34" charset="0"/>
              </a:rPr>
              <a:t>Images for art history require the techniques to be mentioned.</a:t>
            </a:r>
          </a:p>
          <a:p>
            <a:r>
              <a:rPr lang="en-US" sz="2000" dirty="0">
                <a:latin typeface="Arial" panose="020B0604020202020204" pitchFamily="34" charset="0"/>
                <a:cs typeface="Arial" panose="020B0604020202020204" pitchFamily="34" charset="0"/>
              </a:rPr>
              <a:t>All data points in tables, charts, plots, graphs, and more need to be rewritten in the alt text.</a:t>
            </a:r>
          </a:p>
          <a:p>
            <a:pPr marL="0" indent="0">
              <a:buNone/>
            </a:pPr>
            <a:r>
              <a:rPr lang="en-US" sz="2000" dirty="0">
                <a:latin typeface="Arial" panose="020B0604020202020204" pitchFamily="34" charset="0"/>
                <a:cs typeface="Arial" panose="020B0604020202020204" pitchFamily="34" charset="0"/>
              </a:rPr>
              <a:t>This is hard and time consuming!</a:t>
            </a:r>
          </a:p>
        </p:txBody>
      </p:sp>
      <p:grpSp>
        <p:nvGrpSpPr>
          <p:cNvPr id="3" name="Group 2">
            <a:extLst>
              <a:ext uri="{FF2B5EF4-FFF2-40B4-BE49-F238E27FC236}">
                <a16:creationId xmlns:a16="http://schemas.microsoft.com/office/drawing/2014/main" id="{8793C58B-7706-E975-045F-34322D70F1F7}"/>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28DE5FC2-8586-ECA6-FB88-7AF33DB51E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EB501C3F-9103-F593-9E3A-F83FE662BFD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BAFFF13-0E1A-26F6-83A9-D255C3DA970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411128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600" dirty="0">
                <a:solidFill>
                  <a:srgbClr val="9E1B32"/>
                </a:solidFill>
                <a:latin typeface="Arial" panose="020B0604020202020204" pitchFamily="34" charset="0"/>
                <a:cs typeface="Arial" panose="020B0604020202020204" pitchFamily="34" charset="0"/>
              </a:rPr>
              <a:t>How Am I Expected To Do All That?</a:t>
            </a:r>
            <a:endParaRPr lang="en-US" sz="36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200" y="2349661"/>
            <a:ext cx="10515600" cy="3827302"/>
          </a:xfrm>
        </p:spPr>
        <p:txBody>
          <a:bodyPr>
            <a:normAutofit/>
          </a:bodyPr>
          <a:lstStyle/>
          <a:p>
            <a:pPr marL="0" indent="0">
              <a:buNone/>
            </a:pPr>
            <a:r>
              <a:rPr lang="en-US" dirty="0">
                <a:latin typeface="Arial" panose="020B0604020202020204" pitchFamily="34" charset="0"/>
                <a:cs typeface="Arial" panose="020B0604020202020204" pitchFamily="34" charset="0"/>
              </a:rPr>
              <a:t>Alt text can be difficult and time consuming to do.</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How can I do this on top of the rest of the things I have to do for my online courses?</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Luckily, AI can take care of it for you.</a:t>
            </a:r>
          </a:p>
        </p:txBody>
      </p:sp>
      <p:grpSp>
        <p:nvGrpSpPr>
          <p:cNvPr id="5" name="Group 4">
            <a:extLst>
              <a:ext uri="{FF2B5EF4-FFF2-40B4-BE49-F238E27FC236}">
                <a16:creationId xmlns:a16="http://schemas.microsoft.com/office/drawing/2014/main" id="{0CF70AB3-7B39-0816-F046-714E12275E1A}"/>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2E1ED54F-CA7F-E00A-E93A-911C63A335F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07D5DD0D-A5BC-8ECC-F3A1-FD94D0B18C8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BDE053A-E2C0-FF6E-38B6-5786C5CCE8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81471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3C65-C970-C3A1-EF81-D6662D63EF6E}"/>
              </a:ext>
            </a:extLst>
          </p:cNvPr>
          <p:cNvSpPr>
            <a:spLocks noGrp="1"/>
          </p:cNvSpPr>
          <p:nvPr>
            <p:ph type="title"/>
          </p:nvPr>
        </p:nvSpPr>
        <p:spPr>
          <a:xfrm>
            <a:off x="672769" y="1346773"/>
            <a:ext cx="5568867" cy="2852737"/>
          </a:xfrm>
        </p:spPr>
        <p:txBody>
          <a:bodyPr/>
          <a:lstStyle/>
          <a:p>
            <a:pPr algn="ctr"/>
            <a:r>
              <a:rPr lang="en-US" dirty="0">
                <a:solidFill>
                  <a:srgbClr val="9E1B32"/>
                </a:solidFill>
                <a:latin typeface="Arial" panose="020B0604020202020204" pitchFamily="34" charset="0"/>
                <a:cs typeface="Arial" panose="020B0604020202020204" pitchFamily="34" charset="0"/>
              </a:rPr>
              <a:t>The Future of Alt Text Is Here</a:t>
            </a:r>
          </a:p>
        </p:txBody>
      </p:sp>
      <p:sp>
        <p:nvSpPr>
          <p:cNvPr id="3" name="Text Placeholder 2">
            <a:extLst>
              <a:ext uri="{FF2B5EF4-FFF2-40B4-BE49-F238E27FC236}">
                <a16:creationId xmlns:a16="http://schemas.microsoft.com/office/drawing/2014/main" id="{7FC74F1E-E670-537C-7D1A-EB27B59B5818}"/>
              </a:ext>
            </a:extLst>
          </p:cNvPr>
          <p:cNvSpPr>
            <a:spLocks noGrp="1"/>
          </p:cNvSpPr>
          <p:nvPr>
            <p:ph type="body" idx="1"/>
          </p:nvPr>
        </p:nvSpPr>
        <p:spPr>
          <a:xfrm>
            <a:off x="672769" y="4589463"/>
            <a:ext cx="5568867" cy="1500187"/>
          </a:xfrm>
        </p:spPr>
        <p:txBody>
          <a:bodyPr>
            <a:normAutofit/>
          </a:bodyPr>
          <a:lstStyle/>
          <a:p>
            <a:pPr algn="ctr"/>
            <a:r>
              <a:rPr lang="en-US" sz="3600" dirty="0">
                <a:solidFill>
                  <a:schemeClr val="tx1"/>
                </a:solidFill>
                <a:latin typeface="Arial" panose="020B0604020202020204" pitchFamily="34" charset="0"/>
                <a:cs typeface="Arial" panose="020B0604020202020204" pitchFamily="34" charset="0"/>
              </a:rPr>
              <a:t>AI Can Write Your Alt Text For You</a:t>
            </a:r>
          </a:p>
        </p:txBody>
      </p:sp>
      <p:pic>
        <p:nvPicPr>
          <p:cNvPr id="9" name="Picture 2">
            <a:extLst>
              <a:ext uri="{FF2B5EF4-FFF2-40B4-BE49-F238E27FC236}">
                <a16:creationId xmlns:a16="http://schemas.microsoft.com/office/drawing/2014/main" id="{6CBBED59-78B9-6EB9-5DF8-1A96A67AD087}"/>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50" r="28790"/>
          <a:stretch/>
        </p:blipFill>
        <p:spPr bwMode="auto">
          <a:xfrm>
            <a:off x="7102110" y="10943"/>
            <a:ext cx="5089890" cy="642535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C6F2F3F-8CCA-666D-B0C5-C12334BED9ED}"/>
              </a:ext>
              <a:ext uri="{C183D7F6-B498-43B3-948B-1728B52AA6E4}">
                <adec:decorative xmlns:adec="http://schemas.microsoft.com/office/drawing/2017/decorative" val="1"/>
              </a:ext>
            </a:extLst>
          </p:cNvPr>
          <p:cNvGrpSpPr>
            <a:grpSpLocks noGrp="1" noUngrp="1" noRot="1" noMove="1" noResize="1"/>
          </p:cNvGrpSpPr>
          <p:nvPr/>
        </p:nvGrpSpPr>
        <p:grpSpPr>
          <a:xfrm>
            <a:off x="0" y="4275806"/>
            <a:ext cx="12192000" cy="2297868"/>
            <a:chOff x="0" y="4275806"/>
            <a:chExt cx="12192000" cy="2297868"/>
          </a:xfrm>
        </p:grpSpPr>
        <p:sp>
          <p:nvSpPr>
            <p:cNvPr id="6" name="Rectangle 5">
              <a:extLst>
                <a:ext uri="{FF2B5EF4-FFF2-40B4-BE49-F238E27FC236}">
                  <a16:creationId xmlns:a16="http://schemas.microsoft.com/office/drawing/2014/main" id="{F5F09555-34F8-6EF1-688C-EB89D05E30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4BFA2C2F-8AB0-9D69-198C-7DF944172FD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C609B4-C048-2DB9-9E8F-06C76CD4E0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3410862" y="1537714"/>
              <a:ext cx="92681" cy="5568866"/>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F8DE1FA-50A1-C794-501B-457A8F3CA2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723067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600" dirty="0">
                <a:solidFill>
                  <a:srgbClr val="9E1B32"/>
                </a:solidFill>
                <a:latin typeface="Arial" panose="020B0604020202020204" pitchFamily="34" charset="0"/>
                <a:cs typeface="Arial" panose="020B0604020202020204" pitchFamily="34" charset="0"/>
              </a:rPr>
              <a:t>How many people here have used AI?</a:t>
            </a:r>
            <a:endParaRPr lang="en-US" sz="36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200" y="2349661"/>
            <a:ext cx="10515600" cy="3827302"/>
          </a:xfrm>
        </p:spPr>
        <p:txBody>
          <a:bodyPr>
            <a:normAutofit/>
          </a:bodyPr>
          <a:lstStyle/>
          <a:p>
            <a:r>
              <a:rPr lang="en-US" dirty="0">
                <a:latin typeface="Arial" panose="020B0604020202020204" pitchFamily="34" charset="0"/>
                <a:cs typeface="Arial" panose="020B0604020202020204" pitchFamily="34" charset="0"/>
              </a:rPr>
              <a:t>How many people here have used AI?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Which AI platforms have you used?</a:t>
            </a:r>
          </a:p>
          <a:p>
            <a:pPr lvl="1"/>
            <a:r>
              <a:rPr lang="en-US" dirty="0">
                <a:latin typeface="Arial" panose="020B0604020202020204" pitchFamily="34" charset="0"/>
                <a:cs typeface="Arial" panose="020B0604020202020204" pitchFamily="34" charset="0"/>
              </a:rPr>
              <a:t>Chat GPT 4 or higher</a:t>
            </a:r>
          </a:p>
          <a:p>
            <a:pPr lvl="1"/>
            <a:r>
              <a:rPr lang="en-US" dirty="0">
                <a:latin typeface="Arial" panose="020B0604020202020204" pitchFamily="34" charset="0"/>
                <a:cs typeface="Arial" panose="020B0604020202020204" pitchFamily="34" charset="0"/>
              </a:rPr>
              <a:t>Google Gemini</a:t>
            </a:r>
          </a:p>
          <a:p>
            <a:pPr lvl="1"/>
            <a:r>
              <a:rPr lang="en-US" dirty="0">
                <a:latin typeface="Arial" panose="020B0604020202020204" pitchFamily="34" charset="0"/>
                <a:cs typeface="Arial" panose="020B0604020202020204" pitchFamily="34" charset="0"/>
              </a:rPr>
              <a:t>Google Bard (which is now Gemini)</a:t>
            </a:r>
          </a:p>
          <a:p>
            <a:pPr lvl="1"/>
            <a:r>
              <a:rPr lang="en-US" dirty="0">
                <a:latin typeface="Arial" panose="020B0604020202020204" pitchFamily="34" charset="0"/>
                <a:cs typeface="Arial" panose="020B0604020202020204" pitchFamily="34" charset="0"/>
              </a:rPr>
              <a:t>Microsoft Copilot</a:t>
            </a:r>
          </a:p>
          <a:p>
            <a:pPr lvl="1"/>
            <a:r>
              <a:rPr lang="en-US" dirty="0">
                <a:latin typeface="Arial" panose="020B0604020202020204" pitchFamily="34" charset="0"/>
                <a:cs typeface="Arial" panose="020B0604020202020204" pitchFamily="34" charset="0"/>
              </a:rPr>
              <a:t>Other?</a:t>
            </a:r>
          </a:p>
        </p:txBody>
      </p:sp>
      <p:grpSp>
        <p:nvGrpSpPr>
          <p:cNvPr id="5" name="Group 4">
            <a:extLst>
              <a:ext uri="{FF2B5EF4-FFF2-40B4-BE49-F238E27FC236}">
                <a16:creationId xmlns:a16="http://schemas.microsoft.com/office/drawing/2014/main" id="{A84C7D25-02EE-B76F-FDC6-1852177E7FE3}"/>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3E55D3B4-8668-D132-E4E1-DC29B3D9F93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6F588443-A4E3-ED44-F5BE-3255FCDD41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B5B4379-8A3F-56F6-67B1-B6D1B0EEE6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226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200" dirty="0">
                <a:solidFill>
                  <a:srgbClr val="9E1B32"/>
                </a:solidFill>
                <a:latin typeface="Arial" panose="020B0604020202020204" pitchFamily="34" charset="0"/>
                <a:cs typeface="Arial" panose="020B0604020202020204" pitchFamily="34" charset="0"/>
              </a:rPr>
              <a:t>How many of you have used AI to generate alt text?</a:t>
            </a:r>
            <a:endParaRPr lang="en-US" sz="32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200" y="2349661"/>
            <a:ext cx="10515600" cy="3827302"/>
          </a:xfrm>
        </p:spPr>
        <p:txBody>
          <a:bodyPr>
            <a:normAutofit/>
          </a:bodyPr>
          <a:lstStyle/>
          <a:p>
            <a:pPr marL="457200" lvl="1" indent="0">
              <a:buNone/>
            </a:pPr>
            <a:r>
              <a:rPr lang="en-US" dirty="0">
                <a:latin typeface="Arial" panose="020B0604020202020204" pitchFamily="34" charset="0"/>
                <a:cs typeface="Arial" panose="020B0604020202020204" pitchFamily="34" charset="0"/>
              </a:rPr>
              <a:t>And how familiar are you with that process?</a:t>
            </a:r>
          </a:p>
        </p:txBody>
      </p:sp>
      <p:grpSp>
        <p:nvGrpSpPr>
          <p:cNvPr id="5" name="Group 4">
            <a:extLst>
              <a:ext uri="{FF2B5EF4-FFF2-40B4-BE49-F238E27FC236}">
                <a16:creationId xmlns:a16="http://schemas.microsoft.com/office/drawing/2014/main" id="{F25B6C06-A48F-6425-C65C-0E9D1529ADF5}"/>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646F406C-9D41-2513-F6AE-8B9A6AE26C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A64D9069-14DF-580C-DA01-8E50FCC75E2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BC18766-9DE2-FFBD-8F69-5BA8351EF0B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310331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600" dirty="0">
                <a:solidFill>
                  <a:srgbClr val="9E1B32"/>
                </a:solidFill>
                <a:latin typeface="Arial" panose="020B0604020202020204" pitchFamily="34" charset="0"/>
                <a:cs typeface="Arial" panose="020B0604020202020204" pitchFamily="34" charset="0"/>
              </a:rPr>
              <a:t>How can AI help write alt text?</a:t>
            </a:r>
            <a:endParaRPr lang="en-US" sz="36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200" y="2349661"/>
            <a:ext cx="10515600" cy="3827302"/>
          </a:xfrm>
        </p:spPr>
        <p:txBody>
          <a:bodyPr>
            <a:normAutofit fontScale="85000" lnSpcReduction="20000"/>
          </a:bodyPr>
          <a:lstStyle/>
          <a:p>
            <a:pPr marL="0" indent="0">
              <a:buNone/>
            </a:pPr>
            <a:r>
              <a:rPr lang="en-US" dirty="0">
                <a:latin typeface="Arial" panose="020B0604020202020204" pitchFamily="34" charset="0"/>
                <a:cs typeface="Arial" panose="020B0604020202020204" pitchFamily="34" charset="0"/>
              </a:rPr>
              <a:t>Some AI platforms can author your alt text for you!</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Platforms that can write alt text for you include:</a:t>
            </a:r>
          </a:p>
          <a:p>
            <a:r>
              <a:rPr lang="en-US" dirty="0">
                <a:latin typeface="Arial" panose="020B0604020202020204" pitchFamily="34" charset="0"/>
                <a:cs typeface="Arial" panose="020B0604020202020204" pitchFamily="34" charset="0"/>
              </a:rPr>
              <a:t>Chat GPT 4 or higher</a:t>
            </a:r>
          </a:p>
          <a:p>
            <a:r>
              <a:rPr lang="en-US" dirty="0">
                <a:latin typeface="Arial" panose="020B0604020202020204" pitchFamily="34" charset="0"/>
                <a:cs typeface="Arial" panose="020B0604020202020204" pitchFamily="34" charset="0"/>
              </a:rPr>
              <a:t>Gemini</a:t>
            </a:r>
          </a:p>
          <a:p>
            <a:r>
              <a:rPr lang="en-US" dirty="0">
                <a:latin typeface="Arial" panose="020B0604020202020204" pitchFamily="34" charset="0"/>
                <a:cs typeface="Arial" panose="020B0604020202020204" pitchFamily="34" charset="0"/>
              </a:rPr>
              <a:t>Microsoft Copilot</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All you do is:</a:t>
            </a:r>
          </a:p>
          <a:p>
            <a:pPr marL="514350" indent="-514350">
              <a:buFont typeface="+mj-lt"/>
              <a:buAutoNum type="arabicPeriod"/>
            </a:pPr>
            <a:r>
              <a:rPr lang="en-US" dirty="0">
                <a:latin typeface="Arial" panose="020B0604020202020204" pitchFamily="34" charset="0"/>
                <a:cs typeface="Arial" panose="020B0604020202020204" pitchFamily="34" charset="0"/>
              </a:rPr>
              <a:t>Upload the image with a standard prompt </a:t>
            </a:r>
          </a:p>
          <a:p>
            <a:pPr marL="514350" indent="-514350">
              <a:buFont typeface="+mj-lt"/>
              <a:buAutoNum type="arabicPeriod"/>
            </a:pPr>
            <a:r>
              <a:rPr lang="en-US" dirty="0">
                <a:latin typeface="Arial" panose="020B0604020202020204" pitchFamily="34" charset="0"/>
                <a:cs typeface="Arial" panose="020B0604020202020204" pitchFamily="34" charset="0"/>
              </a:rPr>
              <a:t>Copy/paste the results as the alt text for the image.</a:t>
            </a:r>
          </a:p>
        </p:txBody>
      </p:sp>
      <p:grpSp>
        <p:nvGrpSpPr>
          <p:cNvPr id="5" name="Group 4">
            <a:extLst>
              <a:ext uri="{FF2B5EF4-FFF2-40B4-BE49-F238E27FC236}">
                <a16:creationId xmlns:a16="http://schemas.microsoft.com/office/drawing/2014/main" id="{F0103AE9-8D16-B791-784E-58AAD0BF04C8}"/>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7175AC06-F673-CFA5-89F7-333BEBCB6D0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2D9DD408-FF2A-C9AF-FE8C-0BB97569B21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CCDC9D2-B763-E372-1FA3-F71F15FB43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274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600" dirty="0">
                <a:solidFill>
                  <a:srgbClr val="9E1B32"/>
                </a:solidFill>
                <a:latin typeface="Arial" panose="020B0604020202020204" pitchFamily="34" charset="0"/>
                <a:cs typeface="Arial" panose="020B0604020202020204" pitchFamily="34" charset="0"/>
              </a:rPr>
              <a:t>Best Practices</a:t>
            </a:r>
            <a:endParaRPr lang="en-US" sz="36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200" y="2349661"/>
            <a:ext cx="10515600" cy="3827302"/>
          </a:xfrm>
        </p:spPr>
        <p:txBody>
          <a:bodyPr>
            <a:normAutofit/>
          </a:bodyPr>
          <a:lstStyle/>
          <a:p>
            <a:pPr>
              <a:lnSpc>
                <a:spcPct val="100000"/>
              </a:lnSpc>
              <a:spcBef>
                <a:spcPts val="0"/>
              </a:spcBef>
              <a:spcAft>
                <a:spcPts val="1200"/>
              </a:spcAft>
            </a:pPr>
            <a:r>
              <a:rPr lang="en-US" sz="2800" dirty="0">
                <a:solidFill>
                  <a:schemeClr val="tx1"/>
                </a:solidFill>
                <a:latin typeface="Arial" panose="020B0604020202020204" pitchFamily="34" charset="0"/>
                <a:cs typeface="Arial" panose="020B0604020202020204" pitchFamily="34" charset="0"/>
              </a:rPr>
              <a:t>Double check/spot check the results that are provided by AI.</a:t>
            </a:r>
            <a:br>
              <a:rPr lang="en-US" sz="28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 </a:t>
            </a:r>
            <a:br>
              <a:rPr lang="en-US" sz="2800" dirty="0">
                <a:solidFill>
                  <a:schemeClr val="tx1"/>
                </a:solidFill>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Even AI makes mistakes.</a:t>
            </a:r>
          </a:p>
          <a:p>
            <a:pPr>
              <a:lnSpc>
                <a:spcPct val="100000"/>
              </a:lnSpc>
              <a:spcBef>
                <a:spcPts val="0"/>
              </a:spcBef>
              <a:spcAft>
                <a:spcPts val="1200"/>
              </a:spcAft>
            </a:pPr>
            <a:r>
              <a:rPr lang="en-US" dirty="0">
                <a:latin typeface="Arial" panose="020B0604020202020204" pitchFamily="34" charset="0"/>
                <a:cs typeface="Arial" panose="020B0604020202020204" pitchFamily="34" charset="0"/>
              </a:rPr>
              <a:t>If you get a processing error or AI stops working, you may need to start a new chat to get it to work again.</a:t>
            </a:r>
            <a:endParaRPr lang="en-US" sz="2800" dirty="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5F4F1AD9-335D-323D-D818-1B8C634822ED}"/>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5C15E5CD-5879-1744-CB20-F6E4A20A666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382D8C3D-F004-7BD3-85EA-E8DCB482154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BCB0157-3FC7-B7E0-A9E6-D0D478118A5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622743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600" dirty="0">
                <a:solidFill>
                  <a:srgbClr val="9E1B32"/>
                </a:solidFill>
                <a:latin typeface="Arial" panose="020B0604020202020204" pitchFamily="34" charset="0"/>
                <a:cs typeface="Arial" panose="020B0604020202020204" pitchFamily="34" charset="0"/>
              </a:rPr>
              <a:t>AI Prompts</a:t>
            </a:r>
            <a:endParaRPr lang="en-US" sz="36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200" y="2190590"/>
            <a:ext cx="10515600" cy="4206019"/>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Open and review the </a:t>
            </a:r>
            <a:r>
              <a:rPr lang="en-US" b="1" dirty="0">
                <a:latin typeface="Arial" panose="020B0604020202020204" pitchFamily="34" charset="0"/>
                <a:cs typeface="Arial" panose="020B0604020202020204" pitchFamily="34" charset="0"/>
              </a:rPr>
              <a:t>AI-Prompts-for-Creating-Alt-Text.DOCX </a:t>
            </a:r>
            <a:r>
              <a:rPr lang="en-US" dirty="0">
                <a:latin typeface="Arial" panose="020B0604020202020204" pitchFamily="34" charset="0"/>
                <a:cs typeface="Arial" panose="020B0604020202020204" pitchFamily="34" charset="0"/>
              </a:rPr>
              <a:t>shared with you in the </a:t>
            </a:r>
            <a:r>
              <a:rPr lang="en-US" b="1" dirty="0">
                <a:latin typeface="Arial" panose="020B0604020202020204" pitchFamily="34" charset="0"/>
                <a:cs typeface="Arial" panose="020B0604020202020204" pitchFamily="34" charset="0"/>
              </a:rPr>
              <a:t>Preconference Reference Materials</a:t>
            </a:r>
            <a:r>
              <a:rPr lang="en-US"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Or, you can access it at via </a:t>
            </a:r>
            <a:r>
              <a:rPr lang="en-US" dirty="0">
                <a:solidFill>
                  <a:srgbClr val="9E1B3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AI Alt Text Workshop Google Drive</a:t>
            </a:r>
            <a:r>
              <a:rPr lang="en-US" dirty="0">
                <a:latin typeface="Arial" panose="020B0604020202020204" pitchFamily="34" charset="0"/>
                <a:cs typeface="Arial" panose="020B0604020202020204" pitchFamily="34" charset="0"/>
              </a:rPr>
              <a:t>.</a:t>
            </a:r>
            <a:r>
              <a:rPr lang="en-US" dirty="0">
                <a:solidFill>
                  <a:srgbClr val="9E1B32"/>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URL: https://drive.google.com/drive/folders/1iiItI0-WuAeQMoUPWqG1oApxbxf_NPjr?usp=sharing</a:t>
            </a:r>
          </a:p>
          <a:p>
            <a:pPr marL="0" indent="0">
              <a:buNone/>
            </a:pPr>
            <a:endParaRPr lang="en-US" dirty="0">
              <a:solidFill>
                <a:srgbClr val="9E1B32"/>
              </a:solidFill>
              <a:latin typeface="Arial" panose="020B0604020202020204" pitchFamily="34" charset="0"/>
              <a:cs typeface="Arial" panose="020B0604020202020204" pitchFamily="34" charset="0"/>
            </a:endParaRPr>
          </a:p>
          <a:p>
            <a:pPr marL="0" indent="0">
              <a:buNone/>
            </a:pPr>
            <a:r>
              <a:rPr lang="en-US" b="1" i="1" dirty="0">
                <a:latin typeface="Arial" panose="020B0604020202020204" pitchFamily="34" charset="0"/>
                <a:cs typeface="Arial" panose="020B0604020202020204" pitchFamily="34" charset="0"/>
              </a:rPr>
              <a:t>Important Note: </a:t>
            </a:r>
            <a:r>
              <a:rPr lang="en-US" i="1" dirty="0">
                <a:latin typeface="Arial" panose="020B0604020202020204" pitchFamily="34" charset="0"/>
                <a:cs typeface="Arial" panose="020B0604020202020204" pitchFamily="34" charset="0"/>
              </a:rPr>
              <a:t>Keep the conference reference materials or Google Drive folder open in a different tab. You will need this later.</a:t>
            </a:r>
            <a:br>
              <a:rPr lang="en-US" i="1" dirty="0">
                <a:latin typeface="Arial" panose="020B0604020202020204" pitchFamily="34" charset="0"/>
                <a:cs typeface="Arial" panose="020B0604020202020204" pitchFamily="34" charset="0"/>
              </a:rPr>
            </a:br>
            <a:endParaRPr lang="en-US" i="1"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This job aid provides the standard AI prompts we use to generate alt text for various types of images, graphs, and math equations.</a:t>
            </a:r>
          </a:p>
        </p:txBody>
      </p:sp>
      <p:grpSp>
        <p:nvGrpSpPr>
          <p:cNvPr id="5" name="Group 4">
            <a:extLst>
              <a:ext uri="{FF2B5EF4-FFF2-40B4-BE49-F238E27FC236}">
                <a16:creationId xmlns:a16="http://schemas.microsoft.com/office/drawing/2014/main" id="{359968D2-CBF6-4D4F-6C0F-467F2308AE91}"/>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4DEB1B3C-9DFD-43A4-F42D-132FDB1F4A5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F159E23C-8163-33B0-2163-1CD5EEAA245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CA0AC16-196B-C29E-A01D-3FBE85E0125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97811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Answer: How are images used in your online courses?</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060618"/>
          </a:xfrm>
        </p:spPr>
        <p:txBody>
          <a:bodyPr>
            <a:normAutofit/>
          </a:bodyPr>
          <a:lstStyle/>
          <a:p>
            <a:pPr marL="0" indent="0">
              <a:buNone/>
            </a:pPr>
            <a:r>
              <a:rPr lang="en-US" sz="2800" dirty="0">
                <a:latin typeface="Arial" panose="020B0604020202020204" pitchFamily="34" charset="0"/>
                <a:cs typeface="Arial" panose="020B0604020202020204" pitchFamily="34" charset="0"/>
              </a:rPr>
              <a:t>Some examples include:</a:t>
            </a:r>
          </a:p>
          <a:p>
            <a:r>
              <a:rPr lang="en-US" sz="2800" dirty="0">
                <a:latin typeface="Arial" panose="020B0604020202020204" pitchFamily="34" charset="0"/>
                <a:cs typeface="Arial" panose="020B0604020202020204" pitchFamily="34" charset="0"/>
              </a:rPr>
              <a:t>Readings</a:t>
            </a:r>
          </a:p>
          <a:p>
            <a:r>
              <a:rPr lang="en-US" dirty="0">
                <a:latin typeface="Arial" panose="020B0604020202020204" pitchFamily="34" charset="0"/>
                <a:cs typeface="Arial" panose="020B0604020202020204" pitchFamily="34" charset="0"/>
              </a:rPr>
              <a:t>PowerPoints</a:t>
            </a:r>
          </a:p>
          <a:p>
            <a:r>
              <a:rPr lang="en-US" dirty="0">
                <a:latin typeface="Arial" panose="020B0604020202020204" pitchFamily="34" charset="0"/>
                <a:cs typeface="Arial" panose="020B0604020202020204" pitchFamily="34" charset="0"/>
              </a:rPr>
              <a:t>Examples/Demonstrations</a:t>
            </a:r>
          </a:p>
          <a:p>
            <a:r>
              <a:rPr lang="en-US" dirty="0">
                <a:latin typeface="Arial" panose="020B0604020202020204" pitchFamily="34" charset="0"/>
                <a:cs typeface="Arial" panose="020B0604020202020204" pitchFamily="34" charset="0"/>
              </a:rPr>
              <a:t>Infographics</a:t>
            </a:r>
          </a:p>
          <a:p>
            <a:r>
              <a:rPr lang="en-US" dirty="0">
                <a:latin typeface="Arial" panose="020B0604020202020204" pitchFamily="34" charset="0"/>
                <a:cs typeface="Arial" panose="020B0604020202020204" pitchFamily="34" charset="0"/>
              </a:rPr>
              <a:t>Introductions</a:t>
            </a:r>
          </a:p>
          <a:p>
            <a:r>
              <a:rPr lang="en-US" dirty="0">
                <a:latin typeface="Arial" panose="020B0604020202020204" pitchFamily="34" charset="0"/>
                <a:cs typeface="Arial" panose="020B0604020202020204" pitchFamily="34" charset="0"/>
              </a:rPr>
              <a:t>Decorations</a:t>
            </a:r>
          </a:p>
        </p:txBody>
      </p:sp>
      <p:grpSp>
        <p:nvGrpSpPr>
          <p:cNvPr id="13" name="Group 12">
            <a:extLst>
              <a:ext uri="{FF2B5EF4-FFF2-40B4-BE49-F238E27FC236}">
                <a16:creationId xmlns:a16="http://schemas.microsoft.com/office/drawing/2014/main" id="{D0BC19D9-4635-5498-1AA0-4956984BD187}"/>
              </a:ext>
              <a:ext uri="{C183D7F6-B498-43B3-948B-1728B52AA6E4}">
                <adec:decorative xmlns:adec="http://schemas.microsoft.com/office/drawing/2017/decorative" val="1"/>
              </a:ext>
            </a:extLst>
          </p:cNvPr>
          <p:cNvGrpSpPr>
            <a:grpSpLocks noGrp="1" noUngrp="1" noRot="1" noMove="1" noResize="1"/>
          </p:cNvGrpSpPr>
          <p:nvPr/>
        </p:nvGrpSpPr>
        <p:grpSpPr>
          <a:xfrm>
            <a:off x="0" y="1924645"/>
            <a:ext cx="12192000" cy="4649029"/>
            <a:chOff x="0" y="1924645"/>
            <a:chExt cx="12192000" cy="4649029"/>
          </a:xfrm>
        </p:grpSpPr>
        <p:sp>
          <p:nvSpPr>
            <p:cNvPr id="14" name="Rectangle 13">
              <a:extLst>
                <a:ext uri="{FF2B5EF4-FFF2-40B4-BE49-F238E27FC236}">
                  <a16:creationId xmlns:a16="http://schemas.microsoft.com/office/drawing/2014/main" id="{19E12619-9458-387F-38DA-A7C7509916F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A63E3D8-A4A9-7F52-3567-4D061509DE3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61909D7-6F4D-FCE7-9B84-55CD6E596F6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15837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200" dirty="0">
                <a:solidFill>
                  <a:srgbClr val="9E1B32"/>
                </a:solidFill>
                <a:latin typeface="Arial" panose="020B0604020202020204" pitchFamily="34" charset="0"/>
                <a:cs typeface="Arial" panose="020B0604020202020204" pitchFamily="34" charset="0"/>
              </a:rPr>
              <a:t>Let’s generate alt text together</a:t>
            </a:r>
            <a:endParaRPr lang="en-US" sz="32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199" y="2190590"/>
            <a:ext cx="10515601" cy="4206020"/>
          </a:xfrm>
        </p:spPr>
        <p:txBody>
          <a:bodyPr>
            <a:normAutofit fontScale="85000" lnSpcReduction="10000"/>
          </a:bodyPr>
          <a:lstStyle/>
          <a:p>
            <a:pPr marL="914400" lvl="1" indent="-457200">
              <a:buFont typeface="+mj-lt"/>
              <a:buAutoNum type="arabicPeriod"/>
            </a:pPr>
            <a:r>
              <a:rPr lang="en-US" dirty="0">
                <a:latin typeface="Arial" panose="020B0604020202020204" pitchFamily="34" charset="0"/>
                <a:cs typeface="Arial" panose="020B0604020202020204" pitchFamily="34" charset="0"/>
              </a:rPr>
              <a:t>Download all the images in the Preconference Reference Materials folder. Or, you can access them in the</a:t>
            </a:r>
            <a:r>
              <a:rPr lang="en-US" dirty="0">
                <a:solidFill>
                  <a:srgbClr val="0563C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r>
              <a:rPr lang="en-US" b="1" dirty="0">
                <a:solidFill>
                  <a:srgbClr val="9E1B3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Images folder</a:t>
            </a:r>
            <a:r>
              <a:rPr lang="en-US" dirty="0">
                <a:latin typeface="Arial" panose="020B0604020202020204" pitchFamily="34" charset="0"/>
                <a:cs typeface="Arial" panose="020B0604020202020204" pitchFamily="34" charset="0"/>
              </a:rPr>
              <a:t> in </a:t>
            </a:r>
            <a:r>
              <a:rPr lang="en-US" b="1" dirty="0">
                <a:solidFill>
                  <a:srgbClr val="9E1B3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AI Alt Text Workshop Google Drive</a:t>
            </a:r>
            <a:r>
              <a:rPr lang="en-US" b="1" dirty="0">
                <a:solidFill>
                  <a:srgbClr val="9E1B32"/>
                </a:solidFill>
                <a:latin typeface="Arial" panose="020B0604020202020204" pitchFamily="34" charset="0"/>
                <a:cs typeface="Arial" panose="020B0604020202020204" pitchFamily="34" charset="0"/>
              </a:rPr>
              <a:t>.</a:t>
            </a:r>
            <a:br>
              <a:rPr lang="en-US" b="1" dirty="0">
                <a:solidFill>
                  <a:srgbClr val="9E1B32"/>
                </a:solidFill>
                <a:latin typeface="Arial" panose="020B0604020202020204" pitchFamily="34" charset="0"/>
                <a:cs typeface="Arial" panose="020B0604020202020204" pitchFamily="34" charset="0"/>
              </a:rPr>
            </a:br>
            <a:br>
              <a:rPr lang="en-US" b="1" dirty="0">
                <a:solidFill>
                  <a:srgbClr val="9E1B32"/>
                </a:solidFill>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Or, you can copy the images from the </a:t>
            </a:r>
            <a:r>
              <a:rPr lang="en-US" b="1" dirty="0">
                <a:solidFill>
                  <a:srgbClr val="9E1B3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Images [DOCX]</a:t>
            </a:r>
            <a:r>
              <a:rPr lang="en-US" b="1" dirty="0">
                <a:solidFill>
                  <a:srgbClr val="9E1B32"/>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the </a:t>
            </a:r>
            <a:r>
              <a:rPr lang="en-US" b="1" dirty="0">
                <a:solidFill>
                  <a:srgbClr val="9E1B3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Images folder</a:t>
            </a:r>
            <a:r>
              <a:rPr lang="en-US" dirty="0">
                <a:latin typeface="Arial" panose="020B0604020202020204" pitchFamily="34" charset="0"/>
                <a:cs typeface="Arial" panose="020B0604020202020204" pitchFamily="34" charset="0"/>
              </a:rPr>
              <a:t> in </a:t>
            </a:r>
            <a:r>
              <a:rPr lang="en-US" b="1" dirty="0">
                <a:solidFill>
                  <a:srgbClr val="9E1B3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AI Alt Text Workshop Google Drive</a:t>
            </a:r>
            <a:r>
              <a:rPr lang="en-US" b="1" dirty="0">
                <a:solidFill>
                  <a:srgbClr val="9E1B32"/>
                </a:solidFill>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914400" lvl="1" indent="-457200">
              <a:buFont typeface="+mj-lt"/>
              <a:buAutoNum type="arabicPeriod"/>
            </a:pPr>
            <a:r>
              <a:rPr lang="en-US" dirty="0">
                <a:latin typeface="Arial" panose="020B0604020202020204" pitchFamily="34" charset="0"/>
                <a:cs typeface="Arial" panose="020B0604020202020204" pitchFamily="34" charset="0"/>
              </a:rPr>
              <a:t>Open, don’t download, the </a:t>
            </a:r>
            <a:r>
              <a:rPr lang="en-US" b="1" dirty="0">
                <a:solidFill>
                  <a:srgbClr val="9E1B3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Image-1-Share-Your-Results.DOCX</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the </a:t>
            </a:r>
            <a:r>
              <a:rPr lang="en-US" b="1" dirty="0">
                <a:solidFill>
                  <a:srgbClr val="9E1B3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Share Your Results Folder</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the </a:t>
            </a:r>
            <a:r>
              <a:rPr lang="en-US" b="1" dirty="0">
                <a:solidFill>
                  <a:srgbClr val="9E1B3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AI Alt Text Workshop Google Drive</a:t>
            </a:r>
            <a:r>
              <a:rPr lang="en-US" dirty="0">
                <a:latin typeface="Arial" panose="020B0604020202020204" pitchFamily="34" charset="0"/>
                <a:cs typeface="Arial" panose="020B0604020202020204" pitchFamily="34" charset="0"/>
              </a:rPr>
              <a:t>. URL: https://drive.google.com/drive/folders/1iiItI0-WuAeQMoUPWqG1oApxbxf_NPjr?usp=sharing</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We will go through the rest of the image files one by one:</a:t>
            </a:r>
          </a:p>
          <a:p>
            <a:pPr lvl="1"/>
            <a:r>
              <a:rPr lang="en-US" dirty="0">
                <a:latin typeface="Arial" panose="020B0604020202020204" pitchFamily="34" charset="0"/>
                <a:cs typeface="Arial" panose="020B0604020202020204" pitchFamily="34" charset="0"/>
              </a:rPr>
              <a:t>Following the instructions for using AI to generate alt text</a:t>
            </a:r>
          </a:p>
          <a:p>
            <a:pPr lvl="1"/>
            <a:r>
              <a:rPr lang="en-US" dirty="0">
                <a:latin typeface="Arial" panose="020B0604020202020204" pitchFamily="34" charset="0"/>
                <a:cs typeface="Arial" panose="020B0604020202020204" pitchFamily="34" charset="0"/>
              </a:rPr>
              <a:t>Trying all of the examples</a:t>
            </a:r>
          </a:p>
          <a:p>
            <a:pPr lvl="1"/>
            <a:r>
              <a:rPr lang="en-US" dirty="0">
                <a:latin typeface="Arial" panose="020B0604020202020204" pitchFamily="34" charset="0"/>
                <a:cs typeface="Arial" panose="020B0604020202020204" pitchFamily="34" charset="0"/>
              </a:rPr>
              <a:t>Sharing all of the results</a:t>
            </a:r>
            <a:endParaRPr lang="en-US" b="1" i="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DC32970-9195-E809-DD95-B55ED7EFB383}"/>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75790112-1D4B-5E9C-8D01-B29CC256998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828CC59-7F3D-59FC-9F1E-B97A2F2C727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8542493-E7F2-D4BF-939B-D8B9347D588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229512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838200" y="1097692"/>
            <a:ext cx="10515600" cy="669235"/>
          </a:xfrm>
        </p:spPr>
        <p:txBody>
          <a:bodyPr>
            <a:noAutofit/>
          </a:bodyPr>
          <a:lstStyle/>
          <a:p>
            <a:pPr algn="ctr"/>
            <a:r>
              <a:rPr lang="en-US" sz="3200" dirty="0">
                <a:solidFill>
                  <a:srgbClr val="9E1B32"/>
                </a:solidFill>
                <a:latin typeface="Arial" panose="020B0604020202020204" pitchFamily="34" charset="0"/>
                <a:cs typeface="Arial" panose="020B0604020202020204" pitchFamily="34" charset="0"/>
              </a:rPr>
              <a:t>Let’s evaluate: How do the AI platforms compare?</a:t>
            </a:r>
            <a:endParaRPr lang="en-US" sz="3200" dirty="0">
              <a:solidFill>
                <a:srgbClr val="9E1B32"/>
              </a:solidFill>
            </a:endParaRPr>
          </a:p>
        </p:txBody>
      </p:sp>
      <p:sp>
        <p:nvSpPr>
          <p:cNvPr id="3" name="Content Placeholder 2">
            <a:extLst>
              <a:ext uri="{FF2B5EF4-FFF2-40B4-BE49-F238E27FC236}">
                <a16:creationId xmlns:a16="http://schemas.microsoft.com/office/drawing/2014/main" id="{9AEFB623-6FD4-B3E5-8034-AEFC9748A6EA}"/>
              </a:ext>
            </a:extLst>
          </p:cNvPr>
          <p:cNvSpPr>
            <a:spLocks noGrp="1"/>
          </p:cNvSpPr>
          <p:nvPr>
            <p:ph idx="1"/>
          </p:nvPr>
        </p:nvSpPr>
        <p:spPr>
          <a:xfrm>
            <a:off x="838199" y="2406392"/>
            <a:ext cx="10515601" cy="3770572"/>
          </a:xfrm>
        </p:spPr>
        <p:txBody>
          <a:bodyPr>
            <a:normAutofit/>
          </a:bodyPr>
          <a:lstStyle/>
          <a:p>
            <a:pPr marL="457200" lvl="1" indent="0">
              <a:buNone/>
            </a:pPr>
            <a:r>
              <a:rPr lang="en-US" dirty="0">
                <a:latin typeface="Arial" panose="020B0604020202020204" pitchFamily="34" charset="0"/>
                <a:cs typeface="Arial" panose="020B0604020202020204" pitchFamily="34" charset="0"/>
              </a:rPr>
              <a:t>Review the results shown for each within each Google Doc.</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Share your findings.</a:t>
            </a:r>
          </a:p>
        </p:txBody>
      </p:sp>
      <p:grpSp>
        <p:nvGrpSpPr>
          <p:cNvPr id="5" name="Group 4">
            <a:extLst>
              <a:ext uri="{FF2B5EF4-FFF2-40B4-BE49-F238E27FC236}">
                <a16:creationId xmlns:a16="http://schemas.microsoft.com/office/drawing/2014/main" id="{2F611B67-49F5-6112-4B9D-0DC223E24B5B}"/>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E1DEF309-D24A-4E53-2FBB-71CD7637DF0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DB0AF2DC-A337-2DC3-1864-62EA3150F8A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5FACB44-A9C3-369F-8C59-448B40FDCE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0B7CFF-FE45-4605-1C11-369D0B0370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3436686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634A-EA24-6385-4C56-EB9CDA05A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2F4F4-F69B-7D65-D696-751A9357A065}"/>
              </a:ext>
            </a:extLst>
          </p:cNvPr>
          <p:cNvSpPr>
            <a:spLocks noGrp="1"/>
          </p:cNvSpPr>
          <p:nvPr>
            <p:ph type="title"/>
          </p:nvPr>
        </p:nvSpPr>
        <p:spPr>
          <a:xfrm>
            <a:off x="672769" y="1346773"/>
            <a:ext cx="5568867" cy="2852737"/>
          </a:xfrm>
        </p:spPr>
        <p:txBody>
          <a:bodyPr/>
          <a:lstStyle/>
          <a:p>
            <a:pPr algn="ctr"/>
            <a:r>
              <a:rPr lang="en-US" dirty="0">
                <a:solidFill>
                  <a:srgbClr val="9E1B32"/>
                </a:solidFill>
                <a:latin typeface="Arial" panose="020B0604020202020204" pitchFamily="34" charset="0"/>
                <a:cs typeface="Arial" panose="020B0604020202020204" pitchFamily="34" charset="0"/>
              </a:rPr>
              <a:t>Document Accessibility</a:t>
            </a:r>
          </a:p>
        </p:txBody>
      </p:sp>
      <p:sp>
        <p:nvSpPr>
          <p:cNvPr id="3" name="Text Placeholder 2">
            <a:extLst>
              <a:ext uri="{FF2B5EF4-FFF2-40B4-BE49-F238E27FC236}">
                <a16:creationId xmlns:a16="http://schemas.microsoft.com/office/drawing/2014/main" id="{1A4B0FA1-D4F6-2D13-A0B2-C6B7FEC74374}"/>
              </a:ext>
            </a:extLst>
          </p:cNvPr>
          <p:cNvSpPr>
            <a:spLocks noGrp="1"/>
          </p:cNvSpPr>
          <p:nvPr>
            <p:ph type="body" idx="1"/>
          </p:nvPr>
        </p:nvSpPr>
        <p:spPr>
          <a:xfrm>
            <a:off x="672769" y="4589463"/>
            <a:ext cx="5568867" cy="1500187"/>
          </a:xfrm>
        </p:spPr>
        <p:txBody>
          <a:bodyPr>
            <a:normAutofit/>
          </a:bodyPr>
          <a:lstStyle/>
          <a:p>
            <a:pPr algn="ctr"/>
            <a:r>
              <a:rPr lang="en-US" sz="3600" dirty="0">
                <a:solidFill>
                  <a:schemeClr val="tx1"/>
                </a:solidFill>
                <a:latin typeface="Arial" panose="020B0604020202020204" pitchFamily="34" charset="0"/>
                <a:cs typeface="Arial" panose="020B0604020202020204" pitchFamily="34" charset="0"/>
              </a:rPr>
              <a:t>Let AI Do Document Accessibility For You</a:t>
            </a:r>
          </a:p>
        </p:txBody>
      </p:sp>
      <p:grpSp>
        <p:nvGrpSpPr>
          <p:cNvPr id="5" name="Group 4">
            <a:extLst>
              <a:ext uri="{FF2B5EF4-FFF2-40B4-BE49-F238E27FC236}">
                <a16:creationId xmlns:a16="http://schemas.microsoft.com/office/drawing/2014/main" id="{718E72D2-B612-A152-F78D-887019AEBB2D}"/>
              </a:ext>
              <a:ext uri="{C183D7F6-B498-43B3-948B-1728B52AA6E4}">
                <adec:decorative xmlns:adec="http://schemas.microsoft.com/office/drawing/2017/decorative" val="1"/>
              </a:ext>
            </a:extLst>
          </p:cNvPr>
          <p:cNvGrpSpPr>
            <a:grpSpLocks noGrp="1" noUngrp="1" noRot="1" noMove="1" noResize="1"/>
          </p:cNvGrpSpPr>
          <p:nvPr/>
        </p:nvGrpSpPr>
        <p:grpSpPr>
          <a:xfrm>
            <a:off x="0" y="4275806"/>
            <a:ext cx="12192000" cy="2297868"/>
            <a:chOff x="0" y="4275806"/>
            <a:chExt cx="12192000" cy="2297868"/>
          </a:xfrm>
        </p:grpSpPr>
        <p:sp>
          <p:nvSpPr>
            <p:cNvPr id="6" name="Rectangle 5">
              <a:extLst>
                <a:ext uri="{FF2B5EF4-FFF2-40B4-BE49-F238E27FC236}">
                  <a16:creationId xmlns:a16="http://schemas.microsoft.com/office/drawing/2014/main" id="{1B3E0AC9-2D40-2C22-DDE9-E40B7EB807F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B861977-91F7-3B75-2297-A953AC1D099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E394A47-2BE1-C443-E01B-427390C06F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3410862" y="1537714"/>
              <a:ext cx="92681" cy="5568866"/>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3573528-FB1C-51ED-0503-EB717ADAA16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pic>
        <p:nvPicPr>
          <p:cNvPr id="15" name="Picture 14" descr="Hands of person wearing gray sweater typing on laptop with a tablet, digital pen, and cup of coffee">
            <a:extLst>
              <a:ext uri="{FF2B5EF4-FFF2-40B4-BE49-F238E27FC236}">
                <a16:creationId xmlns:a16="http://schemas.microsoft.com/office/drawing/2014/main" id="{7A60B7ED-DA65-7151-0D14-E318F8E1DB28}"/>
              </a:ext>
            </a:extLst>
          </p:cNvPr>
          <p:cNvPicPr>
            <a:picLocks noChangeAspect="1"/>
          </p:cNvPicPr>
          <p:nvPr/>
        </p:nvPicPr>
        <p:blipFill>
          <a:blip r:embed="rId3">
            <a:extLst>
              <a:ext uri="{28A0092B-C50C-407E-A947-70E740481C1C}">
                <a14:useLocalDpi xmlns:a14="http://schemas.microsoft.com/office/drawing/2010/main" val="0"/>
              </a:ext>
            </a:extLst>
          </a:blip>
          <a:srcRect l="1" r="46641"/>
          <a:stretch>
            <a:fillRect/>
          </a:stretch>
        </p:blipFill>
        <p:spPr>
          <a:xfrm>
            <a:off x="6890851" y="0"/>
            <a:ext cx="5480788" cy="6858000"/>
          </a:xfrm>
          <a:prstGeom prst="rect">
            <a:avLst/>
          </a:prstGeom>
        </p:spPr>
      </p:pic>
    </p:spTree>
    <p:extLst>
      <p:ext uri="{BB962C8B-B14F-4D97-AF65-F5344CB8AC3E}">
        <p14:creationId xmlns:p14="http://schemas.microsoft.com/office/powerpoint/2010/main" val="4148027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BC7DF-E01C-53B4-F8C3-FED8EC0D3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34A40-B28E-FB91-0A17-1138E306C3C2}"/>
              </a:ext>
            </a:extLst>
          </p:cNvPr>
          <p:cNvSpPr>
            <a:spLocks noGrp="1"/>
          </p:cNvSpPr>
          <p:nvPr>
            <p:ph type="title"/>
          </p:nvPr>
        </p:nvSpPr>
        <p:spPr>
          <a:xfrm>
            <a:off x="838200" y="1097692"/>
            <a:ext cx="10515600" cy="669235"/>
          </a:xfrm>
        </p:spPr>
        <p:txBody>
          <a:bodyPr>
            <a:noAutofit/>
          </a:bodyPr>
          <a:lstStyle/>
          <a:p>
            <a:pPr algn="ctr"/>
            <a:r>
              <a:rPr lang="en-US" sz="3200" dirty="0">
                <a:solidFill>
                  <a:srgbClr val="9E1B32"/>
                </a:solidFill>
                <a:latin typeface="Arial" panose="020B0604020202020204" pitchFamily="34" charset="0"/>
                <a:cs typeface="Arial" panose="020B0604020202020204" pitchFamily="34" charset="0"/>
              </a:rPr>
              <a:t>Document Accessibility</a:t>
            </a:r>
            <a:endParaRPr lang="en-US" sz="3200" dirty="0">
              <a:solidFill>
                <a:srgbClr val="9E1B32"/>
              </a:solidFill>
            </a:endParaRPr>
          </a:p>
        </p:txBody>
      </p:sp>
      <p:sp>
        <p:nvSpPr>
          <p:cNvPr id="3" name="Content Placeholder 2">
            <a:extLst>
              <a:ext uri="{FF2B5EF4-FFF2-40B4-BE49-F238E27FC236}">
                <a16:creationId xmlns:a16="http://schemas.microsoft.com/office/drawing/2014/main" id="{C36B969A-CEEA-C9B2-F89B-62AFDC10FA93}"/>
              </a:ext>
            </a:extLst>
          </p:cNvPr>
          <p:cNvSpPr>
            <a:spLocks noGrp="1"/>
          </p:cNvSpPr>
          <p:nvPr>
            <p:ph idx="1"/>
          </p:nvPr>
        </p:nvSpPr>
        <p:spPr>
          <a:xfrm>
            <a:off x="838199" y="2406392"/>
            <a:ext cx="10515601" cy="3770572"/>
          </a:xfrm>
        </p:spPr>
        <p:txBody>
          <a:bodyPr>
            <a:normAutofit fontScale="77500" lnSpcReduction="20000"/>
          </a:bodyPr>
          <a:lstStyle/>
          <a:p>
            <a:pPr marL="0" indent="0">
              <a:buNone/>
            </a:pPr>
            <a:r>
              <a:rPr lang="en-US" dirty="0">
                <a:latin typeface="Arial" panose="020B0604020202020204" pitchFamily="34" charset="0"/>
                <a:cs typeface="Arial" panose="020B0604020202020204" pitchFamily="34" charset="0"/>
              </a:rPr>
              <a:t>AI can now automatically make some basic Word documents accessible by uploading the document and the following prompt:</a:t>
            </a:r>
          </a:p>
          <a:p>
            <a:pPr marL="0" indent="0">
              <a:buNone/>
            </a:pPr>
            <a:endParaRPr lang="en-US" dirty="0">
              <a:latin typeface="Arial" panose="020B0604020202020204" pitchFamily="34" charset="0"/>
              <a:cs typeface="Arial" panose="020B0604020202020204" pitchFamily="34" charset="0"/>
            </a:endParaRPr>
          </a:p>
          <a:p>
            <a:pPr marL="0" indent="0">
              <a:buNone/>
            </a:pPr>
            <a:r>
              <a:rPr lang="en-US" i="1" dirty="0">
                <a:latin typeface="Arial" panose="020B0604020202020204" pitchFamily="34" charset="0"/>
                <a:cs typeface="Arial" panose="020B0604020202020204" pitchFamily="34" charset="0"/>
              </a:rPr>
              <a:t>Fix the accessibility of this document making it fully WCAG 2.1 AA compliant, section 508 and 508 Refresh compliant, and Title II compliant. Follow best practices for word document accessibility and send me the accessible Word document. Be sure to make the font Times New Roman, Calibri, Arial, or Veranda (based on the closest font to the original document.) Make sure the font never gets smaller than 12 pt. Also, ensure that all of the color contrast is WCAG 2.1 AA compliant. And, complete the properties section.</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Note: You should always check the output and make changes as necessary.</a:t>
            </a:r>
          </a:p>
        </p:txBody>
      </p:sp>
      <p:grpSp>
        <p:nvGrpSpPr>
          <p:cNvPr id="5" name="Group 4">
            <a:extLst>
              <a:ext uri="{FF2B5EF4-FFF2-40B4-BE49-F238E27FC236}">
                <a16:creationId xmlns:a16="http://schemas.microsoft.com/office/drawing/2014/main" id="{94C94198-1218-6E6A-CAC8-1E06BFE6E396}"/>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7C9094D2-122C-AEF8-5057-1173FCE1261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52643E2-C48D-7FFD-86C9-ACBA34A20F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794A1CE-E2D1-2EE1-B446-96CB9EBFA5B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DAD77903-8841-9630-C50D-284C4E78119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750191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84E5C-408A-5D4B-CF17-FE8C60A02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F2D37-837D-36F6-E8CC-DC9DEDD2CA72}"/>
              </a:ext>
            </a:extLst>
          </p:cNvPr>
          <p:cNvSpPr>
            <a:spLocks noGrp="1"/>
          </p:cNvSpPr>
          <p:nvPr>
            <p:ph type="title"/>
          </p:nvPr>
        </p:nvSpPr>
        <p:spPr>
          <a:xfrm>
            <a:off x="838200" y="1097692"/>
            <a:ext cx="10515600" cy="669235"/>
          </a:xfrm>
        </p:spPr>
        <p:txBody>
          <a:bodyPr>
            <a:noAutofit/>
          </a:bodyPr>
          <a:lstStyle/>
          <a:p>
            <a:pPr algn="ctr"/>
            <a:r>
              <a:rPr lang="en-US" sz="3200" dirty="0">
                <a:solidFill>
                  <a:srgbClr val="9E1B32"/>
                </a:solidFill>
                <a:latin typeface="Arial" panose="020B0604020202020204" pitchFamily="34" charset="0"/>
                <a:cs typeface="Arial" panose="020B0604020202020204" pitchFamily="34" charset="0"/>
              </a:rPr>
              <a:t>Let’s Let AI Do Document Accessibility for Us</a:t>
            </a:r>
            <a:endParaRPr lang="en-US" sz="3200" dirty="0">
              <a:solidFill>
                <a:srgbClr val="9E1B32"/>
              </a:solidFill>
            </a:endParaRPr>
          </a:p>
        </p:txBody>
      </p:sp>
      <p:sp>
        <p:nvSpPr>
          <p:cNvPr id="3" name="Content Placeholder 2">
            <a:extLst>
              <a:ext uri="{FF2B5EF4-FFF2-40B4-BE49-F238E27FC236}">
                <a16:creationId xmlns:a16="http://schemas.microsoft.com/office/drawing/2014/main" id="{898030DE-2C4D-95C1-8417-D00EC07B8630}"/>
              </a:ext>
            </a:extLst>
          </p:cNvPr>
          <p:cNvSpPr>
            <a:spLocks noGrp="1"/>
          </p:cNvSpPr>
          <p:nvPr>
            <p:ph idx="1"/>
          </p:nvPr>
        </p:nvSpPr>
        <p:spPr>
          <a:xfrm>
            <a:off x="838199" y="2190590"/>
            <a:ext cx="10515601" cy="4206020"/>
          </a:xfrm>
        </p:spPr>
        <p:txBody>
          <a:bodyPr>
            <a:normAutofit fontScale="85000" lnSpcReduction="10000"/>
          </a:bodyPr>
          <a:lstStyle/>
          <a:p>
            <a:pPr marL="914400" lvl="1" indent="-457200">
              <a:buFont typeface="+mj-lt"/>
              <a:buAutoNum type="arabicPeriod"/>
            </a:pPr>
            <a:r>
              <a:rPr lang="en-US" dirty="0">
                <a:latin typeface="Arial" panose="020B0604020202020204" pitchFamily="34" charset="0"/>
                <a:cs typeface="Arial" panose="020B0604020202020204" pitchFamily="34" charset="0"/>
              </a:rPr>
              <a:t>Download all the images in the Preconference Reference Materials folder. Or, you can access them in the</a:t>
            </a:r>
            <a:r>
              <a:rPr lang="en-US" dirty="0">
                <a:solidFill>
                  <a:srgbClr val="0563C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r>
              <a:rPr lang="en-US" b="1" dirty="0">
                <a:solidFill>
                  <a:srgbClr val="9E1B3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Images folder</a:t>
            </a:r>
            <a:r>
              <a:rPr lang="en-US" dirty="0">
                <a:latin typeface="Arial" panose="020B0604020202020204" pitchFamily="34" charset="0"/>
                <a:cs typeface="Arial" panose="020B0604020202020204" pitchFamily="34" charset="0"/>
              </a:rPr>
              <a:t> in </a:t>
            </a:r>
            <a:r>
              <a:rPr lang="en-US" b="1" dirty="0">
                <a:solidFill>
                  <a:srgbClr val="9E1B3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AI Alt Text Workshop Google Drive</a:t>
            </a:r>
            <a:r>
              <a:rPr lang="en-US" b="1" dirty="0">
                <a:solidFill>
                  <a:srgbClr val="9E1B32"/>
                </a:solidFill>
                <a:latin typeface="Arial" panose="020B0604020202020204" pitchFamily="34" charset="0"/>
                <a:cs typeface="Arial" panose="020B0604020202020204" pitchFamily="34" charset="0"/>
              </a:rPr>
              <a:t>.</a:t>
            </a:r>
            <a:br>
              <a:rPr lang="en-US" b="1" dirty="0">
                <a:solidFill>
                  <a:srgbClr val="9E1B32"/>
                </a:solidFill>
                <a:latin typeface="Arial" panose="020B0604020202020204" pitchFamily="34" charset="0"/>
                <a:cs typeface="Arial" panose="020B0604020202020204" pitchFamily="34" charset="0"/>
              </a:rPr>
            </a:br>
            <a:br>
              <a:rPr lang="en-US" b="1" dirty="0">
                <a:solidFill>
                  <a:srgbClr val="9E1B32"/>
                </a:solidFill>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Or, you can copy the images from the </a:t>
            </a:r>
            <a:r>
              <a:rPr lang="en-US" b="1" dirty="0">
                <a:solidFill>
                  <a:srgbClr val="9E1B3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Images [DOCX]</a:t>
            </a:r>
            <a:r>
              <a:rPr lang="en-US" b="1" dirty="0">
                <a:solidFill>
                  <a:srgbClr val="9E1B32"/>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the </a:t>
            </a:r>
            <a:r>
              <a:rPr lang="en-US" b="1" dirty="0">
                <a:solidFill>
                  <a:srgbClr val="9E1B3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Images folder</a:t>
            </a:r>
            <a:r>
              <a:rPr lang="en-US" dirty="0">
                <a:latin typeface="Arial" panose="020B0604020202020204" pitchFamily="34" charset="0"/>
                <a:cs typeface="Arial" panose="020B0604020202020204" pitchFamily="34" charset="0"/>
              </a:rPr>
              <a:t> in </a:t>
            </a:r>
            <a:r>
              <a:rPr lang="en-US" b="1" dirty="0">
                <a:solidFill>
                  <a:srgbClr val="9E1B3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AI Alt Text Workshop Google Drive</a:t>
            </a:r>
            <a:r>
              <a:rPr lang="en-US" b="1" dirty="0">
                <a:solidFill>
                  <a:srgbClr val="9E1B32"/>
                </a:solidFill>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914400" lvl="1" indent="-457200">
              <a:buFont typeface="+mj-lt"/>
              <a:buAutoNum type="arabicPeriod"/>
            </a:pPr>
            <a:r>
              <a:rPr lang="en-US" dirty="0">
                <a:latin typeface="Arial" panose="020B0604020202020204" pitchFamily="34" charset="0"/>
                <a:cs typeface="Arial" panose="020B0604020202020204" pitchFamily="34" charset="0"/>
              </a:rPr>
              <a:t>Open, don’t download, the </a:t>
            </a:r>
            <a:r>
              <a:rPr lang="en-US" b="1" dirty="0">
                <a:solidFill>
                  <a:srgbClr val="9E1B3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Image-1-Share-Your-Results.DOCX</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the </a:t>
            </a:r>
            <a:r>
              <a:rPr lang="en-US" b="1" dirty="0">
                <a:solidFill>
                  <a:srgbClr val="9E1B3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Share Your Results Folder</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the </a:t>
            </a:r>
            <a:r>
              <a:rPr lang="en-US" b="1" dirty="0">
                <a:solidFill>
                  <a:srgbClr val="9E1B3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AI Alt Text Workshop Google Drive</a:t>
            </a:r>
            <a:r>
              <a:rPr lang="en-US" dirty="0">
                <a:latin typeface="Arial" panose="020B0604020202020204" pitchFamily="34" charset="0"/>
                <a:cs typeface="Arial" panose="020B0604020202020204" pitchFamily="34" charset="0"/>
              </a:rPr>
              <a:t>. URL: https://drive.google.com/drive/folders/1iiItI0-WuAeQMoUPWqG1oApxbxf_NPjr?usp=sharing</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We will go through the rest of the image files one by one:</a:t>
            </a:r>
          </a:p>
          <a:p>
            <a:pPr lvl="1"/>
            <a:r>
              <a:rPr lang="en-US" dirty="0">
                <a:latin typeface="Arial" panose="020B0604020202020204" pitchFamily="34" charset="0"/>
                <a:cs typeface="Arial" panose="020B0604020202020204" pitchFamily="34" charset="0"/>
              </a:rPr>
              <a:t>Following the instructions for using AI to generate alt text</a:t>
            </a:r>
          </a:p>
          <a:p>
            <a:pPr lvl="1"/>
            <a:r>
              <a:rPr lang="en-US" dirty="0">
                <a:latin typeface="Arial" panose="020B0604020202020204" pitchFamily="34" charset="0"/>
                <a:cs typeface="Arial" panose="020B0604020202020204" pitchFamily="34" charset="0"/>
              </a:rPr>
              <a:t>Trying all of the examples</a:t>
            </a:r>
          </a:p>
          <a:p>
            <a:pPr lvl="1"/>
            <a:r>
              <a:rPr lang="en-US" dirty="0">
                <a:latin typeface="Arial" panose="020B0604020202020204" pitchFamily="34" charset="0"/>
                <a:cs typeface="Arial" panose="020B0604020202020204" pitchFamily="34" charset="0"/>
              </a:rPr>
              <a:t>Sharing all of the results</a:t>
            </a:r>
            <a:endParaRPr lang="en-US" b="1" i="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DB546E6-EEFE-A064-1FE4-666D9AA96CA2}"/>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6" name="Rectangle 5">
              <a:extLst>
                <a:ext uri="{FF2B5EF4-FFF2-40B4-BE49-F238E27FC236}">
                  <a16:creationId xmlns:a16="http://schemas.microsoft.com/office/drawing/2014/main" id="{F4915042-6355-BC99-50C3-57C2488EF0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4757F1AE-162D-0F1B-7374-B9A49AC986A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EFD141-283B-B0A8-28AA-BE1A2D3E66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5F025BAA-8C6E-0306-8725-73DB38B4F1E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92622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3C65-C970-C3A1-EF81-D6662D63EF6E}"/>
              </a:ext>
            </a:extLst>
          </p:cNvPr>
          <p:cNvSpPr>
            <a:spLocks noGrp="1"/>
          </p:cNvSpPr>
          <p:nvPr>
            <p:ph type="title"/>
          </p:nvPr>
        </p:nvSpPr>
        <p:spPr>
          <a:xfrm>
            <a:off x="672769" y="1346773"/>
            <a:ext cx="5568867" cy="2852737"/>
          </a:xfrm>
        </p:spPr>
        <p:txBody>
          <a:bodyPr/>
          <a:lstStyle/>
          <a:p>
            <a:pPr algn="ctr"/>
            <a:r>
              <a:rPr lang="en-US" dirty="0">
                <a:solidFill>
                  <a:srgbClr val="9E1B32"/>
                </a:solidFill>
                <a:latin typeface="Arial" panose="020B0604020202020204" pitchFamily="34" charset="0"/>
                <a:cs typeface="Arial" panose="020B0604020202020204" pitchFamily="34" charset="0"/>
              </a:rPr>
              <a:t>Choose Your Own Adventure</a:t>
            </a:r>
          </a:p>
        </p:txBody>
      </p:sp>
      <p:sp>
        <p:nvSpPr>
          <p:cNvPr id="3" name="Text Placeholder 2">
            <a:extLst>
              <a:ext uri="{FF2B5EF4-FFF2-40B4-BE49-F238E27FC236}">
                <a16:creationId xmlns:a16="http://schemas.microsoft.com/office/drawing/2014/main" id="{7FC74F1E-E670-537C-7D1A-EB27B59B5818}"/>
              </a:ext>
            </a:extLst>
          </p:cNvPr>
          <p:cNvSpPr>
            <a:spLocks noGrp="1"/>
          </p:cNvSpPr>
          <p:nvPr>
            <p:ph type="body" idx="1"/>
          </p:nvPr>
        </p:nvSpPr>
        <p:spPr>
          <a:xfrm>
            <a:off x="672769" y="4589463"/>
            <a:ext cx="5568867" cy="1500187"/>
          </a:xfrm>
        </p:spPr>
        <p:txBody>
          <a:bodyPr>
            <a:normAutofit lnSpcReduction="10000"/>
          </a:bodyPr>
          <a:lstStyle/>
          <a:p>
            <a:pPr algn="ctr"/>
            <a:r>
              <a:rPr lang="en-US" sz="3600" dirty="0">
                <a:solidFill>
                  <a:schemeClr val="tx1"/>
                </a:solidFill>
                <a:latin typeface="Arial" panose="020B0604020202020204" pitchFamily="34" charset="0"/>
                <a:cs typeface="Arial" panose="020B0604020202020204" pitchFamily="34" charset="0"/>
              </a:rPr>
              <a:t>Select your own image and use AI prompts to create alt text.</a:t>
            </a:r>
          </a:p>
        </p:txBody>
      </p:sp>
      <p:grpSp>
        <p:nvGrpSpPr>
          <p:cNvPr id="5" name="Group 4">
            <a:extLst>
              <a:ext uri="{FF2B5EF4-FFF2-40B4-BE49-F238E27FC236}">
                <a16:creationId xmlns:a16="http://schemas.microsoft.com/office/drawing/2014/main" id="{BC6F2F3F-8CCA-666D-B0C5-C12334BED9ED}"/>
              </a:ext>
              <a:ext uri="{C183D7F6-B498-43B3-948B-1728B52AA6E4}">
                <adec:decorative xmlns:adec="http://schemas.microsoft.com/office/drawing/2017/decorative" val="1"/>
              </a:ext>
            </a:extLst>
          </p:cNvPr>
          <p:cNvGrpSpPr>
            <a:grpSpLocks noGrp="1" noUngrp="1" noRot="1" noMove="1" noResize="1"/>
          </p:cNvGrpSpPr>
          <p:nvPr/>
        </p:nvGrpSpPr>
        <p:grpSpPr>
          <a:xfrm>
            <a:off x="0" y="4275806"/>
            <a:ext cx="12192000" cy="2297868"/>
            <a:chOff x="0" y="4275806"/>
            <a:chExt cx="12192000" cy="2297868"/>
          </a:xfrm>
        </p:grpSpPr>
        <p:sp>
          <p:nvSpPr>
            <p:cNvPr id="6" name="Rectangle 5">
              <a:extLst>
                <a:ext uri="{FF2B5EF4-FFF2-40B4-BE49-F238E27FC236}">
                  <a16:creationId xmlns:a16="http://schemas.microsoft.com/office/drawing/2014/main" id="{F5F09555-34F8-6EF1-688C-EB89D05E30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4BFA2C2F-8AB0-9D69-198C-7DF944172FD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C609B4-C048-2DB9-9E8F-06C76CD4E0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3410862" y="1537714"/>
              <a:ext cx="92681" cy="5568866"/>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descr="&#10;The image is a book cover for &quot;Journey Under the Sea&quot; by R.A. Montgomery, which is part of the &quot;Choose Your Own Adventure&quot; series. The cover features an illustration of a yellow submarine exploring an underwater scene with fish, seaweed, and a giant octopus. The top of the cover has a yellow banner with the series title &quot;Choose Your Own Adventure&quot; and the number &quot;2&quot; indicating its place in the series. The bottom part of the cover highlights that the book offers &quot;42 endings.&quot;">
            <a:extLst>
              <a:ext uri="{FF2B5EF4-FFF2-40B4-BE49-F238E27FC236}">
                <a16:creationId xmlns:a16="http://schemas.microsoft.com/office/drawing/2014/main" id="{DD9E6DD2-80C5-2CE1-D551-9CB8D81B168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81474" y="0"/>
            <a:ext cx="4010526" cy="6858000"/>
          </a:xfrm>
          <a:prstGeom prst="rect">
            <a:avLst/>
          </a:prstGeom>
        </p:spPr>
      </p:pic>
      <p:sp>
        <p:nvSpPr>
          <p:cNvPr id="12" name="TextBox 11">
            <a:extLst>
              <a:ext uri="{FF2B5EF4-FFF2-40B4-BE49-F238E27FC236}">
                <a16:creationId xmlns:a16="http://schemas.microsoft.com/office/drawing/2014/main" id="{9CB2583D-BC72-46ED-8C23-73FEEC159C27}"/>
              </a:ext>
            </a:extLst>
          </p:cNvPr>
          <p:cNvSpPr txBox="1"/>
          <p:nvPr/>
        </p:nvSpPr>
        <p:spPr>
          <a:xfrm>
            <a:off x="3815255" y="6557336"/>
            <a:ext cx="466058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hlinkClick r:id="rId3" tooltip="https://researchparent.com/books/kids-books/best-book-series-for-kids/best-book-series-for-fourth-grade/"/>
              </a:rPr>
              <a:t>This Photo</a:t>
            </a:r>
            <a:r>
              <a:rPr lang="en-US" sz="1200" dirty="0">
                <a:latin typeface="Arial" panose="020B0604020202020204" pitchFamily="34" charset="0"/>
                <a:cs typeface="Arial" panose="020B0604020202020204" pitchFamily="34" charset="0"/>
              </a:rPr>
              <a:t> by Unknown Author is licensed under </a:t>
            </a:r>
            <a:r>
              <a:rPr lang="en-US" sz="1200" dirty="0">
                <a:latin typeface="Arial" panose="020B0604020202020204" pitchFamily="34" charset="0"/>
                <a:cs typeface="Arial" panose="020B0604020202020204" pitchFamily="34" charset="0"/>
                <a:hlinkClick r:id="rId4" tooltip="https://creativecommons.org/licenses/by-sa/3.0/"/>
              </a:rPr>
              <a:t>CC BY-SA</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F8DE1FA-50A1-C794-501B-457A8F3CA21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705608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3C65-C970-C3A1-EF81-D6662D63EF6E}"/>
              </a:ext>
            </a:extLst>
          </p:cNvPr>
          <p:cNvSpPr>
            <a:spLocks noGrp="1"/>
          </p:cNvSpPr>
          <p:nvPr>
            <p:ph type="title"/>
          </p:nvPr>
        </p:nvSpPr>
        <p:spPr>
          <a:xfrm>
            <a:off x="672769" y="1346773"/>
            <a:ext cx="5568867" cy="2852737"/>
          </a:xfrm>
        </p:spPr>
        <p:txBody>
          <a:bodyPr/>
          <a:lstStyle/>
          <a:p>
            <a:pPr algn="ctr"/>
            <a:r>
              <a:rPr lang="en-US" dirty="0">
                <a:solidFill>
                  <a:srgbClr val="9E1B32"/>
                </a:solidFill>
                <a:latin typeface="Arial" panose="020B0604020202020204" pitchFamily="34" charset="0"/>
                <a:cs typeface="Arial" panose="020B0604020202020204" pitchFamily="34" charset="0"/>
              </a:rPr>
              <a:t>Questions?</a:t>
            </a:r>
            <a:endParaRPr lang="en-US" dirty="0"/>
          </a:p>
        </p:txBody>
      </p:sp>
      <p:pic>
        <p:nvPicPr>
          <p:cNvPr id="12" name="Picture 11">
            <a:extLst>
              <a:ext uri="{FF2B5EF4-FFF2-40B4-BE49-F238E27FC236}">
                <a16:creationId xmlns:a16="http://schemas.microsoft.com/office/drawing/2014/main" id="{1D512F01-D997-3B50-6861-B78DDDCC75B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43897" y="0"/>
            <a:ext cx="5448103" cy="6436303"/>
          </a:xfrm>
          <a:prstGeom prst="rect">
            <a:avLst/>
          </a:prstGeom>
        </p:spPr>
      </p:pic>
      <p:grpSp>
        <p:nvGrpSpPr>
          <p:cNvPr id="5" name="Group 4">
            <a:extLst>
              <a:ext uri="{FF2B5EF4-FFF2-40B4-BE49-F238E27FC236}">
                <a16:creationId xmlns:a16="http://schemas.microsoft.com/office/drawing/2014/main" id="{BC6F2F3F-8CCA-666D-B0C5-C12334BED9ED}"/>
              </a:ext>
              <a:ext uri="{C183D7F6-B498-43B3-948B-1728B52AA6E4}">
                <adec:decorative xmlns:adec="http://schemas.microsoft.com/office/drawing/2017/decorative" val="1"/>
              </a:ext>
            </a:extLst>
          </p:cNvPr>
          <p:cNvGrpSpPr>
            <a:grpSpLocks noGrp="1" noUngrp="1" noRot="1" noMove="1" noResize="1"/>
          </p:cNvGrpSpPr>
          <p:nvPr/>
        </p:nvGrpSpPr>
        <p:grpSpPr>
          <a:xfrm>
            <a:off x="0" y="4239288"/>
            <a:ext cx="12192000" cy="2297868"/>
            <a:chOff x="0" y="4275806"/>
            <a:chExt cx="12192000" cy="2297868"/>
          </a:xfrm>
        </p:grpSpPr>
        <p:sp>
          <p:nvSpPr>
            <p:cNvPr id="6" name="Rectangle 5">
              <a:extLst>
                <a:ext uri="{FF2B5EF4-FFF2-40B4-BE49-F238E27FC236}">
                  <a16:creationId xmlns:a16="http://schemas.microsoft.com/office/drawing/2014/main" id="{F5F09555-34F8-6EF1-688C-EB89D05E30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BFA2C2F-8AB0-9D69-198C-7DF944172FD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C609B4-C048-2DB9-9E8F-06C76CD4E0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3410862" y="1537714"/>
              <a:ext cx="92681" cy="5568866"/>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4F8DE1FA-50A1-C794-501B-457A8F3CA2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812612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5D5387-7410-C934-069F-FF3F4793E44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762831" y="0"/>
            <a:ext cx="5429169" cy="6448209"/>
          </a:xfrm>
          <a:prstGeom prst="rect">
            <a:avLst/>
          </a:prstGeom>
          <a:solidFill>
            <a:srgbClr val="7E8A91"/>
          </a:solidFill>
          <a:ln>
            <a:solidFill>
              <a:srgbClr val="7E8A9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9E1B32"/>
              </a:solidFill>
            </a:endParaRPr>
          </a:p>
        </p:txBody>
      </p:sp>
      <p:grpSp>
        <p:nvGrpSpPr>
          <p:cNvPr id="12" name="Group 11">
            <a:extLst>
              <a:ext uri="{FF2B5EF4-FFF2-40B4-BE49-F238E27FC236}">
                <a16:creationId xmlns:a16="http://schemas.microsoft.com/office/drawing/2014/main" id="{53016CB1-7886-D4FA-A8A1-6104A3F6E1C5}"/>
              </a:ext>
              <a:ext uri="{C183D7F6-B498-43B3-948B-1728B52AA6E4}">
                <adec:decorative xmlns:adec="http://schemas.microsoft.com/office/drawing/2017/decorative" val="1"/>
              </a:ext>
            </a:extLst>
          </p:cNvPr>
          <p:cNvGrpSpPr>
            <a:grpSpLocks noGrp="1" noUngrp="1" noRot="1" noMove="1" noResize="1"/>
          </p:cNvGrpSpPr>
          <p:nvPr/>
        </p:nvGrpSpPr>
        <p:grpSpPr>
          <a:xfrm>
            <a:off x="0" y="2042889"/>
            <a:ext cx="12192000" cy="4530785"/>
            <a:chOff x="0" y="2042889"/>
            <a:chExt cx="12192000" cy="4530785"/>
          </a:xfrm>
        </p:grpSpPr>
        <p:sp>
          <p:nvSpPr>
            <p:cNvPr id="6" name="Rectangle 5">
              <a:extLst>
                <a:ext uri="{FF2B5EF4-FFF2-40B4-BE49-F238E27FC236}">
                  <a16:creationId xmlns:a16="http://schemas.microsoft.com/office/drawing/2014/main" id="{F5F09555-34F8-6EF1-688C-EB89D05E30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BFA2C2F-8AB0-9D69-198C-7DF944172FD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C609B4-C048-2DB9-9E8F-06C76CD4E0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3410863" y="-695203"/>
              <a:ext cx="92681" cy="5568866"/>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2503C65-C970-C3A1-EF81-D6662D63EF6E}"/>
              </a:ext>
            </a:extLst>
          </p:cNvPr>
          <p:cNvSpPr>
            <a:spLocks noGrp="1"/>
          </p:cNvSpPr>
          <p:nvPr>
            <p:ph type="title"/>
          </p:nvPr>
        </p:nvSpPr>
        <p:spPr>
          <a:xfrm>
            <a:off x="672769" y="1178720"/>
            <a:ext cx="5568867" cy="864693"/>
          </a:xfrm>
        </p:spPr>
        <p:txBody>
          <a:bodyPr>
            <a:normAutofit fontScale="90000"/>
          </a:bodyPr>
          <a:lstStyle/>
          <a:p>
            <a:pPr algn="ctr"/>
            <a:r>
              <a:rPr lang="en-US" dirty="0">
                <a:solidFill>
                  <a:srgbClr val="9E1B32"/>
                </a:solidFill>
                <a:latin typeface="Arial" panose="020B0604020202020204" pitchFamily="34" charset="0"/>
                <a:cs typeface="Arial" panose="020B0604020202020204" pitchFamily="34" charset="0"/>
              </a:rPr>
              <a:t>Contact</a:t>
            </a:r>
            <a:endParaRPr lang="en-US" dirty="0"/>
          </a:p>
        </p:txBody>
      </p:sp>
      <p:sp>
        <p:nvSpPr>
          <p:cNvPr id="3" name="Text Placeholder 2">
            <a:extLst>
              <a:ext uri="{FF2B5EF4-FFF2-40B4-BE49-F238E27FC236}">
                <a16:creationId xmlns:a16="http://schemas.microsoft.com/office/drawing/2014/main" id="{7FC74F1E-E670-537C-7D1A-EB27B59B5818}"/>
              </a:ext>
            </a:extLst>
          </p:cNvPr>
          <p:cNvSpPr>
            <a:spLocks noGrp="1"/>
          </p:cNvSpPr>
          <p:nvPr>
            <p:ph type="body" idx="1"/>
          </p:nvPr>
        </p:nvSpPr>
        <p:spPr>
          <a:xfrm>
            <a:off x="672769" y="2336800"/>
            <a:ext cx="5568867" cy="3759199"/>
          </a:xfrm>
        </p:spPr>
        <p:txBody>
          <a:bodyPr>
            <a:normAutofit/>
          </a:bodyPr>
          <a:lstStyle/>
          <a:p>
            <a:pPr algn="ctr"/>
            <a:r>
              <a:rPr lang="en-US" sz="2600" dirty="0">
                <a:solidFill>
                  <a:schemeClr val="tx1"/>
                </a:solidFill>
                <a:latin typeface="Arial" panose="020B0604020202020204" pitchFamily="34" charset="0"/>
                <a:cs typeface="Arial" panose="020B0604020202020204" pitchFamily="34" charset="0"/>
              </a:rPr>
              <a:t>Kristin Juhrs Kaylor, MA</a:t>
            </a:r>
          </a:p>
          <a:p>
            <a:pPr algn="ctr"/>
            <a:r>
              <a:rPr lang="en-US" sz="1800" dirty="0">
                <a:solidFill>
                  <a:schemeClr val="tx1"/>
                </a:solidFill>
                <a:latin typeface="Arial" panose="020B0604020202020204" pitchFamily="34" charset="0"/>
                <a:cs typeface="Arial" panose="020B0604020202020204" pitchFamily="34" charset="0"/>
              </a:rPr>
              <a:t>Senior Accessibility </a:t>
            </a:r>
            <a:br>
              <a:rPr lang="en-US" sz="1800" dirty="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Instructional Designer</a:t>
            </a:r>
          </a:p>
          <a:p>
            <a:pPr algn="ctr"/>
            <a:endParaRPr lang="en-US" dirty="0">
              <a:solidFill>
                <a:schemeClr val="tx1"/>
              </a:solidFill>
              <a:latin typeface="Arial" panose="020B0604020202020204" pitchFamily="34" charset="0"/>
              <a:cs typeface="Arial" panose="020B0604020202020204" pitchFamily="34" charset="0"/>
            </a:endParaRPr>
          </a:p>
          <a:p>
            <a:pPr algn="ctr"/>
            <a:r>
              <a:rPr lang="en-US" dirty="0">
                <a:solidFill>
                  <a:schemeClr val="tx1"/>
                </a:solidFill>
                <a:latin typeface="Arial" panose="020B0604020202020204" pitchFamily="34" charset="0"/>
                <a:cs typeface="Arial" panose="020B0604020202020204" pitchFamily="34" charset="0"/>
              </a:rPr>
              <a:t>The University of Alabama</a:t>
            </a:r>
          </a:p>
          <a:p>
            <a:pPr algn="ctr"/>
            <a:endParaRPr lang="en-US" dirty="0">
              <a:solidFill>
                <a:schemeClr val="tx1"/>
              </a:solidFill>
              <a:latin typeface="Arial" panose="020B0604020202020204" pitchFamily="34" charset="0"/>
              <a:cs typeface="Arial" panose="020B0604020202020204" pitchFamily="34" charset="0"/>
            </a:endParaRPr>
          </a:p>
          <a:p>
            <a:pPr algn="ctr"/>
            <a:r>
              <a:rPr lang="en-US" dirty="0">
                <a:solidFill>
                  <a:srgbClr val="9E1B3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kjkaylor@ua.edu</a:t>
            </a:r>
            <a:endParaRPr lang="en-US" dirty="0">
              <a:solidFill>
                <a:srgbClr val="9E1B32"/>
              </a:solidFill>
              <a:latin typeface="Arial" panose="020B0604020202020204" pitchFamily="34" charset="0"/>
              <a:cs typeface="Arial" panose="020B0604020202020204" pitchFamily="34" charset="0"/>
            </a:endParaRPr>
          </a:p>
          <a:p>
            <a:pPr algn="ctr"/>
            <a:r>
              <a:rPr lang="en-US" dirty="0">
                <a:solidFill>
                  <a:schemeClr val="tx1"/>
                </a:solidFill>
                <a:latin typeface="Arial" panose="020B0604020202020204" pitchFamily="34" charset="0"/>
                <a:cs typeface="Arial" panose="020B0604020202020204" pitchFamily="34" charset="0"/>
              </a:rPr>
              <a:t>205-799-3327</a:t>
            </a:r>
          </a:p>
        </p:txBody>
      </p:sp>
      <p:pic>
        <p:nvPicPr>
          <p:cNvPr id="9" name="Picture 8" descr="University Hall">
            <a:extLst>
              <a:ext uri="{FF2B5EF4-FFF2-40B4-BE49-F238E27FC236}">
                <a16:creationId xmlns:a16="http://schemas.microsoft.com/office/drawing/2014/main" id="{441A9A00-72D7-F0C1-CCF1-3573155BEBBE}"/>
              </a:ext>
            </a:extLst>
          </p:cNvPr>
          <p:cNvPicPr>
            <a:picLocks noChangeAspect="1"/>
          </p:cNvPicPr>
          <p:nvPr/>
        </p:nvPicPr>
        <p:blipFill>
          <a:blip r:embed="rId3"/>
          <a:stretch>
            <a:fillRect/>
          </a:stretch>
        </p:blipFill>
        <p:spPr>
          <a:xfrm>
            <a:off x="1640594" y="5582684"/>
            <a:ext cx="3633215" cy="1105250"/>
          </a:xfrm>
          <a:prstGeom prst="rect">
            <a:avLst/>
          </a:prstGeom>
        </p:spPr>
      </p:pic>
      <p:pic>
        <p:nvPicPr>
          <p:cNvPr id="4" name="Picture 3">
            <a:extLst>
              <a:ext uri="{FF2B5EF4-FFF2-40B4-BE49-F238E27FC236}">
                <a16:creationId xmlns:a16="http://schemas.microsoft.com/office/drawing/2014/main" id="{4F8DE1FA-50A1-C794-501B-457A8F3CA2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
        <p:nvSpPr>
          <p:cNvPr id="11" name="Rectangle 10">
            <a:extLst>
              <a:ext uri="{FF2B5EF4-FFF2-40B4-BE49-F238E27FC236}">
                <a16:creationId xmlns:a16="http://schemas.microsoft.com/office/drawing/2014/main" id="{9BAEEC95-FD43-B333-6627-49446736695C}"/>
              </a:ext>
              <a:ext uri="{C183D7F6-B498-43B3-948B-1728B52AA6E4}">
                <adec:decorative xmlns:adec="http://schemas.microsoft.com/office/drawing/2017/decorative" val="1"/>
              </a:ext>
            </a:extLst>
          </p:cNvPr>
          <p:cNvSpPr/>
          <p:nvPr/>
        </p:nvSpPr>
        <p:spPr>
          <a:xfrm>
            <a:off x="6742715" y="0"/>
            <a:ext cx="1273612" cy="6411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Kristin Kaylor smiling with long strawberry blonde hair.">
            <a:extLst>
              <a:ext uri="{FF2B5EF4-FFF2-40B4-BE49-F238E27FC236}">
                <a16:creationId xmlns:a16="http://schemas.microsoft.com/office/drawing/2014/main" id="{457DC361-6BE4-66C1-F1E1-393B74241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924715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CD056A-9A59-07FD-29D3-8A9A0ED7BA4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3446"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F81EBD5B-4392-76DB-2CAE-1109F3BDC09B}"/>
              </a:ext>
            </a:extLst>
          </p:cNvPr>
          <p:cNvSpPr>
            <a:spLocks noGrp="1"/>
          </p:cNvSpPr>
          <p:nvPr>
            <p:ph type="title"/>
          </p:nvPr>
        </p:nvSpPr>
        <p:spPr>
          <a:xfrm>
            <a:off x="1069693" y="2058984"/>
            <a:ext cx="10515600" cy="669235"/>
          </a:xfrm>
        </p:spPr>
        <p:txBody>
          <a:bodyPr>
            <a:noAutofit/>
          </a:bodyPr>
          <a:lstStyle/>
          <a:p>
            <a:pPr algn="ctr"/>
            <a:r>
              <a:rPr lang="en-US" sz="4400" dirty="0">
                <a:solidFill>
                  <a:srgbClr val="9E1B32"/>
                </a:solidFill>
                <a:latin typeface="Arial" panose="020B0604020202020204" pitchFamily="34" charset="0"/>
                <a:cs typeface="Arial" panose="020B0604020202020204" pitchFamily="34" charset="0"/>
              </a:rPr>
              <a:t>The University of Alabama: Where Legends are Made</a:t>
            </a:r>
            <a:endParaRPr lang="en-US" sz="3600" dirty="0">
              <a:solidFill>
                <a:srgbClr val="9E1B32"/>
              </a:solidFill>
            </a:endParaRPr>
          </a:p>
        </p:txBody>
      </p:sp>
      <p:pic>
        <p:nvPicPr>
          <p:cNvPr id="15" name="Picture 14" descr="The University of Alabama Trademarked Where Legends Are Made Trademarked">
            <a:extLst>
              <a:ext uri="{FF2B5EF4-FFF2-40B4-BE49-F238E27FC236}">
                <a16:creationId xmlns:a16="http://schemas.microsoft.com/office/drawing/2014/main" id="{F0B81EB3-AA32-5B00-B730-8401DFFA1BAA}"/>
              </a:ext>
            </a:extLst>
          </p:cNvPr>
          <p:cNvPicPr>
            <a:picLocks noChangeAspect="1"/>
          </p:cNvPicPr>
          <p:nvPr/>
        </p:nvPicPr>
        <p:blipFill rotWithShape="1">
          <a:blip r:embed="rId2"/>
          <a:srcRect l="655" r="432"/>
          <a:stretch/>
        </p:blipFill>
        <p:spPr>
          <a:xfrm>
            <a:off x="1803400" y="0"/>
            <a:ext cx="9048187" cy="6860662"/>
          </a:xfrm>
          <a:prstGeom prst="rect">
            <a:avLst/>
          </a:prstGeom>
          <a:noFill/>
          <a:ln>
            <a:noFill/>
          </a:ln>
        </p:spPr>
      </p:pic>
    </p:spTree>
    <p:extLst>
      <p:ext uri="{BB962C8B-B14F-4D97-AF65-F5344CB8AC3E}">
        <p14:creationId xmlns:p14="http://schemas.microsoft.com/office/powerpoint/2010/main" val="3593379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Question: What are some examples of the types of images that appear in your online courses?</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[Answers from the session will be provided.]</a:t>
            </a:r>
            <a:endParaRPr lang="en-US" dirty="0"/>
          </a:p>
        </p:txBody>
      </p:sp>
      <p:grpSp>
        <p:nvGrpSpPr>
          <p:cNvPr id="4" name="Group 3">
            <a:extLst>
              <a:ext uri="{FF2B5EF4-FFF2-40B4-BE49-F238E27FC236}">
                <a16:creationId xmlns:a16="http://schemas.microsoft.com/office/drawing/2014/main" id="{CD20D69E-59E4-45DF-858A-56AACB766BAE}"/>
              </a:ext>
              <a:ext uri="{C183D7F6-B498-43B3-948B-1728B52AA6E4}">
                <adec:decorative xmlns:adec="http://schemas.microsoft.com/office/drawing/2017/decorative" val="1"/>
              </a:ext>
            </a:extLst>
          </p:cNvPr>
          <p:cNvGrpSpPr>
            <a:grpSpLocks noGrp="1" noUngrp="1" noRot="1" noMove="1" noResize="1"/>
          </p:cNvGrpSpPr>
          <p:nvPr/>
        </p:nvGrpSpPr>
        <p:grpSpPr>
          <a:xfrm>
            <a:off x="0" y="1928453"/>
            <a:ext cx="12192000" cy="4649029"/>
            <a:chOff x="0" y="1924645"/>
            <a:chExt cx="12192000" cy="4649029"/>
          </a:xfrm>
        </p:grpSpPr>
        <p:sp>
          <p:nvSpPr>
            <p:cNvPr id="10" name="Rectangle 9">
              <a:extLst>
                <a:ext uri="{FF2B5EF4-FFF2-40B4-BE49-F238E27FC236}">
                  <a16:creationId xmlns:a16="http://schemas.microsoft.com/office/drawing/2014/main" id="{AD4143B9-82F3-EAE9-40AF-BE168E450BD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6B76785-2873-796B-0DCE-47C72D9BDE9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04F7FB8-9A9D-414A-6E72-1D2D1FA92E2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25552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Answer: What are some examples of the types of </a:t>
            </a:r>
            <a:br>
              <a:rPr lang="en-US" sz="3600" dirty="0">
                <a:solidFill>
                  <a:srgbClr val="9E1B32"/>
                </a:solidFill>
                <a:latin typeface="Arial" panose="020B0604020202020204" pitchFamily="34" charset="0"/>
                <a:cs typeface="Arial" panose="020B0604020202020204" pitchFamily="34" charset="0"/>
              </a:rPr>
            </a:br>
            <a:r>
              <a:rPr lang="en-US" sz="3600" dirty="0">
                <a:solidFill>
                  <a:srgbClr val="9E1B32"/>
                </a:solidFill>
                <a:latin typeface="Arial" panose="020B0604020202020204" pitchFamily="34" charset="0"/>
                <a:cs typeface="Arial" panose="020B0604020202020204" pitchFamily="34" charset="0"/>
              </a:rPr>
              <a:t>images that appear in your online courses?</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4"/>
            <a:ext cx="10515601" cy="4316783"/>
          </a:xfrm>
        </p:spPr>
        <p:txBody>
          <a:bodyPr>
            <a:normAutofit fontScale="62500" lnSpcReduction="20000"/>
          </a:bodyPr>
          <a:lstStyle/>
          <a:p>
            <a:pPr marL="0" indent="0">
              <a:buNone/>
            </a:pPr>
            <a:r>
              <a:rPr lang="en-US" sz="2800" dirty="0">
                <a:latin typeface="Arial" panose="020B0604020202020204" pitchFamily="34" charset="0"/>
                <a:cs typeface="Arial" panose="020B0604020202020204" pitchFamily="34" charset="0"/>
              </a:rPr>
              <a:t>Some images are decorative, while others </a:t>
            </a:r>
            <a:r>
              <a:rPr lang="en-US" dirty="0">
                <a:latin typeface="Arial" panose="020B0604020202020204" pitchFamily="34" charset="0"/>
                <a:cs typeface="Arial" panose="020B0604020202020204" pitchFamily="34" charset="0"/>
              </a:rPr>
              <a:t>are essential to teaching information.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Examples of images we typically see in online courses are:</a:t>
            </a:r>
          </a:p>
          <a:p>
            <a:pPr marL="738188" indent="-339725"/>
            <a:r>
              <a:rPr lang="en-US" dirty="0">
                <a:latin typeface="Arial" panose="020B0604020202020204" pitchFamily="34" charset="0"/>
                <a:cs typeface="Arial" panose="020B0604020202020204" pitchFamily="34" charset="0"/>
              </a:rPr>
              <a:t>Art appreciation</a:t>
            </a:r>
          </a:p>
          <a:p>
            <a:pPr marL="738188" indent="-339725"/>
            <a:r>
              <a:rPr lang="en-US" dirty="0">
                <a:latin typeface="Arial" panose="020B0604020202020204" pitchFamily="34" charset="0"/>
                <a:cs typeface="Arial" panose="020B0604020202020204" pitchFamily="34" charset="0"/>
              </a:rPr>
              <a:t>Figurative/metaphorical images</a:t>
            </a:r>
          </a:p>
          <a:p>
            <a:pPr marL="738188" indent="-339725"/>
            <a:r>
              <a:rPr lang="en-US" dirty="0">
                <a:latin typeface="Arial" panose="020B0604020202020204" pitchFamily="34" charset="0"/>
                <a:cs typeface="Arial" panose="020B0604020202020204" pitchFamily="34" charset="0"/>
              </a:rPr>
              <a:t>Illustrative</a:t>
            </a:r>
          </a:p>
          <a:p>
            <a:pPr marL="738188" indent="-339725"/>
            <a:r>
              <a:rPr lang="en-US" dirty="0">
                <a:latin typeface="Arial" panose="020B0604020202020204" pitchFamily="34" charset="0"/>
                <a:cs typeface="Arial" panose="020B0604020202020204" pitchFamily="34" charset="0"/>
              </a:rPr>
              <a:t>Infographics</a:t>
            </a:r>
          </a:p>
          <a:p>
            <a:pPr marL="738188" indent="-339725"/>
            <a:r>
              <a:rPr lang="en-US" dirty="0">
                <a:latin typeface="Arial" panose="020B0604020202020204" pitchFamily="34" charset="0"/>
                <a:cs typeface="Arial" panose="020B0604020202020204" pitchFamily="34" charset="0"/>
              </a:rPr>
              <a:t>Diagrams</a:t>
            </a:r>
          </a:p>
          <a:p>
            <a:pPr marL="738188" indent="-339725"/>
            <a:r>
              <a:rPr lang="en-US" dirty="0">
                <a:latin typeface="Arial" panose="020B0604020202020204" pitchFamily="34" charset="0"/>
                <a:cs typeface="Arial" panose="020B0604020202020204" pitchFamily="34" charset="0"/>
              </a:rPr>
              <a:t>Charts</a:t>
            </a:r>
          </a:p>
          <a:p>
            <a:pPr marL="738188" indent="-339725"/>
            <a:r>
              <a:rPr lang="en-US" dirty="0">
                <a:latin typeface="Arial" panose="020B0604020202020204" pitchFamily="34" charset="0"/>
                <a:cs typeface="Arial" panose="020B0604020202020204" pitchFamily="34" charset="0"/>
              </a:rPr>
              <a:t>Tables</a:t>
            </a:r>
          </a:p>
          <a:p>
            <a:pPr marL="738188" indent="-339725"/>
            <a:r>
              <a:rPr lang="en-US" dirty="0">
                <a:latin typeface="Arial" panose="020B0604020202020204" pitchFamily="34" charset="0"/>
                <a:cs typeface="Arial" panose="020B0604020202020204" pitchFamily="34" charset="0"/>
              </a:rPr>
              <a:t>Graphs</a:t>
            </a:r>
          </a:p>
          <a:p>
            <a:pPr marL="738188" indent="-339725"/>
            <a:r>
              <a:rPr lang="en-US" dirty="0">
                <a:latin typeface="Arial" panose="020B0604020202020204" pitchFamily="34" charset="0"/>
                <a:cs typeface="Arial" panose="020B0604020202020204" pitchFamily="34" charset="0"/>
              </a:rPr>
              <a:t>Scatter plots</a:t>
            </a:r>
          </a:p>
          <a:p>
            <a:pPr marL="738188" indent="-339725"/>
            <a:r>
              <a:rPr lang="en-US" dirty="0">
                <a:latin typeface="Arial" panose="020B0604020202020204" pitchFamily="34" charset="0"/>
                <a:cs typeface="Arial" panose="020B0604020202020204" pitchFamily="34" charset="0"/>
              </a:rPr>
              <a:t>Complex math equations</a:t>
            </a:r>
          </a:p>
        </p:txBody>
      </p:sp>
      <p:grpSp>
        <p:nvGrpSpPr>
          <p:cNvPr id="3" name="Group 2">
            <a:extLst>
              <a:ext uri="{FF2B5EF4-FFF2-40B4-BE49-F238E27FC236}">
                <a16:creationId xmlns:a16="http://schemas.microsoft.com/office/drawing/2014/main" id="{FB76970B-28A5-EAC4-6C68-D350CE477977}"/>
              </a:ext>
              <a:ext uri="{C183D7F6-B498-43B3-948B-1728B52AA6E4}">
                <adec:decorative xmlns:adec="http://schemas.microsoft.com/office/drawing/2017/decorative" val="1"/>
              </a:ext>
            </a:extLst>
          </p:cNvPr>
          <p:cNvGrpSpPr>
            <a:grpSpLocks noGrp="1" noUngrp="1" noRot="1" noMove="1" noResize="1"/>
          </p:cNvGrpSpPr>
          <p:nvPr/>
        </p:nvGrpSpPr>
        <p:grpSpPr>
          <a:xfrm>
            <a:off x="0" y="1932418"/>
            <a:ext cx="12192000" cy="4649029"/>
            <a:chOff x="0" y="1924645"/>
            <a:chExt cx="12192000" cy="4649029"/>
          </a:xfrm>
        </p:grpSpPr>
        <p:sp>
          <p:nvSpPr>
            <p:cNvPr id="10" name="Rectangle 9">
              <a:extLst>
                <a:ext uri="{FF2B5EF4-FFF2-40B4-BE49-F238E27FC236}">
                  <a16:creationId xmlns:a16="http://schemas.microsoft.com/office/drawing/2014/main" id="{80D73C4E-8B2F-0DDD-CB30-9A181FC815F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71413D7-7AC7-4A21-F1F7-FDD38C29E7E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4D5A4DF-34DB-101B-B0F0-1100F6E939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17018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down)">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down)">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wipe(down)">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wipe(down)">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wipe(down)">
                                      <p:cBhvr>
                                        <p:cTn id="52" dur="500"/>
                                        <p:tgtEl>
                                          <p:spTgt spid="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wipe(down)">
                                      <p:cBhvr>
                                        <p:cTn id="57" dur="500"/>
                                        <p:tgtEl>
                                          <p:spTgt spid="4">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
                                            <p:txEl>
                                              <p:pRg st="12" end="12"/>
                                            </p:txEl>
                                          </p:spTgt>
                                        </p:tgtEl>
                                        <p:attrNameLst>
                                          <p:attrName>style.visibility</p:attrName>
                                        </p:attrNameLst>
                                      </p:cBhvr>
                                      <p:to>
                                        <p:strVal val="visible"/>
                                      </p:to>
                                    </p:set>
                                    <p:animEffect transition="in" filter="wipe(down)">
                                      <p:cBhvr>
                                        <p:cTn id="6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Question: How do you make images accessible? </a:t>
            </a:r>
            <a:br>
              <a:rPr lang="en-US" sz="3600" dirty="0">
                <a:solidFill>
                  <a:srgbClr val="9E1B32"/>
                </a:solidFill>
                <a:latin typeface="Arial" panose="020B0604020202020204" pitchFamily="34" charset="0"/>
                <a:cs typeface="Arial" panose="020B0604020202020204" pitchFamily="34" charset="0"/>
              </a:rPr>
            </a:br>
            <a:r>
              <a:rPr lang="en-US" sz="3600" dirty="0">
                <a:solidFill>
                  <a:srgbClr val="9E1B32"/>
                </a:solidFill>
                <a:latin typeface="Arial" panose="020B0604020202020204" pitchFamily="34" charset="0"/>
                <a:cs typeface="Arial" panose="020B0604020202020204" pitchFamily="34" charset="0"/>
              </a:rPr>
              <a:t>What steps do you take?</a:t>
            </a:r>
            <a:endParaRPr lang="en-US" sz="3600" dirty="0"/>
          </a:p>
        </p:txBody>
      </p:sp>
      <p:sp>
        <p:nvSpPr>
          <p:cNvPr id="3" name="Content Placeholder 2">
            <a:extLst>
              <a:ext uri="{FF2B5EF4-FFF2-40B4-BE49-F238E27FC236}">
                <a16:creationId xmlns:a16="http://schemas.microsoft.com/office/drawing/2014/main" id="{8093F0CE-76CA-FD2D-1FEC-E021BD9249D1}"/>
              </a:ext>
            </a:extLst>
          </p:cNvPr>
          <p:cNvSpPr>
            <a:spLocks noGrp="1"/>
          </p:cNvSpPr>
          <p:nvPr>
            <p:ph sz="half" idx="1"/>
          </p:nvPr>
        </p:nvSpPr>
        <p:spPr>
          <a:xfrm>
            <a:off x="838200" y="2116345"/>
            <a:ext cx="10515600" cy="4060617"/>
          </a:xfrm>
        </p:spPr>
        <p:txBody>
          <a:bodyPr>
            <a:normAutofit/>
          </a:bodyPr>
          <a:lstStyle/>
          <a:p>
            <a:r>
              <a:rPr lang="en-US" dirty="0">
                <a:latin typeface="Arial" panose="020B0604020202020204" pitchFamily="34" charset="0"/>
                <a:cs typeface="Arial" panose="020B0604020202020204" pitchFamily="34" charset="0"/>
              </a:rPr>
              <a:t>We do it ourselves</a:t>
            </a:r>
          </a:p>
          <a:p>
            <a:r>
              <a:rPr lang="en-US" dirty="0">
                <a:latin typeface="Arial" panose="020B0604020202020204" pitchFamily="34" charset="0"/>
                <a:cs typeface="Arial" panose="020B0604020202020204" pitchFamily="34" charset="0"/>
              </a:rPr>
              <a:t>Grad students</a:t>
            </a:r>
          </a:p>
          <a:p>
            <a:r>
              <a:rPr lang="en-US" dirty="0">
                <a:latin typeface="Arial" panose="020B0604020202020204" pitchFamily="34" charset="0"/>
                <a:cs typeface="Arial" panose="020B0604020202020204" pitchFamily="34" charset="0"/>
              </a:rPr>
              <a:t>Undergrad students</a:t>
            </a:r>
          </a:p>
          <a:p>
            <a:r>
              <a:rPr lang="en-US" dirty="0">
                <a:latin typeface="Arial" panose="020B0604020202020204" pitchFamily="34" charset="0"/>
                <a:cs typeface="Arial" panose="020B0604020202020204" pitchFamily="34" charset="0"/>
              </a:rPr>
              <a:t>Outsourcing (if you have money)</a:t>
            </a:r>
          </a:p>
          <a:p>
            <a:r>
              <a:rPr lang="en-US" dirty="0">
                <a:latin typeface="Arial" panose="020B0604020202020204" pitchFamily="34" charset="0"/>
                <a:cs typeface="Arial" panose="020B0604020202020204" pitchFamily="34" charset="0"/>
              </a:rPr>
              <a:t>Professor/Faculty/SME</a:t>
            </a:r>
          </a:p>
          <a:p>
            <a:endParaRPr lang="en-US" dirty="0"/>
          </a:p>
        </p:txBody>
      </p:sp>
      <p:grpSp>
        <p:nvGrpSpPr>
          <p:cNvPr id="4" name="Group 3">
            <a:extLst>
              <a:ext uri="{FF2B5EF4-FFF2-40B4-BE49-F238E27FC236}">
                <a16:creationId xmlns:a16="http://schemas.microsoft.com/office/drawing/2014/main" id="{D56B7B52-8CBB-3566-B794-2CCCA4B17DB3}"/>
              </a:ext>
              <a:ext uri="{C183D7F6-B498-43B3-948B-1728B52AA6E4}">
                <adec:decorative xmlns:adec="http://schemas.microsoft.com/office/drawing/2017/decorative" val="1"/>
              </a:ext>
            </a:extLst>
          </p:cNvPr>
          <p:cNvGrpSpPr>
            <a:grpSpLocks noGrp="1" noUngrp="1" noRot="1" noMove="1" noResize="1"/>
          </p:cNvGrpSpPr>
          <p:nvPr/>
        </p:nvGrpSpPr>
        <p:grpSpPr>
          <a:xfrm>
            <a:off x="0" y="1921785"/>
            <a:ext cx="12192000" cy="4649029"/>
            <a:chOff x="0" y="1924645"/>
            <a:chExt cx="12192000" cy="4649029"/>
          </a:xfrm>
        </p:grpSpPr>
        <p:sp>
          <p:nvSpPr>
            <p:cNvPr id="10" name="Rectangle 9">
              <a:extLst>
                <a:ext uri="{FF2B5EF4-FFF2-40B4-BE49-F238E27FC236}">
                  <a16:creationId xmlns:a16="http://schemas.microsoft.com/office/drawing/2014/main" id="{B400AE02-81CC-BAF9-4B24-2CA9AB7E454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2740C982-02EC-24EB-EA66-3F5CD3D2050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BBB3110-2F26-850E-ACD8-1711CBE2A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2033893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6BAC-8611-660F-71C9-424876D32A6E}"/>
              </a:ext>
            </a:extLst>
          </p:cNvPr>
          <p:cNvSpPr>
            <a:spLocks noGrp="1"/>
          </p:cNvSpPr>
          <p:nvPr>
            <p:ph type="title"/>
          </p:nvPr>
        </p:nvSpPr>
        <p:spPr>
          <a:xfrm>
            <a:off x="838200" y="1014463"/>
            <a:ext cx="10515600" cy="810369"/>
          </a:xfrm>
        </p:spPr>
        <p:txBody>
          <a:bodyPr>
            <a:normAutofit fontScale="90000"/>
          </a:bodyPr>
          <a:lstStyle/>
          <a:p>
            <a:pPr algn="ctr"/>
            <a:r>
              <a:rPr lang="en-US" sz="3600" dirty="0">
                <a:solidFill>
                  <a:srgbClr val="9E1B32"/>
                </a:solidFill>
                <a:latin typeface="Arial" panose="020B0604020202020204" pitchFamily="34" charset="0"/>
                <a:cs typeface="Arial" panose="020B0604020202020204" pitchFamily="34" charset="0"/>
              </a:rPr>
              <a:t>Answer: How do you make images accessible? </a:t>
            </a:r>
            <a:br>
              <a:rPr lang="en-US" sz="3600" dirty="0">
                <a:solidFill>
                  <a:srgbClr val="9E1B32"/>
                </a:solidFill>
                <a:latin typeface="Arial" panose="020B0604020202020204" pitchFamily="34" charset="0"/>
                <a:cs typeface="Arial" panose="020B0604020202020204" pitchFamily="34" charset="0"/>
              </a:rPr>
            </a:br>
            <a:r>
              <a:rPr lang="en-US" sz="3600" dirty="0">
                <a:solidFill>
                  <a:srgbClr val="9E1B32"/>
                </a:solidFill>
                <a:latin typeface="Arial" panose="020B0604020202020204" pitchFamily="34" charset="0"/>
                <a:cs typeface="Arial" panose="020B0604020202020204" pitchFamily="34" charset="0"/>
              </a:rPr>
              <a:t>What steps do you take?</a:t>
            </a:r>
            <a:endParaRPr lang="en-US" sz="3600" dirty="0"/>
          </a:p>
        </p:txBody>
      </p:sp>
      <p:sp>
        <p:nvSpPr>
          <p:cNvPr id="4" name="Content Placeholder 3">
            <a:extLst>
              <a:ext uri="{FF2B5EF4-FFF2-40B4-BE49-F238E27FC236}">
                <a16:creationId xmlns:a16="http://schemas.microsoft.com/office/drawing/2014/main" id="{CF61E051-D1BB-9BBB-55D6-B9D346105AB1}"/>
              </a:ext>
            </a:extLst>
          </p:cNvPr>
          <p:cNvSpPr>
            <a:spLocks noGrp="1"/>
          </p:cNvSpPr>
          <p:nvPr>
            <p:ph sz="half" idx="2"/>
          </p:nvPr>
        </p:nvSpPr>
        <p:spPr>
          <a:xfrm>
            <a:off x="838199" y="2116345"/>
            <a:ext cx="10515601" cy="4060618"/>
          </a:xfrm>
        </p:spPr>
        <p:txBody>
          <a:bodyPr>
            <a:normAutofit/>
          </a:bodyPr>
          <a:lstStyle/>
          <a:p>
            <a:pPr marL="1028700" lvl="1" indent="-5715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Provide </a:t>
            </a:r>
            <a:r>
              <a:rPr lang="en-US" sz="2800" dirty="0">
                <a:latin typeface="Arial" panose="020B0604020202020204" pitchFamily="34" charset="0"/>
                <a:cs typeface="Arial" panose="020B0604020202020204" pitchFamily="34" charset="0"/>
              </a:rPr>
              <a:t>each image with alt text </a:t>
            </a:r>
            <a:r>
              <a:rPr lang="en-US" sz="2800" dirty="0">
                <a:solidFill>
                  <a:schemeClr val="tx1"/>
                </a:solidFill>
                <a:latin typeface="Arial" panose="020B0604020202020204" pitchFamily="34" charset="0"/>
                <a:cs typeface="Arial" panose="020B0604020202020204" pitchFamily="34" charset="0"/>
              </a:rPr>
              <a:t>that is written by an accessibility professional/subject matter expert/professor.</a:t>
            </a:r>
          </a:p>
          <a:p>
            <a:pPr marL="1028700" lvl="1" indent="-5715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 process for providing alt text is different for every platform, but generally there is an option for providing alt text that can be found when the user selects the image, selects the option for Alt Text, and either types the alternative text into the alt text textbox </a:t>
            </a:r>
            <a:r>
              <a:rPr lang="en-US" sz="2800" dirty="0">
                <a:latin typeface="Arial" panose="020B0604020202020204" pitchFamily="34" charset="0"/>
                <a:cs typeface="Arial" panose="020B0604020202020204" pitchFamily="34" charset="0"/>
              </a:rPr>
              <a:t>or marks</a:t>
            </a:r>
            <a:r>
              <a:rPr lang="en-US" sz="2800" dirty="0">
                <a:solidFill>
                  <a:schemeClr val="tx1"/>
                </a:solidFill>
                <a:latin typeface="Arial" panose="020B0604020202020204" pitchFamily="34" charset="0"/>
                <a:cs typeface="Arial" panose="020B0604020202020204" pitchFamily="34" charset="0"/>
              </a:rPr>
              <a:t> the image as decorative.</a:t>
            </a:r>
          </a:p>
        </p:txBody>
      </p:sp>
      <p:grpSp>
        <p:nvGrpSpPr>
          <p:cNvPr id="3" name="Group 2">
            <a:extLst>
              <a:ext uri="{FF2B5EF4-FFF2-40B4-BE49-F238E27FC236}">
                <a16:creationId xmlns:a16="http://schemas.microsoft.com/office/drawing/2014/main" id="{730440BB-08B8-4E66-782F-DB05BC36C9D1}"/>
              </a:ext>
              <a:ext uri="{C183D7F6-B498-43B3-948B-1728B52AA6E4}">
                <adec:decorative xmlns:adec="http://schemas.microsoft.com/office/drawing/2017/decorative" val="1"/>
              </a:ext>
            </a:extLst>
          </p:cNvPr>
          <p:cNvGrpSpPr>
            <a:grpSpLocks noGrp="1" noUngrp="1" noRot="1" noMove="1" noResize="1"/>
          </p:cNvGrpSpPr>
          <p:nvPr/>
        </p:nvGrpSpPr>
        <p:grpSpPr>
          <a:xfrm>
            <a:off x="0" y="1921785"/>
            <a:ext cx="12192000" cy="4649029"/>
            <a:chOff x="0" y="1924645"/>
            <a:chExt cx="12192000" cy="4649029"/>
          </a:xfrm>
        </p:grpSpPr>
        <p:sp>
          <p:nvSpPr>
            <p:cNvPr id="10" name="Rectangle 9">
              <a:extLst>
                <a:ext uri="{FF2B5EF4-FFF2-40B4-BE49-F238E27FC236}">
                  <a16:creationId xmlns:a16="http://schemas.microsoft.com/office/drawing/2014/main" id="{D44CA2B1-5810-07EE-2EFA-D33BAFB11BF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0100" y="385255"/>
              <a:ext cx="111800" cy="12192000"/>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FA01A4B7-A72A-33E6-0E74-29078E861F6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0" y="6573674"/>
              <a:ext cx="12192000" cy="0"/>
            </a:xfrm>
            <a:prstGeom prst="line">
              <a:avLst/>
            </a:prstGeom>
            <a:ln>
              <a:solidFill>
                <a:srgbClr val="9E1B3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EB0527E-34E8-39AB-E639-9EF889998AF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6049659" y="-3286815"/>
              <a:ext cx="92681" cy="10515601"/>
            </a:xfrm>
            <a:prstGeom prst="rect">
              <a:avLst/>
            </a:prstGeom>
            <a:solidFill>
              <a:srgbClr val="9E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2827F88B-6D4E-A019-6BFA-D0074AB0996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16" y="320844"/>
            <a:ext cx="2855881" cy="669235"/>
          </a:xfrm>
          <a:prstGeom prst="rect">
            <a:avLst/>
          </a:prstGeom>
        </p:spPr>
      </p:pic>
    </p:spTree>
    <p:extLst>
      <p:ext uri="{BB962C8B-B14F-4D97-AF65-F5344CB8AC3E}">
        <p14:creationId xmlns:p14="http://schemas.microsoft.com/office/powerpoint/2010/main" val="83739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8DA3D8597444DB77E1001FFC7499B" ma:contentTypeVersion="13" ma:contentTypeDescription="Create a new document." ma:contentTypeScope="" ma:versionID="3066d6becaea094187ad02729528ea21">
  <xsd:schema xmlns:xsd="http://www.w3.org/2001/XMLSchema" xmlns:xs="http://www.w3.org/2001/XMLSchema" xmlns:p="http://schemas.microsoft.com/office/2006/metadata/properties" xmlns:ns3="f8fd3433-ed41-4b02-9e76-4c45d33cff02" xmlns:ns4="4c563b3b-9176-4bdf-8a8f-c1de6597a541" targetNamespace="http://schemas.microsoft.com/office/2006/metadata/properties" ma:root="true" ma:fieldsID="657057ed21f580142ff7bcb92eee8177" ns3:_="" ns4:_="">
    <xsd:import namespace="f8fd3433-ed41-4b02-9e76-4c45d33cff02"/>
    <xsd:import namespace="4c563b3b-9176-4bdf-8a8f-c1de6597a54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_activity"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fd3433-ed41-4b02-9e76-4c45d33cff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563b3b-9176-4bdf-8a8f-c1de6597a5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8fd3433-ed41-4b02-9e76-4c45d33cff02" xsi:nil="true"/>
  </documentManagement>
</p:properties>
</file>

<file path=customXml/itemProps1.xml><?xml version="1.0" encoding="utf-8"?>
<ds:datastoreItem xmlns:ds="http://schemas.openxmlformats.org/officeDocument/2006/customXml" ds:itemID="{1D8BEFC8-181D-4096-A3C4-2ABBD1FE3C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fd3433-ed41-4b02-9e76-4c45d33cff02"/>
    <ds:schemaRef ds:uri="4c563b3b-9176-4bdf-8a8f-c1de6597a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9C7168-8F5C-496C-8630-3C2D1CAAF821}">
  <ds:schemaRefs>
    <ds:schemaRef ds:uri="http://schemas.microsoft.com/sharepoint/v3/contenttype/forms"/>
  </ds:schemaRefs>
</ds:datastoreItem>
</file>

<file path=customXml/itemProps3.xml><?xml version="1.0" encoding="utf-8"?>
<ds:datastoreItem xmlns:ds="http://schemas.openxmlformats.org/officeDocument/2006/customXml" ds:itemID="{0AB60FED-799E-4EB7-B6EB-E818A712989C}">
  <ds:schemaRefs>
    <ds:schemaRef ds:uri="http://www.w3.org/XML/1998/namespace"/>
    <ds:schemaRef ds:uri="http://schemas.microsoft.com/office/2006/metadata/properties"/>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4c563b3b-9176-4bdf-8a8f-c1de6597a541"/>
    <ds:schemaRef ds:uri="f8fd3433-ed41-4b02-9e76-4c45d33cff02"/>
  </ds:schemaRefs>
</ds:datastoreItem>
</file>

<file path=docProps/app.xml><?xml version="1.0" encoding="utf-8"?>
<Properties xmlns="http://schemas.openxmlformats.org/officeDocument/2006/extended-properties" xmlns:vt="http://schemas.openxmlformats.org/officeDocument/2006/docPropsVTypes">
  <TotalTime>7025</TotalTime>
  <Words>3132</Words>
  <Application>Microsoft Office PowerPoint</Application>
  <PresentationFormat>Widescreen</PresentationFormat>
  <Paragraphs>278</Paragraphs>
  <Slides>58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Calibri Light</vt:lpstr>
      <vt:lpstr>Office Theme</vt:lpstr>
      <vt:lpstr>AI Unleashed Transforming the Accessibility of Images, Graphics, and Math Through Alt Text and Document Automation</vt:lpstr>
      <vt:lpstr>Speaker</vt:lpstr>
      <vt:lpstr>During this session, you will have an opportunity to:</vt:lpstr>
      <vt:lpstr>Question: How are images used in your online courses?</vt:lpstr>
      <vt:lpstr>Answer: How are images used in your online courses?</vt:lpstr>
      <vt:lpstr>Question: What are some examples of the types of images that appear in your online courses?</vt:lpstr>
      <vt:lpstr>Answer: What are some examples of the types of  images that appear in your online courses?</vt:lpstr>
      <vt:lpstr>Question: How do you make images accessible?  What steps do you take?</vt:lpstr>
      <vt:lpstr>Answer: How do you make images accessible?  What steps do you take?</vt:lpstr>
      <vt:lpstr>Quick Refresh Question: What is alt text?</vt:lpstr>
      <vt:lpstr>Quick Refresh Answer: What is alt text?</vt:lpstr>
      <vt:lpstr>Question: What types of images require alt text (instead of being marked decorative)?</vt:lpstr>
      <vt:lpstr>Answer: What types of images require alt text (instead of being marked decorative)?</vt:lpstr>
      <vt:lpstr>Question: How do I know if an image is decorative?</vt:lpstr>
      <vt:lpstr>Answer: How do I know if an image is decorative?</vt:lpstr>
      <vt:lpstr>Question: Why are images marked decorative?</vt:lpstr>
      <vt:lpstr>Answer: Why are images marked decorative?</vt:lpstr>
      <vt:lpstr>The Key to Accessible Images is Alt Text</vt:lpstr>
      <vt:lpstr>Question: How detailed does the alt text need to be?</vt:lpstr>
      <vt:lpstr>Answer: How detailed does the alt text need to be?</vt:lpstr>
      <vt:lpstr>Question: What is the alt text requirement if an  image is decorative?</vt:lpstr>
      <vt:lpstr>Answer: What is the alt text requirement if an  image is decorative?</vt:lpstr>
      <vt:lpstr>Question: Microsoft Word automatically generates alt text. Why can’t I use that instead of writing my own?</vt:lpstr>
      <vt:lpstr>Answer: Microsoft Word automatically generates alt text. Why can’t I use that instead of writing my own?</vt:lpstr>
      <vt:lpstr>Decorative or Not Decorative</vt:lpstr>
      <vt:lpstr>Question 1: Does this image require alt text? Why?</vt:lpstr>
      <vt:lpstr>Answer 1: Does this image require alt text? Why?</vt:lpstr>
      <vt:lpstr>Question 2: What should the alt text be?</vt:lpstr>
      <vt:lpstr>Answer 2: What should the alt text be?</vt:lpstr>
      <vt:lpstr>Question 3: Does this image of text require alt text? Why?</vt:lpstr>
      <vt:lpstr>Answer 3: Does this image of text require alt text? Why?</vt:lpstr>
      <vt:lpstr>Question 4: What would the alt text be?</vt:lpstr>
      <vt:lpstr>Answer 4: What would the alt text be?</vt:lpstr>
      <vt:lpstr>Question 5: Does this image require alt text? Why?</vt:lpstr>
      <vt:lpstr>Answer 5: Does this image require alt text? Why?</vt:lpstr>
      <vt:lpstr>Let’s Create Alt Text Together</vt:lpstr>
      <vt:lpstr>Question: What would the alt text for this image be?</vt:lpstr>
      <vt:lpstr>Answer: What would the alt text for this image be?</vt:lpstr>
      <vt:lpstr>Question: How do I add that alt text to the image itself in this Microsoft PowerPoint Slide?</vt:lpstr>
      <vt:lpstr>Answer: Adding Alt Text in a Microsoft PowerPoint Slide</vt:lpstr>
      <vt:lpstr>Question: Thinking about this experience and others you’ve had,  What are the challenges of making images accessible?</vt:lpstr>
      <vt:lpstr>Answer: Thinking about this experience and others you’ve had,  What are the challenges of making images accessible?</vt:lpstr>
      <vt:lpstr>How Am I Expected To Do All That?</vt:lpstr>
      <vt:lpstr>The Future of Alt Text Is Here</vt:lpstr>
      <vt:lpstr>How many people here have used AI?</vt:lpstr>
      <vt:lpstr>How many of you have used AI to generate alt text?</vt:lpstr>
      <vt:lpstr>How can AI help write alt text?</vt:lpstr>
      <vt:lpstr>Best Practices</vt:lpstr>
      <vt:lpstr>AI Prompts</vt:lpstr>
      <vt:lpstr>Let’s generate alt text together</vt:lpstr>
      <vt:lpstr>Let’s evaluate: How do the AI platforms compare?</vt:lpstr>
      <vt:lpstr>Document Accessibility</vt:lpstr>
      <vt:lpstr>Document Accessibility</vt:lpstr>
      <vt:lpstr>Let’s Let AI Do Document Accessibility for Us</vt:lpstr>
      <vt:lpstr>Choose Your Own Adventure</vt:lpstr>
      <vt:lpstr>Questions?</vt:lpstr>
      <vt:lpstr>Contact</vt:lpstr>
      <vt:lpstr>The University of Alabama: Where Legends are Made</vt:lpstr>
    </vt:vector>
  </TitlesOfParts>
  <Manager>The University of Alabama</Manager>
  <Company>The University of Alabama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Unleashed: Transforming the Accessibility of Images, Graphics, and Math Through Alt Text Automation Preconference Workshop</dc:title>
  <dc:subject>AI Unleashed: Transforming the Accessibility of Images, Graphics, and Math Through Alt Text Automation Preconference Workshop</dc:subject>
  <dc:creator>Kristin Juhrs Kaylor, MA</dc:creator>
  <cp:keywords>AI Unleashed: Transforming the Accessibility of Images, Graphics, and Math Through Alt Text Automation Preconference Workshop</cp:keywords>
  <dc:description>AI Unleashed: Transforming the Accessibility of Images, Graphics, and Math Through Alt Text Automation Preconference Workshop</dc:description>
  <cp:lastModifiedBy>Kristin Kaylor</cp:lastModifiedBy>
  <cp:revision>119</cp:revision>
  <dcterms:created xsi:type="dcterms:W3CDTF">2023-10-20T15:32:00Z</dcterms:created>
  <dcterms:modified xsi:type="dcterms:W3CDTF">2025-11-17T21:36:56Z</dcterms:modified>
  <cp:category>AI Unleashed: Transforming the Accessibility of Images, Graphics, and Math Through Alt Text Automation Preconference Workshop</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0x0101000558DA3D8597444DB77E1001FFC7499B</vt:lpwstr>
  </property>
</Properties>
</file>