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slideMasters/slideMaster21.xml" ContentType="application/vnd.openxmlformats-officedocument.presentationml.slideMaster+xml"/>
  <Override PartName="/ppt/slides/slide21.xml" ContentType="application/vnd.openxmlformats-officedocument.presentationml.slide+xml"/>
  <Override PartName="/ppt/slideMasters/slideMaster22.xml" ContentType="application/vnd.openxmlformats-officedocument.presentationml.slideMaster+xml"/>
  <Override PartName="/ppt/slides/slide22.xml" ContentType="application/vnd.openxmlformats-officedocument.presentationml.slide+xml"/>
  <Override PartName="/ppt/slideMasters/slideMaster23.xml" ContentType="application/vnd.openxmlformats-officedocument.presentationml.slideMaster+xml"/>
  <Override PartName="/ppt/slides/slide23.xml" ContentType="application/vnd.openxmlformats-officedocument.presentationml.slide+xml"/>
  <Override PartName="/ppt/slideMasters/slideMaster24.xml" ContentType="application/vnd.openxmlformats-officedocument.presentationml.slideMaster+xml"/>
  <Override PartName="/ppt/slides/slide24.xml" ContentType="application/vnd.openxmlformats-officedocument.presentationml.slide+xml"/>
  <Override PartName="/ppt/slideMasters/slideMaster25.xml" ContentType="application/vnd.openxmlformats-officedocument.presentationml.slideMaster+xml"/>
  <Override PartName="/ppt/slides/slide25.xml" ContentType="application/vnd.openxmlformats-officedocument.presentationml.slide+xml"/>
  <Override PartName="/ppt/slideMasters/slideMaster26.xml" ContentType="application/vnd.openxmlformats-officedocument.presentationml.slideMaster+xml"/>
  <Override PartName="/ppt/slides/slide26.xml" ContentType="application/vnd.openxmlformats-officedocument.presentationml.slide+xml"/>
  <Override PartName="/ppt/slideMasters/slideMaster27.xml" ContentType="application/vnd.openxmlformats-officedocument.presentationml.slideMaster+xml"/>
  <Override PartName="/ppt/slides/slide27.xml" ContentType="application/vnd.openxmlformats-officedocument.presentationml.slide+xml"/>
  <Override PartName="/ppt/slideMasters/slideMaster28.xml" ContentType="application/vnd.openxmlformats-officedocument.presentationml.slideMaster+xml"/>
  <Override PartName="/ppt/slides/slide28.xml" ContentType="application/vnd.openxmlformats-officedocument.presentationml.slide+xml"/>
  <Override PartName="/ppt/slideMasters/slideMaster29.xml" ContentType="application/vnd.openxmlformats-officedocument.presentationml.slideMaster+xml"/>
  <Override PartName="/ppt/slides/slide29.xml" ContentType="application/vnd.openxmlformats-officedocument.presentationml.slide+xml"/>
  <Override PartName="/ppt/slideMasters/slideMaster30.xml" ContentType="application/vnd.openxmlformats-officedocument.presentationml.slideMaster+xml"/>
  <Override PartName="/ppt/slides/slide30.xml" ContentType="application/vnd.openxmlformats-officedocument.presentationml.slide+xml"/>
  <Override PartName="/ppt/slideMasters/slideMaster31.xml" ContentType="application/vnd.openxmlformats-officedocument.presentationml.slideMaster+xml"/>
  <Override PartName="/ppt/slides/slide31.xml" ContentType="application/vnd.openxmlformats-officedocument.presentationml.slide+xml"/>
  <Override PartName="/ppt/slideMasters/slideMaster32.xml" ContentType="application/vnd.openxmlformats-officedocument.presentationml.slideMaster+xml"/>
  <Override PartName="/ppt/slides/slide32.xml" ContentType="application/vnd.openxmlformats-officedocument.presentationml.slide+xml"/>
  <Override PartName="/ppt/slideMasters/slideMaster33.xml" ContentType="application/vnd.openxmlformats-officedocument.presentationml.slideMaster+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notesMasterIdLst>
    <p:notesMasterId r:id="rId35"/>
  </p:notesMasterIdLst>
  <p:sldSz cx="9753600" cy="5486400"/>
  <p:notesSz cx="5486400" cy="97536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esProps" Target="presProps.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2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2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_rels/notesSlide2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5.xml"/>
		</Relationships>
</file>

<file path=ppt/notesSlides/_rels/notesSlide2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6.xml"/>
		</Relationships>
</file>

<file path=ppt/notesSlides/_rels/notesSlide2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7.xml"/>
		</Relationships>
</file>

<file path=ppt/notesSlides/_rels/notesSlide2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8.xml"/>
		</Relationships>
</file>

<file path=ppt/notesSlides/_rels/notesSlide2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9.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3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0.xml"/>
		</Relationships>
</file>

<file path=ppt/notesSlides/_rels/notesSlide3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1.xml"/>
		</Relationships>
</file>

<file path=ppt/notesSlides/_rels/notesSlide3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2.xml"/>
		</Relationships>
</file>

<file path=ppt/notesSlides/_rels/notesSlide3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hyperlink" Target="https://www.townandcountrymag.com/leisure/sporting/news/g2165/best-vintage-cars/" TargetMode="External"/><Relationship Id="rId4" Type="http://schemas.openxmlformats.org/officeDocument/2006/relationships/hyperlink" Target="https://www.townandcountrymag.com/leisure/sporting/news/g2165/best-vintage-cars/" TargetMode="External"/><Relationship Id="rId1" Type="http://schemas.openxmlformats.org/officeDocument/2006/relationships/image" Target="../media/image-19-1.png"/><Relationship Id="rId2" Type="http://schemas.openxmlformats.org/officeDocument/2006/relationships/image" Target="../media/image-19-2.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s://www.harpgallery.com/blog/the-humble-nail-a-key-to-unlock-the-past/" TargetMode="External"/><Relationship Id="rId4" Type="http://schemas.openxmlformats.org/officeDocument/2006/relationships/hyperlink" Target="https://www.harpgallery.com/blog/the-humble-nail-a-key-to-unlock-the-past/" TargetMode="External"/><Relationship Id="rId1" Type="http://schemas.openxmlformats.org/officeDocument/2006/relationships/image" Target="../media/image-20-1.png"/><Relationship Id="rId2" Type="http://schemas.openxmlformats.org/officeDocument/2006/relationships/image" Target="../media/image-20-2.png"/><Relationship Id="rId5" Type="http://schemas.openxmlformats.org/officeDocument/2006/relationships/slideLayout" Target="../slideLayouts/slideLayout1.xml"/><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image" Target="../media/image-21-1.png"/><Relationship Id="rId2" Type="http://schemas.openxmlformats.org/officeDocument/2006/relationships/image" Target="../media/image-21-2.png"/><Relationship Id="rId3" Type="http://schemas.openxmlformats.org/officeDocument/2006/relationships/slideLayout" Target="../slideLayouts/slideLayout1.xml"/><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hyperlink" Target="https://superiorsignsandgraphics.com/products_services/banners/" TargetMode="External"/><Relationship Id="rId4" Type="http://schemas.openxmlformats.org/officeDocument/2006/relationships/hyperlink" Target="https://superiorsignsandgraphics.com/products_services/banners/" TargetMode="External"/><Relationship Id="rId1" Type="http://schemas.openxmlformats.org/officeDocument/2006/relationships/image" Target="../media/image-22-1.png"/><Relationship Id="rId2" Type="http://schemas.openxmlformats.org/officeDocument/2006/relationships/image" Target="../media/image-22-2.png"/><Relationship Id="rId5" Type="http://schemas.openxmlformats.org/officeDocument/2006/relationships/slideLayout" Target="../slideLayouts/slideLayout1.xml"/><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image" Target="../media/image-23-1.png"/><Relationship Id="rId2" Type="http://schemas.openxmlformats.org/officeDocument/2006/relationships/image" Target="../media/image-23-2.png"/><Relationship Id="rId3" Type="http://schemas.openxmlformats.org/officeDocument/2006/relationships/image" Target="../media/image-23-3.png"/><Relationship Id="rId4" Type="http://schemas.openxmlformats.org/officeDocument/2006/relationships/slideLayout" Target="../slideLayouts/slideLayout1.xml"/><Relationship Id="rId5"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image" Target="../media/image-24-1.png"/><Relationship Id="rId2" Type="http://schemas.openxmlformats.org/officeDocument/2006/relationships/image" Target="../media/image-24-2.png"/><Relationship Id="rId3" Type="http://schemas.openxmlformats.org/officeDocument/2006/relationships/image" Target="../media/image-24-3.png"/><Relationship Id="rId4" Type="http://schemas.openxmlformats.org/officeDocument/2006/relationships/slideLayout" Target="../slideLayouts/slideLayout1.xml"/><Relationship Id="rId5"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image" Target="../media/image-25-1.png"/><Relationship Id="rId2" Type="http://schemas.openxmlformats.org/officeDocument/2006/relationships/image" Target="../media/image-25-2.png"/><Relationship Id="rId3" Type="http://schemas.openxmlformats.org/officeDocument/2006/relationships/image" Target="../media/image-25-3.png"/><Relationship Id="rId4" Type="http://schemas.openxmlformats.org/officeDocument/2006/relationships/image" Target="../media/image-25-4.png"/><Relationship Id="rId5" Type="http://schemas.openxmlformats.org/officeDocument/2006/relationships/image" Target="../media/image-25-5.png"/><Relationship Id="rId6" Type="http://schemas.openxmlformats.org/officeDocument/2006/relationships/slideLayout" Target="../slideLayouts/slideLayout1.xml"/><Relationship Id="rId7"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image" Target="../media/image-26-1.png"/><Relationship Id="rId2" Type="http://schemas.openxmlformats.org/officeDocument/2006/relationships/image" Target="../media/image-26-2.png"/><Relationship Id="rId3" Type="http://schemas.openxmlformats.org/officeDocument/2006/relationships/image" Target="../media/image-26-3.png"/><Relationship Id="rId4" Type="http://schemas.openxmlformats.org/officeDocument/2006/relationships/slideLayout" Target="../slideLayouts/slideLayout1.xml"/><Relationship Id="rId5"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image" Target="../media/image-27-1.png"/><Relationship Id="rId2" Type="http://schemas.openxmlformats.org/officeDocument/2006/relationships/image" Target="../media/image-27-2.png"/><Relationship Id="rId3" Type="http://schemas.openxmlformats.org/officeDocument/2006/relationships/image" Target="../media/image-27-3.png"/><Relationship Id="rId4" Type="http://schemas.openxmlformats.org/officeDocument/2006/relationships/image" Target="../media/image-27-4.png"/><Relationship Id="rId5" Type="http://schemas.openxmlformats.org/officeDocument/2006/relationships/image" Target="../media/image-27-5.png"/><Relationship Id="rId6" Type="http://schemas.openxmlformats.org/officeDocument/2006/relationships/image" Target="../media/image-27-6.png"/><Relationship Id="rId7" Type="http://schemas.openxmlformats.org/officeDocument/2006/relationships/slideLayout" Target="../slideLayouts/slideLayout1.xml"/><Relationship Id="rId8"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image" Target="../media/image-28-1.png"/><Relationship Id="rId2" Type="http://schemas.openxmlformats.org/officeDocument/2006/relationships/image" Target="../media/image-28-2.png"/><Relationship Id="rId3" Type="http://schemas.openxmlformats.org/officeDocument/2006/relationships/slideLayout" Target="../slideLayouts/slideLayout1.xml"/><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image" Target="../media/image-29-1.png"/><Relationship Id="rId2" Type="http://schemas.openxmlformats.org/officeDocument/2006/relationships/image" Target="../media/image-29-2.png"/><Relationship Id="rId3" Type="http://schemas.openxmlformats.org/officeDocument/2006/relationships/slideLayout" Target="../slideLayouts/slideLayout1.xml"/><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hyperlink" Target="https://www.w3.org/WAI/ARIA/apg/practices/names-and-descriptions/" TargetMode="External"/><Relationship Id="rId1" Type="http://schemas.openxmlformats.org/officeDocument/2006/relationships/image" Target="../media/image-3-1.png"/><Relationship Id="rId2" Type="http://schemas.openxmlformats.org/officeDocument/2006/relationships/image" Target="../media/image-3-2.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image" Target="../media/image-30-1.png"/><Relationship Id="rId2" Type="http://schemas.openxmlformats.org/officeDocument/2006/relationships/image" Target="../media/image-30-2.png"/><Relationship Id="rId3" Type="http://schemas.openxmlformats.org/officeDocument/2006/relationships/slideLayout" Target="../slideLayouts/slideLayout1.xml"/><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image" Target="../media/image-31-1.png"/><Relationship Id="rId2" Type="http://schemas.openxmlformats.org/officeDocument/2006/relationships/image" Target="../media/image-31-2.png"/><Relationship Id="rId3" Type="http://schemas.openxmlformats.org/officeDocument/2006/relationships/image" Target="../media/image-31-3.png"/><Relationship Id="rId4" Type="http://schemas.openxmlformats.org/officeDocument/2006/relationships/slideLayout" Target="../slideLayouts/slideLayout1.xml"/><Relationship Id="rId5"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image" Target="../media/image-32-1.png"/><Relationship Id="rId2" Type="http://schemas.openxmlformats.org/officeDocument/2006/relationships/image" Target="../media/image-32-2.png"/><Relationship Id="rId3" Type="http://schemas.openxmlformats.org/officeDocument/2006/relationships/slideLayout" Target="../slideLayouts/slideLayout1.xml"/><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image" Target="../media/image-33-1.png"/><Relationship Id="rId2" Type="http://schemas.openxmlformats.org/officeDocument/2006/relationships/image" Target="../media/image-33-2.png"/><Relationship Id="rId3" Type="http://schemas.openxmlformats.org/officeDocument/2006/relationships/slideLayout" Target="../slideLayouts/slideLayout1.xml"/><Relationship Id="rId4"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slideLayout" Target="../slideLayouts/slideLayout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1.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753600" cy="5486400"/>
          </a:xfrm>
          <a:prstGeom prst="rect">
            <a:avLst/>
          </a:prstGeom>
        </p:spPr>
      </p:pic>
      <p:pic>
        <p:nvPicPr>
          <p:cNvPr id="3" name="Image 1" descr="preencoded.png">    </p:cNvPr>
          <p:cNvPicPr>
            <a:picLocks noChangeAspect="1"/>
          </p:cNvPicPr>
          <p:nvPr/>
        </p:nvPicPr>
        <p:blipFill>
          <a:blip r:embed="rId2"/>
          <a:stretch>
            <a:fillRect/>
          </a:stretch>
        </p:blipFill>
        <p:spPr>
          <a:xfrm>
            <a:off x="0" y="0"/>
            <a:ext cx="409575" cy="5486400"/>
          </a:xfrm>
          <a:prstGeom prst="rect">
            <a:avLst/>
          </a:prstGeom>
        </p:spPr>
      </p:pic>
      <p:sp>
        <p:nvSpPr>
          <p:cNvPr id="4" name="Text 0"/>
          <p:cNvSpPr/>
          <p:nvPr/>
        </p:nvSpPr>
        <p:spPr>
          <a:xfrm>
            <a:off x="1851222" y="1157316"/>
            <a:ext cx="6791325" cy="1676400"/>
          </a:xfrm>
          <a:prstGeom prst="rect">
            <a:avLst/>
          </a:prstGeom>
          <a:noFill/>
          <a:ln/>
        </p:spPr>
        <p:txBody>
          <a:bodyPr wrap="square" lIns="0" tIns="0" rIns="0" bIns="0" rtlCol="0" anchor="ctr"/>
          <a:lstStyle/>
          <a:p>
            <a:pPr algn="ctr" indent="0" marL="0">
              <a:lnSpc>
                <a:spcPct val="73116"/>
              </a:lnSpc>
              <a:buNone/>
            </a:pPr>
            <a:r>
              <a:rPr lang="en-US" sz="6000" b="1" dirty="0">
                <a:solidFill>
                  <a:srgbClr val="FFFFFF"/>
                </a:solidFill>
                <a:latin typeface="Montserrat" pitchFamily="34" charset="0"/>
                <a:ea typeface="Montserrat" pitchFamily="34" charset="-122"/>
                <a:cs typeface="Montserrat" pitchFamily="34" charset="-120"/>
              </a:rPr>
              <a:t>Alternative Text </a:t>
            </a:r>
            <a:endParaRPr lang="en-US" sz="6000" dirty="0"/>
          </a:p>
          <a:p>
            <a:pPr algn="ctr" indent="0" marL="0">
              <a:lnSpc>
                <a:spcPct val="73116"/>
              </a:lnSpc>
              <a:buNone/>
            </a:pPr>
            <a:r>
              <a:rPr lang="en-US" sz="6000" b="1" dirty="0">
                <a:solidFill>
                  <a:srgbClr val="FFFFFF"/>
                </a:solidFill>
                <a:latin typeface="Montserrat" pitchFamily="34" charset="0"/>
                <a:ea typeface="Montserrat" pitchFamily="34" charset="-122"/>
                <a:cs typeface="Montserrat" pitchFamily="34" charset="-120"/>
              </a:rPr>
              <a:t>Showdown</a:t>
            </a:r>
            <a:endParaRPr lang="en-US" sz="6000" dirty="0"/>
          </a:p>
        </p:txBody>
      </p:sp>
      <p:sp>
        <p:nvSpPr>
          <p:cNvPr id="5" name="Text 1"/>
          <p:cNvSpPr/>
          <p:nvPr/>
        </p:nvSpPr>
        <p:spPr>
          <a:xfrm>
            <a:off x="3679003" y="3628168"/>
            <a:ext cx="5467350" cy="866775"/>
          </a:xfrm>
          <a:prstGeom prst="rect">
            <a:avLst/>
          </a:prstGeom>
          <a:noFill/>
          <a:ln/>
        </p:spPr>
        <p:txBody>
          <a:bodyPr wrap="square" lIns="0" tIns="0" rIns="0" bIns="0" rtlCol="0" anchor="ctr"/>
          <a:lstStyle/>
          <a:p>
            <a:pPr algn="l" indent="0" marL="0">
              <a:lnSpc>
                <a:spcPct val="86166"/>
              </a:lnSpc>
              <a:buNone/>
            </a:pPr>
            <a:r>
              <a:rPr lang="en-US" sz="2625" b="1" dirty="0">
                <a:solidFill>
                  <a:srgbClr val="FFFFFF"/>
                </a:solidFill>
                <a:latin typeface="News Cycle" pitchFamily="34" charset="0"/>
                <a:ea typeface="News Cycle" pitchFamily="34" charset="-122"/>
                <a:cs typeface="News Cycle" pitchFamily="34" charset="-120"/>
              </a:rPr>
              <a:t>Christine Foushi</a:t>
            </a:r>
            <a:endParaRPr lang="en-US" sz="2625" dirty="0"/>
          </a:p>
          <a:p>
            <a:pPr algn="l" indent="0" marL="0">
              <a:lnSpc>
                <a:spcPct val="86166"/>
              </a:lnSpc>
              <a:buNone/>
            </a:pPr>
            <a:r>
              <a:rPr lang="en-US" sz="2625" b="1" dirty="0">
                <a:solidFill>
                  <a:srgbClr val="FFFFFF"/>
                </a:solidFill>
                <a:latin typeface="News Cycle" pitchFamily="34" charset="0"/>
                <a:ea typeface="News Cycle" pitchFamily="34" charset="-122"/>
                <a:cs typeface="News Cycle" pitchFamily="34" charset="-120"/>
              </a:rPr>
              <a:t>OneStep Beyond</a:t>
            </a:r>
            <a:endParaRPr lang="en-US" sz="2625"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753600" cy="5486400"/>
          </a:xfrm>
          <a:prstGeom prst="rect">
            <a:avLst/>
          </a:prstGeom>
        </p:spPr>
      </p:pic>
      <p:pic>
        <p:nvPicPr>
          <p:cNvPr id="3" name="Image 1" descr="preencoded.png">    </p:cNvPr>
          <p:cNvPicPr>
            <a:picLocks noChangeAspect="1"/>
          </p:cNvPicPr>
          <p:nvPr/>
        </p:nvPicPr>
        <p:blipFill>
          <a:blip r:embed="rId2"/>
          <a:stretch>
            <a:fillRect/>
          </a:stretch>
        </p:blipFill>
        <p:spPr>
          <a:xfrm>
            <a:off x="4503734" y="659271"/>
            <a:ext cx="5219700" cy="3390900"/>
          </a:xfrm>
          <a:prstGeom prst="rect">
            <a:avLst/>
          </a:prstGeom>
        </p:spPr>
      </p:pic>
      <p:pic>
        <p:nvPicPr>
          <p:cNvPr id="4" name="Image 2" descr="preencoded.png">    </p:cNvPr>
          <p:cNvPicPr>
            <a:picLocks noChangeAspect="1"/>
          </p:cNvPicPr>
          <p:nvPr/>
        </p:nvPicPr>
        <p:blipFill>
          <a:blip r:embed="rId3"/>
          <a:stretch>
            <a:fillRect/>
          </a:stretch>
        </p:blipFill>
        <p:spPr>
          <a:xfrm>
            <a:off x="0" y="-2492"/>
            <a:ext cx="2667000" cy="5495925"/>
          </a:xfrm>
          <a:prstGeom prst="rect">
            <a:avLst/>
          </a:prstGeom>
        </p:spPr>
      </p:pic>
      <p:sp>
        <p:nvSpPr>
          <p:cNvPr id="5" name="Text 0"/>
          <p:cNvSpPr/>
          <p:nvPr/>
        </p:nvSpPr>
        <p:spPr>
          <a:xfrm>
            <a:off x="2782662" y="85503"/>
            <a:ext cx="6962775" cy="571500"/>
          </a:xfrm>
          <a:prstGeom prst="rect">
            <a:avLst/>
          </a:prstGeom>
          <a:noFill/>
          <a:ln/>
        </p:spPr>
        <p:txBody>
          <a:bodyPr wrap="square" lIns="0" tIns="0" rIns="0" bIns="0" rtlCol="0" anchor="ctr"/>
          <a:lstStyle/>
          <a:p>
            <a:pPr algn="l" indent="0" marL="0">
              <a:lnSpc>
                <a:spcPct val="79650"/>
              </a:lnSpc>
              <a:buNone/>
            </a:pPr>
            <a:r>
              <a:rPr lang="en-US" sz="3750" b="1" dirty="0">
                <a:solidFill>
                  <a:srgbClr val="2B2B35"/>
                </a:solidFill>
                <a:latin typeface="Roboto" pitchFamily="34" charset="0"/>
                <a:ea typeface="Roboto" pitchFamily="34" charset="-122"/>
                <a:cs typeface="Roboto" pitchFamily="34" charset="-120"/>
              </a:rPr>
              <a:t>Supplmental/Decorative Images</a:t>
            </a:r>
            <a:endParaRPr lang="en-US" sz="3750" dirty="0"/>
          </a:p>
        </p:txBody>
      </p:sp>
      <p:pic>
        <p:nvPicPr>
          <p:cNvPr id="6" name="Image 3" descr="preencoded.png">    </p:cNvPr>
          <p:cNvPicPr>
            <a:picLocks noChangeAspect="1"/>
          </p:cNvPicPr>
          <p:nvPr/>
        </p:nvPicPr>
        <p:blipFill>
          <a:blip r:embed="rId4"/>
          <a:stretch>
            <a:fillRect/>
          </a:stretch>
        </p:blipFill>
        <p:spPr>
          <a:xfrm>
            <a:off x="2782281" y="1266254"/>
            <a:ext cx="1885950" cy="2428875"/>
          </a:xfrm>
          <a:prstGeom prst="rect">
            <a:avLst/>
          </a:prstGeom>
        </p:spPr>
      </p:pic>
      <p:sp>
        <p:nvSpPr>
          <p:cNvPr id="7" name="Text 1"/>
          <p:cNvSpPr/>
          <p:nvPr/>
        </p:nvSpPr>
        <p:spPr>
          <a:xfrm>
            <a:off x="3564560" y="4460900"/>
            <a:ext cx="5734050" cy="476250"/>
          </a:xfrm>
          <a:prstGeom prst="rect">
            <a:avLst/>
          </a:prstGeom>
          <a:noFill/>
          <a:ln/>
        </p:spPr>
        <p:txBody>
          <a:bodyPr wrap="square" lIns="0" tIns="0" rIns="0" bIns="0" rtlCol="0" anchor="ctr"/>
          <a:lstStyle/>
          <a:p>
            <a:pPr algn="l" indent="0" marL="0">
              <a:lnSpc>
                <a:spcPct val="79650"/>
              </a:lnSpc>
              <a:buNone/>
            </a:pPr>
            <a:r>
              <a:rPr lang="en-US" sz="1575" b="1" dirty="0">
                <a:solidFill>
                  <a:srgbClr val="2B2B35"/>
                </a:solidFill>
                <a:latin typeface="Roboto" pitchFamily="34" charset="0"/>
                <a:ea typeface="Roboto" pitchFamily="34" charset="-122"/>
                <a:cs typeface="Roboto" pitchFamily="34" charset="-120"/>
              </a:rPr>
              <a:t>Keep in Mind: </a:t>
            </a:r>
            <a:pPr algn="l" indent="0" marL="0">
              <a:lnSpc>
                <a:spcPct val="79650"/>
              </a:lnSpc>
              <a:buNone/>
            </a:pPr>
            <a:r>
              <a:rPr lang="en-US" sz="1575" dirty="0">
                <a:solidFill>
                  <a:srgbClr val="2B2B35"/>
                </a:solidFill>
                <a:latin typeface="Roboto" pitchFamily="34" charset="0"/>
                <a:ea typeface="Roboto" pitchFamily="34" charset="-122"/>
                <a:cs typeface="Roboto" pitchFamily="34" charset="-120"/>
              </a:rPr>
              <a:t>For these types of images, provide an empty alt="" and role="presentation" to ensure screen readers ignore it.</a:t>
            </a:r>
            <a:endParaRPr lang="en-US" sz="1575" dirty="0"/>
          </a:p>
        </p:txBody>
      </p:sp>
      <p:sp>
        <p:nvSpPr>
          <p:cNvPr id="8" name="Text 2"/>
          <p:cNvSpPr/>
          <p:nvPr/>
        </p:nvSpPr>
        <p:spPr>
          <a:xfrm>
            <a:off x="-1851" y="103797"/>
            <a:ext cx="2619375" cy="5210175"/>
          </a:xfrm>
          <a:prstGeom prst="rect">
            <a:avLst/>
          </a:prstGeom>
          <a:noFill/>
          <a:ln/>
        </p:spPr>
        <p:txBody>
          <a:bodyPr wrap="square" lIns="0" tIns="0" rIns="0" bIns="0" rtlCol="0" anchor="ctr"/>
          <a:lstStyle/>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Role of Alternative Text</a:t>
            </a:r>
            <a:endParaRPr lang="en-US" sz="1425" dirty="0"/>
          </a:p>
          <a:p>
            <a:pPr algn="l" indent="0" marL="0">
              <a:lnSpc>
                <a:spcPct val="79650"/>
              </a:lnSpc>
              <a:buNone/>
            </a:pPr>
            <a:r>
              <a:rPr lang="en-US" sz="1425" dirty="0">
                <a:solidFill>
                  <a:srgbClr val="000000"/>
                </a:solidFill>
              </a:rPr>
              <a:t> </a:t>
            </a:r>
            <a:endParaRPr lang="en-US" sz="1425" dirty="0"/>
          </a:p>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Verbosity of Alt Text</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Prefixes</a:t>
            </a:r>
            <a:endParaRPr lang="en-US" sz="1425" dirty="0"/>
          </a:p>
          <a:p>
            <a:pPr algn="l" marL="342900" indent="-342900">
              <a:lnSpc>
                <a:spcPct val="79650"/>
              </a:lnSpc>
              <a:buSzPct val="100000"/>
              <a:buChar char="•"/>
            </a:pPr>
            <a:endParaRPr lang="en-US" sz="1425" dirty="0"/>
          </a:p>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Five image types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Informational Images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Complex Images</a:t>
            </a:r>
            <a:endParaRPr lang="en-US" sz="1425" dirty="0"/>
          </a:p>
          <a:p>
            <a:pPr algn="l" lvl="2" marL="10287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Long Description</a:t>
            </a:r>
            <a:endParaRPr lang="en-US" sz="1425" dirty="0"/>
          </a:p>
          <a:p>
            <a:pPr algn="l" lvl="1" marL="685800" indent="-342900">
              <a:lnSpc>
                <a:spcPct val="79650"/>
              </a:lnSpc>
              <a:buSzPct val="100000"/>
              <a:buChar char="•"/>
            </a:pPr>
            <a:r>
              <a:rPr lang="en-US" sz="1425" b="1" dirty="0">
                <a:solidFill>
                  <a:srgbClr val="FFFFFF"/>
                </a:solidFill>
                <a:latin typeface="Rubik" pitchFamily="34" charset="0"/>
                <a:ea typeface="Rubik" pitchFamily="34" charset="-122"/>
                <a:cs typeface="Rubik" pitchFamily="34" charset="-120"/>
              </a:rPr>
              <a:t>Supplemental / Decorative Images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Redundant Images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Actionable / Functional Images</a:t>
            </a:r>
            <a:endParaRPr lang="en-US" sz="1425" dirty="0"/>
          </a:p>
          <a:p>
            <a:pPr algn="l" marL="342900" indent="-342900">
              <a:lnSpc>
                <a:spcPct val="79650"/>
              </a:lnSpc>
              <a:buSzPct val="100000"/>
              <a:buChar char="•"/>
            </a:pPr>
            <a:endParaRPr lang="en-US" sz="1425" dirty="0"/>
          </a:p>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Bonus Image Type!</a:t>
            </a:r>
            <a:endParaRPr lang="en-US" sz="1425" dirty="0"/>
          </a:p>
          <a:p>
            <a:pPr algn="l" marL="342900" indent="-342900">
              <a:lnSpc>
                <a:spcPct val="79650"/>
              </a:lnSpc>
              <a:buSzPct val="100000"/>
              <a:buChar char="•"/>
            </a:pPr>
            <a:endParaRPr lang="en-US" sz="1425" dirty="0"/>
          </a:p>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The Challenge</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Examples 1-4!</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Extra Practice</a:t>
            </a:r>
            <a:endParaRPr lang="en-US" sz="1425" dirty="0"/>
          </a:p>
          <a:p>
            <a:pPr algn="l" indent="0" marL="0">
              <a:lnSpc>
                <a:spcPct val="79650"/>
              </a:lnSpc>
              <a:buNone/>
            </a:pPr>
            <a:r>
              <a:rPr lang="en-US" sz="1425" dirty="0">
                <a:solidFill>
                  <a:srgbClr val="000000"/>
                </a:solidFill>
              </a:rPr>
              <a:t> </a:t>
            </a:r>
            <a:endParaRPr lang="en-US" sz="1425" dirty="0"/>
          </a:p>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Takeaways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Requirements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Best Practices </a:t>
            </a:r>
            <a:endParaRPr lang="en-US" sz="1425"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753600" cy="5486400"/>
          </a:xfrm>
          <a:prstGeom prst="rect">
            <a:avLst/>
          </a:prstGeom>
        </p:spPr>
      </p:pic>
      <p:sp>
        <p:nvSpPr>
          <p:cNvPr id="3" name="Text 0"/>
          <p:cNvSpPr/>
          <p:nvPr/>
        </p:nvSpPr>
        <p:spPr>
          <a:xfrm>
            <a:off x="2779986" y="156629"/>
            <a:ext cx="5781675" cy="571500"/>
          </a:xfrm>
          <a:prstGeom prst="rect">
            <a:avLst/>
          </a:prstGeom>
          <a:noFill/>
          <a:ln/>
        </p:spPr>
        <p:txBody>
          <a:bodyPr wrap="square" lIns="0" tIns="0" rIns="0" bIns="0" rtlCol="0" anchor="ctr"/>
          <a:lstStyle/>
          <a:p>
            <a:pPr algn="l" indent="0" marL="0">
              <a:lnSpc>
                <a:spcPct val="79650"/>
              </a:lnSpc>
              <a:buNone/>
            </a:pPr>
            <a:r>
              <a:rPr lang="en-US" sz="3750" b="1" dirty="0">
                <a:solidFill>
                  <a:srgbClr val="2B2B35"/>
                </a:solidFill>
                <a:latin typeface="Roboto" pitchFamily="34" charset="0"/>
                <a:ea typeface="Roboto" pitchFamily="34" charset="-122"/>
                <a:cs typeface="Roboto" pitchFamily="34" charset="-120"/>
              </a:rPr>
              <a:t>Redundant Images</a:t>
            </a:r>
            <a:endParaRPr lang="en-US" sz="3750" dirty="0"/>
          </a:p>
        </p:txBody>
      </p:sp>
      <p:pic>
        <p:nvPicPr>
          <p:cNvPr id="4" name="Image 1" descr="preencoded.png">    </p:cNvPr>
          <p:cNvPicPr>
            <a:picLocks noChangeAspect="1"/>
          </p:cNvPicPr>
          <p:nvPr/>
        </p:nvPicPr>
        <p:blipFill>
          <a:blip r:embed="rId2"/>
          <a:stretch>
            <a:fillRect/>
          </a:stretch>
        </p:blipFill>
        <p:spPr>
          <a:xfrm>
            <a:off x="3498847" y="1335091"/>
            <a:ext cx="5105400" cy="1733550"/>
          </a:xfrm>
          <a:prstGeom prst="rect">
            <a:avLst/>
          </a:prstGeom>
        </p:spPr>
      </p:pic>
      <p:pic>
        <p:nvPicPr>
          <p:cNvPr id="5" name="Image 2" descr="preencoded.png">    </p:cNvPr>
          <p:cNvPicPr>
            <a:picLocks noChangeAspect="1"/>
          </p:cNvPicPr>
          <p:nvPr/>
        </p:nvPicPr>
        <p:blipFill>
          <a:blip r:embed="rId3"/>
          <a:stretch>
            <a:fillRect/>
          </a:stretch>
        </p:blipFill>
        <p:spPr>
          <a:xfrm>
            <a:off x="0" y="-2492"/>
            <a:ext cx="2667000" cy="5495925"/>
          </a:xfrm>
          <a:prstGeom prst="rect">
            <a:avLst/>
          </a:prstGeom>
        </p:spPr>
      </p:pic>
      <p:sp>
        <p:nvSpPr>
          <p:cNvPr id="6" name="Text 1"/>
          <p:cNvSpPr/>
          <p:nvPr/>
        </p:nvSpPr>
        <p:spPr>
          <a:xfrm>
            <a:off x="7075208" y="292825"/>
            <a:ext cx="2705100" cy="733425"/>
          </a:xfrm>
          <a:prstGeom prst="rect">
            <a:avLst/>
          </a:prstGeom>
          <a:noFill/>
          <a:ln/>
        </p:spPr>
        <p:txBody>
          <a:bodyPr wrap="square" lIns="0" tIns="0" rIns="0" bIns="0" rtlCol="0" anchor="ctr"/>
          <a:lstStyle/>
          <a:p>
            <a:pPr algn="l" indent="0" marL="0">
              <a:lnSpc>
                <a:spcPct val="79650"/>
              </a:lnSpc>
              <a:buNone/>
            </a:pPr>
            <a:r>
              <a:rPr lang="en-US" sz="1200" b="1" dirty="0">
                <a:solidFill>
                  <a:srgbClr val="2B2B35"/>
                </a:solidFill>
                <a:latin typeface="Roboto" pitchFamily="34" charset="0"/>
                <a:ea typeface="Roboto" pitchFamily="34" charset="-122"/>
                <a:cs typeface="Roboto" pitchFamily="34" charset="-120"/>
              </a:rPr>
              <a:t>Keep in Mind: </a:t>
            </a:r>
            <a:pPr algn="l" indent="0" marL="0">
              <a:lnSpc>
                <a:spcPct val="79650"/>
              </a:lnSpc>
              <a:buNone/>
            </a:pPr>
            <a:r>
              <a:rPr lang="en-US" sz="1200" dirty="0">
                <a:solidFill>
                  <a:srgbClr val="2B2B35"/>
                </a:solidFill>
                <a:latin typeface="Roboto" pitchFamily="34" charset="0"/>
                <a:ea typeface="Roboto" pitchFamily="34" charset="-122"/>
                <a:cs typeface="Roboto" pitchFamily="34" charset="-120"/>
              </a:rPr>
              <a:t>For these types of images, provide an empty alt="" and role="presentation" to ensure screen readers ignore it.</a:t>
            </a:r>
            <a:endParaRPr lang="en-US" sz="1200" dirty="0"/>
          </a:p>
        </p:txBody>
      </p:sp>
      <p:sp>
        <p:nvSpPr>
          <p:cNvPr id="7" name="Text 2"/>
          <p:cNvSpPr/>
          <p:nvPr/>
        </p:nvSpPr>
        <p:spPr>
          <a:xfrm>
            <a:off x="-1851" y="103797"/>
            <a:ext cx="2619375" cy="5210175"/>
          </a:xfrm>
          <a:prstGeom prst="rect">
            <a:avLst/>
          </a:prstGeom>
          <a:noFill/>
          <a:ln/>
        </p:spPr>
        <p:txBody>
          <a:bodyPr wrap="square" lIns="0" tIns="0" rIns="0" bIns="0" rtlCol="0" anchor="ctr"/>
          <a:lstStyle/>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Role of Alternative Text</a:t>
            </a:r>
            <a:endParaRPr lang="en-US" sz="1425" dirty="0"/>
          </a:p>
          <a:p>
            <a:pPr algn="l" indent="0" marL="0">
              <a:lnSpc>
                <a:spcPct val="79650"/>
              </a:lnSpc>
              <a:buNone/>
            </a:pPr>
            <a:r>
              <a:rPr lang="en-US" sz="1425" dirty="0">
                <a:solidFill>
                  <a:srgbClr val="000000"/>
                </a:solidFill>
              </a:rPr>
              <a:t> </a:t>
            </a:r>
            <a:endParaRPr lang="en-US" sz="1425" dirty="0"/>
          </a:p>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Verbosity of Alt Text</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Prefixes</a:t>
            </a:r>
            <a:endParaRPr lang="en-US" sz="1425" dirty="0"/>
          </a:p>
          <a:p>
            <a:pPr algn="l" marL="342900" indent="-342900">
              <a:lnSpc>
                <a:spcPct val="79650"/>
              </a:lnSpc>
              <a:buSzPct val="100000"/>
              <a:buChar char="•"/>
            </a:pPr>
            <a:endParaRPr lang="en-US" sz="1425" dirty="0"/>
          </a:p>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Five image types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Informational Images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Complex Images</a:t>
            </a:r>
            <a:endParaRPr lang="en-US" sz="1425" dirty="0"/>
          </a:p>
          <a:p>
            <a:pPr algn="l" lvl="2" marL="10287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Long Description</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Supplemental / Decorative Images</a:t>
            </a:r>
            <a:endParaRPr lang="en-US" sz="1425" dirty="0"/>
          </a:p>
          <a:p>
            <a:pPr algn="l" lvl="1" marL="685800" indent="-342900">
              <a:lnSpc>
                <a:spcPct val="79650"/>
              </a:lnSpc>
              <a:buSzPct val="100000"/>
              <a:buChar char="•"/>
            </a:pPr>
            <a:r>
              <a:rPr lang="en-US" sz="1425" b="1" dirty="0">
                <a:solidFill>
                  <a:srgbClr val="FFFFFF"/>
                </a:solidFill>
                <a:latin typeface="Rubik" pitchFamily="34" charset="0"/>
                <a:ea typeface="Rubik" pitchFamily="34" charset="-122"/>
                <a:cs typeface="Rubik" pitchFamily="34" charset="-120"/>
              </a:rPr>
              <a:t>Redundant Images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Actionable / Functional Images</a:t>
            </a:r>
            <a:endParaRPr lang="en-US" sz="1425" dirty="0"/>
          </a:p>
          <a:p>
            <a:pPr algn="l" marL="342900" indent="-342900">
              <a:lnSpc>
                <a:spcPct val="79650"/>
              </a:lnSpc>
              <a:buSzPct val="100000"/>
              <a:buChar char="•"/>
            </a:pPr>
            <a:endParaRPr lang="en-US" sz="1425" dirty="0"/>
          </a:p>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Bonus Image Type!</a:t>
            </a:r>
            <a:endParaRPr lang="en-US" sz="1425" dirty="0"/>
          </a:p>
          <a:p>
            <a:pPr algn="l" marL="342900" indent="-342900">
              <a:lnSpc>
                <a:spcPct val="79650"/>
              </a:lnSpc>
              <a:buSzPct val="100000"/>
              <a:buChar char="•"/>
            </a:pPr>
            <a:endParaRPr lang="en-US" sz="1425" dirty="0"/>
          </a:p>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The Challenge</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Examples 1-4!</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Extra Practice</a:t>
            </a:r>
            <a:endParaRPr lang="en-US" sz="1425" dirty="0"/>
          </a:p>
          <a:p>
            <a:pPr algn="l" indent="0" marL="0">
              <a:lnSpc>
                <a:spcPct val="79650"/>
              </a:lnSpc>
              <a:buNone/>
            </a:pPr>
            <a:r>
              <a:rPr lang="en-US" sz="1425" dirty="0">
                <a:solidFill>
                  <a:srgbClr val="000000"/>
                </a:solidFill>
              </a:rPr>
              <a:t> </a:t>
            </a:r>
            <a:endParaRPr lang="en-US" sz="1425" dirty="0"/>
          </a:p>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Takeaways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Requirements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Best Practices </a:t>
            </a:r>
            <a:endParaRPr lang="en-US" sz="1425" dirty="0"/>
          </a:p>
        </p:txBody>
      </p:sp>
      <p:sp>
        <p:nvSpPr>
          <p:cNvPr id="8" name="Text 3"/>
          <p:cNvSpPr/>
          <p:nvPr/>
        </p:nvSpPr>
        <p:spPr>
          <a:xfrm>
            <a:off x="7550315" y="1389898"/>
            <a:ext cx="1562100" cy="352425"/>
          </a:xfrm>
          <a:prstGeom prst="rect">
            <a:avLst/>
          </a:prstGeom>
          <a:noFill/>
          <a:ln/>
        </p:spPr>
        <p:txBody>
          <a:bodyPr wrap="square" lIns="0" tIns="0" rIns="0" bIns="0" rtlCol="0" anchor="ctr"/>
          <a:lstStyle/>
          <a:p>
            <a:pPr algn="l" indent="0" marL="0">
              <a:lnSpc>
                <a:spcPct val="79650"/>
              </a:lnSpc>
              <a:buNone/>
            </a:pPr>
            <a:r>
              <a:rPr lang="en-US" sz="2325" b="1" dirty="0">
                <a:solidFill>
                  <a:srgbClr val="FFFFFF"/>
                </a:solidFill>
                <a:latin typeface="Roboto Condensed" pitchFamily="34" charset="0"/>
                <a:ea typeface="Roboto Condensed" pitchFamily="34" charset="-122"/>
                <a:cs typeface="Roboto Condensed" pitchFamily="34" charset="-120"/>
              </a:rPr>
              <a:t>Warning</a:t>
            </a:r>
            <a:endParaRPr lang="en-US" sz="2325" dirty="0"/>
          </a:p>
        </p:txBody>
      </p:sp>
      <p:sp>
        <p:nvSpPr>
          <p:cNvPr id="9" name="Text 4"/>
          <p:cNvSpPr/>
          <p:nvPr/>
        </p:nvSpPr>
        <p:spPr>
          <a:xfrm>
            <a:off x="3501371" y="3279734"/>
            <a:ext cx="5305425" cy="1438275"/>
          </a:xfrm>
          <a:prstGeom prst="rect">
            <a:avLst/>
          </a:prstGeom>
          <a:noFill/>
          <a:ln/>
        </p:spPr>
        <p:txBody>
          <a:bodyPr wrap="square" lIns="0" tIns="0" rIns="0" bIns="0" rtlCol="0" anchor="ctr"/>
          <a:lstStyle/>
          <a:p>
            <a:pPr algn="l" indent="0" marL="0">
              <a:lnSpc>
                <a:spcPct val="79650"/>
              </a:lnSpc>
              <a:buNone/>
            </a:pPr>
            <a:r>
              <a:rPr lang="en-US" sz="1350" dirty="0">
                <a:solidFill>
                  <a:srgbClr val="2B2B35"/>
                </a:solidFill>
                <a:latin typeface="Roboto" pitchFamily="34" charset="0"/>
                <a:ea typeface="Roboto" pitchFamily="34" charset="-122"/>
                <a:cs typeface="Roboto" pitchFamily="34" charset="-120"/>
              </a:rPr>
              <a:t>In the example on the left, the icon will require an alternative text of "Warning" (i.e., alt="Warning") to complete the intended message. </a:t>
            </a:r>
            <a:endParaRPr lang="en-US" sz="1350" dirty="0"/>
          </a:p>
          <a:p>
            <a:pPr algn="l" indent="0" marL="0">
              <a:lnSpc>
                <a:spcPct val="79650"/>
              </a:lnSpc>
              <a:buNone/>
            </a:pPr>
            <a:r>
              <a:rPr lang="en-US" sz="1350" dirty="0">
                <a:solidFill>
                  <a:srgbClr val="000000"/>
                </a:solidFill>
              </a:rPr>
              <a:t> </a:t>
            </a:r>
            <a:endParaRPr lang="en-US" sz="1350" dirty="0"/>
          </a:p>
          <a:p>
            <a:pPr algn="l" indent="0" marL="0">
              <a:lnSpc>
                <a:spcPct val="79650"/>
              </a:lnSpc>
              <a:buNone/>
            </a:pPr>
            <a:r>
              <a:rPr lang="en-US" sz="1350" dirty="0">
                <a:solidFill>
                  <a:srgbClr val="2B2B35"/>
                </a:solidFill>
                <a:latin typeface="Roboto" pitchFamily="34" charset="0"/>
                <a:ea typeface="Roboto" pitchFamily="34" charset="-122"/>
                <a:cs typeface="Roboto" pitchFamily="34" charset="-120"/>
              </a:rPr>
              <a:t>In the example on the right, the text "WARNING" accompanies the icon. In this case, adding alternative text to the icon would result in the screen reader speaking aloud, "Warning Warning", which is not a  correct choice and therefore a text alternative is not required. </a:t>
            </a:r>
            <a:endParaRPr lang="en-US" sz="13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753600" cy="5486400"/>
          </a:xfrm>
          <a:prstGeom prst="rect">
            <a:avLst/>
          </a:prstGeom>
        </p:spPr>
      </p:pic>
      <p:pic>
        <p:nvPicPr>
          <p:cNvPr id="3" name="Image 1" descr="preencoded.png">    </p:cNvPr>
          <p:cNvPicPr>
            <a:picLocks noChangeAspect="1"/>
          </p:cNvPicPr>
          <p:nvPr/>
        </p:nvPicPr>
        <p:blipFill>
          <a:blip r:embed="rId2"/>
          <a:stretch>
            <a:fillRect/>
          </a:stretch>
        </p:blipFill>
        <p:spPr>
          <a:xfrm>
            <a:off x="0" y="-2492"/>
            <a:ext cx="2667000" cy="5495925"/>
          </a:xfrm>
          <a:prstGeom prst="rect">
            <a:avLst/>
          </a:prstGeom>
        </p:spPr>
      </p:pic>
      <p:sp>
        <p:nvSpPr>
          <p:cNvPr id="4" name="Text 0"/>
          <p:cNvSpPr/>
          <p:nvPr/>
        </p:nvSpPr>
        <p:spPr>
          <a:xfrm>
            <a:off x="2858681" y="96315"/>
            <a:ext cx="6648450" cy="571500"/>
          </a:xfrm>
          <a:prstGeom prst="rect">
            <a:avLst/>
          </a:prstGeom>
          <a:noFill/>
          <a:ln/>
        </p:spPr>
        <p:txBody>
          <a:bodyPr wrap="square" lIns="0" tIns="0" rIns="0" bIns="0" rtlCol="0" anchor="ctr"/>
          <a:lstStyle/>
          <a:p>
            <a:pPr algn="l" indent="0" marL="0">
              <a:lnSpc>
                <a:spcPct val="79650"/>
              </a:lnSpc>
              <a:buNone/>
            </a:pPr>
            <a:r>
              <a:rPr lang="en-US" sz="3750" b="1" dirty="0">
                <a:solidFill>
                  <a:srgbClr val="2B2B35"/>
                </a:solidFill>
                <a:latin typeface="Roboto" pitchFamily="34" charset="0"/>
                <a:ea typeface="Roboto" pitchFamily="34" charset="-122"/>
                <a:cs typeface="Roboto" pitchFamily="34" charset="-120"/>
              </a:rPr>
              <a:t>Actionable/Functional Images</a:t>
            </a:r>
            <a:endParaRPr lang="en-US" sz="3750" dirty="0"/>
          </a:p>
        </p:txBody>
      </p:sp>
      <p:pic>
        <p:nvPicPr>
          <p:cNvPr id="5" name="Image 2" descr="preencoded.png">    </p:cNvPr>
          <p:cNvPicPr>
            <a:picLocks noChangeAspect="1"/>
          </p:cNvPicPr>
          <p:nvPr/>
        </p:nvPicPr>
        <p:blipFill>
          <a:blip r:embed="rId3"/>
          <a:stretch>
            <a:fillRect/>
          </a:stretch>
        </p:blipFill>
        <p:spPr>
          <a:xfrm>
            <a:off x="3000442" y="937953"/>
            <a:ext cx="6219825" cy="1419225"/>
          </a:xfrm>
          <a:prstGeom prst="rect">
            <a:avLst/>
          </a:prstGeom>
        </p:spPr>
      </p:pic>
      <p:sp>
        <p:nvSpPr>
          <p:cNvPr id="6" name="Text 1"/>
          <p:cNvSpPr/>
          <p:nvPr/>
        </p:nvSpPr>
        <p:spPr>
          <a:xfrm>
            <a:off x="6064225" y="2523811"/>
            <a:ext cx="3438525" cy="1762125"/>
          </a:xfrm>
          <a:prstGeom prst="rect">
            <a:avLst/>
          </a:prstGeom>
          <a:noFill/>
          <a:ln/>
        </p:spPr>
        <p:txBody>
          <a:bodyPr wrap="square" lIns="0" tIns="0" rIns="0" bIns="0" rtlCol="0" anchor="ctr"/>
          <a:lstStyle/>
          <a:p>
            <a:pPr algn="l" indent="0" marL="0">
              <a:lnSpc>
                <a:spcPct val="79650"/>
              </a:lnSpc>
              <a:buNone/>
            </a:pPr>
            <a:r>
              <a:rPr lang="en-US" sz="1650" b="1" dirty="0">
                <a:solidFill>
                  <a:srgbClr val="2B2B35"/>
                </a:solidFill>
                <a:latin typeface="Roboto Condensed" pitchFamily="34" charset="0"/>
                <a:ea typeface="Roboto Condensed" pitchFamily="34" charset="-122"/>
                <a:cs typeface="Roboto Condensed" pitchFamily="34" charset="-120"/>
              </a:rPr>
              <a:t>More Examples</a:t>
            </a:r>
            <a:endParaRPr lang="en-US" sz="1650" dirty="0"/>
          </a:p>
          <a:p>
            <a:pPr algn="l" marL="342900" indent="-342900">
              <a:lnSpc>
                <a:spcPct val="79650"/>
              </a:lnSpc>
              <a:buSzPct val="100000"/>
              <a:buChar char="•"/>
            </a:pPr>
            <a:r>
              <a:rPr lang="en-US" sz="1650" dirty="0">
                <a:solidFill>
                  <a:srgbClr val="2B2B35"/>
                </a:solidFill>
                <a:latin typeface="Roboto Condensed" pitchFamily="34" charset="0"/>
                <a:ea typeface="Roboto Condensed" pitchFamily="34" charset="-122"/>
                <a:cs typeface="Roboto Condensed" pitchFamily="34" charset="-120"/>
              </a:rPr>
              <a:t>Play/Pause/Stop buttons.</a:t>
            </a:r>
            <a:endParaRPr lang="en-US" sz="1650" dirty="0"/>
          </a:p>
          <a:p>
            <a:pPr algn="l" marL="342900" indent="-342900">
              <a:lnSpc>
                <a:spcPct val="79650"/>
              </a:lnSpc>
              <a:buSzPct val="100000"/>
              <a:buChar char="•"/>
            </a:pPr>
            <a:r>
              <a:rPr lang="en-US" sz="1650" dirty="0">
                <a:solidFill>
                  <a:srgbClr val="2B2B35"/>
                </a:solidFill>
                <a:latin typeface="Roboto Condensed" pitchFamily="34" charset="0"/>
                <a:ea typeface="Roboto Condensed" pitchFamily="34" charset="-122"/>
                <a:cs typeface="Roboto Condensed" pitchFamily="34" charset="-120"/>
              </a:rPr>
              <a:t>Magnifying glass icon for search.</a:t>
            </a:r>
            <a:endParaRPr lang="en-US" sz="1650" dirty="0"/>
          </a:p>
          <a:p>
            <a:pPr algn="l" marL="342900" indent="-342900">
              <a:lnSpc>
                <a:spcPct val="79650"/>
              </a:lnSpc>
              <a:buSzPct val="100000"/>
              <a:buChar char="•"/>
            </a:pPr>
            <a:r>
              <a:rPr lang="en-US" sz="1650" dirty="0">
                <a:solidFill>
                  <a:srgbClr val="2B2B35"/>
                </a:solidFill>
                <a:latin typeface="Roboto Condensed" pitchFamily="34" charset="0"/>
                <a:ea typeface="Roboto Condensed" pitchFamily="34" charset="-122"/>
                <a:cs typeface="Roboto Condensed" pitchFamily="34" charset="-120"/>
              </a:rPr>
              <a:t>Filter icons.</a:t>
            </a:r>
            <a:endParaRPr lang="en-US" sz="1650" dirty="0"/>
          </a:p>
          <a:p>
            <a:pPr algn="l" marL="342900" indent="-342900">
              <a:lnSpc>
                <a:spcPct val="79650"/>
              </a:lnSpc>
              <a:buSzPct val="100000"/>
              <a:buChar char="•"/>
            </a:pPr>
            <a:r>
              <a:rPr lang="en-US" sz="1650" dirty="0">
                <a:solidFill>
                  <a:srgbClr val="2B2B35"/>
                </a:solidFill>
                <a:latin typeface="Roboto Condensed" pitchFamily="34" charset="0"/>
                <a:ea typeface="Roboto Condensed" pitchFamily="34" charset="-122"/>
                <a:cs typeface="Roboto Condensed" pitchFamily="34" charset="-120"/>
              </a:rPr>
              <a:t>Edit or Delete icons in a list</a:t>
            </a:r>
            <a:endParaRPr lang="en-US" sz="1650" dirty="0"/>
          </a:p>
          <a:p>
            <a:pPr algn="l" marL="342900" indent="-342900">
              <a:lnSpc>
                <a:spcPct val="79650"/>
              </a:lnSpc>
              <a:buSzPct val="100000"/>
              <a:buChar char="•"/>
            </a:pPr>
            <a:r>
              <a:rPr lang="en-US" sz="1650" dirty="0">
                <a:solidFill>
                  <a:srgbClr val="2B2B35"/>
                </a:solidFill>
                <a:latin typeface="Roboto Condensed" pitchFamily="34" charset="0"/>
                <a:ea typeface="Roboto Condensed" pitchFamily="34" charset="-122"/>
                <a:cs typeface="Roboto Condensed" pitchFamily="34" charset="-120"/>
              </a:rPr>
              <a:t>Arrows for navigation (e.g., carousels, pagination).</a:t>
            </a:r>
            <a:endParaRPr lang="en-US" sz="1650" dirty="0"/>
          </a:p>
        </p:txBody>
      </p:sp>
      <p:sp>
        <p:nvSpPr>
          <p:cNvPr id="7" name="Text 2"/>
          <p:cNvSpPr/>
          <p:nvPr/>
        </p:nvSpPr>
        <p:spPr>
          <a:xfrm>
            <a:off x="3003575" y="3381223"/>
            <a:ext cx="2933700" cy="2009775"/>
          </a:xfrm>
          <a:prstGeom prst="rect">
            <a:avLst/>
          </a:prstGeom>
          <a:noFill/>
          <a:ln/>
        </p:spPr>
        <p:txBody>
          <a:bodyPr wrap="square" lIns="0" tIns="0" rIns="0" bIns="0" rtlCol="0" anchor="ctr"/>
          <a:lstStyle/>
          <a:p>
            <a:pPr algn="l" indent="0" marL="0">
              <a:lnSpc>
                <a:spcPct val="79650"/>
              </a:lnSpc>
              <a:buNone/>
            </a:pPr>
            <a:r>
              <a:rPr lang="en-US" sz="1650" b="1" dirty="0">
                <a:solidFill>
                  <a:srgbClr val="2B2B35"/>
                </a:solidFill>
                <a:latin typeface="Roboto" pitchFamily="34" charset="0"/>
                <a:ea typeface="Roboto" pitchFamily="34" charset="-122"/>
                <a:cs typeface="Roboto" pitchFamily="34" charset="-120"/>
              </a:rPr>
              <a:t>Keep this in mind:</a:t>
            </a:r>
            <a:pPr algn="l" indent="0" marL="0">
              <a:lnSpc>
                <a:spcPct val="79650"/>
              </a:lnSpc>
              <a:buNone/>
            </a:pPr>
            <a:r>
              <a:rPr lang="en-US" sz="1650" dirty="0">
                <a:solidFill>
                  <a:srgbClr val="2B2B35"/>
                </a:solidFill>
                <a:latin typeface="Roboto" pitchFamily="34" charset="0"/>
                <a:ea typeface="Roboto" pitchFamily="34" charset="-122"/>
                <a:cs typeface="Roboto" pitchFamily="34" charset="-120"/>
              </a:rPr>
              <a:t> If an image is a button, link, or other interactive element, its alt text should convey the action it initiates, not just describe the image itself (e.g., alt="print this page" instead of alt="printer").</a:t>
            </a:r>
            <a:endParaRPr lang="en-US" sz="1650" dirty="0"/>
          </a:p>
        </p:txBody>
      </p:sp>
      <p:pic>
        <p:nvPicPr>
          <p:cNvPr id="8" name="Image 3" descr="preencoded.png">    </p:cNvPr>
          <p:cNvPicPr>
            <a:picLocks noChangeAspect="1"/>
          </p:cNvPicPr>
          <p:nvPr/>
        </p:nvPicPr>
        <p:blipFill>
          <a:blip r:embed="rId4"/>
          <a:stretch>
            <a:fillRect/>
          </a:stretch>
        </p:blipFill>
        <p:spPr>
          <a:xfrm>
            <a:off x="3003537" y="2444306"/>
            <a:ext cx="2228850" cy="809625"/>
          </a:xfrm>
          <a:prstGeom prst="rect">
            <a:avLst/>
          </a:prstGeom>
        </p:spPr>
      </p:pic>
      <p:sp>
        <p:nvSpPr>
          <p:cNvPr id="9" name="Text 3"/>
          <p:cNvSpPr/>
          <p:nvPr/>
        </p:nvSpPr>
        <p:spPr>
          <a:xfrm>
            <a:off x="-1851" y="103797"/>
            <a:ext cx="2619375" cy="5210175"/>
          </a:xfrm>
          <a:prstGeom prst="rect">
            <a:avLst/>
          </a:prstGeom>
          <a:noFill/>
          <a:ln/>
        </p:spPr>
        <p:txBody>
          <a:bodyPr wrap="square" lIns="0" tIns="0" rIns="0" bIns="0" rtlCol="0" anchor="ctr"/>
          <a:lstStyle/>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Role of Alternative Text</a:t>
            </a:r>
            <a:endParaRPr lang="en-US" sz="1425" dirty="0"/>
          </a:p>
          <a:p>
            <a:pPr algn="l" indent="0" marL="0">
              <a:lnSpc>
                <a:spcPct val="79650"/>
              </a:lnSpc>
              <a:buNone/>
            </a:pPr>
            <a:r>
              <a:rPr lang="en-US" sz="1425" dirty="0">
                <a:solidFill>
                  <a:srgbClr val="000000"/>
                </a:solidFill>
              </a:rPr>
              <a:t> </a:t>
            </a:r>
            <a:endParaRPr lang="en-US" sz="1425" dirty="0"/>
          </a:p>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Verbosity of Alt Text</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Prefixes</a:t>
            </a:r>
            <a:endParaRPr lang="en-US" sz="1425" dirty="0"/>
          </a:p>
          <a:p>
            <a:pPr algn="l" marL="342900" indent="-342900">
              <a:lnSpc>
                <a:spcPct val="79650"/>
              </a:lnSpc>
              <a:buSzPct val="100000"/>
              <a:buChar char="•"/>
            </a:pPr>
            <a:endParaRPr lang="en-US" sz="1425" dirty="0"/>
          </a:p>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Five image types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Informational Images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Complex Images</a:t>
            </a:r>
            <a:endParaRPr lang="en-US" sz="1425" dirty="0"/>
          </a:p>
          <a:p>
            <a:pPr algn="l" lvl="2" marL="10287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Long Description</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Supplemental / Decorative Images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Redundant Images</a:t>
            </a:r>
            <a:endParaRPr lang="en-US" sz="1425" dirty="0"/>
          </a:p>
          <a:p>
            <a:pPr algn="l" lvl="1" marL="685800" indent="-342900">
              <a:lnSpc>
                <a:spcPct val="79650"/>
              </a:lnSpc>
              <a:buSzPct val="100000"/>
              <a:buChar char="•"/>
            </a:pPr>
            <a:r>
              <a:rPr lang="en-US" sz="1425" b="1" dirty="0">
                <a:solidFill>
                  <a:srgbClr val="FFFFFF"/>
                </a:solidFill>
                <a:latin typeface="Rubik" pitchFamily="34" charset="0"/>
                <a:ea typeface="Rubik" pitchFamily="34" charset="-122"/>
                <a:cs typeface="Rubik" pitchFamily="34" charset="-120"/>
              </a:rPr>
              <a:t>Actionable / Functional Images</a:t>
            </a:r>
            <a:endParaRPr lang="en-US" sz="1425" dirty="0"/>
          </a:p>
          <a:p>
            <a:pPr algn="l" marL="342900" indent="-342900">
              <a:lnSpc>
                <a:spcPct val="79650"/>
              </a:lnSpc>
              <a:buSzPct val="100000"/>
              <a:buChar char="•"/>
            </a:pPr>
            <a:endParaRPr lang="en-US" sz="1425" dirty="0"/>
          </a:p>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Bonus Image Type!</a:t>
            </a:r>
            <a:endParaRPr lang="en-US" sz="1425" dirty="0"/>
          </a:p>
          <a:p>
            <a:pPr algn="l" marL="342900" indent="-342900">
              <a:lnSpc>
                <a:spcPct val="79650"/>
              </a:lnSpc>
              <a:buSzPct val="100000"/>
              <a:buChar char="•"/>
            </a:pPr>
            <a:endParaRPr lang="en-US" sz="1425" dirty="0"/>
          </a:p>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The Challenge</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Examples 1-4!</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Extra Practice</a:t>
            </a:r>
            <a:endParaRPr lang="en-US" sz="1425" dirty="0"/>
          </a:p>
          <a:p>
            <a:pPr algn="l" indent="0" marL="0">
              <a:lnSpc>
                <a:spcPct val="79650"/>
              </a:lnSpc>
              <a:buNone/>
            </a:pPr>
            <a:r>
              <a:rPr lang="en-US" sz="1425" dirty="0">
                <a:solidFill>
                  <a:srgbClr val="000000"/>
                </a:solidFill>
              </a:rPr>
              <a:t> </a:t>
            </a:r>
            <a:endParaRPr lang="en-US" sz="1425" dirty="0"/>
          </a:p>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Takeaways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Requirements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Best Practices </a:t>
            </a:r>
            <a:endParaRPr lang="en-US" sz="1425"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753600" cy="5486400"/>
          </a:xfrm>
          <a:prstGeom prst="rect">
            <a:avLst/>
          </a:prstGeom>
        </p:spPr>
      </p:pic>
      <p:pic>
        <p:nvPicPr>
          <p:cNvPr id="3" name="Image 1" descr="preencoded.png">    </p:cNvPr>
          <p:cNvPicPr>
            <a:picLocks noChangeAspect="1"/>
          </p:cNvPicPr>
          <p:nvPr/>
        </p:nvPicPr>
        <p:blipFill>
          <a:blip r:embed="rId2"/>
          <a:stretch>
            <a:fillRect/>
          </a:stretch>
        </p:blipFill>
        <p:spPr>
          <a:xfrm>
            <a:off x="0" y="-2492"/>
            <a:ext cx="2667000" cy="5495925"/>
          </a:xfrm>
          <a:prstGeom prst="rect">
            <a:avLst/>
          </a:prstGeom>
        </p:spPr>
      </p:pic>
      <p:pic>
        <p:nvPicPr>
          <p:cNvPr id="4" name="Image 2" descr="preencoded.png">    </p:cNvPr>
          <p:cNvPicPr>
            <a:picLocks noChangeAspect="1"/>
          </p:cNvPicPr>
          <p:nvPr/>
        </p:nvPicPr>
        <p:blipFill>
          <a:blip r:embed="rId3"/>
          <a:stretch>
            <a:fillRect/>
          </a:stretch>
        </p:blipFill>
        <p:spPr>
          <a:xfrm>
            <a:off x="2964609" y="320492"/>
            <a:ext cx="3124200" cy="4772025"/>
          </a:xfrm>
          <a:prstGeom prst="rect">
            <a:avLst/>
          </a:prstGeom>
        </p:spPr>
      </p:pic>
      <p:sp>
        <p:nvSpPr>
          <p:cNvPr id="5" name="Text 0"/>
          <p:cNvSpPr/>
          <p:nvPr/>
        </p:nvSpPr>
        <p:spPr>
          <a:xfrm>
            <a:off x="-1851" y="103797"/>
            <a:ext cx="2619375" cy="5210175"/>
          </a:xfrm>
          <a:prstGeom prst="rect">
            <a:avLst/>
          </a:prstGeom>
          <a:noFill/>
          <a:ln/>
        </p:spPr>
        <p:txBody>
          <a:bodyPr wrap="square" lIns="0" tIns="0" rIns="0" bIns="0" rtlCol="0" anchor="ctr"/>
          <a:lstStyle/>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Role of Alternative Text</a:t>
            </a:r>
            <a:endParaRPr lang="en-US" sz="1425" dirty="0"/>
          </a:p>
          <a:p>
            <a:pPr algn="l" indent="0" marL="0">
              <a:lnSpc>
                <a:spcPct val="79650"/>
              </a:lnSpc>
              <a:buNone/>
            </a:pPr>
            <a:r>
              <a:rPr lang="en-US" sz="1425" dirty="0">
                <a:solidFill>
                  <a:srgbClr val="000000"/>
                </a:solidFill>
              </a:rPr>
              <a:t> </a:t>
            </a:r>
            <a:endParaRPr lang="en-US" sz="1425" dirty="0"/>
          </a:p>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Verbosity of Alt Text</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Prefixes</a:t>
            </a:r>
            <a:endParaRPr lang="en-US" sz="1425" dirty="0"/>
          </a:p>
          <a:p>
            <a:pPr algn="l" marL="342900" indent="-342900">
              <a:lnSpc>
                <a:spcPct val="79650"/>
              </a:lnSpc>
              <a:buSzPct val="100000"/>
              <a:buChar char="•"/>
            </a:pPr>
            <a:endParaRPr lang="en-US" sz="1425" dirty="0"/>
          </a:p>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Five image types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Informational Images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Complex Images</a:t>
            </a:r>
            <a:endParaRPr lang="en-US" sz="1425" dirty="0"/>
          </a:p>
          <a:p>
            <a:pPr algn="l" lvl="2" marL="10287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Long Description</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Supplemental / Decorative Images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Redundant Images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Actionable / Functional Images</a:t>
            </a:r>
            <a:endParaRPr lang="en-US" sz="1425" dirty="0"/>
          </a:p>
          <a:p>
            <a:pPr algn="l" marL="342900" indent="-342900">
              <a:lnSpc>
                <a:spcPct val="79650"/>
              </a:lnSpc>
              <a:buSzPct val="100000"/>
              <a:buChar char="•"/>
            </a:pPr>
            <a:endParaRPr lang="en-US" sz="1425" dirty="0"/>
          </a:p>
          <a:p>
            <a:pPr algn="l" marL="342900" indent="-342900">
              <a:lnSpc>
                <a:spcPct val="79650"/>
              </a:lnSpc>
              <a:buSzPct val="100000"/>
              <a:buChar char="•"/>
            </a:pPr>
            <a:r>
              <a:rPr lang="en-US" sz="1425" b="1" dirty="0">
                <a:solidFill>
                  <a:srgbClr val="FFFFFF"/>
                </a:solidFill>
                <a:latin typeface="Rubik" pitchFamily="34" charset="0"/>
                <a:ea typeface="Rubik" pitchFamily="34" charset="-122"/>
                <a:cs typeface="Rubik" pitchFamily="34" charset="-120"/>
              </a:rPr>
              <a:t>Bonus Image Type!</a:t>
            </a:r>
            <a:endParaRPr lang="en-US" sz="1425" dirty="0"/>
          </a:p>
          <a:p>
            <a:pPr algn="l" marL="342900" indent="-342900">
              <a:lnSpc>
                <a:spcPct val="79650"/>
              </a:lnSpc>
              <a:buSzPct val="100000"/>
              <a:buChar char="•"/>
            </a:pPr>
            <a:endParaRPr lang="en-US" sz="1425" dirty="0"/>
          </a:p>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The Challenge</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Examples 1-4!</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Extra Practice</a:t>
            </a:r>
            <a:endParaRPr lang="en-US" sz="1425" dirty="0"/>
          </a:p>
          <a:p>
            <a:pPr algn="l" indent="0" marL="0">
              <a:lnSpc>
                <a:spcPct val="79650"/>
              </a:lnSpc>
              <a:buNone/>
            </a:pPr>
            <a:r>
              <a:rPr lang="en-US" sz="1425" dirty="0">
                <a:solidFill>
                  <a:srgbClr val="000000"/>
                </a:solidFill>
              </a:rPr>
              <a:t> </a:t>
            </a:r>
            <a:endParaRPr lang="en-US" sz="1425" dirty="0"/>
          </a:p>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Takeaways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Requirements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Best Practices </a:t>
            </a:r>
            <a:endParaRPr lang="en-US" sz="1425" dirty="0"/>
          </a:p>
        </p:txBody>
      </p:sp>
      <p:sp>
        <p:nvSpPr>
          <p:cNvPr id="6" name="Text 1"/>
          <p:cNvSpPr/>
          <p:nvPr/>
        </p:nvSpPr>
        <p:spPr>
          <a:xfrm>
            <a:off x="6253963" y="387103"/>
            <a:ext cx="3248025" cy="1371600"/>
          </a:xfrm>
          <a:prstGeom prst="rect">
            <a:avLst/>
          </a:prstGeom>
          <a:noFill/>
          <a:ln/>
        </p:spPr>
        <p:txBody>
          <a:bodyPr wrap="square" lIns="0" tIns="0" rIns="0" bIns="0" rtlCol="0" anchor="ctr"/>
          <a:lstStyle/>
          <a:p>
            <a:pPr algn="l" indent="0" marL="0">
              <a:lnSpc>
                <a:spcPct val="79650"/>
              </a:lnSpc>
              <a:buNone/>
            </a:pPr>
            <a:r>
              <a:rPr lang="en-US" sz="4500" b="1" dirty="0">
                <a:solidFill>
                  <a:srgbClr val="2B2B35"/>
                </a:solidFill>
                <a:latin typeface="Roboto" pitchFamily="34" charset="0"/>
                <a:ea typeface="Roboto" pitchFamily="34" charset="-122"/>
                <a:cs typeface="Roboto" pitchFamily="34" charset="-120"/>
              </a:rPr>
              <a:t>What Would You Do? </a:t>
            </a:r>
            <a:endParaRPr lang="en-US" sz="4500" dirty="0"/>
          </a:p>
        </p:txBody>
      </p:sp>
      <p:sp>
        <p:nvSpPr>
          <p:cNvPr id="7" name="Text 2"/>
          <p:cNvSpPr/>
          <p:nvPr/>
        </p:nvSpPr>
        <p:spPr>
          <a:xfrm>
            <a:off x="6480915" y="2052133"/>
            <a:ext cx="2381250" cy="1419225"/>
          </a:xfrm>
          <a:prstGeom prst="rect">
            <a:avLst/>
          </a:prstGeom>
          <a:noFill/>
          <a:ln/>
        </p:spPr>
        <p:txBody>
          <a:bodyPr wrap="square" lIns="0" tIns="0" rIns="0" bIns="0" rtlCol="0" anchor="ctr"/>
          <a:lstStyle/>
          <a:p>
            <a:pPr algn="l" indent="0" marL="0">
              <a:lnSpc>
                <a:spcPct val="79650"/>
              </a:lnSpc>
              <a:buNone/>
            </a:pPr>
            <a:r>
              <a:rPr lang="en-US" sz="2325" dirty="0">
                <a:solidFill>
                  <a:srgbClr val="2B2B35"/>
                </a:solidFill>
                <a:latin typeface="Roboto Condensed" pitchFamily="34" charset="0"/>
                <a:ea typeface="Roboto Condensed" pitchFamily="34" charset="-122"/>
                <a:cs typeface="Roboto Condensed" pitchFamily="34" charset="-120"/>
              </a:rPr>
              <a:t>Alternative format? </a:t>
            </a:r>
            <a:endParaRPr lang="en-US" sz="2325" dirty="0"/>
          </a:p>
          <a:p>
            <a:pPr algn="l" indent="0" marL="0">
              <a:lnSpc>
                <a:spcPct val="79650"/>
              </a:lnSpc>
              <a:buNone/>
            </a:pPr>
            <a:r>
              <a:rPr lang="en-US" sz="2325" dirty="0">
                <a:solidFill>
                  <a:srgbClr val="2B2B35"/>
                </a:solidFill>
                <a:latin typeface="Roboto Condensed" pitchFamily="34" charset="0"/>
                <a:ea typeface="Roboto Condensed" pitchFamily="34" charset="-122"/>
                <a:cs typeface="Roboto Condensed" pitchFamily="34" charset="-120"/>
              </a:rPr>
              <a:t>PDF? </a:t>
            </a:r>
            <a:endParaRPr lang="en-US" sz="2325" dirty="0"/>
          </a:p>
          <a:p>
            <a:pPr algn="l" indent="0" marL="0">
              <a:lnSpc>
                <a:spcPct val="79650"/>
              </a:lnSpc>
              <a:buNone/>
            </a:pPr>
            <a:r>
              <a:rPr lang="en-US" sz="2325" dirty="0">
                <a:solidFill>
                  <a:srgbClr val="2B2B35"/>
                </a:solidFill>
                <a:latin typeface="Roboto Condensed" pitchFamily="34" charset="0"/>
                <a:ea typeface="Roboto Condensed" pitchFamily="34" charset="-122"/>
                <a:cs typeface="Roboto Condensed" pitchFamily="34" charset="-120"/>
              </a:rPr>
              <a:t>Alt Text? </a:t>
            </a:r>
            <a:endParaRPr lang="en-US" sz="2325" dirty="0"/>
          </a:p>
          <a:p>
            <a:pPr algn="l" indent="0" marL="0">
              <a:lnSpc>
                <a:spcPct val="79650"/>
              </a:lnSpc>
              <a:buNone/>
            </a:pPr>
            <a:r>
              <a:rPr lang="en-US" sz="2325" dirty="0">
                <a:solidFill>
                  <a:srgbClr val="2B2B35"/>
                </a:solidFill>
                <a:latin typeface="Roboto Condensed" pitchFamily="34" charset="0"/>
                <a:ea typeface="Roboto Condensed" pitchFamily="34" charset="-122"/>
                <a:cs typeface="Roboto Condensed" pitchFamily="34" charset="-120"/>
              </a:rPr>
              <a:t>HTML? </a:t>
            </a:r>
            <a:endParaRPr lang="en-US" sz="2325"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753600" cy="5486400"/>
          </a:xfrm>
          <a:prstGeom prst="rect">
            <a:avLst/>
          </a:prstGeom>
        </p:spPr>
      </p:pic>
      <p:pic>
        <p:nvPicPr>
          <p:cNvPr id="3" name="Image 1" descr="preencoded.png">    </p:cNvPr>
          <p:cNvPicPr>
            <a:picLocks noChangeAspect="1"/>
          </p:cNvPicPr>
          <p:nvPr/>
        </p:nvPicPr>
        <p:blipFill>
          <a:blip r:embed="rId2"/>
          <a:stretch>
            <a:fillRect/>
          </a:stretch>
        </p:blipFill>
        <p:spPr>
          <a:xfrm>
            <a:off x="2374382" y="4074852"/>
            <a:ext cx="7381875" cy="1409700"/>
          </a:xfrm>
          <a:prstGeom prst="rect">
            <a:avLst/>
          </a:prstGeom>
        </p:spPr>
      </p:pic>
      <p:pic>
        <p:nvPicPr>
          <p:cNvPr id="4" name="Image 2" descr="preencoded.png">    </p:cNvPr>
          <p:cNvPicPr>
            <a:picLocks noChangeAspect="1"/>
          </p:cNvPicPr>
          <p:nvPr/>
        </p:nvPicPr>
        <p:blipFill>
          <a:blip r:embed="rId3"/>
          <a:stretch>
            <a:fillRect/>
          </a:stretch>
        </p:blipFill>
        <p:spPr>
          <a:xfrm>
            <a:off x="0" y="-2492"/>
            <a:ext cx="2667000" cy="5495925"/>
          </a:xfrm>
          <a:prstGeom prst="rect">
            <a:avLst/>
          </a:prstGeom>
        </p:spPr>
      </p:pic>
      <p:sp>
        <p:nvSpPr>
          <p:cNvPr id="5" name="Text 0"/>
          <p:cNvSpPr/>
          <p:nvPr/>
        </p:nvSpPr>
        <p:spPr>
          <a:xfrm>
            <a:off x="2762326" y="236588"/>
            <a:ext cx="3343275" cy="571500"/>
          </a:xfrm>
          <a:prstGeom prst="rect">
            <a:avLst/>
          </a:prstGeom>
          <a:noFill/>
          <a:ln/>
        </p:spPr>
        <p:txBody>
          <a:bodyPr wrap="square" lIns="0" tIns="0" rIns="0" bIns="0" rtlCol="0" anchor="ctr"/>
          <a:lstStyle/>
          <a:p>
            <a:pPr algn="l" indent="0" marL="0">
              <a:lnSpc>
                <a:spcPct val="79650"/>
              </a:lnSpc>
              <a:buNone/>
            </a:pPr>
            <a:r>
              <a:rPr lang="en-US" sz="3750" b="1" dirty="0">
                <a:solidFill>
                  <a:srgbClr val="2B2B35"/>
                </a:solidFill>
                <a:latin typeface="Roboto" pitchFamily="34" charset="0"/>
                <a:ea typeface="Roboto" pitchFamily="34" charset="-122"/>
                <a:cs typeface="Roboto" pitchFamily="34" charset="-120"/>
              </a:rPr>
              <a:t>The Challenge</a:t>
            </a:r>
            <a:endParaRPr lang="en-US" sz="3750" dirty="0"/>
          </a:p>
        </p:txBody>
      </p:sp>
      <p:sp>
        <p:nvSpPr>
          <p:cNvPr id="6" name="Text 1"/>
          <p:cNvSpPr/>
          <p:nvPr/>
        </p:nvSpPr>
        <p:spPr>
          <a:xfrm>
            <a:off x="2798035" y="1073048"/>
            <a:ext cx="5419725" cy="2276475"/>
          </a:xfrm>
          <a:prstGeom prst="rect">
            <a:avLst/>
          </a:prstGeom>
          <a:noFill/>
          <a:ln/>
        </p:spPr>
        <p:txBody>
          <a:bodyPr wrap="square" lIns="0" tIns="0" rIns="0" bIns="0" rtlCol="0" anchor="ctr"/>
          <a:lstStyle/>
          <a:p>
            <a:pPr algn="l" indent="0" marL="0">
              <a:lnSpc>
                <a:spcPct val="92663"/>
              </a:lnSpc>
              <a:buNone/>
            </a:pPr>
            <a:r>
              <a:rPr lang="en-US" sz="1425" dirty="0">
                <a:solidFill>
                  <a:srgbClr val="000000"/>
                </a:solidFill>
                <a:latin typeface="Rubik" pitchFamily="34" charset="0"/>
                <a:ea typeface="Rubik" pitchFamily="34" charset="-122"/>
                <a:cs typeface="Rubik" pitchFamily="34" charset="-120"/>
              </a:rPr>
              <a:t>Break Into Groups or work on your own.</a:t>
            </a:r>
            <a:endParaRPr lang="en-US" sz="1425" dirty="0"/>
          </a:p>
          <a:p>
            <a:pPr algn="l" indent="0" marL="0">
              <a:lnSpc>
                <a:spcPct val="92663"/>
              </a:lnSpc>
              <a:buNone/>
            </a:pPr>
            <a:r>
              <a:rPr lang="en-US" sz="1425" dirty="0">
                <a:solidFill>
                  <a:srgbClr val="000000"/>
                </a:solidFill>
              </a:rPr>
              <a:t> </a:t>
            </a:r>
            <a:endParaRPr lang="en-US" sz="1425" dirty="0"/>
          </a:p>
          <a:p>
            <a:pPr algn="l" indent="0" marL="0">
              <a:lnSpc>
                <a:spcPct val="92663"/>
              </a:lnSpc>
              <a:buNone/>
            </a:pPr>
            <a:r>
              <a:rPr lang="en-US" sz="1425" dirty="0">
                <a:solidFill>
                  <a:srgbClr val="000000"/>
                </a:solidFill>
                <a:latin typeface="Rubik" pitchFamily="34" charset="0"/>
                <a:ea typeface="Rubik" pitchFamily="34" charset="-122"/>
                <a:cs typeface="Rubik" pitchFamily="34" charset="-120"/>
              </a:rPr>
              <a:t>You will be shown 4 images for ~2 minutes each.</a:t>
            </a:r>
            <a:endParaRPr lang="en-US" sz="1425" dirty="0"/>
          </a:p>
          <a:p>
            <a:pPr algn="l" indent="0" marL="0">
              <a:lnSpc>
                <a:spcPct val="92663"/>
              </a:lnSpc>
              <a:buNone/>
            </a:pPr>
            <a:r>
              <a:rPr lang="en-US" sz="1425" dirty="0">
                <a:solidFill>
                  <a:srgbClr val="000000"/>
                </a:solidFill>
              </a:rPr>
              <a:t> </a:t>
            </a:r>
            <a:endParaRPr lang="en-US" sz="1425" dirty="0"/>
          </a:p>
          <a:p>
            <a:pPr algn="l" indent="0" marL="0">
              <a:lnSpc>
                <a:spcPct val="92663"/>
              </a:lnSpc>
              <a:buNone/>
            </a:pPr>
            <a:r>
              <a:rPr lang="en-US" sz="1425" dirty="0">
                <a:solidFill>
                  <a:srgbClr val="000000"/>
                </a:solidFill>
                <a:latin typeface="Rubik" pitchFamily="34" charset="0"/>
                <a:ea typeface="Rubik" pitchFamily="34" charset="-122"/>
                <a:cs typeface="Rubik" pitchFamily="34" charset="-120"/>
              </a:rPr>
              <a:t>Work on your own or with a pal or two in the office / GChat team to craft the best text alternatives you can for each image.</a:t>
            </a:r>
            <a:endParaRPr lang="en-US" sz="1425" dirty="0"/>
          </a:p>
          <a:p>
            <a:pPr algn="l" indent="0" marL="0">
              <a:lnSpc>
                <a:spcPct val="92663"/>
              </a:lnSpc>
              <a:buNone/>
            </a:pPr>
            <a:r>
              <a:rPr lang="en-US" sz="1425" dirty="0">
                <a:solidFill>
                  <a:srgbClr val="000000"/>
                </a:solidFill>
              </a:rPr>
              <a:t> </a:t>
            </a:r>
            <a:endParaRPr lang="en-US" sz="1425" dirty="0"/>
          </a:p>
          <a:p>
            <a:pPr algn="l" indent="0" marL="0">
              <a:lnSpc>
                <a:spcPct val="92663"/>
              </a:lnSpc>
              <a:buNone/>
            </a:pPr>
            <a:r>
              <a:rPr lang="en-US" sz="1425" dirty="0">
                <a:solidFill>
                  <a:srgbClr val="000000"/>
                </a:solidFill>
                <a:latin typeface="Rubik" pitchFamily="34" charset="0"/>
                <a:ea typeface="Rubik" pitchFamily="34" charset="-122"/>
                <a:cs typeface="Rubik" pitchFamily="34" charset="-120"/>
              </a:rPr>
              <a:t>Review the current state of alt text, share what you would write and what I would write.</a:t>
            </a:r>
            <a:endParaRPr lang="en-US" sz="1425" dirty="0"/>
          </a:p>
        </p:txBody>
      </p:sp>
      <p:sp>
        <p:nvSpPr>
          <p:cNvPr id="7" name="Text 2"/>
          <p:cNvSpPr/>
          <p:nvPr/>
        </p:nvSpPr>
        <p:spPr>
          <a:xfrm>
            <a:off x="-1851" y="103797"/>
            <a:ext cx="2619375" cy="5210175"/>
          </a:xfrm>
          <a:prstGeom prst="rect">
            <a:avLst/>
          </a:prstGeom>
          <a:noFill/>
          <a:ln/>
        </p:spPr>
        <p:txBody>
          <a:bodyPr wrap="square" lIns="0" tIns="0" rIns="0" bIns="0" rtlCol="0" anchor="ctr"/>
          <a:lstStyle/>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Role of Alternative Text</a:t>
            </a:r>
            <a:endParaRPr lang="en-US" sz="1425" dirty="0"/>
          </a:p>
          <a:p>
            <a:pPr algn="l" indent="0" marL="0">
              <a:lnSpc>
                <a:spcPct val="79650"/>
              </a:lnSpc>
              <a:buNone/>
            </a:pPr>
            <a:r>
              <a:rPr lang="en-US" sz="1425" dirty="0">
                <a:solidFill>
                  <a:srgbClr val="000000"/>
                </a:solidFill>
              </a:rPr>
              <a:t> </a:t>
            </a:r>
            <a:endParaRPr lang="en-US" sz="1425" dirty="0"/>
          </a:p>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Verbosity of Alt Text</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Prefixes</a:t>
            </a:r>
            <a:endParaRPr lang="en-US" sz="1425" dirty="0"/>
          </a:p>
          <a:p>
            <a:pPr algn="l" marL="342900" indent="-342900">
              <a:lnSpc>
                <a:spcPct val="79650"/>
              </a:lnSpc>
              <a:buSzPct val="100000"/>
              <a:buChar char="•"/>
            </a:pPr>
            <a:endParaRPr lang="en-US" sz="1425" dirty="0"/>
          </a:p>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Five image types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Informational Images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Complex Images</a:t>
            </a:r>
            <a:endParaRPr lang="en-US" sz="1425" dirty="0"/>
          </a:p>
          <a:p>
            <a:pPr algn="l" lvl="2" marL="10287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Long Description</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Supplemental / Decorative Images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Redundant Images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Actionable / Functional Images</a:t>
            </a:r>
            <a:endParaRPr lang="en-US" sz="1425" dirty="0"/>
          </a:p>
          <a:p>
            <a:pPr algn="l" marL="342900" indent="-342900">
              <a:lnSpc>
                <a:spcPct val="79650"/>
              </a:lnSpc>
              <a:buSzPct val="100000"/>
              <a:buChar char="•"/>
            </a:pPr>
            <a:endParaRPr lang="en-US" sz="1425" dirty="0"/>
          </a:p>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Bonus Image Type!</a:t>
            </a:r>
            <a:endParaRPr lang="en-US" sz="1425" dirty="0"/>
          </a:p>
          <a:p>
            <a:pPr algn="l" marL="342900" indent="-342900">
              <a:lnSpc>
                <a:spcPct val="79650"/>
              </a:lnSpc>
              <a:buSzPct val="100000"/>
              <a:buChar char="•"/>
            </a:pPr>
            <a:endParaRPr lang="en-US" sz="1425" dirty="0"/>
          </a:p>
          <a:p>
            <a:pPr algn="l" marL="342900" indent="-342900">
              <a:lnSpc>
                <a:spcPct val="79650"/>
              </a:lnSpc>
              <a:buSzPct val="100000"/>
              <a:buChar char="•"/>
            </a:pPr>
            <a:r>
              <a:rPr lang="en-US" sz="1425" b="1" dirty="0">
                <a:solidFill>
                  <a:srgbClr val="FFFFFF"/>
                </a:solidFill>
                <a:latin typeface="Rubik" pitchFamily="34" charset="0"/>
                <a:ea typeface="Rubik" pitchFamily="34" charset="-122"/>
                <a:cs typeface="Rubik" pitchFamily="34" charset="-120"/>
              </a:rPr>
              <a:t>The Challenge</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Examples 1-4!</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Extra Practice</a:t>
            </a:r>
            <a:endParaRPr lang="en-US" sz="1425" dirty="0"/>
          </a:p>
          <a:p>
            <a:pPr algn="l" indent="0" marL="0">
              <a:lnSpc>
                <a:spcPct val="79650"/>
              </a:lnSpc>
              <a:buNone/>
            </a:pPr>
            <a:r>
              <a:rPr lang="en-US" sz="1425" dirty="0">
                <a:solidFill>
                  <a:srgbClr val="000000"/>
                </a:solidFill>
              </a:rPr>
              <a:t> </a:t>
            </a:r>
            <a:endParaRPr lang="en-US" sz="1425" dirty="0"/>
          </a:p>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Takeaways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Requirements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Best Practices </a:t>
            </a:r>
            <a:endParaRPr lang="en-US" sz="1425"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753600" cy="5486400"/>
          </a:xfrm>
          <a:prstGeom prst="rect">
            <a:avLst/>
          </a:prstGeom>
        </p:spPr>
      </p:pic>
      <p:pic>
        <p:nvPicPr>
          <p:cNvPr id="3" name="Image 1" descr="preencoded.png">    </p:cNvPr>
          <p:cNvPicPr>
            <a:picLocks noChangeAspect="1"/>
          </p:cNvPicPr>
          <p:nvPr/>
        </p:nvPicPr>
        <p:blipFill>
          <a:blip r:embed="rId2"/>
          <a:stretch>
            <a:fillRect/>
          </a:stretch>
        </p:blipFill>
        <p:spPr>
          <a:xfrm>
            <a:off x="204856" y="755102"/>
            <a:ext cx="8715375" cy="4343400"/>
          </a:xfrm>
          <a:prstGeom prst="rect">
            <a:avLst/>
          </a:prstGeom>
        </p:spPr>
      </p:pic>
      <p:sp>
        <p:nvSpPr>
          <p:cNvPr id="4" name="Text 0"/>
          <p:cNvSpPr/>
          <p:nvPr/>
        </p:nvSpPr>
        <p:spPr>
          <a:xfrm>
            <a:off x="204328" y="143072"/>
            <a:ext cx="3619500" cy="571500"/>
          </a:xfrm>
          <a:prstGeom prst="rect">
            <a:avLst/>
          </a:prstGeom>
          <a:noFill/>
          <a:ln/>
        </p:spPr>
        <p:txBody>
          <a:bodyPr wrap="square" lIns="0" tIns="0" rIns="0" bIns="0" rtlCol="0" anchor="ctr"/>
          <a:lstStyle/>
          <a:p>
            <a:pPr algn="l" indent="0" marL="0">
              <a:lnSpc>
                <a:spcPct val="79650"/>
              </a:lnSpc>
              <a:buNone/>
            </a:pPr>
            <a:r>
              <a:rPr lang="en-US" sz="3750" b="1" dirty="0">
                <a:solidFill>
                  <a:srgbClr val="2B2B35"/>
                </a:solidFill>
                <a:latin typeface="Roboto" pitchFamily="34" charset="0"/>
                <a:ea typeface="Roboto" pitchFamily="34" charset="-122"/>
                <a:cs typeface="Roboto" pitchFamily="34" charset="-120"/>
              </a:rPr>
              <a:t>Example 1</a:t>
            </a:r>
            <a:endParaRPr lang="en-US" sz="37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753600" cy="5486400"/>
          </a:xfrm>
          <a:prstGeom prst="rect">
            <a:avLst/>
          </a:prstGeom>
        </p:spPr>
      </p:pic>
      <p:pic>
        <p:nvPicPr>
          <p:cNvPr id="3" name="Image 1" descr="preencoded.png">    </p:cNvPr>
          <p:cNvPicPr>
            <a:picLocks noChangeAspect="1"/>
          </p:cNvPicPr>
          <p:nvPr/>
        </p:nvPicPr>
        <p:blipFill>
          <a:blip r:embed="rId2"/>
          <a:stretch>
            <a:fillRect/>
          </a:stretch>
        </p:blipFill>
        <p:spPr>
          <a:xfrm>
            <a:off x="244717" y="863637"/>
            <a:ext cx="8715375" cy="4343400"/>
          </a:xfrm>
          <a:prstGeom prst="rect">
            <a:avLst/>
          </a:prstGeom>
        </p:spPr>
      </p:pic>
      <p:sp>
        <p:nvSpPr>
          <p:cNvPr id="4" name="Text 0"/>
          <p:cNvSpPr/>
          <p:nvPr/>
        </p:nvSpPr>
        <p:spPr>
          <a:xfrm>
            <a:off x="204328" y="143072"/>
            <a:ext cx="3619500" cy="571500"/>
          </a:xfrm>
          <a:prstGeom prst="rect">
            <a:avLst/>
          </a:prstGeom>
          <a:noFill/>
          <a:ln/>
        </p:spPr>
        <p:txBody>
          <a:bodyPr wrap="square" lIns="0" tIns="0" rIns="0" bIns="0" rtlCol="0" anchor="ctr"/>
          <a:lstStyle/>
          <a:p>
            <a:pPr algn="l" indent="0" marL="0">
              <a:lnSpc>
                <a:spcPct val="79650"/>
              </a:lnSpc>
              <a:buNone/>
            </a:pPr>
            <a:r>
              <a:rPr lang="en-US" sz="3750" b="1" dirty="0">
                <a:solidFill>
                  <a:srgbClr val="2B2B35"/>
                </a:solidFill>
                <a:latin typeface="Roboto" pitchFamily="34" charset="0"/>
                <a:ea typeface="Roboto" pitchFamily="34" charset="-122"/>
                <a:cs typeface="Roboto" pitchFamily="34" charset="-120"/>
              </a:rPr>
              <a:t>Example 2</a:t>
            </a:r>
            <a:endParaRPr lang="en-US" sz="375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753600" cy="5486400"/>
          </a:xfrm>
          <a:prstGeom prst="rect">
            <a:avLst/>
          </a:prstGeom>
        </p:spPr>
      </p:pic>
      <p:sp>
        <p:nvSpPr>
          <p:cNvPr id="3" name="Text 0"/>
          <p:cNvSpPr/>
          <p:nvPr/>
        </p:nvSpPr>
        <p:spPr>
          <a:xfrm>
            <a:off x="204328" y="143072"/>
            <a:ext cx="3619500" cy="571500"/>
          </a:xfrm>
          <a:prstGeom prst="rect">
            <a:avLst/>
          </a:prstGeom>
          <a:noFill/>
          <a:ln/>
        </p:spPr>
        <p:txBody>
          <a:bodyPr wrap="square" lIns="0" tIns="0" rIns="0" bIns="0" rtlCol="0" anchor="ctr"/>
          <a:lstStyle/>
          <a:p>
            <a:pPr algn="l" indent="0" marL="0">
              <a:lnSpc>
                <a:spcPct val="79650"/>
              </a:lnSpc>
              <a:buNone/>
            </a:pPr>
            <a:r>
              <a:rPr lang="en-US" sz="3750" b="1" dirty="0">
                <a:solidFill>
                  <a:srgbClr val="2B2B35"/>
                </a:solidFill>
                <a:latin typeface="Roboto" pitchFamily="34" charset="0"/>
                <a:ea typeface="Roboto" pitchFamily="34" charset="-122"/>
                <a:cs typeface="Roboto" pitchFamily="34" charset="-120"/>
              </a:rPr>
              <a:t>Example 3</a:t>
            </a:r>
            <a:endParaRPr lang="en-US" sz="3750" dirty="0"/>
          </a:p>
        </p:txBody>
      </p:sp>
      <p:pic>
        <p:nvPicPr>
          <p:cNvPr id="4" name="Image 1" descr="preencoded.png">    </p:cNvPr>
          <p:cNvPicPr>
            <a:picLocks noChangeAspect="1"/>
          </p:cNvPicPr>
          <p:nvPr/>
        </p:nvPicPr>
        <p:blipFill>
          <a:blip r:embed="rId2"/>
          <a:stretch>
            <a:fillRect/>
          </a:stretch>
        </p:blipFill>
        <p:spPr>
          <a:xfrm>
            <a:off x="1644948" y="832614"/>
            <a:ext cx="6477000" cy="439102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753600" cy="5486400"/>
          </a:xfrm>
          <a:prstGeom prst="rect">
            <a:avLst/>
          </a:prstGeom>
        </p:spPr>
      </p:pic>
      <p:sp>
        <p:nvSpPr>
          <p:cNvPr id="3" name="Text 0"/>
          <p:cNvSpPr/>
          <p:nvPr/>
        </p:nvSpPr>
        <p:spPr>
          <a:xfrm>
            <a:off x="204328" y="143072"/>
            <a:ext cx="3619500" cy="571500"/>
          </a:xfrm>
          <a:prstGeom prst="rect">
            <a:avLst/>
          </a:prstGeom>
          <a:noFill/>
          <a:ln/>
        </p:spPr>
        <p:txBody>
          <a:bodyPr wrap="square" lIns="0" tIns="0" rIns="0" bIns="0" rtlCol="0" anchor="ctr"/>
          <a:lstStyle/>
          <a:p>
            <a:pPr algn="l" indent="0" marL="0">
              <a:lnSpc>
                <a:spcPct val="79650"/>
              </a:lnSpc>
              <a:buNone/>
            </a:pPr>
            <a:r>
              <a:rPr lang="en-US" sz="3750" b="1" dirty="0">
                <a:solidFill>
                  <a:srgbClr val="2B2B35"/>
                </a:solidFill>
                <a:latin typeface="Roboto" pitchFamily="34" charset="0"/>
                <a:ea typeface="Roboto" pitchFamily="34" charset="-122"/>
                <a:cs typeface="Roboto" pitchFamily="34" charset="-120"/>
              </a:rPr>
              <a:t>Example 4</a:t>
            </a:r>
            <a:endParaRPr lang="en-US" sz="3750" dirty="0"/>
          </a:p>
        </p:txBody>
      </p:sp>
      <p:pic>
        <p:nvPicPr>
          <p:cNvPr id="4" name="Image 1" descr="preencoded.png">    </p:cNvPr>
          <p:cNvPicPr>
            <a:picLocks noChangeAspect="1"/>
          </p:cNvPicPr>
          <p:nvPr/>
        </p:nvPicPr>
        <p:blipFill>
          <a:blip r:embed="rId2"/>
          <a:stretch>
            <a:fillRect/>
          </a:stretch>
        </p:blipFill>
        <p:spPr>
          <a:xfrm>
            <a:off x="204847" y="933234"/>
            <a:ext cx="9191625" cy="41148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753600" cy="5486400"/>
          </a:xfrm>
          <a:prstGeom prst="rect">
            <a:avLst/>
          </a:prstGeom>
        </p:spPr>
      </p:pic>
      <p:pic>
        <p:nvPicPr>
          <p:cNvPr id="3" name="Image 1" descr="preencoded.png">    </p:cNvPr>
          <p:cNvPicPr>
            <a:picLocks noChangeAspect="1"/>
          </p:cNvPicPr>
          <p:nvPr/>
        </p:nvPicPr>
        <p:blipFill>
          <a:blip r:embed="rId2"/>
          <a:stretch>
            <a:fillRect/>
          </a:stretch>
        </p:blipFill>
        <p:spPr>
          <a:xfrm>
            <a:off x="204856" y="755102"/>
            <a:ext cx="6962775" cy="3467100"/>
          </a:xfrm>
          <a:prstGeom prst="rect">
            <a:avLst/>
          </a:prstGeom>
        </p:spPr>
      </p:pic>
      <p:sp>
        <p:nvSpPr>
          <p:cNvPr id="4" name="Text 0"/>
          <p:cNvSpPr/>
          <p:nvPr/>
        </p:nvSpPr>
        <p:spPr>
          <a:xfrm>
            <a:off x="204815" y="77612"/>
            <a:ext cx="5124450" cy="571500"/>
          </a:xfrm>
          <a:prstGeom prst="rect">
            <a:avLst/>
          </a:prstGeom>
          <a:noFill/>
          <a:ln/>
        </p:spPr>
        <p:txBody>
          <a:bodyPr wrap="square" lIns="0" tIns="0" rIns="0" bIns="0" rtlCol="0" anchor="ctr"/>
          <a:lstStyle/>
          <a:p>
            <a:pPr algn="l" indent="0" marL="0">
              <a:lnSpc>
                <a:spcPct val="79650"/>
              </a:lnSpc>
              <a:buNone/>
            </a:pPr>
            <a:r>
              <a:rPr lang="en-US" sz="3750" b="1" dirty="0">
                <a:solidFill>
                  <a:srgbClr val="2B2B35"/>
                </a:solidFill>
                <a:latin typeface="Roboto" pitchFamily="34" charset="0"/>
                <a:ea typeface="Roboto" pitchFamily="34" charset="-122"/>
                <a:cs typeface="Roboto" pitchFamily="34" charset="-120"/>
              </a:rPr>
              <a:t>Example 1 - Results</a:t>
            </a:r>
            <a:endParaRPr lang="en-US" sz="3750" dirty="0"/>
          </a:p>
        </p:txBody>
      </p:sp>
      <p:sp>
        <p:nvSpPr>
          <p:cNvPr id="5" name="Text 1"/>
          <p:cNvSpPr/>
          <p:nvPr/>
        </p:nvSpPr>
        <p:spPr>
          <a:xfrm>
            <a:off x="7302675" y="755096"/>
            <a:ext cx="2276475" cy="4000500"/>
          </a:xfrm>
          <a:prstGeom prst="rect">
            <a:avLst/>
          </a:prstGeom>
          <a:noFill/>
          <a:ln/>
        </p:spPr>
        <p:txBody>
          <a:bodyPr wrap="square" lIns="0" tIns="0" rIns="0" bIns="0" rtlCol="0" anchor="ctr"/>
          <a:lstStyle/>
          <a:p>
            <a:pPr algn="l" indent="0" marL="0">
              <a:lnSpc>
                <a:spcPct val="79650"/>
              </a:lnSpc>
              <a:buNone/>
            </a:pPr>
            <a:r>
              <a:rPr lang="en-US" sz="1875" dirty="0">
                <a:solidFill>
                  <a:srgbClr val="000000"/>
                </a:solidFill>
                <a:latin typeface="Roboto" pitchFamily="34" charset="0"/>
                <a:ea typeface="Roboto" pitchFamily="34" charset="-122"/>
                <a:cs typeface="Roboto" pitchFamily="34" charset="-120"/>
              </a:rPr>
              <a:t>alt="Tire, Wheel, Mode of transport, Automotive design, Vehicle, Transport, Automotive exterior, Car, Fender, Classic car, " title="Tire, Wheel, Mode of transport, Automotive design, Vehicle, Transport, Automotive exterior, Car, Fender, Classic car, "</a:t>
            </a:r>
            <a:endParaRPr lang="en-US" sz="1875" dirty="0"/>
          </a:p>
        </p:txBody>
      </p:sp>
      <p:sp>
        <p:nvSpPr>
          <p:cNvPr id="6" name="Text 2"/>
          <p:cNvSpPr/>
          <p:nvPr/>
        </p:nvSpPr>
        <p:spPr>
          <a:xfrm>
            <a:off x="204839" y="4417714"/>
            <a:ext cx="6010275" cy="733425"/>
          </a:xfrm>
          <a:prstGeom prst="rect">
            <a:avLst/>
          </a:prstGeom>
          <a:noFill/>
          <a:ln/>
        </p:spPr>
        <p:txBody>
          <a:bodyPr wrap="square" lIns="0" tIns="0" rIns="0" bIns="0" rtlCol="0" anchor="ctr"/>
          <a:lstStyle/>
          <a:p>
            <a:pPr algn="l" indent="0" marL="0">
              <a:lnSpc>
                <a:spcPct val="79650"/>
              </a:lnSpc>
              <a:buNone/>
            </a:pPr>
            <a:r>
              <a:rPr lang="en-US" sz="1200" u="sng" dirty="0">
                <a:solidFill>
                  <a:srgbClr val="000000"/>
                </a:solidFill>
                <a:latin typeface="Roboto" pitchFamily="34" charset="0"/>
                <a:ea typeface="Roboto" pitchFamily="34" charset="-122"/>
                <a:cs typeface="Roboto" pitchFamily="34" charset="-120"/>
                <a:hlinkClick r:id="rId3" invalidUrl="" action="" tgtFrame="" tooltip="" history="1" highlightClick="0" endSnd="0">
                  <a:extLst>
                    <a:ext uri="{A12FA001-AC4F-418D-AE19-62706E023703}">
                      <ahyp:hlinkClr xmlns:ahyp="http://schemas.microsoft.com/office/drawing/2018/hyperlinkcolor" val="tx"/>
                    </a:ext>
                  </a:extLst>
                </a:hlinkClick>
              </a:rPr>
              <a:t>https://www.townandcountrymag.com/leisure/sporting/news/g2165/best-vintage-cars/</a:t>
            </a:r>
            <a:endParaRPr lang="en-US" sz="1200" dirty="0"/>
          </a:p>
          <a:p>
            <a:pPr algn="l" indent="0" marL="0">
              <a:lnSpc>
                <a:spcPct val="79650"/>
              </a:lnSpc>
              <a:buNone/>
            </a:pPr>
            <a:r>
              <a:rPr lang="en-US" sz="1200" dirty="0">
                <a:solidFill>
                  <a:srgbClr val="000000"/>
                </a:solidFill>
              </a:rPr>
              <a:t> </a:t>
            </a:r>
            <a:endParaRPr lang="en-US" sz="1200" dirty="0"/>
          </a:p>
          <a:p>
            <a:pPr algn="l" indent="0" marL="0">
              <a:lnSpc>
                <a:spcPct val="79650"/>
              </a:lnSpc>
              <a:buNone/>
            </a:pPr>
            <a:r>
              <a:rPr lang="en-US" sz="1200" u="sng" dirty="0">
                <a:solidFill>
                  <a:srgbClr val="000000"/>
                </a:solidFill>
                <a:latin typeface="Roboto" pitchFamily="34" charset="0"/>
                <a:ea typeface="Roboto" pitchFamily="34" charset="-122"/>
                <a:cs typeface="Roboto" pitchFamily="34" charset="-120"/>
                <a:hlinkClick r:id="rId4" invalidUrl="" action="" tgtFrame="" tooltip="" history="1" highlightClick="0" endSnd="0">
                  <a:extLst>
                    <a:ext uri="{A12FA001-AC4F-418D-AE19-62706E023703}">
                      <ahyp:hlinkClr xmlns:ahyp="http://schemas.microsoft.com/office/drawing/2018/hyperlinkcolor" val="tx"/>
                    </a:ext>
                  </a:extLst>
                </a:hlinkClick>
              </a:rPr>
              <a:t>A silver vintage Mercedes-Benz 300 SL Gullwing sports car with its distinctive upward-opening doors open, revealing a red interior, against a dark background.</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753600" cy="5486400"/>
          </a:xfrm>
          <a:prstGeom prst="rect">
            <a:avLst/>
          </a:prstGeom>
        </p:spPr>
      </p:pic>
      <p:sp>
        <p:nvSpPr>
          <p:cNvPr id="3" name="Text 0"/>
          <p:cNvSpPr/>
          <p:nvPr/>
        </p:nvSpPr>
        <p:spPr>
          <a:xfrm>
            <a:off x="279271" y="144633"/>
            <a:ext cx="5743575" cy="723900"/>
          </a:xfrm>
          <a:prstGeom prst="rect">
            <a:avLst/>
          </a:prstGeom>
          <a:noFill/>
          <a:ln/>
        </p:spPr>
        <p:txBody>
          <a:bodyPr wrap="square" lIns="0" tIns="0" rIns="0" bIns="0" rtlCol="0" anchor="ctr"/>
          <a:lstStyle/>
          <a:p>
            <a:pPr algn="l" indent="0" marL="0">
              <a:lnSpc>
                <a:spcPct val="79650"/>
              </a:lnSpc>
              <a:buNone/>
            </a:pPr>
            <a:r>
              <a:rPr lang="en-US" sz="4725" b="1" dirty="0">
                <a:solidFill>
                  <a:srgbClr val="00184C"/>
                </a:solidFill>
                <a:latin typeface="Montserrat" pitchFamily="34" charset="0"/>
                <a:ea typeface="Montserrat" pitchFamily="34" charset="-122"/>
                <a:cs typeface="Montserrat" pitchFamily="34" charset="-120"/>
              </a:rPr>
              <a:t>Objectives</a:t>
            </a:r>
            <a:endParaRPr lang="en-US" sz="4725" dirty="0"/>
          </a:p>
        </p:txBody>
      </p:sp>
      <p:sp>
        <p:nvSpPr>
          <p:cNvPr id="4" name="Text 1"/>
          <p:cNvSpPr/>
          <p:nvPr/>
        </p:nvSpPr>
        <p:spPr>
          <a:xfrm>
            <a:off x="103289" y="1193206"/>
            <a:ext cx="5572125" cy="3524250"/>
          </a:xfrm>
          <a:prstGeom prst="rect">
            <a:avLst/>
          </a:prstGeom>
          <a:noFill/>
          <a:ln/>
        </p:spPr>
        <p:txBody>
          <a:bodyPr wrap="square" lIns="0" tIns="0" rIns="0" bIns="0" rtlCol="0" anchor="ctr"/>
          <a:lstStyle/>
          <a:p>
            <a:pPr algn="l" marL="342900" indent="-342900">
              <a:lnSpc>
                <a:spcPct val="92663"/>
              </a:lnSpc>
              <a:buSzPct val="100000"/>
              <a:buChar char="•"/>
            </a:pPr>
            <a:r>
              <a:rPr lang="en-US" sz="1800" dirty="0">
                <a:solidFill>
                  <a:srgbClr val="000000"/>
                </a:solidFill>
                <a:latin typeface="Rubik" pitchFamily="34" charset="0"/>
                <a:ea typeface="Rubik" pitchFamily="34" charset="-122"/>
                <a:cs typeface="Rubik" pitchFamily="34" charset="-120"/>
              </a:rPr>
              <a:t>Define and differentiate between the "what," "when," and "why" of alternative text.</a:t>
            </a:r>
            <a:endParaRPr lang="en-US" sz="1800" dirty="0"/>
          </a:p>
          <a:p>
            <a:pPr algn="l" marL="342900" indent="-342900">
              <a:lnSpc>
                <a:spcPct val="92663"/>
              </a:lnSpc>
              <a:buSzPct val="100000"/>
              <a:buChar char="•"/>
            </a:pPr>
            <a:r>
              <a:rPr lang="en-US" sz="1800" dirty="0">
                <a:solidFill>
                  <a:srgbClr val="000000"/>
                </a:solidFill>
                <a:latin typeface="Rubik" pitchFamily="34" charset="0"/>
                <a:ea typeface="Rubik" pitchFamily="34" charset="-122"/>
                <a:cs typeface="Rubik" pitchFamily="34" charset="-120"/>
              </a:rPr>
              <a:t>Apply best practices for crafting concise and effective alternative text, including considerations for verbosity, common prefixes, and the proper use of punctuation.</a:t>
            </a:r>
            <a:endParaRPr lang="en-US" sz="1800" dirty="0"/>
          </a:p>
          <a:p>
            <a:pPr algn="l" marL="342900" indent="-342900">
              <a:lnSpc>
                <a:spcPct val="92663"/>
              </a:lnSpc>
              <a:buSzPct val="100000"/>
              <a:buChar char="•"/>
            </a:pPr>
            <a:r>
              <a:rPr lang="en-US" sz="1800" dirty="0">
                <a:solidFill>
                  <a:srgbClr val="000000"/>
                </a:solidFill>
                <a:latin typeface="Rubik" pitchFamily="34" charset="0"/>
                <a:ea typeface="Rubik" pitchFamily="34" charset="-122"/>
                <a:cs typeface="Rubik" pitchFamily="34" charset="-120"/>
              </a:rPr>
              <a:t>Identify and categorize different image types to determine the appropriate textual alternative strategy for each.</a:t>
            </a:r>
            <a:endParaRPr lang="en-US" sz="1800" dirty="0"/>
          </a:p>
          <a:p>
            <a:pPr algn="l" marL="342900" indent="-342900">
              <a:lnSpc>
                <a:spcPct val="92663"/>
              </a:lnSpc>
              <a:buSzPct val="100000"/>
              <a:buChar char="•"/>
            </a:pPr>
            <a:r>
              <a:rPr lang="en-US" sz="1800" dirty="0">
                <a:solidFill>
                  <a:srgbClr val="000000"/>
                </a:solidFill>
                <a:latin typeface="Rubik" pitchFamily="34" charset="0"/>
                <a:ea typeface="Rubik" pitchFamily="34" charset="-122"/>
                <a:cs typeface="Rubik" pitchFamily="34" charset="-120"/>
              </a:rPr>
              <a:t>Measure your alt text skills in a collaborative &amp; fun exercise.</a:t>
            </a:r>
            <a:endParaRPr lang="en-US" sz="1800" dirty="0"/>
          </a:p>
        </p:txBody>
      </p:sp>
      <p:pic>
        <p:nvPicPr>
          <p:cNvPr id="5" name="Image 1" descr="preencoded.png">    </p:cNvPr>
          <p:cNvPicPr>
            <a:picLocks noChangeAspect="1"/>
          </p:cNvPicPr>
          <p:nvPr/>
        </p:nvPicPr>
        <p:blipFill>
          <a:blip r:embed="rId2"/>
          <a:stretch>
            <a:fillRect/>
          </a:stretch>
        </p:blipFill>
        <p:spPr>
          <a:xfrm>
            <a:off x="5817899" y="-2509"/>
            <a:ext cx="3933825" cy="5486400"/>
          </a:xfrm>
          <a:prstGeom prst="rect">
            <a:avLst/>
          </a:prstGeom>
        </p:spPr>
      </p:pic>
      <p:sp>
        <p:nvSpPr>
          <p:cNvPr id="6" name="Text 2"/>
          <p:cNvSpPr/>
          <p:nvPr/>
        </p:nvSpPr>
        <p:spPr>
          <a:xfrm>
            <a:off x="9486900" y="5257800"/>
            <a:ext cx="266700" cy="228600"/>
          </a:xfrm>
          <a:prstGeom prst="rect">
            <a:avLst/>
          </a:prstGeom>
          <a:noFill/>
          <a:ln/>
        </p:spPr>
        <p:txBody>
          <a:bodyPr wrap="square" lIns="0" tIns="0" rIns="0" bIns="0" rtlCol="0" anchor="ctr"/>
          <a:lstStyle/>
          <a:p>
            <a:pPr algn="ctr" indent="0" marL="0">
              <a:buNone/>
            </a:pPr>
            <a:r>
              <a:rPr lang="en-US" sz="1200" u="none" dirty="0">
                <a:solidFill>
                  <a:srgbClr val="000000"/>
                </a:solidFill>
                <a:uFill>
                  <a:solidFill>
                    <a:srgbClr val="000000"/>
                  </a:solidFill>
                </a:uFill>
                <a:latin typeface="News Cycle" pitchFamily="34" charset="0"/>
                <a:ea typeface="News Cycle" pitchFamily="34" charset="-122"/>
                <a:cs typeface="News Cycle" pitchFamily="34" charset="-120"/>
              </a:rPr>
              <a:t>2</a:t>
            </a:r>
            <a:endParaRPr lang="en-US" sz="1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753600" cy="5486400"/>
          </a:xfrm>
          <a:prstGeom prst="rect">
            <a:avLst/>
          </a:prstGeom>
        </p:spPr>
      </p:pic>
      <p:pic>
        <p:nvPicPr>
          <p:cNvPr id="3" name="Image 1" descr="preencoded.png">    </p:cNvPr>
          <p:cNvPicPr>
            <a:picLocks noChangeAspect="1"/>
          </p:cNvPicPr>
          <p:nvPr/>
        </p:nvPicPr>
        <p:blipFill>
          <a:blip r:embed="rId2"/>
          <a:stretch>
            <a:fillRect/>
          </a:stretch>
        </p:blipFill>
        <p:spPr>
          <a:xfrm>
            <a:off x="244717" y="863637"/>
            <a:ext cx="7134225" cy="3552825"/>
          </a:xfrm>
          <a:prstGeom prst="rect">
            <a:avLst/>
          </a:prstGeom>
        </p:spPr>
      </p:pic>
      <p:sp>
        <p:nvSpPr>
          <p:cNvPr id="4" name="Text 0"/>
          <p:cNvSpPr/>
          <p:nvPr/>
        </p:nvSpPr>
        <p:spPr>
          <a:xfrm>
            <a:off x="204328" y="143072"/>
            <a:ext cx="5219700" cy="571500"/>
          </a:xfrm>
          <a:prstGeom prst="rect">
            <a:avLst/>
          </a:prstGeom>
          <a:noFill/>
          <a:ln/>
        </p:spPr>
        <p:txBody>
          <a:bodyPr wrap="square" lIns="0" tIns="0" rIns="0" bIns="0" rtlCol="0" anchor="ctr"/>
          <a:lstStyle/>
          <a:p>
            <a:pPr algn="l" indent="0" marL="0">
              <a:lnSpc>
                <a:spcPct val="79650"/>
              </a:lnSpc>
              <a:buNone/>
            </a:pPr>
            <a:r>
              <a:rPr lang="en-US" sz="3750" b="1" dirty="0">
                <a:solidFill>
                  <a:srgbClr val="2B2B35"/>
                </a:solidFill>
                <a:latin typeface="Roboto" pitchFamily="34" charset="0"/>
                <a:ea typeface="Roboto" pitchFamily="34" charset="-122"/>
                <a:cs typeface="Roboto" pitchFamily="34" charset="-120"/>
              </a:rPr>
              <a:t>Example 2 - Results</a:t>
            </a:r>
            <a:endParaRPr lang="en-US" sz="3750" dirty="0"/>
          </a:p>
        </p:txBody>
      </p:sp>
      <p:sp>
        <p:nvSpPr>
          <p:cNvPr id="5" name="Text 1"/>
          <p:cNvSpPr/>
          <p:nvPr/>
        </p:nvSpPr>
        <p:spPr>
          <a:xfrm>
            <a:off x="7579585" y="1424607"/>
            <a:ext cx="2143125" cy="933450"/>
          </a:xfrm>
          <a:prstGeom prst="rect">
            <a:avLst/>
          </a:prstGeom>
          <a:noFill/>
          <a:ln/>
        </p:spPr>
        <p:txBody>
          <a:bodyPr wrap="square" lIns="0" tIns="0" rIns="0" bIns="0" rtlCol="0" anchor="ctr"/>
          <a:lstStyle/>
          <a:p>
            <a:pPr algn="l" indent="0" marL="0">
              <a:lnSpc>
                <a:spcPct val="79650"/>
              </a:lnSpc>
              <a:buNone/>
            </a:pPr>
            <a:r>
              <a:rPr lang="en-US" sz="3075" dirty="0">
                <a:solidFill>
                  <a:srgbClr val="000000"/>
                </a:solidFill>
                <a:latin typeface="Roboto" pitchFamily="34" charset="0"/>
                <a:ea typeface="Roboto" pitchFamily="34" charset="-122"/>
                <a:cs typeface="Roboto" pitchFamily="34" charset="-120"/>
              </a:rPr>
              <a:t>alt=“Nails with penny”</a:t>
            </a:r>
            <a:endParaRPr lang="en-US" sz="3075" dirty="0"/>
          </a:p>
        </p:txBody>
      </p:sp>
      <p:sp>
        <p:nvSpPr>
          <p:cNvPr id="6" name="Text 2"/>
          <p:cNvSpPr/>
          <p:nvPr/>
        </p:nvSpPr>
        <p:spPr>
          <a:xfrm>
            <a:off x="242221" y="4618520"/>
            <a:ext cx="6219825" cy="733425"/>
          </a:xfrm>
          <a:prstGeom prst="rect">
            <a:avLst/>
          </a:prstGeom>
          <a:noFill/>
          <a:ln/>
        </p:spPr>
        <p:txBody>
          <a:bodyPr wrap="square" lIns="0" tIns="0" rIns="0" bIns="0" rtlCol="0" anchor="ctr"/>
          <a:lstStyle/>
          <a:p>
            <a:pPr algn="l" indent="0" marL="0">
              <a:lnSpc>
                <a:spcPct val="79650"/>
              </a:lnSpc>
              <a:buNone/>
            </a:pPr>
            <a:r>
              <a:rPr lang="en-US" sz="1200" u="sng" dirty="0">
                <a:solidFill>
                  <a:srgbClr val="000000"/>
                </a:solidFill>
                <a:latin typeface="Roboto" pitchFamily="34" charset="0"/>
                <a:ea typeface="Roboto" pitchFamily="34" charset="-122"/>
                <a:cs typeface="Roboto" pitchFamily="34" charset="-120"/>
                <a:hlinkClick r:id="rId3" invalidUrl="" action="" tgtFrame="" tooltip="" history="1" highlightClick="0" endSnd="0">
                  <a:extLst>
                    <a:ext uri="{A12FA001-AC4F-418D-AE19-62706E023703}">
                      <ahyp:hlinkClr xmlns:ahyp="http://schemas.microsoft.com/office/drawing/2018/hyperlinkcolor" val="tx"/>
                    </a:ext>
                  </a:extLst>
                </a:hlinkClick>
              </a:rPr>
              <a:t>https://www.harpgallery.com/blog/the-humble-nail-a-key-to-unlock-the-past/</a:t>
            </a:r>
            <a:endParaRPr lang="en-US" sz="1200" dirty="0"/>
          </a:p>
          <a:p>
            <a:pPr algn="l" indent="0" marL="0">
              <a:lnSpc>
                <a:spcPct val="79650"/>
              </a:lnSpc>
              <a:buNone/>
            </a:pPr>
            <a:r>
              <a:rPr lang="en-US" sz="1200" dirty="0">
                <a:solidFill>
                  <a:srgbClr val="000000"/>
                </a:solidFill>
              </a:rPr>
              <a:t> </a:t>
            </a:r>
            <a:endParaRPr lang="en-US" sz="1200" dirty="0"/>
          </a:p>
          <a:p>
            <a:pPr algn="l" indent="0" marL="0">
              <a:lnSpc>
                <a:spcPct val="79650"/>
              </a:lnSpc>
              <a:buNone/>
            </a:pPr>
            <a:r>
              <a:rPr lang="en-US" sz="1200" u="sng" dirty="0">
                <a:solidFill>
                  <a:srgbClr val="000000"/>
                </a:solidFill>
                <a:latin typeface="Roboto" pitchFamily="34" charset="0"/>
                <a:ea typeface="Roboto" pitchFamily="34" charset="-122"/>
                <a:cs typeface="Roboto" pitchFamily="34" charset="-120"/>
                <a:hlinkClick r:id="rId4" invalidUrl="" action="" tgtFrame="" tooltip="" history="1" highlightClick="0" endSnd="0">
                  <a:extLst>
                    <a:ext uri="{A12FA001-AC4F-418D-AE19-62706E023703}">
                      <ahyp:hlinkClr xmlns:ahyp="http://schemas.microsoft.com/office/drawing/2018/hyperlinkcolor" val="tx"/>
                    </a:ext>
                  </a:extLst>
                </a:hlinkClick>
              </a:rPr>
              <a:t>A close-up shot of eight old, rusty, hand-forged nails of varying sizes and shapes, lined up horizontally on a tan surface, with a US penny in the background for scale.</a:t>
            </a:r>
            <a:endParaRPr lang="en-US" sz="1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753600" cy="5486400"/>
          </a:xfrm>
          <a:prstGeom prst="rect">
            <a:avLst/>
          </a:prstGeom>
        </p:spPr>
      </p:pic>
      <p:pic>
        <p:nvPicPr>
          <p:cNvPr id="3" name="Image 1" descr="preencoded.png">    </p:cNvPr>
          <p:cNvPicPr>
            <a:picLocks noChangeAspect="1"/>
          </p:cNvPicPr>
          <p:nvPr/>
        </p:nvPicPr>
        <p:blipFill>
          <a:blip r:embed="rId2"/>
          <a:stretch>
            <a:fillRect/>
          </a:stretch>
        </p:blipFill>
        <p:spPr>
          <a:xfrm>
            <a:off x="204848" y="767153"/>
            <a:ext cx="6477000" cy="4391025"/>
          </a:xfrm>
          <a:prstGeom prst="rect">
            <a:avLst/>
          </a:prstGeom>
        </p:spPr>
      </p:pic>
      <p:sp>
        <p:nvSpPr>
          <p:cNvPr id="4" name="Text 0"/>
          <p:cNvSpPr/>
          <p:nvPr/>
        </p:nvSpPr>
        <p:spPr>
          <a:xfrm>
            <a:off x="204328" y="143072"/>
            <a:ext cx="5695950" cy="571500"/>
          </a:xfrm>
          <a:prstGeom prst="rect">
            <a:avLst/>
          </a:prstGeom>
          <a:noFill/>
          <a:ln/>
        </p:spPr>
        <p:txBody>
          <a:bodyPr wrap="square" lIns="0" tIns="0" rIns="0" bIns="0" rtlCol="0" anchor="ctr"/>
          <a:lstStyle/>
          <a:p>
            <a:pPr algn="l" indent="0" marL="0">
              <a:lnSpc>
                <a:spcPct val="79650"/>
              </a:lnSpc>
              <a:buNone/>
            </a:pPr>
            <a:r>
              <a:rPr lang="en-US" sz="3750" b="1" dirty="0">
                <a:solidFill>
                  <a:srgbClr val="2B2B35"/>
                </a:solidFill>
                <a:latin typeface="Roboto" pitchFamily="34" charset="0"/>
                <a:ea typeface="Roboto" pitchFamily="34" charset="-122"/>
                <a:cs typeface="Roboto" pitchFamily="34" charset="-120"/>
              </a:rPr>
              <a:t>Example 3 - Results</a:t>
            </a:r>
            <a:endParaRPr lang="en-US" sz="3750" dirty="0"/>
          </a:p>
        </p:txBody>
      </p:sp>
      <p:sp>
        <p:nvSpPr>
          <p:cNvPr id="5" name="Text 1"/>
          <p:cNvSpPr/>
          <p:nvPr/>
        </p:nvSpPr>
        <p:spPr>
          <a:xfrm>
            <a:off x="6340354" y="147238"/>
            <a:ext cx="3295650" cy="5114925"/>
          </a:xfrm>
          <a:prstGeom prst="rect">
            <a:avLst/>
          </a:prstGeom>
          <a:noFill/>
          <a:ln/>
        </p:spPr>
        <p:txBody>
          <a:bodyPr wrap="square" lIns="0" tIns="0" rIns="0" bIns="0" rtlCol="0" anchor="ctr"/>
          <a:lstStyle/>
          <a:p>
            <a:pPr algn="l" indent="0" marL="0">
              <a:lnSpc>
                <a:spcPct val="79650"/>
              </a:lnSpc>
              <a:buNone/>
            </a:pPr>
            <a:r>
              <a:rPr lang="en-US" sz="1200" dirty="0">
                <a:solidFill>
                  <a:srgbClr val="000000"/>
                </a:solidFill>
                <a:latin typeface="Roboto" pitchFamily="34" charset="0"/>
                <a:ea typeface="Roboto" pitchFamily="34" charset="-122"/>
                <a:cs typeface="Roboto" pitchFamily="34" charset="-120"/>
              </a:rPr>
              <a:t>alt="Pie graph showing Fiscal Earnings by Month." aria-describedby="fiscal-earnings-long-description"&gt;</a:t>
            </a:r>
            <a:endParaRPr lang="en-US" sz="1200" dirty="0"/>
          </a:p>
          <a:p>
            <a:pPr algn="l" indent="0" marL="0">
              <a:lnSpc>
                <a:spcPct val="79650"/>
              </a:lnSpc>
              <a:buNone/>
            </a:pPr>
            <a:r>
              <a:rPr lang="en-US" sz="1200" dirty="0">
                <a:solidFill>
                  <a:srgbClr val="000000"/>
                </a:solidFill>
                <a:latin typeface="Roboto" pitchFamily="34" charset="0"/>
                <a:ea typeface="Roboto" pitchFamily="34" charset="-122"/>
                <a:cs typeface="Roboto" pitchFamily="34" charset="-120"/>
              </a:rPr>
              <a:t>&lt;div id="fiscal-earnings-long-description" class="visually-hidden"&gt;</a:t>
            </a:r>
            <a:endParaRPr lang="en-US" sz="1200" dirty="0"/>
          </a:p>
          <a:p>
            <a:pPr algn="l" indent="0" marL="0">
              <a:lnSpc>
                <a:spcPct val="79650"/>
              </a:lnSpc>
              <a:buNone/>
            </a:pPr>
            <a:r>
              <a:rPr lang="en-US" sz="1200" dirty="0">
                <a:solidFill>
                  <a:srgbClr val="000000"/>
                </a:solidFill>
                <a:latin typeface="Roboto" pitchFamily="34" charset="0"/>
                <a:ea typeface="Roboto" pitchFamily="34" charset="-122"/>
                <a:cs typeface="Roboto" pitchFamily="34" charset="-120"/>
              </a:rPr>
              <a:t>    &lt;h2&gt;Detailed Description of Fiscal Earnings by Month Pie Graph&lt;/h2&gt;</a:t>
            </a:r>
            <a:endParaRPr lang="en-US" sz="1200" dirty="0"/>
          </a:p>
          <a:p>
            <a:pPr algn="l" indent="0" marL="0">
              <a:lnSpc>
                <a:spcPct val="79650"/>
              </a:lnSpc>
              <a:buNone/>
            </a:pPr>
            <a:r>
              <a:rPr lang="en-US" sz="1200" dirty="0">
                <a:solidFill>
                  <a:srgbClr val="000000"/>
                </a:solidFill>
                <a:latin typeface="Roboto" pitchFamily="34" charset="0"/>
                <a:ea typeface="Roboto" pitchFamily="34" charset="-122"/>
                <a:cs typeface="Roboto" pitchFamily="34" charset="-120"/>
              </a:rPr>
              <a:t>    &lt;p&gt;This pie graph illustrates the fiscal earnings for each month over a year, with each slice representing a month's earnings.&lt;/p&gt;</a:t>
            </a:r>
            <a:endParaRPr lang="en-US" sz="1200" dirty="0"/>
          </a:p>
          <a:p>
            <a:pPr algn="l" indent="0" marL="0">
              <a:lnSpc>
                <a:spcPct val="79650"/>
              </a:lnSpc>
              <a:buNone/>
            </a:pPr>
            <a:r>
              <a:rPr lang="en-US" sz="1200" dirty="0">
                <a:solidFill>
                  <a:srgbClr val="000000"/>
                </a:solidFill>
                <a:latin typeface="Roboto" pitchFamily="34" charset="0"/>
                <a:ea typeface="Roboto" pitchFamily="34" charset="-122"/>
                <a:cs typeface="Roboto" pitchFamily="34" charset="-120"/>
              </a:rPr>
              <a:t>    &lt;ul&gt;</a:t>
            </a:r>
            <a:endParaRPr lang="en-US" sz="1200" dirty="0"/>
          </a:p>
          <a:p>
            <a:pPr algn="l" indent="0" marL="0">
              <a:lnSpc>
                <a:spcPct val="79650"/>
              </a:lnSpc>
              <a:buNone/>
            </a:pPr>
            <a:r>
              <a:rPr lang="en-US" sz="1200" dirty="0">
                <a:solidFill>
                  <a:srgbClr val="000000"/>
                </a:solidFill>
                <a:latin typeface="Roboto" pitchFamily="34" charset="0"/>
                <a:ea typeface="Roboto" pitchFamily="34" charset="-122"/>
                <a:cs typeface="Roboto" pitchFamily="34" charset="-120"/>
              </a:rPr>
              <a:t>        &lt;li&gt;July: $14,915.00&lt;/li&gt;</a:t>
            </a:r>
            <a:endParaRPr lang="en-US" sz="1200" dirty="0"/>
          </a:p>
          <a:p>
            <a:pPr algn="l" indent="0" marL="0">
              <a:lnSpc>
                <a:spcPct val="79650"/>
              </a:lnSpc>
              <a:buNone/>
            </a:pPr>
            <a:r>
              <a:rPr lang="en-US" sz="1200" dirty="0">
                <a:solidFill>
                  <a:srgbClr val="000000"/>
                </a:solidFill>
                <a:latin typeface="Roboto" pitchFamily="34" charset="0"/>
                <a:ea typeface="Roboto" pitchFamily="34" charset="-122"/>
                <a:cs typeface="Roboto" pitchFamily="34" charset="-120"/>
              </a:rPr>
              <a:t>        &lt;li&gt;August: $13,899.00&lt;/li&gt;</a:t>
            </a:r>
            <a:endParaRPr lang="en-US" sz="1200" dirty="0"/>
          </a:p>
          <a:p>
            <a:pPr algn="l" indent="0" marL="0">
              <a:lnSpc>
                <a:spcPct val="79650"/>
              </a:lnSpc>
              <a:buNone/>
            </a:pPr>
            <a:r>
              <a:rPr lang="en-US" sz="1200" dirty="0">
                <a:solidFill>
                  <a:srgbClr val="000000"/>
                </a:solidFill>
                <a:latin typeface="Roboto" pitchFamily="34" charset="0"/>
                <a:ea typeface="Roboto" pitchFamily="34" charset="-122"/>
                <a:cs typeface="Roboto" pitchFamily="34" charset="-120"/>
              </a:rPr>
              <a:t>        &lt;li&gt;September: $12,365.00&lt;/li&gt;</a:t>
            </a:r>
            <a:endParaRPr lang="en-US" sz="1200" dirty="0"/>
          </a:p>
          <a:p>
            <a:pPr algn="l" indent="0" marL="0">
              <a:lnSpc>
                <a:spcPct val="79650"/>
              </a:lnSpc>
              <a:buNone/>
            </a:pPr>
            <a:r>
              <a:rPr lang="en-US" sz="1200" dirty="0">
                <a:solidFill>
                  <a:srgbClr val="000000"/>
                </a:solidFill>
                <a:latin typeface="Roboto" pitchFamily="34" charset="0"/>
                <a:ea typeface="Roboto" pitchFamily="34" charset="-122"/>
                <a:cs typeface="Roboto" pitchFamily="34" charset="-120"/>
              </a:rPr>
              <a:t>        &lt;li&gt;October: $11,001.00&lt;/li&gt;</a:t>
            </a:r>
            <a:endParaRPr lang="en-US" sz="1200" dirty="0"/>
          </a:p>
          <a:p>
            <a:pPr algn="l" indent="0" marL="0">
              <a:lnSpc>
                <a:spcPct val="79650"/>
              </a:lnSpc>
              <a:buNone/>
            </a:pPr>
            <a:r>
              <a:rPr lang="en-US" sz="1200" dirty="0">
                <a:solidFill>
                  <a:srgbClr val="000000"/>
                </a:solidFill>
                <a:latin typeface="Roboto" pitchFamily="34" charset="0"/>
                <a:ea typeface="Roboto" pitchFamily="34" charset="-122"/>
                <a:cs typeface="Roboto" pitchFamily="34" charset="-120"/>
              </a:rPr>
              <a:t>        &lt;li&gt;November: $10,726.00&lt;/li&gt;</a:t>
            </a:r>
            <a:endParaRPr lang="en-US" sz="1200" dirty="0"/>
          </a:p>
          <a:p>
            <a:pPr algn="l" indent="0" marL="0">
              <a:lnSpc>
                <a:spcPct val="79650"/>
              </a:lnSpc>
              <a:buNone/>
            </a:pPr>
            <a:r>
              <a:rPr lang="en-US" sz="1200" dirty="0">
                <a:solidFill>
                  <a:srgbClr val="000000"/>
                </a:solidFill>
                <a:latin typeface="Roboto" pitchFamily="34" charset="0"/>
                <a:ea typeface="Roboto" pitchFamily="34" charset="-122"/>
                <a:cs typeface="Roboto" pitchFamily="34" charset="-120"/>
              </a:rPr>
              <a:t>        &lt;li&gt;December: $10,834.00&lt;/li&gt;</a:t>
            </a:r>
            <a:endParaRPr lang="en-US" sz="1200" dirty="0"/>
          </a:p>
          <a:p>
            <a:pPr algn="l" indent="0" marL="0">
              <a:lnSpc>
                <a:spcPct val="79650"/>
              </a:lnSpc>
              <a:buNone/>
            </a:pPr>
            <a:r>
              <a:rPr lang="en-US" sz="1200" dirty="0">
                <a:solidFill>
                  <a:srgbClr val="000000"/>
                </a:solidFill>
                <a:latin typeface="Roboto" pitchFamily="34" charset="0"/>
                <a:ea typeface="Roboto" pitchFamily="34" charset="-122"/>
                <a:cs typeface="Roboto" pitchFamily="34" charset="-120"/>
              </a:rPr>
              <a:t>        &lt;li&gt;January: $10,257.00&lt;/li&gt;</a:t>
            </a:r>
            <a:endParaRPr lang="en-US" sz="1200" dirty="0"/>
          </a:p>
          <a:p>
            <a:pPr algn="l" indent="0" marL="0">
              <a:lnSpc>
                <a:spcPct val="79650"/>
              </a:lnSpc>
              <a:buNone/>
            </a:pPr>
            <a:r>
              <a:rPr lang="en-US" sz="1200" dirty="0">
                <a:solidFill>
                  <a:srgbClr val="000000"/>
                </a:solidFill>
                <a:latin typeface="Roboto" pitchFamily="34" charset="0"/>
                <a:ea typeface="Roboto" pitchFamily="34" charset="-122"/>
                <a:cs typeface="Roboto" pitchFamily="34" charset="-120"/>
              </a:rPr>
              <a:t>        &lt;li&gt;February: $9,678.00&lt;/li&gt;</a:t>
            </a:r>
            <a:endParaRPr lang="en-US" sz="1200" dirty="0"/>
          </a:p>
          <a:p>
            <a:pPr algn="l" indent="0" marL="0">
              <a:lnSpc>
                <a:spcPct val="79650"/>
              </a:lnSpc>
              <a:buNone/>
            </a:pPr>
            <a:r>
              <a:rPr lang="en-US" sz="1200" dirty="0">
                <a:solidFill>
                  <a:srgbClr val="000000"/>
                </a:solidFill>
                <a:latin typeface="Roboto" pitchFamily="34" charset="0"/>
                <a:ea typeface="Roboto" pitchFamily="34" charset="-122"/>
                <a:cs typeface="Roboto" pitchFamily="34" charset="-120"/>
              </a:rPr>
              <a:t>        &lt;li&gt;March: $11,734.00&lt;/li&gt;</a:t>
            </a:r>
            <a:endParaRPr lang="en-US" sz="1200" dirty="0"/>
          </a:p>
          <a:p>
            <a:pPr algn="l" indent="0" marL="0">
              <a:lnSpc>
                <a:spcPct val="79650"/>
              </a:lnSpc>
              <a:buNone/>
            </a:pPr>
            <a:r>
              <a:rPr lang="en-US" sz="1200" dirty="0">
                <a:solidFill>
                  <a:srgbClr val="000000"/>
                </a:solidFill>
                <a:latin typeface="Roboto" pitchFamily="34" charset="0"/>
                <a:ea typeface="Roboto" pitchFamily="34" charset="-122"/>
                <a:cs typeface="Roboto" pitchFamily="34" charset="-120"/>
              </a:rPr>
              <a:t>        &lt;li&gt;April: $12,511.00&lt;/li&gt;</a:t>
            </a:r>
            <a:endParaRPr lang="en-US" sz="1200" dirty="0"/>
          </a:p>
          <a:p>
            <a:pPr algn="l" indent="0" marL="0">
              <a:lnSpc>
                <a:spcPct val="79650"/>
              </a:lnSpc>
              <a:buNone/>
            </a:pPr>
            <a:r>
              <a:rPr lang="en-US" sz="1200" dirty="0">
                <a:solidFill>
                  <a:srgbClr val="000000"/>
                </a:solidFill>
                <a:latin typeface="Roboto" pitchFamily="34" charset="0"/>
                <a:ea typeface="Roboto" pitchFamily="34" charset="-122"/>
                <a:cs typeface="Roboto" pitchFamily="34" charset="-120"/>
              </a:rPr>
              <a:t>        &lt;li&gt;May: $10,987.00&lt;/li&gt;</a:t>
            </a:r>
            <a:endParaRPr lang="en-US" sz="1200" dirty="0"/>
          </a:p>
          <a:p>
            <a:pPr algn="l" indent="0" marL="0">
              <a:lnSpc>
                <a:spcPct val="79650"/>
              </a:lnSpc>
              <a:buNone/>
            </a:pPr>
            <a:r>
              <a:rPr lang="en-US" sz="1200" dirty="0">
                <a:solidFill>
                  <a:srgbClr val="000000"/>
                </a:solidFill>
                <a:latin typeface="Roboto" pitchFamily="34" charset="0"/>
                <a:ea typeface="Roboto" pitchFamily="34" charset="-122"/>
                <a:cs typeface="Roboto" pitchFamily="34" charset="-120"/>
              </a:rPr>
              <a:t>        &lt;li&gt;June: $13,274.00&lt;/li&gt;</a:t>
            </a:r>
            <a:endParaRPr lang="en-US" sz="1200" dirty="0"/>
          </a:p>
          <a:p>
            <a:pPr algn="l" indent="0" marL="0">
              <a:lnSpc>
                <a:spcPct val="79650"/>
              </a:lnSpc>
              <a:buNone/>
            </a:pPr>
            <a:r>
              <a:rPr lang="en-US" sz="1200" dirty="0">
                <a:solidFill>
                  <a:srgbClr val="000000"/>
                </a:solidFill>
                <a:latin typeface="Roboto" pitchFamily="34" charset="0"/>
                <a:ea typeface="Roboto" pitchFamily="34" charset="-122"/>
                <a:cs typeface="Roboto" pitchFamily="34" charset="-120"/>
              </a:rPr>
              <a:t>    &lt;/ul&gt;</a:t>
            </a:r>
            <a:endParaRPr lang="en-US" sz="1200" dirty="0"/>
          </a:p>
          <a:p>
            <a:pPr algn="l" indent="0" marL="0">
              <a:lnSpc>
                <a:spcPct val="79650"/>
              </a:lnSpc>
              <a:buNone/>
            </a:pPr>
            <a:r>
              <a:rPr lang="en-US" sz="1200" dirty="0">
                <a:solidFill>
                  <a:srgbClr val="000000"/>
                </a:solidFill>
                <a:latin typeface="Roboto" pitchFamily="34" charset="0"/>
                <a:ea typeface="Roboto" pitchFamily="34" charset="-122"/>
                <a:cs typeface="Roboto" pitchFamily="34" charset="-120"/>
              </a:rPr>
              <a:t>    &lt;p&gt;The highest earnings were in July at $14,915.00, and the lowest were in February at $9,678.00.&lt;/p&gt;</a:t>
            </a:r>
            <a:endParaRPr lang="en-US" sz="1200" dirty="0"/>
          </a:p>
          <a:p>
            <a:pPr algn="l" indent="0" marL="0">
              <a:lnSpc>
                <a:spcPct val="79650"/>
              </a:lnSpc>
              <a:buNone/>
            </a:pPr>
            <a:r>
              <a:rPr lang="en-US" sz="1200" dirty="0">
                <a:solidFill>
                  <a:srgbClr val="000000"/>
                </a:solidFill>
                <a:latin typeface="Roboto" pitchFamily="34" charset="0"/>
                <a:ea typeface="Roboto" pitchFamily="34" charset="-122"/>
                <a:cs typeface="Roboto" pitchFamily="34" charset="-120"/>
              </a:rPr>
              <a:t>&lt;/div&gt;</a:t>
            </a:r>
            <a:endParaRPr lang="en-US" sz="1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753600" cy="5486400"/>
          </a:xfrm>
          <a:prstGeom prst="rect">
            <a:avLst/>
          </a:prstGeom>
        </p:spPr>
      </p:pic>
      <p:sp>
        <p:nvSpPr>
          <p:cNvPr id="3" name="Text 0"/>
          <p:cNvSpPr/>
          <p:nvPr/>
        </p:nvSpPr>
        <p:spPr>
          <a:xfrm>
            <a:off x="204328" y="143072"/>
            <a:ext cx="6229350" cy="571500"/>
          </a:xfrm>
          <a:prstGeom prst="rect">
            <a:avLst/>
          </a:prstGeom>
          <a:noFill/>
          <a:ln/>
        </p:spPr>
        <p:txBody>
          <a:bodyPr wrap="square" lIns="0" tIns="0" rIns="0" bIns="0" rtlCol="0" anchor="ctr"/>
          <a:lstStyle/>
          <a:p>
            <a:pPr algn="l" indent="0" marL="0">
              <a:lnSpc>
                <a:spcPct val="79650"/>
              </a:lnSpc>
              <a:buNone/>
            </a:pPr>
            <a:r>
              <a:rPr lang="en-US" sz="3750" b="1" dirty="0">
                <a:solidFill>
                  <a:srgbClr val="2B2B35"/>
                </a:solidFill>
                <a:latin typeface="Roboto" pitchFamily="34" charset="0"/>
                <a:ea typeface="Roboto" pitchFamily="34" charset="-122"/>
                <a:cs typeface="Roboto" pitchFamily="34" charset="-120"/>
              </a:rPr>
              <a:t>Example 4 - Results</a:t>
            </a:r>
            <a:endParaRPr lang="en-US" sz="3750" dirty="0"/>
          </a:p>
        </p:txBody>
      </p:sp>
      <p:pic>
        <p:nvPicPr>
          <p:cNvPr id="4" name="Image 1" descr="preencoded.png">    </p:cNvPr>
          <p:cNvPicPr>
            <a:picLocks noChangeAspect="1"/>
          </p:cNvPicPr>
          <p:nvPr/>
        </p:nvPicPr>
        <p:blipFill>
          <a:blip r:embed="rId2"/>
          <a:stretch>
            <a:fillRect/>
          </a:stretch>
        </p:blipFill>
        <p:spPr>
          <a:xfrm>
            <a:off x="204847" y="933234"/>
            <a:ext cx="7258050" cy="3248025"/>
          </a:xfrm>
          <a:prstGeom prst="rect">
            <a:avLst/>
          </a:prstGeom>
        </p:spPr>
      </p:pic>
      <p:sp>
        <p:nvSpPr>
          <p:cNvPr id="5" name="Text 1"/>
          <p:cNvSpPr/>
          <p:nvPr/>
        </p:nvSpPr>
        <p:spPr>
          <a:xfrm>
            <a:off x="7642289" y="1004697"/>
            <a:ext cx="1990725" cy="2981325"/>
          </a:xfrm>
          <a:prstGeom prst="rect">
            <a:avLst/>
          </a:prstGeom>
          <a:noFill/>
          <a:ln/>
        </p:spPr>
        <p:txBody>
          <a:bodyPr wrap="square" lIns="0" tIns="0" rIns="0" bIns="0" rtlCol="0" anchor="ctr"/>
          <a:lstStyle/>
          <a:p>
            <a:pPr algn="l" indent="0" marL="0">
              <a:lnSpc>
                <a:spcPct val="79650"/>
              </a:lnSpc>
              <a:buNone/>
            </a:pPr>
            <a:r>
              <a:rPr lang="en-US" sz="2175" dirty="0">
                <a:solidFill>
                  <a:srgbClr val="000000"/>
                </a:solidFill>
                <a:latin typeface="Roboto" pitchFamily="34" charset="0"/>
                <a:ea typeface="Roboto" pitchFamily="34" charset="-122"/>
                <a:cs typeface="Roboto" pitchFamily="34" charset="-120"/>
              </a:rPr>
              <a:t>alt="Lunar Silver Model X driving down a highway surrounded by low woodlands with mountains in the background"&gt;</a:t>
            </a:r>
            <a:endParaRPr lang="en-US" sz="2175" dirty="0"/>
          </a:p>
        </p:txBody>
      </p:sp>
      <p:sp>
        <p:nvSpPr>
          <p:cNvPr id="6" name="Text 2"/>
          <p:cNvSpPr/>
          <p:nvPr/>
        </p:nvSpPr>
        <p:spPr>
          <a:xfrm>
            <a:off x="204857" y="4332122"/>
            <a:ext cx="7439025" cy="914400"/>
          </a:xfrm>
          <a:prstGeom prst="rect">
            <a:avLst/>
          </a:prstGeom>
          <a:noFill/>
          <a:ln/>
        </p:spPr>
        <p:txBody>
          <a:bodyPr wrap="square" lIns="0" tIns="0" rIns="0" bIns="0" rtlCol="0" anchor="ctr"/>
          <a:lstStyle/>
          <a:p>
            <a:pPr algn="l" indent="0" marL="0">
              <a:lnSpc>
                <a:spcPct val="79650"/>
              </a:lnSpc>
              <a:buNone/>
            </a:pPr>
            <a:r>
              <a:rPr lang="en-US" sz="1200" u="sng" dirty="0">
                <a:solidFill>
                  <a:srgbClr val="000000"/>
                </a:solidFill>
                <a:latin typeface="Roboto" pitchFamily="34" charset="0"/>
                <a:ea typeface="Roboto" pitchFamily="34" charset="-122"/>
                <a:cs typeface="Roboto" pitchFamily="34" charset="-120"/>
                <a:hlinkClick r:id="rId3" invalidUrl="" action="" tgtFrame="" tooltip="" history="1" highlightClick="0" endSnd="0">
                  <a:extLst>
                    <a:ext uri="{A12FA001-AC4F-418D-AE19-62706E023703}">
                      <ahyp:hlinkClr xmlns:ahyp="http://schemas.microsoft.com/office/drawing/2018/hyperlinkcolor" val="tx"/>
                    </a:ext>
                  </a:extLst>
                </a:hlinkClick>
              </a:rPr>
              <a:t>https://www.tesla.com/</a:t>
            </a:r>
            <a:endParaRPr lang="en-US" sz="1200" dirty="0"/>
          </a:p>
          <a:p>
            <a:pPr algn="l" indent="0" marL="0">
              <a:lnSpc>
                <a:spcPct val="79650"/>
              </a:lnSpc>
              <a:buNone/>
            </a:pPr>
            <a:r>
              <a:rPr lang="en-US" sz="1200" dirty="0">
                <a:solidFill>
                  <a:srgbClr val="000000"/>
                </a:solidFill>
              </a:rPr>
              <a:t> </a:t>
            </a:r>
            <a:endParaRPr lang="en-US" sz="1200" dirty="0"/>
          </a:p>
          <a:p>
            <a:pPr algn="l" indent="0" marL="0">
              <a:lnSpc>
                <a:spcPct val="79650"/>
              </a:lnSpc>
              <a:buNone/>
            </a:pPr>
            <a:r>
              <a:rPr lang="en-US" sz="1200" u="sng" dirty="0">
                <a:solidFill>
                  <a:srgbClr val="000000"/>
                </a:solidFill>
                <a:latin typeface="Roboto" pitchFamily="34" charset="0"/>
                <a:ea typeface="Roboto" pitchFamily="34" charset="-122"/>
                <a:cs typeface="Roboto" pitchFamily="34" charset="-120"/>
                <a:hlinkClick r:id="rId4" invalidUrl="" action="" tgtFrame="" tooltip="" history="1" highlightClick="0" endSnd="0">
                  <a:extLst>
                    <a:ext uri="{A12FA001-AC4F-418D-AE19-62706E023703}">
                      <ahyp:hlinkClr xmlns:ahyp="http://schemas.microsoft.com/office/drawing/2018/hyperlinkcolor" val="tx"/>
                    </a:ext>
                  </a:extLst>
                </a:hlinkClick>
              </a:rPr>
              <a:t>A blue Tesla Model X with its falcon-wing doors open, parked on a paved surface near a beach with mountains in the background under a clear sky.</a:t>
            </a:r>
            <a:endParaRPr lang="en-US" sz="1200" dirty="0"/>
          </a:p>
          <a:p>
            <a:pPr algn="l" indent="0" marL="0">
              <a:lnSpc>
                <a:spcPct val="79650"/>
              </a:lnSpc>
              <a:buNone/>
            </a:pPr>
            <a:r>
              <a:rPr lang="en-US" sz="1200" dirty="0">
                <a:solidFill>
                  <a:srgbClr val="000000"/>
                </a:solidFill>
              </a:rPr>
              <a:t> </a:t>
            </a:r>
            <a:endParaRPr lang="en-US" sz="1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753600" cy="5486400"/>
          </a:xfrm>
          <a:prstGeom prst="rect">
            <a:avLst/>
          </a:prstGeom>
        </p:spPr>
      </p:pic>
      <p:sp>
        <p:nvSpPr>
          <p:cNvPr id="3" name="Text 0"/>
          <p:cNvSpPr/>
          <p:nvPr/>
        </p:nvSpPr>
        <p:spPr>
          <a:xfrm>
            <a:off x="204815" y="115017"/>
            <a:ext cx="6229350" cy="571500"/>
          </a:xfrm>
          <a:prstGeom prst="rect">
            <a:avLst/>
          </a:prstGeom>
          <a:noFill/>
          <a:ln/>
        </p:spPr>
        <p:txBody>
          <a:bodyPr wrap="square" lIns="0" tIns="0" rIns="0" bIns="0" rtlCol="0" anchor="ctr"/>
          <a:lstStyle/>
          <a:p>
            <a:pPr algn="l" indent="0" marL="0">
              <a:lnSpc>
                <a:spcPct val="79650"/>
              </a:lnSpc>
              <a:buNone/>
            </a:pPr>
            <a:r>
              <a:rPr lang="en-US" sz="3750" b="1" dirty="0">
                <a:solidFill>
                  <a:srgbClr val="2B2B35"/>
                </a:solidFill>
                <a:latin typeface="Roboto" pitchFamily="34" charset="0"/>
                <a:ea typeface="Roboto" pitchFamily="34" charset="-122"/>
                <a:cs typeface="Roboto" pitchFamily="34" charset="-120"/>
              </a:rPr>
              <a:t>Extra Practice</a:t>
            </a:r>
            <a:endParaRPr lang="en-US" sz="3750" dirty="0"/>
          </a:p>
        </p:txBody>
      </p:sp>
      <p:sp>
        <p:nvSpPr>
          <p:cNvPr id="4" name="Text 1"/>
          <p:cNvSpPr/>
          <p:nvPr/>
        </p:nvSpPr>
        <p:spPr>
          <a:xfrm>
            <a:off x="204857" y="3137125"/>
            <a:ext cx="4991100" cy="2114550"/>
          </a:xfrm>
          <a:prstGeom prst="rect">
            <a:avLst/>
          </a:prstGeom>
          <a:noFill/>
          <a:ln/>
        </p:spPr>
        <p:txBody>
          <a:bodyPr wrap="square" lIns="0" tIns="0" rIns="0" bIns="0" rtlCol="0" anchor="ctr"/>
          <a:lstStyle/>
          <a:p>
            <a:pPr algn="l" indent="0" marL="0">
              <a:lnSpc>
                <a:spcPct val="79650"/>
              </a:lnSpc>
              <a:buNone/>
            </a:pPr>
            <a:r>
              <a:rPr lang="en-US" sz="1389" dirty="0">
                <a:solidFill>
                  <a:srgbClr val="000000"/>
                </a:solidFill>
                <a:latin typeface="Roboto" pitchFamily="34" charset="0"/>
                <a:ea typeface="Roboto" pitchFamily="34" charset="-122"/>
                <a:cs typeface="Roboto" pitchFamily="34" charset="-120"/>
              </a:rPr>
              <a:t>World map titled “Migrations of Homo Sapiens” showing the migration routes of early humans from Africa to other continents. Orange arrows trace movement from Africa (origin about 200,000 years ago) into Europe (about 40,000 years ago), Asia (about 20,000–60,000 years ago), Australia (about 35,000 years ago), North America (about 15,000 years ago), and South America (about 12,500 years ago). Oceans are labeled in blue, and a compass rose and scale bar appear in the bottom right corner. A key in the lower left corner explains the orange arrows represent migration routes.</a:t>
            </a:r>
            <a:endParaRPr lang="en-US" sz="1389" dirty="0"/>
          </a:p>
        </p:txBody>
      </p:sp>
      <p:pic>
        <p:nvPicPr>
          <p:cNvPr id="5" name="Image 1" descr="preencoded.png">    </p:cNvPr>
          <p:cNvPicPr>
            <a:picLocks noChangeAspect="1"/>
          </p:cNvPicPr>
          <p:nvPr/>
        </p:nvPicPr>
        <p:blipFill>
          <a:blip r:embed="rId2"/>
          <a:stretch>
            <a:fillRect/>
          </a:stretch>
        </p:blipFill>
        <p:spPr>
          <a:xfrm>
            <a:off x="5348897" y="3071355"/>
            <a:ext cx="4295775" cy="2324100"/>
          </a:xfrm>
          <a:prstGeom prst="rect">
            <a:avLst/>
          </a:prstGeom>
        </p:spPr>
      </p:pic>
      <p:sp>
        <p:nvSpPr>
          <p:cNvPr id="6" name="Text 2"/>
          <p:cNvSpPr/>
          <p:nvPr/>
        </p:nvSpPr>
        <p:spPr>
          <a:xfrm>
            <a:off x="204808" y="755055"/>
            <a:ext cx="4991100" cy="847725"/>
          </a:xfrm>
          <a:prstGeom prst="rect">
            <a:avLst/>
          </a:prstGeom>
          <a:noFill/>
          <a:ln/>
        </p:spPr>
        <p:txBody>
          <a:bodyPr wrap="square" lIns="0" tIns="0" rIns="0" bIns="0" rtlCol="0" anchor="ctr"/>
          <a:lstStyle/>
          <a:p>
            <a:pPr algn="l" indent="0" marL="0">
              <a:lnSpc>
                <a:spcPct val="79650"/>
              </a:lnSpc>
              <a:buNone/>
            </a:pPr>
            <a:r>
              <a:rPr lang="en-US" sz="1389" dirty="0">
                <a:solidFill>
                  <a:srgbClr val="000000"/>
                </a:solidFill>
                <a:latin typeface="Roboto" pitchFamily="34" charset="0"/>
                <a:ea typeface="Roboto" pitchFamily="34" charset="-122"/>
                <a:cs typeface="Roboto" pitchFamily="34" charset="-120"/>
              </a:rPr>
              <a:t>Prehistoric cave painting depicting a large black-outlined bull with prominent curved horns and spotted markings on its head, surrounded by smaller animal figures in earthy tones of yellow, brown, and black on a textured rock surface.</a:t>
            </a:r>
            <a:endParaRPr lang="en-US" sz="1389" dirty="0"/>
          </a:p>
        </p:txBody>
      </p:sp>
      <p:pic>
        <p:nvPicPr>
          <p:cNvPr id="7" name="Image 2" descr="preencoded.png">    </p:cNvPr>
          <p:cNvPicPr>
            <a:picLocks noChangeAspect="1"/>
          </p:cNvPicPr>
          <p:nvPr/>
        </p:nvPicPr>
        <p:blipFill>
          <a:blip r:embed="rId3"/>
          <a:stretch>
            <a:fillRect/>
          </a:stretch>
        </p:blipFill>
        <p:spPr>
          <a:xfrm>
            <a:off x="5338315" y="189830"/>
            <a:ext cx="4210050" cy="27432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753600" cy="5486400"/>
          </a:xfrm>
          <a:prstGeom prst="rect">
            <a:avLst/>
          </a:prstGeom>
        </p:spPr>
      </p:pic>
      <p:sp>
        <p:nvSpPr>
          <p:cNvPr id="3" name="Text 0"/>
          <p:cNvSpPr/>
          <p:nvPr/>
        </p:nvSpPr>
        <p:spPr>
          <a:xfrm>
            <a:off x="4581315" y="3501838"/>
            <a:ext cx="4991100" cy="1057275"/>
          </a:xfrm>
          <a:prstGeom prst="rect">
            <a:avLst/>
          </a:prstGeom>
          <a:noFill/>
          <a:ln/>
        </p:spPr>
        <p:txBody>
          <a:bodyPr wrap="square" lIns="0" tIns="0" rIns="0" bIns="0" rtlCol="0" anchor="ctr"/>
          <a:lstStyle/>
          <a:p>
            <a:pPr algn="l" indent="0" marL="0">
              <a:lnSpc>
                <a:spcPct val="79650"/>
              </a:lnSpc>
              <a:buNone/>
            </a:pPr>
            <a:r>
              <a:rPr lang="en-US" sz="1389" dirty="0">
                <a:solidFill>
                  <a:srgbClr val="000000"/>
                </a:solidFill>
                <a:latin typeface="Roboto" pitchFamily="34" charset="0"/>
                <a:ea typeface="Roboto" pitchFamily="34" charset="-122"/>
                <a:cs typeface="Roboto" pitchFamily="34" charset="-120"/>
              </a:rPr>
              <a:t>Marble statue of the Greek goddess Athena wearing a crested helmet and a flowing robe, holding a spear in her left hand and a round shield in her right, with a decorative Medusa head on her chest plate; the statue stands on an ornate pedestal with gold accents.</a:t>
            </a:r>
            <a:endParaRPr lang="en-US" sz="1389" dirty="0"/>
          </a:p>
        </p:txBody>
      </p:sp>
      <p:sp>
        <p:nvSpPr>
          <p:cNvPr id="4" name="Text 1"/>
          <p:cNvSpPr/>
          <p:nvPr/>
        </p:nvSpPr>
        <p:spPr>
          <a:xfrm>
            <a:off x="176753" y="427752"/>
            <a:ext cx="4276725" cy="1057275"/>
          </a:xfrm>
          <a:prstGeom prst="rect">
            <a:avLst/>
          </a:prstGeom>
          <a:noFill/>
          <a:ln/>
        </p:spPr>
        <p:txBody>
          <a:bodyPr wrap="square" lIns="0" tIns="0" rIns="0" bIns="0" rtlCol="0" anchor="ctr"/>
          <a:lstStyle/>
          <a:p>
            <a:pPr algn="l" indent="0" marL="0">
              <a:lnSpc>
                <a:spcPct val="79650"/>
              </a:lnSpc>
              <a:buNone/>
            </a:pPr>
            <a:r>
              <a:rPr lang="en-US" sz="1389" dirty="0">
                <a:solidFill>
                  <a:srgbClr val="000000"/>
                </a:solidFill>
                <a:latin typeface="Roboto" pitchFamily="34" charset="0"/>
                <a:ea typeface="Roboto" pitchFamily="34" charset="-122"/>
                <a:cs typeface="Roboto" pitchFamily="34" charset="-120"/>
              </a:rPr>
              <a:t>Archaeological site featuring large upright and fallen stone slabs arranged in a circular formation on a grassy coastal landscape, with a small stone structure visible in the background near the edge of a cliff overlooking a calm blue sea under a clear sky.</a:t>
            </a:r>
            <a:endParaRPr lang="en-US" sz="1389" dirty="0"/>
          </a:p>
        </p:txBody>
      </p:sp>
      <p:pic>
        <p:nvPicPr>
          <p:cNvPr id="5" name="Image 1" descr="preencoded.png">    </p:cNvPr>
          <p:cNvPicPr>
            <a:picLocks noChangeAspect="1"/>
          </p:cNvPicPr>
          <p:nvPr/>
        </p:nvPicPr>
        <p:blipFill>
          <a:blip r:embed="rId2"/>
          <a:stretch>
            <a:fillRect/>
          </a:stretch>
        </p:blipFill>
        <p:spPr>
          <a:xfrm>
            <a:off x="4700540" y="355496"/>
            <a:ext cx="4876800" cy="2181225"/>
          </a:xfrm>
          <a:prstGeom prst="rect">
            <a:avLst/>
          </a:prstGeom>
        </p:spPr>
      </p:pic>
      <p:pic>
        <p:nvPicPr>
          <p:cNvPr id="6" name="Image 2" descr="preencoded.png">    </p:cNvPr>
          <p:cNvPicPr>
            <a:picLocks noChangeAspect="1"/>
          </p:cNvPicPr>
          <p:nvPr/>
        </p:nvPicPr>
        <p:blipFill>
          <a:blip r:embed="rId3"/>
          <a:stretch>
            <a:fillRect/>
          </a:stretch>
        </p:blipFill>
        <p:spPr>
          <a:xfrm>
            <a:off x="2336978" y="2443544"/>
            <a:ext cx="1962150" cy="27432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753600" cy="5486400"/>
          </a:xfrm>
          <a:prstGeom prst="rect">
            <a:avLst/>
          </a:prstGeom>
        </p:spPr>
      </p:pic>
      <p:sp>
        <p:nvSpPr>
          <p:cNvPr id="3" name="Text 0"/>
          <p:cNvSpPr/>
          <p:nvPr/>
        </p:nvSpPr>
        <p:spPr>
          <a:xfrm>
            <a:off x="4409046" y="2560720"/>
            <a:ext cx="2514600" cy="2743200"/>
          </a:xfrm>
          <a:prstGeom prst="rect">
            <a:avLst/>
          </a:prstGeom>
          <a:noFill/>
          <a:ln/>
        </p:spPr>
        <p:txBody>
          <a:bodyPr wrap="square" lIns="0" tIns="0" rIns="0" bIns="0" rtlCol="0" anchor="ctr"/>
          <a:lstStyle/>
          <a:p>
            <a:pPr algn="l" indent="0" marL="0">
              <a:lnSpc>
                <a:spcPct val="79650"/>
              </a:lnSpc>
              <a:buNone/>
            </a:pPr>
            <a:r>
              <a:rPr lang="en-US" sz="1200" b="1" dirty="0">
                <a:solidFill>
                  <a:srgbClr val="2B2B35"/>
                </a:solidFill>
                <a:latin typeface="Roboto" pitchFamily="34" charset="0"/>
                <a:ea typeface="Roboto" pitchFamily="34" charset="-122"/>
                <a:cs typeface="Roboto" pitchFamily="34" charset="-120"/>
              </a:rPr>
              <a:t>Current</a:t>
            </a:r>
            <a:pPr algn="l" indent="0" marL="0">
              <a:lnSpc>
                <a:spcPct val="79650"/>
              </a:lnSpc>
              <a:buNone/>
            </a:pPr>
            <a:r>
              <a:rPr lang="en-US" sz="1200" dirty="0">
                <a:solidFill>
                  <a:srgbClr val="2B2B35"/>
                </a:solidFill>
                <a:latin typeface="Roboto" pitchFamily="34" charset="0"/>
                <a:ea typeface="Roboto" pitchFamily="34" charset="-122"/>
                <a:cs typeface="Roboto" pitchFamily="34" charset="-120"/>
              </a:rPr>
              <a:t> </a:t>
            </a:r>
            <a:pPr algn="l" indent="0" marL="0">
              <a:lnSpc>
                <a:spcPct val="79650"/>
              </a:lnSpc>
              <a:buNone/>
            </a:pPr>
            <a:r>
              <a:rPr lang="en-US" sz="1200" b="1" dirty="0">
                <a:solidFill>
                  <a:srgbClr val="2B2B35"/>
                </a:solidFill>
                <a:latin typeface="Roboto" pitchFamily="34" charset="0"/>
                <a:ea typeface="Roboto" pitchFamily="34" charset="-122"/>
                <a:cs typeface="Roboto" pitchFamily="34" charset="-120"/>
              </a:rPr>
              <a:t>alt="</a:t>
            </a:r>
            <a:pPr algn="l" indent="0" marL="0">
              <a:lnSpc>
                <a:spcPct val="79650"/>
              </a:lnSpc>
              <a:buNone/>
            </a:pPr>
            <a:r>
              <a:rPr lang="en-US" sz="1200" dirty="0">
                <a:solidFill>
                  <a:srgbClr val="2B2B35"/>
                </a:solidFill>
                <a:latin typeface="Roboto" pitchFamily="34" charset="0"/>
                <a:ea typeface="Roboto" pitchFamily="34" charset="-122"/>
                <a:cs typeface="Roboto" pitchFamily="34" charset="-120"/>
              </a:rPr>
              <a:t>A circular diagram lists the three parts of the engineering design process: Define the Problem, Develop Solutions, and Optimize Solutions. Next to the diagram, a flowchart is labeled Define the Problem. The first box is labeled Ask Questions, followed by: What is the want or need? Who has the problem? and Why is it important to solve the problem? The second box is labeled Identify Criteria and Constraints, followed by: What must be part of the solution? and What limits are there to the solution?"</a:t>
            </a:r>
            <a:endParaRPr lang="en-US" sz="1200" dirty="0"/>
          </a:p>
        </p:txBody>
      </p:sp>
      <p:pic>
        <p:nvPicPr>
          <p:cNvPr id="4" name="Image 1" descr="preencoded.png">    </p:cNvPr>
          <p:cNvPicPr>
            <a:picLocks noChangeAspect="1"/>
          </p:cNvPicPr>
          <p:nvPr/>
        </p:nvPicPr>
        <p:blipFill>
          <a:blip r:embed="rId2"/>
          <a:stretch>
            <a:fillRect/>
          </a:stretch>
        </p:blipFill>
        <p:spPr>
          <a:xfrm>
            <a:off x="3916356" y="71945"/>
            <a:ext cx="190500" cy="5311978"/>
          </a:xfrm>
          <a:prstGeom prst="rect">
            <a:avLst/>
          </a:prstGeom>
        </p:spPr>
      </p:pic>
      <p:sp>
        <p:nvSpPr>
          <p:cNvPr id="5" name="Text 1"/>
          <p:cNvSpPr/>
          <p:nvPr/>
        </p:nvSpPr>
        <p:spPr>
          <a:xfrm>
            <a:off x="7188937" y="5123517"/>
            <a:ext cx="2476500" cy="180975"/>
          </a:xfrm>
          <a:prstGeom prst="rect">
            <a:avLst/>
          </a:prstGeom>
          <a:noFill/>
          <a:ln/>
        </p:spPr>
        <p:txBody>
          <a:bodyPr wrap="square" lIns="0" tIns="0" rIns="0" bIns="0" rtlCol="0" anchor="ctr"/>
          <a:lstStyle/>
          <a:p>
            <a:pPr algn="l" indent="0" marL="0">
              <a:lnSpc>
                <a:spcPct val="79650"/>
              </a:lnSpc>
              <a:buNone/>
            </a:pPr>
            <a:r>
              <a:rPr lang="en-US" sz="1200" b="1" dirty="0">
                <a:solidFill>
                  <a:srgbClr val="2B2B35"/>
                </a:solidFill>
                <a:latin typeface="Roboto" pitchFamily="34" charset="0"/>
                <a:ea typeface="Roboto" pitchFamily="34" charset="-122"/>
                <a:cs typeface="Roboto" pitchFamily="34" charset="-120"/>
              </a:rPr>
              <a:t>Note: Should be a long description. </a:t>
            </a:r>
            <a:endParaRPr lang="en-US" sz="1200" dirty="0"/>
          </a:p>
        </p:txBody>
      </p:sp>
      <p:pic>
        <p:nvPicPr>
          <p:cNvPr id="6" name="Image 2" descr="preencoded.png">    </p:cNvPr>
          <p:cNvPicPr>
            <a:picLocks noChangeAspect="1"/>
          </p:cNvPicPr>
          <p:nvPr/>
        </p:nvPicPr>
        <p:blipFill>
          <a:blip r:embed="rId3"/>
          <a:stretch>
            <a:fillRect/>
          </a:stretch>
        </p:blipFill>
        <p:spPr>
          <a:xfrm>
            <a:off x="6806127" y="5048260"/>
            <a:ext cx="456307" cy="190500"/>
          </a:xfrm>
          <a:prstGeom prst="rect">
            <a:avLst/>
          </a:prstGeom>
        </p:spPr>
      </p:pic>
      <p:pic>
        <p:nvPicPr>
          <p:cNvPr id="7" name="Image 3" descr="preencoded.png">    </p:cNvPr>
          <p:cNvPicPr>
            <a:picLocks noChangeAspect="1"/>
          </p:cNvPicPr>
          <p:nvPr/>
        </p:nvPicPr>
        <p:blipFill>
          <a:blip r:embed="rId4"/>
          <a:stretch>
            <a:fillRect/>
          </a:stretch>
        </p:blipFill>
        <p:spPr>
          <a:xfrm>
            <a:off x="139383" y="96315"/>
            <a:ext cx="3657600" cy="2228850"/>
          </a:xfrm>
          <a:prstGeom prst="rect">
            <a:avLst/>
          </a:prstGeom>
        </p:spPr>
      </p:pic>
      <p:sp>
        <p:nvSpPr>
          <p:cNvPr id="8" name="Text 2"/>
          <p:cNvSpPr/>
          <p:nvPr/>
        </p:nvSpPr>
        <p:spPr>
          <a:xfrm>
            <a:off x="139396" y="3771471"/>
            <a:ext cx="1828800" cy="1276350"/>
          </a:xfrm>
          <a:prstGeom prst="rect">
            <a:avLst/>
          </a:prstGeom>
          <a:noFill/>
          <a:ln/>
        </p:spPr>
        <p:txBody>
          <a:bodyPr wrap="square" lIns="0" tIns="0" rIns="0" bIns="0" rtlCol="0" anchor="ctr"/>
          <a:lstStyle/>
          <a:p>
            <a:pPr algn="l" indent="0" marL="0">
              <a:lnSpc>
                <a:spcPct val="79650"/>
              </a:lnSpc>
              <a:buNone/>
            </a:pPr>
            <a:r>
              <a:rPr lang="en-US" sz="1200" b="1" dirty="0">
                <a:solidFill>
                  <a:srgbClr val="2B2B35"/>
                </a:solidFill>
                <a:latin typeface="Roboto" pitchFamily="34" charset="0"/>
                <a:ea typeface="Roboto" pitchFamily="34" charset="-122"/>
                <a:cs typeface="Roboto" pitchFamily="34" charset="-120"/>
              </a:rPr>
              <a:t>Current alt="</a:t>
            </a:r>
            <a:pPr algn="l" indent="0" marL="0">
              <a:lnSpc>
                <a:spcPct val="79650"/>
              </a:lnSpc>
              <a:buNone/>
            </a:pPr>
            <a:r>
              <a:rPr lang="en-US" sz="1200" dirty="0">
                <a:solidFill>
                  <a:srgbClr val="2B2B35"/>
                </a:solidFill>
                <a:latin typeface="Roboto" pitchFamily="34" charset="0"/>
                <a:ea typeface="Roboto" pitchFamily="34" charset="-122"/>
                <a:cs typeface="Roboto" pitchFamily="34" charset="-120"/>
              </a:rPr>
              <a:t>European hedgehog (Erinaceus europaeus) in colourful Autumn or Fall leaves. Curled into a ball and facing forwards. Mammal, animal, insectivore"</a:t>
            </a:r>
            <a:endParaRPr lang="en-US" sz="1200" dirty="0"/>
          </a:p>
        </p:txBody>
      </p:sp>
      <p:sp>
        <p:nvSpPr>
          <p:cNvPr id="9" name="Text 3"/>
          <p:cNvSpPr/>
          <p:nvPr/>
        </p:nvSpPr>
        <p:spPr>
          <a:xfrm>
            <a:off x="2209190" y="3775624"/>
            <a:ext cx="1590675" cy="1276350"/>
          </a:xfrm>
          <a:prstGeom prst="rect">
            <a:avLst/>
          </a:prstGeom>
          <a:noFill/>
          <a:ln/>
        </p:spPr>
        <p:txBody>
          <a:bodyPr wrap="square" lIns="0" tIns="0" rIns="0" bIns="0" rtlCol="0" anchor="ctr"/>
          <a:lstStyle/>
          <a:p>
            <a:pPr algn="l" indent="0" marL="0">
              <a:lnSpc>
                <a:spcPct val="79650"/>
              </a:lnSpc>
              <a:buNone/>
            </a:pPr>
            <a:r>
              <a:rPr lang="en-US" sz="1200" b="1" dirty="0">
                <a:solidFill>
                  <a:srgbClr val="2B2B35"/>
                </a:solidFill>
                <a:latin typeface="Roboto" pitchFamily="34" charset="0"/>
                <a:ea typeface="Roboto" pitchFamily="34" charset="-122"/>
                <a:cs typeface="Roboto" pitchFamily="34" charset="-120"/>
              </a:rPr>
              <a:t>Proposed alt="</a:t>
            </a:r>
            <a:pPr algn="l" indent="0" marL="0">
              <a:lnSpc>
                <a:spcPct val="79650"/>
              </a:lnSpc>
              <a:buNone/>
            </a:pPr>
            <a:r>
              <a:rPr lang="en-US" sz="1200" dirty="0">
                <a:solidFill>
                  <a:srgbClr val="2B2B35"/>
                </a:solidFill>
                <a:latin typeface="Roboto" pitchFamily="34" charset="0"/>
                <a:ea typeface="Roboto" pitchFamily="34" charset="-122"/>
                <a:cs typeface="Roboto" pitchFamily="34" charset="-120"/>
              </a:rPr>
              <a:t>A small, round, spiky mammal with a pointed snout and dark eyes. Its spines, which cover its back, are a mix of light brown and dark tips.</a:t>
            </a:r>
            <a:endParaRPr lang="en-US" sz="1200" dirty="0"/>
          </a:p>
        </p:txBody>
      </p:sp>
      <p:sp>
        <p:nvSpPr>
          <p:cNvPr id="10" name="Text 4"/>
          <p:cNvSpPr/>
          <p:nvPr/>
        </p:nvSpPr>
        <p:spPr>
          <a:xfrm>
            <a:off x="139361" y="2415445"/>
            <a:ext cx="3657600" cy="1095375"/>
          </a:xfrm>
          <a:prstGeom prst="rect">
            <a:avLst/>
          </a:prstGeom>
          <a:noFill/>
          <a:ln/>
        </p:spPr>
        <p:txBody>
          <a:bodyPr wrap="square" lIns="0" tIns="0" rIns="0" bIns="0" rtlCol="0" anchor="ctr"/>
          <a:lstStyle/>
          <a:p>
            <a:pPr algn="l" indent="0" marL="0">
              <a:lnSpc>
                <a:spcPct val="79650"/>
              </a:lnSpc>
              <a:buNone/>
            </a:pPr>
            <a:r>
              <a:rPr lang="en-US" sz="1200" b="1" dirty="0">
                <a:solidFill>
                  <a:srgbClr val="2B2B35"/>
                </a:solidFill>
                <a:latin typeface="Roboto" pitchFamily="34" charset="0"/>
                <a:ea typeface="Roboto" pitchFamily="34" charset="-122"/>
                <a:cs typeface="Roboto" pitchFamily="34" charset="-120"/>
              </a:rPr>
              <a:t>Note: </a:t>
            </a:r>
            <a:pPr algn="l" indent="0" marL="0">
              <a:lnSpc>
                <a:spcPct val="79650"/>
              </a:lnSpc>
              <a:buNone/>
            </a:pPr>
            <a:r>
              <a:rPr lang="en-US" sz="1200" dirty="0">
                <a:solidFill>
                  <a:srgbClr val="2B2B35"/>
                </a:solidFill>
                <a:latin typeface="Roboto" pitchFamily="34" charset="0"/>
                <a:ea typeface="Roboto" pitchFamily="34" charset="-122"/>
                <a:cs typeface="Roboto" pitchFamily="34" charset="-120"/>
              </a:rPr>
              <a:t>trying to replicate the experience of a sighted user taking this test and ultimately would use </a:t>
            </a:r>
            <a:pPr algn="l" indent="0" marL="0">
              <a:lnSpc>
                <a:spcPct val="79650"/>
              </a:lnSpc>
              <a:buNone/>
            </a:pPr>
            <a:r>
              <a:rPr lang="en-US" sz="1200" b="1" dirty="0">
                <a:solidFill>
                  <a:srgbClr val="2B2B35"/>
                </a:solidFill>
                <a:latin typeface="Roboto" pitchFamily="34" charset="0"/>
                <a:ea typeface="Roboto" pitchFamily="34" charset="-122"/>
                <a:cs typeface="Roboto" pitchFamily="34" charset="-120"/>
              </a:rPr>
              <a:t>alt="" </a:t>
            </a:r>
            <a:pPr algn="l" indent="0" marL="0">
              <a:lnSpc>
                <a:spcPct val="79650"/>
              </a:lnSpc>
              <a:buNone/>
            </a:pPr>
            <a:r>
              <a:rPr lang="en-US" sz="1200" dirty="0">
                <a:solidFill>
                  <a:srgbClr val="2B2B35"/>
                </a:solidFill>
                <a:latin typeface="Roboto" pitchFamily="34" charset="0"/>
                <a:ea typeface="Roboto" pitchFamily="34" charset="-122"/>
                <a:cs typeface="Roboto" pitchFamily="34" charset="-120"/>
              </a:rPr>
              <a:t>and describe the characteristics of a hedgehog. The purpose of this image is to show the user what a hedgehog looks like. Your alt text should achieve that same purpose through words.</a:t>
            </a:r>
            <a:endParaRPr lang="en-US" sz="1200" dirty="0"/>
          </a:p>
        </p:txBody>
      </p:sp>
      <p:sp>
        <p:nvSpPr>
          <p:cNvPr id="11" name="Text 5"/>
          <p:cNvSpPr/>
          <p:nvPr/>
        </p:nvSpPr>
        <p:spPr>
          <a:xfrm>
            <a:off x="7047100" y="2569902"/>
            <a:ext cx="2647950" cy="1466850"/>
          </a:xfrm>
          <a:prstGeom prst="rect">
            <a:avLst/>
          </a:prstGeom>
          <a:noFill/>
          <a:ln/>
        </p:spPr>
        <p:txBody>
          <a:bodyPr wrap="square" lIns="0" tIns="0" rIns="0" bIns="0" rtlCol="0" anchor="ctr"/>
          <a:lstStyle/>
          <a:p>
            <a:pPr algn="l" indent="0" marL="0">
              <a:lnSpc>
                <a:spcPct val="79650"/>
              </a:lnSpc>
              <a:buNone/>
            </a:pPr>
            <a:r>
              <a:rPr lang="en-US" sz="1200" b="1" dirty="0">
                <a:solidFill>
                  <a:srgbClr val="2B2B35"/>
                </a:solidFill>
                <a:latin typeface="Roboto" pitchFamily="34" charset="0"/>
                <a:ea typeface="Roboto" pitchFamily="34" charset="-122"/>
                <a:cs typeface="Roboto" pitchFamily="34" charset="-120"/>
              </a:rPr>
              <a:t>Proposed alt="</a:t>
            </a:r>
            <a:pPr algn="l" indent="0" marL="0">
              <a:lnSpc>
                <a:spcPct val="79650"/>
              </a:lnSpc>
              <a:buNone/>
            </a:pPr>
            <a:r>
              <a:rPr lang="en-US" sz="1200" dirty="0">
                <a:solidFill>
                  <a:srgbClr val="2B2B35"/>
                </a:solidFill>
                <a:latin typeface="Roboto" pitchFamily="34" charset="0"/>
                <a:ea typeface="Roboto" pitchFamily="34" charset="-122"/>
                <a:cs typeface="Roboto" pitchFamily="34" charset="-120"/>
              </a:rPr>
              <a:t>The diagram shows a three-step cycle (Define, Develop, Optimize) with a magnified view of the Define the Problem stage. The magnified view details two steps: Ask Questions (e.g., "What is the need or want?") and Identify Criteria and Constraints."</a:t>
            </a:r>
            <a:endParaRPr lang="en-US" sz="1200" dirty="0"/>
          </a:p>
        </p:txBody>
      </p:sp>
      <p:pic>
        <p:nvPicPr>
          <p:cNvPr id="12" name="Image 4" descr="preencoded.png">    </p:cNvPr>
          <p:cNvPicPr>
            <a:picLocks noChangeAspect="1"/>
          </p:cNvPicPr>
          <p:nvPr/>
        </p:nvPicPr>
        <p:blipFill>
          <a:blip r:embed="rId5"/>
          <a:stretch>
            <a:fillRect/>
          </a:stretch>
        </p:blipFill>
        <p:spPr>
          <a:xfrm>
            <a:off x="4815145" y="156603"/>
            <a:ext cx="3895725" cy="21717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753600" cy="5486400"/>
          </a:xfrm>
          <a:prstGeom prst="rect">
            <a:avLst/>
          </a:prstGeom>
        </p:spPr>
      </p:pic>
      <p:sp>
        <p:nvSpPr>
          <p:cNvPr id="3" name="Text 0"/>
          <p:cNvSpPr/>
          <p:nvPr/>
        </p:nvSpPr>
        <p:spPr>
          <a:xfrm>
            <a:off x="1228830" y="3803685"/>
            <a:ext cx="2476500" cy="361950"/>
          </a:xfrm>
          <a:prstGeom prst="rect">
            <a:avLst/>
          </a:prstGeom>
          <a:noFill/>
          <a:ln/>
        </p:spPr>
        <p:txBody>
          <a:bodyPr wrap="square" lIns="0" tIns="0" rIns="0" bIns="0" rtlCol="0" anchor="ctr"/>
          <a:lstStyle/>
          <a:p>
            <a:pPr algn="l" indent="0" marL="0">
              <a:lnSpc>
                <a:spcPct val="79650"/>
              </a:lnSpc>
              <a:buNone/>
            </a:pPr>
            <a:r>
              <a:rPr lang="en-US" sz="1200" b="1" dirty="0">
                <a:solidFill>
                  <a:srgbClr val="2B2B35"/>
                </a:solidFill>
                <a:latin typeface="Roboto" pitchFamily="34" charset="0"/>
                <a:ea typeface="Roboto" pitchFamily="34" charset="-122"/>
                <a:cs typeface="Roboto" pitchFamily="34" charset="-120"/>
              </a:rPr>
              <a:t>Note: Should be a long description. </a:t>
            </a:r>
            <a:endParaRPr lang="en-US" sz="1200" dirty="0"/>
          </a:p>
          <a:p>
            <a:pPr algn="l" indent="0" marL="0">
              <a:lnSpc>
                <a:spcPct val="79650"/>
              </a:lnSpc>
              <a:buNone/>
            </a:pPr>
            <a:r>
              <a:rPr lang="en-US" sz="1200" dirty="0">
                <a:solidFill>
                  <a:srgbClr val="000000"/>
                </a:solidFill>
              </a:rPr>
              <a:t> </a:t>
            </a:r>
            <a:endParaRPr lang="en-US" sz="1200" dirty="0"/>
          </a:p>
        </p:txBody>
      </p:sp>
      <p:pic>
        <p:nvPicPr>
          <p:cNvPr id="4" name="Image 1" descr="preencoded.png">    </p:cNvPr>
          <p:cNvPicPr>
            <a:picLocks noChangeAspect="1"/>
          </p:cNvPicPr>
          <p:nvPr/>
        </p:nvPicPr>
        <p:blipFill>
          <a:blip r:embed="rId2"/>
          <a:stretch>
            <a:fillRect/>
          </a:stretch>
        </p:blipFill>
        <p:spPr>
          <a:xfrm>
            <a:off x="3630359" y="3728085"/>
            <a:ext cx="1476375" cy="190500"/>
          </a:xfrm>
          <a:prstGeom prst="rect">
            <a:avLst/>
          </a:prstGeom>
        </p:spPr>
      </p:pic>
      <p:sp>
        <p:nvSpPr>
          <p:cNvPr id="5" name="Text 1"/>
          <p:cNvSpPr/>
          <p:nvPr/>
        </p:nvSpPr>
        <p:spPr>
          <a:xfrm>
            <a:off x="5207899" y="231422"/>
            <a:ext cx="4133850" cy="2009775"/>
          </a:xfrm>
          <a:prstGeom prst="rect">
            <a:avLst/>
          </a:prstGeom>
          <a:noFill/>
          <a:ln/>
        </p:spPr>
        <p:txBody>
          <a:bodyPr wrap="square" lIns="0" tIns="0" rIns="0" bIns="0" rtlCol="0" anchor="ctr"/>
          <a:lstStyle/>
          <a:p>
            <a:pPr algn="l" indent="0" marL="0">
              <a:lnSpc>
                <a:spcPct val="79650"/>
              </a:lnSpc>
              <a:buNone/>
            </a:pPr>
            <a:r>
              <a:rPr lang="en-US" sz="1200" b="1" dirty="0">
                <a:solidFill>
                  <a:srgbClr val="2B2B35"/>
                </a:solidFill>
                <a:latin typeface="Roboto" pitchFamily="34" charset="0"/>
                <a:ea typeface="Roboto" pitchFamily="34" charset="-122"/>
                <a:cs typeface="Roboto" pitchFamily="34" charset="-120"/>
              </a:rPr>
              <a:t>Current alt=</a:t>
            </a:r>
            <a:pPr algn="l" indent="0" marL="0">
              <a:lnSpc>
                <a:spcPct val="79650"/>
              </a:lnSpc>
              <a:buNone/>
            </a:pPr>
            <a:r>
              <a:rPr lang="en-US" sz="1200" dirty="0">
                <a:solidFill>
                  <a:srgbClr val="2B2B35"/>
                </a:solidFill>
                <a:latin typeface="Roboto" pitchFamily="34" charset="0"/>
                <a:ea typeface="Roboto" pitchFamily="34" charset="-122"/>
                <a:cs typeface="Roboto" pitchFamily="34" charset="-120"/>
              </a:rPr>
              <a:t>"A data table with four columns labeled Chemical 1: 30 grams; Chemical 2: 100 grams; Temperature Before Mixing, and Temperature After Mixing. The temperature before mixing baking soda and vinegar is 25 degrees Celsius and 16 degrees Celsius after mixing. The temperature before mixing ammonium nitrate and water is 25 degrees Celsius and 2 degrees Celsius after mixing. The temperature before mixing carbamide and water is 25 degrees Celsius and 7 degrees Celsius after mixing. The temperature before mixing ammonium chloride and water is 25 degrees Celsius and 5 degrees Celsius after mixing."</a:t>
            </a:r>
            <a:endParaRPr lang="en-US" sz="1200" dirty="0"/>
          </a:p>
        </p:txBody>
      </p:sp>
      <p:pic>
        <p:nvPicPr>
          <p:cNvPr id="6" name="Image 2" descr="preencoded.png">    </p:cNvPr>
          <p:cNvPicPr>
            <a:picLocks noChangeAspect="1"/>
          </p:cNvPicPr>
          <p:nvPr/>
        </p:nvPicPr>
        <p:blipFill>
          <a:blip r:embed="rId3"/>
          <a:stretch>
            <a:fillRect/>
          </a:stretch>
        </p:blipFill>
        <p:spPr>
          <a:xfrm>
            <a:off x="214185" y="792505"/>
            <a:ext cx="4743450" cy="2600325"/>
          </a:xfrm>
          <a:prstGeom prst="rect">
            <a:avLst/>
          </a:prstGeom>
        </p:spPr>
      </p:pic>
      <p:sp>
        <p:nvSpPr>
          <p:cNvPr id="7" name="Text 2"/>
          <p:cNvSpPr/>
          <p:nvPr/>
        </p:nvSpPr>
        <p:spPr>
          <a:xfrm>
            <a:off x="5207041" y="2466432"/>
            <a:ext cx="4010025" cy="2562225"/>
          </a:xfrm>
          <a:prstGeom prst="rect">
            <a:avLst/>
          </a:prstGeom>
          <a:noFill/>
          <a:ln/>
        </p:spPr>
        <p:txBody>
          <a:bodyPr wrap="square" lIns="0" tIns="0" rIns="0" bIns="0" rtlCol="0" anchor="ctr"/>
          <a:lstStyle/>
          <a:p>
            <a:pPr algn="l" indent="0" marL="0">
              <a:lnSpc>
                <a:spcPct val="79650"/>
              </a:lnSpc>
              <a:buNone/>
            </a:pPr>
            <a:r>
              <a:rPr lang="en-US" sz="1200" b="1" dirty="0">
                <a:solidFill>
                  <a:srgbClr val="2B2B35"/>
                </a:solidFill>
                <a:latin typeface="Roboto" pitchFamily="34" charset="0"/>
                <a:ea typeface="Roboto" pitchFamily="34" charset="-122"/>
                <a:cs typeface="Roboto" pitchFamily="34" charset="-120"/>
              </a:rPr>
              <a:t>Proposed alt=</a:t>
            </a:r>
            <a:pPr algn="l" indent="0" marL="0">
              <a:lnSpc>
                <a:spcPct val="79650"/>
              </a:lnSpc>
              <a:buNone/>
            </a:pPr>
            <a:r>
              <a:rPr lang="en-US" sz="1200" dirty="0">
                <a:solidFill>
                  <a:srgbClr val="2B2B35"/>
                </a:solidFill>
                <a:latin typeface="Roboto" pitchFamily="34" charset="0"/>
                <a:ea typeface="Roboto" pitchFamily="34" charset="-122"/>
                <a:cs typeface="Roboto" pitchFamily="34" charset="-120"/>
              </a:rPr>
              <a:t>"This table presents data on four chemical reactions. The columns are: Chemical 1 (30 g), Chemical 2 (100 g), Temperature Before Mixing (°C), and Temperature After Mixing (°C). The data is as follows: Row 1: Chemical 1 is baking soda, Chemical 2 is vinegar, Temperature Before Mixing is 25°C, Temperature After Mixing is 16°C. Row 2: Chemical 1 is ammonium nitrate, Chemical 2 is water, Temperature Before Mixing is 25°C, Temperature After Mixing is 2°C. Row 3: Chemical 1 is carbamide, Chemical 2 is water, Temperature Before Mixing is 25°C, Temperature After Mixing is 7°C. Row 4: Chemical 1 is ammonium chloride, Chemical 2 is water, Temperature Before Mixing is 25°C, Temperature After Mixing is 5°C. All reactions started at 25°C."</a:t>
            </a:r>
            <a:endParaRPr lang="en-US" sz="1200" dirty="0"/>
          </a:p>
        </p:txBody>
      </p:sp>
      <p:sp>
        <p:nvSpPr>
          <p:cNvPr id="8" name="Text 3"/>
          <p:cNvSpPr/>
          <p:nvPr/>
        </p:nvSpPr>
        <p:spPr>
          <a:xfrm>
            <a:off x="348516" y="4209355"/>
            <a:ext cx="4610100" cy="914400"/>
          </a:xfrm>
          <a:prstGeom prst="rect">
            <a:avLst/>
          </a:prstGeom>
          <a:noFill/>
          <a:ln/>
        </p:spPr>
        <p:txBody>
          <a:bodyPr wrap="square" lIns="0" tIns="0" rIns="0" bIns="0" rtlCol="0" anchor="ctr"/>
          <a:lstStyle/>
          <a:p>
            <a:pPr algn="l" indent="0" marL="0">
              <a:lnSpc>
                <a:spcPct val="79650"/>
              </a:lnSpc>
              <a:buNone/>
            </a:pPr>
            <a:r>
              <a:rPr lang="en-US" sz="1200" b="1" dirty="0">
                <a:solidFill>
                  <a:srgbClr val="2B2B35"/>
                </a:solidFill>
                <a:latin typeface="Roboto" pitchFamily="34" charset="0"/>
                <a:ea typeface="Roboto" pitchFamily="34" charset="-122"/>
                <a:cs typeface="Roboto" pitchFamily="34" charset="-120"/>
              </a:rPr>
              <a:t>Proposed alt=</a:t>
            </a:r>
            <a:pPr algn="l" indent="0" marL="0">
              <a:lnSpc>
                <a:spcPct val="79650"/>
              </a:lnSpc>
              <a:buNone/>
            </a:pPr>
            <a:r>
              <a:rPr lang="en-US" sz="1200" dirty="0">
                <a:solidFill>
                  <a:srgbClr val="2B2B35"/>
                </a:solidFill>
                <a:latin typeface="Roboto" pitchFamily="34" charset="0"/>
                <a:ea typeface="Roboto" pitchFamily="34" charset="-122"/>
                <a:cs typeface="Roboto" pitchFamily="34" charset="-120"/>
              </a:rPr>
              <a:t>Table showing an experiment mixing chemicals (30 g) with other substances (100 g). It records the temperature before (25°C) and after mixing, resulting in lower final temperatures.</a:t>
            </a:r>
            <a:endParaRPr lang="en-US" sz="1200" dirty="0"/>
          </a:p>
          <a:p>
            <a:pPr algn="l" indent="0" marL="0">
              <a:lnSpc>
                <a:spcPct val="79650"/>
              </a:lnSpc>
              <a:buNone/>
            </a:pPr>
            <a:r>
              <a:rPr lang="en-US" sz="1200" dirty="0">
                <a:solidFill>
                  <a:srgbClr val="000000"/>
                </a:solidFill>
              </a:rPr>
              <a:t> </a:t>
            </a:r>
            <a:endParaRPr lang="en-US" sz="1200" dirty="0"/>
          </a:p>
          <a:p>
            <a:pPr algn="l" indent="0" marL="0">
              <a:lnSpc>
                <a:spcPct val="79650"/>
              </a:lnSpc>
              <a:buNone/>
            </a:pPr>
            <a:r>
              <a:rPr lang="en-US" sz="1200" dirty="0">
                <a:solidFill>
                  <a:srgbClr val="2B2B35"/>
                </a:solidFill>
                <a:latin typeface="Roboto" pitchFamily="34" charset="0"/>
                <a:ea typeface="Roboto" pitchFamily="34" charset="-122"/>
                <a:cs typeface="Roboto" pitchFamily="34" charset="-120"/>
              </a:rPr>
              <a:t>Followed by a long description.</a:t>
            </a:r>
            <a:endParaRPr lang="en-US" sz="1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753600" cy="5486400"/>
          </a:xfrm>
          <a:prstGeom prst="rect">
            <a:avLst/>
          </a:prstGeom>
        </p:spPr>
      </p:pic>
      <p:pic>
        <p:nvPicPr>
          <p:cNvPr id="3" name="Image 1" descr="preencoded.png">    </p:cNvPr>
          <p:cNvPicPr>
            <a:picLocks noChangeAspect="1"/>
          </p:cNvPicPr>
          <p:nvPr/>
        </p:nvPicPr>
        <p:blipFill>
          <a:blip r:embed="rId2"/>
          <a:stretch>
            <a:fillRect/>
          </a:stretch>
        </p:blipFill>
        <p:spPr>
          <a:xfrm>
            <a:off x="4758480" y="90629"/>
            <a:ext cx="190500" cy="5311978"/>
          </a:xfrm>
          <a:prstGeom prst="rect">
            <a:avLst/>
          </a:prstGeom>
        </p:spPr>
      </p:pic>
      <p:pic>
        <p:nvPicPr>
          <p:cNvPr id="4" name="Image 2" descr="preencoded.png">    </p:cNvPr>
          <p:cNvPicPr>
            <a:picLocks noChangeAspect="1"/>
          </p:cNvPicPr>
          <p:nvPr/>
        </p:nvPicPr>
        <p:blipFill>
          <a:blip r:embed="rId3"/>
          <a:stretch>
            <a:fillRect/>
          </a:stretch>
        </p:blipFill>
        <p:spPr>
          <a:xfrm>
            <a:off x="5037144" y="3733905"/>
            <a:ext cx="4591050" cy="1428750"/>
          </a:xfrm>
          <a:prstGeom prst="rect">
            <a:avLst/>
          </a:prstGeom>
        </p:spPr>
      </p:pic>
      <p:pic>
        <p:nvPicPr>
          <p:cNvPr id="5" name="Image 3" descr="preencoded.png">    </p:cNvPr>
          <p:cNvPicPr>
            <a:picLocks noChangeAspect="1"/>
          </p:cNvPicPr>
          <p:nvPr/>
        </p:nvPicPr>
        <p:blipFill>
          <a:blip r:embed="rId4"/>
          <a:stretch>
            <a:fillRect/>
          </a:stretch>
        </p:blipFill>
        <p:spPr>
          <a:xfrm>
            <a:off x="4990995" y="1990506"/>
            <a:ext cx="4581525" cy="1438275"/>
          </a:xfrm>
          <a:prstGeom prst="rect">
            <a:avLst/>
          </a:prstGeom>
        </p:spPr>
      </p:pic>
      <p:sp>
        <p:nvSpPr>
          <p:cNvPr id="6" name="Text 0"/>
          <p:cNvSpPr/>
          <p:nvPr/>
        </p:nvSpPr>
        <p:spPr>
          <a:xfrm>
            <a:off x="2542708" y="231416"/>
            <a:ext cx="2085975" cy="552450"/>
          </a:xfrm>
          <a:prstGeom prst="rect">
            <a:avLst/>
          </a:prstGeom>
          <a:noFill/>
          <a:ln/>
        </p:spPr>
        <p:txBody>
          <a:bodyPr wrap="square" lIns="0" tIns="0" rIns="0" bIns="0" rtlCol="0" anchor="ctr"/>
          <a:lstStyle/>
          <a:p>
            <a:pPr algn="l" indent="0" marL="0">
              <a:lnSpc>
                <a:spcPct val="79650"/>
              </a:lnSpc>
              <a:buNone/>
            </a:pPr>
            <a:r>
              <a:rPr lang="en-US" sz="1200" b="1" dirty="0">
                <a:solidFill>
                  <a:srgbClr val="2B2B35"/>
                </a:solidFill>
                <a:latin typeface="Roboto" pitchFamily="34" charset="0"/>
                <a:ea typeface="Roboto" pitchFamily="34" charset="-122"/>
                <a:cs typeface="Roboto" pitchFamily="34" charset="-120"/>
              </a:rPr>
              <a:t>Current alt=</a:t>
            </a:r>
            <a:pPr algn="l" indent="0" marL="0">
              <a:lnSpc>
                <a:spcPct val="79650"/>
              </a:lnSpc>
              <a:buNone/>
            </a:pPr>
            <a:r>
              <a:rPr lang="en-US" sz="1200" dirty="0">
                <a:solidFill>
                  <a:srgbClr val="2B2B35"/>
                </a:solidFill>
                <a:latin typeface="Roboto" pitchFamily="34" charset="0"/>
                <a:ea typeface="Roboto" pitchFamily="34" charset="-122"/>
                <a:cs typeface="Roboto" pitchFamily="34" charset="-120"/>
              </a:rPr>
              <a:t>"Black and white engraving of a man in military clothing with a beard."</a:t>
            </a:r>
            <a:endParaRPr lang="en-US" sz="1200" dirty="0"/>
          </a:p>
        </p:txBody>
      </p:sp>
      <p:sp>
        <p:nvSpPr>
          <p:cNvPr id="7" name="Text 1"/>
          <p:cNvSpPr/>
          <p:nvPr/>
        </p:nvSpPr>
        <p:spPr>
          <a:xfrm>
            <a:off x="2543632" y="960834"/>
            <a:ext cx="2038350" cy="1095375"/>
          </a:xfrm>
          <a:prstGeom prst="rect">
            <a:avLst/>
          </a:prstGeom>
          <a:noFill/>
          <a:ln/>
        </p:spPr>
        <p:txBody>
          <a:bodyPr wrap="square" lIns="0" tIns="0" rIns="0" bIns="0" rtlCol="0" anchor="ctr"/>
          <a:lstStyle/>
          <a:p>
            <a:pPr algn="l" indent="0" marL="0">
              <a:lnSpc>
                <a:spcPct val="79650"/>
              </a:lnSpc>
              <a:buNone/>
            </a:pPr>
            <a:r>
              <a:rPr lang="en-US" sz="1200" b="1" dirty="0">
                <a:solidFill>
                  <a:srgbClr val="2B2B35"/>
                </a:solidFill>
                <a:latin typeface="Roboto" pitchFamily="34" charset="0"/>
                <a:ea typeface="Roboto" pitchFamily="34" charset="-122"/>
                <a:cs typeface="Roboto" pitchFamily="34" charset="-120"/>
              </a:rPr>
              <a:t>Proposed alt=</a:t>
            </a:r>
            <a:pPr algn="l" indent="0" marL="0">
              <a:lnSpc>
                <a:spcPct val="79650"/>
              </a:lnSpc>
              <a:buNone/>
            </a:pPr>
            <a:r>
              <a:rPr lang="en-US" sz="1200" dirty="0">
                <a:solidFill>
                  <a:srgbClr val="2B2B35"/>
                </a:solidFill>
                <a:latin typeface="Roboto" pitchFamily="34" charset="0"/>
                <a:ea typeface="Roboto" pitchFamily="34" charset="-122"/>
                <a:cs typeface="Roboto" pitchFamily="34" charset="-120"/>
              </a:rPr>
              <a:t>"Black and white engraving: LaFayette Curry Baker, a man with a full beard and mustache, wearing a dark military uniform with shoulder insignia.</a:t>
            </a:r>
            <a:endParaRPr lang="en-US" sz="1200" dirty="0"/>
          </a:p>
        </p:txBody>
      </p:sp>
      <p:pic>
        <p:nvPicPr>
          <p:cNvPr id="8" name="Image 4" descr="preencoded.png">    </p:cNvPr>
          <p:cNvPicPr>
            <a:picLocks noChangeAspect="1"/>
          </p:cNvPicPr>
          <p:nvPr/>
        </p:nvPicPr>
        <p:blipFill>
          <a:blip r:embed="rId5"/>
          <a:stretch>
            <a:fillRect/>
          </a:stretch>
        </p:blipFill>
        <p:spPr>
          <a:xfrm>
            <a:off x="251081" y="231440"/>
            <a:ext cx="2152650" cy="2743200"/>
          </a:xfrm>
          <a:prstGeom prst="rect">
            <a:avLst/>
          </a:prstGeom>
        </p:spPr>
      </p:pic>
      <p:sp>
        <p:nvSpPr>
          <p:cNvPr id="9" name="Text 2"/>
          <p:cNvSpPr/>
          <p:nvPr/>
        </p:nvSpPr>
        <p:spPr>
          <a:xfrm>
            <a:off x="2543613" y="2219115"/>
            <a:ext cx="2085975" cy="2743200"/>
          </a:xfrm>
          <a:prstGeom prst="rect">
            <a:avLst/>
          </a:prstGeom>
          <a:noFill/>
          <a:ln/>
        </p:spPr>
        <p:txBody>
          <a:bodyPr wrap="square" lIns="0" tIns="0" rIns="0" bIns="0" rtlCol="0" anchor="ctr"/>
          <a:lstStyle/>
          <a:p>
            <a:pPr algn="l" indent="0" marL="0">
              <a:lnSpc>
                <a:spcPct val="79650"/>
              </a:lnSpc>
              <a:buNone/>
            </a:pPr>
            <a:r>
              <a:rPr lang="en-US" sz="1200" b="1" dirty="0">
                <a:solidFill>
                  <a:srgbClr val="2B2B35"/>
                </a:solidFill>
                <a:latin typeface="Roboto" pitchFamily="34" charset="0"/>
                <a:ea typeface="Roboto" pitchFamily="34" charset="-122"/>
                <a:cs typeface="Roboto" pitchFamily="34" charset="-120"/>
              </a:rPr>
              <a:t>Note: </a:t>
            </a:r>
            <a:pPr algn="l" indent="0" marL="0">
              <a:lnSpc>
                <a:spcPct val="79650"/>
              </a:lnSpc>
              <a:buNone/>
            </a:pPr>
            <a:r>
              <a:rPr lang="en-US" sz="1200" dirty="0">
                <a:solidFill>
                  <a:srgbClr val="2B2B35"/>
                </a:solidFill>
                <a:latin typeface="Roboto" pitchFamily="34" charset="0"/>
                <a:ea typeface="Roboto" pitchFamily="34" charset="-122"/>
                <a:cs typeface="Roboto" pitchFamily="34" charset="-120"/>
              </a:rPr>
              <a:t>While the caption directly below the image already identifies "LaFayette Curry Baker", including his name in the alt text is a </a:t>
            </a:r>
            <a:pPr algn="l" indent="0" marL="0">
              <a:lnSpc>
                <a:spcPct val="79650"/>
              </a:lnSpc>
              <a:buNone/>
            </a:pPr>
            <a:r>
              <a:rPr lang="en-US" sz="1200" b="1" dirty="0">
                <a:solidFill>
                  <a:srgbClr val="2B2B35"/>
                </a:solidFill>
                <a:latin typeface="Roboto" pitchFamily="34" charset="0"/>
                <a:ea typeface="Roboto" pitchFamily="34" charset="-122"/>
                <a:cs typeface="Roboto" pitchFamily="34" charset="-120"/>
              </a:rPr>
              <a:t>best practice for a portrait image</a:t>
            </a:r>
            <a:pPr algn="l" indent="0" marL="0">
              <a:lnSpc>
                <a:spcPct val="79650"/>
              </a:lnSpc>
              <a:buNone/>
            </a:pPr>
            <a:r>
              <a:rPr lang="en-US" sz="1200" dirty="0">
                <a:solidFill>
                  <a:srgbClr val="2B2B35"/>
                </a:solidFill>
                <a:latin typeface="Roboto" pitchFamily="34" charset="0"/>
                <a:ea typeface="Roboto" pitchFamily="34" charset="-122"/>
                <a:cs typeface="Roboto" pitchFamily="34" charset="-120"/>
              </a:rPr>
              <a:t>. The alt text serves as the "accessible name" or "label" for the image itself. For a portrait, the identity of the subject is a primary piece of information for that label. </a:t>
            </a:r>
            <a:pPr algn="l" indent="0" marL="0">
              <a:lnSpc>
                <a:spcPct val="79650"/>
              </a:lnSpc>
              <a:buNone/>
            </a:pPr>
            <a:r>
              <a:rPr lang="en-US" sz="1200" b="1" dirty="0">
                <a:solidFill>
                  <a:srgbClr val="2B2B35"/>
                </a:solidFill>
                <a:latin typeface="Roboto" pitchFamily="34" charset="0"/>
                <a:ea typeface="Roboto" pitchFamily="34" charset="-122"/>
                <a:cs typeface="Roboto" pitchFamily="34" charset="-120"/>
              </a:rPr>
              <a:t>Even if redundant with a visible caption.</a:t>
            </a:r>
            <a:endParaRPr lang="en-US" sz="1200" dirty="0"/>
          </a:p>
          <a:p>
            <a:pPr algn="l" indent="0" marL="0">
              <a:lnSpc>
                <a:spcPct val="79650"/>
              </a:lnSpc>
              <a:buNone/>
            </a:pPr>
            <a:r>
              <a:rPr lang="en-US" sz="1200" dirty="0">
                <a:solidFill>
                  <a:srgbClr val="000000"/>
                </a:solidFill>
              </a:rPr>
              <a:t> </a:t>
            </a:r>
            <a:endParaRPr lang="en-US" sz="1200" dirty="0"/>
          </a:p>
        </p:txBody>
      </p:sp>
      <p:pic>
        <p:nvPicPr>
          <p:cNvPr id="10" name="Image 5" descr="preencoded.png">    </p:cNvPr>
          <p:cNvPicPr>
            <a:picLocks noChangeAspect="1"/>
          </p:cNvPicPr>
          <p:nvPr/>
        </p:nvPicPr>
        <p:blipFill>
          <a:blip r:embed="rId6"/>
          <a:stretch>
            <a:fillRect/>
          </a:stretch>
        </p:blipFill>
        <p:spPr>
          <a:xfrm>
            <a:off x="4981994" y="117872"/>
            <a:ext cx="4533900" cy="1428750"/>
          </a:xfrm>
          <a:prstGeom prst="rect">
            <a:avLst/>
          </a:prstGeom>
        </p:spPr>
      </p:pic>
      <p:sp>
        <p:nvSpPr>
          <p:cNvPr id="11" name="Text 3"/>
          <p:cNvSpPr/>
          <p:nvPr/>
        </p:nvSpPr>
        <p:spPr>
          <a:xfrm>
            <a:off x="4982023" y="1607858"/>
            <a:ext cx="4714875" cy="323850"/>
          </a:xfrm>
          <a:prstGeom prst="rect">
            <a:avLst/>
          </a:prstGeom>
          <a:noFill/>
          <a:ln/>
        </p:spPr>
        <p:txBody>
          <a:bodyPr wrap="square" lIns="0" tIns="0" rIns="0" bIns="0" rtlCol="0" anchor="ctr"/>
          <a:lstStyle/>
          <a:p>
            <a:pPr algn="l" indent="0" marL="0">
              <a:lnSpc>
                <a:spcPct val="79650"/>
              </a:lnSpc>
              <a:buNone/>
            </a:pPr>
            <a:r>
              <a:rPr lang="en-US" sz="1050" dirty="0">
                <a:solidFill>
                  <a:srgbClr val="2B2B35"/>
                </a:solidFill>
                <a:latin typeface="Roboto" pitchFamily="34" charset="0"/>
                <a:ea typeface="Roboto" pitchFamily="34" charset="-122"/>
                <a:cs typeface="Roboto" pitchFamily="34" charset="-120"/>
              </a:rPr>
              <a:t>A bright yellow building with horizontal siding, two white-framed windows on either side of a white door with steps leading up to the door, and a black roof.</a:t>
            </a:r>
            <a:endParaRPr lang="en-US" sz="1050" dirty="0"/>
          </a:p>
        </p:txBody>
      </p:sp>
      <p:sp>
        <p:nvSpPr>
          <p:cNvPr id="12" name="Text 4"/>
          <p:cNvSpPr/>
          <p:nvPr/>
        </p:nvSpPr>
        <p:spPr>
          <a:xfrm>
            <a:off x="5037134" y="3383499"/>
            <a:ext cx="4714875" cy="323850"/>
          </a:xfrm>
          <a:prstGeom prst="rect">
            <a:avLst/>
          </a:prstGeom>
          <a:noFill/>
          <a:ln/>
        </p:spPr>
        <p:txBody>
          <a:bodyPr wrap="square" lIns="0" tIns="0" rIns="0" bIns="0" rtlCol="0" anchor="ctr"/>
          <a:lstStyle/>
          <a:p>
            <a:pPr algn="l" indent="0" marL="0">
              <a:lnSpc>
                <a:spcPct val="79650"/>
              </a:lnSpc>
              <a:buNone/>
            </a:pPr>
            <a:r>
              <a:rPr lang="en-US" sz="1050" dirty="0">
                <a:solidFill>
                  <a:srgbClr val="2B2B35"/>
                </a:solidFill>
                <a:latin typeface="Roboto" pitchFamily="34" charset="0"/>
                <a:ea typeface="Roboto" pitchFamily="34" charset="-122"/>
                <a:cs typeface="Roboto" pitchFamily="34" charset="-120"/>
              </a:rPr>
              <a:t>A long, narrow cascade of water plunges down a rocky cliff, collecting in a pool at the bottom, surrounded by scattered rocks and greenery.</a:t>
            </a:r>
            <a:endParaRPr lang="en-US" sz="1050" dirty="0"/>
          </a:p>
        </p:txBody>
      </p:sp>
      <p:sp>
        <p:nvSpPr>
          <p:cNvPr id="13" name="Text 5"/>
          <p:cNvSpPr/>
          <p:nvPr/>
        </p:nvSpPr>
        <p:spPr>
          <a:xfrm>
            <a:off x="5037115" y="5057670"/>
            <a:ext cx="4714875" cy="323850"/>
          </a:xfrm>
          <a:prstGeom prst="rect">
            <a:avLst/>
          </a:prstGeom>
          <a:noFill/>
          <a:ln/>
        </p:spPr>
        <p:txBody>
          <a:bodyPr wrap="square" lIns="0" tIns="0" rIns="0" bIns="0" rtlCol="0" anchor="ctr"/>
          <a:lstStyle/>
          <a:p>
            <a:pPr algn="l" indent="0" marL="0">
              <a:lnSpc>
                <a:spcPct val="79650"/>
              </a:lnSpc>
              <a:buNone/>
            </a:pPr>
            <a:r>
              <a:rPr lang="en-US" sz="1050" dirty="0">
                <a:solidFill>
                  <a:srgbClr val="2B2B35"/>
                </a:solidFill>
                <a:latin typeface="Roboto" pitchFamily="34" charset="0"/>
                <a:ea typeface="Roboto" pitchFamily="34" charset="-122"/>
                <a:cs typeface="Roboto" pitchFamily="34" charset="-120"/>
              </a:rPr>
              <a:t>A tall, white, elongated board with three black fins at the top, standing upright in the sand at the edge of an ocean.</a:t>
            </a:r>
            <a:endParaRPr lang="en-US" sz="105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2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753600" cy="5486400"/>
          </a:xfrm>
          <a:prstGeom prst="rect">
            <a:avLst/>
          </a:prstGeom>
        </p:spPr>
      </p:pic>
      <p:sp>
        <p:nvSpPr>
          <p:cNvPr id="3" name="Text 0"/>
          <p:cNvSpPr/>
          <p:nvPr/>
        </p:nvSpPr>
        <p:spPr>
          <a:xfrm>
            <a:off x="3887410" y="187059"/>
            <a:ext cx="5086350" cy="542925"/>
          </a:xfrm>
          <a:prstGeom prst="rect">
            <a:avLst/>
          </a:prstGeom>
          <a:noFill/>
          <a:ln/>
        </p:spPr>
        <p:txBody>
          <a:bodyPr wrap="square" lIns="0" tIns="0" rIns="0" bIns="0" rtlCol="0" anchor="ctr"/>
          <a:lstStyle/>
          <a:p>
            <a:pPr algn="ctr" indent="0" marL="0">
              <a:lnSpc>
                <a:spcPct val="79650"/>
              </a:lnSpc>
              <a:buNone/>
            </a:pPr>
            <a:r>
              <a:rPr lang="en-US" sz="3534" dirty="0">
                <a:solidFill>
                  <a:srgbClr val="3B0D24"/>
                </a:solidFill>
                <a:latin typeface="Poppins" pitchFamily="34" charset="0"/>
                <a:ea typeface="Poppins" pitchFamily="34" charset="-122"/>
                <a:cs typeface="Poppins" pitchFamily="34" charset="-120"/>
              </a:rPr>
              <a:t>Alt Text</a:t>
            </a:r>
            <a:endParaRPr lang="en-US" sz="3534" dirty="0"/>
          </a:p>
        </p:txBody>
      </p:sp>
      <p:pic>
        <p:nvPicPr>
          <p:cNvPr id="4" name="Image 1" descr="preencoded.png">    </p:cNvPr>
          <p:cNvPicPr>
            <a:picLocks noChangeAspect="1"/>
          </p:cNvPicPr>
          <p:nvPr/>
        </p:nvPicPr>
        <p:blipFill>
          <a:blip r:embed="rId2"/>
          <a:stretch>
            <a:fillRect/>
          </a:stretch>
        </p:blipFill>
        <p:spPr>
          <a:xfrm>
            <a:off x="138321" y="442481"/>
            <a:ext cx="3305175" cy="4972050"/>
          </a:xfrm>
          <a:prstGeom prst="rect">
            <a:avLst/>
          </a:prstGeom>
        </p:spPr>
      </p:pic>
      <p:sp>
        <p:nvSpPr>
          <p:cNvPr id="5" name="Text 1"/>
          <p:cNvSpPr/>
          <p:nvPr/>
        </p:nvSpPr>
        <p:spPr>
          <a:xfrm>
            <a:off x="3886981" y="867753"/>
            <a:ext cx="5086350" cy="4086225"/>
          </a:xfrm>
          <a:prstGeom prst="rect">
            <a:avLst/>
          </a:prstGeom>
          <a:noFill/>
          <a:ln/>
        </p:spPr>
        <p:txBody>
          <a:bodyPr wrap="square" lIns="0" tIns="0" rIns="0" bIns="0" rtlCol="0" anchor="ctr"/>
          <a:lstStyle/>
          <a:p>
            <a:pPr algn="ctr" indent="0" marL="0">
              <a:lnSpc>
                <a:spcPct val="79650"/>
              </a:lnSpc>
              <a:buNone/>
            </a:pPr>
            <a:r>
              <a:rPr lang="en-US" sz="2440" dirty="0">
                <a:solidFill>
                  <a:srgbClr val="3B0D24"/>
                </a:solidFill>
                <a:latin typeface="Roboto" pitchFamily="34" charset="0"/>
                <a:ea typeface="Roboto" pitchFamily="34" charset="-122"/>
                <a:cs typeface="Roboto" pitchFamily="34" charset="-120"/>
              </a:rPr>
              <a:t>A ceremonial bell ringing event at the Brookfield Zoo in Illinois, with a group of uniformed zoo staff standing in formation behind the bell and a cord puller in front. The bell is silver with a blue and white cord, and the staff are wearing dark blue uniforms with white hats and gloves. The event is taking place on a sunny day on a grassy field with trees in the background.</a:t>
            </a:r>
            <a:endParaRPr lang="en-US" sz="244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2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753600" cy="5486400"/>
          </a:xfrm>
          <a:prstGeom prst="rect">
            <a:avLst/>
          </a:prstGeom>
        </p:spPr>
      </p:pic>
      <p:sp>
        <p:nvSpPr>
          <p:cNvPr id="3" name="Text 0"/>
          <p:cNvSpPr/>
          <p:nvPr/>
        </p:nvSpPr>
        <p:spPr>
          <a:xfrm>
            <a:off x="2570750" y="811210"/>
            <a:ext cx="6829425" cy="4410075"/>
          </a:xfrm>
          <a:prstGeom prst="rect">
            <a:avLst/>
          </a:prstGeom>
          <a:noFill/>
          <a:ln/>
        </p:spPr>
        <p:txBody>
          <a:bodyPr wrap="square" lIns="0" tIns="0" rIns="0" bIns="0" rtlCol="0" anchor="ctr"/>
          <a:lstStyle/>
          <a:p>
            <a:pPr algn="l" marL="342900" indent="-342900">
              <a:lnSpc>
                <a:spcPct val="92663"/>
              </a:lnSpc>
              <a:buSzPct val="100000"/>
              <a:buChar char="•"/>
            </a:pPr>
            <a:r>
              <a:rPr lang="en-US" sz="1425" b="1" dirty="0">
                <a:solidFill>
                  <a:srgbClr val="000000"/>
                </a:solidFill>
                <a:latin typeface="Rubik" pitchFamily="34" charset="0"/>
                <a:ea typeface="Rubik" pitchFamily="34" charset="-122"/>
                <a:cs typeface="Rubik" pitchFamily="34" charset="-120"/>
              </a:rPr>
              <a:t>Presence of Alt Text (for most images)</a:t>
            </a:r>
            <a:pPr algn="l" marL="342900" indent="-342900">
              <a:lnSpc>
                <a:spcPct val="92663"/>
              </a:lnSpc>
              <a:buSzPct val="100000"/>
              <a:buChar char=""/>
            </a:pPr>
            <a:r>
              <a:rPr lang="en-US" sz="1425" dirty="0">
                <a:solidFill>
                  <a:srgbClr val="000000"/>
                </a:solidFill>
                <a:latin typeface="Rubik" pitchFamily="34" charset="0"/>
                <a:ea typeface="Rubik" pitchFamily="34" charset="-122"/>
                <a:cs typeface="Rubik" pitchFamily="34" charset="-120"/>
              </a:rPr>
              <a:t>: Informational, functional, and complex images must have a text alternative. Omitting the alt attribute entirely can lead to screen readers announcing the file name, which is unhelpful.</a:t>
            </a:r>
            <a:endParaRPr lang="en-US" sz="1425" dirty="0"/>
          </a:p>
          <a:p>
            <a:pPr algn="l" marL="342900" indent="-342900">
              <a:lnSpc>
                <a:spcPct val="92663"/>
              </a:lnSpc>
              <a:buSzPct val="100000"/>
              <a:buChar char="•"/>
            </a:pPr>
            <a:r>
              <a:rPr lang="en-US" sz="1425" b="1" dirty="0">
                <a:solidFill>
                  <a:srgbClr val="000000"/>
                </a:solidFill>
                <a:latin typeface="Rubik" pitchFamily="34" charset="0"/>
                <a:ea typeface="Rubik" pitchFamily="34" charset="-122"/>
                <a:cs typeface="Rubik" pitchFamily="34" charset="-120"/>
              </a:rPr>
              <a:t>Conveying Meaning/Purpose:</a:t>
            </a:r>
            <a:pPr algn="l" marL="342900" indent="-342900">
              <a:lnSpc>
                <a:spcPct val="92663"/>
              </a:lnSpc>
              <a:buSzPct val="100000"/>
              <a:buChar char=""/>
            </a:pPr>
            <a:r>
              <a:rPr lang="en-US" sz="1425" dirty="0">
                <a:solidFill>
                  <a:srgbClr val="000000"/>
                </a:solidFill>
                <a:latin typeface="Rubik" pitchFamily="34" charset="0"/>
                <a:ea typeface="Rubik" pitchFamily="34" charset="-122"/>
                <a:cs typeface="Rubik" pitchFamily="34" charset="-120"/>
              </a:rPr>
              <a:t> The alt text must convey the meaning or purpose of the image's content so that screen reader users have access to the same information presented visually.</a:t>
            </a:r>
            <a:endParaRPr lang="en-US" sz="1425" dirty="0"/>
          </a:p>
          <a:p>
            <a:pPr algn="l" marL="342900" indent="-342900">
              <a:lnSpc>
                <a:spcPct val="92663"/>
              </a:lnSpc>
              <a:buSzPct val="100000"/>
              <a:buChar char="•"/>
            </a:pPr>
            <a:r>
              <a:rPr lang="en-US" sz="1425" b="1" dirty="0">
                <a:solidFill>
                  <a:srgbClr val="000000"/>
                </a:solidFill>
                <a:latin typeface="Rubik" pitchFamily="34" charset="0"/>
                <a:ea typeface="Rubik" pitchFamily="34" charset="-122"/>
                <a:cs typeface="Rubik" pitchFamily="34" charset="-120"/>
              </a:rPr>
              <a:t>Inclusion of Burned-in Text:</a:t>
            </a:r>
            <a:pPr algn="l" marL="342900" indent="-342900">
              <a:lnSpc>
                <a:spcPct val="92663"/>
              </a:lnSpc>
              <a:buSzPct val="100000"/>
              <a:buChar char=""/>
            </a:pPr>
            <a:r>
              <a:rPr lang="en-US" sz="1425" dirty="0">
                <a:solidFill>
                  <a:srgbClr val="000000"/>
                </a:solidFill>
                <a:latin typeface="Rubik" pitchFamily="34" charset="0"/>
                <a:ea typeface="Rubik" pitchFamily="34" charset="-122"/>
                <a:cs typeface="Rubik" pitchFamily="34" charset="-120"/>
              </a:rPr>
              <a:t> Any text that is part of the image itself must be included in the text alternative.</a:t>
            </a:r>
            <a:endParaRPr lang="en-US" sz="1425" dirty="0"/>
          </a:p>
          <a:p>
            <a:pPr algn="l" lvl="1" marL="685800" indent="-342900">
              <a:lnSpc>
                <a:spcPct val="92663"/>
              </a:lnSpc>
              <a:buSzPct val="100000"/>
              <a:buChar char="•"/>
            </a:pPr>
            <a:r>
              <a:rPr lang="en-US" sz="1425" dirty="0">
                <a:solidFill>
                  <a:srgbClr val="000000"/>
                </a:solidFill>
                <a:latin typeface="Rubik" pitchFamily="34" charset="0"/>
                <a:ea typeface="Rubik" pitchFamily="34" charset="-122"/>
                <a:cs typeface="Rubik" pitchFamily="34" charset="-120"/>
              </a:rPr>
              <a:t>Note: having images with burned in text </a:t>
            </a:r>
            <a:pPr algn="l" lvl="1" marL="685800" indent="-342900">
              <a:lnSpc>
                <a:spcPct val="92663"/>
              </a:lnSpc>
              <a:buSzPct val="100000"/>
              <a:buChar char=""/>
            </a:pPr>
            <a:r>
              <a:rPr lang="en-US" sz="1425" b="1" dirty="0">
                <a:solidFill>
                  <a:srgbClr val="000000"/>
                </a:solidFill>
                <a:latin typeface="Rubik" pitchFamily="34" charset="0"/>
                <a:ea typeface="Rubik" pitchFamily="34" charset="-122"/>
                <a:cs typeface="Rubik" pitchFamily="34" charset="-120"/>
              </a:rPr>
              <a:t>IS </a:t>
            </a:r>
            <a:pPr algn="l" lvl="1" marL="685800" indent="-342900">
              <a:lnSpc>
                <a:spcPct val="92663"/>
              </a:lnSpc>
              <a:buSzPct val="100000"/>
              <a:buChar char=""/>
            </a:pPr>
            <a:r>
              <a:rPr lang="en-US" sz="1425" dirty="0">
                <a:solidFill>
                  <a:srgbClr val="000000"/>
                </a:solidFill>
                <a:latin typeface="Rubik" pitchFamily="34" charset="0"/>
                <a:ea typeface="Rubik" pitchFamily="34" charset="-122"/>
                <a:cs typeface="Rubik" pitchFamily="34" charset="-120"/>
              </a:rPr>
              <a:t>a WCAG violation (1.4.5). If we do not have a choice, then we must have alt text to fulfill WCAG 1.1.1.</a:t>
            </a:r>
            <a:endParaRPr lang="en-US" sz="1425" dirty="0"/>
          </a:p>
          <a:p>
            <a:pPr algn="l" marL="342900" indent="-342900">
              <a:lnSpc>
                <a:spcPct val="92663"/>
              </a:lnSpc>
              <a:buSzPct val="100000"/>
              <a:buChar char="•"/>
            </a:pPr>
            <a:r>
              <a:rPr lang="en-US" sz="1425" b="1" dirty="0">
                <a:solidFill>
                  <a:srgbClr val="000000"/>
                </a:solidFill>
                <a:latin typeface="Rubik" pitchFamily="34" charset="0"/>
                <a:ea typeface="Rubik" pitchFamily="34" charset="-122"/>
                <a:cs typeface="Rubik" pitchFamily="34" charset="-120"/>
              </a:rPr>
              <a:t>Empty alt for Decorative/Redundant Images</a:t>
            </a:r>
            <a:pPr algn="l" marL="342900" indent="-342900">
              <a:lnSpc>
                <a:spcPct val="92663"/>
              </a:lnSpc>
              <a:buSzPct val="100000"/>
              <a:buChar char=""/>
            </a:pPr>
            <a:r>
              <a:rPr lang="en-US" sz="1425" dirty="0">
                <a:solidFill>
                  <a:srgbClr val="000000"/>
                </a:solidFill>
                <a:latin typeface="Rubik" pitchFamily="34" charset="0"/>
                <a:ea typeface="Rubik" pitchFamily="34" charset="-122"/>
                <a:cs typeface="Rubik" pitchFamily="34" charset="-120"/>
              </a:rPr>
              <a:t>: If an image is purely decorative or redundant (its meaning is fully conveyed by surrounding text), its alt attribute must be empty (alt="") and have role="presentation". This explicitly tells assistive technologies to ignore it, preventing "audible clutter".</a:t>
            </a:r>
            <a:endParaRPr lang="en-US" sz="1425" dirty="0"/>
          </a:p>
          <a:p>
            <a:pPr algn="l" marL="342900" indent="-342900">
              <a:lnSpc>
                <a:spcPct val="92663"/>
              </a:lnSpc>
              <a:buSzPct val="100000"/>
              <a:buChar char="•"/>
            </a:pPr>
            <a:r>
              <a:rPr lang="en-US" sz="1425" b="1" dirty="0">
                <a:solidFill>
                  <a:srgbClr val="000000"/>
                </a:solidFill>
                <a:latin typeface="Rubik" pitchFamily="34" charset="0"/>
                <a:ea typeface="Rubik" pitchFamily="34" charset="-122"/>
                <a:cs typeface="Rubik" pitchFamily="34" charset="-120"/>
              </a:rPr>
              <a:t>No Markup within alt text</a:t>
            </a:r>
            <a:pPr algn="l" marL="342900" indent="-342900">
              <a:lnSpc>
                <a:spcPct val="92663"/>
              </a:lnSpc>
              <a:buSzPct val="100000"/>
              <a:buChar char=""/>
            </a:pPr>
            <a:r>
              <a:rPr lang="en-US" sz="1425" dirty="0">
                <a:solidFill>
                  <a:srgbClr val="000000"/>
                </a:solidFill>
                <a:latin typeface="Rubik" pitchFamily="34" charset="0"/>
                <a:ea typeface="Rubik" pitchFamily="34" charset="-122"/>
                <a:cs typeface="Rubik" pitchFamily="34" charset="-120"/>
              </a:rPr>
              <a:t>: Alt text cannot contain HTML markup (e.g., bold tags, language attributes).</a:t>
            </a:r>
            <a:endParaRPr lang="en-US" sz="1425" dirty="0"/>
          </a:p>
          <a:p>
            <a:pPr algn="l" marL="342900" indent="-342900">
              <a:lnSpc>
                <a:spcPct val="92663"/>
              </a:lnSpc>
              <a:buSzPct val="100000"/>
              <a:buChar char="•"/>
            </a:pPr>
            <a:endParaRPr lang="en-US" sz="1425" dirty="0"/>
          </a:p>
        </p:txBody>
      </p:sp>
      <p:pic>
        <p:nvPicPr>
          <p:cNvPr id="4" name="Image 1" descr="preencoded.png">    </p:cNvPr>
          <p:cNvPicPr>
            <a:picLocks noChangeAspect="1"/>
          </p:cNvPicPr>
          <p:nvPr/>
        </p:nvPicPr>
        <p:blipFill>
          <a:blip r:embed="rId2"/>
          <a:stretch>
            <a:fillRect/>
          </a:stretch>
        </p:blipFill>
        <p:spPr>
          <a:xfrm>
            <a:off x="0" y="-2492"/>
            <a:ext cx="2676525" cy="5495925"/>
          </a:xfrm>
          <a:prstGeom prst="rect">
            <a:avLst/>
          </a:prstGeom>
        </p:spPr>
      </p:pic>
      <p:sp>
        <p:nvSpPr>
          <p:cNvPr id="5" name="Text 1"/>
          <p:cNvSpPr/>
          <p:nvPr/>
        </p:nvSpPr>
        <p:spPr>
          <a:xfrm>
            <a:off x="2743619" y="72472"/>
            <a:ext cx="3343275" cy="571500"/>
          </a:xfrm>
          <a:prstGeom prst="rect">
            <a:avLst/>
          </a:prstGeom>
          <a:noFill/>
          <a:ln/>
        </p:spPr>
        <p:txBody>
          <a:bodyPr wrap="square" lIns="0" tIns="0" rIns="0" bIns="0" rtlCol="0" anchor="ctr"/>
          <a:lstStyle/>
          <a:p>
            <a:pPr algn="l" indent="0" marL="0">
              <a:lnSpc>
                <a:spcPct val="79650"/>
              </a:lnSpc>
              <a:buNone/>
            </a:pPr>
            <a:r>
              <a:rPr lang="en-US" sz="3750" b="1" dirty="0">
                <a:solidFill>
                  <a:srgbClr val="2B2B35"/>
                </a:solidFill>
                <a:latin typeface="Roboto" pitchFamily="34" charset="0"/>
                <a:ea typeface="Roboto" pitchFamily="34" charset="-122"/>
                <a:cs typeface="Roboto" pitchFamily="34" charset="-120"/>
              </a:rPr>
              <a:t>Requirements</a:t>
            </a:r>
            <a:endParaRPr lang="en-US" sz="3750" dirty="0"/>
          </a:p>
        </p:txBody>
      </p:sp>
      <p:sp>
        <p:nvSpPr>
          <p:cNvPr id="6" name="Text 2"/>
          <p:cNvSpPr/>
          <p:nvPr/>
        </p:nvSpPr>
        <p:spPr>
          <a:xfrm>
            <a:off x="-1851" y="103797"/>
            <a:ext cx="2619375" cy="5210175"/>
          </a:xfrm>
          <a:prstGeom prst="rect">
            <a:avLst/>
          </a:prstGeom>
          <a:noFill/>
          <a:ln/>
        </p:spPr>
        <p:txBody>
          <a:bodyPr wrap="square" lIns="0" tIns="0" rIns="0" bIns="0" rtlCol="0" anchor="ctr"/>
          <a:lstStyle/>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Role of Alternative Text</a:t>
            </a:r>
            <a:endParaRPr lang="en-US" sz="1425" dirty="0"/>
          </a:p>
          <a:p>
            <a:pPr algn="l" indent="0" marL="0">
              <a:lnSpc>
                <a:spcPct val="79650"/>
              </a:lnSpc>
              <a:buNone/>
            </a:pPr>
            <a:r>
              <a:rPr lang="en-US" sz="1425" dirty="0">
                <a:solidFill>
                  <a:srgbClr val="000000"/>
                </a:solidFill>
              </a:rPr>
              <a:t> </a:t>
            </a:r>
            <a:endParaRPr lang="en-US" sz="1425" dirty="0"/>
          </a:p>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Verbosity of Alt Text</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Prefixes</a:t>
            </a:r>
            <a:endParaRPr lang="en-US" sz="1425" dirty="0"/>
          </a:p>
          <a:p>
            <a:pPr algn="l" marL="342900" indent="-342900">
              <a:lnSpc>
                <a:spcPct val="79650"/>
              </a:lnSpc>
              <a:buSzPct val="100000"/>
              <a:buChar char="•"/>
            </a:pPr>
            <a:endParaRPr lang="en-US" sz="1425" dirty="0"/>
          </a:p>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Five image types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Informational Images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Complex Images</a:t>
            </a:r>
            <a:endParaRPr lang="en-US" sz="1425" dirty="0"/>
          </a:p>
          <a:p>
            <a:pPr algn="l" lvl="2" marL="10287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Long Description</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Supplemental / Decorative Images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Redundant Images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Actionable / Functional Images</a:t>
            </a:r>
            <a:endParaRPr lang="en-US" sz="1425" dirty="0"/>
          </a:p>
          <a:p>
            <a:pPr algn="l" marL="342900" indent="-342900">
              <a:lnSpc>
                <a:spcPct val="79650"/>
              </a:lnSpc>
              <a:buSzPct val="100000"/>
              <a:buChar char="•"/>
            </a:pPr>
            <a:endParaRPr lang="en-US" sz="1425" dirty="0"/>
          </a:p>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Bonus Image Type!</a:t>
            </a:r>
            <a:endParaRPr lang="en-US" sz="1425" dirty="0"/>
          </a:p>
          <a:p>
            <a:pPr algn="l" marL="342900" indent="-342900">
              <a:lnSpc>
                <a:spcPct val="79650"/>
              </a:lnSpc>
              <a:buSzPct val="100000"/>
              <a:buChar char="•"/>
            </a:pPr>
            <a:endParaRPr lang="en-US" sz="1425" dirty="0"/>
          </a:p>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The Challenge</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Examples 1-4!</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Extra Practice</a:t>
            </a:r>
            <a:endParaRPr lang="en-US" sz="1425" dirty="0"/>
          </a:p>
          <a:p>
            <a:pPr algn="l" indent="0" marL="0">
              <a:lnSpc>
                <a:spcPct val="79650"/>
              </a:lnSpc>
              <a:buNone/>
            </a:pPr>
            <a:r>
              <a:rPr lang="en-US" sz="1425" dirty="0">
                <a:solidFill>
                  <a:srgbClr val="000000"/>
                </a:solidFill>
              </a:rPr>
              <a:t> </a:t>
            </a:r>
            <a:endParaRPr lang="en-US" sz="1425" dirty="0"/>
          </a:p>
          <a:p>
            <a:pPr algn="l" marL="342900" indent="-342900">
              <a:lnSpc>
                <a:spcPct val="79650"/>
              </a:lnSpc>
              <a:buSzPct val="100000"/>
              <a:buChar char="•"/>
            </a:pPr>
            <a:r>
              <a:rPr lang="en-US" sz="1425" b="1" dirty="0">
                <a:solidFill>
                  <a:srgbClr val="FFFFFF"/>
                </a:solidFill>
                <a:latin typeface="Rubik" pitchFamily="34" charset="0"/>
                <a:ea typeface="Rubik" pitchFamily="34" charset="-122"/>
                <a:cs typeface="Rubik" pitchFamily="34" charset="-120"/>
              </a:rPr>
              <a:t>Takeaways</a:t>
            </a:r>
            <a:endParaRPr lang="en-US" sz="1425" dirty="0"/>
          </a:p>
          <a:p>
            <a:pPr algn="l" lvl="1" marL="685800" indent="-342900">
              <a:lnSpc>
                <a:spcPct val="79650"/>
              </a:lnSpc>
              <a:buSzPct val="100000"/>
              <a:buChar char="•"/>
            </a:pPr>
            <a:r>
              <a:rPr lang="en-US" sz="1425" b="1" dirty="0">
                <a:solidFill>
                  <a:srgbClr val="FFFFFF"/>
                </a:solidFill>
                <a:latin typeface="Rubik" pitchFamily="34" charset="0"/>
                <a:ea typeface="Rubik" pitchFamily="34" charset="-122"/>
                <a:cs typeface="Rubik" pitchFamily="34" charset="-120"/>
              </a:rPr>
              <a:t>Requirements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Best Practices </a:t>
            </a:r>
            <a:endParaRPr lang="en-US" sz="1425"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753600" cy="5486400"/>
          </a:xfrm>
          <a:prstGeom prst="rect">
            <a:avLst/>
          </a:prstGeom>
        </p:spPr>
      </p:pic>
      <p:pic>
        <p:nvPicPr>
          <p:cNvPr id="3" name="Image 1" descr="preencoded.png">    </p:cNvPr>
          <p:cNvPicPr>
            <a:picLocks noChangeAspect="1"/>
          </p:cNvPicPr>
          <p:nvPr/>
        </p:nvPicPr>
        <p:blipFill>
          <a:blip r:embed="rId2"/>
          <a:stretch>
            <a:fillRect/>
          </a:stretch>
        </p:blipFill>
        <p:spPr>
          <a:xfrm>
            <a:off x="0" y="-2492"/>
            <a:ext cx="2676525" cy="5495925"/>
          </a:xfrm>
          <a:prstGeom prst="rect">
            <a:avLst/>
          </a:prstGeom>
        </p:spPr>
      </p:pic>
      <p:sp>
        <p:nvSpPr>
          <p:cNvPr id="4" name="Text 0"/>
          <p:cNvSpPr/>
          <p:nvPr/>
        </p:nvSpPr>
        <p:spPr>
          <a:xfrm>
            <a:off x="-1851" y="103797"/>
            <a:ext cx="2619375" cy="5210175"/>
          </a:xfrm>
          <a:prstGeom prst="rect">
            <a:avLst/>
          </a:prstGeom>
          <a:noFill/>
          <a:ln/>
        </p:spPr>
        <p:txBody>
          <a:bodyPr wrap="square" lIns="0" tIns="0" rIns="0" bIns="0" rtlCol="0" anchor="ctr"/>
          <a:lstStyle/>
          <a:p>
            <a:pPr algn="l" marL="342900" indent="-342900">
              <a:lnSpc>
                <a:spcPct val="79650"/>
              </a:lnSpc>
              <a:buSzPct val="100000"/>
              <a:buChar char="•"/>
            </a:pPr>
            <a:r>
              <a:rPr lang="en-US" sz="1425" b="1" dirty="0">
                <a:solidFill>
                  <a:srgbClr val="FFFFFF"/>
                </a:solidFill>
                <a:latin typeface="Rubik" pitchFamily="34" charset="0"/>
                <a:ea typeface="Rubik" pitchFamily="34" charset="-122"/>
                <a:cs typeface="Rubik" pitchFamily="34" charset="-120"/>
              </a:rPr>
              <a:t>Role of Alternative Text</a:t>
            </a:r>
            <a:endParaRPr lang="en-US" sz="1425" dirty="0"/>
          </a:p>
          <a:p>
            <a:pPr algn="l" indent="0" marL="0">
              <a:lnSpc>
                <a:spcPct val="79650"/>
              </a:lnSpc>
              <a:buNone/>
            </a:pPr>
            <a:r>
              <a:rPr lang="en-US" sz="1425" dirty="0">
                <a:solidFill>
                  <a:srgbClr val="000000"/>
                </a:solidFill>
              </a:rPr>
              <a:t> </a:t>
            </a:r>
            <a:endParaRPr lang="en-US" sz="1425" dirty="0"/>
          </a:p>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Verbosity of Alt Text</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Prefixes</a:t>
            </a:r>
            <a:endParaRPr lang="en-US" sz="1425" dirty="0"/>
          </a:p>
          <a:p>
            <a:pPr algn="l" marL="342900" indent="-342900">
              <a:lnSpc>
                <a:spcPct val="79650"/>
              </a:lnSpc>
              <a:buSzPct val="100000"/>
              <a:buChar char="•"/>
            </a:pPr>
            <a:endParaRPr lang="en-US" sz="1425" dirty="0"/>
          </a:p>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Five image types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Informational Images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Complex Images</a:t>
            </a:r>
            <a:endParaRPr lang="en-US" sz="1425" dirty="0"/>
          </a:p>
          <a:p>
            <a:pPr algn="l" lvl="2" marL="10287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Long Description</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Supplemental / Decorative Images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Redundant Images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Actionable / Functional Images</a:t>
            </a:r>
            <a:endParaRPr lang="en-US" sz="1425" dirty="0"/>
          </a:p>
          <a:p>
            <a:pPr algn="l" marL="342900" indent="-342900">
              <a:lnSpc>
                <a:spcPct val="79650"/>
              </a:lnSpc>
              <a:buSzPct val="100000"/>
              <a:buChar char="•"/>
            </a:pPr>
            <a:endParaRPr lang="en-US" sz="1425" dirty="0"/>
          </a:p>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Bonus Image Type!</a:t>
            </a:r>
            <a:endParaRPr lang="en-US" sz="1425" dirty="0"/>
          </a:p>
          <a:p>
            <a:pPr algn="l" marL="342900" indent="-342900">
              <a:lnSpc>
                <a:spcPct val="79650"/>
              </a:lnSpc>
              <a:buSzPct val="100000"/>
              <a:buChar char="•"/>
            </a:pPr>
            <a:endParaRPr lang="en-US" sz="1425" dirty="0"/>
          </a:p>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The Challenge</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Examples 1-4!</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Extra Practice</a:t>
            </a:r>
            <a:endParaRPr lang="en-US" sz="1425" dirty="0"/>
          </a:p>
          <a:p>
            <a:pPr algn="l" indent="0" marL="0">
              <a:lnSpc>
                <a:spcPct val="79650"/>
              </a:lnSpc>
              <a:buNone/>
            </a:pPr>
            <a:r>
              <a:rPr lang="en-US" sz="1425" dirty="0">
                <a:solidFill>
                  <a:srgbClr val="000000"/>
                </a:solidFill>
              </a:rPr>
              <a:t> </a:t>
            </a:r>
            <a:endParaRPr lang="en-US" sz="1425" dirty="0"/>
          </a:p>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Takeaways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Requirements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Best Practices </a:t>
            </a:r>
            <a:endParaRPr lang="en-US" sz="1425" dirty="0"/>
          </a:p>
        </p:txBody>
      </p:sp>
      <p:sp>
        <p:nvSpPr>
          <p:cNvPr id="5" name="Text 1"/>
          <p:cNvSpPr/>
          <p:nvPr/>
        </p:nvSpPr>
        <p:spPr>
          <a:xfrm>
            <a:off x="2673610" y="642897"/>
            <a:ext cx="6972300" cy="4800600"/>
          </a:xfrm>
          <a:prstGeom prst="rect">
            <a:avLst/>
          </a:prstGeom>
          <a:noFill/>
          <a:ln/>
        </p:spPr>
        <p:txBody>
          <a:bodyPr wrap="square" lIns="0" tIns="0" rIns="0" bIns="0" rtlCol="0" anchor="ctr"/>
          <a:lstStyle/>
          <a:p>
            <a:pPr algn="l" marL="342900" indent="-342900">
              <a:lnSpc>
                <a:spcPct val="79650"/>
              </a:lnSpc>
              <a:buSzPct val="100000"/>
              <a:buChar char="•"/>
            </a:pPr>
            <a:r>
              <a:rPr lang="en-US" sz="1500" b="1" dirty="0">
                <a:solidFill>
                  <a:srgbClr val="2B2B35"/>
                </a:solidFill>
                <a:latin typeface="Rubik" pitchFamily="34" charset="0"/>
                <a:ea typeface="Rubik" pitchFamily="34" charset="-122"/>
                <a:cs typeface="Rubik" pitchFamily="34" charset="-120"/>
              </a:rPr>
              <a:t>Misconceptions about Textual Alternatives:</a:t>
            </a:r>
            <a:endParaRPr lang="en-US" sz="1500" dirty="0"/>
          </a:p>
          <a:p>
            <a:pPr algn="l" lvl="1" marL="685800" indent="-342900">
              <a:lnSpc>
                <a:spcPct val="79650"/>
              </a:lnSpc>
              <a:buSzPct val="100000"/>
              <a:buChar char="•"/>
            </a:pPr>
            <a:r>
              <a:rPr lang="en-US" sz="1500" dirty="0">
                <a:solidFill>
                  <a:srgbClr val="2B2B35"/>
                </a:solidFill>
                <a:latin typeface="Rubik" pitchFamily="34" charset="0"/>
                <a:ea typeface="Rubik" pitchFamily="34" charset="-122"/>
                <a:cs typeface="Rubik" pitchFamily="34" charset="-120"/>
              </a:rPr>
              <a:t>Often mistakenly viewed as "descriptions" of an image.</a:t>
            </a:r>
            <a:endParaRPr lang="en-US" sz="1500" dirty="0"/>
          </a:p>
          <a:p>
            <a:pPr algn="l" lvl="1" marL="685800" indent="-342900">
              <a:lnSpc>
                <a:spcPct val="79650"/>
              </a:lnSpc>
              <a:buSzPct val="100000"/>
              <a:buChar char="•"/>
            </a:pPr>
            <a:r>
              <a:rPr lang="en-US" sz="1500" dirty="0">
                <a:solidFill>
                  <a:srgbClr val="2B2B35"/>
                </a:solidFill>
                <a:latin typeface="Rubik" pitchFamily="34" charset="0"/>
                <a:ea typeface="Rubik" pitchFamily="34" charset="-122"/>
                <a:cs typeface="Rubik" pitchFamily="34" charset="-120"/>
              </a:rPr>
              <a:t>Simply describing an image may not fulfill the requirement of providing a functional equivalent.</a:t>
            </a:r>
            <a:endParaRPr lang="en-US" sz="1500" dirty="0"/>
          </a:p>
          <a:p>
            <a:pPr algn="l" marL="342900" indent="-342900">
              <a:lnSpc>
                <a:spcPct val="79650"/>
              </a:lnSpc>
              <a:buSzPct val="100000"/>
              <a:buChar char="•"/>
            </a:pPr>
            <a:r>
              <a:rPr lang="en-US" sz="1500" b="1" dirty="0">
                <a:solidFill>
                  <a:srgbClr val="2B2B35"/>
                </a:solidFill>
                <a:latin typeface="Rubik" pitchFamily="34" charset="0"/>
                <a:ea typeface="Rubik" pitchFamily="34" charset="-122"/>
                <a:cs typeface="Rubik" pitchFamily="34" charset="-120"/>
              </a:rPr>
              <a:t>Importance of Content and Context in HTML:</a:t>
            </a:r>
            <a:endParaRPr lang="en-US" sz="1500" dirty="0"/>
          </a:p>
          <a:p>
            <a:pPr algn="l" lvl="1" marL="685800" indent="-342900">
              <a:lnSpc>
                <a:spcPct val="79650"/>
              </a:lnSpc>
              <a:buSzPct val="100000"/>
              <a:buChar char="•"/>
            </a:pPr>
            <a:r>
              <a:rPr lang="en-US" sz="1500" dirty="0">
                <a:solidFill>
                  <a:srgbClr val="2B2B35"/>
                </a:solidFill>
                <a:latin typeface="Rubik" pitchFamily="34" charset="0"/>
                <a:ea typeface="Rubik" pitchFamily="34" charset="-122"/>
                <a:cs typeface="Rubik" pitchFamily="34" charset="-120"/>
              </a:rPr>
              <a:t>HTML and other markup languages convey both content and context.</a:t>
            </a:r>
            <a:endParaRPr lang="en-US" sz="1500" dirty="0"/>
          </a:p>
          <a:p>
            <a:pPr algn="l" lvl="1" marL="685800" indent="-342900">
              <a:lnSpc>
                <a:spcPct val="79650"/>
              </a:lnSpc>
              <a:buSzPct val="100000"/>
              <a:buChar char="•"/>
            </a:pPr>
            <a:r>
              <a:rPr lang="en-US" sz="1500" dirty="0">
                <a:solidFill>
                  <a:srgbClr val="2B2B35"/>
                </a:solidFill>
                <a:latin typeface="Rubik" pitchFamily="34" charset="0"/>
                <a:ea typeface="Rubik" pitchFamily="34" charset="-122"/>
                <a:cs typeface="Rubik" pitchFamily="34" charset="-120"/>
              </a:rPr>
              <a:t>Semantic structures, like &lt;h1&gt; for headings, provide important information to non-sighted users by programmatically conveying the level of text.</a:t>
            </a:r>
            <a:endParaRPr lang="en-US" sz="1500" dirty="0"/>
          </a:p>
          <a:p>
            <a:pPr algn="l" lvl="1" marL="685800" indent="-342900">
              <a:lnSpc>
                <a:spcPct val="79650"/>
              </a:lnSpc>
              <a:buSzPct val="100000"/>
              <a:buChar char="•"/>
            </a:pPr>
            <a:r>
              <a:rPr lang="en-US" sz="1500" dirty="0">
                <a:solidFill>
                  <a:srgbClr val="2B2B35"/>
                </a:solidFill>
                <a:latin typeface="Rubik" pitchFamily="34" charset="0"/>
                <a:ea typeface="Rubik" pitchFamily="34" charset="-122"/>
                <a:cs typeface="Rubik" pitchFamily="34" charset="-120"/>
              </a:rPr>
              <a:t>Semantic roles are critical for screen readers and are standardized for interoperability.</a:t>
            </a:r>
            <a:endParaRPr lang="en-US" sz="1500" dirty="0"/>
          </a:p>
          <a:p>
            <a:pPr algn="l" marL="342900" indent="-342900">
              <a:lnSpc>
                <a:spcPct val="79650"/>
              </a:lnSpc>
              <a:buSzPct val="100000"/>
              <a:buChar char="•"/>
            </a:pPr>
            <a:r>
              <a:rPr lang="en-US" sz="1500" b="1" dirty="0">
                <a:solidFill>
                  <a:srgbClr val="2B2B35"/>
                </a:solidFill>
                <a:latin typeface="Rubik" pitchFamily="34" charset="0"/>
                <a:ea typeface="Rubik" pitchFamily="34" charset="-122"/>
                <a:cs typeface="Rubik" pitchFamily="34" charset="-120"/>
              </a:rPr>
              <a:t>Textual Alternatives for Imagery:</a:t>
            </a:r>
            <a:endParaRPr lang="en-US" sz="1500" dirty="0"/>
          </a:p>
          <a:p>
            <a:pPr algn="l" lvl="1" marL="685800" indent="-342900">
              <a:lnSpc>
                <a:spcPct val="79650"/>
              </a:lnSpc>
              <a:buSzPct val="100000"/>
              <a:buChar char="•"/>
            </a:pPr>
            <a:r>
              <a:rPr lang="en-US" sz="1500" dirty="0">
                <a:solidFill>
                  <a:srgbClr val="2B2B35"/>
                </a:solidFill>
                <a:latin typeface="Rubik" pitchFamily="34" charset="0"/>
                <a:ea typeface="Rubik" pitchFamily="34" charset="-122"/>
                <a:cs typeface="Rubik" pitchFamily="34" charset="-120"/>
              </a:rPr>
              <a:t>Images convey content, but </a:t>
            </a:r>
            <a:pPr algn="l" lvl="1" marL="685800" indent="-342900">
              <a:lnSpc>
                <a:spcPct val="79650"/>
              </a:lnSpc>
              <a:buSzPct val="100000"/>
              <a:buChar char=""/>
            </a:pPr>
            <a:r>
              <a:rPr lang="en-US" sz="1500" b="1" dirty="0">
                <a:solidFill>
                  <a:srgbClr val="2B2B35"/>
                </a:solidFill>
                <a:latin typeface="Rubik" pitchFamily="34" charset="0"/>
                <a:ea typeface="Rubik" pitchFamily="34" charset="-122"/>
                <a:cs typeface="Rubik" pitchFamily="34" charset="-120"/>
              </a:rPr>
              <a:t>context</a:t>
            </a:r>
            <a:pPr algn="l" lvl="1" marL="685800" indent="-342900">
              <a:lnSpc>
                <a:spcPct val="79650"/>
              </a:lnSpc>
              <a:buSzPct val="100000"/>
              <a:buChar char=""/>
            </a:pPr>
            <a:r>
              <a:rPr lang="en-US" sz="1500" dirty="0">
                <a:solidFill>
                  <a:srgbClr val="2B2B35"/>
                </a:solidFill>
                <a:latin typeface="Rubik" pitchFamily="34" charset="0"/>
                <a:ea typeface="Rubik" pitchFamily="34" charset="-122"/>
                <a:cs typeface="Rubik" pitchFamily="34" charset="-120"/>
              </a:rPr>
              <a:t> is also required.</a:t>
            </a:r>
            <a:endParaRPr lang="en-US" sz="1500" dirty="0"/>
          </a:p>
          <a:p>
            <a:pPr algn="l" lvl="1" marL="685800" indent="-342900">
              <a:lnSpc>
                <a:spcPct val="79650"/>
              </a:lnSpc>
              <a:buSzPct val="100000"/>
              <a:buChar char="•"/>
            </a:pPr>
            <a:r>
              <a:rPr lang="en-US" sz="1500" dirty="0">
                <a:solidFill>
                  <a:srgbClr val="2B2B35"/>
                </a:solidFill>
                <a:latin typeface="Rubik" pitchFamily="34" charset="0"/>
                <a:ea typeface="Rubik" pitchFamily="34" charset="-122"/>
                <a:cs typeface="Rubik" pitchFamily="34" charset="-120"/>
              </a:rPr>
              <a:t>alt, aria-label, or aria-labelledby attributes are used to express the textual alternative programmatically, all mapping to the concept of "accessibleName".</a:t>
            </a:r>
            <a:endParaRPr lang="en-US" sz="1500" dirty="0"/>
          </a:p>
          <a:p>
            <a:pPr algn="l" lvl="1" marL="685800" indent="-342900">
              <a:lnSpc>
                <a:spcPct val="79650"/>
              </a:lnSpc>
              <a:buSzPct val="100000"/>
              <a:buChar char="•"/>
            </a:pPr>
            <a:r>
              <a:rPr lang="en-US" sz="1500" dirty="0">
                <a:solidFill>
                  <a:srgbClr val="2B2B35"/>
                </a:solidFill>
                <a:latin typeface="Rubik" pitchFamily="34" charset="0"/>
                <a:ea typeface="Rubik" pitchFamily="34" charset="-122"/>
                <a:cs typeface="Rubik" pitchFamily="34" charset="-120"/>
              </a:rPr>
              <a:t>Longer descriptions (using caption, details, or aria-describedby) map to the role of "accessibleDescription".</a:t>
            </a:r>
            <a:endParaRPr lang="en-US" sz="1500" dirty="0"/>
          </a:p>
          <a:p>
            <a:pPr algn="l" lvl="1" marL="685800" indent="-342900">
              <a:lnSpc>
                <a:spcPct val="79650"/>
              </a:lnSpc>
              <a:buSzPct val="100000"/>
              <a:buChar char="•"/>
            </a:pPr>
            <a:r>
              <a:rPr lang="en-US" sz="1500" dirty="0">
                <a:solidFill>
                  <a:srgbClr val="2B2B35"/>
                </a:solidFill>
                <a:latin typeface="Rubik" pitchFamily="34" charset="0"/>
                <a:ea typeface="Rubik" pitchFamily="34" charset="-122"/>
                <a:cs typeface="Rubik" pitchFamily="34" charset="-120"/>
              </a:rPr>
              <a:t>"Alt text" is closer to a label than a full description.</a:t>
            </a:r>
            <a:endParaRPr lang="en-US" sz="1500" dirty="0"/>
          </a:p>
          <a:p>
            <a:pPr algn="l" indent="0" marL="0">
              <a:lnSpc>
                <a:spcPct val="79650"/>
              </a:lnSpc>
              <a:buNone/>
            </a:pPr>
            <a:r>
              <a:rPr lang="en-US" sz="1500" dirty="0">
                <a:solidFill>
                  <a:srgbClr val="000000"/>
                </a:solidFill>
              </a:rPr>
              <a:t> </a:t>
            </a:r>
            <a:endParaRPr lang="en-US" sz="1500" dirty="0"/>
          </a:p>
          <a:p>
            <a:pPr algn="l" marL="342900" indent="-342900">
              <a:lnSpc>
                <a:spcPct val="79650"/>
              </a:lnSpc>
              <a:buSzPct val="100000"/>
              <a:buChar char="•"/>
            </a:pPr>
            <a:r>
              <a:rPr lang="en-US" sz="1500" u="sng" dirty="0">
                <a:solidFill>
                  <a:srgbClr val="2B2B35"/>
                </a:solidFill>
                <a:latin typeface="Rubik" pitchFamily="34" charset="0"/>
                <a:ea typeface="Rubik" pitchFamily="34" charset="-122"/>
                <a:cs typeface="Rubik" pitchFamily="34" charset="-120"/>
                <a:hlinkClick r:id="rId3" invalidUrl="" action="" tgtFrame="" tooltip="" history="1" highlightClick="0" endSnd="0">
                  <a:extLst>
                    <a:ext uri="{A12FA001-AC4F-418D-AE19-62706E023703}">
                      <ahyp:hlinkClr xmlns:ahyp="http://schemas.microsoft.com/office/drawing/2018/hyperlinkcolor" val="tx"/>
                    </a:ext>
                  </a:extLst>
                </a:hlinkClick>
              </a:rPr>
              <a:t>Accessible Names and Descriptions from the W3C</a:t>
            </a:r>
            <a:endParaRPr lang="en-US" sz="1500" dirty="0"/>
          </a:p>
        </p:txBody>
      </p:sp>
      <p:sp>
        <p:nvSpPr>
          <p:cNvPr id="6" name="Text 2"/>
          <p:cNvSpPr/>
          <p:nvPr/>
        </p:nvSpPr>
        <p:spPr>
          <a:xfrm>
            <a:off x="2861891" y="44419"/>
            <a:ext cx="6858000" cy="571500"/>
          </a:xfrm>
          <a:prstGeom prst="rect">
            <a:avLst/>
          </a:prstGeom>
          <a:noFill/>
          <a:ln/>
        </p:spPr>
        <p:txBody>
          <a:bodyPr wrap="square" lIns="0" tIns="0" rIns="0" bIns="0" rtlCol="0" anchor="ctr"/>
          <a:lstStyle/>
          <a:p>
            <a:pPr algn="l" indent="0" marL="0">
              <a:lnSpc>
                <a:spcPct val="79650"/>
              </a:lnSpc>
              <a:buNone/>
            </a:pPr>
            <a:r>
              <a:rPr lang="en-US" sz="3750" b="1" dirty="0">
                <a:solidFill>
                  <a:srgbClr val="2B2B35"/>
                </a:solidFill>
                <a:latin typeface="Roboto" pitchFamily="34" charset="0"/>
                <a:ea typeface="Roboto" pitchFamily="34" charset="-122"/>
                <a:cs typeface="Roboto" pitchFamily="34" charset="-120"/>
              </a:rPr>
              <a:t>Role of Alternative Text</a:t>
            </a:r>
            <a:endParaRPr lang="en-US" sz="3750" dirty="0"/>
          </a:p>
        </p:txBody>
      </p:sp>
      <p:sp>
        <p:nvSpPr>
          <p:cNvPr id="7" name="Text 3"/>
          <p:cNvSpPr/>
          <p:nvPr/>
        </p:nvSpPr>
        <p:spPr>
          <a:xfrm>
            <a:off x="9486900" y="5257800"/>
            <a:ext cx="266700" cy="228600"/>
          </a:xfrm>
          <a:prstGeom prst="rect">
            <a:avLst/>
          </a:prstGeom>
          <a:noFill/>
          <a:ln/>
        </p:spPr>
        <p:txBody>
          <a:bodyPr wrap="square" lIns="0" tIns="0" rIns="0" bIns="0" rtlCol="0" anchor="ctr"/>
          <a:lstStyle/>
          <a:p>
            <a:pPr algn="ctr" indent="0" marL="0">
              <a:buNone/>
            </a:pPr>
            <a:r>
              <a:rPr lang="en-US" sz="1200" u="none" dirty="0">
                <a:solidFill>
                  <a:srgbClr val="000000"/>
                </a:solidFill>
                <a:uFill>
                  <a:solidFill>
                    <a:srgbClr val="000000"/>
                  </a:solidFill>
                </a:uFill>
                <a:latin typeface="News Cycle" pitchFamily="34" charset="0"/>
                <a:ea typeface="News Cycle" pitchFamily="34" charset="-122"/>
                <a:cs typeface="News Cycle" pitchFamily="34" charset="-120"/>
              </a:rPr>
              <a:t>3</a:t>
            </a:r>
            <a:endParaRPr lang="en-US" sz="12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30">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753600" cy="5486400"/>
          </a:xfrm>
          <a:prstGeom prst="rect">
            <a:avLst/>
          </a:prstGeom>
        </p:spPr>
      </p:pic>
      <p:sp>
        <p:nvSpPr>
          <p:cNvPr id="3" name="Text 0"/>
          <p:cNvSpPr/>
          <p:nvPr/>
        </p:nvSpPr>
        <p:spPr>
          <a:xfrm>
            <a:off x="2673601" y="970197"/>
            <a:ext cx="6743700" cy="3543300"/>
          </a:xfrm>
          <a:prstGeom prst="rect">
            <a:avLst/>
          </a:prstGeom>
          <a:noFill/>
          <a:ln/>
        </p:spPr>
        <p:txBody>
          <a:bodyPr wrap="square" lIns="0" tIns="0" rIns="0" bIns="0" rtlCol="0" anchor="ctr"/>
          <a:lstStyle/>
          <a:p>
            <a:pPr algn="l" marL="342900" indent="-342900">
              <a:lnSpc>
                <a:spcPct val="92663"/>
              </a:lnSpc>
              <a:buSzPct val="100000"/>
              <a:buChar char="•"/>
            </a:pPr>
            <a:r>
              <a:rPr lang="en-US" sz="1425" b="1" dirty="0">
                <a:solidFill>
                  <a:srgbClr val="000000"/>
                </a:solidFill>
                <a:latin typeface="Rubik" pitchFamily="34" charset="0"/>
                <a:ea typeface="Rubik" pitchFamily="34" charset="-122"/>
                <a:cs typeface="Rubik" pitchFamily="34" charset="-120"/>
              </a:rPr>
              <a:t>Determine Image Type: </a:t>
            </a:r>
            <a:pPr algn="l" marL="342900" indent="-342900">
              <a:lnSpc>
                <a:spcPct val="92663"/>
              </a:lnSpc>
              <a:buSzPct val="100000"/>
              <a:buChar char=""/>
            </a:pPr>
            <a:r>
              <a:rPr lang="en-US" sz="1425" dirty="0">
                <a:solidFill>
                  <a:srgbClr val="000000"/>
                </a:solidFill>
                <a:latin typeface="Rubik" pitchFamily="34" charset="0"/>
                <a:ea typeface="Rubik" pitchFamily="34" charset="-122"/>
                <a:cs typeface="Rubik" pitchFamily="34" charset="-120"/>
              </a:rPr>
              <a:t>Informational, Complex, Supplemental/Decorative, Redundant, or Actionable/Functional.</a:t>
            </a:r>
            <a:endParaRPr lang="en-US" sz="1425" dirty="0"/>
          </a:p>
          <a:p>
            <a:pPr algn="l" marL="342900" indent="-342900">
              <a:lnSpc>
                <a:spcPct val="92663"/>
              </a:lnSpc>
              <a:buSzPct val="100000"/>
              <a:buChar char="•"/>
            </a:pPr>
            <a:r>
              <a:rPr lang="en-US" sz="1425" b="1" dirty="0">
                <a:solidFill>
                  <a:srgbClr val="000000"/>
                </a:solidFill>
                <a:latin typeface="Rubik" pitchFamily="34" charset="0"/>
                <a:ea typeface="Rubik" pitchFamily="34" charset="-122"/>
                <a:cs typeface="Rubik" pitchFamily="34" charset="-120"/>
              </a:rPr>
              <a:t>Be Concise and Succinct:</a:t>
            </a:r>
            <a:pPr algn="l" marL="342900" indent="-342900">
              <a:lnSpc>
                <a:spcPct val="92663"/>
              </a:lnSpc>
              <a:buSzPct val="100000"/>
              <a:buChar char=""/>
            </a:pPr>
            <a:r>
              <a:rPr lang="en-US" sz="1425" dirty="0">
                <a:solidFill>
                  <a:srgbClr val="000000"/>
                </a:solidFill>
                <a:latin typeface="Rubik" pitchFamily="34" charset="0"/>
                <a:ea typeface="Rubik" pitchFamily="34" charset="-122"/>
                <a:cs typeface="Rubik" pitchFamily="34" charset="-120"/>
              </a:rPr>
              <a:t> Be brief, "bullet points" vs full sentences, keeping alt texts at 200 characters including space (250 max).</a:t>
            </a:r>
            <a:endParaRPr lang="en-US" sz="1425" dirty="0"/>
          </a:p>
          <a:p>
            <a:pPr algn="l" marL="342900" indent="-342900">
              <a:lnSpc>
                <a:spcPct val="92663"/>
              </a:lnSpc>
              <a:buSzPct val="100000"/>
              <a:buChar char="•"/>
            </a:pPr>
            <a:r>
              <a:rPr lang="en-US" sz="1425" b="1" dirty="0">
                <a:solidFill>
                  <a:srgbClr val="000000"/>
                </a:solidFill>
                <a:latin typeface="Rubik" pitchFamily="34" charset="0"/>
                <a:ea typeface="Rubik" pitchFamily="34" charset="-122"/>
                <a:cs typeface="Rubik" pitchFamily="34" charset="-120"/>
              </a:rPr>
              <a:t>Avoid Redundant Phrases:</a:t>
            </a:r>
            <a:pPr algn="l" marL="342900" indent="-342900">
              <a:lnSpc>
                <a:spcPct val="92663"/>
              </a:lnSpc>
              <a:buSzPct val="100000"/>
              <a:buChar char=""/>
            </a:pPr>
            <a:r>
              <a:rPr lang="en-US" sz="1425" dirty="0">
                <a:solidFill>
                  <a:srgbClr val="000000"/>
                </a:solidFill>
                <a:latin typeface="Rubik" pitchFamily="34" charset="0"/>
                <a:ea typeface="Rubik" pitchFamily="34" charset="-122"/>
                <a:cs typeface="Rubik" pitchFamily="34" charset="-120"/>
              </a:rPr>
              <a:t> Do not start alt text with phrases like "A picture of..." or "An image of...".</a:t>
            </a:r>
            <a:endParaRPr lang="en-US" sz="1425" dirty="0"/>
          </a:p>
          <a:p>
            <a:pPr algn="l" marL="342900" indent="-342900">
              <a:lnSpc>
                <a:spcPct val="92663"/>
              </a:lnSpc>
              <a:buSzPct val="100000"/>
              <a:buChar char="•"/>
            </a:pPr>
            <a:r>
              <a:rPr lang="en-US" sz="1425" b="1" dirty="0">
                <a:solidFill>
                  <a:srgbClr val="000000"/>
                </a:solidFill>
                <a:latin typeface="Rubik" pitchFamily="34" charset="0"/>
                <a:ea typeface="Rubik" pitchFamily="34" charset="-122"/>
                <a:cs typeface="Rubik" pitchFamily="34" charset="-120"/>
              </a:rPr>
              <a:t>Use Punctuation Judiciously</a:t>
            </a:r>
            <a:pPr algn="l" marL="342900" indent="-342900">
              <a:lnSpc>
                <a:spcPct val="92663"/>
              </a:lnSpc>
              <a:buSzPct val="100000"/>
              <a:buChar char=""/>
            </a:pPr>
            <a:r>
              <a:rPr lang="en-US" sz="1425" dirty="0">
                <a:solidFill>
                  <a:srgbClr val="000000"/>
                </a:solidFill>
                <a:latin typeface="Rubik" pitchFamily="34" charset="0"/>
                <a:ea typeface="Rubik" pitchFamily="34" charset="-122"/>
                <a:cs typeface="Rubik" pitchFamily="34" charset="-120"/>
              </a:rPr>
              <a:t>: Colons and semicolons can be used to introduce small pauses and periods for complete stops.</a:t>
            </a:r>
            <a:endParaRPr lang="en-US" sz="1425" dirty="0"/>
          </a:p>
          <a:p>
            <a:pPr algn="l" marL="342900" indent="-342900">
              <a:lnSpc>
                <a:spcPct val="92663"/>
              </a:lnSpc>
              <a:buSzPct val="100000"/>
              <a:buChar char="•"/>
            </a:pPr>
            <a:r>
              <a:rPr lang="en-US" sz="1425" b="1" dirty="0">
                <a:solidFill>
                  <a:srgbClr val="000000"/>
                </a:solidFill>
                <a:latin typeface="Rubik" pitchFamily="34" charset="0"/>
                <a:ea typeface="Rubik" pitchFamily="34" charset="-122"/>
                <a:cs typeface="Rubik" pitchFamily="34" charset="-120"/>
              </a:rPr>
              <a:t>Prefixes</a:t>
            </a:r>
            <a:pPr algn="l" marL="342900" indent="-342900">
              <a:lnSpc>
                <a:spcPct val="92663"/>
              </a:lnSpc>
              <a:buSzPct val="100000"/>
              <a:buChar char=""/>
            </a:pPr>
            <a:r>
              <a:rPr lang="en-US" sz="1425" dirty="0">
                <a:solidFill>
                  <a:srgbClr val="000000"/>
                </a:solidFill>
                <a:latin typeface="Rubik" pitchFamily="34" charset="0"/>
                <a:ea typeface="Rubik" pitchFamily="34" charset="-122"/>
                <a:cs typeface="Rubik" pitchFamily="34" charset="-120"/>
              </a:rPr>
              <a:t>: "Illustration:", or "flowchart:" or "Bar Graph." </a:t>
            </a:r>
            <a:endParaRPr lang="en-US" sz="1425" dirty="0"/>
          </a:p>
          <a:p>
            <a:pPr algn="l" marL="342900" indent="-342900">
              <a:lnSpc>
                <a:spcPct val="92663"/>
              </a:lnSpc>
              <a:buSzPct val="100000"/>
              <a:buChar char="•"/>
            </a:pPr>
            <a:r>
              <a:rPr lang="en-US" sz="1425" b="1" dirty="0">
                <a:solidFill>
                  <a:srgbClr val="000000"/>
                </a:solidFill>
                <a:latin typeface="Rubik" pitchFamily="34" charset="0"/>
                <a:ea typeface="Rubik" pitchFamily="34" charset="-122"/>
                <a:cs typeface="Rubik" pitchFamily="34" charset="-120"/>
              </a:rPr>
              <a:t>Context is Crucial</a:t>
            </a:r>
            <a:pPr algn="l" marL="342900" indent="-342900">
              <a:lnSpc>
                <a:spcPct val="92663"/>
              </a:lnSpc>
              <a:buSzPct val="100000"/>
              <a:buChar char=""/>
            </a:pPr>
            <a:r>
              <a:rPr lang="en-US" sz="1425" dirty="0">
                <a:solidFill>
                  <a:srgbClr val="000000"/>
                </a:solidFill>
                <a:latin typeface="Rubik" pitchFamily="34" charset="0"/>
                <a:ea typeface="Rubik" pitchFamily="34" charset="-122"/>
                <a:cs typeface="Rubik" pitchFamily="34" charset="-120"/>
              </a:rPr>
              <a:t>: Understand why a specific image is being used and its purpose within the surrounding content.</a:t>
            </a:r>
            <a:endParaRPr lang="en-US" sz="1425" dirty="0"/>
          </a:p>
          <a:p>
            <a:pPr algn="l" marL="342900" indent="-342900">
              <a:lnSpc>
                <a:spcPct val="92663"/>
              </a:lnSpc>
              <a:buSzPct val="100000"/>
              <a:buChar char="•"/>
            </a:pPr>
            <a:r>
              <a:rPr lang="en-US" sz="1425" b="1" dirty="0">
                <a:solidFill>
                  <a:srgbClr val="000000"/>
                </a:solidFill>
                <a:latin typeface="Rubik" pitchFamily="34" charset="0"/>
                <a:ea typeface="Rubik" pitchFamily="34" charset="-122"/>
                <a:cs typeface="Rubik" pitchFamily="34" charset="-120"/>
              </a:rPr>
              <a:t>Provide Long Descriptions for Complex Images</a:t>
            </a:r>
            <a:pPr algn="l" marL="342900" indent="-342900">
              <a:lnSpc>
                <a:spcPct val="92663"/>
              </a:lnSpc>
              <a:buSzPct val="100000"/>
              <a:buChar char=""/>
            </a:pPr>
            <a:r>
              <a:rPr lang="en-US" sz="1425" dirty="0">
                <a:solidFill>
                  <a:srgbClr val="000000"/>
                </a:solidFill>
                <a:latin typeface="Rubik" pitchFamily="34" charset="0"/>
                <a:ea typeface="Rubik" pitchFamily="34" charset="-122"/>
                <a:cs typeface="Rubik" pitchFamily="34" charset="-120"/>
              </a:rPr>
              <a:t>: If an image cannot be fully explained in approximately 200 characters (or less), a long description is required.</a:t>
            </a:r>
            <a:endParaRPr lang="en-US" sz="1425" dirty="0"/>
          </a:p>
        </p:txBody>
      </p:sp>
      <p:pic>
        <p:nvPicPr>
          <p:cNvPr id="4" name="Image 1" descr="preencoded.png">    </p:cNvPr>
          <p:cNvPicPr>
            <a:picLocks noChangeAspect="1"/>
          </p:cNvPicPr>
          <p:nvPr/>
        </p:nvPicPr>
        <p:blipFill>
          <a:blip r:embed="rId2"/>
          <a:stretch>
            <a:fillRect/>
          </a:stretch>
        </p:blipFill>
        <p:spPr>
          <a:xfrm>
            <a:off x="0" y="-2492"/>
            <a:ext cx="2676525" cy="5495925"/>
          </a:xfrm>
          <a:prstGeom prst="rect">
            <a:avLst/>
          </a:prstGeom>
        </p:spPr>
      </p:pic>
      <p:sp>
        <p:nvSpPr>
          <p:cNvPr id="5" name="Text 1"/>
          <p:cNvSpPr/>
          <p:nvPr/>
        </p:nvSpPr>
        <p:spPr>
          <a:xfrm>
            <a:off x="2743619" y="119229"/>
            <a:ext cx="3343275" cy="571500"/>
          </a:xfrm>
          <a:prstGeom prst="rect">
            <a:avLst/>
          </a:prstGeom>
          <a:noFill/>
          <a:ln/>
        </p:spPr>
        <p:txBody>
          <a:bodyPr wrap="square" lIns="0" tIns="0" rIns="0" bIns="0" rtlCol="0" anchor="ctr"/>
          <a:lstStyle/>
          <a:p>
            <a:pPr algn="l" indent="0" marL="0">
              <a:lnSpc>
                <a:spcPct val="79650"/>
              </a:lnSpc>
              <a:buNone/>
            </a:pPr>
            <a:r>
              <a:rPr lang="en-US" sz="3750" b="1" dirty="0">
                <a:solidFill>
                  <a:srgbClr val="2B2B35"/>
                </a:solidFill>
                <a:latin typeface="Roboto" pitchFamily="34" charset="0"/>
                <a:ea typeface="Roboto" pitchFamily="34" charset="-122"/>
                <a:cs typeface="Roboto" pitchFamily="34" charset="-120"/>
              </a:rPr>
              <a:t>Best Practices</a:t>
            </a:r>
            <a:endParaRPr lang="en-US" sz="3750" dirty="0"/>
          </a:p>
        </p:txBody>
      </p:sp>
      <p:sp>
        <p:nvSpPr>
          <p:cNvPr id="6" name="Text 2"/>
          <p:cNvSpPr/>
          <p:nvPr/>
        </p:nvSpPr>
        <p:spPr>
          <a:xfrm>
            <a:off x="-1851" y="103797"/>
            <a:ext cx="2619375" cy="5210175"/>
          </a:xfrm>
          <a:prstGeom prst="rect">
            <a:avLst/>
          </a:prstGeom>
          <a:noFill/>
          <a:ln/>
        </p:spPr>
        <p:txBody>
          <a:bodyPr wrap="square" lIns="0" tIns="0" rIns="0" bIns="0" rtlCol="0" anchor="ctr"/>
          <a:lstStyle/>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Role of Alternative Text</a:t>
            </a:r>
            <a:endParaRPr lang="en-US" sz="1425" dirty="0"/>
          </a:p>
          <a:p>
            <a:pPr algn="l" indent="0" marL="0">
              <a:lnSpc>
                <a:spcPct val="79650"/>
              </a:lnSpc>
              <a:buNone/>
            </a:pPr>
            <a:r>
              <a:rPr lang="en-US" sz="1425" dirty="0">
                <a:solidFill>
                  <a:srgbClr val="000000"/>
                </a:solidFill>
              </a:rPr>
              <a:t> </a:t>
            </a:r>
            <a:endParaRPr lang="en-US" sz="1425" dirty="0"/>
          </a:p>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Verbosity of Alt Text</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Prefixes</a:t>
            </a:r>
            <a:endParaRPr lang="en-US" sz="1425" dirty="0"/>
          </a:p>
          <a:p>
            <a:pPr algn="l" marL="342900" indent="-342900">
              <a:lnSpc>
                <a:spcPct val="79650"/>
              </a:lnSpc>
              <a:buSzPct val="100000"/>
              <a:buChar char="•"/>
            </a:pPr>
            <a:endParaRPr lang="en-US" sz="1425" dirty="0"/>
          </a:p>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Five image types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Informational Images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Complex Images</a:t>
            </a:r>
            <a:endParaRPr lang="en-US" sz="1425" dirty="0"/>
          </a:p>
          <a:p>
            <a:pPr algn="l" lvl="2" marL="10287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Long Description</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Supplemental / Decorative Images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Redundant Images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Actionable / Functional Images</a:t>
            </a:r>
            <a:endParaRPr lang="en-US" sz="1425" dirty="0"/>
          </a:p>
          <a:p>
            <a:pPr algn="l" marL="342900" indent="-342900">
              <a:lnSpc>
                <a:spcPct val="79650"/>
              </a:lnSpc>
              <a:buSzPct val="100000"/>
              <a:buChar char="•"/>
            </a:pPr>
            <a:endParaRPr lang="en-US" sz="1425" dirty="0"/>
          </a:p>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Bonus Image Type!</a:t>
            </a:r>
            <a:endParaRPr lang="en-US" sz="1425" dirty="0"/>
          </a:p>
          <a:p>
            <a:pPr algn="l" marL="342900" indent="-342900">
              <a:lnSpc>
                <a:spcPct val="79650"/>
              </a:lnSpc>
              <a:buSzPct val="100000"/>
              <a:buChar char="•"/>
            </a:pPr>
            <a:endParaRPr lang="en-US" sz="1425" dirty="0"/>
          </a:p>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The Challenge</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Examples 1-4!</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Extra Practice</a:t>
            </a:r>
            <a:endParaRPr lang="en-US" sz="1425" dirty="0"/>
          </a:p>
          <a:p>
            <a:pPr algn="l" indent="0" marL="0">
              <a:lnSpc>
                <a:spcPct val="79650"/>
              </a:lnSpc>
              <a:buNone/>
            </a:pPr>
            <a:r>
              <a:rPr lang="en-US" sz="1425" dirty="0">
                <a:solidFill>
                  <a:srgbClr val="000000"/>
                </a:solidFill>
              </a:rPr>
              <a:t> </a:t>
            </a:r>
            <a:endParaRPr lang="en-US" sz="1425" dirty="0"/>
          </a:p>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Takeaways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Requirements</a:t>
            </a:r>
            <a:endParaRPr lang="en-US" sz="1425" dirty="0"/>
          </a:p>
          <a:p>
            <a:pPr algn="l" lvl="1" marL="685800" indent="-342900">
              <a:lnSpc>
                <a:spcPct val="79650"/>
              </a:lnSpc>
              <a:buSzPct val="100000"/>
              <a:buChar char="•"/>
            </a:pPr>
            <a:r>
              <a:rPr lang="en-US" sz="1425" b="1" dirty="0">
                <a:solidFill>
                  <a:srgbClr val="FFFFFF"/>
                </a:solidFill>
                <a:latin typeface="Rubik" pitchFamily="34" charset="0"/>
                <a:ea typeface="Rubik" pitchFamily="34" charset="-122"/>
                <a:cs typeface="Rubik" pitchFamily="34" charset="-120"/>
              </a:rPr>
              <a:t>Best Practices </a:t>
            </a:r>
            <a:endParaRPr lang="en-US" sz="1425"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3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753600" cy="5486400"/>
          </a:xfrm>
          <a:prstGeom prst="rect">
            <a:avLst/>
          </a:prstGeom>
        </p:spPr>
      </p:pic>
      <p:pic>
        <p:nvPicPr>
          <p:cNvPr id="3" name="Image 1" descr="preencoded.png">    </p:cNvPr>
          <p:cNvPicPr>
            <a:picLocks noChangeAspect="1"/>
          </p:cNvPicPr>
          <p:nvPr/>
        </p:nvPicPr>
        <p:blipFill>
          <a:blip r:embed="rId2"/>
          <a:stretch>
            <a:fillRect/>
          </a:stretch>
        </p:blipFill>
        <p:spPr>
          <a:xfrm>
            <a:off x="490708" y="1057380"/>
            <a:ext cx="4200525" cy="3752850"/>
          </a:xfrm>
          <a:prstGeom prst="rect">
            <a:avLst/>
          </a:prstGeom>
        </p:spPr>
      </p:pic>
      <p:pic>
        <p:nvPicPr>
          <p:cNvPr id="4" name="Image 2" descr="preencoded.png">    </p:cNvPr>
          <p:cNvPicPr>
            <a:picLocks noChangeAspect="1"/>
          </p:cNvPicPr>
          <p:nvPr/>
        </p:nvPicPr>
        <p:blipFill>
          <a:blip r:embed="rId3"/>
          <a:stretch>
            <a:fillRect/>
          </a:stretch>
        </p:blipFill>
        <p:spPr>
          <a:xfrm>
            <a:off x="5376958" y="1057380"/>
            <a:ext cx="3638550" cy="3638550"/>
          </a:xfrm>
          <a:prstGeom prst="rect">
            <a:avLst/>
          </a:prstGeom>
        </p:spPr>
      </p:pic>
      <p:sp>
        <p:nvSpPr>
          <p:cNvPr id="5" name="Text 0"/>
          <p:cNvSpPr/>
          <p:nvPr/>
        </p:nvSpPr>
        <p:spPr>
          <a:xfrm>
            <a:off x="3014872" y="201389"/>
            <a:ext cx="3619500" cy="571500"/>
          </a:xfrm>
          <a:prstGeom prst="rect">
            <a:avLst/>
          </a:prstGeom>
          <a:noFill/>
          <a:ln/>
        </p:spPr>
        <p:txBody>
          <a:bodyPr wrap="square" lIns="0" tIns="0" rIns="0" bIns="0" rtlCol="0" anchor="ctr"/>
          <a:lstStyle/>
          <a:p>
            <a:pPr algn="l" indent="0" marL="0">
              <a:lnSpc>
                <a:spcPct val="79650"/>
              </a:lnSpc>
              <a:buNone/>
            </a:pPr>
            <a:r>
              <a:rPr lang="en-US" sz="3750" b="1" dirty="0">
                <a:solidFill>
                  <a:srgbClr val="2B2B35"/>
                </a:solidFill>
                <a:latin typeface="Roboto" pitchFamily="34" charset="0"/>
                <a:ea typeface="Roboto" pitchFamily="34" charset="-122"/>
                <a:cs typeface="Roboto" pitchFamily="34" charset="-120"/>
              </a:rPr>
              <a:t>How do we feel?</a:t>
            </a:r>
            <a:endParaRPr lang="en-US" sz="3750" dirty="0"/>
          </a:p>
        </p:txBody>
      </p:sp>
      <p:sp>
        <p:nvSpPr>
          <p:cNvPr id="6" name="Text 1"/>
          <p:cNvSpPr/>
          <p:nvPr/>
        </p:nvSpPr>
        <p:spPr>
          <a:xfrm>
            <a:off x="4101179" y="4853454"/>
            <a:ext cx="3000375" cy="342900"/>
          </a:xfrm>
          <a:prstGeom prst="rect">
            <a:avLst/>
          </a:prstGeom>
          <a:noFill/>
          <a:ln/>
        </p:spPr>
        <p:txBody>
          <a:bodyPr wrap="square" lIns="0" tIns="0" rIns="0" bIns="0" rtlCol="0" anchor="ctr"/>
          <a:lstStyle/>
          <a:p>
            <a:pPr algn="l" indent="0" marL="0">
              <a:lnSpc>
                <a:spcPct val="79650"/>
              </a:lnSpc>
              <a:buNone/>
            </a:pPr>
            <a:r>
              <a:rPr lang="en-US" sz="2250" b="1" dirty="0">
                <a:solidFill>
                  <a:srgbClr val="2B2B35"/>
                </a:solidFill>
                <a:latin typeface="Roboto Condensed" pitchFamily="34" charset="0"/>
                <a:ea typeface="Roboto Condensed" pitchFamily="34" charset="-122"/>
                <a:cs typeface="Roboto Condensed" pitchFamily="34" charset="-120"/>
              </a:rPr>
              <a:t>QUESTIONS?</a:t>
            </a:r>
            <a:endParaRPr lang="en-US" sz="225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3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753600" cy="5486400"/>
          </a:xfrm>
          <a:prstGeom prst="rect">
            <a:avLst/>
          </a:prstGeom>
        </p:spPr>
      </p:pic>
      <p:sp>
        <p:nvSpPr>
          <p:cNvPr id="3" name="Text 0"/>
          <p:cNvSpPr/>
          <p:nvPr/>
        </p:nvSpPr>
        <p:spPr>
          <a:xfrm>
            <a:off x="266832" y="529082"/>
            <a:ext cx="5743575" cy="723900"/>
          </a:xfrm>
          <a:prstGeom prst="rect">
            <a:avLst/>
          </a:prstGeom>
          <a:noFill/>
          <a:ln/>
        </p:spPr>
        <p:txBody>
          <a:bodyPr wrap="square" lIns="0" tIns="0" rIns="0" bIns="0" rtlCol="0" anchor="ctr"/>
          <a:lstStyle/>
          <a:p>
            <a:pPr algn="l" indent="0" marL="0">
              <a:lnSpc>
                <a:spcPct val="79650"/>
              </a:lnSpc>
              <a:buNone/>
            </a:pPr>
            <a:r>
              <a:rPr lang="en-US" sz="4725" b="1" dirty="0">
                <a:solidFill>
                  <a:srgbClr val="00184C"/>
                </a:solidFill>
                <a:latin typeface="Montserrat" pitchFamily="34" charset="0"/>
                <a:ea typeface="Montserrat" pitchFamily="34" charset="-122"/>
                <a:cs typeface="Montserrat" pitchFamily="34" charset="-120"/>
              </a:rPr>
              <a:t>Finish Line</a:t>
            </a:r>
            <a:endParaRPr lang="en-US" sz="4725" dirty="0"/>
          </a:p>
        </p:txBody>
      </p:sp>
      <p:sp>
        <p:nvSpPr>
          <p:cNvPr id="4" name="Text 1"/>
          <p:cNvSpPr/>
          <p:nvPr/>
        </p:nvSpPr>
        <p:spPr>
          <a:xfrm>
            <a:off x="125143" y="1596228"/>
            <a:ext cx="5705475" cy="3524250"/>
          </a:xfrm>
          <a:prstGeom prst="rect">
            <a:avLst/>
          </a:prstGeom>
          <a:noFill/>
          <a:ln/>
        </p:spPr>
        <p:txBody>
          <a:bodyPr wrap="square" lIns="0" tIns="0" rIns="0" bIns="0" rtlCol="0" anchor="ctr"/>
          <a:lstStyle/>
          <a:p>
            <a:pPr algn="l" marL="342900" indent="-342900">
              <a:lnSpc>
                <a:spcPct val="92663"/>
              </a:lnSpc>
              <a:buSzPct val="100000"/>
              <a:buChar char="•"/>
            </a:pPr>
            <a:r>
              <a:rPr lang="en-US" sz="1800" dirty="0">
                <a:solidFill>
                  <a:srgbClr val="000000"/>
                </a:solidFill>
                <a:latin typeface="Rubik" pitchFamily="34" charset="0"/>
                <a:ea typeface="Rubik" pitchFamily="34" charset="-122"/>
                <a:cs typeface="Rubik" pitchFamily="34" charset="-120"/>
              </a:rPr>
              <a:t>Define and differentiate between the "what," "when," and "why" of alternative text.</a:t>
            </a:r>
            <a:endParaRPr lang="en-US" sz="1800" dirty="0"/>
          </a:p>
          <a:p>
            <a:pPr algn="l" marL="342900" indent="-342900">
              <a:lnSpc>
                <a:spcPct val="92663"/>
              </a:lnSpc>
              <a:buSzPct val="100000"/>
              <a:buChar char="•"/>
            </a:pPr>
            <a:r>
              <a:rPr lang="en-US" sz="1800" dirty="0">
                <a:solidFill>
                  <a:srgbClr val="000000"/>
                </a:solidFill>
                <a:latin typeface="Rubik" pitchFamily="34" charset="0"/>
                <a:ea typeface="Rubik" pitchFamily="34" charset="-122"/>
                <a:cs typeface="Rubik" pitchFamily="34" charset="-120"/>
              </a:rPr>
              <a:t>Apply best practices for crafting concise and effective alternative text, including considerations for verbosity, common prefixes, and the proper use of punctuation.</a:t>
            </a:r>
            <a:endParaRPr lang="en-US" sz="1800" dirty="0"/>
          </a:p>
          <a:p>
            <a:pPr algn="l" marL="342900" indent="-342900">
              <a:lnSpc>
                <a:spcPct val="92663"/>
              </a:lnSpc>
              <a:buSzPct val="100000"/>
              <a:buChar char="•"/>
            </a:pPr>
            <a:r>
              <a:rPr lang="en-US" sz="1800" dirty="0">
                <a:solidFill>
                  <a:srgbClr val="000000"/>
                </a:solidFill>
                <a:latin typeface="Rubik" pitchFamily="34" charset="0"/>
                <a:ea typeface="Rubik" pitchFamily="34" charset="-122"/>
                <a:cs typeface="Rubik" pitchFamily="34" charset="-120"/>
              </a:rPr>
              <a:t>Identify and categorize different image types to determine the appropriate textual alternative strategy for each.</a:t>
            </a:r>
            <a:endParaRPr lang="en-US" sz="1800" dirty="0"/>
          </a:p>
          <a:p>
            <a:pPr algn="l" marL="342900" indent="-342900">
              <a:lnSpc>
                <a:spcPct val="92663"/>
              </a:lnSpc>
              <a:buSzPct val="100000"/>
              <a:buChar char="•"/>
            </a:pPr>
            <a:r>
              <a:rPr lang="en-US" sz="1800" dirty="0">
                <a:solidFill>
                  <a:srgbClr val="000000"/>
                </a:solidFill>
                <a:latin typeface="Rubik" pitchFamily="34" charset="0"/>
                <a:ea typeface="Rubik" pitchFamily="34" charset="-122"/>
                <a:cs typeface="Rubik" pitchFamily="34" charset="-120"/>
              </a:rPr>
              <a:t>Measure your alt text skills in a collaborative &amp; fun exercise.</a:t>
            </a:r>
            <a:endParaRPr lang="en-US" sz="1800" dirty="0"/>
          </a:p>
        </p:txBody>
      </p:sp>
      <p:pic>
        <p:nvPicPr>
          <p:cNvPr id="5" name="Image 1" descr="preencoded.png">    </p:cNvPr>
          <p:cNvPicPr>
            <a:picLocks noChangeAspect="1"/>
          </p:cNvPicPr>
          <p:nvPr/>
        </p:nvPicPr>
        <p:blipFill>
          <a:blip r:embed="rId2"/>
          <a:stretch>
            <a:fillRect/>
          </a:stretch>
        </p:blipFill>
        <p:spPr>
          <a:xfrm>
            <a:off x="5952506" y="-1385"/>
            <a:ext cx="3800475" cy="54864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 3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753600" cy="5486400"/>
          </a:xfrm>
          <a:prstGeom prst="rect">
            <a:avLst/>
          </a:prstGeom>
        </p:spPr>
      </p:pic>
      <p:pic>
        <p:nvPicPr>
          <p:cNvPr id="3" name="Image 1" descr="preencoded.png">    </p:cNvPr>
          <p:cNvPicPr>
            <a:picLocks noChangeAspect="1"/>
          </p:cNvPicPr>
          <p:nvPr/>
        </p:nvPicPr>
        <p:blipFill>
          <a:blip r:embed="rId2"/>
          <a:stretch>
            <a:fillRect/>
          </a:stretch>
        </p:blipFill>
        <p:spPr>
          <a:xfrm>
            <a:off x="5396" y="-4480"/>
            <a:ext cx="9744075" cy="54864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753600" cy="5486400"/>
          </a:xfrm>
          <a:prstGeom prst="rect">
            <a:avLst/>
          </a:prstGeom>
        </p:spPr>
      </p:pic>
      <p:pic>
        <p:nvPicPr>
          <p:cNvPr id="3" name="Image 1" descr="preencoded.png">    </p:cNvPr>
          <p:cNvPicPr>
            <a:picLocks noChangeAspect="1"/>
          </p:cNvPicPr>
          <p:nvPr/>
        </p:nvPicPr>
        <p:blipFill>
          <a:blip r:embed="rId2"/>
          <a:stretch>
            <a:fillRect/>
          </a:stretch>
        </p:blipFill>
        <p:spPr>
          <a:xfrm>
            <a:off x="0" y="-2492"/>
            <a:ext cx="2676525" cy="5495925"/>
          </a:xfrm>
          <a:prstGeom prst="rect">
            <a:avLst/>
          </a:prstGeom>
        </p:spPr>
      </p:pic>
      <p:sp>
        <p:nvSpPr>
          <p:cNvPr id="4" name="Text 0"/>
          <p:cNvSpPr/>
          <p:nvPr/>
        </p:nvSpPr>
        <p:spPr>
          <a:xfrm>
            <a:off x="2729741" y="839242"/>
            <a:ext cx="6934200" cy="3429000"/>
          </a:xfrm>
          <a:prstGeom prst="rect">
            <a:avLst/>
          </a:prstGeom>
          <a:noFill/>
          <a:ln/>
        </p:spPr>
        <p:txBody>
          <a:bodyPr wrap="square" lIns="0" tIns="0" rIns="0" bIns="0" rtlCol="0" anchor="ctr"/>
          <a:lstStyle/>
          <a:p>
            <a:pPr algn="l" marL="342900" indent="-342900">
              <a:lnSpc>
                <a:spcPct val="79650"/>
              </a:lnSpc>
              <a:buSzPct val="100000"/>
              <a:buChar char="•"/>
            </a:pPr>
            <a:r>
              <a:rPr lang="en-US" sz="1500" dirty="0">
                <a:solidFill>
                  <a:srgbClr val="2B2B35"/>
                </a:solidFill>
                <a:latin typeface="Rubik" pitchFamily="34" charset="0"/>
                <a:ea typeface="Rubik" pitchFamily="34" charset="-122"/>
                <a:cs typeface="Rubik" pitchFamily="34" charset="-120"/>
              </a:rPr>
              <a:t>"Verbosity" -- hearing "too much" can actually have a negative impact on the user-experience.</a:t>
            </a:r>
            <a:endParaRPr lang="en-US" sz="1500" dirty="0"/>
          </a:p>
          <a:p>
            <a:pPr algn="l" marL="342900" indent="-342900">
              <a:lnSpc>
                <a:spcPct val="79650"/>
              </a:lnSpc>
              <a:buSzPct val="100000"/>
              <a:buChar char="•"/>
            </a:pPr>
            <a:r>
              <a:rPr lang="en-US" sz="1500" dirty="0">
                <a:solidFill>
                  <a:srgbClr val="2B2B35"/>
                </a:solidFill>
                <a:latin typeface="Rubik" pitchFamily="34" charset="0"/>
                <a:ea typeface="Rubik" pitchFamily="34" charset="-122"/>
                <a:cs typeface="Rubik" pitchFamily="34" charset="-120"/>
              </a:rPr>
              <a:t>Textual alternatives should be brief and succinct (once again, think "name" or "label").</a:t>
            </a:r>
            <a:endParaRPr lang="en-US" sz="1500" dirty="0"/>
          </a:p>
          <a:p>
            <a:pPr algn="l" lvl="1" marL="685800" indent="-342900">
              <a:lnSpc>
                <a:spcPct val="79650"/>
              </a:lnSpc>
              <a:buSzPct val="100000"/>
              <a:buChar char="•"/>
            </a:pPr>
            <a:r>
              <a:rPr lang="en-US" sz="1500" b="1" dirty="0">
                <a:solidFill>
                  <a:srgbClr val="2B2B35"/>
                </a:solidFill>
                <a:latin typeface="Rubik" pitchFamily="34" charset="0"/>
                <a:ea typeface="Rubik" pitchFamily="34" charset="-122"/>
                <a:cs typeface="Rubik" pitchFamily="34" charset="-120"/>
              </a:rPr>
              <a:t>No more than 200 characters; maybe 250.</a:t>
            </a:r>
            <a:pPr algn="l" lvl="1" marL="685800" indent="-342900">
              <a:lnSpc>
                <a:spcPct val="79650"/>
              </a:lnSpc>
              <a:buSzPct val="100000"/>
              <a:buChar char=""/>
            </a:pPr>
            <a:r>
              <a:rPr lang="en-US" sz="1500" dirty="0">
                <a:solidFill>
                  <a:srgbClr val="2B2B35"/>
                </a:solidFill>
                <a:latin typeface="Rubik" pitchFamily="34" charset="0"/>
                <a:ea typeface="Rubik" pitchFamily="34" charset="-122"/>
                <a:cs typeface="Rubik" pitchFamily="34" charset="-120"/>
              </a:rPr>
              <a:t> </a:t>
            </a:r>
            <a:endParaRPr lang="en-US" sz="1500" dirty="0"/>
          </a:p>
          <a:p>
            <a:pPr algn="l" marL="342900" indent="-342900">
              <a:lnSpc>
                <a:spcPct val="79650"/>
              </a:lnSpc>
              <a:buSzPct val="100000"/>
              <a:buChar char="•"/>
            </a:pPr>
            <a:r>
              <a:rPr lang="en-US" sz="1500" dirty="0">
                <a:solidFill>
                  <a:srgbClr val="2B2B35"/>
                </a:solidFill>
                <a:latin typeface="Rubik" pitchFamily="34" charset="0"/>
                <a:ea typeface="Rubik" pitchFamily="34" charset="-122"/>
                <a:cs typeface="Rubik" pitchFamily="34" charset="-120"/>
              </a:rPr>
              <a:t>Use of a prefix for certain image instances:</a:t>
            </a:r>
            <a:endParaRPr lang="en-US" sz="1500" dirty="0"/>
          </a:p>
          <a:p>
            <a:pPr algn="l" lvl="1" marL="685800" indent="-342900">
              <a:lnSpc>
                <a:spcPct val="79650"/>
              </a:lnSpc>
              <a:buSzPct val="100000"/>
              <a:buChar char="•"/>
            </a:pPr>
            <a:r>
              <a:rPr lang="en-US" sz="1500" b="1" dirty="0">
                <a:solidFill>
                  <a:srgbClr val="2B2B35"/>
                </a:solidFill>
                <a:latin typeface="Rubik" pitchFamily="34" charset="0"/>
                <a:ea typeface="Rubik" pitchFamily="34" charset="-122"/>
                <a:cs typeface="Rubik" pitchFamily="34" charset="-120"/>
              </a:rPr>
              <a:t>NEVER </a:t>
            </a:r>
            <a:pPr algn="l" lvl="1" marL="685800" indent="-342900">
              <a:lnSpc>
                <a:spcPct val="79650"/>
              </a:lnSpc>
              <a:buSzPct val="100000"/>
              <a:buChar char=""/>
            </a:pPr>
            <a:r>
              <a:rPr lang="en-US" sz="1500" dirty="0">
                <a:solidFill>
                  <a:srgbClr val="2B2B35"/>
                </a:solidFill>
                <a:latin typeface="Rubik" pitchFamily="34" charset="0"/>
                <a:ea typeface="Rubik" pitchFamily="34" charset="-122"/>
                <a:cs typeface="Rubik" pitchFamily="34" charset="-120"/>
              </a:rPr>
              <a:t>"A picture of ..." or "An image of ... " (unless a specific circumstance)</a:t>
            </a:r>
            <a:endParaRPr lang="en-US" sz="1500" dirty="0"/>
          </a:p>
          <a:p>
            <a:pPr algn="l" lvl="1" marL="685800" indent="-342900">
              <a:lnSpc>
                <a:spcPct val="79650"/>
              </a:lnSpc>
              <a:buSzPct val="100000"/>
              <a:buChar char="•"/>
            </a:pPr>
            <a:r>
              <a:rPr lang="en-US" sz="1500" dirty="0">
                <a:solidFill>
                  <a:srgbClr val="2B2B35"/>
                </a:solidFill>
                <a:latin typeface="Rubik" pitchFamily="34" charset="0"/>
                <a:ea typeface="Rubik" pitchFamily="34" charset="-122"/>
                <a:cs typeface="Rubik" pitchFamily="34" charset="-120"/>
              </a:rPr>
              <a:t>Screen readers already announce when they encounter an &lt;img&gt; element, informing the user it's an image.</a:t>
            </a:r>
            <a:endParaRPr lang="en-US" sz="1500" dirty="0"/>
          </a:p>
          <a:p>
            <a:pPr algn="l" marL="342900" indent="-342900">
              <a:lnSpc>
                <a:spcPct val="79650"/>
              </a:lnSpc>
              <a:buSzPct val="100000"/>
              <a:buChar char="•"/>
            </a:pPr>
            <a:r>
              <a:rPr lang="en-US" sz="1500" dirty="0">
                <a:solidFill>
                  <a:srgbClr val="2B2B35"/>
                </a:solidFill>
                <a:latin typeface="Rubik" pitchFamily="34" charset="0"/>
                <a:ea typeface="Rubik" pitchFamily="34" charset="-122"/>
                <a:cs typeface="Rubik" pitchFamily="34" charset="-120"/>
              </a:rPr>
              <a:t>Punctuation practices:</a:t>
            </a:r>
            <a:endParaRPr lang="en-US" sz="1500" dirty="0"/>
          </a:p>
          <a:p>
            <a:pPr algn="l" lvl="1" marL="685800" indent="-342900">
              <a:lnSpc>
                <a:spcPct val="79650"/>
              </a:lnSpc>
              <a:buSzPct val="100000"/>
              <a:buChar char="•"/>
            </a:pPr>
            <a:r>
              <a:rPr lang="en-US" sz="1500" dirty="0">
                <a:solidFill>
                  <a:srgbClr val="2B2B35"/>
                </a:solidFill>
                <a:latin typeface="Rubik" pitchFamily="34" charset="0"/>
                <a:ea typeface="Rubik" pitchFamily="34" charset="-122"/>
                <a:cs typeface="Rubik" pitchFamily="34" charset="-120"/>
              </a:rPr>
              <a:t>Alt text cannot be marked up (e.g., no bold text).</a:t>
            </a:r>
            <a:endParaRPr lang="en-US" sz="1500" dirty="0"/>
          </a:p>
          <a:p>
            <a:pPr algn="l" lvl="1" marL="685800" indent="-342900">
              <a:lnSpc>
                <a:spcPct val="79650"/>
              </a:lnSpc>
              <a:buSzPct val="100000"/>
              <a:buChar char="•"/>
            </a:pPr>
            <a:r>
              <a:rPr lang="en-US" sz="1500" dirty="0">
                <a:solidFill>
                  <a:srgbClr val="2B2B35"/>
                </a:solidFill>
                <a:latin typeface="Rubik" pitchFamily="34" charset="0"/>
                <a:ea typeface="Rubik" pitchFamily="34" charset="-122"/>
                <a:cs typeface="Rubik" pitchFamily="34" charset="-120"/>
              </a:rPr>
              <a:t>Use of punctuation, specifically colons, semicolons, and periods are essential as it introduces small, perceptible pauses when read aloud by screen readers.</a:t>
            </a:r>
            <a:endParaRPr lang="en-US" sz="1500" dirty="0"/>
          </a:p>
        </p:txBody>
      </p:sp>
      <p:sp>
        <p:nvSpPr>
          <p:cNvPr id="5" name="Text 1"/>
          <p:cNvSpPr/>
          <p:nvPr/>
        </p:nvSpPr>
        <p:spPr>
          <a:xfrm>
            <a:off x="2860662" y="83696"/>
            <a:ext cx="6848475" cy="552450"/>
          </a:xfrm>
          <a:prstGeom prst="rect">
            <a:avLst/>
          </a:prstGeom>
          <a:noFill/>
          <a:ln/>
        </p:spPr>
        <p:txBody>
          <a:bodyPr wrap="square" lIns="0" tIns="0" rIns="0" bIns="0" rtlCol="0" anchor="ctr"/>
          <a:lstStyle/>
          <a:p>
            <a:pPr algn="l" indent="0" marL="0">
              <a:lnSpc>
                <a:spcPct val="79650"/>
              </a:lnSpc>
              <a:buNone/>
            </a:pPr>
            <a:r>
              <a:rPr lang="en-US" sz="3600" b="1" dirty="0">
                <a:solidFill>
                  <a:srgbClr val="2B2B35"/>
                </a:solidFill>
                <a:latin typeface="Roboto" pitchFamily="34" charset="0"/>
                <a:ea typeface="Roboto" pitchFamily="34" charset="-122"/>
                <a:cs typeface="Roboto" pitchFamily="34" charset="-120"/>
              </a:rPr>
              <a:t>Verbosity of Textual Alternatives</a:t>
            </a:r>
            <a:endParaRPr lang="en-US" sz="3600" dirty="0"/>
          </a:p>
        </p:txBody>
      </p:sp>
      <p:sp>
        <p:nvSpPr>
          <p:cNvPr id="6" name="Text 2"/>
          <p:cNvSpPr/>
          <p:nvPr/>
        </p:nvSpPr>
        <p:spPr>
          <a:xfrm>
            <a:off x="-1851" y="103797"/>
            <a:ext cx="2619375" cy="5210175"/>
          </a:xfrm>
          <a:prstGeom prst="rect">
            <a:avLst/>
          </a:prstGeom>
          <a:noFill/>
          <a:ln/>
        </p:spPr>
        <p:txBody>
          <a:bodyPr wrap="square" lIns="0" tIns="0" rIns="0" bIns="0" rtlCol="0" anchor="ctr"/>
          <a:lstStyle/>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Role of Alternative Text</a:t>
            </a:r>
            <a:endParaRPr lang="en-US" sz="1425" dirty="0"/>
          </a:p>
          <a:p>
            <a:pPr algn="l" indent="0" marL="0">
              <a:lnSpc>
                <a:spcPct val="79650"/>
              </a:lnSpc>
              <a:buNone/>
            </a:pPr>
            <a:r>
              <a:rPr lang="en-US" sz="1425" dirty="0">
                <a:solidFill>
                  <a:srgbClr val="000000"/>
                </a:solidFill>
              </a:rPr>
              <a:t> </a:t>
            </a:r>
            <a:endParaRPr lang="en-US" sz="1425" dirty="0"/>
          </a:p>
          <a:p>
            <a:pPr algn="l" marL="342900" indent="-342900">
              <a:lnSpc>
                <a:spcPct val="79650"/>
              </a:lnSpc>
              <a:buSzPct val="100000"/>
              <a:buChar char="•"/>
            </a:pPr>
            <a:r>
              <a:rPr lang="en-US" sz="1425" b="1" dirty="0">
                <a:solidFill>
                  <a:srgbClr val="FFFFFF"/>
                </a:solidFill>
                <a:latin typeface="Rubik" pitchFamily="34" charset="0"/>
                <a:ea typeface="Rubik" pitchFamily="34" charset="-122"/>
                <a:cs typeface="Rubik" pitchFamily="34" charset="-120"/>
              </a:rPr>
              <a:t>Verbosity of Alt Text</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Prefixes</a:t>
            </a:r>
            <a:endParaRPr lang="en-US" sz="1425" dirty="0"/>
          </a:p>
          <a:p>
            <a:pPr algn="l" marL="342900" indent="-342900">
              <a:lnSpc>
                <a:spcPct val="79650"/>
              </a:lnSpc>
              <a:buSzPct val="100000"/>
              <a:buChar char="•"/>
            </a:pPr>
            <a:endParaRPr lang="en-US" sz="1425" dirty="0"/>
          </a:p>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Five image types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Informational Images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Complex Images</a:t>
            </a:r>
            <a:endParaRPr lang="en-US" sz="1425" dirty="0"/>
          </a:p>
          <a:p>
            <a:pPr algn="l" lvl="2" marL="10287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Long Description</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Supplemental / Decorative Images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Redundant Images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Actionable / Functional Images</a:t>
            </a:r>
            <a:endParaRPr lang="en-US" sz="1425" dirty="0"/>
          </a:p>
          <a:p>
            <a:pPr algn="l" marL="342900" indent="-342900">
              <a:lnSpc>
                <a:spcPct val="79650"/>
              </a:lnSpc>
              <a:buSzPct val="100000"/>
              <a:buChar char="•"/>
            </a:pPr>
            <a:endParaRPr lang="en-US" sz="1425" dirty="0"/>
          </a:p>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Bonus Image Type!</a:t>
            </a:r>
            <a:endParaRPr lang="en-US" sz="1425" dirty="0"/>
          </a:p>
          <a:p>
            <a:pPr algn="l" marL="342900" indent="-342900">
              <a:lnSpc>
                <a:spcPct val="79650"/>
              </a:lnSpc>
              <a:buSzPct val="100000"/>
              <a:buChar char="•"/>
            </a:pPr>
            <a:endParaRPr lang="en-US" sz="1425" dirty="0"/>
          </a:p>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The Challenge</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Examples 1-4!</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Extra Practice</a:t>
            </a:r>
            <a:endParaRPr lang="en-US" sz="1425" dirty="0"/>
          </a:p>
          <a:p>
            <a:pPr algn="l" indent="0" marL="0">
              <a:lnSpc>
                <a:spcPct val="79650"/>
              </a:lnSpc>
              <a:buNone/>
            </a:pPr>
            <a:r>
              <a:rPr lang="en-US" sz="1425" dirty="0">
                <a:solidFill>
                  <a:srgbClr val="000000"/>
                </a:solidFill>
              </a:rPr>
              <a:t> </a:t>
            </a:r>
            <a:endParaRPr lang="en-US" sz="1425" dirty="0"/>
          </a:p>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Takeaways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Requirements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Best Practices </a:t>
            </a:r>
            <a:endParaRPr lang="en-US" sz="1425" dirty="0"/>
          </a:p>
        </p:txBody>
      </p:sp>
      <p:sp>
        <p:nvSpPr>
          <p:cNvPr id="7" name="Text 3"/>
          <p:cNvSpPr/>
          <p:nvPr/>
        </p:nvSpPr>
        <p:spPr>
          <a:xfrm>
            <a:off x="9477375" y="5257800"/>
            <a:ext cx="276225" cy="228600"/>
          </a:xfrm>
          <a:prstGeom prst="rect">
            <a:avLst/>
          </a:prstGeom>
          <a:noFill/>
          <a:ln/>
        </p:spPr>
        <p:txBody>
          <a:bodyPr wrap="square" lIns="0" tIns="0" rIns="0" bIns="0" rtlCol="0" anchor="ctr"/>
          <a:lstStyle/>
          <a:p>
            <a:pPr algn="ctr" indent="0" marL="0">
              <a:buNone/>
            </a:pPr>
            <a:r>
              <a:rPr lang="en-US" sz="1200" u="none" dirty="0">
                <a:solidFill>
                  <a:srgbClr val="000000"/>
                </a:solidFill>
                <a:uFill>
                  <a:solidFill>
                    <a:srgbClr val="000000"/>
                  </a:solidFill>
                </a:uFill>
                <a:latin typeface="News Cycle" pitchFamily="34" charset="0"/>
                <a:ea typeface="News Cycle" pitchFamily="34" charset="-122"/>
                <a:cs typeface="News Cycle" pitchFamily="34" charset="-120"/>
              </a:rPr>
              <a:t>4</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753600" cy="5486400"/>
          </a:xfrm>
          <a:prstGeom prst="rect">
            <a:avLst/>
          </a:prstGeom>
        </p:spPr>
      </p:pic>
      <p:pic>
        <p:nvPicPr>
          <p:cNvPr id="3" name="Image 1" descr="preencoded.png">    </p:cNvPr>
          <p:cNvPicPr>
            <a:picLocks noChangeAspect="1"/>
          </p:cNvPicPr>
          <p:nvPr/>
        </p:nvPicPr>
        <p:blipFill>
          <a:blip r:embed="rId2"/>
          <a:stretch>
            <a:fillRect/>
          </a:stretch>
        </p:blipFill>
        <p:spPr>
          <a:xfrm>
            <a:off x="0" y="-2492"/>
            <a:ext cx="2676525" cy="5495925"/>
          </a:xfrm>
          <a:prstGeom prst="rect">
            <a:avLst/>
          </a:prstGeom>
        </p:spPr>
      </p:pic>
      <p:pic>
        <p:nvPicPr>
          <p:cNvPr id="4" name="Image 2" descr="preencoded.png">    </p:cNvPr>
          <p:cNvPicPr>
            <a:picLocks noChangeAspect="1"/>
          </p:cNvPicPr>
          <p:nvPr/>
        </p:nvPicPr>
        <p:blipFill>
          <a:blip r:embed="rId3"/>
          <a:stretch>
            <a:fillRect/>
          </a:stretch>
        </p:blipFill>
        <p:spPr>
          <a:xfrm>
            <a:off x="7228113" y="46791"/>
            <a:ext cx="2324100" cy="2990850"/>
          </a:xfrm>
          <a:prstGeom prst="rect">
            <a:avLst/>
          </a:prstGeom>
        </p:spPr>
      </p:pic>
      <p:sp>
        <p:nvSpPr>
          <p:cNvPr id="5" name="Text 0"/>
          <p:cNvSpPr/>
          <p:nvPr/>
        </p:nvSpPr>
        <p:spPr>
          <a:xfrm>
            <a:off x="2682945" y="646707"/>
            <a:ext cx="4495800" cy="1143000"/>
          </a:xfrm>
          <a:prstGeom prst="rect">
            <a:avLst/>
          </a:prstGeom>
          <a:noFill/>
          <a:ln/>
        </p:spPr>
        <p:txBody>
          <a:bodyPr wrap="square" lIns="0" tIns="0" rIns="0" bIns="0" rtlCol="0" anchor="ctr"/>
          <a:lstStyle/>
          <a:p>
            <a:pPr algn="l" marL="342900" indent="-342900">
              <a:lnSpc>
                <a:spcPct val="79650"/>
              </a:lnSpc>
              <a:buSzPct val="100000"/>
              <a:buChar char="•"/>
            </a:pPr>
            <a:r>
              <a:rPr lang="en-US" sz="1500" dirty="0">
                <a:solidFill>
                  <a:srgbClr val="2B2B35"/>
                </a:solidFill>
                <a:latin typeface="Rubik" pitchFamily="34" charset="0"/>
                <a:ea typeface="Rubik" pitchFamily="34" charset="-122"/>
                <a:cs typeface="Rubik" pitchFamily="34" charset="-120"/>
              </a:rPr>
              <a:t>alt="black and white photo: [who is in the photo?]".</a:t>
            </a:r>
            <a:endParaRPr lang="en-US" sz="1500" dirty="0"/>
          </a:p>
          <a:p>
            <a:pPr algn="l" marL="342900" indent="-342900">
              <a:lnSpc>
                <a:spcPct val="79650"/>
              </a:lnSpc>
              <a:buSzPct val="100000"/>
              <a:buChar char="•"/>
            </a:pPr>
            <a:r>
              <a:rPr lang="en-US" sz="1500" dirty="0">
                <a:solidFill>
                  <a:srgbClr val="2B2B35"/>
                </a:solidFill>
                <a:latin typeface="Rubik" pitchFamily="34" charset="0"/>
                <a:ea typeface="Rubik" pitchFamily="34" charset="-122"/>
                <a:cs typeface="Rubik" pitchFamily="34" charset="-120"/>
              </a:rPr>
              <a:t>alt="headshot: [who is in the photo?]".</a:t>
            </a:r>
            <a:endParaRPr lang="en-US" sz="1500" dirty="0"/>
          </a:p>
          <a:p>
            <a:pPr algn="l" marL="342900" indent="-342900">
              <a:lnSpc>
                <a:spcPct val="79650"/>
              </a:lnSpc>
              <a:buSzPct val="100000"/>
              <a:buChar char="•"/>
            </a:pPr>
            <a:r>
              <a:rPr lang="en-US" sz="1500" dirty="0">
                <a:solidFill>
                  <a:srgbClr val="2B2B35"/>
                </a:solidFill>
                <a:latin typeface="Rubik" pitchFamily="34" charset="0"/>
                <a:ea typeface="Rubik" pitchFamily="34" charset="-122"/>
                <a:cs typeface="Rubik" pitchFamily="34" charset="-120"/>
              </a:rPr>
              <a:t>alt="illustration: [what is this illustration of?].</a:t>
            </a:r>
            <a:endParaRPr lang="en-US" sz="1500" dirty="0"/>
          </a:p>
          <a:p>
            <a:pPr algn="l" marL="342900" indent="-342900">
              <a:lnSpc>
                <a:spcPct val="79650"/>
              </a:lnSpc>
              <a:buSzPct val="100000"/>
              <a:buChar char="•"/>
            </a:pPr>
            <a:r>
              <a:rPr lang="en-US" sz="1500" dirty="0">
                <a:solidFill>
                  <a:srgbClr val="2B2B35"/>
                </a:solidFill>
                <a:latin typeface="Rubik" pitchFamily="34" charset="0"/>
                <a:ea typeface="Rubik" pitchFamily="34" charset="-122"/>
                <a:cs typeface="Rubik" pitchFamily="34" charset="-120"/>
              </a:rPr>
              <a:t>alt="flowchart: [description of flowchart].</a:t>
            </a:r>
            <a:endParaRPr lang="en-US" sz="1500" dirty="0"/>
          </a:p>
        </p:txBody>
      </p:sp>
      <p:sp>
        <p:nvSpPr>
          <p:cNvPr id="6" name="Text 1"/>
          <p:cNvSpPr/>
          <p:nvPr/>
        </p:nvSpPr>
        <p:spPr>
          <a:xfrm>
            <a:off x="2869987" y="119218"/>
            <a:ext cx="3000375" cy="342900"/>
          </a:xfrm>
          <a:prstGeom prst="rect">
            <a:avLst/>
          </a:prstGeom>
          <a:noFill/>
          <a:ln/>
        </p:spPr>
        <p:txBody>
          <a:bodyPr wrap="square" lIns="0" tIns="0" rIns="0" bIns="0" rtlCol="0" anchor="ctr"/>
          <a:lstStyle/>
          <a:p>
            <a:pPr algn="l" indent="0" marL="0">
              <a:lnSpc>
                <a:spcPct val="79650"/>
              </a:lnSpc>
              <a:buNone/>
            </a:pPr>
            <a:r>
              <a:rPr lang="en-US" sz="2250" b="1" dirty="0">
                <a:solidFill>
                  <a:srgbClr val="2B2B35"/>
                </a:solidFill>
                <a:latin typeface="Roboto Condensed" pitchFamily="34" charset="0"/>
                <a:ea typeface="Roboto Condensed" pitchFamily="34" charset="-122"/>
                <a:cs typeface="Roboto Condensed" pitchFamily="34" charset="-120"/>
              </a:rPr>
              <a:t>Prefixes</a:t>
            </a:r>
            <a:endParaRPr lang="en-US" sz="2250" dirty="0"/>
          </a:p>
        </p:txBody>
      </p:sp>
      <p:pic>
        <p:nvPicPr>
          <p:cNvPr id="7" name="Image 3" descr="preencoded.png">    </p:cNvPr>
          <p:cNvPicPr>
            <a:picLocks noChangeAspect="1"/>
          </p:cNvPicPr>
          <p:nvPr/>
        </p:nvPicPr>
        <p:blipFill>
          <a:blip r:embed="rId4"/>
          <a:stretch>
            <a:fillRect/>
          </a:stretch>
        </p:blipFill>
        <p:spPr>
          <a:xfrm>
            <a:off x="3272095" y="2239832"/>
            <a:ext cx="2181225" cy="2905125"/>
          </a:xfrm>
          <a:prstGeom prst="rect">
            <a:avLst/>
          </a:prstGeom>
        </p:spPr>
      </p:pic>
      <p:pic>
        <p:nvPicPr>
          <p:cNvPr id="8" name="Image 4" descr="preencoded.png">    </p:cNvPr>
          <p:cNvPicPr>
            <a:picLocks noChangeAspect="1"/>
          </p:cNvPicPr>
          <p:nvPr/>
        </p:nvPicPr>
        <p:blipFill>
          <a:blip r:embed="rId5"/>
          <a:stretch>
            <a:fillRect/>
          </a:stretch>
        </p:blipFill>
        <p:spPr>
          <a:xfrm>
            <a:off x="6029849" y="3279981"/>
            <a:ext cx="3343275" cy="2028825"/>
          </a:xfrm>
          <a:prstGeom prst="rect">
            <a:avLst/>
          </a:prstGeom>
        </p:spPr>
      </p:pic>
      <p:pic>
        <p:nvPicPr>
          <p:cNvPr id="9" name="Image 5" descr="preencoded.png">    </p:cNvPr>
          <p:cNvPicPr>
            <a:picLocks noChangeAspect="1"/>
          </p:cNvPicPr>
          <p:nvPr/>
        </p:nvPicPr>
        <p:blipFill>
          <a:blip r:embed="rId6"/>
          <a:stretch>
            <a:fillRect/>
          </a:stretch>
        </p:blipFill>
        <p:spPr>
          <a:xfrm>
            <a:off x="7358205" y="139458"/>
            <a:ext cx="2095500" cy="2857500"/>
          </a:xfrm>
          <a:prstGeom prst="rect">
            <a:avLst/>
          </a:prstGeom>
        </p:spPr>
      </p:pic>
      <p:sp>
        <p:nvSpPr>
          <p:cNvPr id="10" name="Text 2"/>
          <p:cNvSpPr/>
          <p:nvPr/>
        </p:nvSpPr>
        <p:spPr>
          <a:xfrm>
            <a:off x="-1851" y="103797"/>
            <a:ext cx="2619375" cy="5210175"/>
          </a:xfrm>
          <a:prstGeom prst="rect">
            <a:avLst/>
          </a:prstGeom>
          <a:noFill/>
          <a:ln/>
        </p:spPr>
        <p:txBody>
          <a:bodyPr wrap="square" lIns="0" tIns="0" rIns="0" bIns="0" rtlCol="0" anchor="ctr"/>
          <a:lstStyle/>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Role of Alternative Text</a:t>
            </a:r>
            <a:endParaRPr lang="en-US" sz="1425" dirty="0"/>
          </a:p>
          <a:p>
            <a:pPr algn="l" indent="0" marL="0">
              <a:lnSpc>
                <a:spcPct val="79650"/>
              </a:lnSpc>
              <a:buNone/>
            </a:pPr>
            <a:r>
              <a:rPr lang="en-US" sz="1425" dirty="0">
                <a:solidFill>
                  <a:srgbClr val="000000"/>
                </a:solidFill>
              </a:rPr>
              <a:t> </a:t>
            </a:r>
            <a:endParaRPr lang="en-US" sz="1425" dirty="0"/>
          </a:p>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Verbosity of Alt Text</a:t>
            </a:r>
            <a:endParaRPr lang="en-US" sz="1425" dirty="0"/>
          </a:p>
          <a:p>
            <a:pPr algn="l" lvl="1" marL="685800" indent="-342900">
              <a:lnSpc>
                <a:spcPct val="79650"/>
              </a:lnSpc>
              <a:buSzPct val="100000"/>
              <a:buChar char="•"/>
            </a:pPr>
            <a:r>
              <a:rPr lang="en-US" sz="1425" b="1" dirty="0">
                <a:solidFill>
                  <a:srgbClr val="FFFFFF"/>
                </a:solidFill>
                <a:latin typeface="Rubik" pitchFamily="34" charset="0"/>
                <a:ea typeface="Rubik" pitchFamily="34" charset="-122"/>
                <a:cs typeface="Rubik" pitchFamily="34" charset="-120"/>
              </a:rPr>
              <a:t>Prefixes</a:t>
            </a:r>
            <a:endParaRPr lang="en-US" sz="1425" dirty="0"/>
          </a:p>
          <a:p>
            <a:pPr algn="l" marL="342900" indent="-342900">
              <a:lnSpc>
                <a:spcPct val="79650"/>
              </a:lnSpc>
              <a:buSzPct val="100000"/>
              <a:buChar char="•"/>
            </a:pPr>
            <a:endParaRPr lang="en-US" sz="1425" dirty="0"/>
          </a:p>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Five image types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Informational Images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Complex Images</a:t>
            </a:r>
            <a:endParaRPr lang="en-US" sz="1425" dirty="0"/>
          </a:p>
          <a:p>
            <a:pPr algn="l" lvl="2" marL="10287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Long Description</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Supplemental / Decorative Images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Redundant Images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Actionable / Functional Images</a:t>
            </a:r>
            <a:endParaRPr lang="en-US" sz="1425" dirty="0"/>
          </a:p>
          <a:p>
            <a:pPr algn="l" marL="342900" indent="-342900">
              <a:lnSpc>
                <a:spcPct val="79650"/>
              </a:lnSpc>
              <a:buSzPct val="100000"/>
              <a:buChar char="•"/>
            </a:pPr>
            <a:endParaRPr lang="en-US" sz="1425" dirty="0"/>
          </a:p>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Bonus Image Type!</a:t>
            </a:r>
            <a:endParaRPr lang="en-US" sz="1425" dirty="0"/>
          </a:p>
          <a:p>
            <a:pPr algn="l" marL="342900" indent="-342900">
              <a:lnSpc>
                <a:spcPct val="79650"/>
              </a:lnSpc>
              <a:buSzPct val="100000"/>
              <a:buChar char="•"/>
            </a:pPr>
            <a:endParaRPr lang="en-US" sz="1425" dirty="0"/>
          </a:p>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The Challenge</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Examples 1-4!</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Extra Practice</a:t>
            </a:r>
            <a:endParaRPr lang="en-US" sz="1425" dirty="0"/>
          </a:p>
          <a:p>
            <a:pPr algn="l" indent="0" marL="0">
              <a:lnSpc>
                <a:spcPct val="79650"/>
              </a:lnSpc>
              <a:buNone/>
            </a:pPr>
            <a:r>
              <a:rPr lang="en-US" sz="1425" dirty="0">
                <a:solidFill>
                  <a:srgbClr val="000000"/>
                </a:solidFill>
              </a:rPr>
              <a:t> </a:t>
            </a:r>
            <a:endParaRPr lang="en-US" sz="1425" dirty="0"/>
          </a:p>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Takeaways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Requirements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Best Practices </a:t>
            </a:r>
            <a:endParaRPr lang="en-US" sz="1425" dirty="0"/>
          </a:p>
        </p:txBody>
      </p:sp>
      <p:sp>
        <p:nvSpPr>
          <p:cNvPr id="11" name="Text 3"/>
          <p:cNvSpPr/>
          <p:nvPr/>
        </p:nvSpPr>
        <p:spPr>
          <a:xfrm>
            <a:off x="9496425" y="5257800"/>
            <a:ext cx="257175" cy="228600"/>
          </a:xfrm>
          <a:prstGeom prst="rect">
            <a:avLst/>
          </a:prstGeom>
          <a:noFill/>
          <a:ln/>
        </p:spPr>
        <p:txBody>
          <a:bodyPr wrap="square" lIns="0" tIns="0" rIns="0" bIns="0" rtlCol="0" anchor="ctr"/>
          <a:lstStyle/>
          <a:p>
            <a:pPr algn="ctr" indent="0" marL="0">
              <a:buNone/>
            </a:pPr>
            <a:r>
              <a:rPr lang="en-US" sz="1200" u="none" dirty="0">
                <a:solidFill>
                  <a:srgbClr val="000000"/>
                </a:solidFill>
                <a:uFill>
                  <a:solidFill>
                    <a:srgbClr val="000000"/>
                  </a:solidFill>
                </a:uFill>
                <a:latin typeface="News Cycle" pitchFamily="34" charset="0"/>
                <a:ea typeface="News Cycle" pitchFamily="34" charset="-122"/>
                <a:cs typeface="News Cycle" pitchFamily="34" charset="-120"/>
              </a:rPr>
              <a:t>5</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753600" cy="5486400"/>
          </a:xfrm>
          <a:prstGeom prst="rect">
            <a:avLst/>
          </a:prstGeom>
        </p:spPr>
      </p:pic>
      <p:pic>
        <p:nvPicPr>
          <p:cNvPr id="3" name="Image 1" descr="preencoded.png">    </p:cNvPr>
          <p:cNvPicPr>
            <a:picLocks noChangeAspect="1"/>
          </p:cNvPicPr>
          <p:nvPr/>
        </p:nvPicPr>
        <p:blipFill>
          <a:blip r:embed="rId2"/>
          <a:stretch>
            <a:fillRect/>
          </a:stretch>
        </p:blipFill>
        <p:spPr>
          <a:xfrm>
            <a:off x="0" y="-2492"/>
            <a:ext cx="2667000" cy="5495925"/>
          </a:xfrm>
          <a:prstGeom prst="rect">
            <a:avLst/>
          </a:prstGeom>
        </p:spPr>
      </p:pic>
      <p:sp>
        <p:nvSpPr>
          <p:cNvPr id="4" name="Text 0"/>
          <p:cNvSpPr/>
          <p:nvPr/>
        </p:nvSpPr>
        <p:spPr>
          <a:xfrm>
            <a:off x="2752220" y="884991"/>
            <a:ext cx="7000875" cy="4562475"/>
          </a:xfrm>
          <a:prstGeom prst="rect">
            <a:avLst/>
          </a:prstGeom>
          <a:noFill/>
          <a:ln/>
        </p:spPr>
        <p:txBody>
          <a:bodyPr wrap="square" lIns="0" tIns="0" rIns="0" bIns="0" rtlCol="0" anchor="ctr"/>
          <a:lstStyle/>
          <a:p>
            <a:pPr algn="l" marL="342900" indent="-342900">
              <a:lnSpc>
                <a:spcPct val="79650"/>
              </a:lnSpc>
              <a:buSzPct val="100000"/>
              <a:buChar char="•"/>
            </a:pPr>
            <a:r>
              <a:rPr lang="en-US" sz="1425" b="1" dirty="0">
                <a:solidFill>
                  <a:srgbClr val="2B2B35"/>
                </a:solidFill>
                <a:latin typeface="Rubik" pitchFamily="34" charset="0"/>
                <a:ea typeface="Rubik" pitchFamily="34" charset="-122"/>
                <a:cs typeface="Rubik" pitchFamily="34" charset="-120"/>
              </a:rPr>
              <a:t>Informational Images</a:t>
            </a:r>
            <a:pPr algn="l" marL="342900" indent="-342900">
              <a:lnSpc>
                <a:spcPct val="79650"/>
              </a:lnSpc>
              <a:buSzPct val="100000"/>
              <a:buChar char=""/>
            </a:pPr>
            <a:r>
              <a:rPr lang="en-US" sz="1425" dirty="0">
                <a:solidFill>
                  <a:srgbClr val="2B2B35"/>
                </a:solidFill>
                <a:latin typeface="Rubik" pitchFamily="34" charset="0"/>
                <a:ea typeface="Rubik" pitchFamily="34" charset="-122"/>
                <a:cs typeface="Rubik" pitchFamily="34" charset="-120"/>
              </a:rPr>
              <a:t>: Images that convey information directly and are essential to understanding the content. </a:t>
            </a:r>
            <a:endParaRPr lang="en-US" sz="1425" dirty="0"/>
          </a:p>
          <a:p>
            <a:pPr algn="l" lvl="1" marL="685800" indent="-342900">
              <a:lnSpc>
                <a:spcPct val="79650"/>
              </a:lnSpc>
              <a:buSzPct val="100000"/>
              <a:buChar char="•"/>
            </a:pPr>
            <a:r>
              <a:rPr lang="en-US" sz="1425" b="1" dirty="0">
                <a:solidFill>
                  <a:srgbClr val="2B2B35"/>
                </a:solidFill>
                <a:latin typeface="Rubik" pitchFamily="34" charset="0"/>
                <a:ea typeface="Rubik" pitchFamily="34" charset="-122"/>
                <a:cs typeface="Rubik" pitchFamily="34" charset="-120"/>
              </a:rPr>
              <a:t>Examples</a:t>
            </a:r>
            <a:pPr algn="l" lvl="1" marL="685800" indent="-342900">
              <a:lnSpc>
                <a:spcPct val="79650"/>
              </a:lnSpc>
              <a:buSzPct val="100000"/>
              <a:buChar char=""/>
            </a:pPr>
            <a:r>
              <a:rPr lang="en-US" sz="1425" dirty="0">
                <a:solidFill>
                  <a:srgbClr val="2B2B35"/>
                </a:solidFill>
                <a:latin typeface="Rubik" pitchFamily="34" charset="0"/>
                <a:ea typeface="Rubik" pitchFamily="34" charset="-122"/>
                <a:cs typeface="Rubik" pitchFamily="34" charset="-120"/>
              </a:rPr>
              <a:t>: charts, graphs, maps, and diagrams that present data or explain concepts.</a:t>
            </a:r>
            <a:endParaRPr lang="en-US" sz="1425" dirty="0"/>
          </a:p>
          <a:p>
            <a:pPr algn="l" marL="342900" indent="-342900">
              <a:lnSpc>
                <a:spcPct val="79650"/>
              </a:lnSpc>
              <a:buSzPct val="100000"/>
              <a:buChar char="•"/>
            </a:pPr>
            <a:r>
              <a:rPr lang="en-US" sz="1425" b="1" dirty="0">
                <a:solidFill>
                  <a:srgbClr val="2B2B35"/>
                </a:solidFill>
                <a:latin typeface="Rubik" pitchFamily="34" charset="0"/>
                <a:ea typeface="Rubik" pitchFamily="34" charset="-122"/>
                <a:cs typeface="Rubik" pitchFamily="34" charset="-120"/>
              </a:rPr>
              <a:t>Complex Images</a:t>
            </a:r>
            <a:pPr algn="l" marL="342900" indent="-342900">
              <a:lnSpc>
                <a:spcPct val="79650"/>
              </a:lnSpc>
              <a:buSzPct val="100000"/>
              <a:buChar char=""/>
            </a:pPr>
            <a:r>
              <a:rPr lang="en-US" sz="1425" dirty="0">
                <a:solidFill>
                  <a:srgbClr val="2B2B35"/>
                </a:solidFill>
                <a:latin typeface="Rubik" pitchFamily="34" charset="0"/>
                <a:ea typeface="Rubik" pitchFamily="34" charset="-122"/>
                <a:cs typeface="Rubik" pitchFamily="34" charset="-120"/>
              </a:rPr>
              <a:t>: Images that present a lot of information, often requiring a more detailed description or alternative format to be fully accessible. </a:t>
            </a:r>
            <a:endParaRPr lang="en-US" sz="1425" dirty="0"/>
          </a:p>
          <a:p>
            <a:pPr algn="l" lvl="1" marL="685800" indent="-342900">
              <a:lnSpc>
                <a:spcPct val="79650"/>
              </a:lnSpc>
              <a:buSzPct val="100000"/>
              <a:buChar char="•"/>
            </a:pPr>
            <a:r>
              <a:rPr lang="en-US" sz="1425" b="1" dirty="0">
                <a:solidFill>
                  <a:srgbClr val="2B2B35"/>
                </a:solidFill>
                <a:latin typeface="Rubik" pitchFamily="34" charset="0"/>
                <a:ea typeface="Rubik" pitchFamily="34" charset="-122"/>
                <a:cs typeface="Rubik" pitchFamily="34" charset="-120"/>
              </a:rPr>
              <a:t>Example: </a:t>
            </a:r>
            <a:pPr algn="l" lvl="1" marL="685800" indent="-342900">
              <a:lnSpc>
                <a:spcPct val="79650"/>
              </a:lnSpc>
              <a:buSzPct val="100000"/>
              <a:buChar char=""/>
            </a:pPr>
            <a:r>
              <a:rPr lang="en-US" sz="1425" dirty="0">
                <a:solidFill>
                  <a:srgbClr val="2B2B35"/>
                </a:solidFill>
                <a:latin typeface="Rubik" pitchFamily="34" charset="0"/>
                <a:ea typeface="Rubik" pitchFamily="34" charset="-122"/>
                <a:cs typeface="Rubik" pitchFamily="34" charset="-120"/>
              </a:rPr>
              <a:t>diagrams, flowcharts, or detailed illustrations that convey significant meaning.</a:t>
            </a:r>
            <a:endParaRPr lang="en-US" sz="1425" dirty="0"/>
          </a:p>
          <a:p>
            <a:pPr algn="l" marL="342900" indent="-342900">
              <a:lnSpc>
                <a:spcPct val="79650"/>
              </a:lnSpc>
              <a:buSzPct val="100000"/>
              <a:buChar char="•"/>
            </a:pPr>
            <a:r>
              <a:rPr lang="en-US" sz="1425" b="1" dirty="0">
                <a:solidFill>
                  <a:srgbClr val="2B2B35"/>
                </a:solidFill>
                <a:latin typeface="Rubik" pitchFamily="34" charset="0"/>
                <a:ea typeface="Rubik" pitchFamily="34" charset="-122"/>
                <a:cs typeface="Rubik" pitchFamily="34" charset="-120"/>
              </a:rPr>
              <a:t>Supplemental/Decorative Images</a:t>
            </a:r>
            <a:pPr algn="l" marL="342900" indent="-342900">
              <a:lnSpc>
                <a:spcPct val="79650"/>
              </a:lnSpc>
              <a:buSzPct val="100000"/>
              <a:buChar char=""/>
            </a:pPr>
            <a:r>
              <a:rPr lang="en-US" sz="1425" dirty="0">
                <a:solidFill>
                  <a:srgbClr val="2B2B35"/>
                </a:solidFill>
                <a:latin typeface="Rubik" pitchFamily="34" charset="0"/>
                <a:ea typeface="Rubik" pitchFamily="34" charset="-122"/>
                <a:cs typeface="Rubik" pitchFamily="34" charset="-120"/>
              </a:rPr>
              <a:t>: Images that enhance the visual appeal of a page, but do not convey essential information. </a:t>
            </a:r>
            <a:endParaRPr lang="en-US" sz="1425" dirty="0"/>
          </a:p>
          <a:p>
            <a:pPr algn="l" lvl="1" marL="685800" indent="-342900">
              <a:lnSpc>
                <a:spcPct val="79650"/>
              </a:lnSpc>
              <a:buSzPct val="100000"/>
              <a:buChar char="•"/>
            </a:pPr>
            <a:r>
              <a:rPr lang="en-US" sz="1425" b="1" dirty="0">
                <a:solidFill>
                  <a:srgbClr val="2B2B35"/>
                </a:solidFill>
                <a:latin typeface="Rubik" pitchFamily="34" charset="0"/>
                <a:ea typeface="Rubik" pitchFamily="34" charset="-122"/>
                <a:cs typeface="Rubik" pitchFamily="34" charset="-120"/>
              </a:rPr>
              <a:t>Note: </a:t>
            </a:r>
            <a:pPr algn="l" lvl="1" marL="685800" indent="-342900">
              <a:lnSpc>
                <a:spcPct val="79650"/>
              </a:lnSpc>
              <a:buSzPct val="100000"/>
              <a:buChar char=""/>
            </a:pPr>
            <a:r>
              <a:rPr lang="en-US" sz="1425" dirty="0">
                <a:solidFill>
                  <a:srgbClr val="2B2B35"/>
                </a:solidFill>
                <a:latin typeface="Rubik" pitchFamily="34" charset="0"/>
                <a:ea typeface="Rubik" pitchFamily="34" charset="-122"/>
                <a:cs typeface="Rubik" pitchFamily="34" charset="-120"/>
              </a:rPr>
              <a:t>Ask yourself, if removed, will the user's understanding of the content would not be significantly affected.</a:t>
            </a:r>
            <a:endParaRPr lang="en-US" sz="1425" dirty="0"/>
          </a:p>
          <a:p>
            <a:pPr algn="l" marL="342900" indent="-342900">
              <a:lnSpc>
                <a:spcPct val="79650"/>
              </a:lnSpc>
              <a:buSzPct val="100000"/>
              <a:buChar char="•"/>
            </a:pPr>
            <a:r>
              <a:rPr lang="en-US" sz="1425" b="1" dirty="0">
                <a:solidFill>
                  <a:srgbClr val="2B2B35"/>
                </a:solidFill>
                <a:latin typeface="Rubik" pitchFamily="34" charset="0"/>
                <a:ea typeface="Rubik" pitchFamily="34" charset="-122"/>
                <a:cs typeface="Rubik" pitchFamily="34" charset="-120"/>
              </a:rPr>
              <a:t>Redundant Images</a:t>
            </a:r>
            <a:pPr algn="l" marL="342900" indent="-342900">
              <a:lnSpc>
                <a:spcPct val="79650"/>
              </a:lnSpc>
              <a:buSzPct val="100000"/>
              <a:buChar char=""/>
            </a:pPr>
            <a:r>
              <a:rPr lang="en-US" sz="1425" dirty="0">
                <a:solidFill>
                  <a:srgbClr val="2B2B35"/>
                </a:solidFill>
                <a:latin typeface="Rubik" pitchFamily="34" charset="0"/>
                <a:ea typeface="Rubik" pitchFamily="34" charset="-122"/>
                <a:cs typeface="Rubik" pitchFamily="34" charset="-120"/>
              </a:rPr>
              <a:t>: Images that represent duplicated information already presented in text or another format on the same page. </a:t>
            </a:r>
            <a:endParaRPr lang="en-US" sz="1425" dirty="0"/>
          </a:p>
          <a:p>
            <a:pPr algn="l" lvl="1" marL="685800" indent="-342900">
              <a:lnSpc>
                <a:spcPct val="79650"/>
              </a:lnSpc>
              <a:buSzPct val="100000"/>
              <a:buChar char="•"/>
            </a:pPr>
            <a:r>
              <a:rPr lang="en-US" sz="1425" b="1" dirty="0">
                <a:solidFill>
                  <a:srgbClr val="2B2B35"/>
                </a:solidFill>
                <a:latin typeface="Rubik" pitchFamily="34" charset="0"/>
                <a:ea typeface="Rubik" pitchFamily="34" charset="-122"/>
                <a:cs typeface="Rubik" pitchFamily="34" charset="-120"/>
              </a:rPr>
              <a:t>Note: </a:t>
            </a:r>
            <a:pPr algn="l" lvl="1" marL="685800" indent="-342900">
              <a:lnSpc>
                <a:spcPct val="79650"/>
              </a:lnSpc>
              <a:buSzPct val="100000"/>
              <a:buChar char=""/>
            </a:pPr>
            <a:r>
              <a:rPr lang="en-US" sz="1425" dirty="0">
                <a:solidFill>
                  <a:srgbClr val="2B2B35"/>
                </a:solidFill>
                <a:latin typeface="Rubik" pitchFamily="34" charset="0"/>
                <a:ea typeface="Rubik" pitchFamily="34" charset="-122"/>
                <a:cs typeface="Rubik" pitchFamily="34" charset="-120"/>
              </a:rPr>
              <a:t> If the image can be removed and the surrounding text and caption adequately explains the concept to a visually impaired student, then it is a "redundant" image.</a:t>
            </a:r>
            <a:endParaRPr lang="en-US" sz="1425" dirty="0"/>
          </a:p>
          <a:p>
            <a:pPr algn="l" marL="342900" indent="-342900">
              <a:lnSpc>
                <a:spcPct val="79650"/>
              </a:lnSpc>
              <a:buSzPct val="100000"/>
              <a:buChar char="•"/>
            </a:pPr>
            <a:r>
              <a:rPr lang="en-US" sz="1425" b="1" dirty="0">
                <a:solidFill>
                  <a:srgbClr val="2B2B35"/>
                </a:solidFill>
                <a:latin typeface="Rubik" pitchFamily="34" charset="0"/>
                <a:ea typeface="Rubik" pitchFamily="34" charset="-122"/>
                <a:cs typeface="Rubik" pitchFamily="34" charset="-120"/>
              </a:rPr>
              <a:t>Actionable/Functional Images</a:t>
            </a:r>
            <a:pPr algn="l" marL="342900" indent="-342900">
              <a:lnSpc>
                <a:spcPct val="79650"/>
              </a:lnSpc>
              <a:buSzPct val="100000"/>
              <a:buChar char=""/>
            </a:pPr>
            <a:r>
              <a:rPr lang="en-US" sz="1425" dirty="0">
                <a:solidFill>
                  <a:srgbClr val="2B2B35"/>
                </a:solidFill>
                <a:latin typeface="Rubik" pitchFamily="34" charset="0"/>
                <a:ea typeface="Rubik" pitchFamily="34" charset="-122"/>
                <a:cs typeface="Rubik" pitchFamily="34" charset="-120"/>
              </a:rPr>
              <a:t>: Images are interactive elements that perform an action or function when clicked or activated. </a:t>
            </a:r>
            <a:endParaRPr lang="en-US" sz="1425" dirty="0"/>
          </a:p>
          <a:p>
            <a:pPr algn="l" lvl="1" marL="685800" indent="-342900">
              <a:lnSpc>
                <a:spcPct val="79650"/>
              </a:lnSpc>
              <a:buSzPct val="100000"/>
              <a:buChar char="•"/>
            </a:pPr>
            <a:r>
              <a:rPr lang="en-US" sz="1425" b="1" dirty="0">
                <a:solidFill>
                  <a:srgbClr val="2B2B35"/>
                </a:solidFill>
                <a:latin typeface="Rubik" pitchFamily="34" charset="0"/>
                <a:ea typeface="Rubik" pitchFamily="34" charset="-122"/>
                <a:cs typeface="Rubik" pitchFamily="34" charset="-120"/>
              </a:rPr>
              <a:t>Examples</a:t>
            </a:r>
            <a:pPr algn="l" lvl="1" marL="685800" indent="-342900">
              <a:lnSpc>
                <a:spcPct val="79650"/>
              </a:lnSpc>
              <a:buSzPct val="100000"/>
              <a:buChar char=""/>
            </a:pPr>
            <a:r>
              <a:rPr lang="en-US" sz="1425" dirty="0">
                <a:solidFill>
                  <a:srgbClr val="2B2B35"/>
                </a:solidFill>
                <a:latin typeface="Rubik" pitchFamily="34" charset="0"/>
                <a:ea typeface="Rubik" pitchFamily="34" charset="-122"/>
                <a:cs typeface="Rubik" pitchFamily="34" charset="-120"/>
              </a:rPr>
              <a:t> include icons that serve as buttons, links, or controls within an interface.</a:t>
            </a:r>
            <a:endParaRPr lang="en-US" sz="1425" dirty="0"/>
          </a:p>
        </p:txBody>
      </p:sp>
      <p:sp>
        <p:nvSpPr>
          <p:cNvPr id="5" name="Text 1"/>
          <p:cNvSpPr/>
          <p:nvPr/>
        </p:nvSpPr>
        <p:spPr>
          <a:xfrm>
            <a:off x="2755154" y="46943"/>
            <a:ext cx="6743700" cy="571500"/>
          </a:xfrm>
          <a:prstGeom prst="rect">
            <a:avLst/>
          </a:prstGeom>
          <a:noFill/>
          <a:ln/>
        </p:spPr>
        <p:txBody>
          <a:bodyPr wrap="square" lIns="0" tIns="0" rIns="0" bIns="0" rtlCol="0" anchor="ctr"/>
          <a:lstStyle/>
          <a:p>
            <a:pPr algn="l" indent="0" marL="0">
              <a:lnSpc>
                <a:spcPct val="79650"/>
              </a:lnSpc>
              <a:buNone/>
            </a:pPr>
            <a:r>
              <a:rPr lang="en-US" sz="3750" b="1" dirty="0">
                <a:solidFill>
                  <a:srgbClr val="2B2B35"/>
                </a:solidFill>
                <a:latin typeface="Roboto" pitchFamily="34" charset="0"/>
                <a:ea typeface="Roboto" pitchFamily="34" charset="-122"/>
                <a:cs typeface="Roboto" pitchFamily="34" charset="-120"/>
              </a:rPr>
              <a:t>Five Image Types</a:t>
            </a:r>
            <a:endParaRPr lang="en-US" sz="3750" dirty="0"/>
          </a:p>
        </p:txBody>
      </p:sp>
      <p:sp>
        <p:nvSpPr>
          <p:cNvPr id="6" name="Text 2"/>
          <p:cNvSpPr/>
          <p:nvPr/>
        </p:nvSpPr>
        <p:spPr>
          <a:xfrm>
            <a:off x="-1851" y="103797"/>
            <a:ext cx="2619375" cy="5210175"/>
          </a:xfrm>
          <a:prstGeom prst="rect">
            <a:avLst/>
          </a:prstGeom>
          <a:noFill/>
          <a:ln/>
        </p:spPr>
        <p:txBody>
          <a:bodyPr wrap="square" lIns="0" tIns="0" rIns="0" bIns="0" rtlCol="0" anchor="ctr"/>
          <a:lstStyle/>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Role of Alternative Text</a:t>
            </a:r>
            <a:endParaRPr lang="en-US" sz="1425" dirty="0"/>
          </a:p>
          <a:p>
            <a:pPr algn="l" indent="0" marL="0">
              <a:lnSpc>
                <a:spcPct val="79650"/>
              </a:lnSpc>
              <a:buNone/>
            </a:pPr>
            <a:r>
              <a:rPr lang="en-US" sz="1425" dirty="0">
                <a:solidFill>
                  <a:srgbClr val="000000"/>
                </a:solidFill>
              </a:rPr>
              <a:t> </a:t>
            </a:r>
            <a:endParaRPr lang="en-US" sz="1425" dirty="0"/>
          </a:p>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Verbosity of Alt Text</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Prefixes</a:t>
            </a:r>
            <a:endParaRPr lang="en-US" sz="1425" dirty="0"/>
          </a:p>
          <a:p>
            <a:pPr algn="l" marL="342900" indent="-342900">
              <a:lnSpc>
                <a:spcPct val="79650"/>
              </a:lnSpc>
              <a:buSzPct val="100000"/>
              <a:buChar char="•"/>
            </a:pPr>
            <a:endParaRPr lang="en-US" sz="1425" dirty="0"/>
          </a:p>
          <a:p>
            <a:pPr algn="l" marL="342900" indent="-342900">
              <a:lnSpc>
                <a:spcPct val="79650"/>
              </a:lnSpc>
              <a:buSzPct val="100000"/>
              <a:buChar char="•"/>
            </a:pPr>
            <a:r>
              <a:rPr lang="en-US" sz="1425" b="1" dirty="0">
                <a:solidFill>
                  <a:srgbClr val="FFFFFF"/>
                </a:solidFill>
                <a:latin typeface="Rubik" pitchFamily="34" charset="0"/>
                <a:ea typeface="Rubik" pitchFamily="34" charset="-122"/>
                <a:cs typeface="Rubik" pitchFamily="34" charset="-120"/>
              </a:rPr>
              <a:t>Five image types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Informational Images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Complex Images</a:t>
            </a:r>
            <a:endParaRPr lang="en-US" sz="1425" dirty="0"/>
          </a:p>
          <a:p>
            <a:pPr algn="l" lvl="2" marL="10287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Long Description</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Supplemental / Decorative Images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Redundant Images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Actionable / Functional Images</a:t>
            </a:r>
            <a:endParaRPr lang="en-US" sz="1425" dirty="0"/>
          </a:p>
          <a:p>
            <a:pPr algn="l" marL="342900" indent="-342900">
              <a:lnSpc>
                <a:spcPct val="79650"/>
              </a:lnSpc>
              <a:buSzPct val="100000"/>
              <a:buChar char="•"/>
            </a:pPr>
            <a:endParaRPr lang="en-US" sz="1425" dirty="0"/>
          </a:p>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Bonus Image Type!</a:t>
            </a:r>
            <a:endParaRPr lang="en-US" sz="1425" dirty="0"/>
          </a:p>
          <a:p>
            <a:pPr algn="l" marL="342900" indent="-342900">
              <a:lnSpc>
                <a:spcPct val="79650"/>
              </a:lnSpc>
              <a:buSzPct val="100000"/>
              <a:buChar char="•"/>
            </a:pPr>
            <a:endParaRPr lang="en-US" sz="1425" dirty="0"/>
          </a:p>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The Challenge</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Examples 1-4!</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Extra Practice</a:t>
            </a:r>
            <a:endParaRPr lang="en-US" sz="1425" dirty="0"/>
          </a:p>
          <a:p>
            <a:pPr algn="l" indent="0" marL="0">
              <a:lnSpc>
                <a:spcPct val="79650"/>
              </a:lnSpc>
              <a:buNone/>
            </a:pPr>
            <a:r>
              <a:rPr lang="en-US" sz="1425" dirty="0">
                <a:solidFill>
                  <a:srgbClr val="000000"/>
                </a:solidFill>
              </a:rPr>
              <a:t> </a:t>
            </a:r>
            <a:endParaRPr lang="en-US" sz="1425" dirty="0"/>
          </a:p>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Takeaways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Requirements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Best Practices </a:t>
            </a:r>
            <a:endParaRPr lang="en-US" sz="1425" dirty="0"/>
          </a:p>
        </p:txBody>
      </p:sp>
      <p:sp>
        <p:nvSpPr>
          <p:cNvPr id="7" name="Text 3"/>
          <p:cNvSpPr/>
          <p:nvPr/>
        </p:nvSpPr>
        <p:spPr>
          <a:xfrm>
            <a:off x="9486900" y="5257800"/>
            <a:ext cx="266700" cy="228600"/>
          </a:xfrm>
          <a:prstGeom prst="rect">
            <a:avLst/>
          </a:prstGeom>
          <a:noFill/>
          <a:ln/>
        </p:spPr>
        <p:txBody>
          <a:bodyPr wrap="square" lIns="0" tIns="0" rIns="0" bIns="0" rtlCol="0" anchor="ctr"/>
          <a:lstStyle/>
          <a:p>
            <a:pPr algn="ctr" indent="0" marL="0">
              <a:buNone/>
            </a:pPr>
            <a:r>
              <a:rPr lang="en-US" sz="1200" u="none" dirty="0">
                <a:solidFill>
                  <a:srgbClr val="000000"/>
                </a:solidFill>
                <a:uFill>
                  <a:solidFill>
                    <a:srgbClr val="000000"/>
                  </a:solidFill>
                </a:uFill>
                <a:latin typeface="News Cycle" pitchFamily="34" charset="0"/>
                <a:ea typeface="News Cycle" pitchFamily="34" charset="-122"/>
                <a:cs typeface="News Cycle" pitchFamily="34" charset="-120"/>
              </a:rPr>
              <a:t>6</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753600" cy="5486400"/>
          </a:xfrm>
          <a:prstGeom prst="rect">
            <a:avLst/>
          </a:prstGeom>
        </p:spPr>
      </p:pic>
      <p:pic>
        <p:nvPicPr>
          <p:cNvPr id="3" name="Image 1" descr="preencoded.png">    </p:cNvPr>
          <p:cNvPicPr>
            <a:picLocks noChangeAspect="1"/>
          </p:cNvPicPr>
          <p:nvPr/>
        </p:nvPicPr>
        <p:blipFill>
          <a:blip r:embed="rId2"/>
          <a:stretch>
            <a:fillRect/>
          </a:stretch>
        </p:blipFill>
        <p:spPr>
          <a:xfrm>
            <a:off x="2785805" y="1362923"/>
            <a:ext cx="3009900" cy="3867150"/>
          </a:xfrm>
          <a:prstGeom prst="rect">
            <a:avLst/>
          </a:prstGeom>
        </p:spPr>
      </p:pic>
      <p:pic>
        <p:nvPicPr>
          <p:cNvPr id="4" name="Image 2" descr="preencoded.png">    </p:cNvPr>
          <p:cNvPicPr>
            <a:picLocks noChangeAspect="1"/>
          </p:cNvPicPr>
          <p:nvPr/>
        </p:nvPicPr>
        <p:blipFill>
          <a:blip r:embed="rId3"/>
          <a:stretch>
            <a:fillRect/>
          </a:stretch>
        </p:blipFill>
        <p:spPr>
          <a:xfrm>
            <a:off x="0" y="-2492"/>
            <a:ext cx="2667000" cy="5495925"/>
          </a:xfrm>
          <a:prstGeom prst="rect">
            <a:avLst/>
          </a:prstGeom>
        </p:spPr>
      </p:pic>
      <p:sp>
        <p:nvSpPr>
          <p:cNvPr id="5" name="Text 0"/>
          <p:cNvSpPr/>
          <p:nvPr/>
        </p:nvSpPr>
        <p:spPr>
          <a:xfrm>
            <a:off x="2783519" y="85503"/>
            <a:ext cx="2828925" cy="1095375"/>
          </a:xfrm>
          <a:prstGeom prst="rect">
            <a:avLst/>
          </a:prstGeom>
          <a:noFill/>
          <a:ln/>
        </p:spPr>
        <p:txBody>
          <a:bodyPr wrap="square" lIns="0" tIns="0" rIns="0" bIns="0" rtlCol="0" anchor="ctr"/>
          <a:lstStyle/>
          <a:p>
            <a:pPr algn="l" indent="0" marL="0">
              <a:lnSpc>
                <a:spcPct val="79650"/>
              </a:lnSpc>
              <a:buNone/>
            </a:pPr>
            <a:r>
              <a:rPr lang="en-US" sz="3600" b="1" dirty="0">
                <a:solidFill>
                  <a:srgbClr val="2B2B35"/>
                </a:solidFill>
                <a:latin typeface="Roboto" pitchFamily="34" charset="0"/>
                <a:ea typeface="Roboto" pitchFamily="34" charset="-122"/>
                <a:cs typeface="Roboto" pitchFamily="34" charset="-120"/>
              </a:rPr>
              <a:t>InformationalImages</a:t>
            </a:r>
            <a:endParaRPr lang="en-US" sz="3600" dirty="0"/>
          </a:p>
        </p:txBody>
      </p:sp>
      <p:pic>
        <p:nvPicPr>
          <p:cNvPr id="6" name="Image 3" descr="preencoded.png">    </p:cNvPr>
          <p:cNvPicPr>
            <a:picLocks noChangeAspect="1"/>
          </p:cNvPicPr>
          <p:nvPr/>
        </p:nvPicPr>
        <p:blipFill>
          <a:blip r:embed="rId4"/>
          <a:stretch>
            <a:fillRect/>
          </a:stretch>
        </p:blipFill>
        <p:spPr>
          <a:xfrm>
            <a:off x="5619350" y="119186"/>
            <a:ext cx="4095750" cy="2971800"/>
          </a:xfrm>
          <a:prstGeom prst="rect">
            <a:avLst/>
          </a:prstGeom>
        </p:spPr>
      </p:pic>
      <p:pic>
        <p:nvPicPr>
          <p:cNvPr id="7" name="Image 4" descr="preencoded.png">    </p:cNvPr>
          <p:cNvPicPr>
            <a:picLocks noChangeAspect="1"/>
          </p:cNvPicPr>
          <p:nvPr/>
        </p:nvPicPr>
        <p:blipFill>
          <a:blip r:embed="rId5"/>
          <a:stretch>
            <a:fillRect/>
          </a:stretch>
        </p:blipFill>
        <p:spPr>
          <a:xfrm>
            <a:off x="5731564" y="3339598"/>
            <a:ext cx="3981450" cy="1990725"/>
          </a:xfrm>
          <a:prstGeom prst="rect">
            <a:avLst/>
          </a:prstGeom>
        </p:spPr>
      </p:pic>
      <p:sp>
        <p:nvSpPr>
          <p:cNvPr id="8" name="Text 1"/>
          <p:cNvSpPr/>
          <p:nvPr/>
        </p:nvSpPr>
        <p:spPr>
          <a:xfrm>
            <a:off x="-1851" y="103797"/>
            <a:ext cx="2619375" cy="5210175"/>
          </a:xfrm>
          <a:prstGeom prst="rect">
            <a:avLst/>
          </a:prstGeom>
          <a:noFill/>
          <a:ln/>
        </p:spPr>
        <p:txBody>
          <a:bodyPr wrap="square" lIns="0" tIns="0" rIns="0" bIns="0" rtlCol="0" anchor="ctr"/>
          <a:lstStyle/>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Role of Alternative Text</a:t>
            </a:r>
            <a:endParaRPr lang="en-US" sz="1425" dirty="0"/>
          </a:p>
          <a:p>
            <a:pPr algn="l" indent="0" marL="0">
              <a:lnSpc>
                <a:spcPct val="79650"/>
              </a:lnSpc>
              <a:buNone/>
            </a:pPr>
            <a:r>
              <a:rPr lang="en-US" sz="1425" dirty="0">
                <a:solidFill>
                  <a:srgbClr val="000000"/>
                </a:solidFill>
              </a:rPr>
              <a:t> </a:t>
            </a:r>
            <a:endParaRPr lang="en-US" sz="1425" dirty="0"/>
          </a:p>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Verbosity of Alt Text</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Prefixes</a:t>
            </a:r>
            <a:endParaRPr lang="en-US" sz="1425" dirty="0"/>
          </a:p>
          <a:p>
            <a:pPr algn="l" marL="342900" indent="-342900">
              <a:lnSpc>
                <a:spcPct val="79650"/>
              </a:lnSpc>
              <a:buSzPct val="100000"/>
              <a:buChar char="•"/>
            </a:pPr>
            <a:endParaRPr lang="en-US" sz="1425" dirty="0"/>
          </a:p>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Five image types</a:t>
            </a:r>
            <a:endParaRPr lang="en-US" sz="1425" dirty="0"/>
          </a:p>
          <a:p>
            <a:pPr algn="l" lvl="1" marL="685800" indent="-342900">
              <a:lnSpc>
                <a:spcPct val="79650"/>
              </a:lnSpc>
              <a:buSzPct val="100000"/>
              <a:buChar char="•"/>
            </a:pPr>
            <a:r>
              <a:rPr lang="en-US" sz="1425" b="1" dirty="0">
                <a:solidFill>
                  <a:srgbClr val="FFFFFF"/>
                </a:solidFill>
                <a:latin typeface="Rubik" pitchFamily="34" charset="0"/>
                <a:ea typeface="Rubik" pitchFamily="34" charset="-122"/>
                <a:cs typeface="Rubik" pitchFamily="34" charset="-120"/>
              </a:rPr>
              <a:t>Informational Images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Complex Images</a:t>
            </a:r>
            <a:endParaRPr lang="en-US" sz="1425" dirty="0"/>
          </a:p>
          <a:p>
            <a:pPr algn="l" lvl="2" marL="10287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Long Description</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Supplemental / Decorative Images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Redundant Images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Actionable / Functional Images</a:t>
            </a:r>
            <a:endParaRPr lang="en-US" sz="1425" dirty="0"/>
          </a:p>
          <a:p>
            <a:pPr algn="l" marL="342900" indent="-342900">
              <a:lnSpc>
                <a:spcPct val="79650"/>
              </a:lnSpc>
              <a:buSzPct val="100000"/>
              <a:buChar char="•"/>
            </a:pPr>
            <a:endParaRPr lang="en-US" sz="1425" dirty="0"/>
          </a:p>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Bonus Image Type!</a:t>
            </a:r>
            <a:endParaRPr lang="en-US" sz="1425" dirty="0"/>
          </a:p>
          <a:p>
            <a:pPr algn="l" marL="342900" indent="-342900">
              <a:lnSpc>
                <a:spcPct val="79650"/>
              </a:lnSpc>
              <a:buSzPct val="100000"/>
              <a:buChar char="•"/>
            </a:pPr>
            <a:endParaRPr lang="en-US" sz="1425" dirty="0"/>
          </a:p>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The Challenge</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Examples 1-4!</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Extra Practice</a:t>
            </a:r>
            <a:endParaRPr lang="en-US" sz="1425" dirty="0"/>
          </a:p>
          <a:p>
            <a:pPr algn="l" indent="0" marL="0">
              <a:lnSpc>
                <a:spcPct val="79650"/>
              </a:lnSpc>
              <a:buNone/>
            </a:pPr>
            <a:r>
              <a:rPr lang="en-US" sz="1425" dirty="0">
                <a:solidFill>
                  <a:srgbClr val="000000"/>
                </a:solidFill>
              </a:rPr>
              <a:t> </a:t>
            </a:r>
            <a:endParaRPr lang="en-US" sz="1425" dirty="0"/>
          </a:p>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Takeaways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Requirements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Best Practices </a:t>
            </a:r>
            <a:endParaRPr lang="en-US" sz="1425" dirty="0"/>
          </a:p>
        </p:txBody>
      </p:sp>
      <p:sp>
        <p:nvSpPr>
          <p:cNvPr id="9" name="Text 2"/>
          <p:cNvSpPr/>
          <p:nvPr/>
        </p:nvSpPr>
        <p:spPr>
          <a:xfrm>
            <a:off x="9496425" y="5257800"/>
            <a:ext cx="257175" cy="228600"/>
          </a:xfrm>
          <a:prstGeom prst="rect">
            <a:avLst/>
          </a:prstGeom>
          <a:noFill/>
          <a:ln/>
        </p:spPr>
        <p:txBody>
          <a:bodyPr wrap="square" lIns="0" tIns="0" rIns="0" bIns="0" rtlCol="0" anchor="ctr"/>
          <a:lstStyle/>
          <a:p>
            <a:pPr algn="ctr" indent="0" marL="0">
              <a:buNone/>
            </a:pPr>
            <a:r>
              <a:rPr lang="en-US" sz="1200" u="none" dirty="0">
                <a:solidFill>
                  <a:srgbClr val="000000"/>
                </a:solidFill>
                <a:uFill>
                  <a:solidFill>
                    <a:srgbClr val="000000"/>
                  </a:solidFill>
                </a:uFill>
                <a:latin typeface="News Cycle" pitchFamily="34" charset="0"/>
                <a:ea typeface="News Cycle" pitchFamily="34" charset="-122"/>
                <a:cs typeface="News Cycle" pitchFamily="34" charset="-120"/>
              </a:rPr>
              <a:t>7</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753600" cy="5486400"/>
          </a:xfrm>
          <a:prstGeom prst="rect">
            <a:avLst/>
          </a:prstGeom>
        </p:spPr>
      </p:pic>
      <p:pic>
        <p:nvPicPr>
          <p:cNvPr id="3" name="Image 1" descr="preencoded.png">    </p:cNvPr>
          <p:cNvPicPr>
            <a:picLocks noChangeAspect="1"/>
          </p:cNvPicPr>
          <p:nvPr/>
        </p:nvPicPr>
        <p:blipFill>
          <a:blip r:embed="rId2"/>
          <a:stretch>
            <a:fillRect/>
          </a:stretch>
        </p:blipFill>
        <p:spPr>
          <a:xfrm>
            <a:off x="2514657" y="558723"/>
            <a:ext cx="6915150" cy="4695825"/>
          </a:xfrm>
          <a:prstGeom prst="rect">
            <a:avLst/>
          </a:prstGeom>
        </p:spPr>
      </p:pic>
      <p:pic>
        <p:nvPicPr>
          <p:cNvPr id="4" name="Image 2" descr="preencoded.png">    </p:cNvPr>
          <p:cNvPicPr>
            <a:picLocks noChangeAspect="1"/>
          </p:cNvPicPr>
          <p:nvPr/>
        </p:nvPicPr>
        <p:blipFill>
          <a:blip r:embed="rId3"/>
          <a:stretch>
            <a:fillRect/>
          </a:stretch>
        </p:blipFill>
        <p:spPr>
          <a:xfrm>
            <a:off x="0" y="-2492"/>
            <a:ext cx="2667000" cy="5495925"/>
          </a:xfrm>
          <a:prstGeom prst="rect">
            <a:avLst/>
          </a:prstGeom>
        </p:spPr>
      </p:pic>
      <p:sp>
        <p:nvSpPr>
          <p:cNvPr id="5" name="Text 0"/>
          <p:cNvSpPr/>
          <p:nvPr/>
        </p:nvSpPr>
        <p:spPr>
          <a:xfrm>
            <a:off x="2827953" y="53762"/>
            <a:ext cx="4591050" cy="571500"/>
          </a:xfrm>
          <a:prstGeom prst="rect">
            <a:avLst/>
          </a:prstGeom>
          <a:noFill/>
          <a:ln/>
        </p:spPr>
        <p:txBody>
          <a:bodyPr wrap="square" lIns="0" tIns="0" rIns="0" bIns="0" rtlCol="0" anchor="ctr"/>
          <a:lstStyle/>
          <a:p>
            <a:pPr algn="l" indent="0" marL="0">
              <a:lnSpc>
                <a:spcPct val="79650"/>
              </a:lnSpc>
              <a:buNone/>
            </a:pPr>
            <a:r>
              <a:rPr lang="en-US" sz="3750" b="1" dirty="0">
                <a:solidFill>
                  <a:srgbClr val="2B2B35"/>
                </a:solidFill>
                <a:latin typeface="Roboto" pitchFamily="34" charset="0"/>
                <a:ea typeface="Roboto" pitchFamily="34" charset="-122"/>
                <a:cs typeface="Roboto" pitchFamily="34" charset="-120"/>
              </a:rPr>
              <a:t>Complex Images</a:t>
            </a:r>
            <a:endParaRPr lang="en-US" sz="3750" dirty="0"/>
          </a:p>
        </p:txBody>
      </p:sp>
      <p:sp>
        <p:nvSpPr>
          <p:cNvPr id="6" name="Text 1"/>
          <p:cNvSpPr/>
          <p:nvPr/>
        </p:nvSpPr>
        <p:spPr>
          <a:xfrm>
            <a:off x="-1851" y="103797"/>
            <a:ext cx="2619375" cy="5210175"/>
          </a:xfrm>
          <a:prstGeom prst="rect">
            <a:avLst/>
          </a:prstGeom>
          <a:noFill/>
          <a:ln/>
        </p:spPr>
        <p:txBody>
          <a:bodyPr wrap="square" lIns="0" tIns="0" rIns="0" bIns="0" rtlCol="0" anchor="ctr"/>
          <a:lstStyle/>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Role of Alternative Text</a:t>
            </a:r>
            <a:endParaRPr lang="en-US" sz="1425" dirty="0"/>
          </a:p>
          <a:p>
            <a:pPr algn="l" indent="0" marL="0">
              <a:lnSpc>
                <a:spcPct val="79650"/>
              </a:lnSpc>
              <a:buNone/>
            </a:pPr>
            <a:r>
              <a:rPr lang="en-US" sz="1425" dirty="0">
                <a:solidFill>
                  <a:srgbClr val="000000"/>
                </a:solidFill>
              </a:rPr>
              <a:t> </a:t>
            </a:r>
            <a:endParaRPr lang="en-US" sz="1425" dirty="0"/>
          </a:p>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Verbosity of Alt Text</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Prefixes</a:t>
            </a:r>
            <a:endParaRPr lang="en-US" sz="1425" dirty="0"/>
          </a:p>
          <a:p>
            <a:pPr algn="l" marL="342900" indent="-342900">
              <a:lnSpc>
                <a:spcPct val="79650"/>
              </a:lnSpc>
              <a:buSzPct val="100000"/>
              <a:buChar char="•"/>
            </a:pPr>
            <a:endParaRPr lang="en-US" sz="1425" dirty="0"/>
          </a:p>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Five image types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Informational Images</a:t>
            </a:r>
            <a:endParaRPr lang="en-US" sz="1425" dirty="0"/>
          </a:p>
          <a:p>
            <a:pPr algn="l" lvl="1" marL="685800" indent="-342900">
              <a:lnSpc>
                <a:spcPct val="79650"/>
              </a:lnSpc>
              <a:buSzPct val="100000"/>
              <a:buChar char="•"/>
            </a:pPr>
            <a:r>
              <a:rPr lang="en-US" sz="1425" b="1" dirty="0">
                <a:solidFill>
                  <a:srgbClr val="FFFFFF"/>
                </a:solidFill>
                <a:latin typeface="Rubik" pitchFamily="34" charset="0"/>
                <a:ea typeface="Rubik" pitchFamily="34" charset="-122"/>
                <a:cs typeface="Rubik" pitchFamily="34" charset="-120"/>
              </a:rPr>
              <a:t>Complex Images</a:t>
            </a:r>
            <a:endParaRPr lang="en-US" sz="1425" dirty="0"/>
          </a:p>
          <a:p>
            <a:pPr algn="l" lvl="2" marL="10287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Long Description</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Supplemental / Decorative Images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Redundant Images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Actionable / Functional Images</a:t>
            </a:r>
            <a:endParaRPr lang="en-US" sz="1425" dirty="0"/>
          </a:p>
          <a:p>
            <a:pPr algn="l" marL="342900" indent="-342900">
              <a:lnSpc>
                <a:spcPct val="79650"/>
              </a:lnSpc>
              <a:buSzPct val="100000"/>
              <a:buChar char="•"/>
            </a:pPr>
            <a:endParaRPr lang="en-US" sz="1425" dirty="0"/>
          </a:p>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Bonus Image Type!</a:t>
            </a:r>
            <a:endParaRPr lang="en-US" sz="1425" dirty="0"/>
          </a:p>
          <a:p>
            <a:pPr algn="l" marL="342900" indent="-342900">
              <a:lnSpc>
                <a:spcPct val="79650"/>
              </a:lnSpc>
              <a:buSzPct val="100000"/>
              <a:buChar char="•"/>
            </a:pPr>
            <a:endParaRPr lang="en-US" sz="1425" dirty="0"/>
          </a:p>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The Challenge</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Examples 1-4!</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Extra Practice</a:t>
            </a:r>
            <a:endParaRPr lang="en-US" sz="1425" dirty="0"/>
          </a:p>
          <a:p>
            <a:pPr algn="l" indent="0" marL="0">
              <a:lnSpc>
                <a:spcPct val="79650"/>
              </a:lnSpc>
              <a:buNone/>
            </a:pPr>
            <a:r>
              <a:rPr lang="en-US" sz="1425" dirty="0">
                <a:solidFill>
                  <a:srgbClr val="000000"/>
                </a:solidFill>
              </a:rPr>
              <a:t> </a:t>
            </a:r>
            <a:endParaRPr lang="en-US" sz="1425" dirty="0"/>
          </a:p>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Takeaways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Requirements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Best Practices </a:t>
            </a:r>
            <a:endParaRPr lang="en-US" sz="1425"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753600" cy="5486400"/>
          </a:xfrm>
          <a:prstGeom prst="rect">
            <a:avLst/>
          </a:prstGeom>
        </p:spPr>
      </p:pic>
      <p:pic>
        <p:nvPicPr>
          <p:cNvPr id="3" name="Image 1" descr="preencoded.png">    </p:cNvPr>
          <p:cNvPicPr>
            <a:picLocks noChangeAspect="1"/>
          </p:cNvPicPr>
          <p:nvPr/>
        </p:nvPicPr>
        <p:blipFill>
          <a:blip r:embed="rId2"/>
          <a:stretch>
            <a:fillRect/>
          </a:stretch>
        </p:blipFill>
        <p:spPr>
          <a:xfrm>
            <a:off x="0" y="-2492"/>
            <a:ext cx="2667000" cy="5495925"/>
          </a:xfrm>
          <a:prstGeom prst="rect">
            <a:avLst/>
          </a:prstGeom>
        </p:spPr>
      </p:pic>
      <p:sp>
        <p:nvSpPr>
          <p:cNvPr id="4" name="Text 0"/>
          <p:cNvSpPr/>
          <p:nvPr/>
        </p:nvSpPr>
        <p:spPr>
          <a:xfrm>
            <a:off x="2795168" y="100505"/>
            <a:ext cx="2743200" cy="342900"/>
          </a:xfrm>
          <a:prstGeom prst="rect">
            <a:avLst/>
          </a:prstGeom>
          <a:noFill/>
          <a:ln/>
        </p:spPr>
        <p:txBody>
          <a:bodyPr wrap="square" lIns="0" tIns="0" rIns="0" bIns="0" rtlCol="0" anchor="ctr"/>
          <a:lstStyle/>
          <a:p>
            <a:pPr algn="l" indent="0" marL="0">
              <a:lnSpc>
                <a:spcPct val="79650"/>
              </a:lnSpc>
              <a:buNone/>
            </a:pPr>
            <a:r>
              <a:rPr lang="en-US" sz="2250" b="1" dirty="0">
                <a:solidFill>
                  <a:srgbClr val="2B2B35"/>
                </a:solidFill>
                <a:latin typeface="Roboto Condensed" pitchFamily="34" charset="0"/>
                <a:ea typeface="Roboto Condensed" pitchFamily="34" charset="-122"/>
                <a:cs typeface="Roboto Condensed" pitchFamily="34" charset="-120"/>
              </a:rPr>
              <a:t>Long Description</a:t>
            </a:r>
            <a:endParaRPr lang="en-US" sz="2250" dirty="0"/>
          </a:p>
        </p:txBody>
      </p:sp>
      <p:sp>
        <p:nvSpPr>
          <p:cNvPr id="5" name="Text 1"/>
          <p:cNvSpPr/>
          <p:nvPr/>
        </p:nvSpPr>
        <p:spPr>
          <a:xfrm>
            <a:off x="2795168" y="554130"/>
            <a:ext cx="6781800" cy="4572000"/>
          </a:xfrm>
          <a:prstGeom prst="rect">
            <a:avLst/>
          </a:prstGeom>
          <a:noFill/>
          <a:ln/>
        </p:spPr>
        <p:txBody>
          <a:bodyPr wrap="square" lIns="0" tIns="0" rIns="0" bIns="0" rtlCol="0" anchor="ctr"/>
          <a:lstStyle/>
          <a:p>
            <a:pPr algn="l" indent="0" marL="0">
              <a:lnSpc>
                <a:spcPct val="79650"/>
              </a:lnSpc>
              <a:buNone/>
            </a:pPr>
            <a:r>
              <a:rPr lang="en-US" sz="1200" b="1" dirty="0">
                <a:solidFill>
                  <a:srgbClr val="2B2B35"/>
                </a:solidFill>
                <a:latin typeface="Roboto" pitchFamily="34" charset="0"/>
                <a:ea typeface="Roboto" pitchFamily="34" charset="-122"/>
                <a:cs typeface="Roboto" pitchFamily="34" charset="-120"/>
              </a:rPr>
              <a:t>Key considerations:</a:t>
            </a:r>
            <a:endParaRPr lang="en-US" sz="1200" dirty="0"/>
          </a:p>
          <a:p>
            <a:pPr algn="l" marL="342900" indent="-342900">
              <a:lnSpc>
                <a:spcPct val="79650"/>
              </a:lnSpc>
              <a:buSzPct val="100000"/>
              <a:buChar char="•"/>
            </a:pPr>
            <a:r>
              <a:rPr lang="en-US" sz="1200" dirty="0">
                <a:solidFill>
                  <a:srgbClr val="2B2B35"/>
                </a:solidFill>
                <a:latin typeface="Roboto" pitchFamily="34" charset="0"/>
                <a:ea typeface="Roboto" pitchFamily="34" charset="-122"/>
                <a:cs typeface="Roboto" pitchFamily="34" charset="-120"/>
              </a:rPr>
              <a:t>Complex images are those that present a lot of information, such as detailed diagrams, flowcharts, or illustrations. </a:t>
            </a:r>
            <a:endParaRPr lang="en-US" sz="1200" dirty="0"/>
          </a:p>
          <a:p>
            <a:pPr algn="l" marL="342900" indent="-342900">
              <a:lnSpc>
                <a:spcPct val="79650"/>
              </a:lnSpc>
              <a:buSzPct val="100000"/>
              <a:buChar char="•"/>
            </a:pPr>
            <a:r>
              <a:rPr lang="en-US" sz="1200" dirty="0">
                <a:solidFill>
                  <a:srgbClr val="2B2B35"/>
                </a:solidFill>
                <a:latin typeface="Roboto" pitchFamily="34" charset="0"/>
                <a:ea typeface="Roboto" pitchFamily="34" charset="-122"/>
                <a:cs typeface="Roboto" pitchFamily="34" charset="-120"/>
              </a:rPr>
              <a:t>Use headings, lists, and paragraphs to make the description easy to read and understand.</a:t>
            </a:r>
            <a:endParaRPr lang="en-US" sz="1200" dirty="0"/>
          </a:p>
          <a:p>
            <a:pPr algn="l" marL="342900" indent="-342900">
              <a:lnSpc>
                <a:spcPct val="79650"/>
              </a:lnSpc>
              <a:buSzPct val="100000"/>
              <a:buChar char="•"/>
            </a:pPr>
            <a:r>
              <a:rPr lang="en-US" sz="1200" dirty="0">
                <a:solidFill>
                  <a:srgbClr val="2B2B35"/>
                </a:solidFill>
                <a:latin typeface="Roboto" pitchFamily="34" charset="0"/>
                <a:ea typeface="Roboto" pitchFamily="34" charset="-122"/>
                <a:cs typeface="Roboto" pitchFamily="34" charset="-120"/>
              </a:rPr>
              <a:t>Ensure it's reachable by keyboard and perceivable by assistive technologies.</a:t>
            </a:r>
            <a:endParaRPr lang="en-US" sz="1200" dirty="0"/>
          </a:p>
          <a:p>
            <a:pPr algn="l" marL="342900" indent="-342900">
              <a:lnSpc>
                <a:spcPct val="79650"/>
              </a:lnSpc>
              <a:buSzPct val="100000"/>
              <a:buChar char="•"/>
            </a:pPr>
            <a:r>
              <a:rPr lang="en-US" sz="1200" dirty="0">
                <a:solidFill>
                  <a:srgbClr val="2B2B35"/>
                </a:solidFill>
                <a:latin typeface="Roboto" pitchFamily="34" charset="0"/>
                <a:ea typeface="Roboto" pitchFamily="34" charset="-122"/>
                <a:cs typeface="Roboto" pitchFamily="34" charset="-120"/>
              </a:rPr>
              <a:t>Provide context for the image and explain its purpose within the overall content.</a:t>
            </a:r>
            <a:endParaRPr lang="en-US" sz="1200" dirty="0"/>
          </a:p>
          <a:p>
            <a:pPr algn="l" marL="342900" indent="-342900">
              <a:lnSpc>
                <a:spcPct val="79650"/>
              </a:lnSpc>
              <a:buSzPct val="100000"/>
              <a:buChar char="•"/>
            </a:pPr>
            <a:r>
              <a:rPr lang="en-US" sz="1200" dirty="0">
                <a:solidFill>
                  <a:srgbClr val="2B2B35"/>
                </a:solidFill>
                <a:latin typeface="Roboto" pitchFamily="34" charset="0"/>
                <a:ea typeface="Roboto" pitchFamily="34" charset="-122"/>
                <a:cs typeface="Roboto" pitchFamily="34" charset="-120"/>
              </a:rPr>
              <a:t>If the image is entirely visual, the long description should provide an equivalent experience for users who cannot see it.</a:t>
            </a:r>
            <a:endParaRPr lang="en-US" sz="1200" dirty="0"/>
          </a:p>
          <a:p>
            <a:pPr algn="l" indent="0" marL="0">
              <a:lnSpc>
                <a:spcPct val="79650"/>
              </a:lnSpc>
              <a:buNone/>
            </a:pPr>
            <a:r>
              <a:rPr lang="en-US" sz="1200" dirty="0">
                <a:solidFill>
                  <a:srgbClr val="000000"/>
                </a:solidFill>
              </a:rPr>
              <a:t> </a:t>
            </a:r>
            <a:endParaRPr lang="en-US" sz="1200" dirty="0"/>
          </a:p>
          <a:p>
            <a:pPr algn="l" indent="0" marL="0">
              <a:lnSpc>
                <a:spcPct val="79650"/>
              </a:lnSpc>
              <a:buNone/>
            </a:pPr>
            <a:r>
              <a:rPr lang="en-US" sz="1200" b="1" dirty="0">
                <a:solidFill>
                  <a:srgbClr val="2B2B35"/>
                </a:solidFill>
                <a:latin typeface="Roboto" pitchFamily="34" charset="0"/>
                <a:ea typeface="Roboto" pitchFamily="34" charset="-122"/>
                <a:cs typeface="Roboto" pitchFamily="34" charset="-120"/>
              </a:rPr>
              <a:t>Ways to display long description:</a:t>
            </a:r>
            <a:endParaRPr lang="en-US" sz="1200" dirty="0"/>
          </a:p>
          <a:p>
            <a:pPr algn="l" indent="0" marL="0">
              <a:lnSpc>
                <a:spcPct val="79650"/>
              </a:lnSpc>
              <a:buNone/>
            </a:pPr>
            <a:r>
              <a:rPr lang="en-US" sz="1200" dirty="0">
                <a:solidFill>
                  <a:srgbClr val="000000"/>
                </a:solidFill>
              </a:rPr>
              <a:t> </a:t>
            </a:r>
            <a:endParaRPr lang="en-US" sz="1200" dirty="0"/>
          </a:p>
          <a:p>
            <a:pPr algn="l" indent="0" marL="0">
              <a:lnSpc>
                <a:spcPct val="79650"/>
              </a:lnSpc>
              <a:buNone/>
            </a:pPr>
            <a:r>
              <a:rPr lang="en-US" sz="1200" b="1" dirty="0">
                <a:solidFill>
                  <a:srgbClr val="2B2B35"/>
                </a:solidFill>
                <a:latin typeface="Roboto" pitchFamily="34" charset="0"/>
                <a:ea typeface="Roboto" pitchFamily="34" charset="-122"/>
                <a:cs typeface="Roboto" pitchFamily="34" charset="-120"/>
              </a:rPr>
              <a:t>Using aria-describedby (preferred method):</a:t>
            </a:r>
            <a:endParaRPr lang="en-US" sz="1200" dirty="0"/>
          </a:p>
          <a:p>
            <a:pPr algn="l" indent="0" marL="0">
              <a:lnSpc>
                <a:spcPct val="79650"/>
              </a:lnSpc>
              <a:buNone/>
            </a:pPr>
            <a:r>
              <a:rPr lang="en-US" sz="1200" dirty="0">
                <a:solidFill>
                  <a:srgbClr val="2B2B35"/>
                </a:solidFill>
                <a:latin typeface="Roboto" pitchFamily="34" charset="0"/>
                <a:ea typeface="Roboto" pitchFamily="34" charset="-122"/>
                <a:cs typeface="Roboto" pitchFamily="34" charset="-120"/>
              </a:rPr>
              <a:t>Provide the long description as regular text content elsewhere on the page, usually within a &lt;div&gt; or &lt;p&gt; element that is visually hidden but accessible to screen readers. Link this description to the image.</a:t>
            </a:r>
            <a:endParaRPr lang="en-US" sz="1200" dirty="0"/>
          </a:p>
          <a:p>
            <a:pPr algn="l" indent="0" marL="0">
              <a:lnSpc>
                <a:spcPct val="79650"/>
              </a:lnSpc>
              <a:buNone/>
            </a:pPr>
            <a:r>
              <a:rPr lang="en-US" sz="1200" dirty="0">
                <a:solidFill>
                  <a:srgbClr val="000000"/>
                </a:solidFill>
              </a:rPr>
              <a:t> </a:t>
            </a:r>
            <a:endParaRPr lang="en-US" sz="1200" dirty="0"/>
          </a:p>
          <a:p>
            <a:pPr algn="l" indent="0" marL="0">
              <a:lnSpc>
                <a:spcPct val="79650"/>
              </a:lnSpc>
              <a:buNone/>
            </a:pPr>
            <a:r>
              <a:rPr lang="en-US" sz="1200" b="1" dirty="0">
                <a:solidFill>
                  <a:srgbClr val="2B2B35"/>
                </a:solidFill>
                <a:latin typeface="Roboto" pitchFamily="34" charset="0"/>
                <a:ea typeface="Roboto" pitchFamily="34" charset="-122"/>
                <a:cs typeface="Roboto" pitchFamily="34" charset="-120"/>
              </a:rPr>
              <a:t>Using a details and summary element:</a:t>
            </a:r>
            <a:endParaRPr lang="en-US" sz="1200" dirty="0"/>
          </a:p>
          <a:p>
            <a:pPr algn="l" indent="0" marL="0">
              <a:lnSpc>
                <a:spcPct val="79650"/>
              </a:lnSpc>
              <a:buNone/>
            </a:pPr>
            <a:r>
              <a:rPr lang="en-US" sz="1200" dirty="0">
                <a:solidFill>
                  <a:srgbClr val="2B2B35"/>
                </a:solidFill>
                <a:latin typeface="Roboto" pitchFamily="34" charset="0"/>
                <a:ea typeface="Roboto" pitchFamily="34" charset="-122"/>
                <a:cs typeface="Roboto" pitchFamily="34" charset="-120"/>
              </a:rPr>
              <a:t>Allows the long description to be collapsed by default and expanded by the user when needed. It's a good choice when you want the description to be available on the page, but not take up too much space initially.</a:t>
            </a:r>
            <a:endParaRPr lang="en-US" sz="1200" dirty="0"/>
          </a:p>
          <a:p>
            <a:pPr algn="l" indent="0" marL="0">
              <a:lnSpc>
                <a:spcPct val="79650"/>
              </a:lnSpc>
              <a:buNone/>
            </a:pPr>
            <a:r>
              <a:rPr lang="en-US" sz="1200" dirty="0">
                <a:solidFill>
                  <a:srgbClr val="000000"/>
                </a:solidFill>
              </a:rPr>
              <a:t> </a:t>
            </a:r>
            <a:endParaRPr lang="en-US" sz="1200" dirty="0"/>
          </a:p>
          <a:p>
            <a:pPr algn="l" indent="0" marL="0">
              <a:lnSpc>
                <a:spcPct val="79650"/>
              </a:lnSpc>
              <a:buNone/>
            </a:pPr>
            <a:r>
              <a:rPr lang="en-US" sz="1200" b="1" dirty="0">
                <a:solidFill>
                  <a:srgbClr val="2B2B35"/>
                </a:solidFill>
                <a:latin typeface="Roboto" pitchFamily="34" charset="0"/>
                <a:ea typeface="Roboto" pitchFamily="34" charset="-122"/>
                <a:cs typeface="Roboto" pitchFamily="34" charset="-120"/>
              </a:rPr>
              <a:t>Linking to a separate page with longdesc (common in EPUBs):</a:t>
            </a:r>
            <a:endParaRPr lang="en-US" sz="1200" dirty="0"/>
          </a:p>
          <a:p>
            <a:pPr algn="l" indent="0" marL="0">
              <a:lnSpc>
                <a:spcPct val="79650"/>
              </a:lnSpc>
              <a:buNone/>
            </a:pPr>
            <a:r>
              <a:rPr lang="en-US" sz="1200" dirty="0">
                <a:solidFill>
                  <a:srgbClr val="2B2B35"/>
                </a:solidFill>
                <a:latin typeface="Roboto" pitchFamily="34" charset="0"/>
                <a:ea typeface="Roboto" pitchFamily="34" charset="-122"/>
                <a:cs typeface="Roboto" pitchFamily="34" charset="-120"/>
              </a:rPr>
              <a:t>The longdesc attribute on the &lt;img&gt; tag was traditionally used to point to a separate HTML page containing the detailed description. While still valid in HTML5, aria-describedby is generally preferred for its flexibility and ability to keep the description within the same page context.</a:t>
            </a:r>
            <a:endParaRPr lang="en-US" sz="1200" dirty="0"/>
          </a:p>
        </p:txBody>
      </p:sp>
      <p:sp>
        <p:nvSpPr>
          <p:cNvPr id="6" name="Text 2"/>
          <p:cNvSpPr/>
          <p:nvPr/>
        </p:nvSpPr>
        <p:spPr>
          <a:xfrm>
            <a:off x="-1851" y="103797"/>
            <a:ext cx="2619375" cy="5210175"/>
          </a:xfrm>
          <a:prstGeom prst="rect">
            <a:avLst/>
          </a:prstGeom>
          <a:noFill/>
          <a:ln/>
        </p:spPr>
        <p:txBody>
          <a:bodyPr wrap="square" lIns="0" tIns="0" rIns="0" bIns="0" rtlCol="0" anchor="ctr"/>
          <a:lstStyle/>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Role of Alternative Text</a:t>
            </a:r>
            <a:endParaRPr lang="en-US" sz="1425" dirty="0"/>
          </a:p>
          <a:p>
            <a:pPr algn="l" indent="0" marL="0">
              <a:lnSpc>
                <a:spcPct val="79650"/>
              </a:lnSpc>
              <a:buNone/>
            </a:pPr>
            <a:r>
              <a:rPr lang="en-US" sz="1425" dirty="0">
                <a:solidFill>
                  <a:srgbClr val="000000"/>
                </a:solidFill>
              </a:rPr>
              <a:t> </a:t>
            </a:r>
            <a:endParaRPr lang="en-US" sz="1425" dirty="0"/>
          </a:p>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Verbosity of Alt Text</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Prefixes</a:t>
            </a:r>
            <a:endParaRPr lang="en-US" sz="1425" dirty="0"/>
          </a:p>
          <a:p>
            <a:pPr algn="l" marL="342900" indent="-342900">
              <a:lnSpc>
                <a:spcPct val="79650"/>
              </a:lnSpc>
              <a:buSzPct val="100000"/>
              <a:buChar char="•"/>
            </a:pPr>
            <a:endParaRPr lang="en-US" sz="1425" dirty="0"/>
          </a:p>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Five image types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Informational Images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Complex Images</a:t>
            </a:r>
            <a:endParaRPr lang="en-US" sz="1425" dirty="0"/>
          </a:p>
          <a:p>
            <a:pPr algn="l" lvl="2" marL="1028700" indent="-342900">
              <a:lnSpc>
                <a:spcPct val="79650"/>
              </a:lnSpc>
              <a:buSzPct val="100000"/>
              <a:buChar char="•"/>
            </a:pPr>
            <a:r>
              <a:rPr lang="en-US" sz="1425" b="1" dirty="0">
                <a:solidFill>
                  <a:srgbClr val="FFFFFF"/>
                </a:solidFill>
                <a:latin typeface="Rubik" pitchFamily="34" charset="0"/>
                <a:ea typeface="Rubik" pitchFamily="34" charset="-122"/>
                <a:cs typeface="Rubik" pitchFamily="34" charset="-120"/>
              </a:rPr>
              <a:t>Long Description</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Supplemental / Decorative Images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Redundant Images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Actionable / Functional Images</a:t>
            </a:r>
            <a:endParaRPr lang="en-US" sz="1425" dirty="0"/>
          </a:p>
          <a:p>
            <a:pPr algn="l" marL="342900" indent="-342900">
              <a:lnSpc>
                <a:spcPct val="79650"/>
              </a:lnSpc>
              <a:buSzPct val="100000"/>
              <a:buChar char="•"/>
            </a:pPr>
            <a:endParaRPr lang="en-US" sz="1425" dirty="0"/>
          </a:p>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Bonus Image Type!</a:t>
            </a:r>
            <a:endParaRPr lang="en-US" sz="1425" dirty="0"/>
          </a:p>
          <a:p>
            <a:pPr algn="l" marL="342900" indent="-342900">
              <a:lnSpc>
                <a:spcPct val="79650"/>
              </a:lnSpc>
              <a:buSzPct val="100000"/>
              <a:buChar char="•"/>
            </a:pPr>
            <a:endParaRPr lang="en-US" sz="1425" dirty="0"/>
          </a:p>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The Challenge</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Examples 1-4!</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Extra Practice</a:t>
            </a:r>
            <a:endParaRPr lang="en-US" sz="1425" dirty="0"/>
          </a:p>
          <a:p>
            <a:pPr algn="l" indent="0" marL="0">
              <a:lnSpc>
                <a:spcPct val="79650"/>
              </a:lnSpc>
              <a:buNone/>
            </a:pPr>
            <a:r>
              <a:rPr lang="en-US" sz="1425" dirty="0">
                <a:solidFill>
                  <a:srgbClr val="000000"/>
                </a:solidFill>
              </a:rPr>
              <a:t> </a:t>
            </a:r>
            <a:endParaRPr lang="en-US" sz="1425" dirty="0"/>
          </a:p>
          <a:p>
            <a:pPr algn="l" marL="3429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Takeaways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Requirements</a:t>
            </a:r>
            <a:endParaRPr lang="en-US" sz="1425" dirty="0"/>
          </a:p>
          <a:p>
            <a:pPr algn="l" lvl="1" marL="685800" indent="-342900">
              <a:lnSpc>
                <a:spcPct val="79650"/>
              </a:lnSpc>
              <a:buSzPct val="100000"/>
              <a:buChar char="•"/>
            </a:pPr>
            <a:r>
              <a:rPr lang="en-US" sz="1425" dirty="0">
                <a:solidFill>
                  <a:srgbClr val="FFFFFF"/>
                </a:solidFill>
                <a:latin typeface="Rubik" pitchFamily="34" charset="0"/>
                <a:ea typeface="Rubik" pitchFamily="34" charset="-122"/>
                <a:cs typeface="Rubik" pitchFamily="34" charset="-120"/>
              </a:rPr>
              <a:t>Best Practices </a:t>
            </a:r>
            <a:endParaRPr lang="en-US" sz="1425"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33</Slides>
  <Notes>33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2025-11-19T23:16:47Z</dcterms:created>
  <dcterms:modified xsi:type="dcterms:W3CDTF">2025-11-19T23:16:47Z</dcterms:modified>
</cp:coreProperties>
</file>