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1" r:id="rId9"/>
    <p:sldId id="263" r:id="rId10"/>
    <p:sldId id="264" r:id="rId11"/>
    <p:sldId id="265" r:id="rId12"/>
    <p:sldId id="273" r:id="rId13"/>
    <p:sldId id="274" r:id="rId14"/>
    <p:sldId id="276" r:id="rId15"/>
    <p:sldId id="284" r:id="rId16"/>
    <p:sldId id="285" r:id="rId17"/>
    <p:sldId id="281" r:id="rId18"/>
    <p:sldId id="275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4"/>
    <p:restoredTop sz="74889"/>
  </p:normalViewPr>
  <p:slideViewPr>
    <p:cSldViewPr snapToGrid="0">
      <p:cViewPr varScale="1">
        <p:scale>
          <a:sx n="71" d="100"/>
          <a:sy n="71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55A46-FDAF-3140-A2CB-C25186F76D5E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2F6C-647A-564A-AF5B-F91367CD1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33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3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02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F175C-78B9-0702-6042-C6DCC49F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8CA7B-47F2-8E0A-CE67-D1D923D718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85ABE-CE57-3110-6C9E-65C4B6101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E05A-0CCF-D2E1-8F48-200C959A0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14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7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1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3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5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7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CC1E-B7E5-B51C-5D7D-7271F2BFC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AB07BD-FA89-80CC-9F85-E684C792F0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F948F-9C25-E08E-E519-4ACB4D640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A6814-6470-2C51-DA0B-E7A17B616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2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42F6C-647A-564A-AF5B-F91367CD1E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0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nverge Accessibility. Narrowing the digital divide.">
            <a:extLst>
              <a:ext uri="{FF2B5EF4-FFF2-40B4-BE49-F238E27FC236}">
                <a16:creationId xmlns:a16="http://schemas.microsoft.com/office/drawing/2014/main" id="{984451D2-2007-50AA-1F00-258E568FD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7067" y="440868"/>
            <a:ext cx="6879504" cy="13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0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112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048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20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35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9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4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2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0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0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11/4/25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Converge Accessibility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7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Converge Accessibility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onverge Accessibility LLC">
            <a:extLst>
              <a:ext uri="{FF2B5EF4-FFF2-40B4-BE49-F238E27FC236}">
                <a16:creationId xmlns:a16="http://schemas.microsoft.com/office/drawing/2014/main" id="{BAD8FD4D-EFC2-5FCE-7702-867D55A3C2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29473" y="5308494"/>
            <a:ext cx="1830860" cy="18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0642-E29F-AEC7-72F4-312A24911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 for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C3CDD-6E66-AFF1-DA97-905474D6E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AI to Empower Creators and Users</a:t>
            </a:r>
          </a:p>
        </p:txBody>
      </p:sp>
    </p:spTree>
    <p:extLst>
      <p:ext uri="{BB962C8B-B14F-4D97-AF65-F5344CB8AC3E}">
        <p14:creationId xmlns:p14="http://schemas.microsoft.com/office/powerpoint/2010/main" val="121607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50D7-4AD1-4CED-B07E-7835B515D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83FA-5A37-D648-1F8F-DCFBA0B2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080904" cy="3880773"/>
          </a:xfrm>
        </p:spPr>
        <p:txBody>
          <a:bodyPr>
            <a:normAutofit/>
          </a:bodyPr>
          <a:lstStyle/>
          <a:p>
            <a:r>
              <a:rPr lang="en-US" sz="3200" dirty="0"/>
              <a:t>Large Language Models: </a:t>
            </a:r>
            <a:r>
              <a:rPr lang="en-US" sz="2800" b="1" dirty="0"/>
              <a:t>Chat GPT, Gemini, and Copilot</a:t>
            </a:r>
            <a:endParaRPr lang="en-US" sz="2800" dirty="0"/>
          </a:p>
          <a:p>
            <a:r>
              <a:rPr lang="en-US" sz="3200" dirty="0"/>
              <a:t>Others: </a:t>
            </a:r>
            <a:r>
              <a:rPr lang="en-US" sz="2800" b="1" dirty="0"/>
              <a:t>Weak AI, Strong AI, Natural Language Processors</a:t>
            </a:r>
            <a:r>
              <a:rPr lang="en-US" sz="2800" dirty="0"/>
              <a:t>, </a:t>
            </a:r>
            <a:r>
              <a:rPr lang="en-US" sz="2800" b="1" dirty="0"/>
              <a:t>Computer Vision</a:t>
            </a:r>
            <a:r>
              <a:rPr lang="en-US" sz="2800" dirty="0"/>
              <a:t>, </a:t>
            </a:r>
            <a:r>
              <a:rPr lang="en-US" sz="2800" b="1" dirty="0"/>
              <a:t>Reactive Machines</a:t>
            </a:r>
            <a:r>
              <a:rPr lang="en-US" sz="2800" dirty="0"/>
              <a:t>, and so much more! </a:t>
            </a:r>
          </a:p>
        </p:txBody>
      </p:sp>
    </p:spTree>
    <p:extLst>
      <p:ext uri="{BB962C8B-B14F-4D97-AF65-F5344CB8AC3E}">
        <p14:creationId xmlns:p14="http://schemas.microsoft.com/office/powerpoint/2010/main" val="361389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0FF5-66CD-17EB-E89B-62272F4F5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BEE09-155D-05E3-683D-E4FE1EE4A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AI to Empower Creators and Users</a:t>
            </a:r>
          </a:p>
        </p:txBody>
      </p:sp>
    </p:spTree>
    <p:extLst>
      <p:ext uri="{BB962C8B-B14F-4D97-AF65-F5344CB8AC3E}">
        <p14:creationId xmlns:p14="http://schemas.microsoft.com/office/powerpoint/2010/main" val="101786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61F6-677E-3AC4-BACC-AE949ABCE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FC6A-3F32-815B-ED7B-755658451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#1 – Making the Inaccessible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0E65B-5366-70C1-921F-5D9D530C9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can import inaccessible materials into AI models to get accessible versions or content from them. </a:t>
            </a:r>
          </a:p>
          <a:p>
            <a:r>
              <a:rPr lang="en-US" sz="2800" dirty="0"/>
              <a:t>Example - An inaccessible price list uploaded to Gemini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626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1AE97-1A71-8545-1D98-E5ED384B8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of Price List</a:t>
            </a:r>
          </a:p>
        </p:txBody>
      </p:sp>
      <p:pic>
        <p:nvPicPr>
          <p:cNvPr id="3" name="Picture 2" descr="Image of a fake company’s pricing list. ">
            <a:extLst>
              <a:ext uri="{FF2B5EF4-FFF2-40B4-BE49-F238E27FC236}">
                <a16:creationId xmlns:a16="http://schemas.microsoft.com/office/drawing/2014/main" id="{9DB048F1-3F71-5862-D2FF-203D84D6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50" y="1356122"/>
            <a:ext cx="5527675" cy="41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65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D18DD-75E0-FFA1-8961-B9FE407DA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132C-54CD-A8B1-8C2A-6588A8A9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#2 – Help with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04E2-2040-9C00-471A-67938B88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Brainstorming accommodations or alternatives to traditional materials. </a:t>
            </a:r>
          </a:p>
          <a:p>
            <a:r>
              <a:rPr lang="en-US" sz="2800" dirty="0"/>
              <a:t>When we feel stuck or out of ideas, AI can help us develop ideas that could work! </a:t>
            </a:r>
          </a:p>
          <a:p>
            <a:r>
              <a:rPr lang="en-US" sz="2800" dirty="0"/>
              <a:t>Reviewing materials for accessibility and getting guidance on how to improve them. </a:t>
            </a:r>
          </a:p>
        </p:txBody>
      </p:sp>
    </p:spTree>
    <p:extLst>
      <p:ext uri="{BB962C8B-B14F-4D97-AF65-F5344CB8AC3E}">
        <p14:creationId xmlns:p14="http://schemas.microsoft.com/office/powerpoint/2010/main" val="17746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1656-8810-95E8-E1A0-978EDF40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#3 – Train Your Own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F7747-AE31-B64B-9171-AF9ABDAC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6466416" cy="3880773"/>
          </a:xfrm>
        </p:spPr>
        <p:txBody>
          <a:bodyPr/>
          <a:lstStyle/>
          <a:p>
            <a:r>
              <a:rPr lang="en-US" sz="2800" dirty="0"/>
              <a:t>Train your own generative models with your content, materials, tone, style, professional level, rules/limitations, and even correctness. </a:t>
            </a:r>
          </a:p>
          <a:p>
            <a:r>
              <a:rPr lang="en-US" sz="2800" dirty="0"/>
              <a:t>This might be a more secure, safe, and reliable approach to AI in a learning environment.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I generated an image of a robot standing in front of a whiteboard with a pointer as if he is teaching a class. ">
            <a:extLst>
              <a:ext uri="{FF2B5EF4-FFF2-40B4-BE49-F238E27FC236}">
                <a16:creationId xmlns:a16="http://schemas.microsoft.com/office/drawing/2014/main" id="{41E95554-12E1-605B-676C-08E252B28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0" y="2752393"/>
            <a:ext cx="2765160" cy="269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7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4896-F5FC-4566-C85F-7E4B26183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937380"/>
          </a:xfrm>
        </p:spPr>
        <p:txBody>
          <a:bodyPr/>
          <a:lstStyle/>
          <a:p>
            <a:pPr algn="l"/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DD098-8F5E-FB8D-1D63-97A246F5D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29000"/>
            <a:ext cx="7766936" cy="1306286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dirty="0"/>
              <a:t>Jeff Singleton</a:t>
            </a:r>
          </a:p>
          <a:p>
            <a:pPr algn="l"/>
            <a:r>
              <a:rPr lang="en-US" sz="3200" dirty="0" err="1"/>
              <a:t>jeffrey.singleton@convergeaccessibility.com</a:t>
            </a:r>
            <a:endParaRPr lang="en-US" sz="3200" dirty="0"/>
          </a:p>
        </p:txBody>
      </p:sp>
      <p:pic>
        <p:nvPicPr>
          <p:cNvPr id="4" name="Picture 3" descr="Highly important QR code">
            <a:extLst>
              <a:ext uri="{FF2B5EF4-FFF2-40B4-BE49-F238E27FC236}">
                <a16:creationId xmlns:a16="http://schemas.microsoft.com/office/drawing/2014/main" id="{4401E393-DD47-18E6-5654-948A0F7F8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668" y="2022928"/>
            <a:ext cx="1922762" cy="19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8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BEE7A-9354-88DC-08EA-D8CAC1FE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Converge Accessibility?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37D45-B337-F197-B1B9-A4FC3A04B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6067-75F3-CDA2-C921-EF390DA4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Converge Accessibility?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(Jeff)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Portrait of Jeff Singleton.">
            <a:extLst>
              <a:ext uri="{FF2B5EF4-FFF2-40B4-BE49-F238E27FC236}">
                <a16:creationId xmlns:a16="http://schemas.microsoft.com/office/drawing/2014/main" id="{888DB0D9-0F18-DF1A-EE21-22C9150C8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7114" y="2160588"/>
            <a:ext cx="2765002" cy="38814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365DA7-2119-4582-05EC-975E757B4D0F}"/>
              </a:ext>
            </a:extLst>
          </p:cNvPr>
          <p:cNvSpPr txBox="1"/>
          <p:nvPr/>
        </p:nvSpPr>
        <p:spPr>
          <a:xfrm>
            <a:off x="437114" y="1566520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Jeff Singleton</a:t>
            </a:r>
          </a:p>
        </p:txBody>
      </p:sp>
    </p:spTree>
    <p:extLst>
      <p:ext uri="{BB962C8B-B14F-4D97-AF65-F5344CB8AC3E}">
        <p14:creationId xmlns:p14="http://schemas.microsoft.com/office/powerpoint/2010/main" val="55969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D64C9-2550-0B7A-B0E1-F883AE9C4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84CB-6F4B-1C9C-D405-E6988DD3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Converge Accessibility?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(Ken)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BF29C-8D2F-2F31-83F8-CDBA21768DCA}"/>
              </a:ext>
            </a:extLst>
          </p:cNvPr>
          <p:cNvSpPr txBox="1"/>
          <p:nvPr/>
        </p:nvSpPr>
        <p:spPr>
          <a:xfrm>
            <a:off x="437114" y="1566520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Jeff Singleton</a:t>
            </a:r>
          </a:p>
        </p:txBody>
      </p:sp>
      <p:pic>
        <p:nvPicPr>
          <p:cNvPr id="9" name="Content Placeholder 8" descr="Portrait of Jeff Singleton.">
            <a:extLst>
              <a:ext uri="{FF2B5EF4-FFF2-40B4-BE49-F238E27FC236}">
                <a16:creationId xmlns:a16="http://schemas.microsoft.com/office/drawing/2014/main" id="{1B8651DB-268A-1E05-FFDE-F7EB635DA7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7114" y="2160588"/>
            <a:ext cx="2765002" cy="38814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3F3EB-E1F5-5E45-962A-576E73BD25F2}"/>
              </a:ext>
            </a:extLst>
          </p:cNvPr>
          <p:cNvSpPr txBox="1"/>
          <p:nvPr/>
        </p:nvSpPr>
        <p:spPr>
          <a:xfrm>
            <a:off x="3442336" y="1570149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Ken Nakata</a:t>
            </a:r>
          </a:p>
        </p:txBody>
      </p:sp>
      <p:pic>
        <p:nvPicPr>
          <p:cNvPr id="13" name="Content Placeholder 12" descr="Portrait of Ken Nakata.">
            <a:extLst>
              <a:ext uri="{FF2B5EF4-FFF2-40B4-BE49-F238E27FC236}">
                <a16:creationId xmlns:a16="http://schemas.microsoft.com/office/drawing/2014/main" id="{01B8B5C2-B773-C6B6-03D3-37BE102EA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469806" y="2160588"/>
            <a:ext cx="2765002" cy="38814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2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5EA6D-2FEA-A025-BA2D-5030D5A66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C702-2389-888B-74A2-FA350BFF3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Converge Accessibility?</a:t>
            </a:r>
            <a:r>
              <a:rPr lang="en-US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(Laura)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EA918B-CB30-C8B2-4C2E-53D83F08C424}"/>
              </a:ext>
            </a:extLst>
          </p:cNvPr>
          <p:cNvSpPr txBox="1"/>
          <p:nvPr/>
        </p:nvSpPr>
        <p:spPr>
          <a:xfrm>
            <a:off x="437114" y="1566520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Jeff Singleton</a:t>
            </a:r>
          </a:p>
        </p:txBody>
      </p:sp>
      <p:pic>
        <p:nvPicPr>
          <p:cNvPr id="9" name="Content Placeholder 8" descr="Portrait of Jeff Singleton.">
            <a:extLst>
              <a:ext uri="{FF2B5EF4-FFF2-40B4-BE49-F238E27FC236}">
                <a16:creationId xmlns:a16="http://schemas.microsoft.com/office/drawing/2014/main" id="{88F3CE55-A209-A04F-8CEB-C97FDF77ED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7114" y="2160588"/>
            <a:ext cx="2765002" cy="38814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917B77-36BE-B5CA-E39B-6D5F398C85CA}"/>
              </a:ext>
            </a:extLst>
          </p:cNvPr>
          <p:cNvSpPr txBox="1"/>
          <p:nvPr/>
        </p:nvSpPr>
        <p:spPr>
          <a:xfrm>
            <a:off x="3442336" y="1570149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Ken Nakata</a:t>
            </a:r>
          </a:p>
        </p:txBody>
      </p:sp>
      <p:pic>
        <p:nvPicPr>
          <p:cNvPr id="13" name="Content Placeholder 12" descr="Portrait of KEn Nakata.">
            <a:extLst>
              <a:ext uri="{FF2B5EF4-FFF2-40B4-BE49-F238E27FC236}">
                <a16:creationId xmlns:a16="http://schemas.microsoft.com/office/drawing/2014/main" id="{A98B0A10-866B-2E16-34BA-C7695BCDA4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9806" y="2160588"/>
            <a:ext cx="2765002" cy="38814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2B7AC4-CB88-C9AE-2F61-32F218233171}"/>
              </a:ext>
            </a:extLst>
          </p:cNvPr>
          <p:cNvSpPr txBox="1"/>
          <p:nvPr/>
        </p:nvSpPr>
        <p:spPr>
          <a:xfrm>
            <a:off x="6447558" y="1566520"/>
            <a:ext cx="27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Laura Ruby</a:t>
            </a:r>
          </a:p>
        </p:txBody>
      </p:sp>
      <p:pic>
        <p:nvPicPr>
          <p:cNvPr id="14" name="Content Placeholder 12" descr="Portrait of Laura Ruby.">
            <a:extLst>
              <a:ext uri="{FF2B5EF4-FFF2-40B4-BE49-F238E27FC236}">
                <a16:creationId xmlns:a16="http://schemas.microsoft.com/office/drawing/2014/main" id="{F5552544-EA01-33F1-8928-65462A6F5C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02498" y="2176175"/>
            <a:ext cx="2765002" cy="38741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05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C62F-2E7E-9888-60C1-1B037B09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C747-5722-71CD-F99B-1FED1078C88D}"/>
              </a:ext>
            </a:extLst>
          </p:cNvPr>
          <p:cNvSpPr txBox="1">
            <a:spLocks/>
          </p:cNvSpPr>
          <p:nvPr/>
        </p:nvSpPr>
        <p:spPr>
          <a:xfrm>
            <a:off x="754138" y="1712118"/>
            <a:ext cx="9355667" cy="3433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Web Site Reviews</a:t>
            </a:r>
          </a:p>
          <a:p>
            <a:r>
              <a:rPr lang="en-US" sz="2800" dirty="0"/>
              <a:t>Mobile Apps</a:t>
            </a:r>
          </a:p>
          <a:p>
            <a:r>
              <a:rPr lang="en-US" sz="2800" dirty="0"/>
              <a:t>Hardware &amp; Software</a:t>
            </a:r>
          </a:p>
          <a:p>
            <a:r>
              <a:rPr lang="en-US" sz="2800" dirty="0"/>
              <a:t>Accessibility Complaints</a:t>
            </a:r>
          </a:p>
          <a:p>
            <a:r>
              <a:rPr lang="en-US" sz="2800" dirty="0"/>
              <a:t>ADA, Accessibility, &amp; Procurement Policies, </a:t>
            </a:r>
            <a:br>
              <a:rPr lang="en-US" sz="2800" dirty="0"/>
            </a:br>
            <a:r>
              <a:rPr lang="en-US" sz="2800" dirty="0"/>
              <a:t>Self-Evaluations, etc.</a:t>
            </a:r>
          </a:p>
        </p:txBody>
      </p:sp>
    </p:spTree>
    <p:extLst>
      <p:ext uri="{BB962C8B-B14F-4D97-AF65-F5344CB8AC3E}">
        <p14:creationId xmlns:p14="http://schemas.microsoft.com/office/powerpoint/2010/main" val="310524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449A8-1171-4250-AEC7-5270B1F02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26A8-B884-D391-AECC-FA93D943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Services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9064A-5135-9A7B-B84A-49EB5D2D31F6}"/>
              </a:ext>
            </a:extLst>
          </p:cNvPr>
          <p:cNvSpPr txBox="1">
            <a:spLocks/>
          </p:cNvSpPr>
          <p:nvPr/>
        </p:nvSpPr>
        <p:spPr>
          <a:xfrm>
            <a:off x="754138" y="1712118"/>
            <a:ext cx="9355667" cy="3433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Web Site Reviews</a:t>
            </a:r>
          </a:p>
          <a:p>
            <a:r>
              <a:rPr lang="en-US" sz="2800" dirty="0"/>
              <a:t>Mobile Apps</a:t>
            </a:r>
          </a:p>
          <a:p>
            <a:r>
              <a:rPr lang="en-US" sz="2800" dirty="0"/>
              <a:t>Hardware &amp; Software</a:t>
            </a:r>
          </a:p>
          <a:p>
            <a:r>
              <a:rPr lang="en-US" sz="2800" dirty="0"/>
              <a:t>Accessibility Complaints</a:t>
            </a:r>
          </a:p>
          <a:p>
            <a:r>
              <a:rPr lang="en-US" sz="2800" dirty="0"/>
              <a:t>ADA, Accessibility, &amp; Procurement Policies</a:t>
            </a:r>
          </a:p>
        </p:txBody>
      </p:sp>
      <p:pic>
        <p:nvPicPr>
          <p:cNvPr id="4" name="Picture 2" descr="WebAlign. Registered trademark. ">
            <a:extLst>
              <a:ext uri="{FF2B5EF4-FFF2-40B4-BE49-F238E27FC236}">
                <a16:creationId xmlns:a16="http://schemas.microsoft.com/office/drawing/2014/main" id="{5C4E99B5-E8F2-0A15-CFE1-4B4FAE08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712118"/>
            <a:ext cx="3589262" cy="803845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9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305C-AD70-687E-73A4-42F448EC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Digital Accessibility?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9058C-6CD0-9457-F6D8-F69EDA2E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Digital accessibility means that any website, document, application, or other content channel is accessible to everyone, including people with disabilities. </a:t>
            </a:r>
          </a:p>
          <a:p>
            <a:r>
              <a:rPr lang="en-US" sz="2800" dirty="0"/>
              <a:t>Whether it’s a website, mobile app, online course, PowerPoint presentation, or social media platform, everyone should be able to access and engage regardless of their abilities.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24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FB80-FB23-CCB7-2C2B-76503AFE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F74C-C342-85DB-9C6A-5ADB1FADE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6823604" cy="3880772"/>
          </a:xfrm>
        </p:spPr>
        <p:txBody>
          <a:bodyPr>
            <a:normAutofit/>
          </a:bodyPr>
          <a:lstStyle/>
          <a:p>
            <a:r>
              <a:rPr lang="en-US" sz="2800" dirty="0"/>
              <a:t>Artificial Intelligence enables computers and machines to simulate human intelligence and problem-solving to complete tasks that typically require human intervention and oversight. </a:t>
            </a:r>
          </a:p>
          <a:p>
            <a:r>
              <a:rPr lang="en-US" sz="2800" dirty="0"/>
              <a:t>AI can be trained, programmed, and designed to complete a wide variety of tasks! </a:t>
            </a:r>
          </a:p>
          <a:p>
            <a:endParaRPr lang="en-US" dirty="0"/>
          </a:p>
        </p:txBody>
      </p:sp>
      <p:pic>
        <p:nvPicPr>
          <p:cNvPr id="4" name="Google Shape;114;p21" descr="AI Generated image of a cartoon robot with his left thumb being held up as if to say, OK!">
            <a:extLst>
              <a:ext uri="{FF2B5EF4-FFF2-40B4-BE49-F238E27FC236}">
                <a16:creationId xmlns:a16="http://schemas.microsoft.com/office/drawing/2014/main" id="{0AF9DC95-F25E-8AD5-0876-686BECF5CF69}"/>
              </a:ext>
            </a:extLst>
          </p:cNvPr>
          <p:cNvPicPr preferRelativeResize="0"/>
          <p:nvPr/>
        </p:nvPicPr>
        <p:blipFill>
          <a:blip r:embed="rId3"/>
          <a:srcRect r="-1" b="7247"/>
          <a:stretch/>
        </p:blipFill>
        <p:spPr>
          <a:xfrm>
            <a:off x="6886575" y="2493965"/>
            <a:ext cx="3031513" cy="2662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3639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onverge">
      <a:dk1>
        <a:srgbClr val="000000"/>
      </a:dk1>
      <a:lt1>
        <a:srgbClr val="FFFFFF"/>
      </a:lt1>
      <a:dk2>
        <a:srgbClr val="335B74"/>
      </a:dk2>
      <a:lt2>
        <a:srgbClr val="7C7F80"/>
      </a:lt2>
      <a:accent1>
        <a:srgbClr val="1100CD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1100CD"/>
      </a:hlink>
      <a:folHlink>
        <a:srgbClr val="3D875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DAE9F315-D354-544C-BDA2-4653DC253004}" vid="{68DCF987-F851-6B43-BB9B-67302D8B63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45684CD9F04947B6B6B5212FF5F9F5" ma:contentTypeVersion="14" ma:contentTypeDescription="Create a new document." ma:contentTypeScope="" ma:versionID="f83b655b09522e520abf35b116bbff4e">
  <xsd:schema xmlns:xsd="http://www.w3.org/2001/XMLSchema" xmlns:xs="http://www.w3.org/2001/XMLSchema" xmlns:p="http://schemas.microsoft.com/office/2006/metadata/properties" xmlns:ns2="4bbc8724-c935-444b-ad82-91bd96545d86" xmlns:ns3="02053e10-65e2-4933-96d1-c4194abc3143" targetNamespace="http://schemas.microsoft.com/office/2006/metadata/properties" ma:root="true" ma:fieldsID="5776f939a972f8e648659018f22cb329" ns2:_="" ns3:_="">
    <xsd:import namespace="4bbc8724-c935-444b-ad82-91bd96545d86"/>
    <xsd:import namespace="02053e10-65e2-4933-96d1-c4194abc31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c8724-c935-444b-ad82-91bd96545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7de980a-5678-4bc6-b2d4-cb3a9e642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53e10-65e2-4933-96d1-c4194abc31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97e713f-1aa0-4ebd-99a0-9200565d3e78}" ma:internalName="TaxCatchAll" ma:showField="CatchAllData" ma:web="02053e10-65e2-4933-96d1-c4194abc31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053e10-65e2-4933-96d1-c4194abc3143" xsi:nil="true"/>
    <lcf76f155ced4ddcb4097134ff3c332f xmlns="4bbc8724-c935-444b-ad82-91bd96545d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EBC320-9CFE-4E1D-BDF7-1E8213AA2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c8724-c935-444b-ad82-91bd96545d86"/>
    <ds:schemaRef ds:uri="02053e10-65e2-4933-96d1-c4194abc31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66965-4854-4431-8545-1742DE42DA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DF57A-CCF6-4D45-B1CB-4FC2AEBC8E12}">
  <ds:schemaRefs>
    <ds:schemaRef ds:uri="http://purl.org/dc/elements/1.1/"/>
    <ds:schemaRef ds:uri="4bbc8724-c935-444b-ad82-91bd96545d86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2053e10-65e2-4933-96d1-c4194abc3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2645</TotalTime>
  <Words>416</Words>
  <Application>Microsoft Macintosh PowerPoint</Application>
  <PresentationFormat>Widescreen</PresentationFormat>
  <Paragraphs>64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 3</vt:lpstr>
      <vt:lpstr>Facet</vt:lpstr>
      <vt:lpstr>AI for Accessibility</vt:lpstr>
      <vt:lpstr>Who is Converge Accessibility?</vt:lpstr>
      <vt:lpstr>Who is Converge Accessibility? (Jeff)</vt:lpstr>
      <vt:lpstr>Who is Converge Accessibility? (Ken)</vt:lpstr>
      <vt:lpstr>Who is Converge Accessibility? (Laura)</vt:lpstr>
      <vt:lpstr>Our Services</vt:lpstr>
      <vt:lpstr>Our Services (continued)</vt:lpstr>
      <vt:lpstr>What is Digital Accessibility?</vt:lpstr>
      <vt:lpstr>What is AI?</vt:lpstr>
      <vt:lpstr>Different Types of AI</vt:lpstr>
      <vt:lpstr>Examples!</vt:lpstr>
      <vt:lpstr>Scenario #1 – Making the Inaccessible Accessible</vt:lpstr>
      <vt:lpstr>Image of Price List</vt:lpstr>
      <vt:lpstr>Scenario #2 – Help with Accommodations</vt:lpstr>
      <vt:lpstr>Scenario #3 – Train Your Own Model</vt:lpstr>
      <vt:lpstr>Thank you!</vt:lpstr>
    </vt:vector>
  </TitlesOfParts>
  <Manager/>
  <Company>Converge Accessibility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Accessibility - Using AI to Empower Content Creators and Users</dc:title>
  <dc:subject>Accessing Higher Ground Conference 2025</dc:subject>
  <dc:creator>Jeff Singleton</dc:creator>
  <cp:keywords/>
  <dc:description/>
  <cp:lastModifiedBy>Jeff Singleton</cp:lastModifiedBy>
  <cp:revision>17</cp:revision>
  <dcterms:created xsi:type="dcterms:W3CDTF">2025-03-08T23:30:40Z</dcterms:created>
  <dcterms:modified xsi:type="dcterms:W3CDTF">2025-11-05T02:39:21Z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0x010100ED45684CD9F04947B6B6B5212FF5F9F5</vt:lpwstr>
  </property>
  <property fmtid="{D5CDD505-2E9C-101B-9397-08002B2CF9AE}" pid="3" name="MediaServiceImageTags">
    <vt:lpwstr/>
  </property>
</Properties>
</file>