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handoutMasterIdLst>
    <p:handoutMasterId r:id="rId27"/>
  </p:handoutMasterIdLst>
  <p:sldIdLst>
    <p:sldId id="256" r:id="rId5"/>
    <p:sldId id="257" r:id="rId6"/>
    <p:sldId id="258" r:id="rId7"/>
    <p:sldId id="259" r:id="rId8"/>
    <p:sldId id="260" r:id="rId9"/>
    <p:sldId id="288" r:id="rId10"/>
    <p:sldId id="305" r:id="rId11"/>
    <p:sldId id="295" r:id="rId12"/>
    <p:sldId id="294" r:id="rId13"/>
    <p:sldId id="262" r:id="rId14"/>
    <p:sldId id="306" r:id="rId15"/>
    <p:sldId id="263" r:id="rId16"/>
    <p:sldId id="296" r:id="rId17"/>
    <p:sldId id="308" r:id="rId18"/>
    <p:sldId id="291" r:id="rId19"/>
    <p:sldId id="276" r:id="rId20"/>
    <p:sldId id="264" r:id="rId21"/>
    <p:sldId id="265" r:id="rId22"/>
    <p:sldId id="266" r:id="rId23"/>
    <p:sldId id="267" r:id="rId24"/>
    <p:sldId id="26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A23"/>
    <a:srgbClr val="7A2B85"/>
    <a:srgbClr val="2276BC"/>
    <a:srgbClr val="BD1B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AB786-4D96-4184-A462-B016DF149D17}" v="421" dt="2025-11-03T22:57:11.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54293" autoAdjust="0"/>
  </p:normalViewPr>
  <p:slideViewPr>
    <p:cSldViewPr snapToGrid="0" showGuides="1">
      <p:cViewPr varScale="1">
        <p:scale>
          <a:sx n="50" d="100"/>
          <a:sy n="50" d="100"/>
        </p:scale>
        <p:origin x="1393" y="47"/>
      </p:cViewPr>
      <p:guideLst>
        <p:guide orient="horz" pos="2160"/>
        <p:guide pos="3840"/>
      </p:guideLst>
    </p:cSldViewPr>
  </p:slideViewPr>
  <p:outlineViewPr>
    <p:cViewPr>
      <p:scale>
        <a:sx n="33" d="100"/>
        <a:sy n="33" d="100"/>
      </p:scale>
      <p:origin x="0" y="-15536"/>
    </p:cViewPr>
  </p:outlineViewPr>
  <p:notesTextViewPr>
    <p:cViewPr>
      <p:scale>
        <a:sx n="1" d="1"/>
        <a:sy n="1" d="1"/>
      </p:scale>
      <p:origin x="0" y="-31"/>
    </p:cViewPr>
  </p:notesTextViewPr>
  <p:notesViewPr>
    <p:cSldViewPr snapToGrid="0" showGuides="1">
      <p:cViewPr varScale="1">
        <p:scale>
          <a:sx n="106" d="100"/>
          <a:sy n="106" d="100"/>
        </p:scale>
        <p:origin x="33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LaPierre" userId="80c88e1a-6555-4309-9c5f-1e5ccf743dfa" providerId="ADAL" clId="{31EAB786-4D96-4184-A462-B016DF149D17}"/>
    <pc:docChg chg="undo custSel addSld delSld modSld sldOrd">
      <pc:chgData name="Charles LaPierre" userId="80c88e1a-6555-4309-9c5f-1e5ccf743dfa" providerId="ADAL" clId="{31EAB786-4D96-4184-A462-B016DF149D17}" dt="2025-10-15T14:56:33.823" v="948" actId="14100"/>
      <pc:docMkLst>
        <pc:docMk/>
      </pc:docMkLst>
      <pc:sldChg chg="modSp mod">
        <pc:chgData name="Charles LaPierre" userId="80c88e1a-6555-4309-9c5f-1e5ccf743dfa" providerId="ADAL" clId="{31EAB786-4D96-4184-A462-B016DF149D17}" dt="2025-10-15T14:31:41.994" v="656" actId="207"/>
        <pc:sldMkLst>
          <pc:docMk/>
          <pc:sldMk cId="376878953" sldId="256"/>
        </pc:sldMkLst>
        <pc:spChg chg="mod">
          <ac:chgData name="Charles LaPierre" userId="80c88e1a-6555-4309-9c5f-1e5ccf743dfa" providerId="ADAL" clId="{31EAB786-4D96-4184-A462-B016DF149D17}" dt="2025-10-15T14:31:41.994" v="656" actId="207"/>
          <ac:spMkLst>
            <pc:docMk/>
            <pc:sldMk cId="376878953" sldId="256"/>
            <ac:spMk id="3" creationId="{BEE14B46-4249-717A-8228-225B46B13DEC}"/>
          </ac:spMkLst>
        </pc:spChg>
      </pc:sldChg>
      <pc:sldChg chg="modSp mod modNotesTx">
        <pc:chgData name="Charles LaPierre" userId="80c88e1a-6555-4309-9c5f-1e5ccf743dfa" providerId="ADAL" clId="{31EAB786-4D96-4184-A462-B016DF149D17}" dt="2025-10-15T14:35:04.329" v="675" actId="20577"/>
        <pc:sldMkLst>
          <pc:docMk/>
          <pc:sldMk cId="2790812976" sldId="257"/>
        </pc:sldMkLst>
        <pc:spChg chg="mod">
          <ac:chgData name="Charles LaPierre" userId="80c88e1a-6555-4309-9c5f-1e5ccf743dfa" providerId="ADAL" clId="{31EAB786-4D96-4184-A462-B016DF149D17}" dt="2025-10-14T17:49:04.021" v="423" actId="948"/>
          <ac:spMkLst>
            <pc:docMk/>
            <pc:sldMk cId="2790812976" sldId="257"/>
            <ac:spMk id="6" creationId="{223F421C-91FE-1361-4EE2-D3062B019144}"/>
          </ac:spMkLst>
        </pc:spChg>
      </pc:sldChg>
      <pc:sldChg chg="modSp mod">
        <pc:chgData name="Charles LaPierre" userId="80c88e1a-6555-4309-9c5f-1e5ccf743dfa" providerId="ADAL" clId="{31EAB786-4D96-4184-A462-B016DF149D17}" dt="2025-10-15T14:33:46.969" v="659" actId="20577"/>
        <pc:sldMkLst>
          <pc:docMk/>
          <pc:sldMk cId="1794543008" sldId="258"/>
        </pc:sldMkLst>
        <pc:spChg chg="mod">
          <ac:chgData name="Charles LaPierre" userId="80c88e1a-6555-4309-9c5f-1e5ccf743dfa" providerId="ADAL" clId="{31EAB786-4D96-4184-A462-B016DF149D17}" dt="2025-10-15T14:33:46.969" v="659" actId="20577"/>
          <ac:spMkLst>
            <pc:docMk/>
            <pc:sldMk cId="1794543008" sldId="258"/>
            <ac:spMk id="3" creationId="{340B7ABB-7F95-14D7-5A4F-91DC1C141172}"/>
          </ac:spMkLst>
        </pc:spChg>
      </pc:sldChg>
      <pc:sldChg chg="addSp modSp mod">
        <pc:chgData name="Charles LaPierre" userId="80c88e1a-6555-4309-9c5f-1e5ccf743dfa" providerId="ADAL" clId="{31EAB786-4D96-4184-A462-B016DF149D17}" dt="2025-10-15T14:46:38.135" v="748"/>
        <pc:sldMkLst>
          <pc:docMk/>
          <pc:sldMk cId="3608606444" sldId="259"/>
        </pc:sldMkLst>
        <pc:spChg chg="mod">
          <ac:chgData name="Charles LaPierre" userId="80c88e1a-6555-4309-9c5f-1e5ccf743dfa" providerId="ADAL" clId="{31EAB786-4D96-4184-A462-B016DF149D17}" dt="2025-10-15T14:46:38.135" v="748"/>
          <ac:spMkLst>
            <pc:docMk/>
            <pc:sldMk cId="3608606444" sldId="259"/>
            <ac:spMk id="5" creationId="{33C546CD-C65D-12FB-3EAB-45EE5999E4F9}"/>
          </ac:spMkLst>
        </pc:spChg>
        <pc:picChg chg="add mod">
          <ac:chgData name="Charles LaPierre" userId="80c88e1a-6555-4309-9c5f-1e5ccf743dfa" providerId="ADAL" clId="{31EAB786-4D96-4184-A462-B016DF149D17}" dt="2025-10-15T14:45:26.136" v="747" actId="1076"/>
          <ac:picMkLst>
            <pc:docMk/>
            <pc:sldMk cId="3608606444" sldId="259"/>
            <ac:picMk id="3" creationId="{0E4979FB-F6FA-58BA-9058-6A6FDF056269}"/>
          </ac:picMkLst>
        </pc:picChg>
      </pc:sldChg>
      <pc:sldChg chg="modSp mod modNotesTx">
        <pc:chgData name="Charles LaPierre" userId="80c88e1a-6555-4309-9c5f-1e5ccf743dfa" providerId="ADAL" clId="{31EAB786-4D96-4184-A462-B016DF149D17}" dt="2025-10-15T14:34:20.834" v="663" actId="948"/>
        <pc:sldMkLst>
          <pc:docMk/>
          <pc:sldMk cId="754953230" sldId="260"/>
        </pc:sldMkLst>
        <pc:spChg chg="mod">
          <ac:chgData name="Charles LaPierre" userId="80c88e1a-6555-4309-9c5f-1e5ccf743dfa" providerId="ADAL" clId="{31EAB786-4D96-4184-A462-B016DF149D17}" dt="2025-10-15T14:34:20.834" v="663" actId="948"/>
          <ac:spMkLst>
            <pc:docMk/>
            <pc:sldMk cId="754953230" sldId="260"/>
            <ac:spMk id="5" creationId="{F636D0FC-E9F7-9206-8E25-B8661465A9AF}"/>
          </ac:spMkLst>
        </pc:spChg>
      </pc:sldChg>
      <pc:sldChg chg="modSp add del mod">
        <pc:chgData name="Charles LaPierre" userId="80c88e1a-6555-4309-9c5f-1e5ccf743dfa" providerId="ADAL" clId="{31EAB786-4D96-4184-A462-B016DF149D17}" dt="2025-10-14T17:26:17.937" v="74" actId="47"/>
        <pc:sldMkLst>
          <pc:docMk/>
          <pc:sldMk cId="3905552800" sldId="261"/>
        </pc:sldMkLst>
      </pc:sldChg>
      <pc:sldChg chg="modNotesTx">
        <pc:chgData name="Charles LaPierre" userId="80c88e1a-6555-4309-9c5f-1e5ccf743dfa" providerId="ADAL" clId="{31EAB786-4D96-4184-A462-B016DF149D17}" dt="2025-10-14T18:33:22.190" v="647" actId="20577"/>
        <pc:sldMkLst>
          <pc:docMk/>
          <pc:sldMk cId="2912268728" sldId="262"/>
        </pc:sldMkLst>
      </pc:sldChg>
      <pc:sldChg chg="addSp delSp modSp mod modNotesTx">
        <pc:chgData name="Charles LaPierre" userId="80c88e1a-6555-4309-9c5f-1e5ccf743dfa" providerId="ADAL" clId="{31EAB786-4D96-4184-A462-B016DF149D17}" dt="2025-10-14T18:35:17.294" v="653" actId="20577"/>
        <pc:sldMkLst>
          <pc:docMk/>
          <pc:sldMk cId="139133231" sldId="263"/>
        </pc:sldMkLst>
        <pc:spChg chg="mod">
          <ac:chgData name="Charles LaPierre" userId="80c88e1a-6555-4309-9c5f-1e5ccf743dfa" providerId="ADAL" clId="{31EAB786-4D96-4184-A462-B016DF149D17}" dt="2025-10-14T17:49:24.441" v="424" actId="13926"/>
          <ac:spMkLst>
            <pc:docMk/>
            <pc:sldMk cId="139133231" sldId="263"/>
            <ac:spMk id="3" creationId="{C621ACC8-C77B-1251-1AC8-F39850941F12}"/>
          </ac:spMkLst>
        </pc:spChg>
      </pc:sldChg>
      <pc:sldChg chg="modSp mod modNotesTx">
        <pc:chgData name="Charles LaPierre" userId="80c88e1a-6555-4309-9c5f-1e5ccf743dfa" providerId="ADAL" clId="{31EAB786-4D96-4184-A462-B016DF149D17}" dt="2025-10-15T14:36:31.597" v="726" actId="20577"/>
        <pc:sldMkLst>
          <pc:docMk/>
          <pc:sldMk cId="932864015" sldId="264"/>
        </pc:sldMkLst>
      </pc:sldChg>
      <pc:sldChg chg="modNotesTx">
        <pc:chgData name="Charles LaPierre" userId="80c88e1a-6555-4309-9c5f-1e5ccf743dfa" providerId="ADAL" clId="{31EAB786-4D96-4184-A462-B016DF149D17}" dt="2025-10-15T14:36:37.128" v="728" actId="20577"/>
        <pc:sldMkLst>
          <pc:docMk/>
          <pc:sldMk cId="607586519" sldId="265"/>
        </pc:sldMkLst>
      </pc:sldChg>
      <pc:sldChg chg="modSp mod">
        <pc:chgData name="Charles LaPierre" userId="80c88e1a-6555-4309-9c5f-1e5ccf743dfa" providerId="ADAL" clId="{31EAB786-4D96-4184-A462-B016DF149D17}" dt="2025-10-13T17:14:41.112" v="30" actId="20577"/>
        <pc:sldMkLst>
          <pc:docMk/>
          <pc:sldMk cId="3920955514" sldId="266"/>
        </pc:sldMkLst>
        <pc:spChg chg="mod">
          <ac:chgData name="Charles LaPierre" userId="80c88e1a-6555-4309-9c5f-1e5ccf743dfa" providerId="ADAL" clId="{31EAB786-4D96-4184-A462-B016DF149D17}" dt="2025-10-13T17:14:41.112" v="30" actId="20577"/>
          <ac:spMkLst>
            <pc:docMk/>
            <pc:sldMk cId="3920955514" sldId="266"/>
            <ac:spMk id="5" creationId="{A655A53C-452B-98A5-2D8A-D876F6D4955F}"/>
          </ac:spMkLst>
        </pc:spChg>
      </pc:sldChg>
      <pc:sldChg chg="addSp delSp modSp mod modNotesTx">
        <pc:chgData name="Charles LaPierre" userId="80c88e1a-6555-4309-9c5f-1e5ccf743dfa" providerId="ADAL" clId="{31EAB786-4D96-4184-A462-B016DF149D17}" dt="2025-10-15T14:56:33.823" v="948" actId="14100"/>
        <pc:sldMkLst>
          <pc:docMk/>
          <pc:sldMk cId="3961950486" sldId="267"/>
        </pc:sldMkLst>
        <pc:spChg chg="mod">
          <ac:chgData name="Charles LaPierre" userId="80c88e1a-6555-4309-9c5f-1e5ccf743dfa" providerId="ADAL" clId="{31EAB786-4D96-4184-A462-B016DF149D17}" dt="2025-10-15T14:56:33.823" v="948" actId="14100"/>
          <ac:spMkLst>
            <pc:docMk/>
            <pc:sldMk cId="3961950486" sldId="267"/>
            <ac:spMk id="5" creationId="{C7C02175-E695-274A-837F-9D353C05EA84}"/>
          </ac:spMkLst>
        </pc:spChg>
      </pc:sldChg>
      <pc:sldChg chg="modSp add mod modNotesTx">
        <pc:chgData name="Charles LaPierre" userId="80c88e1a-6555-4309-9c5f-1e5ccf743dfa" providerId="ADAL" clId="{31EAB786-4D96-4184-A462-B016DF149D17}" dt="2025-10-15T14:36:25.037" v="724" actId="20577"/>
        <pc:sldMkLst>
          <pc:docMk/>
          <pc:sldMk cId="2078702023" sldId="276"/>
        </pc:sldMkLst>
        <pc:spChg chg="mod">
          <ac:chgData name="Charles LaPierre" userId="80c88e1a-6555-4309-9c5f-1e5ccf743dfa" providerId="ADAL" clId="{31EAB786-4D96-4184-A462-B016DF149D17}" dt="2025-10-14T18:25:40.158" v="564" actId="6549"/>
          <ac:spMkLst>
            <pc:docMk/>
            <pc:sldMk cId="2078702023" sldId="276"/>
            <ac:spMk id="2" creationId="{6BE1FC8A-A8B7-9E96-DA58-56F25358E9D9}"/>
          </ac:spMkLst>
        </pc:spChg>
        <pc:spChg chg="mod">
          <ac:chgData name="Charles LaPierre" userId="80c88e1a-6555-4309-9c5f-1e5ccf743dfa" providerId="ADAL" clId="{31EAB786-4D96-4184-A462-B016DF149D17}" dt="2025-10-14T18:26:42.068" v="584" actId="948"/>
          <ac:spMkLst>
            <pc:docMk/>
            <pc:sldMk cId="2078702023" sldId="276"/>
            <ac:spMk id="8" creationId="{D20F8F3D-D021-B790-7A8E-49516FCAE5D1}"/>
          </ac:spMkLst>
        </pc:spChg>
      </pc:sldChg>
      <pc:sldChg chg="modSp add mod">
        <pc:chgData name="Charles LaPierre" userId="80c88e1a-6555-4309-9c5f-1e5ccf743dfa" providerId="ADAL" clId="{31EAB786-4D96-4184-A462-B016DF149D17}" dt="2025-10-15T14:48:30.400" v="750" actId="948"/>
        <pc:sldMkLst>
          <pc:docMk/>
          <pc:sldMk cId="2411676261" sldId="288"/>
        </pc:sldMkLst>
        <pc:spChg chg="mod">
          <ac:chgData name="Charles LaPierre" userId="80c88e1a-6555-4309-9c5f-1e5ccf743dfa" providerId="ADAL" clId="{31EAB786-4D96-4184-A462-B016DF149D17}" dt="2025-10-15T14:48:30.400" v="750" actId="948"/>
          <ac:spMkLst>
            <pc:docMk/>
            <pc:sldMk cId="2411676261" sldId="288"/>
            <ac:spMk id="8" creationId="{B3FC3540-3B4B-5CCC-CB29-5E4E816D8579}"/>
          </ac:spMkLst>
        </pc:spChg>
      </pc:sldChg>
      <pc:sldChg chg="modSp add mod modNotesTx">
        <pc:chgData name="Charles LaPierre" userId="80c88e1a-6555-4309-9c5f-1e5ccf743dfa" providerId="ADAL" clId="{31EAB786-4D96-4184-A462-B016DF149D17}" dt="2025-10-15T14:36:12.734" v="707" actId="20577"/>
        <pc:sldMkLst>
          <pc:docMk/>
          <pc:sldMk cId="2167713546" sldId="290"/>
        </pc:sldMkLst>
      </pc:sldChg>
      <pc:sldChg chg="modSp add mod modNotesTx">
        <pc:chgData name="Charles LaPierre" userId="80c88e1a-6555-4309-9c5f-1e5ccf743dfa" providerId="ADAL" clId="{31EAB786-4D96-4184-A462-B016DF149D17}" dt="2025-10-15T14:36:19.415" v="715" actId="20577"/>
        <pc:sldMkLst>
          <pc:docMk/>
          <pc:sldMk cId="1036534955" sldId="291"/>
        </pc:sldMkLst>
        <pc:spChg chg="mod">
          <ac:chgData name="Charles LaPierre" userId="80c88e1a-6555-4309-9c5f-1e5ccf743dfa" providerId="ADAL" clId="{31EAB786-4D96-4184-A462-B016DF149D17}" dt="2025-10-14T18:22:20.915" v="521" actId="1076"/>
          <ac:spMkLst>
            <pc:docMk/>
            <pc:sldMk cId="1036534955" sldId="291"/>
            <ac:spMk id="2" creationId="{88E514AD-6D28-B256-075C-12AF92FD5F47}"/>
          </ac:spMkLst>
        </pc:spChg>
        <pc:spChg chg="mod">
          <ac:chgData name="Charles LaPierre" userId="80c88e1a-6555-4309-9c5f-1e5ccf743dfa" providerId="ADAL" clId="{31EAB786-4D96-4184-A462-B016DF149D17}" dt="2025-10-14T18:23:32.181" v="538" actId="1076"/>
          <ac:spMkLst>
            <pc:docMk/>
            <pc:sldMk cId="1036534955" sldId="291"/>
            <ac:spMk id="8" creationId="{AD91C229-F23D-71F2-7DEE-077BC80E75AF}"/>
          </ac:spMkLst>
        </pc:spChg>
      </pc:sldChg>
      <pc:sldChg chg="modSp add mod modNotesTx">
        <pc:chgData name="Charles LaPierre" userId="80c88e1a-6555-4309-9c5f-1e5ccf743dfa" providerId="ADAL" clId="{31EAB786-4D96-4184-A462-B016DF149D17}" dt="2025-10-14T18:33:14.160" v="644" actId="20577"/>
        <pc:sldMkLst>
          <pc:docMk/>
          <pc:sldMk cId="232193449" sldId="294"/>
        </pc:sldMkLst>
        <pc:spChg chg="mod">
          <ac:chgData name="Charles LaPierre" userId="80c88e1a-6555-4309-9c5f-1e5ccf743dfa" providerId="ADAL" clId="{31EAB786-4D96-4184-A462-B016DF149D17}" dt="2025-10-14T18:09:44.308" v="468"/>
          <ac:spMkLst>
            <pc:docMk/>
            <pc:sldMk cId="232193449" sldId="294"/>
            <ac:spMk id="8" creationId="{36B4BF69-BC6F-52F1-523A-C2EF5A741E81}"/>
          </ac:spMkLst>
        </pc:spChg>
      </pc:sldChg>
      <pc:sldChg chg="modSp add mod modNotesTx">
        <pc:chgData name="Charles LaPierre" userId="80c88e1a-6555-4309-9c5f-1e5ccf743dfa" providerId="ADAL" clId="{31EAB786-4D96-4184-A462-B016DF149D17}" dt="2025-10-14T18:32:58.978" v="632" actId="20577"/>
        <pc:sldMkLst>
          <pc:docMk/>
          <pc:sldMk cId="1465946537" sldId="295"/>
        </pc:sldMkLst>
        <pc:spChg chg="mod">
          <ac:chgData name="Charles LaPierre" userId="80c88e1a-6555-4309-9c5f-1e5ccf743dfa" providerId="ADAL" clId="{31EAB786-4D96-4184-A462-B016DF149D17}" dt="2025-10-14T17:48:18.681" v="420" actId="948"/>
          <ac:spMkLst>
            <pc:docMk/>
            <pc:sldMk cId="1465946537" sldId="295"/>
            <ac:spMk id="8" creationId="{DEE174D9-47C1-1917-76A9-0B166F7F2476}"/>
          </ac:spMkLst>
        </pc:spChg>
      </pc:sldChg>
      <pc:sldChg chg="addSp delSp modSp add mod modNotesTx">
        <pc:chgData name="Charles LaPierre" userId="80c88e1a-6555-4309-9c5f-1e5ccf743dfa" providerId="ADAL" clId="{31EAB786-4D96-4184-A462-B016DF149D17}" dt="2025-10-15T14:36:00.162" v="698" actId="20577"/>
        <pc:sldMkLst>
          <pc:docMk/>
          <pc:sldMk cId="130405849" sldId="296"/>
        </pc:sldMkLst>
        <pc:spChg chg="mod">
          <ac:chgData name="Charles LaPierre" userId="80c88e1a-6555-4309-9c5f-1e5ccf743dfa" providerId="ADAL" clId="{31EAB786-4D96-4184-A462-B016DF149D17}" dt="2025-10-14T18:14:39.633" v="490" actId="1076"/>
          <ac:spMkLst>
            <pc:docMk/>
            <pc:sldMk cId="130405849" sldId="296"/>
            <ac:spMk id="2" creationId="{85D592B3-15E7-6FD9-A3CC-7BEC5F846BD3}"/>
          </ac:spMkLst>
        </pc:spChg>
        <pc:spChg chg="add del mod">
          <ac:chgData name="Charles LaPierre" userId="80c88e1a-6555-4309-9c5f-1e5ccf743dfa" providerId="ADAL" clId="{31EAB786-4D96-4184-A462-B016DF149D17}" dt="2025-10-14T18:16:06.219" v="501" actId="113"/>
          <ac:spMkLst>
            <pc:docMk/>
            <pc:sldMk cId="130405849" sldId="296"/>
            <ac:spMk id="8" creationId="{0B2B2AAD-D1CA-D01C-BC85-0969D2AAE0D1}"/>
          </ac:spMkLst>
        </pc:spChg>
        <pc:graphicFrameChg chg="mod ord modGraphic">
          <ac:chgData name="Charles LaPierre" userId="80c88e1a-6555-4309-9c5f-1e5ccf743dfa" providerId="ADAL" clId="{31EAB786-4D96-4184-A462-B016DF149D17}" dt="2025-10-14T18:29:30.047" v="601" actId="1036"/>
          <ac:graphicFrameMkLst>
            <pc:docMk/>
            <pc:sldMk cId="130405849" sldId="296"/>
            <ac:graphicFrameMk id="3" creationId="{8C6082F9-3B83-9EF9-ACD4-F0C724786A26}"/>
          </ac:graphicFrameMkLst>
        </pc:graphicFrameChg>
      </pc:sldChg>
      <pc:sldChg chg="modSp add del mod">
        <pc:chgData name="Charles LaPierre" userId="80c88e1a-6555-4309-9c5f-1e5ccf743dfa" providerId="ADAL" clId="{31EAB786-4D96-4184-A462-B016DF149D17}" dt="2025-10-14T18:11:13.400" v="469" actId="2696"/>
        <pc:sldMkLst>
          <pc:docMk/>
          <pc:sldMk cId="2088883282" sldId="297"/>
        </pc:sldMkLst>
      </pc:sldChg>
      <pc:sldChg chg="modSp add del mod">
        <pc:chgData name="Charles LaPierre" userId="80c88e1a-6555-4309-9c5f-1e5ccf743dfa" providerId="ADAL" clId="{31EAB786-4D96-4184-A462-B016DF149D17}" dt="2025-10-14T17:35:09.999" v="302" actId="2696"/>
        <pc:sldMkLst>
          <pc:docMk/>
          <pc:sldMk cId="1150919437" sldId="304"/>
        </pc:sldMkLst>
      </pc:sldChg>
      <pc:sldChg chg="addSp modSp add mod modNotesTx">
        <pc:chgData name="Charles LaPierre" userId="80c88e1a-6555-4309-9c5f-1e5ccf743dfa" providerId="ADAL" clId="{31EAB786-4D96-4184-A462-B016DF149D17}" dt="2025-10-15T14:35:34.958" v="683" actId="20577"/>
        <pc:sldMkLst>
          <pc:docMk/>
          <pc:sldMk cId="2246133022" sldId="305"/>
        </pc:sldMkLst>
        <pc:spChg chg="mod">
          <ac:chgData name="Charles LaPierre" userId="80c88e1a-6555-4309-9c5f-1e5ccf743dfa" providerId="ADAL" clId="{31EAB786-4D96-4184-A462-B016DF149D17}" dt="2025-10-14T18:00:09.747" v="467" actId="14100"/>
          <ac:spMkLst>
            <pc:docMk/>
            <pc:sldMk cId="2246133022" sldId="305"/>
            <ac:spMk id="8" creationId="{E52BAE18-3363-2751-2F9F-A5F7FAC150AF}"/>
          </ac:spMkLst>
        </pc:spChg>
        <pc:graphicFrameChg chg="mod ord modGraphic">
          <ac:chgData name="Charles LaPierre" userId="80c88e1a-6555-4309-9c5f-1e5ccf743dfa" providerId="ADAL" clId="{31EAB786-4D96-4184-A462-B016DF149D17}" dt="2025-10-14T18:29:42.362" v="604" actId="1036"/>
          <ac:graphicFrameMkLst>
            <pc:docMk/>
            <pc:sldMk cId="2246133022" sldId="305"/>
            <ac:graphicFrameMk id="3" creationId="{8A2EC4D0-328B-A30C-325B-6437004053A2}"/>
          </ac:graphicFrameMkLst>
        </pc:graphicFrameChg>
      </pc:sldChg>
      <pc:sldChg chg="modSp add mod ord modNotesTx">
        <pc:chgData name="Charles LaPierre" userId="80c88e1a-6555-4309-9c5f-1e5ccf743dfa" providerId="ADAL" clId="{31EAB786-4D96-4184-A462-B016DF149D17}" dt="2025-10-15T14:35:51.759" v="690" actId="20577"/>
        <pc:sldMkLst>
          <pc:docMk/>
          <pc:sldMk cId="1300687718" sldId="306"/>
        </pc:sldMkLst>
        <pc:spChg chg="mod">
          <ac:chgData name="Charles LaPierre" userId="80c88e1a-6555-4309-9c5f-1e5ccf743dfa" providerId="ADAL" clId="{31EAB786-4D96-4184-A462-B016DF149D17}" dt="2025-10-14T18:12:10.369" v="471" actId="6549"/>
          <ac:spMkLst>
            <pc:docMk/>
            <pc:sldMk cId="1300687718" sldId="306"/>
            <ac:spMk id="8" creationId="{79EFFC21-8C7E-1F2C-1844-0E8650522FAF}"/>
          </ac:spMkLst>
        </pc:spChg>
      </pc:sldChg>
      <pc:sldChg chg="add del">
        <pc:chgData name="Charles LaPierre" userId="80c88e1a-6555-4309-9c5f-1e5ccf743dfa" providerId="ADAL" clId="{31EAB786-4D96-4184-A462-B016DF149D17}" dt="2025-10-14T17:45:21.358" v="392"/>
        <pc:sldMkLst>
          <pc:docMk/>
          <pc:sldMk cId="2827366565" sldId="307"/>
        </pc:sldMkLst>
      </pc:sldChg>
      <pc:sldChg chg="addSp modSp add mod ord modNotesTx">
        <pc:chgData name="Charles LaPierre" userId="80c88e1a-6555-4309-9c5f-1e5ccf743dfa" providerId="ADAL" clId="{31EAB786-4D96-4184-A462-B016DF149D17}" dt="2025-10-15T14:52:37.245" v="791" actId="1076"/>
        <pc:sldMkLst>
          <pc:docMk/>
          <pc:sldMk cId="1129345084" sldId="314"/>
        </pc:sldMkLst>
      </pc:sldChg>
    </pc:docChg>
  </pc:docChgLst>
  <pc:docChgLst>
    <pc:chgData name="Charles LaPierre" userId="80c88e1a-6555-4309-9c5f-1e5ccf743dfa" providerId="ADAL" clId="{F79E97F9-2389-4FE1-A5A3-8EB914458FE5}"/>
    <pc:docChg chg="undo custSel addSld delSld modSld sldOrd">
      <pc:chgData name="Charles LaPierre" userId="80c88e1a-6555-4309-9c5f-1e5ccf743dfa" providerId="ADAL" clId="{F79E97F9-2389-4FE1-A5A3-8EB914458FE5}" dt="2025-11-03T22:53:31.103" v="592" actId="1076"/>
      <pc:docMkLst>
        <pc:docMk/>
      </pc:docMkLst>
      <pc:sldChg chg="modSp">
        <pc:chgData name="Charles LaPierre" userId="80c88e1a-6555-4309-9c5f-1e5ccf743dfa" providerId="ADAL" clId="{F79E97F9-2389-4FE1-A5A3-8EB914458FE5}" dt="2025-10-27T14:30:26.619" v="178" actId="20577"/>
        <pc:sldMkLst>
          <pc:docMk/>
          <pc:sldMk cId="754953230" sldId="260"/>
        </pc:sldMkLst>
        <pc:spChg chg="mod">
          <ac:chgData name="Charles LaPierre" userId="80c88e1a-6555-4309-9c5f-1e5ccf743dfa" providerId="ADAL" clId="{F79E97F9-2389-4FE1-A5A3-8EB914458FE5}" dt="2025-10-27T14:30:26.619" v="178" actId="20577"/>
          <ac:spMkLst>
            <pc:docMk/>
            <pc:sldMk cId="754953230" sldId="260"/>
            <ac:spMk id="5" creationId="{F636D0FC-E9F7-9206-8E25-B8661465A9AF}"/>
          </ac:spMkLst>
        </pc:spChg>
      </pc:sldChg>
      <pc:sldChg chg="modSp">
        <pc:chgData name="Charles LaPierre" userId="80c88e1a-6555-4309-9c5f-1e5ccf743dfa" providerId="ADAL" clId="{F79E97F9-2389-4FE1-A5A3-8EB914458FE5}" dt="2025-10-27T14:30:44.929" v="179" actId="20577"/>
        <pc:sldMkLst>
          <pc:docMk/>
          <pc:sldMk cId="139133231" sldId="263"/>
        </pc:sldMkLst>
        <pc:spChg chg="mod">
          <ac:chgData name="Charles LaPierre" userId="80c88e1a-6555-4309-9c5f-1e5ccf743dfa" providerId="ADAL" clId="{F79E97F9-2389-4FE1-A5A3-8EB914458FE5}" dt="2025-10-27T14:30:44.929" v="179" actId="20577"/>
          <ac:spMkLst>
            <pc:docMk/>
            <pc:sldMk cId="139133231" sldId="263"/>
            <ac:spMk id="3" creationId="{C621ACC8-C77B-1251-1AC8-F39850941F12}"/>
          </ac:spMkLst>
        </pc:spChg>
      </pc:sldChg>
      <pc:sldChg chg="addSp delSp modSp mod">
        <pc:chgData name="Charles LaPierre" userId="80c88e1a-6555-4309-9c5f-1e5ccf743dfa" providerId="ADAL" clId="{F79E97F9-2389-4FE1-A5A3-8EB914458FE5}" dt="2025-11-03T22:49:39.285" v="584" actId="1076"/>
        <pc:sldMkLst>
          <pc:docMk/>
          <pc:sldMk cId="932864015" sldId="264"/>
        </pc:sldMkLst>
        <pc:spChg chg="add mod">
          <ac:chgData name="Charles LaPierre" userId="80c88e1a-6555-4309-9c5f-1e5ccf743dfa" providerId="ADAL" clId="{F79E97F9-2389-4FE1-A5A3-8EB914458FE5}" dt="2025-11-03T22:49:39.285" v="584" actId="1076"/>
          <ac:spMkLst>
            <pc:docMk/>
            <pc:sldMk cId="932864015" sldId="264"/>
            <ac:spMk id="3" creationId="{43C2F9AD-BB51-DE2B-9571-7B594CC8AC92}"/>
          </ac:spMkLst>
        </pc:spChg>
        <pc:spChg chg="add del mod">
          <ac:chgData name="Charles LaPierre" userId="80c88e1a-6555-4309-9c5f-1e5ccf743dfa" providerId="ADAL" clId="{F79E97F9-2389-4FE1-A5A3-8EB914458FE5}" dt="2025-11-03T22:49:02.890" v="575" actId="478"/>
          <ac:spMkLst>
            <pc:docMk/>
            <pc:sldMk cId="932864015" sldId="264"/>
            <ac:spMk id="5" creationId="{A2D93307-984A-04C6-E8C2-369F571C8391}"/>
          </ac:spMkLst>
        </pc:spChg>
      </pc:sldChg>
      <pc:sldChg chg="modSp mod">
        <pc:chgData name="Charles LaPierre" userId="80c88e1a-6555-4309-9c5f-1e5ccf743dfa" providerId="ADAL" clId="{F79E97F9-2389-4FE1-A5A3-8EB914458FE5}" dt="2025-10-20T14:25:57.232" v="131" actId="948"/>
        <pc:sldMkLst>
          <pc:docMk/>
          <pc:sldMk cId="3920955514" sldId="266"/>
        </pc:sldMkLst>
        <pc:spChg chg="mod">
          <ac:chgData name="Charles LaPierre" userId="80c88e1a-6555-4309-9c5f-1e5ccf743dfa" providerId="ADAL" clId="{F79E97F9-2389-4FE1-A5A3-8EB914458FE5}" dt="2025-10-20T14:25:57.232" v="131" actId="948"/>
          <ac:spMkLst>
            <pc:docMk/>
            <pc:sldMk cId="3920955514" sldId="266"/>
            <ac:spMk id="5" creationId="{A655A53C-452B-98A5-2D8A-D876F6D4955F}"/>
          </ac:spMkLst>
        </pc:spChg>
      </pc:sldChg>
      <pc:sldChg chg="addSp delSp modSp mod modNotesTx">
        <pc:chgData name="Charles LaPierre" userId="80c88e1a-6555-4309-9c5f-1e5ccf743dfa" providerId="ADAL" clId="{F79E97F9-2389-4FE1-A5A3-8EB914458FE5}" dt="2025-11-03T22:53:31.103" v="592" actId="1076"/>
        <pc:sldMkLst>
          <pc:docMk/>
          <pc:sldMk cId="3961950486" sldId="267"/>
        </pc:sldMkLst>
        <pc:spChg chg="add">
          <ac:chgData name="Charles LaPierre" userId="80c88e1a-6555-4309-9c5f-1e5ccf743dfa" providerId="ADAL" clId="{F79E97F9-2389-4FE1-A5A3-8EB914458FE5}" dt="2025-11-03T22:53:16.643" v="589"/>
          <ac:spMkLst>
            <pc:docMk/>
            <pc:sldMk cId="3961950486" sldId="267"/>
            <ac:spMk id="3" creationId="{9907AC73-1828-758B-BE7C-37B11444B9BC}"/>
          </ac:spMkLst>
        </pc:spChg>
        <pc:spChg chg="mod">
          <ac:chgData name="Charles LaPierre" userId="80c88e1a-6555-4309-9c5f-1e5ccf743dfa" providerId="ADAL" clId="{F79E97F9-2389-4FE1-A5A3-8EB914458FE5}" dt="2025-11-03T22:52:57.392" v="587"/>
          <ac:spMkLst>
            <pc:docMk/>
            <pc:sldMk cId="3961950486" sldId="267"/>
            <ac:spMk id="5" creationId="{C7C02175-E695-274A-837F-9D353C05EA84}"/>
          </ac:spMkLst>
        </pc:spChg>
        <pc:picChg chg="add mod">
          <ac:chgData name="Charles LaPierre" userId="80c88e1a-6555-4309-9c5f-1e5ccf743dfa" providerId="ADAL" clId="{F79E97F9-2389-4FE1-A5A3-8EB914458FE5}" dt="2025-11-03T22:53:31.103" v="592" actId="1076"/>
          <ac:picMkLst>
            <pc:docMk/>
            <pc:sldMk cId="3961950486" sldId="267"/>
            <ac:picMk id="6" creationId="{47C12068-F44A-E481-FF4E-D2E2DD80292A}"/>
          </ac:picMkLst>
        </pc:picChg>
        <pc:picChg chg="del ord">
          <ac:chgData name="Charles LaPierre" userId="80c88e1a-6555-4309-9c5f-1e5ccf743dfa" providerId="ADAL" clId="{F79E97F9-2389-4FE1-A5A3-8EB914458FE5}" dt="2025-11-03T22:53:05.483" v="588" actId="478"/>
          <ac:picMkLst>
            <pc:docMk/>
            <pc:sldMk cId="3961950486" sldId="267"/>
            <ac:picMk id="7" creationId="{453B614F-C892-268B-D397-3E545890E640}"/>
          </ac:picMkLst>
        </pc:picChg>
      </pc:sldChg>
      <pc:sldChg chg="modSp">
        <pc:chgData name="Charles LaPierre" userId="80c88e1a-6555-4309-9c5f-1e5ccf743dfa" providerId="ADAL" clId="{F79E97F9-2389-4FE1-A5A3-8EB914458FE5}" dt="2025-10-27T14:34:21.199" v="192" actId="20577"/>
        <pc:sldMkLst>
          <pc:docMk/>
          <pc:sldMk cId="640132995" sldId="268"/>
        </pc:sldMkLst>
        <pc:spChg chg="mod">
          <ac:chgData name="Charles LaPierre" userId="80c88e1a-6555-4309-9c5f-1e5ccf743dfa" providerId="ADAL" clId="{F79E97F9-2389-4FE1-A5A3-8EB914458FE5}" dt="2025-10-27T14:34:21.199" v="192" actId="20577"/>
          <ac:spMkLst>
            <pc:docMk/>
            <pc:sldMk cId="640132995" sldId="268"/>
            <ac:spMk id="5" creationId="{7BEC98A4-1809-0433-B9A8-B38BC0BE0CC4}"/>
          </ac:spMkLst>
        </pc:spChg>
      </pc:sldChg>
      <pc:sldChg chg="modSp mod modClrScheme chgLayout modNotesTx">
        <pc:chgData name="Charles LaPierre" userId="80c88e1a-6555-4309-9c5f-1e5ccf743dfa" providerId="ADAL" clId="{F79E97F9-2389-4FE1-A5A3-8EB914458FE5}" dt="2025-10-27T14:40:25.813" v="200" actId="700"/>
        <pc:sldMkLst>
          <pc:docMk/>
          <pc:sldMk cId="2078702023" sldId="276"/>
        </pc:sldMkLst>
        <pc:spChg chg="mod ord">
          <ac:chgData name="Charles LaPierre" userId="80c88e1a-6555-4309-9c5f-1e5ccf743dfa" providerId="ADAL" clId="{F79E97F9-2389-4FE1-A5A3-8EB914458FE5}" dt="2025-10-27T14:40:25.813" v="200" actId="700"/>
          <ac:spMkLst>
            <pc:docMk/>
            <pc:sldMk cId="2078702023" sldId="276"/>
            <ac:spMk id="2" creationId="{6BE1FC8A-A8B7-9E96-DA58-56F25358E9D9}"/>
          </ac:spMkLst>
        </pc:spChg>
        <pc:spChg chg="mod ord">
          <ac:chgData name="Charles LaPierre" userId="80c88e1a-6555-4309-9c5f-1e5ccf743dfa" providerId="ADAL" clId="{F79E97F9-2389-4FE1-A5A3-8EB914458FE5}" dt="2025-10-27T14:40:25.813" v="200" actId="700"/>
          <ac:spMkLst>
            <pc:docMk/>
            <pc:sldMk cId="2078702023" sldId="276"/>
            <ac:spMk id="4" creationId="{D024E474-58A8-E6FD-6DE3-CEFB59693F33}"/>
          </ac:spMkLst>
        </pc:spChg>
        <pc:spChg chg="mod ord">
          <ac:chgData name="Charles LaPierre" userId="80c88e1a-6555-4309-9c5f-1e5ccf743dfa" providerId="ADAL" clId="{F79E97F9-2389-4FE1-A5A3-8EB914458FE5}" dt="2025-10-27T14:40:25.813" v="200" actId="700"/>
          <ac:spMkLst>
            <pc:docMk/>
            <pc:sldMk cId="2078702023" sldId="276"/>
            <ac:spMk id="8" creationId="{D20F8F3D-D021-B790-7A8E-49516FCAE5D1}"/>
          </ac:spMkLst>
        </pc:spChg>
      </pc:sldChg>
      <pc:sldChg chg="modSp mod modClrScheme chgLayout">
        <pc:chgData name="Charles LaPierre" userId="80c88e1a-6555-4309-9c5f-1e5ccf743dfa" providerId="ADAL" clId="{F79E97F9-2389-4FE1-A5A3-8EB914458FE5}" dt="2025-10-27T14:44:12.857" v="531" actId="700"/>
        <pc:sldMkLst>
          <pc:docMk/>
          <pc:sldMk cId="2411676261" sldId="288"/>
        </pc:sldMkLst>
        <pc:spChg chg="mod ord">
          <ac:chgData name="Charles LaPierre" userId="80c88e1a-6555-4309-9c5f-1e5ccf743dfa" providerId="ADAL" clId="{F79E97F9-2389-4FE1-A5A3-8EB914458FE5}" dt="2025-10-27T14:44:12.857" v="531" actId="700"/>
          <ac:spMkLst>
            <pc:docMk/>
            <pc:sldMk cId="2411676261" sldId="288"/>
            <ac:spMk id="2" creationId="{94136957-EA18-1D40-B98A-DF42932050F9}"/>
          </ac:spMkLst>
        </pc:spChg>
        <pc:spChg chg="mod ord">
          <ac:chgData name="Charles LaPierre" userId="80c88e1a-6555-4309-9c5f-1e5ccf743dfa" providerId="ADAL" clId="{F79E97F9-2389-4FE1-A5A3-8EB914458FE5}" dt="2025-10-27T14:44:12.857" v="531" actId="700"/>
          <ac:spMkLst>
            <pc:docMk/>
            <pc:sldMk cId="2411676261" sldId="288"/>
            <ac:spMk id="4" creationId="{E8D918A5-F942-0EFC-D8FC-531111B61B9F}"/>
          </ac:spMkLst>
        </pc:spChg>
        <pc:spChg chg="mod ord">
          <ac:chgData name="Charles LaPierre" userId="80c88e1a-6555-4309-9c5f-1e5ccf743dfa" providerId="ADAL" clId="{F79E97F9-2389-4FE1-A5A3-8EB914458FE5}" dt="2025-10-27T14:44:12.857" v="531" actId="700"/>
          <ac:spMkLst>
            <pc:docMk/>
            <pc:sldMk cId="2411676261" sldId="288"/>
            <ac:spMk id="8" creationId="{B3FC3540-3B4B-5CCC-CB29-5E4E816D8579}"/>
          </ac:spMkLst>
        </pc:spChg>
      </pc:sldChg>
      <pc:sldChg chg="delSp modSp del">
        <pc:chgData name="Charles LaPierre" userId="80c88e1a-6555-4309-9c5f-1e5ccf743dfa" providerId="ADAL" clId="{F79E97F9-2389-4FE1-A5A3-8EB914458FE5}" dt="2025-10-27T14:32:55.801" v="188" actId="2696"/>
        <pc:sldMkLst>
          <pc:docMk/>
          <pc:sldMk cId="2167713546" sldId="290"/>
        </pc:sldMkLst>
      </pc:sldChg>
      <pc:sldChg chg="addSp delSp modSp mod modClrScheme chgLayout">
        <pc:chgData name="Charles LaPierre" userId="80c88e1a-6555-4309-9c5f-1e5ccf743dfa" providerId="ADAL" clId="{F79E97F9-2389-4FE1-A5A3-8EB914458FE5}" dt="2025-10-27T14:44:24.894" v="532" actId="20577"/>
        <pc:sldMkLst>
          <pc:docMk/>
          <pc:sldMk cId="1036534955" sldId="291"/>
        </pc:sldMkLst>
        <pc:spChg chg="mod ord">
          <ac:chgData name="Charles LaPierre" userId="80c88e1a-6555-4309-9c5f-1e5ccf743dfa" providerId="ADAL" clId="{F79E97F9-2389-4FE1-A5A3-8EB914458FE5}" dt="2025-10-27T14:41:13.844" v="203" actId="700"/>
          <ac:spMkLst>
            <pc:docMk/>
            <pc:sldMk cId="1036534955" sldId="291"/>
            <ac:spMk id="2" creationId="{88E514AD-6D28-B256-075C-12AF92FD5F47}"/>
          </ac:spMkLst>
        </pc:spChg>
        <pc:spChg chg="mod ord">
          <ac:chgData name="Charles LaPierre" userId="80c88e1a-6555-4309-9c5f-1e5ccf743dfa" providerId="ADAL" clId="{F79E97F9-2389-4FE1-A5A3-8EB914458FE5}" dt="2025-10-27T14:41:13.844" v="203" actId="700"/>
          <ac:spMkLst>
            <pc:docMk/>
            <pc:sldMk cId="1036534955" sldId="291"/>
            <ac:spMk id="4" creationId="{46D3FDA7-EA99-DC23-FEA9-DD438AC9821D}"/>
          </ac:spMkLst>
        </pc:spChg>
        <pc:spChg chg="add del mod ord">
          <ac:chgData name="Charles LaPierre" userId="80c88e1a-6555-4309-9c5f-1e5ccf743dfa" providerId="ADAL" clId="{F79E97F9-2389-4FE1-A5A3-8EB914458FE5}" dt="2025-10-27T14:44:24.894" v="532" actId="20577"/>
          <ac:spMkLst>
            <pc:docMk/>
            <pc:sldMk cId="1036534955" sldId="291"/>
            <ac:spMk id="8" creationId="{AD91C229-F23D-71F2-7DEE-077BC80E75AF}"/>
          </ac:spMkLst>
        </pc:spChg>
      </pc:sldChg>
      <pc:sldChg chg="modSp mod modClrScheme chgLayout">
        <pc:chgData name="Charles LaPierre" userId="80c88e1a-6555-4309-9c5f-1e5ccf743dfa" providerId="ADAL" clId="{F79E97F9-2389-4FE1-A5A3-8EB914458FE5}" dt="2025-10-27T14:43:38.313" v="526" actId="700"/>
        <pc:sldMkLst>
          <pc:docMk/>
          <pc:sldMk cId="232193449" sldId="294"/>
        </pc:sldMkLst>
        <pc:spChg chg="mod ord">
          <ac:chgData name="Charles LaPierre" userId="80c88e1a-6555-4309-9c5f-1e5ccf743dfa" providerId="ADAL" clId="{F79E97F9-2389-4FE1-A5A3-8EB914458FE5}" dt="2025-10-27T14:43:38.313" v="526" actId="700"/>
          <ac:spMkLst>
            <pc:docMk/>
            <pc:sldMk cId="232193449" sldId="294"/>
            <ac:spMk id="2" creationId="{2C7EC954-62DC-8843-3245-789AA3B9D441}"/>
          </ac:spMkLst>
        </pc:spChg>
        <pc:spChg chg="mod ord">
          <ac:chgData name="Charles LaPierre" userId="80c88e1a-6555-4309-9c5f-1e5ccf743dfa" providerId="ADAL" clId="{F79E97F9-2389-4FE1-A5A3-8EB914458FE5}" dt="2025-10-27T14:43:38.313" v="526" actId="700"/>
          <ac:spMkLst>
            <pc:docMk/>
            <pc:sldMk cId="232193449" sldId="294"/>
            <ac:spMk id="4" creationId="{B00DD66C-A009-4BE3-ECB7-B4F29DB5E780}"/>
          </ac:spMkLst>
        </pc:spChg>
        <pc:spChg chg="mod ord">
          <ac:chgData name="Charles LaPierre" userId="80c88e1a-6555-4309-9c5f-1e5ccf743dfa" providerId="ADAL" clId="{F79E97F9-2389-4FE1-A5A3-8EB914458FE5}" dt="2025-10-27T14:43:38.313" v="526" actId="700"/>
          <ac:spMkLst>
            <pc:docMk/>
            <pc:sldMk cId="232193449" sldId="294"/>
            <ac:spMk id="8" creationId="{36B4BF69-BC6F-52F1-523A-C2EF5A741E81}"/>
          </ac:spMkLst>
        </pc:spChg>
      </pc:sldChg>
      <pc:sldChg chg="modSp mod modClrScheme chgLayout">
        <pc:chgData name="Charles LaPierre" userId="80c88e1a-6555-4309-9c5f-1e5ccf743dfa" providerId="ADAL" clId="{F79E97F9-2389-4FE1-A5A3-8EB914458FE5}" dt="2025-10-27T14:43:42.025" v="527" actId="700"/>
        <pc:sldMkLst>
          <pc:docMk/>
          <pc:sldMk cId="1465946537" sldId="295"/>
        </pc:sldMkLst>
        <pc:spChg chg="mod ord">
          <ac:chgData name="Charles LaPierre" userId="80c88e1a-6555-4309-9c5f-1e5ccf743dfa" providerId="ADAL" clId="{F79E97F9-2389-4FE1-A5A3-8EB914458FE5}" dt="2025-10-27T14:43:42.025" v="527" actId="700"/>
          <ac:spMkLst>
            <pc:docMk/>
            <pc:sldMk cId="1465946537" sldId="295"/>
            <ac:spMk id="2" creationId="{0E4E936C-B068-86C1-950D-6AF95C42D95E}"/>
          </ac:spMkLst>
        </pc:spChg>
        <pc:spChg chg="mod ord">
          <ac:chgData name="Charles LaPierre" userId="80c88e1a-6555-4309-9c5f-1e5ccf743dfa" providerId="ADAL" clId="{F79E97F9-2389-4FE1-A5A3-8EB914458FE5}" dt="2025-10-27T14:43:42.025" v="527" actId="700"/>
          <ac:spMkLst>
            <pc:docMk/>
            <pc:sldMk cId="1465946537" sldId="295"/>
            <ac:spMk id="4" creationId="{4B5CF3C3-0291-6248-09A1-FB0D465D8E34}"/>
          </ac:spMkLst>
        </pc:spChg>
        <pc:spChg chg="mod ord">
          <ac:chgData name="Charles LaPierre" userId="80c88e1a-6555-4309-9c5f-1e5ccf743dfa" providerId="ADAL" clId="{F79E97F9-2389-4FE1-A5A3-8EB914458FE5}" dt="2025-10-27T14:43:42.025" v="527" actId="700"/>
          <ac:spMkLst>
            <pc:docMk/>
            <pc:sldMk cId="1465946537" sldId="295"/>
            <ac:spMk id="8" creationId="{DEE174D9-47C1-1917-76A9-0B166F7F2476}"/>
          </ac:spMkLst>
        </pc:spChg>
      </pc:sldChg>
      <pc:sldChg chg="modSp mod modClrScheme chgLayout">
        <pc:chgData name="Charles LaPierre" userId="80c88e1a-6555-4309-9c5f-1e5ccf743dfa" providerId="ADAL" clId="{F79E97F9-2389-4FE1-A5A3-8EB914458FE5}" dt="2025-10-27T14:43:11.184" v="524" actId="962"/>
        <pc:sldMkLst>
          <pc:docMk/>
          <pc:sldMk cId="130405849" sldId="296"/>
        </pc:sldMkLst>
        <pc:spChg chg="mod ord">
          <ac:chgData name="Charles LaPierre" userId="80c88e1a-6555-4309-9c5f-1e5ccf743dfa" providerId="ADAL" clId="{F79E97F9-2389-4FE1-A5A3-8EB914458FE5}" dt="2025-10-27T14:41:33.271" v="204" actId="700"/>
          <ac:spMkLst>
            <pc:docMk/>
            <pc:sldMk cId="130405849" sldId="296"/>
            <ac:spMk id="2" creationId="{85D592B3-15E7-6FD9-A3CC-7BEC5F846BD3}"/>
          </ac:spMkLst>
        </pc:spChg>
        <pc:spChg chg="mod ord">
          <ac:chgData name="Charles LaPierre" userId="80c88e1a-6555-4309-9c5f-1e5ccf743dfa" providerId="ADAL" clId="{F79E97F9-2389-4FE1-A5A3-8EB914458FE5}" dt="2025-10-27T14:41:33.271" v="204" actId="700"/>
          <ac:spMkLst>
            <pc:docMk/>
            <pc:sldMk cId="130405849" sldId="296"/>
            <ac:spMk id="4" creationId="{7A23C536-5565-B1FB-B247-582DB4F9C953}"/>
          </ac:spMkLst>
        </pc:spChg>
        <pc:spChg chg="mod ord">
          <ac:chgData name="Charles LaPierre" userId="80c88e1a-6555-4309-9c5f-1e5ccf743dfa" providerId="ADAL" clId="{F79E97F9-2389-4FE1-A5A3-8EB914458FE5}" dt="2025-10-27T14:41:33.271" v="204" actId="700"/>
          <ac:spMkLst>
            <pc:docMk/>
            <pc:sldMk cId="130405849" sldId="296"/>
            <ac:spMk id="8" creationId="{0B2B2AAD-D1CA-D01C-BC85-0969D2AAE0D1}"/>
          </ac:spMkLst>
        </pc:spChg>
        <pc:graphicFrameChg chg="mod">
          <ac:chgData name="Charles LaPierre" userId="80c88e1a-6555-4309-9c5f-1e5ccf743dfa" providerId="ADAL" clId="{F79E97F9-2389-4FE1-A5A3-8EB914458FE5}" dt="2025-10-27T14:43:11.184" v="524" actId="962"/>
          <ac:graphicFrameMkLst>
            <pc:docMk/>
            <pc:sldMk cId="130405849" sldId="296"/>
            <ac:graphicFrameMk id="3" creationId="{8C6082F9-3B83-9EF9-ACD4-F0C724786A26}"/>
          </ac:graphicFrameMkLst>
        </pc:graphicFrameChg>
      </pc:sldChg>
      <pc:sldChg chg="modSp mod modClrScheme chgLayout">
        <pc:chgData name="Charles LaPierre" userId="80c88e1a-6555-4309-9c5f-1e5ccf743dfa" providerId="ADAL" clId="{F79E97F9-2389-4FE1-A5A3-8EB914458FE5}" dt="2025-10-27T14:44:06.377" v="530" actId="1076"/>
        <pc:sldMkLst>
          <pc:docMk/>
          <pc:sldMk cId="2246133022" sldId="305"/>
        </pc:sldMkLst>
        <pc:spChg chg="mod ord">
          <ac:chgData name="Charles LaPierre" userId="80c88e1a-6555-4309-9c5f-1e5ccf743dfa" providerId="ADAL" clId="{F79E97F9-2389-4FE1-A5A3-8EB914458FE5}" dt="2025-10-27T14:43:54.716" v="528" actId="700"/>
          <ac:spMkLst>
            <pc:docMk/>
            <pc:sldMk cId="2246133022" sldId="305"/>
            <ac:spMk id="2" creationId="{FC6C303C-9769-220D-512E-1438493B9364}"/>
          </ac:spMkLst>
        </pc:spChg>
        <pc:spChg chg="mod ord">
          <ac:chgData name="Charles LaPierre" userId="80c88e1a-6555-4309-9c5f-1e5ccf743dfa" providerId="ADAL" clId="{F79E97F9-2389-4FE1-A5A3-8EB914458FE5}" dt="2025-10-27T14:43:54.716" v="528" actId="700"/>
          <ac:spMkLst>
            <pc:docMk/>
            <pc:sldMk cId="2246133022" sldId="305"/>
            <ac:spMk id="4" creationId="{DD9D75F6-F478-14C4-AFF2-19F101CA81DA}"/>
          </ac:spMkLst>
        </pc:spChg>
        <pc:spChg chg="mod ord">
          <ac:chgData name="Charles LaPierre" userId="80c88e1a-6555-4309-9c5f-1e5ccf743dfa" providerId="ADAL" clId="{F79E97F9-2389-4FE1-A5A3-8EB914458FE5}" dt="2025-10-27T14:43:54.716" v="528" actId="700"/>
          <ac:spMkLst>
            <pc:docMk/>
            <pc:sldMk cId="2246133022" sldId="305"/>
            <ac:spMk id="8" creationId="{E52BAE18-3363-2751-2F9F-A5F7FAC150AF}"/>
          </ac:spMkLst>
        </pc:spChg>
        <pc:graphicFrameChg chg="mod">
          <ac:chgData name="Charles LaPierre" userId="80c88e1a-6555-4309-9c5f-1e5ccf743dfa" providerId="ADAL" clId="{F79E97F9-2389-4FE1-A5A3-8EB914458FE5}" dt="2025-10-27T14:44:06.377" v="530" actId="1076"/>
          <ac:graphicFrameMkLst>
            <pc:docMk/>
            <pc:sldMk cId="2246133022" sldId="305"/>
            <ac:graphicFrameMk id="3" creationId="{8A2EC4D0-328B-A30C-325B-6437004053A2}"/>
          </ac:graphicFrameMkLst>
        </pc:graphicFrameChg>
      </pc:sldChg>
      <pc:sldChg chg="modSp mod modClrScheme chgLayout">
        <pc:chgData name="Charles LaPierre" userId="80c88e1a-6555-4309-9c5f-1e5ccf743dfa" providerId="ADAL" clId="{F79E97F9-2389-4FE1-A5A3-8EB914458FE5}" dt="2025-10-27T14:43:28.453" v="525" actId="700"/>
        <pc:sldMkLst>
          <pc:docMk/>
          <pc:sldMk cId="1300687718" sldId="306"/>
        </pc:sldMkLst>
        <pc:spChg chg="mod ord">
          <ac:chgData name="Charles LaPierre" userId="80c88e1a-6555-4309-9c5f-1e5ccf743dfa" providerId="ADAL" clId="{F79E97F9-2389-4FE1-A5A3-8EB914458FE5}" dt="2025-10-27T14:43:28.453" v="525" actId="700"/>
          <ac:spMkLst>
            <pc:docMk/>
            <pc:sldMk cId="1300687718" sldId="306"/>
            <ac:spMk id="2" creationId="{A0C47DB7-ADB2-7F88-D348-CC66B0FAA5EA}"/>
          </ac:spMkLst>
        </pc:spChg>
        <pc:spChg chg="mod ord">
          <ac:chgData name="Charles LaPierre" userId="80c88e1a-6555-4309-9c5f-1e5ccf743dfa" providerId="ADAL" clId="{F79E97F9-2389-4FE1-A5A3-8EB914458FE5}" dt="2025-10-27T14:43:28.453" v="525" actId="700"/>
          <ac:spMkLst>
            <pc:docMk/>
            <pc:sldMk cId="1300687718" sldId="306"/>
            <ac:spMk id="4" creationId="{3DB0C4AD-08E7-9D0C-F3B0-F2BDFF839894}"/>
          </ac:spMkLst>
        </pc:spChg>
        <pc:spChg chg="mod ord">
          <ac:chgData name="Charles LaPierre" userId="80c88e1a-6555-4309-9c5f-1e5ccf743dfa" providerId="ADAL" clId="{F79E97F9-2389-4FE1-A5A3-8EB914458FE5}" dt="2025-10-27T14:43:28.453" v="525" actId="700"/>
          <ac:spMkLst>
            <pc:docMk/>
            <pc:sldMk cId="1300687718" sldId="306"/>
            <ac:spMk id="8" creationId="{79EFFC21-8C7E-1F2C-1844-0E8650522FAF}"/>
          </ac:spMkLst>
        </pc:spChg>
      </pc:sldChg>
      <pc:sldChg chg="new del">
        <pc:chgData name="Charles LaPierre" userId="80c88e1a-6555-4309-9c5f-1e5ccf743dfa" providerId="ADAL" clId="{F79E97F9-2389-4FE1-A5A3-8EB914458FE5}" dt="2025-10-27T14:32:41.236" v="186" actId="2696"/>
        <pc:sldMkLst>
          <pc:docMk/>
          <pc:sldMk cId="2975387751" sldId="307"/>
        </pc:sldMkLst>
      </pc:sldChg>
      <pc:sldChg chg="modSp new ord modNotesTx">
        <pc:chgData name="Charles LaPierre" userId="80c88e1a-6555-4309-9c5f-1e5ccf743dfa" providerId="ADAL" clId="{F79E97F9-2389-4FE1-A5A3-8EB914458FE5}" dt="2025-11-03T22:46:21.301" v="539" actId="20577"/>
        <pc:sldMkLst>
          <pc:docMk/>
          <pc:sldMk cId="3710104704" sldId="308"/>
        </pc:sldMkLst>
        <pc:spChg chg="mod">
          <ac:chgData name="Charles LaPierre" userId="80c88e1a-6555-4309-9c5f-1e5ccf743dfa" providerId="ADAL" clId="{F79E97F9-2389-4FE1-A5A3-8EB914458FE5}" dt="2025-10-27T14:32:49.127" v="187"/>
          <ac:spMkLst>
            <pc:docMk/>
            <pc:sldMk cId="3710104704" sldId="308"/>
            <ac:spMk id="2" creationId="{69A86FCD-3BF2-DC5E-2666-0F847D65C8A1}"/>
          </ac:spMkLst>
        </pc:spChg>
        <pc:spChg chg="mod">
          <ac:chgData name="Charles LaPierre" userId="80c88e1a-6555-4309-9c5f-1e5ccf743dfa" providerId="ADAL" clId="{F79E97F9-2389-4FE1-A5A3-8EB914458FE5}" dt="2025-10-27T14:33:08.167" v="189" actId="20577"/>
          <ac:spMkLst>
            <pc:docMk/>
            <pc:sldMk cId="3710104704" sldId="308"/>
            <ac:spMk id="3" creationId="{5B67FB56-0228-5204-2709-AD6D87D8C480}"/>
          </ac:spMkLst>
        </pc:spChg>
      </pc:sldChg>
      <pc:sldChg chg="new del">
        <pc:chgData name="Charles LaPierre" userId="80c88e1a-6555-4309-9c5f-1e5ccf743dfa" providerId="ADAL" clId="{F79E97F9-2389-4FE1-A5A3-8EB914458FE5}" dt="2025-10-27T14:37:55.486" v="199" actId="2696"/>
        <pc:sldMkLst>
          <pc:docMk/>
          <pc:sldMk cId="397649289" sldId="309"/>
        </pc:sldMkLst>
      </pc:sldChg>
      <pc:sldChg chg="del">
        <pc:chgData name="Charles LaPierre" userId="80c88e1a-6555-4309-9c5f-1e5ccf743dfa" providerId="ADAL" clId="{F79E97F9-2389-4FE1-A5A3-8EB914458FE5}" dt="2025-10-20T14:04:30.365" v="0" actId="2696"/>
        <pc:sldMkLst>
          <pc:docMk/>
          <pc:sldMk cId="1129345084" sldId="3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0BAA90-855D-9D6C-211D-614F3A4E0A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5E50E-593C-C9EC-0AD8-2CE4DF6C05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304FD9-2189-5F4B-82F1-A94750B056EC}" type="datetimeFigureOut">
              <a:rPr lang="en-US" smtClean="0"/>
              <a:t>11/3/2025</a:t>
            </a:fld>
            <a:endParaRPr lang="en-US"/>
          </a:p>
        </p:txBody>
      </p:sp>
      <p:sp>
        <p:nvSpPr>
          <p:cNvPr id="4" name="Footer Placeholder 3">
            <a:extLst>
              <a:ext uri="{FF2B5EF4-FFF2-40B4-BE49-F238E27FC236}">
                <a16:creationId xmlns:a16="http://schemas.microsoft.com/office/drawing/2014/main" id="{6B4C0097-8698-E86D-8A46-D5696F4A68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01E881-E4B9-D43B-AE66-358BDAA69F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DEC146-76AE-EA4B-BFC1-01693D504173}" type="slidenum">
              <a:rPr lang="en-US" smtClean="0"/>
              <a:t>‹#›</a:t>
            </a:fld>
            <a:endParaRPr lang="en-US"/>
          </a:p>
        </p:txBody>
      </p:sp>
    </p:spTree>
    <p:extLst>
      <p:ext uri="{BB962C8B-B14F-4D97-AF65-F5344CB8AC3E}">
        <p14:creationId xmlns:p14="http://schemas.microsoft.com/office/powerpoint/2010/main" val="294388599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45149-3179-244D-A47D-39DAC49C15C8}"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EB223-C763-2942-9356-09EA2CDD5925}" type="slidenum">
              <a:rPr lang="en-US" smtClean="0"/>
              <a:t>‹#›</a:t>
            </a:fld>
            <a:endParaRPr lang="en-US"/>
          </a:p>
        </p:txBody>
      </p:sp>
    </p:spTree>
    <p:extLst>
      <p:ext uri="{BB962C8B-B14F-4D97-AF65-F5344CB8AC3E}">
        <p14:creationId xmlns:p14="http://schemas.microsoft.com/office/powerpoint/2010/main" val="1342711239"/>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Darrin</a:t>
            </a:r>
          </a:p>
        </p:txBody>
      </p:sp>
      <p:sp>
        <p:nvSpPr>
          <p:cNvPr id="4" name="Slide Number Placeholder 3"/>
          <p:cNvSpPr>
            <a:spLocks noGrp="1"/>
          </p:cNvSpPr>
          <p:nvPr>
            <p:ph type="sldNum" sz="quarter" idx="5"/>
          </p:nvPr>
        </p:nvSpPr>
        <p:spPr/>
        <p:txBody>
          <a:bodyPr/>
          <a:lstStyle/>
          <a:p>
            <a:fld id="{7A1EB223-C763-2942-9356-09EA2CDD5925}" type="slidenum">
              <a:rPr lang="en-US" smtClean="0"/>
              <a:t>2</a:t>
            </a:fld>
            <a:endParaRPr lang="en-US"/>
          </a:p>
        </p:txBody>
      </p:sp>
    </p:spTree>
    <p:extLst>
      <p:ext uri="{BB962C8B-B14F-4D97-AF65-F5344CB8AC3E}">
        <p14:creationId xmlns:p14="http://schemas.microsoft.com/office/powerpoint/2010/main" val="3370572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p:txBody>
      </p:sp>
      <p:sp>
        <p:nvSpPr>
          <p:cNvPr id="4" name="Slide Number Placeholder 3"/>
          <p:cNvSpPr>
            <a:spLocks noGrp="1"/>
          </p:cNvSpPr>
          <p:nvPr>
            <p:ph type="sldNum" sz="quarter" idx="5"/>
          </p:nvPr>
        </p:nvSpPr>
        <p:spPr/>
        <p:txBody>
          <a:bodyPr/>
          <a:lstStyle/>
          <a:p>
            <a:fld id="{7A1EB223-C763-2942-9356-09EA2CDD5925}" type="slidenum">
              <a:rPr lang="en-US" smtClean="0"/>
              <a:t>11</a:t>
            </a:fld>
            <a:endParaRPr lang="en-US"/>
          </a:p>
        </p:txBody>
      </p:sp>
    </p:spTree>
    <p:extLst>
      <p:ext uri="{BB962C8B-B14F-4D97-AF65-F5344CB8AC3E}">
        <p14:creationId xmlns:p14="http://schemas.microsoft.com/office/powerpoint/2010/main" val="2932475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Charles LaPierre. </a:t>
            </a:r>
          </a:p>
          <a:p>
            <a:endParaRPr lang="en-US" dirty="0"/>
          </a:p>
          <a:p>
            <a:r>
              <a:rPr lang="en-US" dirty="0"/>
              <a:t>When we assessed the actual websites and documents, a clear pattern of five issues emerged everywhere. We consistently found </a:t>
            </a:r>
            <a:r>
              <a:rPr lang="en-US" b="1" dirty="0"/>
              <a:t>missing alt text, poor color contrast, improper headings, vague links, and inaccessible PDFs</a:t>
            </a:r>
            <a:r>
              <a:rPr lang="en-US" dirty="0"/>
              <a:t>.</a:t>
            </a:r>
          </a:p>
          <a:p>
            <a:endParaRPr lang="en-US" dirty="0"/>
          </a:p>
          <a:p>
            <a:r>
              <a:rPr lang="en-US" dirty="0"/>
              <a:t>But here’s the most important takeaway on this slide: </a:t>
            </a:r>
            <a:r>
              <a:rPr lang="en-US" b="1" dirty="0"/>
              <a:t>these are all solvable problems.</a:t>
            </a:r>
            <a:r>
              <a:rPr lang="en-US" dirty="0"/>
              <a:t> They aren't complex coding issues; they are fundamental barriers that can be fixed and prevented with basic training, which is incredibly empowering.</a:t>
            </a:r>
          </a:p>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12</a:t>
            </a:fld>
            <a:endParaRPr lang="en-US"/>
          </a:p>
        </p:txBody>
      </p:sp>
    </p:spTree>
    <p:extLst>
      <p:ext uri="{BB962C8B-B14F-4D97-AF65-F5344CB8AC3E}">
        <p14:creationId xmlns:p14="http://schemas.microsoft.com/office/powerpoint/2010/main" val="1921332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a:p>
            <a:r>
              <a:rPr lang="en-US" dirty="0"/>
              <a:t>Now let's look at the results of our digital assessments. This table shows the breakdown of accessibility issues we found on the main websites of our pilot partners.</a:t>
            </a:r>
          </a:p>
          <a:p>
            <a:endParaRPr lang="en-US" dirty="0"/>
          </a:p>
          <a:p>
            <a:r>
              <a:rPr lang="en-US" dirty="0"/>
              <a:t>What's immediately striking is that these aren't minor issues. Across the board, the problems we found were overwhelmingly categorized as </a:t>
            </a:r>
            <a:r>
              <a:rPr lang="en-US" b="1" dirty="0"/>
              <a:t>Serious</a:t>
            </a:r>
            <a:r>
              <a:rPr lang="en-US" dirty="0"/>
              <a:t> or </a:t>
            </a:r>
            <a:r>
              <a:rPr lang="en-US" b="1" dirty="0"/>
              <a:t>Medium</a:t>
            </a:r>
            <a:r>
              <a:rPr lang="en-US" dirty="0"/>
              <a:t> severity. To be clear, a </a:t>
            </a:r>
            <a:r>
              <a:rPr lang="en-US" b="1" dirty="0"/>
              <a:t>'Serious' issue</a:t>
            </a:r>
            <a:r>
              <a:rPr lang="en-US" dirty="0"/>
              <a:t> is something like a missing form label that completely prevents a screen reader user from submitting an application. A </a:t>
            </a:r>
            <a:r>
              <a:rPr lang="en-US" b="1" dirty="0"/>
              <a:t>'Medium' issue</a:t>
            </a:r>
            <a:r>
              <a:rPr lang="en-US" dirty="0"/>
              <a:t> might be poor color contrast that makes text unreadable for a student with low vision.</a:t>
            </a:r>
          </a:p>
          <a:p>
            <a:endParaRPr lang="en-US" dirty="0"/>
          </a:p>
          <a:p>
            <a:r>
              <a:rPr lang="en-US" dirty="0"/>
              <a:t>Out of almost 700 issues, only 14 were low-impact. This is the most critical takeaway from our technical work: the accessibility barriers we found are directly and significantly impacting the student experience, preventing them from learning and engaging on an equal basis.</a:t>
            </a:r>
          </a:p>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13</a:t>
            </a:fld>
            <a:endParaRPr lang="en-US"/>
          </a:p>
        </p:txBody>
      </p:sp>
    </p:spTree>
    <p:extLst>
      <p:ext uri="{BB962C8B-B14F-4D97-AF65-F5344CB8AC3E}">
        <p14:creationId xmlns:p14="http://schemas.microsoft.com/office/powerpoint/2010/main" val="3896297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p:txBody>
      </p:sp>
      <p:sp>
        <p:nvSpPr>
          <p:cNvPr id="4" name="Slide Number Placeholder 3"/>
          <p:cNvSpPr>
            <a:spLocks noGrp="1"/>
          </p:cNvSpPr>
          <p:nvPr>
            <p:ph type="sldNum" sz="quarter" idx="5"/>
          </p:nvPr>
        </p:nvSpPr>
        <p:spPr/>
        <p:txBody>
          <a:bodyPr/>
          <a:lstStyle/>
          <a:p>
            <a:fld id="{7A1EB223-C763-2942-9356-09EA2CDD5925}" type="slidenum">
              <a:rPr lang="en-US" smtClean="0"/>
              <a:t>14</a:t>
            </a:fld>
            <a:endParaRPr lang="en-US"/>
          </a:p>
        </p:txBody>
      </p:sp>
    </p:spTree>
    <p:extLst>
      <p:ext uri="{BB962C8B-B14F-4D97-AF65-F5344CB8AC3E}">
        <p14:creationId xmlns:p14="http://schemas.microsoft.com/office/powerpoint/2010/main" val="4041349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a:p>
            <a:r>
              <a:rPr lang="en-US" dirty="0"/>
              <a:t>When we turned our attention from websites to documents—like PDFs and Word files uploaded to the LMS—we found something striking. </a:t>
            </a:r>
          </a:p>
          <a:p>
            <a:r>
              <a:rPr lang="en-US" dirty="0"/>
              <a:t>Unlike the web, where we saw different patterns between K-12 and higher ed, the problems with documents were </a:t>
            </a:r>
            <a:r>
              <a:rPr lang="en-US" b="1" dirty="0"/>
              <a:t>almost identical everywhere</a:t>
            </a:r>
            <a:r>
              <a:rPr lang="en-US" dirty="0"/>
              <a:t>.</a:t>
            </a:r>
          </a:p>
          <a:p>
            <a:endParaRPr lang="en-US" dirty="0"/>
          </a:p>
          <a:p>
            <a:r>
              <a:rPr lang="en-US" dirty="0"/>
              <a:t>This is a universal challenge.</a:t>
            </a:r>
          </a:p>
          <a:p>
            <a:endParaRPr lang="en-US" dirty="0"/>
          </a:p>
          <a:p>
            <a:r>
              <a:rPr lang="en-US" dirty="0"/>
              <a:t>The barriers we found were fundamental. We're talking about untagged content, which results in a </a:t>
            </a:r>
            <a:r>
              <a:rPr lang="en-US" b="1" dirty="0"/>
              <a:t>broken reading order</a:t>
            </a:r>
            <a:r>
              <a:rPr lang="en-US" dirty="0"/>
              <a:t> where a screen reader might jump from the first paragraph to the last. We found countless </a:t>
            </a:r>
            <a:r>
              <a:rPr lang="en-US" b="1" dirty="0"/>
              <a:t>incomprehensible data tables</a:t>
            </a:r>
            <a:r>
              <a:rPr lang="en-US" dirty="0"/>
              <a:t> because the headers weren't defined.</a:t>
            </a:r>
          </a:p>
          <a:p>
            <a:endParaRPr lang="en-US" dirty="0"/>
          </a:p>
          <a:p>
            <a:r>
              <a:rPr lang="en-US" dirty="0"/>
              <a:t>And just like on the web, </a:t>
            </a:r>
            <a:r>
              <a:rPr lang="en-US" b="1" dirty="0"/>
              <a:t>meaningless images</a:t>
            </a:r>
            <a:r>
              <a:rPr lang="en-US" dirty="0"/>
              <a:t> due to missing alt text were everywhere.</a:t>
            </a:r>
          </a:p>
          <a:p>
            <a:endParaRPr lang="en-US" dirty="0"/>
          </a:p>
          <a:p>
            <a:r>
              <a:rPr lang="en-US" dirty="0"/>
              <a:t>These aren't minor issues. They are critical barriers that prevent students from being able to access and understand essential course materials."</a:t>
            </a:r>
          </a:p>
        </p:txBody>
      </p:sp>
      <p:sp>
        <p:nvSpPr>
          <p:cNvPr id="4" name="Slide Number Placeholder 3"/>
          <p:cNvSpPr>
            <a:spLocks noGrp="1"/>
          </p:cNvSpPr>
          <p:nvPr>
            <p:ph type="sldNum" sz="quarter" idx="5"/>
          </p:nvPr>
        </p:nvSpPr>
        <p:spPr/>
        <p:txBody>
          <a:bodyPr/>
          <a:lstStyle/>
          <a:p>
            <a:fld id="{7A1EB223-C763-2942-9356-09EA2CDD5925}" type="slidenum">
              <a:rPr lang="en-US" smtClean="0"/>
              <a:t>15</a:t>
            </a:fld>
            <a:endParaRPr lang="en-US"/>
          </a:p>
        </p:txBody>
      </p:sp>
    </p:spTree>
    <p:extLst>
      <p:ext uri="{BB962C8B-B14F-4D97-AF65-F5344CB8AC3E}">
        <p14:creationId xmlns:p14="http://schemas.microsoft.com/office/powerpoint/2010/main" val="205608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Darrin Evans</a:t>
            </a:r>
          </a:p>
          <a:p>
            <a:endParaRPr lang="en-US" dirty="0"/>
          </a:p>
          <a:p>
            <a:r>
              <a:rPr lang="en-US" dirty="0"/>
              <a:t>"So, we've shown you the data on the maturity gaps and the common digital barriers. But a report alone doesn't create change. This is why professional development is the heart of the BASE program.</a:t>
            </a:r>
          </a:p>
          <a:p>
            <a:r>
              <a:rPr lang="en-US" dirty="0"/>
              <a:t>Our entire approach is built on three core beliefs.</a:t>
            </a:r>
          </a:p>
          <a:p>
            <a:endParaRPr lang="en-US" dirty="0"/>
          </a:p>
          <a:p>
            <a:r>
              <a:rPr lang="en-US" b="1" dirty="0"/>
              <a:t>First</a:t>
            </a:r>
            <a:r>
              <a:rPr lang="en-US" dirty="0"/>
              <a:t>, we believe in moving </a:t>
            </a:r>
            <a:r>
              <a:rPr lang="en-US" b="1" dirty="0"/>
              <a:t>beyond simple compliance to create a true culture of inclusion.</a:t>
            </a:r>
            <a:r>
              <a:rPr lang="en-US" dirty="0"/>
              <a:t> An audit can tell you if you're meeting a standard, but training helps your staff understand </a:t>
            </a:r>
            <a:r>
              <a:rPr lang="en-US" i="1" dirty="0"/>
              <a:t>why</a:t>
            </a:r>
            <a:r>
              <a:rPr lang="en-US" dirty="0"/>
              <a:t> it matters, turning it into a shared value.</a:t>
            </a:r>
          </a:p>
          <a:p>
            <a:endParaRPr lang="en-US" dirty="0"/>
          </a:p>
          <a:p>
            <a:r>
              <a:rPr lang="en-US" b="1" dirty="0"/>
              <a:t>Second</a:t>
            </a:r>
            <a:r>
              <a:rPr lang="en-US" dirty="0"/>
              <a:t>, we work to </a:t>
            </a:r>
            <a:r>
              <a:rPr lang="en-US" b="1" dirty="0"/>
              <a:t>empower every employee to be an accessibility champion.</a:t>
            </a:r>
            <a:r>
              <a:rPr lang="en-US" dirty="0"/>
              <a:t> This isn't about blaming people for past mistakes. It's about giving your faculty, your web team, and your procurement staff the practical skills they need to feel confident creating accessible content right from the start.</a:t>
            </a:r>
          </a:p>
          <a:p>
            <a:endParaRPr lang="en-US" dirty="0"/>
          </a:p>
          <a:p>
            <a:r>
              <a:rPr lang="en-US" dirty="0"/>
              <a:t>Finally, and this is crucial for sustainability, our training </a:t>
            </a:r>
            <a:r>
              <a:rPr lang="en-US" b="1" dirty="0"/>
              <a:t>shifts the institution from making reactive fixes to using proactive design.</a:t>
            </a:r>
            <a:r>
              <a:rPr lang="en-US" dirty="0"/>
              <a:t> It is always more effective to build something accessibly in the first place. Training is the single best investment you can make to prevent new barriers, which ultimately saves significant time and resources.</a:t>
            </a:r>
          </a:p>
          <a:p>
            <a:r>
              <a:rPr lang="en-US" dirty="0"/>
              <a:t>Ultimately, our assessments identify the challenges, but it's the investment in your people that creates lasting, positive change."</a:t>
            </a:r>
          </a:p>
        </p:txBody>
      </p:sp>
      <p:sp>
        <p:nvSpPr>
          <p:cNvPr id="4" name="Slide Number Placeholder 3"/>
          <p:cNvSpPr>
            <a:spLocks noGrp="1"/>
          </p:cNvSpPr>
          <p:nvPr>
            <p:ph type="sldNum" sz="quarter" idx="5"/>
          </p:nvPr>
        </p:nvSpPr>
        <p:spPr/>
        <p:txBody>
          <a:bodyPr/>
          <a:lstStyle/>
          <a:p>
            <a:fld id="{7A1EB223-C763-2942-9356-09EA2CDD5925}" type="slidenum">
              <a:rPr lang="en-US" smtClean="0"/>
              <a:t>16</a:t>
            </a:fld>
            <a:endParaRPr lang="en-US"/>
          </a:p>
        </p:txBody>
      </p:sp>
    </p:spTree>
    <p:extLst>
      <p:ext uri="{BB962C8B-B14F-4D97-AF65-F5344CB8AC3E}">
        <p14:creationId xmlns:p14="http://schemas.microsoft.com/office/powerpoint/2010/main" val="3800398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Phillip Turner. </a:t>
            </a:r>
          </a:p>
          <a:p>
            <a:endParaRPr lang="en-US" dirty="0"/>
          </a:p>
          <a:p>
            <a:r>
              <a:rPr lang="en-US" dirty="0"/>
              <a:t>This is the crucial "voice of the customer." Phillip should speak authentically about his experience. He makes the data real by sharing the human side of the journey—the initial challenges, the process, and the feeling of empowerment and clarity afterward. His story validates the entire program.</a:t>
            </a:r>
          </a:p>
          <a:p>
            <a:endParaRPr lang="en-US" dirty="0"/>
          </a:p>
          <a:p>
            <a:r>
              <a:rPr lang="en-US" dirty="0"/>
              <a:t>We had awareness that improvement was needed but needed guidance identifying a starting point and prioritizing our focus. </a:t>
            </a:r>
          </a:p>
          <a:p>
            <a:endParaRPr lang="en-US" dirty="0"/>
          </a:p>
          <a:p>
            <a:r>
              <a:rPr lang="en-US" dirty="0"/>
              <a:t>Tools provided helped to guide the process of discovery</a:t>
            </a:r>
          </a:p>
          <a:p>
            <a:endParaRPr lang="en-US" dirty="0"/>
          </a:p>
          <a:p>
            <a:r>
              <a:rPr lang="en-US" dirty="0"/>
              <a:t>Expert over view to identify major roadblocks so time isn’t spent fixing problems that are more like annoyances </a:t>
            </a:r>
          </a:p>
          <a:p>
            <a:endParaRPr lang="en-US" dirty="0"/>
          </a:p>
          <a:p>
            <a:r>
              <a:rPr lang="en-US" dirty="0"/>
              <a:t>Outside expert voice to lend weight to words</a:t>
            </a:r>
          </a:p>
          <a:p>
            <a:endParaRPr lang="en-US" dirty="0"/>
          </a:p>
          <a:p>
            <a:r>
              <a:rPr lang="en-US" dirty="0"/>
              <a:t>Came away with a plan for remediation and guidance on not only what problems to fix but specific instruction on how to fix them</a:t>
            </a:r>
          </a:p>
          <a:p>
            <a:endParaRPr lang="en-US" dirty="0"/>
          </a:p>
          <a:p>
            <a:r>
              <a:rPr lang="en-US" dirty="0"/>
              <a:t>Web site report:  location, guideline, severity, - beyond automated checker included descriptions, user impact, code snippet from actual page, screenshot, recommended fix</a:t>
            </a:r>
          </a:p>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17</a:t>
            </a:fld>
            <a:endParaRPr lang="en-US"/>
          </a:p>
        </p:txBody>
      </p:sp>
    </p:spTree>
    <p:extLst>
      <p:ext uri="{BB962C8B-B14F-4D97-AF65-F5344CB8AC3E}">
        <p14:creationId xmlns:p14="http://schemas.microsoft.com/office/powerpoint/2010/main" val="3295535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Darrin Evans. </a:t>
            </a:r>
          </a:p>
          <a:p>
            <a:endParaRPr lang="en-US" dirty="0"/>
          </a:p>
          <a:p>
            <a:r>
              <a:rPr lang="en-US" dirty="0"/>
              <a:t>Darrin zooms out to the 30,000-foot view. He connects Charles's data and Phillip's story to the larger institutional and systemic imperatives he introduced at the beginning. He champions the "why"—why this work is critical beyond just compliance.</a:t>
            </a:r>
          </a:p>
        </p:txBody>
      </p:sp>
      <p:sp>
        <p:nvSpPr>
          <p:cNvPr id="4" name="Slide Number Placeholder 3"/>
          <p:cNvSpPr>
            <a:spLocks noGrp="1"/>
          </p:cNvSpPr>
          <p:nvPr>
            <p:ph type="sldNum" sz="quarter" idx="5"/>
          </p:nvPr>
        </p:nvSpPr>
        <p:spPr/>
        <p:txBody>
          <a:bodyPr/>
          <a:lstStyle/>
          <a:p>
            <a:fld id="{7A1EB223-C763-2942-9356-09EA2CDD5925}" type="slidenum">
              <a:rPr lang="en-US" smtClean="0"/>
              <a:t>18</a:t>
            </a:fld>
            <a:endParaRPr lang="en-US"/>
          </a:p>
        </p:txBody>
      </p:sp>
    </p:spTree>
    <p:extLst>
      <p:ext uri="{BB962C8B-B14F-4D97-AF65-F5344CB8AC3E}">
        <p14:creationId xmlns:p14="http://schemas.microsoft.com/office/powerpoint/2010/main" val="2797440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Darrin Evans. You bring it back to the audience, giving them a clear, non-intimidating call to action. The goal is to empower them to leave the room and do something tangible immediately. This makes the presentation memorable and useful.</a:t>
            </a:r>
          </a:p>
        </p:txBody>
      </p:sp>
      <p:sp>
        <p:nvSpPr>
          <p:cNvPr id="4" name="Slide Number Placeholder 3"/>
          <p:cNvSpPr>
            <a:spLocks noGrp="1"/>
          </p:cNvSpPr>
          <p:nvPr>
            <p:ph type="sldNum" sz="quarter" idx="5"/>
          </p:nvPr>
        </p:nvSpPr>
        <p:spPr/>
        <p:txBody>
          <a:bodyPr/>
          <a:lstStyle/>
          <a:p>
            <a:fld id="{7A1EB223-C763-2942-9356-09EA2CDD5925}" type="slidenum">
              <a:rPr lang="en-US" smtClean="0"/>
              <a:t>19</a:t>
            </a:fld>
            <a:endParaRPr lang="en-US"/>
          </a:p>
        </p:txBody>
      </p:sp>
    </p:spTree>
    <p:extLst>
      <p:ext uri="{BB962C8B-B14F-4D97-AF65-F5344CB8AC3E}">
        <p14:creationId xmlns:p14="http://schemas.microsoft.com/office/powerpoint/2010/main" val="1358000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Charles LaPierre. </a:t>
            </a:r>
          </a:p>
          <a:p>
            <a:endParaRPr lang="en-US" dirty="0"/>
          </a:p>
          <a:p>
            <a:r>
              <a:rPr lang="en-US" dirty="0"/>
              <a:t>This is the direct "ask." You clearly present the opportunity for the audience to engage further. State the value proposition (discount, community) and create a sense of timely opportunity.</a:t>
            </a:r>
          </a:p>
          <a:p>
            <a:endParaRPr lang="en-US" dirty="0"/>
          </a:p>
          <a:p>
            <a:r>
              <a:rPr lang="en-US" dirty="0"/>
              <a:t>*** NOTE THIS URL needs to be still updated</a:t>
            </a:r>
          </a:p>
        </p:txBody>
      </p:sp>
      <p:sp>
        <p:nvSpPr>
          <p:cNvPr id="4" name="Slide Number Placeholder 3"/>
          <p:cNvSpPr>
            <a:spLocks noGrp="1"/>
          </p:cNvSpPr>
          <p:nvPr>
            <p:ph type="sldNum" sz="quarter" idx="5"/>
          </p:nvPr>
        </p:nvSpPr>
        <p:spPr/>
        <p:txBody>
          <a:bodyPr/>
          <a:lstStyle/>
          <a:p>
            <a:fld id="{7A1EB223-C763-2942-9356-09EA2CDD5925}" type="slidenum">
              <a:rPr lang="en-US" smtClean="0"/>
              <a:t>20</a:t>
            </a:fld>
            <a:endParaRPr lang="en-US"/>
          </a:p>
        </p:txBody>
      </p:sp>
    </p:spTree>
    <p:extLst>
      <p:ext uri="{BB962C8B-B14F-4D97-AF65-F5344CB8AC3E}">
        <p14:creationId xmlns:p14="http://schemas.microsoft.com/office/powerpoint/2010/main" val="296648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Darrin Evans. Darrin can speak powerfully to the "why" from an institutional and system-wide perspective, framing the problem for the audience.</a:t>
            </a:r>
          </a:p>
        </p:txBody>
      </p:sp>
      <p:sp>
        <p:nvSpPr>
          <p:cNvPr id="4" name="Slide Number Placeholder 3"/>
          <p:cNvSpPr>
            <a:spLocks noGrp="1"/>
          </p:cNvSpPr>
          <p:nvPr>
            <p:ph type="sldNum" sz="quarter" idx="5"/>
          </p:nvPr>
        </p:nvSpPr>
        <p:spPr/>
        <p:txBody>
          <a:bodyPr/>
          <a:lstStyle/>
          <a:p>
            <a:fld id="{7A1EB223-C763-2942-9356-09EA2CDD5925}" type="slidenum">
              <a:rPr lang="en-US" smtClean="0"/>
              <a:t>3</a:t>
            </a:fld>
            <a:endParaRPr lang="en-US"/>
          </a:p>
        </p:txBody>
      </p:sp>
    </p:spTree>
    <p:extLst>
      <p:ext uri="{BB962C8B-B14F-4D97-AF65-F5344CB8AC3E}">
        <p14:creationId xmlns:p14="http://schemas.microsoft.com/office/powerpoint/2010/main" val="1835439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All three.</a:t>
            </a:r>
          </a:p>
        </p:txBody>
      </p:sp>
      <p:sp>
        <p:nvSpPr>
          <p:cNvPr id="4" name="Slide Number Placeholder 3"/>
          <p:cNvSpPr>
            <a:spLocks noGrp="1"/>
          </p:cNvSpPr>
          <p:nvPr>
            <p:ph type="sldNum" sz="quarter" idx="5"/>
          </p:nvPr>
        </p:nvSpPr>
        <p:spPr/>
        <p:txBody>
          <a:bodyPr/>
          <a:lstStyle/>
          <a:p>
            <a:fld id="{7A1EB223-C763-2942-9356-09EA2CDD5925}" type="slidenum">
              <a:rPr lang="en-US" smtClean="0"/>
              <a:t>21</a:t>
            </a:fld>
            <a:endParaRPr lang="en-US"/>
          </a:p>
        </p:txBody>
      </p:sp>
    </p:spTree>
    <p:extLst>
      <p:ext uri="{BB962C8B-B14F-4D97-AF65-F5344CB8AC3E}">
        <p14:creationId xmlns:p14="http://schemas.microsoft.com/office/powerpoint/2010/main" val="410411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Charles LaPierre, can introduce BASE, its mission, and its core components. Explain that it’s not just a one-time audit but a holistic program designed to build lasting capacity.</a:t>
            </a:r>
          </a:p>
        </p:txBody>
      </p:sp>
      <p:sp>
        <p:nvSpPr>
          <p:cNvPr id="4" name="Slide Number Placeholder 3"/>
          <p:cNvSpPr>
            <a:spLocks noGrp="1"/>
          </p:cNvSpPr>
          <p:nvPr>
            <p:ph type="sldNum" sz="quarter" idx="5"/>
          </p:nvPr>
        </p:nvSpPr>
        <p:spPr/>
        <p:txBody>
          <a:bodyPr/>
          <a:lstStyle/>
          <a:p>
            <a:fld id="{7A1EB223-C763-2942-9356-09EA2CDD5925}" type="slidenum">
              <a:rPr lang="en-US" smtClean="0"/>
              <a:t>4</a:t>
            </a:fld>
            <a:endParaRPr lang="en-US"/>
          </a:p>
        </p:txBody>
      </p:sp>
    </p:spTree>
    <p:extLst>
      <p:ext uri="{BB962C8B-B14F-4D97-AF65-F5344CB8AC3E}">
        <p14:creationId xmlns:p14="http://schemas.microsoft.com/office/powerpoint/2010/main" val="78826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Charles LaPierre. </a:t>
            </a:r>
            <a:br>
              <a:rPr lang="en-US" dirty="0"/>
            </a:br>
            <a:endParaRPr lang="en-US" dirty="0"/>
          </a:p>
          <a:p>
            <a:r>
              <a:rPr lang="en-US" dirty="0"/>
              <a:t>To ensure our BASE framework was effective and adaptable, we put it to the test in the real world with </a:t>
            </a:r>
            <a:r>
              <a:rPr lang="en-US" b="1" dirty="0"/>
              <a:t>four distinct educational partners</a:t>
            </a:r>
            <a:r>
              <a:rPr lang="en-US" dirty="0"/>
              <a:t>: a community college, a private college, and two K-12 districts. This diversity was crucial to prove the model works across different environments.</a:t>
            </a:r>
          </a:p>
          <a:p>
            <a:endParaRPr lang="en-US" dirty="0"/>
          </a:p>
          <a:p>
            <a:r>
              <a:rPr lang="en-US" dirty="0"/>
              <a:t>For each partner, we followed a consistent three-step process: We started with comprehensive </a:t>
            </a:r>
            <a:r>
              <a:rPr lang="en-US" b="1" dirty="0"/>
              <a:t>Assessments</a:t>
            </a:r>
            <a:r>
              <a:rPr lang="en-US" dirty="0"/>
              <a:t> to understand their unique starting point. Then, we delivered customized </a:t>
            </a:r>
            <a:r>
              <a:rPr lang="en-US" b="1" dirty="0"/>
              <a:t>Training</a:t>
            </a:r>
            <a:r>
              <a:rPr lang="en-US" dirty="0"/>
              <a:t> to build skills. Finally, we collaborated to create a </a:t>
            </a:r>
            <a:r>
              <a:rPr lang="en-US" b="1" dirty="0"/>
              <a:t>Plan</a:t>
            </a:r>
            <a:r>
              <a:rPr lang="en-US" dirty="0"/>
              <a:t>—an actionable roadmap for their accessibility journey."</a:t>
            </a:r>
          </a:p>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5</a:t>
            </a:fld>
            <a:endParaRPr lang="en-US"/>
          </a:p>
        </p:txBody>
      </p:sp>
    </p:spTree>
    <p:extLst>
      <p:ext uri="{BB962C8B-B14F-4D97-AF65-F5344CB8AC3E}">
        <p14:creationId xmlns:p14="http://schemas.microsoft.com/office/powerpoint/2010/main" val="1264105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A1EB223-C763-2942-9356-09EA2CDD5925}" type="slidenum">
              <a:rPr lang="en-US" smtClean="0"/>
              <a:t>6</a:t>
            </a:fld>
            <a:endParaRPr lang="en-US"/>
          </a:p>
        </p:txBody>
      </p:sp>
    </p:spTree>
    <p:extLst>
      <p:ext uri="{BB962C8B-B14F-4D97-AF65-F5344CB8AC3E}">
        <p14:creationId xmlns:p14="http://schemas.microsoft.com/office/powerpoint/2010/main" val="107761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EA3BB-5FD9-7071-C8B1-E03422AB6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38C7B-7800-9F4A-76DB-79BB3A2D6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994EE-22F6-E775-B7BA-8A698E3D60D2}"/>
              </a:ext>
            </a:extLst>
          </p:cNvPr>
          <p:cNvSpPr>
            <a:spLocks noGrp="1"/>
          </p:cNvSpPr>
          <p:nvPr>
            <p:ph type="body" idx="1"/>
          </p:nvPr>
        </p:nvSpPr>
        <p:spPr/>
        <p:txBody>
          <a:bodyPr/>
          <a:lstStyle/>
          <a:p>
            <a:r>
              <a:rPr lang="en-US" dirty="0"/>
              <a:t>Charles</a:t>
            </a:r>
          </a:p>
          <a:p>
            <a:r>
              <a:rPr lang="en-US" dirty="0"/>
              <a:t>So, the first key area we assessed was overall institutional readiness using our Accessibility Maturity Model. This slide shows the powerful impact of the BASE program in a nutshell.</a:t>
            </a:r>
          </a:p>
          <a:p>
            <a:endParaRPr lang="en-US" dirty="0"/>
          </a:p>
          <a:p>
            <a:r>
              <a:rPr lang="en-US" dirty="0"/>
              <a:t>On this table, you can see the scores for each of our four pilot partners, both before we started and after they began implementing our initial recommendations.</a:t>
            </a:r>
          </a:p>
          <a:p>
            <a:endParaRPr lang="en-US" dirty="0"/>
          </a:p>
          <a:p>
            <a:r>
              <a:rPr lang="en-US" dirty="0"/>
              <a:t>You'll immediately notice two key trends. First, our </a:t>
            </a:r>
            <a:r>
              <a:rPr lang="en-US" b="1" dirty="0"/>
              <a:t>post-secondary partners started with a stronger foundation</a:t>
            </a:r>
            <a:r>
              <a:rPr lang="en-US" dirty="0"/>
              <a:t>. College #1, for instance, was already at 59%. This shows they had some formalized accessibility efforts in place.</a:t>
            </a:r>
          </a:p>
          <a:p>
            <a:endParaRPr lang="en-US" dirty="0"/>
          </a:p>
          <a:p>
            <a:r>
              <a:rPr lang="en-US" dirty="0"/>
              <a:t>But what's really exciting is the story on the K-12 side. They started at a much earlier stage—one at just 1%—but look at their growth. K-12 #1 jumped an incredible </a:t>
            </a:r>
            <a:r>
              <a:rPr lang="en-US" b="1" dirty="0"/>
              <a:t>25 percentage points</a:t>
            </a:r>
            <a:r>
              <a:rPr lang="en-US" dirty="0"/>
              <a:t>. This demonstrates a huge capacity for rapid improvement when you have a clear roadmap.</a:t>
            </a:r>
          </a:p>
          <a:p>
            <a:endParaRPr lang="en-US" dirty="0"/>
          </a:p>
          <a:p>
            <a:r>
              <a:rPr lang="en-US" dirty="0"/>
              <a:t>And that brings us to the most important takeaway, which is our final bullet point: </a:t>
            </a:r>
            <a:r>
              <a:rPr lang="en-US" b="1" dirty="0"/>
              <a:t>every single one of our partners achieved a double-digit increase in their score.</a:t>
            </a:r>
            <a:endParaRPr lang="en-US" dirty="0"/>
          </a:p>
          <a:p>
            <a:endParaRPr lang="en-US" dirty="0"/>
          </a:p>
          <a:p>
            <a:r>
              <a:rPr lang="en-US" dirty="0"/>
              <a:t>This is the core validation of our framework. It proves that no matter where your institution is on its accessibility journey, the BASE program provides a clear path to significant and measurable improvement</a:t>
            </a:r>
          </a:p>
          <a:p>
            <a:pPr marL="285750" indent="-285750">
              <a:buFont typeface="Calibri"/>
              <a:buChar char="-"/>
            </a:pPr>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1B363CC7-CBAC-D571-8170-20F094AD5F00}"/>
              </a:ext>
            </a:extLst>
          </p:cNvPr>
          <p:cNvSpPr>
            <a:spLocks noGrp="1"/>
          </p:cNvSpPr>
          <p:nvPr>
            <p:ph type="sldNum" sz="quarter" idx="5"/>
          </p:nvPr>
        </p:nvSpPr>
        <p:spPr/>
        <p:txBody>
          <a:bodyPr/>
          <a:lstStyle/>
          <a:p>
            <a:fld id="{7A1EB223-C763-2942-9356-09EA2CDD5925}" type="slidenum">
              <a:rPr lang="en-US" smtClean="0"/>
              <a:t>7</a:t>
            </a:fld>
            <a:endParaRPr lang="en-US"/>
          </a:p>
        </p:txBody>
      </p:sp>
    </p:spTree>
    <p:extLst>
      <p:ext uri="{BB962C8B-B14F-4D97-AF65-F5344CB8AC3E}">
        <p14:creationId xmlns:p14="http://schemas.microsoft.com/office/powerpoint/2010/main" val="147090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a:p>
            <a:r>
              <a:rPr lang="en-US" dirty="0"/>
              <a:t>Before we dive into the gaps, it's crucial to highlight where our pilot partners were already strong. </a:t>
            </a:r>
          </a:p>
          <a:p>
            <a:endParaRPr lang="en-US" dirty="0"/>
          </a:p>
          <a:p>
            <a:r>
              <a:rPr lang="en-US" dirty="0"/>
              <a:t>We consistently found that institutions have well-established foundations in </a:t>
            </a:r>
            <a:r>
              <a:rPr lang="en-US" b="1" dirty="0"/>
              <a:t>direct student support</a:t>
            </a:r>
            <a:r>
              <a:rPr lang="en-US" dirty="0"/>
              <a:t>. </a:t>
            </a:r>
          </a:p>
          <a:p>
            <a:endParaRPr lang="en-US" dirty="0"/>
          </a:p>
          <a:p>
            <a:r>
              <a:rPr lang="en-US" dirty="0"/>
              <a:t>Three of the four had clear, written policies for student accommodations, and a majority provided excellent support for students using their own assistive technology. </a:t>
            </a:r>
          </a:p>
          <a:p>
            <a:endParaRPr lang="en-US" dirty="0"/>
          </a:p>
        </p:txBody>
      </p:sp>
      <p:sp>
        <p:nvSpPr>
          <p:cNvPr id="4" name="Slide Number Placeholder 3"/>
          <p:cNvSpPr>
            <a:spLocks noGrp="1"/>
          </p:cNvSpPr>
          <p:nvPr>
            <p:ph type="sldNum" sz="quarter" idx="5"/>
          </p:nvPr>
        </p:nvSpPr>
        <p:spPr/>
        <p:txBody>
          <a:bodyPr/>
          <a:lstStyle/>
          <a:p>
            <a:fld id="{7A1EB223-C763-2942-9356-09EA2CDD5925}" type="slidenum">
              <a:rPr lang="en-US" smtClean="0"/>
              <a:t>8</a:t>
            </a:fld>
            <a:endParaRPr lang="en-US"/>
          </a:p>
        </p:txBody>
      </p:sp>
    </p:spTree>
    <p:extLst>
      <p:ext uri="{BB962C8B-B14F-4D97-AF65-F5344CB8AC3E}">
        <p14:creationId xmlns:p14="http://schemas.microsoft.com/office/powerpoint/2010/main" val="148517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Charles: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This slide shows one of our most significant learnings. Across all four very different partners, we saw the exact same gaps in foundational processes. Every single one lacked a formal digital accessibility code of conduct, employee resource groups, and, critically, an ongoing training process for staff involved in purchasing technology.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This shows a systemic challenge that BASE is designed to address.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A1EB223-C763-2942-9356-09EA2CDD5925}" type="slidenum">
              <a:rPr lang="en-US" smtClean="0"/>
              <a:t>9</a:t>
            </a:fld>
            <a:endParaRPr lang="en-US"/>
          </a:p>
        </p:txBody>
      </p:sp>
    </p:spTree>
    <p:extLst>
      <p:ext uri="{BB962C8B-B14F-4D97-AF65-F5344CB8AC3E}">
        <p14:creationId xmlns:p14="http://schemas.microsoft.com/office/powerpoint/2010/main" val="132029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Charles LaPierre. </a:t>
            </a:r>
          </a:p>
          <a:p>
            <a:endParaRPr lang="en-US" dirty="0"/>
          </a:p>
          <a:p>
            <a:r>
              <a:rPr lang="en-US" dirty="0"/>
              <a:t>So, after seeing those common weaknesses, the natural question is 'Where do we start?' The great news is that addressing these gaps doesn't have to be overwhelming. </a:t>
            </a:r>
          </a:p>
          <a:p>
            <a:endParaRPr lang="en-US" dirty="0"/>
          </a:p>
          <a:p>
            <a:r>
              <a:rPr lang="en-US" dirty="0"/>
              <a:t>We've identified three 'Quick Wins'—high-impact steps that any institution can take right away. These are foundational pieces that we provide templates and guidance for as part of the BASE program.</a:t>
            </a:r>
          </a:p>
        </p:txBody>
      </p:sp>
      <p:sp>
        <p:nvSpPr>
          <p:cNvPr id="4" name="Slide Number Placeholder 3"/>
          <p:cNvSpPr>
            <a:spLocks noGrp="1"/>
          </p:cNvSpPr>
          <p:nvPr>
            <p:ph type="sldNum" sz="quarter" idx="5"/>
          </p:nvPr>
        </p:nvSpPr>
        <p:spPr/>
        <p:txBody>
          <a:bodyPr/>
          <a:lstStyle/>
          <a:p>
            <a:fld id="{7A1EB223-C763-2942-9356-09EA2CDD5925}" type="slidenum">
              <a:rPr lang="en-US" smtClean="0"/>
              <a:t>10</a:t>
            </a:fld>
            <a:endParaRPr lang="en-US"/>
          </a:p>
        </p:txBody>
      </p:sp>
    </p:spTree>
    <p:extLst>
      <p:ext uri="{BB962C8B-B14F-4D97-AF65-F5344CB8AC3E}">
        <p14:creationId xmlns:p14="http://schemas.microsoft.com/office/powerpoint/2010/main" val="3251101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dient Titl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9658EA9-2EDB-4045-4568-0773873225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20713" y="242047"/>
            <a:ext cx="9144000" cy="1461247"/>
          </a:xfrm>
          <a:prstGeom prst="rect">
            <a:avLst/>
          </a:prstGeom>
        </p:spPr>
        <p:txBody>
          <a:bodyPr anchor="t"/>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21174" y="1790306"/>
            <a:ext cx="9144000" cy="1655763"/>
          </a:xfrm>
        </p:spPr>
        <p:txBody>
          <a:bodyPr/>
          <a:lstStyle>
            <a:lvl1pPr marL="0" indent="0" algn="l">
              <a:buNone/>
              <a:defRPr sz="2400" b="0">
                <a:solidFill>
                  <a:schemeClr val="bg1"/>
                </a:solidFill>
              </a:defRPr>
            </a:lvl1pPr>
            <a:lvl2pPr marL="457189" indent="0" algn="l">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lvl="0"/>
            <a:r>
              <a:rPr lang="en-US"/>
              <a:t>Click to edit Master subtitle style</a:t>
            </a:r>
            <a:endParaRPr lang="en-US" dirty="0"/>
          </a:p>
        </p:txBody>
      </p:sp>
      <p:sp>
        <p:nvSpPr>
          <p:cNvPr id="20" name="Text Placeholder 19">
            <a:extLst>
              <a:ext uri="{FF2B5EF4-FFF2-40B4-BE49-F238E27FC236}">
                <a16:creationId xmlns:a16="http://schemas.microsoft.com/office/drawing/2014/main" id="{94FAA55F-DF41-2A3C-7FC3-84199B14A8D3}"/>
              </a:ext>
            </a:extLst>
          </p:cNvPr>
          <p:cNvSpPr>
            <a:spLocks noGrp="1"/>
          </p:cNvSpPr>
          <p:nvPr>
            <p:ph type="body" sz="quarter" idx="10" hasCustomPrompt="1"/>
          </p:nvPr>
        </p:nvSpPr>
        <p:spPr>
          <a:xfrm>
            <a:off x="620713" y="3446463"/>
            <a:ext cx="9144000" cy="581527"/>
          </a:xfrm>
        </p:spPr>
        <p:txBody>
          <a:bodyPr/>
          <a:lstStyle>
            <a:lvl1pPr>
              <a:defRPr b="0">
                <a:solidFill>
                  <a:schemeClr val="bg1"/>
                </a:solidFill>
              </a:defRPr>
            </a:lvl1pPr>
            <a:lvl2pPr>
              <a:defRPr>
                <a:solidFill>
                  <a:schemeClr val="bg1"/>
                </a:solidFill>
              </a:defRPr>
            </a:lvl2pPr>
          </a:lstStyle>
          <a:p>
            <a:pPr lvl="1"/>
            <a:r>
              <a:rPr lang="en-US" dirty="0"/>
              <a:t>Date, Year</a:t>
            </a:r>
          </a:p>
        </p:txBody>
      </p:sp>
    </p:spTree>
    <p:extLst>
      <p:ext uri="{BB962C8B-B14F-4D97-AF65-F5344CB8AC3E}">
        <p14:creationId xmlns:p14="http://schemas.microsoft.com/office/powerpoint/2010/main" val="39986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8" name="Picture 7" descr="Logo only: Benetech. (all-black version) ">
            <a:extLst>
              <a:ext uri="{FF2B5EF4-FFF2-40B4-BE49-F238E27FC236}">
                <a16:creationId xmlns:a16="http://schemas.microsoft.com/office/drawing/2014/main" id="{CE69C8FD-A555-1E56-7EF9-79A0E497BAC0}"/>
              </a:ext>
            </a:extLst>
          </p:cNvPr>
          <p:cNvPicPr>
            <a:picLocks noChangeAspect="1"/>
          </p:cNvPicPr>
          <p:nvPr userDrawn="1"/>
        </p:nvPicPr>
        <p:blipFill>
          <a:blip r:embed="rId2"/>
          <a:stretch>
            <a:fillRect/>
          </a:stretch>
        </p:blipFill>
        <p:spPr>
          <a:xfrm>
            <a:off x="1592725" y="859522"/>
            <a:ext cx="696642" cy="931556"/>
          </a:xfrm>
          <a:prstGeom prst="rect">
            <a:avLst/>
          </a:prstGeom>
        </p:spPr>
      </p:pic>
      <p:pic>
        <p:nvPicPr>
          <p:cNvPr id="5" name="Picture 4" descr="Logo: Benetech. (all-black version) ">
            <a:extLst>
              <a:ext uri="{FF2B5EF4-FFF2-40B4-BE49-F238E27FC236}">
                <a16:creationId xmlns:a16="http://schemas.microsoft.com/office/drawing/2014/main" id="{9C7A4CED-0CD7-D175-B467-E7757849437B}"/>
              </a:ext>
            </a:extLst>
          </p:cNvPr>
          <p:cNvPicPr>
            <a:picLocks noChangeAspect="1"/>
          </p:cNvPicPr>
          <p:nvPr userDrawn="1"/>
        </p:nvPicPr>
        <p:blipFill>
          <a:blip r:embed="rId3"/>
          <a:stretch>
            <a:fillRect/>
          </a:stretch>
        </p:blipFill>
        <p:spPr>
          <a:xfrm>
            <a:off x="3352800" y="859522"/>
            <a:ext cx="3499413" cy="931557"/>
          </a:xfrm>
          <a:prstGeom prst="rect">
            <a:avLst/>
          </a:prstGeom>
        </p:spPr>
      </p:pic>
      <p:pic>
        <p:nvPicPr>
          <p:cNvPr id="9" name="Picture 8" descr="Logo only: Benetech. (all-blue version) ">
            <a:extLst>
              <a:ext uri="{FF2B5EF4-FFF2-40B4-BE49-F238E27FC236}">
                <a16:creationId xmlns:a16="http://schemas.microsoft.com/office/drawing/2014/main" id="{F1CBABF2-9728-C325-2C35-53065C8DEE68}"/>
              </a:ext>
            </a:extLst>
          </p:cNvPr>
          <p:cNvPicPr>
            <a:picLocks noChangeAspect="1"/>
          </p:cNvPicPr>
          <p:nvPr userDrawn="1"/>
        </p:nvPicPr>
        <p:blipFill>
          <a:blip r:embed="rId4"/>
          <a:stretch>
            <a:fillRect/>
          </a:stretch>
        </p:blipFill>
        <p:spPr>
          <a:xfrm>
            <a:off x="1546811" y="2035501"/>
            <a:ext cx="696642" cy="931556"/>
          </a:xfrm>
          <a:prstGeom prst="rect">
            <a:avLst/>
          </a:prstGeom>
        </p:spPr>
      </p:pic>
      <p:pic>
        <p:nvPicPr>
          <p:cNvPr id="6" name="Picture 5" descr="Logo: Benetech. (all-blue version) ">
            <a:extLst>
              <a:ext uri="{FF2B5EF4-FFF2-40B4-BE49-F238E27FC236}">
                <a16:creationId xmlns:a16="http://schemas.microsoft.com/office/drawing/2014/main" id="{40E7CD40-BC6C-D0C0-D673-1A6E043E4C9A}"/>
              </a:ext>
            </a:extLst>
          </p:cNvPr>
          <p:cNvPicPr>
            <a:picLocks noChangeAspect="1"/>
          </p:cNvPicPr>
          <p:nvPr userDrawn="1"/>
        </p:nvPicPr>
        <p:blipFill>
          <a:blip r:embed="rId5"/>
          <a:stretch>
            <a:fillRect/>
          </a:stretch>
        </p:blipFill>
        <p:spPr>
          <a:xfrm>
            <a:off x="3352800" y="2035500"/>
            <a:ext cx="3499413" cy="931557"/>
          </a:xfrm>
          <a:prstGeom prst="rect">
            <a:avLst/>
          </a:prstGeom>
        </p:spPr>
      </p:pic>
      <p:pic>
        <p:nvPicPr>
          <p:cNvPr id="10" name="Picture 9" descr="Logo only: Benetech. Full color (purple, violet, red, blue) ">
            <a:extLst>
              <a:ext uri="{FF2B5EF4-FFF2-40B4-BE49-F238E27FC236}">
                <a16:creationId xmlns:a16="http://schemas.microsoft.com/office/drawing/2014/main" id="{6FF3E023-0B0E-8A67-BB47-7583008602D8}"/>
              </a:ext>
            </a:extLst>
          </p:cNvPr>
          <p:cNvPicPr>
            <a:picLocks noChangeAspect="1"/>
          </p:cNvPicPr>
          <p:nvPr userDrawn="1"/>
        </p:nvPicPr>
        <p:blipFill>
          <a:blip r:embed="rId6"/>
          <a:stretch>
            <a:fillRect/>
          </a:stretch>
        </p:blipFill>
        <p:spPr>
          <a:xfrm>
            <a:off x="1538710" y="3227694"/>
            <a:ext cx="696642" cy="931556"/>
          </a:xfrm>
          <a:prstGeom prst="rect">
            <a:avLst/>
          </a:prstGeom>
        </p:spPr>
      </p:pic>
      <p:pic>
        <p:nvPicPr>
          <p:cNvPr id="12" name="Picture 11" descr="Logo: Benetech. Full color (purple, violet, red, blue) ">
            <a:extLst>
              <a:ext uri="{FF2B5EF4-FFF2-40B4-BE49-F238E27FC236}">
                <a16:creationId xmlns:a16="http://schemas.microsoft.com/office/drawing/2014/main" id="{F5C5122E-1236-9238-887C-B48808EF5047}"/>
              </a:ext>
            </a:extLst>
          </p:cNvPr>
          <p:cNvPicPr>
            <a:picLocks noChangeAspect="1"/>
          </p:cNvPicPr>
          <p:nvPr userDrawn="1"/>
        </p:nvPicPr>
        <p:blipFill>
          <a:blip r:embed="rId7"/>
          <a:stretch>
            <a:fillRect/>
          </a:stretch>
        </p:blipFill>
        <p:spPr>
          <a:xfrm>
            <a:off x="3352800" y="3227692"/>
            <a:ext cx="3499413" cy="931557"/>
          </a:xfrm>
          <a:prstGeom prst="rect">
            <a:avLst/>
          </a:prstGeom>
        </p:spPr>
      </p:pic>
      <p:sp>
        <p:nvSpPr>
          <p:cNvPr id="3" name="Rectangle 2">
            <a:extLst>
              <a:ext uri="{FF2B5EF4-FFF2-40B4-BE49-F238E27FC236}">
                <a16:creationId xmlns:a16="http://schemas.microsoft.com/office/drawing/2014/main" id="{84CED968-4EC6-CEF6-023A-C4D7FCC36036}"/>
              </a:ext>
              <a:ext uri="{C183D7F6-B498-43B3-948B-1728B52AA6E4}">
                <adec:decorative xmlns:adec="http://schemas.microsoft.com/office/drawing/2017/decorative" val="1"/>
              </a:ext>
            </a:extLst>
          </p:cNvPr>
          <p:cNvSpPr/>
          <p:nvPr userDrawn="1"/>
        </p:nvSpPr>
        <p:spPr>
          <a:xfrm>
            <a:off x="902825" y="4363656"/>
            <a:ext cx="9201874" cy="194454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 only: Benetech A white text on a gray background.">
            <a:extLst>
              <a:ext uri="{FF2B5EF4-FFF2-40B4-BE49-F238E27FC236}">
                <a16:creationId xmlns:a16="http://schemas.microsoft.com/office/drawing/2014/main" id="{5041039C-D3A8-E862-8B74-581B78DE8F69}"/>
              </a:ext>
            </a:extLst>
          </p:cNvPr>
          <p:cNvPicPr>
            <a:picLocks noChangeAspect="1"/>
          </p:cNvPicPr>
          <p:nvPr userDrawn="1"/>
        </p:nvPicPr>
        <p:blipFill>
          <a:blip r:embed="rId8"/>
          <a:stretch>
            <a:fillRect/>
          </a:stretch>
        </p:blipFill>
        <p:spPr>
          <a:xfrm>
            <a:off x="1538710" y="4987044"/>
            <a:ext cx="704743" cy="931557"/>
          </a:xfrm>
          <a:prstGeom prst="rect">
            <a:avLst/>
          </a:prstGeom>
        </p:spPr>
      </p:pic>
      <p:pic>
        <p:nvPicPr>
          <p:cNvPr id="7" name="Picture 6" descr="Logo: Benetech A white text on a gray background.">
            <a:extLst>
              <a:ext uri="{FF2B5EF4-FFF2-40B4-BE49-F238E27FC236}">
                <a16:creationId xmlns:a16="http://schemas.microsoft.com/office/drawing/2014/main" id="{F8767065-4685-13C6-58EE-01B4A6FC5275}"/>
              </a:ext>
            </a:extLst>
          </p:cNvPr>
          <p:cNvPicPr>
            <a:picLocks noChangeAspect="1"/>
          </p:cNvPicPr>
          <p:nvPr userDrawn="1"/>
        </p:nvPicPr>
        <p:blipFill>
          <a:blip r:embed="rId9"/>
          <a:stretch>
            <a:fillRect/>
          </a:stretch>
        </p:blipFill>
        <p:spPr>
          <a:xfrm>
            <a:off x="3352800" y="4987044"/>
            <a:ext cx="3499413" cy="931557"/>
          </a:xfrm>
          <a:prstGeom prst="rect">
            <a:avLst/>
          </a:prstGeom>
        </p:spPr>
      </p:pic>
    </p:spTree>
    <p:extLst>
      <p:ext uri="{BB962C8B-B14F-4D97-AF65-F5344CB8AC3E}">
        <p14:creationId xmlns:p14="http://schemas.microsoft.com/office/powerpoint/2010/main" val="372410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AF1801-5E09-D030-E991-F8A0C1453FA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7604"/>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7607" y="213812"/>
            <a:ext cx="10741930" cy="958511"/>
          </a:xfrm>
          <a:prstGeom prst="rect">
            <a:avLst/>
          </a:prstGeom>
        </p:spPr>
        <p:txBody>
          <a:bodyPr anchor="ctr"/>
          <a:lstStyle>
            <a:lvl1pPr>
              <a:defRPr>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566536" y="1579471"/>
            <a:ext cx="10741930" cy="4545107"/>
          </a:xfrm>
        </p:spPr>
        <p:txBody>
          <a:bodyPr/>
          <a:lstStyle>
            <a:lvl1pPr>
              <a:defRPr sz="3200" b="0"/>
            </a:lvl1pPr>
            <a:lvl2pPr>
              <a:defRPr sz="3200"/>
            </a:lvl2pPr>
            <a:lvl3pPr marL="228600" indent="-274320">
              <a:buClr>
                <a:srgbClr val="2276BC"/>
              </a:buClr>
              <a:buFont typeface="Wingdings" panose="05000000000000000000" pitchFamily="2" charset="2"/>
              <a:buChar char="§"/>
              <a:defRPr sz="3200"/>
            </a:lvl3pPr>
            <a:lvl4pPr marL="594360" indent="-274320">
              <a:buClr>
                <a:srgbClr val="2276BC"/>
              </a:buClr>
              <a:buFont typeface="Wingdings" panose="05000000000000000000" pitchFamily="2" charset="2"/>
              <a:buChar char="§"/>
              <a:defRPr sz="2800"/>
            </a:lvl4pPr>
            <a:lvl5pPr marL="868680" indent="-274320">
              <a:buClr>
                <a:srgbClr val="2276BC"/>
              </a:buClr>
              <a:buFont typeface="Wingdings" panose="05000000000000000000" pitchFamily="2" charset="2"/>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1370" y="6282466"/>
            <a:ext cx="252474" cy="337611"/>
          </a:xfrm>
          <a:prstGeom prst="rect">
            <a:avLst/>
          </a:prstGeom>
        </p:spPr>
      </p:pic>
      <p:sp>
        <p:nvSpPr>
          <p:cNvPr id="17" name="Slide Number Placeholder 5">
            <a:extLst>
              <a:ext uri="{FF2B5EF4-FFF2-40B4-BE49-F238E27FC236}">
                <a16:creationId xmlns:a16="http://schemas.microsoft.com/office/drawing/2014/main" id="{DBEA985A-A2C2-3C8D-4E0C-D66116338123}"/>
              </a:ext>
            </a:extLst>
          </p:cNvPr>
          <p:cNvSpPr>
            <a:spLocks noGrp="1"/>
          </p:cNvSpPr>
          <p:nvPr>
            <p:ph type="sldNum" sz="quarter" idx="4"/>
          </p:nvPr>
        </p:nvSpPr>
        <p:spPr>
          <a:xfrm>
            <a:off x="11658600" y="15757"/>
            <a:ext cx="527357" cy="39611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82255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lue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BCC9FE-4094-9114-4BEE-1F9365BD6F9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636608" y="636608"/>
            <a:ext cx="10943691" cy="5521124"/>
          </a:xfrm>
          <a:prstGeom prst="rect">
            <a:avLst/>
          </a:prstGeom>
          <a:solidFill>
            <a:srgbClr val="22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94567"/>
            <a:ext cx="9144000" cy="1780824"/>
          </a:xfrm>
          <a:prstGeom prst="rect">
            <a:avLst/>
          </a:prstGeom>
        </p:spPr>
        <p:txBody>
          <a:bodyPr anchor="t"/>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2820033"/>
            <a:ext cx="9144000" cy="1360137"/>
          </a:xfrm>
        </p:spPr>
        <p:txBody>
          <a:bodyPr anchor="b"/>
          <a:lstStyle>
            <a:lvl1pPr marL="0" indent="0" algn="l">
              <a:buNone/>
              <a:defRPr sz="3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28DD3FCA-5782-0EDE-1149-B2D56D712A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616598" y="4324813"/>
            <a:ext cx="1878956" cy="1878956"/>
          </a:xfrm>
          <a:prstGeom prst="rect">
            <a:avLst/>
          </a:prstGeom>
        </p:spPr>
      </p:pic>
      <p:sp>
        <p:nvSpPr>
          <p:cNvPr id="19" name="Slide Number Placeholder 5">
            <a:extLst>
              <a:ext uri="{FF2B5EF4-FFF2-40B4-BE49-F238E27FC236}">
                <a16:creationId xmlns:a16="http://schemas.microsoft.com/office/drawing/2014/main" id="{D5DA78AD-04B7-726C-C929-3E205C3FDF85}"/>
              </a:ext>
            </a:extLst>
          </p:cNvPr>
          <p:cNvSpPr>
            <a:spLocks noGrp="1"/>
          </p:cNvSpPr>
          <p:nvPr>
            <p:ph type="sldNum" sz="quarter" idx="4"/>
          </p:nvPr>
        </p:nvSpPr>
        <p:spPr>
          <a:xfrm>
            <a:off x="11668539" y="15186"/>
            <a:ext cx="523461" cy="382379"/>
          </a:xfrm>
          <a:prstGeom prst="rect">
            <a:avLst/>
          </a:prstGeom>
        </p:spPr>
        <p:txBody>
          <a:bodyPr vert="horz" lIns="91440" tIns="45720" rIns="91440" bIns="45720" rtlCol="0" anchor="ctr"/>
          <a:lstStyle>
            <a:lvl1pPr algn="r">
              <a:defRPr sz="1600" b="1">
                <a:solidFill>
                  <a:schemeClr val="tx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47587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Gradient">
    <p:spTree>
      <p:nvGrpSpPr>
        <p:cNvPr id="1" name=""/>
        <p:cNvGrpSpPr/>
        <p:nvPr/>
      </p:nvGrpSpPr>
      <p:grpSpPr>
        <a:xfrm>
          <a:off x="0" y="0"/>
          <a:ext cx="0" cy="0"/>
          <a:chOff x="0" y="0"/>
          <a:chExt cx="0" cy="0"/>
        </a:xfrm>
      </p:grpSpPr>
      <p:sp>
        <p:nvSpPr>
          <p:cNvPr id="2" name="Title 1"/>
          <p:cNvSpPr>
            <a:spLocks noGrp="1"/>
          </p:cNvSpPr>
          <p:nvPr>
            <p:ph type="title"/>
          </p:nvPr>
        </p:nvSpPr>
        <p:spPr>
          <a:xfrm>
            <a:off x="4294208" y="352426"/>
            <a:ext cx="7059592" cy="1302758"/>
          </a:xfrm>
          <a:prstGeom prst="rect">
            <a:avLst/>
          </a:prstGeom>
        </p:spPr>
        <p:txBody>
          <a:bodyPr anchor="b"/>
          <a:lstStyle/>
          <a:p>
            <a:r>
              <a:rPr lang="en-US"/>
              <a:t>Click to edit Master title style</a:t>
            </a:r>
            <a:endParaRPr lang="en-US" dirty="0"/>
          </a:p>
        </p:txBody>
      </p:sp>
      <p:sp>
        <p:nvSpPr>
          <p:cNvPr id="4" name="Content Placeholder 3"/>
          <p:cNvSpPr>
            <a:spLocks noGrp="1"/>
          </p:cNvSpPr>
          <p:nvPr>
            <p:ph sz="half" idx="2"/>
          </p:nvPr>
        </p:nvSpPr>
        <p:spPr>
          <a:xfrm>
            <a:off x="4294207" y="1958712"/>
            <a:ext cx="6863787"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CB2905ED-2A67-BE52-D177-C5B82489BA14}"/>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userDrawn="1"/>
        </p:nvSpPr>
        <p:spPr>
          <a:xfrm>
            <a:off x="0" y="3336"/>
            <a:ext cx="3912243" cy="6854663"/>
          </a:xfrm>
          <a:prstGeom prst="rect">
            <a:avLst/>
          </a:prstGeom>
          <a:gradFill>
            <a:gsLst>
              <a:gs pos="5000">
                <a:srgbClr val="2276BC"/>
              </a:gs>
              <a:gs pos="50000">
                <a:srgbClr val="7A2B85"/>
              </a:gs>
              <a:gs pos="95000">
                <a:srgbClr val="E31A2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78C7D4F7-1FF7-1578-D3A2-2801C866AB2B}"/>
              </a:ext>
            </a:extLst>
          </p:cNvPr>
          <p:cNvSpPr>
            <a:spLocks noGrp="1"/>
          </p:cNvSpPr>
          <p:nvPr>
            <p:ph type="body" sz="quarter" idx="10" hasCustomPrompt="1"/>
          </p:nvPr>
        </p:nvSpPr>
        <p:spPr>
          <a:xfrm>
            <a:off x="647700" y="516200"/>
            <a:ext cx="2535238" cy="490538"/>
          </a:xfrm>
        </p:spPr>
        <p:txBody>
          <a:bodyPr anchor="b"/>
          <a:lstStyle>
            <a:lvl1pPr>
              <a:defRPr sz="2400" b="0">
                <a:solidFill>
                  <a:schemeClr val="bg1"/>
                </a:solidFill>
              </a:defRPr>
            </a:lvl1pPr>
          </a:lstStyle>
          <a:p>
            <a:pPr lvl="0"/>
            <a:r>
              <a:rPr lang="en-US" dirty="0"/>
              <a:t>Section #</a:t>
            </a:r>
          </a:p>
        </p:txBody>
      </p:sp>
      <p:sp>
        <p:nvSpPr>
          <p:cNvPr id="21" name="Text Placeholder 20">
            <a:extLst>
              <a:ext uri="{FF2B5EF4-FFF2-40B4-BE49-F238E27FC236}">
                <a16:creationId xmlns:a16="http://schemas.microsoft.com/office/drawing/2014/main" id="{FEFB8F02-8AAA-EE3C-03EC-27F4B7804FD6}"/>
              </a:ext>
            </a:extLst>
          </p:cNvPr>
          <p:cNvSpPr>
            <a:spLocks noGrp="1"/>
          </p:cNvSpPr>
          <p:nvPr>
            <p:ph type="body" sz="quarter" idx="12" hasCustomPrompt="1"/>
          </p:nvPr>
        </p:nvSpPr>
        <p:spPr>
          <a:xfrm>
            <a:off x="647700" y="1018050"/>
            <a:ext cx="2535238" cy="952500"/>
          </a:xfrm>
        </p:spPr>
        <p:txBody>
          <a:bodyPr/>
          <a:lstStyle>
            <a:lvl1pPr>
              <a:defRPr sz="4400">
                <a:solidFill>
                  <a:schemeClr val="bg1"/>
                </a:solidFill>
              </a:defRPr>
            </a:lvl1pPr>
          </a:lstStyle>
          <a:p>
            <a:pPr lvl="0"/>
            <a:r>
              <a:rPr lang="en-US" dirty="0"/>
              <a:t>TEXT</a:t>
            </a:r>
          </a:p>
        </p:txBody>
      </p:sp>
      <p:sp>
        <p:nvSpPr>
          <p:cNvPr id="17" name="Picture Placeholder 16">
            <a:extLst>
              <a:ext uri="{FF2B5EF4-FFF2-40B4-BE49-F238E27FC236}">
                <a16:creationId xmlns:a16="http://schemas.microsoft.com/office/drawing/2014/main" id="{D0D6F03C-66DD-93A7-5C2C-3542F224D60A}"/>
              </a:ext>
            </a:extLst>
          </p:cNvPr>
          <p:cNvSpPr>
            <a:spLocks noGrp="1" noChangeAspect="1"/>
          </p:cNvSpPr>
          <p:nvPr>
            <p:ph type="pic" sz="quarter" idx="11"/>
          </p:nvPr>
        </p:nvSpPr>
        <p:spPr>
          <a:xfrm>
            <a:off x="670849" y="2151509"/>
            <a:ext cx="2560320" cy="2560320"/>
          </a:xfrm>
          <a:prstGeom prst="ellipse">
            <a:avLst/>
          </a:prstGeom>
        </p:spPr>
        <p:txBody>
          <a:bodyPr/>
          <a:lstStyle>
            <a:lvl1pPr>
              <a:defRPr>
                <a:solidFill>
                  <a:schemeClr val="bg1"/>
                </a:solidFill>
              </a:defRPr>
            </a:lvl1pPr>
          </a:lstStyle>
          <a:p>
            <a:r>
              <a:rPr lang="en-US"/>
              <a:t>Click icon to add picture</a:t>
            </a:r>
            <a:endParaRPr lang="en-US" dirty="0"/>
          </a:p>
        </p:txBody>
      </p:sp>
      <p:sp>
        <p:nvSpPr>
          <p:cNvPr id="18" name="Slide Number Placeholder 5">
            <a:extLst>
              <a:ext uri="{FF2B5EF4-FFF2-40B4-BE49-F238E27FC236}">
                <a16:creationId xmlns:a16="http://schemas.microsoft.com/office/drawing/2014/main" id="{17087425-E207-6916-2F1A-C8E3BC833F94}"/>
              </a:ext>
            </a:extLst>
          </p:cNvPr>
          <p:cNvSpPr>
            <a:spLocks noGrp="1"/>
          </p:cNvSpPr>
          <p:nvPr>
            <p:ph type="sldNum" sz="quarter" idx="4"/>
          </p:nvPr>
        </p:nvSpPr>
        <p:spPr>
          <a:xfrm>
            <a:off x="11628783" y="0"/>
            <a:ext cx="563217" cy="469300"/>
          </a:xfrm>
          <a:prstGeom prst="rect">
            <a:avLst/>
          </a:prstGeom>
        </p:spPr>
        <p:txBody>
          <a:bodyPr vert="horz" lIns="91440" tIns="45720" rIns="91440" bIns="45720" rtlCol="0" anchor="ctr"/>
          <a:lstStyle>
            <a:lvl1pPr algn="r">
              <a:defRPr sz="1600" b="1">
                <a:solidFill>
                  <a:schemeClr val="tx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395276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328FB0-65C1-420C-CAE3-4A99A88C9857}"/>
              </a:ext>
              <a:ext uri="{C183D7F6-B498-43B3-948B-1728B52AA6E4}">
                <adec:decorative xmlns:adec="http://schemas.microsoft.com/office/drawing/2017/decorative" val="1"/>
              </a:ext>
            </a:extLst>
          </p:cNvPr>
          <p:cNvSpPr/>
          <p:nvPr userDrawn="1"/>
        </p:nvSpPr>
        <p:spPr>
          <a:xfrm>
            <a:off x="0" y="0"/>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3458" y="236562"/>
            <a:ext cx="10741930" cy="95851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3458" y="1705097"/>
            <a:ext cx="5157787" cy="437004"/>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13458" y="22203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6735F8CB-C373-B1D5-FC4E-4B69323ADEBF}"/>
              </a:ext>
            </a:extLst>
          </p:cNvPr>
          <p:cNvSpPr>
            <a:spLocks noGrp="1"/>
          </p:cNvSpPr>
          <p:nvPr>
            <p:ph type="body" idx="12"/>
          </p:nvPr>
        </p:nvSpPr>
        <p:spPr>
          <a:xfrm>
            <a:off x="6243275" y="1705097"/>
            <a:ext cx="5157787" cy="437004"/>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148DD004-FC0F-F539-90BF-A983089DA218}"/>
              </a:ext>
            </a:extLst>
          </p:cNvPr>
          <p:cNvSpPr>
            <a:spLocks noGrp="1"/>
          </p:cNvSpPr>
          <p:nvPr>
            <p:ph sz="half" idx="13"/>
          </p:nvPr>
        </p:nvSpPr>
        <p:spPr>
          <a:xfrm>
            <a:off x="6238754" y="22203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221370" y="6282466"/>
            <a:ext cx="252474" cy="337611"/>
          </a:xfrm>
          <a:prstGeom prst="rect">
            <a:avLst/>
          </a:prstGeom>
        </p:spPr>
      </p:pic>
      <p:sp>
        <p:nvSpPr>
          <p:cNvPr id="17" name="Slide Number Placeholder 5">
            <a:extLst>
              <a:ext uri="{FF2B5EF4-FFF2-40B4-BE49-F238E27FC236}">
                <a16:creationId xmlns:a16="http://schemas.microsoft.com/office/drawing/2014/main" id="{DBEA985A-A2C2-3C8D-4E0C-D66116338123}"/>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390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B0E1E8-0839-8E07-AA1F-22C29D62B44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7604"/>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3458" y="228206"/>
            <a:ext cx="10741930" cy="95851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13458" y="1705097"/>
            <a:ext cx="5157787" cy="437004"/>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41D1CC85-9FDE-9991-9346-8E448B960658}"/>
              </a:ext>
            </a:extLst>
          </p:cNvPr>
          <p:cNvSpPr>
            <a:spLocks noGrp="1"/>
          </p:cNvSpPr>
          <p:nvPr>
            <p:ph sz="half" idx="2"/>
          </p:nvPr>
        </p:nvSpPr>
        <p:spPr>
          <a:xfrm>
            <a:off x="613458" y="22203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4857F08D-90B8-9412-E1C6-25296EFEDF2E}"/>
              </a:ext>
            </a:extLst>
          </p:cNvPr>
          <p:cNvSpPr>
            <a:spLocks noGrp="1"/>
          </p:cNvSpPr>
          <p:nvPr>
            <p:ph type="pic" sz="quarter" idx="14"/>
          </p:nvPr>
        </p:nvSpPr>
        <p:spPr>
          <a:xfrm>
            <a:off x="6243638" y="1808163"/>
            <a:ext cx="5329237" cy="3363912"/>
          </a:xfrm>
        </p:spPr>
        <p:txBody>
          <a:bodyPr/>
          <a:lstStyle/>
          <a:p>
            <a:r>
              <a:rPr lang="en-US"/>
              <a:t>Click icon to add picture</a:t>
            </a:r>
            <a:endParaRPr lang="en-US" dirty="0"/>
          </a:p>
        </p:txBody>
      </p:sp>
      <p:sp>
        <p:nvSpPr>
          <p:cNvPr id="15" name="Content Placeholder 3">
            <a:extLst>
              <a:ext uri="{FF2B5EF4-FFF2-40B4-BE49-F238E27FC236}">
                <a16:creationId xmlns:a16="http://schemas.microsoft.com/office/drawing/2014/main" id="{403B8E46-2897-FA9B-2F69-3B19AF2898BE}"/>
              </a:ext>
            </a:extLst>
          </p:cNvPr>
          <p:cNvSpPr>
            <a:spLocks noGrp="1"/>
          </p:cNvSpPr>
          <p:nvPr>
            <p:ph sz="half" idx="13" hasCustomPrompt="1"/>
          </p:nvPr>
        </p:nvSpPr>
        <p:spPr>
          <a:xfrm>
            <a:off x="6243275" y="5334000"/>
            <a:ext cx="5157787" cy="438858"/>
          </a:xfrm>
        </p:spPr>
        <p:txBody>
          <a:bodyPr/>
          <a:lstStyle>
            <a:lvl2pPr>
              <a:defRPr sz="2400"/>
            </a:lvl2pPr>
          </a:lstStyle>
          <a:p>
            <a:pPr lvl="1"/>
            <a:r>
              <a:rPr lang="en-US" dirty="0"/>
              <a:t>Photo Caption</a:t>
            </a:r>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221370" y="6282466"/>
            <a:ext cx="252474" cy="337611"/>
          </a:xfrm>
          <a:prstGeom prst="rect">
            <a:avLst/>
          </a:prstGeom>
        </p:spPr>
      </p:pic>
      <p:sp>
        <p:nvSpPr>
          <p:cNvPr id="4" name="Slide Number Placeholder 5">
            <a:extLst>
              <a:ext uri="{FF2B5EF4-FFF2-40B4-BE49-F238E27FC236}">
                <a16:creationId xmlns:a16="http://schemas.microsoft.com/office/drawing/2014/main" id="{5146154B-2704-D517-5EE3-47186D2D27FA}"/>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291240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89C4F7-8124-D9DC-04AB-9A24F84DCC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7604"/>
            <a:ext cx="12192000" cy="1431636"/>
          </a:xfrm>
          <a:prstGeom prst="rect">
            <a:avLst/>
          </a:prstGeom>
          <a:gradFill flip="none" rotWithShape="1">
            <a:gsLst>
              <a:gs pos="0">
                <a:srgbClr val="2276BC"/>
              </a:gs>
              <a:gs pos="74000">
                <a:srgbClr val="7A2B85"/>
              </a:gs>
              <a:gs pos="100000">
                <a:srgbClr val="E31A23"/>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36366" y="278853"/>
            <a:ext cx="10741930" cy="95851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4857F08D-90B8-9412-E1C6-25296EFEDF2E}"/>
              </a:ext>
            </a:extLst>
          </p:cNvPr>
          <p:cNvSpPr>
            <a:spLocks noGrp="1"/>
          </p:cNvSpPr>
          <p:nvPr>
            <p:ph type="pic" sz="quarter" idx="14"/>
          </p:nvPr>
        </p:nvSpPr>
        <p:spPr>
          <a:xfrm>
            <a:off x="613458" y="1626848"/>
            <a:ext cx="10959417" cy="4381500"/>
          </a:xfrm>
        </p:spPr>
        <p:txBody>
          <a:bodyPr/>
          <a:lstStyle/>
          <a:p>
            <a:r>
              <a:rPr lang="en-US"/>
              <a:t>Click icon to add picture</a:t>
            </a:r>
            <a:endParaRPr lang="en-US" dirty="0"/>
          </a:p>
        </p:txBody>
      </p:sp>
      <p:pic>
        <p:nvPicPr>
          <p:cNvPr id="16" name="Picture 15">
            <a:extLst>
              <a:ext uri="{FF2B5EF4-FFF2-40B4-BE49-F238E27FC236}">
                <a16:creationId xmlns:a16="http://schemas.microsoft.com/office/drawing/2014/main" id="{010C8F9E-E028-D712-E13E-5076F0FA1F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1370" y="6282466"/>
            <a:ext cx="252474" cy="337611"/>
          </a:xfrm>
          <a:prstGeom prst="rect">
            <a:avLst/>
          </a:prstGeom>
        </p:spPr>
      </p:pic>
      <p:sp>
        <p:nvSpPr>
          <p:cNvPr id="3" name="Slide Number Placeholder 5">
            <a:extLst>
              <a:ext uri="{FF2B5EF4-FFF2-40B4-BE49-F238E27FC236}">
                <a16:creationId xmlns:a16="http://schemas.microsoft.com/office/drawing/2014/main" id="{35EB4C09-C2F6-248B-9D9C-2AE0C05DF047}"/>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bg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413916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9ECAB97-5B64-03A7-1CDD-881FFE1FB37F}"/>
              </a:ext>
            </a:extLst>
          </p:cNvPr>
          <p:cNvSpPr>
            <a:spLocks noGrp="1"/>
          </p:cNvSpPr>
          <p:nvPr>
            <p:ph type="title" hasCustomPrompt="1"/>
          </p:nvPr>
        </p:nvSpPr>
        <p:spPr>
          <a:xfrm>
            <a:off x="3032567" y="682907"/>
            <a:ext cx="6736466" cy="2379202"/>
          </a:xfrm>
          <a:prstGeom prst="rect">
            <a:avLst/>
          </a:prstGeom>
        </p:spPr>
        <p:txBody>
          <a:bodyPr anchor="b"/>
          <a:lstStyle>
            <a:lvl1pPr>
              <a:defRPr sz="4400"/>
            </a:lvl1pPr>
          </a:lstStyle>
          <a:p>
            <a:r>
              <a:rPr lang="en-US" dirty="0"/>
              <a:t>A Quote Goes Here</a:t>
            </a:r>
          </a:p>
        </p:txBody>
      </p:sp>
      <p:sp>
        <p:nvSpPr>
          <p:cNvPr id="22" name="Text Placeholder 2">
            <a:extLst>
              <a:ext uri="{FF2B5EF4-FFF2-40B4-BE49-F238E27FC236}">
                <a16:creationId xmlns:a16="http://schemas.microsoft.com/office/drawing/2014/main" id="{DF78666A-B694-001D-8E40-0B3B2569FE2E}"/>
              </a:ext>
            </a:extLst>
          </p:cNvPr>
          <p:cNvSpPr>
            <a:spLocks noGrp="1"/>
          </p:cNvSpPr>
          <p:nvPr>
            <p:ph type="body" idx="1" hasCustomPrompt="1"/>
          </p:nvPr>
        </p:nvSpPr>
        <p:spPr>
          <a:xfrm>
            <a:off x="3032567" y="3194613"/>
            <a:ext cx="6736466" cy="1412110"/>
          </a:xfrm>
        </p:spPr>
        <p:txBody>
          <a:bodyPr anchor="t"/>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 Credit Goes Here</a:t>
            </a:r>
          </a:p>
        </p:txBody>
      </p:sp>
      <p:pic>
        <p:nvPicPr>
          <p:cNvPr id="18" name="Picture 17">
            <a:extLst>
              <a:ext uri="{FF2B5EF4-FFF2-40B4-BE49-F238E27FC236}">
                <a16:creationId xmlns:a16="http://schemas.microsoft.com/office/drawing/2014/main" id="{A4620DA5-3548-7AD7-12A4-DD06E641E8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rcRect t="65654"/>
          <a:stretch/>
        </p:blipFill>
        <p:spPr>
          <a:xfrm>
            <a:off x="0" y="4592091"/>
            <a:ext cx="12192000" cy="2355448"/>
          </a:xfrm>
          <a:prstGeom prst="rect">
            <a:avLst/>
          </a:prstGeom>
        </p:spPr>
      </p:pic>
      <p:sp>
        <p:nvSpPr>
          <p:cNvPr id="23" name="Slide Number Placeholder 5">
            <a:extLst>
              <a:ext uri="{FF2B5EF4-FFF2-40B4-BE49-F238E27FC236}">
                <a16:creationId xmlns:a16="http://schemas.microsoft.com/office/drawing/2014/main" id="{D14F93A9-3DC7-0991-A5C8-EBF394A246CC}"/>
              </a:ext>
            </a:extLst>
          </p:cNvPr>
          <p:cNvSpPr>
            <a:spLocks noGrp="1"/>
          </p:cNvSpPr>
          <p:nvPr>
            <p:ph type="sldNum" sz="quarter" idx="4"/>
          </p:nvPr>
        </p:nvSpPr>
        <p:spPr>
          <a:xfrm>
            <a:off x="11648661" y="0"/>
            <a:ext cx="543339" cy="447261"/>
          </a:xfrm>
          <a:prstGeom prst="rect">
            <a:avLst/>
          </a:prstGeom>
        </p:spPr>
        <p:txBody>
          <a:bodyPr vert="horz" lIns="91440" tIns="45720" rIns="91440" bIns="45720" rtlCol="0" anchor="ctr"/>
          <a:lstStyle>
            <a:lvl1pPr algn="r">
              <a:defRPr sz="1600" b="1">
                <a:solidFill>
                  <a:schemeClr val="tx1"/>
                </a:solidFill>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99982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olor Swatches for Color Picker">
    <p:spTree>
      <p:nvGrpSpPr>
        <p:cNvPr id="1" name=""/>
        <p:cNvGrpSpPr/>
        <p:nvPr/>
      </p:nvGrpSpPr>
      <p:grpSpPr>
        <a:xfrm>
          <a:off x="0" y="0"/>
          <a:ext cx="0" cy="0"/>
          <a:chOff x="0" y="0"/>
          <a:chExt cx="0" cy="0"/>
        </a:xfrm>
      </p:grpSpPr>
      <p:sp>
        <p:nvSpPr>
          <p:cNvPr id="5" name="Rectangle 4" descr="Graident rectangle box with blue, purple, red and magenta mixed.">
            <a:extLst>
              <a:ext uri="{FF2B5EF4-FFF2-40B4-BE49-F238E27FC236}">
                <a16:creationId xmlns:a16="http://schemas.microsoft.com/office/drawing/2014/main" id="{8B417A0D-69C1-E2C0-E390-A92CF4E6631D}"/>
              </a:ext>
            </a:extLst>
          </p:cNvPr>
          <p:cNvSpPr>
            <a:spLocks noGrp="1" noRot="1" noMove="1" noResize="1" noEditPoints="1" noAdjustHandles="1" noChangeArrowheads="1" noChangeShapeType="1"/>
          </p:cNvSpPr>
          <p:nvPr userDrawn="1"/>
        </p:nvSpPr>
        <p:spPr>
          <a:xfrm>
            <a:off x="604553" y="725914"/>
            <a:ext cx="8136121" cy="2680122"/>
          </a:xfrm>
          <a:prstGeom prst="rect">
            <a:avLst/>
          </a:prstGeom>
          <a:gradFill>
            <a:gsLst>
              <a:gs pos="5000">
                <a:srgbClr val="2276BC"/>
              </a:gs>
              <a:gs pos="50000">
                <a:srgbClr val="7A2B85"/>
              </a:gs>
              <a:gs pos="95000">
                <a:srgbClr val="E31A23"/>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16F2859-70B5-EF9B-EC2E-85CB90388AA0}"/>
              </a:ext>
            </a:extLst>
          </p:cNvPr>
          <p:cNvSpPr txBox="1"/>
          <p:nvPr userDrawn="1"/>
        </p:nvSpPr>
        <p:spPr>
          <a:xfrm>
            <a:off x="9144872" y="2880486"/>
            <a:ext cx="2279737" cy="600164"/>
          </a:xfrm>
          <a:prstGeom prst="rect">
            <a:avLst/>
          </a:prstGeom>
          <a:noFill/>
        </p:spPr>
        <p:txBody>
          <a:bodyPr wrap="square" lIns="0" tIns="0" rIns="0" bIns="0" rtlCol="0">
            <a:noAutofit/>
          </a:bodyPr>
          <a:lstStyle/>
          <a:p>
            <a:r>
              <a:rPr lang="en-US" dirty="0"/>
              <a:t>Color Swatches for Color Picker</a:t>
            </a:r>
          </a:p>
        </p:txBody>
      </p:sp>
      <p:sp>
        <p:nvSpPr>
          <p:cNvPr id="8" name="Rectangle 7" descr="Blue square box">
            <a:extLst>
              <a:ext uri="{FF2B5EF4-FFF2-40B4-BE49-F238E27FC236}">
                <a16:creationId xmlns:a16="http://schemas.microsoft.com/office/drawing/2014/main" id="{37EEB24B-7D91-D61B-77FE-E734BD6787D4}"/>
              </a:ext>
            </a:extLst>
          </p:cNvPr>
          <p:cNvSpPr>
            <a:spLocks noGrp="1" noRot="1" noMove="1" noResize="1" noEditPoints="1" noAdjustHandles="1" noChangeArrowheads="1" noChangeShapeType="1"/>
          </p:cNvSpPr>
          <p:nvPr userDrawn="1"/>
        </p:nvSpPr>
        <p:spPr>
          <a:xfrm>
            <a:off x="604553" y="4072333"/>
            <a:ext cx="2442575" cy="2059753"/>
          </a:xfrm>
          <a:prstGeom prst="rect">
            <a:avLst/>
          </a:prstGeom>
          <a:solidFill>
            <a:srgbClr val="227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Purple square box">
            <a:extLst>
              <a:ext uri="{FF2B5EF4-FFF2-40B4-BE49-F238E27FC236}">
                <a16:creationId xmlns:a16="http://schemas.microsoft.com/office/drawing/2014/main" id="{D269993B-1917-AD37-0BA4-6223CE73FA85}"/>
              </a:ext>
            </a:extLst>
          </p:cNvPr>
          <p:cNvSpPr>
            <a:spLocks noGrp="1" noRot="1" noMove="1" noResize="1" noEditPoints="1" noAdjustHandles="1" noChangeArrowheads="1" noChangeShapeType="1"/>
          </p:cNvSpPr>
          <p:nvPr userDrawn="1"/>
        </p:nvSpPr>
        <p:spPr>
          <a:xfrm>
            <a:off x="3451326" y="4072333"/>
            <a:ext cx="2442575" cy="2059753"/>
          </a:xfrm>
          <a:prstGeom prst="rect">
            <a:avLst/>
          </a:prstGeom>
          <a:solidFill>
            <a:srgbClr val="7A2B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Red square box">
            <a:extLst>
              <a:ext uri="{FF2B5EF4-FFF2-40B4-BE49-F238E27FC236}">
                <a16:creationId xmlns:a16="http://schemas.microsoft.com/office/drawing/2014/main" id="{ADF83C4D-8683-BE72-0D3D-D6C3473A9F76}"/>
              </a:ext>
            </a:extLst>
          </p:cNvPr>
          <p:cNvSpPr>
            <a:spLocks noGrp="1" noRot="1" noMove="1" noResize="1" noEditPoints="1" noAdjustHandles="1" noChangeArrowheads="1" noChangeShapeType="1"/>
          </p:cNvSpPr>
          <p:nvPr userDrawn="1"/>
        </p:nvSpPr>
        <p:spPr>
          <a:xfrm>
            <a:off x="6298099" y="4072333"/>
            <a:ext cx="2442575" cy="2059753"/>
          </a:xfrm>
          <a:prstGeom prst="rect">
            <a:avLst/>
          </a:prstGeom>
          <a:solidFill>
            <a:srgbClr val="E31A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Magenta square box">
            <a:extLst>
              <a:ext uri="{FF2B5EF4-FFF2-40B4-BE49-F238E27FC236}">
                <a16:creationId xmlns:a16="http://schemas.microsoft.com/office/drawing/2014/main" id="{6EE6C748-886D-F988-1CC6-E9B1586F5DAE}"/>
              </a:ext>
            </a:extLst>
          </p:cNvPr>
          <p:cNvSpPr>
            <a:spLocks noGrp="1" noRot="1" noMove="1" noResize="1" noEditPoints="1" noAdjustHandles="1" noChangeArrowheads="1" noChangeShapeType="1"/>
          </p:cNvSpPr>
          <p:nvPr userDrawn="1"/>
        </p:nvSpPr>
        <p:spPr>
          <a:xfrm>
            <a:off x="9144872" y="4072333"/>
            <a:ext cx="2442575" cy="2059753"/>
          </a:xfrm>
          <a:prstGeom prst="rect">
            <a:avLst/>
          </a:prstGeom>
          <a:solidFill>
            <a:srgbClr val="BD1B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93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0">
            <a:extLst>
              <a:ext uri="{FF2B5EF4-FFF2-40B4-BE49-F238E27FC236}">
                <a16:creationId xmlns:a16="http://schemas.microsoft.com/office/drawing/2014/main" id="{1BF0215B-79CD-907A-7099-44F1235F50B8}"/>
              </a:ext>
            </a:extLst>
          </p:cNvPr>
          <p:cNvSpPr>
            <a:spLocks noGrp="1"/>
          </p:cNvSpPr>
          <p:nvPr>
            <p:ph type="title"/>
          </p:nvPr>
        </p:nvSpPr>
        <p:spPr>
          <a:xfrm>
            <a:off x="838200" y="681036"/>
            <a:ext cx="10515600" cy="1009652"/>
          </a:xfrm>
          <a:prstGeom prst="rect">
            <a:avLst/>
          </a:prstGeom>
        </p:spPr>
        <p:txBody>
          <a:bodyPr vert="horz" lIns="0" tIns="0" rIns="0" bIns="0" rtlCol="0" anchor="t">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1654398" y="0"/>
            <a:ext cx="525562" cy="430006"/>
          </a:xfrm>
          <a:prstGeom prst="rect">
            <a:avLst/>
          </a:prstGeom>
        </p:spPr>
        <p:txBody>
          <a:bodyPr vert="horz" lIns="91440" tIns="45720" rIns="91440" bIns="45720" rtlCol="0" anchor="ctr"/>
          <a:lstStyle>
            <a:lvl1pPr algn="r">
              <a:defRPr sz="16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3F2E36C3-801C-9941-8DAC-7010180F48B4}" type="slidenum">
              <a:rPr lang="en-US" smtClean="0"/>
              <a:pPr/>
              <a:t>‹#›</a:t>
            </a:fld>
            <a:endParaRPr lang="en-US" dirty="0"/>
          </a:p>
        </p:txBody>
      </p:sp>
    </p:spTree>
    <p:extLst>
      <p:ext uri="{BB962C8B-B14F-4D97-AF65-F5344CB8AC3E}">
        <p14:creationId xmlns:p14="http://schemas.microsoft.com/office/powerpoint/2010/main" val="1548046629"/>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3" r:id="rId3"/>
    <p:sldLayoutId id="2147483664" r:id="rId4"/>
    <p:sldLayoutId id="2147483677" r:id="rId5"/>
    <p:sldLayoutId id="2147483675" r:id="rId6"/>
    <p:sldLayoutId id="2147483676" r:id="rId7"/>
    <p:sldLayoutId id="2147483672" r:id="rId8"/>
    <p:sldLayoutId id="2147483667" r:id="rId9"/>
    <p:sldLayoutId id="2147483666" r:id="rId10"/>
  </p:sldLayoutIdLst>
  <p:hf hdr="0" dt="0"/>
  <p:txStyles>
    <p:titleStyle>
      <a:lvl1pPr algn="l" defTabSz="914377" rtl="0" eaLnBrk="1" latinLnBrk="0" hangingPunct="1">
        <a:lnSpc>
          <a:spcPct val="90000"/>
        </a:lnSpc>
        <a:spcBef>
          <a:spcPct val="0"/>
        </a:spcBef>
        <a:buNone/>
        <a:defRPr sz="4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0" indent="0" algn="l" defTabSz="914377" rtl="0" eaLnBrk="1" latinLnBrk="0" hangingPunct="1">
        <a:lnSpc>
          <a:spcPct val="90000"/>
        </a:lnSpc>
        <a:spcBef>
          <a:spcPts val="600"/>
        </a:spcBef>
        <a:buFont typeface="Arial" panose="020B0604020202020204" pitchFamily="34" charset="0"/>
        <a:buNone/>
        <a:defRPr sz="1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0" indent="0" algn="l" defTabSz="914377" rtl="0" eaLnBrk="1" latinLnBrk="0" hangingPunct="1">
        <a:lnSpc>
          <a:spcPct val="90000"/>
        </a:lnSpc>
        <a:spcBef>
          <a:spcPts val="600"/>
        </a:spcBef>
        <a:buFont typeface="Arial" panose="020B0604020202020204" pitchFamily="34" charset="0"/>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228600" indent="-274320" algn="l" defTabSz="914377" rtl="0" eaLnBrk="1" latinLnBrk="0" hangingPunct="1">
        <a:lnSpc>
          <a:spcPct val="90000"/>
        </a:lnSpc>
        <a:spcBef>
          <a:spcPts val="600"/>
        </a:spcBef>
        <a:buClr>
          <a:srgbClr val="2276BC"/>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594360" indent="-274320" algn="l" defTabSz="914377" rtl="0" eaLnBrk="1" latinLnBrk="0" hangingPunct="1">
        <a:lnSpc>
          <a:spcPct val="90000"/>
        </a:lnSpc>
        <a:spcBef>
          <a:spcPts val="600"/>
        </a:spcBef>
        <a:buClr>
          <a:srgbClr val="2276BC"/>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868680" indent="-274320" algn="l" defTabSz="914377" rtl="0" eaLnBrk="1" latinLnBrk="0" hangingPunct="1">
        <a:lnSpc>
          <a:spcPct val="90000"/>
        </a:lnSpc>
        <a:spcBef>
          <a:spcPts val="600"/>
        </a:spcBef>
        <a:buClr>
          <a:srgbClr val="2276BC"/>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143000" indent="-274320"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enetech.org/about/bas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charlesl@benetech.org" TargetMode="External"/><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daevans3@waketech.edu" TargetMode="External"/><Relationship Id="rId4" Type="http://schemas.openxmlformats.org/officeDocument/2006/relationships/hyperlink" Target="mailto:pturner@haywood.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C0FB-5060-6BB6-2108-5BD71FA11AE2}"/>
              </a:ext>
            </a:extLst>
          </p:cNvPr>
          <p:cNvSpPr>
            <a:spLocks noGrp="1"/>
          </p:cNvSpPr>
          <p:nvPr>
            <p:ph type="ctrTitle"/>
          </p:nvPr>
        </p:nvSpPr>
        <p:spPr>
          <a:xfrm>
            <a:off x="256674" y="145794"/>
            <a:ext cx="11726779" cy="1461247"/>
          </a:xfrm>
        </p:spPr>
        <p:txBody>
          <a:bodyPr/>
          <a:lstStyle/>
          <a:p>
            <a:r>
              <a:rPr lang="en-US" sz="4000" dirty="0"/>
              <a:t>Title II Readiness in Action: Key Findings and Insights from Accessibility Pilot Program</a:t>
            </a:r>
          </a:p>
        </p:txBody>
      </p:sp>
      <p:sp>
        <p:nvSpPr>
          <p:cNvPr id="3" name="Subtitle 2">
            <a:extLst>
              <a:ext uri="{FF2B5EF4-FFF2-40B4-BE49-F238E27FC236}">
                <a16:creationId xmlns:a16="http://schemas.microsoft.com/office/drawing/2014/main" id="{BEE14B46-4249-717A-8228-225B46B13DEC}"/>
              </a:ext>
            </a:extLst>
          </p:cNvPr>
          <p:cNvSpPr>
            <a:spLocks noGrp="1"/>
          </p:cNvSpPr>
          <p:nvPr>
            <p:ph type="subTitle" idx="1"/>
          </p:nvPr>
        </p:nvSpPr>
        <p:spPr>
          <a:xfrm>
            <a:off x="208547" y="1494747"/>
            <a:ext cx="11309685" cy="2605231"/>
          </a:xfrm>
        </p:spPr>
        <p:txBody>
          <a:bodyPr/>
          <a:lstStyle/>
          <a:p>
            <a:r>
              <a:rPr lang="en-US" sz="2800" b="1" dirty="0">
                <a:solidFill>
                  <a:schemeClr val="tx1"/>
                </a:solidFill>
              </a:rPr>
              <a:t>Charles LaPierre, Principal Accessibility and Content Quality Architect, Benetech</a:t>
            </a:r>
          </a:p>
          <a:p>
            <a:r>
              <a:rPr lang="en-US" sz="2800" b="1" dirty="0">
                <a:solidFill>
                  <a:schemeClr val="tx1"/>
                </a:solidFill>
              </a:rPr>
              <a:t>Phillip Turner, Web and Apple Administrator, </a:t>
            </a:r>
            <a:br>
              <a:rPr lang="en-US" sz="2800" b="1" dirty="0">
                <a:solidFill>
                  <a:schemeClr val="tx1"/>
                </a:solidFill>
              </a:rPr>
            </a:br>
            <a:r>
              <a:rPr lang="en-US" sz="2800" b="1" dirty="0">
                <a:solidFill>
                  <a:schemeClr val="tx1"/>
                </a:solidFill>
              </a:rPr>
              <a:t>Haywood Community College</a:t>
            </a:r>
          </a:p>
          <a:p>
            <a:r>
              <a:rPr lang="en-US" sz="2800" b="1" dirty="0">
                <a:solidFill>
                  <a:schemeClr val="tx1"/>
                </a:solidFill>
              </a:rPr>
              <a:t>Darrin Evans, Director Virtual Learning Community (VLC), </a:t>
            </a:r>
            <a:br>
              <a:rPr lang="en-US" sz="2800" b="1" dirty="0">
                <a:solidFill>
                  <a:schemeClr val="tx1"/>
                </a:solidFill>
              </a:rPr>
            </a:br>
            <a:r>
              <a:rPr lang="en-US" sz="2800" b="1" dirty="0" err="1">
                <a:solidFill>
                  <a:schemeClr val="tx1"/>
                </a:solidFill>
              </a:rPr>
              <a:t>WakeTech</a:t>
            </a:r>
            <a:r>
              <a:rPr lang="en-US" sz="2800" b="1" dirty="0">
                <a:solidFill>
                  <a:schemeClr val="tx1"/>
                </a:solidFill>
              </a:rPr>
              <a:t> Community College</a:t>
            </a:r>
          </a:p>
        </p:txBody>
      </p:sp>
      <p:pic>
        <p:nvPicPr>
          <p:cNvPr id="1030" name="Picture 6" descr="logo: Haywood Community College">
            <a:extLst>
              <a:ext uri="{FF2B5EF4-FFF2-40B4-BE49-F238E27FC236}">
                <a16:creationId xmlns:a16="http://schemas.microsoft.com/office/drawing/2014/main" id="{3D57AFDC-56D7-6AE5-9AEB-323FE36DD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782" y="5202237"/>
            <a:ext cx="3035467" cy="12783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10;Wake Technical Community College">
            <a:extLst>
              <a:ext uri="{FF2B5EF4-FFF2-40B4-BE49-F238E27FC236}">
                <a16:creationId xmlns:a16="http://schemas.microsoft.com/office/drawing/2014/main" id="{1031C113-9D5F-58B6-2437-531849B05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613" y="5170153"/>
            <a:ext cx="345757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8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B144-0B02-72AC-6373-C3165E3960E6}"/>
              </a:ext>
            </a:extLst>
          </p:cNvPr>
          <p:cNvSpPr>
            <a:spLocks noGrp="1"/>
          </p:cNvSpPr>
          <p:nvPr>
            <p:ph type="title"/>
          </p:nvPr>
        </p:nvSpPr>
        <p:spPr/>
        <p:txBody>
          <a:bodyPr/>
          <a:lstStyle/>
          <a:p>
            <a:r>
              <a:rPr lang="en-US" dirty="0"/>
              <a:t>Quick Wins for Maturity</a:t>
            </a:r>
          </a:p>
        </p:txBody>
      </p:sp>
      <p:sp>
        <p:nvSpPr>
          <p:cNvPr id="4" name="Slide Number Placeholder 3">
            <a:extLst>
              <a:ext uri="{FF2B5EF4-FFF2-40B4-BE49-F238E27FC236}">
                <a16:creationId xmlns:a16="http://schemas.microsoft.com/office/drawing/2014/main" id="{AF4456F8-2D65-7BC3-28AD-F4790E97C937}"/>
              </a:ext>
            </a:extLst>
          </p:cNvPr>
          <p:cNvSpPr>
            <a:spLocks noGrp="1"/>
          </p:cNvSpPr>
          <p:nvPr>
            <p:ph type="sldNum" sz="quarter" idx="4"/>
          </p:nvPr>
        </p:nvSpPr>
        <p:spPr/>
        <p:txBody>
          <a:bodyPr/>
          <a:lstStyle/>
          <a:p>
            <a:fld id="{3F2E36C3-801C-9941-8DAC-7010180F48B4}" type="slidenum">
              <a:rPr lang="en-US" smtClean="0"/>
              <a:pPr/>
              <a:t>10</a:t>
            </a:fld>
            <a:endParaRPr lang="en-US" dirty="0"/>
          </a:p>
        </p:txBody>
      </p:sp>
      <p:sp>
        <p:nvSpPr>
          <p:cNvPr id="5" name="Rectangle 1">
            <a:extLst>
              <a:ext uri="{FF2B5EF4-FFF2-40B4-BE49-F238E27FC236}">
                <a16:creationId xmlns:a16="http://schemas.microsoft.com/office/drawing/2014/main" id="{720E90B8-B731-49EC-381B-5CDAD5CA61A5}"/>
              </a:ext>
            </a:extLst>
          </p:cNvPr>
          <p:cNvSpPr>
            <a:spLocks noGrp="1" noChangeArrowheads="1"/>
          </p:cNvSpPr>
          <p:nvPr>
            <p:ph sz="half" idx="2"/>
          </p:nvPr>
        </p:nvSpPr>
        <p:spPr bwMode="auto">
          <a:xfrm>
            <a:off x="355118" y="1470715"/>
            <a:ext cx="11567160"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000"/>
              </a:spcBef>
              <a:spcAft>
                <a:spcPts val="1000"/>
              </a:spcAft>
              <a:buClrTx/>
              <a:buSzTx/>
              <a:tabLst/>
            </a:pPr>
            <a:r>
              <a:rPr kumimoji="0" lang="en-US" altLang="en-US" sz="3600" b="1" i="0" u="none" strike="noStrike" cap="none" normalizeH="0" baseline="0" dirty="0">
                <a:ln>
                  <a:noFill/>
                </a:ln>
                <a:solidFill>
                  <a:schemeClr val="tx1"/>
                </a:solidFill>
                <a:effectLst/>
                <a:latin typeface="Arial" panose="020B0604020202020204" pitchFamily="34" charset="0"/>
              </a:rPr>
              <a:t>Low-Hanging Fruit for Immediate Impact</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1000"/>
              </a:spcBef>
              <a:spcAft>
                <a:spcPts val="100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 </a:t>
            </a:r>
            <a:r>
              <a:rPr kumimoji="0" lang="en-US" altLang="en-US" sz="3600" b="1" i="0" u="none" strike="noStrike" cap="none" normalizeH="0" baseline="0" dirty="0">
                <a:ln>
                  <a:noFill/>
                </a:ln>
                <a:solidFill>
                  <a:schemeClr val="tx1"/>
                </a:solidFill>
                <a:effectLst/>
                <a:latin typeface="Arial" panose="020B0604020202020204" pitchFamily="34" charset="0"/>
              </a:rPr>
              <a:t>Publish an Accessibility Statement</a:t>
            </a:r>
            <a:r>
              <a:rPr kumimoji="0" lang="en-US" altLang="en-US" sz="3600" b="0" i="0" u="none" strike="noStrike" cap="none" normalizeH="0" baseline="0" dirty="0">
                <a:ln>
                  <a:noFill/>
                </a:ln>
                <a:solidFill>
                  <a:schemeClr val="tx1"/>
                </a:solidFill>
                <a:effectLst/>
                <a:latin typeface="Arial" panose="020B0604020202020204" pitchFamily="34" charset="0"/>
              </a:rPr>
              <a:t> (We have a template!)</a:t>
            </a:r>
          </a:p>
          <a:p>
            <a:pPr marL="0" marR="0" lvl="0" indent="0" algn="l" defTabSz="914400" rtl="0" eaLnBrk="0" fontAlgn="base" latinLnBrk="0" hangingPunct="0">
              <a:lnSpc>
                <a:spcPct val="100000"/>
              </a:lnSpc>
              <a:spcBef>
                <a:spcPts val="1000"/>
              </a:spcBef>
              <a:spcAft>
                <a:spcPts val="100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 </a:t>
            </a:r>
            <a:r>
              <a:rPr kumimoji="0" lang="en-US" altLang="en-US" sz="3600" b="1" i="0" u="none" strike="noStrike" cap="none" normalizeH="0" baseline="0" dirty="0">
                <a:ln>
                  <a:noFill/>
                </a:ln>
                <a:solidFill>
                  <a:schemeClr val="tx1"/>
                </a:solidFill>
                <a:effectLst/>
                <a:latin typeface="Arial" panose="020B0604020202020204" pitchFamily="34" charset="0"/>
              </a:rPr>
              <a:t>Add A11y to Vendor Contracts</a:t>
            </a:r>
            <a:r>
              <a:rPr kumimoji="0" lang="en-US" altLang="en-US" sz="3600" b="0" i="0" u="none" strike="noStrike" cap="none" normalizeH="0" baseline="0" dirty="0">
                <a:ln>
                  <a:noFill/>
                </a:ln>
                <a:solidFill>
                  <a:schemeClr val="tx1"/>
                </a:solidFill>
                <a:effectLst/>
                <a:latin typeface="Arial" panose="020B0604020202020204" pitchFamily="34" charset="0"/>
              </a:rPr>
              <a:t> (We provide the language!)</a:t>
            </a:r>
          </a:p>
          <a:p>
            <a:pPr marL="0" marR="0" lvl="0" indent="0" algn="l" defTabSz="914400" rtl="0" eaLnBrk="0" fontAlgn="base" latinLnBrk="0" hangingPunct="0">
              <a:lnSpc>
                <a:spcPct val="100000"/>
              </a:lnSpc>
              <a:spcBef>
                <a:spcPts val="1000"/>
              </a:spcBef>
              <a:spcAft>
                <a:spcPts val="100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 </a:t>
            </a:r>
            <a:r>
              <a:rPr kumimoji="0" lang="en-US" altLang="en-US" sz="3600" b="1" i="0" u="none" strike="noStrike" cap="none" normalizeH="0" baseline="0" dirty="0">
                <a:ln>
                  <a:noFill/>
                </a:ln>
                <a:solidFill>
                  <a:schemeClr val="tx1"/>
                </a:solidFill>
                <a:effectLst/>
                <a:latin typeface="Arial" panose="020B0604020202020204" pitchFamily="34" charset="0"/>
              </a:rPr>
              <a:t>Create a Central A11y Webpage</a:t>
            </a:r>
            <a:r>
              <a:rPr kumimoji="0" lang="en-US" altLang="en-US" sz="3600" b="0" i="0" u="none" strike="noStrike" cap="none" normalizeH="0" baseline="0" dirty="0">
                <a:ln>
                  <a:noFill/>
                </a:ln>
                <a:solidFill>
                  <a:schemeClr val="tx1"/>
                </a:solidFill>
                <a:effectLst/>
                <a:latin typeface="Arial" panose="020B0604020202020204" pitchFamily="34" charset="0"/>
              </a:rPr>
              <a:t> (A one-stop-shop for resources.)</a:t>
            </a:r>
          </a:p>
        </p:txBody>
      </p:sp>
    </p:spTree>
    <p:extLst>
      <p:ext uri="{BB962C8B-B14F-4D97-AF65-F5344CB8AC3E}">
        <p14:creationId xmlns:p14="http://schemas.microsoft.com/office/powerpoint/2010/main" val="291226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22E71-D1D4-1C94-0395-8C70B46F8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47DB7-ADB2-7F88-D348-CC66B0FAA5EA}"/>
              </a:ext>
            </a:extLst>
          </p:cNvPr>
          <p:cNvSpPr>
            <a:spLocks noGrp="1"/>
          </p:cNvSpPr>
          <p:nvPr>
            <p:ph type="title"/>
          </p:nvPr>
        </p:nvSpPr>
        <p:spPr/>
        <p:txBody>
          <a:bodyPr/>
          <a:lstStyle/>
          <a:p>
            <a:r>
              <a:rPr lang="en-US" dirty="0"/>
              <a:t>Digital Assessment: Overview</a:t>
            </a:r>
          </a:p>
        </p:txBody>
      </p:sp>
      <p:sp>
        <p:nvSpPr>
          <p:cNvPr id="8" name="Picture Placeholder 3">
            <a:extLst>
              <a:ext uri="{FF2B5EF4-FFF2-40B4-BE49-F238E27FC236}">
                <a16:creationId xmlns:a16="http://schemas.microsoft.com/office/drawing/2014/main" id="{79EFFC21-8C7E-1F2C-1844-0E8650522FAF}"/>
              </a:ext>
            </a:extLst>
          </p:cNvPr>
          <p:cNvSpPr>
            <a:spLocks noGrp="1"/>
          </p:cNvSpPr>
          <p:nvPr>
            <p:ph sz="half" idx="2"/>
          </p:nvPr>
        </p:nvSpPr>
        <p:spPr/>
        <p:txBody>
          <a:bodyPr/>
          <a:lstStyle/>
          <a:p>
            <a:pPr marL="342900" indent="-342900">
              <a:spcBef>
                <a:spcPts val="1000"/>
              </a:spcBef>
              <a:spcAft>
                <a:spcPts val="1000"/>
              </a:spcAft>
              <a:buFont typeface="Arial" panose="020B0604020202020204" pitchFamily="34" charset="0"/>
              <a:buChar char="•"/>
            </a:pPr>
            <a:r>
              <a:rPr lang="en-US" sz="3200" b="0" dirty="0">
                <a:solidFill>
                  <a:srgbClr val="000000"/>
                </a:solidFill>
                <a:ea typeface="+mn-lt"/>
                <a:cs typeface="+mn-lt"/>
              </a:rPr>
              <a:t>Review an organization’s websites and digital documents to ensure they meet industry accessibility standards</a:t>
            </a:r>
          </a:p>
          <a:p>
            <a:pPr marL="342900" indent="-342900">
              <a:spcBef>
                <a:spcPts val="1000"/>
              </a:spcBef>
              <a:spcAft>
                <a:spcPts val="1000"/>
              </a:spcAft>
              <a:buFont typeface="Arial" panose="020B0604020202020204" pitchFamily="34" charset="0"/>
              <a:buChar char="•"/>
            </a:pPr>
            <a:r>
              <a:rPr lang="en-US" sz="3200" b="0" dirty="0">
                <a:solidFill>
                  <a:srgbClr val="000000"/>
                </a:solidFill>
                <a:ea typeface="+mn-lt"/>
                <a:cs typeface="+mn-lt"/>
              </a:rPr>
              <a:t>On average, we checked 40 webpages and 10 documents (mainly PDFs and some spreadsheets) per pilot</a:t>
            </a:r>
          </a:p>
        </p:txBody>
      </p:sp>
      <p:sp>
        <p:nvSpPr>
          <p:cNvPr id="4" name="Slide Number Placeholder 3">
            <a:extLst>
              <a:ext uri="{FF2B5EF4-FFF2-40B4-BE49-F238E27FC236}">
                <a16:creationId xmlns:a16="http://schemas.microsoft.com/office/drawing/2014/main" id="{3DB0C4AD-08E7-9D0C-F3B0-F2BDFF839894}"/>
              </a:ext>
            </a:extLst>
          </p:cNvPr>
          <p:cNvSpPr>
            <a:spLocks noGrp="1"/>
          </p:cNvSpPr>
          <p:nvPr>
            <p:ph type="sldNum" sz="quarter" idx="4"/>
          </p:nvPr>
        </p:nvSpPr>
        <p:spPr/>
        <p:txBody>
          <a:bodyPr/>
          <a:lstStyle/>
          <a:p>
            <a:fld id="{3F2E36C3-801C-9941-8DAC-7010180F48B4}" type="slidenum">
              <a:rPr lang="en-US" smtClean="0"/>
              <a:pPr/>
              <a:t>11</a:t>
            </a:fld>
            <a:endParaRPr lang="en-US"/>
          </a:p>
        </p:txBody>
      </p:sp>
    </p:spTree>
    <p:extLst>
      <p:ext uri="{BB962C8B-B14F-4D97-AF65-F5344CB8AC3E}">
        <p14:creationId xmlns:p14="http://schemas.microsoft.com/office/powerpoint/2010/main" val="130068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E931-917F-C9A8-2CC1-028585ECF6E6}"/>
              </a:ext>
            </a:extLst>
          </p:cNvPr>
          <p:cNvSpPr>
            <a:spLocks noGrp="1"/>
          </p:cNvSpPr>
          <p:nvPr>
            <p:ph type="title"/>
          </p:nvPr>
        </p:nvSpPr>
        <p:spPr/>
        <p:txBody>
          <a:bodyPr/>
          <a:lstStyle/>
          <a:p>
            <a:r>
              <a:rPr lang="en-US" dirty="0"/>
              <a:t>Findings 2: Top 5 Digital Barriers</a:t>
            </a:r>
          </a:p>
        </p:txBody>
      </p:sp>
      <p:sp>
        <p:nvSpPr>
          <p:cNvPr id="3" name="Content Placeholder 2">
            <a:extLst>
              <a:ext uri="{FF2B5EF4-FFF2-40B4-BE49-F238E27FC236}">
                <a16:creationId xmlns:a16="http://schemas.microsoft.com/office/drawing/2014/main" id="{C621ACC8-C77B-1251-1AC8-F39850941F12}"/>
              </a:ext>
            </a:extLst>
          </p:cNvPr>
          <p:cNvSpPr>
            <a:spLocks noGrp="1"/>
          </p:cNvSpPr>
          <p:nvPr>
            <p:ph sz="half" idx="2"/>
          </p:nvPr>
        </p:nvSpPr>
        <p:spPr>
          <a:xfrm>
            <a:off x="566535" y="1579471"/>
            <a:ext cx="11476781" cy="4545107"/>
          </a:xfrm>
        </p:spPr>
        <p:txBody>
          <a:bodyPr/>
          <a:lstStyle/>
          <a:p>
            <a:pPr marL="457200" indent="-457200">
              <a:buFont typeface="Arial" panose="020B0604020202020204" pitchFamily="34" charset="0"/>
              <a:buChar char="•"/>
            </a:pPr>
            <a:r>
              <a:rPr lang="en-US" b="1" dirty="0"/>
              <a:t>The Most Common Issues We Found</a:t>
            </a:r>
            <a:endParaRPr lang="en-US" dirty="0"/>
          </a:p>
          <a:p>
            <a:pPr marL="685800" lvl="2" indent="-457200">
              <a:buFont typeface="Arial" panose="020B0604020202020204" pitchFamily="34" charset="0"/>
              <a:buChar char="•"/>
            </a:pPr>
            <a:r>
              <a:rPr lang="en-US" dirty="0"/>
              <a:t>Missing Alt Text</a:t>
            </a:r>
          </a:p>
          <a:p>
            <a:pPr marL="685800" lvl="2" indent="-457200">
              <a:buFont typeface="Arial" panose="020B0604020202020204" pitchFamily="34" charset="0"/>
              <a:buChar char="•"/>
            </a:pPr>
            <a:r>
              <a:rPr lang="en-US" dirty="0"/>
              <a:t>Poor Color Contrast</a:t>
            </a:r>
          </a:p>
          <a:p>
            <a:pPr marL="685800" lvl="2" indent="-457200">
              <a:buFont typeface="Arial" panose="020B0604020202020204" pitchFamily="34" charset="0"/>
              <a:buChar char="•"/>
            </a:pPr>
            <a:r>
              <a:rPr lang="en-US" dirty="0"/>
              <a:t>Wrong or Missing Headings</a:t>
            </a:r>
          </a:p>
          <a:p>
            <a:pPr marL="685800" lvl="2" indent="-457200">
              <a:buFont typeface="Arial" panose="020B0604020202020204" pitchFamily="34" charset="0"/>
              <a:buChar char="•"/>
            </a:pPr>
            <a:r>
              <a:rPr lang="en-US" dirty="0"/>
              <a:t>Vague Links ("Click Here")</a:t>
            </a:r>
          </a:p>
          <a:p>
            <a:pPr marL="685800" lvl="2" indent="-457200">
              <a:buFont typeface="Arial" panose="020B0604020202020204" pitchFamily="34" charset="0"/>
              <a:buChar char="•"/>
            </a:pPr>
            <a:r>
              <a:rPr lang="en-US" dirty="0"/>
              <a:t>Inaccessible PDFs</a:t>
            </a:r>
          </a:p>
          <a:p>
            <a:pPr marL="457200" indent="-457200">
              <a:spcBef>
                <a:spcPts val="2000"/>
              </a:spcBef>
              <a:buFont typeface="Arial" panose="020B0604020202020204" pitchFamily="34" charset="0"/>
              <a:buChar char="•"/>
            </a:pPr>
            <a:r>
              <a:rPr lang="en-US" b="1" dirty="0"/>
              <a:t>The Good News:</a:t>
            </a:r>
            <a:r>
              <a:rPr lang="en-US" dirty="0"/>
              <a:t> All of these are fixable with basic training.</a:t>
            </a:r>
          </a:p>
        </p:txBody>
      </p:sp>
      <p:sp>
        <p:nvSpPr>
          <p:cNvPr id="4" name="Slide Number Placeholder 3">
            <a:extLst>
              <a:ext uri="{FF2B5EF4-FFF2-40B4-BE49-F238E27FC236}">
                <a16:creationId xmlns:a16="http://schemas.microsoft.com/office/drawing/2014/main" id="{D9ABB2B2-9B9D-63E9-C1E8-AE5B8A679094}"/>
              </a:ext>
            </a:extLst>
          </p:cNvPr>
          <p:cNvSpPr>
            <a:spLocks noGrp="1"/>
          </p:cNvSpPr>
          <p:nvPr>
            <p:ph type="sldNum" sz="quarter" idx="4"/>
          </p:nvPr>
        </p:nvSpPr>
        <p:spPr/>
        <p:txBody>
          <a:bodyPr/>
          <a:lstStyle/>
          <a:p>
            <a:fld id="{3F2E36C3-801C-9941-8DAC-7010180F48B4}" type="slidenum">
              <a:rPr lang="en-US" smtClean="0"/>
              <a:pPr/>
              <a:t>12</a:t>
            </a:fld>
            <a:endParaRPr lang="en-US" dirty="0"/>
          </a:p>
        </p:txBody>
      </p:sp>
    </p:spTree>
    <p:extLst>
      <p:ext uri="{BB962C8B-B14F-4D97-AF65-F5344CB8AC3E}">
        <p14:creationId xmlns:p14="http://schemas.microsoft.com/office/powerpoint/2010/main" val="13913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9E58A-E1E6-EEFB-6D72-8C6C6BA59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592B3-15E7-6FD9-A3CC-7BEC5F846BD3}"/>
              </a:ext>
            </a:extLst>
          </p:cNvPr>
          <p:cNvSpPr>
            <a:spLocks noGrp="1"/>
          </p:cNvSpPr>
          <p:nvPr>
            <p:ph type="title"/>
          </p:nvPr>
        </p:nvSpPr>
        <p:spPr/>
        <p:txBody>
          <a:bodyPr/>
          <a:lstStyle/>
          <a:p>
            <a:r>
              <a:rPr lang="en-US" dirty="0"/>
              <a:t>Findings: Most Barriers Have a Significant Impact</a:t>
            </a:r>
          </a:p>
        </p:txBody>
      </p:sp>
      <p:sp>
        <p:nvSpPr>
          <p:cNvPr id="8" name="Picture Placeholder 3">
            <a:extLst>
              <a:ext uri="{FF2B5EF4-FFF2-40B4-BE49-F238E27FC236}">
                <a16:creationId xmlns:a16="http://schemas.microsoft.com/office/drawing/2014/main" id="{0B2B2AAD-D1CA-D01C-BC85-0969D2AAE0D1}"/>
              </a:ext>
            </a:extLst>
          </p:cNvPr>
          <p:cNvSpPr>
            <a:spLocks noGrp="1"/>
          </p:cNvSpPr>
          <p:nvPr>
            <p:ph sz="half" idx="2"/>
          </p:nvPr>
        </p:nvSpPr>
        <p:spPr/>
        <p:txBody>
          <a:bodyPr/>
          <a:lstStyle/>
          <a:p>
            <a:pPr marL="342900" indent="-342900">
              <a:buFont typeface="Arial" panose="020B0604020202020204" pitchFamily="34" charset="0"/>
              <a:buChar char="•"/>
            </a:pPr>
            <a:r>
              <a:rPr lang="en-US" sz="2800" b="0" dirty="0">
                <a:solidFill>
                  <a:srgbClr val="202124"/>
                </a:solidFill>
                <a:latin typeface="Calibri"/>
                <a:ea typeface="Calibri"/>
                <a:cs typeface="Calibri"/>
              </a:rPr>
              <a:t>The vast majority of issues found (653 of 667) were of </a:t>
            </a:r>
            <a:r>
              <a:rPr lang="en-US" sz="2800" dirty="0">
                <a:solidFill>
                  <a:srgbClr val="202124"/>
                </a:solidFill>
                <a:latin typeface="Calibri"/>
                <a:ea typeface="Calibri"/>
                <a:cs typeface="Calibri"/>
              </a:rPr>
              <a:t>Serious</a:t>
            </a:r>
            <a:r>
              <a:rPr lang="en-US" sz="2800" b="0" dirty="0">
                <a:solidFill>
                  <a:srgbClr val="202124"/>
                </a:solidFill>
                <a:latin typeface="Calibri"/>
                <a:ea typeface="Calibri"/>
                <a:cs typeface="Calibri"/>
              </a:rPr>
              <a:t> or </a:t>
            </a:r>
            <a:r>
              <a:rPr lang="en-US" sz="2800" dirty="0">
                <a:solidFill>
                  <a:srgbClr val="202124"/>
                </a:solidFill>
                <a:latin typeface="Calibri"/>
                <a:ea typeface="Calibri"/>
                <a:cs typeface="Calibri"/>
              </a:rPr>
              <a:t>Medium</a:t>
            </a:r>
            <a:r>
              <a:rPr lang="en-US" sz="2800" b="0" dirty="0">
                <a:solidFill>
                  <a:srgbClr val="202124"/>
                </a:solidFill>
                <a:latin typeface="Calibri"/>
                <a:ea typeface="Calibri"/>
                <a:cs typeface="Calibri"/>
              </a:rPr>
              <a:t> severity.</a:t>
            </a:r>
          </a:p>
          <a:p>
            <a:pPr marL="342900" indent="-342900">
              <a:buFont typeface="Arial" panose="020B0604020202020204" pitchFamily="34" charset="0"/>
              <a:buChar char="•"/>
            </a:pPr>
            <a:r>
              <a:rPr lang="en-US" sz="2800" b="0" dirty="0">
                <a:solidFill>
                  <a:srgbClr val="202124"/>
                </a:solidFill>
                <a:latin typeface="Calibri"/>
                <a:ea typeface="Calibri"/>
                <a:cs typeface="Calibri"/>
              </a:rPr>
              <a:t>This means the barriers are not just compliance issues; they </a:t>
            </a:r>
            <a:r>
              <a:rPr lang="en-US" sz="2800" dirty="0">
                <a:solidFill>
                  <a:srgbClr val="202124"/>
                </a:solidFill>
                <a:latin typeface="Calibri"/>
                <a:ea typeface="Calibri"/>
                <a:cs typeface="Calibri"/>
              </a:rPr>
              <a:t>directly prevent students</a:t>
            </a:r>
            <a:r>
              <a:rPr lang="en-US" sz="2800" b="0" dirty="0">
                <a:solidFill>
                  <a:srgbClr val="202124"/>
                </a:solidFill>
                <a:latin typeface="Calibri"/>
                <a:ea typeface="Calibri"/>
                <a:cs typeface="Calibri"/>
              </a:rPr>
              <a:t> from accessing course materials, navigating websites, and participating fully in their education.</a:t>
            </a:r>
          </a:p>
        </p:txBody>
      </p:sp>
      <p:sp>
        <p:nvSpPr>
          <p:cNvPr id="4" name="Slide Number Placeholder 3">
            <a:extLst>
              <a:ext uri="{FF2B5EF4-FFF2-40B4-BE49-F238E27FC236}">
                <a16:creationId xmlns:a16="http://schemas.microsoft.com/office/drawing/2014/main" id="{7A23C536-5565-B1FB-B247-582DB4F9C953}"/>
              </a:ext>
            </a:extLst>
          </p:cNvPr>
          <p:cNvSpPr>
            <a:spLocks noGrp="1"/>
          </p:cNvSpPr>
          <p:nvPr>
            <p:ph type="sldNum" sz="quarter" idx="4"/>
          </p:nvPr>
        </p:nvSpPr>
        <p:spPr/>
        <p:txBody>
          <a:bodyPr/>
          <a:lstStyle/>
          <a:p>
            <a:fld id="{3F2E36C3-801C-9941-8DAC-7010180F48B4}" type="slidenum">
              <a:rPr lang="en-US" smtClean="0"/>
              <a:pPr/>
              <a:t>13</a:t>
            </a:fld>
            <a:endParaRPr lang="en-US"/>
          </a:p>
        </p:txBody>
      </p:sp>
      <p:graphicFrame>
        <p:nvGraphicFramePr>
          <p:cNvPr id="3" name="Table 2" descr="Table showing the 4 pilot institutions and how many errors they had for WCAG A, AA, Total, As well as how many Serious, Medium, and Low issues they each had.">
            <a:extLst>
              <a:ext uri="{FF2B5EF4-FFF2-40B4-BE49-F238E27FC236}">
                <a16:creationId xmlns:a16="http://schemas.microsoft.com/office/drawing/2014/main" id="{8C6082F9-3B83-9EF9-ACD4-F0C724786A26}"/>
              </a:ext>
            </a:extLst>
          </p:cNvPr>
          <p:cNvGraphicFramePr>
            <a:graphicFrameLocks noGrp="1"/>
          </p:cNvGraphicFramePr>
          <p:nvPr>
            <p:extLst>
              <p:ext uri="{D42A27DB-BD31-4B8C-83A1-F6EECF244321}">
                <p14:modId xmlns:p14="http://schemas.microsoft.com/office/powerpoint/2010/main" val="2554840688"/>
              </p:ext>
            </p:extLst>
          </p:nvPr>
        </p:nvGraphicFramePr>
        <p:xfrm>
          <a:off x="868444" y="3753383"/>
          <a:ext cx="10440022" cy="2371195"/>
        </p:xfrm>
        <a:graphic>
          <a:graphicData uri="http://schemas.openxmlformats.org/drawingml/2006/table">
            <a:tbl>
              <a:tblPr firstRow="1">
                <a:tableStyleId>{327F97BB-C833-4FB7-BDE5-3F7075034690}</a:tableStyleId>
              </a:tblPr>
              <a:tblGrid>
                <a:gridCol w="2345679">
                  <a:extLst>
                    <a:ext uri="{9D8B030D-6E8A-4147-A177-3AD203B41FA5}">
                      <a16:colId xmlns:a16="http://schemas.microsoft.com/office/drawing/2014/main" val="3736182791"/>
                    </a:ext>
                  </a:extLst>
                </a:gridCol>
                <a:gridCol w="1263238">
                  <a:extLst>
                    <a:ext uri="{9D8B030D-6E8A-4147-A177-3AD203B41FA5}">
                      <a16:colId xmlns:a16="http://schemas.microsoft.com/office/drawing/2014/main" val="2133727856"/>
                    </a:ext>
                  </a:extLst>
                </a:gridCol>
                <a:gridCol w="1290918">
                  <a:extLst>
                    <a:ext uri="{9D8B030D-6E8A-4147-A177-3AD203B41FA5}">
                      <a16:colId xmlns:a16="http://schemas.microsoft.com/office/drawing/2014/main" val="1296645136"/>
                    </a:ext>
                  </a:extLst>
                </a:gridCol>
                <a:gridCol w="1371428">
                  <a:extLst>
                    <a:ext uri="{9D8B030D-6E8A-4147-A177-3AD203B41FA5}">
                      <a16:colId xmlns:a16="http://schemas.microsoft.com/office/drawing/2014/main" val="3791441674"/>
                    </a:ext>
                  </a:extLst>
                </a:gridCol>
                <a:gridCol w="1069378">
                  <a:extLst>
                    <a:ext uri="{9D8B030D-6E8A-4147-A177-3AD203B41FA5}">
                      <a16:colId xmlns:a16="http://schemas.microsoft.com/office/drawing/2014/main" val="2726915286"/>
                    </a:ext>
                  </a:extLst>
                </a:gridCol>
                <a:gridCol w="1178127">
                  <a:extLst>
                    <a:ext uri="{9D8B030D-6E8A-4147-A177-3AD203B41FA5}">
                      <a16:colId xmlns:a16="http://schemas.microsoft.com/office/drawing/2014/main" val="212381119"/>
                    </a:ext>
                  </a:extLst>
                </a:gridCol>
                <a:gridCol w="960627">
                  <a:extLst>
                    <a:ext uri="{9D8B030D-6E8A-4147-A177-3AD203B41FA5}">
                      <a16:colId xmlns:a16="http://schemas.microsoft.com/office/drawing/2014/main" val="1526916947"/>
                    </a:ext>
                  </a:extLst>
                </a:gridCol>
                <a:gridCol w="960627">
                  <a:extLst>
                    <a:ext uri="{9D8B030D-6E8A-4147-A177-3AD203B41FA5}">
                      <a16:colId xmlns:a16="http://schemas.microsoft.com/office/drawing/2014/main" val="1000229788"/>
                    </a:ext>
                  </a:extLst>
                </a:gridCol>
              </a:tblGrid>
              <a:tr h="0">
                <a:tc>
                  <a:txBody>
                    <a:bodyPr/>
                    <a:lstStyle/>
                    <a:p>
                      <a:pPr algn="ctr" rtl="0" fontAlgn="base">
                        <a:lnSpc>
                          <a:spcPts val="1275"/>
                        </a:lnSpc>
                        <a:buNone/>
                      </a:pPr>
                      <a:r>
                        <a:rPr lang="en-US" sz="1600" b="1" dirty="0">
                          <a:solidFill>
                            <a:schemeClr val="bg1"/>
                          </a:solidFill>
                          <a:effectLst/>
                        </a:rPr>
                        <a:t>Organization </a:t>
                      </a:r>
                      <a:endParaRPr lang="en-US" sz="2800" b="1" i="0" dirty="0">
                        <a:solidFill>
                          <a:schemeClr val="bg1"/>
                        </a:solidFill>
                        <a:effectLst/>
                      </a:endParaRPr>
                    </a:p>
                  </a:txBody>
                  <a:tcPr anchor="ctr"/>
                </a:tc>
                <a:tc>
                  <a:txBody>
                    <a:bodyPr/>
                    <a:lstStyle/>
                    <a:p>
                      <a:pPr algn="ctr" rtl="0" fontAlgn="base">
                        <a:lnSpc>
                          <a:spcPts val="1275"/>
                        </a:lnSpc>
                        <a:buNone/>
                      </a:pPr>
                      <a:r>
                        <a:rPr lang="en-US" sz="1600" b="1">
                          <a:solidFill>
                            <a:schemeClr val="bg1"/>
                          </a:solidFill>
                          <a:effectLst/>
                        </a:rPr>
                        <a:t>WCAG A </a:t>
                      </a:r>
                      <a:endParaRPr lang="en-US" sz="2800" b="1" i="0">
                        <a:solidFill>
                          <a:schemeClr val="bg1"/>
                        </a:solidFill>
                        <a:effectLst/>
                      </a:endParaRPr>
                    </a:p>
                  </a:txBody>
                  <a:tcPr anchor="ctr"/>
                </a:tc>
                <a:tc>
                  <a:txBody>
                    <a:bodyPr/>
                    <a:lstStyle/>
                    <a:p>
                      <a:pPr algn="ctr" rtl="0" fontAlgn="base">
                        <a:lnSpc>
                          <a:spcPts val="1275"/>
                        </a:lnSpc>
                        <a:buNone/>
                      </a:pPr>
                      <a:r>
                        <a:rPr lang="en-US" sz="1600" b="1">
                          <a:solidFill>
                            <a:schemeClr val="bg1"/>
                          </a:solidFill>
                          <a:effectLst/>
                        </a:rPr>
                        <a:t>WCAG AA </a:t>
                      </a:r>
                      <a:endParaRPr lang="en-US" sz="2800" b="1" i="0">
                        <a:solidFill>
                          <a:schemeClr val="bg1"/>
                        </a:solidFill>
                        <a:effectLst/>
                      </a:endParaRPr>
                    </a:p>
                  </a:txBody>
                  <a:tcPr anchor="ctr"/>
                </a:tc>
                <a:tc>
                  <a:txBody>
                    <a:bodyPr/>
                    <a:lstStyle/>
                    <a:p>
                      <a:pPr algn="ctr" rtl="0" fontAlgn="base">
                        <a:lnSpc>
                          <a:spcPts val="1275"/>
                        </a:lnSpc>
                        <a:buNone/>
                      </a:pPr>
                      <a:r>
                        <a:rPr lang="en-US" sz="1600" b="1">
                          <a:solidFill>
                            <a:schemeClr val="bg1"/>
                          </a:solidFill>
                          <a:effectLst/>
                        </a:rPr>
                        <a:t>WCAG Total </a:t>
                      </a:r>
                      <a:endParaRPr lang="en-US" sz="2800" b="1" i="0">
                        <a:solidFill>
                          <a:schemeClr val="bg1"/>
                        </a:solidFill>
                        <a:effectLst/>
                      </a:endParaRPr>
                    </a:p>
                  </a:txBody>
                  <a:tcPr anchor="ctr"/>
                </a:tc>
                <a:tc>
                  <a:txBody>
                    <a:bodyPr/>
                    <a:lstStyle/>
                    <a:p>
                      <a:pPr algn="ctr" rtl="0" fontAlgn="base">
                        <a:lnSpc>
                          <a:spcPts val="1275"/>
                        </a:lnSpc>
                        <a:buNone/>
                      </a:pPr>
                      <a:r>
                        <a:rPr lang="en-US" sz="1600" b="1">
                          <a:solidFill>
                            <a:schemeClr val="bg1"/>
                          </a:solidFill>
                          <a:effectLst/>
                        </a:rPr>
                        <a:t>Serious Issues </a:t>
                      </a:r>
                      <a:endParaRPr lang="en-US" sz="2800" b="1" i="0">
                        <a:solidFill>
                          <a:schemeClr val="bg1"/>
                        </a:solidFill>
                        <a:effectLst/>
                      </a:endParaRPr>
                    </a:p>
                  </a:txBody>
                  <a:tcPr anchor="ctr"/>
                </a:tc>
                <a:tc>
                  <a:txBody>
                    <a:bodyPr/>
                    <a:lstStyle/>
                    <a:p>
                      <a:pPr algn="ctr" rtl="0" fontAlgn="base">
                        <a:lnSpc>
                          <a:spcPts val="1275"/>
                        </a:lnSpc>
                        <a:buNone/>
                      </a:pPr>
                      <a:r>
                        <a:rPr lang="en-US" sz="1600" b="1">
                          <a:solidFill>
                            <a:schemeClr val="bg1"/>
                          </a:solidFill>
                          <a:effectLst/>
                        </a:rPr>
                        <a:t>Medium Issues </a:t>
                      </a:r>
                      <a:endParaRPr lang="en-US" sz="2800" b="1" i="0">
                        <a:solidFill>
                          <a:schemeClr val="bg1"/>
                        </a:solidFill>
                        <a:effectLst/>
                      </a:endParaRPr>
                    </a:p>
                  </a:txBody>
                  <a:tcPr anchor="ctr"/>
                </a:tc>
                <a:tc>
                  <a:txBody>
                    <a:bodyPr/>
                    <a:lstStyle/>
                    <a:p>
                      <a:pPr algn="ctr" rtl="0" fontAlgn="base">
                        <a:lnSpc>
                          <a:spcPts val="1275"/>
                        </a:lnSpc>
                        <a:buNone/>
                      </a:pPr>
                      <a:r>
                        <a:rPr lang="en-US" sz="1600" b="1">
                          <a:solidFill>
                            <a:schemeClr val="bg1"/>
                          </a:solidFill>
                          <a:effectLst/>
                        </a:rPr>
                        <a:t>Low Issues </a:t>
                      </a:r>
                      <a:endParaRPr lang="en-US" sz="2800" b="1" i="0">
                        <a:solidFill>
                          <a:schemeClr val="bg1"/>
                        </a:solidFill>
                        <a:effectLst/>
                      </a:endParaRPr>
                    </a:p>
                  </a:txBody>
                  <a:tcPr anchor="ctr"/>
                </a:tc>
                <a:tc>
                  <a:txBody>
                    <a:bodyPr/>
                    <a:lstStyle/>
                    <a:p>
                      <a:pPr algn="ctr" rtl="0" fontAlgn="base">
                        <a:lnSpc>
                          <a:spcPts val="1275"/>
                        </a:lnSpc>
                        <a:buNone/>
                      </a:pPr>
                      <a:r>
                        <a:rPr lang="en-US" sz="1600" b="1">
                          <a:solidFill>
                            <a:schemeClr val="bg1"/>
                          </a:solidFill>
                          <a:effectLst/>
                        </a:rPr>
                        <a:t>Total Issues </a:t>
                      </a:r>
                      <a:endParaRPr lang="en-US" sz="2800" b="1" i="0">
                        <a:solidFill>
                          <a:schemeClr val="bg1"/>
                        </a:solidFill>
                        <a:effectLst/>
                      </a:endParaRPr>
                    </a:p>
                  </a:txBody>
                  <a:tcPr anchor="ctr"/>
                </a:tc>
                <a:extLst>
                  <a:ext uri="{0D108BD9-81ED-4DB2-BD59-A6C34878D82A}">
                    <a16:rowId xmlns:a16="http://schemas.microsoft.com/office/drawing/2014/main" val="1726760497"/>
                  </a:ext>
                </a:extLst>
              </a:tr>
              <a:tr h="386901">
                <a:tc>
                  <a:txBody>
                    <a:bodyPr/>
                    <a:lstStyle/>
                    <a:p>
                      <a:pPr algn="ctr" rtl="0" fontAlgn="base">
                        <a:lnSpc>
                          <a:spcPts val="1275"/>
                        </a:lnSpc>
                        <a:buNone/>
                      </a:pPr>
                      <a:r>
                        <a:rPr lang="en-US" sz="1600" b="1" dirty="0">
                          <a:solidFill>
                            <a:schemeClr val="bg1"/>
                          </a:solidFill>
                          <a:effectLst/>
                        </a:rPr>
                        <a:t>College #1 </a:t>
                      </a:r>
                      <a:endParaRPr lang="en-US" sz="2800" b="1" i="0" dirty="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11 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8 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19 </a:t>
                      </a:r>
                      <a:endParaRPr lang="en-US" sz="2800" b="0" i="0">
                        <a:solidFill>
                          <a:schemeClr val="bg1"/>
                        </a:solidFill>
                        <a:effectLst/>
                      </a:endParaRPr>
                    </a:p>
                  </a:txBody>
                  <a:tcPr anchor="ctr"/>
                </a:tc>
                <a:tc>
                  <a:txBody>
                    <a:bodyPr/>
                    <a:lstStyle/>
                    <a:p>
                      <a:pPr algn="ctr" rtl="0" fontAlgn="base">
                        <a:lnSpc>
                          <a:spcPts val="1275"/>
                        </a:lnSpc>
                        <a:buNone/>
                      </a:pPr>
                      <a:r>
                        <a:rPr lang="en-US" sz="1600" b="1">
                          <a:solidFill>
                            <a:schemeClr val="bg1"/>
                          </a:solidFill>
                          <a:effectLst/>
                        </a:rPr>
                        <a:t>95</a:t>
                      </a:r>
                      <a:r>
                        <a:rPr lang="en-US" sz="1600" b="0">
                          <a:solidFill>
                            <a:schemeClr val="bg1"/>
                          </a:solidFill>
                          <a:effectLst/>
                        </a:rPr>
                        <a:t>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71 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7 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173 </a:t>
                      </a:r>
                      <a:endParaRPr lang="en-US" sz="2800" b="0" i="0">
                        <a:solidFill>
                          <a:schemeClr val="bg1"/>
                        </a:solidFill>
                        <a:effectLst/>
                      </a:endParaRPr>
                    </a:p>
                  </a:txBody>
                  <a:tcPr anchor="ctr"/>
                </a:tc>
                <a:extLst>
                  <a:ext uri="{0D108BD9-81ED-4DB2-BD59-A6C34878D82A}">
                    <a16:rowId xmlns:a16="http://schemas.microsoft.com/office/drawing/2014/main" val="725551590"/>
                  </a:ext>
                </a:extLst>
              </a:tr>
              <a:tr h="386901">
                <a:tc>
                  <a:txBody>
                    <a:bodyPr/>
                    <a:lstStyle/>
                    <a:p>
                      <a:pPr algn="ctr" rtl="0" fontAlgn="base">
                        <a:lnSpc>
                          <a:spcPts val="1275"/>
                        </a:lnSpc>
                        <a:buNone/>
                      </a:pPr>
                      <a:r>
                        <a:rPr lang="en-US" sz="1600" b="1" dirty="0">
                          <a:solidFill>
                            <a:schemeClr val="bg1"/>
                          </a:solidFill>
                          <a:effectLst/>
                        </a:rPr>
                        <a:t>College #2</a:t>
                      </a:r>
                      <a:endParaRPr lang="en-US" sz="2800" b="1" i="0" dirty="0">
                        <a:solidFill>
                          <a:schemeClr val="bg1"/>
                        </a:solidFill>
                        <a:effectLst/>
                      </a:endParaRPr>
                    </a:p>
                  </a:txBody>
                  <a:tcPr anchor="ctr"/>
                </a:tc>
                <a:tc>
                  <a:txBody>
                    <a:bodyPr/>
                    <a:lstStyle/>
                    <a:p>
                      <a:pPr algn="ctr" rtl="0" fontAlgn="base">
                        <a:lnSpc>
                          <a:spcPts val="1275"/>
                        </a:lnSpc>
                        <a:buNone/>
                      </a:pPr>
                      <a:r>
                        <a:rPr lang="en-US" sz="1600" b="0" dirty="0">
                          <a:solidFill>
                            <a:schemeClr val="bg1"/>
                          </a:solidFill>
                          <a:effectLst/>
                        </a:rPr>
                        <a:t>17 </a:t>
                      </a:r>
                      <a:endParaRPr lang="en-US" sz="2800" b="0" i="0" dirty="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10 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27 </a:t>
                      </a:r>
                      <a:endParaRPr lang="en-US" sz="2800" b="0" i="0">
                        <a:solidFill>
                          <a:schemeClr val="bg1"/>
                        </a:solidFill>
                        <a:effectLst/>
                      </a:endParaRPr>
                    </a:p>
                  </a:txBody>
                  <a:tcPr anchor="ctr"/>
                </a:tc>
                <a:tc>
                  <a:txBody>
                    <a:bodyPr/>
                    <a:lstStyle/>
                    <a:p>
                      <a:pPr algn="ctr" rtl="0" fontAlgn="base">
                        <a:lnSpc>
                          <a:spcPts val="1275"/>
                        </a:lnSpc>
                        <a:buNone/>
                      </a:pPr>
                      <a:r>
                        <a:rPr lang="en-US" sz="1600" b="1">
                          <a:solidFill>
                            <a:schemeClr val="bg1"/>
                          </a:solidFill>
                          <a:effectLst/>
                        </a:rPr>
                        <a:t>90</a:t>
                      </a:r>
                      <a:r>
                        <a:rPr lang="en-US" sz="1600" b="0">
                          <a:solidFill>
                            <a:schemeClr val="bg1"/>
                          </a:solidFill>
                          <a:effectLst/>
                        </a:rPr>
                        <a:t>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27 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4 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121 </a:t>
                      </a:r>
                      <a:endParaRPr lang="en-US" sz="2800" b="0" i="0">
                        <a:solidFill>
                          <a:schemeClr val="bg1"/>
                        </a:solidFill>
                        <a:effectLst/>
                      </a:endParaRPr>
                    </a:p>
                  </a:txBody>
                  <a:tcPr anchor="ctr"/>
                </a:tc>
                <a:extLst>
                  <a:ext uri="{0D108BD9-81ED-4DB2-BD59-A6C34878D82A}">
                    <a16:rowId xmlns:a16="http://schemas.microsoft.com/office/drawing/2014/main" val="577386527"/>
                  </a:ext>
                </a:extLst>
              </a:tr>
              <a:tr h="386901">
                <a:tc>
                  <a:txBody>
                    <a:bodyPr/>
                    <a:lstStyle/>
                    <a:p>
                      <a:pPr algn="ctr" rtl="0" fontAlgn="base">
                        <a:lnSpc>
                          <a:spcPts val="1275"/>
                        </a:lnSpc>
                        <a:buNone/>
                      </a:pPr>
                      <a:r>
                        <a:rPr lang="en-US" sz="1600" b="1" dirty="0">
                          <a:solidFill>
                            <a:schemeClr val="bg1"/>
                          </a:solidFill>
                          <a:effectLst/>
                        </a:rPr>
                        <a:t>K-12 #1 </a:t>
                      </a:r>
                      <a:endParaRPr lang="en-US" sz="2800" b="1" i="0" dirty="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9 </a:t>
                      </a:r>
                      <a:endParaRPr lang="en-US" sz="2800" b="0" i="0">
                        <a:solidFill>
                          <a:schemeClr val="bg1"/>
                        </a:solidFill>
                        <a:effectLst/>
                      </a:endParaRPr>
                    </a:p>
                  </a:txBody>
                  <a:tcPr anchor="ctr"/>
                </a:tc>
                <a:tc>
                  <a:txBody>
                    <a:bodyPr/>
                    <a:lstStyle/>
                    <a:p>
                      <a:pPr algn="ctr" rtl="0" fontAlgn="base">
                        <a:lnSpc>
                          <a:spcPts val="1275"/>
                        </a:lnSpc>
                        <a:buNone/>
                      </a:pPr>
                      <a:r>
                        <a:rPr lang="en-US" sz="1600" b="0" dirty="0">
                          <a:solidFill>
                            <a:schemeClr val="bg1"/>
                          </a:solidFill>
                          <a:effectLst/>
                        </a:rPr>
                        <a:t>14 </a:t>
                      </a:r>
                      <a:endParaRPr lang="en-US" sz="2800" b="0" i="0" dirty="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23 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34 </a:t>
                      </a:r>
                      <a:endParaRPr lang="en-US" sz="2800" b="0" i="0">
                        <a:solidFill>
                          <a:schemeClr val="bg1"/>
                        </a:solidFill>
                        <a:effectLst/>
                      </a:endParaRPr>
                    </a:p>
                  </a:txBody>
                  <a:tcPr anchor="ctr"/>
                </a:tc>
                <a:tc>
                  <a:txBody>
                    <a:bodyPr/>
                    <a:lstStyle/>
                    <a:p>
                      <a:pPr algn="ctr" rtl="0" fontAlgn="base">
                        <a:lnSpc>
                          <a:spcPts val="1275"/>
                        </a:lnSpc>
                        <a:buNone/>
                      </a:pPr>
                      <a:r>
                        <a:rPr lang="en-US" sz="1600" b="1">
                          <a:solidFill>
                            <a:schemeClr val="bg1"/>
                          </a:solidFill>
                          <a:effectLst/>
                        </a:rPr>
                        <a:t>112</a:t>
                      </a:r>
                      <a:r>
                        <a:rPr lang="en-US" sz="1600" b="0">
                          <a:solidFill>
                            <a:schemeClr val="bg1"/>
                          </a:solidFill>
                          <a:effectLst/>
                        </a:rPr>
                        <a:t>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1 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147 </a:t>
                      </a:r>
                      <a:endParaRPr lang="en-US" sz="2800" b="0" i="0">
                        <a:solidFill>
                          <a:schemeClr val="bg1"/>
                        </a:solidFill>
                        <a:effectLst/>
                      </a:endParaRPr>
                    </a:p>
                  </a:txBody>
                  <a:tcPr anchor="ctr"/>
                </a:tc>
                <a:extLst>
                  <a:ext uri="{0D108BD9-81ED-4DB2-BD59-A6C34878D82A}">
                    <a16:rowId xmlns:a16="http://schemas.microsoft.com/office/drawing/2014/main" val="1264946634"/>
                  </a:ext>
                </a:extLst>
              </a:tr>
              <a:tr h="386901">
                <a:tc>
                  <a:txBody>
                    <a:bodyPr/>
                    <a:lstStyle/>
                    <a:p>
                      <a:pPr algn="ctr" rtl="0" fontAlgn="base">
                        <a:lnSpc>
                          <a:spcPts val="1275"/>
                        </a:lnSpc>
                        <a:buNone/>
                      </a:pPr>
                      <a:r>
                        <a:rPr lang="en-US" sz="1600" b="1" dirty="0">
                          <a:solidFill>
                            <a:schemeClr val="bg1"/>
                          </a:solidFill>
                          <a:effectLst/>
                        </a:rPr>
                        <a:t>K-12 #2 </a:t>
                      </a:r>
                      <a:endParaRPr lang="en-US" sz="2800" b="1" i="0" dirty="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15 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9 </a:t>
                      </a:r>
                      <a:endParaRPr lang="en-US" sz="2800" b="0" i="0">
                        <a:solidFill>
                          <a:schemeClr val="bg1"/>
                        </a:solidFill>
                        <a:effectLst/>
                      </a:endParaRPr>
                    </a:p>
                  </a:txBody>
                  <a:tcPr anchor="ctr"/>
                </a:tc>
                <a:tc>
                  <a:txBody>
                    <a:bodyPr/>
                    <a:lstStyle/>
                    <a:p>
                      <a:pPr algn="ctr" rtl="0" fontAlgn="base">
                        <a:lnSpc>
                          <a:spcPts val="1275"/>
                        </a:lnSpc>
                        <a:buNone/>
                      </a:pPr>
                      <a:r>
                        <a:rPr lang="en-US" sz="1600" b="0" dirty="0">
                          <a:solidFill>
                            <a:schemeClr val="bg1"/>
                          </a:solidFill>
                          <a:effectLst/>
                        </a:rPr>
                        <a:t>24 </a:t>
                      </a:r>
                      <a:endParaRPr lang="en-US" sz="2800" b="0" i="0" dirty="0">
                        <a:solidFill>
                          <a:schemeClr val="bg1"/>
                        </a:solidFill>
                        <a:effectLst/>
                      </a:endParaRPr>
                    </a:p>
                  </a:txBody>
                  <a:tcPr anchor="ctr"/>
                </a:tc>
                <a:tc>
                  <a:txBody>
                    <a:bodyPr/>
                    <a:lstStyle/>
                    <a:p>
                      <a:pPr algn="ctr" rtl="0" fontAlgn="base">
                        <a:lnSpc>
                          <a:spcPts val="1275"/>
                        </a:lnSpc>
                        <a:buNone/>
                      </a:pPr>
                      <a:r>
                        <a:rPr lang="en-US" sz="1600" b="0" dirty="0">
                          <a:solidFill>
                            <a:schemeClr val="bg1"/>
                          </a:solidFill>
                          <a:effectLst/>
                        </a:rPr>
                        <a:t>76 </a:t>
                      </a:r>
                      <a:endParaRPr lang="en-US" sz="2800" b="0" i="0" dirty="0">
                        <a:solidFill>
                          <a:schemeClr val="bg1"/>
                        </a:solidFill>
                        <a:effectLst/>
                      </a:endParaRPr>
                    </a:p>
                  </a:txBody>
                  <a:tcPr anchor="ctr"/>
                </a:tc>
                <a:tc>
                  <a:txBody>
                    <a:bodyPr/>
                    <a:lstStyle/>
                    <a:p>
                      <a:pPr algn="ctr" rtl="0" fontAlgn="base">
                        <a:lnSpc>
                          <a:spcPts val="1275"/>
                        </a:lnSpc>
                        <a:buNone/>
                      </a:pPr>
                      <a:r>
                        <a:rPr lang="en-US" sz="1600" b="1" dirty="0">
                          <a:solidFill>
                            <a:schemeClr val="bg1"/>
                          </a:solidFill>
                          <a:effectLst/>
                        </a:rPr>
                        <a:t>148</a:t>
                      </a:r>
                      <a:r>
                        <a:rPr lang="en-US" sz="1600" b="0" dirty="0">
                          <a:solidFill>
                            <a:schemeClr val="bg1"/>
                          </a:solidFill>
                          <a:effectLst/>
                        </a:rPr>
                        <a:t> </a:t>
                      </a:r>
                      <a:endParaRPr lang="en-US" sz="2800" b="0" i="0" dirty="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2 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226 </a:t>
                      </a:r>
                      <a:endParaRPr lang="en-US" sz="2800" b="0" i="0">
                        <a:solidFill>
                          <a:schemeClr val="bg1"/>
                        </a:solidFill>
                        <a:effectLst/>
                      </a:endParaRPr>
                    </a:p>
                  </a:txBody>
                  <a:tcPr anchor="ctr"/>
                </a:tc>
                <a:extLst>
                  <a:ext uri="{0D108BD9-81ED-4DB2-BD59-A6C34878D82A}">
                    <a16:rowId xmlns:a16="http://schemas.microsoft.com/office/drawing/2014/main" val="371256131"/>
                  </a:ext>
                </a:extLst>
              </a:tr>
              <a:tr h="386901">
                <a:tc>
                  <a:txBody>
                    <a:bodyPr/>
                    <a:lstStyle/>
                    <a:p>
                      <a:pPr algn="ctr" rtl="0" fontAlgn="base">
                        <a:lnSpc>
                          <a:spcPts val="1275"/>
                        </a:lnSpc>
                        <a:buNone/>
                      </a:pPr>
                      <a:r>
                        <a:rPr lang="en-US" sz="1600" b="1">
                          <a:solidFill>
                            <a:schemeClr val="bg1"/>
                          </a:solidFill>
                          <a:effectLst/>
                        </a:rPr>
                        <a:t>Total </a:t>
                      </a:r>
                      <a:endParaRPr lang="en-US" sz="2800" b="1"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52 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41 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93 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295 </a:t>
                      </a:r>
                      <a:endParaRPr lang="en-US" sz="2800" b="0" i="0">
                        <a:solidFill>
                          <a:schemeClr val="bg1"/>
                        </a:solidFill>
                        <a:effectLst/>
                      </a:endParaRPr>
                    </a:p>
                  </a:txBody>
                  <a:tcPr anchor="ctr"/>
                </a:tc>
                <a:tc>
                  <a:txBody>
                    <a:bodyPr/>
                    <a:lstStyle/>
                    <a:p>
                      <a:pPr algn="ctr" rtl="0" fontAlgn="base">
                        <a:lnSpc>
                          <a:spcPts val="1275"/>
                        </a:lnSpc>
                        <a:buNone/>
                      </a:pPr>
                      <a:r>
                        <a:rPr lang="en-US" sz="1600" b="0">
                          <a:solidFill>
                            <a:schemeClr val="bg1"/>
                          </a:solidFill>
                          <a:effectLst/>
                        </a:rPr>
                        <a:t>358 </a:t>
                      </a:r>
                      <a:endParaRPr lang="en-US" sz="2800" b="0" i="0">
                        <a:solidFill>
                          <a:schemeClr val="bg1"/>
                        </a:solidFill>
                        <a:effectLst/>
                      </a:endParaRPr>
                    </a:p>
                  </a:txBody>
                  <a:tcPr anchor="ctr"/>
                </a:tc>
                <a:tc>
                  <a:txBody>
                    <a:bodyPr/>
                    <a:lstStyle/>
                    <a:p>
                      <a:pPr algn="ctr" rtl="0" fontAlgn="base">
                        <a:lnSpc>
                          <a:spcPts val="1275"/>
                        </a:lnSpc>
                        <a:buNone/>
                      </a:pPr>
                      <a:r>
                        <a:rPr lang="en-US" sz="1600" b="0" dirty="0">
                          <a:solidFill>
                            <a:schemeClr val="bg1"/>
                          </a:solidFill>
                          <a:effectLst/>
                        </a:rPr>
                        <a:t>14 </a:t>
                      </a:r>
                      <a:endParaRPr lang="en-US" sz="2800" b="0" i="0" dirty="0">
                        <a:solidFill>
                          <a:schemeClr val="bg1"/>
                        </a:solidFill>
                        <a:effectLst/>
                      </a:endParaRPr>
                    </a:p>
                  </a:txBody>
                  <a:tcPr anchor="ctr"/>
                </a:tc>
                <a:tc>
                  <a:txBody>
                    <a:bodyPr/>
                    <a:lstStyle/>
                    <a:p>
                      <a:pPr algn="ctr" rtl="0" fontAlgn="base">
                        <a:lnSpc>
                          <a:spcPts val="1275"/>
                        </a:lnSpc>
                        <a:buNone/>
                      </a:pPr>
                      <a:r>
                        <a:rPr lang="en-US" sz="1600" b="0" dirty="0">
                          <a:solidFill>
                            <a:schemeClr val="bg1"/>
                          </a:solidFill>
                          <a:effectLst/>
                        </a:rPr>
                        <a:t>667 </a:t>
                      </a:r>
                      <a:endParaRPr lang="en-US" sz="2800" b="0" i="0" dirty="0">
                        <a:solidFill>
                          <a:schemeClr val="bg1"/>
                        </a:solidFill>
                        <a:effectLst/>
                      </a:endParaRPr>
                    </a:p>
                  </a:txBody>
                  <a:tcPr anchor="ctr"/>
                </a:tc>
                <a:extLst>
                  <a:ext uri="{0D108BD9-81ED-4DB2-BD59-A6C34878D82A}">
                    <a16:rowId xmlns:a16="http://schemas.microsoft.com/office/drawing/2014/main" val="139549884"/>
                  </a:ext>
                </a:extLst>
              </a:tr>
            </a:tbl>
          </a:graphicData>
        </a:graphic>
      </p:graphicFrame>
    </p:spTree>
    <p:extLst>
      <p:ext uri="{BB962C8B-B14F-4D97-AF65-F5344CB8AC3E}">
        <p14:creationId xmlns:p14="http://schemas.microsoft.com/office/powerpoint/2010/main" val="130405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6FCD-3BF2-DC5E-2666-0F847D65C8A1}"/>
              </a:ext>
            </a:extLst>
          </p:cNvPr>
          <p:cNvSpPr>
            <a:spLocks noGrp="1"/>
          </p:cNvSpPr>
          <p:nvPr>
            <p:ph type="title"/>
          </p:nvPr>
        </p:nvSpPr>
        <p:spPr/>
        <p:txBody>
          <a:bodyPr/>
          <a:lstStyle/>
          <a:p>
            <a:r>
              <a:rPr lang="en-US" dirty="0"/>
              <a:t>Web Barriers: A Deeper Analysis</a:t>
            </a:r>
          </a:p>
        </p:txBody>
      </p:sp>
      <p:sp>
        <p:nvSpPr>
          <p:cNvPr id="3" name="Content Placeholder 2">
            <a:extLst>
              <a:ext uri="{FF2B5EF4-FFF2-40B4-BE49-F238E27FC236}">
                <a16:creationId xmlns:a16="http://schemas.microsoft.com/office/drawing/2014/main" id="{5B67FB56-0228-5204-2709-AD6D87D8C480}"/>
              </a:ext>
            </a:extLst>
          </p:cNvPr>
          <p:cNvSpPr>
            <a:spLocks noGrp="1"/>
          </p:cNvSpPr>
          <p:nvPr>
            <p:ph sz="half" idx="2"/>
          </p:nvPr>
        </p:nvSpPr>
        <p:spPr/>
        <p:txBody>
          <a:bodyPr/>
          <a:lstStyle/>
          <a:p>
            <a:pPr marL="342900" indent="-342900">
              <a:buFont typeface="Arial" panose="020B0604020202020204" pitchFamily="34" charset="0"/>
              <a:buChar char="•"/>
            </a:pPr>
            <a:r>
              <a:rPr lang="en-US" dirty="0">
                <a:solidFill>
                  <a:srgbClr val="202124"/>
                </a:solidFill>
                <a:latin typeface="Calibri"/>
                <a:ea typeface="Calibri"/>
                <a:cs typeface="Calibri"/>
              </a:rPr>
              <a:t>College websites had more serious issues, often related to key user interface components like color contrast and keyboard accessibility.</a:t>
            </a:r>
          </a:p>
          <a:p>
            <a:pPr marL="342900" indent="-342900">
              <a:buFont typeface="Arial" panose="020B0604020202020204" pitchFamily="34" charset="0"/>
              <a:buChar char="•"/>
            </a:pPr>
            <a:r>
              <a:rPr lang="en-US" dirty="0">
                <a:solidFill>
                  <a:srgbClr val="202124"/>
                </a:solidFill>
                <a:latin typeface="Calibri"/>
                <a:ea typeface="Calibri"/>
                <a:cs typeface="Calibri"/>
              </a:rPr>
              <a:t>K-12 websites had more medium issues, typically stemming from systemic problems in their templates or page structure.</a:t>
            </a:r>
          </a:p>
          <a:p>
            <a:pPr marL="342900" indent="-342900">
              <a:buFont typeface="Arial" panose="020B0604020202020204" pitchFamily="34" charset="0"/>
              <a:buChar char="•"/>
            </a:pPr>
            <a:r>
              <a:rPr lang="en-US" dirty="0">
                <a:solidFill>
                  <a:srgbClr val="202124"/>
                </a:solidFill>
                <a:latin typeface="Calibri"/>
                <a:ea typeface="Calibri"/>
                <a:cs typeface="Calibri"/>
              </a:rPr>
              <a:t>Despite these differences, missing or improper alt text was a universal barrier across all pilot partners.</a:t>
            </a:r>
          </a:p>
        </p:txBody>
      </p:sp>
      <p:sp>
        <p:nvSpPr>
          <p:cNvPr id="4" name="Slide Number Placeholder 3">
            <a:extLst>
              <a:ext uri="{FF2B5EF4-FFF2-40B4-BE49-F238E27FC236}">
                <a16:creationId xmlns:a16="http://schemas.microsoft.com/office/drawing/2014/main" id="{51EFC82A-01FB-DC49-CE30-3CE8BE2A37FD}"/>
              </a:ext>
            </a:extLst>
          </p:cNvPr>
          <p:cNvSpPr>
            <a:spLocks noGrp="1"/>
          </p:cNvSpPr>
          <p:nvPr>
            <p:ph type="sldNum" sz="quarter" idx="4"/>
          </p:nvPr>
        </p:nvSpPr>
        <p:spPr/>
        <p:txBody>
          <a:bodyPr/>
          <a:lstStyle/>
          <a:p>
            <a:fld id="{3F2E36C3-801C-9941-8DAC-7010180F48B4}" type="slidenum">
              <a:rPr lang="en-US" smtClean="0"/>
              <a:pPr/>
              <a:t>14</a:t>
            </a:fld>
            <a:endParaRPr lang="en-US" dirty="0"/>
          </a:p>
        </p:txBody>
      </p:sp>
    </p:spTree>
    <p:extLst>
      <p:ext uri="{BB962C8B-B14F-4D97-AF65-F5344CB8AC3E}">
        <p14:creationId xmlns:p14="http://schemas.microsoft.com/office/powerpoint/2010/main" val="371010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A1693-2C5F-A264-49DE-2D3FD2832B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514AD-6D28-B256-075C-12AF92FD5F47}"/>
              </a:ext>
            </a:extLst>
          </p:cNvPr>
          <p:cNvSpPr>
            <a:spLocks noGrp="1"/>
          </p:cNvSpPr>
          <p:nvPr>
            <p:ph type="title"/>
          </p:nvPr>
        </p:nvSpPr>
        <p:spPr/>
        <p:txBody>
          <a:bodyPr/>
          <a:lstStyle/>
          <a:p>
            <a:r>
              <a:rPr lang="en-US" dirty="0"/>
              <a:t>Document Findings: Universal Barriers</a:t>
            </a:r>
          </a:p>
        </p:txBody>
      </p:sp>
      <p:sp>
        <p:nvSpPr>
          <p:cNvPr id="8" name="Picture Placeholder 3">
            <a:extLst>
              <a:ext uri="{FF2B5EF4-FFF2-40B4-BE49-F238E27FC236}">
                <a16:creationId xmlns:a16="http://schemas.microsoft.com/office/drawing/2014/main" id="{AD91C229-F23D-71F2-7DEE-077BC80E75AF}"/>
              </a:ext>
            </a:extLst>
          </p:cNvPr>
          <p:cNvSpPr>
            <a:spLocks noGrp="1"/>
          </p:cNvSpPr>
          <p:nvPr>
            <p:ph sz="half" idx="2"/>
          </p:nvPr>
        </p:nvSpPr>
        <p:spPr/>
        <p:txBody>
          <a:bodyPr/>
          <a:lstStyle/>
          <a:p>
            <a:pPr>
              <a:spcAft>
                <a:spcPts val="1000"/>
              </a:spcAft>
            </a:pPr>
            <a:r>
              <a:rPr lang="en-US" sz="2400" b="0" dirty="0"/>
              <a:t>Both K-12 and post-secondary institutions face the same fundamental document accessibility challenges.</a:t>
            </a:r>
          </a:p>
          <a:p>
            <a:r>
              <a:rPr lang="en-US" sz="2400" b="0" dirty="0"/>
              <a:t>Common barriers preventing access include:</a:t>
            </a:r>
          </a:p>
          <a:p>
            <a:pPr marL="342900" indent="-342900">
              <a:buFont typeface="Arial" panose="020B0604020202020204" pitchFamily="34" charset="0"/>
              <a:buChar char="•"/>
            </a:pPr>
            <a:r>
              <a:rPr lang="en-US" sz="2400" dirty="0"/>
              <a:t>Broken Reading Order</a:t>
            </a:r>
            <a:r>
              <a:rPr lang="en-US" sz="2400" b="0" dirty="0"/>
              <a:t>: Untagged content makes documents confusing or unreadable for screen readers.</a:t>
            </a:r>
          </a:p>
          <a:p>
            <a:pPr marL="342900" indent="-342900">
              <a:buFont typeface="Arial" panose="020B0604020202020204" pitchFamily="34" charset="0"/>
              <a:buChar char="•"/>
            </a:pPr>
            <a:r>
              <a:rPr lang="en-US" sz="2400" dirty="0"/>
              <a:t>Incomprehensible Tables</a:t>
            </a:r>
            <a:r>
              <a:rPr lang="en-US" sz="2400" b="0" dirty="0"/>
              <a:t>: Missing header information means data in tables cannot be understood.</a:t>
            </a:r>
          </a:p>
          <a:p>
            <a:pPr marL="342900" indent="-342900">
              <a:buFont typeface="Arial" panose="020B0604020202020204" pitchFamily="34" charset="0"/>
              <a:buChar char="•"/>
            </a:pPr>
            <a:r>
              <a:rPr lang="en-US" sz="2400" dirty="0"/>
              <a:t>Meaningless Images</a:t>
            </a:r>
            <a:r>
              <a:rPr lang="en-US" sz="2400" b="0" dirty="0"/>
              <a:t>: A lack of alt text makes images invisible to users with visual impairments.</a:t>
            </a:r>
          </a:p>
          <a:p>
            <a:pPr marL="342900" indent="-342900">
              <a:buFont typeface="Arial" panose="020B0604020202020204" pitchFamily="34" charset="0"/>
              <a:buChar char="•"/>
            </a:pPr>
            <a:r>
              <a:rPr lang="en-US" sz="2400" dirty="0"/>
              <a:t>Poor Navigation</a:t>
            </a:r>
            <a:r>
              <a:rPr lang="en-US" sz="2400" b="0" dirty="0"/>
              <a:t>: Incorrect or missing heading structures prevent users from easily moving through the document.</a:t>
            </a:r>
          </a:p>
          <a:p>
            <a:pPr marL="342900" indent="-342900">
              <a:buFont typeface="Arial" panose="020B0604020202020204" pitchFamily="34" charset="0"/>
              <a:buChar char="•"/>
            </a:pPr>
            <a:r>
              <a:rPr lang="en-US" sz="2400" dirty="0"/>
              <a:t>Incorrect Pronunciation</a:t>
            </a:r>
            <a:r>
              <a:rPr lang="en-US" sz="2400" b="0" dirty="0"/>
              <a:t>: Missing language tags can cause screen readers to mispronounce text.</a:t>
            </a:r>
          </a:p>
        </p:txBody>
      </p:sp>
      <p:sp>
        <p:nvSpPr>
          <p:cNvPr id="4" name="Slide Number Placeholder 3">
            <a:extLst>
              <a:ext uri="{FF2B5EF4-FFF2-40B4-BE49-F238E27FC236}">
                <a16:creationId xmlns:a16="http://schemas.microsoft.com/office/drawing/2014/main" id="{46D3FDA7-EA99-DC23-FEA9-DD438AC9821D}"/>
              </a:ext>
            </a:extLst>
          </p:cNvPr>
          <p:cNvSpPr>
            <a:spLocks noGrp="1"/>
          </p:cNvSpPr>
          <p:nvPr>
            <p:ph type="sldNum" sz="quarter" idx="4"/>
          </p:nvPr>
        </p:nvSpPr>
        <p:spPr/>
        <p:txBody>
          <a:bodyPr/>
          <a:lstStyle/>
          <a:p>
            <a:fld id="{3F2E36C3-801C-9941-8DAC-7010180F48B4}" type="slidenum">
              <a:rPr lang="en-US" smtClean="0"/>
              <a:pPr/>
              <a:t>15</a:t>
            </a:fld>
            <a:endParaRPr lang="en-US"/>
          </a:p>
        </p:txBody>
      </p:sp>
    </p:spTree>
    <p:extLst>
      <p:ext uri="{BB962C8B-B14F-4D97-AF65-F5344CB8AC3E}">
        <p14:creationId xmlns:p14="http://schemas.microsoft.com/office/powerpoint/2010/main" val="1036534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2BBA3-91E9-BFD9-6E89-5F8279659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1FC8A-A8B7-9E96-DA58-56F25358E9D9}"/>
              </a:ext>
            </a:extLst>
          </p:cNvPr>
          <p:cNvSpPr>
            <a:spLocks noGrp="1"/>
          </p:cNvSpPr>
          <p:nvPr>
            <p:ph type="title"/>
          </p:nvPr>
        </p:nvSpPr>
        <p:spPr/>
        <p:txBody>
          <a:bodyPr/>
          <a:lstStyle/>
          <a:p>
            <a:r>
              <a:rPr lang="en-US" dirty="0"/>
              <a:t>Professional Development</a:t>
            </a:r>
            <a:br>
              <a:rPr lang="en-US" dirty="0"/>
            </a:br>
            <a:r>
              <a:rPr lang="en-US" sz="2800" dirty="0"/>
              <a:t>Building a Culture of Inclusion</a:t>
            </a:r>
          </a:p>
        </p:txBody>
      </p:sp>
      <p:sp>
        <p:nvSpPr>
          <p:cNvPr id="8" name="Picture Placeholder 3">
            <a:extLst>
              <a:ext uri="{FF2B5EF4-FFF2-40B4-BE49-F238E27FC236}">
                <a16:creationId xmlns:a16="http://schemas.microsoft.com/office/drawing/2014/main" id="{D20F8F3D-D021-B790-7A8E-49516FCAE5D1}"/>
              </a:ext>
            </a:extLst>
          </p:cNvPr>
          <p:cNvSpPr>
            <a:spLocks noGrp="1"/>
          </p:cNvSpPr>
          <p:nvPr>
            <p:ph sz="half" idx="2"/>
          </p:nvPr>
        </p:nvSpPr>
        <p:spPr/>
        <p:txBody>
          <a:bodyPr/>
          <a:lstStyle/>
          <a:p>
            <a:pPr>
              <a:spcBef>
                <a:spcPts val="1500"/>
              </a:spcBef>
              <a:spcAft>
                <a:spcPts val="1500"/>
              </a:spcAft>
            </a:pPr>
            <a:r>
              <a:rPr lang="en-US" sz="2400" b="0" dirty="0"/>
              <a:t>Assessments tell you </a:t>
            </a:r>
            <a:r>
              <a:rPr lang="en-US" sz="2400" i="1" dirty="0"/>
              <a:t>what</a:t>
            </a:r>
            <a:r>
              <a:rPr lang="en-US" sz="2400" b="0" dirty="0"/>
              <a:t>  the problems are. Professional development is how you </a:t>
            </a:r>
            <a:r>
              <a:rPr lang="en-US" sz="2400" i="1" dirty="0"/>
              <a:t>solve</a:t>
            </a:r>
            <a:r>
              <a:rPr lang="en-US" sz="2400" b="0" dirty="0"/>
              <a:t> them for the long term.</a:t>
            </a:r>
          </a:p>
          <a:p>
            <a:pPr marL="342900" indent="-342900">
              <a:spcBef>
                <a:spcPts val="1500"/>
              </a:spcBef>
              <a:spcAft>
                <a:spcPts val="1500"/>
              </a:spcAft>
              <a:buFont typeface="Arial" panose="020B0604020202020204" pitchFamily="34" charset="0"/>
              <a:buChar char="•"/>
            </a:pPr>
            <a:r>
              <a:rPr lang="en-US" sz="2400" dirty="0"/>
              <a:t>Moves Beyond Compliance to a Culture of Inclusion</a:t>
            </a:r>
            <a:r>
              <a:rPr lang="en-US" sz="2400" b="0" dirty="0"/>
              <a:t>. Accessibility becomes a shared institutional value, not just a technical checklist.</a:t>
            </a:r>
          </a:p>
          <a:p>
            <a:pPr marL="342900" indent="-342900">
              <a:spcBef>
                <a:spcPts val="1500"/>
              </a:spcBef>
              <a:spcAft>
                <a:spcPts val="1500"/>
              </a:spcAft>
              <a:buFont typeface="Arial" panose="020B0604020202020204" pitchFamily="34" charset="0"/>
              <a:buChar char="•"/>
            </a:pPr>
            <a:r>
              <a:rPr lang="en-US" sz="2400" dirty="0"/>
              <a:t>Empowers Every Employee to be an Accessibility Champion</a:t>
            </a:r>
            <a:r>
              <a:rPr lang="en-US" sz="2400" b="0" dirty="0"/>
              <a:t>. We provide the practical, role-based skills needed to create accessible content from the start.</a:t>
            </a:r>
          </a:p>
          <a:p>
            <a:pPr marL="342900" indent="-342900">
              <a:spcBef>
                <a:spcPts val="1500"/>
              </a:spcBef>
              <a:spcAft>
                <a:spcPts val="1500"/>
              </a:spcAft>
              <a:buFont typeface="Arial" panose="020B0604020202020204" pitchFamily="34" charset="0"/>
              <a:buChar char="•"/>
            </a:pPr>
            <a:r>
              <a:rPr lang="en-US" sz="2400" dirty="0"/>
              <a:t>Shifts from Reactive Fixes to Proactive Design</a:t>
            </a:r>
            <a:r>
              <a:rPr lang="en-US" sz="2400" b="0" dirty="0"/>
              <a:t>. Training is the most effective way to prevent new barriers, saving time and resources while creating a better experience for everyone.</a:t>
            </a:r>
          </a:p>
        </p:txBody>
      </p:sp>
      <p:sp>
        <p:nvSpPr>
          <p:cNvPr id="4" name="Slide Number Placeholder 3">
            <a:extLst>
              <a:ext uri="{FF2B5EF4-FFF2-40B4-BE49-F238E27FC236}">
                <a16:creationId xmlns:a16="http://schemas.microsoft.com/office/drawing/2014/main" id="{D024E474-58A8-E6FD-6DE3-CEFB59693F33}"/>
              </a:ext>
            </a:extLst>
          </p:cNvPr>
          <p:cNvSpPr>
            <a:spLocks noGrp="1"/>
          </p:cNvSpPr>
          <p:nvPr>
            <p:ph type="sldNum" sz="quarter" idx="4"/>
          </p:nvPr>
        </p:nvSpPr>
        <p:spPr/>
        <p:txBody>
          <a:bodyPr/>
          <a:lstStyle/>
          <a:p>
            <a:fld id="{3F2E36C3-801C-9941-8DAC-7010180F48B4}" type="slidenum">
              <a:rPr lang="en-US" smtClean="0"/>
              <a:pPr/>
              <a:t>16</a:t>
            </a:fld>
            <a:endParaRPr lang="en-US"/>
          </a:p>
        </p:txBody>
      </p:sp>
    </p:spTree>
    <p:extLst>
      <p:ext uri="{BB962C8B-B14F-4D97-AF65-F5344CB8AC3E}">
        <p14:creationId xmlns:p14="http://schemas.microsoft.com/office/powerpoint/2010/main" val="2078702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ADE3-56F8-B9D7-9565-EC2A9CC48AFE}"/>
              </a:ext>
            </a:extLst>
          </p:cNvPr>
          <p:cNvSpPr>
            <a:spLocks noGrp="1"/>
          </p:cNvSpPr>
          <p:nvPr>
            <p:ph type="title"/>
          </p:nvPr>
        </p:nvSpPr>
        <p:spPr>
          <a:xfrm>
            <a:off x="347606" y="213812"/>
            <a:ext cx="11651105" cy="958511"/>
          </a:xfrm>
        </p:spPr>
        <p:txBody>
          <a:bodyPr/>
          <a:lstStyle/>
          <a:p>
            <a:r>
              <a:rPr lang="en-US" sz="4000" dirty="0"/>
              <a:t>Partner Story: Haywood Community College</a:t>
            </a:r>
          </a:p>
        </p:txBody>
      </p:sp>
      <p:sp>
        <p:nvSpPr>
          <p:cNvPr id="4" name="Slide Number Placeholder 3">
            <a:extLst>
              <a:ext uri="{FF2B5EF4-FFF2-40B4-BE49-F238E27FC236}">
                <a16:creationId xmlns:a16="http://schemas.microsoft.com/office/drawing/2014/main" id="{09771A4D-912E-AC4F-CC78-1E2A4DF59B0A}"/>
              </a:ext>
            </a:extLst>
          </p:cNvPr>
          <p:cNvSpPr>
            <a:spLocks noGrp="1"/>
          </p:cNvSpPr>
          <p:nvPr>
            <p:ph type="sldNum" sz="quarter" idx="4"/>
          </p:nvPr>
        </p:nvSpPr>
        <p:spPr/>
        <p:txBody>
          <a:bodyPr/>
          <a:lstStyle/>
          <a:p>
            <a:fld id="{3F2E36C3-801C-9941-8DAC-7010180F48B4}" type="slidenum">
              <a:rPr lang="en-US" smtClean="0"/>
              <a:pPr/>
              <a:t>17</a:t>
            </a:fld>
            <a:endParaRPr lang="en-US" dirty="0"/>
          </a:p>
        </p:txBody>
      </p:sp>
      <p:sp>
        <p:nvSpPr>
          <p:cNvPr id="3" name="TextBox 2">
            <a:extLst>
              <a:ext uri="{FF2B5EF4-FFF2-40B4-BE49-F238E27FC236}">
                <a16:creationId xmlns:a16="http://schemas.microsoft.com/office/drawing/2014/main" id="{43C2F9AD-BB51-DE2B-9571-7B594CC8AC92}"/>
              </a:ext>
            </a:extLst>
          </p:cNvPr>
          <p:cNvSpPr txBox="1"/>
          <p:nvPr/>
        </p:nvSpPr>
        <p:spPr>
          <a:xfrm>
            <a:off x="676367" y="2044852"/>
            <a:ext cx="10993582" cy="4599336"/>
          </a:xfrm>
          <a:prstGeom prst="rect">
            <a:avLst/>
          </a:prstGeom>
          <a:noFill/>
        </p:spPr>
        <p:txBody>
          <a:bodyPr wrap="square" rtlCol="0">
            <a:spAutoFit/>
          </a:bodyPr>
          <a:lstStyle/>
          <a:p>
            <a:pPr defTabSz="859536">
              <a:lnSpc>
                <a:spcPct val="100000"/>
              </a:lnSpc>
              <a:spcBef>
                <a:spcPts val="0"/>
              </a:spcBef>
              <a:defRPr sz="2632" b="1">
                <a:latin typeface="Arial"/>
                <a:ea typeface="Arial"/>
                <a:cs typeface="Arial"/>
                <a:sym typeface="Arial"/>
              </a:defRPr>
            </a:pPr>
            <a:r>
              <a:rPr lang="en-US" dirty="0"/>
              <a:t>The Journey from Awareness to Action</a:t>
            </a:r>
          </a:p>
          <a:p>
            <a:pPr defTabSz="859536">
              <a:lnSpc>
                <a:spcPct val="100000"/>
              </a:lnSpc>
              <a:spcBef>
                <a:spcPts val="0"/>
              </a:spcBef>
              <a:buSzPct val="100000"/>
              <a:buChar char="•"/>
              <a:defRPr sz="2632" b="1">
                <a:latin typeface="Arial"/>
                <a:ea typeface="Arial"/>
                <a:cs typeface="Arial"/>
                <a:sym typeface="Arial"/>
              </a:defRPr>
            </a:pPr>
            <a:r>
              <a:rPr lang="en-US" dirty="0"/>
              <a:t>The Challenge: We had awareness that improvement was needed but needed guidance identifying a starting point and prioritizing our focus.</a:t>
            </a:r>
          </a:p>
          <a:p>
            <a:pPr defTabSz="859536">
              <a:lnSpc>
                <a:spcPct val="100000"/>
              </a:lnSpc>
              <a:spcBef>
                <a:spcPts val="0"/>
              </a:spcBef>
              <a:buSzPct val="100000"/>
              <a:buChar char="•"/>
              <a:defRPr sz="2632" b="1">
                <a:latin typeface="Arial"/>
                <a:ea typeface="Arial"/>
                <a:cs typeface="Arial"/>
                <a:sym typeface="Arial"/>
              </a:defRPr>
            </a:pPr>
            <a:r>
              <a:rPr lang="en-US" dirty="0"/>
              <a:t>The Outcome: We came away with a plan for remediation and guidance on not only what problems to fix but specific instruction on how to fix them.</a:t>
            </a:r>
          </a:p>
          <a:p>
            <a:pPr defTabSz="859536">
              <a:lnSpc>
                <a:spcPct val="100000"/>
              </a:lnSpc>
              <a:spcBef>
                <a:spcPts val="1400"/>
              </a:spcBef>
              <a:defRPr sz="2632" i="1">
                <a:latin typeface="Arial"/>
                <a:ea typeface="Arial"/>
                <a:cs typeface="Arial"/>
                <a:sym typeface="Arial"/>
              </a:defRPr>
            </a:pPr>
            <a:r>
              <a:rPr lang="en-US" dirty="0"/>
              <a:t>	"The BASE program gave us the specific data and skills we needed to move forward confidently." </a:t>
            </a:r>
          </a:p>
          <a:p>
            <a:pPr defTabSz="859536">
              <a:lnSpc>
                <a:spcPct val="100000"/>
              </a:lnSpc>
              <a:spcBef>
                <a:spcPts val="0"/>
              </a:spcBef>
              <a:defRPr sz="2632">
                <a:latin typeface="Arial"/>
                <a:ea typeface="Arial"/>
                <a:cs typeface="Arial"/>
                <a:sym typeface="Arial"/>
              </a:defRPr>
            </a:pPr>
            <a:r>
              <a:rPr lang="en-US" dirty="0"/>
              <a:t>		</a:t>
            </a:r>
            <a:r>
              <a:rPr lang="en-US" b="1" dirty="0"/>
              <a:t>- Phillip Turner</a:t>
            </a:r>
          </a:p>
          <a:p>
            <a:endParaRPr lang="en-US" dirty="0"/>
          </a:p>
        </p:txBody>
      </p:sp>
    </p:spTree>
    <p:extLst>
      <p:ext uri="{BB962C8B-B14F-4D97-AF65-F5344CB8AC3E}">
        <p14:creationId xmlns:p14="http://schemas.microsoft.com/office/powerpoint/2010/main" val="93286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5C79-DF11-B8F5-4101-632E49F75F47}"/>
              </a:ext>
            </a:extLst>
          </p:cNvPr>
          <p:cNvSpPr>
            <a:spLocks noGrp="1"/>
          </p:cNvSpPr>
          <p:nvPr>
            <p:ph type="title"/>
          </p:nvPr>
        </p:nvSpPr>
        <p:spPr/>
        <p:txBody>
          <a:bodyPr/>
          <a:lstStyle/>
          <a:p>
            <a:r>
              <a:rPr lang="en-US" dirty="0"/>
              <a:t>The Big Picture: Why This Matters</a:t>
            </a:r>
          </a:p>
        </p:txBody>
      </p:sp>
      <p:sp>
        <p:nvSpPr>
          <p:cNvPr id="4" name="Slide Number Placeholder 3">
            <a:extLst>
              <a:ext uri="{FF2B5EF4-FFF2-40B4-BE49-F238E27FC236}">
                <a16:creationId xmlns:a16="http://schemas.microsoft.com/office/drawing/2014/main" id="{F9C81903-200E-6B85-F2CB-B7FFCB30A698}"/>
              </a:ext>
            </a:extLst>
          </p:cNvPr>
          <p:cNvSpPr>
            <a:spLocks noGrp="1"/>
          </p:cNvSpPr>
          <p:nvPr>
            <p:ph type="sldNum" sz="quarter" idx="4"/>
          </p:nvPr>
        </p:nvSpPr>
        <p:spPr/>
        <p:txBody>
          <a:bodyPr/>
          <a:lstStyle/>
          <a:p>
            <a:fld id="{3F2E36C3-801C-9941-8DAC-7010180F48B4}" type="slidenum">
              <a:rPr lang="en-US" smtClean="0"/>
              <a:pPr/>
              <a:t>18</a:t>
            </a:fld>
            <a:endParaRPr lang="en-US" dirty="0"/>
          </a:p>
        </p:txBody>
      </p:sp>
      <p:sp>
        <p:nvSpPr>
          <p:cNvPr id="5" name="Rectangle 1">
            <a:extLst>
              <a:ext uri="{FF2B5EF4-FFF2-40B4-BE49-F238E27FC236}">
                <a16:creationId xmlns:a16="http://schemas.microsoft.com/office/drawing/2014/main" id="{B9D5BE91-C737-71EB-8E88-824B64E8DE45}"/>
              </a:ext>
            </a:extLst>
          </p:cNvPr>
          <p:cNvSpPr>
            <a:spLocks noGrp="1" noChangeArrowheads="1"/>
          </p:cNvSpPr>
          <p:nvPr>
            <p:ph sz="half" idx="2"/>
          </p:nvPr>
        </p:nvSpPr>
        <p:spPr bwMode="auto">
          <a:xfrm>
            <a:off x="566535" y="1774533"/>
            <a:ext cx="1125375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chemeClr val="tx1"/>
                </a:solidFill>
                <a:effectLst/>
                <a:latin typeface="Arial" panose="020B0604020202020204" pitchFamily="34" charset="0"/>
              </a:rPr>
              <a:t>Building a Culture of Inclusion</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 </a:t>
            </a:r>
            <a:r>
              <a:rPr kumimoji="0" lang="en-US" altLang="en-US" sz="3600" b="1" i="0" u="none" strike="noStrike" cap="none" normalizeH="0" baseline="0" dirty="0">
                <a:ln>
                  <a:noFill/>
                </a:ln>
                <a:solidFill>
                  <a:schemeClr val="tx1"/>
                </a:solidFill>
                <a:effectLst/>
                <a:latin typeface="Arial" panose="020B0604020202020204" pitchFamily="34" charset="0"/>
              </a:rPr>
              <a:t>Proactive Strategy &gt; Reactive Fixes</a:t>
            </a:r>
            <a:r>
              <a:rPr kumimoji="0" lang="en-US" altLang="en-US" sz="3600" b="0" i="0" u="none" strike="noStrike" cap="none" normalizeH="0" baseline="0" dirty="0">
                <a:ln>
                  <a:noFill/>
                </a:ln>
                <a:solidFill>
                  <a:schemeClr val="tx1"/>
                </a:solidFill>
                <a:effectLst/>
                <a:latin typeface="Arial" panose="020B0604020202020204" pitchFamily="34" charset="0"/>
              </a:rPr>
              <a:t> </a:t>
            </a:r>
          </a:p>
          <a:p>
            <a:pPr lvl="4" defTabSz="914400" eaLnBrk="0" fontAlgn="base" hangingPunct="0">
              <a:lnSpc>
                <a:spcPct val="100000"/>
              </a:lnSpc>
              <a:spcBef>
                <a:spcPct val="0"/>
              </a:spcBef>
              <a:spcAft>
                <a:spcPct val="0"/>
              </a:spcAft>
              <a:buFontTx/>
              <a:buChar char="•"/>
            </a:pPr>
            <a:r>
              <a:rPr kumimoji="0" lang="en-US" altLang="en-US" sz="2800" b="0" i="0" u="none" strike="noStrike" cap="none" normalizeH="0" baseline="0" dirty="0">
                <a:ln>
                  <a:noFill/>
                </a:ln>
                <a:solidFill>
                  <a:schemeClr val="tx1"/>
                </a:solidFill>
                <a:effectLst/>
                <a:latin typeface="Arial" panose="020B0604020202020204" pitchFamily="34" charset="0"/>
              </a:rPr>
              <a:t>Be prepared for Title II and beyond.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 </a:t>
            </a:r>
            <a:r>
              <a:rPr kumimoji="0" lang="en-US" altLang="en-US" sz="3600" b="1" i="0" u="none" strike="noStrike" cap="none" normalizeH="0" baseline="0" dirty="0">
                <a:ln>
                  <a:noFill/>
                </a:ln>
                <a:solidFill>
                  <a:schemeClr val="tx1"/>
                </a:solidFill>
                <a:effectLst/>
                <a:latin typeface="Arial" panose="020B0604020202020204" pitchFamily="34" charset="0"/>
              </a:rPr>
              <a:t>Benefits All Students</a:t>
            </a:r>
            <a:r>
              <a:rPr kumimoji="0" lang="en-US" altLang="en-US" sz="3600" b="0" i="0" u="none" strike="noStrike" cap="none" normalizeH="0" baseline="0" dirty="0">
                <a:ln>
                  <a:noFill/>
                </a:ln>
                <a:solidFill>
                  <a:schemeClr val="tx1"/>
                </a:solidFill>
                <a:effectLst/>
                <a:latin typeface="Arial" panose="020B0604020202020204" pitchFamily="34" charset="0"/>
              </a:rPr>
              <a:t> </a:t>
            </a:r>
          </a:p>
          <a:p>
            <a:pPr lvl="4" defTabSz="914400" eaLnBrk="0" fontAlgn="base" hangingPunct="0">
              <a:lnSpc>
                <a:spcPct val="100000"/>
              </a:lnSpc>
              <a:spcBef>
                <a:spcPct val="0"/>
              </a:spcBef>
              <a:spcAft>
                <a:spcPct val="0"/>
              </a:spcAft>
              <a:buFontTx/>
              <a:buChar char="•"/>
            </a:pPr>
            <a:r>
              <a:rPr kumimoji="0" lang="en-US" altLang="en-US" sz="2800" b="0" i="0" u="none" strike="noStrike" cap="none" normalizeH="0" baseline="0" dirty="0">
                <a:ln>
                  <a:noFill/>
                </a:ln>
                <a:solidFill>
                  <a:schemeClr val="tx1"/>
                </a:solidFill>
                <a:effectLst/>
                <a:latin typeface="Arial" panose="020B0604020202020204" pitchFamily="34" charset="0"/>
              </a:rPr>
              <a:t>Good design and accessibility create a better experience for everyone.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a:ln>
                  <a:noFill/>
                </a:ln>
                <a:solidFill>
                  <a:schemeClr val="tx1"/>
                </a:solidFill>
                <a:effectLst/>
                <a:latin typeface="Arial" panose="020B0604020202020204" pitchFamily="34" charset="0"/>
              </a:rPr>
              <a:t>💡 </a:t>
            </a:r>
            <a:r>
              <a:rPr kumimoji="0" lang="en-US" altLang="en-US" sz="3600" b="1" i="0" u="none" strike="noStrike" cap="none" normalizeH="0" baseline="0" dirty="0">
                <a:ln>
                  <a:noFill/>
                </a:ln>
                <a:solidFill>
                  <a:schemeClr val="tx1"/>
                </a:solidFill>
                <a:effectLst/>
                <a:latin typeface="Arial" panose="020B0604020202020204" pitchFamily="34" charset="0"/>
              </a:rPr>
              <a:t>Fosters Innovation</a:t>
            </a:r>
            <a:r>
              <a:rPr kumimoji="0" lang="en-US" altLang="en-US" sz="3600" b="0" i="0" u="none" strike="noStrike" cap="none" normalizeH="0" baseline="0" dirty="0">
                <a:ln>
                  <a:noFill/>
                </a:ln>
                <a:solidFill>
                  <a:schemeClr val="tx1"/>
                </a:solidFill>
                <a:effectLst/>
                <a:latin typeface="Arial" panose="020B0604020202020204" pitchFamily="34" charset="0"/>
              </a:rPr>
              <a:t> </a:t>
            </a:r>
          </a:p>
          <a:p>
            <a:pPr lvl="4" defTabSz="914400" eaLnBrk="0" fontAlgn="base" hangingPunct="0">
              <a:lnSpc>
                <a:spcPct val="100000"/>
              </a:lnSpc>
              <a:spcBef>
                <a:spcPct val="0"/>
              </a:spcBef>
              <a:spcAft>
                <a:spcPct val="0"/>
              </a:spcAft>
              <a:buFontTx/>
              <a:buChar char="•"/>
            </a:pPr>
            <a:r>
              <a:rPr kumimoji="0" lang="en-US" altLang="en-US" sz="2800" b="0" i="0" u="none" strike="noStrike" cap="none" normalizeH="0" baseline="0" dirty="0">
                <a:ln>
                  <a:noFill/>
                </a:ln>
                <a:solidFill>
                  <a:schemeClr val="tx1"/>
                </a:solidFill>
                <a:effectLst/>
                <a:latin typeface="Arial" panose="020B0604020202020204" pitchFamily="34" charset="0"/>
              </a:rPr>
              <a:t>An inclusive mindset drives creative solutions.</a:t>
            </a:r>
          </a:p>
        </p:txBody>
      </p:sp>
    </p:spTree>
    <p:extLst>
      <p:ext uri="{BB962C8B-B14F-4D97-AF65-F5344CB8AC3E}">
        <p14:creationId xmlns:p14="http://schemas.microsoft.com/office/powerpoint/2010/main" val="607586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6915-7DD1-2C6C-AD57-2BB6138D8E86}"/>
              </a:ext>
            </a:extLst>
          </p:cNvPr>
          <p:cNvSpPr>
            <a:spLocks noGrp="1"/>
          </p:cNvSpPr>
          <p:nvPr>
            <p:ph type="title"/>
          </p:nvPr>
        </p:nvSpPr>
        <p:spPr/>
        <p:txBody>
          <a:bodyPr/>
          <a:lstStyle/>
          <a:p>
            <a:r>
              <a:rPr lang="en-US" dirty="0"/>
              <a:t>Your First 3 Steps</a:t>
            </a:r>
          </a:p>
        </p:txBody>
      </p:sp>
      <p:sp>
        <p:nvSpPr>
          <p:cNvPr id="4" name="Slide Number Placeholder 3">
            <a:extLst>
              <a:ext uri="{FF2B5EF4-FFF2-40B4-BE49-F238E27FC236}">
                <a16:creationId xmlns:a16="http://schemas.microsoft.com/office/drawing/2014/main" id="{563DA18B-A868-EEC2-A05A-B18897CDCD1A}"/>
              </a:ext>
            </a:extLst>
          </p:cNvPr>
          <p:cNvSpPr>
            <a:spLocks noGrp="1"/>
          </p:cNvSpPr>
          <p:nvPr>
            <p:ph type="sldNum" sz="quarter" idx="4"/>
          </p:nvPr>
        </p:nvSpPr>
        <p:spPr/>
        <p:txBody>
          <a:bodyPr/>
          <a:lstStyle/>
          <a:p>
            <a:fld id="{3F2E36C3-801C-9941-8DAC-7010180F48B4}" type="slidenum">
              <a:rPr lang="en-US" smtClean="0"/>
              <a:pPr/>
              <a:t>19</a:t>
            </a:fld>
            <a:endParaRPr lang="en-US" dirty="0"/>
          </a:p>
        </p:txBody>
      </p:sp>
      <p:sp>
        <p:nvSpPr>
          <p:cNvPr id="5" name="Rectangle 1">
            <a:extLst>
              <a:ext uri="{FF2B5EF4-FFF2-40B4-BE49-F238E27FC236}">
                <a16:creationId xmlns:a16="http://schemas.microsoft.com/office/drawing/2014/main" id="{A655A53C-452B-98A5-2D8A-D876F6D4955F}"/>
              </a:ext>
            </a:extLst>
          </p:cNvPr>
          <p:cNvSpPr>
            <a:spLocks noGrp="1" noChangeArrowheads="1"/>
          </p:cNvSpPr>
          <p:nvPr>
            <p:ph sz="half" idx="2"/>
          </p:nvPr>
        </p:nvSpPr>
        <p:spPr bwMode="auto">
          <a:xfrm>
            <a:off x="211873" y="1666812"/>
            <a:ext cx="11742234"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500"/>
              </a:spcBef>
              <a:spcAft>
                <a:spcPts val="500"/>
              </a:spcAft>
              <a:buClrTx/>
              <a:buSzTx/>
              <a:tabLst/>
            </a:pPr>
            <a:r>
              <a:rPr kumimoji="0" lang="en-US" altLang="en-US" sz="3600" b="1" i="0" u="none" strike="noStrike" cap="none" normalizeH="0" baseline="0" dirty="0">
                <a:ln>
                  <a:noFill/>
                </a:ln>
                <a:solidFill>
                  <a:schemeClr val="tx1"/>
                </a:solidFill>
                <a:effectLst/>
                <a:latin typeface="Arial" panose="020B0604020202020204" pitchFamily="34" charset="0"/>
              </a:rPr>
              <a:t>What You Can Do Next Week</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500"/>
              </a:spcBef>
              <a:spcAft>
                <a:spcPts val="500"/>
              </a:spcAft>
              <a:buClrTx/>
              <a:buSzTx/>
              <a:tabLst/>
            </a:pPr>
            <a:r>
              <a:rPr kumimoji="0" lang="en-US" altLang="en-US" sz="3600" b="0" i="0" u="none" strike="noStrike" cap="none" normalizeH="0" baseline="0" dirty="0">
                <a:ln>
                  <a:noFill/>
                </a:ln>
                <a:solidFill>
                  <a:schemeClr val="tx1"/>
                </a:solidFill>
                <a:effectLst/>
                <a:latin typeface="Arial" panose="020B0604020202020204" pitchFamily="34" charset="0"/>
              </a:rPr>
              <a:t>1️⃣ </a:t>
            </a:r>
            <a:r>
              <a:rPr kumimoji="0" lang="en-US" altLang="en-US" sz="3600" b="1" i="0" u="none" strike="noStrike" cap="none" normalizeH="0" baseline="0" dirty="0">
                <a:ln>
                  <a:noFill/>
                </a:ln>
                <a:solidFill>
                  <a:schemeClr val="tx1"/>
                </a:solidFill>
                <a:effectLst/>
                <a:latin typeface="Arial" panose="020B0604020202020204" pitchFamily="34" charset="0"/>
              </a:rPr>
              <a:t>Start the Conversation:</a:t>
            </a:r>
            <a:r>
              <a:rPr kumimoji="0" lang="en-US" altLang="en-US" sz="3600" b="0" i="0" u="none" strike="noStrike" cap="none" normalizeH="0" baseline="0" dirty="0">
                <a:ln>
                  <a:noFill/>
                </a:ln>
                <a:solidFill>
                  <a:schemeClr val="tx1"/>
                </a:solidFill>
                <a:effectLst/>
                <a:latin typeface="Arial" panose="020B0604020202020204" pitchFamily="34" charset="0"/>
              </a:rPr>
              <a:t> </a:t>
            </a:r>
          </a:p>
          <a:p>
            <a:pPr lvl="4" defTabSz="914400" eaLnBrk="0" fontAlgn="base" hangingPunct="0">
              <a:lnSpc>
                <a:spcPct val="100000"/>
              </a:lnSpc>
              <a:spcBef>
                <a:spcPts val="500"/>
              </a:spcBef>
              <a:spcAft>
                <a:spcPts val="500"/>
              </a:spcAft>
              <a:buFontTx/>
              <a:buChar char="•"/>
            </a:pPr>
            <a:r>
              <a:rPr kumimoji="0" lang="en-US" altLang="en-US" sz="2800" b="0" i="0" u="none" strike="noStrike" cap="none" normalizeH="0" baseline="0" dirty="0">
                <a:ln>
                  <a:noFill/>
                </a:ln>
                <a:solidFill>
                  <a:schemeClr val="tx1"/>
                </a:solidFill>
                <a:effectLst/>
                <a:latin typeface="Arial" panose="020B0604020202020204" pitchFamily="34" charset="0"/>
              </a:rPr>
              <a:t>Schedule a meeting with campus stakeholders.</a:t>
            </a:r>
          </a:p>
          <a:p>
            <a:pPr marL="0" marR="0" lvl="0" indent="0" algn="l" defTabSz="914400" rtl="0" eaLnBrk="0" fontAlgn="base" latinLnBrk="0" hangingPunct="0">
              <a:lnSpc>
                <a:spcPct val="100000"/>
              </a:lnSpc>
              <a:spcBef>
                <a:spcPts val="500"/>
              </a:spcBef>
              <a:spcAft>
                <a:spcPts val="500"/>
              </a:spcAft>
              <a:buClrTx/>
              <a:buSzTx/>
              <a:tabLst/>
            </a:pPr>
            <a:r>
              <a:rPr kumimoji="0" lang="en-US" altLang="en-US" sz="3600" b="0" i="0" u="none" strike="noStrike" cap="none" normalizeH="0" baseline="0" dirty="0">
                <a:ln>
                  <a:noFill/>
                </a:ln>
                <a:solidFill>
                  <a:schemeClr val="tx1"/>
                </a:solidFill>
                <a:effectLst/>
                <a:latin typeface="Arial" panose="020B0604020202020204" pitchFamily="34" charset="0"/>
              </a:rPr>
              <a:t>2️⃣ </a:t>
            </a:r>
            <a:r>
              <a:rPr kumimoji="0" lang="en-US" altLang="en-US" sz="3600" b="1" i="0" u="none" strike="noStrike" cap="none" normalizeH="0" baseline="0" dirty="0">
                <a:ln>
                  <a:noFill/>
                </a:ln>
                <a:solidFill>
                  <a:schemeClr val="tx1"/>
                </a:solidFill>
                <a:effectLst/>
                <a:latin typeface="Arial" panose="020B0604020202020204" pitchFamily="34" charset="0"/>
              </a:rPr>
              <a:t>Run a Quick Assessment:</a:t>
            </a:r>
            <a:r>
              <a:rPr kumimoji="0" lang="en-US" altLang="en-US" sz="3600" b="0" i="0" u="none" strike="noStrike" cap="none" normalizeH="0" baseline="0" dirty="0">
                <a:ln>
                  <a:noFill/>
                </a:ln>
                <a:solidFill>
                  <a:schemeClr val="tx1"/>
                </a:solidFill>
                <a:effectLst/>
                <a:latin typeface="Arial" panose="020B0604020202020204" pitchFamily="34" charset="0"/>
              </a:rPr>
              <a:t> </a:t>
            </a:r>
          </a:p>
          <a:p>
            <a:pPr lvl="4" defTabSz="914400" eaLnBrk="0" fontAlgn="base" hangingPunct="0">
              <a:lnSpc>
                <a:spcPct val="100000"/>
              </a:lnSpc>
              <a:spcBef>
                <a:spcPts val="500"/>
              </a:spcBef>
              <a:spcAft>
                <a:spcPts val="500"/>
              </a:spcAft>
              <a:buFontTx/>
              <a:buChar char="•"/>
            </a:pPr>
            <a:r>
              <a:rPr kumimoji="0" lang="en-US" altLang="en-US" sz="2800" b="0" i="0" u="none" strike="noStrike" cap="none" normalizeH="0" baseline="0" dirty="0">
                <a:ln>
                  <a:noFill/>
                </a:ln>
                <a:solidFill>
                  <a:schemeClr val="tx1"/>
                </a:solidFill>
                <a:effectLst/>
                <a:latin typeface="Arial" panose="020B0604020202020204" pitchFamily="34" charset="0"/>
              </a:rPr>
              <a:t>Use a free tool (like WAVE / Axe by deque) on your homepage.</a:t>
            </a:r>
          </a:p>
          <a:p>
            <a:pPr marL="0" marR="0" lvl="0" indent="0" algn="l" defTabSz="914400" rtl="0" eaLnBrk="0" fontAlgn="base" latinLnBrk="0" hangingPunct="0">
              <a:lnSpc>
                <a:spcPct val="100000"/>
              </a:lnSpc>
              <a:spcBef>
                <a:spcPts val="500"/>
              </a:spcBef>
              <a:spcAft>
                <a:spcPts val="500"/>
              </a:spcAft>
              <a:buClrTx/>
              <a:buSzTx/>
              <a:tabLst/>
            </a:pPr>
            <a:r>
              <a:rPr kumimoji="0" lang="en-US" altLang="en-US" sz="3600" b="0" i="0" u="none" strike="noStrike" cap="none" normalizeH="0" baseline="0" dirty="0">
                <a:ln>
                  <a:noFill/>
                </a:ln>
                <a:solidFill>
                  <a:schemeClr val="tx1"/>
                </a:solidFill>
                <a:effectLst/>
                <a:latin typeface="Arial" panose="020B0604020202020204" pitchFamily="34" charset="0"/>
              </a:rPr>
              <a:t>3️⃣ </a:t>
            </a:r>
            <a:r>
              <a:rPr kumimoji="0" lang="en-US" altLang="en-US" sz="3600" b="1" i="0" u="none" strike="noStrike" cap="none" normalizeH="0" baseline="0" dirty="0">
                <a:ln>
                  <a:noFill/>
                </a:ln>
                <a:solidFill>
                  <a:schemeClr val="tx1"/>
                </a:solidFill>
                <a:effectLst/>
                <a:latin typeface="Arial" panose="020B0604020202020204" pitchFamily="34" charset="0"/>
              </a:rPr>
              <a:t>Find Your Policy:</a:t>
            </a:r>
            <a:r>
              <a:rPr kumimoji="0" lang="en-US" altLang="en-US" sz="3600" b="0" i="0" u="none" strike="noStrike" cap="none" normalizeH="0" baseline="0" dirty="0">
                <a:ln>
                  <a:noFill/>
                </a:ln>
                <a:solidFill>
                  <a:schemeClr val="tx1"/>
                </a:solidFill>
                <a:effectLst/>
                <a:latin typeface="Arial" panose="020B0604020202020204" pitchFamily="34" charset="0"/>
              </a:rPr>
              <a:t> </a:t>
            </a:r>
          </a:p>
          <a:p>
            <a:pPr lvl="4" defTabSz="914400" eaLnBrk="0" fontAlgn="base" hangingPunct="0">
              <a:lnSpc>
                <a:spcPct val="100000"/>
              </a:lnSpc>
              <a:spcBef>
                <a:spcPts val="500"/>
              </a:spcBef>
              <a:spcAft>
                <a:spcPts val="500"/>
              </a:spcAft>
              <a:buFontTx/>
              <a:buChar char="•"/>
            </a:pPr>
            <a:r>
              <a:rPr kumimoji="0" lang="en-US" altLang="en-US" sz="2800" b="0" i="0" u="none" strike="noStrike" cap="none" normalizeH="0" baseline="0" dirty="0">
                <a:ln>
                  <a:noFill/>
                </a:ln>
                <a:solidFill>
                  <a:schemeClr val="tx1"/>
                </a:solidFill>
                <a:effectLst/>
                <a:latin typeface="Arial" panose="020B0604020202020204" pitchFamily="34" charset="0"/>
              </a:rPr>
              <a:t>Does one exist? If not, start the draft.</a:t>
            </a:r>
          </a:p>
        </p:txBody>
      </p:sp>
    </p:spTree>
    <p:extLst>
      <p:ext uri="{BB962C8B-B14F-4D97-AF65-F5344CB8AC3E}">
        <p14:creationId xmlns:p14="http://schemas.microsoft.com/office/powerpoint/2010/main" val="392095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CA0B-0F85-236A-1138-1E8140651A7F}"/>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3C53BA01-C647-2717-8CF1-8C9B71818FC3}"/>
              </a:ext>
            </a:extLst>
          </p:cNvPr>
          <p:cNvSpPr>
            <a:spLocks noGrp="1"/>
          </p:cNvSpPr>
          <p:nvPr>
            <p:ph type="sldNum" sz="quarter" idx="4"/>
          </p:nvPr>
        </p:nvSpPr>
        <p:spPr/>
        <p:txBody>
          <a:bodyPr/>
          <a:lstStyle/>
          <a:p>
            <a:fld id="{3F2E36C3-801C-9941-8DAC-7010180F48B4}" type="slidenum">
              <a:rPr lang="en-US" smtClean="0"/>
              <a:pPr/>
              <a:t>2</a:t>
            </a:fld>
            <a:endParaRPr lang="en-US" dirty="0"/>
          </a:p>
        </p:txBody>
      </p:sp>
      <p:sp>
        <p:nvSpPr>
          <p:cNvPr id="6" name="Rectangle 2">
            <a:extLst>
              <a:ext uri="{FF2B5EF4-FFF2-40B4-BE49-F238E27FC236}">
                <a16:creationId xmlns:a16="http://schemas.microsoft.com/office/drawing/2014/main" id="{223F421C-91FE-1361-4EE2-D3062B019144}"/>
              </a:ext>
            </a:extLst>
          </p:cNvPr>
          <p:cNvSpPr>
            <a:spLocks noGrp="1" noChangeArrowheads="1"/>
          </p:cNvSpPr>
          <p:nvPr>
            <p:ph sz="half" idx="2"/>
          </p:nvPr>
        </p:nvSpPr>
        <p:spPr bwMode="auto">
          <a:xfrm>
            <a:off x="192088" y="1620689"/>
            <a:ext cx="11787579"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Aft>
                <a:spcPts val="60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 The Challenge:</a:t>
            </a:r>
            <a:r>
              <a:rPr kumimoji="0" lang="en-US" altLang="en-US" b="0" i="0" u="none" strike="noStrike" cap="none" normalizeH="0" baseline="0" dirty="0">
                <a:ln>
                  <a:noFill/>
                </a:ln>
                <a:solidFill>
                  <a:schemeClr val="tx1"/>
                </a:solidFill>
                <a:effectLst/>
                <a:latin typeface="Arial" panose="020B0604020202020204" pitchFamily="34" charset="0"/>
              </a:rPr>
              <a:t> Why Title II makes accessibility urgent.</a:t>
            </a:r>
          </a:p>
          <a:p>
            <a:pPr marL="0" marR="0" lvl="0" indent="0" algn="l" defTabSz="914400" rtl="0" eaLnBrk="0" fontAlgn="base" latinLnBrk="0" hangingPunct="0">
              <a:lnSpc>
                <a:spcPct val="100000"/>
              </a:lnSpc>
              <a:spcAft>
                <a:spcPts val="60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 Our Solution:</a:t>
            </a:r>
            <a:r>
              <a:rPr kumimoji="0" lang="en-US" altLang="en-US" b="0" i="0" u="none" strike="noStrike" cap="none" normalizeH="0" baseline="0" dirty="0">
                <a:ln>
                  <a:noFill/>
                </a:ln>
                <a:solidFill>
                  <a:schemeClr val="tx1"/>
                </a:solidFill>
                <a:effectLst/>
                <a:latin typeface="Arial" panose="020B0604020202020204" pitchFamily="34" charset="0"/>
              </a:rPr>
              <a:t> Introducing the BASE program.</a:t>
            </a:r>
          </a:p>
          <a:p>
            <a:pPr marL="0" marR="0" lvl="0" indent="0" algn="l" defTabSz="914400" rtl="0" eaLnBrk="0" fontAlgn="base" latinLnBrk="0" hangingPunct="0">
              <a:lnSpc>
                <a:spcPct val="100000"/>
              </a:lnSpc>
              <a:spcAft>
                <a:spcPts val="60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 The Pilot:</a:t>
            </a:r>
            <a:r>
              <a:rPr kumimoji="0" lang="en-US" altLang="en-US" b="0" i="0" u="none" strike="noStrike" cap="none" normalizeH="0" baseline="0" dirty="0">
                <a:ln>
                  <a:noFill/>
                </a:ln>
                <a:solidFill>
                  <a:schemeClr val="tx1"/>
                </a:solidFill>
                <a:effectLst/>
                <a:latin typeface="Arial" panose="020B0604020202020204" pitchFamily="34" charset="0"/>
              </a:rPr>
              <a:t> A look inside our real-world testing.</a:t>
            </a:r>
          </a:p>
          <a:p>
            <a:pPr defTabSz="914400" eaLnBrk="0" fontAlgn="base" hangingPunct="0">
              <a:lnSpc>
                <a:spcPct val="100000"/>
              </a:lnSpc>
              <a:spcAft>
                <a:spcPts val="600"/>
              </a:spcAft>
              <a:buFontTx/>
              <a:buChar char="•"/>
            </a:pPr>
            <a:r>
              <a:rPr kumimoji="0" lang="en-US" altLang="en-US" b="1" i="0" u="none" strike="noStrike" cap="none" normalizeH="0" baseline="0" dirty="0">
                <a:ln>
                  <a:noFill/>
                </a:ln>
                <a:solidFill>
                  <a:schemeClr val="tx1"/>
                </a:solidFill>
                <a:effectLst/>
                <a:latin typeface="Arial" panose="020B0604020202020204" pitchFamily="34" charset="0"/>
              </a:rPr>
              <a:t>🗣️ A Partner's Story:</a:t>
            </a:r>
            <a:r>
              <a:rPr kumimoji="0" lang="en-US" altLang="en-US" b="0" i="0" u="none" strike="noStrike" cap="none" normalizeH="0" baseline="0" dirty="0">
                <a:ln>
                  <a:noFill/>
                </a:ln>
                <a:solidFill>
                  <a:schemeClr val="tx1"/>
                </a:solidFill>
                <a:effectLst/>
                <a:latin typeface="Arial" panose="020B0604020202020204" pitchFamily="34" charset="0"/>
              </a:rPr>
              <a:t> The journey with Haywood CC</a:t>
            </a:r>
          </a:p>
          <a:p>
            <a:pPr defTabSz="914400" eaLnBrk="0" fontAlgn="base" hangingPunct="0">
              <a:lnSpc>
                <a:spcPct val="100000"/>
              </a:lnSpc>
              <a:spcAft>
                <a:spcPts val="600"/>
              </a:spcAft>
              <a:buFontTx/>
              <a:buChar char="•"/>
            </a:pPr>
            <a:r>
              <a:rPr lang="en-US" altLang="en-US" b="1" dirty="0">
                <a:latin typeface="Arial" panose="020B0604020202020204" pitchFamily="34" charset="0"/>
              </a:rPr>
              <a:t>📈 Key Findings:</a:t>
            </a:r>
            <a:r>
              <a:rPr lang="en-US" altLang="en-US" dirty="0">
                <a:latin typeface="Arial" panose="020B0604020202020204" pitchFamily="34" charset="0"/>
              </a:rPr>
              <a:t> What the data revealed.</a:t>
            </a:r>
          </a:p>
          <a:p>
            <a:pPr marL="0" marR="0" lvl="0" indent="0" algn="l" defTabSz="914400" rtl="0" eaLnBrk="0" fontAlgn="base" latinLnBrk="0" hangingPunct="0">
              <a:lnSpc>
                <a:spcPct val="100000"/>
              </a:lnSpc>
              <a:spcAft>
                <a:spcPts val="60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 Actionable Takeaways:</a:t>
            </a:r>
            <a:r>
              <a:rPr kumimoji="0" lang="en-US" altLang="en-US" b="0" i="0" u="none" strike="noStrike" cap="none" normalizeH="0" baseline="0" dirty="0">
                <a:ln>
                  <a:noFill/>
                </a:ln>
                <a:solidFill>
                  <a:schemeClr val="tx1"/>
                </a:solidFill>
                <a:effectLst/>
                <a:latin typeface="Arial" panose="020B0604020202020204" pitchFamily="34" charset="0"/>
              </a:rPr>
              <a:t> Strategies you can use today.</a:t>
            </a:r>
          </a:p>
          <a:p>
            <a:pPr marL="0" marR="0" lvl="0" indent="0" algn="l" defTabSz="914400" rtl="0" eaLnBrk="0" fontAlgn="base" latinLnBrk="0" hangingPunct="0">
              <a:lnSpc>
                <a:spcPct val="100000"/>
              </a:lnSpc>
              <a:spcAft>
                <a:spcPts val="60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 Q&amp;A &amp; Next Steps:</a:t>
            </a:r>
            <a:r>
              <a:rPr kumimoji="0" lang="en-US" altLang="en-US" b="0" i="0" u="none" strike="noStrike" cap="none" normalizeH="0" baseline="0" dirty="0">
                <a:ln>
                  <a:noFill/>
                </a:ln>
                <a:solidFill>
                  <a:schemeClr val="tx1"/>
                </a:solidFill>
                <a:effectLst/>
                <a:latin typeface="Arial" panose="020B0604020202020204" pitchFamily="34" charset="0"/>
              </a:rPr>
              <a:t> Your questions and how to get started.</a:t>
            </a:r>
          </a:p>
        </p:txBody>
      </p:sp>
    </p:spTree>
    <p:extLst>
      <p:ext uri="{BB962C8B-B14F-4D97-AF65-F5344CB8AC3E}">
        <p14:creationId xmlns:p14="http://schemas.microsoft.com/office/powerpoint/2010/main" val="2790812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2624-8968-1BAC-4080-C847C6AACC17}"/>
              </a:ext>
            </a:extLst>
          </p:cNvPr>
          <p:cNvSpPr>
            <a:spLocks noGrp="1"/>
          </p:cNvSpPr>
          <p:nvPr>
            <p:ph type="title"/>
          </p:nvPr>
        </p:nvSpPr>
        <p:spPr/>
        <p:txBody>
          <a:bodyPr/>
          <a:lstStyle/>
          <a:p>
            <a:r>
              <a:rPr lang="en-US" dirty="0"/>
              <a:t>Join the Movement: </a:t>
            </a:r>
            <a:br>
              <a:rPr lang="en-US" dirty="0"/>
            </a:br>
            <a:r>
              <a:rPr lang="en-US" dirty="0"/>
              <a:t>Become a BASE Early Adopter</a:t>
            </a:r>
          </a:p>
        </p:txBody>
      </p:sp>
      <p:sp>
        <p:nvSpPr>
          <p:cNvPr id="4" name="Slide Number Placeholder 3">
            <a:extLst>
              <a:ext uri="{FF2B5EF4-FFF2-40B4-BE49-F238E27FC236}">
                <a16:creationId xmlns:a16="http://schemas.microsoft.com/office/drawing/2014/main" id="{3D9E6A5F-47D8-9FC8-F2B4-A5DE82C1C49D}"/>
              </a:ext>
            </a:extLst>
          </p:cNvPr>
          <p:cNvSpPr>
            <a:spLocks noGrp="1"/>
          </p:cNvSpPr>
          <p:nvPr>
            <p:ph type="sldNum" sz="quarter" idx="4"/>
          </p:nvPr>
        </p:nvSpPr>
        <p:spPr/>
        <p:txBody>
          <a:bodyPr/>
          <a:lstStyle/>
          <a:p>
            <a:fld id="{3F2E36C3-801C-9941-8DAC-7010180F48B4}" type="slidenum">
              <a:rPr lang="en-US" smtClean="0"/>
              <a:pPr/>
              <a:t>20</a:t>
            </a:fld>
            <a:endParaRPr lang="en-US" dirty="0"/>
          </a:p>
        </p:txBody>
      </p:sp>
      <p:sp>
        <p:nvSpPr>
          <p:cNvPr id="5" name="Rectangle 1">
            <a:extLst>
              <a:ext uri="{FF2B5EF4-FFF2-40B4-BE49-F238E27FC236}">
                <a16:creationId xmlns:a16="http://schemas.microsoft.com/office/drawing/2014/main" id="{C7C02175-E695-274A-837F-9D353C05EA84}"/>
              </a:ext>
            </a:extLst>
          </p:cNvPr>
          <p:cNvSpPr>
            <a:spLocks noGrp="1" noChangeArrowheads="1"/>
          </p:cNvSpPr>
          <p:nvPr>
            <p:ph sz="half" idx="2"/>
          </p:nvPr>
        </p:nvSpPr>
        <p:spPr bwMode="auto">
          <a:xfrm>
            <a:off x="813487" y="5322092"/>
            <a:ext cx="10741931" cy="133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2000"/>
              </a:spcAft>
              <a:buClrTx/>
              <a:buSzTx/>
              <a:tabLst/>
            </a:pPr>
            <a:r>
              <a:rPr kumimoji="0" lang="en-US" altLang="en-US" b="1" i="0" u="none" strike="noStrike" cap="none" normalizeH="0" baseline="0" dirty="0">
                <a:ln>
                  <a:noFill/>
                </a:ln>
                <a:solidFill>
                  <a:schemeClr val="tx1"/>
                </a:solidFill>
                <a:effectLst/>
                <a:latin typeface="Arial" panose="020B0604020202020204" pitchFamily="34" charset="0"/>
              </a:rPr>
              <a:t>Scan QR Code to get More Information and Sign up!</a:t>
            </a:r>
          </a:p>
          <a:p>
            <a:pPr lvl="0" algn="ctr" defTabSz="914400" eaLnBrk="0" fontAlgn="base" hangingPunct="0">
              <a:lnSpc>
                <a:spcPct val="100000"/>
              </a:lnSpc>
              <a:spcBef>
                <a:spcPct val="0"/>
              </a:spcBef>
              <a:spcAft>
                <a:spcPts val="2000"/>
              </a:spcAft>
            </a:pPr>
            <a:r>
              <a:rPr lang="en-US" dirty="0">
                <a:hlinkClick r:id="rId3"/>
              </a:rPr>
              <a:t>https://benetech.org/about/base/</a:t>
            </a:r>
            <a:endParaRPr kumimoji="0" lang="en-US" altLang="en-US" b="1"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47C12068-F44A-E481-FF4E-D2E2DD80292A}"/>
              </a:ext>
            </a:extLst>
          </p:cNvPr>
          <p:cNvPicPr>
            <a:picLocks noChangeAspect="1"/>
          </p:cNvPicPr>
          <p:nvPr/>
        </p:nvPicPr>
        <p:blipFill>
          <a:blip r:embed="rId4"/>
          <a:stretch>
            <a:fillRect/>
          </a:stretch>
        </p:blipFill>
        <p:spPr>
          <a:xfrm>
            <a:off x="4313728" y="1641763"/>
            <a:ext cx="3564544" cy="3574473"/>
          </a:xfrm>
          <a:prstGeom prst="rect">
            <a:avLst/>
          </a:prstGeom>
        </p:spPr>
      </p:pic>
    </p:spTree>
    <p:extLst>
      <p:ext uri="{BB962C8B-B14F-4D97-AF65-F5344CB8AC3E}">
        <p14:creationId xmlns:p14="http://schemas.microsoft.com/office/powerpoint/2010/main" val="3961950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0553-E76F-D5A8-42FD-8E6E8A5B9B78}"/>
              </a:ext>
            </a:extLst>
          </p:cNvPr>
          <p:cNvSpPr>
            <a:spLocks noGrp="1"/>
          </p:cNvSpPr>
          <p:nvPr>
            <p:ph type="title"/>
          </p:nvPr>
        </p:nvSpPr>
        <p:spPr/>
        <p:txBody>
          <a:bodyPr/>
          <a:lstStyle/>
          <a:p>
            <a:r>
              <a:rPr lang="en-US" dirty="0"/>
              <a:t>Thank You &amp; Q&amp;A</a:t>
            </a:r>
          </a:p>
        </p:txBody>
      </p:sp>
      <p:sp>
        <p:nvSpPr>
          <p:cNvPr id="4" name="Slide Number Placeholder 3">
            <a:extLst>
              <a:ext uri="{FF2B5EF4-FFF2-40B4-BE49-F238E27FC236}">
                <a16:creationId xmlns:a16="http://schemas.microsoft.com/office/drawing/2014/main" id="{F8768CE1-470F-DD5C-6FF9-91AB80E94EE3}"/>
              </a:ext>
            </a:extLst>
          </p:cNvPr>
          <p:cNvSpPr>
            <a:spLocks noGrp="1"/>
          </p:cNvSpPr>
          <p:nvPr>
            <p:ph type="sldNum" sz="quarter" idx="4"/>
          </p:nvPr>
        </p:nvSpPr>
        <p:spPr/>
        <p:txBody>
          <a:bodyPr/>
          <a:lstStyle/>
          <a:p>
            <a:fld id="{3F2E36C3-801C-9941-8DAC-7010180F48B4}" type="slidenum">
              <a:rPr lang="en-US" smtClean="0"/>
              <a:pPr/>
              <a:t>21</a:t>
            </a:fld>
            <a:endParaRPr lang="en-US" dirty="0"/>
          </a:p>
        </p:txBody>
      </p:sp>
      <p:sp>
        <p:nvSpPr>
          <p:cNvPr id="5" name="Rectangle 1">
            <a:extLst>
              <a:ext uri="{FF2B5EF4-FFF2-40B4-BE49-F238E27FC236}">
                <a16:creationId xmlns:a16="http://schemas.microsoft.com/office/drawing/2014/main" id="{7BEC98A4-1809-0433-B9A8-B38BC0BE0CC4}"/>
              </a:ext>
            </a:extLst>
          </p:cNvPr>
          <p:cNvSpPr>
            <a:spLocks noGrp="1" noChangeArrowheads="1"/>
          </p:cNvSpPr>
          <p:nvPr>
            <p:ph sz="half" idx="2"/>
          </p:nvPr>
        </p:nvSpPr>
        <p:spPr bwMode="auto">
          <a:xfrm>
            <a:off x="533082" y="1816623"/>
            <a:ext cx="10908069" cy="295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2000"/>
              </a:spcAft>
              <a:buClrTx/>
              <a:buSzTx/>
              <a:tabLst/>
            </a:pPr>
            <a:r>
              <a:rPr kumimoji="0" lang="en-US" altLang="en-US" sz="6000" b="1" i="0" u="none" strike="noStrike" cap="none" normalizeH="0" baseline="0" dirty="0">
                <a:ln>
                  <a:noFill/>
                </a:ln>
                <a:solidFill>
                  <a:schemeClr val="tx1"/>
                </a:solidFill>
                <a:effectLst/>
                <a:latin typeface="Arial" panose="020B0604020202020204" pitchFamily="34" charset="0"/>
              </a:rPr>
              <a:t>Questions?</a:t>
            </a:r>
            <a:endParaRPr kumimoji="0" lang="en-US" altLang="en-US" sz="3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600" b="1" i="0" u="none" strike="noStrike" cap="none" normalizeH="0" baseline="0" dirty="0">
                <a:ln>
                  <a:noFill/>
                </a:ln>
                <a:solidFill>
                  <a:schemeClr val="tx1"/>
                </a:solidFill>
                <a:effectLst/>
                <a:latin typeface="Arial" panose="020B0604020202020204" pitchFamily="34" charset="0"/>
              </a:rPr>
              <a:t>Charles LaPierre:</a:t>
            </a:r>
            <a:r>
              <a:rPr kumimoji="0" lang="en-US" altLang="en-US" sz="3600" b="0" i="0" u="none" strike="noStrike" cap="none" normalizeH="0" baseline="0" dirty="0">
                <a:ln>
                  <a:noFill/>
                </a:ln>
                <a:solidFill>
                  <a:schemeClr val="tx1"/>
                </a:solidFill>
                <a:effectLst/>
                <a:latin typeface="Arial" panose="020B0604020202020204" pitchFamily="34" charset="0"/>
              </a:rPr>
              <a:t> </a:t>
            </a:r>
            <a:r>
              <a:rPr kumimoji="0" lang="en-US" altLang="en-US" sz="3600" b="0" i="0" u="none" strike="noStrike" cap="none" normalizeH="0" baseline="0" dirty="0">
                <a:ln>
                  <a:noFill/>
                </a:ln>
                <a:solidFill>
                  <a:schemeClr val="tx1"/>
                </a:solidFill>
                <a:effectLst/>
                <a:latin typeface="Arial" panose="020B0604020202020204" pitchFamily="34" charset="0"/>
                <a:hlinkClick r:id="rId3"/>
              </a:rPr>
              <a:t>charlesl@benetech.org</a:t>
            </a:r>
            <a:r>
              <a:rPr kumimoji="0" lang="en-US" altLang="en-US" sz="3600" b="0" i="0" u="none" strike="noStrike" cap="none" normalizeH="0" baseline="0" dirty="0">
                <a:ln>
                  <a:noFill/>
                </a:ln>
                <a:solidFill>
                  <a:schemeClr val="tx1"/>
                </a:solidFill>
                <a:effectLst/>
                <a:latin typeface="Arial" panose="020B0604020202020204" pitchFamily="34" charset="0"/>
              </a:rPr>
              <a:t> </a:t>
            </a:r>
          </a:p>
          <a:p>
            <a:pPr lvl="0" defTabSz="914400" eaLnBrk="0" fontAlgn="base" hangingPunct="0">
              <a:lnSpc>
                <a:spcPct val="100000"/>
              </a:lnSpc>
              <a:spcBef>
                <a:spcPct val="0"/>
              </a:spcBef>
              <a:spcAft>
                <a:spcPct val="0"/>
              </a:spcAft>
            </a:pPr>
            <a:r>
              <a:rPr kumimoji="0" lang="en-US" altLang="en-US" sz="3600" b="1" i="0" u="none" strike="noStrike" cap="none" normalizeH="0" baseline="0" dirty="0">
                <a:ln>
                  <a:noFill/>
                </a:ln>
                <a:solidFill>
                  <a:schemeClr val="tx1"/>
                </a:solidFill>
                <a:effectLst/>
                <a:latin typeface="Arial" panose="020B0604020202020204" pitchFamily="34" charset="0"/>
              </a:rPr>
              <a:t>Phillip Turner:</a:t>
            </a:r>
            <a:r>
              <a:rPr kumimoji="0" lang="en-US" altLang="en-US" sz="3600" b="0" i="0" u="none" strike="noStrike" cap="none" normalizeH="0" baseline="0" dirty="0">
                <a:ln>
                  <a:noFill/>
                </a:ln>
                <a:solidFill>
                  <a:schemeClr val="tx1"/>
                </a:solidFill>
                <a:effectLst/>
                <a:latin typeface="Arial" panose="020B0604020202020204" pitchFamily="34" charset="0"/>
              </a:rPr>
              <a:t> </a:t>
            </a:r>
            <a:r>
              <a:rPr lang="en-US" u="sng" dirty="0">
                <a:hlinkClick r:id="rId4" tooltip="mailto:pturner@haywood.edu"/>
              </a:rPr>
              <a:t>pturner@haywood.edu</a:t>
            </a:r>
            <a:endParaRPr lang="en-US" u="sng" dirty="0"/>
          </a:p>
          <a:p>
            <a:r>
              <a:rPr kumimoji="0" lang="en-US" altLang="en-US" sz="3600" b="1" i="0" u="none" strike="noStrike" cap="none" normalizeH="0" baseline="0" dirty="0">
                <a:ln>
                  <a:noFill/>
                </a:ln>
                <a:solidFill>
                  <a:schemeClr val="tx1"/>
                </a:solidFill>
                <a:effectLst/>
                <a:latin typeface="Arial" panose="020B0604020202020204" pitchFamily="34" charset="0"/>
              </a:rPr>
              <a:t>Darrin Evans:</a:t>
            </a:r>
            <a:r>
              <a:rPr kumimoji="0" lang="en-US" altLang="en-US" sz="3600" b="0" i="0" u="none" strike="noStrike" cap="none" normalizeH="0" baseline="0" dirty="0">
                <a:ln>
                  <a:noFill/>
                </a:ln>
                <a:solidFill>
                  <a:schemeClr val="tx1"/>
                </a:solidFill>
                <a:effectLst/>
                <a:latin typeface="Arial" panose="020B0604020202020204" pitchFamily="34" charset="0"/>
              </a:rPr>
              <a:t> </a:t>
            </a:r>
            <a:r>
              <a:rPr lang="en-US" u="sng" dirty="0">
                <a:hlinkClick r:id="rId5"/>
              </a:rPr>
              <a:t>daevans3@waketech.edu</a:t>
            </a:r>
            <a:r>
              <a:rPr lang="en-US" dirty="0"/>
              <a:t> </a:t>
            </a:r>
          </a:p>
        </p:txBody>
      </p:sp>
      <p:pic>
        <p:nvPicPr>
          <p:cNvPr id="11" name="Picture 10" descr="logo: Benetech&#10;">
            <a:extLst>
              <a:ext uri="{FF2B5EF4-FFF2-40B4-BE49-F238E27FC236}">
                <a16:creationId xmlns:a16="http://schemas.microsoft.com/office/drawing/2014/main" id="{FE7467BA-CE48-6607-A0B1-4AE1821C1D63}"/>
              </a:ext>
            </a:extLst>
          </p:cNvPr>
          <p:cNvPicPr>
            <a:picLocks noChangeAspect="1"/>
          </p:cNvPicPr>
          <p:nvPr/>
        </p:nvPicPr>
        <p:blipFill>
          <a:blip r:embed="rId6"/>
          <a:stretch>
            <a:fillRect/>
          </a:stretch>
        </p:blipFill>
        <p:spPr>
          <a:xfrm>
            <a:off x="819478" y="5324672"/>
            <a:ext cx="3103975" cy="920365"/>
          </a:xfrm>
          <a:prstGeom prst="rect">
            <a:avLst/>
          </a:prstGeom>
        </p:spPr>
      </p:pic>
      <p:pic>
        <p:nvPicPr>
          <p:cNvPr id="6" name="Picture 6" descr="logo: Haywood Community College">
            <a:extLst>
              <a:ext uri="{FF2B5EF4-FFF2-40B4-BE49-F238E27FC236}">
                <a16:creationId xmlns:a16="http://schemas.microsoft.com/office/drawing/2014/main" id="{0EFF6E82-FC18-99FB-1C3F-E65CD9AEE8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7128" y="5324672"/>
            <a:ext cx="2185438" cy="9203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Logo: &#10;Wake Technical Community College">
            <a:extLst>
              <a:ext uri="{FF2B5EF4-FFF2-40B4-BE49-F238E27FC236}">
                <a16:creationId xmlns:a16="http://schemas.microsoft.com/office/drawing/2014/main" id="{D02BEC26-F7EF-6D39-CDB5-D8DC9425F3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6657" y="5056464"/>
            <a:ext cx="3103975" cy="118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3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0CDE-4D8A-2FB7-CAAE-E11BE53BB113}"/>
              </a:ext>
            </a:extLst>
          </p:cNvPr>
          <p:cNvSpPr>
            <a:spLocks noGrp="1"/>
          </p:cNvSpPr>
          <p:nvPr>
            <p:ph type="title"/>
          </p:nvPr>
        </p:nvSpPr>
        <p:spPr>
          <a:xfrm>
            <a:off x="347607" y="213812"/>
            <a:ext cx="11635846" cy="958511"/>
          </a:xfrm>
        </p:spPr>
        <p:txBody>
          <a:bodyPr/>
          <a:lstStyle/>
          <a:p>
            <a:r>
              <a:rPr lang="en-US" sz="4000" dirty="0"/>
              <a:t>The Challenge: A Perfect Storm for Education</a:t>
            </a:r>
          </a:p>
        </p:txBody>
      </p:sp>
      <p:sp>
        <p:nvSpPr>
          <p:cNvPr id="3" name="Content Placeholder 2">
            <a:extLst>
              <a:ext uri="{FF2B5EF4-FFF2-40B4-BE49-F238E27FC236}">
                <a16:creationId xmlns:a16="http://schemas.microsoft.com/office/drawing/2014/main" id="{340B7ABB-7F95-14D7-5A4F-91DC1C141172}"/>
              </a:ext>
            </a:extLst>
          </p:cNvPr>
          <p:cNvSpPr>
            <a:spLocks noGrp="1"/>
          </p:cNvSpPr>
          <p:nvPr>
            <p:ph sz="half" idx="2"/>
          </p:nvPr>
        </p:nvSpPr>
        <p:spPr>
          <a:xfrm>
            <a:off x="347607" y="1579471"/>
            <a:ext cx="10960859" cy="4545107"/>
          </a:xfrm>
        </p:spPr>
        <p:txBody>
          <a:bodyPr/>
          <a:lstStyle/>
          <a:p>
            <a:r>
              <a:rPr lang="en-US" b="1" dirty="0"/>
              <a:t>The Need for Proactive Accessibility is Urgent</a:t>
            </a:r>
          </a:p>
          <a:p>
            <a:pPr marL="457200" indent="-457200">
              <a:spcBef>
                <a:spcPts val="1500"/>
              </a:spcBef>
              <a:spcAft>
                <a:spcPts val="1500"/>
              </a:spcAft>
              <a:buFont typeface="Arial" panose="020B0604020202020204" pitchFamily="34" charset="0"/>
              <a:buChar char="•"/>
            </a:pPr>
            <a:r>
              <a:rPr lang="en-US" dirty="0"/>
              <a:t>⚖️ </a:t>
            </a:r>
            <a:r>
              <a:rPr lang="en-US" b="1" dirty="0"/>
              <a:t>New Title II Regulations:</a:t>
            </a:r>
            <a:r>
              <a:rPr lang="en-US" dirty="0"/>
              <a:t> Clear expectations and deadlines are now in place.</a:t>
            </a:r>
          </a:p>
          <a:p>
            <a:pPr marL="457200" indent="-457200">
              <a:buFont typeface="Arial" panose="020B0604020202020204" pitchFamily="34" charset="0"/>
              <a:buChar char="•"/>
            </a:pPr>
            <a:r>
              <a:rPr lang="en-US" dirty="0"/>
              <a:t>🎓 </a:t>
            </a:r>
            <a:r>
              <a:rPr lang="en-US" b="1" dirty="0"/>
              <a:t>Student Success at Risk:</a:t>
            </a:r>
            <a:r>
              <a:rPr lang="en-US" dirty="0"/>
              <a:t> Digital barriers directly impact learning, retention, and equity.</a:t>
            </a:r>
          </a:p>
          <a:p>
            <a:pPr marL="457200" indent="-457200">
              <a:spcBef>
                <a:spcPts val="1600"/>
              </a:spcBef>
              <a:spcAft>
                <a:spcPts val="1600"/>
              </a:spcAft>
              <a:buFont typeface="Arial" panose="020B0604020202020204" pitchFamily="34" charset="0"/>
              <a:buChar char="•"/>
            </a:pPr>
            <a:r>
              <a:rPr lang="en-US" dirty="0"/>
              <a:t>⚠️ </a:t>
            </a:r>
            <a:r>
              <a:rPr lang="en-US" b="1" dirty="0"/>
              <a:t>High Institutional Risk:</a:t>
            </a:r>
            <a:r>
              <a:rPr lang="en-US" dirty="0"/>
              <a:t> Proactive strategies avoid costly fixes and legal challenges.</a:t>
            </a:r>
          </a:p>
          <a:p>
            <a:pPr marL="457200" indent="-457200">
              <a:buFont typeface="Arial" panose="020B0604020202020204" pitchFamily="34" charset="0"/>
              <a:buChar char="•"/>
            </a:pPr>
            <a:r>
              <a:rPr lang="en-US" b="1" dirty="0"/>
              <a:t>Are you prepared?</a:t>
            </a:r>
            <a:endParaRPr lang="en-US" dirty="0"/>
          </a:p>
        </p:txBody>
      </p:sp>
      <p:sp>
        <p:nvSpPr>
          <p:cNvPr id="4" name="Slide Number Placeholder 3">
            <a:extLst>
              <a:ext uri="{FF2B5EF4-FFF2-40B4-BE49-F238E27FC236}">
                <a16:creationId xmlns:a16="http://schemas.microsoft.com/office/drawing/2014/main" id="{E2BB9A5A-E77A-8D19-2747-D231E16EED33}"/>
              </a:ext>
            </a:extLst>
          </p:cNvPr>
          <p:cNvSpPr>
            <a:spLocks noGrp="1"/>
          </p:cNvSpPr>
          <p:nvPr>
            <p:ph type="sldNum" sz="quarter" idx="4"/>
          </p:nvPr>
        </p:nvSpPr>
        <p:spPr/>
        <p:txBody>
          <a:bodyPr/>
          <a:lstStyle/>
          <a:p>
            <a:fld id="{3F2E36C3-801C-9941-8DAC-7010180F48B4}" type="slidenum">
              <a:rPr lang="en-US" smtClean="0"/>
              <a:pPr/>
              <a:t>3</a:t>
            </a:fld>
            <a:endParaRPr lang="en-US" dirty="0"/>
          </a:p>
        </p:txBody>
      </p:sp>
    </p:spTree>
    <p:extLst>
      <p:ext uri="{BB962C8B-B14F-4D97-AF65-F5344CB8AC3E}">
        <p14:creationId xmlns:p14="http://schemas.microsoft.com/office/powerpoint/2010/main" val="179454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1D34-73C7-4530-C9FE-84E1B7013C62}"/>
              </a:ext>
            </a:extLst>
          </p:cNvPr>
          <p:cNvSpPr>
            <a:spLocks noGrp="1"/>
          </p:cNvSpPr>
          <p:nvPr>
            <p:ph type="title"/>
          </p:nvPr>
        </p:nvSpPr>
        <p:spPr/>
        <p:txBody>
          <a:bodyPr/>
          <a:lstStyle/>
          <a:p>
            <a:r>
              <a:rPr lang="en-US" dirty="0"/>
              <a:t>Our Solution: The BASE Framework</a:t>
            </a:r>
          </a:p>
        </p:txBody>
      </p:sp>
      <p:sp>
        <p:nvSpPr>
          <p:cNvPr id="4" name="Slide Number Placeholder 3">
            <a:extLst>
              <a:ext uri="{FF2B5EF4-FFF2-40B4-BE49-F238E27FC236}">
                <a16:creationId xmlns:a16="http://schemas.microsoft.com/office/drawing/2014/main" id="{A946614E-C7CC-E0B0-15BC-9A5E26E2F410}"/>
              </a:ext>
            </a:extLst>
          </p:cNvPr>
          <p:cNvSpPr>
            <a:spLocks noGrp="1"/>
          </p:cNvSpPr>
          <p:nvPr>
            <p:ph type="sldNum" sz="quarter" idx="4"/>
          </p:nvPr>
        </p:nvSpPr>
        <p:spPr/>
        <p:txBody>
          <a:bodyPr/>
          <a:lstStyle/>
          <a:p>
            <a:fld id="{3F2E36C3-801C-9941-8DAC-7010180F48B4}" type="slidenum">
              <a:rPr lang="en-US" smtClean="0"/>
              <a:pPr/>
              <a:t>4</a:t>
            </a:fld>
            <a:endParaRPr lang="en-US" dirty="0"/>
          </a:p>
        </p:txBody>
      </p:sp>
      <p:sp>
        <p:nvSpPr>
          <p:cNvPr id="5" name="Rectangle 1">
            <a:extLst>
              <a:ext uri="{FF2B5EF4-FFF2-40B4-BE49-F238E27FC236}">
                <a16:creationId xmlns:a16="http://schemas.microsoft.com/office/drawing/2014/main" id="{33C546CD-C65D-12FB-3EAB-45EE5999E4F9}"/>
              </a:ext>
            </a:extLst>
          </p:cNvPr>
          <p:cNvSpPr>
            <a:spLocks noGrp="1" noChangeArrowheads="1"/>
          </p:cNvSpPr>
          <p:nvPr>
            <p:ph sz="half" idx="2"/>
          </p:nvPr>
        </p:nvSpPr>
        <p:spPr bwMode="auto">
          <a:xfrm>
            <a:off x="347608" y="1651930"/>
            <a:ext cx="8473008" cy="437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000"/>
              </a:spcBef>
              <a:spcAft>
                <a:spcPts val="1000"/>
              </a:spcAft>
              <a:buClrTx/>
              <a:buSzTx/>
              <a:tabLst/>
            </a:pPr>
            <a:r>
              <a:rPr kumimoji="0" lang="en-US" altLang="en-US" sz="2800" b="1" i="0" u="none" strike="noStrike" cap="none" normalizeH="0" baseline="0" dirty="0">
                <a:ln>
                  <a:noFill/>
                </a:ln>
                <a:solidFill>
                  <a:schemeClr val="tx1"/>
                </a:solidFill>
                <a:effectLst/>
                <a:latin typeface="Arial" panose="020B0604020202020204" pitchFamily="34" charset="0"/>
              </a:rPr>
              <a:t>A Proactive Framework for Accessibility</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342900" lvl="1" indent="-342900">
              <a:buFont typeface="Arial" panose="020B0604020202020204" pitchFamily="34" charset="0"/>
              <a:buChar char="•"/>
            </a:pPr>
            <a:r>
              <a:rPr lang="en-US" sz="2800" b="1" dirty="0">
                <a:solidFill>
                  <a:srgbClr val="202124"/>
                </a:solidFill>
                <a:latin typeface="Calibri"/>
                <a:ea typeface="Calibri"/>
                <a:cs typeface="Calibri"/>
              </a:rPr>
              <a:t>Maturity model: </a:t>
            </a:r>
            <a:r>
              <a:rPr lang="en-US" sz="2800" dirty="0">
                <a:solidFill>
                  <a:srgbClr val="202124"/>
                </a:solidFill>
                <a:latin typeface="Calibri"/>
                <a:ea typeface="Calibri"/>
                <a:cs typeface="Calibri"/>
              </a:rPr>
              <a:t>An informative framework to help organizations assess and improve accessibility policies, processes, and outcomes</a:t>
            </a:r>
            <a:endParaRPr lang="en-US" sz="2800" dirty="0">
              <a:solidFill>
                <a:srgbClr val="000000"/>
              </a:solidFill>
              <a:latin typeface="Aptos" panose="02110004020202020204"/>
              <a:ea typeface="Calibri"/>
              <a:cs typeface="Calibri"/>
            </a:endParaRPr>
          </a:p>
          <a:p>
            <a:pPr marL="342900" lvl="1" indent="-342900">
              <a:buFont typeface="Arial" panose="020B0604020202020204" pitchFamily="34" charset="0"/>
              <a:buChar char="•"/>
            </a:pPr>
            <a:r>
              <a:rPr lang="en-US" sz="2800" b="1" dirty="0">
                <a:solidFill>
                  <a:srgbClr val="202124"/>
                </a:solidFill>
                <a:latin typeface="Calibri"/>
                <a:ea typeface="Calibri"/>
                <a:cs typeface="Calibri"/>
              </a:rPr>
              <a:t>Digital assessment: </a:t>
            </a:r>
            <a:r>
              <a:rPr lang="en-US" sz="2800" dirty="0">
                <a:solidFill>
                  <a:srgbClr val="202124"/>
                </a:solidFill>
                <a:latin typeface="Calibri"/>
                <a:ea typeface="Calibri"/>
                <a:cs typeface="Calibri"/>
              </a:rPr>
              <a:t>Review your organization’s websites and digital documents to ensure they meet industry accessibility standards</a:t>
            </a:r>
          </a:p>
          <a:p>
            <a:pPr marL="342900" lvl="1" indent="-342900">
              <a:buFont typeface="Arial" panose="020B0604020202020204" pitchFamily="34" charset="0"/>
              <a:buChar char="•"/>
            </a:pPr>
            <a:r>
              <a:rPr lang="en-US" sz="2800" b="1" dirty="0">
                <a:solidFill>
                  <a:srgbClr val="202124"/>
                </a:solidFill>
                <a:latin typeface="Calibri"/>
                <a:ea typeface="Calibri"/>
                <a:cs typeface="Calibri"/>
              </a:rPr>
              <a:t>Professional development: </a:t>
            </a:r>
            <a:r>
              <a:rPr lang="en-US" sz="2800" dirty="0">
                <a:solidFill>
                  <a:srgbClr val="202124"/>
                </a:solidFill>
                <a:latin typeface="Calibri"/>
                <a:ea typeface="Calibri"/>
                <a:cs typeface="Calibri"/>
              </a:rPr>
              <a:t>Support your team’s growth and learning to help reinforce accessibility best practices</a:t>
            </a:r>
          </a:p>
        </p:txBody>
      </p:sp>
      <p:pic>
        <p:nvPicPr>
          <p:cNvPr id="3" name="Picture 2" descr="Logo: Benetech Accessibility Services for Education">
            <a:extLst>
              <a:ext uri="{FF2B5EF4-FFF2-40B4-BE49-F238E27FC236}">
                <a16:creationId xmlns:a16="http://schemas.microsoft.com/office/drawing/2014/main" id="{0E4979FB-F6FA-58BA-9058-6A6FDF056269}"/>
              </a:ext>
            </a:extLst>
          </p:cNvPr>
          <p:cNvPicPr>
            <a:picLocks noChangeAspect="1"/>
          </p:cNvPicPr>
          <p:nvPr/>
        </p:nvPicPr>
        <p:blipFill>
          <a:blip r:embed="rId3"/>
          <a:stretch>
            <a:fillRect/>
          </a:stretch>
        </p:blipFill>
        <p:spPr>
          <a:xfrm>
            <a:off x="9015382" y="1683733"/>
            <a:ext cx="3040775" cy="3040775"/>
          </a:xfrm>
          <a:prstGeom prst="rect">
            <a:avLst/>
          </a:prstGeom>
        </p:spPr>
      </p:pic>
    </p:spTree>
    <p:extLst>
      <p:ext uri="{BB962C8B-B14F-4D97-AF65-F5344CB8AC3E}">
        <p14:creationId xmlns:p14="http://schemas.microsoft.com/office/powerpoint/2010/main" val="360860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3D9A-1E10-0374-AB65-9A03E0374AC8}"/>
              </a:ext>
            </a:extLst>
          </p:cNvPr>
          <p:cNvSpPr>
            <a:spLocks noGrp="1"/>
          </p:cNvSpPr>
          <p:nvPr>
            <p:ph type="title"/>
          </p:nvPr>
        </p:nvSpPr>
        <p:spPr/>
        <p:txBody>
          <a:bodyPr/>
          <a:lstStyle/>
          <a:p>
            <a:r>
              <a:rPr lang="en-US" dirty="0"/>
              <a:t>The Pilot Program at a Glance</a:t>
            </a:r>
          </a:p>
        </p:txBody>
      </p:sp>
      <p:sp>
        <p:nvSpPr>
          <p:cNvPr id="4" name="Slide Number Placeholder 3">
            <a:extLst>
              <a:ext uri="{FF2B5EF4-FFF2-40B4-BE49-F238E27FC236}">
                <a16:creationId xmlns:a16="http://schemas.microsoft.com/office/drawing/2014/main" id="{1C027CFC-412B-67A2-28FC-BBD086E9C25B}"/>
              </a:ext>
            </a:extLst>
          </p:cNvPr>
          <p:cNvSpPr>
            <a:spLocks noGrp="1"/>
          </p:cNvSpPr>
          <p:nvPr>
            <p:ph type="sldNum" sz="quarter" idx="4"/>
          </p:nvPr>
        </p:nvSpPr>
        <p:spPr/>
        <p:txBody>
          <a:bodyPr/>
          <a:lstStyle/>
          <a:p>
            <a:fld id="{3F2E36C3-801C-9941-8DAC-7010180F48B4}" type="slidenum">
              <a:rPr lang="en-US" smtClean="0"/>
              <a:pPr/>
              <a:t>5</a:t>
            </a:fld>
            <a:endParaRPr lang="en-US" dirty="0"/>
          </a:p>
        </p:txBody>
      </p:sp>
      <p:sp>
        <p:nvSpPr>
          <p:cNvPr id="5" name="Rectangle 1">
            <a:extLst>
              <a:ext uri="{FF2B5EF4-FFF2-40B4-BE49-F238E27FC236}">
                <a16:creationId xmlns:a16="http://schemas.microsoft.com/office/drawing/2014/main" id="{F636D0FC-E9F7-9206-8E25-B8661465A9AF}"/>
              </a:ext>
            </a:extLst>
          </p:cNvPr>
          <p:cNvSpPr>
            <a:spLocks noGrp="1" noChangeArrowheads="1"/>
          </p:cNvSpPr>
          <p:nvPr>
            <p:ph sz="half" idx="2"/>
          </p:nvPr>
        </p:nvSpPr>
        <p:spPr bwMode="auto">
          <a:xfrm>
            <a:off x="566536" y="1739908"/>
            <a:ext cx="8097538" cy="422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Testing with Four Diverse Partners</a:t>
            </a:r>
          </a:p>
          <a:p>
            <a:pPr lvl="3" defTabSz="914400" eaLnBrk="0" fontAlgn="base" hangingPunct="0">
              <a:lnSpc>
                <a:spcPct val="100000"/>
              </a:lnSpc>
              <a:spcBef>
                <a:spcPct val="0"/>
              </a:spcBef>
              <a:spcAft>
                <a:spcPct val="0"/>
              </a:spcAft>
              <a:buFontTx/>
              <a:buChar char="•"/>
            </a:pPr>
            <a:r>
              <a:rPr lang="en-US" altLang="en-US" sz="3200" dirty="0">
                <a:latin typeface="Arial" panose="020B0604020202020204" pitchFamily="34" charset="0"/>
              </a:rPr>
              <a:t>One</a:t>
            </a:r>
            <a:r>
              <a:rPr kumimoji="0" lang="en-US" altLang="en-US" sz="3200" b="0" i="0" u="none" strike="noStrike" cap="none" normalizeH="0" baseline="0" dirty="0">
                <a:ln>
                  <a:noFill/>
                </a:ln>
                <a:solidFill>
                  <a:schemeClr val="tx1"/>
                </a:solidFill>
                <a:effectLst/>
                <a:latin typeface="Arial" panose="020B0604020202020204" pitchFamily="34" charset="0"/>
              </a:rPr>
              <a:t> Community College</a:t>
            </a:r>
          </a:p>
          <a:p>
            <a:pPr lvl="3" defTabSz="914400" eaLnBrk="0" fontAlgn="base" hangingPunct="0">
              <a:lnSpc>
                <a:spcPct val="100000"/>
              </a:lnSpc>
              <a:spcBef>
                <a:spcPct val="0"/>
              </a:spcBef>
              <a:spcAft>
                <a:spcPct val="0"/>
              </a:spcAft>
              <a:buFontTx/>
              <a:buChar char="•"/>
            </a:pPr>
            <a:r>
              <a:rPr lang="en-US" altLang="en-US" sz="3200" dirty="0">
                <a:latin typeface="Arial" panose="020B0604020202020204" pitchFamily="34" charset="0"/>
              </a:rPr>
              <a:t>One</a:t>
            </a:r>
            <a:r>
              <a:rPr kumimoji="0" lang="en-US" altLang="en-US" sz="3200" b="0" i="0" u="none" strike="noStrike" cap="none" normalizeH="0" baseline="0" dirty="0">
                <a:ln>
                  <a:noFill/>
                </a:ln>
                <a:solidFill>
                  <a:schemeClr val="tx1"/>
                </a:solidFill>
                <a:effectLst/>
                <a:latin typeface="Arial" panose="020B0604020202020204" pitchFamily="34" charset="0"/>
              </a:rPr>
              <a:t> Private College</a:t>
            </a:r>
          </a:p>
          <a:p>
            <a:pPr lvl="3" defTabSz="914400" eaLnBrk="0" fontAlgn="base" hangingPunct="0">
              <a:lnSpc>
                <a:spcPct val="100000"/>
              </a:lnSpc>
              <a:spcBef>
                <a:spcPct val="0"/>
              </a:spcBef>
              <a:spcAft>
                <a:spcPct val="0"/>
              </a:spcAft>
              <a:buFontTx/>
              <a:buChar char="•"/>
            </a:pPr>
            <a:r>
              <a:rPr lang="en-US" altLang="en-US" sz="3200" dirty="0">
                <a:latin typeface="Arial" panose="020B0604020202020204" pitchFamily="34" charset="0"/>
              </a:rPr>
              <a:t>Two</a:t>
            </a:r>
            <a:r>
              <a:rPr kumimoji="0" lang="en-US" altLang="en-US" sz="3200" b="0" i="0" u="none" strike="noStrike" cap="none" normalizeH="0" baseline="0" dirty="0">
                <a:ln>
                  <a:noFill/>
                </a:ln>
                <a:solidFill>
                  <a:schemeClr val="tx1"/>
                </a:solidFill>
                <a:effectLst/>
                <a:latin typeface="Arial" panose="020B0604020202020204" pitchFamily="34" charset="0"/>
              </a:rPr>
              <a:t> K-12 Districts</a:t>
            </a:r>
          </a:p>
          <a:p>
            <a:pPr marL="0" marR="0" lvl="0" indent="0" algn="l" defTabSz="914400" rtl="0" eaLnBrk="0" fontAlgn="base" latinLnBrk="0" hangingPunct="0">
              <a:lnSpc>
                <a:spcPct val="100000"/>
              </a:lnSpc>
              <a:spcBef>
                <a:spcPts val="150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What:</a:t>
            </a:r>
            <a:endParaRPr kumimoji="0" lang="en-US" altLang="en-US" b="0" i="0" u="none" strike="noStrike" cap="none" normalizeH="0" baseline="0" dirty="0">
              <a:ln>
                <a:noFill/>
              </a:ln>
              <a:solidFill>
                <a:schemeClr val="tx1"/>
              </a:solidFill>
              <a:effectLst/>
              <a:latin typeface="Arial" panose="020B0604020202020204" pitchFamily="34" charset="0"/>
            </a:endParaRPr>
          </a:p>
          <a:p>
            <a:pPr lvl="3" defTabSz="914400" eaLnBrk="0" fontAlgn="base" hangingPunct="0">
              <a:lnSpc>
                <a:spcPct val="100000"/>
              </a:lnSpc>
              <a:spcBef>
                <a:spcPct val="0"/>
              </a:spcBef>
              <a:spcAft>
                <a:spcPct val="0"/>
              </a:spcAft>
              <a:buFontTx/>
              <a:buChar char="•"/>
            </a:pPr>
            <a:r>
              <a:rPr kumimoji="0" lang="en-US" altLang="en-US" sz="3200" b="1" i="0" u="none" strike="noStrike" cap="none" normalizeH="0" baseline="0" dirty="0">
                <a:ln>
                  <a:noFill/>
                </a:ln>
                <a:solidFill>
                  <a:schemeClr val="tx1"/>
                </a:solidFill>
                <a:effectLst/>
                <a:latin typeface="Arial" panose="020B0604020202020204" pitchFamily="34" charset="0"/>
              </a:rPr>
              <a:t>Assess:</a:t>
            </a:r>
            <a:r>
              <a:rPr kumimoji="0" lang="en-US" altLang="en-US" sz="3200" b="0" i="0" u="none" strike="noStrike" cap="none" normalizeH="0" baseline="0" dirty="0">
                <a:ln>
                  <a:noFill/>
                </a:ln>
                <a:solidFill>
                  <a:schemeClr val="tx1"/>
                </a:solidFill>
                <a:effectLst/>
                <a:latin typeface="Arial" panose="020B0604020202020204" pitchFamily="34" charset="0"/>
              </a:rPr>
              <a:t> Maturity &amp; Digital Assessments</a:t>
            </a:r>
          </a:p>
          <a:p>
            <a:pPr lvl="3" defTabSz="914400" eaLnBrk="0" fontAlgn="base" hangingPunct="0">
              <a:lnSpc>
                <a:spcPct val="100000"/>
              </a:lnSpc>
              <a:spcBef>
                <a:spcPct val="0"/>
              </a:spcBef>
              <a:spcAft>
                <a:spcPct val="0"/>
              </a:spcAft>
              <a:buFontTx/>
              <a:buChar char="•"/>
            </a:pPr>
            <a:r>
              <a:rPr kumimoji="0" lang="en-US" altLang="en-US" sz="3200" b="1" i="0" u="none" strike="noStrike" cap="none" normalizeH="0" baseline="0" dirty="0">
                <a:ln>
                  <a:noFill/>
                </a:ln>
                <a:solidFill>
                  <a:schemeClr val="tx1"/>
                </a:solidFill>
                <a:effectLst/>
                <a:latin typeface="Arial" panose="020B0604020202020204" pitchFamily="34" charset="0"/>
              </a:rPr>
              <a:t>Train:</a:t>
            </a:r>
            <a:r>
              <a:rPr kumimoji="0" lang="en-US" altLang="en-US" sz="3200" b="0" i="0" u="none" strike="noStrike" cap="none" normalizeH="0" baseline="0" dirty="0">
                <a:ln>
                  <a:noFill/>
                </a:ln>
                <a:solidFill>
                  <a:schemeClr val="tx1"/>
                </a:solidFill>
                <a:effectLst/>
                <a:latin typeface="Arial" panose="020B0604020202020204" pitchFamily="34" charset="0"/>
              </a:rPr>
              <a:t> Custom Workshops</a:t>
            </a:r>
          </a:p>
          <a:p>
            <a:pPr lvl="3" defTabSz="914400" eaLnBrk="0" fontAlgn="base" hangingPunct="0">
              <a:lnSpc>
                <a:spcPct val="100000"/>
              </a:lnSpc>
              <a:spcBef>
                <a:spcPct val="0"/>
              </a:spcBef>
              <a:spcAft>
                <a:spcPct val="0"/>
              </a:spcAft>
              <a:buFontTx/>
              <a:buChar char="•"/>
            </a:pPr>
            <a:r>
              <a:rPr kumimoji="0" lang="en-US" altLang="en-US" sz="3200" b="1" i="0" u="none" strike="noStrike" cap="none" normalizeH="0" baseline="0" dirty="0">
                <a:ln>
                  <a:noFill/>
                </a:ln>
                <a:solidFill>
                  <a:schemeClr val="tx1"/>
                </a:solidFill>
                <a:effectLst/>
                <a:latin typeface="Arial" panose="020B0604020202020204" pitchFamily="34" charset="0"/>
              </a:rPr>
              <a:t>Plan:</a:t>
            </a:r>
            <a:r>
              <a:rPr kumimoji="0" lang="en-US" altLang="en-US" sz="3200" b="0" i="0" u="none" strike="noStrike" cap="none" normalizeH="0" baseline="0" dirty="0">
                <a:ln>
                  <a:noFill/>
                </a:ln>
                <a:solidFill>
                  <a:schemeClr val="tx1"/>
                </a:solidFill>
                <a:effectLst/>
                <a:latin typeface="Arial" panose="020B0604020202020204" pitchFamily="34" charset="0"/>
              </a:rPr>
              <a:t> Actionable Roadmaps</a:t>
            </a:r>
          </a:p>
        </p:txBody>
      </p:sp>
    </p:spTree>
    <p:extLst>
      <p:ext uri="{BB962C8B-B14F-4D97-AF65-F5344CB8AC3E}">
        <p14:creationId xmlns:p14="http://schemas.microsoft.com/office/powerpoint/2010/main" val="75495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86161-9BD3-C798-E27C-F4204921A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36957-EA18-1D40-B98A-DF42932050F9}"/>
              </a:ext>
            </a:extLst>
          </p:cNvPr>
          <p:cNvSpPr>
            <a:spLocks noGrp="1"/>
          </p:cNvSpPr>
          <p:nvPr>
            <p:ph type="title"/>
          </p:nvPr>
        </p:nvSpPr>
        <p:spPr/>
        <p:txBody>
          <a:bodyPr/>
          <a:lstStyle/>
          <a:p>
            <a:r>
              <a:rPr lang="en-US" dirty="0"/>
              <a:t>Maturity Model Overview</a:t>
            </a:r>
          </a:p>
        </p:txBody>
      </p:sp>
      <p:sp>
        <p:nvSpPr>
          <p:cNvPr id="8" name="Picture Placeholder 3">
            <a:extLst>
              <a:ext uri="{FF2B5EF4-FFF2-40B4-BE49-F238E27FC236}">
                <a16:creationId xmlns:a16="http://schemas.microsoft.com/office/drawing/2014/main" id="{B3FC3540-3B4B-5CCC-CB29-5E4E816D8579}"/>
              </a:ext>
            </a:extLst>
          </p:cNvPr>
          <p:cNvSpPr>
            <a:spLocks noGrp="1"/>
          </p:cNvSpPr>
          <p:nvPr>
            <p:ph sz="half" idx="2"/>
          </p:nvPr>
        </p:nvSpPr>
        <p:spPr/>
        <p:txBody>
          <a:bodyPr/>
          <a:lstStyle/>
          <a:p>
            <a:pPr marL="342900" indent="-342900">
              <a:spcBef>
                <a:spcPts val="1000"/>
              </a:spcBef>
              <a:spcAft>
                <a:spcPts val="1000"/>
              </a:spcAft>
              <a:buFont typeface="Arial" panose="020B0604020202020204" pitchFamily="34" charset="0"/>
              <a:buChar char="•"/>
            </a:pPr>
            <a:r>
              <a:rPr lang="en-US" sz="3200" b="0" dirty="0">
                <a:solidFill>
                  <a:srgbClr val="000000"/>
                </a:solidFill>
                <a:latin typeface="Aptos"/>
                <a:ea typeface="Calibri"/>
                <a:cs typeface="Calibri"/>
              </a:rPr>
              <a:t>The maturity model </a:t>
            </a:r>
            <a:r>
              <a:rPr lang="en-US" sz="3200" b="0" dirty="0">
                <a:solidFill>
                  <a:srgbClr val="000000"/>
                </a:solidFill>
                <a:ea typeface="Calibri"/>
                <a:cs typeface="Calibri"/>
              </a:rPr>
              <a:t>develops an informative framework to help organizations assess and improve accessibility policies, processes, and outcomes</a:t>
            </a:r>
          </a:p>
          <a:p>
            <a:pPr marL="342900" indent="-342900">
              <a:spcBef>
                <a:spcPts val="1000"/>
              </a:spcBef>
              <a:spcAft>
                <a:spcPts val="1000"/>
              </a:spcAft>
              <a:buChar char="•"/>
            </a:pPr>
            <a:r>
              <a:rPr lang="en-US" sz="3200" b="0" dirty="0">
                <a:solidFill>
                  <a:srgbClr val="000000"/>
                </a:solidFill>
                <a:ea typeface="Calibri"/>
                <a:cs typeface="Calibri"/>
              </a:rPr>
              <a:t>Developed from the W3C maturity model and tailored to educational institutions</a:t>
            </a:r>
          </a:p>
          <a:p>
            <a:pPr marL="342900" indent="-342900">
              <a:spcBef>
                <a:spcPts val="1000"/>
              </a:spcBef>
              <a:spcAft>
                <a:spcPts val="1000"/>
              </a:spcAft>
              <a:buChar char="•"/>
            </a:pPr>
            <a:r>
              <a:rPr lang="en-US" sz="3200" b="0" dirty="0">
                <a:solidFill>
                  <a:srgbClr val="000000"/>
                </a:solidFill>
                <a:ea typeface="Calibri"/>
                <a:cs typeface="Calibri"/>
              </a:rPr>
              <a:t>Comprised of 7 dimensions covering communications, culture, procurement, and more with over 70 proof points</a:t>
            </a:r>
          </a:p>
        </p:txBody>
      </p:sp>
      <p:sp>
        <p:nvSpPr>
          <p:cNvPr id="4" name="Slide Number Placeholder 3">
            <a:extLst>
              <a:ext uri="{FF2B5EF4-FFF2-40B4-BE49-F238E27FC236}">
                <a16:creationId xmlns:a16="http://schemas.microsoft.com/office/drawing/2014/main" id="{E8D918A5-F942-0EFC-D8FC-531111B61B9F}"/>
              </a:ext>
            </a:extLst>
          </p:cNvPr>
          <p:cNvSpPr>
            <a:spLocks noGrp="1"/>
          </p:cNvSpPr>
          <p:nvPr>
            <p:ph type="sldNum" sz="quarter" idx="4"/>
          </p:nvPr>
        </p:nvSpPr>
        <p:spPr/>
        <p:txBody>
          <a:bodyPr/>
          <a:lstStyle/>
          <a:p>
            <a:fld id="{3F2E36C3-801C-9941-8DAC-7010180F48B4}" type="slidenum">
              <a:rPr lang="en-US" smtClean="0"/>
              <a:pPr/>
              <a:t>6</a:t>
            </a:fld>
            <a:endParaRPr lang="en-US"/>
          </a:p>
        </p:txBody>
      </p:sp>
    </p:spTree>
    <p:extLst>
      <p:ext uri="{BB962C8B-B14F-4D97-AF65-F5344CB8AC3E}">
        <p14:creationId xmlns:p14="http://schemas.microsoft.com/office/powerpoint/2010/main" val="241167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8AB80-4CC2-5180-1978-104309EAE2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C303C-9769-220D-512E-1438493B9364}"/>
              </a:ext>
            </a:extLst>
          </p:cNvPr>
          <p:cNvSpPr>
            <a:spLocks noGrp="1"/>
          </p:cNvSpPr>
          <p:nvPr>
            <p:ph type="title"/>
          </p:nvPr>
        </p:nvSpPr>
        <p:spPr/>
        <p:txBody>
          <a:bodyPr/>
          <a:lstStyle/>
          <a:p>
            <a:r>
              <a:rPr lang="en-US" dirty="0"/>
              <a:t>Maturity Model: Learnings</a:t>
            </a:r>
          </a:p>
        </p:txBody>
      </p:sp>
      <p:sp>
        <p:nvSpPr>
          <p:cNvPr id="8" name="Picture Placeholder 3">
            <a:extLst>
              <a:ext uri="{FF2B5EF4-FFF2-40B4-BE49-F238E27FC236}">
                <a16:creationId xmlns:a16="http://schemas.microsoft.com/office/drawing/2014/main" id="{E52BAE18-3363-2751-2F9F-A5F7FAC150AF}"/>
              </a:ext>
            </a:extLst>
          </p:cNvPr>
          <p:cNvSpPr>
            <a:spLocks noGrp="1"/>
          </p:cNvSpPr>
          <p:nvPr>
            <p:ph sz="half" idx="2"/>
          </p:nvPr>
        </p:nvSpPr>
        <p:spPr/>
        <p:txBody>
          <a:bodyPr/>
          <a:lstStyle/>
          <a:p>
            <a:pPr marL="342900" indent="-342900">
              <a:buFont typeface="Arial" panose="020B0604020202020204" pitchFamily="34" charset="0"/>
              <a:buChar char="•"/>
            </a:pPr>
            <a:r>
              <a:rPr lang="en-US" sz="2400" b="0" dirty="0">
                <a:latin typeface="+mn-lt"/>
              </a:rPr>
              <a:t>Post-secondary pilots show a clear lead in formalizing their accessibility efforts</a:t>
            </a:r>
          </a:p>
          <a:p>
            <a:pPr marL="342900" indent="-342900">
              <a:buFont typeface="Arial" panose="020B0604020202020204" pitchFamily="34" charset="0"/>
              <a:buChar char="•"/>
            </a:pPr>
            <a:r>
              <a:rPr lang="en-US" sz="2400" b="0" dirty="0">
                <a:latin typeface="+mn-lt"/>
              </a:rPr>
              <a:t>K-12 partners demonstrated the most significant growth, showing a strong capacity for rapid improvement.</a:t>
            </a:r>
          </a:p>
          <a:p>
            <a:pPr marL="342900" indent="-342900">
              <a:buFont typeface="Arial" panose="020B0604020202020204" pitchFamily="34" charset="0"/>
              <a:buChar char="•"/>
            </a:pPr>
            <a:r>
              <a:rPr lang="en-US" sz="2400" b="0" dirty="0">
                <a:latin typeface="+mn-lt"/>
              </a:rPr>
              <a:t>All pilot partners achieved double-digit point increases, validating the effectiveness of the BASE framework.</a:t>
            </a:r>
          </a:p>
        </p:txBody>
      </p:sp>
      <p:sp>
        <p:nvSpPr>
          <p:cNvPr id="4" name="Slide Number Placeholder 3">
            <a:extLst>
              <a:ext uri="{FF2B5EF4-FFF2-40B4-BE49-F238E27FC236}">
                <a16:creationId xmlns:a16="http://schemas.microsoft.com/office/drawing/2014/main" id="{DD9D75F6-F478-14C4-AFF2-19F101CA81DA}"/>
              </a:ext>
            </a:extLst>
          </p:cNvPr>
          <p:cNvSpPr>
            <a:spLocks noGrp="1"/>
          </p:cNvSpPr>
          <p:nvPr>
            <p:ph type="sldNum" sz="quarter" idx="4"/>
          </p:nvPr>
        </p:nvSpPr>
        <p:spPr/>
        <p:txBody>
          <a:bodyPr/>
          <a:lstStyle/>
          <a:p>
            <a:fld id="{3F2E36C3-801C-9941-8DAC-7010180F48B4}" type="slidenum">
              <a:rPr lang="en-US" smtClean="0"/>
              <a:pPr/>
              <a:t>7</a:t>
            </a:fld>
            <a:endParaRPr lang="en-US"/>
          </a:p>
        </p:txBody>
      </p:sp>
      <p:graphicFrame>
        <p:nvGraphicFramePr>
          <p:cNvPr id="3" name="Table 2">
            <a:extLst>
              <a:ext uri="{FF2B5EF4-FFF2-40B4-BE49-F238E27FC236}">
                <a16:creationId xmlns:a16="http://schemas.microsoft.com/office/drawing/2014/main" id="{8A2EC4D0-328B-A30C-325B-6437004053A2}"/>
              </a:ext>
            </a:extLst>
          </p:cNvPr>
          <p:cNvGraphicFramePr>
            <a:graphicFrameLocks noGrp="1"/>
          </p:cNvGraphicFramePr>
          <p:nvPr>
            <p:extLst>
              <p:ext uri="{D42A27DB-BD31-4B8C-83A1-F6EECF244321}">
                <p14:modId xmlns:p14="http://schemas.microsoft.com/office/powerpoint/2010/main" val="3053560761"/>
              </p:ext>
            </p:extLst>
          </p:nvPr>
        </p:nvGraphicFramePr>
        <p:xfrm>
          <a:off x="1258149" y="3554501"/>
          <a:ext cx="9831388" cy="2637740"/>
        </p:xfrm>
        <a:graphic>
          <a:graphicData uri="http://schemas.openxmlformats.org/drawingml/2006/table">
            <a:tbl>
              <a:tblPr firstRow="1">
                <a:tableStyleId>{327F97BB-C833-4FB7-BDE5-3F7075034690}</a:tableStyleId>
              </a:tblPr>
              <a:tblGrid>
                <a:gridCol w="3265300">
                  <a:extLst>
                    <a:ext uri="{9D8B030D-6E8A-4147-A177-3AD203B41FA5}">
                      <a16:colId xmlns:a16="http://schemas.microsoft.com/office/drawing/2014/main" val="3736182791"/>
                    </a:ext>
                  </a:extLst>
                </a:gridCol>
                <a:gridCol w="2232201">
                  <a:extLst>
                    <a:ext uri="{9D8B030D-6E8A-4147-A177-3AD203B41FA5}">
                      <a16:colId xmlns:a16="http://schemas.microsoft.com/office/drawing/2014/main" val="2133727856"/>
                    </a:ext>
                  </a:extLst>
                </a:gridCol>
                <a:gridCol w="2363939">
                  <a:extLst>
                    <a:ext uri="{9D8B030D-6E8A-4147-A177-3AD203B41FA5}">
                      <a16:colId xmlns:a16="http://schemas.microsoft.com/office/drawing/2014/main" val="1296645136"/>
                    </a:ext>
                  </a:extLst>
                </a:gridCol>
                <a:gridCol w="1969948">
                  <a:extLst>
                    <a:ext uri="{9D8B030D-6E8A-4147-A177-3AD203B41FA5}">
                      <a16:colId xmlns:a16="http://schemas.microsoft.com/office/drawing/2014/main" val="3791441674"/>
                    </a:ext>
                  </a:extLst>
                </a:gridCol>
              </a:tblGrid>
              <a:tr h="839036">
                <a:tc>
                  <a:txBody>
                    <a:bodyPr/>
                    <a:lstStyle/>
                    <a:p>
                      <a:pPr algn="ctr" rtl="0" fontAlgn="base">
                        <a:lnSpc>
                          <a:spcPts val="1275"/>
                        </a:lnSpc>
                        <a:buNone/>
                      </a:pPr>
                      <a:r>
                        <a:rPr lang="en-US" sz="1800" b="1" dirty="0">
                          <a:solidFill>
                            <a:schemeClr val="bg1"/>
                          </a:solidFill>
                          <a:effectLst/>
                        </a:rPr>
                        <a:t>Organization </a:t>
                      </a:r>
                      <a:endParaRPr lang="en-US" sz="3200" b="1" i="0" dirty="0">
                        <a:solidFill>
                          <a:schemeClr val="bg1"/>
                        </a:solidFill>
                        <a:effectLst/>
                      </a:endParaRPr>
                    </a:p>
                  </a:txBody>
                  <a:tcPr anchor="ctr"/>
                </a:tc>
                <a:tc>
                  <a:txBody>
                    <a:bodyPr/>
                    <a:lstStyle/>
                    <a:p>
                      <a:pPr algn="ctr" rtl="0" fontAlgn="base">
                        <a:lnSpc>
                          <a:spcPts val="1275"/>
                        </a:lnSpc>
                        <a:buNone/>
                      </a:pPr>
                      <a:r>
                        <a:rPr lang="en-US" sz="1800" b="1" dirty="0">
                          <a:solidFill>
                            <a:schemeClr val="bg1"/>
                          </a:solidFill>
                          <a:effectLst/>
                        </a:rPr>
                        <a:t>Score Before Recommendations</a:t>
                      </a:r>
                      <a:endParaRPr lang="en-US" sz="3200" b="1" i="0" dirty="0">
                        <a:solidFill>
                          <a:schemeClr val="bg1"/>
                        </a:solidFill>
                        <a:effectLst/>
                      </a:endParaRPr>
                    </a:p>
                  </a:txBody>
                  <a:tcPr anchor="ctr"/>
                </a:tc>
                <a:tc>
                  <a:txBody>
                    <a:bodyPr/>
                    <a:lstStyle/>
                    <a:p>
                      <a:pPr algn="ctr" rtl="0" fontAlgn="base">
                        <a:lnSpc>
                          <a:spcPts val="1275"/>
                        </a:lnSpc>
                        <a:buNone/>
                      </a:pPr>
                      <a:r>
                        <a:rPr lang="en-US" sz="1800" b="1" dirty="0">
                          <a:solidFill>
                            <a:schemeClr val="bg1"/>
                          </a:solidFill>
                          <a:effectLst/>
                        </a:rPr>
                        <a:t>Score After Recommendations </a:t>
                      </a:r>
                      <a:endParaRPr lang="en-US" sz="3200" b="1" i="0" dirty="0">
                        <a:solidFill>
                          <a:schemeClr val="bg1"/>
                        </a:solidFill>
                        <a:effectLst/>
                      </a:endParaRPr>
                    </a:p>
                  </a:txBody>
                  <a:tcPr anchor="ctr"/>
                </a:tc>
                <a:tc>
                  <a:txBody>
                    <a:bodyPr/>
                    <a:lstStyle/>
                    <a:p>
                      <a:pPr algn="ctr" rtl="0" fontAlgn="base">
                        <a:lnSpc>
                          <a:spcPts val="1275"/>
                        </a:lnSpc>
                        <a:buNone/>
                      </a:pPr>
                      <a:r>
                        <a:rPr lang="en-US" sz="1800" b="1" kern="1200" dirty="0">
                          <a:solidFill>
                            <a:schemeClr val="bg1"/>
                          </a:solidFill>
                          <a:effectLst/>
                          <a:latin typeface="+mn-lt"/>
                          <a:ea typeface="+mn-ea"/>
                          <a:cs typeface="+mn-cs"/>
                        </a:rPr>
                        <a:t>Score Increase</a:t>
                      </a:r>
                    </a:p>
                  </a:txBody>
                  <a:tcPr anchor="ctr"/>
                </a:tc>
                <a:extLst>
                  <a:ext uri="{0D108BD9-81ED-4DB2-BD59-A6C34878D82A}">
                    <a16:rowId xmlns:a16="http://schemas.microsoft.com/office/drawing/2014/main" val="1726760497"/>
                  </a:ext>
                </a:extLst>
              </a:tr>
              <a:tr h="449676">
                <a:tc>
                  <a:txBody>
                    <a:bodyPr/>
                    <a:lstStyle/>
                    <a:p>
                      <a:pPr algn="ctr" rtl="0" fontAlgn="base">
                        <a:lnSpc>
                          <a:spcPts val="1275"/>
                        </a:lnSpc>
                        <a:buNone/>
                      </a:pPr>
                      <a:r>
                        <a:rPr lang="en-US" sz="1800" b="0" dirty="0">
                          <a:solidFill>
                            <a:schemeClr val="bg1"/>
                          </a:solidFill>
                          <a:effectLst/>
                        </a:rPr>
                        <a:t>College #1 </a:t>
                      </a:r>
                      <a:endParaRPr lang="en-US" sz="3200" b="0" i="0" dirty="0">
                        <a:solidFill>
                          <a:schemeClr val="bg1"/>
                        </a:solidFill>
                        <a:effectLst/>
                      </a:endParaRPr>
                    </a:p>
                  </a:txBody>
                  <a:tcPr anchor="ctr"/>
                </a:tc>
                <a:tc>
                  <a:txBody>
                    <a:bodyPr/>
                    <a:lstStyle/>
                    <a:p>
                      <a:pPr algn="ctr" rtl="0" fontAlgn="base">
                        <a:lnSpc>
                          <a:spcPts val="1275"/>
                        </a:lnSpc>
                        <a:buNone/>
                      </a:pPr>
                      <a:r>
                        <a:rPr lang="en-US" sz="1800" b="0" dirty="0">
                          <a:solidFill>
                            <a:schemeClr val="bg1"/>
                          </a:solidFill>
                          <a:effectLst/>
                        </a:rPr>
                        <a:t>59%</a:t>
                      </a:r>
                      <a:endParaRPr lang="en-US" sz="3200" b="0" i="0" dirty="0">
                        <a:solidFill>
                          <a:schemeClr val="bg1"/>
                        </a:solidFill>
                        <a:effectLst/>
                      </a:endParaRPr>
                    </a:p>
                  </a:txBody>
                  <a:tcPr anchor="ctr"/>
                </a:tc>
                <a:tc>
                  <a:txBody>
                    <a:bodyPr/>
                    <a:lstStyle/>
                    <a:p>
                      <a:pPr algn="ctr" rtl="0" fontAlgn="base">
                        <a:lnSpc>
                          <a:spcPts val="1275"/>
                        </a:lnSpc>
                        <a:buNone/>
                      </a:pPr>
                      <a:r>
                        <a:rPr lang="en-US" sz="1800" b="0">
                          <a:solidFill>
                            <a:schemeClr val="bg1"/>
                          </a:solidFill>
                          <a:effectLst/>
                        </a:rPr>
                        <a:t>70%</a:t>
                      </a:r>
                      <a:endParaRPr lang="en-US" sz="3200" b="0" i="0">
                        <a:solidFill>
                          <a:schemeClr val="bg1"/>
                        </a:solidFill>
                        <a:effectLst/>
                      </a:endParaRPr>
                    </a:p>
                  </a:txBody>
                  <a:tcPr anchor="ctr"/>
                </a:tc>
                <a:tc>
                  <a:txBody>
                    <a:bodyPr/>
                    <a:lstStyle/>
                    <a:p>
                      <a:pPr algn="ctr" rtl="0" fontAlgn="base">
                        <a:lnSpc>
                          <a:spcPts val="1275"/>
                        </a:lnSpc>
                        <a:buNone/>
                      </a:pPr>
                      <a:r>
                        <a:rPr lang="en-US" sz="1800" b="0">
                          <a:solidFill>
                            <a:schemeClr val="bg1"/>
                          </a:solidFill>
                          <a:effectLst/>
                        </a:rPr>
                        <a:t>+11%</a:t>
                      </a:r>
                      <a:endParaRPr lang="en-US" sz="3200" b="0" i="0">
                        <a:solidFill>
                          <a:schemeClr val="bg1"/>
                        </a:solidFill>
                        <a:effectLst/>
                      </a:endParaRPr>
                    </a:p>
                  </a:txBody>
                  <a:tcPr anchor="ctr"/>
                </a:tc>
                <a:extLst>
                  <a:ext uri="{0D108BD9-81ED-4DB2-BD59-A6C34878D82A}">
                    <a16:rowId xmlns:a16="http://schemas.microsoft.com/office/drawing/2014/main" val="725551590"/>
                  </a:ext>
                </a:extLst>
              </a:tr>
              <a:tr h="449676">
                <a:tc>
                  <a:txBody>
                    <a:bodyPr/>
                    <a:lstStyle/>
                    <a:p>
                      <a:pPr algn="ctr" rtl="0" fontAlgn="base">
                        <a:lnSpc>
                          <a:spcPts val="1275"/>
                        </a:lnSpc>
                        <a:buNone/>
                      </a:pPr>
                      <a:r>
                        <a:rPr lang="en-US" sz="1800" b="0" dirty="0">
                          <a:solidFill>
                            <a:schemeClr val="bg1"/>
                          </a:solidFill>
                          <a:effectLst/>
                        </a:rPr>
                        <a:t>College #2 </a:t>
                      </a:r>
                      <a:endParaRPr lang="en-US" sz="3200" b="0" i="0" dirty="0">
                        <a:solidFill>
                          <a:schemeClr val="bg1"/>
                        </a:solidFill>
                        <a:effectLst/>
                      </a:endParaRPr>
                    </a:p>
                  </a:txBody>
                  <a:tcPr anchor="ctr"/>
                </a:tc>
                <a:tc>
                  <a:txBody>
                    <a:bodyPr/>
                    <a:lstStyle/>
                    <a:p>
                      <a:pPr algn="ctr" rtl="0" fontAlgn="base">
                        <a:lnSpc>
                          <a:spcPts val="1275"/>
                        </a:lnSpc>
                        <a:buNone/>
                      </a:pPr>
                      <a:r>
                        <a:rPr lang="en-US" sz="1800" b="0" dirty="0">
                          <a:solidFill>
                            <a:schemeClr val="bg1"/>
                          </a:solidFill>
                          <a:effectLst/>
                        </a:rPr>
                        <a:t>27%</a:t>
                      </a:r>
                      <a:endParaRPr lang="en-US" sz="3200" b="0" i="0" dirty="0">
                        <a:solidFill>
                          <a:schemeClr val="bg1"/>
                        </a:solidFill>
                        <a:effectLst/>
                      </a:endParaRPr>
                    </a:p>
                  </a:txBody>
                  <a:tcPr anchor="ctr"/>
                </a:tc>
                <a:tc>
                  <a:txBody>
                    <a:bodyPr/>
                    <a:lstStyle/>
                    <a:p>
                      <a:pPr algn="ctr" rtl="0" fontAlgn="base">
                        <a:lnSpc>
                          <a:spcPts val="1275"/>
                        </a:lnSpc>
                        <a:buNone/>
                      </a:pPr>
                      <a:r>
                        <a:rPr lang="en-US" sz="1800" b="0">
                          <a:solidFill>
                            <a:schemeClr val="bg1"/>
                          </a:solidFill>
                          <a:effectLst/>
                        </a:rPr>
                        <a:t>39%</a:t>
                      </a:r>
                      <a:endParaRPr lang="en-US" sz="3200" b="0" i="0">
                        <a:solidFill>
                          <a:schemeClr val="bg1"/>
                        </a:solidFill>
                        <a:effectLst/>
                      </a:endParaRPr>
                    </a:p>
                  </a:txBody>
                  <a:tcPr anchor="ctr"/>
                </a:tc>
                <a:tc>
                  <a:txBody>
                    <a:bodyPr/>
                    <a:lstStyle/>
                    <a:p>
                      <a:pPr algn="ctr" rtl="0" fontAlgn="base">
                        <a:lnSpc>
                          <a:spcPts val="1275"/>
                        </a:lnSpc>
                        <a:buNone/>
                      </a:pPr>
                      <a:r>
                        <a:rPr lang="en-US" sz="1800" b="0" i="0">
                          <a:solidFill>
                            <a:schemeClr val="bg1"/>
                          </a:solidFill>
                          <a:effectLst/>
                        </a:rPr>
                        <a:t>+12%</a:t>
                      </a:r>
                      <a:endParaRPr lang="en-US" sz="3200" b="0" i="0">
                        <a:solidFill>
                          <a:schemeClr val="bg1"/>
                        </a:solidFill>
                        <a:effectLst/>
                      </a:endParaRPr>
                    </a:p>
                  </a:txBody>
                  <a:tcPr anchor="ctr"/>
                </a:tc>
                <a:extLst>
                  <a:ext uri="{0D108BD9-81ED-4DB2-BD59-A6C34878D82A}">
                    <a16:rowId xmlns:a16="http://schemas.microsoft.com/office/drawing/2014/main" val="577386527"/>
                  </a:ext>
                </a:extLst>
              </a:tr>
              <a:tr h="449676">
                <a:tc>
                  <a:txBody>
                    <a:bodyPr/>
                    <a:lstStyle/>
                    <a:p>
                      <a:pPr algn="ctr" rtl="0" fontAlgn="base">
                        <a:lnSpc>
                          <a:spcPts val="1275"/>
                        </a:lnSpc>
                        <a:buNone/>
                      </a:pPr>
                      <a:r>
                        <a:rPr lang="en-US" sz="1800" b="0" dirty="0">
                          <a:solidFill>
                            <a:schemeClr val="bg1"/>
                          </a:solidFill>
                          <a:effectLst/>
                        </a:rPr>
                        <a:t>K-12 #1</a:t>
                      </a:r>
                      <a:endParaRPr lang="en-US" sz="3200" b="0" i="0" dirty="0">
                        <a:solidFill>
                          <a:schemeClr val="bg1"/>
                        </a:solidFill>
                        <a:effectLst/>
                      </a:endParaRPr>
                    </a:p>
                  </a:txBody>
                  <a:tcPr anchor="ctr"/>
                </a:tc>
                <a:tc>
                  <a:txBody>
                    <a:bodyPr/>
                    <a:lstStyle/>
                    <a:p>
                      <a:pPr algn="ctr" rtl="0" fontAlgn="base">
                        <a:lnSpc>
                          <a:spcPts val="1275"/>
                        </a:lnSpc>
                        <a:buNone/>
                      </a:pPr>
                      <a:r>
                        <a:rPr lang="en-US" sz="1800" b="0" dirty="0">
                          <a:solidFill>
                            <a:schemeClr val="bg1"/>
                          </a:solidFill>
                          <a:effectLst/>
                        </a:rPr>
                        <a:t>14%</a:t>
                      </a:r>
                      <a:endParaRPr lang="en-US" sz="3200" b="0" i="0" dirty="0">
                        <a:solidFill>
                          <a:schemeClr val="bg1"/>
                        </a:solidFill>
                        <a:effectLst/>
                      </a:endParaRPr>
                    </a:p>
                  </a:txBody>
                  <a:tcPr anchor="ctr"/>
                </a:tc>
                <a:tc>
                  <a:txBody>
                    <a:bodyPr/>
                    <a:lstStyle/>
                    <a:p>
                      <a:pPr algn="ctr" rtl="0" fontAlgn="base">
                        <a:lnSpc>
                          <a:spcPts val="1275"/>
                        </a:lnSpc>
                        <a:buNone/>
                      </a:pPr>
                      <a:r>
                        <a:rPr lang="en-US" sz="1800" b="0" dirty="0">
                          <a:solidFill>
                            <a:schemeClr val="bg1"/>
                          </a:solidFill>
                          <a:effectLst/>
                        </a:rPr>
                        <a:t>39%</a:t>
                      </a:r>
                      <a:endParaRPr lang="en-US" sz="3200" b="0" i="0" dirty="0">
                        <a:solidFill>
                          <a:schemeClr val="bg1"/>
                        </a:solidFill>
                        <a:effectLst/>
                      </a:endParaRPr>
                    </a:p>
                  </a:txBody>
                  <a:tcPr anchor="ctr"/>
                </a:tc>
                <a:tc>
                  <a:txBody>
                    <a:bodyPr/>
                    <a:lstStyle/>
                    <a:p>
                      <a:pPr algn="ctr" rtl="0" fontAlgn="base">
                        <a:lnSpc>
                          <a:spcPts val="1275"/>
                        </a:lnSpc>
                        <a:buNone/>
                      </a:pPr>
                      <a:r>
                        <a:rPr lang="en-US" sz="1800" b="0" dirty="0">
                          <a:solidFill>
                            <a:schemeClr val="bg1"/>
                          </a:solidFill>
                          <a:effectLst/>
                        </a:rPr>
                        <a:t>+25%</a:t>
                      </a:r>
                      <a:endParaRPr lang="en-US" sz="3200" b="0" i="0" dirty="0">
                        <a:solidFill>
                          <a:schemeClr val="bg1"/>
                        </a:solidFill>
                        <a:effectLst/>
                      </a:endParaRPr>
                    </a:p>
                  </a:txBody>
                  <a:tcPr anchor="ctr"/>
                </a:tc>
                <a:extLst>
                  <a:ext uri="{0D108BD9-81ED-4DB2-BD59-A6C34878D82A}">
                    <a16:rowId xmlns:a16="http://schemas.microsoft.com/office/drawing/2014/main" val="1264946634"/>
                  </a:ext>
                </a:extLst>
              </a:tr>
              <a:tr h="449676">
                <a:tc>
                  <a:txBody>
                    <a:bodyPr/>
                    <a:lstStyle/>
                    <a:p>
                      <a:pPr algn="ctr" rtl="0" fontAlgn="base">
                        <a:lnSpc>
                          <a:spcPts val="1275"/>
                        </a:lnSpc>
                        <a:buNone/>
                      </a:pPr>
                      <a:r>
                        <a:rPr lang="en-US" sz="1800" b="0" dirty="0">
                          <a:solidFill>
                            <a:schemeClr val="bg1"/>
                          </a:solidFill>
                          <a:effectLst/>
                        </a:rPr>
                        <a:t>K-12 #2</a:t>
                      </a:r>
                      <a:endParaRPr lang="en-US" sz="3200" b="0" i="0" dirty="0">
                        <a:solidFill>
                          <a:schemeClr val="bg1"/>
                        </a:solidFill>
                        <a:effectLst/>
                      </a:endParaRPr>
                    </a:p>
                  </a:txBody>
                  <a:tcPr anchor="ctr"/>
                </a:tc>
                <a:tc>
                  <a:txBody>
                    <a:bodyPr/>
                    <a:lstStyle/>
                    <a:p>
                      <a:pPr algn="ctr" rtl="0" fontAlgn="base">
                        <a:lnSpc>
                          <a:spcPts val="1275"/>
                        </a:lnSpc>
                        <a:buNone/>
                      </a:pPr>
                      <a:r>
                        <a:rPr lang="en-US" sz="1800" b="0">
                          <a:solidFill>
                            <a:schemeClr val="bg1"/>
                          </a:solidFill>
                          <a:effectLst/>
                        </a:rPr>
                        <a:t>1%</a:t>
                      </a:r>
                      <a:endParaRPr lang="en-US" sz="3200" b="0" i="0">
                        <a:solidFill>
                          <a:schemeClr val="bg1"/>
                        </a:solidFill>
                        <a:effectLst/>
                      </a:endParaRPr>
                    </a:p>
                  </a:txBody>
                  <a:tcPr anchor="ctr"/>
                </a:tc>
                <a:tc>
                  <a:txBody>
                    <a:bodyPr/>
                    <a:lstStyle/>
                    <a:p>
                      <a:pPr algn="ctr" rtl="0" fontAlgn="base">
                        <a:lnSpc>
                          <a:spcPts val="1275"/>
                        </a:lnSpc>
                        <a:buNone/>
                      </a:pPr>
                      <a:r>
                        <a:rPr lang="en-US" sz="1800" b="0">
                          <a:solidFill>
                            <a:schemeClr val="bg1"/>
                          </a:solidFill>
                          <a:effectLst/>
                        </a:rPr>
                        <a:t>18%</a:t>
                      </a:r>
                      <a:endParaRPr lang="en-US" sz="3200" b="0" i="0">
                        <a:solidFill>
                          <a:schemeClr val="bg1"/>
                        </a:solidFill>
                        <a:effectLst/>
                      </a:endParaRPr>
                    </a:p>
                  </a:txBody>
                  <a:tcPr anchor="ctr"/>
                </a:tc>
                <a:tc>
                  <a:txBody>
                    <a:bodyPr/>
                    <a:lstStyle/>
                    <a:p>
                      <a:pPr algn="ctr" rtl="0" fontAlgn="base">
                        <a:lnSpc>
                          <a:spcPts val="1275"/>
                        </a:lnSpc>
                        <a:buNone/>
                      </a:pPr>
                      <a:r>
                        <a:rPr lang="en-US" sz="1800" b="0" i="0" dirty="0">
                          <a:solidFill>
                            <a:schemeClr val="bg1"/>
                          </a:solidFill>
                          <a:effectLst/>
                        </a:rPr>
                        <a:t>+17%</a:t>
                      </a:r>
                      <a:endParaRPr lang="en-US" sz="3200" b="0" i="0" dirty="0">
                        <a:solidFill>
                          <a:schemeClr val="bg1"/>
                        </a:solidFill>
                        <a:effectLst/>
                      </a:endParaRPr>
                    </a:p>
                  </a:txBody>
                  <a:tcPr anchor="ctr"/>
                </a:tc>
                <a:extLst>
                  <a:ext uri="{0D108BD9-81ED-4DB2-BD59-A6C34878D82A}">
                    <a16:rowId xmlns:a16="http://schemas.microsoft.com/office/drawing/2014/main" val="371256131"/>
                  </a:ext>
                </a:extLst>
              </a:tr>
            </a:tbl>
          </a:graphicData>
        </a:graphic>
      </p:graphicFrame>
    </p:spTree>
    <p:extLst>
      <p:ext uri="{BB962C8B-B14F-4D97-AF65-F5344CB8AC3E}">
        <p14:creationId xmlns:p14="http://schemas.microsoft.com/office/powerpoint/2010/main" val="224613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0154C-02C4-FDBC-6C5F-85B1317B2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4E936C-B068-86C1-950D-6AF95C42D95E}"/>
              </a:ext>
            </a:extLst>
          </p:cNvPr>
          <p:cNvSpPr>
            <a:spLocks noGrp="1"/>
          </p:cNvSpPr>
          <p:nvPr>
            <p:ph type="title"/>
          </p:nvPr>
        </p:nvSpPr>
        <p:spPr/>
        <p:txBody>
          <a:bodyPr/>
          <a:lstStyle/>
          <a:p>
            <a:r>
              <a:rPr lang="en-US" dirty="0"/>
              <a:t>Maturity Model: Areas of Strength</a:t>
            </a:r>
          </a:p>
        </p:txBody>
      </p:sp>
      <p:sp>
        <p:nvSpPr>
          <p:cNvPr id="8" name="Picture Placeholder 3">
            <a:extLst>
              <a:ext uri="{FF2B5EF4-FFF2-40B4-BE49-F238E27FC236}">
                <a16:creationId xmlns:a16="http://schemas.microsoft.com/office/drawing/2014/main" id="{DEE174D9-47C1-1917-76A9-0B166F7F2476}"/>
              </a:ext>
            </a:extLst>
          </p:cNvPr>
          <p:cNvSpPr>
            <a:spLocks noGrp="1"/>
          </p:cNvSpPr>
          <p:nvPr>
            <p:ph sz="half" idx="2"/>
          </p:nvPr>
        </p:nvSpPr>
        <p:spPr/>
        <p:txBody>
          <a:bodyPr/>
          <a:lstStyle/>
          <a:p>
            <a:pPr fontAlgn="base">
              <a:spcBef>
                <a:spcPts val="0"/>
              </a:spcBef>
              <a:spcAft>
                <a:spcPts val="1000"/>
              </a:spcAft>
            </a:pPr>
            <a:r>
              <a:rPr lang="en-US" sz="2800" b="0" dirty="0"/>
              <a:t>Two </a:t>
            </a:r>
            <a:r>
              <a:rPr lang="en-US" sz="2800" b="0" dirty="0" err="1"/>
              <a:t>proofpoints</a:t>
            </a:r>
            <a:r>
              <a:rPr lang="en-US" sz="2800" b="0" dirty="0"/>
              <a:t> in the </a:t>
            </a:r>
            <a:r>
              <a:rPr lang="en-US" sz="2800" dirty="0"/>
              <a:t>Support</a:t>
            </a:r>
            <a:r>
              <a:rPr lang="en-US" sz="2800" b="0" dirty="0"/>
              <a:t> dimension stand out, with three of the four pilot schools having achieved a status of "Integrate" or "Optimize": </a:t>
            </a:r>
          </a:p>
          <a:p>
            <a:pPr marL="342900" indent="-342900" fontAlgn="base">
              <a:spcBef>
                <a:spcPts val="0"/>
              </a:spcBef>
              <a:spcAft>
                <a:spcPts val="1000"/>
              </a:spcAft>
              <a:buFont typeface="Arial" panose="020B0604020202020204" pitchFamily="34" charset="0"/>
              <a:buChar char="•"/>
            </a:pPr>
            <a:r>
              <a:rPr lang="en-US" sz="2800" dirty="0"/>
              <a:t>Written policy on requesting and providing student accommodations:</a:t>
            </a:r>
            <a:r>
              <a:rPr lang="en-US" sz="2800" b="0" dirty="0"/>
              <a:t> Three of the four schools have a well-established, written policy for how students can request and receive accommodations</a:t>
            </a:r>
          </a:p>
          <a:p>
            <a:pPr marL="342900" indent="-342900" fontAlgn="base">
              <a:spcBef>
                <a:spcPts val="0"/>
              </a:spcBef>
              <a:spcAft>
                <a:spcPts val="1000"/>
              </a:spcAft>
              <a:buFont typeface="Arial" panose="020B0604020202020204" pitchFamily="34" charset="0"/>
              <a:buChar char="•"/>
            </a:pPr>
            <a:r>
              <a:rPr lang="en-US" sz="2800" dirty="0"/>
              <a:t>Support for students with disabilities to use assistive technology:</a:t>
            </a:r>
            <a:r>
              <a:rPr lang="en-US" sz="2800" b="0" dirty="0"/>
              <a:t> A majority of the schools provide adequate support for students to use their own assistive technology to perform assigned tasks</a:t>
            </a:r>
            <a:endParaRPr lang="en-US" sz="2800" b="0" dirty="0">
              <a:solidFill>
                <a:srgbClr val="202124"/>
              </a:solidFill>
              <a:latin typeface="Calibri"/>
              <a:ea typeface="Calibri"/>
              <a:cs typeface="Calibri"/>
            </a:endParaRPr>
          </a:p>
        </p:txBody>
      </p:sp>
      <p:sp>
        <p:nvSpPr>
          <p:cNvPr id="4" name="Slide Number Placeholder 3">
            <a:extLst>
              <a:ext uri="{FF2B5EF4-FFF2-40B4-BE49-F238E27FC236}">
                <a16:creationId xmlns:a16="http://schemas.microsoft.com/office/drawing/2014/main" id="{4B5CF3C3-0291-6248-09A1-FB0D465D8E34}"/>
              </a:ext>
            </a:extLst>
          </p:cNvPr>
          <p:cNvSpPr>
            <a:spLocks noGrp="1"/>
          </p:cNvSpPr>
          <p:nvPr>
            <p:ph type="sldNum" sz="quarter" idx="4"/>
          </p:nvPr>
        </p:nvSpPr>
        <p:spPr/>
        <p:txBody>
          <a:bodyPr/>
          <a:lstStyle/>
          <a:p>
            <a:fld id="{3F2E36C3-801C-9941-8DAC-7010180F48B4}" type="slidenum">
              <a:rPr lang="en-US" smtClean="0"/>
              <a:pPr/>
              <a:t>8</a:t>
            </a:fld>
            <a:endParaRPr lang="en-US"/>
          </a:p>
        </p:txBody>
      </p:sp>
    </p:spTree>
    <p:extLst>
      <p:ext uri="{BB962C8B-B14F-4D97-AF65-F5344CB8AC3E}">
        <p14:creationId xmlns:p14="http://schemas.microsoft.com/office/powerpoint/2010/main" val="146594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CFFF3-2945-BC4D-C87C-EF1716691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EC954-62DC-8843-3245-789AA3B9D441}"/>
              </a:ext>
            </a:extLst>
          </p:cNvPr>
          <p:cNvSpPr>
            <a:spLocks noGrp="1"/>
          </p:cNvSpPr>
          <p:nvPr>
            <p:ph type="title"/>
          </p:nvPr>
        </p:nvSpPr>
        <p:spPr/>
        <p:txBody>
          <a:bodyPr/>
          <a:lstStyle/>
          <a:p>
            <a:r>
              <a:rPr lang="en-US" dirty="0"/>
              <a:t>Maturity Model: Areas of Weakness</a:t>
            </a:r>
          </a:p>
        </p:txBody>
      </p:sp>
      <p:sp>
        <p:nvSpPr>
          <p:cNvPr id="8" name="Picture Placeholder 3">
            <a:extLst>
              <a:ext uri="{FF2B5EF4-FFF2-40B4-BE49-F238E27FC236}">
                <a16:creationId xmlns:a16="http://schemas.microsoft.com/office/drawing/2014/main" id="{36B4BF69-BC6F-52F1-523A-C2EF5A741E81}"/>
              </a:ext>
            </a:extLst>
          </p:cNvPr>
          <p:cNvSpPr>
            <a:spLocks noGrp="1"/>
          </p:cNvSpPr>
          <p:nvPr>
            <p:ph sz="half" idx="2"/>
          </p:nvPr>
        </p:nvSpPr>
        <p:spPr/>
        <p:txBody>
          <a:bodyPr/>
          <a:lstStyle/>
          <a:p>
            <a:pPr fontAlgn="base">
              <a:spcBef>
                <a:spcPts val="1000"/>
              </a:spcBef>
              <a:spcAft>
                <a:spcPts val="1000"/>
              </a:spcAft>
            </a:pPr>
            <a:r>
              <a:rPr lang="en-US" sz="2800" b="0" dirty="0">
                <a:solidFill>
                  <a:srgbClr val="202124"/>
                </a:solidFill>
                <a:latin typeface="+mn-lt"/>
                <a:ea typeface="Calibri"/>
                <a:cs typeface="Calibri"/>
              </a:rPr>
              <a:t>All pilots report “inactive” for the following areas:</a:t>
            </a:r>
          </a:p>
          <a:p>
            <a:pPr marL="342900" indent="-342900" fontAlgn="base">
              <a:spcBef>
                <a:spcPts val="1000"/>
              </a:spcBef>
              <a:spcAft>
                <a:spcPts val="1000"/>
              </a:spcAft>
              <a:buFont typeface="Arial" panose="020B0604020202020204" pitchFamily="34" charset="0"/>
              <a:buChar char="•"/>
            </a:pPr>
            <a:r>
              <a:rPr lang="en-US" sz="2800" b="0" dirty="0">
                <a:solidFill>
                  <a:srgbClr val="202124"/>
                </a:solidFill>
                <a:latin typeface="+mn-lt"/>
                <a:ea typeface="Calibri"/>
                <a:cs typeface="Calibri"/>
              </a:rPr>
              <a:t>No digital accessibility code of conduct</a:t>
            </a:r>
          </a:p>
          <a:p>
            <a:pPr marL="342900" indent="-342900" fontAlgn="base">
              <a:spcBef>
                <a:spcPts val="1000"/>
              </a:spcBef>
              <a:spcAft>
                <a:spcPts val="1000"/>
              </a:spcAft>
              <a:buFont typeface="Arial" panose="020B0604020202020204" pitchFamily="34" charset="0"/>
              <a:buChar char="•"/>
            </a:pPr>
            <a:r>
              <a:rPr lang="en-US" sz="2800" b="0" dirty="0">
                <a:solidFill>
                  <a:srgbClr val="202124"/>
                </a:solidFill>
                <a:latin typeface="+mn-lt"/>
                <a:ea typeface="Calibri"/>
                <a:cs typeface="Calibri"/>
              </a:rPr>
              <a:t>No Employee Resource Group (ERG) for employees with disabilities</a:t>
            </a:r>
          </a:p>
          <a:p>
            <a:pPr marL="342900" indent="-342900" fontAlgn="base">
              <a:spcBef>
                <a:spcPts val="1000"/>
              </a:spcBef>
              <a:spcAft>
                <a:spcPts val="1000"/>
              </a:spcAft>
              <a:buFont typeface="Arial" panose="020B0604020202020204" pitchFamily="34" charset="0"/>
              <a:buChar char="•"/>
            </a:pPr>
            <a:r>
              <a:rPr lang="en-US" sz="2800" b="0" dirty="0">
                <a:solidFill>
                  <a:srgbClr val="202124"/>
                </a:solidFill>
                <a:latin typeface="+mn-lt"/>
                <a:ea typeface="Calibri"/>
                <a:cs typeface="Calibri"/>
              </a:rPr>
              <a:t>No </a:t>
            </a:r>
            <a:r>
              <a:rPr lang="en-US" sz="2800" b="0" dirty="0">
                <a:latin typeface="+mn-lt"/>
              </a:rPr>
              <a:t>product and project focus groups of employees with and without disabilities</a:t>
            </a:r>
          </a:p>
          <a:p>
            <a:pPr marL="342900" indent="-342900" fontAlgn="base">
              <a:spcBef>
                <a:spcPts val="1000"/>
              </a:spcBef>
              <a:spcAft>
                <a:spcPts val="1000"/>
              </a:spcAft>
              <a:buFont typeface="Arial" panose="020B0604020202020204" pitchFamily="34" charset="0"/>
              <a:buChar char="•"/>
            </a:pPr>
            <a:r>
              <a:rPr lang="en-US" sz="2800" b="0" dirty="0">
                <a:solidFill>
                  <a:srgbClr val="202124"/>
                </a:solidFill>
                <a:latin typeface="+mn-lt"/>
                <a:ea typeface="Calibri"/>
                <a:cs typeface="Calibri"/>
              </a:rPr>
              <a:t>No ongoing ICT procurement training for staff</a:t>
            </a:r>
            <a:endParaRPr lang="en-US" b="0" dirty="0">
              <a:solidFill>
                <a:srgbClr val="202124"/>
              </a:solidFill>
              <a:latin typeface="+mn-lt"/>
              <a:ea typeface="Calibri"/>
              <a:cs typeface="Calibri"/>
            </a:endParaRPr>
          </a:p>
        </p:txBody>
      </p:sp>
      <p:sp>
        <p:nvSpPr>
          <p:cNvPr id="4" name="Slide Number Placeholder 3">
            <a:extLst>
              <a:ext uri="{FF2B5EF4-FFF2-40B4-BE49-F238E27FC236}">
                <a16:creationId xmlns:a16="http://schemas.microsoft.com/office/drawing/2014/main" id="{B00DD66C-A009-4BE3-ECB7-B4F29DB5E780}"/>
              </a:ext>
            </a:extLst>
          </p:cNvPr>
          <p:cNvSpPr>
            <a:spLocks noGrp="1"/>
          </p:cNvSpPr>
          <p:nvPr>
            <p:ph type="sldNum" sz="quarter" idx="4"/>
          </p:nvPr>
        </p:nvSpPr>
        <p:spPr/>
        <p:txBody>
          <a:bodyPr/>
          <a:lstStyle/>
          <a:p>
            <a:fld id="{3F2E36C3-801C-9941-8DAC-7010180F48B4}" type="slidenum">
              <a:rPr lang="en-US" smtClean="0"/>
              <a:pPr/>
              <a:t>9</a:t>
            </a:fld>
            <a:endParaRPr lang="en-US"/>
          </a:p>
        </p:txBody>
      </p:sp>
    </p:spTree>
    <p:extLst>
      <p:ext uri="{BB962C8B-B14F-4D97-AF65-F5344CB8AC3E}">
        <p14:creationId xmlns:p14="http://schemas.microsoft.com/office/powerpoint/2010/main" val="232193449"/>
      </p:ext>
    </p:extLst>
  </p:cSld>
  <p:clrMapOvr>
    <a:masterClrMapping/>
  </p:clrMapOvr>
</p:sld>
</file>

<file path=ppt/theme/theme1.xml><?xml version="1.0" encoding="utf-8"?>
<a:theme xmlns:a="http://schemas.openxmlformats.org/drawingml/2006/main" name="Benetech Theme">
  <a:themeElements>
    <a:clrScheme name="Benetech Colors">
      <a:dk1>
        <a:srgbClr val="000000"/>
      </a:dk1>
      <a:lt1>
        <a:srgbClr val="FFFFFF"/>
      </a:lt1>
      <a:dk2>
        <a:srgbClr val="0E2841"/>
      </a:dk2>
      <a:lt2>
        <a:srgbClr val="FFFFFF"/>
      </a:lt2>
      <a:accent1>
        <a:srgbClr val="2275BB"/>
      </a:accent1>
      <a:accent2>
        <a:srgbClr val="7A2B84"/>
      </a:accent2>
      <a:accent3>
        <a:srgbClr val="E21A23"/>
      </a:accent3>
      <a:accent4>
        <a:srgbClr val="BD1B8E"/>
      </a:accent4>
      <a:accent5>
        <a:srgbClr val="2275BB"/>
      </a:accent5>
      <a:accent6>
        <a:srgbClr val="7A2B84"/>
      </a:accent6>
      <a:hlink>
        <a:srgbClr val="2275BB"/>
      </a:hlink>
      <a:folHlink>
        <a:srgbClr val="BD1B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netech.potx" id="{FB8B5DDA-2696-4B40-B0CA-D97B13C21D62}" vid="{F2108EF5-CDA2-4948-84BA-6FB089B5DB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b9e6b75-cae7-4bbc-beb4-d68fffa87ee0" xsi:nil="true"/>
    <lcf76f155ced4ddcb4097134ff3c332f xmlns="32ca62ed-94b3-48ab-b3d8-6e57ea7fb7d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4149BB7E8EAC47AA64233207B2E749" ma:contentTypeVersion="15" ma:contentTypeDescription="Create a new document." ma:contentTypeScope="" ma:versionID="1c8f6eacc48b33f8dff6422b3f912b50">
  <xsd:schema xmlns:xsd="http://www.w3.org/2001/XMLSchema" xmlns:xs="http://www.w3.org/2001/XMLSchema" xmlns:p="http://schemas.microsoft.com/office/2006/metadata/properties" xmlns:ns2="32ca62ed-94b3-48ab-b3d8-6e57ea7fb7d0" xmlns:ns3="db9e6b75-cae7-4bbc-beb4-d68fffa87ee0" targetNamespace="http://schemas.microsoft.com/office/2006/metadata/properties" ma:root="true" ma:fieldsID="34d0ac10fd3967b38f95823e39fbe930" ns2:_="" ns3:_="">
    <xsd:import namespace="32ca62ed-94b3-48ab-b3d8-6e57ea7fb7d0"/>
    <xsd:import namespace="db9e6b75-cae7-4bbc-beb4-d68fffa87e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a62ed-94b3-48ab-b3d8-6e57ea7fb7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1a63582-2654-4d47-966c-e8b5d29378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9e6b75-cae7-4bbc-beb4-d68fffa87ee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a54e9a0a-f937-4b14-a9df-2058e4ee7162}" ma:internalName="TaxCatchAll" ma:showField="CatchAllData" ma:web="db9e6b75-cae7-4bbc-beb4-d68fffa87e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A1CC4F-80B1-43E6-B653-7108063EBE3C}">
  <ds:schemaRefs>
    <ds:schemaRef ds:uri="http://schemas.microsoft.com/sharepoint/v3/contenttype/forms"/>
  </ds:schemaRefs>
</ds:datastoreItem>
</file>

<file path=customXml/itemProps2.xml><?xml version="1.0" encoding="utf-8"?>
<ds:datastoreItem xmlns:ds="http://schemas.openxmlformats.org/officeDocument/2006/customXml" ds:itemID="{C99D7AD2-9884-4AF9-ACB6-06952E130DAD}">
  <ds:schemaRefs>
    <ds:schemaRef ds:uri="http://purl.org/dc/elements/1.1/"/>
    <ds:schemaRef ds:uri="32ca62ed-94b3-48ab-b3d8-6e57ea7fb7d0"/>
    <ds:schemaRef ds:uri="db9e6b75-cae7-4bbc-beb4-d68fffa87ee0"/>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67FD55-1273-451A-9846-B991181BF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ca62ed-94b3-48ab-b3d8-6e57ea7fb7d0"/>
    <ds:schemaRef ds:uri="db9e6b75-cae7-4bbc-beb4-d68fffa87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Benetech</Template>
  <TotalTime>207</TotalTime>
  <Words>2929</Words>
  <Application>Microsoft Office PowerPoint</Application>
  <PresentationFormat>Widescreen</PresentationFormat>
  <Paragraphs>319</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Tahoma</vt:lpstr>
      <vt:lpstr>Wingdings</vt:lpstr>
      <vt:lpstr>Benetech Theme</vt:lpstr>
      <vt:lpstr>Title II Readiness in Action: Key Findings and Insights from Accessibility Pilot Program</vt:lpstr>
      <vt:lpstr>Agenda</vt:lpstr>
      <vt:lpstr>The Challenge: A Perfect Storm for Education</vt:lpstr>
      <vt:lpstr>Our Solution: The BASE Framework</vt:lpstr>
      <vt:lpstr>The Pilot Program at a Glance</vt:lpstr>
      <vt:lpstr>Maturity Model Overview</vt:lpstr>
      <vt:lpstr>Maturity Model: Learnings</vt:lpstr>
      <vt:lpstr>Maturity Model: Areas of Strength</vt:lpstr>
      <vt:lpstr>Maturity Model: Areas of Weakness</vt:lpstr>
      <vt:lpstr>Quick Wins for Maturity</vt:lpstr>
      <vt:lpstr>Digital Assessment: Overview</vt:lpstr>
      <vt:lpstr>Findings 2: Top 5 Digital Barriers</vt:lpstr>
      <vt:lpstr>Findings: Most Barriers Have a Significant Impact</vt:lpstr>
      <vt:lpstr>Web Barriers: A Deeper Analysis</vt:lpstr>
      <vt:lpstr>Document Findings: Universal Barriers</vt:lpstr>
      <vt:lpstr>Professional Development Building a Culture of Inclusion</vt:lpstr>
      <vt:lpstr>Partner Story: Haywood Community College</vt:lpstr>
      <vt:lpstr>The Big Picture: Why This Matters</vt:lpstr>
      <vt:lpstr>Your First 3 Steps</vt:lpstr>
      <vt:lpstr>Join the Movement:  Become a BASE Early Adopter</vt:lpstr>
      <vt:lpstr>Thank You &amp;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Charles LaPierre</dc:creator>
  <cp:lastModifiedBy>Charles LaPierre</cp:lastModifiedBy>
  <cp:revision>1</cp:revision>
  <dcterms:created xsi:type="dcterms:W3CDTF">2025-10-13T16:16:57Z</dcterms:created>
  <dcterms:modified xsi:type="dcterms:W3CDTF">2025-11-03T22:57:20Z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0x010100E44149BB7E8EAC47AA64233207B2E749</vt:lpwstr>
  </property>
</Properties>
</file>