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  <p:sldMasterId id="2147483745" r:id="rId6"/>
  </p:sldMasterIdLst>
  <p:notesMasterIdLst>
    <p:notesMasterId r:id="rId28"/>
  </p:notesMasterIdLst>
  <p:sldIdLst>
    <p:sldId id="285" r:id="rId7"/>
    <p:sldId id="383" r:id="rId8"/>
    <p:sldId id="384" r:id="rId9"/>
    <p:sldId id="376" r:id="rId10"/>
    <p:sldId id="378" r:id="rId11"/>
    <p:sldId id="381" r:id="rId12"/>
    <p:sldId id="300" r:id="rId13"/>
    <p:sldId id="391" r:id="rId14"/>
    <p:sldId id="387" r:id="rId15"/>
    <p:sldId id="382" r:id="rId16"/>
    <p:sldId id="396" r:id="rId17"/>
    <p:sldId id="388" r:id="rId18"/>
    <p:sldId id="389" r:id="rId19"/>
    <p:sldId id="390" r:id="rId20"/>
    <p:sldId id="370" r:id="rId21"/>
    <p:sldId id="393" r:id="rId22"/>
    <p:sldId id="392" r:id="rId23"/>
    <p:sldId id="401" r:id="rId24"/>
    <p:sldId id="386" r:id="rId25"/>
    <p:sldId id="400" r:id="rId26"/>
    <p:sldId id="3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462C10-D6ED-96B3-A601-A0479D9153E4}" name="Roll,Marla" initials="MR" userId="S::mcroll@colostate.edu::0bcf0993-502d-49f9-b885-d4aba1915186" providerId="AD"/>
  <p188:author id="{5BC42FE0-2466-7FDB-7559-B6D1BB483B4D}" name="Brodsky,Michelle" initials="Br" userId="S::mbrodsky@colostate.edu::830c6d6d-4b0a-49d4-b5d5-1d602ac0cb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43417C-FA0B-4C49-8A03-089E2D5E7F2C}" v="1272" dt="2025-11-18T23:42:21.822"/>
    <p1510:client id="{FB37E21C-9F64-4C26-A2F0-AA655D5CE742}" v="593" dt="2025-11-18T23:52:07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C5D4-FE08-453E-AC51-2318B0BE1977}" type="datetimeFigureOut"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1A5EA-B350-4EDD-9F60-5BE85768FD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73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9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9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98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32F50-0B60-B34B-8422-4E195A5AE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98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0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92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2413-5EB5-1B9A-70F9-75149F88C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5EED7-4837-1249-2A5F-A3FCF4E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17DEE2-D269-3553-D428-87403F37C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5348A-13FF-847C-12D5-8A217CAD3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4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74A6-CFE2-0B26-28B1-0790E3EE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1D6C4-FA13-A3A2-55AB-4951BDC8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B0D62-EED4-593E-2CAA-510215D04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0E075-5515-93C0-47E5-830440F15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1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450A3-6047-70BA-25D0-B6707881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DCA10-A833-B9C2-4A5B-E3202BAE2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8F7EE-9568-616A-F8A7-7F6F8A1DC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921EA-3B52-BB20-E223-1D4202539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9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D87FC-086E-FD9E-0498-D751C5C0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1322A-57C1-74B7-0174-4EC5DF8BA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565B9-2DC6-E775-4677-3F1374675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80891-C91D-4A92-E1AD-6AB16F565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1A5EA-B350-4EDD-9F60-5BE85768FD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33AA952-0C7C-D384-ECA1-9F6FD4F55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592" y="-1054764"/>
            <a:ext cx="6389855" cy="461664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0B6D903-D6D9-E95F-7AEF-BBE59B0BF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592" y="3807874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5B9E5C18-1C92-7803-DDA7-77DDBC2095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8FFE2DF-4195-F5AF-C13C-36CE7BF15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54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62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B2362A8-B35C-6344-168F-975FC4D60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6" name="Picture 35" descr="An aerial shot of Colorado State University campus">
            <a:extLst>
              <a:ext uri="{FF2B5EF4-FFF2-40B4-BE49-F238E27FC236}">
                <a16:creationId xmlns:a16="http://schemas.microsoft.com/office/drawing/2014/main" id="{D30282C0-5A37-362D-B1DC-BFE43AC19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72" y="-1"/>
            <a:ext cx="10288096" cy="6868102"/>
          </a:xfrm>
          <a:prstGeom prst="rect">
            <a:avLst/>
          </a:prstGeom>
        </p:spPr>
      </p:pic>
      <p:pic>
        <p:nvPicPr>
          <p:cNvPr id="39" name="Picture 38" descr="Colorado State University logo">
            <a:extLst>
              <a:ext uri="{FF2B5EF4-FFF2-40B4-BE49-F238E27FC236}">
                <a16:creationId xmlns:a16="http://schemas.microsoft.com/office/drawing/2014/main" id="{05598EE9-D485-D86F-A9DF-63BBA2F49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149" y="347528"/>
            <a:ext cx="2647888" cy="17327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EED9DF-CA52-CD7D-5F2A-469D8A2F8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762440"/>
            <a:ext cx="5974353" cy="2539157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1DD589-66DA-2560-7B34-287747EB1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6362F0-052A-E80B-360A-0F46D76C684C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BF2DAB-1C7F-87EA-DF8A-701A4C25A3EB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244137-7879-AF2B-2E0D-AAEA8C7DDE72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77791B-4C41-7E9E-6085-EFCADA0331E2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C980BD-F417-0023-DD45-CB642CEB103B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75C76B-5CBC-4C1C-E590-DACB014C0D3B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D121C1-3A58-31AE-ADD8-DD8863B68FE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69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8CC9-087D-4C00-A176-F9F321530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847" y="2091309"/>
            <a:ext cx="11083635" cy="1629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8846" y="4166883"/>
            <a:ext cx="11083634" cy="421526"/>
          </a:xfrm>
        </p:spPr>
        <p:txBody>
          <a:bodyPr wrap="square">
            <a:spAutoFit/>
          </a:bodyPr>
          <a:lstStyle>
            <a:lvl1pPr marL="0" indent="0">
              <a:buNone/>
              <a:defRPr sz="1412">
                <a:solidFill>
                  <a:schemeClr val="tx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pic>
        <p:nvPicPr>
          <p:cNvPr id="6" name="Picture 5" descr="Assistive Technology Resource Center, Colorado State University">
            <a:extLst>
              <a:ext uri="{FF2B5EF4-FFF2-40B4-BE49-F238E27FC236}">
                <a16:creationId xmlns:a16="http://schemas.microsoft.com/office/drawing/2014/main" id="{919ADE4D-A9B5-4FC5-B5B3-EAA6721A7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721" y="5812024"/>
            <a:ext cx="3071575" cy="930617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121337" y="-1"/>
            <a:ext cx="60706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5AA4-B9FF-49FD-8237-D84FFF06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92" y="553647"/>
            <a:ext cx="11083635" cy="896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63515-AC8E-4521-8197-8E44085354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92" y="1805548"/>
            <a:ext cx="5633757" cy="4158818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5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FAE2581-24B1-4A44-90B4-8657DCE2D9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2920" y="1794892"/>
            <a:ext cx="5633757" cy="416947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5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E357E-8524-4A98-8A48-6ACD6ABB018F}"/>
              </a:ext>
            </a:extLst>
          </p:cNvPr>
          <p:cNvGrpSpPr/>
          <p:nvPr userDrawn="1"/>
        </p:nvGrpSpPr>
        <p:grpSpPr>
          <a:xfrm>
            <a:off x="0" y="6505015"/>
            <a:ext cx="12192000" cy="352987"/>
            <a:chOff x="0" y="7372350"/>
            <a:chExt cx="13817600" cy="4000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5489E6-8A45-4DC7-B90B-38DDD0FED273}"/>
                </a:ext>
              </a:extLst>
            </p:cNvPr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C9D0B20-7ACA-4747-8AE9-CF3B2D033627}"/>
                  </a:ext>
                </a:extLst>
              </p:cNvPr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5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6D1F57A-712E-48D0-A7FE-B3BFBE0A55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D0D310-F2B2-45A9-A0AA-82F3011BC4F5}"/>
                  </a:ext>
                </a:extLst>
              </p:cNvPr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5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17F09D-0F67-4DB9-A20A-9EDF1CBABF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CF49D3-0B1E-4B5D-9BA8-1DBFDD51D4AE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14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554184" y="798759"/>
            <a:ext cx="11083635" cy="89617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54184" y="2195191"/>
            <a:ext cx="11083635" cy="2513252"/>
          </a:xfrm>
        </p:spPr>
        <p:txBody>
          <a:bodyPr wrap="square">
            <a:spAutoFit/>
          </a:bodyPr>
          <a:lstStyle>
            <a:lvl1pPr>
              <a:defRPr sz="2824">
                <a:solidFill>
                  <a:schemeClr val="tx1"/>
                </a:solidFill>
              </a:defRPr>
            </a:lvl1pPr>
            <a:lvl2pPr>
              <a:defRPr sz="2471">
                <a:solidFill>
                  <a:schemeClr val="tx1"/>
                </a:solidFill>
              </a:defRPr>
            </a:lvl2pPr>
            <a:lvl3pPr>
              <a:defRPr sz="2118">
                <a:solidFill>
                  <a:schemeClr val="tx1"/>
                </a:solidFill>
              </a:defRPr>
            </a:lvl3pPr>
            <a:lvl4pPr>
              <a:defRPr sz="1765">
                <a:solidFill>
                  <a:schemeClr val="tx1"/>
                </a:solidFill>
              </a:defRPr>
            </a:lvl4pPr>
            <a:lvl5pPr>
              <a:defRPr sz="176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B84D7-1711-4CD3-8941-E9F3459CD17E}"/>
              </a:ext>
            </a:extLst>
          </p:cNvPr>
          <p:cNvGrpSpPr/>
          <p:nvPr userDrawn="1"/>
        </p:nvGrpSpPr>
        <p:grpSpPr>
          <a:xfrm>
            <a:off x="0" y="6505015"/>
            <a:ext cx="12192000" cy="352987"/>
            <a:chOff x="0" y="7372350"/>
            <a:chExt cx="13817600" cy="400052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7372350"/>
              <a:ext cx="13817600" cy="400052"/>
              <a:chOff x="0" y="7372350"/>
              <a:chExt cx="13817600" cy="400052"/>
            </a:xfrm>
            <a:solidFill>
              <a:schemeClr val="bg1">
                <a:lumMod val="50000"/>
              </a:schemeClr>
            </a:solidFill>
          </p:grpSpPr>
          <p:sp>
            <p:nvSpPr>
              <p:cNvPr id="2" name="Rectangle 1"/>
              <p:cNvSpPr/>
              <p:nvPr userDrawn="1"/>
            </p:nvSpPr>
            <p:spPr>
              <a:xfrm>
                <a:off x="0" y="7372350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5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1"/>
                <a:ext cx="1788557" cy="400050"/>
              </a:xfrm>
              <a:prstGeom prst="rect">
                <a:avLst/>
              </a:prstGeom>
              <a:grpFill/>
            </p:spPr>
          </p:pic>
          <p:sp>
            <p:nvSpPr>
              <p:cNvPr id="7" name="Rectangle 6"/>
              <p:cNvSpPr/>
              <p:nvPr userDrawn="1"/>
            </p:nvSpPr>
            <p:spPr>
              <a:xfrm>
                <a:off x="0" y="7372351"/>
                <a:ext cx="13817600" cy="40004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5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57" y="7372352"/>
                <a:ext cx="1788557" cy="400050"/>
              </a:xfrm>
              <a:prstGeom prst="rect">
                <a:avLst/>
              </a:prstGeom>
              <a:grpFill/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8981FB-862A-4C78-A163-345D13BC0B4C}"/>
                </a:ext>
              </a:extLst>
            </p:cNvPr>
            <p:cNvCxnSpPr/>
            <p:nvPr userDrawn="1"/>
          </p:nvCxnSpPr>
          <p:spPr>
            <a:xfrm>
              <a:off x="0" y="7378264"/>
              <a:ext cx="13817600" cy="0"/>
            </a:xfrm>
            <a:prstGeom prst="line">
              <a:avLst/>
            </a:prstGeom>
            <a:ln>
              <a:solidFill>
                <a:srgbClr val="CC543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84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352C01-CF06-B681-184A-FAE5A6ECB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324601"/>
            <a:ext cx="3691673" cy="533399"/>
            <a:chOff x="0" y="568749"/>
            <a:chExt cx="7384308" cy="11916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95E2CB-20FB-92B4-7A63-AD12348A4E2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85ADF-891A-E3CE-2A39-4F645BC1CD1D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6FDF2-B195-6F0E-C775-3E75B03A7960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659CA4-F22D-5CB5-4F52-1120A3B0163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FC27C3-B913-BD6A-2121-452EDFFA334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7F1EFD-0724-26BE-BEA4-E006100A061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1369B6-79CB-1FE0-44F1-A079EB772348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0CCF14-934C-2F45-E299-EADABD572E15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02125-91FB-5BD9-B947-33A245C1AB2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8BF4F0-1BAD-2261-9678-45CC4F8C4B0D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EEE461-0455-13A9-7AF9-6DF7BC0B5E7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AA87AA-5EC1-0A64-9BDC-3C9B3892CA61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AB6F20-A900-3B90-DBCD-94880C4C6CA8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559F08-43EE-41A4-7125-5A6E16B11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6323877"/>
            <a:ext cx="8500327" cy="53206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715335-D174-E71B-741C-712D7BB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B2362A8-B35C-6344-168F-975FC4D60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6" name="Picture 35" descr="An aerial shot of Colorado State University campus">
            <a:extLst>
              <a:ext uri="{FF2B5EF4-FFF2-40B4-BE49-F238E27FC236}">
                <a16:creationId xmlns:a16="http://schemas.microsoft.com/office/drawing/2014/main" id="{D30282C0-5A37-362D-B1DC-BFE43AC19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72" y="-1"/>
            <a:ext cx="10288096" cy="6868102"/>
          </a:xfrm>
          <a:prstGeom prst="rect">
            <a:avLst/>
          </a:prstGeom>
        </p:spPr>
      </p:pic>
      <p:pic>
        <p:nvPicPr>
          <p:cNvPr id="39" name="Picture 38" descr="Colorado State University logo">
            <a:extLst>
              <a:ext uri="{FF2B5EF4-FFF2-40B4-BE49-F238E27FC236}">
                <a16:creationId xmlns:a16="http://schemas.microsoft.com/office/drawing/2014/main" id="{05598EE9-D485-D86F-A9DF-63BBA2F49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149" y="347528"/>
            <a:ext cx="2647888" cy="17327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EED9DF-CA52-CD7D-5F2A-469D8A2F8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762440"/>
            <a:ext cx="5974353" cy="2539157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1DD589-66DA-2560-7B34-287747EB1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6362F0-052A-E80B-360A-0F46D76C684C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BF2DAB-1C7F-87EA-DF8A-701A4C25A3EB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244137-7879-AF2B-2E0D-AAEA8C7DDE72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77791B-4C41-7E9E-6085-EFCADA0331E2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C980BD-F417-0023-DD45-CB642CEB103B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75C76B-5CBC-4C1C-E590-DACB014C0D3B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D121C1-3A58-31AE-ADD8-DD8863B68FE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BC10D8E-8D0B-3CB5-550F-C1F0821F1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5EF944-57F4-E84D-0B8B-F23B69A5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6" name="Picture 5" descr="Colorado State University logo">
            <a:extLst>
              <a:ext uri="{FF2B5EF4-FFF2-40B4-BE49-F238E27FC236}">
                <a16:creationId xmlns:a16="http://schemas.microsoft.com/office/drawing/2014/main" id="{513D1247-2275-E5FB-89CF-D88723D811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22" y="2562603"/>
            <a:ext cx="2647888" cy="17327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7B9D46-0C64-DE90-73CB-FC4C4FD13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762440"/>
            <a:ext cx="5974353" cy="2539157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B5B052-2CDE-BD23-7A21-71905398B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3211BA-E7D7-3693-93C7-DDA43CEEC055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2A6159-BAF5-E0C8-B4B5-C415D68EA9A2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694A3-5AE5-342B-306B-F64105E0D29D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70BF71-6A7D-E032-CC68-F5B91A0B5D08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01747F-78C9-192A-E0B3-BB8BE79EFEF1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F11095-1E4B-721B-2D2E-A6AE9C07FEF2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14B9EB-86D0-1A95-18F4-6EF135DA6543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1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E0622D4-4400-A1E1-234A-33DF8035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86C7CEA-7003-C4E0-6B60-21B547DF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D8B625-CCCA-0501-F438-A869F8AA6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A99E03-6BBD-CC22-3742-9CE525972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CCEEE7F-6A45-438C-4C03-6861A12681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82077" y="2516510"/>
            <a:ext cx="2826038" cy="17549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CF289D-A3C9-8D9D-61B1-6AE279EE7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762440"/>
            <a:ext cx="5974353" cy="2539157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F025CF-7BE1-8FDD-94B1-32E1F2A7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F8036D-B8E7-7487-153F-332A406909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0B072C-F36A-A04E-DE4D-EB8A67A9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FC4D76-81FB-ACCF-8977-8FEDAA98C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FEFD3E-5961-4845-219F-E001ECB39221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3A24E2-E454-BF9E-4DF9-7FF811781F11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5BA58C-3C07-33C7-1B6D-DFA6BDE81996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F491F-6D6B-7C62-539B-C2873ECA5D8A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8E49-A916-DC61-AFE1-19648A522FBE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C3479-63CA-CBA6-ACA2-ADE7FBECAE5E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06DC5D7-2307-6000-B7B8-D8AA09E898A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EF5D8E9-612D-681A-ED80-51B964A10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B302DC-CB4C-F447-F2A9-EBB4049E6EC3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3BEBA8-A74E-59F1-F08A-EAD38D908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105" y="2345364"/>
            <a:ext cx="7685972" cy="1723549"/>
          </a:xfrm>
        </p:spPr>
        <p:txBody>
          <a:bodyPr/>
          <a:lstStyle>
            <a:lvl1pPr>
              <a:defRPr sz="5299">
                <a:solidFill>
                  <a:schemeClr val="tx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A8625C-DB14-3811-4BC5-A841CB8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229" y="429632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5F2B96-FEAC-C8BC-F743-9E15196F8E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4514344"/>
            <a:ext cx="7685972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4" name="Picture 3" descr="Colorado State University symbol">
            <a:extLst>
              <a:ext uri="{FF2B5EF4-FFF2-40B4-BE49-F238E27FC236}">
                <a16:creationId xmlns:a16="http://schemas.microsoft.com/office/drawing/2014/main" id="{0B078CBE-80BB-67EF-4C03-7DEBEC2CA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1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-Unit 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C5DCFD-8E50-0E34-6511-17C6AF3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93CB56-B18F-AC2B-07FA-E327477319F1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EA4EAD-14FD-0B28-80CE-E58319CD5295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D85398-5510-C23C-4599-548EAB3C0372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023E23-4CF0-2687-7015-75045B5BC79E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CFA773-B3D3-CA22-E73B-2E187CE9110A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563EC6-526A-898E-1767-530D884EAC64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1FAB3A-AEC6-1661-22DC-1A08925AC506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CA74DA-15F1-3C92-AC34-90D525C3E82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8D92-995C-D6A8-FF27-DF556469F0B9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D26EE1-6D1D-C765-2643-A5B8D2CF106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B6B76-27D4-A7B5-C6F2-231D8022824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3B34D3-83D6-C0FE-B940-F2777F520BE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A497C-BE2A-8D40-9B83-F6EB98B5FDF9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A19627-FAD9-25D7-76F5-FEC1CE8C3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4C97F1-160B-3523-A33A-03C80EC7C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E0F09-E3D8-9C0B-BA51-4A3E24948C73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tx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DF5909-0874-C1E4-DB2A-4D9CE2C3B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105" y="2345364"/>
            <a:ext cx="7685972" cy="1723549"/>
          </a:xfrm>
        </p:spPr>
        <p:txBody>
          <a:bodyPr/>
          <a:lstStyle>
            <a:lvl1pPr>
              <a:defRPr sz="5299">
                <a:solidFill>
                  <a:schemeClr val="bg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C35C91-82C3-FE75-6673-DD1E2B7C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229" y="429632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16160F8-ED25-9CFB-51DC-E266BD91B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4514344"/>
            <a:ext cx="7685972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B0AE0-E249-ED95-8E45-9A6ECFA10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53248-0DFE-5786-3EB4-38ECB701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1E2CC27-8417-974D-CB14-AE532B85A9E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91148" y="2294649"/>
            <a:ext cx="2450186" cy="17742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491971E-EC47-BAB2-F1BB-CF91536E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BFE76D5A-50D9-62AB-C9BD-7DCEA85152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32505" y="5639616"/>
            <a:ext cx="6242306" cy="12183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Whit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827D8-037B-67B6-E470-24C4EA3B0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F64147-AC62-13B4-0327-ABF4A8273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22DFC-24FC-8831-EF62-253FF27F134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17DE11-07BC-E1D1-9E6D-47221CB943F3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9E064D-7495-CFAD-FD44-7D07D08BF42E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A259D5-4BA2-344D-7CD6-9521FD38264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70F941-C1E3-04C7-8791-F51F1F90D283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78D181-2ECC-0927-B878-85A844EE03B7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B6AE7-2EB4-86A8-DF06-D0F86314C207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FC8CFD-9560-704F-A9BC-94BA43B7F844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DDC4ED-BEAA-08FD-0418-E374D22E2AC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0D08A2-8B12-444C-27FD-E56E3B7C161B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75C9BE-6C24-522D-63D0-F993E7EEB8F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05D334-B427-8BD0-067F-53FA1B2116D6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AF7D61-EB72-1FDE-47D9-AD867167FE46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FB3FD2F-2E9C-0F4D-5EAD-8C692AE00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60" y="1987450"/>
            <a:ext cx="7354858" cy="1723549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03ED0F-7778-A2B3-838F-5536A9E4E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64760" y="3929014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A7AB9F9D-15F1-2422-D84E-6D469DDF9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760" y="4147031"/>
            <a:ext cx="7354858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pic>
        <p:nvPicPr>
          <p:cNvPr id="37" name="Picture 36" descr="Colorado State University logo">
            <a:extLst>
              <a:ext uri="{FF2B5EF4-FFF2-40B4-BE49-F238E27FC236}">
                <a16:creationId xmlns:a16="http://schemas.microsoft.com/office/drawing/2014/main" id="{1FEEA0BE-133C-1EE9-31D3-7B0CF0957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169" y="5854263"/>
            <a:ext cx="3924809" cy="7850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6AF8EAE-6735-D2DA-7BBA-16DB495AC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0327" y="532065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9" name="Picture 38" descr="A skateboarder riding past a building">
            <a:extLst>
              <a:ext uri="{FF2B5EF4-FFF2-40B4-BE49-F238E27FC236}">
                <a16:creationId xmlns:a16="http://schemas.microsoft.com/office/drawing/2014/main" id="{FCE4C5C5-8A60-3965-F390-A74EE17C8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5435" b="53244"/>
          <a:stretch/>
        </p:blipFill>
        <p:spPr>
          <a:xfrm>
            <a:off x="8642115" y="532065"/>
            <a:ext cx="3549885" cy="2470764"/>
          </a:xfrm>
          <a:prstGeom prst="rect">
            <a:avLst/>
          </a:prstGeom>
        </p:spPr>
      </p:pic>
      <p:pic>
        <p:nvPicPr>
          <p:cNvPr id="40" name="Picture 39" descr="A student looking into a microscope">
            <a:extLst>
              <a:ext uri="{FF2B5EF4-FFF2-40B4-BE49-F238E27FC236}">
                <a16:creationId xmlns:a16="http://schemas.microsoft.com/office/drawing/2014/main" id="{5C878159-DDC8-18FF-BA77-FF7660F78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t="47094" r="5435" b="1"/>
          <a:stretch/>
        </p:blipFill>
        <p:spPr>
          <a:xfrm>
            <a:off x="8642114" y="3002829"/>
            <a:ext cx="3549885" cy="2795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2C5EAF-24B7-F4E1-3111-7FF762635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601" b="1351"/>
          <a:stretch/>
        </p:blipFill>
        <p:spPr>
          <a:xfrm>
            <a:off x="8642114" y="5779836"/>
            <a:ext cx="3549886" cy="10774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Whit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EDBC3-9A91-D690-1AC9-E475123A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799493-908E-625D-0010-E7C2953A2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ED895F-FA67-353C-C6DB-3621043D39C9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3B9374-91DD-832D-4778-A51EEE7C2FD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61AB87-E732-B49C-A2E4-8F3D003EF158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FC5D5F-177F-CEB6-E40D-F5875B28F922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7CC673-5799-2701-95E7-8DAE0F727F1E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B401D3-4A3F-1369-3599-F688F0AF67D5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FF837C-A5EC-B9F2-9F4B-B5F0DDD07717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1907AB-F08E-D4AF-6D89-D0A32CE06264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548600-A2F8-1888-1F29-F759B937358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4322D2-9A08-FDA4-8121-80B6137946C6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C7A6F4-5ACD-5CDA-216C-171E7D80613B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21C85F9-C5E3-96E2-E9B8-A14CBD3EAF25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65BDAB-6ED3-737E-ED91-7ECACB8B0101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2399E7-5542-1F5E-6E83-B801B226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60" y="1987450"/>
            <a:ext cx="7354858" cy="1723549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9D5FFB-169B-62D7-DAF0-9A5168D9A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64760" y="3929014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A48D22B-DEEC-143E-1D31-4E59BE7CD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760" y="4147031"/>
            <a:ext cx="7354858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5024EB-1A71-B0F2-4E39-21F6EAE59C5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2910" y="5779364"/>
            <a:ext cx="3917225" cy="65611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B5F49C-E824-C4BB-C807-C87C9BDC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7173" y="532789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83D9A80-0E80-281A-E99F-F92471A176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5054" y="532064"/>
            <a:ext cx="3550776" cy="212548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C7FBBA56-1926-80C7-58E3-C4C49ACB14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5054" y="2657545"/>
            <a:ext cx="3550776" cy="312181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2EBB3FD-4351-5139-40A1-638BAA79F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54" b="1375"/>
          <a:stretch/>
        </p:blipFill>
        <p:spPr>
          <a:xfrm>
            <a:off x="8636696" y="5780088"/>
            <a:ext cx="3555304" cy="107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776140-691A-A9D4-ECB6-9A007671B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34182" cy="4040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9F244-C8CA-9288-A22D-B4C0340C5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182" y="0"/>
            <a:ext cx="3657025" cy="4040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16" name="Picture 15" descr="A person in a white hat reading a book in a library&#10;&#10;Description automatically generated">
            <a:extLst>
              <a:ext uri="{FF2B5EF4-FFF2-40B4-BE49-F238E27FC236}">
                <a16:creationId xmlns:a16="http://schemas.microsoft.com/office/drawing/2014/main" id="{C5CCAA47-DA17-8285-750E-435ED4023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161" b="40013"/>
          <a:stretch/>
        </p:blipFill>
        <p:spPr>
          <a:xfrm>
            <a:off x="0" y="404037"/>
            <a:ext cx="4889303" cy="3871630"/>
          </a:xfrm>
          <a:prstGeom prst="rect">
            <a:avLst/>
          </a:prstGeom>
        </p:spPr>
      </p:pic>
      <p:pic>
        <p:nvPicPr>
          <p:cNvPr id="15" name="Picture 14" descr="Green duotone photo of The Oval at CSU">
            <a:extLst>
              <a:ext uri="{FF2B5EF4-FFF2-40B4-BE49-F238E27FC236}">
                <a16:creationId xmlns:a16="http://schemas.microsoft.com/office/drawing/2014/main" id="{60636B70-6D80-E6B4-A0AB-1FA37A1EE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t="59986" r="161"/>
          <a:stretch/>
        </p:blipFill>
        <p:spPr>
          <a:xfrm>
            <a:off x="0" y="4275667"/>
            <a:ext cx="4889303" cy="25825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F68099-713E-262D-9C2F-41D041CBC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6960" y="404038"/>
            <a:ext cx="159005" cy="6453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6E62C63B-24C9-E5A2-704B-B0DFF56BB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54" y="-945595"/>
            <a:ext cx="6389855" cy="461664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CA12811A-2E64-8B50-D74B-A49778FA0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9254" y="3917043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BE80CC-75E4-19D2-085B-A11BC80E4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453FC-0441-6339-5061-664B9E8AF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34182" cy="4040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B1232C-F8A7-1F30-9E27-22B5ED5B2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182" y="0"/>
            <a:ext cx="3657025" cy="4040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D29A660C-111B-2054-5D47-2BDBBE804CB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090" y="404037"/>
            <a:ext cx="4863869" cy="43378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8F846DE8-2EB1-0330-2196-E2554F6E77E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4741862"/>
            <a:ext cx="4863869" cy="21161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E35C0C-972C-4520-67CF-18EAFF17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6960" y="404038"/>
            <a:ext cx="159005" cy="6453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AB41D4B-99CA-CF76-F7B8-47081EDAD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54" y="-945595"/>
            <a:ext cx="6389855" cy="461664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907D6495-ABD1-CEE9-7021-6A5CD8B68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9254" y="3917043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AE2353-C2E6-3E6F-5583-DF7C0A326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33AA952-0C7C-D384-ECA1-9F6FD4F55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592" y="-1054764"/>
            <a:ext cx="6389855" cy="461664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0B6D903-D6D9-E95F-7AEF-BBE59B0BF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592" y="3807874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5B9E5C18-1C92-7803-DDA7-77DDBC2095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8FFE2DF-4195-F5AF-C13C-36CE7BF15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54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84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C5DCFD-8E50-0E34-6511-17C6AF3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93CB56-B18F-AC2B-07FA-E327477319F1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EA4EAD-14FD-0B28-80CE-E58319CD5295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D85398-5510-C23C-4599-548EAB3C0372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023E23-4CF0-2687-7015-75045B5BC79E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CFA773-B3D3-CA22-E73B-2E187CE9110A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563EC6-526A-898E-1767-530D884EAC64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1FAB3A-AEC6-1661-22DC-1A08925AC506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CA74DA-15F1-3C92-AC34-90D525C3E82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8D92-995C-D6A8-FF27-DF556469F0B9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D26EE1-6D1D-C765-2643-A5B8D2CF106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B6B76-27D4-A7B5-C6F2-231D8022824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3B34D3-83D6-C0FE-B940-F2777F520BE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A497C-BE2A-8D40-9B83-F6EB98B5FDF9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A19627-FAD9-25D7-76F5-FEC1CE8C3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4C97F1-160B-3523-A33A-03C80EC7C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77D9F0-19AB-8C54-BB91-2A8C7E397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592" y="-1053510"/>
            <a:ext cx="6389855" cy="461664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1EE2248E-7F37-648B-CC77-345582D199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592" y="3809128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B0AE0-E249-ED95-8E45-9A6ECFA10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53248-0DFE-5786-3EB4-38ECB701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43ECF808-D3BE-4641-8561-5991299CBE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91971E-EC47-BAB2-F1BB-CF91536E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BFE76D5A-50D9-62AB-C9BD-7DCEA85152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32505" y="5639616"/>
            <a:ext cx="6242306" cy="12183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CD1A3F4-56E6-44A2-F6BA-77EC11C85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54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CA485E-0E8B-9F15-5F04-03D336D7F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048"/>
          <a:stretch/>
        </p:blipFill>
        <p:spPr>
          <a:xfrm>
            <a:off x="794" y="0"/>
            <a:ext cx="1944711" cy="68584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ED3097-84AA-5862-F8D0-BC7207A1C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24725" y="0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" name="Picture 2" descr="Colorado State University symbol">
            <a:extLst>
              <a:ext uri="{FF2B5EF4-FFF2-40B4-BE49-F238E27FC236}">
                <a16:creationId xmlns:a16="http://schemas.microsoft.com/office/drawing/2014/main" id="{F146F9C0-7E8C-BFF4-F322-1B9DE073D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09" y="5796198"/>
            <a:ext cx="722920" cy="723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24BEA-BB70-0A76-015A-8BFD7EB86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52" b="89458"/>
          <a:stretch/>
        </p:blipFill>
        <p:spPr>
          <a:xfrm>
            <a:off x="1945505" y="1"/>
            <a:ext cx="10246495" cy="7230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E4A518-5FA6-422E-78D3-21ABCD78F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819" y="1038878"/>
            <a:ext cx="8959356" cy="82554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BEA90C6-8F52-877D-2151-41D9FA2F2E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7818" y="2005168"/>
            <a:ext cx="8959356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F596587-5715-BFF7-0FFD-2D41193E6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307C8-7062-4247-432A-F4259380A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pic>
        <p:nvPicPr>
          <p:cNvPr id="8" name="Picture 7" descr="Colorado State University symbol">
            <a:extLst>
              <a:ext uri="{FF2B5EF4-FFF2-40B4-BE49-F238E27FC236}">
                <a16:creationId xmlns:a16="http://schemas.microsoft.com/office/drawing/2014/main" id="{D12D5377-6199-8F49-2CFD-D9431C003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33" y="674118"/>
            <a:ext cx="722920" cy="7230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95FAC7-B012-3C90-E0FE-8D2DFAB15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30" y="1704800"/>
            <a:ext cx="10936893" cy="82554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DC5F9-E376-15D2-E4CF-2350E427D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9630" y="2671091"/>
            <a:ext cx="10936893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397D50F-C7A3-D938-FD4B-49B55C368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B91771-9A35-C216-664E-38CB67BC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65828" y="2750763"/>
            <a:ext cx="3564263" cy="1210592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599"/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65828" y="4107237"/>
            <a:ext cx="3564263" cy="69916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070221" y="1086514"/>
            <a:ext cx="6055592" cy="48570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0A5CD19-1082-1512-97C9-96B79AEE0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-Mountai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C1413D-AA80-5916-E18A-87102AB43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93100"/>
          <a:stretch/>
        </p:blipFill>
        <p:spPr>
          <a:xfrm>
            <a:off x="794" y="0"/>
            <a:ext cx="841276" cy="6858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458B6-0897-B08E-BD63-D027D512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0" t="80305" r="5216"/>
          <a:stretch/>
        </p:blipFill>
        <p:spPr>
          <a:xfrm>
            <a:off x="842070" y="5507665"/>
            <a:ext cx="10714016" cy="135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9E552-529E-77F4-951A-D05187C6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8318" y="0"/>
            <a:ext cx="2338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10" name="Picture 9" descr="A sun shining over a forest&#10;&#10;Description automatically generated">
            <a:extLst>
              <a:ext uri="{FF2B5EF4-FFF2-40B4-BE49-F238E27FC236}">
                <a16:creationId xmlns:a16="http://schemas.microsoft.com/office/drawing/2014/main" id="{14518560-1601-CEE2-6EE7-1F6CB7529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22"/>
          <a:stretch/>
        </p:blipFill>
        <p:spPr>
          <a:xfrm>
            <a:off x="8589989" y="0"/>
            <a:ext cx="3602011" cy="685800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BDCB5DD4-D483-68BD-4F84-B2C9099F7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02" y="5773703"/>
            <a:ext cx="722920" cy="72301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643" y="520995"/>
            <a:ext cx="6756795" cy="156966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643" y="2321032"/>
            <a:ext cx="6756795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65B62-AEED-B85E-3FF6-57ED771FE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00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-Ov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C1413D-AA80-5916-E18A-87102AB43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93100"/>
          <a:stretch/>
        </p:blipFill>
        <p:spPr>
          <a:xfrm>
            <a:off x="794" y="0"/>
            <a:ext cx="841276" cy="6858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458B6-0897-B08E-BD63-D027D512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0" t="80305" r="5216"/>
          <a:stretch/>
        </p:blipFill>
        <p:spPr>
          <a:xfrm>
            <a:off x="842070" y="5507665"/>
            <a:ext cx="10714016" cy="1350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EE25A-A459-3620-F240-4DFA54D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8318" y="0"/>
            <a:ext cx="2338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3" name="Picture 2" descr="A row of trees on a road&#10;&#10;Description automatically generated">
            <a:extLst>
              <a:ext uri="{FF2B5EF4-FFF2-40B4-BE49-F238E27FC236}">
                <a16:creationId xmlns:a16="http://schemas.microsoft.com/office/drawing/2014/main" id="{AC942C72-8EC5-C087-939D-9BC6B550B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34"/>
          <a:stretch/>
        </p:blipFill>
        <p:spPr>
          <a:xfrm>
            <a:off x="8582208" y="1"/>
            <a:ext cx="3608999" cy="6858000"/>
          </a:xfrm>
          <a:prstGeom prst="rect">
            <a:avLst/>
          </a:prstGeom>
        </p:spPr>
      </p:pic>
      <p:pic>
        <p:nvPicPr>
          <p:cNvPr id="8" name="Picture 7" descr="Colorado State University symbol">
            <a:extLst>
              <a:ext uri="{FF2B5EF4-FFF2-40B4-BE49-F238E27FC236}">
                <a16:creationId xmlns:a16="http://schemas.microsoft.com/office/drawing/2014/main" id="{34E038AC-1AE3-ED73-7036-C6CAB00F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02" y="5773703"/>
            <a:ext cx="722920" cy="72301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643" y="520995"/>
            <a:ext cx="6756795" cy="156966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643" y="2321032"/>
            <a:ext cx="6756795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42F9FFF-7EB1-A7DB-B013-A716B683F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00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7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C866178-CBCD-77EF-8FAB-1F3C49A75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93100"/>
          <a:stretch/>
        </p:blipFill>
        <p:spPr>
          <a:xfrm>
            <a:off x="794" y="0"/>
            <a:ext cx="841276" cy="6858447"/>
          </a:xfrm>
          <a:prstGeom prst="rect">
            <a:avLst/>
          </a:prstGeom>
        </p:spPr>
      </p:pic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B7A48FE2-579B-81DF-FD0F-99223BB771E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89989" y="0"/>
            <a:ext cx="3584822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CAAFB-2C9A-D0BB-FC1C-BBDD98AC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0" t="80305" r="31528"/>
          <a:stretch/>
        </p:blipFill>
        <p:spPr>
          <a:xfrm>
            <a:off x="842070" y="5507665"/>
            <a:ext cx="7506248" cy="1350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82DB31-56E1-FB99-975F-6A13C48A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8318" y="0"/>
            <a:ext cx="2338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643" y="520995"/>
            <a:ext cx="6756795" cy="156966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643" y="2321032"/>
            <a:ext cx="6756795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22878-7E9A-81E8-7BD4-EA17ADD9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00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1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7090" y="2085372"/>
            <a:ext cx="8597822" cy="166199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027ED-012B-7407-85EE-A5994FEE1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324601"/>
            <a:ext cx="3691673" cy="533399"/>
            <a:chOff x="0" y="568749"/>
            <a:chExt cx="7384308" cy="11916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6BD615-3100-6B0D-80AF-6148FF436E62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AB864A-DFC1-8ACE-87E4-E92DA290916C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CAA52F-343B-3FE3-30E3-295C4517EB1E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DB2290-3E87-EBEE-B7C5-B036F1C77117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FB4E1-F274-B073-8E7E-CB2544A6D761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2F0147-429D-9A58-82F4-19D9B4664D4E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891A34-14D2-ADB6-1169-740DA5910940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9C2B3-142D-5E44-1175-183720B6E55A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945597-6F58-A8E5-A24B-B3C67DA5490A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207D62-8D62-B822-1E45-17C921014CC7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A9CCBA-B6CB-7D13-11F8-8B53466883D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D55400-2F92-5A7A-37B5-17CD27C2DC7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0A2EF-4B95-657F-0869-CC36FA292DB5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2A8B82-B1AD-9FF9-67E7-3FDE201E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6323877"/>
            <a:ext cx="8500327" cy="53206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672AE2E-C5C4-44D6-2A12-46A2082FB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Color Ba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440F7-CED7-BA5A-F03A-60FEE65F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9CFA67-6F27-DC17-19C2-9CAB7BCE3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2554" y="992049"/>
            <a:ext cx="10252570" cy="825547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1302555" y="2090896"/>
            <a:ext cx="3037468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910105" y="2090896"/>
            <a:ext cx="3037468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8517656" y="2090896"/>
            <a:ext cx="3037468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697D4B-8432-9C6E-B48E-E03539E4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67D14-DC84-37FE-9353-9AFB12EA1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048"/>
          <a:stretch/>
        </p:blipFill>
        <p:spPr>
          <a:xfrm>
            <a:off x="794" y="0"/>
            <a:ext cx="1944711" cy="6858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38DA7F-E3F5-8F2E-74C2-ED9978E0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24725" y="0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9" name="Picture 8" descr="Colorado State University symbol">
            <a:extLst>
              <a:ext uri="{FF2B5EF4-FFF2-40B4-BE49-F238E27FC236}">
                <a16:creationId xmlns:a16="http://schemas.microsoft.com/office/drawing/2014/main" id="{E74486EA-1727-AA76-BCAA-5245CDDF5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09" y="5796198"/>
            <a:ext cx="722920" cy="723014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10D2022-1C46-B33B-9D3B-B229B82C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4601" y="305430"/>
            <a:ext cx="9067225" cy="825547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584602" y="1415430"/>
            <a:ext cx="2713657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761386" y="1415430"/>
            <a:ext cx="2713657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8938170" y="1415430"/>
            <a:ext cx="2713657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2F58C89-8A08-333D-6958-95A00A0BA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55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951289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B5CA8-1D33-D57A-0D5B-9F0C565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79" t="10488"/>
          <a:stretch/>
        </p:blipFill>
        <p:spPr>
          <a:xfrm rot="10800000">
            <a:off x="8068235" y="0"/>
            <a:ext cx="412376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33A28-D647-6609-0C80-6EA99E415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1289" y="-1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435788" y="3429000"/>
            <a:ext cx="3388659" cy="69916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435788" y="2571963"/>
            <a:ext cx="3388659" cy="518223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699" b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23C1988-8971-9C59-BDE8-BC869EA85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584C64-A914-822E-A0BB-375E897C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"/>
            <a:ext cx="595745" cy="1981200"/>
            <a:chOff x="23195532" y="179377"/>
            <a:chExt cx="1191645" cy="39529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1BE646-2679-41E3-CEB5-2DD4A90CE1C6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082E90-8AC0-2284-E1DB-33E0BDA450B6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DA3119-45E8-4CA2-315E-F2CF9CBE15CE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AD474F-9AA3-103A-C4A9-09C689687EE1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1CED52-3D32-5A87-9350-1D2CB3612122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C670C8-1DCB-9B2F-3719-8994E2876370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3FA346-5A9F-773A-7320-A028253E30BF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71B610E-3267-1CA7-77AC-581280028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39071"/>
          <a:stretch/>
        </p:blipFill>
        <p:spPr>
          <a:xfrm>
            <a:off x="0" y="1981200"/>
            <a:ext cx="595744" cy="4876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391DFD-1F77-AEF7-99E8-EB336BCE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95744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48853" y="857601"/>
            <a:ext cx="4290357" cy="156966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8852" y="2693172"/>
            <a:ext cx="4290356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17245" y="0"/>
            <a:ext cx="6174756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5BA60A1-0A69-8625-4064-E44722C49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3892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2B293C-E279-D262-62FF-DE9F18B37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0530" y="857601"/>
            <a:ext cx="4290357" cy="156966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4E5CF8-AF7E-5C3B-AE0F-2A8EB21265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90532" y="2693172"/>
            <a:ext cx="4290356" cy="1661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7CA2E77-0C7A-35BA-F020-60D736EB44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812493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56F39-2B84-2999-54DF-64863396D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058927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AED01-6C6A-C36B-3B7D-03A91FE39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2"/>
          <a:stretch/>
        </p:blipFill>
        <p:spPr>
          <a:xfrm>
            <a:off x="11234001" y="0"/>
            <a:ext cx="957999" cy="4273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79910A-43DD-1C44-0141-B0B9F57F9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34001" y="4271435"/>
            <a:ext cx="957999" cy="2586565"/>
          </a:xfrm>
          <a:prstGeom prst="rect">
            <a:avLst/>
          </a:prstGeom>
          <a:solidFill>
            <a:srgbClr val="006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B3283F-B7C5-4D58-F734-965D9263C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Botto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EE7A8-CE53-9E0E-CB2D-27FFBA3B9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47764"/>
            <a:ext cx="5932505" cy="1210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B5C39-6DBF-F77D-92A5-B8FEF05F2567}"/>
              </a:ext>
            </a:extLst>
          </p:cNvPr>
          <p:cNvSpPr/>
          <p:nvPr userDrawn="1"/>
        </p:nvSpPr>
        <p:spPr>
          <a:xfrm>
            <a:off x="5932505" y="5647765"/>
            <a:ext cx="6259495" cy="1210236"/>
          </a:xfrm>
          <a:prstGeom prst="rect">
            <a:avLst/>
          </a:prstGeom>
          <a:solidFill>
            <a:srgbClr val="006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3316" y="5871797"/>
            <a:ext cx="11485369" cy="718278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64776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1E06C1A-BE66-6D39-BB1E-3ACF85574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3C97C-4922-CFA8-2692-28A33BDEF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6" r="86450"/>
          <a:stretch/>
        </p:blipFill>
        <p:spPr>
          <a:xfrm>
            <a:off x="0" y="-447"/>
            <a:ext cx="679533" cy="68584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6AFC4A-24B4-F991-4FE8-5F2430532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9533" y="-447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423" y="0"/>
            <a:ext cx="11278577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A53C57-585A-C862-A030-6CF433556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352C01-CF06-B681-184A-FAE5A6ECB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324601"/>
            <a:ext cx="3691673" cy="533399"/>
            <a:chOff x="0" y="568749"/>
            <a:chExt cx="7384308" cy="11916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95E2CB-20FB-92B4-7A63-AD12348A4E2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85ADF-891A-E3CE-2A39-4F645BC1CD1D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6FDF2-B195-6F0E-C775-3E75B03A7960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659CA4-F22D-5CB5-4F52-1120A3B0163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FC27C3-B913-BD6A-2121-452EDFFA334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7F1EFD-0724-26BE-BEA4-E006100A061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1369B6-79CB-1FE0-44F1-A079EB772348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0CCF14-934C-2F45-E299-EADABD572E15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02125-91FB-5BD9-B947-33A245C1AB2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8BF4F0-1BAD-2261-9678-45CC4F8C4B0D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EEE461-0455-13A9-7AF9-6DF7BC0B5E7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AA87AA-5EC1-0A64-9BDC-3C9B3892CA61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AB6F20-A900-3B90-DBCD-94880C4C6CA8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559F08-43EE-41A4-7125-5A6E16B11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6323877"/>
            <a:ext cx="8500327" cy="53206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715335-D174-E71B-741C-712D7BB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BE7D36-222D-8293-06F9-02F1BC446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19C00B1-75B9-D48E-7592-19E77953A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 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m with a leather halter&#10;&#10;Description automatically generated">
            <a:extLst>
              <a:ext uri="{FF2B5EF4-FFF2-40B4-BE49-F238E27FC236}">
                <a16:creationId xmlns:a16="http://schemas.microsoft.com/office/drawing/2014/main" id="{AF5630CA-CE85-8E94-7F94-DDB28DF99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pic>
        <p:nvPicPr>
          <p:cNvPr id="8" name="Picture 7" descr="Colorado State University logo">
            <a:extLst>
              <a:ext uri="{FF2B5EF4-FFF2-40B4-BE49-F238E27FC236}">
                <a16:creationId xmlns:a16="http://schemas.microsoft.com/office/drawing/2014/main" id="{1B6E8884-AC6A-78D6-0B43-26616F25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2128" y="736881"/>
            <a:ext cx="2647887" cy="173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832BF-CDCD-C36C-3D8E-F4CBCB8D7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3886" y="3206556"/>
            <a:ext cx="3824370" cy="82554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 End-Nam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m with a leather halter&#10;&#10;Description automatically generated">
            <a:extLst>
              <a:ext uri="{FF2B5EF4-FFF2-40B4-BE49-F238E27FC236}">
                <a16:creationId xmlns:a16="http://schemas.microsoft.com/office/drawing/2014/main" id="{AF5630CA-CE85-8E94-7F94-DDB28DF99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pic>
        <p:nvPicPr>
          <p:cNvPr id="8" name="Picture 7" descr="Colorado State University logo">
            <a:extLst>
              <a:ext uri="{FF2B5EF4-FFF2-40B4-BE49-F238E27FC236}">
                <a16:creationId xmlns:a16="http://schemas.microsoft.com/office/drawing/2014/main" id="{1B6E8884-AC6A-78D6-0B43-26616F25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2127" y="736881"/>
            <a:ext cx="2647887" cy="173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0FED6-ACDF-A229-AA14-0BB8A6ED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578" y="3206556"/>
            <a:ext cx="3748985" cy="507832"/>
          </a:xfrm>
        </p:spPr>
        <p:txBody>
          <a:bodyPr/>
          <a:lstStyle>
            <a:lvl1pPr algn="ctr">
              <a:defRPr sz="2699"/>
            </a:lvl1pPr>
          </a:lstStyle>
          <a:p>
            <a:r>
              <a:rPr lang="en-US"/>
              <a:t>Presented by: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0D62115-B299-FBCF-3FCD-BE332DB652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1578" y="3886781"/>
            <a:ext cx="3748985" cy="1621470"/>
          </a:xfrm>
        </p:spPr>
        <p:txBody>
          <a:bodyPr wrap="square">
            <a:spAutoFit/>
          </a:bodyPr>
          <a:lstStyle>
            <a:lvl1pPr marL="0" indent="0" algn="ctr">
              <a:buNone/>
              <a:defRPr sz="1600" b="0" spc="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contact info</a:t>
            </a:r>
          </a:p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4065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End-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12377C-37CB-D156-A059-40B7B186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8FAB7-7FC1-928E-5427-3DA03526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A4D03-2C99-4E42-AE03-489907E1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FE05E-6413-869C-B146-56D470DE5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10" name="Picture 9" descr="Colorado State University logo">
            <a:extLst>
              <a:ext uri="{FF2B5EF4-FFF2-40B4-BE49-F238E27FC236}">
                <a16:creationId xmlns:a16="http://schemas.microsoft.com/office/drawing/2014/main" id="{88E6F6F7-1DA3-89DD-7179-C39DAC639A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22" y="2562603"/>
            <a:ext cx="2647888" cy="173279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C51E8C0-A960-CF8E-9E76-C4F479A0D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3370828"/>
            <a:ext cx="5974354" cy="907941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25D5DD-F3EC-F94F-7CD0-3D872F132B51}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F30E220-B1FD-A0BB-DE0C-BA85A05457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00"/>
            <a:ext cx="5974353" cy="1030539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DD767-C628-3A6F-97BD-9FFF02C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FCD3E1-DC76-37A2-36F0-EAA00D96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587AE-9BBD-840C-D85E-5B6B4ADBC30D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D19AD4-890F-F1F4-8B61-7F1743B4F6EA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51CADE-A0BE-763B-B0D4-DF84354C7881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95A34-7E24-90F5-057A-DF9E87C66D4F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F0090-A7E2-89EE-E302-3A002D09B76F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06FAC-C9F5-2196-6685-FBF50AC240C7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FB0E4D-5BDF-2F0F-402C-F6C2FA743D5A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523F13-2585-E0CF-B408-841087C1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End-Unit 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12377C-37CB-D156-A059-40B7B186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8FAB7-7FC1-928E-5427-3DA03526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A4D03-2C99-4E42-AE03-489907E1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FE05E-6413-869C-B146-56D470DE5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DD767-C628-3A6F-97BD-9FFF02C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FCD3E1-DC76-37A2-36F0-EAA00D96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587AE-9BBD-840C-D85E-5B6B4ADBC30D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D19AD4-890F-F1F4-8B61-7F1743B4F6EA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51CADE-A0BE-763B-B0D4-DF84354C7881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95A34-7E24-90F5-057A-DF9E87C66D4F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F0090-A7E2-89EE-E302-3A002D09B76F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06FAC-C9F5-2196-6685-FBF50AC240C7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FB0E4D-5BDF-2F0F-402C-F6C2FA743D5A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523F13-2585-E0CF-B408-841087C1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B871660-E258-EA73-D579-547EDF741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3370828"/>
            <a:ext cx="5974354" cy="907941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A43E7A-35ED-91E3-9474-4044D7B529F9}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3FF432A-71A0-AEB2-CD70-56E9AE449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00"/>
            <a:ext cx="5974353" cy="1030539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4F121D8-5E9A-E98E-0916-94DC95ABE9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82077" y="2516510"/>
            <a:ext cx="2826038" cy="17549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955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C2FE1179-060A-3D27-82A8-FF922A9D2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785700-D940-CF08-D71C-0DC555C6C81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FDE0A4-8993-7F70-FA2B-E75D9592E1E8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59DB4F-63BF-4EFA-7266-F5478622B335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B375E74-E1A5-397E-A084-12FE5D3832D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A5C0FD-8892-4023-7176-401F72F5E9D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0D614D3-0E10-A5E6-F530-292B871792E2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2C8BD7-2A00-4A58-C7C4-FFB5A16E0C4E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62DFCC3-5056-E910-1AA7-8A6E8706840D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B788D6-F6E7-69DC-7B47-16066874EF93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9C435-DF2E-74C7-556C-431C40B06EE0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D394DE6-7BFA-0171-D496-99E4ECABB412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96C6D8-A646-6360-20C5-A538D8D4CACB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73EEC1F-BB73-8C7F-1E19-DA55DEA55E31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B8CB2C-B1F8-C181-BD5D-282E6F2D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DEE40D1-9264-E204-E475-6BCFCC6A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24E991-74E6-5E5A-DB83-5DB4589E219D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E9B5D57-54A9-7F8C-2F46-55114B41E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224" y="2605462"/>
            <a:ext cx="7684852" cy="907172"/>
          </a:xfrm>
        </p:spPr>
        <p:txBody>
          <a:bodyPr/>
          <a:lstStyle>
            <a:lvl1pPr>
              <a:defRPr sz="5299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6EB418-AFEE-75E8-353E-C03A1972B6BA}"/>
              </a:ext>
            </a:extLst>
          </p:cNvPr>
          <p:cNvCxnSpPr/>
          <p:nvPr userDrawn="1"/>
        </p:nvCxnSpPr>
        <p:spPr>
          <a:xfrm>
            <a:off x="840229" y="373419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A90964D-CC75-6EDC-5E39-27DFBA10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3952214"/>
            <a:ext cx="7685972" cy="1030539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5AF0E-C6B4-8DAF-0272-0E12C0E01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4EF3703-4192-DD20-BD1B-BFF64EE7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65" name="Picture 64" descr="Colorado State University symbol">
            <a:extLst>
              <a:ext uri="{FF2B5EF4-FFF2-40B4-BE49-F238E27FC236}">
                <a16:creationId xmlns:a16="http://schemas.microsoft.com/office/drawing/2014/main" id="{87C71800-8C64-3F11-5C45-70B4426F14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7F5A11D-0DB0-C073-C7F1-646999C22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59" name="Picture 58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B4B4E82-B71D-5E67-0D28-5C4110BEE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5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-Unit I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FD7D883-B270-F549-2559-D5B13B803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A24E-5D7E-37A6-0358-2053450C88EC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B60F00-2138-4957-6D9C-CB8EECCA6A32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719-6E1A-861F-5A89-2B0C32086C71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66F7D-4AC1-1695-71BE-42953E420523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F0055D-678D-02E2-B9A2-22E310559638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A159A4-A164-78DE-9C64-DB3DDD80759B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0515D4-FC0C-F60E-FFBA-C564ED6C31CC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E71664-C0E2-BBEF-01C7-C18F330D1B8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E15457-23F9-1462-17FD-D370604D2B2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79B63E-2F05-7771-8B5A-CD4F5C5775DF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60FA36-18EB-440D-66A1-2DA65C58A10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EE73CC-883D-5DDA-8E53-A52D44D3F35F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F89C42-E7C2-EF90-0EB9-65EBD0AAEFC7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A2CF78-6DF9-46D2-E3BE-B3129B784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A964AB-F4DE-6C73-1553-B34261756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70867-B712-9586-12B8-A508F5AD89AE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51D96B2-D307-B41F-488C-8D20526E9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224" y="2605462"/>
            <a:ext cx="7684852" cy="907172"/>
          </a:xfrm>
        </p:spPr>
        <p:txBody>
          <a:bodyPr/>
          <a:lstStyle>
            <a:lvl1pPr>
              <a:defRPr sz="5299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6EB418-AFEE-75E8-353E-C03A1972B6BA}"/>
              </a:ext>
            </a:extLst>
          </p:cNvPr>
          <p:cNvCxnSpPr/>
          <p:nvPr userDrawn="1"/>
        </p:nvCxnSpPr>
        <p:spPr>
          <a:xfrm>
            <a:off x="840229" y="373419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A90964D-CC75-6EDC-5E39-27DFBA10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3952214"/>
            <a:ext cx="7685972" cy="1030539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C12B0-8979-9846-9D7C-586F9FFE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56A-0878-3613-5140-FDCEF5781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DAD25-4FAB-CFBA-CB12-A4018C1A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CA1A5C8-CE3D-9DDD-E962-CBF30AD216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32505" y="5639616"/>
            <a:ext cx="6242306" cy="12183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9D6849-15DF-0402-B46E-CADC46EF300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91148" y="2294649"/>
            <a:ext cx="2450186" cy="17742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4035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 Whi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B740-2652-06EA-4C66-40652C715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46AC8-DA72-C01A-0BA2-1044ADF16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0A003C-8597-5C2A-FEAD-5F6DD776855A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D8B7DD-60DD-7BC0-2790-7041D7A427C7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3ADF33-B57A-5C56-7370-EA81B1A8B80A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10E03-07A7-D667-8F6B-C0CE97D176D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AC8BB-8F7D-31EF-A23A-403902D6FCCF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1C9CD9-87A0-5C1E-A4B7-C62DBEDCE25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91C7E4-430F-7154-382D-E456A28DCCEB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273BBC-9D32-45EB-3BB9-60AF8CDED1F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F5F6C-6598-CF4A-A3BF-2A4793E69101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A7B9-6406-FA34-CB33-5AA9018B530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391F33-105F-F2CC-3F5E-99FB47447420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F77B8-D938-C5E1-61CC-8EE93D95B50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2F4232-7F4A-773E-0936-295B0EDD8702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7AEF9-C019-9408-AE70-BF317347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0327" y="532065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5E7FE-8D4F-CDF0-2382-C7356003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01" b="1351"/>
          <a:stretch/>
        </p:blipFill>
        <p:spPr>
          <a:xfrm>
            <a:off x="8642114" y="5779836"/>
            <a:ext cx="3549886" cy="1077441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EF90869F-30B6-3341-4303-FCC0E679F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59" y="2140914"/>
            <a:ext cx="7354857" cy="907172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B0D20F-F3A0-591D-DC44-7DF74C18AA0E}"/>
              </a:ext>
            </a:extLst>
          </p:cNvPr>
          <p:cNvCxnSpPr/>
          <p:nvPr userDrawn="1"/>
        </p:nvCxnSpPr>
        <p:spPr>
          <a:xfrm>
            <a:off x="564760" y="3302171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olorado State University logo">
            <a:extLst>
              <a:ext uri="{FF2B5EF4-FFF2-40B4-BE49-F238E27FC236}">
                <a16:creationId xmlns:a16="http://schemas.microsoft.com/office/drawing/2014/main" id="{0AC6BB0B-CF97-DC35-C2F8-4B56E7715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5169" y="5854263"/>
            <a:ext cx="3924809" cy="785064"/>
          </a:xfrm>
          <a:prstGeom prst="rect">
            <a:avLst/>
          </a:prstGeom>
        </p:spPr>
      </p:pic>
      <p:pic>
        <p:nvPicPr>
          <p:cNvPr id="24" name="Picture 23" descr="A skateboarder riding past a building">
            <a:extLst>
              <a:ext uri="{FF2B5EF4-FFF2-40B4-BE49-F238E27FC236}">
                <a16:creationId xmlns:a16="http://schemas.microsoft.com/office/drawing/2014/main" id="{C514C1F5-F327-137A-EB9B-C8FD5072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1" r="5435" b="53244"/>
          <a:stretch/>
        </p:blipFill>
        <p:spPr>
          <a:xfrm>
            <a:off x="8642115" y="532065"/>
            <a:ext cx="3549885" cy="2470764"/>
          </a:xfrm>
          <a:prstGeom prst="rect">
            <a:avLst/>
          </a:prstGeom>
        </p:spPr>
      </p:pic>
      <p:pic>
        <p:nvPicPr>
          <p:cNvPr id="25" name="Picture 24" descr="A student looking into a microscope">
            <a:extLst>
              <a:ext uri="{FF2B5EF4-FFF2-40B4-BE49-F238E27FC236}">
                <a16:creationId xmlns:a16="http://schemas.microsoft.com/office/drawing/2014/main" id="{343BBA91-537D-66E4-E63F-D3D9E3E30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1" t="47094" r="5435" b="1"/>
          <a:stretch/>
        </p:blipFill>
        <p:spPr>
          <a:xfrm>
            <a:off x="8642114" y="3002829"/>
            <a:ext cx="3549885" cy="2795678"/>
          </a:xfrm>
          <a:prstGeom prst="rect">
            <a:avLst/>
          </a:prstGeom>
        </p:spPr>
      </p:pic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ED6F523-D22A-598B-A5A0-BA376AEE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759" y="3514251"/>
            <a:ext cx="7354857" cy="1030539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 Whit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B740-2652-06EA-4C66-40652C715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46AC8-DA72-C01A-0BA2-1044ADF16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0A003C-8597-5C2A-FEAD-5F6DD776855A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D8B7DD-60DD-7BC0-2790-7041D7A427C7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3ADF33-B57A-5C56-7370-EA81B1A8B80A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10E03-07A7-D667-8F6B-C0CE97D176D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AC8BB-8F7D-31EF-A23A-403902D6FCCF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1C9CD9-87A0-5C1E-A4B7-C62DBEDCE25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91C7E4-430F-7154-382D-E456A28DCCEB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273BBC-9D32-45EB-3BB9-60AF8CDED1F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F5F6C-6598-CF4A-A3BF-2A4793E69101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A7B9-6406-FA34-CB33-5AA9018B530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391F33-105F-F2CC-3F5E-99FB47447420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F77B8-D938-C5E1-61CC-8EE93D95B50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2F4232-7F4A-773E-0936-295B0EDD8702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7AEF9-C019-9408-AE70-BF317347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0327" y="532065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5E7FE-8D4F-CDF0-2382-C7356003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01" b="1351"/>
          <a:stretch/>
        </p:blipFill>
        <p:spPr>
          <a:xfrm>
            <a:off x="8642114" y="5779836"/>
            <a:ext cx="3549886" cy="1077441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28680960-077E-5C2B-520B-8C0FB6A7A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59" y="2140914"/>
            <a:ext cx="7354857" cy="907172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B0D20F-F3A0-591D-DC44-7DF74C18AA0E}"/>
              </a:ext>
            </a:extLst>
          </p:cNvPr>
          <p:cNvCxnSpPr/>
          <p:nvPr userDrawn="1"/>
        </p:nvCxnSpPr>
        <p:spPr>
          <a:xfrm>
            <a:off x="564760" y="3302171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ED6F523-D22A-598B-A5A0-BA376AEE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759" y="3514251"/>
            <a:ext cx="7354857" cy="1030539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94BC0029-207A-599D-0EB1-F757DBB6EBF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2910" y="5779364"/>
            <a:ext cx="3917225" cy="65611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B39250BA-189E-5F30-4708-6D61E265E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5054" y="532064"/>
            <a:ext cx="3550776" cy="212548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E1078A91-EAFC-469D-48CD-9EBEFE6AA90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5054" y="2657545"/>
            <a:ext cx="3550776" cy="312181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608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lwart Slate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AF7535-3E38-41FB-E654-2FCADC277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309" y="365126"/>
            <a:ext cx="865749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6308" y="1825625"/>
            <a:ext cx="44430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7263" y="1825625"/>
            <a:ext cx="395653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F4AE9BAA-B172-C5AA-F274-34E8957BF3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2251" y="5627689"/>
            <a:ext cx="2016125" cy="11017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Insert CHHS Unit ID, Ram Head or leave blank </a:t>
            </a:r>
          </a:p>
        </p:txBody>
      </p:sp>
    </p:spTree>
    <p:extLst>
      <p:ext uri="{BB962C8B-B14F-4D97-AF65-F5344CB8AC3E}">
        <p14:creationId xmlns:p14="http://schemas.microsoft.com/office/powerpoint/2010/main" val="1286746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8CC9-087D-4C00-A176-F9F321530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847" y="2091309"/>
            <a:ext cx="11083635" cy="1629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8846" y="4166883"/>
            <a:ext cx="11083634" cy="421526"/>
          </a:xfrm>
        </p:spPr>
        <p:txBody>
          <a:bodyPr wrap="square">
            <a:spAutoFit/>
          </a:bodyPr>
          <a:lstStyle>
            <a:lvl1pPr marL="0" indent="0">
              <a:buNone/>
              <a:defRPr sz="1412">
                <a:solidFill>
                  <a:schemeClr val="tx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pic>
        <p:nvPicPr>
          <p:cNvPr id="6" name="Picture 5" descr="Assistive Technology Resource Center, Colorado State University">
            <a:extLst>
              <a:ext uri="{FF2B5EF4-FFF2-40B4-BE49-F238E27FC236}">
                <a16:creationId xmlns:a16="http://schemas.microsoft.com/office/drawing/2014/main" id="{919ADE4D-A9B5-4FC5-B5B3-EAA6721A7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721" y="5812024"/>
            <a:ext cx="3071575" cy="930617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121337" y="-1"/>
            <a:ext cx="60706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B2362A8-B35C-6344-168F-975FC4D60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6" name="Picture 35" descr="An aerial shot of Colorado State University campus">
            <a:extLst>
              <a:ext uri="{FF2B5EF4-FFF2-40B4-BE49-F238E27FC236}">
                <a16:creationId xmlns:a16="http://schemas.microsoft.com/office/drawing/2014/main" id="{D30282C0-5A37-362D-B1DC-BFE43AC19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72" y="-1"/>
            <a:ext cx="10288096" cy="6868102"/>
          </a:xfrm>
          <a:prstGeom prst="rect">
            <a:avLst/>
          </a:prstGeom>
        </p:spPr>
      </p:pic>
      <p:pic>
        <p:nvPicPr>
          <p:cNvPr id="39" name="Picture 38" descr="Colorado State University logo">
            <a:extLst>
              <a:ext uri="{FF2B5EF4-FFF2-40B4-BE49-F238E27FC236}">
                <a16:creationId xmlns:a16="http://schemas.microsoft.com/office/drawing/2014/main" id="{05598EE9-D485-D86F-A9DF-63BBA2F49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149" y="347528"/>
            <a:ext cx="2647888" cy="17327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EED9DF-CA52-CD7D-5F2A-469D8A2F8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670492"/>
            <a:ext cx="5974353" cy="2631105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1DD589-66DA-2560-7B34-287747EB1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6362F0-052A-E80B-360A-0F46D76C684C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BF2DAB-1C7F-87EA-DF8A-701A4C25A3EB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244137-7879-AF2B-2E0D-AAEA8C7DDE72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77791B-4C41-7E9E-6085-EFCADA0331E2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C980BD-F417-0023-DD45-CB642CEB103B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75C76B-5CBC-4C1C-E590-DACB014C0D3B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D121C1-3A58-31AE-ADD8-DD8863B68FE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0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BC10D8E-8D0B-3CB5-550F-C1F0821F1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12CD24-74CA-0905-D07A-23DF9DF4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B3B6BF-2B16-86A0-06F6-306E154F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5EF944-57F4-E84D-0B8B-F23B69A5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5" descr="Colorado State University logo">
            <a:extLst>
              <a:ext uri="{FF2B5EF4-FFF2-40B4-BE49-F238E27FC236}">
                <a16:creationId xmlns:a16="http://schemas.microsoft.com/office/drawing/2014/main" id="{513D1247-2275-E5FB-89CF-D88723D811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22" y="2562603"/>
            <a:ext cx="2647888" cy="17327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7B9D46-0C64-DE90-73CB-FC4C4FD13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670492"/>
            <a:ext cx="5974353" cy="2631105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8544-6EFC-4319-575F-41CF67865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B5B052-2CDE-BD23-7A21-71905398B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3211BA-E7D7-3693-93C7-DDA43CEEC055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2A6159-BAF5-E0C8-B4B5-C415D68EA9A2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694A3-5AE5-342B-306B-F64105E0D29D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70BF71-6A7D-E032-CC68-F5B91A0B5D08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01747F-78C9-192A-E0B3-BB8BE79EFEF1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F11095-1E4B-721B-2D2E-A6AE9C07FEF2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14B9EB-86D0-1A95-18F4-6EF135DA6543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C9B660E-DADE-3297-F523-480C57567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31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E0622D4-4400-A1E1-234A-33DF8035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86C7CEA-7003-C4E0-6B60-21B547DF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D8B625-CCCA-0501-F438-A869F8AA6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A99E03-6BBD-CC22-3742-9CE525972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CCEEE7F-6A45-438C-4C03-6861A12681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82077" y="2516510"/>
            <a:ext cx="2826038" cy="748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CF289D-A3C9-8D9D-61B1-6AE279EE7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1670492"/>
            <a:ext cx="5974353" cy="2631105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Three-line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F025CF-7BE1-8FDD-94B1-32E1F2A7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F8036D-B8E7-7487-153F-332A406909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28"/>
            <a:ext cx="5974353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0B072C-F36A-A04E-DE4D-EB8A67A9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FC4D76-81FB-ACCF-8977-8FEDAA98C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FEFD3E-5961-4845-219F-E001ECB39221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3A24E2-E454-BF9E-4DF9-7FF811781F11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5BA58C-3C07-33C7-1B6D-DFA6BDE81996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F491F-6D6B-7C62-539B-C2873ECA5D8A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8E49-A916-DC61-AFE1-19648A522FBE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C3479-63CA-CBA6-ACA2-ADE7FBECAE5E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06DC5D7-2307-6000-B7B8-D8AA09E898A4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EF5D8E9-612D-681A-ED80-51B964A10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B302DC-CB4C-F447-F2A9-EBB4049E6EC3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3BEBA8-A74E-59F1-F08A-EAD38D908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105" y="2253288"/>
            <a:ext cx="7685972" cy="1815625"/>
          </a:xfrm>
        </p:spPr>
        <p:txBody>
          <a:bodyPr/>
          <a:lstStyle>
            <a:lvl1pPr>
              <a:defRPr sz="5299">
                <a:solidFill>
                  <a:schemeClr val="tx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A8625C-DB14-3811-4BC5-A841CB8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229" y="429632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5F2B96-FEAC-C8BC-F743-9E15196F8E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4514344"/>
            <a:ext cx="7685972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4" name="Picture 3" descr="Colorado State University symbol">
            <a:extLst>
              <a:ext uri="{FF2B5EF4-FFF2-40B4-BE49-F238E27FC236}">
                <a16:creationId xmlns:a16="http://schemas.microsoft.com/office/drawing/2014/main" id="{0B078CBE-80BB-67EF-4C03-7DEBEC2CA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-Unit 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C5DCFD-8E50-0E34-6511-17C6AF3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93CB56-B18F-AC2B-07FA-E327477319F1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EA4EAD-14FD-0B28-80CE-E58319CD5295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D85398-5510-C23C-4599-548EAB3C0372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023E23-4CF0-2687-7015-75045B5BC79E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CFA773-B3D3-CA22-E73B-2E187CE9110A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563EC6-526A-898E-1767-530D884EAC64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1FAB3A-AEC6-1661-22DC-1A08925AC506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CA74DA-15F1-3C92-AC34-90D525C3E82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8D92-995C-D6A8-FF27-DF556469F0B9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D26EE1-6D1D-C765-2643-A5B8D2CF106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B6B76-27D4-A7B5-C6F2-231D8022824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3B34D3-83D6-C0FE-B940-F2777F520BE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A497C-BE2A-8D40-9B83-F6EB98B5FDF9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A19627-FAD9-25D7-76F5-FEC1CE8C3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4C97F1-160B-3523-A33A-03C80EC7C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E0F09-E3D8-9C0B-BA51-4A3E24948C73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tx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DF5909-0874-C1E4-DB2A-4D9CE2C3B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105" y="2253288"/>
            <a:ext cx="7685972" cy="1815625"/>
          </a:xfrm>
        </p:spPr>
        <p:txBody>
          <a:bodyPr/>
          <a:lstStyle>
            <a:lvl1pPr>
              <a:defRPr sz="5299">
                <a:solidFill>
                  <a:schemeClr val="bg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C35C91-82C3-FE75-6673-DD1E2B7C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229" y="429632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16160F8-ED25-9CFB-51DC-E266BD91B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4514344"/>
            <a:ext cx="7685972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B0AE0-E249-ED95-8E45-9A6ECFA10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53248-0DFE-5786-3EB4-38ECB701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1E2CC27-8417-974D-CB14-AE532B85A9E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91148" y="2294649"/>
            <a:ext cx="2450186" cy="748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491971E-EC47-BAB2-F1BB-CF91536E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BFE76D5A-50D9-62AB-C9BD-7DCEA85152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32505" y="5639616"/>
            <a:ext cx="6242306" cy="12183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5006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White-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827D8-037B-67B6-E470-24C4EA3B0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F64147-AC62-13B4-0327-ABF4A8273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22DFC-24FC-8831-EF62-253FF27F134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17DE11-07BC-E1D1-9E6D-47221CB943F3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9E064D-7495-CFAD-FD44-7D07D08BF42E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A259D5-4BA2-344D-7CD6-9521FD38264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70F941-C1E3-04C7-8791-F51F1F90D283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78D181-2ECC-0927-B878-85A844EE03B7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B6AE7-2EB4-86A8-DF06-D0F86314C207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FC8CFD-9560-704F-A9BC-94BA43B7F844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DDC4ED-BEAA-08FD-0418-E374D22E2AC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0D08A2-8B12-444C-27FD-E56E3B7C161B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75C9BE-6C24-522D-63D0-F993E7EEB8F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05D334-B427-8BD0-067F-53FA1B2116D6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AF7D61-EB72-1FDE-47D9-AD867167FE46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FB3FD2F-2E9C-0F4D-5EAD-8C692AE00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60" y="1895374"/>
            <a:ext cx="7354858" cy="1815625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03ED0F-7778-A2B3-838F-5536A9E4E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64760" y="3929014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A7AB9F9D-15F1-2422-D84E-6D469DDF9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760" y="4147031"/>
            <a:ext cx="7354858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pic>
        <p:nvPicPr>
          <p:cNvPr id="37" name="Picture 36" descr="Colorado State University logo">
            <a:extLst>
              <a:ext uri="{FF2B5EF4-FFF2-40B4-BE49-F238E27FC236}">
                <a16:creationId xmlns:a16="http://schemas.microsoft.com/office/drawing/2014/main" id="{1FEEA0BE-133C-1EE9-31D3-7B0CF0957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169" y="5854263"/>
            <a:ext cx="3924809" cy="7850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6AF8EAE-6735-D2DA-7BBA-16DB495AC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0327" y="532065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9" name="Picture 38" descr="A skateboarder riding past a building">
            <a:extLst>
              <a:ext uri="{FF2B5EF4-FFF2-40B4-BE49-F238E27FC236}">
                <a16:creationId xmlns:a16="http://schemas.microsoft.com/office/drawing/2014/main" id="{FCE4C5C5-8A60-3965-F390-A74EE17C8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5435" b="53244"/>
          <a:stretch/>
        </p:blipFill>
        <p:spPr>
          <a:xfrm>
            <a:off x="8642115" y="532065"/>
            <a:ext cx="3549885" cy="2470764"/>
          </a:xfrm>
          <a:prstGeom prst="rect">
            <a:avLst/>
          </a:prstGeom>
        </p:spPr>
      </p:pic>
      <p:pic>
        <p:nvPicPr>
          <p:cNvPr id="40" name="Picture 39" descr="A student looking into a microscope">
            <a:extLst>
              <a:ext uri="{FF2B5EF4-FFF2-40B4-BE49-F238E27FC236}">
                <a16:creationId xmlns:a16="http://schemas.microsoft.com/office/drawing/2014/main" id="{5C878159-DDC8-18FF-BA77-FF7660F78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t="47094" r="5435" b="1"/>
          <a:stretch/>
        </p:blipFill>
        <p:spPr>
          <a:xfrm>
            <a:off x="8642114" y="3002829"/>
            <a:ext cx="3549885" cy="2795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2C5EAF-24B7-F4E1-3111-7FF762635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601" b="1351"/>
          <a:stretch/>
        </p:blipFill>
        <p:spPr>
          <a:xfrm>
            <a:off x="8642114" y="5779836"/>
            <a:ext cx="3549886" cy="10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5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Whit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EDBC3-9A91-D690-1AC9-E475123A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799493-908E-625D-0010-E7C2953A2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ED895F-FA67-353C-C6DB-3621043D39C9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3B9374-91DD-832D-4778-A51EEE7C2FD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61AB87-E732-B49C-A2E4-8F3D003EF158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FC5D5F-177F-CEB6-E40D-F5875B28F922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7CC673-5799-2701-95E7-8DAE0F727F1E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B401D3-4A3F-1369-3599-F688F0AF67D5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FF837C-A5EC-B9F2-9F4B-B5F0DDD07717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1907AB-F08E-D4AF-6D89-D0A32CE06264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548600-A2F8-1888-1F29-F759B937358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4322D2-9A08-FDA4-8121-80B6137946C6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C7A6F4-5ACD-5CDA-216C-171E7D80613B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21C85F9-C5E3-96E2-E9B8-A14CBD3EAF25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65BDAB-6ED3-737E-ED91-7ECACB8B0101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2399E7-5542-1F5E-6E83-B801B226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60" y="1895374"/>
            <a:ext cx="7354858" cy="1815625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9D5FFB-169B-62D7-DAF0-9A5168D9A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64760" y="3929014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A48D22B-DEEC-143E-1D31-4E59BE7CD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760" y="4147031"/>
            <a:ext cx="7354858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name, or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5024EB-1A71-B0F2-4E39-21F6EAE59C5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2910" y="5779364"/>
            <a:ext cx="3917225" cy="74841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B5F49C-E824-C4BB-C807-C87C9BDC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7173" y="532789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83D9A80-0E80-281A-E99F-F92471A176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5054" y="532064"/>
            <a:ext cx="3550776" cy="212548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C7FBBA56-1926-80C7-58E3-C4C49ACB14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5054" y="2657545"/>
            <a:ext cx="3550776" cy="312181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2EBB3FD-4351-5139-40A1-638BAA79F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54" b="1375"/>
          <a:stretch/>
        </p:blipFill>
        <p:spPr>
          <a:xfrm>
            <a:off x="8636696" y="5780088"/>
            <a:ext cx="3555304" cy="107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776140-691A-A9D4-ECB6-9A007671B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34182" cy="4040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9F244-C8CA-9288-A22D-B4C0340C5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182" y="0"/>
            <a:ext cx="3657025" cy="4040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6" name="Picture 15" descr="A person in a white hat reading a book in a library&#10;&#10;Description automatically generated">
            <a:extLst>
              <a:ext uri="{FF2B5EF4-FFF2-40B4-BE49-F238E27FC236}">
                <a16:creationId xmlns:a16="http://schemas.microsoft.com/office/drawing/2014/main" id="{C5CCAA47-DA17-8285-750E-435ED4023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161" b="40013"/>
          <a:stretch/>
        </p:blipFill>
        <p:spPr>
          <a:xfrm>
            <a:off x="0" y="404037"/>
            <a:ext cx="4889303" cy="3871630"/>
          </a:xfrm>
          <a:prstGeom prst="rect">
            <a:avLst/>
          </a:prstGeom>
        </p:spPr>
      </p:pic>
      <p:pic>
        <p:nvPicPr>
          <p:cNvPr id="15" name="Picture 14" descr="Green duotone photo of The Oval at CSU">
            <a:extLst>
              <a:ext uri="{FF2B5EF4-FFF2-40B4-BE49-F238E27FC236}">
                <a16:creationId xmlns:a16="http://schemas.microsoft.com/office/drawing/2014/main" id="{60636B70-6D80-E6B4-A0AB-1FA37A1EE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t="59986" r="161"/>
          <a:stretch/>
        </p:blipFill>
        <p:spPr>
          <a:xfrm>
            <a:off x="0" y="4275667"/>
            <a:ext cx="4889303" cy="25825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F68099-713E-262D-9C2F-41D041CBC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6960" y="404038"/>
            <a:ext cx="159005" cy="6453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6E62C63B-24C9-E5A2-704B-B0DFF56BB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54" y="2009316"/>
            <a:ext cx="6389855" cy="1661737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CA12811A-2E64-8B50-D74B-A49778FA0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9254" y="3917043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BE80CC-75E4-19D2-085B-A11BC80E4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453FC-0441-6339-5061-664B9E8AF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34182" cy="4040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B1232C-F8A7-1F30-9E27-22B5ED5B2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182" y="0"/>
            <a:ext cx="3657025" cy="4040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D29A660C-111B-2054-5D47-2BDBBE804CB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090" y="404037"/>
            <a:ext cx="4863869" cy="43378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8F846DE8-2EB1-0330-2196-E2554F6E77E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4741862"/>
            <a:ext cx="4863869" cy="21161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E35C0C-972C-4520-67CF-18EAFF17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6960" y="404038"/>
            <a:ext cx="159005" cy="6453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AB41D4B-99CA-CF76-F7B8-47081EDAD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54" y="2009316"/>
            <a:ext cx="6389855" cy="1661737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907D6495-ABD1-CEE9-7021-6A5CD8B68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9254" y="3917043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AE2353-C2E6-3E6F-5583-DF7C0A326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0A87B4F-7A57-E116-2C45-32B14FC88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57C644-FEBF-9113-5927-9768D8D0FA88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7479E8-DC92-2C2F-2918-38A097E19379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5C1430-9968-6D88-677F-2485BB14AA2D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6FD7B1-416E-CA00-31A7-5492FEF65339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F717F7-BA67-3DBB-2C1E-93DE9423B18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C25C91A-E7D6-143F-8CBA-49C86F081711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BDCF05-9FAA-BE45-A86B-D65536E2DC65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27DD14-79B6-BFA6-0DE1-4745077AD6EB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A1E6A46-72DD-4620-11AD-B24A46E2CD4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24740B9-0AFE-2A72-BAB4-CD9179B4E7B8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ADCE63-3A13-C0C7-34A8-AF40FE52F293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163F3F-7C4F-CC6B-99BC-F04D03D6ECD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6F35307-AB69-FFBC-107C-F809DFE913FA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2802A39-2259-D3B0-4A1A-54A6CD7C5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50F919F-2672-E7CF-2330-1BB4B37D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33AA952-0C7C-D384-ECA1-9F6FD4F55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592" y="1900147"/>
            <a:ext cx="6389855" cy="1661737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0B6D903-D6D9-E95F-7AEF-BBE59B0BF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592" y="3807874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D72AE4-7D75-438A-159A-A31D41A6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03F0980-7265-5C47-BE68-98BD261ED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5B9E5C18-1C92-7803-DDA7-77DDBC2095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74329DB-9EDD-8725-56C0-72C32669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75" name="Picture 74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0E7D063-4617-D2BD-9DE7-7C737655E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8FFE2DF-4195-F5AF-C13C-36CE7BF15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54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26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C5DCFD-8E50-0E34-6511-17C6AF3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93CB56-B18F-AC2B-07FA-E327477319F1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EA4EAD-14FD-0B28-80CE-E58319CD5295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D85398-5510-C23C-4599-548EAB3C0372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023E23-4CF0-2687-7015-75045B5BC79E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CFA773-B3D3-CA22-E73B-2E187CE9110A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563EC6-526A-898E-1767-530D884EAC64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1FAB3A-AEC6-1661-22DC-1A08925AC506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DCA74DA-15F1-3C92-AC34-90D525C3E82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D78D92-995C-D6A8-FF27-DF556469F0B9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D26EE1-6D1D-C765-2643-A5B8D2CF106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6B6B76-27D4-A7B5-C6F2-231D8022824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3B34D3-83D6-C0FE-B940-F2777F520BE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A497C-BE2A-8D40-9B83-F6EB98B5FDF9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A19627-FAD9-25D7-76F5-FEC1CE8C3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4C97F1-160B-3523-A33A-03C80EC7C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77D9F0-19AB-8C54-BB91-2A8C7E397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592" y="1901401"/>
            <a:ext cx="6389855" cy="1661737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Section Headline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1EE2248E-7F37-648B-CC77-345582D199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592" y="3809128"/>
            <a:ext cx="6389855" cy="452945"/>
          </a:xfr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B0AE0-E249-ED95-8E45-9A6ECFA10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53248-0DFE-5786-3EB4-38ECB701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43ECF808-D3BE-4641-8561-5991299CBE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91971E-EC47-BAB2-F1BB-CF91536E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BFE76D5A-50D9-62AB-C9BD-7DCEA85152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32505" y="5639616"/>
            <a:ext cx="6242306" cy="12183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CD1A3F4-56E6-44A2-F6BA-77EC11C85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54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CA485E-0E8B-9F15-5F04-03D336D7F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048"/>
          <a:stretch/>
        </p:blipFill>
        <p:spPr>
          <a:xfrm>
            <a:off x="794" y="0"/>
            <a:ext cx="1944711" cy="68584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ED3097-84AA-5862-F8D0-BC7207A1C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24725" y="0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2" descr="Colorado State University symbol">
            <a:extLst>
              <a:ext uri="{FF2B5EF4-FFF2-40B4-BE49-F238E27FC236}">
                <a16:creationId xmlns:a16="http://schemas.microsoft.com/office/drawing/2014/main" id="{F146F9C0-7E8C-BFF4-F322-1B9DE073D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09" y="5796198"/>
            <a:ext cx="722920" cy="723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24BEA-BB70-0A76-015A-8BFD7EB86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52" b="89458"/>
          <a:stretch/>
        </p:blipFill>
        <p:spPr>
          <a:xfrm>
            <a:off x="1945505" y="1"/>
            <a:ext cx="10246495" cy="7230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E4A518-5FA6-422E-78D3-21ABCD78F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819" y="1038878"/>
            <a:ext cx="8959356" cy="92320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BEA90C6-8F52-877D-2151-41D9FA2F2E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7818" y="2005168"/>
            <a:ext cx="8959356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F596587-5715-BFF7-0FFD-2D41193E6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307C8-7062-4247-432A-F4259380A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pic>
        <p:nvPicPr>
          <p:cNvPr id="8" name="Picture 7" descr="Colorado State University symbol">
            <a:extLst>
              <a:ext uri="{FF2B5EF4-FFF2-40B4-BE49-F238E27FC236}">
                <a16:creationId xmlns:a16="http://schemas.microsoft.com/office/drawing/2014/main" id="{D12D5377-6199-8F49-2CFD-D9431C003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33" y="674118"/>
            <a:ext cx="722920" cy="7230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95FAC7-B012-3C90-E0FE-8D2DFAB15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30" y="1704800"/>
            <a:ext cx="10936893" cy="923201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DC5F9-E376-15D2-E4CF-2350E427D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9630" y="2671091"/>
            <a:ext cx="10936893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397D50F-C7A3-D938-FD4B-49B55C368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B91771-9A35-C216-664E-38CB67BC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65828" y="2750763"/>
            <a:ext cx="3564263" cy="1210592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599"/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65828" y="4107237"/>
            <a:ext cx="3564263" cy="44191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070221" y="1086514"/>
            <a:ext cx="6055592" cy="48570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0A5CD19-1082-1512-97C9-96B79AEE0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-Mountai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C1413D-AA80-5916-E18A-87102AB43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93100"/>
          <a:stretch/>
        </p:blipFill>
        <p:spPr>
          <a:xfrm>
            <a:off x="794" y="0"/>
            <a:ext cx="841276" cy="6858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458B6-0897-B08E-BD63-D027D512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0" t="80305" r="5216"/>
          <a:stretch/>
        </p:blipFill>
        <p:spPr>
          <a:xfrm>
            <a:off x="842070" y="5507665"/>
            <a:ext cx="10714016" cy="135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9E552-529E-77F4-951A-D05187C6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8318" y="0"/>
            <a:ext cx="2338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9" descr="A sun shining over a forest&#10;&#10;Description automatically generated">
            <a:extLst>
              <a:ext uri="{FF2B5EF4-FFF2-40B4-BE49-F238E27FC236}">
                <a16:creationId xmlns:a16="http://schemas.microsoft.com/office/drawing/2014/main" id="{14518560-1601-CEE2-6EE7-1F6CB7529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22"/>
          <a:stretch/>
        </p:blipFill>
        <p:spPr>
          <a:xfrm>
            <a:off x="8589989" y="0"/>
            <a:ext cx="3602011" cy="6858000"/>
          </a:xfrm>
          <a:prstGeom prst="rect">
            <a:avLst/>
          </a:prstGeom>
        </p:spPr>
      </p:pic>
      <p:pic>
        <p:nvPicPr>
          <p:cNvPr id="2" name="Picture 1" descr="Colorado State University symbol">
            <a:extLst>
              <a:ext uri="{FF2B5EF4-FFF2-40B4-BE49-F238E27FC236}">
                <a16:creationId xmlns:a16="http://schemas.microsoft.com/office/drawing/2014/main" id="{BDCB5DD4-D483-68BD-4F84-B2C9099F7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02" y="5773703"/>
            <a:ext cx="722920" cy="72301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643" y="520995"/>
            <a:ext cx="6756795" cy="16617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643" y="2321032"/>
            <a:ext cx="6756795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65B62-AEED-B85E-3FF6-57ED771FE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00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43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-Ov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C1413D-AA80-5916-E18A-87102AB43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93100"/>
          <a:stretch/>
        </p:blipFill>
        <p:spPr>
          <a:xfrm>
            <a:off x="794" y="0"/>
            <a:ext cx="841276" cy="6858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458B6-0897-B08E-BD63-D027D512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0" t="80305" r="5216"/>
          <a:stretch/>
        </p:blipFill>
        <p:spPr>
          <a:xfrm>
            <a:off x="842070" y="5507665"/>
            <a:ext cx="10714016" cy="1350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EE25A-A459-3620-F240-4DFA54D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8318" y="0"/>
            <a:ext cx="2338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2" descr="A row of trees on a road&#10;&#10;Description automatically generated">
            <a:extLst>
              <a:ext uri="{FF2B5EF4-FFF2-40B4-BE49-F238E27FC236}">
                <a16:creationId xmlns:a16="http://schemas.microsoft.com/office/drawing/2014/main" id="{AC942C72-8EC5-C087-939D-9BC6B550B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34"/>
          <a:stretch/>
        </p:blipFill>
        <p:spPr>
          <a:xfrm>
            <a:off x="8582208" y="1"/>
            <a:ext cx="3608999" cy="6858000"/>
          </a:xfrm>
          <a:prstGeom prst="rect">
            <a:avLst/>
          </a:prstGeom>
        </p:spPr>
      </p:pic>
      <p:pic>
        <p:nvPicPr>
          <p:cNvPr id="8" name="Picture 7" descr="Colorado State University symbol">
            <a:extLst>
              <a:ext uri="{FF2B5EF4-FFF2-40B4-BE49-F238E27FC236}">
                <a16:creationId xmlns:a16="http://schemas.microsoft.com/office/drawing/2014/main" id="{34E038AC-1AE3-ED73-7036-C6CAB00F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02" y="5773703"/>
            <a:ext cx="722920" cy="72301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643" y="520995"/>
            <a:ext cx="6756795" cy="16617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643" y="2321032"/>
            <a:ext cx="6756795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42F9FFF-7EB1-A7DB-B013-A716B683F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00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7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C866178-CBCD-77EF-8FAB-1F3C49A75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93100"/>
          <a:stretch/>
        </p:blipFill>
        <p:spPr>
          <a:xfrm>
            <a:off x="794" y="0"/>
            <a:ext cx="841276" cy="6858447"/>
          </a:xfrm>
          <a:prstGeom prst="rect">
            <a:avLst/>
          </a:prstGeom>
        </p:spPr>
      </p:pic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B7A48FE2-579B-81DF-FD0F-99223BB771E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89989" y="0"/>
            <a:ext cx="3584822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CAAFB-2C9A-D0BB-FC1C-BBDD98AC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0" t="80305" r="31528"/>
          <a:stretch/>
        </p:blipFill>
        <p:spPr>
          <a:xfrm>
            <a:off x="842070" y="5507665"/>
            <a:ext cx="7506248" cy="1350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82DB31-56E1-FB99-975F-6A13C48A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48318" y="0"/>
            <a:ext cx="2338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85F4885-CC1E-1EF1-E274-97D422B3C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643" y="520995"/>
            <a:ext cx="6756795" cy="16617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C52649C-B641-EC57-75DF-EF9D3DD7C8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643" y="2321032"/>
            <a:ext cx="6756795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22878-7E9A-81E8-7BD4-EA17ADD9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00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0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7090" y="2454768"/>
            <a:ext cx="8597822" cy="923201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“Quote”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027ED-012B-7407-85EE-A5994FEE1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324601"/>
            <a:ext cx="3691673" cy="533399"/>
            <a:chOff x="0" y="568749"/>
            <a:chExt cx="7384308" cy="11916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6BD615-3100-6B0D-80AF-6148FF436E62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AB864A-DFC1-8ACE-87E4-E92DA290916C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CAA52F-343B-3FE3-30E3-295C4517EB1E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DB2290-3E87-EBEE-B7C5-B036F1C77117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FB4E1-F274-B073-8E7E-CB2544A6D761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2F0147-429D-9A58-82F4-19D9B4664D4E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891A34-14D2-ADB6-1169-740DA5910940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9C2B3-142D-5E44-1175-183720B6E55A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945597-6F58-A8E5-A24B-B3C67DA5490A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207D62-8D62-B822-1E45-17C921014CC7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A9CCBA-B6CB-7D13-11F8-8B53466883D9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D55400-2F92-5A7A-37B5-17CD27C2DC73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0A2EF-4B95-657F-0869-CC36FA292DB5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2A8B82-B1AD-9FF9-67E7-3FDE201E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6323877"/>
            <a:ext cx="8500327" cy="53206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672AE2E-C5C4-44D6-2A12-46A2082FB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Color Ba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440F7-CED7-BA5A-F03A-60FEE65F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9CFA67-6F27-DC17-19C2-9CAB7BCE3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2554" y="894395"/>
            <a:ext cx="10252570" cy="923201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1302555" y="2090896"/>
            <a:ext cx="3037468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910105" y="2090896"/>
            <a:ext cx="3037468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8517656" y="2090896"/>
            <a:ext cx="3037468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697D4B-8432-9C6E-B48E-E03539E4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50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67D14-DC84-37FE-9353-9AFB12EA1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048"/>
          <a:stretch/>
        </p:blipFill>
        <p:spPr>
          <a:xfrm>
            <a:off x="794" y="0"/>
            <a:ext cx="1944711" cy="6858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38DA7F-E3F5-8F2E-74C2-ED9978E0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24725" y="0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 descr="Colorado State University symbol">
            <a:extLst>
              <a:ext uri="{FF2B5EF4-FFF2-40B4-BE49-F238E27FC236}">
                <a16:creationId xmlns:a16="http://schemas.microsoft.com/office/drawing/2014/main" id="{E74486EA-1727-AA76-BCAA-5245CDDF5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09" y="5796198"/>
            <a:ext cx="722920" cy="723014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10D2022-1C46-B33B-9D3B-B229B82C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4601" y="207776"/>
            <a:ext cx="9067225" cy="923201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584602" y="1415430"/>
            <a:ext cx="2713657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761386" y="1415430"/>
            <a:ext cx="2713657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8938170" y="1415430"/>
            <a:ext cx="2713657" cy="520079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2F58C89-8A08-333D-6958-95A00A0BA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5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951289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B5CA8-1D33-D57A-0D5B-9F0C565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79" t="10488"/>
          <a:stretch/>
        </p:blipFill>
        <p:spPr>
          <a:xfrm rot="10800000">
            <a:off x="8068235" y="0"/>
            <a:ext cx="412376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33A28-D647-6609-0C80-6EA99E415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1289" y="-1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435788" y="3429000"/>
            <a:ext cx="3388659" cy="44191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435788" y="2571963"/>
            <a:ext cx="3388659" cy="518223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699" b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23C1988-8971-9C59-BDE8-BC869EA85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584C64-A914-822E-A0BB-375E897C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"/>
            <a:ext cx="595745" cy="1981200"/>
            <a:chOff x="23195532" y="179377"/>
            <a:chExt cx="1191645" cy="39529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1BE646-2679-41E3-CEB5-2DD4A90CE1C6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082E90-8AC0-2284-E1DB-33E0BDA450B6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DA3119-45E8-4CA2-315E-F2CF9CBE15CE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AD474F-9AA3-103A-C4A9-09C689687EE1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1CED52-3D32-5A87-9350-1D2CB3612122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C670C8-1DCB-9B2F-3719-8994E2876370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3FA346-5A9F-773A-7320-A028253E30BF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71B610E-3267-1CA7-77AC-581280028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39071"/>
          <a:stretch/>
        </p:blipFill>
        <p:spPr>
          <a:xfrm>
            <a:off x="0" y="1981200"/>
            <a:ext cx="595744" cy="4876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391DFD-1F77-AEF7-99E8-EB336BCE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95744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48853" y="857601"/>
            <a:ext cx="4290357" cy="16617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8852" y="2693172"/>
            <a:ext cx="4290356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17245" y="0"/>
            <a:ext cx="6174756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5BA60A1-0A69-8625-4064-E44722C49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3892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2B293C-E279-D262-62FF-DE9F18B37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0530" y="857601"/>
            <a:ext cx="4290357" cy="1661737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4E5CF8-AF7E-5C3B-AE0F-2A8EB21265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90532" y="2693172"/>
            <a:ext cx="4290356" cy="1724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7CA2E77-0C7A-35BA-F020-60D736EB44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812493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56F39-2B84-2999-54DF-64863396D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058927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AED01-6C6A-C36B-3B7D-03A91FE39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2"/>
          <a:stretch/>
        </p:blipFill>
        <p:spPr>
          <a:xfrm>
            <a:off x="11234001" y="0"/>
            <a:ext cx="957999" cy="4273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79910A-43DD-1C44-0141-B0B9F57F9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34001" y="4271435"/>
            <a:ext cx="957999" cy="2586565"/>
          </a:xfrm>
          <a:prstGeom prst="rect">
            <a:avLst/>
          </a:prstGeom>
          <a:solidFill>
            <a:srgbClr val="006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B3283F-B7C5-4D58-F734-965D9263C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Botto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EE7A8-CE53-9E0E-CB2D-27FFBA3B9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47764"/>
            <a:ext cx="5932505" cy="1210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B5C39-6DBF-F77D-92A5-B8FEF05F2567}"/>
              </a:ext>
            </a:extLst>
          </p:cNvPr>
          <p:cNvSpPr/>
          <p:nvPr userDrawn="1"/>
        </p:nvSpPr>
        <p:spPr>
          <a:xfrm>
            <a:off x="5932505" y="5647765"/>
            <a:ext cx="6259495" cy="1210236"/>
          </a:xfrm>
          <a:prstGeom prst="rect">
            <a:avLst/>
          </a:prstGeom>
          <a:solidFill>
            <a:srgbClr val="006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3316" y="5871797"/>
            <a:ext cx="11485369" cy="718278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64776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1E06C1A-BE66-6D39-BB1E-3ACF85574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3C97C-4922-CFA8-2692-28A33BDEF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6" r="86450"/>
          <a:stretch/>
        </p:blipFill>
        <p:spPr>
          <a:xfrm>
            <a:off x="0" y="-447"/>
            <a:ext cx="679533" cy="68584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6AFC4A-24B4-F991-4FE8-5F2430532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9533" y="-447"/>
            <a:ext cx="23389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423" y="0"/>
            <a:ext cx="11278577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A53C57-585A-C862-A030-6CF433556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352C01-CF06-B681-184A-FAE5A6ECB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324601"/>
            <a:ext cx="3691673" cy="533399"/>
            <a:chOff x="0" y="568749"/>
            <a:chExt cx="7384308" cy="11916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95E2CB-20FB-92B4-7A63-AD12348A4E2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85ADF-891A-E3CE-2A39-4F645BC1CD1D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6FDF2-B195-6F0E-C775-3E75B03A7960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659CA4-F22D-5CB5-4F52-1120A3B0163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FC27C3-B913-BD6A-2121-452EDFFA334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7F1EFD-0724-26BE-BEA4-E006100A061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1369B6-79CB-1FE0-44F1-A079EB772348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0CCF14-934C-2F45-E299-EADABD572E15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02125-91FB-5BD9-B947-33A245C1AB2B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8BF4F0-1BAD-2261-9678-45CC4F8C4B0D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EEE461-0455-13A9-7AF9-6DF7BC0B5E7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AA87AA-5EC1-0A64-9BDC-3C9B3892CA61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AB6F20-A900-3B90-DBCD-94880C4C6CA8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559F08-43EE-41A4-7125-5A6E16B11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6323877"/>
            <a:ext cx="8500327" cy="53206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715335-D174-E71B-741C-712D7BB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BE7D36-222D-8293-06F9-02F1BC446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19C00B1-75B9-D48E-7592-19E77953A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555" y="6512009"/>
            <a:ext cx="462098" cy="222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D421B75-32F1-3341-9ED0-64265A793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80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 E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m with a leather halter&#10;&#10;Description automatically generated">
            <a:extLst>
              <a:ext uri="{FF2B5EF4-FFF2-40B4-BE49-F238E27FC236}">
                <a16:creationId xmlns:a16="http://schemas.microsoft.com/office/drawing/2014/main" id="{AF5630CA-CE85-8E94-7F94-DDB28DF99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pic>
        <p:nvPicPr>
          <p:cNvPr id="8" name="Picture 7" descr="Colorado State University logo">
            <a:extLst>
              <a:ext uri="{FF2B5EF4-FFF2-40B4-BE49-F238E27FC236}">
                <a16:creationId xmlns:a16="http://schemas.microsoft.com/office/drawing/2014/main" id="{1B6E8884-AC6A-78D6-0B43-26616F25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2128" y="736881"/>
            <a:ext cx="2647887" cy="173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832BF-CDCD-C36C-3D8E-F4CBCB8D7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3886" y="3108902"/>
            <a:ext cx="3824370" cy="92320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541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 End-Nam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m with a leather halter&#10;&#10;Description automatically generated">
            <a:extLst>
              <a:ext uri="{FF2B5EF4-FFF2-40B4-BE49-F238E27FC236}">
                <a16:creationId xmlns:a16="http://schemas.microsoft.com/office/drawing/2014/main" id="{AF5630CA-CE85-8E94-7F94-DDB28DF99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pic>
        <p:nvPicPr>
          <p:cNvPr id="8" name="Picture 7" descr="Colorado State University logo">
            <a:extLst>
              <a:ext uri="{FF2B5EF4-FFF2-40B4-BE49-F238E27FC236}">
                <a16:creationId xmlns:a16="http://schemas.microsoft.com/office/drawing/2014/main" id="{1B6E8884-AC6A-78D6-0B43-26616F254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2127" y="736881"/>
            <a:ext cx="2647887" cy="173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0FED6-ACDF-A229-AA14-0BB8A6ED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1578" y="3114352"/>
            <a:ext cx="3748985" cy="600036"/>
          </a:xfrm>
        </p:spPr>
        <p:txBody>
          <a:bodyPr/>
          <a:lstStyle>
            <a:lvl1pPr algn="ctr">
              <a:defRPr sz="2699"/>
            </a:lvl1pPr>
          </a:lstStyle>
          <a:p>
            <a:r>
              <a:rPr lang="en-US"/>
              <a:t>Presented by: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0D62115-B299-FBCF-3FCD-BE332DB652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1578" y="3886781"/>
            <a:ext cx="3748985" cy="1467581"/>
          </a:xfrm>
        </p:spPr>
        <p:txBody>
          <a:bodyPr wrap="square">
            <a:spAutoFit/>
          </a:bodyPr>
          <a:lstStyle>
            <a:lvl1pPr marL="0" indent="0" algn="ctr">
              <a:buNone/>
              <a:defRPr sz="1600" b="0" spc="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contact info</a:t>
            </a:r>
          </a:p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6985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End-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12377C-37CB-D156-A059-40B7B186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8FAB7-7FC1-928E-5427-3DA03526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A4D03-2C99-4E42-AE03-489907E1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FE05E-6413-869C-B146-56D470DE5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9" descr="Colorado State University logo">
            <a:extLst>
              <a:ext uri="{FF2B5EF4-FFF2-40B4-BE49-F238E27FC236}">
                <a16:creationId xmlns:a16="http://schemas.microsoft.com/office/drawing/2014/main" id="{88E6F6F7-1DA3-89DD-7179-C39DAC639A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22" y="2562603"/>
            <a:ext cx="2647888" cy="173279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C51E8C0-A960-CF8E-9E76-C4F479A0D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3278623"/>
            <a:ext cx="5974354" cy="1000146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25D5DD-F3EC-F94F-7CD0-3D872F132B51}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F30E220-B1FD-A0BB-DE0C-BA85A05457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00"/>
            <a:ext cx="5974353" cy="876650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DD767-C628-3A6F-97BD-9FFF02C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FCD3E1-DC76-37A2-36F0-EAA00D96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587AE-9BBD-840C-D85E-5B6B4ADBC30D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D19AD4-890F-F1F4-8B61-7F1743B4F6EA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51CADE-A0BE-763B-B0D4-DF84354C7881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95A34-7E24-90F5-057A-DF9E87C66D4F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F0090-A7E2-89EE-E302-3A002D09B76F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06FAC-C9F5-2196-6685-FBF50AC240C7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FB0E4D-5BDF-2F0F-402C-F6C2FA743D5A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523F13-2585-E0CF-B408-841087C1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7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End-Unit 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12377C-37CB-D156-A059-40B7B186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3"/>
          <a:stretch/>
        </p:blipFill>
        <p:spPr>
          <a:xfrm>
            <a:off x="0" y="0"/>
            <a:ext cx="957985" cy="4273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8FAB7-7FC1-928E-5427-3DA03526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1434"/>
            <a:ext cx="957999" cy="25865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A4D03-2C99-4E42-AE03-489907E1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57999" y="0"/>
            <a:ext cx="175074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FE05E-6413-869C-B146-56D470DE5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3073" y="0"/>
            <a:ext cx="3324047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DD767-C628-3A6F-97BD-9FFF02CA2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421176" y="0"/>
            <a:ext cx="17507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FCD3E1-DC76-37A2-36F0-EAA00D96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96255" y="1"/>
            <a:ext cx="595745" cy="1981200"/>
            <a:chOff x="23195532" y="179377"/>
            <a:chExt cx="1191645" cy="395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587AE-9BBD-840C-D85E-5B6B4ADBC30D}"/>
                </a:ext>
              </a:extLst>
            </p:cNvPr>
            <p:cNvSpPr/>
            <p:nvPr userDrawn="1"/>
          </p:nvSpPr>
          <p:spPr>
            <a:xfrm>
              <a:off x="23195532" y="179377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D19AD4-890F-F1F4-8B61-7F1743B4F6EA}"/>
                </a:ext>
              </a:extLst>
            </p:cNvPr>
            <p:cNvSpPr/>
            <p:nvPr userDrawn="1"/>
          </p:nvSpPr>
          <p:spPr>
            <a:xfrm>
              <a:off x="23195534" y="743665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51CADE-A0BE-763B-B0D4-DF84354C7881}"/>
                </a:ext>
              </a:extLst>
            </p:cNvPr>
            <p:cNvSpPr/>
            <p:nvPr userDrawn="1"/>
          </p:nvSpPr>
          <p:spPr>
            <a:xfrm>
              <a:off x="23195533" y="1307953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95A34-7E24-90F5-057A-DF9E87C66D4F}"/>
                </a:ext>
              </a:extLst>
            </p:cNvPr>
            <p:cNvSpPr/>
            <p:nvPr userDrawn="1"/>
          </p:nvSpPr>
          <p:spPr>
            <a:xfrm>
              <a:off x="23195532" y="1872241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F0090-A7E2-89EE-E302-3A002D09B76F}"/>
                </a:ext>
              </a:extLst>
            </p:cNvPr>
            <p:cNvSpPr/>
            <p:nvPr userDrawn="1"/>
          </p:nvSpPr>
          <p:spPr>
            <a:xfrm>
              <a:off x="23195532" y="2436529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06FAC-C9F5-2196-6685-FBF50AC240C7}"/>
                </a:ext>
              </a:extLst>
            </p:cNvPr>
            <p:cNvSpPr/>
            <p:nvPr userDrawn="1"/>
          </p:nvSpPr>
          <p:spPr>
            <a:xfrm>
              <a:off x="23195532" y="3000817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FB0E4D-5BDF-2F0F-402C-F6C2FA743D5A}"/>
                </a:ext>
              </a:extLst>
            </p:cNvPr>
            <p:cNvSpPr/>
            <p:nvPr userDrawn="1"/>
          </p:nvSpPr>
          <p:spPr>
            <a:xfrm>
              <a:off x="23195532" y="3565107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523F13-2585-E0CF-B408-841087C1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39071"/>
          <a:stretch/>
        </p:blipFill>
        <p:spPr>
          <a:xfrm>
            <a:off x="11596250" y="1981200"/>
            <a:ext cx="595744" cy="48768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B871660-E258-EA73-D579-547EDF741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018" y="3278623"/>
            <a:ext cx="5974354" cy="1000146"/>
          </a:xfrm>
        </p:spPr>
        <p:txBody>
          <a:bodyPr/>
          <a:lstStyle>
            <a:lvl1pPr>
              <a:defRPr sz="5299"/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A43E7A-35ED-91E3-9474-4044D7B529F9}"/>
              </a:ext>
            </a:extLst>
          </p:cNvPr>
          <p:cNvCxnSpPr/>
          <p:nvPr userDrawn="1"/>
        </p:nvCxnSpPr>
        <p:spPr>
          <a:xfrm>
            <a:off x="4997019" y="4519612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3FF432A-71A0-AEB2-CD70-56E9AE449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019" y="4737600"/>
            <a:ext cx="5974353" cy="876650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4F121D8-5E9A-E98E-0916-94DC95ABE9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82077" y="2516510"/>
            <a:ext cx="2826038" cy="748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4379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-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C2FE1179-060A-3D27-82A8-FF922A9D2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785700-D940-CF08-D71C-0DC555C6C817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FDE0A4-8993-7F70-FA2B-E75D9592E1E8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359DB4F-63BF-4EFA-7266-F5478622B335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B375E74-E1A5-397E-A084-12FE5D3832DF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A5C0FD-8892-4023-7176-401F72F5E9D7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0D614D3-0E10-A5E6-F530-292B871792E2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2C8BD7-2A00-4A58-C7C4-FFB5A16E0C4E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62DFCC3-5056-E910-1AA7-8A6E8706840D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B788D6-F6E7-69DC-7B47-16066874EF93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9C435-DF2E-74C7-556C-431C40B06EE0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D394DE6-7BFA-0171-D496-99E4ECABB412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96C6D8-A646-6360-20C5-A538D8D4CACB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73EEC1F-BB73-8C7F-1E19-DA55DEA55E31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B8CB2C-B1F8-C181-BD5D-282E6F2D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DEE40D1-9264-E204-E475-6BCFCC6A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24E991-74E6-5E5A-DB83-5DB4589E219D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E9B5D57-54A9-7F8C-2F46-55114B41E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224" y="2512488"/>
            <a:ext cx="7684852" cy="1000146"/>
          </a:xfrm>
        </p:spPr>
        <p:txBody>
          <a:bodyPr/>
          <a:lstStyle>
            <a:lvl1pPr>
              <a:defRPr sz="5299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6EB418-AFEE-75E8-353E-C03A1972B6BA}"/>
              </a:ext>
            </a:extLst>
          </p:cNvPr>
          <p:cNvCxnSpPr/>
          <p:nvPr userDrawn="1"/>
        </p:nvCxnSpPr>
        <p:spPr>
          <a:xfrm>
            <a:off x="840229" y="373419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A90964D-CC75-6EDC-5E39-27DFBA10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3952214"/>
            <a:ext cx="7685972" cy="876650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5AF0E-C6B4-8DAF-0272-0E12C0E01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4EF3703-4192-DD20-BD1B-BFF64EE7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65" name="Picture 64" descr="Colorado State University symbol">
            <a:extLst>
              <a:ext uri="{FF2B5EF4-FFF2-40B4-BE49-F238E27FC236}">
                <a16:creationId xmlns:a16="http://schemas.microsoft.com/office/drawing/2014/main" id="{87C71800-8C64-3F11-5C45-70B4426F14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51" y="2340370"/>
            <a:ext cx="1538452" cy="153865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7F5A11D-0DB0-C073-C7F1-646999C22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pic>
        <p:nvPicPr>
          <p:cNvPr id="59" name="Picture 58" descr="A landscap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B4B4E82-B71D-5E67-0D28-5C4110BEE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1" b="156"/>
          <a:stretch/>
        </p:blipFill>
        <p:spPr>
          <a:xfrm>
            <a:off x="5932505" y="5639616"/>
            <a:ext cx="6259495" cy="12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45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-Unit I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FD7D883-B270-F549-2559-D5B13B803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24"/>
            <a:ext cx="3691673" cy="533399"/>
            <a:chOff x="0" y="568749"/>
            <a:chExt cx="7384308" cy="11916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AA24E-5D7E-37A6-0358-2053450C88EC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B60F00-2138-4957-6D9C-CB8EECCA6A32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719-6E1A-861F-5A89-2B0C32086C71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B66F7D-4AC1-1695-71BE-42953E420523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F0055D-678D-02E2-B9A2-22E310559638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A159A4-A164-78DE-9C64-DB3DDD80759B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0515D4-FC0C-F60E-FFBA-C564ED6C31CC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E71664-C0E2-BBEF-01C7-C18F330D1B8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E15457-23F9-1462-17FD-D370604D2B2F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79B63E-2F05-7771-8B5A-CD4F5C5775DF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60FA36-18EB-440D-66A1-2DA65C58A108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EE73CC-883D-5DDA-8E53-A52D44D3F35F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F89C42-E7C2-EF90-0EB9-65EBD0AAEFC7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A2CF78-6DF9-46D2-E3BE-B3129B784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3691674" y="0"/>
            <a:ext cx="8500327" cy="532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A964AB-F4DE-6C73-1553-B34261756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6" y="533400"/>
            <a:ext cx="283574" cy="51120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70867-B712-9586-12B8-A508F5AD89AE}"/>
              </a:ext>
            </a:extLst>
          </p:cNvPr>
          <p:cNvSpPr txBox="1"/>
          <p:nvPr userDrawn="1"/>
        </p:nvSpPr>
        <p:spPr>
          <a:xfrm rot="16200000">
            <a:off x="-848160" y="1420420"/>
            <a:ext cx="20355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spc="150">
                <a:solidFill>
                  <a:schemeClr val="bg2"/>
                </a:solidFill>
                <a:latin typeface="+mn-lt"/>
              </a:rPr>
              <a:t>COLORADO STATE UNIVERSITY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51D96B2-D307-B41F-488C-8D20526E9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224" y="2512488"/>
            <a:ext cx="7684852" cy="1000146"/>
          </a:xfrm>
        </p:spPr>
        <p:txBody>
          <a:bodyPr/>
          <a:lstStyle>
            <a:lvl1pPr>
              <a:defRPr sz="5299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6EB418-AFEE-75E8-353E-C03A1972B6BA}"/>
              </a:ext>
            </a:extLst>
          </p:cNvPr>
          <p:cNvCxnSpPr/>
          <p:nvPr userDrawn="1"/>
        </p:nvCxnSpPr>
        <p:spPr>
          <a:xfrm>
            <a:off x="840229" y="3734199"/>
            <a:ext cx="803998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A90964D-CC75-6EDC-5E39-27DFBA10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229" y="3952214"/>
            <a:ext cx="7685972" cy="876650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C12B0-8979-9846-9D7C-586F9FFE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32174" y="532514"/>
            <a:ext cx="308304" cy="51118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56A-0878-3613-5140-FDCEF5781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79"/>
          <a:stretch/>
        </p:blipFill>
        <p:spPr>
          <a:xfrm>
            <a:off x="9440482" y="532951"/>
            <a:ext cx="2751518" cy="5112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DAD25-4FAB-CFBA-CB12-A4018C1A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39616"/>
            <a:ext cx="5932505" cy="1218384"/>
          </a:xfrm>
          <a:prstGeom prst="rect">
            <a:avLst/>
          </a:prstGeom>
        </p:spPr>
      </p:pic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CA1A5C8-CE3D-9DDD-E962-CBF30AD216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32505" y="5639616"/>
            <a:ext cx="6242306" cy="12183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9D6849-15DF-0402-B46E-CADC46EF300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91148" y="2294649"/>
            <a:ext cx="2450186" cy="748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Crev-357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8618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 Whit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B740-2652-06EA-4C66-40652C715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46AC8-DA72-C01A-0BA2-1044ADF16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0A003C-8597-5C2A-FEAD-5F6DD776855A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D8B7DD-60DD-7BC0-2790-7041D7A427C7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3ADF33-B57A-5C56-7370-EA81B1A8B80A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10E03-07A7-D667-8F6B-C0CE97D176D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AC8BB-8F7D-31EF-A23A-403902D6FCCF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1C9CD9-87A0-5C1E-A4B7-C62DBEDCE25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91C7E4-430F-7154-382D-E456A28DCCEB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273BBC-9D32-45EB-3BB9-60AF8CDED1F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F5F6C-6598-CF4A-A3BF-2A4793E69101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A7B9-6406-FA34-CB33-5AA9018B530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391F33-105F-F2CC-3F5E-99FB47447420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F77B8-D938-C5E1-61CC-8EE93D95B50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2F4232-7F4A-773E-0936-295B0EDD8702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7AEF9-C019-9408-AE70-BF317347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0327" y="532065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5E7FE-8D4F-CDF0-2382-C7356003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01" b="1351"/>
          <a:stretch/>
        </p:blipFill>
        <p:spPr>
          <a:xfrm>
            <a:off x="8642114" y="5779836"/>
            <a:ext cx="3549886" cy="1077441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EF90869F-30B6-3341-4303-FCC0E679F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59" y="2047940"/>
            <a:ext cx="7354857" cy="1000146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B0D20F-F3A0-591D-DC44-7DF74C18AA0E}"/>
              </a:ext>
            </a:extLst>
          </p:cNvPr>
          <p:cNvCxnSpPr/>
          <p:nvPr userDrawn="1"/>
        </p:nvCxnSpPr>
        <p:spPr>
          <a:xfrm>
            <a:off x="564760" y="3302171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olorado State University logo">
            <a:extLst>
              <a:ext uri="{FF2B5EF4-FFF2-40B4-BE49-F238E27FC236}">
                <a16:creationId xmlns:a16="http://schemas.microsoft.com/office/drawing/2014/main" id="{0AC6BB0B-CF97-DC35-C2F8-4B56E7715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5169" y="5854263"/>
            <a:ext cx="3924809" cy="785064"/>
          </a:xfrm>
          <a:prstGeom prst="rect">
            <a:avLst/>
          </a:prstGeom>
        </p:spPr>
      </p:pic>
      <p:pic>
        <p:nvPicPr>
          <p:cNvPr id="24" name="Picture 23" descr="A skateboarder riding past a building">
            <a:extLst>
              <a:ext uri="{FF2B5EF4-FFF2-40B4-BE49-F238E27FC236}">
                <a16:creationId xmlns:a16="http://schemas.microsoft.com/office/drawing/2014/main" id="{C514C1F5-F327-137A-EB9B-C8FD5072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1" r="5435" b="53244"/>
          <a:stretch/>
        </p:blipFill>
        <p:spPr>
          <a:xfrm>
            <a:off x="8642115" y="532065"/>
            <a:ext cx="3549885" cy="2470764"/>
          </a:xfrm>
          <a:prstGeom prst="rect">
            <a:avLst/>
          </a:prstGeom>
        </p:spPr>
      </p:pic>
      <p:pic>
        <p:nvPicPr>
          <p:cNvPr id="25" name="Picture 24" descr="A student looking into a microscope">
            <a:extLst>
              <a:ext uri="{FF2B5EF4-FFF2-40B4-BE49-F238E27FC236}">
                <a16:creationId xmlns:a16="http://schemas.microsoft.com/office/drawing/2014/main" id="{343BBA91-537D-66E4-E63F-D3D9E3E30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1" t="47094" r="5435" b="1"/>
          <a:stretch/>
        </p:blipFill>
        <p:spPr>
          <a:xfrm>
            <a:off x="8642114" y="3002829"/>
            <a:ext cx="3549885" cy="2795678"/>
          </a:xfrm>
          <a:prstGeom prst="rect">
            <a:avLst/>
          </a:prstGeom>
        </p:spPr>
      </p:pic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ED6F523-D22A-598B-A5A0-BA376AEE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759" y="3514251"/>
            <a:ext cx="7354857" cy="876650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</p:spTree>
    <p:extLst>
      <p:ext uri="{BB962C8B-B14F-4D97-AF65-F5344CB8AC3E}">
        <p14:creationId xmlns:p14="http://schemas.microsoft.com/office/powerpoint/2010/main" val="4112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End White-Uni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B740-2652-06EA-4C66-40652C715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3" b="2225"/>
          <a:stretch/>
        </p:blipFill>
        <p:spPr>
          <a:xfrm>
            <a:off x="-794" y="0"/>
            <a:ext cx="8500327" cy="5320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46AC8-DA72-C01A-0BA2-1044ADF16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00327" y="724"/>
            <a:ext cx="3691673" cy="533399"/>
            <a:chOff x="0" y="568749"/>
            <a:chExt cx="7384308" cy="11916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0A003C-8597-5C2A-FEAD-5F6DD776855A}"/>
                </a:ext>
              </a:extLst>
            </p:cNvPr>
            <p:cNvSpPr/>
            <p:nvPr userDrawn="1"/>
          </p:nvSpPr>
          <p:spPr>
            <a:xfrm rot="16200000">
              <a:off x="-312211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D8B7DD-60DD-7BC0-2790-7041D7A427C7}"/>
                </a:ext>
              </a:extLst>
            </p:cNvPr>
            <p:cNvSpPr/>
            <p:nvPr userDrawn="1"/>
          </p:nvSpPr>
          <p:spPr>
            <a:xfrm rot="16200000">
              <a:off x="255880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3ADF33-B57A-5C56-7370-EA81B1A8B80A}"/>
                </a:ext>
              </a:extLst>
            </p:cNvPr>
            <p:cNvSpPr/>
            <p:nvPr userDrawn="1"/>
          </p:nvSpPr>
          <p:spPr>
            <a:xfrm rot="16200000">
              <a:off x="823971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10E03-07A7-D667-8F6B-C0CE97D176D5}"/>
                </a:ext>
              </a:extLst>
            </p:cNvPr>
            <p:cNvSpPr/>
            <p:nvPr userDrawn="1"/>
          </p:nvSpPr>
          <p:spPr>
            <a:xfrm rot="16200000">
              <a:off x="1392062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AC8BB-8F7D-31EF-A23A-403902D6FCCF}"/>
                </a:ext>
              </a:extLst>
            </p:cNvPr>
            <p:cNvSpPr/>
            <p:nvPr userDrawn="1"/>
          </p:nvSpPr>
          <p:spPr>
            <a:xfrm rot="16200000">
              <a:off x="1960153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1C9CD9-87A0-5C1E-A4B7-C62DBEDCE253}"/>
                </a:ext>
              </a:extLst>
            </p:cNvPr>
            <p:cNvSpPr/>
            <p:nvPr userDrawn="1"/>
          </p:nvSpPr>
          <p:spPr>
            <a:xfrm rot="16200000">
              <a:off x="2528244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91C7E4-430F-7154-382D-E456A28DCCEB}"/>
                </a:ext>
              </a:extLst>
            </p:cNvPr>
            <p:cNvSpPr/>
            <p:nvPr userDrawn="1"/>
          </p:nvSpPr>
          <p:spPr>
            <a:xfrm rot="16200000">
              <a:off x="3096335" y="880960"/>
              <a:ext cx="1191643" cy="567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273BBC-9D32-45EB-3BB9-60AF8CDED1F3}"/>
                </a:ext>
              </a:extLst>
            </p:cNvPr>
            <p:cNvSpPr/>
            <p:nvPr userDrawn="1"/>
          </p:nvSpPr>
          <p:spPr>
            <a:xfrm rot="16200000">
              <a:off x="3664426" y="880960"/>
              <a:ext cx="1191643" cy="56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DF5F6C-6598-CF4A-A3BF-2A4793E69101}"/>
                </a:ext>
              </a:extLst>
            </p:cNvPr>
            <p:cNvSpPr/>
            <p:nvPr userDrawn="1"/>
          </p:nvSpPr>
          <p:spPr>
            <a:xfrm rot="16200000">
              <a:off x="4232517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A7B9-6406-FA34-CB33-5AA9018B5305}"/>
                </a:ext>
              </a:extLst>
            </p:cNvPr>
            <p:cNvSpPr/>
            <p:nvPr userDrawn="1"/>
          </p:nvSpPr>
          <p:spPr>
            <a:xfrm rot="16200000">
              <a:off x="4800608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391F33-105F-F2CC-3F5E-99FB47447420}"/>
                </a:ext>
              </a:extLst>
            </p:cNvPr>
            <p:cNvSpPr/>
            <p:nvPr userDrawn="1"/>
          </p:nvSpPr>
          <p:spPr>
            <a:xfrm rot="16200000">
              <a:off x="5368699" y="880960"/>
              <a:ext cx="1191643" cy="56722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3F77B8-D938-C5E1-61CC-8EE93D95B500}"/>
                </a:ext>
              </a:extLst>
            </p:cNvPr>
            <p:cNvSpPr/>
            <p:nvPr userDrawn="1"/>
          </p:nvSpPr>
          <p:spPr>
            <a:xfrm rot="16200000">
              <a:off x="5936790" y="880960"/>
              <a:ext cx="1191643" cy="567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2F4232-7F4A-773E-0936-295B0EDD8702}"/>
                </a:ext>
              </a:extLst>
            </p:cNvPr>
            <p:cNvSpPr/>
            <p:nvPr userDrawn="1"/>
          </p:nvSpPr>
          <p:spPr>
            <a:xfrm rot="16200000">
              <a:off x="6504876" y="880960"/>
              <a:ext cx="1191643" cy="567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7AEF9-C019-9408-AE70-BF317347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0327" y="532065"/>
            <a:ext cx="141787" cy="6325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5E7FE-8D4F-CDF0-2382-C7356003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01" b="1351"/>
          <a:stretch/>
        </p:blipFill>
        <p:spPr>
          <a:xfrm>
            <a:off x="8642114" y="5779836"/>
            <a:ext cx="3549886" cy="1077441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28680960-077E-5C2B-520B-8C0FB6A7A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759" y="2047940"/>
            <a:ext cx="7354857" cy="1000146"/>
          </a:xfrm>
        </p:spPr>
        <p:txBody>
          <a:bodyPr/>
          <a:lstStyle>
            <a:lvl1pPr>
              <a:defRPr sz="5299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B0D20F-F3A0-591D-DC44-7DF74C18AA0E}"/>
              </a:ext>
            </a:extLst>
          </p:cNvPr>
          <p:cNvCxnSpPr/>
          <p:nvPr userDrawn="1"/>
        </p:nvCxnSpPr>
        <p:spPr>
          <a:xfrm>
            <a:off x="564760" y="3302171"/>
            <a:ext cx="803998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ED6F523-D22A-598B-A5A0-BA376AEE2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759" y="3514251"/>
            <a:ext cx="7354857" cy="876650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17181" indent="0">
              <a:buNone/>
              <a:defRPr/>
            </a:lvl2pPr>
            <a:lvl3pPr marL="1234366" indent="0">
              <a:buNone/>
              <a:defRPr/>
            </a:lvl3pPr>
            <a:lvl4pPr marL="1851547" indent="0">
              <a:buNone/>
              <a:defRPr/>
            </a:lvl4pPr>
            <a:lvl5pPr marL="2468732" indent="0">
              <a:buNone/>
              <a:defRPr/>
            </a:lvl5pPr>
          </a:lstStyle>
          <a:p>
            <a:pPr lvl="0"/>
            <a:r>
              <a:rPr lang="en-US"/>
              <a:t>PRESENTER NAME, contact</a:t>
            </a:r>
          </a:p>
          <a:p>
            <a:pPr lvl="0"/>
            <a:r>
              <a:rPr lang="en-US"/>
              <a:t>PRESENTER NAME, contact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94BC0029-207A-599D-0EB1-F757DBB6EBF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2910" y="5779364"/>
            <a:ext cx="3917225" cy="74841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17181" indent="0">
              <a:buNone/>
              <a:defRPr>
                <a:solidFill>
                  <a:schemeClr val="bg1"/>
                </a:solidFill>
              </a:defRPr>
            </a:lvl2pPr>
            <a:lvl3pPr marL="1234367" indent="0">
              <a:buNone/>
              <a:defRPr>
                <a:solidFill>
                  <a:schemeClr val="bg1"/>
                </a:solidFill>
              </a:defRPr>
            </a:lvl3pPr>
            <a:lvl4pPr marL="1851548" indent="0">
              <a:buNone/>
              <a:defRPr>
                <a:solidFill>
                  <a:schemeClr val="bg1"/>
                </a:solidFill>
              </a:defRPr>
            </a:lvl4pPr>
            <a:lvl5pPr marL="246873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H357</a:t>
            </a:r>
            <a:br>
              <a:rPr lang="en-US"/>
            </a:br>
            <a:r>
              <a:rPr lang="en-US"/>
              <a:t>Unit Identifier (.</a:t>
            </a:r>
            <a:r>
              <a:rPr lang="en-US" err="1"/>
              <a:t>png</a:t>
            </a:r>
            <a:r>
              <a:rPr lang="en-US"/>
              <a:t>)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B39250BA-189E-5F30-4708-6D61E265E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5054" y="532064"/>
            <a:ext cx="3550776" cy="212548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E1078A91-EAFC-469D-48CD-9EBEFE6AA90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5054" y="2657545"/>
            <a:ext cx="3550776" cy="312181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42076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lwart Slate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AF7535-3E38-41FB-E654-2FCADC277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309" y="767488"/>
            <a:ext cx="8657491" cy="9232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6308" y="1825625"/>
            <a:ext cx="4443046" cy="1780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7263" y="1825625"/>
            <a:ext cx="3956537" cy="1780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F4AE9BAA-B172-C5AA-F274-34E8957BF3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2251" y="5627689"/>
            <a:ext cx="2016125" cy="110172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Insert CHHS Unit ID, Ram Head or leave blank </a:t>
            </a:r>
          </a:p>
        </p:txBody>
      </p:sp>
    </p:spTree>
    <p:extLst>
      <p:ext uri="{BB962C8B-B14F-4D97-AF65-F5344CB8AC3E}">
        <p14:creationId xmlns:p14="http://schemas.microsoft.com/office/powerpoint/2010/main" val="1497993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3" y="2195191"/>
            <a:ext cx="11083635" cy="1780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7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62" r:id="rId2"/>
    <p:sldLayoutId id="2147483663" r:id="rId3"/>
    <p:sldLayoutId id="2147483664" r:id="rId4"/>
    <p:sldLayoutId id="2147483706" r:id="rId5"/>
    <p:sldLayoutId id="2147483707" r:id="rId6"/>
    <p:sldLayoutId id="2147483667" r:id="rId7"/>
    <p:sldLayoutId id="2147483709" r:id="rId8"/>
    <p:sldLayoutId id="2147483710" r:id="rId9"/>
    <p:sldLayoutId id="2147483708" r:id="rId10"/>
    <p:sldLayoutId id="2147483671" r:id="rId11"/>
    <p:sldLayoutId id="2147483712" r:id="rId12"/>
    <p:sldLayoutId id="2147483713" r:id="rId13"/>
    <p:sldLayoutId id="2147483714" r:id="rId14"/>
    <p:sldLayoutId id="2147483742" r:id="rId15"/>
    <p:sldLayoutId id="2147483743" r:id="rId16"/>
    <p:sldLayoutId id="214748378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4184" y="32939"/>
            <a:ext cx="11083635" cy="166199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3" y="2195191"/>
            <a:ext cx="11083635" cy="5314853"/>
          </a:xfrm>
          <a:prstGeom prst="rect">
            <a:avLst/>
          </a:prstGeom>
        </p:spPr>
        <p:txBody>
          <a:bodyPr vert="horz" wrap="square" lIns="91440" tIns="91440" rIns="91440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23" r:id="rId2"/>
    <p:sldLayoutId id="2147483665" r:id="rId3"/>
    <p:sldLayoutId id="2147483678" r:id="rId4"/>
    <p:sldLayoutId id="2147483690" r:id="rId5"/>
    <p:sldLayoutId id="2147483689" r:id="rId6"/>
    <p:sldLayoutId id="2147483679" r:id="rId7"/>
    <p:sldLayoutId id="2147483649" r:id="rId8"/>
    <p:sldLayoutId id="2147483666" r:id="rId9"/>
    <p:sldLayoutId id="2147483733" r:id="rId10"/>
    <p:sldLayoutId id="2147483724" r:id="rId11"/>
    <p:sldLayoutId id="2147483683" r:id="rId12"/>
    <p:sldLayoutId id="2147483728" r:id="rId13"/>
    <p:sldLayoutId id="2147483670" r:id="rId14"/>
    <p:sldLayoutId id="2147483668" r:id="rId15"/>
    <p:sldLayoutId id="2147483730" r:id="rId16"/>
    <p:sldLayoutId id="2147483725" r:id="rId17"/>
    <p:sldLayoutId id="2147483687" r:id="rId18"/>
    <p:sldLayoutId id="2147483688" r:id="rId19"/>
    <p:sldLayoutId id="2147483700" r:id="rId20"/>
    <p:sldLayoutId id="2147483669" r:id="rId21"/>
    <p:sldLayoutId id="2147483650" r:id="rId22"/>
    <p:sldLayoutId id="2147483686" r:id="rId23"/>
    <p:sldLayoutId id="2147483661" r:id="rId24"/>
    <p:sldLayoutId id="2147483680" r:id="rId25"/>
    <p:sldLayoutId id="2147483691" r:id="rId26"/>
    <p:sldLayoutId id="2147483681" r:id="rId27"/>
    <p:sldLayoutId id="2147483682" r:id="rId28"/>
    <p:sldLayoutId id="2147483677" r:id="rId29"/>
    <p:sldLayoutId id="2147483699" r:id="rId30"/>
    <p:sldLayoutId id="2147483692" r:id="rId31"/>
    <p:sldLayoutId id="2147483701" r:id="rId32"/>
    <p:sldLayoutId id="2147483702" r:id="rId33"/>
    <p:sldLayoutId id="2147483703" r:id="rId34"/>
    <p:sldLayoutId id="2147483672" r:id="rId35"/>
    <p:sldLayoutId id="2147483704" r:id="rId36"/>
    <p:sldLayoutId id="2147483705" r:id="rId37"/>
    <p:sldLayoutId id="2147483715" r:id="rId3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1234609" rtl="0" eaLnBrk="1" latinLnBrk="0" hangingPunct="1">
        <a:spcBef>
          <a:spcPct val="0"/>
        </a:spcBef>
        <a:buNone/>
        <a:defRPr sz="9600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925959" indent="-925959" algn="l" defTabSz="1234609" rtl="0" eaLnBrk="1" latinLnBrk="0" hangingPunct="1">
        <a:lnSpc>
          <a:spcPct val="120000"/>
        </a:lnSpc>
        <a:spcBef>
          <a:spcPts val="1059"/>
        </a:spcBef>
        <a:spcAft>
          <a:spcPts val="1059"/>
        </a:spcAft>
        <a:buFont typeface="Arial"/>
        <a:buChar char="•"/>
        <a:defRPr sz="32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2006243" indent="-771634" algn="l" defTabSz="1234609" rtl="0" eaLnBrk="1" latinLnBrk="0" hangingPunct="1">
        <a:lnSpc>
          <a:spcPct val="120000"/>
        </a:lnSpc>
        <a:spcBef>
          <a:spcPts val="0"/>
        </a:spcBef>
        <a:spcAft>
          <a:spcPts val="1059"/>
        </a:spcAft>
        <a:buFont typeface="Arial"/>
        <a:buChar char="–"/>
        <a:defRPr sz="2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3086531" indent="-617304" algn="l" defTabSz="1234609" rtl="0" eaLnBrk="1" latinLnBrk="0" hangingPunct="1">
        <a:lnSpc>
          <a:spcPct val="120000"/>
        </a:lnSpc>
        <a:spcBef>
          <a:spcPts val="0"/>
        </a:spcBef>
        <a:spcAft>
          <a:spcPts val="1059"/>
        </a:spcAft>
        <a:buFont typeface="Arial"/>
        <a:buChar char="•"/>
        <a:defRPr sz="2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4321141" indent="-617304" algn="l" defTabSz="1234609" rtl="0" eaLnBrk="1" latinLnBrk="0" hangingPunct="1">
        <a:lnSpc>
          <a:spcPct val="120000"/>
        </a:lnSpc>
        <a:spcBef>
          <a:spcPts val="0"/>
        </a:spcBef>
        <a:spcAft>
          <a:spcPts val="1059"/>
        </a:spcAft>
        <a:buFont typeface="Arial"/>
        <a:buChar char="–"/>
        <a:defRPr sz="2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5555756" indent="-617304" algn="l" defTabSz="1234609" rtl="0" eaLnBrk="1" latinLnBrk="0" hangingPunct="1">
        <a:spcBef>
          <a:spcPct val="20000"/>
        </a:spcBef>
        <a:buFont typeface="Arial"/>
        <a:buChar char="»"/>
        <a:defRPr sz="290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6790368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8024982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259591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494205" indent="-617304" algn="l" defTabSz="1234609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1pPr>
      <a:lvl2pPr marL="1234609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2pPr>
      <a:lvl3pPr marL="2469225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3pPr>
      <a:lvl4pPr marL="3703835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4pPr>
      <a:lvl5pPr marL="4938451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5pPr>
      <a:lvl6pPr marL="6173062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6pPr>
      <a:lvl7pPr marL="7407672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7pPr>
      <a:lvl8pPr marL="8642286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8pPr>
      <a:lvl9pPr marL="9876895" algn="l" defTabSz="1234609" rtl="0" eaLnBrk="1" latinLnBrk="0" hangingPunct="1">
        <a:defRPr sz="48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4184" y="771731"/>
            <a:ext cx="11083635" cy="923201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3" y="2195191"/>
            <a:ext cx="11083635" cy="27292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33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617181" rtl="0" eaLnBrk="1" latinLnBrk="0" hangingPunct="1">
        <a:spcBef>
          <a:spcPct val="0"/>
        </a:spcBef>
        <a:buNone/>
        <a:defRPr sz="4799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462887" indent="-462887" algn="l" defTabSz="617181" rtl="0" eaLnBrk="1" latinLnBrk="0" hangingPunct="1">
        <a:lnSpc>
          <a:spcPct val="120000"/>
        </a:lnSpc>
        <a:spcBef>
          <a:spcPts val="529"/>
        </a:spcBef>
        <a:spcAft>
          <a:spcPts val="529"/>
        </a:spcAft>
        <a:buFont typeface="Arial"/>
        <a:buChar char="•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002921" indent="-385740" algn="l" defTabSz="617181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542957" indent="-308590" algn="l" defTabSz="617181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•"/>
        <a:defRPr sz="14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160138" indent="-308590" algn="l" defTabSz="617181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2777322" indent="-308590" algn="l" defTabSz="617181" rtl="0" eaLnBrk="1" latinLnBrk="0" hangingPunct="1">
        <a:spcBef>
          <a:spcPct val="20000"/>
        </a:spcBef>
        <a:buFont typeface="Arial"/>
        <a:buChar char="»"/>
        <a:defRPr sz="1454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394505" indent="-308590" algn="l" defTabSz="617181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4011689" indent="-308590" algn="l" defTabSz="617181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628870" indent="-308590" algn="l" defTabSz="617181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246053" indent="-308590" algn="l" defTabSz="617181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7181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4366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51547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8732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85914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703095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20279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37460" algn="l" defTabSz="617181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trc.colostate.edu/" TargetMode="External"/><Relationship Id="rId7" Type="http://schemas.openxmlformats.org/officeDocument/2006/relationships/hyperlink" Target="https://www.ilr.cornell.edu/yti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hyperlink" Target="askjan.org" TargetMode="External"/><Relationship Id="rId5" Type="http://schemas.openxmlformats.org/officeDocument/2006/relationships/hyperlink" Target="https://www.chhs.colostate.edu/atrc/employee-services/" TargetMode="External"/><Relationship Id="rId4" Type="http://schemas.openxmlformats.org/officeDocument/2006/relationships/hyperlink" Target="https://accessibility.colostate.ed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michelle.brodsky@colostate.edu" TargetMode="Externa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722DBC-BF6A-028A-E7C5-D8E93CC1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418" y="1341089"/>
            <a:ext cx="6431553" cy="2571241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310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621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7931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724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655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86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5173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448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Expanding your Assistive Technology Supports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 to Include Employees with Disabilities</a:t>
            </a:r>
            <a:endParaRPr lang="en-US" sz="4000" b="1">
              <a:solidFill>
                <a:schemeClr val="accent6">
                  <a:lumMod val="76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TRC Logo">
            <a:extLst>
              <a:ext uri="{FF2B5EF4-FFF2-40B4-BE49-F238E27FC236}">
                <a16:creationId xmlns:a16="http://schemas.microsoft.com/office/drawing/2014/main" id="{0F0ADD91-D62B-F4A9-159B-8A5DB2EF1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5822899"/>
            <a:ext cx="2880489" cy="9387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997019" y="5114617"/>
            <a:ext cx="5974353" cy="1474250"/>
          </a:xfr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310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621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7931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724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655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86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5173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4482" algn="l" defTabSz="449310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Michelle Brodsky Med, OTR/L, she/her</a:t>
            </a:r>
          </a:p>
          <a:p>
            <a:r>
              <a:rPr lang="en-US" sz="1800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Assistive Technology Resource Center</a:t>
            </a:r>
          </a:p>
          <a:p>
            <a:r>
              <a:rPr lang="en-US" sz="1800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Colorado State University</a:t>
            </a:r>
          </a:p>
          <a:p>
            <a:r>
              <a:rPr lang="en-US" sz="1800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Accessing Higher Ground 2025</a:t>
            </a:r>
          </a:p>
        </p:txBody>
      </p:sp>
    </p:spTree>
    <p:extLst>
      <p:ext uri="{BB962C8B-B14F-4D97-AF65-F5344CB8AC3E}">
        <p14:creationId xmlns:p14="http://schemas.microsoft.com/office/powerpoint/2010/main" val="1314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F2FA5-80BA-36FB-FB54-CAEB03A6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A80EB4-722B-716A-9624-2FE7DFD3B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Common Diagnoses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59138-7BB4-0539-64C8-589B64A00F71}"/>
              </a:ext>
            </a:extLst>
          </p:cNvPr>
          <p:cNvSpPr txBox="1"/>
          <p:nvPr/>
        </p:nvSpPr>
        <p:spPr>
          <a:xfrm>
            <a:off x="1480457" y="1778153"/>
            <a:ext cx="37954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ADHD</a:t>
            </a:r>
            <a:endParaRPr lang="en-US" sz="2400"/>
          </a:p>
          <a:p>
            <a:pPr marL="302575" indent="-302575" algn="l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Anxiety/Depression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Autism 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TBI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POTS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PTSD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Learning Disabilities 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Neurological Disorders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solidFill>
                  <a:schemeClr val="tx2"/>
                </a:solidFill>
                <a:cs typeface="Arial" panose="020B0604020202020204"/>
              </a:rPr>
              <a:t>Orthopedic</a:t>
            </a:r>
            <a:r>
              <a:rPr lang="en-US" sz="2400">
                <a:cs typeface="Arial" panose="020B0604020202020204"/>
              </a:rPr>
              <a:t> Conditions </a:t>
            </a:r>
          </a:p>
          <a:p>
            <a:pPr marL="302575" indent="-302575">
              <a:buFont typeface="Wingdings"/>
              <a:buChar char="ü"/>
            </a:pPr>
            <a:r>
              <a:rPr lang="en-US" sz="2400">
                <a:cs typeface="Arial" panose="020B0604020202020204"/>
              </a:rPr>
              <a:t>Low Vision </a:t>
            </a:r>
          </a:p>
        </p:txBody>
      </p:sp>
      <p:pic>
        <p:nvPicPr>
          <p:cNvPr id="6" name="Picture 5" descr="Two people using a magnifier to read handouts displayed on a monitor in green and black contrast mode.">
            <a:extLst>
              <a:ext uri="{FF2B5EF4-FFF2-40B4-BE49-F238E27FC236}">
                <a16:creationId xmlns:a16="http://schemas.microsoft.com/office/drawing/2014/main" id="{B1EE10A1-4E90-782E-A59D-FE197DA6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34" y="1567696"/>
            <a:ext cx="4548010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0F61C5-435B-99E7-E3C5-776D85C309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246" y="131293"/>
            <a:ext cx="11268040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Differences Between Supporting Students and Employees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D851F-2DEA-2492-6F80-73DC3A4ED85F}"/>
              </a:ext>
            </a:extLst>
          </p:cNvPr>
          <p:cNvSpPr txBox="1"/>
          <p:nvPr/>
        </p:nvSpPr>
        <p:spPr>
          <a:xfrm>
            <a:off x="2889783" y="1926389"/>
            <a:ext cx="4315572" cy="405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/>
              <a:t>Environment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/>
              <a:t>Job Tasks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/>
              <a:t>Funding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/>
              <a:t>Longevity</a:t>
            </a:r>
          </a:p>
        </p:txBody>
      </p:sp>
    </p:spTree>
    <p:extLst>
      <p:ext uri="{BB962C8B-B14F-4D97-AF65-F5344CB8AC3E}">
        <p14:creationId xmlns:p14="http://schemas.microsoft.com/office/powerpoint/2010/main" val="11273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EF7A-DF65-C33F-0414-7EEE833FF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D28FF0-1372-BAB3-6CF4-FAF79D2221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2656" y="334786"/>
            <a:ext cx="6097162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Process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 descr="A woman learning how to use assistive technology from another woman.">
            <a:extLst>
              <a:ext uri="{FF2B5EF4-FFF2-40B4-BE49-F238E27FC236}">
                <a16:creationId xmlns:a16="http://schemas.microsoft.com/office/drawing/2014/main" id="{3CC5C207-A2D5-0AB5-6E19-3FB3A69A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16259" b="-1"/>
          <a:stretch>
            <a:fillRect/>
          </a:stretch>
        </p:blipFill>
        <p:spPr bwMode="auto">
          <a:xfrm>
            <a:off x="838200" y="1785489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C9185F-475B-00D7-7954-6332AEF5F12B}"/>
              </a:ext>
            </a:extLst>
          </p:cNvPr>
          <p:cNvSpPr txBox="1"/>
          <p:nvPr/>
        </p:nvSpPr>
        <p:spPr>
          <a:xfrm>
            <a:off x="6887666" y="1897587"/>
            <a:ext cx="6097162" cy="306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Referral- OEO or self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Authorization document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Initial meeting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Assessment and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AT Recommendations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2116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7676D-87CB-5B9E-CF26-34AD68C7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E61D2B-DD62-B484-1100-D53E1489CC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9886" y="335848"/>
            <a:ext cx="6097162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Documentation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D9C03-2DCF-38AF-D9EA-58DA4BE6DAEB}"/>
              </a:ext>
            </a:extLst>
          </p:cNvPr>
          <p:cNvSpPr txBox="1"/>
          <p:nvPr/>
        </p:nvSpPr>
        <p:spPr>
          <a:xfrm>
            <a:off x="689290" y="1792683"/>
            <a:ext cx="6097162" cy="306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ATRC database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Referrals, authorizations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Communications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Initial Meeting, Progress Notes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Loans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Outcome Measures (COPM)</a:t>
            </a:r>
          </a:p>
        </p:txBody>
      </p:sp>
      <p:pic>
        <p:nvPicPr>
          <p:cNvPr id="7" name="Picture 2" descr="An external keyboard with a tablet, a smart pen, and two monitors.">
            <a:extLst>
              <a:ext uri="{FF2B5EF4-FFF2-40B4-BE49-F238E27FC236}">
                <a16:creationId xmlns:a16="http://schemas.microsoft.com/office/drawing/2014/main" id="{09B1CDBE-C305-58E5-7C97-6282C319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47" y="1538389"/>
            <a:ext cx="4277927" cy="32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FC34-E403-8F1D-3B2F-1395FB5A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0E9181-88AE-2DAC-C719-99AEE5D0FA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8072" y="195110"/>
            <a:ext cx="8042882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Outcome Measures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5A850-E254-A590-9928-44F0C385A53C}"/>
              </a:ext>
            </a:extLst>
          </p:cNvPr>
          <p:cNvSpPr txBox="1"/>
          <p:nvPr/>
        </p:nvSpPr>
        <p:spPr>
          <a:xfrm>
            <a:off x="1115079" y="1210773"/>
            <a:ext cx="7449568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COPM</a:t>
            </a: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>
                <a:solidFill>
                  <a:srgbClr val="0E28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 and </a:t>
            </a:r>
            <a:r>
              <a:rPr lang="en-US" sz="2800">
                <a:solidFill>
                  <a:srgbClr val="0E28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ost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>
                <a:solidFill>
                  <a:srgbClr val="0E28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800" i="0" strike="noStrike" kern="1200" cap="none" spc="0" normalizeH="0" baseline="0" noProof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atisfaction</a:t>
            </a:r>
            <a:endParaRPr kumimoji="0" lang="en-US" sz="2800" i="0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Employee Feedback Survey</a:t>
            </a: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 our services</a:t>
            </a:r>
            <a:endParaRPr lang="en-US" sz="2800">
              <a:solidFill>
                <a:srgbClr val="0E28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>
                <a:solidFill>
                  <a:srgbClr val="0E28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ustify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funding</a:t>
            </a:r>
            <a:endParaRPr lang="en-US" sz="2800">
              <a:solidFill>
                <a:srgbClr val="0E28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data to support use of assistive </a:t>
            </a:r>
            <a:r>
              <a:rPr lang="en-US" sz="2800">
                <a:solidFill>
                  <a:srgbClr val="0E28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echnology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higher education</a:t>
            </a:r>
          </a:p>
        </p:txBody>
      </p:sp>
      <p:pic>
        <p:nvPicPr>
          <p:cNvPr id="7" name="Picture 6" descr="Cartoon of  an outcome measurement- a sheet with three facial expressions and a pen checking the box under the smiley face.">
            <a:extLst>
              <a:ext uri="{FF2B5EF4-FFF2-40B4-BE49-F238E27FC236}">
                <a16:creationId xmlns:a16="http://schemas.microsoft.com/office/drawing/2014/main" id="{5332DDA4-784B-DAB8-CEE1-01AF0610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61" y="1577515"/>
            <a:ext cx="5058408" cy="28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4CAD-8AE7-7F2F-5480-CE0B4C38A9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8494" y="168490"/>
            <a:ext cx="10022690" cy="2585323"/>
          </a:xfr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sz="600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and Collaborations</a:t>
            </a:r>
            <a:br>
              <a:rPr lang="en-US"/>
            </a:b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5ED85-CDBF-7F60-88BB-7F4D388EBF6B}"/>
              </a:ext>
            </a:extLst>
          </p:cNvPr>
          <p:cNvSpPr txBox="1"/>
          <p:nvPr/>
        </p:nvSpPr>
        <p:spPr>
          <a:xfrm>
            <a:off x="953336" y="1461152"/>
            <a:ext cx="614253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HR-Benefits Fairs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 compliance/Office of Equal Opportunity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Ergonomic Evaluations and Resources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 for Community Partnerships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Employee Assistance Program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Commitment to Campus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 Program</a:t>
            </a:r>
          </a:p>
        </p:txBody>
      </p:sp>
      <p:pic>
        <p:nvPicPr>
          <p:cNvPr id="8" name="Picture 2" descr="Six people touching hands to symbolize collaboration">
            <a:extLst>
              <a:ext uri="{FF2B5EF4-FFF2-40B4-BE49-F238E27FC236}">
                <a16:creationId xmlns:a16="http://schemas.microsoft.com/office/drawing/2014/main" id="{BCB58399-5DCD-0104-71EA-4029CAD5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2195355"/>
            <a:ext cx="4788505" cy="37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0BCFE-1357-22F6-0B01-B7067A60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4F2610-EF75-44E3-3EF7-235DD70C87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4880" y="1087120"/>
            <a:ext cx="6837680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Case Studies</a:t>
            </a:r>
          </a:p>
        </p:txBody>
      </p:sp>
      <p:pic>
        <p:nvPicPr>
          <p:cNvPr id="5122" name="Picture 2" descr="Scrabble pieces arranged to say case study">
            <a:extLst>
              <a:ext uri="{FF2B5EF4-FFF2-40B4-BE49-F238E27FC236}">
                <a16:creationId xmlns:a16="http://schemas.microsoft.com/office/drawing/2014/main" id="{3E15FCA5-0631-C7EB-C49D-3F6A4606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37" y="2384660"/>
            <a:ext cx="5821203" cy="297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BB38A-8E21-BDD5-9731-33D936859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2" y="5640643"/>
            <a:ext cx="4023360" cy="13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4EB454-ED4B-42D5-B39B-28E92FAF8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265" y="231140"/>
            <a:ext cx="7563656" cy="1107996"/>
          </a:xfr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sz="6000"/>
              <a:t>Case Study: Pat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BDA1BB-0F59-0577-D8E2-8492AB63A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93" y="231140"/>
            <a:ext cx="35337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E6BE2-DE8A-9C62-D1AB-905E80A36064}"/>
              </a:ext>
            </a:extLst>
          </p:cNvPr>
          <p:cNvSpPr txBox="1"/>
          <p:nvPr/>
        </p:nvSpPr>
        <p:spPr>
          <a:xfrm>
            <a:off x="1488365" y="994549"/>
            <a:ext cx="776224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Job Title</a:t>
            </a:r>
            <a:r>
              <a:rPr lang="en-US"/>
              <a:t>: Assistant Dean of Business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Referral</a:t>
            </a:r>
            <a:r>
              <a:rPr lang="en-US"/>
              <a:t>: OEO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Disability</a:t>
            </a:r>
            <a:r>
              <a:rPr lang="en-US"/>
              <a:t>: TBI due to bike accident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Barriers</a:t>
            </a:r>
            <a:r>
              <a:rPr lang="en-US"/>
              <a:t>: headaches, brain fog, short term memory difficulties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Job Tasks</a:t>
            </a:r>
            <a:r>
              <a:rPr lang="en-US"/>
              <a:t>: Note-taking, writing/reading emails, writing proposals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Environment</a:t>
            </a:r>
            <a:r>
              <a:rPr lang="en-US"/>
              <a:t>: Private office in academic building, fluorescent lighting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Equipment</a:t>
            </a:r>
            <a:r>
              <a:rPr lang="en-US"/>
              <a:t>: MacBook Air laptop, external keyboard and mouse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Recommended AT</a:t>
            </a:r>
            <a:r>
              <a:rPr lang="en-US"/>
              <a:t>: Built-in text to speech (Outlook Immersive Reader), built-in dictation (Microsoft Word Dictate), headset with microphone, notetaking software (Microsoft Teams Premium), lamps or light filters, task management apps (Microsoft </a:t>
            </a:r>
            <a:r>
              <a:rPr lang="en-US" err="1"/>
              <a:t>Todo</a:t>
            </a:r>
            <a:r>
              <a:rPr lang="en-US"/>
              <a:t>), display settings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4EB454-ED4B-42D5-B39B-28E92FAF8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265" y="324842"/>
            <a:ext cx="7563656" cy="1107996"/>
          </a:xfr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sz="6000"/>
              <a:t>Case Study: Max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BDA1BB-0F59-0577-D8E2-8492AB63A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93" y="231140"/>
            <a:ext cx="35337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E6BE2-DE8A-9C62-D1AB-905E80A36064}"/>
              </a:ext>
            </a:extLst>
          </p:cNvPr>
          <p:cNvSpPr txBox="1"/>
          <p:nvPr/>
        </p:nvSpPr>
        <p:spPr>
          <a:xfrm>
            <a:off x="1570660" y="1185049"/>
            <a:ext cx="8240852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Job Title</a:t>
            </a:r>
            <a:r>
              <a:rPr lang="en-US"/>
              <a:t>: Student Healthcare Administrative Assistant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Referral</a:t>
            </a:r>
            <a:r>
              <a:rPr lang="en-US"/>
              <a:t>: Self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Disability</a:t>
            </a:r>
            <a:r>
              <a:rPr lang="en-US"/>
              <a:t>: ADHD, PTSD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Barriers</a:t>
            </a:r>
            <a:r>
              <a:rPr lang="en-US"/>
              <a:t>: difficulty with focus, organization, time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Job Tasks</a:t>
            </a:r>
            <a:r>
              <a:rPr lang="en-US"/>
              <a:t>: scheduling, managing student workers, filing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Environment</a:t>
            </a:r>
            <a:r>
              <a:rPr lang="en-US"/>
              <a:t>: busy shared front desk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Equipment</a:t>
            </a:r>
            <a:r>
              <a:rPr lang="en-US"/>
              <a:t>: HP laptop with built in trackpad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/>
              <a:t>Recommended AT</a:t>
            </a:r>
            <a:r>
              <a:rPr lang="en-US"/>
              <a:t>: Calendar with color coding and reminders, mindfulness apps, task management app, timers, Goblin Tools, OneNote</a:t>
            </a:r>
          </a:p>
        </p:txBody>
      </p:sp>
    </p:spTree>
    <p:extLst>
      <p:ext uri="{BB962C8B-B14F-4D97-AF65-F5344CB8AC3E}">
        <p14:creationId xmlns:p14="http://schemas.microsoft.com/office/powerpoint/2010/main" val="11642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CD5678-6086-2DF4-83B9-18DFD6CC4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57C8-9EA6-9B13-8543-05FD189AA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7245" y="77514"/>
            <a:ext cx="11083635" cy="1661993"/>
          </a:xfr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/>
              <a:t>Questions?</a:t>
            </a:r>
          </a:p>
        </p:txBody>
      </p:sp>
      <p:pic>
        <p:nvPicPr>
          <p:cNvPr id="4" name="Picture 3" descr="Many hands raised with multi colored question marks above them.">
            <a:extLst>
              <a:ext uri="{FF2B5EF4-FFF2-40B4-BE49-F238E27FC236}">
                <a16:creationId xmlns:a16="http://schemas.microsoft.com/office/drawing/2014/main" id="{ADCBAA30-EACC-B88C-0778-F00378A1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63" y="1872789"/>
            <a:ext cx="5829300" cy="407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6E607-622B-0636-0B08-086161804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54" y="6075289"/>
            <a:ext cx="2867790" cy="9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2140D-1DA0-F747-4B61-84B8D4D69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49CF-B027-4A7A-01D6-C09E6AD5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40" y="1355186"/>
            <a:ext cx="6389855" cy="923330"/>
          </a:xfrm>
        </p:spPr>
        <p:txBody>
          <a:bodyPr/>
          <a:lstStyle/>
          <a:p>
            <a:r>
              <a:rPr lang="en-US" sz="4800"/>
              <a:t>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2406C-065C-49AB-977A-91B100643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087" y="2604716"/>
            <a:ext cx="6389855" cy="3072123"/>
          </a:xfrm>
        </p:spPr>
        <p:txBody>
          <a:bodyPr vert="horz" wrap="square" lIns="91440" tIns="91440" rIns="91440" bIns="9144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/>
              <a:t>Who am I?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/>
              <a:t>Who are you?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/>
              <a:t>Why are we here?</a:t>
            </a:r>
          </a:p>
          <a:p>
            <a:endParaRPr lang="en-US"/>
          </a:p>
        </p:txBody>
      </p:sp>
      <p:pic>
        <p:nvPicPr>
          <p:cNvPr id="4" name="Picture 3" descr="ATRC Logo">
            <a:extLst>
              <a:ext uri="{FF2B5EF4-FFF2-40B4-BE49-F238E27FC236}">
                <a16:creationId xmlns:a16="http://schemas.microsoft.com/office/drawing/2014/main" id="{E8294BEB-F75C-A6A7-BE79-1348EFA78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2" y="5640643"/>
            <a:ext cx="4023360" cy="1311172"/>
          </a:xfrm>
          <a:prstGeom prst="rect">
            <a:avLst/>
          </a:prstGeom>
        </p:spPr>
      </p:pic>
      <p:pic>
        <p:nvPicPr>
          <p:cNvPr id="5" name="Picture 4" descr="Michelle kneeling next to Therapy Dog Toby wearing HABIC bandana">
            <a:extLst>
              <a:ext uri="{FF2B5EF4-FFF2-40B4-BE49-F238E27FC236}">
                <a16:creationId xmlns:a16="http://schemas.microsoft.com/office/drawing/2014/main" id="{665443DD-1302-820B-C947-B27217CEA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485" y="959359"/>
            <a:ext cx="3192913" cy="42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FAD2A7B-AD1D-BBFD-DA1A-B847E93A3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AD20-4E18-0624-B794-6C180EBC8F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7245" y="631511"/>
            <a:ext cx="11083635" cy="1107996"/>
          </a:xfr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sz="6000"/>
              <a:t>Additional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6ED7D-063C-31A0-AD47-74F7A205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54" y="6075289"/>
            <a:ext cx="2867790" cy="934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7FA75-2785-871C-1D64-FF41BB803DD0}"/>
              </a:ext>
            </a:extLst>
          </p:cNvPr>
          <p:cNvSpPr txBox="1"/>
          <p:nvPr/>
        </p:nvSpPr>
        <p:spPr>
          <a:xfrm>
            <a:off x="1387304" y="1930902"/>
            <a:ext cx="9781439" cy="3963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ATRC Website (atrc.colostate.edu)</a:t>
            </a:r>
            <a:endParaRPr lang="en-US" sz="2400" u="sng">
              <a:cs typeface="Arial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sng"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by Design Website (accessibility.colostate.edu)</a:t>
            </a:r>
            <a:endParaRPr lang="en-US" sz="2400" u="sng">
              <a:cs typeface="Arial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ATRC Employee Services (https://www.chhs.colostate.edu/atrc/employee-services/)</a:t>
            </a:r>
            <a:endParaRPr lang="en-US" sz="240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Accommodation Network (https://askjan.org/)</a:t>
            </a:r>
            <a:endParaRPr lang="en-US" sz="240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Yang-Tan Institute (https://www.ilr.cornell.edu/yti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5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6610-25EF-6647-3898-F81F62C85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063D7D-A456-1D54-3551-81168778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1434941"/>
            <a:ext cx="7684852" cy="992579"/>
          </a:xfrm>
        </p:spPr>
        <p:txBody>
          <a:bodyPr/>
          <a:lstStyle/>
          <a:p>
            <a:pPr algn="ctr"/>
            <a:r>
              <a:rPr lang="en-US" sz="5250"/>
              <a:t>Thank you!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845983-2C26-FBC3-E34D-C08F10F7E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3701" y="495591"/>
            <a:ext cx="5961050" cy="4014689"/>
          </a:xfrm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2400"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endParaRPr lang="en-US" sz="2400"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endParaRPr lang="en-US" sz="2400"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endParaRPr lang="en-US" sz="2400"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michelle.brodsky@colostate.edu</a:t>
            </a:r>
            <a:endParaRPr lang="en-US" sz="1200">
              <a:cs typeface="Arial"/>
            </a:endParaRPr>
          </a:p>
        </p:txBody>
      </p:sp>
      <p:pic>
        <p:nvPicPr>
          <p:cNvPr id="2" name="Picture 1" descr="ATRC Logo.">
            <a:extLst>
              <a:ext uri="{FF2B5EF4-FFF2-40B4-BE49-F238E27FC236}">
                <a16:creationId xmlns:a16="http://schemas.microsoft.com/office/drawing/2014/main" id="{F7F4BA9C-E9EA-8DCE-E450-485286C92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2" y="5640643"/>
            <a:ext cx="4023360" cy="13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4017-C3A0-091E-4572-0114B538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1203-6F16-A0E3-A67A-92C11D9B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26" y="781872"/>
            <a:ext cx="6389855" cy="923330"/>
          </a:xfrm>
        </p:spPr>
        <p:txBody>
          <a:bodyPr/>
          <a:lstStyle/>
          <a:p>
            <a:r>
              <a:rPr lang="en-US" sz="480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819FE-B085-7880-A3F1-53E00E1AF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25" y="1883761"/>
            <a:ext cx="7648431" cy="3797450"/>
          </a:xfrm>
        </p:spPr>
        <p:txBody>
          <a:bodyPr vert="horz" wrap="square" lIns="91440" tIns="91440" rIns="91440" bIns="9144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/>
              <a:t>Learn how Colorado State University has developed a successful AT support model for employees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/>
              <a:t>Understand  the ATRC’s service model for employees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/>
              <a:t>Find out how the ATRC measures success with employees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/>
              <a:t>Know where to turn for more resources to support employees with disabilities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7DCC5-3192-272A-D33E-F625F3547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2" y="5640643"/>
            <a:ext cx="4023360" cy="13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4612" y="265533"/>
            <a:ext cx="9694376" cy="923330"/>
          </a:xfrm>
        </p:spPr>
        <p:txBody>
          <a:bodyPr/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Colorado State University (CSU)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the iconic view of the Colorado state university historic oval with the administration building in the background&#10;">
            <a:extLst>
              <a:ext uri="{FF2B5EF4-FFF2-40B4-BE49-F238E27FC236}">
                <a16:creationId xmlns:a16="http://schemas.microsoft.com/office/drawing/2014/main" id="{D4927497-B8DD-3790-BB4E-99AE6004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92" y="2300893"/>
            <a:ext cx="5633757" cy="3168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00471-AAC8-D05C-580D-1005AE17DFE3}"/>
              </a:ext>
            </a:extLst>
          </p:cNvPr>
          <p:cNvSpPr txBox="1"/>
          <p:nvPr/>
        </p:nvSpPr>
        <p:spPr>
          <a:xfrm>
            <a:off x="6365291" y="2191705"/>
            <a:ext cx="6097218" cy="3386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2828" marR="0" lvl="0" indent="-46282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 Public, Land-grant University </a:t>
            </a:r>
          </a:p>
          <a:p>
            <a:pPr marL="462828" marR="0" lvl="0" indent="-46282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Institutional Profile</a:t>
            </a:r>
          </a:p>
          <a:p>
            <a:pPr marL="1002980" marR="0" lvl="1" indent="-38550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34,218 total students</a:t>
            </a:r>
          </a:p>
          <a:p>
            <a:pPr marL="1002980" marR="0" lvl="1" indent="-38550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7,500+ faculty and staff</a:t>
            </a:r>
          </a:p>
          <a:p>
            <a:pPr marL="1002980" marR="0" lvl="1" indent="-38550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4300+ online students</a:t>
            </a:r>
          </a:p>
          <a:p>
            <a:pPr marL="462828" marR="0" lvl="0" indent="-46282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8 colleges</a:t>
            </a:r>
          </a:p>
          <a:p>
            <a:pPr marL="462828" marR="0" lvl="0" indent="-46282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Located in Ft. Collins, Colorado</a:t>
            </a:r>
          </a:p>
        </p:txBody>
      </p:sp>
    </p:spTree>
    <p:extLst>
      <p:ext uri="{BB962C8B-B14F-4D97-AF65-F5344CB8AC3E}">
        <p14:creationId xmlns:p14="http://schemas.microsoft.com/office/powerpoint/2010/main" val="15821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7C0B16-1DE7-15BC-40D3-933E9C31E0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9796" y="323747"/>
            <a:ext cx="111554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Assistive Technology Resource Center</a:t>
            </a:r>
            <a:b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75718-A678-64D7-BA2E-BEAE615F2764}"/>
              </a:ext>
            </a:extLst>
          </p:cNvPr>
          <p:cNvSpPr txBox="1"/>
          <p:nvPr/>
        </p:nvSpPr>
        <p:spPr>
          <a:xfrm>
            <a:off x="259796" y="1132463"/>
            <a:ext cx="726250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lang="en-US" sz="2400">
                <a:solidFill>
                  <a:schemeClr val="tx2"/>
                </a:solidFill>
                <a:cs typeface="Arial" panose="020B0604020202020204"/>
              </a:rPr>
              <a:t>Serves students and </a:t>
            </a:r>
            <a:r>
              <a:rPr lang="en-US" sz="2400" err="1">
                <a:solidFill>
                  <a:schemeClr val="tx2"/>
                </a:solidFill>
                <a:cs typeface="Arial" panose="020B0604020202020204"/>
              </a:rPr>
              <a:t>emplo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yees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 with disabilities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/>
            </a:endParaRPr>
          </a:p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Housed within the CSU Center for Accessibility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/>
            </a:endParaRPr>
          </a:p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lang="en-US" sz="2400">
                <a:solidFill>
                  <a:schemeClr val="tx2"/>
                </a:solidFill>
                <a:cs typeface="Arial" panose="020B0604020202020204"/>
              </a:rPr>
              <a:t>C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ollaborates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 with the Department of 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/>
            </a:endParaRPr>
          </a:p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Works closely with other campus inclusion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/>
            </a:endParaRPr>
          </a:p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Serves over 600 students/year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/>
            </a:endParaRPr>
          </a:p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4 OT service providers, Director, Admin, IT, GTA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/>
            </a:endParaRPr>
          </a:p>
          <a:p>
            <a:pPr marL="302260" marR="0" lvl="0" indent="-3022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Arial" panose="020B0604020202020204"/>
              </a:rPr>
              <a:t>Research </a:t>
            </a:r>
          </a:p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endParaRPr lang="en-US"/>
          </a:p>
        </p:txBody>
      </p:sp>
      <p:pic>
        <p:nvPicPr>
          <p:cNvPr id="7" name="Picture 6" descr="Photo of ATRC Staff; 9 white women standing">
            <a:extLst>
              <a:ext uri="{FF2B5EF4-FFF2-40B4-BE49-F238E27FC236}">
                <a16:creationId xmlns:a16="http://schemas.microsoft.com/office/drawing/2014/main" id="{484C4BB8-FBB7-0787-DF2A-B2A703F5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578" y="1840052"/>
            <a:ext cx="4609599" cy="27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E9C0A-F3E2-5CB8-7ED3-B2E0B7011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B6F0C4-F822-5198-B435-88BE4C8F87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72489" y="589420"/>
            <a:ext cx="5679702" cy="923201"/>
          </a:xfrm>
        </p:spPr>
        <p:txBody>
          <a:bodyPr/>
          <a:lstStyle/>
          <a:p>
            <a:pPr algn="ctr"/>
            <a:r>
              <a:rPr lang="en-US"/>
              <a:t>The ATRC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5731E-87F9-CB17-C7CF-B54FF5754207}"/>
              </a:ext>
            </a:extLst>
          </p:cNvPr>
          <p:cNvSpPr txBox="1"/>
          <p:nvPr/>
        </p:nvSpPr>
        <p:spPr>
          <a:xfrm>
            <a:off x="1771622" y="2528620"/>
            <a:ext cx="877445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400">
                <a:solidFill>
                  <a:schemeClr val="tx2"/>
                </a:solidFill>
              </a:rPr>
              <a:t>Ensures equitable access to technology and electronic information for students and employees with disabilities by fostering a technological climate that is inclusive and welcoming to a diversity of learners and workers</a:t>
            </a:r>
          </a:p>
          <a:p>
            <a:pPr algn="ctr"/>
            <a:r>
              <a:rPr lang="en-US" sz="2400" i="1">
                <a:solidFill>
                  <a:schemeClr val="tx2"/>
                </a:solidFill>
              </a:rPr>
              <a:t>and</a:t>
            </a:r>
          </a:p>
          <a:p>
            <a:pPr algn="ctr">
              <a:spcAft>
                <a:spcPts val="1200"/>
              </a:spcAft>
            </a:pPr>
            <a:r>
              <a:rPr lang="en-US" sz="2400">
                <a:solidFill>
                  <a:schemeClr val="tx2"/>
                </a:solidFill>
              </a:rPr>
              <a:t>Works to ensure that CSU students and employees are aware of and can access assistive &amp; mainstream technology options, through consultation, education and advocacy</a:t>
            </a:r>
          </a:p>
        </p:txBody>
      </p:sp>
      <p:pic>
        <p:nvPicPr>
          <p:cNvPr id="1026" name="Picture 2" descr="ATRC client using a low tech writing aid to write with a pen.">
            <a:extLst>
              <a:ext uri="{FF2B5EF4-FFF2-40B4-BE49-F238E27FC236}">
                <a16:creationId xmlns:a16="http://schemas.microsoft.com/office/drawing/2014/main" id="{E688D55B-326F-094B-624F-9D67F584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2" y="123466"/>
            <a:ext cx="3328197" cy="22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TRC Service Provider and client wearing headset and microphone. Provider pointing to computer screen.">
            <a:extLst>
              <a:ext uri="{FF2B5EF4-FFF2-40B4-BE49-F238E27FC236}">
                <a16:creationId xmlns:a16="http://schemas.microsoft.com/office/drawing/2014/main" id="{AFD1BD4C-F2B4-0FA3-C1ED-A9CD597B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719" y="229925"/>
            <a:ext cx="3772628" cy="21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9B05-291E-6B1B-4065-15ACFC66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574" y="1169961"/>
            <a:ext cx="2907515" cy="4247317"/>
          </a:xfrm>
        </p:spPr>
        <p:txBody>
          <a:bodyPr/>
          <a:lstStyle/>
          <a:p>
            <a:pPr algn="ctr"/>
            <a:r>
              <a:rPr lang="en-US" sz="4800"/>
              <a:t>ATRC</a:t>
            </a:r>
            <a:br>
              <a:rPr lang="en-US" sz="4800"/>
            </a:br>
            <a:r>
              <a:rPr lang="en-US" sz="2400"/>
              <a:t> </a:t>
            </a:r>
            <a:br>
              <a:rPr lang="en-US" sz="4800"/>
            </a:br>
            <a:br>
              <a:rPr lang="en-US" sz="4800"/>
            </a:br>
            <a:br>
              <a:rPr lang="en-US" sz="4800"/>
            </a:br>
            <a:r>
              <a:rPr lang="en-US" sz="4800"/>
              <a:t>Employee Services</a:t>
            </a:r>
          </a:p>
        </p:txBody>
      </p:sp>
      <p:pic>
        <p:nvPicPr>
          <p:cNvPr id="6" name="Picture 5" descr="CSU Occupational Therapy building with grass and trees in front of it.">
            <a:extLst>
              <a:ext uri="{FF2B5EF4-FFF2-40B4-BE49-F238E27FC236}">
                <a16:creationId xmlns:a16="http://schemas.microsoft.com/office/drawing/2014/main" id="{CD4717E3-83D8-2F8A-E9A0-15D2A5143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68" y="852170"/>
            <a:ext cx="7035752" cy="4687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B34C7-4597-59AA-48BB-81D60D775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2" y="5640643"/>
            <a:ext cx="4023360" cy="13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F6F26-85D0-1DA3-C12D-D3262977B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34C8C1-B39D-C7D5-65FA-ABE9B792C7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43383" y="291316"/>
            <a:ext cx="6610022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History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Ripe apples">
            <a:extLst>
              <a:ext uri="{FF2B5EF4-FFF2-40B4-BE49-F238E27FC236}">
                <a16:creationId xmlns:a16="http://schemas.microsoft.com/office/drawing/2014/main" id="{DEE0C8ED-970A-FE71-BF4B-274F70F01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7" r="24343"/>
          <a:stretch>
            <a:fillRect/>
          </a:stretch>
        </p:blipFill>
        <p:spPr bwMode="auto">
          <a:xfrm>
            <a:off x="828421" y="1718185"/>
            <a:ext cx="3421630" cy="342163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1CDA0F-3EEB-5ACA-F233-D68E1C7A5724}"/>
              </a:ext>
            </a:extLst>
          </p:cNvPr>
          <p:cNvSpPr txBox="1"/>
          <p:nvPr/>
        </p:nvSpPr>
        <p:spPr>
          <a:xfrm>
            <a:off x="5075126" y="1306979"/>
            <a:ext cx="6093618" cy="4955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>
                <a:latin typeface="Arial"/>
                <a:cs typeface="Arial"/>
              </a:rPr>
              <a:t>2010	</a:t>
            </a:r>
            <a:r>
              <a:rPr lang="en-US">
                <a:latin typeface="Arial"/>
                <a:cs typeface="Arial"/>
              </a:rPr>
              <a:t>The environment was ripe!</a:t>
            </a:r>
          </a:p>
          <a:p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	</a:t>
            </a:r>
            <a:r>
              <a:rPr lang="en-US" sz="1800">
                <a:latin typeface="Arial"/>
                <a:cs typeface="Arial"/>
              </a:rPr>
              <a:t>ATRC started getting requests from 	employees. 	</a:t>
            </a:r>
            <a:r>
              <a:rPr lang="en-US">
                <a:latin typeface="Arial"/>
                <a:cs typeface="Arial"/>
              </a:rPr>
              <a:t>A</a:t>
            </a:r>
            <a:r>
              <a:rPr lang="en-US" sz="1800">
                <a:latin typeface="Arial"/>
                <a:cs typeface="Arial"/>
              </a:rPr>
              <a:t>TRC partnered with OEO for Disability and 	Employment Month</a:t>
            </a:r>
          </a:p>
          <a:p>
            <a:r>
              <a:rPr lang="en-US" sz="1800">
                <a:latin typeface="Arial"/>
                <a:cs typeface="Arial"/>
              </a:rPr>
              <a:t>	Steering Committee: Director of OEO/ADA 	coordinator, key campus administrators</a:t>
            </a:r>
          </a:p>
          <a:p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rial"/>
                <a:cs typeface="Arial"/>
              </a:rPr>
              <a:t>	The Proposal</a:t>
            </a:r>
          </a:p>
          <a:p>
            <a:r>
              <a:rPr lang="en-US" sz="1800">
                <a:latin typeface="Arial"/>
                <a:cs typeface="Arial"/>
              </a:rPr>
              <a:t> 	Committee saw the need, approved the 	proposal and funded a position to work with 	employees!</a:t>
            </a:r>
          </a:p>
          <a:p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rial"/>
                <a:cs typeface="Arial"/>
              </a:rPr>
              <a:t>2019	Employee Loan Closet</a:t>
            </a:r>
          </a:p>
          <a:p>
            <a:r>
              <a:rPr lang="en-US" sz="1800">
                <a:latin typeface="Arial"/>
                <a:cs typeface="Arial"/>
              </a:rPr>
              <a:t>	Funding: Fringe Account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rial"/>
                <a:cs typeface="Arial"/>
              </a:rPr>
              <a:t>Future	We hope to fold more supports for employees 	into the CSU Accessibility Center</a:t>
            </a:r>
          </a:p>
        </p:txBody>
      </p:sp>
    </p:spTree>
    <p:extLst>
      <p:ext uri="{BB962C8B-B14F-4D97-AF65-F5344CB8AC3E}">
        <p14:creationId xmlns:p14="http://schemas.microsoft.com/office/powerpoint/2010/main" val="8493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6A5FD-B742-DC8A-5C27-BDC36C8B0F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2795" y="280481"/>
            <a:ext cx="7852768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OT Values &amp; Process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Best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636DA-1542-7E22-017D-07C27BE53CE3}"/>
              </a:ext>
            </a:extLst>
          </p:cNvPr>
          <p:cNvSpPr txBox="1"/>
          <p:nvPr/>
        </p:nvSpPr>
        <p:spPr>
          <a:xfrm>
            <a:off x="1412760" y="2288795"/>
            <a:ext cx="7852767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2280" indent="-4622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Research shows that finding the right match leads to adoption of AT (Cook, Polgar &amp; Encarnacao, 2025)</a:t>
            </a:r>
          </a:p>
          <a:p>
            <a:pPr marL="462280" indent="-4622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HAAT model (Human/Activity/Assistive Technology)</a:t>
            </a:r>
          </a:p>
          <a:p>
            <a:pPr marL="462280" indent="-4622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Client-centered, strengths-based, social model</a:t>
            </a:r>
          </a:p>
          <a:p>
            <a:pPr marL="462280" indent="-4622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Building therapeutic rapport</a:t>
            </a:r>
          </a:p>
        </p:txBody>
      </p:sp>
      <p:pic>
        <p:nvPicPr>
          <p:cNvPr id="1026" name="Picture 2" descr="Circular layer diagram of the HAAT model with human at the center, then activity and assistive technology at the next layer, then context as the outer layer">
            <a:extLst>
              <a:ext uri="{FF2B5EF4-FFF2-40B4-BE49-F238E27FC236}">
                <a16:creationId xmlns:a16="http://schemas.microsoft.com/office/drawing/2014/main" id="{818A3B55-FD18-6D61-2567-0FC09E95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205" y="280481"/>
            <a:ext cx="1886546" cy="18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CSU Find Your Energy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82C403"/>
      </a:accent1>
      <a:accent2>
        <a:srgbClr val="CFFC00"/>
      </a:accent2>
      <a:accent3>
        <a:srgbClr val="E56954"/>
      </a:accent3>
      <a:accent4>
        <a:srgbClr val="008FB2"/>
      </a:accent4>
      <a:accent5>
        <a:srgbClr val="7E5373"/>
      </a:accent5>
      <a:accent6>
        <a:srgbClr val="FEC037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SU Find Your Energy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82C403"/>
      </a:accent1>
      <a:accent2>
        <a:srgbClr val="CFFC00"/>
      </a:accent2>
      <a:accent3>
        <a:srgbClr val="E56954"/>
      </a:accent3>
      <a:accent4>
        <a:srgbClr val="008FB2"/>
      </a:accent4>
      <a:accent5>
        <a:srgbClr val="7E5373"/>
      </a:accent5>
      <a:accent6>
        <a:srgbClr val="FEC037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02101C862A64F8F6F39EF490899CA" ma:contentTypeVersion="17" ma:contentTypeDescription="Create a new document." ma:contentTypeScope="" ma:versionID="22fe472a2e8ef6dd4d2ca151e3cbb359">
  <xsd:schema xmlns:xsd="http://www.w3.org/2001/XMLSchema" xmlns:xs="http://www.w3.org/2001/XMLSchema" xmlns:p="http://schemas.microsoft.com/office/2006/metadata/properties" xmlns:ns2="4461c17a-5b11-49e7-b400-ed9a8c0e92c0" xmlns:ns3="0eeb0db4-6941-49d2-9634-a01345e579f9" targetNamespace="http://schemas.microsoft.com/office/2006/metadata/properties" ma:root="true" ma:fieldsID="264bade01ab69bd13eec228da98c1bf1" ns2:_="" ns3:_="">
    <xsd:import namespace="4461c17a-5b11-49e7-b400-ed9a8c0e92c0"/>
    <xsd:import namespace="0eeb0db4-6941-49d2-9634-a01345e57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c17a-5b11-49e7-b400-ed9a8c0e92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b0db4-6941-49d2-9634-a01345e57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215364-7e59-4c5f-997a-c5fe9c4c0218}" ma:internalName="TaxCatchAll" ma:showField="CatchAllData" ma:web="0eeb0db4-6941-49d2-9634-a01345e579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eb0db4-6941-49d2-9634-a01345e579f9" xsi:nil="true"/>
    <lcf76f155ced4ddcb4097134ff3c332f xmlns="4461c17a-5b11-49e7-b400-ed9a8c0e92c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B15DEB-94DB-408E-BE9E-D9B3A2D3DF60}">
  <ds:schemaRefs>
    <ds:schemaRef ds:uri="0eeb0db4-6941-49d2-9634-a01345e579f9"/>
    <ds:schemaRef ds:uri="4461c17a-5b11-49e7-b400-ed9a8c0e92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57DF30D-32F6-463E-A6EE-5C129B4A916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0eeb0db4-6941-49d2-9634-a01345e579f9"/>
    <ds:schemaRef ds:uri="http://purl.org/dc/dcmitype/"/>
    <ds:schemaRef ds:uri="http://schemas.microsoft.com/office/2006/metadata/properties"/>
    <ds:schemaRef ds:uri="http://schemas.microsoft.com/office/infopath/2007/PartnerControls"/>
    <ds:schemaRef ds:uri="4461c17a-5b11-49e7-b400-ed9a8c0e92c0"/>
  </ds:schemaRefs>
</ds:datastoreItem>
</file>

<file path=customXml/itemProps3.xml><?xml version="1.0" encoding="utf-8"?>
<ds:datastoreItem xmlns:ds="http://schemas.openxmlformats.org/officeDocument/2006/customXml" ds:itemID="{FC687EE3-6646-4720-A798-81D83E2EA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777</Words>
  <Application>Microsoft Office PowerPoint</Application>
  <PresentationFormat>Widescreen</PresentationFormat>
  <Paragraphs>152</Paragraphs>
  <Slides>21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Courier New</vt:lpstr>
      <vt:lpstr>Franklin Gothic Book</vt:lpstr>
      <vt:lpstr>Wingdings</vt:lpstr>
      <vt:lpstr>office theme</vt:lpstr>
      <vt:lpstr>Office Theme</vt:lpstr>
      <vt:lpstr>1_Office Theme</vt:lpstr>
      <vt:lpstr>Expanding your Assistive Technology Supports  to Include Employees with Disabilities</vt:lpstr>
      <vt:lpstr>Introductions</vt:lpstr>
      <vt:lpstr>Objectives</vt:lpstr>
      <vt:lpstr>Colorado State University (CSU)</vt:lpstr>
      <vt:lpstr>The Assistive Technology Resource Center </vt:lpstr>
      <vt:lpstr>The ATRC</vt:lpstr>
      <vt:lpstr>ATRC     Employee Services</vt:lpstr>
      <vt:lpstr>History</vt:lpstr>
      <vt:lpstr>OT Values &amp; Process  Best Practice</vt:lpstr>
      <vt:lpstr>Common Diagnoses</vt:lpstr>
      <vt:lpstr>Differences Between Supporting Students and Employees</vt:lpstr>
      <vt:lpstr>Process</vt:lpstr>
      <vt:lpstr>Documentation</vt:lpstr>
      <vt:lpstr>Outcome Measures</vt:lpstr>
      <vt:lpstr>Outreach and Collaborations </vt:lpstr>
      <vt:lpstr>Case Studies</vt:lpstr>
      <vt:lpstr>Case Study: Pat</vt:lpstr>
      <vt:lpstr>Case Study: Max</vt:lpstr>
      <vt:lpstr>Questions?</vt:lpstr>
      <vt:lpstr>Additional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your Assistive Technology Supports  to Include Employees with Disabilities</dc:title>
  <dc:creator>Brodsky,Michelle</dc:creator>
  <cp:lastModifiedBy>Brodsky,Michelle</cp:lastModifiedBy>
  <cp:revision>1</cp:revision>
  <dcterms:created xsi:type="dcterms:W3CDTF">2025-08-23T17:13:25Z</dcterms:created>
  <dcterms:modified xsi:type="dcterms:W3CDTF">2025-11-19T00:00:41Z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0x01010018902101C862A64F8F6F39EF490899CA</vt:lpwstr>
  </property>
  <property fmtid="{D5CDD505-2E9C-101B-9397-08002B2CF9AE}" pid="3" name="MediaServiceImageTags">
    <vt:lpwstr/>
  </property>
</Properties>
</file>