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613e579c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613e579c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613e579c2_0_4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613e579c2_0_4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8613e579c2_0_3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8613e579c2_0_3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9eb8dd4be3_1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9eb8dd4be3_1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9eb8dd4be3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9eb8dd4be3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9eb8dd4be3_1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9eb8dd4be3_1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9eb8dd4be3_1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9eb8dd4be3_1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8613e579c2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8613e579c2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613e579c2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613e579c2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613e579c2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613e579c2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613e579c2_0_2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613e579c2_0_2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9eb8dd4be3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9eb8dd4be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9eb8dd4be3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9eb8dd4be3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613e579c2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613e579c2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8613e579c2_0_3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8613e579c2_0_3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youtube.com/watch?v=oVUz4chT9QM" TargetMode="External"/><Relationship Id="rId4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youtube.com/watch?v=oVUz4chT9QM" TargetMode="External"/><Relationship Id="rId4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youtube.com/watch?v=oVUz4chT9QM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0" y="0"/>
            <a:ext cx="9144000" cy="25719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rPr>
              <a:t>From Pushback to Partnership: Navigating Resistant Attitudes and Fostering Institutional Buy-in</a:t>
            </a:r>
            <a:endParaRPr sz="7200">
              <a:solidFill>
                <a:srgbClr val="F8F8F8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869425" y="3287175"/>
            <a:ext cx="5528100" cy="141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Wesley Wood</a:t>
            </a:r>
            <a:endParaRPr b="1" sz="25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Disability Specialist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Georgetown University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-241150" y="3287175"/>
            <a:ext cx="5528100" cy="141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Sara Emerick</a:t>
            </a:r>
            <a:endParaRPr b="1" sz="25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Assistant Director of Accessibility Services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Georgetown University Law Center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ctrTitle"/>
          </p:nvPr>
        </p:nvSpPr>
        <p:spPr>
          <a:xfrm>
            <a:off x="0" y="202170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BRAIN BREAK</a:t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ctrTitle"/>
          </p:nvPr>
        </p:nvSpPr>
        <p:spPr>
          <a:xfrm>
            <a:off x="0" y="-100"/>
            <a:ext cx="4869900" cy="514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Scenario #3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Verdana"/>
                <a:ea typeface="Verdana"/>
                <a:cs typeface="Verdana"/>
                <a:sym typeface="Verdana"/>
              </a:rPr>
              <a:t>Asynchronous (Mis)Interpreting</a:t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Verdana"/>
                <a:ea typeface="Verdana"/>
                <a:cs typeface="Verdana"/>
                <a:sym typeface="Verdana"/>
              </a:rPr>
              <a:t>A Deaf student is in a (mostly) asynchronous program; however, professors insist on calling virtual synchronous meetings with little notice. There is often not enough time to secure interpreters for the meeting.</a:t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0" name="Google Shape;120;p23"/>
          <p:cNvSpPr txBox="1"/>
          <p:nvPr/>
        </p:nvSpPr>
        <p:spPr>
          <a:xfrm>
            <a:off x="4869925" y="0"/>
            <a:ext cx="42741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Reflection Questions: </a:t>
            </a:r>
            <a:endParaRPr b="1"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Where do you start?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information do you need to start?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pushback do you anticipate?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Who do you need to connect with?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is the desired outcome?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This handy timer counts down from 5 minutes and then a charming alarm sounds. This countdown clock/stopwatch is perfect for teachers, workouts, cooking, and more. And it's free! There's a simple tone at the very beginning of the video to indicate that the timer has started--you can use that to make sure your volume is on and at a good volume. &#10;&#10;Please &quot;like&quot; this video, leave a comment below, and subscribe to the &quot;Good For You&quot; channel for more videos!&#10;&#10;WE HAVE OTHER TIMERS AVAILABLE HERE:&#10;30 minute: https://youtu.be/CH9L2xh1abU&#10;20 minute: https://youtu.be/onMoWfaukXg&#10;15 minute: https://youtu.be/hBKkblPh4dg&#10;10 minute: https://youtu.be/GUlxgrWR7jU&#10;3 minute: https://youtu.be/lZpqgdp8Aic&#10;2 minute: https://youtu.be/ymuCYcC7R-o&#10;1 minute: https://youtu.be/kBiwNHB2vd4&#10;&#10;#timer&#10;#5minutes&#10;#5minutetimer&#10;#countdown&#10;#countdown5minutes&#10;#clock" id="121" name="Google Shape;121;p23" title="5 Minute Timer | Countdown from 5 Min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82975" y="342900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ctrTitle"/>
          </p:nvPr>
        </p:nvSpPr>
        <p:spPr>
          <a:xfrm>
            <a:off x="0" y="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Consider the Root Problems </a:t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7" name="Google Shape;127;p24"/>
          <p:cNvSpPr/>
          <p:nvPr/>
        </p:nvSpPr>
        <p:spPr>
          <a:xfrm>
            <a:off x="6205100" y="1510150"/>
            <a:ext cx="2549100" cy="1241100"/>
          </a:xfrm>
          <a:prstGeom prst="cloudCallout">
            <a:avLst>
              <a:gd fmla="val -83308" name="adj1"/>
              <a:gd fmla="val 204089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Institutional</a:t>
            </a:r>
            <a:endParaRPr/>
          </a:p>
        </p:txBody>
      </p:sp>
      <p:sp>
        <p:nvSpPr>
          <p:cNvPr id="128" name="Google Shape;128;p24"/>
          <p:cNvSpPr/>
          <p:nvPr/>
        </p:nvSpPr>
        <p:spPr>
          <a:xfrm>
            <a:off x="1327300" y="1285800"/>
            <a:ext cx="2549100" cy="1241100"/>
          </a:xfrm>
          <a:prstGeom prst="cloudCallout">
            <a:avLst>
              <a:gd fmla="val 41736" name="adj1"/>
              <a:gd fmla="val 190988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Infrastructural</a:t>
            </a:r>
            <a:endParaRPr/>
          </a:p>
        </p:txBody>
      </p:sp>
      <p:sp>
        <p:nvSpPr>
          <p:cNvPr id="129" name="Google Shape;129;p24"/>
          <p:cNvSpPr/>
          <p:nvPr/>
        </p:nvSpPr>
        <p:spPr>
          <a:xfrm>
            <a:off x="-68050" y="3036875"/>
            <a:ext cx="2549100" cy="1241100"/>
          </a:xfrm>
          <a:prstGeom prst="cloudCallout">
            <a:avLst>
              <a:gd fmla="val 58527" name="adj1"/>
              <a:gd fmla="val 63025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Political</a:t>
            </a:r>
            <a:endParaRPr/>
          </a:p>
        </p:txBody>
      </p:sp>
      <p:sp>
        <p:nvSpPr>
          <p:cNvPr id="130" name="Google Shape;130;p24"/>
          <p:cNvSpPr/>
          <p:nvPr/>
        </p:nvSpPr>
        <p:spPr>
          <a:xfrm>
            <a:off x="3383500" y="2130275"/>
            <a:ext cx="2549100" cy="1241100"/>
          </a:xfrm>
          <a:prstGeom prst="cloudCallout">
            <a:avLst>
              <a:gd fmla="val -979" name="adj1"/>
              <a:gd fmla="val 118844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Monetary</a:t>
            </a:r>
            <a:endParaRPr/>
          </a:p>
        </p:txBody>
      </p:sp>
      <p:sp>
        <p:nvSpPr>
          <p:cNvPr id="131" name="Google Shape;131;p24"/>
          <p:cNvSpPr/>
          <p:nvPr/>
        </p:nvSpPr>
        <p:spPr>
          <a:xfrm>
            <a:off x="6529575" y="3161300"/>
            <a:ext cx="2549100" cy="1241100"/>
          </a:xfrm>
          <a:prstGeom prst="cloudCallout">
            <a:avLst>
              <a:gd fmla="val -64479" name="adj1"/>
              <a:gd fmla="val 48076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Personal</a:t>
            </a:r>
            <a:endParaRPr/>
          </a:p>
        </p:txBody>
      </p:sp>
      <p:sp>
        <p:nvSpPr>
          <p:cNvPr id="132" name="Google Shape;132;p24"/>
          <p:cNvSpPr txBox="1"/>
          <p:nvPr>
            <p:ph type="ctrTitle"/>
          </p:nvPr>
        </p:nvSpPr>
        <p:spPr>
          <a:xfrm>
            <a:off x="311700" y="1237300"/>
            <a:ext cx="8520600" cy="3991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5800">
                <a:latin typeface="Verdana"/>
                <a:ea typeface="Verdana"/>
                <a:cs typeface="Verdana"/>
                <a:sym typeface="Verdana"/>
              </a:rPr>
              <a:t>PUSHBACK</a:t>
            </a:r>
            <a:endParaRPr b="1" sz="58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/>
          <p:nvPr>
            <p:ph type="ctrTitle"/>
          </p:nvPr>
        </p:nvSpPr>
        <p:spPr>
          <a:xfrm>
            <a:off x="0" y="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Consider the Key Partnerships </a:t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8" name="Google Shape;138;p25"/>
          <p:cNvSpPr txBox="1"/>
          <p:nvPr>
            <p:ph type="ctrTitle"/>
          </p:nvPr>
        </p:nvSpPr>
        <p:spPr>
          <a:xfrm>
            <a:off x="311700" y="3987400"/>
            <a:ext cx="8520600" cy="12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5800">
                <a:latin typeface="Verdana"/>
                <a:ea typeface="Verdana"/>
                <a:cs typeface="Verdana"/>
                <a:sym typeface="Verdana"/>
              </a:rPr>
              <a:t>PARTNERSHIP</a:t>
            </a:r>
            <a:endParaRPr b="1" sz="58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9" name="Google Shape;139;p25"/>
          <p:cNvSpPr/>
          <p:nvPr/>
        </p:nvSpPr>
        <p:spPr>
          <a:xfrm>
            <a:off x="152750" y="2907100"/>
            <a:ext cx="2504700" cy="1013100"/>
          </a:xfrm>
          <a:prstGeom prst="wedgeEllipseCallout">
            <a:avLst>
              <a:gd fmla="val 61392" name="adj1"/>
              <a:gd fmla="val 92224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Political</a:t>
            </a:r>
            <a:endParaRPr/>
          </a:p>
        </p:txBody>
      </p:sp>
      <p:sp>
        <p:nvSpPr>
          <p:cNvPr id="140" name="Google Shape;140;p25"/>
          <p:cNvSpPr/>
          <p:nvPr/>
        </p:nvSpPr>
        <p:spPr>
          <a:xfrm>
            <a:off x="1241950" y="1285800"/>
            <a:ext cx="2504700" cy="1013100"/>
          </a:xfrm>
          <a:prstGeom prst="wedgeEllipseCallout">
            <a:avLst>
              <a:gd fmla="val 45144" name="adj1"/>
              <a:gd fmla="val 24120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Infrastructural</a:t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3319650" y="2037200"/>
            <a:ext cx="2504700" cy="1013100"/>
          </a:xfrm>
          <a:prstGeom prst="wedgeEllipseCallout">
            <a:avLst>
              <a:gd fmla="val 2033" name="adj1"/>
              <a:gd fmla="val 177085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Monetary</a:t>
            </a:r>
            <a:endParaRPr/>
          </a:p>
        </p:txBody>
      </p:sp>
      <p:sp>
        <p:nvSpPr>
          <p:cNvPr id="142" name="Google Shape;142;p25"/>
          <p:cNvSpPr/>
          <p:nvPr/>
        </p:nvSpPr>
        <p:spPr>
          <a:xfrm>
            <a:off x="6241250" y="1558650"/>
            <a:ext cx="2504700" cy="1013100"/>
          </a:xfrm>
          <a:prstGeom prst="wedgeEllipseCallout">
            <a:avLst>
              <a:gd fmla="val -82495" name="adj1"/>
              <a:gd fmla="val 229348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Institutional</a:t>
            </a:r>
            <a:endParaRPr/>
          </a:p>
        </p:txBody>
      </p:sp>
      <p:sp>
        <p:nvSpPr>
          <p:cNvPr id="143" name="Google Shape;143;p25"/>
          <p:cNvSpPr/>
          <p:nvPr/>
        </p:nvSpPr>
        <p:spPr>
          <a:xfrm>
            <a:off x="6639300" y="2974300"/>
            <a:ext cx="2504700" cy="1013100"/>
          </a:xfrm>
          <a:prstGeom prst="wedgeEllipseCallout">
            <a:avLst>
              <a:gd fmla="val -62612" name="adj1"/>
              <a:gd fmla="val 82576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Personal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/>
          <p:nvPr>
            <p:ph type="ctrTitle"/>
          </p:nvPr>
        </p:nvSpPr>
        <p:spPr>
          <a:xfrm>
            <a:off x="0" y="202170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Action Plan</a:t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7"/>
          <p:cNvSpPr txBox="1"/>
          <p:nvPr>
            <p:ph type="ctrTitle"/>
          </p:nvPr>
        </p:nvSpPr>
        <p:spPr>
          <a:xfrm>
            <a:off x="0" y="1690950"/>
            <a:ext cx="9144000" cy="17616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Questions?</a:t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Thank you!</a:t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Image Description: Bubbles and Blossom from the PowerPuff Girls animated show looking at camera. In the background are blue flames behind Bubbles and Red flames behind Blossom. " id="154" name="Google Shape;15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1895" y="47050"/>
            <a:ext cx="2682550" cy="159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7"/>
          <p:cNvSpPr txBox="1"/>
          <p:nvPr>
            <p:ph idx="1" type="subTitle"/>
          </p:nvPr>
        </p:nvSpPr>
        <p:spPr>
          <a:xfrm>
            <a:off x="3869425" y="3541741"/>
            <a:ext cx="5528100" cy="141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Wesley Wood</a:t>
            </a:r>
            <a:endParaRPr b="1" sz="25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Disability Specialist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Georgetown University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ww658@georgetown.edu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6" name="Google Shape;156;p27"/>
          <p:cNvSpPr txBox="1"/>
          <p:nvPr>
            <p:ph idx="1" type="subTitle"/>
          </p:nvPr>
        </p:nvSpPr>
        <p:spPr>
          <a:xfrm>
            <a:off x="-241150" y="3541741"/>
            <a:ext cx="5528100" cy="141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Sara Emerick</a:t>
            </a:r>
            <a:endParaRPr b="1" sz="25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Assistant Director of Accessibility Services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Georgetown University Law Center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4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se624@georgetown.edu</a:t>
            </a:r>
            <a:endParaRPr sz="1464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0" y="202170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Accessibility Check &amp; Invitation</a:t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0" y="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Workshop</a:t>
            </a: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Goals</a:t>
            </a:r>
            <a:endParaRPr b="1" sz="2200">
              <a:solidFill>
                <a:schemeClr val="lt1"/>
              </a:solidFill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561475" y="1329150"/>
            <a:ext cx="81699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b="1"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Identify</a:t>
            </a: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the root causes of pushback from institutions when addressing barriers to access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b="1"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Explore</a:t>
            </a: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key supports, structures, individuals, policies that you can employ to foster partnership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b="1"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Create</a:t>
            </a: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your own strategic action plan grounded in your institution’s realities and goals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ctrTitle"/>
          </p:nvPr>
        </p:nvSpPr>
        <p:spPr>
          <a:xfrm>
            <a:off x="311700" y="1237300"/>
            <a:ext cx="8520600" cy="399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1) </a:t>
            </a: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RADICALLY LISTEN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2) SHARE THE “MICROPHONE”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3) STRIVE FOR EMPATHY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4) COMMIT TO PERSONAL ACTION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Verdana"/>
                <a:ea typeface="Verdana"/>
                <a:cs typeface="Verdana"/>
                <a:sym typeface="Verdana"/>
              </a:rPr>
              <a:t>~You are the expert </a:t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Verdana"/>
                <a:ea typeface="Verdana"/>
                <a:cs typeface="Verdana"/>
                <a:sym typeface="Verdana"/>
              </a:rPr>
              <a:t>of your own lived experience~</a:t>
            </a:r>
            <a:endParaRPr sz="23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3" name="Google Shape;73;p16"/>
          <p:cNvSpPr txBox="1"/>
          <p:nvPr>
            <p:ph type="ctrTitle"/>
          </p:nvPr>
        </p:nvSpPr>
        <p:spPr>
          <a:xfrm>
            <a:off x="0" y="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Group Norms </a:t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ctrTitle"/>
          </p:nvPr>
        </p:nvSpPr>
        <p:spPr>
          <a:xfrm>
            <a:off x="311700" y="1237300"/>
            <a:ext cx="8520600" cy="3991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Where did you experience pushback when advocating for access in recent weeks? 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9" name="Google Shape;79;p17"/>
          <p:cNvSpPr txBox="1"/>
          <p:nvPr>
            <p:ph type="ctrTitle"/>
          </p:nvPr>
        </p:nvSpPr>
        <p:spPr>
          <a:xfrm>
            <a:off x="0" y="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WARM - UP</a:t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ctrTitle"/>
          </p:nvPr>
        </p:nvSpPr>
        <p:spPr>
          <a:xfrm>
            <a:off x="0" y="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Consider</a:t>
            </a: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the Root Problems </a:t>
            </a:r>
            <a:endParaRPr b="1" sz="3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8"/>
          <p:cNvSpPr/>
          <p:nvPr/>
        </p:nvSpPr>
        <p:spPr>
          <a:xfrm>
            <a:off x="6205100" y="1510150"/>
            <a:ext cx="2549100" cy="1241100"/>
          </a:xfrm>
          <a:prstGeom prst="cloudCallout">
            <a:avLst>
              <a:gd fmla="val -83308" name="adj1"/>
              <a:gd fmla="val 204089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Institutional</a:t>
            </a:r>
            <a:endParaRPr/>
          </a:p>
        </p:txBody>
      </p:sp>
      <p:sp>
        <p:nvSpPr>
          <p:cNvPr id="86" name="Google Shape;86;p18"/>
          <p:cNvSpPr/>
          <p:nvPr/>
        </p:nvSpPr>
        <p:spPr>
          <a:xfrm>
            <a:off x="1327300" y="1285800"/>
            <a:ext cx="2549100" cy="1241100"/>
          </a:xfrm>
          <a:prstGeom prst="cloudCallout">
            <a:avLst>
              <a:gd fmla="val 41736" name="adj1"/>
              <a:gd fmla="val 190988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Infrastructural</a:t>
            </a:r>
            <a:endParaRPr/>
          </a:p>
        </p:txBody>
      </p:sp>
      <p:sp>
        <p:nvSpPr>
          <p:cNvPr id="87" name="Google Shape;87;p18"/>
          <p:cNvSpPr/>
          <p:nvPr/>
        </p:nvSpPr>
        <p:spPr>
          <a:xfrm>
            <a:off x="-68050" y="3036875"/>
            <a:ext cx="2549100" cy="1241100"/>
          </a:xfrm>
          <a:prstGeom prst="cloudCallout">
            <a:avLst>
              <a:gd fmla="val 58527" name="adj1"/>
              <a:gd fmla="val 63025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Political</a:t>
            </a:r>
            <a:endParaRPr/>
          </a:p>
        </p:txBody>
      </p:sp>
      <p:sp>
        <p:nvSpPr>
          <p:cNvPr id="88" name="Google Shape;88;p18"/>
          <p:cNvSpPr/>
          <p:nvPr/>
        </p:nvSpPr>
        <p:spPr>
          <a:xfrm>
            <a:off x="3383500" y="2130275"/>
            <a:ext cx="2549100" cy="1241100"/>
          </a:xfrm>
          <a:prstGeom prst="cloudCallout">
            <a:avLst>
              <a:gd fmla="val -979" name="adj1"/>
              <a:gd fmla="val 118844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Monetary</a:t>
            </a:r>
            <a:endParaRPr/>
          </a:p>
        </p:txBody>
      </p:sp>
      <p:sp>
        <p:nvSpPr>
          <p:cNvPr id="89" name="Google Shape;89;p18"/>
          <p:cNvSpPr/>
          <p:nvPr/>
        </p:nvSpPr>
        <p:spPr>
          <a:xfrm>
            <a:off x="6529575" y="3161300"/>
            <a:ext cx="2549100" cy="1241100"/>
          </a:xfrm>
          <a:prstGeom prst="cloudCallout">
            <a:avLst>
              <a:gd fmla="val -64479" name="adj1"/>
              <a:gd fmla="val 48076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Personal</a:t>
            </a:r>
            <a:endParaRPr/>
          </a:p>
        </p:txBody>
      </p:sp>
      <p:sp>
        <p:nvSpPr>
          <p:cNvPr id="90" name="Google Shape;90;p18"/>
          <p:cNvSpPr txBox="1"/>
          <p:nvPr>
            <p:ph type="ctrTitle"/>
          </p:nvPr>
        </p:nvSpPr>
        <p:spPr>
          <a:xfrm>
            <a:off x="311700" y="1237300"/>
            <a:ext cx="8520600" cy="3991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5800">
                <a:latin typeface="Verdana"/>
                <a:ea typeface="Verdana"/>
                <a:cs typeface="Verdana"/>
                <a:sym typeface="Verdana"/>
              </a:rPr>
              <a:t>PUSHBACK</a:t>
            </a:r>
            <a:endParaRPr b="1" sz="58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ctrTitle"/>
          </p:nvPr>
        </p:nvSpPr>
        <p:spPr>
          <a:xfrm>
            <a:off x="0" y="2021700"/>
            <a:ext cx="9144000" cy="1100100"/>
          </a:xfrm>
          <a:prstGeom prst="rect">
            <a:avLst/>
          </a:prstGeom>
          <a:solidFill>
            <a:srgbClr val="073763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Case Scenarios</a:t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ctrTitle"/>
          </p:nvPr>
        </p:nvSpPr>
        <p:spPr>
          <a:xfrm>
            <a:off x="0" y="-100"/>
            <a:ext cx="4869900" cy="514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Scenario #1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Verdana"/>
                <a:ea typeface="Verdana"/>
                <a:cs typeface="Verdana"/>
                <a:sym typeface="Verdana"/>
              </a:rPr>
              <a:t>The chair debacle…</a:t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22">
                <a:solidFill>
                  <a:srgbClr val="202124"/>
                </a:solidFill>
                <a:latin typeface="Verdana"/>
                <a:ea typeface="Verdana"/>
                <a:cs typeface="Verdana"/>
                <a:sym typeface="Verdana"/>
              </a:rPr>
              <a:t>Student needs institution to purchase a specific ergonomic chair for in class use due to post-surgery complications, and the building manager is unresponsive to coordinate efforts.</a:t>
            </a:r>
            <a:endParaRPr sz="2222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1" name="Google Shape;101;p20"/>
          <p:cNvSpPr txBox="1"/>
          <p:nvPr/>
        </p:nvSpPr>
        <p:spPr>
          <a:xfrm>
            <a:off x="4869925" y="0"/>
            <a:ext cx="42741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Reflection Questions:</a:t>
            </a:r>
            <a:endParaRPr b="1"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b="1"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Where do you start?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information do you need to start?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pushback do you anticipate?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Who do you need to connect with?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is the desired outcome?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This handy timer counts down from 5 minutes and then a charming alarm sounds. This countdown clock/stopwatch is perfect for teachers, workouts, cooking, and more. And it's free! There's a simple tone at the very beginning of the video to indicate that the timer has started--you can use that to make sure your volume is on and at a good volume. &#10;&#10;Please &quot;like&quot; this video, leave a comment below, and subscribe to the &quot;Good For You&quot; channel for more videos!&#10;&#10;WE HAVE OTHER TIMERS AVAILABLE HERE:&#10;30 minute: https://youtu.be/CH9L2xh1abU&#10;20 minute: https://youtu.be/onMoWfaukXg&#10;15 minute: https://youtu.be/hBKkblPh4dg&#10;10 minute: https://youtu.be/GUlxgrWR7jU&#10;3 minute: https://youtu.be/lZpqgdp8Aic&#10;2 minute: https://youtu.be/ymuCYcC7R-o&#10;1 minute: https://youtu.be/kBiwNHB2vd4&#10;&#10;#timer&#10;#5minutes&#10;#5minutetimer&#10;#countdown&#10;#countdown5minutes&#10;#clock" id="102" name="Google Shape;102;p20" title="5 Minute Timer | Countdown from 5 Min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82975" y="342900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ctrTitle"/>
          </p:nvPr>
        </p:nvSpPr>
        <p:spPr>
          <a:xfrm>
            <a:off x="0" y="-100"/>
            <a:ext cx="4869900" cy="514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Verdana"/>
                <a:ea typeface="Verdana"/>
                <a:cs typeface="Verdana"/>
                <a:sym typeface="Verdana"/>
              </a:rPr>
              <a:t>Scenario #2</a:t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50">
                <a:latin typeface="Verdana"/>
                <a:ea typeface="Verdana"/>
                <a:cs typeface="Verdana"/>
                <a:sym typeface="Verdana"/>
              </a:rPr>
              <a:t>The Kurzweil Condundrum…</a:t>
            </a:r>
            <a:endParaRPr sz="255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Verdana"/>
                <a:ea typeface="Verdana"/>
                <a:cs typeface="Verdana"/>
                <a:sym typeface="Verdana"/>
              </a:rPr>
              <a:t>Student is approved for Text-To-Speech technology, and Disability Office does not have a current license. Procurement will take at least 6 months. </a:t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8" name="Google Shape;108;p21"/>
          <p:cNvSpPr txBox="1"/>
          <p:nvPr/>
        </p:nvSpPr>
        <p:spPr>
          <a:xfrm>
            <a:off x="4869925" y="0"/>
            <a:ext cx="42741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Reflection Questions:</a:t>
            </a:r>
            <a:endParaRPr b="1"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Where do you start?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information do you need to start?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pushback do you anticipate?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Who do you need to connect with?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e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is the desired outcome?</a:t>
            </a:r>
            <a:endParaRPr b="1"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This handy timer counts down from 5 minutes and then a charming alarm sounds. This countdown clock/stopwatch is perfect for teachers, workouts, cooking, and more. And it's free! There's a simple tone at the very beginning of the video to indicate that the timer has started--you can use that to make sure your volume is on and at a good volume. &#10;&#10;Please &quot;like&quot; this video, leave a comment below, and subscribe to the &quot;Good For You&quot; channel for more videos!&#10;&#10;WE HAVE OTHER TIMERS AVAILABLE HERE:&#10;30 minute: https://youtu.be/CH9L2xh1abU&#10;20 minute: https://youtu.be/onMoWfaukXg&#10;15 minute: https://youtu.be/hBKkblPh4dg&#10;10 minute: https://youtu.be/GUlxgrWR7jU&#10;3 minute: https://youtu.be/lZpqgdp8Aic&#10;2 minute: https://youtu.be/ymuCYcC7R-o&#10;1 minute: https://youtu.be/kBiwNHB2vd4&#10;&#10;#timer&#10;#5minutes&#10;#5minutetimer&#10;#countdown&#10;#countdown5minutes&#10;#clock" id="109" name="Google Shape;109;p21" title="5 Minute Timer | Countdown from 5 Min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82975" y="342900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