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16" r:id="rId2"/>
    <p:sldMasterId id="2147483717" r:id="rId3"/>
  </p:sldMasterIdLst>
  <p:notesMasterIdLst>
    <p:notesMasterId r:id="rId2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9144000" cy="5143500" type="screen16x9"/>
  <p:notesSz cx="6858000" cy="9144000"/>
  <p:embeddedFontLst>
    <p:embeddedFont>
      <p:font typeface="Helvetica Neue" panose="02000503000000020004" pitchFamily="2" charset="0"/>
      <p:regular r:id="rId26"/>
      <p:bold r:id="rId27"/>
      <p:italic r:id="rId28"/>
      <p:boldItalic r:id="rId29"/>
    </p:embeddedFont>
    <p:embeddedFont>
      <p:font typeface="Lexend" pitchFamily="2" charset="77"/>
      <p:regular r:id="rId30"/>
      <p:bold r:id="rId31"/>
    </p:embeddedFont>
    <p:embeddedFont>
      <p:font typeface="Open Sans" panose="020B0606030504020204" pitchFamily="34" charset="0"/>
      <p:regular r:id="rId32"/>
      <p:bold r:id="rId33"/>
      <p:italic r:id="rId34"/>
      <p:boldItalic r:id="rId35"/>
    </p:embeddedFont>
    <p:embeddedFont>
      <p:font typeface="Open Sans ExtraBold" panose="020B0906030804020204" pitchFamily="34" charset="0"/>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43"/>
  </p:normalViewPr>
  <p:slideViewPr>
    <p:cSldViewPr snapToGrid="0">
      <p:cViewPr varScale="1">
        <p:scale>
          <a:sx n="177" d="100"/>
          <a:sy n="177" d="100"/>
        </p:scale>
        <p:origin x="158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Welcome!</a:t>
            </a:r>
            <a:endParaRPr/>
          </a:p>
          <a:p>
            <a:pPr marL="45720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89aadd61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89aadd61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Problem</a:t>
            </a:r>
            <a:endParaRPr/>
          </a:p>
          <a:p>
            <a:pPr marL="457200" lvl="0" indent="-298450" algn="l" rtl="0">
              <a:spcBef>
                <a:spcPts val="0"/>
              </a:spcBef>
              <a:spcAft>
                <a:spcPts val="0"/>
              </a:spcAft>
              <a:buSzPts val="1100"/>
              <a:buChar char="-"/>
            </a:pPr>
            <a:r>
              <a:rPr lang="en"/>
              <a:t>Catalyst for change (individually working with students and guests on where to go)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8dfd35825f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8dfd35825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know disability exists all around us, we know people care about it, now let’s take a moment to think about what the risk is if we ignore it. Think about your student’s experience and how it would be impacted if no accessible wayfinding exists, ADA compliant locations aren’t marked, or your PDF map isn’t compatible with screen readers </a:t>
            </a:r>
            <a:endParaRPr/>
          </a:p>
          <a:p>
            <a:pPr marL="0" lvl="0" indent="0" algn="l" rtl="0">
              <a:spcBef>
                <a:spcPts val="0"/>
              </a:spcBef>
              <a:spcAft>
                <a:spcPts val="0"/>
              </a:spcAft>
              <a:buNone/>
            </a:pPr>
            <a:endParaRPr/>
          </a:p>
          <a:p>
            <a:pPr marL="0" lvl="0" indent="0" algn="l" rtl="0">
              <a:spcBef>
                <a:spcPts val="0"/>
              </a:spcBef>
              <a:spcAft>
                <a:spcPts val="0"/>
              </a:spcAft>
              <a:buNone/>
            </a:pPr>
            <a:r>
              <a:rPr lang="en"/>
              <a:t>Has anyone experienced a consequence of inaccessible practices in their experience hosting events on campus?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89aadd617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89aadd617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8dfd3582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8dfd3582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Westmont: </a:t>
            </a:r>
            <a:endParaRPr/>
          </a:p>
          <a:p>
            <a:pPr marL="457200" lvl="0" indent="-298450" algn="l" rtl="0">
              <a:spcBef>
                <a:spcPts val="0"/>
              </a:spcBef>
              <a:spcAft>
                <a:spcPts val="0"/>
              </a:spcAft>
              <a:buSzPts val="1100"/>
              <a:buChar char="-"/>
            </a:pPr>
            <a:r>
              <a:rPr lang="en"/>
              <a:t>IT, Enrollment/Marketing, Institutional Resilience,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8dfd35825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8dfd35825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Westmont: Had already had this software when program began! If/when we can do wayfinding, we hope to divide costs between departments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8dfd35825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8dfd35825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Westmont: Braille Institute, Golf cart testing, using map with our community!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8dfd35825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8dfd35825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Westmont: reviewing Concept3D’s accessibility standards, actually testing the software against the claims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8dfd35825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8dfd35825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This was a 9 month-ish process for Westmont to just implement the accessibility features/routes. </a:t>
            </a:r>
            <a:endParaRPr/>
          </a:p>
          <a:p>
            <a:pPr marL="914400" lvl="1" indent="-298450" algn="l" rtl="0">
              <a:spcBef>
                <a:spcPts val="0"/>
              </a:spcBef>
              <a:spcAft>
                <a:spcPts val="0"/>
              </a:spcAft>
              <a:buSzPts val="1100"/>
              <a:buChar char="-"/>
            </a:pPr>
            <a:r>
              <a:rPr lang="en"/>
              <a:t>ID all features, draw routes, etc., pictures, descriptions, etc.</a:t>
            </a:r>
            <a:endParaRPr/>
          </a:p>
          <a:p>
            <a:pPr marL="914400" lvl="1" indent="-298450" algn="l" rtl="0">
              <a:spcBef>
                <a:spcPts val="0"/>
              </a:spcBef>
              <a:spcAft>
                <a:spcPts val="0"/>
              </a:spcAft>
              <a:buSzPts val="1100"/>
              <a:buChar char="-"/>
            </a:pPr>
            <a:r>
              <a:rPr lang="en"/>
              <a:t>Disseminating information (campus safety, admissions, etc.)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9b73a4fff3_1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9b73a4fff3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8dfd35825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8dfd35825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Westmont updates: ongoing updates to campus, adding photos, etc.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9b73a4fff3_1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9b73a4fff3_1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Roadmap</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89aadd617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89aadd617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9b73a4fff3_1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9b73a4fff3_1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sz="1400">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9b73a4fff3_1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9b73a4fff3_1_73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Open Sans"/>
                <a:ea typeface="Open Sans"/>
                <a:cs typeface="Open Sans"/>
                <a:sym typeface="Open Sans"/>
              </a:rPr>
              <a:t>Intros</a:t>
            </a:r>
            <a:endParaRPr sz="1300">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9b73a4ff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9b73a4ff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Small Christian liberal arts college in SB, CA (1300 ish). Primarily undergraduate, with several post bac programs including nursing</a:t>
            </a:r>
            <a:endParaRPr/>
          </a:p>
          <a:p>
            <a:pPr marL="457200" lvl="0" indent="-298450" algn="l" rtl="0">
              <a:spcBef>
                <a:spcPts val="0"/>
              </a:spcBef>
              <a:spcAft>
                <a:spcPts val="0"/>
              </a:spcAft>
              <a:buSzPts val="1100"/>
              <a:buChar char="-"/>
            </a:pPr>
            <a:r>
              <a:rPr lang="en"/>
              <a:t>Faith based has motivated our accessibility work</a:t>
            </a:r>
            <a:endParaRPr/>
          </a:p>
          <a:p>
            <a:pPr marL="457200" lvl="0" indent="-298450" algn="l" rtl="0">
              <a:spcBef>
                <a:spcPts val="0"/>
              </a:spcBef>
              <a:spcAft>
                <a:spcPts val="0"/>
              </a:spcAft>
              <a:buSzPts val="1100"/>
              <a:buChar char="-"/>
            </a:pPr>
            <a:r>
              <a:rPr lang="en"/>
              <a:t>Physical context: Campus is on the side of a mountain</a:t>
            </a:r>
            <a:endParaRPr/>
          </a:p>
          <a:p>
            <a:pPr marL="457200" lvl="0" indent="-298450" algn="l" rtl="0">
              <a:spcBef>
                <a:spcPts val="0"/>
              </a:spcBef>
              <a:spcAft>
                <a:spcPts val="0"/>
              </a:spcAft>
              <a:buSzPts val="1100"/>
              <a:buChar char="-"/>
            </a:pPr>
            <a:r>
              <a:rPr lang="en"/>
              <a:t>Founded in 1937, so lots of historical buildings (we also have extra layers of working within the Montecito community/conditional use permit)</a:t>
            </a:r>
            <a:endParaRPr/>
          </a:p>
          <a:p>
            <a:pPr marL="457200" lvl="0" indent="-298450" algn="l" rtl="0">
              <a:spcBef>
                <a:spcPts val="0"/>
              </a:spcBef>
              <a:spcAft>
                <a:spcPts val="0"/>
              </a:spcAft>
              <a:buSzPts val="1100"/>
              <a:buChar char="-"/>
            </a:pPr>
            <a:r>
              <a:rPr lang="en"/>
              <a:t>About 18% of the student body is registered with our office- FTE 2.3. I am a Westmont alum who received services as well!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9b73a4fff3_1_3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Concept3D was founded in 2006, which means we have almost 2 decades of experience serving Higher Ed institutions. Our platform really caters to the entire student lifecycle, starting with </a:t>
            </a:r>
            <a:r>
              <a:rPr lang="en">
                <a:solidFill>
                  <a:schemeClr val="dk1"/>
                </a:solidFill>
                <a:latin typeface="Open Sans"/>
                <a:ea typeface="Open Sans"/>
                <a:cs typeface="Open Sans"/>
                <a:sym typeface="Open Sans"/>
              </a:rPr>
              <a:t>sparking interest amongst prospective students, to engaging inquiries in the pipeline, and enhancing student retention by growing community all the way through graduation. </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We’re an industry leading accessible platform embrace a digital-first, inclusive approach to marketing and recruitment. We are proud to share that 4 million students engage with our platform every year and we’re currently working with over 700 campuses, some of which I hope are here today in addition to Dallas College who we’re co-presening with . </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latin typeface="Open Sans"/>
                <a:ea typeface="Open Sans"/>
                <a:cs typeface="Open Sans"/>
                <a:sym typeface="Open Sans"/>
              </a:rPr>
              <a:t>Also a fun new product announcement we are excited to share is that our platform is now AI powered and can streamline some of the more manual intensive aspects of writing building descriptions. </a:t>
            </a:r>
            <a:endParaRPr>
              <a:solidFill>
                <a:schemeClr val="dk1"/>
              </a:solidFill>
              <a:latin typeface="Open Sans"/>
              <a:ea typeface="Open Sans"/>
              <a:cs typeface="Open Sans"/>
              <a:sym typeface="Open Sans"/>
            </a:endParaRPr>
          </a:p>
        </p:txBody>
      </p:sp>
      <p:sp>
        <p:nvSpPr>
          <p:cNvPr id="303" name="Google Shape;303;g39b73a4fff3_1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94b68a8d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94b68a8d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9b73a4fff3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9b73a4fff3_1_19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all of this said roughly 19.6% of post-secondary students in the United states identify as having a disability of some.  This is roughly 1 in 5 students and represents a significant piece of the population, some sources have even said this number could actually be slightly higher due to some people having a disability but maybe not identifying as having a disability.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8dfd35825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8dfd35825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April 2024,  DOJ issued a new ruling for Title II of the Americans with Disabilities Act around web and app accessibility requirements. The ruling stated that all content must meet WCAG 2.1 Level AA standards by either April 2026 or April 2027 depending on the size of the locality in which you are located. While 2026 may seem far away, it’s good to take a proactive approach to reaching compliance so the date doesn’t sneak up on you. I’ve worked with several schools that have mentioned their jumpstart to accessibility initiatives actually came years ago when complaints and even a potential lawsuit was threatened. Leading with accessibility is not just the right thing to do for your students but it also keeps you clear of legal ramifications that can be costly, timely and spooky.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89aadd617a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89aadd617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*students/community members first impressions= culture of belonging!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TITLE_AND_BODY_1">
    <p:spTree>
      <p:nvGrpSpPr>
        <p:cNvPr id="1" name="Shape 52"/>
        <p:cNvGrpSpPr/>
        <p:nvPr/>
      </p:nvGrpSpPr>
      <p:grpSpPr>
        <a:xfrm>
          <a:off x="0" y="0"/>
          <a:ext cx="0" cy="0"/>
          <a:chOff x="0" y="0"/>
          <a:chExt cx="0" cy="0"/>
        </a:xfrm>
      </p:grpSpPr>
      <p:sp>
        <p:nvSpPr>
          <p:cNvPr id="53" name="Google Shape;53;p13"/>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54" name="Google Shape;54;p13"/>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TITLE_AND_BODY_2">
    <p:spTree>
      <p:nvGrpSpPr>
        <p:cNvPr id="1" name="Shape 55"/>
        <p:cNvGrpSpPr/>
        <p:nvPr/>
      </p:nvGrpSpPr>
      <p:grpSpPr>
        <a:xfrm>
          <a:off x="0" y="0"/>
          <a:ext cx="0" cy="0"/>
          <a:chOff x="0" y="0"/>
          <a:chExt cx="0" cy="0"/>
        </a:xfrm>
      </p:grpSpPr>
      <p:sp>
        <p:nvSpPr>
          <p:cNvPr id="56" name="Google Shape;56;p14"/>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57" name="Google Shape;57;p14"/>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5" name="Google Shape;75;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3" name="Google Shape;83;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4" name="Google Shape;8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7" name="Google Shape;8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1" name="Google Shape;91;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2" name="Google Shape;92;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4"/>
        <p:cNvGrpSpPr/>
        <p:nvPr/>
      </p:nvGrpSpPr>
      <p:grpSpPr>
        <a:xfrm>
          <a:off x="0" y="0"/>
          <a:ext cx="0" cy="0"/>
          <a:chOff x="0" y="0"/>
          <a:chExt cx="0" cy="0"/>
        </a:xfrm>
      </p:grpSpPr>
      <p:sp>
        <p:nvSpPr>
          <p:cNvPr id="95" name="Google Shape;95;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6" name="Google Shape;9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7"/>
        <p:cNvGrpSpPr/>
        <p:nvPr/>
      </p:nvGrpSpPr>
      <p:grpSpPr>
        <a:xfrm>
          <a:off x="0" y="0"/>
          <a:ext cx="0" cy="0"/>
          <a:chOff x="0" y="0"/>
          <a:chExt cx="0" cy="0"/>
        </a:xfrm>
      </p:grpSpPr>
      <p:sp>
        <p:nvSpPr>
          <p:cNvPr id="98" name="Google Shape;98;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9" name="Google Shape;99;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0" name="Google Shape;10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
  <p:cSld name="TITLE_AND_BODY_2">
    <p:spTree>
      <p:nvGrpSpPr>
        <p:cNvPr id="1" name="Shape 103"/>
        <p:cNvGrpSpPr/>
        <p:nvPr/>
      </p:nvGrpSpPr>
      <p:grpSpPr>
        <a:xfrm>
          <a:off x="0" y="0"/>
          <a:ext cx="0" cy="0"/>
          <a:chOff x="0" y="0"/>
          <a:chExt cx="0" cy="0"/>
        </a:xfrm>
      </p:grpSpPr>
      <p:sp>
        <p:nvSpPr>
          <p:cNvPr id="104" name="Google Shape;104;p27"/>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05" name="Google Shape;105;p27"/>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TITLE_AND_BODY_1">
    <p:spTree>
      <p:nvGrpSpPr>
        <p:cNvPr id="1" name="Shape 106"/>
        <p:cNvGrpSpPr/>
        <p:nvPr/>
      </p:nvGrpSpPr>
      <p:grpSpPr>
        <a:xfrm>
          <a:off x="0" y="0"/>
          <a:ext cx="0" cy="0"/>
          <a:chOff x="0" y="0"/>
          <a:chExt cx="0" cy="0"/>
        </a:xfrm>
      </p:grpSpPr>
      <p:sp>
        <p:nvSpPr>
          <p:cNvPr id="107" name="Google Shape;107;p28"/>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08" name="Google Shape;108;p28"/>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09"/>
        <p:cNvGrpSpPr/>
        <p:nvPr/>
      </p:nvGrpSpPr>
      <p:grpSpPr>
        <a:xfrm>
          <a:off x="0" y="0"/>
          <a:ext cx="0" cy="0"/>
          <a:chOff x="0" y="0"/>
          <a:chExt cx="0" cy="0"/>
        </a:xfrm>
      </p:grpSpPr>
      <p:sp>
        <p:nvSpPr>
          <p:cNvPr id="110" name="Google Shape;110;p29"/>
          <p:cNvSpPr txBox="1">
            <a:spLocks noGrp="1"/>
          </p:cNvSpPr>
          <p:nvPr>
            <p:ph type="sldNum" idx="12"/>
          </p:nvPr>
        </p:nvSpPr>
        <p:spPr>
          <a:xfrm>
            <a:off x="8306537" y="4788932"/>
            <a:ext cx="2088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7">
  <p:cSld name="TITLE_AND_BODY_8">
    <p:spTree>
      <p:nvGrpSpPr>
        <p:cNvPr id="1" name="Shape 111"/>
        <p:cNvGrpSpPr/>
        <p:nvPr/>
      </p:nvGrpSpPr>
      <p:grpSpPr>
        <a:xfrm>
          <a:off x="0" y="0"/>
          <a:ext cx="0" cy="0"/>
          <a:chOff x="0" y="0"/>
          <a:chExt cx="0" cy="0"/>
        </a:xfrm>
      </p:grpSpPr>
      <p:sp>
        <p:nvSpPr>
          <p:cNvPr id="112" name="Google Shape;112;p30"/>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13" name="Google Shape;113;p30"/>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4">
  <p:cSld name="TITLE_AND_BODY_5">
    <p:spTree>
      <p:nvGrpSpPr>
        <p:cNvPr id="1" name="Shape 114"/>
        <p:cNvGrpSpPr/>
        <p:nvPr/>
      </p:nvGrpSpPr>
      <p:grpSpPr>
        <a:xfrm>
          <a:off x="0" y="0"/>
          <a:ext cx="0" cy="0"/>
          <a:chOff x="0" y="0"/>
          <a:chExt cx="0" cy="0"/>
        </a:xfrm>
      </p:grpSpPr>
      <p:sp>
        <p:nvSpPr>
          <p:cNvPr id="115" name="Google Shape;115;p31"/>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16" name="Google Shape;116;p31"/>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6">
  <p:cSld name="TITLE_AND_BODY_7">
    <p:spTree>
      <p:nvGrpSpPr>
        <p:cNvPr id="1" name="Shape 117"/>
        <p:cNvGrpSpPr/>
        <p:nvPr/>
      </p:nvGrpSpPr>
      <p:grpSpPr>
        <a:xfrm>
          <a:off x="0" y="0"/>
          <a:ext cx="0" cy="0"/>
          <a:chOff x="0" y="0"/>
          <a:chExt cx="0" cy="0"/>
        </a:xfrm>
      </p:grpSpPr>
      <p:sp>
        <p:nvSpPr>
          <p:cNvPr id="118" name="Google Shape;118;p32"/>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19" name="Google Shape;119;p32"/>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
  <p:cSld name="TITLE_AND_BODY_3">
    <p:spTree>
      <p:nvGrpSpPr>
        <p:cNvPr id="1" name="Shape 120"/>
        <p:cNvGrpSpPr/>
        <p:nvPr/>
      </p:nvGrpSpPr>
      <p:grpSpPr>
        <a:xfrm>
          <a:off x="0" y="0"/>
          <a:ext cx="0" cy="0"/>
          <a:chOff x="0" y="0"/>
          <a:chExt cx="0" cy="0"/>
        </a:xfrm>
      </p:grpSpPr>
      <p:sp>
        <p:nvSpPr>
          <p:cNvPr id="121" name="Google Shape;121;p33"/>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22" name="Google Shape;122;p33"/>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3">
  <p:cSld name="TITLE_AND_BODY_4">
    <p:spTree>
      <p:nvGrpSpPr>
        <p:cNvPr id="1" name="Shape 123"/>
        <p:cNvGrpSpPr/>
        <p:nvPr/>
      </p:nvGrpSpPr>
      <p:grpSpPr>
        <a:xfrm>
          <a:off x="0" y="0"/>
          <a:ext cx="0" cy="0"/>
          <a:chOff x="0" y="0"/>
          <a:chExt cx="0" cy="0"/>
        </a:xfrm>
      </p:grpSpPr>
      <p:sp>
        <p:nvSpPr>
          <p:cNvPr id="124" name="Google Shape;124;p34"/>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25" name="Google Shape;125;p34"/>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5">
  <p:cSld name="TITLE_AND_BODY_6">
    <p:spTree>
      <p:nvGrpSpPr>
        <p:cNvPr id="1" name="Shape 126"/>
        <p:cNvGrpSpPr/>
        <p:nvPr/>
      </p:nvGrpSpPr>
      <p:grpSpPr>
        <a:xfrm>
          <a:off x="0" y="0"/>
          <a:ext cx="0" cy="0"/>
          <a:chOff x="0" y="0"/>
          <a:chExt cx="0" cy="0"/>
        </a:xfrm>
      </p:grpSpPr>
      <p:sp>
        <p:nvSpPr>
          <p:cNvPr id="127" name="Google Shape;127;p35"/>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28" name="Google Shape;128;p35"/>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8">
  <p:cSld name="TITLE_AND_BODY_9">
    <p:spTree>
      <p:nvGrpSpPr>
        <p:cNvPr id="1" name="Shape 129"/>
        <p:cNvGrpSpPr/>
        <p:nvPr/>
      </p:nvGrpSpPr>
      <p:grpSpPr>
        <a:xfrm>
          <a:off x="0" y="0"/>
          <a:ext cx="0" cy="0"/>
          <a:chOff x="0" y="0"/>
          <a:chExt cx="0" cy="0"/>
        </a:xfrm>
      </p:grpSpPr>
      <p:sp>
        <p:nvSpPr>
          <p:cNvPr id="130" name="Google Shape;130;p36"/>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31" name="Google Shape;131;p36"/>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9">
  <p:cSld name="TITLE_AND_BODY_10">
    <p:spTree>
      <p:nvGrpSpPr>
        <p:cNvPr id="1" name="Shape 132"/>
        <p:cNvGrpSpPr/>
        <p:nvPr/>
      </p:nvGrpSpPr>
      <p:grpSpPr>
        <a:xfrm>
          <a:off x="0" y="0"/>
          <a:ext cx="0" cy="0"/>
          <a:chOff x="0" y="0"/>
          <a:chExt cx="0" cy="0"/>
        </a:xfrm>
      </p:grpSpPr>
      <p:sp>
        <p:nvSpPr>
          <p:cNvPr id="133" name="Google Shape;133;p37"/>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34" name="Google Shape;134;p37"/>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10">
  <p:cSld name="TITLE_AND_BODY_11">
    <p:spTree>
      <p:nvGrpSpPr>
        <p:cNvPr id="1" name="Shape 135"/>
        <p:cNvGrpSpPr/>
        <p:nvPr/>
      </p:nvGrpSpPr>
      <p:grpSpPr>
        <a:xfrm>
          <a:off x="0" y="0"/>
          <a:ext cx="0" cy="0"/>
          <a:chOff x="0" y="0"/>
          <a:chExt cx="0" cy="0"/>
        </a:xfrm>
      </p:grpSpPr>
      <p:sp>
        <p:nvSpPr>
          <p:cNvPr id="136" name="Google Shape;136;p38"/>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37" name="Google Shape;137;p38"/>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1">
  <p:cSld name="TITLE_AND_BODY_12">
    <p:spTree>
      <p:nvGrpSpPr>
        <p:cNvPr id="1" name="Shape 138"/>
        <p:cNvGrpSpPr/>
        <p:nvPr/>
      </p:nvGrpSpPr>
      <p:grpSpPr>
        <a:xfrm>
          <a:off x="0" y="0"/>
          <a:ext cx="0" cy="0"/>
          <a:chOff x="0" y="0"/>
          <a:chExt cx="0" cy="0"/>
        </a:xfrm>
      </p:grpSpPr>
      <p:sp>
        <p:nvSpPr>
          <p:cNvPr id="139" name="Google Shape;139;p39"/>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40" name="Google Shape;140;p39"/>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type="tx">
  <p:cSld name="TITLE_AND_BODY">
    <p:spTree>
      <p:nvGrpSpPr>
        <p:cNvPr id="1" name="Shape 145"/>
        <p:cNvGrpSpPr/>
        <p:nvPr/>
      </p:nvGrpSpPr>
      <p:grpSpPr>
        <a:xfrm>
          <a:off x="0" y="0"/>
          <a:ext cx="0" cy="0"/>
          <a:chOff x="0" y="0"/>
          <a:chExt cx="0" cy="0"/>
        </a:xfrm>
      </p:grpSpPr>
      <p:sp>
        <p:nvSpPr>
          <p:cNvPr id="146" name="Google Shape;146;p41"/>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47" name="Google Shape;147;p41"/>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8"/>
        <p:cNvGrpSpPr/>
        <p:nvPr/>
      </p:nvGrpSpPr>
      <p:grpSpPr>
        <a:xfrm>
          <a:off x="0" y="0"/>
          <a:ext cx="0" cy="0"/>
          <a:chOff x="0" y="0"/>
          <a:chExt cx="0" cy="0"/>
        </a:xfrm>
      </p:grpSpPr>
      <p:sp>
        <p:nvSpPr>
          <p:cNvPr id="149" name="Google Shape;149;p42"/>
          <p:cNvSpPr>
            <a:spLocks noGrp="1"/>
          </p:cNvSpPr>
          <p:nvPr>
            <p:ph type="pic" idx="2"/>
          </p:nvPr>
        </p:nvSpPr>
        <p:spPr>
          <a:xfrm>
            <a:off x="3868340" y="503637"/>
            <a:ext cx="4821900" cy="41469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50" name="Google Shape;150;p42"/>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1"/>
        <p:cNvGrpSpPr/>
        <p:nvPr/>
      </p:nvGrpSpPr>
      <p:grpSpPr>
        <a:xfrm>
          <a:off x="0" y="0"/>
          <a:ext cx="0" cy="0"/>
          <a:chOff x="0" y="0"/>
          <a:chExt cx="0" cy="0"/>
        </a:xfrm>
      </p:grpSpPr>
      <p:sp>
        <p:nvSpPr>
          <p:cNvPr id="152" name="Google Shape;152;p43"/>
          <p:cNvSpPr>
            <a:spLocks noGrp="1"/>
          </p:cNvSpPr>
          <p:nvPr>
            <p:ph type="pic" idx="2"/>
          </p:nvPr>
        </p:nvSpPr>
        <p:spPr>
          <a:xfrm>
            <a:off x="3122839" y="1"/>
            <a:ext cx="60213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53" name="Google Shape;153;p43"/>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54"/>
        <p:cNvGrpSpPr/>
        <p:nvPr/>
      </p:nvGrpSpPr>
      <p:grpSpPr>
        <a:xfrm>
          <a:off x="0" y="0"/>
          <a:ext cx="0" cy="0"/>
          <a:chOff x="0" y="0"/>
          <a:chExt cx="0" cy="0"/>
        </a:xfrm>
      </p:grpSpPr>
      <p:sp>
        <p:nvSpPr>
          <p:cNvPr id="155" name="Google Shape;155;p44"/>
          <p:cNvSpPr>
            <a:spLocks noGrp="1"/>
          </p:cNvSpPr>
          <p:nvPr>
            <p:ph type="pic" idx="2"/>
          </p:nvPr>
        </p:nvSpPr>
        <p:spPr>
          <a:xfrm>
            <a:off x="0" y="1"/>
            <a:ext cx="60213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56" name="Google Shape;156;p44"/>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57"/>
        <p:cNvGrpSpPr/>
        <p:nvPr/>
      </p:nvGrpSpPr>
      <p:grpSpPr>
        <a:xfrm>
          <a:off x="0" y="0"/>
          <a:ext cx="0" cy="0"/>
          <a:chOff x="0" y="0"/>
          <a:chExt cx="0" cy="0"/>
        </a:xfrm>
      </p:grpSpPr>
      <p:sp>
        <p:nvSpPr>
          <p:cNvPr id="158" name="Google Shape;158;p45"/>
          <p:cNvSpPr>
            <a:spLocks noGrp="1"/>
          </p:cNvSpPr>
          <p:nvPr>
            <p:ph type="pic" idx="2"/>
          </p:nvPr>
        </p:nvSpPr>
        <p:spPr>
          <a:xfrm>
            <a:off x="245440" y="2656114"/>
            <a:ext cx="4620300" cy="22839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59" name="Google Shape;159;p45"/>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60"/>
        <p:cNvGrpSpPr/>
        <p:nvPr/>
      </p:nvGrpSpPr>
      <p:grpSpPr>
        <a:xfrm>
          <a:off x="0" y="0"/>
          <a:ext cx="0" cy="0"/>
          <a:chOff x="0" y="0"/>
          <a:chExt cx="0" cy="0"/>
        </a:xfrm>
      </p:grpSpPr>
      <p:sp>
        <p:nvSpPr>
          <p:cNvPr id="161" name="Google Shape;161;p46"/>
          <p:cNvSpPr>
            <a:spLocks noGrp="1"/>
          </p:cNvSpPr>
          <p:nvPr>
            <p:ph type="pic" idx="2"/>
          </p:nvPr>
        </p:nvSpPr>
        <p:spPr>
          <a:xfrm>
            <a:off x="533400" y="544286"/>
            <a:ext cx="4060500" cy="4060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62" name="Google Shape;162;p46"/>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3"/>
        <p:cNvGrpSpPr/>
        <p:nvPr/>
      </p:nvGrpSpPr>
      <p:grpSpPr>
        <a:xfrm>
          <a:off x="0" y="0"/>
          <a:ext cx="0" cy="0"/>
          <a:chOff x="0" y="0"/>
          <a:chExt cx="0" cy="0"/>
        </a:xfrm>
      </p:grpSpPr>
      <p:sp>
        <p:nvSpPr>
          <p:cNvPr id="164" name="Google Shape;164;p47"/>
          <p:cNvSpPr>
            <a:spLocks noGrp="1"/>
          </p:cNvSpPr>
          <p:nvPr>
            <p:ph type="pic" idx="2"/>
          </p:nvPr>
        </p:nvSpPr>
        <p:spPr>
          <a:xfrm>
            <a:off x="348344" y="265688"/>
            <a:ext cx="3886200" cy="48777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65" name="Google Shape;165;p47"/>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66"/>
        <p:cNvGrpSpPr/>
        <p:nvPr/>
      </p:nvGrpSpPr>
      <p:grpSpPr>
        <a:xfrm>
          <a:off x="0" y="0"/>
          <a:ext cx="0" cy="0"/>
          <a:chOff x="0" y="0"/>
          <a:chExt cx="0" cy="0"/>
        </a:xfrm>
      </p:grpSpPr>
      <p:sp>
        <p:nvSpPr>
          <p:cNvPr id="167" name="Google Shape;167;p48"/>
          <p:cNvSpPr>
            <a:spLocks noGrp="1"/>
          </p:cNvSpPr>
          <p:nvPr>
            <p:ph type="pic" idx="2"/>
          </p:nvPr>
        </p:nvSpPr>
        <p:spPr>
          <a:xfrm>
            <a:off x="0" y="0"/>
            <a:ext cx="9144000" cy="29289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68" name="Google Shape;168;p48"/>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69"/>
        <p:cNvGrpSpPr/>
        <p:nvPr/>
      </p:nvGrpSpPr>
      <p:grpSpPr>
        <a:xfrm>
          <a:off x="0" y="0"/>
          <a:ext cx="0" cy="0"/>
          <a:chOff x="0" y="0"/>
          <a:chExt cx="0" cy="0"/>
        </a:xfrm>
      </p:grpSpPr>
      <p:sp>
        <p:nvSpPr>
          <p:cNvPr id="170" name="Google Shape;170;p49"/>
          <p:cNvSpPr>
            <a:spLocks noGrp="1"/>
          </p:cNvSpPr>
          <p:nvPr>
            <p:ph type="pic" idx="2"/>
          </p:nvPr>
        </p:nvSpPr>
        <p:spPr>
          <a:xfrm>
            <a:off x="1" y="-1"/>
            <a:ext cx="9144000" cy="4572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71" name="Google Shape;171;p49"/>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72"/>
        <p:cNvGrpSpPr/>
        <p:nvPr/>
      </p:nvGrpSpPr>
      <p:grpSpPr>
        <a:xfrm>
          <a:off x="0" y="0"/>
          <a:ext cx="0" cy="0"/>
          <a:chOff x="0" y="0"/>
          <a:chExt cx="0" cy="0"/>
        </a:xfrm>
      </p:grpSpPr>
      <p:sp>
        <p:nvSpPr>
          <p:cNvPr id="173" name="Google Shape;173;p50"/>
          <p:cNvSpPr>
            <a:spLocks noGrp="1"/>
          </p:cNvSpPr>
          <p:nvPr>
            <p:ph type="pic" idx="2"/>
          </p:nvPr>
        </p:nvSpPr>
        <p:spPr>
          <a:xfrm>
            <a:off x="414470" y="2517182"/>
            <a:ext cx="1890600" cy="2106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74" name="Google Shape;174;p50"/>
          <p:cNvSpPr>
            <a:spLocks noGrp="1"/>
          </p:cNvSpPr>
          <p:nvPr>
            <p:ph type="pic" idx="3"/>
          </p:nvPr>
        </p:nvSpPr>
        <p:spPr>
          <a:xfrm>
            <a:off x="2432219" y="2309863"/>
            <a:ext cx="2262600" cy="25206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75" name="Google Shape;175;p50"/>
          <p:cNvSpPr>
            <a:spLocks noGrp="1"/>
          </p:cNvSpPr>
          <p:nvPr>
            <p:ph type="pic" idx="4"/>
          </p:nvPr>
        </p:nvSpPr>
        <p:spPr>
          <a:xfrm>
            <a:off x="4822180" y="2517182"/>
            <a:ext cx="1890600" cy="2106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76" name="Google Shape;176;p50"/>
          <p:cNvSpPr>
            <a:spLocks noGrp="1"/>
          </p:cNvSpPr>
          <p:nvPr>
            <p:ph type="pic" idx="5"/>
          </p:nvPr>
        </p:nvSpPr>
        <p:spPr>
          <a:xfrm>
            <a:off x="6839929" y="2517182"/>
            <a:ext cx="1890600" cy="2106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77" name="Google Shape;177;p50"/>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78"/>
        <p:cNvGrpSpPr/>
        <p:nvPr/>
      </p:nvGrpSpPr>
      <p:grpSpPr>
        <a:xfrm>
          <a:off x="0" y="0"/>
          <a:ext cx="0" cy="0"/>
          <a:chOff x="0" y="0"/>
          <a:chExt cx="0" cy="0"/>
        </a:xfrm>
      </p:grpSpPr>
      <p:sp>
        <p:nvSpPr>
          <p:cNvPr id="179" name="Google Shape;179;p51"/>
          <p:cNvSpPr>
            <a:spLocks noGrp="1"/>
          </p:cNvSpPr>
          <p:nvPr>
            <p:ph type="pic" idx="2"/>
          </p:nvPr>
        </p:nvSpPr>
        <p:spPr>
          <a:xfrm>
            <a:off x="424547" y="1898338"/>
            <a:ext cx="2757000" cy="2884800"/>
          </a:xfrm>
          <a:prstGeom prst="rect">
            <a:avLst/>
          </a:prstGeom>
          <a:noFill/>
          <a:ln>
            <a:noFill/>
          </a:ln>
          <a:effectLst>
            <a:outerShdw blurRad="47625" rotWithShape="0">
              <a:srgbClr val="808080">
                <a:alpha val="40000"/>
              </a:srgbClr>
            </a:outerShdw>
          </a:effectLst>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80" name="Google Shape;180;p51"/>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81"/>
        <p:cNvGrpSpPr/>
        <p:nvPr/>
      </p:nvGrpSpPr>
      <p:grpSpPr>
        <a:xfrm>
          <a:off x="0" y="0"/>
          <a:ext cx="0" cy="0"/>
          <a:chOff x="0" y="0"/>
          <a:chExt cx="0" cy="0"/>
        </a:xfrm>
      </p:grpSpPr>
      <p:sp>
        <p:nvSpPr>
          <p:cNvPr id="182" name="Google Shape;182;p52"/>
          <p:cNvSpPr>
            <a:spLocks noGrp="1"/>
          </p:cNvSpPr>
          <p:nvPr>
            <p:ph type="pic" idx="2"/>
          </p:nvPr>
        </p:nvSpPr>
        <p:spPr>
          <a:xfrm>
            <a:off x="478970" y="1605715"/>
            <a:ext cx="2411400" cy="1469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83" name="Google Shape;183;p52"/>
          <p:cNvSpPr>
            <a:spLocks noGrp="1"/>
          </p:cNvSpPr>
          <p:nvPr>
            <p:ph type="pic" idx="3"/>
          </p:nvPr>
        </p:nvSpPr>
        <p:spPr>
          <a:xfrm>
            <a:off x="3366302" y="1938727"/>
            <a:ext cx="2411400" cy="1469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84" name="Google Shape;184;p52"/>
          <p:cNvSpPr>
            <a:spLocks noGrp="1"/>
          </p:cNvSpPr>
          <p:nvPr>
            <p:ph type="pic" idx="4"/>
          </p:nvPr>
        </p:nvSpPr>
        <p:spPr>
          <a:xfrm>
            <a:off x="6253635" y="1605715"/>
            <a:ext cx="2411400" cy="1469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85" name="Google Shape;185;p52"/>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86"/>
        <p:cNvGrpSpPr/>
        <p:nvPr/>
      </p:nvGrpSpPr>
      <p:grpSpPr>
        <a:xfrm>
          <a:off x="0" y="0"/>
          <a:ext cx="0" cy="0"/>
          <a:chOff x="0" y="0"/>
          <a:chExt cx="0" cy="0"/>
        </a:xfrm>
      </p:grpSpPr>
      <p:sp>
        <p:nvSpPr>
          <p:cNvPr id="187" name="Google Shape;187;p53"/>
          <p:cNvSpPr>
            <a:spLocks noGrp="1"/>
          </p:cNvSpPr>
          <p:nvPr>
            <p:ph type="pic" idx="2"/>
          </p:nvPr>
        </p:nvSpPr>
        <p:spPr>
          <a:xfrm>
            <a:off x="4724400" y="653143"/>
            <a:ext cx="3679500" cy="3897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88" name="Google Shape;188;p53"/>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89"/>
        <p:cNvGrpSpPr/>
        <p:nvPr/>
      </p:nvGrpSpPr>
      <p:grpSpPr>
        <a:xfrm>
          <a:off x="0" y="0"/>
          <a:ext cx="0" cy="0"/>
          <a:chOff x="0" y="0"/>
          <a:chExt cx="0" cy="0"/>
        </a:xfrm>
      </p:grpSpPr>
      <p:sp>
        <p:nvSpPr>
          <p:cNvPr id="190" name="Google Shape;190;p54"/>
          <p:cNvSpPr>
            <a:spLocks noGrp="1"/>
          </p:cNvSpPr>
          <p:nvPr>
            <p:ph type="pic" idx="2"/>
          </p:nvPr>
        </p:nvSpPr>
        <p:spPr>
          <a:xfrm>
            <a:off x="566057" y="1524000"/>
            <a:ext cx="1927200" cy="19812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91" name="Google Shape;191;p54"/>
          <p:cNvSpPr>
            <a:spLocks noGrp="1"/>
          </p:cNvSpPr>
          <p:nvPr>
            <p:ph type="pic" idx="3"/>
          </p:nvPr>
        </p:nvSpPr>
        <p:spPr>
          <a:xfrm>
            <a:off x="2598371" y="1524000"/>
            <a:ext cx="1927200" cy="19812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92" name="Google Shape;192;p54"/>
          <p:cNvSpPr>
            <a:spLocks noGrp="1"/>
          </p:cNvSpPr>
          <p:nvPr>
            <p:ph type="pic" idx="4"/>
          </p:nvPr>
        </p:nvSpPr>
        <p:spPr>
          <a:xfrm>
            <a:off x="4630683" y="1524000"/>
            <a:ext cx="1927200" cy="19812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93" name="Google Shape;193;p54"/>
          <p:cNvSpPr>
            <a:spLocks noGrp="1"/>
          </p:cNvSpPr>
          <p:nvPr>
            <p:ph type="pic" idx="5"/>
          </p:nvPr>
        </p:nvSpPr>
        <p:spPr>
          <a:xfrm>
            <a:off x="6662996" y="1524000"/>
            <a:ext cx="1927200" cy="19812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94" name="Google Shape;194;p54"/>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5"/>
        <p:cNvGrpSpPr/>
        <p:nvPr/>
      </p:nvGrpSpPr>
      <p:grpSpPr>
        <a:xfrm>
          <a:off x="0" y="0"/>
          <a:ext cx="0" cy="0"/>
          <a:chOff x="0" y="0"/>
          <a:chExt cx="0" cy="0"/>
        </a:xfrm>
      </p:grpSpPr>
      <p:sp>
        <p:nvSpPr>
          <p:cNvPr id="196" name="Google Shape;196;p55"/>
          <p:cNvSpPr>
            <a:spLocks noGrp="1"/>
          </p:cNvSpPr>
          <p:nvPr>
            <p:ph type="pic" idx="2"/>
          </p:nvPr>
        </p:nvSpPr>
        <p:spPr>
          <a:xfrm>
            <a:off x="353797" y="283028"/>
            <a:ext cx="2149800" cy="2884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97" name="Google Shape;197;p55"/>
          <p:cNvSpPr>
            <a:spLocks noGrp="1"/>
          </p:cNvSpPr>
          <p:nvPr>
            <p:ph type="pic" idx="3"/>
          </p:nvPr>
        </p:nvSpPr>
        <p:spPr>
          <a:xfrm>
            <a:off x="2582984" y="1981200"/>
            <a:ext cx="2149800" cy="2884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98" name="Google Shape;198;p55"/>
          <p:cNvSpPr>
            <a:spLocks noGrp="1"/>
          </p:cNvSpPr>
          <p:nvPr>
            <p:ph type="pic" idx="4"/>
          </p:nvPr>
        </p:nvSpPr>
        <p:spPr>
          <a:xfrm>
            <a:off x="2582984" y="413656"/>
            <a:ext cx="2149800" cy="1480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99" name="Google Shape;199;p55"/>
          <p:cNvSpPr>
            <a:spLocks noGrp="1"/>
          </p:cNvSpPr>
          <p:nvPr>
            <p:ph type="pic" idx="5"/>
          </p:nvPr>
        </p:nvSpPr>
        <p:spPr>
          <a:xfrm>
            <a:off x="353797" y="3254830"/>
            <a:ext cx="2149800" cy="1480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00" name="Google Shape;200;p55"/>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201"/>
        <p:cNvGrpSpPr/>
        <p:nvPr/>
      </p:nvGrpSpPr>
      <p:grpSpPr>
        <a:xfrm>
          <a:off x="0" y="0"/>
          <a:ext cx="0" cy="0"/>
          <a:chOff x="0" y="0"/>
          <a:chExt cx="0" cy="0"/>
        </a:xfrm>
      </p:grpSpPr>
      <p:sp>
        <p:nvSpPr>
          <p:cNvPr id="202" name="Google Shape;202;p56"/>
          <p:cNvSpPr>
            <a:spLocks noGrp="1"/>
          </p:cNvSpPr>
          <p:nvPr>
            <p:ph type="pic" idx="2"/>
          </p:nvPr>
        </p:nvSpPr>
        <p:spPr>
          <a:xfrm>
            <a:off x="0" y="1507672"/>
            <a:ext cx="1828800" cy="3222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03" name="Google Shape;203;p56"/>
          <p:cNvSpPr>
            <a:spLocks noGrp="1"/>
          </p:cNvSpPr>
          <p:nvPr>
            <p:ph type="pic" idx="3"/>
          </p:nvPr>
        </p:nvSpPr>
        <p:spPr>
          <a:xfrm>
            <a:off x="1828800" y="1507669"/>
            <a:ext cx="1828800" cy="3222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04" name="Google Shape;204;p56"/>
          <p:cNvSpPr>
            <a:spLocks noGrp="1"/>
          </p:cNvSpPr>
          <p:nvPr>
            <p:ph type="pic" idx="4"/>
          </p:nvPr>
        </p:nvSpPr>
        <p:spPr>
          <a:xfrm>
            <a:off x="3657600" y="1344386"/>
            <a:ext cx="1828800" cy="35487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05" name="Google Shape;205;p56"/>
          <p:cNvSpPr>
            <a:spLocks noGrp="1"/>
          </p:cNvSpPr>
          <p:nvPr>
            <p:ph type="pic" idx="5"/>
          </p:nvPr>
        </p:nvSpPr>
        <p:spPr>
          <a:xfrm>
            <a:off x="5486400" y="1507672"/>
            <a:ext cx="1828800" cy="3222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06" name="Google Shape;206;p56"/>
          <p:cNvSpPr>
            <a:spLocks noGrp="1"/>
          </p:cNvSpPr>
          <p:nvPr>
            <p:ph type="pic" idx="6"/>
          </p:nvPr>
        </p:nvSpPr>
        <p:spPr>
          <a:xfrm>
            <a:off x="7315200" y="1507672"/>
            <a:ext cx="1828800" cy="3222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07" name="Google Shape;207;p56"/>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208"/>
        <p:cNvGrpSpPr/>
        <p:nvPr/>
      </p:nvGrpSpPr>
      <p:grpSpPr>
        <a:xfrm>
          <a:off x="0" y="0"/>
          <a:ext cx="0" cy="0"/>
          <a:chOff x="0" y="0"/>
          <a:chExt cx="0" cy="0"/>
        </a:xfrm>
      </p:grpSpPr>
      <p:sp>
        <p:nvSpPr>
          <p:cNvPr id="209" name="Google Shape;209;p57"/>
          <p:cNvSpPr>
            <a:spLocks noGrp="1"/>
          </p:cNvSpPr>
          <p:nvPr>
            <p:ph type="pic" idx="2"/>
          </p:nvPr>
        </p:nvSpPr>
        <p:spPr>
          <a:xfrm>
            <a:off x="-21432" y="0"/>
            <a:ext cx="2763300" cy="25677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0" name="Google Shape;210;p57"/>
          <p:cNvSpPr>
            <a:spLocks noGrp="1"/>
          </p:cNvSpPr>
          <p:nvPr>
            <p:ph type="pic" idx="3"/>
          </p:nvPr>
        </p:nvSpPr>
        <p:spPr>
          <a:xfrm>
            <a:off x="4560572" y="-1"/>
            <a:ext cx="2763300" cy="25677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1" name="Google Shape;211;p57"/>
          <p:cNvSpPr>
            <a:spLocks noGrp="1"/>
          </p:cNvSpPr>
          <p:nvPr>
            <p:ph type="pic" idx="4"/>
          </p:nvPr>
        </p:nvSpPr>
        <p:spPr>
          <a:xfrm>
            <a:off x="1797315" y="2567667"/>
            <a:ext cx="2750100" cy="2575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2" name="Google Shape;212;p57"/>
          <p:cNvSpPr>
            <a:spLocks noGrp="1"/>
          </p:cNvSpPr>
          <p:nvPr>
            <p:ph type="pic" idx="5"/>
          </p:nvPr>
        </p:nvSpPr>
        <p:spPr>
          <a:xfrm>
            <a:off x="6380741" y="2566125"/>
            <a:ext cx="2763300" cy="2577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3" name="Google Shape;213;p57"/>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214"/>
        <p:cNvGrpSpPr/>
        <p:nvPr/>
      </p:nvGrpSpPr>
      <p:grpSpPr>
        <a:xfrm>
          <a:off x="0" y="0"/>
          <a:ext cx="0" cy="0"/>
          <a:chOff x="0" y="0"/>
          <a:chExt cx="0" cy="0"/>
        </a:xfrm>
      </p:grpSpPr>
      <p:sp>
        <p:nvSpPr>
          <p:cNvPr id="215" name="Google Shape;215;p58"/>
          <p:cNvSpPr>
            <a:spLocks noGrp="1"/>
          </p:cNvSpPr>
          <p:nvPr>
            <p:ph type="pic" idx="2"/>
          </p:nvPr>
        </p:nvSpPr>
        <p:spPr>
          <a:xfrm>
            <a:off x="435431" y="337930"/>
            <a:ext cx="2702400" cy="2882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6" name="Google Shape;216;p58"/>
          <p:cNvSpPr>
            <a:spLocks noGrp="1"/>
          </p:cNvSpPr>
          <p:nvPr>
            <p:ph type="pic" idx="3"/>
          </p:nvPr>
        </p:nvSpPr>
        <p:spPr>
          <a:xfrm>
            <a:off x="435431" y="3299791"/>
            <a:ext cx="2702400" cy="1510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7" name="Google Shape;217;p58"/>
          <p:cNvSpPr>
            <a:spLocks noGrp="1"/>
          </p:cNvSpPr>
          <p:nvPr>
            <p:ph type="pic" idx="4"/>
          </p:nvPr>
        </p:nvSpPr>
        <p:spPr>
          <a:xfrm>
            <a:off x="3221019" y="337929"/>
            <a:ext cx="2702400" cy="2194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8" name="Google Shape;218;p58"/>
          <p:cNvSpPr>
            <a:spLocks noGrp="1"/>
          </p:cNvSpPr>
          <p:nvPr>
            <p:ph type="pic" idx="5"/>
          </p:nvPr>
        </p:nvSpPr>
        <p:spPr>
          <a:xfrm>
            <a:off x="3221019" y="2615648"/>
            <a:ext cx="2702400" cy="2194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19" name="Google Shape;219;p58"/>
          <p:cNvSpPr>
            <a:spLocks noGrp="1"/>
          </p:cNvSpPr>
          <p:nvPr>
            <p:ph type="pic" idx="6"/>
          </p:nvPr>
        </p:nvSpPr>
        <p:spPr>
          <a:xfrm>
            <a:off x="6006609" y="337929"/>
            <a:ext cx="2702400" cy="44727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20" name="Google Shape;220;p58"/>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21"/>
        <p:cNvGrpSpPr/>
        <p:nvPr/>
      </p:nvGrpSpPr>
      <p:grpSpPr>
        <a:xfrm>
          <a:off x="0" y="0"/>
          <a:ext cx="0" cy="0"/>
          <a:chOff x="0" y="0"/>
          <a:chExt cx="0" cy="0"/>
        </a:xfrm>
      </p:grpSpPr>
      <p:sp>
        <p:nvSpPr>
          <p:cNvPr id="222" name="Google Shape;222;p59"/>
          <p:cNvSpPr>
            <a:spLocks noGrp="1"/>
          </p:cNvSpPr>
          <p:nvPr>
            <p:ph type="pic" idx="2"/>
          </p:nvPr>
        </p:nvSpPr>
        <p:spPr>
          <a:xfrm>
            <a:off x="4200938" y="1815008"/>
            <a:ext cx="1396800" cy="17736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23" name="Google Shape;223;p59"/>
          <p:cNvSpPr>
            <a:spLocks noGrp="1"/>
          </p:cNvSpPr>
          <p:nvPr>
            <p:ph type="pic" idx="3"/>
          </p:nvPr>
        </p:nvSpPr>
        <p:spPr>
          <a:xfrm>
            <a:off x="5755877" y="1815008"/>
            <a:ext cx="1396800" cy="17736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24" name="Google Shape;224;p59"/>
          <p:cNvSpPr>
            <a:spLocks noGrp="1"/>
          </p:cNvSpPr>
          <p:nvPr>
            <p:ph type="pic" idx="4"/>
          </p:nvPr>
        </p:nvSpPr>
        <p:spPr>
          <a:xfrm>
            <a:off x="7310815" y="1815008"/>
            <a:ext cx="1396800" cy="17736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25" name="Google Shape;225;p59"/>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226"/>
        <p:cNvGrpSpPr/>
        <p:nvPr/>
      </p:nvGrpSpPr>
      <p:grpSpPr>
        <a:xfrm>
          <a:off x="0" y="0"/>
          <a:ext cx="0" cy="0"/>
          <a:chOff x="0" y="0"/>
          <a:chExt cx="0" cy="0"/>
        </a:xfrm>
      </p:grpSpPr>
      <p:sp>
        <p:nvSpPr>
          <p:cNvPr id="227" name="Google Shape;227;p60"/>
          <p:cNvSpPr>
            <a:spLocks noGrp="1"/>
          </p:cNvSpPr>
          <p:nvPr>
            <p:ph type="pic" idx="2"/>
          </p:nvPr>
        </p:nvSpPr>
        <p:spPr>
          <a:xfrm>
            <a:off x="442913" y="1400175"/>
            <a:ext cx="2529000" cy="1074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28" name="Google Shape;228;p60"/>
          <p:cNvSpPr>
            <a:spLocks noGrp="1"/>
          </p:cNvSpPr>
          <p:nvPr>
            <p:ph type="pic" idx="3"/>
          </p:nvPr>
        </p:nvSpPr>
        <p:spPr>
          <a:xfrm>
            <a:off x="565744" y="2556166"/>
            <a:ext cx="2529000" cy="1074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29" name="Google Shape;229;p60"/>
          <p:cNvSpPr>
            <a:spLocks noGrp="1"/>
          </p:cNvSpPr>
          <p:nvPr>
            <p:ph type="pic" idx="4"/>
          </p:nvPr>
        </p:nvSpPr>
        <p:spPr>
          <a:xfrm>
            <a:off x="442913" y="3712160"/>
            <a:ext cx="2529000" cy="1074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30" name="Google Shape;230;p60"/>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31"/>
        <p:cNvGrpSpPr/>
        <p:nvPr/>
      </p:nvGrpSpPr>
      <p:grpSpPr>
        <a:xfrm>
          <a:off x="0" y="0"/>
          <a:ext cx="0" cy="0"/>
          <a:chOff x="0" y="0"/>
          <a:chExt cx="0" cy="0"/>
        </a:xfrm>
      </p:grpSpPr>
      <p:sp>
        <p:nvSpPr>
          <p:cNvPr id="232" name="Google Shape;232;p61"/>
          <p:cNvSpPr>
            <a:spLocks noGrp="1"/>
          </p:cNvSpPr>
          <p:nvPr>
            <p:ph type="pic" idx="2"/>
          </p:nvPr>
        </p:nvSpPr>
        <p:spPr>
          <a:xfrm>
            <a:off x="483230" y="1600199"/>
            <a:ext cx="1822800" cy="1437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33" name="Google Shape;233;p61"/>
          <p:cNvSpPr>
            <a:spLocks noGrp="1"/>
          </p:cNvSpPr>
          <p:nvPr>
            <p:ph type="pic" idx="3"/>
          </p:nvPr>
        </p:nvSpPr>
        <p:spPr>
          <a:xfrm>
            <a:off x="2593857" y="1600199"/>
            <a:ext cx="1822800" cy="1437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34" name="Google Shape;234;p61"/>
          <p:cNvSpPr>
            <a:spLocks noGrp="1"/>
          </p:cNvSpPr>
          <p:nvPr>
            <p:ph type="pic" idx="4"/>
          </p:nvPr>
        </p:nvSpPr>
        <p:spPr>
          <a:xfrm>
            <a:off x="4704484" y="1600199"/>
            <a:ext cx="1822800" cy="1437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35" name="Google Shape;235;p61"/>
          <p:cNvSpPr>
            <a:spLocks noGrp="1"/>
          </p:cNvSpPr>
          <p:nvPr>
            <p:ph type="pic" idx="5"/>
          </p:nvPr>
        </p:nvSpPr>
        <p:spPr>
          <a:xfrm>
            <a:off x="6815111" y="1600199"/>
            <a:ext cx="1822800" cy="1437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36" name="Google Shape;236;p61"/>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237"/>
        <p:cNvGrpSpPr/>
        <p:nvPr/>
      </p:nvGrpSpPr>
      <p:grpSpPr>
        <a:xfrm>
          <a:off x="0" y="0"/>
          <a:ext cx="0" cy="0"/>
          <a:chOff x="0" y="0"/>
          <a:chExt cx="0" cy="0"/>
        </a:xfrm>
      </p:grpSpPr>
      <p:sp>
        <p:nvSpPr>
          <p:cNvPr id="238" name="Google Shape;238;p62"/>
          <p:cNvSpPr>
            <a:spLocks noGrp="1"/>
          </p:cNvSpPr>
          <p:nvPr>
            <p:ph type="pic" idx="2"/>
          </p:nvPr>
        </p:nvSpPr>
        <p:spPr>
          <a:xfrm>
            <a:off x="3075214" y="1278833"/>
            <a:ext cx="1348800" cy="1623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39" name="Google Shape;239;p62"/>
          <p:cNvSpPr>
            <a:spLocks noGrp="1"/>
          </p:cNvSpPr>
          <p:nvPr>
            <p:ph type="pic" idx="3"/>
          </p:nvPr>
        </p:nvSpPr>
        <p:spPr>
          <a:xfrm>
            <a:off x="3075214" y="3177715"/>
            <a:ext cx="1348800" cy="1623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40" name="Google Shape;240;p62"/>
          <p:cNvSpPr>
            <a:spLocks noGrp="1"/>
          </p:cNvSpPr>
          <p:nvPr>
            <p:ph type="pic" idx="4"/>
          </p:nvPr>
        </p:nvSpPr>
        <p:spPr>
          <a:xfrm>
            <a:off x="7316150" y="3177715"/>
            <a:ext cx="1348800" cy="1623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41" name="Google Shape;241;p62"/>
          <p:cNvSpPr>
            <a:spLocks noGrp="1"/>
          </p:cNvSpPr>
          <p:nvPr>
            <p:ph type="pic" idx="5"/>
          </p:nvPr>
        </p:nvSpPr>
        <p:spPr>
          <a:xfrm>
            <a:off x="7316150" y="1278833"/>
            <a:ext cx="1348800" cy="1623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42" name="Google Shape;242;p62"/>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3"/>
        <p:cNvGrpSpPr/>
        <p:nvPr/>
      </p:nvGrpSpPr>
      <p:grpSpPr>
        <a:xfrm>
          <a:off x="0" y="0"/>
          <a:ext cx="0" cy="0"/>
          <a:chOff x="0" y="0"/>
          <a:chExt cx="0" cy="0"/>
        </a:xfrm>
      </p:grpSpPr>
      <p:sp>
        <p:nvSpPr>
          <p:cNvPr id="244" name="Google Shape;244;p63"/>
          <p:cNvSpPr txBox="1">
            <a:spLocks noGrp="1"/>
          </p:cNvSpPr>
          <p:nvPr>
            <p:ph type="sldNum" idx="12"/>
          </p:nvPr>
        </p:nvSpPr>
        <p:spPr>
          <a:xfrm>
            <a:off x="8306537" y="4788932"/>
            <a:ext cx="2088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5"/>
        <p:cNvGrpSpPr/>
        <p:nvPr/>
      </p:nvGrpSpPr>
      <p:grpSpPr>
        <a:xfrm>
          <a:off x="0" y="0"/>
          <a:ext cx="0" cy="0"/>
          <a:chOff x="0" y="0"/>
          <a:chExt cx="0" cy="0"/>
        </a:xfrm>
      </p:grpSpPr>
      <p:sp>
        <p:nvSpPr>
          <p:cNvPr id="246" name="Google Shape;246;p64"/>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2B2B2B"/>
              </a:buClr>
              <a:buSzPts val="1400"/>
              <a:buNone/>
              <a:defRPr/>
            </a:lvl1pPr>
            <a:lvl2pPr lvl="1" algn="l">
              <a:lnSpc>
                <a:spcPct val="90000"/>
              </a:lnSpc>
              <a:spcBef>
                <a:spcPts val="0"/>
              </a:spcBef>
              <a:spcAft>
                <a:spcPts val="0"/>
              </a:spcAft>
              <a:buClr>
                <a:srgbClr val="2B2B2B"/>
              </a:buClr>
              <a:buSzPts val="1400"/>
              <a:buNone/>
              <a:defRPr/>
            </a:lvl2pPr>
            <a:lvl3pPr lvl="2" algn="l">
              <a:lnSpc>
                <a:spcPct val="90000"/>
              </a:lnSpc>
              <a:spcBef>
                <a:spcPts val="0"/>
              </a:spcBef>
              <a:spcAft>
                <a:spcPts val="0"/>
              </a:spcAft>
              <a:buClr>
                <a:srgbClr val="2B2B2B"/>
              </a:buClr>
              <a:buSzPts val="1400"/>
              <a:buNone/>
              <a:defRPr/>
            </a:lvl3pPr>
            <a:lvl4pPr lvl="3" algn="l">
              <a:lnSpc>
                <a:spcPct val="90000"/>
              </a:lnSpc>
              <a:spcBef>
                <a:spcPts val="0"/>
              </a:spcBef>
              <a:spcAft>
                <a:spcPts val="0"/>
              </a:spcAft>
              <a:buClr>
                <a:srgbClr val="2B2B2B"/>
              </a:buClr>
              <a:buSzPts val="1400"/>
              <a:buNone/>
              <a:defRPr/>
            </a:lvl4pPr>
            <a:lvl5pPr lvl="4" algn="l">
              <a:lnSpc>
                <a:spcPct val="90000"/>
              </a:lnSpc>
              <a:spcBef>
                <a:spcPts val="0"/>
              </a:spcBef>
              <a:spcAft>
                <a:spcPts val="0"/>
              </a:spcAft>
              <a:buClr>
                <a:srgbClr val="2B2B2B"/>
              </a:buClr>
              <a:buSzPts val="1400"/>
              <a:buNone/>
              <a:defRPr/>
            </a:lvl5pPr>
            <a:lvl6pPr lvl="5" algn="l">
              <a:lnSpc>
                <a:spcPct val="90000"/>
              </a:lnSpc>
              <a:spcBef>
                <a:spcPts val="0"/>
              </a:spcBef>
              <a:spcAft>
                <a:spcPts val="0"/>
              </a:spcAft>
              <a:buClr>
                <a:srgbClr val="2B2B2B"/>
              </a:buClr>
              <a:buSzPts val="1400"/>
              <a:buNone/>
              <a:defRPr/>
            </a:lvl6pPr>
            <a:lvl7pPr lvl="6" algn="l">
              <a:lnSpc>
                <a:spcPct val="90000"/>
              </a:lnSpc>
              <a:spcBef>
                <a:spcPts val="0"/>
              </a:spcBef>
              <a:spcAft>
                <a:spcPts val="0"/>
              </a:spcAft>
              <a:buClr>
                <a:srgbClr val="2B2B2B"/>
              </a:buClr>
              <a:buSzPts val="1400"/>
              <a:buNone/>
              <a:defRPr/>
            </a:lvl7pPr>
            <a:lvl8pPr lvl="7" algn="l">
              <a:lnSpc>
                <a:spcPct val="90000"/>
              </a:lnSpc>
              <a:spcBef>
                <a:spcPts val="0"/>
              </a:spcBef>
              <a:spcAft>
                <a:spcPts val="0"/>
              </a:spcAft>
              <a:buClr>
                <a:srgbClr val="2B2B2B"/>
              </a:buClr>
              <a:buSzPts val="1400"/>
              <a:buNone/>
              <a:defRPr/>
            </a:lvl8pPr>
            <a:lvl9pPr lvl="8" algn="l">
              <a:lnSpc>
                <a:spcPct val="90000"/>
              </a:lnSpc>
              <a:spcBef>
                <a:spcPts val="0"/>
              </a:spcBef>
              <a:spcAft>
                <a:spcPts val="0"/>
              </a:spcAft>
              <a:buClr>
                <a:srgbClr val="2B2B2B"/>
              </a:buClr>
              <a:buSzPts val="1400"/>
              <a:buNone/>
              <a:defRPr/>
            </a:lvl9pPr>
          </a:lstStyle>
          <a:p>
            <a:endParaRPr/>
          </a:p>
        </p:txBody>
      </p:sp>
      <p:sp>
        <p:nvSpPr>
          <p:cNvPr id="247" name="Google Shape;247;p64"/>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rmAutofit/>
          </a:bodyPr>
          <a:lstStyle>
            <a:lvl1pPr marL="457200" lvl="0" indent="-317500" algn="l">
              <a:lnSpc>
                <a:spcPct val="90000"/>
              </a:lnSpc>
              <a:spcBef>
                <a:spcPts val="800"/>
              </a:spcBef>
              <a:spcAft>
                <a:spcPts val="0"/>
              </a:spcAft>
              <a:buClr>
                <a:srgbClr val="2B2B2B"/>
              </a:buClr>
              <a:buSzPts val="1400"/>
              <a:buChar char="•"/>
              <a:defRPr/>
            </a:lvl1pPr>
            <a:lvl2pPr marL="914400" lvl="1" indent="-317500" algn="l">
              <a:lnSpc>
                <a:spcPct val="90000"/>
              </a:lnSpc>
              <a:spcBef>
                <a:spcPts val="800"/>
              </a:spcBef>
              <a:spcAft>
                <a:spcPts val="0"/>
              </a:spcAft>
              <a:buClr>
                <a:srgbClr val="2B2B2B"/>
              </a:buClr>
              <a:buSzPts val="1400"/>
              <a:buChar char="•"/>
              <a:defRPr/>
            </a:lvl2pPr>
            <a:lvl3pPr marL="1371600" lvl="2" indent="-317500" algn="l">
              <a:lnSpc>
                <a:spcPct val="90000"/>
              </a:lnSpc>
              <a:spcBef>
                <a:spcPts val="800"/>
              </a:spcBef>
              <a:spcAft>
                <a:spcPts val="0"/>
              </a:spcAft>
              <a:buClr>
                <a:srgbClr val="2B2B2B"/>
              </a:buClr>
              <a:buSzPts val="1400"/>
              <a:buChar char="•"/>
              <a:defRPr/>
            </a:lvl3pPr>
            <a:lvl4pPr marL="1828800" lvl="3" indent="-317500" algn="l">
              <a:lnSpc>
                <a:spcPct val="90000"/>
              </a:lnSpc>
              <a:spcBef>
                <a:spcPts val="800"/>
              </a:spcBef>
              <a:spcAft>
                <a:spcPts val="0"/>
              </a:spcAft>
              <a:buClr>
                <a:srgbClr val="2B2B2B"/>
              </a:buClr>
              <a:buSzPts val="1400"/>
              <a:buChar char="•"/>
              <a:defRPr/>
            </a:lvl4pPr>
            <a:lvl5pPr marL="2286000" lvl="4" indent="-317500" algn="l">
              <a:lnSpc>
                <a:spcPct val="90000"/>
              </a:lnSpc>
              <a:spcBef>
                <a:spcPts val="800"/>
              </a:spcBef>
              <a:spcAft>
                <a:spcPts val="0"/>
              </a:spcAft>
              <a:buClr>
                <a:srgbClr val="2B2B2B"/>
              </a:buClr>
              <a:buSzPts val="1400"/>
              <a:buChar char="•"/>
              <a:defRPr/>
            </a:lvl5pPr>
            <a:lvl6pPr marL="2743200" lvl="5" indent="-317500" algn="l">
              <a:lnSpc>
                <a:spcPct val="90000"/>
              </a:lnSpc>
              <a:spcBef>
                <a:spcPts val="800"/>
              </a:spcBef>
              <a:spcAft>
                <a:spcPts val="0"/>
              </a:spcAft>
              <a:buClr>
                <a:srgbClr val="2B2B2B"/>
              </a:buClr>
              <a:buSzPts val="1400"/>
              <a:buChar char="•"/>
              <a:defRPr/>
            </a:lvl6pPr>
            <a:lvl7pPr marL="3200400" lvl="6" indent="-317500" algn="l">
              <a:lnSpc>
                <a:spcPct val="90000"/>
              </a:lnSpc>
              <a:spcBef>
                <a:spcPts val="800"/>
              </a:spcBef>
              <a:spcAft>
                <a:spcPts val="0"/>
              </a:spcAft>
              <a:buClr>
                <a:srgbClr val="2B2B2B"/>
              </a:buClr>
              <a:buSzPts val="1400"/>
              <a:buChar char="•"/>
              <a:defRPr/>
            </a:lvl7pPr>
            <a:lvl8pPr marL="3657600" lvl="7" indent="-317500" algn="l">
              <a:lnSpc>
                <a:spcPct val="90000"/>
              </a:lnSpc>
              <a:spcBef>
                <a:spcPts val="800"/>
              </a:spcBef>
              <a:spcAft>
                <a:spcPts val="0"/>
              </a:spcAft>
              <a:buClr>
                <a:srgbClr val="2B2B2B"/>
              </a:buClr>
              <a:buSzPts val="1400"/>
              <a:buChar char="•"/>
              <a:defRPr/>
            </a:lvl8pPr>
            <a:lvl9pPr marL="4114800" lvl="8" indent="-317500" algn="l">
              <a:lnSpc>
                <a:spcPct val="90000"/>
              </a:lnSpc>
              <a:spcBef>
                <a:spcPts val="800"/>
              </a:spcBef>
              <a:spcAft>
                <a:spcPts val="0"/>
              </a:spcAft>
              <a:buClr>
                <a:srgbClr val="2B2B2B"/>
              </a:buClr>
              <a:buSzPts val="1400"/>
              <a:buChar char="•"/>
              <a:defRPr/>
            </a:lvl9pPr>
          </a:lstStyle>
          <a:p>
            <a:endParaRPr/>
          </a:p>
        </p:txBody>
      </p:sp>
      <p:sp>
        <p:nvSpPr>
          <p:cNvPr id="248" name="Google Shape;248;p64"/>
          <p:cNvSpPr txBox="1">
            <a:spLocks noGrp="1"/>
          </p:cNvSpPr>
          <p:nvPr>
            <p:ph type="sldNum" idx="12"/>
          </p:nvPr>
        </p:nvSpPr>
        <p:spPr>
          <a:xfrm>
            <a:off x="8306537" y="4788932"/>
            <a:ext cx="2088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9"/>
        <p:cNvGrpSpPr/>
        <p:nvPr/>
      </p:nvGrpSpPr>
      <p:grpSpPr>
        <a:xfrm>
          <a:off x="0" y="0"/>
          <a:ext cx="0" cy="0"/>
          <a:chOff x="0" y="0"/>
          <a:chExt cx="0" cy="0"/>
        </a:xfrm>
      </p:grpSpPr>
      <p:sp>
        <p:nvSpPr>
          <p:cNvPr id="250" name="Google Shape;250;p65"/>
          <p:cNvSpPr txBox="1">
            <a:spLocks noGrp="1"/>
          </p:cNvSpPr>
          <p:nvPr>
            <p:ph type="title"/>
          </p:nvPr>
        </p:nvSpPr>
        <p:spPr>
          <a:xfrm>
            <a:off x="1143000" y="841772"/>
            <a:ext cx="6858000" cy="1790700"/>
          </a:xfrm>
          <a:prstGeom prst="rect">
            <a:avLst/>
          </a:prstGeom>
          <a:noFill/>
          <a:ln>
            <a:noFill/>
          </a:ln>
        </p:spPr>
        <p:txBody>
          <a:bodyPr spcFirstLastPara="1" wrap="square" lIns="34275" tIns="34275" rIns="34275" bIns="34275" anchor="b" anchorCtr="0">
            <a:normAutofit/>
          </a:bodyPr>
          <a:lstStyle>
            <a:lvl1pPr lvl="0" algn="ctr">
              <a:lnSpc>
                <a:spcPct val="90000"/>
              </a:lnSpc>
              <a:spcBef>
                <a:spcPts val="0"/>
              </a:spcBef>
              <a:spcAft>
                <a:spcPts val="0"/>
              </a:spcAft>
              <a:buClr>
                <a:srgbClr val="2B2B2B"/>
              </a:buClr>
              <a:buSzPts val="4500"/>
              <a:buFont typeface="Helvetica Neue"/>
              <a:buNone/>
              <a:defRPr sz="4500"/>
            </a:lvl1pPr>
            <a:lvl2pPr lvl="1" algn="l">
              <a:lnSpc>
                <a:spcPct val="90000"/>
              </a:lnSpc>
              <a:spcBef>
                <a:spcPts val="0"/>
              </a:spcBef>
              <a:spcAft>
                <a:spcPts val="0"/>
              </a:spcAft>
              <a:buClr>
                <a:srgbClr val="2B2B2B"/>
              </a:buClr>
              <a:buSzPts val="1400"/>
              <a:buNone/>
              <a:defRPr/>
            </a:lvl2pPr>
            <a:lvl3pPr lvl="2" algn="l">
              <a:lnSpc>
                <a:spcPct val="90000"/>
              </a:lnSpc>
              <a:spcBef>
                <a:spcPts val="0"/>
              </a:spcBef>
              <a:spcAft>
                <a:spcPts val="0"/>
              </a:spcAft>
              <a:buClr>
                <a:srgbClr val="2B2B2B"/>
              </a:buClr>
              <a:buSzPts val="1400"/>
              <a:buNone/>
              <a:defRPr/>
            </a:lvl3pPr>
            <a:lvl4pPr lvl="3" algn="l">
              <a:lnSpc>
                <a:spcPct val="90000"/>
              </a:lnSpc>
              <a:spcBef>
                <a:spcPts val="0"/>
              </a:spcBef>
              <a:spcAft>
                <a:spcPts val="0"/>
              </a:spcAft>
              <a:buClr>
                <a:srgbClr val="2B2B2B"/>
              </a:buClr>
              <a:buSzPts val="1400"/>
              <a:buNone/>
              <a:defRPr/>
            </a:lvl4pPr>
            <a:lvl5pPr lvl="4" algn="l">
              <a:lnSpc>
                <a:spcPct val="90000"/>
              </a:lnSpc>
              <a:spcBef>
                <a:spcPts val="0"/>
              </a:spcBef>
              <a:spcAft>
                <a:spcPts val="0"/>
              </a:spcAft>
              <a:buClr>
                <a:srgbClr val="2B2B2B"/>
              </a:buClr>
              <a:buSzPts val="1400"/>
              <a:buNone/>
              <a:defRPr/>
            </a:lvl5pPr>
            <a:lvl6pPr lvl="5" algn="l">
              <a:lnSpc>
                <a:spcPct val="90000"/>
              </a:lnSpc>
              <a:spcBef>
                <a:spcPts val="0"/>
              </a:spcBef>
              <a:spcAft>
                <a:spcPts val="0"/>
              </a:spcAft>
              <a:buClr>
                <a:srgbClr val="2B2B2B"/>
              </a:buClr>
              <a:buSzPts val="1400"/>
              <a:buNone/>
              <a:defRPr/>
            </a:lvl6pPr>
            <a:lvl7pPr lvl="6" algn="l">
              <a:lnSpc>
                <a:spcPct val="90000"/>
              </a:lnSpc>
              <a:spcBef>
                <a:spcPts val="0"/>
              </a:spcBef>
              <a:spcAft>
                <a:spcPts val="0"/>
              </a:spcAft>
              <a:buClr>
                <a:srgbClr val="2B2B2B"/>
              </a:buClr>
              <a:buSzPts val="1400"/>
              <a:buNone/>
              <a:defRPr/>
            </a:lvl7pPr>
            <a:lvl8pPr lvl="7" algn="l">
              <a:lnSpc>
                <a:spcPct val="90000"/>
              </a:lnSpc>
              <a:spcBef>
                <a:spcPts val="0"/>
              </a:spcBef>
              <a:spcAft>
                <a:spcPts val="0"/>
              </a:spcAft>
              <a:buClr>
                <a:srgbClr val="2B2B2B"/>
              </a:buClr>
              <a:buSzPts val="1400"/>
              <a:buNone/>
              <a:defRPr/>
            </a:lvl8pPr>
            <a:lvl9pPr lvl="8" algn="l">
              <a:lnSpc>
                <a:spcPct val="90000"/>
              </a:lnSpc>
              <a:spcBef>
                <a:spcPts val="0"/>
              </a:spcBef>
              <a:spcAft>
                <a:spcPts val="0"/>
              </a:spcAft>
              <a:buClr>
                <a:srgbClr val="2B2B2B"/>
              </a:buClr>
              <a:buSzPts val="1400"/>
              <a:buNone/>
              <a:defRPr/>
            </a:lvl9pPr>
          </a:lstStyle>
          <a:p>
            <a:endParaRPr/>
          </a:p>
        </p:txBody>
      </p:sp>
      <p:sp>
        <p:nvSpPr>
          <p:cNvPr id="251" name="Google Shape;251;p65"/>
          <p:cNvSpPr txBox="1">
            <a:spLocks noGrp="1"/>
          </p:cNvSpPr>
          <p:nvPr>
            <p:ph type="body" idx="1"/>
          </p:nvPr>
        </p:nvSpPr>
        <p:spPr>
          <a:xfrm>
            <a:off x="1143000" y="2701528"/>
            <a:ext cx="6858000" cy="1241700"/>
          </a:xfrm>
          <a:prstGeom prst="rect">
            <a:avLst/>
          </a:prstGeom>
          <a:noFill/>
          <a:ln>
            <a:noFill/>
          </a:ln>
        </p:spPr>
        <p:txBody>
          <a:bodyPr spcFirstLastPara="1" wrap="square" lIns="34275" tIns="34275" rIns="34275" bIns="34275" anchor="t" anchorCtr="0">
            <a:normAutofit/>
          </a:bodyPr>
          <a:lstStyle>
            <a:lvl1pPr marL="457200" lvl="0" indent="-228600" algn="ctr">
              <a:lnSpc>
                <a:spcPct val="90000"/>
              </a:lnSpc>
              <a:spcBef>
                <a:spcPts val="800"/>
              </a:spcBef>
              <a:spcAft>
                <a:spcPts val="0"/>
              </a:spcAft>
              <a:buClr>
                <a:srgbClr val="2B2B2B"/>
              </a:buClr>
              <a:buSzPts val="1800"/>
              <a:buFont typeface="Open Sans"/>
              <a:buNone/>
              <a:defRPr sz="1800"/>
            </a:lvl1pPr>
            <a:lvl2pPr marL="914400" lvl="1" indent="-228600" algn="ctr">
              <a:lnSpc>
                <a:spcPct val="90000"/>
              </a:lnSpc>
              <a:spcBef>
                <a:spcPts val="800"/>
              </a:spcBef>
              <a:spcAft>
                <a:spcPts val="0"/>
              </a:spcAft>
              <a:buClr>
                <a:srgbClr val="2B2B2B"/>
              </a:buClr>
              <a:buSzPts val="1800"/>
              <a:buFont typeface="Open Sans"/>
              <a:buNone/>
              <a:defRPr sz="1800"/>
            </a:lvl2pPr>
            <a:lvl3pPr marL="1371600" lvl="2" indent="-228600" algn="ctr">
              <a:lnSpc>
                <a:spcPct val="90000"/>
              </a:lnSpc>
              <a:spcBef>
                <a:spcPts val="800"/>
              </a:spcBef>
              <a:spcAft>
                <a:spcPts val="0"/>
              </a:spcAft>
              <a:buClr>
                <a:srgbClr val="2B2B2B"/>
              </a:buClr>
              <a:buSzPts val="1800"/>
              <a:buFont typeface="Open Sans"/>
              <a:buNone/>
              <a:defRPr sz="1800"/>
            </a:lvl3pPr>
            <a:lvl4pPr marL="1828800" lvl="3" indent="-228600" algn="ctr">
              <a:lnSpc>
                <a:spcPct val="90000"/>
              </a:lnSpc>
              <a:spcBef>
                <a:spcPts val="800"/>
              </a:spcBef>
              <a:spcAft>
                <a:spcPts val="0"/>
              </a:spcAft>
              <a:buClr>
                <a:srgbClr val="2B2B2B"/>
              </a:buClr>
              <a:buSzPts val="1800"/>
              <a:buFont typeface="Open Sans"/>
              <a:buNone/>
              <a:defRPr sz="1800"/>
            </a:lvl4pPr>
            <a:lvl5pPr marL="2286000" lvl="4" indent="-228600" algn="ctr">
              <a:lnSpc>
                <a:spcPct val="90000"/>
              </a:lnSpc>
              <a:spcBef>
                <a:spcPts val="800"/>
              </a:spcBef>
              <a:spcAft>
                <a:spcPts val="0"/>
              </a:spcAft>
              <a:buClr>
                <a:srgbClr val="2B2B2B"/>
              </a:buClr>
              <a:buSzPts val="1800"/>
              <a:buFont typeface="Open Sans"/>
              <a:buNone/>
              <a:defRPr sz="1800"/>
            </a:lvl5pPr>
            <a:lvl6pPr marL="2743200" lvl="5" indent="-317500" algn="l">
              <a:lnSpc>
                <a:spcPct val="90000"/>
              </a:lnSpc>
              <a:spcBef>
                <a:spcPts val="800"/>
              </a:spcBef>
              <a:spcAft>
                <a:spcPts val="0"/>
              </a:spcAft>
              <a:buClr>
                <a:srgbClr val="2B2B2B"/>
              </a:buClr>
              <a:buSzPts val="1400"/>
              <a:buChar char="•"/>
              <a:defRPr/>
            </a:lvl6pPr>
            <a:lvl7pPr marL="3200400" lvl="6" indent="-317500" algn="l">
              <a:lnSpc>
                <a:spcPct val="90000"/>
              </a:lnSpc>
              <a:spcBef>
                <a:spcPts val="800"/>
              </a:spcBef>
              <a:spcAft>
                <a:spcPts val="0"/>
              </a:spcAft>
              <a:buClr>
                <a:srgbClr val="2B2B2B"/>
              </a:buClr>
              <a:buSzPts val="1400"/>
              <a:buChar char="•"/>
              <a:defRPr/>
            </a:lvl7pPr>
            <a:lvl8pPr marL="3657600" lvl="7" indent="-317500" algn="l">
              <a:lnSpc>
                <a:spcPct val="90000"/>
              </a:lnSpc>
              <a:spcBef>
                <a:spcPts val="800"/>
              </a:spcBef>
              <a:spcAft>
                <a:spcPts val="0"/>
              </a:spcAft>
              <a:buClr>
                <a:srgbClr val="2B2B2B"/>
              </a:buClr>
              <a:buSzPts val="1400"/>
              <a:buChar char="•"/>
              <a:defRPr/>
            </a:lvl8pPr>
            <a:lvl9pPr marL="4114800" lvl="8" indent="-317500" algn="l">
              <a:lnSpc>
                <a:spcPct val="90000"/>
              </a:lnSpc>
              <a:spcBef>
                <a:spcPts val="800"/>
              </a:spcBef>
              <a:spcAft>
                <a:spcPts val="0"/>
              </a:spcAft>
              <a:buClr>
                <a:srgbClr val="2B2B2B"/>
              </a:buClr>
              <a:buSzPts val="1400"/>
              <a:buChar char="•"/>
              <a:defRPr/>
            </a:lvl9pPr>
          </a:lstStyle>
          <a:p>
            <a:endParaRPr/>
          </a:p>
        </p:txBody>
      </p:sp>
      <p:sp>
        <p:nvSpPr>
          <p:cNvPr id="252" name="Google Shape;252;p65"/>
          <p:cNvSpPr txBox="1">
            <a:spLocks noGrp="1"/>
          </p:cNvSpPr>
          <p:nvPr>
            <p:ph type="sldNum" idx="12"/>
          </p:nvPr>
        </p:nvSpPr>
        <p:spPr>
          <a:xfrm>
            <a:off x="8306537" y="4788932"/>
            <a:ext cx="2088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53"/>
        <p:cNvGrpSpPr/>
        <p:nvPr/>
      </p:nvGrpSpPr>
      <p:grpSpPr>
        <a:xfrm>
          <a:off x="0" y="0"/>
          <a:ext cx="0" cy="0"/>
          <a:chOff x="0" y="0"/>
          <a:chExt cx="0" cy="0"/>
        </a:xfrm>
      </p:grpSpPr>
      <p:sp>
        <p:nvSpPr>
          <p:cNvPr id="254" name="Google Shape;254;p66"/>
          <p:cNvSpPr>
            <a:spLocks noGrp="1"/>
          </p:cNvSpPr>
          <p:nvPr>
            <p:ph type="pic" idx="2"/>
          </p:nvPr>
        </p:nvSpPr>
        <p:spPr>
          <a:xfrm>
            <a:off x="3443288" y="0"/>
            <a:ext cx="57006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55" name="Google Shape;255;p66"/>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6"/>
        <p:cNvGrpSpPr/>
        <p:nvPr/>
      </p:nvGrpSpPr>
      <p:grpSpPr>
        <a:xfrm>
          <a:off x="0" y="0"/>
          <a:ext cx="0" cy="0"/>
          <a:chOff x="0" y="0"/>
          <a:chExt cx="0" cy="0"/>
        </a:xfrm>
      </p:grpSpPr>
      <p:sp>
        <p:nvSpPr>
          <p:cNvPr id="257" name="Google Shape;257;p67"/>
          <p:cNvSpPr/>
          <p:nvPr/>
        </p:nvSpPr>
        <p:spPr>
          <a:xfrm>
            <a:off x="0" y="0"/>
            <a:ext cx="4572000" cy="5143500"/>
          </a:xfrm>
          <a:prstGeom prst="rect">
            <a:avLst/>
          </a:prstGeom>
          <a:solidFill>
            <a:srgbClr val="1D2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7"/>
          <p:cNvSpPr txBox="1">
            <a:spLocks noGrp="1"/>
          </p:cNvSpPr>
          <p:nvPr>
            <p:ph type="title"/>
          </p:nvPr>
        </p:nvSpPr>
        <p:spPr>
          <a:xfrm>
            <a:off x="311300" y="500925"/>
            <a:ext cx="3704400" cy="2049600"/>
          </a:xfrm>
          <a:prstGeom prst="rect">
            <a:avLst/>
          </a:prstGeom>
        </p:spPr>
        <p:txBody>
          <a:bodyPr spcFirstLastPara="1" wrap="square" lIns="34275" tIns="34275" rIns="34275" bIns="34275" anchor="ctr" anchorCtr="0">
            <a:normAutofit/>
          </a:bodyPr>
          <a:lstStyle>
            <a:lvl1pPr lvl="0">
              <a:spcBef>
                <a:spcPts val="0"/>
              </a:spcBef>
              <a:spcAft>
                <a:spcPts val="0"/>
              </a:spcAft>
              <a:buClr>
                <a:schemeClr val="lt1"/>
              </a:buClr>
              <a:buSzPts val="3300"/>
              <a:buNone/>
              <a:defRPr>
                <a:solidFill>
                  <a:schemeClr val="lt1"/>
                </a:solidFill>
              </a:defRPr>
            </a:lvl1pPr>
            <a:lvl2pPr lvl="1">
              <a:spcBef>
                <a:spcPts val="0"/>
              </a:spcBef>
              <a:spcAft>
                <a:spcPts val="0"/>
              </a:spcAft>
              <a:buClr>
                <a:schemeClr val="lt1"/>
              </a:buClr>
              <a:buSzPts val="3300"/>
              <a:buNone/>
              <a:defRPr>
                <a:solidFill>
                  <a:schemeClr val="lt1"/>
                </a:solidFill>
              </a:defRPr>
            </a:lvl2pPr>
            <a:lvl3pPr lvl="2">
              <a:spcBef>
                <a:spcPts val="0"/>
              </a:spcBef>
              <a:spcAft>
                <a:spcPts val="0"/>
              </a:spcAft>
              <a:buClr>
                <a:schemeClr val="lt1"/>
              </a:buClr>
              <a:buSzPts val="3300"/>
              <a:buNone/>
              <a:defRPr>
                <a:solidFill>
                  <a:schemeClr val="lt1"/>
                </a:solidFill>
              </a:defRPr>
            </a:lvl3pPr>
            <a:lvl4pPr lvl="3">
              <a:spcBef>
                <a:spcPts val="0"/>
              </a:spcBef>
              <a:spcAft>
                <a:spcPts val="0"/>
              </a:spcAft>
              <a:buClr>
                <a:schemeClr val="lt1"/>
              </a:buClr>
              <a:buSzPts val="3300"/>
              <a:buNone/>
              <a:defRPr>
                <a:solidFill>
                  <a:schemeClr val="lt1"/>
                </a:solidFill>
              </a:defRPr>
            </a:lvl4pPr>
            <a:lvl5pPr lvl="4">
              <a:spcBef>
                <a:spcPts val="0"/>
              </a:spcBef>
              <a:spcAft>
                <a:spcPts val="0"/>
              </a:spcAft>
              <a:buClr>
                <a:schemeClr val="lt1"/>
              </a:buClr>
              <a:buSzPts val="3300"/>
              <a:buNone/>
              <a:defRPr>
                <a:solidFill>
                  <a:schemeClr val="lt1"/>
                </a:solidFill>
              </a:defRPr>
            </a:lvl5pPr>
            <a:lvl6pPr lvl="5">
              <a:spcBef>
                <a:spcPts val="0"/>
              </a:spcBef>
              <a:spcAft>
                <a:spcPts val="0"/>
              </a:spcAft>
              <a:buClr>
                <a:schemeClr val="lt1"/>
              </a:buClr>
              <a:buSzPts val="3300"/>
              <a:buNone/>
              <a:defRPr>
                <a:solidFill>
                  <a:schemeClr val="lt1"/>
                </a:solidFill>
              </a:defRPr>
            </a:lvl6pPr>
            <a:lvl7pPr lvl="6">
              <a:spcBef>
                <a:spcPts val="0"/>
              </a:spcBef>
              <a:spcAft>
                <a:spcPts val="0"/>
              </a:spcAft>
              <a:buClr>
                <a:schemeClr val="lt1"/>
              </a:buClr>
              <a:buSzPts val="3300"/>
              <a:buNone/>
              <a:defRPr>
                <a:solidFill>
                  <a:schemeClr val="lt1"/>
                </a:solidFill>
              </a:defRPr>
            </a:lvl7pPr>
            <a:lvl8pPr lvl="7">
              <a:spcBef>
                <a:spcPts val="0"/>
              </a:spcBef>
              <a:spcAft>
                <a:spcPts val="0"/>
              </a:spcAft>
              <a:buClr>
                <a:schemeClr val="lt1"/>
              </a:buClr>
              <a:buSzPts val="3300"/>
              <a:buNone/>
              <a:defRPr>
                <a:solidFill>
                  <a:schemeClr val="lt1"/>
                </a:solidFill>
              </a:defRPr>
            </a:lvl8pPr>
            <a:lvl9pPr lvl="8">
              <a:spcBef>
                <a:spcPts val="0"/>
              </a:spcBef>
              <a:spcAft>
                <a:spcPts val="0"/>
              </a:spcAft>
              <a:buClr>
                <a:schemeClr val="lt1"/>
              </a:buClr>
              <a:buSzPts val="3300"/>
              <a:buNone/>
              <a:defRPr>
                <a:solidFill>
                  <a:schemeClr val="lt1"/>
                </a:solidFill>
              </a:defRPr>
            </a:lvl9pPr>
          </a:lstStyle>
          <a:p>
            <a:endParaRPr/>
          </a:p>
        </p:txBody>
      </p:sp>
      <p:sp>
        <p:nvSpPr>
          <p:cNvPr id="259" name="Google Shape;259;p67"/>
          <p:cNvSpPr txBox="1">
            <a:spLocks noGrp="1"/>
          </p:cNvSpPr>
          <p:nvPr>
            <p:ph type="subTitle" idx="1"/>
          </p:nvPr>
        </p:nvSpPr>
        <p:spPr>
          <a:xfrm>
            <a:off x="304800" y="2626725"/>
            <a:ext cx="3704400" cy="926700"/>
          </a:xfrm>
          <a:prstGeom prst="rect">
            <a:avLst/>
          </a:prstGeom>
        </p:spPr>
        <p:txBody>
          <a:bodyPr spcFirstLastPara="1" wrap="square" lIns="34275" tIns="34275" rIns="34275" bIns="34275" anchor="t" anchorCtr="0">
            <a:normAutofit/>
          </a:bodyPr>
          <a:lstStyle>
            <a:lvl1pPr lvl="0">
              <a:lnSpc>
                <a:spcPct val="100000"/>
              </a:lnSpc>
              <a:spcBef>
                <a:spcPts val="800"/>
              </a:spcBef>
              <a:spcAft>
                <a:spcPts val="0"/>
              </a:spcAft>
              <a:buClr>
                <a:srgbClr val="66789A"/>
              </a:buClr>
              <a:buSzPts val="1600"/>
              <a:buNone/>
              <a:defRPr sz="1600">
                <a:solidFill>
                  <a:srgbClr val="66789A"/>
                </a:solidFill>
              </a:defRPr>
            </a:lvl1pPr>
            <a:lvl2pPr lvl="1">
              <a:lnSpc>
                <a:spcPct val="100000"/>
              </a:lnSpc>
              <a:spcBef>
                <a:spcPts val="800"/>
              </a:spcBef>
              <a:spcAft>
                <a:spcPts val="0"/>
              </a:spcAft>
              <a:buClr>
                <a:schemeClr val="accent2"/>
              </a:buClr>
              <a:buSzPts val="1600"/>
              <a:buNone/>
              <a:defRPr sz="1600">
                <a:solidFill>
                  <a:schemeClr val="accent2"/>
                </a:solidFill>
              </a:defRPr>
            </a:lvl2pPr>
            <a:lvl3pPr lvl="2">
              <a:lnSpc>
                <a:spcPct val="100000"/>
              </a:lnSpc>
              <a:spcBef>
                <a:spcPts val="800"/>
              </a:spcBef>
              <a:spcAft>
                <a:spcPts val="0"/>
              </a:spcAft>
              <a:buClr>
                <a:schemeClr val="accent2"/>
              </a:buClr>
              <a:buSzPts val="1600"/>
              <a:buNone/>
              <a:defRPr sz="1600">
                <a:solidFill>
                  <a:schemeClr val="accent2"/>
                </a:solidFill>
              </a:defRPr>
            </a:lvl3pPr>
            <a:lvl4pPr lvl="3">
              <a:lnSpc>
                <a:spcPct val="100000"/>
              </a:lnSpc>
              <a:spcBef>
                <a:spcPts val="800"/>
              </a:spcBef>
              <a:spcAft>
                <a:spcPts val="0"/>
              </a:spcAft>
              <a:buClr>
                <a:schemeClr val="accent2"/>
              </a:buClr>
              <a:buSzPts val="1600"/>
              <a:buNone/>
              <a:defRPr sz="1600">
                <a:solidFill>
                  <a:schemeClr val="accent2"/>
                </a:solidFill>
              </a:defRPr>
            </a:lvl4pPr>
            <a:lvl5pPr lvl="4">
              <a:lnSpc>
                <a:spcPct val="100000"/>
              </a:lnSpc>
              <a:spcBef>
                <a:spcPts val="800"/>
              </a:spcBef>
              <a:spcAft>
                <a:spcPts val="0"/>
              </a:spcAft>
              <a:buClr>
                <a:schemeClr val="accent2"/>
              </a:buClr>
              <a:buSzPts val="1600"/>
              <a:buNone/>
              <a:defRPr sz="1600">
                <a:solidFill>
                  <a:schemeClr val="accent2"/>
                </a:solidFill>
              </a:defRPr>
            </a:lvl5pPr>
            <a:lvl6pPr lvl="5">
              <a:lnSpc>
                <a:spcPct val="100000"/>
              </a:lnSpc>
              <a:spcBef>
                <a:spcPts val="800"/>
              </a:spcBef>
              <a:spcAft>
                <a:spcPts val="0"/>
              </a:spcAft>
              <a:buClr>
                <a:schemeClr val="accent2"/>
              </a:buClr>
              <a:buSzPts val="1600"/>
              <a:buNone/>
              <a:defRPr sz="1600">
                <a:solidFill>
                  <a:schemeClr val="accent2"/>
                </a:solidFill>
              </a:defRPr>
            </a:lvl6pPr>
            <a:lvl7pPr lvl="6">
              <a:lnSpc>
                <a:spcPct val="100000"/>
              </a:lnSpc>
              <a:spcBef>
                <a:spcPts val="800"/>
              </a:spcBef>
              <a:spcAft>
                <a:spcPts val="0"/>
              </a:spcAft>
              <a:buClr>
                <a:schemeClr val="accent2"/>
              </a:buClr>
              <a:buSzPts val="1600"/>
              <a:buNone/>
              <a:defRPr sz="1600">
                <a:solidFill>
                  <a:schemeClr val="accent2"/>
                </a:solidFill>
              </a:defRPr>
            </a:lvl7pPr>
            <a:lvl8pPr lvl="7">
              <a:lnSpc>
                <a:spcPct val="100000"/>
              </a:lnSpc>
              <a:spcBef>
                <a:spcPts val="800"/>
              </a:spcBef>
              <a:spcAft>
                <a:spcPts val="0"/>
              </a:spcAft>
              <a:buClr>
                <a:schemeClr val="accent2"/>
              </a:buClr>
              <a:buSzPts val="1600"/>
              <a:buNone/>
              <a:defRPr sz="1600">
                <a:solidFill>
                  <a:schemeClr val="accent2"/>
                </a:solidFill>
              </a:defRPr>
            </a:lvl8pPr>
            <a:lvl9pPr lvl="8">
              <a:lnSpc>
                <a:spcPct val="100000"/>
              </a:lnSpc>
              <a:spcBef>
                <a:spcPts val="800"/>
              </a:spcBef>
              <a:spcAft>
                <a:spcPts val="0"/>
              </a:spcAft>
              <a:buClr>
                <a:schemeClr val="accent2"/>
              </a:buClr>
              <a:buSzPts val="1600"/>
              <a:buNone/>
              <a:defRPr sz="1600">
                <a:solidFill>
                  <a:schemeClr val="accent2"/>
                </a:solidFill>
              </a:defRPr>
            </a:lvl9pPr>
          </a:lstStyle>
          <a:p>
            <a:endParaRPr/>
          </a:p>
        </p:txBody>
      </p:sp>
      <p:sp>
        <p:nvSpPr>
          <p:cNvPr id="260" name="Google Shape;260;p67"/>
          <p:cNvSpPr txBox="1">
            <a:spLocks noGrp="1"/>
          </p:cNvSpPr>
          <p:nvPr>
            <p:ph type="body" idx="2"/>
          </p:nvPr>
        </p:nvSpPr>
        <p:spPr>
          <a:xfrm>
            <a:off x="4879025" y="500925"/>
            <a:ext cx="3954000" cy="4111500"/>
          </a:xfrm>
          <a:prstGeom prst="rect">
            <a:avLst/>
          </a:prstGeom>
        </p:spPr>
        <p:txBody>
          <a:bodyPr spcFirstLastPara="1" wrap="square" lIns="34275" tIns="34275" rIns="34275" bIns="34275" anchor="t" anchorCtr="0">
            <a:normAutofit/>
          </a:bodyPr>
          <a:lstStyle>
            <a:lvl1pPr marL="457200" lvl="0" indent="-361950">
              <a:spcBef>
                <a:spcPts val="800"/>
              </a:spcBef>
              <a:spcAft>
                <a:spcPts val="0"/>
              </a:spcAft>
              <a:buSzPts val="2100"/>
              <a:buChar char="•"/>
              <a:defRPr/>
            </a:lvl1pPr>
            <a:lvl2pPr marL="914400" lvl="1" indent="-361950">
              <a:spcBef>
                <a:spcPts val="800"/>
              </a:spcBef>
              <a:spcAft>
                <a:spcPts val="0"/>
              </a:spcAft>
              <a:buSzPts val="2100"/>
              <a:buChar char="•"/>
              <a:defRPr/>
            </a:lvl2pPr>
            <a:lvl3pPr marL="1371600" lvl="2" indent="-361950">
              <a:spcBef>
                <a:spcPts val="800"/>
              </a:spcBef>
              <a:spcAft>
                <a:spcPts val="0"/>
              </a:spcAft>
              <a:buSzPts val="2100"/>
              <a:buChar char="•"/>
              <a:defRPr/>
            </a:lvl3pPr>
            <a:lvl4pPr marL="1828800" lvl="3" indent="-361950">
              <a:spcBef>
                <a:spcPts val="800"/>
              </a:spcBef>
              <a:spcAft>
                <a:spcPts val="0"/>
              </a:spcAft>
              <a:buSzPts val="2100"/>
              <a:buChar char="•"/>
              <a:defRPr/>
            </a:lvl4pPr>
            <a:lvl5pPr marL="2286000" lvl="4" indent="-361950">
              <a:spcBef>
                <a:spcPts val="800"/>
              </a:spcBef>
              <a:spcAft>
                <a:spcPts val="0"/>
              </a:spcAft>
              <a:buSzPts val="2100"/>
              <a:buChar char="•"/>
              <a:defRPr/>
            </a:lvl5pPr>
            <a:lvl6pPr marL="2743200" lvl="5" indent="-361950">
              <a:spcBef>
                <a:spcPts val="800"/>
              </a:spcBef>
              <a:spcAft>
                <a:spcPts val="0"/>
              </a:spcAft>
              <a:buSzPts val="2100"/>
              <a:buChar char="•"/>
              <a:defRPr/>
            </a:lvl6pPr>
            <a:lvl7pPr marL="3200400" lvl="6" indent="-361950">
              <a:spcBef>
                <a:spcPts val="800"/>
              </a:spcBef>
              <a:spcAft>
                <a:spcPts val="0"/>
              </a:spcAft>
              <a:buSzPts val="2100"/>
              <a:buChar char="•"/>
              <a:defRPr/>
            </a:lvl7pPr>
            <a:lvl8pPr marL="3657600" lvl="7" indent="-361950">
              <a:spcBef>
                <a:spcPts val="800"/>
              </a:spcBef>
              <a:spcAft>
                <a:spcPts val="0"/>
              </a:spcAft>
              <a:buSzPts val="2100"/>
              <a:buChar char="•"/>
              <a:defRPr/>
            </a:lvl8pPr>
            <a:lvl9pPr marL="4114800" lvl="8" indent="-361950">
              <a:spcBef>
                <a:spcPts val="800"/>
              </a:spcBef>
              <a:spcAft>
                <a:spcPts val="0"/>
              </a:spcAft>
              <a:buSzPts val="2100"/>
              <a:buChar char="•"/>
              <a:defRPr/>
            </a:lvl9pPr>
          </a:lstStyle>
          <a:p>
            <a:endParaRPr/>
          </a:p>
        </p:txBody>
      </p:sp>
      <p:pic>
        <p:nvPicPr>
          <p:cNvPr id="261" name="Google Shape;261;p67"/>
          <p:cNvPicPr preferRelativeResize="0"/>
          <p:nvPr/>
        </p:nvPicPr>
        <p:blipFill>
          <a:blip r:embed="rId2">
            <a:alphaModFix/>
          </a:blip>
          <a:stretch>
            <a:fillRect/>
          </a:stretch>
        </p:blipFill>
        <p:spPr>
          <a:xfrm>
            <a:off x="7500524" y="4912912"/>
            <a:ext cx="1600200" cy="19767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1">
  <p:cSld name="TITLE_AND_BODY_2">
    <p:spTree>
      <p:nvGrpSpPr>
        <p:cNvPr id="1" name="Shape 262"/>
        <p:cNvGrpSpPr/>
        <p:nvPr/>
      </p:nvGrpSpPr>
      <p:grpSpPr>
        <a:xfrm>
          <a:off x="0" y="0"/>
          <a:ext cx="0" cy="0"/>
          <a:chOff x="0" y="0"/>
          <a:chExt cx="0" cy="0"/>
        </a:xfrm>
      </p:grpSpPr>
      <p:sp>
        <p:nvSpPr>
          <p:cNvPr id="263" name="Google Shape;263;p68"/>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64" name="Google Shape;264;p68"/>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2">
  <p:cSld name="TITLE_AND_BODY_1">
    <p:spTree>
      <p:nvGrpSpPr>
        <p:cNvPr id="1" name="Shape 265"/>
        <p:cNvGrpSpPr/>
        <p:nvPr/>
      </p:nvGrpSpPr>
      <p:grpSpPr>
        <a:xfrm>
          <a:off x="0" y="0"/>
          <a:ext cx="0" cy="0"/>
          <a:chOff x="0" y="0"/>
          <a:chExt cx="0" cy="0"/>
        </a:xfrm>
      </p:grpSpPr>
      <p:sp>
        <p:nvSpPr>
          <p:cNvPr id="266" name="Google Shape;266;p69"/>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R="0" lvl="1"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R="0" lvl="2"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R="0" lvl="3"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R="0" lvl="4"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R="0" lvl="5"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R="0" lvl="6"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R="0" lvl="7"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R="0" lvl="8"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267" name="Google Shape;267;p69"/>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B8B8B"/>
              </a:buClr>
              <a:buSzPts val="900"/>
              <a:buFont typeface="Open Sans"/>
              <a:buNone/>
              <a:defRPr sz="900">
                <a:solidFill>
                  <a:srgbClr val="8B8B8B"/>
                </a:solidFill>
              </a:defRPr>
            </a:lvl1pPr>
            <a:lvl2pPr marL="0" lvl="1" indent="0" algn="r">
              <a:lnSpc>
                <a:spcPct val="100000"/>
              </a:lnSpc>
              <a:spcBef>
                <a:spcPts val="0"/>
              </a:spcBef>
              <a:spcAft>
                <a:spcPts val="0"/>
              </a:spcAft>
              <a:buClr>
                <a:srgbClr val="8B8B8B"/>
              </a:buClr>
              <a:buSzPts val="900"/>
              <a:buFont typeface="Open Sans"/>
              <a:buNone/>
              <a:defRPr sz="900">
                <a:solidFill>
                  <a:srgbClr val="8B8B8B"/>
                </a:solidFill>
              </a:defRPr>
            </a:lvl2pPr>
            <a:lvl3pPr marL="0" lvl="2" indent="0" algn="r">
              <a:lnSpc>
                <a:spcPct val="100000"/>
              </a:lnSpc>
              <a:spcBef>
                <a:spcPts val="0"/>
              </a:spcBef>
              <a:spcAft>
                <a:spcPts val="0"/>
              </a:spcAft>
              <a:buClr>
                <a:srgbClr val="8B8B8B"/>
              </a:buClr>
              <a:buSzPts val="900"/>
              <a:buFont typeface="Open Sans"/>
              <a:buNone/>
              <a:defRPr sz="900">
                <a:solidFill>
                  <a:srgbClr val="8B8B8B"/>
                </a:solidFill>
              </a:defRPr>
            </a:lvl3pPr>
            <a:lvl4pPr marL="0" lvl="3" indent="0" algn="r">
              <a:lnSpc>
                <a:spcPct val="100000"/>
              </a:lnSpc>
              <a:spcBef>
                <a:spcPts val="0"/>
              </a:spcBef>
              <a:spcAft>
                <a:spcPts val="0"/>
              </a:spcAft>
              <a:buClr>
                <a:srgbClr val="8B8B8B"/>
              </a:buClr>
              <a:buSzPts val="900"/>
              <a:buFont typeface="Open Sans"/>
              <a:buNone/>
              <a:defRPr sz="900">
                <a:solidFill>
                  <a:srgbClr val="8B8B8B"/>
                </a:solidFill>
              </a:defRPr>
            </a:lvl4pPr>
            <a:lvl5pPr marL="0" lvl="4" indent="0" algn="r">
              <a:lnSpc>
                <a:spcPct val="100000"/>
              </a:lnSpc>
              <a:spcBef>
                <a:spcPts val="0"/>
              </a:spcBef>
              <a:spcAft>
                <a:spcPts val="0"/>
              </a:spcAft>
              <a:buClr>
                <a:srgbClr val="8B8B8B"/>
              </a:buClr>
              <a:buSzPts val="900"/>
              <a:buFont typeface="Open Sans"/>
              <a:buNone/>
              <a:defRPr sz="900">
                <a:solidFill>
                  <a:srgbClr val="8B8B8B"/>
                </a:solidFill>
              </a:defRPr>
            </a:lvl5pPr>
            <a:lvl6pPr marL="0" lvl="5" indent="0" algn="r">
              <a:lnSpc>
                <a:spcPct val="100000"/>
              </a:lnSpc>
              <a:spcBef>
                <a:spcPts val="0"/>
              </a:spcBef>
              <a:spcAft>
                <a:spcPts val="0"/>
              </a:spcAft>
              <a:buClr>
                <a:srgbClr val="8B8B8B"/>
              </a:buClr>
              <a:buSzPts val="900"/>
              <a:buFont typeface="Open Sans"/>
              <a:buNone/>
              <a:defRPr sz="900">
                <a:solidFill>
                  <a:srgbClr val="8B8B8B"/>
                </a:solidFill>
              </a:defRPr>
            </a:lvl6pPr>
            <a:lvl7pPr marL="0" lvl="6" indent="0" algn="r">
              <a:lnSpc>
                <a:spcPct val="100000"/>
              </a:lnSpc>
              <a:spcBef>
                <a:spcPts val="0"/>
              </a:spcBef>
              <a:spcAft>
                <a:spcPts val="0"/>
              </a:spcAft>
              <a:buClr>
                <a:srgbClr val="8B8B8B"/>
              </a:buClr>
              <a:buSzPts val="900"/>
              <a:buFont typeface="Open Sans"/>
              <a:buNone/>
              <a:defRPr sz="900">
                <a:solidFill>
                  <a:srgbClr val="8B8B8B"/>
                </a:solidFill>
              </a:defRPr>
            </a:lvl7pPr>
            <a:lvl8pPr marL="0" lvl="7" indent="0" algn="r">
              <a:lnSpc>
                <a:spcPct val="100000"/>
              </a:lnSpc>
              <a:spcBef>
                <a:spcPts val="0"/>
              </a:spcBef>
              <a:spcAft>
                <a:spcPts val="0"/>
              </a:spcAft>
              <a:buClr>
                <a:srgbClr val="8B8B8B"/>
              </a:buClr>
              <a:buSzPts val="900"/>
              <a:buFont typeface="Open Sans"/>
              <a:buNone/>
              <a:defRPr sz="900">
                <a:solidFill>
                  <a:srgbClr val="8B8B8B"/>
                </a:solidFill>
              </a:defRPr>
            </a:lvl8pPr>
            <a:lvl9pPr marL="0" lvl="8" indent="0" algn="r">
              <a:lnSpc>
                <a:spcPct val="100000"/>
              </a:lnSpc>
              <a:spcBef>
                <a:spcPts val="0"/>
              </a:spcBef>
              <a:spcAft>
                <a:spcPts val="0"/>
              </a:spcAft>
              <a:buClr>
                <a:srgbClr val="8B8B8B"/>
              </a:buClr>
              <a:buSzPts val="900"/>
              <a:buFont typeface="Open Sans"/>
              <a:buNone/>
              <a:defRPr sz="900">
                <a:solidFill>
                  <a:srgbClr val="8B8B8B"/>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68"/>
        <p:cNvGrpSpPr/>
        <p:nvPr/>
      </p:nvGrpSpPr>
      <p:grpSpPr>
        <a:xfrm>
          <a:off x="0" y="0"/>
          <a:ext cx="0" cy="0"/>
          <a:chOff x="0" y="0"/>
          <a:chExt cx="0" cy="0"/>
        </a:xfrm>
      </p:grpSpPr>
      <p:pic>
        <p:nvPicPr>
          <p:cNvPr id="269" name="Google Shape;269;p70"/>
          <p:cNvPicPr preferRelativeResize="0"/>
          <p:nvPr/>
        </p:nvPicPr>
        <p:blipFill>
          <a:blip r:embed="rId2">
            <a:alphaModFix/>
          </a:blip>
          <a:stretch>
            <a:fillRect/>
          </a:stretch>
        </p:blipFill>
        <p:spPr>
          <a:xfrm>
            <a:off x="7500524" y="4912912"/>
            <a:ext cx="1600200" cy="1976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CF8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title="Horizontal-logo-1600.png"/>
          <p:cNvPicPr preferRelativeResize="0"/>
          <p:nvPr/>
        </p:nvPicPr>
        <p:blipFill>
          <a:blip r:embed="rId15">
            <a:alphaModFix/>
          </a:blip>
          <a:stretch>
            <a:fillRect/>
          </a:stretch>
        </p:blipFill>
        <p:spPr>
          <a:xfrm>
            <a:off x="7983925" y="4951425"/>
            <a:ext cx="1086248" cy="133750"/>
          </a:xfrm>
          <a:prstGeom prst="rect">
            <a:avLst/>
          </a:prstGeom>
          <a:noFill/>
          <a:ln>
            <a:noFill/>
          </a:ln>
        </p:spPr>
      </p:pic>
      <p:sp>
        <p:nvSpPr>
          <p:cNvPr id="10" name="Google Shape;10;p1"/>
          <p:cNvSpPr txBox="1"/>
          <p:nvPr/>
        </p:nvSpPr>
        <p:spPr>
          <a:xfrm>
            <a:off x="0" y="4865300"/>
            <a:ext cx="4799700" cy="3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2"/>
                </a:solidFill>
                <a:latin typeface="Open Sans"/>
                <a:ea typeface="Open Sans"/>
                <a:cs typeface="Open Sans"/>
                <a:sym typeface="Open Sans"/>
              </a:rPr>
              <a:t>Accessing Higher Ground |Finding a Path to Belonging with Accessible Maps</a:t>
            </a:r>
            <a:endParaRPr sz="9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
        <p:cNvGrpSpPr/>
        <p:nvPr/>
      </p:nvGrpSpPr>
      <p:grpSpPr>
        <a:xfrm>
          <a:off x="0" y="0"/>
          <a:ext cx="0" cy="0"/>
          <a:chOff x="0" y="0"/>
          <a:chExt cx="0" cy="0"/>
        </a:xfrm>
      </p:grpSpPr>
      <p:sp>
        <p:nvSpPr>
          <p:cNvPr id="142" name="Google Shape;142;p40"/>
          <p:cNvSpPr txBox="1">
            <a:spLocks noGrp="1"/>
          </p:cNvSpPr>
          <p:nvPr>
            <p:ph type="title"/>
          </p:nvPr>
        </p:nvSpPr>
        <p:spPr>
          <a:xfrm>
            <a:off x="628650" y="273844"/>
            <a:ext cx="7886700" cy="994200"/>
          </a:xfrm>
          <a:prstGeom prst="rect">
            <a:avLst/>
          </a:prstGeom>
          <a:noFill/>
          <a:ln>
            <a:noFill/>
          </a:ln>
        </p:spPr>
        <p:txBody>
          <a:bodyPr spcFirstLastPara="1" wrap="square" lIns="34275" tIns="34275" rIns="34275" bIns="34275" anchor="ctr" anchorCtr="0">
            <a:normAutofit/>
          </a:bodyPr>
          <a:lstStyle>
            <a:lvl1pPr marR="0" lvl="0"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1pPr>
            <a:lvl2pPr marR="0" lvl="1"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2pPr>
            <a:lvl3pPr marR="0" lvl="2"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3pPr>
            <a:lvl4pPr marR="0" lvl="3"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4pPr>
            <a:lvl5pPr marR="0" lvl="4"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5pPr>
            <a:lvl6pPr marR="0" lvl="5"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6pPr>
            <a:lvl7pPr marR="0" lvl="6"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7pPr>
            <a:lvl8pPr marR="0" lvl="7"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8pPr>
            <a:lvl9pPr marR="0" lvl="8" algn="l">
              <a:lnSpc>
                <a:spcPct val="90000"/>
              </a:lnSpc>
              <a:spcBef>
                <a:spcPts val="0"/>
              </a:spcBef>
              <a:spcAft>
                <a:spcPts val="0"/>
              </a:spcAft>
              <a:buClr>
                <a:srgbClr val="2B2B2B"/>
              </a:buClr>
              <a:buSzPts val="3300"/>
              <a:buFont typeface="Helvetica Neue"/>
              <a:buNone/>
              <a:defRPr sz="3300" b="0" i="0" u="none" strike="noStrike" cap="none">
                <a:solidFill>
                  <a:srgbClr val="2B2B2B"/>
                </a:solidFill>
                <a:latin typeface="Helvetica Neue"/>
                <a:ea typeface="Helvetica Neue"/>
                <a:cs typeface="Helvetica Neue"/>
                <a:sym typeface="Helvetica Neue"/>
              </a:defRPr>
            </a:lvl9pPr>
          </a:lstStyle>
          <a:p>
            <a:endParaRPr/>
          </a:p>
        </p:txBody>
      </p:sp>
      <p:sp>
        <p:nvSpPr>
          <p:cNvPr id="143" name="Google Shape;143;p40"/>
          <p:cNvSpPr txBox="1">
            <a:spLocks noGrp="1"/>
          </p:cNvSpPr>
          <p:nvPr>
            <p:ph type="body" idx="1"/>
          </p:nvPr>
        </p:nvSpPr>
        <p:spPr>
          <a:xfrm>
            <a:off x="628650" y="1369219"/>
            <a:ext cx="7886700" cy="3263400"/>
          </a:xfrm>
          <a:prstGeom prst="rect">
            <a:avLst/>
          </a:prstGeom>
          <a:noFill/>
          <a:ln>
            <a:noFill/>
          </a:ln>
        </p:spPr>
        <p:txBody>
          <a:bodyPr spcFirstLastPara="1" wrap="square" lIns="34275" tIns="34275" rIns="34275" bIns="34275" anchor="t" anchorCtr="0">
            <a:normAutofit/>
          </a:bodyPr>
          <a:lstStyle>
            <a:lvl1pPr marL="457200" marR="0" lvl="0"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1pPr>
            <a:lvl2pPr marL="914400" marR="0" lvl="1"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2pPr>
            <a:lvl3pPr marL="1371600" marR="0" lvl="2"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3pPr>
            <a:lvl4pPr marL="1828800" marR="0" lvl="3"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4pPr>
            <a:lvl5pPr marL="2286000" marR="0" lvl="4"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5pPr>
            <a:lvl6pPr marL="2743200" marR="0" lvl="5"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6pPr>
            <a:lvl7pPr marL="3200400" marR="0" lvl="6"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7pPr>
            <a:lvl8pPr marL="3657600" marR="0" lvl="7"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8pPr>
            <a:lvl9pPr marL="4114800" marR="0" lvl="8" indent="-361950" algn="l">
              <a:lnSpc>
                <a:spcPct val="90000"/>
              </a:lnSpc>
              <a:spcBef>
                <a:spcPts val="800"/>
              </a:spcBef>
              <a:spcAft>
                <a:spcPts val="0"/>
              </a:spcAft>
              <a:buClr>
                <a:srgbClr val="2B2B2B"/>
              </a:buClr>
              <a:buSzPts val="2100"/>
              <a:buFont typeface="Arial"/>
              <a:buChar char="•"/>
              <a:defRPr sz="2100" b="0" i="0" u="none" strike="noStrike" cap="none">
                <a:solidFill>
                  <a:srgbClr val="2B2B2B"/>
                </a:solidFill>
                <a:latin typeface="Open Sans"/>
                <a:ea typeface="Open Sans"/>
                <a:cs typeface="Open Sans"/>
                <a:sym typeface="Open Sans"/>
              </a:defRPr>
            </a:lvl9pPr>
          </a:lstStyle>
          <a:p>
            <a:endParaRPr/>
          </a:p>
        </p:txBody>
      </p:sp>
      <p:sp>
        <p:nvSpPr>
          <p:cNvPr id="144" name="Google Shape;144;p40"/>
          <p:cNvSpPr txBox="1">
            <a:spLocks noGrp="1"/>
          </p:cNvSpPr>
          <p:nvPr>
            <p:ph type="sldNum" idx="12"/>
          </p:nvPr>
        </p:nvSpPr>
        <p:spPr>
          <a:xfrm>
            <a:off x="8306537" y="4788932"/>
            <a:ext cx="208800" cy="207900"/>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1pPr>
            <a:lvl2pPr marL="0" marR="0" lvl="1"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2pPr>
            <a:lvl3pPr marL="0" marR="0" lvl="2"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3pPr>
            <a:lvl4pPr marL="0" marR="0" lvl="3"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4pPr>
            <a:lvl5pPr marL="0" marR="0" lvl="4"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5pPr>
            <a:lvl6pPr marL="0" marR="0" lvl="5"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6pPr>
            <a:lvl7pPr marL="0" marR="0" lvl="6"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7pPr>
            <a:lvl8pPr marL="0" marR="0" lvl="7"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8pPr>
            <a:lvl9pPr marL="0" marR="0" lvl="8" indent="0" algn="r">
              <a:lnSpc>
                <a:spcPct val="100000"/>
              </a:lnSpc>
              <a:spcBef>
                <a:spcPts val="0"/>
              </a:spcBef>
              <a:spcAft>
                <a:spcPts val="0"/>
              </a:spcAft>
              <a:buClr>
                <a:srgbClr val="8B8B8B"/>
              </a:buClr>
              <a:buSzPts val="900"/>
              <a:buFont typeface="Open Sans"/>
              <a:buNone/>
              <a:defRPr sz="900" b="0" i="0" u="none" strike="noStrike" cap="none">
                <a:solidFill>
                  <a:srgbClr val="8B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sz="11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chromewebstore.google.com/detail/axe-devtools-web-accessib/lhdoppojpmngadmnindnejefpokejbdd?hl=en-US&amp;pli=1"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resources.concept3d.com/hubfs/Infographics-Ebooks-Checklists/Accessibility%20Toolkit.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map.concept3d.com/?id=996#!ct/17718?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6.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8F3"/>
        </a:solidFill>
        <a:effectLst/>
      </p:bgPr>
    </p:bg>
    <p:spTree>
      <p:nvGrpSpPr>
        <p:cNvPr id="1" name="Shape 273"/>
        <p:cNvGrpSpPr/>
        <p:nvPr/>
      </p:nvGrpSpPr>
      <p:grpSpPr>
        <a:xfrm>
          <a:off x="0" y="0"/>
          <a:ext cx="0" cy="0"/>
          <a:chOff x="0" y="0"/>
          <a:chExt cx="0" cy="0"/>
        </a:xfrm>
      </p:grpSpPr>
      <p:sp>
        <p:nvSpPr>
          <p:cNvPr id="274" name="Google Shape;274;p71"/>
          <p:cNvSpPr txBox="1">
            <a:spLocks noGrp="1"/>
          </p:cNvSpPr>
          <p:nvPr>
            <p:ph type="ctrTitle"/>
          </p:nvPr>
        </p:nvSpPr>
        <p:spPr>
          <a:xfrm>
            <a:off x="311688" y="229500"/>
            <a:ext cx="8520600" cy="1122900"/>
          </a:xfrm>
          <a:prstGeom prst="rect">
            <a:avLst/>
          </a:prstGeom>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n" sz="2700">
                <a:solidFill>
                  <a:srgbClr val="2B2B2B"/>
                </a:solidFill>
                <a:latin typeface="Lexend"/>
                <a:ea typeface="Lexend"/>
                <a:cs typeface="Lexend"/>
                <a:sym typeface="Lexend"/>
              </a:rPr>
              <a:t>Finding a Path to Belonging with Accessible Maps</a:t>
            </a:r>
            <a:endParaRPr sz="6700">
              <a:solidFill>
                <a:srgbClr val="2B2B2B"/>
              </a:solidFill>
              <a:latin typeface="Lexend"/>
              <a:ea typeface="Lexend"/>
              <a:cs typeface="Lexend"/>
              <a:sym typeface="Lexend"/>
            </a:endParaRPr>
          </a:p>
        </p:txBody>
      </p:sp>
      <p:sp>
        <p:nvSpPr>
          <p:cNvPr id="275" name="Google Shape;275;p71"/>
          <p:cNvSpPr txBox="1">
            <a:spLocks noGrp="1"/>
          </p:cNvSpPr>
          <p:nvPr>
            <p:ph type="subTitle" idx="1"/>
          </p:nvPr>
        </p:nvSpPr>
        <p:spPr>
          <a:xfrm>
            <a:off x="311700" y="4211850"/>
            <a:ext cx="8520600" cy="717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1018"/>
              <a:buNone/>
            </a:pPr>
            <a:r>
              <a:rPr lang="en" sz="1372" b="1">
                <a:solidFill>
                  <a:srgbClr val="000000"/>
                </a:solidFill>
                <a:latin typeface="Open Sans"/>
                <a:ea typeface="Open Sans"/>
                <a:cs typeface="Open Sans"/>
                <a:sym typeface="Open Sans"/>
              </a:rPr>
              <a:t>Abigail Bradshaw</a:t>
            </a:r>
            <a:r>
              <a:rPr lang="en" sz="1372">
                <a:solidFill>
                  <a:srgbClr val="000000"/>
                </a:solidFill>
                <a:latin typeface="Open Sans"/>
                <a:ea typeface="Open Sans"/>
                <a:cs typeface="Open Sans"/>
                <a:sym typeface="Open Sans"/>
              </a:rPr>
              <a:t>, Assistant Director of Westmont College’s Accessibility Resource Office</a:t>
            </a:r>
            <a:endParaRPr sz="1372">
              <a:solidFill>
                <a:srgbClr val="000000"/>
              </a:solidFill>
              <a:latin typeface="Open Sans"/>
              <a:ea typeface="Open Sans"/>
              <a:cs typeface="Open Sans"/>
              <a:sym typeface="Open Sans"/>
            </a:endParaRPr>
          </a:p>
          <a:p>
            <a:pPr marL="0" lvl="0" indent="0" algn="ctr" rtl="0">
              <a:spcBef>
                <a:spcPts val="0"/>
              </a:spcBef>
              <a:spcAft>
                <a:spcPts val="0"/>
              </a:spcAft>
              <a:buSzPts val="1018"/>
              <a:buNone/>
            </a:pPr>
            <a:r>
              <a:rPr lang="en" sz="1372" b="1">
                <a:solidFill>
                  <a:srgbClr val="000000"/>
                </a:solidFill>
                <a:latin typeface="Open Sans"/>
                <a:ea typeface="Open Sans"/>
                <a:cs typeface="Open Sans"/>
                <a:sym typeface="Open Sans"/>
              </a:rPr>
              <a:t>Julianna Goldring</a:t>
            </a:r>
            <a:r>
              <a:rPr lang="en" sz="1372">
                <a:solidFill>
                  <a:srgbClr val="000000"/>
                </a:solidFill>
                <a:latin typeface="Open Sans"/>
                <a:ea typeface="Open Sans"/>
                <a:cs typeface="Open Sans"/>
                <a:sym typeface="Open Sans"/>
              </a:rPr>
              <a:t>, Director of Marketing, Concept3D</a:t>
            </a:r>
            <a:endParaRPr sz="1372">
              <a:solidFill>
                <a:srgbClr val="000000"/>
              </a:solidFill>
              <a:latin typeface="Open Sans"/>
              <a:ea typeface="Open Sans"/>
              <a:cs typeface="Open Sans"/>
              <a:sym typeface="Open Sans"/>
            </a:endParaRPr>
          </a:p>
        </p:txBody>
      </p:sp>
      <p:pic>
        <p:nvPicPr>
          <p:cNvPr id="276" name="Google Shape;276;p71" descr="Concept3D map of Westmont College, with color coded routes and accessible features" title="Screenshot 2025-10-20 at 4.00.16 PM.png"/>
          <p:cNvPicPr preferRelativeResize="0"/>
          <p:nvPr/>
        </p:nvPicPr>
        <p:blipFill>
          <a:blip r:embed="rId3">
            <a:alphaModFix/>
          </a:blip>
          <a:stretch>
            <a:fillRect/>
          </a:stretch>
        </p:blipFill>
        <p:spPr>
          <a:xfrm>
            <a:off x="1672865" y="1352400"/>
            <a:ext cx="5798277" cy="262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80"/>
          <p:cNvSpPr txBox="1">
            <a:spLocks noGrp="1"/>
          </p:cNvSpPr>
          <p:nvPr>
            <p:ph type="title"/>
          </p:nvPr>
        </p:nvSpPr>
        <p:spPr>
          <a:xfrm>
            <a:off x="4374900" y="266875"/>
            <a:ext cx="4769100" cy="5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rgbClr val="2B2B2B"/>
                </a:solidFill>
                <a:latin typeface="Lexend"/>
                <a:ea typeface="Lexend"/>
                <a:cs typeface="Lexend"/>
                <a:sym typeface="Lexend"/>
              </a:rPr>
              <a:t>The Roadblocks</a:t>
            </a:r>
            <a:endParaRPr sz="3020">
              <a:solidFill>
                <a:srgbClr val="2B2B2B"/>
              </a:solidFill>
              <a:latin typeface="Lexend"/>
              <a:ea typeface="Lexend"/>
              <a:cs typeface="Lexend"/>
              <a:sym typeface="Lexend"/>
            </a:endParaRPr>
          </a:p>
        </p:txBody>
      </p:sp>
      <p:sp>
        <p:nvSpPr>
          <p:cNvPr id="366" name="Google Shape;366;p80"/>
          <p:cNvSpPr txBox="1">
            <a:spLocks noGrp="1"/>
          </p:cNvSpPr>
          <p:nvPr>
            <p:ph type="body" idx="1"/>
          </p:nvPr>
        </p:nvSpPr>
        <p:spPr>
          <a:xfrm>
            <a:off x="4404000" y="932425"/>
            <a:ext cx="4710900" cy="3957900"/>
          </a:xfrm>
          <a:prstGeom prst="rect">
            <a:avLst/>
          </a:prstGeom>
        </p:spPr>
        <p:txBody>
          <a:bodyPr spcFirstLastPara="1" wrap="square" lIns="91425" tIns="91425" rIns="91425" bIns="91425" anchor="ctr" anchorCtr="0">
            <a:normAutofit fontScale="92500" lnSpcReduction="10000"/>
          </a:bodyPr>
          <a:lstStyle/>
          <a:p>
            <a:pPr marL="457200" lvl="0" indent="-381317" algn="l" rtl="0">
              <a:lnSpc>
                <a:spcPct val="100000"/>
              </a:lnSpc>
              <a:spcBef>
                <a:spcPts val="0"/>
              </a:spcBef>
              <a:spcAft>
                <a:spcPts val="0"/>
              </a:spcAft>
              <a:buClr>
                <a:srgbClr val="2B2B2B"/>
              </a:buClr>
              <a:buSzPct val="100000"/>
              <a:buFont typeface="Open Sans"/>
              <a:buChar char="●"/>
            </a:pPr>
            <a:r>
              <a:rPr lang="en" sz="2600">
                <a:solidFill>
                  <a:srgbClr val="2B2B2B"/>
                </a:solidFill>
                <a:latin typeface="Open Sans"/>
                <a:ea typeface="Open Sans"/>
                <a:cs typeface="Open Sans"/>
                <a:sym typeface="Open Sans"/>
              </a:rPr>
              <a:t>Maps are built as inherently visual</a:t>
            </a:r>
            <a:endParaRPr sz="2600">
              <a:solidFill>
                <a:srgbClr val="2B2B2B"/>
              </a:solidFill>
              <a:latin typeface="Open Sans"/>
              <a:ea typeface="Open Sans"/>
              <a:cs typeface="Open Sans"/>
              <a:sym typeface="Open Sans"/>
            </a:endParaRPr>
          </a:p>
          <a:p>
            <a:pPr marL="0" lvl="0" indent="0" algn="l" rtl="0">
              <a:lnSpc>
                <a:spcPct val="100000"/>
              </a:lnSpc>
              <a:spcBef>
                <a:spcPts val="0"/>
              </a:spcBef>
              <a:spcAft>
                <a:spcPts val="0"/>
              </a:spcAft>
              <a:buNone/>
            </a:pPr>
            <a:endParaRPr sz="2600">
              <a:solidFill>
                <a:srgbClr val="2B2B2B"/>
              </a:solidFill>
              <a:latin typeface="Open Sans"/>
              <a:ea typeface="Open Sans"/>
              <a:cs typeface="Open Sans"/>
              <a:sym typeface="Open Sans"/>
            </a:endParaRPr>
          </a:p>
          <a:p>
            <a:pPr marL="457200" lvl="0" indent="-381317" algn="l" rtl="0">
              <a:lnSpc>
                <a:spcPct val="100000"/>
              </a:lnSpc>
              <a:spcBef>
                <a:spcPts val="0"/>
              </a:spcBef>
              <a:spcAft>
                <a:spcPts val="0"/>
              </a:spcAft>
              <a:buClr>
                <a:srgbClr val="2B2B2B"/>
              </a:buClr>
              <a:buSzPct val="100000"/>
              <a:buFont typeface="Open Sans"/>
              <a:buChar char="●"/>
            </a:pPr>
            <a:r>
              <a:rPr lang="en" sz="2600">
                <a:solidFill>
                  <a:srgbClr val="2B2B2B"/>
                </a:solidFill>
                <a:latin typeface="Open Sans"/>
                <a:ea typeface="Open Sans"/>
                <a:cs typeface="Open Sans"/>
                <a:sym typeface="Open Sans"/>
              </a:rPr>
              <a:t>Screen reader compatibility</a:t>
            </a:r>
            <a:endParaRPr sz="2600">
              <a:solidFill>
                <a:srgbClr val="2B2B2B"/>
              </a:solidFill>
              <a:latin typeface="Open Sans"/>
              <a:ea typeface="Open Sans"/>
              <a:cs typeface="Open Sans"/>
              <a:sym typeface="Open Sans"/>
            </a:endParaRPr>
          </a:p>
          <a:p>
            <a:pPr marL="0" lvl="0" indent="0" algn="l" rtl="0">
              <a:lnSpc>
                <a:spcPct val="100000"/>
              </a:lnSpc>
              <a:spcBef>
                <a:spcPts val="0"/>
              </a:spcBef>
              <a:spcAft>
                <a:spcPts val="0"/>
              </a:spcAft>
              <a:buNone/>
            </a:pPr>
            <a:endParaRPr sz="2600">
              <a:solidFill>
                <a:srgbClr val="2B2B2B"/>
              </a:solidFill>
              <a:latin typeface="Open Sans"/>
              <a:ea typeface="Open Sans"/>
              <a:cs typeface="Open Sans"/>
              <a:sym typeface="Open Sans"/>
            </a:endParaRPr>
          </a:p>
          <a:p>
            <a:pPr marL="457200" lvl="0" indent="-381317" algn="l" rtl="0">
              <a:lnSpc>
                <a:spcPct val="100000"/>
              </a:lnSpc>
              <a:spcBef>
                <a:spcPts val="0"/>
              </a:spcBef>
              <a:spcAft>
                <a:spcPts val="0"/>
              </a:spcAft>
              <a:buClr>
                <a:srgbClr val="2B2B2B"/>
              </a:buClr>
              <a:buSzPct val="100000"/>
              <a:buFont typeface="Open Sans"/>
              <a:buChar char="●"/>
            </a:pPr>
            <a:r>
              <a:rPr lang="en" sz="2600">
                <a:solidFill>
                  <a:srgbClr val="2B2B2B"/>
                </a:solidFill>
                <a:latin typeface="Open Sans"/>
                <a:ea typeface="Open Sans"/>
                <a:cs typeface="Open Sans"/>
                <a:sym typeface="Open Sans"/>
              </a:rPr>
              <a:t>Accessible routes and features not notated</a:t>
            </a:r>
            <a:endParaRPr sz="2600">
              <a:solidFill>
                <a:srgbClr val="2B2B2B"/>
              </a:solidFill>
              <a:latin typeface="Open Sans"/>
              <a:ea typeface="Open Sans"/>
              <a:cs typeface="Open Sans"/>
              <a:sym typeface="Open Sans"/>
            </a:endParaRPr>
          </a:p>
          <a:p>
            <a:pPr marL="0" lvl="0" indent="0" algn="l" rtl="0">
              <a:lnSpc>
                <a:spcPct val="100000"/>
              </a:lnSpc>
              <a:spcBef>
                <a:spcPts val="0"/>
              </a:spcBef>
              <a:spcAft>
                <a:spcPts val="0"/>
              </a:spcAft>
              <a:buNone/>
            </a:pPr>
            <a:endParaRPr sz="2600">
              <a:solidFill>
                <a:srgbClr val="2B2B2B"/>
              </a:solidFill>
              <a:latin typeface="Open Sans"/>
              <a:ea typeface="Open Sans"/>
              <a:cs typeface="Open Sans"/>
              <a:sym typeface="Open Sans"/>
            </a:endParaRPr>
          </a:p>
          <a:p>
            <a:pPr marL="0" lvl="0" indent="0" algn="l" rtl="0">
              <a:lnSpc>
                <a:spcPct val="100000"/>
              </a:lnSpc>
              <a:spcBef>
                <a:spcPts val="0"/>
              </a:spcBef>
              <a:spcAft>
                <a:spcPts val="0"/>
              </a:spcAft>
              <a:buNone/>
            </a:pPr>
            <a:endParaRPr sz="2600" b="1">
              <a:solidFill>
                <a:srgbClr val="2B2B2B"/>
              </a:solidFill>
              <a:latin typeface="Open Sans"/>
              <a:ea typeface="Open Sans"/>
              <a:cs typeface="Open Sans"/>
              <a:sym typeface="Open Sans"/>
            </a:endParaRPr>
          </a:p>
          <a:p>
            <a:pPr marL="0" lvl="0" indent="0" algn="ctr" rtl="0">
              <a:lnSpc>
                <a:spcPct val="100000"/>
              </a:lnSpc>
              <a:spcBef>
                <a:spcPts val="0"/>
              </a:spcBef>
              <a:spcAft>
                <a:spcPts val="0"/>
              </a:spcAft>
              <a:buNone/>
            </a:pPr>
            <a:r>
              <a:rPr lang="en" sz="2600" b="1">
                <a:solidFill>
                  <a:srgbClr val="2B2B2B"/>
                </a:solidFill>
                <a:latin typeface="Open Sans"/>
                <a:ea typeface="Open Sans"/>
                <a:cs typeface="Open Sans"/>
                <a:sym typeface="Open Sans"/>
              </a:rPr>
              <a:t>What if maps could be used by everyone?</a:t>
            </a:r>
            <a:endParaRPr sz="2600" b="1">
              <a:solidFill>
                <a:srgbClr val="2B2B2B"/>
              </a:solidFill>
              <a:latin typeface="Open Sans"/>
              <a:ea typeface="Open Sans"/>
              <a:cs typeface="Open Sans"/>
              <a:sym typeface="Open Sans"/>
            </a:endParaRPr>
          </a:p>
        </p:txBody>
      </p:sp>
      <p:pic>
        <p:nvPicPr>
          <p:cNvPr id="367" name="Google Shape;367;p80" descr="Inaccessible PDF version of Westmont map"/>
          <p:cNvPicPr preferRelativeResize="0"/>
          <p:nvPr/>
        </p:nvPicPr>
        <p:blipFill>
          <a:blip r:embed="rId3">
            <a:alphaModFix/>
          </a:blip>
          <a:stretch>
            <a:fillRect/>
          </a:stretch>
        </p:blipFill>
        <p:spPr>
          <a:xfrm>
            <a:off x="0" y="0"/>
            <a:ext cx="4169626"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 name="TextBox 2">
            <a:extLst>
              <a:ext uri="{FF2B5EF4-FFF2-40B4-BE49-F238E27FC236}">
                <a16:creationId xmlns:a16="http://schemas.microsoft.com/office/drawing/2014/main" id="{6BD549E5-3811-DCF9-B7ED-A5472184A978}"/>
              </a:ext>
            </a:extLst>
          </p:cNvPr>
          <p:cNvSpPr txBox="1"/>
          <p:nvPr/>
        </p:nvSpPr>
        <p:spPr>
          <a:xfrm>
            <a:off x="623887" y="349697"/>
            <a:ext cx="6227064" cy="461665"/>
          </a:xfrm>
          <a:prstGeom prst="rect">
            <a:avLst/>
          </a:prstGeom>
          <a:noFill/>
        </p:spPr>
        <p:txBody>
          <a:bodyPr wrap="square">
            <a:spAutoFit/>
          </a:bodyPr>
          <a:lstStyle/>
          <a:p>
            <a:r>
              <a:rPr kumimoji="0" lang="en-US" sz="2400" b="1" i="0" u="none" strike="noStrike" kern="0" cap="none" spc="0" normalizeH="0" baseline="0" noProof="0" dirty="0">
                <a:ln>
                  <a:noFill/>
                </a:ln>
                <a:solidFill>
                  <a:srgbClr val="2B2B2B"/>
                </a:solidFill>
                <a:effectLst/>
                <a:uLnTx/>
                <a:uFillTx/>
                <a:latin typeface="Lexend"/>
                <a:ea typeface="Lexend"/>
                <a:cs typeface="Lexend"/>
                <a:sym typeface="Lexend"/>
              </a:rPr>
              <a:t>A Detailed Story of Risk </a:t>
            </a:r>
            <a:endParaRPr lang="en-US" sz="2400" dirty="0"/>
          </a:p>
        </p:txBody>
      </p:sp>
      <p:sp>
        <p:nvSpPr>
          <p:cNvPr id="372" name="Google Shape;372;p81"/>
          <p:cNvSpPr>
            <a:spLocks noGrp="1"/>
          </p:cNvSpPr>
          <p:nvPr>
            <p:ph type="title" idx="4294967295"/>
          </p:nvPr>
        </p:nvSpPr>
        <p:spPr>
          <a:xfrm>
            <a:off x="661988" y="749807"/>
            <a:ext cx="7858125" cy="414445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50000"/>
              </a:lnSpc>
              <a:spcBef>
                <a:spcPts val="800"/>
              </a:spcBef>
              <a:spcAft>
                <a:spcPts val="0"/>
              </a:spcAft>
              <a:buClr>
                <a:srgbClr val="2B2B2B"/>
              </a:buClr>
              <a:buSzPts val="2100"/>
              <a:buFont typeface="Arial"/>
              <a:buNone/>
              <a:tabLst/>
              <a:defRPr/>
            </a:pPr>
            <a:r>
              <a:rPr kumimoji="0" lang="en-US" sz="1900" b="0" i="0" u="none" strike="noStrike" kern="0" cap="none" spc="0" normalizeH="0" baseline="0" noProof="0" dirty="0">
                <a:ln>
                  <a:noFill/>
                </a:ln>
                <a:solidFill>
                  <a:srgbClr val="2B2B2B"/>
                </a:solidFill>
                <a:effectLst/>
                <a:uLnTx/>
                <a:uFillTx/>
                <a:latin typeface="Open Sans"/>
                <a:ea typeface="Open Sans"/>
                <a:cs typeface="Open Sans"/>
                <a:sym typeface="Open Sans"/>
              </a:rPr>
              <a:t>What happens to the visitor experience if: </a:t>
            </a:r>
          </a:p>
          <a:p>
            <a:pPr marL="457200" marR="0" lvl="0" indent="-349250" algn="l" defTabSz="914400" rtl="0" eaLnBrk="1" fontAlgn="auto" latinLnBrk="0" hangingPunct="1">
              <a:lnSpc>
                <a:spcPct val="150000"/>
              </a:lnSpc>
              <a:spcBef>
                <a:spcPts val="800"/>
              </a:spcBef>
              <a:spcAft>
                <a:spcPts val="0"/>
              </a:spcAft>
              <a:buClr>
                <a:srgbClr val="2B2B2B"/>
              </a:buClr>
              <a:buSzPts val="1900"/>
              <a:buFont typeface="Arial"/>
              <a:buChar char="•"/>
              <a:tabLst/>
              <a:defRPr/>
            </a:pPr>
            <a:r>
              <a:rPr kumimoji="0" lang="en-US" sz="1900" b="1" i="0" u="none" strike="noStrike" kern="0" cap="none" spc="0" normalizeH="0" baseline="0" noProof="0" dirty="0">
                <a:ln>
                  <a:noFill/>
                </a:ln>
                <a:solidFill>
                  <a:srgbClr val="2B2B2B"/>
                </a:solidFill>
                <a:effectLst/>
                <a:uLnTx/>
                <a:uFillTx/>
                <a:latin typeface="Open Sans"/>
                <a:ea typeface="Open Sans"/>
                <a:cs typeface="Open Sans"/>
                <a:sym typeface="Open Sans"/>
              </a:rPr>
              <a:t>No</a:t>
            </a:r>
            <a:r>
              <a:rPr kumimoji="0" lang="en-US" sz="1900" b="0" i="0" u="none" strike="noStrike" kern="0" cap="none" spc="0" normalizeH="0" baseline="0" noProof="0" dirty="0">
                <a:ln>
                  <a:noFill/>
                </a:ln>
                <a:solidFill>
                  <a:srgbClr val="2B2B2B"/>
                </a:solidFill>
                <a:effectLst/>
                <a:uLnTx/>
                <a:uFillTx/>
                <a:latin typeface="Open Sans"/>
                <a:ea typeface="Open Sans"/>
                <a:cs typeface="Open Sans"/>
                <a:sym typeface="Open Sans"/>
              </a:rPr>
              <a:t> accessible wayfinding exists </a:t>
            </a:r>
          </a:p>
          <a:p>
            <a:pPr marL="457200" marR="0" lvl="0" indent="-349250" algn="l" defTabSz="914400" rtl="0" eaLnBrk="1" fontAlgn="auto" latinLnBrk="0" hangingPunct="1">
              <a:lnSpc>
                <a:spcPct val="150000"/>
              </a:lnSpc>
              <a:spcBef>
                <a:spcPts val="0"/>
              </a:spcBef>
              <a:spcAft>
                <a:spcPts val="0"/>
              </a:spcAft>
              <a:buClr>
                <a:srgbClr val="2B2B2B"/>
              </a:buClr>
              <a:buSzPts val="1900"/>
              <a:buFont typeface="Arial"/>
              <a:buChar char="•"/>
              <a:tabLst/>
              <a:defRPr/>
            </a:pPr>
            <a:r>
              <a:rPr kumimoji="0" lang="en-US" sz="1900" b="0" i="0" u="none" strike="noStrike" kern="0" cap="none" spc="0" normalizeH="0" baseline="0" noProof="0" dirty="0">
                <a:ln>
                  <a:noFill/>
                </a:ln>
                <a:solidFill>
                  <a:srgbClr val="2B2B2B"/>
                </a:solidFill>
                <a:effectLst/>
                <a:uLnTx/>
                <a:uFillTx/>
                <a:latin typeface="Open Sans"/>
                <a:ea typeface="Open Sans"/>
                <a:cs typeface="Open Sans"/>
                <a:sym typeface="Open Sans"/>
              </a:rPr>
              <a:t>ADA compliant locations are </a:t>
            </a:r>
            <a:r>
              <a:rPr kumimoji="0" lang="en-US" sz="1900" b="1" i="0" u="none" strike="noStrike" kern="0" cap="none" spc="0" normalizeH="0" baseline="0" noProof="0" dirty="0">
                <a:ln>
                  <a:noFill/>
                </a:ln>
                <a:solidFill>
                  <a:srgbClr val="2B2B2B"/>
                </a:solidFill>
                <a:effectLst/>
                <a:uLnTx/>
                <a:uFillTx/>
                <a:latin typeface="Open Sans"/>
                <a:ea typeface="Open Sans"/>
                <a:cs typeface="Open Sans"/>
                <a:sym typeface="Open Sans"/>
              </a:rPr>
              <a:t>not marked </a:t>
            </a:r>
          </a:p>
          <a:p>
            <a:pPr marL="457200" marR="0" lvl="0" indent="-349250" algn="l" defTabSz="914400" rtl="0" eaLnBrk="1" fontAlgn="auto" latinLnBrk="0" hangingPunct="1">
              <a:lnSpc>
                <a:spcPct val="150000"/>
              </a:lnSpc>
              <a:spcBef>
                <a:spcPts val="0"/>
              </a:spcBef>
              <a:spcAft>
                <a:spcPts val="0"/>
              </a:spcAft>
              <a:buClr>
                <a:srgbClr val="2B2B2B"/>
              </a:buClr>
              <a:buSzPts val="1900"/>
              <a:buFont typeface="Arial"/>
              <a:buChar char="•"/>
              <a:tabLst/>
              <a:defRPr/>
            </a:pPr>
            <a:r>
              <a:rPr kumimoji="0" lang="en-US" sz="1900" b="0" i="0" u="none" strike="noStrike" kern="0" cap="none" spc="0" normalizeH="0" baseline="0" noProof="0" dirty="0">
                <a:ln>
                  <a:noFill/>
                </a:ln>
                <a:solidFill>
                  <a:srgbClr val="2B2B2B"/>
                </a:solidFill>
                <a:effectLst/>
                <a:uLnTx/>
                <a:uFillTx/>
                <a:latin typeface="Open Sans"/>
                <a:ea typeface="Open Sans"/>
                <a:cs typeface="Open Sans"/>
                <a:sym typeface="Open Sans"/>
              </a:rPr>
              <a:t>PDF map </a:t>
            </a:r>
            <a:r>
              <a:rPr kumimoji="0" lang="en-US" sz="1900" b="1" i="0" u="none" strike="noStrike" kern="0" cap="none" spc="0" normalizeH="0" baseline="0" noProof="0" dirty="0">
                <a:ln>
                  <a:noFill/>
                </a:ln>
                <a:solidFill>
                  <a:srgbClr val="2B2B2B"/>
                </a:solidFill>
                <a:effectLst/>
                <a:uLnTx/>
                <a:uFillTx/>
                <a:latin typeface="Open Sans"/>
                <a:ea typeface="Open Sans"/>
                <a:cs typeface="Open Sans"/>
                <a:sym typeface="Open Sans"/>
              </a:rPr>
              <a:t>isn’t compatible</a:t>
            </a:r>
            <a:r>
              <a:rPr kumimoji="0" lang="en-US" sz="1900" b="0" i="0" u="none" strike="noStrike" kern="0" cap="none" spc="0" normalizeH="0" baseline="0" noProof="0" dirty="0">
                <a:ln>
                  <a:noFill/>
                </a:ln>
                <a:solidFill>
                  <a:srgbClr val="2B2B2B"/>
                </a:solidFill>
                <a:effectLst/>
                <a:uLnTx/>
                <a:uFillTx/>
                <a:latin typeface="Open Sans"/>
                <a:ea typeface="Open Sans"/>
                <a:cs typeface="Open Sans"/>
                <a:sym typeface="Open Sans"/>
              </a:rPr>
              <a:t> with screen readers </a:t>
            </a:r>
            <a:endParaRPr kumimoji="0" lang="en-US" sz="2100" b="0" i="0" u="none" strike="noStrike" kern="0" cap="none" spc="0" normalizeH="0" baseline="0" noProof="0" dirty="0">
              <a:ln>
                <a:noFill/>
              </a:ln>
              <a:solidFill>
                <a:srgbClr val="2B2B2B"/>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800"/>
              </a:spcBef>
              <a:spcAft>
                <a:spcPts val="0"/>
              </a:spcAft>
              <a:buClr>
                <a:srgbClr val="2B2B2B"/>
              </a:buClr>
              <a:buSzPts val="2100"/>
              <a:buFont typeface="Arial"/>
              <a:buNone/>
              <a:tabLst/>
              <a:defRPr/>
            </a:pPr>
            <a:endParaRPr kumimoji="0" lang="en-US" sz="1000" b="0" i="0" u="none" strike="noStrike" kern="0" cap="none" spc="0" normalizeH="0" baseline="0" noProof="0" dirty="0">
              <a:ln>
                <a:noFill/>
              </a:ln>
              <a:solidFill>
                <a:srgbClr val="2B2B2B"/>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800"/>
              </a:spcBef>
              <a:spcAft>
                <a:spcPts val="0"/>
              </a:spcAft>
              <a:buClr>
                <a:srgbClr val="2B2B2B"/>
              </a:buClr>
              <a:buSzPts val="2100"/>
              <a:buFont typeface="Arial"/>
              <a:buNone/>
              <a:tabLst/>
              <a:defRPr/>
            </a:pPr>
            <a:r>
              <a:rPr kumimoji="0" lang="en-US" sz="1900" b="0" i="0" u="none" strike="noStrike" kern="0" cap="none" spc="0" normalizeH="0" baseline="0" noProof="0" dirty="0">
                <a:ln>
                  <a:noFill/>
                </a:ln>
                <a:solidFill>
                  <a:srgbClr val="2B2B2B"/>
                </a:solidFill>
                <a:effectLst/>
                <a:uLnTx/>
                <a:uFillTx/>
                <a:latin typeface="Open Sans"/>
                <a:ea typeface="Open Sans"/>
                <a:cs typeface="Open Sans"/>
                <a:sym typeface="Open Sans"/>
              </a:rPr>
              <a:t>Your institution sets the stage for a </a:t>
            </a:r>
            <a:r>
              <a:rPr kumimoji="0" lang="en-US" sz="1900" b="1" i="1" u="none" strike="noStrike" kern="0" cap="none" spc="0" normalizeH="0" baseline="0" noProof="0" dirty="0">
                <a:ln>
                  <a:noFill/>
                </a:ln>
                <a:solidFill>
                  <a:srgbClr val="2B2B2B"/>
                </a:solidFill>
                <a:effectLst/>
                <a:uLnTx/>
                <a:uFillTx/>
                <a:latin typeface="Open Sans"/>
                <a:ea typeface="Open Sans"/>
                <a:cs typeface="Open Sans"/>
                <a:sym typeface="Open Sans"/>
              </a:rPr>
              <a:t>non-inclusive environment </a:t>
            </a:r>
            <a:r>
              <a:rPr kumimoji="0" lang="en-US" sz="1900" b="0" i="0" u="none" strike="noStrike" kern="0" cap="none" spc="0" normalizeH="0" baseline="0" noProof="0" dirty="0">
                <a:ln>
                  <a:noFill/>
                </a:ln>
                <a:solidFill>
                  <a:srgbClr val="2B2B2B"/>
                </a:solidFill>
                <a:effectLst/>
                <a:uLnTx/>
                <a:uFillTx/>
                <a:latin typeface="Open Sans"/>
                <a:ea typeface="Open Sans"/>
                <a:cs typeface="Open Sans"/>
                <a:sym typeface="Open Sans"/>
              </a:rPr>
              <a:t>that leads to reputational damage, lawsuits, a negative impression and lost revenue </a:t>
            </a:r>
          </a:p>
          <a:p>
            <a:pPr marL="0" marR="0" lvl="0" indent="0" algn="l" defTabSz="914400" rtl="0" eaLnBrk="1" fontAlgn="auto" latinLnBrk="0" hangingPunct="1">
              <a:lnSpc>
                <a:spcPct val="90000"/>
              </a:lnSpc>
              <a:spcBef>
                <a:spcPts val="800"/>
              </a:spcBef>
              <a:spcAft>
                <a:spcPts val="0"/>
              </a:spcAft>
              <a:buClr>
                <a:srgbClr val="2B2B2B"/>
              </a:buClr>
              <a:buSzPts val="2100"/>
              <a:buFont typeface="Arial"/>
              <a:buNone/>
              <a:tabLst/>
              <a:defRPr/>
            </a:pPr>
            <a:endParaRPr kumimoji="0" lang="en-US" sz="2100" b="0" i="0" u="none" strike="noStrike" kern="0" cap="none" spc="0" normalizeH="0" baseline="0" noProof="0" dirty="0">
              <a:ln>
                <a:noFill/>
              </a:ln>
              <a:solidFill>
                <a:srgbClr val="2B2B2B"/>
              </a:solidFill>
              <a:effectLst/>
              <a:uLnTx/>
              <a:uFillTx/>
              <a:latin typeface="Open Sans"/>
              <a:ea typeface="Open Sans"/>
              <a:cs typeface="Open Sans"/>
              <a:sym typeface="Open Sans"/>
            </a:endParaRPr>
          </a:p>
        </p:txBody>
      </p:sp>
      <p:sp>
        <p:nvSpPr>
          <p:cNvPr id="373" name="Google Shape;373;p81">
            <a:extLst>
              <a:ext uri="{C183D7F6-B498-43B3-948B-1728B52AA6E4}">
                <adec:decorative xmlns:adec="http://schemas.microsoft.com/office/drawing/2017/decorative" val="1"/>
              </a:ext>
            </a:extLst>
          </p:cNvPr>
          <p:cNvSpPr/>
          <p:nvPr/>
        </p:nvSpPr>
        <p:spPr>
          <a:xfrm>
            <a:off x="753768" y="1541884"/>
            <a:ext cx="321600" cy="3111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4" name="Google Shape;374;p81">
            <a:extLst>
              <a:ext uri="{C183D7F6-B498-43B3-948B-1728B52AA6E4}">
                <adec:decorative xmlns:adec="http://schemas.microsoft.com/office/drawing/2017/decorative" val="1"/>
              </a:ext>
            </a:extLst>
          </p:cNvPr>
          <p:cNvSpPr/>
          <p:nvPr/>
        </p:nvSpPr>
        <p:spPr>
          <a:xfrm>
            <a:off x="753768" y="1978441"/>
            <a:ext cx="321600" cy="3111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5" name="Google Shape;375;p81">
            <a:extLst>
              <a:ext uri="{C183D7F6-B498-43B3-948B-1728B52AA6E4}">
                <adec:decorative xmlns:adec="http://schemas.microsoft.com/office/drawing/2017/decorative" val="1"/>
              </a:ext>
            </a:extLst>
          </p:cNvPr>
          <p:cNvSpPr/>
          <p:nvPr/>
        </p:nvSpPr>
        <p:spPr>
          <a:xfrm>
            <a:off x="753768" y="2416200"/>
            <a:ext cx="321600" cy="3111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Lexend"/>
                <a:ea typeface="Lexend"/>
                <a:cs typeface="Lexend"/>
                <a:sym typeface="Lexend"/>
              </a:rPr>
              <a:t>Accessibility Roadmap &amp; Westmont Case Study</a:t>
            </a:r>
            <a:endParaRPr sz="2700">
              <a:latin typeface="Lexend"/>
              <a:ea typeface="Lexend"/>
              <a:cs typeface="Lexend"/>
              <a:sym typeface="Lexend"/>
            </a:endParaRPr>
          </a:p>
        </p:txBody>
      </p:sp>
      <p:sp>
        <p:nvSpPr>
          <p:cNvPr id="381" name="Google Shape;381;p82"/>
          <p:cNvSpPr/>
          <p:nvPr/>
        </p:nvSpPr>
        <p:spPr>
          <a:xfrm>
            <a:off x="2186600" y="1497050"/>
            <a:ext cx="1774800" cy="1053300"/>
          </a:xfrm>
          <a:prstGeom prst="homePlate">
            <a:avLst>
              <a:gd name="adj" fmla="val 50000"/>
            </a:avLst>
          </a:prstGeom>
          <a:solidFill>
            <a:srgbClr val="02865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dirty="0">
                <a:solidFill>
                  <a:srgbClr val="FFFFFF"/>
                </a:solidFill>
                <a:latin typeface="Lexend"/>
                <a:ea typeface="Lexend"/>
                <a:cs typeface="Lexend"/>
                <a:sym typeface="Lexend"/>
              </a:rPr>
              <a:t>Leadership </a:t>
            </a:r>
            <a:endParaRPr sz="1300" b="1" dirty="0">
              <a:solidFill>
                <a:srgbClr val="FFFFFF"/>
              </a:solidFill>
              <a:latin typeface="Lexend"/>
              <a:ea typeface="Lexend"/>
              <a:cs typeface="Lexend"/>
              <a:sym typeface="Lexend"/>
            </a:endParaRPr>
          </a:p>
          <a:p>
            <a:pPr marL="0" lvl="0" indent="0" algn="ctr" rtl="0">
              <a:spcBef>
                <a:spcPts val="0"/>
              </a:spcBef>
              <a:spcAft>
                <a:spcPts val="0"/>
              </a:spcAft>
              <a:buNone/>
            </a:pPr>
            <a:r>
              <a:rPr lang="en" sz="1300" b="1" dirty="0">
                <a:solidFill>
                  <a:srgbClr val="FFFFFF"/>
                </a:solidFill>
                <a:latin typeface="Lexend"/>
                <a:ea typeface="Lexend"/>
                <a:cs typeface="Lexend"/>
                <a:sym typeface="Lexend"/>
              </a:rPr>
              <a:t>Buy In</a:t>
            </a:r>
            <a:endParaRPr sz="1300" b="1" dirty="0">
              <a:solidFill>
                <a:srgbClr val="FFFFFF"/>
              </a:solidFill>
              <a:latin typeface="Lexend"/>
              <a:ea typeface="Lexend"/>
              <a:cs typeface="Lexend"/>
              <a:sym typeface="Lexend"/>
            </a:endParaRPr>
          </a:p>
        </p:txBody>
      </p:sp>
      <p:sp>
        <p:nvSpPr>
          <p:cNvPr id="386" name="Google Shape;386;p82"/>
          <p:cNvSpPr/>
          <p:nvPr/>
        </p:nvSpPr>
        <p:spPr>
          <a:xfrm>
            <a:off x="3446850" y="1497038"/>
            <a:ext cx="2250300" cy="1053300"/>
          </a:xfrm>
          <a:prstGeom prst="chevron">
            <a:avLst>
              <a:gd name="adj" fmla="val 50000"/>
            </a:avLst>
          </a:prstGeom>
          <a:solidFill>
            <a:srgbClr val="D2F5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Lexend"/>
                <a:ea typeface="Lexend"/>
                <a:cs typeface="Lexend"/>
                <a:sym typeface="Lexend"/>
              </a:rPr>
              <a:t>Secure Funding</a:t>
            </a:r>
            <a:endParaRPr b="1">
              <a:solidFill>
                <a:schemeClr val="dk1"/>
              </a:solidFill>
              <a:latin typeface="Lexend"/>
              <a:ea typeface="Lexend"/>
              <a:cs typeface="Lexend"/>
              <a:sym typeface="Lexend"/>
            </a:endParaRPr>
          </a:p>
        </p:txBody>
      </p:sp>
      <p:sp>
        <p:nvSpPr>
          <p:cNvPr id="382" name="Google Shape;382;p82"/>
          <p:cNvSpPr/>
          <p:nvPr/>
        </p:nvSpPr>
        <p:spPr>
          <a:xfrm>
            <a:off x="5126000" y="1497050"/>
            <a:ext cx="2304600" cy="1053300"/>
          </a:xfrm>
          <a:prstGeom prst="chevron">
            <a:avLst>
              <a:gd name="adj" fmla="val 50000"/>
            </a:avLst>
          </a:prstGeom>
          <a:solidFill>
            <a:srgbClr val="02865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latin typeface="Lexend"/>
                <a:ea typeface="Lexend"/>
                <a:cs typeface="Lexend"/>
                <a:sym typeface="Lexend"/>
              </a:rPr>
              <a:t>Testing</a:t>
            </a:r>
            <a:endParaRPr b="1" dirty="0">
              <a:solidFill>
                <a:schemeClr val="lt1"/>
              </a:solidFill>
              <a:latin typeface="Lexend"/>
              <a:ea typeface="Lexend"/>
              <a:cs typeface="Lexend"/>
              <a:sym typeface="Lexend"/>
            </a:endParaRPr>
          </a:p>
        </p:txBody>
      </p:sp>
      <p:sp>
        <p:nvSpPr>
          <p:cNvPr id="383" name="Google Shape;383;p82"/>
          <p:cNvSpPr/>
          <p:nvPr/>
        </p:nvSpPr>
        <p:spPr>
          <a:xfrm>
            <a:off x="1856900" y="3029675"/>
            <a:ext cx="2104500" cy="938100"/>
          </a:xfrm>
          <a:prstGeom prst="chevron">
            <a:avLst>
              <a:gd name="adj" fmla="val 50000"/>
            </a:avLst>
          </a:prstGeom>
          <a:solidFill>
            <a:srgbClr val="D2F5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Lexend"/>
                <a:ea typeface="Lexend"/>
                <a:cs typeface="Lexend"/>
                <a:sym typeface="Lexend"/>
              </a:rPr>
              <a:t>Evaluate Vendors</a:t>
            </a:r>
            <a:endParaRPr b="1">
              <a:solidFill>
                <a:schemeClr val="dk1"/>
              </a:solidFill>
              <a:latin typeface="Lexend"/>
              <a:ea typeface="Lexend"/>
              <a:cs typeface="Lexend"/>
              <a:sym typeface="Lexend"/>
            </a:endParaRPr>
          </a:p>
        </p:txBody>
      </p:sp>
      <p:sp>
        <p:nvSpPr>
          <p:cNvPr id="385" name="Google Shape;385;p82"/>
          <p:cNvSpPr/>
          <p:nvPr/>
        </p:nvSpPr>
        <p:spPr>
          <a:xfrm>
            <a:off x="3446850" y="3029675"/>
            <a:ext cx="2428800" cy="938100"/>
          </a:xfrm>
          <a:prstGeom prst="chevron">
            <a:avLst>
              <a:gd name="adj" fmla="val 50000"/>
            </a:avLst>
          </a:prstGeom>
          <a:solidFill>
            <a:srgbClr val="028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Lexend"/>
                <a:ea typeface="Lexend"/>
                <a:cs typeface="Lexend"/>
                <a:sym typeface="Lexend"/>
              </a:rPr>
              <a:t>Implementation</a:t>
            </a:r>
            <a:endParaRPr sz="1200" b="1">
              <a:solidFill>
                <a:schemeClr val="lt1"/>
              </a:solidFill>
              <a:latin typeface="Lexend"/>
              <a:ea typeface="Lexend"/>
              <a:cs typeface="Lexend"/>
              <a:sym typeface="Lexend"/>
            </a:endParaRPr>
          </a:p>
        </p:txBody>
      </p:sp>
      <p:sp>
        <p:nvSpPr>
          <p:cNvPr id="384" name="Google Shape;384;p82"/>
          <p:cNvSpPr/>
          <p:nvPr/>
        </p:nvSpPr>
        <p:spPr>
          <a:xfrm>
            <a:off x="5402075" y="3029675"/>
            <a:ext cx="2304600" cy="938100"/>
          </a:xfrm>
          <a:prstGeom prst="chevron">
            <a:avLst>
              <a:gd name="adj" fmla="val 50000"/>
            </a:avLst>
          </a:prstGeom>
          <a:solidFill>
            <a:srgbClr val="D2F5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chemeClr val="dk1"/>
                </a:solidFill>
                <a:latin typeface="Lexend"/>
                <a:ea typeface="Lexend"/>
                <a:cs typeface="Lexend"/>
                <a:sym typeface="Lexend"/>
              </a:rPr>
              <a:t>Feedback &amp; Continuous Improvement</a:t>
            </a:r>
            <a:endParaRPr sz="1300" b="1">
              <a:solidFill>
                <a:schemeClr val="dk1"/>
              </a:solidFill>
              <a:latin typeface="Lexend"/>
              <a:ea typeface="Lexend"/>
              <a:cs typeface="Lexend"/>
              <a:sym typeface="Lexe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Lexend"/>
                <a:ea typeface="Lexend"/>
                <a:cs typeface="Lexend"/>
                <a:sym typeface="Lexend"/>
              </a:rPr>
              <a:t>Accessibility Roadmap: Leadership Buy-In</a:t>
            </a:r>
            <a:endParaRPr>
              <a:latin typeface="Lexend"/>
              <a:ea typeface="Lexend"/>
              <a:cs typeface="Lexend"/>
              <a:sym typeface="Lexend"/>
            </a:endParaRPr>
          </a:p>
        </p:txBody>
      </p:sp>
      <p:sp>
        <p:nvSpPr>
          <p:cNvPr id="392" name="Google Shape;392;p83"/>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Open Sans"/>
                <a:ea typeface="Open Sans"/>
                <a:cs typeface="Open Sans"/>
                <a:sym typeface="Open Sans"/>
              </a:rPr>
              <a:t>Accessibility initiatives must stem from top-down leadership</a:t>
            </a:r>
            <a:endParaRPr sz="1900">
              <a:solidFill>
                <a:schemeClr val="dk1"/>
              </a:solidFill>
              <a:latin typeface="Open Sans"/>
              <a:ea typeface="Open Sans"/>
              <a:cs typeface="Open Sans"/>
              <a:sym typeface="Open Sans"/>
            </a:endParaRPr>
          </a:p>
          <a:p>
            <a:pPr marL="0" lvl="0" indent="0" algn="l" rtl="0">
              <a:spcBef>
                <a:spcPts val="0"/>
              </a:spcBef>
              <a:spcAft>
                <a:spcPts val="0"/>
              </a:spcAft>
              <a:buNone/>
            </a:pPr>
            <a:r>
              <a:rPr lang="en" sz="1900" b="1">
                <a:solidFill>
                  <a:schemeClr val="dk1"/>
                </a:solidFill>
                <a:latin typeface="Open Sans"/>
                <a:ea typeface="Open Sans"/>
                <a:cs typeface="Open Sans"/>
                <a:sym typeface="Open Sans"/>
              </a:rPr>
              <a:t>Why this step is crucial: </a:t>
            </a:r>
            <a:endParaRPr sz="1900" b="1">
              <a:solidFill>
                <a:schemeClr val="dk1"/>
              </a:solidFill>
              <a:latin typeface="Open Sans"/>
              <a:ea typeface="Open Sans"/>
              <a:cs typeface="Open Sans"/>
              <a:sym typeface="Open Sans"/>
            </a:endParaRPr>
          </a:p>
          <a:p>
            <a:pPr marL="0" lvl="0" indent="0" algn="l" rtl="0">
              <a:spcBef>
                <a:spcPts val="0"/>
              </a:spcBef>
              <a:spcAft>
                <a:spcPts val="0"/>
              </a:spcAft>
              <a:buNone/>
            </a:pPr>
            <a:endParaRPr sz="1900">
              <a:solidFill>
                <a:schemeClr val="dk1"/>
              </a:solidFill>
              <a:latin typeface="Open Sans"/>
              <a:ea typeface="Open Sans"/>
              <a:cs typeface="Open Sans"/>
              <a:sym typeface="Open Sans"/>
            </a:endParaRPr>
          </a:p>
          <a:p>
            <a:pPr marL="457200" lvl="0" indent="-349250" algn="l" rtl="0">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Sets the standard for </a:t>
            </a:r>
            <a:r>
              <a:rPr lang="en" sz="1900" b="1">
                <a:solidFill>
                  <a:schemeClr val="dk1"/>
                </a:solidFill>
                <a:latin typeface="Open Sans"/>
                <a:ea typeface="Open Sans"/>
                <a:cs typeface="Open Sans"/>
                <a:sym typeface="Open Sans"/>
              </a:rPr>
              <a:t>campus-wide accountability</a:t>
            </a:r>
            <a:r>
              <a:rPr lang="en" sz="1900">
                <a:solidFill>
                  <a:schemeClr val="dk1"/>
                </a:solidFill>
                <a:latin typeface="Open Sans"/>
                <a:ea typeface="Open Sans"/>
                <a:cs typeface="Open Sans"/>
                <a:sym typeface="Open Sans"/>
              </a:rPr>
              <a:t>: responsibility doesn’t just fall on accessibility teams  </a:t>
            </a:r>
            <a:endParaRPr sz="1900">
              <a:solidFill>
                <a:schemeClr val="dk1"/>
              </a:solidFill>
              <a:latin typeface="Open Sans"/>
              <a:ea typeface="Open Sans"/>
              <a:cs typeface="Open Sans"/>
              <a:sym typeface="Open Sans"/>
            </a:endParaRPr>
          </a:p>
          <a:p>
            <a:pPr marL="457200" lvl="0" indent="-349250" algn="l" rtl="0">
              <a:spcBef>
                <a:spcPts val="0"/>
              </a:spcBef>
              <a:spcAft>
                <a:spcPts val="0"/>
              </a:spcAft>
              <a:buClr>
                <a:schemeClr val="dk1"/>
              </a:buClr>
              <a:buSzPts val="1900"/>
              <a:buFont typeface="Open Sans"/>
              <a:buChar char="●"/>
            </a:pPr>
            <a:r>
              <a:rPr lang="en" sz="1900" b="1">
                <a:solidFill>
                  <a:schemeClr val="dk1"/>
                </a:solidFill>
                <a:latin typeface="Open Sans"/>
                <a:ea typeface="Open Sans"/>
                <a:cs typeface="Open Sans"/>
                <a:sym typeface="Open Sans"/>
              </a:rPr>
              <a:t>Institutional Reputation</a:t>
            </a:r>
            <a:r>
              <a:rPr lang="en" sz="1900">
                <a:solidFill>
                  <a:schemeClr val="dk1"/>
                </a:solidFill>
                <a:latin typeface="Open Sans"/>
                <a:ea typeface="Open Sans"/>
                <a:cs typeface="Open Sans"/>
                <a:sym typeface="Open Sans"/>
              </a:rPr>
              <a:t>: Visible commitment from leadership positions the institution as a leader in equity and inclusion and gains public trust </a:t>
            </a:r>
            <a:endParaRPr sz="1900">
              <a:solidFill>
                <a:schemeClr val="dk1"/>
              </a:solidFill>
              <a:latin typeface="Open Sans"/>
              <a:ea typeface="Open Sans"/>
              <a:cs typeface="Open Sans"/>
              <a:sym typeface="Open Sans"/>
            </a:endParaRPr>
          </a:p>
          <a:p>
            <a:pPr marL="457200" lvl="0" indent="-349250" algn="l" rtl="0">
              <a:spcBef>
                <a:spcPts val="0"/>
              </a:spcBef>
              <a:spcAft>
                <a:spcPts val="0"/>
              </a:spcAft>
              <a:buClr>
                <a:schemeClr val="dk1"/>
              </a:buClr>
              <a:buSzPts val="1900"/>
              <a:buFont typeface="Open Sans"/>
              <a:buChar char="●"/>
            </a:pPr>
            <a:r>
              <a:rPr lang="en" sz="1900" b="1">
                <a:solidFill>
                  <a:schemeClr val="dk1"/>
                </a:solidFill>
                <a:latin typeface="Open Sans"/>
                <a:ea typeface="Open Sans"/>
                <a:cs typeface="Open Sans"/>
                <a:sym typeface="Open Sans"/>
              </a:rPr>
              <a:t>Legal Ramifications</a:t>
            </a:r>
            <a:r>
              <a:rPr lang="en" sz="1900">
                <a:solidFill>
                  <a:schemeClr val="dk1"/>
                </a:solidFill>
                <a:latin typeface="Open Sans"/>
                <a:ea typeface="Open Sans"/>
                <a:cs typeface="Open Sans"/>
                <a:sym typeface="Open Sans"/>
              </a:rPr>
              <a:t>: Reducing legal risks and financial damages in the form of lawsuits </a:t>
            </a:r>
            <a:endParaRPr sz="1900">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Lexend"/>
                <a:ea typeface="Lexend"/>
                <a:cs typeface="Lexend"/>
                <a:sym typeface="Lexend"/>
              </a:rPr>
              <a:t>Accessibility Roadmap: Secure Funding</a:t>
            </a:r>
            <a:endParaRPr dirty="0">
              <a:latin typeface="Lexend"/>
              <a:ea typeface="Lexend"/>
              <a:cs typeface="Lexend"/>
              <a:sym typeface="Lexend"/>
            </a:endParaRPr>
          </a:p>
        </p:txBody>
      </p:sp>
      <p:sp>
        <p:nvSpPr>
          <p:cNvPr id="398" name="Google Shape;398;p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914400" lvl="1" indent="-381000" algn="l" rtl="0">
              <a:spcBef>
                <a:spcPts val="0"/>
              </a:spcBef>
              <a:spcAft>
                <a:spcPts val="0"/>
              </a:spcAft>
              <a:buClr>
                <a:schemeClr val="dk1"/>
              </a:buClr>
              <a:buSzPts val="2400"/>
              <a:buFont typeface="Open Sans"/>
              <a:buAutoNum type="alphaUcPeriod"/>
            </a:pPr>
            <a:r>
              <a:rPr lang="en" sz="2400" dirty="0">
                <a:solidFill>
                  <a:schemeClr val="dk1"/>
                </a:solidFill>
                <a:latin typeface="Open Sans"/>
                <a:ea typeface="Open Sans"/>
                <a:cs typeface="Open Sans"/>
                <a:sym typeface="Open Sans"/>
              </a:rPr>
              <a:t>Identify which departments can share funding resources </a:t>
            </a:r>
            <a:endParaRPr sz="2400" dirty="0">
              <a:solidFill>
                <a:schemeClr val="dk1"/>
              </a:solidFill>
              <a:latin typeface="Open Sans"/>
              <a:ea typeface="Open Sans"/>
              <a:cs typeface="Open Sans"/>
              <a:sym typeface="Open Sans"/>
            </a:endParaRPr>
          </a:p>
          <a:p>
            <a:pPr marL="1371600" lvl="2" indent="-381000" algn="l" rtl="0">
              <a:spcBef>
                <a:spcPts val="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Facilities</a:t>
            </a:r>
            <a:endParaRPr sz="2400" dirty="0">
              <a:solidFill>
                <a:schemeClr val="dk1"/>
              </a:solidFill>
              <a:latin typeface="Open Sans"/>
              <a:ea typeface="Open Sans"/>
              <a:cs typeface="Open Sans"/>
              <a:sym typeface="Open Sans"/>
            </a:endParaRPr>
          </a:p>
          <a:p>
            <a:pPr marL="1371600" lvl="2" indent="-381000" algn="l" rtl="0">
              <a:spcBef>
                <a:spcPts val="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Public safety</a:t>
            </a:r>
            <a:endParaRPr sz="2400" dirty="0">
              <a:solidFill>
                <a:schemeClr val="dk1"/>
              </a:solidFill>
              <a:latin typeface="Open Sans"/>
              <a:ea typeface="Open Sans"/>
              <a:cs typeface="Open Sans"/>
              <a:sym typeface="Open Sans"/>
            </a:endParaRPr>
          </a:p>
          <a:p>
            <a:pPr marL="1371600" lvl="2" indent="-381000" algn="l" rtl="0">
              <a:spcBef>
                <a:spcPts val="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Admissions</a:t>
            </a:r>
            <a:endParaRPr sz="2400" dirty="0">
              <a:solidFill>
                <a:schemeClr val="dk1"/>
              </a:solidFill>
              <a:latin typeface="Open Sans"/>
              <a:ea typeface="Open Sans"/>
              <a:cs typeface="Open Sans"/>
              <a:sym typeface="Open Sans"/>
            </a:endParaRPr>
          </a:p>
          <a:p>
            <a:pPr marL="1371600" lvl="2" indent="-381000" algn="l" rtl="0">
              <a:spcBef>
                <a:spcPts val="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Marketing</a:t>
            </a:r>
            <a:endParaRPr sz="2400" dirty="0">
              <a:solidFill>
                <a:schemeClr val="dk1"/>
              </a:solidFill>
              <a:latin typeface="Open Sans"/>
              <a:ea typeface="Open Sans"/>
              <a:cs typeface="Open Sans"/>
              <a:sym typeface="Open Sans"/>
            </a:endParaRPr>
          </a:p>
          <a:p>
            <a:pPr marL="1371600" lvl="2" indent="-381000" algn="l" rtl="0">
              <a:spcBef>
                <a:spcPts val="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Accessibility and Student Services</a:t>
            </a:r>
            <a:endParaRPr sz="2400" dirty="0">
              <a:solidFill>
                <a:schemeClr val="dk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Lexend"/>
                <a:ea typeface="Lexend"/>
                <a:cs typeface="Lexend"/>
                <a:sym typeface="Lexend"/>
              </a:rPr>
              <a:t>Accessibility Roadmap: Testing</a:t>
            </a:r>
            <a:endParaRPr>
              <a:latin typeface="Lexend"/>
              <a:ea typeface="Lexend"/>
              <a:cs typeface="Lexend"/>
              <a:sym typeface="Lexend"/>
            </a:endParaRPr>
          </a:p>
        </p:txBody>
      </p:sp>
      <p:sp>
        <p:nvSpPr>
          <p:cNvPr id="404" name="Google Shape;404;p85"/>
          <p:cNvSpPr txBox="1">
            <a:spLocks noGrp="1"/>
          </p:cNvSpPr>
          <p:nvPr>
            <p:ph type="body" idx="1"/>
          </p:nvPr>
        </p:nvSpPr>
        <p:spPr>
          <a:xfrm>
            <a:off x="22145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Whenever possible, include first-hand perspectives in your testing processes (people with disabilities) </a:t>
            </a:r>
            <a:endParaRPr sz="24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400" dirty="0">
                <a:solidFill>
                  <a:schemeClr val="dk1"/>
                </a:solidFill>
                <a:latin typeface="Open Sans"/>
                <a:ea typeface="Open Sans"/>
                <a:cs typeface="Open Sans"/>
                <a:sym typeface="Open Sans"/>
              </a:rPr>
              <a:t>Free tools online to help audit your digital platforms:</a:t>
            </a:r>
            <a:endParaRPr sz="24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00" dirty="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Char char="●"/>
            </a:pPr>
            <a:r>
              <a:rPr lang="en" sz="1700" u="sng" dirty="0">
                <a:solidFill>
                  <a:schemeClr val="hlink"/>
                </a:solidFill>
                <a:latin typeface="Open Sans"/>
                <a:ea typeface="Open Sans"/>
                <a:cs typeface="Open Sans"/>
                <a:sym typeface="Open Sans"/>
                <a:hlinkClick r:id="rId3"/>
              </a:rPr>
              <a:t>Axe DevTools </a:t>
            </a:r>
            <a:endParaRPr sz="1700" dirty="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Char char="●"/>
            </a:pPr>
            <a:r>
              <a:rPr lang="en" sz="1700" u="sng" dirty="0">
                <a:solidFill>
                  <a:schemeClr val="hlink"/>
                </a:solidFill>
                <a:latin typeface="Open Sans"/>
                <a:ea typeface="Open Sans"/>
                <a:cs typeface="Open Sans"/>
                <a:sym typeface="Open Sans"/>
                <a:hlinkClick r:id="rId4"/>
              </a:rPr>
              <a:t>Digital Accessibility Toolkit </a:t>
            </a:r>
            <a:endParaRPr sz="17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Lexend"/>
                <a:ea typeface="Lexend"/>
                <a:cs typeface="Lexend"/>
                <a:sym typeface="Lexend"/>
              </a:rPr>
              <a:t>Accessibility Roadmap: Vendor Evaluation </a:t>
            </a:r>
            <a:endParaRPr dirty="0">
              <a:latin typeface="Lexend"/>
              <a:ea typeface="Lexend"/>
              <a:cs typeface="Lexend"/>
              <a:sym typeface="Lexend"/>
            </a:endParaRPr>
          </a:p>
        </p:txBody>
      </p:sp>
      <p:sp>
        <p:nvSpPr>
          <p:cNvPr id="410" name="Google Shape;410;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dirty="0">
                <a:solidFill>
                  <a:schemeClr val="dk1"/>
                </a:solidFill>
                <a:latin typeface="Open Sans"/>
                <a:ea typeface="Open Sans"/>
                <a:cs typeface="Open Sans"/>
                <a:sym typeface="Open Sans"/>
              </a:rPr>
              <a:t>What to Look For: </a:t>
            </a:r>
            <a:endParaRPr sz="21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100" dirty="0">
              <a:solidFill>
                <a:schemeClr val="dk1"/>
              </a:solidFill>
              <a:latin typeface="Open Sans"/>
              <a:ea typeface="Open Sans"/>
              <a:cs typeface="Open Sans"/>
              <a:sym typeface="Open Sans"/>
            </a:endParaRPr>
          </a:p>
          <a:p>
            <a:pPr marL="457200" lvl="0" indent="-361950" algn="l" rtl="0">
              <a:spcBef>
                <a:spcPts val="0"/>
              </a:spcBef>
              <a:spcAft>
                <a:spcPts val="0"/>
              </a:spcAft>
              <a:buClr>
                <a:schemeClr val="dk1"/>
              </a:buClr>
              <a:buSzPts val="2100"/>
              <a:buFont typeface="Open Sans"/>
              <a:buChar char="●"/>
            </a:pPr>
            <a:r>
              <a:rPr lang="en" sz="2100" dirty="0">
                <a:solidFill>
                  <a:schemeClr val="dk1"/>
                </a:solidFill>
                <a:latin typeface="Open Sans"/>
                <a:ea typeface="Open Sans"/>
                <a:cs typeface="Open Sans"/>
                <a:sym typeface="Open Sans"/>
              </a:rPr>
              <a:t>Procurement language</a:t>
            </a:r>
            <a:endParaRPr sz="2100" dirty="0">
              <a:solidFill>
                <a:schemeClr val="dk1"/>
              </a:solidFill>
              <a:latin typeface="Open Sans"/>
              <a:ea typeface="Open Sans"/>
              <a:cs typeface="Open Sans"/>
              <a:sym typeface="Open Sans"/>
            </a:endParaRPr>
          </a:p>
          <a:p>
            <a:pPr marL="457200" lvl="0" indent="-361950" algn="l" rtl="0">
              <a:spcBef>
                <a:spcPts val="0"/>
              </a:spcBef>
              <a:spcAft>
                <a:spcPts val="0"/>
              </a:spcAft>
              <a:buClr>
                <a:schemeClr val="dk1"/>
              </a:buClr>
              <a:buSzPts val="2100"/>
              <a:buFont typeface="Open Sans"/>
              <a:buChar char="●"/>
            </a:pPr>
            <a:r>
              <a:rPr lang="en" sz="2100" dirty="0">
                <a:solidFill>
                  <a:schemeClr val="dk1"/>
                </a:solidFill>
                <a:latin typeface="Open Sans"/>
                <a:ea typeface="Open Sans"/>
                <a:cs typeface="Open Sans"/>
                <a:sym typeface="Open Sans"/>
              </a:rPr>
              <a:t>Vendor questionnaires</a:t>
            </a:r>
            <a:endParaRPr sz="2100" dirty="0">
              <a:solidFill>
                <a:schemeClr val="dk1"/>
              </a:solidFill>
              <a:latin typeface="Open Sans"/>
              <a:ea typeface="Open Sans"/>
              <a:cs typeface="Open Sans"/>
              <a:sym typeface="Open Sans"/>
            </a:endParaRPr>
          </a:p>
          <a:p>
            <a:pPr marL="457200" lvl="0" indent="-361950" algn="l" rtl="0">
              <a:spcBef>
                <a:spcPts val="0"/>
              </a:spcBef>
              <a:spcAft>
                <a:spcPts val="0"/>
              </a:spcAft>
              <a:buClr>
                <a:schemeClr val="dk1"/>
              </a:buClr>
              <a:buSzPts val="2100"/>
              <a:buFont typeface="Open Sans"/>
              <a:buChar char="●"/>
            </a:pPr>
            <a:r>
              <a:rPr lang="en" sz="2100" dirty="0">
                <a:solidFill>
                  <a:schemeClr val="dk1"/>
                </a:solidFill>
                <a:latin typeface="Open Sans"/>
                <a:ea typeface="Open Sans"/>
                <a:cs typeface="Open Sans"/>
                <a:sym typeface="Open Sans"/>
              </a:rPr>
              <a:t>Review of VPAT® reports</a:t>
            </a:r>
            <a:endParaRPr sz="2100" dirty="0">
              <a:solidFill>
                <a:schemeClr val="dk1"/>
              </a:solidFill>
              <a:latin typeface="Open Sans"/>
              <a:ea typeface="Open Sans"/>
              <a:cs typeface="Open Sans"/>
              <a:sym typeface="Open Sans"/>
            </a:endParaRPr>
          </a:p>
          <a:p>
            <a:pPr marL="457200" lvl="0" indent="-361950" algn="l" rtl="0">
              <a:spcBef>
                <a:spcPts val="0"/>
              </a:spcBef>
              <a:spcAft>
                <a:spcPts val="0"/>
              </a:spcAft>
              <a:buClr>
                <a:schemeClr val="dk1"/>
              </a:buClr>
              <a:buSzPts val="2100"/>
              <a:buFont typeface="Open Sans"/>
              <a:buChar char="●"/>
            </a:pPr>
            <a:r>
              <a:rPr lang="en" sz="2100" dirty="0">
                <a:solidFill>
                  <a:schemeClr val="dk1"/>
                </a:solidFill>
                <a:latin typeface="Open Sans"/>
                <a:ea typeface="Open Sans"/>
                <a:cs typeface="Open Sans"/>
                <a:sym typeface="Open Sans"/>
              </a:rPr>
              <a:t>Continuous improvement models </a:t>
            </a:r>
            <a:endParaRPr sz="21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1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100" dirty="0">
                <a:solidFill>
                  <a:schemeClr val="dk1"/>
                </a:solidFill>
                <a:latin typeface="Open Sans"/>
                <a:ea typeface="Open Sans"/>
                <a:cs typeface="Open Sans"/>
                <a:sym typeface="Open Sans"/>
              </a:rPr>
              <a:t>Be Wary Of: </a:t>
            </a:r>
            <a:endParaRPr sz="2100" dirty="0">
              <a:solidFill>
                <a:schemeClr val="dk1"/>
              </a:solidFill>
              <a:latin typeface="Open Sans"/>
              <a:ea typeface="Open Sans"/>
              <a:cs typeface="Open Sans"/>
              <a:sym typeface="Open Sans"/>
            </a:endParaRPr>
          </a:p>
          <a:p>
            <a:pPr marL="457200" lvl="0" indent="-361950" algn="l" rtl="0">
              <a:spcBef>
                <a:spcPts val="0"/>
              </a:spcBef>
              <a:spcAft>
                <a:spcPts val="0"/>
              </a:spcAft>
              <a:buClr>
                <a:schemeClr val="dk1"/>
              </a:buClr>
              <a:buSzPts val="2100"/>
              <a:buFont typeface="Open Sans"/>
              <a:buChar char="●"/>
            </a:pPr>
            <a:r>
              <a:rPr lang="en" sz="2100" dirty="0">
                <a:solidFill>
                  <a:schemeClr val="dk1"/>
                </a:solidFill>
                <a:latin typeface="Open Sans"/>
                <a:ea typeface="Open Sans"/>
                <a:cs typeface="Open Sans"/>
                <a:sym typeface="Open Sans"/>
              </a:rPr>
              <a:t>100% fully accessible promises </a:t>
            </a:r>
            <a:endParaRPr sz="2100" dirty="0">
              <a:solidFill>
                <a:schemeClr val="dk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Lexend"/>
                <a:ea typeface="Lexend"/>
                <a:cs typeface="Lexend"/>
                <a:sym typeface="Lexend"/>
              </a:rPr>
              <a:t>Accessibility Roadmap: Implementation</a:t>
            </a:r>
            <a:endParaRPr dirty="0">
              <a:latin typeface="Lexend"/>
              <a:ea typeface="Lexend"/>
              <a:cs typeface="Lexend"/>
              <a:sym typeface="Lexend"/>
            </a:endParaRPr>
          </a:p>
        </p:txBody>
      </p:sp>
      <p:sp>
        <p:nvSpPr>
          <p:cNvPr id="416" name="Google Shape;416;p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914400" lvl="1" indent="-381000" algn="l" rtl="0">
              <a:spcBef>
                <a:spcPts val="0"/>
              </a:spcBef>
              <a:spcAft>
                <a:spcPts val="0"/>
              </a:spcAft>
              <a:buClr>
                <a:schemeClr val="dk1"/>
              </a:buClr>
              <a:buSzPts val="2400"/>
              <a:buFont typeface="Open Sans"/>
              <a:buAutoNum type="alphaUcPeriod"/>
            </a:pPr>
            <a:r>
              <a:rPr lang="en" sz="2400" dirty="0">
                <a:solidFill>
                  <a:schemeClr val="dk1"/>
                </a:solidFill>
                <a:latin typeface="Open Sans"/>
                <a:ea typeface="Open Sans"/>
                <a:cs typeface="Open Sans"/>
                <a:sym typeface="Open Sans"/>
              </a:rPr>
              <a:t>Create a plan with measurable KPIs and stick to them </a:t>
            </a:r>
            <a:endParaRPr sz="2400" dirty="0">
              <a:solidFill>
                <a:schemeClr val="dk1"/>
              </a:solidFill>
              <a:latin typeface="Open Sans"/>
              <a:ea typeface="Open Sans"/>
              <a:cs typeface="Open Sans"/>
              <a:sym typeface="Open Sans"/>
            </a:endParaRPr>
          </a:p>
          <a:p>
            <a:pPr marL="914400" lvl="1" indent="-381000" algn="l" rtl="0">
              <a:spcBef>
                <a:spcPts val="0"/>
              </a:spcBef>
              <a:spcAft>
                <a:spcPts val="0"/>
              </a:spcAft>
              <a:buClr>
                <a:schemeClr val="dk1"/>
              </a:buClr>
              <a:buSzPts val="2400"/>
              <a:buFont typeface="Open Sans"/>
              <a:buAutoNum type="alphaUcPeriod"/>
            </a:pPr>
            <a:r>
              <a:rPr lang="en" sz="2400" dirty="0">
                <a:solidFill>
                  <a:schemeClr val="dk1"/>
                </a:solidFill>
                <a:latin typeface="Open Sans"/>
                <a:ea typeface="Open Sans"/>
                <a:cs typeface="Open Sans"/>
                <a:sym typeface="Open Sans"/>
              </a:rPr>
              <a:t>Involve cross-functional teams early </a:t>
            </a:r>
            <a:endParaRPr sz="2400" dirty="0">
              <a:solidFill>
                <a:schemeClr val="dk1"/>
              </a:solidFill>
              <a:latin typeface="Open Sans"/>
              <a:ea typeface="Open Sans"/>
              <a:cs typeface="Open Sans"/>
              <a:sym typeface="Open Sans"/>
            </a:endParaRPr>
          </a:p>
          <a:p>
            <a:pPr marL="914400" lvl="1" indent="-381000" algn="l" rtl="0">
              <a:spcBef>
                <a:spcPts val="0"/>
              </a:spcBef>
              <a:spcAft>
                <a:spcPts val="0"/>
              </a:spcAft>
              <a:buClr>
                <a:schemeClr val="dk1"/>
              </a:buClr>
              <a:buSzPts val="2400"/>
              <a:buFont typeface="Open Sans"/>
              <a:buAutoNum type="alphaUcPeriod"/>
            </a:pPr>
            <a:r>
              <a:rPr lang="en" sz="2400" dirty="0">
                <a:solidFill>
                  <a:schemeClr val="dk1"/>
                </a:solidFill>
                <a:latin typeface="Open Sans"/>
                <a:ea typeface="Open Sans"/>
                <a:cs typeface="Open Sans"/>
                <a:sym typeface="Open Sans"/>
              </a:rPr>
              <a:t>Offer training to staff </a:t>
            </a:r>
            <a:endParaRPr sz="2400" dirty="0">
              <a:solidFill>
                <a:schemeClr val="dk1"/>
              </a:solidFill>
              <a:latin typeface="Open Sans"/>
              <a:ea typeface="Open Sans"/>
              <a:cs typeface="Open Sans"/>
              <a:sym typeface="Open Sans"/>
            </a:endParaRPr>
          </a:p>
          <a:p>
            <a:pPr marL="914400" lvl="1" indent="-381000" algn="l" rtl="0">
              <a:spcBef>
                <a:spcPts val="0"/>
              </a:spcBef>
              <a:spcAft>
                <a:spcPts val="0"/>
              </a:spcAft>
              <a:buClr>
                <a:schemeClr val="dk1"/>
              </a:buClr>
              <a:buSzPts val="2400"/>
              <a:buFont typeface="Open Sans"/>
              <a:buAutoNum type="alphaUcPeriod"/>
            </a:pPr>
            <a:r>
              <a:rPr lang="en" sz="2400" dirty="0">
                <a:solidFill>
                  <a:schemeClr val="dk1"/>
                </a:solidFill>
                <a:latin typeface="Open Sans"/>
                <a:ea typeface="Open Sans"/>
                <a:cs typeface="Open Sans"/>
                <a:sym typeface="Open Sans"/>
              </a:rPr>
              <a:t>Get tools up and running </a:t>
            </a:r>
            <a:endParaRPr sz="2400" dirty="0">
              <a:solidFill>
                <a:schemeClr val="dk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88"/>
          <p:cNvSpPr txBox="1">
            <a:spLocks noGrp="1"/>
          </p:cNvSpPr>
          <p:nvPr>
            <p:ph type="title"/>
          </p:nvPr>
        </p:nvSpPr>
        <p:spPr>
          <a:xfrm>
            <a:off x="311700" y="1722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020" u="sng" dirty="0">
                <a:solidFill>
                  <a:schemeClr val="hlink"/>
                </a:solidFill>
                <a:highlight>
                  <a:srgbClr val="FFFFAC"/>
                </a:highlight>
                <a:latin typeface="Lexend"/>
                <a:ea typeface="Lexend"/>
                <a:cs typeface="Lexend"/>
                <a:sym typeface="Lexend"/>
                <a:hlinkClick r:id="rId3"/>
              </a:rPr>
              <a:t>Westmont Map Live Demo: Implementation</a:t>
            </a:r>
            <a:endParaRPr sz="4020" dirty="0">
              <a:highlight>
                <a:srgbClr val="FFFFAC"/>
              </a:highlight>
              <a:latin typeface="Lexend"/>
              <a:ea typeface="Lexend"/>
              <a:cs typeface="Lexend"/>
              <a:sym typeface="Lexe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89"/>
          <p:cNvSpPr txBox="1">
            <a:spLocks noGrp="1"/>
          </p:cNvSpPr>
          <p:nvPr>
            <p:ph type="title"/>
          </p:nvPr>
        </p:nvSpPr>
        <p:spPr>
          <a:xfrm>
            <a:off x="311700" y="182362"/>
            <a:ext cx="8520600" cy="9149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dirty="0">
                <a:latin typeface="Lexend"/>
                <a:ea typeface="Lexend"/>
                <a:cs typeface="Lexend"/>
                <a:sym typeface="Lexend"/>
              </a:rPr>
              <a:t>Pit Stops &amp; Construction: Are we there yet?</a:t>
            </a:r>
            <a:endParaRPr sz="2820" dirty="0">
              <a:latin typeface="Lexend"/>
              <a:ea typeface="Lexend"/>
              <a:cs typeface="Lexend"/>
              <a:sym typeface="Lexend"/>
            </a:endParaRPr>
          </a:p>
          <a:p>
            <a:pPr marL="0" lvl="0" indent="0" algn="l" rtl="0">
              <a:spcBef>
                <a:spcPts val="0"/>
              </a:spcBef>
              <a:spcAft>
                <a:spcPts val="0"/>
              </a:spcAft>
              <a:buSzPts val="990"/>
              <a:buNone/>
            </a:pPr>
            <a:r>
              <a:rPr lang="en" sz="2720" dirty="0">
                <a:latin typeface="Lexend"/>
                <a:ea typeface="Lexend"/>
                <a:cs typeface="Lexend"/>
                <a:sym typeface="Lexend"/>
              </a:rPr>
              <a:t>Feedback &amp; Continuous Improvement </a:t>
            </a:r>
            <a:endParaRPr sz="2720" dirty="0">
              <a:latin typeface="Lexend"/>
              <a:ea typeface="Lexend"/>
              <a:cs typeface="Lexend"/>
              <a:sym typeface="Lexend"/>
            </a:endParaRPr>
          </a:p>
        </p:txBody>
      </p:sp>
      <p:sp>
        <p:nvSpPr>
          <p:cNvPr id="427" name="Google Shape;427;p89"/>
          <p:cNvSpPr txBox="1">
            <a:spLocks noGrp="1"/>
          </p:cNvSpPr>
          <p:nvPr>
            <p:ph type="body" idx="1"/>
          </p:nvPr>
        </p:nvSpPr>
        <p:spPr>
          <a:xfrm>
            <a:off x="-410782" y="1274137"/>
            <a:ext cx="9134157" cy="3416400"/>
          </a:xfrm>
          <a:prstGeom prst="rect">
            <a:avLst/>
          </a:prstGeom>
        </p:spPr>
        <p:txBody>
          <a:bodyPr spcFirstLastPara="1" wrap="square" lIns="91425" tIns="91425" rIns="91425" bIns="91425" anchor="t" anchorCtr="0">
            <a:noAutofit/>
          </a:bodyPr>
          <a:lstStyle/>
          <a:p>
            <a:pPr marL="914400" lvl="1"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Offer avenues for users to provide continuous feedback </a:t>
            </a:r>
            <a:endParaRPr sz="2220" dirty="0">
              <a:solidFill>
                <a:schemeClr val="dk1"/>
              </a:solidFill>
              <a:latin typeface="Open Sans"/>
              <a:ea typeface="Open Sans"/>
              <a:cs typeface="Open Sans"/>
              <a:sym typeface="Open Sans"/>
            </a:endParaRPr>
          </a:p>
          <a:p>
            <a:pPr marL="1371600" lvl="2"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Surveys </a:t>
            </a:r>
            <a:endParaRPr sz="2220" dirty="0">
              <a:solidFill>
                <a:schemeClr val="dk1"/>
              </a:solidFill>
              <a:latin typeface="Open Sans"/>
              <a:ea typeface="Open Sans"/>
              <a:cs typeface="Open Sans"/>
              <a:sym typeface="Open Sans"/>
            </a:endParaRPr>
          </a:p>
          <a:p>
            <a:pPr marL="1371600" lvl="2"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Integrated feedback forms </a:t>
            </a:r>
            <a:endParaRPr sz="2220" dirty="0">
              <a:solidFill>
                <a:schemeClr val="dk1"/>
              </a:solidFill>
              <a:latin typeface="Open Sans"/>
              <a:ea typeface="Open Sans"/>
              <a:cs typeface="Open Sans"/>
              <a:sym typeface="Open Sans"/>
            </a:endParaRPr>
          </a:p>
          <a:p>
            <a:pPr marL="1371600" lvl="2"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Lines of open communication in-person</a:t>
            </a:r>
            <a:endParaRPr sz="2220" dirty="0">
              <a:solidFill>
                <a:schemeClr val="dk1"/>
              </a:solidFill>
              <a:latin typeface="Open Sans"/>
              <a:ea typeface="Open Sans"/>
              <a:cs typeface="Open Sans"/>
              <a:sym typeface="Open Sans"/>
            </a:endParaRPr>
          </a:p>
          <a:p>
            <a:pPr marL="914400" lvl="1"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Create a plan for conveying feedback to the right stakeholders</a:t>
            </a:r>
            <a:endParaRPr sz="2220" dirty="0">
              <a:solidFill>
                <a:schemeClr val="dk1"/>
              </a:solidFill>
              <a:latin typeface="Open Sans"/>
              <a:ea typeface="Open Sans"/>
              <a:cs typeface="Open Sans"/>
              <a:sym typeface="Open Sans"/>
            </a:endParaRPr>
          </a:p>
          <a:p>
            <a:pPr marL="914400" lvl="1"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Input annual review processes for incorporating feedback</a:t>
            </a:r>
            <a:endParaRPr sz="2220" dirty="0">
              <a:solidFill>
                <a:schemeClr val="dk1"/>
              </a:solidFill>
              <a:latin typeface="Open Sans"/>
              <a:ea typeface="Open Sans"/>
              <a:cs typeface="Open Sans"/>
              <a:sym typeface="Open Sans"/>
            </a:endParaRPr>
          </a:p>
          <a:p>
            <a:pPr marL="914400" lvl="1"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Keep track of compliance requirements  </a:t>
            </a:r>
            <a:endParaRPr sz="2220" dirty="0">
              <a:solidFill>
                <a:schemeClr val="dk1"/>
              </a:solidFill>
              <a:latin typeface="Open Sans"/>
              <a:ea typeface="Open Sans"/>
              <a:cs typeface="Open Sans"/>
              <a:sym typeface="Open Sans"/>
            </a:endParaRPr>
          </a:p>
          <a:p>
            <a:pPr marL="914400" lvl="1" indent="-369569" algn="l" rtl="0">
              <a:lnSpc>
                <a:spcPct val="95000"/>
              </a:lnSpc>
              <a:spcBef>
                <a:spcPts val="0"/>
              </a:spcBef>
              <a:spcAft>
                <a:spcPts val="0"/>
              </a:spcAft>
              <a:buClr>
                <a:schemeClr val="dk1"/>
              </a:buClr>
              <a:buSzPts val="2220"/>
              <a:buFont typeface="Open Sans"/>
              <a:buChar char="◆"/>
            </a:pPr>
            <a:r>
              <a:rPr lang="en" sz="2220" dirty="0">
                <a:solidFill>
                  <a:schemeClr val="dk1"/>
                </a:solidFill>
                <a:latin typeface="Open Sans"/>
                <a:ea typeface="Open Sans"/>
                <a:cs typeface="Open Sans"/>
                <a:sym typeface="Open Sans"/>
              </a:rPr>
              <a:t>Treat it as a first draft: delegate &amp; prioritize updates</a:t>
            </a:r>
            <a:endParaRPr sz="2220" dirty="0">
              <a:solidFill>
                <a:schemeClr val="dk1"/>
              </a:solidFill>
              <a:latin typeface="Open Sans"/>
              <a:ea typeface="Open Sans"/>
              <a:cs typeface="Open Sans"/>
              <a:sym typeface="Open Sans"/>
            </a:endParaRPr>
          </a:p>
        </p:txBody>
      </p:sp>
      <p:pic>
        <p:nvPicPr>
          <p:cNvPr id="428" name="Google Shape;428;p89" descr="Several orange cones and various types of road stops elements on white (Provided by Getty Images)"/>
          <p:cNvPicPr preferRelativeResize="0"/>
          <p:nvPr/>
        </p:nvPicPr>
        <p:blipFill>
          <a:blip r:embed="rId3">
            <a:alphaModFix/>
          </a:blip>
          <a:stretch>
            <a:fillRect/>
          </a:stretch>
        </p:blipFill>
        <p:spPr>
          <a:xfrm>
            <a:off x="7406640" y="1792197"/>
            <a:ext cx="1316735" cy="13821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2">
            <a:extLst>
              <a:ext uri="{C183D7F6-B498-43B3-948B-1728B52AA6E4}">
                <adec:decorative xmlns:adec="http://schemas.microsoft.com/office/drawing/2017/decorative" val="1"/>
              </a:ext>
            </a:extLst>
          </p:cNvPr>
          <p:cNvSpPr/>
          <p:nvPr/>
        </p:nvSpPr>
        <p:spPr>
          <a:xfrm>
            <a:off x="465175" y="365500"/>
            <a:ext cx="3621600" cy="4186500"/>
          </a:xfrm>
          <a:prstGeom prst="roundRect">
            <a:avLst>
              <a:gd name="adj" fmla="val 16667"/>
            </a:avLst>
          </a:prstGeom>
          <a:solidFill>
            <a:srgbClr val="D2F5B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72"/>
          <p:cNvSpPr txBox="1">
            <a:spLocks noGrp="1"/>
          </p:cNvSpPr>
          <p:nvPr>
            <p:ph type="ctrTitle"/>
          </p:nvPr>
        </p:nvSpPr>
        <p:spPr>
          <a:xfrm>
            <a:off x="847975" y="2205600"/>
            <a:ext cx="2856000" cy="73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400" b="1">
                <a:latin typeface="Lexend"/>
                <a:ea typeface="Lexend"/>
                <a:cs typeface="Lexend"/>
                <a:sym typeface="Lexend"/>
              </a:rPr>
              <a:t>AGENDA</a:t>
            </a:r>
            <a:endParaRPr sz="2400" b="1">
              <a:latin typeface="Lexend"/>
              <a:ea typeface="Lexend"/>
              <a:cs typeface="Lexend"/>
              <a:sym typeface="Lexend"/>
            </a:endParaRPr>
          </a:p>
        </p:txBody>
      </p:sp>
      <p:sp>
        <p:nvSpPr>
          <p:cNvPr id="283" name="Google Shape;283;p72"/>
          <p:cNvSpPr txBox="1">
            <a:spLocks noGrp="1"/>
          </p:cNvSpPr>
          <p:nvPr>
            <p:ph type="subTitle" idx="1"/>
          </p:nvPr>
        </p:nvSpPr>
        <p:spPr>
          <a:xfrm>
            <a:off x="5057227" y="896268"/>
            <a:ext cx="3511800" cy="3350964"/>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Introductions </a:t>
            </a:r>
            <a:endParaRPr sz="1800" dirty="0">
              <a:solidFill>
                <a:schemeClr val="dk1"/>
              </a:solidFill>
              <a:latin typeface="Open Sans"/>
              <a:ea typeface="Open Sans"/>
              <a:cs typeface="Open Sans"/>
              <a:sym typeface="Open Sans"/>
            </a:endParaRPr>
          </a:p>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Legal Landscape </a:t>
            </a:r>
            <a:endParaRPr sz="1800" dirty="0">
              <a:solidFill>
                <a:schemeClr val="dk1"/>
              </a:solidFill>
              <a:latin typeface="Open Sans"/>
              <a:ea typeface="Open Sans"/>
              <a:cs typeface="Open Sans"/>
              <a:sym typeface="Open Sans"/>
            </a:endParaRPr>
          </a:p>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Why Accessibility Matters </a:t>
            </a:r>
            <a:endParaRPr sz="1800" dirty="0">
              <a:solidFill>
                <a:schemeClr val="dk1"/>
              </a:solidFill>
              <a:latin typeface="Open Sans"/>
              <a:ea typeface="Open Sans"/>
              <a:cs typeface="Open Sans"/>
              <a:sym typeface="Open Sans"/>
            </a:endParaRPr>
          </a:p>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Initial Roadblocks </a:t>
            </a:r>
            <a:endParaRPr sz="1800" dirty="0">
              <a:solidFill>
                <a:schemeClr val="dk1"/>
              </a:solidFill>
              <a:latin typeface="Open Sans"/>
              <a:ea typeface="Open Sans"/>
              <a:cs typeface="Open Sans"/>
              <a:sym typeface="Open Sans"/>
            </a:endParaRPr>
          </a:p>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Roadmap &amp; Case Study</a:t>
            </a:r>
            <a:endParaRPr sz="1800" dirty="0">
              <a:solidFill>
                <a:schemeClr val="dk1"/>
              </a:solidFill>
              <a:latin typeface="Open Sans"/>
              <a:ea typeface="Open Sans"/>
              <a:cs typeface="Open Sans"/>
              <a:sym typeface="Open Sans"/>
            </a:endParaRPr>
          </a:p>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The Destination </a:t>
            </a:r>
            <a:endParaRPr sz="1800" dirty="0">
              <a:solidFill>
                <a:schemeClr val="dk1"/>
              </a:solidFill>
              <a:latin typeface="Open Sans"/>
              <a:ea typeface="Open Sans"/>
              <a:cs typeface="Open Sans"/>
              <a:sym typeface="Open Sans"/>
            </a:endParaRPr>
          </a:p>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Takeaways </a:t>
            </a:r>
            <a:endParaRPr sz="1800" dirty="0">
              <a:solidFill>
                <a:schemeClr val="dk1"/>
              </a:solidFill>
              <a:latin typeface="Open Sans"/>
              <a:ea typeface="Open Sans"/>
              <a:cs typeface="Open Sans"/>
              <a:sym typeface="Open Sans"/>
            </a:endParaRPr>
          </a:p>
          <a:p>
            <a:pPr marL="457200" lvl="0" indent="-342900" algn="l" rtl="0">
              <a:lnSpc>
                <a:spcPct val="150000"/>
              </a:lnSpc>
              <a:spcBef>
                <a:spcPts val="0"/>
              </a:spcBef>
              <a:spcAft>
                <a:spcPts val="0"/>
              </a:spcAft>
              <a:buClr>
                <a:schemeClr val="dk1"/>
              </a:buClr>
              <a:buSzPts val="1800"/>
              <a:buFont typeface="Open Sans"/>
              <a:buAutoNum type="romanUcPeriod"/>
            </a:pPr>
            <a:r>
              <a:rPr lang="en" sz="1800" dirty="0">
                <a:solidFill>
                  <a:schemeClr val="dk1"/>
                </a:solidFill>
                <a:latin typeface="Open Sans"/>
                <a:ea typeface="Open Sans"/>
                <a:cs typeface="Open Sans"/>
                <a:sym typeface="Open Sans"/>
              </a:rPr>
              <a:t> Questions </a:t>
            </a:r>
            <a:endParaRPr sz="1800" dirty="0">
              <a:solidFill>
                <a:schemeClr val="dk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8F3"/>
        </a:solidFill>
        <a:effectLst/>
      </p:bgPr>
    </p:bg>
    <p:spTree>
      <p:nvGrpSpPr>
        <p:cNvPr id="1" name="Shape 432"/>
        <p:cNvGrpSpPr/>
        <p:nvPr/>
      </p:nvGrpSpPr>
      <p:grpSpPr>
        <a:xfrm>
          <a:off x="0" y="0"/>
          <a:ext cx="0" cy="0"/>
          <a:chOff x="0" y="0"/>
          <a:chExt cx="0" cy="0"/>
        </a:xfrm>
      </p:grpSpPr>
      <p:sp>
        <p:nvSpPr>
          <p:cNvPr id="433" name="Google Shape;433;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Lexend"/>
                <a:ea typeface="Lexend"/>
                <a:cs typeface="Lexend"/>
                <a:sym typeface="Lexend"/>
              </a:rPr>
              <a:t>Takeaways From The Journey</a:t>
            </a:r>
            <a:endParaRPr dirty="0">
              <a:latin typeface="Lexend"/>
              <a:ea typeface="Lexend"/>
              <a:cs typeface="Lexend"/>
              <a:sym typeface="Lexend"/>
            </a:endParaRPr>
          </a:p>
        </p:txBody>
      </p:sp>
      <p:sp>
        <p:nvSpPr>
          <p:cNvPr id="434" name="Google Shape;434;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87350" algn="l" rtl="0">
              <a:spcBef>
                <a:spcPts val="0"/>
              </a:spcBef>
              <a:spcAft>
                <a:spcPts val="0"/>
              </a:spcAft>
              <a:buClr>
                <a:schemeClr val="dk1"/>
              </a:buClr>
              <a:buSzPts val="2500"/>
              <a:buFont typeface="Open Sans"/>
              <a:buChar char="●"/>
            </a:pPr>
            <a:r>
              <a:rPr lang="en" sz="2500" dirty="0">
                <a:solidFill>
                  <a:schemeClr val="dk1"/>
                </a:solidFill>
                <a:latin typeface="Open Sans"/>
                <a:ea typeface="Open Sans"/>
                <a:cs typeface="Open Sans"/>
                <a:sym typeface="Open Sans"/>
              </a:rPr>
              <a:t>   Importance of accessible venders</a:t>
            </a:r>
            <a:endParaRPr sz="2500" dirty="0">
              <a:solidFill>
                <a:schemeClr val="dk1"/>
              </a:solidFill>
              <a:latin typeface="Open Sans"/>
              <a:ea typeface="Open Sans"/>
              <a:cs typeface="Open Sans"/>
              <a:sym typeface="Open Sans"/>
            </a:endParaRPr>
          </a:p>
          <a:p>
            <a:pPr marL="0" lvl="0" indent="0" algn="l" rtl="0">
              <a:spcBef>
                <a:spcPts val="1200"/>
              </a:spcBef>
              <a:spcAft>
                <a:spcPts val="0"/>
              </a:spcAft>
              <a:buNone/>
            </a:pPr>
            <a:endParaRPr sz="2500" dirty="0">
              <a:solidFill>
                <a:schemeClr val="dk1"/>
              </a:solidFill>
              <a:latin typeface="Open Sans"/>
              <a:ea typeface="Open Sans"/>
              <a:cs typeface="Open Sans"/>
              <a:sym typeface="Open Sans"/>
            </a:endParaRPr>
          </a:p>
          <a:p>
            <a:pPr marL="457200" lvl="0" indent="-387350" algn="l" rtl="0">
              <a:spcBef>
                <a:spcPts val="1200"/>
              </a:spcBef>
              <a:spcAft>
                <a:spcPts val="0"/>
              </a:spcAft>
              <a:buClr>
                <a:schemeClr val="dk1"/>
              </a:buClr>
              <a:buSzPts val="2500"/>
              <a:buFont typeface="Open Sans"/>
              <a:buChar char="●"/>
            </a:pPr>
            <a:r>
              <a:rPr lang="en" sz="2500" dirty="0">
                <a:solidFill>
                  <a:schemeClr val="dk1"/>
                </a:solidFill>
                <a:latin typeface="Open Sans"/>
                <a:ea typeface="Open Sans"/>
                <a:cs typeface="Open Sans"/>
                <a:sym typeface="Open Sans"/>
              </a:rPr>
              <a:t>   There is almost always a way to make it accessible!</a:t>
            </a:r>
            <a:endParaRPr sz="2500" dirty="0">
              <a:solidFill>
                <a:schemeClr val="dk1"/>
              </a:solidFill>
              <a:latin typeface="Open Sans"/>
              <a:ea typeface="Open Sans"/>
              <a:cs typeface="Open Sans"/>
              <a:sym typeface="Open Sans"/>
            </a:endParaRPr>
          </a:p>
          <a:p>
            <a:pPr marL="0" lvl="0" indent="0" algn="l" rtl="0">
              <a:spcBef>
                <a:spcPts val="1200"/>
              </a:spcBef>
              <a:spcAft>
                <a:spcPts val="0"/>
              </a:spcAft>
              <a:buNone/>
            </a:pPr>
            <a:endParaRPr sz="2500" dirty="0">
              <a:solidFill>
                <a:schemeClr val="dk1"/>
              </a:solidFill>
              <a:latin typeface="Open Sans"/>
              <a:ea typeface="Open Sans"/>
              <a:cs typeface="Open Sans"/>
              <a:sym typeface="Open Sans"/>
            </a:endParaRPr>
          </a:p>
          <a:p>
            <a:pPr marL="457200" lvl="0" indent="-387350" algn="l" rtl="0">
              <a:spcBef>
                <a:spcPts val="1200"/>
              </a:spcBef>
              <a:spcAft>
                <a:spcPts val="0"/>
              </a:spcAft>
              <a:buClr>
                <a:schemeClr val="dk1"/>
              </a:buClr>
              <a:buSzPts val="2500"/>
              <a:buFont typeface="Open Sans"/>
              <a:buChar char="●"/>
            </a:pPr>
            <a:r>
              <a:rPr lang="en" sz="2500" dirty="0">
                <a:solidFill>
                  <a:schemeClr val="dk1"/>
                </a:solidFill>
                <a:latin typeface="Open Sans"/>
                <a:ea typeface="Open Sans"/>
                <a:cs typeface="Open Sans"/>
                <a:sym typeface="Open Sans"/>
              </a:rPr>
              <a:t>   Stakeholders are essential</a:t>
            </a:r>
            <a:endParaRPr sz="2500" dirty="0">
              <a:solidFill>
                <a:schemeClr val="dk1"/>
              </a:solidFill>
              <a:latin typeface="Open Sans"/>
              <a:ea typeface="Open Sans"/>
              <a:cs typeface="Open Sans"/>
              <a:sym typeface="Open Sans"/>
            </a:endParaRPr>
          </a:p>
        </p:txBody>
      </p:sp>
      <p:pic>
        <p:nvPicPr>
          <p:cNvPr id="437" name="Google Shape;437;p9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84852" y="3379523"/>
            <a:ext cx="632389" cy="611501"/>
          </a:xfrm>
          <a:prstGeom prst="rect">
            <a:avLst/>
          </a:prstGeom>
          <a:noFill/>
          <a:ln>
            <a:noFill/>
          </a:ln>
        </p:spPr>
      </p:pic>
      <p:pic>
        <p:nvPicPr>
          <p:cNvPr id="2" name="Google Shape;437;p90">
            <a:extLst>
              <a:ext uri="{FF2B5EF4-FFF2-40B4-BE49-F238E27FC236}">
                <a16:creationId xmlns:a16="http://schemas.microsoft.com/office/drawing/2014/main" id="{418615D9-0E0E-6D5A-6D4A-CD84E0898A48}"/>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36090" y="2174418"/>
            <a:ext cx="632389" cy="611501"/>
          </a:xfrm>
          <a:prstGeom prst="rect">
            <a:avLst/>
          </a:prstGeom>
          <a:noFill/>
          <a:ln>
            <a:noFill/>
          </a:ln>
        </p:spPr>
      </p:pic>
      <p:pic>
        <p:nvPicPr>
          <p:cNvPr id="3" name="Google Shape;437;p90">
            <a:extLst>
              <a:ext uri="{FF2B5EF4-FFF2-40B4-BE49-F238E27FC236}">
                <a16:creationId xmlns:a16="http://schemas.microsoft.com/office/drawing/2014/main" id="{10F8A278-FB22-D5B2-BFCA-42DDEF1608C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11700" y="1017725"/>
            <a:ext cx="632389" cy="611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91"/>
          <p:cNvSpPr>
            <a:spLocks noGrp="1"/>
          </p:cNvSpPr>
          <p:nvPr>
            <p:ph type="title" idx="4294967295"/>
          </p:nvPr>
        </p:nvSpPr>
        <p:spPr>
          <a:xfrm>
            <a:off x="0" y="2511425"/>
            <a:ext cx="9144000" cy="7715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800"/>
              </a:spcBef>
              <a:spcAft>
                <a:spcPts val="0"/>
              </a:spcAft>
              <a:buClr>
                <a:srgbClr val="2B2B2B"/>
              </a:buClr>
              <a:buSzPts val="2100"/>
              <a:buFont typeface="Arial"/>
              <a:buNone/>
              <a:tabLst/>
              <a:defRPr/>
            </a:pPr>
            <a:r>
              <a:rPr kumimoji="0" lang="en-US" sz="2100" b="1" i="1" u="none" strike="noStrike" kern="0" cap="none" spc="0" normalizeH="0" baseline="0" noProof="0" dirty="0">
                <a:ln>
                  <a:noFill/>
                </a:ln>
                <a:solidFill>
                  <a:srgbClr val="2B2B2B"/>
                </a:solidFill>
                <a:effectLst/>
                <a:uLnTx/>
                <a:uFillTx/>
                <a:latin typeface="Lexend"/>
                <a:ea typeface="Lexend"/>
                <a:cs typeface="Lexend"/>
                <a:sym typeface="Lexend"/>
              </a:rPr>
              <a:t>Questions &amp; Open Floor</a:t>
            </a:r>
          </a:p>
          <a:p>
            <a:pPr marL="0" marR="0" lvl="0" indent="0" algn="ctr" defTabSz="914400" rtl="0" eaLnBrk="1" fontAlgn="auto" latinLnBrk="0" hangingPunct="1">
              <a:lnSpc>
                <a:spcPct val="90000"/>
              </a:lnSpc>
              <a:spcBef>
                <a:spcPts val="800"/>
              </a:spcBef>
              <a:spcAft>
                <a:spcPts val="0"/>
              </a:spcAft>
              <a:buClr>
                <a:srgbClr val="2B2B2B"/>
              </a:buClr>
              <a:buSzPts val="2100"/>
              <a:buFont typeface="Arial"/>
              <a:buNone/>
              <a:tabLst/>
              <a:defRPr/>
            </a:pPr>
            <a:endParaRPr kumimoji="0" lang="en-US" sz="2100" b="0" i="0" u="none" strike="noStrike" kern="0" cap="none" spc="0" normalizeH="0" baseline="0" noProof="0" dirty="0">
              <a:ln>
                <a:noFill/>
              </a:ln>
              <a:solidFill>
                <a:srgbClr val="2B2B2B"/>
              </a:solidFill>
              <a:effectLst/>
              <a:uLnTx/>
              <a:uFillTx/>
              <a:latin typeface="Lexend"/>
              <a:ea typeface="Lexend"/>
              <a:cs typeface="Lexend"/>
              <a:sym typeface="Lexend"/>
            </a:endParaRPr>
          </a:p>
          <a:p>
            <a:pPr marL="0" marR="0" lvl="0" indent="0" algn="l" defTabSz="914400" rtl="0" eaLnBrk="1" fontAlgn="auto" latinLnBrk="0" hangingPunct="1">
              <a:lnSpc>
                <a:spcPct val="90000"/>
              </a:lnSpc>
              <a:spcBef>
                <a:spcPts val="800"/>
              </a:spcBef>
              <a:spcAft>
                <a:spcPts val="0"/>
              </a:spcAft>
              <a:buClr>
                <a:srgbClr val="2B2B2B"/>
              </a:buClr>
              <a:buSzPts val="2100"/>
              <a:buFont typeface="Arial"/>
              <a:buNone/>
              <a:tabLst/>
              <a:defRPr/>
            </a:pPr>
            <a:endParaRPr kumimoji="0" lang="en-US" sz="2100" b="0" i="0" u="none" strike="noStrike" kern="0" cap="none" spc="0" normalizeH="0" baseline="0" noProof="0" dirty="0">
              <a:ln>
                <a:noFill/>
              </a:ln>
              <a:solidFill>
                <a:srgbClr val="2B2B2B"/>
              </a:solidFill>
              <a:effectLst/>
              <a:uLnTx/>
              <a:uFillTx/>
              <a:latin typeface="Open Sans"/>
              <a:ea typeface="Open Sans"/>
              <a:cs typeface="Open Sans"/>
              <a:sym typeface="Open Sans"/>
            </a:endParaRPr>
          </a:p>
        </p:txBody>
      </p:sp>
      <p:sp>
        <p:nvSpPr>
          <p:cNvPr id="3" name="TextBox 2">
            <a:extLst>
              <a:ext uri="{FF2B5EF4-FFF2-40B4-BE49-F238E27FC236}">
                <a16:creationId xmlns:a16="http://schemas.microsoft.com/office/drawing/2014/main" id="{90E4FF10-E3F5-CB54-1BAE-98DB9A257F6E}"/>
              </a:ext>
            </a:extLst>
          </p:cNvPr>
          <p:cNvSpPr txBox="1"/>
          <p:nvPr/>
        </p:nvSpPr>
        <p:spPr>
          <a:xfrm>
            <a:off x="2285999" y="3360345"/>
            <a:ext cx="4572000" cy="400110"/>
          </a:xfrm>
          <a:prstGeom prst="rect">
            <a:avLst/>
          </a:prstGeom>
          <a:noFill/>
        </p:spPr>
        <p:txBody>
          <a:bodyPr wrap="square">
            <a:spAutoFit/>
          </a:bodyPr>
          <a:lstStyle/>
          <a:p>
            <a:pPr marL="0" lvl="0" indent="0" algn="ctr" rtl="0">
              <a:spcBef>
                <a:spcPts val="800"/>
              </a:spcBef>
              <a:spcAft>
                <a:spcPts val="0"/>
              </a:spcAft>
              <a:buNone/>
            </a:pPr>
            <a:r>
              <a:rPr lang="en-US" sz="2000">
                <a:latin typeface="Lexend"/>
                <a:ea typeface="Lexend"/>
                <a:cs typeface="Lexend"/>
                <a:sym typeface="Lexend"/>
              </a:rPr>
              <a:t>Ask away!</a:t>
            </a:r>
            <a:endParaRPr lang="en-US" sz="2000" dirty="0">
              <a:latin typeface="Lexend"/>
              <a:ea typeface="Lexend"/>
              <a:cs typeface="Lexend"/>
              <a:sym typeface="Lexend"/>
            </a:endParaRPr>
          </a:p>
        </p:txBody>
      </p:sp>
      <p:pic>
        <p:nvPicPr>
          <p:cNvPr id="443" name="Google Shape;443;p91" descr="Concept3D logo"/>
          <p:cNvPicPr preferRelativeResize="0"/>
          <p:nvPr/>
        </p:nvPicPr>
        <p:blipFill>
          <a:blip r:embed="rId3">
            <a:alphaModFix/>
          </a:blip>
          <a:stretch>
            <a:fillRect/>
          </a:stretch>
        </p:blipFill>
        <p:spPr>
          <a:xfrm>
            <a:off x="3848099" y="677825"/>
            <a:ext cx="1447801" cy="14486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8F3"/>
        </a:solidFill>
        <a:effectLst/>
      </p:bgPr>
    </p:bg>
    <p:spTree>
      <p:nvGrpSpPr>
        <p:cNvPr id="1" name="Shape 287"/>
        <p:cNvGrpSpPr/>
        <p:nvPr/>
      </p:nvGrpSpPr>
      <p:grpSpPr>
        <a:xfrm>
          <a:off x="0" y="0"/>
          <a:ext cx="0" cy="0"/>
          <a:chOff x="0" y="0"/>
          <a:chExt cx="0" cy="0"/>
        </a:xfrm>
      </p:grpSpPr>
      <p:sp>
        <p:nvSpPr>
          <p:cNvPr id="294" name="Google Shape;294;p73"/>
          <p:cNvSpPr txBox="1">
            <a:spLocks noGrp="1"/>
          </p:cNvSpPr>
          <p:nvPr>
            <p:ph type="title" idx="4294967295"/>
          </p:nvPr>
        </p:nvSpPr>
        <p:spPr>
          <a:xfrm>
            <a:off x="463350" y="226150"/>
            <a:ext cx="8217300" cy="585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2B2B2B"/>
                </a:solidFill>
                <a:effectLst/>
                <a:uLnTx/>
                <a:uFillTx/>
                <a:latin typeface="Lexend"/>
                <a:ea typeface="Lexend"/>
                <a:cs typeface="Lexend"/>
                <a:sym typeface="Lexend"/>
              </a:rPr>
              <a:t>Introductions</a:t>
            </a:r>
            <a:endParaRPr kumimoji="0" lang="en-US" sz="1400" b="0" i="0" u="none" strike="noStrike" kern="0" cap="none" spc="0" normalizeH="0" baseline="0" noProof="0">
              <a:ln>
                <a:noFill/>
              </a:ln>
              <a:solidFill>
                <a:srgbClr val="2B2B2B"/>
              </a:solidFill>
              <a:effectLst/>
              <a:uLnTx/>
              <a:uFillTx/>
              <a:latin typeface="Arial"/>
              <a:ea typeface="Arial"/>
              <a:cs typeface="Arial"/>
              <a:sym typeface="Arial"/>
            </a:endParaRPr>
          </a:p>
        </p:txBody>
      </p:sp>
      <p:pic>
        <p:nvPicPr>
          <p:cNvPr id="288" name="Google Shape;288;p73" descr="Julianna Goldring, young woman with bronze skin and dark hair past her shoulders, arms crossed, and a striped shirt."/>
          <p:cNvPicPr preferRelativeResize="0"/>
          <p:nvPr/>
        </p:nvPicPr>
        <p:blipFill>
          <a:blip r:embed="rId3">
            <a:alphaModFix/>
          </a:blip>
          <a:stretch>
            <a:fillRect/>
          </a:stretch>
        </p:blipFill>
        <p:spPr>
          <a:xfrm>
            <a:off x="1469476" y="811161"/>
            <a:ext cx="2507100" cy="2507100"/>
          </a:xfrm>
          <a:prstGeom prst="ellipse">
            <a:avLst/>
          </a:prstGeom>
          <a:noFill/>
          <a:ln>
            <a:noFill/>
          </a:ln>
        </p:spPr>
      </p:pic>
      <p:sp>
        <p:nvSpPr>
          <p:cNvPr id="289" name="Google Shape;289;p73"/>
          <p:cNvSpPr txBox="1"/>
          <p:nvPr/>
        </p:nvSpPr>
        <p:spPr>
          <a:xfrm>
            <a:off x="1469476" y="3438645"/>
            <a:ext cx="2507100" cy="893700"/>
          </a:xfrm>
          <a:prstGeom prst="rect">
            <a:avLst/>
          </a:prstGeom>
          <a:noFill/>
          <a:ln>
            <a:noFill/>
          </a:ln>
        </p:spPr>
        <p:txBody>
          <a:bodyPr spcFirstLastPara="1" wrap="square" lIns="53225" tIns="53225" rIns="53225" bIns="53225" anchor="t" anchorCtr="0">
            <a:noAutofit/>
          </a:bodyPr>
          <a:lstStyle/>
          <a:p>
            <a:pPr marL="0" lvl="0" indent="0" algn="ctr" rtl="0">
              <a:spcBef>
                <a:spcPts val="0"/>
              </a:spcBef>
              <a:spcAft>
                <a:spcPts val="0"/>
              </a:spcAft>
              <a:buNone/>
            </a:pPr>
            <a:r>
              <a:rPr lang="en" sz="1474" b="1">
                <a:solidFill>
                  <a:srgbClr val="2B2B2B"/>
                </a:solidFill>
                <a:latin typeface="Open Sans"/>
                <a:ea typeface="Open Sans"/>
                <a:cs typeface="Open Sans"/>
                <a:sym typeface="Open Sans"/>
              </a:rPr>
              <a:t>Julianna X. Goldring </a:t>
            </a:r>
            <a:endParaRPr sz="1474" b="1">
              <a:solidFill>
                <a:srgbClr val="2B2B2B"/>
              </a:solidFill>
              <a:latin typeface="Open Sans"/>
              <a:ea typeface="Open Sans"/>
              <a:cs typeface="Open Sans"/>
              <a:sym typeface="Open Sans"/>
            </a:endParaRPr>
          </a:p>
          <a:p>
            <a:pPr marL="0" lvl="0" indent="0" algn="ctr" rtl="0">
              <a:spcBef>
                <a:spcPts val="0"/>
              </a:spcBef>
              <a:spcAft>
                <a:spcPts val="0"/>
              </a:spcAft>
              <a:buNone/>
            </a:pPr>
            <a:endParaRPr sz="1242" b="1" i="1">
              <a:solidFill>
                <a:srgbClr val="2B2B2B"/>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242" b="1" i="1">
                <a:solidFill>
                  <a:srgbClr val="2B2B2B"/>
                </a:solidFill>
                <a:latin typeface="Open Sans"/>
                <a:ea typeface="Open Sans"/>
                <a:cs typeface="Open Sans"/>
                <a:sym typeface="Open Sans"/>
              </a:rPr>
              <a:t>Director of Marketing</a:t>
            </a:r>
            <a:endParaRPr sz="1242" b="1" i="1">
              <a:solidFill>
                <a:srgbClr val="2B2B2B"/>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474" b="1">
                <a:solidFill>
                  <a:srgbClr val="2B2B2B"/>
                </a:solidFill>
                <a:latin typeface="Open Sans"/>
                <a:ea typeface="Open Sans"/>
                <a:cs typeface="Open Sans"/>
                <a:sym typeface="Open Sans"/>
              </a:rPr>
              <a:t>Concept3D</a:t>
            </a:r>
            <a:endParaRPr sz="1474" b="1">
              <a:solidFill>
                <a:srgbClr val="2B2B2B"/>
              </a:solidFill>
              <a:latin typeface="Open Sans"/>
              <a:ea typeface="Open Sans"/>
              <a:cs typeface="Open Sans"/>
              <a:sym typeface="Open Sans"/>
            </a:endParaRPr>
          </a:p>
        </p:txBody>
      </p:sp>
      <p:cxnSp>
        <p:nvCxnSpPr>
          <p:cNvPr id="290" name="Google Shape;290;p73">
            <a:extLst>
              <a:ext uri="{C183D7F6-B498-43B3-948B-1728B52AA6E4}">
                <adec:decorative xmlns:adec="http://schemas.microsoft.com/office/drawing/2017/decorative" val="1"/>
              </a:ext>
            </a:extLst>
          </p:cNvPr>
          <p:cNvCxnSpPr/>
          <p:nvPr/>
        </p:nvCxnSpPr>
        <p:spPr>
          <a:xfrm>
            <a:off x="2059832" y="3793236"/>
            <a:ext cx="1326300" cy="7200"/>
          </a:xfrm>
          <a:prstGeom prst="straightConnector1">
            <a:avLst/>
          </a:prstGeom>
          <a:noFill/>
          <a:ln w="22175" cap="flat" cmpd="sng">
            <a:solidFill>
              <a:srgbClr val="085630"/>
            </a:solidFill>
            <a:prstDash val="solid"/>
            <a:round/>
            <a:headEnd type="none" w="med" len="med"/>
            <a:tailEnd type="none" w="med" len="med"/>
          </a:ln>
        </p:spPr>
      </p:cxnSp>
      <p:pic>
        <p:nvPicPr>
          <p:cNvPr id="291" name="Google Shape;291;p73" descr="Abigail Bradshaw, young round faced woman with glasses, dark hair pulled back, fair skin, and a sandy collared shirt" title="BR6_8466 (1).jpg"/>
          <p:cNvPicPr preferRelativeResize="0"/>
          <p:nvPr/>
        </p:nvPicPr>
        <p:blipFill rotWithShape="1">
          <a:blip r:embed="rId4">
            <a:alphaModFix/>
          </a:blip>
          <a:srcRect l="16675" r="16675"/>
          <a:stretch/>
        </p:blipFill>
        <p:spPr>
          <a:xfrm>
            <a:off x="5337925" y="811159"/>
            <a:ext cx="2507100" cy="2507100"/>
          </a:xfrm>
          <a:prstGeom prst="ellipse">
            <a:avLst/>
          </a:prstGeom>
          <a:noFill/>
          <a:ln>
            <a:noFill/>
          </a:ln>
        </p:spPr>
      </p:pic>
      <p:sp>
        <p:nvSpPr>
          <p:cNvPr id="292" name="Google Shape;292;p73"/>
          <p:cNvSpPr txBox="1"/>
          <p:nvPr/>
        </p:nvSpPr>
        <p:spPr>
          <a:xfrm>
            <a:off x="4851475" y="3438650"/>
            <a:ext cx="3480000" cy="1268400"/>
          </a:xfrm>
          <a:prstGeom prst="rect">
            <a:avLst/>
          </a:prstGeom>
          <a:noFill/>
          <a:ln>
            <a:noFill/>
          </a:ln>
        </p:spPr>
        <p:txBody>
          <a:bodyPr spcFirstLastPara="1" wrap="square" lIns="53225" tIns="53225" rIns="53225" bIns="53225" anchor="t" anchorCtr="0">
            <a:noAutofit/>
          </a:bodyPr>
          <a:lstStyle/>
          <a:p>
            <a:pPr marL="0" lvl="0" indent="0" algn="ctr" rtl="0">
              <a:spcBef>
                <a:spcPts val="0"/>
              </a:spcBef>
              <a:spcAft>
                <a:spcPts val="0"/>
              </a:spcAft>
              <a:buNone/>
            </a:pPr>
            <a:r>
              <a:rPr lang="en" sz="1474" b="1">
                <a:solidFill>
                  <a:srgbClr val="2B2B2B"/>
                </a:solidFill>
                <a:latin typeface="Open Sans"/>
                <a:ea typeface="Open Sans"/>
                <a:cs typeface="Open Sans"/>
                <a:sym typeface="Open Sans"/>
              </a:rPr>
              <a:t>Abigail Bradshaw</a:t>
            </a:r>
            <a:endParaRPr sz="1474" b="1">
              <a:solidFill>
                <a:srgbClr val="2B2B2B"/>
              </a:solidFill>
              <a:latin typeface="Open Sans"/>
              <a:ea typeface="Open Sans"/>
              <a:cs typeface="Open Sans"/>
              <a:sym typeface="Open Sans"/>
            </a:endParaRPr>
          </a:p>
          <a:p>
            <a:pPr marL="0" lvl="0" indent="0" algn="ctr" rtl="0">
              <a:lnSpc>
                <a:spcPct val="115000"/>
              </a:lnSpc>
              <a:spcBef>
                <a:spcPts val="0"/>
              </a:spcBef>
              <a:spcAft>
                <a:spcPts val="0"/>
              </a:spcAft>
              <a:buNone/>
            </a:pPr>
            <a:endParaRPr sz="1242" b="1" i="1">
              <a:solidFill>
                <a:srgbClr val="2B2B2B"/>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200" b="1" i="1">
                <a:solidFill>
                  <a:schemeClr val="dk1"/>
                </a:solidFill>
                <a:latin typeface="Open Sans"/>
                <a:ea typeface="Open Sans"/>
                <a:cs typeface="Open Sans"/>
                <a:sym typeface="Open Sans"/>
              </a:rPr>
              <a:t>Assistant Director of the </a:t>
            </a:r>
            <a:endParaRPr sz="1200" b="1" i="1">
              <a:solidFill>
                <a:schemeClr val="dk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200" b="1" i="1">
                <a:solidFill>
                  <a:schemeClr val="dk1"/>
                </a:solidFill>
                <a:latin typeface="Open Sans"/>
                <a:ea typeface="Open Sans"/>
                <a:cs typeface="Open Sans"/>
                <a:sym typeface="Open Sans"/>
              </a:rPr>
              <a:t>Accessibility Resource Office</a:t>
            </a:r>
            <a:endParaRPr sz="1200" b="1" i="1">
              <a:solidFill>
                <a:schemeClr val="dk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474" b="1">
                <a:solidFill>
                  <a:srgbClr val="2B2B2B"/>
                </a:solidFill>
                <a:latin typeface="Open Sans"/>
                <a:ea typeface="Open Sans"/>
                <a:cs typeface="Open Sans"/>
                <a:sym typeface="Open Sans"/>
              </a:rPr>
              <a:t>Westmont College</a:t>
            </a:r>
            <a:endParaRPr sz="1474" b="1">
              <a:solidFill>
                <a:srgbClr val="2B2B2B"/>
              </a:solidFill>
              <a:latin typeface="Open Sans"/>
              <a:ea typeface="Open Sans"/>
              <a:cs typeface="Open Sans"/>
              <a:sym typeface="Open Sans"/>
            </a:endParaRPr>
          </a:p>
        </p:txBody>
      </p:sp>
      <p:cxnSp>
        <p:nvCxnSpPr>
          <p:cNvPr id="293" name="Google Shape;293;p73">
            <a:extLst>
              <a:ext uri="{C183D7F6-B498-43B3-948B-1728B52AA6E4}">
                <adec:decorative xmlns:adec="http://schemas.microsoft.com/office/drawing/2017/decorative" val="1"/>
              </a:ext>
            </a:extLst>
          </p:cNvPr>
          <p:cNvCxnSpPr/>
          <p:nvPr/>
        </p:nvCxnSpPr>
        <p:spPr>
          <a:xfrm>
            <a:off x="5928332" y="3793236"/>
            <a:ext cx="1326300" cy="7200"/>
          </a:xfrm>
          <a:prstGeom prst="straightConnector1">
            <a:avLst/>
          </a:prstGeom>
          <a:noFill/>
          <a:ln w="22175" cap="flat" cmpd="sng">
            <a:solidFill>
              <a:srgbClr val="085630"/>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 name="Title 1">
            <a:extLst>
              <a:ext uri="{FF2B5EF4-FFF2-40B4-BE49-F238E27FC236}">
                <a16:creationId xmlns:a16="http://schemas.microsoft.com/office/drawing/2014/main" id="{9AAFB1D5-44E6-8C4C-6423-9528890BD2C0}"/>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About Westmont College</a:t>
            </a:r>
          </a:p>
        </p:txBody>
      </p:sp>
      <p:pic>
        <p:nvPicPr>
          <p:cNvPr id="299" name="Google Shape;299;p74" descr="Westmont College Accessibility Resource Office Logo"/>
          <p:cNvPicPr preferRelativeResize="0"/>
          <p:nvPr/>
        </p:nvPicPr>
        <p:blipFill>
          <a:blip r:embed="rId3">
            <a:alphaModFix/>
          </a:blip>
          <a:stretch>
            <a:fillRect/>
          </a:stretch>
        </p:blipFill>
        <p:spPr>
          <a:xfrm>
            <a:off x="152400" y="218974"/>
            <a:ext cx="8839204" cy="1117849"/>
          </a:xfrm>
          <a:prstGeom prst="rect">
            <a:avLst/>
          </a:prstGeom>
          <a:noFill/>
          <a:ln>
            <a:noFill/>
          </a:ln>
        </p:spPr>
      </p:pic>
      <p:pic>
        <p:nvPicPr>
          <p:cNvPr id="300" name="Google Shape;300;p74" descr="View above Westmont College against green foothills" title="RC_0605A.jpg"/>
          <p:cNvPicPr preferRelativeResize="0"/>
          <p:nvPr/>
        </p:nvPicPr>
        <p:blipFill>
          <a:blip r:embed="rId4">
            <a:alphaModFix/>
          </a:blip>
          <a:stretch>
            <a:fillRect/>
          </a:stretch>
        </p:blipFill>
        <p:spPr>
          <a:xfrm>
            <a:off x="1916250" y="1565075"/>
            <a:ext cx="5311501" cy="2986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75">
            <a:extLst>
              <a:ext uri="{C183D7F6-B498-43B3-948B-1728B52AA6E4}">
                <adec:decorative xmlns:adec="http://schemas.microsoft.com/office/drawing/2017/decorative" val="1"/>
              </a:ext>
            </a:extLst>
          </p:cNvPr>
          <p:cNvPicPr preferRelativeResize="0"/>
          <p:nvPr/>
        </p:nvPicPr>
        <p:blipFill rotWithShape="1">
          <a:blip r:embed="rId3">
            <a:alphaModFix amt="40000"/>
          </a:blip>
          <a:srcRect b="20445"/>
          <a:stretch/>
        </p:blipFill>
        <p:spPr>
          <a:xfrm>
            <a:off x="0" y="0"/>
            <a:ext cx="9144003" cy="5143499"/>
          </a:xfrm>
          <a:prstGeom prst="rect">
            <a:avLst/>
          </a:prstGeom>
          <a:noFill/>
          <a:ln>
            <a:noFill/>
          </a:ln>
        </p:spPr>
      </p:pic>
      <p:sp>
        <p:nvSpPr>
          <p:cNvPr id="2" name="Title 1">
            <a:extLst>
              <a:ext uri="{FF2B5EF4-FFF2-40B4-BE49-F238E27FC236}">
                <a16:creationId xmlns:a16="http://schemas.microsoft.com/office/drawing/2014/main" id="{E3010458-6737-C544-FFC0-E0962EA2275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About Concept3D</a:t>
            </a:r>
          </a:p>
        </p:txBody>
      </p:sp>
      <p:sp>
        <p:nvSpPr>
          <p:cNvPr id="307" name="Google Shape;307;p75"/>
          <p:cNvSpPr txBox="1"/>
          <p:nvPr/>
        </p:nvSpPr>
        <p:spPr>
          <a:xfrm>
            <a:off x="0" y="400575"/>
            <a:ext cx="9144000" cy="5919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2600" b="1">
                <a:solidFill>
                  <a:schemeClr val="dk1"/>
                </a:solidFill>
                <a:latin typeface="Lexend"/>
                <a:ea typeface="Lexend"/>
                <a:cs typeface="Lexend"/>
                <a:sym typeface="Lexend"/>
              </a:rPr>
              <a:t>Empowering Higher Ed with Digital-First Solutions </a:t>
            </a:r>
            <a:endParaRPr sz="2600" b="1">
              <a:solidFill>
                <a:schemeClr val="dk1"/>
              </a:solidFill>
              <a:latin typeface="Lexend"/>
              <a:ea typeface="Lexend"/>
              <a:cs typeface="Lexend"/>
              <a:sym typeface="Lexend"/>
            </a:endParaRPr>
          </a:p>
          <a:p>
            <a:pPr marL="0" lvl="0" indent="0" algn="ctr" rtl="0">
              <a:spcBef>
                <a:spcPts val="0"/>
              </a:spcBef>
              <a:spcAft>
                <a:spcPts val="0"/>
              </a:spcAft>
              <a:buNone/>
            </a:pPr>
            <a:endParaRPr sz="3500">
              <a:solidFill>
                <a:srgbClr val="2B2B2B"/>
              </a:solidFill>
              <a:latin typeface="Open Sans ExtraBold"/>
              <a:ea typeface="Open Sans ExtraBold"/>
              <a:cs typeface="Open Sans ExtraBold"/>
              <a:sym typeface="Open Sans ExtraBold"/>
            </a:endParaRPr>
          </a:p>
        </p:txBody>
      </p:sp>
      <p:sp>
        <p:nvSpPr>
          <p:cNvPr id="308" name="Google Shape;308;p75"/>
          <p:cNvSpPr txBox="1"/>
          <p:nvPr/>
        </p:nvSpPr>
        <p:spPr>
          <a:xfrm>
            <a:off x="366300" y="960394"/>
            <a:ext cx="8411400" cy="3696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400" i="1">
                <a:solidFill>
                  <a:srgbClr val="2B2B2B"/>
                </a:solidFill>
                <a:latin typeface="Open Sans"/>
                <a:ea typeface="Open Sans"/>
                <a:cs typeface="Open Sans"/>
                <a:sym typeface="Open Sans"/>
              </a:rPr>
              <a:t>Enhance Campus Navigation, Communication, Recruitment and Event Management</a:t>
            </a:r>
            <a:endParaRPr sz="1400" i="1">
              <a:solidFill>
                <a:srgbClr val="2B2B2B"/>
              </a:solidFill>
              <a:latin typeface="Open Sans"/>
              <a:ea typeface="Open Sans"/>
              <a:cs typeface="Open Sans"/>
              <a:sym typeface="Open Sans"/>
            </a:endParaRPr>
          </a:p>
          <a:p>
            <a:pPr marL="0" lvl="0" indent="0" algn="ctr" rtl="0">
              <a:spcBef>
                <a:spcPts val="0"/>
              </a:spcBef>
              <a:spcAft>
                <a:spcPts val="0"/>
              </a:spcAft>
              <a:buNone/>
            </a:pPr>
            <a:endParaRPr sz="1500">
              <a:solidFill>
                <a:srgbClr val="2B2B2B"/>
              </a:solidFill>
              <a:latin typeface="Open Sans"/>
              <a:ea typeface="Open Sans"/>
              <a:cs typeface="Open Sans"/>
              <a:sym typeface="Open Sans"/>
            </a:endParaRPr>
          </a:p>
        </p:txBody>
      </p:sp>
      <p:pic>
        <p:nvPicPr>
          <p:cNvPr id="306" name="Google Shape;306;p75" descr="Collage of images related to a woman using the Concept3D map on her phone, the images showing different pages of a Concept3D map (image of location, image of map, and event calendar page)"/>
          <p:cNvPicPr preferRelativeResize="0"/>
          <p:nvPr/>
        </p:nvPicPr>
        <p:blipFill rotWithShape="1">
          <a:blip r:embed="rId4">
            <a:alphaModFix/>
          </a:blip>
          <a:srcRect l="651" r="651"/>
          <a:stretch/>
        </p:blipFill>
        <p:spPr>
          <a:xfrm>
            <a:off x="2789981" y="1486162"/>
            <a:ext cx="3564039" cy="3082914"/>
          </a:xfrm>
          <a:prstGeom prst="rect">
            <a:avLst/>
          </a:prstGeom>
          <a:noFill/>
          <a:ln>
            <a:noFill/>
          </a:ln>
        </p:spPr>
      </p:pic>
      <p:sp>
        <p:nvSpPr>
          <p:cNvPr id="309" name="Google Shape;309;p75"/>
          <p:cNvSpPr txBox="1"/>
          <p:nvPr/>
        </p:nvSpPr>
        <p:spPr>
          <a:xfrm>
            <a:off x="349125" y="1821938"/>
            <a:ext cx="23691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sz="1700" b="1">
                <a:solidFill>
                  <a:srgbClr val="2B2B2B"/>
                </a:solidFill>
                <a:latin typeface="Lexend"/>
                <a:ea typeface="Lexend"/>
                <a:cs typeface="Lexend"/>
                <a:sym typeface="Lexend"/>
              </a:rPr>
              <a:t>WHO WE SUPPORT</a:t>
            </a:r>
            <a:endParaRPr sz="1400">
              <a:solidFill>
                <a:srgbClr val="2B2B2B"/>
              </a:solidFill>
              <a:latin typeface="Lexend"/>
              <a:ea typeface="Lexend"/>
              <a:cs typeface="Lexend"/>
              <a:sym typeface="Lexend"/>
            </a:endParaRPr>
          </a:p>
        </p:txBody>
      </p:sp>
      <p:sp>
        <p:nvSpPr>
          <p:cNvPr id="311" name="Google Shape;311;p75"/>
          <p:cNvSpPr txBox="1"/>
          <p:nvPr/>
        </p:nvSpPr>
        <p:spPr>
          <a:xfrm>
            <a:off x="755719" y="2375100"/>
            <a:ext cx="19038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sz="1400">
                <a:solidFill>
                  <a:srgbClr val="2B2B2B"/>
                </a:solidFill>
                <a:latin typeface="Open Sans"/>
                <a:ea typeface="Open Sans"/>
                <a:cs typeface="Open Sans"/>
                <a:sym typeface="Open Sans"/>
              </a:rPr>
              <a:t>Marketing</a:t>
            </a:r>
            <a:endParaRPr sz="1400">
              <a:solidFill>
                <a:srgbClr val="2B2B2B"/>
              </a:solidFill>
              <a:latin typeface="Open Sans"/>
              <a:ea typeface="Open Sans"/>
              <a:cs typeface="Open Sans"/>
              <a:sym typeface="Open Sans"/>
            </a:endParaRPr>
          </a:p>
        </p:txBody>
      </p:sp>
      <p:sp>
        <p:nvSpPr>
          <p:cNvPr id="312" name="Google Shape;312;p75"/>
          <p:cNvSpPr txBox="1"/>
          <p:nvPr/>
        </p:nvSpPr>
        <p:spPr>
          <a:xfrm>
            <a:off x="755719" y="2770781"/>
            <a:ext cx="19038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sz="1400">
                <a:solidFill>
                  <a:srgbClr val="2B2B2B"/>
                </a:solidFill>
                <a:latin typeface="Open Sans"/>
                <a:ea typeface="Open Sans"/>
                <a:cs typeface="Open Sans"/>
                <a:sym typeface="Open Sans"/>
              </a:rPr>
              <a:t>Admissions </a:t>
            </a:r>
            <a:endParaRPr sz="1400">
              <a:solidFill>
                <a:srgbClr val="2B2B2B"/>
              </a:solidFill>
              <a:latin typeface="Open Sans"/>
              <a:ea typeface="Open Sans"/>
              <a:cs typeface="Open Sans"/>
              <a:sym typeface="Open Sans"/>
            </a:endParaRPr>
          </a:p>
        </p:txBody>
      </p:sp>
      <p:sp>
        <p:nvSpPr>
          <p:cNvPr id="313" name="Google Shape;313;p75"/>
          <p:cNvSpPr txBox="1"/>
          <p:nvPr/>
        </p:nvSpPr>
        <p:spPr>
          <a:xfrm>
            <a:off x="755719" y="3166463"/>
            <a:ext cx="19038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sz="1400">
                <a:solidFill>
                  <a:srgbClr val="2B2B2B"/>
                </a:solidFill>
                <a:latin typeface="Open Sans"/>
                <a:ea typeface="Open Sans"/>
                <a:cs typeface="Open Sans"/>
                <a:sym typeface="Open Sans"/>
              </a:rPr>
              <a:t>Student Engagement</a:t>
            </a:r>
            <a:endParaRPr sz="1400">
              <a:solidFill>
                <a:srgbClr val="2B2B2B"/>
              </a:solidFill>
              <a:latin typeface="Open Sans"/>
              <a:ea typeface="Open Sans"/>
              <a:cs typeface="Open Sans"/>
              <a:sym typeface="Open Sans"/>
            </a:endParaRPr>
          </a:p>
        </p:txBody>
      </p:sp>
      <p:sp>
        <p:nvSpPr>
          <p:cNvPr id="310" name="Google Shape;310;p75"/>
          <p:cNvSpPr txBox="1"/>
          <p:nvPr/>
        </p:nvSpPr>
        <p:spPr>
          <a:xfrm>
            <a:off x="6550921" y="1821938"/>
            <a:ext cx="2252400" cy="216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700" b="1">
                <a:solidFill>
                  <a:srgbClr val="2B2B2B"/>
                </a:solidFill>
                <a:latin typeface="Lexend"/>
                <a:ea typeface="Lexend"/>
                <a:cs typeface="Lexend"/>
                <a:sym typeface="Lexend"/>
              </a:rPr>
              <a:t>OUR SOLUTIONS</a:t>
            </a:r>
            <a:endParaRPr sz="1700">
              <a:solidFill>
                <a:srgbClr val="2B2B2B"/>
              </a:solidFill>
              <a:latin typeface="Lexend"/>
              <a:ea typeface="Lexend"/>
              <a:cs typeface="Lexend"/>
              <a:sym typeface="Lexend"/>
            </a:endParaRPr>
          </a:p>
        </p:txBody>
      </p:sp>
      <p:sp>
        <p:nvSpPr>
          <p:cNvPr id="314" name="Google Shape;314;p75"/>
          <p:cNvSpPr txBox="1"/>
          <p:nvPr/>
        </p:nvSpPr>
        <p:spPr>
          <a:xfrm>
            <a:off x="6970969" y="2375100"/>
            <a:ext cx="19038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sz="1400">
                <a:solidFill>
                  <a:srgbClr val="2B2B2B"/>
                </a:solidFill>
                <a:latin typeface="Open Sans"/>
                <a:ea typeface="Open Sans"/>
                <a:cs typeface="Open Sans"/>
                <a:sym typeface="Open Sans"/>
              </a:rPr>
              <a:t>Interactive Maps</a:t>
            </a:r>
            <a:endParaRPr sz="1400">
              <a:solidFill>
                <a:srgbClr val="2B2B2B"/>
              </a:solidFill>
              <a:latin typeface="Open Sans"/>
              <a:ea typeface="Open Sans"/>
              <a:cs typeface="Open Sans"/>
              <a:sym typeface="Open Sans"/>
            </a:endParaRPr>
          </a:p>
        </p:txBody>
      </p:sp>
      <p:sp>
        <p:nvSpPr>
          <p:cNvPr id="315" name="Google Shape;315;p75"/>
          <p:cNvSpPr txBox="1"/>
          <p:nvPr/>
        </p:nvSpPr>
        <p:spPr>
          <a:xfrm>
            <a:off x="6970969" y="2770781"/>
            <a:ext cx="19038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sz="1400">
                <a:solidFill>
                  <a:srgbClr val="2B2B2B"/>
                </a:solidFill>
                <a:latin typeface="Open Sans"/>
                <a:ea typeface="Open Sans"/>
                <a:cs typeface="Open Sans"/>
                <a:sym typeface="Open Sans"/>
              </a:rPr>
              <a:t>Localist Events</a:t>
            </a:r>
            <a:endParaRPr sz="1400">
              <a:solidFill>
                <a:srgbClr val="2B2B2B"/>
              </a:solidFill>
              <a:latin typeface="Open Sans"/>
              <a:ea typeface="Open Sans"/>
              <a:cs typeface="Open Sans"/>
              <a:sym typeface="Open Sans"/>
            </a:endParaRPr>
          </a:p>
        </p:txBody>
      </p:sp>
      <p:sp>
        <p:nvSpPr>
          <p:cNvPr id="316" name="Google Shape;316;p75"/>
          <p:cNvSpPr txBox="1"/>
          <p:nvPr/>
        </p:nvSpPr>
        <p:spPr>
          <a:xfrm>
            <a:off x="6970969" y="3154163"/>
            <a:ext cx="19038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sz="1400">
                <a:solidFill>
                  <a:srgbClr val="2B2B2B"/>
                </a:solidFill>
                <a:latin typeface="Open Sans"/>
                <a:ea typeface="Open Sans"/>
                <a:cs typeface="Open Sans"/>
                <a:sym typeface="Open Sans"/>
              </a:rPr>
              <a:t>360º Tours</a:t>
            </a:r>
            <a:endParaRPr sz="1400">
              <a:solidFill>
                <a:srgbClr val="2B2B2B"/>
              </a:solidFill>
              <a:latin typeface="Open Sans"/>
              <a:ea typeface="Open Sans"/>
              <a:cs typeface="Open Sans"/>
              <a:sym typeface="Open Sans"/>
            </a:endParaRPr>
          </a:p>
        </p:txBody>
      </p:sp>
      <p:sp>
        <p:nvSpPr>
          <p:cNvPr id="317" name="Google Shape;317;p75"/>
          <p:cNvSpPr txBox="1"/>
          <p:nvPr/>
        </p:nvSpPr>
        <p:spPr>
          <a:xfrm>
            <a:off x="6970969" y="3547463"/>
            <a:ext cx="2024100" cy="3933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800"/>
              </a:spcAft>
              <a:buNone/>
            </a:pPr>
            <a:r>
              <a:rPr lang="en">
                <a:solidFill>
                  <a:srgbClr val="2B2B2B"/>
                </a:solidFill>
                <a:latin typeface="Open Sans"/>
                <a:ea typeface="Open Sans"/>
                <a:cs typeface="Open Sans"/>
                <a:sym typeface="Open Sans"/>
              </a:rPr>
              <a:t>Room Reservations</a:t>
            </a:r>
            <a:endParaRPr sz="1400">
              <a:solidFill>
                <a:srgbClr val="2B2B2B"/>
              </a:solidFill>
              <a:latin typeface="Open Sans"/>
              <a:ea typeface="Open Sans"/>
              <a:cs typeface="Open Sans"/>
              <a:sym typeface="Open Sans"/>
            </a:endParaRPr>
          </a:p>
        </p:txBody>
      </p:sp>
      <p:sp>
        <p:nvSpPr>
          <p:cNvPr id="333" name="Google Shape;333;p75"/>
          <p:cNvSpPr txBox="1"/>
          <p:nvPr/>
        </p:nvSpPr>
        <p:spPr>
          <a:xfrm>
            <a:off x="366300" y="4683375"/>
            <a:ext cx="8411400" cy="3696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500" i="1">
                <a:solidFill>
                  <a:srgbClr val="2B2B2B"/>
                </a:solidFill>
                <a:latin typeface="Open Sans"/>
                <a:ea typeface="Open Sans"/>
                <a:cs typeface="Open Sans"/>
                <a:sym typeface="Open Sans"/>
              </a:rPr>
              <a:t>We champion</a:t>
            </a:r>
            <a:r>
              <a:rPr lang="en" sz="1400" i="1">
                <a:latin typeface="Open Sans"/>
                <a:ea typeface="Open Sans"/>
                <a:cs typeface="Open Sans"/>
                <a:sym typeface="Open Sans"/>
              </a:rPr>
              <a:t> </a:t>
            </a:r>
            <a:r>
              <a:rPr lang="en" sz="1400" b="1" i="1">
                <a:latin typeface="Open Sans"/>
                <a:ea typeface="Open Sans"/>
                <a:cs typeface="Open Sans"/>
                <a:sym typeface="Open Sans"/>
              </a:rPr>
              <a:t>accessibility</a:t>
            </a:r>
            <a:r>
              <a:rPr lang="en" sz="1400" i="1">
                <a:latin typeface="Open Sans"/>
                <a:ea typeface="Open Sans"/>
                <a:cs typeface="Open Sans"/>
                <a:sym typeface="Open Sans"/>
              </a:rPr>
              <a:t> best practices and advocate for </a:t>
            </a:r>
            <a:r>
              <a:rPr lang="en" sz="1400" b="1" i="1">
                <a:latin typeface="Open Sans"/>
                <a:ea typeface="Open Sans"/>
                <a:cs typeface="Open Sans"/>
                <a:sym typeface="Open Sans"/>
              </a:rPr>
              <a:t>inclusive</a:t>
            </a:r>
            <a:r>
              <a:rPr lang="en" sz="1400" i="1">
                <a:latin typeface="Open Sans"/>
                <a:ea typeface="Open Sans"/>
                <a:cs typeface="Open Sans"/>
                <a:sym typeface="Open Sans"/>
              </a:rPr>
              <a:t> marketing and recruitment</a:t>
            </a:r>
            <a:endParaRPr sz="1400" i="1">
              <a:latin typeface="Open Sans"/>
              <a:ea typeface="Open Sans"/>
              <a:cs typeface="Open Sans"/>
              <a:sym typeface="Open Sans"/>
            </a:endParaRPr>
          </a:p>
          <a:p>
            <a:pPr marL="0" lvl="0" indent="0" algn="ctr" rtl="0">
              <a:spcBef>
                <a:spcPts val="0"/>
              </a:spcBef>
              <a:spcAft>
                <a:spcPts val="0"/>
              </a:spcAft>
              <a:buNone/>
            </a:pPr>
            <a:endParaRPr sz="1500">
              <a:solidFill>
                <a:srgbClr val="2B2B2B"/>
              </a:solidFill>
              <a:latin typeface="Open Sans"/>
              <a:ea typeface="Open Sans"/>
              <a:cs typeface="Open Sans"/>
              <a:sym typeface="Open Sans"/>
            </a:endParaRPr>
          </a:p>
        </p:txBody>
      </p:sp>
      <p:sp>
        <p:nvSpPr>
          <p:cNvPr id="318" name="Google Shape;318;p75">
            <a:extLst>
              <a:ext uri="{C183D7F6-B498-43B3-948B-1728B52AA6E4}">
                <adec:decorative xmlns:adec="http://schemas.microsoft.com/office/drawing/2017/decorative" val="1"/>
              </a:ext>
            </a:extLst>
          </p:cNvPr>
          <p:cNvSpPr/>
          <p:nvPr/>
        </p:nvSpPr>
        <p:spPr>
          <a:xfrm>
            <a:off x="6612375" y="2421113"/>
            <a:ext cx="301200" cy="301200"/>
          </a:xfrm>
          <a:prstGeom prst="ellipse">
            <a:avLst/>
          </a:prstGeom>
          <a:noFill/>
          <a:ln w="28575" cap="flat" cmpd="sng">
            <a:solidFill>
              <a:srgbClr val="159E6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Open Sans"/>
              <a:ea typeface="Open Sans"/>
              <a:cs typeface="Open Sans"/>
              <a:sym typeface="Open Sans"/>
            </a:endParaRPr>
          </a:p>
        </p:txBody>
      </p:sp>
      <p:sp>
        <p:nvSpPr>
          <p:cNvPr id="319" name="Google Shape;319;p75">
            <a:extLst>
              <a:ext uri="{C183D7F6-B498-43B3-948B-1728B52AA6E4}">
                <adec:decorative xmlns:adec="http://schemas.microsoft.com/office/drawing/2017/decorative" val="1"/>
              </a:ext>
            </a:extLst>
          </p:cNvPr>
          <p:cNvSpPr/>
          <p:nvPr/>
        </p:nvSpPr>
        <p:spPr>
          <a:xfrm>
            <a:off x="6612375" y="2816794"/>
            <a:ext cx="301200" cy="301200"/>
          </a:xfrm>
          <a:prstGeom prst="ellipse">
            <a:avLst/>
          </a:prstGeom>
          <a:noFill/>
          <a:ln w="28575" cap="flat" cmpd="sng">
            <a:solidFill>
              <a:srgbClr val="159E6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Open Sans"/>
              <a:ea typeface="Open Sans"/>
              <a:cs typeface="Open Sans"/>
              <a:sym typeface="Open Sans"/>
            </a:endParaRPr>
          </a:p>
        </p:txBody>
      </p:sp>
      <p:sp>
        <p:nvSpPr>
          <p:cNvPr id="320" name="Google Shape;320;p75">
            <a:extLst>
              <a:ext uri="{C183D7F6-B498-43B3-948B-1728B52AA6E4}">
                <adec:decorative xmlns:adec="http://schemas.microsoft.com/office/drawing/2017/decorative" val="1"/>
              </a:ext>
            </a:extLst>
          </p:cNvPr>
          <p:cNvSpPr/>
          <p:nvPr/>
        </p:nvSpPr>
        <p:spPr>
          <a:xfrm>
            <a:off x="6612375" y="3200175"/>
            <a:ext cx="301200" cy="301200"/>
          </a:xfrm>
          <a:prstGeom prst="ellipse">
            <a:avLst/>
          </a:prstGeom>
          <a:noFill/>
          <a:ln w="28575" cap="flat" cmpd="sng">
            <a:solidFill>
              <a:srgbClr val="159E6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Open Sans"/>
              <a:ea typeface="Open Sans"/>
              <a:cs typeface="Open Sans"/>
              <a:sym typeface="Open Sans"/>
            </a:endParaRPr>
          </a:p>
        </p:txBody>
      </p:sp>
      <p:sp>
        <p:nvSpPr>
          <p:cNvPr id="321" name="Google Shape;321;p75">
            <a:extLst>
              <a:ext uri="{C183D7F6-B498-43B3-948B-1728B52AA6E4}">
                <adec:decorative xmlns:adec="http://schemas.microsoft.com/office/drawing/2017/decorative" val="1"/>
              </a:ext>
            </a:extLst>
          </p:cNvPr>
          <p:cNvSpPr/>
          <p:nvPr/>
        </p:nvSpPr>
        <p:spPr>
          <a:xfrm>
            <a:off x="6612375" y="3583556"/>
            <a:ext cx="301200" cy="301200"/>
          </a:xfrm>
          <a:prstGeom prst="ellipse">
            <a:avLst/>
          </a:prstGeom>
          <a:noFill/>
          <a:ln w="28575" cap="flat" cmpd="sng">
            <a:solidFill>
              <a:srgbClr val="159E6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Open Sans"/>
              <a:ea typeface="Open Sans"/>
              <a:cs typeface="Open Sans"/>
              <a:sym typeface="Open Sans"/>
            </a:endParaRPr>
          </a:p>
        </p:txBody>
      </p:sp>
      <p:pic>
        <p:nvPicPr>
          <p:cNvPr id="322" name="Google Shape;322;p7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12375" y="2414213"/>
            <a:ext cx="301277" cy="301277"/>
          </a:xfrm>
          <a:prstGeom prst="rect">
            <a:avLst/>
          </a:prstGeom>
          <a:noFill/>
          <a:ln>
            <a:noFill/>
          </a:ln>
        </p:spPr>
      </p:pic>
      <p:pic>
        <p:nvPicPr>
          <p:cNvPr id="323" name="Google Shape;323;p7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612375" y="2807194"/>
            <a:ext cx="301277" cy="301277"/>
          </a:xfrm>
          <a:prstGeom prst="rect">
            <a:avLst/>
          </a:prstGeom>
          <a:noFill/>
          <a:ln>
            <a:noFill/>
          </a:ln>
        </p:spPr>
      </p:pic>
      <p:pic>
        <p:nvPicPr>
          <p:cNvPr id="324" name="Google Shape;324;p75">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612375" y="3200175"/>
            <a:ext cx="301277" cy="301277"/>
          </a:xfrm>
          <a:prstGeom prst="rect">
            <a:avLst/>
          </a:prstGeom>
          <a:noFill/>
          <a:ln>
            <a:noFill/>
          </a:ln>
        </p:spPr>
      </p:pic>
      <p:pic>
        <p:nvPicPr>
          <p:cNvPr id="325" name="Google Shape;325;p75">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612375" y="3583556"/>
            <a:ext cx="301277" cy="301277"/>
          </a:xfrm>
          <a:prstGeom prst="rect">
            <a:avLst/>
          </a:prstGeom>
          <a:noFill/>
          <a:ln>
            <a:noFill/>
          </a:ln>
        </p:spPr>
      </p:pic>
      <p:sp>
        <p:nvSpPr>
          <p:cNvPr id="326" name="Google Shape;326;p75">
            <a:extLst>
              <a:ext uri="{C183D7F6-B498-43B3-948B-1728B52AA6E4}">
                <adec:decorative xmlns:adec="http://schemas.microsoft.com/office/drawing/2017/decorative" val="1"/>
              </a:ext>
            </a:extLst>
          </p:cNvPr>
          <p:cNvSpPr/>
          <p:nvPr/>
        </p:nvSpPr>
        <p:spPr>
          <a:xfrm>
            <a:off x="408038" y="2423859"/>
            <a:ext cx="301200" cy="301200"/>
          </a:xfrm>
          <a:prstGeom prst="ellipse">
            <a:avLst/>
          </a:prstGeom>
          <a:noFill/>
          <a:ln w="28575" cap="flat" cmpd="sng">
            <a:solidFill>
              <a:srgbClr val="159E6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Open Sans"/>
              <a:ea typeface="Open Sans"/>
              <a:cs typeface="Open Sans"/>
              <a:sym typeface="Open Sans"/>
            </a:endParaRPr>
          </a:p>
        </p:txBody>
      </p:sp>
      <p:sp>
        <p:nvSpPr>
          <p:cNvPr id="327" name="Google Shape;327;p75">
            <a:extLst>
              <a:ext uri="{C183D7F6-B498-43B3-948B-1728B52AA6E4}">
                <adec:decorative xmlns:adec="http://schemas.microsoft.com/office/drawing/2017/decorative" val="1"/>
              </a:ext>
            </a:extLst>
          </p:cNvPr>
          <p:cNvSpPr/>
          <p:nvPr/>
        </p:nvSpPr>
        <p:spPr>
          <a:xfrm>
            <a:off x="408038" y="2807240"/>
            <a:ext cx="301200" cy="301200"/>
          </a:xfrm>
          <a:prstGeom prst="ellipse">
            <a:avLst/>
          </a:prstGeom>
          <a:noFill/>
          <a:ln w="28575" cap="flat" cmpd="sng">
            <a:solidFill>
              <a:srgbClr val="159E6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Open Sans"/>
              <a:ea typeface="Open Sans"/>
              <a:cs typeface="Open Sans"/>
              <a:sym typeface="Open Sans"/>
            </a:endParaRPr>
          </a:p>
        </p:txBody>
      </p:sp>
      <p:sp>
        <p:nvSpPr>
          <p:cNvPr id="328" name="Google Shape;328;p75">
            <a:extLst>
              <a:ext uri="{C183D7F6-B498-43B3-948B-1728B52AA6E4}">
                <adec:decorative xmlns:adec="http://schemas.microsoft.com/office/drawing/2017/decorative" val="1"/>
              </a:ext>
            </a:extLst>
          </p:cNvPr>
          <p:cNvSpPr/>
          <p:nvPr/>
        </p:nvSpPr>
        <p:spPr>
          <a:xfrm>
            <a:off x="408038" y="3190621"/>
            <a:ext cx="301200" cy="301200"/>
          </a:xfrm>
          <a:prstGeom prst="ellipse">
            <a:avLst/>
          </a:prstGeom>
          <a:noFill/>
          <a:ln w="28575" cap="flat" cmpd="sng">
            <a:solidFill>
              <a:srgbClr val="159E68"/>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Open Sans"/>
              <a:ea typeface="Open Sans"/>
              <a:cs typeface="Open Sans"/>
              <a:sym typeface="Open Sans"/>
            </a:endParaRPr>
          </a:p>
        </p:txBody>
      </p:sp>
      <p:pic>
        <p:nvPicPr>
          <p:cNvPr id="329" name="Google Shape;329;p75">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408037" y="2423818"/>
            <a:ext cx="301275" cy="301275"/>
          </a:xfrm>
          <a:prstGeom prst="rect">
            <a:avLst/>
          </a:prstGeom>
          <a:noFill/>
          <a:ln>
            <a:noFill/>
          </a:ln>
        </p:spPr>
      </p:pic>
      <p:pic>
        <p:nvPicPr>
          <p:cNvPr id="330" name="Google Shape;330;p75">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450225" y="2849421"/>
            <a:ext cx="216900" cy="216900"/>
          </a:xfrm>
          <a:prstGeom prst="rect">
            <a:avLst/>
          </a:prstGeom>
          <a:noFill/>
          <a:ln>
            <a:noFill/>
          </a:ln>
        </p:spPr>
      </p:pic>
      <p:pic>
        <p:nvPicPr>
          <p:cNvPr id="331" name="Google Shape;331;p75">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408038" y="3190621"/>
            <a:ext cx="301275" cy="301275"/>
          </a:xfrm>
          <a:prstGeom prst="rect">
            <a:avLst/>
          </a:prstGeom>
          <a:noFill/>
          <a:ln>
            <a:noFill/>
          </a:ln>
        </p:spPr>
      </p:pic>
      <p:pic>
        <p:nvPicPr>
          <p:cNvPr id="332" name="Google Shape;332;p75">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3691196" y="169544"/>
            <a:ext cx="1761608" cy="216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9" name="Google Shape;339;p76"/>
          <p:cNvSpPr txBox="1">
            <a:spLocks noGrp="1"/>
          </p:cNvSpPr>
          <p:nvPr>
            <p:ph type="title"/>
          </p:nvPr>
        </p:nvSpPr>
        <p:spPr>
          <a:xfrm>
            <a:off x="710400" y="2285400"/>
            <a:ext cx="360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20">
                <a:solidFill>
                  <a:srgbClr val="2B2B2B"/>
                </a:solidFill>
                <a:latin typeface="Lexend"/>
                <a:ea typeface="Lexend"/>
                <a:cs typeface="Lexend"/>
                <a:sym typeface="Lexend"/>
              </a:rPr>
              <a:t>The Legal Landscape</a:t>
            </a:r>
            <a:endParaRPr sz="2520">
              <a:solidFill>
                <a:srgbClr val="2B2B2B"/>
              </a:solidFill>
              <a:latin typeface="Lexend"/>
              <a:ea typeface="Lexend"/>
              <a:cs typeface="Lexend"/>
              <a:sym typeface="Lexend"/>
            </a:endParaRPr>
          </a:p>
        </p:txBody>
      </p:sp>
      <p:pic>
        <p:nvPicPr>
          <p:cNvPr id="338" name="Google Shape;338;p76" descr="Gavel and balance" title="pexels-sora-shimazaki-5669619.jpg"/>
          <p:cNvPicPr preferRelativeResize="0"/>
          <p:nvPr/>
        </p:nvPicPr>
        <p:blipFill rotWithShape="1">
          <a:blip r:embed="rId3">
            <a:alphaModFix amt="70000"/>
          </a:blip>
          <a:srcRect r="3549" b="19165"/>
          <a:stretch/>
        </p:blipFill>
        <p:spPr>
          <a:xfrm>
            <a:off x="5053525" y="0"/>
            <a:ext cx="4090475"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itle 1">
            <a:extLst>
              <a:ext uri="{FF2B5EF4-FFF2-40B4-BE49-F238E27FC236}">
                <a16:creationId xmlns:a16="http://schemas.microsoft.com/office/drawing/2014/main" id="{94786CA0-BC16-2CDA-8447-16ECECFC0B89}"/>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Disability in Higher Ed</a:t>
            </a:r>
          </a:p>
        </p:txBody>
      </p:sp>
      <p:sp>
        <p:nvSpPr>
          <p:cNvPr id="344" name="Google Shape;344;p77"/>
          <p:cNvSpPr txBox="1"/>
          <p:nvPr/>
        </p:nvSpPr>
        <p:spPr>
          <a:xfrm>
            <a:off x="557425" y="1668700"/>
            <a:ext cx="4383600" cy="20685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2900">
                <a:solidFill>
                  <a:srgbClr val="2B2B2B"/>
                </a:solidFill>
                <a:latin typeface="Lexend"/>
                <a:ea typeface="Lexend"/>
                <a:cs typeface="Lexend"/>
                <a:sym typeface="Lexend"/>
              </a:rPr>
              <a:t>In Higher Ed</a:t>
            </a:r>
            <a:r>
              <a:rPr lang="en" sz="2900" b="1">
                <a:solidFill>
                  <a:srgbClr val="2B2B2B"/>
                </a:solidFill>
                <a:latin typeface="Lexend"/>
                <a:ea typeface="Lexend"/>
                <a:cs typeface="Lexend"/>
                <a:sym typeface="Lexend"/>
              </a:rPr>
              <a:t> - 19.6% of </a:t>
            </a:r>
            <a:r>
              <a:rPr lang="en" sz="2900">
                <a:solidFill>
                  <a:srgbClr val="2B2B2B"/>
                </a:solidFill>
                <a:latin typeface="Lexend"/>
                <a:ea typeface="Lexend"/>
                <a:cs typeface="Lexend"/>
                <a:sym typeface="Lexend"/>
              </a:rPr>
              <a:t>post-secondary students in the United States</a:t>
            </a:r>
            <a:r>
              <a:rPr lang="en" sz="2900" b="1">
                <a:solidFill>
                  <a:srgbClr val="2B2B2B"/>
                </a:solidFill>
                <a:latin typeface="Lexend"/>
                <a:ea typeface="Lexend"/>
                <a:cs typeface="Lexend"/>
                <a:sym typeface="Lexend"/>
              </a:rPr>
              <a:t> identify </a:t>
            </a:r>
            <a:r>
              <a:rPr lang="en" sz="2900">
                <a:solidFill>
                  <a:srgbClr val="2B2B2B"/>
                </a:solidFill>
                <a:latin typeface="Lexend"/>
                <a:ea typeface="Lexend"/>
                <a:cs typeface="Lexend"/>
                <a:sym typeface="Lexend"/>
              </a:rPr>
              <a:t>as having</a:t>
            </a:r>
            <a:r>
              <a:rPr lang="en" sz="2900" b="1">
                <a:solidFill>
                  <a:srgbClr val="2B2B2B"/>
                </a:solidFill>
                <a:latin typeface="Lexend"/>
                <a:ea typeface="Lexend"/>
                <a:cs typeface="Lexend"/>
                <a:sym typeface="Lexend"/>
              </a:rPr>
              <a:t> a disability </a:t>
            </a:r>
            <a:endParaRPr sz="2900" b="1">
              <a:solidFill>
                <a:srgbClr val="2B2B2B"/>
              </a:solidFill>
              <a:latin typeface="Lexend"/>
              <a:ea typeface="Lexend"/>
              <a:cs typeface="Lexend"/>
              <a:sym typeface="Lexend"/>
            </a:endParaRPr>
          </a:p>
        </p:txBody>
      </p:sp>
      <p:sp>
        <p:nvSpPr>
          <p:cNvPr id="345" name="Google Shape;345;p77">
            <a:extLst>
              <a:ext uri="{C183D7F6-B498-43B3-948B-1728B52AA6E4}">
                <adec:decorative xmlns:adec="http://schemas.microsoft.com/office/drawing/2017/decorative" val="0"/>
              </a:ext>
            </a:extLst>
          </p:cNvPr>
          <p:cNvSpPr txBox="1"/>
          <p:nvPr/>
        </p:nvSpPr>
        <p:spPr>
          <a:xfrm>
            <a:off x="0" y="4929544"/>
            <a:ext cx="5731800" cy="1605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600">
                <a:solidFill>
                  <a:srgbClr val="2B2B2B"/>
                </a:solidFill>
                <a:latin typeface="Open Sans"/>
                <a:ea typeface="Open Sans"/>
                <a:cs typeface="Open Sans"/>
                <a:sym typeface="Open Sans"/>
              </a:rPr>
              <a:t>Source: National Center for Education Statistics</a:t>
            </a:r>
            <a:endParaRPr sz="600">
              <a:solidFill>
                <a:srgbClr val="2B2B2B"/>
              </a:solidFill>
              <a:latin typeface="Open Sans"/>
              <a:ea typeface="Open Sans"/>
              <a:cs typeface="Open Sans"/>
              <a:sym typeface="Open Sans"/>
            </a:endParaRPr>
          </a:p>
        </p:txBody>
      </p:sp>
      <p:sp>
        <p:nvSpPr>
          <p:cNvPr id="346" name="Google Shape;346;p77">
            <a:extLst>
              <a:ext uri="{C183D7F6-B498-43B3-948B-1728B52AA6E4}">
                <adec:decorative xmlns:adec="http://schemas.microsoft.com/office/drawing/2017/decorative" val="1"/>
              </a:ext>
            </a:extLst>
          </p:cNvPr>
          <p:cNvSpPr txBox="1"/>
          <p:nvPr/>
        </p:nvSpPr>
        <p:spPr>
          <a:xfrm>
            <a:off x="5984750" y="2196825"/>
            <a:ext cx="2171100" cy="11517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4000">
                <a:solidFill>
                  <a:schemeClr val="lt2"/>
                </a:solidFill>
                <a:latin typeface="Open Sans ExtraBold"/>
                <a:ea typeface="Open Sans ExtraBold"/>
                <a:cs typeface="Open Sans ExtraBold"/>
                <a:sym typeface="Open Sans ExtraBold"/>
              </a:rPr>
              <a:t>19.6%</a:t>
            </a:r>
            <a:endParaRPr sz="4000">
              <a:solidFill>
                <a:schemeClr val="lt2"/>
              </a:solidFill>
              <a:latin typeface="Open Sans ExtraBold"/>
              <a:ea typeface="Open Sans ExtraBold"/>
              <a:cs typeface="Open Sans ExtraBold"/>
              <a:sym typeface="Open Sans ExtraBold"/>
            </a:endParaRPr>
          </a:p>
        </p:txBody>
      </p:sp>
      <p:pic>
        <p:nvPicPr>
          <p:cNvPr id="347" name="Google Shape;347;p77" descr="Graphic of 19.6% statistic"/>
          <p:cNvPicPr preferRelativeResize="0"/>
          <p:nvPr/>
        </p:nvPicPr>
        <p:blipFill rotWithShape="1">
          <a:blip r:embed="rId3">
            <a:alphaModFix/>
          </a:blip>
          <a:srcRect l="22800" t="4759" r="22378" b="4414"/>
          <a:stretch/>
        </p:blipFill>
        <p:spPr>
          <a:xfrm>
            <a:off x="5557250" y="1312888"/>
            <a:ext cx="3026100" cy="2919585"/>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2" name="Title 1">
            <a:extLst>
              <a:ext uri="{FF2B5EF4-FFF2-40B4-BE49-F238E27FC236}">
                <a16:creationId xmlns:a16="http://schemas.microsoft.com/office/drawing/2014/main" id="{CFF6C981-D30B-780F-6B2C-279ABB5673AC}"/>
              </a:ext>
            </a:extLst>
          </p:cNvPr>
          <p:cNvSpPr txBox="1">
            <a:spLocks noGrp="1"/>
          </p:cNvSpPr>
          <p:nvPr>
            <p:ph type="title" idx="4294967295"/>
          </p:nvPr>
        </p:nvSpPr>
        <p:spPr>
          <a:xfrm>
            <a:off x="1152143" y="277163"/>
            <a:ext cx="6839712" cy="7489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800"/>
              </a:spcBef>
              <a:spcAft>
                <a:spcPts val="0"/>
              </a:spcAft>
              <a:buClr>
                <a:srgbClr val="2B2B2B"/>
              </a:buClr>
              <a:buSzPts val="2100"/>
              <a:buFont typeface="Arial"/>
              <a:buNone/>
              <a:tabLst/>
              <a:defRPr/>
            </a:pPr>
            <a:r>
              <a:rPr kumimoji="0" lang="en-US" sz="2000" b="1" i="0" u="none" strike="noStrike" kern="0" cap="none" spc="0" normalizeH="0" baseline="0" noProof="0" dirty="0">
                <a:ln>
                  <a:noFill/>
                </a:ln>
                <a:solidFill>
                  <a:srgbClr val="2B2B2B"/>
                </a:solidFill>
                <a:effectLst/>
                <a:highlight>
                  <a:srgbClr val="FFFF00"/>
                </a:highlight>
                <a:uLnTx/>
                <a:uFillTx/>
                <a:latin typeface="Lexend"/>
                <a:ea typeface="Lexend"/>
                <a:cs typeface="Lexend"/>
                <a:sym typeface="Lexend"/>
              </a:rPr>
              <a:t>NEW</a:t>
            </a:r>
            <a:r>
              <a:rPr kumimoji="0" lang="en-US" sz="2000" b="1" i="0" u="none" strike="noStrike" kern="0" cap="none" spc="0" normalizeH="0" baseline="0" noProof="0" dirty="0">
                <a:ln>
                  <a:noFill/>
                </a:ln>
                <a:solidFill>
                  <a:srgbClr val="2B2B2B"/>
                </a:solidFill>
                <a:effectLst/>
                <a:uLnTx/>
                <a:uFillTx/>
                <a:latin typeface="Lexend"/>
                <a:ea typeface="Lexend"/>
                <a:cs typeface="Lexend"/>
                <a:sym typeface="Lexend"/>
              </a:rPr>
              <a:t> </a:t>
            </a:r>
            <a:r>
              <a:rPr kumimoji="0" lang="en-US" sz="2000" b="0" i="0" u="none" strike="noStrike" kern="0" cap="none" spc="0" normalizeH="0" baseline="0" noProof="0" dirty="0">
                <a:ln>
                  <a:noFill/>
                </a:ln>
                <a:solidFill>
                  <a:srgbClr val="2B2B2B"/>
                </a:solidFill>
                <a:effectLst/>
                <a:uLnTx/>
                <a:uFillTx/>
                <a:latin typeface="Lexend"/>
                <a:ea typeface="Lexend"/>
                <a:cs typeface="Lexend"/>
                <a:sym typeface="Lexend"/>
              </a:rPr>
              <a:t>Department of Justice Ruling for </a:t>
            </a:r>
          </a:p>
          <a:p>
            <a:pPr marL="0" marR="0" lvl="0" indent="0" algn="ctr" defTabSz="914400" rtl="0" eaLnBrk="1" fontAlgn="auto" latinLnBrk="0" hangingPunct="1">
              <a:lnSpc>
                <a:spcPct val="90000"/>
              </a:lnSpc>
              <a:spcBef>
                <a:spcPts val="800"/>
              </a:spcBef>
              <a:spcAft>
                <a:spcPts val="0"/>
              </a:spcAft>
              <a:buClr>
                <a:srgbClr val="2B2B2B"/>
              </a:buClr>
              <a:buSzPts val="2100"/>
              <a:buFont typeface="Arial"/>
              <a:buNone/>
              <a:tabLst/>
              <a:defRPr/>
            </a:pPr>
            <a:r>
              <a:rPr kumimoji="0" lang="en-US" sz="2000" b="0" i="0" u="none" strike="noStrike" kern="0" cap="none" spc="0" normalizeH="0" baseline="0" noProof="0" dirty="0">
                <a:ln>
                  <a:noFill/>
                </a:ln>
                <a:solidFill>
                  <a:srgbClr val="2B2B2B"/>
                </a:solidFill>
                <a:effectLst/>
                <a:uLnTx/>
                <a:uFillTx/>
                <a:latin typeface="Lexend"/>
                <a:ea typeface="Lexend"/>
                <a:cs typeface="Lexend"/>
                <a:sym typeface="Lexend"/>
              </a:rPr>
              <a:t>Title II of the ADA - </a:t>
            </a:r>
            <a:r>
              <a:rPr kumimoji="0" lang="en-US" sz="2000" b="0" i="1" u="none" strike="noStrike" kern="0" cap="none" spc="0" normalizeH="0" baseline="0" noProof="0" dirty="0">
                <a:ln>
                  <a:noFill/>
                </a:ln>
                <a:solidFill>
                  <a:srgbClr val="2B2B2B"/>
                </a:solidFill>
                <a:effectLst/>
                <a:uLnTx/>
                <a:uFillTx/>
                <a:latin typeface="Lexend"/>
                <a:ea typeface="Lexend"/>
                <a:cs typeface="Lexend"/>
                <a:sym typeface="Lexend"/>
              </a:rPr>
              <a:t>April 2024 </a:t>
            </a:r>
            <a:endParaRPr kumimoji="0" lang="en-US"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2" name="Google Shape;352;p78"/>
          <p:cNvSpPr>
            <a:spLocks/>
          </p:cNvSpPr>
          <p:nvPr/>
        </p:nvSpPr>
        <p:spPr>
          <a:xfrm>
            <a:off x="180974" y="2066544"/>
            <a:ext cx="8782050" cy="4358704"/>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800"/>
              </a:spcBef>
              <a:spcAft>
                <a:spcPts val="0"/>
              </a:spcAft>
              <a:buClr>
                <a:srgbClr val="2B2B2B"/>
              </a:buClr>
              <a:buSzPts val="2100"/>
              <a:buFont typeface="Arial"/>
              <a:buNone/>
              <a:tabLst/>
              <a:defRPr/>
            </a:pPr>
            <a:r>
              <a:rPr kumimoji="0" lang="en-US" sz="1900" b="1" i="0" u="none" strike="noStrike" kern="0" cap="none" spc="0" normalizeH="0" baseline="0" noProof="0" dirty="0">
                <a:ln>
                  <a:noFill/>
                </a:ln>
                <a:solidFill>
                  <a:srgbClr val="2B2B2B"/>
                </a:solidFill>
                <a:effectLst/>
                <a:uLnTx/>
                <a:uFillTx/>
                <a:latin typeface="Lexend"/>
                <a:ea typeface="Lexend"/>
                <a:cs typeface="Lexend"/>
                <a:sym typeface="Lexend"/>
              </a:rPr>
              <a:t>What the ruling says:</a:t>
            </a:r>
            <a:r>
              <a:rPr kumimoji="0" lang="en-US" sz="1900" b="0" i="0" u="none" strike="noStrike" kern="0" cap="none" spc="0" normalizeH="0" baseline="0" noProof="0" dirty="0">
                <a:ln>
                  <a:noFill/>
                </a:ln>
                <a:solidFill>
                  <a:srgbClr val="2B2B2B"/>
                </a:solidFill>
                <a:effectLst/>
                <a:uLnTx/>
                <a:uFillTx/>
                <a:latin typeface="Lexend"/>
                <a:ea typeface="Lexend"/>
                <a:cs typeface="Lexend"/>
                <a:sym typeface="Lexend"/>
              </a:rPr>
              <a:t> </a:t>
            </a:r>
          </a:p>
          <a:p>
            <a:pPr marL="0" marR="0" lvl="0" indent="0" algn="l" defTabSz="914400" rtl="0" eaLnBrk="1" fontAlgn="auto" latinLnBrk="0" hangingPunct="1">
              <a:lnSpc>
                <a:spcPct val="90000"/>
              </a:lnSpc>
              <a:spcBef>
                <a:spcPts val="800"/>
              </a:spcBef>
              <a:spcAft>
                <a:spcPts val="0"/>
              </a:spcAft>
              <a:buClr>
                <a:srgbClr val="2B2B2B"/>
              </a:buClr>
              <a:buSzPts val="2100"/>
              <a:buFont typeface="Arial"/>
              <a:buNone/>
              <a:tabLst/>
              <a:defRPr/>
            </a:pPr>
            <a:r>
              <a:rPr kumimoji="0" lang="en-US" sz="1900" b="0" i="0" u="none" strike="noStrike" kern="0" cap="none" spc="0" normalizeH="0" baseline="0" noProof="0" dirty="0">
                <a:ln>
                  <a:noFill/>
                </a:ln>
                <a:solidFill>
                  <a:srgbClr val="2B2B2B"/>
                </a:solidFill>
                <a:effectLst/>
                <a:uLnTx/>
                <a:uFillTx/>
                <a:latin typeface="Lexend"/>
                <a:ea typeface="Lexend"/>
                <a:cs typeface="Lexend"/>
                <a:sym typeface="Lexend"/>
              </a:rPr>
              <a:t>All web and mobile app content must meet WCAG 2.1 Level AA </a:t>
            </a:r>
          </a:p>
          <a:p>
            <a:pPr marL="0" marR="0" lvl="0" indent="0" algn="l" defTabSz="914400" rtl="0" eaLnBrk="1" fontAlgn="auto" latinLnBrk="0" hangingPunct="1">
              <a:lnSpc>
                <a:spcPct val="90000"/>
              </a:lnSpc>
              <a:spcBef>
                <a:spcPts val="800"/>
              </a:spcBef>
              <a:spcAft>
                <a:spcPts val="0"/>
              </a:spcAft>
              <a:buClr>
                <a:srgbClr val="2B2B2B"/>
              </a:buClr>
              <a:buSzPts val="2100"/>
              <a:buFont typeface="Arial"/>
              <a:buNone/>
              <a:tabLst/>
              <a:defRPr/>
            </a:pPr>
            <a:endParaRPr kumimoji="0" lang="en-US" sz="1900" b="0" i="0" u="none" strike="noStrike" kern="0" cap="none" spc="0" normalizeH="0" baseline="0" noProof="0" dirty="0">
              <a:ln>
                <a:noFill/>
              </a:ln>
              <a:solidFill>
                <a:srgbClr val="2B2B2B"/>
              </a:solidFill>
              <a:effectLst/>
              <a:uLnTx/>
              <a:uFillTx/>
              <a:latin typeface="Lexend"/>
              <a:ea typeface="Lexend"/>
              <a:cs typeface="Lexend"/>
              <a:sym typeface="Lexend"/>
            </a:endParaRPr>
          </a:p>
          <a:p>
            <a:pPr marL="0" marR="0" lvl="0" indent="0" algn="l" defTabSz="914400" rtl="0" eaLnBrk="1" fontAlgn="auto" latinLnBrk="0" hangingPunct="1">
              <a:lnSpc>
                <a:spcPct val="115000"/>
              </a:lnSpc>
              <a:spcBef>
                <a:spcPts val="800"/>
              </a:spcBef>
              <a:spcAft>
                <a:spcPts val="0"/>
              </a:spcAft>
              <a:buClr>
                <a:srgbClr val="2B2B2B"/>
              </a:buClr>
              <a:buSzPts val="2100"/>
              <a:buFont typeface="Arial"/>
              <a:buNone/>
              <a:tabLst/>
              <a:defRPr/>
            </a:pPr>
            <a:r>
              <a:rPr kumimoji="0" lang="en-US" sz="1900" b="1" i="0" u="none" strike="noStrike" kern="0" cap="none" spc="0" normalizeH="0" baseline="0" noProof="0" dirty="0">
                <a:ln>
                  <a:noFill/>
                </a:ln>
                <a:solidFill>
                  <a:srgbClr val="2B2B2B"/>
                </a:solidFill>
                <a:effectLst/>
                <a:uLnTx/>
                <a:uFillTx/>
                <a:latin typeface="Lexend"/>
                <a:ea typeface="Lexend"/>
                <a:cs typeface="Lexend"/>
                <a:sym typeface="Lexend"/>
              </a:rPr>
              <a:t>Compliance deadlines:</a:t>
            </a:r>
          </a:p>
          <a:p>
            <a:pPr marL="914400" marR="0" lvl="1" indent="-349250" algn="l" defTabSz="914400" rtl="0" eaLnBrk="1" fontAlgn="auto" latinLnBrk="0" hangingPunct="1">
              <a:lnSpc>
                <a:spcPct val="115000"/>
              </a:lnSpc>
              <a:spcBef>
                <a:spcPts val="800"/>
              </a:spcBef>
              <a:spcAft>
                <a:spcPts val="0"/>
              </a:spcAft>
              <a:buClr>
                <a:srgbClr val="2B2B2B"/>
              </a:buClr>
              <a:buSzPts val="1900"/>
              <a:buFont typeface="Lexend"/>
              <a:buChar char="•"/>
              <a:tabLst/>
              <a:defRPr/>
            </a:pPr>
            <a:r>
              <a:rPr kumimoji="0" lang="en-US" sz="1900" b="0" i="0" u="none" strike="noStrike" kern="0" cap="none" spc="0" normalizeH="0" baseline="0" noProof="0" dirty="0">
                <a:ln>
                  <a:noFill/>
                </a:ln>
                <a:solidFill>
                  <a:srgbClr val="2B2B2B"/>
                </a:solidFill>
                <a:effectLst/>
                <a:uLnTx/>
                <a:uFillTx/>
                <a:latin typeface="Lexend"/>
                <a:ea typeface="Lexend"/>
                <a:cs typeface="Lexend"/>
                <a:sym typeface="Lexend"/>
              </a:rPr>
              <a:t>Greater than 50,000 persons April 2026 </a:t>
            </a:r>
          </a:p>
          <a:p>
            <a:pPr marL="914400" marR="0" lvl="1" indent="-349250" algn="l" defTabSz="914400" rtl="0" eaLnBrk="1" fontAlgn="auto" latinLnBrk="0" hangingPunct="1">
              <a:lnSpc>
                <a:spcPct val="115000"/>
              </a:lnSpc>
              <a:spcBef>
                <a:spcPts val="0"/>
              </a:spcBef>
              <a:spcAft>
                <a:spcPts val="0"/>
              </a:spcAft>
              <a:buClr>
                <a:srgbClr val="2B2B2B"/>
              </a:buClr>
              <a:buSzPts val="1900"/>
              <a:buFont typeface="Lexend"/>
              <a:buChar char="•"/>
              <a:tabLst/>
              <a:defRPr/>
            </a:pPr>
            <a:r>
              <a:rPr kumimoji="0" lang="en-US" sz="1900" b="0" i="0" u="none" strike="noStrike" kern="0" cap="none" spc="0" normalizeH="0" baseline="0" noProof="0" dirty="0">
                <a:ln>
                  <a:noFill/>
                </a:ln>
                <a:solidFill>
                  <a:srgbClr val="2B2B2B"/>
                </a:solidFill>
                <a:effectLst/>
                <a:uLnTx/>
                <a:uFillTx/>
                <a:latin typeface="Lexend"/>
                <a:ea typeface="Lexend"/>
                <a:cs typeface="Lexend"/>
                <a:sym typeface="Lexend"/>
              </a:rPr>
              <a:t>Less than 50,000 persons by April 2027 </a:t>
            </a:r>
          </a:p>
          <a:p>
            <a:pPr marL="914400" marR="0" lvl="1" indent="-349250" algn="l" defTabSz="914400" rtl="0" eaLnBrk="1" fontAlgn="auto" latinLnBrk="0" hangingPunct="1">
              <a:lnSpc>
                <a:spcPct val="115000"/>
              </a:lnSpc>
              <a:spcBef>
                <a:spcPts val="0"/>
              </a:spcBef>
              <a:spcAft>
                <a:spcPts val="0"/>
              </a:spcAft>
              <a:buClr>
                <a:srgbClr val="2B2B2B"/>
              </a:buClr>
              <a:buSzPts val="1900"/>
              <a:buFont typeface="Lexend"/>
              <a:buChar char="•"/>
              <a:tabLst/>
              <a:defRPr/>
            </a:pPr>
            <a:r>
              <a:rPr kumimoji="0" lang="en-US" sz="1900" b="0" i="1" u="none" strike="noStrike" kern="0" cap="none" spc="0" normalizeH="0" baseline="0" noProof="0" dirty="0">
                <a:ln>
                  <a:noFill/>
                </a:ln>
                <a:solidFill>
                  <a:srgbClr val="2B2B2B"/>
                </a:solidFill>
                <a:effectLst/>
                <a:uLnTx/>
                <a:uFillTx/>
                <a:latin typeface="Lexend"/>
                <a:ea typeface="Lexend"/>
                <a:cs typeface="Lexend"/>
                <a:sym typeface="Lexend"/>
              </a:rPr>
              <a:t>*this is not student body size</a:t>
            </a:r>
            <a:endParaRPr kumimoji="0" lang="en-US" sz="1900" b="0" i="0" u="none" strike="noStrike" kern="0" cap="none" spc="0" normalizeH="0" baseline="0" noProof="0" dirty="0">
              <a:ln>
                <a:noFill/>
              </a:ln>
              <a:solidFill>
                <a:srgbClr val="2B2B2B"/>
              </a:solidFill>
              <a:effectLst/>
              <a:uLnTx/>
              <a:uFillTx/>
              <a:latin typeface="Lexend"/>
              <a:ea typeface="Lexend"/>
              <a:cs typeface="Lexend"/>
              <a:sym typeface="Lexend"/>
            </a:endParaRPr>
          </a:p>
        </p:txBody>
      </p:sp>
      <p:pic>
        <p:nvPicPr>
          <p:cNvPr id="353" name="Google Shape;353;p78" descr="Department of Justice Seal"/>
          <p:cNvPicPr preferRelativeResize="0"/>
          <p:nvPr/>
        </p:nvPicPr>
        <p:blipFill>
          <a:blip r:embed="rId3">
            <a:alphaModFix/>
          </a:blip>
          <a:stretch>
            <a:fillRect/>
          </a:stretch>
        </p:blipFill>
        <p:spPr>
          <a:xfrm>
            <a:off x="4022261" y="1026086"/>
            <a:ext cx="1099475" cy="1099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solidFill>
                  <a:srgbClr val="2B2B2B"/>
                </a:solidFill>
                <a:latin typeface="Lexend"/>
                <a:ea typeface="Lexend"/>
                <a:cs typeface="Lexend"/>
                <a:sym typeface="Lexend"/>
              </a:rPr>
              <a:t>The Destination: Equal Access + Belonging</a:t>
            </a:r>
            <a:endParaRPr sz="2820">
              <a:solidFill>
                <a:srgbClr val="2B2B2B"/>
              </a:solidFill>
              <a:latin typeface="Lexend"/>
              <a:ea typeface="Lexend"/>
              <a:cs typeface="Lexend"/>
              <a:sym typeface="Lexend"/>
            </a:endParaRPr>
          </a:p>
        </p:txBody>
      </p:sp>
      <p:sp>
        <p:nvSpPr>
          <p:cNvPr id="359" name="Google Shape;359;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47500" lnSpcReduction="20000"/>
          </a:bodyPr>
          <a:lstStyle/>
          <a:p>
            <a:pPr marL="457200" lvl="0" indent="0" algn="l" rtl="0">
              <a:spcBef>
                <a:spcPts val="0"/>
              </a:spcBef>
              <a:spcAft>
                <a:spcPts val="0"/>
              </a:spcAft>
              <a:buNone/>
            </a:pPr>
            <a:endParaRPr>
              <a:solidFill>
                <a:srgbClr val="000000"/>
              </a:solidFill>
              <a:latin typeface="Open Sans"/>
              <a:ea typeface="Open Sans"/>
              <a:cs typeface="Open Sans"/>
              <a:sym typeface="Open Sans"/>
            </a:endParaRPr>
          </a:p>
          <a:p>
            <a:pPr marL="457200" lvl="0" indent="0" algn="l" rtl="0">
              <a:spcBef>
                <a:spcPts val="1200"/>
              </a:spcBef>
              <a:spcAft>
                <a:spcPts val="0"/>
              </a:spcAft>
              <a:buNone/>
            </a:pPr>
            <a:endParaRPr sz="2300">
              <a:solidFill>
                <a:srgbClr val="2B2B2B"/>
              </a:solidFill>
              <a:latin typeface="Open Sans"/>
              <a:ea typeface="Open Sans"/>
              <a:cs typeface="Open Sans"/>
              <a:sym typeface="Open Sans"/>
            </a:endParaRPr>
          </a:p>
          <a:p>
            <a:pPr marL="457200" lvl="0" indent="-380181" algn="l" rtl="0">
              <a:spcBef>
                <a:spcPts val="1200"/>
              </a:spcBef>
              <a:spcAft>
                <a:spcPts val="0"/>
              </a:spcAft>
              <a:buClr>
                <a:srgbClr val="2B2B2B"/>
              </a:buClr>
              <a:buSzPct val="100000"/>
              <a:buFont typeface="Open Sans"/>
              <a:buChar char="●"/>
            </a:pPr>
            <a:r>
              <a:rPr lang="en" sz="5025">
                <a:solidFill>
                  <a:srgbClr val="2B2B2B"/>
                </a:solidFill>
                <a:latin typeface="Open Sans"/>
                <a:ea typeface="Open Sans"/>
                <a:cs typeface="Open Sans"/>
                <a:sym typeface="Open Sans"/>
              </a:rPr>
              <a:t>Universal Design</a:t>
            </a:r>
            <a:endParaRPr sz="5025">
              <a:solidFill>
                <a:srgbClr val="2B2B2B"/>
              </a:solidFill>
              <a:latin typeface="Open Sans"/>
              <a:ea typeface="Open Sans"/>
              <a:cs typeface="Open Sans"/>
              <a:sym typeface="Open Sans"/>
            </a:endParaRPr>
          </a:p>
          <a:p>
            <a:pPr marL="0" lvl="0" indent="0" algn="l" rtl="0">
              <a:spcBef>
                <a:spcPts val="1200"/>
              </a:spcBef>
              <a:spcAft>
                <a:spcPts val="0"/>
              </a:spcAft>
              <a:buNone/>
            </a:pPr>
            <a:endParaRPr sz="5025">
              <a:solidFill>
                <a:srgbClr val="2B2B2B"/>
              </a:solidFill>
              <a:latin typeface="Open Sans"/>
              <a:ea typeface="Open Sans"/>
              <a:cs typeface="Open Sans"/>
              <a:sym typeface="Open Sans"/>
            </a:endParaRPr>
          </a:p>
          <a:p>
            <a:pPr marL="457200" lvl="0" indent="-380181" algn="l" rtl="0">
              <a:spcBef>
                <a:spcPts val="1200"/>
              </a:spcBef>
              <a:spcAft>
                <a:spcPts val="0"/>
              </a:spcAft>
              <a:buClr>
                <a:srgbClr val="2B2B2B"/>
              </a:buClr>
              <a:buSzPct val="100000"/>
              <a:buFont typeface="Open Sans"/>
              <a:buChar char="●"/>
            </a:pPr>
            <a:r>
              <a:rPr lang="en" sz="5025">
                <a:solidFill>
                  <a:srgbClr val="2B2B2B"/>
                </a:solidFill>
                <a:latin typeface="Open Sans"/>
                <a:ea typeface="Open Sans"/>
                <a:cs typeface="Open Sans"/>
                <a:sym typeface="Open Sans"/>
              </a:rPr>
              <a:t>Independence and personal agency </a:t>
            </a:r>
            <a:endParaRPr sz="5025">
              <a:solidFill>
                <a:srgbClr val="2B2B2B"/>
              </a:solidFill>
              <a:latin typeface="Open Sans"/>
              <a:ea typeface="Open Sans"/>
              <a:cs typeface="Open Sans"/>
              <a:sym typeface="Open Sans"/>
            </a:endParaRPr>
          </a:p>
          <a:p>
            <a:pPr marL="0" lvl="0" indent="0" algn="l" rtl="0">
              <a:spcBef>
                <a:spcPts val="1200"/>
              </a:spcBef>
              <a:spcAft>
                <a:spcPts val="0"/>
              </a:spcAft>
              <a:buNone/>
            </a:pPr>
            <a:endParaRPr sz="5025">
              <a:solidFill>
                <a:srgbClr val="2B2B2B"/>
              </a:solidFill>
              <a:latin typeface="Open Sans"/>
              <a:ea typeface="Open Sans"/>
              <a:cs typeface="Open Sans"/>
              <a:sym typeface="Open Sans"/>
            </a:endParaRPr>
          </a:p>
          <a:p>
            <a:pPr marL="457200" lvl="0" indent="-380181" algn="l" rtl="0">
              <a:spcBef>
                <a:spcPts val="1200"/>
              </a:spcBef>
              <a:spcAft>
                <a:spcPts val="0"/>
              </a:spcAft>
              <a:buClr>
                <a:srgbClr val="2B2B2B"/>
              </a:buClr>
              <a:buSzPct val="100000"/>
              <a:buFont typeface="Open Sans"/>
              <a:buChar char="●"/>
            </a:pPr>
            <a:r>
              <a:rPr lang="en" sz="5025">
                <a:solidFill>
                  <a:srgbClr val="2B2B2B"/>
                </a:solidFill>
                <a:latin typeface="Open Sans"/>
                <a:ea typeface="Open Sans"/>
                <a:cs typeface="Open Sans"/>
                <a:sym typeface="Open Sans"/>
              </a:rPr>
              <a:t>Enrollment &amp; Retention</a:t>
            </a:r>
            <a:endParaRPr sz="5025">
              <a:solidFill>
                <a:srgbClr val="2B2B2B"/>
              </a:solidFill>
              <a:latin typeface="Open Sans"/>
              <a:ea typeface="Open Sans"/>
              <a:cs typeface="Open Sans"/>
              <a:sym typeface="Open Sans"/>
            </a:endParaRPr>
          </a:p>
          <a:p>
            <a:pPr marL="0" lvl="0" indent="0" algn="l" rtl="0">
              <a:spcBef>
                <a:spcPts val="1200"/>
              </a:spcBef>
              <a:spcAft>
                <a:spcPts val="1200"/>
              </a:spcAft>
              <a:buNone/>
            </a:pPr>
            <a:endParaRPr>
              <a:solidFill>
                <a:srgbClr val="000000"/>
              </a:solidFill>
              <a:latin typeface="Open Sans"/>
              <a:ea typeface="Open Sans"/>
              <a:cs typeface="Open Sans"/>
              <a:sym typeface="Open Sans"/>
            </a:endParaRPr>
          </a:p>
        </p:txBody>
      </p:sp>
      <p:pic>
        <p:nvPicPr>
          <p:cNvPr id="360" name="Google Shape;360;p79" descr="bus destination icon vector outline illustration (Provided by Getty Images)"/>
          <p:cNvPicPr preferRelativeResize="0"/>
          <p:nvPr/>
        </p:nvPicPr>
        <p:blipFill>
          <a:blip r:embed="rId3">
            <a:alphaModFix/>
          </a:blip>
          <a:stretch>
            <a:fillRect/>
          </a:stretch>
        </p:blipFill>
        <p:spPr>
          <a:xfrm>
            <a:off x="6452150" y="1670600"/>
            <a:ext cx="2380150" cy="2380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3D Template">
  <a:themeElements>
    <a:clrScheme name="Simple Light">
      <a:dk1>
        <a:srgbClr val="1D2231"/>
      </a:dk1>
      <a:lt1>
        <a:srgbClr val="FCF8F3"/>
      </a:lt1>
      <a:dk2>
        <a:srgbClr val="1D2231"/>
      </a:dk2>
      <a:lt2>
        <a:srgbClr val="009B65"/>
      </a:lt2>
      <a:accent1>
        <a:srgbClr val="FFBD19"/>
      </a:accent1>
      <a:accent2>
        <a:srgbClr val="D2F5B0"/>
      </a:accent2>
      <a:accent3>
        <a:srgbClr val="FFFFAC"/>
      </a:accent3>
      <a:accent4>
        <a:srgbClr val="027140"/>
      </a:accent4>
      <a:accent5>
        <a:srgbClr val="D5ECDF"/>
      </a:accent5>
      <a:accent6>
        <a:srgbClr val="DEE5F1"/>
      </a:accent6>
      <a:hlink>
        <a:srgbClr val="36EC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2B2B2B"/>
      </a:dk1>
      <a:lt1>
        <a:srgbClr val="F6F8F8"/>
      </a:lt1>
      <a:dk2>
        <a:srgbClr val="A7A7A7"/>
      </a:dk2>
      <a:lt2>
        <a:srgbClr val="535353"/>
      </a:lt2>
      <a:accent1>
        <a:srgbClr val="F49E14"/>
      </a:accent1>
      <a:accent2>
        <a:srgbClr val="FA891E"/>
      </a:accent2>
      <a:accent3>
        <a:srgbClr val="FF7427"/>
      </a:accent3>
      <a:accent4>
        <a:srgbClr val="F15131"/>
      </a:accent4>
      <a:accent5>
        <a:srgbClr val="F42D3A"/>
      </a:accent5>
      <a:accent6>
        <a:srgbClr val="CE174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1286</Words>
  <Application>Microsoft Macintosh PowerPoint</Application>
  <PresentationFormat>On-screen Show (16:9)</PresentationFormat>
  <Paragraphs>167</Paragraphs>
  <Slides>21</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Open Sans</vt:lpstr>
      <vt:lpstr>Lexend</vt:lpstr>
      <vt:lpstr>Open Sans ExtraBold</vt:lpstr>
      <vt:lpstr>Helvetica Neue</vt:lpstr>
      <vt:lpstr>Arial</vt:lpstr>
      <vt:lpstr>Simple Light</vt:lpstr>
      <vt:lpstr>Concept3D Template</vt:lpstr>
      <vt:lpstr>Office Theme</vt:lpstr>
      <vt:lpstr>Finding a Path to Belonging with Accessible Maps</vt:lpstr>
      <vt:lpstr>AGENDA</vt:lpstr>
      <vt:lpstr>Introductions</vt:lpstr>
      <vt:lpstr>About Westmont College</vt:lpstr>
      <vt:lpstr>About Concept3D</vt:lpstr>
      <vt:lpstr>The Legal Landscape</vt:lpstr>
      <vt:lpstr>Disability in Higher Ed</vt:lpstr>
      <vt:lpstr>NEW Department of Justice Ruling for  Title II of the ADA - April 2024 </vt:lpstr>
      <vt:lpstr>The Destination: Equal Access + Belonging</vt:lpstr>
      <vt:lpstr>The Roadblocks</vt:lpstr>
      <vt:lpstr>What happens to the visitor experience if:  No accessible wayfinding exists  ADA compliant locations are not marked  PDF map isn’t compatible with screen readers   Your institution sets the stage for a non-inclusive environment that leads to reputational damage, lawsuits, a negative impression and lost revenue  </vt:lpstr>
      <vt:lpstr>Accessibility Roadmap &amp; Westmont Case Study</vt:lpstr>
      <vt:lpstr>Accessibility Roadmap: Leadership Buy-In</vt:lpstr>
      <vt:lpstr>Accessibility Roadmap: Secure Funding</vt:lpstr>
      <vt:lpstr>Accessibility Roadmap: Testing</vt:lpstr>
      <vt:lpstr>Accessibility Roadmap: Vendor Evaluation </vt:lpstr>
      <vt:lpstr>Accessibility Roadmap: Implementation</vt:lpstr>
      <vt:lpstr>Westmont Map Live Demo: Implementation</vt:lpstr>
      <vt:lpstr>Pit Stops &amp; Construction: Are we there yet? Feedback &amp; Continuous Improvement </vt:lpstr>
      <vt:lpstr>Takeaways From The Journey</vt:lpstr>
      <vt:lpstr>Questions &amp; Open Floor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Abigail Bradshaw</cp:lastModifiedBy>
  <cp:revision>1</cp:revision>
  <dcterms:modified xsi:type="dcterms:W3CDTF">2025-10-23T17:28:05Z</dcterms:modified>
</cp:coreProperties>
</file>