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74"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1uzmuPA2qvVICjC1UQjPIkYU+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2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9dbd6ff9c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39dbd6ff9c3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3687" algn="l" rtl="0">
              <a:lnSpc>
                <a:spcPct val="130000"/>
              </a:lnSpc>
              <a:spcBef>
                <a:spcPts val="1200"/>
              </a:spcBef>
              <a:spcAft>
                <a:spcPts val="0"/>
              </a:spcAft>
              <a:buClr>
                <a:schemeClr val="dk1"/>
              </a:buClr>
              <a:buSzPts val="1025"/>
              <a:buChar char="●"/>
            </a:pPr>
            <a:r>
              <a:rPr lang="en" sz="1709">
                <a:solidFill>
                  <a:schemeClr val="dk1"/>
                </a:solidFill>
              </a:rPr>
              <a:t>Seamless Integration with LMS like Canvas, D2L Brightspace, Okta, CivicPlus &amp; More</a:t>
            </a:r>
            <a:endParaRPr sz="1709">
              <a:solidFill>
                <a:schemeClr val="dk1"/>
              </a:solidFill>
            </a:endParaRPr>
          </a:p>
          <a:p>
            <a:pPr marL="457200" lvl="0" indent="-293687" algn="l" rtl="0">
              <a:lnSpc>
                <a:spcPct val="130000"/>
              </a:lnSpc>
              <a:spcBef>
                <a:spcPts val="0"/>
              </a:spcBef>
              <a:spcAft>
                <a:spcPts val="0"/>
              </a:spcAft>
              <a:buClr>
                <a:schemeClr val="dk1"/>
              </a:buClr>
              <a:buSzPts val="1025"/>
              <a:buChar char="●"/>
            </a:pPr>
            <a:r>
              <a:rPr lang="en" sz="1709">
                <a:solidFill>
                  <a:schemeClr val="dk1"/>
                </a:solidFill>
              </a:rPr>
              <a:t>Instructors remediate course files directly in the LMS.</a:t>
            </a:r>
            <a:endParaRPr sz="1709">
              <a:solidFill>
                <a:schemeClr val="dk1"/>
              </a:solidFill>
            </a:endParaRPr>
          </a:p>
          <a:p>
            <a:pPr marL="457200" lvl="0" indent="-293687" algn="l" rtl="0">
              <a:lnSpc>
                <a:spcPct val="130000"/>
              </a:lnSpc>
              <a:spcBef>
                <a:spcPts val="0"/>
              </a:spcBef>
              <a:spcAft>
                <a:spcPts val="0"/>
              </a:spcAft>
              <a:buClr>
                <a:schemeClr val="dk1"/>
              </a:buClr>
              <a:buSzPts val="1025"/>
              <a:buChar char="●"/>
            </a:pPr>
            <a:r>
              <a:rPr lang="en" sz="1709">
                <a:solidFill>
                  <a:schemeClr val="dk1"/>
                </a:solidFill>
              </a:rPr>
              <a:t>Auto-tagged files returned instantly to course folders.</a:t>
            </a:r>
            <a:endParaRPr sz="1709">
              <a:solidFill>
                <a:schemeClr val="dk1"/>
              </a:solidFill>
            </a:endParaRPr>
          </a:p>
          <a:p>
            <a:pPr marL="457200" lvl="0" indent="-293687" algn="l" rtl="0">
              <a:lnSpc>
                <a:spcPct val="130000"/>
              </a:lnSpc>
              <a:spcBef>
                <a:spcPts val="0"/>
              </a:spcBef>
              <a:spcAft>
                <a:spcPts val="0"/>
              </a:spcAft>
              <a:buClr>
                <a:schemeClr val="dk1"/>
              </a:buClr>
              <a:buSzPts val="1025"/>
              <a:buChar char="●"/>
            </a:pPr>
            <a:r>
              <a:rPr lang="en" sz="1709">
                <a:solidFill>
                  <a:schemeClr val="dk1"/>
                </a:solidFill>
              </a:rPr>
              <a:t>Minimizes disruption to teaching workflows.</a:t>
            </a:r>
            <a:endParaRPr sz="1709">
              <a:solidFill>
                <a:schemeClr val="dk1"/>
              </a:solidFill>
            </a:endParaRPr>
          </a:p>
          <a:p>
            <a:pPr marL="457200" lvl="0" indent="-293687" algn="l" rtl="0">
              <a:lnSpc>
                <a:spcPct val="95000"/>
              </a:lnSpc>
              <a:spcBef>
                <a:spcPts val="0"/>
              </a:spcBef>
              <a:spcAft>
                <a:spcPts val="0"/>
              </a:spcAft>
              <a:buClr>
                <a:schemeClr val="dk1"/>
              </a:buClr>
              <a:buSzPts val="1025"/>
              <a:buChar char="●"/>
            </a:pPr>
            <a:r>
              <a:rPr lang="en" sz="1709">
                <a:solidFill>
                  <a:schemeClr val="dk1"/>
                </a:solidFill>
              </a:rPr>
              <a:t>PREP supports integration with any LMS or document repository through its open architecture, allowing direct document uploads from your system into the platform.</a:t>
            </a:r>
            <a:endParaRPr sz="1709">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9d679a1329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39d679a1329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984f2f105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3984f2f105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300">
                <a:solidFill>
                  <a:schemeClr val="dk1"/>
                </a:solidFill>
              </a:rPr>
              <a:t>Use Case 1: Colorado Mountain College &lt;&lt;no naming of clients&gt;&gt;</a:t>
            </a:r>
            <a:endParaRPr sz="13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Challenge:</a:t>
            </a:r>
            <a:br>
              <a:rPr lang="en">
                <a:solidFill>
                  <a:schemeClr val="dk1"/>
                </a:solidFill>
              </a:rPr>
            </a:br>
            <a:r>
              <a:rPr lang="en">
                <a:solidFill>
                  <a:schemeClr val="dk1"/>
                </a:solidFill>
              </a:rPr>
              <a:t>With limited funds but ambitious accessibility goals, Colorado Mountain College faced a significant gap in both budget and in-house knowledge around document accessibility.</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Solution:</a:t>
            </a:r>
            <a:br>
              <a:rPr lang="en">
                <a:solidFill>
                  <a:schemeClr val="dk1"/>
                </a:solidFill>
              </a:rPr>
            </a:br>
            <a:r>
              <a:rPr lang="en">
                <a:solidFill>
                  <a:schemeClr val="dk1"/>
                </a:solidFill>
              </a:rPr>
              <a:t>Continual Engine implemented a low concurrent–high non-concurrent license model (1:10 ratio from our regular 1:5) to maximize access while keeping costs low. To optimize seat usage, the system was configured so that: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Admins can manually log out inactive users after 2–3 days.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Users are automatically logged out after 24 hours of inactivity. This ensured that available licenses were always in active use.</a:t>
            </a:r>
            <a:br>
              <a:rPr lang="en">
                <a:solidFill>
                  <a:schemeClr val="dk1"/>
                </a:solidFill>
              </a:rPr>
            </a:b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Training &amp; Adoption:</a:t>
            </a:r>
            <a:br>
              <a:rPr lang="en">
                <a:solidFill>
                  <a:schemeClr val="dk1"/>
                </a:solidFill>
              </a:rPr>
            </a:br>
            <a:r>
              <a:rPr lang="en">
                <a:solidFill>
                  <a:schemeClr val="dk1"/>
                </a:solidFill>
              </a:rPr>
              <a:t>PREP’s standard six-session training program was customized into a more beginner-friendly sessions focused on the fundamentals of document accessibility. Continual Engine also developed custom marketing materials explaining what accessible documents are and why they matter, helping drive awareness and adoption across the institution.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PREP Training Course was also listed in client’s internal training resource hub to spread awareness, ease access and esure adoption</a:t>
            </a:r>
            <a:endParaRPr b="1">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9dbd6ff9c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39dbd6ff9c3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9dbd6ff9c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39dbd6ff9c3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9dbd6ff9c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39dbd6ff9c3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9eec228a3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39eec228a37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9eec228a3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39eec228a37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9eec228a3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39eec228a37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9d679a132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39d679a132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9e139f4e4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39e139f4e49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138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9d679a132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39d679a1329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9d679a132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39d679a1329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Es3yIMd32k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EkFT9eL2k3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mailto:vijayshree.vethantham@continualengine.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hyperlink" Target="https://youtu.be/Es3yIMd32k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a:extLst>
              <a:ext uri="{C183D7F6-B498-43B3-948B-1728B52AA6E4}">
                <adec:decorative xmlns:adec="http://schemas.microsoft.com/office/drawing/2017/decorative" val="1"/>
              </a:ext>
            </a:extLst>
          </p:cNvPr>
          <p:cNvSpPr>
            <a:spLocks noGrp="1"/>
          </p:cNvSpPr>
          <p:nvPr>
            <p:ph type="title" idx="4294967295"/>
          </p:nvPr>
        </p:nvSpPr>
        <p:spPr>
          <a:xfrm>
            <a:off x="-1" y="1875619"/>
            <a:ext cx="9144000" cy="1966671"/>
          </a:xfrm>
          <a:prstGeom prst="rect">
            <a:avLst/>
          </a:prstGeom>
          <a:solidFill>
            <a:srgbClr val="DDDDDD"/>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50"/>
              </a:spcBef>
              <a:spcAft>
                <a:spcPts val="0"/>
              </a:spcAft>
              <a:buClr>
                <a:srgbClr val="000000"/>
              </a:buClr>
              <a:buSzPts val="990"/>
              <a:buFont typeface="Arial"/>
              <a:buNone/>
              <a:tabLst/>
              <a:defRPr/>
            </a:pPr>
            <a:r>
              <a:rPr kumimoji="0" lang="en-US" sz="3000" b="1" i="0" u="none" strike="noStrike" kern="0" cap="none" spc="0" normalizeH="0" baseline="0" noProof="0" dirty="0">
                <a:ln>
                  <a:noFill/>
                </a:ln>
                <a:solidFill>
                  <a:schemeClr val="dk1"/>
                </a:solidFill>
                <a:effectLst/>
                <a:uLnTx/>
                <a:uFillTx/>
                <a:latin typeface="Arial"/>
                <a:ea typeface="Arial"/>
                <a:cs typeface="Arial"/>
                <a:sym typeface="Arial"/>
              </a:rPr>
              <a:t>Best Approaches to Scaling PDF </a:t>
            </a:r>
          </a:p>
          <a:p>
            <a:pPr marL="0" marR="0" lvl="0" indent="0" algn="ctr" defTabSz="914400" rtl="0" eaLnBrk="1" fontAlgn="auto" latinLnBrk="0" hangingPunct="1">
              <a:lnSpc>
                <a:spcPct val="100000"/>
              </a:lnSpc>
              <a:spcBef>
                <a:spcPts val="50"/>
              </a:spcBef>
              <a:spcAft>
                <a:spcPts val="0"/>
              </a:spcAft>
              <a:buClr>
                <a:srgbClr val="000000"/>
              </a:buClr>
              <a:buSzPts val="990"/>
              <a:buFont typeface="Arial"/>
              <a:buNone/>
              <a:tabLst/>
              <a:defRPr/>
            </a:pPr>
            <a:r>
              <a:rPr kumimoji="0" lang="en-US" sz="3000" b="1" i="0" u="none" strike="noStrike" kern="0" cap="none" spc="0" normalizeH="0" baseline="0" noProof="0" dirty="0">
                <a:ln>
                  <a:noFill/>
                </a:ln>
                <a:solidFill>
                  <a:schemeClr val="dk1"/>
                </a:solidFill>
                <a:effectLst/>
                <a:uLnTx/>
                <a:uFillTx/>
                <a:latin typeface="Arial"/>
                <a:ea typeface="Arial"/>
                <a:cs typeface="Arial"/>
                <a:sym typeface="Arial"/>
              </a:rPr>
              <a:t>Remediation: Higher Education PDF </a:t>
            </a:r>
          </a:p>
          <a:p>
            <a:pPr marL="0" marR="0" lvl="0" indent="0" algn="ctr" defTabSz="914400" rtl="0" eaLnBrk="1" fontAlgn="auto" latinLnBrk="0" hangingPunct="1">
              <a:lnSpc>
                <a:spcPct val="100000"/>
              </a:lnSpc>
              <a:spcBef>
                <a:spcPts val="50"/>
              </a:spcBef>
              <a:spcAft>
                <a:spcPts val="0"/>
              </a:spcAft>
              <a:buClr>
                <a:srgbClr val="000000"/>
              </a:buClr>
              <a:buSzPts val="990"/>
              <a:buFont typeface="Arial"/>
              <a:buNone/>
              <a:tabLst/>
              <a:defRPr/>
            </a:pPr>
            <a:r>
              <a:rPr kumimoji="0" lang="en-US" sz="3000" b="1" i="0" u="none" strike="noStrike" kern="0" cap="none" spc="0" normalizeH="0" baseline="0" noProof="0" dirty="0">
                <a:ln>
                  <a:noFill/>
                </a:ln>
                <a:solidFill>
                  <a:schemeClr val="dk1"/>
                </a:solidFill>
                <a:effectLst/>
                <a:uLnTx/>
                <a:uFillTx/>
                <a:latin typeface="Arial"/>
                <a:ea typeface="Arial"/>
                <a:cs typeface="Arial"/>
                <a:sym typeface="Arial"/>
              </a:rPr>
              <a:t>Accessibility Success Stories</a:t>
            </a:r>
            <a:endParaRPr kumimoji="0" lang="en-US" sz="3000" b="0" i="0" u="none" strike="noStrike" kern="0" cap="none" spc="0" normalizeH="0" baseline="0" noProof="0" dirty="0">
              <a:ln>
                <a:noFill/>
              </a:ln>
              <a:solidFill>
                <a:schemeClr val="lt1"/>
              </a:solidFill>
              <a:effectLst/>
              <a:uLnTx/>
              <a:uFillTx/>
              <a:latin typeface="Arial"/>
              <a:ea typeface="Arial"/>
              <a:cs typeface="Arial"/>
              <a:sym typeface="Arial"/>
            </a:endParaRPr>
          </a:p>
        </p:txBody>
      </p:sp>
      <p:pic>
        <p:nvPicPr>
          <p:cNvPr id="56" name="Google Shape;56;p1" descr="Logo of Continual Engine">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469902" y="391247"/>
            <a:ext cx="757766" cy="737033"/>
          </a:xfrm>
          <a:prstGeom prst="rect">
            <a:avLst/>
          </a:prstGeom>
          <a:noFill/>
          <a:ln>
            <a:noFill/>
          </a:ln>
        </p:spPr>
      </p:pic>
      <p:pic>
        <p:nvPicPr>
          <p:cNvPr id="58" name="Google Shape;58;p1" descr="Logo of Accessing Higher Ground Accessible Media, Web and Technology Conference">
            <a:extLs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3008329" y="322527"/>
            <a:ext cx="3127341" cy="1285266"/>
          </a:xfrm>
          <a:prstGeom prst="rect">
            <a:avLst/>
          </a:prstGeom>
          <a:noFill/>
          <a:ln>
            <a:noFill/>
          </a:ln>
        </p:spPr>
      </p:pic>
      <p:pic>
        <p:nvPicPr>
          <p:cNvPr id="57" name="Google Shape;57;p1" descr="Logo of PREP">
            <a:extLst>
              <a:ext uri="{C183D7F6-B498-43B3-948B-1728B52AA6E4}">
                <adec:decorative xmlns:adec="http://schemas.microsoft.com/office/drawing/2017/decorative" val="0"/>
              </a:ext>
            </a:extLst>
          </p:cNvPr>
          <p:cNvPicPr preferRelativeResize="0"/>
          <p:nvPr/>
        </p:nvPicPr>
        <p:blipFill rotWithShape="1">
          <a:blip r:embed="rId5">
            <a:alphaModFix/>
          </a:blip>
          <a:srcRect/>
          <a:stretch/>
        </p:blipFill>
        <p:spPr>
          <a:xfrm>
            <a:off x="8295214" y="391247"/>
            <a:ext cx="537086" cy="799774"/>
          </a:xfrm>
          <a:prstGeom prst="rect">
            <a:avLst/>
          </a:prstGeom>
          <a:noFill/>
          <a:ln>
            <a:noFill/>
          </a:ln>
        </p:spPr>
      </p:pic>
      <p:sp>
        <p:nvSpPr>
          <p:cNvPr id="59" name="Google Shape;59;p1"/>
          <p:cNvSpPr txBox="1"/>
          <p:nvPr/>
        </p:nvSpPr>
        <p:spPr>
          <a:xfrm>
            <a:off x="5828888" y="4307343"/>
            <a:ext cx="313731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400" b="0" i="1" u="none" strike="noStrike" cap="none" dirty="0">
                <a:solidFill>
                  <a:srgbClr val="000000"/>
                </a:solidFill>
                <a:latin typeface="Arial"/>
                <a:ea typeface="Arial"/>
                <a:cs typeface="Arial"/>
                <a:sym typeface="Arial"/>
              </a:rPr>
              <a:t>(Date - Nov </a:t>
            </a:r>
            <a:r>
              <a:rPr lang="en" sz="2400" i="1" dirty="0"/>
              <a:t>19</a:t>
            </a:r>
            <a:r>
              <a:rPr lang="en" sz="2400" b="0" i="1" u="none" strike="noStrike" cap="none" dirty="0">
                <a:solidFill>
                  <a:srgbClr val="000000"/>
                </a:solidFill>
                <a:latin typeface="Arial"/>
                <a:ea typeface="Arial"/>
                <a:cs typeface="Arial"/>
                <a:sym typeface="Arial"/>
              </a:rPr>
              <a:t>, 2025)</a:t>
            </a:r>
            <a:endParaRPr sz="2400" b="0" i="1" u="none" strike="noStrike" cap="none" dirty="0">
              <a:solidFill>
                <a:srgbClr val="000000"/>
              </a:solidFill>
              <a:latin typeface="Arial"/>
              <a:ea typeface="Arial"/>
              <a:cs typeface="Arial"/>
              <a:sym typeface="Arial"/>
            </a:endParaRPr>
          </a:p>
        </p:txBody>
      </p:sp>
      <p:sp>
        <p:nvSpPr>
          <p:cNvPr id="60" name="Google Shape;60;p1">
            <a:extLst>
              <a:ext uri="{C183D7F6-B498-43B3-948B-1728B52AA6E4}">
                <adec:decorative xmlns:adec="http://schemas.microsoft.com/office/drawing/2017/decorative" val="1"/>
              </a:ext>
            </a:extLst>
          </p:cNvPr>
          <p:cNvSpPr/>
          <p:nvPr/>
        </p:nvSpPr>
        <p:spPr>
          <a:xfrm>
            <a:off x="0" y="4882243"/>
            <a:ext cx="9144000" cy="7280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9dbd6ff9c3_0_1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Integrations PREP Provides</a:t>
            </a:r>
            <a:endParaRPr b="1"/>
          </a:p>
        </p:txBody>
      </p:sp>
      <p:sp>
        <p:nvSpPr>
          <p:cNvPr id="187" name="Google Shape;187;g39dbd6ff9c3_0_115"/>
          <p:cNvSpPr txBox="1">
            <a:spLocks noGrp="1"/>
          </p:cNvSpPr>
          <p:nvPr>
            <p:ph type="body" idx="1"/>
          </p:nvPr>
        </p:nvSpPr>
        <p:spPr>
          <a:xfrm>
            <a:off x="3524187" y="863550"/>
            <a:ext cx="5229300" cy="3416400"/>
          </a:xfrm>
          <a:prstGeom prst="rect">
            <a:avLst/>
          </a:prstGeom>
          <a:noFill/>
          <a:ln>
            <a:noFill/>
          </a:ln>
        </p:spPr>
        <p:txBody>
          <a:bodyPr spcFirstLastPara="1" wrap="square" lIns="91425" tIns="91425" rIns="91425" bIns="91425" anchor="t" anchorCtr="0">
            <a:noAutofit/>
          </a:bodyPr>
          <a:lstStyle/>
          <a:p>
            <a:pPr marL="457200" lvl="0" indent="-293687" algn="l" rtl="0">
              <a:lnSpc>
                <a:spcPct val="150000"/>
              </a:lnSpc>
              <a:spcBef>
                <a:spcPts val="1200"/>
              </a:spcBef>
              <a:spcAft>
                <a:spcPts val="0"/>
              </a:spcAft>
              <a:buClr>
                <a:schemeClr val="dk1"/>
              </a:buClr>
              <a:buSzPts val="1025"/>
              <a:buChar char="●"/>
            </a:pPr>
            <a:r>
              <a:rPr lang="en" sz="1709" dirty="0">
                <a:solidFill>
                  <a:schemeClr val="dk1"/>
                </a:solidFill>
              </a:rPr>
              <a:t>Seamless Integration with LMS like Canvas, D2L Brightspace, Okta, CivicPlus &amp; More</a:t>
            </a:r>
            <a:endParaRPr sz="1709" dirty="0">
              <a:solidFill>
                <a:schemeClr val="dk1"/>
              </a:solidFill>
            </a:endParaRPr>
          </a:p>
          <a:p>
            <a:pPr marL="457200" lvl="0" indent="-293687" algn="l" rtl="0">
              <a:lnSpc>
                <a:spcPct val="150000"/>
              </a:lnSpc>
              <a:spcBef>
                <a:spcPts val="0"/>
              </a:spcBef>
              <a:spcAft>
                <a:spcPts val="0"/>
              </a:spcAft>
              <a:buClr>
                <a:schemeClr val="dk1"/>
              </a:buClr>
              <a:buSzPts val="1025"/>
              <a:buChar char="●"/>
            </a:pPr>
            <a:r>
              <a:rPr lang="en" sz="1709" dirty="0">
                <a:solidFill>
                  <a:schemeClr val="dk1"/>
                </a:solidFill>
              </a:rPr>
              <a:t>Instructors remediate course files directly in the LMS.</a:t>
            </a:r>
            <a:endParaRPr sz="1709" dirty="0">
              <a:solidFill>
                <a:schemeClr val="dk1"/>
              </a:solidFill>
            </a:endParaRPr>
          </a:p>
          <a:p>
            <a:pPr marL="457200" lvl="0" indent="-293687" algn="l" rtl="0">
              <a:lnSpc>
                <a:spcPct val="150000"/>
              </a:lnSpc>
              <a:spcBef>
                <a:spcPts val="0"/>
              </a:spcBef>
              <a:spcAft>
                <a:spcPts val="0"/>
              </a:spcAft>
              <a:buClr>
                <a:schemeClr val="dk1"/>
              </a:buClr>
              <a:buSzPts val="1025"/>
              <a:buChar char="●"/>
            </a:pPr>
            <a:r>
              <a:rPr lang="en" sz="1709" dirty="0">
                <a:solidFill>
                  <a:schemeClr val="dk1"/>
                </a:solidFill>
              </a:rPr>
              <a:t>Auto-tagged files returned instantly to course folders.</a:t>
            </a:r>
            <a:endParaRPr sz="1709" dirty="0">
              <a:solidFill>
                <a:schemeClr val="dk1"/>
              </a:solidFill>
            </a:endParaRPr>
          </a:p>
          <a:p>
            <a:pPr marL="457200" lvl="0" indent="-293687" algn="l" rtl="0">
              <a:lnSpc>
                <a:spcPct val="150000"/>
              </a:lnSpc>
              <a:spcBef>
                <a:spcPts val="0"/>
              </a:spcBef>
              <a:spcAft>
                <a:spcPts val="0"/>
              </a:spcAft>
              <a:buClr>
                <a:schemeClr val="dk1"/>
              </a:buClr>
              <a:buSzPts val="1025"/>
              <a:buChar char="●"/>
            </a:pPr>
            <a:r>
              <a:rPr lang="en" sz="1709" dirty="0">
                <a:solidFill>
                  <a:schemeClr val="dk1"/>
                </a:solidFill>
              </a:rPr>
              <a:t>Minimizes disruption to teaching workflows.</a:t>
            </a:r>
            <a:endParaRPr sz="1709" dirty="0">
              <a:solidFill>
                <a:schemeClr val="dk1"/>
              </a:solidFill>
            </a:endParaRPr>
          </a:p>
        </p:txBody>
      </p:sp>
      <p:sp>
        <p:nvSpPr>
          <p:cNvPr id="188" name="Google Shape;188;g39dbd6ff9c3_0_115">
            <a:extLst>
              <a:ext uri="{C183D7F6-B498-43B3-948B-1728B52AA6E4}">
                <adec:decorative xmlns:adec="http://schemas.microsoft.com/office/drawing/2017/decorative" val="1"/>
              </a:ext>
            </a:extLst>
          </p:cNvPr>
          <p:cNvSpPr/>
          <p:nvPr/>
        </p:nvSpPr>
        <p:spPr>
          <a:xfrm>
            <a:off x="728" y="0"/>
            <a:ext cx="1209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9" name="Google Shape;189;g39dbd6ff9c3_0_115">
            <a:extLst>
              <a:ext uri="{C183D7F6-B498-43B3-948B-1728B52AA6E4}">
                <adec:decorative xmlns:adec="http://schemas.microsoft.com/office/drawing/2017/decorative" val="1"/>
              </a:ext>
            </a:extLst>
          </p:cNvPr>
          <p:cNvSpPr/>
          <p:nvPr/>
        </p:nvSpPr>
        <p:spPr>
          <a:xfrm>
            <a:off x="9022265" y="0"/>
            <a:ext cx="1218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0" name="Google Shape;190;g39dbd6ff9c3_0_115">
            <a:extLst>
              <a:ext uri="{C183D7F6-B498-43B3-948B-1728B52AA6E4}">
                <adec:decorative xmlns:adec="http://schemas.microsoft.com/office/drawing/2017/decorative" val="1"/>
              </a:ext>
            </a:extLst>
          </p:cNvPr>
          <p:cNvSpPr/>
          <p:nvPr/>
        </p:nvSpPr>
        <p:spPr>
          <a:xfrm>
            <a:off x="121735" y="1017725"/>
            <a:ext cx="3021600" cy="45600"/>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1" name="Google Shape;191;g39dbd6ff9c3_0_11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4528" y="1273700"/>
            <a:ext cx="3126794" cy="2085547"/>
          </a:xfrm>
          <a:prstGeom prst="rect">
            <a:avLst/>
          </a:prstGeom>
          <a:noFill/>
          <a:ln>
            <a:noFill/>
          </a:ln>
        </p:spPr>
      </p:pic>
      <p:pic>
        <p:nvPicPr>
          <p:cNvPr id="193" name="Google Shape;193;g39dbd6ff9c3_0_115" descr="Logo of PREP"/>
          <p:cNvPicPr preferRelativeResize="0"/>
          <p:nvPr/>
        </p:nvPicPr>
        <p:blipFill rotWithShape="1">
          <a:blip r:embed="rId4">
            <a:alphaModFix/>
          </a:blip>
          <a:srcRect/>
          <a:stretch/>
        </p:blipFill>
        <p:spPr>
          <a:xfrm>
            <a:off x="8217997" y="4705005"/>
            <a:ext cx="266712" cy="397175"/>
          </a:xfrm>
          <a:prstGeom prst="rect">
            <a:avLst/>
          </a:prstGeom>
          <a:noFill/>
          <a:ln>
            <a:noFill/>
          </a:ln>
        </p:spPr>
      </p:pic>
      <p:pic>
        <p:nvPicPr>
          <p:cNvPr id="192" name="Google Shape;192;g39dbd6ff9c3_0_115" descr="Logo of Continual Engine"/>
          <p:cNvPicPr preferRelativeResize="0"/>
          <p:nvPr/>
        </p:nvPicPr>
        <p:blipFill rotWithShape="1">
          <a:blip r:embed="rId5">
            <a:alphaModFix/>
          </a:blip>
          <a:srcRect/>
          <a:stretch/>
        </p:blipFill>
        <p:spPr>
          <a:xfrm>
            <a:off x="8561700" y="4705002"/>
            <a:ext cx="408350" cy="397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9d679a1329_0_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The PREP Impact</a:t>
            </a:r>
            <a:endParaRPr b="1"/>
          </a:p>
        </p:txBody>
      </p:sp>
      <p:sp>
        <p:nvSpPr>
          <p:cNvPr id="199" name="Google Shape;199;g39d679a1329_0_54">
            <a:extLst>
              <a:ext uri="{C183D7F6-B498-43B3-948B-1728B52AA6E4}">
                <adec:decorative xmlns:adec="http://schemas.microsoft.com/office/drawing/2017/decorative" val="1"/>
              </a:ext>
            </a:extLst>
          </p:cNvPr>
          <p:cNvSpPr/>
          <p:nvPr/>
        </p:nvSpPr>
        <p:spPr>
          <a:xfrm>
            <a:off x="728" y="0"/>
            <a:ext cx="1209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0" name="Google Shape;200;g39d679a1329_0_54">
            <a:extLst>
              <a:ext uri="{C183D7F6-B498-43B3-948B-1728B52AA6E4}">
                <adec:decorative xmlns:adec="http://schemas.microsoft.com/office/drawing/2017/decorative" val="1"/>
              </a:ext>
            </a:extLst>
          </p:cNvPr>
          <p:cNvSpPr/>
          <p:nvPr/>
        </p:nvSpPr>
        <p:spPr>
          <a:xfrm>
            <a:off x="9022265" y="0"/>
            <a:ext cx="1218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1" name="Google Shape;201;g39d679a1329_0_54">
            <a:extLst>
              <a:ext uri="{C183D7F6-B498-43B3-948B-1728B52AA6E4}">
                <adec:decorative xmlns:adec="http://schemas.microsoft.com/office/drawing/2017/decorative" val="1"/>
              </a:ext>
            </a:extLst>
          </p:cNvPr>
          <p:cNvSpPr/>
          <p:nvPr/>
        </p:nvSpPr>
        <p:spPr>
          <a:xfrm>
            <a:off x="121735" y="1017725"/>
            <a:ext cx="3021600" cy="45600"/>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2" name="Google Shape;202;g39d679a1329_0_54"/>
          <p:cNvSpPr txBox="1">
            <a:spLocks noGrp="1"/>
          </p:cNvSpPr>
          <p:nvPr>
            <p:ph type="body" idx="1"/>
          </p:nvPr>
        </p:nvSpPr>
        <p:spPr>
          <a:xfrm>
            <a:off x="473293" y="1063325"/>
            <a:ext cx="5175600" cy="2069400"/>
          </a:xfrm>
          <a:prstGeom prst="rect">
            <a:avLst/>
          </a:prstGeom>
          <a:noFill/>
          <a:ln>
            <a:noFill/>
          </a:ln>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Clr>
                <a:schemeClr val="dk1"/>
              </a:buClr>
              <a:buSzPts val="1700"/>
              <a:buChar char="●"/>
            </a:pPr>
            <a:r>
              <a:rPr lang="en" sz="1740" dirty="0">
                <a:solidFill>
                  <a:schemeClr val="dk1"/>
                </a:solidFill>
              </a:rPr>
              <a:t>Departments gained autonomy and speed without losing consistency.</a:t>
            </a:r>
            <a:endParaRPr sz="1740" dirty="0">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40" dirty="0">
                <a:solidFill>
                  <a:schemeClr val="dk1"/>
                </a:solidFill>
              </a:rPr>
              <a:t>Accessible PDFs in minutes, not weeks,  accelerating accessibility campus-wide.</a:t>
            </a:r>
            <a:endParaRPr sz="1740" dirty="0">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40" dirty="0">
                <a:solidFill>
                  <a:schemeClr val="dk1"/>
                </a:solidFill>
              </a:rPr>
              <a:t>PREP’s design helped achieve sustainable, scalable accessibility across all departments.</a:t>
            </a:r>
            <a:endParaRPr sz="1740" dirty="0">
              <a:solidFill>
                <a:schemeClr val="dk1"/>
              </a:solidFill>
            </a:endParaRPr>
          </a:p>
        </p:txBody>
      </p:sp>
      <p:pic>
        <p:nvPicPr>
          <p:cNvPr id="203" name="Google Shape;203;g39d679a1329_0_54" descr="A group of people looking at a computer and seems to be happy."/>
          <p:cNvPicPr preferRelativeResize="0"/>
          <p:nvPr/>
        </p:nvPicPr>
        <p:blipFill rotWithShape="1">
          <a:blip r:embed="rId3">
            <a:alphaModFix/>
          </a:blip>
          <a:srcRect t="10514"/>
          <a:stretch/>
        </p:blipFill>
        <p:spPr>
          <a:xfrm>
            <a:off x="6170425" y="1151276"/>
            <a:ext cx="2547050" cy="3215925"/>
          </a:xfrm>
          <a:prstGeom prst="rect">
            <a:avLst/>
          </a:prstGeom>
          <a:noFill/>
          <a:ln>
            <a:noFill/>
          </a:ln>
        </p:spPr>
      </p:pic>
      <p:pic>
        <p:nvPicPr>
          <p:cNvPr id="205" name="Google Shape;205;g39d679a1329_0_54" descr="Logo of PREP"/>
          <p:cNvPicPr preferRelativeResize="0"/>
          <p:nvPr/>
        </p:nvPicPr>
        <p:blipFill rotWithShape="1">
          <a:blip r:embed="rId4">
            <a:alphaModFix/>
          </a:blip>
          <a:srcRect/>
          <a:stretch/>
        </p:blipFill>
        <p:spPr>
          <a:xfrm>
            <a:off x="8217997" y="4705005"/>
            <a:ext cx="266712" cy="397175"/>
          </a:xfrm>
          <a:prstGeom prst="rect">
            <a:avLst/>
          </a:prstGeom>
          <a:noFill/>
          <a:ln>
            <a:noFill/>
          </a:ln>
        </p:spPr>
      </p:pic>
      <p:pic>
        <p:nvPicPr>
          <p:cNvPr id="204" name="Google Shape;204;g39d679a1329_0_54" descr="Logo of Continual Engine"/>
          <p:cNvPicPr preferRelativeResize="0"/>
          <p:nvPr/>
        </p:nvPicPr>
        <p:blipFill rotWithShape="1">
          <a:blip r:embed="rId5">
            <a:alphaModFix/>
          </a:blip>
          <a:srcRect/>
          <a:stretch/>
        </p:blipFill>
        <p:spPr>
          <a:xfrm>
            <a:off x="8561700" y="4705002"/>
            <a:ext cx="408350" cy="397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984f2f1057_0_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Use Case 2 </a:t>
            </a:r>
            <a:endParaRPr b="1"/>
          </a:p>
        </p:txBody>
      </p:sp>
      <p:sp>
        <p:nvSpPr>
          <p:cNvPr id="211" name="Google Shape;211;g3984f2f1057_0_5">
            <a:extLst>
              <a:ext uri="{C183D7F6-B498-43B3-948B-1728B52AA6E4}">
                <adec:decorative xmlns:adec="http://schemas.microsoft.com/office/drawing/2017/decorative" val="1"/>
              </a:ext>
            </a:extLst>
          </p:cNvPr>
          <p:cNvSpPr/>
          <p:nvPr/>
        </p:nvSpPr>
        <p:spPr>
          <a:xfrm>
            <a:off x="728" y="0"/>
            <a:ext cx="1209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g3984f2f1057_0_5">
            <a:extLst>
              <a:ext uri="{C183D7F6-B498-43B3-948B-1728B52AA6E4}">
                <adec:decorative xmlns:adec="http://schemas.microsoft.com/office/drawing/2017/decorative" val="1"/>
              </a:ext>
            </a:extLst>
          </p:cNvPr>
          <p:cNvSpPr/>
          <p:nvPr/>
        </p:nvSpPr>
        <p:spPr>
          <a:xfrm>
            <a:off x="9022265" y="0"/>
            <a:ext cx="1218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3" name="Google Shape;213;g3984f2f1057_0_5">
            <a:extLst>
              <a:ext uri="{C183D7F6-B498-43B3-948B-1728B52AA6E4}">
                <adec:decorative xmlns:adec="http://schemas.microsoft.com/office/drawing/2017/decorative" val="1"/>
              </a:ext>
            </a:extLst>
          </p:cNvPr>
          <p:cNvSpPr/>
          <p:nvPr/>
        </p:nvSpPr>
        <p:spPr>
          <a:xfrm>
            <a:off x="121735" y="1017725"/>
            <a:ext cx="3021600" cy="45600"/>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4" name="Google Shape;214;g3984f2f1057_0_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1150" y="1274463"/>
            <a:ext cx="3181727" cy="2184326"/>
          </a:xfrm>
          <a:prstGeom prst="rect">
            <a:avLst/>
          </a:prstGeom>
          <a:noFill/>
          <a:ln>
            <a:noFill/>
          </a:ln>
        </p:spPr>
      </p:pic>
      <p:sp>
        <p:nvSpPr>
          <p:cNvPr id="215" name="Google Shape;215;g3984f2f1057_0_5">
            <a:extLst>
              <a:ext uri="{C183D7F6-B498-43B3-948B-1728B52AA6E4}">
                <adec:decorative xmlns:adec="http://schemas.microsoft.com/office/drawing/2017/decorative" val="1"/>
              </a:ext>
            </a:extLst>
          </p:cNvPr>
          <p:cNvSpPr txBox="1"/>
          <p:nvPr/>
        </p:nvSpPr>
        <p:spPr>
          <a:xfrm>
            <a:off x="2252925" y="1555950"/>
            <a:ext cx="3894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t>2</a:t>
            </a:r>
            <a:endParaRPr sz="2900" b="1"/>
          </a:p>
        </p:txBody>
      </p:sp>
      <p:sp>
        <p:nvSpPr>
          <p:cNvPr id="216" name="Google Shape;216;g3984f2f1057_0_5"/>
          <p:cNvSpPr txBox="1">
            <a:spLocks noGrp="1"/>
          </p:cNvSpPr>
          <p:nvPr>
            <p:ph type="body" idx="1"/>
          </p:nvPr>
        </p:nvSpPr>
        <p:spPr>
          <a:xfrm>
            <a:off x="3762842" y="917700"/>
            <a:ext cx="4898100" cy="20715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50000"/>
              </a:lnSpc>
              <a:spcBef>
                <a:spcPts val="1200"/>
              </a:spcBef>
              <a:spcAft>
                <a:spcPts val="0"/>
              </a:spcAft>
              <a:buClr>
                <a:schemeClr val="dk1"/>
              </a:buClr>
              <a:buSzPts val="1700"/>
              <a:buChar char="●"/>
            </a:pPr>
            <a:r>
              <a:rPr lang="en" sz="1740" dirty="0">
                <a:solidFill>
                  <a:schemeClr val="dk1"/>
                </a:solidFill>
              </a:rPr>
              <a:t>A leading college of Virginia with limited accessibility expertise and budget.</a:t>
            </a:r>
            <a:endParaRPr sz="1740" dirty="0">
              <a:solidFill>
                <a:schemeClr val="dk1"/>
              </a:solidFill>
            </a:endParaRPr>
          </a:p>
          <a:p>
            <a:pPr marL="457200" marR="0" lvl="0" indent="-339090" algn="l" rtl="0">
              <a:lnSpc>
                <a:spcPct val="150000"/>
              </a:lnSpc>
              <a:spcBef>
                <a:spcPts val="0"/>
              </a:spcBef>
              <a:spcAft>
                <a:spcPts val="0"/>
              </a:spcAft>
              <a:buClr>
                <a:schemeClr val="dk1"/>
              </a:buClr>
              <a:buSzPts val="1740"/>
              <a:buChar char="●"/>
            </a:pPr>
            <a:r>
              <a:rPr lang="en" sz="1740" b="1" dirty="0">
                <a:solidFill>
                  <a:schemeClr val="dk1"/>
                </a:solidFill>
              </a:rPr>
              <a:t>Goal: </a:t>
            </a:r>
            <a:r>
              <a:rPr lang="en" sz="1740" dirty="0">
                <a:solidFill>
                  <a:schemeClr val="dk1"/>
                </a:solidFill>
              </a:rPr>
              <a:t>Make course materials accessible to all students while keeping costs low.</a:t>
            </a:r>
            <a:endParaRPr sz="1740" dirty="0">
              <a:solidFill>
                <a:schemeClr val="dk1"/>
              </a:solidFill>
            </a:endParaRPr>
          </a:p>
          <a:p>
            <a:pPr marL="457200" marR="0" lvl="0" indent="-339090" algn="l" rtl="0">
              <a:lnSpc>
                <a:spcPct val="150000"/>
              </a:lnSpc>
              <a:spcBef>
                <a:spcPts val="0"/>
              </a:spcBef>
              <a:spcAft>
                <a:spcPts val="0"/>
              </a:spcAft>
              <a:buClr>
                <a:schemeClr val="dk1"/>
              </a:buClr>
              <a:buSzPts val="1740"/>
              <a:buChar char="●"/>
            </a:pPr>
            <a:r>
              <a:rPr lang="en" sz="1740" dirty="0">
                <a:solidFill>
                  <a:schemeClr val="dk1"/>
                </a:solidFill>
              </a:rPr>
              <a:t>They needed a scalable, cost-effective document remediation solution that multiple users can access without exceeding license limits.</a:t>
            </a:r>
            <a:endParaRPr sz="1740" dirty="0">
              <a:solidFill>
                <a:schemeClr val="dk1"/>
              </a:solidFill>
            </a:endParaRPr>
          </a:p>
        </p:txBody>
      </p:sp>
      <p:pic>
        <p:nvPicPr>
          <p:cNvPr id="218" name="Google Shape;218;g3984f2f1057_0_5" descr="Logo of PREP"/>
          <p:cNvPicPr preferRelativeResize="0"/>
          <p:nvPr/>
        </p:nvPicPr>
        <p:blipFill rotWithShape="1">
          <a:blip r:embed="rId4">
            <a:alphaModFix/>
          </a:blip>
          <a:srcRect/>
          <a:stretch/>
        </p:blipFill>
        <p:spPr>
          <a:xfrm>
            <a:off x="8217997" y="4705005"/>
            <a:ext cx="266712" cy="397175"/>
          </a:xfrm>
          <a:prstGeom prst="rect">
            <a:avLst/>
          </a:prstGeom>
          <a:noFill/>
          <a:ln>
            <a:noFill/>
          </a:ln>
        </p:spPr>
      </p:pic>
      <p:pic>
        <p:nvPicPr>
          <p:cNvPr id="217" name="Google Shape;217;g3984f2f1057_0_5" descr="Logo of Continual Engine"/>
          <p:cNvPicPr preferRelativeResize="0"/>
          <p:nvPr/>
        </p:nvPicPr>
        <p:blipFill rotWithShape="1">
          <a:blip r:embed="rId5">
            <a:alphaModFix/>
          </a:blip>
          <a:srcRect/>
          <a:stretch/>
        </p:blipFill>
        <p:spPr>
          <a:xfrm>
            <a:off x="8561700" y="4705002"/>
            <a:ext cx="408350" cy="397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9dbd6ff9c3_0_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How PREP Scaled Accessibility Within Budget</a:t>
            </a:r>
            <a:endParaRPr b="1"/>
          </a:p>
        </p:txBody>
      </p:sp>
      <p:sp>
        <p:nvSpPr>
          <p:cNvPr id="224" name="Google Shape;224;g39dbd6ff9c3_0_12">
            <a:extLst>
              <a:ext uri="{C183D7F6-B498-43B3-948B-1728B52AA6E4}">
                <adec:decorative xmlns:adec="http://schemas.microsoft.com/office/drawing/2017/decorative" val="1"/>
              </a:ext>
            </a:extLst>
          </p:cNvPr>
          <p:cNvSpPr/>
          <p:nvPr/>
        </p:nvSpPr>
        <p:spPr>
          <a:xfrm>
            <a:off x="728" y="0"/>
            <a:ext cx="1209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5" name="Google Shape;225;g39dbd6ff9c3_0_12">
            <a:extLst>
              <a:ext uri="{C183D7F6-B498-43B3-948B-1728B52AA6E4}">
                <adec:decorative xmlns:adec="http://schemas.microsoft.com/office/drawing/2017/decorative" val="1"/>
              </a:ext>
            </a:extLst>
          </p:cNvPr>
          <p:cNvSpPr/>
          <p:nvPr/>
        </p:nvSpPr>
        <p:spPr>
          <a:xfrm>
            <a:off x="9022265" y="0"/>
            <a:ext cx="1218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6" name="Google Shape;226;g39dbd6ff9c3_0_12">
            <a:extLst>
              <a:ext uri="{C183D7F6-B498-43B3-948B-1728B52AA6E4}">
                <adec:decorative xmlns:adec="http://schemas.microsoft.com/office/drawing/2017/decorative" val="1"/>
              </a:ext>
            </a:extLst>
          </p:cNvPr>
          <p:cNvSpPr/>
          <p:nvPr/>
        </p:nvSpPr>
        <p:spPr>
          <a:xfrm>
            <a:off x="121735" y="1017725"/>
            <a:ext cx="3021600" cy="45600"/>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7" name="Google Shape;227;g39dbd6ff9c3_0_12"/>
          <p:cNvSpPr txBox="1">
            <a:spLocks noGrp="1"/>
          </p:cNvSpPr>
          <p:nvPr>
            <p:ph type="body" idx="1"/>
          </p:nvPr>
        </p:nvSpPr>
        <p:spPr>
          <a:xfrm>
            <a:off x="311593" y="877576"/>
            <a:ext cx="5378400" cy="2069400"/>
          </a:xfrm>
          <a:prstGeom prst="rect">
            <a:avLst/>
          </a:prstGeom>
          <a:noFill/>
          <a:ln>
            <a:noFill/>
          </a:ln>
        </p:spPr>
        <p:txBody>
          <a:bodyPr spcFirstLastPara="1" wrap="square" lIns="91425" tIns="91425" rIns="91425" bIns="91425" anchor="t" anchorCtr="0">
            <a:noAutofit/>
          </a:bodyPr>
          <a:lstStyle/>
          <a:p>
            <a:pPr marL="457200" lvl="0" indent="-336550" algn="l" rtl="0">
              <a:lnSpc>
                <a:spcPct val="150000"/>
              </a:lnSpc>
              <a:spcBef>
                <a:spcPts val="1200"/>
              </a:spcBef>
              <a:spcAft>
                <a:spcPts val="0"/>
              </a:spcAft>
              <a:buClr>
                <a:schemeClr val="dk1"/>
              </a:buClr>
              <a:buSzPts val="1700"/>
              <a:buChar char="●"/>
            </a:pPr>
            <a:r>
              <a:rPr lang="en" sz="1700" dirty="0">
                <a:solidFill>
                  <a:schemeClr val="dk1"/>
                </a:solidFill>
              </a:rPr>
              <a:t>Implemented a low concurrent–high non-concurrent license setup (1:10 vs. 1:5).</a:t>
            </a:r>
            <a:endParaRPr sz="1700" dirty="0">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dirty="0">
                <a:solidFill>
                  <a:schemeClr val="dk1"/>
                </a:solidFill>
              </a:rPr>
              <a:t>Allowed many users to access PREP while controlling active sessions.</a:t>
            </a:r>
            <a:endParaRPr sz="1700" dirty="0">
              <a:solidFill>
                <a:schemeClr val="dk1"/>
              </a:solidFill>
            </a:endParaRPr>
          </a:p>
          <a:p>
            <a:pPr marL="0" lvl="0" indent="0" algn="l" rtl="0">
              <a:lnSpc>
                <a:spcPct val="150000"/>
              </a:lnSpc>
              <a:spcBef>
                <a:spcPts val="1200"/>
              </a:spcBef>
              <a:spcAft>
                <a:spcPts val="0"/>
              </a:spcAft>
              <a:buNone/>
            </a:pPr>
            <a:r>
              <a:rPr lang="en" sz="1700" b="1" dirty="0">
                <a:solidFill>
                  <a:schemeClr val="dk1"/>
                </a:solidFill>
              </a:rPr>
              <a:t>Smart Usage Management</a:t>
            </a:r>
            <a:endParaRPr sz="1700" b="1" dirty="0">
              <a:solidFill>
                <a:schemeClr val="dk1"/>
              </a:solidFill>
            </a:endParaRPr>
          </a:p>
          <a:p>
            <a:pPr marL="457200" lvl="0" indent="-336550" algn="l" rtl="0">
              <a:lnSpc>
                <a:spcPct val="150000"/>
              </a:lnSpc>
              <a:spcBef>
                <a:spcPts val="1200"/>
              </a:spcBef>
              <a:spcAft>
                <a:spcPts val="0"/>
              </a:spcAft>
              <a:buClr>
                <a:schemeClr val="dk1"/>
              </a:buClr>
              <a:buSzPts val="1700"/>
              <a:buChar char="●"/>
            </a:pPr>
            <a:r>
              <a:rPr lang="en" sz="1700" dirty="0">
                <a:solidFill>
                  <a:schemeClr val="dk1"/>
                </a:solidFill>
              </a:rPr>
              <a:t>Admin logout (2–3 days inactivity)</a:t>
            </a:r>
            <a:endParaRPr sz="1700" dirty="0">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dirty="0">
                <a:solidFill>
                  <a:schemeClr val="dk1"/>
                </a:solidFill>
              </a:rPr>
              <a:t>Auto-logout (24 hrs) ensured active license use</a:t>
            </a:r>
            <a:endParaRPr sz="1700" dirty="0">
              <a:solidFill>
                <a:schemeClr val="dk1"/>
              </a:solidFill>
            </a:endParaRPr>
          </a:p>
        </p:txBody>
      </p:sp>
      <p:sp>
        <p:nvSpPr>
          <p:cNvPr id="231" name="Google Shape;231;g39dbd6ff9c3_0_12"/>
          <p:cNvSpPr txBox="1"/>
          <p:nvPr/>
        </p:nvSpPr>
        <p:spPr>
          <a:xfrm>
            <a:off x="625300" y="4306975"/>
            <a:ext cx="7893300" cy="46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40" b="1">
                <a:solidFill>
                  <a:schemeClr val="dk1"/>
                </a:solidFill>
              </a:rPr>
              <a:t>▶  </a:t>
            </a:r>
            <a:r>
              <a:rPr lang="en" sz="1840" b="1" u="sng">
                <a:solidFill>
                  <a:schemeClr val="hlink"/>
                </a:solidFill>
                <a:hlinkClick r:id="rId3"/>
              </a:rPr>
              <a:t>Watch Demo</a:t>
            </a:r>
            <a:r>
              <a:rPr lang="en" sz="1840" b="1">
                <a:solidFill>
                  <a:schemeClr val="dk1"/>
                </a:solidFill>
              </a:rPr>
              <a:t> </a:t>
            </a:r>
            <a:endParaRPr sz="1840" b="1">
              <a:solidFill>
                <a:schemeClr val="dk1"/>
              </a:solidFill>
            </a:endParaRPr>
          </a:p>
        </p:txBody>
      </p:sp>
      <p:pic>
        <p:nvPicPr>
          <p:cNvPr id="228" name="Google Shape;228;g39dbd6ff9c3_0_1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397927" y="1170125"/>
            <a:ext cx="3364275" cy="2242299"/>
          </a:xfrm>
          <a:prstGeom prst="rect">
            <a:avLst/>
          </a:prstGeom>
          <a:noFill/>
          <a:ln>
            <a:noFill/>
          </a:ln>
        </p:spPr>
      </p:pic>
      <p:pic>
        <p:nvPicPr>
          <p:cNvPr id="230" name="Google Shape;230;g39dbd6ff9c3_0_12" descr="Logo of PREP"/>
          <p:cNvPicPr preferRelativeResize="0"/>
          <p:nvPr/>
        </p:nvPicPr>
        <p:blipFill rotWithShape="1">
          <a:blip r:embed="rId5">
            <a:alphaModFix/>
          </a:blip>
          <a:srcRect/>
          <a:stretch/>
        </p:blipFill>
        <p:spPr>
          <a:xfrm>
            <a:off x="8217997" y="4705005"/>
            <a:ext cx="266712" cy="397175"/>
          </a:xfrm>
          <a:prstGeom prst="rect">
            <a:avLst/>
          </a:prstGeom>
          <a:noFill/>
          <a:ln>
            <a:noFill/>
          </a:ln>
        </p:spPr>
      </p:pic>
      <p:pic>
        <p:nvPicPr>
          <p:cNvPr id="229" name="Google Shape;229;g39dbd6ff9c3_0_12" descr="Logo of Continual Engine"/>
          <p:cNvPicPr preferRelativeResize="0"/>
          <p:nvPr/>
        </p:nvPicPr>
        <p:blipFill rotWithShape="1">
          <a:blip r:embed="rId6">
            <a:alphaModFix/>
          </a:blip>
          <a:srcRect/>
          <a:stretch/>
        </p:blipFill>
        <p:spPr>
          <a:xfrm>
            <a:off x="8561700" y="4705002"/>
            <a:ext cx="408350" cy="397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9dbd6ff9c3_0_22"/>
          <p:cNvSpPr txBox="1">
            <a:spLocks noGrp="1"/>
          </p:cNvSpPr>
          <p:nvPr>
            <p:ph type="title"/>
          </p:nvPr>
        </p:nvSpPr>
        <p:spPr>
          <a:xfrm>
            <a:off x="311700" y="23264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ct val="39285"/>
              <a:buFont typeface="Arial"/>
              <a:buNone/>
            </a:pPr>
            <a:r>
              <a:rPr lang="en" b="1" dirty="0"/>
              <a:t>Training &amp; Awareness</a:t>
            </a:r>
            <a:endParaRPr b="1" dirty="0"/>
          </a:p>
        </p:txBody>
      </p:sp>
      <p:sp>
        <p:nvSpPr>
          <p:cNvPr id="237" name="Google Shape;237;g39dbd6ff9c3_0_22">
            <a:extLst>
              <a:ext uri="{C183D7F6-B498-43B3-948B-1728B52AA6E4}">
                <adec:decorative xmlns:adec="http://schemas.microsoft.com/office/drawing/2017/decorative" val="1"/>
              </a:ext>
            </a:extLst>
          </p:cNvPr>
          <p:cNvSpPr/>
          <p:nvPr/>
        </p:nvSpPr>
        <p:spPr>
          <a:xfrm>
            <a:off x="728" y="0"/>
            <a:ext cx="1209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8" name="Google Shape;238;g39dbd6ff9c3_0_22">
            <a:extLst>
              <a:ext uri="{C183D7F6-B498-43B3-948B-1728B52AA6E4}">
                <adec:decorative xmlns:adec="http://schemas.microsoft.com/office/drawing/2017/decorative" val="1"/>
              </a:ext>
            </a:extLst>
          </p:cNvPr>
          <p:cNvSpPr/>
          <p:nvPr/>
        </p:nvSpPr>
        <p:spPr>
          <a:xfrm>
            <a:off x="9022265" y="0"/>
            <a:ext cx="1218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9" name="Google Shape;239;g39dbd6ff9c3_0_22">
            <a:extLst>
              <a:ext uri="{C183D7F6-B498-43B3-948B-1728B52AA6E4}">
                <adec:decorative xmlns:adec="http://schemas.microsoft.com/office/drawing/2017/decorative" val="1"/>
              </a:ext>
            </a:extLst>
          </p:cNvPr>
          <p:cNvSpPr/>
          <p:nvPr/>
        </p:nvSpPr>
        <p:spPr>
          <a:xfrm>
            <a:off x="121735" y="1017725"/>
            <a:ext cx="3021600" cy="45600"/>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0" name="Google Shape;240;g39dbd6ff9c3_0_22"/>
          <p:cNvSpPr txBox="1">
            <a:spLocks noGrp="1"/>
          </p:cNvSpPr>
          <p:nvPr>
            <p:ph type="body" idx="1"/>
          </p:nvPr>
        </p:nvSpPr>
        <p:spPr>
          <a:xfrm>
            <a:off x="3610465" y="1063325"/>
            <a:ext cx="5060400" cy="2069400"/>
          </a:xfrm>
          <a:prstGeom prst="rect">
            <a:avLst/>
          </a:prstGeom>
          <a:noFill/>
          <a:ln>
            <a:noFill/>
          </a:ln>
        </p:spPr>
        <p:txBody>
          <a:bodyPr spcFirstLastPara="1" wrap="square" lIns="91425" tIns="91425" rIns="91425" bIns="91425" anchor="t" anchorCtr="0">
            <a:noAutofit/>
          </a:bodyPr>
          <a:lstStyle/>
          <a:p>
            <a:pPr marL="457200" marR="0" lvl="0" indent="-292100" algn="l" rtl="0">
              <a:lnSpc>
                <a:spcPct val="115000"/>
              </a:lnSpc>
              <a:spcBef>
                <a:spcPts val="1200"/>
              </a:spcBef>
              <a:spcAft>
                <a:spcPts val="0"/>
              </a:spcAft>
              <a:buClr>
                <a:schemeClr val="dk1"/>
              </a:buClr>
              <a:buSzPts val="1000"/>
              <a:buChar char="●"/>
            </a:pPr>
            <a:r>
              <a:rPr lang="en" sz="1740" dirty="0">
                <a:solidFill>
                  <a:schemeClr val="dk1"/>
                </a:solidFill>
              </a:rPr>
              <a:t>PREP’s six-session course simplified into beginner-friendly modules.</a:t>
            </a:r>
            <a:br>
              <a:rPr lang="en" sz="1740" dirty="0">
                <a:solidFill>
                  <a:schemeClr val="dk1"/>
                </a:solidFill>
              </a:rPr>
            </a:br>
            <a:endParaRPr sz="1740" dirty="0">
              <a:solidFill>
                <a:schemeClr val="dk1"/>
              </a:solidFill>
            </a:endParaRPr>
          </a:p>
          <a:p>
            <a:pPr marL="457200" marR="0" lvl="0" indent="-292100" algn="l" rtl="0">
              <a:lnSpc>
                <a:spcPct val="115000"/>
              </a:lnSpc>
              <a:spcBef>
                <a:spcPts val="0"/>
              </a:spcBef>
              <a:spcAft>
                <a:spcPts val="0"/>
              </a:spcAft>
              <a:buClr>
                <a:schemeClr val="dk1"/>
              </a:buClr>
              <a:buSzPts val="1000"/>
              <a:buChar char="●"/>
            </a:pPr>
            <a:r>
              <a:rPr lang="en" sz="1740" dirty="0">
                <a:solidFill>
                  <a:schemeClr val="dk1"/>
                </a:solidFill>
              </a:rPr>
              <a:t>Internal materials explained accessibility fundamentals.</a:t>
            </a:r>
            <a:br>
              <a:rPr lang="en" sz="1740" dirty="0">
                <a:solidFill>
                  <a:schemeClr val="dk1"/>
                </a:solidFill>
              </a:rPr>
            </a:br>
            <a:endParaRPr sz="1740" dirty="0">
              <a:solidFill>
                <a:schemeClr val="dk1"/>
              </a:solidFill>
            </a:endParaRPr>
          </a:p>
          <a:p>
            <a:pPr marL="457200" marR="0" lvl="0" indent="-292100" algn="l" rtl="0">
              <a:lnSpc>
                <a:spcPct val="115000"/>
              </a:lnSpc>
              <a:spcBef>
                <a:spcPts val="0"/>
              </a:spcBef>
              <a:spcAft>
                <a:spcPts val="0"/>
              </a:spcAft>
              <a:buClr>
                <a:schemeClr val="dk1"/>
              </a:buClr>
              <a:buSzPts val="1000"/>
              <a:buChar char="●"/>
            </a:pPr>
            <a:r>
              <a:rPr lang="en" sz="1740" dirty="0">
                <a:solidFill>
                  <a:schemeClr val="dk1"/>
                </a:solidFill>
              </a:rPr>
              <a:t>PREP course listed in the institution’s training hub.</a:t>
            </a:r>
            <a:endParaRPr sz="1740" dirty="0">
              <a:solidFill>
                <a:schemeClr val="dk1"/>
              </a:solidFill>
            </a:endParaRPr>
          </a:p>
        </p:txBody>
      </p:sp>
      <p:pic>
        <p:nvPicPr>
          <p:cNvPr id="241" name="Google Shape;241;g39dbd6ff9c3_0_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74025" y="1315125"/>
            <a:ext cx="3146475" cy="2137500"/>
          </a:xfrm>
          <a:prstGeom prst="rect">
            <a:avLst/>
          </a:prstGeom>
          <a:noFill/>
          <a:ln>
            <a:noFill/>
          </a:ln>
        </p:spPr>
      </p:pic>
      <p:pic>
        <p:nvPicPr>
          <p:cNvPr id="243" name="Google Shape;243;g39dbd6ff9c3_0_22" descr="Logo of PREP"/>
          <p:cNvPicPr preferRelativeResize="0"/>
          <p:nvPr/>
        </p:nvPicPr>
        <p:blipFill rotWithShape="1">
          <a:blip r:embed="rId4">
            <a:alphaModFix/>
          </a:blip>
          <a:srcRect/>
          <a:stretch/>
        </p:blipFill>
        <p:spPr>
          <a:xfrm>
            <a:off x="8217997" y="4705005"/>
            <a:ext cx="266712" cy="397175"/>
          </a:xfrm>
          <a:prstGeom prst="rect">
            <a:avLst/>
          </a:prstGeom>
          <a:noFill/>
          <a:ln>
            <a:noFill/>
          </a:ln>
        </p:spPr>
      </p:pic>
      <p:pic>
        <p:nvPicPr>
          <p:cNvPr id="242" name="Google Shape;242;g39dbd6ff9c3_0_22" descr="Logo of Continual Engine"/>
          <p:cNvPicPr preferRelativeResize="0"/>
          <p:nvPr/>
        </p:nvPicPr>
        <p:blipFill rotWithShape="1">
          <a:blip r:embed="rId5">
            <a:alphaModFix/>
          </a:blip>
          <a:srcRect/>
          <a:stretch/>
        </p:blipFill>
        <p:spPr>
          <a:xfrm>
            <a:off x="8561700" y="4705002"/>
            <a:ext cx="408350" cy="397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39dbd6ff9c3_0_30"/>
          <p:cNvSpPr txBox="1">
            <a:spLocks noGrp="1"/>
          </p:cNvSpPr>
          <p:nvPr>
            <p:ph type="title"/>
          </p:nvPr>
        </p:nvSpPr>
        <p:spPr>
          <a:xfrm>
            <a:off x="311700" y="27227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SzPct val="39285"/>
              <a:buNone/>
            </a:pPr>
            <a:r>
              <a:rPr lang="en" b="1" dirty="0"/>
              <a:t>The PREP Impact </a:t>
            </a:r>
            <a:endParaRPr b="1" dirty="0"/>
          </a:p>
        </p:txBody>
      </p:sp>
      <p:sp>
        <p:nvSpPr>
          <p:cNvPr id="249" name="Google Shape;249;g39dbd6ff9c3_0_30">
            <a:extLst>
              <a:ext uri="{C183D7F6-B498-43B3-948B-1728B52AA6E4}">
                <adec:decorative xmlns:adec="http://schemas.microsoft.com/office/drawing/2017/decorative" val="1"/>
              </a:ext>
            </a:extLst>
          </p:cNvPr>
          <p:cNvSpPr/>
          <p:nvPr/>
        </p:nvSpPr>
        <p:spPr>
          <a:xfrm>
            <a:off x="728" y="0"/>
            <a:ext cx="1209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0" name="Google Shape;250;g39dbd6ff9c3_0_30">
            <a:extLst>
              <a:ext uri="{C183D7F6-B498-43B3-948B-1728B52AA6E4}">
                <adec:decorative xmlns:adec="http://schemas.microsoft.com/office/drawing/2017/decorative" val="1"/>
              </a:ext>
            </a:extLst>
          </p:cNvPr>
          <p:cNvSpPr/>
          <p:nvPr/>
        </p:nvSpPr>
        <p:spPr>
          <a:xfrm>
            <a:off x="9022265" y="0"/>
            <a:ext cx="1218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1" name="Google Shape;251;g39dbd6ff9c3_0_30">
            <a:extLst>
              <a:ext uri="{C183D7F6-B498-43B3-948B-1728B52AA6E4}">
                <adec:decorative xmlns:adec="http://schemas.microsoft.com/office/drawing/2017/decorative" val="1"/>
              </a:ext>
            </a:extLst>
          </p:cNvPr>
          <p:cNvSpPr/>
          <p:nvPr/>
        </p:nvSpPr>
        <p:spPr>
          <a:xfrm>
            <a:off x="121735" y="1017725"/>
            <a:ext cx="3021600" cy="45600"/>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g39dbd6ff9c3_0_30"/>
          <p:cNvSpPr txBox="1">
            <a:spLocks noGrp="1"/>
          </p:cNvSpPr>
          <p:nvPr>
            <p:ph type="body" idx="1"/>
          </p:nvPr>
        </p:nvSpPr>
        <p:spPr>
          <a:xfrm>
            <a:off x="237831" y="950453"/>
            <a:ext cx="5772000" cy="2069400"/>
          </a:xfrm>
          <a:prstGeom prst="rect">
            <a:avLst/>
          </a:prstGeom>
          <a:noFill/>
          <a:ln>
            <a:noFill/>
          </a:ln>
        </p:spPr>
        <p:txBody>
          <a:bodyPr spcFirstLastPara="1" wrap="square" lIns="91425" tIns="91425" rIns="91425" bIns="91425" anchor="t" anchorCtr="0">
            <a:noAutofit/>
          </a:bodyPr>
          <a:lstStyle/>
          <a:p>
            <a:pPr marL="457200" marR="0" lvl="0" indent="-292100" algn="l" rtl="0">
              <a:lnSpc>
                <a:spcPct val="150000"/>
              </a:lnSpc>
              <a:spcBef>
                <a:spcPts val="1200"/>
              </a:spcBef>
              <a:spcAft>
                <a:spcPts val="0"/>
              </a:spcAft>
              <a:buClr>
                <a:schemeClr val="dk1"/>
              </a:buClr>
              <a:buSzPts val="1000"/>
              <a:buChar char="●"/>
            </a:pPr>
            <a:r>
              <a:rPr lang="en" sz="1740" dirty="0">
                <a:solidFill>
                  <a:schemeClr val="dk1"/>
                </a:solidFill>
              </a:rPr>
              <a:t>Optimized license use - reduced overall cost.</a:t>
            </a:r>
            <a:endParaRPr sz="1740" dirty="0">
              <a:solidFill>
                <a:schemeClr val="dk1"/>
              </a:solidFill>
            </a:endParaRPr>
          </a:p>
          <a:p>
            <a:pPr marL="457200" marR="0" lvl="0" indent="-292100" algn="l" rtl="0">
              <a:lnSpc>
                <a:spcPct val="150000"/>
              </a:lnSpc>
              <a:spcBef>
                <a:spcPts val="0"/>
              </a:spcBef>
              <a:spcAft>
                <a:spcPts val="0"/>
              </a:spcAft>
              <a:buClr>
                <a:schemeClr val="dk1"/>
              </a:buClr>
              <a:buSzPts val="1000"/>
              <a:buChar char="●"/>
            </a:pPr>
            <a:r>
              <a:rPr lang="en" sz="1740" dirty="0">
                <a:solidFill>
                  <a:schemeClr val="dk1"/>
                </a:solidFill>
              </a:rPr>
              <a:t>Enabled more users to work on remediation without added licenses.</a:t>
            </a:r>
            <a:endParaRPr sz="1740" dirty="0">
              <a:solidFill>
                <a:schemeClr val="dk1"/>
              </a:solidFill>
            </a:endParaRPr>
          </a:p>
          <a:p>
            <a:pPr marL="457200" marR="0" lvl="0" indent="-292100" algn="l" rtl="0">
              <a:lnSpc>
                <a:spcPct val="150000"/>
              </a:lnSpc>
              <a:spcBef>
                <a:spcPts val="0"/>
              </a:spcBef>
              <a:spcAft>
                <a:spcPts val="0"/>
              </a:spcAft>
              <a:buClr>
                <a:schemeClr val="dk1"/>
              </a:buClr>
              <a:buSzPts val="1000"/>
              <a:buChar char="●"/>
            </a:pPr>
            <a:r>
              <a:rPr lang="en" sz="1740" dirty="0">
                <a:solidFill>
                  <a:schemeClr val="dk1"/>
                </a:solidFill>
              </a:rPr>
              <a:t>The college achieved its accessibility goals faster and more affordably, building long-term capability across its teams</a:t>
            </a:r>
            <a:endParaRPr sz="1740" dirty="0">
              <a:solidFill>
                <a:schemeClr val="dk1"/>
              </a:solidFill>
            </a:endParaRPr>
          </a:p>
          <a:p>
            <a:pPr marL="457200" marR="0" lvl="0" indent="-292100" algn="l" rtl="0">
              <a:lnSpc>
                <a:spcPct val="150000"/>
              </a:lnSpc>
              <a:spcBef>
                <a:spcPts val="0"/>
              </a:spcBef>
              <a:spcAft>
                <a:spcPts val="0"/>
              </a:spcAft>
              <a:buClr>
                <a:schemeClr val="dk1"/>
              </a:buClr>
              <a:buSzPts val="1000"/>
              <a:buChar char="●"/>
            </a:pPr>
            <a:r>
              <a:rPr lang="en" sz="1740" dirty="0">
                <a:solidFill>
                  <a:schemeClr val="dk1"/>
                </a:solidFill>
              </a:rPr>
              <a:t>Improved understanding of accessibility across departments.</a:t>
            </a:r>
            <a:endParaRPr sz="1740" dirty="0">
              <a:solidFill>
                <a:schemeClr val="dk1"/>
              </a:solidFill>
            </a:endParaRPr>
          </a:p>
          <a:p>
            <a:pPr marL="457200" marR="0" lvl="0" indent="-292100" algn="l" rtl="0">
              <a:lnSpc>
                <a:spcPct val="150000"/>
              </a:lnSpc>
              <a:spcBef>
                <a:spcPts val="0"/>
              </a:spcBef>
              <a:spcAft>
                <a:spcPts val="0"/>
              </a:spcAft>
              <a:buClr>
                <a:schemeClr val="dk1"/>
              </a:buClr>
              <a:buSzPts val="1000"/>
              <a:buChar char="●"/>
            </a:pPr>
            <a:r>
              <a:rPr lang="en" sz="1740" dirty="0">
                <a:solidFill>
                  <a:schemeClr val="dk1"/>
                </a:solidFill>
              </a:rPr>
              <a:t>Increased engagement with PREP’s tools &amp; training.</a:t>
            </a:r>
            <a:endParaRPr sz="1740" dirty="0">
              <a:solidFill>
                <a:schemeClr val="dk1"/>
              </a:solidFill>
            </a:endParaRPr>
          </a:p>
        </p:txBody>
      </p:sp>
      <p:pic>
        <p:nvPicPr>
          <p:cNvPr id="253" name="Google Shape;253;g39dbd6ff9c3_0_30" descr="A group of people looking at a computer&#10;"/>
          <p:cNvPicPr preferRelativeResize="0"/>
          <p:nvPr/>
        </p:nvPicPr>
        <p:blipFill rotWithShape="1">
          <a:blip r:embed="rId3">
            <a:alphaModFix/>
          </a:blip>
          <a:srcRect t="16770"/>
          <a:stretch/>
        </p:blipFill>
        <p:spPr>
          <a:xfrm>
            <a:off x="6195350" y="1267249"/>
            <a:ext cx="2455876" cy="3066675"/>
          </a:xfrm>
          <a:prstGeom prst="rect">
            <a:avLst/>
          </a:prstGeom>
          <a:noFill/>
          <a:ln>
            <a:noFill/>
          </a:ln>
        </p:spPr>
      </p:pic>
      <p:pic>
        <p:nvPicPr>
          <p:cNvPr id="255" name="Google Shape;255;g39dbd6ff9c3_0_30" descr="Logo of PREP"/>
          <p:cNvPicPr preferRelativeResize="0"/>
          <p:nvPr/>
        </p:nvPicPr>
        <p:blipFill rotWithShape="1">
          <a:blip r:embed="rId4">
            <a:alphaModFix/>
          </a:blip>
          <a:srcRect/>
          <a:stretch/>
        </p:blipFill>
        <p:spPr>
          <a:xfrm>
            <a:off x="8217997" y="4705005"/>
            <a:ext cx="266712" cy="397175"/>
          </a:xfrm>
          <a:prstGeom prst="rect">
            <a:avLst/>
          </a:prstGeom>
          <a:noFill/>
          <a:ln>
            <a:noFill/>
          </a:ln>
        </p:spPr>
      </p:pic>
      <p:pic>
        <p:nvPicPr>
          <p:cNvPr id="254" name="Google Shape;254;g39dbd6ff9c3_0_30" descr="Logo of Continual Engine"/>
          <p:cNvPicPr preferRelativeResize="0"/>
          <p:nvPr/>
        </p:nvPicPr>
        <p:blipFill rotWithShape="1">
          <a:blip r:embed="rId5">
            <a:alphaModFix/>
          </a:blip>
          <a:srcRect/>
          <a:stretch/>
        </p:blipFill>
        <p:spPr>
          <a:xfrm>
            <a:off x="8561700" y="4705002"/>
            <a:ext cx="408350" cy="397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39eec228a37_0_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SzPct val="111111"/>
              <a:buNone/>
            </a:pPr>
            <a:r>
              <a:rPr lang="en" b="1" dirty="0"/>
              <a:t>Use Case 3</a:t>
            </a:r>
            <a:endParaRPr b="1" dirty="0"/>
          </a:p>
        </p:txBody>
      </p:sp>
      <p:sp>
        <p:nvSpPr>
          <p:cNvPr id="261" name="Google Shape;261;g39eec228a37_0_44">
            <a:extLst>
              <a:ext uri="{C183D7F6-B498-43B3-948B-1728B52AA6E4}">
                <adec:decorative xmlns:adec="http://schemas.microsoft.com/office/drawing/2017/decorative" val="1"/>
              </a:ext>
            </a:extLst>
          </p:cNvPr>
          <p:cNvSpPr/>
          <p:nvPr/>
        </p:nvSpPr>
        <p:spPr>
          <a:xfrm>
            <a:off x="728" y="0"/>
            <a:ext cx="1209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2" name="Google Shape;262;g39eec228a37_0_44">
            <a:extLst>
              <a:ext uri="{C183D7F6-B498-43B3-948B-1728B52AA6E4}">
                <adec:decorative xmlns:adec="http://schemas.microsoft.com/office/drawing/2017/decorative" val="1"/>
              </a:ext>
            </a:extLst>
          </p:cNvPr>
          <p:cNvSpPr/>
          <p:nvPr/>
        </p:nvSpPr>
        <p:spPr>
          <a:xfrm>
            <a:off x="9022265" y="0"/>
            <a:ext cx="1218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3" name="Google Shape;263;g39eec228a37_0_44">
            <a:extLst>
              <a:ext uri="{C183D7F6-B498-43B3-948B-1728B52AA6E4}">
                <adec:decorative xmlns:adec="http://schemas.microsoft.com/office/drawing/2017/decorative" val="1"/>
              </a:ext>
            </a:extLst>
          </p:cNvPr>
          <p:cNvSpPr/>
          <p:nvPr/>
        </p:nvSpPr>
        <p:spPr>
          <a:xfrm>
            <a:off x="121735" y="1017725"/>
            <a:ext cx="3021600" cy="45600"/>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4" name="Google Shape;264;g39eec228a37_0_44"/>
          <p:cNvSpPr txBox="1">
            <a:spLocks noGrp="1"/>
          </p:cNvSpPr>
          <p:nvPr>
            <p:ph type="body" idx="1"/>
          </p:nvPr>
        </p:nvSpPr>
        <p:spPr>
          <a:xfrm>
            <a:off x="3533591" y="731375"/>
            <a:ext cx="5028109" cy="2069400"/>
          </a:xfrm>
          <a:prstGeom prst="rect">
            <a:avLst/>
          </a:prstGeom>
          <a:noFill/>
          <a:ln>
            <a:noFill/>
          </a:ln>
        </p:spPr>
        <p:txBody>
          <a:bodyPr spcFirstLastPara="1" wrap="square" lIns="91425" tIns="91425" rIns="91425" bIns="91425" anchor="t" anchorCtr="0">
            <a:noAutofit/>
          </a:bodyPr>
          <a:lstStyle/>
          <a:p>
            <a:pPr marL="457200" marR="0" lvl="0" indent="-339090" algn="l" rtl="0">
              <a:lnSpc>
                <a:spcPct val="150000"/>
              </a:lnSpc>
              <a:spcBef>
                <a:spcPts val="1200"/>
              </a:spcBef>
              <a:spcAft>
                <a:spcPts val="0"/>
              </a:spcAft>
              <a:buClr>
                <a:schemeClr val="dk1"/>
              </a:buClr>
              <a:buSzPts val="1740"/>
              <a:buChar char="●"/>
            </a:pPr>
            <a:r>
              <a:rPr lang="en" sz="1740" dirty="0">
                <a:solidFill>
                  <a:schemeClr val="dk1"/>
                </a:solidFill>
              </a:rPr>
              <a:t>A leading U.S. university’s accessibility team needed a scalable, efficient way </a:t>
            </a:r>
            <a:r>
              <a:rPr lang="en" sz="1740" b="1" dirty="0">
                <a:solidFill>
                  <a:schemeClr val="dk1"/>
                </a:solidFill>
              </a:rPr>
              <a:t>to remediate large volumes of complex documents</a:t>
            </a:r>
            <a:r>
              <a:rPr lang="en" sz="1740" dirty="0">
                <a:solidFill>
                  <a:schemeClr val="dk1"/>
                </a:solidFill>
              </a:rPr>
              <a:t>, including tables, formulas, lists, and visuals, while ensuring accuracy and compliance without expanding their team.</a:t>
            </a:r>
            <a:endParaRPr sz="1740" dirty="0">
              <a:solidFill>
                <a:schemeClr val="dk1"/>
              </a:solidFill>
            </a:endParaRPr>
          </a:p>
          <a:p>
            <a:pPr marL="457200" marR="0" lvl="0" indent="-339090" algn="l" rtl="0">
              <a:lnSpc>
                <a:spcPct val="150000"/>
              </a:lnSpc>
              <a:spcBef>
                <a:spcPts val="0"/>
              </a:spcBef>
              <a:spcAft>
                <a:spcPts val="0"/>
              </a:spcAft>
              <a:buClr>
                <a:schemeClr val="dk1"/>
              </a:buClr>
              <a:buSzPts val="1740"/>
              <a:buChar char="●"/>
            </a:pPr>
            <a:r>
              <a:rPr lang="en" sz="1740" b="1" dirty="0">
                <a:solidFill>
                  <a:schemeClr val="dk1"/>
                </a:solidFill>
              </a:rPr>
              <a:t>Goal:</a:t>
            </a:r>
            <a:r>
              <a:rPr lang="en" sz="1740" dirty="0">
                <a:solidFill>
                  <a:schemeClr val="dk1"/>
                </a:solidFill>
              </a:rPr>
              <a:t> Simplify and accelerate large-scale accessibility remediation while maintaining quality and compliance across departments.</a:t>
            </a:r>
            <a:endParaRPr sz="1740" dirty="0">
              <a:solidFill>
                <a:schemeClr val="dk1"/>
              </a:solidFill>
            </a:endParaRPr>
          </a:p>
        </p:txBody>
      </p:sp>
      <p:pic>
        <p:nvPicPr>
          <p:cNvPr id="266" name="Google Shape;266;g39eec228a37_0_44" descr="Logo of PREP"/>
          <p:cNvPicPr preferRelativeResize="0"/>
          <p:nvPr/>
        </p:nvPicPr>
        <p:blipFill rotWithShape="1">
          <a:blip r:embed="rId3">
            <a:alphaModFix/>
          </a:blip>
          <a:srcRect/>
          <a:stretch/>
        </p:blipFill>
        <p:spPr>
          <a:xfrm>
            <a:off x="8217997" y="4705005"/>
            <a:ext cx="266712" cy="397175"/>
          </a:xfrm>
          <a:prstGeom prst="rect">
            <a:avLst/>
          </a:prstGeom>
          <a:noFill/>
          <a:ln>
            <a:noFill/>
          </a:ln>
        </p:spPr>
      </p:pic>
      <p:pic>
        <p:nvPicPr>
          <p:cNvPr id="265" name="Google Shape;265;g39eec228a37_0_44" descr="Logo of Continual Engine"/>
          <p:cNvPicPr preferRelativeResize="0"/>
          <p:nvPr/>
        </p:nvPicPr>
        <p:blipFill rotWithShape="1">
          <a:blip r:embed="rId4">
            <a:alphaModFix/>
          </a:blip>
          <a:srcRect/>
          <a:stretch/>
        </p:blipFill>
        <p:spPr>
          <a:xfrm>
            <a:off x="8561700" y="4705002"/>
            <a:ext cx="408350" cy="397175"/>
          </a:xfrm>
          <a:prstGeom prst="rect">
            <a:avLst/>
          </a:prstGeom>
          <a:noFill/>
          <a:ln>
            <a:noFill/>
          </a:ln>
        </p:spPr>
      </p:pic>
      <p:pic>
        <p:nvPicPr>
          <p:cNvPr id="267" name="Google Shape;267;g39eec228a37_0_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11700" y="1195838"/>
            <a:ext cx="3181727" cy="2184326"/>
          </a:xfrm>
          <a:prstGeom prst="rect">
            <a:avLst/>
          </a:prstGeom>
          <a:noFill/>
          <a:ln>
            <a:noFill/>
          </a:ln>
        </p:spPr>
      </p:pic>
      <p:sp>
        <p:nvSpPr>
          <p:cNvPr id="268" name="Google Shape;268;g39eec228a37_0_44">
            <a:extLst>
              <a:ext uri="{C183D7F6-B498-43B3-948B-1728B52AA6E4}">
                <adec:decorative xmlns:adec="http://schemas.microsoft.com/office/drawing/2017/decorative" val="1"/>
              </a:ext>
            </a:extLst>
          </p:cNvPr>
          <p:cNvSpPr txBox="1"/>
          <p:nvPr/>
        </p:nvSpPr>
        <p:spPr>
          <a:xfrm>
            <a:off x="2173475" y="1477325"/>
            <a:ext cx="3894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t>3</a:t>
            </a:r>
            <a:endParaRPr sz="29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9eec228a37_0_70"/>
          <p:cNvSpPr txBox="1">
            <a:spLocks noGrp="1"/>
          </p:cNvSpPr>
          <p:nvPr>
            <p:ph type="title"/>
          </p:nvPr>
        </p:nvSpPr>
        <p:spPr>
          <a:xfrm>
            <a:off x="311700" y="445025"/>
            <a:ext cx="87105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How PREP Simplified Accessibility</a:t>
            </a:r>
            <a:endParaRPr b="1"/>
          </a:p>
        </p:txBody>
      </p:sp>
      <p:sp>
        <p:nvSpPr>
          <p:cNvPr id="274" name="Google Shape;274;g39eec228a37_0_70">
            <a:extLst>
              <a:ext uri="{C183D7F6-B498-43B3-948B-1728B52AA6E4}">
                <adec:decorative xmlns:adec="http://schemas.microsoft.com/office/drawing/2017/decorative" val="1"/>
              </a:ext>
            </a:extLst>
          </p:cNvPr>
          <p:cNvSpPr/>
          <p:nvPr/>
        </p:nvSpPr>
        <p:spPr>
          <a:xfrm>
            <a:off x="728" y="0"/>
            <a:ext cx="1209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5" name="Google Shape;275;g39eec228a37_0_70">
            <a:extLst>
              <a:ext uri="{C183D7F6-B498-43B3-948B-1728B52AA6E4}">
                <adec:decorative xmlns:adec="http://schemas.microsoft.com/office/drawing/2017/decorative" val="1"/>
              </a:ext>
            </a:extLst>
          </p:cNvPr>
          <p:cNvSpPr/>
          <p:nvPr/>
        </p:nvSpPr>
        <p:spPr>
          <a:xfrm>
            <a:off x="9022265" y="0"/>
            <a:ext cx="1218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6" name="Google Shape;276;g39eec228a37_0_70">
            <a:extLst>
              <a:ext uri="{C183D7F6-B498-43B3-948B-1728B52AA6E4}">
                <adec:decorative xmlns:adec="http://schemas.microsoft.com/office/drawing/2017/decorative" val="1"/>
              </a:ext>
            </a:extLst>
          </p:cNvPr>
          <p:cNvSpPr/>
          <p:nvPr/>
        </p:nvSpPr>
        <p:spPr>
          <a:xfrm>
            <a:off x="121735" y="1017725"/>
            <a:ext cx="3021600" cy="45600"/>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7" name="Google Shape;277;g39eec228a37_0_70"/>
          <p:cNvSpPr txBox="1">
            <a:spLocks noGrp="1"/>
          </p:cNvSpPr>
          <p:nvPr>
            <p:ph type="body" idx="1"/>
          </p:nvPr>
        </p:nvSpPr>
        <p:spPr>
          <a:xfrm>
            <a:off x="266228" y="879650"/>
            <a:ext cx="5378400" cy="2069400"/>
          </a:xfrm>
          <a:prstGeom prst="rect">
            <a:avLst/>
          </a:prstGeom>
          <a:noFill/>
          <a:ln>
            <a:noFill/>
          </a:ln>
        </p:spPr>
        <p:txBody>
          <a:bodyPr spcFirstLastPara="1" wrap="square" lIns="91425" tIns="91425" rIns="91425" bIns="91425" anchor="t" anchorCtr="0">
            <a:noAutofit/>
          </a:bodyPr>
          <a:lstStyle/>
          <a:p>
            <a:pPr marL="457200" lvl="0" indent="-339090" algn="l" rtl="0">
              <a:lnSpc>
                <a:spcPct val="150000"/>
              </a:lnSpc>
              <a:spcBef>
                <a:spcPts val="1200"/>
              </a:spcBef>
              <a:spcAft>
                <a:spcPts val="0"/>
              </a:spcAft>
              <a:buClr>
                <a:schemeClr val="dk1"/>
              </a:buClr>
              <a:buSzPts val="1740"/>
              <a:buChar char="●"/>
            </a:pPr>
            <a:r>
              <a:rPr lang="en" sz="1740" dirty="0">
                <a:solidFill>
                  <a:schemeClr val="dk1"/>
                </a:solidFill>
              </a:rPr>
              <a:t>Automated bulk tagging for fast, scalable remediation.</a:t>
            </a:r>
            <a:endParaRPr sz="1740" dirty="0">
              <a:solidFill>
                <a:schemeClr val="dk1"/>
              </a:solidFill>
            </a:endParaRPr>
          </a:p>
          <a:p>
            <a:pPr marL="457200" lvl="0" indent="-339090" algn="l" rtl="0">
              <a:lnSpc>
                <a:spcPct val="150000"/>
              </a:lnSpc>
              <a:spcBef>
                <a:spcPts val="0"/>
              </a:spcBef>
              <a:spcAft>
                <a:spcPts val="0"/>
              </a:spcAft>
              <a:buClr>
                <a:schemeClr val="dk1"/>
              </a:buClr>
              <a:buSzPts val="1740"/>
              <a:buChar char="●"/>
            </a:pPr>
            <a:r>
              <a:rPr lang="en" sz="1740" dirty="0">
                <a:solidFill>
                  <a:schemeClr val="dk1"/>
                </a:solidFill>
              </a:rPr>
              <a:t>Handles complex tables, lists, &amp; structures.</a:t>
            </a:r>
            <a:endParaRPr sz="1740" dirty="0">
              <a:solidFill>
                <a:schemeClr val="dk1"/>
              </a:solidFill>
            </a:endParaRPr>
          </a:p>
          <a:p>
            <a:pPr marL="457200" lvl="0" indent="-339090" algn="l" rtl="0">
              <a:lnSpc>
                <a:spcPct val="150000"/>
              </a:lnSpc>
              <a:spcBef>
                <a:spcPts val="0"/>
              </a:spcBef>
              <a:spcAft>
                <a:spcPts val="0"/>
              </a:spcAft>
              <a:buClr>
                <a:schemeClr val="dk1"/>
              </a:buClr>
              <a:buSzPts val="1740"/>
              <a:buChar char="●"/>
            </a:pPr>
            <a:r>
              <a:rPr lang="en" sz="1740" dirty="0">
                <a:solidFill>
                  <a:schemeClr val="dk1"/>
                </a:solidFill>
              </a:rPr>
              <a:t>Automated image descriptions for all visual types.</a:t>
            </a:r>
            <a:endParaRPr sz="1740" dirty="0">
              <a:solidFill>
                <a:schemeClr val="dk1"/>
              </a:solidFill>
            </a:endParaRPr>
          </a:p>
          <a:p>
            <a:pPr marL="457200" lvl="0" indent="-339090" algn="l" rtl="0">
              <a:lnSpc>
                <a:spcPct val="150000"/>
              </a:lnSpc>
              <a:spcBef>
                <a:spcPts val="0"/>
              </a:spcBef>
              <a:spcAft>
                <a:spcPts val="0"/>
              </a:spcAft>
              <a:buClr>
                <a:schemeClr val="dk1"/>
              </a:buClr>
              <a:buSzPts val="1740"/>
              <a:buChar char="●"/>
            </a:pPr>
            <a:r>
              <a:rPr lang="en" sz="1740" dirty="0">
                <a:solidFill>
                  <a:schemeClr val="dk1"/>
                </a:solidFill>
              </a:rPr>
              <a:t>Centralized tracking and license management.</a:t>
            </a:r>
            <a:endParaRPr sz="1740" dirty="0">
              <a:solidFill>
                <a:schemeClr val="dk1"/>
              </a:solidFill>
            </a:endParaRPr>
          </a:p>
          <a:p>
            <a:pPr marL="457200" lvl="0" indent="-339090" algn="l" rtl="0">
              <a:lnSpc>
                <a:spcPct val="150000"/>
              </a:lnSpc>
              <a:spcBef>
                <a:spcPts val="0"/>
              </a:spcBef>
              <a:spcAft>
                <a:spcPts val="0"/>
              </a:spcAft>
              <a:buClr>
                <a:schemeClr val="dk1"/>
              </a:buClr>
              <a:buSzPts val="1740"/>
              <a:buChar char="●"/>
            </a:pPr>
            <a:r>
              <a:rPr lang="en" sz="1740" dirty="0">
                <a:solidFill>
                  <a:schemeClr val="dk1"/>
                </a:solidFill>
              </a:rPr>
              <a:t>Unified SSO portals for seamless collaboration.</a:t>
            </a:r>
            <a:endParaRPr sz="1740" dirty="0">
              <a:solidFill>
                <a:schemeClr val="dk1"/>
              </a:solidFill>
            </a:endParaRPr>
          </a:p>
          <a:p>
            <a:pPr marL="457200" lvl="0" indent="-339090" algn="l" rtl="0">
              <a:lnSpc>
                <a:spcPct val="150000"/>
              </a:lnSpc>
              <a:spcBef>
                <a:spcPts val="0"/>
              </a:spcBef>
              <a:spcAft>
                <a:spcPts val="0"/>
              </a:spcAft>
              <a:buClr>
                <a:schemeClr val="dk1"/>
              </a:buClr>
              <a:buSzPts val="1740"/>
              <a:buChar char="●"/>
            </a:pPr>
            <a:r>
              <a:rPr lang="en" sz="1740" dirty="0">
                <a:solidFill>
                  <a:schemeClr val="dk1"/>
                </a:solidFill>
              </a:rPr>
              <a:t>Screen Reader Preview for issue detection.</a:t>
            </a:r>
            <a:endParaRPr sz="1740" dirty="0">
              <a:solidFill>
                <a:schemeClr val="dk1"/>
              </a:solidFill>
            </a:endParaRPr>
          </a:p>
        </p:txBody>
      </p:sp>
      <p:sp>
        <p:nvSpPr>
          <p:cNvPr id="281" name="Google Shape;281;g39eec228a37_0_70"/>
          <p:cNvSpPr txBox="1"/>
          <p:nvPr/>
        </p:nvSpPr>
        <p:spPr>
          <a:xfrm>
            <a:off x="6253350" y="3727425"/>
            <a:ext cx="7893300" cy="46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40" b="1">
                <a:solidFill>
                  <a:schemeClr val="dk1"/>
                </a:solidFill>
              </a:rPr>
              <a:t>▶  </a:t>
            </a:r>
            <a:r>
              <a:rPr lang="en" sz="1840" b="1" u="sng">
                <a:solidFill>
                  <a:schemeClr val="hlink"/>
                </a:solidFill>
                <a:hlinkClick r:id="rId3"/>
              </a:rPr>
              <a:t>Watch Demo</a:t>
            </a:r>
            <a:r>
              <a:rPr lang="en" sz="1840" b="1">
                <a:solidFill>
                  <a:schemeClr val="dk1"/>
                </a:solidFill>
              </a:rPr>
              <a:t> </a:t>
            </a:r>
            <a:endParaRPr sz="1840" b="1">
              <a:solidFill>
                <a:schemeClr val="dk1"/>
              </a:solidFill>
            </a:endParaRPr>
          </a:p>
        </p:txBody>
      </p:sp>
      <p:pic>
        <p:nvPicPr>
          <p:cNvPr id="279" name="Google Shape;279;g39eec228a37_0_70" descr="Logo of PREP"/>
          <p:cNvPicPr preferRelativeResize="0"/>
          <p:nvPr/>
        </p:nvPicPr>
        <p:blipFill rotWithShape="1">
          <a:blip r:embed="rId4">
            <a:alphaModFix/>
          </a:blip>
          <a:srcRect/>
          <a:stretch/>
        </p:blipFill>
        <p:spPr>
          <a:xfrm>
            <a:off x="8217997" y="4705005"/>
            <a:ext cx="266712" cy="397175"/>
          </a:xfrm>
          <a:prstGeom prst="rect">
            <a:avLst/>
          </a:prstGeom>
          <a:noFill/>
          <a:ln>
            <a:noFill/>
          </a:ln>
        </p:spPr>
      </p:pic>
      <p:pic>
        <p:nvPicPr>
          <p:cNvPr id="278" name="Google Shape;278;g39eec228a37_0_70" descr="Logo of Continual Engine"/>
          <p:cNvPicPr preferRelativeResize="0"/>
          <p:nvPr/>
        </p:nvPicPr>
        <p:blipFill rotWithShape="1">
          <a:blip r:embed="rId5">
            <a:alphaModFix/>
          </a:blip>
          <a:srcRect/>
          <a:stretch/>
        </p:blipFill>
        <p:spPr>
          <a:xfrm>
            <a:off x="8561700" y="4705002"/>
            <a:ext cx="408350" cy="397175"/>
          </a:xfrm>
          <a:prstGeom prst="rect">
            <a:avLst/>
          </a:prstGeom>
          <a:noFill/>
          <a:ln>
            <a:noFill/>
          </a:ln>
        </p:spPr>
      </p:pic>
      <p:pic>
        <p:nvPicPr>
          <p:cNvPr id="280" name="Google Shape;280;g39eec228a37_0_70">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707425" y="1232300"/>
            <a:ext cx="3104102" cy="20694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39eec228a37_0_27"/>
          <p:cNvSpPr txBox="1">
            <a:spLocks noGrp="1"/>
          </p:cNvSpPr>
          <p:nvPr>
            <p:ph type="title"/>
          </p:nvPr>
        </p:nvSpPr>
        <p:spPr>
          <a:xfrm>
            <a:off x="311700" y="573450"/>
            <a:ext cx="8520600" cy="57270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15000"/>
              </a:lnSpc>
              <a:spcBef>
                <a:spcPts val="1200"/>
              </a:spcBef>
              <a:spcAft>
                <a:spcPts val="0"/>
              </a:spcAft>
              <a:buClr>
                <a:schemeClr val="dk1"/>
              </a:buClr>
              <a:buSzPct val="39285"/>
              <a:buFont typeface="Arial"/>
              <a:buNone/>
            </a:pPr>
            <a:r>
              <a:rPr lang="en" b="1" dirty="0"/>
              <a:t>The PREP Impact</a:t>
            </a:r>
            <a:endParaRPr b="1" dirty="0"/>
          </a:p>
          <a:p>
            <a:pPr marL="0" lvl="0" indent="0" algn="l" rtl="0">
              <a:spcBef>
                <a:spcPts val="1200"/>
              </a:spcBef>
              <a:spcAft>
                <a:spcPts val="0"/>
              </a:spcAft>
              <a:buSzPct val="111111"/>
              <a:buNone/>
            </a:pPr>
            <a:endParaRPr b="1" dirty="0"/>
          </a:p>
        </p:txBody>
      </p:sp>
      <p:sp>
        <p:nvSpPr>
          <p:cNvPr id="287" name="Google Shape;287;g39eec228a37_0_27">
            <a:extLst>
              <a:ext uri="{C183D7F6-B498-43B3-948B-1728B52AA6E4}">
                <adec:decorative xmlns:adec="http://schemas.microsoft.com/office/drawing/2017/decorative" val="1"/>
              </a:ext>
            </a:extLst>
          </p:cNvPr>
          <p:cNvSpPr/>
          <p:nvPr/>
        </p:nvSpPr>
        <p:spPr>
          <a:xfrm>
            <a:off x="728" y="0"/>
            <a:ext cx="1209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8" name="Google Shape;288;g39eec228a37_0_27">
            <a:extLst>
              <a:ext uri="{C183D7F6-B498-43B3-948B-1728B52AA6E4}">
                <adec:decorative xmlns:adec="http://schemas.microsoft.com/office/drawing/2017/decorative" val="1"/>
              </a:ext>
            </a:extLst>
          </p:cNvPr>
          <p:cNvSpPr/>
          <p:nvPr/>
        </p:nvSpPr>
        <p:spPr>
          <a:xfrm>
            <a:off x="9022265" y="0"/>
            <a:ext cx="1218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9" name="Google Shape;289;g39eec228a37_0_27">
            <a:extLst>
              <a:ext uri="{C183D7F6-B498-43B3-948B-1728B52AA6E4}">
                <adec:decorative xmlns:adec="http://schemas.microsoft.com/office/drawing/2017/decorative" val="1"/>
              </a:ext>
            </a:extLst>
          </p:cNvPr>
          <p:cNvSpPr/>
          <p:nvPr/>
        </p:nvSpPr>
        <p:spPr>
          <a:xfrm>
            <a:off x="121735" y="1017725"/>
            <a:ext cx="3021600" cy="45600"/>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0" name="Google Shape;290;g39eec228a37_0_27"/>
          <p:cNvSpPr txBox="1">
            <a:spLocks noGrp="1"/>
          </p:cNvSpPr>
          <p:nvPr>
            <p:ph type="body" idx="1"/>
          </p:nvPr>
        </p:nvSpPr>
        <p:spPr>
          <a:xfrm>
            <a:off x="3700437" y="684150"/>
            <a:ext cx="5105100" cy="2069400"/>
          </a:xfrm>
          <a:prstGeom prst="rect">
            <a:avLst/>
          </a:prstGeom>
          <a:noFill/>
          <a:ln>
            <a:noFill/>
          </a:ln>
        </p:spPr>
        <p:txBody>
          <a:bodyPr spcFirstLastPara="1" wrap="square" lIns="91425" tIns="91425" rIns="91425" bIns="91425" anchor="t" anchorCtr="0">
            <a:noAutofit/>
          </a:bodyPr>
          <a:lstStyle/>
          <a:p>
            <a:pPr marL="457200" lvl="0" indent="-339090" algn="l" rtl="0">
              <a:lnSpc>
                <a:spcPct val="150000"/>
              </a:lnSpc>
              <a:spcBef>
                <a:spcPts val="1200"/>
              </a:spcBef>
              <a:spcAft>
                <a:spcPts val="0"/>
              </a:spcAft>
              <a:buClr>
                <a:schemeClr val="dk1"/>
              </a:buClr>
              <a:buSzPts val="1740"/>
              <a:buChar char="●"/>
            </a:pPr>
            <a:r>
              <a:rPr lang="en" sz="1740" dirty="0">
                <a:solidFill>
                  <a:schemeClr val="dk1"/>
                </a:solidFill>
              </a:rPr>
              <a:t>Turnaround time reduced from days to hours.</a:t>
            </a:r>
            <a:endParaRPr sz="1740" dirty="0">
              <a:solidFill>
                <a:schemeClr val="dk1"/>
              </a:solidFill>
            </a:endParaRPr>
          </a:p>
          <a:p>
            <a:pPr marL="457200" lvl="0" indent="-339090" algn="l" rtl="0">
              <a:lnSpc>
                <a:spcPct val="150000"/>
              </a:lnSpc>
              <a:spcBef>
                <a:spcPts val="0"/>
              </a:spcBef>
              <a:spcAft>
                <a:spcPts val="0"/>
              </a:spcAft>
              <a:buClr>
                <a:schemeClr val="dk1"/>
              </a:buClr>
              <a:buSzPts val="1740"/>
              <a:buChar char="●"/>
            </a:pPr>
            <a:r>
              <a:rPr lang="en" sz="1740" dirty="0">
                <a:solidFill>
                  <a:schemeClr val="dk1"/>
                </a:solidFill>
              </a:rPr>
              <a:t>Maintained accuracy &amp; compliance at scale.</a:t>
            </a:r>
            <a:endParaRPr sz="1740" dirty="0">
              <a:solidFill>
                <a:schemeClr val="dk1"/>
              </a:solidFill>
            </a:endParaRPr>
          </a:p>
          <a:p>
            <a:pPr marL="457200" lvl="0" indent="-339090" algn="l" rtl="0">
              <a:lnSpc>
                <a:spcPct val="150000"/>
              </a:lnSpc>
              <a:spcBef>
                <a:spcPts val="0"/>
              </a:spcBef>
              <a:spcAft>
                <a:spcPts val="0"/>
              </a:spcAft>
              <a:buClr>
                <a:schemeClr val="dk1"/>
              </a:buClr>
              <a:buSzPts val="1740"/>
              <a:buChar char="●"/>
            </a:pPr>
            <a:r>
              <a:rPr lang="en" sz="1740" dirty="0">
                <a:solidFill>
                  <a:schemeClr val="dk1"/>
                </a:solidFill>
              </a:rPr>
              <a:t>Improved accessibility for complex academic content.</a:t>
            </a:r>
            <a:endParaRPr sz="1740" dirty="0">
              <a:solidFill>
                <a:schemeClr val="dk1"/>
              </a:solidFill>
            </a:endParaRPr>
          </a:p>
          <a:p>
            <a:pPr marL="457200" lvl="0" indent="-339090" algn="l" rtl="0">
              <a:lnSpc>
                <a:spcPct val="150000"/>
              </a:lnSpc>
              <a:spcBef>
                <a:spcPts val="0"/>
              </a:spcBef>
              <a:spcAft>
                <a:spcPts val="0"/>
              </a:spcAft>
              <a:buClr>
                <a:schemeClr val="dk1"/>
              </a:buClr>
              <a:buSzPts val="1740"/>
              <a:buChar char="●"/>
            </a:pPr>
            <a:r>
              <a:rPr lang="en" sz="1740" dirty="0">
                <a:solidFill>
                  <a:schemeClr val="dk1"/>
                </a:solidFill>
              </a:rPr>
              <a:t>Centralized visibility with flexible license management.</a:t>
            </a:r>
            <a:endParaRPr sz="1740" dirty="0">
              <a:solidFill>
                <a:schemeClr val="dk1"/>
              </a:solidFill>
            </a:endParaRPr>
          </a:p>
          <a:p>
            <a:pPr marL="457200" lvl="0" indent="-339090" algn="l" rtl="0">
              <a:lnSpc>
                <a:spcPct val="150000"/>
              </a:lnSpc>
              <a:spcBef>
                <a:spcPts val="0"/>
              </a:spcBef>
              <a:spcAft>
                <a:spcPts val="0"/>
              </a:spcAft>
              <a:buClr>
                <a:schemeClr val="dk1"/>
              </a:buClr>
              <a:buSzPts val="1740"/>
              <a:buChar char="●"/>
            </a:pPr>
            <a:r>
              <a:rPr lang="en" sz="1740" dirty="0">
                <a:solidFill>
                  <a:schemeClr val="dk1"/>
                </a:solidFill>
              </a:rPr>
              <a:t>Enabled departments to manage accessibility independently.</a:t>
            </a:r>
            <a:endParaRPr sz="1740" dirty="0">
              <a:solidFill>
                <a:schemeClr val="dk1"/>
              </a:solidFill>
            </a:endParaRPr>
          </a:p>
          <a:p>
            <a:pPr marL="457200" lvl="0" indent="-339090" algn="l" rtl="0">
              <a:lnSpc>
                <a:spcPct val="150000"/>
              </a:lnSpc>
              <a:spcBef>
                <a:spcPts val="0"/>
              </a:spcBef>
              <a:spcAft>
                <a:spcPts val="0"/>
              </a:spcAft>
              <a:buClr>
                <a:schemeClr val="dk1"/>
              </a:buClr>
              <a:buSzPts val="1740"/>
              <a:buChar char="●"/>
            </a:pPr>
            <a:r>
              <a:rPr lang="en" sz="1740" dirty="0">
                <a:solidFill>
                  <a:schemeClr val="dk1"/>
                </a:solidFill>
              </a:rPr>
              <a:t>Enhanced screen reader experience for end-users.</a:t>
            </a:r>
            <a:endParaRPr sz="1740" dirty="0">
              <a:solidFill>
                <a:schemeClr val="dk1"/>
              </a:solidFill>
            </a:endParaRPr>
          </a:p>
        </p:txBody>
      </p:sp>
      <p:pic>
        <p:nvPicPr>
          <p:cNvPr id="292" name="Google Shape;292;g39eec228a37_0_27" descr="Logo of PREP"/>
          <p:cNvPicPr preferRelativeResize="0"/>
          <p:nvPr/>
        </p:nvPicPr>
        <p:blipFill rotWithShape="1">
          <a:blip r:embed="rId3">
            <a:alphaModFix/>
          </a:blip>
          <a:srcRect/>
          <a:stretch/>
        </p:blipFill>
        <p:spPr>
          <a:xfrm>
            <a:off x="8217997" y="4705005"/>
            <a:ext cx="266712" cy="397175"/>
          </a:xfrm>
          <a:prstGeom prst="rect">
            <a:avLst/>
          </a:prstGeom>
          <a:noFill/>
          <a:ln>
            <a:noFill/>
          </a:ln>
        </p:spPr>
      </p:pic>
      <p:pic>
        <p:nvPicPr>
          <p:cNvPr id="291" name="Google Shape;291;g39eec228a37_0_27" descr="Logo of Continual Engine"/>
          <p:cNvPicPr preferRelativeResize="0"/>
          <p:nvPr/>
        </p:nvPicPr>
        <p:blipFill rotWithShape="1">
          <a:blip r:embed="rId4">
            <a:alphaModFix/>
          </a:blip>
          <a:srcRect/>
          <a:stretch/>
        </p:blipFill>
        <p:spPr>
          <a:xfrm>
            <a:off x="8561700" y="4705002"/>
            <a:ext cx="408350" cy="397175"/>
          </a:xfrm>
          <a:prstGeom prst="rect">
            <a:avLst/>
          </a:prstGeom>
          <a:noFill/>
          <a:ln>
            <a:noFill/>
          </a:ln>
        </p:spPr>
      </p:pic>
      <p:pic>
        <p:nvPicPr>
          <p:cNvPr id="293" name="Google Shape;293;g39eec228a37_0_2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11701" y="1146150"/>
            <a:ext cx="3288750" cy="22583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1"/>
          <p:cNvSpPr txBox="1">
            <a:spLocks noGrp="1"/>
          </p:cNvSpPr>
          <p:nvPr>
            <p:ph type="title"/>
          </p:nvPr>
        </p:nvSpPr>
        <p:spPr>
          <a:xfrm>
            <a:off x="311700" y="376735"/>
            <a:ext cx="8520600" cy="57270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15000"/>
              </a:lnSpc>
              <a:spcBef>
                <a:spcPts val="1400"/>
              </a:spcBef>
              <a:spcAft>
                <a:spcPts val="400"/>
              </a:spcAft>
              <a:buSzPct val="39285"/>
              <a:buNone/>
            </a:pPr>
            <a:r>
              <a:rPr lang="en" b="1" dirty="0"/>
              <a:t>ADA Title II and Higher Education Institutions (HEI)</a:t>
            </a:r>
            <a:endParaRPr b="1" dirty="0"/>
          </a:p>
        </p:txBody>
      </p:sp>
      <p:sp>
        <p:nvSpPr>
          <p:cNvPr id="299" name="Google Shape;299;p11"/>
          <p:cNvSpPr txBox="1">
            <a:spLocks noGrp="1"/>
          </p:cNvSpPr>
          <p:nvPr>
            <p:ph type="body" idx="1"/>
          </p:nvPr>
        </p:nvSpPr>
        <p:spPr>
          <a:xfrm>
            <a:off x="242742" y="903246"/>
            <a:ext cx="5613900" cy="37923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50000"/>
              </a:lnSpc>
              <a:spcBef>
                <a:spcPts val="1200"/>
              </a:spcBef>
              <a:spcAft>
                <a:spcPts val="0"/>
              </a:spcAft>
              <a:buClr>
                <a:schemeClr val="dk1"/>
              </a:buClr>
              <a:buSzPts val="1700"/>
              <a:buChar char="●"/>
            </a:pPr>
            <a:r>
              <a:rPr lang="en" sz="1700" dirty="0">
                <a:solidFill>
                  <a:schemeClr val="dk1"/>
                </a:solidFill>
              </a:rPr>
              <a:t>Requires HEI to make all programs and digital content accessible.</a:t>
            </a:r>
            <a:endParaRPr sz="1700" dirty="0">
              <a:solidFill>
                <a:schemeClr val="dk1"/>
              </a:solidFill>
            </a:endParaRPr>
          </a:p>
          <a:p>
            <a:pPr marL="457200" marR="0" lvl="0" indent="-336550" algn="l" rtl="0">
              <a:lnSpc>
                <a:spcPct val="150000"/>
              </a:lnSpc>
              <a:spcBef>
                <a:spcPts val="0"/>
              </a:spcBef>
              <a:spcAft>
                <a:spcPts val="0"/>
              </a:spcAft>
              <a:buClr>
                <a:schemeClr val="dk1"/>
              </a:buClr>
              <a:buSzPts val="1700"/>
              <a:buChar char="●"/>
            </a:pPr>
            <a:r>
              <a:rPr lang="en" sz="1700" dirty="0">
                <a:solidFill>
                  <a:schemeClr val="dk1"/>
                </a:solidFill>
              </a:rPr>
              <a:t>Equal access under ADA and Section 504.</a:t>
            </a:r>
            <a:endParaRPr sz="1700" dirty="0">
              <a:solidFill>
                <a:schemeClr val="dk1"/>
              </a:solidFill>
            </a:endParaRPr>
          </a:p>
          <a:p>
            <a:pPr marL="0" marR="0" lvl="0" indent="0" algn="l" rtl="0">
              <a:lnSpc>
                <a:spcPct val="150000"/>
              </a:lnSpc>
              <a:spcBef>
                <a:spcPts val="1200"/>
              </a:spcBef>
              <a:spcAft>
                <a:spcPts val="0"/>
              </a:spcAft>
              <a:buNone/>
            </a:pPr>
            <a:r>
              <a:rPr lang="en" sz="1700" b="1" dirty="0">
                <a:solidFill>
                  <a:schemeClr val="dk1"/>
                </a:solidFill>
              </a:rPr>
              <a:t>How PREP Supports Compliance</a:t>
            </a:r>
            <a:endParaRPr sz="1700" b="1" dirty="0">
              <a:solidFill>
                <a:schemeClr val="dk1"/>
              </a:solidFill>
            </a:endParaRPr>
          </a:p>
          <a:p>
            <a:pPr marL="457200" marR="0" lvl="0" indent="-336550" algn="l" rtl="0">
              <a:lnSpc>
                <a:spcPct val="150000"/>
              </a:lnSpc>
              <a:spcBef>
                <a:spcPts val="1200"/>
              </a:spcBef>
              <a:spcAft>
                <a:spcPts val="0"/>
              </a:spcAft>
              <a:buClr>
                <a:schemeClr val="dk1"/>
              </a:buClr>
              <a:buSzPts val="1700"/>
              <a:buChar char="●"/>
            </a:pPr>
            <a:r>
              <a:rPr lang="en" sz="1700" dirty="0">
                <a:solidFill>
                  <a:schemeClr val="dk1"/>
                </a:solidFill>
              </a:rPr>
              <a:t>Scales remediation across departments with AI + expert review.</a:t>
            </a:r>
            <a:endParaRPr sz="1700" b="1" dirty="0">
              <a:solidFill>
                <a:schemeClr val="dk1"/>
              </a:solidFill>
            </a:endParaRPr>
          </a:p>
        </p:txBody>
      </p:sp>
      <p:sp>
        <p:nvSpPr>
          <p:cNvPr id="300" name="Google Shape;300;p11">
            <a:extLst>
              <a:ext uri="{C183D7F6-B498-43B3-948B-1728B52AA6E4}">
                <adec:decorative xmlns:adec="http://schemas.microsoft.com/office/drawing/2017/decorative" val="1"/>
              </a:ext>
            </a:extLst>
          </p:cNvPr>
          <p:cNvSpPr/>
          <p:nvPr/>
        </p:nvSpPr>
        <p:spPr>
          <a:xfrm>
            <a:off x="728" y="0"/>
            <a:ext cx="121007"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1" name="Google Shape;301;p11">
            <a:extLst>
              <a:ext uri="{C183D7F6-B498-43B3-948B-1728B52AA6E4}">
                <adec:decorative xmlns:adec="http://schemas.microsoft.com/office/drawing/2017/decorative" val="1"/>
              </a:ext>
            </a:extLst>
          </p:cNvPr>
          <p:cNvSpPr/>
          <p:nvPr/>
        </p:nvSpPr>
        <p:spPr>
          <a:xfrm>
            <a:off x="9022265" y="0"/>
            <a:ext cx="121735" cy="5143499"/>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2" name="Google Shape;302;p11">
            <a:extLst>
              <a:ext uri="{C183D7F6-B498-43B3-948B-1728B52AA6E4}">
                <adec:decorative xmlns:adec="http://schemas.microsoft.com/office/drawing/2017/decorative" val="1"/>
              </a:ext>
            </a:extLst>
          </p:cNvPr>
          <p:cNvSpPr/>
          <p:nvPr/>
        </p:nvSpPr>
        <p:spPr>
          <a:xfrm>
            <a:off x="121735" y="1017725"/>
            <a:ext cx="3021515" cy="45719"/>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3" name="Google Shape;303;p1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69223" y="1277571"/>
            <a:ext cx="2792477" cy="1863090"/>
          </a:xfrm>
          <a:prstGeom prst="rect">
            <a:avLst/>
          </a:prstGeom>
          <a:noFill/>
          <a:ln>
            <a:noFill/>
          </a:ln>
        </p:spPr>
      </p:pic>
      <p:sp>
        <p:nvSpPr>
          <p:cNvPr id="304" name="Google Shape;304;p11"/>
          <p:cNvSpPr txBox="1"/>
          <p:nvPr/>
        </p:nvSpPr>
        <p:spPr>
          <a:xfrm>
            <a:off x="242742" y="3519692"/>
            <a:ext cx="5674200" cy="1231500"/>
          </a:xfrm>
          <a:prstGeom prst="rect">
            <a:avLst/>
          </a:prstGeom>
          <a:noFill/>
          <a:ln>
            <a:noFill/>
          </a:ln>
        </p:spPr>
        <p:txBody>
          <a:bodyPr spcFirstLastPara="1" wrap="square" lIns="91425" tIns="91425" rIns="91425" bIns="91425" anchor="t" anchorCtr="0">
            <a:spAutoFit/>
          </a:bodyPr>
          <a:lstStyle/>
          <a:p>
            <a:pPr marL="457200" lvl="0" indent="-336550" algn="l" rtl="0">
              <a:lnSpc>
                <a:spcPct val="150000"/>
              </a:lnSpc>
              <a:spcBef>
                <a:spcPts val="1200"/>
              </a:spcBef>
              <a:spcAft>
                <a:spcPts val="0"/>
              </a:spcAft>
              <a:buClr>
                <a:schemeClr val="dk1"/>
              </a:buClr>
              <a:buSzPts val="1700"/>
              <a:buChar char="●"/>
            </a:pPr>
            <a:r>
              <a:rPr lang="en" sz="1700" dirty="0">
                <a:solidFill>
                  <a:schemeClr val="dk1"/>
                </a:solidFill>
              </a:rPr>
              <a:t>Ensures WCAG and PDF/UA standards.</a:t>
            </a:r>
            <a:endParaRPr sz="1700" dirty="0">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dirty="0">
                <a:solidFill>
                  <a:schemeClr val="dk1"/>
                </a:solidFill>
              </a:rPr>
              <a:t>Backed by ISO 27001 and SOC 2 certified infrastructure</a:t>
            </a:r>
            <a:endParaRPr sz="1700" b="1" dirty="0">
              <a:solidFill>
                <a:schemeClr val="dk1"/>
              </a:solidFill>
            </a:endParaRPr>
          </a:p>
        </p:txBody>
      </p:sp>
      <p:pic>
        <p:nvPicPr>
          <p:cNvPr id="306" name="Google Shape;306;p11" descr="Logo of PREP"/>
          <p:cNvPicPr preferRelativeResize="0"/>
          <p:nvPr/>
        </p:nvPicPr>
        <p:blipFill rotWithShape="1">
          <a:blip r:embed="rId4">
            <a:alphaModFix/>
          </a:blip>
          <a:srcRect/>
          <a:stretch/>
        </p:blipFill>
        <p:spPr>
          <a:xfrm>
            <a:off x="8217997" y="4705005"/>
            <a:ext cx="266712" cy="397175"/>
          </a:xfrm>
          <a:prstGeom prst="rect">
            <a:avLst/>
          </a:prstGeom>
          <a:noFill/>
          <a:ln>
            <a:noFill/>
          </a:ln>
        </p:spPr>
      </p:pic>
      <p:pic>
        <p:nvPicPr>
          <p:cNvPr id="305" name="Google Shape;305;p11" descr="Logo of Continual Engine"/>
          <p:cNvPicPr preferRelativeResize="0"/>
          <p:nvPr/>
        </p:nvPicPr>
        <p:blipFill rotWithShape="1">
          <a:blip r:embed="rId5">
            <a:alphaModFix/>
          </a:blip>
          <a:srcRect/>
          <a:stretch/>
        </p:blipFill>
        <p:spPr>
          <a:xfrm>
            <a:off x="8561700" y="4705002"/>
            <a:ext cx="408350" cy="397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About Presenters</a:t>
            </a:r>
            <a:endParaRPr b="1"/>
          </a:p>
        </p:txBody>
      </p:sp>
      <p:pic>
        <p:nvPicPr>
          <p:cNvPr id="66" name="Google Shape;66;p2" descr="Picture of Vijayshree (VJ) Vethantham"/>
          <p:cNvPicPr preferRelativeResize="0"/>
          <p:nvPr/>
        </p:nvPicPr>
        <p:blipFill rotWithShape="1">
          <a:blip r:embed="rId3">
            <a:alphaModFix/>
          </a:blip>
          <a:srcRect/>
          <a:stretch/>
        </p:blipFill>
        <p:spPr>
          <a:xfrm>
            <a:off x="3307450" y="1294550"/>
            <a:ext cx="1597549" cy="1620925"/>
          </a:xfrm>
          <a:prstGeom prst="rect">
            <a:avLst/>
          </a:prstGeom>
          <a:noFill/>
          <a:ln>
            <a:noFill/>
          </a:ln>
        </p:spPr>
      </p:pic>
      <p:sp>
        <p:nvSpPr>
          <p:cNvPr id="67" name="Google Shape;67;p2"/>
          <p:cNvSpPr txBox="1"/>
          <p:nvPr/>
        </p:nvSpPr>
        <p:spPr>
          <a:xfrm>
            <a:off x="1659075" y="3562706"/>
            <a:ext cx="51798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000"/>
              <a:buFont typeface="Montserrat"/>
              <a:buNone/>
            </a:pPr>
            <a:r>
              <a:rPr lang="en" sz="2000" b="1" i="0" u="none" strike="noStrike" cap="none" dirty="0">
                <a:solidFill>
                  <a:srgbClr val="000000"/>
                </a:solidFill>
                <a:latin typeface="Arial"/>
                <a:ea typeface="Arial"/>
                <a:cs typeface="Arial"/>
                <a:sym typeface="Arial"/>
              </a:rPr>
              <a:t>Vijayshree (VJ) Vethantham,</a:t>
            </a: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Montserrat"/>
              <a:buNone/>
            </a:pPr>
            <a:r>
              <a:rPr lang="en" sz="2000" b="0" i="0" u="none" strike="noStrike" cap="none" dirty="0">
                <a:solidFill>
                  <a:srgbClr val="000000"/>
                </a:solidFill>
                <a:latin typeface="Arial"/>
                <a:ea typeface="Arial"/>
                <a:cs typeface="Arial"/>
                <a:sym typeface="Arial"/>
              </a:rPr>
              <a:t>SVP, Growth &amp; Strategy, </a:t>
            </a: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Montserrat"/>
              <a:buNone/>
            </a:pPr>
            <a:r>
              <a:rPr lang="en" sz="2000" b="0" i="0" u="none" strike="noStrike" cap="none" dirty="0">
                <a:solidFill>
                  <a:srgbClr val="000000"/>
                </a:solidFill>
                <a:latin typeface="Arial"/>
                <a:ea typeface="Arial"/>
                <a:cs typeface="Arial"/>
                <a:sym typeface="Arial"/>
              </a:rPr>
              <a:t>Continual Engine</a:t>
            </a:r>
            <a:endParaRPr sz="2000" b="0" i="0" u="none" strike="noStrike" cap="none" dirty="0">
              <a:solidFill>
                <a:srgbClr val="000000"/>
              </a:solidFill>
              <a:latin typeface="Arial"/>
              <a:ea typeface="Arial"/>
              <a:cs typeface="Arial"/>
              <a:sym typeface="Arial"/>
            </a:endParaRPr>
          </a:p>
        </p:txBody>
      </p:sp>
      <p:sp>
        <p:nvSpPr>
          <p:cNvPr id="68" name="Google Shape;68;p2">
            <a:extLst>
              <a:ext uri="{C183D7F6-B498-43B3-948B-1728B52AA6E4}">
                <adec:decorative xmlns:adec="http://schemas.microsoft.com/office/drawing/2017/decorative" val="1"/>
              </a:ext>
            </a:extLst>
          </p:cNvPr>
          <p:cNvSpPr/>
          <p:nvPr/>
        </p:nvSpPr>
        <p:spPr>
          <a:xfrm>
            <a:off x="728" y="0"/>
            <a:ext cx="121007"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 name="Google Shape;69;p2">
            <a:extLst>
              <a:ext uri="{C183D7F6-B498-43B3-948B-1728B52AA6E4}">
                <adec:decorative xmlns:adec="http://schemas.microsoft.com/office/drawing/2017/decorative" val="1"/>
              </a:ext>
            </a:extLst>
          </p:cNvPr>
          <p:cNvSpPr/>
          <p:nvPr/>
        </p:nvSpPr>
        <p:spPr>
          <a:xfrm>
            <a:off x="9022265" y="0"/>
            <a:ext cx="121735" cy="5143499"/>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 name="Google Shape;70;p2">
            <a:extLst>
              <a:ext uri="{C183D7F6-B498-43B3-948B-1728B52AA6E4}">
                <adec:decorative xmlns:adec="http://schemas.microsoft.com/office/drawing/2017/decorative" val="1"/>
              </a:ext>
            </a:extLst>
          </p:cNvPr>
          <p:cNvSpPr/>
          <p:nvPr/>
        </p:nvSpPr>
        <p:spPr>
          <a:xfrm>
            <a:off x="121735" y="1017725"/>
            <a:ext cx="3021515" cy="45719"/>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2" name="Google Shape;72;p2" descr="Logo of PREP"/>
          <p:cNvPicPr preferRelativeResize="0"/>
          <p:nvPr/>
        </p:nvPicPr>
        <p:blipFill rotWithShape="1">
          <a:blip r:embed="rId4">
            <a:alphaModFix/>
          </a:blip>
          <a:srcRect/>
          <a:stretch/>
        </p:blipFill>
        <p:spPr>
          <a:xfrm>
            <a:off x="8217997" y="4705005"/>
            <a:ext cx="266712" cy="397175"/>
          </a:xfrm>
          <a:prstGeom prst="rect">
            <a:avLst/>
          </a:prstGeom>
          <a:noFill/>
          <a:ln>
            <a:noFill/>
          </a:ln>
        </p:spPr>
      </p:pic>
      <p:pic>
        <p:nvPicPr>
          <p:cNvPr id="71" name="Google Shape;71;p2" descr="Logo of Continual Engine"/>
          <p:cNvPicPr preferRelativeResize="0"/>
          <p:nvPr/>
        </p:nvPicPr>
        <p:blipFill rotWithShape="1">
          <a:blip r:embed="rId5">
            <a:alphaModFix/>
          </a:blip>
          <a:srcRect/>
          <a:stretch/>
        </p:blipFill>
        <p:spPr>
          <a:xfrm>
            <a:off x="8561700" y="4705002"/>
            <a:ext cx="408350" cy="397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4">
            <a:extLst>
              <a:ext uri="{C183D7F6-B498-43B3-948B-1728B52AA6E4}">
                <adec:decorative xmlns:adec="http://schemas.microsoft.com/office/drawing/2017/decorative" val="1"/>
              </a:ext>
            </a:extLst>
          </p:cNvPr>
          <p:cNvSpPr/>
          <p:nvPr/>
        </p:nvSpPr>
        <p:spPr>
          <a:xfrm>
            <a:off x="1" y="0"/>
            <a:ext cx="4572000" cy="5143499"/>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3" name="Google Shape;323;p14"/>
          <p:cNvSpPr txBox="1">
            <a:spLocks noGrp="1"/>
          </p:cNvSpPr>
          <p:nvPr>
            <p:ph type="title"/>
          </p:nvPr>
        </p:nvSpPr>
        <p:spPr>
          <a:xfrm>
            <a:off x="1748615" y="1963581"/>
            <a:ext cx="1296664" cy="746961"/>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b="1">
                <a:solidFill>
                  <a:schemeClr val="lt1"/>
                </a:solidFill>
              </a:rPr>
              <a:t>Q&amp;A</a:t>
            </a:r>
            <a:endParaRPr b="1">
              <a:solidFill>
                <a:schemeClr val="lt1"/>
              </a:solidFill>
            </a:endParaRPr>
          </a:p>
        </p:txBody>
      </p:sp>
      <p:pic>
        <p:nvPicPr>
          <p:cNvPr id="325" name="Google Shape;325;p14" descr="Logo of PREP"/>
          <p:cNvPicPr preferRelativeResize="0"/>
          <p:nvPr/>
        </p:nvPicPr>
        <p:blipFill rotWithShape="1">
          <a:blip r:embed="rId3">
            <a:alphaModFix/>
          </a:blip>
          <a:srcRect/>
          <a:stretch/>
        </p:blipFill>
        <p:spPr>
          <a:xfrm>
            <a:off x="8217997" y="4705005"/>
            <a:ext cx="266712" cy="397175"/>
          </a:xfrm>
          <a:prstGeom prst="rect">
            <a:avLst/>
          </a:prstGeom>
          <a:noFill/>
          <a:ln>
            <a:noFill/>
          </a:ln>
        </p:spPr>
      </p:pic>
      <p:pic>
        <p:nvPicPr>
          <p:cNvPr id="324" name="Google Shape;324;p14" descr="Logo of Continual Engine"/>
          <p:cNvPicPr preferRelativeResize="0"/>
          <p:nvPr/>
        </p:nvPicPr>
        <p:blipFill rotWithShape="1">
          <a:blip r:embed="rId4">
            <a:alphaModFix/>
          </a:blip>
          <a:srcRect/>
          <a:stretch/>
        </p:blipFill>
        <p:spPr>
          <a:xfrm>
            <a:off x="8561700" y="4705002"/>
            <a:ext cx="408350" cy="397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Thank You!</a:t>
            </a:r>
            <a:endParaRPr b="1"/>
          </a:p>
        </p:txBody>
      </p:sp>
      <p:sp>
        <p:nvSpPr>
          <p:cNvPr id="331" name="Google Shape;331;p15"/>
          <p:cNvSpPr txBox="1">
            <a:spLocks noGrp="1"/>
          </p:cNvSpPr>
          <p:nvPr>
            <p:ph type="body" idx="1"/>
          </p:nvPr>
        </p:nvSpPr>
        <p:spPr>
          <a:xfrm>
            <a:off x="311700" y="1152475"/>
            <a:ext cx="8520600" cy="1307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1840">
                <a:solidFill>
                  <a:schemeClr val="dk1"/>
                </a:solidFill>
              </a:rPr>
              <a:t>Vijayshree (VJ) Vethantham</a:t>
            </a:r>
            <a:endParaRPr sz="184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840" u="sng">
                <a:solidFill>
                  <a:schemeClr val="dk1"/>
                </a:solidFill>
                <a:hlinkClick r:id="rId3">
                  <a:extLst>
                    <a:ext uri="{A12FA001-AC4F-418D-AE19-62706E023703}">
                      <ahyp:hlinkClr xmlns:ahyp="http://schemas.microsoft.com/office/drawing/2018/hyperlinkcolor" val="tx"/>
                    </a:ext>
                  </a:extLst>
                </a:hlinkClick>
              </a:rPr>
              <a:t>vijayshree.vethantham@continualengine.com</a:t>
            </a:r>
            <a:endParaRPr sz="184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840">
              <a:solidFill>
                <a:schemeClr val="dk1"/>
              </a:solidFill>
            </a:endParaRPr>
          </a:p>
          <a:p>
            <a:pPr marL="0" lvl="0" indent="0" algn="l" rtl="0">
              <a:lnSpc>
                <a:spcPct val="115000"/>
              </a:lnSpc>
              <a:spcBef>
                <a:spcPts val="1200"/>
              </a:spcBef>
              <a:spcAft>
                <a:spcPts val="1200"/>
              </a:spcAft>
              <a:buSzPts val="1800"/>
              <a:buNone/>
            </a:pPr>
            <a:endParaRPr sz="1100">
              <a:solidFill>
                <a:schemeClr val="dk1"/>
              </a:solidFill>
            </a:endParaRPr>
          </a:p>
        </p:txBody>
      </p:sp>
      <p:sp>
        <p:nvSpPr>
          <p:cNvPr id="332" name="Google Shape;332;p15">
            <a:extLst>
              <a:ext uri="{C183D7F6-B498-43B3-948B-1728B52AA6E4}">
                <adec:decorative xmlns:adec="http://schemas.microsoft.com/office/drawing/2017/decorative" val="1"/>
              </a:ext>
            </a:extLst>
          </p:cNvPr>
          <p:cNvSpPr/>
          <p:nvPr/>
        </p:nvSpPr>
        <p:spPr>
          <a:xfrm>
            <a:off x="0" y="2364374"/>
            <a:ext cx="9144000" cy="277912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3" name="Google Shape;333;p15">
            <a:extLst>
              <a:ext uri="{C183D7F6-B498-43B3-948B-1728B52AA6E4}">
                <adec:decorative xmlns:adec="http://schemas.microsoft.com/office/drawing/2017/decorative" val="1"/>
              </a:ext>
            </a:extLst>
          </p:cNvPr>
          <p:cNvSpPr/>
          <p:nvPr/>
        </p:nvSpPr>
        <p:spPr>
          <a:xfrm>
            <a:off x="121735" y="1017725"/>
            <a:ext cx="3021515" cy="45719"/>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34" name="Google Shape;334;p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764130" y="2739466"/>
            <a:ext cx="3825178" cy="1959009"/>
          </a:xfrm>
          <a:prstGeom prst="rect">
            <a:avLst/>
          </a:prstGeom>
          <a:noFill/>
          <a:ln>
            <a:noFill/>
          </a:ln>
        </p:spPr>
      </p:pic>
      <p:pic>
        <p:nvPicPr>
          <p:cNvPr id="335" name="Google Shape;335;p15" descr="Logo of Continual Engine"/>
          <p:cNvPicPr preferRelativeResize="0"/>
          <p:nvPr/>
        </p:nvPicPr>
        <p:blipFill rotWithShape="1">
          <a:blip r:embed="rId5">
            <a:alphaModFix/>
          </a:blip>
          <a:srcRect/>
          <a:stretch/>
        </p:blipFill>
        <p:spPr>
          <a:xfrm>
            <a:off x="6886007" y="358323"/>
            <a:ext cx="767119" cy="746125"/>
          </a:xfrm>
          <a:prstGeom prst="rect">
            <a:avLst/>
          </a:prstGeom>
          <a:noFill/>
          <a:ln>
            <a:noFill/>
          </a:ln>
        </p:spPr>
      </p:pic>
      <p:pic>
        <p:nvPicPr>
          <p:cNvPr id="336" name="Google Shape;336;p15" descr="Logo of PREP"/>
          <p:cNvPicPr preferRelativeResize="0"/>
          <p:nvPr/>
        </p:nvPicPr>
        <p:blipFill rotWithShape="1">
          <a:blip r:embed="rId6">
            <a:alphaModFix/>
          </a:blip>
          <a:srcRect/>
          <a:stretch/>
        </p:blipFill>
        <p:spPr>
          <a:xfrm>
            <a:off x="8159994" y="358312"/>
            <a:ext cx="473531" cy="705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About Continual Engine</a:t>
            </a:r>
            <a:endParaRPr b="1"/>
          </a:p>
        </p:txBody>
      </p:sp>
      <p:sp>
        <p:nvSpPr>
          <p:cNvPr id="79" name="Google Shape;79;p3">
            <a:extLst>
              <a:ext uri="{C183D7F6-B498-43B3-948B-1728B52AA6E4}">
                <adec:decorative xmlns:adec="http://schemas.microsoft.com/office/drawing/2017/decorative" val="1"/>
              </a:ext>
            </a:extLst>
          </p:cNvPr>
          <p:cNvSpPr/>
          <p:nvPr/>
        </p:nvSpPr>
        <p:spPr>
          <a:xfrm>
            <a:off x="470420" y="1203985"/>
            <a:ext cx="854064" cy="854064"/>
          </a:xfrm>
          <a:prstGeom prst="ellipse">
            <a:avLst/>
          </a:prstGeom>
          <a:solidFill>
            <a:srgbClr val="B1CDFB">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a:extLst>
              <a:ext uri="{C183D7F6-B498-43B3-948B-1728B52AA6E4}">
                <adec:decorative xmlns:adec="http://schemas.microsoft.com/office/drawing/2017/decorative" val="1"/>
              </a:ext>
            </a:extLst>
          </p:cNvPr>
          <p:cNvSpPr/>
          <p:nvPr/>
        </p:nvSpPr>
        <p:spPr>
          <a:xfrm>
            <a:off x="897452" y="1203985"/>
            <a:ext cx="4556745" cy="8540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3"/>
          <p:cNvSpPr txBox="1"/>
          <p:nvPr/>
        </p:nvSpPr>
        <p:spPr>
          <a:xfrm>
            <a:off x="897452" y="1203985"/>
            <a:ext cx="4556745" cy="854064"/>
          </a:xfrm>
          <a:prstGeom prst="rect">
            <a:avLst/>
          </a:prstGeom>
          <a:noFill/>
          <a:ln>
            <a:noFill/>
          </a:ln>
        </p:spPr>
        <p:txBody>
          <a:bodyPr spcFirstLastPara="1" wrap="square" lIns="0" tIns="25400" rIns="0" bIns="254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 sz="2000" b="0" i="0" u="none" strike="noStrike" cap="none" dirty="0">
                <a:solidFill>
                  <a:srgbClr val="000000"/>
                </a:solidFill>
                <a:latin typeface="Arial"/>
                <a:ea typeface="Arial"/>
                <a:cs typeface="Arial"/>
                <a:sym typeface="Arial"/>
              </a:rPr>
              <a:t>Award-winning AI technology company specializing in digital accessibility</a:t>
            </a:r>
            <a:endParaRPr sz="2000" b="0" i="0" u="none" strike="noStrike" cap="none" dirty="0">
              <a:solidFill>
                <a:srgbClr val="000000"/>
              </a:solidFill>
              <a:latin typeface="Arial"/>
              <a:ea typeface="Arial"/>
              <a:cs typeface="Arial"/>
              <a:sym typeface="Arial"/>
            </a:endParaRPr>
          </a:p>
        </p:txBody>
      </p:sp>
      <p:sp>
        <p:nvSpPr>
          <p:cNvPr id="82" name="Google Shape;82;p3">
            <a:extLst>
              <a:ext uri="{C183D7F6-B498-43B3-948B-1728B52AA6E4}">
                <adec:decorative xmlns:adec="http://schemas.microsoft.com/office/drawing/2017/decorative" val="1"/>
              </a:ext>
            </a:extLst>
          </p:cNvPr>
          <p:cNvSpPr/>
          <p:nvPr/>
        </p:nvSpPr>
        <p:spPr>
          <a:xfrm>
            <a:off x="470420" y="2058049"/>
            <a:ext cx="854064" cy="854064"/>
          </a:xfrm>
          <a:prstGeom prst="ellipse">
            <a:avLst/>
          </a:prstGeom>
          <a:solidFill>
            <a:srgbClr val="B1CDFB">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a:extLst>
              <a:ext uri="{C183D7F6-B498-43B3-948B-1728B52AA6E4}">
                <adec:decorative xmlns:adec="http://schemas.microsoft.com/office/drawing/2017/decorative" val="1"/>
              </a:ext>
            </a:extLst>
          </p:cNvPr>
          <p:cNvSpPr/>
          <p:nvPr/>
        </p:nvSpPr>
        <p:spPr>
          <a:xfrm>
            <a:off x="3736564" y="315944"/>
            <a:ext cx="4556745" cy="8540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txBox="1"/>
          <p:nvPr/>
        </p:nvSpPr>
        <p:spPr>
          <a:xfrm>
            <a:off x="897452" y="2058049"/>
            <a:ext cx="4556745" cy="854064"/>
          </a:xfrm>
          <a:prstGeom prst="rect">
            <a:avLst/>
          </a:prstGeom>
          <a:noFill/>
          <a:ln>
            <a:noFill/>
          </a:ln>
        </p:spPr>
        <p:txBody>
          <a:bodyPr spcFirstLastPara="1" wrap="square" lIns="0" tIns="25400" rIns="0" bIns="254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 sz="2000" b="0" i="0" u="none" strike="noStrike" cap="none" dirty="0">
                <a:solidFill>
                  <a:srgbClr val="000000"/>
                </a:solidFill>
                <a:latin typeface="Arial"/>
                <a:ea typeface="Arial"/>
                <a:cs typeface="Arial"/>
                <a:sym typeface="Arial"/>
              </a:rPr>
              <a:t>End-to-end solutions for education, finance, healthcare, and municipalities</a:t>
            </a:r>
            <a:endParaRPr sz="2000" b="0" i="0" u="none" strike="noStrike" cap="none" dirty="0">
              <a:solidFill>
                <a:srgbClr val="000000"/>
              </a:solidFill>
              <a:latin typeface="Arial"/>
              <a:ea typeface="Arial"/>
              <a:cs typeface="Arial"/>
              <a:sym typeface="Arial"/>
            </a:endParaRPr>
          </a:p>
        </p:txBody>
      </p:sp>
      <p:sp>
        <p:nvSpPr>
          <p:cNvPr id="85" name="Google Shape;85;p3">
            <a:extLst>
              <a:ext uri="{C183D7F6-B498-43B3-948B-1728B52AA6E4}">
                <adec:decorative xmlns:adec="http://schemas.microsoft.com/office/drawing/2017/decorative" val="1"/>
              </a:ext>
            </a:extLst>
          </p:cNvPr>
          <p:cNvSpPr/>
          <p:nvPr/>
        </p:nvSpPr>
        <p:spPr>
          <a:xfrm>
            <a:off x="470420" y="2912114"/>
            <a:ext cx="854064" cy="854064"/>
          </a:xfrm>
          <a:prstGeom prst="ellipse">
            <a:avLst/>
          </a:prstGeom>
          <a:solidFill>
            <a:srgbClr val="B1CDFB">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a:extLst>
              <a:ext uri="{C183D7F6-B498-43B3-948B-1728B52AA6E4}">
                <adec:decorative xmlns:adec="http://schemas.microsoft.com/office/drawing/2017/decorative" val="1"/>
              </a:ext>
            </a:extLst>
          </p:cNvPr>
          <p:cNvSpPr/>
          <p:nvPr/>
        </p:nvSpPr>
        <p:spPr>
          <a:xfrm>
            <a:off x="897452" y="2912114"/>
            <a:ext cx="4556745" cy="8540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txBox="1"/>
          <p:nvPr/>
        </p:nvSpPr>
        <p:spPr>
          <a:xfrm>
            <a:off x="897452" y="2912114"/>
            <a:ext cx="4556745" cy="854064"/>
          </a:xfrm>
          <a:prstGeom prst="rect">
            <a:avLst/>
          </a:prstGeom>
          <a:noFill/>
          <a:ln>
            <a:noFill/>
          </a:ln>
        </p:spPr>
        <p:txBody>
          <a:bodyPr spcFirstLastPara="1" wrap="square" lIns="0" tIns="25400" rIns="0" bIns="254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 sz="2000" b="0" i="0" u="none" strike="noStrike" cap="none" dirty="0">
                <a:solidFill>
                  <a:srgbClr val="000000"/>
                </a:solidFill>
                <a:latin typeface="Arial"/>
                <a:ea typeface="Arial"/>
                <a:cs typeface="Arial"/>
                <a:sym typeface="Arial"/>
              </a:rPr>
              <a:t>Proprietary AI-powered tools + human expertise for accuracy and efficiency</a:t>
            </a:r>
            <a:endParaRPr sz="2000" b="0" i="0" u="none" strike="noStrike" cap="none" dirty="0">
              <a:solidFill>
                <a:srgbClr val="000000"/>
              </a:solidFill>
              <a:latin typeface="Arial"/>
              <a:ea typeface="Arial"/>
              <a:cs typeface="Arial"/>
              <a:sym typeface="Arial"/>
            </a:endParaRPr>
          </a:p>
        </p:txBody>
      </p:sp>
      <p:sp>
        <p:nvSpPr>
          <p:cNvPr id="88" name="Google Shape;88;p3">
            <a:extLst>
              <a:ext uri="{C183D7F6-B498-43B3-948B-1728B52AA6E4}">
                <adec:decorative xmlns:adec="http://schemas.microsoft.com/office/drawing/2017/decorative" val="1"/>
              </a:ext>
            </a:extLst>
          </p:cNvPr>
          <p:cNvSpPr/>
          <p:nvPr/>
        </p:nvSpPr>
        <p:spPr>
          <a:xfrm>
            <a:off x="470420" y="3766178"/>
            <a:ext cx="854064" cy="854064"/>
          </a:xfrm>
          <a:prstGeom prst="ellipse">
            <a:avLst/>
          </a:prstGeom>
          <a:solidFill>
            <a:srgbClr val="B1CDFB">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a:extLst>
              <a:ext uri="{C183D7F6-B498-43B3-948B-1728B52AA6E4}">
                <adec:decorative xmlns:adec="http://schemas.microsoft.com/office/drawing/2017/decorative" val="1"/>
              </a:ext>
            </a:extLst>
          </p:cNvPr>
          <p:cNvSpPr/>
          <p:nvPr/>
        </p:nvSpPr>
        <p:spPr>
          <a:xfrm>
            <a:off x="897452" y="3766178"/>
            <a:ext cx="4556745" cy="8540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txBox="1"/>
          <p:nvPr/>
        </p:nvSpPr>
        <p:spPr>
          <a:xfrm>
            <a:off x="897452" y="3766178"/>
            <a:ext cx="4556745" cy="854064"/>
          </a:xfrm>
          <a:prstGeom prst="rect">
            <a:avLst/>
          </a:prstGeom>
          <a:noFill/>
          <a:ln>
            <a:noFill/>
          </a:ln>
        </p:spPr>
        <p:txBody>
          <a:bodyPr spcFirstLastPara="1" wrap="square" lIns="0" tIns="25400" rIns="0" bIns="254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 sz="2000" b="0" i="0" u="none" strike="noStrike" cap="none" dirty="0">
                <a:solidFill>
                  <a:srgbClr val="000000"/>
                </a:solidFill>
                <a:latin typeface="Arial"/>
                <a:ea typeface="Arial"/>
                <a:cs typeface="Arial"/>
                <a:sym typeface="Arial"/>
              </a:rPr>
              <a:t>High-quality results delivered with significant cost savings</a:t>
            </a:r>
            <a:endParaRPr sz="2000" b="0" i="0" u="none" strike="noStrike" cap="none" dirty="0">
              <a:solidFill>
                <a:srgbClr val="000000"/>
              </a:solidFill>
              <a:latin typeface="Arial"/>
              <a:ea typeface="Arial"/>
              <a:cs typeface="Arial"/>
              <a:sym typeface="Arial"/>
            </a:endParaRPr>
          </a:p>
        </p:txBody>
      </p:sp>
      <p:grpSp>
        <p:nvGrpSpPr>
          <p:cNvPr id="91" name="Google Shape;91;p3" descr="A circular diagram showing types of digital content: PDF/Documents, Videos, Images, Websites, and Diverse Digital Content."/>
          <p:cNvGrpSpPr/>
          <p:nvPr/>
        </p:nvGrpSpPr>
        <p:grpSpPr>
          <a:xfrm>
            <a:off x="5728747" y="935946"/>
            <a:ext cx="3021515" cy="3576601"/>
            <a:chOff x="1034256" y="-171503"/>
            <a:chExt cx="5220478" cy="4163622"/>
          </a:xfrm>
        </p:grpSpPr>
        <p:sp>
          <p:nvSpPr>
            <p:cNvPr id="92" name="Google Shape;92;p3"/>
            <p:cNvSpPr/>
            <p:nvPr/>
          </p:nvSpPr>
          <p:spPr>
            <a:xfrm>
              <a:off x="1724582" y="-171503"/>
              <a:ext cx="3975000" cy="3975000"/>
            </a:xfrm>
            <a:custGeom>
              <a:avLst/>
              <a:gdLst/>
              <a:ahLst/>
              <a:cxnLst/>
              <a:rect l="l" t="t" r="r" b="b"/>
              <a:pathLst>
                <a:path w="120000" h="120000" extrusionOk="0">
                  <a:moveTo>
                    <a:pt x="85354" y="9401"/>
                  </a:moveTo>
                  <a:lnTo>
                    <a:pt x="85354" y="9401"/>
                  </a:lnTo>
                  <a:cubicBezTo>
                    <a:pt x="106755" y="20210"/>
                    <a:pt x="119024" y="43409"/>
                    <a:pt x="115952" y="67262"/>
                  </a:cubicBezTo>
                  <a:cubicBezTo>
                    <a:pt x="112881" y="91115"/>
                    <a:pt x="95139" y="110419"/>
                    <a:pt x="71703" y="115408"/>
                  </a:cubicBezTo>
                  <a:cubicBezTo>
                    <a:pt x="48267" y="120397"/>
                    <a:pt x="24248" y="109983"/>
                    <a:pt x="11798" y="89434"/>
                  </a:cubicBezTo>
                  <a:cubicBezTo>
                    <a:pt x="-652" y="68885"/>
                    <a:pt x="1183" y="42684"/>
                    <a:pt x="16374" y="24085"/>
                  </a:cubicBezTo>
                  <a:lnTo>
                    <a:pt x="13936" y="21678"/>
                  </a:lnTo>
                  <a:lnTo>
                    <a:pt x="22068" y="22554"/>
                  </a:lnTo>
                  <a:lnTo>
                    <a:pt x="23453" y="31074"/>
                  </a:lnTo>
                  <a:lnTo>
                    <a:pt x="21018" y="28670"/>
                  </a:lnTo>
                  <a:lnTo>
                    <a:pt x="21018" y="28670"/>
                  </a:lnTo>
                  <a:cubicBezTo>
                    <a:pt x="7937" y="45364"/>
                    <a:pt x="6638" y="68585"/>
                    <a:pt x="17772" y="86668"/>
                  </a:cubicBezTo>
                  <a:cubicBezTo>
                    <a:pt x="28907" y="104752"/>
                    <a:pt x="50069" y="113788"/>
                    <a:pt x="70627" y="109237"/>
                  </a:cubicBezTo>
                  <a:cubicBezTo>
                    <a:pt x="91184" y="104686"/>
                    <a:pt x="106694" y="87533"/>
                    <a:pt x="109363" y="66394"/>
                  </a:cubicBezTo>
                  <a:cubicBezTo>
                    <a:pt x="112033" y="45255"/>
                    <a:pt x="101285" y="24700"/>
                    <a:pt x="82520" y="15056"/>
                  </a:cubicBezTo>
                  <a:close/>
                </a:path>
              </a:pathLst>
            </a:custGeom>
            <a:solidFill>
              <a:srgbClr val="CFD7E7"/>
            </a:solidFill>
            <a:ln>
              <a:noFill/>
            </a:ln>
          </p:spPr>
          <p:txBody>
            <a:bodyPr spcFirstLastPara="1" wrap="square" lIns="73525" tIns="73525" rIns="73525" bIns="73525" anchor="ctr" anchorCtr="0">
              <a:noAutofit/>
            </a:bodyPr>
            <a:lstStyle/>
            <a:p>
              <a:pPr marL="0" marR="0" lvl="0" indent="0" algn="l" rtl="0">
                <a:lnSpc>
                  <a:spcPct val="100000"/>
                </a:lnSpc>
                <a:spcBef>
                  <a:spcPts val="0"/>
                </a:spcBef>
                <a:spcAft>
                  <a:spcPts val="0"/>
                </a:spcAft>
                <a:buClr>
                  <a:srgbClr val="000000"/>
                </a:buClr>
                <a:buSzPts val="1448"/>
                <a:buFont typeface="Arial"/>
                <a:buNone/>
              </a:pPr>
              <a:endParaRPr sz="1447" b="0" i="0" u="none" strike="noStrike" cap="none">
                <a:solidFill>
                  <a:srgbClr val="000000"/>
                </a:solidFill>
                <a:latin typeface="Arial"/>
                <a:ea typeface="Arial"/>
                <a:cs typeface="Arial"/>
                <a:sym typeface="Arial"/>
              </a:endParaRPr>
            </a:p>
          </p:txBody>
        </p:sp>
        <p:sp>
          <p:nvSpPr>
            <p:cNvPr id="93" name="Google Shape;93;p3"/>
            <p:cNvSpPr/>
            <p:nvPr/>
          </p:nvSpPr>
          <p:spPr>
            <a:xfrm>
              <a:off x="2582107" y="169"/>
              <a:ext cx="2317500" cy="925500"/>
            </a:xfrm>
            <a:prstGeom prst="roundRect">
              <a:avLst>
                <a:gd name="adj" fmla="val 16667"/>
              </a:avLst>
            </a:prstGeom>
            <a:solidFill>
              <a:srgbClr val="083C92"/>
            </a:solidFill>
            <a:ln w="20425" cap="flat" cmpd="sng">
              <a:solidFill>
                <a:srgbClr val="FFFFFF"/>
              </a:solidFill>
              <a:prstDash val="solid"/>
              <a:round/>
              <a:headEnd type="none" w="sm" len="sm"/>
              <a:tailEnd type="none" w="sm" len="sm"/>
            </a:ln>
          </p:spPr>
          <p:txBody>
            <a:bodyPr spcFirstLastPara="1" wrap="square" lIns="73525" tIns="73525" rIns="73525" bIns="73525" anchor="ctr" anchorCtr="0">
              <a:noAutofit/>
            </a:bodyPr>
            <a:lstStyle/>
            <a:p>
              <a:pPr marL="0" marR="0" lvl="0" indent="0" algn="l" rtl="0">
                <a:lnSpc>
                  <a:spcPct val="100000"/>
                </a:lnSpc>
                <a:spcBef>
                  <a:spcPts val="0"/>
                </a:spcBef>
                <a:spcAft>
                  <a:spcPts val="0"/>
                </a:spcAft>
                <a:buClr>
                  <a:srgbClr val="000000"/>
                </a:buClr>
                <a:buSzPts val="1448"/>
                <a:buFont typeface="Arial"/>
                <a:buNone/>
              </a:pPr>
              <a:endParaRPr sz="1447" b="0" i="0" u="none" strike="noStrike" cap="none">
                <a:solidFill>
                  <a:srgbClr val="000000"/>
                </a:solidFill>
                <a:latin typeface="Arial"/>
                <a:ea typeface="Arial"/>
                <a:cs typeface="Arial"/>
                <a:sym typeface="Arial"/>
              </a:endParaRPr>
            </a:p>
          </p:txBody>
        </p:sp>
        <p:sp>
          <p:nvSpPr>
            <p:cNvPr id="94" name="Google Shape;94;p3"/>
            <p:cNvSpPr txBox="1"/>
            <p:nvPr/>
          </p:nvSpPr>
          <p:spPr>
            <a:xfrm>
              <a:off x="2584003" y="54519"/>
              <a:ext cx="2317500" cy="771300"/>
            </a:xfrm>
            <a:prstGeom prst="rect">
              <a:avLst/>
            </a:prstGeom>
            <a:noFill/>
            <a:ln>
              <a:noFill/>
            </a:ln>
          </p:spPr>
          <p:txBody>
            <a:bodyPr spcFirstLastPara="1" wrap="square" lIns="61275" tIns="61275" rIns="61275" bIns="61275" anchor="ctr" anchorCtr="0">
              <a:noAutofit/>
            </a:bodyPr>
            <a:lstStyle/>
            <a:p>
              <a:pPr marL="0" marR="0" lvl="0" indent="0" algn="ctr" rtl="0">
                <a:lnSpc>
                  <a:spcPct val="90000"/>
                </a:lnSpc>
                <a:spcBef>
                  <a:spcPts val="0"/>
                </a:spcBef>
                <a:spcAft>
                  <a:spcPts val="0"/>
                </a:spcAft>
                <a:buClr>
                  <a:srgbClr val="FFFFFF"/>
                </a:buClr>
                <a:buSzPts val="1608"/>
                <a:buFont typeface="Calibri"/>
                <a:buNone/>
              </a:pPr>
              <a:r>
                <a:rPr lang="en" sz="1700" b="0" i="0" u="none" strike="noStrike" cap="none">
                  <a:solidFill>
                    <a:srgbClr val="FFFFFF"/>
                  </a:solidFill>
                  <a:latin typeface="Arial"/>
                  <a:ea typeface="Arial"/>
                  <a:cs typeface="Arial"/>
                  <a:sym typeface="Arial"/>
                </a:rPr>
                <a:t>PDF/</a:t>
              </a:r>
              <a:endParaRPr sz="17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FFFFFF"/>
                </a:buClr>
                <a:buSzPts val="1608"/>
                <a:buFont typeface="Calibri"/>
                <a:buNone/>
              </a:pPr>
              <a:r>
                <a:rPr lang="en" sz="1700" b="0" i="0" u="none" strike="noStrike" cap="none">
                  <a:solidFill>
                    <a:srgbClr val="FFFFFF"/>
                  </a:solidFill>
                  <a:latin typeface="Arial"/>
                  <a:ea typeface="Arial"/>
                  <a:cs typeface="Arial"/>
                  <a:sym typeface="Arial"/>
                </a:rPr>
                <a:t>Documents</a:t>
              </a:r>
              <a:endParaRPr sz="1700" b="0" i="0" u="none" strike="noStrike" cap="none">
                <a:solidFill>
                  <a:srgbClr val="FFFFFF"/>
                </a:solidFill>
                <a:latin typeface="Arial"/>
                <a:ea typeface="Arial"/>
                <a:cs typeface="Arial"/>
                <a:sym typeface="Arial"/>
              </a:endParaRPr>
            </a:p>
          </p:txBody>
        </p:sp>
        <p:sp>
          <p:nvSpPr>
            <p:cNvPr id="95" name="Google Shape;95;p3"/>
            <p:cNvSpPr/>
            <p:nvPr/>
          </p:nvSpPr>
          <p:spPr>
            <a:xfrm>
              <a:off x="4393534" y="1171449"/>
              <a:ext cx="1861200" cy="925500"/>
            </a:xfrm>
            <a:prstGeom prst="roundRect">
              <a:avLst>
                <a:gd name="adj" fmla="val 16667"/>
              </a:avLst>
            </a:prstGeom>
            <a:solidFill>
              <a:srgbClr val="083C92"/>
            </a:solidFill>
            <a:ln w="20425" cap="flat" cmpd="sng">
              <a:solidFill>
                <a:srgbClr val="FFFFFF"/>
              </a:solidFill>
              <a:prstDash val="solid"/>
              <a:round/>
              <a:headEnd type="none" w="sm" len="sm"/>
              <a:tailEnd type="none" w="sm" len="sm"/>
            </a:ln>
          </p:spPr>
          <p:txBody>
            <a:bodyPr spcFirstLastPara="1" wrap="square" lIns="73525" tIns="73525" rIns="73525" bIns="73525" anchor="ctr" anchorCtr="0">
              <a:noAutofit/>
            </a:bodyPr>
            <a:lstStyle/>
            <a:p>
              <a:pPr marL="0" marR="0" lvl="0" indent="0" algn="l" rtl="0">
                <a:lnSpc>
                  <a:spcPct val="100000"/>
                </a:lnSpc>
                <a:spcBef>
                  <a:spcPts val="0"/>
                </a:spcBef>
                <a:spcAft>
                  <a:spcPts val="0"/>
                </a:spcAft>
                <a:buClr>
                  <a:srgbClr val="000000"/>
                </a:buClr>
                <a:buSzPts val="1448"/>
                <a:buFont typeface="Arial"/>
                <a:buNone/>
              </a:pPr>
              <a:endParaRPr sz="1447" b="0" i="0" u="none" strike="noStrike" cap="none">
                <a:solidFill>
                  <a:srgbClr val="000000"/>
                </a:solidFill>
                <a:latin typeface="Arial"/>
                <a:ea typeface="Arial"/>
                <a:cs typeface="Arial"/>
                <a:sym typeface="Arial"/>
              </a:endParaRPr>
            </a:p>
          </p:txBody>
        </p:sp>
        <p:sp>
          <p:nvSpPr>
            <p:cNvPr id="96" name="Google Shape;96;p3"/>
            <p:cNvSpPr txBox="1"/>
            <p:nvPr/>
          </p:nvSpPr>
          <p:spPr>
            <a:xfrm>
              <a:off x="4438707" y="1216622"/>
              <a:ext cx="1717800" cy="834900"/>
            </a:xfrm>
            <a:prstGeom prst="rect">
              <a:avLst/>
            </a:prstGeom>
            <a:noFill/>
            <a:ln>
              <a:noFill/>
            </a:ln>
          </p:spPr>
          <p:txBody>
            <a:bodyPr spcFirstLastPara="1" wrap="square" lIns="61275" tIns="61275" rIns="61275" bIns="61275" anchor="ctr" anchorCtr="0">
              <a:noAutofit/>
            </a:bodyPr>
            <a:lstStyle/>
            <a:p>
              <a:pPr marL="0" marR="0" lvl="0" indent="0" algn="ctr" rtl="0">
                <a:lnSpc>
                  <a:spcPct val="90000"/>
                </a:lnSpc>
                <a:spcBef>
                  <a:spcPts val="0"/>
                </a:spcBef>
                <a:spcAft>
                  <a:spcPts val="0"/>
                </a:spcAft>
                <a:buClr>
                  <a:srgbClr val="FFFFFF"/>
                </a:buClr>
                <a:buSzPts val="1608"/>
                <a:buFont typeface="Calibri"/>
                <a:buNone/>
              </a:pPr>
              <a:r>
                <a:rPr lang="en" sz="1700" b="0" i="0" u="none" strike="noStrike" cap="none">
                  <a:solidFill>
                    <a:srgbClr val="FFFFFF"/>
                  </a:solidFill>
                  <a:latin typeface="Arial"/>
                  <a:ea typeface="Arial"/>
                  <a:cs typeface="Arial"/>
                  <a:sym typeface="Arial"/>
                </a:rPr>
                <a:t>Videos</a:t>
              </a:r>
              <a:endParaRPr sz="1700" b="0" i="0" u="none" strike="noStrike" cap="none">
                <a:solidFill>
                  <a:srgbClr val="FFFFFF"/>
                </a:solidFill>
                <a:latin typeface="Arial"/>
                <a:ea typeface="Arial"/>
                <a:cs typeface="Arial"/>
                <a:sym typeface="Arial"/>
              </a:endParaRPr>
            </a:p>
          </p:txBody>
        </p:sp>
        <p:sp>
          <p:nvSpPr>
            <p:cNvPr id="97" name="Google Shape;97;p3"/>
            <p:cNvSpPr/>
            <p:nvPr/>
          </p:nvSpPr>
          <p:spPr>
            <a:xfrm>
              <a:off x="3783049" y="3066619"/>
              <a:ext cx="1850700" cy="925500"/>
            </a:xfrm>
            <a:prstGeom prst="roundRect">
              <a:avLst>
                <a:gd name="adj" fmla="val 16667"/>
              </a:avLst>
            </a:prstGeom>
            <a:solidFill>
              <a:srgbClr val="083C92"/>
            </a:solidFill>
            <a:ln w="20425" cap="flat" cmpd="sng">
              <a:solidFill>
                <a:srgbClr val="FFFFFF"/>
              </a:solidFill>
              <a:prstDash val="solid"/>
              <a:round/>
              <a:headEnd type="none" w="sm" len="sm"/>
              <a:tailEnd type="none" w="sm" len="sm"/>
            </a:ln>
          </p:spPr>
          <p:txBody>
            <a:bodyPr spcFirstLastPara="1" wrap="square" lIns="73525" tIns="73525" rIns="73525" bIns="73525" anchor="ctr" anchorCtr="0">
              <a:noAutofit/>
            </a:bodyPr>
            <a:lstStyle/>
            <a:p>
              <a:pPr marL="0" marR="0" lvl="0" indent="0" algn="l" rtl="0">
                <a:lnSpc>
                  <a:spcPct val="100000"/>
                </a:lnSpc>
                <a:spcBef>
                  <a:spcPts val="0"/>
                </a:spcBef>
                <a:spcAft>
                  <a:spcPts val="0"/>
                </a:spcAft>
                <a:buClr>
                  <a:srgbClr val="000000"/>
                </a:buClr>
                <a:buSzPts val="1448"/>
                <a:buFont typeface="Arial"/>
                <a:buNone/>
              </a:pPr>
              <a:endParaRPr sz="1447" b="0" i="0" u="none" strike="noStrike" cap="none">
                <a:solidFill>
                  <a:srgbClr val="000000"/>
                </a:solidFill>
                <a:latin typeface="Arial"/>
                <a:ea typeface="Arial"/>
                <a:cs typeface="Arial"/>
                <a:sym typeface="Arial"/>
              </a:endParaRPr>
            </a:p>
          </p:txBody>
        </p:sp>
        <p:sp>
          <p:nvSpPr>
            <p:cNvPr id="98" name="Google Shape;98;p3"/>
            <p:cNvSpPr txBox="1"/>
            <p:nvPr/>
          </p:nvSpPr>
          <p:spPr>
            <a:xfrm>
              <a:off x="3828222" y="3111792"/>
              <a:ext cx="1707600" cy="834900"/>
            </a:xfrm>
            <a:prstGeom prst="rect">
              <a:avLst/>
            </a:prstGeom>
            <a:noFill/>
            <a:ln>
              <a:noFill/>
            </a:ln>
          </p:spPr>
          <p:txBody>
            <a:bodyPr spcFirstLastPara="1" wrap="square" lIns="61275" tIns="61275" rIns="61275" bIns="61275" anchor="ctr" anchorCtr="0">
              <a:noAutofit/>
            </a:bodyPr>
            <a:lstStyle/>
            <a:p>
              <a:pPr marL="0" marR="0" lvl="0" indent="0" algn="ctr" rtl="0">
                <a:lnSpc>
                  <a:spcPct val="90000"/>
                </a:lnSpc>
                <a:spcBef>
                  <a:spcPts val="0"/>
                </a:spcBef>
                <a:spcAft>
                  <a:spcPts val="0"/>
                </a:spcAft>
                <a:buClr>
                  <a:srgbClr val="FFFFFF"/>
                </a:buClr>
                <a:buSzPts val="1608"/>
                <a:buFont typeface="Calibri"/>
                <a:buNone/>
              </a:pPr>
              <a:r>
                <a:rPr lang="en" sz="1700" b="0" i="0" u="none" strike="noStrike" cap="none">
                  <a:solidFill>
                    <a:srgbClr val="FFFFFF"/>
                  </a:solidFill>
                  <a:latin typeface="Arial"/>
                  <a:ea typeface="Arial"/>
                  <a:cs typeface="Arial"/>
                  <a:sym typeface="Arial"/>
                </a:rPr>
                <a:t>Images</a:t>
              </a:r>
              <a:endParaRPr sz="1700" b="0" i="0" u="none" strike="noStrike" cap="none">
                <a:solidFill>
                  <a:srgbClr val="FFFFFF"/>
                </a:solidFill>
                <a:latin typeface="Arial"/>
                <a:ea typeface="Arial"/>
                <a:cs typeface="Arial"/>
                <a:sym typeface="Arial"/>
              </a:endParaRPr>
            </a:p>
          </p:txBody>
        </p:sp>
        <p:sp>
          <p:nvSpPr>
            <p:cNvPr id="99" name="Google Shape;99;p3"/>
            <p:cNvSpPr/>
            <p:nvPr/>
          </p:nvSpPr>
          <p:spPr>
            <a:xfrm>
              <a:off x="1724582" y="3066619"/>
              <a:ext cx="1916400" cy="925500"/>
            </a:xfrm>
            <a:prstGeom prst="roundRect">
              <a:avLst>
                <a:gd name="adj" fmla="val 16667"/>
              </a:avLst>
            </a:prstGeom>
            <a:solidFill>
              <a:srgbClr val="083C92"/>
            </a:solidFill>
            <a:ln w="20425" cap="flat" cmpd="sng">
              <a:solidFill>
                <a:srgbClr val="FFFFFF"/>
              </a:solidFill>
              <a:prstDash val="solid"/>
              <a:round/>
              <a:headEnd type="none" w="sm" len="sm"/>
              <a:tailEnd type="none" w="sm" len="sm"/>
            </a:ln>
          </p:spPr>
          <p:txBody>
            <a:bodyPr spcFirstLastPara="1" wrap="square" lIns="73525" tIns="73525" rIns="73525" bIns="73525" anchor="ctr" anchorCtr="0">
              <a:noAutofit/>
            </a:bodyPr>
            <a:lstStyle/>
            <a:p>
              <a:pPr marL="0" marR="0" lvl="0" indent="0" algn="l" rtl="0">
                <a:lnSpc>
                  <a:spcPct val="100000"/>
                </a:lnSpc>
                <a:spcBef>
                  <a:spcPts val="0"/>
                </a:spcBef>
                <a:spcAft>
                  <a:spcPts val="0"/>
                </a:spcAft>
                <a:buClr>
                  <a:srgbClr val="000000"/>
                </a:buClr>
                <a:buSzPts val="1448"/>
                <a:buFont typeface="Arial"/>
                <a:buNone/>
              </a:pPr>
              <a:endParaRPr sz="1447" b="0" i="0" u="none" strike="noStrike" cap="none">
                <a:solidFill>
                  <a:srgbClr val="000000"/>
                </a:solidFill>
                <a:latin typeface="Arial"/>
                <a:ea typeface="Arial"/>
                <a:cs typeface="Arial"/>
                <a:sym typeface="Arial"/>
              </a:endParaRPr>
            </a:p>
          </p:txBody>
        </p:sp>
        <p:sp>
          <p:nvSpPr>
            <p:cNvPr id="100" name="Google Shape;100;p3"/>
            <p:cNvSpPr txBox="1"/>
            <p:nvPr/>
          </p:nvSpPr>
          <p:spPr>
            <a:xfrm>
              <a:off x="1724583" y="3126288"/>
              <a:ext cx="1916400" cy="768600"/>
            </a:xfrm>
            <a:prstGeom prst="rect">
              <a:avLst/>
            </a:prstGeom>
            <a:noFill/>
            <a:ln>
              <a:noFill/>
            </a:ln>
          </p:spPr>
          <p:txBody>
            <a:bodyPr spcFirstLastPara="1" wrap="square" lIns="61275" tIns="61275" rIns="61275" bIns="61275" anchor="ctr" anchorCtr="0">
              <a:noAutofit/>
            </a:bodyPr>
            <a:lstStyle/>
            <a:p>
              <a:pPr marL="0" marR="0" lvl="0" indent="0" algn="ctr" rtl="0">
                <a:lnSpc>
                  <a:spcPct val="90000"/>
                </a:lnSpc>
                <a:spcBef>
                  <a:spcPts val="0"/>
                </a:spcBef>
                <a:spcAft>
                  <a:spcPts val="0"/>
                </a:spcAft>
                <a:buClr>
                  <a:srgbClr val="FFFFFF"/>
                </a:buClr>
                <a:buSzPts val="1608"/>
                <a:buFont typeface="Calibri"/>
                <a:buNone/>
              </a:pPr>
              <a:r>
                <a:rPr lang="en" sz="1700" b="0" i="0" u="none" strike="noStrike" cap="none">
                  <a:solidFill>
                    <a:srgbClr val="FFFFFF"/>
                  </a:solidFill>
                  <a:latin typeface="Arial"/>
                  <a:ea typeface="Arial"/>
                  <a:cs typeface="Arial"/>
                  <a:sym typeface="Arial"/>
                </a:rPr>
                <a:t>Websites</a:t>
              </a:r>
              <a:endParaRPr sz="1700" b="0" i="0" u="none" strike="noStrike" cap="none">
                <a:solidFill>
                  <a:srgbClr val="FFFFFF"/>
                </a:solidFill>
                <a:latin typeface="Arial"/>
                <a:ea typeface="Arial"/>
                <a:cs typeface="Arial"/>
                <a:sym typeface="Arial"/>
              </a:endParaRPr>
            </a:p>
          </p:txBody>
        </p:sp>
        <p:sp>
          <p:nvSpPr>
            <p:cNvPr id="101" name="Google Shape;101;p3"/>
            <p:cNvSpPr/>
            <p:nvPr/>
          </p:nvSpPr>
          <p:spPr>
            <a:xfrm>
              <a:off x="1034256" y="1171449"/>
              <a:ext cx="2131500" cy="925500"/>
            </a:xfrm>
            <a:prstGeom prst="roundRect">
              <a:avLst>
                <a:gd name="adj" fmla="val 16667"/>
              </a:avLst>
            </a:prstGeom>
            <a:solidFill>
              <a:srgbClr val="083C92"/>
            </a:solidFill>
            <a:ln w="20425" cap="flat" cmpd="sng">
              <a:solidFill>
                <a:srgbClr val="FFFFFF"/>
              </a:solidFill>
              <a:prstDash val="solid"/>
              <a:round/>
              <a:headEnd type="none" w="sm" len="sm"/>
              <a:tailEnd type="none" w="sm" len="sm"/>
            </a:ln>
          </p:spPr>
          <p:txBody>
            <a:bodyPr spcFirstLastPara="1" wrap="square" lIns="73525" tIns="73525" rIns="73525" bIns="73525" anchor="ctr" anchorCtr="0">
              <a:noAutofit/>
            </a:bodyPr>
            <a:lstStyle/>
            <a:p>
              <a:pPr marL="0" marR="0" lvl="0" indent="0" algn="l" rtl="0">
                <a:lnSpc>
                  <a:spcPct val="100000"/>
                </a:lnSpc>
                <a:spcBef>
                  <a:spcPts val="0"/>
                </a:spcBef>
                <a:spcAft>
                  <a:spcPts val="0"/>
                </a:spcAft>
                <a:buClr>
                  <a:srgbClr val="000000"/>
                </a:buClr>
                <a:buSzPts val="1448"/>
                <a:buFont typeface="Arial"/>
                <a:buNone/>
              </a:pPr>
              <a:endParaRPr sz="1447" b="0" i="0" u="none" strike="noStrike" cap="none">
                <a:solidFill>
                  <a:srgbClr val="000000"/>
                </a:solidFill>
                <a:latin typeface="Arial"/>
                <a:ea typeface="Arial"/>
                <a:cs typeface="Arial"/>
                <a:sym typeface="Arial"/>
              </a:endParaRPr>
            </a:p>
          </p:txBody>
        </p:sp>
        <p:sp>
          <p:nvSpPr>
            <p:cNvPr id="102" name="Google Shape;102;p3"/>
            <p:cNvSpPr txBox="1"/>
            <p:nvPr/>
          </p:nvSpPr>
          <p:spPr>
            <a:xfrm>
              <a:off x="1079429" y="1216622"/>
              <a:ext cx="1979700" cy="834900"/>
            </a:xfrm>
            <a:prstGeom prst="rect">
              <a:avLst/>
            </a:prstGeom>
            <a:noFill/>
            <a:ln>
              <a:noFill/>
            </a:ln>
          </p:spPr>
          <p:txBody>
            <a:bodyPr spcFirstLastPara="1" wrap="square" lIns="61275" tIns="61275" rIns="61275" bIns="61275" anchor="ctr" anchorCtr="0">
              <a:noAutofit/>
            </a:bodyPr>
            <a:lstStyle/>
            <a:p>
              <a:pPr marL="0" marR="0" lvl="0" indent="0" algn="ctr" rtl="0">
                <a:lnSpc>
                  <a:spcPct val="90000"/>
                </a:lnSpc>
                <a:spcBef>
                  <a:spcPts val="0"/>
                </a:spcBef>
                <a:spcAft>
                  <a:spcPts val="0"/>
                </a:spcAft>
                <a:buClr>
                  <a:srgbClr val="FFFFFF"/>
                </a:buClr>
                <a:buSzPts val="1608"/>
                <a:buFont typeface="Calibri"/>
                <a:buNone/>
              </a:pPr>
              <a:r>
                <a:rPr lang="en" sz="1700" b="0" i="0" u="none" strike="noStrike" cap="none">
                  <a:solidFill>
                    <a:srgbClr val="FFFFFF"/>
                  </a:solidFill>
                  <a:latin typeface="Arial"/>
                  <a:ea typeface="Arial"/>
                  <a:cs typeface="Arial"/>
                  <a:sym typeface="Arial"/>
                </a:rPr>
                <a:t>Diverse Digital Content </a:t>
              </a:r>
              <a:endParaRPr sz="1700" b="0" i="0" u="none" strike="noStrike" cap="none">
                <a:solidFill>
                  <a:srgbClr val="FFFFFF"/>
                </a:solidFill>
                <a:latin typeface="Arial"/>
                <a:ea typeface="Arial"/>
                <a:cs typeface="Arial"/>
                <a:sym typeface="Arial"/>
              </a:endParaRPr>
            </a:p>
          </p:txBody>
        </p:sp>
      </p:grpSp>
      <p:sp>
        <p:nvSpPr>
          <p:cNvPr id="103" name="Google Shape;103;p3">
            <a:extLst>
              <a:ext uri="{C183D7F6-B498-43B3-948B-1728B52AA6E4}">
                <adec:decorative xmlns:adec="http://schemas.microsoft.com/office/drawing/2017/decorative" val="1"/>
              </a:ext>
            </a:extLst>
          </p:cNvPr>
          <p:cNvSpPr/>
          <p:nvPr/>
        </p:nvSpPr>
        <p:spPr>
          <a:xfrm>
            <a:off x="728" y="0"/>
            <a:ext cx="121007"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 name="Google Shape;104;p3">
            <a:extLst>
              <a:ext uri="{C183D7F6-B498-43B3-948B-1728B52AA6E4}">
                <adec:decorative xmlns:adec="http://schemas.microsoft.com/office/drawing/2017/decorative" val="1"/>
              </a:ext>
            </a:extLst>
          </p:cNvPr>
          <p:cNvSpPr/>
          <p:nvPr/>
        </p:nvSpPr>
        <p:spPr>
          <a:xfrm>
            <a:off x="9022265" y="0"/>
            <a:ext cx="121735" cy="5143499"/>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5" name="Google Shape;105;p3">
            <a:extLst>
              <a:ext uri="{C183D7F6-B498-43B3-948B-1728B52AA6E4}">
                <adec:decorative xmlns:adec="http://schemas.microsoft.com/office/drawing/2017/decorative" val="1"/>
              </a:ext>
            </a:extLst>
          </p:cNvPr>
          <p:cNvSpPr/>
          <p:nvPr/>
        </p:nvSpPr>
        <p:spPr>
          <a:xfrm>
            <a:off x="121735" y="1017725"/>
            <a:ext cx="3021515" cy="45719"/>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7" name="Google Shape;107;p3" descr="Logo of PREP"/>
          <p:cNvPicPr preferRelativeResize="0"/>
          <p:nvPr/>
        </p:nvPicPr>
        <p:blipFill rotWithShape="1">
          <a:blip r:embed="rId3">
            <a:alphaModFix/>
          </a:blip>
          <a:srcRect/>
          <a:stretch/>
        </p:blipFill>
        <p:spPr>
          <a:xfrm>
            <a:off x="8217997" y="4705005"/>
            <a:ext cx="266712" cy="397175"/>
          </a:xfrm>
          <a:prstGeom prst="rect">
            <a:avLst/>
          </a:prstGeom>
          <a:noFill/>
          <a:ln>
            <a:noFill/>
          </a:ln>
        </p:spPr>
      </p:pic>
      <p:pic>
        <p:nvPicPr>
          <p:cNvPr id="106" name="Google Shape;106;p3" descr="Logo of Continual Engine"/>
          <p:cNvPicPr preferRelativeResize="0"/>
          <p:nvPr/>
        </p:nvPicPr>
        <p:blipFill rotWithShape="1">
          <a:blip r:embed="rId4">
            <a:alphaModFix/>
          </a:blip>
          <a:srcRect/>
          <a:stretch/>
        </p:blipFill>
        <p:spPr>
          <a:xfrm>
            <a:off x="8561700" y="4705002"/>
            <a:ext cx="408350" cy="397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About the Session</a:t>
            </a:r>
            <a:endParaRPr b="1"/>
          </a:p>
        </p:txBody>
      </p:sp>
      <p:pic>
        <p:nvPicPr>
          <p:cNvPr id="117" name="Google Shape;117;p4" descr="A person standing in front of a group of people sitting around a table">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311700" y="1270550"/>
            <a:ext cx="3313024" cy="2456649"/>
          </a:xfrm>
          <a:prstGeom prst="rect">
            <a:avLst/>
          </a:prstGeom>
          <a:noFill/>
          <a:ln>
            <a:noFill/>
          </a:ln>
        </p:spPr>
      </p:pic>
      <p:sp>
        <p:nvSpPr>
          <p:cNvPr id="113" name="Google Shape;113;p4"/>
          <p:cNvSpPr txBox="1">
            <a:spLocks noGrp="1"/>
          </p:cNvSpPr>
          <p:nvPr>
            <p:ph type="body" idx="1"/>
          </p:nvPr>
        </p:nvSpPr>
        <p:spPr>
          <a:xfrm>
            <a:off x="3624724" y="1024799"/>
            <a:ext cx="5038800" cy="2089200"/>
          </a:xfrm>
          <a:prstGeom prst="rect">
            <a:avLst/>
          </a:prstGeom>
          <a:noFill/>
          <a:ln>
            <a:noFill/>
          </a:ln>
        </p:spPr>
        <p:txBody>
          <a:bodyPr spcFirstLastPara="1" wrap="square" lIns="91425" tIns="91425" rIns="91425" bIns="91425" anchor="t" anchorCtr="0">
            <a:noAutofit/>
          </a:bodyPr>
          <a:lstStyle/>
          <a:p>
            <a:pPr marL="457200" lvl="0" indent="-292100" algn="l" rtl="0">
              <a:lnSpc>
                <a:spcPct val="150000"/>
              </a:lnSpc>
              <a:spcBef>
                <a:spcPts val="0"/>
              </a:spcBef>
              <a:spcAft>
                <a:spcPts val="0"/>
              </a:spcAft>
              <a:buClr>
                <a:schemeClr val="dk1"/>
              </a:buClr>
              <a:buSzPts val="1000"/>
              <a:buChar char="●"/>
            </a:pPr>
            <a:r>
              <a:rPr lang="en" sz="1740" dirty="0">
                <a:solidFill>
                  <a:schemeClr val="dk1"/>
                </a:solidFill>
                <a:latin typeface="Arial"/>
                <a:ea typeface="Arial"/>
                <a:cs typeface="Arial"/>
                <a:sym typeface="Arial"/>
              </a:rPr>
              <a:t>Higher education institutions </a:t>
            </a:r>
            <a:r>
              <a:rPr lang="en" sz="1740" dirty="0">
                <a:solidFill>
                  <a:schemeClr val="dk1"/>
                </a:solidFill>
              </a:rPr>
              <a:t>struggle to make</a:t>
            </a:r>
            <a:r>
              <a:rPr lang="en" sz="1740" dirty="0">
                <a:solidFill>
                  <a:schemeClr val="dk1"/>
                </a:solidFill>
                <a:latin typeface="Arial"/>
                <a:ea typeface="Arial"/>
                <a:cs typeface="Arial"/>
                <a:sym typeface="Arial"/>
              </a:rPr>
              <a:t> learning materials accessible </a:t>
            </a:r>
            <a:r>
              <a:rPr lang="en" sz="1740" dirty="0">
                <a:solidFill>
                  <a:schemeClr val="dk1"/>
                </a:solidFill>
              </a:rPr>
              <a:t>(</a:t>
            </a:r>
            <a:r>
              <a:rPr lang="en" sz="1740" dirty="0">
                <a:solidFill>
                  <a:schemeClr val="dk1"/>
                </a:solidFill>
                <a:latin typeface="Arial"/>
                <a:ea typeface="Arial"/>
                <a:cs typeface="Arial"/>
                <a:sym typeface="Arial"/>
              </a:rPr>
              <a:t>syllabi to complex STEM content</a:t>
            </a:r>
            <a:r>
              <a:rPr lang="en" sz="1740" dirty="0">
                <a:solidFill>
                  <a:schemeClr val="dk1"/>
                </a:solidFill>
              </a:rPr>
              <a:t>)</a:t>
            </a:r>
            <a:endParaRPr sz="1740" dirty="0">
              <a:solidFill>
                <a:schemeClr val="dk1"/>
              </a:solidFill>
              <a:latin typeface="Arial"/>
              <a:ea typeface="Arial"/>
              <a:cs typeface="Arial"/>
              <a:sym typeface="Arial"/>
            </a:endParaRPr>
          </a:p>
          <a:p>
            <a:pPr marL="457200" marR="0" lvl="0" indent="-292100" algn="l" rtl="0">
              <a:lnSpc>
                <a:spcPct val="150000"/>
              </a:lnSpc>
              <a:spcBef>
                <a:spcPts val="0"/>
              </a:spcBef>
              <a:spcAft>
                <a:spcPts val="0"/>
              </a:spcAft>
              <a:buClr>
                <a:schemeClr val="dk1"/>
              </a:buClr>
              <a:buSzPts val="1000"/>
              <a:buChar char="●"/>
            </a:pPr>
            <a:r>
              <a:rPr lang="en" sz="1740" dirty="0">
                <a:solidFill>
                  <a:schemeClr val="dk1"/>
                </a:solidFill>
                <a:latin typeface="Arial"/>
                <a:ea typeface="Arial"/>
                <a:cs typeface="Arial"/>
                <a:sym typeface="Arial"/>
              </a:rPr>
              <a:t>Manual remediation</a:t>
            </a:r>
            <a:r>
              <a:rPr lang="en" sz="1740" dirty="0">
                <a:solidFill>
                  <a:schemeClr val="dk1"/>
                </a:solidFill>
              </a:rPr>
              <a:t> </a:t>
            </a:r>
            <a:r>
              <a:rPr lang="en" sz="1740" dirty="0">
                <a:solidFill>
                  <a:schemeClr val="dk1"/>
                </a:solidFill>
                <a:latin typeface="Arial"/>
                <a:ea typeface="Arial"/>
                <a:cs typeface="Arial"/>
                <a:sym typeface="Arial"/>
              </a:rPr>
              <a:t>is </a:t>
            </a:r>
            <a:r>
              <a:rPr lang="en" sz="1740" dirty="0">
                <a:solidFill>
                  <a:schemeClr val="dk1"/>
                </a:solidFill>
              </a:rPr>
              <a:t>slow</a:t>
            </a:r>
            <a:r>
              <a:rPr lang="en" sz="1740" dirty="0">
                <a:solidFill>
                  <a:schemeClr val="dk1"/>
                </a:solidFill>
                <a:latin typeface="Arial"/>
                <a:ea typeface="Arial"/>
                <a:cs typeface="Arial"/>
                <a:sym typeface="Arial"/>
              </a:rPr>
              <a:t>; semi-automated tools produce inconsistent results.</a:t>
            </a:r>
            <a:endParaRPr sz="1740" dirty="0">
              <a:latin typeface="Arial"/>
              <a:ea typeface="Arial"/>
              <a:cs typeface="Arial"/>
              <a:sym typeface="Arial"/>
            </a:endParaRPr>
          </a:p>
        </p:txBody>
      </p:sp>
      <p:sp>
        <p:nvSpPr>
          <p:cNvPr id="114" name="Google Shape;114;p4">
            <a:extLst>
              <a:ext uri="{C183D7F6-B498-43B3-948B-1728B52AA6E4}">
                <adec:decorative xmlns:adec="http://schemas.microsoft.com/office/drawing/2017/decorative" val="1"/>
              </a:ext>
            </a:extLst>
          </p:cNvPr>
          <p:cNvSpPr/>
          <p:nvPr/>
        </p:nvSpPr>
        <p:spPr>
          <a:xfrm>
            <a:off x="728" y="0"/>
            <a:ext cx="121007"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5" name="Google Shape;115;p4">
            <a:extLst>
              <a:ext uri="{C183D7F6-B498-43B3-948B-1728B52AA6E4}">
                <adec:decorative xmlns:adec="http://schemas.microsoft.com/office/drawing/2017/decorative" val="1"/>
              </a:ext>
            </a:extLst>
          </p:cNvPr>
          <p:cNvSpPr/>
          <p:nvPr/>
        </p:nvSpPr>
        <p:spPr>
          <a:xfrm>
            <a:off x="9022265" y="0"/>
            <a:ext cx="121735" cy="5143499"/>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6" name="Google Shape;116;p4">
            <a:extLst>
              <a:ext uri="{C183D7F6-B498-43B3-948B-1728B52AA6E4}">
                <adec:decorative xmlns:adec="http://schemas.microsoft.com/office/drawing/2017/decorative" val="1"/>
              </a:ext>
            </a:extLst>
          </p:cNvPr>
          <p:cNvSpPr/>
          <p:nvPr/>
        </p:nvSpPr>
        <p:spPr>
          <a:xfrm>
            <a:off x="121735" y="1017725"/>
            <a:ext cx="3021515" cy="45719"/>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8" name="Google Shape;118;p4"/>
          <p:cNvSpPr txBox="1"/>
          <p:nvPr/>
        </p:nvSpPr>
        <p:spPr>
          <a:xfrm>
            <a:off x="3624724" y="3047202"/>
            <a:ext cx="5096700" cy="1657800"/>
          </a:xfrm>
          <a:prstGeom prst="rect">
            <a:avLst/>
          </a:prstGeom>
          <a:noFill/>
          <a:ln>
            <a:noFill/>
          </a:ln>
        </p:spPr>
        <p:txBody>
          <a:bodyPr spcFirstLastPara="1" wrap="square" lIns="91425" tIns="91425" rIns="91425" bIns="91425" anchor="t" anchorCtr="0">
            <a:spAutoFit/>
          </a:bodyPr>
          <a:lstStyle/>
          <a:p>
            <a:pPr marL="457200" marR="0" lvl="0" indent="-292100" algn="l" rtl="0">
              <a:lnSpc>
                <a:spcPct val="150000"/>
              </a:lnSpc>
              <a:spcBef>
                <a:spcPts val="0"/>
              </a:spcBef>
              <a:spcAft>
                <a:spcPts val="0"/>
              </a:spcAft>
              <a:buClr>
                <a:schemeClr val="dk1"/>
              </a:buClr>
              <a:buSzPts val="1000"/>
              <a:buChar char="●"/>
            </a:pPr>
            <a:r>
              <a:rPr lang="en" sz="1740" dirty="0">
                <a:solidFill>
                  <a:schemeClr val="dk1"/>
                </a:solidFill>
              </a:rPr>
              <a:t>This session explores scalable approaches and real-world success stories from leading HEIs, introducing Document Remediation 3.0 and hybrid automation-expert workflows.</a:t>
            </a:r>
            <a:endParaRPr sz="1740" dirty="0">
              <a:solidFill>
                <a:schemeClr val="dk1"/>
              </a:solidFill>
            </a:endParaRPr>
          </a:p>
        </p:txBody>
      </p:sp>
      <p:pic>
        <p:nvPicPr>
          <p:cNvPr id="120" name="Google Shape;120;p4" descr="Logo of PREP"/>
          <p:cNvPicPr preferRelativeResize="0"/>
          <p:nvPr/>
        </p:nvPicPr>
        <p:blipFill rotWithShape="1">
          <a:blip r:embed="rId4">
            <a:alphaModFix/>
          </a:blip>
          <a:srcRect/>
          <a:stretch/>
        </p:blipFill>
        <p:spPr>
          <a:xfrm>
            <a:off x="8217997" y="4705005"/>
            <a:ext cx="266712" cy="397175"/>
          </a:xfrm>
          <a:prstGeom prst="rect">
            <a:avLst/>
          </a:prstGeom>
          <a:noFill/>
          <a:ln>
            <a:noFill/>
          </a:ln>
        </p:spPr>
      </p:pic>
      <p:pic>
        <p:nvPicPr>
          <p:cNvPr id="119" name="Google Shape;119;p4" descr="Logo of Continual Engine"/>
          <p:cNvPicPr preferRelativeResize="0"/>
          <p:nvPr/>
        </p:nvPicPr>
        <p:blipFill rotWithShape="1">
          <a:blip r:embed="rId5">
            <a:alphaModFix/>
          </a:blip>
          <a:srcRect/>
          <a:stretch/>
        </p:blipFill>
        <p:spPr>
          <a:xfrm>
            <a:off x="8561700" y="4705002"/>
            <a:ext cx="408350" cy="397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Key Points Attendees Will Learn</a:t>
            </a:r>
            <a:endParaRPr b="1"/>
          </a:p>
        </p:txBody>
      </p:sp>
      <p:sp>
        <p:nvSpPr>
          <p:cNvPr id="127" name="Google Shape;127;p5">
            <a:extLst>
              <a:ext uri="{C183D7F6-B498-43B3-948B-1728B52AA6E4}">
                <adec:decorative xmlns:adec="http://schemas.microsoft.com/office/drawing/2017/decorative" val="1"/>
              </a:ext>
            </a:extLst>
          </p:cNvPr>
          <p:cNvSpPr/>
          <p:nvPr/>
        </p:nvSpPr>
        <p:spPr>
          <a:xfrm>
            <a:off x="635945" y="1541380"/>
            <a:ext cx="2071607" cy="2415527"/>
          </a:xfrm>
          <a:prstGeom prst="roundRect">
            <a:avLst>
              <a:gd name="adj" fmla="val 10000"/>
            </a:avLst>
          </a:prstGeom>
          <a:solidFill>
            <a:srgbClr val="083C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txBox="1"/>
          <p:nvPr/>
        </p:nvSpPr>
        <p:spPr>
          <a:xfrm>
            <a:off x="696620" y="1602055"/>
            <a:ext cx="1950257" cy="229417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 sz="1800" b="0" i="0" u="none" strike="noStrike" cap="none" dirty="0">
                <a:solidFill>
                  <a:schemeClr val="lt1"/>
                </a:solidFill>
                <a:latin typeface="Arial"/>
                <a:ea typeface="Arial"/>
                <a:cs typeface="Arial"/>
                <a:sym typeface="Arial"/>
              </a:rPr>
              <a:t>Multiple remediation strategies, from fully automated to human expert-assisted approaches.</a:t>
            </a:r>
            <a:endParaRPr sz="1800" b="0" i="0" u="none" strike="noStrike" cap="none" dirty="0">
              <a:solidFill>
                <a:schemeClr val="lt1"/>
              </a:solidFill>
              <a:latin typeface="Arial"/>
              <a:ea typeface="Arial"/>
              <a:cs typeface="Arial"/>
              <a:sym typeface="Arial"/>
            </a:endParaRPr>
          </a:p>
        </p:txBody>
      </p:sp>
      <p:sp>
        <p:nvSpPr>
          <p:cNvPr id="129" name="Google Shape;129;p5">
            <a:extLst>
              <a:ext uri="{C183D7F6-B498-43B3-948B-1728B52AA6E4}">
                <adec:decorative xmlns:adec="http://schemas.microsoft.com/office/drawing/2017/decorative" val="1"/>
              </a:ext>
            </a:extLst>
          </p:cNvPr>
          <p:cNvSpPr/>
          <p:nvPr/>
        </p:nvSpPr>
        <p:spPr>
          <a:xfrm>
            <a:off x="2914713" y="2492264"/>
            <a:ext cx="439180" cy="513758"/>
          </a:xfrm>
          <a:prstGeom prst="rightArrow">
            <a:avLst>
              <a:gd name="adj1" fmla="val 60000"/>
              <a:gd name="adj2" fmla="val 50000"/>
            </a:avLst>
          </a:prstGeom>
          <a:solidFill>
            <a:srgbClr val="ACC1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a:extLst>
              <a:ext uri="{C183D7F6-B498-43B3-948B-1728B52AA6E4}">
                <adec:decorative xmlns:adec="http://schemas.microsoft.com/office/drawing/2017/decorative" val="1"/>
              </a:ext>
            </a:extLst>
          </p:cNvPr>
          <p:cNvSpPr txBox="1"/>
          <p:nvPr/>
        </p:nvSpPr>
        <p:spPr>
          <a:xfrm>
            <a:off x="2914713" y="2595016"/>
            <a:ext cx="307426" cy="30825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1" name="Google Shape;131;p5">
            <a:extLst>
              <a:ext uri="{C183D7F6-B498-43B3-948B-1728B52AA6E4}">
                <adec:decorative xmlns:adec="http://schemas.microsoft.com/office/drawing/2017/decorative" val="1"/>
              </a:ext>
            </a:extLst>
          </p:cNvPr>
          <p:cNvSpPr/>
          <p:nvPr/>
        </p:nvSpPr>
        <p:spPr>
          <a:xfrm>
            <a:off x="3536196" y="1541380"/>
            <a:ext cx="2071607" cy="2415527"/>
          </a:xfrm>
          <a:prstGeom prst="roundRect">
            <a:avLst>
              <a:gd name="adj" fmla="val 10000"/>
            </a:avLst>
          </a:prstGeom>
          <a:solidFill>
            <a:srgbClr val="083C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txBox="1"/>
          <p:nvPr/>
        </p:nvSpPr>
        <p:spPr>
          <a:xfrm>
            <a:off x="3596871" y="1602055"/>
            <a:ext cx="1950257" cy="229417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 sz="1800" b="0" i="0" u="none" strike="noStrike" cap="none" dirty="0">
                <a:solidFill>
                  <a:schemeClr val="lt1"/>
                </a:solidFill>
                <a:latin typeface="Arial"/>
                <a:ea typeface="Arial"/>
                <a:cs typeface="Arial"/>
                <a:sym typeface="Arial"/>
              </a:rPr>
              <a:t>How PREP detects accessibility issues early with screen reader previews and real-time checks.</a:t>
            </a:r>
            <a:endParaRPr sz="1800" b="0" i="0" u="none" strike="noStrike" cap="none" dirty="0">
              <a:solidFill>
                <a:schemeClr val="lt1"/>
              </a:solidFill>
              <a:latin typeface="Arial"/>
              <a:ea typeface="Arial"/>
              <a:cs typeface="Arial"/>
              <a:sym typeface="Arial"/>
            </a:endParaRPr>
          </a:p>
        </p:txBody>
      </p:sp>
      <p:sp>
        <p:nvSpPr>
          <p:cNvPr id="133" name="Google Shape;133;p5">
            <a:extLst>
              <a:ext uri="{C183D7F6-B498-43B3-948B-1728B52AA6E4}">
                <adec:decorative xmlns:adec="http://schemas.microsoft.com/office/drawing/2017/decorative" val="1"/>
              </a:ext>
            </a:extLst>
          </p:cNvPr>
          <p:cNvSpPr/>
          <p:nvPr/>
        </p:nvSpPr>
        <p:spPr>
          <a:xfrm>
            <a:off x="5814964" y="2492264"/>
            <a:ext cx="439180" cy="513758"/>
          </a:xfrm>
          <a:prstGeom prst="rightArrow">
            <a:avLst>
              <a:gd name="adj1" fmla="val 60000"/>
              <a:gd name="adj2" fmla="val 50000"/>
            </a:avLst>
          </a:prstGeom>
          <a:solidFill>
            <a:srgbClr val="ACC1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a:extLst>
              <a:ext uri="{C183D7F6-B498-43B3-948B-1728B52AA6E4}">
                <adec:decorative xmlns:adec="http://schemas.microsoft.com/office/drawing/2017/decorative" val="1"/>
              </a:ext>
            </a:extLst>
          </p:cNvPr>
          <p:cNvSpPr txBox="1"/>
          <p:nvPr/>
        </p:nvSpPr>
        <p:spPr>
          <a:xfrm>
            <a:off x="5814964" y="2595016"/>
            <a:ext cx="307426" cy="30825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5" name="Google Shape;135;p5">
            <a:extLst>
              <a:ext uri="{C183D7F6-B498-43B3-948B-1728B52AA6E4}">
                <adec:decorative xmlns:adec="http://schemas.microsoft.com/office/drawing/2017/decorative" val="1"/>
              </a:ext>
            </a:extLst>
          </p:cNvPr>
          <p:cNvSpPr/>
          <p:nvPr/>
        </p:nvSpPr>
        <p:spPr>
          <a:xfrm>
            <a:off x="6436447" y="1541380"/>
            <a:ext cx="2071607" cy="2415527"/>
          </a:xfrm>
          <a:prstGeom prst="roundRect">
            <a:avLst>
              <a:gd name="adj" fmla="val 10000"/>
            </a:avLst>
          </a:prstGeom>
          <a:solidFill>
            <a:srgbClr val="083C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txBox="1"/>
          <p:nvPr/>
        </p:nvSpPr>
        <p:spPr>
          <a:xfrm>
            <a:off x="6497122" y="1602055"/>
            <a:ext cx="1950257" cy="229417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 sz="1800" b="0" i="0" u="none" strike="noStrike" cap="none" dirty="0">
                <a:solidFill>
                  <a:schemeClr val="lt1"/>
                </a:solidFill>
                <a:latin typeface="Arial"/>
                <a:ea typeface="Arial"/>
                <a:cs typeface="Arial"/>
                <a:sym typeface="Arial"/>
              </a:rPr>
              <a:t>How leading institutions remediated thousands of STEM and non-STEM documents, faster and more cost-effectively.</a:t>
            </a:r>
            <a:endParaRPr sz="1800" b="0" i="0" u="none" strike="noStrike" cap="none" dirty="0">
              <a:solidFill>
                <a:schemeClr val="lt1"/>
              </a:solidFill>
              <a:latin typeface="Arial"/>
              <a:ea typeface="Arial"/>
              <a:cs typeface="Arial"/>
              <a:sym typeface="Arial"/>
            </a:endParaRPr>
          </a:p>
        </p:txBody>
      </p:sp>
      <p:sp>
        <p:nvSpPr>
          <p:cNvPr id="137" name="Google Shape;137;p5">
            <a:extLst>
              <a:ext uri="{C183D7F6-B498-43B3-948B-1728B52AA6E4}">
                <adec:decorative xmlns:adec="http://schemas.microsoft.com/office/drawing/2017/decorative" val="1"/>
              </a:ext>
            </a:extLst>
          </p:cNvPr>
          <p:cNvSpPr/>
          <p:nvPr/>
        </p:nvSpPr>
        <p:spPr>
          <a:xfrm>
            <a:off x="728" y="0"/>
            <a:ext cx="121007"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8" name="Google Shape;138;p5">
            <a:extLst>
              <a:ext uri="{C183D7F6-B498-43B3-948B-1728B52AA6E4}">
                <adec:decorative xmlns:adec="http://schemas.microsoft.com/office/drawing/2017/decorative" val="1"/>
              </a:ext>
            </a:extLst>
          </p:cNvPr>
          <p:cNvSpPr/>
          <p:nvPr/>
        </p:nvSpPr>
        <p:spPr>
          <a:xfrm>
            <a:off x="9022265" y="0"/>
            <a:ext cx="121735" cy="5143499"/>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9" name="Google Shape;139;p5">
            <a:extLst>
              <a:ext uri="{C183D7F6-B498-43B3-948B-1728B52AA6E4}">
                <adec:decorative xmlns:adec="http://schemas.microsoft.com/office/drawing/2017/decorative" val="1"/>
              </a:ext>
            </a:extLst>
          </p:cNvPr>
          <p:cNvSpPr/>
          <p:nvPr/>
        </p:nvSpPr>
        <p:spPr>
          <a:xfrm>
            <a:off x="121735" y="1017725"/>
            <a:ext cx="3021515" cy="45719"/>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1" name="Google Shape;141;p5" descr="Logo of PREP"/>
          <p:cNvPicPr preferRelativeResize="0"/>
          <p:nvPr/>
        </p:nvPicPr>
        <p:blipFill rotWithShape="1">
          <a:blip r:embed="rId3">
            <a:alphaModFix/>
          </a:blip>
          <a:srcRect/>
          <a:stretch/>
        </p:blipFill>
        <p:spPr>
          <a:xfrm>
            <a:off x="8217997" y="4705005"/>
            <a:ext cx="266712" cy="397175"/>
          </a:xfrm>
          <a:prstGeom prst="rect">
            <a:avLst/>
          </a:prstGeom>
          <a:noFill/>
          <a:ln>
            <a:noFill/>
          </a:ln>
        </p:spPr>
      </p:pic>
      <p:pic>
        <p:nvPicPr>
          <p:cNvPr id="140" name="Google Shape;140;p5" descr="Logo of Continual Engine"/>
          <p:cNvPicPr preferRelativeResize="0"/>
          <p:nvPr/>
        </p:nvPicPr>
        <p:blipFill rotWithShape="1">
          <a:blip r:embed="rId4">
            <a:alphaModFix/>
          </a:blip>
          <a:srcRect/>
          <a:stretch/>
        </p:blipFill>
        <p:spPr>
          <a:xfrm>
            <a:off x="8561700" y="4705002"/>
            <a:ext cx="408350" cy="397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39d679a1329_0_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11111"/>
              <a:buFont typeface="Arial"/>
              <a:buNone/>
            </a:pPr>
            <a:r>
              <a:rPr lang="en" b="1"/>
              <a:t>Challenges in Higher Education Accessibility</a:t>
            </a:r>
            <a:endParaRPr b="1"/>
          </a:p>
          <a:p>
            <a:pPr marL="0" lvl="0" indent="0" algn="l" rtl="0">
              <a:lnSpc>
                <a:spcPct val="100000"/>
              </a:lnSpc>
              <a:spcBef>
                <a:spcPts val="0"/>
              </a:spcBef>
              <a:spcAft>
                <a:spcPts val="0"/>
              </a:spcAft>
              <a:buSzPct val="111111"/>
              <a:buNone/>
            </a:pPr>
            <a:endParaRPr b="1"/>
          </a:p>
        </p:txBody>
      </p:sp>
      <p:sp>
        <p:nvSpPr>
          <p:cNvPr id="147" name="Google Shape;147;g39d679a1329_0_10">
            <a:extLst>
              <a:ext uri="{C183D7F6-B498-43B3-948B-1728B52AA6E4}">
                <adec:decorative xmlns:adec="http://schemas.microsoft.com/office/drawing/2017/decorative" val="1"/>
              </a:ext>
            </a:extLst>
          </p:cNvPr>
          <p:cNvSpPr/>
          <p:nvPr/>
        </p:nvSpPr>
        <p:spPr>
          <a:xfrm>
            <a:off x="728" y="0"/>
            <a:ext cx="1209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8" name="Google Shape;148;g39d679a1329_0_10">
            <a:extLst>
              <a:ext uri="{C183D7F6-B498-43B3-948B-1728B52AA6E4}">
                <adec:decorative xmlns:adec="http://schemas.microsoft.com/office/drawing/2017/decorative" val="1"/>
              </a:ext>
            </a:extLst>
          </p:cNvPr>
          <p:cNvSpPr/>
          <p:nvPr/>
        </p:nvSpPr>
        <p:spPr>
          <a:xfrm>
            <a:off x="9022265" y="0"/>
            <a:ext cx="1218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9" name="Google Shape;149;g39d679a1329_0_10">
            <a:extLst>
              <a:ext uri="{C183D7F6-B498-43B3-948B-1728B52AA6E4}">
                <adec:decorative xmlns:adec="http://schemas.microsoft.com/office/drawing/2017/decorative" val="1"/>
              </a:ext>
            </a:extLst>
          </p:cNvPr>
          <p:cNvSpPr/>
          <p:nvPr/>
        </p:nvSpPr>
        <p:spPr>
          <a:xfrm>
            <a:off x="121735" y="1017725"/>
            <a:ext cx="3021600" cy="45600"/>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1" name="Google Shape;151;g39d679a1329_0_10" descr="A person pushing a large rock"/>
          <p:cNvPicPr preferRelativeResize="0"/>
          <p:nvPr/>
        </p:nvPicPr>
        <p:blipFill rotWithShape="1">
          <a:blip r:embed="rId3">
            <a:alphaModFix/>
          </a:blip>
          <a:srcRect l="26772"/>
          <a:stretch/>
        </p:blipFill>
        <p:spPr>
          <a:xfrm>
            <a:off x="609662" y="1284264"/>
            <a:ext cx="2533673" cy="3211377"/>
          </a:xfrm>
          <a:prstGeom prst="rect">
            <a:avLst/>
          </a:prstGeom>
          <a:noFill/>
          <a:ln>
            <a:noFill/>
          </a:ln>
        </p:spPr>
      </p:pic>
      <p:sp>
        <p:nvSpPr>
          <p:cNvPr id="150" name="Google Shape;150;g39d679a1329_0_10"/>
          <p:cNvSpPr txBox="1">
            <a:spLocks noGrp="1"/>
          </p:cNvSpPr>
          <p:nvPr>
            <p:ph type="body" idx="1"/>
          </p:nvPr>
        </p:nvSpPr>
        <p:spPr>
          <a:xfrm>
            <a:off x="3143335" y="1017725"/>
            <a:ext cx="5527500" cy="2069400"/>
          </a:xfrm>
          <a:prstGeom prst="rect">
            <a:avLst/>
          </a:prstGeom>
          <a:noFill/>
          <a:ln>
            <a:noFill/>
          </a:ln>
        </p:spPr>
        <p:txBody>
          <a:bodyPr spcFirstLastPara="1" wrap="square" lIns="91425" tIns="91425" rIns="91425" bIns="91425" anchor="t" anchorCtr="0">
            <a:noAutofit/>
          </a:bodyPr>
          <a:lstStyle/>
          <a:p>
            <a:pPr marL="457200" lvl="0" indent="-292100" algn="l" rtl="0">
              <a:lnSpc>
                <a:spcPct val="150000"/>
              </a:lnSpc>
              <a:spcBef>
                <a:spcPts val="1200"/>
              </a:spcBef>
              <a:spcAft>
                <a:spcPts val="0"/>
              </a:spcAft>
              <a:buClr>
                <a:schemeClr val="dk1"/>
              </a:buClr>
              <a:buSzPts val="1000"/>
              <a:buChar char="●"/>
            </a:pPr>
            <a:r>
              <a:rPr lang="en" sz="1740" dirty="0">
                <a:solidFill>
                  <a:schemeClr val="dk1"/>
                </a:solidFill>
              </a:rPr>
              <a:t>Thousands of course materials each semester</a:t>
            </a:r>
            <a:endParaRPr sz="1740" dirty="0">
              <a:solidFill>
                <a:schemeClr val="dk1"/>
              </a:solidFill>
            </a:endParaRPr>
          </a:p>
          <a:p>
            <a:pPr marL="457200" lvl="0" indent="-292100" algn="l" rtl="0">
              <a:lnSpc>
                <a:spcPct val="150000"/>
              </a:lnSpc>
              <a:spcBef>
                <a:spcPts val="0"/>
              </a:spcBef>
              <a:spcAft>
                <a:spcPts val="0"/>
              </a:spcAft>
              <a:buClr>
                <a:schemeClr val="dk1"/>
              </a:buClr>
              <a:buSzPts val="1000"/>
              <a:buChar char="●"/>
            </a:pPr>
            <a:r>
              <a:rPr lang="en" sz="1740" dirty="0">
                <a:solidFill>
                  <a:schemeClr val="dk1"/>
                </a:solidFill>
              </a:rPr>
              <a:t>Complex STEM content hard to tag manually</a:t>
            </a:r>
            <a:endParaRPr sz="1740" dirty="0">
              <a:solidFill>
                <a:schemeClr val="dk1"/>
              </a:solidFill>
            </a:endParaRPr>
          </a:p>
          <a:p>
            <a:pPr marL="457200" lvl="0" indent="-292100" algn="l" rtl="0">
              <a:lnSpc>
                <a:spcPct val="150000"/>
              </a:lnSpc>
              <a:spcBef>
                <a:spcPts val="0"/>
              </a:spcBef>
              <a:spcAft>
                <a:spcPts val="0"/>
              </a:spcAft>
              <a:buClr>
                <a:schemeClr val="dk1"/>
              </a:buClr>
              <a:buSzPts val="1000"/>
              <a:buChar char="●"/>
            </a:pPr>
            <a:r>
              <a:rPr lang="en" sz="1740" dirty="0">
                <a:solidFill>
                  <a:schemeClr val="dk1"/>
                </a:solidFill>
              </a:rPr>
              <a:t>Multiple departments, varied workflows</a:t>
            </a:r>
            <a:endParaRPr sz="1740" dirty="0">
              <a:solidFill>
                <a:schemeClr val="dk1"/>
              </a:solidFill>
            </a:endParaRPr>
          </a:p>
          <a:p>
            <a:pPr marL="457200" lvl="0" indent="-292100" algn="l" rtl="0">
              <a:lnSpc>
                <a:spcPct val="150000"/>
              </a:lnSpc>
              <a:spcBef>
                <a:spcPts val="0"/>
              </a:spcBef>
              <a:spcAft>
                <a:spcPts val="0"/>
              </a:spcAft>
              <a:buClr>
                <a:schemeClr val="dk1"/>
              </a:buClr>
              <a:buSzPts val="1000"/>
              <a:buChar char="●"/>
            </a:pPr>
            <a:r>
              <a:rPr lang="en" sz="1740" dirty="0">
                <a:solidFill>
                  <a:schemeClr val="dk1"/>
                </a:solidFill>
              </a:rPr>
              <a:t>Limited staff and inconsistent tool outputs</a:t>
            </a:r>
            <a:endParaRPr sz="1740" dirty="0">
              <a:solidFill>
                <a:schemeClr val="dk1"/>
              </a:solidFill>
            </a:endParaRPr>
          </a:p>
          <a:p>
            <a:pPr marL="457200" lvl="0" indent="-292100" algn="l" rtl="0">
              <a:lnSpc>
                <a:spcPct val="150000"/>
              </a:lnSpc>
              <a:spcBef>
                <a:spcPts val="0"/>
              </a:spcBef>
              <a:spcAft>
                <a:spcPts val="0"/>
              </a:spcAft>
              <a:buClr>
                <a:schemeClr val="dk1"/>
              </a:buClr>
              <a:buSzPts val="1000"/>
              <a:buChar char="●"/>
            </a:pPr>
            <a:r>
              <a:rPr lang="en" sz="1740" dirty="0">
                <a:solidFill>
                  <a:schemeClr val="dk1"/>
                </a:solidFill>
              </a:rPr>
              <a:t>Compliance pressure under ADA Title II</a:t>
            </a:r>
            <a:endParaRPr sz="1740" dirty="0">
              <a:solidFill>
                <a:schemeClr val="dk1"/>
              </a:solidFill>
            </a:endParaRPr>
          </a:p>
          <a:p>
            <a:pPr marL="457200" lvl="0" indent="-292100" algn="l" rtl="0">
              <a:lnSpc>
                <a:spcPct val="150000"/>
              </a:lnSpc>
              <a:spcBef>
                <a:spcPts val="0"/>
              </a:spcBef>
              <a:spcAft>
                <a:spcPts val="0"/>
              </a:spcAft>
              <a:buClr>
                <a:schemeClr val="dk1"/>
              </a:buClr>
              <a:buSzPts val="1000"/>
              <a:buChar char="●"/>
            </a:pPr>
            <a:r>
              <a:rPr lang="en" sz="1740" dirty="0">
                <a:solidFill>
                  <a:schemeClr val="dk1"/>
                </a:solidFill>
              </a:rPr>
              <a:t>Centralized or outsourced remediation often too slow or costly</a:t>
            </a:r>
            <a:endParaRPr sz="1740" dirty="0">
              <a:solidFill>
                <a:schemeClr val="dk1"/>
              </a:solidFill>
            </a:endParaRPr>
          </a:p>
        </p:txBody>
      </p:sp>
      <p:pic>
        <p:nvPicPr>
          <p:cNvPr id="153" name="Google Shape;153;g39d679a1329_0_10" descr="Logo of PREP"/>
          <p:cNvPicPr preferRelativeResize="0"/>
          <p:nvPr/>
        </p:nvPicPr>
        <p:blipFill rotWithShape="1">
          <a:blip r:embed="rId4">
            <a:alphaModFix/>
          </a:blip>
          <a:srcRect/>
          <a:stretch/>
        </p:blipFill>
        <p:spPr>
          <a:xfrm>
            <a:off x="8217997" y="4705005"/>
            <a:ext cx="266712" cy="397175"/>
          </a:xfrm>
          <a:prstGeom prst="rect">
            <a:avLst/>
          </a:prstGeom>
          <a:noFill/>
          <a:ln>
            <a:noFill/>
          </a:ln>
        </p:spPr>
      </p:pic>
      <p:pic>
        <p:nvPicPr>
          <p:cNvPr id="152" name="Google Shape;152;g39d679a1329_0_10" descr="Logo of Continual Engine"/>
          <p:cNvPicPr preferRelativeResize="0"/>
          <p:nvPr/>
        </p:nvPicPr>
        <p:blipFill rotWithShape="1">
          <a:blip r:embed="rId5">
            <a:alphaModFix/>
          </a:blip>
          <a:srcRect/>
          <a:stretch/>
        </p:blipFill>
        <p:spPr>
          <a:xfrm>
            <a:off x="8561700" y="4705002"/>
            <a:ext cx="408350" cy="397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39e139f4e49_0_44"/>
          <p:cNvSpPr txBox="1">
            <a:spLocks noGrp="1"/>
          </p:cNvSpPr>
          <p:nvPr>
            <p:ph type="title"/>
          </p:nvPr>
        </p:nvSpPr>
        <p:spPr>
          <a:xfrm>
            <a:off x="311700" y="347125"/>
            <a:ext cx="8520600" cy="57270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15000"/>
              </a:lnSpc>
              <a:spcBef>
                <a:spcPts val="1400"/>
              </a:spcBef>
              <a:spcAft>
                <a:spcPts val="400"/>
              </a:spcAft>
              <a:buSzPct val="39285"/>
              <a:buNone/>
            </a:pPr>
            <a:r>
              <a:rPr lang="en" b="1" dirty="0"/>
              <a:t>Why PREP Stands Out: Remediation 3.0</a:t>
            </a:r>
            <a:endParaRPr b="1" dirty="0"/>
          </a:p>
        </p:txBody>
      </p:sp>
      <p:sp>
        <p:nvSpPr>
          <p:cNvPr id="312" name="Google Shape;312;g39e139f4e49_0_44"/>
          <p:cNvSpPr txBox="1">
            <a:spLocks noGrp="1"/>
          </p:cNvSpPr>
          <p:nvPr>
            <p:ph type="body" idx="1"/>
          </p:nvPr>
        </p:nvSpPr>
        <p:spPr>
          <a:xfrm>
            <a:off x="270046" y="856335"/>
            <a:ext cx="6165300" cy="3579000"/>
          </a:xfrm>
          <a:prstGeom prst="rect">
            <a:avLst/>
          </a:prstGeom>
          <a:noFill/>
          <a:ln>
            <a:noFill/>
          </a:ln>
        </p:spPr>
        <p:txBody>
          <a:bodyPr spcFirstLastPara="1" wrap="square" lIns="91425" tIns="91425" rIns="91425" bIns="91425" anchor="t" anchorCtr="0">
            <a:noAutofit/>
          </a:bodyPr>
          <a:lstStyle/>
          <a:p>
            <a:pPr marL="457200" marR="0" lvl="0" indent="-339407" algn="l" rtl="0">
              <a:lnSpc>
                <a:spcPct val="150000"/>
              </a:lnSpc>
              <a:spcBef>
                <a:spcPts val="1200"/>
              </a:spcBef>
              <a:spcAft>
                <a:spcPts val="0"/>
              </a:spcAft>
              <a:buClr>
                <a:schemeClr val="dk1"/>
              </a:buClr>
              <a:buSzPts val="1745"/>
              <a:buChar char="●"/>
            </a:pPr>
            <a:r>
              <a:rPr lang="en" sz="1745" dirty="0">
                <a:solidFill>
                  <a:schemeClr val="dk1"/>
                </a:solidFill>
              </a:rPr>
              <a:t>Automates remediation at speed and scale with consistent quality</a:t>
            </a:r>
            <a:endParaRPr sz="1745" dirty="0">
              <a:solidFill>
                <a:schemeClr val="dk1"/>
              </a:solidFill>
            </a:endParaRPr>
          </a:p>
          <a:p>
            <a:pPr marL="457200" marR="0" lvl="0" indent="-339407" algn="l" rtl="0">
              <a:lnSpc>
                <a:spcPct val="150000"/>
              </a:lnSpc>
              <a:spcBef>
                <a:spcPts val="0"/>
              </a:spcBef>
              <a:spcAft>
                <a:spcPts val="0"/>
              </a:spcAft>
              <a:buClr>
                <a:schemeClr val="dk1"/>
              </a:buClr>
              <a:buSzPts val="1745"/>
              <a:buChar char="●"/>
            </a:pPr>
            <a:r>
              <a:rPr lang="en" sz="1745" dirty="0">
                <a:solidFill>
                  <a:schemeClr val="dk1"/>
                </a:solidFill>
              </a:rPr>
              <a:t>Handles complex tagging, tables, and image descriptions seamlessly</a:t>
            </a:r>
            <a:endParaRPr sz="1745" dirty="0">
              <a:solidFill>
                <a:schemeClr val="dk1"/>
              </a:solidFill>
            </a:endParaRPr>
          </a:p>
          <a:p>
            <a:pPr marL="457200" marR="0" lvl="0" indent="-339407" algn="l" rtl="0">
              <a:lnSpc>
                <a:spcPct val="150000"/>
              </a:lnSpc>
              <a:spcBef>
                <a:spcPts val="0"/>
              </a:spcBef>
              <a:spcAft>
                <a:spcPts val="0"/>
              </a:spcAft>
              <a:buClr>
                <a:schemeClr val="dk1"/>
              </a:buClr>
              <a:buSzPts val="1745"/>
              <a:buChar char="●"/>
            </a:pPr>
            <a:r>
              <a:rPr lang="en" sz="1745" dirty="0">
                <a:solidFill>
                  <a:schemeClr val="dk1"/>
                </a:solidFill>
              </a:rPr>
              <a:t>In-built accessibility checker</a:t>
            </a:r>
            <a:endParaRPr sz="1745" dirty="0">
              <a:solidFill>
                <a:schemeClr val="dk1"/>
              </a:solidFill>
            </a:endParaRPr>
          </a:p>
          <a:p>
            <a:pPr marL="457200" marR="0" lvl="0" indent="-339407" algn="l" rtl="0">
              <a:lnSpc>
                <a:spcPct val="150000"/>
              </a:lnSpc>
              <a:spcBef>
                <a:spcPts val="0"/>
              </a:spcBef>
              <a:spcAft>
                <a:spcPts val="0"/>
              </a:spcAft>
              <a:buClr>
                <a:schemeClr val="dk1"/>
              </a:buClr>
              <a:buSzPts val="1745"/>
              <a:buChar char="●"/>
            </a:pPr>
            <a:r>
              <a:rPr lang="en" sz="1745" dirty="0">
                <a:solidFill>
                  <a:schemeClr val="dk1"/>
                </a:solidFill>
              </a:rPr>
              <a:t>Unique screen reader preview for real-world validation</a:t>
            </a:r>
            <a:endParaRPr sz="1745" dirty="0">
              <a:solidFill>
                <a:schemeClr val="dk1"/>
              </a:solidFill>
            </a:endParaRPr>
          </a:p>
          <a:p>
            <a:pPr marL="457200" marR="0" lvl="0" indent="-339407" algn="l" rtl="0">
              <a:lnSpc>
                <a:spcPct val="150000"/>
              </a:lnSpc>
              <a:spcBef>
                <a:spcPts val="0"/>
              </a:spcBef>
              <a:spcAft>
                <a:spcPts val="0"/>
              </a:spcAft>
              <a:buClr>
                <a:schemeClr val="dk1"/>
              </a:buClr>
              <a:buSzPts val="1745"/>
              <a:buChar char="●"/>
            </a:pPr>
            <a:r>
              <a:rPr lang="en" sz="1745" dirty="0">
                <a:solidFill>
                  <a:schemeClr val="dk1"/>
                </a:solidFill>
              </a:rPr>
              <a:t>Seamless LMS integrations (Canvas, D2L Brightspace, etc.)</a:t>
            </a:r>
            <a:endParaRPr sz="1745" dirty="0">
              <a:solidFill>
                <a:schemeClr val="dk1"/>
              </a:solidFill>
            </a:endParaRPr>
          </a:p>
          <a:p>
            <a:pPr marL="457200" marR="0" lvl="0" indent="-339407" algn="l" rtl="0">
              <a:lnSpc>
                <a:spcPct val="150000"/>
              </a:lnSpc>
              <a:spcBef>
                <a:spcPts val="0"/>
              </a:spcBef>
              <a:spcAft>
                <a:spcPts val="0"/>
              </a:spcAft>
              <a:buClr>
                <a:schemeClr val="dk1"/>
              </a:buClr>
              <a:buSzPts val="1745"/>
              <a:buChar char="●"/>
            </a:pPr>
            <a:r>
              <a:rPr lang="en" sz="1745" dirty="0">
                <a:solidFill>
                  <a:schemeClr val="dk1"/>
                </a:solidFill>
              </a:rPr>
              <a:t>Flexible user access &amp; customizable deployment options</a:t>
            </a:r>
            <a:br>
              <a:rPr lang="en" sz="1745" dirty="0">
                <a:solidFill>
                  <a:schemeClr val="dk1"/>
                </a:solidFill>
              </a:rPr>
            </a:br>
            <a:endParaRPr sz="1745" dirty="0">
              <a:solidFill>
                <a:schemeClr val="dk1"/>
              </a:solidFill>
            </a:endParaRPr>
          </a:p>
        </p:txBody>
      </p:sp>
      <p:sp>
        <p:nvSpPr>
          <p:cNvPr id="313" name="Google Shape;313;g39e139f4e49_0_44">
            <a:extLst>
              <a:ext uri="{C183D7F6-B498-43B3-948B-1728B52AA6E4}">
                <adec:decorative xmlns:adec="http://schemas.microsoft.com/office/drawing/2017/decorative" val="1"/>
              </a:ext>
            </a:extLst>
          </p:cNvPr>
          <p:cNvSpPr/>
          <p:nvPr/>
        </p:nvSpPr>
        <p:spPr>
          <a:xfrm>
            <a:off x="728" y="0"/>
            <a:ext cx="1209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4" name="Google Shape;314;g39e139f4e49_0_44">
            <a:extLst>
              <a:ext uri="{C183D7F6-B498-43B3-948B-1728B52AA6E4}">
                <adec:decorative xmlns:adec="http://schemas.microsoft.com/office/drawing/2017/decorative" val="1"/>
              </a:ext>
            </a:extLst>
          </p:cNvPr>
          <p:cNvSpPr/>
          <p:nvPr/>
        </p:nvSpPr>
        <p:spPr>
          <a:xfrm>
            <a:off x="9022265" y="0"/>
            <a:ext cx="1218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5" name="Google Shape;315;g39e139f4e49_0_44">
            <a:extLst>
              <a:ext uri="{C183D7F6-B498-43B3-948B-1728B52AA6E4}">
                <adec:decorative xmlns:adec="http://schemas.microsoft.com/office/drawing/2017/decorative" val="1"/>
              </a:ext>
            </a:extLst>
          </p:cNvPr>
          <p:cNvSpPr/>
          <p:nvPr/>
        </p:nvSpPr>
        <p:spPr>
          <a:xfrm>
            <a:off x="121735" y="1017725"/>
            <a:ext cx="3021600" cy="45600"/>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16" name="Google Shape;316;g39e139f4e49_0_44" descr="Logo of PREP"/>
          <p:cNvPicPr preferRelativeResize="0"/>
          <p:nvPr/>
        </p:nvPicPr>
        <p:blipFill rotWithShape="1">
          <a:blip r:embed="rId3">
            <a:alphaModFix/>
          </a:blip>
          <a:srcRect/>
          <a:stretch/>
        </p:blipFill>
        <p:spPr>
          <a:xfrm>
            <a:off x="6633475" y="1181258"/>
            <a:ext cx="1867550" cy="2780975"/>
          </a:xfrm>
          <a:prstGeom prst="rect">
            <a:avLst/>
          </a:prstGeom>
          <a:noFill/>
          <a:ln>
            <a:noFill/>
          </a:ln>
        </p:spPr>
      </p:pic>
      <p:pic>
        <p:nvPicPr>
          <p:cNvPr id="317" name="Google Shape;317;g39e139f4e49_0_44" descr="Logo of Continual Engine"/>
          <p:cNvPicPr preferRelativeResize="0"/>
          <p:nvPr/>
        </p:nvPicPr>
        <p:blipFill rotWithShape="1">
          <a:blip r:embed="rId4">
            <a:alphaModFix/>
          </a:blip>
          <a:srcRect/>
          <a:stretch/>
        </p:blipFill>
        <p:spPr>
          <a:xfrm>
            <a:off x="8561700" y="4705002"/>
            <a:ext cx="408350" cy="397175"/>
          </a:xfrm>
          <a:prstGeom prst="rect">
            <a:avLst/>
          </a:prstGeom>
          <a:noFill/>
          <a:ln>
            <a:noFill/>
          </a:ln>
        </p:spPr>
      </p:pic>
    </p:spTree>
    <p:extLst>
      <p:ext uri="{BB962C8B-B14F-4D97-AF65-F5344CB8AC3E}">
        <p14:creationId xmlns:p14="http://schemas.microsoft.com/office/powerpoint/2010/main" val="417804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9d679a1329_0_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Use Case 1 </a:t>
            </a:r>
            <a:endParaRPr b="1"/>
          </a:p>
        </p:txBody>
      </p:sp>
      <p:sp>
        <p:nvSpPr>
          <p:cNvPr id="159" name="Google Shape;159;g39d679a1329_0_41">
            <a:extLst>
              <a:ext uri="{C183D7F6-B498-43B3-948B-1728B52AA6E4}">
                <adec:decorative xmlns:adec="http://schemas.microsoft.com/office/drawing/2017/decorative" val="1"/>
              </a:ext>
            </a:extLst>
          </p:cNvPr>
          <p:cNvSpPr/>
          <p:nvPr/>
        </p:nvSpPr>
        <p:spPr>
          <a:xfrm>
            <a:off x="728" y="0"/>
            <a:ext cx="1209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0" name="Google Shape;160;g39d679a1329_0_41">
            <a:extLst>
              <a:ext uri="{C183D7F6-B498-43B3-948B-1728B52AA6E4}">
                <adec:decorative xmlns:adec="http://schemas.microsoft.com/office/drawing/2017/decorative" val="1"/>
              </a:ext>
            </a:extLst>
          </p:cNvPr>
          <p:cNvSpPr/>
          <p:nvPr/>
        </p:nvSpPr>
        <p:spPr>
          <a:xfrm>
            <a:off x="9022265" y="0"/>
            <a:ext cx="1218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1" name="Google Shape;161;g39d679a1329_0_41">
            <a:extLst>
              <a:ext uri="{C183D7F6-B498-43B3-948B-1728B52AA6E4}">
                <adec:decorative xmlns:adec="http://schemas.microsoft.com/office/drawing/2017/decorative" val="1"/>
              </a:ext>
            </a:extLst>
          </p:cNvPr>
          <p:cNvSpPr/>
          <p:nvPr/>
        </p:nvSpPr>
        <p:spPr>
          <a:xfrm>
            <a:off x="121735" y="1017725"/>
            <a:ext cx="3021600" cy="45600"/>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2" name="Google Shape;162;g39d679a1329_0_41"/>
          <p:cNvSpPr txBox="1">
            <a:spLocks noGrp="1"/>
          </p:cNvSpPr>
          <p:nvPr>
            <p:ph type="body" idx="1"/>
          </p:nvPr>
        </p:nvSpPr>
        <p:spPr>
          <a:xfrm>
            <a:off x="3695292" y="834450"/>
            <a:ext cx="4935300" cy="17373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50000"/>
              </a:lnSpc>
              <a:spcBef>
                <a:spcPts val="1200"/>
              </a:spcBef>
              <a:spcAft>
                <a:spcPts val="0"/>
              </a:spcAft>
              <a:buClr>
                <a:schemeClr val="dk1"/>
              </a:buClr>
              <a:buSzPts val="1700"/>
              <a:buChar char="●"/>
            </a:pPr>
            <a:r>
              <a:rPr lang="en" sz="1700" dirty="0">
                <a:solidFill>
                  <a:schemeClr val="dk1"/>
                </a:solidFill>
              </a:rPr>
              <a:t>A leading college based in Colorado, wanted to embed accessibility within their daily workflows.</a:t>
            </a:r>
            <a:endParaRPr sz="1700" dirty="0">
              <a:solidFill>
                <a:schemeClr val="dk1"/>
              </a:solidFill>
            </a:endParaRPr>
          </a:p>
          <a:p>
            <a:pPr marL="457200" marR="0" lvl="0" indent="-336550" algn="l" rtl="0">
              <a:lnSpc>
                <a:spcPct val="150000"/>
              </a:lnSpc>
              <a:spcBef>
                <a:spcPts val="0"/>
              </a:spcBef>
              <a:spcAft>
                <a:spcPts val="0"/>
              </a:spcAft>
              <a:buClr>
                <a:schemeClr val="dk1"/>
              </a:buClr>
              <a:buSzPts val="1700"/>
              <a:buChar char="●"/>
            </a:pPr>
            <a:r>
              <a:rPr lang="en" sz="1700" b="1" dirty="0">
                <a:solidFill>
                  <a:schemeClr val="dk1"/>
                </a:solidFill>
              </a:rPr>
              <a:t>The goal:</a:t>
            </a:r>
            <a:r>
              <a:rPr lang="en" sz="1700" dirty="0">
                <a:solidFill>
                  <a:schemeClr val="dk1"/>
                </a:solidFill>
              </a:rPr>
              <a:t> Decentralize remediation while keeping compliance and quality consistent.</a:t>
            </a:r>
            <a:endParaRPr sz="1700" dirty="0">
              <a:solidFill>
                <a:schemeClr val="dk1"/>
              </a:solidFill>
            </a:endParaRPr>
          </a:p>
        </p:txBody>
      </p:sp>
      <p:pic>
        <p:nvPicPr>
          <p:cNvPr id="163" name="Google Shape;163;g39d679a1329_0_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9400" y="1165138"/>
            <a:ext cx="3181727" cy="2184326"/>
          </a:xfrm>
          <a:prstGeom prst="rect">
            <a:avLst/>
          </a:prstGeom>
          <a:noFill/>
          <a:ln>
            <a:noFill/>
          </a:ln>
        </p:spPr>
      </p:pic>
      <p:sp>
        <p:nvSpPr>
          <p:cNvPr id="164" name="Google Shape;164;g39d679a1329_0_41"/>
          <p:cNvSpPr txBox="1"/>
          <p:nvPr/>
        </p:nvSpPr>
        <p:spPr>
          <a:xfrm>
            <a:off x="3695292" y="2820675"/>
            <a:ext cx="5212800" cy="1231500"/>
          </a:xfrm>
          <a:prstGeom prst="rect">
            <a:avLst/>
          </a:prstGeom>
          <a:noFill/>
          <a:ln>
            <a:noFill/>
          </a:ln>
        </p:spPr>
        <p:txBody>
          <a:bodyPr spcFirstLastPara="1" wrap="square" lIns="91425" tIns="91425" rIns="91425" bIns="91425" anchor="t" anchorCtr="0">
            <a:spAutoFit/>
          </a:bodyPr>
          <a:lstStyle/>
          <a:p>
            <a:pPr marL="457200" lvl="0" indent="-336550" algn="l" rtl="0">
              <a:lnSpc>
                <a:spcPct val="150000"/>
              </a:lnSpc>
              <a:spcBef>
                <a:spcPts val="1200"/>
              </a:spcBef>
              <a:spcAft>
                <a:spcPts val="0"/>
              </a:spcAft>
              <a:buClr>
                <a:schemeClr val="dk1"/>
              </a:buClr>
              <a:buSzPts val="1700"/>
              <a:buChar char="●"/>
            </a:pPr>
            <a:r>
              <a:rPr lang="en" sz="1700" dirty="0">
                <a:solidFill>
                  <a:schemeClr val="dk1"/>
                </a:solidFill>
              </a:rPr>
              <a:t>They needed a solution that departments could adopt easily and independently - without adding complexity or workload.</a:t>
            </a:r>
            <a:endParaRPr sz="1700" dirty="0"/>
          </a:p>
        </p:txBody>
      </p:sp>
      <p:sp>
        <p:nvSpPr>
          <p:cNvPr id="165" name="Google Shape;165;g39d679a1329_0_41">
            <a:extLst>
              <a:ext uri="{C183D7F6-B498-43B3-948B-1728B52AA6E4}">
                <adec:decorative xmlns:adec="http://schemas.microsoft.com/office/drawing/2017/decorative" val="1"/>
              </a:ext>
            </a:extLst>
          </p:cNvPr>
          <p:cNvSpPr txBox="1"/>
          <p:nvPr/>
        </p:nvSpPr>
        <p:spPr>
          <a:xfrm>
            <a:off x="2261175" y="1446625"/>
            <a:ext cx="3894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t>1</a:t>
            </a:r>
            <a:endParaRPr sz="2900" b="1"/>
          </a:p>
        </p:txBody>
      </p:sp>
      <p:pic>
        <p:nvPicPr>
          <p:cNvPr id="167" name="Google Shape;167;g39d679a1329_0_41" descr="Logo of PREP"/>
          <p:cNvPicPr preferRelativeResize="0"/>
          <p:nvPr/>
        </p:nvPicPr>
        <p:blipFill rotWithShape="1">
          <a:blip r:embed="rId4">
            <a:alphaModFix/>
          </a:blip>
          <a:srcRect/>
          <a:stretch/>
        </p:blipFill>
        <p:spPr>
          <a:xfrm>
            <a:off x="8217997" y="4705005"/>
            <a:ext cx="266712" cy="397175"/>
          </a:xfrm>
          <a:prstGeom prst="rect">
            <a:avLst/>
          </a:prstGeom>
          <a:noFill/>
          <a:ln>
            <a:noFill/>
          </a:ln>
        </p:spPr>
      </p:pic>
      <p:pic>
        <p:nvPicPr>
          <p:cNvPr id="166" name="Google Shape;166;g39d679a1329_0_41" descr="Logo of Continual Engine"/>
          <p:cNvPicPr preferRelativeResize="0"/>
          <p:nvPr/>
        </p:nvPicPr>
        <p:blipFill rotWithShape="1">
          <a:blip r:embed="rId5">
            <a:alphaModFix/>
          </a:blip>
          <a:srcRect/>
          <a:stretch/>
        </p:blipFill>
        <p:spPr>
          <a:xfrm>
            <a:off x="8561700" y="4705002"/>
            <a:ext cx="408350" cy="397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9d679a1329_0_31"/>
          <p:cNvSpPr txBox="1">
            <a:spLocks noGrp="1"/>
          </p:cNvSpPr>
          <p:nvPr>
            <p:ph type="title"/>
          </p:nvPr>
        </p:nvSpPr>
        <p:spPr>
          <a:xfrm>
            <a:off x="311700" y="469517"/>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dirty="0"/>
              <a:t>Integrating PREP into Higher Education Workflows</a:t>
            </a:r>
            <a:endParaRPr b="1" dirty="0"/>
          </a:p>
        </p:txBody>
      </p:sp>
      <p:sp>
        <p:nvSpPr>
          <p:cNvPr id="173" name="Google Shape;173;g39d679a1329_0_31">
            <a:extLst>
              <a:ext uri="{C183D7F6-B498-43B3-948B-1728B52AA6E4}">
                <adec:decorative xmlns:adec="http://schemas.microsoft.com/office/drawing/2017/decorative" val="1"/>
              </a:ext>
            </a:extLst>
          </p:cNvPr>
          <p:cNvSpPr/>
          <p:nvPr/>
        </p:nvSpPr>
        <p:spPr>
          <a:xfrm>
            <a:off x="728" y="0"/>
            <a:ext cx="1209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4" name="Google Shape;174;g39d679a1329_0_31">
            <a:extLst>
              <a:ext uri="{C183D7F6-B498-43B3-948B-1728B52AA6E4}">
                <adec:decorative xmlns:adec="http://schemas.microsoft.com/office/drawing/2017/decorative" val="1"/>
              </a:ext>
            </a:extLst>
          </p:cNvPr>
          <p:cNvSpPr/>
          <p:nvPr/>
        </p:nvSpPr>
        <p:spPr>
          <a:xfrm>
            <a:off x="9022265" y="0"/>
            <a:ext cx="1218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5" name="Google Shape;175;g39d679a1329_0_31">
            <a:extLst>
              <a:ext uri="{C183D7F6-B498-43B3-948B-1728B52AA6E4}">
                <adec:decorative xmlns:adec="http://schemas.microsoft.com/office/drawing/2017/decorative" val="1"/>
              </a:ext>
            </a:extLst>
          </p:cNvPr>
          <p:cNvSpPr/>
          <p:nvPr/>
        </p:nvSpPr>
        <p:spPr>
          <a:xfrm>
            <a:off x="121735" y="1017725"/>
            <a:ext cx="3021600" cy="45600"/>
          </a:xfrm>
          <a:prstGeom prs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6" name="Google Shape;176;g39d679a1329_0_31"/>
          <p:cNvSpPr txBox="1">
            <a:spLocks noGrp="1"/>
          </p:cNvSpPr>
          <p:nvPr>
            <p:ph type="body" idx="1"/>
          </p:nvPr>
        </p:nvSpPr>
        <p:spPr>
          <a:xfrm>
            <a:off x="278618" y="1034387"/>
            <a:ext cx="5270700" cy="2069400"/>
          </a:xfrm>
          <a:prstGeom prst="rect">
            <a:avLst/>
          </a:prstGeom>
          <a:noFill/>
          <a:ln>
            <a:noFill/>
          </a:ln>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Clr>
                <a:schemeClr val="dk1"/>
              </a:buClr>
              <a:buSzPts val="1700"/>
              <a:buChar char="●"/>
            </a:pPr>
            <a:r>
              <a:rPr lang="en" sz="1740" dirty="0">
                <a:solidFill>
                  <a:schemeClr val="dk1"/>
                </a:solidFill>
              </a:rPr>
              <a:t>Minimal learning - ideal for non-specialists.</a:t>
            </a:r>
            <a:endParaRPr sz="1740" dirty="0">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40" dirty="0">
                <a:solidFill>
                  <a:schemeClr val="dk1"/>
                </a:solidFill>
              </a:rPr>
              <a:t>Easy integration with existing workflows like Canvas</a:t>
            </a:r>
            <a:endParaRPr sz="1740" dirty="0">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40" dirty="0">
                <a:solidFill>
                  <a:schemeClr val="dk1"/>
                </a:solidFill>
              </a:rPr>
              <a:t>Automation of 90%+ tagging tasks, including headings, lists, tables, and reading order.</a:t>
            </a:r>
            <a:endParaRPr sz="1740" dirty="0">
              <a:solidFill>
                <a:schemeClr val="dk1"/>
              </a:solidFill>
            </a:endParaRPr>
          </a:p>
        </p:txBody>
      </p:sp>
      <p:pic>
        <p:nvPicPr>
          <p:cNvPr id="178" name="Google Shape;178;g39d679a1329_0_31" descr="A person touching a screen with icons"/>
          <p:cNvPicPr preferRelativeResize="0"/>
          <p:nvPr/>
        </p:nvPicPr>
        <p:blipFill>
          <a:blip r:embed="rId3">
            <a:alphaModFix/>
          </a:blip>
          <a:stretch>
            <a:fillRect/>
          </a:stretch>
        </p:blipFill>
        <p:spPr>
          <a:xfrm>
            <a:off x="5644300" y="1133563"/>
            <a:ext cx="2956073" cy="1970224"/>
          </a:xfrm>
          <a:prstGeom prst="rect">
            <a:avLst/>
          </a:prstGeom>
          <a:noFill/>
          <a:ln>
            <a:noFill/>
          </a:ln>
        </p:spPr>
      </p:pic>
      <p:sp>
        <p:nvSpPr>
          <p:cNvPr id="179" name="Google Shape;179;g39d679a1329_0_31"/>
          <p:cNvSpPr txBox="1"/>
          <p:nvPr/>
        </p:nvSpPr>
        <p:spPr>
          <a:xfrm>
            <a:off x="250865" y="3079318"/>
            <a:ext cx="8832300" cy="854100"/>
          </a:xfrm>
          <a:prstGeom prst="rect">
            <a:avLst/>
          </a:prstGeom>
          <a:noFill/>
          <a:ln>
            <a:noFill/>
          </a:ln>
        </p:spPr>
        <p:txBody>
          <a:bodyPr spcFirstLastPara="1" wrap="square" lIns="91425" tIns="91425" rIns="91425" bIns="91425" anchor="t" anchorCtr="0">
            <a:spAutoFit/>
          </a:bodyPr>
          <a:lstStyle/>
          <a:p>
            <a:pPr marL="457200" lvl="0" indent="-339090" algn="l" rtl="0">
              <a:lnSpc>
                <a:spcPct val="150000"/>
              </a:lnSpc>
              <a:spcBef>
                <a:spcPts val="0"/>
              </a:spcBef>
              <a:spcAft>
                <a:spcPts val="0"/>
              </a:spcAft>
              <a:buClr>
                <a:schemeClr val="dk1"/>
              </a:buClr>
              <a:buSzPts val="1740"/>
              <a:buChar char="●"/>
            </a:pPr>
            <a:r>
              <a:rPr lang="en" sz="1740" dirty="0">
                <a:solidFill>
                  <a:schemeClr val="dk1"/>
                </a:solidFill>
              </a:rPr>
              <a:t>Admin capabilities to help users to create new accounts, manage access</a:t>
            </a:r>
            <a:endParaRPr sz="1740" dirty="0">
              <a:solidFill>
                <a:schemeClr val="dk1"/>
              </a:solidFill>
            </a:endParaRPr>
          </a:p>
          <a:p>
            <a:pPr marL="457200" lvl="0" indent="-339090" algn="l" rtl="0">
              <a:lnSpc>
                <a:spcPct val="150000"/>
              </a:lnSpc>
              <a:spcBef>
                <a:spcPts val="0"/>
              </a:spcBef>
              <a:spcAft>
                <a:spcPts val="0"/>
              </a:spcAft>
              <a:buClr>
                <a:schemeClr val="dk1"/>
              </a:buClr>
              <a:buSzPts val="1740"/>
              <a:buChar char="●"/>
            </a:pPr>
            <a:r>
              <a:rPr lang="en" sz="1740" dirty="0">
                <a:solidFill>
                  <a:schemeClr val="dk1"/>
                </a:solidFill>
              </a:rPr>
              <a:t>Supports both ad-hoc &amp; large-scale remediation needs.</a:t>
            </a:r>
            <a:endParaRPr sz="1740" dirty="0">
              <a:solidFill>
                <a:schemeClr val="dk1"/>
              </a:solidFill>
            </a:endParaRPr>
          </a:p>
        </p:txBody>
      </p:sp>
      <p:sp>
        <p:nvSpPr>
          <p:cNvPr id="177" name="Google Shape;177;g39d679a1329_0_31"/>
          <p:cNvSpPr txBox="1"/>
          <p:nvPr/>
        </p:nvSpPr>
        <p:spPr>
          <a:xfrm>
            <a:off x="625300" y="4306975"/>
            <a:ext cx="7893300" cy="46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40" b="1">
                <a:solidFill>
                  <a:schemeClr val="dk1"/>
                </a:solidFill>
              </a:rPr>
              <a:t>▶  </a:t>
            </a:r>
            <a:r>
              <a:rPr lang="en" sz="1840" b="1" u="sng">
                <a:solidFill>
                  <a:schemeClr val="hlink"/>
                </a:solidFill>
                <a:hlinkClick r:id="rId4"/>
              </a:rPr>
              <a:t>Watch Demo</a:t>
            </a:r>
            <a:r>
              <a:rPr lang="en" sz="1840" b="1">
                <a:solidFill>
                  <a:schemeClr val="dk1"/>
                </a:solidFill>
              </a:rPr>
              <a:t> </a:t>
            </a:r>
            <a:endParaRPr sz="1840" b="1">
              <a:solidFill>
                <a:schemeClr val="dk1"/>
              </a:solidFill>
            </a:endParaRPr>
          </a:p>
        </p:txBody>
      </p:sp>
      <p:pic>
        <p:nvPicPr>
          <p:cNvPr id="181" name="Google Shape;181;g39d679a1329_0_31" descr="Logo of PREP"/>
          <p:cNvPicPr preferRelativeResize="0"/>
          <p:nvPr/>
        </p:nvPicPr>
        <p:blipFill rotWithShape="1">
          <a:blip r:embed="rId5">
            <a:alphaModFix/>
          </a:blip>
          <a:srcRect/>
          <a:stretch/>
        </p:blipFill>
        <p:spPr>
          <a:xfrm>
            <a:off x="8217997" y="4705005"/>
            <a:ext cx="266712" cy="397175"/>
          </a:xfrm>
          <a:prstGeom prst="rect">
            <a:avLst/>
          </a:prstGeom>
          <a:noFill/>
          <a:ln>
            <a:noFill/>
          </a:ln>
        </p:spPr>
      </p:pic>
      <p:pic>
        <p:nvPicPr>
          <p:cNvPr id="180" name="Google Shape;180;g39d679a1329_0_31" descr="Logo of Continual Engine"/>
          <p:cNvPicPr preferRelativeResize="0"/>
          <p:nvPr/>
        </p:nvPicPr>
        <p:blipFill rotWithShape="1">
          <a:blip r:embed="rId6">
            <a:alphaModFix/>
          </a:blip>
          <a:srcRect/>
          <a:stretch/>
        </p:blipFill>
        <p:spPr>
          <a:xfrm>
            <a:off x="8561700" y="4705002"/>
            <a:ext cx="408350" cy="3971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1148</Words>
  <Application>Microsoft Office PowerPoint</Application>
  <PresentationFormat>On-screen Show (16:9)</PresentationFormat>
  <Paragraphs>126</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Montserrat</vt:lpstr>
      <vt:lpstr>Simple Light</vt:lpstr>
      <vt:lpstr>Best Approaches to Scaling PDF  Remediation: Higher Education PDF  Accessibility Success Stories</vt:lpstr>
      <vt:lpstr>About Presenters</vt:lpstr>
      <vt:lpstr>About Continual Engine</vt:lpstr>
      <vt:lpstr>About the Session</vt:lpstr>
      <vt:lpstr>Key Points Attendees Will Learn</vt:lpstr>
      <vt:lpstr>Challenges in Higher Education Accessibility </vt:lpstr>
      <vt:lpstr>Why PREP Stands Out: Remediation 3.0</vt:lpstr>
      <vt:lpstr>Use Case 1 </vt:lpstr>
      <vt:lpstr>Integrating PREP into Higher Education Workflows</vt:lpstr>
      <vt:lpstr>Integrations PREP Provides</vt:lpstr>
      <vt:lpstr>The PREP Impact</vt:lpstr>
      <vt:lpstr>Use Case 2 </vt:lpstr>
      <vt:lpstr>How PREP Scaled Accessibility Within Budget</vt:lpstr>
      <vt:lpstr>Training &amp; Awareness</vt:lpstr>
      <vt:lpstr>The PREP Impact </vt:lpstr>
      <vt:lpstr>Use Case 3</vt:lpstr>
      <vt:lpstr>How PREP Simplified Accessibility</vt:lpstr>
      <vt:lpstr>The PREP Impact </vt:lpstr>
      <vt:lpstr>ADA Title II and Higher Education Institutions (HEI)</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Debangku Sarmah</cp:lastModifiedBy>
  <cp:revision>4</cp:revision>
  <dcterms:modified xsi:type="dcterms:W3CDTF">2025-10-31T16:29:12Z</dcterms:modified>
</cp:coreProperties>
</file>