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5143500" type="screen16x9"/>
  <p:notesSz cx="6858000" cy="9144000"/>
  <p:embeddedFontLs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Raleway" pitchFamily="2" charset="77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7"/>
    <p:restoredTop sz="94630"/>
  </p:normalViewPr>
  <p:slideViewPr>
    <p:cSldViewPr snapToGrid="0">
      <p:cViewPr varScale="1">
        <p:scale>
          <a:sx n="123" d="100"/>
          <a:sy n="123" d="100"/>
        </p:scale>
        <p:origin x="192" y="6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dac1d136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7dac1d136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84cf15cd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84cf15cd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6625624b9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6625624b9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661662422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661662422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6625624b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6625624b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61662422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661662422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6625624b9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6625624b9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6625624b9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6625624b9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662baeb1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662baeb1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1d775bc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81d775bc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662baeb1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662baeb1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dac1d136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7dac1d1368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e7ff31e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7e7ff31e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7f4696d0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7f4696d0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661662422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661662422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58924466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658924466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6589244664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6589244664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847586fe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847586fe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7dac1d1368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7dac1d1368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658924466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658924466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66166242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66166242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84cf15cd1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84cf15cd1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dac1d1368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7dac1d1368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7dac1d1368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7dac1d1368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dac1d1368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7dac1d1368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61662422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61662422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dac1d1368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7dac1d1368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de0b40b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7de0b40b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de0b40b1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7de0b40b1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de0b40b1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7de0b40b1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63;p1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" name="Google Shape;75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" name="Google Shape;76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2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2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2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107;p2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23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lberta.c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hyperlink" Target="https://www.ualberta.ca/en/registrar/media-library/forms/712700_roforms_march2025update_8-5x11_address-change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colss-prod.ec.howardcc.edu/Student/InstantEnrollmen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daho.edu/#rfi-for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ashcoll.co1.qualtrics.com/jfe/form/SV_5nz6dgiP660l9Bz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registrar.umd.edu/residency-reclassification/forms" TargetMode="Externa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arch.umd.edu/residency-reclassification/forms" TargetMode="External"/><Relationship Id="rId4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blecommunity.org/useabl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D44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Helping Everyone Check the Box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Making Forms Accessible for People with Cognitive Disabilities</a:t>
            </a:r>
            <a:endParaRPr sz="2400" dirty="0"/>
          </a:p>
        </p:txBody>
      </p:sp>
      <p:sp>
        <p:nvSpPr>
          <p:cNvPr id="118" name="Informational text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Jonathan Katz-Ouziel, Opossum House Accessibility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AHG Accessing Higher Ground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November 20, 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we will discuss</a:t>
            </a:r>
            <a:endParaRPr/>
          </a:p>
        </p:txBody>
      </p:sp>
      <p:sp>
        <p:nvSpPr>
          <p:cNvPr id="176" name="Text"/>
          <p:cNvSpPr txBox="1">
            <a:spLocks noGrp="1"/>
          </p:cNvSpPr>
          <p:nvPr>
            <p:ph type="body" idx="1"/>
          </p:nvPr>
        </p:nvSpPr>
        <p:spPr>
          <a:xfrm>
            <a:off x="2410100" y="1278600"/>
            <a:ext cx="6321600" cy="33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Keep forms simple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Tell users why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Give tips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Create clear content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Help people remember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Help users avoid errors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Offer human help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And some additional considerations</a:t>
            </a:r>
            <a:endParaRPr sz="2000"/>
          </a:p>
        </p:txBody>
      </p:sp>
      <p:pic>
        <p:nvPicPr>
          <p:cNvPr id="177" name="Icon" descr="Pen with bullet points" title="noun-to-do-829235-00556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3750"/>
            <a:ext cx="2105300" cy="21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>
                <a:solidFill>
                  <a:srgbClr val="CC4400"/>
                </a:solidFill>
              </a:rPr>
              <a:t>Tell me about a form you found frustrating, complicated, and potentially useless</a:t>
            </a:r>
            <a:endParaRPr sz="3820">
              <a:solidFill>
                <a:srgbClr val="CC44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forms simple</a:t>
            </a:r>
            <a:endParaRPr/>
          </a:p>
        </p:txBody>
      </p:sp>
      <p:sp>
        <p:nvSpPr>
          <p:cNvPr id="188" name="Text"/>
          <p:cNvSpPr txBox="1">
            <a:spLocks noGrp="1"/>
          </p:cNvSpPr>
          <p:nvPr>
            <p:ph type="body" idx="1"/>
          </p:nvPr>
        </p:nvSpPr>
        <p:spPr>
          <a:xfrm>
            <a:off x="2400250" y="1275900"/>
            <a:ext cx="6321600" cy="3291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457200" lvl="0" indent="-3552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200" dirty="0"/>
              <a:t>Avoid PDFs where possible</a:t>
            </a:r>
            <a:endParaRPr sz="4200" dirty="0"/>
          </a:p>
          <a:p>
            <a:pPr marL="914400" lvl="1" indent="-35528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4200" dirty="0"/>
              <a:t>Some examples on this deck are from PDFs</a:t>
            </a:r>
            <a:endParaRPr sz="4200" dirty="0"/>
          </a:p>
          <a:p>
            <a:pPr marL="914400" lvl="1" indent="-35528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4200" dirty="0"/>
              <a:t>Printable copies may be needed</a:t>
            </a:r>
            <a:endParaRPr sz="4200" dirty="0"/>
          </a:p>
          <a:p>
            <a:pPr marL="457200" lvl="0" indent="-3552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200" dirty="0"/>
              <a:t>Keep directions plain, but detailed enough to follow</a:t>
            </a:r>
            <a:endParaRPr sz="4200" dirty="0"/>
          </a:p>
          <a:p>
            <a:pPr marL="457200" lvl="0" indent="-3552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200" dirty="0"/>
              <a:t>Use simple and consistent visual layouts</a:t>
            </a:r>
            <a:endParaRPr sz="4200" dirty="0"/>
          </a:p>
          <a:p>
            <a:pPr marL="914400" lvl="1" indent="-35528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4200" dirty="0"/>
              <a:t>Avoid visual clutter, including crowded lines</a:t>
            </a:r>
            <a:endParaRPr sz="4200" dirty="0"/>
          </a:p>
          <a:p>
            <a:pPr marL="914400" lvl="1" indent="-35528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4200" dirty="0"/>
              <a:t>Group related form fields together</a:t>
            </a:r>
            <a:endParaRPr sz="4200" dirty="0"/>
          </a:p>
          <a:p>
            <a:pPr marL="914400" lvl="1" indent="-35528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4200" dirty="0"/>
              <a:t>Separate areas with blank space</a:t>
            </a:r>
            <a:endParaRPr sz="42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89" name="Icon" descr="Orange &quot;simple&quot; icon with snapping fingers" title="noun-simple-5024802-FFFFFF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00" y="1524025"/>
            <a:ext cx="2095450" cy="20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users why</a:t>
            </a:r>
            <a:endParaRPr/>
          </a:p>
        </p:txBody>
      </p:sp>
      <p:sp>
        <p:nvSpPr>
          <p:cNvPr id="195" name="Text"/>
          <p:cNvSpPr txBox="1">
            <a:spLocks noGrp="1"/>
          </p:cNvSpPr>
          <p:nvPr>
            <p:ph type="body" idx="1"/>
          </p:nvPr>
        </p:nvSpPr>
        <p:spPr>
          <a:xfrm>
            <a:off x="2400250" y="1275900"/>
            <a:ext cx="6321600" cy="38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457200" lvl="0" indent="-33591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200" dirty="0"/>
              <a:t>Explain the purpose of the form at the beginning</a:t>
            </a:r>
            <a:endParaRPr sz="5200" dirty="0"/>
          </a:p>
          <a:p>
            <a:pPr marL="914400" lvl="1" indent="-33591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200" dirty="0"/>
              <a:t>Users should understand what the form will achieve</a:t>
            </a:r>
            <a:endParaRPr sz="5200" dirty="0"/>
          </a:p>
          <a:p>
            <a:pPr marL="914400" lvl="1" indent="-33591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200" dirty="0"/>
              <a:t>Users should know if there are legal, financial, or academic consequences</a:t>
            </a:r>
            <a:endParaRPr sz="5200" dirty="0"/>
          </a:p>
          <a:p>
            <a:pPr marL="457200" lvl="0" indent="-33591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200" dirty="0"/>
              <a:t>Let people know about any privacy and data collection</a:t>
            </a:r>
            <a:endParaRPr sz="5200" dirty="0"/>
          </a:p>
          <a:p>
            <a:pPr marL="914400" lvl="1" indent="-33591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200" dirty="0"/>
              <a:t>You may need to use legally required language</a:t>
            </a:r>
            <a:endParaRPr sz="5200" dirty="0"/>
          </a:p>
          <a:p>
            <a:pPr marL="914400" lvl="1" indent="-33591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200" dirty="0"/>
              <a:t>Use as plain language as possible</a:t>
            </a:r>
            <a:endParaRPr sz="5200" dirty="0"/>
          </a:p>
          <a:p>
            <a:pPr marL="457200" lvl="0" indent="-33591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200" dirty="0"/>
              <a:t>Offer additional information on an appendix or separate page</a:t>
            </a:r>
            <a:endParaRPr sz="5200" dirty="0"/>
          </a:p>
          <a:p>
            <a:pPr marL="914400" lvl="1" indent="-33591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200" dirty="0"/>
              <a:t>Only offer the needed context</a:t>
            </a:r>
            <a:endParaRPr sz="52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96" name="Icon" descr="Icon for &quot;why?&quot;" title="noun-why-6682587-CC44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75" y="1524025"/>
            <a:ext cx="2095450" cy="20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D44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2652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 of a simple form that says why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2" name="Text"/>
          <p:cNvSpPr txBox="1"/>
          <p:nvPr/>
        </p:nvSpPr>
        <p:spPr>
          <a:xfrm>
            <a:off x="274650" y="1877725"/>
            <a:ext cx="29412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From: </a:t>
            </a:r>
            <a:r>
              <a:rPr lang="en" sz="18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Alberta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 version of the form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3" name="Image" descr="Screenshot of the University of Alberta change of correspondence address form, with a privacy statement, two instruction bullets, personal information, and sections to change the correspondence address or emergency contact" title="Screenshot 2025-09-17 at 1.09.23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8100" y="152400"/>
            <a:ext cx="375652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tips</a:t>
            </a:r>
            <a:endParaRPr/>
          </a:p>
        </p:txBody>
      </p:sp>
      <p:sp>
        <p:nvSpPr>
          <p:cNvPr id="209" name="Text"/>
          <p:cNvSpPr txBox="1">
            <a:spLocks noGrp="1"/>
          </p:cNvSpPr>
          <p:nvPr>
            <p:ph type="body" idx="1"/>
          </p:nvPr>
        </p:nvSpPr>
        <p:spPr>
          <a:xfrm>
            <a:off x="2410100" y="1313275"/>
            <a:ext cx="6321600" cy="32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Offer tips to help people: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Remember things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Provide correct information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Give the most appropriate information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Tips can provide directions or examples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Directions: write your birth date in a month-day-year format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Examples: 09-12-1991 or September 12, 1991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Keep tips plain language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Try to keep users on the form</a:t>
            </a:r>
            <a:endParaRPr sz="1700"/>
          </a:p>
        </p:txBody>
      </p:sp>
      <p:pic>
        <p:nvPicPr>
          <p:cNvPr id="210" name="Icon" descr="Tip icon" title="noun-tips-7344502-00556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625" y="1519100"/>
            <a:ext cx="2105300" cy="21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D44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 of tips - and a cognitive access issue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17" name="Image" descr="Personal details section of forms with prefix, suffix, first name, middle name, last name, birth date, gender, SSN, and citizen country " title="Screenshot 2025-09-18 at 3.34.0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3575"/>
            <a:ext cx="8839204" cy="240833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Caption"/>
          <p:cNvSpPr txBox="1"/>
          <p:nvPr/>
        </p:nvSpPr>
        <p:spPr>
          <a:xfrm>
            <a:off x="215025" y="4276925"/>
            <a:ext cx="52860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From: </a:t>
            </a:r>
            <a:r>
              <a:rPr lang="en" sz="18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Howard Community College (Columbia, MD)</a:t>
            </a:r>
            <a:r>
              <a:rPr lang="en" sz="1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 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clear content</a:t>
            </a:r>
            <a:endParaRPr/>
          </a:p>
        </p:txBody>
      </p:sp>
      <p:sp>
        <p:nvSpPr>
          <p:cNvPr id="223" name="Text"/>
          <p:cNvSpPr txBox="1">
            <a:spLocks noGrp="1"/>
          </p:cNvSpPr>
          <p:nvPr>
            <p:ph type="body" idx="1"/>
          </p:nvPr>
        </p:nvSpPr>
        <p:spPr>
          <a:xfrm>
            <a:off x="2410100" y="1306700"/>
            <a:ext cx="6321600" cy="3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37528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200"/>
              <a:t>Use plain language (8th grade reading level)</a:t>
            </a:r>
            <a:endParaRPr sz="4200"/>
          </a:p>
          <a:p>
            <a:pPr marL="457200" lvl="0" indent="-37528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200"/>
              <a:t>Avoid jargon where possible</a:t>
            </a:r>
            <a:endParaRPr sz="4200"/>
          </a:p>
          <a:p>
            <a:pPr marL="914400" lvl="1" indent="-37528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4200"/>
              <a:t>Specific language is sometimes needed</a:t>
            </a:r>
            <a:endParaRPr sz="4200"/>
          </a:p>
          <a:p>
            <a:pPr marL="914400" lvl="1" indent="-37528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4200"/>
              <a:t>Jargon depends on context - e.g. common campus terms</a:t>
            </a:r>
            <a:endParaRPr sz="4200"/>
          </a:p>
          <a:p>
            <a:pPr marL="457200" lvl="0" indent="-37528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200"/>
              <a:t>Use contrasting colors </a:t>
            </a:r>
            <a:endParaRPr sz="4200"/>
          </a:p>
          <a:p>
            <a:pPr marL="457200" lvl="0" indent="-37528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200"/>
              <a:t>Use bold and italics sparingly</a:t>
            </a:r>
            <a:endParaRPr sz="4200"/>
          </a:p>
          <a:p>
            <a:pPr marL="457200" lvl="0" indent="-37528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200"/>
              <a:t>Avoid all-caps</a:t>
            </a:r>
            <a:endParaRPr sz="4200"/>
          </a:p>
          <a:p>
            <a:pPr marL="457200" lvl="0" indent="-37528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200"/>
              <a:t>Use sans-serif fonts</a:t>
            </a:r>
            <a:endParaRPr sz="4200"/>
          </a:p>
        </p:txBody>
      </p:sp>
      <p:pic>
        <p:nvPicPr>
          <p:cNvPr id="224" name="Icon" descr="#1 icon" title="noun-number-1-4412440-00556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00" y="1519100"/>
            <a:ext cx="2105312" cy="210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 people remember</a:t>
            </a:r>
            <a:endParaRPr/>
          </a:p>
        </p:txBody>
      </p:sp>
      <p:sp>
        <p:nvSpPr>
          <p:cNvPr id="230" name="Text"/>
          <p:cNvSpPr txBox="1">
            <a:spLocks noGrp="1"/>
          </p:cNvSpPr>
          <p:nvPr>
            <p:ph type="body" idx="1"/>
          </p:nvPr>
        </p:nvSpPr>
        <p:spPr>
          <a:xfrm>
            <a:off x="2410100" y="1238425"/>
            <a:ext cx="6321600" cy="3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Many neurodivergent people cannot recall things on the spot</a:t>
            </a:r>
            <a:endParaRPr sz="2000"/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Others have trouble recalling</a:t>
            </a:r>
            <a:endParaRPr sz="2000"/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“No timing” WCAG requirements</a:t>
            </a:r>
            <a:endParaRPr sz="2000"/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Only ask for the information you need</a:t>
            </a:r>
            <a:endParaRPr sz="2000"/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Use tips to offer hints</a:t>
            </a:r>
            <a:endParaRPr sz="2000"/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/>
              <a:t>“Your passport number is in the top right corner”</a:t>
            </a:r>
            <a:endParaRPr sz="2000"/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/>
              <a:t>Refer to prior slide</a:t>
            </a:r>
            <a:endParaRPr sz="2000"/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Allow for auto-fill and copy-paste</a:t>
            </a:r>
            <a:endParaRPr sz="2000"/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/>
              <a:t>Use HTML over PDF for this reason (and others)</a:t>
            </a:r>
            <a:endParaRPr sz="2000"/>
          </a:p>
        </p:txBody>
      </p:sp>
      <p:pic>
        <p:nvPicPr>
          <p:cNvPr id="231" name="Icon" descr="Remember icon" title="noun-remember-7033053-CC44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00400"/>
            <a:ext cx="2342700" cy="23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D44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2652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 of clear content with recall help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7" name="Text"/>
          <p:cNvSpPr txBox="1"/>
          <p:nvPr/>
        </p:nvSpPr>
        <p:spPr>
          <a:xfrm>
            <a:off x="303300" y="2488175"/>
            <a:ext cx="29412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From: </a:t>
            </a:r>
            <a:r>
              <a:rPr lang="en" sz="1800" u="sng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Idaho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8" name="Graphic" descr="Request information form for U of I with fields for first, preferred, and last names, email address, birthdate, country of citizenship, phone number, text permission, most recent school, start dates, and attendee typ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0800" y="152400"/>
            <a:ext cx="300528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124" name="Text"/>
          <p:cNvSpPr txBox="1">
            <a:spLocks noGrp="1"/>
          </p:cNvSpPr>
          <p:nvPr>
            <p:ph type="body" idx="1"/>
          </p:nvPr>
        </p:nvSpPr>
        <p:spPr>
          <a:xfrm>
            <a:off x="2410100" y="1363750"/>
            <a:ext cx="6321600" cy="32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Today, we will discuss: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Common issues that make forms inaccessible for people with cognitive disabilities 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Eight methods you can use to make your forms more usable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Broad approaches that support form accessibility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Please hold questions until the end.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presentation is not: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complete legal guide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discussion of HTML and ARIA - this is “form” as colloquially used</a:t>
            </a:r>
            <a:endParaRPr/>
          </a:p>
        </p:txBody>
      </p:sp>
      <p:pic>
        <p:nvPicPr>
          <p:cNvPr id="125" name="Icon" descr="Map icon" title="noun-map-1854991-00556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3750"/>
            <a:ext cx="2105312" cy="210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 users avoid errors</a:t>
            </a:r>
            <a:endParaRPr/>
          </a:p>
        </p:txBody>
      </p:sp>
      <p:sp>
        <p:nvSpPr>
          <p:cNvPr id="244" name="Text"/>
          <p:cNvSpPr txBox="1">
            <a:spLocks noGrp="1"/>
          </p:cNvSpPr>
          <p:nvPr>
            <p:ph type="body" idx="1"/>
          </p:nvPr>
        </p:nvSpPr>
        <p:spPr>
          <a:xfrm>
            <a:off x="2410100" y="1359675"/>
            <a:ext cx="6321600" cy="32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Give tips on how to complete the form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Give examples of information you are looking for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Anticipate common errors and include relevant information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For remaking forms - review common mistakes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You can often guess off of other forms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Screen questions with current students and staff - ask for feedback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Make it easy to find human help (more to come)</a:t>
            </a:r>
            <a:endParaRPr sz="2000"/>
          </a:p>
        </p:txBody>
      </p:sp>
      <p:pic>
        <p:nvPicPr>
          <p:cNvPr id="245" name="Icon" descr="comment bubble with thumbs up and down" title="noun-feedback-7931174-00556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75" y="1565775"/>
            <a:ext cx="2011925" cy="20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D44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 of helping avoid errors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51" name="Graphic" descr="Radio button memo: What type of event or meeting are you registering?&#10;Chapter Meeting (Recurring every week)&#10;Social or Special Event (Social Event, Philanthropy Event, Alumni Event, All Campus Event)&#10;Special Meeting (one time meeting)&#10;Recruitment Workshop, Leadership Training or Retreat (event form)&#10;Initiation" title="Screenshot 2025-09-15 at 11.55.37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3575"/>
            <a:ext cx="8839204" cy="29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Caption"/>
          <p:cNvSpPr txBox="1"/>
          <p:nvPr/>
        </p:nvSpPr>
        <p:spPr>
          <a:xfrm>
            <a:off x="184825" y="4242400"/>
            <a:ext cx="52860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From: </a:t>
            </a:r>
            <a:r>
              <a:rPr lang="en" sz="18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Washington College (Chestertown, MD)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>
                <a:solidFill>
                  <a:srgbClr val="CC4400"/>
                </a:solidFill>
              </a:rPr>
              <a:t>Who here has said “representative” on an automated customer service line?</a:t>
            </a:r>
            <a:endParaRPr sz="3820">
              <a:solidFill>
                <a:srgbClr val="CC44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Offer human help</a:t>
            </a:r>
            <a:endParaRPr/>
          </a:p>
        </p:txBody>
      </p:sp>
      <p:sp>
        <p:nvSpPr>
          <p:cNvPr id="263" name="Text"/>
          <p:cNvSpPr txBox="1">
            <a:spLocks noGrp="1"/>
          </p:cNvSpPr>
          <p:nvPr>
            <p:ph type="body" idx="1"/>
          </p:nvPr>
        </p:nvSpPr>
        <p:spPr>
          <a:xfrm>
            <a:off x="2400262" y="1275901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a feedback method that is simple and easy to find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Example: “Email this person/Text this number”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Repeat as needed and more!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on human help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AI chatbots both ineffective and inaccessible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Particular AI barriers for people with cognitive disabilities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FAQs rarely address specific access needs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a system or protocol for human help</a:t>
            </a:r>
            <a:endParaRPr/>
          </a:p>
        </p:txBody>
      </p:sp>
      <p:pic>
        <p:nvPicPr>
          <p:cNvPr id="264" name="Icon" descr="Help icon in orange with figure raising hand" title="noun-raised-hands-5189938-FFFFFF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00" y="1729375"/>
            <a:ext cx="2095462" cy="209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D44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 of human help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70" name="Screenshot 1" descr="Q: Whom should I contact for more information? A: You may contact Residency Reclassification Services at resclass@umd.edu or 301-314-9596. You may also visit the office in Room 1130, Clarence M. Mitchell, Jr. Building." title="Screenshot 2025-09-16 at 1.24.5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700" y="1015700"/>
            <a:ext cx="7725798" cy="164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creenshot 2" descr="UMD letterhead for Residency Reclassification Petition Student checklist with Reclassification services contact info" title="Screenshot 2025-09-16 at 1.27.0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725" y="2707249"/>
            <a:ext cx="7362557" cy="16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Caption"/>
          <p:cNvSpPr txBox="1"/>
          <p:nvPr/>
        </p:nvSpPr>
        <p:spPr>
          <a:xfrm>
            <a:off x="327975" y="4601475"/>
            <a:ext cx="75846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From: </a:t>
            </a:r>
            <a:r>
              <a:rPr lang="en" sz="16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Maryland - College Park, Office of the Registrar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itle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Considerations</a:t>
            </a:r>
            <a:endParaRPr/>
          </a:p>
        </p:txBody>
      </p:sp>
      <p:sp>
        <p:nvSpPr>
          <p:cNvPr id="278" name="Text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Use dropdowns sparingly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Allow for text/open-ended answers where possible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Confirm receipt or submission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Have a non-PDF form when possible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PDFs can be helpful for a printable version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HTML native forms when possible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One more question to ask…</a:t>
            </a:r>
            <a:endParaRPr sz="1800" dirty="0"/>
          </a:p>
        </p:txBody>
      </p:sp>
      <p:pic>
        <p:nvPicPr>
          <p:cNvPr id="279" name="Icon" descr="Idea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75" y="1519100"/>
            <a:ext cx="2105312" cy="210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D44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Ask yourself: do you need a form for this task?</a:t>
            </a:r>
            <a:endParaRPr sz="4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le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reduce the number of forms	</a:t>
            </a:r>
            <a:endParaRPr/>
          </a:p>
        </p:txBody>
      </p:sp>
      <p:sp>
        <p:nvSpPr>
          <p:cNvPr id="290" name="Text"/>
          <p:cNvSpPr txBox="1">
            <a:spLocks noGrp="1"/>
          </p:cNvSpPr>
          <p:nvPr>
            <p:ph type="body" idx="1"/>
          </p:nvPr>
        </p:nvSpPr>
        <p:spPr>
          <a:xfrm>
            <a:off x="2452725" y="1055357"/>
            <a:ext cx="6321600" cy="32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Reuse/repopulate information on online forms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Offer a way to “add” pre-existing information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Autocomplete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Linking student or staff records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Be mindful of privacy rules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Consolidate processes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Emails, phones, and in-person sign ups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Some role for decision softwares</a:t>
            </a:r>
            <a:endParaRPr sz="2200"/>
          </a:p>
        </p:txBody>
      </p:sp>
      <p:pic>
        <p:nvPicPr>
          <p:cNvPr id="291" name="Icon" descr="Bureaucracy icon" title="noun-bureaucracy-7924082-CC44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0" y="1373238"/>
            <a:ext cx="2397025" cy="23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D44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le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 of skipping a form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98" name="Screenshot 1" descr="Page screenshot reading &quot;prospective graduate students should contact the Program Directors and Program Assistants of the programs they are interested in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51175"/>
            <a:ext cx="8839204" cy="14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creenshot 2" descr="Clara Irazabal, Area Chair/Director, Urban Studies and Planning Program, professor, blocked out email, Delaney M. West, Senior Program Coordinator, Historic Preservation, Urban Studies and Planning, and PhD Programs, emai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0950" y="2647074"/>
            <a:ext cx="4642112" cy="180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Caption"/>
          <p:cNvSpPr txBox="1"/>
          <p:nvPr/>
        </p:nvSpPr>
        <p:spPr>
          <a:xfrm>
            <a:off x="327975" y="4601475"/>
            <a:ext cx="75846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From: </a:t>
            </a:r>
            <a:r>
              <a:rPr lang="en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Maryland - College Park, School of Architecture, Planning, and Preservation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itle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>
                <a:solidFill>
                  <a:srgbClr val="CC4400"/>
                </a:solidFill>
              </a:rPr>
              <a:t>Questions and Answers</a:t>
            </a:r>
            <a:endParaRPr sz="3820">
              <a:solidFill>
                <a:srgbClr val="CC44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131" name="Text"/>
          <p:cNvSpPr txBox="1">
            <a:spLocks noGrp="1"/>
          </p:cNvSpPr>
          <p:nvPr>
            <p:ph type="body" idx="1"/>
          </p:nvPr>
        </p:nvSpPr>
        <p:spPr>
          <a:xfrm>
            <a:off x="2400250" y="948553"/>
            <a:ext cx="63216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Accessibility professional with over a decade of experience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Specialized in digital accessibility, cognitive accessibility, and service/program accessibility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Published research and work on cognitive access, dementia, and restrooms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Independent consultant - Opossum House Accessibility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Prior work for NYC, Montgomery County, Prince George’s County, and Department of Labor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Prior freelancer experience</a:t>
            </a: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I also work as a consultant with </a:t>
            </a:r>
            <a:r>
              <a:rPr lang="en" sz="1700" dirty="0" err="1"/>
              <a:t>EdPros</a:t>
            </a:r>
            <a:r>
              <a:rPr lang="en" sz="1700" dirty="0"/>
              <a:t> Digital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Autistic/OCD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I have worked on, quite literally, hundreds of forms</a:t>
            </a:r>
            <a:endParaRPr sz="1700" dirty="0"/>
          </a:p>
        </p:txBody>
      </p:sp>
      <p:pic>
        <p:nvPicPr>
          <p:cNvPr id="132" name="Icon" descr="Black and white photo of bearded man with glasses with graffiti in background" title="DSC_0099.JPG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5400000">
            <a:off x="-399612" y="1572285"/>
            <a:ext cx="2999148" cy="19989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D44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itle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3877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 you! Stay in touch.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Jonathan@OpossumHouseAccessibility.com</a:t>
            </a:r>
            <a:endParaRPr sz="2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38" name="Text"/>
          <p:cNvSpPr txBox="1">
            <a:spLocks noGrp="1"/>
          </p:cNvSpPr>
          <p:nvPr>
            <p:ph type="body" idx="1"/>
          </p:nvPr>
        </p:nvSpPr>
        <p:spPr>
          <a:xfrm>
            <a:off x="2410100" y="1211350"/>
            <a:ext cx="63216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Forms are everywhere in higher education, from application onwards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Often first experience students have with many forms, or many types of forms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Gateway to services and opportunities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Need for print and electronic versions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Many students, staff, and community members with cognitive disabilities face specific barriers on forms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These barriers can be addressed through streamlined solutions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Improvements often make forms easier to complete accurately for all users</a:t>
            </a:r>
            <a:endParaRPr sz="1600"/>
          </a:p>
        </p:txBody>
      </p:sp>
      <p:pic>
        <p:nvPicPr>
          <p:cNvPr id="139" name="Icon" descr="Stylized icon of hand completing form" title="noun-form-6622708-FFFFFF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00" y="1725600"/>
            <a:ext cx="2105300" cy="21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>
                <a:solidFill>
                  <a:srgbClr val="CC4400"/>
                </a:solidFill>
              </a:rPr>
              <a:t>Who here has found a form so    frustrating that they needed to stop filling it out?</a:t>
            </a:r>
            <a:r>
              <a:rPr lang="en" sz="3820">
                <a:highlight>
                  <a:srgbClr val="194D44"/>
                </a:highlight>
              </a:rPr>
              <a:t> </a:t>
            </a:r>
            <a:endParaRPr sz="3820">
              <a:highlight>
                <a:srgbClr val="194D44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cognitive disability?</a:t>
            </a:r>
            <a:endParaRPr/>
          </a:p>
        </p:txBody>
      </p:sp>
      <p:sp>
        <p:nvSpPr>
          <p:cNvPr id="150" name="Text"/>
          <p:cNvSpPr txBox="1">
            <a:spLocks noGrp="1"/>
          </p:cNvSpPr>
          <p:nvPr>
            <p:ph type="body" idx="1"/>
          </p:nvPr>
        </p:nvSpPr>
        <p:spPr>
          <a:xfrm>
            <a:off x="2410100" y="1305250"/>
            <a:ext cx="6321600" cy="32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 condition that affects thinking, learning, perception, or information processing, usually rooted in brain structure or brain chemistry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examples include: autism, ADHD, traumatic brain injury, dyslexia and dyscalculia, intellectual disabilities, memory disabilities,  and sensory processing disorders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Needs and ways of doing things vary significantly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Neurodiversity and neurodivergence are one way of thinking about cognitive disability</a:t>
            </a:r>
            <a:endParaRPr/>
          </a:p>
        </p:txBody>
      </p:sp>
      <p:pic>
        <p:nvPicPr>
          <p:cNvPr id="151" name="Icon" descr="Cognition icon with head outline and cogs" title="noun-cognitive-7394561-FFFFFF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00" y="1519100"/>
            <a:ext cx="2105300" cy="21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D44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Common access needs for cognitive disability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7" name="Text"/>
          <p:cNvSpPr txBox="1">
            <a:spLocks noGrp="1"/>
          </p:cNvSpPr>
          <p:nvPr>
            <p:ph type="body" idx="4294967295"/>
          </p:nvPr>
        </p:nvSpPr>
        <p:spPr>
          <a:xfrm>
            <a:off x="303300" y="1051175"/>
            <a:ext cx="8428500" cy="35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Limitations in: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Attention and concentration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Executive function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Memory and recall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Perceiving implied content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Processing information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Social interaction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Understanding words or numbers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(Based on </a:t>
            </a:r>
            <a:r>
              <a:rPr lang="en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 Community’s </a:t>
            </a:r>
            <a:r>
              <a:rPr lang="en" b="1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useable </a:t>
            </a:r>
            <a:r>
              <a:rPr lang="en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framework</a:t>
            </a:r>
            <a:r>
              <a:rPr lang="en">
                <a:solidFill>
                  <a:schemeClr val="lt1"/>
                </a:solidFill>
              </a:rPr>
              <a:t>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8" name="Icon" descr="Learning disability icon" title="noun-learning-disability-7395674-FFFFFF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7650" y="1106779"/>
            <a:ext cx="2929975" cy="292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4400"/>
                </a:solidFill>
              </a:rPr>
              <a:t>Scenario walkthrough:</a:t>
            </a:r>
            <a:endParaRPr>
              <a:solidFill>
                <a:srgbClr val="CC44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4400"/>
                </a:solidFill>
              </a:rPr>
              <a:t>changing your major</a:t>
            </a:r>
            <a:endParaRPr>
              <a:solidFill>
                <a:srgbClr val="CC44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barriers on forms</a:t>
            </a:r>
            <a:endParaRPr/>
          </a:p>
        </p:txBody>
      </p:sp>
      <p:sp>
        <p:nvSpPr>
          <p:cNvPr id="169" name="Text"/>
          <p:cNvSpPr txBox="1">
            <a:spLocks noGrp="1"/>
          </p:cNvSpPr>
          <p:nvPr>
            <p:ph type="body" idx="1"/>
          </p:nvPr>
        </p:nvSpPr>
        <p:spPr>
          <a:xfrm>
            <a:off x="2410100" y="1359675"/>
            <a:ext cx="6321600" cy="32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Too complex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Too much information on one page/form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Layout is hard to navigate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Language is too complex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Asking for too much information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Limited flexibility and lack of support to avoid errors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Lack of ways for users to seek help</a:t>
            </a:r>
            <a:endParaRPr sz="2000"/>
          </a:p>
        </p:txBody>
      </p:sp>
      <p:pic>
        <p:nvPicPr>
          <p:cNvPr id="170" name="Icon" descr="icon with X" title="noun-wrong-6712841-00556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50" y="1519100"/>
            <a:ext cx="2105312" cy="210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1115</Words>
  <Application>Microsoft Macintosh PowerPoint</Application>
  <PresentationFormat>On-screen Show (16:9)</PresentationFormat>
  <Paragraphs>169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Lato</vt:lpstr>
      <vt:lpstr>Arial</vt:lpstr>
      <vt:lpstr>Raleway</vt:lpstr>
      <vt:lpstr>Simple Light</vt:lpstr>
      <vt:lpstr>Swiss</vt:lpstr>
      <vt:lpstr>Helping Everyone Check the Box Making Forms Accessible for People with Cognitive Disabilities</vt:lpstr>
      <vt:lpstr>Agenda</vt:lpstr>
      <vt:lpstr>About Me</vt:lpstr>
      <vt:lpstr>Introduction</vt:lpstr>
      <vt:lpstr>Who here has found a form so    frustrating that they needed to stop filling it out? </vt:lpstr>
      <vt:lpstr>What is cognitive disability?</vt:lpstr>
      <vt:lpstr>Common access needs for cognitive disability</vt:lpstr>
      <vt:lpstr>Scenario walkthrough: changing your major</vt:lpstr>
      <vt:lpstr>Common barriers on forms</vt:lpstr>
      <vt:lpstr>Methods we will discuss</vt:lpstr>
      <vt:lpstr>Tell me about a form you found frustrating, complicated, and potentially useless</vt:lpstr>
      <vt:lpstr>Keep forms simple</vt:lpstr>
      <vt:lpstr>Tell users why</vt:lpstr>
      <vt:lpstr>Example of a simple form that says why</vt:lpstr>
      <vt:lpstr>Give tips</vt:lpstr>
      <vt:lpstr>Example of tips - and a cognitive access issue</vt:lpstr>
      <vt:lpstr>Create clear content</vt:lpstr>
      <vt:lpstr>Help people remember</vt:lpstr>
      <vt:lpstr>Example of clear content with recall help</vt:lpstr>
      <vt:lpstr>Help users avoid errors</vt:lpstr>
      <vt:lpstr>Example of helping avoid errors</vt:lpstr>
      <vt:lpstr>Who here has said “representative” on an automated customer service line?</vt:lpstr>
      <vt:lpstr>Offer human help</vt:lpstr>
      <vt:lpstr>Example of human help</vt:lpstr>
      <vt:lpstr>Additional Considerations</vt:lpstr>
      <vt:lpstr>Ask yourself: do you need a form for this task?</vt:lpstr>
      <vt:lpstr>Ways to reduce the number of forms </vt:lpstr>
      <vt:lpstr>Example of skipping a form</vt:lpstr>
      <vt:lpstr>Questions and Answers</vt:lpstr>
      <vt:lpstr>Thank you! Stay in touch.  Jonathan@OpossumHouseAccessibility.com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Jonathan Paul Katz</cp:lastModifiedBy>
  <cp:revision>3</cp:revision>
  <dcterms:modified xsi:type="dcterms:W3CDTF">2025-10-09T19:00:37Z</dcterms:modified>
</cp:coreProperties>
</file>