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D_FC630EFB.xml" ContentType="application/vnd.ms-powerpoint.comments+xml"/>
  <Override PartName="/ppt/comments/modernComment_10A_E5533C43.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73" r:id="rId7"/>
    <p:sldId id="258" r:id="rId8"/>
    <p:sldId id="259" r:id="rId9"/>
    <p:sldId id="260" r:id="rId10"/>
    <p:sldId id="262" r:id="rId11"/>
    <p:sldId id="268" r:id="rId12"/>
    <p:sldId id="269" r:id="rId13"/>
    <p:sldId id="270" r:id="rId14"/>
    <p:sldId id="271" r:id="rId15"/>
    <p:sldId id="261" r:id="rId16"/>
    <p:sldId id="263" r:id="rId17"/>
    <p:sldId id="264" r:id="rId18"/>
    <p:sldId id="265" r:id="rId19"/>
    <p:sldId id="266" r:id="rId20"/>
    <p:sldId id="277" r:id="rId21"/>
    <p:sldId id="267" r:id="rId22"/>
    <p:sldId id="272" r:id="rId23"/>
    <p:sldId id="279" r:id="rId24"/>
    <p:sldId id="275" r:id="rId25"/>
    <p:sldId id="276" r:id="rId26"/>
    <p:sldId id="27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4F420C-7220-3757-083A-A6C7B3BD1D8A}" name="Marisha Lamont-Manfre" initials="ML" userId="S::mama1252@colorado.edu::c547c321-2b41-42c2-8fa5-b225821ecd9f" providerId="AD"/>
  <p188:author id="{98B3CF37-2021-2F03-CD70-EE182F16ECB2}" name="Mike Williamson" initials="MW" userId="S::miwi8536@colorado.edu::5e270159-4c79-4e35-8770-a262d96e572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6354B6-B477-763C-9B05-438796122D86}" v="4" dt="2024-11-01T18:07:53.215"/>
    <p1510:client id="{5473E98E-258D-4859-550A-7675C845CD1C}" v="7" dt="2024-10-31T18:29:12.6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 Id="rId8" Type="http://schemas.openxmlformats.org/officeDocument/2006/relationships/slide" Target="slides/slide4.xml"/></Relationships>
</file>

<file path=ppt/comments/modernComment_10A_E5533C43.xml><?xml version="1.0" encoding="utf-8"?>
<p188:cmLst xmlns:a="http://schemas.openxmlformats.org/drawingml/2006/main" xmlns:r="http://schemas.openxmlformats.org/officeDocument/2006/relationships" xmlns:p188="http://schemas.microsoft.com/office/powerpoint/2018/8/main">
  <p188:cm id="{EEEFF161-3125-405C-B3B0-7C1D236C78E6}" authorId="{98B3CF37-2021-2F03-CD70-EE182F16ECB2}" status="resolved" created="2024-10-25T17:58:43.913" complete="100000">
    <ac:txMkLst xmlns:ac="http://schemas.microsoft.com/office/drawing/2013/main/command">
      <pc:docMk xmlns:pc="http://schemas.microsoft.com/office/powerpoint/2013/main/command"/>
      <pc:sldMk xmlns:pc="http://schemas.microsoft.com/office/powerpoint/2013/main/command" cId="3847437379" sldId="266"/>
      <ac:spMk id="4" creationId="{542F9C71-67C9-0FB9-7B83-3C13D723BDBE}"/>
      <ac:txMk cp="350" len="17">
        <ac:context len="586" hash="990192252"/>
      </ac:txMk>
    </ac:txMkLst>
    <p188:pos x="4432609" y="1403195"/>
    <p188:txBody>
      <a:bodyPr/>
      <a:lstStyle/>
      <a:p>
        <a:r>
          <a:rPr lang="en-US"/>
          <a:t>I'm able to use keyboard to send reactions.</a:t>
        </a:r>
      </a:p>
    </p188:txBody>
  </p188:cm>
  <p188:cm id="{CA32F382-8355-4AFF-8F02-5D6E615DECC6}" authorId="{98B3CF37-2021-2F03-CD70-EE182F16ECB2}" status="resolved" created="2024-10-25T17:59:11.180" complete="100000">
    <ac:txMkLst xmlns:ac="http://schemas.microsoft.com/office/drawing/2013/main/command">
      <pc:docMk xmlns:pc="http://schemas.microsoft.com/office/powerpoint/2013/main/command"/>
      <pc:sldMk xmlns:pc="http://schemas.microsoft.com/office/powerpoint/2013/main/command" cId="3847437379" sldId="266"/>
      <ac:spMk id="4" creationId="{542F9C71-67C9-0FB9-7B83-3C13D723BDBE}"/>
      <ac:txMk cp="49" len="30">
        <ac:context len="586" hash="990192252"/>
      </ac:txMk>
    </ac:txMkLst>
    <p188:pos x="2862146" y="631902"/>
    <p188:txBody>
      <a:bodyPr/>
      <a:lstStyle/>
      <a:p>
        <a:r>
          <a:rPr lang="en-US"/>
          <a:t>Where at? When I send emojis I'm able to hear them. </a:t>
        </a:r>
      </a:p>
    </p188:txBody>
  </p188:cm>
</p188:cmLst>
</file>

<file path=ppt/comments/modernComment_10D_FC630EFB.xml><?xml version="1.0" encoding="utf-8"?>
<p188:cmLst xmlns:a="http://schemas.openxmlformats.org/drawingml/2006/main" xmlns:r="http://schemas.openxmlformats.org/officeDocument/2006/relationships" xmlns:p188="http://schemas.microsoft.com/office/powerpoint/2018/8/main">
  <p188:cm id="{D921D12A-352E-4EBA-9299-DE9EA1AD76A2}" authorId="{98B3CF37-2021-2F03-CD70-EE182F16ECB2}" status="resolved" created="2024-10-25T17:53:00.330" complete="100000">
    <ac:txMkLst xmlns:ac="http://schemas.microsoft.com/office/drawing/2013/main/command">
      <pc:docMk xmlns:pc="http://schemas.microsoft.com/office/powerpoint/2013/main/command"/>
      <pc:sldMk xmlns:pc="http://schemas.microsoft.com/office/powerpoint/2013/main/command" cId="4234350331" sldId="269"/>
      <ac:spMk id="8" creationId="{F6BB42E5-BAA1-185B-B118-10FD083EA72F}"/>
      <ac:txMk cp="115" len="62">
        <ac:context len="586" hash="2314951829"/>
      </ac:txMk>
    </ac:txMkLst>
    <p188:pos x="5176024" y="1012902"/>
    <p188:txBody>
      <a:bodyPr/>
      <a:lstStyle/>
      <a:p>
        <a:r>
          <a:rPr lang="en-US"/>
          <a:t>Do we need more detail here?</a:t>
        </a:r>
      </a:p>
    </p188:txBody>
  </p188:cm>
</p188:cmLst>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B5C2DC4F-FD36-4B05-A0E9-F3A7B27CB378}" type="datetimeFigureOut">
              <a:rPr lang="en-US" smtClean="0"/>
              <a:t>11/1/2024</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B6A3BB30-8E27-4045-8EFA-1D540B91EE7E}" type="slidenum">
              <a:rPr lang="en-US" smtClean="0"/>
              <a:t>‹#›</a:t>
            </a:fld>
            <a:endParaRPr lang="en-US"/>
          </a:p>
        </p:txBody>
      </p:sp>
    </p:spTree>
    <p:extLst>
      <p:ext uri="{BB962C8B-B14F-4D97-AF65-F5344CB8AC3E}">
        <p14:creationId xmlns:p14="http://schemas.microsoft.com/office/powerpoint/2010/main" val="1130707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C2DC4F-FD36-4B05-A0E9-F3A7B27CB378}"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3BB30-8E27-4045-8EFA-1D540B91EE7E}" type="slidenum">
              <a:rPr lang="en-US" smtClean="0"/>
              <a:t>‹#›</a:t>
            </a:fld>
            <a:endParaRPr lang="en-US"/>
          </a:p>
        </p:txBody>
      </p:sp>
    </p:spTree>
    <p:extLst>
      <p:ext uri="{BB962C8B-B14F-4D97-AF65-F5344CB8AC3E}">
        <p14:creationId xmlns:p14="http://schemas.microsoft.com/office/powerpoint/2010/main" val="254955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C2DC4F-FD36-4B05-A0E9-F3A7B27CB378}"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3BB30-8E27-4045-8EFA-1D540B91EE7E}" type="slidenum">
              <a:rPr lang="en-US" smtClean="0"/>
              <a:t>‹#›</a:t>
            </a:fld>
            <a:endParaRPr lang="en-US"/>
          </a:p>
        </p:txBody>
      </p:sp>
    </p:spTree>
    <p:extLst>
      <p:ext uri="{BB962C8B-B14F-4D97-AF65-F5344CB8AC3E}">
        <p14:creationId xmlns:p14="http://schemas.microsoft.com/office/powerpoint/2010/main" val="1583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C2DC4F-FD36-4B05-A0E9-F3A7B27CB378}" type="datetimeFigureOut">
              <a:rPr lang="en-US" smtClean="0"/>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A3BB30-8E27-4045-8EFA-1D540B91EE7E}" type="slidenum">
              <a:rPr lang="en-US" smtClean="0"/>
              <a:t>‹#›</a:t>
            </a:fld>
            <a:endParaRPr lang="en-US"/>
          </a:p>
        </p:txBody>
      </p:sp>
    </p:spTree>
    <p:extLst>
      <p:ext uri="{BB962C8B-B14F-4D97-AF65-F5344CB8AC3E}">
        <p14:creationId xmlns:p14="http://schemas.microsoft.com/office/powerpoint/2010/main" val="1052740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B5C2DC4F-FD36-4B05-A0E9-F3A7B27CB378}" type="datetimeFigureOut">
              <a:rPr lang="en-US" smtClean="0"/>
              <a:t>11/1/2024</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B6A3BB30-8E27-4045-8EFA-1D540B91EE7E}" type="slidenum">
              <a:rPr lang="en-US" smtClean="0"/>
              <a:t>‹#›</a:t>
            </a:fld>
            <a:endParaRPr lang="en-US"/>
          </a:p>
        </p:txBody>
      </p:sp>
    </p:spTree>
    <p:extLst>
      <p:ext uri="{BB962C8B-B14F-4D97-AF65-F5344CB8AC3E}">
        <p14:creationId xmlns:p14="http://schemas.microsoft.com/office/powerpoint/2010/main" val="33327302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DC4F-FD36-4B05-A0E9-F3A7B27CB378}"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3BB30-8E27-4045-8EFA-1D540B91EE7E}" type="slidenum">
              <a:rPr lang="en-US" smtClean="0"/>
              <a:t>‹#›</a:t>
            </a:fld>
            <a:endParaRPr lang="en-US"/>
          </a:p>
        </p:txBody>
      </p:sp>
    </p:spTree>
    <p:extLst>
      <p:ext uri="{BB962C8B-B14F-4D97-AF65-F5344CB8AC3E}">
        <p14:creationId xmlns:p14="http://schemas.microsoft.com/office/powerpoint/2010/main" val="3090175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C2DC4F-FD36-4B05-A0E9-F3A7B27CB378}" type="datetimeFigureOut">
              <a:rPr lang="en-US" smtClean="0"/>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A3BB30-8E27-4045-8EFA-1D540B91EE7E}" type="slidenum">
              <a:rPr lang="en-US" smtClean="0"/>
              <a:t>‹#›</a:t>
            </a:fld>
            <a:endParaRPr lang="en-US"/>
          </a:p>
        </p:txBody>
      </p:sp>
    </p:spTree>
    <p:extLst>
      <p:ext uri="{BB962C8B-B14F-4D97-AF65-F5344CB8AC3E}">
        <p14:creationId xmlns:p14="http://schemas.microsoft.com/office/powerpoint/2010/main" val="211360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5C2DC4F-FD36-4B05-A0E9-F3A7B27CB378}" type="datetimeFigureOut">
              <a:rPr lang="en-US" smtClean="0"/>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A3BB30-8E27-4045-8EFA-1D540B91EE7E}" type="slidenum">
              <a:rPr lang="en-US" smtClean="0"/>
              <a:t>‹#›</a:t>
            </a:fld>
            <a:endParaRPr lang="en-US"/>
          </a:p>
        </p:txBody>
      </p:sp>
    </p:spTree>
    <p:extLst>
      <p:ext uri="{BB962C8B-B14F-4D97-AF65-F5344CB8AC3E}">
        <p14:creationId xmlns:p14="http://schemas.microsoft.com/office/powerpoint/2010/main" val="564778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2DC4F-FD36-4B05-A0E9-F3A7B27CB378}" type="datetimeFigureOut">
              <a:rPr lang="en-US" smtClean="0"/>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A3BB30-8E27-4045-8EFA-1D540B91EE7E}" type="slidenum">
              <a:rPr lang="en-US" smtClean="0"/>
              <a:t>‹#›</a:t>
            </a:fld>
            <a:endParaRPr lang="en-US"/>
          </a:p>
        </p:txBody>
      </p:sp>
    </p:spTree>
    <p:extLst>
      <p:ext uri="{BB962C8B-B14F-4D97-AF65-F5344CB8AC3E}">
        <p14:creationId xmlns:p14="http://schemas.microsoft.com/office/powerpoint/2010/main" val="3142259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B5C2DC4F-FD36-4B05-A0E9-F3A7B27CB378}" type="datetimeFigureOut">
              <a:rPr lang="en-US" smtClean="0"/>
              <a:t>11/1/2024</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B6A3BB30-8E27-4045-8EFA-1D540B91EE7E}"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60932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B5C2DC4F-FD36-4B05-A0E9-F3A7B27CB378}" type="datetimeFigureOut">
              <a:rPr lang="en-US" smtClean="0"/>
              <a:t>11/1/2024</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B6A3BB30-8E27-4045-8EFA-1D540B91EE7E}"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8245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B5C2DC4F-FD36-4B05-A0E9-F3A7B27CB378}" type="datetimeFigureOut">
              <a:rPr lang="en-US" smtClean="0"/>
              <a:t>11/1/2024</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B6A3BB30-8E27-4045-8EFA-1D540B91EE7E}" type="slidenum">
              <a:rPr lang="en-US" smtClean="0"/>
              <a:t>‹#›</a:t>
            </a:fld>
            <a:endParaRPr lang="en-US"/>
          </a:p>
        </p:txBody>
      </p:sp>
    </p:spTree>
    <p:extLst>
      <p:ext uri="{BB962C8B-B14F-4D97-AF65-F5344CB8AC3E}">
        <p14:creationId xmlns:p14="http://schemas.microsoft.com/office/powerpoint/2010/main" val="13147761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microsoft.com/office/2018/10/relationships/comments" Target="../comments/modernComment_10A_E5533C4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DigitalAccessibility@colorado.edu"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8/10/relationships/comments" Target="../comments/modernComment_10D_FC630EFB.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A86A5-85C8-E6AA-CFA7-0BE5869B94DD}"/>
              </a:ext>
            </a:extLst>
          </p:cNvPr>
          <p:cNvSpPr>
            <a:spLocks noGrp="1"/>
          </p:cNvSpPr>
          <p:nvPr>
            <p:ph type="ctrTitle"/>
          </p:nvPr>
        </p:nvSpPr>
        <p:spPr>
          <a:xfrm>
            <a:off x="1752208" y="2175938"/>
            <a:ext cx="9068586" cy="2590800"/>
          </a:xfrm>
        </p:spPr>
        <p:txBody>
          <a:bodyPr/>
          <a:lstStyle/>
          <a:p>
            <a:r>
              <a:rPr lang="en-US" sz="4400"/>
              <a:t>Workplace Communication Tools Accessibility Comparison</a:t>
            </a:r>
          </a:p>
        </p:txBody>
      </p:sp>
      <p:sp>
        <p:nvSpPr>
          <p:cNvPr id="3" name="Subtitle 2">
            <a:extLst>
              <a:ext uri="{FF2B5EF4-FFF2-40B4-BE49-F238E27FC236}">
                <a16:creationId xmlns:a16="http://schemas.microsoft.com/office/drawing/2014/main" id="{A4D04079-0AB2-DB1D-B9B2-016956AFA55D}"/>
              </a:ext>
            </a:extLst>
          </p:cNvPr>
          <p:cNvSpPr>
            <a:spLocks noGrp="1"/>
          </p:cNvSpPr>
          <p:nvPr>
            <p:ph type="subTitle" idx="1"/>
          </p:nvPr>
        </p:nvSpPr>
        <p:spPr>
          <a:xfrm>
            <a:off x="1562100" y="4400550"/>
            <a:ext cx="9070848" cy="971550"/>
          </a:xfrm>
        </p:spPr>
        <p:txBody>
          <a:bodyPr vert="horz" lIns="91440" tIns="45720" rIns="91440" bIns="45720" rtlCol="0" anchor="t">
            <a:normAutofit/>
          </a:bodyPr>
          <a:lstStyle/>
          <a:p>
            <a:r>
              <a:rPr lang="en-US" dirty="0"/>
              <a:t>Mike Williamson, CU Boulder</a:t>
            </a:r>
          </a:p>
          <a:p>
            <a:r>
              <a:rPr lang="en-US" dirty="0"/>
              <a:t>Marisha Lamont-Manfre, CU Boulder</a:t>
            </a:r>
          </a:p>
        </p:txBody>
      </p:sp>
    </p:spTree>
    <p:extLst>
      <p:ext uri="{BB962C8B-B14F-4D97-AF65-F5344CB8AC3E}">
        <p14:creationId xmlns:p14="http://schemas.microsoft.com/office/powerpoint/2010/main" val="2458114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03CF67-8391-C059-FFB8-9D972046A267}"/>
              </a:ext>
            </a:extLst>
          </p:cNvPr>
          <p:cNvSpPr>
            <a:spLocks noGrp="1"/>
          </p:cNvSpPr>
          <p:nvPr>
            <p:ph type="title"/>
          </p:nvPr>
        </p:nvSpPr>
        <p:spPr/>
        <p:txBody>
          <a:bodyPr/>
          <a:lstStyle/>
          <a:p>
            <a:r>
              <a:rPr lang="en-US"/>
              <a:t>Slack Results</a:t>
            </a:r>
          </a:p>
        </p:txBody>
      </p:sp>
      <p:sp>
        <p:nvSpPr>
          <p:cNvPr id="8" name="Content Placeholder 7">
            <a:extLst>
              <a:ext uri="{FF2B5EF4-FFF2-40B4-BE49-F238E27FC236}">
                <a16:creationId xmlns:a16="http://schemas.microsoft.com/office/drawing/2014/main" id="{F6BB42E5-BAA1-185B-B118-10FD083EA72F}"/>
              </a:ext>
            </a:extLst>
          </p:cNvPr>
          <p:cNvSpPr>
            <a:spLocks noGrp="1"/>
          </p:cNvSpPr>
          <p:nvPr>
            <p:ph idx="1"/>
          </p:nvPr>
        </p:nvSpPr>
        <p:spPr/>
        <p:txBody>
          <a:bodyPr vert="horz" lIns="91440" tIns="45720" rIns="91440" bIns="45720" rtlCol="0" anchor="t">
            <a:normAutofit/>
          </a:bodyPr>
          <a:lstStyle/>
          <a:p>
            <a:r>
              <a:rPr lang="en-US"/>
              <a:t>JAWS focus was inconsistent and repeatedly forced to the top of the page (Significant)</a:t>
            </a:r>
          </a:p>
          <a:p>
            <a:r>
              <a:rPr lang="en-US"/>
              <a:t>Navigation was difficult to learn and required a lot of trial and error (Significant)</a:t>
            </a:r>
          </a:p>
          <a:p>
            <a:pPr lvl="1">
              <a:buClr>
                <a:srgbClr val="262626"/>
              </a:buClr>
              <a:buFont typeface="Courier New" pitchFamily="18" charset="0"/>
              <a:buChar char="o"/>
            </a:pPr>
            <a:r>
              <a:rPr lang="en-US"/>
              <a:t>Shortcut key commands were similar to screen reader commands. For example, "R" would either reply to a thread or search for radio buttons, depending on the mode the user was in. </a:t>
            </a:r>
          </a:p>
          <a:p>
            <a:pPr lvl="1">
              <a:buClr>
                <a:srgbClr val="262626"/>
              </a:buClr>
              <a:buFont typeface="Courier New" pitchFamily="18" charset="0"/>
              <a:buChar char="o"/>
            </a:pPr>
            <a:r>
              <a:rPr lang="en-US"/>
              <a:t>There are different sections of the page, but it was difficult, fatiguing, and time-consuming to build the mental map of the page. </a:t>
            </a:r>
          </a:p>
          <a:p>
            <a:pPr lvl="1">
              <a:buFont typeface="Courier New" pitchFamily="18" charset="0"/>
              <a:buChar char="o"/>
            </a:pPr>
            <a:r>
              <a:rPr lang="en-US"/>
              <a:t>Pressing enter would send the message, making it harder to learn the navigation process. </a:t>
            </a:r>
          </a:p>
          <a:p>
            <a:pPr>
              <a:buClr>
                <a:srgbClr val="262626"/>
              </a:buClr>
            </a:pPr>
            <a:r>
              <a:rPr lang="en-US"/>
              <a:t>There was no alert when users reacted to a message. Users would have to know what reactions were there before and after reacting to identify if theirs was applied. (Significant)</a:t>
            </a:r>
          </a:p>
        </p:txBody>
      </p:sp>
      <p:pic>
        <p:nvPicPr>
          <p:cNvPr id="2" name="Picture 1" descr="Screenshot of reactions on a post in Slack. ">
            <a:extLst>
              <a:ext uri="{FF2B5EF4-FFF2-40B4-BE49-F238E27FC236}">
                <a16:creationId xmlns:a16="http://schemas.microsoft.com/office/drawing/2014/main" id="{AC8CA94E-70C8-9A8A-19C5-ADDAAE8C33C1}"/>
              </a:ext>
            </a:extLst>
          </p:cNvPr>
          <p:cNvPicPr>
            <a:picLocks noChangeAspect="1"/>
          </p:cNvPicPr>
          <p:nvPr/>
        </p:nvPicPr>
        <p:blipFill>
          <a:blip r:embed="rId2"/>
          <a:stretch>
            <a:fillRect/>
          </a:stretch>
        </p:blipFill>
        <p:spPr>
          <a:xfrm>
            <a:off x="4981455" y="4946972"/>
            <a:ext cx="2209800" cy="571500"/>
          </a:xfrm>
          <a:prstGeom prst="rect">
            <a:avLst/>
          </a:prstGeom>
        </p:spPr>
      </p:pic>
    </p:spTree>
    <p:extLst>
      <p:ext uri="{BB962C8B-B14F-4D97-AF65-F5344CB8AC3E}">
        <p14:creationId xmlns:p14="http://schemas.microsoft.com/office/powerpoint/2010/main" val="2799628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23A4A-CFC6-3894-952D-3ACE25AAB232}"/>
              </a:ext>
            </a:extLst>
          </p:cNvPr>
          <p:cNvSpPr>
            <a:spLocks noGrp="1"/>
          </p:cNvSpPr>
          <p:nvPr>
            <p:ph type="title"/>
          </p:nvPr>
        </p:nvSpPr>
        <p:spPr/>
        <p:txBody>
          <a:bodyPr/>
          <a:lstStyle/>
          <a:p>
            <a:r>
              <a:rPr lang="en-US"/>
              <a:t>Overall Direct Messaging Results</a:t>
            </a:r>
          </a:p>
        </p:txBody>
      </p:sp>
      <p:sp>
        <p:nvSpPr>
          <p:cNvPr id="3" name="Content Placeholder 2">
            <a:extLst>
              <a:ext uri="{FF2B5EF4-FFF2-40B4-BE49-F238E27FC236}">
                <a16:creationId xmlns:a16="http://schemas.microsoft.com/office/drawing/2014/main" id="{3E23D10A-BB4C-26DF-57F2-BDD8DDDF86C4}"/>
              </a:ext>
            </a:extLst>
          </p:cNvPr>
          <p:cNvSpPr>
            <a:spLocks noGrp="1"/>
          </p:cNvSpPr>
          <p:nvPr>
            <p:ph idx="1"/>
          </p:nvPr>
        </p:nvSpPr>
        <p:spPr/>
        <p:txBody>
          <a:bodyPr vert="horz" lIns="91440" tIns="45720" rIns="91440" bIns="45720" rtlCol="0" anchor="t">
            <a:normAutofit/>
          </a:bodyPr>
          <a:lstStyle/>
          <a:p>
            <a:r>
              <a:rPr lang="en-US"/>
              <a:t>Both were difficult to learn due to the unconventional approach to navigation and interaction. </a:t>
            </a:r>
          </a:p>
          <a:p>
            <a:r>
              <a:rPr lang="en-US"/>
              <a:t>There were positives and benefits to both. </a:t>
            </a:r>
          </a:p>
          <a:p>
            <a:pPr>
              <a:buClr>
                <a:srgbClr val="262626"/>
              </a:buClr>
            </a:pPr>
            <a:r>
              <a:rPr lang="en-US"/>
              <a:t>We also realized that we use Teams and Slack differently. Slack is confined to our office and more for life and quick updates. Teams is open to the organization and has a more professional use. The stakes for mistakes felt higher in Teams. </a:t>
            </a:r>
          </a:p>
          <a:p>
            <a:r>
              <a:rPr lang="en-US"/>
              <a:t>Limitations: mobile testing not conducted.</a:t>
            </a:r>
          </a:p>
        </p:txBody>
      </p:sp>
    </p:spTree>
    <p:extLst>
      <p:ext uri="{BB962C8B-B14F-4D97-AF65-F5344CB8AC3E}">
        <p14:creationId xmlns:p14="http://schemas.microsoft.com/office/powerpoint/2010/main" val="326369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9031E-959C-CD7B-1A25-EF48845E4BB8}"/>
              </a:ext>
            </a:extLst>
          </p:cNvPr>
          <p:cNvSpPr>
            <a:spLocks noGrp="1"/>
          </p:cNvSpPr>
          <p:nvPr>
            <p:ph type="title"/>
          </p:nvPr>
        </p:nvSpPr>
        <p:spPr/>
        <p:txBody>
          <a:bodyPr/>
          <a:lstStyle/>
          <a:p>
            <a:r>
              <a:rPr lang="en-US"/>
              <a:t>Video Conferencing</a:t>
            </a:r>
          </a:p>
        </p:txBody>
      </p:sp>
      <p:sp>
        <p:nvSpPr>
          <p:cNvPr id="3" name="Text Placeholder 2">
            <a:extLst>
              <a:ext uri="{FF2B5EF4-FFF2-40B4-BE49-F238E27FC236}">
                <a16:creationId xmlns:a16="http://schemas.microsoft.com/office/drawing/2014/main" id="{2FEA48BE-73F1-31FC-3012-8AA3D5315D1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72443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CC7F3-03EB-3A1B-9D1C-23DD593A8967}"/>
              </a:ext>
            </a:extLst>
          </p:cNvPr>
          <p:cNvSpPr>
            <a:spLocks noGrp="1"/>
          </p:cNvSpPr>
          <p:nvPr>
            <p:ph type="title"/>
          </p:nvPr>
        </p:nvSpPr>
        <p:spPr/>
        <p:txBody>
          <a:bodyPr/>
          <a:lstStyle/>
          <a:p>
            <a:r>
              <a:rPr lang="en-US"/>
              <a:t>Video Conferencing Case Study</a:t>
            </a:r>
          </a:p>
        </p:txBody>
      </p:sp>
      <p:sp>
        <p:nvSpPr>
          <p:cNvPr id="3" name="Text Placeholder 2">
            <a:extLst>
              <a:ext uri="{FF2B5EF4-FFF2-40B4-BE49-F238E27FC236}">
                <a16:creationId xmlns:a16="http://schemas.microsoft.com/office/drawing/2014/main" id="{DFC680D4-170A-6BB2-5B26-40BC0A7C2CDC}"/>
              </a:ext>
            </a:extLst>
          </p:cNvPr>
          <p:cNvSpPr>
            <a:spLocks noGrp="1"/>
          </p:cNvSpPr>
          <p:nvPr>
            <p:ph type="body" idx="1"/>
          </p:nvPr>
        </p:nvSpPr>
        <p:spPr/>
        <p:txBody>
          <a:bodyPr/>
          <a:lstStyle/>
          <a:p>
            <a:r>
              <a:rPr lang="en-US" b="1">
                <a:solidFill>
                  <a:schemeClr val="tx1"/>
                </a:solidFill>
              </a:rPr>
              <a:t>Microsoft Teams</a:t>
            </a:r>
          </a:p>
        </p:txBody>
      </p:sp>
      <p:sp>
        <p:nvSpPr>
          <p:cNvPr id="4" name="Content Placeholder 3">
            <a:extLst>
              <a:ext uri="{FF2B5EF4-FFF2-40B4-BE49-F238E27FC236}">
                <a16:creationId xmlns:a16="http://schemas.microsoft.com/office/drawing/2014/main" id="{EBE37F66-480D-A472-9FFB-51E552E75DDB}"/>
              </a:ext>
            </a:extLst>
          </p:cNvPr>
          <p:cNvSpPr>
            <a:spLocks noGrp="1"/>
          </p:cNvSpPr>
          <p:nvPr>
            <p:ph sz="half" idx="2"/>
          </p:nvPr>
        </p:nvSpPr>
        <p:spPr/>
        <p:txBody>
          <a:bodyPr/>
          <a:lstStyle/>
          <a:p>
            <a:r>
              <a:rPr lang="en-US"/>
              <a:t>Features: </a:t>
            </a:r>
          </a:p>
          <a:p>
            <a:pPr lvl="1"/>
            <a:r>
              <a:rPr lang="en-US"/>
              <a:t>Schedule a meeting</a:t>
            </a:r>
          </a:p>
          <a:p>
            <a:pPr lvl="1"/>
            <a:r>
              <a:rPr lang="en-US"/>
              <a:t>React and raise hands</a:t>
            </a:r>
          </a:p>
          <a:p>
            <a:pPr lvl="1"/>
            <a:r>
              <a:rPr lang="en-US"/>
              <a:t>Create breakout groups</a:t>
            </a:r>
          </a:p>
          <a:p>
            <a:pPr lvl="1"/>
            <a:r>
              <a:rPr lang="en-US"/>
              <a:t>Chat</a:t>
            </a:r>
          </a:p>
          <a:p>
            <a:pPr lvl="1"/>
            <a:r>
              <a:rPr lang="en-US"/>
              <a:t>Share screens</a:t>
            </a:r>
          </a:p>
        </p:txBody>
      </p:sp>
      <p:sp>
        <p:nvSpPr>
          <p:cNvPr id="5" name="Text Placeholder 4">
            <a:extLst>
              <a:ext uri="{FF2B5EF4-FFF2-40B4-BE49-F238E27FC236}">
                <a16:creationId xmlns:a16="http://schemas.microsoft.com/office/drawing/2014/main" id="{91D334D4-4672-675A-E08C-412FDA29B14F}"/>
              </a:ext>
            </a:extLst>
          </p:cNvPr>
          <p:cNvSpPr>
            <a:spLocks noGrp="1"/>
          </p:cNvSpPr>
          <p:nvPr>
            <p:ph type="body" sz="quarter" idx="3"/>
          </p:nvPr>
        </p:nvSpPr>
        <p:spPr/>
        <p:txBody>
          <a:bodyPr/>
          <a:lstStyle/>
          <a:p>
            <a:r>
              <a:rPr lang="en-US" b="1">
                <a:solidFill>
                  <a:schemeClr val="tx1"/>
                </a:solidFill>
              </a:rPr>
              <a:t>Zoom</a:t>
            </a:r>
          </a:p>
        </p:txBody>
      </p:sp>
      <p:sp>
        <p:nvSpPr>
          <p:cNvPr id="6" name="Content Placeholder 5">
            <a:extLst>
              <a:ext uri="{FF2B5EF4-FFF2-40B4-BE49-F238E27FC236}">
                <a16:creationId xmlns:a16="http://schemas.microsoft.com/office/drawing/2014/main" id="{B6DF07AF-12E3-2ADF-C7FD-BF9BC0F0B5CA}"/>
              </a:ext>
            </a:extLst>
          </p:cNvPr>
          <p:cNvSpPr>
            <a:spLocks noGrp="1"/>
          </p:cNvSpPr>
          <p:nvPr>
            <p:ph sz="quarter" idx="4"/>
          </p:nvPr>
        </p:nvSpPr>
        <p:spPr/>
        <p:txBody>
          <a:bodyPr/>
          <a:lstStyle/>
          <a:p>
            <a:r>
              <a:rPr lang="en-US"/>
              <a:t>Features: </a:t>
            </a:r>
          </a:p>
          <a:p>
            <a:pPr lvl="1"/>
            <a:r>
              <a:rPr lang="en-US"/>
              <a:t>Schedule a meeting</a:t>
            </a:r>
          </a:p>
          <a:p>
            <a:pPr lvl="1"/>
            <a:r>
              <a:rPr lang="en-US"/>
              <a:t>React and raise hands</a:t>
            </a:r>
          </a:p>
          <a:p>
            <a:pPr lvl="1"/>
            <a:r>
              <a:rPr lang="en-US"/>
              <a:t>Create breakout groups</a:t>
            </a:r>
          </a:p>
          <a:p>
            <a:pPr lvl="1"/>
            <a:r>
              <a:rPr lang="en-US"/>
              <a:t>Chat</a:t>
            </a:r>
          </a:p>
          <a:p>
            <a:pPr lvl="1"/>
            <a:r>
              <a:rPr lang="en-US"/>
              <a:t>Share screens</a:t>
            </a:r>
          </a:p>
        </p:txBody>
      </p:sp>
    </p:spTree>
    <p:extLst>
      <p:ext uri="{BB962C8B-B14F-4D97-AF65-F5344CB8AC3E}">
        <p14:creationId xmlns:p14="http://schemas.microsoft.com/office/powerpoint/2010/main" val="110044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CD29C-3EC6-0428-E3D2-DF21B59D0D56}"/>
              </a:ext>
            </a:extLst>
          </p:cNvPr>
          <p:cNvSpPr>
            <a:spLocks noGrp="1"/>
          </p:cNvSpPr>
          <p:nvPr>
            <p:ph type="title"/>
          </p:nvPr>
        </p:nvSpPr>
        <p:spPr/>
        <p:txBody>
          <a:bodyPr/>
          <a:lstStyle/>
          <a:p>
            <a:r>
              <a:rPr lang="en-US"/>
              <a:t>Video Conferencing testing</a:t>
            </a:r>
          </a:p>
        </p:txBody>
      </p:sp>
      <p:sp>
        <p:nvSpPr>
          <p:cNvPr id="7" name="Content Placeholder 6">
            <a:extLst>
              <a:ext uri="{FF2B5EF4-FFF2-40B4-BE49-F238E27FC236}">
                <a16:creationId xmlns:a16="http://schemas.microsoft.com/office/drawing/2014/main" id="{A7DEE040-9EB5-09BD-2A56-E517011A8919}"/>
              </a:ext>
            </a:extLst>
          </p:cNvPr>
          <p:cNvSpPr>
            <a:spLocks noGrp="1"/>
          </p:cNvSpPr>
          <p:nvPr>
            <p:ph idx="1"/>
          </p:nvPr>
        </p:nvSpPr>
        <p:spPr/>
        <p:txBody>
          <a:bodyPr/>
          <a:lstStyle/>
          <a:p>
            <a:r>
              <a:rPr lang="en-US"/>
              <a:t>Tested Zoom in July 2024 and Microsoft Teams (Calls) in August / September 2024. </a:t>
            </a:r>
          </a:p>
          <a:p>
            <a:r>
              <a:rPr lang="en-US"/>
              <a:t>Used NVDA 2024 and JAWS 2023 / 2024</a:t>
            </a:r>
          </a:p>
          <a:p>
            <a:endParaRPr lang="en-US"/>
          </a:p>
        </p:txBody>
      </p:sp>
    </p:spTree>
    <p:extLst>
      <p:ext uri="{BB962C8B-B14F-4D97-AF65-F5344CB8AC3E}">
        <p14:creationId xmlns:p14="http://schemas.microsoft.com/office/powerpoint/2010/main" val="1432294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99709-D6A3-4FF2-0155-57BA0CB51A73}"/>
              </a:ext>
            </a:extLst>
          </p:cNvPr>
          <p:cNvSpPr>
            <a:spLocks noGrp="1"/>
          </p:cNvSpPr>
          <p:nvPr>
            <p:ph type="title"/>
          </p:nvPr>
        </p:nvSpPr>
        <p:spPr/>
        <p:txBody>
          <a:bodyPr>
            <a:normAutofit fontScale="90000"/>
          </a:bodyPr>
          <a:lstStyle/>
          <a:p>
            <a:r>
              <a:rPr lang="en-US"/>
              <a:t>Microsoft Teams (Meetings) Results</a:t>
            </a:r>
          </a:p>
        </p:txBody>
      </p:sp>
      <p:sp>
        <p:nvSpPr>
          <p:cNvPr id="4" name="Content Placeholder 3">
            <a:extLst>
              <a:ext uri="{FF2B5EF4-FFF2-40B4-BE49-F238E27FC236}">
                <a16:creationId xmlns:a16="http://schemas.microsoft.com/office/drawing/2014/main" id="{542F9C71-67C9-0FB9-7B83-3C13D723BDBE}"/>
              </a:ext>
            </a:extLst>
          </p:cNvPr>
          <p:cNvSpPr>
            <a:spLocks noGrp="1"/>
          </p:cNvSpPr>
          <p:nvPr>
            <p:ph idx="1"/>
          </p:nvPr>
        </p:nvSpPr>
        <p:spPr/>
        <p:txBody>
          <a:bodyPr vert="horz" lIns="91440" tIns="45720" rIns="91440" bIns="45720" rtlCol="0" anchor="t">
            <a:normAutofit/>
          </a:bodyPr>
          <a:lstStyle/>
          <a:p>
            <a:r>
              <a:rPr lang="en-US"/>
              <a:t>Breakout rooms difficult to create and manage (Severe)</a:t>
            </a:r>
          </a:p>
          <a:p>
            <a:r>
              <a:rPr lang="en-US"/>
              <a:t>Participants not easy to access with keyboard (Severe)</a:t>
            </a:r>
          </a:p>
          <a:p>
            <a:pPr lvl="1"/>
            <a:r>
              <a:rPr lang="en-US"/>
              <a:t>Cannot access the “Mute all” option</a:t>
            </a:r>
          </a:p>
          <a:p>
            <a:pPr>
              <a:buClr>
                <a:srgbClr val="262626"/>
              </a:buClr>
            </a:pPr>
            <a:r>
              <a:rPr lang="en-US"/>
              <a:t>Headings in chat are not in hierarchical order (Significant)</a:t>
            </a:r>
          </a:p>
          <a:p>
            <a:pPr>
              <a:buClr>
                <a:srgbClr val="262626"/>
              </a:buClr>
            </a:pPr>
            <a:r>
              <a:rPr lang="en-US"/>
              <a:t>Difficult navigation requirements (Significant)</a:t>
            </a:r>
          </a:p>
          <a:p>
            <a:pPr lvl="1">
              <a:buClr>
                <a:srgbClr val="262626"/>
              </a:buClr>
              <a:buFont typeface="Courier New,monospace" pitchFamily="18" charset="0"/>
              <a:buChar char="o"/>
            </a:pPr>
            <a:r>
              <a:rPr lang="en-US"/>
              <a:t>Similarly to Chat, there is an inconsistent approach to navigation (when to use various modes, keys, etc.)</a:t>
            </a:r>
          </a:p>
          <a:p>
            <a:pPr lvl="1">
              <a:buClr>
                <a:srgbClr val="262626"/>
              </a:buClr>
              <a:buFont typeface="Courier New,monospace" pitchFamily="18" charset="0"/>
              <a:buChar char="o"/>
            </a:pPr>
            <a:r>
              <a:rPr lang="en-US"/>
              <a:t>Some elements are in a toolbar that can only be accessed by arrowing. Users must know (have memorized) these elements are there to access them.</a:t>
            </a:r>
          </a:p>
          <a:p>
            <a:r>
              <a:rPr lang="en-US"/>
              <a:t>Limited accessibility settings </a:t>
            </a:r>
          </a:p>
          <a:p>
            <a:pPr lvl="1">
              <a:buClr>
                <a:srgbClr val="262626"/>
              </a:buClr>
              <a:buFont typeface="Courier New,monospace" pitchFamily="18" charset="0"/>
              <a:buChar char="o"/>
            </a:pPr>
            <a:r>
              <a:rPr lang="en-US"/>
              <a:t>Accessibility settings appeared to be for prioritizing sign language interpreters, show captions and filter profanity. </a:t>
            </a:r>
          </a:p>
          <a:p>
            <a:pPr>
              <a:buClr>
                <a:srgbClr val="262626"/>
              </a:buClr>
            </a:pPr>
            <a:endParaRPr lang="en-US"/>
          </a:p>
        </p:txBody>
      </p:sp>
    </p:spTree>
    <p:extLst>
      <p:ext uri="{BB962C8B-B14F-4D97-AF65-F5344CB8AC3E}">
        <p14:creationId xmlns:p14="http://schemas.microsoft.com/office/powerpoint/2010/main" val="2070654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99709-D6A3-4FF2-0155-57BA0CB51A73}"/>
              </a:ext>
            </a:extLst>
          </p:cNvPr>
          <p:cNvSpPr>
            <a:spLocks noGrp="1"/>
          </p:cNvSpPr>
          <p:nvPr>
            <p:ph type="title"/>
          </p:nvPr>
        </p:nvSpPr>
        <p:spPr/>
        <p:txBody>
          <a:bodyPr/>
          <a:lstStyle/>
          <a:p>
            <a:r>
              <a:rPr lang="en-US"/>
              <a:t>Zoom Results</a:t>
            </a:r>
          </a:p>
        </p:txBody>
      </p:sp>
      <p:sp>
        <p:nvSpPr>
          <p:cNvPr id="4" name="Content Placeholder 3">
            <a:extLst>
              <a:ext uri="{FF2B5EF4-FFF2-40B4-BE49-F238E27FC236}">
                <a16:creationId xmlns:a16="http://schemas.microsoft.com/office/drawing/2014/main" id="{542F9C71-67C9-0FB9-7B83-3C13D723BDBE}"/>
              </a:ext>
            </a:extLst>
          </p:cNvPr>
          <p:cNvSpPr>
            <a:spLocks noGrp="1"/>
          </p:cNvSpPr>
          <p:nvPr>
            <p:ph idx="1"/>
          </p:nvPr>
        </p:nvSpPr>
        <p:spPr/>
        <p:txBody>
          <a:bodyPr vert="horz" lIns="91440" tIns="45720" rIns="91440" bIns="45720" rtlCol="0" anchor="t">
            <a:normAutofit/>
          </a:bodyPr>
          <a:lstStyle/>
          <a:p>
            <a:r>
              <a:rPr lang="en-US"/>
              <a:t>Chat screenshot is inaccessible (Severe)</a:t>
            </a:r>
          </a:p>
          <a:p>
            <a:r>
              <a:rPr lang="en-US"/>
              <a:t>Adding emojis in chat are inaccessible (Severe)</a:t>
            </a:r>
          </a:p>
          <a:p>
            <a:pPr lvl="1">
              <a:buClr>
                <a:srgbClr val="262626"/>
              </a:buClr>
              <a:buFont typeface="Courier New" pitchFamily="18" charset="0"/>
              <a:buChar char="o"/>
            </a:pPr>
            <a:r>
              <a:rPr lang="en-US"/>
              <a:t>This seems to have been fixed by Zoom!</a:t>
            </a:r>
          </a:p>
          <a:p>
            <a:pPr lvl="1">
              <a:buClr>
                <a:srgbClr val="262626"/>
              </a:buClr>
              <a:buFont typeface="Courier New" pitchFamily="18" charset="0"/>
              <a:buChar char="o"/>
            </a:pPr>
            <a:r>
              <a:rPr lang="en-US"/>
              <a:t>Getting to the reactions was a difficult experience because it required the use of both tab and arrow key. Users can hear the type of reaction, but not who sent it. </a:t>
            </a:r>
          </a:p>
          <a:p>
            <a:r>
              <a:rPr lang="en-US"/>
              <a:t>Color used to convey meaning in poll responses (Severe)</a:t>
            </a:r>
          </a:p>
          <a:p>
            <a:r>
              <a:rPr lang="en-US"/>
              <a:t>Element not found by keyboard (Severe)</a:t>
            </a:r>
          </a:p>
          <a:p>
            <a:pPr lvl="1">
              <a:buClr>
                <a:srgbClr val="262626"/>
              </a:buClr>
              <a:buFont typeface="Courier New" pitchFamily="18" charset="0"/>
              <a:buChar char="o"/>
            </a:pPr>
            <a:r>
              <a:rPr lang="en-US"/>
              <a:t>When users have the camera off, they hear the Send with Effect section, but they cannot access the buttons nor the information icon explaining why they cannot send an effect with the camera off.  </a:t>
            </a:r>
            <a:endParaRPr lang="en-US" sz="1800"/>
          </a:p>
        </p:txBody>
      </p:sp>
    </p:spTree>
    <p:extLst>
      <p:ext uri="{BB962C8B-B14F-4D97-AF65-F5344CB8AC3E}">
        <p14:creationId xmlns:p14="http://schemas.microsoft.com/office/powerpoint/2010/main" val="3847437379"/>
      </p:ext>
    </p:extLst>
  </p:cSld>
  <p:clrMapOvr>
    <a:masterClrMapping/>
  </p:clrMapOvr>
  <p:extLst>
    <p:ext uri="{6950BFC3-D8DA-4A85-94F7-54DA5524770B}">
      <p188:commentRel xmlns:p188="http://schemas.microsoft.com/office/powerpoint/2018/8/main" r:id="rId2"/>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EF2A7-B0F7-B4E8-F2EB-D1DC73792681}"/>
              </a:ext>
            </a:extLst>
          </p:cNvPr>
          <p:cNvSpPr>
            <a:spLocks noGrp="1"/>
          </p:cNvSpPr>
          <p:nvPr>
            <p:ph type="title"/>
          </p:nvPr>
        </p:nvSpPr>
        <p:spPr/>
        <p:txBody>
          <a:bodyPr/>
          <a:lstStyle/>
          <a:p>
            <a:r>
              <a:rPr lang="en-US"/>
              <a:t>Zoom Results (continued)</a:t>
            </a:r>
          </a:p>
        </p:txBody>
      </p:sp>
      <p:sp>
        <p:nvSpPr>
          <p:cNvPr id="3" name="Content Placeholder 2">
            <a:extLst>
              <a:ext uri="{FF2B5EF4-FFF2-40B4-BE49-F238E27FC236}">
                <a16:creationId xmlns:a16="http://schemas.microsoft.com/office/drawing/2014/main" id="{35A360A2-DADC-63E9-F81A-6E5EBB56B100}"/>
              </a:ext>
            </a:extLst>
          </p:cNvPr>
          <p:cNvSpPr>
            <a:spLocks noGrp="1"/>
          </p:cNvSpPr>
          <p:nvPr>
            <p:ph idx="1"/>
          </p:nvPr>
        </p:nvSpPr>
        <p:spPr/>
        <p:txBody>
          <a:bodyPr vert="horz" lIns="91440" tIns="45720" rIns="91440" bIns="45720" rtlCol="0" anchor="t">
            <a:normAutofit/>
          </a:bodyPr>
          <a:lstStyle/>
          <a:p>
            <a:r>
              <a:rPr lang="en-US"/>
              <a:t>Sharing multiple screens is difficult with assistive technology (Severe)</a:t>
            </a:r>
          </a:p>
          <a:p>
            <a:pPr lvl="1">
              <a:buClr>
                <a:srgbClr val="262626"/>
              </a:buClr>
              <a:buFont typeface="Courier New,monospace" pitchFamily="18" charset="0"/>
              <a:buChar char="o"/>
            </a:pPr>
            <a:r>
              <a:rPr lang="en-US" sz="1800"/>
              <a:t>There is an alert that users should hold the Ctrl key. This does not work. However, there is a contradictory message telling users to press Ctrl and shift and space to select more than one, but this message gets lost after the </a:t>
            </a:r>
            <a:r>
              <a:rPr lang="en-US" sz="1800" err="1"/>
              <a:t>listbox</a:t>
            </a:r>
            <a:r>
              <a:rPr lang="en-US" sz="1800"/>
              <a:t> title. </a:t>
            </a:r>
          </a:p>
          <a:p>
            <a:pPr>
              <a:buClr>
                <a:srgbClr val="262626"/>
              </a:buClr>
              <a:buFont typeface="Courier New,monospace" pitchFamily="18" charset="0"/>
              <a:buChar char="o"/>
            </a:pPr>
            <a:r>
              <a:rPr lang="en-US"/>
              <a:t>Navigation is confusing (Significant)</a:t>
            </a:r>
          </a:p>
          <a:p>
            <a:pPr lvl="1">
              <a:buClr>
                <a:srgbClr val="262626"/>
              </a:buClr>
              <a:buFont typeface="Courier New,monospace" pitchFamily="18" charset="0"/>
              <a:buChar char="o"/>
            </a:pPr>
            <a:r>
              <a:rPr lang="en-US" sz="1800"/>
              <a:t>There are areas like polls and settings that require different navigation commands. </a:t>
            </a:r>
          </a:p>
          <a:p>
            <a:pPr lvl="1">
              <a:buClr>
                <a:srgbClr val="262626"/>
              </a:buClr>
              <a:buFont typeface="Courier New,monospace" pitchFamily="18" charset="0"/>
              <a:buChar char="o"/>
            </a:pPr>
            <a:r>
              <a:rPr lang="en-US" sz="1800"/>
              <a:t>As users interact with different buttons, they will move on the page. If it was an item under More, but is used, then that button will appear on the navigation bar outside of the "More" button. </a:t>
            </a:r>
          </a:p>
        </p:txBody>
      </p:sp>
    </p:spTree>
    <p:extLst>
      <p:ext uri="{BB962C8B-B14F-4D97-AF65-F5344CB8AC3E}">
        <p14:creationId xmlns:p14="http://schemas.microsoft.com/office/powerpoint/2010/main" val="67912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082D7-A2ED-550E-E923-8E0D71711445}"/>
              </a:ext>
            </a:extLst>
          </p:cNvPr>
          <p:cNvSpPr>
            <a:spLocks noGrp="1"/>
          </p:cNvSpPr>
          <p:nvPr>
            <p:ph type="title"/>
          </p:nvPr>
        </p:nvSpPr>
        <p:spPr/>
        <p:txBody>
          <a:bodyPr/>
          <a:lstStyle/>
          <a:p>
            <a:r>
              <a:rPr lang="en-US"/>
              <a:t>Overall Video Results</a:t>
            </a:r>
          </a:p>
        </p:txBody>
      </p:sp>
      <p:sp>
        <p:nvSpPr>
          <p:cNvPr id="3" name="Content Placeholder 2">
            <a:extLst>
              <a:ext uri="{FF2B5EF4-FFF2-40B4-BE49-F238E27FC236}">
                <a16:creationId xmlns:a16="http://schemas.microsoft.com/office/drawing/2014/main" id="{40562026-AA86-ABDE-2A37-6A8ED4810F37}"/>
              </a:ext>
            </a:extLst>
          </p:cNvPr>
          <p:cNvSpPr>
            <a:spLocks noGrp="1"/>
          </p:cNvSpPr>
          <p:nvPr>
            <p:ph idx="1"/>
          </p:nvPr>
        </p:nvSpPr>
        <p:spPr/>
        <p:txBody>
          <a:bodyPr vert="horz" lIns="91440" tIns="45720" rIns="91440" bIns="45720" rtlCol="0" anchor="t">
            <a:normAutofit/>
          </a:bodyPr>
          <a:lstStyle/>
          <a:p>
            <a:r>
              <a:rPr lang="en-US"/>
              <a:t>Both have inaccessible features. </a:t>
            </a:r>
          </a:p>
          <a:p>
            <a:r>
              <a:rPr lang="en-US"/>
              <a:t>Establishing best practices for presenting and video communication will be important. </a:t>
            </a:r>
          </a:p>
          <a:p>
            <a:pPr lvl="1">
              <a:buFont typeface="Courier New" pitchFamily="18" charset="0"/>
              <a:buChar char="o"/>
            </a:pPr>
            <a:r>
              <a:rPr lang="en-US"/>
              <a:t>Consistency is key – stick with a platform</a:t>
            </a:r>
          </a:p>
          <a:p>
            <a:pPr lvl="1">
              <a:buClr>
                <a:srgbClr val="262626"/>
              </a:buClr>
              <a:buFont typeface="Courier New" pitchFamily="18" charset="0"/>
              <a:buChar char="o"/>
            </a:pPr>
            <a:r>
              <a:rPr lang="en-US"/>
              <a:t>Take into account context. Will the meeting require polls, screen sharing, host tools? </a:t>
            </a:r>
          </a:p>
          <a:p>
            <a:pPr>
              <a:buClr>
                <a:srgbClr val="262626"/>
              </a:buClr>
            </a:pPr>
            <a:r>
              <a:rPr lang="en-US"/>
              <a:t>Limitations: We did not test other features like whiteboards.</a:t>
            </a:r>
          </a:p>
        </p:txBody>
      </p:sp>
    </p:spTree>
    <p:extLst>
      <p:ext uri="{BB962C8B-B14F-4D97-AF65-F5344CB8AC3E}">
        <p14:creationId xmlns:p14="http://schemas.microsoft.com/office/powerpoint/2010/main" val="1494453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C0657-09D0-1D28-DD42-9B319BDCBCDC}"/>
              </a:ext>
            </a:extLst>
          </p:cNvPr>
          <p:cNvSpPr>
            <a:spLocks noGrp="1"/>
          </p:cNvSpPr>
          <p:nvPr>
            <p:ph type="title"/>
          </p:nvPr>
        </p:nvSpPr>
        <p:spPr/>
        <p:txBody>
          <a:bodyPr/>
          <a:lstStyle/>
          <a:p>
            <a:r>
              <a:rPr lang="en-US"/>
              <a:t>Accessible Communication Norms</a:t>
            </a:r>
          </a:p>
        </p:txBody>
      </p:sp>
    </p:spTree>
    <p:extLst>
      <p:ext uri="{BB962C8B-B14F-4D97-AF65-F5344CB8AC3E}">
        <p14:creationId xmlns:p14="http://schemas.microsoft.com/office/powerpoint/2010/main" val="3097642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A2165-CAA0-1F39-C36E-D89472B3A30D}"/>
              </a:ext>
            </a:extLst>
          </p:cNvPr>
          <p:cNvSpPr>
            <a:spLocks noGrp="1"/>
          </p:cNvSpPr>
          <p:nvPr>
            <p:ph type="title"/>
          </p:nvPr>
        </p:nvSpPr>
        <p:spPr/>
        <p:txBody>
          <a:bodyPr/>
          <a:lstStyle/>
          <a:p>
            <a:r>
              <a:rPr lang="en-US"/>
              <a:t>Learning Objectives</a:t>
            </a:r>
          </a:p>
        </p:txBody>
      </p:sp>
      <p:sp>
        <p:nvSpPr>
          <p:cNvPr id="3" name="Content Placeholder 2">
            <a:extLst>
              <a:ext uri="{FF2B5EF4-FFF2-40B4-BE49-F238E27FC236}">
                <a16:creationId xmlns:a16="http://schemas.microsoft.com/office/drawing/2014/main" id="{9E8DDAB3-A547-604F-DEF0-30F36C7EC008}"/>
              </a:ext>
            </a:extLst>
          </p:cNvPr>
          <p:cNvSpPr>
            <a:spLocks noGrp="1"/>
          </p:cNvSpPr>
          <p:nvPr>
            <p:ph idx="1"/>
          </p:nvPr>
        </p:nvSpPr>
        <p:spPr/>
        <p:txBody>
          <a:bodyPr vert="horz" lIns="91440" tIns="45720" rIns="91440" bIns="45720" rtlCol="0" anchor="t">
            <a:normAutofit/>
          </a:bodyPr>
          <a:lstStyle/>
          <a:p>
            <a:pPr marL="514350" indent="-514350" rtl="0" fontAlgn="base">
              <a:spcBef>
                <a:spcPts val="0"/>
              </a:spcBef>
              <a:spcAft>
                <a:spcPts val="0"/>
              </a:spcAft>
              <a:buFont typeface="+mj-lt"/>
              <a:buAutoNum type="arabicPeriod"/>
            </a:pPr>
            <a:r>
              <a:rPr lang="en-US" sz="3200" b="0" i="0" u="none" strike="noStrike">
                <a:solidFill>
                  <a:srgbClr val="000000"/>
                </a:solidFill>
                <a:effectLst/>
                <a:latin typeface="Arial" panose="020B0604020202020204" pitchFamily="34" charset="0"/>
              </a:rPr>
              <a:t>Understand the differences between the levels of screen reader accessibility of 3 communication technologies (Zoom, Slack, Teams)</a:t>
            </a:r>
          </a:p>
          <a:p>
            <a:pPr marL="514350" indent="-514350" rtl="0" fontAlgn="base">
              <a:spcBef>
                <a:spcPts val="0"/>
              </a:spcBef>
              <a:spcAft>
                <a:spcPts val="0"/>
              </a:spcAft>
              <a:buFont typeface="+mj-lt"/>
              <a:buAutoNum type="arabicPeriod"/>
            </a:pPr>
            <a:r>
              <a:rPr lang="en-US" sz="3200" b="0" i="0" u="none" strike="noStrike">
                <a:solidFill>
                  <a:srgbClr val="000000"/>
                </a:solidFill>
                <a:effectLst/>
                <a:latin typeface="Arial" panose="020B0604020202020204" pitchFamily="34" charset="0"/>
              </a:rPr>
              <a:t>Discuss accessibility in organizational practice around communication tools</a:t>
            </a:r>
          </a:p>
          <a:p>
            <a:pPr marL="514350" indent="-514350" rtl="0" fontAlgn="base">
              <a:spcBef>
                <a:spcPts val="0"/>
              </a:spcBef>
              <a:spcAft>
                <a:spcPts val="0"/>
              </a:spcAft>
              <a:buFont typeface="+mj-lt"/>
              <a:buAutoNum type="arabicPeriod"/>
            </a:pPr>
            <a:r>
              <a:rPr lang="en-US" sz="3200" b="0" i="0" u="none" strike="noStrike">
                <a:solidFill>
                  <a:srgbClr val="000000"/>
                </a:solidFill>
                <a:effectLst/>
                <a:latin typeface="Arial"/>
                <a:cs typeface="Arial"/>
              </a:rPr>
              <a:t>Establish parameters for choosing the best solution for your (individual, organization, institution) needs</a:t>
            </a:r>
          </a:p>
          <a:p>
            <a:pPr rtl="0">
              <a:spcAft>
                <a:spcPts val="0"/>
              </a:spcAft>
            </a:pPr>
            <a:endParaRPr lang="en-US" b="0" i="0" u="none" strike="noStrike">
              <a:solidFill>
                <a:srgbClr val="000000"/>
              </a:solidFill>
              <a:effectLst/>
              <a:latin typeface="Century Gothic" panose="020B0502020202020204"/>
              <a:cs typeface="Arial"/>
            </a:endParaRPr>
          </a:p>
        </p:txBody>
      </p:sp>
    </p:spTree>
    <p:extLst>
      <p:ext uri="{BB962C8B-B14F-4D97-AF65-F5344CB8AC3E}">
        <p14:creationId xmlns:p14="http://schemas.microsoft.com/office/powerpoint/2010/main" val="4202206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FA24A-2C37-8A72-67D4-CA89A36935A3}"/>
              </a:ext>
            </a:extLst>
          </p:cNvPr>
          <p:cNvSpPr>
            <a:spLocks noGrp="1"/>
          </p:cNvSpPr>
          <p:nvPr>
            <p:ph type="title"/>
          </p:nvPr>
        </p:nvSpPr>
        <p:spPr/>
        <p:txBody>
          <a:bodyPr/>
          <a:lstStyle/>
          <a:p>
            <a:r>
              <a:rPr lang="en-US"/>
              <a:t>Question to the audience</a:t>
            </a:r>
          </a:p>
        </p:txBody>
      </p:sp>
      <p:sp>
        <p:nvSpPr>
          <p:cNvPr id="3" name="Content Placeholder 2">
            <a:extLst>
              <a:ext uri="{FF2B5EF4-FFF2-40B4-BE49-F238E27FC236}">
                <a16:creationId xmlns:a16="http://schemas.microsoft.com/office/drawing/2014/main" id="{7294ED05-D1E8-9530-3E9A-17C3635E8179}"/>
              </a:ext>
            </a:extLst>
          </p:cNvPr>
          <p:cNvSpPr>
            <a:spLocks noGrp="1"/>
          </p:cNvSpPr>
          <p:nvPr>
            <p:ph idx="1"/>
          </p:nvPr>
        </p:nvSpPr>
        <p:spPr/>
        <p:txBody>
          <a:bodyPr vert="horz" lIns="91440" tIns="45720" rIns="91440" bIns="45720" rtlCol="0" anchor="t">
            <a:normAutofit/>
          </a:bodyPr>
          <a:lstStyle/>
          <a:p>
            <a:r>
              <a:rPr lang="en-US" sz="3200"/>
              <a:t>Does your institution have established communication norms? </a:t>
            </a:r>
          </a:p>
          <a:p>
            <a:pPr>
              <a:buClr>
                <a:srgbClr val="262626"/>
              </a:buClr>
            </a:pPr>
            <a:r>
              <a:rPr lang="en-US" sz="3200"/>
              <a:t>Are there accessibility best practices built into it? </a:t>
            </a:r>
          </a:p>
        </p:txBody>
      </p:sp>
    </p:spTree>
    <p:extLst>
      <p:ext uri="{BB962C8B-B14F-4D97-AF65-F5344CB8AC3E}">
        <p14:creationId xmlns:p14="http://schemas.microsoft.com/office/powerpoint/2010/main" val="1962117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082D7-A2ED-550E-E923-8E0D71711445}"/>
              </a:ext>
            </a:extLst>
          </p:cNvPr>
          <p:cNvSpPr>
            <a:spLocks noGrp="1"/>
          </p:cNvSpPr>
          <p:nvPr>
            <p:ph type="title"/>
          </p:nvPr>
        </p:nvSpPr>
        <p:spPr/>
        <p:txBody>
          <a:bodyPr>
            <a:normAutofit fontScale="90000"/>
          </a:bodyPr>
          <a:lstStyle/>
          <a:p>
            <a:r>
              <a:rPr lang="en-US"/>
              <a:t>Establish a framework (how are we using this tool)</a:t>
            </a:r>
          </a:p>
        </p:txBody>
      </p:sp>
      <p:sp>
        <p:nvSpPr>
          <p:cNvPr id="3" name="Content Placeholder 2">
            <a:extLst>
              <a:ext uri="{FF2B5EF4-FFF2-40B4-BE49-F238E27FC236}">
                <a16:creationId xmlns:a16="http://schemas.microsoft.com/office/drawing/2014/main" id="{40562026-AA86-ABDE-2A37-6A8ED4810F37}"/>
              </a:ext>
            </a:extLst>
          </p:cNvPr>
          <p:cNvSpPr>
            <a:spLocks noGrp="1"/>
          </p:cNvSpPr>
          <p:nvPr>
            <p:ph idx="1"/>
          </p:nvPr>
        </p:nvSpPr>
        <p:spPr/>
        <p:txBody>
          <a:bodyPr vert="horz" lIns="91440" tIns="45720" rIns="91440" bIns="45720" rtlCol="0" anchor="t">
            <a:normAutofit/>
          </a:bodyPr>
          <a:lstStyle/>
          <a:p>
            <a:pPr marL="0" indent="0">
              <a:buNone/>
            </a:pPr>
            <a:r>
              <a:rPr lang="en-US" b="1"/>
              <a:t>What are the key things we're going to do in this environment?</a:t>
            </a:r>
          </a:p>
          <a:p>
            <a:pPr>
              <a:buClr>
                <a:srgbClr val="262626"/>
              </a:buClr>
            </a:pPr>
            <a:r>
              <a:rPr lang="en-US"/>
              <a:t>Text messaging only? </a:t>
            </a:r>
          </a:p>
          <a:p>
            <a:pPr>
              <a:buClr>
                <a:srgbClr val="262626"/>
              </a:buClr>
            </a:pPr>
            <a:r>
              <a:rPr lang="en-US"/>
              <a:t>Video conferencing?</a:t>
            </a:r>
          </a:p>
          <a:p>
            <a:pPr>
              <a:buClr>
                <a:srgbClr val="262626"/>
              </a:buClr>
            </a:pPr>
            <a:r>
              <a:rPr lang="en-US"/>
              <a:t>Teaching/Training </a:t>
            </a:r>
          </a:p>
          <a:p>
            <a:pPr>
              <a:buClr>
                <a:srgbClr val="262626"/>
              </a:buClr>
            </a:pPr>
            <a:r>
              <a:rPr lang="en-US"/>
              <a:t>Calls?</a:t>
            </a:r>
          </a:p>
          <a:p>
            <a:pPr>
              <a:buClr>
                <a:srgbClr val="262626"/>
              </a:buClr>
            </a:pPr>
            <a:r>
              <a:rPr lang="en-US"/>
              <a:t>Storing/sharing files?</a:t>
            </a:r>
          </a:p>
          <a:p>
            <a:pPr>
              <a:buClr>
                <a:srgbClr val="262626"/>
              </a:buClr>
            </a:pPr>
            <a:r>
              <a:rPr lang="en-US"/>
              <a:t>All the above?</a:t>
            </a:r>
          </a:p>
          <a:p>
            <a:pPr>
              <a:buClr>
                <a:srgbClr val="262626"/>
              </a:buClr>
            </a:pPr>
            <a:endParaRPr lang="en-US"/>
          </a:p>
        </p:txBody>
      </p:sp>
    </p:spTree>
    <p:extLst>
      <p:ext uri="{BB962C8B-B14F-4D97-AF65-F5344CB8AC3E}">
        <p14:creationId xmlns:p14="http://schemas.microsoft.com/office/powerpoint/2010/main" val="2570852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C3B8E-E550-362F-F803-F7B70F46ECBA}"/>
              </a:ext>
            </a:extLst>
          </p:cNvPr>
          <p:cNvSpPr>
            <a:spLocks noGrp="1"/>
          </p:cNvSpPr>
          <p:nvPr>
            <p:ph type="title"/>
          </p:nvPr>
        </p:nvSpPr>
        <p:spPr/>
        <p:txBody>
          <a:bodyPr>
            <a:normAutofit/>
          </a:bodyPr>
          <a:lstStyle/>
          <a:p>
            <a:r>
              <a:rPr lang="en-US" sz="4300">
                <a:solidFill>
                  <a:srgbClr val="000000"/>
                </a:solidFill>
              </a:rPr>
              <a:t>Identify Elements/Activities That Won't Be Used or Will Be Modified</a:t>
            </a:r>
            <a:endParaRPr lang="en-US" sz="4300"/>
          </a:p>
        </p:txBody>
      </p:sp>
      <p:sp>
        <p:nvSpPr>
          <p:cNvPr id="3" name="Content Placeholder 2">
            <a:extLst>
              <a:ext uri="{FF2B5EF4-FFF2-40B4-BE49-F238E27FC236}">
                <a16:creationId xmlns:a16="http://schemas.microsoft.com/office/drawing/2014/main" id="{D5B0D2E6-1F9B-671E-6815-A44AD50F2CAD}"/>
              </a:ext>
            </a:extLst>
          </p:cNvPr>
          <p:cNvSpPr>
            <a:spLocks noGrp="1"/>
          </p:cNvSpPr>
          <p:nvPr>
            <p:ph idx="1"/>
          </p:nvPr>
        </p:nvSpPr>
        <p:spPr/>
        <p:txBody>
          <a:bodyPr vert="horz" lIns="91440" tIns="45720" rIns="91440" bIns="45720" rtlCol="0" anchor="t">
            <a:normAutofit/>
          </a:bodyPr>
          <a:lstStyle/>
          <a:p>
            <a:pPr>
              <a:buClr>
                <a:srgbClr val="262626"/>
              </a:buClr>
              <a:buFont typeface="Garamond,Serif" pitchFamily="18" charset="0"/>
            </a:pPr>
            <a:r>
              <a:rPr lang="en-US"/>
              <a:t>What elements areas are typically off limits for different mediums? </a:t>
            </a:r>
          </a:p>
          <a:p>
            <a:pPr marL="742950" lvl="1" indent="-285750">
              <a:buClr>
                <a:srgbClr val="262626"/>
              </a:buClr>
              <a:buFont typeface="Courier New,monospace" pitchFamily="18" charset="0"/>
              <a:buChar char="o"/>
            </a:pPr>
            <a:r>
              <a:rPr lang="en-US"/>
              <a:t>"We agree that we won't use [feature x] during large team meetings because not eveyone will be able to engage effectively with it."</a:t>
            </a:r>
          </a:p>
          <a:p>
            <a:pPr marL="171450" indent="-171450">
              <a:buClr>
                <a:srgbClr val="262626"/>
              </a:buClr>
            </a:pPr>
            <a:r>
              <a:rPr lang="en-US"/>
              <a:t>What elements do we agree to use in a modified way?</a:t>
            </a:r>
          </a:p>
          <a:p>
            <a:pPr marL="445770" lvl="1" indent="-171450">
              <a:buClr>
                <a:srgbClr val="262626"/>
              </a:buClr>
              <a:buFont typeface="Courier New" pitchFamily="18" charset="0"/>
              <a:buChar char="o"/>
            </a:pPr>
            <a:r>
              <a:rPr lang="en-US"/>
              <a:t>"We're going to use [feature x] during training, but we'll also ensure we audibly set up and describe the activity in full so everyone can understand what's happening and what's expected."</a:t>
            </a:r>
          </a:p>
          <a:p>
            <a:pPr marL="468630">
              <a:buClr>
                <a:srgbClr val="262626"/>
              </a:buClr>
            </a:pPr>
            <a:endParaRPr lang="en-US"/>
          </a:p>
          <a:p>
            <a:pPr>
              <a:buClr>
                <a:srgbClr val="262626"/>
              </a:buClr>
            </a:pPr>
            <a:endParaRPr lang="en-US"/>
          </a:p>
        </p:txBody>
      </p:sp>
    </p:spTree>
    <p:extLst>
      <p:ext uri="{BB962C8B-B14F-4D97-AF65-F5344CB8AC3E}">
        <p14:creationId xmlns:p14="http://schemas.microsoft.com/office/powerpoint/2010/main" val="2839589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D69EA-A6C4-7B59-6FD5-0D6E2F662185}"/>
              </a:ext>
            </a:extLst>
          </p:cNvPr>
          <p:cNvSpPr>
            <a:spLocks noGrp="1"/>
          </p:cNvSpPr>
          <p:nvPr>
            <p:ph type="title"/>
          </p:nvPr>
        </p:nvSpPr>
        <p:spPr/>
        <p:txBody>
          <a:bodyPr/>
          <a:lstStyle/>
          <a:p>
            <a:r>
              <a:rPr lang="en-US"/>
              <a:t>Questions?</a:t>
            </a:r>
          </a:p>
        </p:txBody>
      </p:sp>
      <p:sp>
        <p:nvSpPr>
          <p:cNvPr id="3" name="Text Placeholder 2">
            <a:extLst>
              <a:ext uri="{FF2B5EF4-FFF2-40B4-BE49-F238E27FC236}">
                <a16:creationId xmlns:a16="http://schemas.microsoft.com/office/drawing/2014/main" id="{F827292B-AFF8-5940-E419-03C7434C72D5}"/>
              </a:ext>
            </a:extLst>
          </p:cNvPr>
          <p:cNvSpPr>
            <a:spLocks noGrp="1"/>
          </p:cNvSpPr>
          <p:nvPr>
            <p:ph type="body" idx="1"/>
          </p:nvPr>
        </p:nvSpPr>
        <p:spPr/>
        <p:txBody>
          <a:bodyPr/>
          <a:lstStyle/>
          <a:p>
            <a:r>
              <a:rPr lang="en-US"/>
              <a:t>Contact: </a:t>
            </a:r>
            <a:r>
              <a:rPr lang="en-US" b="1">
                <a:solidFill>
                  <a:schemeClr val="tx2"/>
                </a:solidFill>
                <a:hlinkClick r:id="rId2">
                  <a:extLst>
                    <a:ext uri="{A12FA001-AC4F-418D-AE19-62706E023703}">
                      <ahyp:hlinkClr xmlns:ahyp="http://schemas.microsoft.com/office/drawing/2018/hyperlinkcolor" val="tx"/>
                    </a:ext>
                  </a:extLst>
                </a:hlinkClick>
              </a:rPr>
              <a:t>DigitalAccessibility@colorado.edu</a:t>
            </a:r>
            <a:r>
              <a:rPr lang="en-US" b="1">
                <a:solidFill>
                  <a:schemeClr val="tx2"/>
                </a:solidFill>
              </a:rPr>
              <a:t> </a:t>
            </a:r>
          </a:p>
        </p:txBody>
      </p:sp>
    </p:spTree>
    <p:extLst>
      <p:ext uri="{BB962C8B-B14F-4D97-AF65-F5344CB8AC3E}">
        <p14:creationId xmlns:p14="http://schemas.microsoft.com/office/powerpoint/2010/main" val="199218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65231-2CF8-14DB-D1B6-3602C5D08C23}"/>
              </a:ext>
            </a:extLst>
          </p:cNvPr>
          <p:cNvSpPr>
            <a:spLocks noGrp="1"/>
          </p:cNvSpPr>
          <p:nvPr>
            <p:ph type="title"/>
          </p:nvPr>
        </p:nvSpPr>
        <p:spPr/>
        <p:txBody>
          <a:bodyPr/>
          <a:lstStyle/>
          <a:p>
            <a:r>
              <a:rPr lang="en-US"/>
              <a:t>Our testing process</a:t>
            </a:r>
          </a:p>
        </p:txBody>
      </p:sp>
      <p:sp>
        <p:nvSpPr>
          <p:cNvPr id="3" name="Content Placeholder 2">
            <a:extLst>
              <a:ext uri="{FF2B5EF4-FFF2-40B4-BE49-F238E27FC236}">
                <a16:creationId xmlns:a16="http://schemas.microsoft.com/office/drawing/2014/main" id="{39994037-6F0E-CD4E-2C46-662A9B10B86C}"/>
              </a:ext>
            </a:extLst>
          </p:cNvPr>
          <p:cNvSpPr>
            <a:spLocks noGrp="1"/>
          </p:cNvSpPr>
          <p:nvPr>
            <p:ph idx="1"/>
          </p:nvPr>
        </p:nvSpPr>
        <p:spPr/>
        <p:txBody>
          <a:bodyPr vert="horz" lIns="91440" tIns="45720" rIns="91440" bIns="45720" rtlCol="0" anchor="t">
            <a:normAutofit/>
          </a:bodyPr>
          <a:lstStyle/>
          <a:p>
            <a:r>
              <a:rPr lang="en-US"/>
              <a:t>We use manual accessibility testing, focused on the end user experience. </a:t>
            </a:r>
          </a:p>
          <a:p>
            <a:pPr lvl="1">
              <a:buClr>
                <a:srgbClr val="262626"/>
              </a:buClr>
              <a:buFont typeface="Courier New" pitchFamily="18" charset="0"/>
              <a:buChar char="o"/>
            </a:pPr>
            <a:r>
              <a:rPr lang="en-US"/>
              <a:t>Can our CU Boulder employees effectively, accurately, and efficiently utilize the tools at their disposal.</a:t>
            </a:r>
          </a:p>
          <a:p>
            <a:pPr>
              <a:buClr>
                <a:srgbClr val="262626"/>
              </a:buClr>
            </a:pPr>
            <a:r>
              <a:rPr lang="en-US"/>
              <a:t>Our steps include: </a:t>
            </a:r>
          </a:p>
          <a:p>
            <a:pPr lvl="1">
              <a:buClr>
                <a:srgbClr val="262626"/>
              </a:buClr>
              <a:buFont typeface="Courier New" pitchFamily="18" charset="0"/>
              <a:buChar char="o"/>
            </a:pPr>
            <a:r>
              <a:rPr lang="en-US"/>
              <a:t>Getting access to or creating a test environment that users would interact with. </a:t>
            </a:r>
          </a:p>
          <a:p>
            <a:pPr lvl="1">
              <a:buClr>
                <a:srgbClr val="262626"/>
              </a:buClr>
              <a:buFont typeface="Courier New" pitchFamily="18" charset="0"/>
              <a:buChar char="o"/>
            </a:pPr>
            <a:r>
              <a:rPr lang="en-US"/>
              <a:t>Writing a task list of actions users would be expected to do in the environment. </a:t>
            </a:r>
          </a:p>
          <a:p>
            <a:pPr lvl="1">
              <a:buClr>
                <a:srgbClr val="262626"/>
              </a:buClr>
              <a:buFont typeface="Courier New" pitchFamily="18" charset="0"/>
              <a:buChar char="o"/>
            </a:pPr>
            <a:r>
              <a:rPr lang="en-US"/>
              <a:t>Users test the environment and take notes. </a:t>
            </a:r>
          </a:p>
          <a:p>
            <a:pPr lvl="1">
              <a:buClr>
                <a:srgbClr val="262626"/>
              </a:buClr>
              <a:buFont typeface="Courier New" pitchFamily="18" charset="0"/>
              <a:buChar char="o"/>
            </a:pPr>
            <a:r>
              <a:rPr lang="en-US"/>
              <a:t>Notes are then compiled into a report with four ratings: Severe, Significant, Minor and Usability.</a:t>
            </a:r>
          </a:p>
          <a:p>
            <a:pPr>
              <a:buClr>
                <a:srgbClr val="262626"/>
              </a:buClr>
            </a:pPr>
            <a:r>
              <a:rPr lang="en-US"/>
              <a:t>Important variables to note:</a:t>
            </a:r>
          </a:p>
          <a:p>
            <a:pPr lvl="1">
              <a:buClr>
                <a:srgbClr val="262626"/>
              </a:buClr>
              <a:buFont typeface="Courier New" pitchFamily="18" charset="0"/>
              <a:buChar char="o"/>
            </a:pPr>
            <a:r>
              <a:rPr lang="en-US"/>
              <a:t>Level of skill with regard to AT and platform</a:t>
            </a:r>
          </a:p>
          <a:p>
            <a:pPr lvl="1">
              <a:buClr>
                <a:srgbClr val="262626"/>
              </a:buClr>
              <a:buFont typeface="Courier New" pitchFamily="18" charset="0"/>
              <a:buChar char="o"/>
            </a:pPr>
            <a:r>
              <a:rPr lang="en-US"/>
              <a:t>Familiarity with the platform</a:t>
            </a:r>
          </a:p>
          <a:p>
            <a:pPr lvl="1">
              <a:buClr>
                <a:srgbClr val="262626"/>
              </a:buClr>
              <a:buFont typeface="Courier New" pitchFamily="18" charset="0"/>
              <a:buChar char="o"/>
            </a:pPr>
            <a:r>
              <a:rPr lang="en-US"/>
              <a:t>How the platform is being used (formal or informal conversations, meetings, etc.)</a:t>
            </a:r>
          </a:p>
          <a:p>
            <a:pPr lvl="1">
              <a:buClr>
                <a:srgbClr val="262626"/>
              </a:buClr>
              <a:buFont typeface="Courier New" pitchFamily="18" charset="0"/>
              <a:buChar char="o"/>
            </a:pPr>
            <a:endParaRPr lang="en-US"/>
          </a:p>
        </p:txBody>
      </p:sp>
    </p:spTree>
    <p:extLst>
      <p:ext uri="{BB962C8B-B14F-4D97-AF65-F5344CB8AC3E}">
        <p14:creationId xmlns:p14="http://schemas.microsoft.com/office/powerpoint/2010/main" val="1309082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D833E-7873-31A9-55BF-A348B949CEA0}"/>
              </a:ext>
            </a:extLst>
          </p:cNvPr>
          <p:cNvSpPr>
            <a:spLocks noGrp="1"/>
          </p:cNvSpPr>
          <p:nvPr>
            <p:ph type="title"/>
          </p:nvPr>
        </p:nvSpPr>
        <p:spPr/>
        <p:txBody>
          <a:bodyPr/>
          <a:lstStyle/>
          <a:p>
            <a:r>
              <a:rPr lang="en-US"/>
              <a:t>Organizational Accessibility</a:t>
            </a:r>
          </a:p>
        </p:txBody>
      </p:sp>
    </p:spTree>
    <p:extLst>
      <p:ext uri="{BB962C8B-B14F-4D97-AF65-F5344CB8AC3E}">
        <p14:creationId xmlns:p14="http://schemas.microsoft.com/office/powerpoint/2010/main" val="3495933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C85F0-2DBE-0B72-264C-E4C86FF796EA}"/>
              </a:ext>
            </a:extLst>
          </p:cNvPr>
          <p:cNvSpPr>
            <a:spLocks noGrp="1"/>
          </p:cNvSpPr>
          <p:nvPr>
            <p:ph type="title"/>
          </p:nvPr>
        </p:nvSpPr>
        <p:spPr/>
        <p:txBody>
          <a:bodyPr/>
          <a:lstStyle/>
          <a:p>
            <a:r>
              <a:rPr lang="en-US"/>
              <a:t>Communication Norms</a:t>
            </a:r>
          </a:p>
        </p:txBody>
      </p:sp>
      <p:sp>
        <p:nvSpPr>
          <p:cNvPr id="3" name="Content Placeholder 2">
            <a:extLst>
              <a:ext uri="{FF2B5EF4-FFF2-40B4-BE49-F238E27FC236}">
                <a16:creationId xmlns:a16="http://schemas.microsoft.com/office/drawing/2014/main" id="{634F833B-5A12-8EA7-763C-05D9A1C180C0}"/>
              </a:ext>
            </a:extLst>
          </p:cNvPr>
          <p:cNvSpPr>
            <a:spLocks noGrp="1"/>
          </p:cNvSpPr>
          <p:nvPr>
            <p:ph idx="1"/>
          </p:nvPr>
        </p:nvSpPr>
        <p:spPr/>
        <p:txBody>
          <a:bodyPr vert="horz" lIns="91440" tIns="45720" rIns="91440" bIns="45720" rtlCol="0" anchor="t">
            <a:normAutofit/>
          </a:bodyPr>
          <a:lstStyle/>
          <a:p>
            <a:r>
              <a:rPr lang="en-US" sz="3600" dirty="0"/>
              <a:t>Think about the following in your organization: </a:t>
            </a:r>
          </a:p>
          <a:p>
            <a:pPr lvl="1"/>
            <a:r>
              <a:rPr lang="en-US" sz="3200" dirty="0"/>
              <a:t>What are common communication norms? </a:t>
            </a:r>
          </a:p>
          <a:p>
            <a:pPr lvl="1"/>
            <a:r>
              <a:rPr lang="en-US" sz="3200" dirty="0"/>
              <a:t>Are there specific tools that you use? </a:t>
            </a:r>
          </a:p>
          <a:p>
            <a:pPr lvl="1"/>
            <a:r>
              <a:rPr lang="en-US" sz="3200" dirty="0"/>
              <a:t>How do you send quick messages? </a:t>
            </a:r>
          </a:p>
          <a:p>
            <a:pPr lvl="1"/>
            <a:r>
              <a:rPr lang="en-US" sz="3200" dirty="0"/>
              <a:t>How do you utilize video communications? </a:t>
            </a:r>
          </a:p>
        </p:txBody>
      </p:sp>
    </p:spTree>
    <p:extLst>
      <p:ext uri="{BB962C8B-B14F-4D97-AF65-F5344CB8AC3E}">
        <p14:creationId xmlns:p14="http://schemas.microsoft.com/office/powerpoint/2010/main" val="1811288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F4BEE-0194-E684-E88C-7BD63E69B6BA}"/>
              </a:ext>
            </a:extLst>
          </p:cNvPr>
          <p:cNvSpPr>
            <a:spLocks noGrp="1"/>
          </p:cNvSpPr>
          <p:nvPr>
            <p:ph type="title"/>
          </p:nvPr>
        </p:nvSpPr>
        <p:spPr/>
        <p:txBody>
          <a:bodyPr/>
          <a:lstStyle/>
          <a:p>
            <a:r>
              <a:rPr lang="en-US"/>
              <a:t>Direct messaging</a:t>
            </a:r>
          </a:p>
        </p:txBody>
      </p:sp>
      <p:sp>
        <p:nvSpPr>
          <p:cNvPr id="3" name="Text Placeholder 2">
            <a:extLst>
              <a:ext uri="{FF2B5EF4-FFF2-40B4-BE49-F238E27FC236}">
                <a16:creationId xmlns:a16="http://schemas.microsoft.com/office/drawing/2014/main" id="{B4FEA66B-CC7B-0595-4AA0-1CA82F5C75E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18742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34D96-88AD-5CBE-2A67-6F93406EF4DA}"/>
              </a:ext>
            </a:extLst>
          </p:cNvPr>
          <p:cNvSpPr>
            <a:spLocks noGrp="1"/>
          </p:cNvSpPr>
          <p:nvPr>
            <p:ph type="title"/>
          </p:nvPr>
        </p:nvSpPr>
        <p:spPr/>
        <p:txBody>
          <a:bodyPr/>
          <a:lstStyle/>
          <a:p>
            <a:r>
              <a:rPr lang="en-US"/>
              <a:t>Direct Messaging Case Study</a:t>
            </a:r>
          </a:p>
        </p:txBody>
      </p:sp>
      <p:sp>
        <p:nvSpPr>
          <p:cNvPr id="3" name="Text Placeholder 2">
            <a:extLst>
              <a:ext uri="{FF2B5EF4-FFF2-40B4-BE49-F238E27FC236}">
                <a16:creationId xmlns:a16="http://schemas.microsoft.com/office/drawing/2014/main" id="{DB546959-4B09-2AE1-4D15-BCCAC00DFABC}"/>
              </a:ext>
            </a:extLst>
          </p:cNvPr>
          <p:cNvSpPr>
            <a:spLocks noGrp="1"/>
          </p:cNvSpPr>
          <p:nvPr>
            <p:ph type="body" idx="1"/>
          </p:nvPr>
        </p:nvSpPr>
        <p:spPr/>
        <p:txBody>
          <a:bodyPr/>
          <a:lstStyle/>
          <a:p>
            <a:r>
              <a:rPr lang="en-US" b="1">
                <a:solidFill>
                  <a:schemeClr val="tx1"/>
                </a:solidFill>
              </a:rPr>
              <a:t>Microsoft Teams</a:t>
            </a:r>
          </a:p>
        </p:txBody>
      </p:sp>
      <p:sp>
        <p:nvSpPr>
          <p:cNvPr id="4" name="Content Placeholder 3">
            <a:extLst>
              <a:ext uri="{FF2B5EF4-FFF2-40B4-BE49-F238E27FC236}">
                <a16:creationId xmlns:a16="http://schemas.microsoft.com/office/drawing/2014/main" id="{4B53D2B9-397E-D20C-8166-8A273E65093F}"/>
              </a:ext>
            </a:extLst>
          </p:cNvPr>
          <p:cNvSpPr>
            <a:spLocks noGrp="1"/>
          </p:cNvSpPr>
          <p:nvPr>
            <p:ph sz="half" idx="2"/>
          </p:nvPr>
        </p:nvSpPr>
        <p:spPr/>
        <p:txBody>
          <a:bodyPr/>
          <a:lstStyle/>
          <a:p>
            <a:r>
              <a:rPr lang="en-US"/>
              <a:t>Features: </a:t>
            </a:r>
          </a:p>
          <a:p>
            <a:pPr lvl="1"/>
            <a:r>
              <a:rPr lang="en-US"/>
              <a:t>Direct Messaging with colleagues</a:t>
            </a:r>
          </a:p>
          <a:p>
            <a:pPr lvl="1"/>
            <a:r>
              <a:rPr lang="en-US"/>
              <a:t>Send emojis, GIFs, stickers, and documents</a:t>
            </a:r>
          </a:p>
          <a:p>
            <a:pPr lvl="1"/>
            <a:r>
              <a:rPr lang="en-US"/>
              <a:t>React to messages</a:t>
            </a:r>
          </a:p>
          <a:p>
            <a:pPr lvl="1"/>
            <a:r>
              <a:rPr lang="en-US"/>
              <a:t>Create “Teams” and Channels to connect with a group</a:t>
            </a:r>
          </a:p>
          <a:p>
            <a:pPr lvl="1"/>
            <a:r>
              <a:rPr lang="en-US"/>
              <a:t>Not included: video and voice recording messages</a:t>
            </a:r>
          </a:p>
        </p:txBody>
      </p:sp>
      <p:sp>
        <p:nvSpPr>
          <p:cNvPr id="5" name="Text Placeholder 4">
            <a:extLst>
              <a:ext uri="{FF2B5EF4-FFF2-40B4-BE49-F238E27FC236}">
                <a16:creationId xmlns:a16="http://schemas.microsoft.com/office/drawing/2014/main" id="{E3F54913-D81A-41B7-454F-27224516CB30}"/>
              </a:ext>
            </a:extLst>
          </p:cNvPr>
          <p:cNvSpPr>
            <a:spLocks noGrp="1"/>
          </p:cNvSpPr>
          <p:nvPr>
            <p:ph type="body" sz="quarter" idx="3"/>
          </p:nvPr>
        </p:nvSpPr>
        <p:spPr/>
        <p:txBody>
          <a:bodyPr/>
          <a:lstStyle/>
          <a:p>
            <a:r>
              <a:rPr lang="en-US" b="1">
                <a:solidFill>
                  <a:schemeClr val="tx1"/>
                </a:solidFill>
              </a:rPr>
              <a:t>Slack</a:t>
            </a:r>
          </a:p>
        </p:txBody>
      </p:sp>
      <p:sp>
        <p:nvSpPr>
          <p:cNvPr id="6" name="Content Placeholder 5">
            <a:extLst>
              <a:ext uri="{FF2B5EF4-FFF2-40B4-BE49-F238E27FC236}">
                <a16:creationId xmlns:a16="http://schemas.microsoft.com/office/drawing/2014/main" id="{4849F536-D33E-0DAF-BB54-38800A1CC800}"/>
              </a:ext>
            </a:extLst>
          </p:cNvPr>
          <p:cNvSpPr>
            <a:spLocks noGrp="1"/>
          </p:cNvSpPr>
          <p:nvPr>
            <p:ph sz="quarter" idx="4"/>
          </p:nvPr>
        </p:nvSpPr>
        <p:spPr/>
        <p:txBody>
          <a:bodyPr/>
          <a:lstStyle/>
          <a:p>
            <a:r>
              <a:rPr lang="en-US"/>
              <a:t>Features:</a:t>
            </a:r>
          </a:p>
          <a:p>
            <a:pPr lvl="1"/>
            <a:r>
              <a:rPr lang="en-US"/>
              <a:t>Direct Messaging with colleagues</a:t>
            </a:r>
          </a:p>
          <a:p>
            <a:pPr lvl="1"/>
            <a:r>
              <a:rPr lang="en-US"/>
              <a:t>Send emojis, documents and images</a:t>
            </a:r>
          </a:p>
          <a:p>
            <a:pPr lvl="1"/>
            <a:r>
              <a:rPr lang="en-US"/>
              <a:t>React to messages</a:t>
            </a:r>
          </a:p>
          <a:p>
            <a:pPr lvl="1"/>
            <a:r>
              <a:rPr lang="en-US"/>
              <a:t>Create Channels to connect with a group</a:t>
            </a:r>
          </a:p>
          <a:p>
            <a:pPr lvl="1"/>
            <a:r>
              <a:rPr lang="en-US"/>
              <a:t>Not included: video and voice recording messages</a:t>
            </a:r>
          </a:p>
          <a:p>
            <a:pPr lvl="1"/>
            <a:endParaRPr lang="en-US"/>
          </a:p>
        </p:txBody>
      </p:sp>
    </p:spTree>
    <p:extLst>
      <p:ext uri="{BB962C8B-B14F-4D97-AF65-F5344CB8AC3E}">
        <p14:creationId xmlns:p14="http://schemas.microsoft.com/office/powerpoint/2010/main" val="3185863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03CF67-8391-C059-FFB8-9D972046A267}"/>
              </a:ext>
            </a:extLst>
          </p:cNvPr>
          <p:cNvSpPr>
            <a:spLocks noGrp="1"/>
          </p:cNvSpPr>
          <p:nvPr>
            <p:ph type="title"/>
          </p:nvPr>
        </p:nvSpPr>
        <p:spPr/>
        <p:txBody>
          <a:bodyPr/>
          <a:lstStyle/>
          <a:p>
            <a:r>
              <a:rPr lang="en-US"/>
              <a:t>Direct Messaging Testing</a:t>
            </a:r>
          </a:p>
        </p:txBody>
      </p:sp>
      <p:sp>
        <p:nvSpPr>
          <p:cNvPr id="8" name="Content Placeholder 7">
            <a:extLst>
              <a:ext uri="{FF2B5EF4-FFF2-40B4-BE49-F238E27FC236}">
                <a16:creationId xmlns:a16="http://schemas.microsoft.com/office/drawing/2014/main" id="{F6BB42E5-BAA1-185B-B118-10FD083EA72F}"/>
              </a:ext>
            </a:extLst>
          </p:cNvPr>
          <p:cNvSpPr>
            <a:spLocks noGrp="1"/>
          </p:cNvSpPr>
          <p:nvPr>
            <p:ph idx="1"/>
          </p:nvPr>
        </p:nvSpPr>
        <p:spPr/>
        <p:txBody>
          <a:bodyPr/>
          <a:lstStyle/>
          <a:p>
            <a:r>
              <a:rPr lang="en-US"/>
              <a:t>Microsoft Teams Chat was tested August 2024</a:t>
            </a:r>
          </a:p>
          <a:p>
            <a:r>
              <a:rPr lang="en-US"/>
              <a:t>Slack testing September 2024</a:t>
            </a:r>
          </a:p>
          <a:p>
            <a:r>
              <a:rPr lang="en-US"/>
              <a:t>NVDA 2024 and JAWS 2023 / 2024 were used</a:t>
            </a:r>
          </a:p>
        </p:txBody>
      </p:sp>
    </p:spTree>
    <p:extLst>
      <p:ext uri="{BB962C8B-B14F-4D97-AF65-F5344CB8AC3E}">
        <p14:creationId xmlns:p14="http://schemas.microsoft.com/office/powerpoint/2010/main" val="3122186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03CF67-8391-C059-FFB8-9D972046A267}"/>
              </a:ext>
            </a:extLst>
          </p:cNvPr>
          <p:cNvSpPr>
            <a:spLocks noGrp="1"/>
          </p:cNvSpPr>
          <p:nvPr>
            <p:ph type="title"/>
          </p:nvPr>
        </p:nvSpPr>
        <p:spPr/>
        <p:txBody>
          <a:bodyPr/>
          <a:lstStyle/>
          <a:p>
            <a:r>
              <a:rPr lang="en-US"/>
              <a:t>Microsoft Teams (Chat) Results</a:t>
            </a:r>
          </a:p>
        </p:txBody>
      </p:sp>
      <p:sp>
        <p:nvSpPr>
          <p:cNvPr id="8" name="Content Placeholder 7">
            <a:extLst>
              <a:ext uri="{FF2B5EF4-FFF2-40B4-BE49-F238E27FC236}">
                <a16:creationId xmlns:a16="http://schemas.microsoft.com/office/drawing/2014/main" id="{F6BB42E5-BAA1-185B-B118-10FD083EA72F}"/>
              </a:ext>
            </a:extLst>
          </p:cNvPr>
          <p:cNvSpPr>
            <a:spLocks noGrp="1"/>
          </p:cNvSpPr>
          <p:nvPr>
            <p:ph idx="1"/>
          </p:nvPr>
        </p:nvSpPr>
        <p:spPr/>
        <p:txBody>
          <a:bodyPr vert="horz" lIns="91440" tIns="45720" rIns="91440" bIns="45720" rtlCol="0" anchor="t">
            <a:normAutofit/>
          </a:bodyPr>
          <a:lstStyle/>
          <a:p>
            <a:r>
              <a:rPr lang="en-US"/>
              <a:t>Stickers not announced in formatting fields (Severe)</a:t>
            </a:r>
          </a:p>
          <a:p>
            <a:r>
              <a:rPr lang="en-US"/>
              <a:t>Alternative text is not sufficient for stickers (Significant)</a:t>
            </a:r>
          </a:p>
          <a:p>
            <a:r>
              <a:rPr lang="en-US"/>
              <a:t>Navigation is confusing, not intuitive, and difficult to learn (Significant)</a:t>
            </a:r>
          </a:p>
          <a:p>
            <a:pPr lvl="1">
              <a:buClr>
                <a:srgbClr val="262626"/>
              </a:buClr>
              <a:buFont typeface="Courier New" pitchFamily="18" charset="0"/>
              <a:buChar char="o"/>
            </a:pPr>
            <a:r>
              <a:rPr lang="en-US"/>
              <a:t>Inconsistent approach to navigation (when to use various modes, keys, etc.)</a:t>
            </a:r>
          </a:p>
          <a:p>
            <a:pPr lvl="1">
              <a:buClr>
                <a:srgbClr val="262626"/>
              </a:buClr>
              <a:buFont typeface="Courier New" pitchFamily="18" charset="0"/>
              <a:buChar char="o"/>
            </a:pPr>
            <a:r>
              <a:rPr lang="en-US"/>
              <a:t>Some elements are in a toolbar that can only be accessed by arrowing. Users must know (have memorized) these elements are there to access them.</a:t>
            </a:r>
          </a:p>
          <a:p>
            <a:pPr lvl="1">
              <a:buClr>
                <a:srgbClr val="262626"/>
              </a:buClr>
              <a:buFont typeface="Courier New" pitchFamily="18" charset="0"/>
              <a:buChar char="o"/>
            </a:pPr>
            <a:r>
              <a:rPr lang="en-US"/>
              <a:t>For messages, users must "drill down" into different layers of the messages. Users can get lost getting to the different layers, then exiting the correct number of layers. </a:t>
            </a:r>
          </a:p>
          <a:p>
            <a:pPr lvl="1">
              <a:buClr>
                <a:srgbClr val="262626"/>
              </a:buClr>
              <a:buFont typeface="Courier New" pitchFamily="18" charset="0"/>
              <a:buChar char="o"/>
            </a:pPr>
            <a:endParaRPr lang="en-US"/>
          </a:p>
        </p:txBody>
      </p:sp>
      <p:pic>
        <p:nvPicPr>
          <p:cNvPr id="2" name="Picture 1" descr="Screenshot of the format tool, emojis and loop component buttons in a toolbar. ">
            <a:extLst>
              <a:ext uri="{FF2B5EF4-FFF2-40B4-BE49-F238E27FC236}">
                <a16:creationId xmlns:a16="http://schemas.microsoft.com/office/drawing/2014/main" id="{CA02A3E4-121A-F725-C834-A8F98C228D7D}"/>
              </a:ext>
            </a:extLst>
          </p:cNvPr>
          <p:cNvPicPr>
            <a:picLocks noChangeAspect="1"/>
          </p:cNvPicPr>
          <p:nvPr/>
        </p:nvPicPr>
        <p:blipFill>
          <a:blip r:embed="rId3"/>
          <a:stretch>
            <a:fillRect/>
          </a:stretch>
        </p:blipFill>
        <p:spPr>
          <a:xfrm>
            <a:off x="4552950" y="4703842"/>
            <a:ext cx="3086100" cy="1019175"/>
          </a:xfrm>
          <a:prstGeom prst="rect">
            <a:avLst/>
          </a:prstGeom>
        </p:spPr>
      </p:pic>
    </p:spTree>
    <p:extLst>
      <p:ext uri="{BB962C8B-B14F-4D97-AF65-F5344CB8AC3E}">
        <p14:creationId xmlns:p14="http://schemas.microsoft.com/office/powerpoint/2010/main" val="4234350331"/>
      </p:ext>
    </p:extLst>
  </p:cSld>
  <p:clrMapOvr>
    <a:masterClrMapping/>
  </p:clrMapOvr>
  <p:extLst>
    <p:ext uri="{6950BFC3-D8DA-4A85-94F7-54DA5524770B}">
      <p188:commentRel xmlns:p188="http://schemas.microsoft.com/office/powerpoint/2018/8/main" r:id="rId2"/>
    </p:ext>
  </p:extLs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E0C9B6D5211CB4BB4FF0BDE8B40E050" ma:contentTypeVersion="17" ma:contentTypeDescription="Create a new document." ma:contentTypeScope="" ma:versionID="a2d1368af154a6ea1752f985fa20afa8">
  <xsd:schema xmlns:xsd="http://www.w3.org/2001/XMLSchema" xmlns:xs="http://www.w3.org/2001/XMLSchema" xmlns:p="http://schemas.microsoft.com/office/2006/metadata/properties" xmlns:ns2="9658077a-f9eb-46a8-add4-3ca0320fa8d8" xmlns:ns3="96eea759-55b1-4640-b385-ea6477220255" targetNamespace="http://schemas.microsoft.com/office/2006/metadata/properties" ma:root="true" ma:fieldsID="e6ec672d00a09296ddfee5e56fe18800" ns2:_="" ns3:_="">
    <xsd:import namespace="9658077a-f9eb-46a8-add4-3ca0320fa8d8"/>
    <xsd:import namespace="96eea759-55b1-4640-b385-ea647722025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58077a-f9eb-46a8-add4-3ca0320fa8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2802cc5-2881-4dd7-9d75-38905e9cf7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6eea759-55b1-4640-b385-ea647722025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d32af3b-b738-46e9-965a-e68ca5c310e3}" ma:internalName="TaxCatchAll" ma:showField="CatchAllData" ma:web="96eea759-55b1-4640-b385-ea647722025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6eea759-55b1-4640-b385-ea6477220255" xsi:nil="true"/>
    <lcf76f155ced4ddcb4097134ff3c332f xmlns="9658077a-f9eb-46a8-add4-3ca0320fa8d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95D0A9B-5647-47D8-A8D1-09E4377F9995}">
  <ds:schemaRefs>
    <ds:schemaRef ds:uri="http://schemas.microsoft.com/sharepoint/v3/contenttype/forms"/>
  </ds:schemaRefs>
</ds:datastoreItem>
</file>

<file path=customXml/itemProps2.xml><?xml version="1.0" encoding="utf-8"?>
<ds:datastoreItem xmlns:ds="http://schemas.openxmlformats.org/officeDocument/2006/customXml" ds:itemID="{6AEFD3B0-0FFE-4F49-A7A3-697DDBA57F3B}">
  <ds:schemaRefs>
    <ds:schemaRef ds:uri="9658077a-f9eb-46a8-add4-3ca0320fa8d8"/>
    <ds:schemaRef ds:uri="96eea759-55b1-4640-b385-ea647722025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783F846-B600-4CEF-960F-9540D99CE2C8}">
  <ds:schemaRefs>
    <ds:schemaRef ds:uri="9658077a-f9eb-46a8-add4-3ca0320fa8d8"/>
    <ds:schemaRef ds:uri="96eea759-55b1-4640-b385-ea6477220255"/>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TM03457510[[fn=Savon]]</Template>
  <TotalTime>0</TotalTime>
  <Words>1341</Words>
  <Application>Microsoft Office PowerPoint</Application>
  <PresentationFormat>Widescreen</PresentationFormat>
  <Paragraphs>133</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Century Gothic</vt:lpstr>
      <vt:lpstr>Courier New</vt:lpstr>
      <vt:lpstr>Courier New,monospace</vt:lpstr>
      <vt:lpstr>Garamond</vt:lpstr>
      <vt:lpstr>Garamond,Serif</vt:lpstr>
      <vt:lpstr>Savon</vt:lpstr>
      <vt:lpstr>Workplace Communication Tools Accessibility Comparison</vt:lpstr>
      <vt:lpstr>Learning Objectives</vt:lpstr>
      <vt:lpstr>Our testing process</vt:lpstr>
      <vt:lpstr>Organizational Accessibility</vt:lpstr>
      <vt:lpstr>Communication Norms</vt:lpstr>
      <vt:lpstr>Direct messaging</vt:lpstr>
      <vt:lpstr>Direct Messaging Case Study</vt:lpstr>
      <vt:lpstr>Direct Messaging Testing</vt:lpstr>
      <vt:lpstr>Microsoft Teams (Chat) Results</vt:lpstr>
      <vt:lpstr>Slack Results</vt:lpstr>
      <vt:lpstr>Overall Direct Messaging Results</vt:lpstr>
      <vt:lpstr>Video Conferencing</vt:lpstr>
      <vt:lpstr>Video Conferencing Case Study</vt:lpstr>
      <vt:lpstr>Video Conferencing testing</vt:lpstr>
      <vt:lpstr>Microsoft Teams (Meetings) Results</vt:lpstr>
      <vt:lpstr>Zoom Results</vt:lpstr>
      <vt:lpstr>Zoom Results (continued)</vt:lpstr>
      <vt:lpstr>Overall Video Results</vt:lpstr>
      <vt:lpstr>Accessible Communication Norms</vt:lpstr>
      <vt:lpstr>Question to the audience</vt:lpstr>
      <vt:lpstr>Establish a framework (how are we using this tool)</vt:lpstr>
      <vt:lpstr>Identify Elements/Activities That Won't Be Used or Will Be Modified</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Workplace Communication Tools Accessibility Comparison</dc:title>
  <dc:creator>Marisha Lamont-Manfre</dc:creator>
  <cp:lastModifiedBy>Marisha Lamont-Manfre</cp:lastModifiedBy>
  <cp:revision>7</cp:revision>
  <dcterms:created xsi:type="dcterms:W3CDTF">2024-10-11T22:24:25Z</dcterms:created>
  <dcterms:modified xsi:type="dcterms:W3CDTF">2024-11-01T18:13:12Z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0x010100BE0C9B6D5211CB4BB4FF0BDE8B40E050</vt:lpwstr>
  </property>
  <property fmtid="{D5CDD505-2E9C-101B-9397-08002B2CF9AE}" pid="3" name="MediaServiceImageTags">
    <vt:lpwstr/>
  </property>
</Properties>
</file>