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Lst>
  <p:sldSz cy="5143500" cx="9144000"/>
  <p:notesSz cx="6858000" cy="9144000"/>
  <p:embeddedFontLst>
    <p:embeddedFont>
      <p:font typeface="Montserrat"/>
      <p:regular r:id="rId38"/>
      <p:bold r:id="rId39"/>
      <p:italic r:id="rId40"/>
      <p:boldItalic r:id="rId41"/>
    </p:embeddedFont>
    <p:embeddedFont>
      <p:font typeface="Lato"/>
      <p:regular r:id="rId42"/>
      <p:bold r:id="rId43"/>
      <p:italic r:id="rId44"/>
      <p:boldItalic r:id="rId4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font" Target="fonts/Montserrat-italic.fntdata"/><Relationship Id="rId20" Type="http://schemas.openxmlformats.org/officeDocument/2006/relationships/slide" Target="slides/slide15.xml"/><Relationship Id="rId42" Type="http://schemas.openxmlformats.org/officeDocument/2006/relationships/font" Target="fonts/Lato-regular.fntdata"/><Relationship Id="rId41" Type="http://schemas.openxmlformats.org/officeDocument/2006/relationships/font" Target="fonts/Montserrat-boldItalic.fntdata"/><Relationship Id="rId22" Type="http://schemas.openxmlformats.org/officeDocument/2006/relationships/slide" Target="slides/slide17.xml"/><Relationship Id="rId44" Type="http://schemas.openxmlformats.org/officeDocument/2006/relationships/font" Target="fonts/Lato-italic.fntdata"/><Relationship Id="rId21" Type="http://schemas.openxmlformats.org/officeDocument/2006/relationships/slide" Target="slides/slide16.xml"/><Relationship Id="rId43" Type="http://schemas.openxmlformats.org/officeDocument/2006/relationships/font" Target="fonts/Lato-bold.fntdata"/><Relationship Id="rId24" Type="http://schemas.openxmlformats.org/officeDocument/2006/relationships/slide" Target="slides/slide19.xml"/><Relationship Id="rId23" Type="http://schemas.openxmlformats.org/officeDocument/2006/relationships/slide" Target="slides/slide18.xml"/><Relationship Id="rId45" Type="http://schemas.openxmlformats.org/officeDocument/2006/relationships/font" Target="fonts/Lato-bold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font" Target="fonts/Montserrat-bold.fntdata"/><Relationship Id="rId16" Type="http://schemas.openxmlformats.org/officeDocument/2006/relationships/slide" Target="slides/slide11.xml"/><Relationship Id="rId38" Type="http://schemas.openxmlformats.org/officeDocument/2006/relationships/font" Target="fonts/Montserrat-regular.fntdata"/><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g313d00e165d_1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313d00e165d_1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g3016ce055cd_0_1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3" name="Google Shape;193;g3016ce055cd_0_1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g310e5547df1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9" name="Google Shape;199;g310e5547df1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g310e5547df1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5" name="Google Shape;205;g310e5547df1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g310e5547df1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2" name="Google Shape;212;g310e5547df1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g310e5547df1_0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8" name="Google Shape;218;g310e5547df1_0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g310e5547df1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4" name="Google Shape;224;g310e5547df1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g310e5547df1_0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0" name="Google Shape;230;g310e5547df1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 name="Shape 234"/>
        <p:cNvGrpSpPr/>
        <p:nvPr/>
      </p:nvGrpSpPr>
      <p:grpSpPr>
        <a:xfrm>
          <a:off x="0" y="0"/>
          <a:ext cx="0" cy="0"/>
          <a:chOff x="0" y="0"/>
          <a:chExt cx="0" cy="0"/>
        </a:xfrm>
      </p:grpSpPr>
      <p:sp>
        <p:nvSpPr>
          <p:cNvPr id="235" name="Google Shape;235;g310e5547df1_0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6" name="Google Shape;236;g310e5547df1_0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 name="Shape 240"/>
        <p:cNvGrpSpPr/>
        <p:nvPr/>
      </p:nvGrpSpPr>
      <p:grpSpPr>
        <a:xfrm>
          <a:off x="0" y="0"/>
          <a:ext cx="0" cy="0"/>
          <a:chOff x="0" y="0"/>
          <a:chExt cx="0" cy="0"/>
        </a:xfrm>
      </p:grpSpPr>
      <p:sp>
        <p:nvSpPr>
          <p:cNvPr id="241" name="Google Shape;241;g310e5547df1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2" name="Google Shape;242;g310e5547df1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3016ce055cd_0_1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3016ce055cd_0_1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g310e5547df1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8" name="Google Shape;248;g310e5547df1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g310e5547df1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4" name="Google Shape;254;g310e5547df1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8" name="Shape 258"/>
        <p:cNvGrpSpPr/>
        <p:nvPr/>
      </p:nvGrpSpPr>
      <p:grpSpPr>
        <a:xfrm>
          <a:off x="0" y="0"/>
          <a:ext cx="0" cy="0"/>
          <a:chOff x="0" y="0"/>
          <a:chExt cx="0" cy="0"/>
        </a:xfrm>
      </p:grpSpPr>
      <p:sp>
        <p:nvSpPr>
          <p:cNvPr id="259" name="Google Shape;259;g3120696e9a6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0" name="Google Shape;260;g3120696e9a6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g3016ce055cd_0_2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6" name="Google Shape;266;g3016ce055cd_0_2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0" name="Shape 270"/>
        <p:cNvGrpSpPr/>
        <p:nvPr/>
      </p:nvGrpSpPr>
      <p:grpSpPr>
        <a:xfrm>
          <a:off x="0" y="0"/>
          <a:ext cx="0" cy="0"/>
          <a:chOff x="0" y="0"/>
          <a:chExt cx="0" cy="0"/>
        </a:xfrm>
      </p:grpSpPr>
      <p:sp>
        <p:nvSpPr>
          <p:cNvPr id="271" name="Google Shape;271;g3016ce055cd_0_1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2" name="Google Shape;272;g3016ce055cd_0_1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6" name="Shape 276"/>
        <p:cNvGrpSpPr/>
        <p:nvPr/>
      </p:nvGrpSpPr>
      <p:grpSpPr>
        <a:xfrm>
          <a:off x="0" y="0"/>
          <a:ext cx="0" cy="0"/>
          <a:chOff x="0" y="0"/>
          <a:chExt cx="0" cy="0"/>
        </a:xfrm>
      </p:grpSpPr>
      <p:sp>
        <p:nvSpPr>
          <p:cNvPr id="277" name="Google Shape;277;g3016ce055cd_0_1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8" name="Google Shape;278;g3016ce055cd_0_1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2" name="Shape 282"/>
        <p:cNvGrpSpPr/>
        <p:nvPr/>
      </p:nvGrpSpPr>
      <p:grpSpPr>
        <a:xfrm>
          <a:off x="0" y="0"/>
          <a:ext cx="0" cy="0"/>
          <a:chOff x="0" y="0"/>
          <a:chExt cx="0" cy="0"/>
        </a:xfrm>
      </p:grpSpPr>
      <p:sp>
        <p:nvSpPr>
          <p:cNvPr id="283" name="Google Shape;283;g313d00e165d_1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4" name="Google Shape;284;g313d00e165d_1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8" name="Shape 288"/>
        <p:cNvGrpSpPr/>
        <p:nvPr/>
      </p:nvGrpSpPr>
      <p:grpSpPr>
        <a:xfrm>
          <a:off x="0" y="0"/>
          <a:ext cx="0" cy="0"/>
          <a:chOff x="0" y="0"/>
          <a:chExt cx="0" cy="0"/>
        </a:xfrm>
      </p:grpSpPr>
      <p:sp>
        <p:nvSpPr>
          <p:cNvPr id="289" name="Google Shape;289;g313d00e165d_1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0" name="Google Shape;290;g313d00e165d_1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4" name="Shape 294"/>
        <p:cNvGrpSpPr/>
        <p:nvPr/>
      </p:nvGrpSpPr>
      <p:grpSpPr>
        <a:xfrm>
          <a:off x="0" y="0"/>
          <a:ext cx="0" cy="0"/>
          <a:chOff x="0" y="0"/>
          <a:chExt cx="0" cy="0"/>
        </a:xfrm>
      </p:grpSpPr>
      <p:sp>
        <p:nvSpPr>
          <p:cNvPr id="295" name="Google Shape;295;g313d00e165d_1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6" name="Google Shape;296;g313d00e165d_1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0" name="Shape 300"/>
        <p:cNvGrpSpPr/>
        <p:nvPr/>
      </p:nvGrpSpPr>
      <p:grpSpPr>
        <a:xfrm>
          <a:off x="0" y="0"/>
          <a:ext cx="0" cy="0"/>
          <a:chOff x="0" y="0"/>
          <a:chExt cx="0" cy="0"/>
        </a:xfrm>
      </p:grpSpPr>
      <p:sp>
        <p:nvSpPr>
          <p:cNvPr id="301" name="Google Shape;301;g3016ce055cd_0_1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2" name="Google Shape;302;g3016ce055cd_0_1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3016ce055cd_0_1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3016ce055cd_0_1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6" name="Shape 306"/>
        <p:cNvGrpSpPr/>
        <p:nvPr/>
      </p:nvGrpSpPr>
      <p:grpSpPr>
        <a:xfrm>
          <a:off x="0" y="0"/>
          <a:ext cx="0" cy="0"/>
          <a:chOff x="0" y="0"/>
          <a:chExt cx="0" cy="0"/>
        </a:xfrm>
      </p:grpSpPr>
      <p:sp>
        <p:nvSpPr>
          <p:cNvPr id="307" name="Google Shape;307;g3016ce055cd_0_1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8" name="Google Shape;308;g3016ce055cd_0_1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2" name="Shape 312"/>
        <p:cNvGrpSpPr/>
        <p:nvPr/>
      </p:nvGrpSpPr>
      <p:grpSpPr>
        <a:xfrm>
          <a:off x="0" y="0"/>
          <a:ext cx="0" cy="0"/>
          <a:chOff x="0" y="0"/>
          <a:chExt cx="0" cy="0"/>
        </a:xfrm>
      </p:grpSpPr>
      <p:sp>
        <p:nvSpPr>
          <p:cNvPr id="313" name="Google Shape;313;g3016ce055cd_0_20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4" name="Google Shape;314;g3016ce055cd_0_20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8" name="Shape 318"/>
        <p:cNvGrpSpPr/>
        <p:nvPr/>
      </p:nvGrpSpPr>
      <p:grpSpPr>
        <a:xfrm>
          <a:off x="0" y="0"/>
          <a:ext cx="0" cy="0"/>
          <a:chOff x="0" y="0"/>
          <a:chExt cx="0" cy="0"/>
        </a:xfrm>
      </p:grpSpPr>
      <p:sp>
        <p:nvSpPr>
          <p:cNvPr id="319" name="Google Shape;319;g313d00e165d_1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0" name="Google Shape;320;g313d00e165d_1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3016ce055cd_0_1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3016ce055cd_0_1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3016ce055cd_0_1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3016ce055cd_0_1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3120696e9a6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3120696e9a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3016ce055cd_0_1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3016ce055cd_0_1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3016ce055cd_0_1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3016ce055cd_0_1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3016ce055cd_0_1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3016ce055cd_0_1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rot="5400000">
            <a:off x="7500300" y="505"/>
            <a:ext cx="1643700" cy="1643700"/>
          </a:xfrm>
          <a:prstGeom prst="diagStripe">
            <a:avLst>
              <a:gd fmla="val 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0" y="490"/>
            <a:ext cx="5153705" cy="5134399"/>
            <a:chOff x="0" y="75"/>
            <a:chExt cx="5153705" cy="5152950"/>
          </a:xfrm>
        </p:grpSpPr>
        <p:sp>
          <p:nvSpPr>
            <p:cNvPr id="12" name="Google Shape;12;p2"/>
            <p:cNvSpPr/>
            <p:nvPr/>
          </p:nvSpPr>
          <p:spPr>
            <a:xfrm rot="-5400000">
              <a:off x="455" y="-225"/>
              <a:ext cx="5152800" cy="5153700"/>
            </a:xfrm>
            <a:prstGeom prst="diagStripe">
              <a:avLst>
                <a:gd fmla="val 5000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150" y="1145825"/>
              <a:ext cx="3996600" cy="3996900"/>
            </a:xfrm>
            <a:prstGeom prst="diagStripe">
              <a:avLst>
                <a:gd fmla="val 58774"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5400000">
              <a:off x="1646" y="-75"/>
              <a:ext cx="2299800" cy="23001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flipH="1">
              <a:off x="652821" y="590035"/>
              <a:ext cx="2300100" cy="2299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3537150" y="1578400"/>
            <a:ext cx="5017500" cy="1578900"/>
          </a:xfrm>
          <a:prstGeom prst="rect">
            <a:avLst/>
          </a:prstGeom>
        </p:spPr>
        <p:txBody>
          <a:bodyPr anchorCtr="0" anchor="t" bIns="91425" lIns="91425" spcFirstLastPara="1" rIns="91425" wrap="square" tIns="91425">
            <a:norm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p:txBody>
      </p:sp>
      <p:sp>
        <p:nvSpPr>
          <p:cNvPr id="17" name="Google Shape;17;p2"/>
          <p:cNvSpPr txBox="1"/>
          <p:nvPr>
            <p:ph idx="1" type="subTitle"/>
          </p:nvPr>
        </p:nvSpPr>
        <p:spPr>
          <a:xfrm>
            <a:off x="5083950" y="3924925"/>
            <a:ext cx="34707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18" name="Google Shape;18;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05" name="Shape 105"/>
        <p:cNvGrpSpPr/>
        <p:nvPr/>
      </p:nvGrpSpPr>
      <p:grpSpPr>
        <a:xfrm>
          <a:off x="0" y="0"/>
          <a:ext cx="0" cy="0"/>
          <a:chOff x="0" y="0"/>
          <a:chExt cx="0" cy="0"/>
        </a:xfrm>
      </p:grpSpPr>
      <p:grpSp>
        <p:nvGrpSpPr>
          <p:cNvPr id="106" name="Google Shape;106;p11"/>
          <p:cNvGrpSpPr/>
          <p:nvPr/>
        </p:nvGrpSpPr>
        <p:grpSpPr>
          <a:xfrm>
            <a:off x="4406400" y="0"/>
            <a:ext cx="4737600" cy="5143065"/>
            <a:chOff x="4406400" y="0"/>
            <a:chExt cx="4737600" cy="5143065"/>
          </a:xfrm>
        </p:grpSpPr>
        <p:sp>
          <p:nvSpPr>
            <p:cNvPr id="107" name="Google Shape;107;p11"/>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1"/>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1"/>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1"/>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1"/>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1"/>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1"/>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1"/>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1"/>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1"/>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11"/>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1"/>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1"/>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1"/>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5" name="Google Shape;125;p11"/>
          <p:cNvSpPr txBox="1"/>
          <p:nvPr>
            <p:ph hasCustomPrompt="1" type="title"/>
          </p:nvPr>
        </p:nvSpPr>
        <p:spPr>
          <a:xfrm>
            <a:off x="823850" y="1284675"/>
            <a:ext cx="4776000" cy="1300800"/>
          </a:xfrm>
          <a:prstGeom prst="rect">
            <a:avLst/>
          </a:prstGeom>
        </p:spPr>
        <p:txBody>
          <a:bodyPr anchorCtr="0" anchor="t" bIns="91425" lIns="91425" spcFirstLastPara="1" rIns="91425" wrap="square" tIns="91425">
            <a:normAutofit/>
          </a:bodyPr>
          <a:lstStyle>
            <a:lvl1pPr lvl="0">
              <a:spcBef>
                <a:spcPts val="0"/>
              </a:spcBef>
              <a:spcAft>
                <a:spcPts val="0"/>
              </a:spcAft>
              <a:buSzPts val="8000"/>
              <a:buNone/>
              <a:defRPr sz="8000"/>
            </a:lvl1pPr>
            <a:lvl2pPr lvl="1">
              <a:spcBef>
                <a:spcPts val="0"/>
              </a:spcBef>
              <a:spcAft>
                <a:spcPts val="0"/>
              </a:spcAft>
              <a:buSzPts val="8000"/>
              <a:buNone/>
              <a:defRPr sz="8000"/>
            </a:lvl2pPr>
            <a:lvl3pPr lvl="2">
              <a:spcBef>
                <a:spcPts val="0"/>
              </a:spcBef>
              <a:spcAft>
                <a:spcPts val="0"/>
              </a:spcAft>
              <a:buSzPts val="8000"/>
              <a:buNone/>
              <a:defRPr sz="8000"/>
            </a:lvl3pPr>
            <a:lvl4pPr lvl="3">
              <a:spcBef>
                <a:spcPts val="0"/>
              </a:spcBef>
              <a:spcAft>
                <a:spcPts val="0"/>
              </a:spcAft>
              <a:buSzPts val="8000"/>
              <a:buNone/>
              <a:defRPr sz="8000"/>
            </a:lvl4pPr>
            <a:lvl5pPr lvl="4">
              <a:spcBef>
                <a:spcPts val="0"/>
              </a:spcBef>
              <a:spcAft>
                <a:spcPts val="0"/>
              </a:spcAft>
              <a:buSzPts val="8000"/>
              <a:buNone/>
              <a:defRPr sz="8000"/>
            </a:lvl5pPr>
            <a:lvl6pPr lvl="5">
              <a:spcBef>
                <a:spcPts val="0"/>
              </a:spcBef>
              <a:spcAft>
                <a:spcPts val="0"/>
              </a:spcAft>
              <a:buSzPts val="8000"/>
              <a:buNone/>
              <a:defRPr sz="8000"/>
            </a:lvl6pPr>
            <a:lvl7pPr lvl="6">
              <a:spcBef>
                <a:spcPts val="0"/>
              </a:spcBef>
              <a:spcAft>
                <a:spcPts val="0"/>
              </a:spcAft>
              <a:buSzPts val="8000"/>
              <a:buNone/>
              <a:defRPr sz="8000"/>
            </a:lvl7pPr>
            <a:lvl8pPr lvl="7">
              <a:spcBef>
                <a:spcPts val="0"/>
              </a:spcBef>
              <a:spcAft>
                <a:spcPts val="0"/>
              </a:spcAft>
              <a:buSzPts val="8000"/>
              <a:buNone/>
              <a:defRPr sz="8000"/>
            </a:lvl8pPr>
            <a:lvl9pPr lvl="8">
              <a:spcBef>
                <a:spcPts val="0"/>
              </a:spcBef>
              <a:spcAft>
                <a:spcPts val="0"/>
              </a:spcAft>
              <a:buSzPts val="8000"/>
              <a:buNone/>
              <a:defRPr sz="8000"/>
            </a:lvl9pPr>
          </a:lstStyle>
          <a:p>
            <a:r>
              <a:t>xx%</a:t>
            </a:r>
          </a:p>
        </p:txBody>
      </p:sp>
      <p:sp>
        <p:nvSpPr>
          <p:cNvPr id="126" name="Google Shape;126;p11"/>
          <p:cNvSpPr txBox="1"/>
          <p:nvPr>
            <p:ph idx="1" type="body"/>
          </p:nvPr>
        </p:nvSpPr>
        <p:spPr>
          <a:xfrm>
            <a:off x="823850" y="2643124"/>
            <a:ext cx="4776000" cy="1218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27" name="Google Shape;12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8" name="Shape 128"/>
        <p:cNvGrpSpPr/>
        <p:nvPr/>
      </p:nvGrpSpPr>
      <p:grpSpPr>
        <a:xfrm>
          <a:off x="0" y="0"/>
          <a:ext cx="0" cy="0"/>
          <a:chOff x="0" y="0"/>
          <a:chExt cx="0" cy="0"/>
        </a:xfrm>
      </p:grpSpPr>
      <p:sp>
        <p:nvSpPr>
          <p:cNvPr id="129" name="Google Shape;12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9" name="Shape 19"/>
        <p:cNvGrpSpPr/>
        <p:nvPr/>
      </p:nvGrpSpPr>
      <p:grpSpPr>
        <a:xfrm>
          <a:off x="0" y="0"/>
          <a:ext cx="0" cy="0"/>
          <a:chOff x="0" y="0"/>
          <a:chExt cx="0" cy="0"/>
        </a:xfrm>
      </p:grpSpPr>
      <p:grpSp>
        <p:nvGrpSpPr>
          <p:cNvPr id="20" name="Google Shape;20;p3"/>
          <p:cNvGrpSpPr/>
          <p:nvPr/>
        </p:nvGrpSpPr>
        <p:grpSpPr>
          <a:xfrm>
            <a:off x="4406400" y="0"/>
            <a:ext cx="4737600" cy="5143065"/>
            <a:chOff x="4406400" y="0"/>
            <a:chExt cx="4737600" cy="5143065"/>
          </a:xfrm>
        </p:grpSpPr>
        <p:sp>
          <p:nvSpPr>
            <p:cNvPr id="21" name="Google Shape;21;p3"/>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3"/>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3"/>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3"/>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3"/>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3"/>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3"/>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3"/>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3"/>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3"/>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3"/>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3"/>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3"/>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9" name="Google Shape;39;p3"/>
          <p:cNvSpPr txBox="1"/>
          <p:nvPr>
            <p:ph type="title"/>
          </p:nvPr>
        </p:nvSpPr>
        <p:spPr>
          <a:xfrm>
            <a:off x="823850" y="2053000"/>
            <a:ext cx="4587000" cy="11487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40" name="Google Shape;40;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41" name="Shape 41"/>
        <p:cNvGrpSpPr/>
        <p:nvPr/>
      </p:nvGrpSpPr>
      <p:grpSpPr>
        <a:xfrm>
          <a:off x="0" y="0"/>
          <a:ext cx="0" cy="0"/>
          <a:chOff x="0" y="0"/>
          <a:chExt cx="0" cy="0"/>
        </a:xfrm>
      </p:grpSpPr>
      <p:grpSp>
        <p:nvGrpSpPr>
          <p:cNvPr id="42" name="Google Shape;42;p4"/>
          <p:cNvGrpSpPr/>
          <p:nvPr/>
        </p:nvGrpSpPr>
        <p:grpSpPr>
          <a:xfrm>
            <a:off x="0" y="381001"/>
            <a:ext cx="1037850" cy="1016287"/>
            <a:chOff x="0" y="381001"/>
            <a:chExt cx="1037850" cy="1016287"/>
          </a:xfrm>
        </p:grpSpPr>
        <p:sp>
          <p:nvSpPr>
            <p:cNvPr id="43" name="Google Shape;43;p4"/>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4"/>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6" name="Google Shape;46;p4"/>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lvl1pPr indent="-323850" lvl="0" marL="457200">
              <a:spcBef>
                <a:spcPts val="0"/>
              </a:spcBef>
              <a:spcAft>
                <a:spcPts val="0"/>
              </a:spcAft>
              <a:buSzPts val="1500"/>
              <a:buChar char="●"/>
              <a:defRPr sz="1500"/>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47" name="Google Shape;47;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48" name="Shape 48"/>
        <p:cNvGrpSpPr/>
        <p:nvPr/>
      </p:nvGrpSpPr>
      <p:grpSpPr>
        <a:xfrm>
          <a:off x="0" y="0"/>
          <a:ext cx="0" cy="0"/>
          <a:chOff x="0" y="0"/>
          <a:chExt cx="0" cy="0"/>
        </a:xfrm>
      </p:grpSpPr>
      <p:grpSp>
        <p:nvGrpSpPr>
          <p:cNvPr id="49" name="Google Shape;49;p5"/>
          <p:cNvGrpSpPr/>
          <p:nvPr/>
        </p:nvGrpSpPr>
        <p:grpSpPr>
          <a:xfrm>
            <a:off x="0" y="381001"/>
            <a:ext cx="1037850" cy="1016287"/>
            <a:chOff x="0" y="381001"/>
            <a:chExt cx="1037850" cy="1016287"/>
          </a:xfrm>
        </p:grpSpPr>
        <p:sp>
          <p:nvSpPr>
            <p:cNvPr id="50" name="Google Shape;50;p5"/>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5"/>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5"/>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53" name="Google Shape;53;p5"/>
          <p:cNvSpPr txBox="1"/>
          <p:nvPr>
            <p:ph idx="1" type="body"/>
          </p:nvPr>
        </p:nvSpPr>
        <p:spPr>
          <a:xfrm>
            <a:off x="1297500"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4" name="Google Shape;54;p5"/>
          <p:cNvSpPr txBox="1"/>
          <p:nvPr>
            <p:ph idx="2" type="body"/>
          </p:nvPr>
        </p:nvSpPr>
        <p:spPr>
          <a:xfrm>
            <a:off x="4933221"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6" name="Shape 56"/>
        <p:cNvGrpSpPr/>
        <p:nvPr/>
      </p:nvGrpSpPr>
      <p:grpSpPr>
        <a:xfrm>
          <a:off x="0" y="0"/>
          <a:ext cx="0" cy="0"/>
          <a:chOff x="0" y="0"/>
          <a:chExt cx="0" cy="0"/>
        </a:xfrm>
      </p:grpSpPr>
      <p:grpSp>
        <p:nvGrpSpPr>
          <p:cNvPr id="57" name="Google Shape;57;p6"/>
          <p:cNvGrpSpPr/>
          <p:nvPr/>
        </p:nvGrpSpPr>
        <p:grpSpPr>
          <a:xfrm>
            <a:off x="0" y="381001"/>
            <a:ext cx="1037850" cy="1016287"/>
            <a:chOff x="0" y="381001"/>
            <a:chExt cx="1037850" cy="1016287"/>
          </a:xfrm>
        </p:grpSpPr>
        <p:sp>
          <p:nvSpPr>
            <p:cNvPr id="58" name="Google Shape;58;p6"/>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6"/>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0" name="Google Shape;60;p6"/>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1" name="Google Shape;61;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62" name="Shape 62"/>
        <p:cNvGrpSpPr/>
        <p:nvPr/>
      </p:nvGrpSpPr>
      <p:grpSpPr>
        <a:xfrm>
          <a:off x="0" y="0"/>
          <a:ext cx="0" cy="0"/>
          <a:chOff x="0" y="0"/>
          <a:chExt cx="0" cy="0"/>
        </a:xfrm>
      </p:grpSpPr>
      <p:grpSp>
        <p:nvGrpSpPr>
          <p:cNvPr id="63" name="Google Shape;63;p7"/>
          <p:cNvGrpSpPr/>
          <p:nvPr/>
        </p:nvGrpSpPr>
        <p:grpSpPr>
          <a:xfrm>
            <a:off x="0" y="381001"/>
            <a:ext cx="1037850" cy="1016287"/>
            <a:chOff x="0" y="381001"/>
            <a:chExt cx="1037850" cy="1016287"/>
          </a:xfrm>
        </p:grpSpPr>
        <p:sp>
          <p:nvSpPr>
            <p:cNvPr id="64" name="Google Shape;64;p7"/>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7"/>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7"/>
          <p:cNvSpPr txBox="1"/>
          <p:nvPr>
            <p:ph type="title"/>
          </p:nvPr>
        </p:nvSpPr>
        <p:spPr>
          <a:xfrm>
            <a:off x="1297500" y="393750"/>
            <a:ext cx="3798900" cy="1493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7" name="Google Shape;67;p7"/>
          <p:cNvSpPr txBox="1"/>
          <p:nvPr>
            <p:ph idx="1" type="body"/>
          </p:nvPr>
        </p:nvSpPr>
        <p:spPr>
          <a:xfrm>
            <a:off x="1297500" y="1972550"/>
            <a:ext cx="3798900" cy="2415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8" name="Google Shape;68;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69" name="Shape 69"/>
        <p:cNvGrpSpPr/>
        <p:nvPr/>
      </p:nvGrpSpPr>
      <p:grpSpPr>
        <a:xfrm>
          <a:off x="0" y="0"/>
          <a:ext cx="0" cy="0"/>
          <a:chOff x="0" y="0"/>
          <a:chExt cx="0" cy="0"/>
        </a:xfrm>
      </p:grpSpPr>
      <p:grpSp>
        <p:nvGrpSpPr>
          <p:cNvPr id="70" name="Google Shape;70;p8"/>
          <p:cNvGrpSpPr/>
          <p:nvPr/>
        </p:nvGrpSpPr>
        <p:grpSpPr>
          <a:xfrm>
            <a:off x="4406400" y="0"/>
            <a:ext cx="4737600" cy="5143500"/>
            <a:chOff x="4406400" y="0"/>
            <a:chExt cx="4737600" cy="5143500"/>
          </a:xfrm>
        </p:grpSpPr>
        <p:sp>
          <p:nvSpPr>
            <p:cNvPr id="71" name="Google Shape;71;p8"/>
            <p:cNvSpPr/>
            <p:nvPr/>
          </p:nvSpPr>
          <p:spPr>
            <a:xfrm rot="5400000">
              <a:off x="4407900" y="-1500"/>
              <a:ext cx="47346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8"/>
            <p:cNvSpPr/>
            <p:nvPr/>
          </p:nvSpPr>
          <p:spPr>
            <a:xfrm rot="5400000">
              <a:off x="4840825" y="6000"/>
              <a:ext cx="42987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8"/>
            <p:cNvSpPr/>
            <p:nvPr/>
          </p:nvSpPr>
          <p:spPr>
            <a:xfrm rot="-5400000">
              <a:off x="5618399" y="123664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8"/>
            <p:cNvSpPr/>
            <p:nvPr/>
          </p:nvSpPr>
          <p:spPr>
            <a:xfrm flipH="1">
              <a:off x="5849857" y="144407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8"/>
            <p:cNvSpPr/>
            <p:nvPr/>
          </p:nvSpPr>
          <p:spPr>
            <a:xfrm rot="-5400000">
              <a:off x="5987081" y="246974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8"/>
            <p:cNvSpPr/>
            <p:nvPr/>
          </p:nvSpPr>
          <p:spPr>
            <a:xfrm flipH="1">
              <a:off x="6222115" y="2677179"/>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8"/>
            <p:cNvSpPr/>
            <p:nvPr/>
          </p:nvSpPr>
          <p:spPr>
            <a:xfrm rot="-5400000">
              <a:off x="6675341" y="186224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8"/>
            <p:cNvSpPr/>
            <p:nvPr/>
          </p:nvSpPr>
          <p:spPr>
            <a:xfrm flipH="1">
              <a:off x="6908099" y="2069680"/>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rot="-5400000">
              <a:off x="6861141" y="247808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8"/>
            <p:cNvSpPr/>
            <p:nvPr/>
          </p:nvSpPr>
          <p:spPr>
            <a:xfrm flipH="1">
              <a:off x="7965266" y="269319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8"/>
            <p:cNvSpPr/>
            <p:nvPr/>
          </p:nvSpPr>
          <p:spPr>
            <a:xfrm flipH="1">
              <a:off x="8145082" y="330903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rot="-5400000">
              <a:off x="7047599" y="309534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flipH="1">
              <a:off x="7276649" y="330278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8"/>
            <p:cNvSpPr/>
            <p:nvPr/>
          </p:nvSpPr>
          <p:spPr>
            <a:xfrm rot="-5400000">
              <a:off x="7227414" y="3711189"/>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8"/>
            <p:cNvSpPr/>
            <p:nvPr/>
          </p:nvSpPr>
          <p:spPr>
            <a:xfrm flipH="1">
              <a:off x="7462448" y="391862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8"/>
            <p:cNvSpPr/>
            <p:nvPr/>
          </p:nvSpPr>
          <p:spPr>
            <a:xfrm rot="-5400000">
              <a:off x="8102491" y="37188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flipH="1">
              <a:off x="8334533" y="392629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rot="-5400000">
              <a:off x="8288290" y="433470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9" name="Google Shape;89;p8"/>
          <p:cNvSpPr txBox="1"/>
          <p:nvPr>
            <p:ph type="title"/>
          </p:nvPr>
        </p:nvSpPr>
        <p:spPr>
          <a:xfrm>
            <a:off x="823850" y="866775"/>
            <a:ext cx="4587000" cy="35211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0" name="Google Shape;90;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91" name="Shape 91"/>
        <p:cNvGrpSpPr/>
        <p:nvPr/>
      </p:nvGrpSpPr>
      <p:grpSpPr>
        <a:xfrm>
          <a:off x="0" y="0"/>
          <a:ext cx="0" cy="0"/>
          <a:chOff x="0" y="0"/>
          <a:chExt cx="0" cy="0"/>
        </a:xfrm>
      </p:grpSpPr>
      <p:grpSp>
        <p:nvGrpSpPr>
          <p:cNvPr id="92" name="Google Shape;92;p9"/>
          <p:cNvGrpSpPr/>
          <p:nvPr/>
        </p:nvGrpSpPr>
        <p:grpSpPr>
          <a:xfrm>
            <a:off x="0" y="381001"/>
            <a:ext cx="1037850" cy="1016287"/>
            <a:chOff x="0" y="381001"/>
            <a:chExt cx="1037850" cy="1016287"/>
          </a:xfrm>
        </p:grpSpPr>
        <p:sp>
          <p:nvSpPr>
            <p:cNvPr id="93" name="Google Shape;93;p9"/>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9"/>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9"/>
          <p:cNvSpPr txBox="1"/>
          <p:nvPr>
            <p:ph type="title"/>
          </p:nvPr>
        </p:nvSpPr>
        <p:spPr>
          <a:xfrm>
            <a:off x="1297500" y="1658325"/>
            <a:ext cx="3036300" cy="17517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96" name="Google Shape;96;p9"/>
          <p:cNvSpPr txBox="1"/>
          <p:nvPr>
            <p:ph idx="1" type="subTitle"/>
          </p:nvPr>
        </p:nvSpPr>
        <p:spPr>
          <a:xfrm>
            <a:off x="1297500" y="3538000"/>
            <a:ext cx="30363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97" name="Google Shape;97;p9"/>
          <p:cNvSpPr txBox="1"/>
          <p:nvPr>
            <p:ph idx="2" type="body"/>
          </p:nvPr>
        </p:nvSpPr>
        <p:spPr>
          <a:xfrm>
            <a:off x="4648200" y="1696600"/>
            <a:ext cx="3676800" cy="2347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8" name="Google Shape;98;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99" name="Shape 99"/>
        <p:cNvGrpSpPr/>
        <p:nvPr/>
      </p:nvGrpSpPr>
      <p:grpSpPr>
        <a:xfrm>
          <a:off x="0" y="0"/>
          <a:ext cx="0" cy="0"/>
          <a:chOff x="0" y="0"/>
          <a:chExt cx="0" cy="0"/>
        </a:xfrm>
      </p:grpSpPr>
      <p:grpSp>
        <p:nvGrpSpPr>
          <p:cNvPr id="100" name="Google Shape;100;p10"/>
          <p:cNvGrpSpPr/>
          <p:nvPr/>
        </p:nvGrpSpPr>
        <p:grpSpPr>
          <a:xfrm>
            <a:off x="0" y="4128572"/>
            <a:ext cx="698925" cy="684657"/>
            <a:chOff x="0" y="3785672"/>
            <a:chExt cx="698925" cy="684657"/>
          </a:xfrm>
        </p:grpSpPr>
        <p:sp>
          <p:nvSpPr>
            <p:cNvPr id="101" name="Google Shape;101;p10"/>
            <p:cNvSpPr/>
            <p:nvPr/>
          </p:nvSpPr>
          <p:spPr>
            <a:xfrm rot="-5400000">
              <a:off x="0" y="3785672"/>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0"/>
            <p:cNvSpPr/>
            <p:nvPr/>
          </p:nvSpPr>
          <p:spPr>
            <a:xfrm flipH="1">
              <a:off x="154125" y="3925529"/>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10"/>
          <p:cNvSpPr txBox="1"/>
          <p:nvPr>
            <p:ph idx="1" type="body"/>
          </p:nvPr>
        </p:nvSpPr>
        <p:spPr>
          <a:xfrm>
            <a:off x="812725" y="4305375"/>
            <a:ext cx="6936000" cy="523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04" name="Google Shape;104;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focus">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1pPr>
            <a:lvl2pPr lvl="1">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2pPr>
            <a:lvl3pPr lvl="2">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3pPr>
            <a:lvl4pPr lvl="3">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4pPr>
            <a:lvl5pPr lvl="4">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5pPr>
            <a:lvl6pPr lvl="5">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6pPr>
            <a:lvl7pPr lvl="6">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7pPr>
            <a:lvl8pPr lvl="7">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8pPr>
            <a:lvl9pPr lvl="8">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lt1"/>
              </a:buClr>
              <a:buSzPts val="1300"/>
              <a:buFont typeface="Lato"/>
              <a:buChar char="●"/>
              <a:defRPr sz="1300">
                <a:solidFill>
                  <a:schemeClr val="lt1"/>
                </a:solidFill>
                <a:latin typeface="Lato"/>
                <a:ea typeface="Lato"/>
                <a:cs typeface="Lato"/>
                <a:sym typeface="Lato"/>
              </a:defRPr>
            </a:lvl1pPr>
            <a:lvl2pPr indent="-298450" lvl="1" marL="914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2pPr>
            <a:lvl3pPr indent="-298450" lvl="2" marL="1371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3pPr>
            <a:lvl4pPr indent="-298450" lvl="3" marL="1828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4pPr>
            <a:lvl5pPr indent="-298450" lvl="4" marL="22860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5pPr>
            <a:lvl6pPr indent="-298450" lvl="5" marL="27432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6pPr>
            <a:lvl7pPr indent="-298450" lvl="6" marL="3200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7pPr>
            <a:lvl8pPr indent="-298450" lvl="7" marL="3657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8pPr>
            <a:lvl9pPr indent="-298450" lvl="8" marL="4114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1"/>
                </a:solidFill>
                <a:latin typeface="Lato"/>
                <a:ea typeface="Lato"/>
                <a:cs typeface="Lato"/>
                <a:sym typeface="Lato"/>
              </a:defRPr>
            </a:lvl1pPr>
            <a:lvl2pPr lvl="1" algn="r">
              <a:buNone/>
              <a:defRPr sz="1000">
                <a:solidFill>
                  <a:schemeClr val="lt1"/>
                </a:solidFill>
                <a:latin typeface="Lato"/>
                <a:ea typeface="Lato"/>
                <a:cs typeface="Lato"/>
                <a:sym typeface="Lato"/>
              </a:defRPr>
            </a:lvl2pPr>
            <a:lvl3pPr lvl="2" algn="r">
              <a:buNone/>
              <a:defRPr sz="1000">
                <a:solidFill>
                  <a:schemeClr val="lt1"/>
                </a:solidFill>
                <a:latin typeface="Lato"/>
                <a:ea typeface="Lato"/>
                <a:cs typeface="Lato"/>
                <a:sym typeface="Lato"/>
              </a:defRPr>
            </a:lvl3pPr>
            <a:lvl4pPr lvl="3" algn="r">
              <a:buNone/>
              <a:defRPr sz="1000">
                <a:solidFill>
                  <a:schemeClr val="lt1"/>
                </a:solidFill>
                <a:latin typeface="Lato"/>
                <a:ea typeface="Lato"/>
                <a:cs typeface="Lato"/>
                <a:sym typeface="Lato"/>
              </a:defRPr>
            </a:lvl4pPr>
            <a:lvl5pPr lvl="4" algn="r">
              <a:buNone/>
              <a:defRPr sz="1000">
                <a:solidFill>
                  <a:schemeClr val="lt1"/>
                </a:solidFill>
                <a:latin typeface="Lato"/>
                <a:ea typeface="Lato"/>
                <a:cs typeface="Lato"/>
                <a:sym typeface="Lato"/>
              </a:defRPr>
            </a:lvl5pPr>
            <a:lvl6pPr lvl="5" algn="r">
              <a:buNone/>
              <a:defRPr sz="1000">
                <a:solidFill>
                  <a:schemeClr val="lt1"/>
                </a:solidFill>
                <a:latin typeface="Lato"/>
                <a:ea typeface="Lato"/>
                <a:cs typeface="Lato"/>
                <a:sym typeface="Lato"/>
              </a:defRPr>
            </a:lvl6pPr>
            <a:lvl7pPr lvl="6" algn="r">
              <a:buNone/>
              <a:defRPr sz="1000">
                <a:solidFill>
                  <a:schemeClr val="lt1"/>
                </a:solidFill>
                <a:latin typeface="Lato"/>
                <a:ea typeface="Lato"/>
                <a:cs typeface="Lato"/>
                <a:sym typeface="Lato"/>
              </a:defRPr>
            </a:lvl7pPr>
            <a:lvl8pPr lvl="7" algn="r">
              <a:buNone/>
              <a:defRPr sz="1000">
                <a:solidFill>
                  <a:schemeClr val="lt1"/>
                </a:solidFill>
                <a:latin typeface="Lato"/>
                <a:ea typeface="Lato"/>
                <a:cs typeface="Lato"/>
                <a:sym typeface="Lato"/>
              </a:defRPr>
            </a:lvl8pPr>
            <a:lvl9pPr lvl="8" algn="r">
              <a:buNone/>
              <a:defRPr sz="1000">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image" Target="../media/image1.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hyperlink" Target="https://pdfa.org/glossary-of-accessibility-terminology-in-pdf/"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 Id="rId3" Type="http://schemas.openxmlformats.org/officeDocument/2006/relationships/image" Target="../media/image3.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3"/>
          <p:cNvSpPr txBox="1"/>
          <p:nvPr>
            <p:ph type="ctrTitle"/>
          </p:nvPr>
        </p:nvSpPr>
        <p:spPr>
          <a:xfrm>
            <a:off x="3069725" y="592875"/>
            <a:ext cx="5774700" cy="30273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Updates from PDF Association accessibility working groups: New examples! &amp; an API mapping</a:t>
            </a:r>
            <a:endParaRPr/>
          </a:p>
        </p:txBody>
      </p:sp>
      <p:sp>
        <p:nvSpPr>
          <p:cNvPr id="135" name="Google Shape;135;p13"/>
          <p:cNvSpPr txBox="1"/>
          <p:nvPr>
            <p:ph idx="1" type="subTitle"/>
          </p:nvPr>
        </p:nvSpPr>
        <p:spPr>
          <a:xfrm>
            <a:off x="3069725" y="3620175"/>
            <a:ext cx="5484900" cy="810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700"/>
              <a:t>Presented by: Zak Kinsey of TargetStream Technologies</a:t>
            </a:r>
            <a:endParaRPr sz="17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22"/>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Technique Finder Code</a:t>
            </a:r>
            <a:endParaRPr/>
          </a:p>
        </p:txBody>
      </p:sp>
      <p:sp>
        <p:nvSpPr>
          <p:cNvPr id="189" name="Google Shape;189;p22"/>
          <p:cNvSpPr txBox="1"/>
          <p:nvPr>
            <p:ph idx="1" type="body"/>
          </p:nvPr>
        </p:nvSpPr>
        <p:spPr>
          <a:xfrm>
            <a:off x="1297500" y="1110350"/>
            <a:ext cx="7038900" cy="29112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
              <a:t>Each Technique will be posted on an individual page on pdfa.org. In addition, the PDF Association is introducing the "Accessibility Technique Finder”, a string of characters that uniquely identifies the Technique to search engines. </a:t>
            </a:r>
            <a:endParaRPr/>
          </a:p>
          <a:p>
            <a:pPr indent="0" lvl="0" marL="0" rtl="0" algn="l">
              <a:spcBef>
                <a:spcPts val="1200"/>
              </a:spcBef>
              <a:spcAft>
                <a:spcPts val="0"/>
              </a:spcAft>
              <a:buNone/>
            </a:pPr>
            <a:r>
              <a:rPr lang="en"/>
              <a:t>The purpose of the Technique Finder is to help users to rapidly determine whether a given vendor or software package has stated their support for a given Technique. Users can simply search for the vendor or product name and a specific Accessibility Technique Finder code in order to locate web pages documenting the vendor’s approach to that specific technique.</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pic>
        <p:nvPicPr>
          <p:cNvPr id="190" name="Google Shape;190;p22"/>
          <p:cNvPicPr preferRelativeResize="0"/>
          <p:nvPr/>
        </p:nvPicPr>
        <p:blipFill>
          <a:blip r:embed="rId3">
            <a:alphaModFix/>
          </a:blip>
          <a:stretch>
            <a:fillRect/>
          </a:stretch>
        </p:blipFill>
        <p:spPr>
          <a:xfrm>
            <a:off x="1618625" y="3257153"/>
            <a:ext cx="6027023" cy="169372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23"/>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Why provide fail examples?</a:t>
            </a:r>
            <a:endParaRPr/>
          </a:p>
        </p:txBody>
      </p:sp>
      <p:sp>
        <p:nvSpPr>
          <p:cNvPr id="196" name="Google Shape;196;p23"/>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330200" lvl="0" marL="457200" rtl="0" algn="l">
              <a:spcBef>
                <a:spcPts val="0"/>
              </a:spcBef>
              <a:spcAft>
                <a:spcPts val="0"/>
              </a:spcAft>
              <a:buSzPts val="1600"/>
              <a:buChar char="●"/>
            </a:pPr>
            <a:r>
              <a:rPr lang="en" sz="1600"/>
              <a:t>To provide clear contrast between conforming and non-conforming tagging structures</a:t>
            </a:r>
            <a:endParaRPr sz="1600"/>
          </a:p>
          <a:p>
            <a:pPr indent="-330200" lvl="0" marL="457200" rtl="0" algn="l">
              <a:spcBef>
                <a:spcPts val="0"/>
              </a:spcBef>
              <a:spcAft>
                <a:spcPts val="0"/>
              </a:spcAft>
              <a:buSzPts val="1600"/>
              <a:buChar char="●"/>
            </a:pPr>
            <a:r>
              <a:rPr lang="en" sz="1600"/>
              <a:t>FAIL cases can be used to confirm improper tagging structures.</a:t>
            </a:r>
            <a:endParaRPr sz="1600"/>
          </a:p>
          <a:p>
            <a:pPr indent="-330200" lvl="0" marL="457200" rtl="0" algn="l">
              <a:spcBef>
                <a:spcPts val="0"/>
              </a:spcBef>
              <a:spcAft>
                <a:spcPts val="0"/>
              </a:spcAft>
              <a:buSzPts val="1600"/>
              <a:buChar char="●"/>
            </a:pPr>
            <a:r>
              <a:rPr lang="en" sz="1600"/>
              <a:t>Not all fail cases in PDF/UA are failure criteria in WCAG terms</a:t>
            </a:r>
            <a:endParaRPr sz="1600"/>
          </a:p>
          <a:p>
            <a:pPr indent="-317500" lvl="1" marL="914400" rtl="0" algn="l">
              <a:spcBef>
                <a:spcPts val="0"/>
              </a:spcBef>
              <a:spcAft>
                <a:spcPts val="0"/>
              </a:spcAft>
              <a:buSzPts val="1400"/>
              <a:buChar char="○"/>
            </a:pPr>
            <a:r>
              <a:rPr lang="en" sz="1400"/>
              <a:t>In such instances it will be clear on the difference between PDF/UA and WCAG Success Criteria</a:t>
            </a:r>
            <a:endParaRPr sz="1400"/>
          </a:p>
          <a:p>
            <a:pPr indent="-330200" lvl="0" marL="457200" rtl="0" algn="l">
              <a:spcBef>
                <a:spcPts val="0"/>
              </a:spcBef>
              <a:spcAft>
                <a:spcPts val="0"/>
              </a:spcAft>
              <a:buSzPts val="1600"/>
              <a:buChar char="●"/>
            </a:pPr>
            <a:r>
              <a:rPr lang="en" sz="1600"/>
              <a:t>To provide advisory techniques that fall between PDF/UA and WCAG Success Criteria</a:t>
            </a:r>
            <a:endParaRPr sz="1600"/>
          </a:p>
          <a:p>
            <a:pPr indent="-330200" lvl="0" marL="457200" rtl="0" algn="l">
              <a:spcBef>
                <a:spcPts val="0"/>
              </a:spcBef>
              <a:spcAft>
                <a:spcPts val="0"/>
              </a:spcAft>
              <a:buSzPts val="1600"/>
              <a:buChar char="●"/>
            </a:pPr>
            <a:r>
              <a:rPr lang="en" sz="1600"/>
              <a:t>To clearly demonstrate some of the most common ways in which elements are improperly tagged. </a:t>
            </a:r>
            <a:endParaRPr sz="16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2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Who are these techniques for?</a:t>
            </a:r>
            <a:endParaRPr/>
          </a:p>
        </p:txBody>
      </p:sp>
      <p:sp>
        <p:nvSpPr>
          <p:cNvPr id="202" name="Google Shape;202;p24"/>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330200" lvl="0" marL="457200" rtl="0" algn="l">
              <a:spcBef>
                <a:spcPts val="0"/>
              </a:spcBef>
              <a:spcAft>
                <a:spcPts val="0"/>
              </a:spcAft>
              <a:buSzPts val="1600"/>
              <a:buChar char="●"/>
            </a:pPr>
            <a:r>
              <a:rPr lang="en" sz="1600"/>
              <a:t>Remediators</a:t>
            </a:r>
            <a:endParaRPr sz="1600"/>
          </a:p>
          <a:p>
            <a:pPr indent="-330200" lvl="0" marL="457200" rtl="0" algn="l">
              <a:spcBef>
                <a:spcPts val="0"/>
              </a:spcBef>
              <a:spcAft>
                <a:spcPts val="0"/>
              </a:spcAft>
              <a:buSzPts val="1600"/>
              <a:buChar char="●"/>
            </a:pPr>
            <a:r>
              <a:rPr lang="en" sz="1600"/>
              <a:t>Software developers</a:t>
            </a:r>
            <a:endParaRPr sz="1600"/>
          </a:p>
          <a:p>
            <a:pPr indent="-330200" lvl="1" marL="914400" rtl="0" algn="l">
              <a:spcBef>
                <a:spcPts val="0"/>
              </a:spcBef>
              <a:spcAft>
                <a:spcPts val="0"/>
              </a:spcAft>
              <a:buSzPts val="1600"/>
              <a:buChar char="○"/>
            </a:pPr>
            <a:r>
              <a:rPr lang="en" sz="1600"/>
              <a:t>Remediation tools</a:t>
            </a:r>
            <a:endParaRPr sz="1600"/>
          </a:p>
          <a:p>
            <a:pPr indent="-330200" lvl="1" marL="914400" rtl="0" algn="l">
              <a:spcBef>
                <a:spcPts val="0"/>
              </a:spcBef>
              <a:spcAft>
                <a:spcPts val="0"/>
              </a:spcAft>
              <a:buSzPts val="1600"/>
              <a:buChar char="○"/>
            </a:pPr>
            <a:r>
              <a:rPr lang="en" sz="1600"/>
              <a:t>Validation tools</a:t>
            </a:r>
            <a:endParaRPr sz="1600"/>
          </a:p>
          <a:p>
            <a:pPr indent="-330200" lvl="1" marL="914400" rtl="0" algn="l">
              <a:spcBef>
                <a:spcPts val="0"/>
              </a:spcBef>
              <a:spcAft>
                <a:spcPts val="0"/>
              </a:spcAft>
              <a:buSzPts val="1600"/>
              <a:buChar char="○"/>
            </a:pPr>
            <a:r>
              <a:rPr lang="en" sz="1600"/>
              <a:t>AT Software</a:t>
            </a:r>
            <a:endParaRPr sz="1600"/>
          </a:p>
          <a:p>
            <a:pPr indent="-330200" lvl="0" marL="457200" rtl="0" algn="l">
              <a:spcBef>
                <a:spcPts val="0"/>
              </a:spcBef>
              <a:spcAft>
                <a:spcPts val="0"/>
              </a:spcAft>
              <a:buSzPts val="1600"/>
              <a:buChar char="●"/>
            </a:pPr>
            <a:r>
              <a:rPr lang="en" sz="1600"/>
              <a:t>Procurement teams/officers</a:t>
            </a:r>
            <a:endParaRPr sz="16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25"/>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5 Fundamentals of tagged PDF</a:t>
            </a:r>
            <a:endParaRPr/>
          </a:p>
        </p:txBody>
      </p:sp>
      <p:sp>
        <p:nvSpPr>
          <p:cNvPr id="208" name="Google Shape;208;p25"/>
          <p:cNvSpPr txBox="1"/>
          <p:nvPr>
            <p:ph idx="1" type="body"/>
          </p:nvPr>
        </p:nvSpPr>
        <p:spPr>
          <a:xfrm>
            <a:off x="1297500" y="1567550"/>
            <a:ext cx="3403200" cy="2911200"/>
          </a:xfrm>
          <a:prstGeom prst="rect">
            <a:avLst/>
          </a:prstGeom>
        </p:spPr>
        <p:txBody>
          <a:bodyPr anchorCtr="0" anchor="t" bIns="91425" lIns="91425" spcFirstLastPara="1" rIns="91425" wrap="square" tIns="91425">
            <a:normAutofit/>
          </a:bodyPr>
          <a:lstStyle/>
          <a:p>
            <a:pPr indent="-330200" lvl="0" marL="457200" rtl="0" algn="l">
              <a:spcBef>
                <a:spcPts val="0"/>
              </a:spcBef>
              <a:spcAft>
                <a:spcPts val="0"/>
              </a:spcAft>
              <a:buSzPts val="1600"/>
              <a:buAutoNum type="arabicPeriod"/>
            </a:pPr>
            <a:r>
              <a:rPr lang="en" sz="1600"/>
              <a:t>Basic Technical Rules</a:t>
            </a:r>
            <a:endParaRPr sz="1600"/>
          </a:p>
          <a:p>
            <a:pPr indent="-330200" lvl="0" marL="457200" rtl="0" algn="l">
              <a:spcBef>
                <a:spcPts val="0"/>
              </a:spcBef>
              <a:spcAft>
                <a:spcPts val="0"/>
              </a:spcAft>
              <a:buSzPts val="1600"/>
              <a:buAutoNum type="arabicPeriod"/>
            </a:pPr>
            <a:r>
              <a:rPr lang="en" sz="1600"/>
              <a:t>Text</a:t>
            </a:r>
            <a:endParaRPr sz="1600"/>
          </a:p>
          <a:p>
            <a:pPr indent="-330200" lvl="0" marL="457200" rtl="0" algn="l">
              <a:spcBef>
                <a:spcPts val="0"/>
              </a:spcBef>
              <a:spcAft>
                <a:spcPts val="0"/>
              </a:spcAft>
              <a:buSzPts val="1600"/>
              <a:buAutoNum type="arabicPeriod"/>
            </a:pPr>
            <a:r>
              <a:rPr lang="en" sz="1600"/>
              <a:t>Content</a:t>
            </a:r>
            <a:endParaRPr sz="1600"/>
          </a:p>
          <a:p>
            <a:pPr indent="-330200" lvl="0" marL="457200" rtl="0" algn="l">
              <a:spcBef>
                <a:spcPts val="0"/>
              </a:spcBef>
              <a:spcAft>
                <a:spcPts val="0"/>
              </a:spcAft>
              <a:buSzPts val="1600"/>
              <a:buAutoNum type="arabicPeriod"/>
            </a:pPr>
            <a:r>
              <a:rPr lang="en" sz="1600"/>
              <a:t>Logical Content</a:t>
            </a:r>
            <a:endParaRPr sz="1600"/>
          </a:p>
          <a:p>
            <a:pPr indent="-330200" lvl="0" marL="457200" rtl="0" algn="l">
              <a:spcBef>
                <a:spcPts val="0"/>
              </a:spcBef>
              <a:spcAft>
                <a:spcPts val="0"/>
              </a:spcAft>
              <a:buSzPts val="1600"/>
              <a:buAutoNum type="arabicPeriod"/>
            </a:pPr>
            <a:r>
              <a:rPr lang="en" sz="1600"/>
              <a:t>Appropriate Semantics</a:t>
            </a:r>
            <a:endParaRPr sz="1600"/>
          </a:p>
        </p:txBody>
      </p:sp>
      <p:sp>
        <p:nvSpPr>
          <p:cNvPr id="209" name="Google Shape;209;p25"/>
          <p:cNvSpPr txBox="1"/>
          <p:nvPr>
            <p:ph idx="2" type="body"/>
          </p:nvPr>
        </p:nvSpPr>
        <p:spPr>
          <a:xfrm>
            <a:off x="4933221" y="1567550"/>
            <a:ext cx="34032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1500"/>
              <a:t>The Accessibility LWG has identified these 5 fundamental concepts that apply to all tagged PDF. Conforming to these fundamentals provides a strong foundation to creating not only compliant tagged PDFs, but to also ending with a PDF/UA document that achieves the goal of an accessible digital document.</a:t>
            </a:r>
            <a:endParaRPr sz="15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26"/>
          <p:cNvSpPr txBox="1"/>
          <p:nvPr>
            <p:ph type="title"/>
          </p:nvPr>
        </p:nvSpPr>
        <p:spPr>
          <a:xfrm>
            <a:off x="1297500" y="393750"/>
            <a:ext cx="7038900" cy="914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Fundamental 1: Basic technical rules are followed</a:t>
            </a:r>
            <a:endParaRPr/>
          </a:p>
        </p:txBody>
      </p:sp>
      <p:sp>
        <p:nvSpPr>
          <p:cNvPr id="215" name="Google Shape;215;p26"/>
          <p:cNvSpPr txBox="1"/>
          <p:nvPr>
            <p:ph idx="1" type="body"/>
          </p:nvPr>
        </p:nvSpPr>
        <p:spPr>
          <a:xfrm>
            <a:off x="1297500" y="1567550"/>
            <a:ext cx="7038900" cy="29112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None/>
            </a:pPr>
            <a:r>
              <a:rPr lang="en" sz="1500"/>
              <a:t>Software that creates a PDF must follow basic technical rules for tagged PDF, so that other software can process the PDF for accessibility. </a:t>
            </a:r>
            <a:endParaRPr sz="1500"/>
          </a:p>
          <a:p>
            <a:pPr indent="0" lvl="0" marL="0" rtl="0" algn="l">
              <a:lnSpc>
                <a:spcPct val="95000"/>
              </a:lnSpc>
              <a:spcBef>
                <a:spcPts val="1200"/>
              </a:spcBef>
              <a:spcAft>
                <a:spcPts val="0"/>
              </a:spcAft>
              <a:buNone/>
            </a:pPr>
            <a:r>
              <a:t/>
            </a:r>
            <a:endParaRPr sz="1500"/>
          </a:p>
          <a:p>
            <a:pPr indent="0" lvl="0" marL="0" rtl="0" algn="l">
              <a:lnSpc>
                <a:spcPct val="95000"/>
              </a:lnSpc>
              <a:spcBef>
                <a:spcPts val="1200"/>
              </a:spcBef>
              <a:spcAft>
                <a:spcPts val="0"/>
              </a:spcAft>
              <a:buNone/>
            </a:pPr>
            <a:r>
              <a:rPr lang="en" sz="1500"/>
              <a:t>PDF’s rules are defined in the respective PDF specification documents, including ISO 32000, the PDF specification, and ISO 14289 (PDF/UA), the PDF specification for accessible PDF documents, which adds requirements to those of ISO 32000. </a:t>
            </a:r>
            <a:endParaRPr sz="1500"/>
          </a:p>
          <a:p>
            <a:pPr indent="0" lvl="0" marL="0" rtl="0" algn="l">
              <a:lnSpc>
                <a:spcPct val="95000"/>
              </a:lnSpc>
              <a:spcBef>
                <a:spcPts val="1200"/>
              </a:spcBef>
              <a:spcAft>
                <a:spcPts val="0"/>
              </a:spcAft>
              <a:buNone/>
            </a:pPr>
            <a:r>
              <a:t/>
            </a:r>
            <a:endParaRPr sz="1500"/>
          </a:p>
          <a:p>
            <a:pPr indent="0" lvl="0" marL="0" rtl="0" algn="l">
              <a:lnSpc>
                <a:spcPct val="95000"/>
              </a:lnSpc>
              <a:spcBef>
                <a:spcPts val="1200"/>
              </a:spcBef>
              <a:spcAft>
                <a:spcPts val="0"/>
              </a:spcAft>
              <a:buNone/>
            </a:pPr>
            <a:r>
              <a:rPr lang="en" sz="1500"/>
              <a:t>A PDF/UA-compliant file is also required to conform to ISO 32000. In general, basic technical rules can be unambiguously checked by software commonly known as a “validator”.</a:t>
            </a:r>
            <a:endParaRPr sz="1500"/>
          </a:p>
          <a:p>
            <a:pPr indent="0" lvl="0" marL="0" rtl="0" algn="l">
              <a:lnSpc>
                <a:spcPct val="95000"/>
              </a:lnSpc>
              <a:spcBef>
                <a:spcPts val="1200"/>
              </a:spcBef>
              <a:spcAft>
                <a:spcPts val="1200"/>
              </a:spcAft>
              <a:buNone/>
            </a:pPr>
            <a:r>
              <a:t/>
            </a:r>
            <a:endParaRPr sz="15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p27"/>
          <p:cNvSpPr txBox="1"/>
          <p:nvPr>
            <p:ph type="title"/>
          </p:nvPr>
        </p:nvSpPr>
        <p:spPr>
          <a:xfrm>
            <a:off x="1297500" y="393750"/>
            <a:ext cx="7038900" cy="914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Fundamental 2: Text content is machine-readable</a:t>
            </a:r>
            <a:endParaRPr/>
          </a:p>
        </p:txBody>
      </p:sp>
      <p:sp>
        <p:nvSpPr>
          <p:cNvPr id="221" name="Google Shape;221;p27"/>
          <p:cNvSpPr txBox="1"/>
          <p:nvPr>
            <p:ph idx="1" type="body"/>
          </p:nvPr>
        </p:nvSpPr>
        <p:spPr>
          <a:xfrm>
            <a:off x="1297500" y="1186550"/>
            <a:ext cx="7038900" cy="36438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440"/>
              <a:buNone/>
            </a:pPr>
            <a:r>
              <a:rPr lang="en" sz="1520"/>
              <a:t>Most information in typical documents is textual (visible text, alternative text or bookmarks). In order to understand the challenges related to machine-readable textual information in PDFs, it is necessary to distinguish between text content and non-text content intended to be consumed as text.</a:t>
            </a:r>
            <a:endParaRPr sz="1520"/>
          </a:p>
          <a:p>
            <a:pPr indent="0" lvl="0" marL="0" rtl="0" algn="l">
              <a:lnSpc>
                <a:spcPct val="95000"/>
              </a:lnSpc>
              <a:spcBef>
                <a:spcPts val="1200"/>
              </a:spcBef>
              <a:spcAft>
                <a:spcPts val="0"/>
              </a:spcAft>
              <a:buSzPts val="440"/>
              <a:buNone/>
            </a:pPr>
            <a:r>
              <a:rPr lang="en" sz="1520"/>
              <a:t>Requirements for text content:</a:t>
            </a:r>
            <a:endParaRPr sz="1520"/>
          </a:p>
          <a:p>
            <a:pPr indent="-325120" lvl="0" marL="457200" rtl="0" algn="l">
              <a:lnSpc>
                <a:spcPct val="95000"/>
              </a:lnSpc>
              <a:spcBef>
                <a:spcPts val="1200"/>
              </a:spcBef>
              <a:spcAft>
                <a:spcPts val="0"/>
              </a:spcAft>
              <a:buSzPts val="1520"/>
              <a:buChar char="●"/>
            </a:pPr>
            <a:r>
              <a:rPr lang="en" sz="1520"/>
              <a:t>Each character has a corresponding Unicode value</a:t>
            </a:r>
            <a:endParaRPr sz="1520"/>
          </a:p>
          <a:p>
            <a:pPr indent="-325120" lvl="0" marL="457200" rtl="0" algn="l">
              <a:lnSpc>
                <a:spcPct val="95000"/>
              </a:lnSpc>
              <a:spcBef>
                <a:spcPts val="0"/>
              </a:spcBef>
              <a:spcAft>
                <a:spcPts val="0"/>
              </a:spcAft>
              <a:buSzPts val="1520"/>
              <a:buChar char="●"/>
            </a:pPr>
            <a:r>
              <a:rPr lang="en" sz="1520"/>
              <a:t>All text has a specified language</a:t>
            </a:r>
            <a:endParaRPr sz="1520"/>
          </a:p>
          <a:p>
            <a:pPr indent="0" lvl="0" marL="0" rtl="0" algn="l">
              <a:lnSpc>
                <a:spcPct val="95000"/>
              </a:lnSpc>
              <a:spcBef>
                <a:spcPts val="1200"/>
              </a:spcBef>
              <a:spcAft>
                <a:spcPts val="0"/>
              </a:spcAft>
              <a:buSzPts val="440"/>
              <a:buNone/>
            </a:pPr>
            <a:r>
              <a:rPr lang="en" sz="1520"/>
              <a:t>Non-text content intended to be consumed as text will have an equivalent text content using one of the following mechanisms:</a:t>
            </a:r>
            <a:endParaRPr sz="1520"/>
          </a:p>
          <a:p>
            <a:pPr indent="-325120" lvl="0" marL="457200" rtl="0" algn="l">
              <a:lnSpc>
                <a:spcPct val="95000"/>
              </a:lnSpc>
              <a:spcBef>
                <a:spcPts val="1200"/>
              </a:spcBef>
              <a:spcAft>
                <a:spcPts val="0"/>
              </a:spcAft>
              <a:buSzPts val="1520"/>
              <a:buAutoNum type="arabicPeriod"/>
            </a:pPr>
            <a:r>
              <a:rPr lang="en" sz="1520"/>
              <a:t>Creating invisible text (by using OCR tools, for example)</a:t>
            </a:r>
            <a:endParaRPr sz="1520"/>
          </a:p>
          <a:p>
            <a:pPr indent="-325120" lvl="0" marL="457200" rtl="0" algn="l">
              <a:lnSpc>
                <a:spcPct val="95000"/>
              </a:lnSpc>
              <a:spcBef>
                <a:spcPts val="0"/>
              </a:spcBef>
              <a:spcAft>
                <a:spcPts val="0"/>
              </a:spcAft>
              <a:buSzPts val="1520"/>
              <a:buAutoNum type="arabicPeriod"/>
            </a:pPr>
            <a:r>
              <a:rPr lang="en" sz="1520"/>
              <a:t>Adding ActualText to a Span marked content sequence</a:t>
            </a:r>
            <a:endParaRPr sz="1520"/>
          </a:p>
          <a:p>
            <a:pPr indent="-325120" lvl="0" marL="457200" rtl="0" algn="l">
              <a:lnSpc>
                <a:spcPct val="95000"/>
              </a:lnSpc>
              <a:spcBef>
                <a:spcPts val="0"/>
              </a:spcBef>
              <a:spcAft>
                <a:spcPts val="0"/>
              </a:spcAft>
              <a:buSzPts val="1520"/>
              <a:buAutoNum type="arabicPeriod"/>
            </a:pPr>
            <a:r>
              <a:rPr lang="en" sz="1520"/>
              <a:t>Adding ActualText to a tag</a:t>
            </a:r>
            <a:endParaRPr sz="1520"/>
          </a:p>
          <a:p>
            <a:pPr indent="0" lvl="0" marL="0" rtl="0" algn="l">
              <a:lnSpc>
                <a:spcPct val="95000"/>
              </a:lnSpc>
              <a:spcBef>
                <a:spcPts val="1200"/>
              </a:spcBef>
              <a:spcAft>
                <a:spcPts val="1200"/>
              </a:spcAft>
              <a:buSzPts val="440"/>
              <a:buNone/>
            </a:pPr>
            <a:r>
              <a:t/>
            </a:r>
            <a:endParaRPr sz="152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sp>
        <p:nvSpPr>
          <p:cNvPr id="226" name="Google Shape;226;p28"/>
          <p:cNvSpPr txBox="1"/>
          <p:nvPr>
            <p:ph type="title"/>
          </p:nvPr>
        </p:nvSpPr>
        <p:spPr>
          <a:xfrm>
            <a:off x="1297500" y="393750"/>
            <a:ext cx="7038900" cy="914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Fundamental 3: Real content and Artifacts are distinguished</a:t>
            </a:r>
            <a:endParaRPr/>
          </a:p>
        </p:txBody>
      </p:sp>
      <p:sp>
        <p:nvSpPr>
          <p:cNvPr id="227" name="Google Shape;227;p28"/>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1600"/>
              <a:t>Not all content in a PDF document is essential for understanding. To enable software to distinguish between relevant content (e.g., headings and paragraphs) and non-relevant content (e.g., decorative lines or running headers), PDF files provide the option of distinguishing relevant content, known as real content, from the rest, known as artifacts. In accessible PDF documents, content is marked as either real content or artifact, and can never be both at the same time.</a:t>
            </a:r>
            <a:endParaRPr sz="160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1" name="Shape 231"/>
        <p:cNvGrpSpPr/>
        <p:nvPr/>
      </p:nvGrpSpPr>
      <p:grpSpPr>
        <a:xfrm>
          <a:off x="0" y="0"/>
          <a:ext cx="0" cy="0"/>
          <a:chOff x="0" y="0"/>
          <a:chExt cx="0" cy="0"/>
        </a:xfrm>
      </p:grpSpPr>
      <p:sp>
        <p:nvSpPr>
          <p:cNvPr id="232" name="Google Shape;232;p29"/>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Fundamental 4: Logical Content Order</a:t>
            </a:r>
            <a:endParaRPr/>
          </a:p>
        </p:txBody>
      </p:sp>
      <p:sp>
        <p:nvSpPr>
          <p:cNvPr id="233" name="Google Shape;233;p29"/>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1600"/>
              <a:t>In addition to appropriately tagging real content, the tags must appear in the structure tree in an appropriate order to enable correct presentation by software (including assistive technology). This is referred to as the logical content order. The logical content order must reflect the order of real content as intended by the author.</a:t>
            </a:r>
            <a:endParaRPr sz="16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7" name="Shape 237"/>
        <p:cNvGrpSpPr/>
        <p:nvPr/>
      </p:nvGrpSpPr>
      <p:grpSpPr>
        <a:xfrm>
          <a:off x="0" y="0"/>
          <a:ext cx="0" cy="0"/>
          <a:chOff x="0" y="0"/>
          <a:chExt cx="0" cy="0"/>
        </a:xfrm>
      </p:grpSpPr>
      <p:sp>
        <p:nvSpPr>
          <p:cNvPr id="238" name="Google Shape;238;p30"/>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Fundamental 5: Appropriate Semantics</a:t>
            </a:r>
            <a:endParaRPr/>
          </a:p>
        </p:txBody>
      </p:sp>
      <p:sp>
        <p:nvSpPr>
          <p:cNvPr id="239" name="Google Shape;239;p30"/>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In order for real content to be correctly understood by a user, the most semantically appropriate tag must be used, and each unit of real content must be tagged with a single appropriate tag, even if parts of the real content are visually separated.</a:t>
            </a:r>
            <a:endParaRPr/>
          </a:p>
          <a:p>
            <a:pPr indent="0" lvl="0" marL="0" rtl="0" algn="l">
              <a:spcBef>
                <a:spcPts val="1200"/>
              </a:spcBef>
              <a:spcAft>
                <a:spcPts val="0"/>
              </a:spcAft>
              <a:buNone/>
            </a:pPr>
            <a:r>
              <a:rPr lang="en"/>
              <a:t>Example of a semantically appropriate tagging:</a:t>
            </a:r>
            <a:endParaRPr/>
          </a:p>
          <a:p>
            <a:pPr indent="-323850" lvl="0" marL="457200" rtl="0" algn="l">
              <a:spcBef>
                <a:spcPts val="1200"/>
              </a:spcBef>
              <a:spcAft>
                <a:spcPts val="0"/>
              </a:spcAft>
              <a:buSzPts val="1500"/>
              <a:buChar char="●"/>
            </a:pPr>
            <a:r>
              <a:rPr lang="en"/>
              <a:t>A list is tagged using L, LI, Lbl, and LBody tags</a:t>
            </a:r>
            <a:endParaRPr/>
          </a:p>
          <a:p>
            <a:pPr indent="0" lvl="0" marL="0" rtl="0" algn="l">
              <a:spcBef>
                <a:spcPts val="1200"/>
              </a:spcBef>
              <a:spcAft>
                <a:spcPts val="0"/>
              </a:spcAft>
              <a:buNone/>
            </a:pPr>
            <a:r>
              <a:rPr lang="en"/>
              <a:t>Example of a semantically inappropriate tagging:</a:t>
            </a:r>
            <a:endParaRPr/>
          </a:p>
          <a:p>
            <a:pPr indent="-323850" lvl="0" marL="457200" rtl="0" algn="l">
              <a:spcBef>
                <a:spcPts val="1200"/>
              </a:spcBef>
              <a:spcAft>
                <a:spcPts val="0"/>
              </a:spcAft>
              <a:buSzPts val="1500"/>
              <a:buChar char="●"/>
            </a:pPr>
            <a:r>
              <a:rPr lang="en"/>
              <a:t>A single paragraph is tagged using two or more P tags</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3" name="Shape 243"/>
        <p:cNvGrpSpPr/>
        <p:nvPr/>
      </p:nvGrpSpPr>
      <p:grpSpPr>
        <a:xfrm>
          <a:off x="0" y="0"/>
          <a:ext cx="0" cy="0"/>
          <a:chOff x="0" y="0"/>
          <a:chExt cx="0" cy="0"/>
        </a:xfrm>
      </p:grpSpPr>
      <p:sp>
        <p:nvSpPr>
          <p:cNvPr id="244" name="Google Shape;244;p31"/>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How remediators can use the techniques</a:t>
            </a:r>
            <a:endParaRPr/>
          </a:p>
        </p:txBody>
      </p:sp>
      <p:sp>
        <p:nvSpPr>
          <p:cNvPr id="245" name="Google Shape;245;p31"/>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For remediators these techniques, and especially the example files, provide a clear example of what is and is not conformant for a given technique. The plain language description aids in educating the intent of the specifications for real world application into a PDF/UA file. </a:t>
            </a:r>
            <a:endParaRPr/>
          </a:p>
          <a:p>
            <a:pPr indent="0" lvl="0" marL="0" rtl="0" algn="l">
              <a:spcBef>
                <a:spcPts val="1200"/>
              </a:spcBef>
              <a:spcAft>
                <a:spcPts val="1200"/>
              </a:spcAft>
              <a:buNone/>
            </a:pPr>
            <a:r>
              <a:rPr lang="en"/>
              <a:t>Then, the example files allow the remediators to interact with and view an example PDF/UA file that demonstrates the technique to further educate. The example files can be used for comparison and guidance to remove any confusion about what was meant, or intended, by the specifications.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Presentation Overview</a:t>
            </a:r>
            <a:endParaRPr/>
          </a:p>
        </p:txBody>
      </p:sp>
      <p:sp>
        <p:nvSpPr>
          <p:cNvPr id="141" name="Google Shape;141;p14"/>
          <p:cNvSpPr txBox="1"/>
          <p:nvPr>
            <p:ph idx="1" type="body"/>
          </p:nvPr>
        </p:nvSpPr>
        <p:spPr>
          <a:xfrm>
            <a:off x="1297500" y="1186550"/>
            <a:ext cx="7038900" cy="3489900"/>
          </a:xfrm>
          <a:prstGeom prst="rect">
            <a:avLst/>
          </a:prstGeom>
        </p:spPr>
        <p:txBody>
          <a:bodyPr anchorCtr="0" anchor="t" bIns="91425" lIns="91425" spcFirstLastPara="1" rIns="91425" wrap="square" tIns="91425">
            <a:noAutofit/>
          </a:bodyPr>
          <a:lstStyle/>
          <a:p>
            <a:pPr indent="-336550" lvl="0" marL="457200" rtl="0" algn="l">
              <a:spcBef>
                <a:spcPts val="0"/>
              </a:spcBef>
              <a:spcAft>
                <a:spcPts val="0"/>
              </a:spcAft>
              <a:buSzPts val="1700"/>
              <a:buChar char="●"/>
            </a:pPr>
            <a:r>
              <a:rPr lang="en" sz="1700"/>
              <a:t>Who am I?</a:t>
            </a:r>
            <a:endParaRPr sz="1700"/>
          </a:p>
          <a:p>
            <a:pPr indent="-336550" lvl="0" marL="457200" rtl="0" algn="l">
              <a:spcBef>
                <a:spcPts val="0"/>
              </a:spcBef>
              <a:spcAft>
                <a:spcPts val="0"/>
              </a:spcAft>
              <a:buSzPts val="1700"/>
              <a:buChar char="●"/>
            </a:pPr>
            <a:r>
              <a:rPr lang="en" sz="1700"/>
              <a:t>Who is the PDF Association?</a:t>
            </a:r>
            <a:endParaRPr sz="1700"/>
          </a:p>
          <a:p>
            <a:pPr indent="-336550" lvl="0" marL="457200" rtl="0" algn="l">
              <a:spcBef>
                <a:spcPts val="0"/>
              </a:spcBef>
              <a:spcAft>
                <a:spcPts val="0"/>
              </a:spcAft>
              <a:buSzPts val="1700"/>
              <a:buChar char="●"/>
            </a:pPr>
            <a:r>
              <a:rPr lang="en" sz="1700"/>
              <a:t>What are the Working Groups?</a:t>
            </a:r>
            <a:endParaRPr sz="1700"/>
          </a:p>
          <a:p>
            <a:pPr indent="-323850" lvl="1" marL="914400" rtl="0" algn="l">
              <a:spcBef>
                <a:spcPts val="0"/>
              </a:spcBef>
              <a:spcAft>
                <a:spcPts val="0"/>
              </a:spcAft>
              <a:buSzPts val="1500"/>
              <a:buChar char="○"/>
            </a:pPr>
            <a:r>
              <a:rPr lang="en" sz="1500"/>
              <a:t>PDF </a:t>
            </a:r>
            <a:r>
              <a:rPr lang="en" sz="1500"/>
              <a:t>Accessibility </a:t>
            </a:r>
            <a:r>
              <a:rPr lang="en" sz="1500"/>
              <a:t>Liaison</a:t>
            </a:r>
            <a:r>
              <a:rPr lang="en" sz="1500"/>
              <a:t> Working Group</a:t>
            </a:r>
            <a:endParaRPr sz="1500"/>
          </a:p>
          <a:p>
            <a:pPr indent="-323850" lvl="1" marL="914400" rtl="0" algn="l">
              <a:spcBef>
                <a:spcPts val="0"/>
              </a:spcBef>
              <a:spcAft>
                <a:spcPts val="0"/>
              </a:spcAft>
              <a:buSzPts val="1500"/>
              <a:buChar char="○"/>
            </a:pPr>
            <a:r>
              <a:rPr lang="en" sz="1500"/>
              <a:t>PDF/UA Processor Liaison Working Group</a:t>
            </a:r>
            <a:endParaRPr sz="1500"/>
          </a:p>
          <a:p>
            <a:pPr indent="-336550" lvl="0" marL="457200" rtl="0" algn="l">
              <a:spcBef>
                <a:spcPts val="0"/>
              </a:spcBef>
              <a:spcAft>
                <a:spcPts val="0"/>
              </a:spcAft>
              <a:buSzPts val="1700"/>
              <a:buChar char="●"/>
            </a:pPr>
            <a:r>
              <a:rPr lang="en" sz="1700"/>
              <a:t>Newly Released  Accessibility LWG Atomic Example Files</a:t>
            </a:r>
            <a:endParaRPr sz="1700"/>
          </a:p>
          <a:p>
            <a:pPr indent="-323850" lvl="1" marL="914400" rtl="0" algn="l">
              <a:spcBef>
                <a:spcPts val="0"/>
              </a:spcBef>
              <a:spcAft>
                <a:spcPts val="0"/>
              </a:spcAft>
              <a:buSzPts val="1500"/>
              <a:buChar char="○"/>
            </a:pPr>
            <a:r>
              <a:rPr lang="en" sz="1500"/>
              <a:t>What are they?</a:t>
            </a:r>
            <a:endParaRPr sz="1500"/>
          </a:p>
          <a:p>
            <a:pPr indent="-323850" lvl="1" marL="914400" rtl="0" algn="l">
              <a:spcBef>
                <a:spcPts val="0"/>
              </a:spcBef>
              <a:spcAft>
                <a:spcPts val="0"/>
              </a:spcAft>
              <a:buSzPts val="1500"/>
              <a:buChar char="○"/>
            </a:pPr>
            <a:r>
              <a:rPr lang="en" sz="1500"/>
              <a:t>Where to find them &amp; how to use them</a:t>
            </a:r>
            <a:endParaRPr sz="1500"/>
          </a:p>
          <a:p>
            <a:pPr indent="-336550" lvl="0" marL="457200" rtl="0" algn="l">
              <a:spcBef>
                <a:spcPts val="0"/>
              </a:spcBef>
              <a:spcAft>
                <a:spcPts val="0"/>
              </a:spcAft>
              <a:buSzPts val="1700"/>
              <a:buChar char="●"/>
            </a:pPr>
            <a:r>
              <a:rPr lang="en" sz="1700"/>
              <a:t>Ongoing work for the PDF-AAM (PDF Accessibility API Mapping)</a:t>
            </a:r>
            <a:endParaRPr sz="1700"/>
          </a:p>
          <a:p>
            <a:pPr indent="-323850" lvl="1" marL="914400" rtl="0" algn="l">
              <a:spcBef>
                <a:spcPts val="0"/>
              </a:spcBef>
              <a:spcAft>
                <a:spcPts val="0"/>
              </a:spcAft>
              <a:buSzPts val="1500"/>
              <a:buChar char="○"/>
            </a:pPr>
            <a:r>
              <a:rPr lang="en" sz="1500"/>
              <a:t>What is the AAM? Who is it for?</a:t>
            </a:r>
            <a:endParaRPr sz="1500"/>
          </a:p>
          <a:p>
            <a:pPr indent="-336550" lvl="0" marL="457200" rtl="0" algn="l">
              <a:spcBef>
                <a:spcPts val="0"/>
              </a:spcBef>
              <a:spcAft>
                <a:spcPts val="0"/>
              </a:spcAft>
              <a:buSzPts val="1700"/>
              <a:buChar char="●"/>
            </a:pPr>
            <a:r>
              <a:rPr lang="en" sz="1700"/>
              <a:t>What is next for the working groups?</a:t>
            </a:r>
            <a:endParaRPr sz="17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9" name="Shape 249"/>
        <p:cNvGrpSpPr/>
        <p:nvPr/>
      </p:nvGrpSpPr>
      <p:grpSpPr>
        <a:xfrm>
          <a:off x="0" y="0"/>
          <a:ext cx="0" cy="0"/>
          <a:chOff x="0" y="0"/>
          <a:chExt cx="0" cy="0"/>
        </a:xfrm>
      </p:grpSpPr>
      <p:sp>
        <p:nvSpPr>
          <p:cNvPr id="250" name="Google Shape;250;p32"/>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How developers can use these techniques</a:t>
            </a:r>
            <a:endParaRPr/>
          </a:p>
        </p:txBody>
      </p:sp>
      <p:sp>
        <p:nvSpPr>
          <p:cNvPr id="251" name="Google Shape;251;p32"/>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Developers will find the example files and test procedures a particular boon for use in the development of their software. Whether the software creates or remediates PDF/UA, or consumes it, developers can leverage the resources provided by these techniques to develop and improve their software to provide the intended benefits for the creation and use of an accessible PDF.</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5" name="Shape 255"/>
        <p:cNvGrpSpPr/>
        <p:nvPr/>
      </p:nvGrpSpPr>
      <p:grpSpPr>
        <a:xfrm>
          <a:off x="0" y="0"/>
          <a:ext cx="0" cy="0"/>
          <a:chOff x="0" y="0"/>
          <a:chExt cx="0" cy="0"/>
        </a:xfrm>
      </p:grpSpPr>
      <p:sp>
        <p:nvSpPr>
          <p:cNvPr id="256" name="Google Shape;256;p33"/>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How procurement can use these techniques</a:t>
            </a:r>
            <a:endParaRPr/>
          </a:p>
        </p:txBody>
      </p:sp>
      <p:sp>
        <p:nvSpPr>
          <p:cNvPr id="257" name="Google Shape;257;p33"/>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Vendors can declare their conformance to the PDF/UA Accessibility Techniques allowing procurement teams to purchase accessibility tools/software with a deeper level of understanding of its capabilities to ensure their purchase(s) meet their requirements.</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1" name="Shape 261"/>
        <p:cNvGrpSpPr/>
        <p:nvPr/>
      </p:nvGrpSpPr>
      <p:grpSpPr>
        <a:xfrm>
          <a:off x="0" y="0"/>
          <a:ext cx="0" cy="0"/>
          <a:chOff x="0" y="0"/>
          <a:chExt cx="0" cy="0"/>
        </a:xfrm>
      </p:grpSpPr>
      <p:sp>
        <p:nvSpPr>
          <p:cNvPr id="262" name="Google Shape;262;p3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Screenshots of example files</a:t>
            </a:r>
            <a:endParaRPr/>
          </a:p>
        </p:txBody>
      </p:sp>
      <p:pic>
        <p:nvPicPr>
          <p:cNvPr id="263" name="Google Shape;263;p34"/>
          <p:cNvPicPr preferRelativeResize="0"/>
          <p:nvPr/>
        </p:nvPicPr>
        <p:blipFill>
          <a:blip r:embed="rId3">
            <a:alphaModFix/>
          </a:blip>
          <a:stretch>
            <a:fillRect/>
          </a:stretch>
        </p:blipFill>
        <p:spPr>
          <a:xfrm>
            <a:off x="152400" y="1460250"/>
            <a:ext cx="8839201" cy="2752225"/>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7" name="Shape 267"/>
        <p:cNvGrpSpPr/>
        <p:nvPr/>
      </p:nvGrpSpPr>
      <p:grpSpPr>
        <a:xfrm>
          <a:off x="0" y="0"/>
          <a:ext cx="0" cy="0"/>
          <a:chOff x="0" y="0"/>
          <a:chExt cx="0" cy="0"/>
        </a:xfrm>
      </p:grpSpPr>
      <p:sp>
        <p:nvSpPr>
          <p:cNvPr id="268" name="Google Shape;268;p35"/>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Accessibility LWG 2025 Roadmap</a:t>
            </a:r>
            <a:endParaRPr/>
          </a:p>
        </p:txBody>
      </p:sp>
      <p:sp>
        <p:nvSpPr>
          <p:cNvPr id="269" name="Google Shape;269;p35"/>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323850" lvl="0" marL="457200" rtl="0" algn="l">
              <a:spcBef>
                <a:spcPts val="0"/>
              </a:spcBef>
              <a:spcAft>
                <a:spcPts val="0"/>
              </a:spcAft>
              <a:buSzPts val="1500"/>
              <a:buChar char="●"/>
            </a:pPr>
            <a:r>
              <a:rPr lang="en"/>
              <a:t>Initial release of the fundamental techniques is imminent!</a:t>
            </a:r>
            <a:endParaRPr/>
          </a:p>
          <a:p>
            <a:pPr indent="-298450" lvl="1" marL="914400" rtl="0" algn="l">
              <a:spcBef>
                <a:spcPts val="0"/>
              </a:spcBef>
              <a:spcAft>
                <a:spcPts val="0"/>
              </a:spcAft>
              <a:buSzPts val="1100"/>
              <a:buChar char="○"/>
            </a:pPr>
            <a:r>
              <a:rPr lang="en"/>
              <a:t>Keep an eye on pdfa.org for the announcement of their publication!</a:t>
            </a:r>
            <a:endParaRPr/>
          </a:p>
          <a:p>
            <a:pPr indent="-323850" lvl="0" marL="457200" rtl="0" algn="l">
              <a:spcBef>
                <a:spcPts val="0"/>
              </a:spcBef>
              <a:spcAft>
                <a:spcPts val="0"/>
              </a:spcAft>
              <a:buSzPts val="1500"/>
              <a:buChar char="●"/>
            </a:pPr>
            <a:r>
              <a:rPr lang="en"/>
              <a:t>Plan to release techniques on a quarterly basis</a:t>
            </a:r>
            <a:endParaRPr/>
          </a:p>
          <a:p>
            <a:pPr indent="-323850" lvl="0" marL="457200" rtl="0" algn="l">
              <a:spcBef>
                <a:spcPts val="0"/>
              </a:spcBef>
              <a:spcAft>
                <a:spcPts val="0"/>
              </a:spcAft>
              <a:buSzPts val="1500"/>
              <a:buChar char="●"/>
            </a:pPr>
            <a:r>
              <a:rPr lang="en"/>
              <a:t>Next technique topics include:</a:t>
            </a:r>
            <a:endParaRPr/>
          </a:p>
          <a:p>
            <a:pPr indent="-298450" lvl="1" marL="914400" rtl="0" algn="l">
              <a:spcBef>
                <a:spcPts val="0"/>
              </a:spcBef>
              <a:spcAft>
                <a:spcPts val="0"/>
              </a:spcAft>
              <a:buSzPts val="1100"/>
              <a:buChar char="○"/>
            </a:pPr>
            <a:r>
              <a:rPr lang="en"/>
              <a:t>Lists</a:t>
            </a:r>
            <a:endParaRPr/>
          </a:p>
          <a:p>
            <a:pPr indent="-298450" lvl="1" marL="914400" rtl="0" algn="l">
              <a:spcBef>
                <a:spcPts val="0"/>
              </a:spcBef>
              <a:spcAft>
                <a:spcPts val="0"/>
              </a:spcAft>
              <a:buSzPts val="1100"/>
              <a:buChar char="○"/>
            </a:pPr>
            <a:r>
              <a:rPr lang="en"/>
              <a:t>Headings</a:t>
            </a:r>
            <a:endParaRPr/>
          </a:p>
          <a:p>
            <a:pPr indent="-298450" lvl="1" marL="914400" rtl="0" algn="l">
              <a:spcBef>
                <a:spcPts val="0"/>
              </a:spcBef>
              <a:spcAft>
                <a:spcPts val="0"/>
              </a:spcAft>
              <a:buSzPts val="1100"/>
              <a:buChar char="○"/>
            </a:pPr>
            <a:r>
              <a:rPr lang="en"/>
              <a:t>Table of Contents</a:t>
            </a:r>
            <a:endParaRPr/>
          </a:p>
          <a:p>
            <a:pPr indent="-323850" lvl="0" marL="457200" rtl="0" algn="l">
              <a:spcBef>
                <a:spcPts val="0"/>
              </a:spcBef>
              <a:spcAft>
                <a:spcPts val="0"/>
              </a:spcAft>
              <a:buSzPts val="1500"/>
              <a:buChar char="●"/>
            </a:pPr>
            <a:r>
              <a:rPr lang="en"/>
              <a:t>Engage with the user base through commenting on GitHub to obtain feedback and adapt to the needs and interests of all of you!</a:t>
            </a:r>
            <a:endParaRPr/>
          </a:p>
          <a:p>
            <a:pPr indent="-323850" lvl="0" marL="457200" rtl="0" algn="l">
              <a:spcBef>
                <a:spcPts val="0"/>
              </a:spcBef>
              <a:spcAft>
                <a:spcPts val="0"/>
              </a:spcAft>
              <a:buSzPts val="1500"/>
              <a:buChar char="●"/>
            </a:pPr>
            <a:r>
              <a:rPr lang="en"/>
              <a:t>Continuous improvement of the </a:t>
            </a:r>
            <a:r>
              <a:rPr lang="en" u="sng">
                <a:solidFill>
                  <a:schemeClr val="hlink"/>
                </a:solidFill>
                <a:hlinkClick r:id="rId3"/>
              </a:rPr>
              <a:t>glossary of accessible terminology</a:t>
            </a:r>
            <a:r>
              <a:rPr lang="en"/>
              <a:t>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3" name="Shape 273"/>
        <p:cNvGrpSpPr/>
        <p:nvPr/>
      </p:nvGrpSpPr>
      <p:grpSpPr>
        <a:xfrm>
          <a:off x="0" y="0"/>
          <a:ext cx="0" cy="0"/>
          <a:chOff x="0" y="0"/>
          <a:chExt cx="0" cy="0"/>
        </a:xfrm>
      </p:grpSpPr>
      <p:sp>
        <p:nvSpPr>
          <p:cNvPr id="274" name="Google Shape;274;p36"/>
          <p:cNvSpPr txBox="1"/>
          <p:nvPr>
            <p:ph type="title"/>
          </p:nvPr>
        </p:nvSpPr>
        <p:spPr>
          <a:xfrm>
            <a:off x="1297500" y="393750"/>
            <a:ext cx="7038900" cy="914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Who is the PDF/UA Processor Liaison Working Group?</a:t>
            </a:r>
            <a:endParaRPr/>
          </a:p>
        </p:txBody>
      </p:sp>
      <p:sp>
        <p:nvSpPr>
          <p:cNvPr id="275" name="Google Shape;275;p36"/>
          <p:cNvSpPr txBox="1"/>
          <p:nvPr>
            <p:ph idx="1" type="body"/>
          </p:nvPr>
        </p:nvSpPr>
        <p:spPr>
          <a:xfrm>
            <a:off x="1297500" y="1567550"/>
            <a:ext cx="7038900" cy="29112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None/>
            </a:pPr>
            <a:r>
              <a:rPr lang="en" sz="1600"/>
              <a:t>Improving accessibility support for PDF documents means improving the way PDF viewers, other PDF processors and assistive technology (AT) handle tagged PDF.</a:t>
            </a:r>
            <a:endParaRPr sz="1600"/>
          </a:p>
          <a:p>
            <a:pPr indent="0" lvl="0" marL="0" rtl="0" algn="l">
              <a:lnSpc>
                <a:spcPct val="95000"/>
              </a:lnSpc>
              <a:spcBef>
                <a:spcPts val="1200"/>
              </a:spcBef>
              <a:spcAft>
                <a:spcPts val="0"/>
              </a:spcAft>
              <a:buNone/>
            </a:pPr>
            <a:r>
              <a:rPr lang="en" sz="1600"/>
              <a:t>To support this objective the PDF/UA Processor LWG was created at the request of ISO TC 171 SC 2 WG 9, the ISO working group responsible for development of PDF/UA.</a:t>
            </a:r>
            <a:endParaRPr sz="1600"/>
          </a:p>
          <a:p>
            <a:pPr indent="0" lvl="0" marL="0" rtl="0" algn="l">
              <a:lnSpc>
                <a:spcPct val="95000"/>
              </a:lnSpc>
              <a:spcBef>
                <a:spcPts val="1200"/>
              </a:spcBef>
              <a:spcAft>
                <a:spcPts val="0"/>
              </a:spcAft>
              <a:buNone/>
            </a:pPr>
            <a:r>
              <a:rPr lang="en" sz="1600"/>
              <a:t>This Liaison Working Group is a meeting-place for the PDF and assistive technology industries to help drive the formalization of common understandings on processing PDF files that conform to ISO 14289 (PDF/UA), the standard for accessible PDF documents.</a:t>
            </a:r>
            <a:endParaRPr sz="1600"/>
          </a:p>
          <a:p>
            <a:pPr indent="0" lvl="0" marL="0" rtl="0" algn="l">
              <a:lnSpc>
                <a:spcPct val="95000"/>
              </a:lnSpc>
              <a:spcBef>
                <a:spcPts val="1200"/>
              </a:spcBef>
              <a:spcAft>
                <a:spcPts val="1200"/>
              </a:spcAft>
              <a:buNone/>
            </a:pPr>
            <a:r>
              <a:t/>
            </a:r>
            <a:endParaRPr sz="1500"/>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9" name="Shape 279"/>
        <p:cNvGrpSpPr/>
        <p:nvPr/>
      </p:nvGrpSpPr>
      <p:grpSpPr>
        <a:xfrm>
          <a:off x="0" y="0"/>
          <a:ext cx="0" cy="0"/>
          <a:chOff x="0" y="0"/>
          <a:chExt cx="0" cy="0"/>
        </a:xfrm>
      </p:grpSpPr>
      <p:sp>
        <p:nvSpPr>
          <p:cNvPr id="280" name="Google Shape;280;p37"/>
          <p:cNvSpPr txBox="1"/>
          <p:nvPr>
            <p:ph type="title"/>
          </p:nvPr>
        </p:nvSpPr>
        <p:spPr>
          <a:xfrm>
            <a:off x="1297500" y="393750"/>
            <a:ext cx="7038900" cy="914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Who is the PDF/UA Processor Liaison Working Group? (Continued)</a:t>
            </a:r>
            <a:endParaRPr/>
          </a:p>
        </p:txBody>
      </p:sp>
      <p:sp>
        <p:nvSpPr>
          <p:cNvPr id="281" name="Google Shape;281;p37"/>
          <p:cNvSpPr txBox="1"/>
          <p:nvPr>
            <p:ph idx="1" type="body"/>
          </p:nvPr>
        </p:nvSpPr>
        <p:spPr>
          <a:xfrm>
            <a:off x="1297500" y="1567550"/>
            <a:ext cx="7038900" cy="2911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600"/>
              <a:t>Processor requirements will be developed in a separate dedicated specification, the work of this LWG.</a:t>
            </a:r>
            <a:endParaRPr sz="1600"/>
          </a:p>
          <a:p>
            <a:pPr indent="0" lvl="0" marL="0" rtl="0" algn="l">
              <a:spcBef>
                <a:spcPts val="1200"/>
              </a:spcBef>
              <a:spcAft>
                <a:spcPts val="0"/>
              </a:spcAft>
              <a:buNone/>
            </a:pPr>
            <a:r>
              <a:t/>
            </a:r>
            <a:endParaRPr sz="1600"/>
          </a:p>
          <a:p>
            <a:pPr indent="0" lvl="0" marL="0" rtl="0" algn="l">
              <a:spcBef>
                <a:spcPts val="1200"/>
              </a:spcBef>
              <a:spcAft>
                <a:spcPts val="0"/>
              </a:spcAft>
              <a:buNone/>
            </a:pPr>
            <a:r>
              <a:rPr lang="en" sz="1600"/>
              <a:t>Critical to this work is the involvement of developers who focus on assistive technology, including accessibility APIs. For this reason the Board of Directors has decided to make it possible for non-members with tangential interest in PDF technology to participate in the committee’s online discussions, meetings and development of the draft specification.</a:t>
            </a:r>
            <a:endParaRPr sz="1600"/>
          </a:p>
          <a:p>
            <a:pPr indent="0" lvl="0" marL="0" rtl="0" algn="l">
              <a:spcBef>
                <a:spcPts val="1200"/>
              </a:spcBef>
              <a:spcAft>
                <a:spcPts val="1200"/>
              </a:spcAft>
              <a:buNone/>
            </a:pPr>
            <a:r>
              <a:t/>
            </a:r>
            <a:endParaRPr sz="160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5" name="Shape 285"/>
        <p:cNvGrpSpPr/>
        <p:nvPr/>
      </p:nvGrpSpPr>
      <p:grpSpPr>
        <a:xfrm>
          <a:off x="0" y="0"/>
          <a:ext cx="0" cy="0"/>
          <a:chOff x="0" y="0"/>
          <a:chExt cx="0" cy="0"/>
        </a:xfrm>
      </p:grpSpPr>
      <p:sp>
        <p:nvSpPr>
          <p:cNvPr id="286" name="Google Shape;286;p38"/>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What is an Accessibility API Mapping?</a:t>
            </a:r>
            <a:endParaRPr/>
          </a:p>
        </p:txBody>
      </p:sp>
      <p:sp>
        <p:nvSpPr>
          <p:cNvPr id="287" name="Google Shape;287;p38"/>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t>Accessibility APIs make it possible to communicate accessibility information about user interfaces to assistive technologies. This information includes:</a:t>
            </a:r>
            <a:endParaRPr/>
          </a:p>
          <a:p>
            <a:pPr indent="-323850" lvl="0" marL="457200" rtl="0" algn="l">
              <a:spcBef>
                <a:spcPts val="1200"/>
              </a:spcBef>
              <a:spcAft>
                <a:spcPts val="0"/>
              </a:spcAft>
              <a:buSzPts val="1500"/>
              <a:buAutoNum type="arabicPeriod"/>
            </a:pPr>
            <a:r>
              <a:rPr lang="en"/>
              <a:t>Descriptive properties (role, name, value, position, etc.)</a:t>
            </a:r>
            <a:endParaRPr/>
          </a:p>
          <a:p>
            <a:pPr indent="-323850" lvl="0" marL="457200" rtl="0" algn="l">
              <a:spcBef>
                <a:spcPts val="0"/>
              </a:spcBef>
              <a:spcAft>
                <a:spcPts val="0"/>
              </a:spcAft>
              <a:buSzPts val="1500"/>
              <a:buAutoNum type="arabicPeriod"/>
            </a:pPr>
            <a:r>
              <a:rPr lang="en"/>
              <a:t>Transient states (pressed, focused, etc.)</a:t>
            </a:r>
            <a:endParaRPr/>
          </a:p>
          <a:p>
            <a:pPr indent="-323850" lvl="0" marL="457200" rtl="0" algn="l">
              <a:spcBef>
                <a:spcPts val="0"/>
              </a:spcBef>
              <a:spcAft>
                <a:spcPts val="0"/>
              </a:spcAft>
              <a:buSzPts val="1500"/>
              <a:buAutoNum type="arabicPeriod"/>
            </a:pPr>
            <a:r>
              <a:rPr lang="en"/>
              <a:t>Events (text changed, button was clicked, checkbox was toggled)</a:t>
            </a:r>
            <a:endParaRPr/>
          </a:p>
          <a:p>
            <a:pPr indent="-323850" lvl="0" marL="457200" rtl="0" algn="l">
              <a:spcBef>
                <a:spcPts val="0"/>
              </a:spcBef>
              <a:spcAft>
                <a:spcPts val="0"/>
              </a:spcAft>
              <a:buSzPts val="1500"/>
              <a:buAutoNum type="arabicPeriod"/>
            </a:pPr>
            <a:r>
              <a:rPr lang="en"/>
              <a:t>Actions the user might take (click, check/toggle, drag, etc.)</a:t>
            </a:r>
            <a:endParaRPr/>
          </a:p>
          <a:p>
            <a:pPr indent="-323850" lvl="0" marL="457200" rtl="0" algn="l">
              <a:spcBef>
                <a:spcPts val="0"/>
              </a:spcBef>
              <a:spcAft>
                <a:spcPts val="0"/>
              </a:spcAft>
              <a:buSzPts val="1500"/>
              <a:buAutoNum type="arabicPeriod"/>
            </a:pPr>
            <a:r>
              <a:rPr lang="en"/>
              <a:t>Relationships (parent/child, description/described object, previous object/next object, etc.)</a:t>
            </a:r>
            <a:endParaRPr/>
          </a:p>
          <a:p>
            <a:pPr indent="-323850" lvl="0" marL="457200" rtl="0" algn="l">
              <a:spcBef>
                <a:spcPts val="0"/>
              </a:spcBef>
              <a:spcAft>
                <a:spcPts val="0"/>
              </a:spcAft>
              <a:buSzPts val="1500"/>
              <a:buAutoNum type="arabicPeriod"/>
            </a:pPr>
            <a:r>
              <a:rPr lang="en"/>
              <a:t>Textual content</a:t>
            </a:r>
            <a:endParaRPr/>
          </a:p>
          <a:p>
            <a:pPr indent="0" lvl="0" marL="0" rtl="0" algn="l">
              <a:spcBef>
                <a:spcPts val="1200"/>
              </a:spcBef>
              <a:spcAft>
                <a:spcPts val="1200"/>
              </a:spcAft>
              <a:buNone/>
            </a:pPr>
            <a:r>
              <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1" name="Shape 291"/>
        <p:cNvGrpSpPr/>
        <p:nvPr/>
      </p:nvGrpSpPr>
      <p:grpSpPr>
        <a:xfrm>
          <a:off x="0" y="0"/>
          <a:ext cx="0" cy="0"/>
          <a:chOff x="0" y="0"/>
          <a:chExt cx="0" cy="0"/>
        </a:xfrm>
      </p:grpSpPr>
      <p:sp>
        <p:nvSpPr>
          <p:cNvPr id="292" name="Google Shape;292;p39"/>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Which APIs are covered?</a:t>
            </a:r>
            <a:endParaRPr/>
          </a:p>
        </p:txBody>
      </p:sp>
      <p:sp>
        <p:nvSpPr>
          <p:cNvPr id="293" name="Google Shape;293;p39"/>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330200" lvl="0" marL="457200" rtl="0" algn="l">
              <a:spcBef>
                <a:spcPts val="0"/>
              </a:spcBef>
              <a:spcAft>
                <a:spcPts val="0"/>
              </a:spcAft>
              <a:buSzPts val="1600"/>
              <a:buChar char="●"/>
            </a:pPr>
            <a:r>
              <a:rPr lang="en" sz="1600"/>
              <a:t>MSAA with IAccessible2 1.3 [IAccessible2]</a:t>
            </a:r>
            <a:endParaRPr sz="1600"/>
          </a:p>
          <a:p>
            <a:pPr indent="-330200" lvl="0" marL="457200" rtl="0" algn="l">
              <a:spcBef>
                <a:spcPts val="0"/>
              </a:spcBef>
              <a:spcAft>
                <a:spcPts val="0"/>
              </a:spcAft>
              <a:buSzPts val="1600"/>
              <a:buChar char="●"/>
            </a:pPr>
            <a:r>
              <a:rPr lang="en" sz="1600"/>
              <a:t>User Interface Automation [UI-AUTOMATION]</a:t>
            </a:r>
            <a:endParaRPr sz="1600"/>
          </a:p>
          <a:p>
            <a:pPr indent="-330200" lvl="0" marL="457200" rtl="0" algn="l">
              <a:spcBef>
                <a:spcPts val="0"/>
              </a:spcBef>
              <a:spcAft>
                <a:spcPts val="0"/>
              </a:spcAft>
              <a:buSzPts val="1600"/>
              <a:buChar char="●"/>
            </a:pPr>
            <a:r>
              <a:rPr lang="en" sz="1600"/>
              <a:t>ATK - Accessibility Toolkit [ATK] and Assistive Technology Service Provider Interface [AT-SPI], referred to hereafter as "ATK/AT-SPI"</a:t>
            </a:r>
            <a:endParaRPr sz="1600"/>
          </a:p>
          <a:p>
            <a:pPr indent="-330200" lvl="0" marL="457200" rtl="0" algn="l">
              <a:spcBef>
                <a:spcPts val="0"/>
              </a:spcBef>
              <a:spcAft>
                <a:spcPts val="0"/>
              </a:spcAft>
              <a:buSzPts val="1600"/>
              <a:buChar char="●"/>
            </a:pPr>
            <a:r>
              <a:rPr lang="en" sz="1600"/>
              <a:t>macOS Accessibility Protocol [AXAPI]</a:t>
            </a:r>
            <a:endParaRPr sz="1600"/>
          </a:p>
          <a:p>
            <a:pPr indent="0" lvl="0" marL="0" rtl="0" algn="l">
              <a:spcBef>
                <a:spcPts val="1200"/>
              </a:spcBef>
              <a:spcAft>
                <a:spcPts val="1200"/>
              </a:spcAft>
              <a:buNone/>
            </a:pPr>
            <a:r>
              <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7" name="Shape 297"/>
        <p:cNvGrpSpPr/>
        <p:nvPr/>
      </p:nvGrpSpPr>
      <p:grpSpPr>
        <a:xfrm>
          <a:off x="0" y="0"/>
          <a:ext cx="0" cy="0"/>
          <a:chOff x="0" y="0"/>
          <a:chExt cx="0" cy="0"/>
        </a:xfrm>
      </p:grpSpPr>
      <p:sp>
        <p:nvSpPr>
          <p:cNvPr id="298" name="Google Shape;298;p40"/>
          <p:cNvSpPr txBox="1"/>
          <p:nvPr>
            <p:ph type="title"/>
          </p:nvPr>
        </p:nvSpPr>
        <p:spPr>
          <a:xfrm>
            <a:off x="1297500" y="393750"/>
            <a:ext cx="7038900" cy="914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What is an AAM role mapping? HTML-AAM button entry as an example</a:t>
            </a:r>
            <a:endParaRPr/>
          </a:p>
        </p:txBody>
      </p:sp>
      <p:pic>
        <p:nvPicPr>
          <p:cNvPr id="299" name="Google Shape;299;p40"/>
          <p:cNvPicPr preferRelativeResize="0"/>
          <p:nvPr/>
        </p:nvPicPr>
        <p:blipFill>
          <a:blip r:embed="rId3">
            <a:alphaModFix/>
          </a:blip>
          <a:stretch>
            <a:fillRect/>
          </a:stretch>
        </p:blipFill>
        <p:spPr>
          <a:xfrm>
            <a:off x="609600" y="1384050"/>
            <a:ext cx="7832068" cy="3530850"/>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3" name="Shape 303"/>
        <p:cNvGrpSpPr/>
        <p:nvPr/>
      </p:nvGrpSpPr>
      <p:grpSpPr>
        <a:xfrm>
          <a:off x="0" y="0"/>
          <a:ext cx="0" cy="0"/>
          <a:chOff x="0" y="0"/>
          <a:chExt cx="0" cy="0"/>
        </a:xfrm>
      </p:grpSpPr>
      <p:sp>
        <p:nvSpPr>
          <p:cNvPr id="304" name="Google Shape;304;p41"/>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PDF Accessibility API Mappings (PDF-AAM)</a:t>
            </a:r>
            <a:endParaRPr/>
          </a:p>
        </p:txBody>
      </p:sp>
      <p:sp>
        <p:nvSpPr>
          <p:cNvPr id="305" name="Google Shape;305;p41"/>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en" sz="1708"/>
              <a:t>The PDF-AAM will define how user agents map PDF/UA structure elements and attributes to </a:t>
            </a:r>
            <a:r>
              <a:rPr lang="en" sz="1708"/>
              <a:t>platform</a:t>
            </a:r>
            <a:r>
              <a:rPr lang="en" sz="1708"/>
              <a:t> accessibility </a:t>
            </a:r>
            <a:r>
              <a:rPr lang="en" sz="1708"/>
              <a:t>application</a:t>
            </a:r>
            <a:r>
              <a:rPr lang="en" sz="1708"/>
              <a:t> programming interfaces (APIs).</a:t>
            </a:r>
            <a:endParaRPr sz="1708"/>
          </a:p>
          <a:p>
            <a:pPr indent="0" lvl="0" marL="0" rtl="0" algn="l">
              <a:spcBef>
                <a:spcPts val="1200"/>
              </a:spcBef>
              <a:spcAft>
                <a:spcPts val="0"/>
              </a:spcAft>
              <a:buNone/>
            </a:pPr>
            <a:r>
              <a:rPr lang="en" sz="1708"/>
              <a:t>Documenting these mappings promotes interoperable exposure of roles, states, properties, and events implemented by accessibility APIs and helps to ensure that this information appears in a manner consistent with author intent.</a:t>
            </a:r>
            <a:endParaRPr sz="1708"/>
          </a:p>
          <a:p>
            <a:pPr indent="0" lvl="0" marL="0" rtl="0" algn="l">
              <a:spcBef>
                <a:spcPts val="1200"/>
              </a:spcBef>
              <a:spcAft>
                <a:spcPts val="0"/>
              </a:spcAft>
              <a:buNone/>
            </a:pPr>
            <a:r>
              <a:rPr lang="en" sz="1708"/>
              <a:t>The PDF-AAM is a part of the WAI-ARIA suite and will be published by the W3C</a:t>
            </a:r>
            <a:endParaRPr sz="1708"/>
          </a:p>
          <a:p>
            <a:pPr indent="0" lvl="0" marL="0" rtl="0" algn="l">
              <a:spcBef>
                <a:spcPts val="1200"/>
              </a:spcBef>
              <a:spcAft>
                <a:spcPts val="12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15"/>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Who am I? </a:t>
            </a:r>
            <a:endParaRPr/>
          </a:p>
        </p:txBody>
      </p:sp>
      <p:sp>
        <p:nvSpPr>
          <p:cNvPr id="147" name="Google Shape;147;p15"/>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330200" lvl="0" marL="457200" rtl="0" algn="l">
              <a:spcBef>
                <a:spcPts val="0"/>
              </a:spcBef>
              <a:spcAft>
                <a:spcPts val="0"/>
              </a:spcAft>
              <a:buSzPts val="1600"/>
              <a:buChar char="●"/>
            </a:pPr>
            <a:r>
              <a:rPr lang="en" sz="1600"/>
              <a:t>Zak Kinsey, TargetStream Technologies</a:t>
            </a:r>
            <a:endParaRPr sz="1600"/>
          </a:p>
          <a:p>
            <a:pPr indent="-330200" lvl="0" marL="457200" rtl="0" algn="l">
              <a:spcBef>
                <a:spcPts val="0"/>
              </a:spcBef>
              <a:spcAft>
                <a:spcPts val="0"/>
              </a:spcAft>
              <a:buSzPts val="1600"/>
              <a:buChar char="●"/>
            </a:pPr>
            <a:r>
              <a:rPr lang="en" sz="1600"/>
              <a:t>I’ve been working with clients  to implement on-demand enterprise-level digital accessible document remediation solutions, via PDF/UA, for almost 10 years. </a:t>
            </a:r>
            <a:endParaRPr sz="1600"/>
          </a:p>
          <a:p>
            <a:pPr indent="-330200" lvl="0" marL="457200" rtl="0" algn="l">
              <a:spcBef>
                <a:spcPts val="0"/>
              </a:spcBef>
              <a:spcAft>
                <a:spcPts val="0"/>
              </a:spcAft>
              <a:buSzPts val="1600"/>
              <a:buChar char="●"/>
            </a:pPr>
            <a:r>
              <a:rPr lang="en" sz="1600"/>
              <a:t>Contributing member and author in PDF Association Accessibility LWG &amp; PDF/UA Processor LWG</a:t>
            </a:r>
            <a:endParaRPr sz="1600"/>
          </a:p>
          <a:p>
            <a:pPr indent="-330200" lvl="0" marL="457200" rtl="0" algn="l">
              <a:spcBef>
                <a:spcPts val="0"/>
              </a:spcBef>
              <a:spcAft>
                <a:spcPts val="0"/>
              </a:spcAft>
              <a:buSzPts val="1600"/>
              <a:buChar char="●"/>
            </a:pPr>
            <a:r>
              <a:rPr lang="en" sz="1600"/>
              <a:t>Chair of PDF Association PDF/UA Marketing Working Group</a:t>
            </a:r>
            <a:endParaRPr sz="1600"/>
          </a:p>
          <a:p>
            <a:pPr indent="-330200" lvl="0" marL="457200" rtl="0" algn="l">
              <a:spcBef>
                <a:spcPts val="0"/>
              </a:spcBef>
              <a:spcAft>
                <a:spcPts val="0"/>
              </a:spcAft>
              <a:buSzPts val="1600"/>
              <a:buChar char="●"/>
            </a:pPr>
            <a:r>
              <a:rPr lang="en" sz="1600"/>
              <a:t>Co-chair of </a:t>
            </a:r>
            <a:r>
              <a:rPr lang="en" sz="1600"/>
              <a:t>PDF/UA Processor LWG</a:t>
            </a:r>
            <a:endParaRPr sz="1600"/>
          </a:p>
          <a:p>
            <a:pPr indent="-330200" lvl="0" marL="457200" rtl="0" algn="l">
              <a:spcBef>
                <a:spcPts val="0"/>
              </a:spcBef>
              <a:spcAft>
                <a:spcPts val="0"/>
              </a:spcAft>
              <a:buSzPts val="1600"/>
              <a:buChar char="●"/>
            </a:pPr>
            <a:r>
              <a:rPr lang="en" sz="1600"/>
              <a:t>Author and founding member of PDF-AAM task force through W3C.</a:t>
            </a:r>
            <a:endParaRPr sz="1600"/>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9" name="Shape 309"/>
        <p:cNvGrpSpPr/>
        <p:nvPr/>
      </p:nvGrpSpPr>
      <p:grpSpPr>
        <a:xfrm>
          <a:off x="0" y="0"/>
          <a:ext cx="0" cy="0"/>
          <a:chOff x="0" y="0"/>
          <a:chExt cx="0" cy="0"/>
        </a:xfrm>
      </p:grpSpPr>
      <p:sp>
        <p:nvSpPr>
          <p:cNvPr id="310" name="Google Shape;310;p42"/>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PDF-AAM Roadmap &amp; Timeline</a:t>
            </a:r>
            <a:endParaRPr/>
          </a:p>
        </p:txBody>
      </p:sp>
      <p:sp>
        <p:nvSpPr>
          <p:cNvPr id="311" name="Google Shape;311;p42"/>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Currently the task force for the project has recently kicked off. At this time we do not have a deadline for the initial release of the PDF-AAM, however we have a goal to have the first iteration released within 2025 to begin gathering feedback from the community.</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5" name="Shape 315"/>
        <p:cNvGrpSpPr/>
        <p:nvPr/>
      </p:nvGrpSpPr>
      <p:grpSpPr>
        <a:xfrm>
          <a:off x="0" y="0"/>
          <a:ext cx="0" cy="0"/>
          <a:chOff x="0" y="0"/>
          <a:chExt cx="0" cy="0"/>
        </a:xfrm>
      </p:grpSpPr>
      <p:sp>
        <p:nvSpPr>
          <p:cNvPr id="316" name="Google Shape;316;p43"/>
          <p:cNvSpPr txBox="1"/>
          <p:nvPr>
            <p:ph type="title"/>
          </p:nvPr>
        </p:nvSpPr>
        <p:spPr>
          <a:xfrm>
            <a:off x="1297500" y="393750"/>
            <a:ext cx="7038900" cy="914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PDF Association PDF/UA Processor LWG 2025 Roadmap &amp; Timelines</a:t>
            </a:r>
            <a:endParaRPr/>
          </a:p>
        </p:txBody>
      </p:sp>
      <p:sp>
        <p:nvSpPr>
          <p:cNvPr id="317" name="Google Shape;317;p43"/>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323850" lvl="0" marL="457200" rtl="0" algn="l">
              <a:spcBef>
                <a:spcPts val="0"/>
              </a:spcBef>
              <a:spcAft>
                <a:spcPts val="0"/>
              </a:spcAft>
              <a:buSzPts val="1500"/>
              <a:buChar char="●"/>
            </a:pPr>
            <a:r>
              <a:rPr lang="en"/>
              <a:t>Produce the initial release of the PDF-AAM</a:t>
            </a:r>
            <a:endParaRPr/>
          </a:p>
          <a:p>
            <a:pPr indent="-323850" lvl="0" marL="457200" rtl="0" algn="l">
              <a:spcBef>
                <a:spcPts val="0"/>
              </a:spcBef>
              <a:spcAft>
                <a:spcPts val="0"/>
              </a:spcAft>
              <a:buSzPts val="1500"/>
              <a:buChar char="●"/>
            </a:pPr>
            <a:r>
              <a:rPr lang="en"/>
              <a:t>Begin testing the atomic sample documents from the Accessibility LWG through known AT software and reporting the results as it relates to the PDF/UA Techniques.</a:t>
            </a:r>
            <a:endParaRPr/>
          </a:p>
          <a:p>
            <a:pPr indent="-298450" lvl="1" marL="914400" rtl="0" algn="l">
              <a:spcBef>
                <a:spcPts val="0"/>
              </a:spcBef>
              <a:spcAft>
                <a:spcPts val="0"/>
              </a:spcAft>
              <a:buSzPts val="1100"/>
              <a:buChar char="○"/>
            </a:pPr>
            <a:r>
              <a:rPr lang="en"/>
              <a:t>The Technique Finder Code will be useful here in reporting.</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1" name="Shape 321"/>
        <p:cNvGrpSpPr/>
        <p:nvPr/>
      </p:nvGrpSpPr>
      <p:grpSpPr>
        <a:xfrm>
          <a:off x="0" y="0"/>
          <a:ext cx="0" cy="0"/>
          <a:chOff x="0" y="0"/>
          <a:chExt cx="0" cy="0"/>
        </a:xfrm>
      </p:grpSpPr>
      <p:sp>
        <p:nvSpPr>
          <p:cNvPr id="322" name="Google Shape;322;p4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Questions?</a:t>
            </a:r>
            <a:endParaRPr/>
          </a:p>
        </p:txBody>
      </p:sp>
      <p:sp>
        <p:nvSpPr>
          <p:cNvPr id="323" name="Google Shape;323;p44"/>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Thank you for attending my presentation. Please don’t hesitate to ask questions at this time!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6"/>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Who is the PDF Association?</a:t>
            </a:r>
            <a:endParaRPr/>
          </a:p>
        </p:txBody>
      </p:sp>
      <p:sp>
        <p:nvSpPr>
          <p:cNvPr id="153" name="Google Shape;153;p16"/>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330200" lvl="0" marL="457200" rtl="0" algn="l">
              <a:spcBef>
                <a:spcPts val="0"/>
              </a:spcBef>
              <a:spcAft>
                <a:spcPts val="0"/>
              </a:spcAft>
              <a:buSzPts val="1600"/>
              <a:buChar char="●"/>
            </a:pPr>
            <a:r>
              <a:rPr lang="en" sz="1600"/>
              <a:t>We are an international collaboration of member organizations and individuals engaged in a vendor-neutral platform for developing open specifications and standards for PDF technology. Together, we are driving the world’s digital document format into the 21st century and beyond.</a:t>
            </a:r>
            <a:endParaRPr sz="1600"/>
          </a:p>
          <a:p>
            <a:pPr indent="-330200" lvl="0" marL="457200" rtl="0" algn="l">
              <a:spcBef>
                <a:spcPts val="0"/>
              </a:spcBef>
              <a:spcAft>
                <a:spcPts val="0"/>
              </a:spcAft>
              <a:buSzPts val="1600"/>
              <a:buChar char="●"/>
            </a:pPr>
            <a:r>
              <a:rPr lang="en" sz="1600"/>
              <a:t>Mission Statement: Delivering a vendor-neutral platform for developing open specifications and standards for PDF technology.</a:t>
            </a:r>
            <a:endParaRPr sz="1600"/>
          </a:p>
          <a:p>
            <a:pPr indent="0" lvl="0" marL="457200" rtl="0" algn="l">
              <a:spcBef>
                <a:spcPts val="1200"/>
              </a:spcBef>
              <a:spcAft>
                <a:spcPts val="12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17"/>
          <p:cNvSpPr txBox="1"/>
          <p:nvPr>
            <p:ph type="title"/>
          </p:nvPr>
        </p:nvSpPr>
        <p:spPr>
          <a:xfrm>
            <a:off x="1297500" y="393750"/>
            <a:ext cx="7038900" cy="914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Who is the PDF Accessibility Liaison Working Group?</a:t>
            </a:r>
            <a:endParaRPr/>
          </a:p>
        </p:txBody>
      </p:sp>
      <p:sp>
        <p:nvSpPr>
          <p:cNvPr id="159" name="Google Shape;159;p17"/>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500"/>
              <a:t>The PDF Accessibility Liaison Working Group (LWG) was originally formed to continue the work started at the December 2018 PDF Techniques Accessibility Summit; producing industry-supported example PDF files demonstrating techniques for achieving accessible PDF.</a:t>
            </a:r>
            <a:endParaRPr sz="1500"/>
          </a:p>
          <a:p>
            <a:pPr indent="0" lvl="0" marL="0" rtl="0" algn="l">
              <a:spcBef>
                <a:spcPts val="1200"/>
              </a:spcBef>
              <a:spcAft>
                <a:spcPts val="0"/>
              </a:spcAft>
              <a:buNone/>
            </a:pPr>
            <a:r>
              <a:rPr lang="en" sz="1500"/>
              <a:t>Today the PDF Accessibility LWG meets weekly to review example “pass” and “fail” PDF files (“techniques”), and develop appropriate metadata. </a:t>
            </a:r>
            <a:endParaRPr sz="1500"/>
          </a:p>
          <a:p>
            <a:pPr indent="0" lvl="0" marL="0" rtl="0" algn="l">
              <a:spcBef>
                <a:spcPts val="1200"/>
              </a:spcBef>
              <a:spcAft>
                <a:spcPts val="1200"/>
              </a:spcAft>
              <a:buNone/>
            </a:pPr>
            <a:r>
              <a:rPr lang="en" sz="1500"/>
              <a:t>Participation in this LWG is open to all PDF Association members, accessibility professionals and end users.  We strive to accommodate users with disabilities in all our communications, meetings and processes.</a:t>
            </a:r>
            <a:endParaRPr sz="15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18"/>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Making PDF Accessible</a:t>
            </a:r>
            <a:endParaRPr/>
          </a:p>
        </p:txBody>
      </p:sp>
      <p:sp>
        <p:nvSpPr>
          <p:cNvPr id="165" name="Google Shape;165;p18"/>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Unlike HTML, which starts as text, PDF starts from a digital canvas. Inherently the digital canvas itself does not contain anything accessible, much like the ink on a printed page does not. The ways in which we must approach remediating PDF to accessible PDF/UA requires a completely different approach. Simply put we ADD accessibility TO the PDF in order to make it and its contents therein accessible. </a:t>
            </a:r>
            <a:endParaRPr/>
          </a:p>
          <a:p>
            <a:pPr indent="0" lvl="0" marL="0" rtl="0" algn="l">
              <a:spcBef>
                <a:spcPts val="1200"/>
              </a:spcBef>
              <a:spcAft>
                <a:spcPts val="1200"/>
              </a:spcAft>
              <a:buNone/>
            </a:pPr>
            <a:r>
              <a:rPr lang="en"/>
              <a:t>The following PDF Techniques for accessibility are intended to help educate and guide. To, if I might, make accessible PDF/UA….more accessible!</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19"/>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Techniques for Accessible PDF</a:t>
            </a:r>
            <a:endParaRPr/>
          </a:p>
        </p:txBody>
      </p:sp>
      <p:sp>
        <p:nvSpPr>
          <p:cNvPr id="171" name="Google Shape;171;p19"/>
          <p:cNvSpPr txBox="1"/>
          <p:nvPr>
            <p:ph idx="1" type="body"/>
          </p:nvPr>
        </p:nvSpPr>
        <p:spPr>
          <a:xfrm>
            <a:off x="1297500" y="1338950"/>
            <a:ext cx="7038900" cy="2911200"/>
          </a:xfrm>
          <a:prstGeom prst="rect">
            <a:avLst/>
          </a:prstGeom>
        </p:spPr>
        <p:txBody>
          <a:bodyPr anchorCtr="0" anchor="t" bIns="91425" lIns="91425" spcFirstLastPara="1" rIns="91425" wrap="square" tIns="91425">
            <a:normAutofit fontScale="85000" lnSpcReduction="10000"/>
          </a:bodyPr>
          <a:lstStyle/>
          <a:p>
            <a:pPr indent="0" lvl="0" marL="0" rtl="0" algn="ctr">
              <a:spcBef>
                <a:spcPts val="0"/>
              </a:spcBef>
              <a:spcAft>
                <a:spcPts val="0"/>
              </a:spcAft>
              <a:buNone/>
            </a:pPr>
            <a:r>
              <a:rPr lang="en" sz="1800"/>
              <a:t>WHAT THEY ARE</a:t>
            </a:r>
            <a:endParaRPr sz="1800"/>
          </a:p>
          <a:p>
            <a:pPr indent="-314960" lvl="0" marL="457200" rtl="0" algn="l">
              <a:spcBef>
                <a:spcPts val="1200"/>
              </a:spcBef>
              <a:spcAft>
                <a:spcPts val="0"/>
              </a:spcAft>
              <a:buSzPct val="100000"/>
              <a:buChar char="●"/>
            </a:pPr>
            <a:r>
              <a:rPr lang="en" sz="1600"/>
              <a:t>Example PDF files, each demonstrating a single aspect of accessibility (for PASS cases) or inaccessibility (for FAIL cases)</a:t>
            </a:r>
            <a:endParaRPr sz="1600"/>
          </a:p>
          <a:p>
            <a:pPr indent="-314960" lvl="0" marL="457200" rtl="0" algn="l">
              <a:spcBef>
                <a:spcPts val="0"/>
              </a:spcBef>
              <a:spcAft>
                <a:spcPts val="0"/>
              </a:spcAft>
              <a:buSzPct val="100000"/>
              <a:buChar char="●"/>
            </a:pPr>
            <a:r>
              <a:rPr lang="en" sz="1600"/>
              <a:t>Test procedures to check compliance. </a:t>
            </a:r>
            <a:endParaRPr sz="1600"/>
          </a:p>
          <a:p>
            <a:pPr indent="-314960" lvl="0" marL="457200" rtl="0" algn="l">
              <a:spcBef>
                <a:spcPts val="0"/>
              </a:spcBef>
              <a:spcAft>
                <a:spcPts val="0"/>
              </a:spcAft>
              <a:buSzPct val="100000"/>
              <a:buChar char="●"/>
            </a:pPr>
            <a:r>
              <a:rPr lang="en" sz="1600"/>
              <a:t>PASS cases conform to PDF/UA (ISO 14289) in all particulars, while FAIL cases intentionally do not.</a:t>
            </a:r>
            <a:endParaRPr sz="1600"/>
          </a:p>
          <a:p>
            <a:pPr indent="-314960" lvl="0" marL="457200" rtl="0" algn="l">
              <a:spcBef>
                <a:spcPts val="0"/>
              </a:spcBef>
              <a:spcAft>
                <a:spcPts val="0"/>
              </a:spcAft>
              <a:buSzPct val="100000"/>
              <a:buChar char="●"/>
            </a:pPr>
            <a:r>
              <a:rPr lang="en" sz="1600"/>
              <a:t>These examples are “atomic” in the sense that they contain only the content necessary for demonstrating that specific aspect of the Technique. </a:t>
            </a:r>
            <a:endParaRPr sz="1600"/>
          </a:p>
          <a:p>
            <a:pPr indent="0" lvl="0" marL="0" rtl="0" algn="l">
              <a:spcBef>
                <a:spcPts val="1200"/>
              </a:spcBef>
              <a:spcAft>
                <a:spcPts val="1200"/>
              </a:spcAft>
              <a:buNone/>
            </a:pPr>
            <a:r>
              <a:rPr lang="en" sz="1600"/>
              <a:t>In general terms, they are intended to provide practical examples of the various requirements of ISO 32000 and ISO 14289, as well as indicate some (not all!) of the ways in which these standards are commonly violated in PDF files that are not accessible.</a:t>
            </a:r>
            <a:endParaRPr sz="16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20"/>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Techniques for Accessible PDF</a:t>
            </a:r>
            <a:endParaRPr/>
          </a:p>
        </p:txBody>
      </p:sp>
      <p:sp>
        <p:nvSpPr>
          <p:cNvPr id="177" name="Google Shape;177;p20"/>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sz="1800"/>
              <a:t>WHAT THEY ARE NOT</a:t>
            </a:r>
            <a:endParaRPr sz="1800"/>
          </a:p>
          <a:p>
            <a:pPr indent="0" lvl="0" marL="0" rtl="0" algn="l">
              <a:spcBef>
                <a:spcPts val="1200"/>
              </a:spcBef>
              <a:spcAft>
                <a:spcPts val="0"/>
              </a:spcAft>
              <a:buNone/>
            </a:pPr>
            <a:r>
              <a:rPr lang="en" sz="1800"/>
              <a:t>These Techniques do not provide instructions for the use of a certain software. They do not explain how to make accessible PDF files or remediate (apply corrections to) existing PDF files. Although the files are valid PDF files, they are merely atomic examples, and as such, are not “real-world” files.</a:t>
            </a:r>
            <a:endParaRPr sz="1800"/>
          </a:p>
          <a:p>
            <a:pPr indent="0" lvl="0" marL="0" rtl="0" algn="l">
              <a:spcBef>
                <a:spcPts val="1200"/>
              </a:spcBef>
              <a:spcAft>
                <a:spcPts val="1200"/>
              </a:spcAft>
              <a:buNone/>
            </a:pPr>
            <a:r>
              <a:t/>
            </a:r>
            <a:endParaRPr sz="16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21"/>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What all is in a Technique?</a:t>
            </a:r>
            <a:endParaRPr/>
          </a:p>
        </p:txBody>
      </p:sp>
      <p:sp>
        <p:nvSpPr>
          <p:cNvPr id="183" name="Google Shape;183;p21"/>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330200" lvl="0" marL="457200" rtl="0" algn="l">
              <a:spcBef>
                <a:spcPts val="0"/>
              </a:spcBef>
              <a:spcAft>
                <a:spcPts val="0"/>
              </a:spcAft>
              <a:buSzPts val="1600"/>
              <a:buChar char="●"/>
            </a:pPr>
            <a:r>
              <a:rPr lang="en" sz="1600"/>
              <a:t>Plain language description of the concept or tagging structure</a:t>
            </a:r>
            <a:endParaRPr sz="1600"/>
          </a:p>
          <a:p>
            <a:pPr indent="-330200" lvl="0" marL="457200" rtl="0" algn="l">
              <a:spcBef>
                <a:spcPts val="0"/>
              </a:spcBef>
              <a:spcAft>
                <a:spcPts val="0"/>
              </a:spcAft>
              <a:buSzPts val="1600"/>
              <a:buChar char="●"/>
            </a:pPr>
            <a:r>
              <a:rPr lang="en" sz="1600"/>
              <a:t>Test procedures on how to check for compliance.</a:t>
            </a:r>
            <a:endParaRPr sz="1600"/>
          </a:p>
          <a:p>
            <a:pPr indent="-330200" lvl="0" marL="457200" rtl="0" algn="l">
              <a:spcBef>
                <a:spcPts val="0"/>
              </a:spcBef>
              <a:spcAft>
                <a:spcPts val="0"/>
              </a:spcAft>
              <a:buSzPts val="1600"/>
              <a:buChar char="●"/>
            </a:pPr>
            <a:r>
              <a:rPr lang="en" sz="1600"/>
              <a:t>Atomic PDF example file demonstrating the technique. </a:t>
            </a:r>
            <a:endParaRPr sz="1600"/>
          </a:p>
          <a:p>
            <a:pPr indent="-330200" lvl="1" marL="914400" rtl="0" algn="l">
              <a:spcBef>
                <a:spcPts val="0"/>
              </a:spcBef>
              <a:spcAft>
                <a:spcPts val="0"/>
              </a:spcAft>
              <a:buSzPts val="1600"/>
              <a:buChar char="○"/>
            </a:pPr>
            <a:r>
              <a:rPr lang="en" sz="1600"/>
              <a:t>For a given technique there may be multiple pass and fail example files.</a:t>
            </a:r>
            <a:endParaRPr sz="1600"/>
          </a:p>
          <a:p>
            <a:pPr indent="-330200" lvl="0" marL="457200" rtl="0" algn="l">
              <a:spcBef>
                <a:spcPts val="0"/>
              </a:spcBef>
              <a:spcAft>
                <a:spcPts val="0"/>
              </a:spcAft>
              <a:buSzPts val="1600"/>
              <a:buChar char="●"/>
            </a:pPr>
            <a:r>
              <a:rPr lang="en" sz="1600"/>
              <a:t>Matterhorn Protocol Checks</a:t>
            </a:r>
            <a:endParaRPr sz="1600"/>
          </a:p>
          <a:p>
            <a:pPr indent="-330200" lvl="0" marL="457200" rtl="0" algn="l">
              <a:spcBef>
                <a:spcPts val="0"/>
              </a:spcBef>
              <a:spcAft>
                <a:spcPts val="0"/>
              </a:spcAft>
              <a:buSzPts val="1600"/>
              <a:buChar char="●"/>
            </a:pPr>
            <a:r>
              <a:rPr lang="en" sz="1600"/>
              <a:t>Applicable WCAG Success Criteria</a:t>
            </a:r>
            <a:endParaRPr sz="1600"/>
          </a:p>
          <a:p>
            <a:pPr indent="-330200" lvl="0" marL="457200" rtl="0" algn="l">
              <a:spcBef>
                <a:spcPts val="0"/>
              </a:spcBef>
              <a:spcAft>
                <a:spcPts val="0"/>
              </a:spcAft>
              <a:buSzPts val="1600"/>
              <a:buChar char="●"/>
            </a:pPr>
            <a:r>
              <a:rPr lang="en" sz="1600"/>
              <a:t>Technique Finder Code</a:t>
            </a:r>
            <a:endParaRPr sz="16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Focus">
  <a:themeElements>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