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omments/modernComment_10E_E07C0BFF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5"/>
  </p:notesMasterIdLst>
  <p:sldIdLst>
    <p:sldId id="273" r:id="rId2"/>
    <p:sldId id="269" r:id="rId3"/>
    <p:sldId id="277" r:id="rId4"/>
    <p:sldId id="298" r:id="rId5"/>
    <p:sldId id="299" r:id="rId6"/>
    <p:sldId id="276" r:id="rId7"/>
    <p:sldId id="270" r:id="rId8"/>
    <p:sldId id="312" r:id="rId9"/>
    <p:sldId id="274" r:id="rId10"/>
    <p:sldId id="333" r:id="rId11"/>
    <p:sldId id="334" r:id="rId12"/>
    <p:sldId id="335" r:id="rId13"/>
    <p:sldId id="336" r:id="rId14"/>
    <p:sldId id="275" r:id="rId15"/>
    <p:sldId id="280" r:id="rId16"/>
    <p:sldId id="338" r:id="rId17"/>
    <p:sldId id="340" r:id="rId18"/>
    <p:sldId id="281" r:id="rId19"/>
    <p:sldId id="282" r:id="rId20"/>
    <p:sldId id="339" r:id="rId21"/>
    <p:sldId id="341" r:id="rId22"/>
    <p:sldId id="319" r:id="rId23"/>
    <p:sldId id="31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4A4"/>
    <a:srgbClr val="595959"/>
    <a:srgbClr val="0090A1"/>
    <a:srgbClr val="0B8FE5"/>
    <a:srgbClr val="404040"/>
    <a:srgbClr val="7DBF2F"/>
    <a:srgbClr val="128959"/>
    <a:srgbClr val="118357"/>
    <a:srgbClr val="138B5B"/>
    <a:srgbClr val="8DD6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5" autoAdjust="0"/>
    <p:restoredTop sz="94710" autoAdjust="0"/>
  </p:normalViewPr>
  <p:slideViewPr>
    <p:cSldViewPr snapToGrid="0" snapToObjects="1">
      <p:cViewPr varScale="1">
        <p:scale>
          <a:sx n="56" d="100"/>
          <a:sy n="56" d="100"/>
        </p:scale>
        <p:origin x="61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modernComment_10E_E07C0BF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F9B7BEB-8A98-4F97-8D98-D9F9E525EDC4}" authorId="{00000000-0000-0000-0000-000000000000}" created="2024-11-04T20:45:51.64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66225919" sldId="270"/>
      <ac:spMk id="2" creationId="{00000000-0000-0000-0000-000000000000}"/>
      <ac:txMk cp="0" len="26">
        <ac:context len="27" hash="101834604"/>
      </ac:txMk>
    </ac:txMkLst>
    <p188:pos x="3640481" y="462341"/>
    <p188:txBody>
      <a:bodyPr/>
      <a:lstStyle/>
      <a:p>
        <a:r>
          <a:rPr lang="en-US"/>
          <a:t>Drop?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/>
        </p228:taskDetail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055D9-5CAC-4918-BFE9-E99F76E8CA4E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F78F7-E4CE-4E2D-9659-740D889DF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73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373"/>
            <a:ext cx="9144000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068782" y="782784"/>
            <a:ext cx="3006434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304" y="4098757"/>
            <a:ext cx="7772400" cy="113096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7304" y="5285873"/>
            <a:ext cx="7772400" cy="49730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Year (or Sub-title)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8900" y="6544611"/>
            <a:ext cx="28407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aseline="0" dirty="0">
                <a:solidFill>
                  <a:schemeClr val="bg1"/>
                </a:solidFill>
                <a:latin typeface="Arial"/>
                <a:cs typeface="Arial"/>
              </a:rPr>
              <a:t>© 2016 Apex </a:t>
            </a:r>
            <a:r>
              <a:rPr lang="en-US" sz="700" baseline="0" dirty="0" err="1">
                <a:solidFill>
                  <a:schemeClr val="bg1"/>
                </a:solidFill>
                <a:latin typeface="Arial"/>
                <a:cs typeface="Arial"/>
              </a:rPr>
              <a:t>CoVantage</a:t>
            </a:r>
            <a:r>
              <a:rPr lang="en-US" sz="700" baseline="0" dirty="0">
                <a:solidFill>
                  <a:schemeClr val="bg1"/>
                </a:solidFill>
                <a:latin typeface="Arial"/>
                <a:cs typeface="Arial"/>
              </a:rPr>
              <a:t>, LLC.</a:t>
            </a:r>
            <a:r>
              <a:rPr lang="en-US" sz="7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700" baseline="0" dirty="0">
                <a:solidFill>
                  <a:schemeClr val="bg1"/>
                </a:solidFill>
                <a:latin typeface="Arial"/>
                <a:cs typeface="Arial"/>
              </a:rPr>
              <a:t>All Rights Reserved.</a:t>
            </a:r>
            <a:endParaRPr lang="en-US" sz="7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22" y="263236"/>
            <a:ext cx="1648628" cy="123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8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38880" y="3080089"/>
            <a:ext cx="7772400" cy="620963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aseline="0">
                <a:solidFill>
                  <a:srgbClr val="0090A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222936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0A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90A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90A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90A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90A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90A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23615" y="967787"/>
            <a:ext cx="7993050" cy="0"/>
          </a:xfrm>
          <a:prstGeom prst="line">
            <a:avLst/>
          </a:prstGeom>
          <a:ln w="31750">
            <a:solidFill>
              <a:srgbClr val="0090A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66410" y="6433031"/>
            <a:ext cx="1211179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595959"/>
                </a:solidFill>
              </a:defRPr>
            </a:lvl1pPr>
          </a:lstStyle>
          <a:p>
            <a:fld id="{8BACDECB-BFEC-0D43-85E2-B49BF88051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1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0A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620" y="1134982"/>
            <a:ext cx="4038600" cy="4525963"/>
          </a:xfrm>
        </p:spPr>
        <p:txBody>
          <a:bodyPr/>
          <a:lstStyle>
            <a:lvl1pPr>
              <a:buClr>
                <a:srgbClr val="0090A1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90A1"/>
              </a:buCl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90A1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90A1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90A1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8620" y="1134982"/>
            <a:ext cx="4038600" cy="4525963"/>
          </a:xfrm>
        </p:spPr>
        <p:txBody>
          <a:bodyPr/>
          <a:lstStyle>
            <a:lvl1pPr>
              <a:buClr>
                <a:srgbClr val="0090A1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90A1"/>
              </a:buCl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90A1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90A1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90A1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23615" y="967787"/>
            <a:ext cx="7993050" cy="0"/>
          </a:xfrm>
          <a:prstGeom prst="line">
            <a:avLst/>
          </a:prstGeom>
          <a:ln w="31750">
            <a:solidFill>
              <a:srgbClr val="0090A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66410" y="6433031"/>
            <a:ext cx="1211179" cy="365125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rgbClr val="595959"/>
                </a:solidFill>
              </a:defRPr>
            </a:lvl1pPr>
          </a:lstStyle>
          <a:p>
            <a:fld id="{8BACDECB-BFEC-0D43-85E2-B49BF88051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157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0A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23615" y="967787"/>
            <a:ext cx="7993050" cy="0"/>
          </a:xfrm>
          <a:prstGeom prst="line">
            <a:avLst/>
          </a:prstGeom>
          <a:ln w="31750">
            <a:solidFill>
              <a:srgbClr val="0090A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966410" y="6433031"/>
            <a:ext cx="121117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ACDECB-BFEC-0D43-85E2-B49BF8805143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53731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der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0613" y="6396455"/>
            <a:ext cx="1155032" cy="365125"/>
          </a:xfrm>
          <a:prstGeom prst="rect">
            <a:avLst/>
          </a:prstGeom>
        </p:spPr>
        <p:txBody>
          <a:bodyPr/>
          <a:lstStyle/>
          <a:p>
            <a:fld id="{8BACDECB-BFEC-0D43-85E2-B49BF8805143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966410" y="6433031"/>
            <a:ext cx="121117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ACDECB-BFEC-0D43-85E2-B49BF8805143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9102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90A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rgbClr val="0090A1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90A1"/>
              </a:buCl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90A1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90A1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90A1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966410" y="6433031"/>
            <a:ext cx="121117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ACDECB-BFEC-0D43-85E2-B49BF8805143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8128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90A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66410" y="6433031"/>
            <a:ext cx="1211179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595959"/>
                </a:solidFill>
              </a:defRPr>
            </a:lvl1pPr>
          </a:lstStyle>
          <a:p>
            <a:fld id="{8BACDECB-BFEC-0D43-85E2-B49BF88051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46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620" y="274638"/>
            <a:ext cx="8229600" cy="695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620" y="11430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66410" y="6433031"/>
            <a:ext cx="1211179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ACDECB-BFEC-0D43-85E2-B49BF88051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32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61" r:id="rId6"/>
    <p:sldLayoutId id="2147483656" r:id="rId7"/>
    <p:sldLayoutId id="2147483657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rgbClr val="0090A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90A1"/>
        </a:buClr>
        <a:buFont typeface="Wingdings" panose="05000000000000000000" pitchFamily="2" charset="2"/>
        <a:buChar char="§"/>
        <a:defRPr sz="24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90A1"/>
        </a:buClr>
        <a:buFont typeface="Wingdings" panose="05000000000000000000" pitchFamily="2" charset="2"/>
        <a:buChar char="§"/>
        <a:defRPr sz="22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457200" rtl="0" eaLnBrk="1" latinLnBrk="0" hangingPunct="1">
        <a:spcBef>
          <a:spcPct val="20000"/>
        </a:spcBef>
        <a:buClr>
          <a:srgbClr val="0090A1"/>
        </a:buClr>
        <a:buFont typeface="Wingdings" panose="05000000000000000000" pitchFamily="2" charset="2"/>
        <a:buChar char="§"/>
        <a:defRPr sz="20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90A1"/>
        </a:buClr>
        <a:buFont typeface="Wingdings" panose="05000000000000000000" pitchFamily="2" charset="2"/>
        <a:buChar char="§"/>
        <a:defRPr sz="18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90A1"/>
        </a:buClr>
        <a:buFont typeface="Wingdings" panose="05000000000000000000" pitchFamily="2" charset="2"/>
        <a:buChar char="§"/>
        <a:defRPr sz="18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lov8.com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ADAPT%20AI%20.mp4" TargetMode="External"/><Relationship Id="rId2" Type="http://schemas.openxmlformats.org/officeDocument/2006/relationships/hyperlink" Target="https://youtu.be/wjWuaR88D1U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documenta11y.com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apexcovantage.com/resources/datasheet-izaac-digitization/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pexcovantage.com/" TargetMode="External"/><Relationship Id="rId2" Type="http://schemas.openxmlformats.org/officeDocument/2006/relationships/hyperlink" Target="mailto:gsuprock@apexcovantage.com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E_E07C0BFF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304" y="4394017"/>
            <a:ext cx="7772400" cy="1130968"/>
          </a:xfrm>
        </p:spPr>
        <p:txBody>
          <a:bodyPr>
            <a:normAutofit fontScale="90000"/>
          </a:bodyPr>
          <a:lstStyle/>
          <a:p>
            <a:r>
              <a:rPr lang="en-US" dirty="0"/>
              <a:t>Accelerated PDF Remediation with Augmented Classification AI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304" y="5659395"/>
            <a:ext cx="7772400" cy="64255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Accessing Higher Ground</a:t>
            </a:r>
          </a:p>
          <a:p>
            <a:r>
              <a:rPr lang="en-US" dirty="0"/>
              <a:t>November 15, 2024</a:t>
            </a:r>
          </a:p>
        </p:txBody>
      </p:sp>
    </p:spTree>
    <p:extLst>
      <p:ext uri="{BB962C8B-B14F-4D97-AF65-F5344CB8AC3E}">
        <p14:creationId xmlns:p14="http://schemas.microsoft.com/office/powerpoint/2010/main" val="1258584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classification AI is trained to look for patterns and content structures so that they can be labelled.</a:t>
            </a:r>
          </a:p>
          <a:p>
            <a:r>
              <a:rPr lang="en-US" dirty="0"/>
              <a:t>Labelling creates metadata that can be exploited for tagging.</a:t>
            </a:r>
          </a:p>
          <a:p>
            <a:r>
              <a:rPr lang="en-US" dirty="0"/>
              <a:t>The classification AI is trained using a curated collection of source PDFs representative of work processed by Apex</a:t>
            </a:r>
          </a:p>
          <a:p>
            <a:r>
              <a:rPr lang="en-US" sz="2400" dirty="0"/>
              <a:t>Yolov8 computer vision model running on Python framework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800" dirty="0"/>
              <a:t>For more information on Yolov8: </a:t>
            </a:r>
            <a:r>
              <a:rPr lang="en-US" sz="1800" dirty="0">
                <a:hlinkClick r:id="rId2"/>
              </a:rPr>
              <a:t>https://yolov8.com/</a:t>
            </a:r>
            <a:r>
              <a:rPr lang="en-US" sz="18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CDECB-BFEC-0D43-85E2-B49BF880514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244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early model training and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620" y="1143003"/>
            <a:ext cx="8229600" cy="4788240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Focus on common document structures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Sections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Headings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Paragraphs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Lists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Tables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Images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Within a few weeks, got good results on the above.</a:t>
            </a:r>
          </a:p>
          <a:p>
            <a:r>
              <a:rPr lang="en-US" dirty="0">
                <a:sym typeface="Wingdings" panose="05000000000000000000" pitchFamily="2" charset="2"/>
              </a:rPr>
              <a:t>Model supported Image PDF and PDF Normal.</a:t>
            </a:r>
          </a:p>
          <a:p>
            <a:r>
              <a:rPr lang="en-US" dirty="0">
                <a:sym typeface="Wingdings" panose="05000000000000000000" pitchFamily="2" charset="2"/>
              </a:rPr>
              <a:t>Set break point to work on tagging and writing PDF.</a:t>
            </a:r>
          </a:p>
          <a:p>
            <a:pPr lvl="2"/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CDECB-BFEC-0D43-85E2-B49BF880514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09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Extracting the content stream for labeling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Image PDF and OCR</a:t>
            </a:r>
          </a:p>
          <a:p>
            <a:pPr lvl="1"/>
            <a:r>
              <a:rPr lang="en-US" dirty="0"/>
              <a:t>IZAAC tools for conversion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CDECB-BFEC-0D43-85E2-B49BF880514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7029DE-11AB-F9BC-15BE-DE0ED0CDEA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073"/>
          <a:stretch/>
        </p:blipFill>
        <p:spPr>
          <a:xfrm>
            <a:off x="508438" y="2088108"/>
            <a:ext cx="3493697" cy="2996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49622C-1B77-CE41-4C2D-F47C7D35BE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034"/>
          <a:stretch/>
        </p:blipFill>
        <p:spPr>
          <a:xfrm>
            <a:off x="4798935" y="2285999"/>
            <a:ext cx="3638745" cy="322769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85424CC-9C20-D871-3900-A983B5362125}"/>
              </a:ext>
            </a:extLst>
          </p:cNvPr>
          <p:cNvCxnSpPr>
            <a:cxnSpLocks/>
          </p:cNvCxnSpPr>
          <p:nvPr/>
        </p:nvCxnSpPr>
        <p:spPr>
          <a:xfrm>
            <a:off x="3440906" y="3684896"/>
            <a:ext cx="1485936" cy="1261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428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Extracting the content stream for labeling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CDECB-BFEC-0D43-85E2-B49BF880514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DD461-7595-CC08-2963-05E303386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20" y="1143003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Yolov8 labels used for locating content in the PDF stream prior to generating XML</a:t>
            </a:r>
          </a:p>
          <a:p>
            <a:r>
              <a:rPr lang="en-US" dirty="0"/>
              <a:t>PDF2XML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A312E7-C743-8845-0062-520A822CE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54" y="2437973"/>
            <a:ext cx="7019502" cy="381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42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Tagging and Verification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CDECB-BFEC-0D43-85E2-B49BF880514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CDF694-1DE2-B761-1EAC-411169D1EFDB}"/>
              </a:ext>
            </a:extLst>
          </p:cNvPr>
          <p:cNvSpPr txBox="1">
            <a:spLocks/>
          </p:cNvSpPr>
          <p:nvPr/>
        </p:nvSpPr>
        <p:spPr>
          <a:xfrm>
            <a:off x="770020" y="12954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90A1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90A1"/>
              </a:buClr>
              <a:buFont typeface="Wingdings" panose="05000000000000000000" pitchFamily="2" charset="2"/>
              <a:buChar char="§"/>
              <a:defRPr sz="22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0090A1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90A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90A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52ED3D-FD06-B0A1-AD55-D314AD014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20" y="1139799"/>
            <a:ext cx="7652923" cy="473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95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Tagged PDF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Python and </a:t>
            </a:r>
            <a:r>
              <a:rPr lang="en-US" sz="2400" dirty="0" err="1"/>
              <a:t>iTEXT</a:t>
            </a:r>
            <a:r>
              <a:rPr lang="en-US" sz="2400" dirty="0"/>
              <a:t> were used to recast the PDF stream without disrupting the presentation or altering the content</a:t>
            </a:r>
          </a:p>
          <a:p>
            <a:r>
              <a:rPr lang="en-US" dirty="0"/>
              <a:t>Lengthy development phase</a:t>
            </a:r>
          </a:p>
          <a:p>
            <a:r>
              <a:rPr lang="en-US" dirty="0"/>
              <a:t>Character encoding issues</a:t>
            </a:r>
          </a:p>
          <a:p>
            <a:r>
              <a:rPr lang="en-US" dirty="0"/>
              <a:t>Layered PDFs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3315304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E1AD957-C343-324A-B051-F1E6A14DADE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668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D006C-1C02-9A18-95B3-B0F2A416F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4337B-9195-EE4C-2192-E673D76B2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Tagged PDF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EC75E-55EB-F699-2183-7181039F7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Acrobat Accessibility Checker</a:t>
            </a:r>
          </a:p>
          <a:p>
            <a:endParaRPr lang="en-US" sz="2400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820ACD7-B201-A2E0-2213-0877F326965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315304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E1AD957-C343-324A-B051-F1E6A14DADE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CDF54D-CA1C-CB1B-8367-A5F91BA51B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857"/>
          <a:stretch/>
        </p:blipFill>
        <p:spPr>
          <a:xfrm>
            <a:off x="1332200" y="1660135"/>
            <a:ext cx="6099808" cy="43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49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15405-E359-0827-69D7-145C5A2F9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83B11-908D-0D55-8097-DB5AA73AC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Tagged PDF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1CD3B-7E16-3977-ACCC-818D5012B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20" y="1143003"/>
            <a:ext cx="2402253" cy="4525963"/>
          </a:xfrm>
        </p:spPr>
        <p:txBody>
          <a:bodyPr>
            <a:normAutofit/>
          </a:bodyPr>
          <a:lstStyle/>
          <a:p>
            <a:r>
              <a:rPr lang="en-US" dirty="0"/>
              <a:t>PAC 2021</a:t>
            </a:r>
          </a:p>
          <a:p>
            <a:endParaRPr lang="en-US" dirty="0"/>
          </a:p>
          <a:p>
            <a:r>
              <a:rPr lang="en-US" dirty="0"/>
              <a:t>Used to set development targets 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E8C6EE89-85ED-5928-1785-544035D01BB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315304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E1AD957-C343-324A-B051-F1E6A14DADE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B6747A-D266-15FD-B968-1B6E0CA95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873" y="1050881"/>
            <a:ext cx="5683928" cy="479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48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 AI Demo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17620" y="1052851"/>
            <a:ext cx="8229600" cy="35737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90A1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90A1"/>
              </a:buClr>
              <a:buFont typeface="Wingdings" panose="05000000000000000000" pitchFamily="2" charset="2"/>
              <a:buChar char="§"/>
              <a:defRPr sz="22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0090A1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90A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90A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Live demo</a:t>
            </a:r>
          </a:p>
          <a:p>
            <a:r>
              <a:rPr lang="en-US" sz="2000" dirty="0"/>
              <a:t>Web: </a:t>
            </a:r>
            <a:r>
              <a:rPr lang="en-US" sz="2000" b="0" i="0" u="sng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hlinkClick r:id="rId2"/>
              </a:rPr>
              <a:t>https://youtu.be/wjWuaR88D1U</a:t>
            </a:r>
            <a:r>
              <a:rPr lang="en-US" sz="2000" dirty="0"/>
              <a:t> </a:t>
            </a:r>
          </a:p>
          <a:p>
            <a:r>
              <a:rPr lang="en-US" sz="2000" dirty="0"/>
              <a:t>Local </a:t>
            </a:r>
            <a:r>
              <a:rPr lang="en-US" sz="2000" dirty="0">
                <a:hlinkClick r:id="rId3" action="ppaction://hlinkfile"/>
              </a:rPr>
              <a:t>Video</a:t>
            </a:r>
            <a:endParaRPr lang="en-US" sz="2000" dirty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956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620" y="274638"/>
            <a:ext cx="8229600" cy="6959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Operationalize: Documenta11y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7620" y="1134982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90A1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90A1"/>
              </a:buClr>
              <a:buFont typeface="Wingdings" panose="05000000000000000000" pitchFamily="2" charset="2"/>
              <a:buChar char="§"/>
              <a:defRPr sz="22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0090A1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90A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90A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/>
              <a:t>Documenta11y description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Basic Documenta11y workflow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ADAPT AI underlies current pricing framework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2x faster overall production and QA with ADAPT AI compared with Acrobat alone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For more info on documenta11y: </a:t>
            </a:r>
            <a:r>
              <a:rPr lang="en-US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https://documenta11y.com/</a:t>
            </a:r>
            <a:r>
              <a:rPr lang="en-US" sz="2000" dirty="0"/>
              <a:t>  </a:t>
            </a:r>
          </a:p>
        </p:txBody>
      </p:sp>
      <p:pic>
        <p:nvPicPr>
          <p:cNvPr id="4" name="Picture 3" descr="A computer screen shot of a diagram&#10;&#10;Description automatically generated">
            <a:extLst>
              <a:ext uri="{FF2B5EF4-FFF2-40B4-BE49-F238E27FC236}">
                <a16:creationId xmlns:a16="http://schemas.microsoft.com/office/drawing/2014/main" id="{51294F74-5729-A9E4-F177-1631FEF93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620" y="1838054"/>
            <a:ext cx="4038600" cy="3119818"/>
          </a:xfrm>
          <a:prstGeom prst="rect">
            <a:avLst/>
          </a:prstGeom>
          <a:noFill/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6598BC7-9946-7AF7-2537-FABA63CB3E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966410" y="6433031"/>
            <a:ext cx="121117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8BACDECB-BFEC-0D43-85E2-B49BF8805143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51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F9E6997-2FAF-1694-03A2-E59B1F0C4943}"/>
              </a:ext>
            </a:extLst>
          </p:cNvPr>
          <p:cNvSpPr txBox="1">
            <a:spLocks/>
          </p:cNvSpPr>
          <p:nvPr/>
        </p:nvSpPr>
        <p:spPr>
          <a:xfrm>
            <a:off x="617620" y="1143003"/>
            <a:ext cx="8229600" cy="476352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90A1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90A1"/>
              </a:buClr>
              <a:buFont typeface="Wingdings" panose="05000000000000000000" pitchFamily="2" charset="2"/>
              <a:buChar char="§"/>
              <a:defRPr sz="22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0090A1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90A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90A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Session Summary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Introduction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Objectives of this Session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640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F4A66-6CB9-0231-CE91-CAC9115E7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5A55D-2480-1FE8-A6B2-3E3DF2BE3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20" y="274638"/>
            <a:ext cx="8229600" cy="6959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Operationalize: IZAAC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0B2B57E-B2BD-63C4-20C0-6B07A3DA6596}"/>
              </a:ext>
            </a:extLst>
          </p:cNvPr>
          <p:cNvSpPr txBox="1">
            <a:spLocks/>
          </p:cNvSpPr>
          <p:nvPr/>
        </p:nvSpPr>
        <p:spPr>
          <a:xfrm>
            <a:off x="617619" y="1134982"/>
            <a:ext cx="8103299" cy="286004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90A1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90A1"/>
              </a:buClr>
              <a:buFont typeface="Wingdings" panose="05000000000000000000" pitchFamily="2" charset="2"/>
              <a:buChar char="§"/>
              <a:defRPr sz="22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0090A1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90A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90A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/>
              <a:t>IZAAC = Intelligent Zoning and Algorithmic Conversion System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ADAPT AI inserted as a module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Previously IZAAC created Image over text PDF for Accessible PDF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For more info on IZAAC: </a:t>
            </a:r>
            <a:r>
              <a:rPr lang="en-US" dirty="0">
                <a:hlinkClick r:id="rId2"/>
              </a:rPr>
              <a:t>https://apexcovantage.com/resources/datasheet-izaac-digitization/</a:t>
            </a:r>
            <a:r>
              <a:rPr lang="en-US" dirty="0"/>
              <a:t> </a:t>
            </a:r>
          </a:p>
        </p:txBody>
      </p:sp>
      <p:pic>
        <p:nvPicPr>
          <p:cNvPr id="3" name="Picture 2" descr="Intelligent Zoning and Algorithmic Conversion (IZAAC) workflow diagram illustrating split of source files into respective components such as metadata, math, tables, citatons, text, and graphics to populate a database for creation of XML, accessible PDF, and, accessible EPUB." title="IZZAC 3.0">
            <a:extLst>
              <a:ext uri="{FF2B5EF4-FFF2-40B4-BE49-F238E27FC236}">
                <a16:creationId xmlns:a16="http://schemas.microsoft.com/office/drawing/2014/main" id="{F7B9B1FA-7140-BCCE-3AC4-B1F1E46E3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0901" y="3534770"/>
            <a:ext cx="6650185" cy="2743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032AA44D-AB86-F409-9440-176E2E5787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966410" y="6433031"/>
            <a:ext cx="121117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8BACDECB-BFEC-0D43-85E2-B49BF8805143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57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FE076-C597-4F2D-4D59-23006C754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DB481-96A3-B076-73B2-8A26E081F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9C488-EBBB-7C49-C043-4C6BA0F0F928}"/>
              </a:ext>
            </a:extLst>
          </p:cNvPr>
          <p:cNvSpPr txBox="1">
            <a:spLocks/>
          </p:cNvSpPr>
          <p:nvPr/>
        </p:nvSpPr>
        <p:spPr>
          <a:xfrm>
            <a:off x="617620" y="1143003"/>
            <a:ext cx="8229600" cy="521685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90A1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90A1"/>
              </a:buClr>
              <a:buFont typeface="Wingdings" panose="05000000000000000000" pitchFamily="2" charset="2"/>
              <a:buChar char="§"/>
              <a:defRPr sz="22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0090A1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90A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90A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Fast</a:t>
            </a:r>
          </a:p>
          <a:p>
            <a:pPr lvl="1"/>
            <a:r>
              <a:rPr lang="en-US" dirty="0"/>
              <a:t>Minimum of 2x productivity improvement for remediation in the current version</a:t>
            </a:r>
          </a:p>
          <a:p>
            <a:pPr lvl="1"/>
            <a:r>
              <a:rPr lang="en-US" dirty="0"/>
              <a:t>Expect more productivity improvements with additional training and enhancements</a:t>
            </a:r>
          </a:p>
          <a:p>
            <a:r>
              <a:rPr lang="en-US" dirty="0"/>
              <a:t>Modular</a:t>
            </a:r>
          </a:p>
          <a:p>
            <a:pPr lvl="1"/>
            <a:r>
              <a:rPr lang="en-US" dirty="0"/>
              <a:t>Can be integrated into diverse workflows</a:t>
            </a:r>
          </a:p>
          <a:p>
            <a:pPr lvl="2"/>
            <a:r>
              <a:rPr lang="en-US" dirty="0"/>
              <a:t>Front list prepress</a:t>
            </a:r>
          </a:p>
          <a:p>
            <a:pPr lvl="2"/>
            <a:r>
              <a:rPr lang="en-US" dirty="0"/>
              <a:t>On-demand commercial work (documenta11y)</a:t>
            </a:r>
          </a:p>
          <a:p>
            <a:pPr lvl="2"/>
            <a:r>
              <a:rPr lang="en-US" dirty="0"/>
              <a:t>High-volume library or backlist conversions</a:t>
            </a:r>
          </a:p>
          <a:p>
            <a:r>
              <a:rPr lang="en-US" dirty="0"/>
              <a:t>Requires development team (Solutions Architects and Developers) skilled in large-language models, computer vision, and PDF internal structure.</a:t>
            </a:r>
          </a:p>
        </p:txBody>
      </p:sp>
    </p:spTree>
    <p:extLst>
      <p:ext uri="{BB962C8B-B14F-4D97-AF65-F5344CB8AC3E}">
        <p14:creationId xmlns:p14="http://schemas.microsoft.com/office/powerpoint/2010/main" val="2605389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4426A-5C95-4807-7A26-2D684B445B64}"/>
              </a:ext>
            </a:extLst>
          </p:cNvPr>
          <p:cNvSpPr txBox="1">
            <a:spLocks/>
          </p:cNvSpPr>
          <p:nvPr/>
        </p:nvSpPr>
        <p:spPr>
          <a:xfrm>
            <a:off x="617620" y="1143003"/>
            <a:ext cx="8229600" cy="48893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90A1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90A1"/>
              </a:buClr>
              <a:buFont typeface="Wingdings" panose="05000000000000000000" pitchFamily="2" charset="2"/>
              <a:buChar char="§"/>
              <a:defRPr sz="22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0090A1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90A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90A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Toolset</a:t>
            </a:r>
          </a:p>
          <a:p>
            <a:pPr lvl="1"/>
            <a:r>
              <a:rPr lang="en-US" dirty="0"/>
              <a:t>Computer Vision Models worked well for basic constructs</a:t>
            </a:r>
          </a:p>
          <a:p>
            <a:pPr lvl="1"/>
            <a:r>
              <a:rPr lang="en-US" dirty="0"/>
              <a:t>Additional training required for more complex inclusions</a:t>
            </a:r>
          </a:p>
          <a:p>
            <a:pPr lvl="1"/>
            <a:r>
              <a:rPr lang="en-US" dirty="0"/>
              <a:t>Ability to label and then write into PDF is now proven</a:t>
            </a:r>
          </a:p>
          <a:p>
            <a:r>
              <a:rPr lang="en-US" dirty="0"/>
              <a:t>Primary tests used MS Office and InDesign generated PDF Normal, limited </a:t>
            </a:r>
            <a:r>
              <a:rPr lang="en-US" dirty="0" err="1"/>
              <a:t>Arbortext</a:t>
            </a:r>
            <a:r>
              <a:rPr lang="en-US" dirty="0"/>
              <a:t> Advanced Publisher</a:t>
            </a:r>
          </a:p>
          <a:p>
            <a:r>
              <a:rPr lang="en-US" dirty="0"/>
              <a:t>Integrate alt-text AI tools (Apex </a:t>
            </a:r>
            <a:r>
              <a:rPr lang="en-US" dirty="0" err="1"/>
              <a:t>generATe</a:t>
            </a:r>
            <a:r>
              <a:rPr lang="en-US" dirty="0"/>
              <a:t> tool)</a:t>
            </a:r>
          </a:p>
          <a:p>
            <a:r>
              <a:rPr lang="en-US" dirty="0"/>
              <a:t>Evaluate options to cure character encoding and font embedding</a:t>
            </a:r>
          </a:p>
          <a:p>
            <a:r>
              <a:rPr lang="en-US" dirty="0"/>
              <a:t>Testing with complex layered PDFs (magazines)</a:t>
            </a:r>
          </a:p>
          <a:p>
            <a:r>
              <a:rPr lang="en-US" dirty="0"/>
              <a:t>Develop licensed toolkit</a:t>
            </a:r>
          </a:p>
        </p:txBody>
      </p:sp>
    </p:spTree>
    <p:extLst>
      <p:ext uri="{BB962C8B-B14F-4D97-AF65-F5344CB8AC3E}">
        <p14:creationId xmlns:p14="http://schemas.microsoft.com/office/powerpoint/2010/main" val="306440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Greg Suprock</a:t>
            </a:r>
          </a:p>
          <a:p>
            <a:pPr marL="0" indent="0">
              <a:buNone/>
            </a:pPr>
            <a:r>
              <a:rPr lang="en-US" dirty="0"/>
              <a:t>Head of Solutions Architecture</a:t>
            </a:r>
          </a:p>
          <a:p>
            <a:pPr marL="0" indent="0">
              <a:buNone/>
            </a:pPr>
            <a:r>
              <a:rPr lang="en-US" dirty="0"/>
              <a:t>Apex </a:t>
            </a:r>
            <a:r>
              <a:rPr lang="en-US" dirty="0" err="1"/>
              <a:t>CoVantage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gsuprock@apexcovantage.com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544A4"/>
                </a:solidFill>
                <a:hlinkClick r:id="rId3"/>
              </a:rPr>
              <a:t>apexcovantage.com</a:t>
            </a:r>
            <a:endParaRPr lang="en-US" dirty="0">
              <a:solidFill>
                <a:srgbClr val="0544A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CDECB-BFEC-0D43-85E2-B49BF880514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54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- Who is Apex?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620" y="1143003"/>
            <a:ext cx="8229600" cy="4763527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dirty="0"/>
              <a:t>Apex </a:t>
            </a:r>
            <a:r>
              <a:rPr lang="en-US" dirty="0" err="1"/>
              <a:t>CoVantage</a:t>
            </a:r>
            <a:r>
              <a:rPr lang="en-US" dirty="0"/>
              <a:t> is a leading provider of digital conversion and typesetting services with over 35 years experience working with large national libraries, publishers, U.S. Government agencies, and, private sector clients.</a:t>
            </a:r>
          </a:p>
          <a:p>
            <a:r>
              <a:rPr lang="en-US" dirty="0"/>
              <a:t>2,000 Global employees</a:t>
            </a:r>
          </a:p>
          <a:p>
            <a:r>
              <a:rPr lang="en-US" dirty="0"/>
              <a:t>9 Global Offices</a:t>
            </a:r>
          </a:p>
          <a:p>
            <a:r>
              <a:rPr lang="en-US" dirty="0"/>
              <a:t>Publishing</a:t>
            </a:r>
          </a:p>
          <a:p>
            <a:pPr lvl="1"/>
            <a:r>
              <a:rPr lang="en-US" dirty="0"/>
              <a:t>Pre-press</a:t>
            </a:r>
          </a:p>
          <a:p>
            <a:pPr lvl="1"/>
            <a:r>
              <a:rPr lang="en-US" dirty="0"/>
              <a:t>Accessibility</a:t>
            </a:r>
          </a:p>
          <a:p>
            <a:pPr lvl="1"/>
            <a:r>
              <a:rPr lang="en-US" dirty="0"/>
              <a:t>Content conversion</a:t>
            </a:r>
          </a:p>
          <a:p>
            <a:r>
              <a:rPr lang="en-US" dirty="0"/>
              <a:t>Cultural Heritage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Libraries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Museums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Archives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CDECB-BFEC-0D43-85E2-B49BF880514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A picture of the stacked server and storage arrays in the Apex Hyderabad facility." title="Apex Hyderabad - Server roo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918" y="4011750"/>
            <a:ext cx="3955627" cy="2290943"/>
          </a:xfrm>
          <a:prstGeom prst="rect">
            <a:avLst/>
          </a:prstGeom>
        </p:spPr>
      </p:pic>
      <p:pic>
        <p:nvPicPr>
          <p:cNvPr id="6" name="Picture 2" descr="A picture of a conference area in the Apex Hyderabad facility showing tools for digital and video connectivity." title="Apex Hyderabad Off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106" y="2251146"/>
            <a:ext cx="2805370" cy="210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370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Apex Engagement and Thought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Active Engagement in Professional Organizations</a:t>
            </a:r>
          </a:p>
          <a:p>
            <a:pPr lvl="1"/>
            <a:r>
              <a:rPr lang="en-US" dirty="0"/>
              <a:t>SSP</a:t>
            </a:r>
          </a:p>
          <a:p>
            <a:pPr lvl="1"/>
            <a:r>
              <a:rPr lang="en-US" dirty="0"/>
              <a:t>W3C</a:t>
            </a:r>
          </a:p>
          <a:p>
            <a:pPr lvl="1"/>
            <a:r>
              <a:rPr lang="en-US" dirty="0"/>
              <a:t>NISO</a:t>
            </a:r>
          </a:p>
          <a:p>
            <a:pPr lvl="1"/>
            <a:r>
              <a:rPr lang="en-US" dirty="0"/>
              <a:t>BSIG</a:t>
            </a:r>
          </a:p>
          <a:p>
            <a:pPr lvl="1"/>
            <a:r>
              <a:rPr lang="en-US" dirty="0"/>
              <a:t>IPTC</a:t>
            </a:r>
          </a:p>
          <a:p>
            <a:r>
              <a:rPr lang="en-US" dirty="0"/>
              <a:t>Apex Blog</a:t>
            </a:r>
          </a:p>
          <a:p>
            <a:r>
              <a:rPr lang="en-US" dirty="0"/>
              <a:t>Publishing Whitepaper</a:t>
            </a:r>
          </a:p>
          <a:p>
            <a:r>
              <a:rPr lang="en-US" dirty="0"/>
              <a:t>Multichannel Workflow Design Expertise and Consulting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CDECB-BFEC-0D43-85E2-B49BF880514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628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CDECB-BFEC-0D43-85E2-B49BF880514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35607" y="1456807"/>
            <a:ext cx="3703523" cy="45837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61A64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61A64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61A64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61A64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61A64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90A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595959"/>
                </a:solidFill>
              </a:rPr>
              <a:t>Book Production</a:t>
            </a:r>
          </a:p>
          <a:p>
            <a:pPr>
              <a:buClr>
                <a:srgbClr val="0090A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595959"/>
                </a:solidFill>
              </a:rPr>
              <a:t>Journal Production </a:t>
            </a:r>
          </a:p>
          <a:p>
            <a:pPr>
              <a:buClr>
                <a:srgbClr val="0090A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595959"/>
                </a:solidFill>
              </a:rPr>
              <a:t>Digital Products</a:t>
            </a:r>
          </a:p>
          <a:p>
            <a:pPr lvl="1">
              <a:buClr>
                <a:srgbClr val="0090A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95959"/>
                </a:solidFill>
              </a:rPr>
              <a:t>XML</a:t>
            </a:r>
          </a:p>
          <a:p>
            <a:pPr lvl="1">
              <a:buClr>
                <a:srgbClr val="0090A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95959"/>
                </a:solidFill>
              </a:rPr>
              <a:t>EPUB</a:t>
            </a:r>
          </a:p>
          <a:p>
            <a:pPr lvl="1">
              <a:buClr>
                <a:srgbClr val="0090A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95959"/>
                </a:solidFill>
              </a:rPr>
              <a:t>TIFF/JPEG2000</a:t>
            </a:r>
          </a:p>
          <a:p>
            <a:pPr lvl="1">
              <a:buClr>
                <a:srgbClr val="0090A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95959"/>
                </a:solidFill>
              </a:rPr>
              <a:t>PDF</a:t>
            </a:r>
          </a:p>
          <a:p>
            <a:pPr lvl="1">
              <a:buClr>
                <a:srgbClr val="0090A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95959"/>
                </a:solidFill>
              </a:rPr>
              <a:t>Accessible EPUB/PDF</a:t>
            </a:r>
            <a:endParaRPr lang="en-US" sz="2400" dirty="0">
              <a:solidFill>
                <a:srgbClr val="595959"/>
              </a:solidFill>
            </a:endParaRPr>
          </a:p>
          <a:p>
            <a:pPr marL="342900" lvl="1" indent="-342900">
              <a:buClr>
                <a:srgbClr val="0090A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95959"/>
                </a:solidFill>
              </a:rPr>
              <a:t>Software</a:t>
            </a:r>
          </a:p>
          <a:p>
            <a:pPr marL="742950" lvl="2" indent="-342900">
              <a:buClr>
                <a:srgbClr val="0090A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95959"/>
                </a:solidFill>
              </a:rPr>
              <a:t>ADAPT AI</a:t>
            </a:r>
          </a:p>
          <a:p>
            <a:pPr marL="742950" lvl="2" indent="-342900">
              <a:buClr>
                <a:srgbClr val="0090A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95959"/>
                </a:solidFill>
              </a:rPr>
              <a:t>CAPS</a:t>
            </a:r>
          </a:p>
          <a:p>
            <a:pPr marL="742950" lvl="2" indent="-342900">
              <a:buClr>
                <a:srgbClr val="0090A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95959"/>
                </a:solidFill>
              </a:rPr>
              <a:t>CAT AI</a:t>
            </a:r>
          </a:p>
          <a:p>
            <a:pPr marL="742950" lvl="2" indent="-342900">
              <a:buClr>
                <a:srgbClr val="0090A1"/>
              </a:buClr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595959"/>
                </a:solidFill>
              </a:rPr>
              <a:t>GenerATe</a:t>
            </a:r>
            <a:endParaRPr lang="en-US" dirty="0">
              <a:solidFill>
                <a:srgbClr val="595959"/>
              </a:solidFill>
            </a:endParaRPr>
          </a:p>
          <a:p>
            <a:pPr marL="742950" lvl="2" indent="-342900">
              <a:buClr>
                <a:srgbClr val="0090A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95959"/>
                </a:solidFill>
              </a:rPr>
              <a:t>PACE</a:t>
            </a:r>
          </a:p>
          <a:p>
            <a:pPr marL="742950" lvl="2" indent="-342900">
              <a:buClr>
                <a:srgbClr val="0090A1"/>
              </a:buClr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595959"/>
                </a:solidFill>
              </a:rPr>
              <a:t>ProTrak</a:t>
            </a:r>
            <a:endParaRPr lang="en-US" dirty="0">
              <a:solidFill>
                <a:srgbClr val="595959"/>
              </a:solidFill>
            </a:endParaRPr>
          </a:p>
          <a:p>
            <a:pPr marL="342900" lvl="1" indent="-342900">
              <a:buClr>
                <a:srgbClr val="0090A1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5009690" y="1459952"/>
            <a:ext cx="3703523" cy="45837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61A64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61A64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61A64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61A64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61A64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90A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595959"/>
                </a:solidFill>
              </a:rPr>
              <a:t>Accessibility</a:t>
            </a:r>
          </a:p>
          <a:p>
            <a:pPr lvl="1">
              <a:buClr>
                <a:srgbClr val="0090A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95959"/>
                </a:solidFill>
              </a:rPr>
              <a:t>Born Digital</a:t>
            </a:r>
          </a:p>
          <a:p>
            <a:pPr lvl="1">
              <a:buClr>
                <a:srgbClr val="0090A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95959"/>
                </a:solidFill>
              </a:rPr>
              <a:t>Remediation</a:t>
            </a:r>
          </a:p>
          <a:p>
            <a:pPr>
              <a:buClr>
                <a:srgbClr val="0090A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595959"/>
                </a:solidFill>
              </a:rPr>
              <a:t>Metadata</a:t>
            </a:r>
          </a:p>
          <a:p>
            <a:pPr marL="742950" lvl="2" indent="-342900">
              <a:buClr>
                <a:srgbClr val="0090A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95959"/>
                </a:solidFill>
              </a:rPr>
              <a:t>Creation </a:t>
            </a:r>
          </a:p>
          <a:p>
            <a:pPr marL="742950" lvl="2" indent="-342900">
              <a:buClr>
                <a:srgbClr val="0090A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95959"/>
                </a:solidFill>
              </a:rPr>
              <a:t>Normalization </a:t>
            </a:r>
          </a:p>
          <a:p>
            <a:pPr marL="742950" lvl="2" indent="-342900">
              <a:buClr>
                <a:srgbClr val="0090A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95959"/>
                </a:solidFill>
              </a:rPr>
              <a:t>Enhancement</a:t>
            </a:r>
          </a:p>
          <a:p>
            <a:pPr marL="342900" lvl="1" indent="-342900">
              <a:buClr>
                <a:srgbClr val="0090A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95959"/>
                </a:solidFill>
              </a:rPr>
              <a:t>Tagging</a:t>
            </a:r>
          </a:p>
          <a:p>
            <a:pPr marL="342900" lvl="1" indent="-342900">
              <a:buClr>
                <a:srgbClr val="0090A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95959"/>
                </a:solidFill>
              </a:rPr>
              <a:t>Indexing</a:t>
            </a:r>
          </a:p>
          <a:p>
            <a:pPr>
              <a:buClr>
                <a:srgbClr val="0090A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595959"/>
                </a:solidFill>
              </a:rPr>
              <a:t>Semantic Enrichment</a:t>
            </a:r>
          </a:p>
          <a:p>
            <a:pPr>
              <a:buClr>
                <a:srgbClr val="0090A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595959"/>
                </a:solidFill>
              </a:rPr>
              <a:t>Transcription</a:t>
            </a:r>
          </a:p>
          <a:p>
            <a:pPr marL="342900" lvl="1" indent="-342900">
              <a:buClr>
                <a:srgbClr val="0090A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95959"/>
                </a:solidFill>
              </a:rPr>
              <a:t>Data Labeling</a:t>
            </a:r>
          </a:p>
          <a:p>
            <a:pPr marL="0" indent="0">
              <a:buClr>
                <a:srgbClr val="0090A1"/>
              </a:buClr>
              <a:buNone/>
            </a:pPr>
            <a:endParaRPr lang="en-US" sz="2400" dirty="0">
              <a:solidFill>
                <a:srgbClr val="595959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499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620" y="1143003"/>
            <a:ext cx="8229600" cy="4763527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AI-facilitated PDF accessibility remediation workflows are discussed.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A Yolov8 classification model running on Python framework was trained to detect objects in PDF and differentiate them for tagging.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The PDF content stream was rendered to XML using three software tools: A subset of Apex’s IZAAC platform for PDF data extraction, Apex’s PDF2XML software, and a toolset for verifying the XML.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Python software was used to integrate object metadata for tagging into the PDF XML content stream.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Python and </a:t>
            </a:r>
            <a:r>
              <a:rPr lang="en-US" sz="1800" dirty="0" err="1"/>
              <a:t>iTEXT</a:t>
            </a:r>
            <a:r>
              <a:rPr lang="en-US" sz="1800" dirty="0"/>
              <a:t> were used to recast the PDF stream without disrupting the presentation or altering the content.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Strengths – Speed (2x Productivity) and reduction of human error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Weaknesses – Models are Gen 1, need to expand model training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Software alone fails to meet all Accessible PDF Checks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CDECB-BFEC-0D43-85E2-B49BF880514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484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this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620" y="1143003"/>
            <a:ext cx="8229600" cy="5080376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Address how automation improves accessible product workflows</a:t>
            </a:r>
          </a:p>
          <a:p>
            <a:r>
              <a:rPr lang="en-US" sz="2000" dirty="0"/>
              <a:t>Workflow design principles</a:t>
            </a:r>
          </a:p>
          <a:p>
            <a:r>
              <a:rPr lang="en-US" sz="2000" dirty="0"/>
              <a:t>Describe the Classification AI </a:t>
            </a:r>
          </a:p>
          <a:p>
            <a:r>
              <a:rPr lang="en-US" sz="2000" dirty="0"/>
              <a:t>Defining accessible tagging development break points</a:t>
            </a:r>
          </a:p>
          <a:p>
            <a:r>
              <a:rPr lang="en-US" sz="2000" dirty="0"/>
              <a:t>Verifying the AI model</a:t>
            </a:r>
          </a:p>
          <a:p>
            <a:pPr lvl="1"/>
            <a:r>
              <a:rPr lang="en-US" sz="2000" dirty="0"/>
              <a:t>XML export</a:t>
            </a:r>
          </a:p>
          <a:p>
            <a:pPr lvl="1"/>
            <a:r>
              <a:rPr lang="en-US" sz="2000" dirty="0"/>
              <a:t>XML markup</a:t>
            </a:r>
          </a:p>
          <a:p>
            <a:r>
              <a:rPr lang="en-US" sz="2000" dirty="0"/>
              <a:t>Rendering tagged PDF</a:t>
            </a:r>
          </a:p>
          <a:p>
            <a:r>
              <a:rPr lang="en-US" sz="2000" dirty="0"/>
              <a:t>Verifying the Tagged PDF</a:t>
            </a:r>
          </a:p>
          <a:p>
            <a:r>
              <a:rPr lang="en-US" sz="2000" dirty="0"/>
              <a:t>Operationalize</a:t>
            </a:r>
          </a:p>
          <a:p>
            <a:pPr lvl="1"/>
            <a:r>
              <a:rPr lang="en-US" sz="2000" dirty="0"/>
              <a:t>ADAPT AI</a:t>
            </a:r>
          </a:p>
          <a:p>
            <a:pPr lvl="1"/>
            <a:r>
              <a:rPr lang="en-US" sz="2000" dirty="0"/>
              <a:t>Documenta11y</a:t>
            </a:r>
          </a:p>
          <a:p>
            <a:pPr lvl="1"/>
            <a:r>
              <a:rPr lang="en-US" sz="2000" dirty="0"/>
              <a:t>IZAAC</a:t>
            </a:r>
          </a:p>
          <a:p>
            <a:pPr marL="400050"/>
            <a:r>
              <a:rPr lang="en-US" sz="2000" dirty="0"/>
              <a:t>Next steps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CDECB-BFEC-0D43-85E2-B49BF880514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22591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and Workflow Principles</a:t>
            </a:r>
          </a:p>
        </p:txBody>
      </p:sp>
      <p:sp>
        <p:nvSpPr>
          <p:cNvPr id="2" name="Content Placeholder 2"/>
          <p:cNvSpPr txBox="1">
            <a:spLocks/>
          </p:cNvSpPr>
          <p:nvPr/>
        </p:nvSpPr>
        <p:spPr>
          <a:xfrm>
            <a:off x="617620" y="1143003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90A1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90A1"/>
              </a:buClr>
              <a:buFont typeface="Wingdings" panose="05000000000000000000" pitchFamily="2" charset="2"/>
              <a:buChar char="§"/>
              <a:defRPr sz="22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0090A1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90A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90A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Tools drive high quality/high volume production while taking advantage of human intelligence</a:t>
            </a:r>
          </a:p>
          <a:p>
            <a:r>
              <a:rPr lang="en-US" dirty="0"/>
              <a:t>Modular</a:t>
            </a:r>
          </a:p>
          <a:p>
            <a:pPr lvl="1"/>
            <a:r>
              <a:rPr lang="en-US" dirty="0"/>
              <a:t>It is not necessary to use all tools in all workflows</a:t>
            </a:r>
          </a:p>
          <a:p>
            <a:r>
              <a:rPr lang="en-US" dirty="0"/>
              <a:t>Adaptable</a:t>
            </a:r>
          </a:p>
          <a:p>
            <a:pPr lvl="1"/>
            <a:r>
              <a:rPr lang="en-US" dirty="0"/>
              <a:t>Apex will develop solutions for multiple verticals</a:t>
            </a:r>
          </a:p>
          <a:p>
            <a:r>
              <a:rPr lang="en-US" dirty="0"/>
              <a:t>Configurable</a:t>
            </a:r>
          </a:p>
          <a:p>
            <a:pPr lvl="1"/>
            <a:r>
              <a:rPr lang="en-US" dirty="0"/>
              <a:t>Workflows vary</a:t>
            </a:r>
          </a:p>
          <a:p>
            <a:pPr lvl="1"/>
            <a:r>
              <a:rPr lang="en-US" dirty="0"/>
              <a:t>Customers have unique requirements</a:t>
            </a:r>
          </a:p>
          <a:p>
            <a:r>
              <a:rPr lang="en-US" dirty="0"/>
              <a:t>Extensible</a:t>
            </a:r>
          </a:p>
        </p:txBody>
      </p:sp>
    </p:spTree>
    <p:extLst>
      <p:ext uri="{BB962C8B-B14F-4D97-AF65-F5344CB8AC3E}">
        <p14:creationId xmlns:p14="http://schemas.microsoft.com/office/powerpoint/2010/main" val="1287298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Know your source</a:t>
            </a:r>
          </a:p>
          <a:p>
            <a:r>
              <a:rPr lang="en-US" sz="2000" dirty="0"/>
              <a:t>Know your target</a:t>
            </a:r>
          </a:p>
          <a:p>
            <a:r>
              <a:rPr lang="en-US" sz="2000" dirty="0"/>
              <a:t>Exploit objective decision points</a:t>
            </a:r>
          </a:p>
          <a:p>
            <a:pPr lvl="1"/>
            <a:r>
              <a:rPr lang="en-US" sz="2000" dirty="0"/>
              <a:t>Rules definition</a:t>
            </a:r>
          </a:p>
          <a:p>
            <a:pPr lvl="1"/>
            <a:r>
              <a:rPr lang="en-US" sz="2000" dirty="0"/>
              <a:t>Tool selection</a:t>
            </a:r>
          </a:p>
          <a:p>
            <a:pPr lvl="1"/>
            <a:r>
              <a:rPr lang="en-US" sz="2000" dirty="0"/>
              <a:t>Software automation</a:t>
            </a:r>
          </a:p>
          <a:p>
            <a:r>
              <a:rPr lang="en-US" sz="2000" dirty="0"/>
              <a:t>Use software to focus humans</a:t>
            </a:r>
          </a:p>
          <a:p>
            <a:r>
              <a:rPr lang="en-US" sz="2000" dirty="0"/>
              <a:t>Quality and Tolerance for Error</a:t>
            </a:r>
          </a:p>
          <a:p>
            <a:pPr lvl="1"/>
            <a:r>
              <a:rPr lang="en-US" sz="2000" dirty="0"/>
              <a:t>Industry standards (ANSI/ASQ Z1.4-2003; WCAG 2.1; PDF/UA) </a:t>
            </a:r>
          </a:p>
          <a:p>
            <a:pPr lvl="1"/>
            <a:r>
              <a:rPr lang="en-US" sz="2000" dirty="0"/>
              <a:t>Bespoke requirements</a:t>
            </a:r>
          </a:p>
          <a:p>
            <a:pPr lvl="1"/>
            <a:r>
              <a:rPr lang="en-US" sz="2000" dirty="0"/>
              <a:t>Criteria setting</a:t>
            </a:r>
          </a:p>
          <a:p>
            <a:pPr lvl="1"/>
            <a:r>
              <a:rPr lang="en-US" sz="2000" dirty="0"/>
              <a:t>Tiered-evaluations</a:t>
            </a:r>
          </a:p>
          <a:p>
            <a:endParaRPr lang="en-US" dirty="0"/>
          </a:p>
        </p:txBody>
      </p:sp>
      <p:pic>
        <p:nvPicPr>
          <p:cNvPr id="5" name="Picture 4" descr="Diagram with three icons left to right. The left icon is for In Line QC, a process to check the data as it is created in production. The center icon is Process QA, a procedure for checking the workflow to ensure quality conformance. The right icon is Product QA, a systematic deep review of the delivery product." title="Three-tiered Quality Assessmen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766" y="4773750"/>
            <a:ext cx="4581525" cy="1514475"/>
          </a:xfrm>
          <a:prstGeom prst="rect">
            <a:avLst/>
          </a:prstGeom>
          <a:noFill/>
        </p:spPr>
      </p:pic>
      <p:sp>
        <p:nvSpPr>
          <p:cNvPr id="6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3315304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E1AD957-C343-324A-B051-F1E6A14DADE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84519"/>
      </p:ext>
    </p:extLst>
  </p:cSld>
  <p:clrMapOvr>
    <a:masterClrMapping/>
  </p:clrMapOvr>
</p:sld>
</file>

<file path=ppt/theme/theme1.xml><?xml version="1.0" encoding="utf-8"?>
<a:theme xmlns:a="http://schemas.openxmlformats.org/drawingml/2006/main" name="CMS Master PPT Template (Rev2.0b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CMS Master PPT Template (Rev 2.0)</Template>
  <TotalTime>0</TotalTime>
  <Words>910</Words>
  <Application>Microsoft Office PowerPoint</Application>
  <PresentationFormat>On-screen Show (4:3)</PresentationFormat>
  <Paragraphs>205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CMS Master PPT Template (Rev2.0b1)</vt:lpstr>
      <vt:lpstr>Accelerated PDF Remediation with Augmented Classification AI </vt:lpstr>
      <vt:lpstr>Agenda</vt:lpstr>
      <vt:lpstr>Introduction - Who is Apex?</vt:lpstr>
      <vt:lpstr>Apex Engagement and Thought Leadership</vt:lpstr>
      <vt:lpstr>Services Overview</vt:lpstr>
      <vt:lpstr>Abstract</vt:lpstr>
      <vt:lpstr>Objectives of this session</vt:lpstr>
      <vt:lpstr>Design and Workflow Principles</vt:lpstr>
      <vt:lpstr>Workflow Principles</vt:lpstr>
      <vt:lpstr>Classification AI</vt:lpstr>
      <vt:lpstr>Results of early model training and detection</vt:lpstr>
      <vt:lpstr>Extracting the content stream for labeling (1)</vt:lpstr>
      <vt:lpstr>Extracting the content stream for labeling (2)</vt:lpstr>
      <vt:lpstr>Tagging and Verification</vt:lpstr>
      <vt:lpstr>Rendering Tagged PDF</vt:lpstr>
      <vt:lpstr>Verifying Tagged PDF</vt:lpstr>
      <vt:lpstr>Verifying Tagged PDF</vt:lpstr>
      <vt:lpstr>ADAPT AI Demo</vt:lpstr>
      <vt:lpstr>Operationalize: Documenta11y</vt:lpstr>
      <vt:lpstr>Operationalize: IZAAC</vt:lpstr>
      <vt:lpstr>Lessons Learned and Next Steps</vt:lpstr>
      <vt:lpstr>Lessons Learned and Next Steps</vt:lpstr>
      <vt:lpstr>Thank you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2022-03-14T19:27:59Z</dcterms:created>
  <dcterms:modified xsi:type="dcterms:W3CDTF">2024-11-14T16:15:27Z</dcterms:modified>
</cp:coreProperties>
</file>