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notesSlides/notesSlide17.xml" ContentType="application/vnd.openxmlformats-officedocument.presentationml.notesSlide+xml"/>
  <Override PartName="/ppt/tags/tag28.xml" ContentType="application/vnd.openxmlformats-officedocument.presentationml.tags+xml"/>
  <Override PartName="/ppt/notesSlides/notesSlide18.xml" ContentType="application/vnd.openxmlformats-officedocument.presentationml.notesSlide+xml"/>
  <Override PartName="/ppt/tags/tag29.xml" ContentType="application/vnd.openxmlformats-officedocument.presentationml.tags+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4" r:id="rId1"/>
  </p:sldMasterIdLst>
  <p:notesMasterIdLst>
    <p:notesMasterId r:id="rId37"/>
  </p:notesMasterIdLst>
  <p:sldIdLst>
    <p:sldId id="256" r:id="rId2"/>
    <p:sldId id="264" r:id="rId3"/>
    <p:sldId id="260" r:id="rId4"/>
    <p:sldId id="304" r:id="rId5"/>
    <p:sldId id="257" r:id="rId6"/>
    <p:sldId id="303" r:id="rId7"/>
    <p:sldId id="292" r:id="rId8"/>
    <p:sldId id="299" r:id="rId9"/>
    <p:sldId id="295" r:id="rId10"/>
    <p:sldId id="258" r:id="rId11"/>
    <p:sldId id="281" r:id="rId12"/>
    <p:sldId id="262" r:id="rId13"/>
    <p:sldId id="279" r:id="rId14"/>
    <p:sldId id="261" r:id="rId15"/>
    <p:sldId id="269" r:id="rId16"/>
    <p:sldId id="270" r:id="rId17"/>
    <p:sldId id="300" r:id="rId18"/>
    <p:sldId id="301" r:id="rId19"/>
    <p:sldId id="273" r:id="rId20"/>
    <p:sldId id="284" r:id="rId21"/>
    <p:sldId id="289" r:id="rId22"/>
    <p:sldId id="276" r:id="rId23"/>
    <p:sldId id="285" r:id="rId24"/>
    <p:sldId id="288" r:id="rId25"/>
    <p:sldId id="296" r:id="rId26"/>
    <p:sldId id="297" r:id="rId27"/>
    <p:sldId id="298" r:id="rId28"/>
    <p:sldId id="287" r:id="rId29"/>
    <p:sldId id="302" r:id="rId30"/>
    <p:sldId id="286" r:id="rId31"/>
    <p:sldId id="263" r:id="rId32"/>
    <p:sldId id="283" r:id="rId33"/>
    <p:sldId id="277" r:id="rId34"/>
    <p:sldId id="278" r:id="rId35"/>
    <p:sldId id="266"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6DE96-AB50-6324-CB1F-68704A7F27B6}" v="9" dt="2024-09-05T17:45:19.5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FE9F3-3439-D64E-8098-A18813E53CFB}"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32485E-4457-A240-BF5C-721FE5D39035}" type="slidenum">
              <a:rPr lang="en-US" smtClean="0"/>
              <a:t>‹#›</a:t>
            </a:fld>
            <a:endParaRPr lang="en-US"/>
          </a:p>
        </p:txBody>
      </p:sp>
    </p:spTree>
    <p:extLst>
      <p:ext uri="{BB962C8B-B14F-4D97-AF65-F5344CB8AC3E}">
        <p14:creationId xmlns:p14="http://schemas.microsoft.com/office/powerpoint/2010/main" val="13994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 will open and drive the deck</a:t>
            </a:r>
          </a:p>
        </p:txBody>
      </p:sp>
      <p:sp>
        <p:nvSpPr>
          <p:cNvPr id="4" name="Slide Number Placeholder 3"/>
          <p:cNvSpPr>
            <a:spLocks noGrp="1"/>
          </p:cNvSpPr>
          <p:nvPr>
            <p:ph type="sldNum" sz="quarter" idx="5"/>
          </p:nvPr>
        </p:nvSpPr>
        <p:spPr/>
        <p:txBody>
          <a:bodyPr/>
          <a:lstStyle/>
          <a:p>
            <a:fld id="{DF32485E-4457-A240-BF5C-721FE5D39035}" type="slidenum">
              <a:rPr lang="en-US" smtClean="0"/>
              <a:t>1</a:t>
            </a:fld>
            <a:endParaRPr lang="en-US"/>
          </a:p>
        </p:txBody>
      </p:sp>
    </p:spTree>
    <p:extLst>
      <p:ext uri="{BB962C8B-B14F-4D97-AF65-F5344CB8AC3E}">
        <p14:creationId xmlns:p14="http://schemas.microsoft.com/office/powerpoint/2010/main" val="1788422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16</a:t>
            </a:fld>
            <a:endParaRPr lang="en-US"/>
          </a:p>
        </p:txBody>
      </p:sp>
    </p:spTree>
    <p:extLst>
      <p:ext uri="{BB962C8B-B14F-4D97-AF65-F5344CB8AC3E}">
        <p14:creationId xmlns:p14="http://schemas.microsoft.com/office/powerpoint/2010/main" val="704350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a7362afe06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a7362afe06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Darrin</a:t>
            </a:r>
          </a:p>
          <a:p>
            <a:pPr marL="0" lvl="0" indent="0" algn="l" rtl="0">
              <a:spcBef>
                <a:spcPts val="0"/>
              </a:spcBef>
              <a:spcAft>
                <a:spcPts val="0"/>
              </a:spcAft>
              <a:buNone/>
            </a:pPr>
            <a:endParaRPr lang="en-US"/>
          </a:p>
          <a:p>
            <a:pPr marL="0" lvl="0" indent="0" algn="l" rtl="0">
              <a:spcBef>
                <a:spcPts val="0"/>
              </a:spcBef>
              <a:spcAft>
                <a:spcPts val="0"/>
              </a:spcAft>
              <a:buNone/>
            </a:pPr>
            <a:r>
              <a:rPr lang="en-US"/>
              <a:t>I’m going to leave this quote in to highlight the differences in reflow between the 2 platforms. Even with liquid mode PDFs simply aren’t as reflowable. I think the experience Dan describes is one many users have had, and I want to emphasize this point. </a:t>
            </a:r>
          </a:p>
          <a:p>
            <a:pPr marL="0" lvl="0" indent="0" algn="l" rtl="0">
              <a:spcBef>
                <a:spcPts val="0"/>
              </a:spcBef>
              <a:spcAft>
                <a:spcPts val="0"/>
              </a:spcAft>
              <a:buNone/>
            </a:pPr>
            <a:endParaRPr/>
          </a:p>
        </p:txBody>
      </p:sp>
    </p:spTree>
    <p:extLst>
      <p:ext uri="{BB962C8B-B14F-4D97-AF65-F5344CB8AC3E}">
        <p14:creationId xmlns:p14="http://schemas.microsoft.com/office/powerpoint/2010/main" val="2408182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DF32485E-4457-A240-BF5C-721FE5D39035}" type="slidenum">
              <a:rPr lang="en-US" smtClean="0"/>
              <a:t>20</a:t>
            </a:fld>
            <a:endParaRPr lang="en-US"/>
          </a:p>
        </p:txBody>
      </p:sp>
    </p:spTree>
    <p:extLst>
      <p:ext uri="{BB962C8B-B14F-4D97-AF65-F5344CB8AC3E}">
        <p14:creationId xmlns:p14="http://schemas.microsoft.com/office/powerpoint/2010/main" val="512303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541166e465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541166e465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Joseph</a:t>
            </a:r>
            <a:endParaRPr/>
          </a:p>
        </p:txBody>
      </p:sp>
    </p:spTree>
    <p:extLst>
      <p:ext uri="{BB962C8B-B14F-4D97-AF65-F5344CB8AC3E}">
        <p14:creationId xmlns:p14="http://schemas.microsoft.com/office/powerpoint/2010/main" val="23781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E40700-9B85-44D8-B9DC-4A7472F56CC1}" type="slidenum">
              <a:rPr lang="en-US" smtClean="0"/>
              <a:t>26</a:t>
            </a:fld>
            <a:endParaRPr lang="en-US"/>
          </a:p>
        </p:txBody>
      </p:sp>
    </p:spTree>
    <p:extLst>
      <p:ext uri="{BB962C8B-B14F-4D97-AF65-F5344CB8AC3E}">
        <p14:creationId xmlns:p14="http://schemas.microsoft.com/office/powerpoint/2010/main" val="176837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a:t>
            </a:r>
          </a:p>
        </p:txBody>
      </p:sp>
      <p:sp>
        <p:nvSpPr>
          <p:cNvPr id="4" name="Slide Number Placeholder 3"/>
          <p:cNvSpPr>
            <a:spLocks noGrp="1"/>
          </p:cNvSpPr>
          <p:nvPr>
            <p:ph type="sldNum" sz="quarter" idx="5"/>
          </p:nvPr>
        </p:nvSpPr>
        <p:spPr/>
        <p:txBody>
          <a:bodyPr/>
          <a:lstStyle/>
          <a:p>
            <a:fld id="{DF32485E-4457-A240-BF5C-721FE5D39035}" type="slidenum">
              <a:rPr lang="en-US" smtClean="0"/>
              <a:t>31</a:t>
            </a:fld>
            <a:endParaRPr lang="en-US"/>
          </a:p>
        </p:txBody>
      </p:sp>
    </p:spTree>
    <p:extLst>
      <p:ext uri="{BB962C8B-B14F-4D97-AF65-F5344CB8AC3E}">
        <p14:creationId xmlns:p14="http://schemas.microsoft.com/office/powerpoint/2010/main" val="3719844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 will play a short video demonstrating WordToEPUB</a:t>
            </a:r>
          </a:p>
        </p:txBody>
      </p:sp>
      <p:sp>
        <p:nvSpPr>
          <p:cNvPr id="4" name="Slide Number Placeholder 3"/>
          <p:cNvSpPr>
            <a:spLocks noGrp="1"/>
          </p:cNvSpPr>
          <p:nvPr>
            <p:ph type="sldNum" sz="quarter" idx="5"/>
          </p:nvPr>
        </p:nvSpPr>
        <p:spPr/>
        <p:txBody>
          <a:bodyPr/>
          <a:lstStyle/>
          <a:p>
            <a:fld id="{DF32485E-4457-A240-BF5C-721FE5D39035}" type="slidenum">
              <a:rPr lang="en-US" smtClean="0"/>
              <a:t>32</a:t>
            </a:fld>
            <a:endParaRPr lang="en-US"/>
          </a:p>
        </p:txBody>
      </p:sp>
    </p:spTree>
    <p:extLst>
      <p:ext uri="{BB962C8B-B14F-4D97-AF65-F5344CB8AC3E}">
        <p14:creationId xmlns:p14="http://schemas.microsoft.com/office/powerpoint/2010/main" val="282813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a7362afe06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a7362afe06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Darrin</a:t>
            </a:r>
          </a:p>
          <a:p>
            <a:pPr marL="0" lvl="0" indent="0" algn="l" rtl="0">
              <a:spcBef>
                <a:spcPts val="0"/>
              </a:spcBef>
              <a:spcAft>
                <a:spcPts val="0"/>
              </a:spcAft>
              <a:buNone/>
            </a:pPr>
            <a:endParaRPr lang="en-US"/>
          </a:p>
          <a:p>
            <a:pPr marL="0" lvl="0" indent="0" algn="l" rtl="0">
              <a:spcBef>
                <a:spcPts val="0"/>
              </a:spcBef>
              <a:spcAft>
                <a:spcPts val="0"/>
              </a:spcAft>
              <a:buNone/>
            </a:pPr>
            <a:r>
              <a:rPr lang="en-US"/>
              <a:t>Encourage participants to investigate these resources and speak about each one. Tease the word2epub app and build anticipation for the next presentation. </a:t>
            </a:r>
            <a:endParaRPr/>
          </a:p>
        </p:txBody>
      </p:sp>
    </p:spTree>
    <p:extLst>
      <p:ext uri="{BB962C8B-B14F-4D97-AF65-F5344CB8AC3E}">
        <p14:creationId xmlns:p14="http://schemas.microsoft.com/office/powerpoint/2010/main" val="1144825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34</a:t>
            </a:fld>
            <a:endParaRPr lang="en-US"/>
          </a:p>
        </p:txBody>
      </p:sp>
    </p:spTree>
    <p:extLst>
      <p:ext uri="{BB962C8B-B14F-4D97-AF65-F5344CB8AC3E}">
        <p14:creationId xmlns:p14="http://schemas.microsoft.com/office/powerpoint/2010/main" val="181675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35</a:t>
            </a:fld>
            <a:endParaRPr lang="en-US"/>
          </a:p>
        </p:txBody>
      </p:sp>
    </p:spTree>
    <p:extLst>
      <p:ext uri="{BB962C8B-B14F-4D97-AF65-F5344CB8AC3E}">
        <p14:creationId xmlns:p14="http://schemas.microsoft.com/office/powerpoint/2010/main" val="56733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2</a:t>
            </a:fld>
            <a:endParaRPr lang="en-US"/>
          </a:p>
        </p:txBody>
      </p:sp>
    </p:spTree>
    <p:extLst>
      <p:ext uri="{BB962C8B-B14F-4D97-AF65-F5344CB8AC3E}">
        <p14:creationId xmlns:p14="http://schemas.microsoft.com/office/powerpoint/2010/main" val="3226696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45" name="Google Shape;145;p5:notes"/>
          <p:cNvSpPr txBox="1">
            <a:spLocks noGrp="1"/>
          </p:cNvSpPr>
          <p:nvPr>
            <p:ph type="body" idx="1"/>
          </p:nvPr>
        </p:nvSpPr>
        <p:spPr>
          <a:xfrm>
            <a:off x="701675" y="4416425"/>
            <a:ext cx="5607050" cy="41830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Atkinson Hyperlegible" pitchFamily="2" charset="0"/>
              </a:rPr>
              <a:t>Borrowed from the webinar ‘Publishers face off to prove their accessible EPUB’</a:t>
            </a:r>
            <a:endParaRPr>
              <a:latin typeface="Atkinson Hyperlegible" pitchFamily="2" charset="0"/>
            </a:endParaRPr>
          </a:p>
        </p:txBody>
      </p:sp>
      <p:sp>
        <p:nvSpPr>
          <p:cNvPr id="146" name="Google Shape;146;p5:notes"/>
          <p:cNvSpPr txBox="1">
            <a:spLocks noGrp="1"/>
          </p:cNvSpPr>
          <p:nvPr>
            <p:ph type="sldNum" idx="12"/>
          </p:nvPr>
        </p:nvSpPr>
        <p:spPr>
          <a:xfrm>
            <a:off x="3970338" y="8829675"/>
            <a:ext cx="3038475"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tkinson Hyperlegible" pitchFamily="2"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tkinson Hyperlegible" pitchFamily="2" charset="0"/>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7362afe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7362afe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Darrin</a:t>
            </a:r>
            <a:endParaRPr/>
          </a:p>
        </p:txBody>
      </p:sp>
    </p:spTree>
    <p:extLst>
      <p:ext uri="{BB962C8B-B14F-4D97-AF65-F5344CB8AC3E}">
        <p14:creationId xmlns:p14="http://schemas.microsoft.com/office/powerpoint/2010/main" val="262860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Darrin</a:t>
            </a:r>
          </a:p>
        </p:txBody>
      </p:sp>
      <p:sp>
        <p:nvSpPr>
          <p:cNvPr id="4" name="Slide Number Placeholder 3"/>
          <p:cNvSpPr>
            <a:spLocks noGrp="1"/>
          </p:cNvSpPr>
          <p:nvPr>
            <p:ph type="sldNum" sz="quarter" idx="5"/>
          </p:nvPr>
        </p:nvSpPr>
        <p:spPr/>
        <p:txBody>
          <a:bodyPr/>
          <a:lstStyle/>
          <a:p>
            <a:fld id="{DF32485E-4457-A240-BF5C-721FE5D39035}" type="slidenum">
              <a:rPr lang="en-US" smtClean="0"/>
              <a:t>11</a:t>
            </a:fld>
            <a:endParaRPr lang="en-US"/>
          </a:p>
        </p:txBody>
      </p:sp>
    </p:spTree>
    <p:extLst>
      <p:ext uri="{BB962C8B-B14F-4D97-AF65-F5344CB8AC3E}">
        <p14:creationId xmlns:p14="http://schemas.microsoft.com/office/powerpoint/2010/main" val="127663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a:t>
            </a:r>
          </a:p>
        </p:txBody>
      </p:sp>
      <p:sp>
        <p:nvSpPr>
          <p:cNvPr id="4" name="Slide Number Placeholder 3"/>
          <p:cNvSpPr>
            <a:spLocks noGrp="1"/>
          </p:cNvSpPr>
          <p:nvPr>
            <p:ph type="sldNum" sz="quarter" idx="5"/>
          </p:nvPr>
        </p:nvSpPr>
        <p:spPr/>
        <p:txBody>
          <a:bodyPr/>
          <a:lstStyle/>
          <a:p>
            <a:fld id="{DF32485E-4457-A240-BF5C-721FE5D39035}" type="slidenum">
              <a:rPr lang="en-US" smtClean="0"/>
              <a:t>12</a:t>
            </a:fld>
            <a:endParaRPr lang="en-US"/>
          </a:p>
        </p:txBody>
      </p:sp>
    </p:spTree>
    <p:extLst>
      <p:ext uri="{BB962C8B-B14F-4D97-AF65-F5344CB8AC3E}">
        <p14:creationId xmlns:p14="http://schemas.microsoft.com/office/powerpoint/2010/main" val="759639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a:t>
            </a:r>
          </a:p>
        </p:txBody>
      </p:sp>
      <p:sp>
        <p:nvSpPr>
          <p:cNvPr id="4" name="Slide Number Placeholder 3"/>
          <p:cNvSpPr>
            <a:spLocks noGrp="1"/>
          </p:cNvSpPr>
          <p:nvPr>
            <p:ph type="sldNum" sz="quarter" idx="5"/>
          </p:nvPr>
        </p:nvSpPr>
        <p:spPr/>
        <p:txBody>
          <a:bodyPr/>
          <a:lstStyle/>
          <a:p>
            <a:fld id="{DF32485E-4457-A240-BF5C-721FE5D39035}" type="slidenum">
              <a:rPr lang="en-US" smtClean="0"/>
              <a:t>13</a:t>
            </a:fld>
            <a:endParaRPr lang="en-US"/>
          </a:p>
        </p:txBody>
      </p:sp>
    </p:spTree>
    <p:extLst>
      <p:ext uri="{BB962C8B-B14F-4D97-AF65-F5344CB8AC3E}">
        <p14:creationId xmlns:p14="http://schemas.microsoft.com/office/powerpoint/2010/main" val="507005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a:t>
            </a:r>
          </a:p>
        </p:txBody>
      </p:sp>
      <p:sp>
        <p:nvSpPr>
          <p:cNvPr id="4" name="Slide Number Placeholder 3"/>
          <p:cNvSpPr>
            <a:spLocks noGrp="1"/>
          </p:cNvSpPr>
          <p:nvPr>
            <p:ph type="sldNum" sz="quarter" idx="5"/>
          </p:nvPr>
        </p:nvSpPr>
        <p:spPr/>
        <p:txBody>
          <a:bodyPr/>
          <a:lstStyle/>
          <a:p>
            <a:fld id="{DF32485E-4457-A240-BF5C-721FE5D39035}" type="slidenum">
              <a:rPr lang="en-US" smtClean="0"/>
              <a:t>14</a:t>
            </a:fld>
            <a:endParaRPr lang="en-US"/>
          </a:p>
        </p:txBody>
      </p:sp>
    </p:spTree>
    <p:extLst>
      <p:ext uri="{BB962C8B-B14F-4D97-AF65-F5344CB8AC3E}">
        <p14:creationId xmlns:p14="http://schemas.microsoft.com/office/powerpoint/2010/main" val="328728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Joseph</a:t>
            </a:r>
          </a:p>
          <a:p>
            <a:endParaRPr lang="en-US"/>
          </a:p>
          <a:p>
            <a:r>
              <a:rPr lang="en-US"/>
              <a:t>EPUB 3 is built on web technologies, but you don’t have to be a web developer to take advantage of this versatile format. We will look at some simple ways to create EPUBs a bit later that rely on your existing knowledge of Word and your current workflow. </a:t>
            </a:r>
            <a:endParaRPr lang="fr-CA"/>
          </a:p>
        </p:txBody>
      </p:sp>
      <p:sp>
        <p:nvSpPr>
          <p:cNvPr id="4" name="Slide Number Placeholder 3"/>
          <p:cNvSpPr>
            <a:spLocks noGrp="1"/>
          </p:cNvSpPr>
          <p:nvPr>
            <p:ph type="sldNum" sz="quarter" idx="5"/>
          </p:nvPr>
        </p:nvSpPr>
        <p:spPr/>
        <p:txBody>
          <a:bodyPr/>
          <a:lstStyle/>
          <a:p>
            <a:fld id="{DF32485E-4457-A240-BF5C-721FE5D39035}" type="slidenum">
              <a:rPr lang="en-US" smtClean="0"/>
              <a:t>15</a:t>
            </a:fld>
            <a:endParaRPr lang="en-US"/>
          </a:p>
        </p:txBody>
      </p:sp>
    </p:spTree>
    <p:extLst>
      <p:ext uri="{BB962C8B-B14F-4D97-AF65-F5344CB8AC3E}">
        <p14:creationId xmlns:p14="http://schemas.microsoft.com/office/powerpoint/2010/main" val="167952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253837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49163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11400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1785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sp>
        <p:nvSpPr>
          <p:cNvPr id="27" name="Google Shape;27;p5"/>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517200" y="1986433"/>
            <a:ext cx="5333200" cy="410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9" name="Google Shape;29;p5"/>
          <p:cNvSpPr txBox="1">
            <a:spLocks noGrp="1"/>
          </p:cNvSpPr>
          <p:nvPr>
            <p:ph type="body" idx="2"/>
          </p:nvPr>
        </p:nvSpPr>
        <p:spPr>
          <a:xfrm>
            <a:off x="6341600" y="1986433"/>
            <a:ext cx="5333200" cy="410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0" name="Google Shape;3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0296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0302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9195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7486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14336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2923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81595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11279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9548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034256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redshelf.com/" TargetMode="Externa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hyperlink" Target="https://www.vitalsource.com/" TargetMode="External"/><Relationship Id="rId5" Type="http://schemas.openxmlformats.org/officeDocument/2006/relationships/hyperlink" Target="https://play.google.com/books" TargetMode="External"/><Relationship Id="rId4" Type="http://schemas.openxmlformats.org/officeDocument/2006/relationships/hyperlink" Target="https://www.apple.com/apple-books/"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6.jpeg"/><Relationship Id="rId4" Type="http://schemas.openxmlformats.org/officeDocument/2006/relationships/hyperlink" Target="https://www.gutenberg.org/"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k__TFnhKNl8?feature=oembed" TargetMode="External"/><Relationship Id="rId1" Type="http://schemas.openxmlformats.org/officeDocument/2006/relationships/tags" Target="../tags/tag15.xml"/><Relationship Id="rId5" Type="http://schemas.openxmlformats.org/officeDocument/2006/relationships/image" Target="../media/image12.jpe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hyperlink" Target="https://www.edrlab.org/software/thorium-reader/" TargetMode="Externa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hyperlink" Target="https://daisy.org/activities/software/wordtoepub/" TargetMode="Externa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22.png"/><Relationship Id="rId4" Type="http://schemas.openxmlformats.org/officeDocument/2006/relationships/hyperlink" Target="https://daisy.org/activities/software/wordtoepub/" TargetMode="External"/></Relationships>
</file>

<file path=ppt/slides/_rels/slide32.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6.xml"/><Relationship Id="rId6" Type="http://schemas.openxmlformats.org/officeDocument/2006/relationships/image" Target="../media/image23.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daisy.org/activities/software/ace/" TargetMode="External"/><Relationship Id="rId3" Type="http://schemas.openxmlformats.org/officeDocument/2006/relationships/notesSlide" Target="../notesSlides/notesSlide17.xml"/><Relationship Id="rId7" Type="http://schemas.openxmlformats.org/officeDocument/2006/relationships/hyperlink" Target="https://www.edrlab.org/software/thorium-reader/" TargetMode="External"/><Relationship Id="rId2" Type="http://schemas.openxmlformats.org/officeDocument/2006/relationships/slideLayout" Target="../slideLayouts/slideLayout12.xml"/><Relationship Id="rId1" Type="http://schemas.openxmlformats.org/officeDocument/2006/relationships/tags" Target="../tags/tag27.xml"/><Relationship Id="rId6" Type="http://schemas.openxmlformats.org/officeDocument/2006/relationships/hyperlink" Target="http://aem.cast.org/creating/getting-started-with-epub.html" TargetMode="External"/><Relationship Id="rId5" Type="http://schemas.openxmlformats.org/officeDocument/2006/relationships/hyperlink" Target="https://daisy.org/news-events/news/daisy-publishes-white-paper-on-the-benefits-of-epub-3/" TargetMode="External"/><Relationship Id="rId4" Type="http://schemas.openxmlformats.org/officeDocument/2006/relationships/hyperlink" Target="https://daisy.org/activities/software/wordtoepub/"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daisy.org/webinar-series/" TargetMode="External"/><Relationship Id="rId3" Type="http://schemas.openxmlformats.org/officeDocument/2006/relationships/notesSlide" Target="../notesSlides/notesSlide18.xml"/><Relationship Id="rId7" Type="http://schemas.openxmlformats.org/officeDocument/2006/relationships/hyperlink" Target="https://redshelf.com/" TargetMode="Externa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hyperlink" Target="https://www.vitalsource.com/" TargetMode="External"/><Relationship Id="rId5" Type="http://schemas.openxmlformats.org/officeDocument/2006/relationships/hyperlink" Target="http://epubtest.org/" TargetMode="External"/><Relationship Id="rId10" Type="http://schemas.openxmlformats.org/officeDocument/2006/relationships/image" Target="../media/image24.emf"/><Relationship Id="rId4" Type="http://schemas.openxmlformats.org/officeDocument/2006/relationships/hyperlink" Target="https://yourdolphin.com/en-gb/products/individuals/families/easyreader" TargetMode="External"/><Relationship Id="rId9" Type="http://schemas.openxmlformats.org/officeDocument/2006/relationships/hyperlink" Target="https://www.bookshare.org/cms/" TargetMode="Externa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4.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18731-12A8-CE48-9B7A-7498D607936E}"/>
              </a:ext>
            </a:extLst>
          </p:cNvPr>
          <p:cNvSpPr>
            <a:spLocks noGrp="1"/>
          </p:cNvSpPr>
          <p:nvPr>
            <p:ph type="ctrTitle"/>
          </p:nvPr>
        </p:nvSpPr>
        <p:spPr/>
        <p:txBody>
          <a:bodyPr/>
          <a:lstStyle/>
          <a:p>
            <a:r>
              <a:rPr lang="en-US"/>
              <a:t>Using EPUBs To Retire the PDF</a:t>
            </a:r>
          </a:p>
        </p:txBody>
      </p:sp>
      <p:sp>
        <p:nvSpPr>
          <p:cNvPr id="3" name="Subtitle 2">
            <a:extLst>
              <a:ext uri="{FF2B5EF4-FFF2-40B4-BE49-F238E27FC236}">
                <a16:creationId xmlns:a16="http://schemas.microsoft.com/office/drawing/2014/main" id="{9789DFE5-C473-9B47-995B-BAD631C3D7DD}"/>
              </a:ext>
            </a:extLst>
          </p:cNvPr>
          <p:cNvSpPr>
            <a:spLocks noGrp="1"/>
          </p:cNvSpPr>
          <p:nvPr>
            <p:ph type="subTitle" idx="1"/>
          </p:nvPr>
        </p:nvSpPr>
        <p:spPr/>
        <p:txBody>
          <a:bodyPr>
            <a:normAutofit fontScale="47500" lnSpcReduction="20000"/>
          </a:bodyPr>
          <a:lstStyle/>
          <a:p>
            <a:endParaRPr lang="en-US"/>
          </a:p>
          <a:p>
            <a:r>
              <a:rPr lang="en-US" sz="4000"/>
              <a:t>Darrin Evans</a:t>
            </a:r>
          </a:p>
          <a:p>
            <a:r>
              <a:rPr lang="en-US" sz="4000"/>
              <a:t>VLC Professional Development Center Director</a:t>
            </a:r>
          </a:p>
          <a:p>
            <a:r>
              <a:rPr lang="en-US" sz="4000"/>
              <a:t>daevans3@waketech.edu</a:t>
            </a:r>
          </a:p>
        </p:txBody>
      </p:sp>
      <p:sp>
        <p:nvSpPr>
          <p:cNvPr id="4" name="Subtitle 2">
            <a:extLst>
              <a:ext uri="{FF2B5EF4-FFF2-40B4-BE49-F238E27FC236}">
                <a16:creationId xmlns:a16="http://schemas.microsoft.com/office/drawing/2014/main" id="{3A6C739B-7C90-4AAD-93DD-28C57B2168B0}"/>
              </a:ext>
              <a:ext uri="{C183D7F6-B498-43B3-948B-1728B52AA6E4}">
                <adec:decorative xmlns:adec="http://schemas.microsoft.com/office/drawing/2017/decorative" val="1"/>
              </a:ext>
            </a:extLst>
          </p:cNvPr>
          <p:cNvSpPr txBox="1">
            <a:spLocks/>
          </p:cNvSpPr>
          <p:nvPr/>
        </p:nvSpPr>
        <p:spPr>
          <a:xfrm>
            <a:off x="6587412" y="4074366"/>
            <a:ext cx="4369837" cy="215961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a:p>
        </p:txBody>
      </p:sp>
    </p:spTree>
    <p:custDataLst>
      <p:tags r:id="rId1"/>
    </p:custDataLst>
    <p:extLst>
      <p:ext uri="{BB962C8B-B14F-4D97-AF65-F5344CB8AC3E}">
        <p14:creationId xmlns:p14="http://schemas.microsoft.com/office/powerpoint/2010/main" val="2784481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sz="4800">
                <a:latin typeface="Calibri"/>
                <a:ea typeface="Calibri"/>
                <a:cs typeface="Calibri"/>
              </a:rPr>
              <a:t>What is EPUB</a:t>
            </a:r>
            <a:endParaRPr sz="4800">
              <a:latin typeface="Calibri"/>
              <a:ea typeface="Calibri"/>
              <a:cs typeface="Calibri"/>
            </a:endParaRPr>
          </a:p>
        </p:txBody>
      </p:sp>
      <p:sp>
        <p:nvSpPr>
          <p:cNvPr id="76" name="Google Shape;76;p15"/>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608965" indent="-456565"/>
            <a:r>
              <a:rPr lang="en" sz="3200"/>
              <a:t>A standard for authoring and distributing digital publications and documents</a:t>
            </a:r>
            <a:endParaRPr lang="en-US" sz="3200">
              <a:ea typeface="Calibri"/>
              <a:cs typeface="Calibri"/>
            </a:endParaRPr>
          </a:p>
          <a:p>
            <a:pPr marL="608965" indent="-456565">
              <a:spcBef>
                <a:spcPts val="2133"/>
              </a:spcBef>
            </a:pPr>
            <a:r>
              <a:rPr lang="en" sz="3200"/>
              <a:t>A format more widely usable than PDFs</a:t>
            </a:r>
            <a:endParaRPr sz="3200">
              <a:ea typeface="Calibri"/>
              <a:cs typeface="Calibri"/>
            </a:endParaRPr>
          </a:p>
          <a:p>
            <a:pPr marL="608965" indent="-456565">
              <a:spcBef>
                <a:spcPts val="2133"/>
              </a:spcBef>
              <a:spcAft>
                <a:spcPts val="2133"/>
              </a:spcAft>
            </a:pPr>
            <a:r>
              <a:rPr lang="en" sz="3200"/>
              <a:t>You’ve probably read an EPUB… even if you didn’t know it.</a:t>
            </a:r>
            <a:endParaRPr sz="3200">
              <a:ea typeface="Calibri"/>
              <a:cs typeface="Calibri"/>
            </a:endParaRPr>
          </a:p>
        </p:txBody>
      </p:sp>
    </p:spTree>
    <p:custDataLst>
      <p:tags r:id="rId1"/>
    </p:custDataLst>
    <p:extLst>
      <p:ext uri="{BB962C8B-B14F-4D97-AF65-F5344CB8AC3E}">
        <p14:creationId xmlns:p14="http://schemas.microsoft.com/office/powerpoint/2010/main" val="2599870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7CD2-30B4-464D-ADCC-4D66EBABE562}"/>
              </a:ext>
            </a:extLst>
          </p:cNvPr>
          <p:cNvSpPr>
            <a:spLocks noGrp="1"/>
          </p:cNvSpPr>
          <p:nvPr>
            <p:ph type="title"/>
          </p:nvPr>
        </p:nvSpPr>
        <p:spPr/>
        <p:txBody>
          <a:bodyPr/>
          <a:lstStyle/>
          <a:p>
            <a:r>
              <a:rPr lang="en-US"/>
              <a:t>Why Users Like EPUBs</a:t>
            </a:r>
            <a:endParaRPr lang="fr-CA"/>
          </a:p>
        </p:txBody>
      </p:sp>
      <p:sp>
        <p:nvSpPr>
          <p:cNvPr id="3" name="Content Placeholder 2">
            <a:extLst>
              <a:ext uri="{FF2B5EF4-FFF2-40B4-BE49-F238E27FC236}">
                <a16:creationId xmlns:a16="http://schemas.microsoft.com/office/drawing/2014/main" id="{0CE2BF8A-A662-4D60-8B92-F6A1CAB4F4CB}"/>
              </a:ext>
            </a:extLst>
          </p:cNvPr>
          <p:cNvSpPr>
            <a:spLocks noGrp="1"/>
          </p:cNvSpPr>
          <p:nvPr>
            <p:ph idx="1"/>
          </p:nvPr>
        </p:nvSpPr>
        <p:spPr/>
        <p:txBody>
          <a:bodyPr>
            <a:normAutofit fontScale="77500" lnSpcReduction="20000"/>
          </a:bodyPr>
          <a:lstStyle/>
          <a:p>
            <a:pPr indent="-406390">
              <a:buSzPts val="1200"/>
            </a:pPr>
            <a:r>
              <a:rPr lang="en-US" sz="4000"/>
              <a:t>Readability: The reflowable nature of EPUB 3 adapts itself to different size displays including cell phones and tablets.</a:t>
            </a:r>
          </a:p>
          <a:p>
            <a:pPr indent="-406390">
              <a:buSzPts val="1200"/>
            </a:pPr>
            <a:r>
              <a:rPr lang="en-US" sz="4000"/>
              <a:t>Flexibility/Adaptability: Every reflowable EPUB 3 document can be, with a single click to increase the font size, available in large-print.</a:t>
            </a:r>
          </a:p>
          <a:p>
            <a:pPr indent="-406390">
              <a:buSzPts val="1200"/>
            </a:pPr>
            <a:r>
              <a:rPr lang="en-US" sz="4000"/>
              <a:t>Customization: Change background and font colors easily with EPUB</a:t>
            </a:r>
          </a:p>
          <a:p>
            <a:pPr indent="-406390">
              <a:buSzPts val="1200"/>
            </a:pPr>
            <a:r>
              <a:rPr lang="en-US" sz="4000"/>
              <a:t>Navigation: excellent opportunities for high level navigation via the table of contents and direct page access.</a:t>
            </a:r>
          </a:p>
          <a:p>
            <a:endParaRPr lang="fr-CA"/>
          </a:p>
        </p:txBody>
      </p:sp>
    </p:spTree>
    <p:custDataLst>
      <p:tags r:id="rId1"/>
    </p:custDataLst>
    <p:extLst>
      <p:ext uri="{BB962C8B-B14F-4D97-AF65-F5344CB8AC3E}">
        <p14:creationId xmlns:p14="http://schemas.microsoft.com/office/powerpoint/2010/main" val="906885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F83ED4-F4A6-2742-A920-FC872EBE219F}"/>
              </a:ext>
            </a:extLst>
          </p:cNvPr>
          <p:cNvSpPr>
            <a:spLocks noGrp="1"/>
          </p:cNvSpPr>
          <p:nvPr>
            <p:ph type="title"/>
          </p:nvPr>
        </p:nvSpPr>
        <p:spPr/>
        <p:txBody>
          <a:bodyPr/>
          <a:lstStyle/>
          <a:p>
            <a:r>
              <a:rPr lang="en-US"/>
              <a:t>Where to find EPUBs</a:t>
            </a:r>
          </a:p>
        </p:txBody>
      </p:sp>
      <p:sp>
        <p:nvSpPr>
          <p:cNvPr id="6" name="Content Placeholder 5">
            <a:extLst>
              <a:ext uri="{FF2B5EF4-FFF2-40B4-BE49-F238E27FC236}">
                <a16:creationId xmlns:a16="http://schemas.microsoft.com/office/drawing/2014/main" id="{66867100-4A78-5B4B-8B2A-F90DDC37A2D8}"/>
              </a:ext>
            </a:extLst>
          </p:cNvPr>
          <p:cNvSpPr>
            <a:spLocks noGrp="1"/>
          </p:cNvSpPr>
          <p:nvPr>
            <p:ph idx="1"/>
          </p:nvPr>
        </p:nvSpPr>
        <p:spPr>
          <a:xfrm>
            <a:off x="1135742" y="1694997"/>
            <a:ext cx="10218058" cy="5169180"/>
          </a:xfrm>
        </p:spPr>
        <p:txBody>
          <a:bodyPr vert="horz" lIns="91440" tIns="45720" rIns="91440" bIns="45720" rtlCol="0" anchor="t">
            <a:noAutofit/>
          </a:bodyPr>
          <a:lstStyle/>
          <a:p>
            <a:pPr marL="0" lvl="0" indent="0">
              <a:lnSpc>
                <a:spcPct val="80000"/>
              </a:lnSpc>
              <a:spcBef>
                <a:spcPts val="0"/>
              </a:spcBef>
              <a:buClr>
                <a:schemeClr val="dk1"/>
              </a:buClr>
              <a:buSzPts val="2800"/>
              <a:buNone/>
            </a:pPr>
            <a:r>
              <a:rPr lang="en-US" sz="3200"/>
              <a:t>Online bookstores that use EPUB as their primary format include:</a:t>
            </a:r>
            <a:endParaRPr lang="en-US" sz="3200">
              <a:ea typeface="Calibri"/>
              <a:cs typeface="Calibri"/>
            </a:endParaRPr>
          </a:p>
          <a:p>
            <a:pPr lvl="0">
              <a:lnSpc>
                <a:spcPct val="80000"/>
              </a:lnSpc>
              <a:buClr>
                <a:schemeClr val="dk1"/>
              </a:buClr>
              <a:buSzPts val="2800"/>
            </a:pPr>
            <a:r>
              <a:rPr lang="en-US" sz="3200" u="sng">
                <a:solidFill>
                  <a:schemeClr val="hlink"/>
                </a:solidFill>
                <a:hlinkClick r:id="rId4">
                  <a:extLst>
                    <a:ext uri="{A12FA001-AC4F-418D-AE19-62706E023703}">
                      <ahyp:hlinkClr xmlns:ahyp="http://schemas.microsoft.com/office/drawing/2018/hyperlinkcolor" val="tx"/>
                    </a:ext>
                  </a:extLst>
                </a:hlinkClick>
              </a:rPr>
              <a:t>Apple’s Book Store</a:t>
            </a:r>
            <a:endParaRPr lang="en-US" sz="3200">
              <a:solidFill>
                <a:schemeClr val="hlink"/>
              </a:solidFill>
              <a:ea typeface="Calibri"/>
              <a:cs typeface="Calibri"/>
            </a:endParaRPr>
          </a:p>
          <a:p>
            <a:pPr lvl="0">
              <a:lnSpc>
                <a:spcPct val="80000"/>
              </a:lnSpc>
              <a:buClr>
                <a:schemeClr val="dk1"/>
              </a:buClr>
              <a:buSzPts val="2800"/>
            </a:pPr>
            <a:r>
              <a:rPr lang="en-US" sz="3200" u="sng">
                <a:solidFill>
                  <a:schemeClr val="hlink"/>
                </a:solidFill>
                <a:hlinkClick r:id="rId5">
                  <a:extLst>
                    <a:ext uri="{A12FA001-AC4F-418D-AE19-62706E023703}">
                      <ahyp:hlinkClr xmlns:ahyp="http://schemas.microsoft.com/office/drawing/2018/hyperlinkcolor" val="tx"/>
                    </a:ext>
                  </a:extLst>
                </a:hlinkClick>
              </a:rPr>
              <a:t>Google Play Books</a:t>
            </a:r>
            <a:endParaRPr lang="en-US" sz="3200" u="sng">
              <a:solidFill>
                <a:schemeClr val="hlink"/>
              </a:solidFill>
              <a:ea typeface="Calibri"/>
              <a:cs typeface="Calibri"/>
            </a:endParaRPr>
          </a:p>
          <a:p>
            <a:pPr lvl="0" indent="-50800">
              <a:lnSpc>
                <a:spcPct val="80000"/>
              </a:lnSpc>
              <a:buClr>
                <a:schemeClr val="dk1"/>
              </a:buClr>
              <a:buSzPts val="2800"/>
              <a:buNone/>
            </a:pPr>
            <a:endParaRPr lang="en-US" sz="3200">
              <a:ea typeface="Calibri"/>
              <a:cs typeface="Calibri"/>
            </a:endParaRPr>
          </a:p>
          <a:p>
            <a:pPr marL="0" lvl="0" indent="0">
              <a:lnSpc>
                <a:spcPct val="80000"/>
              </a:lnSpc>
              <a:buClr>
                <a:schemeClr val="dk1"/>
              </a:buClr>
              <a:buSzPts val="2800"/>
              <a:buNone/>
            </a:pPr>
            <a:r>
              <a:rPr lang="en-US" sz="3200"/>
              <a:t>Providers of EPUB textbooks include:</a:t>
            </a:r>
            <a:endParaRPr lang="en-US" sz="3200">
              <a:ea typeface="Calibri"/>
              <a:cs typeface="Calibri"/>
            </a:endParaRPr>
          </a:p>
          <a:p>
            <a:pPr lvl="0">
              <a:lnSpc>
                <a:spcPct val="80000"/>
              </a:lnSpc>
              <a:buClr>
                <a:schemeClr val="dk1"/>
              </a:buClr>
              <a:buSzPts val="2800"/>
            </a:pPr>
            <a:r>
              <a:rPr lang="en-US" sz="3200" u="sng">
                <a:solidFill>
                  <a:schemeClr val="hlink"/>
                </a:solidFill>
                <a:hlinkClick r:id="rId6">
                  <a:extLst>
                    <a:ext uri="{A12FA001-AC4F-418D-AE19-62706E023703}">
                      <ahyp:hlinkClr xmlns:ahyp="http://schemas.microsoft.com/office/drawing/2018/hyperlinkcolor" val="tx"/>
                    </a:ext>
                  </a:extLst>
                </a:hlinkClick>
              </a:rPr>
              <a:t>VitalSource</a:t>
            </a:r>
            <a:endParaRPr lang="en-US" sz="3200">
              <a:solidFill>
                <a:schemeClr val="hlink"/>
              </a:solidFill>
              <a:ea typeface="Calibri"/>
              <a:cs typeface="Calibri"/>
            </a:endParaRPr>
          </a:p>
          <a:p>
            <a:pPr lvl="0">
              <a:lnSpc>
                <a:spcPct val="80000"/>
              </a:lnSpc>
              <a:buClr>
                <a:schemeClr val="dk1"/>
              </a:buClr>
              <a:buSzPts val="2800"/>
            </a:pPr>
            <a:r>
              <a:rPr lang="en-US" sz="3200" u="sng">
                <a:solidFill>
                  <a:schemeClr val="hlink"/>
                </a:solidFill>
                <a:hlinkClick r:id="rId7">
                  <a:extLst>
                    <a:ext uri="{A12FA001-AC4F-418D-AE19-62706E023703}">
                      <ahyp:hlinkClr xmlns:ahyp="http://schemas.microsoft.com/office/drawing/2018/hyperlinkcolor" val="tx"/>
                    </a:ext>
                  </a:extLst>
                </a:hlinkClick>
              </a:rPr>
              <a:t>RedShelf</a:t>
            </a:r>
            <a:endParaRPr lang="en-US" sz="3200">
              <a:solidFill>
                <a:schemeClr val="hlink"/>
              </a:solidFill>
              <a:ea typeface="Calibri"/>
              <a:cs typeface="Calibri"/>
            </a:endParaRPr>
          </a:p>
        </p:txBody>
      </p:sp>
    </p:spTree>
    <p:custDataLst>
      <p:tags r:id="rId1"/>
    </p:custDataLst>
    <p:extLst>
      <p:ext uri="{BB962C8B-B14F-4D97-AF65-F5344CB8AC3E}">
        <p14:creationId xmlns:p14="http://schemas.microsoft.com/office/powerpoint/2010/main" val="1072706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C0600-B4AA-438D-9329-4F6752AEFFCC}"/>
              </a:ext>
            </a:extLst>
          </p:cNvPr>
          <p:cNvSpPr>
            <a:spLocks noGrp="1"/>
          </p:cNvSpPr>
          <p:nvPr>
            <p:ph type="title"/>
          </p:nvPr>
        </p:nvSpPr>
        <p:spPr/>
        <p:txBody>
          <a:bodyPr/>
          <a:lstStyle/>
          <a:p>
            <a:r>
              <a:rPr lang="en-US"/>
              <a:t>Project Gutenberg</a:t>
            </a:r>
            <a:endParaRPr lang="fr-CA"/>
          </a:p>
        </p:txBody>
      </p:sp>
      <p:sp>
        <p:nvSpPr>
          <p:cNvPr id="3" name="Content Placeholder 2">
            <a:extLst>
              <a:ext uri="{FF2B5EF4-FFF2-40B4-BE49-F238E27FC236}">
                <a16:creationId xmlns:a16="http://schemas.microsoft.com/office/drawing/2014/main" id="{B1E4AE1C-7B7A-41F4-9635-EBD645A328B8}"/>
              </a:ext>
            </a:extLst>
          </p:cNvPr>
          <p:cNvSpPr>
            <a:spLocks noGrp="1"/>
          </p:cNvSpPr>
          <p:nvPr>
            <p:ph sz="half" idx="1"/>
          </p:nvPr>
        </p:nvSpPr>
        <p:spPr>
          <a:xfrm>
            <a:off x="838200" y="1825625"/>
            <a:ext cx="5181600" cy="4667250"/>
          </a:xfrm>
        </p:spPr>
        <p:txBody>
          <a:bodyPr vert="horz" lIns="91440" tIns="45720" rIns="91440" bIns="45720" rtlCol="0" anchor="t">
            <a:noAutofit/>
          </a:bodyPr>
          <a:lstStyle/>
          <a:p>
            <a:r>
              <a:rPr lang="en-US" sz="3200">
                <a:hlinkClick r:id="rId4"/>
              </a:rPr>
              <a:t>Project Gutenberg </a:t>
            </a:r>
            <a:r>
              <a:rPr lang="en-US" sz="3200"/>
              <a:t>is a library of over 60,000 free EPUB books</a:t>
            </a:r>
            <a:endParaRPr lang="en-US" sz="3200">
              <a:ea typeface="Calibri"/>
              <a:cs typeface="Calibri"/>
            </a:endParaRPr>
          </a:p>
          <a:p>
            <a:r>
              <a:rPr lang="en-US" sz="3200"/>
              <a:t>There are no fees or registration required to search, browse, or download these books.</a:t>
            </a:r>
            <a:endParaRPr lang="fr-CA" sz="3200">
              <a:ea typeface="Calibri"/>
              <a:cs typeface="Calibri"/>
            </a:endParaRPr>
          </a:p>
        </p:txBody>
      </p:sp>
      <p:pic>
        <p:nvPicPr>
          <p:cNvPr id="6" name="Content Placeholder 5" descr="The home page for the website gutenberg.org which is a provider of free ebooks. ">
            <a:extLst>
              <a:ext uri="{FF2B5EF4-FFF2-40B4-BE49-F238E27FC236}">
                <a16:creationId xmlns:a16="http://schemas.microsoft.com/office/drawing/2014/main" id="{F1053FD2-01BA-4DE8-A6F3-3A880344E5B3}"/>
              </a:ext>
            </a:extLst>
          </p:cNvPr>
          <p:cNvPicPr>
            <a:picLocks noGrp="1" noChangeAspect="1"/>
          </p:cNvPicPr>
          <p:nvPr>
            <p:ph sz="half" idx="2"/>
          </p:nvPr>
        </p:nvPicPr>
        <p:blipFill>
          <a:blip r:embed="rId5"/>
          <a:stretch>
            <a:fillRect/>
          </a:stretch>
        </p:blipFill>
        <p:spPr>
          <a:xfrm>
            <a:off x="5934075" y="1690688"/>
            <a:ext cx="6184595" cy="3994495"/>
          </a:xfrm>
        </p:spPr>
      </p:pic>
    </p:spTree>
    <p:custDataLst>
      <p:tags r:id="rId1"/>
    </p:custDataLst>
    <p:extLst>
      <p:ext uri="{BB962C8B-B14F-4D97-AF65-F5344CB8AC3E}">
        <p14:creationId xmlns:p14="http://schemas.microsoft.com/office/powerpoint/2010/main" val="648006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98EEC-0948-1D44-8733-312B2F2FBF06}"/>
              </a:ext>
            </a:extLst>
          </p:cNvPr>
          <p:cNvSpPr>
            <a:spLocks noGrp="1"/>
          </p:cNvSpPr>
          <p:nvPr>
            <p:ph type="title"/>
          </p:nvPr>
        </p:nvSpPr>
        <p:spPr/>
        <p:txBody>
          <a:bodyPr/>
          <a:lstStyle/>
          <a:p>
            <a:r>
              <a:rPr lang="en-US"/>
              <a:t>How are EPUBs Built? </a:t>
            </a:r>
          </a:p>
        </p:txBody>
      </p:sp>
      <p:sp>
        <p:nvSpPr>
          <p:cNvPr id="3" name="Content Placeholder 2">
            <a:extLst>
              <a:ext uri="{FF2B5EF4-FFF2-40B4-BE49-F238E27FC236}">
                <a16:creationId xmlns:a16="http://schemas.microsoft.com/office/drawing/2014/main" id="{006EB746-B5C0-7A47-A764-E4F314A1DDCC}"/>
              </a:ext>
            </a:extLst>
          </p:cNvPr>
          <p:cNvSpPr>
            <a:spLocks noGrp="1"/>
          </p:cNvSpPr>
          <p:nvPr>
            <p:ph sz="half" idx="1"/>
          </p:nvPr>
        </p:nvSpPr>
        <p:spPr>
          <a:xfrm>
            <a:off x="838199" y="1825625"/>
            <a:ext cx="6383215" cy="4351338"/>
          </a:xfrm>
        </p:spPr>
        <p:txBody>
          <a:bodyPr vert="horz" lIns="91440" tIns="45720" rIns="91440" bIns="45720" rtlCol="0" anchor="t">
            <a:normAutofit/>
          </a:bodyPr>
          <a:lstStyle/>
          <a:p>
            <a:pPr>
              <a:buSzPts val="2800"/>
            </a:pPr>
            <a:r>
              <a:rPr lang="en-US" sz="3200"/>
              <a:t>Essentially a website that has been compressed into a single file </a:t>
            </a:r>
            <a:endParaRPr lang="en-US" sz="3200">
              <a:ea typeface="Calibri"/>
              <a:cs typeface="Calibri"/>
            </a:endParaRPr>
          </a:p>
          <a:p>
            <a:pPr lvl="0">
              <a:buSzPts val="2800"/>
            </a:pPr>
            <a:r>
              <a:rPr lang="en-US" sz="3200"/>
              <a:t>Relies on web technologies which provide a greater opportunity for accessibility and reflow across multiple devices</a:t>
            </a:r>
            <a:endParaRPr lang="en-US" sz="3200">
              <a:ea typeface="Calibri"/>
              <a:cs typeface="Calibri"/>
            </a:endParaRPr>
          </a:p>
          <a:p>
            <a:endParaRPr lang="en-US" sz="3200">
              <a:ea typeface="Calibri"/>
              <a:cs typeface="Calibri"/>
            </a:endParaRPr>
          </a:p>
        </p:txBody>
      </p:sp>
      <p:pic>
        <p:nvPicPr>
          <p:cNvPr id="6" name="Content Placeholder 5" descr="A breakdown of the epub 3 standard with HTML5, CSS, and JavaScript depicted">
            <a:extLst>
              <a:ext uri="{FF2B5EF4-FFF2-40B4-BE49-F238E27FC236}">
                <a16:creationId xmlns:a16="http://schemas.microsoft.com/office/drawing/2014/main" id="{6EB5EBAF-C25D-9A43-BECA-5F1EE26DD27D}"/>
              </a:ext>
            </a:extLst>
          </p:cNvPr>
          <p:cNvPicPr>
            <a:picLocks noGrp="1" noChangeAspect="1"/>
          </p:cNvPicPr>
          <p:nvPr>
            <p:ph sz="half" idx="2"/>
          </p:nvPr>
        </p:nvPicPr>
        <p:blipFill>
          <a:blip r:embed="rId4"/>
          <a:stretch>
            <a:fillRect/>
          </a:stretch>
        </p:blipFill>
        <p:spPr>
          <a:xfrm>
            <a:off x="8028830" y="1970856"/>
            <a:ext cx="2468100" cy="2468100"/>
          </a:xfrm>
        </p:spPr>
      </p:pic>
    </p:spTree>
    <p:custDataLst>
      <p:tags r:id="rId1"/>
    </p:custDataLst>
    <p:extLst>
      <p:ext uri="{BB962C8B-B14F-4D97-AF65-F5344CB8AC3E}">
        <p14:creationId xmlns:p14="http://schemas.microsoft.com/office/powerpoint/2010/main" val="150465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FB861E-E82A-144D-A37D-DBF9BBC3FEE1}"/>
              </a:ext>
            </a:extLst>
          </p:cNvPr>
          <p:cNvSpPr>
            <a:spLocks noGrp="1"/>
          </p:cNvSpPr>
          <p:nvPr>
            <p:ph type="title"/>
          </p:nvPr>
        </p:nvSpPr>
        <p:spPr/>
        <p:txBody>
          <a:bodyPr/>
          <a:lstStyle/>
          <a:p>
            <a:r>
              <a:rPr lang="en-US"/>
              <a:t>You Don’t Need to be a web developer</a:t>
            </a:r>
          </a:p>
        </p:txBody>
      </p:sp>
      <p:sp>
        <p:nvSpPr>
          <p:cNvPr id="5" name="Content Placeholder 4">
            <a:extLst>
              <a:ext uri="{FF2B5EF4-FFF2-40B4-BE49-F238E27FC236}">
                <a16:creationId xmlns:a16="http://schemas.microsoft.com/office/drawing/2014/main" id="{9A143FD6-DCDE-8D4C-A441-BAF26C12F0F0}"/>
              </a:ext>
            </a:extLst>
          </p:cNvPr>
          <p:cNvSpPr>
            <a:spLocks noGrp="1"/>
          </p:cNvSpPr>
          <p:nvPr>
            <p:ph sz="half" idx="1"/>
          </p:nvPr>
        </p:nvSpPr>
        <p:spPr/>
        <p:txBody>
          <a:bodyPr vert="horz" lIns="91440" tIns="45720" rIns="91440" bIns="45720" rtlCol="0" anchor="t">
            <a:normAutofit/>
          </a:bodyPr>
          <a:lstStyle/>
          <a:p>
            <a:r>
              <a:rPr lang="en-US" sz="3200"/>
              <a:t>EPUB 3 is built on web development technologies, but you don’t need to be a developer to create EPUBs.</a:t>
            </a:r>
            <a:endParaRPr lang="en-US" sz="3200">
              <a:ea typeface="Calibri"/>
              <a:cs typeface="Calibri"/>
            </a:endParaRPr>
          </a:p>
        </p:txBody>
      </p:sp>
      <p:pic>
        <p:nvPicPr>
          <p:cNvPr id="8" name="Content Placeholder 7" descr="Web Programming Triangle of HTML, CSS, and JavaScript">
            <a:extLst>
              <a:ext uri="{FF2B5EF4-FFF2-40B4-BE49-F238E27FC236}">
                <a16:creationId xmlns:a16="http://schemas.microsoft.com/office/drawing/2014/main" id="{BE0579FB-5BC3-1348-8CD2-F04FCD7A0CA0}"/>
              </a:ext>
            </a:extLst>
          </p:cNvPr>
          <p:cNvPicPr>
            <a:picLocks noGrp="1" noChangeAspect="1"/>
          </p:cNvPicPr>
          <p:nvPr>
            <p:ph sz="half" idx="2"/>
          </p:nvPr>
        </p:nvPicPr>
        <p:blipFill>
          <a:blip r:embed="rId4"/>
          <a:stretch>
            <a:fillRect/>
          </a:stretch>
        </p:blipFill>
        <p:spPr>
          <a:xfrm>
            <a:off x="6279406" y="1741994"/>
            <a:ext cx="5181600" cy="2500613"/>
          </a:xfrm>
        </p:spPr>
      </p:pic>
    </p:spTree>
    <p:custDataLst>
      <p:tags r:id="rId1"/>
    </p:custDataLst>
    <p:extLst>
      <p:ext uri="{BB962C8B-B14F-4D97-AF65-F5344CB8AC3E}">
        <p14:creationId xmlns:p14="http://schemas.microsoft.com/office/powerpoint/2010/main" val="382286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CCF0D-638E-FD4B-A14D-902E41C9511F}"/>
              </a:ext>
            </a:extLst>
          </p:cNvPr>
          <p:cNvSpPr>
            <a:spLocks noGrp="1"/>
          </p:cNvSpPr>
          <p:nvPr>
            <p:ph type="title"/>
          </p:nvPr>
        </p:nvSpPr>
        <p:spPr/>
        <p:txBody>
          <a:bodyPr/>
          <a:lstStyle/>
          <a:p>
            <a:r>
              <a:rPr lang="en-US"/>
              <a:t>EPUB Advantages </a:t>
            </a:r>
          </a:p>
        </p:txBody>
      </p:sp>
      <p:sp>
        <p:nvSpPr>
          <p:cNvPr id="3" name="Content Placeholder 2">
            <a:extLst>
              <a:ext uri="{FF2B5EF4-FFF2-40B4-BE49-F238E27FC236}">
                <a16:creationId xmlns:a16="http://schemas.microsoft.com/office/drawing/2014/main" id="{B97C7E91-73D3-B94C-8F41-91CE5B10D212}"/>
              </a:ext>
            </a:extLst>
          </p:cNvPr>
          <p:cNvSpPr>
            <a:spLocks noGrp="1"/>
          </p:cNvSpPr>
          <p:nvPr>
            <p:ph sz="half" idx="1"/>
          </p:nvPr>
        </p:nvSpPr>
        <p:spPr/>
        <p:txBody>
          <a:bodyPr>
            <a:normAutofit fontScale="92500" lnSpcReduction="20000"/>
          </a:bodyPr>
          <a:lstStyle/>
          <a:p>
            <a:r>
              <a:rPr lang="en-US" sz="4000"/>
              <a:t>Reflowable and readable on any screen.</a:t>
            </a:r>
          </a:p>
          <a:p>
            <a:r>
              <a:rPr lang="en-US" sz="4000"/>
              <a:t>Faster, easier, and cheaper to make accessible.</a:t>
            </a:r>
          </a:p>
          <a:p>
            <a:r>
              <a:rPr lang="en-US" sz="4000"/>
              <a:t>Can display Accessible STEM content via MathML. </a:t>
            </a:r>
          </a:p>
          <a:p>
            <a:endParaRPr lang="en-US"/>
          </a:p>
          <a:p>
            <a:endParaRPr lang="en-US"/>
          </a:p>
        </p:txBody>
      </p:sp>
      <p:pic>
        <p:nvPicPr>
          <p:cNvPr id="6" name="Content Placeholder 5" descr="Decorative">
            <a:extLst>
              <a:ext uri="{FF2B5EF4-FFF2-40B4-BE49-F238E27FC236}">
                <a16:creationId xmlns:a16="http://schemas.microsoft.com/office/drawing/2014/main" id="{0E64C5CA-F5C0-314E-88A0-5F586AA03107}"/>
              </a:ext>
            </a:extLst>
          </p:cNvPr>
          <p:cNvPicPr>
            <a:picLocks noGrp="1" noChangeAspect="1"/>
          </p:cNvPicPr>
          <p:nvPr>
            <p:ph sz="half" idx="2"/>
          </p:nvPr>
        </p:nvPicPr>
        <p:blipFill>
          <a:blip r:embed="rId4"/>
          <a:stretch>
            <a:fillRect/>
          </a:stretch>
        </p:blipFill>
        <p:spPr>
          <a:xfrm>
            <a:off x="6974541" y="1594271"/>
            <a:ext cx="3657600" cy="3657600"/>
          </a:xfrm>
        </p:spPr>
      </p:pic>
    </p:spTree>
    <p:custDataLst>
      <p:tags r:id="rId1"/>
    </p:custDataLst>
    <p:extLst>
      <p:ext uri="{BB962C8B-B14F-4D97-AF65-F5344CB8AC3E}">
        <p14:creationId xmlns:p14="http://schemas.microsoft.com/office/powerpoint/2010/main" val="3605387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DF6D-08E6-2FFC-2CAA-E507255ECCE0}"/>
              </a:ext>
            </a:extLst>
          </p:cNvPr>
          <p:cNvSpPr>
            <a:spLocks noGrp="1"/>
          </p:cNvSpPr>
          <p:nvPr>
            <p:ph type="title"/>
          </p:nvPr>
        </p:nvSpPr>
        <p:spPr/>
        <p:txBody>
          <a:bodyPr/>
          <a:lstStyle/>
          <a:p>
            <a:r>
              <a:rPr lang="en-US"/>
              <a:t>EPUB Features</a:t>
            </a:r>
          </a:p>
        </p:txBody>
      </p:sp>
      <p:pic>
        <p:nvPicPr>
          <p:cNvPr id="4" name="EPUB Features">
            <a:hlinkClick r:id="" action="ppaction://media"/>
            <a:extLst>
              <a:ext uri="{FF2B5EF4-FFF2-40B4-BE49-F238E27FC236}">
                <a16:creationId xmlns:a16="http://schemas.microsoft.com/office/drawing/2014/main" id="{045F51D9-6BFA-400E-6704-DEBD687A1B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3819248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09053-37BF-EC3A-A7AA-4A6E4547A1E6}"/>
              </a:ext>
            </a:extLst>
          </p:cNvPr>
          <p:cNvSpPr>
            <a:spLocks noGrp="1"/>
          </p:cNvSpPr>
          <p:nvPr>
            <p:ph type="title"/>
          </p:nvPr>
        </p:nvSpPr>
        <p:spPr/>
        <p:txBody>
          <a:bodyPr/>
          <a:lstStyle/>
          <a:p>
            <a:r>
              <a:rPr lang="en-US"/>
              <a:t>Easy EPUB Math </a:t>
            </a:r>
          </a:p>
        </p:txBody>
      </p:sp>
      <p:pic>
        <p:nvPicPr>
          <p:cNvPr id="4" name="Accessible math with WordToEPUB and Microsoft Equation Editor (1)">
            <a:hlinkClick r:id="" action="ppaction://media"/>
            <a:extLst>
              <a:ext uri="{FF2B5EF4-FFF2-40B4-BE49-F238E27FC236}">
                <a16:creationId xmlns:a16="http://schemas.microsoft.com/office/drawing/2014/main" id="{A9FB30CC-C877-8BEA-5441-F8610AC723A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7263" y="1825625"/>
            <a:ext cx="7735887" cy="4351338"/>
          </a:xfrm>
        </p:spPr>
      </p:pic>
    </p:spTree>
    <p:extLst>
      <p:ext uri="{BB962C8B-B14F-4D97-AF65-F5344CB8AC3E}">
        <p14:creationId xmlns:p14="http://schemas.microsoft.com/office/powerpoint/2010/main" val="436275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2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sz="3200" b="1"/>
              <a:t>      Why are we moving away from accessible PDFs?</a:t>
            </a:r>
            <a:endParaRPr sz="1067"/>
          </a:p>
        </p:txBody>
      </p:sp>
      <p:sp>
        <p:nvSpPr>
          <p:cNvPr id="89" name="Google Shape;89;p17"/>
          <p:cNvSpPr txBox="1">
            <a:spLocks noGrp="1"/>
          </p:cNvSpPr>
          <p:nvPr>
            <p:ph type="body" idx="1"/>
          </p:nvPr>
        </p:nvSpPr>
        <p:spPr>
          <a:xfrm>
            <a:off x="1603200" y="1986433"/>
            <a:ext cx="8985600" cy="4105200"/>
          </a:xfrm>
          <a:prstGeom prst="rect">
            <a:avLst/>
          </a:prstGeom>
          <a:solidFill>
            <a:schemeClr val="dk1"/>
          </a:solidFill>
        </p:spPr>
        <p:txBody>
          <a:bodyPr spcFirstLastPara="1" vert="horz" wrap="square" lIns="121900" tIns="121900" rIns="121900" bIns="121900" rtlCol="0" anchor="t" anchorCtr="0">
            <a:noAutofit/>
          </a:bodyPr>
          <a:lstStyle/>
          <a:p>
            <a:pPr marL="0" indent="0">
              <a:buClr>
                <a:schemeClr val="dk1"/>
              </a:buClr>
              <a:buSzPts val="1100"/>
              <a:buNone/>
            </a:pPr>
            <a:r>
              <a:rPr lang="en" sz="2400" i="1">
                <a:solidFill>
                  <a:schemeClr val="lt1"/>
                </a:solidFill>
              </a:rPr>
              <a:t>“PDFs cannot be made mobile responsive. Asking your already impatient users-especially those with only 3G coverage and a small data plan to download an 8MB, two column PDF that requires them to constantly pinch, pull, scroll up, and scroll down just to read the one chunk of content they actually need that’s buried on page 164, is like telling them to suck eggs.”</a:t>
            </a:r>
            <a:endParaRPr sz="2400" i="1">
              <a:solidFill>
                <a:schemeClr val="lt1"/>
              </a:solidFill>
            </a:endParaRPr>
          </a:p>
          <a:p>
            <a:pPr indent="-457189">
              <a:spcBef>
                <a:spcPts val="2133"/>
              </a:spcBef>
              <a:spcAft>
                <a:spcPts val="2133"/>
              </a:spcAft>
              <a:buClr>
                <a:schemeClr val="lt1"/>
              </a:buClr>
              <a:buSzPts val="1800"/>
              <a:buChar char="-"/>
            </a:pPr>
            <a:r>
              <a:rPr lang="en" sz="2400">
                <a:solidFill>
                  <a:schemeClr val="lt1"/>
                </a:solidFill>
              </a:rPr>
              <a:t>Dan Craddock @slowburnweb  </a:t>
            </a:r>
            <a:endParaRPr sz="2400">
              <a:solidFill>
                <a:schemeClr val="lt1"/>
              </a:solidFill>
            </a:endParaRPr>
          </a:p>
        </p:txBody>
      </p:sp>
    </p:spTree>
    <p:custDataLst>
      <p:tags r:id="rId1"/>
    </p:custDataLst>
    <p:extLst>
      <p:ext uri="{BB962C8B-B14F-4D97-AF65-F5344CB8AC3E}">
        <p14:creationId xmlns:p14="http://schemas.microsoft.com/office/powerpoint/2010/main" val="237616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7E8E-1E65-6C48-97BF-B2BFCF885F7A}"/>
              </a:ext>
            </a:extLst>
          </p:cNvPr>
          <p:cNvSpPr>
            <a:spLocks noGrp="1"/>
          </p:cNvSpPr>
          <p:nvPr>
            <p:ph type="title"/>
          </p:nvPr>
        </p:nvSpPr>
        <p:spPr/>
        <p:txBody>
          <a:bodyPr>
            <a:normAutofit/>
          </a:bodyPr>
          <a:lstStyle/>
          <a:p>
            <a:r>
              <a:rPr lang="en-US" sz="4800"/>
              <a:t>Topics Covered  </a:t>
            </a:r>
          </a:p>
        </p:txBody>
      </p:sp>
      <p:sp>
        <p:nvSpPr>
          <p:cNvPr id="3" name="Content Placeholder 2">
            <a:extLst>
              <a:ext uri="{FF2B5EF4-FFF2-40B4-BE49-F238E27FC236}">
                <a16:creationId xmlns:a16="http://schemas.microsoft.com/office/drawing/2014/main" id="{A64F04A9-CE58-B041-A9EA-BA1DA0C0D809}"/>
              </a:ext>
            </a:extLst>
          </p:cNvPr>
          <p:cNvSpPr>
            <a:spLocks noGrp="1"/>
          </p:cNvSpPr>
          <p:nvPr>
            <p:ph idx="1"/>
          </p:nvPr>
        </p:nvSpPr>
        <p:spPr/>
        <p:txBody>
          <a:bodyPr vert="horz" lIns="91440" tIns="45720" rIns="91440" bIns="45720" rtlCol="0" anchor="t">
            <a:normAutofit/>
          </a:bodyPr>
          <a:lstStyle/>
          <a:p>
            <a:r>
              <a:rPr lang="en-US" sz="3200"/>
              <a:t>Introduction to EPUBs</a:t>
            </a:r>
            <a:endParaRPr lang="en-US" sz="3200">
              <a:ea typeface="Calibri"/>
              <a:cs typeface="Calibri"/>
            </a:endParaRPr>
          </a:p>
          <a:p>
            <a:r>
              <a:rPr lang="en-US" sz="3200"/>
              <a:t>Where to find EPUBs</a:t>
            </a:r>
            <a:endParaRPr lang="en-US" sz="3200">
              <a:ea typeface="Calibri"/>
              <a:cs typeface="Calibri"/>
            </a:endParaRPr>
          </a:p>
          <a:p>
            <a:r>
              <a:rPr lang="en-US" sz="3200"/>
              <a:t>Demonstrate EPUB Advantages over PDFs</a:t>
            </a:r>
            <a:endParaRPr lang="en-US" sz="3200">
              <a:ea typeface="Calibri"/>
              <a:cs typeface="Calibri"/>
            </a:endParaRPr>
          </a:p>
          <a:p>
            <a:r>
              <a:rPr lang="en-US" sz="3200"/>
              <a:t>EPUB Workflow</a:t>
            </a:r>
            <a:endParaRPr lang="en-US" sz="3200">
              <a:ea typeface="Calibri"/>
              <a:cs typeface="Calibri"/>
            </a:endParaRPr>
          </a:p>
          <a:p>
            <a:pPr marL="0" indent="0">
              <a:buNone/>
            </a:pPr>
            <a:endParaRPr lang="en-US" sz="3200">
              <a:ea typeface="Calibri"/>
              <a:cs typeface="Calibri"/>
            </a:endParaRPr>
          </a:p>
          <a:p>
            <a:endParaRPr lang="en-US" sz="3200">
              <a:ea typeface="Calibri"/>
              <a:cs typeface="Calibri"/>
            </a:endParaRPr>
          </a:p>
        </p:txBody>
      </p:sp>
    </p:spTree>
    <p:custDataLst>
      <p:tags r:id="rId1"/>
    </p:custDataLst>
    <p:extLst>
      <p:ext uri="{BB962C8B-B14F-4D97-AF65-F5344CB8AC3E}">
        <p14:creationId xmlns:p14="http://schemas.microsoft.com/office/powerpoint/2010/main" val="4014614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A1D8-B4AF-4C59-800A-29B0D81BD83B}"/>
              </a:ext>
            </a:extLst>
          </p:cNvPr>
          <p:cNvSpPr>
            <a:spLocks noGrp="1"/>
          </p:cNvSpPr>
          <p:nvPr>
            <p:ph type="title"/>
          </p:nvPr>
        </p:nvSpPr>
        <p:spPr/>
        <p:txBody>
          <a:bodyPr/>
          <a:lstStyle/>
          <a:p>
            <a:r>
              <a:rPr lang="en-US"/>
              <a:t>Comparison of PDF and EPUB on Mobile </a:t>
            </a:r>
            <a:endParaRPr lang="fr-CA"/>
          </a:p>
        </p:txBody>
      </p:sp>
      <p:pic>
        <p:nvPicPr>
          <p:cNvPr id="4" name="Online Media 3" title="Comparison of PDF and EPUB Documents on Mobile Devices">
            <a:hlinkClick r:id="" action="ppaction://media"/>
            <a:extLst>
              <a:ext uri="{FF2B5EF4-FFF2-40B4-BE49-F238E27FC236}">
                <a16:creationId xmlns:a16="http://schemas.microsoft.com/office/drawing/2014/main" id="{B067D1C8-29DC-4C2C-A4E3-A31A8FDEBD9D}"/>
              </a:ext>
            </a:extLst>
          </p:cNvPr>
          <p:cNvPicPr>
            <a:picLocks noGrp="1" noRot="1" noChangeAspect="1"/>
          </p:cNvPicPr>
          <p:nvPr>
            <p:ph idx="1"/>
            <a:videoFile r:link="rId2"/>
          </p:nvPr>
        </p:nvPicPr>
        <p:blipFill>
          <a:blip r:embed="rId5"/>
          <a:stretch>
            <a:fillRect/>
          </a:stretch>
        </p:blipFill>
        <p:spPr>
          <a:xfrm>
            <a:off x="2131500" y="1716338"/>
            <a:ext cx="7557000" cy="4256325"/>
          </a:xfrm>
          <a:prstGeom prst="rect">
            <a:avLst/>
          </a:prstGeom>
        </p:spPr>
      </p:pic>
    </p:spTree>
    <p:custDataLst>
      <p:tags r:id="rId1"/>
    </p:custDataLst>
    <p:extLst>
      <p:ext uri="{BB962C8B-B14F-4D97-AF65-F5344CB8AC3E}">
        <p14:creationId xmlns:p14="http://schemas.microsoft.com/office/powerpoint/2010/main" val="11981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39C6E6-1A9C-4DBA-9B0A-114522D96910}"/>
              </a:ext>
            </a:extLst>
          </p:cNvPr>
          <p:cNvSpPr>
            <a:spLocks noGrp="1"/>
          </p:cNvSpPr>
          <p:nvPr>
            <p:ph type="title"/>
          </p:nvPr>
        </p:nvSpPr>
        <p:spPr/>
        <p:txBody>
          <a:bodyPr/>
          <a:lstStyle/>
          <a:p>
            <a:r>
              <a:rPr lang="en-US"/>
              <a:t>How do I read EPUB’s? </a:t>
            </a:r>
            <a:endParaRPr lang="fr-CA"/>
          </a:p>
        </p:txBody>
      </p:sp>
      <p:pic>
        <p:nvPicPr>
          <p:cNvPr id="8" name="Content Placeholder 7">
            <a:extLst>
              <a:ext uri="{FF2B5EF4-FFF2-40B4-BE49-F238E27FC236}">
                <a16:creationId xmlns:a16="http://schemas.microsoft.com/office/drawing/2014/main" id="{CB98F8C8-EC93-46BF-AB69-46906BDA096A}"/>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1351887" y="2013827"/>
            <a:ext cx="2540579" cy="2540579"/>
          </a:xfrm>
        </p:spPr>
      </p:pic>
      <p:sp>
        <p:nvSpPr>
          <p:cNvPr id="6" name="Content Placeholder 5">
            <a:extLst>
              <a:ext uri="{FF2B5EF4-FFF2-40B4-BE49-F238E27FC236}">
                <a16:creationId xmlns:a16="http://schemas.microsoft.com/office/drawing/2014/main" id="{ED558D30-B6AB-4588-AAD6-6734564C6BFF}"/>
              </a:ext>
            </a:extLst>
          </p:cNvPr>
          <p:cNvSpPr>
            <a:spLocks noGrp="1"/>
          </p:cNvSpPr>
          <p:nvPr>
            <p:ph sz="half" idx="2"/>
          </p:nvPr>
        </p:nvSpPr>
        <p:spPr>
          <a:xfrm>
            <a:off x="4416358" y="1783643"/>
            <a:ext cx="7276290" cy="4393319"/>
          </a:xfrm>
        </p:spPr>
        <p:txBody>
          <a:bodyPr>
            <a:noAutofit/>
          </a:bodyPr>
          <a:lstStyle/>
          <a:p>
            <a:r>
              <a:rPr lang="en-US" sz="4000"/>
              <a:t>For your PC or Mac, </a:t>
            </a:r>
            <a:r>
              <a:rPr lang="en-US" sz="4000">
                <a:hlinkClick r:id="rId4"/>
              </a:rPr>
              <a:t>Thorium Reader</a:t>
            </a:r>
            <a:r>
              <a:rPr lang="en-US" sz="4000"/>
              <a:t> is great software for reading EPUB’s and it’s free and open source.</a:t>
            </a:r>
          </a:p>
          <a:p>
            <a:r>
              <a:rPr lang="fr-CA" sz="4000"/>
              <a:t>Direct Link:</a:t>
            </a:r>
          </a:p>
          <a:p>
            <a:pPr marL="0" indent="0">
              <a:buNone/>
            </a:pPr>
            <a:r>
              <a:rPr lang="fr-CA" sz="4000"/>
              <a:t>https://www.edrlab.org/software/thorium-reader/</a:t>
            </a:r>
          </a:p>
        </p:txBody>
      </p:sp>
    </p:spTree>
    <p:custDataLst>
      <p:tags r:id="rId1"/>
    </p:custDataLst>
    <p:extLst>
      <p:ext uri="{BB962C8B-B14F-4D97-AF65-F5344CB8AC3E}">
        <p14:creationId xmlns:p14="http://schemas.microsoft.com/office/powerpoint/2010/main" val="4204773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a:t>Making an EPUB is getting easier</a:t>
            </a:r>
            <a:endParaRPr/>
          </a:p>
        </p:txBody>
      </p:sp>
      <p:sp>
        <p:nvSpPr>
          <p:cNvPr id="127" name="Google Shape;127;p22"/>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r>
              <a:rPr lang="en" sz="4000"/>
              <a:t>Free Word to EPUB tool from the DAISY consortium can be used to create EPUBs from an accessible Word document with just a few clicks. Download the free</a:t>
            </a:r>
            <a:r>
              <a:rPr lang="en" sz="4000" u="sng">
                <a:solidFill>
                  <a:schemeClr val="hlink"/>
                </a:solidFill>
                <a:hlinkClick r:id="rId4"/>
              </a:rPr>
              <a:t> Word to EPUB tool visit the DAISY website</a:t>
            </a:r>
            <a:r>
              <a:rPr lang="en" sz="4000"/>
              <a:t>. (PC only)</a:t>
            </a:r>
            <a:endParaRPr sz="4000"/>
          </a:p>
        </p:txBody>
      </p:sp>
    </p:spTree>
    <p:custDataLst>
      <p:tags r:id="rId1"/>
    </p:custDataLst>
    <p:extLst>
      <p:ext uri="{BB962C8B-B14F-4D97-AF65-F5344CB8AC3E}">
        <p14:creationId xmlns:p14="http://schemas.microsoft.com/office/powerpoint/2010/main" val="4053169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8B9D9-B155-4B47-AC3F-3789D164E956}"/>
              </a:ext>
            </a:extLst>
          </p:cNvPr>
          <p:cNvSpPr>
            <a:spLocks noGrp="1"/>
          </p:cNvSpPr>
          <p:nvPr>
            <p:ph type="title"/>
          </p:nvPr>
        </p:nvSpPr>
        <p:spPr/>
        <p:txBody>
          <a:bodyPr/>
          <a:lstStyle/>
          <a:p>
            <a:r>
              <a:rPr lang="en-US"/>
              <a:t>Garbage In Garbage Out</a:t>
            </a:r>
            <a:endParaRPr lang="fr-CA"/>
          </a:p>
        </p:txBody>
      </p:sp>
      <p:sp>
        <p:nvSpPr>
          <p:cNvPr id="3" name="Text Placeholder 2">
            <a:extLst>
              <a:ext uri="{FF2B5EF4-FFF2-40B4-BE49-F238E27FC236}">
                <a16:creationId xmlns:a16="http://schemas.microsoft.com/office/drawing/2014/main" id="{BF0D77F7-5EEF-4B45-827A-4C82E9CB41E3}"/>
              </a:ext>
            </a:extLst>
          </p:cNvPr>
          <p:cNvSpPr>
            <a:spLocks noGrp="1"/>
          </p:cNvSpPr>
          <p:nvPr>
            <p:ph type="body" idx="1"/>
          </p:nvPr>
        </p:nvSpPr>
        <p:spPr/>
        <p:txBody>
          <a:bodyPr/>
          <a:lstStyle/>
          <a:p>
            <a:r>
              <a:rPr lang="en-US" sz="4000"/>
              <a:t>You must start with a structured accessible Word Document to create an accessible EPUB. </a:t>
            </a:r>
          </a:p>
          <a:p>
            <a:r>
              <a:rPr lang="en-US" sz="4000"/>
              <a:t>You will need at least one Heading in your Word source document.</a:t>
            </a:r>
            <a:endParaRPr lang="fr-CA" sz="4000"/>
          </a:p>
        </p:txBody>
      </p:sp>
    </p:spTree>
    <p:custDataLst>
      <p:tags r:id="rId1"/>
    </p:custDataLst>
    <p:extLst>
      <p:ext uri="{BB962C8B-B14F-4D97-AF65-F5344CB8AC3E}">
        <p14:creationId xmlns:p14="http://schemas.microsoft.com/office/powerpoint/2010/main" val="1873751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CE4B1-2ABB-4059-A699-D6D00A737290}"/>
              </a:ext>
            </a:extLst>
          </p:cNvPr>
          <p:cNvSpPr>
            <a:spLocks noGrp="1"/>
          </p:cNvSpPr>
          <p:nvPr>
            <p:ph type="title"/>
          </p:nvPr>
        </p:nvSpPr>
        <p:spPr/>
        <p:txBody>
          <a:bodyPr/>
          <a:lstStyle/>
          <a:p>
            <a:r>
              <a:rPr lang="en-US"/>
              <a:t>Word Accessibility Basics</a:t>
            </a:r>
            <a:endParaRPr lang="fr-CA"/>
          </a:p>
        </p:txBody>
      </p:sp>
      <p:pic>
        <p:nvPicPr>
          <p:cNvPr id="10" name="Content Placeholder 9" descr="A blue square with white text&#10;&#10;Description automatically generated with low confidence">
            <a:extLst>
              <a:ext uri="{FF2B5EF4-FFF2-40B4-BE49-F238E27FC236}">
                <a16:creationId xmlns:a16="http://schemas.microsoft.com/office/drawing/2014/main" id="{4D644D04-AD46-49E3-8076-1A4375F78264}"/>
              </a:ext>
            </a:extLst>
          </p:cNvPr>
          <p:cNvPicPr>
            <a:picLocks noGrp="1" noChangeAspect="1"/>
          </p:cNvPicPr>
          <p:nvPr>
            <p:ph sz="half" idx="1"/>
          </p:nvPr>
        </p:nvPicPr>
        <p:blipFill>
          <a:blip r:embed="rId3"/>
          <a:stretch>
            <a:fillRect/>
          </a:stretch>
        </p:blipFill>
        <p:spPr>
          <a:xfrm>
            <a:off x="838200" y="1690688"/>
            <a:ext cx="4546704" cy="4351338"/>
          </a:xfrm>
        </p:spPr>
      </p:pic>
      <p:sp>
        <p:nvSpPr>
          <p:cNvPr id="4" name="Content Placeholder 3">
            <a:extLst>
              <a:ext uri="{FF2B5EF4-FFF2-40B4-BE49-F238E27FC236}">
                <a16:creationId xmlns:a16="http://schemas.microsoft.com/office/drawing/2014/main" id="{59BB1A2B-A83D-4DF6-8434-4F053820C6BF}"/>
              </a:ext>
            </a:extLst>
          </p:cNvPr>
          <p:cNvSpPr>
            <a:spLocks noGrp="1"/>
          </p:cNvSpPr>
          <p:nvPr>
            <p:ph sz="half" idx="2"/>
          </p:nvPr>
        </p:nvSpPr>
        <p:spPr>
          <a:xfrm>
            <a:off x="5525311" y="1825625"/>
            <a:ext cx="6666689" cy="4351338"/>
          </a:xfrm>
        </p:spPr>
        <p:txBody>
          <a:bodyPr>
            <a:noAutofit/>
          </a:bodyPr>
          <a:lstStyle/>
          <a:p>
            <a:r>
              <a:rPr lang="en-US" sz="4000"/>
              <a:t>Use built-in Headings and Styles</a:t>
            </a:r>
          </a:p>
          <a:p>
            <a:r>
              <a:rPr lang="en-US" sz="4000"/>
              <a:t>Use Table Headers</a:t>
            </a:r>
          </a:p>
          <a:p>
            <a:r>
              <a:rPr lang="en-US" sz="4000"/>
              <a:t>Add meaningful descriptive hyperlinks</a:t>
            </a:r>
          </a:p>
          <a:p>
            <a:r>
              <a:rPr lang="en-US" sz="4000"/>
              <a:t>Add Alt Text to Images</a:t>
            </a:r>
            <a:endParaRPr lang="fr-CA" sz="4000"/>
          </a:p>
        </p:txBody>
      </p:sp>
    </p:spTree>
    <p:custDataLst>
      <p:tags r:id="rId1"/>
    </p:custDataLst>
    <p:extLst>
      <p:ext uri="{BB962C8B-B14F-4D97-AF65-F5344CB8AC3E}">
        <p14:creationId xmlns:p14="http://schemas.microsoft.com/office/powerpoint/2010/main" val="4145454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Headings and Styles</a:t>
            </a:r>
          </a:p>
        </p:txBody>
      </p:sp>
      <p:pic>
        <p:nvPicPr>
          <p:cNvPr id="10" name="Content Placeholder 9" descr="Using headings&#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634331"/>
            <a:ext cx="8229600" cy="4457700"/>
          </a:xfrm>
        </p:spPr>
      </p:pic>
    </p:spTree>
    <p:custDataLst>
      <p:tags r:id="rId1"/>
    </p:custDataLst>
    <p:extLst>
      <p:ext uri="{BB962C8B-B14F-4D97-AF65-F5344CB8AC3E}">
        <p14:creationId xmlns:p14="http://schemas.microsoft.com/office/powerpoint/2010/main" val="185584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sz="3600">
                <a:latin typeface="Verdana" panose="020B0604030504040204" pitchFamily="34" charset="0"/>
                <a:ea typeface="Verdana" panose="020B0604030504040204" pitchFamily="34" charset="0"/>
                <a:cs typeface="Verdana" panose="020B0604030504040204" pitchFamily="34" charset="0"/>
              </a:rPr>
              <a:t>Sample Accessible Tables</a:t>
            </a:r>
          </a:p>
        </p:txBody>
      </p:sp>
      <p:pic>
        <p:nvPicPr>
          <p:cNvPr id="13" name="Content Placeholder 12" descr="Simple table sample"/>
          <p:cNvPicPr>
            <a:picLocks noGrp="1" noChangeAspect="1"/>
          </p:cNvPicPr>
          <p:nvPr>
            <p:ph sz="half" idx="1"/>
          </p:nvPr>
        </p:nvPicPr>
        <p:blipFill rotWithShape="1">
          <a:blip r:embed="rId4" cstate="email">
            <a:extLst>
              <a:ext uri="{28A0092B-C50C-407E-A947-70E740481C1C}">
                <a14:useLocalDpi xmlns:a14="http://schemas.microsoft.com/office/drawing/2010/main" val="0"/>
              </a:ext>
            </a:extLst>
          </a:blip>
          <a:stretch/>
        </p:blipFill>
        <p:spPr>
          <a:xfrm>
            <a:off x="1984829" y="3616945"/>
            <a:ext cx="8309428" cy="2256412"/>
          </a:xfrm>
          <a:prstGeom prst="rect">
            <a:avLst/>
          </a:prstGeom>
          <a:ln>
            <a:solidFill>
              <a:schemeClr val="tx1"/>
            </a:solidFill>
          </a:ln>
          <a:effectLst>
            <a:outerShdw blurRad="50800" dist="38100" dir="2700000" algn="tl" rotWithShape="0">
              <a:prstClr val="black">
                <a:alpha val="40000"/>
              </a:prstClr>
            </a:outerShdw>
          </a:effectLst>
        </p:spPr>
      </p:pic>
      <p:pic>
        <p:nvPicPr>
          <p:cNvPr id="1027" name="Picture 3" descr="Sample accessible table"/>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81201" y="1676400"/>
            <a:ext cx="8302913" cy="1524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033420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Hyperlinks</a:t>
            </a:r>
          </a:p>
        </p:txBody>
      </p:sp>
      <p:sp>
        <p:nvSpPr>
          <p:cNvPr id="4" name="Content Placeholder 3"/>
          <p:cNvSpPr>
            <a:spLocks noGrp="1"/>
          </p:cNvSpPr>
          <p:nvPr>
            <p:ph sz="half" idx="1"/>
          </p:nvPr>
        </p:nvSpPr>
        <p:spPr>
          <a:xfrm>
            <a:off x="1981200" y="1600201"/>
            <a:ext cx="7924800" cy="2362200"/>
          </a:xfrm>
        </p:spPr>
        <p:txBody>
          <a:bodyPr/>
          <a:lstStyle/>
          <a:p>
            <a:pPr marL="514350" indent="-514350">
              <a:buFont typeface="+mj-lt"/>
              <a:buAutoNum type="arabicPeriod"/>
            </a:pPr>
            <a:r>
              <a:rPr lang="en-US"/>
              <a:t>Where is the link going?</a:t>
            </a:r>
          </a:p>
          <a:p>
            <a:pPr marL="514350" indent="-514350">
              <a:buFont typeface="+mj-lt"/>
              <a:buAutoNum type="arabicPeriod"/>
            </a:pPr>
            <a:r>
              <a:rPr lang="en-US"/>
              <a:t>What will be viewed? (Why is the link provided?)</a:t>
            </a:r>
          </a:p>
          <a:p>
            <a:pPr marL="514350" indent="-514350">
              <a:buFont typeface="+mj-lt"/>
              <a:buAutoNum type="arabicPeriod"/>
            </a:pPr>
            <a:r>
              <a:rPr lang="en-US"/>
              <a:t>What happens when the link is clicked?</a:t>
            </a:r>
          </a:p>
        </p:txBody>
      </p:sp>
      <p:pic>
        <p:nvPicPr>
          <p:cNvPr id="6" name="Content Placeholder 5" descr="Hyperlink example&#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81201" y="4038600"/>
            <a:ext cx="7994469" cy="1371600"/>
          </a:xfrm>
        </p:spPr>
      </p:pic>
    </p:spTree>
    <p:custDataLst>
      <p:tags r:id="rId1"/>
    </p:custDataLst>
    <p:extLst>
      <p:ext uri="{BB962C8B-B14F-4D97-AF65-F5344CB8AC3E}">
        <p14:creationId xmlns:p14="http://schemas.microsoft.com/office/powerpoint/2010/main" val="602485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0C972-DF00-4558-A175-AF0CA0E1B539}"/>
              </a:ext>
            </a:extLst>
          </p:cNvPr>
          <p:cNvSpPr>
            <a:spLocks noGrp="1"/>
          </p:cNvSpPr>
          <p:nvPr>
            <p:ph type="title"/>
          </p:nvPr>
        </p:nvSpPr>
        <p:spPr/>
        <p:txBody>
          <a:bodyPr/>
          <a:lstStyle/>
          <a:p>
            <a:r>
              <a:rPr lang="en-US"/>
              <a:t>Alternative Text/Image Descriptions Part 1</a:t>
            </a:r>
            <a:endParaRPr lang="fr-CA"/>
          </a:p>
        </p:txBody>
      </p:sp>
      <p:pic>
        <p:nvPicPr>
          <p:cNvPr id="5" name="Content Placeholder 3" descr="Downtown Mexico City Skyline" title="El Angel">
            <a:extLst>
              <a:ext uri="{FF2B5EF4-FFF2-40B4-BE49-F238E27FC236}">
                <a16:creationId xmlns:a16="http://schemas.microsoft.com/office/drawing/2014/main" id="{FF8774D7-B9FA-48DC-97FF-E40E710C612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4400" y="1925638"/>
            <a:ext cx="5181600" cy="3449002"/>
          </a:xfrm>
        </p:spPr>
      </p:pic>
      <p:sp>
        <p:nvSpPr>
          <p:cNvPr id="4" name="Content Placeholder 3">
            <a:extLst>
              <a:ext uri="{FF2B5EF4-FFF2-40B4-BE49-F238E27FC236}">
                <a16:creationId xmlns:a16="http://schemas.microsoft.com/office/drawing/2014/main" id="{F2A21AED-5A4A-4483-86A7-FAA2145BEC1D}"/>
              </a:ext>
            </a:extLst>
          </p:cNvPr>
          <p:cNvSpPr>
            <a:spLocks noGrp="1"/>
          </p:cNvSpPr>
          <p:nvPr>
            <p:ph sz="half" idx="2"/>
          </p:nvPr>
        </p:nvSpPr>
        <p:spPr/>
        <p:txBody>
          <a:bodyPr/>
          <a:lstStyle/>
          <a:p>
            <a:r>
              <a:rPr lang="en-US"/>
              <a:t>Alternative Text Help us with 2 goals:</a:t>
            </a:r>
          </a:p>
          <a:p>
            <a:pPr lvl="1"/>
            <a:r>
              <a:rPr lang="en-US"/>
              <a:t>It helps make images available to people with visual impairments</a:t>
            </a:r>
          </a:p>
          <a:p>
            <a:pPr lvl="1"/>
            <a:r>
              <a:rPr lang="en-US"/>
              <a:t>It helps us make sure our images are truly adding value to our content</a:t>
            </a:r>
            <a:endParaRPr lang="fr-CA"/>
          </a:p>
        </p:txBody>
      </p:sp>
    </p:spTree>
    <p:custDataLst>
      <p:tags r:id="rId1"/>
    </p:custDataLst>
    <p:extLst>
      <p:ext uri="{BB962C8B-B14F-4D97-AF65-F5344CB8AC3E}">
        <p14:creationId xmlns:p14="http://schemas.microsoft.com/office/powerpoint/2010/main" val="3550226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80BC-53CC-21C1-C4CA-EAA0AA649F9F}"/>
              </a:ext>
            </a:extLst>
          </p:cNvPr>
          <p:cNvSpPr>
            <a:spLocks noGrp="1"/>
          </p:cNvSpPr>
          <p:nvPr>
            <p:ph type="title"/>
          </p:nvPr>
        </p:nvSpPr>
        <p:spPr/>
        <p:txBody>
          <a:bodyPr/>
          <a:lstStyle/>
          <a:p>
            <a:r>
              <a:rPr lang="en-US"/>
              <a:t>Alternative text/Image Descriptions Part 2</a:t>
            </a:r>
          </a:p>
        </p:txBody>
      </p:sp>
      <p:pic>
        <p:nvPicPr>
          <p:cNvPr id="6" name="Content Placeholder 5" descr="A view of a forest from a lookout with mountains in the background and a clear blue sky with white wispy clouds shown. ">
            <a:extLst>
              <a:ext uri="{FF2B5EF4-FFF2-40B4-BE49-F238E27FC236}">
                <a16:creationId xmlns:a16="http://schemas.microsoft.com/office/drawing/2014/main" id="{8EF9CC75-15D8-2338-88B2-666B99D5524B}"/>
              </a:ext>
            </a:extLst>
          </p:cNvPr>
          <p:cNvPicPr>
            <a:picLocks noGrp="1" noChangeAspect="1"/>
          </p:cNvPicPr>
          <p:nvPr>
            <p:ph sz="half" idx="1"/>
          </p:nvPr>
        </p:nvPicPr>
        <p:blipFill>
          <a:blip r:embed="rId2"/>
          <a:stretch>
            <a:fillRect/>
          </a:stretch>
        </p:blipFill>
        <p:spPr>
          <a:xfrm>
            <a:off x="725773" y="2286000"/>
            <a:ext cx="4754562" cy="3565921"/>
          </a:xfrm>
        </p:spPr>
      </p:pic>
      <p:sp>
        <p:nvSpPr>
          <p:cNvPr id="4" name="Content Placeholder 3">
            <a:extLst>
              <a:ext uri="{FF2B5EF4-FFF2-40B4-BE49-F238E27FC236}">
                <a16:creationId xmlns:a16="http://schemas.microsoft.com/office/drawing/2014/main" id="{775012E8-0D14-8A03-49F6-48C1AD6BEBCC}"/>
              </a:ext>
            </a:extLst>
          </p:cNvPr>
          <p:cNvSpPr>
            <a:spLocks noGrp="1"/>
          </p:cNvSpPr>
          <p:nvPr>
            <p:ph sz="half" idx="2"/>
          </p:nvPr>
        </p:nvSpPr>
        <p:spPr/>
        <p:txBody>
          <a:bodyPr/>
          <a:lstStyle/>
          <a:p>
            <a:r>
              <a:rPr lang="en-US"/>
              <a:t>The Earth to Sky Park in Burnsville North Carolina. </a:t>
            </a:r>
          </a:p>
        </p:txBody>
      </p:sp>
    </p:spTree>
    <p:extLst>
      <p:ext uri="{BB962C8B-B14F-4D97-AF65-F5344CB8AC3E}">
        <p14:creationId xmlns:p14="http://schemas.microsoft.com/office/powerpoint/2010/main" val="595991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lide title"/>
          <p:cNvSpPr txBox="1">
            <a:spLocks noGrp="1"/>
          </p:cNvSpPr>
          <p:nvPr>
            <p:ph type="title"/>
          </p:nvPr>
        </p:nvSpPr>
        <p:spPr>
          <a:xfrm>
            <a:off x="609600" y="277813"/>
            <a:ext cx="10972800" cy="1169987"/>
          </a:xfrm>
          <a:prstGeom prst="rect">
            <a:avLst/>
          </a:prstGeom>
          <a:noFill/>
          <a:ln>
            <a:noFill/>
          </a:ln>
        </p:spPr>
        <p:txBody>
          <a:bodyPr spcFirstLastPara="1" wrap="square" lIns="121900" tIns="60933" rIns="121900" bIns="60933" anchor="b" anchorCtr="0">
            <a:noAutofit/>
          </a:bodyPr>
          <a:lstStyle/>
          <a:p>
            <a:r>
              <a:rPr lang="en-US"/>
              <a:t> What is an accessible Document?</a:t>
            </a:r>
            <a:endParaRPr/>
          </a:p>
        </p:txBody>
      </p:sp>
      <p:sp>
        <p:nvSpPr>
          <p:cNvPr id="149" name="Slide contents"/>
          <p:cNvSpPr txBox="1">
            <a:spLocks noGrp="1"/>
          </p:cNvSpPr>
          <p:nvPr>
            <p:ph idx="1"/>
          </p:nvPr>
        </p:nvSpPr>
        <p:spPr>
          <a:xfrm>
            <a:off x="609600" y="1291442"/>
            <a:ext cx="10972800" cy="4839483"/>
          </a:xfrm>
          <a:prstGeom prst="rect">
            <a:avLst/>
          </a:prstGeom>
          <a:noFill/>
          <a:ln>
            <a:noFill/>
          </a:ln>
        </p:spPr>
        <p:txBody>
          <a:bodyPr spcFirstLastPara="1" wrap="square" lIns="121900" tIns="60933" rIns="121900" bIns="60933" anchor="t" anchorCtr="0">
            <a:noAutofit/>
          </a:bodyPr>
          <a:lstStyle/>
          <a:p>
            <a:pPr marL="0" indent="0">
              <a:spcBef>
                <a:spcPts val="0"/>
              </a:spcBef>
              <a:buNone/>
            </a:pPr>
            <a:endParaRPr lang="en-US" b="0"/>
          </a:p>
          <a:p>
            <a:pPr indent="-608965">
              <a:buFont typeface="Arial" panose="020B0604020202020204" pitchFamily="34" charset="0"/>
              <a:buChar char="•"/>
            </a:pPr>
            <a:r>
              <a:rPr lang="en-US" sz="3200"/>
              <a:t>Well-structured</a:t>
            </a:r>
            <a:r>
              <a:rPr lang="en-US" sz="3200" b="0"/>
              <a:t> and navigable, including go to print page</a:t>
            </a:r>
            <a:endParaRPr sz="3200" b="0">
              <a:ea typeface="Calibri"/>
              <a:cs typeface="Calibri"/>
            </a:endParaRPr>
          </a:p>
          <a:p>
            <a:pPr indent="-608965">
              <a:buFont typeface="Arial" panose="020B0604020202020204" pitchFamily="34" charset="0"/>
              <a:buChar char="•"/>
            </a:pPr>
            <a:r>
              <a:rPr lang="en-US" sz="3200" b="0"/>
              <a:t>Tables are structured and understandable</a:t>
            </a:r>
            <a:endParaRPr sz="3200" b="0">
              <a:ea typeface="Calibri"/>
              <a:cs typeface="Calibri"/>
            </a:endParaRPr>
          </a:p>
          <a:p>
            <a:pPr indent="-608965">
              <a:buFont typeface="Arial" panose="020B0604020202020204" pitchFamily="34" charset="0"/>
              <a:buChar char="•"/>
            </a:pPr>
            <a:r>
              <a:rPr lang="en-US" sz="3200" b="0"/>
              <a:t>Text can be resized and personalized</a:t>
            </a:r>
            <a:endParaRPr sz="3200" b="0">
              <a:ea typeface="Calibri"/>
              <a:cs typeface="Calibri"/>
            </a:endParaRPr>
          </a:p>
          <a:p>
            <a:pPr indent="-608965">
              <a:buFont typeface="Arial" panose="020B0604020202020204" pitchFamily="34" charset="0"/>
              <a:buChar char="•"/>
            </a:pPr>
            <a:r>
              <a:rPr lang="en-US" sz="3200" b="0"/>
              <a:t>Can support read aloud</a:t>
            </a:r>
            <a:endParaRPr lang="en-US" sz="3200" b="0">
              <a:ea typeface="Calibri"/>
              <a:cs typeface="Calibri"/>
            </a:endParaRPr>
          </a:p>
          <a:p>
            <a:pPr indent="-608965">
              <a:buFont typeface="Arial" panose="020B0604020202020204" pitchFamily="34" charset="0"/>
              <a:buChar char="•"/>
            </a:pPr>
            <a:r>
              <a:rPr lang="en-US" sz="3200" b="0"/>
              <a:t>Described images</a:t>
            </a:r>
            <a:endParaRPr lang="en-US" sz="3200" b="0">
              <a:ea typeface="Calibri"/>
              <a:cs typeface="Calibri"/>
            </a:endParaRPr>
          </a:p>
          <a:p>
            <a:pPr indent="-608965">
              <a:buFont typeface="Arial" panose="020B0604020202020204" pitchFamily="34" charset="0"/>
              <a:buChar char="•"/>
            </a:pPr>
            <a:r>
              <a:rPr lang="en-US" sz="3200" b="0"/>
              <a:t>Accessible math?</a:t>
            </a:r>
            <a:endParaRPr sz="3200" b="0">
              <a:ea typeface="Calibri"/>
              <a:cs typeface="Calibri"/>
            </a:endParaRPr>
          </a:p>
          <a:p>
            <a:pPr marL="456565" indent="-278765">
              <a:buNone/>
            </a:pPr>
            <a:endParaRPr sz="3200">
              <a:ea typeface="Calibri"/>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8BA17-D7E5-4638-8B7C-902B14FC4D19}"/>
              </a:ext>
            </a:extLst>
          </p:cNvPr>
          <p:cNvSpPr>
            <a:spLocks noGrp="1"/>
          </p:cNvSpPr>
          <p:nvPr>
            <p:ph type="title"/>
          </p:nvPr>
        </p:nvSpPr>
        <p:spPr/>
        <p:txBody>
          <a:bodyPr/>
          <a:lstStyle/>
          <a:p>
            <a:r>
              <a:rPr lang="en-US" dirty="0"/>
              <a:t>Alternative Text Part 3</a:t>
            </a:r>
            <a:endParaRPr lang="fr-CA" dirty="0"/>
          </a:p>
        </p:txBody>
      </p:sp>
      <p:sp>
        <p:nvSpPr>
          <p:cNvPr id="4" name="Content Placeholder 3">
            <a:extLst>
              <a:ext uri="{FF2B5EF4-FFF2-40B4-BE49-F238E27FC236}">
                <a16:creationId xmlns:a16="http://schemas.microsoft.com/office/drawing/2014/main" id="{768F61D8-0C19-4CD5-BF51-17BB48B49D58}"/>
              </a:ext>
            </a:extLst>
          </p:cNvPr>
          <p:cNvSpPr>
            <a:spLocks noGrp="1"/>
          </p:cNvSpPr>
          <p:nvPr>
            <p:ph sz="half" idx="2"/>
          </p:nvPr>
        </p:nvSpPr>
        <p:spPr/>
        <p:txBody>
          <a:bodyPr/>
          <a:lstStyle/>
          <a:p>
            <a:r>
              <a:rPr lang="en-US" dirty="0"/>
              <a:t>Key Points:</a:t>
            </a:r>
          </a:p>
          <a:p>
            <a:pPr lvl="1"/>
            <a:r>
              <a:rPr lang="en-US" dirty="0"/>
              <a:t>Context is key</a:t>
            </a:r>
          </a:p>
          <a:p>
            <a:pPr lvl="1"/>
            <a:r>
              <a:rPr lang="en-US" dirty="0"/>
              <a:t>Consider your audience</a:t>
            </a:r>
          </a:p>
          <a:p>
            <a:pPr lvl="1"/>
            <a:r>
              <a:rPr lang="en-US" dirty="0"/>
              <a:t>Be concise</a:t>
            </a:r>
          </a:p>
          <a:p>
            <a:pPr lvl="1"/>
            <a:r>
              <a:rPr lang="en-US" dirty="0"/>
              <a:t>Be objective</a:t>
            </a:r>
          </a:p>
          <a:p>
            <a:pPr lvl="1"/>
            <a:r>
              <a:rPr lang="en-US" dirty="0"/>
              <a:t>General to Specific</a:t>
            </a:r>
          </a:p>
          <a:p>
            <a:pPr lvl="1"/>
            <a:r>
              <a:rPr lang="en-US" dirty="0"/>
              <a:t>Tone and Language</a:t>
            </a:r>
            <a:endParaRPr lang="fr-CA" dirty="0"/>
          </a:p>
        </p:txBody>
      </p:sp>
      <p:pic>
        <p:nvPicPr>
          <p:cNvPr id="3" name="Content Placeholder 2" descr="A blue  Volvo V 70 car on display&#10;">
            <a:extLst>
              <a:ext uri="{FF2B5EF4-FFF2-40B4-BE49-F238E27FC236}">
                <a16:creationId xmlns:a16="http://schemas.microsoft.com/office/drawing/2014/main" id="{A5B08BCE-B4A1-67C5-5AAE-732A6106FC42}"/>
              </a:ext>
            </a:extLst>
          </p:cNvPr>
          <p:cNvPicPr>
            <a:picLocks noGrp="1" noChangeAspect="1"/>
          </p:cNvPicPr>
          <p:nvPr>
            <p:ph sz="half" idx="1"/>
          </p:nvPr>
        </p:nvPicPr>
        <p:blipFill>
          <a:blip r:embed="rId3"/>
          <a:stretch>
            <a:fillRect/>
          </a:stretch>
        </p:blipFill>
        <p:spPr>
          <a:xfrm>
            <a:off x="161575" y="1549492"/>
            <a:ext cx="5486400" cy="4114800"/>
          </a:xfrm>
        </p:spPr>
      </p:pic>
    </p:spTree>
    <p:custDataLst>
      <p:tags r:id="rId1"/>
    </p:custDataLst>
    <p:extLst>
      <p:ext uri="{BB962C8B-B14F-4D97-AF65-F5344CB8AC3E}">
        <p14:creationId xmlns:p14="http://schemas.microsoft.com/office/powerpoint/2010/main" val="877855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7D79-C97C-9342-B269-762065790167}"/>
              </a:ext>
            </a:extLst>
          </p:cNvPr>
          <p:cNvSpPr>
            <a:spLocks noGrp="1"/>
          </p:cNvSpPr>
          <p:nvPr>
            <p:ph type="title"/>
          </p:nvPr>
        </p:nvSpPr>
        <p:spPr/>
        <p:txBody>
          <a:bodyPr/>
          <a:lstStyle/>
          <a:p>
            <a:r>
              <a:rPr lang="en-US"/>
              <a:t>Using WordToEPUB </a:t>
            </a:r>
          </a:p>
        </p:txBody>
      </p:sp>
      <p:sp>
        <p:nvSpPr>
          <p:cNvPr id="3" name="Content Placeholder 2">
            <a:extLst>
              <a:ext uri="{FF2B5EF4-FFF2-40B4-BE49-F238E27FC236}">
                <a16:creationId xmlns:a16="http://schemas.microsoft.com/office/drawing/2014/main" id="{CDB73B0F-5DBE-2543-BE93-1FC2AE07BDE1}"/>
              </a:ext>
            </a:extLst>
          </p:cNvPr>
          <p:cNvSpPr>
            <a:spLocks noGrp="1"/>
          </p:cNvSpPr>
          <p:nvPr>
            <p:ph sz="half" idx="1"/>
          </p:nvPr>
        </p:nvSpPr>
        <p:spPr/>
        <p:txBody>
          <a:bodyPr/>
          <a:lstStyle/>
          <a:p>
            <a:pPr marL="0" indent="0">
              <a:buNone/>
            </a:pPr>
            <a:r>
              <a:rPr lang="en-US"/>
              <a:t>It is quick and easy to create EPUBs with this free plugin.</a:t>
            </a:r>
          </a:p>
          <a:p>
            <a:pPr marL="514350" lvl="0" indent="-514350">
              <a:spcBef>
                <a:spcPts val="0"/>
              </a:spcBef>
              <a:buClr>
                <a:schemeClr val="dk1"/>
              </a:buClr>
              <a:buSzPts val="2800"/>
              <a:buFont typeface="Arial Black"/>
              <a:buAutoNum type="arabicPeriod"/>
            </a:pPr>
            <a:r>
              <a:rPr lang="en-US"/>
              <a:t>Start with an accessible file in Microsoft Word</a:t>
            </a:r>
          </a:p>
          <a:p>
            <a:pPr marL="514350" lvl="0" indent="-514350">
              <a:buClr>
                <a:schemeClr val="dk1"/>
              </a:buClr>
              <a:buSzPts val="2800"/>
              <a:buFont typeface="Arial Black"/>
              <a:buAutoNum type="arabicPeriod"/>
            </a:pPr>
            <a:r>
              <a:rPr lang="en-US"/>
              <a:t>Check your work with the built-in accessibility checker</a:t>
            </a:r>
          </a:p>
          <a:p>
            <a:pPr marL="514350" lvl="0" indent="-514350">
              <a:buClr>
                <a:schemeClr val="dk1"/>
              </a:buClr>
              <a:buSzPts val="2800"/>
              <a:buFont typeface="Arial Black"/>
              <a:buAutoNum type="arabicPeriod"/>
            </a:pPr>
            <a:r>
              <a:rPr lang="en-US"/>
              <a:t>Export to EPUB with the free </a:t>
            </a:r>
            <a:r>
              <a:rPr lang="en-US" u="sng">
                <a:solidFill>
                  <a:schemeClr val="hlink"/>
                </a:solidFill>
                <a:hlinkClick r:id="rId4"/>
              </a:rPr>
              <a:t>WordToEPUB</a:t>
            </a:r>
            <a:r>
              <a:rPr lang="en-US"/>
              <a:t> plugin </a:t>
            </a:r>
          </a:p>
          <a:p>
            <a:endParaRPr lang="en-US"/>
          </a:p>
          <a:p>
            <a:endParaRPr lang="en-US"/>
          </a:p>
        </p:txBody>
      </p:sp>
      <p:pic>
        <p:nvPicPr>
          <p:cNvPr id="7" name="Content Placeholder 6" descr="The WordToEPUB Tool displayed in the Word Ribbon ">
            <a:extLst>
              <a:ext uri="{FF2B5EF4-FFF2-40B4-BE49-F238E27FC236}">
                <a16:creationId xmlns:a16="http://schemas.microsoft.com/office/drawing/2014/main" id="{5129BAA5-4876-6B4A-94FF-2722E0022846}"/>
              </a:ext>
            </a:extLst>
          </p:cNvPr>
          <p:cNvPicPr>
            <a:picLocks noGrp="1" noChangeAspect="1"/>
          </p:cNvPicPr>
          <p:nvPr>
            <p:ph sz="half" idx="2"/>
          </p:nvPr>
        </p:nvPicPr>
        <p:blipFill>
          <a:blip r:embed="rId5"/>
          <a:stretch>
            <a:fillRect/>
          </a:stretch>
        </p:blipFill>
        <p:spPr>
          <a:xfrm>
            <a:off x="6019800" y="1981199"/>
            <a:ext cx="5181600" cy="1189412"/>
          </a:xfrm>
        </p:spPr>
      </p:pic>
    </p:spTree>
    <p:custDataLst>
      <p:tags r:id="rId1"/>
    </p:custDataLst>
    <p:extLst>
      <p:ext uri="{BB962C8B-B14F-4D97-AF65-F5344CB8AC3E}">
        <p14:creationId xmlns:p14="http://schemas.microsoft.com/office/powerpoint/2010/main" val="393977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61B4-6E13-4745-90EE-DC75720E421C}"/>
              </a:ext>
            </a:extLst>
          </p:cNvPr>
          <p:cNvSpPr>
            <a:spLocks noGrp="1"/>
          </p:cNvSpPr>
          <p:nvPr>
            <p:ph type="title"/>
          </p:nvPr>
        </p:nvSpPr>
        <p:spPr/>
        <p:txBody>
          <a:bodyPr/>
          <a:lstStyle/>
          <a:p>
            <a:r>
              <a:rPr lang="en-US"/>
              <a:t>WordToEPUB - Demonstration</a:t>
            </a:r>
          </a:p>
        </p:txBody>
      </p:sp>
      <p:pic>
        <p:nvPicPr>
          <p:cNvPr id="5" name="word2epub tutorial (1)">
            <a:hlinkClick r:id="" action="ppaction://media"/>
            <a:extLst>
              <a:ext uri="{FF2B5EF4-FFF2-40B4-BE49-F238E27FC236}">
                <a16:creationId xmlns:a16="http://schemas.microsoft.com/office/drawing/2014/main" id="{41C37BDD-8C7F-4F32-8961-AC5FFC1784B9}"/>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2228850" y="1825625"/>
            <a:ext cx="7734300" cy="4351338"/>
          </a:xfrm>
        </p:spPr>
      </p:pic>
    </p:spTree>
    <p:custDataLst>
      <p:tags r:id="rId1"/>
    </p:custDataLst>
    <p:extLst>
      <p:ext uri="{BB962C8B-B14F-4D97-AF65-F5344CB8AC3E}">
        <p14:creationId xmlns:p14="http://schemas.microsoft.com/office/powerpoint/2010/main" val="12358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23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
                <a:latin typeface="Arial Narrow"/>
              </a:rPr>
              <a:t>EPUB Resources </a:t>
            </a:r>
            <a:endParaRPr>
              <a:latin typeface="Arial Narrow"/>
            </a:endParaRPr>
          </a:p>
        </p:txBody>
      </p:sp>
      <p:sp>
        <p:nvSpPr>
          <p:cNvPr id="169" name="Google Shape;169;p29"/>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pPr marL="608965" indent="-414655">
              <a:buSzPts val="1300"/>
            </a:pPr>
            <a:r>
              <a:rPr lang="en" sz="2400">
                <a:latin typeface="Arial Narrow"/>
              </a:rPr>
              <a:t>Free Word to EPUB tool from the DAISY consortium can be used to create EPUBs from an accessible Word document with just a few clicks. To download the free</a:t>
            </a:r>
            <a:r>
              <a:rPr lang="en" sz="2400" u="sng">
                <a:solidFill>
                  <a:schemeClr val="hlink"/>
                </a:solidFill>
                <a:latin typeface="Arial Narrow"/>
                <a:hlinkClick r:id="rId4">
                  <a:extLst>
                    <a:ext uri="{A12FA001-AC4F-418D-AE19-62706E023703}">
                      <ahyp:hlinkClr xmlns:ahyp="http://schemas.microsoft.com/office/drawing/2018/hyperlinkcolor" val="tx"/>
                    </a:ext>
                  </a:extLst>
                </a:hlinkClick>
              </a:rPr>
              <a:t> Word to EPUB tool visit the DAISY website</a:t>
            </a:r>
            <a:r>
              <a:rPr lang="en" sz="2400">
                <a:latin typeface="Arial Narrow"/>
              </a:rPr>
              <a:t>.</a:t>
            </a:r>
            <a:endParaRPr lang="en-US" sz="2400">
              <a:latin typeface="Arial Narrow"/>
            </a:endParaRPr>
          </a:p>
          <a:p>
            <a:pPr marL="608965" indent="-414655">
              <a:buSzPts val="1300"/>
            </a:pPr>
            <a:r>
              <a:rPr lang="en" sz="2400"/>
              <a:t>Read the</a:t>
            </a:r>
            <a:r>
              <a:rPr lang="en" sz="2400" u="sng">
                <a:solidFill>
                  <a:schemeClr val="hlink"/>
                </a:solidFill>
                <a:hlinkClick r:id="rId5"/>
              </a:rPr>
              <a:t> DAISY Consortium’s white paper</a:t>
            </a:r>
            <a:r>
              <a:rPr lang="en" sz="2400"/>
              <a:t> on the benefits of EPUB 3 </a:t>
            </a:r>
            <a:endParaRPr sz="2400"/>
          </a:p>
          <a:p>
            <a:pPr marL="608965" indent="-414655">
              <a:buSzPts val="1300"/>
            </a:pPr>
            <a:r>
              <a:rPr lang="en" sz="2400"/>
              <a:t>The AEM Center</a:t>
            </a:r>
            <a:r>
              <a:rPr lang="en" sz="2400" u="sng">
                <a:solidFill>
                  <a:schemeClr val="hlink"/>
                </a:solidFill>
                <a:hlinkClick r:id="rId6"/>
              </a:rPr>
              <a:t> Getting Started with EPUB</a:t>
            </a:r>
            <a:endParaRPr sz="2400"/>
          </a:p>
          <a:p>
            <a:pPr marL="608965" indent="-414655">
              <a:buSzPts val="1300"/>
            </a:pPr>
            <a:r>
              <a:rPr lang="en" sz="2400" u="sng">
                <a:solidFill>
                  <a:schemeClr val="hlink"/>
                </a:solidFill>
                <a:hlinkClick r:id="rId7"/>
              </a:rPr>
              <a:t>Thorium Reader</a:t>
            </a:r>
            <a:r>
              <a:rPr lang="en" sz="2400"/>
              <a:t> is an EPUB reading application for mac, windows, and linux</a:t>
            </a:r>
            <a:endParaRPr sz="2400"/>
          </a:p>
          <a:p>
            <a:pPr marL="608965" indent="-414655">
              <a:buSzPts val="1300"/>
            </a:pPr>
            <a:r>
              <a:rPr lang="en" sz="2400"/>
              <a:t>The accessibility of an EPUB can be checked using the free</a:t>
            </a:r>
            <a:r>
              <a:rPr lang="en" sz="2400" u="sng">
                <a:solidFill>
                  <a:schemeClr val="hlink"/>
                </a:solidFill>
                <a:hlinkClick r:id="rId8"/>
              </a:rPr>
              <a:t> Ace by DAISY Accessibility Checker</a:t>
            </a:r>
            <a:endParaRPr lang="en" sz="1733" u="sng">
              <a:solidFill>
                <a:schemeClr val="hlink"/>
              </a:solidFill>
            </a:endParaRPr>
          </a:p>
          <a:p>
            <a:pPr marL="608965" indent="-414655">
              <a:buSzPts val="1300"/>
            </a:pPr>
            <a:endParaRPr lang="en" sz="1733" u="sng">
              <a:solidFill>
                <a:schemeClr val="hlink"/>
              </a:solidFill>
            </a:endParaRPr>
          </a:p>
          <a:p>
            <a:pPr marL="194310" indent="0">
              <a:buSzPts val="1300"/>
              <a:buNone/>
            </a:pPr>
            <a:endParaRPr lang="en" sz="1733" u="sng">
              <a:solidFill>
                <a:schemeClr val="hlink"/>
              </a:solidFill>
            </a:endParaRPr>
          </a:p>
        </p:txBody>
      </p:sp>
    </p:spTree>
    <p:custDataLst>
      <p:tags r:id="rId1"/>
    </p:custDataLst>
    <p:extLst>
      <p:ext uri="{BB962C8B-B14F-4D97-AF65-F5344CB8AC3E}">
        <p14:creationId xmlns:p14="http://schemas.microsoft.com/office/powerpoint/2010/main" val="2834714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9A93C-688A-46CF-A99D-2E0736C64B86}"/>
              </a:ext>
            </a:extLst>
          </p:cNvPr>
          <p:cNvSpPr>
            <a:spLocks noGrp="1"/>
          </p:cNvSpPr>
          <p:nvPr>
            <p:ph type="title"/>
          </p:nvPr>
        </p:nvSpPr>
        <p:spPr/>
        <p:txBody>
          <a:bodyPr/>
          <a:lstStyle/>
          <a:p>
            <a:r>
              <a:rPr lang="en"/>
              <a:t>EPUB Resources [2 of 2]</a:t>
            </a:r>
            <a:endParaRPr lang="fr-CA"/>
          </a:p>
        </p:txBody>
      </p:sp>
      <p:sp>
        <p:nvSpPr>
          <p:cNvPr id="3" name="Content Placeholder 2">
            <a:extLst>
              <a:ext uri="{FF2B5EF4-FFF2-40B4-BE49-F238E27FC236}">
                <a16:creationId xmlns:a16="http://schemas.microsoft.com/office/drawing/2014/main" id="{64C0DC51-95FA-4C4D-9395-BCCBF53455D6}"/>
              </a:ext>
            </a:extLst>
          </p:cNvPr>
          <p:cNvSpPr>
            <a:spLocks noGrp="1"/>
          </p:cNvSpPr>
          <p:nvPr>
            <p:ph idx="1"/>
          </p:nvPr>
        </p:nvSpPr>
        <p:spPr>
          <a:xfrm>
            <a:off x="838200" y="1825625"/>
            <a:ext cx="10631750" cy="4805994"/>
          </a:xfrm>
        </p:spPr>
        <p:txBody>
          <a:bodyPr>
            <a:noAutofit/>
          </a:bodyPr>
          <a:lstStyle/>
          <a:p>
            <a:pPr>
              <a:buSzPts val="1300"/>
            </a:pPr>
            <a:r>
              <a:rPr lang="en-US" sz="2400" u="sng">
                <a:solidFill>
                  <a:schemeClr val="hlink"/>
                </a:solidFill>
                <a:hlinkClick r:id="rId4"/>
              </a:rPr>
              <a:t>Dolphin Easy Reader</a:t>
            </a:r>
            <a:r>
              <a:rPr lang="en-US" sz="2400"/>
              <a:t> is an EPUB reading application for Windows, Mac, iPad, and Android</a:t>
            </a:r>
          </a:p>
          <a:p>
            <a:pPr>
              <a:buSzPts val="1300"/>
            </a:pPr>
            <a:r>
              <a:rPr lang="en-US" sz="2400"/>
              <a:t>Reading app evaluations available at </a:t>
            </a:r>
            <a:r>
              <a:rPr lang="en-US" sz="2400" u="sng">
                <a:solidFill>
                  <a:schemeClr val="hlink"/>
                </a:solidFill>
                <a:hlinkClick r:id="rId5"/>
              </a:rPr>
              <a:t>epubtest.org</a:t>
            </a:r>
            <a:r>
              <a:rPr lang="en-US" sz="2400"/>
              <a:t>  will help you make the best choice for your college.</a:t>
            </a:r>
          </a:p>
          <a:p>
            <a:pPr>
              <a:buSzPts val="1300"/>
            </a:pPr>
            <a:r>
              <a:rPr lang="en-US" sz="2400" u="sng">
                <a:solidFill>
                  <a:schemeClr val="hlink"/>
                </a:solidFill>
                <a:hlinkClick r:id="rId6"/>
              </a:rPr>
              <a:t>VitalSource</a:t>
            </a:r>
            <a:r>
              <a:rPr lang="en-US" sz="2400"/>
              <a:t> is a provider of EPUB Textbooks</a:t>
            </a:r>
          </a:p>
          <a:p>
            <a:pPr>
              <a:buSzPts val="1300"/>
            </a:pPr>
            <a:r>
              <a:rPr lang="en-US" sz="2400" u="sng">
                <a:solidFill>
                  <a:schemeClr val="hlink"/>
                </a:solidFill>
                <a:hlinkClick r:id="rId7"/>
              </a:rPr>
              <a:t>RedShelf</a:t>
            </a:r>
            <a:r>
              <a:rPr lang="en-US" sz="2400"/>
              <a:t>  is another EPUB Textbook provider</a:t>
            </a:r>
          </a:p>
          <a:p>
            <a:pPr>
              <a:buSzPts val="1300"/>
            </a:pPr>
            <a:r>
              <a:rPr lang="en-US" sz="2400"/>
              <a:t>To see</a:t>
            </a:r>
            <a:r>
              <a:rPr lang="en-US" sz="2400" u="sng">
                <a:solidFill>
                  <a:schemeClr val="hlink"/>
                </a:solidFill>
                <a:hlinkClick r:id="rId8"/>
              </a:rPr>
              <a:t> a free webinar series on accessible publishing and reading</a:t>
            </a:r>
            <a:r>
              <a:rPr lang="en-US" sz="2400"/>
              <a:t> visit the DAISY consortium</a:t>
            </a:r>
          </a:p>
          <a:p>
            <a:pPr>
              <a:buSzPts val="1300"/>
            </a:pPr>
            <a:r>
              <a:rPr lang="en-US" sz="2400">
                <a:hlinkClick r:id="rId9"/>
              </a:rPr>
              <a:t>Bookshare</a:t>
            </a:r>
            <a:r>
              <a:rPr lang="en-US" sz="2400"/>
              <a:t> is an accessible online library for people with print disabilities.</a:t>
            </a:r>
          </a:p>
        </p:txBody>
      </p:sp>
      <p:pic>
        <p:nvPicPr>
          <p:cNvPr id="4" name="Picture 3">
            <a:extLst>
              <a:ext uri="{FF2B5EF4-FFF2-40B4-BE49-F238E27FC236}">
                <a16:creationId xmlns:a16="http://schemas.microsoft.com/office/drawing/2014/main" id="{A46D3CD1-9002-DE43-AF9C-E22CAD140040}"/>
              </a:ext>
            </a:extLst>
          </p:cNvPr>
          <p:cNvPicPr>
            <a:picLocks noChangeAspect="1"/>
          </p:cNvPicPr>
          <p:nvPr/>
        </p:nvPicPr>
        <p:blipFill>
          <a:blip r:embed="rId10"/>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3544480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3B8CF-06CF-8248-9DD8-8DE5447CF7EA}"/>
              </a:ext>
            </a:extLst>
          </p:cNvPr>
          <p:cNvSpPr>
            <a:spLocks noGrp="1"/>
          </p:cNvSpPr>
          <p:nvPr>
            <p:ph type="title"/>
          </p:nvPr>
        </p:nvSpPr>
        <p:spPr/>
        <p:txBody>
          <a:bodyPr/>
          <a:lstStyle/>
          <a:p>
            <a:r>
              <a:rPr lang="en-US"/>
              <a:t> Questions </a:t>
            </a:r>
          </a:p>
        </p:txBody>
      </p:sp>
      <p:pic>
        <p:nvPicPr>
          <p:cNvPr id="5" name="Content Placeholder 4" descr="Giant Question Mark with a figure of a person rubbint their head in a questioning manner" title="Question Mark">
            <a:extLst>
              <a:ext uri="{FF2B5EF4-FFF2-40B4-BE49-F238E27FC236}">
                <a16:creationId xmlns:a16="http://schemas.microsoft.com/office/drawing/2014/main" id="{11CEEEA5-C07C-7E42-B22B-A16298DF92E1}"/>
              </a:ext>
            </a:extLst>
          </p:cNvPr>
          <p:cNvPicPr>
            <a:picLocks noGrp="1" noChangeAspect="1"/>
          </p:cNvPicPr>
          <p:nvPr>
            <p:ph idx="1"/>
          </p:nvPr>
        </p:nvPicPr>
        <p:blipFill>
          <a:blip r:embed="rId4"/>
          <a:stretch>
            <a:fillRect/>
          </a:stretch>
        </p:blipFill>
        <p:spPr>
          <a:xfrm>
            <a:off x="4440240" y="1825625"/>
            <a:ext cx="3311520" cy="4351338"/>
          </a:xfrm>
        </p:spPr>
      </p:pic>
    </p:spTree>
    <p:custDataLst>
      <p:tags r:id="rId1"/>
    </p:custDataLst>
    <p:extLst>
      <p:ext uri="{BB962C8B-B14F-4D97-AF65-F5344CB8AC3E}">
        <p14:creationId xmlns:p14="http://schemas.microsoft.com/office/powerpoint/2010/main" val="57963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9A5B-8DB7-B929-AD6F-35C205C948F7}"/>
              </a:ext>
            </a:extLst>
          </p:cNvPr>
          <p:cNvSpPr>
            <a:spLocks noGrp="1"/>
          </p:cNvSpPr>
          <p:nvPr>
            <p:ph type="title"/>
          </p:nvPr>
        </p:nvSpPr>
        <p:spPr/>
        <p:txBody>
          <a:bodyPr/>
          <a:lstStyle/>
          <a:p>
            <a:r>
              <a:rPr lang="en-US">
                <a:ea typeface="Calibri Light"/>
                <a:cs typeface="Calibri Light"/>
              </a:rPr>
              <a:t>Just a Thought</a:t>
            </a:r>
          </a:p>
        </p:txBody>
      </p:sp>
      <p:sp>
        <p:nvSpPr>
          <p:cNvPr id="3" name="Content Placeholder 2">
            <a:extLst>
              <a:ext uri="{FF2B5EF4-FFF2-40B4-BE49-F238E27FC236}">
                <a16:creationId xmlns:a16="http://schemas.microsoft.com/office/drawing/2014/main" id="{FA0433ED-7678-0939-860B-29459D618541}"/>
              </a:ext>
            </a:extLst>
          </p:cNvPr>
          <p:cNvSpPr>
            <a:spLocks noGrp="1"/>
          </p:cNvSpPr>
          <p:nvPr>
            <p:ph idx="1"/>
          </p:nvPr>
        </p:nvSpPr>
        <p:spPr/>
        <p:txBody>
          <a:bodyPr vert="horz" lIns="91440" tIns="45720" rIns="91440" bIns="45720" rtlCol="0" anchor="t">
            <a:normAutofit/>
          </a:bodyPr>
          <a:lstStyle/>
          <a:p>
            <a:r>
              <a:rPr lang="en" sz="3200">
                <a:solidFill>
                  <a:srgbClr val="0F1419"/>
                </a:solidFill>
                <a:latin typeface="Calibri Light"/>
                <a:ea typeface="Calibri Light"/>
                <a:cs typeface="Times New Roman"/>
              </a:rPr>
              <a:t> </a:t>
            </a:r>
            <a:r>
              <a:rPr lang="en" sz="3200">
                <a:solidFill>
                  <a:srgbClr val="0F1419"/>
                </a:solidFill>
                <a:latin typeface="Calibri"/>
                <a:ea typeface="Calibri Light"/>
                <a:cs typeface="Times New Roman"/>
              </a:rPr>
              <a:t>I have many things to learn, even – maybe especially – about things I think I already know.</a:t>
            </a:r>
          </a:p>
          <a:p>
            <a:pPr lvl="1">
              <a:buFont typeface="Courier New" panose="020B0604020202020204" pitchFamily="34" charset="0"/>
              <a:buChar char="o"/>
            </a:pPr>
            <a:r>
              <a:rPr lang="en" sz="3200">
                <a:solidFill>
                  <a:srgbClr val="0F1419"/>
                </a:solidFill>
                <a:latin typeface="Calibri"/>
                <a:ea typeface="Calibri Light"/>
                <a:cs typeface="Times New Roman"/>
              </a:rPr>
              <a:t>Teddy Riner</a:t>
            </a:r>
          </a:p>
          <a:p>
            <a:pPr marL="0" indent="0">
              <a:buNone/>
            </a:pPr>
            <a:endParaRPr lang="en-US" sz="3200">
              <a:latin typeface="Calibri Light"/>
              <a:ea typeface="Calibri"/>
              <a:cs typeface="Calibri"/>
            </a:endParaRPr>
          </a:p>
        </p:txBody>
      </p:sp>
    </p:spTree>
    <p:extLst>
      <p:ext uri="{BB962C8B-B14F-4D97-AF65-F5344CB8AC3E}">
        <p14:creationId xmlns:p14="http://schemas.microsoft.com/office/powerpoint/2010/main" val="3150457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Mindset </a:t>
            </a:r>
          </a:p>
        </p:txBody>
      </p:sp>
      <p:pic>
        <p:nvPicPr>
          <p:cNvPr id="4" name="Content Placeholder 3" descr="A cartoon depicting a school entrance coverd in snow. Several students are waiting to get in and a wheelchair bound student ask the custodian to shovel the ramp so all the students can enter. " title="Mindset Cartoon"/>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4162" y="1972469"/>
            <a:ext cx="6543675" cy="4057650"/>
          </a:xfrm>
        </p:spPr>
      </p:pic>
    </p:spTree>
    <p:extLst>
      <p:ext uri="{BB962C8B-B14F-4D97-AF65-F5344CB8AC3E}">
        <p14:creationId xmlns:p14="http://schemas.microsoft.com/office/powerpoint/2010/main" val="341510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40D6D09-CCD6-03E0-C5FF-9FD47F3D429B}"/>
              </a:ext>
            </a:extLst>
          </p:cNvPr>
          <p:cNvSpPr>
            <a:spLocks noGrp="1"/>
          </p:cNvSpPr>
          <p:nvPr>
            <p:ph type="title"/>
          </p:nvPr>
        </p:nvSpPr>
        <p:spPr>
          <a:xfrm>
            <a:off x="5894962" y="479493"/>
            <a:ext cx="5458838" cy="1325563"/>
          </a:xfrm>
        </p:spPr>
        <p:txBody>
          <a:bodyPr vert="horz" lIns="91440" tIns="45720" rIns="91440" bIns="45720" rtlCol="0" anchor="ctr">
            <a:normAutofit/>
          </a:bodyPr>
          <a:lstStyle/>
          <a:p>
            <a:r>
              <a:rPr lang="en-US">
                <a:solidFill>
                  <a:schemeClr val="tx1"/>
                </a:solidFill>
              </a:rPr>
              <a:t>PDF Problems</a:t>
            </a:r>
            <a:endParaRPr lang="en-US" kern="1200">
              <a:solidFill>
                <a:schemeClr val="tx1"/>
              </a:solidFill>
              <a:latin typeface="+mj-lt"/>
              <a:ea typeface="+mj-ea"/>
              <a:cs typeface="+mj-cs"/>
            </a:endParaRPr>
          </a:p>
        </p:txBody>
      </p:sp>
      <p:pic>
        <p:nvPicPr>
          <p:cNvPr id="5" name="Content Placeholder 4" descr="The cover of the book &quot;The Complaints&quot; by Ian Rankin.&#10;">
            <a:extLst>
              <a:ext uri="{FF2B5EF4-FFF2-40B4-BE49-F238E27FC236}">
                <a16:creationId xmlns:a16="http://schemas.microsoft.com/office/drawing/2014/main" id="{A512FB16-C62D-1D87-3A2F-8596CBBA579B}"/>
              </a:ext>
            </a:extLst>
          </p:cNvPr>
          <p:cNvPicPr>
            <a:picLocks noGrp="1" noChangeAspect="1"/>
          </p:cNvPicPr>
          <p:nvPr>
            <p:ph sz="half" idx="1"/>
          </p:nvPr>
        </p:nvPicPr>
        <p:blipFill>
          <a:blip r:embed="rId2"/>
          <a:stretch>
            <a:fillRect/>
          </a:stretch>
        </p:blipFill>
        <p:spPr>
          <a:xfrm>
            <a:off x="1370532" y="511293"/>
            <a:ext cx="3442681"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Content Placeholder 6">
            <a:extLst>
              <a:ext uri="{FF2B5EF4-FFF2-40B4-BE49-F238E27FC236}">
                <a16:creationId xmlns:a16="http://schemas.microsoft.com/office/drawing/2014/main" id="{088521F1-43F4-1411-AD3A-90EC8C2350A0}"/>
              </a:ext>
            </a:extLst>
          </p:cNvPr>
          <p:cNvSpPr>
            <a:spLocks noGrp="1"/>
          </p:cNvSpPr>
          <p:nvPr>
            <p:ph sz="half" idx="2"/>
          </p:nvPr>
        </p:nvSpPr>
        <p:spPr>
          <a:xfrm>
            <a:off x="5894962" y="1984443"/>
            <a:ext cx="5458838" cy="4192520"/>
          </a:xfrm>
        </p:spPr>
        <p:txBody>
          <a:bodyPr vert="horz" lIns="91440" tIns="45720" rIns="91440" bIns="45720" rtlCol="0" anchor="t">
            <a:normAutofit/>
          </a:bodyPr>
          <a:lstStyle/>
          <a:p>
            <a:pPr marL="0" indent="0">
              <a:buNone/>
            </a:pPr>
            <a:r>
              <a:rPr lang="en-US" sz="3200"/>
              <a:t>They simply cannot be made mobile responsive.</a:t>
            </a:r>
            <a:endParaRPr lang="en-US" sz="3200">
              <a:ea typeface="Calibri"/>
              <a:cs typeface="Calibri"/>
            </a:endParaRPr>
          </a:p>
          <a:p>
            <a:pPr marL="0" indent="0">
              <a:buNone/>
            </a:pPr>
            <a:r>
              <a:rPr lang="en-US" sz="3200"/>
              <a:t>There is no way to create accessible STEM content with PDF. It just cannot be done.</a:t>
            </a:r>
            <a:endParaRPr lang="en-US" sz="3200">
              <a:ea typeface="Calibri"/>
              <a:cs typeface="Calibri"/>
            </a:endParaRPr>
          </a:p>
          <a:p>
            <a:pPr marL="0" indent="0">
              <a:buNone/>
            </a:pPr>
            <a:r>
              <a:rPr lang="en-US" sz="3200"/>
              <a:t>They are cumbersome to make accessible.</a:t>
            </a:r>
            <a:endParaRPr lang="en-US" sz="3200">
              <a:ea typeface="Calibri"/>
              <a:cs typeface="Calibri"/>
            </a:endParaRPr>
          </a:p>
        </p:txBody>
      </p:sp>
    </p:spTree>
    <p:extLst>
      <p:ext uri="{BB962C8B-B14F-4D97-AF65-F5344CB8AC3E}">
        <p14:creationId xmlns:p14="http://schemas.microsoft.com/office/powerpoint/2010/main" val="1951592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48D0-566C-47B5-9930-F2C4180271EB}"/>
              </a:ext>
            </a:extLst>
          </p:cNvPr>
          <p:cNvSpPr>
            <a:spLocks noGrp="1"/>
          </p:cNvSpPr>
          <p:nvPr>
            <p:ph type="title"/>
          </p:nvPr>
        </p:nvSpPr>
        <p:spPr/>
        <p:txBody>
          <a:bodyPr>
            <a:normAutofit/>
          </a:bodyPr>
          <a:lstStyle/>
          <a:p>
            <a:r>
              <a:rPr lang="en-US" sz="4800"/>
              <a:t>What we looked for</a:t>
            </a:r>
            <a:endParaRPr lang="fr-CA" sz="4800"/>
          </a:p>
        </p:txBody>
      </p:sp>
      <p:sp>
        <p:nvSpPr>
          <p:cNvPr id="3" name="Content Placeholder 2">
            <a:extLst>
              <a:ext uri="{FF2B5EF4-FFF2-40B4-BE49-F238E27FC236}">
                <a16:creationId xmlns:a16="http://schemas.microsoft.com/office/drawing/2014/main" id="{AD1A0362-AAE6-4B39-A580-48094E157D62}"/>
              </a:ext>
            </a:extLst>
          </p:cNvPr>
          <p:cNvSpPr>
            <a:spLocks noGrp="1"/>
          </p:cNvSpPr>
          <p:nvPr>
            <p:ph sz="half" idx="1"/>
          </p:nvPr>
        </p:nvSpPr>
        <p:spPr>
          <a:xfrm>
            <a:off x="838200" y="1825625"/>
            <a:ext cx="5257800" cy="4667250"/>
          </a:xfrm>
        </p:spPr>
        <p:txBody>
          <a:bodyPr vert="horz" lIns="91440" tIns="45720" rIns="91440" bIns="45720" rtlCol="0" anchor="t">
            <a:noAutofit/>
          </a:bodyPr>
          <a:lstStyle/>
          <a:p>
            <a:r>
              <a:rPr lang="en-US" sz="3200"/>
              <a:t>The replacement had to be mobile friendly and easy to make accessible</a:t>
            </a:r>
            <a:endParaRPr lang="en-US" sz="3200">
              <a:ea typeface="Calibri"/>
              <a:cs typeface="Calibri"/>
            </a:endParaRPr>
          </a:p>
          <a:p>
            <a:r>
              <a:rPr lang="en-US" sz="3200"/>
              <a:t>It had to fit into our existing workflow</a:t>
            </a:r>
            <a:endParaRPr lang="en-US" sz="3200">
              <a:ea typeface="Calibri"/>
              <a:cs typeface="Calibri"/>
            </a:endParaRPr>
          </a:p>
          <a:p>
            <a:r>
              <a:rPr lang="en-US" sz="3200"/>
              <a:t>It had to have a low learning curve</a:t>
            </a:r>
            <a:endParaRPr lang="fr-CA" sz="3200">
              <a:ea typeface="Calibri"/>
              <a:cs typeface="Calibri"/>
            </a:endParaRPr>
          </a:p>
        </p:txBody>
      </p:sp>
      <p:pic>
        <p:nvPicPr>
          <p:cNvPr id="6" name="Content Placeholder 5" descr="Man on a bike">
            <a:extLst>
              <a:ext uri="{FF2B5EF4-FFF2-40B4-BE49-F238E27FC236}">
                <a16:creationId xmlns:a16="http://schemas.microsoft.com/office/drawing/2014/main" id="{B0A660BF-1126-CB8D-5F54-9EE919F770C5}"/>
              </a:ext>
            </a:extLst>
          </p:cNvPr>
          <p:cNvPicPr>
            <a:picLocks noGrp="1" noChangeAspect="1"/>
          </p:cNvPicPr>
          <p:nvPr>
            <p:ph sz="half" idx="2"/>
          </p:nvPr>
        </p:nvPicPr>
        <p:blipFill>
          <a:blip r:embed="rId3"/>
          <a:stretch>
            <a:fillRect/>
          </a:stretch>
        </p:blipFill>
        <p:spPr>
          <a:xfrm>
            <a:off x="6172200" y="2274094"/>
            <a:ext cx="5181600" cy="3454400"/>
          </a:xfrm>
        </p:spPr>
      </p:pic>
    </p:spTree>
    <p:custDataLst>
      <p:tags r:id="rId1"/>
    </p:custDataLst>
    <p:extLst>
      <p:ext uri="{BB962C8B-B14F-4D97-AF65-F5344CB8AC3E}">
        <p14:creationId xmlns:p14="http://schemas.microsoft.com/office/powerpoint/2010/main" val="1602186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A4EAA-BFA2-A7D2-28B6-A3D9CB8BD495}"/>
              </a:ext>
            </a:extLst>
          </p:cNvPr>
          <p:cNvSpPr>
            <a:spLocks noGrp="1"/>
          </p:cNvSpPr>
          <p:nvPr>
            <p:ph type="title"/>
          </p:nvPr>
        </p:nvSpPr>
        <p:spPr/>
        <p:txBody>
          <a:bodyPr/>
          <a:lstStyle/>
          <a:p>
            <a:r>
              <a:rPr lang="en-US"/>
              <a:t> Enter DASIY</a:t>
            </a:r>
          </a:p>
        </p:txBody>
      </p:sp>
      <p:sp>
        <p:nvSpPr>
          <p:cNvPr id="3" name="Content Placeholder 2">
            <a:extLst>
              <a:ext uri="{FF2B5EF4-FFF2-40B4-BE49-F238E27FC236}">
                <a16:creationId xmlns:a16="http://schemas.microsoft.com/office/drawing/2014/main" id="{0B2EAA23-5B61-F5BA-3F5B-3490F8FA4A9A}"/>
              </a:ext>
            </a:extLst>
          </p:cNvPr>
          <p:cNvSpPr>
            <a:spLocks noGrp="1"/>
          </p:cNvSpPr>
          <p:nvPr>
            <p:ph sz="half" idx="1"/>
          </p:nvPr>
        </p:nvSpPr>
        <p:spPr/>
        <p:txBody>
          <a:bodyPr vert="horz" lIns="91440" tIns="45720" rIns="91440" bIns="45720" rtlCol="0" anchor="t">
            <a:normAutofit/>
          </a:bodyPr>
          <a:lstStyle/>
          <a:p>
            <a:r>
              <a:rPr lang="en-US" sz="3200"/>
              <a:t>To join the EPUB in Higher Education Working Group email George Kerscher at kerscher@montana.com</a:t>
            </a:r>
            <a:endParaRPr lang="en-US" sz="3200">
              <a:ea typeface="Calibri"/>
              <a:cs typeface="Calibri"/>
            </a:endParaRPr>
          </a:p>
        </p:txBody>
      </p:sp>
      <p:pic>
        <p:nvPicPr>
          <p:cNvPr id="6" name="Content Placeholder 5" descr="Logo, company name&#10;&#10;Description automatically generated">
            <a:extLst>
              <a:ext uri="{FF2B5EF4-FFF2-40B4-BE49-F238E27FC236}">
                <a16:creationId xmlns:a16="http://schemas.microsoft.com/office/drawing/2014/main" id="{EA7C8125-E348-BD70-1756-8F09DAEE3ED6}"/>
              </a:ext>
            </a:extLst>
          </p:cNvPr>
          <p:cNvPicPr>
            <a:picLocks noGrp="1" noChangeAspect="1"/>
          </p:cNvPicPr>
          <p:nvPr>
            <p:ph sz="half" idx="2"/>
          </p:nvPr>
        </p:nvPicPr>
        <p:blipFill>
          <a:blip r:embed="rId3"/>
          <a:stretch>
            <a:fillRect/>
          </a:stretch>
        </p:blipFill>
        <p:spPr>
          <a:xfrm>
            <a:off x="6322838" y="1825625"/>
            <a:ext cx="4880324" cy="4351338"/>
          </a:xfrm>
        </p:spPr>
      </p:pic>
    </p:spTree>
    <p:custDataLst>
      <p:tags r:id="rId1"/>
    </p:custDataLst>
    <p:extLst>
      <p:ext uri="{BB962C8B-B14F-4D97-AF65-F5344CB8AC3E}">
        <p14:creationId xmlns:p14="http://schemas.microsoft.com/office/powerpoint/2010/main" val="1351282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BF100-5942-FF94-1E4B-A019BD9A836C}"/>
              </a:ext>
            </a:extLst>
          </p:cNvPr>
          <p:cNvSpPr>
            <a:spLocks noGrp="1"/>
          </p:cNvSpPr>
          <p:nvPr>
            <p:ph type="title"/>
          </p:nvPr>
        </p:nvSpPr>
        <p:spPr/>
        <p:txBody>
          <a:bodyPr/>
          <a:lstStyle/>
          <a:p>
            <a:r>
              <a:rPr lang="en-US"/>
              <a:t>When we found EPUB’s </a:t>
            </a:r>
          </a:p>
        </p:txBody>
      </p:sp>
      <p:pic>
        <p:nvPicPr>
          <p:cNvPr id="6" name="Content Placeholder 5" descr="A picture containing text, person, table, meal&#10;&#10;Description automatically generated">
            <a:extLst>
              <a:ext uri="{FF2B5EF4-FFF2-40B4-BE49-F238E27FC236}">
                <a16:creationId xmlns:a16="http://schemas.microsoft.com/office/drawing/2014/main" id="{013B02DC-409C-8B25-852D-892120D68624}"/>
              </a:ext>
            </a:extLst>
          </p:cNvPr>
          <p:cNvPicPr>
            <a:picLocks noGrp="1" noChangeAspect="1"/>
          </p:cNvPicPr>
          <p:nvPr>
            <p:ph idx="1"/>
          </p:nvPr>
        </p:nvPicPr>
        <p:blipFill>
          <a:blip r:embed="rId3"/>
          <a:stretch>
            <a:fillRect/>
          </a:stretch>
        </p:blipFill>
        <p:spPr>
          <a:xfrm>
            <a:off x="2286000" y="1858169"/>
            <a:ext cx="7620000" cy="4286250"/>
          </a:xfrm>
        </p:spPr>
      </p:pic>
    </p:spTree>
    <p:custDataLst>
      <p:tags r:id="rId1"/>
    </p:custDataLst>
    <p:extLst>
      <p:ext uri="{BB962C8B-B14F-4D97-AF65-F5344CB8AC3E}">
        <p14:creationId xmlns:p14="http://schemas.microsoft.com/office/powerpoint/2010/main" val="147568565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 Template - Pathways to Progress Community College Summit - Copy</Template>
  <Application>Microsoft Office PowerPoint</Application>
  <PresentationFormat>Widescreen</PresentationFormat>
  <Slides>35</Slides>
  <Notes>19</Notes>
  <HiddenSlides>0</HiddenSlide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Using EPUBs To Retire the PDF</vt:lpstr>
      <vt:lpstr>Topics Covered  </vt:lpstr>
      <vt:lpstr> What is an accessible Document?</vt:lpstr>
      <vt:lpstr>Just a Thought</vt:lpstr>
      <vt:lpstr>Mindset </vt:lpstr>
      <vt:lpstr>PDF Problems</vt:lpstr>
      <vt:lpstr>What we looked for</vt:lpstr>
      <vt:lpstr> Enter DASIY</vt:lpstr>
      <vt:lpstr>When we found EPUB’s </vt:lpstr>
      <vt:lpstr>What is EPUB</vt:lpstr>
      <vt:lpstr>Why Users Like EPUBs</vt:lpstr>
      <vt:lpstr>Where to find EPUBs</vt:lpstr>
      <vt:lpstr>Project Gutenberg</vt:lpstr>
      <vt:lpstr>How are EPUBs Built? </vt:lpstr>
      <vt:lpstr>You Don’t Need to be a web developer</vt:lpstr>
      <vt:lpstr>EPUB Advantages </vt:lpstr>
      <vt:lpstr>EPUB Features</vt:lpstr>
      <vt:lpstr>Easy EPUB Math </vt:lpstr>
      <vt:lpstr>      Why are we moving away from accessible PDFs?</vt:lpstr>
      <vt:lpstr>Comparison of PDF and EPUB on Mobile </vt:lpstr>
      <vt:lpstr>How do I read EPUB’s? </vt:lpstr>
      <vt:lpstr>Making an EPUB is getting easier</vt:lpstr>
      <vt:lpstr>Garbage In Garbage Out</vt:lpstr>
      <vt:lpstr>Word Accessibility Basics</vt:lpstr>
      <vt:lpstr> Headings and Styles</vt:lpstr>
      <vt:lpstr>Sample Accessible Tables</vt:lpstr>
      <vt:lpstr>Hyperlinks</vt:lpstr>
      <vt:lpstr>Alternative Text/Image Descriptions Part 1</vt:lpstr>
      <vt:lpstr>Alternative text/Image Descriptions Part 2</vt:lpstr>
      <vt:lpstr>Alternative Text Part 3</vt:lpstr>
      <vt:lpstr>Using WordToEPUB </vt:lpstr>
      <vt:lpstr>WordToEPUB - Demonstration</vt:lpstr>
      <vt:lpstr>EPUB Resources </vt:lpstr>
      <vt:lpstr>EPUB Resources [2 of 2]</vt:lpstr>
      <vt:lpstr>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time to retire the PDF?</dc:title>
  <dc:creator>Darrin Evans</dc:creator>
  <cp:revision>10</cp:revision>
  <dcterms:created xsi:type="dcterms:W3CDTF">2020-10-30T14:55:59Z</dcterms:created>
  <dcterms:modified xsi:type="dcterms:W3CDTF">2024-11-13T15:18:39Z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E8A451D4-6E19-4C05-84DB-10BEECD42DB5</vt:lpwstr>
  </property>
  <property fmtid="{D5CDD505-2E9C-101B-9397-08002B2CF9AE}" pid="3" name="ArticulatePath">
    <vt:lpwstr>Retire the PDF v5 (3) (1)</vt:lpwstr>
  </property>
</Properties>
</file>