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notesSlides/notesSlide14.xml" ContentType="application/vnd.openxmlformats-officedocument.presentationml.notesSlide+xml"/>
  <Override PartName="/ppt/tags/tag17.xml" ContentType="application/vnd.openxmlformats-officedocument.presentationml.tags+xml"/>
  <Override PartName="/ppt/notesSlides/notesSlide15.xml" ContentType="application/vnd.openxmlformats-officedocument.presentationml.notesSlide+xml"/>
  <Override PartName="/ppt/tags/tag18.xml" ContentType="application/vnd.openxmlformats-officedocument.presentationml.tags+xml"/>
  <Override PartName="/ppt/notesSlides/notesSlide16.xml" ContentType="application/vnd.openxmlformats-officedocument.presentationml.notesSlide+xml"/>
  <Override PartName="/ppt/tags/tag19.xml" ContentType="application/vnd.openxmlformats-officedocument.presentationml.tags+xml"/>
  <Override PartName="/ppt/notesSlides/notesSlide17.xml" ContentType="application/vnd.openxmlformats-officedocument.presentationml.notesSlide+xml"/>
  <Override PartName="/ppt/tags/tag20.xml" ContentType="application/vnd.openxmlformats-officedocument.presentationml.tags+xml"/>
  <Override PartName="/ppt/notesSlides/notesSlide18.xml" ContentType="application/vnd.openxmlformats-officedocument.presentationml.notesSlide+xml"/>
  <Override PartName="/ppt/tags/tag21.xml" ContentType="application/vnd.openxmlformats-officedocument.presentationml.tags+xml"/>
  <Override PartName="/ppt/notesSlides/notesSlide19.xml" ContentType="application/vnd.openxmlformats-officedocument.presentationml.notesSlide+xml"/>
  <Override PartName="/ppt/tags/tag22.xml" ContentType="application/vnd.openxmlformats-officedocument.presentationml.tags+xml"/>
  <Override PartName="/ppt/notesSlides/notesSlide20.xml" ContentType="application/vnd.openxmlformats-officedocument.presentationml.notesSlide+xml"/>
  <Override PartName="/ppt/tags/tag23.xml" ContentType="application/vnd.openxmlformats-officedocument.presentationml.tags+xml"/>
  <Override PartName="/ppt/notesSlides/notesSlide21.xml" ContentType="application/vnd.openxmlformats-officedocument.presentationml.notesSlide+xml"/>
  <Override PartName="/ppt/tags/tag24.xml" ContentType="application/vnd.openxmlformats-officedocument.presentationml.tags+xml"/>
  <Override PartName="/ppt/notesSlides/notesSlide22.xml" ContentType="application/vnd.openxmlformats-officedocument.presentationml.notesSlide+xml"/>
  <Override PartName="/ppt/tags/tag25.xml" ContentType="application/vnd.openxmlformats-officedocument.presentationml.tags+xml"/>
  <Override PartName="/ppt/notesSlides/notesSlide23.xml" ContentType="application/vnd.openxmlformats-officedocument.presentationml.notesSlide+xml"/>
  <Override PartName="/ppt/tags/tag26.xml" ContentType="application/vnd.openxmlformats-officedocument.presentationml.tags+xml"/>
  <Override PartName="/ppt/notesSlides/notesSlide24.xml" ContentType="application/vnd.openxmlformats-officedocument.presentationml.notesSlide+xml"/>
  <Override PartName="/ppt/tags/tag27.xml" ContentType="application/vnd.openxmlformats-officedocument.presentationml.tags+xml"/>
  <Override PartName="/ppt/notesSlides/notesSlide25.xml" ContentType="application/vnd.openxmlformats-officedocument.presentationml.notesSlide+xml"/>
  <Override PartName="/ppt/tags/tag28.xml" ContentType="application/vnd.openxmlformats-officedocument.presentationml.tags+xml"/>
  <Override PartName="/ppt/notesSlides/notesSlide26.xml" ContentType="application/vnd.openxmlformats-officedocument.presentationml.notesSlide+xml"/>
  <Override PartName="/ppt/tags/tag29.xml" ContentType="application/vnd.openxmlformats-officedocument.presentationml.tags+xml"/>
  <Override PartName="/ppt/notesSlides/notesSlide27.xml" ContentType="application/vnd.openxmlformats-officedocument.presentationml.notesSlide+xml"/>
  <Override PartName="/ppt/tags/tag30.xml" ContentType="application/vnd.openxmlformats-officedocument.presentationml.tags+xml"/>
  <Override PartName="/ppt/notesSlides/notesSlide28.xml" ContentType="application/vnd.openxmlformats-officedocument.presentationml.notesSlide+xml"/>
  <Override PartName="/ppt/tags/tag31.xml" ContentType="application/vnd.openxmlformats-officedocument.presentationml.tags+xml"/>
  <Override PartName="/ppt/notesSlides/notesSlide29.xml" ContentType="application/vnd.openxmlformats-officedocument.presentationml.notesSlide+xml"/>
  <Override PartName="/ppt/tags/tag32.xml" ContentType="application/vnd.openxmlformats-officedocument.presentationml.tags+xml"/>
  <Override PartName="/ppt/notesSlides/notesSlide30.xml" ContentType="application/vnd.openxmlformats-officedocument.presentationml.notesSlide+xml"/>
  <Override PartName="/ppt/tags/tag33.xml" ContentType="application/vnd.openxmlformats-officedocument.presentationml.tags+xml"/>
  <Override PartName="/ppt/notesSlides/notesSlide31.xml" ContentType="application/vnd.openxmlformats-officedocument.presentationml.notesSlide+xml"/>
  <Override PartName="/ppt/tags/tag34.xml" ContentType="application/vnd.openxmlformats-officedocument.presentationml.tags+xml"/>
  <Override PartName="/ppt/notesSlides/notesSlide32.xml" ContentType="application/vnd.openxmlformats-officedocument.presentationml.notesSlide+xml"/>
  <Override PartName="/ppt/tags/tag35.xml" ContentType="application/vnd.openxmlformats-officedocument.presentationml.tags+xml"/>
  <Override PartName="/ppt/notesSlides/notesSlide33.xml" ContentType="application/vnd.openxmlformats-officedocument.presentationml.notesSlide+xml"/>
  <Override PartName="/ppt/tags/tag36.xml" ContentType="application/vnd.openxmlformats-officedocument.presentationml.tags+xml"/>
  <Override PartName="/ppt/notesSlides/notesSlide34.xml" ContentType="application/vnd.openxmlformats-officedocument.presentationml.notesSlide+xml"/>
  <Override PartName="/ppt/tags/tag37.xml" ContentType="application/vnd.openxmlformats-officedocument.presentationml.tags+xml"/>
  <Override PartName="/ppt/notesSlides/notesSlide35.xml" ContentType="application/vnd.openxmlformats-officedocument.presentationml.notesSlide+xml"/>
  <Override PartName="/ppt/tags/tag38.xml" ContentType="application/vnd.openxmlformats-officedocument.presentationml.tags+xml"/>
  <Override PartName="/ppt/notesSlides/notesSlide36.xml" ContentType="application/vnd.openxmlformats-officedocument.presentationml.notesSlide+xml"/>
  <Override PartName="/ppt/tags/tag39.xml" ContentType="application/vnd.openxmlformats-officedocument.presentationml.tags+xml"/>
  <Override PartName="/ppt/notesSlides/notesSlide3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40.xml" ContentType="application/vnd.openxmlformats-officedocument.presentationml.tags+xml"/>
  <Override PartName="/ppt/notesSlides/notesSlide38.xml" ContentType="application/vnd.openxmlformats-officedocument.presentationml.notesSlide+xml"/>
  <Override PartName="/ppt/tags/tag41.xml" ContentType="application/vnd.openxmlformats-officedocument.presentationml.tags+xml"/>
  <Override PartName="/ppt/notesSlides/notesSlide39.xml" ContentType="application/vnd.openxmlformats-officedocument.presentationml.notesSlide+xml"/>
  <Override PartName="/ppt/tags/tag42.xml" ContentType="application/vnd.openxmlformats-officedocument.presentationml.tags+xml"/>
  <Override PartName="/ppt/notesSlides/notesSlide40.xml" ContentType="application/vnd.openxmlformats-officedocument.presentationml.notesSlide+xml"/>
  <Override PartName="/ppt/tags/tag43.xml" ContentType="application/vnd.openxmlformats-officedocument.presentationml.tags+xml"/>
  <Override PartName="/ppt/notesSlides/notesSlide41.xml" ContentType="application/vnd.openxmlformats-officedocument.presentationml.notesSlide+xml"/>
  <Override PartName="/ppt/tags/tag44.xml" ContentType="application/vnd.openxmlformats-officedocument.presentationml.tags+xml"/>
  <Override PartName="/ppt/notesSlides/notesSlide42.xml" ContentType="application/vnd.openxmlformats-officedocument.presentationml.notesSlide+xml"/>
  <Override PartName="/ppt/tags/tag45.xml" ContentType="application/vnd.openxmlformats-officedocument.presentationml.tags+xml"/>
  <Override PartName="/ppt/notesSlides/notesSlide43.xml" ContentType="application/vnd.openxmlformats-officedocument.presentationml.notesSlide+xml"/>
  <Override PartName="/ppt/tags/tag46.xml" ContentType="application/vnd.openxmlformats-officedocument.presentationml.tags+xml"/>
  <Override PartName="/ppt/notesSlides/notesSlide44.xml" ContentType="application/vnd.openxmlformats-officedocument.presentationml.notesSlide+xml"/>
  <Override PartName="/ppt/tags/tag47.xml" ContentType="application/vnd.openxmlformats-officedocument.presentationml.tags+xml"/>
  <Override PartName="/ppt/notesSlides/notesSlide45.xml" ContentType="application/vnd.openxmlformats-officedocument.presentationml.notesSlide+xml"/>
  <Override PartName="/ppt/tags/tag48.xml" ContentType="application/vnd.openxmlformats-officedocument.presentationml.tags+xml"/>
  <Override PartName="/ppt/notesSlides/notesSlide46.xml" ContentType="application/vnd.openxmlformats-officedocument.presentationml.notesSlide+xml"/>
  <Override PartName="/ppt/tags/tag49.xml" ContentType="application/vnd.openxmlformats-officedocument.presentationml.tags+xml"/>
  <Override PartName="/ppt/notesSlides/notesSlide47.xml" ContentType="application/vnd.openxmlformats-officedocument.presentationml.notesSlide+xml"/>
  <Override PartName="/ppt/tags/tag50.xml" ContentType="application/vnd.openxmlformats-officedocument.presentationml.tags+xml"/>
  <Override PartName="/ppt/notesSlides/notesSlide48.xml" ContentType="application/vnd.openxmlformats-officedocument.presentationml.notesSlide+xml"/>
  <Override PartName="/ppt/tags/tag51.xml" ContentType="application/vnd.openxmlformats-officedocument.presentationml.tags+xml"/>
  <Override PartName="/ppt/notesSlides/notesSlide49.xml" ContentType="application/vnd.openxmlformats-officedocument.presentationml.notesSlide+xml"/>
  <Override PartName="/ppt/tags/tag52.xml" ContentType="application/vnd.openxmlformats-officedocument.presentationml.tags+xml"/>
  <Override PartName="/ppt/notesSlides/notesSlide50.xml" ContentType="application/vnd.openxmlformats-officedocument.presentationml.notesSlide+xml"/>
  <Override PartName="/ppt/tags/tag53.xml" ContentType="application/vnd.openxmlformats-officedocument.presentationml.tags+xml"/>
  <Override PartName="/ppt/notesSlides/notesSlide51.xml" ContentType="application/vnd.openxmlformats-officedocument.presentationml.notesSlide+xml"/>
  <Override PartName="/ppt/tags/tag54.xml" ContentType="application/vnd.openxmlformats-officedocument.presentationml.tags+xml"/>
  <Override PartName="/ppt/notesSlides/notesSlide52.xml" ContentType="application/vnd.openxmlformats-officedocument.presentationml.notesSlide+xml"/>
  <Override PartName="/ppt/tags/tag55.xml" ContentType="application/vnd.openxmlformats-officedocument.presentationml.tags+xml"/>
  <Override PartName="/ppt/notesSlides/notesSlide53.xml" ContentType="application/vnd.openxmlformats-officedocument.presentationml.notesSlide+xml"/>
  <Override PartName="/ppt/tags/tag56.xml" ContentType="application/vnd.openxmlformats-officedocument.presentationml.tags+xml"/>
  <Override PartName="/ppt/notesSlides/notesSlide54.xml" ContentType="application/vnd.openxmlformats-officedocument.presentationml.notesSlide+xml"/>
  <Override PartName="/ppt/tags/tag57.xml" ContentType="application/vnd.openxmlformats-officedocument.presentationml.tags+xml"/>
  <Override PartName="/ppt/notesSlides/notesSlide55.xml" ContentType="application/vnd.openxmlformats-officedocument.presentationml.notesSlide+xml"/>
  <Override PartName="/ppt/tags/tag58.xml" ContentType="application/vnd.openxmlformats-officedocument.presentationml.tags+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 id="2147483667" r:id="rId2"/>
    <p:sldMasterId id="2147483652" r:id="rId3"/>
    <p:sldMasterId id="2147483684" r:id="rId4"/>
    <p:sldMasterId id="2147483690" r:id="rId5"/>
  </p:sldMasterIdLst>
  <p:notesMasterIdLst>
    <p:notesMasterId r:id="rId62"/>
  </p:notesMasterIdLst>
  <p:handoutMasterIdLst>
    <p:handoutMasterId r:id="rId63"/>
  </p:handoutMasterIdLst>
  <p:sldIdLst>
    <p:sldId id="280" r:id="rId6"/>
    <p:sldId id="292" r:id="rId7"/>
    <p:sldId id="302" r:id="rId8"/>
    <p:sldId id="326" r:id="rId9"/>
    <p:sldId id="2367" r:id="rId10"/>
    <p:sldId id="2368" r:id="rId11"/>
    <p:sldId id="296" r:id="rId12"/>
    <p:sldId id="2365" r:id="rId13"/>
    <p:sldId id="2366" r:id="rId14"/>
    <p:sldId id="2374" r:id="rId15"/>
    <p:sldId id="316" r:id="rId16"/>
    <p:sldId id="2375" r:id="rId17"/>
    <p:sldId id="2399" r:id="rId18"/>
    <p:sldId id="2376" r:id="rId19"/>
    <p:sldId id="2377" r:id="rId20"/>
    <p:sldId id="264" r:id="rId21"/>
    <p:sldId id="2371" r:id="rId22"/>
    <p:sldId id="332" r:id="rId23"/>
    <p:sldId id="2373" r:id="rId24"/>
    <p:sldId id="324" r:id="rId25"/>
    <p:sldId id="325" r:id="rId26"/>
    <p:sldId id="334" r:id="rId27"/>
    <p:sldId id="2379" r:id="rId28"/>
    <p:sldId id="2378" r:id="rId29"/>
    <p:sldId id="361" r:id="rId30"/>
    <p:sldId id="338" r:id="rId31"/>
    <p:sldId id="315" r:id="rId32"/>
    <p:sldId id="339" r:id="rId33"/>
    <p:sldId id="304" r:id="rId34"/>
    <p:sldId id="303" r:id="rId35"/>
    <p:sldId id="2383" r:id="rId36"/>
    <p:sldId id="341" r:id="rId37"/>
    <p:sldId id="345" r:id="rId38"/>
    <p:sldId id="355" r:id="rId39"/>
    <p:sldId id="2389" r:id="rId40"/>
    <p:sldId id="353" r:id="rId41"/>
    <p:sldId id="319" r:id="rId42"/>
    <p:sldId id="298" r:id="rId43"/>
    <p:sldId id="306" r:id="rId44"/>
    <p:sldId id="307" r:id="rId45"/>
    <p:sldId id="348" r:id="rId46"/>
    <p:sldId id="310" r:id="rId47"/>
    <p:sldId id="305" r:id="rId48"/>
    <p:sldId id="318" r:id="rId49"/>
    <p:sldId id="2398" r:id="rId50"/>
    <p:sldId id="2381" r:id="rId51"/>
    <p:sldId id="313" r:id="rId52"/>
    <p:sldId id="2382" r:id="rId53"/>
    <p:sldId id="2392" r:id="rId54"/>
    <p:sldId id="363" r:id="rId55"/>
    <p:sldId id="2387" r:id="rId56"/>
    <p:sldId id="2393" r:id="rId57"/>
    <p:sldId id="2394" r:id="rId58"/>
    <p:sldId id="2395" r:id="rId59"/>
    <p:sldId id="2396" r:id="rId60"/>
    <p:sldId id="2397" r:id="rId61"/>
  </p:sldIdLst>
  <p:sldSz cx="9144000" cy="5143500" type="screen16x9"/>
  <p:notesSz cx="7099300" cy="9385300"/>
  <p:custDataLst>
    <p:tags r:id="rId6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6">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CA91"/>
    <a:srgbClr val="25005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458"/>
    <p:restoredTop sz="94658"/>
  </p:normalViewPr>
  <p:slideViewPr>
    <p:cSldViewPr snapToGrid="0">
      <p:cViewPr varScale="1">
        <p:scale>
          <a:sx n="93" d="100"/>
          <a:sy n="93" d="100"/>
        </p:scale>
        <p:origin x="405" y="54"/>
      </p:cViewPr>
      <p:guideLst>
        <p:guide orient="horz" pos="1620"/>
        <p:guide pos="286"/>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ags" Target="tags/tag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882354-2BBD-084A-80B7-9F93B80CC788}" type="doc">
      <dgm:prSet loTypeId="urn:microsoft.com/office/officeart/2005/8/layout/orgChart1" loCatId="" qsTypeId="urn:microsoft.com/office/officeart/2005/8/quickstyle/simple1" qsCatId="simple" csTypeId="urn:microsoft.com/office/officeart/2005/8/colors/accent1_2" csCatId="accent1" phldr="1"/>
      <dgm:spPr/>
      <dgm:t>
        <a:bodyPr/>
        <a:lstStyle/>
        <a:p>
          <a:endParaRPr lang="en-US"/>
        </a:p>
      </dgm:t>
    </dgm:pt>
    <dgm:pt modelId="{8A98D71C-BC17-D843-8AD4-94CF7759F400}">
      <dgm:prSet phldrT="[Text]"/>
      <dgm:spPr/>
      <dgm:t>
        <a:bodyPr/>
        <a:lstStyle/>
        <a:p>
          <a:r>
            <a:rPr lang="en-US"/>
            <a:t>Director, Digital Accessibility</a:t>
          </a:r>
        </a:p>
        <a:p>
          <a:r>
            <a:rPr lang="en-US"/>
            <a:t>Mary Mulvihill</a:t>
          </a:r>
        </a:p>
      </dgm:t>
    </dgm:pt>
    <dgm:pt modelId="{F9847FFB-0DE2-384A-A03A-CEB57386D7DF}" type="parTrans" cxnId="{69E50270-9346-0B4E-920F-49D0C4FC1520}">
      <dgm:prSet/>
      <dgm:spPr/>
      <dgm:t>
        <a:bodyPr/>
        <a:lstStyle/>
        <a:p>
          <a:endParaRPr lang="en-US"/>
        </a:p>
      </dgm:t>
    </dgm:pt>
    <dgm:pt modelId="{46D85B7A-6007-DB4E-9797-59B52322FEE1}" type="sibTrans" cxnId="{69E50270-9346-0B4E-920F-49D0C4FC1520}">
      <dgm:prSet/>
      <dgm:spPr/>
      <dgm:t>
        <a:bodyPr/>
        <a:lstStyle/>
        <a:p>
          <a:endParaRPr lang="en-US"/>
        </a:p>
      </dgm:t>
    </dgm:pt>
    <dgm:pt modelId="{D91980F8-722B-DA43-AE56-756CFC98E477}">
      <dgm:prSet phldrT="[Text]"/>
      <dgm:spPr/>
      <dgm:t>
        <a:bodyPr/>
        <a:lstStyle/>
        <a:p>
          <a:r>
            <a:rPr lang="en-US"/>
            <a:t>IT Accessibility Team</a:t>
          </a:r>
        </a:p>
        <a:p>
          <a:r>
            <a:rPr lang="en-US"/>
            <a:t>Terrill Thompson, Manager</a:t>
          </a:r>
        </a:p>
      </dgm:t>
    </dgm:pt>
    <dgm:pt modelId="{6AD46196-B663-EE4C-836B-932141139E25}" type="parTrans" cxnId="{A51C25C6-325C-694C-878D-758DC2FAAB81}">
      <dgm:prSet/>
      <dgm:spPr/>
      <dgm:t>
        <a:bodyPr/>
        <a:lstStyle/>
        <a:p>
          <a:endParaRPr lang="en-US"/>
        </a:p>
      </dgm:t>
    </dgm:pt>
    <dgm:pt modelId="{469B0B1A-09C7-B74A-B98C-7B1F3405CA6B}" type="sibTrans" cxnId="{A51C25C6-325C-694C-878D-758DC2FAAB81}">
      <dgm:prSet/>
      <dgm:spPr/>
      <dgm:t>
        <a:bodyPr/>
        <a:lstStyle/>
        <a:p>
          <a:endParaRPr lang="en-US"/>
        </a:p>
      </dgm:t>
    </dgm:pt>
    <dgm:pt modelId="{190264FF-3DBC-C74C-8785-637607478E8E}">
      <dgm:prSet phldrT="[Text]"/>
      <dgm:spPr/>
      <dgm:t>
        <a:bodyPr/>
        <a:lstStyle/>
        <a:p>
          <a:r>
            <a:rPr lang="en-US"/>
            <a:t>DO-IT Center</a:t>
          </a:r>
        </a:p>
        <a:p>
          <a:r>
            <a:rPr lang="en-US"/>
            <a:t>Scott Bellman, Manager</a:t>
          </a:r>
        </a:p>
      </dgm:t>
    </dgm:pt>
    <dgm:pt modelId="{5E3610CA-C85C-4A47-BE80-4A081D077486}" type="parTrans" cxnId="{D9F26329-8C72-C64B-A40E-745842564801}">
      <dgm:prSet/>
      <dgm:spPr/>
      <dgm:t>
        <a:bodyPr/>
        <a:lstStyle/>
        <a:p>
          <a:endParaRPr lang="en-US"/>
        </a:p>
      </dgm:t>
    </dgm:pt>
    <dgm:pt modelId="{99E1107D-601A-0146-9F57-E4C45F717DAF}" type="sibTrans" cxnId="{D9F26329-8C72-C64B-A40E-745842564801}">
      <dgm:prSet/>
      <dgm:spPr/>
      <dgm:t>
        <a:bodyPr/>
        <a:lstStyle/>
        <a:p>
          <a:endParaRPr lang="en-US"/>
        </a:p>
      </dgm:t>
    </dgm:pt>
    <dgm:pt modelId="{57E67819-4A9C-104B-9E0B-3F75A82BE998}">
      <dgm:prSet phldrT="[Text]"/>
      <dgm:spPr/>
      <dgm:t>
        <a:bodyPr/>
        <a:lstStyle/>
        <a:p>
          <a:r>
            <a:rPr lang="en-US"/>
            <a:t>ATS Operations</a:t>
          </a:r>
        </a:p>
        <a:p>
          <a:r>
            <a:rPr lang="en-US"/>
            <a:t>Susie </a:t>
          </a:r>
          <a:r>
            <a:rPr lang="en-US" err="1"/>
            <a:t>Hawkey</a:t>
          </a:r>
          <a:r>
            <a:rPr lang="en-US"/>
            <a:t>,</a:t>
          </a:r>
          <a:br>
            <a:rPr lang="en-US"/>
          </a:br>
          <a:r>
            <a:rPr lang="en-US"/>
            <a:t>Manager</a:t>
          </a:r>
        </a:p>
      </dgm:t>
    </dgm:pt>
    <dgm:pt modelId="{58814A0C-58DC-5B4E-9DA4-9985B243F1C2}" type="parTrans" cxnId="{55E893ED-31DE-7D4D-B104-5120197234BE}">
      <dgm:prSet/>
      <dgm:spPr/>
      <dgm:t>
        <a:bodyPr/>
        <a:lstStyle/>
        <a:p>
          <a:endParaRPr lang="en-US"/>
        </a:p>
      </dgm:t>
    </dgm:pt>
    <dgm:pt modelId="{F0B6AB13-9628-3042-BA5E-F416F93E54F9}" type="sibTrans" cxnId="{55E893ED-31DE-7D4D-B104-5120197234BE}">
      <dgm:prSet/>
      <dgm:spPr/>
      <dgm:t>
        <a:bodyPr/>
        <a:lstStyle/>
        <a:p>
          <a:endParaRPr lang="en-US"/>
        </a:p>
      </dgm:t>
    </dgm:pt>
    <dgm:pt modelId="{36BED9E5-4D39-EA45-8315-5184560F0B82}" type="pres">
      <dgm:prSet presAssocID="{8E882354-2BBD-084A-80B7-9F93B80CC788}" presName="hierChild1" presStyleCnt="0">
        <dgm:presLayoutVars>
          <dgm:orgChart val="1"/>
          <dgm:chPref val="1"/>
          <dgm:dir/>
          <dgm:animOne val="branch"/>
          <dgm:animLvl val="lvl"/>
          <dgm:resizeHandles/>
        </dgm:presLayoutVars>
      </dgm:prSet>
      <dgm:spPr/>
    </dgm:pt>
    <dgm:pt modelId="{082B8580-4E0B-314E-9CCD-2C7C0C750DBB}" type="pres">
      <dgm:prSet presAssocID="{8A98D71C-BC17-D843-8AD4-94CF7759F400}" presName="hierRoot1" presStyleCnt="0">
        <dgm:presLayoutVars>
          <dgm:hierBranch val="init"/>
        </dgm:presLayoutVars>
      </dgm:prSet>
      <dgm:spPr/>
    </dgm:pt>
    <dgm:pt modelId="{E41EF23C-2166-7A4D-8C88-C08B84CA46F0}" type="pres">
      <dgm:prSet presAssocID="{8A98D71C-BC17-D843-8AD4-94CF7759F400}" presName="rootComposite1" presStyleCnt="0"/>
      <dgm:spPr/>
    </dgm:pt>
    <dgm:pt modelId="{D0968EFD-ECBA-D744-8911-68A2AF71C8EE}" type="pres">
      <dgm:prSet presAssocID="{8A98D71C-BC17-D843-8AD4-94CF7759F400}" presName="rootText1" presStyleLbl="node0" presStyleIdx="0" presStyleCnt="1">
        <dgm:presLayoutVars>
          <dgm:chPref val="3"/>
        </dgm:presLayoutVars>
      </dgm:prSet>
      <dgm:spPr/>
    </dgm:pt>
    <dgm:pt modelId="{CCA50F61-3356-D844-8D9E-29607187AD84}" type="pres">
      <dgm:prSet presAssocID="{8A98D71C-BC17-D843-8AD4-94CF7759F400}" presName="rootConnector1" presStyleLbl="node1" presStyleIdx="0" presStyleCnt="0"/>
      <dgm:spPr/>
    </dgm:pt>
    <dgm:pt modelId="{D12BA2F8-B985-1E40-A097-2ECBB6F61660}" type="pres">
      <dgm:prSet presAssocID="{8A98D71C-BC17-D843-8AD4-94CF7759F400}" presName="hierChild2" presStyleCnt="0"/>
      <dgm:spPr/>
    </dgm:pt>
    <dgm:pt modelId="{B1081EC0-9D46-F243-9E0D-FCAA6B013F94}" type="pres">
      <dgm:prSet presAssocID="{6AD46196-B663-EE4C-836B-932141139E25}" presName="Name37" presStyleLbl="parChTrans1D2" presStyleIdx="0" presStyleCnt="3"/>
      <dgm:spPr/>
    </dgm:pt>
    <dgm:pt modelId="{59666281-3B4A-5F47-B9A3-BAA21C25E9A2}" type="pres">
      <dgm:prSet presAssocID="{D91980F8-722B-DA43-AE56-756CFC98E477}" presName="hierRoot2" presStyleCnt="0">
        <dgm:presLayoutVars>
          <dgm:hierBranch val="init"/>
        </dgm:presLayoutVars>
      </dgm:prSet>
      <dgm:spPr/>
    </dgm:pt>
    <dgm:pt modelId="{B281FEB5-1D3D-7F4D-83B6-9C0FED46613B}" type="pres">
      <dgm:prSet presAssocID="{D91980F8-722B-DA43-AE56-756CFC98E477}" presName="rootComposite" presStyleCnt="0"/>
      <dgm:spPr/>
    </dgm:pt>
    <dgm:pt modelId="{D7323394-E7CA-0744-A50C-C254E7BE4F8A}" type="pres">
      <dgm:prSet presAssocID="{D91980F8-722B-DA43-AE56-756CFC98E477}" presName="rootText" presStyleLbl="node2" presStyleIdx="0" presStyleCnt="3">
        <dgm:presLayoutVars>
          <dgm:chPref val="3"/>
        </dgm:presLayoutVars>
      </dgm:prSet>
      <dgm:spPr/>
    </dgm:pt>
    <dgm:pt modelId="{FDB370DD-2263-FF40-93BC-ABB6A2917108}" type="pres">
      <dgm:prSet presAssocID="{D91980F8-722B-DA43-AE56-756CFC98E477}" presName="rootConnector" presStyleLbl="node2" presStyleIdx="0" presStyleCnt="3"/>
      <dgm:spPr/>
    </dgm:pt>
    <dgm:pt modelId="{F8594D81-BBA0-1648-A9F5-4CD4AC6E3472}" type="pres">
      <dgm:prSet presAssocID="{D91980F8-722B-DA43-AE56-756CFC98E477}" presName="hierChild4" presStyleCnt="0"/>
      <dgm:spPr/>
    </dgm:pt>
    <dgm:pt modelId="{477423EF-6E28-0941-B00E-6D3B8CFE1685}" type="pres">
      <dgm:prSet presAssocID="{D91980F8-722B-DA43-AE56-756CFC98E477}" presName="hierChild5" presStyleCnt="0"/>
      <dgm:spPr/>
    </dgm:pt>
    <dgm:pt modelId="{9CF12629-77EA-4945-8204-CACF1C574ED8}" type="pres">
      <dgm:prSet presAssocID="{5E3610CA-C85C-4A47-BE80-4A081D077486}" presName="Name37" presStyleLbl="parChTrans1D2" presStyleIdx="1" presStyleCnt="3"/>
      <dgm:spPr/>
    </dgm:pt>
    <dgm:pt modelId="{048EDA26-FD48-114B-B782-0F5635F87ABB}" type="pres">
      <dgm:prSet presAssocID="{190264FF-3DBC-C74C-8785-637607478E8E}" presName="hierRoot2" presStyleCnt="0">
        <dgm:presLayoutVars>
          <dgm:hierBranch val="init"/>
        </dgm:presLayoutVars>
      </dgm:prSet>
      <dgm:spPr/>
    </dgm:pt>
    <dgm:pt modelId="{111E98B4-6765-5846-A5B6-4B8887DE47E9}" type="pres">
      <dgm:prSet presAssocID="{190264FF-3DBC-C74C-8785-637607478E8E}" presName="rootComposite" presStyleCnt="0"/>
      <dgm:spPr/>
    </dgm:pt>
    <dgm:pt modelId="{291AC08D-72C5-2742-BCA6-70A12D1B556B}" type="pres">
      <dgm:prSet presAssocID="{190264FF-3DBC-C74C-8785-637607478E8E}" presName="rootText" presStyleLbl="node2" presStyleIdx="1" presStyleCnt="3">
        <dgm:presLayoutVars>
          <dgm:chPref val="3"/>
        </dgm:presLayoutVars>
      </dgm:prSet>
      <dgm:spPr/>
    </dgm:pt>
    <dgm:pt modelId="{5D79A287-11E4-9C47-AA4F-4B541096AF60}" type="pres">
      <dgm:prSet presAssocID="{190264FF-3DBC-C74C-8785-637607478E8E}" presName="rootConnector" presStyleLbl="node2" presStyleIdx="1" presStyleCnt="3"/>
      <dgm:spPr/>
    </dgm:pt>
    <dgm:pt modelId="{E8958F30-24AB-7C40-A758-C9C63E1850F4}" type="pres">
      <dgm:prSet presAssocID="{190264FF-3DBC-C74C-8785-637607478E8E}" presName="hierChild4" presStyleCnt="0"/>
      <dgm:spPr/>
    </dgm:pt>
    <dgm:pt modelId="{A1524BA2-D893-3F4B-B6C7-F1121BB9F236}" type="pres">
      <dgm:prSet presAssocID="{190264FF-3DBC-C74C-8785-637607478E8E}" presName="hierChild5" presStyleCnt="0"/>
      <dgm:spPr/>
    </dgm:pt>
    <dgm:pt modelId="{62B6AFE9-7B5C-BD40-AE9E-E5CE044BD48A}" type="pres">
      <dgm:prSet presAssocID="{58814A0C-58DC-5B4E-9DA4-9985B243F1C2}" presName="Name37" presStyleLbl="parChTrans1D2" presStyleIdx="2" presStyleCnt="3"/>
      <dgm:spPr/>
    </dgm:pt>
    <dgm:pt modelId="{8B3C7086-6C0C-6E42-BAD7-BAD668084ECD}" type="pres">
      <dgm:prSet presAssocID="{57E67819-4A9C-104B-9E0B-3F75A82BE998}" presName="hierRoot2" presStyleCnt="0">
        <dgm:presLayoutVars>
          <dgm:hierBranch val="init"/>
        </dgm:presLayoutVars>
      </dgm:prSet>
      <dgm:spPr/>
    </dgm:pt>
    <dgm:pt modelId="{EB71CFF6-5551-EC46-BBCD-8ED5509570D1}" type="pres">
      <dgm:prSet presAssocID="{57E67819-4A9C-104B-9E0B-3F75A82BE998}" presName="rootComposite" presStyleCnt="0"/>
      <dgm:spPr/>
    </dgm:pt>
    <dgm:pt modelId="{B2A1A7B7-970D-5344-BDC9-E714E681970C}" type="pres">
      <dgm:prSet presAssocID="{57E67819-4A9C-104B-9E0B-3F75A82BE998}" presName="rootText" presStyleLbl="node2" presStyleIdx="2" presStyleCnt="3">
        <dgm:presLayoutVars>
          <dgm:chPref val="3"/>
        </dgm:presLayoutVars>
      </dgm:prSet>
      <dgm:spPr/>
    </dgm:pt>
    <dgm:pt modelId="{272B3F6B-1BC2-5943-B979-67F1BA7AB7A7}" type="pres">
      <dgm:prSet presAssocID="{57E67819-4A9C-104B-9E0B-3F75A82BE998}" presName="rootConnector" presStyleLbl="node2" presStyleIdx="2" presStyleCnt="3"/>
      <dgm:spPr/>
    </dgm:pt>
    <dgm:pt modelId="{CE41D80F-574B-F941-BC14-1BE8E449610F}" type="pres">
      <dgm:prSet presAssocID="{57E67819-4A9C-104B-9E0B-3F75A82BE998}" presName="hierChild4" presStyleCnt="0"/>
      <dgm:spPr/>
    </dgm:pt>
    <dgm:pt modelId="{7BE5E8FC-0CF7-B442-A3D6-782C99576A36}" type="pres">
      <dgm:prSet presAssocID="{57E67819-4A9C-104B-9E0B-3F75A82BE998}" presName="hierChild5" presStyleCnt="0"/>
      <dgm:spPr/>
    </dgm:pt>
    <dgm:pt modelId="{9E4E4ED4-380E-B441-B7AA-F6B73E5FD7E0}" type="pres">
      <dgm:prSet presAssocID="{8A98D71C-BC17-D843-8AD4-94CF7759F400}" presName="hierChild3" presStyleCnt="0"/>
      <dgm:spPr/>
    </dgm:pt>
  </dgm:ptLst>
  <dgm:cxnLst>
    <dgm:cxn modelId="{EEB6ED23-365E-054D-B0CE-42E39EEE0990}" type="presOf" srcId="{190264FF-3DBC-C74C-8785-637607478E8E}" destId="{291AC08D-72C5-2742-BCA6-70A12D1B556B}" srcOrd="0" destOrd="0" presId="urn:microsoft.com/office/officeart/2005/8/layout/orgChart1"/>
    <dgm:cxn modelId="{469CBB28-ED5D-014C-A33F-CBDB2075F54E}" type="presOf" srcId="{8A98D71C-BC17-D843-8AD4-94CF7759F400}" destId="{CCA50F61-3356-D844-8D9E-29607187AD84}" srcOrd="1" destOrd="0" presId="urn:microsoft.com/office/officeart/2005/8/layout/orgChart1"/>
    <dgm:cxn modelId="{D9F26329-8C72-C64B-A40E-745842564801}" srcId="{8A98D71C-BC17-D843-8AD4-94CF7759F400}" destId="{190264FF-3DBC-C74C-8785-637607478E8E}" srcOrd="1" destOrd="0" parTransId="{5E3610CA-C85C-4A47-BE80-4A081D077486}" sibTransId="{99E1107D-601A-0146-9F57-E4C45F717DAF}"/>
    <dgm:cxn modelId="{FD03892F-BD57-7F42-A3A4-222D4A9DA402}" type="presOf" srcId="{6AD46196-B663-EE4C-836B-932141139E25}" destId="{B1081EC0-9D46-F243-9E0D-FCAA6B013F94}" srcOrd="0" destOrd="0" presId="urn:microsoft.com/office/officeart/2005/8/layout/orgChart1"/>
    <dgm:cxn modelId="{AC1A325C-D27C-4D40-9EE6-E81CC8DE0521}" type="presOf" srcId="{8E882354-2BBD-084A-80B7-9F93B80CC788}" destId="{36BED9E5-4D39-EA45-8315-5184560F0B82}" srcOrd="0" destOrd="0" presId="urn:microsoft.com/office/officeart/2005/8/layout/orgChart1"/>
    <dgm:cxn modelId="{69E50270-9346-0B4E-920F-49D0C4FC1520}" srcId="{8E882354-2BBD-084A-80B7-9F93B80CC788}" destId="{8A98D71C-BC17-D843-8AD4-94CF7759F400}" srcOrd="0" destOrd="0" parTransId="{F9847FFB-0DE2-384A-A03A-CEB57386D7DF}" sibTransId="{46D85B7A-6007-DB4E-9797-59B52322FEE1}"/>
    <dgm:cxn modelId="{41B39172-2BED-3245-89A8-A305AA863172}" type="presOf" srcId="{D91980F8-722B-DA43-AE56-756CFC98E477}" destId="{D7323394-E7CA-0744-A50C-C254E7BE4F8A}" srcOrd="0" destOrd="0" presId="urn:microsoft.com/office/officeart/2005/8/layout/orgChart1"/>
    <dgm:cxn modelId="{CCA5DB72-155A-484A-800B-07294765283C}" type="presOf" srcId="{57E67819-4A9C-104B-9E0B-3F75A82BE998}" destId="{272B3F6B-1BC2-5943-B979-67F1BA7AB7A7}" srcOrd="1" destOrd="0" presId="urn:microsoft.com/office/officeart/2005/8/layout/orgChart1"/>
    <dgm:cxn modelId="{FFF35C59-7B7C-264C-8171-ED1D7F7DA114}" type="presOf" srcId="{8A98D71C-BC17-D843-8AD4-94CF7759F400}" destId="{D0968EFD-ECBA-D744-8911-68A2AF71C8EE}" srcOrd="0" destOrd="0" presId="urn:microsoft.com/office/officeart/2005/8/layout/orgChart1"/>
    <dgm:cxn modelId="{2211F87B-4483-7A4F-9DFD-0AFC86EB0B55}" type="presOf" srcId="{D91980F8-722B-DA43-AE56-756CFC98E477}" destId="{FDB370DD-2263-FF40-93BC-ABB6A2917108}" srcOrd="1" destOrd="0" presId="urn:microsoft.com/office/officeart/2005/8/layout/orgChart1"/>
    <dgm:cxn modelId="{A186469F-A9D4-184E-BC70-E8781E49AEAF}" type="presOf" srcId="{190264FF-3DBC-C74C-8785-637607478E8E}" destId="{5D79A287-11E4-9C47-AA4F-4B541096AF60}" srcOrd="1" destOrd="0" presId="urn:microsoft.com/office/officeart/2005/8/layout/orgChart1"/>
    <dgm:cxn modelId="{FC565DAC-A8CF-EB4D-822A-E4BDF40FCCB4}" type="presOf" srcId="{57E67819-4A9C-104B-9E0B-3F75A82BE998}" destId="{B2A1A7B7-970D-5344-BDC9-E714E681970C}" srcOrd="0" destOrd="0" presId="urn:microsoft.com/office/officeart/2005/8/layout/orgChart1"/>
    <dgm:cxn modelId="{A51C25C6-325C-694C-878D-758DC2FAAB81}" srcId="{8A98D71C-BC17-D843-8AD4-94CF7759F400}" destId="{D91980F8-722B-DA43-AE56-756CFC98E477}" srcOrd="0" destOrd="0" parTransId="{6AD46196-B663-EE4C-836B-932141139E25}" sibTransId="{469B0B1A-09C7-B74A-B98C-7B1F3405CA6B}"/>
    <dgm:cxn modelId="{FBDBFACC-92B3-A84F-B7D8-73B6F1AE82D7}" type="presOf" srcId="{58814A0C-58DC-5B4E-9DA4-9985B243F1C2}" destId="{62B6AFE9-7B5C-BD40-AE9E-E5CE044BD48A}" srcOrd="0" destOrd="0" presId="urn:microsoft.com/office/officeart/2005/8/layout/orgChart1"/>
    <dgm:cxn modelId="{48CAD6CE-869F-9C48-B8EF-966D01CF544A}" type="presOf" srcId="{5E3610CA-C85C-4A47-BE80-4A081D077486}" destId="{9CF12629-77EA-4945-8204-CACF1C574ED8}" srcOrd="0" destOrd="0" presId="urn:microsoft.com/office/officeart/2005/8/layout/orgChart1"/>
    <dgm:cxn modelId="{55E893ED-31DE-7D4D-B104-5120197234BE}" srcId="{8A98D71C-BC17-D843-8AD4-94CF7759F400}" destId="{57E67819-4A9C-104B-9E0B-3F75A82BE998}" srcOrd="2" destOrd="0" parTransId="{58814A0C-58DC-5B4E-9DA4-9985B243F1C2}" sibTransId="{F0B6AB13-9628-3042-BA5E-F416F93E54F9}"/>
    <dgm:cxn modelId="{86FF94E6-6AEB-4540-B0AF-C6D9B8D0DC22}" type="presParOf" srcId="{36BED9E5-4D39-EA45-8315-5184560F0B82}" destId="{082B8580-4E0B-314E-9CCD-2C7C0C750DBB}" srcOrd="0" destOrd="0" presId="urn:microsoft.com/office/officeart/2005/8/layout/orgChart1"/>
    <dgm:cxn modelId="{7B285C77-F97C-B546-B393-3DFE7058BEFA}" type="presParOf" srcId="{082B8580-4E0B-314E-9CCD-2C7C0C750DBB}" destId="{E41EF23C-2166-7A4D-8C88-C08B84CA46F0}" srcOrd="0" destOrd="0" presId="urn:microsoft.com/office/officeart/2005/8/layout/orgChart1"/>
    <dgm:cxn modelId="{5408432D-41F8-0A44-AB60-E9E9E08CE21C}" type="presParOf" srcId="{E41EF23C-2166-7A4D-8C88-C08B84CA46F0}" destId="{D0968EFD-ECBA-D744-8911-68A2AF71C8EE}" srcOrd="0" destOrd="0" presId="urn:microsoft.com/office/officeart/2005/8/layout/orgChart1"/>
    <dgm:cxn modelId="{24EB3C62-318E-C644-93F4-745D77DBF589}" type="presParOf" srcId="{E41EF23C-2166-7A4D-8C88-C08B84CA46F0}" destId="{CCA50F61-3356-D844-8D9E-29607187AD84}" srcOrd="1" destOrd="0" presId="urn:microsoft.com/office/officeart/2005/8/layout/orgChart1"/>
    <dgm:cxn modelId="{1AA3BEA7-E327-0A46-9AF8-230234AD941B}" type="presParOf" srcId="{082B8580-4E0B-314E-9CCD-2C7C0C750DBB}" destId="{D12BA2F8-B985-1E40-A097-2ECBB6F61660}" srcOrd="1" destOrd="0" presId="urn:microsoft.com/office/officeart/2005/8/layout/orgChart1"/>
    <dgm:cxn modelId="{43D9158F-CDD3-D940-A772-15150A36F63C}" type="presParOf" srcId="{D12BA2F8-B985-1E40-A097-2ECBB6F61660}" destId="{B1081EC0-9D46-F243-9E0D-FCAA6B013F94}" srcOrd="0" destOrd="0" presId="urn:microsoft.com/office/officeart/2005/8/layout/orgChart1"/>
    <dgm:cxn modelId="{63A09F03-C123-5D4D-BE05-193F9F0A69A4}" type="presParOf" srcId="{D12BA2F8-B985-1E40-A097-2ECBB6F61660}" destId="{59666281-3B4A-5F47-B9A3-BAA21C25E9A2}" srcOrd="1" destOrd="0" presId="urn:microsoft.com/office/officeart/2005/8/layout/orgChart1"/>
    <dgm:cxn modelId="{391F77A1-2DDD-B546-827E-F38C0BC6E617}" type="presParOf" srcId="{59666281-3B4A-5F47-B9A3-BAA21C25E9A2}" destId="{B281FEB5-1D3D-7F4D-83B6-9C0FED46613B}" srcOrd="0" destOrd="0" presId="urn:microsoft.com/office/officeart/2005/8/layout/orgChart1"/>
    <dgm:cxn modelId="{1793C2D6-52E4-F443-99A1-D259064B9228}" type="presParOf" srcId="{B281FEB5-1D3D-7F4D-83B6-9C0FED46613B}" destId="{D7323394-E7CA-0744-A50C-C254E7BE4F8A}" srcOrd="0" destOrd="0" presId="urn:microsoft.com/office/officeart/2005/8/layout/orgChart1"/>
    <dgm:cxn modelId="{0D658F2C-CA3F-CB4F-A838-536A6C0FB499}" type="presParOf" srcId="{B281FEB5-1D3D-7F4D-83B6-9C0FED46613B}" destId="{FDB370DD-2263-FF40-93BC-ABB6A2917108}" srcOrd="1" destOrd="0" presId="urn:microsoft.com/office/officeart/2005/8/layout/orgChart1"/>
    <dgm:cxn modelId="{E7C5CA7C-7FA3-0142-B869-1B0DEF03CFB8}" type="presParOf" srcId="{59666281-3B4A-5F47-B9A3-BAA21C25E9A2}" destId="{F8594D81-BBA0-1648-A9F5-4CD4AC6E3472}" srcOrd="1" destOrd="0" presId="urn:microsoft.com/office/officeart/2005/8/layout/orgChart1"/>
    <dgm:cxn modelId="{AF246B6F-563C-A840-B5CF-CC146492AB33}" type="presParOf" srcId="{59666281-3B4A-5F47-B9A3-BAA21C25E9A2}" destId="{477423EF-6E28-0941-B00E-6D3B8CFE1685}" srcOrd="2" destOrd="0" presId="urn:microsoft.com/office/officeart/2005/8/layout/orgChart1"/>
    <dgm:cxn modelId="{B6B3939E-8129-2D49-833C-C9B89203EF49}" type="presParOf" srcId="{D12BA2F8-B985-1E40-A097-2ECBB6F61660}" destId="{9CF12629-77EA-4945-8204-CACF1C574ED8}" srcOrd="2" destOrd="0" presId="urn:microsoft.com/office/officeart/2005/8/layout/orgChart1"/>
    <dgm:cxn modelId="{02391C4B-7A64-8B45-BE54-E6AE3B492042}" type="presParOf" srcId="{D12BA2F8-B985-1E40-A097-2ECBB6F61660}" destId="{048EDA26-FD48-114B-B782-0F5635F87ABB}" srcOrd="3" destOrd="0" presId="urn:microsoft.com/office/officeart/2005/8/layout/orgChart1"/>
    <dgm:cxn modelId="{88D3F5A1-255D-264B-98FB-BD3242F095EF}" type="presParOf" srcId="{048EDA26-FD48-114B-B782-0F5635F87ABB}" destId="{111E98B4-6765-5846-A5B6-4B8887DE47E9}" srcOrd="0" destOrd="0" presId="urn:microsoft.com/office/officeart/2005/8/layout/orgChart1"/>
    <dgm:cxn modelId="{301B323D-1475-3D42-BB2B-2C31F955CB12}" type="presParOf" srcId="{111E98B4-6765-5846-A5B6-4B8887DE47E9}" destId="{291AC08D-72C5-2742-BCA6-70A12D1B556B}" srcOrd="0" destOrd="0" presId="urn:microsoft.com/office/officeart/2005/8/layout/orgChart1"/>
    <dgm:cxn modelId="{3F9E7400-562A-B248-A57F-3E0B3B5F2D6D}" type="presParOf" srcId="{111E98B4-6765-5846-A5B6-4B8887DE47E9}" destId="{5D79A287-11E4-9C47-AA4F-4B541096AF60}" srcOrd="1" destOrd="0" presId="urn:microsoft.com/office/officeart/2005/8/layout/orgChart1"/>
    <dgm:cxn modelId="{EA95B6F1-E772-5D4A-9C1E-81F46F6CC87D}" type="presParOf" srcId="{048EDA26-FD48-114B-B782-0F5635F87ABB}" destId="{E8958F30-24AB-7C40-A758-C9C63E1850F4}" srcOrd="1" destOrd="0" presId="urn:microsoft.com/office/officeart/2005/8/layout/orgChart1"/>
    <dgm:cxn modelId="{6B8DE90F-3E9C-624B-97EB-2B821A1D4DCE}" type="presParOf" srcId="{048EDA26-FD48-114B-B782-0F5635F87ABB}" destId="{A1524BA2-D893-3F4B-B6C7-F1121BB9F236}" srcOrd="2" destOrd="0" presId="urn:microsoft.com/office/officeart/2005/8/layout/orgChart1"/>
    <dgm:cxn modelId="{27182453-4B97-D140-8922-524B67D28370}" type="presParOf" srcId="{D12BA2F8-B985-1E40-A097-2ECBB6F61660}" destId="{62B6AFE9-7B5C-BD40-AE9E-E5CE044BD48A}" srcOrd="4" destOrd="0" presId="urn:microsoft.com/office/officeart/2005/8/layout/orgChart1"/>
    <dgm:cxn modelId="{31EF0D96-E789-6946-BF2D-3CDDBB6CA2F9}" type="presParOf" srcId="{D12BA2F8-B985-1E40-A097-2ECBB6F61660}" destId="{8B3C7086-6C0C-6E42-BAD7-BAD668084ECD}" srcOrd="5" destOrd="0" presId="urn:microsoft.com/office/officeart/2005/8/layout/orgChart1"/>
    <dgm:cxn modelId="{5F62E953-7920-8D43-A563-2445C28F0D28}" type="presParOf" srcId="{8B3C7086-6C0C-6E42-BAD7-BAD668084ECD}" destId="{EB71CFF6-5551-EC46-BBCD-8ED5509570D1}" srcOrd="0" destOrd="0" presId="urn:microsoft.com/office/officeart/2005/8/layout/orgChart1"/>
    <dgm:cxn modelId="{8FBB9809-7070-8946-B54F-22E30B6263BA}" type="presParOf" srcId="{EB71CFF6-5551-EC46-BBCD-8ED5509570D1}" destId="{B2A1A7B7-970D-5344-BDC9-E714E681970C}" srcOrd="0" destOrd="0" presId="urn:microsoft.com/office/officeart/2005/8/layout/orgChart1"/>
    <dgm:cxn modelId="{93270DBF-F046-EF4B-9AE4-A21BCA6CE550}" type="presParOf" srcId="{EB71CFF6-5551-EC46-BBCD-8ED5509570D1}" destId="{272B3F6B-1BC2-5943-B979-67F1BA7AB7A7}" srcOrd="1" destOrd="0" presId="urn:microsoft.com/office/officeart/2005/8/layout/orgChart1"/>
    <dgm:cxn modelId="{68C8326A-E3D6-EF4C-99F0-299AA70AB525}" type="presParOf" srcId="{8B3C7086-6C0C-6E42-BAD7-BAD668084ECD}" destId="{CE41D80F-574B-F941-BC14-1BE8E449610F}" srcOrd="1" destOrd="0" presId="urn:microsoft.com/office/officeart/2005/8/layout/orgChart1"/>
    <dgm:cxn modelId="{9427B6D7-32AF-B84B-BD74-3CBC4EACEB78}" type="presParOf" srcId="{8B3C7086-6C0C-6E42-BAD7-BAD668084ECD}" destId="{7BE5E8FC-0CF7-B442-A3D6-782C99576A36}" srcOrd="2" destOrd="0" presId="urn:microsoft.com/office/officeart/2005/8/layout/orgChart1"/>
    <dgm:cxn modelId="{763DB6F4-8407-864E-84F1-FA64AB2A0C71}" type="presParOf" srcId="{082B8580-4E0B-314E-9CCD-2C7C0C750DBB}" destId="{9E4E4ED4-380E-B441-B7AA-F6B73E5FD7E0}"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E731A3-9A84-4D9D-814D-845271D5C206}"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US"/>
        </a:p>
      </dgm:t>
    </dgm:pt>
    <dgm:pt modelId="{218ED2F8-C707-440D-966E-BD3507F0EB87}">
      <dgm:prSet phldrT="[Text]" custT="1"/>
      <dgm:spPr/>
      <dgm:t>
        <a:bodyPr/>
        <a:lstStyle/>
        <a:p>
          <a:r>
            <a:rPr lang="en-US" sz="1200" b="0">
              <a:solidFill>
                <a:schemeClr val="bg2"/>
              </a:solidFill>
            </a:rPr>
            <a:t>Offer Multiple Ways to Engage</a:t>
          </a:r>
        </a:p>
      </dgm:t>
      <dgm:extLst>
        <a:ext uri="{E40237B7-FDA0-4F09-8148-C483321AD2D9}">
          <dgm14:cNvPr xmlns:dgm14="http://schemas.microsoft.com/office/drawing/2010/diagram" id="0" name="" descr="Hexagon Radial diagram with 6 smaller hexagons distributed around a larger central hexagon. The central hexgon reads &quot;offer multiple ways to engage.&quot; The six smaller hexagons read: technical support; networking and connection; meetups and events; workshops and presentations; training platforms; 1:1 consult.&#10;&#10;"/>
        </a:ext>
      </dgm:extLst>
    </dgm:pt>
    <dgm:pt modelId="{81183483-7E99-45CD-997E-FFF1D8F8E567}" type="parTrans" cxnId="{19772DC5-1126-48F2-B19F-B10D1145787F}">
      <dgm:prSet/>
      <dgm:spPr/>
      <dgm:t>
        <a:bodyPr/>
        <a:lstStyle/>
        <a:p>
          <a:endParaRPr lang="en-US"/>
        </a:p>
      </dgm:t>
    </dgm:pt>
    <dgm:pt modelId="{E34863E6-E642-4C96-8A50-5A3E9110464A}" type="sibTrans" cxnId="{19772DC5-1126-48F2-B19F-B10D1145787F}">
      <dgm:prSet/>
      <dgm:spPr/>
      <dgm:t>
        <a:bodyPr/>
        <a:lstStyle/>
        <a:p>
          <a:endParaRPr lang="en-US"/>
        </a:p>
      </dgm:t>
    </dgm:pt>
    <dgm:pt modelId="{29EE2BBC-25D8-4048-9F29-1ED442ED4D0B}">
      <dgm:prSet phldrT="[Text]" custT="1"/>
      <dgm:spPr/>
      <dgm:t>
        <a:bodyPr/>
        <a:lstStyle/>
        <a:p>
          <a:r>
            <a:rPr lang="en-US" sz="1100">
              <a:solidFill>
                <a:schemeClr val="bg2"/>
              </a:solidFill>
            </a:rPr>
            <a:t>Technical Support</a:t>
          </a:r>
        </a:p>
      </dgm:t>
    </dgm:pt>
    <dgm:pt modelId="{79E38C40-860A-46FF-AD36-7EFBF7E0D106}" type="parTrans" cxnId="{6F9F18A0-E09E-4304-9809-07E39123FB98}">
      <dgm:prSet/>
      <dgm:spPr/>
      <dgm:t>
        <a:bodyPr/>
        <a:lstStyle/>
        <a:p>
          <a:endParaRPr lang="en-US"/>
        </a:p>
      </dgm:t>
    </dgm:pt>
    <dgm:pt modelId="{D09FA872-9DC9-4253-AE2F-37CFE32668A8}" type="sibTrans" cxnId="{6F9F18A0-E09E-4304-9809-07E39123FB98}">
      <dgm:prSet/>
      <dgm:spPr/>
      <dgm:t>
        <a:bodyPr/>
        <a:lstStyle/>
        <a:p>
          <a:endParaRPr lang="en-US"/>
        </a:p>
      </dgm:t>
    </dgm:pt>
    <dgm:pt modelId="{284AFDF4-9C79-473D-997E-7D3E5A8E469F}">
      <dgm:prSet phldrT="[Text]" custT="1"/>
      <dgm:spPr/>
      <dgm:t>
        <a:bodyPr/>
        <a:lstStyle/>
        <a:p>
          <a:r>
            <a:rPr lang="en-US" sz="1100">
              <a:solidFill>
                <a:schemeClr val="bg2"/>
              </a:solidFill>
            </a:rPr>
            <a:t>Networking</a:t>
          </a:r>
          <a:r>
            <a:rPr lang="en-US" sz="1100" baseline="0">
              <a:solidFill>
                <a:schemeClr val="bg2"/>
              </a:solidFill>
            </a:rPr>
            <a:t> &amp; Connection</a:t>
          </a:r>
          <a:endParaRPr lang="en-US" sz="1100">
            <a:solidFill>
              <a:schemeClr val="bg2"/>
            </a:solidFill>
          </a:endParaRPr>
        </a:p>
      </dgm:t>
    </dgm:pt>
    <dgm:pt modelId="{49D090A5-3293-4830-9A3D-8438D041715D}" type="parTrans" cxnId="{3C882F23-E513-4D44-8564-9C22DA42F75A}">
      <dgm:prSet/>
      <dgm:spPr/>
      <dgm:t>
        <a:bodyPr/>
        <a:lstStyle/>
        <a:p>
          <a:endParaRPr lang="en-US"/>
        </a:p>
      </dgm:t>
    </dgm:pt>
    <dgm:pt modelId="{31A40798-FDD8-4195-B888-F5C8C963C2EB}" type="sibTrans" cxnId="{3C882F23-E513-4D44-8564-9C22DA42F75A}">
      <dgm:prSet/>
      <dgm:spPr/>
      <dgm:t>
        <a:bodyPr/>
        <a:lstStyle/>
        <a:p>
          <a:endParaRPr lang="en-US"/>
        </a:p>
      </dgm:t>
    </dgm:pt>
    <dgm:pt modelId="{07DE83EC-9646-459B-AE65-089DF87F9D6B}">
      <dgm:prSet phldrT="[Text]" custT="1"/>
      <dgm:spPr/>
      <dgm:t>
        <a:bodyPr/>
        <a:lstStyle/>
        <a:p>
          <a:r>
            <a:rPr lang="en-US" sz="1100">
              <a:solidFill>
                <a:schemeClr val="bg2"/>
              </a:solidFill>
            </a:rPr>
            <a:t>Meetups &amp; Events</a:t>
          </a:r>
        </a:p>
      </dgm:t>
      <dgm:extLst>
        <a:ext uri="{E40237B7-FDA0-4F09-8148-C483321AD2D9}">
          <dgm14:cNvPr xmlns:dgm14="http://schemas.microsoft.com/office/drawing/2010/diagram" id="0" name="" descr="Hexagon Radial diagram with 6 smaller hexagons distributed around a larger central hexagon. The central hexgon reads &quot;offer multiple ways to engage.&quot; The six smaller hexagons read: technical support; networking and connection; meetups and events; workshops and presentations; training platforms; 1:1 consult."/>
        </a:ext>
      </dgm:extLst>
    </dgm:pt>
    <dgm:pt modelId="{2A902F0B-8862-49C2-9B40-4654DE84F978}" type="parTrans" cxnId="{DEF43B74-36A4-43FC-9927-8D2383CBB73E}">
      <dgm:prSet/>
      <dgm:spPr/>
      <dgm:t>
        <a:bodyPr/>
        <a:lstStyle/>
        <a:p>
          <a:endParaRPr lang="en-US"/>
        </a:p>
      </dgm:t>
    </dgm:pt>
    <dgm:pt modelId="{6DD91DA5-4D40-4522-9705-394D5204B6D4}" type="sibTrans" cxnId="{DEF43B74-36A4-43FC-9927-8D2383CBB73E}">
      <dgm:prSet/>
      <dgm:spPr/>
      <dgm:t>
        <a:bodyPr/>
        <a:lstStyle/>
        <a:p>
          <a:endParaRPr lang="en-US"/>
        </a:p>
      </dgm:t>
    </dgm:pt>
    <dgm:pt modelId="{8AC1250E-E40D-45C1-942A-0D0F772D634D}">
      <dgm:prSet phldrT="[Text]" custT="1"/>
      <dgm:spPr/>
      <dgm:t>
        <a:bodyPr/>
        <a:lstStyle/>
        <a:p>
          <a:endParaRPr lang="en-US"/>
        </a:p>
      </dgm:t>
    </dgm:pt>
    <dgm:pt modelId="{57593671-8609-46DD-8360-C67B5C229C1A}" type="parTrans" cxnId="{ED13C4A5-7289-4D6C-99F9-803A0BE5E478}">
      <dgm:prSet/>
      <dgm:spPr/>
      <dgm:t>
        <a:bodyPr/>
        <a:lstStyle/>
        <a:p>
          <a:endParaRPr lang="en-US"/>
        </a:p>
      </dgm:t>
    </dgm:pt>
    <dgm:pt modelId="{7E55FA62-F8EC-4969-B412-D334476F519F}" type="sibTrans" cxnId="{ED13C4A5-7289-4D6C-99F9-803A0BE5E478}">
      <dgm:prSet/>
      <dgm:spPr/>
      <dgm:t>
        <a:bodyPr/>
        <a:lstStyle/>
        <a:p>
          <a:endParaRPr lang="en-US"/>
        </a:p>
      </dgm:t>
    </dgm:pt>
    <dgm:pt modelId="{290527A8-1ED6-4FDB-9669-F230D20C4FDB}">
      <dgm:prSet phldrT="[Text]" custT="1"/>
      <dgm:spPr/>
      <dgm:t>
        <a:bodyPr/>
        <a:lstStyle/>
        <a:p>
          <a:endParaRPr lang="en-US"/>
        </a:p>
      </dgm:t>
    </dgm:pt>
    <dgm:pt modelId="{27174A7A-A007-4573-85FA-9FEC15AB6417}" type="parTrans" cxnId="{8BB2809E-3283-4423-924F-F0D0D93C07EA}">
      <dgm:prSet/>
      <dgm:spPr/>
      <dgm:t>
        <a:bodyPr/>
        <a:lstStyle/>
        <a:p>
          <a:endParaRPr lang="en-US"/>
        </a:p>
      </dgm:t>
    </dgm:pt>
    <dgm:pt modelId="{DF39E841-91BA-4450-88B1-7D40661B77C3}" type="sibTrans" cxnId="{8BB2809E-3283-4423-924F-F0D0D93C07EA}">
      <dgm:prSet/>
      <dgm:spPr/>
      <dgm:t>
        <a:bodyPr/>
        <a:lstStyle/>
        <a:p>
          <a:endParaRPr lang="en-US"/>
        </a:p>
      </dgm:t>
    </dgm:pt>
    <dgm:pt modelId="{75A876C1-E925-4F09-A7B9-A5BA2D0ED2AB}">
      <dgm:prSet phldrT="[Text]" custT="1"/>
      <dgm:spPr/>
      <dgm:t>
        <a:bodyPr/>
        <a:lstStyle/>
        <a:p>
          <a:endParaRPr lang="en-US"/>
        </a:p>
      </dgm:t>
    </dgm:pt>
    <dgm:pt modelId="{BD0D4193-B0AC-49C8-9A22-434C4D669FA5}" type="parTrans" cxnId="{B315D8A6-CD09-4478-9AD3-666ADE9AF2A9}">
      <dgm:prSet/>
      <dgm:spPr/>
      <dgm:t>
        <a:bodyPr/>
        <a:lstStyle/>
        <a:p>
          <a:endParaRPr lang="en-US"/>
        </a:p>
      </dgm:t>
    </dgm:pt>
    <dgm:pt modelId="{A62D39BF-B76E-48DD-A112-9691DDF00A97}" type="sibTrans" cxnId="{B315D8A6-CD09-4478-9AD3-666ADE9AF2A9}">
      <dgm:prSet/>
      <dgm:spPr/>
      <dgm:t>
        <a:bodyPr/>
        <a:lstStyle/>
        <a:p>
          <a:endParaRPr lang="en-US"/>
        </a:p>
      </dgm:t>
    </dgm:pt>
    <dgm:pt modelId="{85181C8F-D8C6-4C01-A36B-099CA2DBDD9E}">
      <dgm:prSet/>
      <dgm:spPr/>
      <dgm:t>
        <a:bodyPr/>
        <a:lstStyle/>
        <a:p>
          <a:endParaRPr lang="en-US"/>
        </a:p>
      </dgm:t>
    </dgm:pt>
    <dgm:pt modelId="{E6C8364D-68E1-4EA7-BEFE-B2B080763196}" type="parTrans" cxnId="{9D26846C-918F-424F-8D7B-0FECAA8748C4}">
      <dgm:prSet/>
      <dgm:spPr/>
      <dgm:t>
        <a:bodyPr/>
        <a:lstStyle/>
        <a:p>
          <a:endParaRPr lang="en-US"/>
        </a:p>
      </dgm:t>
    </dgm:pt>
    <dgm:pt modelId="{9CEA36DA-7C16-4AA6-986F-4439A1238AF0}" type="sibTrans" cxnId="{9D26846C-918F-424F-8D7B-0FECAA8748C4}">
      <dgm:prSet/>
      <dgm:spPr/>
      <dgm:t>
        <a:bodyPr/>
        <a:lstStyle/>
        <a:p>
          <a:endParaRPr lang="en-US"/>
        </a:p>
      </dgm:t>
    </dgm:pt>
    <dgm:pt modelId="{C3CEAFDA-38FA-4755-BB19-875076515E31}">
      <dgm:prSet custT="1"/>
      <dgm:spPr/>
      <dgm:t>
        <a:bodyPr/>
        <a:lstStyle/>
        <a:p>
          <a:r>
            <a:rPr lang="en-US" sz="1000">
              <a:solidFill>
                <a:schemeClr val="bg2"/>
              </a:solidFill>
            </a:rPr>
            <a:t>Workshops &amp; </a:t>
          </a:r>
          <a:r>
            <a:rPr lang="en-US" sz="900">
              <a:solidFill>
                <a:schemeClr val="bg2"/>
              </a:solidFill>
            </a:rPr>
            <a:t>Presentations</a:t>
          </a:r>
          <a:endParaRPr lang="en-US" sz="1000">
            <a:solidFill>
              <a:schemeClr val="bg2"/>
            </a:solidFill>
          </a:endParaRPr>
        </a:p>
      </dgm:t>
    </dgm:pt>
    <dgm:pt modelId="{8D07D648-986C-45B5-9539-80885A24EE14}" type="parTrans" cxnId="{F8480F89-09E5-4731-82C4-EF630777301F}">
      <dgm:prSet/>
      <dgm:spPr/>
      <dgm:t>
        <a:bodyPr/>
        <a:lstStyle/>
        <a:p>
          <a:endParaRPr lang="en-US"/>
        </a:p>
      </dgm:t>
    </dgm:pt>
    <dgm:pt modelId="{75FCE1CB-E0D5-4937-98F8-6AF8D5465248}" type="sibTrans" cxnId="{F8480F89-09E5-4731-82C4-EF630777301F}">
      <dgm:prSet/>
      <dgm:spPr/>
      <dgm:t>
        <a:bodyPr/>
        <a:lstStyle/>
        <a:p>
          <a:endParaRPr lang="en-US"/>
        </a:p>
      </dgm:t>
    </dgm:pt>
    <dgm:pt modelId="{8C48FC86-FA36-4993-ABFB-9562E267F6B7}">
      <dgm:prSet/>
      <dgm:spPr/>
      <dgm:t>
        <a:bodyPr/>
        <a:lstStyle/>
        <a:p>
          <a:endParaRPr lang="en-US"/>
        </a:p>
      </dgm:t>
    </dgm:pt>
    <dgm:pt modelId="{A9CB3DC2-236E-4A1F-81C7-8CB03ED41948}" type="parTrans" cxnId="{754CE862-3510-486D-B57D-EA35EE7A972F}">
      <dgm:prSet/>
      <dgm:spPr/>
      <dgm:t>
        <a:bodyPr/>
        <a:lstStyle/>
        <a:p>
          <a:endParaRPr lang="en-US"/>
        </a:p>
      </dgm:t>
    </dgm:pt>
    <dgm:pt modelId="{3B24F20C-7576-4DBE-B287-080F51FB8839}" type="sibTrans" cxnId="{754CE862-3510-486D-B57D-EA35EE7A972F}">
      <dgm:prSet/>
      <dgm:spPr/>
      <dgm:t>
        <a:bodyPr/>
        <a:lstStyle/>
        <a:p>
          <a:endParaRPr lang="en-US"/>
        </a:p>
      </dgm:t>
    </dgm:pt>
    <dgm:pt modelId="{84B001D8-AC62-41C5-BB8E-FEAD5A6FEF78}">
      <dgm:prSet/>
      <dgm:spPr/>
      <dgm:t>
        <a:bodyPr/>
        <a:lstStyle/>
        <a:p>
          <a:endParaRPr lang="en-US"/>
        </a:p>
      </dgm:t>
    </dgm:pt>
    <dgm:pt modelId="{38EBF666-35F9-48FC-8F74-C619BCF491DB}" type="parTrans" cxnId="{592C9A7F-4243-45AD-A072-7992413B1C98}">
      <dgm:prSet/>
      <dgm:spPr/>
      <dgm:t>
        <a:bodyPr/>
        <a:lstStyle/>
        <a:p>
          <a:endParaRPr lang="en-US"/>
        </a:p>
      </dgm:t>
    </dgm:pt>
    <dgm:pt modelId="{CC10EC35-43EC-4E9E-873B-6CDEF47E6A76}" type="sibTrans" cxnId="{592C9A7F-4243-45AD-A072-7992413B1C98}">
      <dgm:prSet/>
      <dgm:spPr/>
      <dgm:t>
        <a:bodyPr/>
        <a:lstStyle/>
        <a:p>
          <a:endParaRPr lang="en-US"/>
        </a:p>
      </dgm:t>
    </dgm:pt>
    <dgm:pt modelId="{BB906EB2-9AD1-4619-BD46-6A31025BA6CB}">
      <dgm:prSet/>
      <dgm:spPr/>
      <dgm:t>
        <a:bodyPr/>
        <a:lstStyle/>
        <a:p>
          <a:endParaRPr lang="en-US">
            <a:solidFill>
              <a:schemeClr val="tx2"/>
            </a:solidFill>
          </a:endParaRPr>
        </a:p>
      </dgm:t>
    </dgm:pt>
    <dgm:pt modelId="{E6ADEE80-5052-4EF3-BAC5-659DBA5B6405}" type="parTrans" cxnId="{94694236-2E67-4782-8F35-A083067ACD9A}">
      <dgm:prSet/>
      <dgm:spPr/>
      <dgm:t>
        <a:bodyPr/>
        <a:lstStyle/>
        <a:p>
          <a:endParaRPr lang="en-US"/>
        </a:p>
      </dgm:t>
    </dgm:pt>
    <dgm:pt modelId="{368F6C21-61F6-4172-964F-7B112A625E09}" type="sibTrans" cxnId="{94694236-2E67-4782-8F35-A083067ACD9A}">
      <dgm:prSet/>
      <dgm:spPr/>
      <dgm:t>
        <a:bodyPr/>
        <a:lstStyle/>
        <a:p>
          <a:endParaRPr lang="en-US"/>
        </a:p>
      </dgm:t>
    </dgm:pt>
    <dgm:pt modelId="{E13668F5-2CFC-4BAD-A8A5-A395ED4BDDD4}">
      <dgm:prSet/>
      <dgm:spPr/>
      <dgm:t>
        <a:bodyPr/>
        <a:lstStyle/>
        <a:p>
          <a:endParaRPr lang="en-US"/>
        </a:p>
      </dgm:t>
    </dgm:pt>
    <dgm:pt modelId="{DA2170D1-C250-4636-B074-346EB9876B3B}" type="parTrans" cxnId="{22AF7873-7369-4F6F-B970-DFFB1C1BA562}">
      <dgm:prSet/>
      <dgm:spPr/>
      <dgm:t>
        <a:bodyPr/>
        <a:lstStyle/>
        <a:p>
          <a:endParaRPr lang="en-US"/>
        </a:p>
      </dgm:t>
    </dgm:pt>
    <dgm:pt modelId="{36E25F66-0498-4D9C-8BB8-E39AE7DC3BCA}" type="sibTrans" cxnId="{22AF7873-7369-4F6F-B970-DFFB1C1BA562}">
      <dgm:prSet/>
      <dgm:spPr/>
      <dgm:t>
        <a:bodyPr/>
        <a:lstStyle/>
        <a:p>
          <a:endParaRPr lang="en-US"/>
        </a:p>
      </dgm:t>
    </dgm:pt>
    <dgm:pt modelId="{2D45F7B5-D4CE-4DB7-8ABA-80734764FE1E}">
      <dgm:prSet/>
      <dgm:spPr/>
      <dgm:t>
        <a:bodyPr/>
        <a:lstStyle/>
        <a:p>
          <a:endParaRPr lang="en-US">
            <a:solidFill>
              <a:schemeClr val="tx2"/>
            </a:solidFill>
          </a:endParaRPr>
        </a:p>
      </dgm:t>
    </dgm:pt>
    <dgm:pt modelId="{39CF3C5C-BD7D-446B-A1D4-687A773E8E41}" type="parTrans" cxnId="{99C4971F-1EB2-4A27-977B-256898FB12E4}">
      <dgm:prSet/>
      <dgm:spPr/>
      <dgm:t>
        <a:bodyPr/>
        <a:lstStyle/>
        <a:p>
          <a:endParaRPr lang="en-US"/>
        </a:p>
      </dgm:t>
    </dgm:pt>
    <dgm:pt modelId="{BD5120CE-9D15-4F4E-9E25-89C5F1723C0C}" type="sibTrans" cxnId="{99C4971F-1EB2-4A27-977B-256898FB12E4}">
      <dgm:prSet/>
      <dgm:spPr/>
      <dgm:t>
        <a:bodyPr/>
        <a:lstStyle/>
        <a:p>
          <a:endParaRPr lang="en-US"/>
        </a:p>
      </dgm:t>
    </dgm:pt>
    <dgm:pt modelId="{80DF91E4-EBFE-4580-A0A9-55E213230A4C}">
      <dgm:prSet custT="1"/>
      <dgm:spPr/>
      <dgm:t>
        <a:bodyPr/>
        <a:lstStyle/>
        <a:p>
          <a:r>
            <a:rPr lang="en-US" sz="1100">
              <a:solidFill>
                <a:schemeClr val="bg2"/>
              </a:solidFill>
            </a:rPr>
            <a:t>1:1 Consults</a:t>
          </a:r>
        </a:p>
      </dgm:t>
    </dgm:pt>
    <dgm:pt modelId="{C8DFC101-0403-45AA-8806-DB5607E829DA}" type="parTrans" cxnId="{12D8D209-8E7E-4028-B666-0724E8380201}">
      <dgm:prSet/>
      <dgm:spPr/>
      <dgm:t>
        <a:bodyPr/>
        <a:lstStyle/>
        <a:p>
          <a:endParaRPr lang="en-US"/>
        </a:p>
      </dgm:t>
    </dgm:pt>
    <dgm:pt modelId="{9519D261-F863-4F7E-BAFE-D2A8A8A2F908}" type="sibTrans" cxnId="{12D8D209-8E7E-4028-B666-0724E8380201}">
      <dgm:prSet/>
      <dgm:spPr/>
      <dgm:t>
        <a:bodyPr/>
        <a:lstStyle/>
        <a:p>
          <a:endParaRPr lang="en-US"/>
        </a:p>
      </dgm:t>
    </dgm:pt>
    <dgm:pt modelId="{CE1458C8-8461-4F28-A1A3-6223A897A6EC}">
      <dgm:prSet custT="1"/>
      <dgm:spPr/>
      <dgm:t>
        <a:bodyPr/>
        <a:lstStyle/>
        <a:p>
          <a:r>
            <a:rPr lang="en-US" sz="1100">
              <a:solidFill>
                <a:schemeClr val="bg2"/>
              </a:solidFill>
            </a:rPr>
            <a:t>Training platforms</a:t>
          </a:r>
        </a:p>
      </dgm:t>
    </dgm:pt>
    <dgm:pt modelId="{03923A20-9006-47B2-BCAF-A877D043068B}" type="parTrans" cxnId="{77D1C00D-6BDB-4585-A52C-C9569927153C}">
      <dgm:prSet/>
      <dgm:spPr/>
      <dgm:t>
        <a:bodyPr/>
        <a:lstStyle/>
        <a:p>
          <a:endParaRPr lang="en-US"/>
        </a:p>
      </dgm:t>
    </dgm:pt>
    <dgm:pt modelId="{7D0E9EDF-48EE-4D19-9C24-1A0DCCA567D5}" type="sibTrans" cxnId="{77D1C00D-6BDB-4585-A52C-C9569927153C}">
      <dgm:prSet/>
      <dgm:spPr/>
      <dgm:t>
        <a:bodyPr/>
        <a:lstStyle/>
        <a:p>
          <a:endParaRPr lang="en-US"/>
        </a:p>
      </dgm:t>
    </dgm:pt>
    <dgm:pt modelId="{B4932DC7-C927-4222-A0BF-3F2E69446BE9}">
      <dgm:prSet/>
      <dgm:spPr/>
      <dgm:t>
        <a:bodyPr/>
        <a:lstStyle/>
        <a:p>
          <a:endParaRPr lang="en-US"/>
        </a:p>
      </dgm:t>
    </dgm:pt>
    <dgm:pt modelId="{54A1820F-7FC8-41A7-B124-8F0D38DFED6A}" type="parTrans" cxnId="{2D58A989-87BB-4CFE-AC27-B001FE33D880}">
      <dgm:prSet/>
      <dgm:spPr/>
      <dgm:t>
        <a:bodyPr/>
        <a:lstStyle/>
        <a:p>
          <a:endParaRPr lang="en-US"/>
        </a:p>
      </dgm:t>
    </dgm:pt>
    <dgm:pt modelId="{691E078B-4C86-414D-A00A-0BA3E2D5D8E9}" type="sibTrans" cxnId="{2D58A989-87BB-4CFE-AC27-B001FE33D880}">
      <dgm:prSet/>
      <dgm:spPr/>
      <dgm:t>
        <a:bodyPr/>
        <a:lstStyle/>
        <a:p>
          <a:endParaRPr lang="en-US"/>
        </a:p>
      </dgm:t>
    </dgm:pt>
    <dgm:pt modelId="{E3D4F086-366D-411B-979E-4D1CB50BF21A}" type="pres">
      <dgm:prSet presAssocID="{6EE731A3-9A84-4D9D-814D-845271D5C206}" presName="Name0" presStyleCnt="0">
        <dgm:presLayoutVars>
          <dgm:chMax val="1"/>
          <dgm:chPref val="1"/>
          <dgm:dir/>
          <dgm:animOne val="branch"/>
          <dgm:animLvl val="lvl"/>
        </dgm:presLayoutVars>
      </dgm:prSet>
      <dgm:spPr/>
    </dgm:pt>
    <dgm:pt modelId="{9D527326-28AB-41D5-977F-4A6C084B4FFF}" type="pres">
      <dgm:prSet presAssocID="{218ED2F8-C707-440D-966E-BD3507F0EB87}" presName="Parent" presStyleLbl="node0" presStyleIdx="0" presStyleCnt="1" custLinFactNeighborY="-470">
        <dgm:presLayoutVars>
          <dgm:chMax val="6"/>
          <dgm:chPref val="6"/>
        </dgm:presLayoutVars>
      </dgm:prSet>
      <dgm:spPr/>
    </dgm:pt>
    <dgm:pt modelId="{5F301DDF-E8C9-4D0A-8AB2-A6E6F6022135}" type="pres">
      <dgm:prSet presAssocID="{29EE2BBC-25D8-4048-9F29-1ED442ED4D0B}" presName="Accent1" presStyleCnt="0"/>
      <dgm:spPr/>
    </dgm:pt>
    <dgm:pt modelId="{01C1FDCC-1E73-4B6B-9611-543A60D94114}" type="pres">
      <dgm:prSet presAssocID="{29EE2BBC-25D8-4048-9F29-1ED442ED4D0B}" presName="Accent" presStyleLbl="bgShp" presStyleIdx="0" presStyleCnt="6"/>
      <dgm:spPr/>
    </dgm:pt>
    <dgm:pt modelId="{951DE0DE-2EB3-4968-93F5-1B3B98FBC0C4}" type="pres">
      <dgm:prSet presAssocID="{29EE2BBC-25D8-4048-9F29-1ED442ED4D0B}" presName="Child1" presStyleLbl="node1" presStyleIdx="0" presStyleCnt="6">
        <dgm:presLayoutVars>
          <dgm:chMax val="0"/>
          <dgm:chPref val="0"/>
          <dgm:bulletEnabled val="1"/>
        </dgm:presLayoutVars>
      </dgm:prSet>
      <dgm:spPr/>
    </dgm:pt>
    <dgm:pt modelId="{A6B29A22-03FC-43AB-B493-F99200700FDA}" type="pres">
      <dgm:prSet presAssocID="{284AFDF4-9C79-473D-997E-7D3E5A8E469F}" presName="Accent2" presStyleCnt="0"/>
      <dgm:spPr/>
    </dgm:pt>
    <dgm:pt modelId="{BB316B9E-BAD2-45B2-948A-CCEADE92AFE3}" type="pres">
      <dgm:prSet presAssocID="{284AFDF4-9C79-473D-997E-7D3E5A8E469F}" presName="Accent" presStyleLbl="bgShp" presStyleIdx="1" presStyleCnt="6"/>
      <dgm:spPr/>
    </dgm:pt>
    <dgm:pt modelId="{C3F55DA9-971E-4200-9F1C-A2CA4C2B0F2A}" type="pres">
      <dgm:prSet presAssocID="{284AFDF4-9C79-473D-997E-7D3E5A8E469F}" presName="Child2" presStyleLbl="node1" presStyleIdx="1" presStyleCnt="6">
        <dgm:presLayoutVars>
          <dgm:chMax val="0"/>
          <dgm:chPref val="0"/>
          <dgm:bulletEnabled val="1"/>
        </dgm:presLayoutVars>
      </dgm:prSet>
      <dgm:spPr/>
    </dgm:pt>
    <dgm:pt modelId="{3DC44EF9-57BD-4651-BF04-286B9228CA75}" type="pres">
      <dgm:prSet presAssocID="{07DE83EC-9646-459B-AE65-089DF87F9D6B}" presName="Accent3" presStyleCnt="0"/>
      <dgm:spPr/>
    </dgm:pt>
    <dgm:pt modelId="{2F4CE9AE-1151-4DA7-9444-857B98FD6F9C}" type="pres">
      <dgm:prSet presAssocID="{07DE83EC-9646-459B-AE65-089DF87F9D6B}" presName="Accent" presStyleLbl="bgShp" presStyleIdx="2" presStyleCnt="6"/>
      <dgm:spPr/>
    </dgm:pt>
    <dgm:pt modelId="{C40C4A75-3407-4401-9070-5250E07DD539}" type="pres">
      <dgm:prSet presAssocID="{07DE83EC-9646-459B-AE65-089DF87F9D6B}" presName="Child3" presStyleLbl="node1" presStyleIdx="2" presStyleCnt="6">
        <dgm:presLayoutVars>
          <dgm:chMax val="0"/>
          <dgm:chPref val="0"/>
          <dgm:bulletEnabled val="1"/>
        </dgm:presLayoutVars>
      </dgm:prSet>
      <dgm:spPr/>
    </dgm:pt>
    <dgm:pt modelId="{B6A1F3BA-C1BC-4454-BC37-3A7D255F5C44}" type="pres">
      <dgm:prSet presAssocID="{C3CEAFDA-38FA-4755-BB19-875076515E31}" presName="Accent4" presStyleCnt="0"/>
      <dgm:spPr/>
    </dgm:pt>
    <dgm:pt modelId="{18C7414F-7DC4-44D7-A0AA-75E1D6D9D5F3}" type="pres">
      <dgm:prSet presAssocID="{C3CEAFDA-38FA-4755-BB19-875076515E31}" presName="Accent" presStyleLbl="bgShp" presStyleIdx="3" presStyleCnt="6"/>
      <dgm:spPr/>
    </dgm:pt>
    <dgm:pt modelId="{3B1AE1B0-3CBB-40A9-9F66-867BAD182252}" type="pres">
      <dgm:prSet presAssocID="{C3CEAFDA-38FA-4755-BB19-875076515E31}" presName="Child4" presStyleLbl="node1" presStyleIdx="3" presStyleCnt="6" custScaleX="102317" custLinFactNeighborY="2154">
        <dgm:presLayoutVars>
          <dgm:chMax val="0"/>
          <dgm:chPref val="0"/>
          <dgm:bulletEnabled val="1"/>
        </dgm:presLayoutVars>
      </dgm:prSet>
      <dgm:spPr/>
    </dgm:pt>
    <dgm:pt modelId="{68080DCB-F3EC-40D0-8720-A1588C0AA898}" type="pres">
      <dgm:prSet presAssocID="{CE1458C8-8461-4F28-A1A3-6223A897A6EC}" presName="Accent5" presStyleCnt="0"/>
      <dgm:spPr/>
    </dgm:pt>
    <dgm:pt modelId="{6BE25948-2A29-4A89-82DC-99C1131D0C91}" type="pres">
      <dgm:prSet presAssocID="{CE1458C8-8461-4F28-A1A3-6223A897A6EC}" presName="Accent" presStyleLbl="bgShp" presStyleIdx="4" presStyleCnt="6"/>
      <dgm:spPr/>
    </dgm:pt>
    <dgm:pt modelId="{9B77A157-7382-4960-AA91-37B38C8283F5}" type="pres">
      <dgm:prSet presAssocID="{CE1458C8-8461-4F28-A1A3-6223A897A6EC}" presName="Child5" presStyleLbl="node1" presStyleIdx="4" presStyleCnt="6">
        <dgm:presLayoutVars>
          <dgm:chMax val="0"/>
          <dgm:chPref val="0"/>
          <dgm:bulletEnabled val="1"/>
        </dgm:presLayoutVars>
      </dgm:prSet>
      <dgm:spPr/>
    </dgm:pt>
    <dgm:pt modelId="{5402C00F-B5FA-492C-BBA4-D1586EB3A867}" type="pres">
      <dgm:prSet presAssocID="{80DF91E4-EBFE-4580-A0A9-55E213230A4C}" presName="Accent6" presStyleCnt="0"/>
      <dgm:spPr/>
    </dgm:pt>
    <dgm:pt modelId="{26514DAA-636C-48F4-93A6-28C432A72036}" type="pres">
      <dgm:prSet presAssocID="{80DF91E4-EBFE-4580-A0A9-55E213230A4C}" presName="Accent" presStyleLbl="bgShp" presStyleIdx="5" presStyleCnt="6"/>
      <dgm:spPr/>
    </dgm:pt>
    <dgm:pt modelId="{6DC3986D-AD76-448B-96E0-32A5B6FDAF9C}" type="pres">
      <dgm:prSet presAssocID="{80DF91E4-EBFE-4580-A0A9-55E213230A4C}" presName="Child6" presStyleLbl="node1" presStyleIdx="5" presStyleCnt="6" custLinFactNeighborX="1243" custLinFactNeighborY="-151">
        <dgm:presLayoutVars>
          <dgm:chMax val="0"/>
          <dgm:chPref val="0"/>
          <dgm:bulletEnabled val="1"/>
        </dgm:presLayoutVars>
      </dgm:prSet>
      <dgm:spPr/>
    </dgm:pt>
  </dgm:ptLst>
  <dgm:cxnLst>
    <dgm:cxn modelId="{12D8D209-8E7E-4028-B666-0724E8380201}" srcId="{218ED2F8-C707-440D-966E-BD3507F0EB87}" destId="{80DF91E4-EBFE-4580-A0A9-55E213230A4C}" srcOrd="5" destOrd="0" parTransId="{C8DFC101-0403-45AA-8806-DB5607E829DA}" sibTransId="{9519D261-F863-4F7E-BAFE-D2A8A8A2F908}"/>
    <dgm:cxn modelId="{77D1C00D-6BDB-4585-A52C-C9569927153C}" srcId="{218ED2F8-C707-440D-966E-BD3507F0EB87}" destId="{CE1458C8-8461-4F28-A1A3-6223A897A6EC}" srcOrd="4" destOrd="0" parTransId="{03923A20-9006-47B2-BCAF-A877D043068B}" sibTransId="{7D0E9EDF-48EE-4D19-9C24-1A0DCCA567D5}"/>
    <dgm:cxn modelId="{801A2711-81A5-4197-AAC1-E69BA89ADE89}" type="presOf" srcId="{C3CEAFDA-38FA-4755-BB19-875076515E31}" destId="{3B1AE1B0-3CBB-40A9-9F66-867BAD182252}" srcOrd="0" destOrd="0" presId="urn:microsoft.com/office/officeart/2011/layout/HexagonRadial"/>
    <dgm:cxn modelId="{99C4971F-1EB2-4A27-977B-256898FB12E4}" srcId="{218ED2F8-C707-440D-966E-BD3507F0EB87}" destId="{2D45F7B5-D4CE-4DB7-8ABA-80734764FE1E}" srcOrd="6" destOrd="0" parTransId="{39CF3C5C-BD7D-446B-A1D4-687A773E8E41}" sibTransId="{BD5120CE-9D15-4F4E-9E25-89C5F1723C0C}"/>
    <dgm:cxn modelId="{3C882F23-E513-4D44-8564-9C22DA42F75A}" srcId="{218ED2F8-C707-440D-966E-BD3507F0EB87}" destId="{284AFDF4-9C79-473D-997E-7D3E5A8E469F}" srcOrd="1" destOrd="0" parTransId="{49D090A5-3293-4830-9A3D-8438D041715D}" sibTransId="{31A40798-FDD8-4195-B888-F5C8C963C2EB}"/>
    <dgm:cxn modelId="{94694236-2E67-4782-8F35-A083067ACD9A}" srcId="{218ED2F8-C707-440D-966E-BD3507F0EB87}" destId="{BB906EB2-9AD1-4619-BD46-6A31025BA6CB}" srcOrd="8" destOrd="0" parTransId="{E6ADEE80-5052-4EF3-BAC5-659DBA5B6405}" sibTransId="{368F6C21-61F6-4172-964F-7B112A625E09}"/>
    <dgm:cxn modelId="{754CE862-3510-486D-B57D-EA35EE7A972F}" srcId="{218ED2F8-C707-440D-966E-BD3507F0EB87}" destId="{8C48FC86-FA36-4993-ABFB-9562E267F6B7}" srcOrd="10" destOrd="0" parTransId="{A9CB3DC2-236E-4A1F-81C7-8CB03ED41948}" sibTransId="{3B24F20C-7576-4DBE-B287-080F51FB8839}"/>
    <dgm:cxn modelId="{C552AC64-3798-457C-B538-2769795121DD}" type="presOf" srcId="{29EE2BBC-25D8-4048-9F29-1ED442ED4D0B}" destId="{951DE0DE-2EB3-4968-93F5-1B3B98FBC0C4}" srcOrd="0" destOrd="0" presId="urn:microsoft.com/office/officeart/2011/layout/HexagonRadial"/>
    <dgm:cxn modelId="{A4911465-8A0F-4610-BA9A-FC7508D2F28A}" type="presOf" srcId="{284AFDF4-9C79-473D-997E-7D3E5A8E469F}" destId="{C3F55DA9-971E-4200-9F1C-A2CA4C2B0F2A}" srcOrd="0" destOrd="0" presId="urn:microsoft.com/office/officeart/2011/layout/HexagonRadial"/>
    <dgm:cxn modelId="{24540646-93FA-4E5B-A627-A47FA1F4BC85}" type="presOf" srcId="{218ED2F8-C707-440D-966E-BD3507F0EB87}" destId="{9D527326-28AB-41D5-977F-4A6C084B4FFF}" srcOrd="0" destOrd="0" presId="urn:microsoft.com/office/officeart/2011/layout/HexagonRadial"/>
    <dgm:cxn modelId="{9D26846C-918F-424F-8D7B-0FECAA8748C4}" srcId="{218ED2F8-C707-440D-966E-BD3507F0EB87}" destId="{85181C8F-D8C6-4C01-A36B-099CA2DBDD9E}" srcOrd="11" destOrd="0" parTransId="{E6C8364D-68E1-4EA7-BEFE-B2B080763196}" sibTransId="{9CEA36DA-7C16-4AA6-986F-4439A1238AF0}"/>
    <dgm:cxn modelId="{3763324E-ABB2-4701-8D4E-2FF4998BDD5A}" type="presOf" srcId="{6EE731A3-9A84-4D9D-814D-845271D5C206}" destId="{E3D4F086-366D-411B-979E-4D1CB50BF21A}" srcOrd="0" destOrd="0" presId="urn:microsoft.com/office/officeart/2011/layout/HexagonRadial"/>
    <dgm:cxn modelId="{0494F750-5159-4DF9-8E86-114BF9093C36}" type="presOf" srcId="{80DF91E4-EBFE-4580-A0A9-55E213230A4C}" destId="{6DC3986D-AD76-448B-96E0-32A5B6FDAF9C}" srcOrd="0" destOrd="0" presId="urn:microsoft.com/office/officeart/2011/layout/HexagonRadial"/>
    <dgm:cxn modelId="{22AF7873-7369-4F6F-B970-DFFB1C1BA562}" srcId="{218ED2F8-C707-440D-966E-BD3507F0EB87}" destId="{E13668F5-2CFC-4BAD-A8A5-A395ED4BDDD4}" srcOrd="7" destOrd="0" parTransId="{DA2170D1-C250-4636-B074-346EB9876B3B}" sibTransId="{36E25F66-0498-4D9C-8BB8-E39AE7DC3BCA}"/>
    <dgm:cxn modelId="{DEF43B74-36A4-43FC-9927-8D2383CBB73E}" srcId="{218ED2F8-C707-440D-966E-BD3507F0EB87}" destId="{07DE83EC-9646-459B-AE65-089DF87F9D6B}" srcOrd="2" destOrd="0" parTransId="{2A902F0B-8862-49C2-9B40-4654DE84F978}" sibTransId="{6DD91DA5-4D40-4522-9705-394D5204B6D4}"/>
    <dgm:cxn modelId="{592C9A7F-4243-45AD-A072-7992413B1C98}" srcId="{218ED2F8-C707-440D-966E-BD3507F0EB87}" destId="{84B001D8-AC62-41C5-BB8E-FEAD5A6FEF78}" srcOrd="9" destOrd="0" parTransId="{38EBF666-35F9-48FC-8F74-C619BCF491DB}" sibTransId="{CC10EC35-43EC-4E9E-873B-6CDEF47E6A76}"/>
    <dgm:cxn modelId="{F8480F89-09E5-4731-82C4-EF630777301F}" srcId="{218ED2F8-C707-440D-966E-BD3507F0EB87}" destId="{C3CEAFDA-38FA-4755-BB19-875076515E31}" srcOrd="3" destOrd="0" parTransId="{8D07D648-986C-45B5-9539-80885A24EE14}" sibTransId="{75FCE1CB-E0D5-4937-98F8-6AF8D5465248}"/>
    <dgm:cxn modelId="{2D58A989-87BB-4CFE-AC27-B001FE33D880}" srcId="{6EE731A3-9A84-4D9D-814D-845271D5C206}" destId="{B4932DC7-C927-4222-A0BF-3F2E69446BE9}" srcOrd="1" destOrd="0" parTransId="{54A1820F-7FC8-41A7-B124-8F0D38DFED6A}" sibTransId="{691E078B-4C86-414D-A00A-0BA3E2D5D8E9}"/>
    <dgm:cxn modelId="{7B7BA890-5041-4F0F-AA73-44D5222CECE3}" type="presOf" srcId="{CE1458C8-8461-4F28-A1A3-6223A897A6EC}" destId="{9B77A157-7382-4960-AA91-37B38C8283F5}" srcOrd="0" destOrd="0" presId="urn:microsoft.com/office/officeart/2011/layout/HexagonRadial"/>
    <dgm:cxn modelId="{8BB2809E-3283-4423-924F-F0D0D93C07EA}" srcId="{218ED2F8-C707-440D-966E-BD3507F0EB87}" destId="{290527A8-1ED6-4FDB-9669-F230D20C4FDB}" srcOrd="13" destOrd="0" parTransId="{27174A7A-A007-4573-85FA-9FEC15AB6417}" sibTransId="{DF39E841-91BA-4450-88B1-7D40661B77C3}"/>
    <dgm:cxn modelId="{6F9F18A0-E09E-4304-9809-07E39123FB98}" srcId="{218ED2F8-C707-440D-966E-BD3507F0EB87}" destId="{29EE2BBC-25D8-4048-9F29-1ED442ED4D0B}" srcOrd="0" destOrd="0" parTransId="{79E38C40-860A-46FF-AD36-7EFBF7E0D106}" sibTransId="{D09FA872-9DC9-4253-AE2F-37CFE32668A8}"/>
    <dgm:cxn modelId="{7ADE92A2-F0FA-44BF-8400-884F717C9B78}" type="presOf" srcId="{07DE83EC-9646-459B-AE65-089DF87F9D6B}" destId="{C40C4A75-3407-4401-9070-5250E07DD539}" srcOrd="0" destOrd="0" presId="urn:microsoft.com/office/officeart/2011/layout/HexagonRadial"/>
    <dgm:cxn modelId="{ED13C4A5-7289-4D6C-99F9-803A0BE5E478}" srcId="{218ED2F8-C707-440D-966E-BD3507F0EB87}" destId="{8AC1250E-E40D-45C1-942A-0D0F772D634D}" srcOrd="12" destOrd="0" parTransId="{57593671-8609-46DD-8360-C67B5C229C1A}" sibTransId="{7E55FA62-F8EC-4969-B412-D334476F519F}"/>
    <dgm:cxn modelId="{B315D8A6-CD09-4478-9AD3-666ADE9AF2A9}" srcId="{218ED2F8-C707-440D-966E-BD3507F0EB87}" destId="{75A876C1-E925-4F09-A7B9-A5BA2D0ED2AB}" srcOrd="14" destOrd="0" parTransId="{BD0D4193-B0AC-49C8-9A22-434C4D669FA5}" sibTransId="{A62D39BF-B76E-48DD-A112-9691DDF00A97}"/>
    <dgm:cxn modelId="{19772DC5-1126-48F2-B19F-B10D1145787F}" srcId="{6EE731A3-9A84-4D9D-814D-845271D5C206}" destId="{218ED2F8-C707-440D-966E-BD3507F0EB87}" srcOrd="0" destOrd="0" parTransId="{81183483-7E99-45CD-997E-FFF1D8F8E567}" sibTransId="{E34863E6-E642-4C96-8A50-5A3E9110464A}"/>
    <dgm:cxn modelId="{FE55E058-C617-4572-8D37-AA73033ED406}" type="presParOf" srcId="{E3D4F086-366D-411B-979E-4D1CB50BF21A}" destId="{9D527326-28AB-41D5-977F-4A6C084B4FFF}" srcOrd="0" destOrd="0" presId="urn:microsoft.com/office/officeart/2011/layout/HexagonRadial"/>
    <dgm:cxn modelId="{14FA315A-077E-4D32-A81F-116EC0D5E567}" type="presParOf" srcId="{E3D4F086-366D-411B-979E-4D1CB50BF21A}" destId="{5F301DDF-E8C9-4D0A-8AB2-A6E6F6022135}" srcOrd="1" destOrd="0" presId="urn:microsoft.com/office/officeart/2011/layout/HexagonRadial"/>
    <dgm:cxn modelId="{462CF86C-FB4B-4A6C-B89E-F31FBE06075A}" type="presParOf" srcId="{5F301DDF-E8C9-4D0A-8AB2-A6E6F6022135}" destId="{01C1FDCC-1E73-4B6B-9611-543A60D94114}" srcOrd="0" destOrd="0" presId="urn:microsoft.com/office/officeart/2011/layout/HexagonRadial"/>
    <dgm:cxn modelId="{3F87C9AF-D4D9-4D11-8584-9FCEB66686E8}" type="presParOf" srcId="{E3D4F086-366D-411B-979E-4D1CB50BF21A}" destId="{951DE0DE-2EB3-4968-93F5-1B3B98FBC0C4}" srcOrd="2" destOrd="0" presId="urn:microsoft.com/office/officeart/2011/layout/HexagonRadial"/>
    <dgm:cxn modelId="{8118BB2B-0276-464E-899E-C002C55E385D}" type="presParOf" srcId="{E3D4F086-366D-411B-979E-4D1CB50BF21A}" destId="{A6B29A22-03FC-43AB-B493-F99200700FDA}" srcOrd="3" destOrd="0" presId="urn:microsoft.com/office/officeart/2011/layout/HexagonRadial"/>
    <dgm:cxn modelId="{4AC402AE-3627-4B87-B8FF-9AC05DCA6603}" type="presParOf" srcId="{A6B29A22-03FC-43AB-B493-F99200700FDA}" destId="{BB316B9E-BAD2-45B2-948A-CCEADE92AFE3}" srcOrd="0" destOrd="0" presId="urn:microsoft.com/office/officeart/2011/layout/HexagonRadial"/>
    <dgm:cxn modelId="{41E27DF6-9492-4A84-86B5-9F20A67F0855}" type="presParOf" srcId="{E3D4F086-366D-411B-979E-4D1CB50BF21A}" destId="{C3F55DA9-971E-4200-9F1C-A2CA4C2B0F2A}" srcOrd="4" destOrd="0" presId="urn:microsoft.com/office/officeart/2011/layout/HexagonRadial"/>
    <dgm:cxn modelId="{5B84CF6B-3593-4DDF-BD3D-4CF4FDC7CBA8}" type="presParOf" srcId="{E3D4F086-366D-411B-979E-4D1CB50BF21A}" destId="{3DC44EF9-57BD-4651-BF04-286B9228CA75}" srcOrd="5" destOrd="0" presId="urn:microsoft.com/office/officeart/2011/layout/HexagonRadial"/>
    <dgm:cxn modelId="{4E73EF8F-2ED2-4F72-8694-A4D0DCD187E3}" type="presParOf" srcId="{3DC44EF9-57BD-4651-BF04-286B9228CA75}" destId="{2F4CE9AE-1151-4DA7-9444-857B98FD6F9C}" srcOrd="0" destOrd="0" presId="urn:microsoft.com/office/officeart/2011/layout/HexagonRadial"/>
    <dgm:cxn modelId="{F4EE7AEC-2002-4A17-8009-1B284CCEA7EE}" type="presParOf" srcId="{E3D4F086-366D-411B-979E-4D1CB50BF21A}" destId="{C40C4A75-3407-4401-9070-5250E07DD539}" srcOrd="6" destOrd="0" presId="urn:microsoft.com/office/officeart/2011/layout/HexagonRadial"/>
    <dgm:cxn modelId="{7FC1AD6C-325D-4611-995F-BFB823ADD244}" type="presParOf" srcId="{E3D4F086-366D-411B-979E-4D1CB50BF21A}" destId="{B6A1F3BA-C1BC-4454-BC37-3A7D255F5C44}" srcOrd="7" destOrd="0" presId="urn:microsoft.com/office/officeart/2011/layout/HexagonRadial"/>
    <dgm:cxn modelId="{A33E4B0A-50FD-4DA1-8CCC-289123326BBC}" type="presParOf" srcId="{B6A1F3BA-C1BC-4454-BC37-3A7D255F5C44}" destId="{18C7414F-7DC4-44D7-A0AA-75E1D6D9D5F3}" srcOrd="0" destOrd="0" presId="urn:microsoft.com/office/officeart/2011/layout/HexagonRadial"/>
    <dgm:cxn modelId="{3C1C4A50-F47B-4B5D-92A8-859CB2B77F39}" type="presParOf" srcId="{E3D4F086-366D-411B-979E-4D1CB50BF21A}" destId="{3B1AE1B0-3CBB-40A9-9F66-867BAD182252}" srcOrd="8" destOrd="0" presId="urn:microsoft.com/office/officeart/2011/layout/HexagonRadial"/>
    <dgm:cxn modelId="{FF274CDE-A208-4F13-B26F-BF15B30B7A2A}" type="presParOf" srcId="{E3D4F086-366D-411B-979E-4D1CB50BF21A}" destId="{68080DCB-F3EC-40D0-8720-A1588C0AA898}" srcOrd="9" destOrd="0" presId="urn:microsoft.com/office/officeart/2011/layout/HexagonRadial"/>
    <dgm:cxn modelId="{ECA75D37-4C7F-4001-8EE0-40875750AA7D}" type="presParOf" srcId="{68080DCB-F3EC-40D0-8720-A1588C0AA898}" destId="{6BE25948-2A29-4A89-82DC-99C1131D0C91}" srcOrd="0" destOrd="0" presId="urn:microsoft.com/office/officeart/2011/layout/HexagonRadial"/>
    <dgm:cxn modelId="{08303410-070A-4C0B-93C0-2CF01CCA5BE6}" type="presParOf" srcId="{E3D4F086-366D-411B-979E-4D1CB50BF21A}" destId="{9B77A157-7382-4960-AA91-37B38C8283F5}" srcOrd="10" destOrd="0" presId="urn:microsoft.com/office/officeart/2011/layout/HexagonRadial"/>
    <dgm:cxn modelId="{37F1E29F-E413-42D4-A1FD-41A3D8C19BB0}" type="presParOf" srcId="{E3D4F086-366D-411B-979E-4D1CB50BF21A}" destId="{5402C00F-B5FA-492C-BBA4-D1586EB3A867}" srcOrd="11" destOrd="0" presId="urn:microsoft.com/office/officeart/2011/layout/HexagonRadial"/>
    <dgm:cxn modelId="{289DCDAB-37DC-49AA-9B13-94598FD681D5}" type="presParOf" srcId="{5402C00F-B5FA-492C-BBA4-D1586EB3A867}" destId="{26514DAA-636C-48F4-93A6-28C432A72036}" srcOrd="0" destOrd="0" presId="urn:microsoft.com/office/officeart/2011/layout/HexagonRadial"/>
    <dgm:cxn modelId="{18E6786C-7B39-4606-9C81-BB123E404217}" type="presParOf" srcId="{E3D4F086-366D-411B-979E-4D1CB50BF21A}" destId="{6DC3986D-AD76-448B-96E0-32A5B6FDAF9C}" srcOrd="12" destOrd="0" presId="urn:microsoft.com/office/officeart/2011/layout/HexagonRadial"/>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B6AFE9-7B5C-BD40-AE9E-E5CE044BD48A}">
      <dsp:nvSpPr>
        <dsp:cNvPr id="0" name=""/>
        <dsp:cNvSpPr/>
      </dsp:nvSpPr>
      <dsp:spPr>
        <a:xfrm>
          <a:off x="2966185" y="1652032"/>
          <a:ext cx="2098597" cy="364219"/>
        </a:xfrm>
        <a:custGeom>
          <a:avLst/>
          <a:gdLst/>
          <a:ahLst/>
          <a:cxnLst/>
          <a:rect l="0" t="0" r="0" b="0"/>
          <a:pathLst>
            <a:path>
              <a:moveTo>
                <a:pt x="0" y="0"/>
              </a:moveTo>
              <a:lnTo>
                <a:pt x="0" y="182109"/>
              </a:lnTo>
              <a:lnTo>
                <a:pt x="2098597" y="182109"/>
              </a:lnTo>
              <a:lnTo>
                <a:pt x="2098597" y="3642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CF12629-77EA-4945-8204-CACF1C574ED8}">
      <dsp:nvSpPr>
        <dsp:cNvPr id="0" name=""/>
        <dsp:cNvSpPr/>
      </dsp:nvSpPr>
      <dsp:spPr>
        <a:xfrm>
          <a:off x="2920465" y="1652032"/>
          <a:ext cx="91440" cy="364219"/>
        </a:xfrm>
        <a:custGeom>
          <a:avLst/>
          <a:gdLst/>
          <a:ahLst/>
          <a:cxnLst/>
          <a:rect l="0" t="0" r="0" b="0"/>
          <a:pathLst>
            <a:path>
              <a:moveTo>
                <a:pt x="45720" y="0"/>
              </a:moveTo>
              <a:lnTo>
                <a:pt x="45720" y="3642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1081EC0-9D46-F243-9E0D-FCAA6B013F94}">
      <dsp:nvSpPr>
        <dsp:cNvPr id="0" name=""/>
        <dsp:cNvSpPr/>
      </dsp:nvSpPr>
      <dsp:spPr>
        <a:xfrm>
          <a:off x="867587" y="1652032"/>
          <a:ext cx="2098597" cy="364219"/>
        </a:xfrm>
        <a:custGeom>
          <a:avLst/>
          <a:gdLst/>
          <a:ahLst/>
          <a:cxnLst/>
          <a:rect l="0" t="0" r="0" b="0"/>
          <a:pathLst>
            <a:path>
              <a:moveTo>
                <a:pt x="2098597" y="0"/>
              </a:moveTo>
              <a:lnTo>
                <a:pt x="2098597" y="182109"/>
              </a:lnTo>
              <a:lnTo>
                <a:pt x="0" y="182109"/>
              </a:lnTo>
              <a:lnTo>
                <a:pt x="0" y="3642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0968EFD-ECBA-D744-8911-68A2AF71C8EE}">
      <dsp:nvSpPr>
        <dsp:cNvPr id="0" name=""/>
        <dsp:cNvSpPr/>
      </dsp:nvSpPr>
      <dsp:spPr>
        <a:xfrm>
          <a:off x="2098996" y="784843"/>
          <a:ext cx="1734378" cy="86718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Director, Digital Accessibility</a:t>
          </a:r>
        </a:p>
        <a:p>
          <a:pPr marL="0" lvl="0" indent="0" algn="ctr" defTabSz="711200">
            <a:lnSpc>
              <a:spcPct val="90000"/>
            </a:lnSpc>
            <a:spcBef>
              <a:spcPct val="0"/>
            </a:spcBef>
            <a:spcAft>
              <a:spcPct val="35000"/>
            </a:spcAft>
            <a:buNone/>
          </a:pPr>
          <a:r>
            <a:rPr lang="en-US" sz="1600" kern="1200"/>
            <a:t>Mary Mulvihill</a:t>
          </a:r>
        </a:p>
      </dsp:txBody>
      <dsp:txXfrm>
        <a:off x="2098996" y="784843"/>
        <a:ext cx="1734378" cy="867189"/>
      </dsp:txXfrm>
    </dsp:sp>
    <dsp:sp modelId="{D7323394-E7CA-0744-A50C-C254E7BE4F8A}">
      <dsp:nvSpPr>
        <dsp:cNvPr id="0" name=""/>
        <dsp:cNvSpPr/>
      </dsp:nvSpPr>
      <dsp:spPr>
        <a:xfrm>
          <a:off x="398" y="2016251"/>
          <a:ext cx="1734378" cy="86718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IT Accessibility Team</a:t>
          </a:r>
        </a:p>
        <a:p>
          <a:pPr marL="0" lvl="0" indent="0" algn="ctr" defTabSz="711200">
            <a:lnSpc>
              <a:spcPct val="90000"/>
            </a:lnSpc>
            <a:spcBef>
              <a:spcPct val="0"/>
            </a:spcBef>
            <a:spcAft>
              <a:spcPct val="35000"/>
            </a:spcAft>
            <a:buNone/>
          </a:pPr>
          <a:r>
            <a:rPr lang="en-US" sz="1600" kern="1200"/>
            <a:t>Terrill Thompson, Manager</a:t>
          </a:r>
        </a:p>
      </dsp:txBody>
      <dsp:txXfrm>
        <a:off x="398" y="2016251"/>
        <a:ext cx="1734378" cy="867189"/>
      </dsp:txXfrm>
    </dsp:sp>
    <dsp:sp modelId="{291AC08D-72C5-2742-BCA6-70A12D1B556B}">
      <dsp:nvSpPr>
        <dsp:cNvPr id="0" name=""/>
        <dsp:cNvSpPr/>
      </dsp:nvSpPr>
      <dsp:spPr>
        <a:xfrm>
          <a:off x="2098996" y="2016251"/>
          <a:ext cx="1734378" cy="86718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DO-IT Center</a:t>
          </a:r>
        </a:p>
        <a:p>
          <a:pPr marL="0" lvl="0" indent="0" algn="ctr" defTabSz="711200">
            <a:lnSpc>
              <a:spcPct val="90000"/>
            </a:lnSpc>
            <a:spcBef>
              <a:spcPct val="0"/>
            </a:spcBef>
            <a:spcAft>
              <a:spcPct val="35000"/>
            </a:spcAft>
            <a:buNone/>
          </a:pPr>
          <a:r>
            <a:rPr lang="en-US" sz="1600" kern="1200"/>
            <a:t>Scott Bellman, Manager</a:t>
          </a:r>
        </a:p>
      </dsp:txBody>
      <dsp:txXfrm>
        <a:off x="2098996" y="2016251"/>
        <a:ext cx="1734378" cy="867189"/>
      </dsp:txXfrm>
    </dsp:sp>
    <dsp:sp modelId="{B2A1A7B7-970D-5344-BDC9-E714E681970C}">
      <dsp:nvSpPr>
        <dsp:cNvPr id="0" name=""/>
        <dsp:cNvSpPr/>
      </dsp:nvSpPr>
      <dsp:spPr>
        <a:xfrm>
          <a:off x="4197594" y="2016251"/>
          <a:ext cx="1734378" cy="86718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ATS Operations</a:t>
          </a:r>
        </a:p>
        <a:p>
          <a:pPr marL="0" lvl="0" indent="0" algn="ctr" defTabSz="711200">
            <a:lnSpc>
              <a:spcPct val="90000"/>
            </a:lnSpc>
            <a:spcBef>
              <a:spcPct val="0"/>
            </a:spcBef>
            <a:spcAft>
              <a:spcPct val="35000"/>
            </a:spcAft>
            <a:buNone/>
          </a:pPr>
          <a:r>
            <a:rPr lang="en-US" sz="1600" kern="1200"/>
            <a:t>Susie </a:t>
          </a:r>
          <a:r>
            <a:rPr lang="en-US" sz="1600" kern="1200" err="1"/>
            <a:t>Hawkey</a:t>
          </a:r>
          <a:r>
            <a:rPr lang="en-US" sz="1600" kern="1200"/>
            <a:t>,</a:t>
          </a:r>
          <a:br>
            <a:rPr lang="en-US" sz="1600" kern="1200"/>
          </a:br>
          <a:r>
            <a:rPr lang="en-US" sz="1600" kern="1200"/>
            <a:t>Manager</a:t>
          </a:r>
        </a:p>
      </dsp:txBody>
      <dsp:txXfrm>
        <a:off x="4197594" y="2016251"/>
        <a:ext cx="1734378" cy="8671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527326-28AB-41D5-977F-4A6C084B4FFF}">
      <dsp:nvSpPr>
        <dsp:cNvPr id="0" name=""/>
        <dsp:cNvSpPr/>
      </dsp:nvSpPr>
      <dsp:spPr>
        <a:xfrm>
          <a:off x="2807476" y="1127629"/>
          <a:ext cx="1440711" cy="1246273"/>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a:solidFill>
                <a:schemeClr val="bg2"/>
              </a:solidFill>
            </a:rPr>
            <a:t>Offer Multiple Ways to Engage</a:t>
          </a:r>
        </a:p>
      </dsp:txBody>
      <dsp:txXfrm>
        <a:off x="3046222" y="1334154"/>
        <a:ext cx="963219" cy="833223"/>
      </dsp:txXfrm>
    </dsp:sp>
    <dsp:sp modelId="{BB316B9E-BAD2-45B2-948A-CCEADE92AFE3}">
      <dsp:nvSpPr>
        <dsp:cNvPr id="0" name=""/>
        <dsp:cNvSpPr/>
      </dsp:nvSpPr>
      <dsp:spPr>
        <a:xfrm>
          <a:off x="3709638" y="537229"/>
          <a:ext cx="543576" cy="468362"/>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1DE0DE-2EB3-4968-93F5-1B3B98FBC0C4}">
      <dsp:nvSpPr>
        <dsp:cNvPr id="0" name=""/>
        <dsp:cNvSpPr/>
      </dsp:nvSpPr>
      <dsp:spPr>
        <a:xfrm>
          <a:off x="2940186" y="0"/>
          <a:ext cx="1180653" cy="1021403"/>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a:solidFill>
                <a:schemeClr val="bg2"/>
              </a:solidFill>
            </a:rPr>
            <a:t>Technical Support</a:t>
          </a:r>
        </a:p>
      </dsp:txBody>
      <dsp:txXfrm>
        <a:off x="3135845" y="169268"/>
        <a:ext cx="789335" cy="682867"/>
      </dsp:txXfrm>
    </dsp:sp>
    <dsp:sp modelId="{2F4CE9AE-1151-4DA7-9444-857B98FD6F9C}">
      <dsp:nvSpPr>
        <dsp:cNvPr id="0" name=""/>
        <dsp:cNvSpPr/>
      </dsp:nvSpPr>
      <dsp:spPr>
        <a:xfrm>
          <a:off x="4344034" y="1412818"/>
          <a:ext cx="543576" cy="468362"/>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F55DA9-971E-4200-9F1C-A2CA4C2B0F2A}">
      <dsp:nvSpPr>
        <dsp:cNvPr id="0" name=""/>
        <dsp:cNvSpPr/>
      </dsp:nvSpPr>
      <dsp:spPr>
        <a:xfrm>
          <a:off x="4022982" y="628231"/>
          <a:ext cx="1180653" cy="1021403"/>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a:solidFill>
                <a:schemeClr val="bg2"/>
              </a:solidFill>
            </a:rPr>
            <a:t>Networking</a:t>
          </a:r>
          <a:r>
            <a:rPr lang="en-US" sz="1100" kern="1200" baseline="0">
              <a:solidFill>
                <a:schemeClr val="bg2"/>
              </a:solidFill>
            </a:rPr>
            <a:t> &amp; Connection</a:t>
          </a:r>
          <a:endParaRPr lang="en-US" sz="1100" kern="1200">
            <a:solidFill>
              <a:schemeClr val="bg2"/>
            </a:solidFill>
          </a:endParaRPr>
        </a:p>
      </dsp:txBody>
      <dsp:txXfrm>
        <a:off x="4218641" y="797499"/>
        <a:ext cx="789335" cy="682867"/>
      </dsp:txXfrm>
    </dsp:sp>
    <dsp:sp modelId="{18C7414F-7DC4-44D7-A0AA-75E1D6D9D5F3}">
      <dsp:nvSpPr>
        <dsp:cNvPr id="0" name=""/>
        <dsp:cNvSpPr/>
      </dsp:nvSpPr>
      <dsp:spPr>
        <a:xfrm>
          <a:off x="3903342" y="2401194"/>
          <a:ext cx="543576" cy="468362"/>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0C4A75-3407-4401-9070-5250E07DD539}">
      <dsp:nvSpPr>
        <dsp:cNvPr id="0" name=""/>
        <dsp:cNvSpPr/>
      </dsp:nvSpPr>
      <dsp:spPr>
        <a:xfrm>
          <a:off x="4022982" y="1863262"/>
          <a:ext cx="1180653" cy="1021403"/>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a:solidFill>
                <a:schemeClr val="bg2"/>
              </a:solidFill>
            </a:rPr>
            <a:t>Meetups &amp; Events</a:t>
          </a:r>
        </a:p>
      </dsp:txBody>
      <dsp:txXfrm>
        <a:off x="4218641" y="2032530"/>
        <a:ext cx="789335" cy="682867"/>
      </dsp:txXfrm>
    </dsp:sp>
    <dsp:sp modelId="{6BE25948-2A29-4A89-82DC-99C1131D0C91}">
      <dsp:nvSpPr>
        <dsp:cNvPr id="0" name=""/>
        <dsp:cNvSpPr/>
      </dsp:nvSpPr>
      <dsp:spPr>
        <a:xfrm>
          <a:off x="2810157" y="2503791"/>
          <a:ext cx="543576" cy="468362"/>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1AE1B0-3CBB-40A9-9F66-867BAD182252}">
      <dsp:nvSpPr>
        <dsp:cNvPr id="0" name=""/>
        <dsp:cNvSpPr/>
      </dsp:nvSpPr>
      <dsp:spPr>
        <a:xfrm>
          <a:off x="2926509" y="2492196"/>
          <a:ext cx="1208008" cy="1021403"/>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a:solidFill>
                <a:schemeClr val="bg2"/>
              </a:solidFill>
            </a:rPr>
            <a:t>Workshops &amp; </a:t>
          </a:r>
          <a:r>
            <a:rPr lang="en-US" sz="900" kern="1200">
              <a:solidFill>
                <a:schemeClr val="bg2"/>
              </a:solidFill>
            </a:rPr>
            <a:t>Presentations</a:t>
          </a:r>
          <a:endParaRPr lang="en-US" sz="1000" kern="1200">
            <a:solidFill>
              <a:schemeClr val="bg2"/>
            </a:solidFill>
          </a:endParaRPr>
        </a:p>
      </dsp:txBody>
      <dsp:txXfrm>
        <a:off x="3124448" y="2659559"/>
        <a:ext cx="812130" cy="686677"/>
      </dsp:txXfrm>
    </dsp:sp>
    <dsp:sp modelId="{26514DAA-636C-48F4-93A6-28C432A72036}">
      <dsp:nvSpPr>
        <dsp:cNvPr id="0" name=""/>
        <dsp:cNvSpPr/>
      </dsp:nvSpPr>
      <dsp:spPr>
        <a:xfrm>
          <a:off x="2165372" y="1628553"/>
          <a:ext cx="543576" cy="468362"/>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77A157-7382-4960-AA91-37B38C8283F5}">
      <dsp:nvSpPr>
        <dsp:cNvPr id="0" name=""/>
        <dsp:cNvSpPr/>
      </dsp:nvSpPr>
      <dsp:spPr>
        <a:xfrm>
          <a:off x="1852364" y="1863964"/>
          <a:ext cx="1180653" cy="1021403"/>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a:solidFill>
                <a:schemeClr val="bg2"/>
              </a:solidFill>
            </a:rPr>
            <a:t>Training platforms</a:t>
          </a:r>
        </a:p>
      </dsp:txBody>
      <dsp:txXfrm>
        <a:off x="2048023" y="2033232"/>
        <a:ext cx="789335" cy="682867"/>
      </dsp:txXfrm>
    </dsp:sp>
    <dsp:sp modelId="{6DC3986D-AD76-448B-96E0-32A5B6FDAF9C}">
      <dsp:nvSpPr>
        <dsp:cNvPr id="0" name=""/>
        <dsp:cNvSpPr/>
      </dsp:nvSpPr>
      <dsp:spPr>
        <a:xfrm>
          <a:off x="1867039" y="625283"/>
          <a:ext cx="1180653" cy="1021403"/>
        </a:xfrm>
        <a:prstGeom prst="hexagon">
          <a:avLst>
            <a:gd name="adj" fmla="val 2857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a:solidFill>
                <a:schemeClr val="bg2"/>
              </a:solidFill>
            </a:rPr>
            <a:t>1:1 Consults</a:t>
          </a:r>
        </a:p>
      </dsp:txBody>
      <dsp:txXfrm>
        <a:off x="2062698" y="794551"/>
        <a:ext cx="789335" cy="682867"/>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tags" Target="../tags/tag2.xml"/><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35A066B-03F3-6199-83EE-43C4FD8B340A}"/>
              </a:ext>
            </a:extLst>
          </p:cNvPr>
          <p:cNvSpPr>
            <a:spLocks noGrp="1"/>
          </p:cNvSpPr>
          <p:nvPr>
            <p:ph type="hdr" sz="quarter"/>
          </p:nvPr>
        </p:nvSpPr>
        <p:spPr>
          <a:xfrm>
            <a:off x="0" y="0"/>
            <a:ext cx="3076363" cy="470895"/>
          </a:xfrm>
          <a:prstGeom prst="rect">
            <a:avLst/>
          </a:prstGeom>
        </p:spPr>
        <p:txBody>
          <a:bodyPr vert="horz" lIns="94192" tIns="47096" rIns="94192" bIns="47096" rtlCol="0"/>
          <a:lstStyle>
            <a:lvl1pPr algn="l">
              <a:defRPr sz="1200"/>
            </a:lvl1pPr>
          </a:lstStyle>
          <a:p>
            <a:r>
              <a:rPr lang="en-US"/>
              <a:t>Playing the Long Game | AHG 2024</a:t>
            </a:r>
          </a:p>
        </p:txBody>
      </p:sp>
      <p:sp>
        <p:nvSpPr>
          <p:cNvPr id="3" name="Date Placeholder 2">
            <a:extLst>
              <a:ext uri="{FF2B5EF4-FFF2-40B4-BE49-F238E27FC236}">
                <a16:creationId xmlns:a16="http://schemas.microsoft.com/office/drawing/2014/main" id="{D9B246EA-E972-51CD-E09C-04AEADAED117}"/>
              </a:ext>
            </a:extLst>
          </p:cNvPr>
          <p:cNvSpPr>
            <a:spLocks noGrp="1"/>
          </p:cNvSpPr>
          <p:nvPr>
            <p:ph type="dt" sz="quarter" idx="1"/>
          </p:nvPr>
        </p:nvSpPr>
        <p:spPr>
          <a:xfrm>
            <a:off x="4021294" y="0"/>
            <a:ext cx="3076363" cy="470895"/>
          </a:xfrm>
          <a:prstGeom prst="rect">
            <a:avLst/>
          </a:prstGeom>
        </p:spPr>
        <p:txBody>
          <a:bodyPr vert="horz" lIns="94192" tIns="47096" rIns="94192" bIns="47096" rtlCol="0"/>
          <a:lstStyle>
            <a:lvl1pPr algn="r">
              <a:defRPr sz="1200"/>
            </a:lvl1pPr>
          </a:lstStyle>
          <a:p>
            <a:fld id="{A5BF5097-0A4B-4DE7-A731-693F82AE85EA}" type="datetime1">
              <a:rPr lang="en-US" smtClean="0"/>
              <a:t>11/12/2024</a:t>
            </a:fld>
            <a:endParaRPr lang="en-US"/>
          </a:p>
        </p:txBody>
      </p:sp>
      <p:sp>
        <p:nvSpPr>
          <p:cNvPr id="4" name="Footer Placeholder 3">
            <a:extLst>
              <a:ext uri="{FF2B5EF4-FFF2-40B4-BE49-F238E27FC236}">
                <a16:creationId xmlns:a16="http://schemas.microsoft.com/office/drawing/2014/main" id="{179A46FF-149C-A1CC-7010-EFF008BF1E4A}"/>
              </a:ext>
            </a:extLst>
          </p:cNvPr>
          <p:cNvSpPr>
            <a:spLocks noGrp="1"/>
          </p:cNvSpPr>
          <p:nvPr>
            <p:ph type="ftr" sz="quarter" idx="2"/>
          </p:nvPr>
        </p:nvSpPr>
        <p:spPr>
          <a:xfrm>
            <a:off x="0" y="8914407"/>
            <a:ext cx="3076363" cy="470894"/>
          </a:xfrm>
          <a:prstGeom prst="rect">
            <a:avLst/>
          </a:prstGeom>
        </p:spPr>
        <p:txBody>
          <a:bodyPr vert="horz" lIns="94192" tIns="47096" rIns="94192" bIns="47096" rtlCol="0" anchor="b"/>
          <a:lstStyle>
            <a:lvl1pPr algn="l">
              <a:defRPr sz="1200"/>
            </a:lvl1pPr>
          </a:lstStyle>
          <a:p>
            <a:r>
              <a:rPr lang="en-US"/>
              <a:t>Mary-Colleen Jenkins | mcj6@uw.edu |  https://washington.edu/accesstech/</a:t>
            </a:r>
          </a:p>
        </p:txBody>
      </p:sp>
      <p:sp>
        <p:nvSpPr>
          <p:cNvPr id="5" name="Slide Number Placeholder 4">
            <a:extLst>
              <a:ext uri="{FF2B5EF4-FFF2-40B4-BE49-F238E27FC236}">
                <a16:creationId xmlns:a16="http://schemas.microsoft.com/office/drawing/2014/main" id="{EDC87231-C426-D83B-5656-639938A1D5A0}"/>
              </a:ext>
            </a:extLst>
          </p:cNvPr>
          <p:cNvSpPr>
            <a:spLocks noGrp="1"/>
          </p:cNvSpPr>
          <p:nvPr>
            <p:ph type="sldNum" sz="quarter" idx="3"/>
          </p:nvPr>
        </p:nvSpPr>
        <p:spPr>
          <a:xfrm>
            <a:off x="4021294" y="8914407"/>
            <a:ext cx="3076363" cy="470894"/>
          </a:xfrm>
          <a:prstGeom prst="rect">
            <a:avLst/>
          </a:prstGeom>
        </p:spPr>
        <p:txBody>
          <a:bodyPr vert="horz" lIns="94192" tIns="47096" rIns="94192" bIns="47096" rtlCol="0" anchor="b"/>
          <a:lstStyle>
            <a:lvl1pPr algn="r">
              <a:defRPr sz="1200"/>
            </a:lvl1pPr>
          </a:lstStyle>
          <a:p>
            <a:fld id="{2B9138F7-B938-4FC9-A46E-999AAB2D1D8F}" type="slidenum">
              <a:rPr lang="en-US" smtClean="0"/>
              <a:t>‹#›</a:t>
            </a:fld>
            <a:endParaRPr lang="en-US"/>
          </a:p>
        </p:txBody>
      </p:sp>
    </p:spTree>
    <p:custDataLst>
      <p:tags r:id="rId2"/>
    </p:custDataLst>
    <p:extLst>
      <p:ext uri="{BB962C8B-B14F-4D97-AF65-F5344CB8AC3E}">
        <p14:creationId xmlns:p14="http://schemas.microsoft.com/office/powerpoint/2010/main" val="2636825510"/>
      </p:ext>
    </p:extLst>
  </p:cSld>
  <p:clrMap bg1="lt1" tx1="dk1" bg2="lt2" tx2="dk2" accent1="accent1" accent2="accent2" accent3="accent3" accent4="accent4" accent5="accent5" accent6="accent6" hlink="hlink" folHlink="folHlink"/>
  <p:hf sldNum="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470895"/>
          </a:xfrm>
          <a:prstGeom prst="rect">
            <a:avLst/>
          </a:prstGeom>
        </p:spPr>
        <p:txBody>
          <a:bodyPr vert="horz" lIns="94192" tIns="47096" rIns="94192" bIns="47096" rtlCol="0"/>
          <a:lstStyle>
            <a:lvl1pPr algn="l">
              <a:defRPr sz="1200"/>
            </a:lvl1pPr>
          </a:lstStyle>
          <a:p>
            <a:r>
              <a:rPr lang="en-US"/>
              <a:t>Playing the Long Game | AHG 2024</a:t>
            </a:r>
          </a:p>
        </p:txBody>
      </p:sp>
      <p:sp>
        <p:nvSpPr>
          <p:cNvPr id="3" name="Date Placeholder 2"/>
          <p:cNvSpPr>
            <a:spLocks noGrp="1"/>
          </p:cNvSpPr>
          <p:nvPr>
            <p:ph type="dt" idx="1"/>
          </p:nvPr>
        </p:nvSpPr>
        <p:spPr>
          <a:xfrm>
            <a:off x="4021294" y="0"/>
            <a:ext cx="3076363" cy="470895"/>
          </a:xfrm>
          <a:prstGeom prst="rect">
            <a:avLst/>
          </a:prstGeom>
        </p:spPr>
        <p:txBody>
          <a:bodyPr vert="horz" lIns="94192" tIns="47096" rIns="94192" bIns="47096" rtlCol="0"/>
          <a:lstStyle>
            <a:lvl1pPr algn="r">
              <a:defRPr sz="1200"/>
            </a:lvl1pPr>
          </a:lstStyle>
          <a:p>
            <a:fld id="{66C43E31-E173-4143-9ABC-E33AD336FAA1}" type="datetime1">
              <a:rPr lang="en-US" smtClean="0"/>
              <a:t>11/12/2024</a:t>
            </a:fld>
            <a:endParaRPr lang="en-US"/>
          </a:p>
        </p:txBody>
      </p:sp>
      <p:sp>
        <p:nvSpPr>
          <p:cNvPr id="4" name="Slide Image Placeholder 3"/>
          <p:cNvSpPr>
            <a:spLocks noGrp="1" noRot="1" noChangeAspect="1"/>
          </p:cNvSpPr>
          <p:nvPr>
            <p:ph type="sldImg" idx="2"/>
          </p:nvPr>
        </p:nvSpPr>
        <p:spPr>
          <a:xfrm>
            <a:off x="735013" y="1173163"/>
            <a:ext cx="5629275" cy="3167062"/>
          </a:xfrm>
          <a:prstGeom prst="rect">
            <a:avLst/>
          </a:prstGeom>
          <a:noFill/>
          <a:ln w="12700">
            <a:solidFill>
              <a:prstClr val="black"/>
            </a:solidFill>
          </a:ln>
        </p:spPr>
        <p:txBody>
          <a:bodyPr vert="horz" lIns="94192" tIns="47096" rIns="94192" bIns="47096" rtlCol="0" anchor="ctr"/>
          <a:lstStyle/>
          <a:p>
            <a:endParaRPr lang="en-US"/>
          </a:p>
        </p:txBody>
      </p:sp>
      <p:sp>
        <p:nvSpPr>
          <p:cNvPr id="5" name="Notes Placeholder 4"/>
          <p:cNvSpPr>
            <a:spLocks noGrp="1"/>
          </p:cNvSpPr>
          <p:nvPr>
            <p:ph type="body" sz="quarter" idx="3"/>
          </p:nvPr>
        </p:nvSpPr>
        <p:spPr>
          <a:xfrm>
            <a:off x="709930" y="4516676"/>
            <a:ext cx="5679440" cy="3695462"/>
          </a:xfrm>
          <a:prstGeom prst="rect">
            <a:avLst/>
          </a:prstGeom>
        </p:spPr>
        <p:txBody>
          <a:bodyPr vert="horz" lIns="94192" tIns="47096" rIns="94192" bIns="4709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4407"/>
            <a:ext cx="3076363" cy="470894"/>
          </a:xfrm>
          <a:prstGeom prst="rect">
            <a:avLst/>
          </a:prstGeom>
        </p:spPr>
        <p:txBody>
          <a:bodyPr vert="horz" lIns="94192" tIns="47096" rIns="94192" bIns="47096" rtlCol="0" anchor="b"/>
          <a:lstStyle>
            <a:lvl1pPr algn="l">
              <a:defRPr sz="1200"/>
            </a:lvl1pPr>
          </a:lstStyle>
          <a:p>
            <a:r>
              <a:rPr lang="en-US"/>
              <a:t>Mary-Colleen Jenkins | mcj6@uw.edu |  https://washington.edu/accesstech/</a:t>
            </a:r>
          </a:p>
        </p:txBody>
      </p:sp>
      <p:sp>
        <p:nvSpPr>
          <p:cNvPr id="7" name="Slide Number Placeholder 6"/>
          <p:cNvSpPr>
            <a:spLocks noGrp="1"/>
          </p:cNvSpPr>
          <p:nvPr>
            <p:ph type="sldNum" sz="quarter" idx="5"/>
          </p:nvPr>
        </p:nvSpPr>
        <p:spPr>
          <a:xfrm>
            <a:off x="4021294" y="8914407"/>
            <a:ext cx="3076363" cy="470894"/>
          </a:xfrm>
          <a:prstGeom prst="rect">
            <a:avLst/>
          </a:prstGeom>
        </p:spPr>
        <p:txBody>
          <a:bodyPr vert="horz" lIns="94192" tIns="47096" rIns="94192" bIns="47096" rtlCol="0" anchor="b"/>
          <a:lstStyle>
            <a:lvl1pPr algn="r">
              <a:defRPr sz="1200"/>
            </a:lvl1pPr>
          </a:lstStyle>
          <a:p>
            <a:fld id="{3C960A2A-B61B-4A03-B9F6-C66BFEAF0285}" type="slidenum">
              <a:rPr lang="en-US" smtClean="0"/>
              <a:t>‹#›</a:t>
            </a:fld>
            <a:endParaRPr lang="en-US"/>
          </a:p>
        </p:txBody>
      </p:sp>
    </p:spTree>
    <p:extLst>
      <p:ext uri="{BB962C8B-B14F-4D97-AF65-F5344CB8AC3E}">
        <p14:creationId xmlns:p14="http://schemas.microsoft.com/office/powerpoint/2010/main" val="68437874"/>
      </p:ext>
    </p:extLst>
  </p:cSld>
  <p:clrMap bg1="lt1" tx1="dk1" bg2="lt2" tx2="dk2" accent1="accent1" accent2="accent2" accent3="accent3" accent4="accent4" accent5="accent5" accent6="accent6" hlink="hlink" folHlink="folHlink"/>
  <p:hf sldNum="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333333"/>
                </a:solidFill>
                <a:effectLst/>
                <a:latin typeface="arial" panose="020B0604020202020204" pitchFamily="34" charset="0"/>
              </a:rPr>
              <a:t>NOTE: </a:t>
            </a:r>
            <a:r>
              <a:rPr lang="en-US"/>
              <a:t>This presentation is shared with a Creative Commons BY-NC-SA License. https://creativecommons.org/licenses/by-nc-sa/4.0/</a:t>
            </a:r>
          </a:p>
          <a:p>
            <a:endParaRPr lang="en-US" b="0" i="0">
              <a:solidFill>
                <a:srgbClr val="2B2B2B"/>
              </a:solidFill>
              <a:effectLst/>
              <a:latin typeface="Bradford"/>
            </a:endParaRPr>
          </a:p>
        </p:txBody>
      </p:sp>
      <p:sp>
        <p:nvSpPr>
          <p:cNvPr id="5" name="Date Placeholder 4">
            <a:extLst>
              <a:ext uri="{FF2B5EF4-FFF2-40B4-BE49-F238E27FC236}">
                <a16:creationId xmlns:a16="http://schemas.microsoft.com/office/drawing/2014/main" id="{0DE944DE-0DEB-F1B6-A1C2-54AFF292DF83}"/>
              </a:ext>
            </a:extLst>
          </p:cNvPr>
          <p:cNvSpPr>
            <a:spLocks noGrp="1"/>
          </p:cNvSpPr>
          <p:nvPr>
            <p:ph type="dt" idx="1"/>
          </p:nvPr>
        </p:nvSpPr>
        <p:spPr/>
        <p:txBody>
          <a:bodyPr/>
          <a:lstStyle/>
          <a:p>
            <a:fld id="{9A994103-2AC7-489B-9E20-DF31C248DA98}" type="datetime1">
              <a:rPr lang="en-US" smtClean="0"/>
              <a:t>11/12/2024</a:t>
            </a:fld>
            <a:endParaRPr lang="en-US"/>
          </a:p>
        </p:txBody>
      </p:sp>
      <p:sp>
        <p:nvSpPr>
          <p:cNvPr id="6" name="Footer Placeholder 5">
            <a:extLst>
              <a:ext uri="{FF2B5EF4-FFF2-40B4-BE49-F238E27FC236}">
                <a16:creationId xmlns:a16="http://schemas.microsoft.com/office/drawing/2014/main" id="{A37EB263-6651-FC06-C1BB-C53B12A28BC6}"/>
              </a:ext>
            </a:extLst>
          </p:cNvPr>
          <p:cNvSpPr>
            <a:spLocks noGrp="1"/>
          </p:cNvSpPr>
          <p:nvPr>
            <p:ph type="ftr" sz="quarter" idx="4"/>
          </p:nvPr>
        </p:nvSpPr>
        <p:spPr/>
        <p:txBody>
          <a:bodyPr/>
          <a:lstStyle/>
          <a:p>
            <a:r>
              <a:rPr lang="en-US"/>
              <a:t>Mary-Colleen Jenkins | mcj6@uw.edu |  https://washington.edu/accesstech/</a:t>
            </a:r>
          </a:p>
        </p:txBody>
      </p:sp>
      <p:sp>
        <p:nvSpPr>
          <p:cNvPr id="7" name="Header Placeholder 6">
            <a:extLst>
              <a:ext uri="{FF2B5EF4-FFF2-40B4-BE49-F238E27FC236}">
                <a16:creationId xmlns:a16="http://schemas.microsoft.com/office/drawing/2014/main" id="{EDB70DF0-37A3-5963-DF9A-AD2AFC34FCAF}"/>
              </a:ext>
            </a:extLst>
          </p:cNvPr>
          <p:cNvSpPr>
            <a:spLocks noGrp="1"/>
          </p:cNvSpPr>
          <p:nvPr>
            <p:ph type="hdr" sz="quarter"/>
          </p:nvPr>
        </p:nvSpPr>
        <p:spPr/>
        <p:txBody>
          <a:bodyPr/>
          <a:lstStyle/>
          <a:p>
            <a:r>
              <a:rPr lang="en-US"/>
              <a:t>Playing the Long Game | AHG 2024</a:t>
            </a:r>
          </a:p>
        </p:txBody>
      </p:sp>
    </p:spTree>
    <p:extLst>
      <p:ext uri="{BB962C8B-B14F-4D97-AF65-F5344CB8AC3E}">
        <p14:creationId xmlns:p14="http://schemas.microsoft.com/office/powerpoint/2010/main" val="41955358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Playing the Long Game | AHG 2024</a:t>
            </a:r>
          </a:p>
        </p:txBody>
      </p:sp>
      <p:sp>
        <p:nvSpPr>
          <p:cNvPr id="5" name="Date Placeholder 4"/>
          <p:cNvSpPr>
            <a:spLocks noGrp="1"/>
          </p:cNvSpPr>
          <p:nvPr>
            <p:ph type="dt" idx="1"/>
          </p:nvPr>
        </p:nvSpPr>
        <p:spPr/>
        <p:txBody>
          <a:bodyPr/>
          <a:lstStyle/>
          <a:p>
            <a:fld id="{C08A78DB-5F42-47C6-A38E-F57A72ED736E}" type="datetime1">
              <a:rPr lang="en-US" smtClean="0"/>
              <a:t>11/12/2024</a:t>
            </a:fld>
            <a:endParaRPr lang="en-US"/>
          </a:p>
        </p:txBody>
      </p:sp>
      <p:sp>
        <p:nvSpPr>
          <p:cNvPr id="6" name="Footer Placeholder 5"/>
          <p:cNvSpPr>
            <a:spLocks noGrp="1"/>
          </p:cNvSpPr>
          <p:nvPr>
            <p:ph type="ftr" sz="quarter" idx="4"/>
          </p:nvPr>
        </p:nvSpPr>
        <p:spPr/>
        <p:txBody>
          <a:bodyPr/>
          <a:lstStyle/>
          <a:p>
            <a:r>
              <a:rPr lang="en-US"/>
              <a:t>Mary-Colleen Jenkins | mcj6@uw.edu |  https://washington.edu/accesstech/</a:t>
            </a:r>
          </a:p>
        </p:txBody>
      </p:sp>
    </p:spTree>
    <p:extLst>
      <p:ext uri="{BB962C8B-B14F-4D97-AF65-F5344CB8AC3E}">
        <p14:creationId xmlns:p14="http://schemas.microsoft.com/office/powerpoint/2010/main" val="8259983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Playing the Long Game | AHG 2024</a:t>
            </a:r>
          </a:p>
        </p:txBody>
      </p:sp>
      <p:sp>
        <p:nvSpPr>
          <p:cNvPr id="5" name="Date Placeholder 4"/>
          <p:cNvSpPr>
            <a:spLocks noGrp="1"/>
          </p:cNvSpPr>
          <p:nvPr>
            <p:ph type="dt" idx="1"/>
          </p:nvPr>
        </p:nvSpPr>
        <p:spPr/>
        <p:txBody>
          <a:bodyPr/>
          <a:lstStyle/>
          <a:p>
            <a:fld id="{C639BEF8-967A-4626-88EE-B6897A495F41}" type="datetime1">
              <a:rPr lang="en-US" smtClean="0"/>
              <a:t>11/12/2024</a:t>
            </a:fld>
            <a:endParaRPr lang="en-US"/>
          </a:p>
        </p:txBody>
      </p:sp>
      <p:sp>
        <p:nvSpPr>
          <p:cNvPr id="6" name="Footer Placeholder 5"/>
          <p:cNvSpPr>
            <a:spLocks noGrp="1"/>
          </p:cNvSpPr>
          <p:nvPr>
            <p:ph type="ftr" sz="quarter" idx="4"/>
          </p:nvPr>
        </p:nvSpPr>
        <p:spPr/>
        <p:txBody>
          <a:bodyPr/>
          <a:lstStyle/>
          <a:p>
            <a:r>
              <a:rPr lang="en-US"/>
              <a:t>Mary-Colleen Jenkins | mcj6@uw.edu |  https://washington.edu/accesstech/</a:t>
            </a:r>
          </a:p>
        </p:txBody>
      </p:sp>
    </p:spTree>
    <p:extLst>
      <p:ext uri="{BB962C8B-B14F-4D97-AF65-F5344CB8AC3E}">
        <p14:creationId xmlns:p14="http://schemas.microsoft.com/office/powerpoint/2010/main" val="27976300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C6DF1F3-3942-184A-A3E9-41D5616021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99678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FA153-467A-1702-C5B0-0F5483329D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2D7268-26A7-4690-1197-2A0B6AB94C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23A838-2120-DC8B-B5E5-A01623E919C8}"/>
              </a:ext>
            </a:extLst>
          </p:cNvPr>
          <p:cNvSpPr>
            <a:spLocks noGrp="1"/>
          </p:cNvSpPr>
          <p:nvPr>
            <p:ph type="body" idx="1"/>
          </p:nvPr>
        </p:nvSpPr>
        <p:spPr/>
        <p:txBody>
          <a:bodyPr/>
          <a:lstStyle/>
          <a:p>
            <a:pPr>
              <a:spcBef>
                <a:spcPct val="20000"/>
              </a:spcBef>
            </a:pPr>
            <a:r>
              <a:rPr lang="en-US">
                <a:cs typeface="Calibri" panose="020F0502020204030204"/>
              </a:rPr>
              <a:t>Task Force</a:t>
            </a:r>
          </a:p>
          <a:p>
            <a:pPr marL="171450" indent="-171450">
              <a:spcBef>
                <a:spcPct val="20000"/>
              </a:spcBef>
              <a:buFont typeface="Calibri"/>
              <a:buChar char="-"/>
            </a:pPr>
            <a:r>
              <a:rPr lang="en-US"/>
              <a:t>Quarterly meeting of Leadership</a:t>
            </a:r>
            <a:r>
              <a:rPr lang="en-US">
                <a:cs typeface="Calibri" panose="020F0502020204030204"/>
              </a:rPr>
              <a:t>/decision makers </a:t>
            </a:r>
          </a:p>
          <a:p>
            <a:pPr>
              <a:spcBef>
                <a:spcPct val="20000"/>
              </a:spcBef>
            </a:pPr>
            <a:endParaRPr lang="en-US">
              <a:cs typeface="Calibri" panose="020F0502020204030204"/>
            </a:endParaRPr>
          </a:p>
          <a:p>
            <a:pPr>
              <a:spcBef>
                <a:spcPct val="20000"/>
              </a:spcBef>
            </a:pPr>
            <a:r>
              <a:rPr lang="en-US">
                <a:cs typeface="Calibri" panose="020F0502020204030204"/>
              </a:rPr>
              <a:t>Coordination Team</a:t>
            </a:r>
          </a:p>
          <a:p>
            <a:pPr marL="171450" indent="-171450">
              <a:spcBef>
                <a:spcPct val="20000"/>
              </a:spcBef>
              <a:buFont typeface="Calibri"/>
              <a:buChar char="-"/>
            </a:pPr>
            <a:r>
              <a:rPr lang="en-US">
                <a:cs typeface="Calibri" panose="020F0502020204030204"/>
              </a:rPr>
              <a:t>Coordinates &amp; gathers feedback from the Action Teams</a:t>
            </a:r>
          </a:p>
          <a:p>
            <a:pPr>
              <a:spcBef>
                <a:spcPct val="20000"/>
              </a:spcBef>
            </a:pPr>
            <a:endParaRPr lang="en-US">
              <a:cs typeface="Calibri" panose="020F0502020204030204"/>
            </a:endParaRPr>
          </a:p>
          <a:p>
            <a:pPr>
              <a:spcBef>
                <a:spcPct val="20000"/>
              </a:spcBef>
            </a:pPr>
            <a:r>
              <a:rPr lang="en-US">
                <a:cs typeface="Calibri" panose="020F0502020204030204"/>
              </a:rPr>
              <a:t>Current Action Teams</a:t>
            </a:r>
          </a:p>
          <a:p>
            <a:pPr marL="285750" indent="-285750">
              <a:spcBef>
                <a:spcPct val="20000"/>
              </a:spcBef>
              <a:buFont typeface="Calibri"/>
              <a:buChar char="-"/>
            </a:pPr>
            <a:r>
              <a:rPr lang="en-US"/>
              <a:t>Academic Course Content </a:t>
            </a:r>
            <a:endParaRPr lang="en-US">
              <a:cs typeface="Calibri" panose="020F0502020204030204"/>
            </a:endParaRPr>
          </a:p>
          <a:p>
            <a:pPr marL="285750" indent="-285750">
              <a:spcBef>
                <a:spcPct val="20000"/>
              </a:spcBef>
              <a:buFont typeface="Calibri"/>
              <a:buChar char="-"/>
            </a:pPr>
            <a:r>
              <a:rPr lang="en-US"/>
              <a:t>Innovation and Research</a:t>
            </a:r>
            <a:endParaRPr lang="en-US">
              <a:cs typeface="Calibri"/>
            </a:endParaRPr>
          </a:p>
          <a:p>
            <a:pPr marL="285750" indent="-285750">
              <a:spcBef>
                <a:spcPct val="20000"/>
              </a:spcBef>
              <a:buFont typeface="Calibri"/>
              <a:buChar char="-"/>
            </a:pPr>
            <a:r>
              <a:rPr lang="en-US"/>
              <a:t>Procurement </a:t>
            </a:r>
            <a:endParaRPr lang="en-US">
              <a:cs typeface="Calibri"/>
            </a:endParaRPr>
          </a:p>
          <a:p>
            <a:pPr marL="285750" indent="-285750">
              <a:spcBef>
                <a:spcPct val="20000"/>
              </a:spcBef>
              <a:buFont typeface="Calibri"/>
              <a:buChar char="-"/>
            </a:pPr>
            <a:r>
              <a:rPr lang="en-US"/>
              <a:t>UW Medicine </a:t>
            </a:r>
            <a:endParaRPr lang="en-US">
              <a:cs typeface="Calibri" panose="020F0502020204030204"/>
            </a:endParaRPr>
          </a:p>
          <a:p>
            <a:pPr marL="285750" indent="-285750">
              <a:spcBef>
                <a:spcPct val="20000"/>
              </a:spcBef>
              <a:buFont typeface="Calibri"/>
              <a:buChar char="-"/>
            </a:pPr>
            <a:r>
              <a:rPr lang="en-US"/>
              <a:t>Web Content and Mobile Apps</a:t>
            </a:r>
          </a:p>
          <a:p>
            <a:pPr marL="285750" indent="-285750">
              <a:spcBef>
                <a:spcPct val="20000"/>
              </a:spcBef>
              <a:buFont typeface="Calibri"/>
              <a:buChar char="-"/>
            </a:pPr>
            <a:endParaRPr lang="en-US">
              <a:cs typeface="Calibri"/>
            </a:endParaRPr>
          </a:p>
          <a:p>
            <a:pPr>
              <a:spcBef>
                <a:spcPct val="20000"/>
              </a:spcBef>
            </a:pPr>
            <a:r>
              <a:rPr lang="en-US">
                <a:cs typeface="Calibri"/>
              </a:rPr>
              <a:t>Possible Future Teams: </a:t>
            </a:r>
          </a:p>
          <a:p>
            <a:pPr marL="171450" indent="-171450">
              <a:spcBef>
                <a:spcPct val="20000"/>
              </a:spcBef>
              <a:buFont typeface="Calibri"/>
              <a:buChar char="-"/>
            </a:pPr>
            <a:r>
              <a:rPr lang="en-US">
                <a:cs typeface="Calibri"/>
              </a:rPr>
              <a:t>Policy</a:t>
            </a:r>
          </a:p>
          <a:p>
            <a:pPr marL="171450" indent="-171450">
              <a:spcBef>
                <a:spcPct val="20000"/>
              </a:spcBef>
              <a:buFont typeface="Calibri"/>
              <a:buChar char="-"/>
            </a:pPr>
            <a:r>
              <a:rPr lang="en-US">
                <a:cs typeface="Calibri"/>
              </a:rPr>
              <a:t>Training</a:t>
            </a:r>
          </a:p>
          <a:p>
            <a:pPr marL="171450" indent="-171450">
              <a:spcBef>
                <a:spcPct val="20000"/>
              </a:spcBef>
              <a:buFont typeface="Calibri"/>
              <a:buChar char="-"/>
            </a:pPr>
            <a:r>
              <a:rPr lang="en-US">
                <a:cs typeface="Calibri"/>
              </a:rPr>
              <a:t>Transition team to support operationalizing the work</a:t>
            </a:r>
            <a:endParaRPr lang="en-US"/>
          </a:p>
          <a:p>
            <a:pPr marL="285750" indent="-285750">
              <a:spcBef>
                <a:spcPct val="20000"/>
              </a:spcBef>
              <a:buFont typeface="Calibri"/>
              <a:buChar char="-"/>
            </a:pPr>
            <a:endParaRPr lang="en-US">
              <a:cs typeface="Calibri"/>
            </a:endParaRPr>
          </a:p>
        </p:txBody>
      </p:sp>
      <p:sp>
        <p:nvSpPr>
          <p:cNvPr id="4" name="Slide Number Placeholder 3">
            <a:extLst>
              <a:ext uri="{FF2B5EF4-FFF2-40B4-BE49-F238E27FC236}">
                <a16:creationId xmlns:a16="http://schemas.microsoft.com/office/drawing/2014/main" id="{543DD5AD-E7B4-2115-3A5C-065A92AD323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C6DF1F3-3942-184A-A3E9-41D5616021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14263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CC16E-F1D7-C6C4-1715-7F6BA5D252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246C62-EBC9-24A6-199D-33061F6D9E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779770-6D49-BD1D-3037-76D01C788E8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82855D3-500C-B750-C016-71DEE788BEE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C6DF1F3-3942-184A-A3E9-41D5616021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7870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20000"/>
              </a:spcBef>
            </a:pPr>
            <a:r>
              <a:rPr lang="en-US">
                <a:cs typeface="Calibri" panose="020F0502020204030204"/>
              </a:rPr>
              <a:t>Task Force</a:t>
            </a:r>
          </a:p>
          <a:p>
            <a:pPr marL="171450" indent="-171450">
              <a:spcBef>
                <a:spcPct val="20000"/>
              </a:spcBef>
              <a:buFont typeface="Calibri"/>
              <a:buChar char="-"/>
            </a:pPr>
            <a:r>
              <a:rPr lang="en-US"/>
              <a:t>Quarterly meeting of Leadership</a:t>
            </a:r>
            <a:r>
              <a:rPr lang="en-US">
                <a:cs typeface="Calibri" panose="020F0502020204030204"/>
              </a:rPr>
              <a:t>/decision makers </a:t>
            </a:r>
          </a:p>
          <a:p>
            <a:pPr>
              <a:spcBef>
                <a:spcPct val="20000"/>
              </a:spcBef>
            </a:pPr>
            <a:endParaRPr lang="en-US">
              <a:cs typeface="Calibri" panose="020F0502020204030204"/>
            </a:endParaRPr>
          </a:p>
          <a:p>
            <a:pPr>
              <a:spcBef>
                <a:spcPct val="20000"/>
              </a:spcBef>
            </a:pPr>
            <a:r>
              <a:rPr lang="en-US">
                <a:cs typeface="Calibri" panose="020F0502020204030204"/>
              </a:rPr>
              <a:t>Coordination Team</a:t>
            </a:r>
          </a:p>
          <a:p>
            <a:pPr marL="171450" indent="-171450">
              <a:spcBef>
                <a:spcPct val="20000"/>
              </a:spcBef>
              <a:buFont typeface="Calibri"/>
              <a:buChar char="-"/>
            </a:pPr>
            <a:r>
              <a:rPr lang="en-US">
                <a:cs typeface="Calibri" panose="020F0502020204030204"/>
              </a:rPr>
              <a:t>Coordinates &amp; gathers feedback from the Action Teams</a:t>
            </a:r>
          </a:p>
          <a:p>
            <a:pPr>
              <a:spcBef>
                <a:spcPct val="20000"/>
              </a:spcBef>
            </a:pPr>
            <a:endParaRPr lang="en-US">
              <a:cs typeface="Calibri" panose="020F0502020204030204"/>
            </a:endParaRPr>
          </a:p>
          <a:p>
            <a:pPr>
              <a:spcBef>
                <a:spcPct val="20000"/>
              </a:spcBef>
            </a:pPr>
            <a:r>
              <a:rPr lang="en-US">
                <a:cs typeface="Calibri" panose="020F0502020204030204"/>
              </a:rPr>
              <a:t>Current Action Teams</a:t>
            </a:r>
          </a:p>
          <a:p>
            <a:pPr marL="285750" indent="-285750">
              <a:spcBef>
                <a:spcPct val="20000"/>
              </a:spcBef>
              <a:buFont typeface="Calibri"/>
              <a:buChar char="-"/>
            </a:pPr>
            <a:r>
              <a:rPr lang="en-US"/>
              <a:t>Academic Course Content </a:t>
            </a:r>
            <a:endParaRPr lang="en-US">
              <a:cs typeface="Calibri" panose="020F0502020204030204"/>
            </a:endParaRPr>
          </a:p>
          <a:p>
            <a:pPr marL="285750" indent="-285750">
              <a:spcBef>
                <a:spcPct val="20000"/>
              </a:spcBef>
              <a:buFont typeface="Calibri"/>
              <a:buChar char="-"/>
            </a:pPr>
            <a:r>
              <a:rPr lang="en-US"/>
              <a:t>Innovation and Research</a:t>
            </a:r>
            <a:endParaRPr lang="en-US">
              <a:cs typeface="Calibri"/>
            </a:endParaRPr>
          </a:p>
          <a:p>
            <a:pPr marL="285750" indent="-285750">
              <a:spcBef>
                <a:spcPct val="20000"/>
              </a:spcBef>
              <a:buFont typeface="Calibri"/>
              <a:buChar char="-"/>
            </a:pPr>
            <a:r>
              <a:rPr lang="en-US"/>
              <a:t>Procurement </a:t>
            </a:r>
            <a:endParaRPr lang="en-US">
              <a:cs typeface="Calibri"/>
            </a:endParaRPr>
          </a:p>
          <a:p>
            <a:pPr marL="285750" indent="-285750">
              <a:spcBef>
                <a:spcPct val="20000"/>
              </a:spcBef>
              <a:buFont typeface="Calibri"/>
              <a:buChar char="-"/>
            </a:pPr>
            <a:r>
              <a:rPr lang="en-US"/>
              <a:t>UW Medicine </a:t>
            </a:r>
            <a:endParaRPr lang="en-US">
              <a:cs typeface="Calibri" panose="020F0502020204030204"/>
            </a:endParaRPr>
          </a:p>
          <a:p>
            <a:pPr marL="285750" indent="-285750">
              <a:spcBef>
                <a:spcPct val="20000"/>
              </a:spcBef>
              <a:buFont typeface="Calibri"/>
              <a:buChar char="-"/>
            </a:pPr>
            <a:r>
              <a:rPr lang="en-US"/>
              <a:t>Web Content and Mobile Apps</a:t>
            </a:r>
          </a:p>
          <a:p>
            <a:pPr marL="285750" indent="-285750">
              <a:spcBef>
                <a:spcPct val="20000"/>
              </a:spcBef>
              <a:buFont typeface="Calibri"/>
              <a:buChar char="-"/>
            </a:pPr>
            <a:endParaRPr lang="en-US">
              <a:cs typeface="Calibri"/>
            </a:endParaRPr>
          </a:p>
          <a:p>
            <a:pPr>
              <a:spcBef>
                <a:spcPct val="20000"/>
              </a:spcBef>
            </a:pPr>
            <a:r>
              <a:rPr lang="en-US">
                <a:cs typeface="Calibri"/>
              </a:rPr>
              <a:t>Possible Future Teams: </a:t>
            </a:r>
          </a:p>
          <a:p>
            <a:pPr marL="171450" indent="-171450">
              <a:spcBef>
                <a:spcPct val="20000"/>
              </a:spcBef>
              <a:buFont typeface="Calibri"/>
              <a:buChar char="-"/>
            </a:pPr>
            <a:r>
              <a:rPr lang="en-US">
                <a:cs typeface="Calibri"/>
              </a:rPr>
              <a:t>Policy</a:t>
            </a:r>
          </a:p>
          <a:p>
            <a:pPr marL="171450" indent="-171450">
              <a:spcBef>
                <a:spcPct val="20000"/>
              </a:spcBef>
              <a:buFont typeface="Calibri"/>
              <a:buChar char="-"/>
            </a:pPr>
            <a:r>
              <a:rPr lang="en-US">
                <a:cs typeface="Calibri"/>
              </a:rPr>
              <a:t>Training</a:t>
            </a:r>
          </a:p>
          <a:p>
            <a:pPr marL="171450" indent="-171450">
              <a:spcBef>
                <a:spcPct val="20000"/>
              </a:spcBef>
              <a:buFont typeface="Calibri"/>
              <a:buChar char="-"/>
            </a:pPr>
            <a:r>
              <a:rPr lang="en-US">
                <a:cs typeface="Calibri"/>
              </a:rPr>
              <a:t>Transition team to support operationalizing the work</a:t>
            </a:r>
            <a:endParaRPr lang="en-US"/>
          </a:p>
          <a:p>
            <a:pPr marL="285750" indent="-285750">
              <a:spcBef>
                <a:spcPct val="20000"/>
              </a:spcBef>
              <a:buFont typeface="Calibri"/>
              <a:buChar char="-"/>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C6DF1F3-3942-184A-A3E9-41D5616021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76492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Playing the Long Game | AHG 2024</a:t>
            </a:r>
          </a:p>
        </p:txBody>
      </p:sp>
      <p:sp>
        <p:nvSpPr>
          <p:cNvPr id="5" name="Date Placeholder 4"/>
          <p:cNvSpPr>
            <a:spLocks noGrp="1"/>
          </p:cNvSpPr>
          <p:nvPr>
            <p:ph type="dt" idx="1"/>
          </p:nvPr>
        </p:nvSpPr>
        <p:spPr/>
        <p:txBody>
          <a:bodyPr/>
          <a:lstStyle/>
          <a:p>
            <a:fld id="{0E35C9D6-E893-44AF-9541-F96E272850B6}" type="datetime1">
              <a:rPr lang="en-US" smtClean="0"/>
              <a:t>11/12/2024</a:t>
            </a:fld>
            <a:endParaRPr lang="en-US"/>
          </a:p>
        </p:txBody>
      </p:sp>
      <p:sp>
        <p:nvSpPr>
          <p:cNvPr id="6" name="Footer Placeholder 5"/>
          <p:cNvSpPr>
            <a:spLocks noGrp="1"/>
          </p:cNvSpPr>
          <p:nvPr>
            <p:ph type="ftr" sz="quarter" idx="4"/>
          </p:nvPr>
        </p:nvSpPr>
        <p:spPr/>
        <p:txBody>
          <a:bodyPr/>
          <a:lstStyle/>
          <a:p>
            <a:r>
              <a:rPr lang="en-US"/>
              <a:t>Mary-Colleen Jenkins | mcj6@uw.edu |  https://washington.edu/accesstech/</a:t>
            </a:r>
          </a:p>
        </p:txBody>
      </p:sp>
    </p:spTree>
    <p:extLst>
      <p:ext uri="{BB962C8B-B14F-4D97-AF65-F5344CB8AC3E}">
        <p14:creationId xmlns:p14="http://schemas.microsoft.com/office/powerpoint/2010/main" val="42707221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3AC2E-D771-C3C4-FC42-D6A3F49BEB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AB1B61-A694-94E3-DEEA-4248267B05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7718F5-1A3D-D725-71E2-8131EE52504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3FD45CE-9186-73C3-52C0-FF6CA8999B2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C6DF1F3-3942-184A-A3E9-41D5616021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20856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Playing the Long Game | AHG 2024</a:t>
            </a:r>
          </a:p>
        </p:txBody>
      </p:sp>
      <p:sp>
        <p:nvSpPr>
          <p:cNvPr id="5" name="Date Placeholder 4"/>
          <p:cNvSpPr>
            <a:spLocks noGrp="1"/>
          </p:cNvSpPr>
          <p:nvPr>
            <p:ph type="dt" idx="1"/>
          </p:nvPr>
        </p:nvSpPr>
        <p:spPr/>
        <p:txBody>
          <a:bodyPr/>
          <a:lstStyle/>
          <a:p>
            <a:fld id="{1D033DEC-47CD-47E0-A442-033109A44FAA}" type="datetime1">
              <a:rPr lang="en-US" smtClean="0"/>
              <a:t>11/12/2024</a:t>
            </a:fld>
            <a:endParaRPr lang="en-US"/>
          </a:p>
        </p:txBody>
      </p:sp>
      <p:sp>
        <p:nvSpPr>
          <p:cNvPr id="6" name="Footer Placeholder 5"/>
          <p:cNvSpPr>
            <a:spLocks noGrp="1"/>
          </p:cNvSpPr>
          <p:nvPr>
            <p:ph type="ftr" sz="quarter" idx="4"/>
          </p:nvPr>
        </p:nvSpPr>
        <p:spPr/>
        <p:txBody>
          <a:bodyPr/>
          <a:lstStyle/>
          <a:p>
            <a:r>
              <a:rPr lang="en-US"/>
              <a:t>Mary-Colleen Jenkins | mcj6@uw.edu |  https://washington.edu/accesstech/</a:t>
            </a:r>
          </a:p>
        </p:txBody>
      </p:sp>
    </p:spTree>
    <p:extLst>
      <p:ext uri="{BB962C8B-B14F-4D97-AF65-F5344CB8AC3E}">
        <p14:creationId xmlns:p14="http://schemas.microsoft.com/office/powerpoint/2010/main" val="23219850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Playing the Long Game | AHG 2024</a:t>
            </a:r>
          </a:p>
        </p:txBody>
      </p:sp>
      <p:sp>
        <p:nvSpPr>
          <p:cNvPr id="5" name="Date Placeholder 4"/>
          <p:cNvSpPr>
            <a:spLocks noGrp="1"/>
          </p:cNvSpPr>
          <p:nvPr>
            <p:ph type="dt" idx="1"/>
          </p:nvPr>
        </p:nvSpPr>
        <p:spPr/>
        <p:txBody>
          <a:bodyPr/>
          <a:lstStyle/>
          <a:p>
            <a:fld id="{D250B06D-4B6C-4B7F-B7AF-7314A1C369E0}" type="datetime1">
              <a:rPr lang="en-US" smtClean="0"/>
              <a:t>11/12/2024</a:t>
            </a:fld>
            <a:endParaRPr lang="en-US"/>
          </a:p>
        </p:txBody>
      </p:sp>
      <p:sp>
        <p:nvSpPr>
          <p:cNvPr id="6" name="Footer Placeholder 5"/>
          <p:cNvSpPr>
            <a:spLocks noGrp="1"/>
          </p:cNvSpPr>
          <p:nvPr>
            <p:ph type="ftr" sz="quarter" idx="4"/>
          </p:nvPr>
        </p:nvSpPr>
        <p:spPr/>
        <p:txBody>
          <a:bodyPr/>
          <a:lstStyle/>
          <a:p>
            <a:r>
              <a:rPr lang="en-US"/>
              <a:t>Mary-Colleen Jenkins | mcj6@uw.edu |  https://washington.edu/accesstech/</a:t>
            </a:r>
          </a:p>
        </p:txBody>
      </p:sp>
    </p:spTree>
    <p:extLst>
      <p:ext uri="{BB962C8B-B14F-4D97-AF65-F5344CB8AC3E}">
        <p14:creationId xmlns:p14="http://schemas.microsoft.com/office/powerpoint/2010/main" val="2434845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Image source: </a:t>
            </a:r>
            <a:r>
              <a:rPr lang="en-US" i="1"/>
              <a:t>Coffeepot for Masochists </a:t>
            </a:r>
            <a:r>
              <a:rPr lang="en-US" i="0"/>
              <a:t>created by </a:t>
            </a:r>
            <a:r>
              <a:rPr lang="en-US" b="0" i="0">
                <a:solidFill>
                  <a:srgbClr val="2B2B2B"/>
                </a:solidFill>
                <a:effectLst/>
                <a:latin typeface="Bradford"/>
              </a:rPr>
              <a:t>www.impossibleobjects.com from French artist Jacques </a:t>
            </a:r>
            <a:r>
              <a:rPr lang="en-US" b="0" i="0" err="1">
                <a:solidFill>
                  <a:srgbClr val="2B2B2B"/>
                </a:solidFill>
                <a:effectLst/>
                <a:latin typeface="Bradford"/>
              </a:rPr>
              <a:t>Carelman’s</a:t>
            </a:r>
            <a:r>
              <a:rPr lang="en-US" b="0" i="0">
                <a:solidFill>
                  <a:srgbClr val="2B2B2B"/>
                </a:solidFill>
                <a:effectLst/>
                <a:latin typeface="Bradford"/>
              </a:rPr>
              <a:t> 1969 design in </a:t>
            </a:r>
            <a:r>
              <a:rPr lang="en-US" b="0" i="1">
                <a:solidFill>
                  <a:srgbClr val="2B2B2B"/>
                </a:solidFill>
                <a:effectLst/>
                <a:latin typeface="Bradford"/>
              </a:rPr>
              <a:t>Catalogue </a:t>
            </a:r>
            <a:r>
              <a:rPr lang="en-US" b="0" i="1" err="1">
                <a:solidFill>
                  <a:srgbClr val="2B2B2B"/>
                </a:solidFill>
                <a:effectLst/>
                <a:latin typeface="Bradford"/>
              </a:rPr>
              <a:t>d’Objets</a:t>
            </a:r>
            <a:r>
              <a:rPr lang="en-US" b="0" i="1">
                <a:solidFill>
                  <a:srgbClr val="2B2B2B"/>
                </a:solidFill>
                <a:effectLst/>
                <a:latin typeface="Bradford"/>
              </a:rPr>
              <a:t> </a:t>
            </a:r>
            <a:r>
              <a:rPr lang="en-US" b="0" i="1" err="1">
                <a:solidFill>
                  <a:srgbClr val="2B2B2B"/>
                </a:solidFill>
                <a:effectLst/>
                <a:latin typeface="Bradford"/>
              </a:rPr>
              <a:t>Introuvables</a:t>
            </a:r>
            <a:r>
              <a:rPr lang="en-US" b="0" i="1">
                <a:solidFill>
                  <a:srgbClr val="2B2B2B"/>
                </a:solidFill>
                <a:effectLst/>
                <a:latin typeface="Bradford"/>
              </a:rPr>
              <a:t>. </a:t>
            </a:r>
            <a:r>
              <a:rPr lang="en-US" b="0" i="0">
                <a:solidFill>
                  <a:srgbClr val="2B2B2B"/>
                </a:solidFill>
                <a:effectLst/>
                <a:latin typeface="Bradford"/>
              </a:rPr>
              <a:t>In English, the title is </a:t>
            </a:r>
            <a:r>
              <a:rPr lang="en-US" b="0" i="1">
                <a:solidFill>
                  <a:srgbClr val="2B2B2B"/>
                </a:solidFill>
                <a:effectLst/>
                <a:latin typeface="Bradford"/>
              </a:rPr>
              <a:t>Catalog of Impossible Objects.</a:t>
            </a:r>
            <a:endParaRPr lang="en-US" i="1"/>
          </a:p>
          <a:p>
            <a:endParaRPr lang="en-US"/>
          </a:p>
        </p:txBody>
      </p:sp>
      <p:sp>
        <p:nvSpPr>
          <p:cNvPr id="4" name="Header Placeholder 3"/>
          <p:cNvSpPr>
            <a:spLocks noGrp="1"/>
          </p:cNvSpPr>
          <p:nvPr>
            <p:ph type="hdr" sz="quarter"/>
          </p:nvPr>
        </p:nvSpPr>
        <p:spPr/>
        <p:txBody>
          <a:bodyPr/>
          <a:lstStyle/>
          <a:p>
            <a:r>
              <a:rPr lang="en-US"/>
              <a:t>Playing the Long Game | AHG 2024</a:t>
            </a:r>
          </a:p>
        </p:txBody>
      </p:sp>
      <p:sp>
        <p:nvSpPr>
          <p:cNvPr id="5" name="Date Placeholder 4"/>
          <p:cNvSpPr>
            <a:spLocks noGrp="1"/>
          </p:cNvSpPr>
          <p:nvPr>
            <p:ph type="dt" idx="1"/>
          </p:nvPr>
        </p:nvSpPr>
        <p:spPr/>
        <p:txBody>
          <a:bodyPr/>
          <a:lstStyle/>
          <a:p>
            <a:fld id="{ED2098B4-3D06-4D82-8D8F-71F2F20A5638}" type="datetime1">
              <a:rPr lang="en-US" smtClean="0"/>
              <a:t>11/12/2024</a:t>
            </a:fld>
            <a:endParaRPr lang="en-US"/>
          </a:p>
        </p:txBody>
      </p:sp>
      <p:sp>
        <p:nvSpPr>
          <p:cNvPr id="6" name="Footer Placeholder 5"/>
          <p:cNvSpPr>
            <a:spLocks noGrp="1"/>
          </p:cNvSpPr>
          <p:nvPr>
            <p:ph type="ftr" sz="quarter" idx="4"/>
          </p:nvPr>
        </p:nvSpPr>
        <p:spPr/>
        <p:txBody>
          <a:bodyPr/>
          <a:lstStyle/>
          <a:p>
            <a:r>
              <a:rPr lang="en-US"/>
              <a:t>Mary-Colleen Jenkins | mcj6@uw.edu |  https://washington.edu/accesstech/</a:t>
            </a:r>
          </a:p>
        </p:txBody>
      </p:sp>
    </p:spTree>
    <p:extLst>
      <p:ext uri="{BB962C8B-B14F-4D97-AF65-F5344CB8AC3E}">
        <p14:creationId xmlns:p14="http://schemas.microsoft.com/office/powerpoint/2010/main" val="27476022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Playing the Long Game | AHG 2024</a:t>
            </a:r>
          </a:p>
        </p:txBody>
      </p:sp>
      <p:sp>
        <p:nvSpPr>
          <p:cNvPr id="5" name="Date Placeholder 4"/>
          <p:cNvSpPr>
            <a:spLocks noGrp="1"/>
          </p:cNvSpPr>
          <p:nvPr>
            <p:ph type="dt" idx="1"/>
          </p:nvPr>
        </p:nvSpPr>
        <p:spPr/>
        <p:txBody>
          <a:bodyPr/>
          <a:lstStyle/>
          <a:p>
            <a:fld id="{32162ED9-E01A-42E6-96E5-B6FB8183B868}" type="datetime1">
              <a:rPr lang="en-US" smtClean="0"/>
              <a:t>11/12/2024</a:t>
            </a:fld>
            <a:endParaRPr lang="en-US"/>
          </a:p>
        </p:txBody>
      </p:sp>
      <p:sp>
        <p:nvSpPr>
          <p:cNvPr id="6" name="Footer Placeholder 5"/>
          <p:cNvSpPr>
            <a:spLocks noGrp="1"/>
          </p:cNvSpPr>
          <p:nvPr>
            <p:ph type="ftr" sz="quarter" idx="4"/>
          </p:nvPr>
        </p:nvSpPr>
        <p:spPr/>
        <p:txBody>
          <a:bodyPr/>
          <a:lstStyle/>
          <a:p>
            <a:r>
              <a:rPr lang="en-US"/>
              <a:t>Mary-Colleen Jenkins | mcj6@uw.edu |  https://washington.edu/accesstech/</a:t>
            </a:r>
          </a:p>
        </p:txBody>
      </p:sp>
    </p:spTree>
    <p:extLst>
      <p:ext uri="{BB962C8B-B14F-4D97-AF65-F5344CB8AC3E}">
        <p14:creationId xmlns:p14="http://schemas.microsoft.com/office/powerpoint/2010/main" val="41393679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Playing the Long Game | AHG 2024</a:t>
            </a:r>
          </a:p>
        </p:txBody>
      </p:sp>
      <p:sp>
        <p:nvSpPr>
          <p:cNvPr id="5" name="Date Placeholder 4"/>
          <p:cNvSpPr>
            <a:spLocks noGrp="1"/>
          </p:cNvSpPr>
          <p:nvPr>
            <p:ph type="dt" idx="1"/>
          </p:nvPr>
        </p:nvSpPr>
        <p:spPr/>
        <p:txBody>
          <a:bodyPr/>
          <a:lstStyle/>
          <a:p>
            <a:fld id="{52397D07-7BDF-4CA8-B587-8AE99428EBEE}" type="datetime1">
              <a:rPr lang="en-US" smtClean="0"/>
              <a:t>11/12/2024</a:t>
            </a:fld>
            <a:endParaRPr lang="en-US"/>
          </a:p>
        </p:txBody>
      </p:sp>
      <p:sp>
        <p:nvSpPr>
          <p:cNvPr id="6" name="Footer Placeholder 5"/>
          <p:cNvSpPr>
            <a:spLocks noGrp="1"/>
          </p:cNvSpPr>
          <p:nvPr>
            <p:ph type="ftr" sz="quarter" idx="4"/>
          </p:nvPr>
        </p:nvSpPr>
        <p:spPr/>
        <p:txBody>
          <a:bodyPr/>
          <a:lstStyle/>
          <a:p>
            <a:r>
              <a:rPr lang="en-US"/>
              <a:t>Mary-Colleen Jenkins | mcj6@uw.edu |  https://washington.edu/accesstech/</a:t>
            </a:r>
          </a:p>
        </p:txBody>
      </p:sp>
    </p:spTree>
    <p:extLst>
      <p:ext uri="{BB962C8B-B14F-4D97-AF65-F5344CB8AC3E}">
        <p14:creationId xmlns:p14="http://schemas.microsoft.com/office/powerpoint/2010/main" val="2321080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Playing the Long Game | AHG 2024</a:t>
            </a:r>
          </a:p>
        </p:txBody>
      </p:sp>
      <p:sp>
        <p:nvSpPr>
          <p:cNvPr id="5" name="Date Placeholder 4"/>
          <p:cNvSpPr>
            <a:spLocks noGrp="1"/>
          </p:cNvSpPr>
          <p:nvPr>
            <p:ph type="dt" idx="1"/>
          </p:nvPr>
        </p:nvSpPr>
        <p:spPr/>
        <p:txBody>
          <a:bodyPr/>
          <a:lstStyle/>
          <a:p>
            <a:fld id="{C4173AD1-C003-420C-8C5F-FA5B0A43FF41}" type="datetime1">
              <a:rPr lang="en-US" smtClean="0"/>
              <a:t>11/12/2024</a:t>
            </a:fld>
            <a:endParaRPr lang="en-US"/>
          </a:p>
        </p:txBody>
      </p:sp>
      <p:sp>
        <p:nvSpPr>
          <p:cNvPr id="6" name="Footer Placeholder 5"/>
          <p:cNvSpPr>
            <a:spLocks noGrp="1"/>
          </p:cNvSpPr>
          <p:nvPr>
            <p:ph type="ftr" sz="quarter" idx="4"/>
          </p:nvPr>
        </p:nvSpPr>
        <p:spPr/>
        <p:txBody>
          <a:bodyPr/>
          <a:lstStyle/>
          <a:p>
            <a:r>
              <a:rPr lang="en-US"/>
              <a:t>Mary-Colleen Jenkins | mcj6@uw.edu |  https://washington.edu/accesstech/</a:t>
            </a:r>
          </a:p>
        </p:txBody>
      </p:sp>
    </p:spTree>
    <p:extLst>
      <p:ext uri="{BB962C8B-B14F-4D97-AF65-F5344CB8AC3E}">
        <p14:creationId xmlns:p14="http://schemas.microsoft.com/office/powerpoint/2010/main" val="8165572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Playing the Long Game | AHG 2024</a:t>
            </a:r>
          </a:p>
        </p:txBody>
      </p:sp>
      <p:sp>
        <p:nvSpPr>
          <p:cNvPr id="5" name="Date Placeholder 4"/>
          <p:cNvSpPr>
            <a:spLocks noGrp="1"/>
          </p:cNvSpPr>
          <p:nvPr>
            <p:ph type="dt" idx="1"/>
          </p:nvPr>
        </p:nvSpPr>
        <p:spPr/>
        <p:txBody>
          <a:bodyPr/>
          <a:lstStyle/>
          <a:p>
            <a:fld id="{C4831A76-4802-4F7B-81FC-8AE542A4DA1A}" type="datetime1">
              <a:rPr lang="en-US" smtClean="0"/>
              <a:t>11/12/2024</a:t>
            </a:fld>
            <a:endParaRPr lang="en-US"/>
          </a:p>
        </p:txBody>
      </p:sp>
      <p:sp>
        <p:nvSpPr>
          <p:cNvPr id="6" name="Footer Placeholder 5"/>
          <p:cNvSpPr>
            <a:spLocks noGrp="1"/>
          </p:cNvSpPr>
          <p:nvPr>
            <p:ph type="ftr" sz="quarter" idx="4"/>
          </p:nvPr>
        </p:nvSpPr>
        <p:spPr/>
        <p:txBody>
          <a:bodyPr/>
          <a:lstStyle/>
          <a:p>
            <a:r>
              <a:rPr lang="en-US"/>
              <a:t>Mary-Colleen Jenkins | mcj6@uw.edu |  https://washington.edu/accesstech/</a:t>
            </a:r>
          </a:p>
        </p:txBody>
      </p:sp>
    </p:spTree>
    <p:extLst>
      <p:ext uri="{BB962C8B-B14F-4D97-AF65-F5344CB8AC3E}">
        <p14:creationId xmlns:p14="http://schemas.microsoft.com/office/powerpoint/2010/main" val="39768589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Playing the Long Game | AHG 2024</a:t>
            </a:r>
          </a:p>
        </p:txBody>
      </p:sp>
      <p:sp>
        <p:nvSpPr>
          <p:cNvPr id="5" name="Date Placeholder 4"/>
          <p:cNvSpPr>
            <a:spLocks noGrp="1"/>
          </p:cNvSpPr>
          <p:nvPr>
            <p:ph type="dt" idx="1"/>
          </p:nvPr>
        </p:nvSpPr>
        <p:spPr/>
        <p:txBody>
          <a:bodyPr/>
          <a:lstStyle/>
          <a:p>
            <a:fld id="{60AD476A-E609-4FA6-9B28-D35C92183B76}" type="datetime1">
              <a:rPr lang="en-US" smtClean="0"/>
              <a:t>11/12/2024</a:t>
            </a:fld>
            <a:endParaRPr lang="en-US"/>
          </a:p>
        </p:txBody>
      </p:sp>
      <p:sp>
        <p:nvSpPr>
          <p:cNvPr id="6" name="Footer Placeholder 5"/>
          <p:cNvSpPr>
            <a:spLocks noGrp="1"/>
          </p:cNvSpPr>
          <p:nvPr>
            <p:ph type="ftr" sz="quarter" idx="4"/>
          </p:nvPr>
        </p:nvSpPr>
        <p:spPr/>
        <p:txBody>
          <a:bodyPr/>
          <a:lstStyle/>
          <a:p>
            <a:r>
              <a:rPr lang="en-US"/>
              <a:t>Mary-Colleen Jenkins | mcj6@uw.edu |  https://washington.edu/accesstech/</a:t>
            </a:r>
          </a:p>
        </p:txBody>
      </p:sp>
    </p:spTree>
    <p:extLst>
      <p:ext uri="{BB962C8B-B14F-4D97-AF65-F5344CB8AC3E}">
        <p14:creationId xmlns:p14="http://schemas.microsoft.com/office/powerpoint/2010/main" val="38644431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Playing the Long Game | AHG 2024</a:t>
            </a:r>
          </a:p>
        </p:txBody>
      </p:sp>
      <p:sp>
        <p:nvSpPr>
          <p:cNvPr id="5" name="Date Placeholder 4"/>
          <p:cNvSpPr>
            <a:spLocks noGrp="1"/>
          </p:cNvSpPr>
          <p:nvPr>
            <p:ph type="dt" idx="1"/>
          </p:nvPr>
        </p:nvSpPr>
        <p:spPr/>
        <p:txBody>
          <a:bodyPr/>
          <a:lstStyle/>
          <a:p>
            <a:fld id="{3BEE3C78-CE8B-45E6-87DD-11E56EF6ECE4}" type="datetime1">
              <a:rPr lang="en-US" smtClean="0"/>
              <a:t>11/12/2024</a:t>
            </a:fld>
            <a:endParaRPr lang="en-US"/>
          </a:p>
        </p:txBody>
      </p:sp>
      <p:sp>
        <p:nvSpPr>
          <p:cNvPr id="6" name="Footer Placeholder 5"/>
          <p:cNvSpPr>
            <a:spLocks noGrp="1"/>
          </p:cNvSpPr>
          <p:nvPr>
            <p:ph type="ftr" sz="quarter" idx="4"/>
          </p:nvPr>
        </p:nvSpPr>
        <p:spPr/>
        <p:txBody>
          <a:bodyPr/>
          <a:lstStyle/>
          <a:p>
            <a:r>
              <a:rPr lang="en-US"/>
              <a:t>Mary-Colleen Jenkins | mcj6@uw.edu |  https://washington.edu/accesstech/</a:t>
            </a:r>
          </a:p>
        </p:txBody>
      </p:sp>
    </p:spTree>
    <p:extLst>
      <p:ext uri="{BB962C8B-B14F-4D97-AF65-F5344CB8AC3E}">
        <p14:creationId xmlns:p14="http://schemas.microsoft.com/office/powerpoint/2010/main" val="28410655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t>And being okay with Risking Trial and Error</a:t>
            </a:r>
          </a:p>
          <a:p>
            <a:endParaRPr lang="en-US"/>
          </a:p>
        </p:txBody>
      </p:sp>
      <p:sp>
        <p:nvSpPr>
          <p:cNvPr id="4" name="Header Placeholder 3"/>
          <p:cNvSpPr>
            <a:spLocks noGrp="1"/>
          </p:cNvSpPr>
          <p:nvPr>
            <p:ph type="hdr" sz="quarter"/>
          </p:nvPr>
        </p:nvSpPr>
        <p:spPr/>
        <p:txBody>
          <a:bodyPr/>
          <a:lstStyle/>
          <a:p>
            <a:r>
              <a:rPr lang="en-US"/>
              <a:t>Playing the Long Game | AHG 2024</a:t>
            </a:r>
          </a:p>
        </p:txBody>
      </p:sp>
      <p:sp>
        <p:nvSpPr>
          <p:cNvPr id="5" name="Date Placeholder 4"/>
          <p:cNvSpPr>
            <a:spLocks noGrp="1"/>
          </p:cNvSpPr>
          <p:nvPr>
            <p:ph type="dt" idx="1"/>
          </p:nvPr>
        </p:nvSpPr>
        <p:spPr/>
        <p:txBody>
          <a:bodyPr/>
          <a:lstStyle/>
          <a:p>
            <a:fld id="{16719812-E606-4772-AB3E-C914E1329080}" type="datetime1">
              <a:rPr lang="en-US" smtClean="0"/>
              <a:t>11/12/2024</a:t>
            </a:fld>
            <a:endParaRPr lang="en-US"/>
          </a:p>
        </p:txBody>
      </p:sp>
      <p:sp>
        <p:nvSpPr>
          <p:cNvPr id="6" name="Footer Placeholder 5"/>
          <p:cNvSpPr>
            <a:spLocks noGrp="1"/>
          </p:cNvSpPr>
          <p:nvPr>
            <p:ph type="ftr" sz="quarter" idx="4"/>
          </p:nvPr>
        </p:nvSpPr>
        <p:spPr/>
        <p:txBody>
          <a:bodyPr/>
          <a:lstStyle/>
          <a:p>
            <a:r>
              <a:rPr lang="en-US"/>
              <a:t>Mary-Colleen Jenkins | mcj6@uw.edu |  https://washington.edu/accesstech/</a:t>
            </a:r>
          </a:p>
        </p:txBody>
      </p:sp>
    </p:spTree>
    <p:extLst>
      <p:ext uri="{BB962C8B-B14F-4D97-AF65-F5344CB8AC3E}">
        <p14:creationId xmlns:p14="http://schemas.microsoft.com/office/powerpoint/2010/main" val="19836008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0"/>
              <a:t>First new additions to the toolbox:</a:t>
            </a:r>
          </a:p>
          <a:p>
            <a:pPr marL="171450" indent="-171450">
              <a:buFont typeface="Arial" panose="020B0604020202020204" pitchFamily="34" charset="0"/>
              <a:buChar char="•"/>
            </a:pPr>
            <a:r>
              <a:rPr lang="en-US" sz="1200" b="0"/>
              <a:t>Creating networking listserv</a:t>
            </a:r>
          </a:p>
          <a:p>
            <a:pPr marL="171450" indent="-171450">
              <a:buFont typeface="Arial" panose="020B0604020202020204" pitchFamily="34" charset="0"/>
              <a:buChar char="•"/>
            </a:pPr>
            <a:r>
              <a:rPr lang="en-US" sz="1200" b="0"/>
              <a:t>Hosting Instruction Accessibility Meetups</a:t>
            </a:r>
          </a:p>
          <a:p>
            <a:pPr marL="0" indent="0">
              <a:buNone/>
            </a:pPr>
            <a:endParaRPr lang="en-US" sz="1200" b="0"/>
          </a:p>
          <a:p>
            <a:pPr marL="0" indent="0">
              <a:buNone/>
            </a:pPr>
            <a:endParaRPr lang="en-US" sz="1200" b="0"/>
          </a:p>
        </p:txBody>
      </p:sp>
      <p:sp>
        <p:nvSpPr>
          <p:cNvPr id="4" name="Header Placeholder 3"/>
          <p:cNvSpPr>
            <a:spLocks noGrp="1"/>
          </p:cNvSpPr>
          <p:nvPr>
            <p:ph type="hdr" sz="quarter"/>
          </p:nvPr>
        </p:nvSpPr>
        <p:spPr/>
        <p:txBody>
          <a:bodyPr/>
          <a:lstStyle/>
          <a:p>
            <a:r>
              <a:rPr lang="en-US"/>
              <a:t>Playing the Long Game | AHG 2024</a:t>
            </a:r>
          </a:p>
        </p:txBody>
      </p:sp>
      <p:sp>
        <p:nvSpPr>
          <p:cNvPr id="5" name="Date Placeholder 4"/>
          <p:cNvSpPr>
            <a:spLocks noGrp="1"/>
          </p:cNvSpPr>
          <p:nvPr>
            <p:ph type="dt" idx="1"/>
          </p:nvPr>
        </p:nvSpPr>
        <p:spPr/>
        <p:txBody>
          <a:bodyPr/>
          <a:lstStyle/>
          <a:p>
            <a:fld id="{BED9DDB3-DEFB-4854-BEBD-80C1CC58C57C}" type="datetime1">
              <a:rPr lang="en-US" smtClean="0"/>
              <a:t>11/12/2024</a:t>
            </a:fld>
            <a:endParaRPr lang="en-US"/>
          </a:p>
        </p:txBody>
      </p:sp>
      <p:sp>
        <p:nvSpPr>
          <p:cNvPr id="6" name="Footer Placeholder 5"/>
          <p:cNvSpPr>
            <a:spLocks noGrp="1"/>
          </p:cNvSpPr>
          <p:nvPr>
            <p:ph type="ftr" sz="quarter" idx="4"/>
          </p:nvPr>
        </p:nvSpPr>
        <p:spPr/>
        <p:txBody>
          <a:bodyPr/>
          <a:lstStyle/>
          <a:p>
            <a:r>
              <a:rPr lang="en-US"/>
              <a:t>Mary-Colleen Jenkins | mcj6@uw.edu |  https://washington.edu/accesstech/</a:t>
            </a:r>
          </a:p>
        </p:txBody>
      </p:sp>
    </p:spTree>
    <p:extLst>
      <p:ext uri="{BB962C8B-B14F-4D97-AF65-F5344CB8AC3E}">
        <p14:creationId xmlns:p14="http://schemas.microsoft.com/office/powerpoint/2010/main" val="39459321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Playing the Long Game | AHG 2024</a:t>
            </a:r>
          </a:p>
        </p:txBody>
      </p:sp>
      <p:sp>
        <p:nvSpPr>
          <p:cNvPr id="5" name="Date Placeholder 4"/>
          <p:cNvSpPr>
            <a:spLocks noGrp="1"/>
          </p:cNvSpPr>
          <p:nvPr>
            <p:ph type="dt" idx="1"/>
          </p:nvPr>
        </p:nvSpPr>
        <p:spPr/>
        <p:txBody>
          <a:bodyPr/>
          <a:lstStyle/>
          <a:p>
            <a:fld id="{2928098D-B607-4272-A111-B5D8865E135B}" type="datetime1">
              <a:rPr lang="en-US" smtClean="0"/>
              <a:t>11/12/2024</a:t>
            </a:fld>
            <a:endParaRPr lang="en-US"/>
          </a:p>
        </p:txBody>
      </p:sp>
      <p:sp>
        <p:nvSpPr>
          <p:cNvPr id="6" name="Footer Placeholder 5"/>
          <p:cNvSpPr>
            <a:spLocks noGrp="1"/>
          </p:cNvSpPr>
          <p:nvPr>
            <p:ph type="ftr" sz="quarter" idx="4"/>
          </p:nvPr>
        </p:nvSpPr>
        <p:spPr/>
        <p:txBody>
          <a:bodyPr/>
          <a:lstStyle/>
          <a:p>
            <a:r>
              <a:rPr lang="en-US"/>
              <a:t>Mary-Colleen Jenkins | mcj6@uw.edu |  https://washington.edu/accesstech/</a:t>
            </a:r>
          </a:p>
        </p:txBody>
      </p:sp>
    </p:spTree>
    <p:extLst>
      <p:ext uri="{BB962C8B-B14F-4D97-AF65-F5344CB8AC3E}">
        <p14:creationId xmlns:p14="http://schemas.microsoft.com/office/powerpoint/2010/main" val="12251129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Three professional constraints come up in literature about faculty development in Universal Design for Learning (UDL) and course accessibility for students with disabilities. The first two constraints – lack of time and lack of awareness -- are universally felt across higher education. Faculty are hyperaware of their time, and this is natural, considering the many responsibilities that come with teaching, research, and service. This is especially true for adjunct faculty.</a:t>
            </a:r>
          </a:p>
          <a:p>
            <a:endParaRPr lang="en-US"/>
          </a:p>
          <a:p>
            <a:r>
              <a:rPr lang="en-US"/>
              <a:t>The third constraint – levels of institutional support – is outside of the realm of our conversation today, but it is the foundational barrier that underlies the first two constraints. The DOJ rules are a benefit here because there is a strong motivation toward compliance. HOWEVER, this can also complicate things. A focus on compliance may undermine true buy-in. It may also create a reactive “fix it for me” remediation focus rather than a proactive skills-building accessibility mindset.</a:t>
            </a:r>
          </a:p>
        </p:txBody>
      </p:sp>
      <p:sp>
        <p:nvSpPr>
          <p:cNvPr id="4" name="Header Placeholder 3"/>
          <p:cNvSpPr>
            <a:spLocks noGrp="1"/>
          </p:cNvSpPr>
          <p:nvPr>
            <p:ph type="hdr" sz="quarter"/>
          </p:nvPr>
        </p:nvSpPr>
        <p:spPr/>
        <p:txBody>
          <a:bodyPr/>
          <a:lstStyle/>
          <a:p>
            <a:r>
              <a:rPr lang="en-US"/>
              <a:t>Playing the Long Game | AHG 2024</a:t>
            </a:r>
          </a:p>
        </p:txBody>
      </p:sp>
      <p:sp>
        <p:nvSpPr>
          <p:cNvPr id="5" name="Date Placeholder 4"/>
          <p:cNvSpPr>
            <a:spLocks noGrp="1"/>
          </p:cNvSpPr>
          <p:nvPr>
            <p:ph type="dt" idx="1"/>
          </p:nvPr>
        </p:nvSpPr>
        <p:spPr/>
        <p:txBody>
          <a:bodyPr/>
          <a:lstStyle/>
          <a:p>
            <a:fld id="{50B79E2B-E306-4D4D-9650-5774BCE904FE}" type="datetime1">
              <a:rPr lang="en-US" smtClean="0"/>
              <a:t>11/12/2024</a:t>
            </a:fld>
            <a:endParaRPr lang="en-US"/>
          </a:p>
        </p:txBody>
      </p:sp>
      <p:sp>
        <p:nvSpPr>
          <p:cNvPr id="6" name="Footer Placeholder 5"/>
          <p:cNvSpPr>
            <a:spLocks noGrp="1"/>
          </p:cNvSpPr>
          <p:nvPr>
            <p:ph type="ftr" sz="quarter" idx="4"/>
          </p:nvPr>
        </p:nvSpPr>
        <p:spPr/>
        <p:txBody>
          <a:bodyPr/>
          <a:lstStyle/>
          <a:p>
            <a:r>
              <a:rPr lang="en-US"/>
              <a:t>Mary-Colleen Jenkins | mcj6@uw.edu |  https://washington.edu/accesstech/</a:t>
            </a:r>
          </a:p>
        </p:txBody>
      </p:sp>
    </p:spTree>
    <p:extLst>
      <p:ext uri="{BB962C8B-B14F-4D97-AF65-F5344CB8AC3E}">
        <p14:creationId xmlns:p14="http://schemas.microsoft.com/office/powerpoint/2010/main" val="2006231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Header Placeholder 3"/>
          <p:cNvSpPr>
            <a:spLocks noGrp="1"/>
          </p:cNvSpPr>
          <p:nvPr>
            <p:ph type="hdr" sz="quarter"/>
          </p:nvPr>
        </p:nvSpPr>
        <p:spPr/>
        <p:txBody>
          <a:bodyPr/>
          <a:lstStyle/>
          <a:p>
            <a:r>
              <a:rPr lang="en-US"/>
              <a:t>Playing the Long Game | AHG 2024</a:t>
            </a:r>
          </a:p>
        </p:txBody>
      </p:sp>
      <p:sp>
        <p:nvSpPr>
          <p:cNvPr id="5" name="Date Placeholder 4"/>
          <p:cNvSpPr>
            <a:spLocks noGrp="1"/>
          </p:cNvSpPr>
          <p:nvPr>
            <p:ph type="dt" idx="1"/>
          </p:nvPr>
        </p:nvSpPr>
        <p:spPr/>
        <p:txBody>
          <a:bodyPr/>
          <a:lstStyle/>
          <a:p>
            <a:fld id="{E791C93A-E583-4A77-9538-81EFF3B9CD1A}" type="datetime1">
              <a:rPr lang="en-US" smtClean="0"/>
              <a:t>11/12/2024</a:t>
            </a:fld>
            <a:endParaRPr lang="en-US"/>
          </a:p>
        </p:txBody>
      </p:sp>
      <p:sp>
        <p:nvSpPr>
          <p:cNvPr id="6" name="Footer Placeholder 5"/>
          <p:cNvSpPr>
            <a:spLocks noGrp="1"/>
          </p:cNvSpPr>
          <p:nvPr>
            <p:ph type="ftr" sz="quarter" idx="4"/>
          </p:nvPr>
        </p:nvSpPr>
        <p:spPr/>
        <p:txBody>
          <a:bodyPr/>
          <a:lstStyle/>
          <a:p>
            <a:r>
              <a:rPr lang="en-US"/>
              <a:t>Mary-Colleen Jenkins | mcj6@uw.edu |  https://washington.edu/accesstech/</a:t>
            </a:r>
          </a:p>
        </p:txBody>
      </p:sp>
    </p:spTree>
    <p:extLst>
      <p:ext uri="{BB962C8B-B14F-4D97-AF65-F5344CB8AC3E}">
        <p14:creationId xmlns:p14="http://schemas.microsoft.com/office/powerpoint/2010/main" val="18057526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The 3 professional constraints we just considered are also impacted by constraints for faculty on a personal level. It is difficult for faculty to be asked to learn new skills, to re-assess elements of a course they’ve spent so much time building, to remediate inaccessible content – even if the fixes are “easy.”</a:t>
            </a:r>
          </a:p>
          <a:p>
            <a:endParaRPr lang="en-US"/>
          </a:p>
          <a:p>
            <a:r>
              <a:rPr lang="en-US"/>
              <a:t>Asking faculty to strengthen accessibility of course material can tap into a personal level of challenge and emotion. There are so many facets to accessibility, that some faculty feel overwhelmed.  Some feel guilty – “Have I let students down by not being aware of accessibility challenges?”  And so on. </a:t>
            </a:r>
          </a:p>
          <a:p>
            <a:endParaRPr lang="en-US"/>
          </a:p>
          <a:p>
            <a:r>
              <a:rPr lang="en-US"/>
              <a:t>Faculty have typically succeeded in their fields because they started off being talented students. So, seeing the accessibility score in the Ally Course Accessibility Report can feel like a failure. Even a high score of 85% with a green Canvas dial icon can feel like a failure, let alone a red icon with a 0% score on an image easily fixed with alt text.</a:t>
            </a:r>
          </a:p>
          <a:p>
            <a:endParaRPr lang="en-US"/>
          </a:p>
          <a:p>
            <a:r>
              <a:rPr lang="en-US"/>
              <a:t>These personal constraints can stop faculty in their tracks as they try to travel a pathway toward accessibility.</a:t>
            </a:r>
          </a:p>
        </p:txBody>
      </p:sp>
      <p:sp>
        <p:nvSpPr>
          <p:cNvPr id="4" name="Header Placeholder 3"/>
          <p:cNvSpPr>
            <a:spLocks noGrp="1"/>
          </p:cNvSpPr>
          <p:nvPr>
            <p:ph type="hdr" sz="quarter"/>
          </p:nvPr>
        </p:nvSpPr>
        <p:spPr/>
        <p:txBody>
          <a:bodyPr/>
          <a:lstStyle/>
          <a:p>
            <a:r>
              <a:rPr lang="en-US"/>
              <a:t>Playing the Long Game | AHG 2024</a:t>
            </a:r>
          </a:p>
        </p:txBody>
      </p:sp>
      <p:sp>
        <p:nvSpPr>
          <p:cNvPr id="5" name="Date Placeholder 4"/>
          <p:cNvSpPr>
            <a:spLocks noGrp="1"/>
          </p:cNvSpPr>
          <p:nvPr>
            <p:ph type="dt" idx="1"/>
          </p:nvPr>
        </p:nvSpPr>
        <p:spPr/>
        <p:txBody>
          <a:bodyPr/>
          <a:lstStyle/>
          <a:p>
            <a:fld id="{783B953F-EB71-4A27-8B9C-DB3357A5384E}" type="datetime1">
              <a:rPr lang="en-US" smtClean="0"/>
              <a:t>11/12/2024</a:t>
            </a:fld>
            <a:endParaRPr lang="en-US"/>
          </a:p>
        </p:txBody>
      </p:sp>
      <p:sp>
        <p:nvSpPr>
          <p:cNvPr id="6" name="Footer Placeholder 5"/>
          <p:cNvSpPr>
            <a:spLocks noGrp="1"/>
          </p:cNvSpPr>
          <p:nvPr>
            <p:ph type="ftr" sz="quarter" idx="4"/>
          </p:nvPr>
        </p:nvSpPr>
        <p:spPr/>
        <p:txBody>
          <a:bodyPr/>
          <a:lstStyle/>
          <a:p>
            <a:r>
              <a:rPr lang="en-US"/>
              <a:t>Mary-Colleen Jenkins | mcj6@uw.edu |  https://washington.edu/accesstech/</a:t>
            </a:r>
          </a:p>
        </p:txBody>
      </p:sp>
    </p:spTree>
    <p:extLst>
      <p:ext uri="{BB962C8B-B14F-4D97-AF65-F5344CB8AC3E}">
        <p14:creationId xmlns:p14="http://schemas.microsoft.com/office/powerpoint/2010/main" val="14359098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understand our target audience and build engagement that works </a:t>
            </a:r>
            <a:r>
              <a:rPr lang="en-US" i="1"/>
              <a:t>with and for them</a:t>
            </a:r>
            <a:r>
              <a:rPr lang="en-US"/>
              <a:t>, we need to have a sense of how their promotion structure works and also understand the feast-or-famine cycles of Academic Time. Those of us on 12-month employment cycle are often not aware of term start/end, when common exam times are, when grades are due. </a:t>
            </a:r>
          </a:p>
          <a:p>
            <a:endParaRPr lang="en-US">
              <a:cs typeface="Calibri"/>
            </a:endParaRPr>
          </a:p>
        </p:txBody>
      </p:sp>
      <p:sp>
        <p:nvSpPr>
          <p:cNvPr id="4" name="Header Placeholder 3"/>
          <p:cNvSpPr>
            <a:spLocks noGrp="1"/>
          </p:cNvSpPr>
          <p:nvPr>
            <p:ph type="hdr" sz="quarter"/>
          </p:nvPr>
        </p:nvSpPr>
        <p:spPr/>
        <p:txBody>
          <a:bodyPr/>
          <a:lstStyle/>
          <a:p>
            <a:r>
              <a:rPr lang="en-US"/>
              <a:t>Playing the Long Game | AHG 2024</a:t>
            </a:r>
          </a:p>
        </p:txBody>
      </p:sp>
      <p:sp>
        <p:nvSpPr>
          <p:cNvPr id="5" name="Date Placeholder 4"/>
          <p:cNvSpPr>
            <a:spLocks noGrp="1"/>
          </p:cNvSpPr>
          <p:nvPr>
            <p:ph type="dt" idx="1"/>
          </p:nvPr>
        </p:nvSpPr>
        <p:spPr/>
        <p:txBody>
          <a:bodyPr/>
          <a:lstStyle/>
          <a:p>
            <a:fld id="{BFF58769-E513-4D00-8AFD-2CCA85D72B65}" type="datetime1">
              <a:rPr lang="en-US" smtClean="0"/>
              <a:t>11/12/2024</a:t>
            </a:fld>
            <a:endParaRPr lang="en-US"/>
          </a:p>
        </p:txBody>
      </p:sp>
      <p:sp>
        <p:nvSpPr>
          <p:cNvPr id="6" name="Footer Placeholder 5"/>
          <p:cNvSpPr>
            <a:spLocks noGrp="1"/>
          </p:cNvSpPr>
          <p:nvPr>
            <p:ph type="ftr" sz="quarter" idx="4"/>
          </p:nvPr>
        </p:nvSpPr>
        <p:spPr/>
        <p:txBody>
          <a:bodyPr/>
          <a:lstStyle/>
          <a:p>
            <a:r>
              <a:rPr lang="en-US"/>
              <a:t>Mary-Colleen Jenkins | mcj6@uw.edu |  https://washington.edu/accesstech/</a:t>
            </a:r>
          </a:p>
        </p:txBody>
      </p:sp>
    </p:spTree>
    <p:extLst>
      <p:ext uri="{BB962C8B-B14F-4D97-AF65-F5344CB8AC3E}">
        <p14:creationId xmlns:p14="http://schemas.microsoft.com/office/powerpoint/2010/main" val="14304899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Playing the Long Game | AHG 2024</a:t>
            </a:r>
          </a:p>
        </p:txBody>
      </p:sp>
      <p:sp>
        <p:nvSpPr>
          <p:cNvPr id="5" name="Date Placeholder 4"/>
          <p:cNvSpPr>
            <a:spLocks noGrp="1"/>
          </p:cNvSpPr>
          <p:nvPr>
            <p:ph type="dt" idx="1"/>
          </p:nvPr>
        </p:nvSpPr>
        <p:spPr/>
        <p:txBody>
          <a:bodyPr/>
          <a:lstStyle/>
          <a:p>
            <a:fld id="{F5F84F06-61BA-4C85-96C8-3706B79D9465}" type="datetime1">
              <a:rPr lang="en-US" smtClean="0"/>
              <a:t>11/12/2024</a:t>
            </a:fld>
            <a:endParaRPr lang="en-US"/>
          </a:p>
        </p:txBody>
      </p:sp>
      <p:sp>
        <p:nvSpPr>
          <p:cNvPr id="6" name="Footer Placeholder 5"/>
          <p:cNvSpPr>
            <a:spLocks noGrp="1"/>
          </p:cNvSpPr>
          <p:nvPr>
            <p:ph type="ftr" sz="quarter" idx="4"/>
          </p:nvPr>
        </p:nvSpPr>
        <p:spPr/>
        <p:txBody>
          <a:bodyPr/>
          <a:lstStyle/>
          <a:p>
            <a:r>
              <a:rPr lang="en-US"/>
              <a:t>Mary-Colleen Jenkins | mcj6@uw.edu |  https://washington.edu/accesstech/</a:t>
            </a:r>
          </a:p>
        </p:txBody>
      </p:sp>
    </p:spTree>
    <p:extLst>
      <p:ext uri="{BB962C8B-B14F-4D97-AF65-F5344CB8AC3E}">
        <p14:creationId xmlns:p14="http://schemas.microsoft.com/office/powerpoint/2010/main" val="19732433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t>And being okay with Risking Trial and Error</a:t>
            </a:r>
          </a:p>
          <a:p>
            <a:endParaRPr lang="en-US"/>
          </a:p>
        </p:txBody>
      </p:sp>
      <p:sp>
        <p:nvSpPr>
          <p:cNvPr id="4" name="Header Placeholder 3"/>
          <p:cNvSpPr>
            <a:spLocks noGrp="1"/>
          </p:cNvSpPr>
          <p:nvPr>
            <p:ph type="hdr" sz="quarter"/>
          </p:nvPr>
        </p:nvSpPr>
        <p:spPr/>
        <p:txBody>
          <a:bodyPr/>
          <a:lstStyle/>
          <a:p>
            <a:r>
              <a:rPr lang="en-US"/>
              <a:t>Playing the Long Game | AHG 2024</a:t>
            </a:r>
          </a:p>
        </p:txBody>
      </p:sp>
      <p:sp>
        <p:nvSpPr>
          <p:cNvPr id="5" name="Date Placeholder 4"/>
          <p:cNvSpPr>
            <a:spLocks noGrp="1"/>
          </p:cNvSpPr>
          <p:nvPr>
            <p:ph type="dt" idx="1"/>
          </p:nvPr>
        </p:nvSpPr>
        <p:spPr/>
        <p:txBody>
          <a:bodyPr/>
          <a:lstStyle/>
          <a:p>
            <a:fld id="{888F0B21-1CA3-4E05-B721-AD23248C29FA}" type="datetime1">
              <a:rPr lang="en-US" smtClean="0"/>
              <a:t>11/12/2024</a:t>
            </a:fld>
            <a:endParaRPr lang="en-US"/>
          </a:p>
        </p:txBody>
      </p:sp>
      <p:sp>
        <p:nvSpPr>
          <p:cNvPr id="6" name="Footer Placeholder 5"/>
          <p:cNvSpPr>
            <a:spLocks noGrp="1"/>
          </p:cNvSpPr>
          <p:nvPr>
            <p:ph type="ftr" sz="quarter" idx="4"/>
          </p:nvPr>
        </p:nvSpPr>
        <p:spPr/>
        <p:txBody>
          <a:bodyPr/>
          <a:lstStyle/>
          <a:p>
            <a:r>
              <a:rPr lang="en-US"/>
              <a:t>Mary-Colleen Jenkins | mcj6@uw.edu |  https://washington.edu/accesstech/</a:t>
            </a:r>
          </a:p>
        </p:txBody>
      </p:sp>
    </p:spTree>
    <p:extLst>
      <p:ext uri="{BB962C8B-B14F-4D97-AF65-F5344CB8AC3E}">
        <p14:creationId xmlns:p14="http://schemas.microsoft.com/office/powerpoint/2010/main" val="6412677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Playing the Long Game | AHG 2024</a:t>
            </a:r>
          </a:p>
        </p:txBody>
      </p:sp>
      <p:sp>
        <p:nvSpPr>
          <p:cNvPr id="5" name="Date Placeholder 4"/>
          <p:cNvSpPr>
            <a:spLocks noGrp="1"/>
          </p:cNvSpPr>
          <p:nvPr>
            <p:ph type="dt" idx="1"/>
          </p:nvPr>
        </p:nvSpPr>
        <p:spPr/>
        <p:txBody>
          <a:bodyPr/>
          <a:lstStyle/>
          <a:p>
            <a:fld id="{96471148-2E5A-4A56-BCA7-96151FCDE33D}" type="datetime1">
              <a:rPr lang="en-US" smtClean="0"/>
              <a:t>11/12/2024</a:t>
            </a:fld>
            <a:endParaRPr lang="en-US"/>
          </a:p>
        </p:txBody>
      </p:sp>
      <p:sp>
        <p:nvSpPr>
          <p:cNvPr id="6" name="Footer Placeholder 5"/>
          <p:cNvSpPr>
            <a:spLocks noGrp="1"/>
          </p:cNvSpPr>
          <p:nvPr>
            <p:ph type="ftr" sz="quarter" idx="4"/>
          </p:nvPr>
        </p:nvSpPr>
        <p:spPr/>
        <p:txBody>
          <a:bodyPr/>
          <a:lstStyle/>
          <a:p>
            <a:r>
              <a:rPr lang="en-US"/>
              <a:t>Mary-Colleen Jenkins | mcj6@uw.edu |  https://washington.edu/accesstech/</a:t>
            </a:r>
          </a:p>
        </p:txBody>
      </p:sp>
    </p:spTree>
    <p:extLst>
      <p:ext uri="{BB962C8B-B14F-4D97-AF65-F5344CB8AC3E}">
        <p14:creationId xmlns:p14="http://schemas.microsoft.com/office/powerpoint/2010/main" val="22343444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Playing the Long Game | AHG 2024</a:t>
            </a:r>
          </a:p>
        </p:txBody>
      </p:sp>
      <p:sp>
        <p:nvSpPr>
          <p:cNvPr id="5" name="Date Placeholder 4"/>
          <p:cNvSpPr>
            <a:spLocks noGrp="1"/>
          </p:cNvSpPr>
          <p:nvPr>
            <p:ph type="dt" idx="1"/>
          </p:nvPr>
        </p:nvSpPr>
        <p:spPr/>
        <p:txBody>
          <a:bodyPr/>
          <a:lstStyle/>
          <a:p>
            <a:fld id="{530FB199-BC2D-4FF8-BDD0-E8E667D3ADCA}" type="datetime1">
              <a:rPr lang="en-US" smtClean="0"/>
              <a:t>11/12/2024</a:t>
            </a:fld>
            <a:endParaRPr lang="en-US"/>
          </a:p>
        </p:txBody>
      </p:sp>
      <p:sp>
        <p:nvSpPr>
          <p:cNvPr id="6" name="Footer Placeholder 5"/>
          <p:cNvSpPr>
            <a:spLocks noGrp="1"/>
          </p:cNvSpPr>
          <p:nvPr>
            <p:ph type="ftr" sz="quarter" idx="4"/>
          </p:nvPr>
        </p:nvSpPr>
        <p:spPr/>
        <p:txBody>
          <a:bodyPr/>
          <a:lstStyle/>
          <a:p>
            <a:r>
              <a:rPr lang="en-US"/>
              <a:t>Mary-Colleen Jenkins | mcj6@uw.edu |  https://washington.edu/accesstech/</a:t>
            </a:r>
          </a:p>
        </p:txBody>
      </p:sp>
    </p:spTree>
    <p:extLst>
      <p:ext uri="{BB962C8B-B14F-4D97-AF65-F5344CB8AC3E}">
        <p14:creationId xmlns:p14="http://schemas.microsoft.com/office/powerpoint/2010/main" val="40922451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412"/>
              </a:spcBef>
            </a:pPr>
            <a:r>
              <a:rPr lang="en-US" sz="1400"/>
              <a:t>UDL is a complex yet adaptable framework for course design and practice – there is no one-size-fits-all UDL practice.</a:t>
            </a:r>
          </a:p>
          <a:p>
            <a:pPr>
              <a:spcBef>
                <a:spcPts val="412"/>
              </a:spcBef>
            </a:pPr>
            <a:endParaRPr lang="en-US" sz="1400"/>
          </a:p>
          <a:p>
            <a:pPr>
              <a:spcBef>
                <a:spcPts val="412"/>
              </a:spcBef>
            </a:pPr>
            <a:r>
              <a:rPr lang="en-US" sz="1400"/>
              <a:t>The photo here shows 3 of the 4 cedar columns in UW’s Sylvan Grove. The columns originally supported the UW’s first building, erected  in 1861.</a:t>
            </a:r>
          </a:p>
          <a:p>
            <a:pPr>
              <a:spcBef>
                <a:spcPts val="412"/>
              </a:spcBef>
            </a:pPr>
            <a:endParaRPr lang="en-US" sz="1400"/>
          </a:p>
          <a:p>
            <a:pPr>
              <a:spcBef>
                <a:spcPts val="412"/>
              </a:spcBef>
            </a:pPr>
            <a:endParaRPr lang="en-US" sz="1400"/>
          </a:p>
        </p:txBody>
      </p:sp>
      <p:sp>
        <p:nvSpPr>
          <p:cNvPr id="5" name="Date Placeholder 4">
            <a:extLst>
              <a:ext uri="{FF2B5EF4-FFF2-40B4-BE49-F238E27FC236}">
                <a16:creationId xmlns:a16="http://schemas.microsoft.com/office/drawing/2014/main" id="{A2DFEDDE-7C87-FBF4-17CE-24D06BECC48F}"/>
              </a:ext>
            </a:extLst>
          </p:cNvPr>
          <p:cNvSpPr>
            <a:spLocks noGrp="1"/>
          </p:cNvSpPr>
          <p:nvPr>
            <p:ph type="dt" idx="1"/>
          </p:nvPr>
        </p:nvSpPr>
        <p:spPr/>
        <p:txBody>
          <a:bodyPr/>
          <a:lstStyle/>
          <a:p>
            <a:fld id="{B9F059D9-8202-4F7A-989B-28EFCAE1848A}" type="datetime1">
              <a:rPr lang="en-US" smtClean="0"/>
              <a:t>11/12/2024</a:t>
            </a:fld>
            <a:endParaRPr lang="en-US"/>
          </a:p>
        </p:txBody>
      </p:sp>
      <p:sp>
        <p:nvSpPr>
          <p:cNvPr id="6" name="Footer Placeholder 5">
            <a:extLst>
              <a:ext uri="{FF2B5EF4-FFF2-40B4-BE49-F238E27FC236}">
                <a16:creationId xmlns:a16="http://schemas.microsoft.com/office/drawing/2014/main" id="{395FE0CD-D12E-B5A4-A81A-88E2F1B7D185}"/>
              </a:ext>
            </a:extLst>
          </p:cNvPr>
          <p:cNvSpPr>
            <a:spLocks noGrp="1"/>
          </p:cNvSpPr>
          <p:nvPr>
            <p:ph type="ftr" sz="quarter" idx="4"/>
          </p:nvPr>
        </p:nvSpPr>
        <p:spPr/>
        <p:txBody>
          <a:bodyPr/>
          <a:lstStyle/>
          <a:p>
            <a:r>
              <a:rPr lang="en-US"/>
              <a:t>mcj6@uw.edu  https://washington.edu/accesstech/</a:t>
            </a:r>
          </a:p>
        </p:txBody>
      </p:sp>
      <p:sp>
        <p:nvSpPr>
          <p:cNvPr id="7" name="Header Placeholder 6">
            <a:extLst>
              <a:ext uri="{FF2B5EF4-FFF2-40B4-BE49-F238E27FC236}">
                <a16:creationId xmlns:a16="http://schemas.microsoft.com/office/drawing/2014/main" id="{2CB1D04E-B4B8-0777-9928-754E64D539DC}"/>
              </a:ext>
            </a:extLst>
          </p:cNvPr>
          <p:cNvSpPr>
            <a:spLocks noGrp="1"/>
          </p:cNvSpPr>
          <p:nvPr>
            <p:ph type="hdr" sz="quarter"/>
          </p:nvPr>
        </p:nvSpPr>
        <p:spPr/>
        <p:txBody>
          <a:bodyPr/>
          <a:lstStyle/>
          <a:p>
            <a:r>
              <a:rPr lang="en-US"/>
              <a:t>Playing the Long Game | AHG 2024</a:t>
            </a:r>
          </a:p>
        </p:txBody>
      </p:sp>
    </p:spTree>
    <p:extLst>
      <p:ext uri="{BB962C8B-B14F-4D97-AF65-F5344CB8AC3E}">
        <p14:creationId xmlns:p14="http://schemas.microsoft.com/office/powerpoint/2010/main" val="11066603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Playing the Long Game | AHG 2024</a:t>
            </a:r>
          </a:p>
        </p:txBody>
      </p:sp>
      <p:sp>
        <p:nvSpPr>
          <p:cNvPr id="5" name="Date Placeholder 4"/>
          <p:cNvSpPr>
            <a:spLocks noGrp="1"/>
          </p:cNvSpPr>
          <p:nvPr>
            <p:ph type="dt" idx="1"/>
          </p:nvPr>
        </p:nvSpPr>
        <p:spPr/>
        <p:txBody>
          <a:bodyPr/>
          <a:lstStyle/>
          <a:p>
            <a:fld id="{0A47A627-F4B5-42AC-8DD7-5993DFDD1E72}" type="datetime1">
              <a:rPr lang="en-US" smtClean="0"/>
              <a:t>11/12/2024</a:t>
            </a:fld>
            <a:endParaRPr lang="en-US"/>
          </a:p>
        </p:txBody>
      </p:sp>
      <p:sp>
        <p:nvSpPr>
          <p:cNvPr id="6" name="Footer Placeholder 5"/>
          <p:cNvSpPr>
            <a:spLocks noGrp="1"/>
          </p:cNvSpPr>
          <p:nvPr>
            <p:ph type="ftr" sz="quarter" idx="4"/>
          </p:nvPr>
        </p:nvSpPr>
        <p:spPr/>
        <p:txBody>
          <a:bodyPr/>
          <a:lstStyle/>
          <a:p>
            <a:r>
              <a:rPr lang="en-US"/>
              <a:t>Mary-Colleen Jenkins | mcj6@uw.edu |  https://washington.edu/accesstech/</a:t>
            </a:r>
          </a:p>
        </p:txBody>
      </p:sp>
    </p:spTree>
    <p:extLst>
      <p:ext uri="{BB962C8B-B14F-4D97-AF65-F5344CB8AC3E}">
        <p14:creationId xmlns:p14="http://schemas.microsoft.com/office/powerpoint/2010/main" val="28658519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Playing the Long Game | AHG 2024</a:t>
            </a:r>
          </a:p>
        </p:txBody>
      </p:sp>
      <p:sp>
        <p:nvSpPr>
          <p:cNvPr id="5" name="Date Placeholder 4"/>
          <p:cNvSpPr>
            <a:spLocks noGrp="1"/>
          </p:cNvSpPr>
          <p:nvPr>
            <p:ph type="dt" idx="1"/>
          </p:nvPr>
        </p:nvSpPr>
        <p:spPr/>
        <p:txBody>
          <a:bodyPr/>
          <a:lstStyle/>
          <a:p>
            <a:fld id="{F4291DAA-96E7-49CA-9540-3E51FCD2B48C}" type="datetime1">
              <a:rPr lang="en-US" smtClean="0"/>
              <a:t>11/12/2024</a:t>
            </a:fld>
            <a:endParaRPr lang="en-US"/>
          </a:p>
        </p:txBody>
      </p:sp>
      <p:sp>
        <p:nvSpPr>
          <p:cNvPr id="6" name="Footer Placeholder 5"/>
          <p:cNvSpPr>
            <a:spLocks noGrp="1"/>
          </p:cNvSpPr>
          <p:nvPr>
            <p:ph type="ftr" sz="quarter" idx="4"/>
          </p:nvPr>
        </p:nvSpPr>
        <p:spPr/>
        <p:txBody>
          <a:bodyPr/>
          <a:lstStyle/>
          <a:p>
            <a:r>
              <a:rPr lang="en-US"/>
              <a:t>mcj6@uw.edu  https://washington.edu/accesstech/</a:t>
            </a:r>
          </a:p>
        </p:txBody>
      </p:sp>
    </p:spTree>
    <p:extLst>
      <p:ext uri="{BB962C8B-B14F-4D97-AF65-F5344CB8AC3E}">
        <p14:creationId xmlns:p14="http://schemas.microsoft.com/office/powerpoint/2010/main" val="35713022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Unlike other staff units that may have a collective structure around professional development and training, academic units on a decentralized campus like UW vary widely in professional development offerings for faculty, and this is true for tenured and adjunct faculty. Facilitators coming from outside the department for faculty development have to build trust. And partnering with accessibility champions within the department helps to open doors. </a:t>
            </a:r>
          </a:p>
          <a:p>
            <a:endParaRPr lang="en-US"/>
          </a:p>
          <a:p>
            <a:r>
              <a:rPr lang="en-US"/>
              <a:t>Outreach events and trainings need to be relevant to the audience and getting a sense of what conversations are going on and what the pain points are allows us to design a café that best suits the needs of the department we’re working with. Collaboration partnerships help us address what will be most helpful for faculty in that particular department. And those partners can keep the conversation active and alive.</a:t>
            </a:r>
          </a:p>
        </p:txBody>
      </p:sp>
      <p:sp>
        <p:nvSpPr>
          <p:cNvPr id="4" name="Header Placeholder 3"/>
          <p:cNvSpPr>
            <a:spLocks noGrp="1"/>
          </p:cNvSpPr>
          <p:nvPr>
            <p:ph type="hdr" sz="quarter"/>
          </p:nvPr>
        </p:nvSpPr>
        <p:spPr/>
        <p:txBody>
          <a:bodyPr/>
          <a:lstStyle/>
          <a:p>
            <a:r>
              <a:rPr lang="en-US"/>
              <a:t>Playing the Long Game | AHG 2024</a:t>
            </a:r>
          </a:p>
        </p:txBody>
      </p:sp>
      <p:sp>
        <p:nvSpPr>
          <p:cNvPr id="5" name="Date Placeholder 4"/>
          <p:cNvSpPr>
            <a:spLocks noGrp="1"/>
          </p:cNvSpPr>
          <p:nvPr>
            <p:ph type="dt" idx="1"/>
          </p:nvPr>
        </p:nvSpPr>
        <p:spPr/>
        <p:txBody>
          <a:bodyPr/>
          <a:lstStyle/>
          <a:p>
            <a:fld id="{49AD6373-2E03-411E-8EAE-02F94AC83864}" type="datetime1">
              <a:rPr lang="en-US" smtClean="0"/>
              <a:t>11/12/2024</a:t>
            </a:fld>
            <a:endParaRPr lang="en-US"/>
          </a:p>
        </p:txBody>
      </p:sp>
      <p:sp>
        <p:nvSpPr>
          <p:cNvPr id="6" name="Footer Placeholder 5"/>
          <p:cNvSpPr>
            <a:spLocks noGrp="1"/>
          </p:cNvSpPr>
          <p:nvPr>
            <p:ph type="ftr" sz="quarter" idx="4"/>
          </p:nvPr>
        </p:nvSpPr>
        <p:spPr/>
        <p:txBody>
          <a:bodyPr/>
          <a:lstStyle/>
          <a:p>
            <a:r>
              <a:rPr lang="en-US"/>
              <a:t>Mary-Colleen Jenkins | mcj6@uw.edu |  https://washington.edu/accesstech/</a:t>
            </a:r>
          </a:p>
        </p:txBody>
      </p:sp>
    </p:spTree>
    <p:extLst>
      <p:ext uri="{BB962C8B-B14F-4D97-AF65-F5344CB8AC3E}">
        <p14:creationId xmlns:p14="http://schemas.microsoft.com/office/powerpoint/2010/main" val="1204576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Playing the Long Game | AHG 2024</a:t>
            </a:r>
          </a:p>
        </p:txBody>
      </p:sp>
      <p:sp>
        <p:nvSpPr>
          <p:cNvPr id="5" name="Date Placeholder 4"/>
          <p:cNvSpPr>
            <a:spLocks noGrp="1"/>
          </p:cNvSpPr>
          <p:nvPr>
            <p:ph type="dt" idx="1"/>
          </p:nvPr>
        </p:nvSpPr>
        <p:spPr/>
        <p:txBody>
          <a:bodyPr/>
          <a:lstStyle/>
          <a:p>
            <a:fld id="{1F1FD1EC-9378-4BE6-BD8E-FDB13B09A446}" type="datetime1">
              <a:rPr lang="en-US" smtClean="0"/>
              <a:t>11/12/2024</a:t>
            </a:fld>
            <a:endParaRPr lang="en-US"/>
          </a:p>
        </p:txBody>
      </p:sp>
      <p:sp>
        <p:nvSpPr>
          <p:cNvPr id="6" name="Footer Placeholder 5"/>
          <p:cNvSpPr>
            <a:spLocks noGrp="1"/>
          </p:cNvSpPr>
          <p:nvPr>
            <p:ph type="ftr" sz="quarter" idx="4"/>
          </p:nvPr>
        </p:nvSpPr>
        <p:spPr/>
        <p:txBody>
          <a:bodyPr/>
          <a:lstStyle/>
          <a:p>
            <a:r>
              <a:rPr lang="en-US"/>
              <a:t>Mary-Colleen Jenkins | mcj6@uw.edu |  https://washington.edu/accesstech/</a:t>
            </a:r>
          </a:p>
        </p:txBody>
      </p:sp>
    </p:spTree>
    <p:extLst>
      <p:ext uri="{BB962C8B-B14F-4D97-AF65-F5344CB8AC3E}">
        <p14:creationId xmlns:p14="http://schemas.microsoft.com/office/powerpoint/2010/main" val="7043961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Being aware of the constraints we already mentioned, partnering with internal allies, and being transparent in our communication with faculty goes a long way toward building a collegial relationship with all participants. It helps them see you as a support who will work with them and for them, rather than someone coming in to impose something on them.</a:t>
            </a:r>
          </a:p>
        </p:txBody>
      </p:sp>
      <p:sp>
        <p:nvSpPr>
          <p:cNvPr id="4" name="Header Placeholder 3"/>
          <p:cNvSpPr>
            <a:spLocks noGrp="1"/>
          </p:cNvSpPr>
          <p:nvPr>
            <p:ph type="hdr" sz="quarter"/>
          </p:nvPr>
        </p:nvSpPr>
        <p:spPr/>
        <p:txBody>
          <a:bodyPr/>
          <a:lstStyle/>
          <a:p>
            <a:r>
              <a:rPr lang="en-US"/>
              <a:t>Playing the Long Game | AHG 2024</a:t>
            </a:r>
          </a:p>
        </p:txBody>
      </p:sp>
      <p:sp>
        <p:nvSpPr>
          <p:cNvPr id="5" name="Date Placeholder 4"/>
          <p:cNvSpPr>
            <a:spLocks noGrp="1"/>
          </p:cNvSpPr>
          <p:nvPr>
            <p:ph type="dt" idx="1"/>
          </p:nvPr>
        </p:nvSpPr>
        <p:spPr/>
        <p:txBody>
          <a:bodyPr/>
          <a:lstStyle/>
          <a:p>
            <a:fld id="{762214F8-5548-4D18-8558-C4B31AA3AC31}" type="datetime1">
              <a:rPr lang="en-US" smtClean="0"/>
              <a:t>11/12/2024</a:t>
            </a:fld>
            <a:endParaRPr lang="en-US"/>
          </a:p>
        </p:txBody>
      </p:sp>
      <p:sp>
        <p:nvSpPr>
          <p:cNvPr id="6" name="Footer Placeholder 5"/>
          <p:cNvSpPr>
            <a:spLocks noGrp="1"/>
          </p:cNvSpPr>
          <p:nvPr>
            <p:ph type="ftr" sz="quarter" idx="4"/>
          </p:nvPr>
        </p:nvSpPr>
        <p:spPr/>
        <p:txBody>
          <a:bodyPr/>
          <a:lstStyle/>
          <a:p>
            <a:r>
              <a:rPr lang="en-US"/>
              <a:t>Mary-Colleen Jenkins | mcj6@uw.edu |  https://washington.edu/accesstech/</a:t>
            </a:r>
          </a:p>
        </p:txBody>
      </p:sp>
    </p:spTree>
    <p:extLst>
      <p:ext uri="{BB962C8B-B14F-4D97-AF65-F5344CB8AC3E}">
        <p14:creationId xmlns:p14="http://schemas.microsoft.com/office/powerpoint/2010/main" val="36740147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Playing the Long Game | AHG 2024</a:t>
            </a:r>
          </a:p>
        </p:txBody>
      </p:sp>
      <p:sp>
        <p:nvSpPr>
          <p:cNvPr id="5" name="Date Placeholder 4"/>
          <p:cNvSpPr>
            <a:spLocks noGrp="1"/>
          </p:cNvSpPr>
          <p:nvPr>
            <p:ph type="dt" idx="1"/>
          </p:nvPr>
        </p:nvSpPr>
        <p:spPr/>
        <p:txBody>
          <a:bodyPr/>
          <a:lstStyle/>
          <a:p>
            <a:fld id="{4FCDBF7A-A27A-436B-9D1A-93F37A1B3AEF}" type="datetime1">
              <a:rPr lang="en-US" smtClean="0"/>
              <a:t>11/12/2024</a:t>
            </a:fld>
            <a:endParaRPr lang="en-US"/>
          </a:p>
        </p:txBody>
      </p:sp>
      <p:sp>
        <p:nvSpPr>
          <p:cNvPr id="6" name="Footer Placeholder 5"/>
          <p:cNvSpPr>
            <a:spLocks noGrp="1"/>
          </p:cNvSpPr>
          <p:nvPr>
            <p:ph type="ftr" sz="quarter" idx="4"/>
          </p:nvPr>
        </p:nvSpPr>
        <p:spPr/>
        <p:txBody>
          <a:bodyPr/>
          <a:lstStyle/>
          <a:p>
            <a:r>
              <a:rPr lang="en-US"/>
              <a:t>Mary-Colleen Jenkins | mcj6@uw.edu |  https://washington.edu/accesstech/</a:t>
            </a:r>
          </a:p>
        </p:txBody>
      </p:sp>
    </p:spTree>
    <p:extLst>
      <p:ext uri="{BB962C8B-B14F-4D97-AF65-F5344CB8AC3E}">
        <p14:creationId xmlns:p14="http://schemas.microsoft.com/office/powerpoint/2010/main" val="6285918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0"/>
              <a:t>How are Accessibility Cafes different?</a:t>
            </a:r>
          </a:p>
          <a:p>
            <a:pPr marL="171450" indent="-171450">
              <a:buFont typeface="Arial" panose="020B0604020202020204" pitchFamily="34" charset="0"/>
              <a:buChar char="•"/>
            </a:pPr>
            <a:r>
              <a:rPr lang="en-US" sz="1200" b="0"/>
              <a:t>Learning + Immediate Application = Early success with new skills </a:t>
            </a:r>
          </a:p>
          <a:p>
            <a:pPr marL="171450" indent="-171450">
              <a:buFont typeface="Arial" panose="020B0604020202020204" pitchFamily="34" charset="0"/>
              <a:buChar char="•"/>
            </a:pPr>
            <a:r>
              <a:rPr lang="en-US" sz="1200" b="0"/>
              <a:t>Collective conversation with peers that can continue afterwards</a:t>
            </a:r>
          </a:p>
          <a:p>
            <a:pPr marL="171450" indent="-171450">
              <a:buFont typeface="Arial" panose="020B0604020202020204" pitchFamily="34" charset="0"/>
              <a:buChar char="•"/>
            </a:pPr>
            <a:r>
              <a:rPr lang="en-US" sz="1200" b="0"/>
              <a:t>Home-base, home-team, community conversation</a:t>
            </a:r>
          </a:p>
          <a:p>
            <a:pPr marL="171450" indent="-171450">
              <a:buFont typeface="Arial" panose="020B0604020202020204" pitchFamily="34" charset="0"/>
              <a:buChar char="•"/>
            </a:pPr>
            <a:endParaRPr lang="en-US" sz="1200" b="0"/>
          </a:p>
          <a:p>
            <a:pPr marL="0" indent="0">
              <a:buFont typeface="Arial" panose="020B0604020202020204" pitchFamily="34" charset="0"/>
              <a:buNone/>
            </a:pPr>
            <a:r>
              <a:rPr lang="en-US" sz="1200" b="0"/>
              <a:t>We can think of Accessibility Cafes as a combination of the best elements of a presentation, office hours, and study hall all rolled into one event.</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t>Accessibility Cafes provide the tool needed my outreach and engagement efforts to support faculty in increasing course accessibility by building awareness and skills.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a:p>
          <a:p>
            <a:pPr marL="171450" indent="-171450">
              <a:buFont typeface="Arial" panose="020B0604020202020204" pitchFamily="34" charset="0"/>
              <a:buChar char="•"/>
            </a:pPr>
            <a:r>
              <a:rPr lang="en-US" sz="1200" b="0"/>
              <a:t>Offers dedicated space and time for faculty to learn and practice an accessibility skill in a supportive environment</a:t>
            </a:r>
          </a:p>
          <a:p>
            <a:pPr marL="171450" indent="-171450">
              <a:buFont typeface="Arial" panose="020B0604020202020204" pitchFamily="34" charset="0"/>
              <a:buChar char="•"/>
            </a:pPr>
            <a:r>
              <a:rPr lang="en-US" sz="1200" b="0"/>
              <a:t>Faculty leave the session able to independently apply their new skills.</a:t>
            </a:r>
          </a:p>
          <a:p>
            <a:pPr marL="171450" indent="-171450">
              <a:buFont typeface="Arial" panose="020B0604020202020204" pitchFamily="34" charset="0"/>
              <a:buChar char="•"/>
            </a:pPr>
            <a:r>
              <a:rPr lang="en-US" sz="1200" b="0"/>
              <a:t>Adaptable to myriad topics in accessibility and Universal Design for Learning (UDL)</a:t>
            </a:r>
          </a:p>
          <a:p>
            <a:pPr marL="171450" indent="-171450">
              <a:buFont typeface="Arial" panose="020B0604020202020204" pitchFamily="34" charset="0"/>
              <a:buChar char="•"/>
            </a:pPr>
            <a:r>
              <a:rPr lang="en-US" sz="1200" b="0"/>
              <a:t>Easy to organize and facilitate.</a:t>
            </a:r>
          </a:p>
          <a:p>
            <a:pPr marL="171450" indent="-171450">
              <a:buFont typeface="Arial" panose="020B0604020202020204" pitchFamily="34" charset="0"/>
              <a:buChar char="•"/>
            </a:pPr>
            <a:r>
              <a:rPr lang="en-US" sz="1200" b="0"/>
              <a:t>Replicable and sustainable</a:t>
            </a:r>
          </a:p>
          <a:p>
            <a:endParaRPr lang="en-US"/>
          </a:p>
        </p:txBody>
      </p:sp>
      <p:sp>
        <p:nvSpPr>
          <p:cNvPr id="4" name="Header Placeholder 3"/>
          <p:cNvSpPr>
            <a:spLocks noGrp="1"/>
          </p:cNvSpPr>
          <p:nvPr>
            <p:ph type="hdr" sz="quarter"/>
          </p:nvPr>
        </p:nvSpPr>
        <p:spPr/>
        <p:txBody>
          <a:bodyPr/>
          <a:lstStyle/>
          <a:p>
            <a:r>
              <a:rPr lang="en-US"/>
              <a:t>Playing the Long Game | AHG 2024</a:t>
            </a:r>
          </a:p>
        </p:txBody>
      </p:sp>
      <p:sp>
        <p:nvSpPr>
          <p:cNvPr id="5" name="Date Placeholder 4"/>
          <p:cNvSpPr>
            <a:spLocks noGrp="1"/>
          </p:cNvSpPr>
          <p:nvPr>
            <p:ph type="dt" idx="1"/>
          </p:nvPr>
        </p:nvSpPr>
        <p:spPr/>
        <p:txBody>
          <a:bodyPr/>
          <a:lstStyle/>
          <a:p>
            <a:fld id="{01966599-D317-4DBD-AF33-67D532C742FD}" type="datetime1">
              <a:rPr lang="en-US" smtClean="0"/>
              <a:t>11/12/2024</a:t>
            </a:fld>
            <a:endParaRPr lang="en-US"/>
          </a:p>
        </p:txBody>
      </p:sp>
      <p:sp>
        <p:nvSpPr>
          <p:cNvPr id="6" name="Footer Placeholder 5"/>
          <p:cNvSpPr>
            <a:spLocks noGrp="1"/>
          </p:cNvSpPr>
          <p:nvPr>
            <p:ph type="ftr" sz="quarter" idx="4"/>
          </p:nvPr>
        </p:nvSpPr>
        <p:spPr/>
        <p:txBody>
          <a:bodyPr/>
          <a:lstStyle/>
          <a:p>
            <a:r>
              <a:rPr lang="en-US"/>
              <a:t>Mary-Colleen Jenkins | mcj6@uw.edu |  https://washington.edu/accesstech/</a:t>
            </a:r>
          </a:p>
        </p:txBody>
      </p:sp>
    </p:spTree>
    <p:extLst>
      <p:ext uri="{BB962C8B-B14F-4D97-AF65-F5344CB8AC3E}">
        <p14:creationId xmlns:p14="http://schemas.microsoft.com/office/powerpoint/2010/main" val="22432667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Accessibility Café Pilot Project seeks to partially address these constraints with an event that offers a safe space and focused time for faculty to be introduced to one focal skill set with time to apply that skill to 1-2 easy fixes, to ask questions, or to explore and plan their next steps. </a:t>
            </a:r>
          </a:p>
          <a:p>
            <a:endParaRPr lang="en-US"/>
          </a:p>
          <a:p>
            <a:r>
              <a:rPr lang="en-US"/>
              <a:t>Here’s a how it works – </a:t>
            </a:r>
          </a:p>
          <a:p>
            <a:pPr marL="171450" indent="-171450">
              <a:buFont typeface="Arial" panose="020B0604020202020204" pitchFamily="34" charset="0"/>
              <a:buChar char="•"/>
            </a:pPr>
            <a:r>
              <a:rPr lang="en-US"/>
              <a:t>Conference room booked for 90 min.</a:t>
            </a:r>
          </a:p>
          <a:p>
            <a:pPr marL="171450" lvl="1" indent="-171450">
              <a:buFont typeface="Arial" panose="020B0604020202020204" pitchFamily="34" charset="0"/>
              <a:buChar char="•"/>
            </a:pPr>
            <a:r>
              <a:rPr lang="en-US" b="0"/>
              <a:t>20-30 minute introduction to the topic</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t>60-70 minutes work time – faculty can stay as long as they want to</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t>Facilitator and faculty partner circulate and provide support</a:t>
            </a:r>
          </a:p>
          <a:p>
            <a:pPr marL="0" lvl="1" indent="0">
              <a:buFont typeface="Arial" panose="020B0604020202020204" pitchFamily="34" charset="0"/>
              <a:buNone/>
            </a:pPr>
            <a:endParaRPr lang="en-US" b="0"/>
          </a:p>
          <a:p>
            <a:pPr marL="0" lvl="1" indent="0">
              <a:buFont typeface="Arial" panose="020B0604020202020204" pitchFamily="34" charset="0"/>
              <a:buNone/>
            </a:pPr>
            <a:r>
              <a:rPr lang="en-US" b="0"/>
              <a:t>An informal, collegial environment is crucial to set the stage for future events to build off of the first one. One-off trainings/workshops may not have long-lasting effects.</a:t>
            </a:r>
          </a:p>
          <a:p>
            <a:pPr marL="171450" indent="-171450">
              <a:buFont typeface="Arial" panose="020B0604020202020204" pitchFamily="34" charset="0"/>
              <a:buChar char="•"/>
            </a:pPr>
            <a:endParaRPr lang="en-US"/>
          </a:p>
          <a:p>
            <a:pPr marL="0" indent="0">
              <a:buFont typeface="Arial" panose="020B0604020202020204" pitchFamily="34" charset="0"/>
              <a:buNone/>
            </a:pPr>
            <a:r>
              <a:rPr lang="en-US"/>
              <a:t>NOTE: This model is very flexible and can be molded to suit many purposes. </a:t>
            </a:r>
          </a:p>
        </p:txBody>
      </p:sp>
      <p:sp>
        <p:nvSpPr>
          <p:cNvPr id="4" name="Header Placeholder 3"/>
          <p:cNvSpPr>
            <a:spLocks noGrp="1"/>
          </p:cNvSpPr>
          <p:nvPr>
            <p:ph type="hdr" sz="quarter"/>
          </p:nvPr>
        </p:nvSpPr>
        <p:spPr/>
        <p:txBody>
          <a:bodyPr/>
          <a:lstStyle/>
          <a:p>
            <a:r>
              <a:rPr lang="en-US"/>
              <a:t>Playing the Long Game | AHG 2024</a:t>
            </a:r>
          </a:p>
        </p:txBody>
      </p:sp>
      <p:sp>
        <p:nvSpPr>
          <p:cNvPr id="5" name="Date Placeholder 4"/>
          <p:cNvSpPr>
            <a:spLocks noGrp="1"/>
          </p:cNvSpPr>
          <p:nvPr>
            <p:ph type="dt" idx="1"/>
          </p:nvPr>
        </p:nvSpPr>
        <p:spPr/>
        <p:txBody>
          <a:bodyPr/>
          <a:lstStyle/>
          <a:p>
            <a:fld id="{8FBCF45A-DDB1-4F23-BD2F-E736C02BA5F9}" type="datetime1">
              <a:rPr lang="en-US" smtClean="0"/>
              <a:t>11/12/2024</a:t>
            </a:fld>
            <a:endParaRPr lang="en-US"/>
          </a:p>
        </p:txBody>
      </p:sp>
      <p:sp>
        <p:nvSpPr>
          <p:cNvPr id="6" name="Footer Placeholder 5"/>
          <p:cNvSpPr>
            <a:spLocks noGrp="1"/>
          </p:cNvSpPr>
          <p:nvPr>
            <p:ph type="ftr" sz="quarter" idx="4"/>
          </p:nvPr>
        </p:nvSpPr>
        <p:spPr/>
        <p:txBody>
          <a:bodyPr/>
          <a:lstStyle/>
          <a:p>
            <a:r>
              <a:rPr lang="en-US"/>
              <a:t>Mary-Colleen Jenkins | mcj6@uw.edu |  https://washington.edu/accesstech/</a:t>
            </a:r>
          </a:p>
        </p:txBody>
      </p:sp>
    </p:spTree>
    <p:extLst>
      <p:ext uri="{BB962C8B-B14F-4D97-AF65-F5344CB8AC3E}">
        <p14:creationId xmlns:p14="http://schemas.microsoft.com/office/powerpoint/2010/main" val="10989329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often we try to offer faculty ‘everything + the kitchen sink’ when it comes to accessibility, and it’s easy for them to become overwhelmed with all of the options and complexities. This leads to task paralysis, and sometimes even defensiveness. The café model allows faculty to absorb knowledge and apply it in the same space. </a:t>
            </a:r>
          </a:p>
        </p:txBody>
      </p:sp>
      <p:sp>
        <p:nvSpPr>
          <p:cNvPr id="4" name="Header Placeholder 3"/>
          <p:cNvSpPr>
            <a:spLocks noGrp="1"/>
          </p:cNvSpPr>
          <p:nvPr>
            <p:ph type="hdr" sz="quarter"/>
          </p:nvPr>
        </p:nvSpPr>
        <p:spPr/>
        <p:txBody>
          <a:bodyPr/>
          <a:lstStyle/>
          <a:p>
            <a:r>
              <a:rPr lang="en-US"/>
              <a:t>Playing the Long Game | AHG 2024</a:t>
            </a:r>
          </a:p>
        </p:txBody>
      </p:sp>
      <p:sp>
        <p:nvSpPr>
          <p:cNvPr id="5" name="Date Placeholder 4"/>
          <p:cNvSpPr>
            <a:spLocks noGrp="1"/>
          </p:cNvSpPr>
          <p:nvPr>
            <p:ph type="dt" idx="1"/>
          </p:nvPr>
        </p:nvSpPr>
        <p:spPr/>
        <p:txBody>
          <a:bodyPr/>
          <a:lstStyle/>
          <a:p>
            <a:fld id="{81312512-8917-4B05-9614-17D408A13ACD}" type="datetime1">
              <a:rPr lang="en-US" smtClean="0"/>
              <a:t>11/12/2024</a:t>
            </a:fld>
            <a:endParaRPr lang="en-US"/>
          </a:p>
        </p:txBody>
      </p:sp>
      <p:sp>
        <p:nvSpPr>
          <p:cNvPr id="6" name="Footer Placeholder 5"/>
          <p:cNvSpPr>
            <a:spLocks noGrp="1"/>
          </p:cNvSpPr>
          <p:nvPr>
            <p:ph type="ftr" sz="quarter" idx="4"/>
          </p:nvPr>
        </p:nvSpPr>
        <p:spPr/>
        <p:txBody>
          <a:bodyPr/>
          <a:lstStyle/>
          <a:p>
            <a:r>
              <a:rPr lang="en-US"/>
              <a:t>Mary-Colleen Jenkins | mcj6@uw.edu |  https://washington.edu/accesstech/</a:t>
            </a:r>
          </a:p>
        </p:txBody>
      </p:sp>
    </p:spTree>
    <p:extLst>
      <p:ext uri="{BB962C8B-B14F-4D97-AF65-F5344CB8AC3E}">
        <p14:creationId xmlns:p14="http://schemas.microsoft.com/office/powerpoint/2010/main" val="42683794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2FF8C-1A2E-5C37-465E-2D5B82CBA7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7FD133-3583-1EC2-3D87-ACB733DA5D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FF2F54-2DBA-7BE1-CCC4-F7B8C0E0B324}"/>
              </a:ext>
            </a:extLst>
          </p:cNvPr>
          <p:cNvSpPr>
            <a:spLocks noGrp="1"/>
          </p:cNvSpPr>
          <p:nvPr>
            <p:ph type="body" idx="1"/>
          </p:nvPr>
        </p:nvSpPr>
        <p:spPr/>
        <p:txBody>
          <a:bodyPr/>
          <a:lstStyle/>
          <a:p>
            <a:pPr marL="342900" lvl="0" indent="-342900" algn="l" rtl="0">
              <a:spcBef>
                <a:spcPts val="0"/>
              </a:spcBef>
              <a:spcAft>
                <a:spcPts val="0"/>
              </a:spcAft>
              <a:buClr>
                <a:schemeClr val="dk1"/>
              </a:buClr>
              <a:buSzPts val="2000"/>
              <a:buFont typeface="Merriweather Sans"/>
              <a:buChar char="&gt;"/>
            </a:pPr>
            <a:r>
              <a:rPr lang="en-US" sz="1200" dirty="0">
                <a:solidFill>
                  <a:schemeClr val="dk1"/>
                </a:solidFill>
              </a:rPr>
              <a:t>Inspiration: </a:t>
            </a:r>
            <a:r>
              <a:rPr lang="en-US" sz="1200" b="0" dirty="0">
                <a:solidFill>
                  <a:schemeClr val="dk1"/>
                </a:solidFill>
              </a:rPr>
              <a:t>Faculty who want to build accessibility into their courses, but can’t figure out the TIME challenge</a:t>
            </a:r>
            <a:endParaRPr lang="en-US" dirty="0"/>
          </a:p>
          <a:p>
            <a:pPr marL="342900" lvl="0" indent="-342900" algn="l" rtl="0">
              <a:spcBef>
                <a:spcPts val="400"/>
              </a:spcBef>
              <a:spcAft>
                <a:spcPts val="0"/>
              </a:spcAft>
              <a:buClr>
                <a:schemeClr val="dk1"/>
              </a:buClr>
              <a:buSzPts val="2000"/>
              <a:buFont typeface="Merriweather Sans"/>
              <a:buChar char="&gt;"/>
            </a:pPr>
            <a:r>
              <a:rPr lang="en-US" sz="1200" dirty="0">
                <a:solidFill>
                  <a:schemeClr val="dk1"/>
                </a:solidFill>
              </a:rPr>
              <a:t>Question:</a:t>
            </a:r>
            <a:r>
              <a:rPr lang="en-US" sz="1200" b="0" dirty="0">
                <a:solidFill>
                  <a:schemeClr val="dk1"/>
                </a:solidFill>
              </a:rPr>
              <a:t> Can the familiar Writing Accountability Group framework  be modified for Accessibility Work?</a:t>
            </a:r>
            <a:endParaRPr lang="en-US" dirty="0"/>
          </a:p>
          <a:p>
            <a:pPr marL="342900" lvl="0" indent="-342900" algn="l" rtl="0">
              <a:spcBef>
                <a:spcPts val="400"/>
              </a:spcBef>
              <a:spcAft>
                <a:spcPts val="0"/>
              </a:spcAft>
              <a:buClr>
                <a:schemeClr val="dk1"/>
              </a:buClr>
              <a:buSzPts val="2000"/>
              <a:buFont typeface="Merriweather Sans"/>
              <a:buChar char="&gt;"/>
            </a:pPr>
            <a:r>
              <a:rPr lang="en-US" sz="1200" dirty="0">
                <a:solidFill>
                  <a:schemeClr val="dk1"/>
                </a:solidFill>
              </a:rPr>
              <a:t>Goal:</a:t>
            </a:r>
            <a:r>
              <a:rPr lang="en-US" sz="1200" b="0" dirty="0">
                <a:solidFill>
                  <a:schemeClr val="dk1"/>
                </a:solidFill>
              </a:rPr>
              <a:t> Help faculty/staff establish a sustainable accessibility practice that they can apply to their workflow and maintain over time.</a:t>
            </a:r>
            <a:endParaRPr lang="en-US" dirty="0"/>
          </a:p>
          <a:p>
            <a:pPr marL="342900" lvl="0" indent="-342900" algn="l" rtl="0">
              <a:spcBef>
                <a:spcPts val="400"/>
              </a:spcBef>
              <a:spcAft>
                <a:spcPts val="0"/>
              </a:spcAft>
              <a:buClr>
                <a:schemeClr val="dk1"/>
              </a:buClr>
              <a:buSzPts val="2000"/>
              <a:buFont typeface="Merriweather Sans"/>
              <a:buChar char="&gt;"/>
            </a:pPr>
            <a:r>
              <a:rPr lang="en-US" sz="1200" dirty="0">
                <a:solidFill>
                  <a:schemeClr val="dk1"/>
                </a:solidFill>
              </a:rPr>
              <a:t>Hope:</a:t>
            </a:r>
            <a:r>
              <a:rPr lang="en-US" sz="1200" b="0" dirty="0">
                <a:solidFill>
                  <a:schemeClr val="dk1"/>
                </a:solidFill>
              </a:rPr>
              <a:t> This model can be replicated for future POP groups at UW.</a:t>
            </a:r>
            <a:endParaRPr lang="en-US" dirty="0"/>
          </a:p>
          <a:p>
            <a:endParaRPr lang="en-US" dirty="0"/>
          </a:p>
          <a:p>
            <a:pPr marL="0" lvl="1" indent="0">
              <a:buFont typeface="Arial" panose="020B0604020202020204" pitchFamily="34" charset="0"/>
              <a:buNone/>
            </a:pPr>
            <a:endParaRPr lang="en-US" b="0" dirty="0"/>
          </a:p>
          <a:p>
            <a:pPr marL="171450" indent="-171450">
              <a:buFont typeface="Arial" panose="020B0604020202020204" pitchFamily="34" charset="0"/>
              <a:buChar char="•"/>
            </a:pPr>
            <a:endParaRPr lang="en-US" dirty="0"/>
          </a:p>
        </p:txBody>
      </p:sp>
      <p:sp>
        <p:nvSpPr>
          <p:cNvPr id="4" name="Header Placeholder 3">
            <a:extLst>
              <a:ext uri="{FF2B5EF4-FFF2-40B4-BE49-F238E27FC236}">
                <a16:creationId xmlns:a16="http://schemas.microsoft.com/office/drawing/2014/main" id="{6A6DCB3F-4B0F-EB4A-B378-F3FC40387D84}"/>
              </a:ext>
            </a:extLst>
          </p:cNvPr>
          <p:cNvSpPr>
            <a:spLocks noGrp="1"/>
          </p:cNvSpPr>
          <p:nvPr>
            <p:ph type="hdr" sz="quarter"/>
          </p:nvPr>
        </p:nvSpPr>
        <p:spPr/>
        <p:txBody>
          <a:bodyPr/>
          <a:lstStyle/>
          <a:p>
            <a:r>
              <a:rPr lang="en-US"/>
              <a:t>Playing the Long Game | AHG 2024</a:t>
            </a:r>
          </a:p>
        </p:txBody>
      </p:sp>
      <p:sp>
        <p:nvSpPr>
          <p:cNvPr id="5" name="Date Placeholder 4">
            <a:extLst>
              <a:ext uri="{FF2B5EF4-FFF2-40B4-BE49-F238E27FC236}">
                <a16:creationId xmlns:a16="http://schemas.microsoft.com/office/drawing/2014/main" id="{C64732B7-8C38-335B-EDDF-EFB2CE9FA04B}"/>
              </a:ext>
            </a:extLst>
          </p:cNvPr>
          <p:cNvSpPr>
            <a:spLocks noGrp="1"/>
          </p:cNvSpPr>
          <p:nvPr>
            <p:ph type="dt" idx="1"/>
          </p:nvPr>
        </p:nvSpPr>
        <p:spPr/>
        <p:txBody>
          <a:bodyPr/>
          <a:lstStyle/>
          <a:p>
            <a:fld id="{3A388ED5-D24C-40F9-A5E1-AED7AD432C14}" type="datetime1">
              <a:rPr lang="en-US" smtClean="0"/>
              <a:t>11/12/2024</a:t>
            </a:fld>
            <a:endParaRPr lang="en-US"/>
          </a:p>
        </p:txBody>
      </p:sp>
      <p:sp>
        <p:nvSpPr>
          <p:cNvPr id="6" name="Footer Placeholder 5">
            <a:extLst>
              <a:ext uri="{FF2B5EF4-FFF2-40B4-BE49-F238E27FC236}">
                <a16:creationId xmlns:a16="http://schemas.microsoft.com/office/drawing/2014/main" id="{2B8ADFB3-FCAF-250E-3AF5-7922E437354C}"/>
              </a:ext>
            </a:extLst>
          </p:cNvPr>
          <p:cNvSpPr>
            <a:spLocks noGrp="1"/>
          </p:cNvSpPr>
          <p:nvPr>
            <p:ph type="ftr" sz="quarter" idx="4"/>
          </p:nvPr>
        </p:nvSpPr>
        <p:spPr/>
        <p:txBody>
          <a:bodyPr/>
          <a:lstStyle/>
          <a:p>
            <a:r>
              <a:rPr lang="en-US"/>
              <a:t>Mary-Colleen Jenkins | mcj6@uw.edu |  https://washington.edu/accesstech/</a:t>
            </a:r>
          </a:p>
        </p:txBody>
      </p:sp>
    </p:spTree>
    <p:extLst>
      <p:ext uri="{BB962C8B-B14F-4D97-AF65-F5344CB8AC3E}">
        <p14:creationId xmlns:p14="http://schemas.microsoft.com/office/powerpoint/2010/main" val="1063954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Playing the Long Game | AHG 2024</a:t>
            </a:r>
          </a:p>
        </p:txBody>
      </p:sp>
      <p:sp>
        <p:nvSpPr>
          <p:cNvPr id="5" name="Date Placeholder 4"/>
          <p:cNvSpPr>
            <a:spLocks noGrp="1"/>
          </p:cNvSpPr>
          <p:nvPr>
            <p:ph type="dt" idx="1"/>
          </p:nvPr>
        </p:nvSpPr>
        <p:spPr/>
        <p:txBody>
          <a:bodyPr/>
          <a:lstStyle/>
          <a:p>
            <a:fld id="{A4168384-8431-4742-B37C-BC02E91FEB6C}" type="datetime1">
              <a:rPr lang="en-US" smtClean="0"/>
              <a:t>11/12/2024</a:t>
            </a:fld>
            <a:endParaRPr lang="en-US"/>
          </a:p>
        </p:txBody>
      </p:sp>
      <p:sp>
        <p:nvSpPr>
          <p:cNvPr id="6" name="Footer Placeholder 5"/>
          <p:cNvSpPr>
            <a:spLocks noGrp="1"/>
          </p:cNvSpPr>
          <p:nvPr>
            <p:ph type="ftr" sz="quarter" idx="4"/>
          </p:nvPr>
        </p:nvSpPr>
        <p:spPr/>
        <p:txBody>
          <a:bodyPr/>
          <a:lstStyle/>
          <a:p>
            <a:r>
              <a:rPr lang="en-US"/>
              <a:t>Mary-Colleen Jenkins | mcj6@uw.edu |  https://washington.edu/accesstech/</a:t>
            </a:r>
          </a:p>
        </p:txBody>
      </p:sp>
    </p:spTree>
    <p:extLst>
      <p:ext uri="{BB962C8B-B14F-4D97-AF65-F5344CB8AC3E}">
        <p14:creationId xmlns:p14="http://schemas.microsoft.com/office/powerpoint/2010/main" val="4134896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Playing the Long Game | AHG 2024</a:t>
            </a:r>
          </a:p>
        </p:txBody>
      </p:sp>
      <p:sp>
        <p:nvSpPr>
          <p:cNvPr id="5" name="Date Placeholder 4"/>
          <p:cNvSpPr>
            <a:spLocks noGrp="1"/>
          </p:cNvSpPr>
          <p:nvPr>
            <p:ph type="dt" idx="1"/>
          </p:nvPr>
        </p:nvSpPr>
        <p:spPr/>
        <p:txBody>
          <a:bodyPr/>
          <a:lstStyle/>
          <a:p>
            <a:fld id="{694758C5-1561-48C9-A696-CDD28365BBBA}" type="datetime1">
              <a:rPr lang="en-US" smtClean="0"/>
              <a:t>11/12/2024</a:t>
            </a:fld>
            <a:endParaRPr lang="en-US"/>
          </a:p>
        </p:txBody>
      </p:sp>
      <p:sp>
        <p:nvSpPr>
          <p:cNvPr id="6" name="Footer Placeholder 5"/>
          <p:cNvSpPr>
            <a:spLocks noGrp="1"/>
          </p:cNvSpPr>
          <p:nvPr>
            <p:ph type="ftr" sz="quarter" idx="4"/>
          </p:nvPr>
        </p:nvSpPr>
        <p:spPr/>
        <p:txBody>
          <a:bodyPr/>
          <a:lstStyle/>
          <a:p>
            <a:r>
              <a:rPr lang="en-US"/>
              <a:t>mcj6@uw.edu  https://washington.edu/accesstech/</a:t>
            </a:r>
          </a:p>
        </p:txBody>
      </p:sp>
    </p:spTree>
    <p:extLst>
      <p:ext uri="{BB962C8B-B14F-4D97-AF65-F5344CB8AC3E}">
        <p14:creationId xmlns:p14="http://schemas.microsoft.com/office/powerpoint/2010/main" val="36137084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Playing the Long Game | AHG 2024</a:t>
            </a:r>
          </a:p>
        </p:txBody>
      </p:sp>
      <p:sp>
        <p:nvSpPr>
          <p:cNvPr id="5" name="Date Placeholder 4"/>
          <p:cNvSpPr>
            <a:spLocks noGrp="1"/>
          </p:cNvSpPr>
          <p:nvPr>
            <p:ph type="dt" idx="1"/>
          </p:nvPr>
        </p:nvSpPr>
        <p:spPr/>
        <p:txBody>
          <a:bodyPr/>
          <a:lstStyle/>
          <a:p>
            <a:fld id="{47C386CD-AD69-410D-91C6-2A40D564E30A}" type="datetime1">
              <a:rPr lang="en-US" smtClean="0"/>
              <a:t>11/12/2024</a:t>
            </a:fld>
            <a:endParaRPr lang="en-US"/>
          </a:p>
        </p:txBody>
      </p:sp>
      <p:sp>
        <p:nvSpPr>
          <p:cNvPr id="6" name="Footer Placeholder 5"/>
          <p:cNvSpPr>
            <a:spLocks noGrp="1"/>
          </p:cNvSpPr>
          <p:nvPr>
            <p:ph type="ftr" sz="quarter" idx="4"/>
          </p:nvPr>
        </p:nvSpPr>
        <p:spPr/>
        <p:txBody>
          <a:bodyPr/>
          <a:lstStyle/>
          <a:p>
            <a:r>
              <a:rPr lang="en-US"/>
              <a:t>mcj6@uw.edu  https://washington.edu/accesstech/</a:t>
            </a:r>
          </a:p>
        </p:txBody>
      </p:sp>
    </p:spTree>
    <p:extLst>
      <p:ext uri="{BB962C8B-B14F-4D97-AF65-F5344CB8AC3E}">
        <p14:creationId xmlns:p14="http://schemas.microsoft.com/office/powerpoint/2010/main" val="22623816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Playing the Long Game | AHG 2024</a:t>
            </a:r>
          </a:p>
        </p:txBody>
      </p:sp>
      <p:sp>
        <p:nvSpPr>
          <p:cNvPr id="5" name="Date Placeholder 4"/>
          <p:cNvSpPr>
            <a:spLocks noGrp="1"/>
          </p:cNvSpPr>
          <p:nvPr>
            <p:ph type="dt" idx="1"/>
          </p:nvPr>
        </p:nvSpPr>
        <p:spPr/>
        <p:txBody>
          <a:bodyPr/>
          <a:lstStyle/>
          <a:p>
            <a:fld id="{EBA0279E-B954-4DD7-99BC-E2EB3F533994}" type="datetime1">
              <a:rPr lang="en-US" smtClean="0"/>
              <a:t>11/12/2024</a:t>
            </a:fld>
            <a:endParaRPr lang="en-US"/>
          </a:p>
        </p:txBody>
      </p:sp>
      <p:sp>
        <p:nvSpPr>
          <p:cNvPr id="6" name="Footer Placeholder 5"/>
          <p:cNvSpPr>
            <a:spLocks noGrp="1"/>
          </p:cNvSpPr>
          <p:nvPr>
            <p:ph type="ftr" sz="quarter" idx="4"/>
          </p:nvPr>
        </p:nvSpPr>
        <p:spPr/>
        <p:txBody>
          <a:bodyPr/>
          <a:lstStyle/>
          <a:p>
            <a:r>
              <a:rPr lang="en-US"/>
              <a:t>Mary-Colleen Jenkins | mcj6@uw.edu |  https://washington.edu/accesstech/</a:t>
            </a:r>
          </a:p>
        </p:txBody>
      </p:sp>
    </p:spTree>
    <p:extLst>
      <p:ext uri="{BB962C8B-B14F-4D97-AF65-F5344CB8AC3E}">
        <p14:creationId xmlns:p14="http://schemas.microsoft.com/office/powerpoint/2010/main" val="3374578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Playing the Long Game | AHG 2024</a:t>
            </a:r>
          </a:p>
        </p:txBody>
      </p:sp>
      <p:sp>
        <p:nvSpPr>
          <p:cNvPr id="5" name="Date Placeholder 4"/>
          <p:cNvSpPr>
            <a:spLocks noGrp="1"/>
          </p:cNvSpPr>
          <p:nvPr>
            <p:ph type="dt" idx="1"/>
          </p:nvPr>
        </p:nvSpPr>
        <p:spPr/>
        <p:txBody>
          <a:bodyPr/>
          <a:lstStyle/>
          <a:p>
            <a:fld id="{CC37A573-6632-468D-A508-3158BD0B8398}" type="datetime1">
              <a:rPr lang="en-US" smtClean="0"/>
              <a:t>11/12/2024</a:t>
            </a:fld>
            <a:endParaRPr lang="en-US"/>
          </a:p>
        </p:txBody>
      </p:sp>
      <p:sp>
        <p:nvSpPr>
          <p:cNvPr id="6" name="Footer Placeholder 5"/>
          <p:cNvSpPr>
            <a:spLocks noGrp="1"/>
          </p:cNvSpPr>
          <p:nvPr>
            <p:ph type="ftr" sz="quarter" idx="4"/>
          </p:nvPr>
        </p:nvSpPr>
        <p:spPr/>
        <p:txBody>
          <a:bodyPr/>
          <a:lstStyle/>
          <a:p>
            <a:r>
              <a:rPr lang="en-US"/>
              <a:t>Mary-Colleen Jenkins | mcj6@uw.edu |  https://washington.edu/accesstech/</a:t>
            </a:r>
          </a:p>
        </p:txBody>
      </p:sp>
    </p:spTree>
    <p:extLst>
      <p:ext uri="{BB962C8B-B14F-4D97-AF65-F5344CB8AC3E}">
        <p14:creationId xmlns:p14="http://schemas.microsoft.com/office/powerpoint/2010/main" val="36812861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Playing the Long Game | AHG 2024</a:t>
            </a:r>
          </a:p>
        </p:txBody>
      </p:sp>
      <p:sp>
        <p:nvSpPr>
          <p:cNvPr id="5" name="Date Placeholder 4"/>
          <p:cNvSpPr>
            <a:spLocks noGrp="1"/>
          </p:cNvSpPr>
          <p:nvPr>
            <p:ph type="dt" idx="1"/>
          </p:nvPr>
        </p:nvSpPr>
        <p:spPr/>
        <p:txBody>
          <a:bodyPr/>
          <a:lstStyle/>
          <a:p>
            <a:fld id="{6B09D8ED-B16D-45CB-B497-58DAC468BB10}" type="datetime1">
              <a:rPr lang="en-US" smtClean="0"/>
              <a:t>11/12/2024</a:t>
            </a:fld>
            <a:endParaRPr lang="en-US"/>
          </a:p>
        </p:txBody>
      </p:sp>
      <p:sp>
        <p:nvSpPr>
          <p:cNvPr id="6" name="Footer Placeholder 5"/>
          <p:cNvSpPr>
            <a:spLocks noGrp="1"/>
          </p:cNvSpPr>
          <p:nvPr>
            <p:ph type="ftr" sz="quarter" idx="4"/>
          </p:nvPr>
        </p:nvSpPr>
        <p:spPr/>
        <p:txBody>
          <a:bodyPr/>
          <a:lstStyle/>
          <a:p>
            <a:r>
              <a:rPr lang="en-US"/>
              <a:t>Mary-Colleen Jenkins | mcj6@uw.edu |  https://washington.edu/accesstech/</a:t>
            </a:r>
          </a:p>
        </p:txBody>
      </p:sp>
    </p:spTree>
    <p:extLst>
      <p:ext uri="{BB962C8B-B14F-4D97-AF65-F5344CB8AC3E}">
        <p14:creationId xmlns:p14="http://schemas.microsoft.com/office/powerpoint/2010/main" val="18515182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Playing the Long Game | AHG 2024</a:t>
            </a:r>
          </a:p>
        </p:txBody>
      </p:sp>
      <p:sp>
        <p:nvSpPr>
          <p:cNvPr id="5" name="Date Placeholder 4"/>
          <p:cNvSpPr>
            <a:spLocks noGrp="1"/>
          </p:cNvSpPr>
          <p:nvPr>
            <p:ph type="dt" idx="1"/>
          </p:nvPr>
        </p:nvSpPr>
        <p:spPr/>
        <p:txBody>
          <a:bodyPr/>
          <a:lstStyle/>
          <a:p>
            <a:fld id="{C3D65078-3905-49E3-9218-1BAC9CA347DC}" type="datetime1">
              <a:rPr lang="en-US" smtClean="0"/>
              <a:t>11/12/2024</a:t>
            </a:fld>
            <a:endParaRPr lang="en-US"/>
          </a:p>
        </p:txBody>
      </p:sp>
      <p:sp>
        <p:nvSpPr>
          <p:cNvPr id="6" name="Footer Placeholder 5"/>
          <p:cNvSpPr>
            <a:spLocks noGrp="1"/>
          </p:cNvSpPr>
          <p:nvPr>
            <p:ph type="ftr" sz="quarter" idx="4"/>
          </p:nvPr>
        </p:nvSpPr>
        <p:spPr/>
        <p:txBody>
          <a:bodyPr/>
          <a:lstStyle/>
          <a:p>
            <a:r>
              <a:rPr lang="en-US"/>
              <a:t>Mary-Colleen Jenkins | mcj6@uw.edu |  https://washington.edu/accesstech/</a:t>
            </a:r>
          </a:p>
        </p:txBody>
      </p:sp>
    </p:spTree>
    <p:extLst>
      <p:ext uri="{BB962C8B-B14F-4D97-AF65-F5344CB8AC3E}">
        <p14:creationId xmlns:p14="http://schemas.microsoft.com/office/powerpoint/2010/main" val="31682942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Playing the Long Game | AHG 2024</a:t>
            </a:r>
          </a:p>
        </p:txBody>
      </p:sp>
      <p:sp>
        <p:nvSpPr>
          <p:cNvPr id="5" name="Date Placeholder 4"/>
          <p:cNvSpPr>
            <a:spLocks noGrp="1"/>
          </p:cNvSpPr>
          <p:nvPr>
            <p:ph type="dt" idx="1"/>
          </p:nvPr>
        </p:nvSpPr>
        <p:spPr/>
        <p:txBody>
          <a:bodyPr/>
          <a:lstStyle/>
          <a:p>
            <a:fld id="{DA398CAD-AAD5-408F-B6D4-49CDE55DB608}" type="datetime1">
              <a:rPr lang="en-US" smtClean="0"/>
              <a:t>11/12/2024</a:t>
            </a:fld>
            <a:endParaRPr lang="en-US"/>
          </a:p>
        </p:txBody>
      </p:sp>
      <p:sp>
        <p:nvSpPr>
          <p:cNvPr id="6" name="Footer Placeholder 5"/>
          <p:cNvSpPr>
            <a:spLocks noGrp="1"/>
          </p:cNvSpPr>
          <p:nvPr>
            <p:ph type="ftr" sz="quarter" idx="4"/>
          </p:nvPr>
        </p:nvSpPr>
        <p:spPr/>
        <p:txBody>
          <a:bodyPr/>
          <a:lstStyle/>
          <a:p>
            <a:r>
              <a:rPr lang="en-US"/>
              <a:t>Mary-Colleen Jenkins | mcj6@uw.edu |  https://washington.edu/accesstech/</a:t>
            </a:r>
          </a:p>
        </p:txBody>
      </p:sp>
    </p:spTree>
    <p:extLst>
      <p:ext uri="{BB962C8B-B14F-4D97-AF65-F5344CB8AC3E}">
        <p14:creationId xmlns:p14="http://schemas.microsoft.com/office/powerpoint/2010/main" val="23563097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Playing the Long Game | AHG 2024</a:t>
            </a:r>
          </a:p>
        </p:txBody>
      </p:sp>
      <p:sp>
        <p:nvSpPr>
          <p:cNvPr id="5" name="Date Placeholder 4"/>
          <p:cNvSpPr>
            <a:spLocks noGrp="1"/>
          </p:cNvSpPr>
          <p:nvPr>
            <p:ph type="dt" idx="1"/>
          </p:nvPr>
        </p:nvSpPr>
        <p:spPr/>
        <p:txBody>
          <a:bodyPr/>
          <a:lstStyle/>
          <a:p>
            <a:fld id="{2055F6C8-8C8A-49C2-90AC-C0D5C8CD4E1B}" type="datetime1">
              <a:rPr lang="en-US" smtClean="0"/>
              <a:t>11/12/2024</a:t>
            </a:fld>
            <a:endParaRPr lang="en-US"/>
          </a:p>
        </p:txBody>
      </p:sp>
      <p:sp>
        <p:nvSpPr>
          <p:cNvPr id="6" name="Footer Placeholder 5"/>
          <p:cNvSpPr>
            <a:spLocks noGrp="1"/>
          </p:cNvSpPr>
          <p:nvPr>
            <p:ph type="ftr" sz="quarter" idx="4"/>
          </p:nvPr>
        </p:nvSpPr>
        <p:spPr/>
        <p:txBody>
          <a:bodyPr/>
          <a:lstStyle/>
          <a:p>
            <a:r>
              <a:rPr lang="en-US"/>
              <a:t>Mary-Colleen Jenkins | mcj6@uw.edu |  https://washington.edu/accesstech/</a:t>
            </a:r>
          </a:p>
        </p:txBody>
      </p:sp>
    </p:spTree>
    <p:extLst>
      <p:ext uri="{BB962C8B-B14F-4D97-AF65-F5344CB8AC3E}">
        <p14:creationId xmlns:p14="http://schemas.microsoft.com/office/powerpoint/2010/main" val="29536872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Playing the Long Game | AHG 2024</a:t>
            </a:r>
          </a:p>
        </p:txBody>
      </p:sp>
      <p:sp>
        <p:nvSpPr>
          <p:cNvPr id="5" name="Date Placeholder 4"/>
          <p:cNvSpPr>
            <a:spLocks noGrp="1"/>
          </p:cNvSpPr>
          <p:nvPr>
            <p:ph type="dt" idx="1"/>
          </p:nvPr>
        </p:nvSpPr>
        <p:spPr/>
        <p:txBody>
          <a:bodyPr/>
          <a:lstStyle/>
          <a:p>
            <a:fld id="{A8BA1A30-74CA-4A27-B732-57301CBA269B}" type="datetime1">
              <a:rPr lang="en-US" smtClean="0"/>
              <a:t>11/12/2024</a:t>
            </a:fld>
            <a:endParaRPr lang="en-US"/>
          </a:p>
        </p:txBody>
      </p:sp>
      <p:sp>
        <p:nvSpPr>
          <p:cNvPr id="6" name="Footer Placeholder 5"/>
          <p:cNvSpPr>
            <a:spLocks noGrp="1"/>
          </p:cNvSpPr>
          <p:nvPr>
            <p:ph type="ftr" sz="quarter" idx="4"/>
          </p:nvPr>
        </p:nvSpPr>
        <p:spPr/>
        <p:txBody>
          <a:bodyPr/>
          <a:lstStyle/>
          <a:p>
            <a:r>
              <a:rPr lang="en-US"/>
              <a:t>Mary-Colleen Jenkins | mcj6@uw.edu |  https://washington.edu/accesstech/</a:t>
            </a:r>
          </a:p>
        </p:txBody>
      </p:sp>
    </p:spTree>
    <p:extLst>
      <p:ext uri="{BB962C8B-B14F-4D97-AF65-F5344CB8AC3E}">
        <p14:creationId xmlns:p14="http://schemas.microsoft.com/office/powerpoint/2010/main" val="188811822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Playing the Long Game | AHG 2024</a:t>
            </a:r>
          </a:p>
        </p:txBody>
      </p:sp>
      <p:sp>
        <p:nvSpPr>
          <p:cNvPr id="5" name="Date Placeholder 4"/>
          <p:cNvSpPr>
            <a:spLocks noGrp="1"/>
          </p:cNvSpPr>
          <p:nvPr>
            <p:ph type="dt" idx="1"/>
          </p:nvPr>
        </p:nvSpPr>
        <p:spPr/>
        <p:txBody>
          <a:bodyPr/>
          <a:lstStyle/>
          <a:p>
            <a:fld id="{72FFF718-2029-4EBC-B73A-3A96D8CA287E}" type="datetime1">
              <a:rPr lang="en-US" smtClean="0"/>
              <a:t>11/12/2024</a:t>
            </a:fld>
            <a:endParaRPr lang="en-US"/>
          </a:p>
        </p:txBody>
      </p:sp>
      <p:sp>
        <p:nvSpPr>
          <p:cNvPr id="6" name="Footer Placeholder 5"/>
          <p:cNvSpPr>
            <a:spLocks noGrp="1"/>
          </p:cNvSpPr>
          <p:nvPr>
            <p:ph type="ftr" sz="quarter" idx="4"/>
          </p:nvPr>
        </p:nvSpPr>
        <p:spPr/>
        <p:txBody>
          <a:bodyPr/>
          <a:lstStyle/>
          <a:p>
            <a:r>
              <a:rPr lang="en-US"/>
              <a:t>Mary-Colleen Jenkins | mcj6@uw.edu |  https://washington.edu/accesstech/</a:t>
            </a:r>
          </a:p>
        </p:txBody>
      </p:sp>
    </p:spTree>
    <p:extLst>
      <p:ext uri="{BB962C8B-B14F-4D97-AF65-F5344CB8AC3E}">
        <p14:creationId xmlns:p14="http://schemas.microsoft.com/office/powerpoint/2010/main" val="308213275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Playing the Long Game | AHG 2024</a:t>
            </a:r>
          </a:p>
        </p:txBody>
      </p:sp>
      <p:sp>
        <p:nvSpPr>
          <p:cNvPr id="5" name="Date Placeholder 4"/>
          <p:cNvSpPr>
            <a:spLocks noGrp="1"/>
          </p:cNvSpPr>
          <p:nvPr>
            <p:ph type="dt" idx="1"/>
          </p:nvPr>
        </p:nvSpPr>
        <p:spPr/>
        <p:txBody>
          <a:bodyPr/>
          <a:lstStyle/>
          <a:p>
            <a:fld id="{0624BD7F-9BB2-43CE-9600-2680517AD0BD}" type="datetime1">
              <a:rPr lang="en-US" smtClean="0"/>
              <a:t>11/12/2024</a:t>
            </a:fld>
            <a:endParaRPr lang="en-US"/>
          </a:p>
        </p:txBody>
      </p:sp>
      <p:sp>
        <p:nvSpPr>
          <p:cNvPr id="6" name="Footer Placeholder 5"/>
          <p:cNvSpPr>
            <a:spLocks noGrp="1"/>
          </p:cNvSpPr>
          <p:nvPr>
            <p:ph type="ftr" sz="quarter" idx="4"/>
          </p:nvPr>
        </p:nvSpPr>
        <p:spPr/>
        <p:txBody>
          <a:bodyPr/>
          <a:lstStyle/>
          <a:p>
            <a:r>
              <a:rPr lang="en-US"/>
              <a:t>Mary-Colleen Jenkins | mcj6@uw.edu |  https://washington.edu/accesstech/</a:t>
            </a:r>
          </a:p>
        </p:txBody>
      </p:sp>
    </p:spTree>
    <p:extLst>
      <p:ext uri="{BB962C8B-B14F-4D97-AF65-F5344CB8AC3E}">
        <p14:creationId xmlns:p14="http://schemas.microsoft.com/office/powerpoint/2010/main" val="800019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Playing the Long Game | AHG 2024</a:t>
            </a:r>
          </a:p>
        </p:txBody>
      </p:sp>
      <p:sp>
        <p:nvSpPr>
          <p:cNvPr id="5" name="Date Placeholder 4"/>
          <p:cNvSpPr>
            <a:spLocks noGrp="1"/>
          </p:cNvSpPr>
          <p:nvPr>
            <p:ph type="dt" idx="1"/>
          </p:nvPr>
        </p:nvSpPr>
        <p:spPr/>
        <p:txBody>
          <a:bodyPr/>
          <a:lstStyle/>
          <a:p>
            <a:fld id="{9928B8E8-5C49-4465-A598-6006AEA5EC44}" type="datetime1">
              <a:rPr lang="en-US" smtClean="0"/>
              <a:t>11/12/2024</a:t>
            </a:fld>
            <a:endParaRPr lang="en-US"/>
          </a:p>
        </p:txBody>
      </p:sp>
      <p:sp>
        <p:nvSpPr>
          <p:cNvPr id="6" name="Footer Placeholder 5"/>
          <p:cNvSpPr>
            <a:spLocks noGrp="1"/>
          </p:cNvSpPr>
          <p:nvPr>
            <p:ph type="ftr" sz="quarter" idx="4"/>
          </p:nvPr>
        </p:nvSpPr>
        <p:spPr/>
        <p:txBody>
          <a:bodyPr/>
          <a:lstStyle/>
          <a:p>
            <a:r>
              <a:rPr lang="en-US"/>
              <a:t>Mary-Colleen Jenkins | mcj6@uw.edu |  https://washington.edu/accesstech/</a:t>
            </a:r>
          </a:p>
        </p:txBody>
      </p:sp>
    </p:spTree>
    <p:extLst>
      <p:ext uri="{BB962C8B-B14F-4D97-AF65-F5344CB8AC3E}">
        <p14:creationId xmlns:p14="http://schemas.microsoft.com/office/powerpoint/2010/main" val="24233640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Playing the Long Game | AHG 2024</a:t>
            </a:r>
          </a:p>
        </p:txBody>
      </p:sp>
      <p:sp>
        <p:nvSpPr>
          <p:cNvPr id="5" name="Date Placeholder 4"/>
          <p:cNvSpPr>
            <a:spLocks noGrp="1"/>
          </p:cNvSpPr>
          <p:nvPr>
            <p:ph type="dt" idx="1"/>
          </p:nvPr>
        </p:nvSpPr>
        <p:spPr/>
        <p:txBody>
          <a:bodyPr/>
          <a:lstStyle/>
          <a:p>
            <a:fld id="{4F7A0D33-7E4C-42B6-BDC8-5259637EB192}" type="datetime1">
              <a:rPr lang="en-US" smtClean="0"/>
              <a:t>11/12/2024</a:t>
            </a:fld>
            <a:endParaRPr lang="en-US"/>
          </a:p>
        </p:txBody>
      </p:sp>
      <p:sp>
        <p:nvSpPr>
          <p:cNvPr id="6" name="Footer Placeholder 5"/>
          <p:cNvSpPr>
            <a:spLocks noGrp="1"/>
          </p:cNvSpPr>
          <p:nvPr>
            <p:ph type="ftr" sz="quarter" idx="4"/>
          </p:nvPr>
        </p:nvSpPr>
        <p:spPr/>
        <p:txBody>
          <a:bodyPr/>
          <a:lstStyle/>
          <a:p>
            <a:r>
              <a:rPr lang="en-US"/>
              <a:t>Mary-Colleen Jenkins | mcj6@uw.edu |  https://washington.edu/accesstech/</a:t>
            </a:r>
          </a:p>
        </p:txBody>
      </p:sp>
    </p:spTree>
    <p:extLst>
      <p:ext uri="{BB962C8B-B14F-4D97-AF65-F5344CB8AC3E}">
        <p14:creationId xmlns:p14="http://schemas.microsoft.com/office/powerpoint/2010/main" val="26497049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Playing the Long Game | AHG 2024</a:t>
            </a:r>
          </a:p>
        </p:txBody>
      </p:sp>
      <p:sp>
        <p:nvSpPr>
          <p:cNvPr id="5" name="Date Placeholder 4"/>
          <p:cNvSpPr>
            <a:spLocks noGrp="1"/>
          </p:cNvSpPr>
          <p:nvPr>
            <p:ph type="dt" idx="1"/>
          </p:nvPr>
        </p:nvSpPr>
        <p:spPr/>
        <p:txBody>
          <a:bodyPr/>
          <a:lstStyle/>
          <a:p>
            <a:fld id="{C07A806E-72FE-4EEE-AC74-C2ADC2F1EE84}" type="datetime1">
              <a:rPr lang="en-US" smtClean="0"/>
              <a:t>11/12/2024</a:t>
            </a:fld>
            <a:endParaRPr lang="en-US"/>
          </a:p>
        </p:txBody>
      </p:sp>
      <p:sp>
        <p:nvSpPr>
          <p:cNvPr id="6" name="Footer Placeholder 5"/>
          <p:cNvSpPr>
            <a:spLocks noGrp="1"/>
          </p:cNvSpPr>
          <p:nvPr>
            <p:ph type="ftr" sz="quarter" idx="4"/>
          </p:nvPr>
        </p:nvSpPr>
        <p:spPr/>
        <p:txBody>
          <a:bodyPr/>
          <a:lstStyle/>
          <a:p>
            <a:r>
              <a:rPr lang="en-US"/>
              <a:t>Mary-Colleen Jenkins | mcj6@uw.edu |  https://washington.edu/accesstech/</a:t>
            </a:r>
          </a:p>
        </p:txBody>
      </p:sp>
    </p:spTree>
    <p:extLst>
      <p:ext uri="{BB962C8B-B14F-4D97-AF65-F5344CB8AC3E}">
        <p14:creationId xmlns:p14="http://schemas.microsoft.com/office/powerpoint/2010/main" val="40340424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Playing the Long Game | AHG 2024</a:t>
            </a:r>
          </a:p>
        </p:txBody>
      </p:sp>
      <p:sp>
        <p:nvSpPr>
          <p:cNvPr id="5" name="Date Placeholder 4"/>
          <p:cNvSpPr>
            <a:spLocks noGrp="1"/>
          </p:cNvSpPr>
          <p:nvPr>
            <p:ph type="dt" idx="1"/>
          </p:nvPr>
        </p:nvSpPr>
        <p:spPr/>
        <p:txBody>
          <a:bodyPr/>
          <a:lstStyle/>
          <a:p>
            <a:fld id="{0107CC94-3EB1-46F5-9043-43E0784C3F6E}" type="datetime1">
              <a:rPr lang="en-US" smtClean="0"/>
              <a:t>11/12/2024</a:t>
            </a:fld>
            <a:endParaRPr lang="en-US"/>
          </a:p>
        </p:txBody>
      </p:sp>
      <p:sp>
        <p:nvSpPr>
          <p:cNvPr id="6" name="Footer Placeholder 5"/>
          <p:cNvSpPr>
            <a:spLocks noGrp="1"/>
          </p:cNvSpPr>
          <p:nvPr>
            <p:ph type="ftr" sz="quarter" idx="4"/>
          </p:nvPr>
        </p:nvSpPr>
        <p:spPr/>
        <p:txBody>
          <a:bodyPr/>
          <a:lstStyle/>
          <a:p>
            <a:r>
              <a:rPr lang="en-US"/>
              <a:t>Mary-Colleen Jenkins | mcj6@uw.edu |  https://washington.edu/accesstech/</a:t>
            </a:r>
          </a:p>
        </p:txBody>
      </p:sp>
    </p:spTree>
    <p:extLst>
      <p:ext uri="{BB962C8B-B14F-4D97-AF65-F5344CB8AC3E}">
        <p14:creationId xmlns:p14="http://schemas.microsoft.com/office/powerpoint/2010/main" val="102747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emf"/><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emf"/><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emf"/><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emf"/><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image" Target="../media/image1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pic>
        <p:nvPicPr>
          <p:cNvPr id="7" name="Picture 6" descr="UW_W Logo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83915" y="4219956"/>
            <a:ext cx="1371600" cy="923544"/>
          </a:xfrm>
          <a:prstGeom prst="rect">
            <a:avLst/>
          </a:prstGeom>
        </p:spPr>
      </p:pic>
      <p:pic>
        <p:nvPicPr>
          <p:cNvPr id="2" name="Picture 1"/>
          <p:cNvPicPr>
            <a:picLocks noChangeAspect="1"/>
          </p:cNvPicPr>
          <p:nvPr userDrawn="1"/>
        </p:nvPicPr>
        <p:blipFill>
          <a:blip r:embed="rId3"/>
          <a:stretch>
            <a:fillRect/>
          </a:stretch>
        </p:blipFill>
        <p:spPr>
          <a:xfrm>
            <a:off x="568081" y="4598607"/>
            <a:ext cx="2416273" cy="213486"/>
          </a:xfrm>
          <a:prstGeom prst="rect">
            <a:avLst/>
          </a:prstGeom>
        </p:spPr>
      </p:pic>
      <p:pic>
        <p:nvPicPr>
          <p:cNvPr id="8" name="Picture 7"/>
          <p:cNvPicPr>
            <a:picLocks noChangeAspect="1"/>
          </p:cNvPicPr>
          <p:nvPr userDrawn="1"/>
        </p:nvPicPr>
        <p:blipFill>
          <a:blip r:embed="rId4"/>
          <a:stretch>
            <a:fillRect/>
          </a:stretch>
        </p:blipFill>
        <p:spPr>
          <a:xfrm>
            <a:off x="568081" y="3351143"/>
            <a:ext cx="1600200" cy="139700"/>
          </a:xfrm>
          <a:prstGeom prst="rect">
            <a:avLst/>
          </a:prstGeom>
        </p:spPr>
      </p:pic>
      <p:sp>
        <p:nvSpPr>
          <p:cNvPr id="3" name="Title 2"/>
          <p:cNvSpPr>
            <a:spLocks noGrp="1"/>
          </p:cNvSpPr>
          <p:nvPr>
            <p:ph type="title" hasCustomPrompt="1"/>
          </p:nvPr>
        </p:nvSpPr>
        <p:spPr>
          <a:xfrm>
            <a:off x="460375" y="644993"/>
            <a:ext cx="6972300" cy="2641756"/>
          </a:xfrm>
          <a:prstGeom prst="rect">
            <a:avLst/>
          </a:prstGeom>
        </p:spPr>
        <p:txBody>
          <a:bodyPr anchor="b"/>
          <a:lstStyle>
            <a:lvl1pPr algn="l">
              <a:defRPr sz="5000" b="1" i="0" baseline="0">
                <a:solidFill>
                  <a:schemeClr val="tx2"/>
                </a:solidFill>
                <a:latin typeface="Encode Sans Normal Black" charset="0"/>
                <a:ea typeface="Encode Sans Normal Black" charset="0"/>
                <a:cs typeface="Encode Sans Normal Black" charset="0"/>
              </a:defRPr>
            </a:lvl1pPr>
          </a:lstStyle>
          <a:p>
            <a:r>
              <a:rPr lang="en-US"/>
              <a:t>TITLE HERE</a:t>
            </a:r>
            <a:br>
              <a:rPr lang="en-US"/>
            </a:br>
            <a:r>
              <a:rPr lang="en-US"/>
              <a:t>ENCODE NORMAL</a:t>
            </a:r>
            <a:br>
              <a:rPr lang="en-US"/>
            </a:br>
            <a:r>
              <a:rPr lang="en-US"/>
              <a:t>BLACK, 50 PT.</a:t>
            </a:r>
          </a:p>
        </p:txBody>
      </p:sp>
    </p:spTree>
    <p:extLst>
      <p:ext uri="{BB962C8B-B14F-4D97-AF65-F5344CB8AC3E}">
        <p14:creationId xmlns:p14="http://schemas.microsoft.com/office/powerpoint/2010/main" val="1755309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0" name="Text Placeholder 9"/>
          <p:cNvSpPr>
            <a:spLocks noGrp="1"/>
          </p:cNvSpPr>
          <p:nvPr>
            <p:ph type="body" sz="quarter" idx="11" hasCustomPrompt="1"/>
          </p:nvPr>
        </p:nvSpPr>
        <p:spPr>
          <a:xfrm>
            <a:off x="447923" y="1730667"/>
            <a:ext cx="8197114" cy="2365901"/>
          </a:xfrm>
          <a:prstGeom prst="rect">
            <a:avLst/>
          </a:prstGeom>
        </p:spPr>
        <p:txBody>
          <a:bodyPr/>
          <a:lstStyle>
            <a:lvl1pPr marL="342900" indent="-342900">
              <a:buFont typeface="Lucida Grande"/>
              <a:buChar char="&gt;"/>
              <a:defRPr sz="2400" b="1" i="0" baseline="0">
                <a:solidFill>
                  <a:schemeClr val="tx2"/>
                </a:solidFill>
                <a:latin typeface="Open Sans" charset="0"/>
                <a:ea typeface="Open Sans" charset="0"/>
                <a:cs typeface="Open Sans" charset="0"/>
              </a:defRPr>
            </a:lvl1pPr>
            <a:lvl2pPr>
              <a:defRPr sz="2000" b="1" i="0" baseline="0">
                <a:solidFill>
                  <a:schemeClr val="tx2"/>
                </a:solidFill>
                <a:latin typeface="Open Sans" charset="0"/>
                <a:ea typeface="Open Sans" charset="0"/>
                <a:cs typeface="Open Sans" charset="0"/>
              </a:defRPr>
            </a:lvl2pPr>
            <a:lvl3pPr marL="1143000" indent="-228600">
              <a:buSzPct val="100000"/>
              <a:buFont typeface="Lucida Grande"/>
              <a:buChar char="&gt;"/>
              <a:defRPr sz="1800" b="1" i="0" baseline="0">
                <a:solidFill>
                  <a:schemeClr val="tx2"/>
                </a:solidFill>
                <a:latin typeface="Open Sans" charset="0"/>
                <a:ea typeface="Open Sans" charset="0"/>
                <a:cs typeface="Open Sans" charset="0"/>
              </a:defRPr>
            </a:lvl3pPr>
            <a:lvl4pPr>
              <a:defRPr sz="1600" b="1" i="0" baseline="0">
                <a:solidFill>
                  <a:schemeClr val="tx2"/>
                </a:solidFill>
                <a:latin typeface="Open Sans" charset="0"/>
                <a:ea typeface="Open Sans" charset="0"/>
                <a:cs typeface="Open Sans" charset="0"/>
              </a:defRPr>
            </a:lvl4pPr>
            <a:lvl5pPr marL="2057400" indent="-228600">
              <a:buFont typeface="Lucida Grande"/>
              <a:buChar char="&gt;"/>
              <a:defRPr sz="1400" b="1" i="0" baseline="0">
                <a:solidFill>
                  <a:schemeClr val="tx2"/>
                </a:solidFill>
                <a:latin typeface="Open Sans" charset="0"/>
                <a:ea typeface="Open Sans" charset="0"/>
                <a:cs typeface="Open Sans" charset="0"/>
              </a:defRPr>
            </a:lvl5pPr>
          </a:lstStyle>
          <a:p>
            <a:pPr lvl="0"/>
            <a:r>
              <a:rPr lang="en-US"/>
              <a:t>Content here (Open Sans Bold, 24 pt.)</a:t>
            </a:r>
          </a:p>
          <a:p>
            <a:pPr lvl="1"/>
            <a:r>
              <a:rPr lang="en-US"/>
              <a:t>Second level (Open Sans Bold, 20)</a:t>
            </a:r>
          </a:p>
          <a:p>
            <a:pPr lvl="2"/>
            <a:r>
              <a:rPr lang="en-US"/>
              <a:t>Third level (Open Sans Bold, 18)</a:t>
            </a:r>
          </a:p>
          <a:p>
            <a:pPr lvl="3"/>
            <a:r>
              <a:rPr lang="en-US"/>
              <a:t>Fourth level (Open Sans Bold, 16)</a:t>
            </a:r>
          </a:p>
          <a:p>
            <a:pPr lvl="4"/>
            <a:r>
              <a:rPr lang="en-US"/>
              <a:t>Fifth level (Open Sans Bold, 14)</a:t>
            </a:r>
          </a:p>
        </p:txBody>
      </p:sp>
      <p:pic>
        <p:nvPicPr>
          <p:cNvPr id="13" name="Picture 12" descr="W Logo_Purple_2685_HE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83915" y="4219956"/>
            <a:ext cx="1371600" cy="923544"/>
          </a:xfrm>
          <a:prstGeom prst="rect">
            <a:avLst/>
          </a:prstGeom>
        </p:spPr>
      </p:pic>
      <p:sp>
        <p:nvSpPr>
          <p:cNvPr id="2" name="Title 1"/>
          <p:cNvSpPr>
            <a:spLocks noGrp="1"/>
          </p:cNvSpPr>
          <p:nvPr>
            <p:ph type="title" hasCustomPrompt="1"/>
          </p:nvPr>
        </p:nvSpPr>
        <p:spPr>
          <a:xfrm>
            <a:off x="460375" y="369733"/>
            <a:ext cx="8184662" cy="993775"/>
          </a:xfrm>
          <a:prstGeom prst="rect">
            <a:avLst/>
          </a:prstGeom>
        </p:spPr>
        <p:txBody>
          <a:bodyPr anchor="b"/>
          <a:lstStyle>
            <a:lvl1pPr algn="l">
              <a:defRPr sz="3000" b="1" i="0">
                <a:latin typeface="Encode Sans Normal Black" charset="0"/>
                <a:ea typeface="Encode Sans Normal Black" charset="0"/>
                <a:cs typeface="Encode Sans Normal Black" charset="0"/>
              </a:defRPr>
            </a:lvl1pPr>
          </a:lstStyle>
          <a:p>
            <a:pPr lvl="0"/>
            <a:r>
              <a:rPr lang="en-US"/>
              <a:t>HEADER HERE </a:t>
            </a:r>
            <a:br>
              <a:rPr lang="en-US"/>
            </a:br>
            <a:r>
              <a:rPr lang="en-US"/>
              <a:t>(ENCODE NORMAL BLACK, 30 PT.)</a:t>
            </a:r>
          </a:p>
        </p:txBody>
      </p:sp>
    </p:spTree>
    <p:extLst>
      <p:ext uri="{BB962C8B-B14F-4D97-AF65-F5344CB8AC3E}">
        <p14:creationId xmlns:p14="http://schemas.microsoft.com/office/powerpoint/2010/main" val="3890392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5874" y="1363508"/>
            <a:ext cx="1090095" cy="96362"/>
          </a:xfrm>
          <a:prstGeom prst="rect">
            <a:avLst/>
          </a:prstGeom>
        </p:spPr>
      </p:pic>
      <p:sp>
        <p:nvSpPr>
          <p:cNvPr id="8" name="Chart Placeholder 11"/>
          <p:cNvSpPr>
            <a:spLocks noGrp="1"/>
          </p:cNvSpPr>
          <p:nvPr>
            <p:ph type="chart" sz="quarter" idx="12" hasCustomPrompt="1"/>
          </p:nvPr>
        </p:nvSpPr>
        <p:spPr>
          <a:xfrm>
            <a:off x="447923" y="1724977"/>
            <a:ext cx="8184662" cy="2961163"/>
          </a:xfrm>
          <a:prstGeom prst="rect">
            <a:avLst/>
          </a:prstGeom>
        </p:spPr>
        <p:txBody>
          <a:bodyPr>
            <a:normAutofit/>
          </a:bodyPr>
          <a:lstStyle>
            <a:lvl1pPr marL="0" indent="0">
              <a:buNone/>
              <a:defRPr sz="2400" b="0" i="1" baseline="0">
                <a:solidFill>
                  <a:schemeClr val="tx1"/>
                </a:solidFill>
                <a:latin typeface="Open Sans Light"/>
                <a:cs typeface="Open Sans Light"/>
              </a:defRPr>
            </a:lvl1pPr>
          </a:lstStyle>
          <a:p>
            <a:r>
              <a:rPr lang="en-US"/>
              <a:t>Graphics can go here – </a:t>
            </a:r>
            <a:br>
              <a:rPr lang="en-US"/>
            </a:br>
            <a:r>
              <a:rPr lang="en-US"/>
              <a:t>replace this box with your image or chart</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05041" y="4675530"/>
            <a:ext cx="2539991" cy="172311"/>
          </a:xfrm>
          <a:prstGeom prst="rect">
            <a:avLst/>
          </a:prstGeom>
        </p:spPr>
      </p:pic>
      <p:sp>
        <p:nvSpPr>
          <p:cNvPr id="2" name="Title 1"/>
          <p:cNvSpPr>
            <a:spLocks noGrp="1"/>
          </p:cNvSpPr>
          <p:nvPr>
            <p:ph type="title" hasCustomPrompt="1"/>
          </p:nvPr>
        </p:nvSpPr>
        <p:spPr>
          <a:xfrm>
            <a:off x="460375" y="381608"/>
            <a:ext cx="8172210" cy="993775"/>
          </a:xfrm>
          <a:prstGeom prst="rect">
            <a:avLst/>
          </a:prstGeom>
        </p:spPr>
        <p:txBody>
          <a:bodyPr anchor="b"/>
          <a:lstStyle>
            <a:lvl1pPr algn="l">
              <a:defRPr sz="3000" b="1" i="0">
                <a:latin typeface="Encode Sans Normal Black" charset="0"/>
                <a:ea typeface="Encode Sans Normal Black" charset="0"/>
                <a:cs typeface="Encode Sans Normal Black" charset="0"/>
              </a:defRPr>
            </a:lvl1pPr>
          </a:lstStyle>
          <a:p>
            <a:pPr lvl="0"/>
            <a:r>
              <a:rPr lang="en-US"/>
              <a:t>HEADER HERE </a:t>
            </a:r>
            <a:br>
              <a:rPr lang="en-US"/>
            </a:br>
            <a:r>
              <a:rPr lang="en-US"/>
              <a:t>(ENCODE NORMAL BLACK, 30 PT.)</a:t>
            </a:r>
          </a:p>
        </p:txBody>
      </p:sp>
    </p:spTree>
    <p:extLst>
      <p:ext uri="{BB962C8B-B14F-4D97-AF65-F5344CB8AC3E}">
        <p14:creationId xmlns:p14="http://schemas.microsoft.com/office/powerpoint/2010/main" val="7440445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Header + Subheader + Content">
    <p:spTree>
      <p:nvGrpSpPr>
        <p:cNvPr id="1" name=""/>
        <p:cNvGrpSpPr/>
        <p:nvPr/>
      </p:nvGrpSpPr>
      <p:grpSpPr>
        <a:xfrm>
          <a:off x="0" y="0"/>
          <a:ext cx="0" cy="0"/>
          <a:chOff x="0" y="0"/>
          <a:chExt cx="0" cy="0"/>
        </a:xfrm>
      </p:grpSpPr>
      <p:sp>
        <p:nvSpPr>
          <p:cNvPr id="9" name="Text Placeholder 9"/>
          <p:cNvSpPr>
            <a:spLocks noGrp="1"/>
          </p:cNvSpPr>
          <p:nvPr>
            <p:ph type="body" sz="quarter" idx="11" hasCustomPrompt="1"/>
          </p:nvPr>
        </p:nvSpPr>
        <p:spPr>
          <a:xfrm>
            <a:off x="447923" y="2320239"/>
            <a:ext cx="8197114" cy="2251761"/>
          </a:xfrm>
          <a:prstGeom prst="rect">
            <a:avLst/>
          </a:prstGeom>
        </p:spPr>
        <p:txBody>
          <a:bodyPr/>
          <a:lstStyle>
            <a:lvl1pPr marL="342900" indent="-342900">
              <a:buFont typeface="Lucida Grande"/>
              <a:buChar char="&gt;"/>
              <a:defRPr sz="2400" b="1" i="0" baseline="0">
                <a:solidFill>
                  <a:schemeClr val="tx2"/>
                </a:solidFill>
                <a:latin typeface="Open Sans" charset="0"/>
                <a:ea typeface="Open Sans" charset="0"/>
                <a:cs typeface="Open Sans" charset="0"/>
              </a:defRPr>
            </a:lvl1pPr>
            <a:lvl2pPr>
              <a:defRPr sz="2000" b="1" i="0" baseline="0">
                <a:solidFill>
                  <a:schemeClr val="tx2"/>
                </a:solidFill>
                <a:latin typeface="Open Sans" charset="0"/>
                <a:ea typeface="Open Sans" charset="0"/>
                <a:cs typeface="Open Sans" charset="0"/>
              </a:defRPr>
            </a:lvl2pPr>
            <a:lvl3pPr marL="1143000" indent="-228600">
              <a:buSzPct val="100000"/>
              <a:buFont typeface="Lucida Grande"/>
              <a:buChar char="&gt;"/>
              <a:defRPr sz="1800" b="1" i="0" baseline="0">
                <a:solidFill>
                  <a:schemeClr val="tx2"/>
                </a:solidFill>
                <a:latin typeface="Open Sans" charset="0"/>
                <a:ea typeface="Open Sans" charset="0"/>
                <a:cs typeface="Open Sans" charset="0"/>
              </a:defRPr>
            </a:lvl3pPr>
            <a:lvl4pPr>
              <a:defRPr sz="1600" b="1" i="0" baseline="0">
                <a:solidFill>
                  <a:schemeClr val="tx2"/>
                </a:solidFill>
                <a:latin typeface="Open Sans" charset="0"/>
                <a:ea typeface="Open Sans" charset="0"/>
                <a:cs typeface="Open Sans" charset="0"/>
              </a:defRPr>
            </a:lvl4pPr>
            <a:lvl5pPr marL="2057400" indent="-228600">
              <a:buFont typeface="Lucida Grande"/>
              <a:buChar char="&gt;"/>
              <a:defRPr sz="1400" b="1" i="0" baseline="0">
                <a:solidFill>
                  <a:schemeClr val="tx2"/>
                </a:solidFill>
                <a:latin typeface="Open Sans" charset="0"/>
                <a:ea typeface="Open Sans" charset="0"/>
                <a:cs typeface="Open Sans" charset="0"/>
              </a:defRPr>
            </a:lvl5pPr>
          </a:lstStyle>
          <a:p>
            <a:pPr lvl="0"/>
            <a:r>
              <a:rPr lang="en-US"/>
              <a:t>Content here (Open Sans Bold, 24 pt.)</a:t>
            </a:r>
          </a:p>
          <a:p>
            <a:pPr lvl="1"/>
            <a:r>
              <a:rPr lang="en-US"/>
              <a:t>Second level (Open Sans Bold, 20)</a:t>
            </a:r>
          </a:p>
          <a:p>
            <a:pPr lvl="2"/>
            <a:r>
              <a:rPr lang="en-US"/>
              <a:t>Third level (Open Sans Bold, 18)</a:t>
            </a:r>
          </a:p>
          <a:p>
            <a:pPr lvl="3"/>
            <a:r>
              <a:rPr lang="en-US"/>
              <a:t>Fourth level (Open Sans Bold, 16)</a:t>
            </a:r>
          </a:p>
          <a:p>
            <a:pPr lvl="4"/>
            <a:r>
              <a:rPr lang="en-US"/>
              <a:t>Fifth level (Open Sans Bold, 14)</a:t>
            </a:r>
          </a:p>
        </p:txBody>
      </p:sp>
      <p:sp>
        <p:nvSpPr>
          <p:cNvPr id="10" name="Text Placeholder 5"/>
          <p:cNvSpPr>
            <a:spLocks noGrp="1"/>
          </p:cNvSpPr>
          <p:nvPr>
            <p:ph type="body" sz="quarter" idx="12" hasCustomPrompt="1"/>
          </p:nvPr>
        </p:nvSpPr>
        <p:spPr>
          <a:xfrm>
            <a:off x="460375" y="1730667"/>
            <a:ext cx="8184662" cy="411171"/>
          </a:xfrm>
          <a:prstGeom prst="rect">
            <a:avLst/>
          </a:prstGeom>
        </p:spPr>
        <p:txBody>
          <a:bodyPr>
            <a:noAutofit/>
          </a:bodyPr>
          <a:lstStyle>
            <a:lvl1pPr marL="0" indent="0">
              <a:lnSpc>
                <a:spcPct val="90000"/>
              </a:lnSpc>
              <a:buNone/>
              <a:defRPr sz="2400" b="0" i="0" baseline="0">
                <a:solidFill>
                  <a:schemeClr val="tx2"/>
                </a:solidFill>
                <a:latin typeface="Uni Sans" charset="0"/>
                <a:ea typeface="Uni Sans" charset="0"/>
                <a:cs typeface="Uni Sans" charset="0"/>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a:t>SUB-HEADER HERE (UNI SANS REGULAR, 24 PT.)</a:t>
            </a:r>
          </a:p>
        </p:txBody>
      </p:sp>
      <p:pic>
        <p:nvPicPr>
          <p:cNvPr id="11" name="Picture 10"/>
          <p:cNvPicPr>
            <a:picLocks noChangeAspect="1"/>
          </p:cNvPicPr>
          <p:nvPr userDrawn="1"/>
        </p:nvPicPr>
        <p:blipFill>
          <a:blip r:embed="rId2"/>
          <a:stretch>
            <a:fillRect/>
          </a:stretch>
        </p:blipFill>
        <p:spPr>
          <a:xfrm>
            <a:off x="549031" y="1363508"/>
            <a:ext cx="1103781" cy="96362"/>
          </a:xfrm>
          <a:prstGeom prst="rect">
            <a:avLst/>
          </a:prstGeom>
        </p:spPr>
      </p:pic>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05037" y="4675530"/>
            <a:ext cx="2540000" cy="172311"/>
          </a:xfrm>
          <a:prstGeom prst="rect">
            <a:avLst/>
          </a:prstGeom>
        </p:spPr>
      </p:pic>
      <p:sp>
        <p:nvSpPr>
          <p:cNvPr id="2" name="Title 1"/>
          <p:cNvSpPr>
            <a:spLocks noGrp="1"/>
          </p:cNvSpPr>
          <p:nvPr>
            <p:ph type="title" hasCustomPrompt="1"/>
          </p:nvPr>
        </p:nvSpPr>
        <p:spPr>
          <a:xfrm>
            <a:off x="447923" y="371510"/>
            <a:ext cx="8197114" cy="993775"/>
          </a:xfrm>
          <a:prstGeom prst="rect">
            <a:avLst/>
          </a:prstGeom>
        </p:spPr>
        <p:txBody>
          <a:bodyPr anchor="b"/>
          <a:lstStyle>
            <a:lvl1pPr algn="l">
              <a:defRPr sz="3000" b="1" i="0">
                <a:solidFill>
                  <a:schemeClr val="tx2"/>
                </a:solidFill>
                <a:latin typeface="Encode Sans Normal Black" charset="0"/>
                <a:ea typeface="Encode Sans Normal Black" charset="0"/>
                <a:cs typeface="Encode Sans Normal Black" charset="0"/>
              </a:defRPr>
            </a:lvl1pPr>
          </a:lstStyle>
          <a:p>
            <a:pPr lvl="0"/>
            <a:r>
              <a:rPr lang="en-US"/>
              <a:t>HEADER HERE </a:t>
            </a:r>
            <a:br>
              <a:rPr lang="en-US"/>
            </a:br>
            <a:r>
              <a:rPr lang="en-US"/>
              <a:t>(ENCODE NORMAL BLACK, 30 PT.)</a:t>
            </a:r>
          </a:p>
        </p:txBody>
      </p:sp>
    </p:spTree>
    <p:extLst>
      <p:ext uri="{BB962C8B-B14F-4D97-AF65-F5344CB8AC3E}">
        <p14:creationId xmlns:p14="http://schemas.microsoft.com/office/powerpoint/2010/main" val="20287063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Header + Graphic">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549031" y="1363508"/>
            <a:ext cx="1103781" cy="96362"/>
          </a:xfrm>
          <a:prstGeom prst="rect">
            <a:avLst/>
          </a:prstGeom>
        </p:spPr>
      </p:pic>
      <p:sp>
        <p:nvSpPr>
          <p:cNvPr id="10" name="Chart Placeholder 11"/>
          <p:cNvSpPr>
            <a:spLocks noGrp="1"/>
          </p:cNvSpPr>
          <p:nvPr>
            <p:ph type="chart" sz="quarter" idx="12" hasCustomPrompt="1"/>
          </p:nvPr>
        </p:nvSpPr>
        <p:spPr>
          <a:xfrm>
            <a:off x="447923" y="1724977"/>
            <a:ext cx="8184662" cy="2961163"/>
          </a:xfrm>
          <a:prstGeom prst="rect">
            <a:avLst/>
          </a:prstGeom>
        </p:spPr>
        <p:txBody>
          <a:bodyPr>
            <a:normAutofit/>
          </a:bodyPr>
          <a:lstStyle>
            <a:lvl1pPr marL="0" indent="0">
              <a:buNone/>
              <a:defRPr sz="2400" b="0" i="1" baseline="0">
                <a:solidFill>
                  <a:schemeClr val="tx1"/>
                </a:solidFill>
                <a:latin typeface="Open Sans Light"/>
                <a:cs typeface="Open Sans Light"/>
              </a:defRPr>
            </a:lvl1pPr>
          </a:lstStyle>
          <a:p>
            <a:r>
              <a:rPr lang="en-US"/>
              <a:t>Graphics can go here – </a:t>
            </a:r>
            <a:br>
              <a:rPr lang="en-US"/>
            </a:br>
            <a:r>
              <a:rPr lang="en-US"/>
              <a:t>replace this box with your image or chart</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05041" y="4675530"/>
            <a:ext cx="2539991" cy="172311"/>
          </a:xfrm>
          <a:prstGeom prst="rect">
            <a:avLst/>
          </a:prstGeom>
        </p:spPr>
      </p:pic>
      <p:sp>
        <p:nvSpPr>
          <p:cNvPr id="2" name="Title 1"/>
          <p:cNvSpPr>
            <a:spLocks noGrp="1"/>
          </p:cNvSpPr>
          <p:nvPr>
            <p:ph type="title" hasCustomPrompt="1"/>
          </p:nvPr>
        </p:nvSpPr>
        <p:spPr>
          <a:xfrm>
            <a:off x="460375" y="369733"/>
            <a:ext cx="8172210" cy="993775"/>
          </a:xfrm>
          <a:prstGeom prst="rect">
            <a:avLst/>
          </a:prstGeom>
        </p:spPr>
        <p:txBody>
          <a:bodyPr anchor="b"/>
          <a:lstStyle>
            <a:lvl1pPr algn="l">
              <a:defRPr sz="3000" b="1" i="0">
                <a:latin typeface="Encode Sans Normal Black" charset="0"/>
                <a:ea typeface="Encode Sans Normal Black" charset="0"/>
                <a:cs typeface="Encode Sans Normal Black" charset="0"/>
              </a:defRPr>
            </a:lvl1pPr>
          </a:lstStyle>
          <a:p>
            <a:pPr lvl="0"/>
            <a:r>
              <a:rPr lang="en-US"/>
              <a:t>HEADER HERE </a:t>
            </a:r>
            <a:br>
              <a:rPr lang="en-US"/>
            </a:br>
            <a:r>
              <a:rPr lang="en-US"/>
              <a:t>(ENCODE NORMAL BLACK, 30 PT.)</a:t>
            </a:r>
          </a:p>
        </p:txBody>
      </p:sp>
    </p:spTree>
    <p:extLst>
      <p:ext uri="{BB962C8B-B14F-4D97-AF65-F5344CB8AC3E}">
        <p14:creationId xmlns:p14="http://schemas.microsoft.com/office/powerpoint/2010/main" val="12418104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Header + Graphic">
  <p:cSld name="1_Header + Graphic">
    <p:bg>
      <p:bgPr>
        <a:solidFill>
          <a:schemeClr val="dk1"/>
        </a:solidFill>
        <a:effectLst/>
      </p:bgPr>
    </p:bg>
    <p:spTree>
      <p:nvGrpSpPr>
        <p:cNvPr id="1" name="Shape 31"/>
        <p:cNvGrpSpPr/>
        <p:nvPr/>
      </p:nvGrpSpPr>
      <p:grpSpPr>
        <a:xfrm>
          <a:off x="0" y="0"/>
          <a:ext cx="0" cy="0"/>
          <a:chOff x="0" y="0"/>
          <a:chExt cx="0" cy="0"/>
        </a:xfrm>
      </p:grpSpPr>
      <p:sp>
        <p:nvSpPr>
          <p:cNvPr id="32" name="Google Shape;32;p20"/>
          <p:cNvSpPr>
            <a:spLocks noGrp="1"/>
          </p:cNvSpPr>
          <p:nvPr>
            <p:ph type="chart" idx="2"/>
          </p:nvPr>
        </p:nvSpPr>
        <p:spPr>
          <a:xfrm>
            <a:off x="447923" y="1724977"/>
            <a:ext cx="8184662" cy="2828169"/>
          </a:xfrm>
          <a:prstGeom prst="rect">
            <a:avLst/>
          </a:prstGeom>
          <a:noFill/>
          <a:ln>
            <a:noFill/>
          </a:ln>
        </p:spPr>
        <p:txBody>
          <a:bodyPr spcFirstLastPara="1" wrap="square" lIns="91425" tIns="45700" rIns="91425" bIns="45700" anchor="t" anchorCtr="0">
            <a:normAutofit/>
          </a:bodyPr>
          <a:lstStyle>
            <a:lvl1pPr marR="0" lvl="0" algn="l" rtl="0">
              <a:spcBef>
                <a:spcPts val="480"/>
              </a:spcBef>
              <a:spcAft>
                <a:spcPts val="0"/>
              </a:spcAft>
              <a:buClr>
                <a:srgbClr val="FFFFFF"/>
              </a:buClr>
              <a:buSzPts val="2400"/>
              <a:buFont typeface="Arial"/>
              <a:buNone/>
              <a:defRPr sz="2400" b="0" i="1" u="none" strike="noStrike" cap="none">
                <a:solidFill>
                  <a:srgbClr val="FFFFFF"/>
                </a:solidFill>
                <a:latin typeface="Open Sans Light"/>
                <a:ea typeface="Open Sans Light"/>
                <a:cs typeface="Open Sans Light"/>
                <a:sym typeface="Open Sans Light"/>
              </a:defRPr>
            </a:lvl1pPr>
            <a:lvl2pPr marR="0" lvl="1" algn="l" rtl="0">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R="0" lvl="2"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R="0" lvl="3"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R="0" lvl="4"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R="0" lvl="5"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R="0" lvl="6"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R="0" lvl="7"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R="0" lvl="8"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pic>
        <p:nvPicPr>
          <p:cNvPr id="33" name="Google Shape;33;p20"/>
          <p:cNvPicPr preferRelativeResize="0"/>
          <p:nvPr/>
        </p:nvPicPr>
        <p:blipFill rotWithShape="1">
          <a:blip r:embed="rId2">
            <a:alphaModFix/>
          </a:blip>
          <a:srcRect/>
          <a:stretch/>
        </p:blipFill>
        <p:spPr>
          <a:xfrm>
            <a:off x="549031" y="1363508"/>
            <a:ext cx="1103781" cy="96362"/>
          </a:xfrm>
          <a:prstGeom prst="rect">
            <a:avLst/>
          </a:prstGeom>
          <a:noFill/>
          <a:ln>
            <a:noFill/>
          </a:ln>
        </p:spPr>
      </p:pic>
      <p:pic>
        <p:nvPicPr>
          <p:cNvPr id="34" name="Google Shape;34;p20"/>
          <p:cNvPicPr preferRelativeResize="0"/>
          <p:nvPr/>
        </p:nvPicPr>
        <p:blipFill rotWithShape="1">
          <a:blip r:embed="rId3">
            <a:alphaModFix/>
          </a:blip>
          <a:srcRect/>
          <a:stretch/>
        </p:blipFill>
        <p:spPr>
          <a:xfrm>
            <a:off x="6105037" y="4675530"/>
            <a:ext cx="2540000" cy="172311"/>
          </a:xfrm>
          <a:prstGeom prst="rect">
            <a:avLst/>
          </a:prstGeom>
          <a:noFill/>
          <a:ln>
            <a:noFill/>
          </a:ln>
        </p:spPr>
      </p:pic>
      <p:sp>
        <p:nvSpPr>
          <p:cNvPr id="35" name="Google Shape;35;p20"/>
          <p:cNvSpPr txBox="1">
            <a:spLocks noGrp="1"/>
          </p:cNvSpPr>
          <p:nvPr>
            <p:ph type="title"/>
          </p:nvPr>
        </p:nvSpPr>
        <p:spPr>
          <a:xfrm>
            <a:off x="460375" y="370622"/>
            <a:ext cx="8184662" cy="993775"/>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lt2"/>
              </a:buClr>
              <a:buSzPts val="3000"/>
              <a:buFont typeface="Encode Sans Black"/>
              <a:buNone/>
              <a:defRPr sz="3000" b="1" i="0" u="none" strike="noStrike" cap="none">
                <a:solidFill>
                  <a:schemeClr val="lt2"/>
                </a:solidFill>
                <a:latin typeface="Encode Sans Black"/>
                <a:ea typeface="Encode Sans Black"/>
                <a:cs typeface="Encode Sans Black"/>
                <a:sym typeface="Encode Sans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23877953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568081" y="3426449"/>
            <a:ext cx="1600200" cy="139700"/>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8081" y="4599009"/>
            <a:ext cx="2425226" cy="213273"/>
          </a:xfrm>
          <a:prstGeom prst="rect">
            <a:avLst/>
          </a:prstGeom>
        </p:spPr>
      </p:pic>
      <p:pic>
        <p:nvPicPr>
          <p:cNvPr id="13" name="Picture 12" descr="W Logo_Purple_2685_HEX.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483915" y="4219956"/>
            <a:ext cx="1371600" cy="923544"/>
          </a:xfrm>
          <a:prstGeom prst="rect">
            <a:avLst/>
          </a:prstGeom>
        </p:spPr>
      </p:pic>
      <p:sp>
        <p:nvSpPr>
          <p:cNvPr id="3" name="Title 2"/>
          <p:cNvSpPr>
            <a:spLocks noGrp="1"/>
          </p:cNvSpPr>
          <p:nvPr>
            <p:ph type="title" hasCustomPrompt="1"/>
          </p:nvPr>
        </p:nvSpPr>
        <p:spPr>
          <a:xfrm>
            <a:off x="460375" y="644993"/>
            <a:ext cx="7023540" cy="2641756"/>
          </a:xfrm>
          <a:prstGeom prst="rect">
            <a:avLst/>
          </a:prstGeom>
        </p:spPr>
        <p:txBody>
          <a:bodyPr anchor="b"/>
          <a:lstStyle>
            <a:lvl1pPr algn="l">
              <a:defRPr sz="5000" b="1" i="0">
                <a:latin typeface="Encode Sans Normal Black" charset="0"/>
                <a:ea typeface="Encode Sans Normal Black" charset="0"/>
                <a:cs typeface="Encode Sans Normal Black" charset="0"/>
              </a:defRPr>
            </a:lvl1pPr>
          </a:lstStyle>
          <a:p>
            <a:pPr lvl="0"/>
            <a:r>
              <a:rPr lang="en-US"/>
              <a:t>TITLE HERE</a:t>
            </a:r>
            <a:br>
              <a:rPr lang="en-US"/>
            </a:br>
            <a:r>
              <a:rPr lang="en-US"/>
              <a:t>ENCODE NORMAL</a:t>
            </a:r>
            <a:br>
              <a:rPr lang="en-US"/>
            </a:br>
            <a:r>
              <a:rPr lang="en-US"/>
              <a:t>BLACK, 50 PT. </a:t>
            </a:r>
          </a:p>
        </p:txBody>
      </p:sp>
    </p:spTree>
    <p:extLst>
      <p:ext uri="{BB962C8B-B14F-4D97-AF65-F5344CB8AC3E}">
        <p14:creationId xmlns:p14="http://schemas.microsoft.com/office/powerpoint/2010/main" val="10740282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568081" y="3426449"/>
            <a:ext cx="1600200" cy="139700"/>
          </a:xfrm>
          <a:prstGeom prst="rect">
            <a:avLst/>
          </a:prstGeom>
        </p:spPr>
      </p:pic>
      <p:pic>
        <p:nvPicPr>
          <p:cNvPr id="6" name="Picture 5" descr="W Logo_Purple_2685_HEX.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83915" y="4219956"/>
            <a:ext cx="1371600" cy="923544"/>
          </a:xfrm>
          <a:prstGeom prst="rect">
            <a:avLst/>
          </a:prstGeom>
        </p:spPr>
      </p:pic>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8085" y="4675530"/>
            <a:ext cx="2539991" cy="172311"/>
          </a:xfrm>
          <a:prstGeom prst="rect">
            <a:avLst/>
          </a:prstGeom>
        </p:spPr>
      </p:pic>
      <p:sp>
        <p:nvSpPr>
          <p:cNvPr id="2" name="Title 1"/>
          <p:cNvSpPr>
            <a:spLocks noGrp="1"/>
          </p:cNvSpPr>
          <p:nvPr>
            <p:ph type="title" hasCustomPrompt="1"/>
          </p:nvPr>
        </p:nvSpPr>
        <p:spPr>
          <a:xfrm>
            <a:off x="460376" y="644993"/>
            <a:ext cx="7023540" cy="2641756"/>
          </a:xfrm>
          <a:prstGeom prst="rect">
            <a:avLst/>
          </a:prstGeom>
        </p:spPr>
        <p:txBody>
          <a:bodyPr anchor="b"/>
          <a:lstStyle>
            <a:lvl1pPr algn="l">
              <a:defRPr sz="5000" b="1" i="0">
                <a:latin typeface="Encode Sans Normal Black" charset="0"/>
                <a:ea typeface="Encode Sans Normal Black" charset="0"/>
                <a:cs typeface="Encode Sans Normal Black" charset="0"/>
              </a:defRPr>
            </a:lvl1pPr>
          </a:lstStyle>
          <a:p>
            <a:pPr lvl="0"/>
            <a:r>
              <a:rPr lang="en-US"/>
              <a:t>TITLE HERE</a:t>
            </a:r>
            <a:br>
              <a:rPr lang="en-US"/>
            </a:br>
            <a:r>
              <a:rPr lang="en-US"/>
              <a:t>ENCODE NORMAL</a:t>
            </a:r>
            <a:br>
              <a:rPr lang="en-US"/>
            </a:br>
            <a:r>
              <a:rPr lang="en-US"/>
              <a:t>BLACK, 50 PT. </a:t>
            </a:r>
          </a:p>
        </p:txBody>
      </p:sp>
    </p:spTree>
    <p:extLst>
      <p:ext uri="{BB962C8B-B14F-4D97-AF65-F5344CB8AC3E}">
        <p14:creationId xmlns:p14="http://schemas.microsoft.com/office/powerpoint/2010/main" val="33971910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ader + Subheader +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7922" y="369285"/>
            <a:ext cx="8197109" cy="993775"/>
          </a:xfrm>
          <a:prstGeom prst="rect">
            <a:avLst/>
          </a:prstGeom>
        </p:spPr>
        <p:txBody>
          <a:bodyPr anchor="b"/>
          <a:lstStyle>
            <a:lvl1pPr algn="l">
              <a:defRPr sz="3000" b="1" i="0">
                <a:latin typeface="Encode Sans Normal Black" charset="0"/>
                <a:ea typeface="Encode Sans Normal Black" charset="0"/>
                <a:cs typeface="Encode Sans Normal Black" charset="0"/>
              </a:defRPr>
            </a:lvl1pPr>
          </a:lstStyle>
          <a:p>
            <a:pPr lvl="0"/>
            <a:r>
              <a:rPr lang="en-US"/>
              <a:t>HEADER HERE </a:t>
            </a:r>
            <a:br>
              <a:rPr lang="en-US"/>
            </a:br>
            <a:r>
              <a:rPr lang="en-US"/>
              <a:t>(ENCODE NORMAL BLACK, 30 PT.)</a:t>
            </a:r>
          </a:p>
        </p:txBody>
      </p:sp>
      <p:pic>
        <p:nvPicPr>
          <p:cNvPr id="11" name="Picture 10"/>
          <p:cNvPicPr>
            <a:picLocks noChangeAspect="1"/>
          </p:cNvPicPr>
          <p:nvPr userDrawn="1"/>
        </p:nvPicPr>
        <p:blipFill>
          <a:blip r:embed="rId2"/>
          <a:stretch>
            <a:fillRect/>
          </a:stretch>
        </p:blipFill>
        <p:spPr>
          <a:xfrm>
            <a:off x="555381" y="1364403"/>
            <a:ext cx="1103781" cy="96361"/>
          </a:xfrm>
          <a:prstGeom prst="rect">
            <a:avLst/>
          </a:prstGeom>
        </p:spPr>
      </p:pic>
      <p:pic>
        <p:nvPicPr>
          <p:cNvPr id="12" name="Picture 11"/>
          <p:cNvPicPr>
            <a:picLocks noChangeAspect="1"/>
          </p:cNvPicPr>
          <p:nvPr userDrawn="1"/>
        </p:nvPicPr>
        <p:blipFill>
          <a:blip r:embed="rId3"/>
          <a:stretch>
            <a:fillRect/>
          </a:stretch>
        </p:blipFill>
        <p:spPr>
          <a:xfrm>
            <a:off x="549031" y="1067163"/>
            <a:ext cx="1103781" cy="96362"/>
          </a:xfrm>
          <a:prstGeom prst="rect">
            <a:avLst/>
          </a:prstGeom>
        </p:spPr>
      </p:pic>
      <p:sp>
        <p:nvSpPr>
          <p:cNvPr id="24" name="Text Placeholder 9"/>
          <p:cNvSpPr>
            <a:spLocks noGrp="1"/>
          </p:cNvSpPr>
          <p:nvPr>
            <p:ph type="body" sz="quarter" idx="11" hasCustomPrompt="1"/>
          </p:nvPr>
        </p:nvSpPr>
        <p:spPr>
          <a:xfrm>
            <a:off x="447923" y="2320239"/>
            <a:ext cx="8197114" cy="2251761"/>
          </a:xfrm>
          <a:prstGeom prst="rect">
            <a:avLst/>
          </a:prstGeom>
        </p:spPr>
        <p:txBody>
          <a:bodyPr/>
          <a:lstStyle>
            <a:lvl1pPr marL="342900" indent="-342900">
              <a:buFont typeface="Lucida Grande"/>
              <a:buChar char="&gt;"/>
              <a:defRPr sz="2400" b="1" i="0" baseline="0">
                <a:solidFill>
                  <a:schemeClr val="tx2"/>
                </a:solidFill>
                <a:latin typeface="Open Sans" charset="0"/>
                <a:ea typeface="Open Sans" charset="0"/>
                <a:cs typeface="Open Sans" charset="0"/>
              </a:defRPr>
            </a:lvl1pPr>
            <a:lvl2pPr>
              <a:defRPr sz="2000" b="1" i="0" baseline="0">
                <a:solidFill>
                  <a:schemeClr val="tx2"/>
                </a:solidFill>
                <a:latin typeface="Open Sans" charset="0"/>
                <a:ea typeface="Open Sans" charset="0"/>
                <a:cs typeface="Open Sans" charset="0"/>
              </a:defRPr>
            </a:lvl2pPr>
            <a:lvl3pPr marL="1143000" indent="-228600">
              <a:buSzPct val="100000"/>
              <a:buFont typeface="Lucida Grande"/>
              <a:buChar char="&gt;"/>
              <a:defRPr sz="1800" b="1" i="0" baseline="0">
                <a:solidFill>
                  <a:schemeClr val="tx2"/>
                </a:solidFill>
                <a:latin typeface="Open Sans" charset="0"/>
                <a:ea typeface="Open Sans" charset="0"/>
                <a:cs typeface="Open Sans" charset="0"/>
              </a:defRPr>
            </a:lvl3pPr>
            <a:lvl4pPr>
              <a:defRPr sz="1600" b="1" i="0" baseline="0">
                <a:solidFill>
                  <a:schemeClr val="tx2"/>
                </a:solidFill>
                <a:latin typeface="Open Sans" charset="0"/>
                <a:ea typeface="Open Sans" charset="0"/>
                <a:cs typeface="Open Sans" charset="0"/>
              </a:defRPr>
            </a:lvl4pPr>
            <a:lvl5pPr marL="2057400" indent="-228600">
              <a:buFont typeface="Lucida Grande"/>
              <a:buChar char="&gt;"/>
              <a:defRPr sz="1400" b="1" i="0" baseline="0">
                <a:solidFill>
                  <a:schemeClr val="tx2"/>
                </a:solidFill>
                <a:latin typeface="Open Sans" charset="0"/>
                <a:ea typeface="Open Sans" charset="0"/>
                <a:cs typeface="Open Sans" charset="0"/>
              </a:defRPr>
            </a:lvl5pPr>
          </a:lstStyle>
          <a:p>
            <a:pPr lvl="0"/>
            <a:r>
              <a:rPr lang="en-US"/>
              <a:t>Content here (Open Sans Bold, 24 pt.)</a:t>
            </a:r>
          </a:p>
          <a:p>
            <a:pPr lvl="1"/>
            <a:r>
              <a:rPr lang="en-US"/>
              <a:t>Second level (Open Sans Bold, 20)</a:t>
            </a:r>
          </a:p>
          <a:p>
            <a:pPr lvl="2"/>
            <a:r>
              <a:rPr lang="en-US"/>
              <a:t>Third level (Open Sans Bold, 18)</a:t>
            </a:r>
          </a:p>
          <a:p>
            <a:pPr lvl="3"/>
            <a:r>
              <a:rPr lang="en-US"/>
              <a:t>Fourth level (Open Sans Bold, 16)</a:t>
            </a:r>
          </a:p>
          <a:p>
            <a:pPr lvl="4"/>
            <a:r>
              <a:rPr lang="en-US"/>
              <a:t>Fifth level (Open Sans Bold, 14)</a:t>
            </a:r>
          </a:p>
        </p:txBody>
      </p:sp>
      <p:sp>
        <p:nvSpPr>
          <p:cNvPr id="25" name="Text Placeholder 5"/>
          <p:cNvSpPr>
            <a:spLocks noGrp="1"/>
          </p:cNvSpPr>
          <p:nvPr>
            <p:ph type="body" sz="quarter" idx="12" hasCustomPrompt="1"/>
          </p:nvPr>
        </p:nvSpPr>
        <p:spPr>
          <a:xfrm>
            <a:off x="460375" y="1730667"/>
            <a:ext cx="8184662" cy="411171"/>
          </a:xfrm>
          <a:prstGeom prst="rect">
            <a:avLst/>
          </a:prstGeom>
        </p:spPr>
        <p:txBody>
          <a:bodyPr>
            <a:noAutofit/>
          </a:bodyPr>
          <a:lstStyle>
            <a:lvl1pPr marL="0" indent="0">
              <a:lnSpc>
                <a:spcPct val="90000"/>
              </a:lnSpc>
              <a:buNone/>
              <a:defRPr sz="2400" b="0" i="0" baseline="0">
                <a:solidFill>
                  <a:schemeClr val="tx2"/>
                </a:solidFill>
                <a:latin typeface="Uni Sans" charset="0"/>
                <a:ea typeface="Uni Sans" charset="0"/>
                <a:cs typeface="Uni Sans" charset="0"/>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a:t>SUB-HEADER HERE (UNI SANS REGULAR, 24 PT.)</a:t>
            </a:r>
          </a:p>
        </p:txBody>
      </p:sp>
      <p:pic>
        <p:nvPicPr>
          <p:cNvPr id="26" name="Picture 2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105041" y="4675530"/>
            <a:ext cx="2539991" cy="172311"/>
          </a:xfrm>
          <a:prstGeom prst="rect">
            <a:avLst/>
          </a:prstGeom>
        </p:spPr>
      </p:pic>
    </p:spTree>
    <p:extLst>
      <p:ext uri="{BB962C8B-B14F-4D97-AF65-F5344CB8AC3E}">
        <p14:creationId xmlns:p14="http://schemas.microsoft.com/office/powerpoint/2010/main" val="30728726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eader + Content">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a:stretch>
            <a:fillRect/>
          </a:stretch>
        </p:blipFill>
        <p:spPr>
          <a:xfrm>
            <a:off x="549031" y="1363508"/>
            <a:ext cx="1103781" cy="96362"/>
          </a:xfrm>
          <a:prstGeom prst="rect">
            <a:avLst/>
          </a:prstGeom>
        </p:spPr>
      </p:pic>
      <p:pic>
        <p:nvPicPr>
          <p:cNvPr id="6" name="Picture 5" descr="W Logo_Purple_2685_HEX.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83915" y="4219956"/>
            <a:ext cx="1371600" cy="923544"/>
          </a:xfrm>
          <a:prstGeom prst="rect">
            <a:avLst/>
          </a:prstGeom>
        </p:spPr>
      </p:pic>
      <p:sp>
        <p:nvSpPr>
          <p:cNvPr id="8" name="Text Placeholder 9"/>
          <p:cNvSpPr>
            <a:spLocks noGrp="1"/>
          </p:cNvSpPr>
          <p:nvPr>
            <p:ph type="body" sz="quarter" idx="11" hasCustomPrompt="1"/>
          </p:nvPr>
        </p:nvSpPr>
        <p:spPr>
          <a:xfrm>
            <a:off x="447923" y="1730667"/>
            <a:ext cx="8197114" cy="2365901"/>
          </a:xfrm>
          <a:prstGeom prst="rect">
            <a:avLst/>
          </a:prstGeom>
        </p:spPr>
        <p:txBody>
          <a:bodyPr/>
          <a:lstStyle>
            <a:lvl1pPr marL="342900" indent="-342900">
              <a:buFont typeface="Lucida Grande"/>
              <a:buChar char="&gt;"/>
              <a:defRPr sz="2400" b="1" i="0" baseline="0">
                <a:solidFill>
                  <a:schemeClr val="tx2"/>
                </a:solidFill>
                <a:latin typeface="Open Sans" charset="0"/>
                <a:ea typeface="Open Sans" charset="0"/>
                <a:cs typeface="Open Sans" charset="0"/>
              </a:defRPr>
            </a:lvl1pPr>
            <a:lvl2pPr>
              <a:defRPr sz="2000" b="1" i="0" baseline="0">
                <a:solidFill>
                  <a:schemeClr val="tx2"/>
                </a:solidFill>
                <a:latin typeface="Open Sans" charset="0"/>
                <a:ea typeface="Open Sans" charset="0"/>
                <a:cs typeface="Open Sans" charset="0"/>
              </a:defRPr>
            </a:lvl2pPr>
            <a:lvl3pPr marL="1143000" indent="-228600">
              <a:buSzPct val="100000"/>
              <a:buFont typeface="Lucida Grande"/>
              <a:buChar char="&gt;"/>
              <a:defRPr sz="1800" b="1" i="0" baseline="0">
                <a:solidFill>
                  <a:schemeClr val="tx2"/>
                </a:solidFill>
                <a:latin typeface="Open Sans" charset="0"/>
                <a:ea typeface="Open Sans" charset="0"/>
                <a:cs typeface="Open Sans" charset="0"/>
              </a:defRPr>
            </a:lvl3pPr>
            <a:lvl4pPr>
              <a:defRPr sz="1600" b="1" i="0" baseline="0">
                <a:solidFill>
                  <a:schemeClr val="tx2"/>
                </a:solidFill>
                <a:latin typeface="Open Sans" charset="0"/>
                <a:ea typeface="Open Sans" charset="0"/>
                <a:cs typeface="Open Sans" charset="0"/>
              </a:defRPr>
            </a:lvl4pPr>
            <a:lvl5pPr marL="2057400" indent="-228600">
              <a:buFont typeface="Lucida Grande"/>
              <a:buChar char="&gt;"/>
              <a:defRPr sz="1400" b="1" i="0" baseline="0">
                <a:solidFill>
                  <a:schemeClr val="tx2"/>
                </a:solidFill>
                <a:latin typeface="Open Sans" charset="0"/>
                <a:ea typeface="Open Sans" charset="0"/>
                <a:cs typeface="Open Sans" charset="0"/>
              </a:defRPr>
            </a:lvl5pPr>
          </a:lstStyle>
          <a:p>
            <a:pPr lvl="0"/>
            <a:r>
              <a:rPr lang="en-US"/>
              <a:t>Content here (Open Sans Bold, 24 pt.)</a:t>
            </a:r>
          </a:p>
          <a:p>
            <a:pPr lvl="1"/>
            <a:r>
              <a:rPr lang="en-US"/>
              <a:t>Second level (Open Sans Bold, 20)</a:t>
            </a:r>
          </a:p>
          <a:p>
            <a:pPr lvl="2"/>
            <a:r>
              <a:rPr lang="en-US"/>
              <a:t>Third level (Open Sans Bold, 18)</a:t>
            </a:r>
          </a:p>
          <a:p>
            <a:pPr lvl="3"/>
            <a:r>
              <a:rPr lang="en-US"/>
              <a:t>Fourth level (Open Sans Bold, 16)</a:t>
            </a:r>
          </a:p>
          <a:p>
            <a:pPr lvl="4"/>
            <a:r>
              <a:rPr lang="en-US"/>
              <a:t>Fifth level (Open Sans Bold, 14)</a:t>
            </a:r>
          </a:p>
        </p:txBody>
      </p:sp>
      <p:sp>
        <p:nvSpPr>
          <p:cNvPr id="2" name="Title 1"/>
          <p:cNvSpPr>
            <a:spLocks noGrp="1"/>
          </p:cNvSpPr>
          <p:nvPr>
            <p:ph type="title" hasCustomPrompt="1"/>
          </p:nvPr>
        </p:nvSpPr>
        <p:spPr>
          <a:xfrm>
            <a:off x="460375" y="370622"/>
            <a:ext cx="8184662" cy="993775"/>
          </a:xfrm>
          <a:prstGeom prst="rect">
            <a:avLst/>
          </a:prstGeom>
        </p:spPr>
        <p:txBody>
          <a:bodyPr anchor="b"/>
          <a:lstStyle>
            <a:lvl1pPr algn="l">
              <a:defRPr sz="3000" b="1" i="0">
                <a:latin typeface="Encode Sans Normal Black" charset="0"/>
                <a:ea typeface="Encode Sans Normal Black" charset="0"/>
                <a:cs typeface="Encode Sans Normal Black" charset="0"/>
              </a:defRPr>
            </a:lvl1pPr>
          </a:lstStyle>
          <a:p>
            <a:pPr lvl="0"/>
            <a:r>
              <a:rPr lang="en-US"/>
              <a:t>HEADER HERE </a:t>
            </a:r>
            <a:br>
              <a:rPr lang="en-US"/>
            </a:br>
            <a:r>
              <a:rPr lang="en-US"/>
              <a:t>(ENCODE NORMAL BLACK, 30 PT.)</a:t>
            </a:r>
          </a:p>
        </p:txBody>
      </p:sp>
    </p:spTree>
    <p:extLst>
      <p:ext uri="{BB962C8B-B14F-4D97-AF65-F5344CB8AC3E}">
        <p14:creationId xmlns:p14="http://schemas.microsoft.com/office/powerpoint/2010/main" val="14502204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eader + Graphic">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549031" y="1363508"/>
            <a:ext cx="1103781" cy="96362"/>
          </a:xfrm>
          <a:prstGeom prst="rect">
            <a:avLst/>
          </a:prstGeom>
        </p:spPr>
      </p:pic>
      <p:sp>
        <p:nvSpPr>
          <p:cNvPr id="10" name="Chart Placeholder 11"/>
          <p:cNvSpPr>
            <a:spLocks noGrp="1"/>
          </p:cNvSpPr>
          <p:nvPr>
            <p:ph type="chart" sz="quarter" idx="12" hasCustomPrompt="1"/>
          </p:nvPr>
        </p:nvSpPr>
        <p:spPr>
          <a:xfrm>
            <a:off x="447923" y="1724977"/>
            <a:ext cx="8184662" cy="2961163"/>
          </a:xfrm>
          <a:prstGeom prst="rect">
            <a:avLst/>
          </a:prstGeom>
        </p:spPr>
        <p:txBody>
          <a:bodyPr>
            <a:normAutofit/>
          </a:bodyPr>
          <a:lstStyle>
            <a:lvl1pPr marL="0" indent="0">
              <a:buNone/>
              <a:defRPr sz="2400" b="0" i="1" baseline="0">
                <a:solidFill>
                  <a:schemeClr val="tx1"/>
                </a:solidFill>
                <a:latin typeface="Open Sans Light"/>
                <a:cs typeface="Open Sans Light"/>
              </a:defRPr>
            </a:lvl1pPr>
          </a:lstStyle>
          <a:p>
            <a:r>
              <a:rPr lang="en-US"/>
              <a:t>Graphics can go here – </a:t>
            </a:r>
            <a:br>
              <a:rPr lang="en-US"/>
            </a:br>
            <a:r>
              <a:rPr lang="en-US"/>
              <a:t>replace this box with your image or chart</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05041" y="4675530"/>
            <a:ext cx="2539991" cy="172311"/>
          </a:xfrm>
          <a:prstGeom prst="rect">
            <a:avLst/>
          </a:prstGeom>
        </p:spPr>
      </p:pic>
      <p:sp>
        <p:nvSpPr>
          <p:cNvPr id="2" name="Title 1"/>
          <p:cNvSpPr>
            <a:spLocks noGrp="1"/>
          </p:cNvSpPr>
          <p:nvPr>
            <p:ph type="title" hasCustomPrompt="1"/>
          </p:nvPr>
        </p:nvSpPr>
        <p:spPr>
          <a:xfrm>
            <a:off x="460375" y="369733"/>
            <a:ext cx="8172210" cy="993775"/>
          </a:xfrm>
          <a:prstGeom prst="rect">
            <a:avLst/>
          </a:prstGeom>
        </p:spPr>
        <p:txBody>
          <a:bodyPr anchor="b"/>
          <a:lstStyle>
            <a:lvl1pPr algn="l">
              <a:defRPr sz="3000" b="1" i="0">
                <a:latin typeface="Encode Sans Normal Black" charset="0"/>
                <a:ea typeface="Encode Sans Normal Black" charset="0"/>
                <a:cs typeface="Encode Sans Normal Black" charset="0"/>
              </a:defRPr>
            </a:lvl1pPr>
          </a:lstStyle>
          <a:p>
            <a:pPr lvl="0"/>
            <a:r>
              <a:rPr lang="en-US"/>
              <a:t>HEADER HERE </a:t>
            </a:r>
            <a:br>
              <a:rPr lang="en-US"/>
            </a:br>
            <a:r>
              <a:rPr lang="en-US"/>
              <a:t>(ENCODE NORMAL BLACK, 30 PT.)</a:t>
            </a:r>
          </a:p>
        </p:txBody>
      </p:sp>
    </p:spTree>
    <p:extLst>
      <p:ext uri="{BB962C8B-B14F-4D97-AF65-F5344CB8AC3E}">
        <p14:creationId xmlns:p14="http://schemas.microsoft.com/office/powerpoint/2010/main" val="2489552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pic>
        <p:nvPicPr>
          <p:cNvPr id="7" name="Picture 6" descr="UW_W Logo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83915" y="4219956"/>
            <a:ext cx="1371600" cy="923544"/>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8081" y="4675530"/>
            <a:ext cx="2540000" cy="172311"/>
          </a:xfrm>
          <a:prstGeom prst="rect">
            <a:avLst/>
          </a:prstGeom>
        </p:spPr>
      </p:pic>
      <p:pic>
        <p:nvPicPr>
          <p:cNvPr id="9" name="Picture 8"/>
          <p:cNvPicPr>
            <a:picLocks noChangeAspect="1"/>
          </p:cNvPicPr>
          <p:nvPr userDrawn="1"/>
        </p:nvPicPr>
        <p:blipFill>
          <a:blip r:embed="rId4"/>
          <a:stretch>
            <a:fillRect/>
          </a:stretch>
        </p:blipFill>
        <p:spPr>
          <a:xfrm>
            <a:off x="568081" y="3426449"/>
            <a:ext cx="1600200" cy="139700"/>
          </a:xfrm>
          <a:prstGeom prst="rect">
            <a:avLst/>
          </a:prstGeom>
        </p:spPr>
      </p:pic>
      <p:sp>
        <p:nvSpPr>
          <p:cNvPr id="2" name="Title 1"/>
          <p:cNvSpPr>
            <a:spLocks noGrp="1"/>
          </p:cNvSpPr>
          <p:nvPr>
            <p:ph type="title" hasCustomPrompt="1"/>
          </p:nvPr>
        </p:nvSpPr>
        <p:spPr>
          <a:xfrm>
            <a:off x="460375" y="644993"/>
            <a:ext cx="7023540" cy="2641756"/>
          </a:xfrm>
          <a:prstGeom prst="rect">
            <a:avLst/>
          </a:prstGeom>
        </p:spPr>
        <p:txBody>
          <a:bodyPr anchor="b"/>
          <a:lstStyle>
            <a:lvl1pPr algn="l">
              <a:defRPr sz="5000" b="1" i="0" baseline="0">
                <a:solidFill>
                  <a:schemeClr val="tx2"/>
                </a:solidFill>
                <a:latin typeface="Encode Sans Normal Black" charset="0"/>
                <a:ea typeface="Encode Sans Normal Black" charset="0"/>
                <a:cs typeface="Encode Sans Normal Black" charset="0"/>
              </a:defRPr>
            </a:lvl1pPr>
          </a:lstStyle>
          <a:p>
            <a:r>
              <a:rPr lang="en-US"/>
              <a:t>TITLE HERE </a:t>
            </a:r>
            <a:br>
              <a:rPr lang="en-US"/>
            </a:br>
            <a:r>
              <a:rPr lang="en-US"/>
              <a:t>ENCODE NORMAL BLACK, 50 PT.</a:t>
            </a:r>
          </a:p>
        </p:txBody>
      </p:sp>
    </p:spTree>
    <p:extLst>
      <p:ext uri="{BB962C8B-B14F-4D97-AF65-F5344CB8AC3E}">
        <p14:creationId xmlns:p14="http://schemas.microsoft.com/office/powerpoint/2010/main" val="23734912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10" name="Text Placeholder 9"/>
          <p:cNvSpPr>
            <a:spLocks noGrp="1"/>
          </p:cNvSpPr>
          <p:nvPr>
            <p:ph type="body" sz="quarter" idx="11" hasCustomPrompt="1"/>
          </p:nvPr>
        </p:nvSpPr>
        <p:spPr>
          <a:xfrm>
            <a:off x="447923" y="2320239"/>
            <a:ext cx="8197114" cy="2251761"/>
          </a:xfrm>
          <a:prstGeom prst="rect">
            <a:avLst/>
          </a:prstGeom>
        </p:spPr>
        <p:txBody>
          <a:bodyPr/>
          <a:lstStyle>
            <a:lvl1pPr marL="342900" indent="-342900">
              <a:buFont typeface="Lucida Grande"/>
              <a:buChar char="&gt;"/>
              <a:defRPr sz="2400" b="1" i="0" baseline="0">
                <a:solidFill>
                  <a:schemeClr val="tx2"/>
                </a:solidFill>
                <a:latin typeface="Open Sans" charset="0"/>
                <a:ea typeface="Open Sans" charset="0"/>
                <a:cs typeface="Open Sans" charset="0"/>
              </a:defRPr>
            </a:lvl1pPr>
            <a:lvl2pPr>
              <a:defRPr sz="2000" b="1" i="0" baseline="0">
                <a:solidFill>
                  <a:schemeClr val="tx2"/>
                </a:solidFill>
                <a:latin typeface="Open Sans" charset="0"/>
                <a:ea typeface="Open Sans" charset="0"/>
                <a:cs typeface="Open Sans" charset="0"/>
              </a:defRPr>
            </a:lvl2pPr>
            <a:lvl3pPr marL="1143000" indent="-228600">
              <a:buSzPct val="100000"/>
              <a:buFont typeface="Lucida Grande"/>
              <a:buChar char="&gt;"/>
              <a:defRPr sz="1800" b="1" i="0" baseline="0">
                <a:solidFill>
                  <a:schemeClr val="tx2"/>
                </a:solidFill>
                <a:latin typeface="Open Sans" charset="0"/>
                <a:ea typeface="Open Sans" charset="0"/>
                <a:cs typeface="Open Sans" charset="0"/>
              </a:defRPr>
            </a:lvl3pPr>
            <a:lvl4pPr>
              <a:defRPr sz="1600" b="1" i="0" baseline="0">
                <a:solidFill>
                  <a:schemeClr val="tx2"/>
                </a:solidFill>
                <a:latin typeface="Open Sans" charset="0"/>
                <a:ea typeface="Open Sans" charset="0"/>
                <a:cs typeface="Open Sans" charset="0"/>
              </a:defRPr>
            </a:lvl4pPr>
            <a:lvl5pPr marL="2057400" indent="-228600">
              <a:buFont typeface="Lucida Grande"/>
              <a:buChar char="&gt;"/>
              <a:defRPr sz="1400" b="1" i="0" baseline="0">
                <a:solidFill>
                  <a:schemeClr val="tx2"/>
                </a:solidFill>
                <a:latin typeface="Open Sans" charset="0"/>
                <a:ea typeface="Open Sans" charset="0"/>
                <a:cs typeface="Open Sans" charset="0"/>
              </a:defRPr>
            </a:lvl5pPr>
          </a:lstStyle>
          <a:p>
            <a:pPr lvl="0"/>
            <a:r>
              <a:rPr lang="en-US"/>
              <a:t>Content here (Open Sans Bold, 24 pt.)</a:t>
            </a:r>
          </a:p>
          <a:p>
            <a:pPr lvl="1"/>
            <a:r>
              <a:rPr lang="en-US"/>
              <a:t>Second level (Open Sans Bold, 20)</a:t>
            </a:r>
          </a:p>
          <a:p>
            <a:pPr lvl="2"/>
            <a:r>
              <a:rPr lang="en-US"/>
              <a:t>Third level (Open Sans Bold, 18)</a:t>
            </a:r>
          </a:p>
          <a:p>
            <a:pPr lvl="3"/>
            <a:r>
              <a:rPr lang="en-US"/>
              <a:t>Fourth level (Open Sans Bold, 16)</a:t>
            </a:r>
          </a:p>
          <a:p>
            <a:pPr lvl="4"/>
            <a:r>
              <a:rPr lang="en-US"/>
              <a:t>Fifth level (Open Sans Bold, 14)</a:t>
            </a:r>
          </a:p>
        </p:txBody>
      </p:sp>
      <p:sp>
        <p:nvSpPr>
          <p:cNvPr id="11" name="Text Placeholder 5"/>
          <p:cNvSpPr>
            <a:spLocks noGrp="1"/>
          </p:cNvSpPr>
          <p:nvPr>
            <p:ph type="body" sz="quarter" idx="12" hasCustomPrompt="1"/>
          </p:nvPr>
        </p:nvSpPr>
        <p:spPr>
          <a:xfrm>
            <a:off x="460375" y="1730667"/>
            <a:ext cx="8184662" cy="411171"/>
          </a:xfrm>
          <a:prstGeom prst="rect">
            <a:avLst/>
          </a:prstGeom>
        </p:spPr>
        <p:txBody>
          <a:bodyPr>
            <a:noAutofit/>
          </a:bodyPr>
          <a:lstStyle>
            <a:lvl1pPr marL="0" indent="0">
              <a:lnSpc>
                <a:spcPct val="90000"/>
              </a:lnSpc>
              <a:buNone/>
              <a:defRPr sz="2400" b="0" i="0" baseline="0">
                <a:solidFill>
                  <a:schemeClr val="tx2"/>
                </a:solidFill>
                <a:latin typeface="Uni Sans" charset="0"/>
                <a:ea typeface="Uni Sans" charset="0"/>
                <a:cs typeface="Uni Sans" charset="0"/>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a:t>SUB-HEADER HERE (UNI SANS REGULAR, 24 PT.)</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5874" y="1363508"/>
            <a:ext cx="1090095" cy="96362"/>
          </a:xfrm>
          <a:prstGeom prst="rect">
            <a:avLst/>
          </a:prstGeom>
        </p:spPr>
      </p:pic>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05041" y="4675530"/>
            <a:ext cx="2539991" cy="172311"/>
          </a:xfrm>
          <a:prstGeom prst="rect">
            <a:avLst/>
          </a:prstGeom>
        </p:spPr>
      </p:pic>
      <p:sp>
        <p:nvSpPr>
          <p:cNvPr id="2" name="Title 1"/>
          <p:cNvSpPr>
            <a:spLocks noGrp="1"/>
          </p:cNvSpPr>
          <p:nvPr>
            <p:ph type="title" hasCustomPrompt="1"/>
          </p:nvPr>
        </p:nvSpPr>
        <p:spPr>
          <a:xfrm>
            <a:off x="460374" y="369733"/>
            <a:ext cx="8184657" cy="993775"/>
          </a:xfrm>
          <a:prstGeom prst="rect">
            <a:avLst/>
          </a:prstGeom>
        </p:spPr>
        <p:txBody>
          <a:bodyPr anchor="b"/>
          <a:lstStyle>
            <a:lvl1pPr algn="l">
              <a:defRPr sz="3000" b="1" i="0">
                <a:latin typeface="Encode Sans Normal Black" charset="0"/>
                <a:ea typeface="Encode Sans Normal Black" charset="0"/>
                <a:cs typeface="Encode Sans Normal Black" charset="0"/>
              </a:defRPr>
            </a:lvl1pPr>
          </a:lstStyle>
          <a:p>
            <a:pPr lvl="0"/>
            <a:r>
              <a:rPr lang="en-US"/>
              <a:t>HEADER HERE </a:t>
            </a:r>
            <a:br>
              <a:rPr lang="en-US"/>
            </a:br>
            <a:r>
              <a:rPr lang="en-US"/>
              <a:t>(ENCODE NORMAL BLACK, 30 PT.)</a:t>
            </a:r>
          </a:p>
        </p:txBody>
      </p:sp>
    </p:spTree>
    <p:extLst>
      <p:ext uri="{BB962C8B-B14F-4D97-AF65-F5344CB8AC3E}">
        <p14:creationId xmlns:p14="http://schemas.microsoft.com/office/powerpoint/2010/main" val="29939882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Header + Subheader +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7922" y="369285"/>
            <a:ext cx="8197109" cy="993775"/>
          </a:xfrm>
          <a:prstGeom prst="rect">
            <a:avLst/>
          </a:prstGeom>
        </p:spPr>
        <p:txBody>
          <a:bodyPr anchor="b"/>
          <a:lstStyle>
            <a:lvl1pPr algn="l">
              <a:defRPr sz="3000" b="1" i="0">
                <a:latin typeface="Encode Sans Normal Black" charset="0"/>
                <a:ea typeface="Encode Sans Normal Black" charset="0"/>
                <a:cs typeface="Encode Sans Normal Black" charset="0"/>
              </a:defRPr>
            </a:lvl1pPr>
          </a:lstStyle>
          <a:p>
            <a:pPr lvl="0"/>
            <a:r>
              <a:rPr lang="en-US"/>
              <a:t>HEADER HERE </a:t>
            </a:r>
            <a:br>
              <a:rPr lang="en-US"/>
            </a:br>
            <a:r>
              <a:rPr lang="en-US"/>
              <a:t>(ENCODE NORMAL BLACK, 30 PT.)</a:t>
            </a:r>
          </a:p>
        </p:txBody>
      </p:sp>
      <p:pic>
        <p:nvPicPr>
          <p:cNvPr id="11" name="Picture 10"/>
          <p:cNvPicPr>
            <a:picLocks noChangeAspect="1"/>
          </p:cNvPicPr>
          <p:nvPr userDrawn="1"/>
        </p:nvPicPr>
        <p:blipFill>
          <a:blip r:embed="rId2"/>
          <a:stretch>
            <a:fillRect/>
          </a:stretch>
        </p:blipFill>
        <p:spPr>
          <a:xfrm>
            <a:off x="555381" y="1364403"/>
            <a:ext cx="1103781" cy="96361"/>
          </a:xfrm>
          <a:prstGeom prst="rect">
            <a:avLst/>
          </a:prstGeom>
        </p:spPr>
      </p:pic>
      <p:pic>
        <p:nvPicPr>
          <p:cNvPr id="12" name="Picture 11"/>
          <p:cNvPicPr>
            <a:picLocks noChangeAspect="1"/>
          </p:cNvPicPr>
          <p:nvPr userDrawn="1"/>
        </p:nvPicPr>
        <p:blipFill>
          <a:blip r:embed="rId3"/>
          <a:stretch>
            <a:fillRect/>
          </a:stretch>
        </p:blipFill>
        <p:spPr>
          <a:xfrm>
            <a:off x="549031" y="1067163"/>
            <a:ext cx="1103781" cy="96362"/>
          </a:xfrm>
          <a:prstGeom prst="rect">
            <a:avLst/>
          </a:prstGeom>
        </p:spPr>
      </p:pic>
      <p:sp>
        <p:nvSpPr>
          <p:cNvPr id="24" name="Text Placeholder 9"/>
          <p:cNvSpPr>
            <a:spLocks noGrp="1"/>
          </p:cNvSpPr>
          <p:nvPr>
            <p:ph type="body" sz="quarter" idx="11" hasCustomPrompt="1"/>
          </p:nvPr>
        </p:nvSpPr>
        <p:spPr>
          <a:xfrm>
            <a:off x="447923" y="2320239"/>
            <a:ext cx="8197114" cy="2251761"/>
          </a:xfrm>
          <a:prstGeom prst="rect">
            <a:avLst/>
          </a:prstGeom>
        </p:spPr>
        <p:txBody>
          <a:bodyPr/>
          <a:lstStyle>
            <a:lvl1pPr marL="342900" indent="-342900">
              <a:buFont typeface="Lucida Grande"/>
              <a:buChar char="&gt;"/>
              <a:defRPr sz="2400" b="1" i="0" baseline="0">
                <a:solidFill>
                  <a:schemeClr val="tx2"/>
                </a:solidFill>
                <a:latin typeface="Open Sans" charset="0"/>
                <a:ea typeface="Open Sans" charset="0"/>
                <a:cs typeface="Open Sans" charset="0"/>
              </a:defRPr>
            </a:lvl1pPr>
            <a:lvl2pPr>
              <a:defRPr sz="2000" b="1" i="0" baseline="0">
                <a:solidFill>
                  <a:schemeClr val="tx2"/>
                </a:solidFill>
                <a:latin typeface="Open Sans" charset="0"/>
                <a:ea typeface="Open Sans" charset="0"/>
                <a:cs typeface="Open Sans" charset="0"/>
              </a:defRPr>
            </a:lvl2pPr>
            <a:lvl3pPr marL="1143000" indent="-228600">
              <a:buSzPct val="100000"/>
              <a:buFont typeface="Lucida Grande"/>
              <a:buChar char="&gt;"/>
              <a:defRPr sz="1800" b="1" i="0" baseline="0">
                <a:solidFill>
                  <a:schemeClr val="tx2"/>
                </a:solidFill>
                <a:latin typeface="Open Sans" charset="0"/>
                <a:ea typeface="Open Sans" charset="0"/>
                <a:cs typeface="Open Sans" charset="0"/>
              </a:defRPr>
            </a:lvl3pPr>
            <a:lvl4pPr>
              <a:defRPr sz="1600" b="1" i="0" baseline="0">
                <a:solidFill>
                  <a:schemeClr val="tx2"/>
                </a:solidFill>
                <a:latin typeface="Open Sans" charset="0"/>
                <a:ea typeface="Open Sans" charset="0"/>
                <a:cs typeface="Open Sans" charset="0"/>
              </a:defRPr>
            </a:lvl4pPr>
            <a:lvl5pPr marL="2057400" indent="-228600">
              <a:buFont typeface="Lucida Grande"/>
              <a:buChar char="&gt;"/>
              <a:defRPr sz="1400" b="1" i="0" baseline="0">
                <a:solidFill>
                  <a:schemeClr val="tx2"/>
                </a:solidFill>
                <a:latin typeface="Open Sans" charset="0"/>
                <a:ea typeface="Open Sans" charset="0"/>
                <a:cs typeface="Open Sans" charset="0"/>
              </a:defRPr>
            </a:lvl5pPr>
          </a:lstStyle>
          <a:p>
            <a:pPr lvl="0"/>
            <a:r>
              <a:rPr lang="en-US"/>
              <a:t>Content here (Open Sans Bold, 24 pt.)</a:t>
            </a:r>
          </a:p>
          <a:p>
            <a:pPr lvl="1"/>
            <a:r>
              <a:rPr lang="en-US"/>
              <a:t>Second level (Open Sans Bold, 20)</a:t>
            </a:r>
          </a:p>
          <a:p>
            <a:pPr lvl="2"/>
            <a:r>
              <a:rPr lang="en-US"/>
              <a:t>Third level (Open Sans Bold, 18)</a:t>
            </a:r>
          </a:p>
          <a:p>
            <a:pPr lvl="3"/>
            <a:r>
              <a:rPr lang="en-US"/>
              <a:t>Fourth level (Open Sans Bold, 16)</a:t>
            </a:r>
          </a:p>
          <a:p>
            <a:pPr lvl="4"/>
            <a:r>
              <a:rPr lang="en-US"/>
              <a:t>Fifth level (Open Sans Bold, 14)</a:t>
            </a:r>
          </a:p>
        </p:txBody>
      </p:sp>
      <p:sp>
        <p:nvSpPr>
          <p:cNvPr id="25" name="Text Placeholder 5"/>
          <p:cNvSpPr>
            <a:spLocks noGrp="1"/>
          </p:cNvSpPr>
          <p:nvPr>
            <p:ph type="body" sz="quarter" idx="12" hasCustomPrompt="1"/>
          </p:nvPr>
        </p:nvSpPr>
        <p:spPr>
          <a:xfrm>
            <a:off x="460375" y="1730667"/>
            <a:ext cx="8184662" cy="411171"/>
          </a:xfrm>
          <a:prstGeom prst="rect">
            <a:avLst/>
          </a:prstGeom>
        </p:spPr>
        <p:txBody>
          <a:bodyPr>
            <a:noAutofit/>
          </a:bodyPr>
          <a:lstStyle>
            <a:lvl1pPr marL="0" indent="0">
              <a:lnSpc>
                <a:spcPct val="90000"/>
              </a:lnSpc>
              <a:buNone/>
              <a:defRPr sz="2400" b="0" i="0" baseline="0">
                <a:solidFill>
                  <a:schemeClr val="tx2"/>
                </a:solidFill>
                <a:latin typeface="Uni Sans" charset="0"/>
                <a:ea typeface="Uni Sans" charset="0"/>
                <a:cs typeface="Uni Sans" charset="0"/>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a:t>SUB-HEADER HERE (UNI SANS REGULAR, 24 PT.)</a:t>
            </a:r>
          </a:p>
        </p:txBody>
      </p:sp>
      <p:pic>
        <p:nvPicPr>
          <p:cNvPr id="26" name="Picture 2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105041" y="4675530"/>
            <a:ext cx="2539991" cy="172311"/>
          </a:xfrm>
          <a:prstGeom prst="rect">
            <a:avLst/>
          </a:prstGeom>
        </p:spPr>
      </p:pic>
    </p:spTree>
    <p:extLst>
      <p:ext uri="{BB962C8B-B14F-4D97-AF65-F5344CB8AC3E}">
        <p14:creationId xmlns:p14="http://schemas.microsoft.com/office/powerpoint/2010/main" val="5382478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460375" y="644994"/>
            <a:ext cx="7023540" cy="2641756"/>
          </a:xfrm>
          <a:prstGeom prst="rect">
            <a:avLst/>
          </a:prstGeom>
        </p:spPr>
        <p:txBody>
          <a:bodyPr anchor="b"/>
          <a:lstStyle>
            <a:lvl1pPr algn="l">
              <a:defRPr sz="3750" b="1" i="0">
                <a:latin typeface="Encode Sans Normal Black" charset="0"/>
                <a:ea typeface="Encode Sans Normal Black" charset="0"/>
                <a:cs typeface="Encode Sans Normal Black" charset="0"/>
              </a:defRPr>
            </a:lvl1pPr>
          </a:lstStyle>
          <a:p>
            <a:pPr lvl="0"/>
            <a:r>
              <a:rPr lang="en-US"/>
              <a:t>TITLE HERE</a:t>
            </a:r>
            <a:br>
              <a:rPr lang="en-US"/>
            </a:br>
            <a:r>
              <a:rPr lang="en-US"/>
              <a:t>ENCODE NORMAL</a:t>
            </a:r>
            <a:br>
              <a:rPr lang="en-US"/>
            </a:br>
            <a:r>
              <a:rPr lang="en-US"/>
              <a:t>BLACK, 50 PT. </a:t>
            </a:r>
          </a:p>
        </p:txBody>
      </p:sp>
      <p:pic>
        <p:nvPicPr>
          <p:cNvPr id="7" name="Picture 6">
            <a:extLs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68081" y="3426450"/>
            <a:ext cx="1600200" cy="139700"/>
          </a:xfrm>
          <a:prstGeom prst="rect">
            <a:avLst/>
          </a:prstGeom>
        </p:spPr>
      </p:pic>
      <p:pic>
        <p:nvPicPr>
          <p:cNvPr id="4" name="Picture 3">
            <a:extLst>
              <a:ext uri="{FF2B5EF4-FFF2-40B4-BE49-F238E27FC236}">
                <a16:creationId xmlns:a16="http://schemas.microsoft.com/office/drawing/2014/main" id="{4729AED2-4960-7067-FB96-D3041EAC8FE7}"/>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108192" y="4572001"/>
            <a:ext cx="2743200" cy="350555"/>
          </a:xfrm>
          <a:prstGeom prst="rect">
            <a:avLst/>
          </a:prstGeom>
        </p:spPr>
      </p:pic>
    </p:spTree>
    <p:extLst>
      <p:ext uri="{BB962C8B-B14F-4D97-AF65-F5344CB8AC3E}">
        <p14:creationId xmlns:p14="http://schemas.microsoft.com/office/powerpoint/2010/main" val="30572543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0376" y="644994"/>
            <a:ext cx="7023540" cy="2641756"/>
          </a:xfrm>
          <a:prstGeom prst="rect">
            <a:avLst/>
          </a:prstGeom>
        </p:spPr>
        <p:txBody>
          <a:bodyPr anchor="b"/>
          <a:lstStyle>
            <a:lvl1pPr algn="l">
              <a:defRPr sz="3750" b="1" i="0">
                <a:latin typeface="Encode Sans Normal Black" charset="0"/>
                <a:ea typeface="Encode Sans Normal Black" charset="0"/>
                <a:cs typeface="Encode Sans Normal Black" charset="0"/>
              </a:defRPr>
            </a:lvl1pPr>
          </a:lstStyle>
          <a:p>
            <a:pPr lvl="0"/>
            <a:r>
              <a:rPr lang="en-US"/>
              <a:t>TITLE HERE</a:t>
            </a:r>
            <a:br>
              <a:rPr lang="en-US"/>
            </a:br>
            <a:r>
              <a:rPr lang="en-US"/>
              <a:t>ENCODE NORMAL</a:t>
            </a:r>
            <a:br>
              <a:rPr lang="en-US"/>
            </a:br>
            <a:r>
              <a:rPr lang="en-US"/>
              <a:t>BLACK, 50 PT. </a:t>
            </a:r>
          </a:p>
        </p:txBody>
      </p:sp>
      <p:pic>
        <p:nvPicPr>
          <p:cNvPr id="7" name="Picture 6">
            <a:extLs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68081" y="3426450"/>
            <a:ext cx="1600200" cy="139700"/>
          </a:xfrm>
          <a:prstGeom prst="rect">
            <a:avLst/>
          </a:prstGeom>
        </p:spPr>
      </p:pic>
      <p:pic>
        <p:nvPicPr>
          <p:cNvPr id="3" name="Picture 2">
            <a:extLst>
              <a:ext uri="{FF2B5EF4-FFF2-40B4-BE49-F238E27FC236}">
                <a16:creationId xmlns:a16="http://schemas.microsoft.com/office/drawing/2014/main" id="{F0009019-9FC5-F223-E2EE-EAD944B59738}"/>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108192" y="4572001"/>
            <a:ext cx="2743200" cy="350555"/>
          </a:xfrm>
          <a:prstGeom prst="rect">
            <a:avLst/>
          </a:prstGeom>
        </p:spPr>
      </p:pic>
    </p:spTree>
    <p:extLst>
      <p:ext uri="{BB962C8B-B14F-4D97-AF65-F5344CB8AC3E}">
        <p14:creationId xmlns:p14="http://schemas.microsoft.com/office/powerpoint/2010/main" val="2369241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ader + Subheader +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7922" y="369286"/>
            <a:ext cx="8197109" cy="993775"/>
          </a:xfrm>
          <a:prstGeom prst="rect">
            <a:avLst/>
          </a:prstGeom>
        </p:spPr>
        <p:txBody>
          <a:bodyPr anchor="b"/>
          <a:lstStyle>
            <a:lvl1pPr algn="l">
              <a:defRPr sz="2250" b="1" i="0">
                <a:latin typeface="Encode Sans Normal Black" charset="0"/>
                <a:ea typeface="Encode Sans Normal Black" charset="0"/>
                <a:cs typeface="Encode Sans Normal Black" charset="0"/>
              </a:defRPr>
            </a:lvl1pPr>
          </a:lstStyle>
          <a:p>
            <a:pPr lvl="0"/>
            <a:r>
              <a:rPr lang="en-US"/>
              <a:t>HEADER HERE </a:t>
            </a:r>
            <a:br>
              <a:rPr lang="en-US"/>
            </a:br>
            <a:r>
              <a:rPr lang="en-US"/>
              <a:t>(ENCODE NORMAL BLACK, 30 PT.)</a:t>
            </a:r>
          </a:p>
        </p:txBody>
      </p:sp>
      <p:pic>
        <p:nvPicPr>
          <p:cNvPr id="12" name="Picture 11">
            <a:extLs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49033" y="1363509"/>
            <a:ext cx="1103781" cy="96362"/>
          </a:xfrm>
          <a:prstGeom prst="rect">
            <a:avLst/>
          </a:prstGeom>
        </p:spPr>
      </p:pic>
      <p:sp>
        <p:nvSpPr>
          <p:cNvPr id="25" name="Text Placeholder 5"/>
          <p:cNvSpPr>
            <a:spLocks noGrp="1"/>
          </p:cNvSpPr>
          <p:nvPr>
            <p:ph type="body" sz="quarter" idx="12" hasCustomPrompt="1"/>
          </p:nvPr>
        </p:nvSpPr>
        <p:spPr>
          <a:xfrm>
            <a:off x="460375" y="1730668"/>
            <a:ext cx="8184662" cy="411171"/>
          </a:xfrm>
          <a:prstGeom prst="rect">
            <a:avLst/>
          </a:prstGeom>
        </p:spPr>
        <p:txBody>
          <a:bodyPr>
            <a:noAutofit/>
          </a:bodyPr>
          <a:lstStyle>
            <a:lvl1pPr marL="0" indent="0">
              <a:lnSpc>
                <a:spcPct val="90000"/>
              </a:lnSpc>
              <a:buNone/>
              <a:defRPr sz="1800" b="0" i="0" baseline="0">
                <a:solidFill>
                  <a:schemeClr val="tx2"/>
                </a:solidFill>
                <a:latin typeface="Uni Sans Regular" charset="0"/>
                <a:ea typeface="Uni Sans Regular" charset="0"/>
                <a:cs typeface="Uni Sans Regular" charset="0"/>
              </a:defRPr>
            </a:lvl1pPr>
            <a:lvl2pPr marL="342900" indent="0">
              <a:buNone/>
              <a:defRPr b="0" i="0">
                <a:solidFill>
                  <a:srgbClr val="E8D3A2"/>
                </a:solidFill>
                <a:latin typeface="Encode Sans Normal Black"/>
                <a:cs typeface="Encode Sans Normal Black"/>
              </a:defRPr>
            </a:lvl2pPr>
            <a:lvl3pPr marL="685800" indent="0">
              <a:buNone/>
              <a:defRPr b="0" i="0">
                <a:solidFill>
                  <a:srgbClr val="E8D3A2"/>
                </a:solidFill>
                <a:latin typeface="Encode Sans Normal Black"/>
                <a:cs typeface="Encode Sans Normal Black"/>
              </a:defRPr>
            </a:lvl3pPr>
            <a:lvl4pPr marL="1028700" indent="0">
              <a:buNone/>
              <a:defRPr b="0" i="0">
                <a:solidFill>
                  <a:srgbClr val="E8D3A2"/>
                </a:solidFill>
                <a:latin typeface="Encode Sans Normal Black"/>
                <a:cs typeface="Encode Sans Normal Black"/>
              </a:defRPr>
            </a:lvl4pPr>
            <a:lvl5pPr marL="1371600" indent="0">
              <a:buNone/>
              <a:defRPr b="0" i="0">
                <a:solidFill>
                  <a:srgbClr val="E8D3A2"/>
                </a:solidFill>
                <a:latin typeface="Encode Sans Normal Black"/>
                <a:cs typeface="Encode Sans Normal Black"/>
              </a:defRPr>
            </a:lvl5pPr>
          </a:lstStyle>
          <a:p>
            <a:pPr lvl="0"/>
            <a:r>
              <a:rPr lang="en-US"/>
              <a:t>SUB-HEADER HERE (UNI SANS REGULAR, 24 PT.)</a:t>
            </a:r>
          </a:p>
        </p:txBody>
      </p:sp>
      <p:sp>
        <p:nvSpPr>
          <p:cNvPr id="24" name="Text Placeholder 9"/>
          <p:cNvSpPr>
            <a:spLocks noGrp="1"/>
          </p:cNvSpPr>
          <p:nvPr>
            <p:ph type="body" sz="quarter" idx="11" hasCustomPrompt="1"/>
          </p:nvPr>
        </p:nvSpPr>
        <p:spPr>
          <a:xfrm>
            <a:off x="447923" y="2320240"/>
            <a:ext cx="8197114" cy="2251761"/>
          </a:xfrm>
          <a:prstGeom prst="rect">
            <a:avLst/>
          </a:prstGeom>
        </p:spPr>
        <p:txBody>
          <a:bodyPr/>
          <a:lstStyle>
            <a:lvl1pPr marL="257175" indent="-257175">
              <a:buFont typeface="Lucida Grande"/>
              <a:buChar char="&gt;"/>
              <a:defRPr sz="1800" b="1" i="0" baseline="0">
                <a:solidFill>
                  <a:schemeClr val="tx2"/>
                </a:solidFill>
                <a:latin typeface="Open Sans" charset="0"/>
                <a:ea typeface="Open Sans" charset="0"/>
                <a:cs typeface="Open Sans" charset="0"/>
              </a:defRPr>
            </a:lvl1pPr>
            <a:lvl2pPr>
              <a:defRPr sz="1500" b="1" i="0" baseline="0">
                <a:solidFill>
                  <a:schemeClr val="tx2"/>
                </a:solidFill>
                <a:latin typeface="Open Sans" charset="0"/>
                <a:ea typeface="Open Sans" charset="0"/>
                <a:cs typeface="Open Sans" charset="0"/>
              </a:defRPr>
            </a:lvl2pPr>
            <a:lvl3pPr marL="857250" indent="-171450">
              <a:buSzPct val="100000"/>
              <a:buFont typeface="Lucida Grande"/>
              <a:buChar char="&gt;"/>
              <a:defRPr sz="1350" b="1" i="0" baseline="0">
                <a:solidFill>
                  <a:schemeClr val="tx2"/>
                </a:solidFill>
                <a:latin typeface="Open Sans" charset="0"/>
                <a:ea typeface="Open Sans" charset="0"/>
                <a:cs typeface="Open Sans" charset="0"/>
              </a:defRPr>
            </a:lvl3pPr>
            <a:lvl4pPr>
              <a:defRPr sz="1200" b="1" i="0" baseline="0">
                <a:solidFill>
                  <a:schemeClr val="tx2"/>
                </a:solidFill>
                <a:latin typeface="Open Sans" charset="0"/>
                <a:ea typeface="Open Sans" charset="0"/>
                <a:cs typeface="Open Sans" charset="0"/>
              </a:defRPr>
            </a:lvl4pPr>
            <a:lvl5pPr marL="1543050" indent="-171450">
              <a:buFont typeface="Lucida Grande"/>
              <a:buChar char="&gt;"/>
              <a:defRPr sz="1050" b="1" i="0" baseline="0">
                <a:solidFill>
                  <a:schemeClr val="tx2"/>
                </a:solidFill>
                <a:latin typeface="Open Sans" charset="0"/>
                <a:ea typeface="Open Sans" charset="0"/>
                <a:cs typeface="Open Sans" charset="0"/>
              </a:defRPr>
            </a:lvl5pPr>
          </a:lstStyle>
          <a:p>
            <a:pPr lvl="0"/>
            <a:r>
              <a:rPr lang="en-US"/>
              <a:t>Content here (Open Sans Bold, 24 pt.)</a:t>
            </a:r>
          </a:p>
          <a:p>
            <a:pPr lvl="1"/>
            <a:r>
              <a:rPr lang="en-US"/>
              <a:t>Second level (Open Sans Bold, 20)</a:t>
            </a:r>
          </a:p>
          <a:p>
            <a:pPr lvl="2"/>
            <a:r>
              <a:rPr lang="en-US"/>
              <a:t>Third level (Open Sans Bold, 18)</a:t>
            </a:r>
          </a:p>
          <a:p>
            <a:pPr lvl="3"/>
            <a:r>
              <a:rPr lang="en-US"/>
              <a:t>Fourth level (Open Sans Bold, 16)</a:t>
            </a:r>
          </a:p>
          <a:p>
            <a:pPr lvl="4"/>
            <a:r>
              <a:rPr lang="en-US"/>
              <a:t>Fifth level (Open Sans Bold, 14)</a:t>
            </a:r>
          </a:p>
        </p:txBody>
      </p:sp>
      <p:pic>
        <p:nvPicPr>
          <p:cNvPr id="3" name="Picture 2">
            <a:extLst>
              <a:ext uri="{FF2B5EF4-FFF2-40B4-BE49-F238E27FC236}">
                <a16:creationId xmlns:a16="http://schemas.microsoft.com/office/drawing/2014/main" id="{7C6F0E08-B4C2-5B13-58F9-ECC9FC38F23D}"/>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108192" y="4572001"/>
            <a:ext cx="2743200" cy="350555"/>
          </a:xfrm>
          <a:prstGeom prst="rect">
            <a:avLst/>
          </a:prstGeom>
        </p:spPr>
      </p:pic>
    </p:spTree>
    <p:extLst>
      <p:ext uri="{BB962C8B-B14F-4D97-AF65-F5344CB8AC3E}">
        <p14:creationId xmlns:p14="http://schemas.microsoft.com/office/powerpoint/2010/main" val="31747854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der +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0375" y="370623"/>
            <a:ext cx="8184662" cy="993775"/>
          </a:xfrm>
          <a:prstGeom prst="rect">
            <a:avLst/>
          </a:prstGeom>
        </p:spPr>
        <p:txBody>
          <a:bodyPr anchor="b"/>
          <a:lstStyle>
            <a:lvl1pPr algn="l">
              <a:defRPr sz="2250" b="1" i="0">
                <a:latin typeface="Encode Sans Normal Black" charset="0"/>
                <a:ea typeface="Encode Sans Normal Black" charset="0"/>
                <a:cs typeface="Encode Sans Normal Black" charset="0"/>
              </a:defRPr>
            </a:lvl1pPr>
          </a:lstStyle>
          <a:p>
            <a:pPr lvl="0"/>
            <a:r>
              <a:rPr lang="en-US"/>
              <a:t>HEADER HERE </a:t>
            </a:r>
            <a:br>
              <a:rPr lang="en-US"/>
            </a:br>
            <a:r>
              <a:rPr lang="en-US"/>
              <a:t>(ENCODE NORMAL BLACK, 30 PT.)</a:t>
            </a:r>
          </a:p>
        </p:txBody>
      </p:sp>
      <p:pic>
        <p:nvPicPr>
          <p:cNvPr id="22" name="Picture 21">
            <a:extLs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49033" y="1363509"/>
            <a:ext cx="1103781" cy="96362"/>
          </a:xfrm>
          <a:prstGeom prst="rect">
            <a:avLst/>
          </a:prstGeom>
        </p:spPr>
      </p:pic>
      <p:sp>
        <p:nvSpPr>
          <p:cNvPr id="8" name="Text Placeholder 9"/>
          <p:cNvSpPr>
            <a:spLocks noGrp="1"/>
          </p:cNvSpPr>
          <p:nvPr>
            <p:ph type="body" sz="quarter" idx="11" hasCustomPrompt="1"/>
          </p:nvPr>
        </p:nvSpPr>
        <p:spPr>
          <a:xfrm>
            <a:off x="447923" y="1730668"/>
            <a:ext cx="8197114" cy="2365901"/>
          </a:xfrm>
          <a:prstGeom prst="rect">
            <a:avLst/>
          </a:prstGeom>
        </p:spPr>
        <p:txBody>
          <a:bodyPr/>
          <a:lstStyle>
            <a:lvl1pPr marL="257175" indent="-257175">
              <a:buFont typeface="Lucida Grande"/>
              <a:buChar char="&gt;"/>
              <a:defRPr sz="1800" b="1" i="0" baseline="0">
                <a:solidFill>
                  <a:schemeClr val="tx2"/>
                </a:solidFill>
                <a:latin typeface="Open Sans" charset="0"/>
                <a:ea typeface="Open Sans" charset="0"/>
                <a:cs typeface="Open Sans" charset="0"/>
              </a:defRPr>
            </a:lvl1pPr>
            <a:lvl2pPr>
              <a:defRPr sz="1500" b="1" i="0" baseline="0">
                <a:solidFill>
                  <a:schemeClr val="tx2"/>
                </a:solidFill>
                <a:latin typeface="Open Sans" charset="0"/>
                <a:ea typeface="Open Sans" charset="0"/>
                <a:cs typeface="Open Sans" charset="0"/>
              </a:defRPr>
            </a:lvl2pPr>
            <a:lvl3pPr marL="857250" indent="-171450">
              <a:buSzPct val="100000"/>
              <a:buFont typeface="Lucida Grande"/>
              <a:buChar char="&gt;"/>
              <a:defRPr sz="1350" b="1" i="0" baseline="0">
                <a:solidFill>
                  <a:schemeClr val="tx2"/>
                </a:solidFill>
                <a:latin typeface="Open Sans" charset="0"/>
                <a:ea typeface="Open Sans" charset="0"/>
                <a:cs typeface="Open Sans" charset="0"/>
              </a:defRPr>
            </a:lvl3pPr>
            <a:lvl4pPr>
              <a:defRPr sz="1200" b="1" i="0" baseline="0">
                <a:solidFill>
                  <a:schemeClr val="tx2"/>
                </a:solidFill>
                <a:latin typeface="Open Sans" charset="0"/>
                <a:ea typeface="Open Sans" charset="0"/>
                <a:cs typeface="Open Sans" charset="0"/>
              </a:defRPr>
            </a:lvl4pPr>
            <a:lvl5pPr marL="1543050" indent="-171450">
              <a:buFont typeface="Lucida Grande"/>
              <a:buChar char="&gt;"/>
              <a:defRPr sz="1050" b="1" i="0" baseline="0">
                <a:solidFill>
                  <a:schemeClr val="tx2"/>
                </a:solidFill>
                <a:latin typeface="Open Sans" charset="0"/>
                <a:ea typeface="Open Sans" charset="0"/>
                <a:cs typeface="Open Sans" charset="0"/>
              </a:defRPr>
            </a:lvl5pPr>
          </a:lstStyle>
          <a:p>
            <a:pPr lvl="0"/>
            <a:r>
              <a:rPr lang="en-US"/>
              <a:t>Content here (Open Sans Bold, 24 pt.)</a:t>
            </a:r>
          </a:p>
          <a:p>
            <a:pPr lvl="1"/>
            <a:r>
              <a:rPr lang="en-US"/>
              <a:t>Second level (Open Sans Bold, 20)</a:t>
            </a:r>
          </a:p>
          <a:p>
            <a:pPr lvl="2"/>
            <a:r>
              <a:rPr lang="en-US"/>
              <a:t>Third level (Open Sans Bold, 18)</a:t>
            </a:r>
          </a:p>
          <a:p>
            <a:pPr lvl="3"/>
            <a:r>
              <a:rPr lang="en-US"/>
              <a:t>Fourth level (Open Sans Bold, 16)</a:t>
            </a:r>
          </a:p>
          <a:p>
            <a:pPr lvl="4"/>
            <a:r>
              <a:rPr lang="en-US"/>
              <a:t>Fifth level (Open Sans Bold, 14)</a:t>
            </a:r>
          </a:p>
        </p:txBody>
      </p:sp>
      <p:pic>
        <p:nvPicPr>
          <p:cNvPr id="3" name="Picture 2">
            <a:extLst>
              <a:ext uri="{FF2B5EF4-FFF2-40B4-BE49-F238E27FC236}">
                <a16:creationId xmlns:a16="http://schemas.microsoft.com/office/drawing/2014/main" id="{8397EAC8-C99D-EBC8-3061-9945D299F5DF}"/>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108192" y="4572001"/>
            <a:ext cx="2743200" cy="350555"/>
          </a:xfrm>
          <a:prstGeom prst="rect">
            <a:avLst/>
          </a:prstGeom>
        </p:spPr>
      </p:pic>
    </p:spTree>
    <p:extLst>
      <p:ext uri="{BB962C8B-B14F-4D97-AF65-F5344CB8AC3E}">
        <p14:creationId xmlns:p14="http://schemas.microsoft.com/office/powerpoint/2010/main" val="28342720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eader + Graphic">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0375" y="369734"/>
            <a:ext cx="8172210" cy="993775"/>
          </a:xfrm>
          <a:prstGeom prst="rect">
            <a:avLst/>
          </a:prstGeom>
        </p:spPr>
        <p:txBody>
          <a:bodyPr anchor="b"/>
          <a:lstStyle>
            <a:lvl1pPr algn="l">
              <a:defRPr sz="2250" b="1" i="0">
                <a:latin typeface="Encode Sans Normal Black" charset="0"/>
                <a:ea typeface="Encode Sans Normal Black" charset="0"/>
                <a:cs typeface="Encode Sans Normal Black" charset="0"/>
              </a:defRPr>
            </a:lvl1pPr>
          </a:lstStyle>
          <a:p>
            <a:pPr lvl="0"/>
            <a:r>
              <a:rPr lang="en-US"/>
              <a:t>HEADER HERE </a:t>
            </a:r>
            <a:br>
              <a:rPr lang="en-US"/>
            </a:br>
            <a:r>
              <a:rPr lang="en-US"/>
              <a:t>(ENCODE NORMAL BLACK, 30 PT.)</a:t>
            </a:r>
          </a:p>
        </p:txBody>
      </p:sp>
      <p:pic>
        <p:nvPicPr>
          <p:cNvPr id="9" name="Picture 8">
            <a:extLs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49033" y="1363509"/>
            <a:ext cx="1103781" cy="96362"/>
          </a:xfrm>
          <a:prstGeom prst="rect">
            <a:avLst/>
          </a:prstGeom>
        </p:spPr>
      </p:pic>
      <p:sp>
        <p:nvSpPr>
          <p:cNvPr id="10" name="Chart Placeholder 11"/>
          <p:cNvSpPr>
            <a:spLocks noGrp="1"/>
          </p:cNvSpPr>
          <p:nvPr>
            <p:ph type="chart" sz="quarter" idx="12" hasCustomPrompt="1"/>
          </p:nvPr>
        </p:nvSpPr>
        <p:spPr>
          <a:xfrm>
            <a:off x="447923" y="1724978"/>
            <a:ext cx="8184662" cy="2961163"/>
          </a:xfrm>
          <a:prstGeom prst="rect">
            <a:avLst/>
          </a:prstGeom>
        </p:spPr>
        <p:txBody>
          <a:bodyPr>
            <a:normAutofit/>
          </a:bodyPr>
          <a:lstStyle>
            <a:lvl1pPr marL="0" indent="0">
              <a:buNone/>
              <a:defRPr sz="1800" b="0" i="1" baseline="0">
                <a:solidFill>
                  <a:schemeClr val="tx1"/>
                </a:solidFill>
                <a:latin typeface="Open Sans Light"/>
                <a:cs typeface="Open Sans Light"/>
              </a:defRPr>
            </a:lvl1pPr>
          </a:lstStyle>
          <a:p>
            <a:r>
              <a:rPr lang="en-US"/>
              <a:t>Graphics can go here – </a:t>
            </a:r>
            <a:br>
              <a:rPr lang="en-US"/>
            </a:br>
            <a:r>
              <a:rPr lang="en-US"/>
              <a:t>replace this box with your image or chart</a:t>
            </a:r>
          </a:p>
        </p:txBody>
      </p:sp>
      <p:pic>
        <p:nvPicPr>
          <p:cNvPr id="3" name="Picture 2">
            <a:extLst>
              <a:ext uri="{FF2B5EF4-FFF2-40B4-BE49-F238E27FC236}">
                <a16:creationId xmlns:a16="http://schemas.microsoft.com/office/drawing/2014/main" id="{B8CDDF45-1507-D495-1733-61210E3962C8}"/>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108192" y="4572001"/>
            <a:ext cx="2743200" cy="350555"/>
          </a:xfrm>
          <a:prstGeom prst="rect">
            <a:avLst/>
          </a:prstGeom>
        </p:spPr>
      </p:pic>
    </p:spTree>
    <p:extLst>
      <p:ext uri="{BB962C8B-B14F-4D97-AF65-F5344CB8AC3E}">
        <p14:creationId xmlns:p14="http://schemas.microsoft.com/office/powerpoint/2010/main" val="6286254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W Logo_Purple_2685_HE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8139" y="4462058"/>
            <a:ext cx="1371600" cy="692658"/>
          </a:xfrm>
          <a:prstGeom prst="rect">
            <a:avLst/>
          </a:prstGeom>
        </p:spPr>
      </p:pic>
      <p:pic>
        <p:nvPicPr>
          <p:cNvPr id="9" name="Picture 8" descr="Wordmark_center_Purple_HEX.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2040" y="4865593"/>
            <a:ext cx="2425295" cy="122531"/>
          </a:xfrm>
          <a:prstGeom prst="rect">
            <a:avLst/>
          </a:prstGeom>
        </p:spPr>
      </p:pic>
      <p:pic>
        <p:nvPicPr>
          <p:cNvPr id="6" name="Picture 5" descr="Bar_RtAngle_7502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3588" y="3004564"/>
            <a:ext cx="2284303" cy="84578"/>
          </a:xfrm>
          <a:prstGeom prst="rect">
            <a:avLst/>
          </a:prstGeom>
        </p:spPr>
      </p:pic>
      <p:sp>
        <p:nvSpPr>
          <p:cNvPr id="3" name="Title 2"/>
          <p:cNvSpPr>
            <a:spLocks noGrp="1"/>
          </p:cNvSpPr>
          <p:nvPr>
            <p:ph type="title" hasCustomPrompt="1"/>
          </p:nvPr>
        </p:nvSpPr>
        <p:spPr>
          <a:xfrm>
            <a:off x="671757" y="875343"/>
            <a:ext cx="6972300" cy="1981317"/>
          </a:xfrm>
          <a:prstGeom prst="rect">
            <a:avLst/>
          </a:prstGeom>
        </p:spPr>
        <p:txBody>
          <a:bodyPr anchor="b"/>
          <a:lstStyle>
            <a:lvl1pPr algn="l">
              <a:defRPr sz="3750" b="1" i="0">
                <a:solidFill>
                  <a:srgbClr val="4B2E83"/>
                </a:solidFill>
                <a:latin typeface="Encode Sans Normal Black" charset="0"/>
                <a:ea typeface="Encode Sans Normal Black" charset="0"/>
                <a:cs typeface="Encode Sans Normal Black" charset="0"/>
              </a:defRPr>
            </a:lvl1pPr>
          </a:lstStyle>
          <a:p>
            <a:pPr lvl="0"/>
            <a:r>
              <a:rPr lang="en-US"/>
              <a:t>TITLE HERE</a:t>
            </a:r>
            <a:br>
              <a:rPr lang="en-US"/>
            </a:br>
            <a:r>
              <a:rPr lang="en-US"/>
              <a:t>ENCODE NORMAL</a:t>
            </a:r>
            <a:br>
              <a:rPr lang="en-US"/>
            </a:br>
            <a:r>
              <a:rPr lang="en-US"/>
              <a:t>BLACK, 50 PT. </a:t>
            </a:r>
          </a:p>
        </p:txBody>
      </p:sp>
    </p:spTree>
    <p:extLst>
      <p:ext uri="{BB962C8B-B14F-4D97-AF65-F5344CB8AC3E}">
        <p14:creationId xmlns:p14="http://schemas.microsoft.com/office/powerpoint/2010/main" val="40430179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eader + Subheader + Content">
    <p:spTree>
      <p:nvGrpSpPr>
        <p:cNvPr id="1" name=""/>
        <p:cNvGrpSpPr/>
        <p:nvPr/>
      </p:nvGrpSpPr>
      <p:grpSpPr>
        <a:xfrm>
          <a:off x="0" y="0"/>
          <a:ext cx="0" cy="0"/>
          <a:chOff x="0" y="0"/>
          <a:chExt cx="0" cy="0"/>
        </a:xfrm>
      </p:grpSpPr>
      <p:sp>
        <p:nvSpPr>
          <p:cNvPr id="4" name="Text Placeholder 9"/>
          <p:cNvSpPr>
            <a:spLocks noGrp="1"/>
          </p:cNvSpPr>
          <p:nvPr>
            <p:ph type="body" sz="quarter" idx="11" hasCustomPrompt="1"/>
          </p:nvPr>
        </p:nvSpPr>
        <p:spPr>
          <a:xfrm>
            <a:off x="659305" y="1740179"/>
            <a:ext cx="8197114" cy="2857565"/>
          </a:xfrm>
          <a:prstGeom prst="rect">
            <a:avLst/>
          </a:prstGeom>
        </p:spPr>
        <p:txBody>
          <a:bodyPr/>
          <a:lstStyle>
            <a:lvl1pPr marL="257175" indent="-257175">
              <a:buFont typeface="Arial" panose="020B0604020202020204" pitchFamily="34" charset="0"/>
              <a:buChar char="•"/>
              <a:defRPr sz="1800" b="1" i="0" baseline="0">
                <a:solidFill>
                  <a:srgbClr val="4B2E83"/>
                </a:solidFill>
                <a:latin typeface="Open Sans"/>
                <a:cs typeface="Open Sans"/>
              </a:defRPr>
            </a:lvl1pPr>
            <a:lvl2pPr>
              <a:defRPr sz="1500" b="0" i="0" baseline="0">
                <a:solidFill>
                  <a:schemeClr val="accent5"/>
                </a:solidFill>
                <a:latin typeface="Open Sans"/>
                <a:cs typeface="Open Sans"/>
              </a:defRPr>
            </a:lvl2pPr>
            <a:lvl3pPr marL="857250" indent="-171450">
              <a:buSzPct val="100000"/>
              <a:buFont typeface="Lucida Grande"/>
              <a:buChar char="&gt;"/>
              <a:defRPr sz="1350" b="0" i="0" baseline="0">
                <a:solidFill>
                  <a:schemeClr val="accent5"/>
                </a:solidFill>
                <a:latin typeface="Open Sans"/>
                <a:cs typeface="Open Sans"/>
              </a:defRPr>
            </a:lvl3pPr>
            <a:lvl4pPr>
              <a:defRPr sz="1200" b="0" i="0" baseline="0">
                <a:solidFill>
                  <a:schemeClr val="accent5"/>
                </a:solidFill>
                <a:latin typeface="Open Sans"/>
                <a:cs typeface="Open Sans"/>
              </a:defRPr>
            </a:lvl4pPr>
            <a:lvl5pPr marL="1543050" indent="-171450">
              <a:buFont typeface="Lucida Grande"/>
              <a:buChar char="&gt;"/>
              <a:defRPr sz="1050" b="0" i="0" baseline="0">
                <a:solidFill>
                  <a:schemeClr val="accent5"/>
                </a:solidFill>
                <a:latin typeface="Open Sans"/>
                <a:cs typeface="Open Sans"/>
              </a:defRPr>
            </a:lvl5pPr>
          </a:lstStyle>
          <a:p>
            <a:pPr lvl="0"/>
            <a:r>
              <a:rPr lang="en-US"/>
              <a:t>Content here (Open Sans Bold, 24 pt.)</a:t>
            </a:r>
          </a:p>
          <a:p>
            <a:pPr lvl="1"/>
            <a:r>
              <a:rPr lang="en-US"/>
              <a:t>Second level (Open Sans Bold, 20)</a:t>
            </a:r>
          </a:p>
          <a:p>
            <a:pPr lvl="2"/>
            <a:r>
              <a:rPr lang="en-US"/>
              <a:t>Third level (Open Sans Bold, 18)</a:t>
            </a:r>
          </a:p>
          <a:p>
            <a:pPr lvl="3"/>
            <a:r>
              <a:rPr lang="en-US"/>
              <a:t>Fourth level (Open Sans Bold, 16)</a:t>
            </a:r>
          </a:p>
          <a:p>
            <a:pPr lvl="4"/>
            <a:r>
              <a:rPr lang="en-US"/>
              <a:t>Fifth level (Open Sans Bold, 14)</a:t>
            </a:r>
          </a:p>
        </p:txBody>
      </p:sp>
      <p:sp>
        <p:nvSpPr>
          <p:cNvPr id="6" name="Text Placeholder 5"/>
          <p:cNvSpPr>
            <a:spLocks noGrp="1"/>
          </p:cNvSpPr>
          <p:nvPr>
            <p:ph type="body" sz="quarter" idx="12" hasCustomPrompt="1"/>
          </p:nvPr>
        </p:nvSpPr>
        <p:spPr>
          <a:xfrm>
            <a:off x="671757" y="1298001"/>
            <a:ext cx="8184662" cy="308378"/>
          </a:xfrm>
          <a:prstGeom prst="rect">
            <a:avLst/>
          </a:prstGeom>
        </p:spPr>
        <p:txBody>
          <a:bodyPr>
            <a:noAutofit/>
          </a:bodyPr>
          <a:lstStyle>
            <a:lvl1pPr marL="0" indent="0">
              <a:lnSpc>
                <a:spcPct val="90000"/>
              </a:lnSpc>
              <a:buNone/>
              <a:defRPr sz="1800" b="0" i="0" baseline="0">
                <a:solidFill>
                  <a:srgbClr val="4B2E83"/>
                </a:solidFill>
                <a:latin typeface="Uni Sans Regular"/>
                <a:cs typeface="Uni Sans Regular"/>
              </a:defRPr>
            </a:lvl1pPr>
            <a:lvl2pPr marL="342900" indent="0">
              <a:buNone/>
              <a:defRPr b="0" i="0">
                <a:solidFill>
                  <a:srgbClr val="E8D3A2"/>
                </a:solidFill>
                <a:latin typeface="Encode Sans Normal Black"/>
                <a:cs typeface="Encode Sans Normal Black"/>
              </a:defRPr>
            </a:lvl2pPr>
            <a:lvl3pPr marL="685800" indent="0">
              <a:buNone/>
              <a:defRPr b="0" i="0">
                <a:solidFill>
                  <a:srgbClr val="E8D3A2"/>
                </a:solidFill>
                <a:latin typeface="Encode Sans Normal Black"/>
                <a:cs typeface="Encode Sans Normal Black"/>
              </a:defRPr>
            </a:lvl3pPr>
            <a:lvl4pPr marL="1028700" indent="0">
              <a:buNone/>
              <a:defRPr b="0" i="0">
                <a:solidFill>
                  <a:srgbClr val="E8D3A2"/>
                </a:solidFill>
                <a:latin typeface="Encode Sans Normal Black"/>
                <a:cs typeface="Encode Sans Normal Black"/>
              </a:defRPr>
            </a:lvl4pPr>
            <a:lvl5pPr marL="1371600" indent="0">
              <a:buNone/>
              <a:defRPr b="0" i="0">
                <a:solidFill>
                  <a:srgbClr val="E8D3A2"/>
                </a:solidFill>
                <a:latin typeface="Encode Sans Normal Black"/>
                <a:cs typeface="Encode Sans Normal Black"/>
              </a:defRPr>
            </a:lvl5pPr>
          </a:lstStyle>
          <a:p>
            <a:pPr lvl="0"/>
            <a:r>
              <a:rPr lang="en-US"/>
              <a:t>SUB-HEADER HERE (UNI SANS LIGHT, 24 PT.)</a:t>
            </a:r>
          </a:p>
        </p:txBody>
      </p:sp>
      <p:pic>
        <p:nvPicPr>
          <p:cNvPr id="9" name="Picture 8" descr="Wordmark_center_Purple_HE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82156" y="4865593"/>
            <a:ext cx="2425295" cy="122531"/>
          </a:xfrm>
          <a:prstGeom prst="rect">
            <a:avLst/>
          </a:prstGeom>
        </p:spPr>
      </p:pic>
      <p:pic>
        <p:nvPicPr>
          <p:cNvPr id="8" name="Picture 7" descr="Bar_RtAngle_7502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4225" y="1078354"/>
            <a:ext cx="1358184" cy="50288"/>
          </a:xfrm>
          <a:prstGeom prst="rect">
            <a:avLst/>
          </a:prstGeom>
        </p:spPr>
      </p:pic>
      <p:sp>
        <p:nvSpPr>
          <p:cNvPr id="2" name="Title 1"/>
          <p:cNvSpPr>
            <a:spLocks noGrp="1"/>
          </p:cNvSpPr>
          <p:nvPr>
            <p:ph type="title" hasCustomPrompt="1"/>
          </p:nvPr>
        </p:nvSpPr>
        <p:spPr>
          <a:xfrm>
            <a:off x="671757" y="278633"/>
            <a:ext cx="8184663" cy="743999"/>
          </a:xfrm>
          <a:prstGeom prst="rect">
            <a:avLst/>
          </a:prstGeom>
        </p:spPr>
        <p:txBody>
          <a:bodyPr anchor="b"/>
          <a:lstStyle>
            <a:lvl1pPr algn="l">
              <a:defRPr sz="2250" b="1" i="0">
                <a:solidFill>
                  <a:srgbClr val="4B2E83"/>
                </a:solidFill>
                <a:latin typeface="Encode Sans Normal Black" charset="0"/>
                <a:ea typeface="Encode Sans Normal Black" charset="0"/>
                <a:cs typeface="Encode Sans Normal Black" charset="0"/>
              </a:defRPr>
            </a:lvl1pPr>
          </a:lstStyle>
          <a:p>
            <a:pPr lvl="0"/>
            <a:r>
              <a:rPr lang="en-US"/>
              <a:t>HEADER HERE </a:t>
            </a:r>
            <a:br>
              <a:rPr lang="en-US"/>
            </a:br>
            <a:r>
              <a:rPr lang="en-US"/>
              <a:t>(ENCODE NORMAL BLACK, 30 PT.)</a:t>
            </a:r>
          </a:p>
        </p:txBody>
      </p:sp>
    </p:spTree>
    <p:extLst>
      <p:ext uri="{BB962C8B-B14F-4D97-AF65-F5344CB8AC3E}">
        <p14:creationId xmlns:p14="http://schemas.microsoft.com/office/powerpoint/2010/main" val="33859735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eader + Content">
    <p:spTree>
      <p:nvGrpSpPr>
        <p:cNvPr id="1" name=""/>
        <p:cNvGrpSpPr/>
        <p:nvPr/>
      </p:nvGrpSpPr>
      <p:grpSpPr>
        <a:xfrm>
          <a:off x="0" y="0"/>
          <a:ext cx="0" cy="0"/>
          <a:chOff x="0" y="0"/>
          <a:chExt cx="0" cy="0"/>
        </a:xfrm>
      </p:grpSpPr>
      <p:sp>
        <p:nvSpPr>
          <p:cNvPr id="6" name="Text Placeholder 9"/>
          <p:cNvSpPr>
            <a:spLocks noGrp="1"/>
          </p:cNvSpPr>
          <p:nvPr>
            <p:ph type="body" sz="quarter" idx="11" hasCustomPrompt="1"/>
          </p:nvPr>
        </p:nvSpPr>
        <p:spPr>
          <a:xfrm>
            <a:off x="659305" y="1302544"/>
            <a:ext cx="8196210" cy="3011623"/>
          </a:xfrm>
          <a:prstGeom prst="rect">
            <a:avLst/>
          </a:prstGeom>
        </p:spPr>
        <p:txBody>
          <a:bodyPr/>
          <a:lstStyle>
            <a:lvl1pPr marL="257175" indent="-257175">
              <a:buFont typeface="Arial" panose="020B0604020202020204" pitchFamily="34" charset="0"/>
              <a:buChar char="•"/>
              <a:defRPr sz="1800" b="1" i="0" baseline="0">
                <a:solidFill>
                  <a:srgbClr val="4B2E83"/>
                </a:solidFill>
                <a:latin typeface="Open Sans"/>
                <a:cs typeface="Open Sans"/>
              </a:defRPr>
            </a:lvl1pPr>
            <a:lvl2pPr>
              <a:defRPr sz="1500" b="0" i="0" baseline="0">
                <a:solidFill>
                  <a:schemeClr val="accent5"/>
                </a:solidFill>
                <a:latin typeface="Open Sans"/>
                <a:cs typeface="Open Sans"/>
              </a:defRPr>
            </a:lvl2pPr>
            <a:lvl3pPr marL="857250" indent="-171450">
              <a:buSzPct val="100000"/>
              <a:buFont typeface="Lucida Grande"/>
              <a:buChar char="&gt;"/>
              <a:defRPr sz="1350" b="0" i="0" baseline="0">
                <a:solidFill>
                  <a:schemeClr val="accent5"/>
                </a:solidFill>
                <a:latin typeface="Open Sans"/>
                <a:cs typeface="Open Sans"/>
              </a:defRPr>
            </a:lvl3pPr>
            <a:lvl4pPr>
              <a:defRPr sz="1200" b="0" i="0" baseline="0">
                <a:solidFill>
                  <a:schemeClr val="accent5"/>
                </a:solidFill>
                <a:latin typeface="Open Sans"/>
                <a:cs typeface="Open Sans"/>
              </a:defRPr>
            </a:lvl4pPr>
            <a:lvl5pPr marL="1543050" indent="-171450">
              <a:buFont typeface="Lucida Grande"/>
              <a:buChar char="&gt;"/>
              <a:defRPr sz="1050" b="0" i="0" baseline="0">
                <a:solidFill>
                  <a:schemeClr val="accent5"/>
                </a:solidFill>
                <a:latin typeface="Open Sans"/>
                <a:cs typeface="Open Sans"/>
              </a:defRPr>
            </a:lvl5pPr>
          </a:lstStyle>
          <a:p>
            <a:pPr lvl="0"/>
            <a:r>
              <a:rPr lang="en-US"/>
              <a:t>Content here (Open Sans Bold, 24 pt.)</a:t>
            </a:r>
          </a:p>
          <a:p>
            <a:pPr lvl="1"/>
            <a:r>
              <a:rPr lang="en-US"/>
              <a:t>Second level (Open Sans Bold, 20)</a:t>
            </a:r>
          </a:p>
          <a:p>
            <a:pPr lvl="2"/>
            <a:r>
              <a:rPr lang="en-US"/>
              <a:t>Third level (Open Sans Bold, 18)</a:t>
            </a:r>
          </a:p>
          <a:p>
            <a:pPr lvl="3"/>
            <a:r>
              <a:rPr lang="en-US"/>
              <a:t>Fourth level (Open Sans Bold, 16)</a:t>
            </a:r>
          </a:p>
          <a:p>
            <a:pPr lvl="4"/>
            <a:r>
              <a:rPr lang="en-US"/>
              <a:t>Fifth level (Open Sans Bold, 14)</a:t>
            </a:r>
          </a:p>
        </p:txBody>
      </p:sp>
      <p:pic>
        <p:nvPicPr>
          <p:cNvPr id="9" name="Picture 8" descr="W Logo_Purple_2685_HE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8139" y="4462058"/>
            <a:ext cx="1371600" cy="692658"/>
          </a:xfrm>
          <a:prstGeom prst="rect">
            <a:avLst/>
          </a:prstGeom>
        </p:spPr>
      </p:pic>
      <p:pic>
        <p:nvPicPr>
          <p:cNvPr id="7" name="Picture 6" descr="Bar_RtAngle_7502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4225" y="1078354"/>
            <a:ext cx="1358184" cy="50288"/>
          </a:xfrm>
          <a:prstGeom prst="rect">
            <a:avLst/>
          </a:prstGeom>
        </p:spPr>
      </p:pic>
      <p:sp>
        <p:nvSpPr>
          <p:cNvPr id="2" name="Title 1"/>
          <p:cNvSpPr>
            <a:spLocks noGrp="1"/>
          </p:cNvSpPr>
          <p:nvPr>
            <p:ph type="title" hasCustomPrompt="1"/>
          </p:nvPr>
        </p:nvSpPr>
        <p:spPr>
          <a:xfrm>
            <a:off x="671756" y="278633"/>
            <a:ext cx="8183759" cy="743999"/>
          </a:xfrm>
          <a:prstGeom prst="rect">
            <a:avLst/>
          </a:prstGeom>
        </p:spPr>
        <p:txBody>
          <a:bodyPr anchor="b"/>
          <a:lstStyle>
            <a:lvl1pPr algn="l">
              <a:defRPr sz="2250" b="1" i="0">
                <a:latin typeface="Encode Sans Normal Black" charset="0"/>
                <a:ea typeface="Encode Sans Normal Black" charset="0"/>
                <a:cs typeface="Encode Sans Normal Black" charset="0"/>
              </a:defRPr>
            </a:lvl1pPr>
          </a:lstStyle>
          <a:p>
            <a:pPr lvl="0"/>
            <a:r>
              <a:rPr lang="en-US"/>
              <a:t>HEADER HERE </a:t>
            </a:r>
            <a:br>
              <a:rPr lang="en-US"/>
            </a:br>
            <a:r>
              <a:rPr lang="en-US"/>
              <a:t>(ENCODE NORMAL BLACK, 30 PT.)</a:t>
            </a:r>
          </a:p>
        </p:txBody>
      </p:sp>
    </p:spTree>
    <p:extLst>
      <p:ext uri="{BB962C8B-B14F-4D97-AF65-F5344CB8AC3E}">
        <p14:creationId xmlns:p14="http://schemas.microsoft.com/office/powerpoint/2010/main" val="2036468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er + Subheader + Content">
    <p:spTree>
      <p:nvGrpSpPr>
        <p:cNvPr id="1" name=""/>
        <p:cNvGrpSpPr/>
        <p:nvPr/>
      </p:nvGrpSpPr>
      <p:grpSpPr>
        <a:xfrm>
          <a:off x="0" y="0"/>
          <a:ext cx="0" cy="0"/>
          <a:chOff x="0" y="0"/>
          <a:chExt cx="0" cy="0"/>
        </a:xfrm>
      </p:grpSpPr>
      <p:sp>
        <p:nvSpPr>
          <p:cNvPr id="9" name="Text Placeholder 9"/>
          <p:cNvSpPr>
            <a:spLocks noGrp="1"/>
          </p:cNvSpPr>
          <p:nvPr>
            <p:ph type="body" sz="quarter" idx="11" hasCustomPrompt="1"/>
          </p:nvPr>
        </p:nvSpPr>
        <p:spPr>
          <a:xfrm>
            <a:off x="447923" y="2320239"/>
            <a:ext cx="8197114" cy="2251761"/>
          </a:xfrm>
          <a:prstGeom prst="rect">
            <a:avLst/>
          </a:prstGeom>
        </p:spPr>
        <p:txBody>
          <a:bodyPr/>
          <a:lstStyle>
            <a:lvl1pPr marL="342900" indent="-342900">
              <a:buFont typeface="Lucida Grande"/>
              <a:buChar char="&gt;"/>
              <a:defRPr sz="2400" b="1" i="0" baseline="0">
                <a:solidFill>
                  <a:schemeClr val="tx2"/>
                </a:solidFill>
                <a:latin typeface="Open Sans" charset="0"/>
                <a:ea typeface="Open Sans" charset="0"/>
                <a:cs typeface="Open Sans" charset="0"/>
              </a:defRPr>
            </a:lvl1pPr>
            <a:lvl2pPr>
              <a:defRPr sz="2000" b="1" i="0" baseline="0">
                <a:solidFill>
                  <a:schemeClr val="tx2"/>
                </a:solidFill>
                <a:latin typeface="Open Sans" charset="0"/>
                <a:ea typeface="Open Sans" charset="0"/>
                <a:cs typeface="Open Sans" charset="0"/>
              </a:defRPr>
            </a:lvl2pPr>
            <a:lvl3pPr marL="1143000" indent="-228600">
              <a:buSzPct val="100000"/>
              <a:buFont typeface="Lucida Grande"/>
              <a:buChar char="&gt;"/>
              <a:defRPr sz="1800" b="1" i="0" baseline="0">
                <a:solidFill>
                  <a:schemeClr val="tx2"/>
                </a:solidFill>
                <a:latin typeface="Open Sans" charset="0"/>
                <a:ea typeface="Open Sans" charset="0"/>
                <a:cs typeface="Open Sans" charset="0"/>
              </a:defRPr>
            </a:lvl3pPr>
            <a:lvl4pPr>
              <a:defRPr sz="1600" b="1" i="0" baseline="0">
                <a:solidFill>
                  <a:schemeClr val="tx2"/>
                </a:solidFill>
                <a:latin typeface="Open Sans" charset="0"/>
                <a:ea typeface="Open Sans" charset="0"/>
                <a:cs typeface="Open Sans" charset="0"/>
              </a:defRPr>
            </a:lvl4pPr>
            <a:lvl5pPr marL="2057400" indent="-228600">
              <a:buFont typeface="Lucida Grande"/>
              <a:buChar char="&gt;"/>
              <a:defRPr sz="1400" b="1" i="0" baseline="0">
                <a:solidFill>
                  <a:schemeClr val="tx2"/>
                </a:solidFill>
                <a:latin typeface="Open Sans" charset="0"/>
                <a:ea typeface="Open Sans" charset="0"/>
                <a:cs typeface="Open Sans" charset="0"/>
              </a:defRPr>
            </a:lvl5pPr>
          </a:lstStyle>
          <a:p>
            <a:pPr lvl="0"/>
            <a:r>
              <a:rPr lang="en-US"/>
              <a:t>Content here (Open Sans Bold, 24 pt.)</a:t>
            </a:r>
          </a:p>
          <a:p>
            <a:pPr lvl="1"/>
            <a:r>
              <a:rPr lang="en-US"/>
              <a:t>Second level (Open Sans Bold, 20)</a:t>
            </a:r>
          </a:p>
          <a:p>
            <a:pPr lvl="2"/>
            <a:r>
              <a:rPr lang="en-US"/>
              <a:t>Third level (Open Sans Bold, 18)</a:t>
            </a:r>
          </a:p>
          <a:p>
            <a:pPr lvl="3"/>
            <a:r>
              <a:rPr lang="en-US"/>
              <a:t>Fourth level (Open Sans Bold, 16)</a:t>
            </a:r>
          </a:p>
          <a:p>
            <a:pPr lvl="4"/>
            <a:r>
              <a:rPr lang="en-US"/>
              <a:t>Fifth level (Open Sans Bold, 14)</a:t>
            </a:r>
          </a:p>
        </p:txBody>
      </p:sp>
      <p:sp>
        <p:nvSpPr>
          <p:cNvPr id="10" name="Text Placeholder 5"/>
          <p:cNvSpPr>
            <a:spLocks noGrp="1"/>
          </p:cNvSpPr>
          <p:nvPr>
            <p:ph type="body" sz="quarter" idx="12" hasCustomPrompt="1"/>
          </p:nvPr>
        </p:nvSpPr>
        <p:spPr>
          <a:xfrm>
            <a:off x="460375" y="1730667"/>
            <a:ext cx="8184662" cy="411171"/>
          </a:xfrm>
          <a:prstGeom prst="rect">
            <a:avLst/>
          </a:prstGeom>
        </p:spPr>
        <p:txBody>
          <a:bodyPr>
            <a:noAutofit/>
          </a:bodyPr>
          <a:lstStyle>
            <a:lvl1pPr marL="0" indent="0">
              <a:lnSpc>
                <a:spcPct val="90000"/>
              </a:lnSpc>
              <a:buNone/>
              <a:defRPr sz="2400" b="0" i="0" baseline="0">
                <a:solidFill>
                  <a:schemeClr val="tx2"/>
                </a:solidFill>
                <a:latin typeface="Uni Sans" charset="0"/>
                <a:ea typeface="Uni Sans" charset="0"/>
                <a:cs typeface="Uni Sans" charset="0"/>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a:t>SUB-HEADER HERE (UNI SANS REGULAR, 24 PT.)</a:t>
            </a:r>
          </a:p>
        </p:txBody>
      </p:sp>
      <p:pic>
        <p:nvPicPr>
          <p:cNvPr id="11" name="Picture 10"/>
          <p:cNvPicPr>
            <a:picLocks noChangeAspect="1"/>
          </p:cNvPicPr>
          <p:nvPr userDrawn="1"/>
        </p:nvPicPr>
        <p:blipFill>
          <a:blip r:embed="rId2"/>
          <a:stretch>
            <a:fillRect/>
          </a:stretch>
        </p:blipFill>
        <p:spPr>
          <a:xfrm>
            <a:off x="549031" y="1363508"/>
            <a:ext cx="1103781" cy="96362"/>
          </a:xfrm>
          <a:prstGeom prst="rect">
            <a:avLst/>
          </a:prstGeom>
        </p:spPr>
      </p:pic>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05037" y="4675530"/>
            <a:ext cx="2540000" cy="172311"/>
          </a:xfrm>
          <a:prstGeom prst="rect">
            <a:avLst/>
          </a:prstGeom>
        </p:spPr>
      </p:pic>
      <p:sp>
        <p:nvSpPr>
          <p:cNvPr id="2" name="Title 1"/>
          <p:cNvSpPr>
            <a:spLocks noGrp="1"/>
          </p:cNvSpPr>
          <p:nvPr>
            <p:ph type="title" hasCustomPrompt="1"/>
          </p:nvPr>
        </p:nvSpPr>
        <p:spPr>
          <a:xfrm>
            <a:off x="447923" y="371510"/>
            <a:ext cx="8197114" cy="993775"/>
          </a:xfrm>
          <a:prstGeom prst="rect">
            <a:avLst/>
          </a:prstGeom>
        </p:spPr>
        <p:txBody>
          <a:bodyPr anchor="b"/>
          <a:lstStyle>
            <a:lvl1pPr algn="l">
              <a:defRPr sz="3000" b="1" i="0">
                <a:solidFill>
                  <a:schemeClr val="tx2"/>
                </a:solidFill>
                <a:latin typeface="Encode Sans Normal Black" charset="0"/>
                <a:ea typeface="Encode Sans Normal Black" charset="0"/>
                <a:cs typeface="Encode Sans Normal Black" charset="0"/>
              </a:defRPr>
            </a:lvl1pPr>
          </a:lstStyle>
          <a:p>
            <a:pPr lvl="0"/>
            <a:r>
              <a:rPr lang="en-US"/>
              <a:t>HEADER HERE </a:t>
            </a:r>
            <a:br>
              <a:rPr lang="en-US"/>
            </a:br>
            <a:r>
              <a:rPr lang="en-US"/>
              <a:t>(ENCODE NORMAL BLACK, 30 PT.)</a:t>
            </a:r>
          </a:p>
        </p:txBody>
      </p:sp>
    </p:spTree>
    <p:extLst>
      <p:ext uri="{BB962C8B-B14F-4D97-AF65-F5344CB8AC3E}">
        <p14:creationId xmlns:p14="http://schemas.microsoft.com/office/powerpoint/2010/main" val="27692405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eader + Graphic">
    <p:spTree>
      <p:nvGrpSpPr>
        <p:cNvPr id="1" name=""/>
        <p:cNvGrpSpPr/>
        <p:nvPr/>
      </p:nvGrpSpPr>
      <p:grpSpPr>
        <a:xfrm>
          <a:off x="0" y="0"/>
          <a:ext cx="0" cy="0"/>
          <a:chOff x="0" y="0"/>
          <a:chExt cx="0" cy="0"/>
        </a:xfrm>
      </p:grpSpPr>
      <p:sp>
        <p:nvSpPr>
          <p:cNvPr id="12" name="Chart Placeholder 11"/>
          <p:cNvSpPr>
            <a:spLocks noGrp="1"/>
          </p:cNvSpPr>
          <p:nvPr>
            <p:ph type="chart" sz="quarter" idx="12" hasCustomPrompt="1"/>
          </p:nvPr>
        </p:nvSpPr>
        <p:spPr>
          <a:xfrm>
            <a:off x="766763" y="1302544"/>
            <a:ext cx="8021637" cy="3324225"/>
          </a:xfrm>
          <a:prstGeom prst="rect">
            <a:avLst/>
          </a:prstGeom>
        </p:spPr>
        <p:txBody>
          <a:bodyPr>
            <a:normAutofit/>
          </a:bodyPr>
          <a:lstStyle>
            <a:lvl1pPr marL="0" indent="0">
              <a:buNone/>
              <a:defRPr sz="1800" b="0" i="1" baseline="0">
                <a:solidFill>
                  <a:srgbClr val="999999"/>
                </a:solidFill>
                <a:latin typeface="Open Sans Light"/>
                <a:cs typeface="Open Sans Light"/>
              </a:defRPr>
            </a:lvl1pPr>
          </a:lstStyle>
          <a:p>
            <a:r>
              <a:rPr lang="en-US"/>
              <a:t>Graphics can go here – </a:t>
            </a:r>
            <a:br>
              <a:rPr lang="en-US"/>
            </a:br>
            <a:r>
              <a:rPr lang="en-US"/>
              <a:t>replace this box with your image or chart</a:t>
            </a:r>
          </a:p>
        </p:txBody>
      </p:sp>
      <p:pic>
        <p:nvPicPr>
          <p:cNvPr id="7" name="Picture 6" descr="Wordmark_center_Purple_HE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63105" y="4865593"/>
            <a:ext cx="2425295" cy="122531"/>
          </a:xfrm>
          <a:prstGeom prst="rect">
            <a:avLst/>
          </a:prstGeom>
        </p:spPr>
      </p:pic>
      <p:pic>
        <p:nvPicPr>
          <p:cNvPr id="6" name="Picture 5" descr="Bar_RtAngle_7502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4225" y="1078354"/>
            <a:ext cx="1358184" cy="50288"/>
          </a:xfrm>
          <a:prstGeom prst="rect">
            <a:avLst/>
          </a:prstGeom>
        </p:spPr>
      </p:pic>
      <p:sp>
        <p:nvSpPr>
          <p:cNvPr id="2" name="Title 1"/>
          <p:cNvSpPr>
            <a:spLocks noGrp="1"/>
          </p:cNvSpPr>
          <p:nvPr>
            <p:ph type="title" hasCustomPrompt="1"/>
          </p:nvPr>
        </p:nvSpPr>
        <p:spPr>
          <a:xfrm>
            <a:off x="671756" y="278633"/>
            <a:ext cx="8116644" cy="743999"/>
          </a:xfrm>
          <a:prstGeom prst="rect">
            <a:avLst/>
          </a:prstGeom>
        </p:spPr>
        <p:txBody>
          <a:bodyPr anchor="b"/>
          <a:lstStyle>
            <a:lvl1pPr algn="l">
              <a:defRPr sz="2250" b="1" i="0">
                <a:latin typeface="Encode Sans Normal Black" charset="0"/>
                <a:ea typeface="Encode Sans Normal Black" charset="0"/>
                <a:cs typeface="Encode Sans Normal Black" charset="0"/>
              </a:defRPr>
            </a:lvl1pPr>
          </a:lstStyle>
          <a:p>
            <a:pPr lvl="0"/>
            <a:r>
              <a:rPr lang="en-US"/>
              <a:t>HEADER HERE </a:t>
            </a:r>
            <a:br>
              <a:rPr lang="en-US"/>
            </a:br>
            <a:r>
              <a:rPr lang="en-US"/>
              <a:t>(ENCODE NORMAL BLACK, 30 PT.)</a:t>
            </a:r>
          </a:p>
        </p:txBody>
      </p:sp>
    </p:spTree>
    <p:extLst>
      <p:ext uri="{BB962C8B-B14F-4D97-AF65-F5344CB8AC3E}">
        <p14:creationId xmlns:p14="http://schemas.microsoft.com/office/powerpoint/2010/main" val="1961450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er + Content">
    <p:bg>
      <p:bgPr>
        <a:solidFill>
          <a:schemeClr val="bg1"/>
        </a:solidFill>
        <a:effectLst/>
      </p:bgPr>
    </p:bg>
    <p:spTree>
      <p:nvGrpSpPr>
        <p:cNvPr id="1" name=""/>
        <p:cNvGrpSpPr/>
        <p:nvPr/>
      </p:nvGrpSpPr>
      <p:grpSpPr>
        <a:xfrm>
          <a:off x="0" y="0"/>
          <a:ext cx="0" cy="0"/>
          <a:chOff x="0" y="0"/>
          <a:chExt cx="0" cy="0"/>
        </a:xfrm>
      </p:grpSpPr>
      <p:sp>
        <p:nvSpPr>
          <p:cNvPr id="7" name="Text Placeholder 9"/>
          <p:cNvSpPr>
            <a:spLocks noGrp="1"/>
          </p:cNvSpPr>
          <p:nvPr>
            <p:ph type="body" sz="quarter" idx="11" hasCustomPrompt="1"/>
          </p:nvPr>
        </p:nvSpPr>
        <p:spPr>
          <a:xfrm>
            <a:off x="447923" y="1730667"/>
            <a:ext cx="8197114" cy="2365901"/>
          </a:xfrm>
          <a:prstGeom prst="rect">
            <a:avLst/>
          </a:prstGeom>
        </p:spPr>
        <p:txBody>
          <a:bodyPr/>
          <a:lstStyle>
            <a:lvl1pPr marL="342900" indent="-342900">
              <a:buFont typeface="Lucida Grande"/>
              <a:buChar char="&gt;"/>
              <a:defRPr sz="2400" b="1" i="0" baseline="0">
                <a:solidFill>
                  <a:schemeClr val="tx2"/>
                </a:solidFill>
                <a:latin typeface="Open Sans" charset="0"/>
                <a:ea typeface="Open Sans" charset="0"/>
                <a:cs typeface="Open Sans" charset="0"/>
              </a:defRPr>
            </a:lvl1pPr>
            <a:lvl2pPr>
              <a:defRPr sz="2000" b="1" i="0" baseline="0">
                <a:solidFill>
                  <a:schemeClr val="tx2"/>
                </a:solidFill>
                <a:latin typeface="Open Sans" charset="0"/>
                <a:ea typeface="Open Sans" charset="0"/>
                <a:cs typeface="Open Sans" charset="0"/>
              </a:defRPr>
            </a:lvl2pPr>
            <a:lvl3pPr marL="1143000" indent="-228600">
              <a:buSzPct val="100000"/>
              <a:buFont typeface="Lucida Grande"/>
              <a:buChar char="&gt;"/>
              <a:defRPr sz="1800" b="1" i="0" baseline="0">
                <a:solidFill>
                  <a:schemeClr val="tx2"/>
                </a:solidFill>
                <a:latin typeface="Open Sans" charset="0"/>
                <a:ea typeface="Open Sans" charset="0"/>
                <a:cs typeface="Open Sans" charset="0"/>
              </a:defRPr>
            </a:lvl3pPr>
            <a:lvl4pPr>
              <a:defRPr sz="1600" b="1" i="0" baseline="0">
                <a:solidFill>
                  <a:schemeClr val="tx2"/>
                </a:solidFill>
                <a:latin typeface="Open Sans" charset="0"/>
                <a:ea typeface="Open Sans" charset="0"/>
                <a:cs typeface="Open Sans" charset="0"/>
              </a:defRPr>
            </a:lvl4pPr>
            <a:lvl5pPr marL="2057400" indent="-228600">
              <a:buFont typeface="Lucida Grande"/>
              <a:buChar char="&gt;"/>
              <a:defRPr sz="1400" b="1" i="0" baseline="0">
                <a:solidFill>
                  <a:schemeClr val="tx2"/>
                </a:solidFill>
                <a:latin typeface="Open Sans" charset="0"/>
                <a:ea typeface="Open Sans" charset="0"/>
                <a:cs typeface="Open Sans" charset="0"/>
              </a:defRPr>
            </a:lvl5pPr>
          </a:lstStyle>
          <a:p>
            <a:pPr lvl="0"/>
            <a:r>
              <a:rPr lang="en-US"/>
              <a:t>Content here (Open Sans Bold, 24 pt.)</a:t>
            </a:r>
          </a:p>
          <a:p>
            <a:pPr lvl="1"/>
            <a:r>
              <a:rPr lang="en-US"/>
              <a:t>Second level (Open Sans Bold, 20)</a:t>
            </a:r>
          </a:p>
          <a:p>
            <a:pPr lvl="2"/>
            <a:r>
              <a:rPr lang="en-US"/>
              <a:t>Third level (Open Sans Bold, 18)</a:t>
            </a:r>
          </a:p>
          <a:p>
            <a:pPr lvl="3"/>
            <a:r>
              <a:rPr lang="en-US"/>
              <a:t>Fourth level (Open Sans Bold, 16)</a:t>
            </a:r>
          </a:p>
          <a:p>
            <a:pPr lvl="4"/>
            <a:r>
              <a:rPr lang="en-US"/>
              <a:t>Fifth level (Open Sans Bold, 14)</a:t>
            </a:r>
          </a:p>
        </p:txBody>
      </p:sp>
      <p:pic>
        <p:nvPicPr>
          <p:cNvPr id="12" name="Picture 11"/>
          <p:cNvPicPr>
            <a:picLocks noChangeAspect="1"/>
          </p:cNvPicPr>
          <p:nvPr userDrawn="1"/>
        </p:nvPicPr>
        <p:blipFill>
          <a:blip r:embed="rId2"/>
          <a:stretch>
            <a:fillRect/>
          </a:stretch>
        </p:blipFill>
        <p:spPr>
          <a:xfrm>
            <a:off x="549031" y="1363508"/>
            <a:ext cx="1103781" cy="96362"/>
          </a:xfrm>
          <a:prstGeom prst="rect">
            <a:avLst/>
          </a:prstGeom>
        </p:spPr>
      </p:pic>
      <p:pic>
        <p:nvPicPr>
          <p:cNvPr id="13" name="Picture 12" descr="UW_W Logo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83915" y="4219956"/>
            <a:ext cx="1371600" cy="923544"/>
          </a:xfrm>
          <a:prstGeom prst="rect">
            <a:avLst/>
          </a:prstGeom>
        </p:spPr>
      </p:pic>
      <p:sp>
        <p:nvSpPr>
          <p:cNvPr id="2" name="Title 1"/>
          <p:cNvSpPr>
            <a:spLocks noGrp="1"/>
          </p:cNvSpPr>
          <p:nvPr>
            <p:ph type="title" hasCustomPrompt="1"/>
          </p:nvPr>
        </p:nvSpPr>
        <p:spPr>
          <a:xfrm>
            <a:off x="447923" y="369733"/>
            <a:ext cx="8197114" cy="993775"/>
          </a:xfrm>
          <a:prstGeom prst="rect">
            <a:avLst/>
          </a:prstGeom>
        </p:spPr>
        <p:txBody>
          <a:bodyPr anchor="b"/>
          <a:lstStyle>
            <a:lvl1pPr algn="l">
              <a:defRPr sz="3000" b="1" i="0">
                <a:solidFill>
                  <a:schemeClr val="tx2"/>
                </a:solidFill>
                <a:latin typeface="Encode Sans Normal Black" charset="0"/>
                <a:ea typeface="Encode Sans Normal Black" charset="0"/>
                <a:cs typeface="Encode Sans Normal Black" charset="0"/>
              </a:defRPr>
            </a:lvl1pPr>
          </a:lstStyle>
          <a:p>
            <a:pPr lvl="0"/>
            <a:r>
              <a:rPr lang="en-US"/>
              <a:t>HEADER HERE </a:t>
            </a:r>
            <a:br>
              <a:rPr lang="en-US"/>
            </a:br>
            <a:r>
              <a:rPr lang="en-US"/>
              <a:t>(ENCODE NORMAL BLACK, 30 PT.)</a:t>
            </a:r>
          </a:p>
        </p:txBody>
      </p:sp>
    </p:spTree>
    <p:extLst>
      <p:ext uri="{BB962C8B-B14F-4D97-AF65-F5344CB8AC3E}">
        <p14:creationId xmlns:p14="http://schemas.microsoft.com/office/powerpoint/2010/main" val="3236337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er + Graphic">
    <p:bg>
      <p:bgPr>
        <a:solidFill>
          <a:schemeClr val="bg1"/>
        </a:solidFill>
        <a:effectLst/>
      </p:bgPr>
    </p:bg>
    <p:spTree>
      <p:nvGrpSpPr>
        <p:cNvPr id="1" name=""/>
        <p:cNvGrpSpPr/>
        <p:nvPr/>
      </p:nvGrpSpPr>
      <p:grpSpPr>
        <a:xfrm>
          <a:off x="0" y="0"/>
          <a:ext cx="0" cy="0"/>
          <a:chOff x="0" y="0"/>
          <a:chExt cx="0" cy="0"/>
        </a:xfrm>
      </p:grpSpPr>
      <p:sp>
        <p:nvSpPr>
          <p:cNvPr id="6" name="Chart Placeholder 11"/>
          <p:cNvSpPr>
            <a:spLocks noGrp="1"/>
          </p:cNvSpPr>
          <p:nvPr>
            <p:ph type="chart" sz="quarter" idx="12" hasCustomPrompt="1"/>
          </p:nvPr>
        </p:nvSpPr>
        <p:spPr>
          <a:xfrm>
            <a:off x="447923" y="1724977"/>
            <a:ext cx="8184662" cy="2828169"/>
          </a:xfrm>
          <a:prstGeom prst="rect">
            <a:avLst/>
          </a:prstGeom>
        </p:spPr>
        <p:txBody>
          <a:bodyPr>
            <a:normAutofit/>
          </a:bodyPr>
          <a:lstStyle>
            <a:lvl1pPr marL="0" indent="0">
              <a:buNone/>
              <a:defRPr sz="2400" b="0" i="1" baseline="0">
                <a:solidFill>
                  <a:srgbClr val="FFFFFF"/>
                </a:solidFill>
                <a:latin typeface="Open Sans Light"/>
                <a:cs typeface="Open Sans Light"/>
              </a:defRPr>
            </a:lvl1pPr>
          </a:lstStyle>
          <a:p>
            <a:r>
              <a:rPr lang="en-US"/>
              <a:t>Graphics can go here – </a:t>
            </a:r>
            <a:br>
              <a:rPr lang="en-US"/>
            </a:br>
            <a:r>
              <a:rPr lang="en-US"/>
              <a:t>replace this box with your image or chart</a:t>
            </a:r>
          </a:p>
        </p:txBody>
      </p:sp>
      <p:pic>
        <p:nvPicPr>
          <p:cNvPr id="13" name="Picture 12"/>
          <p:cNvPicPr>
            <a:picLocks noChangeAspect="1"/>
          </p:cNvPicPr>
          <p:nvPr userDrawn="1"/>
        </p:nvPicPr>
        <p:blipFill>
          <a:blip r:embed="rId2"/>
          <a:stretch>
            <a:fillRect/>
          </a:stretch>
        </p:blipFill>
        <p:spPr>
          <a:xfrm>
            <a:off x="549031" y="1363508"/>
            <a:ext cx="1103781" cy="96362"/>
          </a:xfrm>
          <a:prstGeom prst="rect">
            <a:avLst/>
          </a:prstGeom>
        </p:spPr>
      </p:pic>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05037" y="4675530"/>
            <a:ext cx="2540000" cy="172311"/>
          </a:xfrm>
          <a:prstGeom prst="rect">
            <a:avLst/>
          </a:prstGeom>
        </p:spPr>
      </p:pic>
      <p:sp>
        <p:nvSpPr>
          <p:cNvPr id="2" name="Title 1"/>
          <p:cNvSpPr>
            <a:spLocks noGrp="1"/>
          </p:cNvSpPr>
          <p:nvPr>
            <p:ph type="title" hasCustomPrompt="1"/>
          </p:nvPr>
        </p:nvSpPr>
        <p:spPr>
          <a:xfrm>
            <a:off x="460375" y="370622"/>
            <a:ext cx="8184662" cy="993775"/>
          </a:xfrm>
          <a:prstGeom prst="rect">
            <a:avLst/>
          </a:prstGeom>
        </p:spPr>
        <p:txBody>
          <a:bodyPr anchor="b"/>
          <a:lstStyle>
            <a:lvl1pPr algn="l">
              <a:defRPr sz="3000" b="1" i="0">
                <a:solidFill>
                  <a:schemeClr val="tx2"/>
                </a:solidFill>
                <a:latin typeface="Encode Sans Normal Black" charset="0"/>
                <a:ea typeface="Encode Sans Normal Black" charset="0"/>
                <a:cs typeface="Encode Sans Normal Black" charset="0"/>
              </a:defRPr>
            </a:lvl1pPr>
          </a:lstStyle>
          <a:p>
            <a:pPr lvl="0"/>
            <a:r>
              <a:rPr lang="en-US"/>
              <a:t>HEADER HERE </a:t>
            </a:r>
            <a:br>
              <a:rPr lang="en-US"/>
            </a:br>
            <a:r>
              <a:rPr lang="en-US"/>
              <a:t>(ENCODE NORMAL BLACK, 30 PT.)</a:t>
            </a:r>
          </a:p>
        </p:txBody>
      </p:sp>
    </p:spTree>
    <p:extLst>
      <p:ext uri="{BB962C8B-B14F-4D97-AF65-F5344CB8AC3E}">
        <p14:creationId xmlns:p14="http://schemas.microsoft.com/office/powerpoint/2010/main" val="3828560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Header + Subheader +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7922" y="369285"/>
            <a:ext cx="8197109" cy="993775"/>
          </a:xfrm>
          <a:prstGeom prst="rect">
            <a:avLst/>
          </a:prstGeom>
        </p:spPr>
        <p:txBody>
          <a:bodyPr anchor="b"/>
          <a:lstStyle>
            <a:lvl1pPr algn="l">
              <a:defRPr sz="3000" b="1" i="0">
                <a:latin typeface="Encode Sans Normal Black" charset="0"/>
                <a:ea typeface="Encode Sans Normal Black" charset="0"/>
                <a:cs typeface="Encode Sans Normal Black" charset="0"/>
              </a:defRPr>
            </a:lvl1pPr>
          </a:lstStyle>
          <a:p>
            <a:pPr lvl="0"/>
            <a:r>
              <a:rPr lang="en-US"/>
              <a:t>HEADER HERE </a:t>
            </a:r>
            <a:br>
              <a:rPr lang="en-US"/>
            </a:br>
            <a:r>
              <a:rPr lang="en-US"/>
              <a:t>(ENCODE NORMAL BLACK, 30 PT.)</a:t>
            </a:r>
          </a:p>
        </p:txBody>
      </p:sp>
      <p:pic>
        <p:nvPicPr>
          <p:cNvPr id="11" name="Picture 10"/>
          <p:cNvPicPr>
            <a:picLocks noChangeAspect="1"/>
          </p:cNvPicPr>
          <p:nvPr userDrawn="1"/>
        </p:nvPicPr>
        <p:blipFill>
          <a:blip r:embed="rId2"/>
          <a:stretch>
            <a:fillRect/>
          </a:stretch>
        </p:blipFill>
        <p:spPr>
          <a:xfrm>
            <a:off x="555381" y="1364403"/>
            <a:ext cx="1103781" cy="96361"/>
          </a:xfrm>
          <a:prstGeom prst="rect">
            <a:avLst/>
          </a:prstGeom>
        </p:spPr>
      </p:pic>
      <p:pic>
        <p:nvPicPr>
          <p:cNvPr id="12" name="Picture 11"/>
          <p:cNvPicPr>
            <a:picLocks noChangeAspect="1"/>
          </p:cNvPicPr>
          <p:nvPr userDrawn="1"/>
        </p:nvPicPr>
        <p:blipFill>
          <a:blip r:embed="rId3"/>
          <a:stretch>
            <a:fillRect/>
          </a:stretch>
        </p:blipFill>
        <p:spPr>
          <a:xfrm>
            <a:off x="549031" y="1067163"/>
            <a:ext cx="1103781" cy="96362"/>
          </a:xfrm>
          <a:prstGeom prst="rect">
            <a:avLst/>
          </a:prstGeom>
        </p:spPr>
      </p:pic>
      <p:sp>
        <p:nvSpPr>
          <p:cNvPr id="24" name="Text Placeholder 9"/>
          <p:cNvSpPr>
            <a:spLocks noGrp="1"/>
          </p:cNvSpPr>
          <p:nvPr>
            <p:ph type="body" sz="quarter" idx="11" hasCustomPrompt="1"/>
          </p:nvPr>
        </p:nvSpPr>
        <p:spPr>
          <a:xfrm>
            <a:off x="447923" y="2320239"/>
            <a:ext cx="8197114" cy="2251761"/>
          </a:xfrm>
          <a:prstGeom prst="rect">
            <a:avLst/>
          </a:prstGeom>
        </p:spPr>
        <p:txBody>
          <a:bodyPr/>
          <a:lstStyle>
            <a:lvl1pPr marL="342900" indent="-342900">
              <a:buFont typeface="Lucida Grande"/>
              <a:buChar char="&gt;"/>
              <a:defRPr sz="2400" b="1" i="0" baseline="0">
                <a:solidFill>
                  <a:schemeClr val="tx2"/>
                </a:solidFill>
                <a:latin typeface="Open Sans" charset="0"/>
                <a:ea typeface="Open Sans" charset="0"/>
                <a:cs typeface="Open Sans" charset="0"/>
              </a:defRPr>
            </a:lvl1pPr>
            <a:lvl2pPr>
              <a:defRPr sz="2000" b="1" i="0" baseline="0">
                <a:solidFill>
                  <a:schemeClr val="tx2"/>
                </a:solidFill>
                <a:latin typeface="Open Sans" charset="0"/>
                <a:ea typeface="Open Sans" charset="0"/>
                <a:cs typeface="Open Sans" charset="0"/>
              </a:defRPr>
            </a:lvl2pPr>
            <a:lvl3pPr marL="1143000" indent="-228600">
              <a:buSzPct val="100000"/>
              <a:buFont typeface="Lucida Grande"/>
              <a:buChar char="&gt;"/>
              <a:defRPr sz="1800" b="1" i="0" baseline="0">
                <a:solidFill>
                  <a:schemeClr val="tx2"/>
                </a:solidFill>
                <a:latin typeface="Open Sans" charset="0"/>
                <a:ea typeface="Open Sans" charset="0"/>
                <a:cs typeface="Open Sans" charset="0"/>
              </a:defRPr>
            </a:lvl3pPr>
            <a:lvl4pPr>
              <a:defRPr sz="1600" b="1" i="0" baseline="0">
                <a:solidFill>
                  <a:schemeClr val="tx2"/>
                </a:solidFill>
                <a:latin typeface="Open Sans" charset="0"/>
                <a:ea typeface="Open Sans" charset="0"/>
                <a:cs typeface="Open Sans" charset="0"/>
              </a:defRPr>
            </a:lvl4pPr>
            <a:lvl5pPr marL="2057400" indent="-228600">
              <a:buFont typeface="Lucida Grande"/>
              <a:buChar char="&gt;"/>
              <a:defRPr sz="1400" b="1" i="0" baseline="0">
                <a:solidFill>
                  <a:schemeClr val="tx2"/>
                </a:solidFill>
                <a:latin typeface="Open Sans" charset="0"/>
                <a:ea typeface="Open Sans" charset="0"/>
                <a:cs typeface="Open Sans" charset="0"/>
              </a:defRPr>
            </a:lvl5pPr>
          </a:lstStyle>
          <a:p>
            <a:pPr lvl="0"/>
            <a:r>
              <a:rPr lang="en-US"/>
              <a:t>Content here (Open Sans Bold, 24 pt.)</a:t>
            </a:r>
          </a:p>
          <a:p>
            <a:pPr lvl="1"/>
            <a:r>
              <a:rPr lang="en-US"/>
              <a:t>Second level (Open Sans Bold, 20)</a:t>
            </a:r>
          </a:p>
          <a:p>
            <a:pPr lvl="2"/>
            <a:r>
              <a:rPr lang="en-US"/>
              <a:t>Third level (Open Sans Bold, 18)</a:t>
            </a:r>
          </a:p>
          <a:p>
            <a:pPr lvl="3"/>
            <a:r>
              <a:rPr lang="en-US"/>
              <a:t>Fourth level (Open Sans Bold, 16)</a:t>
            </a:r>
          </a:p>
          <a:p>
            <a:pPr lvl="4"/>
            <a:r>
              <a:rPr lang="en-US"/>
              <a:t>Fifth level (Open Sans Bold, 14)</a:t>
            </a:r>
          </a:p>
        </p:txBody>
      </p:sp>
      <p:sp>
        <p:nvSpPr>
          <p:cNvPr id="25" name="Text Placeholder 5"/>
          <p:cNvSpPr>
            <a:spLocks noGrp="1"/>
          </p:cNvSpPr>
          <p:nvPr>
            <p:ph type="body" sz="quarter" idx="12" hasCustomPrompt="1"/>
          </p:nvPr>
        </p:nvSpPr>
        <p:spPr>
          <a:xfrm>
            <a:off x="460375" y="1730667"/>
            <a:ext cx="8184662" cy="411171"/>
          </a:xfrm>
          <a:prstGeom prst="rect">
            <a:avLst/>
          </a:prstGeom>
        </p:spPr>
        <p:txBody>
          <a:bodyPr>
            <a:noAutofit/>
          </a:bodyPr>
          <a:lstStyle>
            <a:lvl1pPr marL="0" indent="0">
              <a:lnSpc>
                <a:spcPct val="90000"/>
              </a:lnSpc>
              <a:buNone/>
              <a:defRPr sz="2400" b="0" i="0" baseline="0">
                <a:solidFill>
                  <a:schemeClr val="tx2"/>
                </a:solidFill>
                <a:latin typeface="Uni Sans" charset="0"/>
                <a:ea typeface="Uni Sans" charset="0"/>
                <a:cs typeface="Uni Sans" charset="0"/>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a:t>SUB-HEADER HERE (UNI SANS REGULAR, 24 PT.)</a:t>
            </a:r>
          </a:p>
        </p:txBody>
      </p:sp>
      <p:pic>
        <p:nvPicPr>
          <p:cNvPr id="26" name="Picture 2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105041" y="4675530"/>
            <a:ext cx="2539991" cy="172311"/>
          </a:xfrm>
          <a:prstGeom prst="rect">
            <a:avLst/>
          </a:prstGeom>
        </p:spPr>
      </p:pic>
    </p:spTree>
    <p:extLst>
      <p:ext uri="{BB962C8B-B14F-4D97-AF65-F5344CB8AC3E}">
        <p14:creationId xmlns:p14="http://schemas.microsoft.com/office/powerpoint/2010/main" val="1536051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9461" y="3426449"/>
            <a:ext cx="1597439" cy="139700"/>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8081" y="4599107"/>
            <a:ext cx="2416273" cy="212486"/>
          </a:xfrm>
          <a:prstGeom prst="rect">
            <a:avLst/>
          </a:prstGeom>
        </p:spPr>
      </p:pic>
      <p:pic>
        <p:nvPicPr>
          <p:cNvPr id="10" name="Picture 9" descr="W Logo_Purple_2685_HEX.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483915" y="4219956"/>
            <a:ext cx="1371600" cy="923544"/>
          </a:xfrm>
          <a:prstGeom prst="rect">
            <a:avLst/>
          </a:prstGeom>
        </p:spPr>
      </p:pic>
      <p:sp>
        <p:nvSpPr>
          <p:cNvPr id="2" name="Title 1"/>
          <p:cNvSpPr>
            <a:spLocks noGrp="1"/>
          </p:cNvSpPr>
          <p:nvPr>
            <p:ph type="title" hasCustomPrompt="1"/>
          </p:nvPr>
        </p:nvSpPr>
        <p:spPr>
          <a:xfrm>
            <a:off x="460375" y="644993"/>
            <a:ext cx="7023540" cy="2641756"/>
          </a:xfrm>
          <a:prstGeom prst="rect">
            <a:avLst/>
          </a:prstGeom>
        </p:spPr>
        <p:txBody>
          <a:bodyPr anchor="b"/>
          <a:lstStyle>
            <a:lvl1pPr algn="l">
              <a:defRPr sz="5000" b="1" i="0">
                <a:latin typeface="Encode Sans Normal Black" charset="0"/>
                <a:ea typeface="Encode Sans Normal Black" charset="0"/>
                <a:cs typeface="Encode Sans Normal Black" charset="0"/>
              </a:defRPr>
            </a:lvl1pPr>
          </a:lstStyle>
          <a:p>
            <a:pPr lvl="0"/>
            <a:r>
              <a:rPr lang="en-US"/>
              <a:t>TITLE HERE</a:t>
            </a:r>
            <a:br>
              <a:rPr lang="en-US"/>
            </a:br>
            <a:r>
              <a:rPr lang="en-US"/>
              <a:t>ENCODE NORMAL</a:t>
            </a:r>
            <a:br>
              <a:rPr lang="en-US"/>
            </a:br>
            <a:r>
              <a:rPr lang="en-US"/>
              <a:t>BLACK, 50 PT. </a:t>
            </a:r>
          </a:p>
        </p:txBody>
      </p:sp>
    </p:spTree>
    <p:extLst>
      <p:ext uri="{BB962C8B-B14F-4D97-AF65-F5344CB8AC3E}">
        <p14:creationId xmlns:p14="http://schemas.microsoft.com/office/powerpoint/2010/main" val="3965653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descr="W Logo_Purple_2685_HE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83915" y="4219956"/>
            <a:ext cx="1371600" cy="923544"/>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9461" y="3426449"/>
            <a:ext cx="1597439" cy="139700"/>
          </a:xfrm>
          <a:prstGeom prst="rect">
            <a:avLst/>
          </a:prstGeom>
        </p:spPr>
      </p:pic>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8085" y="4675530"/>
            <a:ext cx="2539991" cy="172311"/>
          </a:xfrm>
          <a:prstGeom prst="rect">
            <a:avLst/>
          </a:prstGeom>
        </p:spPr>
      </p:pic>
      <p:sp>
        <p:nvSpPr>
          <p:cNvPr id="2" name="Title 1"/>
          <p:cNvSpPr>
            <a:spLocks noGrp="1"/>
          </p:cNvSpPr>
          <p:nvPr>
            <p:ph type="title" hasCustomPrompt="1"/>
          </p:nvPr>
        </p:nvSpPr>
        <p:spPr>
          <a:xfrm>
            <a:off x="460375" y="644993"/>
            <a:ext cx="6972300" cy="2641756"/>
          </a:xfrm>
          <a:prstGeom prst="rect">
            <a:avLst/>
          </a:prstGeom>
        </p:spPr>
        <p:txBody>
          <a:bodyPr anchor="b"/>
          <a:lstStyle>
            <a:lvl1pPr algn="l">
              <a:defRPr sz="5000" b="1" i="0">
                <a:latin typeface="Encode Sans Normal Black" charset="0"/>
                <a:ea typeface="Encode Sans Normal Black" charset="0"/>
                <a:cs typeface="Encode Sans Normal Black" charset="0"/>
              </a:defRPr>
            </a:lvl1pPr>
          </a:lstStyle>
          <a:p>
            <a:pPr lvl="0"/>
            <a:r>
              <a:rPr lang="en-US"/>
              <a:t>TITLE HERE</a:t>
            </a:r>
            <a:br>
              <a:rPr lang="en-US"/>
            </a:br>
            <a:r>
              <a:rPr lang="en-US"/>
              <a:t>ENCODE NORMAL</a:t>
            </a:r>
            <a:br>
              <a:rPr lang="en-US"/>
            </a:br>
            <a:r>
              <a:rPr lang="en-US"/>
              <a:t>BLACK, 50 PT. </a:t>
            </a:r>
          </a:p>
        </p:txBody>
      </p:sp>
    </p:spTree>
    <p:extLst>
      <p:ext uri="{BB962C8B-B14F-4D97-AF65-F5344CB8AC3E}">
        <p14:creationId xmlns:p14="http://schemas.microsoft.com/office/powerpoint/2010/main" val="2901491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Text Placeholder 9"/>
          <p:cNvSpPr>
            <a:spLocks noGrp="1"/>
          </p:cNvSpPr>
          <p:nvPr>
            <p:ph type="body" sz="quarter" idx="11" hasCustomPrompt="1"/>
          </p:nvPr>
        </p:nvSpPr>
        <p:spPr>
          <a:xfrm>
            <a:off x="447923" y="2320239"/>
            <a:ext cx="8197114" cy="2251761"/>
          </a:xfrm>
          <a:prstGeom prst="rect">
            <a:avLst/>
          </a:prstGeom>
        </p:spPr>
        <p:txBody>
          <a:bodyPr/>
          <a:lstStyle>
            <a:lvl1pPr marL="342900" indent="-342900">
              <a:buFont typeface="Lucida Grande"/>
              <a:buChar char="&gt;"/>
              <a:defRPr sz="2400" b="1" i="0" baseline="0">
                <a:solidFill>
                  <a:schemeClr val="tx2"/>
                </a:solidFill>
                <a:latin typeface="Open Sans" charset="0"/>
                <a:ea typeface="Open Sans" charset="0"/>
                <a:cs typeface="Open Sans" charset="0"/>
              </a:defRPr>
            </a:lvl1pPr>
            <a:lvl2pPr>
              <a:defRPr sz="2000" b="1" i="0" baseline="0">
                <a:solidFill>
                  <a:schemeClr val="tx2"/>
                </a:solidFill>
                <a:latin typeface="Open Sans" charset="0"/>
                <a:ea typeface="Open Sans" charset="0"/>
                <a:cs typeface="Open Sans" charset="0"/>
              </a:defRPr>
            </a:lvl2pPr>
            <a:lvl3pPr marL="1143000" indent="-228600">
              <a:buSzPct val="100000"/>
              <a:buFont typeface="Lucida Grande"/>
              <a:buChar char="&gt;"/>
              <a:defRPr sz="1800" b="1" i="0" baseline="0">
                <a:solidFill>
                  <a:schemeClr val="tx2"/>
                </a:solidFill>
                <a:latin typeface="Open Sans" charset="0"/>
                <a:ea typeface="Open Sans" charset="0"/>
                <a:cs typeface="Open Sans" charset="0"/>
              </a:defRPr>
            </a:lvl3pPr>
            <a:lvl4pPr>
              <a:defRPr sz="1600" b="1" i="0" baseline="0">
                <a:solidFill>
                  <a:schemeClr val="tx2"/>
                </a:solidFill>
                <a:latin typeface="Open Sans" charset="0"/>
                <a:ea typeface="Open Sans" charset="0"/>
                <a:cs typeface="Open Sans" charset="0"/>
              </a:defRPr>
            </a:lvl4pPr>
            <a:lvl5pPr marL="2057400" indent="-228600">
              <a:buFont typeface="Lucida Grande"/>
              <a:buChar char="&gt;"/>
              <a:defRPr sz="1400" b="1" i="0" baseline="0">
                <a:solidFill>
                  <a:schemeClr val="tx2"/>
                </a:solidFill>
                <a:latin typeface="Open Sans" charset="0"/>
                <a:ea typeface="Open Sans" charset="0"/>
                <a:cs typeface="Open Sans" charset="0"/>
              </a:defRPr>
            </a:lvl5pPr>
          </a:lstStyle>
          <a:p>
            <a:pPr lvl="0"/>
            <a:r>
              <a:rPr lang="en-US"/>
              <a:t>Content here (Open Sans Bold, 24 pt.)</a:t>
            </a:r>
          </a:p>
          <a:p>
            <a:pPr lvl="1"/>
            <a:r>
              <a:rPr lang="en-US"/>
              <a:t>Second level (Open Sans Bold, 20)</a:t>
            </a:r>
          </a:p>
          <a:p>
            <a:pPr lvl="2"/>
            <a:r>
              <a:rPr lang="en-US"/>
              <a:t>Third level (Open Sans Bold, 18)</a:t>
            </a:r>
          </a:p>
          <a:p>
            <a:pPr lvl="3"/>
            <a:r>
              <a:rPr lang="en-US"/>
              <a:t>Fourth level (Open Sans Bold, 16)</a:t>
            </a:r>
          </a:p>
          <a:p>
            <a:pPr lvl="4"/>
            <a:r>
              <a:rPr lang="en-US"/>
              <a:t>Fifth level (Open Sans Bold, 14)</a:t>
            </a:r>
          </a:p>
        </p:txBody>
      </p:sp>
      <p:sp>
        <p:nvSpPr>
          <p:cNvPr id="11" name="Text Placeholder 5"/>
          <p:cNvSpPr>
            <a:spLocks noGrp="1"/>
          </p:cNvSpPr>
          <p:nvPr>
            <p:ph type="body" sz="quarter" idx="12" hasCustomPrompt="1"/>
          </p:nvPr>
        </p:nvSpPr>
        <p:spPr>
          <a:xfrm>
            <a:off x="460375" y="1730667"/>
            <a:ext cx="8184662" cy="411171"/>
          </a:xfrm>
          <a:prstGeom prst="rect">
            <a:avLst/>
          </a:prstGeom>
        </p:spPr>
        <p:txBody>
          <a:bodyPr>
            <a:noAutofit/>
          </a:bodyPr>
          <a:lstStyle>
            <a:lvl1pPr marL="0" indent="0">
              <a:lnSpc>
                <a:spcPct val="90000"/>
              </a:lnSpc>
              <a:buNone/>
              <a:defRPr sz="2400" b="0" i="0" baseline="0">
                <a:solidFill>
                  <a:schemeClr val="tx2"/>
                </a:solidFill>
                <a:latin typeface="Uni Sans" charset="0"/>
                <a:ea typeface="Uni Sans" charset="0"/>
                <a:cs typeface="Uni Sans" charset="0"/>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a:t>SUB-HEADER HERE (UNI SANS REGULAR, 24 PT.)</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5874" y="1363508"/>
            <a:ext cx="1090095" cy="96362"/>
          </a:xfrm>
          <a:prstGeom prst="rect">
            <a:avLst/>
          </a:prstGeom>
        </p:spPr>
      </p:pic>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05041" y="4675530"/>
            <a:ext cx="2539991" cy="172311"/>
          </a:xfrm>
          <a:prstGeom prst="rect">
            <a:avLst/>
          </a:prstGeom>
        </p:spPr>
      </p:pic>
      <p:sp>
        <p:nvSpPr>
          <p:cNvPr id="2" name="Title 1"/>
          <p:cNvSpPr>
            <a:spLocks noGrp="1"/>
          </p:cNvSpPr>
          <p:nvPr>
            <p:ph type="title" hasCustomPrompt="1"/>
          </p:nvPr>
        </p:nvSpPr>
        <p:spPr>
          <a:xfrm>
            <a:off x="460374" y="369733"/>
            <a:ext cx="8184657" cy="993775"/>
          </a:xfrm>
          <a:prstGeom prst="rect">
            <a:avLst/>
          </a:prstGeom>
        </p:spPr>
        <p:txBody>
          <a:bodyPr anchor="b"/>
          <a:lstStyle>
            <a:lvl1pPr algn="l">
              <a:defRPr sz="3000" b="1" i="0">
                <a:latin typeface="Encode Sans Normal Black" charset="0"/>
                <a:ea typeface="Encode Sans Normal Black" charset="0"/>
                <a:cs typeface="Encode Sans Normal Black" charset="0"/>
              </a:defRPr>
            </a:lvl1pPr>
          </a:lstStyle>
          <a:p>
            <a:pPr lvl="0"/>
            <a:r>
              <a:rPr lang="en-US"/>
              <a:t>HEADER HERE </a:t>
            </a:r>
            <a:br>
              <a:rPr lang="en-US"/>
            </a:br>
            <a:r>
              <a:rPr lang="en-US"/>
              <a:t>(ENCODE NORMAL BLACK, 30 PT.)</a:t>
            </a:r>
          </a:p>
        </p:txBody>
      </p:sp>
    </p:spTree>
    <p:extLst>
      <p:ext uri="{BB962C8B-B14F-4D97-AF65-F5344CB8AC3E}">
        <p14:creationId xmlns:p14="http://schemas.microsoft.com/office/powerpoint/2010/main" val="24293013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4.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5" Type="http://schemas.openxmlformats.org/officeDocument/2006/relationships/theme" Target="../theme/theme5.xml"/><Relationship Id="rId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3703096"/>
      </p:ext>
    </p:extLst>
  </p:cSld>
  <p:clrMap bg1="dk1" tx1="lt1" bg2="dk2" tx2="lt2" accent1="accent1" accent2="accent2" accent3="accent3" accent4="accent4" accent5="accent5" accent6="accent6" hlink="hlink" folHlink="folHlink"/>
  <p:sldLayoutIdLst>
    <p:sldLayoutId id="2147483666" r:id="rId1"/>
    <p:sldLayoutId id="2147483658" r:id="rId2"/>
    <p:sldLayoutId id="2147483659" r:id="rId3"/>
    <p:sldLayoutId id="2147483660" r:id="rId4"/>
    <p:sldLayoutId id="2147483661" r:id="rId5"/>
    <p:sldLayoutId id="2147483696" r:id="rId6"/>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2CA9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3665410"/>
      </p:ext>
    </p:extLst>
  </p:cSld>
  <p:clrMap bg1="lt1" tx1="dk1" bg2="lt2" tx2="dk2" accent1="accent1" accent2="accent2" accent3="accent3" accent4="accent4" accent5="accent5" accent6="accent6" hlink="hlink" folHlink="folHlink"/>
  <p:sldLayoutIdLst>
    <p:sldLayoutId id="2147483678" r:id="rId1"/>
    <p:sldLayoutId id="2147483673" r:id="rId2"/>
    <p:sldLayoutId id="2147483674" r:id="rId3"/>
    <p:sldLayoutId id="2147483675" r:id="rId4"/>
    <p:sldLayoutId id="2147483677" r:id="rId5"/>
    <p:sldLayoutId id="2147483681" r:id="rId6"/>
    <p:sldLayoutId id="2147483683" r:id="rId7"/>
    <p:sldLayoutId id="2147483697" r:id="rId8"/>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9868176"/>
      </p:ext>
    </p:extLst>
  </p:cSld>
  <p:clrMap bg1="lt1" tx1="dk1" bg2="lt2" tx2="dk2" accent1="accent1" accent2="accent2" accent3="accent3" accent4="accent4" accent5="accent5" accent6="accent6" hlink="hlink" folHlink="folHlink"/>
  <p:sldLayoutIdLst>
    <p:sldLayoutId id="2147483679" r:id="rId1"/>
    <p:sldLayoutId id="2147483653" r:id="rId2"/>
    <p:sldLayoutId id="2147483663" r:id="rId3"/>
    <p:sldLayoutId id="2147483664" r:id="rId4"/>
    <p:sldLayoutId id="2147483665" r:id="rId5"/>
    <p:sldLayoutId id="2147483680" r:id="rId6"/>
    <p:sldLayoutId id="2147483695" r:id="rId7"/>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338144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293199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3.xml"/><Relationship Id="rId5" Type="http://schemas.openxmlformats.org/officeDocument/2006/relationships/image" Target="../media/image16.png"/><Relationship Id="rId4" Type="http://schemas.openxmlformats.org/officeDocument/2006/relationships/hyperlink" Target="https://www.washington.edu/accesstech" TargetMode="Externa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7.xml"/><Relationship Id="rId1" Type="http://schemas.openxmlformats.org/officeDocument/2006/relationships/tags" Target="../tags/tag12.xml"/><Relationship Id="rId4" Type="http://schemas.openxmlformats.org/officeDocument/2006/relationships/hyperlink" Target="https://uw.edu/ada/leadership-planning/steering-committee/" TargetMode="Externa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7.xml"/><Relationship Id="rId1" Type="http://schemas.openxmlformats.org/officeDocument/2006/relationships/tags" Target="../tags/tag13.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7.xml"/><Relationship Id="rId1" Type="http://schemas.openxmlformats.org/officeDocument/2006/relationships/tags" Target="../tags/tag14.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8.xml"/><Relationship Id="rId1" Type="http://schemas.openxmlformats.org/officeDocument/2006/relationships/tags" Target="../tags/tag15.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7.xml"/><Relationship Id="rId1" Type="http://schemas.openxmlformats.org/officeDocument/2006/relationships/tags" Target="../tags/tag16.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8.xml"/><Relationship Id="rId1" Type="http://schemas.openxmlformats.org/officeDocument/2006/relationships/tags" Target="../tags/tag17.xml"/><Relationship Id="rId4" Type="http://schemas.openxmlformats.org/officeDocument/2006/relationships/hyperlink" Target="https://www.washington.edu/ada/guidance-resources/new-final-rule-on-web-accessibility/ada-digital-accessibility-task-force/" TargetMode="Externa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8.xml"/><Relationship Id="rId1" Type="http://schemas.openxmlformats.org/officeDocument/2006/relationships/tags" Target="../tags/tag18.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8.xml"/><Relationship Id="rId1" Type="http://schemas.openxmlformats.org/officeDocument/2006/relationships/tags" Target="../tags/tag19.xml"/><Relationship Id="rId5" Type="http://schemas.openxmlformats.org/officeDocument/2006/relationships/image" Target="../media/image22.png"/><Relationship Id="rId4" Type="http://schemas.openxmlformats.org/officeDocument/2006/relationships/hyperlink" Target="https://tinyurl.com/ahg2024-longgame" TargetMode="Externa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9.xml"/><Relationship Id="rId1" Type="http://schemas.openxmlformats.org/officeDocument/2006/relationships/tags" Target="../tags/tag20.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7.xml"/><Relationship Id="rId1" Type="http://schemas.openxmlformats.org/officeDocument/2006/relationships/tags" Target="../tags/tag21.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7.xml"/><Relationship Id="rId1" Type="http://schemas.openxmlformats.org/officeDocument/2006/relationships/tags" Target="../tags/tag4.xml"/><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7.xml"/><Relationship Id="rId1" Type="http://schemas.openxmlformats.org/officeDocument/2006/relationships/tags" Target="../tags/tag23.xml"/><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7.xml"/><Relationship Id="rId1" Type="http://schemas.openxmlformats.org/officeDocument/2006/relationships/tags" Target="../tags/tag24.xml"/><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7.xml"/><Relationship Id="rId1" Type="http://schemas.openxmlformats.org/officeDocument/2006/relationships/tags" Target="../tags/tag25.xml"/><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7.xml"/><Relationship Id="rId1" Type="http://schemas.openxmlformats.org/officeDocument/2006/relationships/tags" Target="../tags/tag26.xml"/><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9.xml"/><Relationship Id="rId1" Type="http://schemas.openxmlformats.org/officeDocument/2006/relationships/tags" Target="../tags/tag2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28.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7.xml"/><Relationship Id="rId1" Type="http://schemas.openxmlformats.org/officeDocument/2006/relationships/tags" Target="../tags/tag29.xml"/><Relationship Id="rId4" Type="http://schemas.openxmlformats.org/officeDocument/2006/relationships/image" Target="../media/image24.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7.xml"/><Relationship Id="rId1" Type="http://schemas.openxmlformats.org/officeDocument/2006/relationships/tags" Target="../tags/tag30.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7.xml"/><Relationship Id="rId1" Type="http://schemas.openxmlformats.org/officeDocument/2006/relationships/tags" Target="../tags/tag3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7.xml"/><Relationship Id="rId1" Type="http://schemas.openxmlformats.org/officeDocument/2006/relationships/tags" Target="../tags/tag5.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7.xml"/><Relationship Id="rId1" Type="http://schemas.openxmlformats.org/officeDocument/2006/relationships/tags" Target="../tags/tag32.xml"/><Relationship Id="rId4" Type="http://schemas.openxmlformats.org/officeDocument/2006/relationships/image" Target="../media/image25.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7.xml"/><Relationship Id="rId1" Type="http://schemas.openxmlformats.org/officeDocument/2006/relationships/tags" Target="../tags/tag33.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9.xml"/><Relationship Id="rId1" Type="http://schemas.openxmlformats.org/officeDocument/2006/relationships/tags" Target="../tags/tag34.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5.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7.xml"/><Relationship Id="rId1" Type="http://schemas.openxmlformats.org/officeDocument/2006/relationships/tags" Target="../tags/tag36.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7.xml"/><Relationship Id="rId1" Type="http://schemas.openxmlformats.org/officeDocument/2006/relationships/tags" Target="../tags/tag37.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7.xml"/><Relationship Id="rId1" Type="http://schemas.openxmlformats.org/officeDocument/2006/relationships/tags" Target="../tags/tag38.xml"/><Relationship Id="rId4" Type="http://schemas.openxmlformats.org/officeDocument/2006/relationships/image" Target="../media/image26.jpeg"/></Relationships>
</file>

<file path=ppt/slides/_rels/slide3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37.xml"/><Relationship Id="rId7" Type="http://schemas.openxmlformats.org/officeDocument/2006/relationships/diagramColors" Target="../diagrams/colors2.xml"/><Relationship Id="rId2" Type="http://schemas.openxmlformats.org/officeDocument/2006/relationships/slideLayout" Target="../slideLayouts/slideLayout17.xml"/><Relationship Id="rId1" Type="http://schemas.openxmlformats.org/officeDocument/2006/relationships/tags" Target="../tags/tag39.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7.xml"/><Relationship Id="rId1" Type="http://schemas.openxmlformats.org/officeDocument/2006/relationships/tags" Target="../tags/tag40.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7.xml"/><Relationship Id="rId1" Type="http://schemas.openxmlformats.org/officeDocument/2006/relationships/tags" Target="../tags/tag41.xml"/><Relationship Id="rId4" Type="http://schemas.openxmlformats.org/officeDocument/2006/relationships/image" Target="../media/image27.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6.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7.xml"/><Relationship Id="rId1" Type="http://schemas.openxmlformats.org/officeDocument/2006/relationships/tags" Target="../tags/tag42.xml"/><Relationship Id="rId4" Type="http://schemas.openxmlformats.org/officeDocument/2006/relationships/image" Target="../media/image28.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xml"/><Relationship Id="rId1" Type="http://schemas.openxmlformats.org/officeDocument/2006/relationships/tags" Target="../tags/tag43.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7.xml"/><Relationship Id="rId1" Type="http://schemas.openxmlformats.org/officeDocument/2006/relationships/tags" Target="../tags/tag44.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7.xml"/><Relationship Id="rId1" Type="http://schemas.openxmlformats.org/officeDocument/2006/relationships/tags" Target="../tags/tag45.xml"/><Relationship Id="rId4" Type="http://schemas.openxmlformats.org/officeDocument/2006/relationships/image" Target="../media/image27.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7.xml"/><Relationship Id="rId1" Type="http://schemas.openxmlformats.org/officeDocument/2006/relationships/tags" Target="../tags/tag46.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7.xml"/><Relationship Id="rId1" Type="http://schemas.openxmlformats.org/officeDocument/2006/relationships/tags" Target="../tags/tag47.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1.xml"/><Relationship Id="rId1" Type="http://schemas.openxmlformats.org/officeDocument/2006/relationships/tags" Target="../tags/tag48.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1.xml"/><Relationship Id="rId1" Type="http://schemas.openxmlformats.org/officeDocument/2006/relationships/tags" Target="../tags/tag49.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1.xml"/><Relationship Id="rId1" Type="http://schemas.openxmlformats.org/officeDocument/2006/relationships/tags" Target="../tags/tag50.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7.xml"/><Relationship Id="rId1" Type="http://schemas.openxmlformats.org/officeDocument/2006/relationships/tags" Target="../tags/tag51.xml"/><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5.xml"/><Relationship Id="rId1" Type="http://schemas.openxmlformats.org/officeDocument/2006/relationships/tags" Target="../tags/tag7.xml"/><Relationship Id="rId4" Type="http://schemas.openxmlformats.org/officeDocument/2006/relationships/image" Target="../media/image18.jpe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1.xml"/><Relationship Id="rId1" Type="http://schemas.openxmlformats.org/officeDocument/2006/relationships/tags" Target="../tags/tag5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3.xml"/><Relationship Id="rId1" Type="http://schemas.openxmlformats.org/officeDocument/2006/relationships/tags" Target="../tags/tag53.xml"/><Relationship Id="rId4" Type="http://schemas.openxmlformats.org/officeDocument/2006/relationships/image" Target="../media/image29.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7.xml"/><Relationship Id="rId1" Type="http://schemas.openxmlformats.org/officeDocument/2006/relationships/tags" Target="../tags/tag54.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7.xml"/><Relationship Id="rId1" Type="http://schemas.openxmlformats.org/officeDocument/2006/relationships/tags" Target="../tags/tag55.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7.xml"/><Relationship Id="rId1" Type="http://schemas.openxmlformats.org/officeDocument/2006/relationships/tags" Target="../tags/tag56.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9.xml"/><Relationship Id="rId1" Type="http://schemas.openxmlformats.org/officeDocument/2006/relationships/tags" Target="../tags/tag57.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4.xml"/><Relationship Id="rId1" Type="http://schemas.openxmlformats.org/officeDocument/2006/relationships/tags" Target="../tags/tag58.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5.xml"/><Relationship Id="rId1" Type="http://schemas.openxmlformats.org/officeDocument/2006/relationships/tags" Target="../tags/tag8.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7.xml"/><Relationship Id="rId7" Type="http://schemas.openxmlformats.org/officeDocument/2006/relationships/diagramColors" Target="../diagrams/colors1.xml"/><Relationship Id="rId2" Type="http://schemas.openxmlformats.org/officeDocument/2006/relationships/slideLayout" Target="../slideLayouts/slideLayout25.xml"/><Relationship Id="rId1" Type="http://schemas.openxmlformats.org/officeDocument/2006/relationships/tags" Target="../tags/tag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5.xml"/><Relationship Id="rId1" Type="http://schemas.openxmlformats.org/officeDocument/2006/relationships/tags" Target="../tags/tag10.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5.xml"/><Relationship Id="rId1" Type="http://schemas.openxmlformats.org/officeDocument/2006/relationships/tags" Target="../tags/tag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374" y="644993"/>
            <a:ext cx="8231681" cy="2261169"/>
          </a:xfrm>
        </p:spPr>
        <p:txBody>
          <a:bodyPr/>
          <a:lstStyle/>
          <a:p>
            <a:r>
              <a:rPr lang="en-US" sz="3600" b="0" dirty="0">
                <a:latin typeface="Open Sans" panose="020B0606030504020204" pitchFamily="34" charset="0"/>
                <a:ea typeface="Open Sans" panose="020B0606030504020204" pitchFamily="34" charset="0"/>
                <a:cs typeface="Open Sans" panose="020B0606030504020204" pitchFamily="34" charset="0"/>
              </a:rPr>
              <a:t>Playing the Long Game:</a:t>
            </a:r>
            <a:br>
              <a:rPr lang="en-US" sz="3600" b="0" dirty="0">
                <a:latin typeface="Open Sans" panose="020B0606030504020204" pitchFamily="34" charset="0"/>
                <a:ea typeface="Open Sans" panose="020B0606030504020204" pitchFamily="34" charset="0"/>
                <a:cs typeface="Open Sans" panose="020B0606030504020204" pitchFamily="34" charset="0"/>
              </a:rPr>
            </a:br>
            <a:r>
              <a:rPr lang="en-US" sz="2400" b="0" dirty="0">
                <a:latin typeface="Open Sans" panose="020B0606030504020204" pitchFamily="34" charset="0"/>
                <a:ea typeface="Open Sans" panose="020B0606030504020204" pitchFamily="34" charset="0"/>
                <a:cs typeface="Open Sans" panose="020B0606030504020204" pitchFamily="34" charset="0"/>
              </a:rPr>
              <a:t>Building an A11y Outreach Ecosystem to Increase Faculty Engagement</a:t>
            </a:r>
            <a:br>
              <a:rPr lang="en-US" sz="4400" dirty="0">
                <a:latin typeface="Open Sans" panose="020B0606030504020204" pitchFamily="34" charset="0"/>
                <a:ea typeface="Open Sans" panose="020B0606030504020204" pitchFamily="34" charset="0"/>
                <a:cs typeface="Open Sans" panose="020B0606030504020204" pitchFamily="34" charset="0"/>
              </a:rPr>
            </a:br>
            <a:endParaRPr lang="en-US" sz="2400" b="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A6DC882-6262-458B-AED2-64F51BC4B310}"/>
              </a:ext>
            </a:extLst>
          </p:cNvPr>
          <p:cNvSpPr txBox="1"/>
          <p:nvPr/>
        </p:nvSpPr>
        <p:spPr>
          <a:xfrm>
            <a:off x="583809" y="3638496"/>
            <a:ext cx="5499647" cy="615553"/>
          </a:xfrm>
          <a:prstGeom prst="rect">
            <a:avLst/>
          </a:prstGeom>
          <a:noFill/>
        </p:spPr>
        <p:txBody>
          <a:bodyPr wrap="none" rtlCol="0">
            <a:spAutoFit/>
          </a:bodyPr>
          <a:lstStyle/>
          <a:p>
            <a:r>
              <a:rPr lang="en-US" b="1" dirty="0"/>
              <a:t>Mary-Colleen Jenkins, Terrill Thompson, Mary Mulvihill </a:t>
            </a:r>
          </a:p>
          <a:p>
            <a:r>
              <a:rPr lang="en-US" sz="1600" dirty="0"/>
              <a:t>UW-IT Accessible Technologies | </a:t>
            </a:r>
            <a:r>
              <a:rPr lang="en-US" sz="1600" dirty="0">
                <a:hlinkClick r:id="rId4"/>
              </a:rPr>
              <a:t>https://uw.edu/accesstech</a:t>
            </a:r>
            <a:endParaRPr lang="en-US" sz="1600" dirty="0"/>
          </a:p>
        </p:txBody>
      </p:sp>
      <p:pic>
        <p:nvPicPr>
          <p:cNvPr id="5" name="Picture 4" descr="Creative Commons license icon: This license enables reusers to distribute, remix, adapt, and build upon the material in any medium or format for noncommercial purposes only, and only so long as attribution is given to the creator. If users remix, adapt, or build upon the materials, it must be licensed under identical terms.">
            <a:extLst>
              <a:ext uri="{FF2B5EF4-FFF2-40B4-BE49-F238E27FC236}">
                <a16:creationId xmlns:a16="http://schemas.microsoft.com/office/drawing/2014/main" id="{E2ABD0EB-13D6-963D-2FA0-8DE469B9408B}"/>
              </a:ext>
            </a:extLst>
          </p:cNvPr>
          <p:cNvPicPr>
            <a:picLocks noChangeAspect="1"/>
          </p:cNvPicPr>
          <p:nvPr/>
        </p:nvPicPr>
        <p:blipFill>
          <a:blip r:embed="rId5"/>
          <a:stretch>
            <a:fillRect/>
          </a:stretch>
        </p:blipFill>
        <p:spPr>
          <a:xfrm>
            <a:off x="5773347" y="4498507"/>
            <a:ext cx="1227411" cy="429442"/>
          </a:xfrm>
          <a:prstGeom prst="rect">
            <a:avLst/>
          </a:prstGeom>
        </p:spPr>
      </p:pic>
    </p:spTree>
    <p:custDataLst>
      <p:tags r:id="rId1"/>
    </p:custDataLst>
    <p:extLst>
      <p:ext uri="{BB962C8B-B14F-4D97-AF65-F5344CB8AC3E}">
        <p14:creationId xmlns:p14="http://schemas.microsoft.com/office/powerpoint/2010/main" val="8907377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4D820F-3B59-6647-8F5E-B63FDCA191CB}"/>
              </a:ext>
            </a:extLst>
          </p:cNvPr>
          <p:cNvSpPr>
            <a:spLocks noGrp="1"/>
          </p:cNvSpPr>
          <p:nvPr>
            <p:ph type="title"/>
          </p:nvPr>
        </p:nvSpPr>
        <p:spPr>
          <a:xfrm>
            <a:off x="447922" y="369285"/>
            <a:ext cx="8197109" cy="615071"/>
          </a:xfrm>
        </p:spPr>
        <p:txBody>
          <a:bodyPr/>
          <a:lstStyle/>
          <a:p>
            <a:r>
              <a:rPr lang="en-US" sz="3200" b="0" cap="small" spc="300">
                <a:latin typeface="Encode Sans Normal" panose="02000000000000000000"/>
              </a:rPr>
              <a:t>Top-down Approach (present)</a:t>
            </a:r>
            <a:endParaRPr lang="en-US"/>
          </a:p>
        </p:txBody>
      </p:sp>
      <p:sp>
        <p:nvSpPr>
          <p:cNvPr id="2" name="Text Placeholder 1">
            <a:extLst>
              <a:ext uri="{FF2B5EF4-FFF2-40B4-BE49-F238E27FC236}">
                <a16:creationId xmlns:a16="http://schemas.microsoft.com/office/drawing/2014/main" id="{289F2F09-4AD4-E240-94CD-7F589B40090C}"/>
              </a:ext>
            </a:extLst>
          </p:cNvPr>
          <p:cNvSpPr>
            <a:spLocks noGrp="1"/>
          </p:cNvSpPr>
          <p:nvPr>
            <p:ph type="body" sz="quarter" idx="11"/>
          </p:nvPr>
        </p:nvSpPr>
        <p:spPr>
          <a:xfrm>
            <a:off x="447923" y="1287408"/>
            <a:ext cx="8197114" cy="3284592"/>
          </a:xfrm>
        </p:spPr>
        <p:txBody>
          <a:bodyPr lIns="91440" tIns="45720" rIns="91440" bIns="45720" anchor="t"/>
          <a:lstStyle/>
          <a:p>
            <a:pPr marL="0" indent="0">
              <a:buNone/>
            </a:pPr>
            <a:r>
              <a:rPr lang="en-US" sz="2000">
                <a:latin typeface="Open Sans"/>
                <a:ea typeface="Open Sans"/>
                <a:cs typeface="Open Sans"/>
              </a:rPr>
              <a:t>ADA &amp; Accessibility Steering Committee</a:t>
            </a:r>
          </a:p>
          <a:p>
            <a:pPr marL="457200" lvl="1" indent="0">
              <a:buNone/>
            </a:pPr>
            <a:r>
              <a:rPr lang="en-US" sz="1800" b="0">
                <a:solidFill>
                  <a:schemeClr val="accent4">
                    <a:lumMod val="10000"/>
                  </a:schemeClr>
                </a:solidFill>
                <a:latin typeface="Open Sans"/>
                <a:ea typeface="Open Sans"/>
                <a:cs typeface="Open Sans"/>
              </a:rPr>
              <a:t>“</a:t>
            </a:r>
            <a:r>
              <a:rPr lang="en-US" sz="1800" b="0" i="0">
                <a:solidFill>
                  <a:srgbClr val="373A3C"/>
                </a:solidFill>
                <a:effectLst/>
                <a:latin typeface="Open Sans"/>
                <a:ea typeface="Open Sans"/>
                <a:cs typeface="Open Sans"/>
              </a:rPr>
              <a:t>President Ana Mari Cauce appointed the ADA &amp; Accessibility Steering Committee in 2020 to provide ongoing strategic oversight and leadership for the University’s work with regard to the University’s efforts to ensure equal opportunity and full participation for all individuals with disabilities. The committee is charged with fostering an institution-wide environment of inclusion and equal access consistent with the University’s mission and values while embracing the mandates of the Americans with Disabilities Act (ADA) and other relevant laws and regulations.” </a:t>
            </a:r>
          </a:p>
          <a:p>
            <a:pPr lvl="1">
              <a:buFont typeface="Wingdings"/>
              <a:buChar char="§"/>
            </a:pPr>
            <a:r>
              <a:rPr lang="en-US" sz="1600" b="0">
                <a:solidFill>
                  <a:srgbClr val="0070C0"/>
                </a:solidFill>
                <a:latin typeface="Open Sans"/>
                <a:ea typeface="Open Sans"/>
                <a:cs typeface="Open Sans"/>
                <a:hlinkClick r:id="rId4">
                  <a:extLst>
                    <a:ext uri="{A12FA001-AC4F-418D-AE19-62706E023703}">
                      <ahyp:hlinkClr xmlns:ahyp="http://schemas.microsoft.com/office/drawing/2018/hyperlinkcolor" val="tx"/>
                    </a:ext>
                  </a:extLst>
                </a:hlinkClick>
              </a:rPr>
              <a:t>https://uw.edu/ada/leadership-planning/steering-committee/</a:t>
            </a:r>
            <a:endParaRPr lang="en-US" sz="1600" b="0">
              <a:solidFill>
                <a:srgbClr val="0070C0"/>
              </a:solidFill>
              <a:latin typeface="Open Sans"/>
              <a:ea typeface="Open Sans"/>
              <a:cs typeface="Open Sans"/>
            </a:endParaRPr>
          </a:p>
          <a:p>
            <a:pPr marL="0" indent="0">
              <a:buNone/>
            </a:pPr>
            <a:r>
              <a:rPr lang="en-US">
                <a:solidFill>
                  <a:schemeClr val="accent4">
                    <a:lumMod val="10000"/>
                  </a:schemeClr>
                </a:solidFill>
                <a:latin typeface="Open Sans"/>
                <a:ea typeface="Open Sans"/>
                <a:cs typeface="Open Sans"/>
              </a:rPr>
              <a:t> </a:t>
            </a:r>
            <a:endParaRPr lang="en-US" b="0">
              <a:solidFill>
                <a:schemeClr val="accent4">
                  <a:lumMod val="10000"/>
                </a:schemeClr>
              </a:solidFill>
              <a:latin typeface="Open Sans"/>
              <a:ea typeface="Open Sans"/>
              <a:cs typeface="Open Sans"/>
            </a:endParaRPr>
          </a:p>
          <a:p>
            <a:pPr marL="0" indent="0">
              <a:buNone/>
            </a:pPr>
            <a:endParaRPr lang="en-US" b="0">
              <a:solidFill>
                <a:schemeClr val="accent4">
                  <a:lumMod val="10000"/>
                </a:schemeClr>
              </a:solidFill>
            </a:endParaRPr>
          </a:p>
        </p:txBody>
      </p:sp>
    </p:spTree>
    <p:custDataLst>
      <p:tags r:id="rId1"/>
    </p:custDataLst>
    <p:extLst>
      <p:ext uri="{BB962C8B-B14F-4D97-AF65-F5344CB8AC3E}">
        <p14:creationId xmlns:p14="http://schemas.microsoft.com/office/powerpoint/2010/main" val="319021022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7BF13-6DA3-FEE1-6833-E4E813F5992E}"/>
              </a:ext>
            </a:extLst>
          </p:cNvPr>
          <p:cNvSpPr>
            <a:spLocks noGrp="1"/>
          </p:cNvSpPr>
          <p:nvPr>
            <p:ph type="title"/>
          </p:nvPr>
        </p:nvSpPr>
        <p:spPr>
          <a:xfrm>
            <a:off x="447922" y="369285"/>
            <a:ext cx="8197109" cy="618687"/>
          </a:xfrm>
        </p:spPr>
        <p:txBody>
          <a:bodyPr/>
          <a:lstStyle/>
          <a:p>
            <a:r>
              <a:rPr lang="en-US" sz="3200" b="0" cap="small" spc="300">
                <a:latin typeface="Encode Sans Normal" panose="02000000000000000000"/>
              </a:rPr>
              <a:t>The Elephant in the room</a:t>
            </a:r>
            <a:endParaRPr lang="en-US" b="0"/>
          </a:p>
        </p:txBody>
      </p:sp>
      <p:sp>
        <p:nvSpPr>
          <p:cNvPr id="3" name="Text Placeholder 2">
            <a:extLst>
              <a:ext uri="{FF2B5EF4-FFF2-40B4-BE49-F238E27FC236}">
                <a16:creationId xmlns:a16="http://schemas.microsoft.com/office/drawing/2014/main" id="{08B92081-CC52-AC6E-89E1-437968DAB34A}"/>
              </a:ext>
            </a:extLst>
          </p:cNvPr>
          <p:cNvSpPr>
            <a:spLocks noGrp="1"/>
          </p:cNvSpPr>
          <p:nvPr>
            <p:ph type="body" sz="quarter" idx="11"/>
          </p:nvPr>
        </p:nvSpPr>
        <p:spPr>
          <a:xfrm>
            <a:off x="447923" y="1271751"/>
            <a:ext cx="5248684" cy="3502464"/>
          </a:xfrm>
        </p:spPr>
        <p:txBody>
          <a:bodyPr lIns="91440" tIns="45720" rIns="91440" bIns="45720" anchor="t"/>
          <a:lstStyle/>
          <a:p>
            <a:pPr marL="0" indent="0">
              <a:buNone/>
            </a:pPr>
            <a:r>
              <a:rPr lang="en-US" sz="2000" b="0">
                <a:latin typeface="Open Sans"/>
                <a:ea typeface="Open Sans"/>
                <a:cs typeface="Open Sans"/>
              </a:rPr>
              <a:t>The Department of Justice (DOJ) final rule on web accessibility filed on April 24, 2024, is the elephant in the room.</a:t>
            </a:r>
          </a:p>
          <a:p>
            <a:pPr marL="0" indent="0">
              <a:buNone/>
            </a:pPr>
            <a:endParaRPr lang="en-US" sz="2000" b="0"/>
          </a:p>
          <a:p>
            <a:pPr marL="0" indent="0">
              <a:buNone/>
            </a:pPr>
            <a:r>
              <a:rPr lang="en-US" sz="2000" b="0">
                <a:latin typeface="Open Sans"/>
                <a:ea typeface="Open Sans"/>
                <a:cs typeface="Open Sans"/>
              </a:rPr>
              <a:t>How do we scale our existing efforts and build new infrastructure to meet this challenge?</a:t>
            </a:r>
          </a:p>
          <a:p>
            <a:pPr marL="0" indent="0">
              <a:buNone/>
            </a:pPr>
            <a:endParaRPr lang="en-US" sz="2000" b="0">
              <a:latin typeface="Open Sans"/>
              <a:ea typeface="Open Sans"/>
              <a:cs typeface="Open Sans"/>
            </a:endParaRPr>
          </a:p>
          <a:p>
            <a:pPr marL="0" indent="0">
              <a:buNone/>
            </a:pPr>
            <a:endParaRPr lang="en-US" sz="2000" b="0"/>
          </a:p>
          <a:p>
            <a:pPr marL="0" indent="0">
              <a:buNone/>
            </a:pPr>
            <a:endParaRPr lang="en-US" sz="2000" b="0"/>
          </a:p>
          <a:p>
            <a:pPr marL="0" indent="0">
              <a:buNone/>
            </a:pPr>
            <a:endParaRPr lang="en-US" sz="2000" b="0"/>
          </a:p>
          <a:p>
            <a:pPr marL="0" indent="0">
              <a:buNone/>
            </a:pPr>
            <a:endParaRPr lang="en-US" sz="2000" b="0"/>
          </a:p>
        </p:txBody>
      </p:sp>
      <p:pic>
        <p:nvPicPr>
          <p:cNvPr id="6" name="Picture 5" descr="A half-view of an elephant's head, as if the elephant is peering out from behind the textbox.">
            <a:extLst>
              <a:ext uri="{FF2B5EF4-FFF2-40B4-BE49-F238E27FC236}">
                <a16:creationId xmlns:a16="http://schemas.microsoft.com/office/drawing/2014/main" id="{477C8370-5BE7-1D9D-0CF5-0C2CD215578C}"/>
              </a:ext>
            </a:extLst>
          </p:cNvPr>
          <p:cNvPicPr>
            <a:picLocks noChangeAspect="1"/>
          </p:cNvPicPr>
          <p:nvPr/>
        </p:nvPicPr>
        <p:blipFill>
          <a:blip r:embed="rId4"/>
          <a:stretch>
            <a:fillRect/>
          </a:stretch>
        </p:blipFill>
        <p:spPr>
          <a:xfrm>
            <a:off x="5909871" y="1187669"/>
            <a:ext cx="2624527" cy="3184634"/>
          </a:xfrm>
          <a:prstGeom prst="rect">
            <a:avLst/>
          </a:prstGeom>
          <a:ln w="19050">
            <a:solidFill>
              <a:schemeClr val="tx1"/>
            </a:solidFill>
          </a:ln>
        </p:spPr>
      </p:pic>
    </p:spTree>
    <p:custDataLst>
      <p:tags r:id="rId1"/>
    </p:custDataLst>
    <p:extLst>
      <p:ext uri="{BB962C8B-B14F-4D97-AF65-F5344CB8AC3E}">
        <p14:creationId xmlns:p14="http://schemas.microsoft.com/office/powerpoint/2010/main" val="7277445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EE9CEE27-AD31-5028-C4A2-3B7ECDAC9D49}"/>
              </a:ext>
            </a:extLst>
          </p:cNvPr>
          <p:cNvSpPr>
            <a:spLocks noGrp="1"/>
          </p:cNvSpPr>
          <p:nvPr>
            <p:ph type="title"/>
          </p:nvPr>
        </p:nvSpPr>
        <p:spPr>
          <a:xfrm>
            <a:off x="447922" y="369285"/>
            <a:ext cx="8197109" cy="745896"/>
          </a:xfrm>
        </p:spPr>
        <p:txBody>
          <a:bodyPr lIns="91440" tIns="45720" rIns="91440" bIns="45720" anchor="b"/>
          <a:lstStyle/>
          <a:p>
            <a:r>
              <a:rPr lang="en-US" sz="2800" b="0" cap="small" spc="300">
                <a:latin typeface="Encode Sans Normal" panose="02000000000000000000"/>
              </a:rPr>
              <a:t>Positive Change</a:t>
            </a:r>
            <a:br>
              <a:rPr lang="en-US" sz="2800" b="0" cap="small" spc="300">
                <a:latin typeface="Encode Sans Normal" panose="02000000000000000000"/>
              </a:rPr>
            </a:br>
            <a:r>
              <a:rPr lang="en-US" sz="2000" b="0" cap="small" spc="300">
                <a:latin typeface="Encode Sans Normal" panose="02000000000000000000"/>
              </a:rPr>
              <a:t>Responding to the ADA Rule (future)</a:t>
            </a:r>
            <a:endParaRPr lang="en-US" sz="2000">
              <a:latin typeface="Encode Sans Normal Black"/>
            </a:endParaRPr>
          </a:p>
        </p:txBody>
      </p:sp>
      <p:sp>
        <p:nvSpPr>
          <p:cNvPr id="2" name="Text Placeholder 1">
            <a:extLst>
              <a:ext uri="{FF2B5EF4-FFF2-40B4-BE49-F238E27FC236}">
                <a16:creationId xmlns:a16="http://schemas.microsoft.com/office/drawing/2014/main" id="{289F2F09-4AD4-E240-94CD-7F589B40090C}"/>
              </a:ext>
            </a:extLst>
          </p:cNvPr>
          <p:cNvSpPr>
            <a:spLocks noGrp="1"/>
          </p:cNvSpPr>
          <p:nvPr>
            <p:ph type="body" sz="quarter" idx="11"/>
          </p:nvPr>
        </p:nvSpPr>
        <p:spPr>
          <a:xfrm>
            <a:off x="447923" y="1225439"/>
            <a:ext cx="8197114" cy="3346561"/>
          </a:xfrm>
        </p:spPr>
        <p:txBody>
          <a:bodyPr lIns="91440" tIns="45720" rIns="91440" bIns="45720" anchor="t"/>
          <a:lstStyle/>
          <a:p>
            <a:pPr marL="0" indent="0">
              <a:buNone/>
            </a:pPr>
            <a:r>
              <a:rPr lang="en-US" sz="1800" dirty="0">
                <a:latin typeface="Open Sans"/>
                <a:ea typeface="Open Sans"/>
                <a:cs typeface="Open Sans"/>
              </a:rPr>
              <a:t>New staff </a:t>
            </a:r>
            <a:endParaRPr lang="en-US" dirty="0"/>
          </a:p>
          <a:p>
            <a:pPr lvl="1">
              <a:buFont typeface="Wingdings" panose="05000000000000000000" pitchFamily="2" charset="2"/>
              <a:buChar char="§"/>
            </a:pPr>
            <a:r>
              <a:rPr lang="en-US" sz="1400" b="0" dirty="0">
                <a:latin typeface="Open Sans"/>
                <a:ea typeface="Open Sans"/>
                <a:cs typeface="Open Sans"/>
              </a:rPr>
              <a:t>Deputy ADA Coordinator for Digital Accessibility </a:t>
            </a:r>
          </a:p>
          <a:p>
            <a:pPr lvl="1">
              <a:buFont typeface="Wingdings" panose="05000000000000000000" pitchFamily="2" charset="2"/>
              <a:buChar char="§"/>
            </a:pPr>
            <a:r>
              <a:rPr lang="en-US" sz="1400" b="0" dirty="0">
                <a:latin typeface="Open Sans"/>
                <a:ea typeface="Open Sans"/>
                <a:cs typeface="Open Sans"/>
              </a:rPr>
              <a:t>Instruction Accessibility Specialist (from temp to full-time permanent) ***</a:t>
            </a:r>
          </a:p>
          <a:p>
            <a:pPr lvl="1">
              <a:buFont typeface="Wingdings" panose="05000000000000000000" pitchFamily="2" charset="2"/>
              <a:buChar char="§"/>
            </a:pPr>
            <a:r>
              <a:rPr lang="en-US" sz="1400" b="0" dirty="0">
                <a:latin typeface="Open Sans"/>
                <a:ea typeface="Open Sans"/>
                <a:cs typeface="Open Sans"/>
              </a:rPr>
              <a:t>Lead Digital Accessibility Consultant (in recruitment!)</a:t>
            </a:r>
          </a:p>
          <a:p>
            <a:pPr marL="0" indent="0">
              <a:buNone/>
            </a:pPr>
            <a:r>
              <a:rPr lang="en-US" sz="1800" dirty="0">
                <a:solidFill>
                  <a:schemeClr val="tx1"/>
                </a:solidFill>
                <a:latin typeface="Open Sans"/>
                <a:ea typeface="Open Sans"/>
                <a:cs typeface="Open Sans"/>
              </a:rPr>
              <a:t>New tools and services</a:t>
            </a:r>
            <a:r>
              <a:rPr lang="en-US" b="0" dirty="0">
                <a:solidFill>
                  <a:schemeClr val="tx1"/>
                </a:solidFill>
                <a:latin typeface="Open Sans"/>
                <a:ea typeface="Open Sans"/>
                <a:cs typeface="Open Sans"/>
              </a:rPr>
              <a:t>  </a:t>
            </a:r>
          </a:p>
          <a:p>
            <a:pPr lvl="1">
              <a:buFont typeface="Wingdings" panose="05000000000000000000" pitchFamily="2" charset="2"/>
              <a:buChar char="§"/>
            </a:pPr>
            <a:r>
              <a:rPr lang="en-US" sz="1400" b="0" dirty="0">
                <a:latin typeface="Open Sans"/>
                <a:ea typeface="Open Sans"/>
                <a:cs typeface="Open Sans"/>
              </a:rPr>
              <a:t>Domain Discovery Tool (Little Forest) </a:t>
            </a:r>
          </a:p>
          <a:p>
            <a:pPr lvl="1">
              <a:buFont typeface="Wingdings" panose="05000000000000000000" pitchFamily="2" charset="2"/>
              <a:buChar char="§"/>
            </a:pPr>
            <a:r>
              <a:rPr lang="en-US" sz="1400" b="0" dirty="0">
                <a:latin typeface="Open Sans"/>
                <a:ea typeface="Open Sans"/>
                <a:cs typeface="Open Sans"/>
              </a:rPr>
              <a:t>Enterprise web accessibility checker (</a:t>
            </a:r>
            <a:r>
              <a:rPr lang="en-US" sz="1400" b="0" dirty="0" err="1">
                <a:latin typeface="Open Sans"/>
                <a:ea typeface="Open Sans"/>
                <a:cs typeface="Open Sans"/>
              </a:rPr>
              <a:t>DubBot</a:t>
            </a:r>
            <a:r>
              <a:rPr lang="en-US" sz="1400" b="0" dirty="0">
                <a:latin typeface="Open Sans"/>
                <a:ea typeface="Open Sans"/>
                <a:cs typeface="Open Sans"/>
              </a:rPr>
              <a:t>) </a:t>
            </a:r>
          </a:p>
          <a:p>
            <a:pPr lvl="1">
              <a:buFont typeface="Wingdings" panose="05000000000000000000" pitchFamily="2" charset="2"/>
              <a:buChar char="§"/>
            </a:pPr>
            <a:r>
              <a:rPr lang="en-US" sz="1400" b="0" dirty="0">
                <a:latin typeface="Open Sans"/>
                <a:ea typeface="Open Sans"/>
                <a:cs typeface="Open Sans"/>
              </a:rPr>
              <a:t>PDF remediation tool (</a:t>
            </a:r>
            <a:r>
              <a:rPr lang="en-US" sz="1400" b="0" dirty="0" err="1">
                <a:latin typeface="Open Sans"/>
                <a:ea typeface="Open Sans"/>
                <a:cs typeface="Open Sans"/>
              </a:rPr>
              <a:t>Equidox</a:t>
            </a:r>
            <a:r>
              <a:rPr lang="en-US" sz="1400" b="0" dirty="0">
                <a:latin typeface="Open Sans"/>
                <a:ea typeface="Open Sans"/>
                <a:cs typeface="Open Sans"/>
              </a:rPr>
              <a:t>) </a:t>
            </a:r>
          </a:p>
          <a:p>
            <a:pPr lvl="1">
              <a:buFont typeface="Wingdings" panose="05000000000000000000" pitchFamily="2" charset="2"/>
              <a:buChar char="§"/>
            </a:pPr>
            <a:r>
              <a:rPr lang="en-US" sz="1400" b="0" dirty="0">
                <a:latin typeface="Open Sans"/>
                <a:ea typeface="Open Sans"/>
                <a:cs typeface="Open Sans"/>
              </a:rPr>
              <a:t>Training curriculum (Deque University) </a:t>
            </a:r>
          </a:p>
          <a:p>
            <a:pPr lvl="1">
              <a:buFont typeface="Wingdings" panose="05000000000000000000" pitchFamily="2" charset="2"/>
              <a:buChar char="§"/>
            </a:pPr>
            <a:r>
              <a:rPr lang="en-US" sz="1400" b="0" dirty="0">
                <a:latin typeface="Open Sans"/>
                <a:ea typeface="Open Sans"/>
                <a:cs typeface="Open Sans"/>
              </a:rPr>
              <a:t>Course materials accessibility tool (Anthology Ally) – Not new, but exploring strategies for increasing adoption  </a:t>
            </a:r>
          </a:p>
          <a:p>
            <a:pPr lvl="1">
              <a:buFont typeface="Wingdings" panose="05000000000000000000" pitchFamily="2" charset="2"/>
              <a:buChar char="§"/>
            </a:pPr>
            <a:r>
              <a:rPr lang="en-US" sz="1400" b="0" dirty="0">
                <a:latin typeface="Open Sans"/>
                <a:ea typeface="Open Sans"/>
                <a:cs typeface="Open Sans"/>
              </a:rPr>
              <a:t>Student Team to help with manual web accessibility evals </a:t>
            </a:r>
            <a:endParaRPr lang="en-US" sz="1400" b="0" dirty="0">
              <a:solidFill>
                <a:schemeClr val="tx1"/>
              </a:solidFill>
              <a:latin typeface="Open Sans"/>
              <a:ea typeface="Open Sans"/>
              <a:cs typeface="Open Sans"/>
            </a:endParaRPr>
          </a:p>
          <a:p>
            <a:pPr marL="0" indent="0">
              <a:buNone/>
            </a:pPr>
            <a:endParaRPr lang="en-US" b="0" dirty="0">
              <a:solidFill>
                <a:schemeClr val="accent5"/>
              </a:solidFill>
            </a:endParaRPr>
          </a:p>
          <a:p>
            <a:pPr marL="0" indent="0">
              <a:buNone/>
            </a:pPr>
            <a:endParaRPr lang="en-US" b="0" dirty="0">
              <a:solidFill>
                <a:schemeClr val="accent4">
                  <a:lumMod val="10000"/>
                </a:schemeClr>
              </a:solidFill>
            </a:endParaRPr>
          </a:p>
        </p:txBody>
      </p:sp>
    </p:spTree>
    <p:custDataLst>
      <p:tags r:id="rId1"/>
    </p:custDataLst>
    <p:extLst>
      <p:ext uri="{BB962C8B-B14F-4D97-AF65-F5344CB8AC3E}">
        <p14:creationId xmlns:p14="http://schemas.microsoft.com/office/powerpoint/2010/main" val="11017476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626458-1D66-31F9-0525-1105C587B44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4CA38A4-8384-92F9-C58C-9D3B572A25A1}"/>
              </a:ext>
            </a:extLst>
          </p:cNvPr>
          <p:cNvSpPr>
            <a:spLocks noGrp="1"/>
          </p:cNvSpPr>
          <p:nvPr>
            <p:ph type="title"/>
          </p:nvPr>
        </p:nvSpPr>
        <p:spPr/>
        <p:txBody>
          <a:bodyPr lIns="68580" tIns="34290" rIns="68580" bIns="34290" anchor="b"/>
          <a:lstStyle/>
          <a:p>
            <a:r>
              <a:rPr lang="en-US" sz="3200" b="0" cap="small" spc="300" dirty="0">
                <a:latin typeface="Encode Sans Normal" panose="02000000000000000000"/>
              </a:rPr>
              <a:t>Governance and reporting </a:t>
            </a:r>
            <a:endParaRPr lang="en-US" dirty="0"/>
          </a:p>
        </p:txBody>
      </p:sp>
      <p:pic>
        <p:nvPicPr>
          <p:cNvPr id="17" name="Picture 16" descr="An org chart showing the ADA Digital Accessibility Work (Action Teams) reporting up to a UW-IT PM. The UW-IT/PM has two branches of oversight: For Governance, UW-IT/PM is governed by a new ADA Domain, which is governed by I&amp;T Governance. For Reporting, UW-IT/PM reports up to ERM (new), which reports up to Board of Regents. ">
            <a:extLst>
              <a:ext uri="{FF2B5EF4-FFF2-40B4-BE49-F238E27FC236}">
                <a16:creationId xmlns:a16="http://schemas.microsoft.com/office/drawing/2014/main" id="{AB3292BE-43A8-101A-9B5B-39D91FD52972}"/>
              </a:ext>
            </a:extLst>
          </p:cNvPr>
          <p:cNvPicPr>
            <a:picLocks noChangeAspect="1"/>
          </p:cNvPicPr>
          <p:nvPr/>
        </p:nvPicPr>
        <p:blipFill>
          <a:blip r:embed="rId4"/>
          <a:stretch>
            <a:fillRect/>
          </a:stretch>
        </p:blipFill>
        <p:spPr>
          <a:xfrm>
            <a:off x="1012053" y="1596682"/>
            <a:ext cx="6049331" cy="3074547"/>
          </a:xfrm>
          <a:prstGeom prst="rect">
            <a:avLst/>
          </a:prstGeom>
        </p:spPr>
      </p:pic>
    </p:spTree>
    <p:custDataLst>
      <p:tags r:id="rId1"/>
    </p:custDataLst>
    <p:extLst>
      <p:ext uri="{BB962C8B-B14F-4D97-AF65-F5344CB8AC3E}">
        <p14:creationId xmlns:p14="http://schemas.microsoft.com/office/powerpoint/2010/main" val="33520598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51054-1472-8F0A-8874-9199D9B23ABC}"/>
            </a:ext>
          </a:extLst>
        </p:cNvPr>
        <p:cNvGrpSpPr/>
        <p:nvPr/>
      </p:nvGrpSpPr>
      <p:grpSpPr>
        <a:xfrm>
          <a:off x="0" y="0"/>
          <a:ext cx="0" cy="0"/>
          <a:chOff x="0" y="0"/>
          <a:chExt cx="0" cy="0"/>
        </a:xfrm>
      </p:grpSpPr>
      <p:sp>
        <p:nvSpPr>
          <p:cNvPr id="4" name="Title 2">
            <a:extLst>
              <a:ext uri="{FF2B5EF4-FFF2-40B4-BE49-F238E27FC236}">
                <a16:creationId xmlns:a16="http://schemas.microsoft.com/office/drawing/2014/main" id="{64BB4386-B110-1E6E-8E89-A31453DCCEBF}"/>
              </a:ext>
            </a:extLst>
          </p:cNvPr>
          <p:cNvSpPr>
            <a:spLocks noGrp="1"/>
          </p:cNvSpPr>
          <p:nvPr>
            <p:ph type="title"/>
          </p:nvPr>
        </p:nvSpPr>
        <p:spPr>
          <a:xfrm>
            <a:off x="461694" y="288339"/>
            <a:ext cx="8183338" cy="743961"/>
          </a:xfrm>
        </p:spPr>
        <p:txBody>
          <a:bodyPr/>
          <a:lstStyle/>
          <a:p>
            <a:r>
              <a:rPr lang="en-US" sz="2800" b="0" cap="small" spc="300" dirty="0">
                <a:latin typeface="Encode Sans Normal" panose="02000000000000000000"/>
              </a:rPr>
              <a:t>Information &amp; Technology governance</a:t>
            </a:r>
            <a:endParaRPr lang="en-US" sz="2000" dirty="0"/>
          </a:p>
        </p:txBody>
      </p:sp>
      <p:sp>
        <p:nvSpPr>
          <p:cNvPr id="2" name="Text Placeholder 1">
            <a:extLst>
              <a:ext uri="{FF2B5EF4-FFF2-40B4-BE49-F238E27FC236}">
                <a16:creationId xmlns:a16="http://schemas.microsoft.com/office/drawing/2014/main" id="{22F588AE-5C4E-07F3-01AC-94F6B9C79D57}"/>
              </a:ext>
            </a:extLst>
          </p:cNvPr>
          <p:cNvSpPr>
            <a:spLocks noGrp="1"/>
          </p:cNvSpPr>
          <p:nvPr>
            <p:ph type="body" sz="quarter" idx="11"/>
          </p:nvPr>
        </p:nvSpPr>
        <p:spPr>
          <a:xfrm>
            <a:off x="461694" y="1487089"/>
            <a:ext cx="5188133" cy="3084911"/>
          </a:xfrm>
        </p:spPr>
        <p:txBody>
          <a:bodyPr lIns="91440" tIns="45720" rIns="91440" bIns="45720" anchor="t"/>
          <a:lstStyle/>
          <a:p>
            <a:pPr marL="0" indent="0">
              <a:buNone/>
            </a:pPr>
            <a:r>
              <a:rPr lang="en-US" sz="1800" b="0" dirty="0">
                <a:solidFill>
                  <a:schemeClr val="tx1"/>
                </a:solidFill>
                <a:latin typeface="Open Sans"/>
                <a:ea typeface="Open Sans"/>
                <a:cs typeface="Open Sans"/>
              </a:rPr>
              <a:t>Shared responsibility: </a:t>
            </a:r>
            <a:br>
              <a:rPr lang="en-US" sz="1800" b="0" dirty="0">
                <a:solidFill>
                  <a:schemeClr val="tx1"/>
                </a:solidFill>
                <a:latin typeface="Open Sans"/>
                <a:ea typeface="Open Sans"/>
                <a:cs typeface="Open Sans"/>
              </a:rPr>
            </a:br>
            <a:endParaRPr lang="en-US" sz="1200" b="0" dirty="0">
              <a:solidFill>
                <a:schemeClr val="tx1"/>
              </a:solidFill>
              <a:latin typeface="Open Sans"/>
              <a:ea typeface="Open Sans"/>
              <a:cs typeface="Open Sans"/>
            </a:endParaRPr>
          </a:p>
          <a:p>
            <a:pPr algn="l" fontAlgn="base">
              <a:buFont typeface="Arial" panose="020B0604020202020204" pitchFamily="34" charset="0"/>
              <a:buChar char="•"/>
            </a:pPr>
            <a:r>
              <a:rPr lang="en-US" sz="1400" i="0" u="none" strike="noStrike" dirty="0">
                <a:solidFill>
                  <a:schemeClr val="tx2">
                    <a:lumMod val="75000"/>
                  </a:schemeClr>
                </a:solidFill>
                <a:effectLst/>
                <a:latin typeface="Aptos" panose="020B0004020202020204" pitchFamily="34" charset="0"/>
              </a:rPr>
              <a:t>Central IT (UW-IT)</a:t>
            </a:r>
            <a:r>
              <a:rPr lang="en-US" sz="1400" b="0" i="0" u="none" strike="noStrike" dirty="0">
                <a:solidFill>
                  <a:schemeClr val="tx2">
                    <a:lumMod val="75000"/>
                  </a:schemeClr>
                </a:solidFill>
                <a:effectLst/>
                <a:latin typeface="Aptos" panose="020B0004020202020204" pitchFamily="34" charset="0"/>
              </a:rPr>
              <a:t> responsible for enterprise implementation ​</a:t>
            </a:r>
          </a:p>
          <a:p>
            <a:pPr algn="l" fontAlgn="base">
              <a:buFont typeface="Arial" panose="020B0604020202020204" pitchFamily="34" charset="0"/>
              <a:buChar char="•"/>
            </a:pPr>
            <a:r>
              <a:rPr lang="en-US" sz="1400" i="0" u="none" strike="noStrike" dirty="0">
                <a:solidFill>
                  <a:schemeClr val="tx2">
                    <a:lumMod val="75000"/>
                  </a:schemeClr>
                </a:solidFill>
                <a:effectLst/>
                <a:latin typeface="Aptos" panose="020B0004020202020204" pitchFamily="34" charset="0"/>
              </a:rPr>
              <a:t>Compliance</a:t>
            </a:r>
            <a:r>
              <a:rPr lang="en-US" sz="1400" b="0" i="0" u="none" strike="noStrike" dirty="0">
                <a:solidFill>
                  <a:schemeClr val="tx2">
                    <a:lumMod val="75000"/>
                  </a:schemeClr>
                </a:solidFill>
                <a:effectLst/>
                <a:latin typeface="Aptos" panose="020B0004020202020204" pitchFamily="34" charset="0"/>
              </a:rPr>
              <a:t> responsible for ​policy development and Enterprise Risk Management reporting </a:t>
            </a:r>
          </a:p>
          <a:p>
            <a:pPr algn="l" fontAlgn="base">
              <a:buFont typeface="Arial" panose="020B0604020202020204" pitchFamily="34" charset="0"/>
              <a:buChar char="•"/>
            </a:pPr>
            <a:r>
              <a:rPr lang="en-US" sz="1400" i="0" u="none" strike="noStrike" dirty="0">
                <a:solidFill>
                  <a:schemeClr val="tx2">
                    <a:lumMod val="75000"/>
                  </a:schemeClr>
                </a:solidFill>
                <a:effectLst/>
                <a:latin typeface="Aptos" panose="020B0004020202020204" pitchFamily="34" charset="0"/>
              </a:rPr>
              <a:t>Provost’s office</a:t>
            </a:r>
            <a:r>
              <a:rPr lang="en-US" sz="1400" b="0" i="0" u="none" strike="noStrike" dirty="0">
                <a:solidFill>
                  <a:schemeClr val="tx2">
                    <a:lumMod val="75000"/>
                  </a:schemeClr>
                </a:solidFill>
                <a:effectLst/>
                <a:latin typeface="Aptos" panose="020B0004020202020204" pitchFamily="34" charset="0"/>
              </a:rPr>
              <a:t> responsible for ​faculty engagement </a:t>
            </a:r>
          </a:p>
          <a:p>
            <a:pPr algn="l">
              <a:buFont typeface="Arial" panose="020B0604020202020204" pitchFamily="34" charset="0"/>
              <a:buChar char="•"/>
            </a:pPr>
            <a:r>
              <a:rPr lang="en-US" sz="1400" i="0" u="none" strike="noStrike" dirty="0">
                <a:solidFill>
                  <a:schemeClr val="tx2">
                    <a:lumMod val="75000"/>
                  </a:schemeClr>
                </a:solidFill>
                <a:effectLst/>
                <a:latin typeface="Aptos" panose="020B0004020202020204" pitchFamily="34" charset="0"/>
              </a:rPr>
              <a:t>UW-Medicine</a:t>
            </a:r>
            <a:r>
              <a:rPr lang="en-US" sz="1400" b="0" i="0" u="none" strike="noStrike" dirty="0">
                <a:solidFill>
                  <a:schemeClr val="tx2">
                    <a:lumMod val="75000"/>
                  </a:schemeClr>
                </a:solidFill>
                <a:effectLst/>
                <a:latin typeface="Aptos" panose="020B0004020202020204" pitchFamily="34" charset="0"/>
              </a:rPr>
              <a:t> responsible for ​domain- specific oversight </a:t>
            </a:r>
          </a:p>
          <a:p>
            <a:pPr marL="0" indent="0">
              <a:buNone/>
            </a:pPr>
            <a:endParaRPr lang="en-US" sz="1400" b="0" dirty="0">
              <a:solidFill>
                <a:schemeClr val="accent4">
                  <a:lumMod val="10000"/>
                </a:schemeClr>
              </a:solidFill>
            </a:endParaRPr>
          </a:p>
        </p:txBody>
      </p:sp>
      <p:pic>
        <p:nvPicPr>
          <p:cNvPr id="5" name="Picture 4" descr="Organizational chart of Information &amp;&#10;Technology Executive Committee with 5 top-level I&amp;T Governance Domains, 2 placeholders for future domains as needed.">
            <a:extLst>
              <a:ext uri="{FF2B5EF4-FFF2-40B4-BE49-F238E27FC236}">
                <a16:creationId xmlns:a16="http://schemas.microsoft.com/office/drawing/2014/main" id="{C786AFD1-E488-9216-2185-AFA5628BCADC}"/>
              </a:ext>
            </a:extLst>
          </p:cNvPr>
          <p:cNvPicPr>
            <a:picLocks noChangeAspect="1"/>
          </p:cNvPicPr>
          <p:nvPr/>
        </p:nvPicPr>
        <p:blipFill>
          <a:blip r:embed="rId4"/>
          <a:stretch>
            <a:fillRect/>
          </a:stretch>
        </p:blipFill>
        <p:spPr>
          <a:xfrm>
            <a:off x="5835487" y="1221734"/>
            <a:ext cx="3105462" cy="2889466"/>
          </a:xfrm>
          <a:prstGeom prst="rect">
            <a:avLst/>
          </a:prstGeom>
          <a:ln w="19050">
            <a:solidFill>
              <a:schemeClr val="tx1"/>
            </a:solidFill>
          </a:ln>
        </p:spPr>
      </p:pic>
    </p:spTree>
    <p:custDataLst>
      <p:tags r:id="rId1"/>
    </p:custDataLst>
    <p:extLst>
      <p:ext uri="{BB962C8B-B14F-4D97-AF65-F5344CB8AC3E}">
        <p14:creationId xmlns:p14="http://schemas.microsoft.com/office/powerpoint/2010/main" val="1129362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lIns="68580" tIns="34290" rIns="68580" bIns="34290" anchor="b"/>
          <a:lstStyle/>
          <a:p>
            <a:r>
              <a:rPr lang="en-US" sz="3200" b="0" cap="small" spc="300" dirty="0">
                <a:latin typeface="Encode Sans Normal" panose="02000000000000000000"/>
              </a:rPr>
              <a:t>Action team Structure</a:t>
            </a:r>
            <a:endParaRPr lang="en-US" dirty="0"/>
          </a:p>
        </p:txBody>
      </p:sp>
      <p:sp>
        <p:nvSpPr>
          <p:cNvPr id="2" name="Text Placeholder 1">
            <a:extLst>
              <a:ext uri="{FF2B5EF4-FFF2-40B4-BE49-F238E27FC236}">
                <a16:creationId xmlns:a16="http://schemas.microsoft.com/office/drawing/2014/main" id="{3077E502-6079-8301-E606-FF5C6527D6F1}"/>
              </a:ext>
            </a:extLst>
          </p:cNvPr>
          <p:cNvSpPr>
            <a:spLocks noGrp="1"/>
          </p:cNvSpPr>
          <p:nvPr>
            <p:ph type="body" sz="quarter" idx="11"/>
          </p:nvPr>
        </p:nvSpPr>
        <p:spPr/>
        <p:txBody>
          <a:bodyPr/>
          <a:lstStyle/>
          <a:p>
            <a:pPr>
              <a:buFont typeface="Arial" panose="020B0604020202020204" pitchFamily="34" charset="0"/>
              <a:buChar char="•"/>
            </a:pPr>
            <a:r>
              <a:rPr lang="en-US" b="0" dirty="0"/>
              <a:t>Web Content and Mobile Apps</a:t>
            </a:r>
          </a:p>
          <a:p>
            <a:pPr>
              <a:buFont typeface="Arial" panose="020B0604020202020204" pitchFamily="34" charset="0"/>
              <a:buChar char="•"/>
            </a:pPr>
            <a:r>
              <a:rPr lang="en-US" b="0" dirty="0"/>
              <a:t>Procurement </a:t>
            </a:r>
          </a:p>
          <a:p>
            <a:pPr>
              <a:buFont typeface="Arial" panose="020B0604020202020204" pitchFamily="34" charset="0"/>
              <a:buChar char="•"/>
            </a:pPr>
            <a:r>
              <a:rPr lang="en-US" b="0" dirty="0"/>
              <a:t>Academic Course Content</a:t>
            </a:r>
          </a:p>
          <a:p>
            <a:pPr>
              <a:buFont typeface="Arial" panose="020B0604020202020204" pitchFamily="34" charset="0"/>
              <a:buChar char="•"/>
            </a:pPr>
            <a:r>
              <a:rPr lang="en-US" b="0" dirty="0"/>
              <a:t>Innovation and Research</a:t>
            </a:r>
          </a:p>
          <a:p>
            <a:pPr>
              <a:buFont typeface="Arial" panose="020B0604020202020204" pitchFamily="34" charset="0"/>
              <a:buChar char="•"/>
            </a:pPr>
            <a:r>
              <a:rPr lang="en-US" b="0" dirty="0"/>
              <a:t>UW Medicine</a:t>
            </a:r>
          </a:p>
          <a:p>
            <a:pPr>
              <a:buFont typeface="Arial" panose="020B0604020202020204" pitchFamily="34" charset="0"/>
              <a:buChar char="•"/>
            </a:pPr>
            <a:endParaRPr lang="en-US" b="0" dirty="0"/>
          </a:p>
          <a:p>
            <a:pPr>
              <a:buFont typeface="Arial" panose="020B0604020202020204" pitchFamily="34" charset="0"/>
              <a:buChar char="•"/>
            </a:pPr>
            <a:endParaRPr lang="en-US" b="0" dirty="0"/>
          </a:p>
          <a:p>
            <a:pPr>
              <a:buFont typeface="Arial" panose="020B0604020202020204" pitchFamily="34" charset="0"/>
              <a:buChar char="•"/>
            </a:pPr>
            <a:endParaRPr lang="en-US" dirty="0"/>
          </a:p>
        </p:txBody>
      </p:sp>
      <p:sp>
        <p:nvSpPr>
          <p:cNvPr id="11" name="TextBox 10">
            <a:extLst>
              <a:ext uri="{FF2B5EF4-FFF2-40B4-BE49-F238E27FC236}">
                <a16:creationId xmlns:a16="http://schemas.microsoft.com/office/drawing/2014/main" id="{A58F39A9-643B-46D4-607E-F72C55700370}"/>
              </a:ext>
            </a:extLst>
          </p:cNvPr>
          <p:cNvSpPr txBox="1"/>
          <p:nvPr/>
        </p:nvSpPr>
        <p:spPr>
          <a:xfrm>
            <a:off x="336170" y="4072266"/>
            <a:ext cx="4767822"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342900"/>
            <a:r>
              <a:rPr lang="en-US" sz="1350" dirty="0">
                <a:solidFill>
                  <a:srgbClr val="4B2E83"/>
                </a:solidFill>
                <a:latin typeface="Calibri"/>
                <a:ea typeface="Calibri"/>
                <a:cs typeface="Calibri"/>
              </a:rPr>
              <a:t>REFERENCE: </a:t>
            </a:r>
            <a:r>
              <a:rPr lang="en-US" sz="1350" dirty="0">
                <a:solidFill>
                  <a:srgbClr val="4B2E83"/>
                </a:solidFill>
                <a:latin typeface="Calibri"/>
                <a:ea typeface="Calibri"/>
                <a:cs typeface="Calibri"/>
                <a:hlinkClick r:id="rId4">
                  <a:extLst>
                    <a:ext uri="{A12FA001-AC4F-418D-AE19-62706E023703}">
                      <ahyp:hlinkClr xmlns:ahyp="http://schemas.microsoft.com/office/drawing/2018/hyperlinkcolor" val="tx"/>
                    </a:ext>
                  </a:extLst>
                </a:hlinkClick>
              </a:rPr>
              <a:t>ADA Digital Accessibility Task Force</a:t>
            </a:r>
            <a:endParaRPr lang="en-US" sz="1350" dirty="0">
              <a:solidFill>
                <a:srgbClr val="4B2E83"/>
              </a:solidFill>
              <a:latin typeface="Calibri"/>
              <a:ea typeface="Calibri"/>
              <a:cs typeface="Calibri"/>
            </a:endParaRPr>
          </a:p>
        </p:txBody>
      </p:sp>
    </p:spTree>
    <p:custDataLst>
      <p:tags r:id="rId1"/>
    </p:custDataLst>
    <p:extLst>
      <p:ext uri="{BB962C8B-B14F-4D97-AF65-F5344CB8AC3E}">
        <p14:creationId xmlns:p14="http://schemas.microsoft.com/office/powerpoint/2010/main" val="13262929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2801" y="278633"/>
            <a:ext cx="8323620" cy="686167"/>
          </a:xfrm>
        </p:spPr>
        <p:txBody>
          <a:bodyPr lIns="68580" tIns="34290" rIns="68580" bIns="34290" anchor="b"/>
          <a:lstStyle/>
          <a:p>
            <a:r>
              <a:rPr lang="en-US" sz="3200" b="0" cap="small" spc="300">
                <a:latin typeface="Encode Sans Normal" panose="02000000000000000000"/>
              </a:rPr>
              <a:t>Action Team Scope</a:t>
            </a:r>
            <a:endParaRPr lang="en-US" sz="3200"/>
          </a:p>
        </p:txBody>
      </p:sp>
      <p:sp>
        <p:nvSpPr>
          <p:cNvPr id="3" name="Text Placeholder 2"/>
          <p:cNvSpPr>
            <a:spLocks noGrp="1"/>
          </p:cNvSpPr>
          <p:nvPr>
            <p:ph type="body" sz="quarter" idx="11"/>
          </p:nvPr>
        </p:nvSpPr>
        <p:spPr>
          <a:xfrm>
            <a:off x="659305" y="1389600"/>
            <a:ext cx="8197114" cy="3208145"/>
          </a:xfrm>
          <a:prstGeom prst="rect">
            <a:avLst/>
          </a:prstGeom>
        </p:spPr>
        <p:txBody>
          <a:bodyPr lIns="68580" tIns="34290" rIns="68580" bIns="34290" anchor="t"/>
          <a:lstStyle/>
          <a:p>
            <a:pPr marL="0" indent="0">
              <a:buNone/>
            </a:pPr>
            <a:r>
              <a:rPr lang="en-US" sz="2000" b="0" dirty="0">
                <a:solidFill>
                  <a:srgbClr val="4B2E83"/>
                </a:solidFill>
                <a:latin typeface="Open Sans" panose="020B0606030504020204" pitchFamily="34" charset="0"/>
                <a:ea typeface="Open Sans" panose="020B0606030504020204" pitchFamily="34" charset="0"/>
                <a:cs typeface="Open Sans" panose="020B0606030504020204" pitchFamily="34" charset="0"/>
              </a:rPr>
              <a:t>Each Action Team is charged with:</a:t>
            </a:r>
            <a:endParaRPr lang="en-US" sz="2000" b="0" dirty="0">
              <a:ea typeface="Open Sans"/>
            </a:endParaRPr>
          </a:p>
          <a:p>
            <a:r>
              <a:rPr lang="en-US" dirty="0">
                <a:ea typeface="Open Sans"/>
              </a:rPr>
              <a:t>Identifying the risks and resource gaps</a:t>
            </a:r>
            <a:r>
              <a:rPr lang="en-US" b="0" dirty="0">
                <a:ea typeface="Open Sans"/>
              </a:rPr>
              <a:t> to meeting the digital accessibility requirements, and the actions needed to address them. </a:t>
            </a:r>
            <a:endParaRPr lang="en-US" b="0" dirty="0"/>
          </a:p>
          <a:p>
            <a:r>
              <a:rPr lang="en-US" dirty="0">
                <a:ea typeface="Open Sans"/>
              </a:rPr>
              <a:t>Recommending</a:t>
            </a:r>
            <a:r>
              <a:rPr lang="en-US" b="0" dirty="0">
                <a:ea typeface="Open Sans"/>
              </a:rPr>
              <a:t> needed institutional resources and support.  </a:t>
            </a:r>
            <a:endParaRPr lang="en-US" b="0" dirty="0"/>
          </a:p>
          <a:p>
            <a:r>
              <a:rPr lang="en-US" dirty="0">
                <a:ea typeface="Open Sans"/>
              </a:rPr>
              <a:t>Providing leadership with regular reports</a:t>
            </a:r>
            <a:r>
              <a:rPr lang="en-US" b="0" dirty="0">
                <a:ea typeface="Open Sans"/>
              </a:rPr>
              <a:t> and information regarding ongoing work toward institutional process and practice changes. </a:t>
            </a:r>
            <a:endParaRPr lang="en-US" dirty="0"/>
          </a:p>
        </p:txBody>
      </p:sp>
    </p:spTree>
    <p:custDataLst>
      <p:tags r:id="rId1"/>
    </p:custDataLst>
    <p:extLst>
      <p:ext uri="{BB962C8B-B14F-4D97-AF65-F5344CB8AC3E}">
        <p14:creationId xmlns:p14="http://schemas.microsoft.com/office/powerpoint/2010/main" val="12991113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98EE60-0376-06AD-6628-F1777653520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1414309-ED3C-5A3B-28F4-2534651A40D6}"/>
              </a:ext>
            </a:extLst>
          </p:cNvPr>
          <p:cNvSpPr>
            <a:spLocks noGrp="1"/>
          </p:cNvSpPr>
          <p:nvPr>
            <p:ph type="title"/>
          </p:nvPr>
        </p:nvSpPr>
        <p:spPr/>
        <p:txBody>
          <a:bodyPr/>
          <a:lstStyle/>
          <a:p>
            <a:r>
              <a:rPr lang="en-US" sz="3200" b="0" cap="small" spc="300" dirty="0">
                <a:latin typeface="Encode Sans Normal" panose="02000000000000000000"/>
              </a:rPr>
              <a:t>We’re all in this together!</a:t>
            </a:r>
            <a:endParaRPr lang="en-US" sz="3200" dirty="0"/>
          </a:p>
        </p:txBody>
      </p:sp>
      <p:sp>
        <p:nvSpPr>
          <p:cNvPr id="2" name="Text Placeholder 1">
            <a:extLst>
              <a:ext uri="{FF2B5EF4-FFF2-40B4-BE49-F238E27FC236}">
                <a16:creationId xmlns:a16="http://schemas.microsoft.com/office/drawing/2014/main" id="{FA81754E-D907-49AD-1B4F-46A4620F4CD8}"/>
              </a:ext>
            </a:extLst>
          </p:cNvPr>
          <p:cNvSpPr>
            <a:spLocks noGrp="1"/>
          </p:cNvSpPr>
          <p:nvPr>
            <p:ph type="body" sz="quarter" idx="11"/>
          </p:nvPr>
        </p:nvSpPr>
        <p:spPr>
          <a:xfrm>
            <a:off x="659305" y="1375200"/>
            <a:ext cx="8197114" cy="3222545"/>
          </a:xfrm>
        </p:spPr>
        <p:txBody>
          <a:bodyPr/>
          <a:lstStyle/>
          <a:p>
            <a:pPr marL="0" indent="0">
              <a:buNone/>
            </a:pPr>
            <a:r>
              <a:rPr lang="en-US" sz="2000" b="0" dirty="0">
                <a:solidFill>
                  <a:schemeClr val="tx1"/>
                </a:solidFill>
              </a:rPr>
              <a:t>Organizations working to share ideas and resources</a:t>
            </a:r>
          </a:p>
          <a:p>
            <a:pPr>
              <a:buFont typeface="Wingdings" panose="05000000000000000000" pitchFamily="2" charset="2"/>
              <a:buChar char="§"/>
            </a:pPr>
            <a:r>
              <a:rPr lang="en-US" b="0" dirty="0">
                <a:solidFill>
                  <a:schemeClr val="tx1"/>
                </a:solidFill>
              </a:rPr>
              <a:t>ATHEN</a:t>
            </a:r>
          </a:p>
          <a:p>
            <a:pPr>
              <a:buFont typeface="Wingdings" panose="05000000000000000000" pitchFamily="2" charset="2"/>
              <a:buChar char="§"/>
            </a:pPr>
            <a:r>
              <a:rPr lang="en-US" b="0" dirty="0">
                <a:solidFill>
                  <a:schemeClr val="tx1"/>
                </a:solidFill>
              </a:rPr>
              <a:t>AHEAD </a:t>
            </a:r>
          </a:p>
          <a:p>
            <a:pPr>
              <a:buFont typeface="Wingdings" panose="05000000000000000000" pitchFamily="2" charset="2"/>
              <a:buChar char="§"/>
            </a:pPr>
            <a:r>
              <a:rPr lang="en-US" b="0" dirty="0">
                <a:solidFill>
                  <a:schemeClr val="tx1"/>
                </a:solidFill>
              </a:rPr>
              <a:t>EDUCAUSE IT Accessibility Community Group </a:t>
            </a:r>
          </a:p>
          <a:p>
            <a:pPr>
              <a:buFont typeface="Wingdings" panose="05000000000000000000" pitchFamily="2" charset="2"/>
              <a:buChar char="§"/>
            </a:pPr>
            <a:r>
              <a:rPr lang="en-US" b="0" dirty="0">
                <a:solidFill>
                  <a:schemeClr val="tx1"/>
                </a:solidFill>
              </a:rPr>
              <a:t>Big Ten Academic Alliance   </a:t>
            </a:r>
          </a:p>
          <a:p>
            <a:pPr>
              <a:buFont typeface="Wingdings" panose="05000000000000000000" pitchFamily="2" charset="2"/>
              <a:buChar char="§"/>
            </a:pPr>
            <a:r>
              <a:rPr lang="en-US" b="0" dirty="0" err="1">
                <a:solidFill>
                  <a:schemeClr val="tx1"/>
                </a:solidFill>
              </a:rPr>
              <a:t>TeachAccess</a:t>
            </a:r>
            <a:endParaRPr lang="en-US" b="0" dirty="0">
              <a:solidFill>
                <a:schemeClr val="tx1"/>
              </a:solidFill>
            </a:endParaRPr>
          </a:p>
          <a:p>
            <a:pPr>
              <a:buFont typeface="Wingdings" panose="05000000000000000000" pitchFamily="2" charset="2"/>
              <a:buChar char="§"/>
            </a:pPr>
            <a:r>
              <a:rPr lang="en-US" b="0" dirty="0">
                <a:solidFill>
                  <a:schemeClr val="tx1"/>
                </a:solidFill>
              </a:rPr>
              <a:t>Attendees of this session! </a:t>
            </a:r>
          </a:p>
          <a:p>
            <a:pPr lvl="1">
              <a:buFont typeface="Wingdings" panose="05000000000000000000" pitchFamily="2" charset="2"/>
              <a:buChar char="§"/>
            </a:pPr>
            <a:r>
              <a:rPr lang="en-US" dirty="0"/>
              <a:t>Google Doc for sharing ideas and resources:</a:t>
            </a:r>
          </a:p>
          <a:p>
            <a:pPr lvl="1">
              <a:buFont typeface="Wingdings" panose="05000000000000000000" pitchFamily="2" charset="2"/>
              <a:buChar char="§"/>
            </a:pPr>
            <a:r>
              <a:rPr lang="en-US" dirty="0">
                <a:hlinkClick r:id="rId4"/>
              </a:rPr>
              <a:t>https://</a:t>
            </a:r>
            <a:r>
              <a:rPr lang="en-US" dirty="0" err="1">
                <a:hlinkClick r:id="rId4"/>
              </a:rPr>
              <a:t>tinyurl.com</a:t>
            </a:r>
            <a:r>
              <a:rPr lang="en-US" dirty="0">
                <a:hlinkClick r:id="rId4"/>
              </a:rPr>
              <a:t>/ahg2024-longgame</a:t>
            </a:r>
            <a:endParaRPr lang="en-US" dirty="0"/>
          </a:p>
          <a:p>
            <a:pPr lvl="1">
              <a:buFont typeface="Wingdings" panose="05000000000000000000" pitchFamily="2" charset="2"/>
              <a:buChar char="§"/>
            </a:pPr>
            <a:endParaRPr lang="en-US" b="0" dirty="0">
              <a:solidFill>
                <a:schemeClr val="tx1"/>
              </a:solidFill>
            </a:endParaRPr>
          </a:p>
          <a:p>
            <a:pPr marL="0" indent="0">
              <a:buNone/>
            </a:pPr>
            <a:endParaRPr lang="en-US" b="0" dirty="0">
              <a:solidFill>
                <a:schemeClr val="accent4">
                  <a:lumMod val="10000"/>
                </a:schemeClr>
              </a:solidFill>
            </a:endParaRPr>
          </a:p>
        </p:txBody>
      </p:sp>
      <p:pic>
        <p:nvPicPr>
          <p:cNvPr id="7" name="Picture 6" descr="QR Code for shared Google doc">
            <a:extLst>
              <a:ext uri="{FF2B5EF4-FFF2-40B4-BE49-F238E27FC236}">
                <a16:creationId xmlns:a16="http://schemas.microsoft.com/office/drawing/2014/main" id="{83BA1F51-1A7B-02D2-D246-5A09313EF0A6}"/>
              </a:ext>
            </a:extLst>
          </p:cNvPr>
          <p:cNvPicPr>
            <a:picLocks noChangeAspect="1"/>
          </p:cNvPicPr>
          <p:nvPr/>
        </p:nvPicPr>
        <p:blipFill>
          <a:blip r:embed="rId5"/>
          <a:srcRect b="21406"/>
          <a:stretch/>
        </p:blipFill>
        <p:spPr>
          <a:xfrm>
            <a:off x="6102239" y="1861857"/>
            <a:ext cx="2382456" cy="2427340"/>
          </a:xfrm>
          <a:prstGeom prst="rect">
            <a:avLst/>
          </a:prstGeom>
        </p:spPr>
      </p:pic>
    </p:spTree>
    <p:custDataLst>
      <p:tags r:id="rId1"/>
    </p:custDataLst>
    <p:extLst>
      <p:ext uri="{BB962C8B-B14F-4D97-AF65-F5344CB8AC3E}">
        <p14:creationId xmlns:p14="http://schemas.microsoft.com/office/powerpoint/2010/main" val="392867549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65340CD-6D61-C898-6A13-C8955B3BA075}"/>
              </a:ext>
            </a:extLst>
          </p:cNvPr>
          <p:cNvSpPr>
            <a:spLocks noGrp="1"/>
          </p:cNvSpPr>
          <p:nvPr>
            <p:ph type="title"/>
          </p:nvPr>
        </p:nvSpPr>
        <p:spPr>
          <a:xfrm>
            <a:off x="460374" y="369733"/>
            <a:ext cx="8184657" cy="926267"/>
          </a:xfrm>
        </p:spPr>
        <p:txBody>
          <a:bodyPr lIns="91440" tIns="45720" rIns="91440" bIns="45720" anchor="b"/>
          <a:lstStyle/>
          <a:p>
            <a:r>
              <a:rPr lang="en-US" sz="3200" b="0" cap="small" spc="300" dirty="0">
                <a:latin typeface="Encode Sans Normal"/>
              </a:rPr>
              <a:t>Questions, Comments, insights?</a:t>
            </a:r>
            <a:endParaRPr lang="en-US" sz="3200" b="0" cap="small" spc="300" dirty="0">
              <a:latin typeface="Encode Sans Normal" panose="02000000000000000000" pitchFamily="2" charset="0"/>
            </a:endParaRPr>
          </a:p>
        </p:txBody>
      </p:sp>
    </p:spTree>
    <p:custDataLst>
      <p:tags r:id="rId1"/>
    </p:custDataLst>
    <p:extLst>
      <p:ext uri="{BB962C8B-B14F-4D97-AF65-F5344CB8AC3E}">
        <p14:creationId xmlns:p14="http://schemas.microsoft.com/office/powerpoint/2010/main" val="21638994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7BF13-6DA3-FEE1-6833-E4E813F5992E}"/>
              </a:ext>
            </a:extLst>
          </p:cNvPr>
          <p:cNvSpPr>
            <a:spLocks noGrp="1"/>
          </p:cNvSpPr>
          <p:nvPr>
            <p:ph type="title"/>
          </p:nvPr>
        </p:nvSpPr>
        <p:spPr>
          <a:xfrm>
            <a:off x="447922" y="369285"/>
            <a:ext cx="8197109" cy="618687"/>
          </a:xfrm>
        </p:spPr>
        <p:txBody>
          <a:bodyPr lIns="91440" tIns="45720" rIns="91440" bIns="45720" anchor="b"/>
          <a:lstStyle/>
          <a:p>
            <a:r>
              <a:rPr lang="en-US" sz="3200" b="0" cap="small" spc="300">
                <a:latin typeface="Encode Sans Normal"/>
              </a:rPr>
              <a:t>How does outreach change?</a:t>
            </a:r>
          </a:p>
        </p:txBody>
      </p:sp>
      <p:sp>
        <p:nvSpPr>
          <p:cNvPr id="3" name="Text Placeholder 2">
            <a:extLst>
              <a:ext uri="{FF2B5EF4-FFF2-40B4-BE49-F238E27FC236}">
                <a16:creationId xmlns:a16="http://schemas.microsoft.com/office/drawing/2014/main" id="{08B92081-CC52-AC6E-89E1-437968DAB34A}"/>
              </a:ext>
            </a:extLst>
          </p:cNvPr>
          <p:cNvSpPr>
            <a:spLocks noGrp="1"/>
          </p:cNvSpPr>
          <p:nvPr>
            <p:ph type="body" sz="quarter" idx="11"/>
          </p:nvPr>
        </p:nvSpPr>
        <p:spPr>
          <a:xfrm>
            <a:off x="447923" y="1271751"/>
            <a:ext cx="5248684" cy="3502464"/>
          </a:xfrm>
        </p:spPr>
        <p:txBody>
          <a:bodyPr lIns="91440" tIns="45720" rIns="91440" bIns="45720" anchor="t"/>
          <a:lstStyle/>
          <a:p>
            <a:pPr marL="0" indent="0">
              <a:buNone/>
            </a:pPr>
            <a:endParaRPr lang="en-US" sz="2000" b="0">
              <a:latin typeface="Open Sans"/>
              <a:ea typeface="Open Sans"/>
              <a:cs typeface="Open Sans"/>
            </a:endParaRPr>
          </a:p>
          <a:p>
            <a:pPr marL="0" indent="0">
              <a:buNone/>
            </a:pPr>
            <a:r>
              <a:rPr lang="en-US" sz="2000" b="0">
                <a:latin typeface="Open Sans"/>
                <a:ea typeface="Open Sans"/>
                <a:cs typeface="Open Sans"/>
              </a:rPr>
              <a:t>How does faculty outreach change when there is a two-year compliance deadline facing institutions of higher education?</a:t>
            </a:r>
          </a:p>
          <a:p>
            <a:pPr marL="0" indent="0">
              <a:buNone/>
            </a:pPr>
            <a:endParaRPr lang="en-US" sz="2000" b="0"/>
          </a:p>
          <a:p>
            <a:pPr marL="0" indent="0">
              <a:buNone/>
            </a:pPr>
            <a:r>
              <a:rPr lang="en-US" sz="2000" b="0">
                <a:latin typeface="Open Sans"/>
                <a:ea typeface="Open Sans"/>
                <a:cs typeface="Open Sans"/>
              </a:rPr>
              <a:t>We have a unique opportunity to expand and deepen outreach!</a:t>
            </a:r>
          </a:p>
          <a:p>
            <a:pPr marL="0" indent="0">
              <a:buNone/>
            </a:pPr>
            <a:endParaRPr lang="en-US" sz="2000" b="0"/>
          </a:p>
          <a:p>
            <a:pPr marL="0" indent="0">
              <a:buNone/>
            </a:pPr>
            <a:endParaRPr lang="en-US" sz="2000" b="0"/>
          </a:p>
        </p:txBody>
      </p:sp>
      <p:pic>
        <p:nvPicPr>
          <p:cNvPr id="6" name="Picture 5" descr="A half-view of an elephant's head, as if the elephant is peering out from behind the textbox.">
            <a:extLst>
              <a:ext uri="{FF2B5EF4-FFF2-40B4-BE49-F238E27FC236}">
                <a16:creationId xmlns:a16="http://schemas.microsoft.com/office/drawing/2014/main" id="{477C8370-5BE7-1D9D-0CF5-0C2CD215578C}"/>
              </a:ext>
            </a:extLst>
          </p:cNvPr>
          <p:cNvPicPr>
            <a:picLocks noChangeAspect="1"/>
          </p:cNvPicPr>
          <p:nvPr/>
        </p:nvPicPr>
        <p:blipFill>
          <a:blip r:embed="rId4"/>
          <a:stretch>
            <a:fillRect/>
          </a:stretch>
        </p:blipFill>
        <p:spPr>
          <a:xfrm>
            <a:off x="5909871" y="1187669"/>
            <a:ext cx="2624527" cy="3184634"/>
          </a:xfrm>
          <a:prstGeom prst="rect">
            <a:avLst/>
          </a:prstGeom>
          <a:ln w="19050">
            <a:solidFill>
              <a:schemeClr val="tx1"/>
            </a:solidFill>
          </a:ln>
        </p:spPr>
      </p:pic>
    </p:spTree>
    <p:custDataLst>
      <p:tags r:id="rId1"/>
    </p:custDataLst>
    <p:extLst>
      <p:ext uri="{BB962C8B-B14F-4D97-AF65-F5344CB8AC3E}">
        <p14:creationId xmlns:p14="http://schemas.microsoft.com/office/powerpoint/2010/main" val="15812807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77483-258A-D3B9-6784-2BA83B0000B0}"/>
              </a:ext>
            </a:extLst>
          </p:cNvPr>
          <p:cNvSpPr>
            <a:spLocks noGrp="1"/>
          </p:cNvSpPr>
          <p:nvPr>
            <p:ph type="title"/>
          </p:nvPr>
        </p:nvSpPr>
        <p:spPr>
          <a:xfrm>
            <a:off x="447922" y="369285"/>
            <a:ext cx="8197109" cy="699351"/>
          </a:xfrm>
        </p:spPr>
        <p:txBody>
          <a:bodyPr/>
          <a:lstStyle/>
          <a:p>
            <a:r>
              <a:rPr lang="en-US" sz="3600" b="0" cap="small" spc="300">
                <a:latin typeface="Encode Sans Normal" panose="02000000000000000000" pitchFamily="2" charset="0"/>
              </a:rPr>
              <a:t>Agenda</a:t>
            </a:r>
            <a:endParaRPr lang="en-US" sz="3600" b="0"/>
          </a:p>
        </p:txBody>
      </p:sp>
      <p:sp>
        <p:nvSpPr>
          <p:cNvPr id="14" name="Text Placeholder 13">
            <a:extLst>
              <a:ext uri="{FF2B5EF4-FFF2-40B4-BE49-F238E27FC236}">
                <a16:creationId xmlns:a16="http://schemas.microsoft.com/office/drawing/2014/main" id="{93B45CE0-9DCD-6E2B-0EE6-99379F566D82}"/>
              </a:ext>
            </a:extLst>
          </p:cNvPr>
          <p:cNvSpPr>
            <a:spLocks noGrp="1"/>
          </p:cNvSpPr>
          <p:nvPr>
            <p:ph type="body" sz="quarter" idx="11"/>
          </p:nvPr>
        </p:nvSpPr>
        <p:spPr>
          <a:xfrm>
            <a:off x="447923" y="1363060"/>
            <a:ext cx="4487634" cy="3208941"/>
          </a:xfrm>
        </p:spPr>
        <p:txBody>
          <a:bodyPr/>
          <a:lstStyle/>
          <a:p>
            <a:pPr marL="0" indent="0">
              <a:buNone/>
            </a:pPr>
            <a:r>
              <a:rPr lang="en-US" sz="2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Part 1: Past, Present, Future</a:t>
            </a:r>
          </a:p>
          <a:p>
            <a:pPr marL="0" indent="0">
              <a:buNone/>
            </a:pPr>
            <a:endParaRPr lang="en-US" sz="20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sz="2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Part 2: </a:t>
            </a:r>
            <a:r>
              <a:rPr lang="en-US" sz="2000" b="0" i="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The Long Game -- Creating "Multiple Means" for Engagement</a:t>
            </a:r>
            <a:endParaRPr lang="en-US" sz="20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indent="0" algn="l" rtl="0" fontAlgn="base">
              <a:buNone/>
            </a:pPr>
            <a:endParaRPr lang="en-US" sz="2000" b="0" i="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0" indent="0" algn="l" rtl="0" fontAlgn="base">
              <a:buNone/>
            </a:pPr>
            <a:r>
              <a:rPr lang="en-US" sz="2000" b="0" i="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Part 3:</a:t>
            </a:r>
            <a:r>
              <a:rPr lang="en-US" sz="2000" b="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2000" b="0" i="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The Path Forward – An Outreach Ecosystem</a:t>
            </a:r>
          </a:p>
          <a:p>
            <a:pPr marL="0" indent="0">
              <a:buNone/>
            </a:pPr>
            <a:endParaRPr lang="en-US" b="0" dirty="0">
              <a:solidFill>
                <a:schemeClr val="tx1"/>
              </a:solidFill>
            </a:endParaRPr>
          </a:p>
        </p:txBody>
      </p:sp>
      <p:pic>
        <p:nvPicPr>
          <p:cNvPr id="4" name="Picture 3" descr="The Coffeepot for Masochists designed by French artist Jacques Carelman has the handle and spout on the same side, so anyone trying to use it would pour hot coffee over themselves instead of into a cup. Impossible and dangerous!">
            <a:extLst>
              <a:ext uri="{FF2B5EF4-FFF2-40B4-BE49-F238E27FC236}">
                <a16:creationId xmlns:a16="http://schemas.microsoft.com/office/drawing/2014/main" id="{6A33C043-FD75-368F-F6FC-CB0E4D751C9E}"/>
              </a:ext>
            </a:extLst>
          </p:cNvPr>
          <p:cNvPicPr>
            <a:picLocks noChangeAspect="1"/>
          </p:cNvPicPr>
          <p:nvPr/>
        </p:nvPicPr>
        <p:blipFill>
          <a:blip r:embed="rId4"/>
          <a:stretch>
            <a:fillRect/>
          </a:stretch>
        </p:blipFill>
        <p:spPr>
          <a:xfrm>
            <a:off x="5288095" y="1363060"/>
            <a:ext cx="3496115" cy="2462705"/>
          </a:xfrm>
          <a:prstGeom prst="rect">
            <a:avLst/>
          </a:prstGeom>
          <a:ln w="19050">
            <a:solidFill>
              <a:schemeClr val="tx1"/>
            </a:solidFill>
          </a:ln>
        </p:spPr>
      </p:pic>
    </p:spTree>
    <p:custDataLst>
      <p:tags r:id="rId1"/>
    </p:custDataLst>
    <p:extLst>
      <p:ext uri="{BB962C8B-B14F-4D97-AF65-F5344CB8AC3E}">
        <p14:creationId xmlns:p14="http://schemas.microsoft.com/office/powerpoint/2010/main" val="28158421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5439428-7FE7-1B42-6D7E-6184F593F72A}"/>
              </a:ext>
            </a:extLst>
          </p:cNvPr>
          <p:cNvSpPr>
            <a:spLocks noGrp="1"/>
          </p:cNvSpPr>
          <p:nvPr>
            <p:ph type="title"/>
          </p:nvPr>
        </p:nvSpPr>
        <p:spPr/>
        <p:txBody>
          <a:bodyPr/>
          <a:lstStyle/>
          <a:p>
            <a:r>
              <a:rPr lang="en-US" sz="3200" b="0" cap="small" spc="300" dirty="0">
                <a:latin typeface="Encode Sans Normal" panose="02000000000000000000"/>
                <a:ea typeface="Open Sans" panose="020B0606030504020204" pitchFamily="34" charset="0"/>
                <a:cs typeface="Open Sans" panose="020B0606030504020204" pitchFamily="34" charset="0"/>
              </a:rPr>
              <a:t>A year of outreach 2022-2023</a:t>
            </a:r>
            <a:endParaRPr lang="en-US" b="0" dirty="0"/>
          </a:p>
        </p:txBody>
      </p:sp>
      <p:sp>
        <p:nvSpPr>
          <p:cNvPr id="7" name="Text Placeholder 6">
            <a:extLst>
              <a:ext uri="{FF2B5EF4-FFF2-40B4-BE49-F238E27FC236}">
                <a16:creationId xmlns:a16="http://schemas.microsoft.com/office/drawing/2014/main" id="{27253D43-2385-67ED-08DF-9D80A68245AD}"/>
              </a:ext>
            </a:extLst>
          </p:cNvPr>
          <p:cNvSpPr>
            <a:spLocks noGrp="1"/>
          </p:cNvSpPr>
          <p:nvPr>
            <p:ph type="body" sz="quarter" idx="12"/>
          </p:nvPr>
        </p:nvSpPr>
        <p:spPr/>
        <p:txBody>
          <a:bodyPr/>
          <a:lstStyle/>
          <a:p>
            <a:r>
              <a:rPr lang="en-US">
                <a:latin typeface="Open Sans" panose="020B0606030504020204" pitchFamily="34" charset="0"/>
                <a:ea typeface="Open Sans" panose="020B0606030504020204" pitchFamily="34" charset="0"/>
                <a:cs typeface="Open Sans" panose="020B0606030504020204" pitchFamily="34" charset="0"/>
              </a:rPr>
              <a:t>Observations and Lessons Learned</a:t>
            </a:r>
          </a:p>
        </p:txBody>
      </p:sp>
      <p:sp>
        <p:nvSpPr>
          <p:cNvPr id="6" name="Text Placeholder 5">
            <a:extLst>
              <a:ext uri="{FF2B5EF4-FFF2-40B4-BE49-F238E27FC236}">
                <a16:creationId xmlns:a16="http://schemas.microsoft.com/office/drawing/2014/main" id="{425E19E1-F72C-DD2A-A90E-4FD0E25BF1E4}"/>
              </a:ext>
            </a:extLst>
          </p:cNvPr>
          <p:cNvSpPr>
            <a:spLocks noGrp="1"/>
          </p:cNvSpPr>
          <p:nvPr>
            <p:ph type="body" sz="quarter" idx="11"/>
          </p:nvPr>
        </p:nvSpPr>
        <p:spPr>
          <a:xfrm>
            <a:off x="447923" y="2141838"/>
            <a:ext cx="8197114" cy="2430163"/>
          </a:xfrm>
        </p:spPr>
        <p:txBody>
          <a:bodyPr lIns="91440" tIns="45720" rIns="91440" bIns="45720" anchor="t"/>
          <a:lstStyle/>
          <a:p>
            <a:pPr>
              <a:buFont typeface="Wingdings" panose="05000000000000000000" pitchFamily="2" charset="2"/>
              <a:buChar char="§"/>
            </a:pPr>
            <a:r>
              <a:rPr lang="en-US" b="0" dirty="0">
                <a:latin typeface="Open Sans"/>
                <a:ea typeface="Open Sans"/>
                <a:cs typeface="Open Sans"/>
              </a:rPr>
              <a:t>Disconnect between faculty and resources</a:t>
            </a:r>
          </a:p>
          <a:p>
            <a:pPr lvl="1">
              <a:buFont typeface="Wingdings" panose="05000000000000000000" pitchFamily="2" charset="2"/>
              <a:buChar char="§"/>
            </a:pPr>
            <a:r>
              <a:rPr lang="en-US" b="0" dirty="0">
                <a:latin typeface="Open Sans"/>
                <a:ea typeface="Open Sans"/>
                <a:cs typeface="Open Sans"/>
              </a:rPr>
              <a:t>Why don’t they seek out/take advantage of resources?</a:t>
            </a:r>
          </a:p>
          <a:p>
            <a:pPr>
              <a:buFont typeface="Wingdings" panose="05000000000000000000" pitchFamily="2" charset="2"/>
              <a:buChar char="§"/>
            </a:pPr>
            <a:r>
              <a:rPr lang="en-US" b="0" dirty="0">
                <a:latin typeface="Open Sans"/>
                <a:ea typeface="Open Sans"/>
                <a:cs typeface="Open Sans"/>
              </a:rPr>
              <a:t>Existing outreach tools too narrow in scope</a:t>
            </a:r>
          </a:p>
          <a:p>
            <a:pPr lvl="1">
              <a:buFont typeface="Wingdings" panose="05000000000000000000" pitchFamily="2" charset="2"/>
              <a:buChar char="§"/>
            </a:pPr>
            <a:r>
              <a:rPr lang="en-US" b="0" dirty="0">
                <a:latin typeface="Open Sans"/>
                <a:ea typeface="Open Sans"/>
                <a:cs typeface="Open Sans"/>
              </a:rPr>
              <a:t>How to shift to more expansive vision?</a:t>
            </a:r>
          </a:p>
          <a:p>
            <a:pPr>
              <a:buFont typeface="Wingdings" panose="05000000000000000000" pitchFamily="2" charset="2"/>
              <a:buChar char="§"/>
            </a:pPr>
            <a:r>
              <a:rPr lang="en-US" b="0" dirty="0">
                <a:latin typeface="Open Sans"/>
                <a:ea typeface="Open Sans"/>
                <a:cs typeface="Open Sans"/>
              </a:rPr>
              <a:t>Incorporate familiar models</a:t>
            </a:r>
          </a:p>
          <a:p>
            <a:pPr lvl="1">
              <a:buFont typeface="Wingdings" panose="05000000000000000000" pitchFamily="2" charset="2"/>
              <a:buChar char="§"/>
            </a:pPr>
            <a:r>
              <a:rPr lang="en-US" b="0" dirty="0">
                <a:latin typeface="Open Sans"/>
                <a:ea typeface="Open Sans"/>
                <a:cs typeface="Open Sans"/>
              </a:rPr>
              <a:t>Moving to ecosystem model of outreach/engagement</a:t>
            </a:r>
            <a:endParaRPr lang="en-US" b="0" dirty="0"/>
          </a:p>
        </p:txBody>
      </p:sp>
    </p:spTree>
    <p:custDataLst>
      <p:tags r:id="rId1"/>
    </p:custDataLst>
    <p:extLst>
      <p:ext uri="{BB962C8B-B14F-4D97-AF65-F5344CB8AC3E}">
        <p14:creationId xmlns:p14="http://schemas.microsoft.com/office/powerpoint/2010/main" val="2832180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BB68CA-8930-306D-9AED-5BDD39C9C057}"/>
              </a:ext>
            </a:extLst>
          </p:cNvPr>
          <p:cNvSpPr>
            <a:spLocks noGrp="1"/>
          </p:cNvSpPr>
          <p:nvPr>
            <p:ph type="title"/>
          </p:nvPr>
        </p:nvSpPr>
        <p:spPr>
          <a:xfrm>
            <a:off x="447922" y="309717"/>
            <a:ext cx="8197109" cy="700548"/>
          </a:xfrm>
        </p:spPr>
        <p:txBody>
          <a:bodyPr/>
          <a:lstStyle/>
          <a:p>
            <a:r>
              <a:rPr lang="en-US" sz="2800" b="0" cap="small" spc="300">
                <a:latin typeface="Encode Sans Normal" panose="02000000000000000000"/>
                <a:ea typeface="Open Sans" panose="020B0606030504020204" pitchFamily="34" charset="0"/>
                <a:cs typeface="Open Sans" panose="020B0606030504020204" pitchFamily="34" charset="0"/>
              </a:rPr>
              <a:t>Observations: A year of outreach</a:t>
            </a:r>
            <a:endParaRPr lang="en-US" sz="2000" b="0">
              <a:latin typeface="Open Sans" panose="020B0606030504020204" pitchFamily="34" charset="0"/>
              <a:ea typeface="Open Sans" panose="020B0606030504020204" pitchFamily="34" charset="0"/>
              <a:cs typeface="Open Sans" panose="020B0606030504020204" pitchFamily="34" charset="0"/>
            </a:endParaRPr>
          </a:p>
        </p:txBody>
      </p:sp>
      <p:sp>
        <p:nvSpPr>
          <p:cNvPr id="2" name="Text Placeholder 1">
            <a:extLst>
              <a:ext uri="{FF2B5EF4-FFF2-40B4-BE49-F238E27FC236}">
                <a16:creationId xmlns:a16="http://schemas.microsoft.com/office/drawing/2014/main" id="{BBE53921-CA8A-13A2-2036-000F60A42B1E}"/>
              </a:ext>
            </a:extLst>
          </p:cNvPr>
          <p:cNvSpPr>
            <a:spLocks noGrp="1"/>
          </p:cNvSpPr>
          <p:nvPr>
            <p:ph type="body" sz="quarter" idx="11"/>
          </p:nvPr>
        </p:nvSpPr>
        <p:spPr>
          <a:xfrm>
            <a:off x="447923" y="1357713"/>
            <a:ext cx="5142152" cy="3214287"/>
          </a:xfrm>
        </p:spPr>
        <p:txBody>
          <a:bodyPr lIns="91440" tIns="45720" rIns="91440" bIns="45720" anchor="t"/>
          <a:lstStyle/>
          <a:p>
            <a:pPr marL="0" indent="0">
              <a:buNone/>
            </a:pPr>
            <a:r>
              <a:rPr lang="en-US" sz="2000" b="0">
                <a:solidFill>
                  <a:srgbClr val="4B2E83"/>
                </a:solidFill>
                <a:latin typeface="Open Sans"/>
                <a:ea typeface="Open Sans"/>
                <a:cs typeface="Open Sans"/>
              </a:rPr>
              <a:t>Networking with stakeholders and conversations with faculty at all levels revealed 5 key gaps we need to bridge:</a:t>
            </a:r>
          </a:p>
          <a:p>
            <a:pPr>
              <a:buFont typeface="Wingdings"/>
              <a:buChar char="§"/>
            </a:pPr>
            <a:r>
              <a:rPr lang="en-US" sz="1800" b="0">
                <a:solidFill>
                  <a:srgbClr val="4B2E83"/>
                </a:solidFill>
                <a:latin typeface="Open Sans"/>
                <a:ea typeface="Open Sans"/>
                <a:cs typeface="Open Sans"/>
              </a:rPr>
              <a:t>Language Gap</a:t>
            </a:r>
            <a:endParaRPr lang="en-US" sz="1800"/>
          </a:p>
          <a:p>
            <a:pPr>
              <a:buFont typeface="Wingdings"/>
              <a:buChar char="§"/>
            </a:pPr>
            <a:r>
              <a:rPr lang="en-US" sz="1800" b="0">
                <a:solidFill>
                  <a:srgbClr val="4B2E83"/>
                </a:solidFill>
                <a:latin typeface="Open Sans"/>
                <a:ea typeface="Open Sans"/>
                <a:cs typeface="Open Sans"/>
              </a:rPr>
              <a:t>Awareness</a:t>
            </a:r>
            <a:r>
              <a:rPr lang="en-US" sz="1800" b="0">
                <a:latin typeface="Open Sans"/>
                <a:ea typeface="Open Sans"/>
                <a:cs typeface="Open Sans"/>
              </a:rPr>
              <a:t> Gap</a:t>
            </a:r>
            <a:endParaRPr lang="en-US" sz="1800"/>
          </a:p>
          <a:p>
            <a:pPr>
              <a:buFont typeface="Wingdings"/>
              <a:buChar char="§"/>
            </a:pPr>
            <a:r>
              <a:rPr lang="en-US" sz="1800" b="0">
                <a:latin typeface="Open Sans"/>
                <a:ea typeface="Open Sans"/>
                <a:cs typeface="Open Sans"/>
              </a:rPr>
              <a:t>Knowledge Gap</a:t>
            </a:r>
          </a:p>
          <a:p>
            <a:pPr>
              <a:buFont typeface="Wingdings"/>
              <a:buChar char="§"/>
            </a:pPr>
            <a:r>
              <a:rPr lang="en-US" sz="1800" b="0">
                <a:latin typeface="Open Sans"/>
                <a:ea typeface="Open Sans"/>
                <a:cs typeface="Open Sans"/>
              </a:rPr>
              <a:t>Resource Gap</a:t>
            </a:r>
          </a:p>
          <a:p>
            <a:pPr>
              <a:buFont typeface="Wingdings"/>
              <a:buChar char="§"/>
            </a:pPr>
            <a:r>
              <a:rPr lang="en-US" sz="1800" b="0">
                <a:latin typeface="Open Sans"/>
                <a:ea typeface="Open Sans"/>
                <a:cs typeface="Open Sans"/>
              </a:rPr>
              <a:t>Community Gap</a:t>
            </a:r>
          </a:p>
        </p:txBody>
      </p:sp>
      <p:pic>
        <p:nvPicPr>
          <p:cNvPr id="5" name="Picture 4" descr="A rickety wooden bridge over water with missing planks causing gaps people must stretch to step across.">
            <a:extLst>
              <a:ext uri="{FF2B5EF4-FFF2-40B4-BE49-F238E27FC236}">
                <a16:creationId xmlns:a16="http://schemas.microsoft.com/office/drawing/2014/main" id="{BBCB4102-BAA2-321E-0389-C0103021AF86}"/>
              </a:ext>
            </a:extLst>
          </p:cNvPr>
          <p:cNvPicPr>
            <a:picLocks noChangeAspect="1"/>
          </p:cNvPicPr>
          <p:nvPr/>
        </p:nvPicPr>
        <p:blipFill>
          <a:blip r:embed="rId4"/>
          <a:stretch>
            <a:fillRect/>
          </a:stretch>
        </p:blipFill>
        <p:spPr>
          <a:xfrm>
            <a:off x="6179981" y="1488309"/>
            <a:ext cx="2123773" cy="2772625"/>
          </a:xfrm>
          <a:prstGeom prst="rect">
            <a:avLst/>
          </a:prstGeom>
          <a:ln w="12700">
            <a:solidFill>
              <a:schemeClr val="tx1"/>
            </a:solidFill>
          </a:ln>
        </p:spPr>
      </p:pic>
    </p:spTree>
    <p:custDataLst>
      <p:tags r:id="rId1"/>
    </p:custDataLst>
    <p:extLst>
      <p:ext uri="{BB962C8B-B14F-4D97-AF65-F5344CB8AC3E}">
        <p14:creationId xmlns:p14="http://schemas.microsoft.com/office/powerpoint/2010/main" val="22790252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1ECCA0-2251-B8BE-43DF-944D96A47F0D}"/>
              </a:ext>
            </a:extLst>
          </p:cNvPr>
          <p:cNvSpPr>
            <a:spLocks noGrp="1"/>
          </p:cNvSpPr>
          <p:nvPr>
            <p:ph type="title"/>
          </p:nvPr>
        </p:nvSpPr>
        <p:spPr>
          <a:xfrm>
            <a:off x="447922" y="369285"/>
            <a:ext cx="8197109" cy="604109"/>
          </a:xfrm>
        </p:spPr>
        <p:txBody>
          <a:bodyPr lIns="91440" tIns="45720" rIns="91440" bIns="45720" anchor="b"/>
          <a:lstStyle/>
          <a:p>
            <a:r>
              <a:rPr lang="en-US" sz="3200" b="0" cap="small" spc="300">
                <a:latin typeface="Encode Sans Normal" panose="02000000000000000000"/>
                <a:ea typeface="Open Sans"/>
                <a:cs typeface="Open Sans"/>
              </a:rPr>
              <a:t>Language and Awareness Gaps</a:t>
            </a:r>
            <a:endParaRPr lang="en-US" b="0"/>
          </a:p>
        </p:txBody>
      </p:sp>
      <p:sp>
        <p:nvSpPr>
          <p:cNvPr id="6" name="Text Placeholder 5">
            <a:extLst>
              <a:ext uri="{FF2B5EF4-FFF2-40B4-BE49-F238E27FC236}">
                <a16:creationId xmlns:a16="http://schemas.microsoft.com/office/drawing/2014/main" id="{F915E6CD-171E-25B3-F4F2-D1D4A04BBECD}"/>
              </a:ext>
            </a:extLst>
          </p:cNvPr>
          <p:cNvSpPr>
            <a:spLocks noGrp="1"/>
          </p:cNvSpPr>
          <p:nvPr>
            <p:ph type="body" sz="quarter" idx="11"/>
          </p:nvPr>
        </p:nvSpPr>
        <p:spPr>
          <a:xfrm>
            <a:off x="447923" y="1417872"/>
            <a:ext cx="5467450" cy="3154128"/>
          </a:xfrm>
        </p:spPr>
        <p:txBody>
          <a:bodyPr lIns="91440" tIns="45720" rIns="91440" bIns="45720" anchor="t"/>
          <a:lstStyle/>
          <a:p>
            <a:pPr>
              <a:buFont typeface="Wingdings"/>
              <a:buChar char="§"/>
            </a:pPr>
            <a:r>
              <a:rPr lang="en-US" sz="2000" b="0">
                <a:latin typeface="Open Sans"/>
                <a:ea typeface="Open Sans"/>
                <a:cs typeface="Open Sans"/>
              </a:rPr>
              <a:t>Faculty not part of a shared linguistic community</a:t>
            </a:r>
            <a:endParaRPr lang="en-US" sz="2000" b="0">
              <a:solidFill>
                <a:srgbClr val="000000"/>
              </a:solidFill>
              <a:latin typeface="Open Sans"/>
              <a:ea typeface="Open Sans"/>
              <a:cs typeface="Open Sans"/>
            </a:endParaRPr>
          </a:p>
          <a:p>
            <a:pPr lvl="1">
              <a:buFont typeface="Courier New"/>
              <a:buChar char="o"/>
            </a:pPr>
            <a:r>
              <a:rPr lang="en-US" sz="1600" b="0">
                <a:latin typeface="Open Sans"/>
                <a:ea typeface="Open Sans"/>
                <a:cs typeface="Open Sans"/>
              </a:rPr>
              <a:t>What is digital accessibility?</a:t>
            </a:r>
          </a:p>
          <a:p>
            <a:pPr lvl="1">
              <a:buFont typeface="Courier New"/>
              <a:buChar char="o"/>
            </a:pPr>
            <a:r>
              <a:rPr lang="en-US" sz="1600" b="0">
                <a:latin typeface="Open Sans"/>
                <a:ea typeface="Open Sans"/>
                <a:cs typeface="Open Sans"/>
              </a:rPr>
              <a:t>How is inclusive teaching different from accessibility?</a:t>
            </a:r>
          </a:p>
          <a:p>
            <a:pPr lvl="1">
              <a:buFont typeface="Courier New"/>
              <a:buChar char="o"/>
            </a:pPr>
            <a:r>
              <a:rPr lang="en-US" sz="1600" b="0">
                <a:latin typeface="Open Sans"/>
                <a:ea typeface="Open Sans"/>
                <a:cs typeface="Open Sans"/>
              </a:rPr>
              <a:t>Is accessibility just meeting accommodations?</a:t>
            </a:r>
            <a:endParaRPr lang="en-US" sz="1600" b="0"/>
          </a:p>
          <a:p>
            <a:pPr>
              <a:buFont typeface="Wingdings"/>
              <a:buChar char="§"/>
            </a:pPr>
            <a:r>
              <a:rPr lang="en-US" sz="2000" b="0">
                <a:latin typeface="Open Sans"/>
                <a:ea typeface="Open Sans"/>
                <a:cs typeface="Open Sans"/>
              </a:rPr>
              <a:t>Faculty not aware of existing accessibility resources </a:t>
            </a:r>
            <a:endParaRPr lang="en-US" sz="2000" b="0">
              <a:solidFill>
                <a:srgbClr val="000000"/>
              </a:solidFill>
              <a:latin typeface="Open Sans"/>
              <a:ea typeface="Open Sans"/>
              <a:cs typeface="Open Sans"/>
            </a:endParaRPr>
          </a:p>
          <a:p>
            <a:pPr>
              <a:buFont typeface="Wingdings"/>
              <a:buChar char="§"/>
            </a:pPr>
            <a:r>
              <a:rPr lang="en-US" sz="2000" b="0">
                <a:latin typeface="Open Sans"/>
                <a:ea typeface="Open Sans"/>
                <a:cs typeface="Open Sans"/>
              </a:rPr>
              <a:t>Irony: Many communication channels = dissipated messaging</a:t>
            </a:r>
            <a:endParaRPr lang="en-US" sz="2000" b="0"/>
          </a:p>
          <a:p>
            <a:pPr marL="0" indent="0">
              <a:buNone/>
            </a:pPr>
            <a:endParaRPr lang="en-US"/>
          </a:p>
        </p:txBody>
      </p:sp>
      <p:pic>
        <p:nvPicPr>
          <p:cNvPr id="2" name="Picture 1" descr="A rickety wooden bridge over water with missing planks causing gaps people must stretch to step across.">
            <a:extLst>
              <a:ext uri="{FF2B5EF4-FFF2-40B4-BE49-F238E27FC236}">
                <a16:creationId xmlns:a16="http://schemas.microsoft.com/office/drawing/2014/main" id="{0C8F8F29-5F2F-4EE3-C623-16E5BB180E87}"/>
              </a:ext>
            </a:extLst>
          </p:cNvPr>
          <p:cNvPicPr>
            <a:picLocks noChangeAspect="1"/>
          </p:cNvPicPr>
          <p:nvPr/>
        </p:nvPicPr>
        <p:blipFill>
          <a:blip r:embed="rId4"/>
          <a:stretch>
            <a:fillRect/>
          </a:stretch>
        </p:blipFill>
        <p:spPr>
          <a:xfrm>
            <a:off x="6257172" y="1419726"/>
            <a:ext cx="2216819" cy="2950745"/>
          </a:xfrm>
          <a:prstGeom prst="rect">
            <a:avLst/>
          </a:prstGeom>
          <a:ln w="12700">
            <a:solidFill>
              <a:schemeClr val="tx1"/>
            </a:solidFill>
          </a:ln>
        </p:spPr>
      </p:pic>
    </p:spTree>
    <p:custDataLst>
      <p:tags r:id="rId1"/>
    </p:custDataLst>
    <p:extLst>
      <p:ext uri="{BB962C8B-B14F-4D97-AF65-F5344CB8AC3E}">
        <p14:creationId xmlns:p14="http://schemas.microsoft.com/office/powerpoint/2010/main" val="192514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1ECCA0-2251-B8BE-43DF-944D96A47F0D}"/>
              </a:ext>
            </a:extLst>
          </p:cNvPr>
          <p:cNvSpPr>
            <a:spLocks noGrp="1"/>
          </p:cNvSpPr>
          <p:nvPr>
            <p:ph type="title"/>
          </p:nvPr>
        </p:nvSpPr>
        <p:spPr>
          <a:xfrm>
            <a:off x="447922" y="369285"/>
            <a:ext cx="8197109" cy="604109"/>
          </a:xfrm>
        </p:spPr>
        <p:txBody>
          <a:bodyPr lIns="91440" tIns="45720" rIns="91440" bIns="45720" anchor="b"/>
          <a:lstStyle/>
          <a:p>
            <a:r>
              <a:rPr lang="en-US" sz="3200" b="0" cap="small" spc="300">
                <a:latin typeface="Encode Sans Normal" panose="02000000000000000000"/>
                <a:ea typeface="Open Sans"/>
                <a:cs typeface="Open Sans"/>
              </a:rPr>
              <a:t>Knowledge and Resource Gaps</a:t>
            </a:r>
            <a:endParaRPr lang="en-US" b="0"/>
          </a:p>
        </p:txBody>
      </p:sp>
      <p:sp>
        <p:nvSpPr>
          <p:cNvPr id="6" name="Text Placeholder 5">
            <a:extLst>
              <a:ext uri="{FF2B5EF4-FFF2-40B4-BE49-F238E27FC236}">
                <a16:creationId xmlns:a16="http://schemas.microsoft.com/office/drawing/2014/main" id="{F915E6CD-171E-25B3-F4F2-D1D4A04BBECD}"/>
              </a:ext>
            </a:extLst>
          </p:cNvPr>
          <p:cNvSpPr>
            <a:spLocks noGrp="1"/>
          </p:cNvSpPr>
          <p:nvPr>
            <p:ph type="body" sz="quarter" idx="11"/>
          </p:nvPr>
        </p:nvSpPr>
        <p:spPr>
          <a:xfrm>
            <a:off x="447923" y="1417872"/>
            <a:ext cx="5392253" cy="3154128"/>
          </a:xfrm>
        </p:spPr>
        <p:txBody>
          <a:bodyPr lIns="91440" tIns="45720" rIns="91440" bIns="45720" anchor="t"/>
          <a:lstStyle/>
          <a:p>
            <a:pPr>
              <a:buFont typeface="Wingdings"/>
              <a:buChar char="§"/>
            </a:pPr>
            <a:r>
              <a:rPr lang="en-US" sz="2000" b="0">
                <a:latin typeface="Open Sans"/>
                <a:ea typeface="Open Sans"/>
                <a:cs typeface="Open Sans"/>
              </a:rPr>
              <a:t>Faculty receive little-to-no accessibility training</a:t>
            </a:r>
            <a:endParaRPr lang="en-US" sz="2000"/>
          </a:p>
          <a:p>
            <a:pPr>
              <a:buFont typeface="Wingdings,Sans-Serif"/>
              <a:buChar char="§"/>
            </a:pPr>
            <a:r>
              <a:rPr lang="en-US" sz="2000" b="0">
                <a:latin typeface="Open Sans"/>
                <a:ea typeface="Open Sans"/>
                <a:cs typeface="Open Sans"/>
              </a:rPr>
              <a:t>Faculty self-select when it comes to optional training</a:t>
            </a:r>
          </a:p>
          <a:p>
            <a:pPr>
              <a:buFont typeface="Wingdings"/>
              <a:buChar char="§"/>
            </a:pPr>
            <a:r>
              <a:rPr lang="en-US" sz="2000" b="0">
                <a:latin typeface="Open Sans"/>
                <a:ea typeface="Open Sans"/>
                <a:cs typeface="Open Sans"/>
              </a:rPr>
              <a:t>Faculty contend with limited resources</a:t>
            </a:r>
          </a:p>
          <a:p>
            <a:pPr>
              <a:buFont typeface="Wingdings"/>
              <a:buChar char="§"/>
            </a:pPr>
            <a:r>
              <a:rPr lang="en-US" sz="2000" b="0">
                <a:latin typeface="Open Sans"/>
                <a:ea typeface="Open Sans"/>
                <a:cs typeface="Open Sans"/>
              </a:rPr>
              <a:t>Faculty prioritize tasks they are compensated for</a:t>
            </a:r>
            <a:endParaRPr lang="en-US" sz="2000" b="0"/>
          </a:p>
        </p:txBody>
      </p:sp>
      <p:pic>
        <p:nvPicPr>
          <p:cNvPr id="2" name="Picture 1" descr="A rickety wooden bridge over water with missing planks causing gaps people must stretch to step across.">
            <a:extLst>
              <a:ext uri="{FF2B5EF4-FFF2-40B4-BE49-F238E27FC236}">
                <a16:creationId xmlns:a16="http://schemas.microsoft.com/office/drawing/2014/main" id="{0C8F8F29-5F2F-4EE3-C623-16E5BB180E87}"/>
              </a:ext>
            </a:extLst>
          </p:cNvPr>
          <p:cNvPicPr>
            <a:picLocks noChangeAspect="1"/>
          </p:cNvPicPr>
          <p:nvPr/>
        </p:nvPicPr>
        <p:blipFill>
          <a:blip r:embed="rId4"/>
          <a:stretch>
            <a:fillRect/>
          </a:stretch>
        </p:blipFill>
        <p:spPr>
          <a:xfrm>
            <a:off x="6181975" y="1337009"/>
            <a:ext cx="2231858" cy="2973304"/>
          </a:xfrm>
          <a:prstGeom prst="rect">
            <a:avLst/>
          </a:prstGeom>
          <a:ln w="12700">
            <a:solidFill>
              <a:schemeClr val="tx1"/>
            </a:solidFill>
          </a:ln>
        </p:spPr>
      </p:pic>
    </p:spTree>
    <p:custDataLst>
      <p:tags r:id="rId1"/>
    </p:custDataLst>
    <p:extLst>
      <p:ext uri="{BB962C8B-B14F-4D97-AF65-F5344CB8AC3E}">
        <p14:creationId xmlns:p14="http://schemas.microsoft.com/office/powerpoint/2010/main" val="5270988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1ECCA0-2251-B8BE-43DF-944D96A47F0D}"/>
              </a:ext>
            </a:extLst>
          </p:cNvPr>
          <p:cNvSpPr>
            <a:spLocks noGrp="1"/>
          </p:cNvSpPr>
          <p:nvPr>
            <p:ph type="title"/>
          </p:nvPr>
        </p:nvSpPr>
        <p:spPr>
          <a:xfrm>
            <a:off x="447922" y="369285"/>
            <a:ext cx="8197109" cy="604109"/>
          </a:xfrm>
        </p:spPr>
        <p:txBody>
          <a:bodyPr lIns="91440" tIns="45720" rIns="91440" bIns="45720" anchor="b"/>
          <a:lstStyle/>
          <a:p>
            <a:r>
              <a:rPr lang="en-US" sz="3200" b="0" cap="small" spc="300">
                <a:latin typeface="Encode Sans Normal" panose="02000000000000000000"/>
                <a:ea typeface="Open Sans"/>
                <a:cs typeface="Open Sans"/>
              </a:rPr>
              <a:t>Community Gaps</a:t>
            </a:r>
            <a:endParaRPr lang="en-US" b="0"/>
          </a:p>
        </p:txBody>
      </p:sp>
      <p:sp>
        <p:nvSpPr>
          <p:cNvPr id="6" name="Text Placeholder 5">
            <a:extLst>
              <a:ext uri="{FF2B5EF4-FFF2-40B4-BE49-F238E27FC236}">
                <a16:creationId xmlns:a16="http://schemas.microsoft.com/office/drawing/2014/main" id="{F915E6CD-171E-25B3-F4F2-D1D4A04BBECD}"/>
              </a:ext>
            </a:extLst>
          </p:cNvPr>
          <p:cNvSpPr>
            <a:spLocks noGrp="1"/>
          </p:cNvSpPr>
          <p:nvPr>
            <p:ph type="body" sz="quarter" idx="11"/>
          </p:nvPr>
        </p:nvSpPr>
        <p:spPr>
          <a:xfrm>
            <a:off x="447923" y="1417872"/>
            <a:ext cx="5392253" cy="3154128"/>
          </a:xfrm>
        </p:spPr>
        <p:txBody>
          <a:bodyPr lIns="91440" tIns="45720" rIns="91440" bIns="45720" anchor="t"/>
          <a:lstStyle/>
          <a:p>
            <a:pPr>
              <a:buFont typeface="Wingdings"/>
              <a:buChar char="§"/>
            </a:pPr>
            <a:r>
              <a:rPr lang="en-US" sz="2000" b="0">
                <a:latin typeface="Open Sans"/>
                <a:ea typeface="Open Sans"/>
                <a:cs typeface="Open Sans"/>
              </a:rPr>
              <a:t>Not yet a campus-wide conversation to establish a "we're in this together" mindset.</a:t>
            </a:r>
            <a:endParaRPr lang="en-US" sz="2000"/>
          </a:p>
          <a:p>
            <a:pPr>
              <a:buFont typeface="Wingdings"/>
              <a:buChar char="§"/>
            </a:pPr>
            <a:r>
              <a:rPr lang="en-US" sz="2000" b="0">
                <a:latin typeface="Open Sans"/>
                <a:ea typeface="Open Sans"/>
                <a:cs typeface="Open Sans"/>
              </a:rPr>
              <a:t>Faculty doing accessibility work often feel they’re working in isolation.</a:t>
            </a:r>
            <a:endParaRPr lang="en-US" sz="2000" b="0"/>
          </a:p>
          <a:p>
            <a:pPr>
              <a:buFont typeface="Wingdings"/>
              <a:buChar char="§"/>
            </a:pPr>
            <a:r>
              <a:rPr lang="en-US" sz="2000" b="0">
                <a:latin typeface="Open Sans"/>
                <a:ea typeface="Open Sans"/>
                <a:cs typeface="Open Sans"/>
              </a:rPr>
              <a:t>Faculty doing this work are often junior faculty or graduate students and TAs with little support from leadership.</a:t>
            </a:r>
            <a:endParaRPr lang="en-US" sz="2000" b="0"/>
          </a:p>
        </p:txBody>
      </p:sp>
      <p:pic>
        <p:nvPicPr>
          <p:cNvPr id="2" name="Picture 1" descr="A rickety wooden bridge over water with missing planks causing gaps people must stretch to step across.">
            <a:extLst>
              <a:ext uri="{FF2B5EF4-FFF2-40B4-BE49-F238E27FC236}">
                <a16:creationId xmlns:a16="http://schemas.microsoft.com/office/drawing/2014/main" id="{0C8F8F29-5F2F-4EE3-C623-16E5BB180E87}"/>
              </a:ext>
            </a:extLst>
          </p:cNvPr>
          <p:cNvPicPr>
            <a:picLocks noChangeAspect="1"/>
          </p:cNvPicPr>
          <p:nvPr/>
        </p:nvPicPr>
        <p:blipFill>
          <a:blip r:embed="rId4"/>
          <a:stretch>
            <a:fillRect/>
          </a:stretch>
        </p:blipFill>
        <p:spPr>
          <a:xfrm>
            <a:off x="6197014" y="1352048"/>
            <a:ext cx="2216819" cy="2958265"/>
          </a:xfrm>
          <a:prstGeom prst="rect">
            <a:avLst/>
          </a:prstGeom>
          <a:ln w="12700">
            <a:solidFill>
              <a:schemeClr val="tx1"/>
            </a:solidFill>
          </a:ln>
        </p:spPr>
      </p:pic>
    </p:spTree>
    <p:custDataLst>
      <p:tags r:id="rId1"/>
    </p:custDataLst>
    <p:extLst>
      <p:ext uri="{BB962C8B-B14F-4D97-AF65-F5344CB8AC3E}">
        <p14:creationId xmlns:p14="http://schemas.microsoft.com/office/powerpoint/2010/main" val="12103086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030EC9-72FD-5668-C6D7-4599EF8283CD}"/>
              </a:ext>
            </a:extLst>
          </p:cNvPr>
          <p:cNvSpPr>
            <a:spLocks noGrp="1"/>
          </p:cNvSpPr>
          <p:nvPr>
            <p:ph type="title"/>
          </p:nvPr>
        </p:nvSpPr>
        <p:spPr>
          <a:xfrm>
            <a:off x="460374" y="369733"/>
            <a:ext cx="8184657" cy="897467"/>
          </a:xfrm>
        </p:spPr>
        <p:txBody>
          <a:bodyPr/>
          <a:lstStyle/>
          <a:p>
            <a:r>
              <a:rPr lang="en-US" sz="2800" b="0" cap="small" spc="300">
                <a:latin typeface="Encode Sans Normal" panose="02000000000000000000"/>
                <a:ea typeface="Open Sans"/>
                <a:cs typeface="Open Sans"/>
              </a:rPr>
              <a:t>Reflection 1</a:t>
            </a:r>
            <a:endParaRPr lang="en-US" sz="2800" b="0"/>
          </a:p>
        </p:txBody>
      </p:sp>
      <p:sp>
        <p:nvSpPr>
          <p:cNvPr id="2" name="Text Placeholder 1">
            <a:extLst>
              <a:ext uri="{FF2B5EF4-FFF2-40B4-BE49-F238E27FC236}">
                <a16:creationId xmlns:a16="http://schemas.microsoft.com/office/drawing/2014/main" id="{667A18D9-ACEF-EC55-5F98-C7B159C16703}"/>
              </a:ext>
            </a:extLst>
          </p:cNvPr>
          <p:cNvSpPr>
            <a:spLocks noGrp="1"/>
          </p:cNvSpPr>
          <p:nvPr>
            <p:ph type="body" sz="quarter" idx="11"/>
          </p:nvPr>
        </p:nvSpPr>
        <p:spPr>
          <a:xfrm>
            <a:off x="447922" y="1627200"/>
            <a:ext cx="8343277" cy="2944801"/>
          </a:xfrm>
        </p:spPr>
        <p:txBody>
          <a:bodyPr/>
          <a:lstStyle/>
          <a:p>
            <a:pPr marL="0" indent="0">
              <a:buNone/>
            </a:pPr>
            <a:r>
              <a:rPr lang="en-US" sz="2000" b="0"/>
              <a:t>Does your institution have similar gaps? </a:t>
            </a:r>
          </a:p>
          <a:p>
            <a:pPr marL="0" indent="0">
              <a:buNone/>
            </a:pPr>
            <a:r>
              <a:rPr lang="en-US" sz="2000" b="0"/>
              <a:t>How do gaps create challenges for your faculty outreach efforts?</a:t>
            </a:r>
          </a:p>
          <a:p>
            <a:pPr marL="0" indent="0">
              <a:buNone/>
            </a:pPr>
            <a:r>
              <a:rPr lang="en-US" sz="2000" b="0"/>
              <a:t>How have you begun to bridge such gaps?</a:t>
            </a:r>
          </a:p>
          <a:p>
            <a:pPr>
              <a:buFont typeface="Wingdings"/>
              <a:buChar char="§"/>
            </a:pPr>
            <a:r>
              <a:rPr lang="en-US" sz="1600" b="0">
                <a:solidFill>
                  <a:srgbClr val="4B2E83"/>
                </a:solidFill>
                <a:latin typeface="Open Sans"/>
                <a:ea typeface="Open Sans"/>
                <a:cs typeface="Open Sans"/>
              </a:rPr>
              <a:t>Language Gap</a:t>
            </a:r>
            <a:endParaRPr lang="en-US" sz="1600"/>
          </a:p>
          <a:p>
            <a:pPr>
              <a:buFont typeface="Wingdings"/>
              <a:buChar char="§"/>
            </a:pPr>
            <a:r>
              <a:rPr lang="en-US" sz="1600" b="0">
                <a:solidFill>
                  <a:srgbClr val="4B2E83"/>
                </a:solidFill>
                <a:latin typeface="Open Sans"/>
                <a:ea typeface="Open Sans"/>
                <a:cs typeface="Open Sans"/>
              </a:rPr>
              <a:t>Awareness</a:t>
            </a:r>
            <a:r>
              <a:rPr lang="en-US" sz="1600" b="0">
                <a:latin typeface="Open Sans"/>
                <a:ea typeface="Open Sans"/>
                <a:cs typeface="Open Sans"/>
              </a:rPr>
              <a:t> Gap</a:t>
            </a:r>
            <a:endParaRPr lang="en-US" sz="1600"/>
          </a:p>
          <a:p>
            <a:pPr>
              <a:buFont typeface="Wingdings"/>
              <a:buChar char="§"/>
            </a:pPr>
            <a:r>
              <a:rPr lang="en-US" sz="1600" b="0">
                <a:latin typeface="Open Sans"/>
                <a:ea typeface="Open Sans"/>
                <a:cs typeface="Open Sans"/>
              </a:rPr>
              <a:t>Knowledge Gap</a:t>
            </a:r>
          </a:p>
          <a:p>
            <a:pPr>
              <a:buFont typeface="Wingdings"/>
              <a:buChar char="§"/>
            </a:pPr>
            <a:r>
              <a:rPr lang="en-US" sz="1600" b="0">
                <a:latin typeface="Open Sans"/>
                <a:ea typeface="Open Sans"/>
                <a:cs typeface="Open Sans"/>
              </a:rPr>
              <a:t>Resource Gap</a:t>
            </a:r>
          </a:p>
          <a:p>
            <a:pPr>
              <a:buFont typeface="Wingdings"/>
              <a:buChar char="§"/>
            </a:pPr>
            <a:r>
              <a:rPr lang="en-US" sz="1600" b="0">
                <a:latin typeface="Open Sans"/>
                <a:ea typeface="Open Sans"/>
                <a:cs typeface="Open Sans"/>
              </a:rPr>
              <a:t>Community Gap</a:t>
            </a:r>
          </a:p>
          <a:p>
            <a:pPr marL="0" indent="0">
              <a:buNone/>
            </a:pPr>
            <a:endParaRPr lang="en-US" sz="2000" b="0"/>
          </a:p>
          <a:p>
            <a:pPr marL="0" indent="0">
              <a:buNone/>
            </a:pPr>
            <a:endParaRPr lang="en-US" sz="2000" b="0"/>
          </a:p>
        </p:txBody>
      </p:sp>
    </p:spTree>
    <p:custDataLst>
      <p:tags r:id="rId1"/>
    </p:custDataLst>
    <p:extLst>
      <p:ext uri="{BB962C8B-B14F-4D97-AF65-F5344CB8AC3E}">
        <p14:creationId xmlns:p14="http://schemas.microsoft.com/office/powerpoint/2010/main" val="39247684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2EC305-B551-EA01-8E11-BD8EDE5FAB7A}"/>
              </a:ext>
            </a:extLst>
          </p:cNvPr>
          <p:cNvSpPr>
            <a:spLocks noGrp="1"/>
          </p:cNvSpPr>
          <p:nvPr>
            <p:ph type="title"/>
          </p:nvPr>
        </p:nvSpPr>
        <p:spPr/>
        <p:txBody>
          <a:bodyPr/>
          <a:lstStyle/>
          <a:p>
            <a:r>
              <a:rPr lang="en-US" sz="3600" b="0" cap="small" spc="300">
                <a:latin typeface="Encode Sans Normal" panose="02000000000000000000" pitchFamily="2" charset="0"/>
              </a:rPr>
              <a:t>Part 2</a:t>
            </a:r>
            <a:endParaRPr lang="en-US" sz="3600" b="0"/>
          </a:p>
        </p:txBody>
      </p:sp>
      <p:sp>
        <p:nvSpPr>
          <p:cNvPr id="6" name="Text Placeholder 5">
            <a:extLst>
              <a:ext uri="{FF2B5EF4-FFF2-40B4-BE49-F238E27FC236}">
                <a16:creationId xmlns:a16="http://schemas.microsoft.com/office/drawing/2014/main" id="{671AF3F5-9639-558C-B0A7-DF6B2D59282B}"/>
              </a:ext>
            </a:extLst>
          </p:cNvPr>
          <p:cNvSpPr>
            <a:spLocks noGrp="1"/>
          </p:cNvSpPr>
          <p:nvPr>
            <p:ph type="body" sz="quarter" idx="11"/>
          </p:nvPr>
        </p:nvSpPr>
        <p:spPr>
          <a:xfrm>
            <a:off x="447923" y="1681317"/>
            <a:ext cx="8197114" cy="2890684"/>
          </a:xfrm>
        </p:spPr>
        <p:txBody>
          <a:bodyPr lIns="91440" tIns="45720" rIns="91440" bIns="45720" anchor="t"/>
          <a:lstStyle/>
          <a:p>
            <a:pPr marL="0" indent="0">
              <a:buNone/>
            </a:pPr>
            <a:r>
              <a:rPr lang="en-US" sz="2800" b="0">
                <a:latin typeface="Open Sans"/>
                <a:ea typeface="Open Sans"/>
                <a:cs typeface="Open Sans"/>
              </a:rPr>
              <a:t>The Long Game</a:t>
            </a:r>
          </a:p>
          <a:p>
            <a:r>
              <a:rPr lang="en-US" b="0">
                <a:latin typeface="Open Sans"/>
                <a:ea typeface="Open Sans"/>
                <a:cs typeface="Open Sans"/>
              </a:rPr>
              <a:t>The usual tools weren’t enough</a:t>
            </a:r>
            <a:endParaRPr lang="en-US">
              <a:latin typeface="Open Sans"/>
              <a:ea typeface="Open Sans"/>
              <a:cs typeface="Open Sans"/>
            </a:endParaRPr>
          </a:p>
          <a:p>
            <a:r>
              <a:rPr lang="en-US" b="0">
                <a:latin typeface="Open Sans"/>
                <a:ea typeface="Open Sans"/>
                <a:cs typeface="Open Sans"/>
              </a:rPr>
              <a:t>Understanding our target audience</a:t>
            </a:r>
            <a:endParaRPr lang="en-US">
              <a:latin typeface="Open Sans"/>
              <a:ea typeface="Open Sans"/>
              <a:cs typeface="Open Sans"/>
            </a:endParaRPr>
          </a:p>
          <a:p>
            <a:r>
              <a:rPr lang="en-US" b="0" i="0">
                <a:solidFill>
                  <a:schemeClr val="accent3"/>
                </a:solidFill>
                <a:effectLst/>
                <a:latin typeface="Open Sans"/>
                <a:ea typeface="Open Sans"/>
                <a:cs typeface="Open Sans"/>
              </a:rPr>
              <a:t>Walking the Walk: Applying UDL Principles</a:t>
            </a:r>
            <a:endParaRPr lang="en-US" b="0">
              <a:solidFill>
                <a:schemeClr val="accent3"/>
              </a:solidFill>
              <a:latin typeface="Open Sans"/>
              <a:ea typeface="Open Sans"/>
              <a:cs typeface="Open Sans"/>
            </a:endParaRPr>
          </a:p>
        </p:txBody>
      </p:sp>
    </p:spTree>
    <p:custDataLst>
      <p:tags r:id="rId1"/>
    </p:custDataLst>
    <p:extLst>
      <p:ext uri="{BB962C8B-B14F-4D97-AF65-F5344CB8AC3E}">
        <p14:creationId xmlns:p14="http://schemas.microsoft.com/office/powerpoint/2010/main" val="11304625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682BE-6F2B-472B-D613-E602BCF9E9D2}"/>
              </a:ext>
            </a:extLst>
          </p:cNvPr>
          <p:cNvSpPr>
            <a:spLocks noGrp="1"/>
          </p:cNvSpPr>
          <p:nvPr>
            <p:ph type="title"/>
          </p:nvPr>
        </p:nvSpPr>
        <p:spPr>
          <a:xfrm>
            <a:off x="447922" y="369286"/>
            <a:ext cx="8197109" cy="604588"/>
          </a:xfrm>
        </p:spPr>
        <p:txBody>
          <a:bodyPr/>
          <a:lstStyle/>
          <a:p>
            <a:r>
              <a:rPr lang="en-US" sz="2800" b="0" cap="small" spc="300">
                <a:latin typeface="Encode Sans Normal" panose="02000000000000000000"/>
              </a:rPr>
              <a:t>Existing outreach tools</a:t>
            </a:r>
            <a:endParaRPr lang="en-US" sz="2800" b="0"/>
          </a:p>
        </p:txBody>
      </p:sp>
      <p:sp>
        <p:nvSpPr>
          <p:cNvPr id="5" name="Text Placeholder 4">
            <a:extLst>
              <a:ext uri="{FF2B5EF4-FFF2-40B4-BE49-F238E27FC236}">
                <a16:creationId xmlns:a16="http://schemas.microsoft.com/office/drawing/2014/main" id="{F2DA1931-3408-950A-41CC-A7FABD6966C0}"/>
              </a:ext>
            </a:extLst>
          </p:cNvPr>
          <p:cNvSpPr>
            <a:spLocks noGrp="1"/>
          </p:cNvSpPr>
          <p:nvPr>
            <p:ph type="body" sz="quarter" idx="11"/>
          </p:nvPr>
        </p:nvSpPr>
        <p:spPr>
          <a:xfrm>
            <a:off x="447923" y="1293542"/>
            <a:ext cx="5179726" cy="3278460"/>
          </a:xfrm>
        </p:spPr>
        <p:txBody>
          <a:bodyPr/>
          <a:lstStyle/>
          <a:p>
            <a:pPr marL="0" indent="0">
              <a:buNone/>
            </a:pPr>
            <a:r>
              <a:rPr lang="en-US" sz="1800" b="0"/>
              <a:t>I already had some basic outreach tools:</a:t>
            </a:r>
          </a:p>
          <a:p>
            <a:pPr>
              <a:buFont typeface="Wingdings" panose="05000000000000000000" pitchFamily="2" charset="2"/>
              <a:buChar char="§"/>
            </a:pPr>
            <a:r>
              <a:rPr lang="en-US" sz="1800" b="0"/>
              <a:t>Offering 1:1 consultations with faculty</a:t>
            </a:r>
          </a:p>
          <a:p>
            <a:pPr>
              <a:buFont typeface="Wingdings" panose="05000000000000000000" pitchFamily="2" charset="2"/>
              <a:buChar char="§"/>
            </a:pPr>
            <a:r>
              <a:rPr lang="en-US" sz="1800" b="0"/>
              <a:t>Offering more presentations and webinars</a:t>
            </a:r>
          </a:p>
          <a:p>
            <a:pPr>
              <a:buFont typeface="Wingdings" panose="05000000000000000000" pitchFamily="2" charset="2"/>
              <a:buChar char="§"/>
            </a:pPr>
            <a:r>
              <a:rPr lang="en-US" sz="1800" b="0"/>
              <a:t>Crashing faculty meetings</a:t>
            </a:r>
          </a:p>
          <a:p>
            <a:pPr marL="0" indent="0">
              <a:buNone/>
            </a:pPr>
            <a:endParaRPr lang="en-US" sz="1800" b="0"/>
          </a:p>
          <a:p>
            <a:pPr marL="0" indent="0">
              <a:buNone/>
            </a:pPr>
            <a:r>
              <a:rPr lang="en-US" sz="1800" b="0"/>
              <a:t>But something was missing. </a:t>
            </a:r>
          </a:p>
          <a:p>
            <a:pPr marL="0" indent="0">
              <a:buNone/>
            </a:pPr>
            <a:r>
              <a:rPr lang="en-US" sz="1800" b="0"/>
              <a:t>I needed something </a:t>
            </a:r>
            <a:r>
              <a:rPr lang="en-US" sz="1800"/>
              <a:t>efficient</a:t>
            </a:r>
            <a:r>
              <a:rPr lang="en-US" sz="1800" b="0"/>
              <a:t>, </a:t>
            </a:r>
            <a:r>
              <a:rPr lang="en-US" sz="1800"/>
              <a:t>replicable</a:t>
            </a:r>
            <a:r>
              <a:rPr lang="en-US" sz="1800" b="0"/>
              <a:t>, </a:t>
            </a:r>
            <a:r>
              <a:rPr lang="en-US" sz="1800"/>
              <a:t>sustainable</a:t>
            </a:r>
            <a:r>
              <a:rPr lang="en-US" sz="1800" b="0"/>
              <a:t>, and </a:t>
            </a:r>
            <a:r>
              <a:rPr lang="en-US" sz="1800"/>
              <a:t>interactive</a:t>
            </a:r>
            <a:r>
              <a:rPr lang="en-US" sz="1800" b="0"/>
              <a:t>. Something that could start bridging these gaps.</a:t>
            </a:r>
            <a:endParaRPr lang="en-US" sz="1800"/>
          </a:p>
        </p:txBody>
      </p:sp>
      <p:pic>
        <p:nvPicPr>
          <p:cNvPr id="11" name="Picture 10" descr="A pile of wrenches">
            <a:extLst>
              <a:ext uri="{FF2B5EF4-FFF2-40B4-BE49-F238E27FC236}">
                <a16:creationId xmlns:a16="http://schemas.microsoft.com/office/drawing/2014/main" id="{3A6F4B98-C9D0-E865-8530-7E64E1B6CBE4}"/>
              </a:ext>
            </a:extLst>
          </p:cNvPr>
          <p:cNvPicPr>
            <a:picLocks noChangeAspect="1"/>
          </p:cNvPicPr>
          <p:nvPr/>
        </p:nvPicPr>
        <p:blipFill>
          <a:blip r:embed="rId4"/>
          <a:stretch>
            <a:fillRect/>
          </a:stretch>
        </p:blipFill>
        <p:spPr>
          <a:xfrm>
            <a:off x="5835815" y="1531434"/>
            <a:ext cx="3040555" cy="2527610"/>
          </a:xfrm>
          <a:prstGeom prst="rect">
            <a:avLst/>
          </a:prstGeom>
        </p:spPr>
      </p:pic>
    </p:spTree>
    <p:custDataLst>
      <p:tags r:id="rId1"/>
    </p:custDataLst>
    <p:extLst>
      <p:ext uri="{BB962C8B-B14F-4D97-AF65-F5344CB8AC3E}">
        <p14:creationId xmlns:p14="http://schemas.microsoft.com/office/powerpoint/2010/main" val="26477362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90EE2-0D57-237D-6027-0AC98A2A3BE8}"/>
              </a:ext>
            </a:extLst>
          </p:cNvPr>
          <p:cNvSpPr>
            <a:spLocks noGrp="1"/>
          </p:cNvSpPr>
          <p:nvPr>
            <p:ph type="title"/>
          </p:nvPr>
        </p:nvSpPr>
        <p:spPr>
          <a:xfrm>
            <a:off x="447922" y="369286"/>
            <a:ext cx="8197109" cy="581986"/>
          </a:xfrm>
        </p:spPr>
        <p:txBody>
          <a:bodyPr/>
          <a:lstStyle/>
          <a:p>
            <a:r>
              <a:rPr lang="en-US" sz="2800" b="0" cap="small" spc="300">
                <a:latin typeface="Encode Sans Normal" panose="02000000000000000000"/>
                <a:ea typeface="Open Sans" panose="020B0606030504020204" pitchFamily="34" charset="0"/>
                <a:cs typeface="Open Sans" panose="020B0606030504020204" pitchFamily="34" charset="0"/>
              </a:rPr>
              <a:t>Understanding our Target Audience</a:t>
            </a:r>
            <a:endParaRPr lang="en-US" b="0"/>
          </a:p>
        </p:txBody>
      </p:sp>
      <p:sp>
        <p:nvSpPr>
          <p:cNvPr id="3" name="Text Placeholder 2">
            <a:extLst>
              <a:ext uri="{FF2B5EF4-FFF2-40B4-BE49-F238E27FC236}">
                <a16:creationId xmlns:a16="http://schemas.microsoft.com/office/drawing/2014/main" id="{B3D7D737-3AD9-6E5D-A4F4-1A1E60FBC909}"/>
              </a:ext>
            </a:extLst>
          </p:cNvPr>
          <p:cNvSpPr>
            <a:spLocks noGrp="1"/>
          </p:cNvSpPr>
          <p:nvPr>
            <p:ph type="body" sz="quarter" idx="11"/>
          </p:nvPr>
        </p:nvSpPr>
        <p:spPr>
          <a:xfrm>
            <a:off x="447923" y="1511711"/>
            <a:ext cx="8197114" cy="3060290"/>
          </a:xfrm>
        </p:spPr>
        <p:txBody>
          <a:bodyPr/>
          <a:lstStyle/>
          <a:p>
            <a:pPr marL="0" indent="0">
              <a:buNone/>
            </a:pPr>
            <a:r>
              <a:rPr lang="en-US" b="0" i="0">
                <a:solidFill>
                  <a:schemeClr val="tx1"/>
                </a:solidFill>
                <a:effectLst/>
                <a:latin typeface="Open Sans" panose="020B0606030504020204" pitchFamily="34" charset="0"/>
                <a:ea typeface="Open Sans" panose="020B0606030504020204" pitchFamily="34" charset="0"/>
                <a:cs typeface="Open Sans" panose="020B0606030504020204" pitchFamily="34" charset="0"/>
              </a:rPr>
              <a:t>Bridging the Awareness and Knowledge Gaps requires audience analysis.</a:t>
            </a:r>
          </a:p>
          <a:p>
            <a:pPr marL="0" indent="0">
              <a:buNone/>
            </a:pPr>
            <a:endParaRPr lang="en-US" b="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b="0" i="0">
                <a:solidFill>
                  <a:schemeClr val="tx1"/>
                </a:solidFill>
                <a:effectLst/>
                <a:latin typeface="Open Sans" panose="020B0606030504020204" pitchFamily="34" charset="0"/>
                <a:ea typeface="Open Sans" panose="020B0606030504020204" pitchFamily="34" charset="0"/>
                <a:cs typeface="Open Sans" panose="020B0606030504020204" pitchFamily="34" charset="0"/>
              </a:rPr>
              <a:t>We need to understand the constraints and pain points that </a:t>
            </a:r>
            <a:r>
              <a:rPr lang="en-US" b="0">
                <a:solidFill>
                  <a:schemeClr val="tx1"/>
                </a:solidFill>
                <a:latin typeface="Open Sans" panose="020B0606030504020204" pitchFamily="34" charset="0"/>
                <a:ea typeface="Open Sans" panose="020B0606030504020204" pitchFamily="34" charset="0"/>
                <a:cs typeface="Open Sans" panose="020B0606030504020204" pitchFamily="34" charset="0"/>
              </a:rPr>
              <a:t>create barriers for faculty in doing accessibility work.</a:t>
            </a:r>
            <a:endParaRPr lang="en-US">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11350379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EFECF-49F4-0B29-181D-867E41BDCC9B}"/>
              </a:ext>
            </a:extLst>
          </p:cNvPr>
          <p:cNvSpPr>
            <a:spLocks noGrp="1"/>
          </p:cNvSpPr>
          <p:nvPr>
            <p:ph type="title"/>
          </p:nvPr>
        </p:nvSpPr>
        <p:spPr>
          <a:xfrm>
            <a:off x="447922" y="369286"/>
            <a:ext cx="8197109" cy="566136"/>
          </a:xfrm>
        </p:spPr>
        <p:txBody>
          <a:bodyPr/>
          <a:lstStyle/>
          <a:p>
            <a:r>
              <a:rPr lang="en-US" sz="2800" b="0" cap="small" spc="300">
                <a:latin typeface="Encode Sans Normal" panose="02000000000000000000"/>
              </a:rPr>
              <a:t>3 Professional Constraints</a:t>
            </a:r>
            <a:endParaRPr lang="en-US" sz="2800" b="0"/>
          </a:p>
        </p:txBody>
      </p:sp>
      <p:sp>
        <p:nvSpPr>
          <p:cNvPr id="3" name="Text Placeholder 2">
            <a:extLst>
              <a:ext uri="{FF2B5EF4-FFF2-40B4-BE49-F238E27FC236}">
                <a16:creationId xmlns:a16="http://schemas.microsoft.com/office/drawing/2014/main" id="{17D0727B-3458-5B3D-FD6A-5078B4908718}"/>
              </a:ext>
            </a:extLst>
          </p:cNvPr>
          <p:cNvSpPr>
            <a:spLocks noGrp="1"/>
          </p:cNvSpPr>
          <p:nvPr>
            <p:ph type="body" sz="quarter" idx="11"/>
          </p:nvPr>
        </p:nvSpPr>
        <p:spPr>
          <a:xfrm>
            <a:off x="447923" y="1324303"/>
            <a:ext cx="8107498" cy="3449911"/>
          </a:xfrm>
        </p:spPr>
        <p:txBody>
          <a:bodyPr/>
          <a:lstStyle/>
          <a:p>
            <a:pPr marL="457200" indent="-457200">
              <a:buFont typeface="+mj-lt"/>
              <a:buAutoNum type="arabicPeriod"/>
            </a:pPr>
            <a:r>
              <a:rPr lang="en-US" b="0"/>
              <a:t>Lack of Time</a:t>
            </a:r>
            <a:endParaRPr lang="en-US" b="0">
              <a:solidFill>
                <a:schemeClr val="accent6"/>
              </a:solidFill>
            </a:endParaRPr>
          </a:p>
          <a:p>
            <a:pPr lvl="1" indent="-342900"/>
            <a:r>
              <a:rPr lang="en-US" b="0">
                <a:solidFill>
                  <a:schemeClr val="tx1"/>
                </a:solidFill>
              </a:rPr>
              <a:t> The perennial problem</a:t>
            </a:r>
          </a:p>
          <a:p>
            <a:pPr marL="457200" indent="-457200">
              <a:buFont typeface="+mj-lt"/>
              <a:buAutoNum type="arabicPeriod"/>
            </a:pPr>
            <a:r>
              <a:rPr lang="en-US" b="0">
                <a:solidFill>
                  <a:schemeClr val="tx1"/>
                </a:solidFill>
              </a:rPr>
              <a:t>Lack of Awareness and Skills</a:t>
            </a:r>
          </a:p>
          <a:p>
            <a:pPr marL="857250" lvl="1" indent="-457200"/>
            <a:r>
              <a:rPr lang="en-US" b="0">
                <a:solidFill>
                  <a:schemeClr val="tx1"/>
                </a:solidFill>
              </a:rPr>
              <a:t>How much do faculty know or understand about accessibility and Universal Design for Learning (UDL)?</a:t>
            </a:r>
          </a:p>
          <a:p>
            <a:pPr marL="457200" indent="-457200">
              <a:buFont typeface="+mj-lt"/>
              <a:buAutoNum type="arabicPeriod"/>
            </a:pPr>
            <a:r>
              <a:rPr lang="en-US" b="0">
                <a:solidFill>
                  <a:schemeClr val="tx1"/>
                </a:solidFill>
              </a:rPr>
              <a:t>Level of institutional support</a:t>
            </a:r>
          </a:p>
          <a:p>
            <a:pPr marL="857250" lvl="1" indent="-457200"/>
            <a:r>
              <a:rPr lang="en-US" b="0">
                <a:solidFill>
                  <a:schemeClr val="tx1"/>
                </a:solidFill>
              </a:rPr>
              <a:t>Are faculty efforts in building accessible courses encouraged, supported, compensated, and recognized?</a:t>
            </a:r>
          </a:p>
          <a:p>
            <a:pPr marL="857250" lvl="1" indent="-457200"/>
            <a:r>
              <a:rPr lang="en-US" b="0">
                <a:solidFill>
                  <a:schemeClr val="tx1"/>
                </a:solidFill>
              </a:rPr>
              <a:t>The DOJ rule is a benefit here!</a:t>
            </a:r>
          </a:p>
        </p:txBody>
      </p:sp>
    </p:spTree>
    <p:custDataLst>
      <p:tags r:id="rId1"/>
    </p:custDataLst>
    <p:extLst>
      <p:ext uri="{BB962C8B-B14F-4D97-AF65-F5344CB8AC3E}">
        <p14:creationId xmlns:p14="http://schemas.microsoft.com/office/powerpoint/2010/main" val="9230476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EFECF-49F4-0B29-181D-867E41BDCC9B}"/>
              </a:ext>
            </a:extLst>
          </p:cNvPr>
          <p:cNvSpPr>
            <a:spLocks noGrp="1"/>
          </p:cNvSpPr>
          <p:nvPr>
            <p:ph type="title"/>
          </p:nvPr>
        </p:nvSpPr>
        <p:spPr>
          <a:xfrm>
            <a:off x="447922" y="369286"/>
            <a:ext cx="8197109" cy="634324"/>
          </a:xfrm>
        </p:spPr>
        <p:txBody>
          <a:bodyPr/>
          <a:lstStyle/>
          <a:p>
            <a:r>
              <a:rPr lang="en-US" sz="3600" b="0" cap="small" spc="300">
                <a:latin typeface="Encode Sans Normal" panose="02000000000000000000"/>
              </a:rPr>
              <a:t>Introductions</a:t>
            </a:r>
            <a:endParaRPr lang="en-US" b="0"/>
          </a:p>
        </p:txBody>
      </p:sp>
      <p:sp>
        <p:nvSpPr>
          <p:cNvPr id="3" name="Text Placeholder 2">
            <a:extLst>
              <a:ext uri="{FF2B5EF4-FFF2-40B4-BE49-F238E27FC236}">
                <a16:creationId xmlns:a16="http://schemas.microsoft.com/office/drawing/2014/main" id="{17D0727B-3458-5B3D-FD6A-5078B4908718}"/>
              </a:ext>
            </a:extLst>
          </p:cNvPr>
          <p:cNvSpPr>
            <a:spLocks noGrp="1"/>
          </p:cNvSpPr>
          <p:nvPr>
            <p:ph type="body" sz="quarter" idx="11"/>
          </p:nvPr>
        </p:nvSpPr>
        <p:spPr>
          <a:xfrm>
            <a:off x="447921" y="1244906"/>
            <a:ext cx="8197110" cy="3349128"/>
          </a:xfrm>
        </p:spPr>
        <p:txBody>
          <a:bodyPr/>
          <a:lstStyle/>
          <a:p>
            <a:r>
              <a:rPr lang="en-US" sz="2000" b="0" dirty="0"/>
              <a:t>Name </a:t>
            </a:r>
          </a:p>
          <a:p>
            <a:r>
              <a:rPr lang="en-US" sz="2000" b="0" dirty="0"/>
              <a:t>Affiliation </a:t>
            </a:r>
          </a:p>
          <a:p>
            <a:r>
              <a:rPr lang="en-US" sz="2000" b="0" dirty="0"/>
              <a:t>Role </a:t>
            </a:r>
          </a:p>
          <a:p>
            <a:r>
              <a:rPr lang="en-US" sz="2000" b="0" dirty="0"/>
              <a:t>Number of times attending AHG </a:t>
            </a:r>
          </a:p>
          <a:p>
            <a:endParaRPr lang="en-US" sz="2000" b="0" dirty="0"/>
          </a:p>
          <a:p>
            <a:pPr marL="0" indent="0">
              <a:buNone/>
            </a:pPr>
            <a:r>
              <a:rPr lang="en-US" sz="2000" b="0" dirty="0"/>
              <a:t>On a sticky note: </a:t>
            </a:r>
          </a:p>
          <a:p>
            <a:pPr marL="0" indent="0">
              <a:buNone/>
            </a:pPr>
            <a:r>
              <a:rPr lang="en-US" sz="2000" b="0" dirty="0"/>
              <a:t>What do you hope to get out of this session?</a:t>
            </a:r>
          </a:p>
        </p:txBody>
      </p:sp>
    </p:spTree>
    <p:custDataLst>
      <p:tags r:id="rId1"/>
    </p:custDataLst>
    <p:extLst>
      <p:ext uri="{BB962C8B-B14F-4D97-AF65-F5344CB8AC3E}">
        <p14:creationId xmlns:p14="http://schemas.microsoft.com/office/powerpoint/2010/main" val="2268437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EFECF-49F4-0B29-181D-867E41BDCC9B}"/>
              </a:ext>
            </a:extLst>
          </p:cNvPr>
          <p:cNvSpPr>
            <a:spLocks noGrp="1"/>
          </p:cNvSpPr>
          <p:nvPr>
            <p:ph type="title"/>
          </p:nvPr>
        </p:nvSpPr>
        <p:spPr>
          <a:xfrm>
            <a:off x="447922" y="369286"/>
            <a:ext cx="8197109" cy="566136"/>
          </a:xfrm>
        </p:spPr>
        <p:txBody>
          <a:bodyPr/>
          <a:lstStyle/>
          <a:p>
            <a:r>
              <a:rPr lang="en-US" sz="2800" b="0" cap="small" spc="300">
                <a:latin typeface="Encode Sans Normal" panose="02000000000000000000"/>
              </a:rPr>
              <a:t>Personal Constraints</a:t>
            </a:r>
            <a:endParaRPr lang="en-US" sz="2800" b="0"/>
          </a:p>
        </p:txBody>
      </p:sp>
      <p:sp>
        <p:nvSpPr>
          <p:cNvPr id="3" name="Text Placeholder 2">
            <a:extLst>
              <a:ext uri="{FF2B5EF4-FFF2-40B4-BE49-F238E27FC236}">
                <a16:creationId xmlns:a16="http://schemas.microsoft.com/office/drawing/2014/main" id="{17D0727B-3458-5B3D-FD6A-5078B4908718}"/>
              </a:ext>
            </a:extLst>
          </p:cNvPr>
          <p:cNvSpPr>
            <a:spLocks noGrp="1"/>
          </p:cNvSpPr>
          <p:nvPr>
            <p:ph type="body" sz="quarter" idx="11"/>
          </p:nvPr>
        </p:nvSpPr>
        <p:spPr>
          <a:xfrm>
            <a:off x="447924" y="1303283"/>
            <a:ext cx="4872876" cy="3268717"/>
          </a:xfrm>
        </p:spPr>
        <p:txBody>
          <a:bodyPr/>
          <a:lstStyle/>
          <a:p>
            <a:pPr>
              <a:buFont typeface="Wingdings" panose="05000000000000000000" pitchFamily="2" charset="2"/>
              <a:buChar char="§"/>
            </a:pPr>
            <a:r>
              <a:rPr lang="en-US" sz="2000" b="0"/>
              <a:t>Time</a:t>
            </a:r>
          </a:p>
          <a:p>
            <a:pPr>
              <a:buFont typeface="Wingdings" panose="05000000000000000000" pitchFamily="2" charset="2"/>
              <a:buChar char="§"/>
            </a:pPr>
            <a:r>
              <a:rPr lang="en-US" sz="2000" b="0"/>
              <a:t>Inexperience</a:t>
            </a:r>
          </a:p>
          <a:p>
            <a:pPr>
              <a:buFont typeface="Wingdings" panose="05000000000000000000" pitchFamily="2" charset="2"/>
              <a:buChar char="§"/>
            </a:pPr>
            <a:r>
              <a:rPr lang="en-US" sz="2000" b="0"/>
              <a:t>Vulnerability</a:t>
            </a:r>
          </a:p>
          <a:p>
            <a:pPr>
              <a:buFont typeface="Wingdings" panose="05000000000000000000" pitchFamily="2" charset="2"/>
              <a:buChar char="§"/>
            </a:pPr>
            <a:r>
              <a:rPr lang="en-US" sz="2000" b="0"/>
              <a:t>Task paralysis</a:t>
            </a:r>
          </a:p>
          <a:p>
            <a:pPr>
              <a:buFont typeface="Wingdings" panose="05000000000000000000" pitchFamily="2" charset="2"/>
              <a:buChar char="§"/>
            </a:pPr>
            <a:r>
              <a:rPr lang="en-US" sz="2000" b="0"/>
              <a:t>Perfection at the expense of good</a:t>
            </a:r>
          </a:p>
          <a:p>
            <a:pPr>
              <a:buFont typeface="Wingdings" panose="05000000000000000000" pitchFamily="2" charset="2"/>
              <a:buChar char="§"/>
            </a:pPr>
            <a:r>
              <a:rPr lang="en-US" sz="2000" b="0"/>
              <a:t>New? Fear of noncompliance</a:t>
            </a:r>
          </a:p>
          <a:p>
            <a:pPr marL="0" indent="0">
              <a:buNone/>
            </a:pPr>
            <a:endParaRPr lang="en-US" b="0"/>
          </a:p>
          <a:p>
            <a:pPr marL="0" indent="0">
              <a:buNone/>
            </a:pPr>
            <a:endParaRPr lang="en-US" b="0"/>
          </a:p>
        </p:txBody>
      </p:sp>
      <p:pic>
        <p:nvPicPr>
          <p:cNvPr id="6" name="Picture 5" descr="A jumbled pile of clocks">
            <a:extLst>
              <a:ext uri="{FF2B5EF4-FFF2-40B4-BE49-F238E27FC236}">
                <a16:creationId xmlns:a16="http://schemas.microsoft.com/office/drawing/2014/main" id="{381A8726-51FB-CE8D-50C4-53A9BFA88CF0}"/>
              </a:ext>
            </a:extLst>
          </p:cNvPr>
          <p:cNvPicPr>
            <a:picLocks noChangeAspect="1"/>
          </p:cNvPicPr>
          <p:nvPr/>
        </p:nvPicPr>
        <p:blipFill>
          <a:blip r:embed="rId4"/>
          <a:stretch>
            <a:fillRect/>
          </a:stretch>
        </p:blipFill>
        <p:spPr>
          <a:xfrm>
            <a:off x="5891981" y="1084487"/>
            <a:ext cx="2411432" cy="3211288"/>
          </a:xfrm>
          <a:prstGeom prst="rect">
            <a:avLst/>
          </a:prstGeom>
          <a:ln w="19050">
            <a:solidFill>
              <a:schemeClr val="tx1"/>
            </a:solidFill>
          </a:ln>
        </p:spPr>
      </p:pic>
    </p:spTree>
    <p:custDataLst>
      <p:tags r:id="rId1"/>
    </p:custDataLst>
    <p:extLst>
      <p:ext uri="{BB962C8B-B14F-4D97-AF65-F5344CB8AC3E}">
        <p14:creationId xmlns:p14="http://schemas.microsoft.com/office/powerpoint/2010/main" val="11747496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EFECF-49F4-0B29-181D-867E41BDCC9B}"/>
              </a:ext>
            </a:extLst>
          </p:cNvPr>
          <p:cNvSpPr>
            <a:spLocks noGrp="1"/>
          </p:cNvSpPr>
          <p:nvPr>
            <p:ph type="title"/>
          </p:nvPr>
        </p:nvSpPr>
        <p:spPr>
          <a:xfrm>
            <a:off x="447922" y="369286"/>
            <a:ext cx="8197109" cy="566136"/>
          </a:xfrm>
        </p:spPr>
        <p:txBody>
          <a:bodyPr lIns="91440" tIns="45720" rIns="91440" bIns="45720" anchor="b"/>
          <a:lstStyle/>
          <a:p>
            <a:r>
              <a:rPr lang="en-US" sz="2800" b="0" cap="small" spc="300">
                <a:latin typeface="Encode Sans Normal"/>
              </a:rPr>
              <a:t>Permanent Structural Barriers </a:t>
            </a:r>
          </a:p>
        </p:txBody>
      </p:sp>
      <p:sp>
        <p:nvSpPr>
          <p:cNvPr id="3" name="Text Placeholder 2">
            <a:extLst>
              <a:ext uri="{FF2B5EF4-FFF2-40B4-BE49-F238E27FC236}">
                <a16:creationId xmlns:a16="http://schemas.microsoft.com/office/drawing/2014/main" id="{17D0727B-3458-5B3D-FD6A-5078B4908718}"/>
              </a:ext>
            </a:extLst>
          </p:cNvPr>
          <p:cNvSpPr>
            <a:spLocks noGrp="1"/>
          </p:cNvSpPr>
          <p:nvPr>
            <p:ph type="body" sz="quarter" idx="11"/>
          </p:nvPr>
        </p:nvSpPr>
        <p:spPr>
          <a:xfrm>
            <a:off x="447923" y="1289876"/>
            <a:ext cx="8107498" cy="3208917"/>
          </a:xfrm>
        </p:spPr>
        <p:txBody>
          <a:bodyPr lIns="91440" tIns="45720" rIns="91440" bIns="45720" anchor="t"/>
          <a:lstStyle/>
          <a:p>
            <a:pPr marL="0" indent="0">
              <a:buNone/>
            </a:pPr>
            <a:r>
              <a:rPr lang="en-US" sz="2000" b="0">
                <a:solidFill>
                  <a:schemeClr val="tx1"/>
                </a:solidFill>
                <a:latin typeface="Open Sans"/>
                <a:ea typeface="Open Sans"/>
                <a:cs typeface="Open Sans"/>
              </a:rPr>
              <a:t>Faculty Code &amp; Governance</a:t>
            </a:r>
          </a:p>
          <a:p>
            <a:pPr>
              <a:buFont typeface="Wingdings"/>
              <a:buChar char="§"/>
            </a:pPr>
            <a:r>
              <a:rPr lang="en-US" sz="1800" b="0">
                <a:solidFill>
                  <a:schemeClr val="tx1"/>
                </a:solidFill>
                <a:latin typeface="Open Sans"/>
                <a:ea typeface="Open Sans"/>
                <a:cs typeface="Open Sans"/>
              </a:rPr>
              <a:t>Requirements for promotion and merit review do not favor accessibility work</a:t>
            </a:r>
          </a:p>
          <a:p>
            <a:pPr>
              <a:buFont typeface="Wingdings"/>
              <a:buChar char="§"/>
            </a:pPr>
            <a:r>
              <a:rPr lang="en-US" sz="1800" b="0">
                <a:solidFill>
                  <a:schemeClr val="tx1"/>
                </a:solidFill>
                <a:latin typeface="Open Sans"/>
                <a:ea typeface="Open Sans"/>
                <a:cs typeface="Open Sans"/>
              </a:rPr>
              <a:t>Service requires record-keeping; accessibility work is difficult to quantify</a:t>
            </a:r>
          </a:p>
          <a:p>
            <a:pPr marL="0" indent="0">
              <a:buNone/>
            </a:pPr>
            <a:r>
              <a:rPr lang="en-US" sz="2000" b="0">
                <a:solidFill>
                  <a:schemeClr val="tx1"/>
                </a:solidFill>
                <a:latin typeface="Open Sans"/>
                <a:ea typeface="Open Sans"/>
                <a:cs typeface="Open Sans"/>
              </a:rPr>
              <a:t>The Academic Time Warp</a:t>
            </a:r>
          </a:p>
          <a:p>
            <a:pPr>
              <a:buFont typeface="Wingdings"/>
              <a:buChar char="§"/>
            </a:pPr>
            <a:r>
              <a:rPr lang="en-US" sz="1800" b="0">
                <a:solidFill>
                  <a:schemeClr val="tx1"/>
                </a:solidFill>
                <a:latin typeface="Open Sans"/>
                <a:ea typeface="Open Sans"/>
                <a:cs typeface="Open Sans"/>
              </a:rPr>
              <a:t>Feast-or-famine cycles of Academic Time </a:t>
            </a:r>
          </a:p>
          <a:p>
            <a:pPr>
              <a:buFont typeface="Wingdings"/>
              <a:buChar char="§"/>
            </a:pPr>
            <a:r>
              <a:rPr lang="en-US" sz="1800" b="0">
                <a:solidFill>
                  <a:schemeClr val="tx1"/>
                </a:solidFill>
                <a:latin typeface="Open Sans"/>
                <a:ea typeface="Open Sans"/>
                <a:cs typeface="Open Sans"/>
              </a:rPr>
              <a:t>Input Overload: Information front-loaded at the start of term from multiple campus sources</a:t>
            </a:r>
            <a:endParaRPr lang="en-US" sz="1800" b="0">
              <a:solidFill>
                <a:schemeClr val="tx1"/>
              </a:solidFill>
            </a:endParaRPr>
          </a:p>
          <a:p>
            <a:pPr>
              <a:buFont typeface="Wingdings"/>
              <a:buChar char="§"/>
            </a:pPr>
            <a:endParaRPr lang="en-US" sz="1800" b="0">
              <a:solidFill>
                <a:schemeClr val="tx1"/>
              </a:solidFill>
            </a:endParaRPr>
          </a:p>
          <a:p>
            <a:pPr>
              <a:buFont typeface="Wingdings"/>
              <a:buChar char="§"/>
            </a:pPr>
            <a:endParaRPr lang="en-US" b="0">
              <a:solidFill>
                <a:schemeClr val="tx1"/>
              </a:solidFill>
            </a:endParaRPr>
          </a:p>
        </p:txBody>
      </p:sp>
    </p:spTree>
    <p:custDataLst>
      <p:tags r:id="rId1"/>
    </p:custDataLst>
    <p:extLst>
      <p:ext uri="{BB962C8B-B14F-4D97-AF65-F5344CB8AC3E}">
        <p14:creationId xmlns:p14="http://schemas.microsoft.com/office/powerpoint/2010/main" val="27059076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65340CD-6D61-C898-6A13-C8955B3BA075}"/>
              </a:ext>
            </a:extLst>
          </p:cNvPr>
          <p:cNvSpPr>
            <a:spLocks noGrp="1"/>
          </p:cNvSpPr>
          <p:nvPr>
            <p:ph type="title"/>
          </p:nvPr>
        </p:nvSpPr>
        <p:spPr>
          <a:xfrm>
            <a:off x="460374" y="369733"/>
            <a:ext cx="8184657" cy="890267"/>
          </a:xfrm>
        </p:spPr>
        <p:txBody>
          <a:bodyPr/>
          <a:lstStyle/>
          <a:p>
            <a:r>
              <a:rPr lang="en-US" sz="2800" cap="small" spc="300">
                <a:latin typeface="Encode Sans Normal" panose="02000000000000000000"/>
                <a:ea typeface="Open Sans"/>
                <a:cs typeface="Open Sans"/>
              </a:rPr>
              <a:t>Reflection 2</a:t>
            </a:r>
            <a:endParaRPr lang="en-US">
              <a:latin typeface="Encode Sans Normal" panose="02000000000000000000" pitchFamily="2" charset="0"/>
            </a:endParaRPr>
          </a:p>
        </p:txBody>
      </p:sp>
      <p:sp>
        <p:nvSpPr>
          <p:cNvPr id="6" name="Text Placeholder 5">
            <a:extLst>
              <a:ext uri="{FF2B5EF4-FFF2-40B4-BE49-F238E27FC236}">
                <a16:creationId xmlns:a16="http://schemas.microsoft.com/office/drawing/2014/main" id="{3EAC40CF-B721-D605-49A6-BE34BBA7EE51}"/>
              </a:ext>
            </a:extLst>
          </p:cNvPr>
          <p:cNvSpPr>
            <a:spLocks noGrp="1"/>
          </p:cNvSpPr>
          <p:nvPr>
            <p:ph type="body" sz="quarter" idx="11"/>
          </p:nvPr>
        </p:nvSpPr>
        <p:spPr>
          <a:xfrm>
            <a:off x="447923" y="1692001"/>
            <a:ext cx="8197114" cy="2880000"/>
          </a:xfrm>
        </p:spPr>
        <p:txBody>
          <a:bodyPr lIns="91440" tIns="45720" rIns="91440" bIns="45720" anchor="t"/>
          <a:lstStyle/>
          <a:p>
            <a:pPr marL="0" indent="0">
              <a:buNone/>
            </a:pPr>
            <a:r>
              <a:rPr lang="en-US" sz="2000" b="0" dirty="0">
                <a:latin typeface="Open Sans"/>
                <a:ea typeface="Open Sans"/>
                <a:cs typeface="Open Sans"/>
              </a:rPr>
              <a:t>We often talk about needing to achieve “buy-in” from faculty when it comes to accessibility. </a:t>
            </a:r>
          </a:p>
          <a:p>
            <a:pPr>
              <a:buFont typeface="Wingdings" panose="05000000000000000000" pitchFamily="2" charset="2"/>
              <a:buChar char="§"/>
            </a:pPr>
            <a:r>
              <a:rPr lang="en-US" sz="2000" b="0" dirty="0">
                <a:latin typeface="Open Sans"/>
                <a:ea typeface="Open Sans"/>
                <a:cs typeface="Open Sans"/>
              </a:rPr>
              <a:t>How might an awareness of professional and personal constraints for faculty help us in our messaging to them?</a:t>
            </a:r>
          </a:p>
          <a:p>
            <a:pPr>
              <a:buFont typeface="Wingdings" panose="05000000000000000000" pitchFamily="2" charset="2"/>
              <a:buChar char="§"/>
            </a:pPr>
            <a:r>
              <a:rPr lang="en-US" sz="2000" b="0" dirty="0">
                <a:latin typeface="Open Sans"/>
                <a:ea typeface="Open Sans"/>
                <a:cs typeface="Open Sans"/>
              </a:rPr>
              <a:t>How might an awareness of structural barriers, like the promotion structure or academic time warp, help us in our messaging?</a:t>
            </a:r>
          </a:p>
        </p:txBody>
      </p:sp>
    </p:spTree>
    <p:custDataLst>
      <p:tags r:id="rId1"/>
    </p:custDataLst>
    <p:extLst>
      <p:ext uri="{BB962C8B-B14F-4D97-AF65-F5344CB8AC3E}">
        <p14:creationId xmlns:p14="http://schemas.microsoft.com/office/powerpoint/2010/main" val="9714611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2EC305-B551-EA01-8E11-BD8EDE5FAB7A}"/>
              </a:ext>
            </a:extLst>
          </p:cNvPr>
          <p:cNvSpPr>
            <a:spLocks noGrp="1"/>
          </p:cNvSpPr>
          <p:nvPr>
            <p:ph type="title"/>
          </p:nvPr>
        </p:nvSpPr>
        <p:spPr/>
        <p:txBody>
          <a:bodyPr/>
          <a:lstStyle/>
          <a:p>
            <a:r>
              <a:rPr lang="en-US" sz="3600" b="0" cap="small" spc="300">
                <a:latin typeface="Encode Sans Normal" panose="02000000000000000000" pitchFamily="2" charset="0"/>
              </a:rPr>
              <a:t>Part 3</a:t>
            </a:r>
            <a:endParaRPr lang="en-US" sz="3600" b="0"/>
          </a:p>
        </p:txBody>
      </p:sp>
      <p:sp>
        <p:nvSpPr>
          <p:cNvPr id="6" name="Text Placeholder 5">
            <a:extLst>
              <a:ext uri="{FF2B5EF4-FFF2-40B4-BE49-F238E27FC236}">
                <a16:creationId xmlns:a16="http://schemas.microsoft.com/office/drawing/2014/main" id="{671AF3F5-9639-558C-B0A7-DF6B2D59282B}"/>
              </a:ext>
            </a:extLst>
          </p:cNvPr>
          <p:cNvSpPr>
            <a:spLocks noGrp="1"/>
          </p:cNvSpPr>
          <p:nvPr>
            <p:ph type="body" sz="quarter" idx="11"/>
          </p:nvPr>
        </p:nvSpPr>
        <p:spPr>
          <a:xfrm>
            <a:off x="447923" y="1728000"/>
            <a:ext cx="8197114" cy="2844001"/>
          </a:xfrm>
        </p:spPr>
        <p:txBody>
          <a:bodyPr lIns="91440" tIns="45720" rIns="91440" bIns="45720" anchor="t"/>
          <a:lstStyle/>
          <a:p>
            <a:r>
              <a:rPr lang="en-US" b="0">
                <a:solidFill>
                  <a:schemeClr val="accent3"/>
                </a:solidFill>
                <a:latin typeface="Open Sans"/>
                <a:ea typeface="Open Sans"/>
                <a:cs typeface="Open Sans"/>
              </a:rPr>
              <a:t>Walking the Walk: Integrating Universal Design for Learning (UDL)</a:t>
            </a:r>
          </a:p>
          <a:p>
            <a:r>
              <a:rPr lang="en-US" b="0">
                <a:solidFill>
                  <a:schemeClr val="accent3"/>
                </a:solidFill>
                <a:latin typeface="Open Sans"/>
                <a:ea typeface="Open Sans"/>
                <a:cs typeface="Open Sans"/>
              </a:rPr>
              <a:t>The Outreach Ecosystem</a:t>
            </a:r>
          </a:p>
          <a:p>
            <a:r>
              <a:rPr lang="en-US" b="0">
                <a:solidFill>
                  <a:schemeClr val="accent3"/>
                </a:solidFill>
                <a:latin typeface="Open Sans"/>
                <a:ea typeface="Open Sans"/>
                <a:cs typeface="Open Sans"/>
              </a:rPr>
              <a:t>Two Pilot Projects</a:t>
            </a:r>
            <a:endParaRPr lang="en-US" b="0">
              <a:solidFill>
                <a:schemeClr val="accent3"/>
              </a:solidFill>
              <a:latin typeface="Open Sans" panose="020B0606030504020204" pitchFamily="34" charset="0"/>
              <a:ea typeface="Open Sans" panose="020B0606030504020204" pitchFamily="34" charset="0"/>
              <a:cs typeface="Open Sans" panose="020B0606030504020204" pitchFamily="34" charset="0"/>
            </a:endParaRPr>
          </a:p>
          <a:p>
            <a:r>
              <a:rPr lang="en-US" b="0">
                <a:solidFill>
                  <a:schemeClr val="accent3"/>
                </a:solidFill>
                <a:latin typeface="Open Sans" panose="020B0606030504020204" pitchFamily="34" charset="0"/>
                <a:ea typeface="Open Sans" panose="020B0606030504020204" pitchFamily="34" charset="0"/>
                <a:cs typeface="Open Sans" panose="020B0606030504020204" pitchFamily="34" charset="0"/>
              </a:rPr>
              <a:t>Where do I start?</a:t>
            </a:r>
            <a:endParaRPr lang="en-US" b="0">
              <a:solidFill>
                <a:schemeClr val="accent3"/>
              </a:solidFill>
              <a:latin typeface="Open Sans"/>
              <a:ea typeface="Open Sans"/>
              <a:cs typeface="Open Sans"/>
            </a:endParaRPr>
          </a:p>
        </p:txBody>
      </p:sp>
    </p:spTree>
    <p:custDataLst>
      <p:tags r:id="rId1"/>
    </p:custDataLst>
    <p:extLst>
      <p:ext uri="{BB962C8B-B14F-4D97-AF65-F5344CB8AC3E}">
        <p14:creationId xmlns:p14="http://schemas.microsoft.com/office/powerpoint/2010/main" val="4783773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DE30FE-E8B8-A7DB-2891-320109BD4150}"/>
              </a:ext>
            </a:extLst>
          </p:cNvPr>
          <p:cNvSpPr>
            <a:spLocks noGrp="1"/>
          </p:cNvSpPr>
          <p:nvPr>
            <p:ph type="title"/>
          </p:nvPr>
        </p:nvSpPr>
        <p:spPr>
          <a:xfrm>
            <a:off x="447922" y="369285"/>
            <a:ext cx="8197109" cy="537741"/>
          </a:xfrm>
        </p:spPr>
        <p:txBody>
          <a:bodyPr/>
          <a:lstStyle/>
          <a:p>
            <a:r>
              <a:rPr lang="en-US" sz="2800" b="0" cap="small" spc="300">
                <a:latin typeface="Encode Sans Normal" panose="02000000000000000000"/>
              </a:rPr>
              <a:t>Walking the Walk</a:t>
            </a:r>
            <a:endParaRPr lang="en-US" b="0"/>
          </a:p>
        </p:txBody>
      </p:sp>
      <p:sp>
        <p:nvSpPr>
          <p:cNvPr id="6" name="Text Placeholder 5">
            <a:extLst>
              <a:ext uri="{FF2B5EF4-FFF2-40B4-BE49-F238E27FC236}">
                <a16:creationId xmlns:a16="http://schemas.microsoft.com/office/drawing/2014/main" id="{2303C1A0-B31A-704D-69FE-14806A18A453}"/>
              </a:ext>
            </a:extLst>
          </p:cNvPr>
          <p:cNvSpPr>
            <a:spLocks noGrp="1"/>
          </p:cNvSpPr>
          <p:nvPr>
            <p:ph type="body" sz="quarter" idx="11"/>
          </p:nvPr>
        </p:nvSpPr>
        <p:spPr>
          <a:xfrm>
            <a:off x="447923" y="1873045"/>
            <a:ext cx="8197114" cy="2698955"/>
          </a:xfrm>
        </p:spPr>
        <p:txBody>
          <a:bodyPr/>
          <a:lstStyle/>
          <a:p>
            <a:pPr marL="0" indent="0" algn="l" rtl="0" fontAlgn="base">
              <a:buNone/>
            </a:pPr>
            <a:r>
              <a:rPr lang="en-US" sz="2000" b="0" i="0">
                <a:effectLst/>
                <a:latin typeface="Open Sans" panose="020B0606030504020204" pitchFamily="34" charset="0"/>
                <a:ea typeface="Open Sans" panose="020B0606030504020204" pitchFamily="34" charset="0"/>
                <a:cs typeface="Open Sans" panose="020B0606030504020204" pitchFamily="34" charset="0"/>
              </a:rPr>
              <a:t>We encourage faculty to practice inclusive teaching via UDL principles, one of which is offering “multiple means of engagement” for students to engage with, learn, and apply course content.  </a:t>
            </a:r>
          </a:p>
          <a:p>
            <a:pPr marL="0" indent="0" algn="l" rtl="0" fontAlgn="base">
              <a:buNone/>
            </a:pPr>
            <a:endParaRPr lang="en-US" sz="2000" b="0" i="0">
              <a:effectLst/>
              <a:latin typeface="Open Sans" panose="020B0606030504020204" pitchFamily="34" charset="0"/>
              <a:ea typeface="Open Sans" panose="020B0606030504020204" pitchFamily="34" charset="0"/>
              <a:cs typeface="Open Sans" panose="020B0606030504020204" pitchFamily="34" charset="0"/>
            </a:endParaRPr>
          </a:p>
          <a:p>
            <a:pPr marL="0" indent="0" algn="l" rtl="0" fontAlgn="base">
              <a:buNone/>
            </a:pPr>
            <a:r>
              <a:rPr lang="en-US" sz="2000" b="0" i="0">
                <a:effectLst/>
                <a:latin typeface="Open Sans" panose="020B0606030504020204" pitchFamily="34" charset="0"/>
                <a:ea typeface="Open Sans" panose="020B0606030504020204" pitchFamily="34" charset="0"/>
                <a:cs typeface="Open Sans" panose="020B0606030504020204" pitchFamily="34" charset="0"/>
              </a:rPr>
              <a:t>We need to do the same – apply UDL principles to training and skills building for faculty. One size does not benefit all. </a:t>
            </a:r>
          </a:p>
          <a:p>
            <a:endParaRPr lang="en-US"/>
          </a:p>
        </p:txBody>
      </p:sp>
      <p:sp>
        <p:nvSpPr>
          <p:cNvPr id="7" name="Text Placeholder 6">
            <a:extLst>
              <a:ext uri="{FF2B5EF4-FFF2-40B4-BE49-F238E27FC236}">
                <a16:creationId xmlns:a16="http://schemas.microsoft.com/office/drawing/2014/main" id="{A1C686F7-A1B3-0915-12B7-BA8BDECE8818}"/>
              </a:ext>
            </a:extLst>
          </p:cNvPr>
          <p:cNvSpPr>
            <a:spLocks noGrp="1"/>
          </p:cNvSpPr>
          <p:nvPr>
            <p:ph type="body" sz="quarter" idx="12"/>
          </p:nvPr>
        </p:nvSpPr>
        <p:spPr>
          <a:xfrm>
            <a:off x="460375" y="1356853"/>
            <a:ext cx="8184662" cy="464573"/>
          </a:xfrm>
        </p:spPr>
        <p:txBody>
          <a:bodyPr/>
          <a:lstStyle/>
          <a:p>
            <a:r>
              <a:rPr lang="en-US"/>
              <a:t>Engagement and Universal Design for Learning (UDL)</a:t>
            </a:r>
          </a:p>
        </p:txBody>
      </p:sp>
    </p:spTree>
    <p:custDataLst>
      <p:tags r:id="rId1"/>
    </p:custDataLst>
    <p:extLst>
      <p:ext uri="{BB962C8B-B14F-4D97-AF65-F5344CB8AC3E}">
        <p14:creationId xmlns:p14="http://schemas.microsoft.com/office/powerpoint/2010/main" val="38711394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C48C8B-6CB7-608B-7D58-B439FA5338C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4F82F35-E323-20D2-B929-75CA94177599}"/>
              </a:ext>
            </a:extLst>
          </p:cNvPr>
          <p:cNvSpPr>
            <a:spLocks noGrp="1"/>
          </p:cNvSpPr>
          <p:nvPr>
            <p:ph type="title"/>
          </p:nvPr>
        </p:nvSpPr>
        <p:spPr>
          <a:xfrm>
            <a:off x="473445" y="333285"/>
            <a:ext cx="8197109" cy="645915"/>
          </a:xfrm>
        </p:spPr>
        <p:txBody>
          <a:bodyPr/>
          <a:lstStyle/>
          <a:p>
            <a:r>
              <a:rPr lang="en-US" sz="2800" cap="small" spc="300">
                <a:latin typeface="Encode Sans Normal" panose="02000000000000000000" pitchFamily="2" charset="0"/>
              </a:rPr>
              <a:t>Applying UDL to Engagement</a:t>
            </a:r>
            <a:endParaRPr lang="en-US"/>
          </a:p>
        </p:txBody>
      </p:sp>
      <p:sp>
        <p:nvSpPr>
          <p:cNvPr id="2" name="Text Placeholder 1">
            <a:extLst>
              <a:ext uri="{FF2B5EF4-FFF2-40B4-BE49-F238E27FC236}">
                <a16:creationId xmlns:a16="http://schemas.microsoft.com/office/drawing/2014/main" id="{F391135F-595A-226E-072F-8C715210728A}"/>
              </a:ext>
            </a:extLst>
          </p:cNvPr>
          <p:cNvSpPr>
            <a:spLocks noGrp="1"/>
          </p:cNvSpPr>
          <p:nvPr>
            <p:ph type="body" sz="quarter" idx="11"/>
          </p:nvPr>
        </p:nvSpPr>
        <p:spPr>
          <a:xfrm>
            <a:off x="447923" y="1526401"/>
            <a:ext cx="8197114" cy="2786400"/>
          </a:xfrm>
        </p:spPr>
        <p:txBody>
          <a:bodyPr/>
          <a:lstStyle/>
          <a:p>
            <a:pPr marL="0" indent="0">
              <a:spcBef>
                <a:spcPts val="400"/>
              </a:spcBef>
              <a:buNone/>
            </a:pPr>
            <a:r>
              <a:rPr lang="en-US" b="0">
                <a:latin typeface="Uni Sans"/>
              </a:rPr>
              <a:t>“The design of accessibility training, workshop interactions, and engagement environments to be usable by all instructors, to the greatest extent possible, within an overburdened time schedule, without the need for adaptation or specialized design.”</a:t>
            </a:r>
          </a:p>
          <a:p>
            <a:pPr lvl="1">
              <a:spcBef>
                <a:spcPts val="400"/>
              </a:spcBef>
            </a:pPr>
            <a:r>
              <a:rPr lang="en-US" b="0">
                <a:latin typeface="Uni Sans"/>
              </a:rPr>
              <a:t>A design methodology</a:t>
            </a:r>
          </a:p>
          <a:p>
            <a:pPr marL="0" indent="0">
              <a:buNone/>
            </a:pPr>
            <a:endParaRPr lang="en-US"/>
          </a:p>
        </p:txBody>
      </p:sp>
    </p:spTree>
    <p:custDataLst>
      <p:tags r:id="rId1"/>
    </p:custDataLst>
    <p:extLst>
      <p:ext uri="{BB962C8B-B14F-4D97-AF65-F5344CB8AC3E}">
        <p14:creationId xmlns:p14="http://schemas.microsoft.com/office/powerpoint/2010/main" val="20750858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9E690433-17CF-4A5A-B4F6-A3B5C315C373}"/>
              </a:ext>
            </a:extLst>
          </p:cNvPr>
          <p:cNvSpPr txBox="1">
            <a:spLocks noGrp="1"/>
          </p:cNvSpPr>
          <p:nvPr>
            <p:ph type="title"/>
          </p:nvPr>
        </p:nvSpPr>
        <p:spPr>
          <a:xfrm>
            <a:off x="447923" y="369285"/>
            <a:ext cx="4964736" cy="6262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457200" rtl="0" eaLnBrk="1" latinLnBrk="0" hangingPunct="1">
              <a:spcBef>
                <a:spcPct val="0"/>
              </a:spcBef>
              <a:buNone/>
              <a:defRPr sz="3000" b="1" i="0" kern="1200">
                <a:solidFill>
                  <a:schemeClr val="tx1"/>
                </a:solidFill>
                <a:latin typeface="Encode Sans Normal Black" charset="0"/>
                <a:ea typeface="Encode Sans Normal Black" charset="0"/>
                <a:cs typeface="Encode Sans Normal Black" charset="0"/>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b="0" cap="small" spc="300">
                <a:latin typeface="Encode Sans Normal" panose="02000000000000000000" pitchFamily="2" charset="0"/>
              </a:rPr>
              <a:t>Three pillars of UDL</a:t>
            </a:r>
            <a:endParaRPr kumimoji="0" lang="en-US" sz="3000" b="0" i="0" u="none" strike="noStrike" kern="1200" cap="none" spc="500" normalizeH="0" baseline="0" noProof="0">
              <a:ln>
                <a:noFill/>
              </a:ln>
              <a:solidFill>
                <a:schemeClr val="tx1"/>
              </a:solidFill>
              <a:effectLst/>
              <a:uLnTx/>
              <a:uFillTx/>
              <a:latin typeface="Encode Sans Normal" panose="02000000000000000000" pitchFamily="2" charset="0"/>
              <a:ea typeface="Encode Sans Normal Black" charset="0"/>
              <a:cs typeface="Encode Sans Normal Black" charset="0"/>
            </a:endParaRPr>
          </a:p>
        </p:txBody>
      </p:sp>
      <p:sp>
        <p:nvSpPr>
          <p:cNvPr id="3" name="Text Placeholder 2"/>
          <p:cNvSpPr>
            <a:spLocks noGrp="1"/>
          </p:cNvSpPr>
          <p:nvPr>
            <p:ph type="body" sz="quarter" idx="11"/>
          </p:nvPr>
        </p:nvSpPr>
        <p:spPr>
          <a:xfrm>
            <a:off x="447924" y="1460091"/>
            <a:ext cx="4964736" cy="3111910"/>
          </a:xfrm>
          <a:prstGeom prst="rect">
            <a:avLst/>
          </a:prstGeom>
        </p:spPr>
        <p:txBody>
          <a:bodyPr/>
          <a:lstStyle/>
          <a:p>
            <a:pPr marL="457200" indent="-457200">
              <a:buFont typeface="+mj-lt"/>
              <a:buAutoNum type="arabicPeriod"/>
            </a:pPr>
            <a:r>
              <a:rPr lang="en-US" sz="2400" b="0">
                <a:latin typeface="Open Sans" panose="020B0606030504020204" pitchFamily="34" charset="0"/>
                <a:ea typeface="Open Sans" panose="020B0606030504020204" pitchFamily="34" charset="0"/>
                <a:cs typeface="Open Sans" panose="020B0606030504020204" pitchFamily="34" charset="0"/>
              </a:rPr>
              <a:t>Multiple Means of Representation</a:t>
            </a:r>
          </a:p>
          <a:p>
            <a:pPr marL="457200" indent="-457200">
              <a:buFont typeface="+mj-lt"/>
              <a:buAutoNum type="arabicPeriod"/>
            </a:pPr>
            <a:r>
              <a:rPr lang="en-US" sz="2400" b="0">
                <a:latin typeface="Open Sans" panose="020B0606030504020204" pitchFamily="34" charset="0"/>
                <a:ea typeface="Open Sans" panose="020B0606030504020204" pitchFamily="34" charset="0"/>
                <a:cs typeface="Open Sans" panose="020B0606030504020204" pitchFamily="34" charset="0"/>
              </a:rPr>
              <a:t>Multiple Means of Engagement </a:t>
            </a:r>
          </a:p>
          <a:p>
            <a:pPr marL="457200" indent="-457200">
              <a:buFont typeface="+mj-lt"/>
              <a:buAutoNum type="arabicPeriod"/>
            </a:pPr>
            <a:r>
              <a:rPr lang="en-US" sz="2400" b="0">
                <a:latin typeface="Open Sans" panose="020B0606030504020204" pitchFamily="34" charset="0"/>
                <a:ea typeface="Open Sans" panose="020B0606030504020204" pitchFamily="34" charset="0"/>
                <a:cs typeface="Open Sans" panose="020B0606030504020204" pitchFamily="34" charset="0"/>
              </a:rPr>
              <a:t>Multiple Means of Action and Expression</a:t>
            </a:r>
          </a:p>
          <a:p>
            <a:pPr marL="457200" indent="-457200">
              <a:buFont typeface="+mj-lt"/>
              <a:buAutoNum type="arabicPeriod"/>
            </a:pPr>
            <a:endParaRPr lang="en-US" sz="2400">
              <a:latin typeface="Uni Sans"/>
            </a:endParaRPr>
          </a:p>
          <a:p>
            <a:pPr marL="0" indent="0">
              <a:buNone/>
            </a:pPr>
            <a:r>
              <a:rPr lang="en-US" sz="1100">
                <a:latin typeface="Uni Sans"/>
              </a:rPr>
              <a:t>Source: The UDL Guidelines. CAST.  http://udlguidelines.cast.org</a:t>
            </a:r>
          </a:p>
        </p:txBody>
      </p:sp>
      <p:pic>
        <p:nvPicPr>
          <p:cNvPr id="6" name="Picture 5" descr="3 white architectural columns, standing in a grove">
            <a:extLst>
              <a:ext uri="{FF2B5EF4-FFF2-40B4-BE49-F238E27FC236}">
                <a16:creationId xmlns:a16="http://schemas.microsoft.com/office/drawing/2014/main" id="{1069D200-0DFA-29D8-F2AF-D4C2B6D86B5E}"/>
              </a:ext>
            </a:extLst>
          </p:cNvPr>
          <p:cNvPicPr>
            <a:picLocks noChangeAspect="1"/>
          </p:cNvPicPr>
          <p:nvPr/>
        </p:nvPicPr>
        <p:blipFill>
          <a:blip r:embed="rId4"/>
          <a:stretch>
            <a:fillRect/>
          </a:stretch>
        </p:blipFill>
        <p:spPr>
          <a:xfrm rot="5400000">
            <a:off x="5785883" y="1411258"/>
            <a:ext cx="3325935" cy="2494451"/>
          </a:xfrm>
          <a:prstGeom prst="rect">
            <a:avLst/>
          </a:prstGeom>
          <a:ln w="19050">
            <a:solidFill>
              <a:schemeClr val="tx1"/>
            </a:solidFill>
          </a:ln>
        </p:spPr>
      </p:pic>
    </p:spTree>
    <p:custDataLst>
      <p:tags r:id="rId1"/>
    </p:custDataLst>
    <p:extLst>
      <p:ext uri="{BB962C8B-B14F-4D97-AF65-F5344CB8AC3E}">
        <p14:creationId xmlns:p14="http://schemas.microsoft.com/office/powerpoint/2010/main" val="19986095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461B1-23C1-5641-2481-AE9ED31EBBFF}"/>
              </a:ext>
            </a:extLst>
          </p:cNvPr>
          <p:cNvSpPr>
            <a:spLocks noGrp="1"/>
          </p:cNvSpPr>
          <p:nvPr>
            <p:ph type="title"/>
          </p:nvPr>
        </p:nvSpPr>
        <p:spPr>
          <a:xfrm>
            <a:off x="447922" y="369286"/>
            <a:ext cx="8197109" cy="568314"/>
          </a:xfrm>
        </p:spPr>
        <p:txBody>
          <a:bodyPr/>
          <a:lstStyle/>
          <a:p>
            <a:r>
              <a:rPr lang="en-US" b="0" cap="small" spc="300">
                <a:solidFill>
                  <a:schemeClr val="tx1"/>
                </a:solidFill>
                <a:latin typeface="Encode Sans Normal" panose="02000000000000000000" pitchFamily="2" charset="0"/>
              </a:rPr>
              <a:t>The Outreach Ecosystem</a:t>
            </a:r>
            <a:endParaRPr lang="en-US">
              <a:latin typeface="Encode Sans Normal"/>
            </a:endParaRPr>
          </a:p>
        </p:txBody>
      </p:sp>
      <p:graphicFrame>
        <p:nvGraphicFramePr>
          <p:cNvPr id="5" name="Diagram 4" descr="Hexagon Radial diagram with 6 smaller hexagons distributed around a larger central hexagon. The central hexgon reads &quot;offer multiple ways to engage.&quot; The six smaller hexagons read: technical support; networking and connection; meetups and events; workshops and presentations; training platforms; 1:1 consult.">
            <a:extLst>
              <a:ext uri="{FF2B5EF4-FFF2-40B4-BE49-F238E27FC236}">
                <a16:creationId xmlns:a16="http://schemas.microsoft.com/office/drawing/2014/main" id="{EA62157C-00DA-E65A-52FD-2FC106674C07}"/>
              </a:ext>
            </a:extLst>
          </p:cNvPr>
          <p:cNvGraphicFramePr/>
          <p:nvPr>
            <p:extLst>
              <p:ext uri="{D42A27DB-BD31-4B8C-83A1-F6EECF244321}">
                <p14:modId xmlns:p14="http://schemas.microsoft.com/office/powerpoint/2010/main" val="2035408754"/>
              </p:ext>
            </p:extLst>
          </p:nvPr>
        </p:nvGraphicFramePr>
        <p:xfrm>
          <a:off x="972000" y="1051200"/>
          <a:ext cx="7056000" cy="3513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9121523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77483-258A-D3B9-6784-2BA83B0000B0}"/>
              </a:ext>
            </a:extLst>
          </p:cNvPr>
          <p:cNvSpPr>
            <a:spLocks noGrp="1"/>
          </p:cNvSpPr>
          <p:nvPr>
            <p:ph type="title"/>
          </p:nvPr>
        </p:nvSpPr>
        <p:spPr>
          <a:xfrm>
            <a:off x="447922" y="369285"/>
            <a:ext cx="8197109" cy="633605"/>
          </a:xfrm>
        </p:spPr>
        <p:txBody>
          <a:bodyPr lIns="91440" tIns="45720" rIns="91440" bIns="45720" anchor="b"/>
          <a:lstStyle/>
          <a:p>
            <a:r>
              <a:rPr lang="en-US" sz="2800" b="0" cap="small" spc="300">
                <a:latin typeface="Encode Sans Normal"/>
              </a:rPr>
              <a:t>An Ecosystem Mindset...</a:t>
            </a:r>
            <a:endParaRPr lang="en-US" sz="2800" b="0">
              <a:latin typeface="Encode Sans Normal"/>
            </a:endParaRPr>
          </a:p>
        </p:txBody>
      </p:sp>
      <p:sp>
        <p:nvSpPr>
          <p:cNvPr id="14" name="Text Placeholder 13">
            <a:extLst>
              <a:ext uri="{FF2B5EF4-FFF2-40B4-BE49-F238E27FC236}">
                <a16:creationId xmlns:a16="http://schemas.microsoft.com/office/drawing/2014/main" id="{93B45CE0-9DCD-6E2B-0EE6-99379F566D82}"/>
              </a:ext>
            </a:extLst>
          </p:cNvPr>
          <p:cNvSpPr>
            <a:spLocks noGrp="1"/>
          </p:cNvSpPr>
          <p:nvPr>
            <p:ph type="body" sz="quarter" idx="11"/>
          </p:nvPr>
        </p:nvSpPr>
        <p:spPr>
          <a:xfrm>
            <a:off x="447923" y="1360801"/>
            <a:ext cx="8197114" cy="3211200"/>
          </a:xfrm>
        </p:spPr>
        <p:txBody>
          <a:bodyPr lIns="91440" tIns="45720" rIns="91440" bIns="45720" anchor="t"/>
          <a:lstStyle/>
          <a:p>
            <a:pPr>
              <a:buFont typeface="Wingdings" panose="05000000000000000000" pitchFamily="2" charset="2"/>
              <a:buChar char="§"/>
            </a:pPr>
            <a:r>
              <a:rPr lang="en-US" sz="2000" b="0">
                <a:solidFill>
                  <a:schemeClr val="tx1"/>
                </a:solidFill>
                <a:latin typeface="Open Sans"/>
                <a:ea typeface="Open Sans"/>
                <a:cs typeface="Open Sans"/>
              </a:rPr>
              <a:t>F</a:t>
            </a:r>
            <a:r>
              <a:rPr lang="en-US" sz="2000" b="0" i="0" u="none" strike="noStrike">
                <a:solidFill>
                  <a:schemeClr val="tx1"/>
                </a:solidFill>
                <a:effectLst/>
                <a:latin typeface="Open Sans"/>
                <a:ea typeface="Open Sans"/>
                <a:cs typeface="Open Sans"/>
              </a:rPr>
              <a:t>ocuses on multiple ways for faculty to access and interact with</a:t>
            </a:r>
            <a:r>
              <a:rPr lang="en-US" sz="2000" b="0">
                <a:solidFill>
                  <a:schemeClr val="tx1"/>
                </a:solidFill>
                <a:latin typeface="Open Sans"/>
                <a:ea typeface="Open Sans"/>
                <a:cs typeface="Open Sans"/>
              </a:rPr>
              <a:t> training and resources on Accessibility</a:t>
            </a:r>
            <a:r>
              <a:rPr lang="en-US" sz="2000" b="0" i="0" u="none" strike="noStrike">
                <a:solidFill>
                  <a:schemeClr val="tx1"/>
                </a:solidFill>
                <a:effectLst/>
                <a:latin typeface="Open Sans"/>
                <a:ea typeface="Open Sans"/>
                <a:cs typeface="Open Sans"/>
              </a:rPr>
              <a:t>.</a:t>
            </a:r>
          </a:p>
          <a:p>
            <a:pPr>
              <a:buFont typeface="Wingdings" panose="05000000000000000000" pitchFamily="2" charset="2"/>
              <a:buChar char="§"/>
            </a:pPr>
            <a:r>
              <a:rPr lang="en-US" sz="2000" b="0">
                <a:solidFill>
                  <a:schemeClr val="tx1"/>
                </a:solidFill>
                <a:latin typeface="Open Sans"/>
                <a:ea typeface="Open Sans"/>
                <a:cs typeface="Open Sans"/>
              </a:rPr>
              <a:t>A</a:t>
            </a:r>
            <a:r>
              <a:rPr lang="en-US" sz="2000" b="0" i="0" u="none" strike="noStrike">
                <a:solidFill>
                  <a:schemeClr val="tx1"/>
                </a:solidFill>
                <a:effectLst/>
                <a:latin typeface="Open Sans"/>
                <a:ea typeface="Open Sans"/>
                <a:cs typeface="Open Sans"/>
              </a:rPr>
              <a:t>cknowledges the diversity of our faculty learners and their different ways </a:t>
            </a:r>
            <a:r>
              <a:rPr lang="en-US" sz="2000" b="0">
                <a:solidFill>
                  <a:schemeClr val="tx1"/>
                </a:solidFill>
                <a:latin typeface="Open Sans"/>
                <a:ea typeface="Open Sans"/>
                <a:cs typeface="Open Sans"/>
              </a:rPr>
              <a:t>of developing a workflow</a:t>
            </a:r>
            <a:r>
              <a:rPr lang="en-US" sz="2000" b="0" i="0" u="none" strike="noStrike">
                <a:solidFill>
                  <a:schemeClr val="tx1"/>
                </a:solidFill>
                <a:effectLst/>
                <a:latin typeface="Open Sans"/>
                <a:ea typeface="Open Sans"/>
                <a:cs typeface="Open Sans"/>
              </a:rPr>
              <a:t>.</a:t>
            </a:r>
          </a:p>
          <a:p>
            <a:pPr>
              <a:buFont typeface="Wingdings" panose="05000000000000000000" pitchFamily="2" charset="2"/>
              <a:buChar char="§"/>
            </a:pPr>
            <a:r>
              <a:rPr lang="en-US" sz="2000" b="0">
                <a:solidFill>
                  <a:schemeClr val="tx1"/>
                </a:solidFill>
                <a:latin typeface="Open Sans"/>
                <a:ea typeface="Open Sans"/>
                <a:cs typeface="Open Sans"/>
              </a:rPr>
              <a:t>H</a:t>
            </a:r>
            <a:r>
              <a:rPr lang="en-US" sz="2000" b="0" i="0" u="none" strike="noStrike">
                <a:solidFill>
                  <a:schemeClr val="tx1"/>
                </a:solidFill>
                <a:effectLst/>
                <a:latin typeface="Open Sans"/>
                <a:ea typeface="Open Sans"/>
                <a:cs typeface="Open Sans"/>
              </a:rPr>
              <a:t>elps us to anticipate and proactively design for learners' needs, particularly with overburdened schedules.</a:t>
            </a:r>
          </a:p>
          <a:p>
            <a:pPr>
              <a:buFont typeface="Wingdings" panose="05000000000000000000" pitchFamily="2" charset="2"/>
              <a:buChar char="§"/>
            </a:pPr>
            <a:r>
              <a:rPr lang="en-US" sz="2000" b="0">
                <a:solidFill>
                  <a:schemeClr val="tx1"/>
                </a:solidFill>
                <a:latin typeface="Open Sans"/>
                <a:ea typeface="Open Sans"/>
                <a:cs typeface="Open Sans"/>
              </a:rPr>
              <a:t>Helps build both accessibility awareness and technical skills.</a:t>
            </a:r>
            <a:endParaRPr lang="en-US" sz="2000" b="0" i="0" u="none" strike="noStrike">
              <a:solidFill>
                <a:schemeClr val="tx1"/>
              </a:solidFill>
              <a:effectLst/>
              <a:latin typeface="Open Sans"/>
              <a:ea typeface="Open Sans"/>
              <a:cs typeface="Open Sans"/>
            </a:endParaRPr>
          </a:p>
          <a:p>
            <a:pPr>
              <a:buFont typeface="Wingdings" panose="05000000000000000000" pitchFamily="2" charset="2"/>
              <a:buChar char="§"/>
            </a:pPr>
            <a:r>
              <a:rPr lang="en-US" sz="2000" b="0">
                <a:solidFill>
                  <a:schemeClr val="tx1"/>
                </a:solidFill>
                <a:latin typeface="Open Sans"/>
                <a:ea typeface="Open Sans"/>
                <a:cs typeface="Open Sans"/>
              </a:rPr>
              <a:t>Helps us address the personal and institutional constraints faced by faculty.</a:t>
            </a:r>
            <a:endParaRPr lang="en-US" sz="20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endParaRPr lang="en-US" sz="2000" b="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endParaRPr lang="en-US" b="0"/>
          </a:p>
        </p:txBody>
      </p:sp>
    </p:spTree>
    <p:custDataLst>
      <p:tags r:id="rId1"/>
    </p:custDataLst>
    <p:extLst>
      <p:ext uri="{BB962C8B-B14F-4D97-AF65-F5344CB8AC3E}">
        <p14:creationId xmlns:p14="http://schemas.microsoft.com/office/powerpoint/2010/main" val="27765931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EFECF-49F4-0B29-181D-867E41BDCC9B}"/>
              </a:ext>
            </a:extLst>
          </p:cNvPr>
          <p:cNvSpPr>
            <a:spLocks noGrp="1"/>
          </p:cNvSpPr>
          <p:nvPr>
            <p:ph type="title"/>
          </p:nvPr>
        </p:nvSpPr>
        <p:spPr>
          <a:xfrm>
            <a:off x="447922" y="369285"/>
            <a:ext cx="8197109" cy="660729"/>
          </a:xfrm>
        </p:spPr>
        <p:txBody>
          <a:bodyPr/>
          <a:lstStyle/>
          <a:p>
            <a:r>
              <a:rPr lang="en-US" sz="3200" b="0" cap="small" spc="300">
                <a:latin typeface="Encode Sans Normal" panose="02000000000000000000"/>
              </a:rPr>
              <a:t>Partnerships: a key to success</a:t>
            </a:r>
            <a:endParaRPr lang="en-US" sz="3200" b="0"/>
          </a:p>
        </p:txBody>
      </p:sp>
      <p:sp>
        <p:nvSpPr>
          <p:cNvPr id="3" name="Text Placeholder 2">
            <a:extLst>
              <a:ext uri="{FF2B5EF4-FFF2-40B4-BE49-F238E27FC236}">
                <a16:creationId xmlns:a16="http://schemas.microsoft.com/office/drawing/2014/main" id="{EF177125-4799-5658-47B2-96603431A6D6}"/>
              </a:ext>
              <a:ext uri="{C183D7F6-B498-43B3-948B-1728B52AA6E4}">
                <adec:decorative xmlns:adec="http://schemas.microsoft.com/office/drawing/2017/decorative" val="1"/>
              </a:ext>
            </a:extLst>
          </p:cNvPr>
          <p:cNvSpPr>
            <a:spLocks noGrp="1"/>
          </p:cNvSpPr>
          <p:nvPr>
            <p:ph type="body" sz="quarter" idx="11"/>
          </p:nvPr>
        </p:nvSpPr>
        <p:spPr>
          <a:xfrm>
            <a:off x="447923" y="1388125"/>
            <a:ext cx="4785089" cy="3307700"/>
          </a:xfrm>
        </p:spPr>
        <p:txBody>
          <a:bodyPr/>
          <a:lstStyle/>
          <a:p>
            <a:pPr marL="0" indent="0">
              <a:buNone/>
            </a:pPr>
            <a:r>
              <a:rPr lang="en-US">
                <a:latin typeface="Uni Sans"/>
              </a:rPr>
              <a:t>Build trust and generate interest</a:t>
            </a:r>
          </a:p>
          <a:p>
            <a:pPr>
              <a:lnSpc>
                <a:spcPct val="150000"/>
              </a:lnSpc>
              <a:buFont typeface="Wingdings" panose="05000000000000000000" pitchFamily="2" charset="2"/>
              <a:buChar char="§"/>
            </a:pPr>
            <a:r>
              <a:rPr lang="en-US" sz="2000" b="0"/>
              <a:t>Collaborate with internal partners</a:t>
            </a:r>
          </a:p>
          <a:p>
            <a:pPr>
              <a:lnSpc>
                <a:spcPct val="150000"/>
              </a:lnSpc>
              <a:buFont typeface="Wingdings" panose="05000000000000000000" pitchFamily="2" charset="2"/>
              <a:buChar char="§"/>
            </a:pPr>
            <a:r>
              <a:rPr lang="en-US" sz="2000" b="0"/>
              <a:t>Customize to the audience</a:t>
            </a:r>
          </a:p>
          <a:p>
            <a:pPr>
              <a:lnSpc>
                <a:spcPct val="150000"/>
              </a:lnSpc>
              <a:buFont typeface="Wingdings" panose="05000000000000000000" pitchFamily="2" charset="2"/>
              <a:buChar char="§"/>
            </a:pPr>
            <a:r>
              <a:rPr lang="en-US" sz="2000" b="0"/>
              <a:t>Identify pain points</a:t>
            </a:r>
          </a:p>
          <a:p>
            <a:pPr>
              <a:lnSpc>
                <a:spcPct val="150000"/>
              </a:lnSpc>
              <a:buFont typeface="Wingdings" panose="05000000000000000000" pitchFamily="2" charset="2"/>
              <a:buChar char="§"/>
            </a:pPr>
            <a:r>
              <a:rPr lang="en-US" sz="2000" b="0"/>
              <a:t>Ensure relevance</a:t>
            </a:r>
          </a:p>
          <a:p>
            <a:pPr>
              <a:lnSpc>
                <a:spcPct val="150000"/>
              </a:lnSpc>
              <a:buFont typeface="Wingdings" panose="05000000000000000000" pitchFamily="2" charset="2"/>
              <a:buChar char="§"/>
            </a:pPr>
            <a:r>
              <a:rPr lang="en-US" sz="2000" b="0"/>
              <a:t>Continue the conversation</a:t>
            </a:r>
          </a:p>
        </p:txBody>
      </p:sp>
      <p:pic>
        <p:nvPicPr>
          <p:cNvPr id="8" name="Picture 7">
            <a:extLst>
              <a:ext uri="{FF2B5EF4-FFF2-40B4-BE49-F238E27FC236}">
                <a16:creationId xmlns:a16="http://schemas.microsoft.com/office/drawing/2014/main" id="{054E321B-8461-51D7-AF8F-32678C3D560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60787" y="1388125"/>
            <a:ext cx="2423338" cy="2571750"/>
          </a:xfrm>
          <a:prstGeom prst="rect">
            <a:avLst/>
          </a:prstGeom>
          <a:ln w="19050">
            <a:solidFill>
              <a:schemeClr val="tx1"/>
            </a:solidFill>
          </a:ln>
        </p:spPr>
      </p:pic>
    </p:spTree>
    <p:custDataLst>
      <p:tags r:id="rId1"/>
    </p:custDataLst>
    <p:extLst>
      <p:ext uri="{BB962C8B-B14F-4D97-AF65-F5344CB8AC3E}">
        <p14:creationId xmlns:p14="http://schemas.microsoft.com/office/powerpoint/2010/main" val="28049880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2EC305-B551-EA01-8E11-BD8EDE5FAB7A}"/>
              </a:ext>
            </a:extLst>
          </p:cNvPr>
          <p:cNvSpPr>
            <a:spLocks noGrp="1"/>
          </p:cNvSpPr>
          <p:nvPr>
            <p:ph type="title"/>
          </p:nvPr>
        </p:nvSpPr>
        <p:spPr>
          <a:xfrm>
            <a:off x="473443" y="371510"/>
            <a:ext cx="8197114" cy="993775"/>
          </a:xfrm>
        </p:spPr>
        <p:txBody>
          <a:bodyPr/>
          <a:lstStyle/>
          <a:p>
            <a:r>
              <a:rPr lang="en-US" sz="3600" b="0" cap="small" spc="300">
                <a:latin typeface="Encode Sans Normal" panose="02000000000000000000" pitchFamily="2" charset="0"/>
              </a:rPr>
              <a:t>Part 1</a:t>
            </a:r>
            <a:endParaRPr lang="en-US" sz="3600" b="0"/>
          </a:p>
        </p:txBody>
      </p:sp>
      <p:sp>
        <p:nvSpPr>
          <p:cNvPr id="6" name="Text Placeholder 5">
            <a:extLst>
              <a:ext uri="{FF2B5EF4-FFF2-40B4-BE49-F238E27FC236}">
                <a16:creationId xmlns:a16="http://schemas.microsoft.com/office/drawing/2014/main" id="{671AF3F5-9639-558C-B0A7-DF6B2D59282B}"/>
              </a:ext>
            </a:extLst>
          </p:cNvPr>
          <p:cNvSpPr>
            <a:spLocks noGrp="1"/>
          </p:cNvSpPr>
          <p:nvPr>
            <p:ph type="body" sz="quarter" idx="11"/>
          </p:nvPr>
        </p:nvSpPr>
        <p:spPr>
          <a:xfrm>
            <a:off x="447922" y="1755058"/>
            <a:ext cx="7951283" cy="2816943"/>
          </a:xfrm>
        </p:spPr>
        <p:txBody>
          <a:bodyPr lIns="91440" tIns="45720" rIns="91440" bIns="45720" anchor="t"/>
          <a:lstStyle/>
          <a:p>
            <a:pPr marL="0" indent="0">
              <a:buNone/>
            </a:pPr>
            <a:r>
              <a:rPr lang="en-US" b="0">
                <a:latin typeface="Open Sans"/>
                <a:ea typeface="Open Sans"/>
                <a:cs typeface="Open Sans"/>
              </a:rPr>
              <a:t>Digital accessibility at UW</a:t>
            </a:r>
          </a:p>
          <a:p>
            <a:pPr>
              <a:buFont typeface="Wingdings" panose="05000000000000000000" pitchFamily="2" charset="2"/>
              <a:buChar char="§"/>
            </a:pPr>
            <a:r>
              <a:rPr lang="en-US" sz="2000" b="0">
                <a:latin typeface="Open Sans"/>
                <a:ea typeface="Open Sans"/>
                <a:cs typeface="Open Sans"/>
              </a:rPr>
              <a:t>Past</a:t>
            </a:r>
          </a:p>
          <a:p>
            <a:pPr>
              <a:buFont typeface="Wingdings" panose="05000000000000000000" pitchFamily="2" charset="2"/>
              <a:buChar char="§"/>
            </a:pPr>
            <a:r>
              <a:rPr lang="en-US" sz="2000" b="0">
                <a:latin typeface="Open Sans"/>
                <a:ea typeface="Open Sans"/>
                <a:cs typeface="Open Sans"/>
              </a:rPr>
              <a:t>Present </a:t>
            </a:r>
          </a:p>
          <a:p>
            <a:pPr>
              <a:buFont typeface="Wingdings" panose="05000000000000000000" pitchFamily="2" charset="2"/>
              <a:buChar char="§"/>
            </a:pPr>
            <a:r>
              <a:rPr lang="en-US" sz="2000" b="0">
                <a:latin typeface="Open Sans"/>
                <a:ea typeface="Open Sans"/>
                <a:cs typeface="Open Sans"/>
              </a:rPr>
              <a:t>Future</a:t>
            </a:r>
          </a:p>
          <a:p>
            <a:endParaRPr lang="en-US" sz="2000" b="0"/>
          </a:p>
          <a:p>
            <a:pPr marL="0" indent="0">
              <a:buNone/>
            </a:pPr>
            <a:r>
              <a:rPr lang="en-US" b="0">
                <a:latin typeface="Open Sans"/>
                <a:ea typeface="Open Sans"/>
                <a:cs typeface="Open Sans"/>
              </a:rPr>
              <a:t>Lessons Learned from a Year of Outreach</a:t>
            </a:r>
          </a:p>
        </p:txBody>
      </p:sp>
    </p:spTree>
    <p:custDataLst>
      <p:tags r:id="rId1"/>
    </p:custDataLst>
    <p:extLst>
      <p:ext uri="{BB962C8B-B14F-4D97-AF65-F5344CB8AC3E}">
        <p14:creationId xmlns:p14="http://schemas.microsoft.com/office/powerpoint/2010/main" val="4597131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EFECF-49F4-0B29-181D-867E41BDCC9B}"/>
              </a:ext>
            </a:extLst>
          </p:cNvPr>
          <p:cNvSpPr>
            <a:spLocks noGrp="1"/>
          </p:cNvSpPr>
          <p:nvPr>
            <p:ph type="title"/>
          </p:nvPr>
        </p:nvSpPr>
        <p:spPr>
          <a:xfrm>
            <a:off x="447922" y="369286"/>
            <a:ext cx="8197109" cy="554752"/>
          </a:xfrm>
        </p:spPr>
        <p:txBody>
          <a:bodyPr/>
          <a:lstStyle/>
          <a:p>
            <a:r>
              <a:rPr lang="en-US" sz="3200" b="0" cap="small" spc="300">
                <a:latin typeface="Encode Sans Normal" panose="02000000000000000000"/>
              </a:rPr>
              <a:t>Meet faculty where they are </a:t>
            </a:r>
            <a:endParaRPr lang="en-US" sz="3200" b="0"/>
          </a:p>
        </p:txBody>
      </p:sp>
      <p:sp>
        <p:nvSpPr>
          <p:cNvPr id="3" name="Text Placeholder 2">
            <a:extLst>
              <a:ext uri="{FF2B5EF4-FFF2-40B4-BE49-F238E27FC236}">
                <a16:creationId xmlns:a16="http://schemas.microsoft.com/office/drawing/2014/main" id="{EF177125-4799-5658-47B2-96603431A6D6}"/>
              </a:ext>
            </a:extLst>
          </p:cNvPr>
          <p:cNvSpPr>
            <a:spLocks noGrp="1"/>
          </p:cNvSpPr>
          <p:nvPr>
            <p:ph type="body" sz="quarter" idx="11"/>
          </p:nvPr>
        </p:nvSpPr>
        <p:spPr>
          <a:xfrm>
            <a:off x="447923" y="1843725"/>
            <a:ext cx="4994410" cy="2728275"/>
          </a:xfrm>
        </p:spPr>
        <p:txBody>
          <a:bodyPr/>
          <a:lstStyle/>
          <a:p>
            <a:pPr>
              <a:lnSpc>
                <a:spcPct val="150000"/>
              </a:lnSpc>
              <a:buFont typeface="Wingdings" panose="05000000000000000000" pitchFamily="2" charset="2"/>
              <a:buChar char="§"/>
            </a:pPr>
            <a:r>
              <a:rPr lang="en-US" sz="2000" b="0"/>
              <a:t>“Take your show on the road”</a:t>
            </a:r>
          </a:p>
          <a:p>
            <a:pPr>
              <a:lnSpc>
                <a:spcPct val="150000"/>
              </a:lnSpc>
              <a:buFont typeface="Wingdings" panose="05000000000000000000" pitchFamily="2" charset="2"/>
              <a:buChar char="§"/>
            </a:pPr>
            <a:r>
              <a:rPr lang="en-US" sz="2000" b="0"/>
              <a:t>Analyze the audience</a:t>
            </a:r>
          </a:p>
          <a:p>
            <a:pPr>
              <a:lnSpc>
                <a:spcPct val="150000"/>
              </a:lnSpc>
              <a:buFont typeface="Wingdings" panose="05000000000000000000" pitchFamily="2" charset="2"/>
              <a:buChar char="§"/>
            </a:pPr>
            <a:r>
              <a:rPr lang="en-US" sz="2000" b="0"/>
              <a:t>Scaffold for different skill sets</a:t>
            </a:r>
          </a:p>
          <a:p>
            <a:pPr>
              <a:lnSpc>
                <a:spcPct val="150000"/>
              </a:lnSpc>
              <a:buFont typeface="Wingdings" panose="05000000000000000000" pitchFamily="2" charset="2"/>
              <a:buChar char="§"/>
            </a:pPr>
            <a:r>
              <a:rPr lang="en-US" sz="2000" b="0"/>
              <a:t>Empathize with personal constraints</a:t>
            </a:r>
          </a:p>
          <a:p>
            <a:pPr>
              <a:lnSpc>
                <a:spcPct val="150000"/>
              </a:lnSpc>
              <a:buFont typeface="Wingdings" panose="05000000000000000000" pitchFamily="2" charset="2"/>
              <a:buChar char="§"/>
            </a:pPr>
            <a:r>
              <a:rPr lang="en-US" sz="2000" b="0"/>
              <a:t>Prepare for different reactions</a:t>
            </a:r>
          </a:p>
          <a:p>
            <a:pPr marL="0" indent="0">
              <a:lnSpc>
                <a:spcPct val="150000"/>
              </a:lnSpc>
              <a:buNone/>
            </a:pPr>
            <a:endParaRPr lang="en-US" sz="2000" b="0"/>
          </a:p>
          <a:p>
            <a:pPr lvl="1"/>
            <a:endParaRPr lang="en-US" sz="1600" b="0"/>
          </a:p>
          <a:p>
            <a:pPr marL="457200" lvl="1" indent="0">
              <a:buNone/>
            </a:pPr>
            <a:endParaRPr lang="en-US" sz="1600" b="0"/>
          </a:p>
        </p:txBody>
      </p:sp>
      <p:sp>
        <p:nvSpPr>
          <p:cNvPr id="7" name="Text Placeholder 6">
            <a:extLst>
              <a:ext uri="{FF2B5EF4-FFF2-40B4-BE49-F238E27FC236}">
                <a16:creationId xmlns:a16="http://schemas.microsoft.com/office/drawing/2014/main" id="{C9A7D0DC-9A20-BBB6-1371-616B7F012ED2}"/>
              </a:ext>
            </a:extLst>
          </p:cNvPr>
          <p:cNvSpPr>
            <a:spLocks noGrp="1"/>
          </p:cNvSpPr>
          <p:nvPr>
            <p:ph type="body" sz="quarter" idx="12"/>
          </p:nvPr>
        </p:nvSpPr>
        <p:spPr>
          <a:xfrm>
            <a:off x="460375" y="1288974"/>
            <a:ext cx="4981958" cy="554752"/>
          </a:xfrm>
        </p:spPr>
        <p:txBody>
          <a:bodyPr/>
          <a:lstStyle/>
          <a:p>
            <a:r>
              <a:rPr lang="en-US" b="1"/>
              <a:t>Literally and Figuratively</a:t>
            </a:r>
          </a:p>
        </p:txBody>
      </p:sp>
      <p:pic>
        <p:nvPicPr>
          <p:cNvPr id="6" name="Picture 5">
            <a:extLst>
              <a:ext uri="{FF2B5EF4-FFF2-40B4-BE49-F238E27FC236}">
                <a16:creationId xmlns:a16="http://schemas.microsoft.com/office/drawing/2014/main" id="{F9642A00-8555-526D-F8FF-022CBE73913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60974" y="1134047"/>
            <a:ext cx="2622014" cy="3227943"/>
          </a:xfrm>
          <a:prstGeom prst="rect">
            <a:avLst/>
          </a:prstGeom>
          <a:ln w="19050">
            <a:solidFill>
              <a:schemeClr val="tx1"/>
            </a:solidFill>
          </a:ln>
        </p:spPr>
      </p:pic>
    </p:spTree>
    <p:custDataLst>
      <p:tags r:id="rId1"/>
    </p:custDataLst>
    <p:extLst>
      <p:ext uri="{BB962C8B-B14F-4D97-AF65-F5344CB8AC3E}">
        <p14:creationId xmlns:p14="http://schemas.microsoft.com/office/powerpoint/2010/main" val="6914515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4B7423A-F34E-64CE-9DC0-F5A883A77D92}"/>
              </a:ext>
            </a:extLst>
          </p:cNvPr>
          <p:cNvSpPr>
            <a:spLocks noGrp="1"/>
          </p:cNvSpPr>
          <p:nvPr>
            <p:ph type="title"/>
          </p:nvPr>
        </p:nvSpPr>
        <p:spPr/>
        <p:txBody>
          <a:bodyPr/>
          <a:lstStyle/>
          <a:p>
            <a:r>
              <a:rPr lang="en-US" sz="3200" cap="small" spc="300">
                <a:latin typeface="Encode Sans Normal" panose="02000000000000000000" pitchFamily="2" charset="0"/>
              </a:rPr>
              <a:t>Two Pilot Projects</a:t>
            </a:r>
            <a:endParaRPr lang="en-US"/>
          </a:p>
        </p:txBody>
      </p:sp>
      <p:sp>
        <p:nvSpPr>
          <p:cNvPr id="2" name="Text Placeholder 1">
            <a:extLst>
              <a:ext uri="{FF2B5EF4-FFF2-40B4-BE49-F238E27FC236}">
                <a16:creationId xmlns:a16="http://schemas.microsoft.com/office/drawing/2014/main" id="{9414D0A3-B0E9-4A3E-BFAB-EAE680D42AEC}"/>
              </a:ext>
            </a:extLst>
          </p:cNvPr>
          <p:cNvSpPr>
            <a:spLocks noGrp="1"/>
          </p:cNvSpPr>
          <p:nvPr>
            <p:ph type="body" sz="quarter" idx="12"/>
          </p:nvPr>
        </p:nvSpPr>
        <p:spPr/>
        <p:txBody>
          <a:bodyPr/>
          <a:lstStyle/>
          <a:p>
            <a:r>
              <a:rPr lang="en-US" b="0">
                <a:latin typeface="Open Sans"/>
                <a:ea typeface="Open Sans"/>
                <a:cs typeface="Open Sans"/>
              </a:rPr>
              <a:t>Both have the qualities I needed – and are adaptable</a:t>
            </a:r>
            <a:endParaRPr lang="en-US" b="0"/>
          </a:p>
          <a:p>
            <a:endParaRPr lang="en-US"/>
          </a:p>
        </p:txBody>
      </p:sp>
      <p:sp>
        <p:nvSpPr>
          <p:cNvPr id="6" name="Text Placeholder 5">
            <a:extLst>
              <a:ext uri="{FF2B5EF4-FFF2-40B4-BE49-F238E27FC236}">
                <a16:creationId xmlns:a16="http://schemas.microsoft.com/office/drawing/2014/main" id="{DBE0A357-5CD8-9AA9-A264-912DDEC0886E}"/>
              </a:ext>
            </a:extLst>
          </p:cNvPr>
          <p:cNvSpPr>
            <a:spLocks noGrp="1"/>
          </p:cNvSpPr>
          <p:nvPr>
            <p:ph type="body" sz="quarter" idx="11"/>
          </p:nvPr>
        </p:nvSpPr>
        <p:spPr/>
        <p:txBody>
          <a:bodyPr lIns="91440" tIns="45720" rIns="91440" bIns="45720" anchor="t"/>
          <a:lstStyle/>
          <a:p>
            <a:pPr marL="457200" indent="-457200">
              <a:buFont typeface="+mj-lt"/>
              <a:buAutoNum type="arabicPeriod"/>
            </a:pPr>
            <a:r>
              <a:rPr lang="en-US" b="0">
                <a:latin typeface="Open Sans"/>
                <a:ea typeface="Open Sans"/>
                <a:cs typeface="Open Sans"/>
              </a:rPr>
              <a:t>Accessibility Cafes</a:t>
            </a:r>
          </a:p>
          <a:p>
            <a:pPr marL="457200" indent="-457200">
              <a:buFont typeface="+mj-lt"/>
              <a:buAutoNum type="arabicPeriod"/>
            </a:pPr>
            <a:r>
              <a:rPr lang="en-US" b="0">
                <a:latin typeface="Open Sans"/>
                <a:ea typeface="Open Sans"/>
                <a:cs typeface="Open Sans"/>
              </a:rPr>
              <a:t>Accessibility POP (Progress Over Perfection) Working Groups</a:t>
            </a:r>
          </a:p>
          <a:p>
            <a:pPr marL="0" indent="0">
              <a:buNone/>
            </a:pPr>
            <a:endParaRPr lang="en-US" b="0"/>
          </a:p>
          <a:p>
            <a:pPr marL="0" indent="0">
              <a:buFont typeface="Lucida Grande"/>
              <a:buNone/>
            </a:pPr>
            <a:endParaRPr lang="en-US" b="0"/>
          </a:p>
          <a:p>
            <a:pPr marL="400050" lvl="1" indent="0">
              <a:buNone/>
            </a:pPr>
            <a:endParaRPr lang="en-US" b="0"/>
          </a:p>
        </p:txBody>
      </p:sp>
    </p:spTree>
    <p:custDataLst>
      <p:tags r:id="rId1"/>
    </p:custDataLst>
    <p:extLst>
      <p:ext uri="{BB962C8B-B14F-4D97-AF65-F5344CB8AC3E}">
        <p14:creationId xmlns:p14="http://schemas.microsoft.com/office/powerpoint/2010/main" val="29852760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EFECF-49F4-0B29-181D-867E41BDCC9B}"/>
              </a:ext>
            </a:extLst>
          </p:cNvPr>
          <p:cNvSpPr>
            <a:spLocks noGrp="1"/>
          </p:cNvSpPr>
          <p:nvPr>
            <p:ph type="title"/>
          </p:nvPr>
        </p:nvSpPr>
        <p:spPr>
          <a:xfrm>
            <a:off x="447922" y="369286"/>
            <a:ext cx="8197109" cy="655284"/>
          </a:xfrm>
        </p:spPr>
        <p:txBody>
          <a:bodyPr/>
          <a:lstStyle/>
          <a:p>
            <a:r>
              <a:rPr lang="en-US" sz="3200" b="0" cap="small" spc="300" dirty="0">
                <a:latin typeface="Encode Sans Normal" panose="02000000000000000000"/>
              </a:rPr>
              <a:t>Both Models have 4 key characteristics</a:t>
            </a:r>
            <a:endParaRPr lang="en-US" sz="3200" b="0" dirty="0"/>
          </a:p>
        </p:txBody>
      </p:sp>
      <p:sp>
        <p:nvSpPr>
          <p:cNvPr id="5" name="Text Placeholder 4">
            <a:extLst>
              <a:ext uri="{FF2B5EF4-FFF2-40B4-BE49-F238E27FC236}">
                <a16:creationId xmlns:a16="http://schemas.microsoft.com/office/drawing/2014/main" id="{2ED1FBFD-8B8F-164D-9485-7D5EE845C0ED}"/>
              </a:ext>
            </a:extLst>
          </p:cNvPr>
          <p:cNvSpPr>
            <a:spLocks noGrp="1"/>
          </p:cNvSpPr>
          <p:nvPr>
            <p:ph type="body" sz="quarter" idx="11"/>
          </p:nvPr>
        </p:nvSpPr>
        <p:spPr>
          <a:xfrm>
            <a:off x="447923" y="1408386"/>
            <a:ext cx="8197114" cy="3163614"/>
          </a:xfrm>
        </p:spPr>
        <p:txBody>
          <a:bodyPr/>
          <a:lstStyle/>
          <a:p>
            <a:r>
              <a:rPr lang="en-US" sz="2000" dirty="0"/>
              <a:t>Efficient:</a:t>
            </a:r>
            <a:r>
              <a:rPr lang="en-US" sz="2000" b="0" dirty="0"/>
              <a:t> Easy to schedule, organize, and facilitate</a:t>
            </a:r>
          </a:p>
          <a:p>
            <a:r>
              <a:rPr lang="en-US" sz="2000" dirty="0"/>
              <a:t>Replicable</a:t>
            </a:r>
            <a:r>
              <a:rPr lang="en-US" sz="2000" b="0" dirty="0"/>
              <a:t>: Content is re-usable and customizable for multiple audiences, easily adapted </a:t>
            </a:r>
          </a:p>
          <a:p>
            <a:r>
              <a:rPr lang="en-US" sz="2000" dirty="0"/>
              <a:t>Sustainable</a:t>
            </a:r>
            <a:r>
              <a:rPr lang="en-US" sz="2000" b="0" dirty="0"/>
              <a:t>: One person can do offerings and train others to do them as well</a:t>
            </a:r>
          </a:p>
          <a:p>
            <a:r>
              <a:rPr lang="en-US" sz="2000" dirty="0"/>
              <a:t>Interactive</a:t>
            </a:r>
            <a:r>
              <a:rPr lang="en-US" sz="2000" b="0" dirty="0"/>
              <a:t>: Faculty immediately apply what they’re learning to their own materials during the session. </a:t>
            </a:r>
          </a:p>
          <a:p>
            <a:pPr marL="0" indent="0">
              <a:buNone/>
            </a:pPr>
            <a:endParaRPr lang="en-US" sz="2000" b="0" dirty="0"/>
          </a:p>
          <a:p>
            <a:endParaRPr lang="en-US" sz="1800" b="0" dirty="0"/>
          </a:p>
          <a:p>
            <a:endParaRPr lang="en-US" sz="1800" b="0" dirty="0"/>
          </a:p>
          <a:p>
            <a:endParaRPr lang="en-US" sz="1800" b="0" dirty="0"/>
          </a:p>
        </p:txBody>
      </p:sp>
    </p:spTree>
    <p:custDataLst>
      <p:tags r:id="rId1"/>
    </p:custDataLst>
    <p:extLst>
      <p:ext uri="{BB962C8B-B14F-4D97-AF65-F5344CB8AC3E}">
        <p14:creationId xmlns:p14="http://schemas.microsoft.com/office/powerpoint/2010/main" val="28377518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EFECF-49F4-0B29-181D-867E41BDCC9B}"/>
              </a:ext>
            </a:extLst>
          </p:cNvPr>
          <p:cNvSpPr>
            <a:spLocks noGrp="1"/>
          </p:cNvSpPr>
          <p:nvPr>
            <p:ph type="title"/>
          </p:nvPr>
        </p:nvSpPr>
        <p:spPr>
          <a:xfrm>
            <a:off x="447922" y="369285"/>
            <a:ext cx="8197109" cy="608177"/>
          </a:xfrm>
        </p:spPr>
        <p:txBody>
          <a:bodyPr/>
          <a:lstStyle/>
          <a:p>
            <a:r>
              <a:rPr lang="en-US" sz="3200" b="0" cap="small" spc="300" dirty="0">
                <a:latin typeface="Encode Sans Normal" panose="02000000000000000000"/>
              </a:rPr>
              <a:t>Accessibility Cafe Framework</a:t>
            </a:r>
            <a:endParaRPr lang="en-US" sz="3200" b="0" dirty="0"/>
          </a:p>
        </p:txBody>
      </p:sp>
      <p:sp>
        <p:nvSpPr>
          <p:cNvPr id="4" name="Text Placeholder 3" descr="Ally Course Report panel reflecting Content with the easiest issues to fix. A check mark is followed by the number 29, revealing that 29 issues need to be fixed. A start button accompanies the number.&#10;">
            <a:extLst>
              <a:ext uri="{FF2B5EF4-FFF2-40B4-BE49-F238E27FC236}">
                <a16:creationId xmlns:a16="http://schemas.microsoft.com/office/drawing/2014/main" id="{9DF4BFBB-9600-EEF3-B40F-6C26CE8BF2CF}"/>
              </a:ext>
            </a:extLst>
          </p:cNvPr>
          <p:cNvSpPr>
            <a:spLocks noGrp="1"/>
          </p:cNvSpPr>
          <p:nvPr>
            <p:ph type="body" sz="quarter" idx="11"/>
          </p:nvPr>
        </p:nvSpPr>
        <p:spPr>
          <a:xfrm>
            <a:off x="447923" y="1817783"/>
            <a:ext cx="5038478" cy="3049492"/>
          </a:xfrm>
        </p:spPr>
        <p:txBody>
          <a:bodyPr anchor="t"/>
          <a:lstStyle/>
          <a:p>
            <a:pPr marL="0" lvl="1" indent="0">
              <a:buNone/>
            </a:pPr>
            <a:r>
              <a:rPr lang="en-US" b="0" dirty="0"/>
              <a:t>20-30 minute introduction to the topic</a:t>
            </a:r>
          </a:p>
          <a:p>
            <a:pPr marL="285750" lvl="1">
              <a:buFont typeface="Wingdings" panose="05000000000000000000" pitchFamily="2" charset="2"/>
              <a:buChar char="§"/>
            </a:pPr>
            <a:r>
              <a:rPr lang="en-US" sz="1600" b="0" dirty="0"/>
              <a:t>Emphasize “Progress Over Perfection”</a:t>
            </a:r>
          </a:p>
          <a:p>
            <a:pPr marL="285750" lvl="1">
              <a:buFont typeface="Wingdings" panose="05000000000000000000" pitchFamily="2" charset="2"/>
              <a:buChar char="§"/>
            </a:pPr>
            <a:r>
              <a:rPr lang="en-US" sz="1600" b="0" dirty="0"/>
              <a:t>Emphasize skill-building</a:t>
            </a:r>
          </a:p>
          <a:p>
            <a:pPr marL="0" lvl="1" indent="0">
              <a:buNone/>
            </a:pPr>
            <a:endParaRPr lang="en-US" b="0" dirty="0"/>
          </a:p>
          <a:p>
            <a:pPr marL="0" lvl="1" indent="0">
              <a:buNone/>
            </a:pPr>
            <a:r>
              <a:rPr lang="en-US" b="0" dirty="0"/>
              <a:t>60-70 minutes work time</a:t>
            </a:r>
          </a:p>
          <a:p>
            <a:pPr marL="285750" lvl="1">
              <a:buFont typeface="Wingdings" panose="05000000000000000000" pitchFamily="2" charset="2"/>
              <a:buChar char="§"/>
            </a:pPr>
            <a:r>
              <a:rPr lang="en-US" sz="1600" b="0" dirty="0"/>
              <a:t>Faculty work on what suits their own needs</a:t>
            </a:r>
          </a:p>
          <a:p>
            <a:pPr marL="285750" lvl="1">
              <a:buFont typeface="Wingdings" panose="05000000000000000000" pitchFamily="2" charset="2"/>
              <a:buChar char="§"/>
            </a:pPr>
            <a:r>
              <a:rPr lang="en-US" sz="1600" b="0" dirty="0"/>
              <a:t>Spontaneous discussions with peers</a:t>
            </a:r>
          </a:p>
          <a:p>
            <a:pPr marL="285750" lvl="1">
              <a:buFont typeface="Wingdings" panose="05000000000000000000" pitchFamily="2" charset="2"/>
              <a:buChar char="§"/>
            </a:pPr>
            <a:r>
              <a:rPr lang="en-US" sz="1600" b="0" dirty="0"/>
              <a:t>Ask questions of one another or facilitator</a:t>
            </a:r>
          </a:p>
          <a:p>
            <a:pPr marL="285750" lvl="1">
              <a:buFont typeface="Wingdings" panose="05000000000000000000" pitchFamily="2" charset="2"/>
              <a:buChar char="ü"/>
            </a:pPr>
            <a:endParaRPr lang="en-US" sz="1800" b="0" dirty="0"/>
          </a:p>
        </p:txBody>
      </p:sp>
      <p:sp>
        <p:nvSpPr>
          <p:cNvPr id="3" name="Text Placeholder 2">
            <a:extLst>
              <a:ext uri="{FF2B5EF4-FFF2-40B4-BE49-F238E27FC236}">
                <a16:creationId xmlns:a16="http://schemas.microsoft.com/office/drawing/2014/main" id="{655E2901-C2B8-94B9-CEF4-F55E84FFEB1E}"/>
              </a:ext>
            </a:extLst>
          </p:cNvPr>
          <p:cNvSpPr>
            <a:spLocks noGrp="1"/>
          </p:cNvSpPr>
          <p:nvPr>
            <p:ph type="body" sz="quarter" idx="12"/>
          </p:nvPr>
        </p:nvSpPr>
        <p:spPr>
          <a:xfrm>
            <a:off x="460375" y="1240959"/>
            <a:ext cx="8184662" cy="461717"/>
          </a:xfrm>
        </p:spPr>
        <p:txBody>
          <a:bodyPr/>
          <a:lstStyle/>
          <a:p>
            <a:r>
              <a:rPr lang="en-US" b="1" dirty="0"/>
              <a:t>90-min. guided sessions on a single accessibility topic/skill</a:t>
            </a:r>
          </a:p>
        </p:txBody>
      </p:sp>
      <p:pic>
        <p:nvPicPr>
          <p:cNvPr id="9" name="Picture 8">
            <a:extLst>
              <a:ext uri="{FF2B5EF4-FFF2-40B4-BE49-F238E27FC236}">
                <a16:creationId xmlns:a16="http://schemas.microsoft.com/office/drawing/2014/main" id="{9B13B09A-5807-D71C-FD07-E1D210F966D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037243" y="1817783"/>
            <a:ext cx="2335203" cy="2478217"/>
          </a:xfrm>
          <a:prstGeom prst="rect">
            <a:avLst/>
          </a:prstGeom>
          <a:ln w="19050">
            <a:solidFill>
              <a:schemeClr val="tx1"/>
            </a:solidFill>
          </a:ln>
        </p:spPr>
      </p:pic>
    </p:spTree>
    <p:custDataLst>
      <p:tags r:id="rId1"/>
    </p:custDataLst>
    <p:extLst>
      <p:ext uri="{BB962C8B-B14F-4D97-AF65-F5344CB8AC3E}">
        <p14:creationId xmlns:p14="http://schemas.microsoft.com/office/powerpoint/2010/main" val="42511662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F2E59-67DB-A11F-EE0E-33F0CC5F710F}"/>
              </a:ext>
            </a:extLst>
          </p:cNvPr>
          <p:cNvSpPr>
            <a:spLocks noGrp="1"/>
          </p:cNvSpPr>
          <p:nvPr>
            <p:ph type="title"/>
          </p:nvPr>
        </p:nvSpPr>
        <p:spPr>
          <a:xfrm>
            <a:off x="447922" y="369286"/>
            <a:ext cx="8197109" cy="524094"/>
          </a:xfrm>
        </p:spPr>
        <p:txBody>
          <a:bodyPr/>
          <a:lstStyle/>
          <a:p>
            <a:r>
              <a:rPr lang="en-US" sz="3200" b="0" cap="small" spc="300">
                <a:latin typeface="Encode Sans Normal" panose="02000000000000000000"/>
              </a:rPr>
              <a:t>A key difference in the AC model</a:t>
            </a:r>
            <a:endParaRPr lang="en-US" sz="3200" b="0"/>
          </a:p>
        </p:txBody>
      </p:sp>
      <p:sp>
        <p:nvSpPr>
          <p:cNvPr id="3" name="Text Placeholder 2">
            <a:extLst>
              <a:ext uri="{FF2B5EF4-FFF2-40B4-BE49-F238E27FC236}">
                <a16:creationId xmlns:a16="http://schemas.microsoft.com/office/drawing/2014/main" id="{F54ACA2B-09A5-2AB3-9038-3450DEC1C779}"/>
              </a:ext>
            </a:extLst>
          </p:cNvPr>
          <p:cNvSpPr>
            <a:spLocks noGrp="1"/>
          </p:cNvSpPr>
          <p:nvPr>
            <p:ph type="body" sz="quarter" idx="11"/>
          </p:nvPr>
        </p:nvSpPr>
        <p:spPr>
          <a:xfrm>
            <a:off x="447923" y="2007477"/>
            <a:ext cx="8197114" cy="2564524"/>
          </a:xfrm>
        </p:spPr>
        <p:txBody>
          <a:bodyPr/>
          <a:lstStyle/>
          <a:p>
            <a:pPr marL="0" marR="0" indent="0" algn="l">
              <a:spcBef>
                <a:spcPts val="0"/>
              </a:spcBef>
              <a:spcAft>
                <a:spcPts val="0"/>
              </a:spcAft>
              <a:buNone/>
            </a:pPr>
            <a:endParaRPr lang="en-US" sz="2000" b="0">
              <a:solidFill>
                <a:srgbClr val="242424"/>
              </a:solidFill>
              <a:highlight>
                <a:srgbClr val="FFFFFF"/>
              </a:highlight>
              <a:latin typeface="Open Sans" panose="020B0606030504020204" pitchFamily="34" charset="0"/>
              <a:ea typeface="Open Sans" panose="020B0606030504020204" pitchFamily="34" charset="0"/>
              <a:cs typeface="Open Sans" panose="020B0606030504020204" pitchFamily="34" charset="0"/>
            </a:endParaRPr>
          </a:p>
          <a:p>
            <a:pPr marL="0" marR="0" indent="0" algn="l">
              <a:spcBef>
                <a:spcPts val="0"/>
              </a:spcBef>
              <a:spcAft>
                <a:spcPts val="0"/>
              </a:spcAft>
              <a:buNone/>
            </a:pPr>
            <a:r>
              <a:rPr lang="en-US" sz="2000" b="0">
                <a:solidFill>
                  <a:schemeClr val="tx1"/>
                </a:solidFill>
                <a:highlight>
                  <a:srgbClr val="FFFFFF"/>
                </a:highlight>
                <a:latin typeface="Open Sans" panose="020B0606030504020204" pitchFamily="34" charset="0"/>
                <a:ea typeface="Open Sans" panose="020B0606030504020204" pitchFamily="34" charset="0"/>
                <a:cs typeface="Open Sans" panose="020B0606030504020204" pitchFamily="34" charset="0"/>
              </a:rPr>
              <a:t>“</a:t>
            </a:r>
            <a:r>
              <a:rPr lang="en-US" sz="2000" b="0">
                <a:solidFill>
                  <a:schemeClr val="tx1"/>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I feel like I have not been to a great talk like [this] for a while, versus other talks where the presenter is cramming too much info in a short period of time, or the content is too complex for people to use.”</a:t>
            </a:r>
          </a:p>
          <a:p>
            <a:pPr marL="0" marR="0" indent="0" algn="l">
              <a:spcBef>
                <a:spcPts val="0"/>
              </a:spcBef>
              <a:spcAft>
                <a:spcPts val="0"/>
              </a:spcAft>
              <a:buNone/>
            </a:pPr>
            <a:endParaRPr lang="en-US" sz="1800" b="0">
              <a:solidFill>
                <a:srgbClr val="242424"/>
              </a:solidFill>
              <a:effectLst/>
              <a:highlight>
                <a:srgbClr val="FFFFFF"/>
              </a:highlight>
              <a:latin typeface="Aptos"/>
            </a:endParaRPr>
          </a:p>
          <a:p>
            <a:pPr marL="0" marR="0" indent="0" algn="l">
              <a:spcBef>
                <a:spcPts val="0"/>
              </a:spcBef>
              <a:spcAft>
                <a:spcPts val="0"/>
              </a:spcAft>
              <a:buNone/>
            </a:pPr>
            <a:endParaRPr lang="en-US" sz="1800" b="0">
              <a:solidFill>
                <a:srgbClr val="242424"/>
              </a:solidFill>
              <a:highlight>
                <a:srgbClr val="FFFFFF"/>
              </a:highlight>
              <a:latin typeface="Aptos"/>
            </a:endParaRPr>
          </a:p>
          <a:p>
            <a:pPr marL="0" indent="0">
              <a:buNone/>
            </a:pPr>
            <a:endParaRPr lang="en-US"/>
          </a:p>
        </p:txBody>
      </p:sp>
      <p:sp>
        <p:nvSpPr>
          <p:cNvPr id="5" name="Text Placeholder 4">
            <a:extLst>
              <a:ext uri="{FF2B5EF4-FFF2-40B4-BE49-F238E27FC236}">
                <a16:creationId xmlns:a16="http://schemas.microsoft.com/office/drawing/2014/main" id="{04E68DAE-A084-11D9-2643-10751959EDCD}"/>
              </a:ext>
            </a:extLst>
          </p:cNvPr>
          <p:cNvSpPr>
            <a:spLocks noGrp="1"/>
          </p:cNvSpPr>
          <p:nvPr>
            <p:ph type="body" sz="quarter" idx="12"/>
          </p:nvPr>
        </p:nvSpPr>
        <p:spPr>
          <a:xfrm>
            <a:off x="460375" y="1387367"/>
            <a:ext cx="8184662" cy="524094"/>
          </a:xfrm>
        </p:spPr>
        <p:txBody>
          <a:bodyPr/>
          <a:lstStyle/>
          <a:p>
            <a:r>
              <a:rPr lang="en-US"/>
              <a:t>Reduces </a:t>
            </a:r>
            <a:r>
              <a:rPr lang="en-US">
                <a:latin typeface="Open Sans" panose="020B0606030504020204" pitchFamily="34" charset="0"/>
                <a:ea typeface="Open Sans" panose="020B0606030504020204" pitchFamily="34" charset="0"/>
                <a:cs typeface="Open Sans" panose="020B0606030504020204" pitchFamily="34" charset="0"/>
              </a:rPr>
              <a:t>cognitive</a:t>
            </a:r>
            <a:r>
              <a:rPr lang="en-US"/>
              <a:t> overload; encourages easy application</a:t>
            </a:r>
          </a:p>
        </p:txBody>
      </p:sp>
    </p:spTree>
    <p:custDataLst>
      <p:tags r:id="rId1"/>
    </p:custDataLst>
    <p:extLst>
      <p:ext uri="{BB962C8B-B14F-4D97-AF65-F5344CB8AC3E}">
        <p14:creationId xmlns:p14="http://schemas.microsoft.com/office/powerpoint/2010/main" val="2219917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A0B71-5DEB-BE19-C645-6990CB50CC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04A6A3-77D6-D149-39BE-9135C04ABAA2}"/>
              </a:ext>
            </a:extLst>
          </p:cNvPr>
          <p:cNvSpPr>
            <a:spLocks noGrp="1"/>
          </p:cNvSpPr>
          <p:nvPr>
            <p:ph type="title"/>
          </p:nvPr>
        </p:nvSpPr>
        <p:spPr>
          <a:xfrm>
            <a:off x="447922" y="369285"/>
            <a:ext cx="8197109" cy="608177"/>
          </a:xfrm>
        </p:spPr>
        <p:txBody>
          <a:bodyPr/>
          <a:lstStyle/>
          <a:p>
            <a:r>
              <a:rPr lang="en-US" sz="3200" b="0" cap="small" spc="300" dirty="0">
                <a:latin typeface="Encode Sans Normal" panose="02000000000000000000"/>
              </a:rPr>
              <a:t>Accessibility POP Working Group</a:t>
            </a:r>
            <a:endParaRPr lang="en-US" sz="3200" b="0" dirty="0"/>
          </a:p>
        </p:txBody>
      </p:sp>
      <p:sp>
        <p:nvSpPr>
          <p:cNvPr id="4" name="Text Placeholder 3" descr="Ally Course Report panel reflecting Content with the easiest issues to fix. A check mark is followed by the number 29, revealing that 29 issues need to be fixed. A start button accompanies the number.&#10;">
            <a:extLst>
              <a:ext uri="{FF2B5EF4-FFF2-40B4-BE49-F238E27FC236}">
                <a16:creationId xmlns:a16="http://schemas.microsoft.com/office/drawing/2014/main" id="{6FB6134F-3379-9998-63D8-9E38125888BA}"/>
              </a:ext>
            </a:extLst>
          </p:cNvPr>
          <p:cNvSpPr>
            <a:spLocks noGrp="1"/>
          </p:cNvSpPr>
          <p:nvPr>
            <p:ph type="body" sz="quarter" idx="11"/>
          </p:nvPr>
        </p:nvSpPr>
        <p:spPr>
          <a:xfrm>
            <a:off x="447923" y="1612800"/>
            <a:ext cx="8197108" cy="3254475"/>
          </a:xfrm>
        </p:spPr>
        <p:txBody>
          <a:bodyPr anchor="t"/>
          <a:lstStyle/>
          <a:p>
            <a:pPr marL="0" lvl="1" indent="0">
              <a:buNone/>
            </a:pPr>
            <a:r>
              <a:rPr lang="en-US" sz="1800" b="0" dirty="0"/>
              <a:t>A cohort of peers commits to a series of 1-hour working meetings over 8-10 weeks</a:t>
            </a:r>
          </a:p>
          <a:p>
            <a:pPr marL="285750" lvl="1">
              <a:buFont typeface="Wingdings" panose="05000000000000000000" pitchFamily="2" charset="2"/>
              <a:buChar char="§"/>
            </a:pPr>
            <a:r>
              <a:rPr lang="en-US" sz="1600" b="0" dirty="0"/>
              <a:t>Goal = helping folks learn how to create a sustainable workflow for learning and applying accessibility skills to their course content</a:t>
            </a:r>
          </a:p>
          <a:p>
            <a:pPr marL="285750" lvl="1">
              <a:buFont typeface="Wingdings" panose="05000000000000000000" pitchFamily="2" charset="2"/>
              <a:buChar char="§"/>
            </a:pPr>
            <a:endParaRPr lang="en-US" sz="1600" b="0" dirty="0"/>
          </a:p>
          <a:p>
            <a:pPr marL="0" lvl="1" indent="0">
              <a:buNone/>
            </a:pPr>
            <a:r>
              <a:rPr lang="en-US" b="0" dirty="0"/>
              <a:t>15-30-15 structure for meetings</a:t>
            </a:r>
          </a:p>
          <a:p>
            <a:pPr marL="285750" lvl="1">
              <a:buFont typeface="Wingdings" panose="05000000000000000000" pitchFamily="2" charset="2"/>
              <a:buChar char="§"/>
            </a:pPr>
            <a:r>
              <a:rPr lang="en-US" sz="1800" b="0" dirty="0"/>
              <a:t>15-min. – Round Robin check-in on previous week’s individual goals</a:t>
            </a:r>
          </a:p>
          <a:p>
            <a:pPr marL="285750" lvl="1">
              <a:buFont typeface="Wingdings" panose="05000000000000000000" pitchFamily="2" charset="2"/>
              <a:buChar char="§"/>
            </a:pPr>
            <a:r>
              <a:rPr lang="en-US" sz="1800" b="0" dirty="0"/>
              <a:t>30-min. – Individual working time; opportunity to ask for help</a:t>
            </a:r>
          </a:p>
          <a:p>
            <a:pPr marL="285750" lvl="1">
              <a:buFont typeface="Wingdings" panose="05000000000000000000" pitchFamily="2" charset="2"/>
              <a:buChar char="§"/>
            </a:pPr>
            <a:r>
              <a:rPr lang="en-US" sz="1800" b="0" dirty="0"/>
              <a:t>15-min. – Round Robin check-out: What are next week’s goals?</a:t>
            </a:r>
          </a:p>
        </p:txBody>
      </p:sp>
      <p:sp>
        <p:nvSpPr>
          <p:cNvPr id="3" name="Text Placeholder 2">
            <a:extLst>
              <a:ext uri="{FF2B5EF4-FFF2-40B4-BE49-F238E27FC236}">
                <a16:creationId xmlns:a16="http://schemas.microsoft.com/office/drawing/2014/main" id="{757D8E05-E599-3938-42F8-BF4868E5CE67}"/>
              </a:ext>
            </a:extLst>
          </p:cNvPr>
          <p:cNvSpPr>
            <a:spLocks noGrp="1"/>
          </p:cNvSpPr>
          <p:nvPr>
            <p:ph type="body" sz="quarter" idx="12"/>
          </p:nvPr>
        </p:nvSpPr>
        <p:spPr>
          <a:xfrm>
            <a:off x="460375" y="1240959"/>
            <a:ext cx="8184662" cy="461717"/>
          </a:xfrm>
        </p:spPr>
        <p:txBody>
          <a:bodyPr/>
          <a:lstStyle/>
          <a:p>
            <a:r>
              <a:rPr lang="en-US" sz="1600" b="1" dirty="0">
                <a:latin typeface="Open Sans" panose="020B0606030504020204" pitchFamily="34" charset="0"/>
                <a:ea typeface="Open Sans" panose="020B0606030504020204" pitchFamily="34" charset="0"/>
                <a:cs typeface="Open Sans" panose="020B0606030504020204" pitchFamily="34" charset="0"/>
              </a:rPr>
              <a:t>Peer-oriented series of working meetings to set and achieve accessibility goals</a:t>
            </a:r>
          </a:p>
        </p:txBody>
      </p:sp>
    </p:spTree>
    <p:custDataLst>
      <p:tags r:id="rId1"/>
    </p:custDataLst>
    <p:extLst>
      <p:ext uri="{BB962C8B-B14F-4D97-AF65-F5344CB8AC3E}">
        <p14:creationId xmlns:p14="http://schemas.microsoft.com/office/powerpoint/2010/main" val="3104482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EA10A-E05F-2A41-5C60-08714BCC3A72}"/>
              </a:ext>
            </a:extLst>
          </p:cNvPr>
          <p:cNvSpPr>
            <a:spLocks noGrp="1"/>
          </p:cNvSpPr>
          <p:nvPr>
            <p:ph type="title"/>
          </p:nvPr>
        </p:nvSpPr>
        <p:spPr>
          <a:xfrm>
            <a:off x="447922" y="369286"/>
            <a:ext cx="8197109" cy="553066"/>
          </a:xfrm>
        </p:spPr>
        <p:txBody>
          <a:bodyPr lIns="91440" tIns="45720" rIns="91440" bIns="45720" anchor="b"/>
          <a:lstStyle/>
          <a:p>
            <a:r>
              <a:rPr lang="en-US" b="0" cap="small" spc="300">
                <a:latin typeface="Encode Sans Normal"/>
              </a:rPr>
              <a:t>Post-POP Testimonials (1 of 3)</a:t>
            </a:r>
            <a:endParaRPr lang="en-US" b="0">
              <a:latin typeface="Encode Sans Normal"/>
            </a:endParaRPr>
          </a:p>
        </p:txBody>
      </p:sp>
      <p:sp>
        <p:nvSpPr>
          <p:cNvPr id="3" name="Text Placeholder 2">
            <a:extLst>
              <a:ext uri="{FF2B5EF4-FFF2-40B4-BE49-F238E27FC236}">
                <a16:creationId xmlns:a16="http://schemas.microsoft.com/office/drawing/2014/main" id="{B75CFFB9-4F38-2AA8-C732-CEC2D65E4EE0}"/>
              </a:ext>
            </a:extLst>
          </p:cNvPr>
          <p:cNvSpPr>
            <a:spLocks noGrp="1"/>
          </p:cNvSpPr>
          <p:nvPr>
            <p:ph type="body" sz="quarter" idx="11"/>
          </p:nvPr>
        </p:nvSpPr>
        <p:spPr>
          <a:xfrm>
            <a:off x="447923" y="1502797"/>
            <a:ext cx="8197114" cy="3069204"/>
          </a:xfrm>
        </p:spPr>
        <p:txBody>
          <a:bodyPr/>
          <a:lstStyle/>
          <a:p>
            <a:pPr marL="0" indent="0">
              <a:buNone/>
            </a:pPr>
            <a:endParaRPr lang="en-US" b="0" i="0">
              <a:solidFill>
                <a:schemeClr val="tx1"/>
              </a:solidFill>
              <a:effectLst/>
              <a:latin typeface="Roboto" panose="02000000000000000000" pitchFamily="2" charset="0"/>
            </a:endParaRPr>
          </a:p>
          <a:p>
            <a:pPr marL="0" indent="0">
              <a:buNone/>
            </a:pPr>
            <a:r>
              <a:rPr lang="en-US" b="0" i="0">
                <a:solidFill>
                  <a:schemeClr val="tx1"/>
                </a:solidFill>
                <a:effectLst/>
                <a:latin typeface="Open Sans" panose="020B0606030504020204" pitchFamily="34" charset="0"/>
                <a:ea typeface="Open Sans" panose="020B0606030504020204" pitchFamily="34" charset="0"/>
                <a:cs typeface="Open Sans" panose="020B0606030504020204" pitchFamily="34" charset="0"/>
              </a:rPr>
              <a:t>“I'm pleased to realize I'm less intimidated by accessibility.”</a:t>
            </a:r>
          </a:p>
          <a:p>
            <a:pPr marL="0" indent="0">
              <a:buNone/>
            </a:pPr>
            <a:endParaRPr lang="en-US" b="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indent="0" algn="r">
              <a:buNone/>
            </a:pPr>
            <a:r>
              <a:rPr lang="en-US" b="0" i="0">
                <a:solidFill>
                  <a:schemeClr val="tx1"/>
                </a:solidFill>
                <a:effectLst/>
                <a:latin typeface="Open Sans" panose="020B0606030504020204" pitchFamily="34" charset="0"/>
                <a:ea typeface="Open Sans" panose="020B0606030504020204" pitchFamily="34" charset="0"/>
                <a:cs typeface="Open Sans" panose="020B0606030504020204" pitchFamily="34" charset="0"/>
              </a:rPr>
              <a:t>--Summer 2024 Cohort</a:t>
            </a:r>
            <a:endParaRPr lang="en-US">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indent="0" algn="r">
              <a:buNone/>
            </a:pPr>
            <a:endParaRPr lang="en-US" b="0" i="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16493502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EA10A-E05F-2A41-5C60-08714BCC3A72}"/>
              </a:ext>
            </a:extLst>
          </p:cNvPr>
          <p:cNvSpPr>
            <a:spLocks noGrp="1"/>
          </p:cNvSpPr>
          <p:nvPr>
            <p:ph type="title"/>
          </p:nvPr>
        </p:nvSpPr>
        <p:spPr>
          <a:xfrm>
            <a:off x="447922" y="369286"/>
            <a:ext cx="8197109" cy="553066"/>
          </a:xfrm>
        </p:spPr>
        <p:txBody>
          <a:bodyPr lIns="91440" tIns="45720" rIns="91440" bIns="45720" anchor="b"/>
          <a:lstStyle/>
          <a:p>
            <a:r>
              <a:rPr lang="en-US" b="0" cap="small" spc="300">
                <a:latin typeface="Encode Sans Normal"/>
              </a:rPr>
              <a:t>Post-POP Testimonials (2 of 3)</a:t>
            </a:r>
            <a:endParaRPr lang="en-US" b="0">
              <a:latin typeface="Encode Sans Normal"/>
            </a:endParaRPr>
          </a:p>
        </p:txBody>
      </p:sp>
      <p:sp>
        <p:nvSpPr>
          <p:cNvPr id="3" name="Text Placeholder 2">
            <a:extLst>
              <a:ext uri="{FF2B5EF4-FFF2-40B4-BE49-F238E27FC236}">
                <a16:creationId xmlns:a16="http://schemas.microsoft.com/office/drawing/2014/main" id="{B75CFFB9-4F38-2AA8-C732-CEC2D65E4EE0}"/>
              </a:ext>
            </a:extLst>
          </p:cNvPr>
          <p:cNvSpPr>
            <a:spLocks noGrp="1"/>
          </p:cNvSpPr>
          <p:nvPr>
            <p:ph type="body" sz="quarter" idx="11"/>
          </p:nvPr>
        </p:nvSpPr>
        <p:spPr>
          <a:xfrm>
            <a:off x="447923" y="1502797"/>
            <a:ext cx="8197114" cy="3069204"/>
          </a:xfrm>
        </p:spPr>
        <p:txBody>
          <a:bodyPr/>
          <a:lstStyle/>
          <a:p>
            <a:pPr marL="0" indent="0">
              <a:buNone/>
            </a:pPr>
            <a:endParaRPr lang="en-US" b="0" i="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b="0" i="0">
                <a:solidFill>
                  <a:schemeClr val="tx1"/>
                </a:solidFill>
                <a:effectLst/>
                <a:latin typeface="Open Sans" panose="020B0606030504020204" pitchFamily="34" charset="0"/>
                <a:ea typeface="Open Sans" panose="020B0606030504020204" pitchFamily="34" charset="0"/>
                <a:cs typeface="Open Sans" panose="020B0606030504020204" pitchFamily="34" charset="0"/>
              </a:rPr>
              <a:t>“The dedicated work time was tremendously helpful. And I appreciated the opportunity to learn from others in the group.”  </a:t>
            </a:r>
          </a:p>
          <a:p>
            <a:pPr marL="0" indent="0" algn="r">
              <a:buNone/>
            </a:pPr>
            <a:r>
              <a:rPr lang="en-US" b="0" i="0">
                <a:solidFill>
                  <a:schemeClr val="tx1"/>
                </a:solidFill>
                <a:effectLst/>
                <a:latin typeface="Open Sans" panose="020B0606030504020204" pitchFamily="34" charset="0"/>
                <a:ea typeface="Open Sans" panose="020B0606030504020204" pitchFamily="34" charset="0"/>
                <a:cs typeface="Open Sans" panose="020B0606030504020204" pitchFamily="34" charset="0"/>
              </a:rPr>
              <a:t>--Summer 2024 Cohort</a:t>
            </a:r>
            <a:endParaRPr lang="en-US">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20148947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EA10A-E05F-2A41-5C60-08714BCC3A72}"/>
              </a:ext>
            </a:extLst>
          </p:cNvPr>
          <p:cNvSpPr>
            <a:spLocks noGrp="1"/>
          </p:cNvSpPr>
          <p:nvPr>
            <p:ph type="title"/>
          </p:nvPr>
        </p:nvSpPr>
        <p:spPr>
          <a:xfrm>
            <a:off x="447922" y="369286"/>
            <a:ext cx="8197109" cy="553066"/>
          </a:xfrm>
        </p:spPr>
        <p:txBody>
          <a:bodyPr lIns="91440" tIns="45720" rIns="91440" bIns="45720" anchor="b"/>
          <a:lstStyle/>
          <a:p>
            <a:r>
              <a:rPr lang="en-US" b="0" cap="small" spc="300">
                <a:latin typeface="Encode Sans Normal"/>
              </a:rPr>
              <a:t>Post-POP Testimonials (3 of 3)</a:t>
            </a:r>
            <a:endParaRPr lang="en-US" b="0">
              <a:latin typeface="Encode Sans Normal"/>
            </a:endParaRPr>
          </a:p>
        </p:txBody>
      </p:sp>
      <p:sp>
        <p:nvSpPr>
          <p:cNvPr id="3" name="Text Placeholder 2">
            <a:extLst>
              <a:ext uri="{FF2B5EF4-FFF2-40B4-BE49-F238E27FC236}">
                <a16:creationId xmlns:a16="http://schemas.microsoft.com/office/drawing/2014/main" id="{B75CFFB9-4F38-2AA8-C732-CEC2D65E4EE0}"/>
              </a:ext>
            </a:extLst>
          </p:cNvPr>
          <p:cNvSpPr>
            <a:spLocks noGrp="1"/>
          </p:cNvSpPr>
          <p:nvPr>
            <p:ph type="body" sz="quarter" idx="11"/>
          </p:nvPr>
        </p:nvSpPr>
        <p:spPr>
          <a:xfrm>
            <a:off x="447923" y="1332000"/>
            <a:ext cx="8127277" cy="3103200"/>
          </a:xfrm>
        </p:spPr>
        <p:txBody>
          <a:bodyPr/>
          <a:lstStyle/>
          <a:p>
            <a:pPr marL="0" indent="0" algn="l">
              <a:buNone/>
            </a:pPr>
            <a:r>
              <a:rPr lang="en-US" sz="1800" b="0">
                <a:solidFill>
                  <a:schemeClr val="tx1"/>
                </a:solidFill>
                <a:effectLst/>
                <a:latin typeface="Open Sans" panose="020B0606030504020204" pitchFamily="34" charset="0"/>
                <a:ea typeface="Open Sans" panose="020B0606030504020204" pitchFamily="34" charset="0"/>
                <a:cs typeface="Open Sans" panose="020B0606030504020204" pitchFamily="34" charset="0"/>
              </a:rPr>
              <a:t>“The Accessibility POP Groups has been super helpful in terms of motivating me to look more into accessibility, how I can more regularly implement accessibility into my course, and practicing skills related to implementing accessibility so it's not as daunting to do in the future. </a:t>
            </a:r>
          </a:p>
          <a:p>
            <a:pPr marL="0" indent="0" algn="l">
              <a:buNone/>
            </a:pPr>
            <a:endParaRPr lang="en-US" sz="1800" b="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indent="0" algn="l">
              <a:buNone/>
            </a:pPr>
            <a:r>
              <a:rPr lang="en-US" sz="1800" b="0">
                <a:solidFill>
                  <a:schemeClr val="tx1"/>
                </a:solidFill>
                <a:effectLst/>
                <a:latin typeface="Open Sans" panose="020B0606030504020204" pitchFamily="34" charset="0"/>
                <a:ea typeface="Open Sans" panose="020B0606030504020204" pitchFamily="34" charset="0"/>
                <a:cs typeface="Open Sans" panose="020B0606030504020204" pitchFamily="34" charset="0"/>
              </a:rPr>
              <a:t>“It is also motivating to have a group of peers who are also invested in and care about accessibility, and I know that I can reach out to any of them if I have any questions or want to discuss something in the future.”</a:t>
            </a:r>
          </a:p>
          <a:p>
            <a:pPr marL="0" indent="0" algn="r">
              <a:buNone/>
            </a:pPr>
            <a:r>
              <a:rPr lang="en-US" sz="1800" b="0" i="0">
                <a:solidFill>
                  <a:schemeClr val="tx1"/>
                </a:solidFill>
                <a:effectLst/>
                <a:latin typeface="Open Sans" panose="020B0606030504020204" pitchFamily="34" charset="0"/>
                <a:ea typeface="Open Sans" panose="020B0606030504020204" pitchFamily="34" charset="0"/>
                <a:cs typeface="Open Sans" panose="020B0606030504020204" pitchFamily="34" charset="0"/>
              </a:rPr>
              <a:t>--Summer 2024 Cohort</a:t>
            </a:r>
            <a:endParaRPr lang="en-US" sz="180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indent="0" algn="r">
              <a:buNone/>
            </a:pPr>
            <a:endParaRPr lang="en-US">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10168932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2C2E8F-FC8A-6874-D7DA-3E22EF52E0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ABE0D7-A7C6-9441-0620-600EE3AE11B6}"/>
              </a:ext>
            </a:extLst>
          </p:cNvPr>
          <p:cNvSpPr>
            <a:spLocks noGrp="1"/>
          </p:cNvSpPr>
          <p:nvPr>
            <p:ph type="title"/>
          </p:nvPr>
        </p:nvSpPr>
        <p:spPr>
          <a:xfrm>
            <a:off x="447922" y="369285"/>
            <a:ext cx="8197109" cy="618687"/>
          </a:xfrm>
        </p:spPr>
        <p:txBody>
          <a:bodyPr lIns="91440" tIns="45720" rIns="91440" bIns="45720" anchor="b"/>
          <a:lstStyle/>
          <a:p>
            <a:r>
              <a:rPr lang="en-US" sz="3200" b="0" cap="small" spc="300" dirty="0">
                <a:latin typeface="Encode Sans Normal"/>
              </a:rPr>
              <a:t>Challenges with both models?</a:t>
            </a:r>
          </a:p>
        </p:txBody>
      </p:sp>
      <p:sp>
        <p:nvSpPr>
          <p:cNvPr id="3" name="Text Placeholder 2">
            <a:extLst>
              <a:ext uri="{FF2B5EF4-FFF2-40B4-BE49-F238E27FC236}">
                <a16:creationId xmlns:a16="http://schemas.microsoft.com/office/drawing/2014/main" id="{B545CB0B-7A45-C119-D65D-DC9D3A7DB3E7}"/>
              </a:ext>
            </a:extLst>
          </p:cNvPr>
          <p:cNvSpPr>
            <a:spLocks noGrp="1"/>
          </p:cNvSpPr>
          <p:nvPr>
            <p:ph type="body" sz="quarter" idx="11"/>
          </p:nvPr>
        </p:nvSpPr>
        <p:spPr>
          <a:xfrm>
            <a:off x="447923" y="1271751"/>
            <a:ext cx="5248684" cy="3502464"/>
          </a:xfrm>
        </p:spPr>
        <p:txBody>
          <a:bodyPr lIns="91440" tIns="45720" rIns="91440" bIns="45720" anchor="t"/>
          <a:lstStyle/>
          <a:p>
            <a:pPr marL="0" indent="0">
              <a:buNone/>
            </a:pPr>
            <a:r>
              <a:rPr lang="en-US" sz="2000" b="0">
                <a:solidFill>
                  <a:schemeClr val="tx1"/>
                </a:solidFill>
                <a:latin typeface="Open Sans" panose="020B0606030504020204" pitchFamily="34" charset="0"/>
                <a:ea typeface="Open Sans" panose="020B0606030504020204" pitchFamily="34" charset="0"/>
                <a:cs typeface="Open Sans" panose="020B0606030504020204" pitchFamily="34" charset="0"/>
              </a:rPr>
              <a:t>T</a:t>
            </a:r>
            <a:r>
              <a:rPr lang="en-US" sz="2000" b="0" i="0">
                <a:solidFill>
                  <a:schemeClr val="tx1"/>
                </a:solidFill>
                <a:effectLst/>
                <a:latin typeface="Open Sans" panose="020B0606030504020204" pitchFamily="34" charset="0"/>
                <a:ea typeface="Open Sans" panose="020B0606030504020204" pitchFamily="34" charset="0"/>
                <a:cs typeface="Open Sans" panose="020B0606030504020204" pitchFamily="34" charset="0"/>
              </a:rPr>
              <a:t>he </a:t>
            </a:r>
            <a:r>
              <a:rPr lang="en-US" sz="2000" i="0">
                <a:solidFill>
                  <a:schemeClr val="tx1"/>
                </a:solidFill>
                <a:effectLst/>
                <a:latin typeface="Open Sans" panose="020B0606030504020204" pitchFamily="34" charset="0"/>
                <a:ea typeface="Open Sans" panose="020B0606030504020204" pitchFamily="34" charset="0"/>
                <a:cs typeface="Open Sans" panose="020B0606030504020204" pitchFamily="34" charset="0"/>
              </a:rPr>
              <a:t>same</a:t>
            </a:r>
            <a:r>
              <a:rPr lang="en-US" sz="2000" b="0" i="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constraints and pain points for facult</a:t>
            </a:r>
            <a:r>
              <a:rPr lang="en-US" sz="2000" b="0">
                <a:solidFill>
                  <a:schemeClr val="tx1"/>
                </a:solidFill>
                <a:latin typeface="Open Sans" panose="020B0606030504020204" pitchFamily="34" charset="0"/>
                <a:ea typeface="Open Sans" panose="020B0606030504020204" pitchFamily="34" charset="0"/>
                <a:cs typeface="Open Sans" panose="020B0606030504020204" pitchFamily="34" charset="0"/>
              </a:rPr>
              <a:t>y we spoke about earlier!</a:t>
            </a:r>
          </a:p>
          <a:p>
            <a:pPr marL="0" indent="0">
              <a:buNone/>
            </a:pPr>
            <a:endParaRPr lang="en-US" sz="2000" b="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sz="2000" b="0">
                <a:solidFill>
                  <a:schemeClr val="tx1"/>
                </a:solidFill>
                <a:latin typeface="Open Sans" panose="020B0606030504020204" pitchFamily="34" charset="0"/>
                <a:ea typeface="Open Sans" panose="020B0606030504020204" pitchFamily="34" charset="0"/>
                <a:cs typeface="Open Sans" panose="020B0606030504020204" pitchFamily="34" charset="0"/>
              </a:rPr>
              <a:t>We have to creatively counter the deficit mindset – no time, no money, no support – through an ecosystem approach. </a:t>
            </a:r>
          </a:p>
          <a:p>
            <a:pPr marL="0" indent="0">
              <a:buNone/>
            </a:pPr>
            <a:endParaRPr lang="en-US" sz="2000" b="0"/>
          </a:p>
          <a:p>
            <a:pPr marL="0" indent="0">
              <a:buNone/>
            </a:pPr>
            <a:r>
              <a:rPr lang="en-US" sz="2000" b="0"/>
              <a:t>And we see, again, the opportunity presented by Title II – more support from leadership for these efforts.</a:t>
            </a:r>
          </a:p>
          <a:p>
            <a:pPr marL="0" indent="0">
              <a:buNone/>
            </a:pPr>
            <a:endParaRPr lang="en-US" sz="2000" b="0"/>
          </a:p>
        </p:txBody>
      </p:sp>
      <p:pic>
        <p:nvPicPr>
          <p:cNvPr id="6" name="Picture 5" descr="A half-view of an elephant's head, as if the elephant is peering out from behind the textbox.">
            <a:extLst>
              <a:ext uri="{FF2B5EF4-FFF2-40B4-BE49-F238E27FC236}">
                <a16:creationId xmlns:a16="http://schemas.microsoft.com/office/drawing/2014/main" id="{B9B8E194-D693-8414-F6D5-391773F4D122}"/>
              </a:ext>
            </a:extLst>
          </p:cNvPr>
          <p:cNvPicPr>
            <a:picLocks noChangeAspect="1"/>
          </p:cNvPicPr>
          <p:nvPr/>
        </p:nvPicPr>
        <p:blipFill>
          <a:blip r:embed="rId4"/>
          <a:stretch>
            <a:fillRect/>
          </a:stretch>
        </p:blipFill>
        <p:spPr>
          <a:xfrm>
            <a:off x="5909871" y="1187669"/>
            <a:ext cx="2624527" cy="3184634"/>
          </a:xfrm>
          <a:prstGeom prst="rect">
            <a:avLst/>
          </a:prstGeom>
          <a:ln w="19050">
            <a:solidFill>
              <a:schemeClr val="tx1"/>
            </a:solidFill>
          </a:ln>
        </p:spPr>
      </p:pic>
    </p:spTree>
    <p:custDataLst>
      <p:tags r:id="rId1"/>
    </p:custDataLst>
    <p:extLst>
      <p:ext uri="{BB962C8B-B14F-4D97-AF65-F5344CB8AC3E}">
        <p14:creationId xmlns:p14="http://schemas.microsoft.com/office/powerpoint/2010/main" val="28342078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FA9AC-2764-5543-E58B-08BB33C743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A99EC7-BEB9-1D00-D967-3F13FD787EBB}"/>
              </a:ext>
            </a:extLst>
          </p:cNvPr>
          <p:cNvSpPr>
            <a:spLocks noGrp="1"/>
          </p:cNvSpPr>
          <p:nvPr>
            <p:ph type="title"/>
          </p:nvPr>
        </p:nvSpPr>
        <p:spPr>
          <a:xfrm>
            <a:off x="460375" y="370624"/>
            <a:ext cx="8184662" cy="921686"/>
          </a:xfrm>
        </p:spPr>
        <p:txBody>
          <a:bodyPr lIns="68580" tIns="34290" rIns="68580" bIns="34290" anchor="b"/>
          <a:lstStyle/>
          <a:p>
            <a:r>
              <a:rPr lang="en-US" sz="2800" b="0" cap="small" spc="300">
                <a:latin typeface="Encode Sans Normal" panose="02000000000000000000"/>
              </a:rPr>
              <a:t>About the University of Washington</a:t>
            </a:r>
            <a:endParaRPr lang="en-US" sz="2400" b="0"/>
          </a:p>
        </p:txBody>
      </p:sp>
      <p:sp>
        <p:nvSpPr>
          <p:cNvPr id="3" name="Text Placeholder 2">
            <a:extLst>
              <a:ext uri="{FF2B5EF4-FFF2-40B4-BE49-F238E27FC236}">
                <a16:creationId xmlns:a16="http://schemas.microsoft.com/office/drawing/2014/main" id="{3172EEDD-7907-5FFC-93A3-C27A861217E9}"/>
              </a:ext>
            </a:extLst>
          </p:cNvPr>
          <p:cNvSpPr>
            <a:spLocks noGrp="1"/>
          </p:cNvSpPr>
          <p:nvPr>
            <p:ph type="body" sz="quarter" idx="11"/>
          </p:nvPr>
        </p:nvSpPr>
        <p:spPr>
          <a:xfrm>
            <a:off x="447923" y="1605088"/>
            <a:ext cx="4318477" cy="2938112"/>
          </a:xfrm>
        </p:spPr>
        <p:txBody>
          <a:bodyPr lIns="68580" tIns="34290" rIns="68580" bIns="34290" anchor="t"/>
          <a:lstStyle/>
          <a:p>
            <a:r>
              <a:rPr lang="en-US" b="0" dirty="0">
                <a:latin typeface="Open Sans"/>
                <a:ea typeface="Open Sans"/>
                <a:cs typeface="Open Sans"/>
              </a:rPr>
              <a:t>Major research university </a:t>
            </a:r>
          </a:p>
          <a:p>
            <a:r>
              <a:rPr lang="en-US" b="0" dirty="0">
                <a:latin typeface="Open Sans"/>
                <a:ea typeface="Open Sans"/>
                <a:cs typeface="Open Sans"/>
              </a:rPr>
              <a:t>743 programs on 3 campuses, plus UW Medicine</a:t>
            </a:r>
          </a:p>
          <a:p>
            <a:r>
              <a:rPr lang="en-US" b="0" dirty="0">
                <a:latin typeface="Open Sans"/>
                <a:ea typeface="Open Sans"/>
                <a:cs typeface="Open Sans"/>
              </a:rPr>
              <a:t>20 schools &amp; colleges, 846 degree options </a:t>
            </a:r>
          </a:p>
          <a:p>
            <a:r>
              <a:rPr lang="en-US" b="0" dirty="0">
                <a:latin typeface="Open Sans"/>
                <a:ea typeface="Open Sans"/>
                <a:cs typeface="Open Sans"/>
              </a:rPr>
              <a:t>11, 941 new students enrolled </a:t>
            </a:r>
            <a:r>
              <a:rPr lang="en-US" sz="1200" b="0" dirty="0">
                <a:latin typeface="Open Sans"/>
                <a:ea typeface="Open Sans"/>
                <a:cs typeface="Open Sans"/>
              </a:rPr>
              <a:t>(Fall 2024)</a:t>
            </a:r>
            <a:endParaRPr lang="en-US" sz="1400" b="0" dirty="0">
              <a:latin typeface="Open Sans"/>
              <a:ea typeface="Open Sans"/>
              <a:cs typeface="Open Sans"/>
            </a:endParaRPr>
          </a:p>
          <a:p>
            <a:r>
              <a:rPr lang="en-US" b="0" dirty="0">
                <a:latin typeface="Open Sans"/>
                <a:ea typeface="Open Sans"/>
                <a:cs typeface="Open Sans"/>
              </a:rPr>
              <a:t>62, 752 total students across 3 campuses </a:t>
            </a:r>
            <a:r>
              <a:rPr lang="en-US" sz="1200" b="0" dirty="0">
                <a:latin typeface="Open Sans"/>
                <a:ea typeface="Open Sans"/>
                <a:cs typeface="Open Sans"/>
              </a:rPr>
              <a:t>(Fall 2024)</a:t>
            </a:r>
          </a:p>
          <a:p>
            <a:r>
              <a:rPr lang="en-US" b="0" dirty="0">
                <a:latin typeface="Open Sans"/>
                <a:ea typeface="Open Sans"/>
                <a:cs typeface="Open Sans"/>
              </a:rPr>
              <a:t>Approximately ~4,000 faculty</a:t>
            </a:r>
          </a:p>
        </p:txBody>
      </p:sp>
      <p:pic>
        <p:nvPicPr>
          <p:cNvPr id="4" name="Picture 2" descr="Photo from the University of Washington campus, featuring a fountain and distant view of Mount Rainier">
            <a:extLst>
              <a:ext uri="{FF2B5EF4-FFF2-40B4-BE49-F238E27FC236}">
                <a16:creationId xmlns:a16="http://schemas.microsoft.com/office/drawing/2014/main" id="{3FF86DFA-6D41-7462-0B1C-A6EDB0A79C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8032" y="1605088"/>
            <a:ext cx="3547005" cy="2365902"/>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467331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A8CD9-45E7-E506-369E-6C0DB9B7298F}"/>
              </a:ext>
            </a:extLst>
          </p:cNvPr>
          <p:cNvSpPr>
            <a:spLocks noGrp="1"/>
          </p:cNvSpPr>
          <p:nvPr>
            <p:ph type="title"/>
          </p:nvPr>
        </p:nvSpPr>
        <p:spPr>
          <a:xfrm>
            <a:off x="447922" y="369285"/>
            <a:ext cx="8197109" cy="609915"/>
          </a:xfrm>
        </p:spPr>
        <p:txBody>
          <a:bodyPr lIns="91440" tIns="45720" rIns="91440" bIns="45720" anchor="b"/>
          <a:lstStyle/>
          <a:p>
            <a:r>
              <a:rPr lang="en-US" sz="2800" cap="small" spc="300" dirty="0">
                <a:latin typeface="Open Sans" panose="020B0606030504020204" pitchFamily="34" charset="0"/>
                <a:ea typeface="Open Sans" panose="020B0606030504020204" pitchFamily="34" charset="0"/>
                <a:cs typeface="Open Sans" panose="020B0606030504020204" pitchFamily="34" charset="0"/>
              </a:rPr>
              <a:t>Experiment, don’t overthink it</a:t>
            </a:r>
            <a:endParaRPr lang="en-US" b="0" dirty="0">
              <a:latin typeface="Uni Sans"/>
            </a:endParaRPr>
          </a:p>
        </p:txBody>
      </p:sp>
      <p:sp>
        <p:nvSpPr>
          <p:cNvPr id="3" name="Text Placeholder 2">
            <a:extLst>
              <a:ext uri="{FF2B5EF4-FFF2-40B4-BE49-F238E27FC236}">
                <a16:creationId xmlns:a16="http://schemas.microsoft.com/office/drawing/2014/main" id="{5CE9687A-4B57-5E96-E4CD-20500F02A114}"/>
              </a:ext>
            </a:extLst>
          </p:cNvPr>
          <p:cNvSpPr>
            <a:spLocks noGrp="1"/>
          </p:cNvSpPr>
          <p:nvPr>
            <p:ph type="body" sz="quarter" idx="11"/>
          </p:nvPr>
        </p:nvSpPr>
        <p:spPr>
          <a:xfrm>
            <a:off x="447923" y="1972801"/>
            <a:ext cx="8197114" cy="2599200"/>
          </a:xfrm>
        </p:spPr>
        <p:txBody>
          <a:bodyPr lIns="91440" tIns="45720" rIns="91440" bIns="45720" anchor="t"/>
          <a:lstStyle/>
          <a:p>
            <a:pPr marL="0" indent="0">
              <a:buNone/>
            </a:pPr>
            <a:r>
              <a:rPr lang="en-US" sz="2000" dirty="0">
                <a:latin typeface="Open Sans" panose="020B0606030504020204" pitchFamily="34" charset="0"/>
                <a:ea typeface="Open Sans" panose="020B0606030504020204" pitchFamily="34" charset="0"/>
                <a:cs typeface="Open Sans" panose="020B0606030504020204" pitchFamily="34" charset="0"/>
              </a:rPr>
              <a:t>There are plenty of back ups if you try a new idea!</a:t>
            </a:r>
          </a:p>
          <a:p>
            <a:pPr marL="0" indent="0">
              <a:buNone/>
            </a:pPr>
            <a:endParaRPr lang="en-US" sz="2000" b="0" dirty="0">
              <a:latin typeface="Open Sans"/>
              <a:ea typeface="Open Sans"/>
              <a:cs typeface="Open Sans"/>
            </a:endParaRPr>
          </a:p>
          <a:p>
            <a:pPr marL="0" indent="0">
              <a:buNone/>
            </a:pPr>
            <a:r>
              <a:rPr lang="en-US" sz="2000" b="0" dirty="0">
                <a:latin typeface="Open Sans"/>
                <a:ea typeface="Open Sans"/>
                <a:cs typeface="Open Sans"/>
              </a:rPr>
              <a:t>If you have an idea, run with it. Test it out. Create a workable framework that gets you started, have a purpose behind it, and jump in. </a:t>
            </a:r>
          </a:p>
          <a:p>
            <a:pPr marL="0" indent="0">
              <a:buNone/>
            </a:pPr>
            <a:endParaRPr lang="en-US" sz="2000" b="0" dirty="0">
              <a:latin typeface="Open Sans"/>
              <a:ea typeface="Open Sans"/>
              <a:cs typeface="Open Sans"/>
            </a:endParaRPr>
          </a:p>
          <a:p>
            <a:pPr marL="0" indent="0">
              <a:buNone/>
            </a:pPr>
            <a:r>
              <a:rPr lang="en-US" sz="2000" b="0" dirty="0">
                <a:latin typeface="Open Sans"/>
                <a:ea typeface="Open Sans"/>
                <a:cs typeface="Open Sans"/>
              </a:rPr>
              <a:t>Learn by doing, tweak accordingly. </a:t>
            </a:r>
            <a:endParaRPr lang="en-US" sz="2000" b="0" dirty="0"/>
          </a:p>
        </p:txBody>
      </p:sp>
      <p:sp>
        <p:nvSpPr>
          <p:cNvPr id="4" name="Text Placeholder 3">
            <a:extLst>
              <a:ext uri="{FF2B5EF4-FFF2-40B4-BE49-F238E27FC236}">
                <a16:creationId xmlns:a16="http://schemas.microsoft.com/office/drawing/2014/main" id="{110D9196-3D2D-C4E9-B8F4-D6C22DD6DB8A}"/>
              </a:ext>
            </a:extLst>
          </p:cNvPr>
          <p:cNvSpPr>
            <a:spLocks noGrp="1"/>
          </p:cNvSpPr>
          <p:nvPr>
            <p:ph type="body" sz="quarter" idx="12"/>
          </p:nvPr>
        </p:nvSpPr>
        <p:spPr>
          <a:xfrm>
            <a:off x="460375" y="1324801"/>
            <a:ext cx="8184662" cy="482399"/>
          </a:xfrm>
        </p:spPr>
        <p:txBody>
          <a:bodyPr/>
          <a:lstStyle/>
          <a:p>
            <a:r>
              <a:rPr lang="en-US" sz="2000" b="0" cap="small" spc="300" dirty="0">
                <a:latin typeface="Encode Sans Normal"/>
              </a:rPr>
              <a:t>Benefit of the ecosystem approach? </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9774811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2A4CB6-2DE2-2F43-DF50-52E8376F6508}"/>
              </a:ext>
            </a:extLst>
          </p:cNvPr>
          <p:cNvSpPr>
            <a:spLocks noGrp="1"/>
          </p:cNvSpPr>
          <p:nvPr>
            <p:ph type="title"/>
          </p:nvPr>
        </p:nvSpPr>
        <p:spPr/>
        <p:txBody>
          <a:bodyPr lIns="91440" tIns="45720" rIns="91440" bIns="45720" anchor="b"/>
          <a:lstStyle/>
          <a:p>
            <a:r>
              <a:rPr lang="en-US" sz="3200" b="0" cap="small" spc="300">
                <a:latin typeface="Encode Sans Normal"/>
              </a:rPr>
              <a:t>Where Do I Start?</a:t>
            </a:r>
            <a:endParaRPr lang="en-US" sz="3200"/>
          </a:p>
        </p:txBody>
      </p:sp>
      <p:sp>
        <p:nvSpPr>
          <p:cNvPr id="2" name="Text Placeholder 1">
            <a:extLst>
              <a:ext uri="{FF2B5EF4-FFF2-40B4-BE49-F238E27FC236}">
                <a16:creationId xmlns:a16="http://schemas.microsoft.com/office/drawing/2014/main" id="{147BB0BE-BEE9-FA88-8C30-EA86C9F1D386}"/>
              </a:ext>
            </a:extLst>
          </p:cNvPr>
          <p:cNvSpPr>
            <a:spLocks noGrp="1"/>
          </p:cNvSpPr>
          <p:nvPr>
            <p:ph type="body" sz="quarter" idx="11"/>
          </p:nvPr>
        </p:nvSpPr>
        <p:spPr>
          <a:xfrm>
            <a:off x="447923" y="1684801"/>
            <a:ext cx="4988077" cy="2887200"/>
          </a:xfrm>
        </p:spPr>
        <p:txBody>
          <a:bodyPr/>
          <a:lstStyle/>
          <a:p>
            <a:r>
              <a:rPr lang="en-US" b="0"/>
              <a:t>Networking</a:t>
            </a:r>
          </a:p>
          <a:p>
            <a:r>
              <a:rPr lang="en-US" b="0"/>
              <a:t>Go to the source</a:t>
            </a:r>
          </a:p>
          <a:p>
            <a:r>
              <a:rPr lang="en-US" b="0"/>
              <a:t>Build partnerships</a:t>
            </a:r>
          </a:p>
          <a:p>
            <a:r>
              <a:rPr lang="en-US" b="0"/>
              <a:t>Go to events</a:t>
            </a:r>
          </a:p>
          <a:p>
            <a:r>
              <a:rPr lang="en-US" b="0"/>
              <a:t>Build content</a:t>
            </a:r>
          </a:p>
          <a:p>
            <a:r>
              <a:rPr lang="en-US" b="0"/>
              <a:t>Learn from experimenting</a:t>
            </a:r>
          </a:p>
        </p:txBody>
      </p:sp>
      <p:pic>
        <p:nvPicPr>
          <p:cNvPr id="6" name="Picture 5" descr="Young woman starting at her laptop looking overwhelmed, and biting down on a pencil she's gripping with both hands.">
            <a:extLst>
              <a:ext uri="{FF2B5EF4-FFF2-40B4-BE49-F238E27FC236}">
                <a16:creationId xmlns:a16="http://schemas.microsoft.com/office/drawing/2014/main" id="{50386C3A-F5BB-7E68-D3A8-335BBE9D361E}"/>
              </a:ext>
            </a:extLst>
          </p:cNvPr>
          <p:cNvPicPr>
            <a:picLocks noChangeAspect="1"/>
          </p:cNvPicPr>
          <p:nvPr/>
        </p:nvPicPr>
        <p:blipFill>
          <a:blip r:embed="rId4"/>
          <a:stretch>
            <a:fillRect/>
          </a:stretch>
        </p:blipFill>
        <p:spPr>
          <a:xfrm>
            <a:off x="5716800" y="1555200"/>
            <a:ext cx="3064476" cy="2109600"/>
          </a:xfrm>
          <a:prstGeom prst="rect">
            <a:avLst/>
          </a:prstGeom>
        </p:spPr>
      </p:pic>
    </p:spTree>
    <p:custDataLst>
      <p:tags r:id="rId1"/>
    </p:custDataLst>
    <p:extLst>
      <p:ext uri="{BB962C8B-B14F-4D97-AF65-F5344CB8AC3E}">
        <p14:creationId xmlns:p14="http://schemas.microsoft.com/office/powerpoint/2010/main" val="11480744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51644-95D9-4EF8-E7B4-B99A9EA96F50}"/>
              </a:ext>
            </a:extLst>
          </p:cNvPr>
          <p:cNvSpPr>
            <a:spLocks noGrp="1"/>
          </p:cNvSpPr>
          <p:nvPr>
            <p:ph type="title"/>
          </p:nvPr>
        </p:nvSpPr>
        <p:spPr>
          <a:xfrm>
            <a:off x="447922" y="369285"/>
            <a:ext cx="8197109" cy="573915"/>
          </a:xfrm>
        </p:spPr>
        <p:txBody>
          <a:bodyPr/>
          <a:lstStyle/>
          <a:p>
            <a:r>
              <a:rPr lang="en-US" sz="3200" b="0" cap="small" spc="300">
                <a:latin typeface="Encode Sans Normal" panose="02000000000000000000"/>
              </a:rPr>
              <a:t>Networking for solo practitioners </a:t>
            </a:r>
            <a:endParaRPr lang="en-US" b="0"/>
          </a:p>
        </p:txBody>
      </p:sp>
      <p:sp>
        <p:nvSpPr>
          <p:cNvPr id="3" name="Text Placeholder 2">
            <a:extLst>
              <a:ext uri="{FF2B5EF4-FFF2-40B4-BE49-F238E27FC236}">
                <a16:creationId xmlns:a16="http://schemas.microsoft.com/office/drawing/2014/main" id="{AF1C74A4-CCBD-BB1A-7268-EB3F059C638C}"/>
              </a:ext>
            </a:extLst>
          </p:cNvPr>
          <p:cNvSpPr>
            <a:spLocks noGrp="1"/>
          </p:cNvSpPr>
          <p:nvPr>
            <p:ph type="body" sz="quarter" idx="11"/>
          </p:nvPr>
        </p:nvSpPr>
        <p:spPr>
          <a:xfrm>
            <a:off x="447923" y="1280161"/>
            <a:ext cx="8197114" cy="3291840"/>
          </a:xfrm>
        </p:spPr>
        <p:txBody>
          <a:bodyPr/>
          <a:lstStyle/>
          <a:p>
            <a:pPr>
              <a:buFont typeface="Wingdings" panose="05000000000000000000" pitchFamily="2" charset="2"/>
              <a:buChar char="§"/>
            </a:pPr>
            <a:r>
              <a:rPr lang="en-US" sz="2000" b="0">
                <a:latin typeface="Open Sans"/>
                <a:ea typeface="Open Sans"/>
                <a:cs typeface="Open Sans"/>
              </a:rPr>
              <a:t>Build connections with folks from other schools – we’re here!</a:t>
            </a:r>
          </a:p>
          <a:p>
            <a:pPr>
              <a:buFont typeface="Wingdings" panose="05000000000000000000" pitchFamily="2" charset="2"/>
              <a:buChar char="§"/>
            </a:pPr>
            <a:r>
              <a:rPr lang="en-US" sz="2000" b="0">
                <a:latin typeface="Open Sans"/>
                <a:ea typeface="Open Sans"/>
                <a:cs typeface="Open Sans"/>
              </a:rPr>
              <a:t>Try to develop a collaborative partnerships with staff/faculty in 1-2 departments</a:t>
            </a:r>
            <a:endParaRPr lang="en-US" sz="2000" b="0"/>
          </a:p>
          <a:p>
            <a:pPr>
              <a:buFont typeface="Wingdings" panose="05000000000000000000" pitchFamily="2" charset="2"/>
              <a:buChar char="§"/>
            </a:pPr>
            <a:r>
              <a:rPr lang="en-US" sz="2000" b="0">
                <a:latin typeface="Open Sans"/>
                <a:ea typeface="Open Sans"/>
                <a:cs typeface="Open Sans"/>
              </a:rPr>
              <a:t>Partner with Junior and Teaching faculty who are developing projects </a:t>
            </a:r>
          </a:p>
          <a:p>
            <a:pPr>
              <a:buFont typeface="Wingdings" panose="05000000000000000000" pitchFamily="2" charset="2"/>
              <a:buChar char="§"/>
            </a:pPr>
            <a:r>
              <a:rPr lang="en-US" sz="2000" b="0">
                <a:latin typeface="Open Sans"/>
                <a:ea typeface="Open Sans"/>
                <a:cs typeface="Open Sans"/>
              </a:rPr>
              <a:t>Meet your librarians – they are wonderful allies.</a:t>
            </a:r>
          </a:p>
          <a:p>
            <a:pPr>
              <a:buFont typeface="Wingdings" panose="05000000000000000000" pitchFamily="2" charset="2"/>
              <a:buChar char="§"/>
            </a:pPr>
            <a:r>
              <a:rPr lang="en-US" sz="2000" b="0">
                <a:latin typeface="Open Sans"/>
                <a:ea typeface="Open Sans"/>
                <a:cs typeface="Open Sans"/>
              </a:rPr>
              <a:t>Regional campus? </a:t>
            </a:r>
          </a:p>
          <a:p>
            <a:pPr lvl="1">
              <a:buFont typeface="Wingdings" panose="05000000000000000000" pitchFamily="2" charset="2"/>
              <a:buChar char="ü"/>
            </a:pPr>
            <a:r>
              <a:rPr lang="en-US" sz="1600" b="0">
                <a:latin typeface="Open Sans"/>
                <a:ea typeface="Open Sans"/>
                <a:cs typeface="Open Sans"/>
              </a:rPr>
              <a:t>Depending on system, connect with folks who have a similar role on sister regional campuses. </a:t>
            </a:r>
          </a:p>
          <a:p>
            <a:pPr lvl="1">
              <a:buFont typeface="Wingdings" panose="05000000000000000000" pitchFamily="2" charset="2"/>
              <a:buChar char="ü"/>
            </a:pPr>
            <a:r>
              <a:rPr lang="en-US" sz="1600" b="0">
                <a:latin typeface="Open Sans"/>
                <a:ea typeface="Open Sans"/>
                <a:cs typeface="Open Sans"/>
              </a:rPr>
              <a:t>Tap into any training, networks, connections on central campus.</a:t>
            </a:r>
            <a:endParaRPr lang="en-US" sz="1600" b="0"/>
          </a:p>
          <a:p>
            <a:pPr marL="0" indent="0">
              <a:buNone/>
            </a:pPr>
            <a:endParaRPr lang="en-US" sz="2000" b="0"/>
          </a:p>
          <a:p>
            <a:pPr marL="0" indent="0">
              <a:buNone/>
            </a:pPr>
            <a:endParaRPr lang="en-US"/>
          </a:p>
        </p:txBody>
      </p:sp>
    </p:spTree>
    <p:custDataLst>
      <p:tags r:id="rId1"/>
    </p:custDataLst>
    <p:extLst>
      <p:ext uri="{BB962C8B-B14F-4D97-AF65-F5344CB8AC3E}">
        <p14:creationId xmlns:p14="http://schemas.microsoft.com/office/powerpoint/2010/main" val="11240309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814F8-C4C1-950B-39AA-F7114D36773A}"/>
              </a:ext>
            </a:extLst>
          </p:cNvPr>
          <p:cNvSpPr>
            <a:spLocks noGrp="1"/>
          </p:cNvSpPr>
          <p:nvPr>
            <p:ph type="title"/>
          </p:nvPr>
        </p:nvSpPr>
        <p:spPr>
          <a:xfrm>
            <a:off x="447922" y="369285"/>
            <a:ext cx="8197109" cy="613695"/>
          </a:xfrm>
        </p:spPr>
        <p:txBody>
          <a:bodyPr/>
          <a:lstStyle/>
          <a:p>
            <a:r>
              <a:rPr lang="en-US" sz="2800" b="0" cap="small" spc="300">
                <a:latin typeface="Encode Sans Normal" panose="02000000000000000000"/>
              </a:rPr>
              <a:t>Reach out to Administrative Staff</a:t>
            </a:r>
            <a:endParaRPr lang="en-US"/>
          </a:p>
        </p:txBody>
      </p:sp>
      <p:sp>
        <p:nvSpPr>
          <p:cNvPr id="3" name="Text Placeholder 2">
            <a:extLst>
              <a:ext uri="{FF2B5EF4-FFF2-40B4-BE49-F238E27FC236}">
                <a16:creationId xmlns:a16="http://schemas.microsoft.com/office/drawing/2014/main" id="{50C419D4-F01F-ED31-B3AA-0B96C32C9354}"/>
              </a:ext>
            </a:extLst>
          </p:cNvPr>
          <p:cNvSpPr>
            <a:spLocks noGrp="1"/>
          </p:cNvSpPr>
          <p:nvPr>
            <p:ph type="body" sz="quarter" idx="11"/>
          </p:nvPr>
        </p:nvSpPr>
        <p:spPr>
          <a:xfrm>
            <a:off x="447923" y="1844041"/>
            <a:ext cx="8197114" cy="2727960"/>
          </a:xfrm>
        </p:spPr>
        <p:txBody>
          <a:bodyPr/>
          <a:lstStyle/>
          <a:p>
            <a:pPr>
              <a:buFont typeface="Wingdings" panose="05000000000000000000" pitchFamily="2" charset="2"/>
              <a:buChar char="§"/>
            </a:pPr>
            <a:r>
              <a:rPr lang="en-US" sz="2000" b="0">
                <a:latin typeface="Open Sans"/>
                <a:ea typeface="Open Sans"/>
                <a:cs typeface="Open Sans"/>
              </a:rPr>
              <a:t>They can connect you with faculty and TAs already working on or want to learn more about accessibility.</a:t>
            </a:r>
          </a:p>
          <a:p>
            <a:pPr>
              <a:buFont typeface="Wingdings" panose="05000000000000000000" pitchFamily="2" charset="2"/>
              <a:buChar char="§"/>
            </a:pPr>
            <a:r>
              <a:rPr lang="en-US" sz="2000" b="0">
                <a:latin typeface="Open Sans"/>
                <a:ea typeface="Open Sans"/>
                <a:cs typeface="Open Sans"/>
              </a:rPr>
              <a:t>They know how to navigate the academic time warp.</a:t>
            </a:r>
          </a:p>
          <a:p>
            <a:pPr>
              <a:buFont typeface="Wingdings" panose="05000000000000000000" pitchFamily="2" charset="2"/>
              <a:buChar char="§"/>
            </a:pPr>
            <a:r>
              <a:rPr lang="en-US" sz="2000" b="0">
                <a:latin typeface="Open Sans"/>
                <a:ea typeface="Open Sans"/>
                <a:cs typeface="Open Sans"/>
              </a:rPr>
              <a:t>They have scheduling power -- programming is hard, so if you can fill a slot on short notice, you're doing them a favor.</a:t>
            </a:r>
            <a:endParaRPr lang="en-US" sz="2000" b="0"/>
          </a:p>
          <a:p>
            <a:endParaRPr lang="en-US"/>
          </a:p>
        </p:txBody>
      </p:sp>
      <p:sp>
        <p:nvSpPr>
          <p:cNvPr id="4" name="Text Placeholder 3">
            <a:extLst>
              <a:ext uri="{FF2B5EF4-FFF2-40B4-BE49-F238E27FC236}">
                <a16:creationId xmlns:a16="http://schemas.microsoft.com/office/drawing/2014/main" id="{B5C81B7B-A579-E953-A338-86EF9EA40017}"/>
              </a:ext>
            </a:extLst>
          </p:cNvPr>
          <p:cNvSpPr>
            <a:spLocks noGrp="1"/>
          </p:cNvSpPr>
          <p:nvPr>
            <p:ph type="body" sz="quarter" idx="12"/>
          </p:nvPr>
        </p:nvSpPr>
        <p:spPr>
          <a:xfrm>
            <a:off x="460375" y="1341121"/>
            <a:ext cx="8184662" cy="388619"/>
          </a:xfrm>
        </p:spPr>
        <p:txBody>
          <a:bodyPr/>
          <a:lstStyle/>
          <a:p>
            <a:r>
              <a:rPr lang="en-US"/>
              <a:t>They know everything!</a:t>
            </a:r>
          </a:p>
        </p:txBody>
      </p:sp>
    </p:spTree>
    <p:custDataLst>
      <p:tags r:id="rId1"/>
    </p:custDataLst>
    <p:extLst>
      <p:ext uri="{BB962C8B-B14F-4D97-AF65-F5344CB8AC3E}">
        <p14:creationId xmlns:p14="http://schemas.microsoft.com/office/powerpoint/2010/main" val="41150965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C1F648-5B11-E4B3-49A0-F38C147FA7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7962B1-9575-69AB-4E53-79C079E066D3}"/>
              </a:ext>
            </a:extLst>
          </p:cNvPr>
          <p:cNvSpPr>
            <a:spLocks noGrp="1"/>
          </p:cNvSpPr>
          <p:nvPr>
            <p:ph type="title"/>
          </p:nvPr>
        </p:nvSpPr>
        <p:spPr>
          <a:xfrm>
            <a:off x="462961" y="369285"/>
            <a:ext cx="8189589" cy="567975"/>
          </a:xfrm>
        </p:spPr>
        <p:txBody>
          <a:bodyPr lIns="91440" tIns="45720" rIns="91440" bIns="45720" anchor="b"/>
          <a:lstStyle/>
          <a:p>
            <a:r>
              <a:rPr lang="en-US" sz="2800" b="0" cap="small" spc="300">
                <a:latin typeface="Encode Sans Normal" panose="02000000000000000000"/>
                <a:ea typeface="Open Sans"/>
                <a:cs typeface="Open Sans"/>
              </a:rPr>
              <a:t>Build flexible content</a:t>
            </a:r>
            <a:endParaRPr lang="en-US" sz="2800" b="0">
              <a:latin typeface="Encode Sans Normal Black"/>
            </a:endParaRPr>
          </a:p>
        </p:txBody>
      </p:sp>
      <p:sp>
        <p:nvSpPr>
          <p:cNvPr id="3" name="Text Placeholder 2">
            <a:extLst>
              <a:ext uri="{FF2B5EF4-FFF2-40B4-BE49-F238E27FC236}">
                <a16:creationId xmlns:a16="http://schemas.microsoft.com/office/drawing/2014/main" id="{2DA371AC-15AA-36E0-58D7-B7BF4C00C18F}"/>
              </a:ext>
            </a:extLst>
          </p:cNvPr>
          <p:cNvSpPr>
            <a:spLocks noGrp="1"/>
          </p:cNvSpPr>
          <p:nvPr>
            <p:ph type="body" sz="quarter" idx="11"/>
          </p:nvPr>
        </p:nvSpPr>
        <p:spPr>
          <a:xfrm>
            <a:off x="462961" y="1417320"/>
            <a:ext cx="8025719" cy="3154680"/>
          </a:xfrm>
        </p:spPr>
        <p:txBody>
          <a:bodyPr lIns="91440" tIns="45720" rIns="91440" bIns="45720" anchor="t"/>
          <a:lstStyle/>
          <a:p>
            <a:pPr>
              <a:buFont typeface="Wingdings" panose="05000000000000000000" pitchFamily="2" charset="2"/>
              <a:buChar char="§"/>
            </a:pPr>
            <a:r>
              <a:rPr lang="en-US" sz="2000" b="0"/>
              <a:t>Ask partners to clue you in on departmental pain points</a:t>
            </a:r>
          </a:p>
          <a:p>
            <a:pPr>
              <a:buFont typeface="Wingdings" panose="05000000000000000000" pitchFamily="2" charset="2"/>
              <a:buChar char="§"/>
            </a:pPr>
            <a:r>
              <a:rPr lang="en-US" sz="2000" b="0"/>
              <a:t>Create presentations that can be easily customized to a target audience</a:t>
            </a:r>
          </a:p>
          <a:p>
            <a:pPr lvl="1">
              <a:buFont typeface="Courier New" panose="02070309020205020404" pitchFamily="49" charset="0"/>
              <a:buChar char="o"/>
            </a:pPr>
            <a:r>
              <a:rPr lang="en-US" sz="1600" b="0"/>
              <a:t>Avoid repeating the same presentation to the same audience</a:t>
            </a:r>
          </a:p>
          <a:p>
            <a:pPr>
              <a:buFont typeface="Wingdings" panose="05000000000000000000" pitchFamily="2" charset="2"/>
              <a:buChar char="§"/>
            </a:pPr>
            <a:r>
              <a:rPr lang="en-US" sz="2000" b="0"/>
              <a:t>Determine depth of content by amount of time you have:</a:t>
            </a:r>
            <a:endParaRPr lang="en-US" sz="1600" b="0"/>
          </a:p>
          <a:p>
            <a:pPr lvl="1">
              <a:buFont typeface="Courier New" panose="02070309020205020404" pitchFamily="49" charset="0"/>
              <a:buChar char="o"/>
            </a:pPr>
            <a:r>
              <a:rPr lang="en-US" sz="1600" b="0"/>
              <a:t>30-min. or less?  Introductory content only – maybe 1 skill or example</a:t>
            </a:r>
          </a:p>
          <a:p>
            <a:pPr lvl="1">
              <a:buFont typeface="Courier New" panose="02070309020205020404" pitchFamily="49" charset="0"/>
              <a:buChar char="o"/>
            </a:pPr>
            <a:r>
              <a:rPr lang="en-US" sz="1600" b="0"/>
              <a:t>45-min. is the minimum amount of time for 2-3 general skills</a:t>
            </a:r>
          </a:p>
          <a:p>
            <a:pPr lvl="1">
              <a:buFont typeface="Courier New" panose="02070309020205020404" pitchFamily="49" charset="0"/>
              <a:buChar char="o"/>
            </a:pPr>
            <a:r>
              <a:rPr lang="en-US" sz="1600" b="0"/>
              <a:t>60-min. is perfect for a meetup or basic presentation, allows for Q &amp; A.</a:t>
            </a:r>
          </a:p>
          <a:p>
            <a:pPr lvl="1">
              <a:buFont typeface="Courier New" panose="02070309020205020404" pitchFamily="49" charset="0"/>
              <a:buChar char="o"/>
            </a:pPr>
            <a:r>
              <a:rPr lang="en-US" sz="1600" b="0"/>
              <a:t>90-min. is optimal for interactive workshops</a:t>
            </a:r>
          </a:p>
        </p:txBody>
      </p:sp>
    </p:spTree>
    <p:custDataLst>
      <p:tags r:id="rId1"/>
    </p:custDataLst>
    <p:extLst>
      <p:ext uri="{BB962C8B-B14F-4D97-AF65-F5344CB8AC3E}">
        <p14:creationId xmlns:p14="http://schemas.microsoft.com/office/powerpoint/2010/main" val="28949608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AF23B7-422E-8999-388D-DBA543CAF29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B9F4540-526D-943E-6CD5-672EC6696DF8}"/>
              </a:ext>
            </a:extLst>
          </p:cNvPr>
          <p:cNvSpPr>
            <a:spLocks noGrp="1"/>
          </p:cNvSpPr>
          <p:nvPr>
            <p:ph type="title"/>
          </p:nvPr>
        </p:nvSpPr>
        <p:spPr>
          <a:xfrm>
            <a:off x="460374" y="369733"/>
            <a:ext cx="8184657" cy="887567"/>
          </a:xfrm>
        </p:spPr>
        <p:txBody>
          <a:bodyPr/>
          <a:lstStyle/>
          <a:p>
            <a:r>
              <a:rPr lang="en-US" sz="2800" cap="small" spc="300">
                <a:latin typeface="Encode Sans Normal" panose="02000000000000000000"/>
                <a:ea typeface="Open Sans"/>
                <a:cs typeface="Open Sans"/>
              </a:rPr>
              <a:t>Discussion </a:t>
            </a:r>
            <a:endParaRPr lang="en-US">
              <a:latin typeface="Encode Sans Normal" panose="02000000000000000000" pitchFamily="2" charset="0"/>
            </a:endParaRPr>
          </a:p>
        </p:txBody>
      </p:sp>
      <p:sp>
        <p:nvSpPr>
          <p:cNvPr id="6" name="Text Placeholder 5">
            <a:extLst>
              <a:ext uri="{FF2B5EF4-FFF2-40B4-BE49-F238E27FC236}">
                <a16:creationId xmlns:a16="http://schemas.microsoft.com/office/drawing/2014/main" id="{BE63FE0E-1A3C-42DC-36F1-CDCBFA949298}"/>
              </a:ext>
            </a:extLst>
          </p:cNvPr>
          <p:cNvSpPr>
            <a:spLocks noGrp="1"/>
          </p:cNvSpPr>
          <p:nvPr>
            <p:ph type="body" sz="quarter" idx="11"/>
          </p:nvPr>
        </p:nvSpPr>
        <p:spPr>
          <a:xfrm>
            <a:off x="447923" y="1699261"/>
            <a:ext cx="8197114" cy="2872740"/>
          </a:xfrm>
        </p:spPr>
        <p:txBody>
          <a:bodyPr/>
          <a:lstStyle/>
          <a:p>
            <a:pPr marL="0" indent="0">
              <a:buNone/>
            </a:pPr>
            <a:r>
              <a:rPr lang="en-US" sz="2000" b="0"/>
              <a:t>What are some tips that have worked for you in your own outreach efforts?</a:t>
            </a:r>
          </a:p>
          <a:p>
            <a:pPr marL="0" indent="0">
              <a:buNone/>
            </a:pPr>
            <a:endParaRPr lang="en-US" sz="2000" b="0"/>
          </a:p>
          <a:p>
            <a:pPr marL="0" indent="0">
              <a:buNone/>
            </a:pPr>
            <a:endParaRPr lang="en-US" sz="2000" b="0"/>
          </a:p>
        </p:txBody>
      </p:sp>
    </p:spTree>
    <p:custDataLst>
      <p:tags r:id="rId1"/>
    </p:custDataLst>
    <p:extLst>
      <p:ext uri="{BB962C8B-B14F-4D97-AF65-F5344CB8AC3E}">
        <p14:creationId xmlns:p14="http://schemas.microsoft.com/office/powerpoint/2010/main" val="14359772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997DC1-5089-E60E-762E-E8A7F3C00363}"/>
              </a:ext>
            </a:extLst>
          </p:cNvPr>
          <p:cNvSpPr>
            <a:spLocks noGrp="1"/>
          </p:cNvSpPr>
          <p:nvPr>
            <p:ph type="title"/>
          </p:nvPr>
        </p:nvSpPr>
        <p:spPr>
          <a:xfrm>
            <a:off x="460375" y="370623"/>
            <a:ext cx="8184662" cy="924778"/>
          </a:xfrm>
        </p:spPr>
        <p:txBody>
          <a:bodyPr/>
          <a:lstStyle/>
          <a:p>
            <a:r>
              <a:rPr lang="en-US" sz="3200" b="0" cap="small" spc="300">
                <a:latin typeface="Encode Sans Normal" panose="02000000000000000000"/>
                <a:ea typeface="Open Sans"/>
                <a:cs typeface="Open Sans"/>
              </a:rPr>
              <a:t>Thank you!</a:t>
            </a:r>
            <a:endParaRPr lang="en-US"/>
          </a:p>
        </p:txBody>
      </p:sp>
    </p:spTree>
    <p:custDataLst>
      <p:tags r:id="rId1"/>
    </p:custDataLst>
    <p:extLst>
      <p:ext uri="{BB962C8B-B14F-4D97-AF65-F5344CB8AC3E}">
        <p14:creationId xmlns:p14="http://schemas.microsoft.com/office/powerpoint/2010/main" val="35800706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C43A1-BF39-113A-7043-F926DDE589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62B298-1592-9BA3-AD42-BE7AF50EBFAF}"/>
              </a:ext>
            </a:extLst>
          </p:cNvPr>
          <p:cNvSpPr>
            <a:spLocks noGrp="1"/>
          </p:cNvSpPr>
          <p:nvPr>
            <p:ph type="title"/>
          </p:nvPr>
        </p:nvSpPr>
        <p:spPr>
          <a:xfrm>
            <a:off x="460375" y="370623"/>
            <a:ext cx="8184662" cy="810177"/>
          </a:xfrm>
        </p:spPr>
        <p:txBody>
          <a:bodyPr lIns="68580" tIns="34290" rIns="68580" bIns="34290" anchor="b"/>
          <a:lstStyle/>
          <a:p>
            <a:r>
              <a:rPr lang="en-US" sz="2400" b="0" cap="small" spc="300">
                <a:latin typeface="Encode Sans Normal" panose="02000000000000000000"/>
              </a:rPr>
              <a:t>Key stakeholder organizations in Digital Accessibility</a:t>
            </a:r>
            <a:endParaRPr lang="en-US"/>
          </a:p>
        </p:txBody>
      </p:sp>
      <p:sp>
        <p:nvSpPr>
          <p:cNvPr id="3" name="Text Placeholder 2">
            <a:extLst>
              <a:ext uri="{FF2B5EF4-FFF2-40B4-BE49-F238E27FC236}">
                <a16:creationId xmlns:a16="http://schemas.microsoft.com/office/drawing/2014/main" id="{CAA3DED6-9F60-0814-9392-BA56EE3CE2DE}"/>
              </a:ext>
            </a:extLst>
          </p:cNvPr>
          <p:cNvSpPr>
            <a:spLocks noGrp="1"/>
          </p:cNvSpPr>
          <p:nvPr>
            <p:ph type="body" sz="quarter" idx="11"/>
          </p:nvPr>
        </p:nvSpPr>
        <p:spPr/>
        <p:txBody>
          <a:bodyPr lIns="68580" tIns="34290" rIns="68580" bIns="34290" anchor="t"/>
          <a:lstStyle/>
          <a:p>
            <a:r>
              <a:rPr lang="en-US" b="0">
                <a:latin typeface="Open Sans"/>
                <a:ea typeface="Open Sans"/>
                <a:cs typeface="Open Sans"/>
              </a:rPr>
              <a:t>Disability Resources for Students (DRS)</a:t>
            </a:r>
          </a:p>
          <a:p>
            <a:r>
              <a:rPr lang="en-US" b="0">
                <a:latin typeface="Open Sans"/>
                <a:ea typeface="Open Sans"/>
                <a:cs typeface="Open Sans"/>
              </a:rPr>
              <a:t>Disability Services Office (DSO) housed in Human Resources</a:t>
            </a:r>
            <a:endParaRPr lang="en-US" b="0"/>
          </a:p>
          <a:p>
            <a:r>
              <a:rPr lang="en-US" b="0">
                <a:latin typeface="Open Sans"/>
                <a:ea typeface="Open Sans"/>
                <a:cs typeface="Open Sans"/>
              </a:rPr>
              <a:t>Office of Compliance (ADA Coordinator) </a:t>
            </a:r>
            <a:endParaRPr lang="en-US" b="0"/>
          </a:p>
          <a:p>
            <a:r>
              <a:rPr lang="en-US" b="0">
                <a:latin typeface="Open Sans"/>
                <a:ea typeface="Open Sans"/>
                <a:cs typeface="Open Sans"/>
              </a:rPr>
              <a:t>UW-IT Data &amp; Applications </a:t>
            </a:r>
          </a:p>
          <a:p>
            <a:pPr marL="556895" lvl="1" indent="-213995"/>
            <a:r>
              <a:rPr lang="en-US" b="0">
                <a:latin typeface="Open Sans"/>
                <a:ea typeface="Open Sans"/>
                <a:cs typeface="Open Sans"/>
              </a:rPr>
              <a:t>Accessible Technology Services (ATS)</a:t>
            </a:r>
          </a:p>
        </p:txBody>
      </p:sp>
    </p:spTree>
    <p:custDataLst>
      <p:tags r:id="rId1"/>
    </p:custDataLst>
    <p:extLst>
      <p:ext uri="{BB962C8B-B14F-4D97-AF65-F5344CB8AC3E}">
        <p14:creationId xmlns:p14="http://schemas.microsoft.com/office/powerpoint/2010/main" val="18155324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title"/>
          </p:nvPr>
        </p:nvSpPr>
        <p:spPr>
          <a:xfrm>
            <a:off x="460375" y="370623"/>
            <a:ext cx="8184662" cy="896577"/>
          </a:xfrm>
        </p:spPr>
        <p:txBody>
          <a:bodyPr/>
          <a:lstStyle/>
          <a:p>
            <a:r>
              <a:rPr lang="en-US" sz="3200" b="0" cap="small" spc="300">
                <a:latin typeface="Encode Sans Normal" panose="02000000000000000000"/>
              </a:rPr>
              <a:t>ATS Organization</a:t>
            </a:r>
            <a:endParaRPr lang="en-US" sz="3200">
              <a:latin typeface="Arial" charset="0"/>
              <a:ea typeface="ヒラギノ角ゴ Pro W3" charset="0"/>
              <a:cs typeface="ヒラギノ角ゴ Pro W3" charset="0"/>
            </a:endParaRPr>
          </a:p>
        </p:txBody>
      </p:sp>
      <p:graphicFrame>
        <p:nvGraphicFramePr>
          <p:cNvPr id="4" name="Diagram 3" descr="ATS is organized into three teams;  IT Accessibility Team (ITAT), DO-IT Center, and ATS Operations.  Mary Mulvihill is Director of Digital Accessibility and the managers of each of the three teams report to her. They are: Terrill Thompson (ITAT), Scott Bellman (DO-IT), and Susie Hawkey (ATS Operations). ">
            <a:extLst>
              <a:ext uri="{FF2B5EF4-FFF2-40B4-BE49-F238E27FC236}">
                <a16:creationId xmlns:a16="http://schemas.microsoft.com/office/drawing/2014/main" id="{264E311F-77E3-36AA-6392-DE162D662BB5}"/>
              </a:ext>
            </a:extLst>
          </p:cNvPr>
          <p:cNvGraphicFramePr/>
          <p:nvPr>
            <p:extLst>
              <p:ext uri="{D42A27DB-BD31-4B8C-83A1-F6EECF244321}">
                <p14:modId xmlns:p14="http://schemas.microsoft.com/office/powerpoint/2010/main" val="3223871710"/>
              </p:ext>
            </p:extLst>
          </p:nvPr>
        </p:nvGraphicFramePr>
        <p:xfrm>
          <a:off x="1208968" y="1104593"/>
          <a:ext cx="5932371" cy="36682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5822785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349E51-F5D4-8562-4119-1A1F0B3A11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C09853-B991-576F-AC1E-0485FC69C90F}"/>
              </a:ext>
            </a:extLst>
          </p:cNvPr>
          <p:cNvSpPr>
            <a:spLocks noGrp="1"/>
          </p:cNvSpPr>
          <p:nvPr>
            <p:ph type="title"/>
          </p:nvPr>
        </p:nvSpPr>
        <p:spPr>
          <a:xfrm>
            <a:off x="460375" y="370623"/>
            <a:ext cx="8184662" cy="889377"/>
          </a:xfrm>
        </p:spPr>
        <p:txBody>
          <a:bodyPr lIns="68580" tIns="34290" rIns="68580" bIns="34290" anchor="b"/>
          <a:lstStyle/>
          <a:p>
            <a:r>
              <a:rPr lang="en-US" sz="2800" b="0" cap="small" spc="300">
                <a:latin typeface="Encode Sans Normal" panose="02000000000000000000"/>
              </a:rPr>
              <a:t>IT Accessibility Team (ITAT)</a:t>
            </a:r>
            <a:endParaRPr lang="en-US" sz="2800"/>
          </a:p>
        </p:txBody>
      </p:sp>
      <p:sp>
        <p:nvSpPr>
          <p:cNvPr id="3" name="Text Placeholder 2">
            <a:extLst>
              <a:ext uri="{FF2B5EF4-FFF2-40B4-BE49-F238E27FC236}">
                <a16:creationId xmlns:a16="http://schemas.microsoft.com/office/drawing/2014/main" id="{A3512AF5-497B-9C00-0B9A-1927B96E9B42}"/>
              </a:ext>
            </a:extLst>
          </p:cNvPr>
          <p:cNvSpPr>
            <a:spLocks noGrp="1"/>
          </p:cNvSpPr>
          <p:nvPr>
            <p:ph type="body" sz="quarter" idx="11"/>
          </p:nvPr>
        </p:nvSpPr>
        <p:spPr>
          <a:xfrm>
            <a:off x="564776" y="1541171"/>
            <a:ext cx="7283138" cy="2871411"/>
          </a:xfrm>
        </p:spPr>
        <p:txBody>
          <a:bodyPr lIns="68580" tIns="34290" rIns="68580" bIns="34290" anchor="t"/>
          <a:lstStyle/>
          <a:p>
            <a:r>
              <a:rPr lang="en-US" b="0">
                <a:latin typeface="Open Sans"/>
                <a:ea typeface="Open Sans"/>
                <a:cs typeface="Open Sans"/>
              </a:rPr>
              <a:t>Web Accessibility Specialist</a:t>
            </a:r>
          </a:p>
          <a:p>
            <a:r>
              <a:rPr lang="en-US" b="0">
                <a:latin typeface="Open Sans"/>
                <a:ea typeface="Open Sans"/>
                <a:cs typeface="Open Sans"/>
              </a:rPr>
              <a:t>Document Accessibility Specialist</a:t>
            </a:r>
            <a:endParaRPr lang="en-US" b="0"/>
          </a:p>
          <a:p>
            <a:r>
              <a:rPr lang="en-US" b="0">
                <a:latin typeface="Open Sans"/>
                <a:ea typeface="Open Sans"/>
                <a:cs typeface="Open Sans"/>
              </a:rPr>
              <a:t>IT Accessibility Specialist (testing products, working with vendors)</a:t>
            </a:r>
            <a:endParaRPr lang="en-US" b="0"/>
          </a:p>
          <a:p>
            <a:r>
              <a:rPr lang="en-US" b="0">
                <a:latin typeface="Open Sans"/>
                <a:ea typeface="Open Sans"/>
                <a:cs typeface="Open Sans"/>
              </a:rPr>
              <a:t>Accessibility Developer </a:t>
            </a:r>
            <a:endParaRPr lang="en-US" b="0"/>
          </a:p>
          <a:p>
            <a:r>
              <a:rPr lang="en-US" b="0">
                <a:latin typeface="Open Sans"/>
                <a:ea typeface="Open Sans"/>
                <a:cs typeface="Open Sans"/>
              </a:rPr>
              <a:t>Access Technology Lab manager, Braille production</a:t>
            </a:r>
          </a:p>
          <a:p>
            <a:r>
              <a:rPr lang="en-US">
                <a:latin typeface="Open Sans"/>
                <a:ea typeface="Open Sans"/>
                <a:cs typeface="Open Sans"/>
              </a:rPr>
              <a:t>Student employees – </a:t>
            </a:r>
            <a:r>
              <a:rPr lang="en-US" b="0">
                <a:latin typeface="Open Sans"/>
                <a:ea typeface="Open Sans"/>
                <a:cs typeface="Open Sans"/>
              </a:rPr>
              <a:t>Document remediation, </a:t>
            </a:r>
            <a:br>
              <a:rPr lang="en-US" b="0">
                <a:latin typeface="Open Sans"/>
                <a:ea typeface="Open Sans"/>
                <a:cs typeface="Open Sans"/>
              </a:rPr>
            </a:br>
            <a:r>
              <a:rPr lang="en-US" b="0">
                <a:latin typeface="Open Sans"/>
                <a:ea typeface="Open Sans"/>
                <a:cs typeface="Open Sans"/>
              </a:rPr>
              <a:t>Student Web Accessibility Team (SWAT)</a:t>
            </a:r>
          </a:p>
          <a:p>
            <a:r>
              <a:rPr lang="en-US" b="0">
                <a:latin typeface="Open Sans"/>
                <a:ea typeface="Open Sans"/>
                <a:cs typeface="Open Sans"/>
              </a:rPr>
              <a:t>Instruction Accessibility Specialist ***</a:t>
            </a:r>
          </a:p>
          <a:p>
            <a:endParaRPr lang="en-US" b="0">
              <a:latin typeface="Open Sans"/>
              <a:ea typeface="Open Sans"/>
              <a:cs typeface="Open Sans"/>
            </a:endParaRPr>
          </a:p>
        </p:txBody>
      </p:sp>
    </p:spTree>
    <p:custDataLst>
      <p:tags r:id="rId1"/>
    </p:custDataLst>
    <p:extLst>
      <p:ext uri="{BB962C8B-B14F-4D97-AF65-F5344CB8AC3E}">
        <p14:creationId xmlns:p14="http://schemas.microsoft.com/office/powerpoint/2010/main" val="1664764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0F49E6-5266-4132-E9B1-6F3A562439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56E20D-445C-AB82-E6CE-78631A15AA77}"/>
              </a:ext>
            </a:extLst>
          </p:cNvPr>
          <p:cNvSpPr>
            <a:spLocks noGrp="1"/>
          </p:cNvSpPr>
          <p:nvPr>
            <p:ph type="title"/>
          </p:nvPr>
        </p:nvSpPr>
        <p:spPr>
          <a:xfrm>
            <a:off x="460375" y="370623"/>
            <a:ext cx="8184662" cy="946977"/>
          </a:xfrm>
        </p:spPr>
        <p:txBody>
          <a:bodyPr lIns="68580" tIns="34290" rIns="68580" bIns="34290" anchor="b"/>
          <a:lstStyle/>
          <a:p>
            <a:r>
              <a:rPr lang="en-US" sz="2400" b="0" cap="small" spc="300">
                <a:latin typeface="Encode Sans Normal" panose="02000000000000000000"/>
              </a:rPr>
              <a:t>Grass-roots Approach</a:t>
            </a:r>
            <a:r>
              <a:rPr lang="en-US" sz="2400" b="0" cap="small" spc="300">
                <a:latin typeface="Encode Sans Normal Black"/>
              </a:rPr>
              <a:t>: Building Community (Past)</a:t>
            </a:r>
            <a:endParaRPr lang="en-US" sz="2400"/>
          </a:p>
        </p:txBody>
      </p:sp>
      <p:sp>
        <p:nvSpPr>
          <p:cNvPr id="3" name="Text Placeholder 2">
            <a:extLst>
              <a:ext uri="{FF2B5EF4-FFF2-40B4-BE49-F238E27FC236}">
                <a16:creationId xmlns:a16="http://schemas.microsoft.com/office/drawing/2014/main" id="{4D493413-4F8B-DD2B-D0B7-A07A26AEAD30}"/>
              </a:ext>
            </a:extLst>
          </p:cNvPr>
          <p:cNvSpPr>
            <a:spLocks noGrp="1"/>
          </p:cNvSpPr>
          <p:nvPr>
            <p:ph type="body" sz="quarter" idx="11"/>
          </p:nvPr>
        </p:nvSpPr>
        <p:spPr>
          <a:xfrm>
            <a:off x="612000" y="1541171"/>
            <a:ext cx="7235914" cy="2871411"/>
          </a:xfrm>
        </p:spPr>
        <p:txBody>
          <a:bodyPr lIns="68580" tIns="34290" rIns="68580" bIns="34290" anchor="t"/>
          <a:lstStyle/>
          <a:p>
            <a:r>
              <a:rPr lang="en-US" sz="2000" err="1">
                <a:latin typeface="Open Sans"/>
                <a:ea typeface="Open Sans"/>
                <a:cs typeface="Open Sans"/>
              </a:rPr>
              <a:t>AccessibleWeb</a:t>
            </a:r>
            <a:r>
              <a:rPr lang="en-US" sz="2000">
                <a:latin typeface="Open Sans"/>
                <a:ea typeface="Open Sans"/>
                <a:cs typeface="Open Sans"/>
              </a:rPr>
              <a:t> – </a:t>
            </a:r>
            <a:r>
              <a:rPr lang="en-US" sz="2000" b="0">
                <a:latin typeface="Open Sans"/>
                <a:ea typeface="Open Sans"/>
                <a:cs typeface="Open Sans"/>
              </a:rPr>
              <a:t>Mailman list since the 1990s</a:t>
            </a:r>
          </a:p>
          <a:p>
            <a:pPr lvl="1"/>
            <a:r>
              <a:rPr lang="en-US" sz="1800" b="0">
                <a:latin typeface="Open Sans"/>
                <a:ea typeface="Open Sans"/>
                <a:cs typeface="Open Sans"/>
              </a:rPr>
              <a:t>350+ subscribers (mostly staff) </a:t>
            </a:r>
          </a:p>
          <a:p>
            <a:r>
              <a:rPr lang="en-US" sz="2000">
                <a:latin typeface="Open Sans"/>
                <a:ea typeface="Open Sans"/>
                <a:cs typeface="Open Sans"/>
              </a:rPr>
              <a:t>Monthly Web Accessibility &amp; Usability Meetup</a:t>
            </a:r>
          </a:p>
          <a:p>
            <a:pPr lvl="1"/>
            <a:r>
              <a:rPr lang="en-US" sz="1800" b="0">
                <a:latin typeface="Open Sans"/>
                <a:ea typeface="Open Sans"/>
                <a:cs typeface="Open Sans"/>
              </a:rPr>
              <a:t>Up to 40 participants and growing (mostly staff) </a:t>
            </a:r>
            <a:endParaRPr lang="en-US" sz="1800" b="0"/>
          </a:p>
          <a:p>
            <a:r>
              <a:rPr lang="en-US" sz="2000">
                <a:latin typeface="Open Sans"/>
                <a:ea typeface="Open Sans"/>
                <a:cs typeface="Open Sans"/>
              </a:rPr>
              <a:t>IT Accessibility Liaisons </a:t>
            </a:r>
          </a:p>
          <a:p>
            <a:pPr lvl="1"/>
            <a:r>
              <a:rPr lang="en-US" sz="1800" b="0">
                <a:latin typeface="Open Sans"/>
                <a:ea typeface="Open Sans"/>
                <a:cs typeface="Open Sans"/>
              </a:rPr>
              <a:t>150+ members from across the university (mostly staff) </a:t>
            </a:r>
            <a:endParaRPr lang="en-US" sz="1800" b="0"/>
          </a:p>
        </p:txBody>
      </p:sp>
    </p:spTree>
    <p:custDataLst>
      <p:tags r:id="rId1"/>
    </p:custDataLst>
    <p:extLst>
      <p:ext uri="{BB962C8B-B14F-4D97-AF65-F5344CB8AC3E}">
        <p14:creationId xmlns:p14="http://schemas.microsoft.com/office/powerpoint/2010/main" val="371432921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55"/>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ustom Design">
  <a:themeElements>
    <a:clrScheme name="4b2e83">
      <a:dk1>
        <a:srgbClr val="4B2E83"/>
      </a:dk1>
      <a:lt1>
        <a:srgbClr val="E8D3A2"/>
      </a:lt1>
      <a:dk2>
        <a:srgbClr val="4B2E83"/>
      </a:dk2>
      <a:lt2>
        <a:srgbClr val="FFFFFF"/>
      </a:lt2>
      <a:accent1>
        <a:srgbClr val="4B2E83"/>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Custom Design">
  <a:themeElements>
    <a:clrScheme name="4b2e83">
      <a:dk1>
        <a:srgbClr val="4B2E83"/>
      </a:dk1>
      <a:lt1>
        <a:srgbClr val="E8D3A2"/>
      </a:lt1>
      <a:dk2>
        <a:srgbClr val="4B2E83"/>
      </a:dk2>
      <a:lt2>
        <a:srgbClr val="FFFFFF"/>
      </a:lt2>
      <a:accent1>
        <a:srgbClr val="4B2E83"/>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ustom Design">
  <a:themeElements>
    <a:clrScheme name="Custom 2">
      <a:dk1>
        <a:srgbClr val="4B2E83"/>
      </a:dk1>
      <a:lt1>
        <a:srgbClr val="E8D3A2"/>
      </a:lt1>
      <a:dk2>
        <a:srgbClr val="4B2E83"/>
      </a:dk2>
      <a:lt2>
        <a:srgbClr val="FFFFFF"/>
      </a:lt2>
      <a:accent1>
        <a:srgbClr val="4B2E83"/>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Custom Design">
  <a:themeElements>
    <a:clrScheme name="Custom 2">
      <a:dk1>
        <a:srgbClr val="4B2E83"/>
      </a:dk1>
      <a:lt1>
        <a:srgbClr val="E8D3A2"/>
      </a:lt1>
      <a:dk2>
        <a:srgbClr val="4B2E83"/>
      </a:dk2>
      <a:lt2>
        <a:srgbClr val="FFFFFF"/>
      </a:lt2>
      <a:accent1>
        <a:srgbClr val="4B2E83"/>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Custom Design">
  <a:themeElements>
    <a:clrScheme name="4b2e83 1">
      <a:dk1>
        <a:srgbClr val="4B2E83"/>
      </a:dk1>
      <a:lt1>
        <a:srgbClr val="E8D3A2"/>
      </a:lt1>
      <a:dk2>
        <a:srgbClr val="4B2E83"/>
      </a:dk2>
      <a:lt2>
        <a:srgbClr val="FFFFFF"/>
      </a:lt2>
      <a:accent1>
        <a:srgbClr val="4B2E83"/>
      </a:accent1>
      <a:accent2>
        <a:srgbClr val="E8D3A2"/>
      </a:accent2>
      <a:accent3>
        <a:srgbClr val="FFFFFF"/>
      </a:accent3>
      <a:accent4>
        <a:srgbClr val="B2B2B2"/>
      </a:accent4>
      <a:accent5>
        <a:srgbClr val="26005C"/>
      </a:accent5>
      <a:accent6>
        <a:srgbClr val="917B4C"/>
      </a:accent6>
      <a:hlink>
        <a:srgbClr val="26005C"/>
      </a:hlink>
      <a:folHlink>
        <a:srgbClr val="33006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392</TotalTime>
  <Words>5077</Words>
  <Application>Microsoft Office PowerPoint</Application>
  <PresentationFormat>On-screen Show (16:9)</PresentationFormat>
  <Paragraphs>605</Paragraphs>
  <Slides>56</Slides>
  <Notes>56</Notes>
  <HiddenSlides>0</HiddenSlides>
  <MMClips>0</MMClips>
  <ScaleCrop>false</ScaleCrop>
  <HeadingPairs>
    <vt:vector size="6" baseType="variant">
      <vt:variant>
        <vt:lpstr>Fonts Used</vt:lpstr>
      </vt:variant>
      <vt:variant>
        <vt:i4>18</vt:i4>
      </vt:variant>
      <vt:variant>
        <vt:lpstr>Theme</vt:lpstr>
      </vt:variant>
      <vt:variant>
        <vt:i4>5</vt:i4>
      </vt:variant>
      <vt:variant>
        <vt:lpstr>Slide Titles</vt:lpstr>
      </vt:variant>
      <vt:variant>
        <vt:i4>56</vt:i4>
      </vt:variant>
    </vt:vector>
  </HeadingPairs>
  <TitlesOfParts>
    <vt:vector size="79" baseType="lpstr">
      <vt:lpstr>Aptos</vt:lpstr>
      <vt:lpstr>Arial</vt:lpstr>
      <vt:lpstr>Arial</vt:lpstr>
      <vt:lpstr>Bradford</vt:lpstr>
      <vt:lpstr>Calibri</vt:lpstr>
      <vt:lpstr>Courier New</vt:lpstr>
      <vt:lpstr>Encode Sans Black</vt:lpstr>
      <vt:lpstr>Encode Sans Normal</vt:lpstr>
      <vt:lpstr>Encode Sans Normal Black</vt:lpstr>
      <vt:lpstr>Lucida Grande</vt:lpstr>
      <vt:lpstr>Merriweather Sans</vt:lpstr>
      <vt:lpstr>Open Sans</vt:lpstr>
      <vt:lpstr>Open Sans Light</vt:lpstr>
      <vt:lpstr>Roboto</vt:lpstr>
      <vt:lpstr>Uni Sans</vt:lpstr>
      <vt:lpstr>Uni Sans Regular</vt:lpstr>
      <vt:lpstr>Wingdings</vt:lpstr>
      <vt:lpstr>Wingdings,Sans-Serif</vt:lpstr>
      <vt:lpstr>Custom Design</vt:lpstr>
      <vt:lpstr>2_Custom Design</vt:lpstr>
      <vt:lpstr>1_Custom Design</vt:lpstr>
      <vt:lpstr>3_Custom Design</vt:lpstr>
      <vt:lpstr>4_Custom Design</vt:lpstr>
      <vt:lpstr>Playing the Long Game: Building an A11y Outreach Ecosystem to Increase Faculty Engagement </vt:lpstr>
      <vt:lpstr>Agenda</vt:lpstr>
      <vt:lpstr>Introductions</vt:lpstr>
      <vt:lpstr>Part 1</vt:lpstr>
      <vt:lpstr>About the University of Washington</vt:lpstr>
      <vt:lpstr>Key stakeholder organizations in Digital Accessibility</vt:lpstr>
      <vt:lpstr>ATS Organization</vt:lpstr>
      <vt:lpstr>IT Accessibility Team (ITAT)</vt:lpstr>
      <vt:lpstr>Grass-roots Approach: Building Community (Past)</vt:lpstr>
      <vt:lpstr>Top-down Approach (present)</vt:lpstr>
      <vt:lpstr>The Elephant in the room</vt:lpstr>
      <vt:lpstr>Positive Change Responding to the ADA Rule (future)</vt:lpstr>
      <vt:lpstr>Governance and reporting </vt:lpstr>
      <vt:lpstr>Information &amp; Technology governance</vt:lpstr>
      <vt:lpstr>Action team Structure</vt:lpstr>
      <vt:lpstr>Action Team Scope</vt:lpstr>
      <vt:lpstr>We’re all in this together!</vt:lpstr>
      <vt:lpstr>Questions, Comments, insights?</vt:lpstr>
      <vt:lpstr>How does outreach change?</vt:lpstr>
      <vt:lpstr>A year of outreach 2022-2023</vt:lpstr>
      <vt:lpstr>Observations: A year of outreach</vt:lpstr>
      <vt:lpstr>Language and Awareness Gaps</vt:lpstr>
      <vt:lpstr>Knowledge and Resource Gaps</vt:lpstr>
      <vt:lpstr>Community Gaps</vt:lpstr>
      <vt:lpstr>Reflection 1</vt:lpstr>
      <vt:lpstr>Part 2</vt:lpstr>
      <vt:lpstr>Existing outreach tools</vt:lpstr>
      <vt:lpstr>Understanding our Target Audience</vt:lpstr>
      <vt:lpstr>3 Professional Constraints</vt:lpstr>
      <vt:lpstr>Personal Constraints</vt:lpstr>
      <vt:lpstr>Permanent Structural Barriers </vt:lpstr>
      <vt:lpstr>Reflection 2</vt:lpstr>
      <vt:lpstr>Part 3</vt:lpstr>
      <vt:lpstr>Walking the Walk</vt:lpstr>
      <vt:lpstr>Applying UDL to Engagement</vt:lpstr>
      <vt:lpstr>Three pillars of UDL</vt:lpstr>
      <vt:lpstr>The Outreach Ecosystem</vt:lpstr>
      <vt:lpstr>An Ecosystem Mindset...</vt:lpstr>
      <vt:lpstr>Partnerships: a key to success</vt:lpstr>
      <vt:lpstr>Meet faculty where they are </vt:lpstr>
      <vt:lpstr>Two Pilot Projects</vt:lpstr>
      <vt:lpstr>Both Models have 4 key characteristics</vt:lpstr>
      <vt:lpstr>Accessibility Cafe Framework</vt:lpstr>
      <vt:lpstr>A key difference in the AC model</vt:lpstr>
      <vt:lpstr>Accessibility POP Working Group</vt:lpstr>
      <vt:lpstr>Post-POP Testimonials (1 of 3)</vt:lpstr>
      <vt:lpstr>Post-POP Testimonials (2 of 3)</vt:lpstr>
      <vt:lpstr>Post-POP Testimonials (3 of 3)</vt:lpstr>
      <vt:lpstr>Challenges with both models?</vt:lpstr>
      <vt:lpstr>Experiment, don’t overthink it</vt:lpstr>
      <vt:lpstr>Where Do I Start?</vt:lpstr>
      <vt:lpstr>Networking for solo practitioners </vt:lpstr>
      <vt:lpstr>Reach out to Administrative Staff</vt:lpstr>
      <vt:lpstr>Build flexible content</vt:lpstr>
      <vt:lpstr>Discussion </vt:lpstr>
      <vt:lpstr>Thank you!</vt:lpstr>
    </vt:vector>
  </TitlesOfParts>
  <Manager/>
  <Company>University of Washington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Playing the Long Game: Building an A11y Outreach Ecosystem</dc:title>
  <dc:subject>Faculty Engagement, Accessibility</dc:subject>
  <dc:creator>Mary-Colleen Jenkins, Terrill Thompson, Mary Mulvihill</dc:creator>
  <cp:keywords/>
  <dc:description/>
  <cp:lastModifiedBy>Mary-Colleen Jenkins</cp:lastModifiedBy>
  <cp:revision>20</cp:revision>
  <cp:lastPrinted>2024-11-09T23:37:12Z</cp:lastPrinted>
  <dcterms:created xsi:type="dcterms:W3CDTF">2014-10-14T00:51:43Z</dcterms:created>
  <dcterms:modified xsi:type="dcterms:W3CDTF">2024-11-12T14:14:54Z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5BA7A046-AC81-4898-8CD6-09DF1818EA72</vt:lpwstr>
  </property>
  <property fmtid="{D5CDD505-2E9C-101B-9397-08002B2CF9AE}" pid="3" name="ArticulatePath">
    <vt:lpwstr>BLANK Deck_Anna Marie Style</vt:lpwstr>
  </property>
</Properties>
</file>