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 snapToObjects="1" showGuides="1">
      <p:cViewPr varScale="1">
        <p:scale>
          <a:sx n="110" d="100"/>
          <a:sy n="110" d="100"/>
        </p:scale>
        <p:origin x="218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63ED6-B3F0-2A75-6AFA-7F5985841D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F8CF32-0B58-DE99-F5BB-DA399D9A1A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A7B0E0-4AD8-FCA0-21FB-EED1C2FEF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05B8-DCF2-4E3C-87C4-33D5D2DEC0B0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1413A-7EA7-3BEB-285F-F972E0B4B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19656-30F3-B3BC-CFFB-8BE9B9121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CEB4-CEF2-4216-BF8E-CC15E755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85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05321-DAF0-529F-B5A7-8F3FBDA47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F87C12-CB05-F1F7-7F58-CD0F459740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7794C0-A079-006D-BAFE-73029C58D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05B8-DCF2-4E3C-87C4-33D5D2DEC0B0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D07A9-06AD-AD30-9A68-474521E8E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22B7A-FAEF-7465-886B-4DA7BBF45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CEB4-CEF2-4216-BF8E-CC15E755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157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966F11-04C8-2F17-D1CB-A7EFB9A42A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94D5B3-A33E-5708-BADD-78A37D41DC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5E508D-8210-C64E-6436-ED4F85245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05B8-DCF2-4E3C-87C4-33D5D2DEC0B0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7D53A8-E649-2B5C-E71C-45E0B7924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EE5B9-360C-0039-4572-AFF57C1DB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CEB4-CEF2-4216-BF8E-CC15E755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807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6A9A1-B8E7-D97D-1D5B-E955EF3E7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1D3473-4BA1-CDDF-CD66-AA1A88AF3F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E7E0C-A73F-6170-BF47-F4E2C4E8B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05B8-DCF2-4E3C-87C4-33D5D2DEC0B0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27391F-5AF2-DD1F-D1C4-F5A66F43C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1286C-EB0F-C806-EAEC-D74BC44B9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CEB4-CEF2-4216-BF8E-CC15E755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606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7E234-6364-A9D2-62A5-1361C00D1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6001E2-AEAA-6CA9-64D3-B0456058B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1F16C-0CD3-AC71-F410-6B1EA7E48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05B8-DCF2-4E3C-87C4-33D5D2DEC0B0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D2BABA-939B-BFCA-0070-CE10EC61F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0A4284-CC36-2522-183D-912F56046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CEB4-CEF2-4216-BF8E-CC15E755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221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B168F-374D-4CD4-0261-AB99240E3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03BFE-DC6F-91E3-CBAE-7CBAF7FCAE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5CEF61-79F3-7691-2933-54EB83941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E6C04B-6034-6FF5-3583-927C903FC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05B8-DCF2-4E3C-87C4-33D5D2DEC0B0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93C5C6-DC42-A7BB-D448-C6D08F262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EE9919-F4FE-96AB-9540-30E738D06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CEB4-CEF2-4216-BF8E-CC15E755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938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54A41-C2DA-7AFA-41F9-D0D0DAA98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5D6B5E-281F-043A-ACA0-11AA4776FC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857149-2B3B-C44A-2EC6-E8FFE41D7D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87CE5C-8A6D-7751-27BD-90C4C2BF11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32603B-4409-6083-5F90-2B5546820D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AC6375-77A3-4734-3BA7-283E9A453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05B8-DCF2-4E3C-87C4-33D5D2DEC0B0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21ADDD-D58F-938D-EFE6-4294FFD6E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D59FFC-78A2-9574-75E7-E31DEFE1A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CEB4-CEF2-4216-BF8E-CC15E755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611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80C80-01FC-B3FE-D77D-FF29EEB01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8A5A0C-06F3-6756-AF61-C35257CBF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05B8-DCF2-4E3C-87C4-33D5D2DEC0B0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72BB70-6F1B-4F81-2A35-76A74F736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A3563A-B938-3693-3A81-BD6F2D0BD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CEB4-CEF2-4216-BF8E-CC15E755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988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9FACBE-F2CE-6D59-5AE0-EE76FDC75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05B8-DCF2-4E3C-87C4-33D5D2DEC0B0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2AB9F0-5D84-27D6-D662-B5B195569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BE4C0A-1161-8360-E20C-B2A3298D0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CEB4-CEF2-4216-BF8E-CC15E755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399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B2296-86DD-ED24-606A-8F155B456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D8083B-0C88-9134-545C-9DE797B113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3A331C-4098-F05B-449C-81865801F1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4E6B1C-3262-4057-B502-038E3C980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05B8-DCF2-4E3C-87C4-33D5D2DEC0B0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BC9769-FC5C-849E-9418-B8F6FD56F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16D969-EFD8-768F-A899-F60DADAD5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CEB4-CEF2-4216-BF8E-CC15E755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6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B4C7C-5C82-F055-E29E-AF09BDFD6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8E8C14-7465-D992-8C41-72C7498B44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689B2A-3E88-B291-454E-3708FC5CEB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773F50-597F-0641-C887-7722B4B79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505B8-DCF2-4E3C-87C4-33D5D2DEC0B0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735058-1362-BE9B-B473-A9D3BCBC5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5A750C-5140-385E-D4E0-840A86058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6CEB4-CEF2-4216-BF8E-CC15E755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10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BDAE02-990E-0226-D94B-D8F207779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62074E-EC7C-7C54-6288-94005F5384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88443C-8038-2959-58B6-074474B95A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F505B8-DCF2-4E3C-87C4-33D5D2DEC0B0}" type="datetimeFigureOut">
              <a:rPr lang="en-US" smtClean="0"/>
              <a:t>3/15/2024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9A99F-AC29-2139-BD57-83A197846A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D03FD-47CA-1CE3-D81E-6E8BD2CD6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F6CEB4-CEF2-4216-BF8E-CC15E755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878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OTLSHAPE_M_9b39fefad822441faaec2498033d8bd1_Connector1">
            <a:extLst>
              <a:ext uri="{FF2B5EF4-FFF2-40B4-BE49-F238E27FC236}">
                <a16:creationId xmlns:a16="http://schemas.microsoft.com/office/drawing/2014/main" id="{BB45C9CB-FE73-44BC-7EE6-E4C570D400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>
            <p:custDataLst>
              <p:tags r:id="rId1"/>
            </p:custDataLst>
          </p:nvPr>
        </p:nvCxnSpPr>
        <p:spPr>
          <a:xfrm>
            <a:off x="7785295" y="1160374"/>
            <a:ext cx="0" cy="110815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E605CDAB-7E87-1147-F82F-365B9B3BBE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785295" y="1085455"/>
            <a:ext cx="1014333" cy="400110"/>
            <a:chOff x="7785295" y="864250"/>
            <a:chExt cx="1014333" cy="400110"/>
          </a:xfrm>
        </p:grpSpPr>
        <p:sp>
          <p:nvSpPr>
            <p:cNvPr id="6" name="OTLSHAPE_M_9b39fefad822441faaec2498033d8bd1_Shape">
              <a:extLst>
                <a:ext uri="{FF2B5EF4-FFF2-40B4-BE49-F238E27FC236}">
                  <a16:creationId xmlns:a16="http://schemas.microsoft.com/office/drawing/2014/main" id="{9F52DB5B-0D20-A0EC-376D-164BD952751B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 rot="16200000" flipV="1">
              <a:off x="7782024" y="942440"/>
              <a:ext cx="265347" cy="258805"/>
            </a:xfrm>
            <a:prstGeom prst="triangle">
              <a:avLst/>
            </a:prstGeom>
            <a:solidFill>
              <a:schemeClr val="accent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>
                      <a:scrgbClr r="0" g="0" b="0">
                        <a:alpha val="50000"/>
                      </a:scrgbClr>
                    </a:outerShdw>
                  </a:effectLst>
                </a14:hiddenEffects>
              </a:ext>
              <a:ext uri="{53640926-AAD7-44D8-BBD7-CCE9431645EC}">
                <a14:shadowObscured xmlns:a14="http://schemas.microsoft.com/office/drawing/2010/main" val="1"/>
              </a:ext>
            </a:extLst>
          </p:spPr>
          <p:txBody>
            <a:bodyPr wrap="squar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Next LT Com Regular"/>
                <a:ea typeface="+mn-ea"/>
                <a:cs typeface="+mn-cs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8885BA1-0802-A3FE-5478-9BD41A28C94D}"/>
                </a:ext>
              </a:extLst>
            </p:cNvPr>
            <p:cNvSpPr txBox="1"/>
            <p:nvPr/>
          </p:nvSpPr>
          <p:spPr>
            <a:xfrm>
              <a:off x="8044100" y="864250"/>
              <a:ext cx="755528" cy="40011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-4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venirNext LT Com Regular"/>
                </a:rPr>
                <a:t>Milestone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-4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venirNext LT Com Regular"/>
                </a:rPr>
                <a:t>10 Aug</a:t>
              </a:r>
            </a:p>
          </p:txBody>
        </p:sp>
      </p:grpSp>
      <p:cxnSp>
        <p:nvCxnSpPr>
          <p:cNvPr id="8" name="OTLSHAPE_M_9b39fefad822441faaec2498033d8bd1_Connector1">
            <a:extLst>
              <a:ext uri="{FF2B5EF4-FFF2-40B4-BE49-F238E27FC236}">
                <a16:creationId xmlns:a16="http://schemas.microsoft.com/office/drawing/2014/main" id="{4FF5079F-7D71-3147-5895-37CF29BF04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>
            <p:custDataLst>
              <p:tags r:id="rId2"/>
            </p:custDataLst>
          </p:nvPr>
        </p:nvCxnSpPr>
        <p:spPr>
          <a:xfrm>
            <a:off x="4828858" y="1528074"/>
            <a:ext cx="0" cy="675911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2CAE3AB2-B5E2-76E1-2E4F-31CF2629C1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828858" y="1446383"/>
            <a:ext cx="987883" cy="400110"/>
            <a:chOff x="7785295" y="857478"/>
            <a:chExt cx="987883" cy="400110"/>
          </a:xfrm>
        </p:grpSpPr>
        <p:sp>
          <p:nvSpPr>
            <p:cNvPr id="10" name="OTLSHAPE_M_9b39fefad822441faaec2498033d8bd1_Shape">
              <a:extLst>
                <a:ext uri="{FF2B5EF4-FFF2-40B4-BE49-F238E27FC236}">
                  <a16:creationId xmlns:a16="http://schemas.microsoft.com/office/drawing/2014/main" id="{9100689D-0B21-45B4-AA5F-1ACA1B59216B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 rot="16200000" flipV="1">
              <a:off x="7782024" y="942440"/>
              <a:ext cx="265347" cy="258805"/>
            </a:xfrm>
            <a:prstGeom prst="triangl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>
                      <a:scrgbClr r="0" g="0" b="0">
                        <a:alpha val="50000"/>
                      </a:scrgbClr>
                    </a:outerShdw>
                  </a:effectLst>
                </a14:hiddenEffects>
              </a:ext>
              <a:ext uri="{53640926-AAD7-44D8-BBD7-CCE9431645EC}">
                <a14:shadowObscured xmlns:a14="http://schemas.microsoft.com/office/drawing/2010/main" val="1"/>
              </a:ext>
            </a:extLst>
          </p:spPr>
          <p:txBody>
            <a:bodyPr wrap="squar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Next LT Com Regular"/>
                <a:ea typeface="+mn-ea"/>
                <a:cs typeface="+mn-cs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00D8380-DED5-AC7F-B96E-3927B55C8283}"/>
                </a:ext>
              </a:extLst>
            </p:cNvPr>
            <p:cNvSpPr txBox="1"/>
            <p:nvPr/>
          </p:nvSpPr>
          <p:spPr>
            <a:xfrm>
              <a:off x="8017650" y="857478"/>
              <a:ext cx="755528" cy="40011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-4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venirNext LT Com Regular"/>
                </a:rPr>
                <a:t>Milestone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-4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venirNext LT Com Regular"/>
                </a:rPr>
                <a:t>25 Apr</a:t>
              </a:r>
            </a:p>
          </p:txBody>
        </p:sp>
      </p:grpSp>
      <p:cxnSp>
        <p:nvCxnSpPr>
          <p:cNvPr id="12" name="OTLSHAPE_M_9b39fefad822441faaec2498033d8bd1_Connector1">
            <a:extLst>
              <a:ext uri="{FF2B5EF4-FFF2-40B4-BE49-F238E27FC236}">
                <a16:creationId xmlns:a16="http://schemas.microsoft.com/office/drawing/2014/main" id="{27316056-9338-43D9-4B2E-59B58099D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>
            <p:custDataLst>
              <p:tags r:id="rId3"/>
            </p:custDataLst>
          </p:nvPr>
        </p:nvCxnSpPr>
        <p:spPr>
          <a:xfrm>
            <a:off x="3377125" y="1274079"/>
            <a:ext cx="0" cy="99445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C4A7AAC-8BD5-B7FA-429A-2943A6CDD4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377125" y="1199346"/>
            <a:ext cx="987883" cy="400110"/>
            <a:chOff x="7785295" y="864436"/>
            <a:chExt cx="987883" cy="400110"/>
          </a:xfrm>
        </p:grpSpPr>
        <p:sp>
          <p:nvSpPr>
            <p:cNvPr id="14" name="OTLSHAPE_M_9b39fefad822441faaec2498033d8bd1_Shape">
              <a:extLst>
                <a:ext uri="{FF2B5EF4-FFF2-40B4-BE49-F238E27FC236}">
                  <a16:creationId xmlns:a16="http://schemas.microsoft.com/office/drawing/2014/main" id="{180E291F-C672-5328-5D34-33CCD4B258C2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 rot="16200000" flipV="1">
              <a:off x="7782024" y="942440"/>
              <a:ext cx="265347" cy="258805"/>
            </a:xfrm>
            <a:prstGeom prst="triangl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>
                      <a:scrgbClr r="0" g="0" b="0">
                        <a:alpha val="50000"/>
                      </a:scrgbClr>
                    </a:outerShdw>
                  </a:effectLst>
                </a14:hiddenEffects>
              </a:ext>
              <a:ext uri="{53640926-AAD7-44D8-BBD7-CCE9431645EC}">
                <a14:shadowObscured xmlns:a14="http://schemas.microsoft.com/office/drawing/2010/main" val="1"/>
              </a:ext>
            </a:extLst>
          </p:spPr>
          <p:txBody>
            <a:bodyPr wrap="squar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Next LT Com Regular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B1D8022-A8B3-C792-8242-5F470621468A}"/>
                </a:ext>
              </a:extLst>
            </p:cNvPr>
            <p:cNvSpPr txBox="1"/>
            <p:nvPr/>
          </p:nvSpPr>
          <p:spPr>
            <a:xfrm>
              <a:off x="8017650" y="864436"/>
              <a:ext cx="755528" cy="40011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-4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venirNext LT Com Regular"/>
                </a:rPr>
                <a:t>Milestone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-4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venirNext LT Com Regular"/>
                </a:rPr>
                <a:t>5 Mar</a:t>
              </a:r>
            </a:p>
          </p:txBody>
        </p:sp>
      </p:grpSp>
      <p:cxnSp>
        <p:nvCxnSpPr>
          <p:cNvPr id="16" name="OTLSHAPE_M_9b39fefad822441faaec2498033d8bd1_Connector1">
            <a:extLst>
              <a:ext uri="{FF2B5EF4-FFF2-40B4-BE49-F238E27FC236}">
                <a16:creationId xmlns:a16="http://schemas.microsoft.com/office/drawing/2014/main" id="{EAEC9B8B-4BD2-B11E-8111-1FBEAC4825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>
            <p:custDataLst>
              <p:tags r:id="rId4"/>
            </p:custDataLst>
          </p:nvPr>
        </p:nvCxnSpPr>
        <p:spPr>
          <a:xfrm>
            <a:off x="10273458" y="1683885"/>
            <a:ext cx="0" cy="675911"/>
          </a:xfrm>
          <a:prstGeom prst="line">
            <a:avLst/>
          </a:prstGeom>
          <a:noFill/>
          <a:ln w="9525" cap="flat" cmpd="sng" algn="ctr">
            <a:solidFill>
              <a:srgbClr val="55474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0C6528C-7D41-7E89-B624-6B45F979D0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273458" y="1593366"/>
            <a:ext cx="987883" cy="400110"/>
            <a:chOff x="7785295" y="848650"/>
            <a:chExt cx="987883" cy="400110"/>
          </a:xfrm>
        </p:grpSpPr>
        <p:sp>
          <p:nvSpPr>
            <p:cNvPr id="18" name="OTLSHAPE_M_9b39fefad822441faaec2498033d8bd1_Shape">
              <a:extLst>
                <a:ext uri="{FF2B5EF4-FFF2-40B4-BE49-F238E27FC236}">
                  <a16:creationId xmlns:a16="http://schemas.microsoft.com/office/drawing/2014/main" id="{F34131DA-917C-990F-924B-E67EF21874C3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 rot="16200000" flipV="1">
              <a:off x="7782024" y="942440"/>
              <a:ext cx="265347" cy="258805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>
                      <a:scrgbClr r="0" g="0" b="0">
                        <a:alpha val="50000"/>
                      </a:scrgbClr>
                    </a:outerShdw>
                  </a:effectLst>
                </a14:hiddenEffects>
              </a:ext>
              <a:ext uri="{53640926-AAD7-44D8-BBD7-CCE9431645EC}">
                <a14:shadowObscured xmlns:a14="http://schemas.microsoft.com/office/drawing/2010/main" val="1"/>
              </a:ext>
            </a:extLst>
          </p:spPr>
          <p:txBody>
            <a:bodyPr wrap="squar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Next LT Com Regular"/>
                <a:ea typeface="+mn-ea"/>
                <a:cs typeface="+mn-cs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20EB69C-AF79-3EFB-6377-6E3138A9D4AC}"/>
                </a:ext>
              </a:extLst>
            </p:cNvPr>
            <p:cNvSpPr txBox="1"/>
            <p:nvPr/>
          </p:nvSpPr>
          <p:spPr>
            <a:xfrm>
              <a:off x="8017650" y="848650"/>
              <a:ext cx="755528" cy="40011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-4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venirNext LT Com Regular"/>
                </a:rPr>
                <a:t>Milestone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-4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venirNext LT Com Regular"/>
                </a:rPr>
                <a:t>5 Nov</a:t>
              </a:r>
            </a:p>
          </p:txBody>
        </p:sp>
      </p:grp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C0894598-DE2A-17EF-E6DE-C9EBDB10F4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512205"/>
              </p:ext>
            </p:extLst>
          </p:nvPr>
        </p:nvGraphicFramePr>
        <p:xfrm>
          <a:off x="1600199" y="2083111"/>
          <a:ext cx="10020300" cy="3329219"/>
        </p:xfrm>
        <a:graphic>
          <a:graphicData uri="http://schemas.openxmlformats.org/drawingml/2006/table">
            <a:tbl>
              <a:tblPr firstRow="1" bandRow="1"/>
              <a:tblGrid>
                <a:gridCol w="835025">
                  <a:extLst>
                    <a:ext uri="{9D8B030D-6E8A-4147-A177-3AD203B41FA5}">
                      <a16:colId xmlns:a16="http://schemas.microsoft.com/office/drawing/2014/main" val="4056824194"/>
                    </a:ext>
                  </a:extLst>
                </a:gridCol>
                <a:gridCol w="835025">
                  <a:extLst>
                    <a:ext uri="{9D8B030D-6E8A-4147-A177-3AD203B41FA5}">
                      <a16:colId xmlns:a16="http://schemas.microsoft.com/office/drawing/2014/main" val="1445035748"/>
                    </a:ext>
                  </a:extLst>
                </a:gridCol>
                <a:gridCol w="835025">
                  <a:extLst>
                    <a:ext uri="{9D8B030D-6E8A-4147-A177-3AD203B41FA5}">
                      <a16:colId xmlns:a16="http://schemas.microsoft.com/office/drawing/2014/main" val="145952281"/>
                    </a:ext>
                  </a:extLst>
                </a:gridCol>
                <a:gridCol w="835025">
                  <a:extLst>
                    <a:ext uri="{9D8B030D-6E8A-4147-A177-3AD203B41FA5}">
                      <a16:colId xmlns:a16="http://schemas.microsoft.com/office/drawing/2014/main" val="4165456940"/>
                    </a:ext>
                  </a:extLst>
                </a:gridCol>
                <a:gridCol w="835025">
                  <a:extLst>
                    <a:ext uri="{9D8B030D-6E8A-4147-A177-3AD203B41FA5}">
                      <a16:colId xmlns:a16="http://schemas.microsoft.com/office/drawing/2014/main" val="2916789707"/>
                    </a:ext>
                  </a:extLst>
                </a:gridCol>
                <a:gridCol w="835025">
                  <a:extLst>
                    <a:ext uri="{9D8B030D-6E8A-4147-A177-3AD203B41FA5}">
                      <a16:colId xmlns:a16="http://schemas.microsoft.com/office/drawing/2014/main" val="2181663660"/>
                    </a:ext>
                  </a:extLst>
                </a:gridCol>
                <a:gridCol w="835025">
                  <a:extLst>
                    <a:ext uri="{9D8B030D-6E8A-4147-A177-3AD203B41FA5}">
                      <a16:colId xmlns:a16="http://schemas.microsoft.com/office/drawing/2014/main" val="1469822132"/>
                    </a:ext>
                  </a:extLst>
                </a:gridCol>
                <a:gridCol w="835025">
                  <a:extLst>
                    <a:ext uri="{9D8B030D-6E8A-4147-A177-3AD203B41FA5}">
                      <a16:colId xmlns:a16="http://schemas.microsoft.com/office/drawing/2014/main" val="3965276697"/>
                    </a:ext>
                  </a:extLst>
                </a:gridCol>
                <a:gridCol w="835025">
                  <a:extLst>
                    <a:ext uri="{9D8B030D-6E8A-4147-A177-3AD203B41FA5}">
                      <a16:colId xmlns:a16="http://schemas.microsoft.com/office/drawing/2014/main" val="3851522278"/>
                    </a:ext>
                  </a:extLst>
                </a:gridCol>
                <a:gridCol w="835025">
                  <a:extLst>
                    <a:ext uri="{9D8B030D-6E8A-4147-A177-3AD203B41FA5}">
                      <a16:colId xmlns:a16="http://schemas.microsoft.com/office/drawing/2014/main" val="1809877522"/>
                    </a:ext>
                  </a:extLst>
                </a:gridCol>
                <a:gridCol w="835025">
                  <a:extLst>
                    <a:ext uri="{9D8B030D-6E8A-4147-A177-3AD203B41FA5}">
                      <a16:colId xmlns:a16="http://schemas.microsoft.com/office/drawing/2014/main" val="3268185573"/>
                    </a:ext>
                  </a:extLst>
                </a:gridCol>
                <a:gridCol w="835025">
                  <a:extLst>
                    <a:ext uri="{9D8B030D-6E8A-4147-A177-3AD203B41FA5}">
                      <a16:colId xmlns:a16="http://schemas.microsoft.com/office/drawing/2014/main" val="1708000152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Jan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Feb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Mar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Apr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May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Jun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Jul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Aug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Sep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Oct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Nov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1" i="0" u="none" strike="noStrike" cap="none" spc="0" baseline="0">
                          <a:ln>
                            <a:noFill/>
                          </a:ln>
                          <a:solidFill>
                            <a:schemeClr val="lt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Dec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129157"/>
                  </a:ext>
                </a:extLst>
              </a:tr>
              <a:tr h="2958379"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endParaRPr lang="en-US" sz="14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1D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endParaRPr lang="en-US" sz="14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D0C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endParaRPr lang="en-US" sz="14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1D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endParaRPr lang="en-US" sz="14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D0C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endParaRPr lang="en-US" sz="14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1D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endParaRPr lang="en-US" sz="14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D0C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endParaRPr lang="en-US" sz="14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1D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endParaRPr lang="en-US" sz="14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D0C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endParaRPr lang="en-US" sz="14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1D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endParaRPr lang="en-US" sz="14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D0CA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endParaRPr lang="en-US" sz="14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1DC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ctr"/>
                      <a:endParaRPr lang="en-US" sz="1400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D0CA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830215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2F83B0E5-26E9-D863-A3EA-0827F7C236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208825"/>
              </p:ext>
            </p:extLst>
          </p:nvPr>
        </p:nvGraphicFramePr>
        <p:xfrm>
          <a:off x="571501" y="2698430"/>
          <a:ext cx="1028700" cy="2595880"/>
        </p:xfrm>
        <a:graphic>
          <a:graphicData uri="http://schemas.openxmlformats.org/drawingml/2006/table">
            <a:tbl>
              <a:tblPr firstRow="1" bandRow="1"/>
              <a:tblGrid>
                <a:gridCol w="1028700">
                  <a:extLst>
                    <a:ext uri="{9D8B030D-6E8A-4147-A177-3AD203B41FA5}">
                      <a16:colId xmlns:a16="http://schemas.microsoft.com/office/drawing/2014/main" val="4056824194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l"/>
                      <a:r>
                        <a:rPr lang="en-US" sz="1100" b="1" i="0" dirty="0">
                          <a:solidFill>
                            <a:schemeClr val="tx1"/>
                          </a:solidFill>
                          <a:latin typeface="AvenirNext LT Com Medium" panose="020B0503020202020204" pitchFamily="34" charset="0"/>
                        </a:rPr>
                        <a:t>PHASE 1</a:t>
                      </a:r>
                    </a:p>
                  </a:txBody>
                  <a:tcPr marR="0" marT="0" marB="0" anchor="ctr">
                    <a:lnL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5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129157"/>
                  </a:ext>
                </a:extLst>
              </a:tr>
              <a:tr h="370840"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l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Task 1</a:t>
                      </a:r>
                    </a:p>
                  </a:txBody>
                  <a:tcPr marR="0" marT="0" marB="0" anchor="ctr">
                    <a:lnL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4989746"/>
                  </a:ext>
                </a:extLst>
              </a:tr>
              <a:tr h="370840"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l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Task 2</a:t>
                      </a:r>
                    </a:p>
                  </a:txBody>
                  <a:tcPr marR="0" marT="0" marB="0" anchor="ctr">
                    <a:lnL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7316053"/>
                  </a:ext>
                </a:extLst>
              </a:tr>
              <a:tr h="370840"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l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Task 3</a:t>
                      </a:r>
                    </a:p>
                  </a:txBody>
                  <a:tcPr marR="0" marT="0" marB="0" anchor="ctr">
                    <a:lnL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1130449"/>
                  </a:ext>
                </a:extLst>
              </a:tr>
              <a:tr h="370840"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l"/>
                      <a:r>
                        <a:rPr lang="en-US" sz="1100" b="1" i="0" dirty="0">
                          <a:solidFill>
                            <a:schemeClr val="tx1"/>
                          </a:solidFill>
                          <a:latin typeface="AvenirNext LT Com Medium" panose="020B0503020202020204" pitchFamily="34" charset="0"/>
                        </a:rPr>
                        <a:t>PHASE 2</a:t>
                      </a:r>
                    </a:p>
                  </a:txBody>
                  <a:tcPr marR="0" marT="0" marB="0" anchor="ctr">
                    <a:lnL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4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8838929"/>
                  </a:ext>
                </a:extLst>
              </a:tr>
              <a:tr h="370840"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l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Task 1</a:t>
                      </a:r>
                    </a:p>
                  </a:txBody>
                  <a:tcPr marR="0" marT="0" marB="0" anchor="ctr">
                    <a:lnL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9817732"/>
                  </a:ext>
                </a:extLst>
              </a:tr>
              <a:tr h="370840">
                <a:tc>
                  <a:txBody>
                    <a:bodyPr/>
                    <a:lstStyle>
                      <a:lvl1pPr marL="0" marR="0" indent="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1pPr>
                      <a:lvl2pPr marL="0" marR="0" indent="1143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2pPr>
                      <a:lvl3pPr marL="0" marR="0" indent="2286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3pPr>
                      <a:lvl4pPr marL="0" marR="0" indent="3429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4pPr>
                      <a:lvl5pPr marL="0" marR="0" indent="4572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5pPr>
                      <a:lvl6pPr marL="0" marR="0" indent="5715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6pPr>
                      <a:lvl7pPr marL="0" marR="0" indent="6858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7pPr>
                      <a:lvl8pPr marL="0" marR="0" indent="8001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8pPr>
                      <a:lvl9pPr marL="0" marR="0" indent="914400" algn="r" defTabSz="22860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8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venirNext LT Com Regular"/>
                          <a:sym typeface="Avenir Next LT Com Regular"/>
                        </a:defRPr>
                      </a:lvl9pPr>
                    </a:lstStyle>
                    <a:p>
                      <a:pPr algn="l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Task 2</a:t>
                      </a:r>
                    </a:p>
                  </a:txBody>
                  <a:tcPr marR="0" marT="0" marB="0" anchor="ctr">
                    <a:lnL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637292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0FD2D6D6-983B-26F6-7434-A5AC5B3CB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925098" y="2771455"/>
            <a:ext cx="5268182" cy="225891"/>
          </a:xfrm>
          <a:prstGeom prst="rect">
            <a:avLst/>
          </a:prstGeom>
          <a:solidFill>
            <a:srgbClr val="0095D0"/>
          </a:solidFill>
          <a:ln w="25400" cap="flat" cmpd="sng" algn="ctr">
            <a:noFill/>
            <a:prstDash val="solid"/>
          </a:ln>
          <a:effectLst/>
        </p:spPr>
        <p:txBody>
          <a:bodyPr lIns="0" tIns="0" bIns="0" rtlCol="0" anchor="ctr"/>
          <a:lstStyle/>
          <a:p>
            <a:pPr algn="r" defTabSz="914400" hangingPunct="1"/>
            <a:r>
              <a:rPr lang="en-US" sz="1200" b="1" dirty="0">
                <a:solidFill>
                  <a:schemeClr val="tx1"/>
                </a:solidFill>
                <a:latin typeface="AvenirNext LT Com Regular"/>
                <a:ea typeface="+mn-ea"/>
                <a:cs typeface="+mn-cs"/>
              </a:rPr>
              <a:t>95%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879F19F-ADAA-5090-4A60-769AE0B318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925097" y="3140279"/>
            <a:ext cx="1763303" cy="225891"/>
          </a:xfrm>
          <a:prstGeom prst="rect">
            <a:avLst/>
          </a:prstGeom>
          <a:solidFill>
            <a:srgbClr val="0095D0"/>
          </a:solidFill>
          <a:ln w="25400" cap="flat" cmpd="sng" algn="ctr">
            <a:noFill/>
            <a:prstDash val="solid"/>
          </a:ln>
          <a:effectLst/>
        </p:spPr>
        <p:txBody>
          <a:bodyPr lIns="0" tIns="0" bIns="0" rtlCol="0" anchor="ctr"/>
          <a:lstStyle/>
          <a:p>
            <a:pPr algn="r" defTabSz="914400" hangingPunct="1"/>
            <a:r>
              <a:rPr lang="en-US" sz="1200" b="1" dirty="0">
                <a:solidFill>
                  <a:schemeClr val="tx1"/>
                </a:solidFill>
                <a:latin typeface="AvenirNext LT Com Regular"/>
                <a:ea typeface="+mn-ea"/>
                <a:cs typeface="+mn-cs"/>
              </a:rPr>
              <a:t>100%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6493624-E481-425A-E91A-6F6DBC1575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065555" y="3509103"/>
            <a:ext cx="1763303" cy="225891"/>
          </a:xfrm>
          <a:prstGeom prst="rect">
            <a:avLst/>
          </a:prstGeom>
          <a:solidFill>
            <a:srgbClr val="0095D0"/>
          </a:solidFill>
          <a:ln w="25400" cap="flat" cmpd="sng" algn="ctr">
            <a:noFill/>
            <a:prstDash val="solid"/>
          </a:ln>
          <a:effectLst/>
        </p:spPr>
        <p:txBody>
          <a:bodyPr lIns="0" tIns="0" bIns="0" rtlCol="0" anchor="ctr"/>
          <a:lstStyle/>
          <a:p>
            <a:pPr algn="r" defTabSz="914400" hangingPunct="1"/>
            <a:r>
              <a:rPr lang="en-US" sz="1200" b="1" dirty="0">
                <a:solidFill>
                  <a:schemeClr val="tx1"/>
                </a:solidFill>
                <a:latin typeface="AvenirNext LT Com Regular"/>
                <a:ea typeface="+mn-ea"/>
                <a:cs typeface="+mn-cs"/>
              </a:rPr>
              <a:t>100%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9B3FF24-91E6-CBAD-AD50-FFC80D692B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348400" y="3877927"/>
            <a:ext cx="2844880" cy="225891"/>
          </a:xfrm>
          <a:prstGeom prst="rect">
            <a:avLst/>
          </a:prstGeom>
          <a:solidFill>
            <a:srgbClr val="0095D0"/>
          </a:solidFill>
          <a:ln w="25400" cap="flat" cmpd="sng" algn="ctr">
            <a:noFill/>
            <a:prstDash val="solid"/>
          </a:ln>
          <a:effectLst/>
        </p:spPr>
        <p:txBody>
          <a:bodyPr lIns="0" tIns="0" bIns="0"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Next LT Com Regular"/>
                <a:ea typeface="+mn-ea"/>
                <a:cs typeface="+mn-cs"/>
              </a:rPr>
              <a:t>95%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094F33E-DE54-323A-3EE1-8710F17B72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193280" y="4246751"/>
            <a:ext cx="3811270" cy="225891"/>
          </a:xfrm>
          <a:prstGeom prst="rect">
            <a:avLst/>
          </a:prstGeom>
          <a:solidFill>
            <a:srgbClr val="00A49F"/>
          </a:solidFill>
          <a:ln w="25400" cap="flat" cmpd="sng" algn="ctr">
            <a:noFill/>
            <a:prstDash val="solid"/>
          </a:ln>
          <a:effectLst/>
        </p:spPr>
        <p:txBody>
          <a:bodyPr lIns="0" tIns="0" bIns="0" rtlCol="0" anchor="ctr"/>
          <a:lstStyle/>
          <a:p>
            <a:pPr algn="r" defTabSz="914400" hangingPunct="1"/>
            <a:r>
              <a:rPr lang="en-US" sz="1200" b="1" dirty="0">
                <a:solidFill>
                  <a:schemeClr val="tx1"/>
                </a:solidFill>
                <a:latin typeface="AvenirNext LT Com Regular"/>
                <a:ea typeface="+mn-ea"/>
                <a:cs typeface="+mn-cs"/>
              </a:rPr>
              <a:t>35%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543D82-ECF5-225C-225C-294F678C4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193280" y="4615575"/>
            <a:ext cx="1312859" cy="225891"/>
          </a:xfrm>
          <a:prstGeom prst="rect">
            <a:avLst/>
          </a:prstGeom>
          <a:solidFill>
            <a:srgbClr val="00A49F"/>
          </a:solidFill>
          <a:ln w="25400" cap="flat" cmpd="sng" algn="ctr">
            <a:noFill/>
            <a:prstDash val="solid"/>
          </a:ln>
          <a:effectLst/>
        </p:spPr>
        <p:txBody>
          <a:bodyPr lIns="0" tIns="0" bIns="0" rtlCol="0" anchor="ctr"/>
          <a:lstStyle/>
          <a:p>
            <a:pPr algn="r" defTabSz="914400" hangingPunct="1"/>
            <a:r>
              <a:rPr lang="en-US" sz="1200" b="1" dirty="0">
                <a:solidFill>
                  <a:schemeClr val="tx1"/>
                </a:solidFill>
                <a:latin typeface="AvenirNext LT Com Regular"/>
                <a:ea typeface="+mn-ea"/>
                <a:cs typeface="+mn-cs"/>
              </a:rPr>
              <a:t>20%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7A43A66-5A3C-B0C3-F5F0-1EFC8055D2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624487" y="4984397"/>
            <a:ext cx="3380063" cy="225891"/>
          </a:xfrm>
          <a:prstGeom prst="rect">
            <a:avLst/>
          </a:prstGeom>
          <a:solidFill>
            <a:srgbClr val="00A49F"/>
          </a:solidFill>
          <a:ln w="25400" cap="flat" cmpd="sng" algn="ctr">
            <a:noFill/>
            <a:prstDash val="solid"/>
          </a:ln>
          <a:effectLst/>
        </p:spPr>
        <p:txBody>
          <a:bodyPr lIns="0" tIns="0" bIns="0"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venirNext LT Com Regular"/>
                <a:ea typeface="+mn-ea"/>
                <a:cs typeface="+mn-cs"/>
              </a:rPr>
              <a:t>5%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47DA81C-DE53-F3A7-0463-A7D70EFA98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29025" y="2771455"/>
            <a:ext cx="91440" cy="225891"/>
          </a:xfrm>
          <a:prstGeom prst="rect">
            <a:avLst/>
          </a:prstGeom>
          <a:solidFill>
            <a:schemeClr val="accent2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Next LT Com Regular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D33E832-DEE9-AC23-297B-925AA8ED2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29025" y="3140279"/>
            <a:ext cx="91440" cy="225891"/>
          </a:xfrm>
          <a:prstGeom prst="rect">
            <a:avLst/>
          </a:prstGeom>
          <a:solidFill>
            <a:srgbClr val="E3E1D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Next LT Com Regular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0039D6B-66FD-F0F6-D448-AA4573204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29025" y="3509103"/>
            <a:ext cx="91440" cy="225891"/>
          </a:xfrm>
          <a:prstGeom prst="rect">
            <a:avLst/>
          </a:prstGeom>
          <a:solidFill>
            <a:srgbClr val="E3E1D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Next LT Com Regular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CC81204-7089-095F-92E8-94FB52B283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29025" y="3877927"/>
            <a:ext cx="91440" cy="225891"/>
          </a:xfrm>
          <a:prstGeom prst="rect">
            <a:avLst/>
          </a:prstGeom>
          <a:solidFill>
            <a:srgbClr val="E3E1D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Next LT Com Regular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04103D3-84DF-A236-0D51-B88CA58D3C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29025" y="4246751"/>
            <a:ext cx="91440" cy="225891"/>
          </a:xfrm>
          <a:prstGeom prst="rect">
            <a:avLst/>
          </a:prstGeom>
          <a:solidFill>
            <a:schemeClr val="accent4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Next LT Com Regular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19DD8A2-10F3-CE36-3968-A646961441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29025" y="4615575"/>
            <a:ext cx="91440" cy="225891"/>
          </a:xfrm>
          <a:prstGeom prst="rect">
            <a:avLst/>
          </a:prstGeom>
          <a:solidFill>
            <a:srgbClr val="E3E1D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Next LT Com Regular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EA08BE2-0948-9962-5D59-3B4187ABB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29025" y="4984397"/>
            <a:ext cx="91440" cy="225891"/>
          </a:xfrm>
          <a:prstGeom prst="rect">
            <a:avLst/>
          </a:prstGeom>
          <a:solidFill>
            <a:srgbClr val="E3E1D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Next LT Com Regular"/>
              <a:ea typeface="+mn-ea"/>
              <a:cs typeface="+mn-cs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DFDC892-1450-0985-0D48-AD7445D5A7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29" idx="3"/>
            <a:endCxn id="22" idx="1"/>
          </p:cNvCxnSpPr>
          <p:nvPr/>
        </p:nvCxnSpPr>
        <p:spPr>
          <a:xfrm>
            <a:off x="1420465" y="2884401"/>
            <a:ext cx="504633" cy="0"/>
          </a:xfrm>
          <a:prstGeom prst="straightConnector1">
            <a:avLst/>
          </a:prstGeom>
          <a:noFill/>
          <a:ln w="9525" cap="flat" cmpd="sng" algn="ctr">
            <a:solidFill>
              <a:srgbClr val="A39E99"/>
            </a:solidFill>
            <a:prstDash val="dash"/>
            <a:tailEnd type="triangle"/>
          </a:ln>
          <a:effectLst/>
        </p:spPr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ECEE8BD-A352-A060-A0EB-0F5F2C86B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30" idx="3"/>
            <a:endCxn id="23" idx="1"/>
          </p:cNvCxnSpPr>
          <p:nvPr/>
        </p:nvCxnSpPr>
        <p:spPr>
          <a:xfrm>
            <a:off x="1420465" y="3253225"/>
            <a:ext cx="504632" cy="0"/>
          </a:xfrm>
          <a:prstGeom prst="straightConnector1">
            <a:avLst/>
          </a:prstGeom>
          <a:noFill/>
          <a:ln w="9525" cap="flat" cmpd="sng" algn="ctr">
            <a:solidFill>
              <a:srgbClr val="A39E99"/>
            </a:solidFill>
            <a:prstDash val="dash"/>
            <a:tailEnd type="triangle"/>
          </a:ln>
          <a:effectLst/>
        </p:spPr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8833235-77AD-C125-B92C-4B4B0F1D55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31" idx="3"/>
            <a:endCxn id="24" idx="1"/>
          </p:cNvCxnSpPr>
          <p:nvPr/>
        </p:nvCxnSpPr>
        <p:spPr>
          <a:xfrm>
            <a:off x="1420465" y="3622049"/>
            <a:ext cx="1645090" cy="0"/>
          </a:xfrm>
          <a:prstGeom prst="straightConnector1">
            <a:avLst/>
          </a:prstGeom>
          <a:noFill/>
          <a:ln w="9525" cap="flat" cmpd="sng" algn="ctr">
            <a:solidFill>
              <a:srgbClr val="A39E99"/>
            </a:solidFill>
            <a:prstDash val="dash"/>
            <a:tailEnd type="triangle"/>
          </a:ln>
          <a:effectLst/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A12E9891-B6DA-60BB-AFBD-8ED75E236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endCxn id="25" idx="1"/>
          </p:cNvCxnSpPr>
          <p:nvPr/>
        </p:nvCxnSpPr>
        <p:spPr>
          <a:xfrm flipV="1">
            <a:off x="1420465" y="3990873"/>
            <a:ext cx="2927935" cy="2232"/>
          </a:xfrm>
          <a:prstGeom prst="straightConnector1">
            <a:avLst/>
          </a:prstGeom>
          <a:noFill/>
          <a:ln w="9525" cap="flat" cmpd="sng" algn="ctr">
            <a:solidFill>
              <a:srgbClr val="A39E99"/>
            </a:solidFill>
            <a:prstDash val="dash"/>
            <a:tailEnd type="triangle"/>
          </a:ln>
          <a:effectLst/>
        </p:spPr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5A2770D-0CD8-8985-1D41-B0EC437F9C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26" idx="1"/>
          </p:cNvCxnSpPr>
          <p:nvPr/>
        </p:nvCxnSpPr>
        <p:spPr>
          <a:xfrm>
            <a:off x="1420465" y="4358580"/>
            <a:ext cx="5772815" cy="1117"/>
          </a:xfrm>
          <a:prstGeom prst="straightConnector1">
            <a:avLst/>
          </a:prstGeom>
          <a:noFill/>
          <a:ln w="9525" cap="flat" cmpd="sng" algn="ctr">
            <a:solidFill>
              <a:srgbClr val="A39E99"/>
            </a:solidFill>
            <a:prstDash val="dash"/>
            <a:tailEnd type="triangle"/>
          </a:ln>
          <a:effectLst/>
        </p:spPr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4DAD1E1-FE2F-5276-9C37-0D6C17AC62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34" idx="3"/>
            <a:endCxn id="27" idx="1"/>
          </p:cNvCxnSpPr>
          <p:nvPr/>
        </p:nvCxnSpPr>
        <p:spPr>
          <a:xfrm>
            <a:off x="1420465" y="4728521"/>
            <a:ext cx="5772815" cy="0"/>
          </a:xfrm>
          <a:prstGeom prst="straightConnector1">
            <a:avLst/>
          </a:prstGeom>
          <a:noFill/>
          <a:ln w="9525" cap="flat" cmpd="sng" algn="ctr">
            <a:solidFill>
              <a:srgbClr val="A39E99"/>
            </a:solidFill>
            <a:prstDash val="dash"/>
            <a:tailEnd type="triangle"/>
          </a:ln>
          <a:effectLst/>
        </p:spPr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030EBD4B-B06A-2D15-FC9C-C7AB4A98E7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stCxn id="35" idx="3"/>
            <a:endCxn id="28" idx="1"/>
          </p:cNvCxnSpPr>
          <p:nvPr/>
        </p:nvCxnSpPr>
        <p:spPr>
          <a:xfrm>
            <a:off x="1420465" y="5097343"/>
            <a:ext cx="6204022" cy="0"/>
          </a:xfrm>
          <a:prstGeom prst="straightConnector1">
            <a:avLst/>
          </a:prstGeom>
          <a:noFill/>
          <a:ln w="9525" cap="flat" cmpd="sng" algn="ctr">
            <a:solidFill>
              <a:srgbClr val="A39E99"/>
            </a:solidFill>
            <a:prstDash val="dash"/>
            <a:tailEnd type="triangle"/>
          </a:ln>
          <a:effectLst/>
        </p:spPr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C91A2C1E-07FE-82BB-B2D1-1CEDD756C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279288" y="2761289"/>
            <a:ext cx="966162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>
              <a:defRPr sz="1000" b="1" spc="-4">
                <a:latin typeface="AvenirNext LT Com Regular"/>
              </a:defRPr>
            </a:lvl1pPr>
          </a:lstStyle>
          <a:p>
            <a:r>
              <a:rPr lang="en-US" sz="1200" dirty="0">
                <a:solidFill>
                  <a:schemeClr val="tx1"/>
                </a:solidFill>
              </a:rPr>
              <a:t>Jan 2 − Jul 17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79D657A-9BC8-63FC-40E5-48F862EB4D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745512" y="3130467"/>
            <a:ext cx="1028680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>
              <a:defRPr sz="1000" b="1" spc="-4">
                <a:latin typeface="AvenirNext LT Com Regular"/>
              </a:defRPr>
            </a:lvl1pPr>
          </a:lstStyle>
          <a:p>
            <a:r>
              <a:rPr lang="en-US" sz="1200" dirty="0">
                <a:solidFill>
                  <a:schemeClr val="tx1"/>
                </a:solidFill>
              </a:rPr>
              <a:t>Jan 2 − Mar 14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6E6B444-B218-C8AC-EF7F-8EC93CE5F0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929375" y="3498937"/>
            <a:ext cx="1108317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>
              <a:defRPr sz="1000" b="1" spc="-4">
                <a:latin typeface="AvenirNext LT Com Regular"/>
              </a:defRPr>
            </a:lvl1pPr>
          </a:lstStyle>
          <a:p>
            <a:r>
              <a:rPr lang="en-US" sz="1200" dirty="0">
                <a:solidFill>
                  <a:schemeClr val="tx1"/>
                </a:solidFill>
              </a:rPr>
              <a:t>Feb 25 − Apr 22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2E2A384-12D8-0F1B-0EAD-171142B0F1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298206" y="3864815"/>
            <a:ext cx="974177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>
              <a:defRPr sz="1000" b="1" spc="-4">
                <a:latin typeface="AvenirNext LT Com Regular"/>
              </a:defRPr>
            </a:lvl1pPr>
          </a:lstStyle>
          <a:p>
            <a:r>
              <a:rPr lang="en-US" sz="1200" dirty="0">
                <a:solidFill>
                  <a:schemeClr val="tx1"/>
                </a:solidFill>
              </a:rPr>
              <a:t>Apr 5 − Jul 17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FA738D4-E085-A926-F41A-F5C144895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602488" y="4604443"/>
            <a:ext cx="1098699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l"/>
            <a:r>
              <a:rPr lang="en-US" sz="1200" b="1" spc="-4" dirty="0">
                <a:solidFill>
                  <a:schemeClr val="tx1"/>
                </a:solidFill>
                <a:latin typeface="AvenirNext LT Com Regular"/>
              </a:rPr>
              <a:t>Jul 12 − Aug 19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63CD77E-8FB5-6D6B-6F32-3CEB7204F8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84444" y="2116150"/>
            <a:ext cx="620684" cy="3077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en-US" sz="1400" b="1" dirty="0">
                <a:solidFill>
                  <a:schemeClr val="tx1"/>
                </a:solidFill>
                <a:latin typeface="AvenirNext LT Com Regular"/>
              </a:rPr>
              <a:t>2024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BBD8070-B29D-7B83-7196-8DAD4310AE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71497" y="5593495"/>
            <a:ext cx="1331056" cy="153258"/>
            <a:chOff x="1505049" y="5824490"/>
            <a:chExt cx="1331056" cy="261610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324189C-F16A-B1EA-DFF7-307A14C6CEF2}"/>
                </a:ext>
              </a:extLst>
            </p:cNvPr>
            <p:cNvSpPr/>
            <p:nvPr/>
          </p:nvSpPr>
          <p:spPr>
            <a:xfrm>
              <a:off x="1505049" y="5842350"/>
              <a:ext cx="268170" cy="225891"/>
            </a:xfrm>
            <a:prstGeom prst="rect">
              <a:avLst/>
            </a:prstGeom>
            <a:solidFill>
              <a:srgbClr val="0095D0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554742"/>
                </a:solidFill>
                <a:effectLst/>
                <a:uLnTx/>
                <a:uFillTx/>
                <a:latin typeface="AvenirNext LT Com Regular"/>
                <a:ea typeface="+mn-ea"/>
                <a:cs typeface="+mn-cs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420D185-3549-7EAE-380B-4DA147F76657}"/>
                </a:ext>
              </a:extLst>
            </p:cNvPr>
            <p:cNvSpPr txBox="1"/>
            <p:nvPr/>
          </p:nvSpPr>
          <p:spPr>
            <a:xfrm>
              <a:off x="1861991" y="5824490"/>
              <a:ext cx="974114" cy="26161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-4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venirNext LT Com Regular"/>
                </a:rPr>
                <a:t>Sample Text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A1FB89A-73E8-6ACB-27A8-041A42011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167776" y="5593495"/>
            <a:ext cx="1336750" cy="153258"/>
            <a:chOff x="1505049" y="5824490"/>
            <a:chExt cx="1336750" cy="261610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7F7F001F-C674-E45B-67EB-38B5B98507CE}"/>
                </a:ext>
              </a:extLst>
            </p:cNvPr>
            <p:cNvSpPr/>
            <p:nvPr/>
          </p:nvSpPr>
          <p:spPr>
            <a:xfrm>
              <a:off x="1505049" y="5842350"/>
              <a:ext cx="268170" cy="225891"/>
            </a:xfrm>
            <a:prstGeom prst="rect">
              <a:avLst/>
            </a:prstGeom>
            <a:solidFill>
              <a:srgbClr val="00A49F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554742"/>
                </a:solidFill>
                <a:effectLst/>
                <a:uLnTx/>
                <a:uFillTx/>
                <a:latin typeface="AvenirNext LT Com Regular"/>
                <a:ea typeface="+mn-ea"/>
                <a:cs typeface="+mn-cs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FFD6A18-EDCE-9577-AA8E-EE089AC5C7EE}"/>
                </a:ext>
              </a:extLst>
            </p:cNvPr>
            <p:cNvSpPr txBox="1"/>
            <p:nvPr/>
          </p:nvSpPr>
          <p:spPr>
            <a:xfrm>
              <a:off x="1867685" y="5824490"/>
              <a:ext cx="974114" cy="26161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-4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venirNext LT Com Regular"/>
                </a:rPr>
                <a:t>Sample Text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DFAF826-6690-6E4E-300A-93B51AA088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688400" y="5547614"/>
            <a:ext cx="1162647" cy="261610"/>
            <a:chOff x="1505049" y="5824490"/>
            <a:chExt cx="1162647" cy="261610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64D4F231-C272-A789-509D-0344FEBA0AD2}"/>
                </a:ext>
              </a:extLst>
            </p:cNvPr>
            <p:cNvSpPr/>
            <p:nvPr/>
          </p:nvSpPr>
          <p:spPr>
            <a:xfrm>
              <a:off x="1505049" y="5842350"/>
              <a:ext cx="151398" cy="22589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venirNext LT Com Regular"/>
                  <a:ea typeface="+mn-ea"/>
                  <a:cs typeface="+mn-cs"/>
                </a:rPr>
                <a:t>%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3605898-8809-26C5-DF7D-EE5C230F61CA}"/>
                </a:ext>
              </a:extLst>
            </p:cNvPr>
            <p:cNvSpPr txBox="1"/>
            <p:nvPr/>
          </p:nvSpPr>
          <p:spPr>
            <a:xfrm>
              <a:off x="1746315" y="5824490"/>
              <a:ext cx="921381" cy="261610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-4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venirNext LT Com Regular"/>
                </a:rPr>
                <a:t>Completion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91016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2142</TotalTime>
  <Words>84</Words>
  <Application>Microsoft Office PowerPoint</Application>
  <PresentationFormat>Widescreen</PresentationFormat>
  <Paragraphs>44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AvenirNext LT Com Medium</vt:lpstr>
      <vt:lpstr>AvenirNext LT Com Regular</vt:lpstr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Dax Castro</dc:creator>
  <cp:lastModifiedBy>Accessibility Unraveled</cp:lastModifiedBy>
  <cp:revision>1</cp:revision>
  <dcterms:created xsi:type="dcterms:W3CDTF">2024-03-15T16:59:23Z</dcterms:created>
  <dcterms:modified xsi:type="dcterms:W3CDTF">2024-03-17T04:42:09Z</dcterms:modified>
</cp:coreProperties>
</file>