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438338" rtl="0" fontAlgn="auto" latinLnBrk="0" hangingPunct="0">
      <a:lnSpc>
        <a:spcPct val="90000"/>
      </a:lnSpc>
      <a:spcBef>
        <a:spcPts val="1200"/>
      </a:spcBef>
      <a:spcAft>
        <a:spcPts val="0"/>
      </a:spcAft>
      <a:buClrTx/>
      <a:buSzTx/>
      <a:buFontTx/>
      <a:buNone/>
      <a:tabLst/>
      <a:defRPr b="0" baseline="0" cap="none" i="0" spc="0" strike="noStrike" sz="4300" u="none" kumimoji="0" normalizeH="0">
        <a:ln>
          <a:noFill/>
        </a:ln>
        <a:solidFill>
          <a:srgbClr val="000000"/>
        </a:solidFill>
        <a:effectLst/>
        <a:uFillTx/>
        <a:latin typeface="Avenir Next Regular"/>
        <a:ea typeface="Avenir Next Regular"/>
        <a:cs typeface="Avenir Next Regular"/>
        <a:sym typeface="Avenir Next Regular"/>
      </a:defRPr>
    </a:lvl1pPr>
    <a:lvl2pPr marL="0" marR="0" indent="457200" algn="l" defTabSz="2438338" rtl="0" fontAlgn="auto" latinLnBrk="0" hangingPunct="0">
      <a:lnSpc>
        <a:spcPct val="90000"/>
      </a:lnSpc>
      <a:spcBef>
        <a:spcPts val="1200"/>
      </a:spcBef>
      <a:spcAft>
        <a:spcPts val="0"/>
      </a:spcAft>
      <a:buClrTx/>
      <a:buSzTx/>
      <a:buFontTx/>
      <a:buNone/>
      <a:tabLst/>
      <a:defRPr b="0" baseline="0" cap="none" i="0" spc="0" strike="noStrike" sz="4300" u="none" kumimoji="0" normalizeH="0">
        <a:ln>
          <a:noFill/>
        </a:ln>
        <a:solidFill>
          <a:srgbClr val="000000"/>
        </a:solidFill>
        <a:effectLst/>
        <a:uFillTx/>
        <a:latin typeface="Avenir Next Regular"/>
        <a:ea typeface="Avenir Next Regular"/>
        <a:cs typeface="Avenir Next Regular"/>
        <a:sym typeface="Avenir Next Regular"/>
      </a:defRPr>
    </a:lvl2pPr>
    <a:lvl3pPr marL="0" marR="0" indent="914400" algn="l" defTabSz="2438338" rtl="0" fontAlgn="auto" latinLnBrk="0" hangingPunct="0">
      <a:lnSpc>
        <a:spcPct val="90000"/>
      </a:lnSpc>
      <a:spcBef>
        <a:spcPts val="1200"/>
      </a:spcBef>
      <a:spcAft>
        <a:spcPts val="0"/>
      </a:spcAft>
      <a:buClrTx/>
      <a:buSzTx/>
      <a:buFontTx/>
      <a:buNone/>
      <a:tabLst/>
      <a:defRPr b="0" baseline="0" cap="none" i="0" spc="0" strike="noStrike" sz="4300" u="none" kumimoji="0" normalizeH="0">
        <a:ln>
          <a:noFill/>
        </a:ln>
        <a:solidFill>
          <a:srgbClr val="000000"/>
        </a:solidFill>
        <a:effectLst/>
        <a:uFillTx/>
        <a:latin typeface="Avenir Next Regular"/>
        <a:ea typeface="Avenir Next Regular"/>
        <a:cs typeface="Avenir Next Regular"/>
        <a:sym typeface="Avenir Next Regular"/>
      </a:defRPr>
    </a:lvl3pPr>
    <a:lvl4pPr marL="0" marR="0" indent="1371600" algn="l" defTabSz="2438338" rtl="0" fontAlgn="auto" latinLnBrk="0" hangingPunct="0">
      <a:lnSpc>
        <a:spcPct val="90000"/>
      </a:lnSpc>
      <a:spcBef>
        <a:spcPts val="1200"/>
      </a:spcBef>
      <a:spcAft>
        <a:spcPts val="0"/>
      </a:spcAft>
      <a:buClrTx/>
      <a:buSzTx/>
      <a:buFontTx/>
      <a:buNone/>
      <a:tabLst/>
      <a:defRPr b="0" baseline="0" cap="none" i="0" spc="0" strike="noStrike" sz="4300" u="none" kumimoji="0" normalizeH="0">
        <a:ln>
          <a:noFill/>
        </a:ln>
        <a:solidFill>
          <a:srgbClr val="000000"/>
        </a:solidFill>
        <a:effectLst/>
        <a:uFillTx/>
        <a:latin typeface="Avenir Next Regular"/>
        <a:ea typeface="Avenir Next Regular"/>
        <a:cs typeface="Avenir Next Regular"/>
        <a:sym typeface="Avenir Next Regular"/>
      </a:defRPr>
    </a:lvl4pPr>
    <a:lvl5pPr marL="0" marR="0" indent="1828800" algn="l" defTabSz="2438338" rtl="0" fontAlgn="auto" latinLnBrk="0" hangingPunct="0">
      <a:lnSpc>
        <a:spcPct val="90000"/>
      </a:lnSpc>
      <a:spcBef>
        <a:spcPts val="1200"/>
      </a:spcBef>
      <a:spcAft>
        <a:spcPts val="0"/>
      </a:spcAft>
      <a:buClrTx/>
      <a:buSzTx/>
      <a:buFontTx/>
      <a:buNone/>
      <a:tabLst/>
      <a:defRPr b="0" baseline="0" cap="none" i="0" spc="0" strike="noStrike" sz="4300" u="none" kumimoji="0" normalizeH="0">
        <a:ln>
          <a:noFill/>
        </a:ln>
        <a:solidFill>
          <a:srgbClr val="000000"/>
        </a:solidFill>
        <a:effectLst/>
        <a:uFillTx/>
        <a:latin typeface="Avenir Next Regular"/>
        <a:ea typeface="Avenir Next Regular"/>
        <a:cs typeface="Avenir Next Regular"/>
        <a:sym typeface="Avenir Next Regular"/>
      </a:defRPr>
    </a:lvl5pPr>
    <a:lvl6pPr marL="0" marR="0" indent="2286000" algn="l" defTabSz="2438338" rtl="0" fontAlgn="auto" latinLnBrk="0" hangingPunct="0">
      <a:lnSpc>
        <a:spcPct val="90000"/>
      </a:lnSpc>
      <a:spcBef>
        <a:spcPts val="1200"/>
      </a:spcBef>
      <a:spcAft>
        <a:spcPts val="0"/>
      </a:spcAft>
      <a:buClrTx/>
      <a:buSzTx/>
      <a:buFontTx/>
      <a:buNone/>
      <a:tabLst/>
      <a:defRPr b="0" baseline="0" cap="none" i="0" spc="0" strike="noStrike" sz="4300" u="none" kumimoji="0" normalizeH="0">
        <a:ln>
          <a:noFill/>
        </a:ln>
        <a:solidFill>
          <a:srgbClr val="000000"/>
        </a:solidFill>
        <a:effectLst/>
        <a:uFillTx/>
        <a:latin typeface="Avenir Next Regular"/>
        <a:ea typeface="Avenir Next Regular"/>
        <a:cs typeface="Avenir Next Regular"/>
        <a:sym typeface="Avenir Next Regular"/>
      </a:defRPr>
    </a:lvl6pPr>
    <a:lvl7pPr marL="0" marR="0" indent="2743200" algn="l" defTabSz="2438338" rtl="0" fontAlgn="auto" latinLnBrk="0" hangingPunct="0">
      <a:lnSpc>
        <a:spcPct val="90000"/>
      </a:lnSpc>
      <a:spcBef>
        <a:spcPts val="1200"/>
      </a:spcBef>
      <a:spcAft>
        <a:spcPts val="0"/>
      </a:spcAft>
      <a:buClrTx/>
      <a:buSzTx/>
      <a:buFontTx/>
      <a:buNone/>
      <a:tabLst/>
      <a:defRPr b="0" baseline="0" cap="none" i="0" spc="0" strike="noStrike" sz="4300" u="none" kumimoji="0" normalizeH="0">
        <a:ln>
          <a:noFill/>
        </a:ln>
        <a:solidFill>
          <a:srgbClr val="000000"/>
        </a:solidFill>
        <a:effectLst/>
        <a:uFillTx/>
        <a:latin typeface="Avenir Next Regular"/>
        <a:ea typeface="Avenir Next Regular"/>
        <a:cs typeface="Avenir Next Regular"/>
        <a:sym typeface="Avenir Next Regular"/>
      </a:defRPr>
    </a:lvl7pPr>
    <a:lvl8pPr marL="0" marR="0" indent="3200400" algn="l" defTabSz="2438338" rtl="0" fontAlgn="auto" latinLnBrk="0" hangingPunct="0">
      <a:lnSpc>
        <a:spcPct val="90000"/>
      </a:lnSpc>
      <a:spcBef>
        <a:spcPts val="1200"/>
      </a:spcBef>
      <a:spcAft>
        <a:spcPts val="0"/>
      </a:spcAft>
      <a:buClrTx/>
      <a:buSzTx/>
      <a:buFontTx/>
      <a:buNone/>
      <a:tabLst/>
      <a:defRPr b="0" baseline="0" cap="none" i="0" spc="0" strike="noStrike" sz="4300" u="none" kumimoji="0" normalizeH="0">
        <a:ln>
          <a:noFill/>
        </a:ln>
        <a:solidFill>
          <a:srgbClr val="000000"/>
        </a:solidFill>
        <a:effectLst/>
        <a:uFillTx/>
        <a:latin typeface="Avenir Next Regular"/>
        <a:ea typeface="Avenir Next Regular"/>
        <a:cs typeface="Avenir Next Regular"/>
        <a:sym typeface="Avenir Next Regular"/>
      </a:defRPr>
    </a:lvl8pPr>
    <a:lvl9pPr marL="0" marR="0" indent="3657600" algn="l" defTabSz="2438338" rtl="0" fontAlgn="auto" latinLnBrk="0" hangingPunct="0">
      <a:lnSpc>
        <a:spcPct val="90000"/>
      </a:lnSpc>
      <a:spcBef>
        <a:spcPts val="1200"/>
      </a:spcBef>
      <a:spcAft>
        <a:spcPts val="0"/>
      </a:spcAft>
      <a:buClrTx/>
      <a:buSzTx/>
      <a:buFontTx/>
      <a:buNone/>
      <a:tabLst/>
      <a:defRPr b="0" baseline="0" cap="none" i="0" spc="0" strike="noStrike" sz="4300" u="none" kumimoji="0" normalizeH="0">
        <a:ln>
          <a:noFill/>
        </a:ln>
        <a:solidFill>
          <a:srgbClr val="000000"/>
        </a:solidFill>
        <a:effectLst/>
        <a:uFillTx/>
        <a:latin typeface="Avenir Next Regular"/>
        <a:ea typeface="Avenir Next Regular"/>
        <a:cs typeface="Avenir Next Regular"/>
        <a:sym typeface="Avenir Next Regula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8" name="Shape 168"/>
          <p:cNvSpPr/>
          <p:nvPr>
            <p:ph type="sldImg"/>
          </p:nvPr>
        </p:nvSpPr>
        <p:spPr>
          <a:xfrm>
            <a:off x="1143000" y="685800"/>
            <a:ext cx="4572000" cy="3429000"/>
          </a:xfrm>
          <a:prstGeom prst="rect">
            <a:avLst/>
          </a:prstGeom>
        </p:spPr>
        <p:txBody>
          <a:bodyPr/>
          <a:lstStyle/>
          <a:p>
            <a:pPr/>
          </a:p>
        </p:txBody>
      </p:sp>
      <p:sp>
        <p:nvSpPr>
          <p:cNvPr id="169" name="Shape 16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bg>
      <p:bgPr>
        <a:solidFill>
          <a:srgbClr val="003462"/>
        </a:solidFill>
      </p:bgPr>
    </p:bg>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1340" y="11847162"/>
            <a:ext cx="21971003" cy="636979"/>
          </a:xfrm>
          <a:prstGeom prst="rect">
            <a:avLst/>
          </a:prstGeom>
        </p:spPr>
        <p:txBody>
          <a:bodyPr lIns="45719" tIns="45719" rIns="45719" bIns="45719"/>
          <a:lstStyle>
            <a:lvl1pPr marL="0" indent="0" defTabSz="825500">
              <a:lnSpc>
                <a:spcPct val="100000"/>
              </a:lnSpc>
              <a:spcBef>
                <a:spcPts val="0"/>
              </a:spcBef>
              <a:buSzTx/>
              <a:buNone/>
              <a:defRPr b="1" sz="3600">
                <a:solidFill>
                  <a:srgbClr val="FFFFFF"/>
                </a:solidFill>
                <a:latin typeface="+mn-lt"/>
                <a:ea typeface="+mn-ea"/>
                <a:cs typeface="+mn-cs"/>
                <a:sym typeface="Helvetica Neue"/>
              </a:defRPr>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solidFill>
                  <a:srgbClr val="FFFFFF"/>
                </a:solidFill>
              </a:defRPr>
            </a:lvl1pPr>
          </a:lstStyle>
          <a:p>
            <a:pPr/>
            <a:r>
              <a:t>Presentation Title</a:t>
            </a:r>
          </a:p>
        </p:txBody>
      </p:sp>
      <p:sp>
        <p:nvSpPr>
          <p:cNvPr id="13" name="Body Level One…"/>
          <p:cNvSpPr txBox="1"/>
          <p:nvPr>
            <p:ph type="body" sz="quarter" idx="1" hasCustomPrompt="1"/>
          </p:nvPr>
        </p:nvSpPr>
        <p:spPr>
          <a:xfrm>
            <a:off x="1201342" y="7210490"/>
            <a:ext cx="21971001" cy="1905001"/>
          </a:xfrm>
          <a:prstGeom prst="rect">
            <a:avLst/>
          </a:prstGeom>
        </p:spPr>
        <p:txBody>
          <a:bodyPr/>
          <a:lstStyle>
            <a:lvl1pPr marL="0" indent="0" defTabSz="825500">
              <a:lnSpc>
                <a:spcPct val="100000"/>
              </a:lnSpc>
              <a:spcBef>
                <a:spcPts val="0"/>
              </a:spcBef>
              <a:buSzTx/>
              <a:buNone/>
              <a:defRPr b="1" sz="5500">
                <a:solidFill>
                  <a:srgbClr val="61FF73"/>
                </a:solidFill>
                <a:latin typeface="+mn-lt"/>
                <a:ea typeface="+mn-ea"/>
                <a:cs typeface="+mn-cs"/>
                <a:sym typeface="Helvetica Neue"/>
              </a:defRPr>
            </a:lvl1pPr>
            <a:lvl2pPr marL="0" indent="457200" defTabSz="825500">
              <a:lnSpc>
                <a:spcPct val="100000"/>
              </a:lnSpc>
              <a:spcBef>
                <a:spcPts val="0"/>
              </a:spcBef>
              <a:buSzTx/>
              <a:buNone/>
              <a:defRPr b="1" sz="5500">
                <a:solidFill>
                  <a:srgbClr val="61FF73"/>
                </a:solidFill>
                <a:latin typeface="+mn-lt"/>
                <a:ea typeface="+mn-ea"/>
                <a:cs typeface="+mn-cs"/>
                <a:sym typeface="Helvetica Neue"/>
              </a:defRPr>
            </a:lvl2pPr>
            <a:lvl3pPr marL="0" indent="914400" defTabSz="825500">
              <a:lnSpc>
                <a:spcPct val="100000"/>
              </a:lnSpc>
              <a:spcBef>
                <a:spcPts val="0"/>
              </a:spcBef>
              <a:buSzTx/>
              <a:buNone/>
              <a:defRPr b="1" sz="5500">
                <a:solidFill>
                  <a:srgbClr val="61FF73"/>
                </a:solidFill>
                <a:latin typeface="+mn-lt"/>
                <a:ea typeface="+mn-ea"/>
                <a:cs typeface="+mn-cs"/>
                <a:sym typeface="Helvetica Neue"/>
              </a:defRPr>
            </a:lvl3pPr>
            <a:lvl4pPr marL="0" indent="1371600" defTabSz="825500">
              <a:lnSpc>
                <a:spcPct val="100000"/>
              </a:lnSpc>
              <a:spcBef>
                <a:spcPts val="0"/>
              </a:spcBef>
              <a:buSzTx/>
              <a:buNone/>
              <a:defRPr b="1" sz="5500">
                <a:solidFill>
                  <a:srgbClr val="61FF73"/>
                </a:solidFill>
                <a:latin typeface="+mn-lt"/>
                <a:ea typeface="+mn-ea"/>
                <a:cs typeface="+mn-cs"/>
                <a:sym typeface="Helvetica Neue"/>
              </a:defRPr>
            </a:lvl4pPr>
            <a:lvl5pPr marL="0" indent="1828800" defTabSz="825500">
              <a:lnSpc>
                <a:spcPct val="100000"/>
              </a:lnSpc>
              <a:spcBef>
                <a:spcPts val="0"/>
              </a:spcBef>
              <a:buSzTx/>
              <a:buNone/>
              <a:defRPr b="1" sz="5500">
                <a:solidFill>
                  <a:srgbClr val="61FF73"/>
                </a:solidFill>
                <a:latin typeface="+mn-lt"/>
                <a:ea typeface="+mn-ea"/>
                <a:cs typeface="+mn-cs"/>
                <a:sym typeface="Helvetica Neue"/>
              </a:defRPr>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99" name="Slide Title"/>
          <p:cNvSpPr txBox="1"/>
          <p:nvPr>
            <p:ph type="title" hasCustomPrompt="1"/>
          </p:nvPr>
        </p:nvSpPr>
        <p:spPr>
          <a:xfrm>
            <a:off x="1206500" y="952500"/>
            <a:ext cx="21971000" cy="1434949"/>
          </a:xfrm>
          <a:prstGeom prst="rect">
            <a:avLst/>
          </a:prstGeom>
        </p:spPr>
        <p:txBody>
          <a:bodyPr/>
          <a:lstStyle/>
          <a:p>
            <a:pPr/>
            <a:r>
              <a:t>Slide Title</a:t>
            </a:r>
          </a:p>
        </p:txBody>
      </p:sp>
      <p:sp>
        <p:nvSpPr>
          <p:cNvPr id="100" name="Slide Subtitle"/>
          <p:cNvSpPr txBox="1"/>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b="1" sz="5500">
                <a:latin typeface="+mn-lt"/>
                <a:ea typeface="+mn-ea"/>
                <a:cs typeface="+mn-cs"/>
                <a:sym typeface="Helvetica Neue"/>
              </a:defRPr>
            </a:lvl1pPr>
          </a:lstStyle>
          <a:p>
            <a:pPr/>
            <a:r>
              <a:t>Slide Subtitle</a:t>
            </a:r>
          </a:p>
        </p:txBody>
      </p:sp>
      <p:sp>
        <p:nvSpPr>
          <p:cNvPr id="10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108" name="Agenda Title"/>
          <p:cNvSpPr txBox="1"/>
          <p:nvPr>
            <p:ph type="title" hasCustomPrompt="1"/>
          </p:nvPr>
        </p:nvSpPr>
        <p:spPr>
          <a:xfrm>
            <a:off x="1206500" y="952500"/>
            <a:ext cx="21971000" cy="1435100"/>
          </a:xfrm>
          <a:prstGeom prst="rect">
            <a:avLst/>
          </a:prstGeom>
        </p:spPr>
        <p:txBody>
          <a:bodyPr/>
          <a:lstStyle/>
          <a:p>
            <a:pPr/>
            <a:r>
              <a:t>Agenda Title</a:t>
            </a:r>
          </a:p>
        </p:txBody>
      </p:sp>
      <p:sp>
        <p:nvSpPr>
          <p:cNvPr id="109" name="Agenda Subtitle"/>
          <p:cNvSpPr txBox="1"/>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b="1" sz="5500">
                <a:latin typeface="+mn-lt"/>
                <a:ea typeface="+mn-ea"/>
                <a:cs typeface="+mn-cs"/>
                <a:sym typeface="Helvetica Neue"/>
              </a:defRPr>
            </a:lvl1pPr>
          </a:lstStyle>
          <a:p>
            <a:pPr/>
            <a:r>
              <a:t>Agenda Subtitle</a:t>
            </a:r>
          </a:p>
        </p:txBody>
      </p:sp>
      <p:sp>
        <p:nvSpPr>
          <p:cNvPr id="11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atin typeface="+mn-lt"/>
                <a:ea typeface="+mn-ea"/>
                <a:cs typeface="+mn-cs"/>
                <a:sym typeface="Helvetica Neue"/>
              </a:defRPr>
            </a:lvl1pPr>
            <a:lvl2pPr marL="0" indent="457200" defTabSz="825500">
              <a:lnSpc>
                <a:spcPct val="100000"/>
              </a:lnSpc>
              <a:spcBef>
                <a:spcPts val="1800"/>
              </a:spcBef>
              <a:buSzTx/>
              <a:buNone/>
              <a:defRPr spc="-55" sz="5500">
                <a:latin typeface="+mn-lt"/>
                <a:ea typeface="+mn-ea"/>
                <a:cs typeface="+mn-cs"/>
                <a:sym typeface="Helvetica Neue"/>
              </a:defRPr>
            </a:lvl2pPr>
            <a:lvl3pPr marL="0" indent="914400" defTabSz="825500">
              <a:lnSpc>
                <a:spcPct val="100000"/>
              </a:lnSpc>
              <a:spcBef>
                <a:spcPts val="1800"/>
              </a:spcBef>
              <a:buSzTx/>
              <a:buNone/>
              <a:defRPr spc="-55" sz="5500">
                <a:latin typeface="+mn-lt"/>
                <a:ea typeface="+mn-ea"/>
                <a:cs typeface="+mn-cs"/>
                <a:sym typeface="Helvetica Neue"/>
              </a:defRPr>
            </a:lvl3pPr>
            <a:lvl4pPr marL="0" indent="1371600" defTabSz="825500">
              <a:lnSpc>
                <a:spcPct val="100000"/>
              </a:lnSpc>
              <a:spcBef>
                <a:spcPts val="1800"/>
              </a:spcBef>
              <a:buSzTx/>
              <a:buNone/>
              <a:defRPr spc="-55" sz="5500">
                <a:latin typeface="+mn-lt"/>
                <a:ea typeface="+mn-ea"/>
                <a:cs typeface="+mn-cs"/>
                <a:sym typeface="Helvetica Neue"/>
              </a:defRPr>
            </a:lvl4pPr>
            <a:lvl5pPr marL="0" indent="1828800" defTabSz="825500">
              <a:lnSpc>
                <a:spcPct val="100000"/>
              </a:lnSpc>
              <a:spcBef>
                <a:spcPts val="1800"/>
              </a:spcBef>
              <a:buSzTx/>
              <a:buNone/>
              <a:defRPr spc="-55" sz="5500">
                <a:latin typeface="+mn-lt"/>
                <a:ea typeface="+mn-ea"/>
                <a:cs typeface="+mn-cs"/>
                <a:sym typeface="Helvetica Neue"/>
              </a:defRPr>
            </a:lvl5pPr>
          </a:lstStyle>
          <a:p>
            <a:pPr/>
            <a:r>
              <a:t>Agenda Topics</a:t>
            </a:r>
          </a:p>
          <a:p>
            <a:pPr lvl="1"/>
            <a:r>
              <a:t/>
            </a:r>
          </a:p>
          <a:p>
            <a:pPr lvl="2"/>
            <a:r>
              <a:t/>
            </a:r>
          </a:p>
          <a:p>
            <a:pPr lvl="3"/>
            <a:r>
              <a:t/>
            </a:r>
          </a:p>
          <a:p>
            <a:pPr lvl="4"/>
            <a:r>
              <a:t/>
            </a:r>
          </a:p>
        </p:txBody>
      </p:sp>
      <p:sp>
        <p:nvSpPr>
          <p:cNvPr id="1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11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1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26" name="Body Level One…"/>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solidFill>
                  <a:schemeClr val="accent1">
                    <a:hueOff val="114395"/>
                    <a:lumOff val="-24975"/>
                  </a:schemeClr>
                </a:solidFill>
                <a:latin typeface="+mn-lt"/>
                <a:ea typeface="+mn-ea"/>
                <a:cs typeface="+mn-cs"/>
                <a:sym typeface="Helvetica Neue"/>
              </a:defRPr>
            </a:lvl1pPr>
            <a:lvl2pPr marL="0" indent="457200" algn="ctr">
              <a:lnSpc>
                <a:spcPct val="80000"/>
              </a:lnSpc>
              <a:spcBef>
                <a:spcPts val="0"/>
              </a:spcBef>
              <a:buSzTx/>
              <a:buNone/>
              <a:defRPr b="1" spc="-250" sz="25000">
                <a:solidFill>
                  <a:schemeClr val="accent1">
                    <a:hueOff val="114395"/>
                    <a:lumOff val="-24975"/>
                  </a:schemeClr>
                </a:solidFill>
                <a:latin typeface="+mn-lt"/>
                <a:ea typeface="+mn-ea"/>
                <a:cs typeface="+mn-cs"/>
                <a:sym typeface="Helvetica Neue"/>
              </a:defRPr>
            </a:lvl2pPr>
            <a:lvl3pPr marL="0" indent="914400" algn="ctr">
              <a:lnSpc>
                <a:spcPct val="80000"/>
              </a:lnSpc>
              <a:spcBef>
                <a:spcPts val="0"/>
              </a:spcBef>
              <a:buSzTx/>
              <a:buNone/>
              <a:defRPr b="1" spc="-250" sz="25000">
                <a:solidFill>
                  <a:schemeClr val="accent1">
                    <a:hueOff val="114395"/>
                    <a:lumOff val="-24975"/>
                  </a:schemeClr>
                </a:solidFill>
                <a:latin typeface="+mn-lt"/>
                <a:ea typeface="+mn-ea"/>
                <a:cs typeface="+mn-cs"/>
                <a:sym typeface="Helvetica Neue"/>
              </a:defRPr>
            </a:lvl3pPr>
            <a:lvl4pPr marL="0" indent="1371600" algn="ctr">
              <a:lnSpc>
                <a:spcPct val="80000"/>
              </a:lnSpc>
              <a:spcBef>
                <a:spcPts val="0"/>
              </a:spcBef>
              <a:buSzTx/>
              <a:buNone/>
              <a:defRPr b="1" spc="-250" sz="25000">
                <a:solidFill>
                  <a:schemeClr val="accent1">
                    <a:hueOff val="114395"/>
                    <a:lumOff val="-24975"/>
                  </a:schemeClr>
                </a:solidFill>
                <a:latin typeface="+mn-lt"/>
                <a:ea typeface="+mn-ea"/>
                <a:cs typeface="+mn-cs"/>
                <a:sym typeface="Helvetica Neue"/>
              </a:defRPr>
            </a:lvl4pPr>
            <a:lvl5pPr marL="0" indent="1828800" algn="ctr">
              <a:lnSpc>
                <a:spcPct val="80000"/>
              </a:lnSpc>
              <a:spcBef>
                <a:spcPts val="0"/>
              </a:spcBef>
              <a:buSzTx/>
              <a:buNone/>
              <a:defRPr b="1" spc="-250" sz="25000">
                <a:solidFill>
                  <a:schemeClr val="accent1">
                    <a:hueOff val="114395"/>
                    <a:lumOff val="-24975"/>
                  </a:schemeClr>
                </a:solidFill>
                <a:latin typeface="+mn-lt"/>
                <a:ea typeface="+mn-ea"/>
                <a:cs typeface="+mn-cs"/>
                <a:sym typeface="Helvetica Neue"/>
              </a:defRPr>
            </a:lvl5pPr>
          </a:lstStyle>
          <a:p>
            <a:pPr/>
            <a:r>
              <a:t>100%</a:t>
            </a:r>
          </a:p>
          <a:p>
            <a:pPr lvl="1"/>
            <a:r>
              <a:t/>
            </a:r>
          </a:p>
          <a:p>
            <a:pPr lvl="2"/>
            <a:r>
              <a:t/>
            </a:r>
          </a:p>
          <a:p>
            <a:pPr lvl="3"/>
            <a:r>
              <a:t/>
            </a:r>
          </a:p>
          <a:p>
            <a:pPr lvl="4"/>
            <a:r>
              <a:t/>
            </a:r>
          </a:p>
        </p:txBody>
      </p:sp>
      <p:sp>
        <p:nvSpPr>
          <p:cNvPr id="127"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atin typeface="+mn-lt"/>
                <a:ea typeface="+mn-ea"/>
                <a:cs typeface="+mn-cs"/>
                <a:sym typeface="Helvetica Neue"/>
              </a:defRPr>
            </a:lvl1pPr>
          </a:lstStyle>
          <a:p>
            <a:pPr/>
            <a:r>
              <a:t>Fact information</a:t>
            </a:r>
          </a:p>
        </p:txBody>
      </p:sp>
      <p:sp>
        <p:nvSpPr>
          <p:cNvPr id="1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35" name="Attribution"/>
          <p:cNvSpPr txBox="1"/>
          <p:nvPr>
            <p:ph type="body" sz="quarter" idx="21" hasCustomPrompt="1"/>
          </p:nvPr>
        </p:nvSpPr>
        <p:spPr>
          <a:xfrm>
            <a:off x="2480825" y="10675453"/>
            <a:ext cx="20149252" cy="636979"/>
          </a:xfrm>
          <a:prstGeom prst="rect">
            <a:avLst/>
          </a:prstGeom>
        </p:spPr>
        <p:txBody>
          <a:bodyPr lIns="45719" tIns="45719" rIns="45719" bIns="45719"/>
          <a:lstStyle>
            <a:lvl1pPr marL="0" indent="0" defTabSz="825500">
              <a:lnSpc>
                <a:spcPct val="100000"/>
              </a:lnSpc>
              <a:spcBef>
                <a:spcPts val="0"/>
              </a:spcBef>
              <a:buSzTx/>
              <a:buNone/>
              <a:defRPr b="1" sz="3600">
                <a:latin typeface="+mn-lt"/>
                <a:ea typeface="+mn-ea"/>
                <a:cs typeface="+mn-cs"/>
                <a:sym typeface="Helvetica Neue"/>
              </a:defRPr>
            </a:lvl1pPr>
          </a:lstStyle>
          <a:p>
            <a:pPr/>
            <a:r>
              <a:t>Attribution</a:t>
            </a:r>
          </a:p>
        </p:txBody>
      </p:sp>
      <p:sp>
        <p:nvSpPr>
          <p:cNvPr id="136" name="Body Level One…"/>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1pPr>
            <a:lvl2pPr marL="638923" indent="-127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2pPr>
            <a:lvl3pPr marL="638923" indent="4445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3pPr>
            <a:lvl4pPr marL="638923" indent="9017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4pPr>
            <a:lvl5pPr marL="638923" indent="13589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44" name="Hot-air balloons viewed from below against a blue sky"/>
          <p:cNvSpPr/>
          <p:nvPr>
            <p:ph type="pic" sz="quarter" idx="21"/>
          </p:nvPr>
        </p:nvSpPr>
        <p:spPr>
          <a:xfrm>
            <a:off x="15436504" y="1270000"/>
            <a:ext cx="8167167" cy="5422900"/>
          </a:xfrm>
          <a:prstGeom prst="rect">
            <a:avLst/>
          </a:prstGeom>
        </p:spPr>
        <p:txBody>
          <a:bodyPr lIns="91439" tIns="45719" rIns="91439" bIns="45719">
            <a:noAutofit/>
          </a:bodyPr>
          <a:lstStyle/>
          <a:p>
            <a:pPr/>
          </a:p>
        </p:txBody>
      </p:sp>
      <p:sp>
        <p:nvSpPr>
          <p:cNvPr id="145" name="Close-up of the top of a hot-air balloon viewed from above"/>
          <p:cNvSpPr/>
          <p:nvPr>
            <p:ph type="pic" sz="quarter" idx="22"/>
          </p:nvPr>
        </p:nvSpPr>
        <p:spPr>
          <a:xfrm>
            <a:off x="15461772" y="7085972"/>
            <a:ext cx="8148414" cy="5432276"/>
          </a:xfrm>
          <a:prstGeom prst="rect">
            <a:avLst/>
          </a:prstGeom>
        </p:spPr>
        <p:txBody>
          <a:bodyPr lIns="91439" tIns="45719" rIns="91439" bIns="45719">
            <a:noAutofit/>
          </a:bodyPr>
          <a:lstStyle/>
          <a:p>
            <a:pPr/>
          </a:p>
        </p:txBody>
      </p:sp>
      <p:sp>
        <p:nvSpPr>
          <p:cNvPr id="146" name="Hot-air balloons viewed from below against a blue sky"/>
          <p:cNvSpPr/>
          <p:nvPr>
            <p:ph type="pic" idx="23"/>
          </p:nvPr>
        </p:nvSpPr>
        <p:spPr>
          <a:xfrm>
            <a:off x="-124635" y="1270000"/>
            <a:ext cx="16859219" cy="11239479"/>
          </a:xfrm>
          <a:prstGeom prst="rect">
            <a:avLst/>
          </a:prstGeom>
        </p:spPr>
        <p:txBody>
          <a:bodyPr lIns="91439" tIns="45719" rIns="91439" bIns="45719">
            <a:noAutofit/>
          </a:bodyPr>
          <a:lstStyle/>
          <a:p>
            <a:pPr/>
          </a:p>
        </p:txBody>
      </p:sp>
      <p:sp>
        <p:nvSpPr>
          <p:cNvPr id="1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54" name="Hot-air balloons viewed from below against a blue sky"/>
          <p:cNvSpPr/>
          <p:nvPr>
            <p:ph type="pic" idx="21"/>
          </p:nvPr>
        </p:nvSpPr>
        <p:spPr>
          <a:xfrm>
            <a:off x="0" y="-1270000"/>
            <a:ext cx="24384000" cy="16256000"/>
          </a:xfrm>
          <a:prstGeom prst="rect">
            <a:avLst/>
          </a:prstGeom>
        </p:spPr>
        <p:txBody>
          <a:bodyPr lIns="91439" tIns="45719" rIns="91439" bIns="45719">
            <a:noAutofit/>
          </a:bodyPr>
          <a:lstStyle/>
          <a:p>
            <a:pPr/>
          </a:p>
        </p:txBody>
      </p:sp>
      <p:sp>
        <p:nvSpPr>
          <p:cNvPr id="15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6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Close-up of the top of a hot-air balloon viewed from above"/>
          <p:cNvSpPr/>
          <p:nvPr>
            <p:ph type="pic" idx="21"/>
          </p:nvPr>
        </p:nvSpPr>
        <p:spPr>
          <a:xfrm>
            <a:off x="0" y="-1270000"/>
            <a:ext cx="24384000" cy="16256000"/>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solidFill>
                  <a:srgbClr val="FFFFFF"/>
                </a:solidFill>
              </a:defRPr>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atin typeface="+mn-lt"/>
                <a:ea typeface="+mn-ea"/>
                <a:cs typeface="+mn-cs"/>
                <a:sym typeface="Helvetica Neue"/>
              </a:defRPr>
            </a:lvl1pPr>
          </a:lstStyle>
          <a:p>
            <a:pPr/>
            <a:r>
              <a:t>Author and Date</a:t>
            </a:r>
          </a:p>
        </p:txBody>
      </p:sp>
      <p:sp>
        <p:nvSpPr>
          <p:cNvPr id="24" name="Body Level One…"/>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solidFill>
                  <a:srgbClr val="FFFFFF"/>
                </a:solidFill>
                <a:latin typeface="+mn-lt"/>
                <a:ea typeface="+mn-ea"/>
                <a:cs typeface="+mn-cs"/>
                <a:sym typeface="Helvetica Neue"/>
              </a:defRPr>
            </a:lvl1pPr>
            <a:lvl2pPr marL="0" indent="457200" defTabSz="825500">
              <a:lnSpc>
                <a:spcPct val="100000"/>
              </a:lnSpc>
              <a:spcBef>
                <a:spcPts val="0"/>
              </a:spcBef>
              <a:buSzTx/>
              <a:buNone/>
              <a:defRPr b="1" sz="5500">
                <a:solidFill>
                  <a:srgbClr val="FFFFFF"/>
                </a:solidFill>
                <a:latin typeface="+mn-lt"/>
                <a:ea typeface="+mn-ea"/>
                <a:cs typeface="+mn-cs"/>
                <a:sym typeface="Helvetica Neue"/>
              </a:defRPr>
            </a:lvl2pPr>
            <a:lvl3pPr marL="0" indent="914400" defTabSz="825500">
              <a:lnSpc>
                <a:spcPct val="100000"/>
              </a:lnSpc>
              <a:spcBef>
                <a:spcPts val="0"/>
              </a:spcBef>
              <a:buSzTx/>
              <a:buNone/>
              <a:defRPr b="1" sz="5500">
                <a:solidFill>
                  <a:srgbClr val="FFFFFF"/>
                </a:solidFill>
                <a:latin typeface="+mn-lt"/>
                <a:ea typeface="+mn-ea"/>
                <a:cs typeface="+mn-cs"/>
                <a:sym typeface="Helvetica Neue"/>
              </a:defRPr>
            </a:lvl3pPr>
            <a:lvl4pPr marL="0" indent="1371600" defTabSz="825500">
              <a:lnSpc>
                <a:spcPct val="100000"/>
              </a:lnSpc>
              <a:spcBef>
                <a:spcPts val="0"/>
              </a:spcBef>
              <a:buSzTx/>
              <a:buNone/>
              <a:defRPr b="1" sz="5500">
                <a:solidFill>
                  <a:srgbClr val="FFFFFF"/>
                </a:solidFill>
                <a:latin typeface="+mn-lt"/>
                <a:ea typeface="+mn-ea"/>
                <a:cs typeface="+mn-cs"/>
                <a:sym typeface="Helvetica Neue"/>
              </a:defRPr>
            </a:lvl4pPr>
            <a:lvl5pPr marL="0" indent="1828800" defTabSz="825500">
              <a:lnSpc>
                <a:spcPct val="100000"/>
              </a:lnSpc>
              <a:spcBef>
                <a:spcPts val="0"/>
              </a:spcBef>
              <a:buSzTx/>
              <a:buNone/>
              <a:defRPr b="1" sz="5500">
                <a:solidFill>
                  <a:srgbClr val="FFFFFF"/>
                </a:solidFill>
                <a:latin typeface="+mn-lt"/>
                <a:ea typeface="+mn-ea"/>
                <a:cs typeface="+mn-cs"/>
                <a:sym typeface="Helvetica Neue"/>
              </a:defRPr>
            </a:lvl5pPr>
          </a:lstStyle>
          <a:p>
            <a:pPr/>
            <a:r>
              <a:t>Presentation Subtitle</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Close-up of a hot-air balloon viewed from below"/>
          <p:cNvSpPr/>
          <p:nvPr>
            <p:ph type="pic" idx="21"/>
          </p:nvPr>
        </p:nvSpPr>
        <p:spPr>
          <a:xfrm>
            <a:off x="9226574" y="1270000"/>
            <a:ext cx="16840152" cy="11184435"/>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atin typeface="+mn-lt"/>
                <a:ea typeface="+mn-ea"/>
                <a:cs typeface="+mn-cs"/>
                <a:sym typeface="Helvetica Neue"/>
              </a:defRPr>
            </a:lvl1pPr>
            <a:lvl2pPr marL="0" indent="457200" defTabSz="825500">
              <a:lnSpc>
                <a:spcPct val="100000"/>
              </a:lnSpc>
              <a:spcBef>
                <a:spcPts val="0"/>
              </a:spcBef>
              <a:buSzTx/>
              <a:buNone/>
              <a:defRPr b="1" sz="5500">
                <a:latin typeface="+mn-lt"/>
                <a:ea typeface="+mn-ea"/>
                <a:cs typeface="+mn-cs"/>
                <a:sym typeface="Helvetica Neue"/>
              </a:defRPr>
            </a:lvl2pPr>
            <a:lvl3pPr marL="0" indent="914400" defTabSz="825500">
              <a:lnSpc>
                <a:spcPct val="100000"/>
              </a:lnSpc>
              <a:spcBef>
                <a:spcPts val="0"/>
              </a:spcBef>
              <a:buSzTx/>
              <a:buNone/>
              <a:defRPr b="1" sz="5500">
                <a:latin typeface="+mn-lt"/>
                <a:ea typeface="+mn-ea"/>
                <a:cs typeface="+mn-cs"/>
                <a:sym typeface="Helvetica Neue"/>
              </a:defRPr>
            </a:lvl3pPr>
            <a:lvl4pPr marL="0" indent="1371600" defTabSz="825500">
              <a:lnSpc>
                <a:spcPct val="100000"/>
              </a:lnSpc>
              <a:spcBef>
                <a:spcPts val="0"/>
              </a:spcBef>
              <a:buSzTx/>
              <a:buNone/>
              <a:defRPr b="1" sz="5500">
                <a:latin typeface="+mn-lt"/>
                <a:ea typeface="+mn-ea"/>
                <a:cs typeface="+mn-cs"/>
                <a:sym typeface="Helvetica Neue"/>
              </a:defRPr>
            </a:lvl4pPr>
            <a:lvl5pPr marL="0" indent="1828800" defTabSz="825500">
              <a:lnSpc>
                <a:spcPct val="100000"/>
              </a:lnSpc>
              <a:spcBef>
                <a:spcPts val="0"/>
              </a:spcBef>
              <a:buSzTx/>
              <a:buNone/>
              <a:defRPr b="1" sz="5500">
                <a:latin typeface="+mn-lt"/>
                <a:ea typeface="+mn-ea"/>
                <a:cs typeface="+mn-cs"/>
                <a:sym typeface="Helvetica Neue"/>
              </a:defRPr>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atin typeface="+mn-lt"/>
                <a:ea typeface="+mn-ea"/>
                <a:cs typeface="+mn-cs"/>
                <a:sym typeface="Helvetica Neue"/>
              </a:defRPr>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247900"/>
            <a:ext cx="9779000" cy="934779"/>
          </a:xfrm>
          <a:prstGeom prst="rect">
            <a:avLst/>
          </a:prstGeom>
        </p:spPr>
        <p:txBody>
          <a:bodyPr lIns="45719" tIns="45719" rIns="45719" bIns="45719"/>
          <a:lstStyle>
            <a:lvl1pPr marL="0" indent="0" defTabSz="825500">
              <a:lnSpc>
                <a:spcPct val="100000"/>
              </a:lnSpc>
              <a:spcBef>
                <a:spcPts val="0"/>
              </a:spcBef>
              <a:buSzTx/>
              <a:buNone/>
              <a:defRPr b="1" sz="5500">
                <a:latin typeface="+mn-lt"/>
                <a:ea typeface="+mn-ea"/>
                <a:cs typeface="+mn-cs"/>
                <a:sym typeface="Helvetica Neue"/>
              </a:defRPr>
            </a:lvl1pPr>
          </a:lstStyle>
          <a:p>
            <a:pPr/>
            <a:r>
              <a:t>Slide Subtitle</a:t>
            </a:r>
          </a:p>
        </p:txBody>
      </p:sp>
      <p:sp>
        <p:nvSpPr>
          <p:cNvPr id="61"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62" name="Hot-air balloons viewed from below against a blue sky"/>
          <p:cNvSpPr/>
          <p:nvPr>
            <p:ph type="pic" idx="22"/>
          </p:nvPr>
        </p:nvSpPr>
        <p:spPr>
          <a:xfrm>
            <a:off x="8432800" y="1263848"/>
            <a:ext cx="16850011" cy="11188205"/>
          </a:xfrm>
          <a:prstGeom prst="rect">
            <a:avLst/>
          </a:prstGeom>
        </p:spPr>
        <p:txBody>
          <a:bodyPr lIns="91439" tIns="45719" rIns="91439" bIns="45719">
            <a:noAutofit/>
          </a:bodyPr>
          <a:lstStyle/>
          <a:p>
            <a:pPr/>
          </a:p>
        </p:txBody>
      </p:sp>
      <p:sp>
        <p:nvSpPr>
          <p:cNvPr id="63" name="Slide Title"/>
          <p:cNvSpPr txBox="1"/>
          <p:nvPr>
            <p:ph type="title" hasCustomPrompt="1"/>
          </p:nvPr>
        </p:nvSpPr>
        <p:spPr>
          <a:xfrm>
            <a:off x="1206500" y="952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Small">
    <p:spTree>
      <p:nvGrpSpPr>
        <p:cNvPr id="1" name=""/>
        <p:cNvGrpSpPr/>
        <p:nvPr/>
      </p:nvGrpSpPr>
      <p:grpSpPr>
        <a:xfrm>
          <a:off x="0" y="0"/>
          <a:ext cx="0" cy="0"/>
          <a:chOff x="0" y="0"/>
          <a:chExt cx="0" cy="0"/>
        </a:xfrm>
      </p:grpSpPr>
      <p:sp>
        <p:nvSpPr>
          <p:cNvPr id="71" name="Slide Subtitle"/>
          <p:cNvSpPr txBox="1"/>
          <p:nvPr>
            <p:ph type="body" sz="quarter" idx="21" hasCustomPrompt="1"/>
          </p:nvPr>
        </p:nvSpPr>
        <p:spPr>
          <a:xfrm>
            <a:off x="1206500" y="2247900"/>
            <a:ext cx="9779000" cy="934779"/>
          </a:xfrm>
          <a:prstGeom prst="rect">
            <a:avLst/>
          </a:prstGeom>
        </p:spPr>
        <p:txBody>
          <a:bodyPr lIns="45719" tIns="45719" rIns="45719" bIns="45719"/>
          <a:lstStyle>
            <a:lvl1pPr marL="0" indent="0" defTabSz="825500">
              <a:lnSpc>
                <a:spcPct val="100000"/>
              </a:lnSpc>
              <a:spcBef>
                <a:spcPts val="0"/>
              </a:spcBef>
              <a:buSzTx/>
              <a:buNone/>
              <a:defRPr b="1" sz="5500">
                <a:latin typeface="+mn-lt"/>
                <a:ea typeface="+mn-ea"/>
                <a:cs typeface="+mn-cs"/>
                <a:sym typeface="Helvetica Neue"/>
              </a:defRPr>
            </a:lvl1pPr>
          </a:lstStyle>
          <a:p>
            <a:pPr/>
            <a:r>
              <a:t>Slide Subtitle</a:t>
            </a:r>
          </a:p>
        </p:txBody>
      </p:sp>
      <p:sp>
        <p:nvSpPr>
          <p:cNvPr id="72"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73" name="Slide Title"/>
          <p:cNvSpPr txBox="1"/>
          <p:nvPr>
            <p:ph type="title" hasCustomPrompt="1"/>
          </p:nvPr>
        </p:nvSpPr>
        <p:spPr>
          <a:xfrm>
            <a:off x="1206500" y="952500"/>
            <a:ext cx="9779000" cy="1435100"/>
          </a:xfrm>
          <a:prstGeom prst="rect">
            <a:avLst/>
          </a:prstGeom>
        </p:spPr>
        <p:txBody>
          <a:bodyPr/>
          <a:lstStyle/>
          <a:p>
            <a:pPr/>
            <a:r>
              <a:t>Slide Title</a:t>
            </a:r>
          </a:p>
        </p:txBody>
      </p:sp>
      <p:sp>
        <p:nvSpPr>
          <p:cNvPr id="7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Large">
    <p:spTree>
      <p:nvGrpSpPr>
        <p:cNvPr id="1" name=""/>
        <p:cNvGrpSpPr/>
        <p:nvPr/>
      </p:nvGrpSpPr>
      <p:grpSpPr>
        <a:xfrm>
          <a:off x="0" y="0"/>
          <a:ext cx="0" cy="0"/>
          <a:chOff x="0" y="0"/>
          <a:chExt cx="0" cy="0"/>
        </a:xfrm>
      </p:grpSpPr>
      <p:sp>
        <p:nvSpPr>
          <p:cNvPr id="81" name="Slide Subtitle"/>
          <p:cNvSpPr txBox="1"/>
          <p:nvPr>
            <p:ph type="body" sz="quarter" idx="21" hasCustomPrompt="1"/>
          </p:nvPr>
        </p:nvSpPr>
        <p:spPr>
          <a:xfrm>
            <a:off x="1206500" y="2247900"/>
            <a:ext cx="9779000" cy="934779"/>
          </a:xfrm>
          <a:prstGeom prst="rect">
            <a:avLst/>
          </a:prstGeom>
        </p:spPr>
        <p:txBody>
          <a:bodyPr lIns="45719" tIns="45719" rIns="45719" bIns="45719"/>
          <a:lstStyle>
            <a:lvl1pPr marL="0" indent="0" defTabSz="825500">
              <a:lnSpc>
                <a:spcPct val="100000"/>
              </a:lnSpc>
              <a:spcBef>
                <a:spcPts val="0"/>
              </a:spcBef>
              <a:buSzTx/>
              <a:buNone/>
              <a:defRPr b="1" sz="5500">
                <a:latin typeface="+mn-lt"/>
                <a:ea typeface="+mn-ea"/>
                <a:cs typeface="+mn-cs"/>
                <a:sym typeface="Helvetica Neue"/>
              </a:defRPr>
            </a:lvl1pPr>
          </a:lstStyle>
          <a:p>
            <a:pPr/>
            <a:r>
              <a:t>Slide Subtitle</a:t>
            </a:r>
          </a:p>
        </p:txBody>
      </p:sp>
      <p:sp>
        <p:nvSpPr>
          <p:cNvPr id="82"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83" name="Slide Title"/>
          <p:cNvSpPr txBox="1"/>
          <p:nvPr>
            <p:ph type="title" hasCustomPrompt="1"/>
          </p:nvPr>
        </p:nvSpPr>
        <p:spPr>
          <a:xfrm>
            <a:off x="1206500" y="952500"/>
            <a:ext cx="9779000" cy="1435100"/>
          </a:xfrm>
          <a:prstGeom prst="rect">
            <a:avLst/>
          </a:prstGeom>
        </p:spPr>
        <p:txBody>
          <a:bodyPr/>
          <a:lstStyle/>
          <a:p>
            <a:pPr/>
            <a:r>
              <a:t>Slide Title</a:t>
            </a: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bg>
      <p:bgPr>
        <a:solidFill>
          <a:srgbClr val="003462"/>
        </a:solidFill>
      </p:bgPr>
    </p:bg>
    <p:spTree>
      <p:nvGrpSpPr>
        <p:cNvPr id="1" name=""/>
        <p:cNvGrpSpPr/>
        <p:nvPr/>
      </p:nvGrpSpPr>
      <p:grpSpPr>
        <a:xfrm>
          <a:off x="0" y="0"/>
          <a:ext cx="0" cy="0"/>
          <a:chOff x="0" y="0"/>
          <a:chExt cx="0" cy="0"/>
        </a:xfrm>
      </p:grpSpPr>
      <p:sp>
        <p:nvSpPr>
          <p:cNvPr id="91" name="Section Title"/>
          <p:cNvSpPr txBox="1"/>
          <p:nvPr>
            <p:ph type="title" hasCustomPrompt="1"/>
          </p:nvPr>
        </p:nvSpPr>
        <p:spPr>
          <a:xfrm>
            <a:off x="1206496" y="4533900"/>
            <a:ext cx="21971004" cy="4648200"/>
          </a:xfrm>
          <a:prstGeom prst="rect">
            <a:avLst/>
          </a:prstGeom>
        </p:spPr>
        <p:txBody>
          <a:bodyPr anchor="ctr"/>
          <a:lstStyle>
            <a:lvl1pPr>
              <a:defRPr b="0" spc="-232" sz="11600">
                <a:solidFill>
                  <a:srgbClr val="FFFFFF"/>
                </a:solidFill>
                <a:latin typeface="Helvetica Neue Medium"/>
                <a:ea typeface="Helvetica Neue Medium"/>
                <a:cs typeface="Helvetica Neue Medium"/>
                <a:sym typeface="Helvetica Neue Medium"/>
              </a:defRPr>
            </a:lvl1pPr>
          </a:lstStyle>
          <a:p>
            <a:pPr/>
            <a:r>
              <a:t>Section Title</a:t>
            </a:r>
          </a:p>
        </p:txBody>
      </p:sp>
      <p:sp>
        <p:nvSpPr>
          <p:cNvPr id="92" name="Slide Number"/>
          <p:cNvSpPr txBox="1"/>
          <p:nvPr>
            <p:ph type="sldNum" sz="quarter" idx="2"/>
          </p:nvPr>
        </p:nvSpPr>
        <p:spPr>
          <a:xfrm>
            <a:off x="12001499" y="13085233"/>
            <a:ext cx="368505" cy="37460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952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1800">
                <a:latin typeface="+mn-lt"/>
                <a:ea typeface="+mn-ea"/>
                <a:cs typeface="+mn-cs"/>
                <a:sym typeface="Helvetica Neue"/>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9pPr>
    </p:titleStyle>
    <p:bodyStyle>
      <a:lvl1pPr marL="546100" marR="0" indent="-546100" algn="l" defTabSz="2438338" rtl="0" latinLnBrk="0">
        <a:lnSpc>
          <a:spcPct val="90000"/>
        </a:lnSpc>
        <a:spcBef>
          <a:spcPts val="1200"/>
        </a:spcBef>
        <a:spcAft>
          <a:spcPts val="0"/>
        </a:spcAft>
        <a:buClrTx/>
        <a:buSzPct val="123000"/>
        <a:buFontTx/>
        <a:buChar char="•"/>
        <a:tabLst/>
        <a:defRPr b="0" baseline="0" cap="none" i="0" spc="0" strike="noStrike" sz="4300" u="none">
          <a:solidFill>
            <a:srgbClr val="000000"/>
          </a:solidFill>
          <a:uFillTx/>
          <a:latin typeface="Avenir Next Regular"/>
          <a:ea typeface="Avenir Next Regular"/>
          <a:cs typeface="Avenir Next Regular"/>
          <a:sym typeface="Avenir Next Regular"/>
        </a:defRPr>
      </a:lvl1pPr>
      <a:lvl2pPr marL="1155700" marR="0" indent="-546100" algn="l" defTabSz="2438338" rtl="0" latinLnBrk="0">
        <a:lnSpc>
          <a:spcPct val="90000"/>
        </a:lnSpc>
        <a:spcBef>
          <a:spcPts val="1200"/>
        </a:spcBef>
        <a:spcAft>
          <a:spcPts val="0"/>
        </a:spcAft>
        <a:buClrTx/>
        <a:buSzPct val="123000"/>
        <a:buFontTx/>
        <a:buChar char="•"/>
        <a:tabLst/>
        <a:defRPr b="0" baseline="0" cap="none" i="0" spc="0" strike="noStrike" sz="4300" u="none">
          <a:solidFill>
            <a:srgbClr val="000000"/>
          </a:solidFill>
          <a:uFillTx/>
          <a:latin typeface="Avenir Next Regular"/>
          <a:ea typeface="Avenir Next Regular"/>
          <a:cs typeface="Avenir Next Regular"/>
          <a:sym typeface="Avenir Next Regular"/>
        </a:defRPr>
      </a:lvl2pPr>
      <a:lvl3pPr marL="1765300" marR="0" indent="-546100" algn="l" defTabSz="2438338" rtl="0" latinLnBrk="0">
        <a:lnSpc>
          <a:spcPct val="90000"/>
        </a:lnSpc>
        <a:spcBef>
          <a:spcPts val="1200"/>
        </a:spcBef>
        <a:spcAft>
          <a:spcPts val="0"/>
        </a:spcAft>
        <a:buClrTx/>
        <a:buSzPct val="123000"/>
        <a:buFontTx/>
        <a:buChar char="•"/>
        <a:tabLst/>
        <a:defRPr b="0" baseline="0" cap="none" i="0" spc="0" strike="noStrike" sz="4300" u="none">
          <a:solidFill>
            <a:srgbClr val="000000"/>
          </a:solidFill>
          <a:uFillTx/>
          <a:latin typeface="Avenir Next Regular"/>
          <a:ea typeface="Avenir Next Regular"/>
          <a:cs typeface="Avenir Next Regular"/>
          <a:sym typeface="Avenir Next Regular"/>
        </a:defRPr>
      </a:lvl3pPr>
      <a:lvl4pPr marL="2374900" marR="0" indent="-546100" algn="l" defTabSz="2438338" rtl="0" latinLnBrk="0">
        <a:lnSpc>
          <a:spcPct val="90000"/>
        </a:lnSpc>
        <a:spcBef>
          <a:spcPts val="1200"/>
        </a:spcBef>
        <a:spcAft>
          <a:spcPts val="0"/>
        </a:spcAft>
        <a:buClrTx/>
        <a:buSzPct val="123000"/>
        <a:buFontTx/>
        <a:buChar char="•"/>
        <a:tabLst/>
        <a:defRPr b="0" baseline="0" cap="none" i="0" spc="0" strike="noStrike" sz="4300" u="none">
          <a:solidFill>
            <a:srgbClr val="000000"/>
          </a:solidFill>
          <a:uFillTx/>
          <a:latin typeface="Avenir Next Regular"/>
          <a:ea typeface="Avenir Next Regular"/>
          <a:cs typeface="Avenir Next Regular"/>
          <a:sym typeface="Avenir Next Regular"/>
        </a:defRPr>
      </a:lvl4pPr>
      <a:lvl5pPr marL="2984500" marR="0" indent="-546100" algn="l" defTabSz="2438338" rtl="0" latinLnBrk="0">
        <a:lnSpc>
          <a:spcPct val="90000"/>
        </a:lnSpc>
        <a:spcBef>
          <a:spcPts val="1200"/>
        </a:spcBef>
        <a:spcAft>
          <a:spcPts val="0"/>
        </a:spcAft>
        <a:buClrTx/>
        <a:buSzPct val="123000"/>
        <a:buFontTx/>
        <a:buChar char="•"/>
        <a:tabLst/>
        <a:defRPr b="0" baseline="0" cap="none" i="0" spc="0" strike="noStrike" sz="4300" u="none">
          <a:solidFill>
            <a:srgbClr val="000000"/>
          </a:solidFill>
          <a:uFillTx/>
          <a:latin typeface="Avenir Next Regular"/>
          <a:ea typeface="Avenir Next Regular"/>
          <a:cs typeface="Avenir Next Regular"/>
          <a:sym typeface="Avenir Next Regular"/>
        </a:defRPr>
      </a:lvl5pPr>
      <a:lvl6pPr marL="3594100" marR="0" indent="-546100" algn="l" defTabSz="2438338" rtl="0" latinLnBrk="0">
        <a:lnSpc>
          <a:spcPct val="90000"/>
        </a:lnSpc>
        <a:spcBef>
          <a:spcPts val="1200"/>
        </a:spcBef>
        <a:spcAft>
          <a:spcPts val="0"/>
        </a:spcAft>
        <a:buClrTx/>
        <a:buSzPct val="123000"/>
        <a:buFontTx/>
        <a:buChar char="•"/>
        <a:tabLst/>
        <a:defRPr b="0" baseline="0" cap="none" i="0" spc="0" strike="noStrike" sz="4300" u="none">
          <a:solidFill>
            <a:srgbClr val="000000"/>
          </a:solidFill>
          <a:uFillTx/>
          <a:latin typeface="Avenir Next Regular"/>
          <a:ea typeface="Avenir Next Regular"/>
          <a:cs typeface="Avenir Next Regular"/>
          <a:sym typeface="Avenir Next Regular"/>
        </a:defRPr>
      </a:lvl6pPr>
      <a:lvl7pPr marL="4203700" marR="0" indent="-546100" algn="l" defTabSz="2438338" rtl="0" latinLnBrk="0">
        <a:lnSpc>
          <a:spcPct val="90000"/>
        </a:lnSpc>
        <a:spcBef>
          <a:spcPts val="1200"/>
        </a:spcBef>
        <a:spcAft>
          <a:spcPts val="0"/>
        </a:spcAft>
        <a:buClrTx/>
        <a:buSzPct val="123000"/>
        <a:buFontTx/>
        <a:buChar char="•"/>
        <a:tabLst/>
        <a:defRPr b="0" baseline="0" cap="none" i="0" spc="0" strike="noStrike" sz="4300" u="none">
          <a:solidFill>
            <a:srgbClr val="000000"/>
          </a:solidFill>
          <a:uFillTx/>
          <a:latin typeface="Avenir Next Regular"/>
          <a:ea typeface="Avenir Next Regular"/>
          <a:cs typeface="Avenir Next Regular"/>
          <a:sym typeface="Avenir Next Regular"/>
        </a:defRPr>
      </a:lvl7pPr>
      <a:lvl8pPr marL="4813300" marR="0" indent="-546100" algn="l" defTabSz="2438338" rtl="0" latinLnBrk="0">
        <a:lnSpc>
          <a:spcPct val="90000"/>
        </a:lnSpc>
        <a:spcBef>
          <a:spcPts val="1200"/>
        </a:spcBef>
        <a:spcAft>
          <a:spcPts val="0"/>
        </a:spcAft>
        <a:buClrTx/>
        <a:buSzPct val="123000"/>
        <a:buFontTx/>
        <a:buChar char="•"/>
        <a:tabLst/>
        <a:defRPr b="0" baseline="0" cap="none" i="0" spc="0" strike="noStrike" sz="4300" u="none">
          <a:solidFill>
            <a:srgbClr val="000000"/>
          </a:solidFill>
          <a:uFillTx/>
          <a:latin typeface="Avenir Next Regular"/>
          <a:ea typeface="Avenir Next Regular"/>
          <a:cs typeface="Avenir Next Regular"/>
          <a:sym typeface="Avenir Next Regular"/>
        </a:defRPr>
      </a:lvl8pPr>
      <a:lvl9pPr marL="5422900" marR="0" indent="-546100" algn="l" defTabSz="2438338" rtl="0" latinLnBrk="0">
        <a:lnSpc>
          <a:spcPct val="90000"/>
        </a:lnSpc>
        <a:spcBef>
          <a:spcPts val="1200"/>
        </a:spcBef>
        <a:spcAft>
          <a:spcPts val="0"/>
        </a:spcAft>
        <a:buClrTx/>
        <a:buSzPct val="123000"/>
        <a:buFontTx/>
        <a:buChar char="•"/>
        <a:tabLst/>
        <a:defRPr b="0" baseline="0" cap="none" i="0" spc="0" strike="noStrike" sz="4300" u="none">
          <a:solidFill>
            <a:srgbClr val="000000"/>
          </a:solidFill>
          <a:uFillTx/>
          <a:latin typeface="Avenir Next Regular"/>
          <a:ea typeface="Avenir Next Regular"/>
          <a:cs typeface="Avenir Next Regular"/>
          <a:sym typeface="Avenir Next Regular"/>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mailto:jgo@siteimprove.com" TargetMode="External"/><Relationship Id="rId3" Type="http://schemas.openxmlformats.org/officeDocument/2006/relationships/hyperlink" Target="https://www.linkedin.com/in/jeremy-gonzales1331/" TargetMode="External"/><Relationship Id="rId4"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Jeremy Gonzales - AHG 2024"/>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a:solidFill>
                  <a:srgbClr val="FFFFFF">
                    <a:alpha val="79443"/>
                  </a:srgbClr>
                </a:solidFill>
              </a:defRPr>
            </a:lvl1pPr>
          </a:lstStyle>
          <a:p>
            <a:pPr/>
            <a:r>
              <a:t>Jeremy Gonzales - AHG 2024</a:t>
            </a:r>
          </a:p>
        </p:txBody>
      </p:sp>
      <p:sp>
        <p:nvSpPr>
          <p:cNvPr id="172" name="From Identification to Inclusion"/>
          <p:cNvSpPr txBox="1"/>
          <p:nvPr>
            <p:ph type="ctrTitle"/>
          </p:nvPr>
        </p:nvSpPr>
        <p:spPr>
          <a:prstGeom prst="rect">
            <a:avLst/>
          </a:prstGeom>
        </p:spPr>
        <p:txBody>
          <a:bodyPr/>
          <a:lstStyle/>
          <a:p>
            <a:pPr/>
            <a:r>
              <a:t>From Identification to Inclusion</a:t>
            </a:r>
          </a:p>
        </p:txBody>
      </p:sp>
      <p:sp>
        <p:nvSpPr>
          <p:cNvPr id="173" name="Strategies for Assessing, Remediating, and Sustaining Digital Assets"/>
          <p:cNvSpPr txBox="1"/>
          <p:nvPr>
            <p:ph type="subTitle" sz="quarter" idx="1"/>
          </p:nvPr>
        </p:nvSpPr>
        <p:spPr>
          <a:prstGeom prst="rect">
            <a:avLst/>
          </a:prstGeom>
        </p:spPr>
        <p:txBody>
          <a:bodyPr/>
          <a:lstStyle>
            <a:lvl1pPr>
              <a:defRPr>
                <a:solidFill>
                  <a:srgbClr val="87EC6A"/>
                </a:solidFill>
              </a:defRPr>
            </a:lvl1pPr>
          </a:lstStyle>
          <a:p>
            <a:pPr/>
            <a:r>
              <a:t>Strategies for Assessing, Remediating, and Sustaining Digital Assets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Step 2: Accessibility Testing"/>
          <p:cNvSpPr txBox="1"/>
          <p:nvPr>
            <p:ph type="title"/>
          </p:nvPr>
        </p:nvSpPr>
        <p:spPr>
          <a:prstGeom prst="rect">
            <a:avLst/>
          </a:prstGeom>
        </p:spPr>
        <p:txBody>
          <a:bodyPr/>
          <a:lstStyle/>
          <a:p>
            <a:pPr/>
            <a:r>
              <a:t>Step 2: Accessibility Testing</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Accessibility Audit"/>
          <p:cNvSpPr txBox="1"/>
          <p:nvPr>
            <p:ph type="title"/>
          </p:nvPr>
        </p:nvSpPr>
        <p:spPr>
          <a:prstGeom prst="rect">
            <a:avLst/>
          </a:prstGeom>
        </p:spPr>
        <p:txBody>
          <a:bodyPr/>
          <a:lstStyle/>
          <a:p>
            <a:pPr/>
            <a:r>
              <a:t>Accessibility Audit</a:t>
            </a:r>
          </a:p>
        </p:txBody>
      </p:sp>
      <p:sp>
        <p:nvSpPr>
          <p:cNvPr id="208" name="Automated vs. Manual testing"/>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Automated vs. Manual testing</a:t>
            </a:r>
          </a:p>
        </p:txBody>
      </p:sp>
      <p:sp>
        <p:nvSpPr>
          <p:cNvPr id="209" name="A comprehensive accessibility strategy includes both automated and manual testing…"/>
          <p:cNvSpPr txBox="1"/>
          <p:nvPr>
            <p:ph type="body" idx="1"/>
          </p:nvPr>
        </p:nvSpPr>
        <p:spPr>
          <a:xfrm>
            <a:off x="1206500" y="3474865"/>
            <a:ext cx="21971000" cy="9803290"/>
          </a:xfrm>
          <a:prstGeom prst="rect">
            <a:avLst/>
          </a:prstGeom>
        </p:spPr>
        <p:txBody>
          <a:bodyPr/>
          <a:lstStyle/>
          <a:p>
            <a:pPr marL="535177" indent="-535177" defTabSz="2389572">
              <a:spcBef>
                <a:spcPts val="1100"/>
              </a:spcBef>
              <a:defRPr sz="4214"/>
            </a:pPr>
            <a:r>
              <a:t>A comprehensive accessibility strategy includes both automated and manual testing</a:t>
            </a:r>
          </a:p>
          <a:p>
            <a:pPr marL="535177" indent="-535177" defTabSz="2389572">
              <a:spcBef>
                <a:spcPts val="1100"/>
              </a:spcBef>
              <a:defRPr sz="4214"/>
            </a:pPr>
            <a:r>
              <a:t>Automated testing</a:t>
            </a:r>
          </a:p>
          <a:p>
            <a:pPr lvl="1" marL="1132586" indent="-535177" defTabSz="2389572">
              <a:spcBef>
                <a:spcPts val="1100"/>
              </a:spcBef>
              <a:defRPr sz="4214"/>
            </a:pPr>
            <a:r>
              <a:t>Great at covering the breadth of your site</a:t>
            </a:r>
          </a:p>
          <a:p>
            <a:pPr lvl="1" marL="1132586" indent="-535177" defTabSz="2389572">
              <a:spcBef>
                <a:spcPts val="1100"/>
              </a:spcBef>
              <a:defRPr sz="4214"/>
            </a:pPr>
            <a:r>
              <a:t>Great at identifying trends</a:t>
            </a:r>
          </a:p>
          <a:p>
            <a:pPr lvl="1" marL="1132586" indent="-535177" defTabSz="2389572">
              <a:spcBef>
                <a:spcPts val="1100"/>
              </a:spcBef>
              <a:defRPr sz="4214"/>
            </a:pPr>
            <a:r>
              <a:t>Con: </a:t>
            </a:r>
          </a:p>
          <a:p>
            <a:pPr lvl="2" marL="1729994" indent="-535177" defTabSz="2389572">
              <a:spcBef>
                <a:spcPts val="1100"/>
              </a:spcBef>
              <a:defRPr sz="4214"/>
            </a:pPr>
            <a:r>
              <a:t>Only 20-30% of WCAG success criterion can be checked automatically</a:t>
            </a:r>
          </a:p>
          <a:p>
            <a:pPr marL="535177" indent="-535177" defTabSz="2389572">
              <a:spcBef>
                <a:spcPts val="1100"/>
              </a:spcBef>
              <a:defRPr sz="4214"/>
            </a:pPr>
            <a:r>
              <a:t>Manual testing</a:t>
            </a:r>
          </a:p>
          <a:p>
            <a:pPr lvl="1" marL="1132586" indent="-535177" defTabSz="2389572">
              <a:spcBef>
                <a:spcPts val="1100"/>
              </a:spcBef>
              <a:defRPr sz="4214"/>
            </a:pPr>
            <a:r>
              <a:t>Human performed conformance testing covering all WCAG Success Criterion</a:t>
            </a:r>
          </a:p>
          <a:p>
            <a:pPr lvl="1" marL="1132586" indent="-535177" defTabSz="2389572">
              <a:spcBef>
                <a:spcPts val="1100"/>
              </a:spcBef>
              <a:defRPr sz="4214"/>
            </a:pPr>
            <a:r>
              <a:t>Performed using multiple testing environments and assistive technology</a:t>
            </a:r>
          </a:p>
          <a:p>
            <a:pPr lvl="1" marL="1132586" indent="-535177" defTabSz="2389572">
              <a:spcBef>
                <a:spcPts val="1100"/>
              </a:spcBef>
              <a:defRPr sz="4214"/>
            </a:pPr>
            <a:r>
              <a:t>Con: </a:t>
            </a:r>
          </a:p>
          <a:p>
            <a:pPr lvl="2" marL="1729994" indent="-535177" defTabSz="2389572">
              <a:spcBef>
                <a:spcPts val="1100"/>
              </a:spcBef>
              <a:defRPr sz="4214"/>
            </a:pPr>
            <a:r>
              <a:t>Representative sampling of page templates</a:t>
            </a:r>
          </a:p>
          <a:p>
            <a:pPr lvl="2" marL="1729994" indent="-535177" defTabSz="2389572">
              <a:spcBef>
                <a:spcPts val="1100"/>
              </a:spcBef>
              <a:defRPr sz="4214"/>
            </a:pPr>
            <a:r>
              <a:t>Some WCAG checks are subjective (may get different results across testers)</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Accessibility Audit"/>
          <p:cNvSpPr txBox="1"/>
          <p:nvPr>
            <p:ph type="title"/>
          </p:nvPr>
        </p:nvSpPr>
        <p:spPr>
          <a:prstGeom prst="rect">
            <a:avLst/>
          </a:prstGeom>
        </p:spPr>
        <p:txBody>
          <a:bodyPr/>
          <a:lstStyle/>
          <a:p>
            <a:pPr/>
            <a:r>
              <a:t>Accessibility Audit</a:t>
            </a:r>
          </a:p>
        </p:txBody>
      </p:sp>
      <p:sp>
        <p:nvSpPr>
          <p:cNvPr id="212" name="Why perform a manual accessibility audi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Why perform a manual accessibility audit</a:t>
            </a:r>
          </a:p>
        </p:txBody>
      </p:sp>
      <p:sp>
        <p:nvSpPr>
          <p:cNvPr id="213" name="Benefits of hiring an external auditor…"/>
          <p:cNvSpPr txBox="1"/>
          <p:nvPr>
            <p:ph type="body" idx="1"/>
          </p:nvPr>
        </p:nvSpPr>
        <p:spPr>
          <a:prstGeom prst="rect">
            <a:avLst/>
          </a:prstGeom>
        </p:spPr>
        <p:txBody>
          <a:bodyPr/>
          <a:lstStyle/>
          <a:p>
            <a:pPr/>
            <a:r>
              <a:t>Benefits of hiring an external auditor</a:t>
            </a:r>
          </a:p>
          <a:p>
            <a:pPr lvl="1"/>
            <a:r>
              <a:t>Eliminates bias to get a true sense of existing barriers</a:t>
            </a:r>
          </a:p>
          <a:p>
            <a:pPr lvl="2"/>
            <a:r>
              <a:t>In both testing and reporting</a:t>
            </a:r>
          </a:p>
          <a:p>
            <a:pPr lvl="1"/>
            <a:r>
              <a:t>Let someone else be the bearer of bad news</a:t>
            </a:r>
          </a:p>
          <a:p>
            <a:pPr lvl="1"/>
            <a:r>
              <a:t>Subject matter experts in the nuances of WCAG and user types</a:t>
            </a:r>
          </a:p>
          <a:p>
            <a:pPr lvl="1"/>
            <a:r>
              <a:t>Access to resources and tools you might not have</a:t>
            </a:r>
          </a:p>
          <a:p>
            <a:pPr lvl="2"/>
            <a:r>
              <a:t>Screen readers and the training to know how to use them</a:t>
            </a:r>
          </a:p>
          <a:p>
            <a:pPr lvl="2"/>
            <a:r>
              <a:t>Knowledge on how to test certain techniques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Accessibility Audit"/>
          <p:cNvSpPr txBox="1"/>
          <p:nvPr>
            <p:ph type="title"/>
          </p:nvPr>
        </p:nvSpPr>
        <p:spPr>
          <a:prstGeom prst="rect">
            <a:avLst/>
          </a:prstGeom>
        </p:spPr>
        <p:txBody>
          <a:bodyPr/>
          <a:lstStyle/>
          <a:p>
            <a:pPr/>
            <a:r>
              <a:t>Accessibility Audit</a:t>
            </a:r>
          </a:p>
        </p:txBody>
      </p:sp>
      <p:sp>
        <p:nvSpPr>
          <p:cNvPr id="216" name="RFP to find accessibility vendor - 2018"/>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RFP to find accessibility vendor - 2018</a:t>
            </a:r>
          </a:p>
        </p:txBody>
      </p:sp>
      <p:sp>
        <p:nvSpPr>
          <p:cNvPr id="217" name="We wrote a Request for Proposal to find a third party accessibility vendor…"/>
          <p:cNvSpPr txBox="1"/>
          <p:nvPr>
            <p:ph type="body" idx="1"/>
          </p:nvPr>
        </p:nvSpPr>
        <p:spPr>
          <a:prstGeom prst="rect">
            <a:avLst/>
          </a:prstGeom>
        </p:spPr>
        <p:txBody>
          <a:bodyPr/>
          <a:lstStyle/>
          <a:p>
            <a:pPr/>
            <a:r>
              <a:t>We wrote a Request for Proposal to find a third party accessibility vendor</a:t>
            </a:r>
          </a:p>
          <a:p>
            <a:pPr lvl="1"/>
            <a:r>
              <a:t>Obtained their automated accessibility checker and reporting tool</a:t>
            </a:r>
          </a:p>
          <a:p>
            <a:pPr lvl="1"/>
            <a:r>
              <a:t>Vendor performed manual testing on a representative sampling of pages</a:t>
            </a:r>
          </a:p>
          <a:p>
            <a:pPr lvl="1"/>
            <a:r>
              <a:t>We also purchased a block of support hours which we utilized to help us </a:t>
            </a:r>
          </a:p>
          <a:p>
            <a:pPr lvl="2"/>
            <a:r>
              <a:t>Develop a Corrective Action Plan</a:t>
            </a:r>
          </a:p>
          <a:p>
            <a:pPr lvl="2"/>
            <a:r>
              <a:t>Consult on code fixes and re-testing certain modules</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9" name="Step 3: Role Based Training"/>
          <p:cNvSpPr txBox="1"/>
          <p:nvPr>
            <p:ph type="title"/>
          </p:nvPr>
        </p:nvSpPr>
        <p:spPr>
          <a:prstGeom prst="rect">
            <a:avLst/>
          </a:prstGeom>
        </p:spPr>
        <p:txBody>
          <a:bodyPr/>
          <a:lstStyle/>
          <a:p>
            <a:pPr/>
            <a:r>
              <a:t>Step 3: Role Based Training</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Role Based Training"/>
          <p:cNvSpPr txBox="1"/>
          <p:nvPr>
            <p:ph type="title"/>
          </p:nvPr>
        </p:nvSpPr>
        <p:spPr>
          <a:prstGeom prst="rect">
            <a:avLst/>
          </a:prstGeom>
        </p:spPr>
        <p:txBody>
          <a:bodyPr/>
          <a:lstStyle/>
          <a:p>
            <a:pPr/>
            <a:r>
              <a:t>Role Based Training</a:t>
            </a:r>
          </a:p>
        </p:txBody>
      </p:sp>
      <p:sp>
        <p:nvSpPr>
          <p:cNvPr id="222" name="Providing training for users based on the content they create"/>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Providing training for users based on the content they create</a:t>
            </a:r>
          </a:p>
        </p:txBody>
      </p:sp>
      <p:sp>
        <p:nvSpPr>
          <p:cNvPr id="223" name="Developers will need more code-based accessibility training to develop accessible templates and remediate existing code…"/>
          <p:cNvSpPr txBox="1"/>
          <p:nvPr>
            <p:ph type="body" idx="1"/>
          </p:nvPr>
        </p:nvSpPr>
        <p:spPr>
          <a:xfrm>
            <a:off x="1206500" y="3784182"/>
            <a:ext cx="21971000" cy="9493973"/>
          </a:xfrm>
          <a:prstGeom prst="rect">
            <a:avLst/>
          </a:prstGeom>
        </p:spPr>
        <p:txBody>
          <a:bodyPr/>
          <a:lstStyle/>
          <a:p>
            <a:pPr marL="447801" indent="-447801" defTabSz="1999437">
              <a:spcBef>
                <a:spcPts val="900"/>
              </a:spcBef>
              <a:defRPr sz="3525"/>
            </a:pPr>
            <a:r>
              <a:t>Developers will need more code-based accessibility training to develop accessible templates and remediate existing code</a:t>
            </a:r>
          </a:p>
          <a:p>
            <a:pPr lvl="1" marL="947674" indent="-447801" defTabSz="1999437">
              <a:spcBef>
                <a:spcPts val="900"/>
              </a:spcBef>
              <a:defRPr sz="3525"/>
            </a:pPr>
            <a:r>
              <a:t>Template level coding/remediation</a:t>
            </a:r>
          </a:p>
          <a:p>
            <a:pPr lvl="1" marL="947674" indent="-447801" defTabSz="1999437">
              <a:spcBef>
                <a:spcPts val="900"/>
              </a:spcBef>
              <a:defRPr sz="3525"/>
            </a:pPr>
            <a:r>
              <a:t>Developing accessible and reusable components</a:t>
            </a:r>
          </a:p>
          <a:p>
            <a:pPr lvl="1" marL="947674" indent="-447801" defTabSz="1999437">
              <a:spcBef>
                <a:spcPts val="900"/>
              </a:spcBef>
              <a:defRPr sz="3525"/>
            </a:pPr>
            <a:r>
              <a:t>Solid understanding of ARIA roles and attributes</a:t>
            </a:r>
          </a:p>
          <a:p>
            <a:pPr lvl="1" marL="947674" indent="-447801" defTabSz="1999437">
              <a:spcBef>
                <a:spcPts val="900"/>
              </a:spcBef>
              <a:defRPr sz="3525"/>
            </a:pPr>
            <a:r>
              <a:t>Using semantic HTML elements</a:t>
            </a:r>
          </a:p>
          <a:p>
            <a:pPr marL="447801" indent="-447801" defTabSz="1999437">
              <a:spcBef>
                <a:spcPts val="900"/>
              </a:spcBef>
              <a:defRPr sz="3525"/>
            </a:pPr>
            <a:r>
              <a:t>Content authors generally need more guidance on content level issues</a:t>
            </a:r>
          </a:p>
          <a:p>
            <a:pPr lvl="1" marL="947674" indent="-447801" defTabSz="1999437">
              <a:spcBef>
                <a:spcPts val="900"/>
              </a:spcBef>
              <a:defRPr sz="3525"/>
            </a:pPr>
            <a:r>
              <a:t>Page structure and formatting content</a:t>
            </a:r>
          </a:p>
          <a:p>
            <a:pPr lvl="2" marL="1447545" indent="-447801" defTabSz="1999437">
              <a:spcBef>
                <a:spcPts val="900"/>
              </a:spcBef>
              <a:defRPr sz="3525"/>
            </a:pPr>
            <a:r>
              <a:t>Lists</a:t>
            </a:r>
          </a:p>
          <a:p>
            <a:pPr lvl="2" marL="1447545" indent="-447801" defTabSz="1999437">
              <a:spcBef>
                <a:spcPts val="900"/>
              </a:spcBef>
              <a:defRPr sz="3525"/>
            </a:pPr>
            <a:r>
              <a:t>Headings</a:t>
            </a:r>
          </a:p>
          <a:p>
            <a:pPr lvl="1" marL="947674" indent="-447801" defTabSz="1999437">
              <a:spcBef>
                <a:spcPts val="900"/>
              </a:spcBef>
              <a:defRPr sz="3525"/>
            </a:pPr>
            <a:r>
              <a:t>Providing context</a:t>
            </a:r>
          </a:p>
          <a:p>
            <a:pPr lvl="2" marL="1447545" indent="-447801" defTabSz="1999437">
              <a:spcBef>
                <a:spcPts val="900"/>
              </a:spcBef>
              <a:defRPr sz="3525"/>
            </a:pPr>
            <a:r>
              <a:t>Writing appropriate alt text</a:t>
            </a:r>
          </a:p>
          <a:p>
            <a:pPr lvl="2" marL="1447545" indent="-447801" defTabSz="1999437">
              <a:spcBef>
                <a:spcPts val="900"/>
              </a:spcBef>
              <a:defRPr sz="3525"/>
            </a:pPr>
            <a:r>
              <a:t>Descriptive heading and labels</a:t>
            </a:r>
          </a:p>
          <a:p>
            <a:pPr lvl="1" marL="947674" indent="-447801" defTabSz="1999437">
              <a:spcBef>
                <a:spcPts val="900"/>
              </a:spcBef>
              <a:defRPr sz="3525"/>
            </a:pPr>
            <a:r>
              <a:t>Color contrast</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5" name="Role Specific Training"/>
          <p:cNvSpPr txBox="1"/>
          <p:nvPr>
            <p:ph type="title"/>
          </p:nvPr>
        </p:nvSpPr>
        <p:spPr>
          <a:prstGeom prst="rect">
            <a:avLst/>
          </a:prstGeom>
        </p:spPr>
        <p:txBody>
          <a:bodyPr/>
          <a:lstStyle/>
          <a:p>
            <a:pPr/>
            <a:r>
              <a:t>Role Specific Training</a:t>
            </a:r>
          </a:p>
        </p:txBody>
      </p:sp>
      <p:sp>
        <p:nvSpPr>
          <p:cNvPr id="226" name="What did we do?"/>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What did we do?</a:t>
            </a:r>
          </a:p>
        </p:txBody>
      </p:sp>
      <p:sp>
        <p:nvSpPr>
          <p:cNvPr id="227" name="Web team was approved to attend WebAIM’s In-Person Accessibility training…"/>
          <p:cNvSpPr txBox="1"/>
          <p:nvPr>
            <p:ph type="body" idx="1"/>
          </p:nvPr>
        </p:nvSpPr>
        <p:spPr>
          <a:xfrm>
            <a:off x="1206500" y="3784182"/>
            <a:ext cx="21971000" cy="9493973"/>
          </a:xfrm>
          <a:prstGeom prst="rect">
            <a:avLst/>
          </a:prstGeom>
        </p:spPr>
        <p:txBody>
          <a:bodyPr/>
          <a:lstStyle/>
          <a:p>
            <a:pPr/>
            <a:r>
              <a:t>Web team was approved to attend WebAIM’s In-Person Accessibility training</a:t>
            </a:r>
          </a:p>
          <a:p>
            <a:pPr/>
            <a:r>
              <a:t>Weekly CMS Office Hours</a:t>
            </a:r>
          </a:p>
          <a:p>
            <a:pPr/>
            <a:r>
              <a:t>Collaborated with our IT Trainer to start incorporating accessibility best practices into CMS training classes</a:t>
            </a:r>
          </a:p>
          <a:p>
            <a:pPr lvl="1"/>
            <a:r>
              <a:t>This eventually led to the creation of a Web Accessibility training course that was required to gain access to the CMS (more about this later)</a:t>
            </a:r>
          </a:p>
          <a:p>
            <a:pPr lvl="1"/>
            <a:r>
              <a:t>We tried to have at least one person from the web team attend these monthly trainings to answer CMS and accessibility related questions</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9" name="Step 4: Digital Accessibility Policies"/>
          <p:cNvSpPr txBox="1"/>
          <p:nvPr>
            <p:ph type="title"/>
          </p:nvPr>
        </p:nvSpPr>
        <p:spPr>
          <a:prstGeom prst="rect">
            <a:avLst/>
          </a:prstGeom>
        </p:spPr>
        <p:txBody>
          <a:bodyPr/>
          <a:lstStyle/>
          <a:p>
            <a:pPr/>
            <a:r>
              <a:t>Step 4: Digital Accessibility Policies</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1" name="Digital Accessibility Policies"/>
          <p:cNvSpPr txBox="1"/>
          <p:nvPr>
            <p:ph type="title"/>
          </p:nvPr>
        </p:nvSpPr>
        <p:spPr>
          <a:prstGeom prst="rect">
            <a:avLst/>
          </a:prstGeom>
        </p:spPr>
        <p:txBody>
          <a:bodyPr/>
          <a:lstStyle/>
          <a:p>
            <a:pPr/>
            <a:r>
              <a:t>Digital Accessibility Policies</a:t>
            </a:r>
          </a:p>
        </p:txBody>
      </p:sp>
      <p:sp>
        <p:nvSpPr>
          <p:cNvPr id="232" name="Policie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Policies</a:t>
            </a:r>
          </a:p>
        </p:txBody>
      </p:sp>
      <p:sp>
        <p:nvSpPr>
          <p:cNvPr id="233" name="Policies:…"/>
          <p:cNvSpPr txBox="1"/>
          <p:nvPr>
            <p:ph type="body" idx="1"/>
          </p:nvPr>
        </p:nvSpPr>
        <p:spPr>
          <a:xfrm>
            <a:off x="1206500" y="4248504"/>
            <a:ext cx="21971000" cy="9029651"/>
          </a:xfrm>
          <a:prstGeom prst="rect">
            <a:avLst/>
          </a:prstGeom>
        </p:spPr>
        <p:txBody>
          <a:bodyPr/>
          <a:lstStyle/>
          <a:p>
            <a:pPr/>
            <a:r>
              <a:t>Policies:</a:t>
            </a:r>
          </a:p>
          <a:p>
            <a:pPr lvl="1"/>
            <a:r>
              <a:t>Reduce legal risk by defining which standards and conformance level you are adhering to</a:t>
            </a:r>
          </a:p>
          <a:p>
            <a:pPr lvl="1"/>
            <a:r>
              <a:t>Set expectations for internal and external audiences</a:t>
            </a:r>
          </a:p>
          <a:p>
            <a:pPr lvl="1"/>
            <a:r>
              <a:t>Can narrow the scope of work</a:t>
            </a:r>
          </a:p>
          <a:p>
            <a:pPr lvl="1"/>
            <a:r>
              <a:t>Streamline future development by setting clear guidelines </a:t>
            </a:r>
          </a:p>
          <a:p>
            <a:pPr lvl="1"/>
            <a:r>
              <a:t>Strengthen your commitment to inclusive access</a:t>
            </a:r>
          </a:p>
          <a:p>
            <a:pPr lvl="1"/>
            <a:r>
              <a:t>Lay out the repercussions if the policy is not met</a:t>
            </a:r>
          </a:p>
          <a:p>
            <a:pPr/>
            <a:r>
              <a:t>Take the time to ensure that it is thorough, concise, and </a:t>
            </a:r>
            <a:r>
              <a:rPr b="1"/>
              <a:t>enforceable</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Digital Accessibility Policies"/>
          <p:cNvSpPr txBox="1"/>
          <p:nvPr>
            <p:ph type="title"/>
          </p:nvPr>
        </p:nvSpPr>
        <p:spPr>
          <a:prstGeom prst="rect">
            <a:avLst/>
          </a:prstGeom>
        </p:spPr>
        <p:txBody>
          <a:bodyPr/>
          <a:lstStyle/>
          <a:p>
            <a:pPr/>
            <a:r>
              <a:t>Digital Accessibility Policies</a:t>
            </a:r>
          </a:p>
        </p:txBody>
      </p:sp>
      <p:sp>
        <p:nvSpPr>
          <p:cNvPr id="236" name="What should be in your policy? (My opinion)"/>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What should be in your policy? (My opinion)</a:t>
            </a:r>
          </a:p>
        </p:txBody>
      </p:sp>
      <p:sp>
        <p:nvSpPr>
          <p:cNvPr id="237" name="Define your WCAG version and level that your organization agrees to adhering to…"/>
          <p:cNvSpPr txBox="1"/>
          <p:nvPr>
            <p:ph type="body" idx="1"/>
          </p:nvPr>
        </p:nvSpPr>
        <p:spPr>
          <a:xfrm>
            <a:off x="1206500" y="3784182"/>
            <a:ext cx="21971000" cy="9493973"/>
          </a:xfrm>
          <a:prstGeom prst="rect">
            <a:avLst/>
          </a:prstGeom>
        </p:spPr>
        <p:txBody>
          <a:bodyPr/>
          <a:lstStyle/>
          <a:p>
            <a:pPr marL="447801" indent="-447801" defTabSz="1999437">
              <a:spcBef>
                <a:spcPts val="900"/>
              </a:spcBef>
              <a:defRPr sz="3525"/>
            </a:pPr>
            <a:r>
              <a:t>Define your WCAG version and level that your organization agrees to adhering to</a:t>
            </a:r>
          </a:p>
          <a:p>
            <a:pPr lvl="1" marL="947674" indent="-447801" defTabSz="1999437">
              <a:spcBef>
                <a:spcPts val="900"/>
              </a:spcBef>
              <a:defRPr sz="3525"/>
            </a:pPr>
            <a:r>
              <a:t>For most organizations, that will be WCAG 2.1 Level AA</a:t>
            </a:r>
          </a:p>
          <a:p>
            <a:pPr marL="447801" indent="-447801" defTabSz="1999437">
              <a:spcBef>
                <a:spcPts val="900"/>
              </a:spcBef>
              <a:defRPr sz="3525"/>
            </a:pPr>
            <a:r>
              <a:t>Existing content</a:t>
            </a:r>
          </a:p>
          <a:p>
            <a:pPr lvl="1" marL="947674" indent="-447801" defTabSz="1999437">
              <a:spcBef>
                <a:spcPts val="900"/>
              </a:spcBef>
              <a:defRPr sz="3525"/>
            </a:pPr>
            <a:r>
              <a:t>Set a cutoff date and archive any content that hasn't been updated since that date.</a:t>
            </a:r>
          </a:p>
          <a:p>
            <a:pPr lvl="2" marL="1447545" indent="-447801" defTabSz="1999437">
              <a:spcBef>
                <a:spcPts val="900"/>
              </a:spcBef>
              <a:defRPr sz="3525"/>
            </a:pPr>
            <a:r>
              <a:t>News articles, blog posts, pages, documents</a:t>
            </a:r>
          </a:p>
          <a:p>
            <a:pPr lvl="2" marL="1447545" indent="-447801" defTabSz="1999437">
              <a:spcBef>
                <a:spcPts val="900"/>
              </a:spcBef>
              <a:defRPr sz="3525"/>
            </a:pPr>
            <a:r>
              <a:t>Archive or remove old content</a:t>
            </a:r>
          </a:p>
          <a:p>
            <a:pPr lvl="2" marL="1447545" indent="-447801" defTabSz="1999437">
              <a:spcBef>
                <a:spcPts val="900"/>
              </a:spcBef>
              <a:defRPr sz="3525"/>
            </a:pPr>
            <a:r>
              <a:t>This will reduce the amount of content that needs to be remediated</a:t>
            </a:r>
          </a:p>
          <a:p>
            <a:pPr lvl="1" marL="947674" indent="-447801" defTabSz="1999437">
              <a:spcBef>
                <a:spcPts val="900"/>
              </a:spcBef>
              <a:defRPr sz="3525"/>
            </a:pPr>
            <a:r>
              <a:t>Timeline for remediating existing content</a:t>
            </a:r>
          </a:p>
          <a:p>
            <a:pPr marL="447801" indent="-447801" defTabSz="1999437">
              <a:spcBef>
                <a:spcPts val="900"/>
              </a:spcBef>
              <a:defRPr sz="3525"/>
            </a:pPr>
            <a:r>
              <a:t>New Content</a:t>
            </a:r>
          </a:p>
          <a:p>
            <a:pPr lvl="1" marL="947674" indent="-447801" defTabSz="1999437">
              <a:spcBef>
                <a:spcPts val="900"/>
              </a:spcBef>
              <a:defRPr sz="3525"/>
            </a:pPr>
            <a:r>
              <a:t>Should meet or exceed the standard defined in your policy</a:t>
            </a:r>
          </a:p>
          <a:p>
            <a:pPr lvl="1" marL="947674" indent="-447801" defTabSz="1999437">
              <a:spcBef>
                <a:spcPts val="900"/>
              </a:spcBef>
              <a:defRPr sz="3525"/>
            </a:pPr>
            <a:r>
              <a:t>Workflows that ensure new content is being developed and checked for compliance</a:t>
            </a:r>
          </a:p>
          <a:p>
            <a:pPr lvl="2" marL="1447545" indent="-447801" defTabSz="1999437">
              <a:spcBef>
                <a:spcPts val="900"/>
              </a:spcBef>
              <a:defRPr sz="3525"/>
            </a:pPr>
            <a:r>
              <a:t>Role specific training </a:t>
            </a:r>
          </a:p>
          <a:p>
            <a:pPr lvl="2" marL="1447545" indent="-447801" defTabSz="1999437">
              <a:spcBef>
                <a:spcPts val="900"/>
              </a:spcBef>
              <a:defRPr sz="3525"/>
            </a:pPr>
            <a:r>
              <a:t>Monthly automated checks</a:t>
            </a:r>
          </a:p>
          <a:p>
            <a:pPr lvl="2" marL="1447545" indent="-447801" defTabSz="1999437">
              <a:spcBef>
                <a:spcPts val="900"/>
              </a:spcBef>
              <a:defRPr sz="3525"/>
            </a:pPr>
            <a:r>
              <a:t>Randomly selected pages for manual testing</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Senior Accessibility Analyst at Siteimprove, since March 2022…"/>
          <p:cNvSpPr txBox="1"/>
          <p:nvPr>
            <p:ph type="body" idx="1"/>
          </p:nvPr>
        </p:nvSpPr>
        <p:spPr>
          <a:xfrm>
            <a:off x="1206499" y="4248026"/>
            <a:ext cx="18235909" cy="8257108"/>
          </a:xfrm>
          <a:prstGeom prst="rect">
            <a:avLst/>
          </a:prstGeom>
        </p:spPr>
        <p:txBody>
          <a:bodyPr/>
          <a:lstStyle/>
          <a:p>
            <a:pPr lvl="1" marL="1219200" indent="-609600"/>
            <a:r>
              <a:rPr b="1"/>
              <a:t>Senior Accessibility Analyst</a:t>
            </a:r>
            <a:r>
              <a:t> at Siteimprove, since March 2022</a:t>
            </a:r>
          </a:p>
          <a:p>
            <a:pPr lvl="1" marL="1219200" indent="-609600"/>
            <a:r>
              <a:t>Previously:</a:t>
            </a:r>
          </a:p>
          <a:p>
            <a:pPr lvl="2" marL="1828800" indent="-609600"/>
            <a:r>
              <a:rPr b="1"/>
              <a:t>Newspaper reporter</a:t>
            </a:r>
            <a:r>
              <a:t> turned web developer</a:t>
            </a:r>
          </a:p>
          <a:p>
            <a:pPr lvl="2" marL="1828800" indent="-609600"/>
            <a:r>
              <a:rPr b="1"/>
              <a:t>Web Designer/Developer</a:t>
            </a:r>
            <a:r>
              <a:t> in IT at state university</a:t>
            </a:r>
          </a:p>
          <a:p>
            <a:pPr lvl="2" marL="1828800" indent="-609600"/>
            <a:r>
              <a:rPr b="1"/>
              <a:t>Senior Web Designer/Developer</a:t>
            </a:r>
            <a:r>
              <a:t> in Institutional Marketing at state university</a:t>
            </a:r>
          </a:p>
        </p:txBody>
      </p:sp>
      <p:sp>
        <p:nvSpPr>
          <p:cNvPr id="176" name="Background"/>
          <p:cNvSpPr txBox="1"/>
          <p:nvPr>
            <p:ph type="title"/>
          </p:nvPr>
        </p:nvSpPr>
        <p:spPr>
          <a:prstGeom prst="rect">
            <a:avLst/>
          </a:prstGeom>
        </p:spPr>
        <p:txBody>
          <a:bodyPr/>
          <a:lstStyle/>
          <a:p>
            <a:pPr/>
            <a:r>
              <a:t>Background</a:t>
            </a:r>
          </a:p>
        </p:txBody>
      </p:sp>
      <p:sp>
        <p:nvSpPr>
          <p:cNvPr id="177" name="My experience"/>
          <p:cNvSpPr txBox="1"/>
          <p:nvPr/>
        </p:nvSpPr>
        <p:spPr>
          <a:xfrm>
            <a:off x="1311921" y="2245962"/>
            <a:ext cx="21865580" cy="93478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defTabSz="825500">
              <a:lnSpc>
                <a:spcPct val="100000"/>
              </a:lnSpc>
              <a:spcBef>
                <a:spcPts val="0"/>
              </a:spcBef>
              <a:defRPr b="1" sz="5500">
                <a:latin typeface="+mn-lt"/>
                <a:ea typeface="+mn-ea"/>
                <a:cs typeface="+mn-cs"/>
                <a:sym typeface="Helvetica Neue"/>
              </a:defRPr>
            </a:lvl1pPr>
          </a:lstStyle>
          <a:p>
            <a:pPr/>
            <a:r>
              <a:t>My experience</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Digital Accessibility Policies"/>
          <p:cNvSpPr txBox="1"/>
          <p:nvPr>
            <p:ph type="title"/>
          </p:nvPr>
        </p:nvSpPr>
        <p:spPr>
          <a:prstGeom prst="rect">
            <a:avLst/>
          </a:prstGeom>
        </p:spPr>
        <p:txBody>
          <a:bodyPr/>
          <a:lstStyle/>
          <a:p>
            <a:pPr/>
            <a:r>
              <a:t>Digital Accessibility Policies</a:t>
            </a:r>
          </a:p>
        </p:txBody>
      </p:sp>
      <p:sp>
        <p:nvSpPr>
          <p:cNvPr id="240" name="Communication Strategy"/>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Communication Strategy</a:t>
            </a:r>
          </a:p>
        </p:txBody>
      </p:sp>
      <p:sp>
        <p:nvSpPr>
          <p:cNvPr id="241" name="Begin communicating the importance of inclusive access…"/>
          <p:cNvSpPr txBox="1"/>
          <p:nvPr>
            <p:ph type="body" idx="1"/>
          </p:nvPr>
        </p:nvSpPr>
        <p:spPr>
          <a:xfrm>
            <a:off x="1206500" y="3784182"/>
            <a:ext cx="21971000" cy="9493973"/>
          </a:xfrm>
          <a:prstGeom prst="rect">
            <a:avLst/>
          </a:prstGeom>
        </p:spPr>
        <p:txBody>
          <a:bodyPr/>
          <a:lstStyle/>
          <a:p>
            <a:pPr/>
            <a:r>
              <a:t>Begin communicating the importance of inclusive access</a:t>
            </a:r>
          </a:p>
          <a:p>
            <a:pPr lvl="1"/>
            <a:r>
              <a:t>For internal audiences</a:t>
            </a:r>
          </a:p>
          <a:p>
            <a:pPr lvl="2"/>
            <a:r>
              <a:t>Why accessibility matters</a:t>
            </a:r>
          </a:p>
          <a:p>
            <a:pPr lvl="2"/>
            <a:r>
              <a:t>Communicate expectations of having a website and timelines</a:t>
            </a:r>
          </a:p>
          <a:p>
            <a:pPr lvl="1"/>
            <a:r>
              <a:t>External audiences</a:t>
            </a:r>
          </a:p>
          <a:p>
            <a:pPr lvl="2"/>
            <a:r>
              <a:t>User feedback surveys</a:t>
            </a:r>
          </a:p>
          <a:p>
            <a:pPr lvl="2"/>
            <a:r>
              <a:t>Is there a method provided for users to report barriers and request alternative formats? (Do they know about it?)</a:t>
            </a:r>
          </a:p>
          <a:p>
            <a:pPr/>
            <a:r>
              <a:t>Highlight wins, even the small ones!</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3" name="Digital Accessibility Policies"/>
          <p:cNvSpPr txBox="1"/>
          <p:nvPr>
            <p:ph type="title"/>
          </p:nvPr>
        </p:nvSpPr>
        <p:spPr>
          <a:prstGeom prst="rect">
            <a:avLst/>
          </a:prstGeom>
        </p:spPr>
        <p:txBody>
          <a:bodyPr/>
          <a:lstStyle/>
          <a:p>
            <a:pPr/>
            <a:r>
              <a:t>Digital Accessibility Policies</a:t>
            </a:r>
          </a:p>
        </p:txBody>
      </p:sp>
      <p:sp>
        <p:nvSpPr>
          <p:cNvPr id="244" name="Our policy"/>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Our policy</a:t>
            </a:r>
          </a:p>
        </p:txBody>
      </p:sp>
      <p:sp>
        <p:nvSpPr>
          <p:cNvPr id="245" name="Mandated all CMS site authors take a Website Accessibility training course that was developed by our IT Trainer and Web Team…"/>
          <p:cNvSpPr txBox="1"/>
          <p:nvPr>
            <p:ph type="body" idx="1"/>
          </p:nvPr>
        </p:nvSpPr>
        <p:spPr>
          <a:xfrm>
            <a:off x="1206500" y="3784182"/>
            <a:ext cx="21971000" cy="9493973"/>
          </a:xfrm>
          <a:prstGeom prst="rect">
            <a:avLst/>
          </a:prstGeom>
        </p:spPr>
        <p:txBody>
          <a:bodyPr/>
          <a:lstStyle/>
          <a:p>
            <a:pPr/>
            <a:r>
              <a:t>Mandated all CMS site authors take a Website Accessibility training course that was developed by our IT Trainer and Web Team</a:t>
            </a:r>
          </a:p>
          <a:p>
            <a:pPr lvl="1"/>
            <a:r>
              <a:t>Online, Self-paced training in our LMS</a:t>
            </a:r>
          </a:p>
          <a:p>
            <a:pPr lvl="1"/>
            <a:r>
              <a:t>If site authors failed to complete the training by the deadline, their CMS access was removed</a:t>
            </a:r>
          </a:p>
          <a:p>
            <a:pPr/>
            <a:r>
              <a:t>New site authors were required to complete the standard CMS training course and website accessibility training</a:t>
            </a:r>
          </a:p>
          <a:p>
            <a:pPr/>
            <a:r>
              <a:t>We started adding accessibility tips and tricks to our monthly CMS newsletters</a:t>
            </a:r>
          </a:p>
          <a:p>
            <a:pPr lvl="1"/>
            <a:r>
              <a:t>Began communicating our goals, timelines, and expectations of our site authors</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7" name="Step 5: Remediation Strategies"/>
          <p:cNvSpPr txBox="1"/>
          <p:nvPr>
            <p:ph type="title"/>
          </p:nvPr>
        </p:nvSpPr>
        <p:spPr>
          <a:prstGeom prst="rect">
            <a:avLst/>
          </a:prstGeom>
        </p:spPr>
        <p:txBody>
          <a:bodyPr/>
          <a:lstStyle/>
          <a:p>
            <a:pPr/>
            <a:r>
              <a:t>Step 5: Remediation Strategies</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Remediation"/>
          <p:cNvSpPr txBox="1"/>
          <p:nvPr>
            <p:ph type="title"/>
          </p:nvPr>
        </p:nvSpPr>
        <p:spPr>
          <a:prstGeom prst="rect">
            <a:avLst/>
          </a:prstGeom>
        </p:spPr>
        <p:txBody>
          <a:bodyPr/>
          <a:lstStyle/>
          <a:p>
            <a:pPr/>
            <a:r>
              <a:t>Remediation</a:t>
            </a:r>
          </a:p>
        </p:txBody>
      </p:sp>
      <p:sp>
        <p:nvSpPr>
          <p:cNvPr id="250" name="What to do after you get your result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What to do after you get your results</a:t>
            </a:r>
          </a:p>
        </p:txBody>
      </p:sp>
      <p:sp>
        <p:nvSpPr>
          <p:cNvPr id="251" name="You’ve done your domain cleanup, put in place your accessibility policies, developed role specific trainings, and now you’ve received your manual testing results. It’s time to get to work!…"/>
          <p:cNvSpPr txBox="1"/>
          <p:nvPr>
            <p:ph type="body" idx="1"/>
          </p:nvPr>
        </p:nvSpPr>
        <p:spPr>
          <a:prstGeom prst="rect">
            <a:avLst/>
          </a:prstGeom>
        </p:spPr>
        <p:txBody>
          <a:bodyPr/>
          <a:lstStyle/>
          <a:p>
            <a:pPr/>
            <a:r>
              <a:t>You’ve done your domain cleanup, put in place your accessibility policies, developed role specific trainings, and now you’ve received your manual testing results. It’s time to get to work! </a:t>
            </a:r>
          </a:p>
          <a:p>
            <a:pPr/>
            <a:r>
              <a:t>There is no wrong way to prioritize your remediation. Your remediation efforts are going to depend on your resources, platform, third party integrations, and site structure.</a:t>
            </a:r>
          </a:p>
          <a:p>
            <a:pPr/>
            <a:r>
              <a:t>Establish priority levels that make sense for your organization</a:t>
            </a:r>
          </a:p>
          <a:p>
            <a:pPr lvl="1"/>
            <a:r>
              <a:t>There is no universal standard for priority levels, but that’s a good thing!</a:t>
            </a:r>
          </a:p>
          <a:p>
            <a:pPr lvl="1"/>
            <a:r>
              <a:t>Can be based off of conformance level, effort to remediate, total number of issues, number of pages affected by issue, or any combination of metrics.</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3" name="Remediation"/>
          <p:cNvSpPr txBox="1"/>
          <p:nvPr>
            <p:ph type="title"/>
          </p:nvPr>
        </p:nvSpPr>
        <p:spPr>
          <a:prstGeom prst="rect">
            <a:avLst/>
          </a:prstGeom>
        </p:spPr>
        <p:txBody>
          <a:bodyPr/>
          <a:lstStyle/>
          <a:p>
            <a:pPr/>
            <a:r>
              <a:t>Remediation</a:t>
            </a:r>
          </a:p>
        </p:txBody>
      </p:sp>
      <p:sp>
        <p:nvSpPr>
          <p:cNvPr id="254" name="Priority Example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Priority Examples</a:t>
            </a:r>
          </a:p>
        </p:txBody>
      </p:sp>
      <p:sp>
        <p:nvSpPr>
          <p:cNvPr id="255" name="Severe - Content blocking, Interactive elements cannot be reached…"/>
          <p:cNvSpPr txBox="1"/>
          <p:nvPr>
            <p:ph type="body" sz="half" idx="1"/>
          </p:nvPr>
        </p:nvSpPr>
        <p:spPr>
          <a:xfrm>
            <a:off x="6917839" y="4248504"/>
            <a:ext cx="8905459" cy="8256012"/>
          </a:xfrm>
          <a:prstGeom prst="rect">
            <a:avLst/>
          </a:prstGeom>
          <a:ln w="25400">
            <a:solidFill>
              <a:srgbClr val="000000"/>
            </a:solidFill>
          </a:ln>
        </p:spPr>
        <p:txBody>
          <a:bodyPr/>
          <a:lstStyle/>
          <a:p>
            <a:pPr/>
            <a:r>
              <a:t>Severe - Content blocking, Interactive elements cannot be reached</a:t>
            </a:r>
          </a:p>
          <a:p>
            <a:pPr/>
            <a:r>
              <a:t>Medium - Missing accessible names, but can be determined through context</a:t>
            </a:r>
          </a:p>
          <a:p>
            <a:pPr/>
            <a:r>
              <a:t>Low - Inaccurate alternative text</a:t>
            </a:r>
          </a:p>
        </p:txBody>
      </p:sp>
      <p:sp>
        <p:nvSpPr>
          <p:cNvPr id="256" name="High - Combination of large user impact, frequently visited page, and/or high difficulty to fix…"/>
          <p:cNvSpPr txBox="1"/>
          <p:nvPr/>
        </p:nvSpPr>
        <p:spPr>
          <a:xfrm>
            <a:off x="16273910" y="4248504"/>
            <a:ext cx="7340171" cy="8256012"/>
          </a:xfrm>
          <a:prstGeom prst="rect">
            <a:avLst/>
          </a:prstGeom>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marL="507873" indent="-507873" defTabSz="2267655">
              <a:spcBef>
                <a:spcPts val="1100"/>
              </a:spcBef>
              <a:buSzPct val="123000"/>
              <a:buChar char="•"/>
              <a:defRPr sz="3999"/>
            </a:pPr>
            <a:r>
              <a:t>High - Combination of large user impact, frequently visited page, and/or high difficulty to fix</a:t>
            </a:r>
          </a:p>
          <a:p>
            <a:pPr marL="507873" indent="-507873" defTabSz="2267655">
              <a:spcBef>
                <a:spcPts val="1100"/>
              </a:spcBef>
              <a:buSzPct val="123000"/>
              <a:buChar char="•"/>
              <a:defRPr sz="3999"/>
            </a:pPr>
            <a:r>
              <a:t>Medium - Combination of medium user impact, semi-frequently visited page, and/or moderate difficulty to fix</a:t>
            </a:r>
          </a:p>
          <a:p>
            <a:pPr marL="507873" indent="-507873" defTabSz="2267655">
              <a:spcBef>
                <a:spcPts val="1100"/>
              </a:spcBef>
              <a:buSzPct val="123000"/>
              <a:buChar char="•"/>
              <a:defRPr sz="3999"/>
            </a:pPr>
            <a:r>
              <a:t>Low - Combination of low user impact, rarely visited page, and/or low difficulty to fix</a:t>
            </a:r>
          </a:p>
        </p:txBody>
      </p:sp>
      <p:sp>
        <p:nvSpPr>
          <p:cNvPr id="257" name="High - Level A…"/>
          <p:cNvSpPr txBox="1"/>
          <p:nvPr/>
        </p:nvSpPr>
        <p:spPr>
          <a:xfrm>
            <a:off x="694613" y="4248504"/>
            <a:ext cx="5772614" cy="8256012"/>
          </a:xfrm>
          <a:prstGeom prst="rect">
            <a:avLst/>
          </a:prstGeom>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marL="546100" indent="-546100">
              <a:buSzPct val="123000"/>
              <a:buChar char="•"/>
            </a:pPr>
            <a:r>
              <a:t>High - Level A </a:t>
            </a:r>
          </a:p>
          <a:p>
            <a:pPr marL="546100" indent="-546100">
              <a:buSzPct val="123000"/>
              <a:buChar char="•"/>
            </a:pPr>
            <a:r>
              <a:t>Medium - Level AA</a:t>
            </a:r>
          </a:p>
          <a:p>
            <a:pPr marL="546100" indent="-546100">
              <a:buSzPct val="123000"/>
              <a:buChar char="•"/>
            </a:pPr>
            <a:r>
              <a:t>Low - Level AAA</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Remediation"/>
          <p:cNvSpPr txBox="1"/>
          <p:nvPr>
            <p:ph type="title"/>
          </p:nvPr>
        </p:nvSpPr>
        <p:spPr>
          <a:prstGeom prst="rect">
            <a:avLst/>
          </a:prstGeom>
        </p:spPr>
        <p:txBody>
          <a:bodyPr/>
          <a:lstStyle/>
          <a:p>
            <a:pPr/>
            <a:r>
              <a:t>Remediation</a:t>
            </a:r>
          </a:p>
        </p:txBody>
      </p:sp>
      <p:sp>
        <p:nvSpPr>
          <p:cNvPr id="260" name="Template vs Content level issue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Template vs Content level issues</a:t>
            </a:r>
          </a:p>
        </p:txBody>
      </p:sp>
      <p:sp>
        <p:nvSpPr>
          <p:cNvPr id="261" name="Template level…"/>
          <p:cNvSpPr txBox="1"/>
          <p:nvPr>
            <p:ph type="body" idx="1"/>
          </p:nvPr>
        </p:nvSpPr>
        <p:spPr>
          <a:prstGeom prst="rect">
            <a:avLst/>
          </a:prstGeom>
        </p:spPr>
        <p:txBody>
          <a:bodyPr/>
          <a:lstStyle/>
          <a:p>
            <a:pPr/>
            <a:r>
              <a:t>Template level</a:t>
            </a:r>
          </a:p>
          <a:p>
            <a:pPr lvl="1"/>
            <a:r>
              <a:t>Example: Global elements (Headers/Footers/Sidebars/Cookie Banners/CSS)</a:t>
            </a:r>
          </a:p>
          <a:p>
            <a:pPr lvl="1"/>
            <a:r>
              <a:t>Reusable components</a:t>
            </a:r>
          </a:p>
          <a:p>
            <a:pPr lvl="1"/>
            <a:r>
              <a:t>Allows for fixing the issue in a single location and having it fixed sitewide</a:t>
            </a:r>
          </a:p>
          <a:p>
            <a:pPr lvl="1"/>
            <a:r>
              <a:t>Requires less effort to have a big impact</a:t>
            </a:r>
          </a:p>
          <a:p>
            <a:pPr/>
            <a:r>
              <a:t>Content level</a:t>
            </a:r>
          </a:p>
          <a:p>
            <a:pPr lvl="1"/>
            <a:r>
              <a:t>Example: Page structure, alt text</a:t>
            </a:r>
          </a:p>
          <a:p>
            <a:pPr lvl="1"/>
            <a:r>
              <a:t>Each issue is unique and will need to be addressed individually</a:t>
            </a:r>
          </a:p>
          <a:p>
            <a:pPr lvl="1"/>
            <a:r>
              <a:t>Responsibility of site authors</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3" name="Remediation"/>
          <p:cNvSpPr txBox="1"/>
          <p:nvPr>
            <p:ph type="title"/>
          </p:nvPr>
        </p:nvSpPr>
        <p:spPr>
          <a:prstGeom prst="rect">
            <a:avLst/>
          </a:prstGeom>
        </p:spPr>
        <p:txBody>
          <a:bodyPr/>
          <a:lstStyle/>
          <a:p>
            <a:pPr/>
            <a:r>
              <a:t>Remediation</a:t>
            </a:r>
          </a:p>
        </p:txBody>
      </p:sp>
      <p:sp>
        <p:nvSpPr>
          <p:cNvPr id="264" name="Other ways to prioritize"/>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Other ways to prioritize</a:t>
            </a:r>
          </a:p>
        </p:txBody>
      </p:sp>
      <p:sp>
        <p:nvSpPr>
          <p:cNvPr id="265" name="Combination of Automated and Manual Testing results…"/>
          <p:cNvSpPr txBox="1"/>
          <p:nvPr>
            <p:ph type="body" idx="1"/>
          </p:nvPr>
        </p:nvSpPr>
        <p:spPr>
          <a:prstGeom prst="rect">
            <a:avLst/>
          </a:prstGeom>
        </p:spPr>
        <p:txBody>
          <a:bodyPr/>
          <a:lstStyle/>
          <a:p>
            <a:pPr/>
            <a:r>
              <a:t>Combination of Automated and Manual Testing results</a:t>
            </a:r>
          </a:p>
          <a:p>
            <a:pPr lvl="1"/>
            <a:r>
              <a:t>One doesn’t take priority over the other</a:t>
            </a:r>
          </a:p>
          <a:p>
            <a:pPr/>
            <a:r>
              <a:t>Issue Severity</a:t>
            </a:r>
          </a:p>
          <a:p>
            <a:pPr lvl="1"/>
            <a:r>
              <a:t>Remediate content blocking barriers first </a:t>
            </a:r>
          </a:p>
          <a:p>
            <a:pPr/>
            <a:r>
              <a:t>Analytics </a:t>
            </a:r>
          </a:p>
          <a:p>
            <a:pPr lvl="1"/>
            <a:r>
              <a:t>Fix high traffic pages first</a:t>
            </a:r>
          </a:p>
          <a:p>
            <a:pPr lvl="1"/>
            <a:r>
              <a:t>Page with significant barriers, but little traffic might have lower priority </a:t>
            </a:r>
          </a:p>
          <a:p>
            <a:pPr/>
            <a:r>
              <a:t>Low hanging fruit </a:t>
            </a:r>
          </a:p>
          <a:p>
            <a:pPr lvl="1"/>
            <a:r>
              <a:t>Issues that require little effort to fix</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Step 6: Moving Forward"/>
          <p:cNvSpPr txBox="1"/>
          <p:nvPr>
            <p:ph type="title"/>
          </p:nvPr>
        </p:nvSpPr>
        <p:spPr>
          <a:prstGeom prst="rect">
            <a:avLst/>
          </a:prstGeom>
        </p:spPr>
        <p:txBody>
          <a:bodyPr/>
          <a:lstStyle/>
          <a:p>
            <a:pPr/>
            <a:r>
              <a:t>Step 6: Moving Forward</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Moving Forward"/>
          <p:cNvSpPr txBox="1"/>
          <p:nvPr>
            <p:ph type="title"/>
          </p:nvPr>
        </p:nvSpPr>
        <p:spPr>
          <a:prstGeom prst="rect">
            <a:avLst/>
          </a:prstGeom>
        </p:spPr>
        <p:txBody>
          <a:bodyPr/>
          <a:lstStyle/>
          <a:p>
            <a:pPr/>
            <a:r>
              <a:t>Moving Forward</a:t>
            </a:r>
          </a:p>
        </p:txBody>
      </p:sp>
      <p:sp>
        <p:nvSpPr>
          <p:cNvPr id="270" name="New content and ongoing maintenance"/>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New content and ongoing maintenance</a:t>
            </a:r>
          </a:p>
        </p:txBody>
      </p:sp>
      <p:sp>
        <p:nvSpPr>
          <p:cNvPr id="271" name="Ensure new content is being created with accessibility in mind…"/>
          <p:cNvSpPr txBox="1"/>
          <p:nvPr>
            <p:ph type="body" idx="1"/>
          </p:nvPr>
        </p:nvSpPr>
        <p:spPr>
          <a:prstGeom prst="rect">
            <a:avLst/>
          </a:prstGeom>
        </p:spPr>
        <p:txBody>
          <a:bodyPr/>
          <a:lstStyle/>
          <a:p>
            <a:pPr/>
            <a:r>
              <a:t>Ensure new content is being created with accessibility in mind</a:t>
            </a:r>
          </a:p>
          <a:p>
            <a:pPr/>
            <a:r>
              <a:t>Accessibility requires continual effort, education, and resources</a:t>
            </a:r>
          </a:p>
          <a:p>
            <a:pPr/>
            <a:r>
              <a:t>Accessibility is everyone’s responsibility</a:t>
            </a:r>
          </a:p>
          <a:p>
            <a:pPr lvl="1"/>
            <a:r>
              <a:t>Admissions - Ensuring application process is accessible</a:t>
            </a:r>
          </a:p>
          <a:p>
            <a:pPr lvl="1"/>
            <a:r>
              <a:t>HR - Hiring people with disabilities</a:t>
            </a:r>
          </a:p>
          <a:p>
            <a:pPr lvl="1"/>
            <a:r>
              <a:t>Developers</a:t>
            </a:r>
          </a:p>
          <a:p>
            <a:pPr lvl="1"/>
            <a:r>
              <a:t>Content Authors</a:t>
            </a:r>
          </a:p>
          <a:p>
            <a:pPr lvl="1"/>
            <a:r>
              <a:t>Marketing</a:t>
            </a:r>
          </a:p>
          <a:p>
            <a:pPr lvl="1"/>
            <a:r>
              <a:t>Faculty</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3" name="Moving Forward"/>
          <p:cNvSpPr txBox="1"/>
          <p:nvPr>
            <p:ph type="title"/>
          </p:nvPr>
        </p:nvSpPr>
        <p:spPr>
          <a:prstGeom prst="rect">
            <a:avLst/>
          </a:prstGeom>
        </p:spPr>
        <p:txBody>
          <a:bodyPr/>
          <a:lstStyle/>
          <a:p>
            <a:pPr/>
            <a:r>
              <a:t>Moving Forward</a:t>
            </a:r>
          </a:p>
        </p:txBody>
      </p:sp>
      <p:sp>
        <p:nvSpPr>
          <p:cNvPr id="274" name="Shifting Lef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Shifting Left</a:t>
            </a:r>
          </a:p>
        </p:txBody>
      </p:sp>
      <p:sp>
        <p:nvSpPr>
          <p:cNvPr id="275" name="Accessibility shouldn’t be an afterthought…"/>
          <p:cNvSpPr txBox="1"/>
          <p:nvPr>
            <p:ph type="body" idx="1"/>
          </p:nvPr>
        </p:nvSpPr>
        <p:spPr>
          <a:prstGeom prst="rect">
            <a:avLst/>
          </a:prstGeom>
        </p:spPr>
        <p:txBody>
          <a:bodyPr/>
          <a:lstStyle/>
          <a:p>
            <a:pPr/>
            <a:r>
              <a:t>Accessibility shouldn’t be an afterthought</a:t>
            </a:r>
          </a:p>
          <a:p>
            <a:pPr/>
            <a:r>
              <a:t>Integrate accessibility practices earlier and more frequently into the development/content lifecycle</a:t>
            </a:r>
          </a:p>
          <a:p>
            <a:pPr lvl="1"/>
            <a:r>
              <a:t>Move away from build first, remediate later</a:t>
            </a:r>
          </a:p>
          <a:p>
            <a:pPr lvl="2"/>
            <a:r>
              <a:t>More expensive to remediate content than to build it accessible from the start</a:t>
            </a:r>
          </a:p>
          <a:p>
            <a:pPr lvl="2"/>
            <a:r>
              <a:t>Takes resources from other projects or remediation efforts</a:t>
            </a:r>
          </a:p>
          <a:p>
            <a:pPr/>
            <a:r>
              <a:t>Shift to internal training that is specific to your internal tools, roles, branding, and marketing guidelines</a:t>
            </a:r>
          </a:p>
          <a:p>
            <a:pPr/>
            <a:r>
              <a:t>In-house SME’s are now trained and have the tools to perform manual verification</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Agenda"/>
          <p:cNvSpPr txBox="1"/>
          <p:nvPr>
            <p:ph type="title"/>
          </p:nvPr>
        </p:nvSpPr>
        <p:spPr>
          <a:prstGeom prst="rect">
            <a:avLst/>
          </a:prstGeom>
        </p:spPr>
        <p:txBody>
          <a:bodyPr/>
          <a:lstStyle/>
          <a:p>
            <a:pPr/>
            <a:r>
              <a:t>Agenda</a:t>
            </a:r>
          </a:p>
        </p:txBody>
      </p:sp>
      <p:sp>
        <p:nvSpPr>
          <p:cNvPr id="180" name="Who will benefit from this presentation?"/>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Who will benefit from this presentation?</a:t>
            </a:r>
          </a:p>
        </p:txBody>
      </p:sp>
      <p:sp>
        <p:nvSpPr>
          <p:cNvPr id="181" name="Accessibility beginners/novices who are tasked with making their website accessible and may not know where to start…"/>
          <p:cNvSpPr txBox="1"/>
          <p:nvPr>
            <p:ph type="body" idx="1"/>
          </p:nvPr>
        </p:nvSpPr>
        <p:spPr>
          <a:prstGeom prst="rect">
            <a:avLst/>
          </a:prstGeom>
        </p:spPr>
        <p:txBody>
          <a:bodyPr/>
          <a:lstStyle/>
          <a:p>
            <a:pPr marL="524255" indent="-524255" defTabSz="2340805">
              <a:spcBef>
                <a:spcPts val="1100"/>
              </a:spcBef>
              <a:defRPr sz="4128"/>
            </a:pPr>
            <a:r>
              <a:t>Accessibility beginners/novices who are tasked with making their website accessible and may not know where to start</a:t>
            </a:r>
          </a:p>
          <a:p>
            <a:pPr marL="524255" indent="-524255" defTabSz="2340805">
              <a:spcBef>
                <a:spcPts val="1100"/>
              </a:spcBef>
              <a:defRPr sz="4128"/>
            </a:pPr>
            <a:r>
              <a:t>This is applicable to any type of organization, team size, CMS, framework, etc. Topics covered in this presentation are fairly high level and are not dependent on any specific technology or organization type</a:t>
            </a:r>
          </a:p>
          <a:p>
            <a:pPr marL="524255" indent="-524255" defTabSz="2340805">
              <a:spcBef>
                <a:spcPts val="1100"/>
              </a:spcBef>
              <a:defRPr sz="4128"/>
            </a:pPr>
            <a:r>
              <a:t>Topics:</a:t>
            </a:r>
          </a:p>
          <a:p>
            <a:pPr lvl="1" marL="1109472" indent="-524255" defTabSz="2340805">
              <a:spcBef>
                <a:spcPts val="1100"/>
              </a:spcBef>
              <a:defRPr sz="4128"/>
            </a:pPr>
            <a:r>
              <a:t>Identifying Digital Properties</a:t>
            </a:r>
          </a:p>
          <a:p>
            <a:pPr lvl="1" marL="1109472" indent="-524255" defTabSz="2340805">
              <a:spcBef>
                <a:spcPts val="1100"/>
              </a:spcBef>
              <a:defRPr sz="4128"/>
            </a:pPr>
            <a:r>
              <a:t>Accessibility Audit</a:t>
            </a:r>
          </a:p>
          <a:p>
            <a:pPr lvl="1" marL="1109472" indent="-524255" defTabSz="2340805">
              <a:spcBef>
                <a:spcPts val="1100"/>
              </a:spcBef>
              <a:defRPr sz="4128"/>
            </a:pPr>
            <a:r>
              <a:t>Remediation Strategies</a:t>
            </a:r>
          </a:p>
          <a:p>
            <a:pPr lvl="1" marL="1109472" indent="-524255" defTabSz="2340805">
              <a:spcBef>
                <a:spcPts val="1100"/>
              </a:spcBef>
              <a:defRPr sz="4128"/>
            </a:pPr>
            <a:r>
              <a:t>Digital Accessibility Policies</a:t>
            </a:r>
          </a:p>
          <a:p>
            <a:pPr lvl="1" marL="1109472" indent="-524255" defTabSz="2340805">
              <a:spcBef>
                <a:spcPts val="1100"/>
              </a:spcBef>
              <a:defRPr sz="4128"/>
            </a:pPr>
            <a:r>
              <a:t>Education and Training</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7" name="Moving Forward"/>
          <p:cNvSpPr txBox="1"/>
          <p:nvPr>
            <p:ph type="title"/>
          </p:nvPr>
        </p:nvSpPr>
        <p:spPr>
          <a:prstGeom prst="rect">
            <a:avLst/>
          </a:prstGeom>
        </p:spPr>
        <p:txBody>
          <a:bodyPr/>
          <a:lstStyle/>
          <a:p>
            <a:pPr/>
            <a:r>
              <a:t>Moving Forward</a:t>
            </a:r>
          </a:p>
        </p:txBody>
      </p:sp>
      <p:sp>
        <p:nvSpPr>
          <p:cNvPr id="278" name="Ongoing reports and accessibility check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Ongoing reports and accessibility checks</a:t>
            </a:r>
          </a:p>
        </p:txBody>
      </p:sp>
      <p:sp>
        <p:nvSpPr>
          <p:cNvPr id="279" name="After selecting and launching our accessibility tool, we generated an accessibility report for all known sites…"/>
          <p:cNvSpPr txBox="1"/>
          <p:nvPr>
            <p:ph type="body" idx="1"/>
          </p:nvPr>
        </p:nvSpPr>
        <p:spPr>
          <a:prstGeom prst="rect">
            <a:avLst/>
          </a:prstGeom>
        </p:spPr>
        <p:txBody>
          <a:bodyPr/>
          <a:lstStyle/>
          <a:p>
            <a:pPr/>
            <a:r>
              <a:t>After selecting and launching our accessibility tool, we generated an accessibility report for all known sites</a:t>
            </a:r>
          </a:p>
          <a:p>
            <a:pPr/>
            <a:r>
              <a:t>Going forward we would send these reports out on a quarterly basis</a:t>
            </a:r>
          </a:p>
          <a:p>
            <a:pPr/>
            <a:r>
              <a:t>One thing we quickly discovered was the automated checker was flagging global elements that the site authors had no access to change</a:t>
            </a:r>
          </a:p>
          <a:p>
            <a:pPr lvl="1"/>
            <a:r>
              <a:t>This resulted in a lot of frustration</a:t>
            </a:r>
          </a:p>
          <a:p>
            <a:pPr lvl="1"/>
            <a:r>
              <a:t>To resolve this, we created work-study positions that would generate these reports for departments and pull out the issues content authors couldn’t fix on their own</a:t>
            </a:r>
          </a:p>
          <a:p>
            <a:pPr/>
            <a:r>
              <a:t>After 2+ years of hard work, we were able to resolve our OCR complaint, but the work continued!</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1" name="Questions?"/>
          <p:cNvSpPr txBox="1"/>
          <p:nvPr>
            <p:ph type="title"/>
          </p:nvPr>
        </p:nvSpPr>
        <p:spPr>
          <a:prstGeom prst="rect">
            <a:avLst/>
          </a:prstGeom>
        </p:spPr>
        <p:txBody>
          <a:bodyPr/>
          <a:lstStyle/>
          <a:p>
            <a:pPr/>
            <a:r>
              <a:t>Questions?</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3" name="Email: jgo@siteimprove.com…"/>
          <p:cNvSpPr txBox="1"/>
          <p:nvPr>
            <p:ph type="title"/>
          </p:nvPr>
        </p:nvSpPr>
        <p:spPr>
          <a:xfrm>
            <a:off x="1132098" y="4533899"/>
            <a:ext cx="12696154" cy="4648201"/>
          </a:xfrm>
          <a:prstGeom prst="rect">
            <a:avLst/>
          </a:prstGeom>
        </p:spPr>
        <p:txBody>
          <a:bodyPr/>
          <a:lstStyle/>
          <a:p>
            <a:pPr defTabSz="825500">
              <a:lnSpc>
                <a:spcPct val="100000"/>
              </a:lnSpc>
              <a:defRPr b="1" spc="0" sz="5500">
                <a:latin typeface="+mn-lt"/>
                <a:ea typeface="+mn-ea"/>
                <a:cs typeface="+mn-cs"/>
                <a:sym typeface="Helvetica Neue"/>
              </a:defRPr>
            </a:pPr>
            <a:r>
              <a:t>Email: </a:t>
            </a:r>
            <a:r>
              <a:rPr u="sng">
                <a:hlinkClick r:id="rId2" invalidUrl="" action="" tgtFrame="" tooltip="" history="1" highlightClick="0" endSnd="0"/>
              </a:rPr>
              <a:t>jgo@siteimprove.com</a:t>
            </a:r>
            <a:r>
              <a:t> </a:t>
            </a:r>
          </a:p>
          <a:p>
            <a:pPr defTabSz="825500">
              <a:lnSpc>
                <a:spcPct val="100000"/>
              </a:lnSpc>
              <a:defRPr b="1" spc="0" sz="5500">
                <a:latin typeface="+mn-lt"/>
                <a:ea typeface="+mn-ea"/>
                <a:cs typeface="+mn-cs"/>
                <a:sym typeface="Helvetica Neue"/>
              </a:defRPr>
            </a:pPr>
            <a:r>
              <a:t>LinkedIn: </a:t>
            </a:r>
            <a:r>
              <a:rPr u="sng">
                <a:hlinkClick r:id="rId3" invalidUrl="" action="" tgtFrame="" tooltip="" history="1" highlightClick="0" endSnd="0"/>
              </a:rPr>
              <a:t>https://www.linkedin.com/in/jeremy-gonzales1331/</a:t>
            </a:r>
          </a:p>
        </p:txBody>
      </p:sp>
      <p:pic>
        <p:nvPicPr>
          <p:cNvPr id="284" name="Headshot of Jeremy Gonzales in a grey suit tightening a purple tie." descr="Headshot of Jeremy Gonzales in a grey suit tightening a purple tie."/>
          <p:cNvPicPr>
            <a:picLocks noChangeAspect="1"/>
          </p:cNvPicPr>
          <p:nvPr/>
        </p:nvPicPr>
        <p:blipFill>
          <a:blip r:embed="rId4">
            <a:extLst/>
          </a:blip>
          <a:srcRect l="0" t="4636" r="10568" b="2671"/>
          <a:stretch>
            <a:fillRect/>
          </a:stretch>
        </p:blipFill>
        <p:spPr>
          <a:xfrm>
            <a:off x="14711038" y="2578100"/>
            <a:ext cx="8258737" cy="8559843"/>
          </a:xfrm>
          <a:prstGeom prst="rect">
            <a:avLst/>
          </a:prstGeom>
          <a:ln w="25400">
            <a:miter lim="400000"/>
          </a:ln>
          <a:effectLst>
            <a:outerShdw sx="100000" sy="100000" kx="0" ky="0" algn="b" rotWithShape="0" blurRad="254000" dist="127000" dir="5400000">
              <a:srgbClr val="000000">
                <a:alpha val="70000"/>
              </a:srgbClr>
            </a:outerShdw>
          </a:effectLst>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Background"/>
          <p:cNvSpPr txBox="1"/>
          <p:nvPr>
            <p:ph type="title"/>
          </p:nvPr>
        </p:nvSpPr>
        <p:spPr>
          <a:prstGeom prst="rect">
            <a:avLst/>
          </a:prstGeom>
        </p:spPr>
        <p:txBody>
          <a:bodyPr/>
          <a:lstStyle/>
          <a:p>
            <a:pPr/>
            <a:r>
              <a:t>Background</a:t>
            </a:r>
          </a:p>
        </p:txBody>
      </p:sp>
      <p:sp>
        <p:nvSpPr>
          <p:cNvPr id="184" name="Office of Civil Rights (OCR) Complain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Office of Civil Rights (OCR) Complaint</a:t>
            </a:r>
          </a:p>
        </p:txBody>
      </p:sp>
      <p:sp>
        <p:nvSpPr>
          <p:cNvPr id="185" name="2017 - OCR complaint filed against our domain…"/>
          <p:cNvSpPr txBox="1"/>
          <p:nvPr>
            <p:ph type="body" idx="1"/>
          </p:nvPr>
        </p:nvSpPr>
        <p:spPr>
          <a:prstGeom prst="rect">
            <a:avLst/>
          </a:prstGeom>
        </p:spPr>
        <p:txBody>
          <a:bodyPr/>
          <a:lstStyle/>
          <a:p>
            <a:pPr marL="535177" indent="-535177" defTabSz="2389572">
              <a:spcBef>
                <a:spcPts val="1100"/>
              </a:spcBef>
              <a:defRPr sz="4214"/>
            </a:pPr>
            <a:r>
              <a:t>2017 - OCR complaint filed against our domain</a:t>
            </a:r>
          </a:p>
          <a:p>
            <a:pPr lvl="1" marL="1132586" indent="-535177" defTabSz="2389572">
              <a:spcBef>
                <a:spcPts val="1100"/>
              </a:spcBef>
              <a:defRPr sz="4214"/>
            </a:pPr>
            <a:r>
              <a:t>Some were automated checks that passed manual verification (i.e. color contrast)</a:t>
            </a:r>
          </a:p>
          <a:p>
            <a:pPr lvl="1" marL="1132586" indent="-535177" defTabSz="2389572">
              <a:spcBef>
                <a:spcPts val="1100"/>
              </a:spcBef>
              <a:defRPr sz="4214"/>
            </a:pPr>
            <a:r>
              <a:t>Some of the elements identified were legitimate barriers</a:t>
            </a:r>
          </a:p>
          <a:p>
            <a:pPr marL="535177" indent="-535177" defTabSz="2389572">
              <a:spcBef>
                <a:spcPts val="1100"/>
              </a:spcBef>
              <a:defRPr sz="4214"/>
            </a:pPr>
            <a:r>
              <a:t>Two people on the web team at the time</a:t>
            </a:r>
          </a:p>
          <a:p>
            <a:pPr lvl="1" marL="1132586" indent="-535177" defTabSz="2389572">
              <a:spcBef>
                <a:spcPts val="1100"/>
              </a:spcBef>
              <a:defRPr sz="4214"/>
            </a:pPr>
            <a:r>
              <a:t>We oversaw all of the CMS sites</a:t>
            </a:r>
          </a:p>
          <a:p>
            <a:pPr lvl="1" marL="1132586" indent="-535177" defTabSz="2389572">
              <a:spcBef>
                <a:spcPts val="1100"/>
              </a:spcBef>
              <a:defRPr sz="4214"/>
            </a:pPr>
            <a:r>
              <a:t>50k+ pages, 400+ Site Authors with varying skill levels </a:t>
            </a:r>
            <a:endParaRPr b="1"/>
          </a:p>
          <a:p>
            <a:pPr lvl="1" marL="1132586" indent="-535177" defTabSz="2389572">
              <a:spcBef>
                <a:spcPts val="1100"/>
              </a:spcBef>
              <a:defRPr sz="4214"/>
            </a:pPr>
            <a:r>
              <a:t>Where do we even start?</a:t>
            </a:r>
          </a:p>
          <a:p>
            <a:pPr marL="535177" indent="-535177" defTabSz="2389572">
              <a:spcBef>
                <a:spcPts val="1100"/>
              </a:spcBef>
              <a:defRPr sz="4214"/>
            </a:pPr>
            <a:r>
              <a:t>University Size (at the time)</a:t>
            </a:r>
          </a:p>
          <a:p>
            <a:pPr lvl="1" marL="1132586" indent="-535177" defTabSz="2389572">
              <a:spcBef>
                <a:spcPts val="1100"/>
              </a:spcBef>
              <a:defRPr sz="4214"/>
            </a:pPr>
            <a:r>
              <a:t>Approximately 12,500 students, 700 Faculty</a:t>
            </a:r>
          </a:p>
          <a:p>
            <a:pPr lvl="1" marL="1132586" indent="-535177" defTabSz="2389572">
              <a:spcBef>
                <a:spcPts val="1100"/>
              </a:spcBef>
              <a:defRPr sz="4214"/>
            </a:pPr>
            <a:r>
              <a:t>Population around 31,000</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Step 1: Identifying Digital Assets"/>
          <p:cNvSpPr txBox="1"/>
          <p:nvPr>
            <p:ph type="title"/>
          </p:nvPr>
        </p:nvSpPr>
        <p:spPr>
          <a:prstGeom prst="rect">
            <a:avLst/>
          </a:prstGeom>
        </p:spPr>
        <p:txBody>
          <a:bodyPr/>
          <a:lstStyle/>
          <a:p>
            <a:pPr/>
            <a:r>
              <a:t>Step 1: Identifying Digital Assets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Identification"/>
          <p:cNvSpPr txBox="1"/>
          <p:nvPr>
            <p:ph type="title"/>
          </p:nvPr>
        </p:nvSpPr>
        <p:spPr>
          <a:prstGeom prst="rect">
            <a:avLst/>
          </a:prstGeom>
        </p:spPr>
        <p:txBody>
          <a:bodyPr/>
          <a:lstStyle/>
          <a:p>
            <a:pPr/>
            <a:r>
              <a:t>Identification</a:t>
            </a:r>
          </a:p>
        </p:txBody>
      </p:sp>
      <p:sp>
        <p:nvSpPr>
          <p:cNvPr id="190" name="Site Inventory Audi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Site Inventory Audit</a:t>
            </a:r>
          </a:p>
        </p:txBody>
      </p:sp>
      <p:sp>
        <p:nvSpPr>
          <p:cNvPr id="191" name="Why perform an Inventory Audit?…"/>
          <p:cNvSpPr txBox="1"/>
          <p:nvPr>
            <p:ph type="body" idx="1"/>
          </p:nvPr>
        </p:nvSpPr>
        <p:spPr>
          <a:prstGeom prst="rect">
            <a:avLst/>
          </a:prstGeom>
        </p:spPr>
        <p:txBody>
          <a:bodyPr/>
          <a:lstStyle/>
          <a:p>
            <a:pPr/>
            <a:r>
              <a:t>Why perform an Inventory Audit? </a:t>
            </a:r>
          </a:p>
          <a:p>
            <a:pPr lvl="1"/>
            <a:r>
              <a:t>Identify all digital properties across domain </a:t>
            </a:r>
          </a:p>
          <a:p>
            <a:pPr lvl="2"/>
            <a:r>
              <a:t>(Pages, PDFs, subdomains, 3rd party systems)</a:t>
            </a:r>
          </a:p>
          <a:p>
            <a:pPr lvl="1"/>
            <a:r>
              <a:t>Assign responsibility to content owner</a:t>
            </a:r>
          </a:p>
          <a:p>
            <a:pPr lvl="1"/>
            <a:r>
              <a:t>Can help guide remediation strategies</a:t>
            </a:r>
          </a:p>
          <a:p>
            <a:pPr/>
            <a:r>
              <a:t>The scope of the OCR complaint meant that we were responsible for everything on the domain</a:t>
            </a:r>
          </a:p>
          <a:p>
            <a:pPr lvl="1"/>
            <a:r>
              <a:t>The web team knew what lived within the CMS, but… </a:t>
            </a:r>
          </a:p>
          <a:p>
            <a:pPr lvl="2"/>
            <a:r>
              <a:t>We were also aware of other digital properties that lived on the domain</a:t>
            </a:r>
          </a:p>
          <a:p>
            <a:pPr lvl="2"/>
            <a:r>
              <a:t>What scared us most is what was out there that we didn’t know about</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Identification"/>
          <p:cNvSpPr txBox="1"/>
          <p:nvPr>
            <p:ph type="title"/>
          </p:nvPr>
        </p:nvSpPr>
        <p:spPr>
          <a:prstGeom prst="rect">
            <a:avLst/>
          </a:prstGeom>
        </p:spPr>
        <p:txBody>
          <a:bodyPr/>
          <a:lstStyle/>
          <a:p>
            <a:pPr/>
            <a:r>
              <a:t>Identification</a:t>
            </a:r>
          </a:p>
        </p:txBody>
      </p:sp>
      <p:sp>
        <p:nvSpPr>
          <p:cNvPr id="194" name="How to Perform Inventory Audi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How to Perform Inventory Audit</a:t>
            </a:r>
          </a:p>
        </p:txBody>
      </p:sp>
      <p:sp>
        <p:nvSpPr>
          <p:cNvPr id="195" name="Collaborated with IT department…"/>
          <p:cNvSpPr txBox="1"/>
          <p:nvPr>
            <p:ph type="body" sz="half" idx="1"/>
          </p:nvPr>
        </p:nvSpPr>
        <p:spPr>
          <a:xfrm>
            <a:off x="1206500" y="4248504"/>
            <a:ext cx="21971000" cy="5218992"/>
          </a:xfrm>
          <a:prstGeom prst="rect">
            <a:avLst/>
          </a:prstGeom>
        </p:spPr>
        <p:txBody>
          <a:bodyPr/>
          <a:lstStyle/>
          <a:p>
            <a:pPr/>
            <a:r>
              <a:t>Collaborated with IT department </a:t>
            </a:r>
          </a:p>
          <a:p>
            <a:pPr lvl="1"/>
            <a:r>
              <a:t>Identify sites that had requested server space (outside the CMS)</a:t>
            </a:r>
          </a:p>
          <a:p>
            <a:pPr lvl="1"/>
            <a:r>
              <a:t>Subdomains</a:t>
            </a:r>
          </a:p>
          <a:p>
            <a:pPr/>
            <a:r>
              <a:t>Site Crawlers</a:t>
            </a:r>
          </a:p>
          <a:p>
            <a:pPr/>
            <a:r>
              <a:t>Google Search Console</a:t>
            </a:r>
          </a:p>
          <a:p>
            <a:pPr/>
            <a:r>
              <a:t>Google Analytics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Identification"/>
          <p:cNvSpPr txBox="1"/>
          <p:nvPr>
            <p:ph type="title"/>
          </p:nvPr>
        </p:nvSpPr>
        <p:spPr>
          <a:prstGeom prst="rect">
            <a:avLst/>
          </a:prstGeom>
        </p:spPr>
        <p:txBody>
          <a:bodyPr/>
          <a:lstStyle/>
          <a:p>
            <a:pPr/>
            <a:r>
              <a:t>Identification</a:t>
            </a:r>
          </a:p>
        </p:txBody>
      </p:sp>
      <p:sp>
        <p:nvSpPr>
          <p:cNvPr id="198" name="Site Inventory Audi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Site Inventory Audit</a:t>
            </a:r>
          </a:p>
        </p:txBody>
      </p:sp>
      <p:sp>
        <p:nvSpPr>
          <p:cNvPr id="199" name="What we found:…"/>
          <p:cNvSpPr txBox="1"/>
          <p:nvPr>
            <p:ph type="body" idx="1"/>
          </p:nvPr>
        </p:nvSpPr>
        <p:spPr>
          <a:xfrm>
            <a:off x="1206500" y="3489556"/>
            <a:ext cx="21971000" cy="9014960"/>
          </a:xfrm>
          <a:prstGeom prst="rect">
            <a:avLst/>
          </a:prstGeom>
        </p:spPr>
        <p:txBody>
          <a:bodyPr/>
          <a:lstStyle/>
          <a:p>
            <a:pPr/>
            <a:r>
              <a:t>What we found:</a:t>
            </a:r>
          </a:p>
          <a:p>
            <a:pPr lvl="1"/>
            <a:r>
              <a:t>Student websites</a:t>
            </a:r>
          </a:p>
          <a:p>
            <a:pPr lvl="1"/>
            <a:r>
              <a:t>Faculty websites</a:t>
            </a:r>
          </a:p>
          <a:p>
            <a:pPr lvl="1"/>
            <a:r>
              <a:t>Club/Organization Sites</a:t>
            </a:r>
          </a:p>
          <a:p>
            <a:pPr lvl="1"/>
            <a:r>
              <a:t>IT Websites</a:t>
            </a:r>
          </a:p>
          <a:p>
            <a:pPr lvl="1"/>
            <a:r>
              <a:t>Library Websites</a:t>
            </a:r>
          </a:p>
          <a:p>
            <a:pPr lvl="1"/>
            <a:r>
              <a:t>Athletic Ticketing site</a:t>
            </a:r>
          </a:p>
          <a:p>
            <a:pPr lvl="1"/>
            <a:r>
              <a:t>PDF Documents (Human and Machine Generated)</a:t>
            </a:r>
          </a:p>
          <a:p>
            <a:pPr lvl="1"/>
            <a:r>
              <a:t>Third Party applications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Identification"/>
          <p:cNvSpPr txBox="1"/>
          <p:nvPr>
            <p:ph type="title"/>
          </p:nvPr>
        </p:nvSpPr>
        <p:spPr>
          <a:prstGeom prst="rect">
            <a:avLst/>
          </a:prstGeom>
        </p:spPr>
        <p:txBody>
          <a:bodyPr/>
          <a:lstStyle/>
          <a:p>
            <a:pPr/>
            <a:r>
              <a:t>Identification</a:t>
            </a:r>
          </a:p>
        </p:txBody>
      </p:sp>
      <p:sp>
        <p:nvSpPr>
          <p:cNvPr id="202" name="Now wha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Now what?</a:t>
            </a:r>
          </a:p>
        </p:txBody>
      </p:sp>
      <p:sp>
        <p:nvSpPr>
          <p:cNvPr id="203" name="Start assigning an owner to each property…"/>
          <p:cNvSpPr txBox="1"/>
          <p:nvPr>
            <p:ph type="body" idx="1"/>
          </p:nvPr>
        </p:nvSpPr>
        <p:spPr>
          <a:prstGeom prst="rect">
            <a:avLst/>
          </a:prstGeom>
        </p:spPr>
        <p:txBody>
          <a:bodyPr/>
          <a:lstStyle/>
          <a:p>
            <a:pPr lvl="1"/>
            <a:r>
              <a:t>Start assigning an owner to each property</a:t>
            </a:r>
          </a:p>
          <a:p>
            <a:pPr lvl="1"/>
            <a:r>
              <a:t>CMS Cleanup</a:t>
            </a:r>
          </a:p>
          <a:p>
            <a:pPr lvl="1"/>
            <a:r>
              <a:t>Domain cleanup</a:t>
            </a:r>
          </a:p>
          <a:p>
            <a:pPr lvl="2"/>
            <a:r>
              <a:t>Sites outside of the CMS were given three options:</a:t>
            </a:r>
          </a:p>
          <a:p>
            <a:pPr lvl="3"/>
            <a:r>
              <a:t>Move into the CMS</a:t>
            </a:r>
          </a:p>
          <a:p>
            <a:pPr lvl="3"/>
            <a:r>
              <a:t>Move into LMS</a:t>
            </a:r>
          </a:p>
          <a:p>
            <a:pPr lvl="3"/>
            <a:r>
              <a:t>Remove university branding and move to private hosting</a:t>
            </a:r>
          </a:p>
          <a:p>
            <a:pPr lvl="3"/>
            <a:r>
              <a:t>There was an exemption process, but started being abused</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30_BasicColor">
  <a:themeElements>
    <a:clrScheme name="30_BasicColor">
      <a:dk1>
        <a:srgbClr val="000000"/>
      </a:dk1>
      <a:lt1>
        <a:srgbClr val="003462"/>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1200"/>
          </a:spcBef>
          <a:spcAft>
            <a:spcPts val="0"/>
          </a:spcAft>
          <a:buClrTx/>
          <a:buSzTx/>
          <a:buFontTx/>
          <a:buNone/>
          <a:tabLst/>
          <a:defRPr b="0" baseline="0" cap="none" i="0" spc="0" strike="noStrike" sz="4300" u="none" kumimoji="0" normalizeH="0">
            <a:ln>
              <a:noFill/>
            </a:ln>
            <a:solidFill>
              <a:srgbClr val="000000"/>
            </a:solidFill>
            <a:effectLst/>
            <a:uFillTx/>
            <a:latin typeface="Avenir Next Regular"/>
            <a:ea typeface="Avenir Next Regular"/>
            <a:cs typeface="Avenir Next Regular"/>
            <a:sym typeface="Avenir Next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30_BasicColor">
  <a:themeElements>
    <a:clrScheme name="30_BasicColor">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1200"/>
          </a:spcBef>
          <a:spcAft>
            <a:spcPts val="0"/>
          </a:spcAft>
          <a:buClrTx/>
          <a:buSzTx/>
          <a:buFontTx/>
          <a:buNone/>
          <a:tabLst/>
          <a:defRPr b="0" baseline="0" cap="none" i="0" spc="0" strike="noStrike" sz="4300" u="none" kumimoji="0" normalizeH="0">
            <a:ln>
              <a:noFill/>
            </a:ln>
            <a:solidFill>
              <a:srgbClr val="000000"/>
            </a:solidFill>
            <a:effectLst/>
            <a:uFillTx/>
            <a:latin typeface="Avenir Next Regular"/>
            <a:ea typeface="Avenir Next Regular"/>
            <a:cs typeface="Avenir Next Regular"/>
            <a:sym typeface="Avenir Next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