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60" r:id="rId2"/>
    <p:sldMasterId id="2147483672" r:id="rId3"/>
    <p:sldMasterId id="2147483648" r:id="rId4"/>
  </p:sldMasterIdLst>
  <p:sldIdLst>
    <p:sldId id="256" r:id="rId5"/>
    <p:sldId id="261" r:id="rId6"/>
    <p:sldId id="262" r:id="rId7"/>
    <p:sldId id="264" r:id="rId8"/>
    <p:sldId id="265" r:id="rId9"/>
    <p:sldId id="266" r:id="rId10"/>
    <p:sldId id="291" r:id="rId11"/>
    <p:sldId id="268" r:id="rId12"/>
    <p:sldId id="269" r:id="rId13"/>
    <p:sldId id="270" r:id="rId14"/>
    <p:sldId id="271" r:id="rId15"/>
    <p:sldId id="272" r:id="rId16"/>
    <p:sldId id="273" r:id="rId17"/>
    <p:sldId id="288" r:id="rId18"/>
    <p:sldId id="275" r:id="rId19"/>
    <p:sldId id="276" r:id="rId20"/>
    <p:sldId id="278" r:id="rId21"/>
    <p:sldId id="279" r:id="rId22"/>
    <p:sldId id="277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92" r:id="rId31"/>
    <p:sldId id="293" r:id="rId32"/>
    <p:sldId id="294" r:id="rId33"/>
    <p:sldId id="29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11" autoAdjust="0"/>
    <p:restoredTop sz="94377" autoAdjust="0"/>
  </p:normalViewPr>
  <p:slideViewPr>
    <p:cSldViewPr snapToGrid="0" snapToObjects="1" showGuides="1">
      <p:cViewPr varScale="1">
        <p:scale>
          <a:sx n="70" d="100"/>
          <a:sy n="70" d="100"/>
        </p:scale>
        <p:origin x="412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2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Some 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Print pages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AY2023</c:v>
                </c:pt>
                <c:pt idx="1">
                  <c:v>AY2024</c:v>
                </c:pt>
                <c:pt idx="2">
                  <c:v>AY2025 (ongoing)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3000</c:v>
                </c:pt>
                <c:pt idx="1">
                  <c:v>4533</c:v>
                </c:pt>
                <c:pt idx="2">
                  <c:v>3372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F0-4C4F-B7B9-DCF7DF7DD5C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Braille pages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AY2023</c:v>
                </c:pt>
                <c:pt idx="1">
                  <c:v>AY2024</c:v>
                </c:pt>
                <c:pt idx="2">
                  <c:v>AY2025 (ongoing)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7421</c:v>
                </c:pt>
                <c:pt idx="1">
                  <c:v>14976</c:v>
                </c:pt>
                <c:pt idx="2">
                  <c:v>11105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F0-4C4F-B7B9-DCF7DF7DD5C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Tactile graphics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AY2023</c:v>
                </c:pt>
                <c:pt idx="1">
                  <c:v>AY2024</c:v>
                </c:pt>
                <c:pt idx="2">
                  <c:v>AY2025 (ongoing)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804</c:v>
                </c:pt>
                <c:pt idx="1">
                  <c:v>2335</c:v>
                </c:pt>
                <c:pt idx="2">
                  <c:v>2928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F0-4C4F-B7B9-DCF7DF7DD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7674016"/>
        <c:axId val="1557673536"/>
      </c:barChart>
      <c:catAx>
        <c:axId val="1557674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673536"/>
        <c:crosses val="autoZero"/>
        <c:auto val="1"/>
        <c:lblAlgn val="ctr"/>
        <c:lblOffset val="100"/>
        <c:noMultiLvlLbl val="0"/>
      </c:catAx>
      <c:valAx>
        <c:axId val="155767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7674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98B03-A65F-6A4D-B52D-4784A46F6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6C94C-80D6-2549-B490-364D8609F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D1BA9-95A7-DA41-A2A8-D37339CC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743469-9D5A-2641-872D-DCD31DD9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9F18C-2B7C-6B47-94E6-124414677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11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46760-E7A0-144E-8606-5DB52E216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901E91-5D1A-714C-86D0-EA6446D3D1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552D-80B3-084E-A378-56E35463C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7C3E1C-DA31-934A-9009-260CD945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D038F-25FB-7F4D-BEEE-A9B1ED8E3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7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2FE1F-1489-BB41-B338-1CB0EE7544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E9A22-8487-7E40-AFF7-A300E5B78F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98A9B-3BDB-174F-9042-F40F61D8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96061-EE40-BC41-8522-DD937920F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6F99-AAC5-5246-9355-F3F1D576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82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4C0A9-B341-BC4B-9D2D-6FD75616EB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841BBC-1A11-0740-837F-F2C6248331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148D1-330B-3746-AF29-5EA67D2AF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7DB94-C6B5-BC4E-B1FE-7D490AECD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0C5FE-E42A-C34C-A8D6-15EF348D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81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081D0-A161-554D-87C2-09A865770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64076-2FBF-4345-9246-7FC8F612C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641CD-8735-1F42-837F-18889C0D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99458-2EC6-7343-AB0B-BD77386B3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E5F57-23A4-1149-9D9A-60D17670C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7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5ED2-D657-084F-A536-229FFDD8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328E7-134D-6942-A6F5-981C840B4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D0446-741C-804D-9EC7-6A406F51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DF0B5-DB13-064F-BF87-CB1BB014A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6EE2F-1A2A-A740-A514-6D422F5BC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2D872-3C3F-514D-816C-97C597E81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6C912-50B1-6A4B-B1C9-DA47541D8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1208F-BE31-1444-8439-3489E9A41A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23ABE-F870-4243-B50B-2374C2411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8EA1A-A6EF-B440-A66F-998E712C9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AFA22A-98D2-FE4E-9AE0-D2232A9B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8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B5339-1549-724D-9342-968FB5B5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923DEE-7928-624C-BE00-4BE67792A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077E3-C8AB-6044-BB38-49D5FC36A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5BB36C-4FBB-2042-9155-D053598914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233D27-3783-B843-BE64-195AE6EA8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485E35-795F-0C45-89C7-084F62E5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CA2AE-D9C9-B34C-B2BF-7744833B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84C9EC-65BD-B847-8159-237734408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0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FB67C-0C24-BC48-A958-D97EF5DF5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EDC67-5BEE-FF4E-8D51-08D264CA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3A15F-6F6B-ED45-92FE-9AC620178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2C519E-CB42-AD42-8DAC-CAC9667D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92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918066-46C4-3343-852B-C5525F742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57A2E-595A-5E4C-886A-84E250AB3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649525-D0F4-424F-8606-7F15E4D3B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14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ACB01-32E4-F04A-B2BB-43910121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4716A-98C0-694B-8F2D-81AB160FE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7F558-4230-1E47-9D0E-617956E32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877D2-578B-E34C-9E8C-7BC115A26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9F8FCB-B0F7-9549-BDFF-12E41B922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73C85C-CD16-C24F-8F5D-4782D9F1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7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55EDA-EB1A-6641-B733-CB3FC585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2CD1-7BEE-694D-AB38-7D8E4BD09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24E38-BC32-B043-8886-C16984E93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00C16-C504-3E44-80A0-9BBA64537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8FD3C-51D0-9148-942C-3B8E003B0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365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54917-33F2-CA41-A4F8-5EB799ED5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4D5E17-7ADE-F54E-ACEC-2F75ED39B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08FAE-08F6-344E-9ADE-DEEBCC686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B4701-3F30-8943-B9BF-438EEA087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DAF4F5-2681-5541-AE01-701F66F4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20712-BA1E-C749-ADDF-C7679192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3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F9369-787F-E343-AA4E-3EABCD7CA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BACF4B-F281-B04F-8DD1-45D8B30C6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6B471-91FF-064F-856A-F4FC65555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EBE04-1588-C24B-A1EE-E5C9EDAC2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A7F29-1A4F-0E48-91E1-8AC61F04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17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EC8B15-A7CF-C44C-90EB-D6015380C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552072-6B85-DE40-87B3-0C63AD07A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0DBAC-57AF-5243-A377-CA905D26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D6A5C9-5D74-9B46-A285-B97E46FAB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AAD12-1338-414B-AD7D-7726068B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28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E4BB-61FB-BE46-B07D-88B5425C85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884DA-8C75-4E4D-806D-261C473AC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9F4DF-D3A1-FA4B-B29B-70E1877E2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D0C85-A535-5846-8B15-23EDB7816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26B15-FA6E-314D-B855-1293685B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26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95F10-282D-C742-A96A-E10BBF64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03169-43AE-5840-AFE1-EA495884F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1E92F-CEC1-9D4C-B73D-5791D01EB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CB01F-C0BA-7A4D-81FC-F3542551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6B8A31-867C-0A43-96D0-EEFF68F59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4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961A7-B17A-F344-A344-CAF9BC779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90624-27DC-904D-A567-FC63AB467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3ACF0-D982-C84F-8437-E830F45D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95456-BF1F-3647-8077-FE3E54BC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05256-FE99-A142-8E50-5028798A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5B0B-79D5-B844-8AE3-BC41C6938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F6A64-851C-2644-835F-D83B7D3B5C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E30404-0102-C748-B412-2CBBAA797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12C6E-B912-D343-A4E9-71C06867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00C5-FF53-AE44-BF71-1DC850336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94737-A3CC-FC45-BB38-28DA05F7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20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31D8C-A325-674D-8E83-436E64B4E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CA3E5-D4EB-114B-919F-D7206C255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E48A9-235A-0743-B9EC-56E75C9D6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8691EB-B3B1-684B-B2C8-1264477E5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710D09-1751-0C4A-A21D-320AADA52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1FCC8F-71B8-914D-8AAC-9D332950E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9E0524-641C-7746-9EB0-C21DD2D3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D64A2-5526-A445-835F-DC8909083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56CFE-87F6-C54F-931D-FBC7B6D1E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C4F9A-CBF3-BE46-B793-245AE3F99B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8D034C-4BF5-1449-8EA7-AA2DFACF0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F13EB-14AE-F748-8420-A5F1A6E24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14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68808-469D-E24A-8D4C-12EE958DD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6DDEEB-8E7E-3D41-B39E-EE25585BC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AA694-E862-9B4B-99BF-CC7CEF97C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27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CE0D-D88F-6049-B654-19092FCE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EF4D4-785D-E24F-A5B3-9B5FF5238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7B7D0-590D-FD46-B583-A4F608303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8BBFB-A3D8-CE41-BDBE-9CB0E532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F5E2E-6516-9B46-AEBC-E0DBFEA8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41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3BBBC-A448-BD4C-B1E1-14467237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C9D98-B7D2-6543-AA09-9A17425F6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8CDD9-6F14-5E49-AFFB-D65DC06DFF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6277E-B713-B347-93B3-251496173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ADF2AA-B417-3543-8D06-FE460999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CABAF7-7A8D-A544-9253-14174803B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782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19590-C504-3C47-928C-71A786723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8466F6-F0EB-634B-AE73-FBA7DD2531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D9B15-32E6-E042-9B3D-0E37EC957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C35DA-7B16-3546-8C59-03E689D2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E7DA0-AE80-6648-8ECE-ED3C432F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6270F-BF50-144C-8609-CB370011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6143-9132-284B-9F8E-123DBDCA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06E58A-9F65-B646-8D9E-B738666D2A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65036-F85E-634C-8EC1-C6D60DA33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7F30D-5FF3-B74C-9CC3-CB2D2C458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91613-2B91-4D45-AB60-13B5369CC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1611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4F1F14-D017-9E43-8BC8-235C7211D4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ACAEC-5744-624E-81F5-092957E32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77A8E2-1A22-6B44-AF76-EF08ECC6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0DD5B-8884-EF41-AA3A-18D7CD97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F67723-BFBA-644A-A71C-272D29B58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0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197B0-CCB2-6D21-F2AC-D299DF091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BE180-BECB-6F63-6212-E2C3CE0E5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B73293-ABDF-5391-0954-08C2FCB792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D3C5E-9E30-EA37-650F-35BF596D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0390D-1A08-4727-9D5B-29481578874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F09214-D1CD-3647-E1E8-0C1D20026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88ABF-447B-BB40-0921-0C3A2A60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B5374-D33B-4251-A626-5E2DC74D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86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DE341-A586-E14F-B628-C4381156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9303B-F2D0-144D-B023-DFF6F651F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8AD83-0841-A74E-A868-1CD20E27E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C5EDF-4414-354B-B071-6675AE8B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0D376E-33C1-E94A-9CB5-C38B1F656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C6EA0-3509-6240-BCCB-AF0FAEB0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1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C0049-8586-5748-AF32-03406966F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81A97-EC62-724A-BD60-FA09E890F7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54CC1-37CB-8249-A0B8-7F6529583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9A9041-5A5D-184B-9F0E-E2FD32F586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EE270C-FAF2-D748-8A57-A4ED072D5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904B8C-9EB8-B443-80D2-F129065CF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08B8ED-25A4-D742-A657-20994E3C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3C2A04-E9B7-9841-B57E-34CF12B7E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0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3BB8A-D534-4549-A90B-1644A66A2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F9EC9-55B6-C848-86C3-D3A169495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C8DD5-BC42-5643-B0A8-0367D9CAF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B0D6B0-A389-8943-A7C5-811C37122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731A15-F047-9246-A9AC-7E2C5E74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937480-D03F-C94E-AF05-51091B675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D1575D-47B7-E847-9B8B-D806266C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4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CDF6B-4E34-8C46-98B2-40B3CA19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4B27E-B210-D14B-B136-2DBACAB91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9CB31A-3E8B-EB46-ADBC-BAB8ED5CD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B035B5-93EF-664B-9B7E-CB9A5F45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09006-76F4-4D44-9EF6-A2D3152EB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643A8-7CF3-F942-95C7-AAD250473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78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774C-0005-8C49-9AFD-CC18F2D29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CD6CB6-C482-A943-B3BF-D0DAD077E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42EB1-8B74-1B41-A53C-F2640F166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B4B808-8752-BA41-BA66-5839A0B67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C2828-ABF7-C14A-9072-B09458AF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584A21-800C-E247-A04E-D2FE9BE4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2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9DA855-987C-8246-AC96-E30EDAF2656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A2EB8-9BC7-9D42-84AD-DFCC355C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C22093-E17F-DD4D-8284-31B3FA68E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D63D4-5C90-9447-BF62-26FB5C9F61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31496-F269-2C4A-B187-FD9A9A7587B4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622D9-C0BA-4C4F-A363-DFDF3FE88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4A481-0D54-3447-B8E4-5C158D5CA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0B95-6745-C044-93E5-4D714587F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6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85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F02C157-067C-F54D-8E1A-2FD57B92DF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7058B0-52FF-CF4E-85D1-DF4C68388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EE4306-23D0-BF43-8852-3F7A7A529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BBEB6-BAAA-6E43-AEC8-0B25ABC071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34709-4062-C844-B383-19A0023CD46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516BC-1E7A-424B-9A9D-AB9ABA635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8E852-3F78-0245-8424-A85B13767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CA0C2-63F4-A14C-9844-CD025D179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13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24CB25-A0B8-614B-8D88-91EDCF2785F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94DDA5-D529-7B4D-A62E-E7E9E1C0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872AA-3508-F34E-821A-F194B1119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96729-A73A-1440-A44B-2F0138E6A0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43E0-7422-6744-A3CF-8A367844F62B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5A297-F5CB-D242-AA50-39774935B7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131CF-6F36-924F-AFFA-28684962F5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A42FF-03D4-0842-A40A-D22C1BBC0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59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10356-4435-88CE-7158-AD1738925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B5CA-1F9F-6E67-32FF-BB85056E2D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1B259-74EA-A757-AF69-C7E35784E9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80390D-1A08-4727-9D5B-294815788741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E458B-D8C1-523E-B990-7B4BAEFF4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5BA6D-BC91-EAEE-0100-4020D5BB50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6B5374-D33B-4251-A626-5E2DC74DB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10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plus.com/product/vp-elite/" TargetMode="External"/><Relationship Id="rId2" Type="http://schemas.openxmlformats.org/officeDocument/2006/relationships/hyperlink" Target="https://braillo.com/braillo-300-braille-embosser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store.humanware.com/hus/piaf-picture-in-a-flash-tactile-graphic-maker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chita.edu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tore.wiris.com/en/" TargetMode="External"/><Relationship Id="rId2" Type="http://schemas.openxmlformats.org/officeDocument/2006/relationships/hyperlink" Target="https://www.duxburysystems.com/default.asp" TargetMode="Externa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mericanthermoform.com/product/swell-touch-paper/" TargetMode="External"/><Relationship Id="rId2" Type="http://schemas.openxmlformats.org/officeDocument/2006/relationships/hyperlink" Target="https://americanthermoform.com/product/braille-paper-11x11-5-plain-continuous-sheets/" TargetMode="Externa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uebonline.org/" TargetMode="External"/><Relationship Id="rId2" Type="http://schemas.openxmlformats.org/officeDocument/2006/relationships/hyperlink" Target="https://www.theoglethorpeecho.com/local-news/high-demand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s://nfb.org/programs-services/braille-certificatio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lleauthority.org/publications-area" TargetMode="Externa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aaa@wichita.edu" TargetMode="External"/><Relationship Id="rId2" Type="http://schemas.openxmlformats.org/officeDocument/2006/relationships/hyperlink" Target="mailto:Em.kribs@wichita.edu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hyperlink" Target="mailto:braille@wichi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1DB22-A2EA-1F4E-BB99-49D3DD6EA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821" y="2591887"/>
            <a:ext cx="10657084" cy="1096051"/>
          </a:xfrm>
        </p:spPr>
        <p:txBody>
          <a:bodyPr anchor="t">
            <a:noAutofit/>
          </a:bodyPr>
          <a:lstStyle/>
          <a:p>
            <a:pPr algn="l"/>
            <a:r>
              <a:rPr lang="en-US" b="1" dirty="0"/>
              <a:t>DIY Braille: How to produce professional braille in-house </a:t>
            </a:r>
            <a:br>
              <a:rPr lang="en-US" b="1" dirty="0"/>
            </a:br>
            <a:r>
              <a:rPr lang="en-US" b="1" dirty="0"/>
              <a:t>(and why you should)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82C5E2-6174-E14F-A3D4-4B1B8995A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6333" y="715901"/>
            <a:ext cx="9144000" cy="1655762"/>
          </a:xfrm>
        </p:spPr>
        <p:txBody>
          <a:bodyPr/>
          <a:lstStyle/>
          <a:p>
            <a:pPr algn="l"/>
            <a:r>
              <a:rPr lang="en-US" dirty="0"/>
              <a:t>Accessing Higher Ground – November 2024</a:t>
            </a:r>
          </a:p>
          <a:p>
            <a:pPr algn="l"/>
            <a:r>
              <a:rPr lang="en-US" dirty="0"/>
              <a:t>Em Kribs, Wichita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4048480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42D9F-36F0-9DC9-9967-0A854702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braille and tactile graphics?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D00B9-C251-37ED-6DC1-E1372EB0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Better parity with other students’ learning experiences</a:t>
            </a:r>
          </a:p>
          <a:p>
            <a:r>
              <a:rPr lang="en-US" dirty="0"/>
              <a:t>Improved subject literacy</a:t>
            </a:r>
          </a:p>
          <a:p>
            <a:r>
              <a:rPr lang="en-US" dirty="0"/>
              <a:t>Offloads working memory</a:t>
            </a:r>
          </a:p>
          <a:p>
            <a:r>
              <a:rPr lang="en-US" dirty="0"/>
              <a:t>Tactile graphics provide alternative presentation of information, as well as spatial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3013414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2A08-8AD2-F838-1D24-424615F90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contracting out braille?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CCA1F-EDC8-877A-3C53-E9A9DA925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579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Third party braille vendors, while an invaluable resource, have some drawbacks:</a:t>
            </a:r>
          </a:p>
          <a:p>
            <a:r>
              <a:rPr lang="en-US" dirty="0"/>
              <a:t>Slow and inflexible, often have to account for shipping time</a:t>
            </a:r>
          </a:p>
          <a:p>
            <a:r>
              <a:rPr lang="en-US" dirty="0"/>
              <a:t>More steps, more people, more opportunities for problems and delays</a:t>
            </a:r>
          </a:p>
          <a:p>
            <a:r>
              <a:rPr lang="en-US" dirty="0"/>
              <a:t>Requires students to either make do with audio formats for in-class materials OR instructors to have materials ready to go weeks or months ahead of time</a:t>
            </a:r>
          </a:p>
        </p:txBody>
      </p:sp>
    </p:spTree>
    <p:extLst>
      <p:ext uri="{BB962C8B-B14F-4D97-AF65-F5344CB8AC3E}">
        <p14:creationId xmlns:p14="http://schemas.microsoft.com/office/powerpoint/2010/main" val="184653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C6A0B-500F-3882-3DCF-1508B0CD8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4649-85B9-EC0C-17AE-4C5A48438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contracting out braille?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DCB4B-F2C8-FD54-01E5-82731B401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3579"/>
            <a:ext cx="10515600" cy="4351338"/>
          </a:xfrm>
        </p:spPr>
        <p:txBody>
          <a:bodyPr>
            <a:noAutofit/>
          </a:bodyPr>
          <a:lstStyle/>
          <a:p>
            <a:r>
              <a:rPr lang="en-US" dirty="0"/>
              <a:t>Vendor may not be sufficiently familiar with subject matter to avoid pitfalls (e.g. a ρ is NOT the same thing as a lowercase p)</a:t>
            </a:r>
          </a:p>
          <a:p>
            <a:r>
              <a:rPr lang="en-US" dirty="0"/>
              <a:t>Expensive</a:t>
            </a:r>
          </a:p>
          <a:p>
            <a:r>
              <a:rPr lang="en-US" dirty="0"/>
              <a:t>Lack of QA process and lack of recourse if materials are faulty</a:t>
            </a:r>
          </a:p>
          <a:p>
            <a:r>
              <a:rPr lang="en-US" dirty="0"/>
              <a:t>Less reusable</a:t>
            </a:r>
          </a:p>
          <a:p>
            <a:pPr lvl="1"/>
            <a:r>
              <a:rPr lang="en-US" dirty="0"/>
              <a:t>First user may lose or damage materials</a:t>
            </a:r>
          </a:p>
          <a:p>
            <a:pPr lvl="1"/>
            <a:r>
              <a:rPr lang="en-US" dirty="0"/>
              <a:t>Materials wear out over time, requiring you to pay contractors again</a:t>
            </a:r>
          </a:p>
          <a:p>
            <a:pPr lvl="1"/>
            <a:r>
              <a:rPr lang="en-US" dirty="0"/>
              <a:t>Tactile graphics cannot be adapted for other uses, such as if a graphic appears in both the textbook and a slide deck</a:t>
            </a:r>
          </a:p>
        </p:txBody>
      </p:sp>
    </p:spTree>
    <p:extLst>
      <p:ext uri="{BB962C8B-B14F-4D97-AF65-F5344CB8AC3E}">
        <p14:creationId xmlns:p14="http://schemas.microsoft.com/office/powerpoint/2010/main" val="4254053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50B1B-7273-586F-4126-2D4033DC2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E35A6-9C3D-FAFF-4771-3EEB1A80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9791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In spring of 2023, we received a quote from a braille vendor for $40,000 for a single trigonometry textbook.</a:t>
            </a:r>
          </a:p>
          <a:p>
            <a:pPr marL="0" indent="0">
              <a:buNone/>
            </a:pPr>
            <a:r>
              <a:rPr lang="en-US" dirty="0"/>
              <a:t>To extrapolate from there: </a:t>
            </a:r>
          </a:p>
          <a:p>
            <a:pPr marL="0" indent="0">
              <a:buNone/>
            </a:pPr>
            <a:r>
              <a:rPr lang="en-US" dirty="0"/>
              <a:t>Full time undergraduate courseload: 12 credit hours, or four 3-credit classes</a:t>
            </a:r>
          </a:p>
          <a:p>
            <a:pPr marL="0" indent="0">
              <a:buNone/>
            </a:pPr>
            <a:r>
              <a:rPr lang="en-US" dirty="0"/>
              <a:t>If we assume one textbook per class: </a:t>
            </a:r>
          </a:p>
          <a:p>
            <a:pPr marL="0" indent="0">
              <a:buNone/>
            </a:pPr>
            <a:r>
              <a:rPr lang="en-US" dirty="0"/>
              <a:t>4 classes × $40,000 = $160,000 per student per semester</a:t>
            </a:r>
          </a:p>
          <a:p>
            <a:pPr marL="0" indent="0">
              <a:buNone/>
            </a:pPr>
            <a:r>
              <a:rPr lang="en-US" dirty="0"/>
              <a:t>(Probably only $80,000 per student for a summer semester)</a:t>
            </a:r>
          </a:p>
          <a:p>
            <a:pPr marL="0" indent="0">
              <a:buNone/>
            </a:pPr>
            <a:r>
              <a:rPr lang="en-US" dirty="0"/>
              <a:t>This figure does not cover in-class materials like slides, assignments, tests, handouts, etc.</a:t>
            </a:r>
          </a:p>
        </p:txBody>
      </p:sp>
    </p:spTree>
    <p:extLst>
      <p:ext uri="{BB962C8B-B14F-4D97-AF65-F5344CB8AC3E}">
        <p14:creationId xmlns:p14="http://schemas.microsoft.com/office/powerpoint/2010/main" val="91275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130FF-BC6F-1839-4950-C4B9C946B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647E-455F-6C2A-D6A3-C27BFC1CC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 is a useful tool with plenty of applications, such as Optical Character Recognition (OCR) and generating image descriptions. </a:t>
            </a:r>
          </a:p>
          <a:p>
            <a:r>
              <a:rPr lang="en-US" dirty="0"/>
              <a:t>However, at this point we should only be using AI for things where we’re willing and able to check its work, or where correct and accurate output doesn’t matter.</a:t>
            </a:r>
          </a:p>
          <a:p>
            <a:r>
              <a:rPr lang="en-US" dirty="0"/>
              <a:t>AI cannot think. It is a tool for generating statistically likely outputs. The more obscure the subject, the less likely AI can help.</a:t>
            </a:r>
          </a:p>
          <a:p>
            <a:r>
              <a:rPr lang="en-US" dirty="0"/>
              <a:t>AI is a tool. You still need humans to wield it.</a:t>
            </a:r>
          </a:p>
        </p:txBody>
      </p:sp>
    </p:spTree>
    <p:extLst>
      <p:ext uri="{BB962C8B-B14F-4D97-AF65-F5344CB8AC3E}">
        <p14:creationId xmlns:p14="http://schemas.microsoft.com/office/powerpoint/2010/main" val="2179038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3C1EF-6188-B384-64AE-4505918DF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Costs</a:t>
            </a:r>
          </a:p>
        </p:txBody>
      </p:sp>
    </p:spTree>
    <p:extLst>
      <p:ext uri="{BB962C8B-B14F-4D97-AF65-F5344CB8AC3E}">
        <p14:creationId xmlns:p14="http://schemas.microsoft.com/office/powerpoint/2010/main" val="3206798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67859-BA10-35E6-3185-04951937D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Braillo 300 S2 Embosser: $25,000</a:t>
            </a:r>
            <a:endParaRPr lang="en-US" dirty="0"/>
          </a:p>
        </p:txBody>
      </p:sp>
      <p:pic>
        <p:nvPicPr>
          <p:cNvPr id="6" name="Content Placeholder 5" descr="A screenshot of a listing for a Braillo 300 S2 Braille Embosser.">
            <a:extLst>
              <a:ext uri="{FF2B5EF4-FFF2-40B4-BE49-F238E27FC236}">
                <a16:creationId xmlns:a16="http://schemas.microsoft.com/office/drawing/2014/main" id="{90CD00C0-D625-CA36-15AE-47E18244F2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0051" y="1825625"/>
            <a:ext cx="8431897" cy="4351338"/>
          </a:xfrm>
        </p:spPr>
      </p:pic>
    </p:spTree>
    <p:extLst>
      <p:ext uri="{BB962C8B-B14F-4D97-AF65-F5344CB8AC3E}">
        <p14:creationId xmlns:p14="http://schemas.microsoft.com/office/powerpoint/2010/main" val="338073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06E695-B5E0-1AF4-0EFE-13594815E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AFAE-6406-61F0-AF54-783C57CC9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Elite 200 Embosser: $14,995 – $25,448</a:t>
            </a:r>
            <a:endParaRPr lang="en-US" dirty="0"/>
          </a:p>
        </p:txBody>
      </p:sp>
      <p:pic>
        <p:nvPicPr>
          <p:cNvPr id="7" name="Content Placeholder 6" descr="A screenshot of a listing for an Elite 200 embosser.">
            <a:extLst>
              <a:ext uri="{FF2B5EF4-FFF2-40B4-BE49-F238E27FC236}">
                <a16:creationId xmlns:a16="http://schemas.microsoft.com/office/drawing/2014/main" id="{C41F14EF-9296-4605-3DF1-59E9E41A60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750" y="1825625"/>
            <a:ext cx="7478499" cy="4351338"/>
          </a:xfrm>
        </p:spPr>
      </p:pic>
    </p:spTree>
    <p:extLst>
      <p:ext uri="{BB962C8B-B14F-4D97-AF65-F5344CB8AC3E}">
        <p14:creationId xmlns:p14="http://schemas.microsoft.com/office/powerpoint/2010/main" val="474289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4ED63C-0DCB-94EB-1A3D-BC58A7446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8B56-60CF-EE75-EC6A-0475E8AFA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PIAF: $1,745</a:t>
            </a:r>
          </a:p>
        </p:txBody>
      </p:sp>
      <p:pic>
        <p:nvPicPr>
          <p:cNvPr id="6" name="Content Placeholder 5" descr="A screenshot of a listing for a PIAF tactile image embosser.">
            <a:extLst>
              <a:ext uri="{FF2B5EF4-FFF2-40B4-BE49-F238E27FC236}">
                <a16:creationId xmlns:a16="http://schemas.microsoft.com/office/drawing/2014/main" id="{77A31472-FFE4-50B2-FA70-0029075B8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543" y="1825625"/>
            <a:ext cx="10304913" cy="4351338"/>
          </a:xfrm>
        </p:spPr>
      </p:pic>
    </p:spTree>
    <p:extLst>
      <p:ext uri="{BB962C8B-B14F-4D97-AF65-F5344CB8AC3E}">
        <p14:creationId xmlns:p14="http://schemas.microsoft.com/office/powerpoint/2010/main" val="556709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8211F-8032-9647-91C4-08E5D7F4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costs for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2C5D38-236E-D61B-9886-E221CE8D33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Braillo 300 S2 Embosser: $25,000</a:t>
            </a:r>
          </a:p>
          <a:p>
            <a:pPr lvl="1"/>
            <a:r>
              <a:rPr lang="pt-BR" dirty="0">
                <a:hlinkClick r:id="rId2"/>
              </a:rPr>
              <a:t>https://braillo.com/braillo-300-braille-embosser/</a:t>
            </a:r>
            <a:r>
              <a:rPr lang="pt-BR" dirty="0"/>
              <a:t> </a:t>
            </a:r>
          </a:p>
          <a:p>
            <a:r>
              <a:rPr lang="pt-BR" dirty="0"/>
              <a:t>Elite 200 Embosser: $14,995 – $25,448</a:t>
            </a:r>
          </a:p>
          <a:p>
            <a:pPr lvl="1"/>
            <a:r>
              <a:rPr lang="pt-BR" dirty="0">
                <a:hlinkClick r:id="rId3"/>
              </a:rPr>
              <a:t>https://viewplus.com/product/vp-elite/</a:t>
            </a:r>
            <a:r>
              <a:rPr lang="pt-BR" dirty="0"/>
              <a:t> </a:t>
            </a:r>
          </a:p>
          <a:p>
            <a:r>
              <a:rPr lang="pt-BR" dirty="0"/>
              <a:t>PIAF: $1,745</a:t>
            </a:r>
          </a:p>
          <a:p>
            <a:pPr lvl="1"/>
            <a:r>
              <a:rPr lang="pt-BR" dirty="0">
                <a:hlinkClick r:id="rId4"/>
              </a:rPr>
              <a:t>https://store.humanware.com/hus/piaf-picture-in-a-flash-tactile-graphic-maker.html</a:t>
            </a:r>
            <a:r>
              <a:rPr lang="pt-BR" dirty="0"/>
              <a:t>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/>
              <a:t>Equipment total: $41,740 – $52,193</a:t>
            </a:r>
          </a:p>
        </p:txBody>
      </p:sp>
    </p:spTree>
    <p:extLst>
      <p:ext uri="{BB962C8B-B14F-4D97-AF65-F5344CB8AC3E}">
        <p14:creationId xmlns:p14="http://schemas.microsoft.com/office/powerpoint/2010/main" val="2014609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People walking on Wichita State University's main campus during the fall.">
            <a:extLst>
              <a:ext uri="{FF2B5EF4-FFF2-40B4-BE49-F238E27FC236}">
                <a16:creationId xmlns:a16="http://schemas.microsoft.com/office/drawing/2014/main" id="{A1F6826C-2F86-94DF-4B93-18EEFF384B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1" r="188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E3548B-ADD9-1470-E48C-B0878B9C4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Wichita State University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9A9A-CD7A-C671-039D-E73715C79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Public research university in Wichita, KS</a:t>
            </a:r>
          </a:p>
          <a:p>
            <a:r>
              <a:rPr lang="en-US" sz="2000" dirty="0"/>
              <a:t>Enrollment of 17,700 students</a:t>
            </a:r>
          </a:p>
          <a:p>
            <a:r>
              <a:rPr lang="en-US" sz="2000" dirty="0">
                <a:hlinkClick r:id="rId3"/>
              </a:rPr>
              <a:t>https://www.wichita.edu/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41062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D6C46-C799-A2B5-B426-3BCD16E6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2CF3-1A24-EA16-5DA9-9B6C6B92C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Duxbury Braille Translator: $695 per user</a:t>
            </a:r>
          </a:p>
          <a:p>
            <a:pPr lvl="1"/>
            <a:r>
              <a:rPr lang="en-US" dirty="0">
                <a:hlinkClick r:id="rId2"/>
              </a:rPr>
              <a:t>https://www.duxburysystems.com/default.asp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Save your installer!</a:t>
            </a:r>
          </a:p>
          <a:p>
            <a:r>
              <a:rPr lang="en-US" dirty="0" err="1"/>
              <a:t>MathType</a:t>
            </a:r>
            <a:r>
              <a:rPr lang="en-US" dirty="0"/>
              <a:t>: $61.95 per user per year</a:t>
            </a:r>
          </a:p>
          <a:p>
            <a:pPr lvl="1"/>
            <a:r>
              <a:rPr lang="en-US" dirty="0">
                <a:hlinkClick r:id="rId3"/>
              </a:rPr>
              <a:t>https://store.wiris.com/en/</a:t>
            </a:r>
            <a:endParaRPr lang="en-US" dirty="0"/>
          </a:p>
          <a:p>
            <a:pPr lvl="1"/>
            <a:r>
              <a:rPr lang="en-US" dirty="0"/>
              <a:t>(20% off with email ending in .</a:t>
            </a:r>
            <a:r>
              <a:rPr lang="en-US" dirty="0" err="1"/>
              <a:t>edu</a:t>
            </a:r>
            <a:r>
              <a:rPr lang="en-US" dirty="0"/>
              <a:t>)</a:t>
            </a:r>
          </a:p>
          <a:p>
            <a:r>
              <a:rPr lang="en-US" dirty="0"/>
              <a:t>Adobe Illustrator or other vector drawing program</a:t>
            </a:r>
          </a:p>
          <a:p>
            <a:r>
              <a:rPr lang="en-US" dirty="0"/>
              <a:t>Microsoft Word</a:t>
            </a:r>
          </a:p>
        </p:txBody>
      </p:sp>
    </p:spTree>
    <p:extLst>
      <p:ext uri="{BB962C8B-B14F-4D97-AF65-F5344CB8AC3E}">
        <p14:creationId xmlns:p14="http://schemas.microsoft.com/office/powerpoint/2010/main" val="1223347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4EE9-9E47-BD00-B18C-1BA1A5EA4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E7A20C-9BC6-CF75-4A87-210EAA8F8D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11×11.5” Continuous Feed Braille Paper: $50.99 per 1,000 sheets</a:t>
            </a:r>
          </a:p>
          <a:p>
            <a:pPr lvl="1"/>
            <a:r>
              <a:rPr lang="en-US" dirty="0">
                <a:hlinkClick r:id="rId2"/>
              </a:rPr>
              <a:t>https://americanthermoform.com/product/braille-paper-11x11-5-plain-continuous-sheets/</a:t>
            </a:r>
            <a:endParaRPr lang="en-US" dirty="0"/>
          </a:p>
          <a:p>
            <a:r>
              <a:rPr lang="en-US" dirty="0"/>
              <a:t>Tabloid-size Swell Paper: $225 per 100 sheets</a:t>
            </a:r>
          </a:p>
          <a:p>
            <a:pPr lvl="1"/>
            <a:r>
              <a:rPr lang="en-US" dirty="0">
                <a:hlinkClick r:id="rId3"/>
              </a:rPr>
              <a:t>https://americanthermoform.com/product/swell-touch-paper/</a:t>
            </a:r>
            <a:endParaRPr lang="en-US" dirty="0"/>
          </a:p>
          <a:p>
            <a:r>
              <a:rPr lang="en-US" dirty="0"/>
              <a:t>11×11.5” Swell Paper: $165 per 100 sheets</a:t>
            </a:r>
          </a:p>
          <a:p>
            <a:pPr lvl="1"/>
            <a:r>
              <a:rPr lang="en-US" dirty="0">
                <a:hlinkClick r:id="rId3"/>
              </a:rPr>
              <a:t>https://americanthermoform.com/product/swell-touch-paper/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105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E94FD-78AF-D547-2819-A276431F3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Also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A63B1-D0D0-3247-BCAE-7B70A96A0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printer/copier and its requisite supplies</a:t>
            </a:r>
          </a:p>
          <a:p>
            <a:r>
              <a:rPr lang="en-US" dirty="0"/>
              <a:t>Normal office supplies (desk, computer, etc.)</a:t>
            </a:r>
          </a:p>
          <a:p>
            <a:r>
              <a:rPr lang="en-US" dirty="0"/>
              <a:t>Staff</a:t>
            </a:r>
          </a:p>
          <a:p>
            <a:pPr marL="0" indent="0">
              <a:buNone/>
            </a:pPr>
            <a:r>
              <a:rPr lang="en-US" dirty="0"/>
              <a:t>Recommended: </a:t>
            </a:r>
          </a:p>
          <a:p>
            <a:r>
              <a:rPr lang="en-US" dirty="0"/>
              <a:t>Somewhere to put this stuff with great soundproofing or where no one will mind the noise</a:t>
            </a:r>
          </a:p>
          <a:p>
            <a:r>
              <a:rPr lang="en-US" dirty="0"/>
              <a:t>Hiring a braille user to check your work, especially when first getting started, is invaluable</a:t>
            </a:r>
          </a:p>
        </p:txBody>
      </p:sp>
    </p:spTree>
    <p:extLst>
      <p:ext uri="{BB962C8B-B14F-4D97-AF65-F5344CB8AC3E}">
        <p14:creationId xmlns:p14="http://schemas.microsoft.com/office/powerpoint/2010/main" val="2455627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0DEC0-7BA2-CC68-429F-FF1F80E9B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Tips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A7009-B026-BF8D-2C35-3A477A1CF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Experience in higher education, ideally with teaching</a:t>
            </a:r>
          </a:p>
          <a:p>
            <a:r>
              <a:rPr lang="en-US" dirty="0"/>
              <a:t>Research and critical thinking skills</a:t>
            </a:r>
          </a:p>
          <a:p>
            <a:r>
              <a:rPr lang="en-US" dirty="0"/>
              <a:t>Cognitive flexibility and/or competence with different perspectives</a:t>
            </a:r>
          </a:p>
          <a:p>
            <a:r>
              <a:rPr lang="en-US" dirty="0"/>
              <a:t>Criticism competent</a:t>
            </a:r>
          </a:p>
          <a:p>
            <a:pPr lvl="1"/>
            <a:r>
              <a:rPr lang="en-US" dirty="0"/>
              <a:t>Able to take criticism</a:t>
            </a:r>
          </a:p>
          <a:p>
            <a:pPr lvl="1"/>
            <a:r>
              <a:rPr lang="en-US" dirty="0"/>
              <a:t>Able to understand criticism and distill out useful information</a:t>
            </a:r>
          </a:p>
          <a:p>
            <a:pPr lvl="1"/>
            <a:r>
              <a:rPr lang="en-US" dirty="0"/>
              <a:t>Able to incorporate useful information</a:t>
            </a:r>
          </a:p>
        </p:txBody>
      </p:sp>
    </p:spTree>
    <p:extLst>
      <p:ext uri="{BB962C8B-B14F-4D97-AF65-F5344CB8AC3E}">
        <p14:creationId xmlns:p14="http://schemas.microsoft.com/office/powerpoint/2010/main" val="35690394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0507C-96D5-CA7C-0863-B5FB8FADF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8657C-10C7-D1CF-AC61-5657C2FC0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Staffing Tips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A2BA0-F142-2911-E5EC-57CAA0DF1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Technical proficiency</a:t>
            </a:r>
          </a:p>
          <a:p>
            <a:r>
              <a:rPr lang="en-US" dirty="0"/>
              <a:t>Comfortable with long periods of solitary work (i.e. introverts)</a:t>
            </a:r>
          </a:p>
          <a:p>
            <a:r>
              <a:rPr lang="en-US" dirty="0"/>
              <a:t>Not intimidated by instructors</a:t>
            </a:r>
          </a:p>
          <a:p>
            <a:pPr lvl="1"/>
            <a:r>
              <a:rPr lang="en-US" dirty="0"/>
              <a:t>We hire for introverts, but social competence is definitely a plus</a:t>
            </a:r>
          </a:p>
          <a:p>
            <a:r>
              <a:rPr lang="en-US" dirty="0"/>
              <a:t>Proactive, adaptable, attention to detail</a:t>
            </a:r>
          </a:p>
          <a:p>
            <a:r>
              <a:rPr lang="en-US" dirty="0"/>
              <a:t>Curious and motivated to learn</a:t>
            </a:r>
          </a:p>
        </p:txBody>
      </p:sp>
    </p:spTree>
    <p:extLst>
      <p:ext uri="{BB962C8B-B14F-4D97-AF65-F5344CB8AC3E}">
        <p14:creationId xmlns:p14="http://schemas.microsoft.com/office/powerpoint/2010/main" val="3443227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BB7AE-1DB4-207C-3619-27104D445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0390D-E44D-C427-C554-F67D20194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I need to know braille?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C0382-9AB6-47C3-656A-F7F6EABDC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There is a national shortage of braille transcribers, according to Jana Hertz of the National Braille Association. (source: </a:t>
            </a:r>
            <a:r>
              <a:rPr lang="en-US" dirty="0">
                <a:hlinkClick r:id="rId2"/>
              </a:rPr>
              <a:t>https://www.theoglethorpeecho.com/local-news/high-demand</a:t>
            </a:r>
            <a:r>
              <a:rPr lang="en-US" dirty="0"/>
              <a:t>) </a:t>
            </a:r>
          </a:p>
          <a:p>
            <a:r>
              <a:rPr lang="en-US" dirty="0"/>
              <a:t>Braille can be learned</a:t>
            </a:r>
          </a:p>
          <a:p>
            <a:pPr lvl="1"/>
            <a:r>
              <a:rPr lang="en-US" dirty="0"/>
              <a:t>Useful for getting started: </a:t>
            </a:r>
            <a:r>
              <a:rPr lang="en-US" dirty="0">
                <a:hlinkClick r:id="rId3"/>
              </a:rPr>
              <a:t>https://uebonline.org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National Federation of the Blind and Library of Congress offer braille transcription certification: </a:t>
            </a:r>
            <a:r>
              <a:rPr lang="en-US" dirty="0">
                <a:hlinkClick r:id="rId4"/>
              </a:rPr>
              <a:t>https://nfb.org/programs-services/braille-certification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229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DB7F5-370C-61CE-08A0-7F8953D370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4D8BB-76B8-FFF9-21BD-C75E155E1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Don’t I need to know braille?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A88AD-7FBB-6C77-9FBD-D9C9314D7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Other braille resources: </a:t>
            </a:r>
          </a:p>
          <a:p>
            <a:pPr lvl="1"/>
            <a:r>
              <a:rPr lang="en-US" dirty="0"/>
              <a:t>Braille Authority of North America codebooks and guidelines: </a:t>
            </a:r>
            <a:r>
              <a:rPr lang="en-US" dirty="0">
                <a:hlinkClick r:id="rId2"/>
              </a:rPr>
              <a:t>https://www.brailleauthority.org/publications-area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Includes Unified English Braille, Nemeth (for math, science, chemistry), music, etc.</a:t>
            </a:r>
          </a:p>
          <a:p>
            <a:r>
              <a:rPr lang="en-US" dirty="0"/>
              <a:t>Duxbury knows braille, so transcribers need to know when Duxbury is likely to fail</a:t>
            </a:r>
          </a:p>
          <a:p>
            <a:r>
              <a:rPr lang="en-US" dirty="0"/>
              <a:t>Some useful braille to learn: Numbers, alphabet, Nemeth indicators, transcriber note indicators</a:t>
            </a:r>
          </a:p>
        </p:txBody>
      </p:sp>
    </p:spTree>
    <p:extLst>
      <p:ext uri="{BB962C8B-B14F-4D97-AF65-F5344CB8AC3E}">
        <p14:creationId xmlns:p14="http://schemas.microsoft.com/office/powerpoint/2010/main" val="292231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ABE64-C52D-59F0-8E24-172C30CFD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brailling process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452A50-2B13-233C-BD98-3E1CC70B5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is highly simplified, but in essence: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Acquire syllabus and materials, create a to-do list with due dates. Start from the nearest deadline and work into the future.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Copy document contents into MS Word BANA template from Duxbury, leaving blank pages for figures and diagrams.</a:t>
            </a:r>
          </a:p>
          <a:p>
            <a:pPr lvl="1"/>
            <a:r>
              <a:rPr lang="en-US" dirty="0"/>
              <a:t>Document will become linear in this process; sidebars, breakout boxes, etc. will need to be indicated, and you will need to find a sensible location in the text.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Make copies of images (I recommend the snipping tool from Microsoft) and create blank documents in Adobe Illustrator</a:t>
            </a:r>
          </a:p>
        </p:txBody>
      </p:sp>
    </p:spTree>
    <p:extLst>
      <p:ext uri="{BB962C8B-B14F-4D97-AF65-F5344CB8AC3E}">
        <p14:creationId xmlns:p14="http://schemas.microsoft.com/office/powerpoint/2010/main" val="4216858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624CC-C8DA-9D3B-B518-55760B646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brailling process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25C81-3FE2-B451-C35D-01928BC42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Place original images on one layer, then recreate on another layer. Hide the original image’s layer, and make sure any braille text is the correct size.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Translate text into braille using Duxbury and emboss text and tactile graphics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Collate into a single document, which can then be given to the recipient.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Save everything in case of future need. Even when new editions of textbooks come out, you can usually reuse materials.</a:t>
            </a:r>
          </a:p>
          <a:p>
            <a:pPr lvl="1"/>
            <a:r>
              <a:rPr lang="en-US" dirty="0"/>
              <a:t>Don’t forget to submit a request to distribute to the publisher!</a:t>
            </a:r>
          </a:p>
        </p:txBody>
      </p:sp>
    </p:spTree>
    <p:extLst>
      <p:ext uri="{BB962C8B-B14F-4D97-AF65-F5344CB8AC3E}">
        <p14:creationId xmlns:p14="http://schemas.microsoft.com/office/powerpoint/2010/main" val="1263375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82D8-50C1-9DE4-1E08-C3D1CA8C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5F725-F218-38F9-E5DA-341B2820E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Brailling takes time, and that time adds up quickly. Equations, images, tables, and lousy file formats all add to the amount of time you’ll need.</a:t>
            </a:r>
          </a:p>
          <a:p>
            <a:r>
              <a:rPr lang="en-US" dirty="0"/>
              <a:t>We tell instructors to give us a minimum of two weeks. Even when this is not possible, being ahead of the class allows for more flexibility when urgent situations arise.</a:t>
            </a:r>
          </a:p>
          <a:p>
            <a:r>
              <a:rPr lang="en-US" dirty="0"/>
              <a:t>For teams with multiple transcribers, people seem to prefer a mix of subjects rather than handling entire courses on their own.</a:t>
            </a:r>
          </a:p>
        </p:txBody>
      </p:sp>
    </p:spTree>
    <p:extLst>
      <p:ext uri="{BB962C8B-B14F-4D97-AF65-F5344CB8AC3E}">
        <p14:creationId xmlns:p14="http://schemas.microsoft.com/office/powerpoint/2010/main" val="419682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8C38E-AF15-C665-81A7-092EAB4A0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2052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dirty="0"/>
              <a:t>Wichita State University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hoto of WuShock, which is a human wearing a costume to look like an angry, anthropomorphic shock of wheat wearing a black turtleneck. He is pointing at the viewer.">
            <a:extLst>
              <a:ext uri="{FF2B5EF4-FFF2-40B4-BE49-F238E27FC236}">
                <a16:creationId xmlns:a16="http://schemas.microsoft.com/office/drawing/2014/main" id="{81D38A5F-686C-A0B2-DC61-9A10BF06EF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2" r="11649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>
        <p:nvSpPr>
          <p:cNvPr id="15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7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C61B5-31EB-D71B-B9EF-EAC04CD25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7715" y="2990818"/>
            <a:ext cx="4195673" cy="291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Yes, this is our real mascot. His name is WuShock, and he’s a “big, bad muscle-bound bundle of wheat”.</a:t>
            </a:r>
          </a:p>
        </p:txBody>
      </p:sp>
      <p:sp>
        <p:nvSpPr>
          <p:cNvPr id="19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675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67F6A-8BB5-8B5C-BACD-BC34F524F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Questions?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9BCCF-9415-C785-E15A-E93BEE7FB4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803113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600" dirty="0"/>
              <a:t>Contact Information:</a:t>
            </a:r>
          </a:p>
          <a:p>
            <a:r>
              <a:rPr lang="en-US" sz="3600" dirty="0">
                <a:hlinkClick r:id="rId2"/>
              </a:rPr>
              <a:t>em.kribs@wichita.edu</a:t>
            </a:r>
            <a:endParaRPr lang="en-US" sz="3600" dirty="0"/>
          </a:p>
          <a:p>
            <a:r>
              <a:rPr lang="en-US" sz="3600" dirty="0">
                <a:hlinkClick r:id="rId3"/>
              </a:rPr>
              <a:t>aaa@wichita.edu</a:t>
            </a:r>
            <a:endParaRPr lang="en-US" sz="3600" dirty="0"/>
          </a:p>
          <a:p>
            <a:r>
              <a:rPr lang="en-US" sz="3600" dirty="0">
                <a:hlinkClick r:id="rId4"/>
              </a:rPr>
              <a:t>braille@wichita.edu</a:t>
            </a:r>
            <a:endParaRPr lang="en-US" sz="36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DEA0962A-68A6-90BA-BB7A-11F8B53117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rcRect r="4" b="3065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80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41B67-0649-C304-17FB-6BD106A5A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Accommodations and Accessibility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693F5-83D6-1F4F-F578-B0DDE51FB1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Also known as AAA or triple-A</a:t>
            </a:r>
          </a:p>
          <a:p>
            <a:r>
              <a:rPr lang="en-US" dirty="0"/>
              <a:t>Office in the Media Resources Center at Wichita State University</a:t>
            </a:r>
          </a:p>
          <a:p>
            <a:r>
              <a:rPr lang="en-US" dirty="0"/>
              <a:t>Built from scratch by Jay Castor</a:t>
            </a:r>
          </a:p>
          <a:p>
            <a:r>
              <a:rPr lang="en-US" dirty="0"/>
              <a:t>We have graduated three students who used our braille materials</a:t>
            </a:r>
          </a:p>
          <a:p>
            <a:pPr lvl="1"/>
            <a:r>
              <a:rPr lang="en-US" dirty="0"/>
              <a:t>One is now in medical school, and we still get requests for transcription services when they run into issues</a:t>
            </a:r>
          </a:p>
          <a:p>
            <a:pPr lvl="1"/>
            <a:r>
              <a:rPr lang="en-US" dirty="0"/>
              <a:t>One of our graduates told us that he had considered leaving WSU due to some uncooperative instructors, but he stayed specifically for the quality of his materials</a:t>
            </a:r>
          </a:p>
        </p:txBody>
      </p:sp>
    </p:spTree>
    <p:extLst>
      <p:ext uri="{BB962C8B-B14F-4D97-AF65-F5344CB8AC3E}">
        <p14:creationId xmlns:p14="http://schemas.microsoft.com/office/powerpoint/2010/main" val="420331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B920C-64B6-AC8E-8656-FEE95757C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(1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DB7EC7-8689-6623-D6C7-A02974B055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AY22-23, we transcribed 179 documents across 12 courses for three students</a:t>
            </a:r>
          </a:p>
          <a:p>
            <a:pPr lvl="1"/>
            <a:r>
              <a:rPr lang="en-US" dirty="0"/>
              <a:t>3,000 pages of print</a:t>
            </a:r>
          </a:p>
          <a:p>
            <a:pPr lvl="1"/>
            <a:r>
              <a:rPr lang="en-US" dirty="0"/>
              <a:t>7,421 pages of braille</a:t>
            </a:r>
          </a:p>
          <a:p>
            <a:pPr lvl="1"/>
            <a:r>
              <a:rPr lang="en-US" dirty="0"/>
              <a:t>804 tactile graphics</a:t>
            </a:r>
          </a:p>
          <a:p>
            <a:r>
              <a:rPr lang="en-US" dirty="0"/>
              <a:t>In AY23-24, we transcribed 366 documents across 20 courses for three students</a:t>
            </a:r>
          </a:p>
          <a:p>
            <a:pPr lvl="1"/>
            <a:r>
              <a:rPr lang="en-US" dirty="0"/>
              <a:t>4,533 pages of print</a:t>
            </a:r>
          </a:p>
          <a:p>
            <a:pPr lvl="1"/>
            <a:r>
              <a:rPr lang="en-US" dirty="0"/>
              <a:t>14,976 pages of braille</a:t>
            </a:r>
          </a:p>
          <a:p>
            <a:pPr lvl="1"/>
            <a:r>
              <a:rPr lang="en-US" dirty="0"/>
              <a:t>2,335 tactile graphics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08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7F4D6-0981-F4A6-6A36-DCBBA7CD2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data (2 of 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49401-14BD-A39D-BFED-397FB785FF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AY24-25:</a:t>
            </a:r>
          </a:p>
          <a:p>
            <a:pPr marL="0" indent="0">
              <a:buNone/>
            </a:pPr>
            <a:r>
              <a:rPr lang="en-US" dirty="0"/>
              <a:t>As of Oct. 11, 2024, we had transcribed 282 documents across 11 courses for three students</a:t>
            </a:r>
          </a:p>
          <a:p>
            <a:pPr lvl="1"/>
            <a:r>
              <a:rPr lang="en-US" dirty="0"/>
              <a:t>3,372 pages of print</a:t>
            </a:r>
          </a:p>
          <a:p>
            <a:pPr lvl="1"/>
            <a:r>
              <a:rPr lang="en-US" dirty="0"/>
              <a:t>11,105 pages of braille</a:t>
            </a:r>
          </a:p>
          <a:p>
            <a:pPr lvl="1"/>
            <a:r>
              <a:rPr lang="en-US" dirty="0"/>
              <a:t>2,928 tactile graphics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BA81F5AB-4CDF-D186-AC0F-ACD3D50686B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681044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3730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591E1F-1684-6A56-8BDF-F9FF02CCFF5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0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2D6029-494D-C725-4ECD-3B2A6BC67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65023"/>
            <a:ext cx="10931063" cy="2852737"/>
          </a:xfrm>
        </p:spPr>
        <p:txBody>
          <a:bodyPr>
            <a:normAutofit fontScale="90000"/>
          </a:bodyPr>
          <a:lstStyle/>
          <a:p>
            <a:r>
              <a:rPr lang="en-US" dirty="0"/>
              <a:t>Q: But why does Wichita State University have an entire office and four full-time staff dedicated to braille?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E318B-E5A9-1EB5-D90A-E88202DD7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06385"/>
            <a:ext cx="10515600" cy="1500187"/>
          </a:xfrm>
        </p:spPr>
        <p:txBody>
          <a:bodyPr>
            <a:noAutofit/>
          </a:bodyPr>
          <a:lstStyle/>
          <a:p>
            <a:r>
              <a:rPr kumimoji="0" 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A: We got sued.</a:t>
            </a:r>
          </a:p>
        </p:txBody>
      </p:sp>
    </p:spTree>
    <p:extLst>
      <p:ext uri="{BB962C8B-B14F-4D97-AF65-F5344CB8AC3E}">
        <p14:creationId xmlns:p14="http://schemas.microsoft.com/office/powerpoint/2010/main" val="9014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BC5F2D-D1AD-26F1-E247-593D4055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resolution agreement: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CBD97-7409-6B54-E11E-F03D9B4DA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“The Complaint alleged that WSU discriminated against her, as a blind student, in violation of Title II of the ADA and Section 504 of the Rehabilitation Act of 1973 by: </a:t>
            </a:r>
          </a:p>
          <a:p>
            <a:r>
              <a:rPr lang="en-US" dirty="0"/>
              <a:t>using inaccessible electronic and information technology, including: inaccessible class assignments, materials, and tests;</a:t>
            </a:r>
          </a:p>
          <a:p>
            <a:r>
              <a:rPr lang="en-US" dirty="0"/>
              <a:t>using inaccessible student computer workstations; and</a:t>
            </a:r>
          </a:p>
          <a:p>
            <a:r>
              <a:rPr lang="en-US" dirty="0"/>
              <a:t>not providing alternative accessible formats of print material, class assignments, and tests in a time and manner that would provide equally effective communication to blind students.”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206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200F-AF80-6AA6-D9F1-C6424FDB6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 to providing physical braille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8A30-B049-F01F-4FE1-857637AC2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074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These are useful tools, but have drawbacks: </a:t>
            </a:r>
          </a:p>
          <a:p>
            <a:r>
              <a:rPr lang="en-US" dirty="0"/>
              <a:t>Screen-readable materials</a:t>
            </a:r>
          </a:p>
          <a:p>
            <a:pPr lvl="1"/>
            <a:r>
              <a:rPr lang="en-US" dirty="0"/>
              <a:t>Relies on materials being correctly formatted</a:t>
            </a:r>
          </a:p>
          <a:p>
            <a:pPr lvl="1"/>
            <a:r>
              <a:rPr lang="en-US" dirty="0"/>
              <a:t>Heavy demand on working memory</a:t>
            </a:r>
          </a:p>
          <a:p>
            <a:pPr lvl="1"/>
            <a:r>
              <a:rPr lang="en-US" dirty="0"/>
              <a:t>Can be trickier to navigate than text</a:t>
            </a:r>
          </a:p>
          <a:p>
            <a:pPr lvl="1"/>
            <a:r>
              <a:rPr lang="en-US" dirty="0"/>
              <a:t>Do not provide students an equitable learning experience</a:t>
            </a:r>
          </a:p>
          <a:p>
            <a:r>
              <a:rPr lang="en-US" dirty="0"/>
              <a:t>Refreshable braille displays</a:t>
            </a:r>
          </a:p>
          <a:p>
            <a:pPr lvl="1"/>
            <a:r>
              <a:rPr lang="en-US" dirty="0"/>
              <a:t>Still relies on materials being correctly formatted</a:t>
            </a:r>
          </a:p>
          <a:p>
            <a:pPr lvl="1"/>
            <a:r>
              <a:rPr lang="en-US" dirty="0"/>
              <a:t>Often quite loud</a:t>
            </a:r>
          </a:p>
          <a:p>
            <a:pPr lvl="1"/>
            <a:r>
              <a:rPr lang="en-US" dirty="0"/>
              <a:t>Usually cannot display tactile graphics</a:t>
            </a:r>
          </a:p>
          <a:p>
            <a:pPr lvl="1"/>
            <a:r>
              <a:rPr lang="en-US" dirty="0"/>
              <a:t>Expensive</a:t>
            </a:r>
          </a:p>
        </p:txBody>
      </p:sp>
    </p:spTree>
    <p:extLst>
      <p:ext uri="{BB962C8B-B14F-4D97-AF65-F5344CB8AC3E}">
        <p14:creationId xmlns:p14="http://schemas.microsoft.com/office/powerpoint/2010/main" val="3992232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1689</Words>
  <Application>Microsoft Office PowerPoint</Application>
  <PresentationFormat>Widescreen</PresentationFormat>
  <Paragraphs>165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Calibri Light</vt:lpstr>
      <vt:lpstr>Office Theme</vt:lpstr>
      <vt:lpstr>Custom Design</vt:lpstr>
      <vt:lpstr>1_Custom Design</vt:lpstr>
      <vt:lpstr>Office Theme</vt:lpstr>
      <vt:lpstr>DIY Braille: How to produce professional braille in-house  (and why you should)</vt:lpstr>
      <vt:lpstr>Wichita State University</vt:lpstr>
      <vt:lpstr>Wichita State University</vt:lpstr>
      <vt:lpstr>Academic Accommodations and Accessibility</vt:lpstr>
      <vt:lpstr>Some data (1 of 2)</vt:lpstr>
      <vt:lpstr>Some data (2 of 2)</vt:lpstr>
      <vt:lpstr>Q: But why does Wichita State University have an entire office and four full-time staff dedicated to braille?</vt:lpstr>
      <vt:lpstr>From the resolution agreement:</vt:lpstr>
      <vt:lpstr>Alternatives to providing physical braille</vt:lpstr>
      <vt:lpstr>Why braille and tactile graphics?</vt:lpstr>
      <vt:lpstr>What about contracting out braille? (1 of 2)</vt:lpstr>
      <vt:lpstr>What about contracting out braille? (2 of 2)</vt:lpstr>
      <vt:lpstr>Some math</vt:lpstr>
      <vt:lpstr>What about AI?</vt:lpstr>
      <vt:lpstr>Starting Costs</vt:lpstr>
      <vt:lpstr>Braillo 300 S2 Embosser: $25,000</vt:lpstr>
      <vt:lpstr>Elite 200 Embosser: $14,995 – $25,448</vt:lpstr>
      <vt:lpstr>PIAF: $1,745</vt:lpstr>
      <vt:lpstr>Starting costs for equipment</vt:lpstr>
      <vt:lpstr>Software</vt:lpstr>
      <vt:lpstr>Supplies</vt:lpstr>
      <vt:lpstr>Also need</vt:lpstr>
      <vt:lpstr>Staffing Tips (1 of 2)</vt:lpstr>
      <vt:lpstr>Staffing Tips (2 of 2)</vt:lpstr>
      <vt:lpstr>Don’t I need to know braille? (1 of 2)</vt:lpstr>
      <vt:lpstr>Don’t I need to know braille? (2 of 2)</vt:lpstr>
      <vt:lpstr>The brailling process (1 of 2)</vt:lpstr>
      <vt:lpstr>The brailling process (2 of 2)</vt:lpstr>
      <vt:lpstr>Some tips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Fonkert, Johanna</dc:creator>
  <cp:lastModifiedBy>Kribs, Em</cp:lastModifiedBy>
  <cp:revision>17</cp:revision>
  <dcterms:created xsi:type="dcterms:W3CDTF">2019-05-09T15:14:15Z</dcterms:created>
  <dcterms:modified xsi:type="dcterms:W3CDTF">2024-11-13T17:54:15Z</dcterms:modified>
</cp:coreProperties>
</file>