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3"/>
    <p:restoredTop sz="86434"/>
  </p:normalViewPr>
  <p:slideViewPr>
    <p:cSldViewPr snapToGrid="0">
      <p:cViewPr varScale="1">
        <p:scale>
          <a:sx n="117" d="100"/>
          <a:sy n="117" d="100"/>
        </p:scale>
        <p:origin x="184" y="14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50328cc04e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50328cc04e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126569043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126569043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126569043c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126569043c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126569043c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126569043c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126569043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126569043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126569043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126569043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126569043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126569043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126569043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126569043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126569043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3126569043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138ca8163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138ca81633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126569043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126569043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2656904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2656904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26569043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126569043c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50a4988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50a4988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4caf81255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4caf81255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126569043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126569043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13325d47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13325d47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26569043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126569043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138ca8163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138ca8163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126569043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126569043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138ca8163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138ca8163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98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GB">
                <a:solidFill>
                  <a:schemeClr val="dk1"/>
                </a:solidFill>
              </a:rPr>
              <a:t>Discuss the importance of quick wins to establish engagement and generate initial usage data.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GB">
                <a:solidFill>
                  <a:schemeClr val="dk1"/>
                </a:solidFill>
              </a:rPr>
              <a:t>Examples of useful resources: websites, databases, and new technologies (e.g., AI).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126569043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126569043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millanlearning.com/college/us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5.png"/><Relationship Id="rId4" Type="http://schemas.openxmlformats.org/officeDocument/2006/relationships/image" Target="../media/image8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A">
  <p:cSld name="CAPTION_ONLY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8200" y="0"/>
            <a:ext cx="4105799" cy="482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alues ">
  <p:cSld name="CAPTION_ONLY_1_1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0450" y="0"/>
            <a:ext cx="4105801" cy="483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384525" y="2549325"/>
            <a:ext cx="3345300" cy="205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525625" y="14291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title" idx="2"/>
          </p:nvPr>
        </p:nvSpPr>
        <p:spPr>
          <a:xfrm>
            <a:off x="525625" y="1125175"/>
            <a:ext cx="2892000" cy="3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sion - Values - Vision with Icons">
  <p:cSld name="CAPTION_ONLY_1_1_1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38727" y="2606945"/>
            <a:ext cx="677121" cy="67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727" y="699875"/>
            <a:ext cx="677121" cy="67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8727" y="1653410"/>
            <a:ext cx="677121" cy="67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8727" y="3560480"/>
            <a:ext cx="677121" cy="6771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>
            <a:off x="3361200" y="542800"/>
            <a:ext cx="48018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sz="14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2"/>
          </p:nvPr>
        </p:nvSpPr>
        <p:spPr>
          <a:xfrm>
            <a:off x="3361200" y="1492675"/>
            <a:ext cx="4801800" cy="15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sz="14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3"/>
          </p:nvPr>
        </p:nvSpPr>
        <p:spPr>
          <a:xfrm>
            <a:off x="3361200" y="2456200"/>
            <a:ext cx="4801800" cy="15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sz="14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4"/>
          </p:nvPr>
        </p:nvSpPr>
        <p:spPr>
          <a:xfrm>
            <a:off x="3361200" y="3406075"/>
            <a:ext cx="4801800" cy="15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sz="14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●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○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Char char="■"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/>
          <p:nvPr/>
        </p:nvSpPr>
        <p:spPr>
          <a:xfrm rot="10800000">
            <a:off x="-202" y="-154"/>
            <a:ext cx="15435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2"/>
          <p:cNvSpPr/>
          <p:nvPr/>
        </p:nvSpPr>
        <p:spPr>
          <a:xfrm flipH="1">
            <a:off x="741199" y="2961152"/>
            <a:ext cx="10689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rot="10800000">
            <a:off x="289999" y="117"/>
            <a:ext cx="15201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2"/>
          <p:cNvPicPr preferRelativeResize="0"/>
          <p:nvPr/>
        </p:nvPicPr>
        <p:blipFill rotWithShape="1">
          <a:blip r:embed="rId6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2"/>
          <p:cNvSpPr/>
          <p:nvPr/>
        </p:nvSpPr>
        <p:spPr>
          <a:xfrm rot="-4325459">
            <a:off x="-413637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- 1">
  <p:cSld name="CUSTOM_1_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/>
          <p:nvPr/>
        </p:nvSpPr>
        <p:spPr>
          <a:xfrm rot="10800000">
            <a:off x="-141" y="-150"/>
            <a:ext cx="41349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3"/>
          <p:cNvSpPr/>
          <p:nvPr/>
        </p:nvSpPr>
        <p:spPr>
          <a:xfrm flipH="1">
            <a:off x="1906550" y="2961147"/>
            <a:ext cx="29076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3"/>
          <p:cNvSpPr/>
          <p:nvPr/>
        </p:nvSpPr>
        <p:spPr>
          <a:xfrm rot="10800000">
            <a:off x="679250" y="115"/>
            <a:ext cx="41349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4419850" y="-26485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395950" y="4511875"/>
            <a:ext cx="41058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2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macmillanlearning.com</a:t>
            </a:r>
            <a:endParaRPr sz="1200">
              <a:solidFill>
                <a:srgbClr val="142A35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5386625" y="1539350"/>
            <a:ext cx="31359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2" name="Google Shape;112;p13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3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Source Sans Pro"/>
              <a:buNone/>
              <a:defRPr sz="29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900"/>
              <a:buFont typeface="Source Sans Pro"/>
              <a:buNone/>
              <a:defRPr sz="29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with Image - 2A">
  <p:cSld name="CUSTOM_1_1_1">
    <p:bg>
      <p:bgPr>
        <a:solidFill>
          <a:srgbClr val="F8FAFA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4475" y="125"/>
            <a:ext cx="5438149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4"/>
          <p:cNvSpPr/>
          <p:nvPr/>
        </p:nvSpPr>
        <p:spPr>
          <a:xfrm rot="10800000">
            <a:off x="-124" y="-150"/>
            <a:ext cx="36150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/>
          <p:nvPr/>
        </p:nvSpPr>
        <p:spPr>
          <a:xfrm flipH="1">
            <a:off x="173597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 rot="10800000">
            <a:off x="679075" y="119"/>
            <a:ext cx="35607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>
            <a:off x="3866175" y="-23320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title"/>
          </p:nvPr>
        </p:nvSpPr>
        <p:spPr>
          <a:xfrm>
            <a:off x="538450" y="1844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Source Sans Pro"/>
              <a:buNone/>
              <a:defRPr sz="2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with Image - 2B">
  <p:cSld name="CUSTOM_1_1_1_2">
    <p:bg>
      <p:bgPr>
        <a:solidFill>
          <a:srgbClr val="F8FAFA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5800" y="-150"/>
            <a:ext cx="5438141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/>
          <p:nvPr/>
        </p:nvSpPr>
        <p:spPr>
          <a:xfrm rot="10800000">
            <a:off x="-124" y="-150"/>
            <a:ext cx="36150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 flipH="1">
            <a:off x="173597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 rot="10800000">
            <a:off x="679075" y="119"/>
            <a:ext cx="35607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3866175" y="-23320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5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538450" y="1844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Source Sans Pro"/>
              <a:buNone/>
              <a:defRPr sz="2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with Image - 2C">
  <p:cSld name="CUSTOM_1_1_1_1">
    <p:bg>
      <p:bgPr>
        <a:solidFill>
          <a:srgbClr val="F8FAFA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5750" y="-150"/>
            <a:ext cx="5438141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/>
          <p:nvPr/>
        </p:nvSpPr>
        <p:spPr>
          <a:xfrm rot="10800000">
            <a:off x="-124" y="-150"/>
            <a:ext cx="36150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 flipH="1">
            <a:off x="173597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6"/>
          <p:cNvSpPr/>
          <p:nvPr/>
        </p:nvSpPr>
        <p:spPr>
          <a:xfrm rot="10800000">
            <a:off x="679075" y="119"/>
            <a:ext cx="35607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6"/>
          <p:cNvSpPr/>
          <p:nvPr/>
        </p:nvSpPr>
        <p:spPr>
          <a:xfrm>
            <a:off x="3866175" y="-23320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title"/>
          </p:nvPr>
        </p:nvSpPr>
        <p:spPr>
          <a:xfrm>
            <a:off x="538450" y="1844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Source Sans Pro"/>
              <a:buNone/>
              <a:defRPr sz="2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with Image - 2D">
  <p:cSld name="CUSTOM_1_1_1_1_1">
    <p:bg>
      <p:bgPr>
        <a:solidFill>
          <a:srgbClr val="F8FAFA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5800" y="125"/>
            <a:ext cx="5438141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/>
          <p:nvPr/>
        </p:nvSpPr>
        <p:spPr>
          <a:xfrm rot="10800000">
            <a:off x="-124" y="-150"/>
            <a:ext cx="36150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7"/>
          <p:cNvSpPr/>
          <p:nvPr/>
        </p:nvSpPr>
        <p:spPr>
          <a:xfrm flipH="1">
            <a:off x="173597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7"/>
          <p:cNvSpPr/>
          <p:nvPr/>
        </p:nvSpPr>
        <p:spPr>
          <a:xfrm rot="10800000">
            <a:off x="679075" y="119"/>
            <a:ext cx="35607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3866175" y="-23320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title"/>
          </p:nvPr>
        </p:nvSpPr>
        <p:spPr>
          <a:xfrm>
            <a:off x="538450" y="1844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Source Sans Pro"/>
              <a:buNone/>
              <a:defRPr sz="2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/ Section with Image - 2E">
  <p:cSld name="CUSTOM_1_1_1_1_1_1">
    <p:bg>
      <p:bgPr>
        <a:solidFill>
          <a:srgbClr val="F8FAFA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5859" y="125"/>
            <a:ext cx="5438141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8"/>
          <p:cNvSpPr/>
          <p:nvPr/>
        </p:nvSpPr>
        <p:spPr>
          <a:xfrm rot="10800000">
            <a:off x="-124" y="-150"/>
            <a:ext cx="36150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8"/>
          <p:cNvSpPr/>
          <p:nvPr/>
        </p:nvSpPr>
        <p:spPr>
          <a:xfrm flipH="1">
            <a:off x="173597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"/>
          <p:cNvSpPr/>
          <p:nvPr/>
        </p:nvSpPr>
        <p:spPr>
          <a:xfrm rot="10800000">
            <a:off x="679075" y="119"/>
            <a:ext cx="35607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3866175" y="-233200"/>
            <a:ext cx="752700" cy="75270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/>
          <p:nvPr/>
        </p:nvSpPr>
        <p:spPr>
          <a:xfrm>
            <a:off x="-400700" y="4394075"/>
            <a:ext cx="993300" cy="995400"/>
          </a:xfrm>
          <a:prstGeom prst="ellipse">
            <a:avLst/>
          </a:prstGeom>
          <a:noFill/>
          <a:ln w="228600" cap="flat" cmpd="sng">
            <a:solidFill>
              <a:srgbClr val="A2D6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538450" y="1844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Source Sans Pro"/>
              <a:buNone/>
              <a:defRPr sz="2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gital Product and Screenshot - 1">
  <p:cSld name="CAPTION_ONLY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432375" y="2320075"/>
            <a:ext cx="3345300" cy="22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title"/>
          </p:nvPr>
        </p:nvSpPr>
        <p:spPr>
          <a:xfrm>
            <a:off x="432375" y="1313850"/>
            <a:ext cx="3202200" cy="9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/>
          <p:nvPr/>
        </p:nvSpPr>
        <p:spPr>
          <a:xfrm>
            <a:off x="5798450" y="0"/>
            <a:ext cx="33453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5667875" y="0"/>
            <a:ext cx="146700" cy="5143500"/>
          </a:xfrm>
          <a:prstGeom prst="rect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gital Product and Screenshot - 2">
  <p:cSld name="CAPTION_ONLY_1_1_1_1_1_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-125" y="3326075"/>
            <a:ext cx="9144000" cy="18177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-125" y="1080725"/>
            <a:ext cx="9144300" cy="7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200"/>
              <a:buFont typeface="Source Sans Pro"/>
              <a:buNone/>
              <a:defRPr sz="22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800"/>
              <a:buFont typeface="Source Sans Pro"/>
              <a:buNone/>
              <a:defRPr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-125" y="3253150"/>
            <a:ext cx="9144000" cy="149400"/>
          </a:xfrm>
          <a:prstGeom prst="rect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B">
  <p:cSld name="CAPTION_ONLY_1_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6225" y="-4400"/>
            <a:ext cx="4105799" cy="482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mall Image - 1A">
  <p:cSld name="CUSTOM_2_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490975" y="1122675"/>
            <a:ext cx="3508800" cy="14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/>
          <p:nvPr/>
        </p:nvSpPr>
        <p:spPr>
          <a:xfrm>
            <a:off x="5695225" y="-125"/>
            <a:ext cx="34485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1"/>
          <p:cNvSpPr/>
          <p:nvPr/>
        </p:nvSpPr>
        <p:spPr>
          <a:xfrm rot="-4325908">
            <a:off x="7895910" y="3410432"/>
            <a:ext cx="947681" cy="94768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490975" y="2148925"/>
            <a:ext cx="35436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/>
          <p:nvPr/>
        </p:nvSpPr>
        <p:spPr>
          <a:xfrm rot="-4325369">
            <a:off x="8079617" y="3594192"/>
            <a:ext cx="580429" cy="580429"/>
          </a:xfrm>
          <a:prstGeom prst="ellipse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500" y="1122675"/>
            <a:ext cx="3931025" cy="285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mall Image - 1B">
  <p:cSld name="CUSTOM_2_2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/>
          <p:nvPr/>
        </p:nvSpPr>
        <p:spPr>
          <a:xfrm>
            <a:off x="5695225" y="-125"/>
            <a:ext cx="34485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490975" y="1122675"/>
            <a:ext cx="3508800" cy="14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/>
          <p:nvPr/>
        </p:nvSpPr>
        <p:spPr>
          <a:xfrm rot="-4325908">
            <a:off x="7895910" y="3410432"/>
            <a:ext cx="947681" cy="94768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490975" y="2148925"/>
            <a:ext cx="35436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 rot="-4325369">
            <a:off x="8079617" y="3594192"/>
            <a:ext cx="580429" cy="580429"/>
          </a:xfrm>
          <a:prstGeom prst="ellipse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500" y="1119775"/>
            <a:ext cx="3931025" cy="2858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mall Image - 1C">
  <p:cSld name="CUSTOM_2_2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/>
          <p:nvPr/>
        </p:nvSpPr>
        <p:spPr>
          <a:xfrm>
            <a:off x="5695225" y="-125"/>
            <a:ext cx="34485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3"/>
          <p:cNvSpPr/>
          <p:nvPr/>
        </p:nvSpPr>
        <p:spPr>
          <a:xfrm rot="-4325908">
            <a:off x="7895910" y="3410432"/>
            <a:ext cx="947681" cy="94768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490975" y="1122675"/>
            <a:ext cx="3508800" cy="14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490975" y="2148925"/>
            <a:ext cx="35436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92" name="Google Shape;19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/>
          <p:nvPr/>
        </p:nvSpPr>
        <p:spPr>
          <a:xfrm rot="-4325369">
            <a:off x="8079617" y="3594192"/>
            <a:ext cx="580429" cy="580429"/>
          </a:xfrm>
          <a:prstGeom prst="ellipse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500" y="1122675"/>
            <a:ext cx="3931025" cy="2858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mall Image - 1D">
  <p:cSld name="CUSTOM_2_2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/>
          <p:nvPr/>
        </p:nvSpPr>
        <p:spPr>
          <a:xfrm>
            <a:off x="5695225" y="-125"/>
            <a:ext cx="34485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"/>
          <p:cNvSpPr/>
          <p:nvPr/>
        </p:nvSpPr>
        <p:spPr>
          <a:xfrm rot="-4325908">
            <a:off x="7895910" y="3410432"/>
            <a:ext cx="947681" cy="94768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490975" y="1122675"/>
            <a:ext cx="3508800" cy="14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490975" y="2148925"/>
            <a:ext cx="35436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 rot="-4325369">
            <a:off x="8079617" y="3594192"/>
            <a:ext cx="580429" cy="580429"/>
          </a:xfrm>
          <a:prstGeom prst="ellipse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500" y="1122675"/>
            <a:ext cx="3931025" cy="28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Small Image - 1E">
  <p:cSld name="CUSTOM_2_2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5695225" y="-125"/>
            <a:ext cx="3448500" cy="51435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5"/>
          <p:cNvSpPr/>
          <p:nvPr/>
        </p:nvSpPr>
        <p:spPr>
          <a:xfrm rot="-4325908">
            <a:off x="7895910" y="3410432"/>
            <a:ext cx="947681" cy="94768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490975" y="1122675"/>
            <a:ext cx="3508800" cy="14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490975" y="2148925"/>
            <a:ext cx="3543600" cy="17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8" name="Google Shape;20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/>
          <p:nvPr/>
        </p:nvSpPr>
        <p:spPr>
          <a:xfrm rot="-4325369">
            <a:off x="8079617" y="3594192"/>
            <a:ext cx="580429" cy="580429"/>
          </a:xfrm>
          <a:prstGeom prst="ellipse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1500" y="1122675"/>
            <a:ext cx="3931025" cy="2858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 - 1A">
  <p:cSld name="CUSTOM_2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460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/>
        </p:nvSpPr>
        <p:spPr>
          <a:xfrm>
            <a:off x="293175" y="2482275"/>
            <a:ext cx="3171000" cy="2060700"/>
          </a:xfrm>
          <a:prstGeom prst="rect">
            <a:avLst/>
          </a:prstGeom>
          <a:solidFill>
            <a:srgbClr val="FFFFFF">
              <a:alpha val="95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4" name="Google Shape;214;p26"/>
          <p:cNvSpPr/>
          <p:nvPr/>
        </p:nvSpPr>
        <p:spPr>
          <a:xfrm rot="-4324710">
            <a:off x="8443607" y="-228963"/>
            <a:ext cx="899862" cy="89986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Google Shape;215;p26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>
            <a:spLocks noGrp="1"/>
          </p:cNvSpPr>
          <p:nvPr>
            <p:ph type="title"/>
          </p:nvPr>
        </p:nvSpPr>
        <p:spPr>
          <a:xfrm>
            <a:off x="450550" y="2539175"/>
            <a:ext cx="3069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body" idx="1"/>
          </p:nvPr>
        </p:nvSpPr>
        <p:spPr>
          <a:xfrm>
            <a:off x="450550" y="3409275"/>
            <a:ext cx="4122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 - 1B">
  <p:cSld name="CUSTOM_2_1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9144003" cy="513455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/>
          <p:nvPr/>
        </p:nvSpPr>
        <p:spPr>
          <a:xfrm rot="-4324710">
            <a:off x="8443607" y="-228963"/>
            <a:ext cx="899862" cy="89986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/>
        </p:nvSpPr>
        <p:spPr>
          <a:xfrm>
            <a:off x="293175" y="2482275"/>
            <a:ext cx="3171000" cy="2060700"/>
          </a:xfrm>
          <a:prstGeom prst="rect">
            <a:avLst/>
          </a:prstGeom>
          <a:solidFill>
            <a:srgbClr val="FFFFFF">
              <a:alpha val="95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23" name="Google Shape;223;p27"/>
          <p:cNvSpPr txBox="1">
            <a:spLocks noGrp="1"/>
          </p:cNvSpPr>
          <p:nvPr>
            <p:ph type="title"/>
          </p:nvPr>
        </p:nvSpPr>
        <p:spPr>
          <a:xfrm>
            <a:off x="450550" y="2539175"/>
            <a:ext cx="3069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4" name="Google Shape;224;p27"/>
          <p:cNvSpPr txBox="1">
            <a:spLocks noGrp="1"/>
          </p:cNvSpPr>
          <p:nvPr>
            <p:ph type="body" idx="1"/>
          </p:nvPr>
        </p:nvSpPr>
        <p:spPr>
          <a:xfrm>
            <a:off x="450550" y="3409275"/>
            <a:ext cx="4122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 - 1C">
  <p:cSld name="CUSTOM_2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91599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 rot="-4324710">
            <a:off x="8443607" y="-228963"/>
            <a:ext cx="899862" cy="89986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28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/>
          <p:nvPr/>
        </p:nvSpPr>
        <p:spPr>
          <a:xfrm>
            <a:off x="293175" y="2482275"/>
            <a:ext cx="3171000" cy="2060700"/>
          </a:xfrm>
          <a:prstGeom prst="rect">
            <a:avLst/>
          </a:prstGeom>
          <a:solidFill>
            <a:srgbClr val="FFFFFF">
              <a:alpha val="95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450550" y="2539175"/>
            <a:ext cx="3069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body" idx="1"/>
          </p:nvPr>
        </p:nvSpPr>
        <p:spPr>
          <a:xfrm>
            <a:off x="450550" y="3409275"/>
            <a:ext cx="4122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 - 1D">
  <p:cSld name="CUSTOM_2_1_1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43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/>
          <p:nvPr/>
        </p:nvSpPr>
        <p:spPr>
          <a:xfrm rot="-4324710">
            <a:off x="8443607" y="-228963"/>
            <a:ext cx="899862" cy="89986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7544625" y="4376425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293175" y="2482275"/>
            <a:ext cx="3171000" cy="2060700"/>
          </a:xfrm>
          <a:prstGeom prst="rect">
            <a:avLst/>
          </a:prstGeom>
          <a:solidFill>
            <a:srgbClr val="FFFFFF">
              <a:alpha val="95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450550" y="2539175"/>
            <a:ext cx="3069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450550" y="3409275"/>
            <a:ext cx="4122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Large Image - 1E">
  <p:cSld name="CUSTOM_2_1_1_1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9" cy="513374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/>
          <p:nvPr/>
        </p:nvSpPr>
        <p:spPr>
          <a:xfrm rot="-4324710">
            <a:off x="8443607" y="-228963"/>
            <a:ext cx="899862" cy="89986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0"/>
          <p:cNvSpPr/>
          <p:nvPr/>
        </p:nvSpPr>
        <p:spPr>
          <a:xfrm>
            <a:off x="293175" y="2482275"/>
            <a:ext cx="3171000" cy="2060700"/>
          </a:xfrm>
          <a:prstGeom prst="rect">
            <a:avLst/>
          </a:prstGeom>
          <a:solidFill>
            <a:srgbClr val="FFFFFF">
              <a:alpha val="95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 t="19" b="19"/>
          <a:stretch/>
        </p:blipFill>
        <p:spPr>
          <a:xfrm>
            <a:off x="7544625" y="4376425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450550" y="2539175"/>
            <a:ext cx="30690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300"/>
              <a:buFont typeface="Source Sans Pro"/>
              <a:buNone/>
              <a:defRPr sz="23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body" idx="1"/>
          </p:nvPr>
        </p:nvSpPr>
        <p:spPr>
          <a:xfrm>
            <a:off x="450550" y="3409275"/>
            <a:ext cx="4122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C">
  <p:cSld name="CAPTION_ONLY_1_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8200" y="0"/>
            <a:ext cx="4105799" cy="4826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1">
  <p:cSld name="CUSTOM_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/>
          <p:nvPr/>
        </p:nvSpPr>
        <p:spPr>
          <a:xfrm rot="10800000">
            <a:off x="4912025" y="0"/>
            <a:ext cx="3615000" cy="38601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1"/>
          <p:cNvSpPr/>
          <p:nvPr/>
        </p:nvSpPr>
        <p:spPr>
          <a:xfrm flipH="1">
            <a:off x="490792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1"/>
          <p:cNvSpPr/>
          <p:nvPr/>
        </p:nvSpPr>
        <p:spPr>
          <a:xfrm rot="10800000">
            <a:off x="5591225" y="325"/>
            <a:ext cx="3560700" cy="48327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541075" y="1338850"/>
            <a:ext cx="3651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700"/>
              <a:buFont typeface="Source Sans Pro"/>
              <a:buNone/>
              <a:defRPr sz="27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>
            <a:spLocks noGrp="1"/>
          </p:cNvSpPr>
          <p:nvPr>
            <p:ph type="body" idx="1"/>
          </p:nvPr>
        </p:nvSpPr>
        <p:spPr>
          <a:xfrm>
            <a:off x="541075" y="2396175"/>
            <a:ext cx="3968400" cy="24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3" name="Google Shape;253;p31"/>
          <p:cNvSpPr/>
          <p:nvPr/>
        </p:nvSpPr>
        <p:spPr>
          <a:xfrm rot="-4325459">
            <a:off x="8611713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2">
  <p:cSld name="CUSTOM_3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/>
          <p:nvPr/>
        </p:nvSpPr>
        <p:spPr>
          <a:xfrm rot="10800000">
            <a:off x="4912025" y="0"/>
            <a:ext cx="3615000" cy="38601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 flipH="1">
            <a:off x="4907925" y="2961153"/>
            <a:ext cx="25038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 rot="10800000">
            <a:off x="5591225" y="325"/>
            <a:ext cx="3560700" cy="48327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541075" y="1451150"/>
            <a:ext cx="3651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2"/>
          <p:cNvSpPr/>
          <p:nvPr/>
        </p:nvSpPr>
        <p:spPr>
          <a:xfrm rot="-4325459">
            <a:off x="8611713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1"/>
          </p:nvPr>
        </p:nvSpPr>
        <p:spPr>
          <a:xfrm>
            <a:off x="5535075" y="1292425"/>
            <a:ext cx="3111600" cy="31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●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○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■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●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○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■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●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○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Source Sans Pro"/>
              <a:buChar char="■"/>
              <a:def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3">
  <p:cSld name="CUSTOM_4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0" y="-927"/>
            <a:ext cx="8471700" cy="6531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680250" y="112710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400"/>
              <a:buFont typeface="Source Sans Pro"/>
              <a:buNone/>
              <a:defRPr sz="24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65" name="Google Shape;26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375" y="155087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>
            <a:spLocks noGrp="1"/>
          </p:cNvSpPr>
          <p:nvPr>
            <p:ph type="body" idx="1"/>
          </p:nvPr>
        </p:nvSpPr>
        <p:spPr>
          <a:xfrm>
            <a:off x="680250" y="1659675"/>
            <a:ext cx="4350600" cy="26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7" name="Google Shape;267;p33"/>
          <p:cNvSpPr/>
          <p:nvPr/>
        </p:nvSpPr>
        <p:spPr>
          <a:xfrm>
            <a:off x="7563600" y="155179"/>
            <a:ext cx="1115400" cy="499500"/>
          </a:xfrm>
          <a:prstGeom prst="roundRect">
            <a:avLst>
              <a:gd name="adj" fmla="val 16667"/>
            </a:avLst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3"/>
          <p:cNvSpPr/>
          <p:nvPr/>
        </p:nvSpPr>
        <p:spPr>
          <a:xfrm>
            <a:off x="5805975" y="0"/>
            <a:ext cx="2873100" cy="4113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3"/>
          <p:cNvSpPr/>
          <p:nvPr/>
        </p:nvSpPr>
        <p:spPr>
          <a:xfrm>
            <a:off x="8740600" y="-87000"/>
            <a:ext cx="519300" cy="743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4">
  <p:cSld name="CUSTOM_4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/>
          <p:nvPr/>
        </p:nvSpPr>
        <p:spPr>
          <a:xfrm>
            <a:off x="0" y="-2134"/>
            <a:ext cx="8471700" cy="10386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title"/>
          </p:nvPr>
        </p:nvSpPr>
        <p:spPr>
          <a:xfrm>
            <a:off x="550825" y="11645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200"/>
              <a:buFont typeface="Source Sans Pro"/>
              <a:buNone/>
              <a:defRPr sz="22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Font typeface="Source Sans Pro"/>
              <a:buNone/>
              <a:defRPr sz="26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3" name="Google Shape;273;p34"/>
          <p:cNvSpPr/>
          <p:nvPr/>
        </p:nvSpPr>
        <p:spPr>
          <a:xfrm>
            <a:off x="7563600" y="275675"/>
            <a:ext cx="1115400" cy="764700"/>
          </a:xfrm>
          <a:prstGeom prst="roundRect">
            <a:avLst>
              <a:gd name="adj" fmla="val 16667"/>
            </a:avLst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4"/>
          <p:cNvSpPr/>
          <p:nvPr/>
        </p:nvSpPr>
        <p:spPr>
          <a:xfrm>
            <a:off x="5805975" y="-661"/>
            <a:ext cx="2873100" cy="653700"/>
          </a:xfrm>
          <a:prstGeom prst="rect">
            <a:avLst/>
          </a:prstGeom>
          <a:solidFill>
            <a:srgbClr val="EFF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4"/>
          <p:cNvSpPr/>
          <p:nvPr/>
        </p:nvSpPr>
        <p:spPr>
          <a:xfrm>
            <a:off x="8740600" y="-87000"/>
            <a:ext cx="519300" cy="1123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2850" y="4678962"/>
            <a:ext cx="989650" cy="303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(Blank) - 5">
  <p:cSld name="CUSTOM_4_1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62850" y="4678962"/>
            <a:ext cx="989650" cy="303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6">
  <p:cSld name="CUSTOM_4_1_1_1_1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/>
          <p:nvPr/>
        </p:nvSpPr>
        <p:spPr>
          <a:xfrm rot="10800000">
            <a:off x="-152" y="-153"/>
            <a:ext cx="22527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6"/>
          <p:cNvSpPr/>
          <p:nvPr/>
        </p:nvSpPr>
        <p:spPr>
          <a:xfrm flipH="1">
            <a:off x="1081650" y="2961151"/>
            <a:ext cx="15603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6"/>
          <p:cNvSpPr/>
          <p:nvPr/>
        </p:nvSpPr>
        <p:spPr>
          <a:xfrm rot="10800000">
            <a:off x="423150" y="117"/>
            <a:ext cx="22188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1"/>
          </p:nvPr>
        </p:nvSpPr>
        <p:spPr>
          <a:xfrm>
            <a:off x="3501325" y="1409700"/>
            <a:ext cx="46686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●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○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■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●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○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■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●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○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Char char="■"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title"/>
          </p:nvPr>
        </p:nvSpPr>
        <p:spPr>
          <a:xfrm>
            <a:off x="307525" y="1409700"/>
            <a:ext cx="2057700" cy="19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/>
          <p:nvPr/>
        </p:nvSpPr>
        <p:spPr>
          <a:xfrm rot="-4325459">
            <a:off x="-413637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Use - 7">
  <p:cSld name="CUSTOM_4_1_1_1_1_1_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7"/>
          <p:cNvSpPr/>
          <p:nvPr/>
        </p:nvSpPr>
        <p:spPr>
          <a:xfrm rot="10800000">
            <a:off x="-202" y="-154"/>
            <a:ext cx="15435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7"/>
          <p:cNvSpPr/>
          <p:nvPr/>
        </p:nvSpPr>
        <p:spPr>
          <a:xfrm flipH="1">
            <a:off x="741199" y="2961152"/>
            <a:ext cx="10689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7"/>
          <p:cNvSpPr/>
          <p:nvPr/>
        </p:nvSpPr>
        <p:spPr>
          <a:xfrm rot="10800000">
            <a:off x="289999" y="117"/>
            <a:ext cx="15201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37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/>
          <p:nvPr/>
        </p:nvSpPr>
        <p:spPr>
          <a:xfrm rot="-4325459">
            <a:off x="-413637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title"/>
          </p:nvPr>
        </p:nvSpPr>
        <p:spPr>
          <a:xfrm>
            <a:off x="2770375" y="841325"/>
            <a:ext cx="5166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2200"/>
              <a:buFont typeface="Source Sans Pro"/>
              <a:buNone/>
              <a:defRPr sz="22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body" idx="1"/>
          </p:nvPr>
        </p:nvSpPr>
        <p:spPr>
          <a:xfrm>
            <a:off x="2778875" y="1368225"/>
            <a:ext cx="4937400" cy="30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●"/>
              <a:defRPr sz="1100">
                <a:solidFill>
                  <a:srgbClr val="142A35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○"/>
              <a:defRPr sz="1100">
                <a:solidFill>
                  <a:srgbClr val="142A35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■"/>
              <a:defRPr sz="1100">
                <a:solidFill>
                  <a:srgbClr val="142A35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●"/>
              <a:defRPr sz="1100">
                <a:solidFill>
                  <a:srgbClr val="142A35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○"/>
              <a:defRPr sz="1100">
                <a:solidFill>
                  <a:srgbClr val="142A35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■"/>
              <a:defRPr sz="1100">
                <a:solidFill>
                  <a:srgbClr val="142A35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●"/>
              <a:defRPr sz="1100">
                <a:solidFill>
                  <a:srgbClr val="142A35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○"/>
              <a:defRPr sz="1100">
                <a:solidFill>
                  <a:srgbClr val="142A35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Char char="■"/>
              <a:defRPr sz="1100">
                <a:solidFill>
                  <a:srgbClr val="142A3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thor ">
  <p:cSld name="CUSTOM_4_1_1_1_1_1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/>
          <p:nvPr/>
        </p:nvSpPr>
        <p:spPr>
          <a:xfrm rot="10800000">
            <a:off x="-152" y="-153"/>
            <a:ext cx="22527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8"/>
          <p:cNvSpPr/>
          <p:nvPr/>
        </p:nvSpPr>
        <p:spPr>
          <a:xfrm flipH="1">
            <a:off x="1081650" y="2961151"/>
            <a:ext cx="15603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8"/>
          <p:cNvSpPr/>
          <p:nvPr/>
        </p:nvSpPr>
        <p:spPr>
          <a:xfrm rot="10800000">
            <a:off x="423150" y="117"/>
            <a:ext cx="22188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8"/>
          <p:cNvSpPr txBox="1">
            <a:spLocks noGrp="1"/>
          </p:cNvSpPr>
          <p:nvPr>
            <p:ph type="title"/>
          </p:nvPr>
        </p:nvSpPr>
        <p:spPr>
          <a:xfrm>
            <a:off x="307525" y="1409700"/>
            <a:ext cx="20577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ource Sans Pro"/>
              <a:buNone/>
              <a:defRPr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300" name="Google Shape;300;p38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8"/>
          <p:cNvSpPr/>
          <p:nvPr/>
        </p:nvSpPr>
        <p:spPr>
          <a:xfrm rot="-4325459">
            <a:off x="-413637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body" idx="1"/>
          </p:nvPr>
        </p:nvSpPr>
        <p:spPr>
          <a:xfrm>
            <a:off x="3902150" y="863725"/>
            <a:ext cx="4510500" cy="1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3" name="Google Shape;303;p38"/>
          <p:cNvSpPr txBox="1">
            <a:spLocks noGrp="1"/>
          </p:cNvSpPr>
          <p:nvPr>
            <p:ph type="subTitle" idx="2"/>
          </p:nvPr>
        </p:nvSpPr>
        <p:spPr>
          <a:xfrm>
            <a:off x="3902150" y="617625"/>
            <a:ext cx="40827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4" name="Google Shape;304;p38"/>
          <p:cNvSpPr txBox="1">
            <a:spLocks noGrp="1"/>
          </p:cNvSpPr>
          <p:nvPr>
            <p:ph type="body" idx="3"/>
          </p:nvPr>
        </p:nvSpPr>
        <p:spPr>
          <a:xfrm>
            <a:off x="3902150" y="2821025"/>
            <a:ext cx="4510500" cy="17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5" name="Google Shape;305;p38"/>
          <p:cNvSpPr txBox="1">
            <a:spLocks noGrp="1"/>
          </p:cNvSpPr>
          <p:nvPr>
            <p:ph type="subTitle" idx="4"/>
          </p:nvPr>
        </p:nvSpPr>
        <p:spPr>
          <a:xfrm>
            <a:off x="3902150" y="2574925"/>
            <a:ext cx="40827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, Icon, Team">
  <p:cSld name="CUSTOM_5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>
            <a:spLocks noGrp="1"/>
          </p:cNvSpPr>
          <p:nvPr>
            <p:ph type="subTitle" idx="1"/>
          </p:nvPr>
        </p:nvSpPr>
        <p:spPr>
          <a:xfrm>
            <a:off x="2957400" y="693446"/>
            <a:ext cx="12723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None/>
              <a:defRPr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8" name="Google Shape;308;p39"/>
          <p:cNvSpPr txBox="1">
            <a:spLocks noGrp="1"/>
          </p:cNvSpPr>
          <p:nvPr>
            <p:ph type="subTitle" idx="2"/>
          </p:nvPr>
        </p:nvSpPr>
        <p:spPr>
          <a:xfrm>
            <a:off x="2957400" y="1455995"/>
            <a:ext cx="1272300" cy="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None/>
              <a:defRPr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9" name="Google Shape;309;p39"/>
          <p:cNvSpPr txBox="1">
            <a:spLocks noGrp="1"/>
          </p:cNvSpPr>
          <p:nvPr>
            <p:ph type="subTitle" idx="3"/>
          </p:nvPr>
        </p:nvSpPr>
        <p:spPr>
          <a:xfrm>
            <a:off x="2957400" y="2369545"/>
            <a:ext cx="12723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None/>
              <a:defRPr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0" name="Google Shape;310;p39"/>
          <p:cNvSpPr txBox="1">
            <a:spLocks noGrp="1"/>
          </p:cNvSpPr>
          <p:nvPr>
            <p:ph type="subTitle" idx="4"/>
          </p:nvPr>
        </p:nvSpPr>
        <p:spPr>
          <a:xfrm>
            <a:off x="2957400" y="3132100"/>
            <a:ext cx="12723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None/>
              <a:defRPr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subTitle" idx="5"/>
          </p:nvPr>
        </p:nvSpPr>
        <p:spPr>
          <a:xfrm>
            <a:off x="2957400" y="3866296"/>
            <a:ext cx="12723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None/>
              <a:defRPr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100"/>
              <a:buFont typeface="Source Sans Pro"/>
              <a:buNone/>
              <a:defRPr sz="11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2" name="Google Shape;312;p39"/>
          <p:cNvSpPr txBox="1">
            <a:spLocks noGrp="1"/>
          </p:cNvSpPr>
          <p:nvPr>
            <p:ph type="body" idx="6"/>
          </p:nvPr>
        </p:nvSpPr>
        <p:spPr>
          <a:xfrm>
            <a:off x="4150775" y="667075"/>
            <a:ext cx="4510500" cy="2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body" idx="7"/>
          </p:nvPr>
        </p:nvSpPr>
        <p:spPr>
          <a:xfrm>
            <a:off x="4150775" y="1518310"/>
            <a:ext cx="4510500" cy="19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body" idx="8"/>
          </p:nvPr>
        </p:nvSpPr>
        <p:spPr>
          <a:xfrm>
            <a:off x="4150775" y="2258200"/>
            <a:ext cx="4510500" cy="21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5" name="Google Shape;315;p39"/>
          <p:cNvSpPr txBox="1">
            <a:spLocks noGrp="1"/>
          </p:cNvSpPr>
          <p:nvPr>
            <p:ph type="body" idx="9"/>
          </p:nvPr>
        </p:nvSpPr>
        <p:spPr>
          <a:xfrm>
            <a:off x="4150775" y="3048035"/>
            <a:ext cx="4510500" cy="7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6" name="Google Shape;316;p39"/>
          <p:cNvSpPr txBox="1">
            <a:spLocks noGrp="1"/>
          </p:cNvSpPr>
          <p:nvPr>
            <p:ph type="body" idx="13"/>
          </p:nvPr>
        </p:nvSpPr>
        <p:spPr>
          <a:xfrm>
            <a:off x="4150775" y="3894681"/>
            <a:ext cx="45105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●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○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900"/>
              <a:buFont typeface="Source Sans Pro"/>
              <a:buChar char="■"/>
              <a:defRPr sz="9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7" name="Google Shape;317;p39"/>
          <p:cNvSpPr/>
          <p:nvPr/>
        </p:nvSpPr>
        <p:spPr>
          <a:xfrm rot="10800000">
            <a:off x="-152" y="-153"/>
            <a:ext cx="2252700" cy="48339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9"/>
          <p:cNvSpPr/>
          <p:nvPr/>
        </p:nvSpPr>
        <p:spPr>
          <a:xfrm flipH="1">
            <a:off x="1081650" y="2961151"/>
            <a:ext cx="15603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9"/>
          <p:cNvSpPr/>
          <p:nvPr/>
        </p:nvSpPr>
        <p:spPr>
          <a:xfrm rot="10800000">
            <a:off x="423150" y="117"/>
            <a:ext cx="22188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/>
          <p:nvPr/>
        </p:nvSpPr>
        <p:spPr>
          <a:xfrm rot="-4325459">
            <a:off x="-413637" y="4470090"/>
            <a:ext cx="992175" cy="992175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307525" y="1409700"/>
            <a:ext cx="20577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Source Sans Pro"/>
              <a:buNone/>
              <a:defRPr sz="2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&amp;A">
  <p:cSld name="CUSTOM_6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/>
          <p:nvPr/>
        </p:nvSpPr>
        <p:spPr>
          <a:xfrm rot="10800000">
            <a:off x="-24300" y="-24625"/>
            <a:ext cx="8138400" cy="41634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0"/>
          <p:cNvSpPr/>
          <p:nvPr/>
        </p:nvSpPr>
        <p:spPr>
          <a:xfrm flipH="1">
            <a:off x="6135425" y="2267196"/>
            <a:ext cx="2668200" cy="18714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0"/>
          <p:cNvSpPr/>
          <p:nvPr/>
        </p:nvSpPr>
        <p:spPr>
          <a:xfrm rot="10800000">
            <a:off x="5008925" y="-24519"/>
            <a:ext cx="3794700" cy="269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 rot="-4325270">
            <a:off x="8289919" y="-335353"/>
            <a:ext cx="946161" cy="94616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0"/>
          <p:cNvSpPr txBox="1"/>
          <p:nvPr/>
        </p:nvSpPr>
        <p:spPr>
          <a:xfrm>
            <a:off x="870225" y="1028175"/>
            <a:ext cx="14520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</a:t>
            </a:r>
            <a:endParaRPr sz="12000" b="1">
              <a:solidFill>
                <a:srgbClr val="A2D6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9" name="Google Shape;329;p40"/>
          <p:cNvSpPr txBox="1"/>
          <p:nvPr/>
        </p:nvSpPr>
        <p:spPr>
          <a:xfrm>
            <a:off x="2986950" y="1028175"/>
            <a:ext cx="10644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endParaRPr sz="120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0" name="Google Shape;330;p40"/>
          <p:cNvSpPr txBox="1"/>
          <p:nvPr/>
        </p:nvSpPr>
        <p:spPr>
          <a:xfrm>
            <a:off x="1948850" y="1028175"/>
            <a:ext cx="1064400" cy="20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0">
                <a:solidFill>
                  <a:srgbClr val="A2D6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&amp;</a:t>
            </a:r>
            <a:endParaRPr sz="12000">
              <a:solidFill>
                <a:srgbClr val="A2D6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2">
            <a:alphaModFix/>
          </a:blip>
          <a:srcRect t="19" b="19"/>
          <a:stretch/>
        </p:blipFill>
        <p:spPr>
          <a:xfrm>
            <a:off x="158275" y="152250"/>
            <a:ext cx="989650" cy="303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D">
  <p:cSld name="CAPTION_ONLY_1_3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8200" y="-15850"/>
            <a:ext cx="4105799" cy="482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CUSTOM_6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/>
          <p:nvPr/>
        </p:nvSpPr>
        <p:spPr>
          <a:xfrm rot="10800000">
            <a:off x="-24300" y="-24625"/>
            <a:ext cx="8138400" cy="41634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1"/>
          <p:cNvSpPr/>
          <p:nvPr/>
        </p:nvSpPr>
        <p:spPr>
          <a:xfrm flipH="1">
            <a:off x="6135425" y="2267196"/>
            <a:ext cx="2668200" cy="18714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1"/>
          <p:cNvSpPr/>
          <p:nvPr/>
        </p:nvSpPr>
        <p:spPr>
          <a:xfrm rot="10800000">
            <a:off x="5008925" y="-24519"/>
            <a:ext cx="3794700" cy="269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5650" y="1518054"/>
            <a:ext cx="3240000" cy="9963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1"/>
          <p:cNvSpPr txBox="1"/>
          <p:nvPr/>
        </p:nvSpPr>
        <p:spPr>
          <a:xfrm>
            <a:off x="4468125" y="3341150"/>
            <a:ext cx="35193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42A35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macmillanlearning.com</a:t>
            </a:r>
            <a:endParaRPr>
              <a:solidFill>
                <a:srgbClr val="142A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8" name="Google Shape;338;p41"/>
          <p:cNvSpPr/>
          <p:nvPr/>
        </p:nvSpPr>
        <p:spPr>
          <a:xfrm rot="-4325270">
            <a:off x="8289919" y="-335353"/>
            <a:ext cx="946161" cy="946161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1"/>
          <p:cNvSpPr txBox="1">
            <a:spLocks noGrp="1"/>
          </p:cNvSpPr>
          <p:nvPr>
            <p:ph type="title"/>
          </p:nvPr>
        </p:nvSpPr>
        <p:spPr>
          <a:xfrm>
            <a:off x="5547700" y="44113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ticker Sheet - Full Color">
  <p:cSld name="CUSTOM_7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2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2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 Sticker Sheet - Full Color</a:t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3" name="Google Shape;34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8600" y="905806"/>
            <a:ext cx="1711416" cy="52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3413" y="905806"/>
            <a:ext cx="2053027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8063" y="3434593"/>
            <a:ext cx="214145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9904" y="905806"/>
            <a:ext cx="1655485" cy="5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837" y="905806"/>
            <a:ext cx="1596671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0759" y="2340650"/>
            <a:ext cx="1269998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2"/>
          <p:cNvSpPr txBox="1"/>
          <p:nvPr/>
        </p:nvSpPr>
        <p:spPr>
          <a:xfrm>
            <a:off x="305650" y="211800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COMPANY LOGOS</a:t>
            </a:r>
            <a:endParaRPr sz="1000" b="1">
              <a:solidFill>
                <a:srgbClr val="142A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0" name="Google Shape;350;p42"/>
          <p:cNvSpPr txBox="1"/>
          <p:nvPr/>
        </p:nvSpPr>
        <p:spPr>
          <a:xfrm>
            <a:off x="305650" y="1702225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PRODUCT LOGOS</a:t>
            </a:r>
            <a:endParaRPr sz="1000" b="1">
              <a:solidFill>
                <a:srgbClr val="142A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1" name="Google Shape;35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8063" y="2340638"/>
            <a:ext cx="1672648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38" y="2340638"/>
            <a:ext cx="168088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40750" y="2887625"/>
            <a:ext cx="2028408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18063" y="2887615"/>
            <a:ext cx="21928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4838" y="2887615"/>
            <a:ext cx="1641651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2"/>
          <p:cNvPicPr preferRelativeResize="0"/>
          <p:nvPr/>
        </p:nvPicPr>
        <p:blipFill rotWithShape="1">
          <a:blip r:embed="rId13">
            <a:alphaModFix/>
          </a:blip>
          <a:srcRect l="9" r="9"/>
          <a:stretch/>
        </p:blipFill>
        <p:spPr>
          <a:xfrm>
            <a:off x="574838" y="3434593"/>
            <a:ext cx="1641651" cy="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ticker Sheet - Icons">
  <p:cSld name="CUSTOM_7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3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 Sticker Sheet - Icons </a:t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0" name="Google Shape;360;p43"/>
          <p:cNvSpPr txBox="1"/>
          <p:nvPr/>
        </p:nvSpPr>
        <p:spPr>
          <a:xfrm>
            <a:off x="305650" y="579400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PRODUCT ICONS</a:t>
            </a:r>
            <a:endParaRPr sz="1000" b="1">
              <a:solidFill>
                <a:srgbClr val="142A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1" name="Google Shape;361;p43"/>
          <p:cNvSpPr txBox="1"/>
          <p:nvPr/>
        </p:nvSpPr>
        <p:spPr>
          <a:xfrm>
            <a:off x="1579200" y="2197375"/>
            <a:ext cx="1104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Achieve Read &amp; Practice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2" name="Google Shape;36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1377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3"/>
          <p:cNvSpPr txBox="1"/>
          <p:nvPr/>
        </p:nvSpPr>
        <p:spPr>
          <a:xfrm>
            <a:off x="2628100" y="2197375"/>
            <a:ext cx="904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Achieve Essentials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4" name="Google Shape;36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204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/>
          <p:nvPr/>
        </p:nvSpPr>
        <p:spPr>
          <a:xfrm>
            <a:off x="3714025" y="2197383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iClicker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6" name="Google Shape;36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9030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3"/>
          <p:cNvSpPr txBox="1"/>
          <p:nvPr/>
        </p:nvSpPr>
        <p:spPr>
          <a:xfrm>
            <a:off x="4526700" y="2197375"/>
            <a:ext cx="9042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iClicker Insights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68" name="Google Shape;36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7857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6684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5511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54337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 txBox="1"/>
          <p:nvPr/>
        </p:nvSpPr>
        <p:spPr>
          <a:xfrm>
            <a:off x="5515500" y="2197375"/>
            <a:ext cx="820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iClicker Student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3" name="Google Shape;373;p43"/>
          <p:cNvSpPr txBox="1"/>
          <p:nvPr/>
        </p:nvSpPr>
        <p:spPr>
          <a:xfrm>
            <a:off x="6387420" y="2197383"/>
            <a:ext cx="976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iOLab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4" name="Google Shape;374;p43"/>
          <p:cNvSpPr txBox="1"/>
          <p:nvPr/>
        </p:nvSpPr>
        <p:spPr>
          <a:xfrm>
            <a:off x="7372237" y="2197383"/>
            <a:ext cx="904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SaplingPlus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5" name="Google Shape;375;p43"/>
          <p:cNvSpPr txBox="1"/>
          <p:nvPr/>
        </p:nvSpPr>
        <p:spPr>
          <a:xfrm>
            <a:off x="865800" y="2197383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Achieve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6" name="Google Shape;376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2550" y="1531913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ticker Sheet - White">
  <p:cSld name="CUSTOM_7_1">
    <p:bg>
      <p:bgPr>
        <a:solidFill>
          <a:srgbClr val="142A35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4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4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 Sticker Sheet - White</a:t>
            </a:r>
            <a:endParaRPr>
              <a:solidFill>
                <a:srgbClr val="142A3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0" name="Google Shape;380;p44"/>
          <p:cNvPicPr preferRelativeResize="0"/>
          <p:nvPr/>
        </p:nvPicPr>
        <p:blipFill rotWithShape="1">
          <a:blip r:embed="rId2">
            <a:alphaModFix/>
          </a:blip>
          <a:srcRect t="367" b="377"/>
          <a:stretch/>
        </p:blipFill>
        <p:spPr>
          <a:xfrm>
            <a:off x="458600" y="905806"/>
            <a:ext cx="1711416" cy="5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/>
          <p:cNvPicPr preferRelativeResize="0"/>
          <p:nvPr/>
        </p:nvPicPr>
        <p:blipFill rotWithShape="1">
          <a:blip r:embed="rId3">
            <a:alphaModFix/>
          </a:blip>
          <a:srcRect t="119" b="129"/>
          <a:stretch/>
        </p:blipFill>
        <p:spPr>
          <a:xfrm>
            <a:off x="2573413" y="905806"/>
            <a:ext cx="2053027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4"/>
          <p:cNvPicPr preferRelativeResize="0"/>
          <p:nvPr/>
        </p:nvPicPr>
        <p:blipFill rotWithShape="1">
          <a:blip r:embed="rId4">
            <a:alphaModFix/>
          </a:blip>
          <a:srcRect l="39" r="39"/>
          <a:stretch/>
        </p:blipFill>
        <p:spPr>
          <a:xfrm>
            <a:off x="3418063" y="3434593"/>
            <a:ext cx="214145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4"/>
          <p:cNvPicPr preferRelativeResize="0"/>
          <p:nvPr/>
        </p:nvPicPr>
        <p:blipFill rotWithShape="1">
          <a:blip r:embed="rId5">
            <a:alphaModFix/>
          </a:blip>
          <a:srcRect t="19" b="29"/>
          <a:stretch/>
        </p:blipFill>
        <p:spPr>
          <a:xfrm>
            <a:off x="6540759" y="2340650"/>
            <a:ext cx="126999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/>
          <p:nvPr/>
        </p:nvSpPr>
        <p:spPr>
          <a:xfrm>
            <a:off x="305650" y="211800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COMPANY LOGOS</a:t>
            </a:r>
            <a:endParaRPr sz="1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5" name="Google Shape;385;p44"/>
          <p:cNvSpPr txBox="1"/>
          <p:nvPr/>
        </p:nvSpPr>
        <p:spPr>
          <a:xfrm>
            <a:off x="305650" y="1702225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PRODUCT LOGOS</a:t>
            </a:r>
            <a:endParaRPr sz="1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86" name="Google Shape;386;p44"/>
          <p:cNvPicPr preferRelativeResize="0"/>
          <p:nvPr/>
        </p:nvPicPr>
        <p:blipFill rotWithShape="1">
          <a:blip r:embed="rId6">
            <a:alphaModFix/>
          </a:blip>
          <a:srcRect t="39" b="29"/>
          <a:stretch/>
        </p:blipFill>
        <p:spPr>
          <a:xfrm>
            <a:off x="3418063" y="2340638"/>
            <a:ext cx="1672648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4"/>
          <p:cNvPicPr preferRelativeResize="0"/>
          <p:nvPr/>
        </p:nvPicPr>
        <p:blipFill rotWithShape="1">
          <a:blip r:embed="rId7">
            <a:alphaModFix/>
          </a:blip>
          <a:srcRect l="69" r="69"/>
          <a:stretch/>
        </p:blipFill>
        <p:spPr>
          <a:xfrm>
            <a:off x="574838" y="2340638"/>
            <a:ext cx="1680886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4"/>
          <p:cNvPicPr preferRelativeResize="0"/>
          <p:nvPr/>
        </p:nvPicPr>
        <p:blipFill rotWithShape="1">
          <a:blip r:embed="rId8">
            <a:alphaModFix/>
          </a:blip>
          <a:srcRect t="39" b="29"/>
          <a:stretch/>
        </p:blipFill>
        <p:spPr>
          <a:xfrm>
            <a:off x="6540750" y="2887625"/>
            <a:ext cx="2028413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4"/>
          <p:cNvPicPr preferRelativeResize="0"/>
          <p:nvPr/>
        </p:nvPicPr>
        <p:blipFill rotWithShape="1">
          <a:blip r:embed="rId9">
            <a:alphaModFix/>
          </a:blip>
          <a:srcRect l="19" r="29"/>
          <a:stretch/>
        </p:blipFill>
        <p:spPr>
          <a:xfrm>
            <a:off x="3418063" y="2887615"/>
            <a:ext cx="2192805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4"/>
          <p:cNvPicPr preferRelativeResize="0"/>
          <p:nvPr/>
        </p:nvPicPr>
        <p:blipFill rotWithShape="1">
          <a:blip r:embed="rId10">
            <a:alphaModFix/>
          </a:blip>
          <a:srcRect t="99" b="99"/>
          <a:stretch/>
        </p:blipFill>
        <p:spPr>
          <a:xfrm>
            <a:off x="574838" y="2887615"/>
            <a:ext cx="1641651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4"/>
          <p:cNvPicPr preferRelativeResize="0"/>
          <p:nvPr/>
        </p:nvPicPr>
        <p:blipFill rotWithShape="1">
          <a:blip r:embed="rId11">
            <a:alphaModFix/>
          </a:blip>
          <a:srcRect l="9" r="9"/>
          <a:stretch/>
        </p:blipFill>
        <p:spPr>
          <a:xfrm>
            <a:off x="574838" y="3434593"/>
            <a:ext cx="1641651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95575" y="942575"/>
            <a:ext cx="1682150" cy="4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22000" y="895000"/>
            <a:ext cx="1743450" cy="53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ticker Sheet - Disciplines">
  <p:cSld name="CUSTOM_7_1_1">
    <p:bg>
      <p:bgPr>
        <a:solidFill>
          <a:schemeClr val="lt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96" name="Google Shape;396;p45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Icon Sticker Sheet  - Disciplines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7" name="Google Shape;397;p45"/>
          <p:cNvSpPr txBox="1"/>
          <p:nvPr/>
        </p:nvSpPr>
        <p:spPr>
          <a:xfrm>
            <a:off x="305650" y="360000"/>
            <a:ext cx="12699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COLLEGE  ICONS</a:t>
            </a:r>
            <a:endParaRPr sz="1000" b="1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8" name="Google Shape;398;p45"/>
          <p:cNvSpPr txBox="1"/>
          <p:nvPr/>
        </p:nvSpPr>
        <p:spPr>
          <a:xfrm>
            <a:off x="1452663" y="1538708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Astronomy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99" name="Google Shape;399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2663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5"/>
          <p:cNvSpPr txBox="1"/>
          <p:nvPr/>
        </p:nvSpPr>
        <p:spPr>
          <a:xfrm>
            <a:off x="2365488" y="1538708"/>
            <a:ext cx="702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Biochemistry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1" name="Google Shape;40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1488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5"/>
          <p:cNvSpPr txBox="1"/>
          <p:nvPr/>
        </p:nvSpPr>
        <p:spPr>
          <a:xfrm>
            <a:off x="3350313" y="1538708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Biology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3" name="Google Shape;40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0313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5"/>
          <p:cNvSpPr txBox="1"/>
          <p:nvPr/>
        </p:nvSpPr>
        <p:spPr>
          <a:xfrm>
            <a:off x="4299138" y="1538708"/>
            <a:ext cx="6300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Calculus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5" name="Google Shape;40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9138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7963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6788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45613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94438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5"/>
          <p:cNvSpPr txBox="1"/>
          <p:nvPr/>
        </p:nvSpPr>
        <p:spPr>
          <a:xfrm>
            <a:off x="5247963" y="1538708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Chemistry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1" name="Google Shape;411;p45"/>
          <p:cNvSpPr txBox="1"/>
          <p:nvPr/>
        </p:nvSpPr>
        <p:spPr>
          <a:xfrm>
            <a:off x="6023708" y="1538708"/>
            <a:ext cx="976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College Success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2" name="Google Shape;412;p45"/>
          <p:cNvSpPr txBox="1"/>
          <p:nvPr/>
        </p:nvSpPr>
        <p:spPr>
          <a:xfrm>
            <a:off x="7008525" y="1538708"/>
            <a:ext cx="904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3" name="Google Shape;413;p45"/>
          <p:cNvSpPr txBox="1"/>
          <p:nvPr/>
        </p:nvSpPr>
        <p:spPr>
          <a:xfrm>
            <a:off x="8094438" y="1538708"/>
            <a:ext cx="6300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Economics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523400" y="2590050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English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5" name="Google Shape;415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3838" y="192457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5"/>
          <p:cNvSpPr txBox="1"/>
          <p:nvPr/>
        </p:nvSpPr>
        <p:spPr>
          <a:xfrm>
            <a:off x="1160163" y="2590050"/>
            <a:ext cx="1215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Environmental Science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7" name="Google Shape;417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52663" y="192457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5"/>
          <p:cNvSpPr txBox="1"/>
          <p:nvPr/>
        </p:nvSpPr>
        <p:spPr>
          <a:xfrm>
            <a:off x="2401500" y="2590050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Geography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9" name="Google Shape;419;p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01488" y="192457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/>
          <p:nvPr/>
        </p:nvSpPr>
        <p:spPr>
          <a:xfrm>
            <a:off x="503838" y="1538708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Anatomy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21" name="Google Shape;421;p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3838" y="873238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50313" y="1924554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5"/>
          <p:cNvSpPr txBox="1"/>
          <p:nvPr/>
        </p:nvSpPr>
        <p:spPr>
          <a:xfrm>
            <a:off x="3350325" y="2590025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Geology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24" name="Google Shape;424;p45"/>
          <p:cNvGrpSpPr/>
          <p:nvPr/>
        </p:nvGrpSpPr>
        <p:grpSpPr>
          <a:xfrm>
            <a:off x="503838" y="2975892"/>
            <a:ext cx="3476475" cy="863483"/>
            <a:chOff x="5247963" y="2751492"/>
            <a:chExt cx="3476475" cy="863483"/>
          </a:xfrm>
        </p:grpSpPr>
        <p:pic>
          <p:nvPicPr>
            <p:cNvPr id="425" name="Google Shape;425;p45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247963" y="2751492"/>
              <a:ext cx="630000" cy="6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4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145612" y="2751504"/>
              <a:ext cx="630000" cy="6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4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094438" y="2751504"/>
              <a:ext cx="630000" cy="63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45"/>
            <p:cNvSpPr txBox="1"/>
            <p:nvPr/>
          </p:nvSpPr>
          <p:spPr>
            <a:xfrm>
              <a:off x="5247963" y="3416963"/>
              <a:ext cx="6300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rgbClr val="08080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Psychology</a:t>
              </a:r>
              <a:endParaRPr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29" name="Google Shape;429;p45"/>
            <p:cNvSpPr txBox="1"/>
            <p:nvPr/>
          </p:nvSpPr>
          <p:spPr>
            <a:xfrm>
              <a:off x="7145613" y="3416975"/>
              <a:ext cx="6300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rgbClr val="08080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Statistics</a:t>
              </a:r>
              <a:endParaRPr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30" name="Google Shape;430;p45"/>
            <p:cNvSpPr txBox="1"/>
            <p:nvPr/>
          </p:nvSpPr>
          <p:spPr>
            <a:xfrm>
              <a:off x="8094438" y="3416975"/>
              <a:ext cx="6300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rgbClr val="08080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STEM</a:t>
              </a:r>
              <a:endParaRPr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431" name="Google Shape;431;p4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196788" y="2751504"/>
              <a:ext cx="630000" cy="63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45"/>
            <p:cNvSpPr txBox="1"/>
            <p:nvPr/>
          </p:nvSpPr>
          <p:spPr>
            <a:xfrm>
              <a:off x="6196788" y="3416975"/>
              <a:ext cx="6300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rgbClr val="08080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Sociology</a:t>
              </a:r>
              <a:endParaRPr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433" name="Google Shape;433;p45"/>
          <p:cNvSpPr txBox="1"/>
          <p:nvPr/>
        </p:nvSpPr>
        <p:spPr>
          <a:xfrm>
            <a:off x="4299138" y="2590050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History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4" name="Google Shape;434;p4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299138" y="192457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094438" y="1924567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 txBox="1"/>
          <p:nvPr/>
        </p:nvSpPr>
        <p:spPr>
          <a:xfrm>
            <a:off x="8094438" y="2590038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Physics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37" name="Google Shape;437;p45"/>
          <p:cNvSpPr txBox="1"/>
          <p:nvPr/>
        </p:nvSpPr>
        <p:spPr>
          <a:xfrm>
            <a:off x="7163613" y="2590033"/>
            <a:ext cx="6300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Nutrition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38" name="Google Shape;438;p45"/>
          <p:cNvPicPr preferRelativeResize="0"/>
          <p:nvPr/>
        </p:nvPicPr>
        <p:blipFill rotWithShape="1">
          <a:blip r:embed="rId21">
            <a:alphaModFix/>
          </a:blip>
          <a:srcRect t="248" b="248"/>
          <a:stretch/>
        </p:blipFill>
        <p:spPr>
          <a:xfrm>
            <a:off x="7145612" y="1924563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247963" y="192457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196788" y="1924554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5"/>
          <p:cNvSpPr txBox="1"/>
          <p:nvPr/>
        </p:nvSpPr>
        <p:spPr>
          <a:xfrm>
            <a:off x="5247963" y="2590050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Labs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2" name="Google Shape;442;p45"/>
          <p:cNvSpPr txBox="1"/>
          <p:nvPr/>
        </p:nvSpPr>
        <p:spPr>
          <a:xfrm>
            <a:off x="6160789" y="2590025"/>
            <a:ext cx="702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Mathematics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ticker Sheet - HS Subjects">
  <p:cSld name="CUSTOM_7_1_1_2"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45" name="Google Shape;445;p46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Icon Sticker Sheet  - Subjects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6" name="Google Shape;446;p46"/>
          <p:cNvSpPr txBox="1"/>
          <p:nvPr/>
        </p:nvSpPr>
        <p:spPr>
          <a:xfrm>
            <a:off x="306000" y="360000"/>
            <a:ext cx="223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HIGH SCHOOl  ICONS</a:t>
            </a:r>
            <a:endParaRPr sz="1000" b="1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7" name="Google Shape;447;p46"/>
          <p:cNvSpPr txBox="1"/>
          <p:nvPr/>
        </p:nvSpPr>
        <p:spPr>
          <a:xfrm>
            <a:off x="504000" y="1529713"/>
            <a:ext cx="7986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Language Arts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8" name="Google Shape;44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8288" y="870900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6"/>
          <p:cNvSpPr txBox="1"/>
          <p:nvPr/>
        </p:nvSpPr>
        <p:spPr>
          <a:xfrm>
            <a:off x="1457025" y="1529713"/>
            <a:ext cx="7986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Mathematics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0" name="Google Shape;45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13" y="870900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6"/>
          <p:cNvSpPr txBox="1"/>
          <p:nvPr/>
        </p:nvSpPr>
        <p:spPr>
          <a:xfrm>
            <a:off x="2485938" y="1529713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Science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2" name="Google Shape;45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5938" y="870900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/>
          <p:nvPr/>
        </p:nvSpPr>
        <p:spPr>
          <a:xfrm>
            <a:off x="3350478" y="1529713"/>
            <a:ext cx="7986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Social Studies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4" name="Google Shape;454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4763" y="870900"/>
            <a:ext cx="630000" cy="6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ticker Sheet - Common">
  <p:cSld name="CUSTOM_7_1_1_1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/>
          <p:nvPr/>
        </p:nvSpPr>
        <p:spPr>
          <a:xfrm rot="10800000">
            <a:off x="0" y="4423500"/>
            <a:ext cx="9144000" cy="720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57" name="Google Shape;457;p47"/>
          <p:cNvSpPr txBox="1"/>
          <p:nvPr/>
        </p:nvSpPr>
        <p:spPr>
          <a:xfrm>
            <a:off x="143775" y="4454100"/>
            <a:ext cx="35193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Icon Sticker Sheet  - Common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8" name="Google Shape;458;p47"/>
          <p:cNvSpPr txBox="1"/>
          <p:nvPr/>
        </p:nvSpPr>
        <p:spPr>
          <a:xfrm>
            <a:off x="6923206" y="3591881"/>
            <a:ext cx="9915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Video / Webinar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59" name="Google Shape;45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04042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/>
          <p:nvPr/>
        </p:nvSpPr>
        <p:spPr>
          <a:xfrm>
            <a:off x="5236793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Table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1" name="Google Shape;46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6793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7"/>
          <p:cNvSpPr txBox="1"/>
          <p:nvPr/>
        </p:nvSpPr>
        <p:spPr>
          <a:xfrm>
            <a:off x="1502289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Book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3" name="Google Shape;46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2291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7"/>
          <p:cNvSpPr txBox="1"/>
          <p:nvPr/>
        </p:nvSpPr>
        <p:spPr>
          <a:xfrm>
            <a:off x="4303156" y="2364506"/>
            <a:ext cx="6300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65" name="Google Shape;465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3156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7644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669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669" y="1657994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36778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7"/>
          <p:cNvSpPr txBox="1"/>
          <p:nvPr/>
        </p:nvSpPr>
        <p:spPr>
          <a:xfrm>
            <a:off x="8037631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Cursor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1" name="Google Shape;471;p47"/>
          <p:cNvSpPr txBox="1"/>
          <p:nvPr/>
        </p:nvSpPr>
        <p:spPr>
          <a:xfrm>
            <a:off x="568669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Quiz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2" name="Google Shape;472;p47"/>
          <p:cNvSpPr txBox="1"/>
          <p:nvPr/>
        </p:nvSpPr>
        <p:spPr>
          <a:xfrm>
            <a:off x="476356" y="2364206"/>
            <a:ext cx="817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 / Mobile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3" name="Google Shape;473;p47"/>
          <p:cNvSpPr txBox="1"/>
          <p:nvPr/>
        </p:nvSpPr>
        <p:spPr>
          <a:xfrm>
            <a:off x="5236770" y="1196431"/>
            <a:ext cx="6300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Chat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4" name="Google Shape;474;p47"/>
          <p:cNvSpPr txBox="1"/>
          <p:nvPr/>
        </p:nvSpPr>
        <p:spPr>
          <a:xfrm>
            <a:off x="6170417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Tools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5" name="Google Shape;475;p4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70417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7"/>
          <p:cNvSpPr txBox="1"/>
          <p:nvPr/>
        </p:nvSpPr>
        <p:spPr>
          <a:xfrm>
            <a:off x="1408756" y="3591881"/>
            <a:ext cx="817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Rep/ Person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7" name="Google Shape;477;p4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02294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7"/>
          <p:cNvSpPr txBox="1"/>
          <p:nvPr/>
        </p:nvSpPr>
        <p:spPr>
          <a:xfrm>
            <a:off x="2435913" y="2364206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Group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79" name="Google Shape;479;p4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35913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7"/>
          <p:cNvSpPr txBox="1"/>
          <p:nvPr/>
        </p:nvSpPr>
        <p:spPr>
          <a:xfrm>
            <a:off x="7010356" y="2364206"/>
            <a:ext cx="817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News / Podcast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1" name="Google Shape;481;p4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04022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03156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8669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37644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69543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7"/>
          <p:cNvSpPr txBox="1"/>
          <p:nvPr/>
        </p:nvSpPr>
        <p:spPr>
          <a:xfrm>
            <a:off x="4303150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Calendar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7" name="Google Shape;487;p47"/>
          <p:cNvSpPr txBox="1"/>
          <p:nvPr/>
        </p:nvSpPr>
        <p:spPr>
          <a:xfrm>
            <a:off x="568669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8" name="Google Shape;488;p47"/>
          <p:cNvSpPr txBox="1"/>
          <p:nvPr/>
        </p:nvSpPr>
        <p:spPr>
          <a:xfrm>
            <a:off x="8037644" y="2364206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Privacy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9" name="Google Shape;489;p47"/>
          <p:cNvSpPr txBox="1"/>
          <p:nvPr/>
        </p:nvSpPr>
        <p:spPr>
          <a:xfrm>
            <a:off x="3369543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p47"/>
          <p:cNvSpPr txBox="1"/>
          <p:nvPr/>
        </p:nvSpPr>
        <p:spPr>
          <a:xfrm>
            <a:off x="2435909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Bookmark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1" name="Google Shape;491;p4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435913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7"/>
          <p:cNvSpPr txBox="1"/>
          <p:nvPr/>
        </p:nvSpPr>
        <p:spPr>
          <a:xfrm>
            <a:off x="6170391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Checkmark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170400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47"/>
          <p:cNvSpPr txBox="1"/>
          <p:nvPr/>
        </p:nvSpPr>
        <p:spPr>
          <a:xfrm>
            <a:off x="7063681" y="1195831"/>
            <a:ext cx="7107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Community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5" name="Google Shape;495;p4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104022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47"/>
          <p:cNvSpPr txBox="1"/>
          <p:nvPr/>
        </p:nvSpPr>
        <p:spPr>
          <a:xfrm>
            <a:off x="6170400" y="2364206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Like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7" name="Google Shape;497;p4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70400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236778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69534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303168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369534" y="48961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7"/>
          <p:cNvSpPr txBox="1"/>
          <p:nvPr/>
        </p:nvSpPr>
        <p:spPr>
          <a:xfrm>
            <a:off x="5141956" y="2364206"/>
            <a:ext cx="8172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Information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3" name="Google Shape;503;p47"/>
          <p:cNvSpPr txBox="1"/>
          <p:nvPr/>
        </p:nvSpPr>
        <p:spPr>
          <a:xfrm>
            <a:off x="3369534" y="2364206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Help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4" name="Google Shape;504;p47"/>
          <p:cNvSpPr txBox="1"/>
          <p:nvPr/>
        </p:nvSpPr>
        <p:spPr>
          <a:xfrm>
            <a:off x="4303168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Star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5" name="Google Shape;505;p47"/>
          <p:cNvSpPr txBox="1"/>
          <p:nvPr/>
        </p:nvSpPr>
        <p:spPr>
          <a:xfrm>
            <a:off x="3369530" y="119583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Bookbag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6" name="Google Shape;506;p47"/>
          <p:cNvSpPr txBox="1"/>
          <p:nvPr/>
        </p:nvSpPr>
        <p:spPr>
          <a:xfrm>
            <a:off x="2435918" y="3591881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Search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07" name="Google Shape;507;p4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435918" y="2885669"/>
            <a:ext cx="630000" cy="6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7"/>
          <p:cNvSpPr txBox="1"/>
          <p:nvPr/>
        </p:nvSpPr>
        <p:spPr>
          <a:xfrm>
            <a:off x="1502291" y="2364206"/>
            <a:ext cx="630000" cy="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8080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Document</a:t>
            </a:r>
            <a:endParaRPr sz="700">
              <a:solidFill>
                <a:srgbClr val="08080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502291" y="1659285"/>
            <a:ext cx="630000" cy="6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E">
  <p:cSld name="CAPTION_ONLY_1_3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8200" y="0"/>
            <a:ext cx="4105799" cy="482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1F">
  <p:cSld name="CAPTION_ONLY_1_3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38200" y="-3950"/>
            <a:ext cx="4105799" cy="482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200" y="-3950"/>
            <a:ext cx="4105799" cy="482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560700" y="2473125"/>
            <a:ext cx="33453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560700" y="13529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400"/>
              <a:buFont typeface="Source Sans Pro"/>
              <a:buNone/>
              <a:defRPr sz="3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2">
  <p:cSld name="CAPTION_ONLY_1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826700" y="1265275"/>
            <a:ext cx="4615800" cy="17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600"/>
              <a:buFont typeface="Source Sans Pro"/>
              <a:buNone/>
              <a:defRPr sz="36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Source Sans Pro"/>
              <a:buNone/>
              <a:defRPr sz="36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/>
          <p:nvPr/>
        </p:nvSpPr>
        <p:spPr>
          <a:xfrm flipH="1">
            <a:off x="6970225" y="2961149"/>
            <a:ext cx="2175300" cy="1872600"/>
          </a:xfrm>
          <a:prstGeom prst="roundRect">
            <a:avLst>
              <a:gd name="adj" fmla="val 16667"/>
            </a:avLst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 rot="10800000">
            <a:off x="6970225" y="127"/>
            <a:ext cx="21753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 rot="10800000">
            <a:off x="8768425" y="1509750"/>
            <a:ext cx="377100" cy="3324000"/>
          </a:xfrm>
          <a:prstGeom prst="rect">
            <a:avLst/>
          </a:prstGeom>
          <a:solidFill>
            <a:srgbClr val="142A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rot="-4326293">
            <a:off x="6580209" y="3567809"/>
            <a:ext cx="835732" cy="835732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"/>
          </p:nvPr>
        </p:nvSpPr>
        <p:spPr>
          <a:xfrm>
            <a:off x="826700" y="2433525"/>
            <a:ext cx="4055400" cy="1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Mission">
  <p:cSld name="CAPTION_ONLY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0450" y="0"/>
            <a:ext cx="4105801" cy="4830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384525" y="2549325"/>
            <a:ext cx="3345300" cy="20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525625" y="14291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title" idx="2"/>
          </p:nvPr>
        </p:nvSpPr>
        <p:spPr>
          <a:xfrm>
            <a:off x="525625" y="1125175"/>
            <a:ext cx="2892000" cy="3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400"/>
              <a:buFont typeface="Source Sans Pro"/>
              <a:buNone/>
              <a:defRPr sz="14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Vision">
  <p:cSld name="CAPTION_ONLY_1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48475" y="-8025"/>
            <a:ext cx="4105801" cy="483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75" y="152250"/>
            <a:ext cx="989650" cy="30398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/>
          <p:nvPr/>
        </p:nvSpPr>
        <p:spPr>
          <a:xfrm>
            <a:off x="4739075" y="3922325"/>
            <a:ext cx="735900" cy="735900"/>
          </a:xfrm>
          <a:prstGeom prst="ellipse">
            <a:avLst/>
          </a:prstGeom>
          <a:solidFill>
            <a:srgbClr val="A2D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/>
          <p:nvPr/>
        </p:nvSpPr>
        <p:spPr>
          <a:xfrm rot="-4324582">
            <a:off x="8668460" y="-150030"/>
            <a:ext cx="786680" cy="786680"/>
          </a:xfrm>
          <a:prstGeom prst="ellipse">
            <a:avLst/>
          </a:prstGeom>
          <a:gradFill>
            <a:gsLst>
              <a:gs pos="0">
                <a:srgbClr val="FFE7E5"/>
              </a:gs>
              <a:gs pos="21000">
                <a:srgbClr val="FFE7E5"/>
              </a:gs>
              <a:gs pos="100000">
                <a:srgbClr val="CFF3F9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body" idx="1"/>
          </p:nvPr>
        </p:nvSpPr>
        <p:spPr>
          <a:xfrm>
            <a:off x="384525" y="2549325"/>
            <a:ext cx="3345300" cy="19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●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○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921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000"/>
              <a:buFont typeface="Source Sans Pro"/>
              <a:buChar char="■"/>
              <a:defRPr sz="1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title"/>
          </p:nvPr>
        </p:nvSpPr>
        <p:spPr>
          <a:xfrm>
            <a:off x="525625" y="1429150"/>
            <a:ext cx="3649200" cy="11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3000"/>
              <a:buFont typeface="Source Sans Pro"/>
              <a:buNone/>
              <a:defRPr sz="30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ource Sans Pro"/>
              <a:buNone/>
              <a:defRPr sz="3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title" idx="2"/>
          </p:nvPr>
        </p:nvSpPr>
        <p:spPr>
          <a:xfrm>
            <a:off x="525625" y="1125175"/>
            <a:ext cx="2892000" cy="3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A35"/>
              </a:buClr>
              <a:buSzPts val="1200"/>
              <a:buFont typeface="Source Sans Pro"/>
              <a:buNone/>
              <a:defRPr sz="1200">
                <a:solidFill>
                  <a:srgbClr val="142A3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None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cmillanlearning.com/college/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4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ssibility-developer-guid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aem.cast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 txBox="1">
            <a:spLocks noGrp="1"/>
          </p:cNvSpPr>
          <p:nvPr>
            <p:ph type="title"/>
          </p:nvPr>
        </p:nvSpPr>
        <p:spPr>
          <a:xfrm>
            <a:off x="826700" y="1265275"/>
            <a:ext cx="4615800" cy="13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Building an Accessibility Knowledge Base</a:t>
            </a:r>
            <a:endParaRPr dirty="0"/>
          </a:p>
        </p:txBody>
      </p:sp>
      <p:sp>
        <p:nvSpPr>
          <p:cNvPr id="515" name="Google Shape;515;p48"/>
          <p:cNvSpPr txBox="1">
            <a:spLocks noGrp="1"/>
          </p:cNvSpPr>
          <p:nvPr>
            <p:ph type="title" idx="2"/>
          </p:nvPr>
        </p:nvSpPr>
        <p:spPr>
          <a:xfrm>
            <a:off x="166200" y="46271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macmillanlearning.com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"/>
          <p:cNvSpPr txBox="1">
            <a:spLocks noGrp="1"/>
          </p:cNvSpPr>
          <p:nvPr>
            <p:ph type="title"/>
          </p:nvPr>
        </p:nvSpPr>
        <p:spPr>
          <a:xfrm>
            <a:off x="2770375" y="841325"/>
            <a:ext cx="5166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 Know, I Know… You Want to Hear About AI</a:t>
            </a:r>
            <a:endParaRPr dirty="0"/>
          </a:p>
        </p:txBody>
      </p:sp>
      <p:sp>
        <p:nvSpPr>
          <p:cNvPr id="580" name="Google Shape;580;p57"/>
          <p:cNvSpPr txBox="1">
            <a:spLocks noGrp="1"/>
          </p:cNvSpPr>
          <p:nvPr>
            <p:ph type="body" idx="1"/>
          </p:nvPr>
        </p:nvSpPr>
        <p:spPr>
          <a:xfrm>
            <a:off x="4419600" y="1368225"/>
            <a:ext cx="3657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Yes, AI can help answer your questions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But, AI sounds like an expert even when it has no expertise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If someone with no experience with accessibility gets the wrong answer - they may never know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High risk for hallucination treated as fact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AI is trained on the prejudices of others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/>
              <a:t>I’m not saying it won’t help - but handle with care. AI results require human intervention.</a:t>
            </a:r>
            <a:endParaRPr sz="14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81" name="Google Shape;581;p57" descr="Screenshot of the social media platform Mastodon. The first poster says &quot;Copilot by Bing has *twice* responded &quot;I'm sorry to hear that you are blind&quot; after I disclose in the course of, say a request for an image description. If I wanted to be micro-aggressed I would go to the airport, thanks.&quot;&#10;&#10;The responder says, &quot;I must prompt differently. Yesterday got told me &quot;I'm glad to hear you're blind.&quot; It didn't feel better!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0"/>
            <a:ext cx="3657601" cy="261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8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Step 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Research: Understanding Your Audience</a:t>
            </a:r>
            <a:endParaRPr/>
          </a:p>
        </p:txBody>
      </p:sp>
      <p:sp>
        <p:nvSpPr>
          <p:cNvPr id="587" name="Google Shape;587;p58"/>
          <p:cNvSpPr txBox="1">
            <a:spLocks noGrp="1"/>
          </p:cNvSpPr>
          <p:nvPr>
            <p:ph type="body" idx="1"/>
          </p:nvPr>
        </p:nvSpPr>
        <p:spPr>
          <a:xfrm>
            <a:off x="5257800" y="1218600"/>
            <a:ext cx="35052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 b="1"/>
              <a:t>Who is your audience for accessibility documentation?</a:t>
            </a:r>
            <a:endParaRPr sz="36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9"/>
          <p:cNvSpPr txBox="1">
            <a:spLocks noGrp="1"/>
          </p:cNvSpPr>
          <p:nvPr>
            <p:ph type="title"/>
          </p:nvPr>
        </p:nvSpPr>
        <p:spPr>
          <a:xfrm>
            <a:off x="550825" y="11645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Identifying and Aligning Needs Across Audiences</a:t>
            </a:r>
            <a:endParaRPr/>
          </a:p>
        </p:txBody>
      </p:sp>
      <p:sp>
        <p:nvSpPr>
          <p:cNvPr id="593" name="Google Shape;593;p59"/>
          <p:cNvSpPr txBox="1"/>
          <p:nvPr/>
        </p:nvSpPr>
        <p:spPr>
          <a:xfrm>
            <a:off x="457200" y="1371600"/>
            <a:ext cx="53340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Figure out who needs the documentation (and who you need to need the documentation)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Example: I need a knowledge base for employees to understand how to make their products accessible AND I want a database that will help any user make educational material accessible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Use surveys, open channels for feedback, interviews, and past experiences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0"/>
          <p:cNvSpPr txBox="1">
            <a:spLocks noGrp="1"/>
          </p:cNvSpPr>
          <p:nvPr>
            <p:ph type="title"/>
          </p:nvPr>
        </p:nvSpPr>
        <p:spPr>
          <a:xfrm>
            <a:off x="2770375" y="841325"/>
            <a:ext cx="5166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Identifying Audiences Avoids Misunderstandings</a:t>
            </a:r>
            <a:endParaRPr/>
          </a:p>
        </p:txBody>
      </p:sp>
      <p:sp>
        <p:nvSpPr>
          <p:cNvPr id="599" name="Google Shape;599;p60"/>
          <p:cNvSpPr txBox="1">
            <a:spLocks noGrp="1"/>
          </p:cNvSpPr>
          <p:nvPr>
            <p:ph type="body" idx="1"/>
          </p:nvPr>
        </p:nvSpPr>
        <p:spPr>
          <a:xfrm>
            <a:off x="2778875" y="1752600"/>
            <a:ext cx="4937400" cy="27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Hearing from your audience about their needs will tell you a lot about the maturity of the accessibility program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Keep track of common requests and their source so you can make sure the right people get the right information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Remember that your audience breaks down to more specific personas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For example, my designers have very different color contrast questions than the developers I work with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○"/>
            </a:pPr>
            <a:r>
              <a:rPr lang="en-GB" sz="1400">
                <a:latin typeface="Source Sans Pro"/>
                <a:ea typeface="Source Sans Pro"/>
                <a:cs typeface="Source Sans Pro"/>
                <a:sym typeface="Source Sans Pro"/>
              </a:rPr>
              <a:t>Targeted documentation can help in this circumstance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1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Step 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Development: Building Custom Resources</a:t>
            </a:r>
            <a:endParaRPr/>
          </a:p>
        </p:txBody>
      </p:sp>
      <p:sp>
        <p:nvSpPr>
          <p:cNvPr id="606" name="Google Shape;606;p61"/>
          <p:cNvSpPr txBox="1">
            <a:spLocks noGrp="1"/>
          </p:cNvSpPr>
          <p:nvPr>
            <p:ph type="body" idx="1"/>
          </p:nvPr>
        </p:nvSpPr>
        <p:spPr>
          <a:xfrm>
            <a:off x="5257800" y="1218600"/>
            <a:ext cx="35052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 b="1"/>
              <a:t>What resource formats have your users found helpful?</a:t>
            </a:r>
            <a:endParaRPr sz="36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"/>
          <p:cNvSpPr txBox="1">
            <a:spLocks noGrp="1"/>
          </p:cNvSpPr>
          <p:nvPr>
            <p:ph type="title"/>
          </p:nvPr>
        </p:nvSpPr>
        <p:spPr>
          <a:xfrm>
            <a:off x="550825" y="11645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Creating Customized Documentation</a:t>
            </a:r>
            <a:endParaRPr/>
          </a:p>
        </p:txBody>
      </p:sp>
      <p:sp>
        <p:nvSpPr>
          <p:cNvPr id="612" name="Google Shape;612;p62"/>
          <p:cNvSpPr txBox="1"/>
          <p:nvPr/>
        </p:nvSpPr>
        <p:spPr>
          <a:xfrm>
            <a:off x="1143000" y="1295400"/>
            <a:ext cx="62484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Use the common questions from your audience engagement to decide where to start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Look at the open source materials you gathered - do they meet the common needs? Do you need to add to them? Update them?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How are your users requesting information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Consider FAQs, How To Guides, video tours, synchronous learning options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Use the customization process to start hitting on specifics from surveys and interviews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3"/>
          <p:cNvSpPr txBox="1">
            <a:spLocks noGrp="1"/>
          </p:cNvSpPr>
          <p:nvPr>
            <p:ph type="title"/>
          </p:nvPr>
        </p:nvSpPr>
        <p:spPr>
          <a:xfrm>
            <a:off x="2770375" y="841325"/>
            <a:ext cx="5166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Meeting Your Audience Where They Are</a:t>
            </a:r>
            <a:endParaRPr/>
          </a:p>
        </p:txBody>
      </p:sp>
      <p:sp>
        <p:nvSpPr>
          <p:cNvPr id="618" name="Google Shape;618;p63"/>
          <p:cNvSpPr txBox="1">
            <a:spLocks noGrp="1"/>
          </p:cNvSpPr>
          <p:nvPr>
            <p:ph type="body" idx="1"/>
          </p:nvPr>
        </p:nvSpPr>
        <p:spPr>
          <a:xfrm>
            <a:off x="2778875" y="1368225"/>
            <a:ext cx="4937400" cy="30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ource Sans Pro"/>
              <a:buChar char="●"/>
            </a:pPr>
            <a:r>
              <a:rPr lang="en-GB" sz="1700">
                <a:latin typeface="Source Sans Pro"/>
                <a:ea typeface="Source Sans Pro"/>
                <a:cs typeface="Source Sans Pro"/>
                <a:sym typeface="Source Sans Pro"/>
              </a:rPr>
              <a:t>Don’t let perfect get in the way of good - Get your audience the help they need and then continue to improve it over time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ource Sans Pro"/>
              <a:buChar char="●"/>
            </a:pPr>
            <a:r>
              <a:rPr lang="en-GB" sz="1700">
                <a:latin typeface="Source Sans Pro"/>
                <a:ea typeface="Source Sans Pro"/>
                <a:cs typeface="Source Sans Pro"/>
                <a:sym typeface="Source Sans Pro"/>
              </a:rPr>
              <a:t>Encourage feedback for that iterative improvement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Source Sans Pro"/>
              <a:buChar char="●"/>
            </a:pPr>
            <a:r>
              <a:rPr lang="en-GB" sz="1700">
                <a:latin typeface="Source Sans Pro"/>
                <a:ea typeface="Source Sans Pro"/>
                <a:cs typeface="Source Sans Pro"/>
                <a:sym typeface="Source Sans Pro"/>
              </a:rPr>
              <a:t>Minor updates over time add up to a big difference and tax the existing resources less</a:t>
            </a:r>
            <a:endParaRPr sz="17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4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Absolutely Not a Surprise Step 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Promoting Your Knowledge Base</a:t>
            </a:r>
            <a:endParaRPr/>
          </a:p>
        </p:txBody>
      </p:sp>
      <p:sp>
        <p:nvSpPr>
          <p:cNvPr id="624" name="Google Shape;624;p64"/>
          <p:cNvSpPr txBox="1">
            <a:spLocks noGrp="1"/>
          </p:cNvSpPr>
          <p:nvPr>
            <p:ph type="body" idx="1"/>
          </p:nvPr>
        </p:nvSpPr>
        <p:spPr>
          <a:xfrm>
            <a:off x="5257800" y="761400"/>
            <a:ext cx="35052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 b="1"/>
              <a:t>How are you letting your audience know about the knowledge base?</a:t>
            </a:r>
            <a:endParaRPr sz="36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5"/>
          <p:cNvSpPr txBox="1">
            <a:spLocks noGrp="1"/>
          </p:cNvSpPr>
          <p:nvPr>
            <p:ph type="title"/>
          </p:nvPr>
        </p:nvSpPr>
        <p:spPr>
          <a:xfrm>
            <a:off x="550825" y="11645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Hate the Word ‘Socializing’ when Applied to Documentation but Here I Am…</a:t>
            </a:r>
            <a:endParaRPr/>
          </a:p>
        </p:txBody>
      </p:sp>
      <p:sp>
        <p:nvSpPr>
          <p:cNvPr id="630" name="Google Shape;630;p65"/>
          <p:cNvSpPr txBox="1"/>
          <p:nvPr/>
        </p:nvSpPr>
        <p:spPr>
          <a:xfrm>
            <a:off x="1143000" y="1295400"/>
            <a:ext cx="62484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>
                <a:solidFill>
                  <a:schemeClr val="dk2"/>
                </a:solidFill>
              </a:rPr>
              <a:t>Strategize with colleagues about how to increase awareness of the knowledge base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Newsletters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Team/Departmental meetings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Workshops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>
                <a:solidFill>
                  <a:schemeClr val="dk2"/>
                </a:solidFill>
              </a:rPr>
              <a:t>“How-To” sessions (Live and Recorded)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6"/>
          <p:cNvSpPr txBox="1">
            <a:spLocks noGrp="1"/>
          </p:cNvSpPr>
          <p:nvPr>
            <p:ph type="body" idx="1"/>
          </p:nvPr>
        </p:nvSpPr>
        <p:spPr>
          <a:xfrm>
            <a:off x="5386625" y="1539350"/>
            <a:ext cx="31359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What gaps exist in your current resources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What are your biggest challenges, blockers in development? In Socializing?</a:t>
            </a:r>
            <a:endParaRPr sz="20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 b="1"/>
              <a:t>What are your ‘FAQs’?</a:t>
            </a:r>
            <a:endParaRPr sz="2000" b="1"/>
          </a:p>
        </p:txBody>
      </p:sp>
      <p:sp>
        <p:nvSpPr>
          <p:cNvPr id="636" name="Google Shape;636;p66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Brainstorm: Ideas for Improving Accessibility Resources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9"/>
          <p:cNvSpPr txBox="1">
            <a:spLocks noGrp="1"/>
          </p:cNvSpPr>
          <p:nvPr>
            <p:ph type="title"/>
          </p:nvPr>
        </p:nvSpPr>
        <p:spPr>
          <a:xfrm>
            <a:off x="541075" y="1451150"/>
            <a:ext cx="3651300" cy="26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Rachel Comerford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/>
              <a:t>Senior Director Accessibility Outreach and Communications</a:t>
            </a:r>
            <a:endParaRPr sz="20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/>
              <a:t>Macmillan Learning</a:t>
            </a:r>
            <a:endParaRPr sz="2000" b="0"/>
          </a:p>
        </p:txBody>
      </p:sp>
      <p:pic>
        <p:nvPicPr>
          <p:cNvPr id="521" name="Google Shape;521;p49" descr="A female character from the TV show Friends looking at a piece of paper and asking her fiancé &quot;Oh, So you invited Rachel, then?&quot; Rachel is her fiancé's ex-girlfrie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325" y="1310825"/>
            <a:ext cx="4646823" cy="2330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7"/>
          <p:cNvSpPr txBox="1">
            <a:spLocks noGrp="1"/>
          </p:cNvSpPr>
          <p:nvPr>
            <p:ph type="body" idx="1"/>
          </p:nvPr>
        </p:nvSpPr>
        <p:spPr>
          <a:xfrm>
            <a:off x="3505200" y="533400"/>
            <a:ext cx="4668600" cy="20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Kickoff - Finding Existing Resources</a:t>
            </a:r>
            <a:endParaRPr sz="13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Research - Understanding Your Audience</a:t>
            </a:r>
            <a:endParaRPr sz="13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3: Development - Customizing for Your Organization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Promoting Your Knowledge Base</a:t>
            </a:r>
            <a:endParaRPr sz="13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7"/>
          <p:cNvSpPr txBox="1">
            <a:spLocks noGrp="1"/>
          </p:cNvSpPr>
          <p:nvPr>
            <p:ph type="title"/>
          </p:nvPr>
        </p:nvSpPr>
        <p:spPr>
          <a:xfrm>
            <a:off x="307525" y="1409700"/>
            <a:ext cx="2057700" cy="19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Overview</a:t>
            </a:r>
            <a:endParaRPr dirty="0"/>
          </a:p>
        </p:txBody>
      </p:sp>
      <p:sp>
        <p:nvSpPr>
          <p:cNvPr id="643" name="Google Shape;643;p67"/>
          <p:cNvSpPr txBox="1"/>
          <p:nvPr/>
        </p:nvSpPr>
        <p:spPr>
          <a:xfrm>
            <a:off x="2971800" y="2590800"/>
            <a:ext cx="2057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Contribute to our forthcoming knowledge base project!</a:t>
            </a:r>
            <a:endParaRPr sz="18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4" name="Google Shape;644;p67"/>
          <p:cNvSpPr txBox="1"/>
          <p:nvPr/>
        </p:nvSpPr>
        <p:spPr>
          <a:xfrm>
            <a:off x="4648200" y="4267200"/>
            <a:ext cx="3962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WebAccessibility@Macmillan.com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5" name="Google Shape;645;p67" descr="Arrow pointing down"/>
          <p:cNvSpPr/>
          <p:nvPr/>
        </p:nvSpPr>
        <p:spPr>
          <a:xfrm rot="5400000">
            <a:off x="5188267" y="2782697"/>
            <a:ext cx="1265700" cy="1560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D10E-F363-4A2C-A1D3-9FC8772667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43312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9"/>
          <p:cNvSpPr txBox="1">
            <a:spLocks noGrp="1"/>
          </p:cNvSpPr>
          <p:nvPr>
            <p:ph type="title"/>
          </p:nvPr>
        </p:nvSpPr>
        <p:spPr>
          <a:xfrm>
            <a:off x="5547700" y="4411325"/>
            <a:ext cx="3240000" cy="55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142A3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macmillanlearning.com</a:t>
            </a:r>
            <a:endParaRPr>
              <a:solidFill>
                <a:srgbClr val="142A3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0"/>
          <p:cNvSpPr txBox="1">
            <a:spLocks noGrp="1"/>
          </p:cNvSpPr>
          <p:nvPr>
            <p:ph type="title"/>
          </p:nvPr>
        </p:nvSpPr>
        <p:spPr>
          <a:xfrm>
            <a:off x="541075" y="1338850"/>
            <a:ext cx="3651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You’ll Learn Today</a:t>
            </a:r>
            <a:endParaRPr/>
          </a:p>
        </p:txBody>
      </p:sp>
      <p:sp>
        <p:nvSpPr>
          <p:cNvPr id="527" name="Google Shape;527;p50"/>
          <p:cNvSpPr txBox="1">
            <a:spLocks noGrp="1"/>
          </p:cNvSpPr>
          <p:nvPr>
            <p:ph type="body" idx="1"/>
          </p:nvPr>
        </p:nvSpPr>
        <p:spPr>
          <a:xfrm>
            <a:off x="541075" y="2396175"/>
            <a:ext cx="3968400" cy="24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a knowledge base can support your team and reduce support requests.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Three(ish) steps to building a successful knowledge base.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Strategies for continuous improvement and self-service in accessibility.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1"/>
          <p:cNvSpPr txBox="1">
            <a:spLocks noGrp="1"/>
          </p:cNvSpPr>
          <p:nvPr>
            <p:ph type="title"/>
          </p:nvPr>
        </p:nvSpPr>
        <p:spPr>
          <a:xfrm>
            <a:off x="307525" y="861000"/>
            <a:ext cx="2057700" cy="26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Why an Accessibility Knowledge Base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33" dirty="0"/>
              <a:t>(Or: That Slide Where I Preach to the Choir)</a:t>
            </a:r>
            <a:endParaRPr sz="2033" dirty="0"/>
          </a:p>
        </p:txBody>
      </p:sp>
      <p:sp>
        <p:nvSpPr>
          <p:cNvPr id="532" name="Google Shape;532;p51"/>
          <p:cNvSpPr txBox="1">
            <a:spLocks noGrp="1"/>
          </p:cNvSpPr>
          <p:nvPr>
            <p:ph type="body" idx="1"/>
          </p:nvPr>
        </p:nvSpPr>
        <p:spPr>
          <a:xfrm>
            <a:off x="3505200" y="1105800"/>
            <a:ext cx="4668600" cy="3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3"/>
                </a:solidFill>
              </a:rPr>
              <a:t>Across various industries, the same challenges exist…</a:t>
            </a:r>
            <a:endParaRPr sz="1400" b="1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Lack of Time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Lack of People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Lack of Money</a:t>
            </a:r>
            <a:endParaRPr sz="1400" dirty="0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 b="1" dirty="0">
                <a:solidFill>
                  <a:schemeClr val="accent3"/>
                </a:solidFill>
              </a:rPr>
              <a:t>A knowledge base provides…</a:t>
            </a:r>
            <a:endParaRPr sz="1400" b="1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A quick resource for answering questions.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A chance to learn from the questions others ask.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Time to focus on more complex issues.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Supports continuous learning for peers and colleagues.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Reduces repeated support requests.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Offers insights into organizational accessibility progress.</a:t>
            </a:r>
            <a:endParaRPr sz="1400" dirty="0">
              <a:solidFill>
                <a:schemeClr val="accent3"/>
              </a:solidFill>
            </a:endParaRPr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</a:pPr>
            <a:r>
              <a:rPr lang="en-GB" sz="1400" dirty="0">
                <a:solidFill>
                  <a:schemeClr val="accent3"/>
                </a:solidFill>
              </a:rPr>
              <a:t>Empowers self-service in accessibility issues.</a:t>
            </a:r>
            <a:endParaRPr sz="1400" dirty="0">
              <a:solidFill>
                <a:schemeClr val="accent3"/>
              </a:solidFill>
            </a:endParaRPr>
          </a:p>
        </p:txBody>
      </p:sp>
      <p:pic>
        <p:nvPicPr>
          <p:cNvPr id="534" name="Google Shape;534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600" y="284400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0625" y="284400"/>
            <a:ext cx="63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43649" y="284400"/>
            <a:ext cx="630000" cy="6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2"/>
          <p:cNvSpPr txBox="1">
            <a:spLocks noGrp="1"/>
          </p:cNvSpPr>
          <p:nvPr>
            <p:ph type="body" idx="1"/>
          </p:nvPr>
        </p:nvSpPr>
        <p:spPr>
          <a:xfrm>
            <a:off x="3501325" y="1295400"/>
            <a:ext cx="46686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So many answers in accessibility are: </a:t>
            </a:r>
            <a:r>
              <a:rPr lang="en-GB" sz="1700" b="1" dirty="0"/>
              <a:t>It Depends</a:t>
            </a:r>
            <a:endParaRPr sz="1700" b="1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Can’t foresee every question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Address everyone’s needs or preferences for accessing information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 dirty="0"/>
              <a:t>Make a fancy cheese plate and pour your wine</a:t>
            </a:r>
            <a:endParaRPr sz="1700" dirty="0"/>
          </a:p>
        </p:txBody>
      </p:sp>
      <p:sp>
        <p:nvSpPr>
          <p:cNvPr id="542" name="Google Shape;542;p52"/>
          <p:cNvSpPr txBox="1">
            <a:spLocks noGrp="1"/>
          </p:cNvSpPr>
          <p:nvPr>
            <p:ph type="title"/>
          </p:nvPr>
        </p:nvSpPr>
        <p:spPr>
          <a:xfrm>
            <a:off x="307525" y="1409700"/>
            <a:ext cx="2057700" cy="19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a Knowledge Base Can’t Do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"/>
          <p:cNvSpPr txBox="1"/>
          <p:nvPr/>
        </p:nvSpPr>
        <p:spPr>
          <a:xfrm>
            <a:off x="685800" y="1821900"/>
            <a:ext cx="19194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300" b="1" dirty="0"/>
              <a:t>Step 1: </a:t>
            </a:r>
            <a:r>
              <a:rPr lang="en-GB" sz="1300" b="1" dirty="0" err="1"/>
              <a:t>Kickoff</a:t>
            </a:r>
            <a:r>
              <a:rPr lang="en-GB" sz="1300" b="1" dirty="0"/>
              <a:t> - Finding Existing Resources</a:t>
            </a:r>
            <a:endParaRPr dirty="0"/>
          </a:p>
        </p:txBody>
      </p:sp>
      <p:sp>
        <p:nvSpPr>
          <p:cNvPr id="548" name="Google Shape;548;p53"/>
          <p:cNvSpPr txBox="1"/>
          <p:nvPr/>
        </p:nvSpPr>
        <p:spPr>
          <a:xfrm>
            <a:off x="3352800" y="1828800"/>
            <a:ext cx="18303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300" b="1"/>
              <a:t>Step 2: Research - Understanding Your Audience</a:t>
            </a:r>
            <a:endParaRPr/>
          </a:p>
        </p:txBody>
      </p:sp>
      <p:sp>
        <p:nvSpPr>
          <p:cNvPr id="549" name="Google Shape;549;p53"/>
          <p:cNvSpPr txBox="1"/>
          <p:nvPr/>
        </p:nvSpPr>
        <p:spPr>
          <a:xfrm>
            <a:off x="6110400" y="1828800"/>
            <a:ext cx="23478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-GB" sz="1300" b="1"/>
              <a:t>Step 3: Development - Customizing for Your Organization</a:t>
            </a:r>
            <a:endParaRPr/>
          </a:p>
        </p:txBody>
      </p:sp>
      <p:sp>
        <p:nvSpPr>
          <p:cNvPr id="550" name="Google Shape;550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0600" y="907500"/>
            <a:ext cx="888300" cy="8451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3800" y="914400"/>
            <a:ext cx="888300" cy="8451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3200" y="914400"/>
            <a:ext cx="888300" cy="8451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3"/>
          <p:cNvSpPr txBox="1"/>
          <p:nvPr/>
        </p:nvSpPr>
        <p:spPr>
          <a:xfrm>
            <a:off x="1195350" y="952950"/>
            <a:ext cx="478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</a:rPr>
              <a:t>1</a:t>
            </a:r>
            <a:endParaRPr sz="3700" b="1">
              <a:solidFill>
                <a:schemeClr val="lt1"/>
              </a:solidFill>
            </a:endParaRPr>
          </a:p>
        </p:txBody>
      </p:sp>
      <p:sp>
        <p:nvSpPr>
          <p:cNvPr id="554" name="Google Shape;554;p53"/>
          <p:cNvSpPr txBox="1"/>
          <p:nvPr/>
        </p:nvSpPr>
        <p:spPr>
          <a:xfrm>
            <a:off x="3938550" y="959850"/>
            <a:ext cx="478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</a:rPr>
              <a:t>2</a:t>
            </a:r>
            <a:endParaRPr sz="3700" b="1">
              <a:solidFill>
                <a:schemeClr val="lt1"/>
              </a:solidFill>
            </a:endParaRPr>
          </a:p>
        </p:txBody>
      </p:sp>
      <p:sp>
        <p:nvSpPr>
          <p:cNvPr id="555" name="Google Shape;555;p53"/>
          <p:cNvSpPr txBox="1"/>
          <p:nvPr/>
        </p:nvSpPr>
        <p:spPr>
          <a:xfrm>
            <a:off x="6757950" y="959850"/>
            <a:ext cx="478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b="1">
                <a:solidFill>
                  <a:schemeClr val="lt1"/>
                </a:solidFill>
              </a:rPr>
              <a:t>3</a:t>
            </a:r>
            <a:endParaRPr sz="3700" b="1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BEBA7-3F41-099D-6177-217468DD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35050"/>
            <a:ext cx="9144300" cy="711000"/>
          </a:xfrm>
        </p:spPr>
        <p:txBody>
          <a:bodyPr/>
          <a:lstStyle/>
          <a:p>
            <a:r>
              <a:rPr lang="en-US" dirty="0"/>
              <a:t>Overview of process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4"/>
          <p:cNvSpPr txBox="1">
            <a:spLocks noGrp="1"/>
          </p:cNvSpPr>
          <p:nvPr>
            <p:ph type="body" idx="1"/>
          </p:nvPr>
        </p:nvSpPr>
        <p:spPr>
          <a:xfrm>
            <a:off x="5398500" y="1218600"/>
            <a:ext cx="3135900" cy="2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 b="1"/>
              <a:t>Where do you go with your accessibility questions?</a:t>
            </a:r>
            <a:endParaRPr sz="3600" b="1"/>
          </a:p>
        </p:txBody>
      </p:sp>
      <p:sp>
        <p:nvSpPr>
          <p:cNvPr id="561" name="Google Shape;561;p54"/>
          <p:cNvSpPr txBox="1">
            <a:spLocks noGrp="1"/>
          </p:cNvSpPr>
          <p:nvPr>
            <p:ph type="title"/>
          </p:nvPr>
        </p:nvSpPr>
        <p:spPr>
          <a:xfrm>
            <a:off x="538450" y="1892400"/>
            <a:ext cx="32022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Step 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Kickoff</a:t>
            </a:r>
            <a:r>
              <a:rPr lang="en-GB" dirty="0"/>
              <a:t>: Find Existing Resources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5"/>
          <p:cNvSpPr txBox="1">
            <a:spLocks noGrp="1"/>
          </p:cNvSpPr>
          <p:nvPr>
            <p:ph type="title"/>
          </p:nvPr>
        </p:nvSpPr>
        <p:spPr>
          <a:xfrm>
            <a:off x="550825" y="116450"/>
            <a:ext cx="64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Open Resources for Quick Wins</a:t>
            </a:r>
            <a:endParaRPr dirty="0"/>
          </a:p>
        </p:txBody>
      </p:sp>
      <p:sp>
        <p:nvSpPr>
          <p:cNvPr id="567" name="Google Shape;567;p55"/>
          <p:cNvSpPr txBox="1"/>
          <p:nvPr/>
        </p:nvSpPr>
        <p:spPr>
          <a:xfrm>
            <a:off x="4038600" y="1143000"/>
            <a:ext cx="3810000" cy="3810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Websites</a:t>
            </a:r>
            <a:endParaRPr sz="1200" b="1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Shameless plug: www.macmillanlearning.com/accessibility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TeachAccess: https://teachaccess.org/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Job Accommodation Network (JAN): https://askjan.org/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Deque screen reader guides: https://dequeuniversity.com/screenreaders/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Accessibility developer guide: </a:t>
            </a:r>
            <a:r>
              <a:rPr lang="en-GB" sz="1200" u="sng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https://www.accessibility-developer-guide.com/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CAST: </a:t>
            </a:r>
            <a:r>
              <a:rPr lang="en-GB" sz="1200" u="sng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https://aem.cast.org/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Books</a:t>
            </a:r>
            <a:endParaRPr sz="1200" b="1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Accessibility Operations Guidebook by Devon Persig 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Demystifying Disability by Emily Ladau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Ask Anything Spaces</a:t>
            </a:r>
            <a:endParaRPr sz="1200" b="1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A11y Slack: </a:t>
            </a:r>
            <a:r>
              <a:rPr lang="en-GB" sz="1200">
                <a:solidFill>
                  <a:schemeClr val="accent3"/>
                </a:solidFill>
                <a:highlight>
                  <a:srgbClr val="F8F8F8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web-a11y.slack.com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Source Sans Pro"/>
              <a:buChar char="●"/>
            </a:pPr>
            <a:r>
              <a:rPr lang="en-GB" sz="12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Athens listserv: https://www.athenpro.org/listserv/</a:t>
            </a:r>
            <a:endParaRPr sz="1200">
              <a:solidFill>
                <a:schemeClr val="accent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68" name="Google Shape;568;p55"/>
          <p:cNvSpPr txBox="1"/>
          <p:nvPr/>
        </p:nvSpPr>
        <p:spPr>
          <a:xfrm>
            <a:off x="228600" y="2133600"/>
            <a:ext cx="35052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Why? Quick wins are a way to establish engagement with your user base, establish needs, and get investment.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6"/>
          <p:cNvSpPr txBox="1">
            <a:spLocks noGrp="1"/>
          </p:cNvSpPr>
          <p:nvPr>
            <p:ph type="title"/>
          </p:nvPr>
        </p:nvSpPr>
        <p:spPr>
          <a:xfrm>
            <a:off x="2770375" y="841325"/>
            <a:ext cx="5166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Reducing Support Requests with Self Service</a:t>
            </a:r>
            <a:endParaRPr/>
          </a:p>
        </p:txBody>
      </p:sp>
      <p:sp>
        <p:nvSpPr>
          <p:cNvPr id="574" name="Google Shape;574;p56"/>
          <p:cNvSpPr txBox="1">
            <a:spLocks noGrp="1"/>
          </p:cNvSpPr>
          <p:nvPr>
            <p:ph type="body" idx="1"/>
          </p:nvPr>
        </p:nvSpPr>
        <p:spPr>
          <a:xfrm>
            <a:off x="2778875" y="1368225"/>
            <a:ext cx="4937400" cy="30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en-GB" sz="1500">
                <a:latin typeface="Source Sans Pro"/>
                <a:ea typeface="Source Sans Pro"/>
                <a:cs typeface="Source Sans Pro"/>
                <a:sym typeface="Source Sans Pro"/>
              </a:rPr>
              <a:t>Establishing a centralized location for open resources that you want people to use means you are keeping the focus on what is relevant to your teams needs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en-GB" sz="1500">
                <a:latin typeface="Source Sans Pro"/>
                <a:ea typeface="Source Sans Pro"/>
                <a:cs typeface="Source Sans Pro"/>
                <a:sym typeface="Source Sans Pro"/>
              </a:rPr>
              <a:t>This database, while not curated, will reduce overall inquiries allowing for more bandwidth for a deeper dive in your documentation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en-GB" sz="1500">
                <a:latin typeface="Source Sans Pro"/>
                <a:ea typeface="Source Sans Pro"/>
                <a:cs typeface="Source Sans Pro"/>
                <a:sym typeface="Source Sans Pro"/>
              </a:rPr>
              <a:t>Getting SOMETHING out there proves to administrators, executives, etc that the work is being done… an incremental step is still a step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en-GB" sz="1500">
                <a:latin typeface="Source Sans Pro"/>
                <a:ea typeface="Source Sans Pro"/>
                <a:cs typeface="Source Sans Pro"/>
                <a:sym typeface="Source Sans Pro"/>
              </a:rPr>
              <a:t>The initial database will show you what your audience is making use of and give them a chance to tell you what they need that isn’t there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DA1B2C"/>
      </a:dk1>
      <a:lt1>
        <a:srgbClr val="FFFFFF"/>
      </a:lt1>
      <a:dk2>
        <a:srgbClr val="595959"/>
      </a:dk2>
      <a:lt2>
        <a:srgbClr val="EEEEEE"/>
      </a:lt2>
      <a:accent1>
        <a:srgbClr val="DA1B2C"/>
      </a:accent1>
      <a:accent2>
        <a:srgbClr val="00758E"/>
      </a:accent2>
      <a:accent3>
        <a:srgbClr val="142A35"/>
      </a:accent3>
      <a:accent4>
        <a:srgbClr val="EF5656"/>
      </a:accent4>
      <a:accent5>
        <a:srgbClr val="45A5B5"/>
      </a:accent5>
      <a:accent6>
        <a:srgbClr val="A2D6DD"/>
      </a:accent6>
      <a:hlink>
        <a:srgbClr val="CFF3F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Macintosh PowerPoint</Application>
  <PresentationFormat>On-screen Show (16:9)</PresentationFormat>
  <Paragraphs>120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Source Sans Pro</vt:lpstr>
      <vt:lpstr>Source Serif Pro</vt:lpstr>
      <vt:lpstr>Simple Light</vt:lpstr>
      <vt:lpstr>Building an Accessibility Knowledge Base</vt:lpstr>
      <vt:lpstr>Rachel Comerford  Senior Director Accessibility Outreach and Communications  Macmillan Learning</vt:lpstr>
      <vt:lpstr>What You’ll Learn Today</vt:lpstr>
      <vt:lpstr>Why an Accessibility Knowledge Base  (Or: That Slide Where I Preach to the Choir)</vt:lpstr>
      <vt:lpstr>What a Knowledge Base Can’t Do</vt:lpstr>
      <vt:lpstr>Overview of process</vt:lpstr>
      <vt:lpstr>Step 1 Kickoff: Find Existing Resources</vt:lpstr>
      <vt:lpstr>Open Resources for Quick Wins</vt:lpstr>
      <vt:lpstr>Reducing Support Requests with Self Service</vt:lpstr>
      <vt:lpstr>I Know, I Know… You Want to Hear About AI</vt:lpstr>
      <vt:lpstr>Step 2 Research: Understanding Your Audience</vt:lpstr>
      <vt:lpstr>Identifying and Aligning Needs Across Audiences</vt:lpstr>
      <vt:lpstr>Identifying Audiences Avoids Misunderstandings</vt:lpstr>
      <vt:lpstr>Step 3 Development: Building Custom Resources</vt:lpstr>
      <vt:lpstr>Creating Customized Documentation</vt:lpstr>
      <vt:lpstr>Meeting Your Audience Where They Are</vt:lpstr>
      <vt:lpstr>Absolutely Not a Surprise Step 4 Promoting Your Knowledge Base</vt:lpstr>
      <vt:lpstr>I Hate the Word ‘Socializing’ when Applied to Documentation but Here I Am…</vt:lpstr>
      <vt:lpstr>Brainstorm: Ideas for Improving Accessibility Resources</vt:lpstr>
      <vt:lpstr>Overview</vt:lpstr>
      <vt:lpstr>Q&amp;A</vt:lpstr>
      <vt:lpstr>macmillanlearning.com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Comerford, Rachel</cp:lastModifiedBy>
  <cp:revision>1</cp:revision>
  <dcterms:modified xsi:type="dcterms:W3CDTF">2024-11-11T21:53:57Z</dcterms:modified>
</cp:coreProperties>
</file>