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753600" cy="5486400"/>
  <p:notesSz cx="5486400" cy="97536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34B49-1261-4C7F-8FE2-E490708DAECF}" v="4" dt="2024-11-13T15:30:38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1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rin Evans" userId="59dd240c-6c29-42f2-8199-98676c7bf0fb" providerId="ADAL" clId="{D3F34B49-1261-4C7F-8FE2-E490708DAECF}"/>
    <pc:docChg chg="custSel delSld modSld sldOrd delMainMaster">
      <pc:chgData name="Darrin Evans" userId="59dd240c-6c29-42f2-8199-98676c7bf0fb" providerId="ADAL" clId="{D3F34B49-1261-4C7F-8FE2-E490708DAECF}" dt="2024-11-13T17:07:14.385" v="123" actId="2696"/>
      <pc:docMkLst>
        <pc:docMk/>
      </pc:docMkLst>
      <pc:sldChg chg="modSp del mod">
        <pc:chgData name="Darrin Evans" userId="59dd240c-6c29-42f2-8199-98676c7bf0fb" providerId="ADAL" clId="{D3F34B49-1261-4C7F-8FE2-E490708DAECF}" dt="2024-11-13T17:07:14.385" v="123" actId="2696"/>
        <pc:sldMkLst>
          <pc:docMk/>
          <pc:sldMk cId="0" sldId="256"/>
        </pc:sldMkLst>
        <pc:spChg chg="mod">
          <ac:chgData name="Darrin Evans" userId="59dd240c-6c29-42f2-8199-98676c7bf0fb" providerId="ADAL" clId="{D3F34B49-1261-4C7F-8FE2-E490708DAECF}" dt="2024-11-13T15:23:42.947" v="44" actId="20577"/>
          <ac:spMkLst>
            <pc:docMk/>
            <pc:sldMk cId="0" sldId="256"/>
            <ac:spMk id="20" creationId="{00000000-0000-0000-0000-000000000000}"/>
          </ac:spMkLst>
        </pc:spChg>
        <pc:spChg chg="mod">
          <ac:chgData name="Darrin Evans" userId="59dd240c-6c29-42f2-8199-98676c7bf0fb" providerId="ADAL" clId="{D3F34B49-1261-4C7F-8FE2-E490708DAECF}" dt="2024-11-13T15:27:24.718" v="85" actId="5793"/>
          <ac:spMkLst>
            <pc:docMk/>
            <pc:sldMk cId="0" sldId="256"/>
            <ac:spMk id="21" creationId="{00000000-0000-0000-0000-000000000000}"/>
          </ac:spMkLst>
        </pc:spChg>
        <pc:spChg chg="mod">
          <ac:chgData name="Darrin Evans" userId="59dd240c-6c29-42f2-8199-98676c7bf0fb" providerId="ADAL" clId="{D3F34B49-1261-4C7F-8FE2-E490708DAECF}" dt="2024-11-13T15:27:55.259" v="118" actId="20577"/>
          <ac:spMkLst>
            <pc:docMk/>
            <pc:sldMk cId="0" sldId="256"/>
            <ac:spMk id="23" creationId="{00000000-0000-0000-0000-000000000000}"/>
          </ac:spMkLst>
        </pc:spChg>
      </pc:sldChg>
      <pc:sldChg chg="ord">
        <pc:chgData name="Darrin Evans" userId="59dd240c-6c29-42f2-8199-98676c7bf0fb" providerId="ADAL" clId="{D3F34B49-1261-4C7F-8FE2-E490708DAECF}" dt="2024-11-13T15:26:53.457" v="69"/>
        <pc:sldMkLst>
          <pc:docMk/>
          <pc:sldMk cId="0" sldId="257"/>
        </pc:sldMkLst>
      </pc:sldChg>
      <pc:sldChg chg="del">
        <pc:chgData name="Darrin Evans" userId="59dd240c-6c29-42f2-8199-98676c7bf0fb" providerId="ADAL" clId="{D3F34B49-1261-4C7F-8FE2-E490708DAECF}" dt="2024-11-13T15:30:48.625" v="120" actId="2696"/>
        <pc:sldMkLst>
          <pc:docMk/>
          <pc:sldMk cId="2599870798" sldId="283"/>
        </pc:sldMkLst>
      </pc:sldChg>
      <pc:sldChg chg="del">
        <pc:chgData name="Darrin Evans" userId="59dd240c-6c29-42f2-8199-98676c7bf0fb" providerId="ADAL" clId="{D3F34B49-1261-4C7F-8FE2-E490708DAECF}" dt="2024-11-13T15:30:51.611" v="121" actId="2696"/>
        <pc:sldMkLst>
          <pc:docMk/>
          <pc:sldMk cId="150465014" sldId="284"/>
        </pc:sldMkLst>
      </pc:sldChg>
      <pc:sldChg chg="del">
        <pc:chgData name="Darrin Evans" userId="59dd240c-6c29-42f2-8199-98676c7bf0fb" providerId="ADAL" clId="{D3F34B49-1261-4C7F-8FE2-E490708DAECF}" dt="2024-11-13T15:30:54.536" v="122" actId="2696"/>
        <pc:sldMkLst>
          <pc:docMk/>
          <pc:sldMk cId="3822864578" sldId="285"/>
        </pc:sldMkLst>
      </pc:sldChg>
      <pc:sldMasterChg chg="delSldLayout">
        <pc:chgData name="Darrin Evans" userId="59dd240c-6c29-42f2-8199-98676c7bf0fb" providerId="ADAL" clId="{D3F34B49-1261-4C7F-8FE2-E490708DAECF}" dt="2024-11-13T15:30:54.536" v="122" actId="2696"/>
        <pc:sldMasterMkLst>
          <pc:docMk/>
          <pc:sldMasterMk cId="0" sldId="2147483648"/>
        </pc:sldMasterMkLst>
        <pc:sldLayoutChg chg="del">
          <pc:chgData name="Darrin Evans" userId="59dd240c-6c29-42f2-8199-98676c7bf0fb" providerId="ADAL" clId="{D3F34B49-1261-4C7F-8FE2-E490708DAECF}" dt="2024-11-13T15:30:48.625" v="120" actId="2696"/>
          <pc:sldLayoutMkLst>
            <pc:docMk/>
            <pc:sldMasterMk cId="0" sldId="2147483648"/>
            <pc:sldLayoutMk cId="866595703" sldId="2147483650"/>
          </pc:sldLayoutMkLst>
        </pc:sldLayoutChg>
        <pc:sldLayoutChg chg="del">
          <pc:chgData name="Darrin Evans" userId="59dd240c-6c29-42f2-8199-98676c7bf0fb" providerId="ADAL" clId="{D3F34B49-1261-4C7F-8FE2-E490708DAECF}" dt="2024-11-13T15:30:54.536" v="122" actId="2696"/>
          <pc:sldLayoutMkLst>
            <pc:docMk/>
            <pc:sldMasterMk cId="0" sldId="2147483648"/>
            <pc:sldLayoutMk cId="125539779" sldId="2147483651"/>
          </pc:sldLayoutMkLst>
        </pc:sldLayoutChg>
      </pc:sldMasterChg>
      <pc:sldMasterChg chg="del delSldLayout">
        <pc:chgData name="Darrin Evans" userId="59dd240c-6c29-42f2-8199-98676c7bf0fb" providerId="ADAL" clId="{D3F34B49-1261-4C7F-8FE2-E490708DAECF}" dt="2024-11-13T15:29:03.685" v="119" actId="2696"/>
        <pc:sldMasterMkLst>
          <pc:docMk/>
          <pc:sldMasterMk cId="3701453353" sldId="2147483650"/>
        </pc:sldMasterMkLst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1907234721" sldId="2147483651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410397122" sldId="2147483652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3572466688" sldId="2147483653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3329925463" sldId="2147483654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1726408370" sldId="2147483655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1320885691" sldId="2147483656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1144937108" sldId="2147483657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3781338137" sldId="2147483658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3016672855" sldId="2147483659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4153604364" sldId="2147483660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3797795278" sldId="2147483661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3836009517" sldId="2147483662"/>
          </pc:sldLayoutMkLst>
        </pc:sldLayoutChg>
        <pc:sldLayoutChg chg="del">
          <pc:chgData name="Darrin Evans" userId="59dd240c-6c29-42f2-8199-98676c7bf0fb" providerId="ADAL" clId="{D3F34B49-1261-4C7F-8FE2-E490708DAECF}" dt="2024-11-13T15:29:03.685" v="119" actId="2696"/>
          <pc:sldLayoutMkLst>
            <pc:docMk/>
            <pc:sldMasterMk cId="3701453353" sldId="2147483650"/>
            <pc:sldLayoutMk cId="1933579176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63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5" Type="http://schemas.openxmlformats.org/officeDocument/2006/relationships/image" Target="../media/image49.png"/><Relationship Id="rId10" Type="http://schemas.openxmlformats.org/officeDocument/2006/relationships/image" Target="../media/image3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ownandcountrymag.com/leisure/sporting/news/g2165/best-vintage-cars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arpgallery.com/blog/the-humble-nail-a-key-to-unlock-the-pas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iorsignsandgraphics.com/products_services/banners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olicyadvice.net/insurance/insights/average-american-income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65.png"/><Relationship Id="rId4" Type="http://schemas.openxmlformats.org/officeDocument/2006/relationships/image" Target="../media/image63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10.png"/><Relationship Id="rId4" Type="http://schemas.openxmlformats.org/officeDocument/2006/relationships/image" Target="../media/image63.png"/><Relationship Id="rId9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4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0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.png"/><Relationship Id="rId5" Type="http://schemas.openxmlformats.org/officeDocument/2006/relationships/image" Target="../media/image40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2646" y="454853"/>
            <a:ext cx="97536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3116"/>
              </a:lnSpc>
              <a:buNone/>
            </a:pPr>
            <a:r>
              <a:rPr lang="en-US" sz="412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 Have An EPUB … Now What?</a:t>
            </a:r>
            <a:endParaRPr lang="en-US" sz="41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7828483" y="822729"/>
            <a:ext cx="2562225" cy="128587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8394640" y="1004611"/>
            <a:ext cx="1809750" cy="91440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942" y="4687605"/>
            <a:ext cx="1581150" cy="79057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24" y="4960830"/>
            <a:ext cx="1047750" cy="52387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237" y="1567091"/>
            <a:ext cx="2076450" cy="137160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0130" y="1574359"/>
            <a:ext cx="2971800" cy="297180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3016" y="1697079"/>
            <a:ext cx="2686050" cy="3533775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575" y="1720939"/>
            <a:ext cx="1876425" cy="2971800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94044" y="1698650"/>
            <a:ext cx="1971675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9141"/>
              </a:lnSpc>
              <a:buNone/>
            </a:pPr>
            <a:r>
              <a:rPr lang="en-US" sz="4366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 It</a:t>
            </a:r>
            <a:endParaRPr lang="en-US" sz="4366" dirty="0"/>
          </a:p>
        </p:txBody>
      </p:sp>
      <p:sp>
        <p:nvSpPr>
          <p:cNvPr id="13" name="Text 2"/>
          <p:cNvSpPr/>
          <p:nvPr/>
        </p:nvSpPr>
        <p:spPr>
          <a:xfrm>
            <a:off x="5244684" y="1828238"/>
            <a:ext cx="2362200" cy="377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Formatting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Theme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Text Size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Line, Letter &amp; Paragraph Spacing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Display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000000"/>
                </a:solidFill>
              </a:rPr>
              <a:t> </a:t>
            </a:r>
            <a:endParaRPr lang="en-US" sz="2475" dirty="0"/>
          </a:p>
        </p:txBody>
      </p:sp>
      <p:sp>
        <p:nvSpPr>
          <p:cNvPr id="14" name="Text 3"/>
          <p:cNvSpPr/>
          <p:nvPr/>
        </p:nvSpPr>
        <p:spPr>
          <a:xfrm>
            <a:off x="2402977" y="1916897"/>
            <a:ext cx="2409825" cy="23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Navigation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TOC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Landmarks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Bookmarks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Search</a:t>
            </a:r>
            <a:endParaRPr lang="en-US" sz="2475" dirty="0"/>
          </a:p>
        </p:txBody>
      </p:sp>
      <p:sp>
        <p:nvSpPr>
          <p:cNvPr id="15" name="Text 4"/>
          <p:cNvSpPr/>
          <p:nvPr/>
        </p:nvSpPr>
        <p:spPr>
          <a:xfrm>
            <a:off x="7879499" y="1828514"/>
            <a:ext cx="1800225" cy="1885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Features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Annotations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Highlighting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ReadAloud</a:t>
            </a:r>
            <a:endParaRPr lang="en-US" sz="247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4789170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042" y="1535011"/>
            <a:ext cx="2038350" cy="20383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5150" y="705564"/>
            <a:ext cx="2257425" cy="20383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98" y="2233708"/>
            <a:ext cx="2762250" cy="1828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8459" y="905261"/>
            <a:ext cx="2047875" cy="20478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5278" y="2911678"/>
            <a:ext cx="1876425" cy="18764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5150" y="2743200"/>
            <a:ext cx="2257425" cy="204787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377681" y="287739"/>
            <a:ext cx="3810000" cy="17335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3116"/>
              </a:lnSpc>
              <a:buNone/>
            </a:pPr>
            <a:r>
              <a:rPr lang="en-US" sz="412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Large Language Models</a:t>
            </a:r>
            <a:endParaRPr lang="en-US" sz="4125" dirty="0"/>
          </a:p>
        </p:txBody>
      </p:sp>
      <p:sp>
        <p:nvSpPr>
          <p:cNvPr id="11" name="Text 1"/>
          <p:cNvSpPr/>
          <p:nvPr/>
        </p:nvSpPr>
        <p:spPr>
          <a:xfrm>
            <a:off x="442805" y="2304802"/>
            <a:ext cx="2628900" cy="1266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9141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Machine Translation</a:t>
            </a:r>
            <a:endParaRPr lang="en-US" sz="1663" dirty="0"/>
          </a:p>
          <a:p>
            <a:pPr marL="0" indent="0" algn="l">
              <a:lnSpc>
                <a:spcPct val="99141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Text summarization</a:t>
            </a:r>
            <a:endParaRPr lang="en-US" sz="1663" dirty="0"/>
          </a:p>
          <a:p>
            <a:pPr marL="0" indent="0" algn="l">
              <a:lnSpc>
                <a:spcPct val="99141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Question answering</a:t>
            </a:r>
            <a:endParaRPr lang="en-US" sz="1663" dirty="0"/>
          </a:p>
          <a:p>
            <a:pPr marL="0" indent="0" algn="l">
              <a:lnSpc>
                <a:spcPct val="99141"/>
              </a:lnSpc>
              <a:buNone/>
            </a:pPr>
            <a:r>
              <a:rPr lang="en-US" sz="1663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Creative text generation</a:t>
            </a:r>
            <a:endParaRPr lang="en-US" sz="1663" dirty="0"/>
          </a:p>
        </p:txBody>
      </p:sp>
      <p:sp>
        <p:nvSpPr>
          <p:cNvPr id="12" name="Text 2"/>
          <p:cNvSpPr/>
          <p:nvPr/>
        </p:nvSpPr>
        <p:spPr>
          <a:xfrm>
            <a:off x="5151491" y="1275064"/>
            <a:ext cx="1676400" cy="1419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3B0C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Gemini, LaMDA by Google</a:t>
            </a:r>
            <a:endParaRPr lang="en-US" sz="2475" dirty="0"/>
          </a:p>
        </p:txBody>
      </p:sp>
      <p:sp>
        <p:nvSpPr>
          <p:cNvPr id="13" name="Text 3"/>
          <p:cNvSpPr/>
          <p:nvPr/>
        </p:nvSpPr>
        <p:spPr>
          <a:xfrm>
            <a:off x="7063721" y="984504"/>
            <a:ext cx="1971675" cy="1885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Turing-NLG by 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Microsoft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000000"/>
                </a:solidFill>
              </a:rPr>
              <a:t> </a:t>
            </a:r>
            <a:endParaRPr lang="en-US" sz="2475" dirty="0"/>
          </a:p>
        </p:txBody>
      </p:sp>
      <p:sp>
        <p:nvSpPr>
          <p:cNvPr id="14" name="Text 4"/>
          <p:cNvSpPr/>
          <p:nvPr/>
        </p:nvSpPr>
        <p:spPr>
          <a:xfrm>
            <a:off x="3413017" y="2093281"/>
            <a:ext cx="16478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Claude by Anthropic</a:t>
            </a:r>
            <a:endParaRPr lang="en-US" sz="2475" dirty="0"/>
          </a:p>
        </p:txBody>
      </p:sp>
      <p:sp>
        <p:nvSpPr>
          <p:cNvPr id="15" name="Text 5"/>
          <p:cNvSpPr/>
          <p:nvPr/>
        </p:nvSpPr>
        <p:spPr>
          <a:xfrm>
            <a:off x="5160531" y="3185265"/>
            <a:ext cx="1657350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276" b="1" dirty="0">
                <a:solidFill>
                  <a:srgbClr val="3B0C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LLaMA 2</a:t>
            </a:r>
            <a:endParaRPr lang="en-US" sz="2276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276" b="1" dirty="0">
                <a:solidFill>
                  <a:srgbClr val="3B0C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</a:t>
            </a:r>
            <a:endParaRPr lang="en-US" sz="2276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276" b="1" dirty="0">
                <a:solidFill>
                  <a:srgbClr val="3B0C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Meta</a:t>
            </a:r>
            <a:endParaRPr lang="en-US" sz="2276" dirty="0"/>
          </a:p>
        </p:txBody>
      </p:sp>
      <p:sp>
        <p:nvSpPr>
          <p:cNvPr id="16" name="Text 6"/>
          <p:cNvSpPr/>
          <p:nvPr/>
        </p:nvSpPr>
        <p:spPr>
          <a:xfrm>
            <a:off x="7048033" y="3064659"/>
            <a:ext cx="1800225" cy="1419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3B0C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ChatGPT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3B0C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3,3.5,4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3B0C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OpenAI</a:t>
            </a:r>
            <a:endParaRPr lang="en-US" sz="24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417556" y="392069"/>
            <a:ext cx="1600200" cy="8096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1227182" y="392069"/>
            <a:ext cx="1600200" cy="8096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-393306" y="1992535"/>
            <a:ext cx="1600200" cy="8096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417556" y="2001793"/>
            <a:ext cx="1600200" cy="8096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2041589" y="3597212"/>
            <a:ext cx="1590675" cy="8096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1229792" y="3593963"/>
            <a:ext cx="1590675" cy="8096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1325" y="3924300"/>
            <a:ext cx="333375" cy="4572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1375" y="3924300"/>
            <a:ext cx="333375" cy="4572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791256"/>
            <a:ext cx="9753600" cy="695325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8501" y="544073"/>
            <a:ext cx="190500" cy="4285802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509" y="361996"/>
            <a:ext cx="333375" cy="4572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" y="361950"/>
            <a:ext cx="333375" cy="457200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825" y="455846"/>
            <a:ext cx="257175" cy="257175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825" y="1476375"/>
            <a:ext cx="257175" cy="2571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825" y="2605602"/>
            <a:ext cx="257175" cy="257175"/>
          </a:xfrm>
          <a:prstGeom prst="rect">
            <a:avLst/>
          </a:prstGeom>
        </p:spPr>
      </p:pic>
      <p:pic>
        <p:nvPicPr>
          <p:cNvPr id="18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7825" y="3623710"/>
            <a:ext cx="257175" cy="257175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>
            <a:off x="2131038" y="1326099"/>
            <a:ext cx="3048000" cy="1152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3116"/>
              </a:lnSpc>
              <a:buNone/>
            </a:pPr>
            <a:r>
              <a:rPr lang="en-US" sz="412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The </a:t>
            </a:r>
            <a:endParaRPr lang="en-US" sz="4125" dirty="0"/>
          </a:p>
          <a:p>
            <a:pPr marL="0" indent="0" algn="l">
              <a:lnSpc>
                <a:spcPct val="73116"/>
              </a:lnSpc>
              <a:buNone/>
            </a:pPr>
            <a:r>
              <a:rPr lang="en-US" sz="412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Challenge</a:t>
            </a:r>
            <a:endParaRPr lang="en-US" sz="4125" dirty="0"/>
          </a:p>
        </p:txBody>
      </p:sp>
      <p:sp>
        <p:nvSpPr>
          <p:cNvPr id="20" name="Text 1"/>
          <p:cNvSpPr/>
          <p:nvPr/>
        </p:nvSpPr>
        <p:spPr>
          <a:xfrm>
            <a:off x="2130304" y="2562225"/>
            <a:ext cx="3181350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4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Measuring Your Alt Text Skills</a:t>
            </a:r>
            <a:endParaRPr lang="en-US" sz="1425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endParaRPr lang="en-US" sz="1425" dirty="0"/>
          </a:p>
        </p:txBody>
      </p:sp>
      <p:sp>
        <p:nvSpPr>
          <p:cNvPr id="21" name="Text 2"/>
          <p:cNvSpPr/>
          <p:nvPr/>
        </p:nvSpPr>
        <p:spPr>
          <a:xfrm>
            <a:off x="6067425" y="455846"/>
            <a:ext cx="3181350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4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Break Into Groups.</a:t>
            </a:r>
            <a:endParaRPr lang="en-US" sz="1425" dirty="0"/>
          </a:p>
        </p:txBody>
      </p:sp>
      <p:sp>
        <p:nvSpPr>
          <p:cNvPr id="22" name="Text 3"/>
          <p:cNvSpPr/>
          <p:nvPr/>
        </p:nvSpPr>
        <p:spPr>
          <a:xfrm>
            <a:off x="6067425" y="1476375"/>
            <a:ext cx="3181350" cy="504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4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You will be shown 4 images for </a:t>
            </a:r>
            <a:endParaRPr lang="en-US" sz="1425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14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 minutes each.</a:t>
            </a:r>
            <a:endParaRPr lang="en-US" sz="1425" dirty="0"/>
          </a:p>
        </p:txBody>
      </p:sp>
      <p:sp>
        <p:nvSpPr>
          <p:cNvPr id="23" name="Text 4"/>
          <p:cNvSpPr/>
          <p:nvPr/>
        </p:nvSpPr>
        <p:spPr>
          <a:xfrm>
            <a:off x="6067425" y="2605602"/>
            <a:ext cx="318135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4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Work with your team to craft the best text alternatives you can for each image.</a:t>
            </a:r>
            <a:endParaRPr lang="en-US" sz="1425" dirty="0"/>
          </a:p>
        </p:txBody>
      </p:sp>
      <p:sp>
        <p:nvSpPr>
          <p:cNvPr id="24" name="Text 5"/>
          <p:cNvSpPr/>
          <p:nvPr/>
        </p:nvSpPr>
        <p:spPr>
          <a:xfrm>
            <a:off x="6067425" y="3623710"/>
            <a:ext cx="318135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42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Compare and contract with Human Intelligence and Artificial Intelligence.</a:t>
            </a:r>
            <a:endParaRPr lang="en-US" sz="14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80975"/>
            <a:ext cx="8715375" cy="4343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1</a:t>
            </a:r>
            <a:endParaRPr lang="en-US" sz="3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80975"/>
            <a:ext cx="8715375" cy="4343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2</a:t>
            </a:r>
            <a:endParaRPr lang="en-US" sz="34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80975"/>
            <a:ext cx="8715375" cy="4343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3</a:t>
            </a:r>
            <a:endParaRPr lang="en-US" sz="34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161925"/>
            <a:ext cx="7200900" cy="4343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4</a:t>
            </a:r>
            <a:endParaRPr lang="en-US" sz="34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13" y="373789"/>
            <a:ext cx="6981825" cy="34766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1</a:t>
            </a:r>
            <a:endParaRPr lang="en-US" sz="3450" dirty="0"/>
          </a:p>
        </p:txBody>
      </p:sp>
      <p:sp>
        <p:nvSpPr>
          <p:cNvPr id="6" name="Text 1"/>
          <p:cNvSpPr/>
          <p:nvPr/>
        </p:nvSpPr>
        <p:spPr>
          <a:xfrm>
            <a:off x="7330726" y="374116"/>
            <a:ext cx="2276475" cy="400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87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alt="Tire, Wheel, Mode of transport, Automotive design, Vehicle, Transport, Automotive exterior, Car, Fender, Classic car, " title="Tire, Wheel, Mode of transport, Automotive design, Vehicle, Transport, Automotive exterior, Car, Fender, Classic car, "</a:t>
            </a:r>
            <a:endParaRPr lang="en-US" sz="1875" dirty="0"/>
          </a:p>
        </p:txBody>
      </p:sp>
      <p:sp>
        <p:nvSpPr>
          <p:cNvPr id="7" name="Text 2"/>
          <p:cNvSpPr/>
          <p:nvPr/>
        </p:nvSpPr>
        <p:spPr>
          <a:xfrm>
            <a:off x="217033" y="4006244"/>
            <a:ext cx="601027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https://www.townandcountrymag.com/leisure/sporting/news/g2165/best-vintage-cars/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80" y="243733"/>
            <a:ext cx="7305675" cy="36480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2</a:t>
            </a:r>
            <a:endParaRPr lang="en-US" sz="3450" dirty="0"/>
          </a:p>
        </p:txBody>
      </p:sp>
      <p:sp>
        <p:nvSpPr>
          <p:cNvPr id="6" name="Text 1"/>
          <p:cNvSpPr/>
          <p:nvPr/>
        </p:nvSpPr>
        <p:spPr>
          <a:xfrm>
            <a:off x="7579585" y="1424607"/>
            <a:ext cx="214312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075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alt=“Nails with penny”</a:t>
            </a:r>
            <a:endParaRPr lang="en-US" sz="3075" dirty="0"/>
          </a:p>
        </p:txBody>
      </p:sp>
      <p:sp>
        <p:nvSpPr>
          <p:cNvPr id="7" name="Text 2"/>
          <p:cNvSpPr/>
          <p:nvPr/>
        </p:nvSpPr>
        <p:spPr>
          <a:xfrm>
            <a:off x="146464" y="4076129"/>
            <a:ext cx="6219825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https://www.harpgallery.com/blog/the-humble-nail-a-key-to-unlock-the-past/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3" y="151276"/>
            <a:ext cx="7439025" cy="433387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3</a:t>
            </a:r>
            <a:endParaRPr lang="en-US" sz="3450" dirty="0"/>
          </a:p>
        </p:txBody>
      </p:sp>
      <p:sp>
        <p:nvSpPr>
          <p:cNvPr id="6" name="Text 1"/>
          <p:cNvSpPr/>
          <p:nvPr/>
        </p:nvSpPr>
        <p:spPr>
          <a:xfrm>
            <a:off x="7642289" y="593230"/>
            <a:ext cx="1990725" cy="695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294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alt=“Large format Banner”</a:t>
            </a:r>
            <a:endParaRPr lang="en-US" sz="2294" dirty="0"/>
          </a:p>
        </p:txBody>
      </p:sp>
      <p:sp>
        <p:nvSpPr>
          <p:cNvPr id="7" name="Text 2"/>
          <p:cNvSpPr/>
          <p:nvPr/>
        </p:nvSpPr>
        <p:spPr>
          <a:xfrm>
            <a:off x="237112" y="4519155"/>
            <a:ext cx="743902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https://superiorsignsandgraphics.com/products_services/banners/
</a:t>
            </a:r>
            <a:endParaRPr lang="en-US" sz="1200" dirty="0"/>
          </a:p>
          <a:p>
            <a:pPr marL="0" indent="0" algn="l">
              <a:lnSpc>
                <a:spcPct val="7965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1" y="138333"/>
            <a:ext cx="7200900" cy="43434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99240" y="4870333"/>
            <a:ext cx="2381250" cy="523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Example 4</a:t>
            </a:r>
            <a:endParaRPr lang="en-US" sz="3450" dirty="0"/>
          </a:p>
        </p:txBody>
      </p:sp>
      <p:sp>
        <p:nvSpPr>
          <p:cNvPr id="6" name="Text 1"/>
          <p:cNvSpPr/>
          <p:nvPr/>
        </p:nvSpPr>
        <p:spPr>
          <a:xfrm>
            <a:off x="7501347" y="592231"/>
            <a:ext cx="2257425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alt=“Chart showing the income distribution in the US”
</a:t>
            </a:r>
            <a:endParaRPr lang="en-US" sz="2250" dirty="0"/>
          </a:p>
          <a:p>
            <a:pPr marL="0" indent="0" algn="l">
              <a:lnSpc>
                <a:spcPct val="79650"/>
              </a:lnSpc>
              <a:buNone/>
            </a:pPr>
            <a:r>
              <a:rPr lang="en-US" sz="2250" dirty="0">
                <a:solidFill>
                  <a:srgbClr val="000000"/>
                </a:solidFill>
              </a:rPr>
              <a:t> </a:t>
            </a:r>
            <a:endParaRPr lang="en-US" sz="2250" dirty="0"/>
          </a:p>
        </p:txBody>
      </p:sp>
      <p:sp>
        <p:nvSpPr>
          <p:cNvPr id="7" name="Text 2"/>
          <p:cNvSpPr/>
          <p:nvPr/>
        </p:nvSpPr>
        <p:spPr>
          <a:xfrm>
            <a:off x="205876" y="4570028"/>
            <a:ext cx="702945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200" u="sng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https://policyadvice.net/insurance/insights/average-american-income/</a:t>
            </a:r>
            <a:endParaRPr lang="en-US" sz="1200" dirty="0"/>
          </a:p>
          <a:p>
            <a:pPr marL="0" indent="0" algn="l">
              <a:lnSpc>
                <a:spcPct val="79650"/>
              </a:lnSpc>
              <a:buNone/>
            </a:pP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4789170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418" y="2733904"/>
            <a:ext cx="2038350" cy="203835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118" y="696273"/>
            <a:ext cx="2257425" cy="20383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605" y="686033"/>
            <a:ext cx="2047875" cy="20478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5768" y="2733904"/>
            <a:ext cx="2047875" cy="20478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118" y="2733904"/>
            <a:ext cx="2257425" cy="204787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377681" y="287739"/>
            <a:ext cx="3810000" cy="1343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3116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Reading Systems</a:t>
            </a:r>
            <a:endParaRPr lang="en-US" sz="4800" dirty="0"/>
          </a:p>
        </p:txBody>
      </p:sp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6866" y="676324"/>
            <a:ext cx="2047875" cy="2047875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7029" y="2724198"/>
            <a:ext cx="2047875" cy="2047875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3504743" y="924407"/>
            <a:ext cx="1676400" cy="1590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Adobe Digital Editions</a:t>
            </a:r>
            <a:endParaRPr lang="en-US" sz="2775" dirty="0"/>
          </a:p>
        </p:txBody>
      </p:sp>
      <p:sp>
        <p:nvSpPr>
          <p:cNvPr id="13" name="Text 2"/>
          <p:cNvSpPr/>
          <p:nvPr/>
        </p:nvSpPr>
        <p:spPr>
          <a:xfrm>
            <a:off x="5513156" y="1353026"/>
            <a:ext cx="1971675" cy="1314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34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Thorium</a:t>
            </a:r>
            <a:endParaRPr lang="en-US" sz="3450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3450" dirty="0">
                <a:solidFill>
                  <a:srgbClr val="000000"/>
                </a:solidFill>
              </a:rPr>
              <a:t> </a:t>
            </a:r>
            <a:endParaRPr lang="en-US" sz="3450" dirty="0"/>
          </a:p>
        </p:txBody>
      </p:sp>
      <p:sp>
        <p:nvSpPr>
          <p:cNvPr id="14" name="Text 3"/>
          <p:cNvSpPr/>
          <p:nvPr/>
        </p:nvSpPr>
        <p:spPr>
          <a:xfrm>
            <a:off x="1468393" y="3292173"/>
            <a:ext cx="16478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Apple iBooks</a:t>
            </a:r>
            <a:endParaRPr lang="en-US" sz="2475" dirty="0"/>
          </a:p>
        </p:txBody>
      </p:sp>
      <p:sp>
        <p:nvSpPr>
          <p:cNvPr id="15" name="Text 4"/>
          <p:cNvSpPr/>
          <p:nvPr/>
        </p:nvSpPr>
        <p:spPr>
          <a:xfrm>
            <a:off x="3451212" y="3031779"/>
            <a:ext cx="1800225" cy="942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VitalSource Bookshelf</a:t>
            </a:r>
            <a:endParaRPr lang="en-US" sz="2475" dirty="0"/>
          </a:p>
        </p:txBody>
      </p:sp>
      <p:sp>
        <p:nvSpPr>
          <p:cNvPr id="16" name="Text 5"/>
          <p:cNvSpPr/>
          <p:nvPr/>
        </p:nvSpPr>
        <p:spPr>
          <a:xfrm>
            <a:off x="5497001" y="3055363"/>
            <a:ext cx="1800225" cy="12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Colibrio Reader</a:t>
            </a:r>
            <a:endParaRPr lang="en-US" sz="3300" dirty="0"/>
          </a:p>
        </p:txBody>
      </p:sp>
      <p:sp>
        <p:nvSpPr>
          <p:cNvPr id="17" name="Text 6"/>
          <p:cNvSpPr/>
          <p:nvPr/>
        </p:nvSpPr>
        <p:spPr>
          <a:xfrm>
            <a:off x="7752474" y="3022073"/>
            <a:ext cx="1800225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322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Redshelf</a:t>
            </a:r>
            <a:endParaRPr lang="en-US" sz="3225" dirty="0"/>
          </a:p>
        </p:txBody>
      </p:sp>
      <p:sp>
        <p:nvSpPr>
          <p:cNvPr id="18" name="Text 7"/>
          <p:cNvSpPr/>
          <p:nvPr/>
        </p:nvSpPr>
        <p:spPr>
          <a:xfrm>
            <a:off x="7806004" y="914701"/>
            <a:ext cx="1676400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Amazon Kindle</a:t>
            </a:r>
            <a:endParaRPr lang="en-US" sz="277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53" y="1691269"/>
            <a:ext cx="2609850" cy="26098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220" y="342815"/>
            <a:ext cx="1257300" cy="1257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397" y="2144"/>
            <a:ext cx="5972175" cy="47815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7562583" y="902288"/>
            <a:ext cx="2933700" cy="14668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8210960" y="1109129"/>
            <a:ext cx="2066925" cy="10382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464" y="679963"/>
            <a:ext cx="2743200" cy="2743200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3723684" y="130950"/>
            <a:ext cx="45339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3150" dirty="0">
                <a:solidFill>
                  <a:srgbClr val="3B0D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IDEA</a:t>
            </a:r>
            <a:endParaRPr lang="en-US" sz="3150" dirty="0"/>
          </a:p>
        </p:txBody>
      </p:sp>
      <p:sp>
        <p:nvSpPr>
          <p:cNvPr id="11" name="Text 1"/>
          <p:cNvSpPr/>
          <p:nvPr/>
        </p:nvSpPr>
        <p:spPr>
          <a:xfrm>
            <a:off x="3444411" y="841264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Content Ingestion</a:t>
            </a:r>
            <a:endParaRPr lang="en-US" sz="1725" dirty="0"/>
          </a:p>
        </p:txBody>
      </p:sp>
      <p:sp>
        <p:nvSpPr>
          <p:cNvPr id="12" name="Text 2"/>
          <p:cNvSpPr/>
          <p:nvPr/>
        </p:nvSpPr>
        <p:spPr>
          <a:xfrm>
            <a:off x="3448612" y="1174604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IDEA ingests various digital content formats, including ePubs.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3441640" y="1687792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Metrics Analysis</a:t>
            </a:r>
            <a:endParaRPr lang="en-US" sz="1725" dirty="0"/>
          </a:p>
        </p:txBody>
      </p:sp>
      <p:sp>
        <p:nvSpPr>
          <p:cNvPr id="14" name="Text 4"/>
          <p:cNvSpPr/>
          <p:nvPr/>
        </p:nvSpPr>
        <p:spPr>
          <a:xfrm>
            <a:off x="3455603" y="2139563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Provides basic metrics such as image and page counts.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3448602" y="2569150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Compliance Check</a:t>
            </a:r>
            <a:endParaRPr lang="en-US" sz="1725" dirty="0"/>
          </a:p>
        </p:txBody>
      </p:sp>
      <p:sp>
        <p:nvSpPr>
          <p:cNvPr id="16" name="Text 6"/>
          <p:cNvSpPr/>
          <p:nvPr/>
        </p:nvSpPr>
        <p:spPr>
          <a:xfrm>
            <a:off x="3455603" y="3013958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Reviews content for WCAG and other accessibility standards compliance.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3441640" y="3582819"/>
            <a:ext cx="1981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Alt Text Generation</a:t>
            </a:r>
            <a:endParaRPr lang="en-US" sz="1725" dirty="0"/>
          </a:p>
        </p:txBody>
      </p:sp>
      <p:sp>
        <p:nvSpPr>
          <p:cNvPr id="18" name="Text 8"/>
          <p:cNvSpPr/>
          <p:nvPr/>
        </p:nvSpPr>
        <p:spPr>
          <a:xfrm>
            <a:off x="3441668" y="3909251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Automatically generates alt text for images, with manual editing options.</a:t>
            </a:r>
            <a:endParaRPr lang="en-US" sz="1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53" y="1691269"/>
            <a:ext cx="2609850" cy="26098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220" y="342815"/>
            <a:ext cx="1257300" cy="1257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397" y="2144"/>
            <a:ext cx="5972175" cy="47815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7562583" y="902288"/>
            <a:ext cx="2933700" cy="14668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8210960" y="1109129"/>
            <a:ext cx="2066925" cy="103822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3723684" y="130950"/>
            <a:ext cx="45339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2700" dirty="0">
                <a:solidFill>
                  <a:srgbClr val="3B0D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Uploading Digital Content</a:t>
            </a:r>
            <a:endParaRPr lang="en-US" sz="2700" dirty="0"/>
          </a:p>
        </p:txBody>
      </p:sp>
      <p:sp>
        <p:nvSpPr>
          <p:cNvPr id="10" name="Text 1"/>
          <p:cNvSpPr/>
          <p:nvPr/>
        </p:nvSpPr>
        <p:spPr>
          <a:xfrm>
            <a:off x="3444411" y="841264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Select File</a:t>
            </a:r>
            <a:endParaRPr lang="en-US" sz="1725" dirty="0"/>
          </a:p>
        </p:txBody>
      </p:sp>
      <p:sp>
        <p:nvSpPr>
          <p:cNvPr id="11" name="Text 2"/>
          <p:cNvSpPr/>
          <p:nvPr/>
        </p:nvSpPr>
        <p:spPr>
          <a:xfrm>
            <a:off x="3448612" y="1174604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Choose the digital content file from your device.</a:t>
            </a:r>
            <a:endParaRPr lang="en-US" sz="1500" dirty="0"/>
          </a:p>
        </p:txBody>
      </p:sp>
      <p:sp>
        <p:nvSpPr>
          <p:cNvPr id="12" name="Text 3"/>
          <p:cNvSpPr/>
          <p:nvPr/>
        </p:nvSpPr>
        <p:spPr>
          <a:xfrm>
            <a:off x="3441640" y="1687792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Upload</a:t>
            </a:r>
            <a:endParaRPr lang="en-US" sz="1725" dirty="0"/>
          </a:p>
        </p:txBody>
      </p:sp>
      <p:sp>
        <p:nvSpPr>
          <p:cNvPr id="13" name="Text 4"/>
          <p:cNvSpPr/>
          <p:nvPr/>
        </p:nvSpPr>
        <p:spPr>
          <a:xfrm>
            <a:off x="3455603" y="2139563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Click the upload button to send the file to IDEA.</a:t>
            </a:r>
            <a:endParaRPr lang="en-US" sz="1500" dirty="0"/>
          </a:p>
        </p:txBody>
      </p:sp>
      <p:sp>
        <p:nvSpPr>
          <p:cNvPr id="14" name="Text 5"/>
          <p:cNvSpPr/>
          <p:nvPr/>
        </p:nvSpPr>
        <p:spPr>
          <a:xfrm>
            <a:off x="3448602" y="2569150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Process</a:t>
            </a:r>
            <a:endParaRPr lang="en-US" sz="1725" dirty="0"/>
          </a:p>
        </p:txBody>
      </p:sp>
      <p:sp>
        <p:nvSpPr>
          <p:cNvPr id="15" name="Text 6"/>
          <p:cNvSpPr/>
          <p:nvPr/>
        </p:nvSpPr>
        <p:spPr>
          <a:xfrm>
            <a:off x="3455603" y="3013958"/>
            <a:ext cx="4800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IDEA analyzes and prepares the content for accessibility enhancement.</a:t>
            </a:r>
            <a:endParaRPr lang="en-US" sz="1500" dirty="0"/>
          </a:p>
        </p:txBody>
      </p:sp>
      <p:pic>
        <p:nvPicPr>
          <p:cNvPr id="16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127" y="165487"/>
            <a:ext cx="30861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53" y="1691269"/>
            <a:ext cx="2609850" cy="26098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3220" y="342815"/>
            <a:ext cx="1257300" cy="1257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397" y="2144"/>
            <a:ext cx="5972175" cy="47815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7889834" y="902288"/>
            <a:ext cx="2933700" cy="146685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8538210" y="1109129"/>
            <a:ext cx="2066925" cy="1038225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225214" y="47348"/>
            <a:ext cx="45339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2700" dirty="0">
                <a:solidFill>
                  <a:srgbClr val="3B0D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Image Extraction</a:t>
            </a:r>
            <a:endParaRPr lang="en-US" sz="2700" dirty="0"/>
          </a:p>
        </p:txBody>
      </p:sp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995" y="213185"/>
            <a:ext cx="4295775" cy="446722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4688615" y="546478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Image Detection</a:t>
            </a:r>
            <a:endParaRPr lang="en-US" sz="1725" dirty="0"/>
          </a:p>
        </p:txBody>
      </p:sp>
      <p:sp>
        <p:nvSpPr>
          <p:cNvPr id="12" name="Text 2"/>
          <p:cNvSpPr/>
          <p:nvPr/>
        </p:nvSpPr>
        <p:spPr>
          <a:xfrm>
            <a:off x="4688615" y="879818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IDEA scans the content to identify all the images.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4687519" y="1204893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Extraction</a:t>
            </a:r>
            <a:endParaRPr lang="en-US" sz="1725" dirty="0"/>
          </a:p>
        </p:txBody>
      </p:sp>
      <p:sp>
        <p:nvSpPr>
          <p:cNvPr id="14" name="Text 4"/>
          <p:cNvSpPr/>
          <p:nvPr/>
        </p:nvSpPr>
        <p:spPr>
          <a:xfrm>
            <a:off x="4685243" y="1524057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Images are extracted and prepared for alt text addition.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4687519" y="1877282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Generation</a:t>
            </a:r>
            <a:endParaRPr lang="en-US" sz="1725" dirty="0"/>
          </a:p>
        </p:txBody>
      </p:sp>
      <p:sp>
        <p:nvSpPr>
          <p:cNvPr id="16" name="Text 6"/>
          <p:cNvSpPr/>
          <p:nvPr/>
        </p:nvSpPr>
        <p:spPr>
          <a:xfrm>
            <a:off x="4685243" y="2227726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Alt text can be added manual or auto-generated.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4225214" y="2813180"/>
            <a:ext cx="453390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2700" dirty="0">
                <a:solidFill>
                  <a:srgbClr val="3B0D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Alt Text Bypass</a:t>
            </a:r>
            <a:endParaRPr lang="en-US" sz="2700" dirty="0"/>
          </a:p>
        </p:txBody>
      </p:sp>
      <p:sp>
        <p:nvSpPr>
          <p:cNvPr id="18" name="Text 8"/>
          <p:cNvSpPr/>
          <p:nvPr/>
        </p:nvSpPr>
        <p:spPr>
          <a:xfrm>
            <a:off x="5050879" y="3523498"/>
            <a:ext cx="609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Image</a:t>
            </a:r>
            <a:endParaRPr lang="en-US" sz="1725" dirty="0"/>
          </a:p>
        </p:txBody>
      </p:sp>
      <p:sp>
        <p:nvSpPr>
          <p:cNvPr id="19" name="Text 9"/>
          <p:cNvSpPr/>
          <p:nvPr/>
        </p:nvSpPr>
        <p:spPr>
          <a:xfrm>
            <a:off x="5960107" y="3523498"/>
            <a:ext cx="609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Status</a:t>
            </a:r>
            <a:endParaRPr lang="en-US" sz="1725" dirty="0"/>
          </a:p>
        </p:txBody>
      </p:sp>
      <p:sp>
        <p:nvSpPr>
          <p:cNvPr id="20" name="Text 10"/>
          <p:cNvSpPr/>
          <p:nvPr/>
        </p:nvSpPr>
        <p:spPr>
          <a:xfrm>
            <a:off x="7454284" y="3523498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Action Required</a:t>
            </a:r>
            <a:endParaRPr lang="en-US" sz="1725" dirty="0"/>
          </a:p>
        </p:txBody>
      </p:sp>
      <p:sp>
        <p:nvSpPr>
          <p:cNvPr id="21" name="Text 11"/>
          <p:cNvSpPr/>
          <p:nvPr/>
        </p:nvSpPr>
        <p:spPr>
          <a:xfrm>
            <a:off x="5047526" y="3856834"/>
            <a:ext cx="60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Image 1</a:t>
            </a:r>
            <a:endParaRPr lang="en-US" sz="1500" dirty="0"/>
          </a:p>
        </p:txBody>
      </p:sp>
      <p:sp>
        <p:nvSpPr>
          <p:cNvPr id="22" name="Text 12"/>
          <p:cNvSpPr/>
          <p:nvPr/>
        </p:nvSpPr>
        <p:spPr>
          <a:xfrm>
            <a:off x="5956525" y="3832508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Alt Text Present</a:t>
            </a:r>
            <a:endParaRPr lang="en-US" sz="1500" dirty="0"/>
          </a:p>
        </p:txBody>
      </p:sp>
      <p:sp>
        <p:nvSpPr>
          <p:cNvPr id="23" name="Text 13"/>
          <p:cNvSpPr/>
          <p:nvPr/>
        </p:nvSpPr>
        <p:spPr>
          <a:xfrm>
            <a:off x="7471867" y="3857377"/>
            <a:ext cx="1371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None</a:t>
            </a:r>
            <a:endParaRPr lang="en-US" sz="1500" dirty="0"/>
          </a:p>
        </p:txBody>
      </p:sp>
      <p:sp>
        <p:nvSpPr>
          <p:cNvPr id="24" name="Text 14"/>
          <p:cNvSpPr/>
          <p:nvPr/>
        </p:nvSpPr>
        <p:spPr>
          <a:xfrm>
            <a:off x="5047526" y="4206288"/>
            <a:ext cx="60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Image 2</a:t>
            </a:r>
            <a:endParaRPr lang="en-US" sz="1500" dirty="0"/>
          </a:p>
        </p:txBody>
      </p:sp>
      <p:sp>
        <p:nvSpPr>
          <p:cNvPr id="25" name="Text 15"/>
          <p:cNvSpPr/>
          <p:nvPr/>
        </p:nvSpPr>
        <p:spPr>
          <a:xfrm>
            <a:off x="5956525" y="4181961"/>
            <a:ext cx="1428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Alt Text Bypassed</a:t>
            </a:r>
            <a:endParaRPr lang="en-US" sz="1500" dirty="0"/>
          </a:p>
        </p:txBody>
      </p:sp>
      <p:sp>
        <p:nvSpPr>
          <p:cNvPr id="26" name="Text 16"/>
          <p:cNvSpPr/>
          <p:nvPr/>
        </p:nvSpPr>
        <p:spPr>
          <a:xfrm>
            <a:off x="7471867" y="4206831"/>
            <a:ext cx="14287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Add Alt Text</a:t>
            </a:r>
            <a:endParaRPr lang="en-US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4245" y="1767907"/>
            <a:ext cx="2609850" cy="260985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616" y="52638"/>
            <a:ext cx="5686425" cy="5429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7889834" y="902288"/>
            <a:ext cx="2933700" cy="14668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5400000">
            <a:off x="8538210" y="1109129"/>
            <a:ext cx="2066925" cy="1038225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348302" y="179719"/>
            <a:ext cx="5314950" cy="4095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2700" dirty="0">
                <a:solidFill>
                  <a:srgbClr val="3B0D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Automatic Alt Text Generation</a:t>
            </a:r>
            <a:endParaRPr lang="en-US" sz="2700" dirty="0"/>
          </a:p>
        </p:txBody>
      </p:sp>
      <p:sp>
        <p:nvSpPr>
          <p:cNvPr id="9" name="Text 1"/>
          <p:cNvSpPr/>
          <p:nvPr/>
        </p:nvSpPr>
        <p:spPr>
          <a:xfrm>
            <a:off x="463335" y="621708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AI Anaysis</a:t>
            </a:r>
            <a:endParaRPr lang="en-US" sz="1725" dirty="0"/>
          </a:p>
        </p:txBody>
      </p:sp>
      <p:sp>
        <p:nvSpPr>
          <p:cNvPr id="10" name="Text 2"/>
          <p:cNvSpPr/>
          <p:nvPr/>
        </p:nvSpPr>
        <p:spPr>
          <a:xfrm>
            <a:off x="463335" y="955186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IDEA's AI examines each image to understand its content.</a:t>
            </a:r>
            <a:endParaRPr lang="en-US" sz="1500" dirty="0"/>
          </a:p>
        </p:txBody>
      </p:sp>
      <p:sp>
        <p:nvSpPr>
          <p:cNvPr id="11" name="Text 3"/>
          <p:cNvSpPr/>
          <p:nvPr/>
        </p:nvSpPr>
        <p:spPr>
          <a:xfrm>
            <a:off x="463335" y="1280265"/>
            <a:ext cx="2276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Alt Text Generation</a:t>
            </a:r>
            <a:endParaRPr lang="en-US" sz="1725" dirty="0"/>
          </a:p>
        </p:txBody>
      </p:sp>
      <p:sp>
        <p:nvSpPr>
          <p:cNvPr id="12" name="Text 4"/>
          <p:cNvSpPr/>
          <p:nvPr/>
        </p:nvSpPr>
        <p:spPr>
          <a:xfrm>
            <a:off x="463335" y="1599428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The AI creates a descriptive alt text based on image analysis.</a:t>
            </a:r>
            <a:endParaRPr lang="en-US" sz="1500" dirty="0"/>
          </a:p>
        </p:txBody>
      </p:sp>
      <p:sp>
        <p:nvSpPr>
          <p:cNvPr id="13" name="Text 5"/>
          <p:cNvSpPr/>
          <p:nvPr/>
        </p:nvSpPr>
        <p:spPr>
          <a:xfrm>
            <a:off x="463335" y="1940147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User Review</a:t>
            </a:r>
            <a:endParaRPr lang="en-US" sz="1725" dirty="0"/>
          </a:p>
        </p:txBody>
      </p:sp>
      <p:sp>
        <p:nvSpPr>
          <p:cNvPr id="14" name="Text 6"/>
          <p:cNvSpPr/>
          <p:nvPr/>
        </p:nvSpPr>
        <p:spPr>
          <a:xfrm>
            <a:off x="463335" y="2290591"/>
            <a:ext cx="480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Users can review and edit the auto-generated alt text if needed.</a:t>
            </a:r>
            <a:endParaRPr lang="en-US" sz="1500" dirty="0"/>
          </a:p>
        </p:txBody>
      </p:sp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649" y="54026"/>
            <a:ext cx="3429000" cy="5114925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508674" y="3127886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Review Changes</a:t>
            </a:r>
            <a:endParaRPr lang="en-US" sz="1725" dirty="0"/>
          </a:p>
        </p:txBody>
      </p:sp>
      <p:sp>
        <p:nvSpPr>
          <p:cNvPr id="17" name="Text 8"/>
          <p:cNvSpPr/>
          <p:nvPr/>
        </p:nvSpPr>
        <p:spPr>
          <a:xfrm>
            <a:off x="445922" y="2649693"/>
            <a:ext cx="53149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50"/>
              </a:lnSpc>
              <a:buNone/>
            </a:pPr>
            <a:r>
              <a:rPr lang="en-US" sz="2625" dirty="0">
                <a:solidFill>
                  <a:srgbClr val="3B0D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Saving Updated Digital Content</a:t>
            </a:r>
            <a:endParaRPr lang="en-US" sz="2625" dirty="0"/>
          </a:p>
        </p:txBody>
      </p:sp>
      <p:sp>
        <p:nvSpPr>
          <p:cNvPr id="18" name="Text 9"/>
          <p:cNvSpPr/>
          <p:nvPr/>
        </p:nvSpPr>
        <p:spPr>
          <a:xfrm>
            <a:off x="508674" y="3461290"/>
            <a:ext cx="5429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Users can review all accessibility enhancements made to the document.</a:t>
            </a:r>
            <a:endParaRPr lang="en-US" sz="1500" dirty="0"/>
          </a:p>
        </p:txBody>
      </p:sp>
      <p:sp>
        <p:nvSpPr>
          <p:cNvPr id="19" name="Text 10"/>
          <p:cNvSpPr/>
          <p:nvPr/>
        </p:nvSpPr>
        <p:spPr>
          <a:xfrm>
            <a:off x="508674" y="3786368"/>
            <a:ext cx="2276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Save Updates</a:t>
            </a:r>
            <a:endParaRPr lang="en-US" sz="1725" dirty="0"/>
          </a:p>
        </p:txBody>
      </p:sp>
      <p:sp>
        <p:nvSpPr>
          <p:cNvPr id="20" name="Text 11"/>
          <p:cNvSpPr/>
          <p:nvPr/>
        </p:nvSpPr>
        <p:spPr>
          <a:xfrm>
            <a:off x="508674" y="4105532"/>
            <a:ext cx="53816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IDEA saves the modified content with new alt text and accessibility features.</a:t>
            </a:r>
            <a:endParaRPr lang="en-US" sz="1500" dirty="0"/>
          </a:p>
        </p:txBody>
      </p:sp>
      <p:sp>
        <p:nvSpPr>
          <p:cNvPr id="21" name="Text 12"/>
          <p:cNvSpPr/>
          <p:nvPr/>
        </p:nvSpPr>
        <p:spPr>
          <a:xfrm>
            <a:off x="508674" y="4577124"/>
            <a:ext cx="2095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725" b="1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Download</a:t>
            </a:r>
            <a:endParaRPr lang="en-US" sz="1725" dirty="0"/>
          </a:p>
        </p:txBody>
      </p:sp>
      <p:sp>
        <p:nvSpPr>
          <p:cNvPr id="22" name="Text 13"/>
          <p:cNvSpPr/>
          <p:nvPr/>
        </p:nvSpPr>
        <p:spPr>
          <a:xfrm>
            <a:off x="508674" y="4927568"/>
            <a:ext cx="54387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1500" dirty="0">
                <a:solidFill>
                  <a:srgbClr val="2B2B35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Users can download the updated, more accessible version of their digital content.</a:t>
            </a:r>
            <a:endParaRPr lang="en-US" sz="15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581275" cy="47910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1606480">
            <a:off x="8791575" y="361950"/>
            <a:ext cx="571500" cy="571500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3056782" y="200508"/>
            <a:ext cx="3324225" cy="552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BEWARE</a:t>
            </a:r>
            <a:endParaRPr lang="en-US" sz="3600" dirty="0"/>
          </a:p>
        </p:txBody>
      </p:sp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440" y="648696"/>
            <a:ext cx="2847975" cy="274320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3468586" y="876163"/>
            <a:ext cx="4171950" cy="3305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COPYRIGHT!?!?!?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 we trust it?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endParaRPr lang="en-US" sz="1350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Is it the answer to our hopes and dreams?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endParaRPr lang="en-US" sz="1350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 we 100 percent say it’s producing exactly nuts on?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endParaRPr lang="en-US" sz="1350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Will AI impact our own Human Intelligence?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endParaRPr lang="en-US" sz="1350" dirty="0"/>
          </a:p>
          <a:p>
            <a:pPr marL="0" indent="0" algn="l">
              <a:lnSpc>
                <a:spcPct val="92663"/>
              </a:lnSpc>
              <a:buNone/>
            </a:pPr>
            <a:r>
              <a:rPr lang="en-US" sz="600" dirty="0">
                <a:solidFill>
                  <a:srgbClr val="000000"/>
                </a:solidFill>
              </a:rPr>
              <a:t> 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It’s still a baby and we’re going to grow with it.</a:t>
            </a:r>
            <a:endParaRPr lang="en-US" sz="13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0" y="0"/>
            <a:ext cx="2419350" cy="2400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85366">
            <a:off x="7379122" y="2404967"/>
            <a:ext cx="2381250" cy="2381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683" y="2395538"/>
            <a:ext cx="1200150" cy="1181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21180">
            <a:off x="6189783" y="-696"/>
            <a:ext cx="2390775" cy="23907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538883" y="2955141"/>
            <a:ext cx="2409825" cy="12668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3" y="4779531"/>
            <a:ext cx="762000" cy="647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4475" y="887998"/>
            <a:ext cx="3619500" cy="11334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2490" y="2930128"/>
            <a:ext cx="3467100" cy="154305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85281" y="1139142"/>
            <a:ext cx="3467100" cy="638175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10192" y="3060259"/>
            <a:ext cx="3152775" cy="1152525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867968" y="4931912"/>
            <a:ext cx="88868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227" b="1" dirty="0">
                <a:solidFill>
                  <a:srgbClr val="D91D5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os-beyond.com       |          hello@os-beyond.com</a:t>
            </a:r>
            <a:endParaRPr lang="en-US" sz="2227" dirty="0"/>
          </a:p>
        </p:txBody>
      </p:sp>
      <p:sp>
        <p:nvSpPr>
          <p:cNvPr id="15" name="Text 1"/>
          <p:cNvSpPr/>
          <p:nvPr/>
        </p:nvSpPr>
        <p:spPr>
          <a:xfrm>
            <a:off x="1432893" y="294355"/>
            <a:ext cx="240982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Prepared using</a:t>
            </a:r>
            <a:endParaRPr lang="en-US" sz="2475" dirty="0"/>
          </a:p>
        </p:txBody>
      </p:sp>
      <p:sp>
        <p:nvSpPr>
          <p:cNvPr id="16" name="Text 2"/>
          <p:cNvSpPr/>
          <p:nvPr/>
        </p:nvSpPr>
        <p:spPr>
          <a:xfrm>
            <a:off x="1097718" y="2457945"/>
            <a:ext cx="2409825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Funded by</a:t>
            </a:r>
            <a:endParaRPr lang="en-US" sz="247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0" y="0"/>
            <a:ext cx="2419350" cy="24003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85366">
            <a:off x="7379122" y="2404967"/>
            <a:ext cx="2381250" cy="23812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9683" y="2395538"/>
            <a:ext cx="1200150" cy="11811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21180">
            <a:off x="6189783" y="-696"/>
            <a:ext cx="2390775" cy="239077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5538883" y="2955141"/>
            <a:ext cx="2409825" cy="12668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3" y="4779531"/>
            <a:ext cx="762000" cy="6477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738" y="787164"/>
            <a:ext cx="5467350" cy="3114675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42730" y="570278"/>
            <a:ext cx="3429000" cy="342900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>
            <a:off x="867968" y="4931912"/>
            <a:ext cx="88868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2227" b="1" dirty="0">
                <a:solidFill>
                  <a:srgbClr val="D91D57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os-beyond.com       |          hello@os-beyond.com</a:t>
            </a:r>
            <a:endParaRPr lang="en-US" sz="22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4789170"/>
            <a:ext cx="9753600" cy="6953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78831" y="1082859"/>
            <a:ext cx="38100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3116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Thorium</a:t>
            </a:r>
            <a:endParaRPr lang="en-US" sz="48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28" y="1086441"/>
            <a:ext cx="3171825" cy="440055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347" y="1089546"/>
            <a:ext cx="3162300" cy="439102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31" y="79869"/>
            <a:ext cx="9763125" cy="771525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334935" y="2016319"/>
            <a:ext cx="2409825" cy="1885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Navigation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Formatting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Features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ReadAloud</a:t>
            </a:r>
            <a:endParaRPr lang="en-US" sz="24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2646" y="454853"/>
            <a:ext cx="97536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3116"/>
              </a:lnSpc>
              <a:buNone/>
            </a:pPr>
            <a:r>
              <a:rPr lang="en-US" sz="412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I Have An EPUB … Now What?</a:t>
            </a:r>
            <a:endParaRPr lang="en-US" sz="4125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7828483" y="822729"/>
            <a:ext cx="2562225" cy="128587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8394640" y="1004611"/>
            <a:ext cx="1809750" cy="91440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942" y="4687605"/>
            <a:ext cx="1581150" cy="79057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324" y="4960830"/>
            <a:ext cx="1047750" cy="523875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237" y="1567091"/>
            <a:ext cx="2076450" cy="1371600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355" y="1574359"/>
            <a:ext cx="3457575" cy="3457575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3016" y="1697079"/>
            <a:ext cx="2686050" cy="3533775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575" y="1720939"/>
            <a:ext cx="1876425" cy="2971800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94044" y="1698650"/>
            <a:ext cx="1971675" cy="828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9141"/>
              </a:lnSpc>
              <a:buNone/>
            </a:pPr>
            <a:r>
              <a:rPr lang="en-US" sz="4366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Edit It</a:t>
            </a:r>
            <a:endParaRPr lang="en-US" sz="4366" dirty="0"/>
          </a:p>
        </p:txBody>
      </p:sp>
      <p:sp>
        <p:nvSpPr>
          <p:cNvPr id="13" name="Text 2"/>
          <p:cNvSpPr/>
          <p:nvPr/>
        </p:nvSpPr>
        <p:spPr>
          <a:xfrm>
            <a:off x="5194964" y="1828238"/>
            <a:ext cx="2362200" cy="2828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Tools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ACE by Daisy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Compress/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Explode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XML Editor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000000"/>
                </a:solidFill>
              </a:rPr>
              <a:t> </a:t>
            </a:r>
            <a:endParaRPr lang="en-US" sz="2475" dirty="0"/>
          </a:p>
        </p:txBody>
      </p:sp>
      <p:sp>
        <p:nvSpPr>
          <p:cNvPr id="14" name="Text 3"/>
          <p:cNvSpPr/>
          <p:nvPr/>
        </p:nvSpPr>
        <p:spPr>
          <a:xfrm>
            <a:off x="2204114" y="1858385"/>
            <a:ext cx="2409825" cy="2828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File Structure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container.xml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content.opf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content files (xhtml)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fonts, css, etc.</a:t>
            </a:r>
            <a:endParaRPr lang="en-US" sz="2475" dirty="0"/>
          </a:p>
        </p:txBody>
      </p:sp>
      <p:sp>
        <p:nvSpPr>
          <p:cNvPr id="15" name="Text 4"/>
          <p:cNvSpPr/>
          <p:nvPr/>
        </p:nvSpPr>
        <p:spPr>
          <a:xfrm>
            <a:off x="7879499" y="1828514"/>
            <a:ext cx="1800225" cy="23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Remediate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Where &amp; how the Magic Happens.</a:t>
            </a:r>
            <a:endParaRPr lang="en-US" sz="24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4789170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57" y="1089698"/>
            <a:ext cx="4876800" cy="14001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81" y="2216315"/>
            <a:ext cx="4876800" cy="140017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421" y="2700385"/>
            <a:ext cx="4552950" cy="27432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119176" y="207918"/>
            <a:ext cx="429577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3116"/>
              </a:lnSpc>
              <a:buNone/>
            </a:pPr>
            <a:r>
              <a:rPr lang="en-US" sz="4800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Digging in</a:t>
            </a:r>
            <a:endParaRPr lang="en-US" sz="4800" dirty="0"/>
          </a:p>
        </p:txBody>
      </p:sp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7032" y="304245"/>
            <a:ext cx="36195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4789170"/>
            <a:ext cx="9753600" cy="6953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71141" y="128994"/>
            <a:ext cx="42862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3116"/>
              </a:lnSpc>
              <a:buNone/>
            </a:pPr>
            <a:r>
              <a:rPr lang="en-US" sz="3837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Explode and Go! </a:t>
            </a:r>
            <a:endParaRPr lang="en-US" sz="3837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0457" y="-2037"/>
            <a:ext cx="4991100" cy="540067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22" y="991819"/>
            <a:ext cx="2428875" cy="449580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58047" y="1287008"/>
            <a:ext cx="2409825" cy="23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Search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Edit Content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 Metadata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 Alt Text</a:t>
            </a:r>
            <a:endParaRPr lang="en-US" sz="24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2475" dirty="0">
                <a:solidFill>
                  <a:srgbClr val="000000"/>
                </a:solidFill>
              </a:rPr>
              <a:t> </a:t>
            </a:r>
            <a:endParaRPr lang="en-US" sz="24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7284444" y="1007469"/>
            <a:ext cx="3286125" cy="16478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>
            <a:off x="8010125" y="1241822"/>
            <a:ext cx="2314575" cy="11715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67088"/>
            <a:ext cx="2847975" cy="14287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" y="3852301"/>
            <a:ext cx="1885950" cy="94297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7825" y="695325"/>
            <a:ext cx="3429000" cy="3400425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75" y="695325"/>
            <a:ext cx="4591050" cy="340042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sp>
        <p:nvSpPr>
          <p:cNvPr id="10" name="Text 0"/>
          <p:cNvSpPr/>
          <p:nvPr/>
        </p:nvSpPr>
        <p:spPr>
          <a:xfrm>
            <a:off x="1485900" y="1143000"/>
            <a:ext cx="3352800" cy="1952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4275" dirty="0">
                <a:solidFill>
                  <a:srgbClr val="3B0C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WHO/WHAT IS SMARTER?</a:t>
            </a:r>
            <a:endParaRPr lang="en-US" sz="4275" dirty="0"/>
          </a:p>
          <a:p>
            <a:pPr marL="0" indent="0" algn="l">
              <a:lnSpc>
                <a:spcPct val="79650"/>
              </a:lnSpc>
              <a:buNone/>
            </a:pPr>
            <a:r>
              <a:rPr lang="en-US" sz="4275" dirty="0">
                <a:solidFill>
                  <a:srgbClr val="3B0C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AI OR HI?</a:t>
            </a:r>
            <a:endParaRPr lang="en-US" sz="42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1075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253" y="0"/>
            <a:ext cx="5124450" cy="47910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7562583" y="902288"/>
            <a:ext cx="2933700" cy="146685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>
            <a:off x="8210960" y="1109129"/>
            <a:ext cx="2066925" cy="10382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005" y="1257214"/>
            <a:ext cx="2905125" cy="352425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3520821" y="172268"/>
            <a:ext cx="4914900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79650"/>
              </a:lnSpc>
              <a:buNone/>
            </a:pPr>
            <a:r>
              <a:rPr lang="en-US" sz="3150" dirty="0">
                <a:solidFill>
                  <a:srgbClr val="3B0D24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REMEDIATING INACCESSIBLE CONTENT</a:t>
            </a:r>
            <a:endParaRPr lang="en-US" sz="3150" dirty="0"/>
          </a:p>
        </p:txBody>
      </p:sp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43220" y="342815"/>
            <a:ext cx="1257300" cy="1257300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0933" y="131464"/>
            <a:ext cx="333375" cy="457200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0983" y="131464"/>
            <a:ext cx="333375" cy="457200"/>
          </a:xfrm>
          <a:prstGeom prst="rect">
            <a:avLst/>
          </a:prstGeom>
        </p:spPr>
      </p:pic>
      <p:sp>
        <p:nvSpPr>
          <p:cNvPr id="12" name="Text 1"/>
          <p:cNvSpPr/>
          <p:nvPr/>
        </p:nvSpPr>
        <p:spPr>
          <a:xfrm>
            <a:off x="3486722" y="1529334"/>
            <a:ext cx="2209800" cy="21621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350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Remediation required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Writing alt text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Fix color contrast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Reorder headers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Table &amp; Table Images 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Math Images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Writing captioning for video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else?</a:t>
            </a:r>
            <a:endParaRPr lang="en-US" sz="1350" dirty="0"/>
          </a:p>
        </p:txBody>
      </p:sp>
      <p:sp>
        <p:nvSpPr>
          <p:cNvPr id="13" name="Text 2"/>
          <p:cNvSpPr/>
          <p:nvPr/>
        </p:nvSpPr>
        <p:spPr>
          <a:xfrm>
            <a:off x="5855799" y="1529353"/>
            <a:ext cx="2257425" cy="1438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350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to remediate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Creating Alt Text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Contrast tools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Tag tables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MathML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Video captioning</a:t>
            </a:r>
            <a:endParaRPr lang="en-US" sz="1350" dirty="0"/>
          </a:p>
        </p:txBody>
      </p:sp>
      <p:sp>
        <p:nvSpPr>
          <p:cNvPr id="14" name="Text 3"/>
          <p:cNvSpPr/>
          <p:nvPr/>
        </p:nvSpPr>
        <p:spPr>
          <a:xfrm>
            <a:off x="5855799" y="3346342"/>
            <a:ext cx="2533650" cy="962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2663"/>
              </a:lnSpc>
              <a:buNone/>
            </a:pPr>
            <a:r>
              <a:rPr lang="en-US" sz="1350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Solutions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AI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WebAIM Contrast Checker</a:t>
            </a:r>
            <a:endParaRPr lang="en-US" sz="1350" dirty="0"/>
          </a:p>
          <a:p>
            <a:pPr marL="342900" indent="-342900" algn="l">
              <a:lnSpc>
                <a:spcPct val="92663"/>
              </a:lnSpc>
              <a:buSzPct val="100000"/>
              <a:buChar char="•"/>
            </a:pPr>
            <a:r>
              <a:rPr lang="en-US" sz="1350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IDEA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" y="4789170"/>
            <a:ext cx="9753600" cy="695325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215" y="1863833"/>
            <a:ext cx="1428750" cy="21336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3834" y="1142086"/>
            <a:ext cx="1428750" cy="14478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215" y="3285687"/>
            <a:ext cx="1428750" cy="14478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618" y="1891808"/>
            <a:ext cx="1428750" cy="21336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237" y="1170061"/>
            <a:ext cx="1428750" cy="1447800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618" y="3313662"/>
            <a:ext cx="1428750" cy="14478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772" y="1888531"/>
            <a:ext cx="1428750" cy="21336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391" y="1166784"/>
            <a:ext cx="1428750" cy="14478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772" y="3310385"/>
            <a:ext cx="1428750" cy="14478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3494" y="1142086"/>
            <a:ext cx="2219325" cy="1476375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5400000">
            <a:off x="7828483" y="822729"/>
            <a:ext cx="2562225" cy="1285875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5400000">
            <a:off x="8394640" y="1004611"/>
            <a:ext cx="1809750" cy="9144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000919"/>
            <a:ext cx="1581150" cy="790575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266" y="4274144"/>
            <a:ext cx="1047750" cy="523875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-2646" y="454853"/>
            <a:ext cx="9753600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3116"/>
              </a:lnSpc>
              <a:buNone/>
            </a:pPr>
            <a:r>
              <a:rPr lang="en-US" sz="4125" dirty="0">
                <a:solidFill>
                  <a:srgbClr val="FFFFFF"/>
                </a:solidFill>
                <a:latin typeface="Poppins" pitchFamily="34" charset="0"/>
                <a:ea typeface="Poppins" pitchFamily="34" charset="-122"/>
                <a:cs typeface="Poppins" pitchFamily="34" charset="-120"/>
              </a:rPr>
              <a:t>WHO, WHAT &amp; HOW?</a:t>
            </a:r>
            <a:endParaRPr lang="en-US" sz="4125" dirty="0"/>
          </a:p>
        </p:txBody>
      </p:sp>
      <p:pic>
        <p:nvPicPr>
          <p:cNvPr id="19" name="Image 16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6548" y="1301534"/>
            <a:ext cx="1600200" cy="1057275"/>
          </a:xfrm>
          <a:prstGeom prst="rect">
            <a:avLst/>
          </a:prstGeom>
        </p:spPr>
      </p:pic>
      <p:sp>
        <p:nvSpPr>
          <p:cNvPr id="20" name="Text 1"/>
          <p:cNvSpPr/>
          <p:nvPr/>
        </p:nvSpPr>
        <p:spPr>
          <a:xfrm>
            <a:off x="1372467" y="2874150"/>
            <a:ext cx="181927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1875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Human </a:t>
            </a:r>
            <a:endParaRPr lang="en-US" sz="18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1875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Intelligence</a:t>
            </a:r>
            <a:endParaRPr lang="en-US" sz="1875" dirty="0"/>
          </a:p>
        </p:txBody>
      </p:sp>
      <p:pic>
        <p:nvPicPr>
          <p:cNvPr id="21" name="Image 17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79675" y="1190596"/>
            <a:ext cx="1362075" cy="1257300"/>
          </a:xfrm>
          <a:prstGeom prst="rect">
            <a:avLst/>
          </a:prstGeom>
        </p:spPr>
      </p:pic>
      <p:sp>
        <p:nvSpPr>
          <p:cNvPr id="22" name="Text 2"/>
          <p:cNvSpPr/>
          <p:nvPr/>
        </p:nvSpPr>
        <p:spPr>
          <a:xfrm>
            <a:off x="3989108" y="2874150"/>
            <a:ext cx="1819275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1875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Artificial Intelligence</a:t>
            </a:r>
            <a:endParaRPr lang="en-US" sz="1875" dirty="0"/>
          </a:p>
        </p:txBody>
      </p:sp>
      <p:sp>
        <p:nvSpPr>
          <p:cNvPr id="23" name="Text 3"/>
          <p:cNvSpPr/>
          <p:nvPr/>
        </p:nvSpPr>
        <p:spPr>
          <a:xfrm>
            <a:off x="6585880" y="2874150"/>
            <a:ext cx="1819275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9141"/>
              </a:lnSpc>
              <a:buNone/>
            </a:pPr>
            <a:r>
              <a:rPr lang="en-US" sz="1875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Large Language Models</a:t>
            </a:r>
            <a:endParaRPr lang="en-US" sz="1875" dirty="0"/>
          </a:p>
          <a:p>
            <a:pPr marL="0" indent="0" algn="ctr">
              <a:lnSpc>
                <a:spcPct val="99141"/>
              </a:lnSpc>
              <a:buNone/>
            </a:pPr>
            <a:r>
              <a:rPr lang="en-US" sz="1875" b="1" dirty="0">
                <a:solidFill>
                  <a:srgbClr val="3B0D24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(LLMs)</a:t>
            </a:r>
            <a:endParaRPr lang="en-US" sz="18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760</Words>
  <Application>Microsoft Office PowerPoint</Application>
  <PresentationFormat>Custom</PresentationFormat>
  <Paragraphs>216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Inter</vt:lpstr>
      <vt:lpstr>Poppins</vt:lpstr>
      <vt:lpstr>Roboto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Darrin Evans</cp:lastModifiedBy>
  <cp:revision>1</cp:revision>
  <dcterms:created xsi:type="dcterms:W3CDTF">2024-11-13T12:58:41Z</dcterms:created>
  <dcterms:modified xsi:type="dcterms:W3CDTF">2024-11-13T17:07:25Z</dcterms:modified>
</cp:coreProperties>
</file>