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7"/>
  </p:notesMasterIdLst>
  <p:sldIdLst>
    <p:sldId id="2147376338" r:id="rId5"/>
    <p:sldId id="2147376354" r:id="rId6"/>
    <p:sldId id="2147376339" r:id="rId7"/>
    <p:sldId id="2919" r:id="rId8"/>
    <p:sldId id="2147376369" r:id="rId9"/>
    <p:sldId id="2147376335" r:id="rId10"/>
    <p:sldId id="2147376372" r:id="rId11"/>
    <p:sldId id="2147376373" r:id="rId12"/>
    <p:sldId id="2147376839" r:id="rId13"/>
    <p:sldId id="2147376857" r:id="rId14"/>
    <p:sldId id="2147472155" r:id="rId15"/>
    <p:sldId id="2147376864" r:id="rId16"/>
    <p:sldId id="2147376843" r:id="rId17"/>
    <p:sldId id="2147472156" r:id="rId18"/>
    <p:sldId id="2147472157" r:id="rId19"/>
    <p:sldId id="2147472158" r:id="rId20"/>
    <p:sldId id="4322" r:id="rId21"/>
    <p:sldId id="2147472160" r:id="rId22"/>
    <p:sldId id="2147472159" r:id="rId23"/>
    <p:sldId id="2147472161" r:id="rId24"/>
    <p:sldId id="2147472169" r:id="rId25"/>
    <p:sldId id="2147472170" r:id="rId26"/>
    <p:sldId id="2147472162" r:id="rId27"/>
    <p:sldId id="2147472164" r:id="rId28"/>
    <p:sldId id="2147472165" r:id="rId29"/>
    <p:sldId id="2147472163" r:id="rId30"/>
    <p:sldId id="2147472166" r:id="rId31"/>
    <p:sldId id="2147472167" r:id="rId32"/>
    <p:sldId id="2147472168" r:id="rId33"/>
    <p:sldId id="2970" r:id="rId34"/>
    <p:sldId id="2147472172" r:id="rId35"/>
    <p:sldId id="2147376810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AF0528-9BAF-7F4D-233C-7082C8E52DC4}" name="Becky Gibson" initials="" userId="S::becky.gibson@ukg.com::78b6f10f-8e3b-402f-80fe-51d86f58b018" providerId="AD"/>
  <p188:author id="{213420E3-0F29-1AC0-70DD-503297ECEA9C}" name="Angela Barker" initials="AB" userId="S::angela.barker@ukg.com::7761f26b-428d-4fc0-a554-3178dc83e56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65A"/>
    <a:srgbClr val="82E1D6"/>
    <a:srgbClr val="ECECEC"/>
    <a:srgbClr val="8E33CC"/>
    <a:srgbClr val="D847D6"/>
    <a:srgbClr val="A9EA6C"/>
    <a:srgbClr val="FFD14F"/>
    <a:srgbClr val="59D7C8"/>
    <a:srgbClr val="337373"/>
    <a:srgbClr val="6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010C77-8B96-CE44-89A2-0D760762B682}" v="826" dt="2024-11-18T15:18:04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99"/>
    <p:restoredTop sz="96925"/>
  </p:normalViewPr>
  <p:slideViewPr>
    <p:cSldViewPr snapToGrid="0" snapToObjects="1">
      <p:cViewPr varScale="1">
        <p:scale>
          <a:sx n="135" d="100"/>
          <a:sy n="135" d="100"/>
        </p:scale>
        <p:origin x="208" y="4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64FD7-73BC-5341-9B16-42B7A9173451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4A0E1-DBAB-5040-947F-CED1126B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5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od52.com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EXAMPLE MODERATOR SCRIPT</a:t>
            </a:r>
          </a:p>
          <a:p>
            <a:endParaRPr lang="en-US" b="1" i="1"/>
          </a:p>
          <a:p>
            <a:r>
              <a:rPr lang="en-US" b="1" i="1"/>
              <a:t>Example for 1</a:t>
            </a:r>
            <a:r>
              <a:rPr lang="en-US" b="1" i="1" baseline="30000"/>
              <a:t>st</a:t>
            </a:r>
            <a:r>
              <a:rPr lang="en-US" b="1" i="1"/>
              <a:t> product session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I’m now pleased to introduce our session speaker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[SPEAKER NAME] is the [TITLE] of [ORG/TEAM] and is [INTRO FACT; </a:t>
            </a:r>
            <a:r>
              <a:rPr lang="en-US" i="1"/>
              <a:t>coordinate with speaker for intro information</a:t>
            </a:r>
            <a:r>
              <a:rPr lang="en-US"/>
              <a:t>]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I’ll now pass it over to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[SPEAKER NAME] to take you through and will join you back at the end for additional Q&amp;A</a:t>
            </a:r>
            <a:endParaRPr lang="en-US"/>
          </a:p>
          <a:p>
            <a:endParaRPr lang="en-US"/>
          </a:p>
          <a:p>
            <a:r>
              <a:rPr lang="en-US" b="1" i="1"/>
              <a:t>Example for 2</a:t>
            </a:r>
            <a:r>
              <a:rPr lang="en-US" b="1" i="1" baseline="30000"/>
              <a:t>nd</a:t>
            </a:r>
            <a:r>
              <a:rPr lang="en-US" b="1" i="1"/>
              <a:t> product session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Please meet our next session speaker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[SPEAKER NAME] is the [TITLE] of [ORG/TEAM] and is [INTRO FACT; </a:t>
            </a:r>
            <a:r>
              <a:rPr lang="en-US" i="1"/>
              <a:t>coordinate with speaker for intro information</a:t>
            </a:r>
            <a:r>
              <a:rPr lang="en-US"/>
              <a:t>]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I’ll let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[SPEAKER NAME] take it from here and will join you back at the end for additional Q&amp;A</a:t>
            </a:r>
            <a:endParaRPr lang="en-US"/>
          </a:p>
          <a:p>
            <a:endParaRPr lang="en-US"/>
          </a:p>
          <a:p>
            <a:r>
              <a:rPr lang="en-US" b="1" i="1"/>
              <a:t>Example for 3</a:t>
            </a:r>
            <a:r>
              <a:rPr lang="en-US" b="1" i="1" baseline="30000"/>
              <a:t>rd</a:t>
            </a:r>
            <a:r>
              <a:rPr lang="en-US" b="1" i="1"/>
              <a:t> product session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I’m excited to introduce our next session speaker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[SPEAKER NAME] is the [TITLE] of [ORG/TEAM] and is [INTRO FACT; </a:t>
            </a:r>
            <a:r>
              <a:rPr lang="en-US" i="1"/>
              <a:t>coordinate with speaker for intro information</a:t>
            </a:r>
            <a:r>
              <a:rPr lang="en-US"/>
              <a:t>]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Over to you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[SPEAKER NAME], and I’ll be back at the end to moderate additional Q&amp;A</a:t>
            </a:r>
            <a:endParaRPr lang="en-US"/>
          </a:p>
          <a:p>
            <a:endParaRPr lang="en-US"/>
          </a:p>
          <a:p>
            <a:r>
              <a:rPr lang="en-US" b="1" i="1"/>
              <a:t>Example for 4</a:t>
            </a:r>
            <a:r>
              <a:rPr lang="en-US" b="1" i="1" baseline="30000"/>
              <a:t>th</a:t>
            </a:r>
            <a:r>
              <a:rPr lang="en-US" b="1" i="1"/>
              <a:t> product session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I’m happy to introduce [SPEAKER NAME] to bring us home with [TOPIC]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[SPEAKER NAME] is the [TITLE] of [ORG/TEAM] and is [INTRO FACT; </a:t>
            </a:r>
            <a:r>
              <a:rPr lang="en-US" i="1"/>
              <a:t>coordinate with speaker for intro information</a:t>
            </a:r>
            <a:r>
              <a:rPr lang="en-US"/>
              <a:t>]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Passing the mic to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[SPEAKER NAME], and I’ll see you in a bit for questions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4A0E1-DBAB-5040-947F-CED1126B2B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91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4A0E1-DBAB-5040-947F-CED1126B2B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77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4A0E1-DBAB-5040-947F-CED1126B2B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38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Arcteryx</a:t>
            </a:r>
            <a:r>
              <a:rPr lang="en-US" dirty="0"/>
              <a:t> – missing focus in the top navigation section. Click further into the page where the images are and there is visible focus. Also note text over images.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4A0E1-DBAB-5040-947F-CED1126B2B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55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Arcteryx</a:t>
            </a:r>
            <a:r>
              <a:rPr lang="en-US" dirty="0"/>
              <a:t> – missing focus in the top navigation section. Click further into the page where the images are and there is visible focus. Also note text over images.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4A0E1-DBAB-5040-947F-CED1126B2B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05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Bob’s red mill products pages: focus goes through the right hand side list of products before going to the left hand side where the list can be filtered. </a:t>
            </a:r>
          </a:p>
          <a:p>
            <a:r>
              <a:rPr lang="en-US" dirty="0"/>
              <a:t>Tiki pets, first tab stop takes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4A0E1-DBAB-5040-947F-CED1126B2B7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3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sng" strike="noStrike" dirty="0">
                <a:solidFill>
                  <a:srgbClr val="467886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3"/>
              </a:rPr>
              <a:t>Food25.com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- Use skip to content, then tab, the “radio buttons” don’t work with keyboard. Neither do the previous and next buttons to advance through the carousel of products.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4A0E1-DBAB-5040-947F-CED1126B2B7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59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Bob’s red mill products pages: focus goes through the right hand side list of products before going to the left hand side where the list can be filtered. </a:t>
            </a:r>
          </a:p>
          <a:p>
            <a:r>
              <a:rPr lang="en-US" dirty="0"/>
              <a:t>Tiki pets, first tab stop takes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4A0E1-DBAB-5040-947F-CED1126B2B7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07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Bob’s red mill products pages: focus goes through the right hand side list of products before going to the left hand side where the list can be filtered. </a:t>
            </a:r>
          </a:p>
          <a:p>
            <a:r>
              <a:rPr lang="en-US" dirty="0"/>
              <a:t>Tiki pets, first tab stop takes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4A0E1-DBAB-5040-947F-CED1126B2B7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11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4A0E1-DBAB-5040-947F-CED1126B2B7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42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4A0E1-DBAB-5040-947F-CED1126B2B7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6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9619D-A578-CD4F-99CB-A8C02A6786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52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4A0E1-DBAB-5040-947F-CED1126B2B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1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4A0E1-DBAB-5040-947F-CED1126B2B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5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9619D-A578-CD4F-99CB-A8C02A6786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16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9619D-A578-CD4F-99CB-A8C02A6786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98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4A0E1-DBAB-5040-947F-CED1126B2B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98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4A0E1-DBAB-5040-947F-CED1126B2B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09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4A0E1-DBAB-5040-947F-CED1126B2B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G - 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UKG Logo" descr="UKG Logo">
            <a:extLst>
              <a:ext uri="{FF2B5EF4-FFF2-40B4-BE49-F238E27FC236}">
                <a16:creationId xmlns:a16="http://schemas.microsoft.com/office/drawing/2014/main" id="{DA9E0315-A13A-3B4E-8303-F500ED2C8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4879" y="6557979"/>
            <a:ext cx="618126" cy="197012"/>
          </a:xfrm>
          <a:prstGeom prst="rect">
            <a:avLst/>
          </a:prstGeom>
        </p:spPr>
      </p:pic>
      <p:sp>
        <p:nvSpPr>
          <p:cNvPr id="9" name="Confidential Note" descr="Confidential">
            <a:extLst>
              <a:ext uri="{FF2B5EF4-FFF2-40B4-BE49-F238E27FC236}">
                <a16:creationId xmlns:a16="http://schemas.microsoft.com/office/drawing/2014/main" id="{4B72F4F7-06D9-6444-BF3C-EE88EFD68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5701" y="6489658"/>
            <a:ext cx="4574307" cy="306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>
                <a:cs typeface="Calibri" panose="020F0502020204030204" pitchFamily="34" charset="0"/>
              </a:rPr>
              <a:t>CONFIDENTIAL •  For Internal Use Only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16" name="Slide Number" descr="Page Number">
            <a:extLst>
              <a:ext uri="{FF2B5EF4-FFF2-40B4-BE49-F238E27FC236}">
                <a16:creationId xmlns:a16="http://schemas.microsoft.com/office/drawing/2014/main" id="{133A81E4-DED7-014A-AC7C-1320364C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384" y="6530968"/>
            <a:ext cx="595746" cy="22402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Bef>
                <a:spcPts val="0"/>
              </a:spcBef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23A240F-EAFE-E84F-B44C-6D7A08E0E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note" descr="Footnote">
            <a:extLst>
              <a:ext uri="{FF2B5EF4-FFF2-40B4-BE49-F238E27FC236}">
                <a16:creationId xmlns:a16="http://schemas.microsoft.com/office/drawing/2014/main" id="{07339208-111A-8E42-BDF6-1CB316BB5C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069" y="6126164"/>
            <a:ext cx="11064241" cy="26644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or delete if not in use</a:t>
            </a:r>
          </a:p>
        </p:txBody>
      </p:sp>
      <p:sp>
        <p:nvSpPr>
          <p:cNvPr id="8" name="Content" descr="Content">
            <a:extLst>
              <a:ext uri="{FF2B5EF4-FFF2-40B4-BE49-F238E27FC236}">
                <a16:creationId xmlns:a16="http://schemas.microsoft.com/office/drawing/2014/main" id="{37BA9A86-E8A1-6E4A-8652-CAB7BCD9C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069" y="1582616"/>
            <a:ext cx="11071862" cy="414997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2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20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r>
              <a:rPr lang="en-US" dirty="0"/>
              <a:t>Use primary font, Calibri; size text up or down (18 pt. minimum)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bullet, press Tab once </a:t>
            </a:r>
          </a:p>
          <a:p>
            <a:pPr lvl="3"/>
            <a:r>
              <a:rPr lang="en-US" dirty="0"/>
              <a:t>Third-level bullet, press Tab twice</a:t>
            </a:r>
          </a:p>
        </p:txBody>
      </p:sp>
      <p:sp>
        <p:nvSpPr>
          <p:cNvPr id="15" name="Title" descr="Title">
            <a:extLst>
              <a:ext uri="{FF2B5EF4-FFF2-40B4-BE49-F238E27FC236}">
                <a16:creationId xmlns:a16="http://schemas.microsoft.com/office/drawing/2014/main" id="{DE2E8E55-1021-6748-884C-B912F5DAD5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069" y="345225"/>
            <a:ext cx="11064242" cy="784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with Content</a:t>
            </a:r>
          </a:p>
        </p:txBody>
      </p:sp>
    </p:spTree>
    <p:extLst>
      <p:ext uri="{BB962C8B-B14F-4D97-AF65-F5344CB8AC3E}">
        <p14:creationId xmlns:p14="http://schemas.microsoft.com/office/powerpoint/2010/main" val="381188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Title and Content-1 (White)" userDrawn="1">
  <p:cSld name="UKG - Title and Content-1 (White)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E1EA40-C1E8-954B-9A11-65C6A142DE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189" y="-844194"/>
            <a:ext cx="12259298" cy="816975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691933F-0E04-304F-B371-BF001B3C9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2188" y="2604655"/>
            <a:ext cx="12259297" cy="3213546"/>
          </a:xfrm>
          <a:prstGeom prst="rect">
            <a:avLst/>
          </a:prstGeom>
          <a:gradFill>
            <a:gsLst>
              <a:gs pos="0">
                <a:schemeClr val="tx2">
                  <a:alpha val="0"/>
                </a:schemeClr>
              </a:gs>
              <a:gs pos="42000">
                <a:srgbClr val="005151">
                  <a:alpha val="70000"/>
                </a:srgbClr>
              </a:gs>
              <a:gs pos="81000">
                <a:schemeClr val="tx2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71A12C-EB7D-DA40-AD4A-8C3940CDF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852160" y="1170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UKG Logo" descr="UKG Logo">
            <a:extLst>
              <a:ext uri="{FF2B5EF4-FFF2-40B4-BE49-F238E27FC236}">
                <a16:creationId xmlns:a16="http://schemas.microsoft.com/office/drawing/2014/main" id="{0B43EC03-C22E-BF47-A1C3-BAD71C13BF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4879" y="186051"/>
            <a:ext cx="618126" cy="197012"/>
          </a:xfrm>
          <a:prstGeom prst="rect">
            <a:avLst/>
          </a:prstGeom>
        </p:spPr>
      </p:pic>
      <p:sp>
        <p:nvSpPr>
          <p:cNvPr id="720" name="Google Shape;720;p118" descr="Title"/>
          <p:cNvSpPr txBox="1">
            <a:spLocks noGrp="1"/>
          </p:cNvSpPr>
          <p:nvPr userDrawn="1">
            <p:ph type="title" hasCustomPrompt="1"/>
          </p:nvPr>
        </p:nvSpPr>
        <p:spPr>
          <a:xfrm>
            <a:off x="344384" y="3388771"/>
            <a:ext cx="11547118" cy="78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sz="60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5 Bullet Points</a:t>
            </a:r>
            <a:endParaRPr dirty="0"/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1C3EF90A-F4F1-1C41-8307-B779CD6A0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0498" y="4559810"/>
            <a:ext cx="2278433" cy="1543401"/>
          </a:xfrm>
          <a:prstGeom prst="round2SameRect">
            <a:avLst>
              <a:gd name="adj1" fmla="val 17285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Ins="0" bIns="0" rtlCol="0" anchor="t"/>
          <a:lstStyle/>
          <a:p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6" name="Round Same Side Corner Rectangle 25">
            <a:extLst>
              <a:ext uri="{FF2B5EF4-FFF2-40B4-BE49-F238E27FC236}">
                <a16:creationId xmlns:a16="http://schemas.microsoft.com/office/drawing/2014/main" id="{84CEE386-C100-724E-A6E6-F6D29F9B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59266" y="4559810"/>
            <a:ext cx="2278433" cy="1543401"/>
          </a:xfrm>
          <a:prstGeom prst="round2SameRect">
            <a:avLst>
              <a:gd name="adj1" fmla="val 17285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Ins="0" bIns="0" rtlCol="0" anchor="t"/>
          <a:lstStyle/>
          <a:p>
            <a:pPr>
              <a:lnSpc>
                <a:spcPct val="100000"/>
              </a:lnSpc>
            </a:pP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7" name="Round Same Side Corner Rectangle 26">
            <a:extLst>
              <a:ext uri="{FF2B5EF4-FFF2-40B4-BE49-F238E27FC236}">
                <a16:creationId xmlns:a16="http://schemas.microsoft.com/office/drawing/2014/main" id="{F27A6489-4681-8F49-BA73-2FE508A74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18034" y="4559810"/>
            <a:ext cx="2278433" cy="1543401"/>
          </a:xfrm>
          <a:prstGeom prst="round2SameRect">
            <a:avLst>
              <a:gd name="adj1" fmla="val 17285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Ins="0" bIns="0" rtlCol="0" anchor="t"/>
          <a:lstStyle/>
          <a:p>
            <a:pPr>
              <a:lnSpc>
                <a:spcPct val="100000"/>
              </a:lnSpc>
            </a:pP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8" name="Round Same Side Corner Rectangle 27">
            <a:extLst>
              <a:ext uri="{FF2B5EF4-FFF2-40B4-BE49-F238E27FC236}">
                <a16:creationId xmlns:a16="http://schemas.microsoft.com/office/drawing/2014/main" id="{9D633424-866C-7342-ACC0-1794AE3CC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76802" y="4559810"/>
            <a:ext cx="2278433" cy="1543401"/>
          </a:xfrm>
          <a:prstGeom prst="round2SameRect">
            <a:avLst>
              <a:gd name="adj1" fmla="val 17285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Ins="0" bIns="0" rtlCol="0" anchor="t"/>
          <a:lstStyle/>
          <a:p>
            <a:pPr>
              <a:lnSpc>
                <a:spcPct val="100000"/>
              </a:lnSpc>
            </a:pP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9" name="Round Same Side Corner Rectangle 28">
            <a:extLst>
              <a:ext uri="{FF2B5EF4-FFF2-40B4-BE49-F238E27FC236}">
                <a16:creationId xmlns:a16="http://schemas.microsoft.com/office/drawing/2014/main" id="{F851F55E-2009-A64C-9670-6D3E91026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35568" y="4559810"/>
            <a:ext cx="2278433" cy="1543401"/>
          </a:xfrm>
          <a:prstGeom prst="round2SameRect">
            <a:avLst>
              <a:gd name="adj1" fmla="val 17285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Ins="0" bIns="0" rtlCol="0" anchor="t"/>
          <a:lstStyle/>
          <a:p>
            <a:pPr>
              <a:lnSpc>
                <a:spcPct val="100000"/>
              </a:lnSpc>
            </a:pP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C515022-4F3B-1C42-A840-C484EF674CB2}"/>
              </a:ext>
            </a:extLst>
          </p:cNvPr>
          <p:cNvSpPr/>
          <p:nvPr userDrawn="1"/>
        </p:nvSpPr>
        <p:spPr>
          <a:xfrm>
            <a:off x="-12189" y="5803806"/>
            <a:ext cx="12259299" cy="1054194"/>
          </a:xfrm>
          <a:prstGeom prst="roundRect">
            <a:avLst>
              <a:gd name="adj" fmla="val 0"/>
            </a:avLst>
          </a:prstGeom>
          <a:pattFill prst="trellis">
            <a:fgClr>
              <a:schemeClr val="tx2"/>
            </a:fgClr>
            <a:bgClr>
              <a:srgbClr val="042A2A"/>
            </a:bgClr>
          </a:patt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59178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" name="Google Shape;717;p118" descr="Page Number"/>
          <p:cNvSpPr txBox="1">
            <a:spLocks noGrp="1"/>
          </p:cNvSpPr>
          <p:nvPr userDrawn="1">
            <p:ph type="sldNum" idx="12"/>
          </p:nvPr>
        </p:nvSpPr>
        <p:spPr>
          <a:xfrm>
            <a:off x="344384" y="6530968"/>
            <a:ext cx="595746" cy="224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DDF98-868B-5F49-B68B-6B64950F5545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00498" y="5949055"/>
            <a:ext cx="11682507" cy="540603"/>
          </a:xfrm>
          <a:prstGeom prst="rect">
            <a:avLst/>
          </a:prstGeom>
        </p:spPr>
        <p:txBody>
          <a:bodyPr lIns="0" rIns="0"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83C4A7-77D3-BB4E-8882-8D1A32FA17D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65653" y="4787153"/>
            <a:ext cx="2103120" cy="976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CF4F8376-6C0C-7E4B-9D56-E8290C2DA0BC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725454" y="4787153"/>
            <a:ext cx="2103120" cy="976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545788BC-714C-234C-92A1-797A60E1EBD9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85255" y="4787153"/>
            <a:ext cx="2103120" cy="976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FF2A1D48-A599-2F46-A7D2-533F51D7DA1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445056" y="4787153"/>
            <a:ext cx="2103120" cy="976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16C32381-C57F-5C46-B00F-A49AC46B12B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804858" y="4787153"/>
            <a:ext cx="2103120" cy="976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Point 5</a:t>
            </a:r>
          </a:p>
        </p:txBody>
      </p:sp>
    </p:spTree>
    <p:extLst>
      <p:ext uri="{BB962C8B-B14F-4D97-AF65-F5344CB8AC3E}">
        <p14:creationId xmlns:p14="http://schemas.microsoft.com/office/powerpoint/2010/main" val="151612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5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10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G 2.0 - Intro - 2 Speake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B09D24F-36B5-F648-B887-103E22AEB300}"/>
              </a:ext>
            </a:extLst>
          </p:cNvPr>
          <p:cNvSpPr/>
          <p:nvPr userDrawn="1"/>
        </p:nvSpPr>
        <p:spPr>
          <a:xfrm>
            <a:off x="-190" y="-26686"/>
            <a:ext cx="12192000" cy="6884686"/>
          </a:xfrm>
          <a:prstGeom prst="roundRect">
            <a:avLst>
              <a:gd name="adj" fmla="val 0"/>
            </a:avLst>
          </a:prstGeom>
          <a:pattFill prst="trellis">
            <a:fgClr>
              <a:schemeClr val="tx2"/>
            </a:fgClr>
            <a:bgClr>
              <a:srgbClr val="042A2A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59178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A214FB50-A2F3-CE42-BB73-DB16CE21C70F}"/>
              </a:ext>
            </a:extLst>
          </p:cNvPr>
          <p:cNvSpPr/>
          <p:nvPr userDrawn="1"/>
        </p:nvSpPr>
        <p:spPr>
          <a:xfrm>
            <a:off x="0" y="0"/>
            <a:ext cx="6347837" cy="6858001"/>
          </a:xfrm>
          <a:custGeom>
            <a:avLst/>
            <a:gdLst>
              <a:gd name="connsiteX0" fmla="*/ 0 w 6347837"/>
              <a:gd name="connsiteY0" fmla="*/ 0 h 6858001"/>
              <a:gd name="connsiteX1" fmla="*/ 2628900 w 6347837"/>
              <a:gd name="connsiteY1" fmla="*/ 0 h 6858001"/>
              <a:gd name="connsiteX2" fmla="*/ 2628900 w 6347837"/>
              <a:gd name="connsiteY2" fmla="*/ 1 h 6858001"/>
              <a:gd name="connsiteX3" fmla="*/ 5546664 w 6347837"/>
              <a:gd name="connsiteY3" fmla="*/ 1 h 6858001"/>
              <a:gd name="connsiteX4" fmla="*/ 5533721 w 6347837"/>
              <a:gd name="connsiteY4" fmla="*/ 42481 h 6858001"/>
              <a:gd name="connsiteX5" fmla="*/ 6173018 w 6347837"/>
              <a:gd name="connsiteY5" fmla="*/ 6529072 h 6858001"/>
              <a:gd name="connsiteX6" fmla="*/ 6347837 w 6347837"/>
              <a:gd name="connsiteY6" fmla="*/ 6858001 h 6858001"/>
              <a:gd name="connsiteX7" fmla="*/ 1238249 w 6347837"/>
              <a:gd name="connsiteY7" fmla="*/ 6858001 h 6858001"/>
              <a:gd name="connsiteX8" fmla="*/ 1238249 w 6347837"/>
              <a:gd name="connsiteY8" fmla="*/ 6858000 h 6858001"/>
              <a:gd name="connsiteX9" fmla="*/ 0 w 6347837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47837" h="6858001">
                <a:moveTo>
                  <a:pt x="0" y="0"/>
                </a:moveTo>
                <a:lnTo>
                  <a:pt x="2628900" y="0"/>
                </a:lnTo>
                <a:lnTo>
                  <a:pt x="2628900" y="1"/>
                </a:lnTo>
                <a:lnTo>
                  <a:pt x="5546664" y="1"/>
                </a:lnTo>
                <a:lnTo>
                  <a:pt x="5533721" y="42481"/>
                </a:lnTo>
                <a:cubicBezTo>
                  <a:pt x="4913776" y="2280185"/>
                  <a:pt x="5195259" y="4578777"/>
                  <a:pt x="6173018" y="6529072"/>
                </a:cubicBezTo>
                <a:lnTo>
                  <a:pt x="6347837" y="6858001"/>
                </a:lnTo>
                <a:lnTo>
                  <a:pt x="1238249" y="6858001"/>
                </a:lnTo>
                <a:lnTo>
                  <a:pt x="12382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F844FAC8-1407-D34B-AE83-20490E7A8BEF}"/>
              </a:ext>
            </a:extLst>
          </p:cNvPr>
          <p:cNvSpPr/>
          <p:nvPr userDrawn="1"/>
        </p:nvSpPr>
        <p:spPr>
          <a:xfrm>
            <a:off x="9420298" y="1"/>
            <a:ext cx="2771703" cy="6842509"/>
          </a:xfrm>
          <a:custGeom>
            <a:avLst/>
            <a:gdLst>
              <a:gd name="connsiteX0" fmla="*/ 641225 w 2771703"/>
              <a:gd name="connsiteY0" fmla="*/ 0 h 6842509"/>
              <a:gd name="connsiteX1" fmla="*/ 2771703 w 2771703"/>
              <a:gd name="connsiteY1" fmla="*/ 0 h 6842509"/>
              <a:gd name="connsiteX2" fmla="*/ 2771703 w 2771703"/>
              <a:gd name="connsiteY2" fmla="*/ 6842509 h 6842509"/>
              <a:gd name="connsiteX3" fmla="*/ 2559915 w 2771703"/>
              <a:gd name="connsiteY3" fmla="*/ 6745644 h 6842509"/>
              <a:gd name="connsiteX4" fmla="*/ 308018 w 2771703"/>
              <a:gd name="connsiteY4" fmla="*/ 1001698 h 6842509"/>
              <a:gd name="connsiteX5" fmla="*/ 641225 w 2771703"/>
              <a:gd name="connsiteY5" fmla="*/ 0 h 684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1703" h="6842509">
                <a:moveTo>
                  <a:pt x="641225" y="0"/>
                </a:moveTo>
                <a:lnTo>
                  <a:pt x="2771703" y="0"/>
                </a:lnTo>
                <a:lnTo>
                  <a:pt x="2771703" y="6842509"/>
                </a:lnTo>
                <a:lnTo>
                  <a:pt x="2559915" y="6745644"/>
                </a:lnTo>
                <a:cubicBezTo>
                  <a:pt x="149408" y="5579368"/>
                  <a:pt x="-449512" y="3279016"/>
                  <a:pt x="308018" y="1001698"/>
                </a:cubicBezTo>
                <a:lnTo>
                  <a:pt x="641225" y="0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4FC3230C-B0AD-D544-B1DD-0E099610B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60652" y="4776508"/>
            <a:ext cx="3693529" cy="3693529"/>
          </a:xfrm>
          <a:prstGeom prst="arc">
            <a:avLst>
              <a:gd name="adj1" fmla="val 10212891"/>
              <a:gd name="adj2" fmla="val 19051165"/>
            </a:avLst>
          </a:prstGeom>
          <a:ln w="12700" cap="rnd">
            <a:solidFill>
              <a:schemeClr val="tx2">
                <a:lumMod val="90000"/>
                <a:lumOff val="1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CBFED3D2-C2A0-D84C-805C-2DE67262B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50073" y="-1315365"/>
            <a:ext cx="3693529" cy="3693529"/>
          </a:xfrm>
          <a:prstGeom prst="arc">
            <a:avLst>
              <a:gd name="adj1" fmla="val 20594513"/>
              <a:gd name="adj2" fmla="val 5628934"/>
            </a:avLst>
          </a:prstGeom>
          <a:ln w="12700" cap="rnd">
            <a:solidFill>
              <a:schemeClr val="tx2">
                <a:lumMod val="90000"/>
                <a:lumOff val="1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UKG Logo" descr="UKG Logo">
            <a:extLst>
              <a:ext uri="{FF2B5EF4-FFF2-40B4-BE49-F238E27FC236}">
                <a16:creationId xmlns:a16="http://schemas.microsoft.com/office/drawing/2014/main" id="{B1C83282-C6A5-2C4A-9E5D-F155222A2B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1914" y="6426260"/>
            <a:ext cx="618126" cy="197012"/>
          </a:xfrm>
          <a:prstGeom prst="rect">
            <a:avLst/>
          </a:prstGeom>
        </p:spPr>
      </p:pic>
      <p:sp>
        <p:nvSpPr>
          <p:cNvPr id="29" name="Slide Number" descr="Page Number">
            <a:extLst>
              <a:ext uri="{FF2B5EF4-FFF2-40B4-BE49-F238E27FC236}">
                <a16:creationId xmlns:a16="http://schemas.microsoft.com/office/drawing/2014/main" id="{83899438-3DB4-7847-9B3E-2007ABEF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384" y="6530968"/>
            <a:ext cx="595746" cy="22402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23A240F-EAFE-E84F-B44C-6D7A08E0E4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EC7CBA9-646E-5342-A84E-116613E3E116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1177624" y="943567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074A62F-FA56-7F4C-9C82-F5ECA6FB7A5E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11635740" y="4934569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rson's Title 1">
            <a:extLst>
              <a:ext uri="{FF2B5EF4-FFF2-40B4-BE49-F238E27FC236}">
                <a16:creationId xmlns:a16="http://schemas.microsoft.com/office/drawing/2014/main" id="{BA0CEB9E-8F60-7243-8F73-42B4B6422B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29763" y="4476018"/>
            <a:ext cx="3072712" cy="1066367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erson's Name 1">
            <a:extLst>
              <a:ext uri="{FF2B5EF4-FFF2-40B4-BE49-F238E27FC236}">
                <a16:creationId xmlns:a16="http://schemas.microsoft.com/office/drawing/2014/main" id="{9FAFF805-E58E-2543-9BAE-7E7137003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29763" y="3979792"/>
            <a:ext cx="3072712" cy="45799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28" name="Picture Placeholder 1">
            <a:extLst>
              <a:ext uri="{FF2B5EF4-FFF2-40B4-BE49-F238E27FC236}">
                <a16:creationId xmlns:a16="http://schemas.microsoft.com/office/drawing/2014/main" id="{D85388BB-2F83-3943-84B9-D3083998658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4724756" y="1852822"/>
            <a:ext cx="2082727" cy="2080852"/>
          </a:xfrm>
          <a:prstGeom prst="ellipse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6ABD004D-D025-CE42-9FB8-BBF05EBB2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070" y="268290"/>
            <a:ext cx="11064240" cy="784592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spcBef>
                <a:spcPts val="0"/>
              </a:spcBef>
              <a:defRPr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1-Speaker Introduction</a:t>
            </a:r>
          </a:p>
        </p:txBody>
      </p:sp>
    </p:spTree>
    <p:extLst>
      <p:ext uri="{BB962C8B-B14F-4D97-AF65-F5344CB8AC3E}">
        <p14:creationId xmlns:p14="http://schemas.microsoft.com/office/powerpoint/2010/main" val="26108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G - Divi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C29ECD7A-F673-9B4A-8C03-72FB14170F5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4627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" name="Bottom Border">
            <a:extLst>
              <a:ext uri="{FF2B5EF4-FFF2-40B4-BE49-F238E27FC236}">
                <a16:creationId xmlns:a16="http://schemas.microsoft.com/office/drawing/2014/main" id="{FBB1CD90-FFA4-0F47-BDBE-41577D8E22C8}"/>
              </a:ext>
            </a:extLst>
          </p:cNvPr>
          <p:cNvSpPr/>
          <p:nvPr userDrawn="1"/>
        </p:nvSpPr>
        <p:spPr>
          <a:xfrm>
            <a:off x="0" y="6493094"/>
            <a:ext cx="12191999" cy="39834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al Border">
            <a:extLst>
              <a:ext uri="{FF2B5EF4-FFF2-40B4-BE49-F238E27FC236}">
                <a16:creationId xmlns:a16="http://schemas.microsoft.com/office/drawing/2014/main" id="{385C9234-4EF0-E049-9923-C642CC2EA393}"/>
              </a:ext>
            </a:extLst>
          </p:cNvPr>
          <p:cNvSpPr/>
          <p:nvPr userDrawn="1"/>
        </p:nvSpPr>
        <p:spPr>
          <a:xfrm rot="10800000">
            <a:off x="0" y="6462612"/>
            <a:ext cx="12192000" cy="381623"/>
          </a:xfrm>
          <a:prstGeom prst="round2SameRect">
            <a:avLst>
              <a:gd name="adj1" fmla="val 30253"/>
              <a:gd name="adj2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UKG Logo" descr="UKG Logo">
            <a:extLst>
              <a:ext uri="{FF2B5EF4-FFF2-40B4-BE49-F238E27FC236}">
                <a16:creationId xmlns:a16="http://schemas.microsoft.com/office/drawing/2014/main" id="{0429174C-4688-8040-A3EE-A7F7A77199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3741" y="6557979"/>
            <a:ext cx="618126" cy="197012"/>
          </a:xfrm>
          <a:prstGeom prst="rect">
            <a:avLst/>
          </a:prstGeom>
        </p:spPr>
      </p:pic>
      <p:sp>
        <p:nvSpPr>
          <p:cNvPr id="15" name="Confidential Note">
            <a:extLst>
              <a:ext uri="{FF2B5EF4-FFF2-40B4-BE49-F238E27FC236}">
                <a16:creationId xmlns:a16="http://schemas.microsoft.com/office/drawing/2014/main" id="{8E7754D2-8739-504C-99DC-B5A94E5CD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5701" y="6489658"/>
            <a:ext cx="4574307" cy="306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>
                <a:cs typeface="Calibri" panose="020F0502020204030204" pitchFamily="34" charset="0"/>
              </a:rPr>
              <a:t>CONFIDENTIAL •  For Internal Use Only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C3DB9F7F-DFD3-5F47-99BE-334F9BE8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384" y="6530968"/>
            <a:ext cx="595746" cy="22402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23A240F-EAFE-E84F-B44C-6D7A08E0E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" descr="Title">
            <a:extLst>
              <a:ext uri="{FF2B5EF4-FFF2-40B4-BE49-F238E27FC236}">
                <a16:creationId xmlns:a16="http://schemas.microsoft.com/office/drawing/2014/main" id="{C07A7866-EB94-2649-9CD7-A5329B909E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022" y="465394"/>
            <a:ext cx="11017956" cy="561569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42579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G - Title and Content-1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l Background">
            <a:extLst>
              <a:ext uri="{FF2B5EF4-FFF2-40B4-BE49-F238E27FC236}">
                <a16:creationId xmlns:a16="http://schemas.microsoft.com/office/drawing/2014/main" id="{C14CA64A-750D-184F-8DDF-D3E14A2C1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UKG Logo" descr="UKG Logo">
            <a:extLst>
              <a:ext uri="{FF2B5EF4-FFF2-40B4-BE49-F238E27FC236}">
                <a16:creationId xmlns:a16="http://schemas.microsoft.com/office/drawing/2014/main" id="{EE40A17A-55DC-9146-BEB2-70E9485634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3741" y="6557979"/>
            <a:ext cx="618126" cy="197012"/>
          </a:xfrm>
          <a:prstGeom prst="rect">
            <a:avLst/>
          </a:prstGeom>
        </p:spPr>
      </p:pic>
      <p:sp>
        <p:nvSpPr>
          <p:cNvPr id="12" name="Confidential Note" descr="Confidential">
            <a:extLst>
              <a:ext uri="{FF2B5EF4-FFF2-40B4-BE49-F238E27FC236}">
                <a16:creationId xmlns:a16="http://schemas.microsoft.com/office/drawing/2014/main" id="{D9ABAF0F-7FCF-6445-91E8-964D7FF04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5701" y="6489658"/>
            <a:ext cx="4574307" cy="306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>
                <a:cs typeface="Calibri" panose="020F0502020204030204" pitchFamily="34" charset="0"/>
              </a:rPr>
              <a:t>Confidential • For Internal Use Only</a:t>
            </a:r>
          </a:p>
        </p:txBody>
      </p:sp>
      <p:sp>
        <p:nvSpPr>
          <p:cNvPr id="16" name="Slide Number" descr="Page Number">
            <a:extLst>
              <a:ext uri="{FF2B5EF4-FFF2-40B4-BE49-F238E27FC236}">
                <a16:creationId xmlns:a16="http://schemas.microsoft.com/office/drawing/2014/main" id="{133A81E4-DED7-014A-AC7C-1320364C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384" y="6530968"/>
            <a:ext cx="595746" cy="22402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23A240F-EAFE-E84F-B44C-6D7A08E0E4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note" descr="Footnote">
            <a:extLst>
              <a:ext uri="{FF2B5EF4-FFF2-40B4-BE49-F238E27FC236}">
                <a16:creationId xmlns:a16="http://schemas.microsoft.com/office/drawing/2014/main" id="{07339208-111A-8E42-BDF6-1CB316BB5C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069" y="6126164"/>
            <a:ext cx="11064241" cy="26644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a footnote or delete if not in use</a:t>
            </a:r>
          </a:p>
        </p:txBody>
      </p:sp>
      <p:sp>
        <p:nvSpPr>
          <p:cNvPr id="10" name="Content" descr="Content">
            <a:extLst>
              <a:ext uri="{FF2B5EF4-FFF2-40B4-BE49-F238E27FC236}">
                <a16:creationId xmlns:a16="http://schemas.microsoft.com/office/drawing/2014/main" id="{75F923E2-E028-D743-978B-8EF137EFD9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069" y="1582616"/>
            <a:ext cx="11071862" cy="414997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20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r>
              <a:rPr lang="en-US"/>
              <a:t>Use primary font, Calibri; size text up or down (18 pt. minimum)</a:t>
            </a:r>
          </a:p>
          <a:p>
            <a:pPr lvl="1"/>
            <a:r>
              <a:rPr lang="en-US"/>
              <a:t>First-level bullet</a:t>
            </a:r>
          </a:p>
          <a:p>
            <a:pPr lvl="2"/>
            <a:r>
              <a:rPr lang="en-US"/>
              <a:t>Second-level bullet, press Tab once </a:t>
            </a:r>
          </a:p>
          <a:p>
            <a:pPr lvl="3"/>
            <a:r>
              <a:rPr lang="en-US"/>
              <a:t>Third-level bullet, press Tab twice</a:t>
            </a:r>
          </a:p>
        </p:txBody>
      </p:sp>
      <p:sp>
        <p:nvSpPr>
          <p:cNvPr id="15" name="Title" descr="Title">
            <a:extLst>
              <a:ext uri="{FF2B5EF4-FFF2-40B4-BE49-F238E27FC236}">
                <a16:creationId xmlns:a16="http://schemas.microsoft.com/office/drawing/2014/main" id="{DE2E8E55-1021-6748-884C-B912F5DAD5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069" y="345225"/>
            <a:ext cx="11064242" cy="784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Title with Content</a:t>
            </a:r>
          </a:p>
        </p:txBody>
      </p:sp>
    </p:spTree>
    <p:extLst>
      <p:ext uri="{BB962C8B-B14F-4D97-AF65-F5344CB8AC3E}">
        <p14:creationId xmlns:p14="http://schemas.microsoft.com/office/powerpoint/2010/main" val="374322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UKG - Title and Content-1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l Background">
            <a:extLst>
              <a:ext uri="{FF2B5EF4-FFF2-40B4-BE49-F238E27FC236}">
                <a16:creationId xmlns:a16="http://schemas.microsoft.com/office/drawing/2014/main" id="{C14CA64A-750D-184F-8DDF-D3E14A2C1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pic>
        <p:nvPicPr>
          <p:cNvPr id="9" name="UKG Logo" descr="UKG Logo">
            <a:extLst>
              <a:ext uri="{FF2B5EF4-FFF2-40B4-BE49-F238E27FC236}">
                <a16:creationId xmlns:a16="http://schemas.microsoft.com/office/drawing/2014/main" id="{EE40A17A-55DC-9146-BEB2-70E9485634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3741" y="6557979"/>
            <a:ext cx="618126" cy="197012"/>
          </a:xfrm>
          <a:prstGeom prst="rect">
            <a:avLst/>
          </a:prstGeom>
        </p:spPr>
      </p:pic>
      <p:sp>
        <p:nvSpPr>
          <p:cNvPr id="12" name="Confidential Note" descr="Confidential">
            <a:extLst>
              <a:ext uri="{FF2B5EF4-FFF2-40B4-BE49-F238E27FC236}">
                <a16:creationId xmlns:a16="http://schemas.microsoft.com/office/drawing/2014/main" id="{D9ABAF0F-7FCF-6445-91E8-964D7FF04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5701" y="6489658"/>
            <a:ext cx="4574307" cy="306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>
                <a:cs typeface="Calibri" panose="020F0502020204030204" pitchFamily="34" charset="0"/>
              </a:rPr>
              <a:t>Confidential • For Internal Use Only</a:t>
            </a:r>
          </a:p>
        </p:txBody>
      </p:sp>
      <p:sp>
        <p:nvSpPr>
          <p:cNvPr id="16" name="Slide Number" descr="Page Number">
            <a:extLst>
              <a:ext uri="{FF2B5EF4-FFF2-40B4-BE49-F238E27FC236}">
                <a16:creationId xmlns:a16="http://schemas.microsoft.com/office/drawing/2014/main" id="{133A81E4-DED7-014A-AC7C-1320364C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384" y="6530968"/>
            <a:ext cx="595746" cy="22402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23A240F-EAFE-E84F-B44C-6D7A08E0E4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" descr="Content">
            <a:extLst>
              <a:ext uri="{FF2B5EF4-FFF2-40B4-BE49-F238E27FC236}">
                <a16:creationId xmlns:a16="http://schemas.microsoft.com/office/drawing/2014/main" id="{75F923E2-E028-D743-978B-8EF137EFD9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0942" y="4904040"/>
            <a:ext cx="11071862" cy="11604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20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r>
              <a:rPr lang="en-US" dirty="0"/>
              <a:t>Use primary font, Calibri; size text up or down (18 pt. minimum)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bullet, press Tab once </a:t>
            </a:r>
          </a:p>
          <a:p>
            <a:pPr lvl="3"/>
            <a:r>
              <a:rPr lang="en-US" dirty="0"/>
              <a:t>Third-level bullet, press Tab twice</a:t>
            </a:r>
          </a:p>
        </p:txBody>
      </p:sp>
      <p:sp>
        <p:nvSpPr>
          <p:cNvPr id="15" name="Title" descr="Title">
            <a:extLst>
              <a:ext uri="{FF2B5EF4-FFF2-40B4-BE49-F238E27FC236}">
                <a16:creationId xmlns:a16="http://schemas.microsoft.com/office/drawing/2014/main" id="{DE2E8E55-1021-6748-884C-B912F5DAD5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069" y="345225"/>
            <a:ext cx="11064242" cy="784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with image and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9F9BC5-F104-D004-82AD-0B4E9D0183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245" y="4176031"/>
            <a:ext cx="2220913" cy="3476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DA41670-D344-FA4F-18CA-5059B4B71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81540" y="4176031"/>
            <a:ext cx="2220913" cy="3476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5021960-A681-1A6F-A9CB-EA17A94011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10835" y="4176031"/>
            <a:ext cx="2220913" cy="3476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F8EB562-2693-1EB9-CA38-BE7BDFF4F3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77356" y="4151097"/>
            <a:ext cx="2220913" cy="3476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45140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SPIRE FY24_Questions_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FEAFCDA8-7E0E-CB68-089D-7C9352847726}"/>
              </a:ext>
            </a:extLst>
          </p:cNvPr>
          <p:cNvSpPr/>
          <p:nvPr userDrawn="1"/>
        </p:nvSpPr>
        <p:spPr>
          <a:xfrm>
            <a:off x="0" y="-4117"/>
            <a:ext cx="12192000" cy="6862117"/>
          </a:xfrm>
          <a:custGeom>
            <a:avLst/>
            <a:gdLst>
              <a:gd name="connsiteX0" fmla="*/ 0 w 3391770"/>
              <a:gd name="connsiteY0" fmla="*/ 0 h 6939679"/>
              <a:gd name="connsiteX1" fmla="*/ 3391770 w 3391770"/>
              <a:gd name="connsiteY1" fmla="*/ 0 h 6939679"/>
              <a:gd name="connsiteX2" fmla="*/ 3391770 w 3391770"/>
              <a:gd name="connsiteY2" fmla="*/ 6939680 h 6939679"/>
              <a:gd name="connsiteX3" fmla="*/ 0 w 3391770"/>
              <a:gd name="connsiteY3" fmla="*/ 6939680 h 693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1770" h="6939679">
                <a:moveTo>
                  <a:pt x="0" y="0"/>
                </a:moveTo>
                <a:lnTo>
                  <a:pt x="3391770" y="0"/>
                </a:lnTo>
                <a:lnTo>
                  <a:pt x="3391770" y="6939680"/>
                </a:lnTo>
                <a:lnTo>
                  <a:pt x="0" y="693968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45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Graphic 1" descr="Icon: Laptop">
            <a:extLst>
              <a:ext uri="{FF2B5EF4-FFF2-40B4-BE49-F238E27FC236}">
                <a16:creationId xmlns:a16="http://schemas.microsoft.com/office/drawing/2014/main" id="{6412401F-54AD-96F4-4A75-654A84394D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6125" y="3787000"/>
            <a:ext cx="547386" cy="547386"/>
          </a:xfrm>
          <a:prstGeom prst="rect">
            <a:avLst/>
          </a:prstGeom>
        </p:spPr>
      </p:pic>
      <p:pic>
        <p:nvPicPr>
          <p:cNvPr id="5" name="Graphic 4" descr="Icon: World">
            <a:extLst>
              <a:ext uri="{FF2B5EF4-FFF2-40B4-BE49-F238E27FC236}">
                <a16:creationId xmlns:a16="http://schemas.microsoft.com/office/drawing/2014/main" id="{12E7083A-6D64-ECF2-006E-668C549AB9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125" y="4559437"/>
            <a:ext cx="547386" cy="547386"/>
          </a:xfrm>
          <a:prstGeom prst="rect">
            <a:avLst/>
          </a:prstGeom>
        </p:spPr>
      </p:pic>
      <p:sp>
        <p:nvSpPr>
          <p:cNvPr id="7" name="Text Placeholder 17" descr="Email">
            <a:extLst>
              <a:ext uri="{FF2B5EF4-FFF2-40B4-BE49-F238E27FC236}">
                <a16:creationId xmlns:a16="http://schemas.microsoft.com/office/drawing/2014/main" id="{D8F9EBE8-9567-7CB2-6329-7E9216415E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977" y="3815769"/>
            <a:ext cx="6999059" cy="48984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Email:</a:t>
            </a:r>
          </a:p>
        </p:txBody>
      </p:sp>
      <p:sp>
        <p:nvSpPr>
          <p:cNvPr id="9" name="Text Placeholder 17" descr="Web">
            <a:extLst>
              <a:ext uri="{FF2B5EF4-FFF2-40B4-BE49-F238E27FC236}">
                <a16:creationId xmlns:a16="http://schemas.microsoft.com/office/drawing/2014/main" id="{BD21EC32-4C26-AD4C-154A-2B292521FA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6172" y="4616975"/>
            <a:ext cx="6999059" cy="48984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Web: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21358AF0-C80E-B104-A6E0-04FD183B3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124" y="2762507"/>
            <a:ext cx="7696601" cy="69893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[Person’s Name]</a:t>
            </a:r>
          </a:p>
        </p:txBody>
      </p:sp>
      <p:sp>
        <p:nvSpPr>
          <p:cNvPr id="12" name="Title 25">
            <a:extLst>
              <a:ext uri="{FF2B5EF4-FFF2-40B4-BE49-F238E27FC236}">
                <a16:creationId xmlns:a16="http://schemas.microsoft.com/office/drawing/2014/main" id="{74A7F69C-DF52-27D2-C406-746CD2DED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124" y="962090"/>
            <a:ext cx="7741912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Questions?</a:t>
            </a:r>
          </a:p>
        </p:txBody>
      </p:sp>
      <p:grpSp>
        <p:nvGrpSpPr>
          <p:cNvPr id="39" name="Graphic 6">
            <a:extLst>
              <a:ext uri="{FF2B5EF4-FFF2-40B4-BE49-F238E27FC236}">
                <a16:creationId xmlns:a16="http://schemas.microsoft.com/office/drawing/2014/main" id="{3F40C5E0-648D-1136-AC1D-58C793CECB88}"/>
              </a:ext>
            </a:extLst>
          </p:cNvPr>
          <p:cNvGrpSpPr/>
          <p:nvPr userDrawn="1"/>
        </p:nvGrpSpPr>
        <p:grpSpPr>
          <a:xfrm rot="6562216">
            <a:off x="9347056" y="3287114"/>
            <a:ext cx="2650977" cy="3053020"/>
            <a:chOff x="4146474" y="4416450"/>
            <a:chExt cx="1547842" cy="1782585"/>
          </a:xfrm>
          <a:solidFill>
            <a:schemeClr val="accent5"/>
          </a:solidFill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54678866-E709-66F0-D109-8562A923C6D0}"/>
                </a:ext>
              </a:extLst>
            </p:cNvPr>
            <p:cNvSpPr/>
            <p:nvPr/>
          </p:nvSpPr>
          <p:spPr>
            <a:xfrm>
              <a:off x="4146474" y="4416450"/>
              <a:ext cx="1547842" cy="1782585"/>
            </a:xfrm>
            <a:custGeom>
              <a:avLst/>
              <a:gdLst>
                <a:gd name="connsiteX0" fmla="*/ 727083 w 1547842"/>
                <a:gd name="connsiteY0" fmla="*/ 1268636 h 1782585"/>
                <a:gd name="connsiteX1" fmla="*/ 553386 w 1547842"/>
                <a:gd name="connsiteY1" fmla="*/ 1352669 h 1782585"/>
                <a:gd name="connsiteX2" fmla="*/ 383278 w 1547842"/>
                <a:gd name="connsiteY2" fmla="*/ 1283722 h 1782585"/>
                <a:gd name="connsiteX3" fmla="*/ 381973 w 1547842"/>
                <a:gd name="connsiteY3" fmla="*/ 1282784 h 1782585"/>
                <a:gd name="connsiteX4" fmla="*/ 358528 w 1547842"/>
                <a:gd name="connsiteY4" fmla="*/ 1265741 h 1782585"/>
                <a:gd name="connsiteX5" fmla="*/ 351963 w 1547842"/>
                <a:gd name="connsiteY5" fmla="*/ 1262275 h 1782585"/>
                <a:gd name="connsiteX6" fmla="*/ 346214 w 1547842"/>
                <a:gd name="connsiteY6" fmla="*/ 1259258 h 1782585"/>
                <a:gd name="connsiteX7" fmla="*/ 343197 w 1547842"/>
                <a:gd name="connsiteY7" fmla="*/ 1257994 h 1782585"/>
                <a:gd name="connsiteX8" fmla="*/ 338141 w 1547842"/>
                <a:gd name="connsiteY8" fmla="*/ 1256690 h 1782585"/>
                <a:gd name="connsiteX9" fmla="*/ 335572 w 1547842"/>
                <a:gd name="connsiteY9" fmla="*/ 1255955 h 1782585"/>
                <a:gd name="connsiteX10" fmla="*/ 323055 w 1547842"/>
                <a:gd name="connsiteY10" fmla="*/ 1255874 h 1782585"/>
                <a:gd name="connsiteX11" fmla="*/ 318406 w 1547842"/>
                <a:gd name="connsiteY11" fmla="*/ 1256649 h 1782585"/>
                <a:gd name="connsiteX12" fmla="*/ 311149 w 1547842"/>
                <a:gd name="connsiteY12" fmla="*/ 1257790 h 1782585"/>
                <a:gd name="connsiteX13" fmla="*/ 310455 w 1547842"/>
                <a:gd name="connsiteY13" fmla="*/ 1257994 h 1782585"/>
                <a:gd name="connsiteX14" fmla="*/ 284156 w 1547842"/>
                <a:gd name="connsiteY14" fmla="*/ 1268106 h 1782585"/>
                <a:gd name="connsiteX15" fmla="*/ 282321 w 1547842"/>
                <a:gd name="connsiteY15" fmla="*/ 1269125 h 1782585"/>
                <a:gd name="connsiteX16" fmla="*/ 268418 w 1547842"/>
                <a:gd name="connsiteY16" fmla="*/ 1278136 h 1782585"/>
                <a:gd name="connsiteX17" fmla="*/ 255084 w 1547842"/>
                <a:gd name="connsiteY17" fmla="*/ 1288125 h 1782585"/>
                <a:gd name="connsiteX18" fmla="*/ 251741 w 1547842"/>
                <a:gd name="connsiteY18" fmla="*/ 1290980 h 1782585"/>
                <a:gd name="connsiteX19" fmla="*/ 247011 w 1547842"/>
                <a:gd name="connsiteY19" fmla="*/ 1295995 h 1782585"/>
                <a:gd name="connsiteX20" fmla="*/ 242404 w 1547842"/>
                <a:gd name="connsiteY20" fmla="*/ 1300724 h 1782585"/>
                <a:gd name="connsiteX21" fmla="*/ 233434 w 1547842"/>
                <a:gd name="connsiteY21" fmla="*/ 1311610 h 1782585"/>
                <a:gd name="connsiteX22" fmla="*/ 226380 w 1547842"/>
                <a:gd name="connsiteY22" fmla="*/ 1321274 h 1782585"/>
                <a:gd name="connsiteX23" fmla="*/ 219163 w 1547842"/>
                <a:gd name="connsiteY23" fmla="*/ 1333791 h 1782585"/>
                <a:gd name="connsiteX24" fmla="*/ 206564 w 1547842"/>
                <a:gd name="connsiteY24" fmla="*/ 1362291 h 1782585"/>
                <a:gd name="connsiteX25" fmla="*/ 206278 w 1547842"/>
                <a:gd name="connsiteY25" fmla="*/ 1363025 h 1782585"/>
                <a:gd name="connsiteX26" fmla="*/ 205096 w 1547842"/>
                <a:gd name="connsiteY26" fmla="*/ 1368367 h 1782585"/>
                <a:gd name="connsiteX27" fmla="*/ 201915 w 1547842"/>
                <a:gd name="connsiteY27" fmla="*/ 1377866 h 1782585"/>
                <a:gd name="connsiteX28" fmla="*/ 195718 w 1547842"/>
                <a:gd name="connsiteY28" fmla="*/ 1413665 h 1782585"/>
                <a:gd name="connsiteX29" fmla="*/ 194861 w 1547842"/>
                <a:gd name="connsiteY29" fmla="*/ 1427202 h 1782585"/>
                <a:gd name="connsiteX30" fmla="*/ 194657 w 1547842"/>
                <a:gd name="connsiteY30" fmla="*/ 1430056 h 1782585"/>
                <a:gd name="connsiteX31" fmla="*/ 196982 w 1547842"/>
                <a:gd name="connsiteY31" fmla="*/ 1466099 h 1782585"/>
                <a:gd name="connsiteX32" fmla="*/ 199999 w 1547842"/>
                <a:gd name="connsiteY32" fmla="*/ 1485751 h 1782585"/>
                <a:gd name="connsiteX33" fmla="*/ 200203 w 1547842"/>
                <a:gd name="connsiteY33" fmla="*/ 1486934 h 1782585"/>
                <a:gd name="connsiteX34" fmla="*/ 200529 w 1547842"/>
                <a:gd name="connsiteY34" fmla="*/ 1488728 h 1782585"/>
                <a:gd name="connsiteX35" fmla="*/ 201018 w 1547842"/>
                <a:gd name="connsiteY35" fmla="*/ 1490563 h 1782585"/>
                <a:gd name="connsiteX36" fmla="*/ 229356 w 1547842"/>
                <a:gd name="connsiteY36" fmla="*/ 1569417 h 1782585"/>
                <a:gd name="connsiteX37" fmla="*/ 239672 w 1547842"/>
                <a:gd name="connsiteY37" fmla="*/ 1591027 h 1782585"/>
                <a:gd name="connsiteX38" fmla="*/ 240161 w 1547842"/>
                <a:gd name="connsiteY38" fmla="*/ 1592006 h 1782585"/>
                <a:gd name="connsiteX39" fmla="*/ 254147 w 1547842"/>
                <a:gd name="connsiteY39" fmla="*/ 1616469 h 1782585"/>
                <a:gd name="connsiteX40" fmla="*/ 260711 w 1547842"/>
                <a:gd name="connsiteY40" fmla="*/ 1629109 h 1782585"/>
                <a:gd name="connsiteX41" fmla="*/ 260711 w 1547842"/>
                <a:gd name="connsiteY41" fmla="*/ 1629109 h 1782585"/>
                <a:gd name="connsiteX42" fmla="*/ 237062 w 1547842"/>
                <a:gd name="connsiteY42" fmla="*/ 1764394 h 1782585"/>
                <a:gd name="connsiteX43" fmla="*/ 234331 w 1547842"/>
                <a:gd name="connsiteY43" fmla="*/ 1766432 h 1782585"/>
                <a:gd name="connsiteX44" fmla="*/ 159266 w 1547842"/>
                <a:gd name="connsiteY44" fmla="*/ 1780540 h 1782585"/>
                <a:gd name="connsiteX45" fmla="*/ 99084 w 1547842"/>
                <a:gd name="connsiteY45" fmla="*/ 1740215 h 1782585"/>
                <a:gd name="connsiteX46" fmla="*/ 50848 w 1547842"/>
                <a:gd name="connsiteY46" fmla="*/ 1649414 h 1782585"/>
                <a:gd name="connsiteX47" fmla="*/ 27118 w 1547842"/>
                <a:gd name="connsiteY47" fmla="*/ 1282743 h 1782585"/>
                <a:gd name="connsiteX48" fmla="*/ 300996 w 1547842"/>
                <a:gd name="connsiteY48" fmla="*/ 1060816 h 1782585"/>
                <a:gd name="connsiteX49" fmla="*/ 479953 w 1547842"/>
                <a:gd name="connsiteY49" fmla="*/ 1111619 h 1782585"/>
                <a:gd name="connsiteX50" fmla="*/ 517872 w 1547842"/>
                <a:gd name="connsiteY50" fmla="*/ 1138937 h 1782585"/>
                <a:gd name="connsiteX51" fmla="*/ 531858 w 1547842"/>
                <a:gd name="connsiteY51" fmla="*/ 1149253 h 1782585"/>
                <a:gd name="connsiteX52" fmla="*/ 531858 w 1547842"/>
                <a:gd name="connsiteY52" fmla="*/ 1149253 h 1782585"/>
                <a:gd name="connsiteX53" fmla="*/ 542703 w 1547842"/>
                <a:gd name="connsiteY53" fmla="*/ 1154676 h 1782585"/>
                <a:gd name="connsiteX54" fmla="*/ 551796 w 1547842"/>
                <a:gd name="connsiteY54" fmla="*/ 1156551 h 1782585"/>
                <a:gd name="connsiteX55" fmla="*/ 553060 w 1547842"/>
                <a:gd name="connsiteY55" fmla="*/ 1156469 h 1782585"/>
                <a:gd name="connsiteX56" fmla="*/ 554936 w 1547842"/>
                <a:gd name="connsiteY56" fmla="*/ 1155858 h 1782585"/>
                <a:gd name="connsiteX57" fmla="*/ 560318 w 1547842"/>
                <a:gd name="connsiteY57" fmla="*/ 1153942 h 1782585"/>
                <a:gd name="connsiteX58" fmla="*/ 565292 w 1547842"/>
                <a:gd name="connsiteY58" fmla="*/ 1150680 h 1782585"/>
                <a:gd name="connsiteX59" fmla="*/ 572958 w 1547842"/>
                <a:gd name="connsiteY59" fmla="*/ 1145420 h 1782585"/>
                <a:gd name="connsiteX60" fmla="*/ 573039 w 1547842"/>
                <a:gd name="connsiteY60" fmla="*/ 1145420 h 1782585"/>
                <a:gd name="connsiteX61" fmla="*/ 584415 w 1547842"/>
                <a:gd name="connsiteY61" fmla="*/ 1132862 h 1782585"/>
                <a:gd name="connsiteX62" fmla="*/ 593549 w 1547842"/>
                <a:gd name="connsiteY62" fmla="*/ 1122873 h 1782585"/>
                <a:gd name="connsiteX63" fmla="*/ 599135 w 1547842"/>
                <a:gd name="connsiteY63" fmla="*/ 1113699 h 1782585"/>
                <a:gd name="connsiteX64" fmla="*/ 602396 w 1547842"/>
                <a:gd name="connsiteY64" fmla="*/ 1109214 h 1782585"/>
                <a:gd name="connsiteX65" fmla="*/ 614466 w 1547842"/>
                <a:gd name="connsiteY65" fmla="*/ 1081774 h 1782585"/>
                <a:gd name="connsiteX66" fmla="*/ 614669 w 1547842"/>
                <a:gd name="connsiteY66" fmla="*/ 1080918 h 1782585"/>
                <a:gd name="connsiteX67" fmla="*/ 615363 w 1547842"/>
                <a:gd name="connsiteY67" fmla="*/ 1078226 h 1782585"/>
                <a:gd name="connsiteX68" fmla="*/ 618991 w 1547842"/>
                <a:gd name="connsiteY68" fmla="*/ 1059023 h 1782585"/>
                <a:gd name="connsiteX69" fmla="*/ 621234 w 1547842"/>
                <a:gd name="connsiteY69" fmla="*/ 1040512 h 1782585"/>
                <a:gd name="connsiteX70" fmla="*/ 620949 w 1547842"/>
                <a:gd name="connsiteY70" fmla="*/ 1023468 h 1782585"/>
                <a:gd name="connsiteX71" fmla="*/ 621234 w 1547842"/>
                <a:gd name="connsiteY71" fmla="*/ 1017516 h 1782585"/>
                <a:gd name="connsiteX72" fmla="*/ 619889 w 1547842"/>
                <a:gd name="connsiteY72" fmla="*/ 998434 h 1782585"/>
                <a:gd name="connsiteX73" fmla="*/ 614832 w 1547842"/>
                <a:gd name="connsiteY73" fmla="*/ 960434 h 1782585"/>
                <a:gd name="connsiteX74" fmla="*/ 611285 w 1547842"/>
                <a:gd name="connsiteY74" fmla="*/ 941189 h 1782585"/>
                <a:gd name="connsiteX75" fmla="*/ 609246 w 1547842"/>
                <a:gd name="connsiteY75" fmla="*/ 931729 h 1782585"/>
                <a:gd name="connsiteX76" fmla="*/ 601744 w 1547842"/>
                <a:gd name="connsiteY76" fmla="*/ 900864 h 1782585"/>
                <a:gd name="connsiteX77" fmla="*/ 598442 w 1547842"/>
                <a:gd name="connsiteY77" fmla="*/ 887736 h 1782585"/>
                <a:gd name="connsiteX78" fmla="*/ 568758 w 1547842"/>
                <a:gd name="connsiteY78" fmla="*/ 721871 h 1782585"/>
                <a:gd name="connsiteX79" fmla="*/ 754198 w 1547842"/>
                <a:gd name="connsiteY79" fmla="*/ 379297 h 1782585"/>
                <a:gd name="connsiteX80" fmla="*/ 1086342 w 1547842"/>
                <a:gd name="connsiteY80" fmla="*/ 418603 h 1782585"/>
                <a:gd name="connsiteX81" fmla="*/ 1090052 w 1547842"/>
                <a:gd name="connsiteY81" fmla="*/ 420641 h 1782585"/>
                <a:gd name="connsiteX82" fmla="*/ 1154638 w 1547842"/>
                <a:gd name="connsiteY82" fmla="*/ 453626 h 1782585"/>
                <a:gd name="connsiteX83" fmla="*/ 1173761 w 1547842"/>
                <a:gd name="connsiteY83" fmla="*/ 461455 h 1782585"/>
                <a:gd name="connsiteX84" fmla="*/ 1175922 w 1547842"/>
                <a:gd name="connsiteY84" fmla="*/ 462189 h 1782585"/>
                <a:gd name="connsiteX85" fmla="*/ 1188848 w 1547842"/>
                <a:gd name="connsiteY85" fmla="*/ 465206 h 1782585"/>
                <a:gd name="connsiteX86" fmla="*/ 1207726 w 1547842"/>
                <a:gd name="connsiteY86" fmla="*/ 469202 h 1782585"/>
                <a:gd name="connsiteX87" fmla="*/ 1211803 w 1547842"/>
                <a:gd name="connsiteY87" fmla="*/ 469691 h 1782585"/>
                <a:gd name="connsiteX88" fmla="*/ 1218572 w 1547842"/>
                <a:gd name="connsiteY88" fmla="*/ 469691 h 1782585"/>
                <a:gd name="connsiteX89" fmla="*/ 1222894 w 1547842"/>
                <a:gd name="connsiteY89" fmla="*/ 469691 h 1782585"/>
                <a:gd name="connsiteX90" fmla="*/ 1235575 w 1547842"/>
                <a:gd name="connsiteY90" fmla="*/ 468305 h 1782585"/>
                <a:gd name="connsiteX91" fmla="*/ 1236961 w 1547842"/>
                <a:gd name="connsiteY91" fmla="*/ 468019 h 1782585"/>
                <a:gd name="connsiteX92" fmla="*/ 1240263 w 1547842"/>
                <a:gd name="connsiteY92" fmla="*/ 467408 h 1782585"/>
                <a:gd name="connsiteX93" fmla="*/ 1248377 w 1547842"/>
                <a:gd name="connsiteY93" fmla="*/ 463698 h 1782585"/>
                <a:gd name="connsiteX94" fmla="*/ 1250294 w 1547842"/>
                <a:gd name="connsiteY94" fmla="*/ 462800 h 1782585"/>
                <a:gd name="connsiteX95" fmla="*/ 1256410 w 1547842"/>
                <a:gd name="connsiteY95" fmla="*/ 458927 h 1782585"/>
                <a:gd name="connsiteX96" fmla="*/ 1267541 w 1547842"/>
                <a:gd name="connsiteY96" fmla="*/ 450691 h 1782585"/>
                <a:gd name="connsiteX97" fmla="*/ 1267623 w 1547842"/>
                <a:gd name="connsiteY97" fmla="*/ 450609 h 1782585"/>
                <a:gd name="connsiteX98" fmla="*/ 1272434 w 1547842"/>
                <a:gd name="connsiteY98" fmla="*/ 445717 h 1782585"/>
                <a:gd name="connsiteX99" fmla="*/ 1279039 w 1547842"/>
                <a:gd name="connsiteY99" fmla="*/ 438418 h 1782585"/>
                <a:gd name="connsiteX100" fmla="*/ 1294941 w 1547842"/>
                <a:gd name="connsiteY100" fmla="*/ 417380 h 1782585"/>
                <a:gd name="connsiteX101" fmla="*/ 1297306 w 1547842"/>
                <a:gd name="connsiteY101" fmla="*/ 413221 h 1782585"/>
                <a:gd name="connsiteX102" fmla="*/ 1300609 w 1547842"/>
                <a:gd name="connsiteY102" fmla="*/ 407308 h 1782585"/>
                <a:gd name="connsiteX103" fmla="*/ 1323931 w 1547842"/>
                <a:gd name="connsiteY103" fmla="*/ 354385 h 1782585"/>
                <a:gd name="connsiteX104" fmla="*/ 1327723 w 1547842"/>
                <a:gd name="connsiteY104" fmla="*/ 343418 h 1782585"/>
                <a:gd name="connsiteX105" fmla="*/ 1328865 w 1547842"/>
                <a:gd name="connsiteY105" fmla="*/ 340033 h 1782585"/>
                <a:gd name="connsiteX106" fmla="*/ 1335878 w 1547842"/>
                <a:gd name="connsiteY106" fmla="*/ 313001 h 1782585"/>
                <a:gd name="connsiteX107" fmla="*/ 1347091 w 1547842"/>
                <a:gd name="connsiteY107" fmla="*/ 251189 h 1782585"/>
                <a:gd name="connsiteX108" fmla="*/ 1350557 w 1547842"/>
                <a:gd name="connsiteY108" fmla="*/ 219549 h 1782585"/>
                <a:gd name="connsiteX109" fmla="*/ 1351495 w 1547842"/>
                <a:gd name="connsiteY109" fmla="*/ 207114 h 1782585"/>
                <a:gd name="connsiteX110" fmla="*/ 1351698 w 1547842"/>
                <a:gd name="connsiteY110" fmla="*/ 203322 h 1782585"/>
                <a:gd name="connsiteX111" fmla="*/ 1351698 w 1547842"/>
                <a:gd name="connsiteY111" fmla="*/ 201935 h 1782585"/>
                <a:gd name="connsiteX112" fmla="*/ 1351902 w 1547842"/>
                <a:gd name="connsiteY112" fmla="*/ 194270 h 1782585"/>
                <a:gd name="connsiteX113" fmla="*/ 1351902 w 1547842"/>
                <a:gd name="connsiteY113" fmla="*/ 180652 h 1782585"/>
                <a:gd name="connsiteX114" fmla="*/ 1351005 w 1547842"/>
                <a:gd name="connsiteY114" fmla="*/ 154516 h 1782585"/>
                <a:gd name="connsiteX115" fmla="*/ 1345705 w 1547842"/>
                <a:gd name="connsiteY115" fmla="*/ 108158 h 1782585"/>
                <a:gd name="connsiteX116" fmla="*/ 1361810 w 1547842"/>
                <a:gd name="connsiteY116" fmla="*/ 43778 h 1782585"/>
                <a:gd name="connsiteX117" fmla="*/ 1434225 w 1547842"/>
                <a:gd name="connsiteY117" fmla="*/ 762 h 1782585"/>
                <a:gd name="connsiteX118" fmla="*/ 1540930 w 1547842"/>
                <a:gd name="connsiteY118" fmla="*/ 88791 h 1782585"/>
                <a:gd name="connsiteX119" fmla="*/ 1546598 w 1547842"/>
                <a:gd name="connsiteY119" fmla="*/ 138289 h 1782585"/>
                <a:gd name="connsiteX120" fmla="*/ 1509983 w 1547842"/>
                <a:gd name="connsiteY120" fmla="*/ 414444 h 1782585"/>
                <a:gd name="connsiteX121" fmla="*/ 1350394 w 1547842"/>
                <a:gd name="connsiteY121" fmla="*/ 630785 h 1782585"/>
                <a:gd name="connsiteX122" fmla="*/ 1181508 w 1547842"/>
                <a:gd name="connsiteY122" fmla="*/ 663648 h 1782585"/>
                <a:gd name="connsiteX123" fmla="*/ 1019921 w 1547842"/>
                <a:gd name="connsiteY123" fmla="*/ 605628 h 1782585"/>
                <a:gd name="connsiteX124" fmla="*/ 1004631 w 1547842"/>
                <a:gd name="connsiteY124" fmla="*/ 597270 h 1782585"/>
                <a:gd name="connsiteX125" fmla="*/ 953664 w 1547842"/>
                <a:gd name="connsiteY125" fmla="*/ 570686 h 1782585"/>
                <a:gd name="connsiteX126" fmla="*/ 923246 w 1547842"/>
                <a:gd name="connsiteY126" fmla="*/ 558046 h 1782585"/>
                <a:gd name="connsiteX127" fmla="*/ 921126 w 1547842"/>
                <a:gd name="connsiteY127" fmla="*/ 557312 h 1782585"/>
                <a:gd name="connsiteX128" fmla="*/ 913746 w 1547842"/>
                <a:gd name="connsiteY128" fmla="*/ 555314 h 1782585"/>
                <a:gd name="connsiteX129" fmla="*/ 907630 w 1547842"/>
                <a:gd name="connsiteY129" fmla="*/ 553683 h 1782585"/>
                <a:gd name="connsiteX130" fmla="*/ 891850 w 1547842"/>
                <a:gd name="connsiteY130" fmla="*/ 551441 h 1782585"/>
                <a:gd name="connsiteX131" fmla="*/ 874562 w 1547842"/>
                <a:gd name="connsiteY131" fmla="*/ 549035 h 1782585"/>
                <a:gd name="connsiteX132" fmla="*/ 859802 w 1547842"/>
                <a:gd name="connsiteY132" fmla="*/ 550136 h 1782585"/>
                <a:gd name="connsiteX133" fmla="*/ 856377 w 1547842"/>
                <a:gd name="connsiteY133" fmla="*/ 550788 h 1782585"/>
                <a:gd name="connsiteX134" fmla="*/ 852177 w 1547842"/>
                <a:gd name="connsiteY134" fmla="*/ 551604 h 1782585"/>
                <a:gd name="connsiteX135" fmla="*/ 851607 w 1547842"/>
                <a:gd name="connsiteY135" fmla="*/ 551767 h 1782585"/>
                <a:gd name="connsiteX136" fmla="*/ 842188 w 1547842"/>
                <a:gd name="connsiteY136" fmla="*/ 554784 h 1782585"/>
                <a:gd name="connsiteX137" fmla="*/ 841862 w 1547842"/>
                <a:gd name="connsiteY137" fmla="*/ 554907 h 1782585"/>
                <a:gd name="connsiteX138" fmla="*/ 830119 w 1547842"/>
                <a:gd name="connsiteY138" fmla="*/ 560452 h 1782585"/>
                <a:gd name="connsiteX139" fmla="*/ 828936 w 1547842"/>
                <a:gd name="connsiteY139" fmla="*/ 561226 h 1782585"/>
                <a:gd name="connsiteX140" fmla="*/ 818417 w 1547842"/>
                <a:gd name="connsiteY140" fmla="*/ 568729 h 1782585"/>
                <a:gd name="connsiteX141" fmla="*/ 810955 w 1547842"/>
                <a:gd name="connsiteY141" fmla="*/ 575415 h 1782585"/>
                <a:gd name="connsiteX142" fmla="*/ 793137 w 1547842"/>
                <a:gd name="connsiteY142" fmla="*/ 597270 h 1782585"/>
                <a:gd name="connsiteX143" fmla="*/ 787796 w 1547842"/>
                <a:gd name="connsiteY143" fmla="*/ 606076 h 1782585"/>
                <a:gd name="connsiteX144" fmla="*/ 781149 w 1547842"/>
                <a:gd name="connsiteY144" fmla="*/ 619531 h 1782585"/>
                <a:gd name="connsiteX145" fmla="*/ 774136 w 1547842"/>
                <a:gd name="connsiteY145" fmla="*/ 636371 h 1782585"/>
                <a:gd name="connsiteX146" fmla="*/ 773402 w 1547842"/>
                <a:gd name="connsiteY146" fmla="*/ 638409 h 1782585"/>
                <a:gd name="connsiteX147" fmla="*/ 771771 w 1547842"/>
                <a:gd name="connsiteY147" fmla="*/ 647379 h 1782585"/>
                <a:gd name="connsiteX148" fmla="*/ 769243 w 1547842"/>
                <a:gd name="connsiteY148" fmla="*/ 657695 h 1782585"/>
                <a:gd name="connsiteX149" fmla="*/ 765941 w 1547842"/>
                <a:gd name="connsiteY149" fmla="*/ 672414 h 1782585"/>
                <a:gd name="connsiteX150" fmla="*/ 764799 w 1547842"/>
                <a:gd name="connsiteY150" fmla="*/ 683423 h 1782585"/>
                <a:gd name="connsiteX151" fmla="*/ 764595 w 1547842"/>
                <a:gd name="connsiteY151" fmla="*/ 685583 h 1782585"/>
                <a:gd name="connsiteX152" fmla="*/ 764310 w 1547842"/>
                <a:gd name="connsiteY152" fmla="*/ 692841 h 1782585"/>
                <a:gd name="connsiteX153" fmla="*/ 764147 w 1547842"/>
                <a:gd name="connsiteY153" fmla="*/ 695328 h 1782585"/>
                <a:gd name="connsiteX154" fmla="*/ 772301 w 1547842"/>
                <a:gd name="connsiteY154" fmla="*/ 773082 h 1782585"/>
                <a:gd name="connsiteX155" fmla="*/ 773443 w 1547842"/>
                <a:gd name="connsiteY155" fmla="*/ 780136 h 1782585"/>
                <a:gd name="connsiteX156" fmla="*/ 774055 w 1547842"/>
                <a:gd name="connsiteY156" fmla="*/ 784050 h 1782585"/>
                <a:gd name="connsiteX157" fmla="*/ 774544 w 1547842"/>
                <a:gd name="connsiteY157" fmla="*/ 785477 h 1782585"/>
                <a:gd name="connsiteX158" fmla="*/ 774544 w 1547842"/>
                <a:gd name="connsiteY158" fmla="*/ 785477 h 1782585"/>
                <a:gd name="connsiteX159" fmla="*/ 774544 w 1547842"/>
                <a:gd name="connsiteY159" fmla="*/ 785559 h 1782585"/>
                <a:gd name="connsiteX160" fmla="*/ 775074 w 1547842"/>
                <a:gd name="connsiteY160" fmla="*/ 787434 h 1782585"/>
                <a:gd name="connsiteX161" fmla="*/ 776664 w 1547842"/>
                <a:gd name="connsiteY161" fmla="*/ 794162 h 1782585"/>
                <a:gd name="connsiteX162" fmla="*/ 777724 w 1547842"/>
                <a:gd name="connsiteY162" fmla="*/ 798647 h 1782585"/>
                <a:gd name="connsiteX163" fmla="*/ 785512 w 1547842"/>
                <a:gd name="connsiteY163" fmla="*/ 830409 h 1782585"/>
                <a:gd name="connsiteX164" fmla="*/ 786532 w 1547842"/>
                <a:gd name="connsiteY164" fmla="*/ 834486 h 1782585"/>
                <a:gd name="connsiteX165" fmla="*/ 807612 w 1547842"/>
                <a:gd name="connsiteY165" fmla="*/ 927367 h 1782585"/>
                <a:gd name="connsiteX166" fmla="*/ 809243 w 1547842"/>
                <a:gd name="connsiteY166" fmla="*/ 1110192 h 1782585"/>
                <a:gd name="connsiteX167" fmla="*/ 727246 w 1547842"/>
                <a:gd name="connsiteY167" fmla="*/ 1268881 h 178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1547842" h="1782585">
                  <a:moveTo>
                    <a:pt x="727083" y="1268636"/>
                  </a:moveTo>
                  <a:cubicBezTo>
                    <a:pt x="689449" y="1307656"/>
                    <a:pt x="628696" y="1353933"/>
                    <a:pt x="553386" y="1352669"/>
                  </a:cubicBezTo>
                  <a:cubicBezTo>
                    <a:pt x="483337" y="1351486"/>
                    <a:pt x="430249" y="1318827"/>
                    <a:pt x="383278" y="1283722"/>
                  </a:cubicBezTo>
                  <a:lnTo>
                    <a:pt x="381973" y="1282784"/>
                  </a:lnTo>
                  <a:cubicBezTo>
                    <a:pt x="374307" y="1277076"/>
                    <a:pt x="366438" y="1271164"/>
                    <a:pt x="358528" y="1265741"/>
                  </a:cubicBezTo>
                  <a:cubicBezTo>
                    <a:pt x="356326" y="1264681"/>
                    <a:pt x="354124" y="1263498"/>
                    <a:pt x="351963" y="1262275"/>
                  </a:cubicBezTo>
                  <a:cubicBezTo>
                    <a:pt x="350047" y="1261215"/>
                    <a:pt x="348171" y="1260155"/>
                    <a:pt x="346214" y="1259258"/>
                  </a:cubicBezTo>
                  <a:cubicBezTo>
                    <a:pt x="345236" y="1258810"/>
                    <a:pt x="344216" y="1258402"/>
                    <a:pt x="343197" y="1257994"/>
                  </a:cubicBezTo>
                  <a:cubicBezTo>
                    <a:pt x="341444" y="1257586"/>
                    <a:pt x="339731" y="1257138"/>
                    <a:pt x="338141" y="1256690"/>
                  </a:cubicBezTo>
                  <a:cubicBezTo>
                    <a:pt x="337244" y="1256445"/>
                    <a:pt x="336388" y="1256200"/>
                    <a:pt x="335572" y="1255955"/>
                  </a:cubicBezTo>
                  <a:cubicBezTo>
                    <a:pt x="331617" y="1256608"/>
                    <a:pt x="327173" y="1256852"/>
                    <a:pt x="323055" y="1255874"/>
                  </a:cubicBezTo>
                  <a:cubicBezTo>
                    <a:pt x="321505" y="1256078"/>
                    <a:pt x="319956" y="1256363"/>
                    <a:pt x="318406" y="1256649"/>
                  </a:cubicBezTo>
                  <a:cubicBezTo>
                    <a:pt x="316164" y="1257056"/>
                    <a:pt x="313717" y="1257505"/>
                    <a:pt x="311149" y="1257790"/>
                  </a:cubicBezTo>
                  <a:lnTo>
                    <a:pt x="310455" y="1257994"/>
                  </a:lnTo>
                  <a:cubicBezTo>
                    <a:pt x="301567" y="1260685"/>
                    <a:pt x="292923" y="1264314"/>
                    <a:pt x="284156" y="1268106"/>
                  </a:cubicBezTo>
                  <a:lnTo>
                    <a:pt x="282321" y="1269125"/>
                  </a:lnTo>
                  <a:cubicBezTo>
                    <a:pt x="277592" y="1271979"/>
                    <a:pt x="272943" y="1274997"/>
                    <a:pt x="268418" y="1278136"/>
                  </a:cubicBezTo>
                  <a:cubicBezTo>
                    <a:pt x="263932" y="1281276"/>
                    <a:pt x="259406" y="1284660"/>
                    <a:pt x="255084" y="1288125"/>
                  </a:cubicBezTo>
                  <a:cubicBezTo>
                    <a:pt x="254473" y="1288615"/>
                    <a:pt x="253209" y="1289715"/>
                    <a:pt x="251741" y="1290980"/>
                  </a:cubicBezTo>
                  <a:cubicBezTo>
                    <a:pt x="250232" y="1292733"/>
                    <a:pt x="248561" y="1294404"/>
                    <a:pt x="247011" y="1295995"/>
                  </a:cubicBezTo>
                  <a:cubicBezTo>
                    <a:pt x="245054" y="1297992"/>
                    <a:pt x="243097" y="1299909"/>
                    <a:pt x="242404" y="1300724"/>
                  </a:cubicBezTo>
                  <a:cubicBezTo>
                    <a:pt x="239305" y="1304231"/>
                    <a:pt x="236288" y="1307859"/>
                    <a:pt x="233434" y="1311610"/>
                  </a:cubicBezTo>
                  <a:cubicBezTo>
                    <a:pt x="230987" y="1314791"/>
                    <a:pt x="228663" y="1318012"/>
                    <a:pt x="226380" y="1321274"/>
                  </a:cubicBezTo>
                  <a:cubicBezTo>
                    <a:pt x="224667" y="1326003"/>
                    <a:pt x="222506" y="1330652"/>
                    <a:pt x="219163" y="1333791"/>
                  </a:cubicBezTo>
                  <a:cubicBezTo>
                    <a:pt x="214433" y="1343005"/>
                    <a:pt x="210233" y="1352547"/>
                    <a:pt x="206564" y="1362291"/>
                  </a:cubicBezTo>
                  <a:cubicBezTo>
                    <a:pt x="206482" y="1362536"/>
                    <a:pt x="206360" y="1362781"/>
                    <a:pt x="206278" y="1363025"/>
                  </a:cubicBezTo>
                  <a:cubicBezTo>
                    <a:pt x="206156" y="1364656"/>
                    <a:pt x="205789" y="1366409"/>
                    <a:pt x="205096" y="1368367"/>
                  </a:cubicBezTo>
                  <a:cubicBezTo>
                    <a:pt x="203302" y="1373218"/>
                    <a:pt x="202242" y="1376399"/>
                    <a:pt x="201915" y="1377866"/>
                  </a:cubicBezTo>
                  <a:cubicBezTo>
                    <a:pt x="199143" y="1389650"/>
                    <a:pt x="197063" y="1401718"/>
                    <a:pt x="195718" y="1413665"/>
                  </a:cubicBezTo>
                  <a:cubicBezTo>
                    <a:pt x="196492" y="1416967"/>
                    <a:pt x="195962" y="1421167"/>
                    <a:pt x="194861" y="1427202"/>
                  </a:cubicBezTo>
                  <a:cubicBezTo>
                    <a:pt x="194739" y="1428302"/>
                    <a:pt x="194657" y="1429363"/>
                    <a:pt x="194657" y="1430056"/>
                  </a:cubicBezTo>
                  <a:cubicBezTo>
                    <a:pt x="194780" y="1442206"/>
                    <a:pt x="195555" y="1454316"/>
                    <a:pt x="196982" y="1466099"/>
                  </a:cubicBezTo>
                  <a:cubicBezTo>
                    <a:pt x="197797" y="1472663"/>
                    <a:pt x="198817" y="1479228"/>
                    <a:pt x="199999" y="1485751"/>
                  </a:cubicBezTo>
                  <a:lnTo>
                    <a:pt x="200203" y="1486934"/>
                  </a:lnTo>
                  <a:cubicBezTo>
                    <a:pt x="200284" y="1487423"/>
                    <a:pt x="200407" y="1488076"/>
                    <a:pt x="200529" y="1488728"/>
                  </a:cubicBezTo>
                  <a:lnTo>
                    <a:pt x="201018" y="1490563"/>
                  </a:lnTo>
                  <a:cubicBezTo>
                    <a:pt x="208969" y="1519104"/>
                    <a:pt x="218225" y="1544872"/>
                    <a:pt x="229356" y="1569417"/>
                  </a:cubicBezTo>
                  <a:cubicBezTo>
                    <a:pt x="232659" y="1576675"/>
                    <a:pt x="236084" y="1583892"/>
                    <a:pt x="239672" y="1591027"/>
                  </a:cubicBezTo>
                  <a:lnTo>
                    <a:pt x="240161" y="1592006"/>
                  </a:lnTo>
                  <a:cubicBezTo>
                    <a:pt x="245747" y="1599549"/>
                    <a:pt x="249988" y="1608152"/>
                    <a:pt x="254147" y="1616469"/>
                  </a:cubicBezTo>
                  <a:cubicBezTo>
                    <a:pt x="256308" y="1620873"/>
                    <a:pt x="258469" y="1625195"/>
                    <a:pt x="260711" y="1629109"/>
                  </a:cubicBezTo>
                  <a:lnTo>
                    <a:pt x="260711" y="1629109"/>
                  </a:lnTo>
                  <a:cubicBezTo>
                    <a:pt x="289008" y="1678200"/>
                    <a:pt x="279712" y="1731286"/>
                    <a:pt x="237062" y="1764394"/>
                  </a:cubicBezTo>
                  <a:cubicBezTo>
                    <a:pt x="236165" y="1765086"/>
                    <a:pt x="235268" y="1765780"/>
                    <a:pt x="234331" y="1766432"/>
                  </a:cubicBezTo>
                  <a:cubicBezTo>
                    <a:pt x="214270" y="1780621"/>
                    <a:pt x="186503" y="1785881"/>
                    <a:pt x="159266" y="1780540"/>
                  </a:cubicBezTo>
                  <a:cubicBezTo>
                    <a:pt x="132763" y="1775320"/>
                    <a:pt x="110826" y="1760642"/>
                    <a:pt x="99084" y="1740215"/>
                  </a:cubicBezTo>
                  <a:cubicBezTo>
                    <a:pt x="79431" y="1706088"/>
                    <a:pt x="64100" y="1677262"/>
                    <a:pt x="50848" y="1649414"/>
                  </a:cubicBezTo>
                  <a:cubicBezTo>
                    <a:pt x="-7499" y="1526932"/>
                    <a:pt x="-15940" y="1396703"/>
                    <a:pt x="27118" y="1282743"/>
                  </a:cubicBezTo>
                  <a:cubicBezTo>
                    <a:pt x="71847" y="1164380"/>
                    <a:pt x="181936" y="1075169"/>
                    <a:pt x="300996" y="1060816"/>
                  </a:cubicBezTo>
                  <a:cubicBezTo>
                    <a:pt x="360485" y="1053640"/>
                    <a:pt x="418996" y="1070235"/>
                    <a:pt x="479953" y="1111619"/>
                  </a:cubicBezTo>
                  <a:cubicBezTo>
                    <a:pt x="492878" y="1120426"/>
                    <a:pt x="505599" y="1129845"/>
                    <a:pt x="517872" y="1138937"/>
                  </a:cubicBezTo>
                  <a:cubicBezTo>
                    <a:pt x="522521" y="1142403"/>
                    <a:pt x="527169" y="1145828"/>
                    <a:pt x="531858" y="1149253"/>
                  </a:cubicBezTo>
                  <a:lnTo>
                    <a:pt x="531858" y="1149253"/>
                  </a:lnTo>
                  <a:cubicBezTo>
                    <a:pt x="535609" y="1151333"/>
                    <a:pt x="539197" y="1153126"/>
                    <a:pt x="542703" y="1154676"/>
                  </a:cubicBezTo>
                  <a:cubicBezTo>
                    <a:pt x="545802" y="1155042"/>
                    <a:pt x="548901" y="1155777"/>
                    <a:pt x="551796" y="1156551"/>
                  </a:cubicBezTo>
                  <a:cubicBezTo>
                    <a:pt x="552245" y="1156551"/>
                    <a:pt x="552652" y="1156510"/>
                    <a:pt x="553060" y="1156469"/>
                  </a:cubicBezTo>
                  <a:cubicBezTo>
                    <a:pt x="553672" y="1156266"/>
                    <a:pt x="554283" y="1156062"/>
                    <a:pt x="554936" y="1155858"/>
                  </a:cubicBezTo>
                  <a:cubicBezTo>
                    <a:pt x="556730" y="1155247"/>
                    <a:pt x="558524" y="1154635"/>
                    <a:pt x="560318" y="1153942"/>
                  </a:cubicBezTo>
                  <a:cubicBezTo>
                    <a:pt x="561949" y="1152841"/>
                    <a:pt x="563620" y="1151740"/>
                    <a:pt x="565292" y="1150680"/>
                  </a:cubicBezTo>
                  <a:cubicBezTo>
                    <a:pt x="567902" y="1149008"/>
                    <a:pt x="570511" y="1147296"/>
                    <a:pt x="572958" y="1145420"/>
                  </a:cubicBezTo>
                  <a:lnTo>
                    <a:pt x="573039" y="1145420"/>
                  </a:lnTo>
                  <a:cubicBezTo>
                    <a:pt x="576505" y="1140854"/>
                    <a:pt x="580501" y="1136817"/>
                    <a:pt x="584415" y="1132862"/>
                  </a:cubicBezTo>
                  <a:cubicBezTo>
                    <a:pt x="587881" y="1129356"/>
                    <a:pt x="591184" y="1126053"/>
                    <a:pt x="593549" y="1122873"/>
                  </a:cubicBezTo>
                  <a:cubicBezTo>
                    <a:pt x="594976" y="1120997"/>
                    <a:pt x="597993" y="1115697"/>
                    <a:pt x="599135" y="1113699"/>
                  </a:cubicBezTo>
                  <a:cubicBezTo>
                    <a:pt x="600195" y="1111864"/>
                    <a:pt x="601296" y="1110396"/>
                    <a:pt x="602396" y="1109214"/>
                  </a:cubicBezTo>
                  <a:cubicBezTo>
                    <a:pt x="607371" y="1099714"/>
                    <a:pt x="611367" y="1089847"/>
                    <a:pt x="614466" y="1081774"/>
                  </a:cubicBezTo>
                  <a:cubicBezTo>
                    <a:pt x="614547" y="1081489"/>
                    <a:pt x="614629" y="1081203"/>
                    <a:pt x="614669" y="1080918"/>
                  </a:cubicBezTo>
                  <a:lnTo>
                    <a:pt x="615363" y="1078226"/>
                  </a:lnTo>
                  <a:cubicBezTo>
                    <a:pt x="616708" y="1072396"/>
                    <a:pt x="617891" y="1066076"/>
                    <a:pt x="618991" y="1059023"/>
                  </a:cubicBezTo>
                  <a:cubicBezTo>
                    <a:pt x="619929" y="1052907"/>
                    <a:pt x="620704" y="1046668"/>
                    <a:pt x="621234" y="1040512"/>
                  </a:cubicBezTo>
                  <a:cubicBezTo>
                    <a:pt x="620133" y="1035007"/>
                    <a:pt x="620541" y="1028973"/>
                    <a:pt x="620949" y="1023468"/>
                  </a:cubicBezTo>
                  <a:cubicBezTo>
                    <a:pt x="621112" y="1021226"/>
                    <a:pt x="621275" y="1019106"/>
                    <a:pt x="621234" y="1017516"/>
                  </a:cubicBezTo>
                  <a:cubicBezTo>
                    <a:pt x="620949" y="1011155"/>
                    <a:pt x="620500" y="1004794"/>
                    <a:pt x="619889" y="998434"/>
                  </a:cubicBezTo>
                  <a:cubicBezTo>
                    <a:pt x="618788" y="986406"/>
                    <a:pt x="617116" y="973970"/>
                    <a:pt x="614832" y="960434"/>
                  </a:cubicBezTo>
                  <a:cubicBezTo>
                    <a:pt x="613732" y="953992"/>
                    <a:pt x="612549" y="947590"/>
                    <a:pt x="611285" y="941189"/>
                  </a:cubicBezTo>
                  <a:cubicBezTo>
                    <a:pt x="610470" y="938702"/>
                    <a:pt x="609817" y="935603"/>
                    <a:pt x="609246" y="931729"/>
                  </a:cubicBezTo>
                  <a:cubicBezTo>
                    <a:pt x="606800" y="921414"/>
                    <a:pt x="604313" y="911139"/>
                    <a:pt x="601744" y="900864"/>
                  </a:cubicBezTo>
                  <a:lnTo>
                    <a:pt x="598442" y="887736"/>
                  </a:lnTo>
                  <a:cubicBezTo>
                    <a:pt x="584986" y="834038"/>
                    <a:pt x="571041" y="778546"/>
                    <a:pt x="568758" y="721871"/>
                  </a:cubicBezTo>
                  <a:cubicBezTo>
                    <a:pt x="562642" y="569951"/>
                    <a:pt x="633711" y="438704"/>
                    <a:pt x="754198" y="379297"/>
                  </a:cubicBezTo>
                  <a:cubicBezTo>
                    <a:pt x="846347" y="333876"/>
                    <a:pt x="954968" y="346720"/>
                    <a:pt x="1086342" y="418603"/>
                  </a:cubicBezTo>
                  <a:lnTo>
                    <a:pt x="1090052" y="420641"/>
                  </a:lnTo>
                  <a:cubicBezTo>
                    <a:pt x="1111010" y="432099"/>
                    <a:pt x="1132661" y="443963"/>
                    <a:pt x="1154638" y="453626"/>
                  </a:cubicBezTo>
                  <a:cubicBezTo>
                    <a:pt x="1160958" y="456399"/>
                    <a:pt x="1167319" y="459009"/>
                    <a:pt x="1173761" y="461455"/>
                  </a:cubicBezTo>
                  <a:lnTo>
                    <a:pt x="1175922" y="462189"/>
                  </a:lnTo>
                  <a:cubicBezTo>
                    <a:pt x="1180366" y="463086"/>
                    <a:pt x="1184648" y="464146"/>
                    <a:pt x="1188848" y="465206"/>
                  </a:cubicBezTo>
                  <a:cubicBezTo>
                    <a:pt x="1195371" y="466837"/>
                    <a:pt x="1201569" y="468387"/>
                    <a:pt x="1207726" y="469202"/>
                  </a:cubicBezTo>
                  <a:cubicBezTo>
                    <a:pt x="1209071" y="469365"/>
                    <a:pt x="1210458" y="469528"/>
                    <a:pt x="1211803" y="469691"/>
                  </a:cubicBezTo>
                  <a:cubicBezTo>
                    <a:pt x="1214168" y="469569"/>
                    <a:pt x="1216452" y="469609"/>
                    <a:pt x="1218572" y="469691"/>
                  </a:cubicBezTo>
                  <a:cubicBezTo>
                    <a:pt x="1220080" y="469691"/>
                    <a:pt x="1221548" y="469773"/>
                    <a:pt x="1222894" y="469691"/>
                  </a:cubicBezTo>
                  <a:cubicBezTo>
                    <a:pt x="1227134" y="469406"/>
                    <a:pt x="1231375" y="468957"/>
                    <a:pt x="1235575" y="468305"/>
                  </a:cubicBezTo>
                  <a:lnTo>
                    <a:pt x="1236961" y="468019"/>
                  </a:lnTo>
                  <a:cubicBezTo>
                    <a:pt x="1238062" y="467775"/>
                    <a:pt x="1239163" y="467571"/>
                    <a:pt x="1240263" y="467408"/>
                  </a:cubicBezTo>
                  <a:cubicBezTo>
                    <a:pt x="1243485" y="466021"/>
                    <a:pt x="1246787" y="464431"/>
                    <a:pt x="1248377" y="463698"/>
                  </a:cubicBezTo>
                  <a:cubicBezTo>
                    <a:pt x="1249071" y="463371"/>
                    <a:pt x="1249723" y="463086"/>
                    <a:pt x="1250294" y="462800"/>
                  </a:cubicBezTo>
                  <a:cubicBezTo>
                    <a:pt x="1252333" y="461536"/>
                    <a:pt x="1254412" y="460272"/>
                    <a:pt x="1256410" y="458927"/>
                  </a:cubicBezTo>
                  <a:cubicBezTo>
                    <a:pt x="1260243" y="456358"/>
                    <a:pt x="1263912" y="453586"/>
                    <a:pt x="1267541" y="450691"/>
                  </a:cubicBezTo>
                  <a:cubicBezTo>
                    <a:pt x="1267541" y="450691"/>
                    <a:pt x="1267623" y="450650"/>
                    <a:pt x="1267623" y="450609"/>
                  </a:cubicBezTo>
                  <a:cubicBezTo>
                    <a:pt x="1269458" y="448693"/>
                    <a:pt x="1271048" y="447062"/>
                    <a:pt x="1272434" y="445717"/>
                  </a:cubicBezTo>
                  <a:cubicBezTo>
                    <a:pt x="1274677" y="443352"/>
                    <a:pt x="1276919" y="440946"/>
                    <a:pt x="1279039" y="438418"/>
                  </a:cubicBezTo>
                  <a:cubicBezTo>
                    <a:pt x="1284503" y="431935"/>
                    <a:pt x="1289845" y="424882"/>
                    <a:pt x="1294941" y="417380"/>
                  </a:cubicBezTo>
                  <a:cubicBezTo>
                    <a:pt x="1295716" y="415993"/>
                    <a:pt x="1296491" y="414607"/>
                    <a:pt x="1297306" y="413221"/>
                  </a:cubicBezTo>
                  <a:cubicBezTo>
                    <a:pt x="1298448" y="411264"/>
                    <a:pt x="1299549" y="409306"/>
                    <a:pt x="1300609" y="407308"/>
                  </a:cubicBezTo>
                  <a:cubicBezTo>
                    <a:pt x="1309171" y="391244"/>
                    <a:pt x="1317041" y="373426"/>
                    <a:pt x="1323931" y="354385"/>
                  </a:cubicBezTo>
                  <a:cubicBezTo>
                    <a:pt x="1325277" y="350756"/>
                    <a:pt x="1326500" y="347087"/>
                    <a:pt x="1327723" y="343418"/>
                  </a:cubicBezTo>
                  <a:lnTo>
                    <a:pt x="1328865" y="340033"/>
                  </a:lnTo>
                  <a:cubicBezTo>
                    <a:pt x="1331312" y="331063"/>
                    <a:pt x="1333758" y="322053"/>
                    <a:pt x="1335878" y="313001"/>
                  </a:cubicBezTo>
                  <a:cubicBezTo>
                    <a:pt x="1340526" y="293103"/>
                    <a:pt x="1344278" y="272309"/>
                    <a:pt x="1347091" y="251189"/>
                  </a:cubicBezTo>
                  <a:cubicBezTo>
                    <a:pt x="1348477" y="240751"/>
                    <a:pt x="1349619" y="230069"/>
                    <a:pt x="1350557" y="219549"/>
                  </a:cubicBezTo>
                  <a:cubicBezTo>
                    <a:pt x="1350883" y="215391"/>
                    <a:pt x="1351209" y="211272"/>
                    <a:pt x="1351495" y="207114"/>
                  </a:cubicBezTo>
                  <a:cubicBezTo>
                    <a:pt x="1351535" y="206298"/>
                    <a:pt x="1351617" y="204871"/>
                    <a:pt x="1351698" y="203322"/>
                  </a:cubicBezTo>
                  <a:cubicBezTo>
                    <a:pt x="1351698" y="202833"/>
                    <a:pt x="1351698" y="202343"/>
                    <a:pt x="1351698" y="201935"/>
                  </a:cubicBezTo>
                  <a:cubicBezTo>
                    <a:pt x="1351780" y="199000"/>
                    <a:pt x="1351861" y="195738"/>
                    <a:pt x="1351902" y="194270"/>
                  </a:cubicBezTo>
                  <a:cubicBezTo>
                    <a:pt x="1351943" y="189703"/>
                    <a:pt x="1351984" y="185178"/>
                    <a:pt x="1351902" y="180652"/>
                  </a:cubicBezTo>
                  <a:cubicBezTo>
                    <a:pt x="1351821" y="171723"/>
                    <a:pt x="1351495" y="162957"/>
                    <a:pt x="1351005" y="154516"/>
                  </a:cubicBezTo>
                  <a:cubicBezTo>
                    <a:pt x="1350067" y="138411"/>
                    <a:pt x="1348273" y="122795"/>
                    <a:pt x="1345705" y="108158"/>
                  </a:cubicBezTo>
                  <a:cubicBezTo>
                    <a:pt x="1341831" y="86018"/>
                    <a:pt x="1347580" y="63145"/>
                    <a:pt x="1361810" y="43778"/>
                  </a:cubicBezTo>
                  <a:cubicBezTo>
                    <a:pt x="1378691" y="20863"/>
                    <a:pt x="1406376" y="4391"/>
                    <a:pt x="1434225" y="762"/>
                  </a:cubicBezTo>
                  <a:cubicBezTo>
                    <a:pt x="1490126" y="-6536"/>
                    <a:pt x="1532408" y="39781"/>
                    <a:pt x="1540930" y="88791"/>
                  </a:cubicBezTo>
                  <a:cubicBezTo>
                    <a:pt x="1543662" y="104448"/>
                    <a:pt x="1545578" y="121124"/>
                    <a:pt x="1546598" y="138289"/>
                  </a:cubicBezTo>
                  <a:cubicBezTo>
                    <a:pt x="1552021" y="229539"/>
                    <a:pt x="1539707" y="322419"/>
                    <a:pt x="1509983" y="414444"/>
                  </a:cubicBezTo>
                  <a:cubicBezTo>
                    <a:pt x="1490901" y="473483"/>
                    <a:pt x="1444745" y="580145"/>
                    <a:pt x="1350394" y="630785"/>
                  </a:cubicBezTo>
                  <a:cubicBezTo>
                    <a:pt x="1297225" y="659326"/>
                    <a:pt x="1241976" y="670090"/>
                    <a:pt x="1181508" y="663648"/>
                  </a:cubicBezTo>
                  <a:cubicBezTo>
                    <a:pt x="1121611" y="657246"/>
                    <a:pt x="1066200" y="630744"/>
                    <a:pt x="1019921" y="605628"/>
                  </a:cubicBezTo>
                  <a:cubicBezTo>
                    <a:pt x="1014825" y="602855"/>
                    <a:pt x="1009728" y="600042"/>
                    <a:pt x="1004631" y="597270"/>
                  </a:cubicBezTo>
                  <a:cubicBezTo>
                    <a:pt x="988036" y="588137"/>
                    <a:pt x="970870" y="578718"/>
                    <a:pt x="953664" y="570686"/>
                  </a:cubicBezTo>
                  <a:cubicBezTo>
                    <a:pt x="943389" y="565915"/>
                    <a:pt x="933154" y="561634"/>
                    <a:pt x="923246" y="558046"/>
                  </a:cubicBezTo>
                  <a:cubicBezTo>
                    <a:pt x="922553" y="557801"/>
                    <a:pt x="921819" y="557557"/>
                    <a:pt x="921126" y="557312"/>
                  </a:cubicBezTo>
                  <a:cubicBezTo>
                    <a:pt x="918517" y="556700"/>
                    <a:pt x="916029" y="555967"/>
                    <a:pt x="913746" y="555314"/>
                  </a:cubicBezTo>
                  <a:cubicBezTo>
                    <a:pt x="911707" y="554702"/>
                    <a:pt x="909669" y="554132"/>
                    <a:pt x="907630" y="553683"/>
                  </a:cubicBezTo>
                  <a:cubicBezTo>
                    <a:pt x="902778" y="552582"/>
                    <a:pt x="897477" y="552052"/>
                    <a:pt x="891850" y="551441"/>
                  </a:cubicBezTo>
                  <a:cubicBezTo>
                    <a:pt x="886183" y="550829"/>
                    <a:pt x="880393" y="550258"/>
                    <a:pt x="874562" y="549035"/>
                  </a:cubicBezTo>
                  <a:cubicBezTo>
                    <a:pt x="869669" y="549198"/>
                    <a:pt x="864695" y="549565"/>
                    <a:pt x="859802" y="550136"/>
                  </a:cubicBezTo>
                  <a:cubicBezTo>
                    <a:pt x="858742" y="550258"/>
                    <a:pt x="857560" y="550503"/>
                    <a:pt x="856377" y="550788"/>
                  </a:cubicBezTo>
                  <a:cubicBezTo>
                    <a:pt x="855032" y="551074"/>
                    <a:pt x="853645" y="551359"/>
                    <a:pt x="852177" y="551604"/>
                  </a:cubicBezTo>
                  <a:cubicBezTo>
                    <a:pt x="851974" y="551644"/>
                    <a:pt x="851811" y="551726"/>
                    <a:pt x="851607" y="551767"/>
                  </a:cubicBezTo>
                  <a:cubicBezTo>
                    <a:pt x="848467" y="552705"/>
                    <a:pt x="845287" y="553602"/>
                    <a:pt x="842188" y="554784"/>
                  </a:cubicBezTo>
                  <a:cubicBezTo>
                    <a:pt x="842066" y="554825"/>
                    <a:pt x="841943" y="554866"/>
                    <a:pt x="841862" y="554907"/>
                  </a:cubicBezTo>
                  <a:cubicBezTo>
                    <a:pt x="838722" y="557516"/>
                    <a:pt x="834482" y="559228"/>
                    <a:pt x="830119" y="560452"/>
                  </a:cubicBezTo>
                  <a:cubicBezTo>
                    <a:pt x="829711" y="560696"/>
                    <a:pt x="829303" y="560982"/>
                    <a:pt x="828936" y="561226"/>
                  </a:cubicBezTo>
                  <a:cubicBezTo>
                    <a:pt x="825389" y="563550"/>
                    <a:pt x="821882" y="566078"/>
                    <a:pt x="818417" y="568729"/>
                  </a:cubicBezTo>
                  <a:cubicBezTo>
                    <a:pt x="816623" y="570930"/>
                    <a:pt x="814095" y="573050"/>
                    <a:pt x="810955" y="575415"/>
                  </a:cubicBezTo>
                  <a:cubicBezTo>
                    <a:pt x="804635" y="582632"/>
                    <a:pt x="798560" y="589767"/>
                    <a:pt x="793137" y="597270"/>
                  </a:cubicBezTo>
                  <a:cubicBezTo>
                    <a:pt x="792036" y="599919"/>
                    <a:pt x="790283" y="603263"/>
                    <a:pt x="787796" y="606076"/>
                  </a:cubicBezTo>
                  <a:cubicBezTo>
                    <a:pt x="785431" y="610562"/>
                    <a:pt x="783188" y="615047"/>
                    <a:pt x="781149" y="619531"/>
                  </a:cubicBezTo>
                  <a:cubicBezTo>
                    <a:pt x="778703" y="624913"/>
                    <a:pt x="776338" y="630581"/>
                    <a:pt x="774136" y="636371"/>
                  </a:cubicBezTo>
                  <a:lnTo>
                    <a:pt x="773402" y="638409"/>
                  </a:lnTo>
                  <a:cubicBezTo>
                    <a:pt x="773117" y="641345"/>
                    <a:pt x="772709" y="644444"/>
                    <a:pt x="771771" y="647379"/>
                  </a:cubicBezTo>
                  <a:cubicBezTo>
                    <a:pt x="770997" y="650886"/>
                    <a:pt x="770100" y="654311"/>
                    <a:pt x="769243" y="657695"/>
                  </a:cubicBezTo>
                  <a:cubicBezTo>
                    <a:pt x="767898" y="662914"/>
                    <a:pt x="766593" y="667806"/>
                    <a:pt x="765941" y="672414"/>
                  </a:cubicBezTo>
                  <a:cubicBezTo>
                    <a:pt x="765451" y="676083"/>
                    <a:pt x="765125" y="679753"/>
                    <a:pt x="764799" y="683423"/>
                  </a:cubicBezTo>
                  <a:cubicBezTo>
                    <a:pt x="764717" y="684156"/>
                    <a:pt x="764677" y="684850"/>
                    <a:pt x="764595" y="685583"/>
                  </a:cubicBezTo>
                  <a:cubicBezTo>
                    <a:pt x="764677" y="687908"/>
                    <a:pt x="764473" y="690354"/>
                    <a:pt x="764310" y="692841"/>
                  </a:cubicBezTo>
                  <a:cubicBezTo>
                    <a:pt x="764228" y="693820"/>
                    <a:pt x="764147" y="694676"/>
                    <a:pt x="764147" y="695328"/>
                  </a:cubicBezTo>
                  <a:cubicBezTo>
                    <a:pt x="764351" y="718936"/>
                    <a:pt x="767001" y="744378"/>
                    <a:pt x="772301" y="773082"/>
                  </a:cubicBezTo>
                  <a:cubicBezTo>
                    <a:pt x="772709" y="775365"/>
                    <a:pt x="773076" y="777730"/>
                    <a:pt x="773443" y="780136"/>
                  </a:cubicBezTo>
                  <a:cubicBezTo>
                    <a:pt x="773647" y="781440"/>
                    <a:pt x="773810" y="782745"/>
                    <a:pt x="774055" y="784050"/>
                  </a:cubicBezTo>
                  <a:cubicBezTo>
                    <a:pt x="774218" y="784498"/>
                    <a:pt x="774381" y="784988"/>
                    <a:pt x="774544" y="785477"/>
                  </a:cubicBezTo>
                  <a:lnTo>
                    <a:pt x="774544" y="785477"/>
                  </a:lnTo>
                  <a:cubicBezTo>
                    <a:pt x="774544" y="785477"/>
                    <a:pt x="774544" y="785518"/>
                    <a:pt x="774544" y="785559"/>
                  </a:cubicBezTo>
                  <a:cubicBezTo>
                    <a:pt x="774748" y="786170"/>
                    <a:pt x="774911" y="786782"/>
                    <a:pt x="775074" y="787434"/>
                  </a:cubicBezTo>
                  <a:cubicBezTo>
                    <a:pt x="775645" y="789677"/>
                    <a:pt x="776134" y="791919"/>
                    <a:pt x="776664" y="794162"/>
                  </a:cubicBezTo>
                  <a:lnTo>
                    <a:pt x="777724" y="798647"/>
                  </a:lnTo>
                  <a:cubicBezTo>
                    <a:pt x="780252" y="809248"/>
                    <a:pt x="782903" y="819808"/>
                    <a:pt x="785512" y="830409"/>
                  </a:cubicBezTo>
                  <a:lnTo>
                    <a:pt x="786532" y="834486"/>
                  </a:lnTo>
                  <a:cubicBezTo>
                    <a:pt x="793871" y="863884"/>
                    <a:pt x="801495" y="895483"/>
                    <a:pt x="807612" y="927367"/>
                  </a:cubicBezTo>
                  <a:cubicBezTo>
                    <a:pt x="820455" y="994479"/>
                    <a:pt x="820985" y="1056005"/>
                    <a:pt x="809243" y="1110192"/>
                  </a:cubicBezTo>
                  <a:cubicBezTo>
                    <a:pt x="795909" y="1171556"/>
                    <a:pt x="766756" y="1227904"/>
                    <a:pt x="727246" y="1268881"/>
                  </a:cubicBezTo>
                  <a:close/>
                </a:path>
              </a:pathLst>
            </a:custGeom>
            <a:grpFill/>
            <a:ln w="4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994DAE-B47A-6434-A244-DF201C874823}"/>
                </a:ext>
              </a:extLst>
            </p:cNvPr>
            <p:cNvSpPr/>
            <p:nvPr/>
          </p:nvSpPr>
          <p:spPr>
            <a:xfrm>
              <a:off x="4967092" y="4964792"/>
              <a:ext cx="3098" cy="5259"/>
            </a:xfrm>
            <a:custGeom>
              <a:avLst/>
              <a:gdLst>
                <a:gd name="connsiteX0" fmla="*/ 0 w 3098"/>
                <a:gd name="connsiteY0" fmla="*/ 1223 h 5259"/>
                <a:gd name="connsiteX1" fmla="*/ 3099 w 3098"/>
                <a:gd name="connsiteY1" fmla="*/ 5259 h 5259"/>
                <a:gd name="connsiteX2" fmla="*/ 1916 w 3098"/>
                <a:gd name="connsiteY2" fmla="*/ 0 h 5259"/>
                <a:gd name="connsiteX3" fmla="*/ 408 w 3098"/>
                <a:gd name="connsiteY3" fmla="*/ 979 h 5259"/>
                <a:gd name="connsiteX4" fmla="*/ 0 w 3098"/>
                <a:gd name="connsiteY4" fmla="*/ 1264 h 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8" h="5259">
                  <a:moveTo>
                    <a:pt x="0" y="1223"/>
                  </a:moveTo>
                  <a:cubicBezTo>
                    <a:pt x="856" y="2854"/>
                    <a:pt x="1876" y="4199"/>
                    <a:pt x="3099" y="5259"/>
                  </a:cubicBezTo>
                  <a:lnTo>
                    <a:pt x="1916" y="0"/>
                  </a:lnTo>
                  <a:cubicBezTo>
                    <a:pt x="1427" y="326"/>
                    <a:pt x="897" y="611"/>
                    <a:pt x="408" y="979"/>
                  </a:cubicBezTo>
                  <a:cubicBezTo>
                    <a:pt x="285" y="1060"/>
                    <a:pt x="163" y="1182"/>
                    <a:pt x="0" y="1264"/>
                  </a:cubicBezTo>
                  <a:close/>
                </a:path>
              </a:pathLst>
            </a:custGeom>
            <a:grpFill/>
            <a:ln w="4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03CD480F-98D9-D49B-2D0A-86CCE4EE12C0}"/>
                </a:ext>
              </a:extLst>
            </p:cNvPr>
            <p:cNvSpPr/>
            <p:nvPr/>
          </p:nvSpPr>
          <p:spPr>
            <a:xfrm>
              <a:off x="4943769" y="4984974"/>
              <a:ext cx="3180" cy="3383"/>
            </a:xfrm>
            <a:custGeom>
              <a:avLst/>
              <a:gdLst>
                <a:gd name="connsiteX0" fmla="*/ 0 w 3180"/>
                <a:gd name="connsiteY0" fmla="*/ 856 h 3383"/>
                <a:gd name="connsiteX1" fmla="*/ 3180 w 3180"/>
                <a:gd name="connsiteY1" fmla="*/ 3384 h 3383"/>
                <a:gd name="connsiteX2" fmla="*/ 734 w 3180"/>
                <a:gd name="connsiteY2" fmla="*/ 0 h 3383"/>
                <a:gd name="connsiteX3" fmla="*/ 0 w 3180"/>
                <a:gd name="connsiteY3" fmla="*/ 856 h 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0" h="3383">
                  <a:moveTo>
                    <a:pt x="0" y="856"/>
                  </a:moveTo>
                  <a:cubicBezTo>
                    <a:pt x="979" y="1875"/>
                    <a:pt x="2039" y="2773"/>
                    <a:pt x="3180" y="3384"/>
                  </a:cubicBezTo>
                  <a:lnTo>
                    <a:pt x="734" y="0"/>
                  </a:lnTo>
                  <a:cubicBezTo>
                    <a:pt x="490" y="285"/>
                    <a:pt x="245" y="571"/>
                    <a:pt x="0" y="856"/>
                  </a:cubicBezTo>
                  <a:close/>
                </a:path>
              </a:pathLst>
            </a:custGeom>
            <a:grpFill/>
            <a:ln w="4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374CD9E-799C-BD7B-5D0F-C795817B453F}"/>
                </a:ext>
              </a:extLst>
            </p:cNvPr>
            <p:cNvSpPr/>
            <p:nvPr/>
          </p:nvSpPr>
          <p:spPr>
            <a:xfrm>
              <a:off x="4927868" y="5002099"/>
              <a:ext cx="7624" cy="5585"/>
            </a:xfrm>
            <a:custGeom>
              <a:avLst/>
              <a:gdLst>
                <a:gd name="connsiteX0" fmla="*/ 0 w 7624"/>
                <a:gd name="connsiteY0" fmla="*/ 3547 h 5585"/>
                <a:gd name="connsiteX1" fmla="*/ 7625 w 7624"/>
                <a:gd name="connsiteY1" fmla="*/ 5586 h 5585"/>
                <a:gd name="connsiteX2" fmla="*/ 2732 w 7624"/>
                <a:gd name="connsiteY2" fmla="*/ 0 h 5585"/>
                <a:gd name="connsiteX3" fmla="*/ 41 w 7624"/>
                <a:gd name="connsiteY3" fmla="*/ 3547 h 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4" h="5585">
                  <a:moveTo>
                    <a:pt x="0" y="3547"/>
                  </a:moveTo>
                  <a:lnTo>
                    <a:pt x="7625" y="5586"/>
                  </a:lnTo>
                  <a:cubicBezTo>
                    <a:pt x="6646" y="3507"/>
                    <a:pt x="5015" y="1549"/>
                    <a:pt x="2732" y="0"/>
                  </a:cubicBezTo>
                  <a:cubicBezTo>
                    <a:pt x="1835" y="1183"/>
                    <a:pt x="897" y="2324"/>
                    <a:pt x="41" y="3547"/>
                  </a:cubicBezTo>
                  <a:close/>
                </a:path>
              </a:pathLst>
            </a:custGeom>
            <a:grpFill/>
            <a:ln w="4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516A0DD-2FD8-D48B-466D-20EC4082E6E6}"/>
                </a:ext>
              </a:extLst>
            </p:cNvPr>
            <p:cNvSpPr/>
            <p:nvPr/>
          </p:nvSpPr>
          <p:spPr>
            <a:xfrm>
              <a:off x="4906258" y="5047438"/>
              <a:ext cx="7257" cy="3466"/>
            </a:xfrm>
            <a:custGeom>
              <a:avLst/>
              <a:gdLst>
                <a:gd name="connsiteX0" fmla="*/ 0 w 7257"/>
                <a:gd name="connsiteY0" fmla="*/ 2936 h 3466"/>
                <a:gd name="connsiteX1" fmla="*/ 7258 w 7257"/>
                <a:gd name="connsiteY1" fmla="*/ 3466 h 3466"/>
                <a:gd name="connsiteX2" fmla="*/ 1101 w 7257"/>
                <a:gd name="connsiteY2" fmla="*/ 0 h 3466"/>
                <a:gd name="connsiteX3" fmla="*/ 1019 w 7257"/>
                <a:gd name="connsiteY3" fmla="*/ 245 h 3466"/>
                <a:gd name="connsiteX4" fmla="*/ 41 w 7257"/>
                <a:gd name="connsiteY4" fmla="*/ 2936 h 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7" h="3466">
                  <a:moveTo>
                    <a:pt x="0" y="2936"/>
                  </a:moveTo>
                  <a:lnTo>
                    <a:pt x="7258" y="3466"/>
                  </a:lnTo>
                  <a:cubicBezTo>
                    <a:pt x="5708" y="1958"/>
                    <a:pt x="3629" y="693"/>
                    <a:pt x="1101" y="0"/>
                  </a:cubicBezTo>
                  <a:cubicBezTo>
                    <a:pt x="1101" y="82"/>
                    <a:pt x="1019" y="163"/>
                    <a:pt x="1019" y="245"/>
                  </a:cubicBezTo>
                  <a:cubicBezTo>
                    <a:pt x="693" y="1142"/>
                    <a:pt x="367" y="2039"/>
                    <a:pt x="41" y="2936"/>
                  </a:cubicBezTo>
                  <a:close/>
                </a:path>
              </a:pathLst>
            </a:custGeom>
            <a:grpFill/>
            <a:ln w="4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02250267-EC79-123F-2AE2-E363894A24C3}"/>
                </a:ext>
              </a:extLst>
            </p:cNvPr>
            <p:cNvSpPr/>
            <p:nvPr/>
          </p:nvSpPr>
          <p:spPr>
            <a:xfrm>
              <a:off x="4360988" y="5727897"/>
              <a:ext cx="6279" cy="4362"/>
            </a:xfrm>
            <a:custGeom>
              <a:avLst/>
              <a:gdLst>
                <a:gd name="connsiteX0" fmla="*/ 6279 w 6279"/>
                <a:gd name="connsiteY0" fmla="*/ 4363 h 4362"/>
                <a:gd name="connsiteX1" fmla="*/ 1590 w 6279"/>
                <a:gd name="connsiteY1" fmla="*/ 0 h 4362"/>
                <a:gd name="connsiteX2" fmla="*/ 0 w 6279"/>
                <a:gd name="connsiteY2" fmla="*/ 2202 h 4362"/>
                <a:gd name="connsiteX3" fmla="*/ 6279 w 6279"/>
                <a:gd name="connsiteY3" fmla="*/ 4363 h 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9" h="4362">
                  <a:moveTo>
                    <a:pt x="6279" y="4363"/>
                  </a:moveTo>
                  <a:cubicBezTo>
                    <a:pt x="5178" y="2691"/>
                    <a:pt x="3629" y="1183"/>
                    <a:pt x="1590" y="0"/>
                  </a:cubicBezTo>
                  <a:cubicBezTo>
                    <a:pt x="1060" y="734"/>
                    <a:pt x="530" y="1468"/>
                    <a:pt x="0" y="2202"/>
                  </a:cubicBezTo>
                  <a:lnTo>
                    <a:pt x="6279" y="4363"/>
                  </a:lnTo>
                  <a:close/>
                </a:path>
              </a:pathLst>
            </a:custGeom>
            <a:grpFill/>
            <a:ln w="4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aphic 6">
            <a:extLst>
              <a:ext uri="{FF2B5EF4-FFF2-40B4-BE49-F238E27FC236}">
                <a16:creationId xmlns:a16="http://schemas.microsoft.com/office/drawing/2014/main" id="{71B655D5-5205-BD75-B494-3D947A28418B}"/>
              </a:ext>
            </a:extLst>
          </p:cNvPr>
          <p:cNvGrpSpPr/>
          <p:nvPr userDrawn="1"/>
        </p:nvGrpSpPr>
        <p:grpSpPr>
          <a:xfrm rot="6775761">
            <a:off x="8141713" y="857303"/>
            <a:ext cx="2650977" cy="3053020"/>
            <a:chOff x="4146474" y="4416450"/>
            <a:chExt cx="1547842" cy="1782585"/>
          </a:xfrm>
          <a:solidFill>
            <a:schemeClr val="accent5"/>
          </a:solidFill>
        </p:grpSpPr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6D857613-EFAA-524A-D7B4-FCA0C93D3AFE}"/>
                </a:ext>
              </a:extLst>
            </p:cNvPr>
            <p:cNvSpPr/>
            <p:nvPr/>
          </p:nvSpPr>
          <p:spPr>
            <a:xfrm>
              <a:off x="4146474" y="4416450"/>
              <a:ext cx="1547842" cy="1782585"/>
            </a:xfrm>
            <a:custGeom>
              <a:avLst/>
              <a:gdLst>
                <a:gd name="connsiteX0" fmla="*/ 727083 w 1547842"/>
                <a:gd name="connsiteY0" fmla="*/ 1268636 h 1782585"/>
                <a:gd name="connsiteX1" fmla="*/ 553386 w 1547842"/>
                <a:gd name="connsiteY1" fmla="*/ 1352669 h 1782585"/>
                <a:gd name="connsiteX2" fmla="*/ 383278 w 1547842"/>
                <a:gd name="connsiteY2" fmla="*/ 1283722 h 1782585"/>
                <a:gd name="connsiteX3" fmla="*/ 381973 w 1547842"/>
                <a:gd name="connsiteY3" fmla="*/ 1282784 h 1782585"/>
                <a:gd name="connsiteX4" fmla="*/ 358528 w 1547842"/>
                <a:gd name="connsiteY4" fmla="*/ 1265741 h 1782585"/>
                <a:gd name="connsiteX5" fmla="*/ 351963 w 1547842"/>
                <a:gd name="connsiteY5" fmla="*/ 1262275 h 1782585"/>
                <a:gd name="connsiteX6" fmla="*/ 346214 w 1547842"/>
                <a:gd name="connsiteY6" fmla="*/ 1259258 h 1782585"/>
                <a:gd name="connsiteX7" fmla="*/ 343197 w 1547842"/>
                <a:gd name="connsiteY7" fmla="*/ 1257994 h 1782585"/>
                <a:gd name="connsiteX8" fmla="*/ 338141 w 1547842"/>
                <a:gd name="connsiteY8" fmla="*/ 1256690 h 1782585"/>
                <a:gd name="connsiteX9" fmla="*/ 335572 w 1547842"/>
                <a:gd name="connsiteY9" fmla="*/ 1255955 h 1782585"/>
                <a:gd name="connsiteX10" fmla="*/ 323055 w 1547842"/>
                <a:gd name="connsiteY10" fmla="*/ 1255874 h 1782585"/>
                <a:gd name="connsiteX11" fmla="*/ 318406 w 1547842"/>
                <a:gd name="connsiteY11" fmla="*/ 1256649 h 1782585"/>
                <a:gd name="connsiteX12" fmla="*/ 311149 w 1547842"/>
                <a:gd name="connsiteY12" fmla="*/ 1257790 h 1782585"/>
                <a:gd name="connsiteX13" fmla="*/ 310455 w 1547842"/>
                <a:gd name="connsiteY13" fmla="*/ 1257994 h 1782585"/>
                <a:gd name="connsiteX14" fmla="*/ 284156 w 1547842"/>
                <a:gd name="connsiteY14" fmla="*/ 1268106 h 1782585"/>
                <a:gd name="connsiteX15" fmla="*/ 282321 w 1547842"/>
                <a:gd name="connsiteY15" fmla="*/ 1269125 h 1782585"/>
                <a:gd name="connsiteX16" fmla="*/ 268418 w 1547842"/>
                <a:gd name="connsiteY16" fmla="*/ 1278136 h 1782585"/>
                <a:gd name="connsiteX17" fmla="*/ 255084 w 1547842"/>
                <a:gd name="connsiteY17" fmla="*/ 1288125 h 1782585"/>
                <a:gd name="connsiteX18" fmla="*/ 251741 w 1547842"/>
                <a:gd name="connsiteY18" fmla="*/ 1290980 h 1782585"/>
                <a:gd name="connsiteX19" fmla="*/ 247011 w 1547842"/>
                <a:gd name="connsiteY19" fmla="*/ 1295995 h 1782585"/>
                <a:gd name="connsiteX20" fmla="*/ 242404 w 1547842"/>
                <a:gd name="connsiteY20" fmla="*/ 1300724 h 1782585"/>
                <a:gd name="connsiteX21" fmla="*/ 233434 w 1547842"/>
                <a:gd name="connsiteY21" fmla="*/ 1311610 h 1782585"/>
                <a:gd name="connsiteX22" fmla="*/ 226380 w 1547842"/>
                <a:gd name="connsiteY22" fmla="*/ 1321274 h 1782585"/>
                <a:gd name="connsiteX23" fmla="*/ 219163 w 1547842"/>
                <a:gd name="connsiteY23" fmla="*/ 1333791 h 1782585"/>
                <a:gd name="connsiteX24" fmla="*/ 206564 w 1547842"/>
                <a:gd name="connsiteY24" fmla="*/ 1362291 h 1782585"/>
                <a:gd name="connsiteX25" fmla="*/ 206278 w 1547842"/>
                <a:gd name="connsiteY25" fmla="*/ 1363025 h 1782585"/>
                <a:gd name="connsiteX26" fmla="*/ 205096 w 1547842"/>
                <a:gd name="connsiteY26" fmla="*/ 1368367 h 1782585"/>
                <a:gd name="connsiteX27" fmla="*/ 201915 w 1547842"/>
                <a:gd name="connsiteY27" fmla="*/ 1377866 h 1782585"/>
                <a:gd name="connsiteX28" fmla="*/ 195718 w 1547842"/>
                <a:gd name="connsiteY28" fmla="*/ 1413665 h 1782585"/>
                <a:gd name="connsiteX29" fmla="*/ 194861 w 1547842"/>
                <a:gd name="connsiteY29" fmla="*/ 1427202 h 1782585"/>
                <a:gd name="connsiteX30" fmla="*/ 194657 w 1547842"/>
                <a:gd name="connsiteY30" fmla="*/ 1430056 h 1782585"/>
                <a:gd name="connsiteX31" fmla="*/ 196982 w 1547842"/>
                <a:gd name="connsiteY31" fmla="*/ 1466099 h 1782585"/>
                <a:gd name="connsiteX32" fmla="*/ 199999 w 1547842"/>
                <a:gd name="connsiteY32" fmla="*/ 1485751 h 1782585"/>
                <a:gd name="connsiteX33" fmla="*/ 200203 w 1547842"/>
                <a:gd name="connsiteY33" fmla="*/ 1486934 h 1782585"/>
                <a:gd name="connsiteX34" fmla="*/ 200529 w 1547842"/>
                <a:gd name="connsiteY34" fmla="*/ 1488728 h 1782585"/>
                <a:gd name="connsiteX35" fmla="*/ 201018 w 1547842"/>
                <a:gd name="connsiteY35" fmla="*/ 1490563 h 1782585"/>
                <a:gd name="connsiteX36" fmla="*/ 229356 w 1547842"/>
                <a:gd name="connsiteY36" fmla="*/ 1569417 h 1782585"/>
                <a:gd name="connsiteX37" fmla="*/ 239672 w 1547842"/>
                <a:gd name="connsiteY37" fmla="*/ 1591027 h 1782585"/>
                <a:gd name="connsiteX38" fmla="*/ 240161 w 1547842"/>
                <a:gd name="connsiteY38" fmla="*/ 1592006 h 1782585"/>
                <a:gd name="connsiteX39" fmla="*/ 254147 w 1547842"/>
                <a:gd name="connsiteY39" fmla="*/ 1616469 h 1782585"/>
                <a:gd name="connsiteX40" fmla="*/ 260711 w 1547842"/>
                <a:gd name="connsiteY40" fmla="*/ 1629109 h 1782585"/>
                <a:gd name="connsiteX41" fmla="*/ 260711 w 1547842"/>
                <a:gd name="connsiteY41" fmla="*/ 1629109 h 1782585"/>
                <a:gd name="connsiteX42" fmla="*/ 237062 w 1547842"/>
                <a:gd name="connsiteY42" fmla="*/ 1764394 h 1782585"/>
                <a:gd name="connsiteX43" fmla="*/ 234331 w 1547842"/>
                <a:gd name="connsiteY43" fmla="*/ 1766432 h 1782585"/>
                <a:gd name="connsiteX44" fmla="*/ 159266 w 1547842"/>
                <a:gd name="connsiteY44" fmla="*/ 1780540 h 1782585"/>
                <a:gd name="connsiteX45" fmla="*/ 99084 w 1547842"/>
                <a:gd name="connsiteY45" fmla="*/ 1740215 h 1782585"/>
                <a:gd name="connsiteX46" fmla="*/ 50848 w 1547842"/>
                <a:gd name="connsiteY46" fmla="*/ 1649414 h 1782585"/>
                <a:gd name="connsiteX47" fmla="*/ 27118 w 1547842"/>
                <a:gd name="connsiteY47" fmla="*/ 1282743 h 1782585"/>
                <a:gd name="connsiteX48" fmla="*/ 300996 w 1547842"/>
                <a:gd name="connsiteY48" fmla="*/ 1060816 h 1782585"/>
                <a:gd name="connsiteX49" fmla="*/ 479953 w 1547842"/>
                <a:gd name="connsiteY49" fmla="*/ 1111619 h 1782585"/>
                <a:gd name="connsiteX50" fmla="*/ 517872 w 1547842"/>
                <a:gd name="connsiteY50" fmla="*/ 1138937 h 1782585"/>
                <a:gd name="connsiteX51" fmla="*/ 531858 w 1547842"/>
                <a:gd name="connsiteY51" fmla="*/ 1149253 h 1782585"/>
                <a:gd name="connsiteX52" fmla="*/ 531858 w 1547842"/>
                <a:gd name="connsiteY52" fmla="*/ 1149253 h 1782585"/>
                <a:gd name="connsiteX53" fmla="*/ 542703 w 1547842"/>
                <a:gd name="connsiteY53" fmla="*/ 1154676 h 1782585"/>
                <a:gd name="connsiteX54" fmla="*/ 551796 w 1547842"/>
                <a:gd name="connsiteY54" fmla="*/ 1156551 h 1782585"/>
                <a:gd name="connsiteX55" fmla="*/ 553060 w 1547842"/>
                <a:gd name="connsiteY55" fmla="*/ 1156469 h 1782585"/>
                <a:gd name="connsiteX56" fmla="*/ 554936 w 1547842"/>
                <a:gd name="connsiteY56" fmla="*/ 1155858 h 1782585"/>
                <a:gd name="connsiteX57" fmla="*/ 560318 w 1547842"/>
                <a:gd name="connsiteY57" fmla="*/ 1153942 h 1782585"/>
                <a:gd name="connsiteX58" fmla="*/ 565292 w 1547842"/>
                <a:gd name="connsiteY58" fmla="*/ 1150680 h 1782585"/>
                <a:gd name="connsiteX59" fmla="*/ 572958 w 1547842"/>
                <a:gd name="connsiteY59" fmla="*/ 1145420 h 1782585"/>
                <a:gd name="connsiteX60" fmla="*/ 573039 w 1547842"/>
                <a:gd name="connsiteY60" fmla="*/ 1145420 h 1782585"/>
                <a:gd name="connsiteX61" fmla="*/ 584415 w 1547842"/>
                <a:gd name="connsiteY61" fmla="*/ 1132862 h 1782585"/>
                <a:gd name="connsiteX62" fmla="*/ 593549 w 1547842"/>
                <a:gd name="connsiteY62" fmla="*/ 1122873 h 1782585"/>
                <a:gd name="connsiteX63" fmla="*/ 599135 w 1547842"/>
                <a:gd name="connsiteY63" fmla="*/ 1113699 h 1782585"/>
                <a:gd name="connsiteX64" fmla="*/ 602396 w 1547842"/>
                <a:gd name="connsiteY64" fmla="*/ 1109214 h 1782585"/>
                <a:gd name="connsiteX65" fmla="*/ 614466 w 1547842"/>
                <a:gd name="connsiteY65" fmla="*/ 1081774 h 1782585"/>
                <a:gd name="connsiteX66" fmla="*/ 614669 w 1547842"/>
                <a:gd name="connsiteY66" fmla="*/ 1080918 h 1782585"/>
                <a:gd name="connsiteX67" fmla="*/ 615363 w 1547842"/>
                <a:gd name="connsiteY67" fmla="*/ 1078226 h 1782585"/>
                <a:gd name="connsiteX68" fmla="*/ 618991 w 1547842"/>
                <a:gd name="connsiteY68" fmla="*/ 1059023 h 1782585"/>
                <a:gd name="connsiteX69" fmla="*/ 621234 w 1547842"/>
                <a:gd name="connsiteY69" fmla="*/ 1040512 h 1782585"/>
                <a:gd name="connsiteX70" fmla="*/ 620949 w 1547842"/>
                <a:gd name="connsiteY70" fmla="*/ 1023468 h 1782585"/>
                <a:gd name="connsiteX71" fmla="*/ 621234 w 1547842"/>
                <a:gd name="connsiteY71" fmla="*/ 1017516 h 1782585"/>
                <a:gd name="connsiteX72" fmla="*/ 619889 w 1547842"/>
                <a:gd name="connsiteY72" fmla="*/ 998434 h 1782585"/>
                <a:gd name="connsiteX73" fmla="*/ 614832 w 1547842"/>
                <a:gd name="connsiteY73" fmla="*/ 960434 h 1782585"/>
                <a:gd name="connsiteX74" fmla="*/ 611285 w 1547842"/>
                <a:gd name="connsiteY74" fmla="*/ 941189 h 1782585"/>
                <a:gd name="connsiteX75" fmla="*/ 609246 w 1547842"/>
                <a:gd name="connsiteY75" fmla="*/ 931729 h 1782585"/>
                <a:gd name="connsiteX76" fmla="*/ 601744 w 1547842"/>
                <a:gd name="connsiteY76" fmla="*/ 900864 h 1782585"/>
                <a:gd name="connsiteX77" fmla="*/ 598442 w 1547842"/>
                <a:gd name="connsiteY77" fmla="*/ 887736 h 1782585"/>
                <a:gd name="connsiteX78" fmla="*/ 568758 w 1547842"/>
                <a:gd name="connsiteY78" fmla="*/ 721871 h 1782585"/>
                <a:gd name="connsiteX79" fmla="*/ 754198 w 1547842"/>
                <a:gd name="connsiteY79" fmla="*/ 379297 h 1782585"/>
                <a:gd name="connsiteX80" fmla="*/ 1086342 w 1547842"/>
                <a:gd name="connsiteY80" fmla="*/ 418603 h 1782585"/>
                <a:gd name="connsiteX81" fmla="*/ 1090052 w 1547842"/>
                <a:gd name="connsiteY81" fmla="*/ 420641 h 1782585"/>
                <a:gd name="connsiteX82" fmla="*/ 1154638 w 1547842"/>
                <a:gd name="connsiteY82" fmla="*/ 453626 h 1782585"/>
                <a:gd name="connsiteX83" fmla="*/ 1173761 w 1547842"/>
                <a:gd name="connsiteY83" fmla="*/ 461455 h 1782585"/>
                <a:gd name="connsiteX84" fmla="*/ 1175922 w 1547842"/>
                <a:gd name="connsiteY84" fmla="*/ 462189 h 1782585"/>
                <a:gd name="connsiteX85" fmla="*/ 1188848 w 1547842"/>
                <a:gd name="connsiteY85" fmla="*/ 465206 h 1782585"/>
                <a:gd name="connsiteX86" fmla="*/ 1207726 w 1547842"/>
                <a:gd name="connsiteY86" fmla="*/ 469202 h 1782585"/>
                <a:gd name="connsiteX87" fmla="*/ 1211803 w 1547842"/>
                <a:gd name="connsiteY87" fmla="*/ 469691 h 1782585"/>
                <a:gd name="connsiteX88" fmla="*/ 1218572 w 1547842"/>
                <a:gd name="connsiteY88" fmla="*/ 469691 h 1782585"/>
                <a:gd name="connsiteX89" fmla="*/ 1222894 w 1547842"/>
                <a:gd name="connsiteY89" fmla="*/ 469691 h 1782585"/>
                <a:gd name="connsiteX90" fmla="*/ 1235575 w 1547842"/>
                <a:gd name="connsiteY90" fmla="*/ 468305 h 1782585"/>
                <a:gd name="connsiteX91" fmla="*/ 1236961 w 1547842"/>
                <a:gd name="connsiteY91" fmla="*/ 468019 h 1782585"/>
                <a:gd name="connsiteX92" fmla="*/ 1240263 w 1547842"/>
                <a:gd name="connsiteY92" fmla="*/ 467408 h 1782585"/>
                <a:gd name="connsiteX93" fmla="*/ 1248377 w 1547842"/>
                <a:gd name="connsiteY93" fmla="*/ 463698 h 1782585"/>
                <a:gd name="connsiteX94" fmla="*/ 1250294 w 1547842"/>
                <a:gd name="connsiteY94" fmla="*/ 462800 h 1782585"/>
                <a:gd name="connsiteX95" fmla="*/ 1256410 w 1547842"/>
                <a:gd name="connsiteY95" fmla="*/ 458927 h 1782585"/>
                <a:gd name="connsiteX96" fmla="*/ 1267541 w 1547842"/>
                <a:gd name="connsiteY96" fmla="*/ 450691 h 1782585"/>
                <a:gd name="connsiteX97" fmla="*/ 1267623 w 1547842"/>
                <a:gd name="connsiteY97" fmla="*/ 450609 h 1782585"/>
                <a:gd name="connsiteX98" fmla="*/ 1272434 w 1547842"/>
                <a:gd name="connsiteY98" fmla="*/ 445717 h 1782585"/>
                <a:gd name="connsiteX99" fmla="*/ 1279039 w 1547842"/>
                <a:gd name="connsiteY99" fmla="*/ 438418 h 1782585"/>
                <a:gd name="connsiteX100" fmla="*/ 1294941 w 1547842"/>
                <a:gd name="connsiteY100" fmla="*/ 417380 h 1782585"/>
                <a:gd name="connsiteX101" fmla="*/ 1297306 w 1547842"/>
                <a:gd name="connsiteY101" fmla="*/ 413221 h 1782585"/>
                <a:gd name="connsiteX102" fmla="*/ 1300609 w 1547842"/>
                <a:gd name="connsiteY102" fmla="*/ 407308 h 1782585"/>
                <a:gd name="connsiteX103" fmla="*/ 1323931 w 1547842"/>
                <a:gd name="connsiteY103" fmla="*/ 354385 h 1782585"/>
                <a:gd name="connsiteX104" fmla="*/ 1327723 w 1547842"/>
                <a:gd name="connsiteY104" fmla="*/ 343418 h 1782585"/>
                <a:gd name="connsiteX105" fmla="*/ 1328865 w 1547842"/>
                <a:gd name="connsiteY105" fmla="*/ 340033 h 1782585"/>
                <a:gd name="connsiteX106" fmla="*/ 1335878 w 1547842"/>
                <a:gd name="connsiteY106" fmla="*/ 313001 h 1782585"/>
                <a:gd name="connsiteX107" fmla="*/ 1347091 w 1547842"/>
                <a:gd name="connsiteY107" fmla="*/ 251189 h 1782585"/>
                <a:gd name="connsiteX108" fmla="*/ 1350557 w 1547842"/>
                <a:gd name="connsiteY108" fmla="*/ 219549 h 1782585"/>
                <a:gd name="connsiteX109" fmla="*/ 1351495 w 1547842"/>
                <a:gd name="connsiteY109" fmla="*/ 207114 h 1782585"/>
                <a:gd name="connsiteX110" fmla="*/ 1351698 w 1547842"/>
                <a:gd name="connsiteY110" fmla="*/ 203322 h 1782585"/>
                <a:gd name="connsiteX111" fmla="*/ 1351698 w 1547842"/>
                <a:gd name="connsiteY111" fmla="*/ 201935 h 1782585"/>
                <a:gd name="connsiteX112" fmla="*/ 1351902 w 1547842"/>
                <a:gd name="connsiteY112" fmla="*/ 194270 h 1782585"/>
                <a:gd name="connsiteX113" fmla="*/ 1351902 w 1547842"/>
                <a:gd name="connsiteY113" fmla="*/ 180652 h 1782585"/>
                <a:gd name="connsiteX114" fmla="*/ 1351005 w 1547842"/>
                <a:gd name="connsiteY114" fmla="*/ 154516 h 1782585"/>
                <a:gd name="connsiteX115" fmla="*/ 1345705 w 1547842"/>
                <a:gd name="connsiteY115" fmla="*/ 108158 h 1782585"/>
                <a:gd name="connsiteX116" fmla="*/ 1361810 w 1547842"/>
                <a:gd name="connsiteY116" fmla="*/ 43778 h 1782585"/>
                <a:gd name="connsiteX117" fmla="*/ 1434225 w 1547842"/>
                <a:gd name="connsiteY117" fmla="*/ 762 h 1782585"/>
                <a:gd name="connsiteX118" fmla="*/ 1540930 w 1547842"/>
                <a:gd name="connsiteY118" fmla="*/ 88791 h 1782585"/>
                <a:gd name="connsiteX119" fmla="*/ 1546598 w 1547842"/>
                <a:gd name="connsiteY119" fmla="*/ 138289 h 1782585"/>
                <a:gd name="connsiteX120" fmla="*/ 1509983 w 1547842"/>
                <a:gd name="connsiteY120" fmla="*/ 414444 h 1782585"/>
                <a:gd name="connsiteX121" fmla="*/ 1350394 w 1547842"/>
                <a:gd name="connsiteY121" fmla="*/ 630785 h 1782585"/>
                <a:gd name="connsiteX122" fmla="*/ 1181508 w 1547842"/>
                <a:gd name="connsiteY122" fmla="*/ 663648 h 1782585"/>
                <a:gd name="connsiteX123" fmla="*/ 1019921 w 1547842"/>
                <a:gd name="connsiteY123" fmla="*/ 605628 h 1782585"/>
                <a:gd name="connsiteX124" fmla="*/ 1004631 w 1547842"/>
                <a:gd name="connsiteY124" fmla="*/ 597270 h 1782585"/>
                <a:gd name="connsiteX125" fmla="*/ 953664 w 1547842"/>
                <a:gd name="connsiteY125" fmla="*/ 570686 h 1782585"/>
                <a:gd name="connsiteX126" fmla="*/ 923246 w 1547842"/>
                <a:gd name="connsiteY126" fmla="*/ 558046 h 1782585"/>
                <a:gd name="connsiteX127" fmla="*/ 921126 w 1547842"/>
                <a:gd name="connsiteY127" fmla="*/ 557312 h 1782585"/>
                <a:gd name="connsiteX128" fmla="*/ 913746 w 1547842"/>
                <a:gd name="connsiteY128" fmla="*/ 555314 h 1782585"/>
                <a:gd name="connsiteX129" fmla="*/ 907630 w 1547842"/>
                <a:gd name="connsiteY129" fmla="*/ 553683 h 1782585"/>
                <a:gd name="connsiteX130" fmla="*/ 891850 w 1547842"/>
                <a:gd name="connsiteY130" fmla="*/ 551441 h 1782585"/>
                <a:gd name="connsiteX131" fmla="*/ 874562 w 1547842"/>
                <a:gd name="connsiteY131" fmla="*/ 549035 h 1782585"/>
                <a:gd name="connsiteX132" fmla="*/ 859802 w 1547842"/>
                <a:gd name="connsiteY132" fmla="*/ 550136 h 1782585"/>
                <a:gd name="connsiteX133" fmla="*/ 856377 w 1547842"/>
                <a:gd name="connsiteY133" fmla="*/ 550788 h 1782585"/>
                <a:gd name="connsiteX134" fmla="*/ 852177 w 1547842"/>
                <a:gd name="connsiteY134" fmla="*/ 551604 h 1782585"/>
                <a:gd name="connsiteX135" fmla="*/ 851607 w 1547842"/>
                <a:gd name="connsiteY135" fmla="*/ 551767 h 1782585"/>
                <a:gd name="connsiteX136" fmla="*/ 842188 w 1547842"/>
                <a:gd name="connsiteY136" fmla="*/ 554784 h 1782585"/>
                <a:gd name="connsiteX137" fmla="*/ 841862 w 1547842"/>
                <a:gd name="connsiteY137" fmla="*/ 554907 h 1782585"/>
                <a:gd name="connsiteX138" fmla="*/ 830119 w 1547842"/>
                <a:gd name="connsiteY138" fmla="*/ 560452 h 1782585"/>
                <a:gd name="connsiteX139" fmla="*/ 828936 w 1547842"/>
                <a:gd name="connsiteY139" fmla="*/ 561226 h 1782585"/>
                <a:gd name="connsiteX140" fmla="*/ 818417 w 1547842"/>
                <a:gd name="connsiteY140" fmla="*/ 568729 h 1782585"/>
                <a:gd name="connsiteX141" fmla="*/ 810955 w 1547842"/>
                <a:gd name="connsiteY141" fmla="*/ 575415 h 1782585"/>
                <a:gd name="connsiteX142" fmla="*/ 793137 w 1547842"/>
                <a:gd name="connsiteY142" fmla="*/ 597270 h 1782585"/>
                <a:gd name="connsiteX143" fmla="*/ 787796 w 1547842"/>
                <a:gd name="connsiteY143" fmla="*/ 606076 h 1782585"/>
                <a:gd name="connsiteX144" fmla="*/ 781149 w 1547842"/>
                <a:gd name="connsiteY144" fmla="*/ 619531 h 1782585"/>
                <a:gd name="connsiteX145" fmla="*/ 774136 w 1547842"/>
                <a:gd name="connsiteY145" fmla="*/ 636371 h 1782585"/>
                <a:gd name="connsiteX146" fmla="*/ 773402 w 1547842"/>
                <a:gd name="connsiteY146" fmla="*/ 638409 h 1782585"/>
                <a:gd name="connsiteX147" fmla="*/ 771771 w 1547842"/>
                <a:gd name="connsiteY147" fmla="*/ 647379 h 1782585"/>
                <a:gd name="connsiteX148" fmla="*/ 769243 w 1547842"/>
                <a:gd name="connsiteY148" fmla="*/ 657695 h 1782585"/>
                <a:gd name="connsiteX149" fmla="*/ 765941 w 1547842"/>
                <a:gd name="connsiteY149" fmla="*/ 672414 h 1782585"/>
                <a:gd name="connsiteX150" fmla="*/ 764799 w 1547842"/>
                <a:gd name="connsiteY150" fmla="*/ 683423 h 1782585"/>
                <a:gd name="connsiteX151" fmla="*/ 764595 w 1547842"/>
                <a:gd name="connsiteY151" fmla="*/ 685583 h 1782585"/>
                <a:gd name="connsiteX152" fmla="*/ 764310 w 1547842"/>
                <a:gd name="connsiteY152" fmla="*/ 692841 h 1782585"/>
                <a:gd name="connsiteX153" fmla="*/ 764147 w 1547842"/>
                <a:gd name="connsiteY153" fmla="*/ 695328 h 1782585"/>
                <a:gd name="connsiteX154" fmla="*/ 772301 w 1547842"/>
                <a:gd name="connsiteY154" fmla="*/ 773082 h 1782585"/>
                <a:gd name="connsiteX155" fmla="*/ 773443 w 1547842"/>
                <a:gd name="connsiteY155" fmla="*/ 780136 h 1782585"/>
                <a:gd name="connsiteX156" fmla="*/ 774055 w 1547842"/>
                <a:gd name="connsiteY156" fmla="*/ 784050 h 1782585"/>
                <a:gd name="connsiteX157" fmla="*/ 774544 w 1547842"/>
                <a:gd name="connsiteY157" fmla="*/ 785477 h 1782585"/>
                <a:gd name="connsiteX158" fmla="*/ 774544 w 1547842"/>
                <a:gd name="connsiteY158" fmla="*/ 785477 h 1782585"/>
                <a:gd name="connsiteX159" fmla="*/ 774544 w 1547842"/>
                <a:gd name="connsiteY159" fmla="*/ 785559 h 1782585"/>
                <a:gd name="connsiteX160" fmla="*/ 775074 w 1547842"/>
                <a:gd name="connsiteY160" fmla="*/ 787434 h 1782585"/>
                <a:gd name="connsiteX161" fmla="*/ 776664 w 1547842"/>
                <a:gd name="connsiteY161" fmla="*/ 794162 h 1782585"/>
                <a:gd name="connsiteX162" fmla="*/ 777724 w 1547842"/>
                <a:gd name="connsiteY162" fmla="*/ 798647 h 1782585"/>
                <a:gd name="connsiteX163" fmla="*/ 785512 w 1547842"/>
                <a:gd name="connsiteY163" fmla="*/ 830409 h 1782585"/>
                <a:gd name="connsiteX164" fmla="*/ 786532 w 1547842"/>
                <a:gd name="connsiteY164" fmla="*/ 834486 h 1782585"/>
                <a:gd name="connsiteX165" fmla="*/ 807612 w 1547842"/>
                <a:gd name="connsiteY165" fmla="*/ 927367 h 1782585"/>
                <a:gd name="connsiteX166" fmla="*/ 809243 w 1547842"/>
                <a:gd name="connsiteY166" fmla="*/ 1110192 h 1782585"/>
                <a:gd name="connsiteX167" fmla="*/ 727246 w 1547842"/>
                <a:gd name="connsiteY167" fmla="*/ 1268881 h 178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1547842" h="1782585">
                  <a:moveTo>
                    <a:pt x="727083" y="1268636"/>
                  </a:moveTo>
                  <a:cubicBezTo>
                    <a:pt x="689449" y="1307656"/>
                    <a:pt x="628696" y="1353933"/>
                    <a:pt x="553386" y="1352669"/>
                  </a:cubicBezTo>
                  <a:cubicBezTo>
                    <a:pt x="483337" y="1351486"/>
                    <a:pt x="430249" y="1318827"/>
                    <a:pt x="383278" y="1283722"/>
                  </a:cubicBezTo>
                  <a:lnTo>
                    <a:pt x="381973" y="1282784"/>
                  </a:lnTo>
                  <a:cubicBezTo>
                    <a:pt x="374307" y="1277076"/>
                    <a:pt x="366438" y="1271164"/>
                    <a:pt x="358528" y="1265741"/>
                  </a:cubicBezTo>
                  <a:cubicBezTo>
                    <a:pt x="356326" y="1264681"/>
                    <a:pt x="354124" y="1263498"/>
                    <a:pt x="351963" y="1262275"/>
                  </a:cubicBezTo>
                  <a:cubicBezTo>
                    <a:pt x="350047" y="1261215"/>
                    <a:pt x="348171" y="1260155"/>
                    <a:pt x="346214" y="1259258"/>
                  </a:cubicBezTo>
                  <a:cubicBezTo>
                    <a:pt x="345236" y="1258810"/>
                    <a:pt x="344216" y="1258402"/>
                    <a:pt x="343197" y="1257994"/>
                  </a:cubicBezTo>
                  <a:cubicBezTo>
                    <a:pt x="341444" y="1257586"/>
                    <a:pt x="339731" y="1257138"/>
                    <a:pt x="338141" y="1256690"/>
                  </a:cubicBezTo>
                  <a:cubicBezTo>
                    <a:pt x="337244" y="1256445"/>
                    <a:pt x="336388" y="1256200"/>
                    <a:pt x="335572" y="1255955"/>
                  </a:cubicBezTo>
                  <a:cubicBezTo>
                    <a:pt x="331617" y="1256608"/>
                    <a:pt x="327173" y="1256852"/>
                    <a:pt x="323055" y="1255874"/>
                  </a:cubicBezTo>
                  <a:cubicBezTo>
                    <a:pt x="321505" y="1256078"/>
                    <a:pt x="319956" y="1256363"/>
                    <a:pt x="318406" y="1256649"/>
                  </a:cubicBezTo>
                  <a:cubicBezTo>
                    <a:pt x="316164" y="1257056"/>
                    <a:pt x="313717" y="1257505"/>
                    <a:pt x="311149" y="1257790"/>
                  </a:cubicBezTo>
                  <a:lnTo>
                    <a:pt x="310455" y="1257994"/>
                  </a:lnTo>
                  <a:cubicBezTo>
                    <a:pt x="301567" y="1260685"/>
                    <a:pt x="292923" y="1264314"/>
                    <a:pt x="284156" y="1268106"/>
                  </a:cubicBezTo>
                  <a:lnTo>
                    <a:pt x="282321" y="1269125"/>
                  </a:lnTo>
                  <a:cubicBezTo>
                    <a:pt x="277592" y="1271979"/>
                    <a:pt x="272943" y="1274997"/>
                    <a:pt x="268418" y="1278136"/>
                  </a:cubicBezTo>
                  <a:cubicBezTo>
                    <a:pt x="263932" y="1281276"/>
                    <a:pt x="259406" y="1284660"/>
                    <a:pt x="255084" y="1288125"/>
                  </a:cubicBezTo>
                  <a:cubicBezTo>
                    <a:pt x="254473" y="1288615"/>
                    <a:pt x="253209" y="1289715"/>
                    <a:pt x="251741" y="1290980"/>
                  </a:cubicBezTo>
                  <a:cubicBezTo>
                    <a:pt x="250232" y="1292733"/>
                    <a:pt x="248561" y="1294404"/>
                    <a:pt x="247011" y="1295995"/>
                  </a:cubicBezTo>
                  <a:cubicBezTo>
                    <a:pt x="245054" y="1297992"/>
                    <a:pt x="243097" y="1299909"/>
                    <a:pt x="242404" y="1300724"/>
                  </a:cubicBezTo>
                  <a:cubicBezTo>
                    <a:pt x="239305" y="1304231"/>
                    <a:pt x="236288" y="1307859"/>
                    <a:pt x="233434" y="1311610"/>
                  </a:cubicBezTo>
                  <a:cubicBezTo>
                    <a:pt x="230987" y="1314791"/>
                    <a:pt x="228663" y="1318012"/>
                    <a:pt x="226380" y="1321274"/>
                  </a:cubicBezTo>
                  <a:cubicBezTo>
                    <a:pt x="224667" y="1326003"/>
                    <a:pt x="222506" y="1330652"/>
                    <a:pt x="219163" y="1333791"/>
                  </a:cubicBezTo>
                  <a:cubicBezTo>
                    <a:pt x="214433" y="1343005"/>
                    <a:pt x="210233" y="1352547"/>
                    <a:pt x="206564" y="1362291"/>
                  </a:cubicBezTo>
                  <a:cubicBezTo>
                    <a:pt x="206482" y="1362536"/>
                    <a:pt x="206360" y="1362781"/>
                    <a:pt x="206278" y="1363025"/>
                  </a:cubicBezTo>
                  <a:cubicBezTo>
                    <a:pt x="206156" y="1364656"/>
                    <a:pt x="205789" y="1366409"/>
                    <a:pt x="205096" y="1368367"/>
                  </a:cubicBezTo>
                  <a:cubicBezTo>
                    <a:pt x="203302" y="1373218"/>
                    <a:pt x="202242" y="1376399"/>
                    <a:pt x="201915" y="1377866"/>
                  </a:cubicBezTo>
                  <a:cubicBezTo>
                    <a:pt x="199143" y="1389650"/>
                    <a:pt x="197063" y="1401718"/>
                    <a:pt x="195718" y="1413665"/>
                  </a:cubicBezTo>
                  <a:cubicBezTo>
                    <a:pt x="196492" y="1416967"/>
                    <a:pt x="195962" y="1421167"/>
                    <a:pt x="194861" y="1427202"/>
                  </a:cubicBezTo>
                  <a:cubicBezTo>
                    <a:pt x="194739" y="1428302"/>
                    <a:pt x="194657" y="1429363"/>
                    <a:pt x="194657" y="1430056"/>
                  </a:cubicBezTo>
                  <a:cubicBezTo>
                    <a:pt x="194780" y="1442206"/>
                    <a:pt x="195555" y="1454316"/>
                    <a:pt x="196982" y="1466099"/>
                  </a:cubicBezTo>
                  <a:cubicBezTo>
                    <a:pt x="197797" y="1472663"/>
                    <a:pt x="198817" y="1479228"/>
                    <a:pt x="199999" y="1485751"/>
                  </a:cubicBezTo>
                  <a:lnTo>
                    <a:pt x="200203" y="1486934"/>
                  </a:lnTo>
                  <a:cubicBezTo>
                    <a:pt x="200284" y="1487423"/>
                    <a:pt x="200407" y="1488076"/>
                    <a:pt x="200529" y="1488728"/>
                  </a:cubicBezTo>
                  <a:lnTo>
                    <a:pt x="201018" y="1490563"/>
                  </a:lnTo>
                  <a:cubicBezTo>
                    <a:pt x="208969" y="1519104"/>
                    <a:pt x="218225" y="1544872"/>
                    <a:pt x="229356" y="1569417"/>
                  </a:cubicBezTo>
                  <a:cubicBezTo>
                    <a:pt x="232659" y="1576675"/>
                    <a:pt x="236084" y="1583892"/>
                    <a:pt x="239672" y="1591027"/>
                  </a:cubicBezTo>
                  <a:lnTo>
                    <a:pt x="240161" y="1592006"/>
                  </a:lnTo>
                  <a:cubicBezTo>
                    <a:pt x="245747" y="1599549"/>
                    <a:pt x="249988" y="1608152"/>
                    <a:pt x="254147" y="1616469"/>
                  </a:cubicBezTo>
                  <a:cubicBezTo>
                    <a:pt x="256308" y="1620873"/>
                    <a:pt x="258469" y="1625195"/>
                    <a:pt x="260711" y="1629109"/>
                  </a:cubicBezTo>
                  <a:lnTo>
                    <a:pt x="260711" y="1629109"/>
                  </a:lnTo>
                  <a:cubicBezTo>
                    <a:pt x="289008" y="1678200"/>
                    <a:pt x="279712" y="1731286"/>
                    <a:pt x="237062" y="1764394"/>
                  </a:cubicBezTo>
                  <a:cubicBezTo>
                    <a:pt x="236165" y="1765086"/>
                    <a:pt x="235268" y="1765780"/>
                    <a:pt x="234331" y="1766432"/>
                  </a:cubicBezTo>
                  <a:cubicBezTo>
                    <a:pt x="214270" y="1780621"/>
                    <a:pt x="186503" y="1785881"/>
                    <a:pt x="159266" y="1780540"/>
                  </a:cubicBezTo>
                  <a:cubicBezTo>
                    <a:pt x="132763" y="1775320"/>
                    <a:pt x="110826" y="1760642"/>
                    <a:pt x="99084" y="1740215"/>
                  </a:cubicBezTo>
                  <a:cubicBezTo>
                    <a:pt x="79431" y="1706088"/>
                    <a:pt x="64100" y="1677262"/>
                    <a:pt x="50848" y="1649414"/>
                  </a:cubicBezTo>
                  <a:cubicBezTo>
                    <a:pt x="-7499" y="1526932"/>
                    <a:pt x="-15940" y="1396703"/>
                    <a:pt x="27118" y="1282743"/>
                  </a:cubicBezTo>
                  <a:cubicBezTo>
                    <a:pt x="71847" y="1164380"/>
                    <a:pt x="181936" y="1075169"/>
                    <a:pt x="300996" y="1060816"/>
                  </a:cubicBezTo>
                  <a:cubicBezTo>
                    <a:pt x="360485" y="1053640"/>
                    <a:pt x="418996" y="1070235"/>
                    <a:pt x="479953" y="1111619"/>
                  </a:cubicBezTo>
                  <a:cubicBezTo>
                    <a:pt x="492878" y="1120426"/>
                    <a:pt x="505599" y="1129845"/>
                    <a:pt x="517872" y="1138937"/>
                  </a:cubicBezTo>
                  <a:cubicBezTo>
                    <a:pt x="522521" y="1142403"/>
                    <a:pt x="527169" y="1145828"/>
                    <a:pt x="531858" y="1149253"/>
                  </a:cubicBezTo>
                  <a:lnTo>
                    <a:pt x="531858" y="1149253"/>
                  </a:lnTo>
                  <a:cubicBezTo>
                    <a:pt x="535609" y="1151333"/>
                    <a:pt x="539197" y="1153126"/>
                    <a:pt x="542703" y="1154676"/>
                  </a:cubicBezTo>
                  <a:cubicBezTo>
                    <a:pt x="545802" y="1155042"/>
                    <a:pt x="548901" y="1155777"/>
                    <a:pt x="551796" y="1156551"/>
                  </a:cubicBezTo>
                  <a:cubicBezTo>
                    <a:pt x="552245" y="1156551"/>
                    <a:pt x="552652" y="1156510"/>
                    <a:pt x="553060" y="1156469"/>
                  </a:cubicBezTo>
                  <a:cubicBezTo>
                    <a:pt x="553672" y="1156266"/>
                    <a:pt x="554283" y="1156062"/>
                    <a:pt x="554936" y="1155858"/>
                  </a:cubicBezTo>
                  <a:cubicBezTo>
                    <a:pt x="556730" y="1155247"/>
                    <a:pt x="558524" y="1154635"/>
                    <a:pt x="560318" y="1153942"/>
                  </a:cubicBezTo>
                  <a:cubicBezTo>
                    <a:pt x="561949" y="1152841"/>
                    <a:pt x="563620" y="1151740"/>
                    <a:pt x="565292" y="1150680"/>
                  </a:cubicBezTo>
                  <a:cubicBezTo>
                    <a:pt x="567902" y="1149008"/>
                    <a:pt x="570511" y="1147296"/>
                    <a:pt x="572958" y="1145420"/>
                  </a:cubicBezTo>
                  <a:lnTo>
                    <a:pt x="573039" y="1145420"/>
                  </a:lnTo>
                  <a:cubicBezTo>
                    <a:pt x="576505" y="1140854"/>
                    <a:pt x="580501" y="1136817"/>
                    <a:pt x="584415" y="1132862"/>
                  </a:cubicBezTo>
                  <a:cubicBezTo>
                    <a:pt x="587881" y="1129356"/>
                    <a:pt x="591184" y="1126053"/>
                    <a:pt x="593549" y="1122873"/>
                  </a:cubicBezTo>
                  <a:cubicBezTo>
                    <a:pt x="594976" y="1120997"/>
                    <a:pt x="597993" y="1115697"/>
                    <a:pt x="599135" y="1113699"/>
                  </a:cubicBezTo>
                  <a:cubicBezTo>
                    <a:pt x="600195" y="1111864"/>
                    <a:pt x="601296" y="1110396"/>
                    <a:pt x="602396" y="1109214"/>
                  </a:cubicBezTo>
                  <a:cubicBezTo>
                    <a:pt x="607371" y="1099714"/>
                    <a:pt x="611367" y="1089847"/>
                    <a:pt x="614466" y="1081774"/>
                  </a:cubicBezTo>
                  <a:cubicBezTo>
                    <a:pt x="614547" y="1081489"/>
                    <a:pt x="614629" y="1081203"/>
                    <a:pt x="614669" y="1080918"/>
                  </a:cubicBezTo>
                  <a:lnTo>
                    <a:pt x="615363" y="1078226"/>
                  </a:lnTo>
                  <a:cubicBezTo>
                    <a:pt x="616708" y="1072396"/>
                    <a:pt x="617891" y="1066076"/>
                    <a:pt x="618991" y="1059023"/>
                  </a:cubicBezTo>
                  <a:cubicBezTo>
                    <a:pt x="619929" y="1052907"/>
                    <a:pt x="620704" y="1046668"/>
                    <a:pt x="621234" y="1040512"/>
                  </a:cubicBezTo>
                  <a:cubicBezTo>
                    <a:pt x="620133" y="1035007"/>
                    <a:pt x="620541" y="1028973"/>
                    <a:pt x="620949" y="1023468"/>
                  </a:cubicBezTo>
                  <a:cubicBezTo>
                    <a:pt x="621112" y="1021226"/>
                    <a:pt x="621275" y="1019106"/>
                    <a:pt x="621234" y="1017516"/>
                  </a:cubicBezTo>
                  <a:cubicBezTo>
                    <a:pt x="620949" y="1011155"/>
                    <a:pt x="620500" y="1004794"/>
                    <a:pt x="619889" y="998434"/>
                  </a:cubicBezTo>
                  <a:cubicBezTo>
                    <a:pt x="618788" y="986406"/>
                    <a:pt x="617116" y="973970"/>
                    <a:pt x="614832" y="960434"/>
                  </a:cubicBezTo>
                  <a:cubicBezTo>
                    <a:pt x="613732" y="953992"/>
                    <a:pt x="612549" y="947590"/>
                    <a:pt x="611285" y="941189"/>
                  </a:cubicBezTo>
                  <a:cubicBezTo>
                    <a:pt x="610470" y="938702"/>
                    <a:pt x="609817" y="935603"/>
                    <a:pt x="609246" y="931729"/>
                  </a:cubicBezTo>
                  <a:cubicBezTo>
                    <a:pt x="606800" y="921414"/>
                    <a:pt x="604313" y="911139"/>
                    <a:pt x="601744" y="900864"/>
                  </a:cubicBezTo>
                  <a:lnTo>
                    <a:pt x="598442" y="887736"/>
                  </a:lnTo>
                  <a:cubicBezTo>
                    <a:pt x="584986" y="834038"/>
                    <a:pt x="571041" y="778546"/>
                    <a:pt x="568758" y="721871"/>
                  </a:cubicBezTo>
                  <a:cubicBezTo>
                    <a:pt x="562642" y="569951"/>
                    <a:pt x="633711" y="438704"/>
                    <a:pt x="754198" y="379297"/>
                  </a:cubicBezTo>
                  <a:cubicBezTo>
                    <a:pt x="846347" y="333876"/>
                    <a:pt x="954968" y="346720"/>
                    <a:pt x="1086342" y="418603"/>
                  </a:cubicBezTo>
                  <a:lnTo>
                    <a:pt x="1090052" y="420641"/>
                  </a:lnTo>
                  <a:cubicBezTo>
                    <a:pt x="1111010" y="432099"/>
                    <a:pt x="1132661" y="443963"/>
                    <a:pt x="1154638" y="453626"/>
                  </a:cubicBezTo>
                  <a:cubicBezTo>
                    <a:pt x="1160958" y="456399"/>
                    <a:pt x="1167319" y="459009"/>
                    <a:pt x="1173761" y="461455"/>
                  </a:cubicBezTo>
                  <a:lnTo>
                    <a:pt x="1175922" y="462189"/>
                  </a:lnTo>
                  <a:cubicBezTo>
                    <a:pt x="1180366" y="463086"/>
                    <a:pt x="1184648" y="464146"/>
                    <a:pt x="1188848" y="465206"/>
                  </a:cubicBezTo>
                  <a:cubicBezTo>
                    <a:pt x="1195371" y="466837"/>
                    <a:pt x="1201569" y="468387"/>
                    <a:pt x="1207726" y="469202"/>
                  </a:cubicBezTo>
                  <a:cubicBezTo>
                    <a:pt x="1209071" y="469365"/>
                    <a:pt x="1210458" y="469528"/>
                    <a:pt x="1211803" y="469691"/>
                  </a:cubicBezTo>
                  <a:cubicBezTo>
                    <a:pt x="1214168" y="469569"/>
                    <a:pt x="1216452" y="469609"/>
                    <a:pt x="1218572" y="469691"/>
                  </a:cubicBezTo>
                  <a:cubicBezTo>
                    <a:pt x="1220080" y="469691"/>
                    <a:pt x="1221548" y="469773"/>
                    <a:pt x="1222894" y="469691"/>
                  </a:cubicBezTo>
                  <a:cubicBezTo>
                    <a:pt x="1227134" y="469406"/>
                    <a:pt x="1231375" y="468957"/>
                    <a:pt x="1235575" y="468305"/>
                  </a:cubicBezTo>
                  <a:lnTo>
                    <a:pt x="1236961" y="468019"/>
                  </a:lnTo>
                  <a:cubicBezTo>
                    <a:pt x="1238062" y="467775"/>
                    <a:pt x="1239163" y="467571"/>
                    <a:pt x="1240263" y="467408"/>
                  </a:cubicBezTo>
                  <a:cubicBezTo>
                    <a:pt x="1243485" y="466021"/>
                    <a:pt x="1246787" y="464431"/>
                    <a:pt x="1248377" y="463698"/>
                  </a:cubicBezTo>
                  <a:cubicBezTo>
                    <a:pt x="1249071" y="463371"/>
                    <a:pt x="1249723" y="463086"/>
                    <a:pt x="1250294" y="462800"/>
                  </a:cubicBezTo>
                  <a:cubicBezTo>
                    <a:pt x="1252333" y="461536"/>
                    <a:pt x="1254412" y="460272"/>
                    <a:pt x="1256410" y="458927"/>
                  </a:cubicBezTo>
                  <a:cubicBezTo>
                    <a:pt x="1260243" y="456358"/>
                    <a:pt x="1263912" y="453586"/>
                    <a:pt x="1267541" y="450691"/>
                  </a:cubicBezTo>
                  <a:cubicBezTo>
                    <a:pt x="1267541" y="450691"/>
                    <a:pt x="1267623" y="450650"/>
                    <a:pt x="1267623" y="450609"/>
                  </a:cubicBezTo>
                  <a:cubicBezTo>
                    <a:pt x="1269458" y="448693"/>
                    <a:pt x="1271048" y="447062"/>
                    <a:pt x="1272434" y="445717"/>
                  </a:cubicBezTo>
                  <a:cubicBezTo>
                    <a:pt x="1274677" y="443352"/>
                    <a:pt x="1276919" y="440946"/>
                    <a:pt x="1279039" y="438418"/>
                  </a:cubicBezTo>
                  <a:cubicBezTo>
                    <a:pt x="1284503" y="431935"/>
                    <a:pt x="1289845" y="424882"/>
                    <a:pt x="1294941" y="417380"/>
                  </a:cubicBezTo>
                  <a:cubicBezTo>
                    <a:pt x="1295716" y="415993"/>
                    <a:pt x="1296491" y="414607"/>
                    <a:pt x="1297306" y="413221"/>
                  </a:cubicBezTo>
                  <a:cubicBezTo>
                    <a:pt x="1298448" y="411264"/>
                    <a:pt x="1299549" y="409306"/>
                    <a:pt x="1300609" y="407308"/>
                  </a:cubicBezTo>
                  <a:cubicBezTo>
                    <a:pt x="1309171" y="391244"/>
                    <a:pt x="1317041" y="373426"/>
                    <a:pt x="1323931" y="354385"/>
                  </a:cubicBezTo>
                  <a:cubicBezTo>
                    <a:pt x="1325277" y="350756"/>
                    <a:pt x="1326500" y="347087"/>
                    <a:pt x="1327723" y="343418"/>
                  </a:cubicBezTo>
                  <a:lnTo>
                    <a:pt x="1328865" y="340033"/>
                  </a:lnTo>
                  <a:cubicBezTo>
                    <a:pt x="1331312" y="331063"/>
                    <a:pt x="1333758" y="322053"/>
                    <a:pt x="1335878" y="313001"/>
                  </a:cubicBezTo>
                  <a:cubicBezTo>
                    <a:pt x="1340526" y="293103"/>
                    <a:pt x="1344278" y="272309"/>
                    <a:pt x="1347091" y="251189"/>
                  </a:cubicBezTo>
                  <a:cubicBezTo>
                    <a:pt x="1348477" y="240751"/>
                    <a:pt x="1349619" y="230069"/>
                    <a:pt x="1350557" y="219549"/>
                  </a:cubicBezTo>
                  <a:cubicBezTo>
                    <a:pt x="1350883" y="215391"/>
                    <a:pt x="1351209" y="211272"/>
                    <a:pt x="1351495" y="207114"/>
                  </a:cubicBezTo>
                  <a:cubicBezTo>
                    <a:pt x="1351535" y="206298"/>
                    <a:pt x="1351617" y="204871"/>
                    <a:pt x="1351698" y="203322"/>
                  </a:cubicBezTo>
                  <a:cubicBezTo>
                    <a:pt x="1351698" y="202833"/>
                    <a:pt x="1351698" y="202343"/>
                    <a:pt x="1351698" y="201935"/>
                  </a:cubicBezTo>
                  <a:cubicBezTo>
                    <a:pt x="1351780" y="199000"/>
                    <a:pt x="1351861" y="195738"/>
                    <a:pt x="1351902" y="194270"/>
                  </a:cubicBezTo>
                  <a:cubicBezTo>
                    <a:pt x="1351943" y="189703"/>
                    <a:pt x="1351984" y="185178"/>
                    <a:pt x="1351902" y="180652"/>
                  </a:cubicBezTo>
                  <a:cubicBezTo>
                    <a:pt x="1351821" y="171723"/>
                    <a:pt x="1351495" y="162957"/>
                    <a:pt x="1351005" y="154516"/>
                  </a:cubicBezTo>
                  <a:cubicBezTo>
                    <a:pt x="1350067" y="138411"/>
                    <a:pt x="1348273" y="122795"/>
                    <a:pt x="1345705" y="108158"/>
                  </a:cubicBezTo>
                  <a:cubicBezTo>
                    <a:pt x="1341831" y="86018"/>
                    <a:pt x="1347580" y="63145"/>
                    <a:pt x="1361810" y="43778"/>
                  </a:cubicBezTo>
                  <a:cubicBezTo>
                    <a:pt x="1378691" y="20863"/>
                    <a:pt x="1406376" y="4391"/>
                    <a:pt x="1434225" y="762"/>
                  </a:cubicBezTo>
                  <a:cubicBezTo>
                    <a:pt x="1490126" y="-6536"/>
                    <a:pt x="1532408" y="39781"/>
                    <a:pt x="1540930" y="88791"/>
                  </a:cubicBezTo>
                  <a:cubicBezTo>
                    <a:pt x="1543662" y="104448"/>
                    <a:pt x="1545578" y="121124"/>
                    <a:pt x="1546598" y="138289"/>
                  </a:cubicBezTo>
                  <a:cubicBezTo>
                    <a:pt x="1552021" y="229539"/>
                    <a:pt x="1539707" y="322419"/>
                    <a:pt x="1509983" y="414444"/>
                  </a:cubicBezTo>
                  <a:cubicBezTo>
                    <a:pt x="1490901" y="473483"/>
                    <a:pt x="1444745" y="580145"/>
                    <a:pt x="1350394" y="630785"/>
                  </a:cubicBezTo>
                  <a:cubicBezTo>
                    <a:pt x="1297225" y="659326"/>
                    <a:pt x="1241976" y="670090"/>
                    <a:pt x="1181508" y="663648"/>
                  </a:cubicBezTo>
                  <a:cubicBezTo>
                    <a:pt x="1121611" y="657246"/>
                    <a:pt x="1066200" y="630744"/>
                    <a:pt x="1019921" y="605628"/>
                  </a:cubicBezTo>
                  <a:cubicBezTo>
                    <a:pt x="1014825" y="602855"/>
                    <a:pt x="1009728" y="600042"/>
                    <a:pt x="1004631" y="597270"/>
                  </a:cubicBezTo>
                  <a:cubicBezTo>
                    <a:pt x="988036" y="588137"/>
                    <a:pt x="970870" y="578718"/>
                    <a:pt x="953664" y="570686"/>
                  </a:cubicBezTo>
                  <a:cubicBezTo>
                    <a:pt x="943389" y="565915"/>
                    <a:pt x="933154" y="561634"/>
                    <a:pt x="923246" y="558046"/>
                  </a:cubicBezTo>
                  <a:cubicBezTo>
                    <a:pt x="922553" y="557801"/>
                    <a:pt x="921819" y="557557"/>
                    <a:pt x="921126" y="557312"/>
                  </a:cubicBezTo>
                  <a:cubicBezTo>
                    <a:pt x="918517" y="556700"/>
                    <a:pt x="916029" y="555967"/>
                    <a:pt x="913746" y="555314"/>
                  </a:cubicBezTo>
                  <a:cubicBezTo>
                    <a:pt x="911707" y="554702"/>
                    <a:pt x="909669" y="554132"/>
                    <a:pt x="907630" y="553683"/>
                  </a:cubicBezTo>
                  <a:cubicBezTo>
                    <a:pt x="902778" y="552582"/>
                    <a:pt x="897477" y="552052"/>
                    <a:pt x="891850" y="551441"/>
                  </a:cubicBezTo>
                  <a:cubicBezTo>
                    <a:pt x="886183" y="550829"/>
                    <a:pt x="880393" y="550258"/>
                    <a:pt x="874562" y="549035"/>
                  </a:cubicBezTo>
                  <a:cubicBezTo>
                    <a:pt x="869669" y="549198"/>
                    <a:pt x="864695" y="549565"/>
                    <a:pt x="859802" y="550136"/>
                  </a:cubicBezTo>
                  <a:cubicBezTo>
                    <a:pt x="858742" y="550258"/>
                    <a:pt x="857560" y="550503"/>
                    <a:pt x="856377" y="550788"/>
                  </a:cubicBezTo>
                  <a:cubicBezTo>
                    <a:pt x="855032" y="551074"/>
                    <a:pt x="853645" y="551359"/>
                    <a:pt x="852177" y="551604"/>
                  </a:cubicBezTo>
                  <a:cubicBezTo>
                    <a:pt x="851974" y="551644"/>
                    <a:pt x="851811" y="551726"/>
                    <a:pt x="851607" y="551767"/>
                  </a:cubicBezTo>
                  <a:cubicBezTo>
                    <a:pt x="848467" y="552705"/>
                    <a:pt x="845287" y="553602"/>
                    <a:pt x="842188" y="554784"/>
                  </a:cubicBezTo>
                  <a:cubicBezTo>
                    <a:pt x="842066" y="554825"/>
                    <a:pt x="841943" y="554866"/>
                    <a:pt x="841862" y="554907"/>
                  </a:cubicBezTo>
                  <a:cubicBezTo>
                    <a:pt x="838722" y="557516"/>
                    <a:pt x="834482" y="559228"/>
                    <a:pt x="830119" y="560452"/>
                  </a:cubicBezTo>
                  <a:cubicBezTo>
                    <a:pt x="829711" y="560696"/>
                    <a:pt x="829303" y="560982"/>
                    <a:pt x="828936" y="561226"/>
                  </a:cubicBezTo>
                  <a:cubicBezTo>
                    <a:pt x="825389" y="563550"/>
                    <a:pt x="821882" y="566078"/>
                    <a:pt x="818417" y="568729"/>
                  </a:cubicBezTo>
                  <a:cubicBezTo>
                    <a:pt x="816623" y="570930"/>
                    <a:pt x="814095" y="573050"/>
                    <a:pt x="810955" y="575415"/>
                  </a:cubicBezTo>
                  <a:cubicBezTo>
                    <a:pt x="804635" y="582632"/>
                    <a:pt x="798560" y="589767"/>
                    <a:pt x="793137" y="597270"/>
                  </a:cubicBezTo>
                  <a:cubicBezTo>
                    <a:pt x="792036" y="599919"/>
                    <a:pt x="790283" y="603263"/>
                    <a:pt x="787796" y="606076"/>
                  </a:cubicBezTo>
                  <a:cubicBezTo>
                    <a:pt x="785431" y="610562"/>
                    <a:pt x="783188" y="615047"/>
                    <a:pt x="781149" y="619531"/>
                  </a:cubicBezTo>
                  <a:cubicBezTo>
                    <a:pt x="778703" y="624913"/>
                    <a:pt x="776338" y="630581"/>
                    <a:pt x="774136" y="636371"/>
                  </a:cubicBezTo>
                  <a:lnTo>
                    <a:pt x="773402" y="638409"/>
                  </a:lnTo>
                  <a:cubicBezTo>
                    <a:pt x="773117" y="641345"/>
                    <a:pt x="772709" y="644444"/>
                    <a:pt x="771771" y="647379"/>
                  </a:cubicBezTo>
                  <a:cubicBezTo>
                    <a:pt x="770997" y="650886"/>
                    <a:pt x="770100" y="654311"/>
                    <a:pt x="769243" y="657695"/>
                  </a:cubicBezTo>
                  <a:cubicBezTo>
                    <a:pt x="767898" y="662914"/>
                    <a:pt x="766593" y="667806"/>
                    <a:pt x="765941" y="672414"/>
                  </a:cubicBezTo>
                  <a:cubicBezTo>
                    <a:pt x="765451" y="676083"/>
                    <a:pt x="765125" y="679753"/>
                    <a:pt x="764799" y="683423"/>
                  </a:cubicBezTo>
                  <a:cubicBezTo>
                    <a:pt x="764717" y="684156"/>
                    <a:pt x="764677" y="684850"/>
                    <a:pt x="764595" y="685583"/>
                  </a:cubicBezTo>
                  <a:cubicBezTo>
                    <a:pt x="764677" y="687908"/>
                    <a:pt x="764473" y="690354"/>
                    <a:pt x="764310" y="692841"/>
                  </a:cubicBezTo>
                  <a:cubicBezTo>
                    <a:pt x="764228" y="693820"/>
                    <a:pt x="764147" y="694676"/>
                    <a:pt x="764147" y="695328"/>
                  </a:cubicBezTo>
                  <a:cubicBezTo>
                    <a:pt x="764351" y="718936"/>
                    <a:pt x="767001" y="744378"/>
                    <a:pt x="772301" y="773082"/>
                  </a:cubicBezTo>
                  <a:cubicBezTo>
                    <a:pt x="772709" y="775365"/>
                    <a:pt x="773076" y="777730"/>
                    <a:pt x="773443" y="780136"/>
                  </a:cubicBezTo>
                  <a:cubicBezTo>
                    <a:pt x="773647" y="781440"/>
                    <a:pt x="773810" y="782745"/>
                    <a:pt x="774055" y="784050"/>
                  </a:cubicBezTo>
                  <a:cubicBezTo>
                    <a:pt x="774218" y="784498"/>
                    <a:pt x="774381" y="784988"/>
                    <a:pt x="774544" y="785477"/>
                  </a:cubicBezTo>
                  <a:lnTo>
                    <a:pt x="774544" y="785477"/>
                  </a:lnTo>
                  <a:cubicBezTo>
                    <a:pt x="774544" y="785477"/>
                    <a:pt x="774544" y="785518"/>
                    <a:pt x="774544" y="785559"/>
                  </a:cubicBezTo>
                  <a:cubicBezTo>
                    <a:pt x="774748" y="786170"/>
                    <a:pt x="774911" y="786782"/>
                    <a:pt x="775074" y="787434"/>
                  </a:cubicBezTo>
                  <a:cubicBezTo>
                    <a:pt x="775645" y="789677"/>
                    <a:pt x="776134" y="791919"/>
                    <a:pt x="776664" y="794162"/>
                  </a:cubicBezTo>
                  <a:lnTo>
                    <a:pt x="777724" y="798647"/>
                  </a:lnTo>
                  <a:cubicBezTo>
                    <a:pt x="780252" y="809248"/>
                    <a:pt x="782903" y="819808"/>
                    <a:pt x="785512" y="830409"/>
                  </a:cubicBezTo>
                  <a:lnTo>
                    <a:pt x="786532" y="834486"/>
                  </a:lnTo>
                  <a:cubicBezTo>
                    <a:pt x="793871" y="863884"/>
                    <a:pt x="801495" y="895483"/>
                    <a:pt x="807612" y="927367"/>
                  </a:cubicBezTo>
                  <a:cubicBezTo>
                    <a:pt x="820455" y="994479"/>
                    <a:pt x="820985" y="1056005"/>
                    <a:pt x="809243" y="1110192"/>
                  </a:cubicBezTo>
                  <a:cubicBezTo>
                    <a:pt x="795909" y="1171556"/>
                    <a:pt x="766756" y="1227904"/>
                    <a:pt x="727246" y="1268881"/>
                  </a:cubicBezTo>
                  <a:close/>
                </a:path>
              </a:pathLst>
            </a:custGeom>
            <a:grpFill/>
            <a:ln w="4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70461CB0-EBCA-ECAB-A794-ED5605545B80}"/>
                </a:ext>
              </a:extLst>
            </p:cNvPr>
            <p:cNvSpPr/>
            <p:nvPr/>
          </p:nvSpPr>
          <p:spPr>
            <a:xfrm>
              <a:off x="4967092" y="4964792"/>
              <a:ext cx="3098" cy="5259"/>
            </a:xfrm>
            <a:custGeom>
              <a:avLst/>
              <a:gdLst>
                <a:gd name="connsiteX0" fmla="*/ 0 w 3098"/>
                <a:gd name="connsiteY0" fmla="*/ 1223 h 5259"/>
                <a:gd name="connsiteX1" fmla="*/ 3099 w 3098"/>
                <a:gd name="connsiteY1" fmla="*/ 5259 h 5259"/>
                <a:gd name="connsiteX2" fmla="*/ 1916 w 3098"/>
                <a:gd name="connsiteY2" fmla="*/ 0 h 5259"/>
                <a:gd name="connsiteX3" fmla="*/ 408 w 3098"/>
                <a:gd name="connsiteY3" fmla="*/ 979 h 5259"/>
                <a:gd name="connsiteX4" fmla="*/ 0 w 3098"/>
                <a:gd name="connsiteY4" fmla="*/ 1264 h 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8" h="5259">
                  <a:moveTo>
                    <a:pt x="0" y="1223"/>
                  </a:moveTo>
                  <a:cubicBezTo>
                    <a:pt x="856" y="2854"/>
                    <a:pt x="1876" y="4199"/>
                    <a:pt x="3099" y="5259"/>
                  </a:cubicBezTo>
                  <a:lnTo>
                    <a:pt x="1916" y="0"/>
                  </a:lnTo>
                  <a:cubicBezTo>
                    <a:pt x="1427" y="326"/>
                    <a:pt x="897" y="611"/>
                    <a:pt x="408" y="979"/>
                  </a:cubicBezTo>
                  <a:cubicBezTo>
                    <a:pt x="285" y="1060"/>
                    <a:pt x="163" y="1182"/>
                    <a:pt x="0" y="1264"/>
                  </a:cubicBezTo>
                  <a:close/>
                </a:path>
              </a:pathLst>
            </a:custGeom>
            <a:grpFill/>
            <a:ln w="4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1241489-0504-1079-3C05-9A4F6CA60039}"/>
                </a:ext>
              </a:extLst>
            </p:cNvPr>
            <p:cNvSpPr/>
            <p:nvPr/>
          </p:nvSpPr>
          <p:spPr>
            <a:xfrm>
              <a:off x="4943769" y="4984974"/>
              <a:ext cx="3180" cy="3383"/>
            </a:xfrm>
            <a:custGeom>
              <a:avLst/>
              <a:gdLst>
                <a:gd name="connsiteX0" fmla="*/ 0 w 3180"/>
                <a:gd name="connsiteY0" fmla="*/ 856 h 3383"/>
                <a:gd name="connsiteX1" fmla="*/ 3180 w 3180"/>
                <a:gd name="connsiteY1" fmla="*/ 3384 h 3383"/>
                <a:gd name="connsiteX2" fmla="*/ 734 w 3180"/>
                <a:gd name="connsiteY2" fmla="*/ 0 h 3383"/>
                <a:gd name="connsiteX3" fmla="*/ 0 w 3180"/>
                <a:gd name="connsiteY3" fmla="*/ 856 h 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0" h="3383">
                  <a:moveTo>
                    <a:pt x="0" y="856"/>
                  </a:moveTo>
                  <a:cubicBezTo>
                    <a:pt x="979" y="1875"/>
                    <a:pt x="2039" y="2773"/>
                    <a:pt x="3180" y="3384"/>
                  </a:cubicBezTo>
                  <a:lnTo>
                    <a:pt x="734" y="0"/>
                  </a:lnTo>
                  <a:cubicBezTo>
                    <a:pt x="490" y="285"/>
                    <a:pt x="245" y="571"/>
                    <a:pt x="0" y="856"/>
                  </a:cubicBezTo>
                  <a:close/>
                </a:path>
              </a:pathLst>
            </a:custGeom>
            <a:grpFill/>
            <a:ln w="4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99BD3A9B-038B-F16F-C815-1DE0F135B936}"/>
                </a:ext>
              </a:extLst>
            </p:cNvPr>
            <p:cNvSpPr/>
            <p:nvPr/>
          </p:nvSpPr>
          <p:spPr>
            <a:xfrm>
              <a:off x="4927868" y="5002099"/>
              <a:ext cx="7624" cy="5585"/>
            </a:xfrm>
            <a:custGeom>
              <a:avLst/>
              <a:gdLst>
                <a:gd name="connsiteX0" fmla="*/ 0 w 7624"/>
                <a:gd name="connsiteY0" fmla="*/ 3547 h 5585"/>
                <a:gd name="connsiteX1" fmla="*/ 7625 w 7624"/>
                <a:gd name="connsiteY1" fmla="*/ 5586 h 5585"/>
                <a:gd name="connsiteX2" fmla="*/ 2732 w 7624"/>
                <a:gd name="connsiteY2" fmla="*/ 0 h 5585"/>
                <a:gd name="connsiteX3" fmla="*/ 41 w 7624"/>
                <a:gd name="connsiteY3" fmla="*/ 3547 h 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4" h="5585">
                  <a:moveTo>
                    <a:pt x="0" y="3547"/>
                  </a:moveTo>
                  <a:lnTo>
                    <a:pt x="7625" y="5586"/>
                  </a:lnTo>
                  <a:cubicBezTo>
                    <a:pt x="6646" y="3507"/>
                    <a:pt x="5015" y="1549"/>
                    <a:pt x="2732" y="0"/>
                  </a:cubicBezTo>
                  <a:cubicBezTo>
                    <a:pt x="1835" y="1183"/>
                    <a:pt x="897" y="2324"/>
                    <a:pt x="41" y="3547"/>
                  </a:cubicBezTo>
                  <a:close/>
                </a:path>
              </a:pathLst>
            </a:custGeom>
            <a:grpFill/>
            <a:ln w="4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63188ADD-78B4-CC73-7446-8FB88D43686F}"/>
                </a:ext>
              </a:extLst>
            </p:cNvPr>
            <p:cNvSpPr/>
            <p:nvPr/>
          </p:nvSpPr>
          <p:spPr>
            <a:xfrm>
              <a:off x="4906258" y="5047438"/>
              <a:ext cx="7257" cy="3466"/>
            </a:xfrm>
            <a:custGeom>
              <a:avLst/>
              <a:gdLst>
                <a:gd name="connsiteX0" fmla="*/ 0 w 7257"/>
                <a:gd name="connsiteY0" fmla="*/ 2936 h 3466"/>
                <a:gd name="connsiteX1" fmla="*/ 7258 w 7257"/>
                <a:gd name="connsiteY1" fmla="*/ 3466 h 3466"/>
                <a:gd name="connsiteX2" fmla="*/ 1101 w 7257"/>
                <a:gd name="connsiteY2" fmla="*/ 0 h 3466"/>
                <a:gd name="connsiteX3" fmla="*/ 1019 w 7257"/>
                <a:gd name="connsiteY3" fmla="*/ 245 h 3466"/>
                <a:gd name="connsiteX4" fmla="*/ 41 w 7257"/>
                <a:gd name="connsiteY4" fmla="*/ 2936 h 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7" h="3466">
                  <a:moveTo>
                    <a:pt x="0" y="2936"/>
                  </a:moveTo>
                  <a:lnTo>
                    <a:pt x="7258" y="3466"/>
                  </a:lnTo>
                  <a:cubicBezTo>
                    <a:pt x="5708" y="1958"/>
                    <a:pt x="3629" y="693"/>
                    <a:pt x="1101" y="0"/>
                  </a:cubicBezTo>
                  <a:cubicBezTo>
                    <a:pt x="1101" y="82"/>
                    <a:pt x="1019" y="163"/>
                    <a:pt x="1019" y="245"/>
                  </a:cubicBezTo>
                  <a:cubicBezTo>
                    <a:pt x="693" y="1142"/>
                    <a:pt x="367" y="2039"/>
                    <a:pt x="41" y="2936"/>
                  </a:cubicBezTo>
                  <a:close/>
                </a:path>
              </a:pathLst>
            </a:custGeom>
            <a:grpFill/>
            <a:ln w="4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70F71D7-11FE-861A-87E2-9AFB6E4524D8}"/>
                </a:ext>
              </a:extLst>
            </p:cNvPr>
            <p:cNvSpPr/>
            <p:nvPr/>
          </p:nvSpPr>
          <p:spPr>
            <a:xfrm>
              <a:off x="4360988" y="5727897"/>
              <a:ext cx="6279" cy="4362"/>
            </a:xfrm>
            <a:custGeom>
              <a:avLst/>
              <a:gdLst>
                <a:gd name="connsiteX0" fmla="*/ 6279 w 6279"/>
                <a:gd name="connsiteY0" fmla="*/ 4363 h 4362"/>
                <a:gd name="connsiteX1" fmla="*/ 1590 w 6279"/>
                <a:gd name="connsiteY1" fmla="*/ 0 h 4362"/>
                <a:gd name="connsiteX2" fmla="*/ 0 w 6279"/>
                <a:gd name="connsiteY2" fmla="*/ 2202 h 4362"/>
                <a:gd name="connsiteX3" fmla="*/ 6279 w 6279"/>
                <a:gd name="connsiteY3" fmla="*/ 4363 h 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9" h="4362">
                  <a:moveTo>
                    <a:pt x="6279" y="4363"/>
                  </a:moveTo>
                  <a:cubicBezTo>
                    <a:pt x="5178" y="2691"/>
                    <a:pt x="3629" y="1183"/>
                    <a:pt x="1590" y="0"/>
                  </a:cubicBezTo>
                  <a:cubicBezTo>
                    <a:pt x="1060" y="734"/>
                    <a:pt x="530" y="1468"/>
                    <a:pt x="0" y="2202"/>
                  </a:cubicBezTo>
                  <a:lnTo>
                    <a:pt x="6279" y="4363"/>
                  </a:lnTo>
                  <a:close/>
                </a:path>
              </a:pathLst>
            </a:custGeom>
            <a:grpFill/>
            <a:ln w="4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95F968E-0736-3DE9-96C0-DAD2F4B3F5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65129" y="2050472"/>
            <a:ext cx="3144982" cy="3144982"/>
          </a:xfrm>
          <a:prstGeom prst="ellipse">
            <a:avLst/>
          </a:prstGeom>
          <a:solidFill>
            <a:schemeClr val="bg1"/>
          </a:solidFill>
          <a:ln w="98425">
            <a:solidFill>
              <a:schemeClr val="accent1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10767B2-054B-D9DE-8118-2AF99B349360}"/>
              </a:ext>
            </a:extLst>
          </p:cNvPr>
          <p:cNvSpPr txBox="1"/>
          <p:nvPr userDrawn="1"/>
        </p:nvSpPr>
        <p:spPr>
          <a:xfrm>
            <a:off x="13217236" y="346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6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pos="39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G - Title and Content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l Background">
            <a:extLst>
              <a:ext uri="{FF2B5EF4-FFF2-40B4-BE49-F238E27FC236}">
                <a16:creationId xmlns:a16="http://schemas.microsoft.com/office/drawing/2014/main" id="{C14CA64A-750D-184F-8DDF-D3E14A2C1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68759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UKG Logo" descr="UKG Logo">
            <a:extLst>
              <a:ext uri="{FF2B5EF4-FFF2-40B4-BE49-F238E27FC236}">
                <a16:creationId xmlns:a16="http://schemas.microsoft.com/office/drawing/2014/main" id="{EE40A17A-55DC-9146-BEB2-70E9485634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3741" y="6557979"/>
            <a:ext cx="618126" cy="197012"/>
          </a:xfrm>
          <a:prstGeom prst="rect">
            <a:avLst/>
          </a:prstGeom>
        </p:spPr>
      </p:pic>
      <p:sp>
        <p:nvSpPr>
          <p:cNvPr id="12" name="Confidential Note" descr="Confidential">
            <a:extLst>
              <a:ext uri="{FF2B5EF4-FFF2-40B4-BE49-F238E27FC236}">
                <a16:creationId xmlns:a16="http://schemas.microsoft.com/office/drawing/2014/main" id="{D9ABAF0F-7FCF-6445-91E8-964D7FF04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5701" y="6489658"/>
            <a:ext cx="4574307" cy="306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>
                <a:cs typeface="Calibri" panose="020F0502020204030204" pitchFamily="34" charset="0"/>
              </a:rPr>
              <a:t>CONFIDENTIAL •  For Internal Use Only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16" name="Slide Number" descr="Page Number">
            <a:extLst>
              <a:ext uri="{FF2B5EF4-FFF2-40B4-BE49-F238E27FC236}">
                <a16:creationId xmlns:a16="http://schemas.microsoft.com/office/drawing/2014/main" id="{133A81E4-DED7-014A-AC7C-1320364C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384" y="6530968"/>
            <a:ext cx="595746" cy="22402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23A240F-EAFE-E84F-B44C-6D7A08E0E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note" descr="Footnote">
            <a:extLst>
              <a:ext uri="{FF2B5EF4-FFF2-40B4-BE49-F238E27FC236}">
                <a16:creationId xmlns:a16="http://schemas.microsoft.com/office/drawing/2014/main" id="{07339208-111A-8E42-BDF6-1CB316BB5C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069" y="6126164"/>
            <a:ext cx="11064241" cy="26644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or delete if not in use</a:t>
            </a:r>
          </a:p>
        </p:txBody>
      </p:sp>
      <p:sp>
        <p:nvSpPr>
          <p:cNvPr id="10" name="Content" descr="Content">
            <a:extLst>
              <a:ext uri="{FF2B5EF4-FFF2-40B4-BE49-F238E27FC236}">
                <a16:creationId xmlns:a16="http://schemas.microsoft.com/office/drawing/2014/main" id="{75F923E2-E028-D743-978B-8EF137EFD9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069" y="1582616"/>
            <a:ext cx="11071862" cy="414997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20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r>
              <a:rPr lang="en-US" dirty="0"/>
              <a:t>Use primary font, Calibri; size text up or down (18 pt. minimum)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bullet, press Tab once </a:t>
            </a:r>
          </a:p>
          <a:p>
            <a:pPr lvl="3"/>
            <a:r>
              <a:rPr lang="en-US" dirty="0"/>
              <a:t>Third-level bullet, press Tab twice</a:t>
            </a:r>
          </a:p>
        </p:txBody>
      </p:sp>
      <p:sp>
        <p:nvSpPr>
          <p:cNvPr id="15" name="Title" descr="Title">
            <a:extLst>
              <a:ext uri="{FF2B5EF4-FFF2-40B4-BE49-F238E27FC236}">
                <a16:creationId xmlns:a16="http://schemas.microsoft.com/office/drawing/2014/main" id="{DE2E8E55-1021-6748-884C-B912F5DAD5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069" y="345225"/>
            <a:ext cx="11064242" cy="784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with Content</a:t>
            </a:r>
          </a:p>
        </p:txBody>
      </p:sp>
    </p:spTree>
    <p:extLst>
      <p:ext uri="{BB962C8B-B14F-4D97-AF65-F5344CB8AC3E}">
        <p14:creationId xmlns:p14="http://schemas.microsoft.com/office/powerpoint/2010/main" val="29028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G - Title and Content (Rounded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rk Teal Bottom Border">
            <a:extLst>
              <a:ext uri="{FF2B5EF4-FFF2-40B4-BE49-F238E27FC236}">
                <a16:creationId xmlns:a16="http://schemas.microsoft.com/office/drawing/2014/main" id="{FBB1CD90-FFA4-0F47-BDBE-41577D8E2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26164"/>
            <a:ext cx="12191999" cy="76527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White Background">
            <a:extLst>
              <a:ext uri="{FF2B5EF4-FFF2-40B4-BE49-F238E27FC236}">
                <a16:creationId xmlns:a16="http://schemas.microsoft.com/office/drawing/2014/main" id="{0CC12E93-2FFD-8847-BBEC-59CC04F35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6068573"/>
            <a:ext cx="12192000" cy="381623"/>
          </a:xfrm>
          <a:prstGeom prst="round2SameRect">
            <a:avLst>
              <a:gd name="adj1" fmla="val 30253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UKG Logo" descr="UKG Logo">
            <a:extLst>
              <a:ext uri="{FF2B5EF4-FFF2-40B4-BE49-F238E27FC236}">
                <a16:creationId xmlns:a16="http://schemas.microsoft.com/office/drawing/2014/main" id="{5472CCEA-0270-4F4D-9DA9-404CF228CD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3741" y="6557979"/>
            <a:ext cx="618126" cy="197012"/>
          </a:xfrm>
          <a:prstGeom prst="rect">
            <a:avLst/>
          </a:prstGeom>
        </p:spPr>
      </p:pic>
      <p:sp>
        <p:nvSpPr>
          <p:cNvPr id="19" name="Confidential Note" descr="Confidential">
            <a:extLst>
              <a:ext uri="{FF2B5EF4-FFF2-40B4-BE49-F238E27FC236}">
                <a16:creationId xmlns:a16="http://schemas.microsoft.com/office/drawing/2014/main" id="{56BE8F9E-DDEB-5944-BDAB-7631F3DFD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468" y="6489658"/>
            <a:ext cx="4574307" cy="306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>
                <a:cs typeface="Calibri" panose="020F0502020204030204" pitchFamily="34" charset="0"/>
              </a:rPr>
              <a:t>CONFIDENTIAL •  For Internal Use Only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20" name="Slide Number" descr="Page Number">
            <a:extLst>
              <a:ext uri="{FF2B5EF4-FFF2-40B4-BE49-F238E27FC236}">
                <a16:creationId xmlns:a16="http://schemas.microsoft.com/office/drawing/2014/main" id="{9E74E1CD-CB38-F141-9B21-DBEAB955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384" y="6530968"/>
            <a:ext cx="595746" cy="22402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23A240F-EAFE-E84F-B44C-6D7A08E0E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note" descr="Footnote">
            <a:extLst>
              <a:ext uri="{FF2B5EF4-FFF2-40B4-BE49-F238E27FC236}">
                <a16:creationId xmlns:a16="http://schemas.microsoft.com/office/drawing/2014/main" id="{F762E167-184F-6545-8E49-16ECE0B8FD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068" y="6009936"/>
            <a:ext cx="11078772" cy="38267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2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or delete if not in use</a:t>
            </a:r>
          </a:p>
        </p:txBody>
      </p:sp>
      <p:sp>
        <p:nvSpPr>
          <p:cNvPr id="22" name="Content" descr="Calibri">
            <a:extLst>
              <a:ext uri="{FF2B5EF4-FFF2-40B4-BE49-F238E27FC236}">
                <a16:creationId xmlns:a16="http://schemas.microsoft.com/office/drawing/2014/main" id="{D61FBB25-3112-E84A-81D7-D3666C87FDC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60065" y="1679625"/>
            <a:ext cx="11078775" cy="413224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2200">
                <a:solidFill>
                  <a:schemeClr val="tx1">
                    <a:lumMod val="50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800">
                <a:solidFill>
                  <a:schemeClr val="tx1">
                    <a:lumMod val="50000"/>
                  </a:schemeClr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20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r>
              <a:rPr lang="en-US" dirty="0"/>
              <a:t>Use primary font, Calibri; size text up or down (18 pt. minimum)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bullet, press Tab once </a:t>
            </a:r>
          </a:p>
          <a:p>
            <a:pPr lvl="3"/>
            <a:r>
              <a:rPr lang="en-US" dirty="0"/>
              <a:t>Third-level bullet, press Tab twice</a:t>
            </a:r>
          </a:p>
        </p:txBody>
      </p:sp>
      <p:sp>
        <p:nvSpPr>
          <p:cNvPr id="23" name="Title" descr="Title">
            <a:extLst>
              <a:ext uri="{FF2B5EF4-FFF2-40B4-BE49-F238E27FC236}">
                <a16:creationId xmlns:a16="http://schemas.microsoft.com/office/drawing/2014/main" id="{D65D0725-CE52-0947-9F2C-0864373EA9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068" y="357535"/>
            <a:ext cx="11078776" cy="96455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with Content</a:t>
            </a:r>
          </a:p>
        </p:txBody>
      </p:sp>
    </p:spTree>
    <p:extLst>
      <p:ext uri="{BB962C8B-B14F-4D97-AF65-F5344CB8AC3E}">
        <p14:creationId xmlns:p14="http://schemas.microsoft.com/office/powerpoint/2010/main" val="262449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G - Title and Content (Rounded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rk Teal Bottom Border">
            <a:extLst>
              <a:ext uri="{FF2B5EF4-FFF2-40B4-BE49-F238E27FC236}">
                <a16:creationId xmlns:a16="http://schemas.microsoft.com/office/drawing/2014/main" id="{FBB1CD90-FFA4-0F47-BDBE-41577D8E2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26164"/>
            <a:ext cx="12191999" cy="76527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ght Gray Background">
            <a:extLst>
              <a:ext uri="{FF2B5EF4-FFF2-40B4-BE49-F238E27FC236}">
                <a16:creationId xmlns:a16="http://schemas.microsoft.com/office/drawing/2014/main" id="{0CC12E93-2FFD-8847-BBEC-59CC04F35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0"/>
            <a:ext cx="12192000" cy="6450196"/>
          </a:xfrm>
          <a:prstGeom prst="round2SameRect">
            <a:avLst>
              <a:gd name="adj1" fmla="val 2056"/>
              <a:gd name="adj2" fmla="val 0"/>
            </a:avLst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UKG Logo" descr="UKG Logo">
            <a:extLst>
              <a:ext uri="{FF2B5EF4-FFF2-40B4-BE49-F238E27FC236}">
                <a16:creationId xmlns:a16="http://schemas.microsoft.com/office/drawing/2014/main" id="{7DC2C24C-470D-5B43-8DB7-B00D24F647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3741" y="6557979"/>
            <a:ext cx="618126" cy="197012"/>
          </a:xfrm>
          <a:prstGeom prst="rect">
            <a:avLst/>
          </a:prstGeom>
        </p:spPr>
      </p:pic>
      <p:sp>
        <p:nvSpPr>
          <p:cNvPr id="19" name="Confidential Note" descr="Confidential">
            <a:extLst>
              <a:ext uri="{FF2B5EF4-FFF2-40B4-BE49-F238E27FC236}">
                <a16:creationId xmlns:a16="http://schemas.microsoft.com/office/drawing/2014/main" id="{3079B8C8-2917-AA4E-BD94-4A91E42BD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468" y="6489658"/>
            <a:ext cx="4574307" cy="306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>
                <a:cs typeface="Calibri" panose="020F0502020204030204" pitchFamily="34" charset="0"/>
              </a:rPr>
              <a:t>CONFIDENTIAL •  For Internal Use Only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20" name="Slide Number" descr="Page Number">
            <a:extLst>
              <a:ext uri="{FF2B5EF4-FFF2-40B4-BE49-F238E27FC236}">
                <a16:creationId xmlns:a16="http://schemas.microsoft.com/office/drawing/2014/main" id="{0A63121F-795A-5C48-96BF-CEA2060C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384" y="6530968"/>
            <a:ext cx="595746" cy="22402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23A240F-EAFE-E84F-B44C-6D7A08E0E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note" descr="Footnote">
            <a:extLst>
              <a:ext uri="{FF2B5EF4-FFF2-40B4-BE49-F238E27FC236}">
                <a16:creationId xmlns:a16="http://schemas.microsoft.com/office/drawing/2014/main" id="{C84E154F-9D07-B645-ABAE-A9679B9E25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068" y="6009936"/>
            <a:ext cx="11078772" cy="38267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2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or delete if not in use</a:t>
            </a:r>
          </a:p>
        </p:txBody>
      </p:sp>
      <p:sp>
        <p:nvSpPr>
          <p:cNvPr id="22" name="Content" descr="Calibri">
            <a:extLst>
              <a:ext uri="{FF2B5EF4-FFF2-40B4-BE49-F238E27FC236}">
                <a16:creationId xmlns:a16="http://schemas.microsoft.com/office/drawing/2014/main" id="{48DDE176-8BEB-284C-81BE-9342ECB6031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60065" y="1679625"/>
            <a:ext cx="11078775" cy="41322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defRPr sz="240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200">
                <a:solidFill>
                  <a:schemeClr val="tx1">
                    <a:lumMod val="50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tx1">
                    <a:lumMod val="50000"/>
                  </a:schemeClr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20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r>
              <a:rPr lang="en-US" dirty="0"/>
              <a:t>Use primary font, Calibri; size text up or down (18 pt. minimum)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bullet, press Tab once </a:t>
            </a:r>
          </a:p>
          <a:p>
            <a:pPr lvl="3"/>
            <a:r>
              <a:rPr lang="en-US" dirty="0"/>
              <a:t>Third-level bullet, press Tab twice</a:t>
            </a:r>
          </a:p>
        </p:txBody>
      </p:sp>
      <p:sp>
        <p:nvSpPr>
          <p:cNvPr id="23" name="Title" descr="Title">
            <a:extLst>
              <a:ext uri="{FF2B5EF4-FFF2-40B4-BE49-F238E27FC236}">
                <a16:creationId xmlns:a16="http://schemas.microsoft.com/office/drawing/2014/main" id="{EC485FAA-C8DF-4244-9FF9-EBCEFFEE4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068" y="357535"/>
            <a:ext cx="11078776" cy="96455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with Content</a:t>
            </a:r>
          </a:p>
        </p:txBody>
      </p:sp>
    </p:spTree>
    <p:extLst>
      <p:ext uri="{BB962C8B-B14F-4D97-AF65-F5344CB8AC3E}">
        <p14:creationId xmlns:p14="http://schemas.microsoft.com/office/powerpoint/2010/main" val="8069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G - Right Image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a bench&#10;&#10;Description automatically generated">
            <a:extLst>
              <a:ext uri="{FF2B5EF4-FFF2-40B4-BE49-F238E27FC236}">
                <a16:creationId xmlns:a16="http://schemas.microsoft.com/office/drawing/2014/main" id="{058311C3-8387-75E4-735E-DF2A1B1D77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9701" y="0"/>
            <a:ext cx="4798424" cy="6875928"/>
          </a:xfrm>
          <a:prstGeom prst="rect">
            <a:avLst/>
          </a:prstGeom>
        </p:spPr>
      </p:pic>
      <p:sp>
        <p:nvSpPr>
          <p:cNvPr id="10" name="Confidential Note" descr="Confidential">
            <a:extLst>
              <a:ext uri="{FF2B5EF4-FFF2-40B4-BE49-F238E27FC236}">
                <a16:creationId xmlns:a16="http://schemas.microsoft.com/office/drawing/2014/main" id="{13FC4AE1-2F79-624F-9521-05DB30FAD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468" y="6489658"/>
            <a:ext cx="4574307" cy="306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>
                <a:cs typeface="Calibri" panose="020F0502020204030204" pitchFamily="34" charset="0"/>
              </a:rPr>
              <a:t>CONFIDENTIAL •  For Internal Use Only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13" name="Slide Number" descr="Page Number">
            <a:extLst>
              <a:ext uri="{FF2B5EF4-FFF2-40B4-BE49-F238E27FC236}">
                <a16:creationId xmlns:a16="http://schemas.microsoft.com/office/drawing/2014/main" id="{0B1426D3-0B0F-9B44-B5F3-010FB5C0B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384" y="6530968"/>
            <a:ext cx="595746" cy="22402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Bef>
                <a:spcPts val="0"/>
              </a:spcBef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23A240F-EAFE-E84F-B44C-6D7A08E0E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note" descr="Footnote">
            <a:extLst>
              <a:ext uri="{FF2B5EF4-FFF2-40B4-BE49-F238E27FC236}">
                <a16:creationId xmlns:a16="http://schemas.microsoft.com/office/drawing/2014/main" id="{0ADE7EF6-EC98-0C4C-94CF-325759DDF7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068" y="6009936"/>
            <a:ext cx="6468261" cy="38267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or delete if not in use</a:t>
            </a:r>
          </a:p>
        </p:txBody>
      </p:sp>
      <p:sp>
        <p:nvSpPr>
          <p:cNvPr id="15" name="Title" descr="Title">
            <a:extLst>
              <a:ext uri="{FF2B5EF4-FFF2-40B4-BE49-F238E27FC236}">
                <a16:creationId xmlns:a16="http://schemas.microsoft.com/office/drawing/2014/main" id="{0C0232D9-F84B-FC45-A122-9FA2E2112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068" y="357535"/>
            <a:ext cx="6468261" cy="96455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Content with Image</a:t>
            </a:r>
          </a:p>
        </p:txBody>
      </p:sp>
      <p:sp>
        <p:nvSpPr>
          <p:cNvPr id="16" name="Subtitle" descr="Content">
            <a:extLst>
              <a:ext uri="{FF2B5EF4-FFF2-40B4-BE49-F238E27FC236}">
                <a16:creationId xmlns:a16="http://schemas.microsoft.com/office/drawing/2014/main" id="{67C4E9D6-A4DE-9A49-975F-8621D44C37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8961" y="1460450"/>
            <a:ext cx="6439368" cy="44111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defRPr sz="2400" b="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2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tx1">
                    <a:lumMod val="50000"/>
                  </a:schemeClr>
                </a:solidFill>
              </a:defRPr>
            </a:lvl4pPr>
          </a:lstStyle>
          <a:p>
            <a:r>
              <a:rPr lang="en-US" dirty="0"/>
              <a:t>Use primary font, Calibri; size text up or down (18 pt. minimum)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bullet, press Tab once </a:t>
            </a:r>
          </a:p>
          <a:p>
            <a:pPr lvl="3"/>
            <a:r>
              <a:rPr lang="en-US" dirty="0"/>
              <a:t>Third-level bullet, press Tab twice</a:t>
            </a:r>
          </a:p>
        </p:txBody>
      </p:sp>
      <p:pic>
        <p:nvPicPr>
          <p:cNvPr id="12" name="UKG Logo" descr="UKG Logo">
            <a:extLst>
              <a:ext uri="{FF2B5EF4-FFF2-40B4-BE49-F238E27FC236}">
                <a16:creationId xmlns:a16="http://schemas.microsoft.com/office/drawing/2014/main" id="{4A3B333E-B49F-374B-8171-04FB12F9D8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73741" y="6557979"/>
            <a:ext cx="618126" cy="19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1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G - Right Image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fidential Note" descr="Confidential">
            <a:extLst>
              <a:ext uri="{FF2B5EF4-FFF2-40B4-BE49-F238E27FC236}">
                <a16:creationId xmlns:a16="http://schemas.microsoft.com/office/drawing/2014/main" id="{13FC4AE1-2F79-624F-9521-05DB30FAD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468" y="6489658"/>
            <a:ext cx="4574307" cy="306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>
                <a:cs typeface="Calibri" panose="020F0502020204030204" pitchFamily="34" charset="0"/>
              </a:rPr>
              <a:t>CONFIDENTIAL •  For Internal Use Only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13" name="Slide Number" descr="Page Number">
            <a:extLst>
              <a:ext uri="{FF2B5EF4-FFF2-40B4-BE49-F238E27FC236}">
                <a16:creationId xmlns:a16="http://schemas.microsoft.com/office/drawing/2014/main" id="{0B1426D3-0B0F-9B44-B5F3-010FB5C0B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384" y="6530968"/>
            <a:ext cx="595746" cy="22402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Bef>
                <a:spcPts val="0"/>
              </a:spcBef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23A240F-EAFE-E84F-B44C-6D7A08E0E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note" descr="Footnote">
            <a:extLst>
              <a:ext uri="{FF2B5EF4-FFF2-40B4-BE49-F238E27FC236}">
                <a16:creationId xmlns:a16="http://schemas.microsoft.com/office/drawing/2014/main" id="{0ADE7EF6-EC98-0C4C-94CF-325759DDF7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068" y="6009936"/>
            <a:ext cx="6468261" cy="38267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or delete if not in use</a:t>
            </a:r>
          </a:p>
        </p:txBody>
      </p:sp>
      <p:sp>
        <p:nvSpPr>
          <p:cNvPr id="15" name="Title" descr="Title">
            <a:extLst>
              <a:ext uri="{FF2B5EF4-FFF2-40B4-BE49-F238E27FC236}">
                <a16:creationId xmlns:a16="http://schemas.microsoft.com/office/drawing/2014/main" id="{0C0232D9-F84B-FC45-A122-9FA2E2112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068" y="357535"/>
            <a:ext cx="6468261" cy="96455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Content with Image</a:t>
            </a:r>
          </a:p>
        </p:txBody>
      </p:sp>
      <p:sp>
        <p:nvSpPr>
          <p:cNvPr id="16" name="Subtitle" descr="Content">
            <a:extLst>
              <a:ext uri="{FF2B5EF4-FFF2-40B4-BE49-F238E27FC236}">
                <a16:creationId xmlns:a16="http://schemas.microsoft.com/office/drawing/2014/main" id="{67C4E9D6-A4DE-9A49-975F-8621D44C37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8961" y="1460450"/>
            <a:ext cx="6439368" cy="44111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defRPr sz="2400" b="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2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tx1">
                    <a:lumMod val="50000"/>
                  </a:schemeClr>
                </a:solidFill>
              </a:defRPr>
            </a:lvl4pPr>
          </a:lstStyle>
          <a:p>
            <a:r>
              <a:rPr lang="en-US" dirty="0"/>
              <a:t>Use primary font, Calibri; size text up or down (18 pt. minimum)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bullet, press Tab once </a:t>
            </a:r>
          </a:p>
          <a:p>
            <a:pPr lvl="3"/>
            <a:r>
              <a:rPr lang="en-US" dirty="0"/>
              <a:t>Third-level bullet, press Tab twice</a:t>
            </a:r>
          </a:p>
        </p:txBody>
      </p:sp>
      <p:pic>
        <p:nvPicPr>
          <p:cNvPr id="12" name="UKG Logo" descr="UKG Logo">
            <a:extLst>
              <a:ext uri="{FF2B5EF4-FFF2-40B4-BE49-F238E27FC236}">
                <a16:creationId xmlns:a16="http://schemas.microsoft.com/office/drawing/2014/main" id="{4A3B333E-B49F-374B-8171-04FB12F9D8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3741" y="6557979"/>
            <a:ext cx="618126" cy="19701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27EADA-982C-C4A5-6B56-1352D8DA891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00913" y="357188"/>
            <a:ext cx="4397375" cy="6035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G - Title-Content-Left Im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UKG Logo" descr="UKG Logo">
            <a:extLst>
              <a:ext uri="{FF2B5EF4-FFF2-40B4-BE49-F238E27FC236}">
                <a16:creationId xmlns:a16="http://schemas.microsoft.com/office/drawing/2014/main" id="{274E70B7-1E98-0C4B-9414-60E1F58F7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4879" y="6557979"/>
            <a:ext cx="618126" cy="197012"/>
          </a:xfrm>
          <a:prstGeom prst="rect">
            <a:avLst/>
          </a:prstGeom>
        </p:spPr>
      </p:pic>
      <p:sp>
        <p:nvSpPr>
          <p:cNvPr id="19" name="Confidential Note">
            <a:extLst>
              <a:ext uri="{FF2B5EF4-FFF2-40B4-BE49-F238E27FC236}">
                <a16:creationId xmlns:a16="http://schemas.microsoft.com/office/drawing/2014/main" id="{266F4952-C004-2C4F-9BF6-A63CE2902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468" y="6489658"/>
            <a:ext cx="4574307" cy="306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cs typeface="Calibri" panose="020F0502020204030204" pitchFamily="34" charset="0"/>
              </a:rPr>
              <a:t>CONFIDENTIAL •  For Internal Use Only</a:t>
            </a:r>
          </a:p>
        </p:txBody>
      </p:sp>
      <p:sp>
        <p:nvSpPr>
          <p:cNvPr id="20" name="Slide Number">
            <a:extLst>
              <a:ext uri="{FF2B5EF4-FFF2-40B4-BE49-F238E27FC236}">
                <a16:creationId xmlns:a16="http://schemas.microsoft.com/office/drawing/2014/main" id="{1E025EA1-6B68-9F45-9DEF-F755AFB2F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384" y="6530968"/>
            <a:ext cx="595746" cy="22402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Bef>
                <a:spcPts val="0"/>
              </a:spcBef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23A240F-EAFE-E84F-B44C-6D7A08E0E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984C01AB-387C-304B-996F-0107DD96779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" y="13764"/>
            <a:ext cx="5795115" cy="684423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1" name="Footnote">
            <a:extLst>
              <a:ext uri="{FF2B5EF4-FFF2-40B4-BE49-F238E27FC236}">
                <a16:creationId xmlns:a16="http://schemas.microsoft.com/office/drawing/2014/main" id="{D6726057-487B-1147-BC33-E26AB5BD9A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6887" y="6009936"/>
            <a:ext cx="5314905" cy="38267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or delete if not in use</a:t>
            </a:r>
          </a:p>
        </p:txBody>
      </p:sp>
      <p:sp>
        <p:nvSpPr>
          <p:cNvPr id="9" name="Content">
            <a:extLst>
              <a:ext uri="{FF2B5EF4-FFF2-40B4-BE49-F238E27FC236}">
                <a16:creationId xmlns:a16="http://schemas.microsoft.com/office/drawing/2014/main" id="{AB992F4B-8BE7-8A46-8AF1-C8544A1BD2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44472" y="1600343"/>
            <a:ext cx="5267319" cy="41313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2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20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r>
              <a:rPr lang="en-US" dirty="0"/>
              <a:t>Use primary font, Calibri; size text up or down (18 pt. minimum)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bullet, press Tab once </a:t>
            </a:r>
          </a:p>
          <a:p>
            <a:pPr lvl="3"/>
            <a:r>
              <a:rPr lang="en-US" dirty="0"/>
              <a:t>Third-level bullet, press Tab twice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8296CB4D-C47E-774D-82F3-141F88CE3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4474" y="357535"/>
            <a:ext cx="5267318" cy="96455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Content with Image</a:t>
            </a:r>
          </a:p>
        </p:txBody>
      </p:sp>
    </p:spTree>
    <p:extLst>
      <p:ext uri="{BB962C8B-B14F-4D97-AF65-F5344CB8AC3E}">
        <p14:creationId xmlns:p14="http://schemas.microsoft.com/office/powerpoint/2010/main" val="316285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G - Computer - Light Teal Backgroun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ight Gray Background">
            <a:extLst>
              <a:ext uri="{FF2B5EF4-FFF2-40B4-BE49-F238E27FC236}">
                <a16:creationId xmlns:a16="http://schemas.microsoft.com/office/drawing/2014/main" id="{260BC677-A9F4-2F4C-95F0-C213EBAA4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" y="0"/>
            <a:ext cx="1219200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ight Teal Circle">
            <a:extLst>
              <a:ext uri="{FF2B5EF4-FFF2-40B4-BE49-F238E27FC236}">
                <a16:creationId xmlns:a16="http://schemas.microsoft.com/office/drawing/2014/main" id="{283E62C3-6B4A-5847-9707-E24F28623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79551" y="149245"/>
            <a:ext cx="6122504" cy="612250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872C4C-1F9D-0F44-9FF3-3AD090934BAF}"/>
              </a:ext>
            </a:extLst>
          </p:cNvPr>
          <p:cNvSpPr/>
          <p:nvPr userDrawn="1"/>
        </p:nvSpPr>
        <p:spPr>
          <a:xfrm>
            <a:off x="5561225" y="1505855"/>
            <a:ext cx="6011787" cy="37865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UKG Logo" descr="UKG Logo">
            <a:extLst>
              <a:ext uri="{FF2B5EF4-FFF2-40B4-BE49-F238E27FC236}">
                <a16:creationId xmlns:a16="http://schemas.microsoft.com/office/drawing/2014/main" id="{007138B1-5160-AB47-A778-3A257FB7D3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4879" y="6557979"/>
            <a:ext cx="618126" cy="197012"/>
          </a:xfrm>
          <a:prstGeom prst="rect">
            <a:avLst/>
          </a:prstGeom>
        </p:spPr>
      </p:pic>
      <p:sp>
        <p:nvSpPr>
          <p:cNvPr id="37" name="Confidential Note" descr="Confidential">
            <a:extLst>
              <a:ext uri="{FF2B5EF4-FFF2-40B4-BE49-F238E27FC236}">
                <a16:creationId xmlns:a16="http://schemas.microsoft.com/office/drawing/2014/main" id="{A0BE3C0A-5382-C346-9FDC-44A4FC25C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468" y="6489658"/>
            <a:ext cx="4574307" cy="306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>
                <a:cs typeface="Calibri" panose="020F0502020204030204" pitchFamily="34" charset="0"/>
              </a:rPr>
              <a:t>CONFIDENTIAL •  For Internal Use Only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8" name="Slide Number" descr="Page Number">
            <a:extLst>
              <a:ext uri="{FF2B5EF4-FFF2-40B4-BE49-F238E27FC236}">
                <a16:creationId xmlns:a16="http://schemas.microsoft.com/office/drawing/2014/main" id="{7B02AB6D-8B2B-8347-AFA7-A47D6B207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384" y="6530968"/>
            <a:ext cx="595746" cy="22402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Bef>
                <a:spcPts val="0"/>
              </a:spcBef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23A240F-EAFE-E84F-B44C-6D7A08E0E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Picture Placeholder" descr="Picture Placeholder">
            <a:extLst>
              <a:ext uri="{FF2B5EF4-FFF2-40B4-BE49-F238E27FC236}">
                <a16:creationId xmlns:a16="http://schemas.microsoft.com/office/drawing/2014/main" id="{275F141C-4EE0-2744-894C-56CCF5BA99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15112" y="1557527"/>
            <a:ext cx="5905134" cy="36939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" descr="Content">
            <a:extLst>
              <a:ext uri="{FF2B5EF4-FFF2-40B4-BE49-F238E27FC236}">
                <a16:creationId xmlns:a16="http://schemas.microsoft.com/office/drawing/2014/main" id="{887CDBA9-EE05-954C-BA71-4B1813F4FC7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2258" y="2710367"/>
            <a:ext cx="4025202" cy="28582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2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r>
              <a:rPr lang="en-US" dirty="0"/>
              <a:t>Use primary font, Calibri; size text up or down (18 pt. minimum)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bullet, press Tab once </a:t>
            </a:r>
          </a:p>
          <a:p>
            <a:pPr lvl="3"/>
            <a:r>
              <a:rPr lang="en-US" dirty="0"/>
              <a:t>Third-level bullet, press Tab twice</a:t>
            </a:r>
          </a:p>
        </p:txBody>
      </p:sp>
      <p:sp>
        <p:nvSpPr>
          <p:cNvPr id="13" name="Title" descr="Title">
            <a:extLst>
              <a:ext uri="{FF2B5EF4-FFF2-40B4-BE49-F238E27FC236}">
                <a16:creationId xmlns:a16="http://schemas.microsoft.com/office/drawing/2014/main" id="{8D99A832-8386-2149-A1F7-8404D6F60E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988" y="474486"/>
            <a:ext cx="4025201" cy="196945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Computer Screenshot</a:t>
            </a:r>
          </a:p>
        </p:txBody>
      </p:sp>
      <p:sp>
        <p:nvSpPr>
          <p:cNvPr id="24" name="Graphic 1">
            <a:extLst>
              <a:ext uri="{FF2B5EF4-FFF2-40B4-BE49-F238E27FC236}">
                <a16:creationId xmlns:a16="http://schemas.microsoft.com/office/drawing/2014/main" id="{DAB3D456-BAE4-7946-9668-D56D3AADE1B6}"/>
              </a:ext>
            </a:extLst>
          </p:cNvPr>
          <p:cNvSpPr/>
          <p:nvPr userDrawn="1"/>
        </p:nvSpPr>
        <p:spPr>
          <a:xfrm>
            <a:off x="4618290" y="1265051"/>
            <a:ext cx="7892036" cy="4541717"/>
          </a:xfrm>
          <a:custGeom>
            <a:avLst/>
            <a:gdLst>
              <a:gd name="connsiteX0" fmla="*/ 695724 w 5910879"/>
              <a:gd name="connsiteY0" fmla="*/ 0 h 3401599"/>
              <a:gd name="connsiteX1" fmla="*/ 5208842 w 5910879"/>
              <a:gd name="connsiteY1" fmla="*/ 0 h 3401599"/>
              <a:gd name="connsiteX2" fmla="*/ 5363644 w 5910879"/>
              <a:gd name="connsiteY2" fmla="*/ 154802 h 3401599"/>
              <a:gd name="connsiteX3" fmla="*/ 5363644 w 5910879"/>
              <a:gd name="connsiteY3" fmla="*/ 3265233 h 3401599"/>
              <a:gd name="connsiteX4" fmla="*/ 540923 w 5910879"/>
              <a:gd name="connsiteY4" fmla="*/ 3265233 h 3401599"/>
              <a:gd name="connsiteX5" fmla="*/ 540923 w 5910879"/>
              <a:gd name="connsiteY5" fmla="*/ 154802 h 3401599"/>
              <a:gd name="connsiteX6" fmla="*/ 695724 w 5910879"/>
              <a:gd name="connsiteY6" fmla="*/ 0 h 3401599"/>
              <a:gd name="connsiteX7" fmla="*/ 695724 w 5910879"/>
              <a:gd name="connsiteY7" fmla="*/ 0 h 3401599"/>
              <a:gd name="connsiteX8" fmla="*/ 722745 w 5910879"/>
              <a:gd name="connsiteY8" fmla="*/ 3006135 h 3401599"/>
              <a:gd name="connsiteX9" fmla="*/ 5189523 w 5910879"/>
              <a:gd name="connsiteY9" fmla="*/ 3006135 h 3401599"/>
              <a:gd name="connsiteX10" fmla="*/ 5189523 w 5910879"/>
              <a:gd name="connsiteY10" fmla="*/ 200005 h 3401599"/>
              <a:gd name="connsiteX11" fmla="*/ 722745 w 5910879"/>
              <a:gd name="connsiteY11" fmla="*/ 200005 h 3401599"/>
              <a:gd name="connsiteX12" fmla="*/ 722745 w 5910879"/>
              <a:gd name="connsiteY12" fmla="*/ 3006135 h 3401599"/>
              <a:gd name="connsiteX13" fmla="*/ 722745 w 5910879"/>
              <a:gd name="connsiteY13" fmla="*/ 3006135 h 3401599"/>
              <a:gd name="connsiteX14" fmla="*/ 722745 w 5910879"/>
              <a:gd name="connsiteY14" fmla="*/ 3006135 h 3401599"/>
              <a:gd name="connsiteX15" fmla="*/ 0 w 5910879"/>
              <a:gd name="connsiteY15" fmla="*/ 3265485 h 3401599"/>
              <a:gd name="connsiteX16" fmla="*/ 0 w 5910879"/>
              <a:gd name="connsiteY16" fmla="*/ 3317254 h 3401599"/>
              <a:gd name="connsiteX17" fmla="*/ 0 w 5910879"/>
              <a:gd name="connsiteY17" fmla="*/ 3317254 h 3401599"/>
              <a:gd name="connsiteX18" fmla="*/ 583474 w 5910879"/>
              <a:gd name="connsiteY18" fmla="*/ 3401600 h 3401599"/>
              <a:gd name="connsiteX19" fmla="*/ 5327406 w 5910879"/>
              <a:gd name="connsiteY19" fmla="*/ 3401600 h 3401599"/>
              <a:gd name="connsiteX20" fmla="*/ 5910880 w 5910879"/>
              <a:gd name="connsiteY20" fmla="*/ 3317254 h 3401599"/>
              <a:gd name="connsiteX21" fmla="*/ 5910880 w 5910879"/>
              <a:gd name="connsiteY21" fmla="*/ 3317254 h 3401599"/>
              <a:gd name="connsiteX22" fmla="*/ 5910627 w 5910879"/>
              <a:gd name="connsiteY22" fmla="*/ 3265485 h 3401599"/>
              <a:gd name="connsiteX23" fmla="*/ 0 w 5910879"/>
              <a:gd name="connsiteY23" fmla="*/ 3265485 h 3401599"/>
              <a:gd name="connsiteX24" fmla="*/ 3521931 w 5910879"/>
              <a:gd name="connsiteY24" fmla="*/ 3277733 h 3401599"/>
              <a:gd name="connsiteX25" fmla="*/ 3521931 w 5910879"/>
              <a:gd name="connsiteY25" fmla="*/ 3305511 h 3401599"/>
              <a:gd name="connsiteX26" fmla="*/ 3521931 w 5910879"/>
              <a:gd name="connsiteY26" fmla="*/ 3277733 h 3401599"/>
              <a:gd name="connsiteX27" fmla="*/ 3521931 w 5910879"/>
              <a:gd name="connsiteY27" fmla="*/ 3277733 h 3401599"/>
              <a:gd name="connsiteX28" fmla="*/ 3521931 w 5910879"/>
              <a:gd name="connsiteY28" fmla="*/ 3277733 h 3401599"/>
              <a:gd name="connsiteX29" fmla="*/ 2399934 w 5910879"/>
              <a:gd name="connsiteY29" fmla="*/ 3277733 h 3401599"/>
              <a:gd name="connsiteX30" fmla="*/ 3510315 w 5910879"/>
              <a:gd name="connsiteY30" fmla="*/ 3277733 h 3401599"/>
              <a:gd name="connsiteX31" fmla="*/ 3510315 w 5910879"/>
              <a:gd name="connsiteY31" fmla="*/ 3305511 h 3401599"/>
              <a:gd name="connsiteX32" fmla="*/ 3430010 w 5910879"/>
              <a:gd name="connsiteY32" fmla="*/ 3312961 h 3401599"/>
              <a:gd name="connsiteX33" fmla="*/ 2480365 w 5910879"/>
              <a:gd name="connsiteY33" fmla="*/ 3312961 h 3401599"/>
              <a:gd name="connsiteX34" fmla="*/ 2400060 w 5910879"/>
              <a:gd name="connsiteY34" fmla="*/ 3305511 h 3401599"/>
              <a:gd name="connsiteX35" fmla="*/ 2400060 w 5910879"/>
              <a:gd name="connsiteY35" fmla="*/ 3277733 h 3401599"/>
              <a:gd name="connsiteX36" fmla="*/ 2399934 w 5910879"/>
              <a:gd name="connsiteY36" fmla="*/ 3277733 h 3401599"/>
              <a:gd name="connsiteX37" fmla="*/ 2399934 w 5910879"/>
              <a:gd name="connsiteY37" fmla="*/ 3277733 h 3401599"/>
              <a:gd name="connsiteX38" fmla="*/ 2388191 w 5910879"/>
              <a:gd name="connsiteY38" fmla="*/ 3305511 h 3401599"/>
              <a:gd name="connsiteX39" fmla="*/ 2388191 w 5910879"/>
              <a:gd name="connsiteY39" fmla="*/ 3277733 h 3401599"/>
              <a:gd name="connsiteX40" fmla="*/ 2388191 w 5910879"/>
              <a:gd name="connsiteY40" fmla="*/ 3305511 h 3401599"/>
              <a:gd name="connsiteX41" fmla="*/ 2388191 w 5910879"/>
              <a:gd name="connsiteY41" fmla="*/ 3305511 h 3401599"/>
              <a:gd name="connsiteX42" fmla="*/ 2388191 w 5910879"/>
              <a:gd name="connsiteY42" fmla="*/ 3305511 h 340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10879" h="3401599">
                <a:moveTo>
                  <a:pt x="695724" y="0"/>
                </a:moveTo>
                <a:lnTo>
                  <a:pt x="5208842" y="0"/>
                </a:lnTo>
                <a:cubicBezTo>
                  <a:pt x="5294324" y="0"/>
                  <a:pt x="5363644" y="69320"/>
                  <a:pt x="5363644" y="154802"/>
                </a:cubicBezTo>
                <a:lnTo>
                  <a:pt x="5363644" y="3265233"/>
                </a:lnTo>
                <a:lnTo>
                  <a:pt x="540923" y="3265233"/>
                </a:lnTo>
                <a:lnTo>
                  <a:pt x="540923" y="154802"/>
                </a:lnTo>
                <a:cubicBezTo>
                  <a:pt x="540923" y="69320"/>
                  <a:pt x="610243" y="0"/>
                  <a:pt x="695724" y="0"/>
                </a:cubicBezTo>
                <a:lnTo>
                  <a:pt x="695724" y="0"/>
                </a:lnTo>
                <a:close/>
                <a:moveTo>
                  <a:pt x="722745" y="3006135"/>
                </a:moveTo>
                <a:lnTo>
                  <a:pt x="5189523" y="3006135"/>
                </a:lnTo>
                <a:lnTo>
                  <a:pt x="5189523" y="200005"/>
                </a:lnTo>
                <a:lnTo>
                  <a:pt x="722745" y="200005"/>
                </a:lnTo>
                <a:lnTo>
                  <a:pt x="722745" y="3006135"/>
                </a:lnTo>
                <a:lnTo>
                  <a:pt x="722745" y="3006135"/>
                </a:lnTo>
                <a:lnTo>
                  <a:pt x="722745" y="3006135"/>
                </a:lnTo>
                <a:close/>
                <a:moveTo>
                  <a:pt x="0" y="3265485"/>
                </a:moveTo>
                <a:lnTo>
                  <a:pt x="0" y="3317254"/>
                </a:lnTo>
                <a:lnTo>
                  <a:pt x="0" y="3317254"/>
                </a:lnTo>
                <a:cubicBezTo>
                  <a:pt x="3662" y="3318138"/>
                  <a:pt x="368696" y="3401600"/>
                  <a:pt x="583474" y="3401600"/>
                </a:cubicBezTo>
                <a:lnTo>
                  <a:pt x="5327406" y="3401600"/>
                </a:lnTo>
                <a:cubicBezTo>
                  <a:pt x="5542183" y="3401600"/>
                  <a:pt x="5907218" y="3318390"/>
                  <a:pt x="5910880" y="3317254"/>
                </a:cubicBezTo>
                <a:lnTo>
                  <a:pt x="5910880" y="3317254"/>
                </a:lnTo>
                <a:cubicBezTo>
                  <a:pt x="5910753" y="3299956"/>
                  <a:pt x="5910753" y="3282783"/>
                  <a:pt x="5910627" y="3265485"/>
                </a:cubicBezTo>
                <a:lnTo>
                  <a:pt x="0" y="3265485"/>
                </a:lnTo>
                <a:close/>
                <a:moveTo>
                  <a:pt x="3521931" y="3277733"/>
                </a:moveTo>
                <a:lnTo>
                  <a:pt x="3521931" y="3305511"/>
                </a:lnTo>
                <a:lnTo>
                  <a:pt x="3521931" y="3277733"/>
                </a:lnTo>
                <a:lnTo>
                  <a:pt x="3521931" y="3277733"/>
                </a:lnTo>
                <a:lnTo>
                  <a:pt x="3521931" y="3277733"/>
                </a:lnTo>
                <a:close/>
                <a:moveTo>
                  <a:pt x="2399934" y="3277733"/>
                </a:moveTo>
                <a:lnTo>
                  <a:pt x="3510315" y="3277733"/>
                </a:lnTo>
                <a:lnTo>
                  <a:pt x="3510315" y="3305511"/>
                </a:lnTo>
                <a:cubicBezTo>
                  <a:pt x="3507158" y="3307405"/>
                  <a:pt x="3492637" y="3312961"/>
                  <a:pt x="3430010" y="3312961"/>
                </a:cubicBezTo>
                <a:lnTo>
                  <a:pt x="2480365" y="3312961"/>
                </a:lnTo>
                <a:cubicBezTo>
                  <a:pt x="2417611" y="3312961"/>
                  <a:pt x="2403090" y="3307405"/>
                  <a:pt x="2400060" y="3305511"/>
                </a:cubicBezTo>
                <a:lnTo>
                  <a:pt x="2400060" y="3277733"/>
                </a:lnTo>
                <a:lnTo>
                  <a:pt x="2399934" y="3277733"/>
                </a:lnTo>
                <a:lnTo>
                  <a:pt x="2399934" y="3277733"/>
                </a:lnTo>
                <a:close/>
                <a:moveTo>
                  <a:pt x="2388191" y="3305511"/>
                </a:moveTo>
                <a:lnTo>
                  <a:pt x="2388191" y="3277733"/>
                </a:lnTo>
                <a:lnTo>
                  <a:pt x="2388191" y="3305511"/>
                </a:lnTo>
                <a:lnTo>
                  <a:pt x="2388191" y="3305511"/>
                </a:lnTo>
                <a:lnTo>
                  <a:pt x="2388191" y="3305511"/>
                </a:lnTo>
                <a:close/>
              </a:path>
            </a:pathLst>
          </a:custGeom>
          <a:solidFill>
            <a:schemeClr val="bg1"/>
          </a:solidFill>
          <a:ln w="19050" cap="flat">
            <a:solidFill>
              <a:schemeClr val="tx1"/>
            </a:solidFill>
            <a:prstDash val="solid"/>
            <a:round/>
          </a:ln>
          <a:effectLst>
            <a:outerShdw blurRad="50800" dist="38100" algn="t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Background">
            <a:extLst>
              <a:ext uri="{FF2B5EF4-FFF2-40B4-BE49-F238E27FC236}">
                <a16:creationId xmlns:a16="http://schemas.microsoft.com/office/drawing/2014/main" id="{FC3F5121-9081-E247-A2F1-51F1E4485F29}"/>
              </a:ext>
            </a:extLst>
          </p:cNvPr>
          <p:cNvSpPr/>
          <p:nvPr userDrawn="1"/>
        </p:nvSpPr>
        <p:spPr>
          <a:xfrm>
            <a:off x="12187459" y="5440680"/>
            <a:ext cx="400545" cy="371744"/>
          </a:xfrm>
          <a:prstGeom prst="rect">
            <a:avLst/>
          </a:prstGeom>
          <a:solidFill>
            <a:srgbClr val="EAE9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UKG - Title Slide-Core-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3B10C7C-E9CB-3B4E-86EB-6C312F431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C6379C4-342A-E442-9C12-EBC7B2AD4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387438" y="4920477"/>
            <a:ext cx="6027216" cy="832443"/>
          </a:xfrm>
          <a:prstGeom prst="round2SameRect">
            <a:avLst>
              <a:gd name="adj1" fmla="val 26829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al Rectangle">
            <a:extLst>
              <a:ext uri="{FF2B5EF4-FFF2-40B4-BE49-F238E27FC236}">
                <a16:creationId xmlns:a16="http://schemas.microsoft.com/office/drawing/2014/main" id="{55917C4E-578A-D446-8AAE-88C5508CA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7438" y="-1"/>
            <a:ext cx="6027217" cy="49204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resenter's Name" descr="Presenter's Name">
            <a:extLst>
              <a:ext uri="{FF2B5EF4-FFF2-40B4-BE49-F238E27FC236}">
                <a16:creationId xmlns:a16="http://schemas.microsoft.com/office/drawing/2014/main" id="{C98B76B8-BC0C-9642-A665-E3BBC4000A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6680" y="5013951"/>
            <a:ext cx="5146920" cy="5325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Presenter’s Name</a:t>
            </a:r>
          </a:p>
        </p:txBody>
      </p:sp>
      <p:sp>
        <p:nvSpPr>
          <p:cNvPr id="18" name="Date" descr="Date">
            <a:extLst>
              <a:ext uri="{FF2B5EF4-FFF2-40B4-BE49-F238E27FC236}">
                <a16:creationId xmlns:a16="http://schemas.microsoft.com/office/drawing/2014/main" id="{99B4100F-02A8-6F48-B35F-FCA3890EC68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96680" y="4239491"/>
            <a:ext cx="5146920" cy="320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Presentation Title" descr="Presentation Title">
            <a:extLst>
              <a:ext uri="{FF2B5EF4-FFF2-40B4-BE49-F238E27FC236}">
                <a16:creationId xmlns:a16="http://schemas.microsoft.com/office/drawing/2014/main" id="{97D0CC7C-7B6F-304F-8212-2BFB7C10BA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680" y="1447310"/>
            <a:ext cx="5146920" cy="269871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5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0" name="UKG Logo" descr="UKG Logo">
            <a:extLst>
              <a:ext uri="{FF2B5EF4-FFF2-40B4-BE49-F238E27FC236}">
                <a16:creationId xmlns:a16="http://schemas.microsoft.com/office/drawing/2014/main" id="{1CC8E6C0-5D1B-0446-B732-833488642F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681" y="546591"/>
            <a:ext cx="1692765" cy="54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2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72" r:id="rId2"/>
    <p:sldLayoutId id="2147483728" r:id="rId3"/>
    <p:sldLayoutId id="2147483729" r:id="rId4"/>
    <p:sldLayoutId id="2147483961" r:id="rId5"/>
    <p:sldLayoutId id="2147483969" r:id="rId6"/>
    <p:sldLayoutId id="2147483953" r:id="rId7"/>
    <p:sldLayoutId id="2147483881" r:id="rId8"/>
    <p:sldLayoutId id="2147483962" r:id="rId9"/>
    <p:sldLayoutId id="2147483963" r:id="rId10"/>
    <p:sldLayoutId id="2147483965" r:id="rId11"/>
    <p:sldLayoutId id="2147483966" r:id="rId12"/>
    <p:sldLayoutId id="2147483967" r:id="rId13"/>
    <p:sldLayoutId id="2147483968" r:id="rId14"/>
    <p:sldLayoutId id="2147483970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28600" algn="l" defTabSz="4572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61963" indent="-222250" algn="l" defTabSz="457200" rtl="0" eaLnBrk="1" latinLnBrk="0" hangingPunct="1">
        <a:lnSpc>
          <a:spcPct val="90000"/>
        </a:lnSpc>
        <a:spcBef>
          <a:spcPts val="0"/>
        </a:spcBef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88975" indent="-220663" algn="l" defTabSz="4572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2250" algn="l" defTabSz="4572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B4cjbYywq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WCAG22/#no-keyboard-trap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s://www.w3.org/TR/WCAG22/#keyboar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w3.org/TR/WCAG22/#focus-visible" TargetMode="External"/><Relationship Id="rId5" Type="http://schemas.openxmlformats.org/officeDocument/2006/relationships/hyperlink" Target="https://www.w3.org/TR/WCAG22/#focus-order" TargetMode="External"/><Relationship Id="rId4" Type="http://schemas.openxmlformats.org/officeDocument/2006/relationships/hyperlink" Target="https://www.w3.org/TR/WCAG22/#bypass-block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equeuniversity.com/mac/keyboard-access-mac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www.w3.org/TR/WCAG22/#audio-only-and-video-only-prerecorded" TargetMode="External"/><Relationship Id="rId7" Type="http://schemas.openxmlformats.org/officeDocument/2006/relationships/hyperlink" Target="https://www.w3.org/TR/WCAG22/#audio-contro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1.2.5%20Audio%20Description%20or%20Media%20Alternative%20(Live)" TargetMode="External"/><Relationship Id="rId11" Type="http://schemas.openxmlformats.org/officeDocument/2006/relationships/hyperlink" Target="https://pixabay.com/?utm_source=link-attribution&amp;utm_medium=referral&amp;utm_campaign=image&amp;utm_content=1173495" TargetMode="External"/><Relationship Id="rId5" Type="http://schemas.openxmlformats.org/officeDocument/2006/relationships/hyperlink" Target="https://www.w3.org/TR/WCAG22/#captions-live" TargetMode="External"/><Relationship Id="rId10" Type="http://schemas.openxmlformats.org/officeDocument/2006/relationships/hyperlink" Target="https://pixabay.com/users/samuel1983-1626596/?utm_source=link-attribution&amp;utm_medium=referral&amp;utm_campaign=image&amp;utm_content=1173495" TargetMode="External"/><Relationship Id="rId4" Type="http://schemas.openxmlformats.org/officeDocument/2006/relationships/hyperlink" Target="https://www.w3.org/TR/WCAG22/#captions-prerecorded" TargetMode="External"/><Relationship Id="rId9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w3.org/TR/WCAG22/#pause-stop-hide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ixabay.com/?utm_source=link-attribution&amp;utm_medium=referral&amp;utm_campaign=image&amp;utm_content=2749271" TargetMode="External"/><Relationship Id="rId4" Type="http://schemas.openxmlformats.org/officeDocument/2006/relationships/hyperlink" Target="https://pixabay.com/users/schmidsi-104144/?utm_source=link-attribution&amp;utm_medium=referral&amp;utm_campaign=image&amp;utm_content=2749271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users/clker-free-vector-images-3736/?utm_source=link-attribution&amp;utm_medium=referral&amp;utm_campaign=image&amp;utm_content=34595" TargetMode="External"/><Relationship Id="rId3" Type="http://schemas.openxmlformats.org/officeDocument/2006/relationships/hyperlink" Target="https://www.w3.org/TR/WCAG22/#use-of-color" TargetMode="External"/><Relationship Id="rId7" Type="http://schemas.openxmlformats.org/officeDocument/2006/relationships/image" Target="../media/image32.svg"/><Relationship Id="rId2" Type="http://schemas.openxmlformats.org/officeDocument/2006/relationships/hyperlink" Target="https://www.w3.org/TR/WCAG22/#sensory-characteristic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hyperlink" Target="https://www.w3.org/TR/WCAG22/#non-text-contrast" TargetMode="External"/><Relationship Id="rId4" Type="http://schemas.openxmlformats.org/officeDocument/2006/relationships/hyperlink" Target="https://www.w3.org/TR/WCAG22/#contrast-minimum" TargetMode="External"/><Relationship Id="rId9" Type="http://schemas.openxmlformats.org/officeDocument/2006/relationships/hyperlink" Target="https://pixabay.com/?utm_source=link-attribution&amp;utm_medium=referral&amp;utm_campaign=image&amp;utm_content=34595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hyperlink" Target="https://pixabay.com/?utm_source=link-attribution&amp;utm_medium=referral&amp;utm_campaign=image&amp;utm_content=5941875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users/revzack-3420734/?utm_source=link-attribution&amp;utm_medium=referral&amp;utm_campaign=image&amp;utm_content=5941875" TargetMode="External"/><Relationship Id="rId5" Type="http://schemas.openxmlformats.org/officeDocument/2006/relationships/hyperlink" Target="https://arcteryx.com/us/en" TargetMode="External"/><Relationship Id="rId4" Type="http://schemas.openxmlformats.org/officeDocument/2006/relationships/image" Target="../media/image3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ephora.com/" TargetMode="External"/><Relationship Id="rId4" Type="http://schemas.openxmlformats.org/officeDocument/2006/relationships/hyperlink" Target="https://www.kingarthurbaking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ikipets.com/" TargetMode="External"/><Relationship Id="rId4" Type="http://schemas.openxmlformats.org/officeDocument/2006/relationships/hyperlink" Target="https://www.bobsredmill.com/shop/bob-s-signature-blends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artylite.com/" TargetMode="External"/><Relationship Id="rId4" Type="http://schemas.openxmlformats.org/officeDocument/2006/relationships/hyperlink" Target="https://food52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abioformato.com/portfolio/" TargetMode="External"/><Relationship Id="rId4" Type="http://schemas.openxmlformats.org/officeDocument/2006/relationships/hyperlink" Target="https://friendlysrestaurants.com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posts/citizens-private-bank_personalized-solutions-and-support-activity-7248028743980462080-TgBM/?utm_source=share&amp;utm_medium=member_desktop" TargetMode="External"/><Relationship Id="rId3" Type="http://schemas.openxmlformats.org/officeDocument/2006/relationships/image" Target="../media/image39.png"/><Relationship Id="rId7" Type="http://schemas.openxmlformats.org/officeDocument/2006/relationships/hyperlink" Target="https://www.genpt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?utm_source=link-attribution&amp;utm_medium=referral&amp;utm_campaign=image&amp;utm_content=7721486" TargetMode="External"/><Relationship Id="rId5" Type="http://schemas.openxmlformats.org/officeDocument/2006/relationships/hyperlink" Target="https://pixabay.com/users/geralt-9301/?utm_source=link-attribution&amp;utm_medium=referral&amp;utm_campaign=image&amp;utm_content=7721486" TargetMode="External"/><Relationship Id="rId4" Type="http://schemas.openxmlformats.org/officeDocument/2006/relationships/image" Target="../media/image4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becky.gibson@ukg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?utm_source=link-attribution&amp;utm_medium=referral&amp;utm_campaign=image&amp;utm_content=8127623" TargetMode="External"/><Relationship Id="rId4" Type="http://schemas.openxmlformats.org/officeDocument/2006/relationships/hyperlink" Target="https://pixabay.com/users/gdj-1086657/?utm_source=link-attribution&amp;utm_medium=referral&amp;utm_campaign=image&amp;utm_content=812762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im.org/projects/million/" TargetMode="External"/><Relationship Id="rId2" Type="http://schemas.openxmlformats.org/officeDocument/2006/relationships/hyperlink" Target="https://wave.webaim.org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mohamed_hassan-5229782/?utm_source=link-attribution&amp;utm_medium=referral&amp;utm_campaign=image&amp;utm_content=7706656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?utm_source=link-attribution&amp;utm_medium=referral&amp;utm_campaign=image&amp;utm_content=7706656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TR/WCAG22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912302A7-4464-C048-BFCF-C02E2716A1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0" tIns="0" rIns="0" bIns="0" anchor="t"/>
          <a:lstStyle/>
          <a:p>
            <a:r>
              <a:rPr lang="en-US" dirty="0"/>
              <a:t>Accessibility Testing for Everyone – No tools required</a:t>
            </a:r>
            <a:br>
              <a:rPr lang="en-US" dirty="0"/>
            </a:b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803D6C0-FF7E-35FC-CE72-5AD908781C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Becky Gibson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8D622-1F55-086F-FAF4-BE8FB7E46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November 2024</a:t>
            </a:r>
          </a:p>
        </p:txBody>
      </p:sp>
    </p:spTree>
    <p:extLst>
      <p:ext uri="{BB962C8B-B14F-4D97-AF65-F5344CB8AC3E}">
        <p14:creationId xmlns:p14="http://schemas.microsoft.com/office/powerpoint/2010/main" val="91046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7E9EFB-EC1A-EF1F-B9B8-4749CEFE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Four Principles of Accessibility - POUR</a:t>
            </a:r>
          </a:p>
        </p:txBody>
      </p:sp>
      <p:pic>
        <p:nvPicPr>
          <p:cNvPr id="12" name="Picture 9" descr="Icons representing the POUR principles of Perceivable, Operable, Understandable, and Robust">
            <a:extLst>
              <a:ext uri="{FF2B5EF4-FFF2-40B4-BE49-F238E27FC236}">
                <a16:creationId xmlns:a16="http://schemas.microsoft.com/office/drawing/2014/main" id="{07534E9F-8877-2375-7104-9637A09147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789" y="1129817"/>
            <a:ext cx="11146499" cy="2424652"/>
          </a:xfrm>
          <a:prstGeom prst="rect">
            <a:avLst/>
          </a:prstGeom>
          <a:solidFill>
            <a:schemeClr val="tx2"/>
          </a:solidFill>
          <a:ln w="28575"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ECA254-5CF3-B211-B6B8-C2B9628A5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6789" y="3554469"/>
            <a:ext cx="11146499" cy="7794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8BEE88-6A65-0F8B-5716-74F05A5E7D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6651" y="3663697"/>
            <a:ext cx="2220913" cy="347663"/>
          </a:xfrm>
        </p:spPr>
        <p:txBody>
          <a:bodyPr/>
          <a:lstStyle/>
          <a:p>
            <a:pPr algn="ctr"/>
            <a:r>
              <a:rPr lang="en-US" sz="2400" b="1" dirty="0"/>
              <a:t>Perceivable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168BB-5F1E-8E52-B94F-11E41480D3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74040" y="3641996"/>
            <a:ext cx="2220913" cy="347663"/>
          </a:xfrm>
        </p:spPr>
        <p:txBody>
          <a:bodyPr/>
          <a:lstStyle/>
          <a:p>
            <a:pPr algn="ctr"/>
            <a:r>
              <a:rPr lang="en-US" sz="2400" b="1" dirty="0"/>
              <a:t>Operable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3B35D16-27FE-145A-8785-C2787C7577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48510" y="3630344"/>
            <a:ext cx="2220913" cy="347663"/>
          </a:xfrm>
        </p:spPr>
        <p:txBody>
          <a:bodyPr/>
          <a:lstStyle/>
          <a:p>
            <a:pPr algn="ctr"/>
            <a:r>
              <a:rPr lang="en-US" sz="2400" b="1" dirty="0"/>
              <a:t>Understandable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6C0394-A340-B6FD-43D0-FB1E149711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42374" y="3625199"/>
            <a:ext cx="2220913" cy="347663"/>
          </a:xfrm>
        </p:spPr>
        <p:txBody>
          <a:bodyPr/>
          <a:lstStyle/>
          <a:p>
            <a:pPr algn="ctr"/>
            <a:r>
              <a:rPr lang="en-US" sz="2400" b="1" dirty="0"/>
              <a:t>Robust</a:t>
            </a:r>
          </a:p>
        </p:txBody>
      </p:sp>
      <p:sp>
        <p:nvSpPr>
          <p:cNvPr id="6" name="Isosceles Triangle 10">
            <a:extLst>
              <a:ext uri="{FF2B5EF4-FFF2-40B4-BE49-F238E27FC236}">
                <a16:creationId xmlns:a16="http://schemas.microsoft.com/office/drawing/2014/main" id="{402CFF24-B7B2-3BE8-451D-D10CBDA5D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687193" y="4315620"/>
            <a:ext cx="6919359" cy="914400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08292-B4FB-235B-1C6C-3E763EA1C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942" y="5285056"/>
            <a:ext cx="11071862" cy="779408"/>
          </a:xfrm>
        </p:spPr>
        <p:txBody>
          <a:bodyPr/>
          <a:lstStyle/>
          <a:p>
            <a:pPr algn="ctr"/>
            <a:r>
              <a:rPr lang="en-US" sz="3200" dirty="0"/>
              <a:t>Web Content Accessibility Guidelines</a:t>
            </a:r>
          </a:p>
        </p:txBody>
      </p:sp>
    </p:spTree>
    <p:extLst>
      <p:ext uri="{BB962C8B-B14F-4D97-AF65-F5344CB8AC3E}">
        <p14:creationId xmlns:p14="http://schemas.microsoft.com/office/powerpoint/2010/main" val="312526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56D854-A9B1-EC54-4289-B28FC43A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WCAG 2.2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3BB52-0C10-70F5-F22C-C3AA018DE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08" y="1454599"/>
            <a:ext cx="4294464" cy="414997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4 Principles</a:t>
            </a:r>
          </a:p>
          <a:p>
            <a:r>
              <a:rPr lang="en-US" dirty="0">
                <a:solidFill>
                  <a:schemeClr val="tx2"/>
                </a:solidFill>
              </a:rPr>
              <a:t>13 Guidelines</a:t>
            </a:r>
          </a:p>
          <a:p>
            <a:r>
              <a:rPr lang="en-US" dirty="0">
                <a:solidFill>
                  <a:schemeClr val="tx2"/>
                </a:solidFill>
              </a:rPr>
              <a:t>86 Success Criteria</a:t>
            </a:r>
          </a:p>
        </p:txBody>
      </p:sp>
      <p:pic>
        <p:nvPicPr>
          <p:cNvPr id="11" name="UKG Logo" descr="UKG Logo" hidden="1">
            <a:extLst>
              <a:ext uri="{FF2B5EF4-FFF2-40B4-BE49-F238E27FC236}">
                <a16:creationId xmlns:a16="http://schemas.microsoft.com/office/drawing/2014/main" id="{4E01FF59-31AE-3DCC-983F-2782BF2C2E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05903" y="6939944"/>
            <a:ext cx="618126" cy="19701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1170E23-5B4E-CBD0-04C9-99CB11E1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031866" y="670007"/>
            <a:ext cx="5582111" cy="5471515"/>
            <a:chOff x="1883318" y="5486399"/>
            <a:chExt cx="3731531" cy="36576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481B113-71A7-F8BA-0F44-A81C3557A2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8267" y="6544457"/>
              <a:ext cx="1630848" cy="163369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D1C0F91-59A9-A9B4-2509-4CD4979AB51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83318" y="5486399"/>
              <a:ext cx="3731531" cy="3657600"/>
              <a:chOff x="-1289539" y="-614083"/>
              <a:chExt cx="6781947" cy="6647575"/>
            </a:xfrm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C0E50D65-94CF-232E-55B1-2AD534195D26}"/>
                  </a:ext>
                </a:extLst>
              </p:cNvPr>
              <p:cNvSpPr/>
              <p:nvPr/>
            </p:nvSpPr>
            <p:spPr>
              <a:xfrm>
                <a:off x="2034686" y="-613205"/>
                <a:ext cx="3324225" cy="5521131"/>
              </a:xfrm>
              <a:custGeom>
                <a:avLst/>
                <a:gdLst>
                  <a:gd name="connsiteX0" fmla="*/ 1812140 w 1812618"/>
                  <a:gd name="connsiteY0" fmla="*/ 1812619 h 3010537"/>
                  <a:gd name="connsiteX1" fmla="*/ 0 w 1812618"/>
                  <a:gd name="connsiteY1" fmla="*/ 0 h 3010537"/>
                  <a:gd name="connsiteX2" fmla="*/ 583481 w 1812618"/>
                  <a:gd name="connsiteY2" fmla="*/ 583481 h 3010537"/>
                  <a:gd name="connsiteX3" fmla="*/ 58348 w 1812618"/>
                  <a:gd name="connsiteY3" fmla="*/ 1164093 h 3010537"/>
                  <a:gd name="connsiteX4" fmla="*/ 651873 w 1812618"/>
                  <a:gd name="connsiteY4" fmla="*/ 1812619 h 3010537"/>
                  <a:gd name="connsiteX5" fmla="*/ 589699 w 1812618"/>
                  <a:gd name="connsiteY5" fmla="*/ 2088576 h 3010537"/>
                  <a:gd name="connsiteX6" fmla="*/ 559568 w 1812618"/>
                  <a:gd name="connsiteY6" fmla="*/ 2135446 h 3010537"/>
                  <a:gd name="connsiteX7" fmla="*/ 772874 w 1812618"/>
                  <a:gd name="connsiteY7" fmla="*/ 2932233 h 3010537"/>
                  <a:gd name="connsiteX8" fmla="*/ 1569661 w 1812618"/>
                  <a:gd name="connsiteY8" fmla="*/ 2718928 h 3010537"/>
                  <a:gd name="connsiteX9" fmla="*/ 1574922 w 1812618"/>
                  <a:gd name="connsiteY9" fmla="*/ 2708406 h 3010537"/>
                  <a:gd name="connsiteX10" fmla="*/ 1812619 w 1812618"/>
                  <a:gd name="connsiteY10" fmla="*/ 1812619 h 301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2618" h="3010537">
                    <a:moveTo>
                      <a:pt x="1812140" y="1812619"/>
                    </a:moveTo>
                    <a:cubicBezTo>
                      <a:pt x="1812140" y="811613"/>
                      <a:pt x="1001005" y="0"/>
                      <a:pt x="0" y="0"/>
                    </a:cubicBezTo>
                    <a:cubicBezTo>
                      <a:pt x="322349" y="0"/>
                      <a:pt x="583481" y="261132"/>
                      <a:pt x="583481" y="583481"/>
                    </a:cubicBezTo>
                    <a:cubicBezTo>
                      <a:pt x="583481" y="885744"/>
                      <a:pt x="353437" y="1134441"/>
                      <a:pt x="58348" y="1164093"/>
                    </a:cubicBezTo>
                    <a:cubicBezTo>
                      <a:pt x="390741" y="1193746"/>
                      <a:pt x="651873" y="1472573"/>
                      <a:pt x="651873" y="1812619"/>
                    </a:cubicBezTo>
                    <a:cubicBezTo>
                      <a:pt x="651873" y="1911619"/>
                      <a:pt x="629395" y="2004880"/>
                      <a:pt x="589699" y="2088576"/>
                    </a:cubicBezTo>
                    <a:cubicBezTo>
                      <a:pt x="579177" y="2103403"/>
                      <a:pt x="568655" y="2119185"/>
                      <a:pt x="559568" y="2135446"/>
                    </a:cubicBezTo>
                    <a:cubicBezTo>
                      <a:pt x="398393" y="2414274"/>
                      <a:pt x="494046" y="2771058"/>
                      <a:pt x="772874" y="2932233"/>
                    </a:cubicBezTo>
                    <a:cubicBezTo>
                      <a:pt x="1051701" y="3093408"/>
                      <a:pt x="1408486" y="2997755"/>
                      <a:pt x="1569661" y="2718928"/>
                    </a:cubicBezTo>
                    <a:cubicBezTo>
                      <a:pt x="1571574" y="2715580"/>
                      <a:pt x="1573008" y="2712232"/>
                      <a:pt x="1574922" y="2708406"/>
                    </a:cubicBezTo>
                    <a:cubicBezTo>
                      <a:pt x="1725575" y="2443926"/>
                      <a:pt x="1812619" y="2138794"/>
                      <a:pt x="1812619" y="181261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C456EA26-E066-D72D-1521-9399FCFC22D6}"/>
                  </a:ext>
                </a:extLst>
              </p:cNvPr>
              <p:cNvSpPr/>
              <p:nvPr/>
            </p:nvSpPr>
            <p:spPr>
              <a:xfrm>
                <a:off x="-1289539" y="-614083"/>
                <a:ext cx="4394292" cy="4968795"/>
              </a:xfrm>
              <a:custGeom>
                <a:avLst/>
                <a:gdLst>
                  <a:gd name="connsiteX0" fmla="*/ 1160745 w 2396099"/>
                  <a:gd name="connsiteY0" fmla="*/ 1813097 h 2709362"/>
                  <a:gd name="connsiteX1" fmla="*/ 1812619 w 2396099"/>
                  <a:gd name="connsiteY1" fmla="*/ 1161224 h 2709362"/>
                  <a:gd name="connsiteX2" fmla="*/ 1870967 w 2396099"/>
                  <a:gd name="connsiteY2" fmla="*/ 1164093 h 2709362"/>
                  <a:gd name="connsiteX3" fmla="*/ 2396100 w 2396099"/>
                  <a:gd name="connsiteY3" fmla="*/ 583481 h 2709362"/>
                  <a:gd name="connsiteX4" fmla="*/ 1812619 w 2396099"/>
                  <a:gd name="connsiteY4" fmla="*/ 0 h 2709362"/>
                  <a:gd name="connsiteX5" fmla="*/ 0 w 2396099"/>
                  <a:gd name="connsiteY5" fmla="*/ 1813097 h 2709362"/>
                  <a:gd name="connsiteX6" fmla="*/ 237697 w 2396099"/>
                  <a:gd name="connsiteY6" fmla="*/ 2709362 h 2709362"/>
                  <a:gd name="connsiteX7" fmla="*/ 456263 w 2396099"/>
                  <a:gd name="connsiteY7" fmla="*/ 1922619 h 2709362"/>
                  <a:gd name="connsiteX8" fmla="*/ 1222441 w 2396099"/>
                  <a:gd name="connsiteY8" fmla="*/ 2088576 h 2709362"/>
                  <a:gd name="connsiteX9" fmla="*/ 1160745 w 2396099"/>
                  <a:gd name="connsiteY9" fmla="*/ 1813097 h 2709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96099" h="2709362">
                    <a:moveTo>
                      <a:pt x="1160745" y="1813097"/>
                    </a:moveTo>
                    <a:cubicBezTo>
                      <a:pt x="1160745" y="1452964"/>
                      <a:pt x="1452486" y="1161224"/>
                      <a:pt x="1812619" y="1161224"/>
                    </a:cubicBezTo>
                    <a:cubicBezTo>
                      <a:pt x="1832227" y="1161224"/>
                      <a:pt x="1851836" y="1162658"/>
                      <a:pt x="1870967" y="1164093"/>
                    </a:cubicBezTo>
                    <a:cubicBezTo>
                      <a:pt x="2165577" y="1134919"/>
                      <a:pt x="2396100" y="886222"/>
                      <a:pt x="2396100" y="583481"/>
                    </a:cubicBezTo>
                    <a:cubicBezTo>
                      <a:pt x="2396100" y="261132"/>
                      <a:pt x="2134968" y="0"/>
                      <a:pt x="1812619" y="0"/>
                    </a:cubicBezTo>
                    <a:cubicBezTo>
                      <a:pt x="811613" y="478"/>
                      <a:pt x="0" y="812091"/>
                      <a:pt x="0" y="1813097"/>
                    </a:cubicBezTo>
                    <a:cubicBezTo>
                      <a:pt x="0" y="2139272"/>
                      <a:pt x="87044" y="2444883"/>
                      <a:pt x="237697" y="2709362"/>
                    </a:cubicBezTo>
                    <a:cubicBezTo>
                      <a:pt x="84653" y="2431970"/>
                      <a:pt x="180784" y="2081881"/>
                      <a:pt x="456263" y="1922619"/>
                    </a:cubicBezTo>
                    <a:cubicBezTo>
                      <a:pt x="718830" y="1771010"/>
                      <a:pt x="1049788" y="1846575"/>
                      <a:pt x="1222441" y="2088576"/>
                    </a:cubicBezTo>
                    <a:cubicBezTo>
                      <a:pt x="1183224" y="2004880"/>
                      <a:pt x="1160745" y="1911619"/>
                      <a:pt x="1160745" y="181309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47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CA48BDF6-8843-676D-02B2-4FA4F2589AFE}"/>
                  </a:ext>
                </a:extLst>
              </p:cNvPr>
              <p:cNvSpPr/>
              <p:nvPr/>
            </p:nvSpPr>
            <p:spPr>
              <a:xfrm>
                <a:off x="-987578" y="2767390"/>
                <a:ext cx="5886884" cy="3266102"/>
              </a:xfrm>
              <a:custGeom>
                <a:avLst/>
                <a:gdLst>
                  <a:gd name="connsiteX0" fmla="*/ 2420361 w 3209973"/>
                  <a:gd name="connsiteY0" fmla="*/ 1088878 h 1780925"/>
                  <a:gd name="connsiteX1" fmla="*/ 2180751 w 3209973"/>
                  <a:gd name="connsiteY1" fmla="*/ 343265 h 1780925"/>
                  <a:gd name="connsiteX2" fmla="*/ 1647965 w 3209973"/>
                  <a:gd name="connsiteY2" fmla="*/ 620658 h 1780925"/>
                  <a:gd name="connsiteX3" fmla="*/ 1057788 w 3209973"/>
                  <a:gd name="connsiteY3" fmla="*/ 244265 h 1780925"/>
                  <a:gd name="connsiteX4" fmla="*/ 291610 w 3209973"/>
                  <a:gd name="connsiteY4" fmla="*/ 78307 h 1780925"/>
                  <a:gd name="connsiteX5" fmla="*/ 78305 w 3209973"/>
                  <a:gd name="connsiteY5" fmla="*/ 875094 h 1780925"/>
                  <a:gd name="connsiteX6" fmla="*/ 85000 w 3209973"/>
                  <a:gd name="connsiteY6" fmla="*/ 885616 h 1780925"/>
                  <a:gd name="connsiteX7" fmla="*/ 1647487 w 3209973"/>
                  <a:gd name="connsiteY7" fmla="*/ 1780925 h 1780925"/>
                  <a:gd name="connsiteX8" fmla="*/ 3209974 w 3209973"/>
                  <a:gd name="connsiteY8" fmla="*/ 885616 h 1780925"/>
                  <a:gd name="connsiteX9" fmla="*/ 2420361 w 3209973"/>
                  <a:gd name="connsiteY9" fmla="*/ 1087922 h 1780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9973" h="1780925">
                    <a:moveTo>
                      <a:pt x="2420361" y="1088878"/>
                    </a:moveTo>
                    <a:cubicBezTo>
                      <a:pt x="2158272" y="937747"/>
                      <a:pt x="2057837" y="613484"/>
                      <a:pt x="2180751" y="343265"/>
                    </a:cubicBezTo>
                    <a:cubicBezTo>
                      <a:pt x="2062620" y="510658"/>
                      <a:pt x="1868445" y="620658"/>
                      <a:pt x="1647965" y="620658"/>
                    </a:cubicBezTo>
                    <a:cubicBezTo>
                      <a:pt x="1386355" y="620658"/>
                      <a:pt x="1161571" y="466179"/>
                      <a:pt x="1057788" y="244265"/>
                    </a:cubicBezTo>
                    <a:cubicBezTo>
                      <a:pt x="885135" y="2263"/>
                      <a:pt x="554177" y="-73302"/>
                      <a:pt x="291610" y="78307"/>
                    </a:cubicBezTo>
                    <a:cubicBezTo>
                      <a:pt x="12783" y="239482"/>
                      <a:pt x="-82870" y="596267"/>
                      <a:pt x="78305" y="875094"/>
                    </a:cubicBezTo>
                    <a:cubicBezTo>
                      <a:pt x="80218" y="878920"/>
                      <a:pt x="83087" y="882268"/>
                      <a:pt x="85000" y="885616"/>
                    </a:cubicBezTo>
                    <a:cubicBezTo>
                      <a:pt x="399698" y="1421271"/>
                      <a:pt x="981266" y="1780925"/>
                      <a:pt x="1647487" y="1780925"/>
                    </a:cubicBezTo>
                    <a:cubicBezTo>
                      <a:pt x="2313708" y="1780925"/>
                      <a:pt x="2894798" y="1421271"/>
                      <a:pt x="3209974" y="885616"/>
                    </a:cubicBezTo>
                    <a:cubicBezTo>
                      <a:pt x="3045929" y="1155835"/>
                      <a:pt x="2695362" y="1247183"/>
                      <a:pt x="2420361" y="10879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47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EEF6755-F45F-3C59-EEB8-DD64F92597AB}"/>
                  </a:ext>
                </a:extLst>
              </p:cNvPr>
              <p:cNvSpPr txBox="1"/>
              <p:nvPr/>
            </p:nvSpPr>
            <p:spPr>
              <a:xfrm>
                <a:off x="-915831" y="564359"/>
                <a:ext cx="2817020" cy="49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2400" b="1" dirty="0">
                    <a:solidFill>
                      <a:schemeClr val="bg1"/>
                    </a:solidFill>
                  </a:rPr>
                  <a:t>4 Principles</a:t>
                </a:r>
                <a:endParaRPr lang="en-US" sz="240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771204C-5B31-DB51-8111-DDDB2D6783B8}"/>
                  </a:ext>
                </a:extLst>
              </p:cNvPr>
              <p:cNvSpPr txBox="1"/>
              <p:nvPr/>
            </p:nvSpPr>
            <p:spPr>
              <a:xfrm>
                <a:off x="3306428" y="2017081"/>
                <a:ext cx="2185980" cy="878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2400" b="1" dirty="0"/>
                  <a:t>13 Guidelines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37A988F-C3B8-0B5B-E35A-CC1BE6BC917B}"/>
                  </a:ext>
                </a:extLst>
              </p:cNvPr>
              <p:cNvSpPr txBox="1"/>
              <p:nvPr/>
            </p:nvSpPr>
            <p:spPr>
              <a:xfrm>
                <a:off x="26320" y="4517683"/>
                <a:ext cx="2817019" cy="878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2400" b="1" dirty="0">
                    <a:solidFill>
                      <a:schemeClr val="bg1"/>
                    </a:solidFill>
                  </a:rPr>
                  <a:t>86 Success Criteria</a:t>
                </a:r>
              </a:p>
            </p:txBody>
          </p:sp>
        </p:grpSp>
      </p:grpSp>
      <p:pic>
        <p:nvPicPr>
          <p:cNvPr id="27" name="Graphic 26">
            <a:extLst>
              <a:ext uri="{FF2B5EF4-FFF2-40B4-BE49-F238E27FC236}">
                <a16:creationId xmlns:a16="http://schemas.microsoft.com/office/drawing/2014/main" id="{497BA664-0698-EB5E-0D8A-2D13C7DFF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69123" y="2237978"/>
            <a:ext cx="2393641" cy="239364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F14EDE8-310F-0670-5CB5-D15EFEDDE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24696" y="3253190"/>
            <a:ext cx="2279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WCAG          2.2</a:t>
            </a:r>
          </a:p>
        </p:txBody>
      </p:sp>
    </p:spTree>
    <p:extLst>
      <p:ext uri="{BB962C8B-B14F-4D97-AF65-F5344CB8AC3E}">
        <p14:creationId xmlns:p14="http://schemas.microsoft.com/office/powerpoint/2010/main" val="383827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6A16937-EC97-AC5D-962D-FC041031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 Levels of Accessibility &amp;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# of Success Criteria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6D2FB7-CB52-8396-0C03-5B99AE50F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527005" y="3333664"/>
            <a:ext cx="2714523" cy="1866706"/>
          </a:xfrm>
          <a:prstGeom prst="rect">
            <a:avLst/>
          </a:prstGeom>
          <a:solidFill>
            <a:schemeClr val="accent4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7A4785D-06E6-D7DC-75B1-6995FE59C0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7004" y="2911113"/>
            <a:ext cx="2714523" cy="1866706"/>
          </a:xfrm>
          <a:noFill/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800" dirty="0"/>
              <a:t>(minimum)</a:t>
            </a:r>
          </a:p>
          <a:p>
            <a:pPr algn="ctr"/>
            <a:endParaRPr lang="en-US" sz="2800" dirty="0"/>
          </a:p>
          <a:p>
            <a:pPr algn="ctr"/>
            <a:r>
              <a:rPr lang="en-US" sz="5400" dirty="0"/>
              <a:t>31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C2061F-7FF9-9058-1668-5F3CAB5A9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592977" y="2255372"/>
            <a:ext cx="2714523" cy="2982434"/>
          </a:xfrm>
          <a:prstGeom prst="rect">
            <a:avLst/>
          </a:prstGeom>
          <a:solidFill>
            <a:schemeClr val="accent4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D695EB1-EF7E-BC1F-1DB9-1E79F0985F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92977" y="1697389"/>
            <a:ext cx="2714523" cy="1052827"/>
          </a:xfrm>
          <a:noFill/>
        </p:spPr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AA</a:t>
            </a:r>
          </a:p>
          <a:p>
            <a:pPr algn="ctr"/>
            <a:r>
              <a:rPr lang="en-US" sz="2800" dirty="0"/>
              <a:t>(must have)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5400" dirty="0"/>
              <a:t>24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BB3365-2DE2-48D9-96B3-AB7B66D5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8600376" y="1444524"/>
            <a:ext cx="2714523" cy="3793282"/>
          </a:xfrm>
          <a:prstGeom prst="rect">
            <a:avLst/>
          </a:prstGeom>
          <a:solidFill>
            <a:schemeClr val="accent4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9C8181E7-DB1C-A08B-DC86-8AB021082B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00375" y="567158"/>
            <a:ext cx="2714523" cy="3277307"/>
          </a:xfrm>
          <a:noFill/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AAA</a:t>
            </a:r>
          </a:p>
          <a:p>
            <a:pPr algn="ctr"/>
            <a:r>
              <a:rPr lang="en-US" sz="2800" dirty="0"/>
              <a:t>(good to have)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5400" dirty="0"/>
              <a:t>31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2277797D-92D8-6A92-87E2-59CE92C68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942" y="5264720"/>
            <a:ext cx="11071862" cy="799744"/>
          </a:xfrm>
        </p:spPr>
        <p:txBody>
          <a:bodyPr anchor="ctr"/>
          <a:lstStyle/>
          <a:p>
            <a:pPr algn="ctr"/>
            <a:r>
              <a:rPr lang="en-US" sz="4000" dirty="0"/>
              <a:t>Most software vendors target Level AA </a:t>
            </a:r>
          </a:p>
        </p:txBody>
      </p:sp>
    </p:spTree>
    <p:extLst>
      <p:ext uri="{BB962C8B-B14F-4D97-AF65-F5344CB8AC3E}">
        <p14:creationId xmlns:p14="http://schemas.microsoft.com/office/powerpoint/2010/main" val="315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4832C7-7F4F-A0EE-502D-826949262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Success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A67CD-3CC8-0D84-11D7-F6C101BF4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69" y="1582616"/>
            <a:ext cx="11071862" cy="44343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Address various accessibility needs</a:t>
            </a:r>
          </a:p>
          <a:p>
            <a:pPr marL="576263" lvl="1" indent="-342900"/>
            <a:r>
              <a:rPr lang="en-US" dirty="0"/>
              <a:t>Vision / Color</a:t>
            </a:r>
          </a:p>
          <a:p>
            <a:pPr marL="576263" lvl="1" indent="-342900"/>
            <a:r>
              <a:rPr lang="en-US" dirty="0"/>
              <a:t>Auditory</a:t>
            </a:r>
          </a:p>
          <a:p>
            <a:pPr marL="576263" lvl="1" indent="-342900"/>
            <a:r>
              <a:rPr lang="en-US" dirty="0"/>
              <a:t>Mobility </a:t>
            </a:r>
          </a:p>
          <a:p>
            <a:pPr marL="576263" lvl="1" indent="-342900"/>
            <a:r>
              <a:rPr lang="en-US" dirty="0"/>
              <a:t>Cognitive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Are testable statements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Specification provides documentation for each</a:t>
            </a:r>
          </a:p>
          <a:p>
            <a:pPr marL="576263" lvl="1" indent="-342900"/>
            <a:r>
              <a:rPr lang="en-US" dirty="0"/>
              <a:t>Understanding </a:t>
            </a:r>
          </a:p>
          <a:p>
            <a:pPr marL="576263" lvl="1" indent="-342900"/>
            <a:r>
              <a:rPr lang="en-US" dirty="0"/>
              <a:t> How to Meet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6B275D-A7A8-6436-D62E-C1DE215B0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2277" y="1485900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1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9E32295-B1D3-5F40-A43D-C0F82B705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4424" y="2064334"/>
            <a:ext cx="10203151" cy="2396834"/>
          </a:xfrm>
          <a:prstGeom prst="roundRect">
            <a:avLst>
              <a:gd name="adj" fmla="val 8585"/>
            </a:avLst>
          </a:prstGeom>
          <a:solidFill>
            <a:schemeClr val="tx2">
              <a:alpha val="9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B46B4A5-940A-F144-AE2A-62FFB0F3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22" y="465394"/>
            <a:ext cx="11017956" cy="5615695"/>
          </a:xfrm>
        </p:spPr>
        <p:txBody>
          <a:bodyPr/>
          <a:lstStyle/>
          <a:p>
            <a:r>
              <a:rPr lang="en-US" dirty="0"/>
              <a:t>Keyboard Testing</a:t>
            </a:r>
          </a:p>
        </p:txBody>
      </p:sp>
      <p:sp>
        <p:nvSpPr>
          <p:cNvPr id="3" name="Slide Number ">
            <a:extLst>
              <a:ext uri="{FF2B5EF4-FFF2-40B4-BE49-F238E27FC236}">
                <a16:creationId xmlns:a16="http://schemas.microsoft.com/office/drawing/2014/main" id="{5B45D274-8B75-CB45-99FD-32F31BDA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384" y="6530968"/>
            <a:ext cx="595746" cy="224023"/>
          </a:xfrm>
        </p:spPr>
        <p:txBody>
          <a:bodyPr/>
          <a:lstStyle/>
          <a:p>
            <a:fld id="{523A240F-EAFE-E84F-B44C-6D7A08E0E40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0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C36930-6BDE-3A6F-EEED-FEAB2DA97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64" y="1326108"/>
            <a:ext cx="3019936" cy="3753891"/>
          </a:xfrm>
        </p:spPr>
        <p:txBody>
          <a:bodyPr/>
          <a:lstStyle/>
          <a:p>
            <a:r>
              <a:rPr lang="en-US" dirty="0"/>
              <a:t>Not everyone uses a mouse</a:t>
            </a:r>
          </a:p>
        </p:txBody>
      </p:sp>
      <p:pic>
        <p:nvPicPr>
          <p:cNvPr id="7" name="Content Placeholder 6" descr="Screen shot from Apple Sady commercial about Apple features used by people with disabilities. Shows a woman in a wheelchair in front of a computer.">
            <a:extLst>
              <a:ext uri="{FF2B5EF4-FFF2-40B4-BE49-F238E27FC236}">
                <a16:creationId xmlns:a16="http://schemas.microsoft.com/office/drawing/2014/main" id="{4C2AF100-3A69-B01A-0101-FF5DAC557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552092" y="384777"/>
            <a:ext cx="7948246" cy="5540264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0165D-A19C-59D1-CEE4-6419D16937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Apple Accessibility Video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E16C86-2073-29FC-33AD-3A1A3F71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25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1C8F1030-3D07-9648-A245-E07E0BB72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Keyboard Items You Can Test</a:t>
            </a:r>
          </a:p>
        </p:txBody>
      </p:sp>
      <p:sp>
        <p:nvSpPr>
          <p:cNvPr id="5" name="Content">
            <a:extLst>
              <a:ext uri="{FF2B5EF4-FFF2-40B4-BE49-F238E27FC236}">
                <a16:creationId xmlns:a16="http://schemas.microsoft.com/office/drawing/2014/main" id="{D375036B-35F2-A444-9921-65238B1B5F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0068" y="1981482"/>
            <a:ext cx="6439368" cy="44111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2"/>
              </a:rPr>
              <a:t>2.1.1 Keyboard</a:t>
            </a:r>
            <a:endParaRPr lang="en-US" i="0" dirty="0">
              <a:solidFill>
                <a:srgbClr val="333333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Open Sans" panose="020B0606030504020204" pitchFamily="34" charset="0"/>
                <a:hlinkClick r:id="rId3"/>
              </a:rPr>
              <a:t>2.1.1 No Keyboard Trap</a:t>
            </a:r>
            <a:endParaRPr lang="en-US" dirty="0">
              <a:solidFill>
                <a:srgbClr val="333333"/>
              </a:solidFill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4"/>
              </a:rPr>
              <a:t>2.4.1 Bypass Blocks</a:t>
            </a:r>
            <a:r>
              <a:rPr lang="en-US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(skip link)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5"/>
              </a:rPr>
              <a:t>2.4.3 Focus Order</a:t>
            </a:r>
            <a:endParaRPr lang="en-US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Open Sans" panose="020B0606030504020204" pitchFamily="34" charset="0"/>
                <a:hlinkClick r:id="rId6"/>
              </a:rPr>
              <a:t>2.4.7 Focus Visible</a:t>
            </a:r>
            <a:endParaRPr lang="en-US" dirty="0">
              <a:solidFill>
                <a:srgbClr val="333333"/>
              </a:solidFill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Dialog focus trap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Popup dismissal</a:t>
            </a:r>
            <a:endParaRPr lang="en-US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</p:txBody>
      </p:sp>
      <p:pic>
        <p:nvPicPr>
          <p:cNvPr id="8" name="Picture 5" descr="Man in a wheelchair interactive with a computer via a mouth stick ">
            <a:extLst>
              <a:ext uri="{FF2B5EF4-FFF2-40B4-BE49-F238E27FC236}">
                <a16:creationId xmlns:a16="http://schemas.microsoft.com/office/drawing/2014/main" id="{F7477C4B-0A53-CEA1-BAB2-DE5BB4E1E0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28329" y="357188"/>
            <a:ext cx="4669960" cy="60356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">
            <a:extLst>
              <a:ext uri="{FF2B5EF4-FFF2-40B4-BE49-F238E27FC236}">
                <a16:creationId xmlns:a16="http://schemas.microsoft.com/office/drawing/2014/main" id="{79346CF6-59F2-094E-963D-1801908C2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28F9EC-FAC0-5843-88C9-91B3A6AB5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Keyboard Navigation</a:t>
            </a:r>
          </a:p>
        </p:txBody>
      </p:sp>
      <p:pic>
        <p:nvPicPr>
          <p:cNvPr id="6" name="Picture Placeholder 20">
            <a:extLst>
              <a:ext uri="{FF2B5EF4-FFF2-40B4-BE49-F238E27FC236}">
                <a16:creationId xmlns:a16="http://schemas.microsoft.com/office/drawing/2014/main" id="{AE990DCD-4BD9-0E89-0FE3-1295FF895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" b="38"/>
          <a:stretch>
            <a:fillRect/>
          </a:stretch>
        </p:blipFill>
        <p:spPr>
          <a:xfrm>
            <a:off x="10279375" y="149492"/>
            <a:ext cx="1352557" cy="1351339"/>
          </a:xfrm>
          <a:prstGeom prst="ellipse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4FDA465-451E-3941-931A-473EF428B234}"/>
              </a:ext>
            </a:extLst>
          </p:cNvPr>
          <p:cNvGraphicFramePr>
            <a:graphicFrameLocks noGrp="1"/>
          </p:cNvGraphicFramePr>
          <p:nvPr>
            <p:ph idx="15"/>
          </p:nvPr>
        </p:nvGraphicFramePr>
        <p:xfrm>
          <a:off x="560388" y="1679575"/>
          <a:ext cx="11079160" cy="32359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769790">
                  <a:extLst>
                    <a:ext uri="{9D8B030D-6E8A-4147-A177-3AD203B41FA5}">
                      <a16:colId xmlns:a16="http://schemas.microsoft.com/office/drawing/2014/main" val="3706142129"/>
                    </a:ext>
                  </a:extLst>
                </a:gridCol>
                <a:gridCol w="2769790">
                  <a:extLst>
                    <a:ext uri="{9D8B030D-6E8A-4147-A177-3AD203B41FA5}">
                      <a16:colId xmlns:a16="http://schemas.microsoft.com/office/drawing/2014/main" val="3858117154"/>
                    </a:ext>
                  </a:extLst>
                </a:gridCol>
                <a:gridCol w="2769790">
                  <a:extLst>
                    <a:ext uri="{9D8B030D-6E8A-4147-A177-3AD203B41FA5}">
                      <a16:colId xmlns:a16="http://schemas.microsoft.com/office/drawing/2014/main" val="3746279199"/>
                    </a:ext>
                  </a:extLst>
                </a:gridCol>
                <a:gridCol w="2769790">
                  <a:extLst>
                    <a:ext uri="{9D8B030D-6E8A-4147-A177-3AD203B41FA5}">
                      <a16:colId xmlns:a16="http://schemas.microsoft.com/office/drawing/2014/main" val="3587441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Navigate 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Navigate Backward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552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Shift-tab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56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Button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Shift-tab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Enter / space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548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Right/down arrow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Left/up arrow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Selected as receives focus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07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Checkbox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Shift-tab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101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Arrow 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Arrow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Enter; escape to close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713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Range slider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Arrow right; page down; 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Arrow left; page up;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187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Shift-tab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667936"/>
                  </a:ext>
                </a:extLst>
              </a:tr>
            </a:tbl>
          </a:graphicData>
        </a:graphic>
      </p:graphicFrame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F69E6D0-A398-BC3C-144D-101683CA8D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0068" y="5933659"/>
            <a:ext cx="11064241" cy="266441"/>
          </a:xfrm>
        </p:spPr>
        <p:txBody>
          <a:bodyPr/>
          <a:lstStyle/>
          <a:p>
            <a:r>
              <a:rPr lang="en-US" dirty="0">
                <a:hlinkClick r:id="rId3"/>
              </a:rPr>
              <a:t>Enabling keyboard accessibility on a Mac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103BF6-E002-7C40-9F63-87C532335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8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9E32295-B1D3-5F40-A43D-C0F82B705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4424" y="2064334"/>
            <a:ext cx="10203151" cy="2396834"/>
          </a:xfrm>
          <a:prstGeom prst="roundRect">
            <a:avLst>
              <a:gd name="adj" fmla="val 8585"/>
            </a:avLst>
          </a:prstGeom>
          <a:solidFill>
            <a:schemeClr val="tx2">
              <a:alpha val="9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B46B4A5-940A-F144-AE2A-62FFB0F3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22" y="465394"/>
            <a:ext cx="11017956" cy="5615695"/>
          </a:xfrm>
        </p:spPr>
        <p:txBody>
          <a:bodyPr/>
          <a:lstStyle/>
          <a:p>
            <a:r>
              <a:rPr lang="en-US" dirty="0"/>
              <a:t>Media &amp; Moving Content</a:t>
            </a:r>
          </a:p>
        </p:txBody>
      </p:sp>
      <p:sp>
        <p:nvSpPr>
          <p:cNvPr id="3" name="Slide Number ">
            <a:extLst>
              <a:ext uri="{FF2B5EF4-FFF2-40B4-BE49-F238E27FC236}">
                <a16:creationId xmlns:a16="http://schemas.microsoft.com/office/drawing/2014/main" id="{5B45D274-8B75-CB45-99FD-32F31BDA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384" y="6530968"/>
            <a:ext cx="595746" cy="224023"/>
          </a:xfrm>
        </p:spPr>
        <p:txBody>
          <a:bodyPr/>
          <a:lstStyle/>
          <a:p>
            <a:fld id="{523A240F-EAFE-E84F-B44C-6D7A08E0E40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6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F8774C-6061-AE89-3060-4A134770C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5D2C8-C1F0-1DEE-A486-7380D33C55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1.2.1 Audio-only and Video-only (Prerecorded)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1.2.2 Captions (prerecorded)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1.2.3 Audio Description or Media Alternative (Prerecorded)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1.2.4 Captions (Live)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1.2.5 Audio Description or Media Alternative (Live)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1.4.2 Audio Control</a:t>
            </a:r>
            <a:endParaRPr lang="en-US" dirty="0"/>
          </a:p>
        </p:txBody>
      </p:sp>
      <p:pic>
        <p:nvPicPr>
          <p:cNvPr id="19" name="Graphic 18" descr="A play button">
            <a:extLst>
              <a:ext uri="{FF2B5EF4-FFF2-40B4-BE49-F238E27FC236}">
                <a16:creationId xmlns:a16="http://schemas.microsoft.com/office/drawing/2014/main" id="{33055E74-1099-8CCE-98DB-B541D5192F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18943" y="1415791"/>
            <a:ext cx="5442626" cy="354148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9D3229-4E44-0696-8CD3-B3527CC343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91B2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Image by </a:t>
            </a:r>
            <a:r>
              <a:rPr lang="en-US" b="0" i="0" u="sng" dirty="0">
                <a:solidFill>
                  <a:srgbClr val="191B2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10"/>
              </a:rPr>
              <a:t>Samuel1983</a:t>
            </a:r>
            <a:r>
              <a:rPr lang="en-US" b="0" i="0" dirty="0">
                <a:solidFill>
                  <a:srgbClr val="191B2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from </a:t>
            </a:r>
            <a:r>
              <a:rPr lang="en-US" b="0" i="0" u="sng" dirty="0">
                <a:solidFill>
                  <a:srgbClr val="191B2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11"/>
              </a:rPr>
              <a:t>Pixabay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340AAE-9325-A969-7652-22E57BD2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6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">
            <a:extLst>
              <a:ext uri="{FF2B5EF4-FFF2-40B4-BE49-F238E27FC236}">
                <a16:creationId xmlns:a16="http://schemas.microsoft.com/office/drawing/2014/main" id="{7067F47F-842B-C446-B906-1BB370CD1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Speaker Introduction</a:t>
            </a:r>
          </a:p>
        </p:txBody>
      </p:sp>
      <p:pic>
        <p:nvPicPr>
          <p:cNvPr id="5" name="Picture Placeholder 4" descr="Becky Gibson, woman with grey hair wearing a bright red shirt.">
            <a:extLst>
              <a:ext uri="{FF2B5EF4-FFF2-40B4-BE49-F238E27FC236}">
                <a16:creationId xmlns:a16="http://schemas.microsoft.com/office/drawing/2014/main" id="{E267FA8E-378D-ADD5-64B2-CA139594A7C3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2" name="Pronouns 2">
            <a:extLst>
              <a:ext uri="{FF2B5EF4-FFF2-40B4-BE49-F238E27FC236}">
                <a16:creationId xmlns:a16="http://schemas.microsoft.com/office/drawing/2014/main" id="{E37E93CC-32A9-C802-FD6D-96ECA6D437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Becky Gibson</a:t>
            </a:r>
          </a:p>
          <a:p>
            <a:r>
              <a:rPr lang="en-US" dirty="0"/>
              <a:t>She, her, hers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8CF09-5810-4863-7CB4-EE998F4BF9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29763" y="4827565"/>
            <a:ext cx="3072712" cy="1066367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Lead Accessibility Specialist at UKG</a:t>
            </a:r>
          </a:p>
          <a:p>
            <a:endParaRPr lang="en-US" dirty="0"/>
          </a:p>
        </p:txBody>
      </p:sp>
      <p:sp>
        <p:nvSpPr>
          <p:cNvPr id="3" name="Slide Number ">
            <a:extLst>
              <a:ext uri="{FF2B5EF4-FFF2-40B4-BE49-F238E27FC236}">
                <a16:creationId xmlns:a16="http://schemas.microsoft.com/office/drawing/2014/main" id="{CA783701-DE3C-6545-BD1A-33D86728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23A240F-EAFE-E84F-B44C-6D7A08E0E40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8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61996B-FDBA-57D0-7B06-4F6E92383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68" y="357535"/>
            <a:ext cx="10892417" cy="964553"/>
          </a:xfrm>
        </p:spPr>
        <p:txBody>
          <a:bodyPr/>
          <a:lstStyle/>
          <a:p>
            <a:r>
              <a:rPr lang="en-US" dirty="0"/>
              <a:t>Moving Content - </a:t>
            </a:r>
            <a:r>
              <a:rPr lang="en-US" dirty="0">
                <a:hlinkClick r:id="rId2"/>
              </a:rPr>
              <a:t>2.2.2 Pause, Stop, Hide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E70840-806C-E824-3EF9-8FE7AD28AF6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0068" y="1790147"/>
            <a:ext cx="6439368" cy="4411124"/>
          </a:xfrm>
        </p:spPr>
        <p:txBody>
          <a:bodyPr/>
          <a:lstStyle/>
          <a:p>
            <a:r>
              <a:rPr lang="en-US" dirty="0"/>
              <a:t>Must be able to pause, stop, hide, or change the update frequency of: </a:t>
            </a:r>
          </a:p>
          <a:p>
            <a:pPr marL="576263" lvl="1" indent="-342900"/>
            <a:r>
              <a:rPr lang="en-US" dirty="0"/>
              <a:t>Moving, Blinking, Scrolling</a:t>
            </a:r>
          </a:p>
          <a:p>
            <a:pPr marL="804863" lvl="2" indent="-342900"/>
            <a:r>
              <a:rPr lang="en-US" dirty="0"/>
              <a:t>Starts automatically</a:t>
            </a:r>
          </a:p>
          <a:p>
            <a:pPr marL="804863" lvl="2" indent="-342900"/>
            <a:r>
              <a:rPr lang="en-US" dirty="0"/>
              <a:t>Lasts for more than 5 seconds</a:t>
            </a:r>
          </a:p>
          <a:p>
            <a:pPr marL="804863" lvl="2" indent="-342900"/>
            <a:r>
              <a:rPr lang="en-US" dirty="0"/>
              <a:t>Presented in parallel with other content</a:t>
            </a:r>
          </a:p>
          <a:p>
            <a:pPr marL="576263" lvl="1" indent="-342900"/>
            <a:r>
              <a:rPr lang="en-US" dirty="0"/>
              <a:t>Auto-updating content</a:t>
            </a:r>
          </a:p>
          <a:p>
            <a:pPr marL="804863" lvl="2" indent="-342900"/>
            <a:r>
              <a:rPr lang="en-US" dirty="0"/>
              <a:t>Starts Automatically</a:t>
            </a:r>
          </a:p>
          <a:p>
            <a:pPr marL="804863" lvl="2" indent="-342900"/>
            <a:r>
              <a:rPr lang="en-US" dirty="0"/>
              <a:t>Presented in parallel with other content</a:t>
            </a:r>
          </a:p>
        </p:txBody>
      </p:sp>
      <p:pic>
        <p:nvPicPr>
          <p:cNvPr id="10" name="Picture 9" descr="A pause button ">
            <a:extLst>
              <a:ext uri="{FF2B5EF4-FFF2-40B4-BE49-F238E27FC236}">
                <a16:creationId xmlns:a16="http://schemas.microsoft.com/office/drawing/2014/main" id="{24264A42-8224-01A1-1662-838FD42425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81"/>
          <a:stretch/>
        </p:blipFill>
        <p:spPr>
          <a:xfrm>
            <a:off x="7644984" y="1511350"/>
            <a:ext cx="3613462" cy="38862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1C4720-4DB7-A10F-DCB1-F472A40EA9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31872" y="5983450"/>
            <a:ext cx="6468261" cy="382670"/>
          </a:xfrm>
        </p:spPr>
        <p:txBody>
          <a:bodyPr/>
          <a:lstStyle/>
          <a:p>
            <a:pPr algn="r"/>
            <a:r>
              <a:rPr lang="en-US" b="0" i="0" dirty="0">
                <a:solidFill>
                  <a:srgbClr val="191B2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Image by </a:t>
            </a:r>
            <a:r>
              <a:rPr lang="en-US" b="0" i="0" u="sng" dirty="0">
                <a:solidFill>
                  <a:srgbClr val="191B2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4"/>
              </a:rPr>
              <a:t>Eva Schmidseder</a:t>
            </a:r>
            <a:r>
              <a:rPr lang="en-US" b="0" i="0" dirty="0">
                <a:solidFill>
                  <a:srgbClr val="191B2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from </a:t>
            </a:r>
            <a:r>
              <a:rPr lang="en-US" b="0" i="0" u="sng" dirty="0">
                <a:solidFill>
                  <a:srgbClr val="191B2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5"/>
              </a:rPr>
              <a:t>Pixabay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825E90-B325-78EB-8485-F7B73D63C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89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9E32295-B1D3-5F40-A43D-C0F82B705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4424" y="2064334"/>
            <a:ext cx="10203151" cy="2396834"/>
          </a:xfrm>
          <a:prstGeom prst="roundRect">
            <a:avLst>
              <a:gd name="adj" fmla="val 8585"/>
            </a:avLst>
          </a:prstGeom>
          <a:solidFill>
            <a:schemeClr val="tx2">
              <a:alpha val="9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B46B4A5-940A-F144-AE2A-62FFB0F3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22" y="465394"/>
            <a:ext cx="11017956" cy="5615695"/>
          </a:xfrm>
        </p:spPr>
        <p:txBody>
          <a:bodyPr/>
          <a:lstStyle/>
          <a:p>
            <a:r>
              <a:rPr lang="en-US" dirty="0"/>
              <a:t>Color</a:t>
            </a:r>
          </a:p>
        </p:txBody>
      </p:sp>
      <p:sp>
        <p:nvSpPr>
          <p:cNvPr id="3" name="Slide Number ">
            <a:extLst>
              <a:ext uri="{FF2B5EF4-FFF2-40B4-BE49-F238E27FC236}">
                <a16:creationId xmlns:a16="http://schemas.microsoft.com/office/drawing/2014/main" id="{5B45D274-8B75-CB45-99FD-32F31BDA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384" y="6530968"/>
            <a:ext cx="595746" cy="224023"/>
          </a:xfrm>
        </p:spPr>
        <p:txBody>
          <a:bodyPr/>
          <a:lstStyle/>
          <a:p>
            <a:fld id="{523A240F-EAFE-E84F-B44C-6D7A08E0E40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7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F8774C-6061-AE89-3060-4A134770C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Color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5D2C8-C1F0-1DEE-A486-7380D33C55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1.3.3 Sensory Characteristics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1.4.1 Use of Color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These generally need a color test tool</a:t>
            </a:r>
          </a:p>
          <a:p>
            <a:pPr marL="576263" lvl="1" indent="-342900"/>
            <a:r>
              <a:rPr lang="en-US" dirty="0">
                <a:hlinkClick r:id="rId4"/>
              </a:rPr>
              <a:t>1.4.3 Contrast (minimum)</a:t>
            </a:r>
            <a:endParaRPr lang="en-US" dirty="0"/>
          </a:p>
          <a:p>
            <a:pPr marL="576263" lvl="1" indent="-342900"/>
            <a:r>
              <a:rPr lang="en-US" dirty="0">
                <a:hlinkClick r:id="rId5"/>
              </a:rPr>
              <a:t>1.4.11 Non-text contrast</a:t>
            </a:r>
            <a:endParaRPr lang="en-US" dirty="0"/>
          </a:p>
          <a:p>
            <a:pPr marL="576263" lvl="1" indent="-342900"/>
            <a:endParaRPr lang="en-US" dirty="0"/>
          </a:p>
        </p:txBody>
      </p:sp>
      <p:pic>
        <p:nvPicPr>
          <p:cNvPr id="7" name="Graphic 6" descr="A group of colored pencils">
            <a:extLst>
              <a:ext uri="{FF2B5EF4-FFF2-40B4-BE49-F238E27FC236}">
                <a16:creationId xmlns:a16="http://schemas.microsoft.com/office/drawing/2014/main" id="{0E0545D8-FC1D-3050-744D-427C0C952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41898" y="1130753"/>
            <a:ext cx="5890034" cy="3915902"/>
          </a:xfrm>
          <a:prstGeom prst="rect">
            <a:avLst/>
          </a:prstGeom>
        </p:spPr>
      </p:pic>
      <p:sp>
        <p:nvSpPr>
          <p:cNvPr id="6" name="Text Placeholder 5" descr="A group of colored pencils">
            <a:extLst>
              <a:ext uri="{FF2B5EF4-FFF2-40B4-BE49-F238E27FC236}">
                <a16:creationId xmlns:a16="http://schemas.microsoft.com/office/drawing/2014/main" id="{9B9D3229-4E44-0696-8CD3-B3527CC343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2146" y="5818601"/>
            <a:ext cx="6468261" cy="382670"/>
          </a:xfrm>
        </p:spPr>
        <p:txBody>
          <a:bodyPr/>
          <a:lstStyle/>
          <a:p>
            <a:pPr algn="just"/>
            <a:r>
              <a:rPr lang="en-US" b="0" i="0" dirty="0">
                <a:solidFill>
                  <a:srgbClr val="191B2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Image by </a:t>
            </a:r>
            <a:r>
              <a:rPr lang="en-US" b="0" i="0" u="sng" dirty="0">
                <a:solidFill>
                  <a:srgbClr val="191B2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8"/>
              </a:rPr>
              <a:t>Clker-Free-Vector-Images</a:t>
            </a:r>
            <a:r>
              <a:rPr lang="en-US" b="0" i="0" dirty="0">
                <a:solidFill>
                  <a:srgbClr val="191B2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from </a:t>
            </a:r>
            <a:r>
              <a:rPr lang="en-US" b="0" i="0" u="sng" dirty="0">
                <a:solidFill>
                  <a:srgbClr val="191B2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9"/>
              </a:rPr>
              <a:t>Pixabay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340AAE-9325-A969-7652-22E57BD2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0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9E32295-B1D3-5F40-A43D-C0F82B705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4423" y="1473165"/>
            <a:ext cx="10203151" cy="2396834"/>
          </a:xfrm>
          <a:prstGeom prst="roundRect">
            <a:avLst>
              <a:gd name="adj" fmla="val 8585"/>
            </a:avLst>
          </a:prstGeom>
          <a:solidFill>
            <a:schemeClr val="tx2">
              <a:alpha val="9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B46B4A5-940A-F144-AE2A-62FFB0F3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22" y="986707"/>
            <a:ext cx="11017956" cy="3270500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Slide Number ">
            <a:extLst>
              <a:ext uri="{FF2B5EF4-FFF2-40B4-BE49-F238E27FC236}">
                <a16:creationId xmlns:a16="http://schemas.microsoft.com/office/drawing/2014/main" id="{5B45D274-8B75-CB45-99FD-32F31BDA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384" y="6530968"/>
            <a:ext cx="595746" cy="224023"/>
          </a:xfrm>
        </p:spPr>
        <p:txBody>
          <a:bodyPr/>
          <a:lstStyle/>
          <a:p>
            <a:fld id="{523A240F-EAFE-E84F-B44C-6D7A08E0E40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CF9645-BBE9-93DB-7AFE-046E765FA482}"/>
              </a:ext>
            </a:extLst>
          </p:cNvPr>
          <p:cNvSpPr txBox="1"/>
          <p:nvPr/>
        </p:nvSpPr>
        <p:spPr>
          <a:xfrm>
            <a:off x="1861278" y="4670964"/>
            <a:ext cx="8469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Disclaimer: These examples are not meant to shame these companies. They are offered as examples of common accessibility problems you can find and report.</a:t>
            </a:r>
          </a:p>
        </p:txBody>
      </p:sp>
    </p:spTree>
    <p:extLst>
      <p:ext uri="{BB962C8B-B14F-4D97-AF65-F5344CB8AC3E}">
        <p14:creationId xmlns:p14="http://schemas.microsoft.com/office/powerpoint/2010/main" val="256526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FE0307E-6579-E21A-9E3D-46AEB27A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18" y="357535"/>
            <a:ext cx="10977274" cy="964553"/>
          </a:xfrm>
        </p:spPr>
        <p:txBody>
          <a:bodyPr/>
          <a:lstStyle/>
          <a:p>
            <a:r>
              <a:rPr lang="en-US" dirty="0"/>
              <a:t>Missing Visible Focus</a:t>
            </a:r>
          </a:p>
        </p:txBody>
      </p:sp>
      <p:pic>
        <p:nvPicPr>
          <p:cNvPr id="8" name="Graphic 7" descr="People approaching a maze holding a map">
            <a:extLst>
              <a:ext uri="{FF2B5EF4-FFF2-40B4-BE49-F238E27FC236}">
                <a16:creationId xmlns:a16="http://schemas.microsoft.com/office/drawing/2014/main" id="{A0856FBB-7DD7-9271-FEFE-C5D61F9717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518" y="1456417"/>
            <a:ext cx="5267318" cy="353785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8A9207-AC60-A8F8-369A-36B6CE81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679" y="2623653"/>
            <a:ext cx="5267319" cy="25029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ARCTERYX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011A3D-ECA0-3A1E-DE45-394F5E6B7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4518" y="5755104"/>
            <a:ext cx="5314905" cy="382670"/>
          </a:xfrm>
        </p:spPr>
        <p:txBody>
          <a:bodyPr/>
          <a:lstStyle/>
          <a:p>
            <a:r>
              <a:rPr lang="en-US" dirty="0"/>
              <a:t>Image by </a:t>
            </a:r>
            <a:r>
              <a:rPr lang="en-US" dirty="0">
                <a:hlinkClick r:id="rId6"/>
              </a:rPr>
              <a:t>Z RAINEY</a:t>
            </a:r>
            <a:r>
              <a:rPr lang="en-US" dirty="0"/>
              <a:t> from </a:t>
            </a:r>
            <a:r>
              <a:rPr lang="en-US" dirty="0" err="1">
                <a:hlinkClick r:id="rId7"/>
              </a:rPr>
              <a:t>Pixabay</a:t>
            </a:r>
            <a:r>
              <a:rPr lang="en-US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5C6F44-C7CF-0AE5-A201-76D945068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0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FE0307E-6579-E21A-9E3D-46AEB27A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18" y="357535"/>
            <a:ext cx="10977274" cy="964553"/>
          </a:xfrm>
        </p:spPr>
        <p:txBody>
          <a:bodyPr/>
          <a:lstStyle/>
          <a:p>
            <a:r>
              <a:rPr lang="en-US" dirty="0"/>
              <a:t>Missing or Broken Skip Link</a:t>
            </a:r>
          </a:p>
        </p:txBody>
      </p:sp>
      <p:pic>
        <p:nvPicPr>
          <p:cNvPr id="8" name="Graphic 7" descr="Screenshot of REI website with a correct skip to link visible.">
            <a:extLst>
              <a:ext uri="{FF2B5EF4-FFF2-40B4-BE49-F238E27FC236}">
                <a16:creationId xmlns:a16="http://schemas.microsoft.com/office/drawing/2014/main" id="{A0856FBB-7DD7-9271-FEFE-C5D61F9717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49574" y="1299493"/>
            <a:ext cx="8892851" cy="250298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8A9207-AC60-A8F8-369A-36B6CE81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495" y="4282311"/>
            <a:ext cx="5267319" cy="1559434"/>
          </a:xfrm>
        </p:spPr>
        <p:txBody>
          <a:bodyPr/>
          <a:lstStyle/>
          <a:p>
            <a:pPr algn="ctr"/>
            <a:r>
              <a:rPr lang="en-US" dirty="0">
                <a:hlinkClick r:id="rId4"/>
              </a:rPr>
              <a:t>King Arthur Baking</a:t>
            </a:r>
            <a:endParaRPr lang="en-US" dirty="0"/>
          </a:p>
          <a:p>
            <a:pPr algn="ctr"/>
            <a:r>
              <a:rPr lang="en-US" dirty="0">
                <a:hlinkClick r:id="rId5"/>
              </a:rPr>
              <a:t>Sephora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5C6F44-C7CF-0AE5-A201-76D945068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7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E13ECB-B0F6-270A-3051-2BF94DBF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86" y="357535"/>
            <a:ext cx="11082205" cy="964553"/>
          </a:xfrm>
        </p:spPr>
        <p:txBody>
          <a:bodyPr/>
          <a:lstStyle/>
          <a:p>
            <a:r>
              <a:rPr lang="en-US" dirty="0"/>
              <a:t>Focus Order</a:t>
            </a:r>
          </a:p>
        </p:txBody>
      </p:sp>
      <p:pic>
        <p:nvPicPr>
          <p:cNvPr id="14" name="Picture 13" descr="Screen shot of page overlaid with lines showing the tab order through active elements. ">
            <a:extLst>
              <a:ext uri="{FF2B5EF4-FFF2-40B4-BE49-F238E27FC236}">
                <a16:creationId xmlns:a16="http://schemas.microsoft.com/office/drawing/2014/main" id="{5DE7BA3C-85B1-CBEE-06FB-0C875C3CCA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268" y="1373033"/>
            <a:ext cx="6218159" cy="458595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8A806-6C43-2185-D06B-4025652BE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5260" y="2128604"/>
            <a:ext cx="4486531" cy="25333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Bob’s Red Mill Products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Tiki Pets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30D286-FD1F-B27B-C4A0-DEC430BF7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5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FE0307E-6579-E21A-9E3D-46AEB27A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18" y="357535"/>
            <a:ext cx="10977274" cy="964553"/>
          </a:xfrm>
        </p:spPr>
        <p:txBody>
          <a:bodyPr/>
          <a:lstStyle/>
          <a:p>
            <a:r>
              <a:rPr lang="en-US" dirty="0"/>
              <a:t>Missing Keyboard Support</a:t>
            </a:r>
          </a:p>
        </p:txBody>
      </p:sp>
      <p:pic>
        <p:nvPicPr>
          <p:cNvPr id="7" name="Picture 6" descr="A cup of coffee spilled on a keyboard&#10;">
            <a:extLst>
              <a:ext uri="{FF2B5EF4-FFF2-40B4-BE49-F238E27FC236}">
                <a16:creationId xmlns:a16="http://schemas.microsoft.com/office/drawing/2014/main" id="{C6FA4D84-CB8E-A368-FC9F-0157BD50AE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652" y="1322088"/>
            <a:ext cx="4804348" cy="480434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8A9207-AC60-A8F8-369A-36B6CE81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679" y="2623653"/>
            <a:ext cx="5267319" cy="25029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Food52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hlinkClick r:id="rId5"/>
              </a:rPr>
              <a:t>Partylite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5C6F44-C7CF-0AE5-A201-76D945068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E13ECB-B0F6-270A-3051-2BF94DBF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86" y="357535"/>
            <a:ext cx="11082205" cy="964553"/>
          </a:xfrm>
        </p:spPr>
        <p:txBody>
          <a:bodyPr/>
          <a:lstStyle/>
          <a:p>
            <a:r>
              <a:rPr lang="en-US" dirty="0"/>
              <a:t>Moving Content</a:t>
            </a:r>
          </a:p>
        </p:txBody>
      </p:sp>
      <p:pic>
        <p:nvPicPr>
          <p:cNvPr id="4" name="Picture 3" descr="A tree with colorful leaves blowing off in the wind&#10;&#10;">
            <a:extLst>
              <a:ext uri="{FF2B5EF4-FFF2-40B4-BE49-F238E27FC236}">
                <a16:creationId xmlns:a16="http://schemas.microsoft.com/office/drawing/2014/main" id="{2BD1B589-4A8E-7303-D792-C9C4164FCB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86" y="1322088"/>
            <a:ext cx="4834328" cy="483432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8A806-6C43-2185-D06B-4025652BE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0663" y="2893102"/>
            <a:ext cx="4486531" cy="25333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Friendly’s Restaurant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Fabio </a:t>
            </a:r>
            <a:r>
              <a:rPr lang="en-US" dirty="0" err="1">
                <a:hlinkClick r:id="rId5"/>
              </a:rPr>
              <a:t>Formato</a:t>
            </a:r>
            <a:r>
              <a:rPr lang="en-US" dirty="0">
                <a:hlinkClick r:id="rId5"/>
              </a:rPr>
              <a:t> </a:t>
            </a:r>
            <a:r>
              <a:rPr lang="en-US" dirty="0"/>
              <a:t>(warning excessive movement)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30D286-FD1F-B27B-C4A0-DEC430BF7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0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E13ECB-B0F6-270A-3051-2BF94DBF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357535"/>
            <a:ext cx="11069535" cy="964553"/>
          </a:xfrm>
        </p:spPr>
        <p:txBody>
          <a:bodyPr/>
          <a:lstStyle/>
          <a:p>
            <a:r>
              <a:rPr lang="en-US" dirty="0"/>
              <a:t>Missing Transcript or Captions</a:t>
            </a:r>
          </a:p>
        </p:txBody>
      </p:sp>
      <p:pic>
        <p:nvPicPr>
          <p:cNvPr id="7" name="Graphic 6" descr="3 people with thought bubbles above, a fourth person has a question bubble &#10;">
            <a:extLst>
              <a:ext uri="{FF2B5EF4-FFF2-40B4-BE49-F238E27FC236}">
                <a16:creationId xmlns:a16="http://schemas.microsoft.com/office/drawing/2014/main" id="{BF2541E0-9685-5232-5A7D-01D2DEB41C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257" y="1546225"/>
            <a:ext cx="6011446" cy="4007631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0288138-1310-B9AD-ADFE-DC309B499C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257" y="5680557"/>
            <a:ext cx="5314905" cy="382670"/>
          </a:xfrm>
        </p:spPr>
        <p:txBody>
          <a:bodyPr/>
          <a:lstStyle/>
          <a:p>
            <a:r>
              <a:rPr lang="en-US" b="0" i="0" dirty="0">
                <a:solidFill>
                  <a:srgbClr val="191B2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Image by </a:t>
            </a:r>
            <a:r>
              <a:rPr lang="en-US" b="0" i="0" u="sng" dirty="0">
                <a:solidFill>
                  <a:srgbClr val="191B2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5"/>
              </a:rPr>
              <a:t>Gerd Altmann</a:t>
            </a:r>
            <a:r>
              <a:rPr lang="en-US" b="0" i="0" dirty="0">
                <a:solidFill>
                  <a:srgbClr val="191B2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from </a:t>
            </a:r>
            <a:r>
              <a:rPr lang="en-US" b="0" i="0" u="sng" dirty="0">
                <a:solidFill>
                  <a:srgbClr val="191B2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6"/>
              </a:rPr>
              <a:t>Pixabay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8A806-6C43-2185-D06B-4025652BE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7372" y="2653949"/>
            <a:ext cx="5267319" cy="22028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Global Parts Company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8"/>
              </a:rPr>
              <a:t>Citizens LinkedIn Post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30D286-FD1F-B27B-C4A0-DEC430BF7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14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B967A-A0A1-3BBC-6EAE-82D717FAE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DBA19-B92B-040F-F261-C179A6AA11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Why should I test?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6F6908-F3A6-DEDE-3804-F220950FC2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Overview of WCAG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C99E0D-D764-6CC5-D0EB-F619D75ACC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Keyboard testing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504DA7-DC77-198E-181D-0DB24C22EA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Media &amp; Moving Content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C50986F-29F5-6125-77A0-7343A000D6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Color Issues</a:t>
            </a:r>
          </a:p>
        </p:txBody>
      </p:sp>
    </p:spTree>
    <p:extLst>
      <p:ext uri="{BB962C8B-B14F-4D97-AF65-F5344CB8AC3E}">
        <p14:creationId xmlns:p14="http://schemas.microsoft.com/office/powerpoint/2010/main" val="193941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>
            <a:extLst>
              <a:ext uri="{FF2B5EF4-FFF2-40B4-BE49-F238E27FC236}">
                <a16:creationId xmlns:a16="http://schemas.microsoft.com/office/drawing/2014/main" id="{7936CA14-7015-0340-8D8B-4813F0CFA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88" y="474486"/>
            <a:ext cx="5197196" cy="1969456"/>
          </a:xfrm>
        </p:spPr>
        <p:txBody>
          <a:bodyPr/>
          <a:lstStyle/>
          <a:p>
            <a:r>
              <a:rPr lang="en-US" dirty="0"/>
              <a:t>Use of Color Alone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3BFE1E-D5E1-61D6-6F09-5F2983A1025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40130" y="1975393"/>
            <a:ext cx="4025202" cy="2858252"/>
          </a:xfrm>
        </p:spPr>
        <p:txBody>
          <a:bodyPr/>
          <a:lstStyle/>
          <a:p>
            <a:r>
              <a:rPr lang="en-US" sz="3200" dirty="0"/>
              <a:t>How to improve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different symbols for data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Different line styles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More distinct colors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Keyboard navigation</a:t>
            </a:r>
          </a:p>
          <a:p>
            <a:endParaRPr lang="en-US" dirty="0"/>
          </a:p>
        </p:txBody>
      </p:sp>
      <p:pic>
        <p:nvPicPr>
          <p:cNvPr id="2" name="Picture Placeholder 1" descr="Example line chart that may be hard to read for people with low vision or color blindness.">
            <a:extLst>
              <a:ext uri="{FF2B5EF4-FFF2-40B4-BE49-F238E27FC236}">
                <a16:creationId xmlns:a16="http://schemas.microsoft.com/office/drawing/2014/main" id="{5132F8A8-6CC8-3701-E42A-D350CA223CC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3" name="Slide Number ">
            <a:extLst>
              <a:ext uri="{FF2B5EF4-FFF2-40B4-BE49-F238E27FC236}">
                <a16:creationId xmlns:a16="http://schemas.microsoft.com/office/drawing/2014/main" id="{5109BB92-184A-D94E-A9DE-F6F000A1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3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98B0C4-D912-DA81-D0E7-18F002F83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Become an Accessibility Advocate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1F037-C62F-73A5-7B02-5BFC9BD626F3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Ask yourself:</a:t>
            </a:r>
          </a:p>
          <a:p>
            <a:pPr marL="576263" lvl="1" indent="-342900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Does the website have visible focus and work with the keyboard?</a:t>
            </a:r>
          </a:p>
          <a:p>
            <a:pPr marL="576263" lvl="1" indent="-342900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Is there constantly moving content? Can I stop it?</a:t>
            </a:r>
          </a:p>
          <a:p>
            <a:pPr marL="576263" lvl="1" indent="-342900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Is there media that needs a caption or transcript?</a:t>
            </a:r>
          </a:p>
          <a:p>
            <a:pPr marL="576263" lvl="1" indent="-342900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Is there use of color alone? </a:t>
            </a:r>
          </a:p>
          <a:p>
            <a:pPr marL="576263" lvl="1" indent="-342900"/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ctr"/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Show others, share your findings, raise awareness, push for changes!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EFF75D-6C93-D75E-5BEB-3D9ED364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2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">
            <a:extLst>
              <a:ext uri="{FF2B5EF4-FFF2-40B4-BE49-F238E27FC236}">
                <a16:creationId xmlns:a16="http://schemas.microsoft.com/office/drawing/2014/main" id="{C2A2A3D8-068D-594F-8D48-7DBAE9180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Person's Name">
            <a:extLst>
              <a:ext uri="{FF2B5EF4-FFF2-40B4-BE49-F238E27FC236}">
                <a16:creationId xmlns:a16="http://schemas.microsoft.com/office/drawing/2014/main" id="{BD47A00F-90E0-3B49-91F9-AE4BF30939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Becky Gibson</a:t>
            </a:r>
          </a:p>
          <a:p>
            <a:r>
              <a:rPr lang="en-US" sz="3200" dirty="0"/>
              <a:t>Lead Accessibility Specialist</a:t>
            </a:r>
          </a:p>
        </p:txBody>
      </p:sp>
      <p:sp>
        <p:nvSpPr>
          <p:cNvPr id="19" name="Email">
            <a:extLst>
              <a:ext uri="{FF2B5EF4-FFF2-40B4-BE49-F238E27FC236}">
                <a16:creationId xmlns:a16="http://schemas.microsoft.com/office/drawing/2014/main" id="{2284A85D-8BDC-5E47-9465-2393363B1D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Email: </a:t>
            </a:r>
            <a:r>
              <a:rPr lang="en-US" dirty="0">
                <a:hlinkClick r:id="rId3"/>
              </a:rPr>
              <a:t>becky.gibson@ukg.com</a:t>
            </a:r>
            <a:r>
              <a:rPr lang="en-US" dirty="0"/>
              <a:t>, becky@weba11y.com</a:t>
            </a:r>
          </a:p>
        </p:txBody>
      </p:sp>
      <p:sp>
        <p:nvSpPr>
          <p:cNvPr id="21" name="Web">
            <a:extLst>
              <a:ext uri="{FF2B5EF4-FFF2-40B4-BE49-F238E27FC236}">
                <a16:creationId xmlns:a16="http://schemas.microsoft.com/office/drawing/2014/main" id="{B7FBA829-8CE2-F34D-A449-A9F650DBF4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6172" y="4616975"/>
            <a:ext cx="7562714" cy="489848"/>
          </a:xfrm>
        </p:spPr>
        <p:txBody>
          <a:bodyPr/>
          <a:lstStyle/>
          <a:p>
            <a:r>
              <a:rPr lang="en-US" dirty="0"/>
              <a:t>LinkedIn: https://</a:t>
            </a:r>
            <a:r>
              <a:rPr lang="en-US" dirty="0" err="1"/>
              <a:t>www.linkedin.com</a:t>
            </a:r>
            <a:r>
              <a:rPr lang="en-US" dirty="0"/>
              <a:t>/in/beckygibsona11y/</a:t>
            </a:r>
          </a:p>
        </p:txBody>
      </p:sp>
      <p:pic>
        <p:nvPicPr>
          <p:cNvPr id="3" name="Picture Placeholder 2" descr="Becky's headshot">
            <a:extLst>
              <a:ext uri="{FF2B5EF4-FFF2-40B4-BE49-F238E27FC236}">
                <a16:creationId xmlns:a16="http://schemas.microsoft.com/office/drawing/2014/main" id="{3013ED9D-5A39-1FB1-08E0-9851E23D7E1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7898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71562B1-7A8E-E54C-B1F0-BEA810C62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9E32295-B1D3-5F40-A43D-C0F82B705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4424" y="2064334"/>
            <a:ext cx="10203151" cy="2396834"/>
          </a:xfrm>
          <a:prstGeom prst="roundRect">
            <a:avLst>
              <a:gd name="adj" fmla="val 8585"/>
            </a:avLst>
          </a:prstGeom>
          <a:solidFill>
            <a:schemeClr val="tx2">
              <a:alpha val="9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B46B4A5-940A-F144-AE2A-62FFB0F3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22" y="465394"/>
            <a:ext cx="11017956" cy="5615695"/>
          </a:xfrm>
        </p:spPr>
        <p:txBody>
          <a:bodyPr/>
          <a:lstStyle/>
          <a:p>
            <a:r>
              <a:rPr lang="en-US" dirty="0"/>
              <a:t>Why should </a:t>
            </a:r>
            <a:r>
              <a:rPr lang="en-US" u="sng" dirty="0"/>
              <a:t>I</a:t>
            </a:r>
            <a:r>
              <a:rPr lang="en-US" dirty="0"/>
              <a:t> test?</a:t>
            </a:r>
          </a:p>
        </p:txBody>
      </p:sp>
      <p:sp>
        <p:nvSpPr>
          <p:cNvPr id="3" name="Slide Number ">
            <a:extLst>
              <a:ext uri="{FF2B5EF4-FFF2-40B4-BE49-F238E27FC236}">
                <a16:creationId xmlns:a16="http://schemas.microsoft.com/office/drawing/2014/main" id="{5B45D274-8B75-CB45-99FD-32F31BDA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384" y="6530968"/>
            <a:ext cx="595746" cy="224023"/>
          </a:xfrm>
        </p:spPr>
        <p:txBody>
          <a:bodyPr/>
          <a:lstStyle/>
          <a:p>
            <a:fld id="{523A240F-EAFE-E84F-B44C-6D7A08E0E40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02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C36930-6BDE-3A6F-EEED-FEAB2DA97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807" y="3154909"/>
            <a:ext cx="3953316" cy="784592"/>
          </a:xfrm>
        </p:spPr>
        <p:txBody>
          <a:bodyPr/>
          <a:lstStyle/>
          <a:p>
            <a:r>
              <a:rPr lang="en-US" dirty="0"/>
              <a:t>Raise Awareness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 descr="Butterfly made up of various color &quot;awareness&quot; ribbons. &#10;">
            <a:extLst>
              <a:ext uri="{FF2B5EF4-FFF2-40B4-BE49-F238E27FC236}">
                <a16:creationId xmlns:a16="http://schemas.microsoft.com/office/drawing/2014/main" id="{4C2AF100-3A69-B01A-0101-FF5DAC557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2092" y="384777"/>
            <a:ext cx="7948246" cy="5540264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0165D-A19C-59D1-CEE4-6419D16937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Image by </a:t>
            </a:r>
            <a:r>
              <a:rPr lang="en-US" dirty="0">
                <a:hlinkClick r:id="rId4"/>
              </a:rPr>
              <a:t>Gordon Johnson</a:t>
            </a:r>
            <a:r>
              <a:rPr lang="en-US" dirty="0"/>
              <a:t> from </a:t>
            </a:r>
            <a:r>
              <a:rPr lang="en-US" dirty="0" err="1">
                <a:hlinkClick r:id="rId5"/>
              </a:rPr>
              <a:t>Pixabay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E16C86-2073-29FC-33AD-3A1A3F71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3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1C8F1030-3D07-9648-A245-E07E0BB72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WebAIM</a:t>
            </a:r>
            <a:r>
              <a:rPr lang="en-US" dirty="0"/>
              <a:t> Million</a:t>
            </a:r>
          </a:p>
        </p:txBody>
      </p:sp>
      <p:sp>
        <p:nvSpPr>
          <p:cNvPr id="5" name="Content">
            <a:extLst>
              <a:ext uri="{FF2B5EF4-FFF2-40B4-BE49-F238E27FC236}">
                <a16:creationId xmlns:a16="http://schemas.microsoft.com/office/drawing/2014/main" id="{D375036B-35F2-A444-9921-65238B1B5F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“Across the one million home pages, 56,791,260 distinct accessibility errors were detected—an average of 56.8 errors per page</a:t>
            </a: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The number of detected errors increased since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Detected via </a:t>
            </a:r>
            <a:r>
              <a:rPr lang="en-US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WebAIM</a:t>
            </a: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WAVE tool (</a:t>
            </a: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2"/>
              </a:rPr>
              <a:t>web 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Open Sans" panose="020B0606030504020204" pitchFamily="34" charset="0"/>
                <a:hlinkClick r:id="rId2"/>
              </a:rPr>
              <a:t>a</a:t>
            </a: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2"/>
              </a:rPr>
              <a:t>ccessibility  evaluation tool</a:t>
            </a: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Open Sans" panose="020B0606030504020204" pitchFamily="34" charset="0"/>
                <a:hlinkClick r:id="rId3"/>
              </a:rPr>
              <a:t>WebAIM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Open Sans" panose="020B0606030504020204" pitchFamily="34" charset="0"/>
                <a:hlinkClick r:id="rId3"/>
              </a:rPr>
              <a:t> Million results</a:t>
            </a:r>
            <a:endParaRPr lang="en-US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79346CF6-59F2-094E-963D-1801908C2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4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CB78D0-CE05-48B1-5016-5062B1E3C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Understanding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C39C86-15B8-465F-55E4-46DF4319E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474" y="1600343"/>
            <a:ext cx="5267319" cy="413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don’t know what you don’t know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Give people an ‘Aha’ moment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Enlist accessibility allies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FF1A8BE-1B24-497E-388A-7755A3FD1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30" r="7730"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B87CD8-00F4-E987-23A0-49468AD27B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91B2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Image by </a:t>
            </a:r>
            <a:r>
              <a:rPr lang="en-US" b="0" i="0" u="sng" dirty="0">
                <a:solidFill>
                  <a:srgbClr val="191B2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3"/>
              </a:rPr>
              <a:t>Mohamed Hassan</a:t>
            </a:r>
            <a:r>
              <a:rPr lang="en-US" b="0" i="0" dirty="0">
                <a:solidFill>
                  <a:srgbClr val="191B2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from </a:t>
            </a:r>
            <a:r>
              <a:rPr lang="en-US" b="0" i="0" u="sng" dirty="0">
                <a:solidFill>
                  <a:srgbClr val="191B2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4"/>
              </a:rPr>
              <a:t>Pixabay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965603-5909-4865-8CE1-AD9677008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98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9E32295-B1D3-5F40-A43D-C0F82B705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4424" y="2064334"/>
            <a:ext cx="10203151" cy="2396834"/>
          </a:xfrm>
          <a:prstGeom prst="roundRect">
            <a:avLst>
              <a:gd name="adj" fmla="val 8585"/>
            </a:avLst>
          </a:prstGeom>
          <a:solidFill>
            <a:schemeClr val="tx2">
              <a:alpha val="9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B46B4A5-940A-F144-AE2A-62FFB0F3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22" y="465394"/>
            <a:ext cx="11017956" cy="5615695"/>
          </a:xfrm>
        </p:spPr>
        <p:txBody>
          <a:bodyPr/>
          <a:lstStyle/>
          <a:p>
            <a:r>
              <a:rPr lang="en-US" dirty="0"/>
              <a:t>WCAG Overview</a:t>
            </a:r>
          </a:p>
        </p:txBody>
      </p:sp>
      <p:sp>
        <p:nvSpPr>
          <p:cNvPr id="3" name="Slide Number ">
            <a:extLst>
              <a:ext uri="{FF2B5EF4-FFF2-40B4-BE49-F238E27FC236}">
                <a16:creationId xmlns:a16="http://schemas.microsoft.com/office/drawing/2014/main" id="{5B45D274-8B75-CB45-99FD-32F31BDA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384" y="6530968"/>
            <a:ext cx="595746" cy="224023"/>
          </a:xfrm>
        </p:spPr>
        <p:txBody>
          <a:bodyPr/>
          <a:lstStyle/>
          <a:p>
            <a:fld id="{523A240F-EAFE-E84F-B44C-6D7A08E0E40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0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A1C14D-86BA-4B34-797F-20168F5C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WCAG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246CD-349B-F4C3-446C-CC7FB450A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dirty="0"/>
              <a:t>Web Content Accessibility Guidelines</a:t>
            </a:r>
          </a:p>
          <a:p>
            <a:pPr algn="ctr"/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/>
              <a:t>Defacto</a:t>
            </a:r>
            <a:r>
              <a:rPr lang="en-US" sz="3200" dirty="0"/>
              <a:t> standard for web accessibility throughout the world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Created by World Wide Web Consortium (W3C)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Current version is </a:t>
            </a:r>
            <a:r>
              <a:rPr lang="en-US" sz="3200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WCAG 2.2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  <a:r>
              <a:rPr lang="en-US" sz="3200" dirty="0"/>
              <a:t>published in October 2023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982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UKG_Template_2021">
  <a:themeElements>
    <a:clrScheme name="Custom 3">
      <a:dk1>
        <a:srgbClr val="535659"/>
      </a:dk1>
      <a:lt1>
        <a:srgbClr val="FFFFFF"/>
      </a:lt1>
      <a:dk2>
        <a:srgbClr val="005151"/>
      </a:dk2>
      <a:lt2>
        <a:srgbClr val="F5F5F5"/>
      </a:lt2>
      <a:accent1>
        <a:srgbClr val="30CEBB"/>
      </a:accent1>
      <a:accent2>
        <a:srgbClr val="78D64B"/>
      </a:accent2>
      <a:accent3>
        <a:srgbClr val="28C2DE"/>
      </a:accent3>
      <a:accent4>
        <a:srgbClr val="FFC600"/>
      </a:accent4>
      <a:accent5>
        <a:srgbClr val="C724B1"/>
      </a:accent5>
      <a:accent6>
        <a:srgbClr val="59178A"/>
      </a:accent6>
      <a:hlink>
        <a:srgbClr val="005151"/>
      </a:hlink>
      <a:folHlink>
        <a:srgbClr val="33737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9" id="{E41CA1BD-5A3B-834B-9451-DCFC301918F8}" vid="{6F2BDF4B-4821-D643-86D3-4928D50184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D97E8048EB434A83B0CB3C1D90CECE" ma:contentTypeVersion="12" ma:contentTypeDescription="Create a new document." ma:contentTypeScope="" ma:versionID="1489cc537cbc2794fb8bfdf3dc11034c">
  <xsd:schema xmlns:xsd="http://www.w3.org/2001/XMLSchema" xmlns:xs="http://www.w3.org/2001/XMLSchema" xmlns:p="http://schemas.microsoft.com/office/2006/metadata/properties" xmlns:ns2="5d121201-0281-4a1e-86fe-96bc818b960d" xmlns:ns3="4dfb3db6-0cb3-4d07-8380-0c9c8e1ac32a" targetNamespace="http://schemas.microsoft.com/office/2006/metadata/properties" ma:root="true" ma:fieldsID="dd7e7f0d54b9b8357bb60408a18cb6e4" ns2:_="" ns3:_="">
    <xsd:import namespace="5d121201-0281-4a1e-86fe-96bc818b960d"/>
    <xsd:import namespace="4dfb3db6-0cb3-4d07-8380-0c9c8e1ac3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121201-0281-4a1e-86fe-96bc818b96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8fdc660-233e-459b-89cc-75520a91d2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b3db6-0cb3-4d07-8380-0c9c8e1ac3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329ab0b2-f3b1-4741-8147-1ca9ab9300c3}" ma:internalName="TaxCatchAll" ma:showField="CatchAllData" ma:web="4dfb3db6-0cb3-4d07-8380-0c9c8e1ac3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dfb3db6-0cb3-4d07-8380-0c9c8e1ac32a">
      <UserInfo>
        <DisplayName>Karen Rivera</DisplayName>
        <AccountId>10275</AccountId>
        <AccountType/>
      </UserInfo>
    </SharedWithUsers>
    <lcf76f155ced4ddcb4097134ff3c332f xmlns="5d121201-0281-4a1e-86fe-96bc818b960d">
      <Terms xmlns="http://schemas.microsoft.com/office/infopath/2007/PartnerControls"/>
    </lcf76f155ced4ddcb4097134ff3c332f>
    <TaxCatchAll xmlns="4dfb3db6-0cb3-4d07-8380-0c9c8e1ac32a" xsi:nil="true"/>
  </documentManagement>
</p:properties>
</file>

<file path=customXml/itemProps1.xml><?xml version="1.0" encoding="utf-8"?>
<ds:datastoreItem xmlns:ds="http://schemas.openxmlformats.org/officeDocument/2006/customXml" ds:itemID="{49631222-8E06-40B8-808C-AD7459F87D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121201-0281-4a1e-86fe-96bc818b960d"/>
    <ds:schemaRef ds:uri="4dfb3db6-0cb3-4d07-8380-0c9c8e1ac3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EB9691-20EC-43A1-BE94-9E1D6A5E88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29E441-5CFB-4F7D-9C72-088679EE67BF}">
  <ds:schemaRefs>
    <ds:schemaRef ds:uri="4dfb3db6-0cb3-4d07-8380-0c9c8e1ac32a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5d121201-0281-4a1e-86fe-96bc818b960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UKG_Template_2021</Template>
  <TotalTime>4698</TotalTime>
  <Words>1225</Words>
  <Application>Microsoft Macintosh PowerPoint</Application>
  <PresentationFormat>Widescreen</PresentationFormat>
  <Paragraphs>256</Paragraphs>
  <Slides>32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Aptos</vt:lpstr>
      <vt:lpstr>Arial</vt:lpstr>
      <vt:lpstr>Calibri</vt:lpstr>
      <vt:lpstr>Open Sans</vt:lpstr>
      <vt:lpstr>UKG_Template_2021</vt:lpstr>
      <vt:lpstr>Accessibility Testing for Everyone – No tools required </vt:lpstr>
      <vt:lpstr>Speaker Introduction</vt:lpstr>
      <vt:lpstr>Agenda</vt:lpstr>
      <vt:lpstr>Why should I test?</vt:lpstr>
      <vt:lpstr>Raise Awareness </vt:lpstr>
      <vt:lpstr>The WebAIM Million</vt:lpstr>
      <vt:lpstr>Create Understanding</vt:lpstr>
      <vt:lpstr>WCAG Overview</vt:lpstr>
      <vt:lpstr>WCAG</vt:lpstr>
      <vt:lpstr>Four Principles of Accessibility - POUR</vt:lpstr>
      <vt:lpstr>WCAG 2.2 Structure</vt:lpstr>
      <vt:lpstr>3 Levels of Accessibility &amp; # of Success Criteria</vt:lpstr>
      <vt:lpstr>Success Criteria</vt:lpstr>
      <vt:lpstr>Keyboard Testing</vt:lpstr>
      <vt:lpstr>Not everyone uses a mouse</vt:lpstr>
      <vt:lpstr>Keyboard Items You Can Test</vt:lpstr>
      <vt:lpstr>Keyboard Navigation</vt:lpstr>
      <vt:lpstr>Media &amp; Moving Content</vt:lpstr>
      <vt:lpstr>Media</vt:lpstr>
      <vt:lpstr>Moving Content - 2.2.2 Pause, Stop, Hide</vt:lpstr>
      <vt:lpstr>Color</vt:lpstr>
      <vt:lpstr>Use of Color</vt:lpstr>
      <vt:lpstr>Examples</vt:lpstr>
      <vt:lpstr>Missing Visible Focus</vt:lpstr>
      <vt:lpstr>Missing or Broken Skip Link</vt:lpstr>
      <vt:lpstr>Focus Order</vt:lpstr>
      <vt:lpstr>Missing Keyboard Support</vt:lpstr>
      <vt:lpstr>Moving Content</vt:lpstr>
      <vt:lpstr>Missing Transcript or Captions</vt:lpstr>
      <vt:lpstr>Use of Color Alone</vt:lpstr>
      <vt:lpstr>Become an Accessibility Advocate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Your Presentation Accessible</dc:title>
  <dc:creator>Becky Gibson</dc:creator>
  <cp:lastModifiedBy>Becky Gibson</cp:lastModifiedBy>
  <cp:revision>2</cp:revision>
  <dcterms:created xsi:type="dcterms:W3CDTF">2024-11-05T15:49:57Z</dcterms:created>
  <dcterms:modified xsi:type="dcterms:W3CDTF">2024-11-18T15:18:47Z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0x0101009AD97E8048EB434A83B0CB3C1D90CECE</vt:lpwstr>
  </property>
  <property fmtid="{D5CDD505-2E9C-101B-9397-08002B2CF9AE}" pid="3" name="MediaServiceImageTags">
    <vt:lpwstr/>
  </property>
</Properties>
</file>