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vtt" ContentType="text/vtt"/>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7"/>
  </p:notesMasterIdLst>
  <p:sldIdLst>
    <p:sldId id="402" r:id="rId2"/>
    <p:sldId id="521" r:id="rId3"/>
    <p:sldId id="520" r:id="rId4"/>
    <p:sldId id="424" r:id="rId5"/>
    <p:sldId id="507" r:id="rId6"/>
    <p:sldId id="436" r:id="rId7"/>
    <p:sldId id="437" r:id="rId8"/>
    <p:sldId id="522" r:id="rId9"/>
    <p:sldId id="440" r:id="rId10"/>
    <p:sldId id="488" r:id="rId11"/>
    <p:sldId id="509" r:id="rId12"/>
    <p:sldId id="475" r:id="rId13"/>
    <p:sldId id="504" r:id="rId14"/>
    <p:sldId id="503" r:id="rId15"/>
    <p:sldId id="515" r:id="rId16"/>
    <p:sldId id="512" r:id="rId17"/>
    <p:sldId id="441" r:id="rId18"/>
    <p:sldId id="501" r:id="rId19"/>
    <p:sldId id="431" r:id="rId20"/>
    <p:sldId id="505" r:id="rId21"/>
    <p:sldId id="510" r:id="rId22"/>
    <p:sldId id="423" r:id="rId23"/>
    <p:sldId id="476" r:id="rId24"/>
    <p:sldId id="516" r:id="rId25"/>
    <p:sldId id="518" r:id="rId26"/>
    <p:sldId id="517" r:id="rId27"/>
    <p:sldId id="502" r:id="rId28"/>
    <p:sldId id="519" r:id="rId29"/>
    <p:sldId id="499" r:id="rId30"/>
    <p:sldId id="470" r:id="rId31"/>
    <p:sldId id="497" r:id="rId32"/>
    <p:sldId id="498" r:id="rId33"/>
    <p:sldId id="474" r:id="rId34"/>
    <p:sldId id="472" r:id="rId35"/>
    <p:sldId id="43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13B5BB4-E1AF-774A-B5BA-302A2A8E20E5}">
          <p14:sldIdLst>
            <p14:sldId id="402"/>
            <p14:sldId id="521"/>
            <p14:sldId id="520"/>
            <p14:sldId id="424"/>
          </p14:sldIdLst>
        </p14:section>
        <p14:section name="The environmental impact of digital services&#13;" id="{AF8F1D1E-35A8-F443-864A-330F1BEAD715}">
          <p14:sldIdLst>
            <p14:sldId id="507"/>
            <p14:sldId id="436"/>
            <p14:sldId id="437"/>
            <p14:sldId id="522"/>
            <p14:sldId id="440"/>
            <p14:sldId id="488"/>
          </p14:sldIdLst>
        </p14:section>
        <p14:section name="Environmental justice + intersectionality&#13;" id="{C211A504-34EA-FA43-9DDE-0AF27414B6BE}">
          <p14:sldIdLst>
            <p14:sldId id="509"/>
            <p14:sldId id="475"/>
            <p14:sldId id="504"/>
            <p14:sldId id="503"/>
            <p14:sldId id="515"/>
            <p14:sldId id="512"/>
            <p14:sldId id="441"/>
            <p14:sldId id="501"/>
            <p14:sldId id="431"/>
            <p14:sldId id="505"/>
          </p14:sldIdLst>
        </p14:section>
        <p14:section name="Fight climate change with digital accessibility and sustainable web design&#13;" id="{8AA1E780-7C05-734B-9AA4-CEF3BFB3546C}">
          <p14:sldIdLst>
            <p14:sldId id="510"/>
            <p14:sldId id="423"/>
            <p14:sldId id="476"/>
            <p14:sldId id="516"/>
            <p14:sldId id="518"/>
            <p14:sldId id="517"/>
            <p14:sldId id="502"/>
            <p14:sldId id="519"/>
            <p14:sldId id="499"/>
            <p14:sldId id="470"/>
            <p14:sldId id="497"/>
            <p14:sldId id="498"/>
            <p14:sldId id="474"/>
          </p14:sldIdLst>
        </p14:section>
        <p14:section name="Closing" id="{33FC871B-E39F-1342-B085-B31230DCB6D9}">
          <p14:sldIdLst>
            <p14:sldId id="472"/>
            <p14:sldId id="4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Harvey" initials="JH" lastIdx="28" clrIdx="0">
    <p:extLst>
      <p:ext uri="{19B8F6BF-5375-455C-9EA6-DF929625EA0E}">
        <p15:presenceInfo xmlns:p15="http://schemas.microsoft.com/office/powerpoint/2012/main" userId="S::JHARVEY@MITRE.ORG::b4608c05-6e59-4bf3-87d1-9c858e88a1e6" providerId="AD"/>
      </p:ext>
    </p:extLst>
  </p:cmAuthor>
  <p:cmAuthor id="2" name="Jeri Taylor" initials="JT" lastIdx="18" clrIdx="1">
    <p:extLst>
      <p:ext uri="{19B8F6BF-5375-455C-9EA6-DF929625EA0E}">
        <p15:presenceInfo xmlns:p15="http://schemas.microsoft.com/office/powerpoint/2012/main" userId="S::JERITAYLOR@MITRE.ORG::3822cdb7-5e08-491b-ba3c-d06f7974d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FF9300"/>
    <a:srgbClr val="FFFC00"/>
    <a:srgbClr val="D5FC79"/>
    <a:srgbClr val="0E2641"/>
    <a:srgbClr val="4E8F00"/>
    <a:srgbClr val="E5EEEF"/>
    <a:srgbClr val="F5FF51"/>
    <a:srgbClr val="FFFFFF"/>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2" autoAdjust="0"/>
    <p:restoredTop sz="89085" autoAdjust="0"/>
  </p:normalViewPr>
  <p:slideViewPr>
    <p:cSldViewPr snapToGrid="0" snapToObjects="1" showGuides="1">
      <p:cViewPr varScale="1">
        <p:scale>
          <a:sx n="137" d="100"/>
          <a:sy n="137" d="100"/>
        </p:scale>
        <p:origin x="1296" y="200"/>
      </p:cViewPr>
      <p:guideLst>
        <p:guide orient="horz" pos="2160"/>
        <p:guide pos="3840"/>
      </p:guideLst>
    </p:cSldViewPr>
  </p:slideViewPr>
  <p:outlineViewPr>
    <p:cViewPr>
      <p:scale>
        <a:sx n="33" d="100"/>
        <a:sy n="33" d="100"/>
      </p:scale>
      <p:origin x="0" y="-62752"/>
    </p:cViewPr>
  </p:outlineViewPr>
  <p:notesTextViewPr>
    <p:cViewPr>
      <p:scale>
        <a:sx n="100" d="100"/>
        <a:sy n="100" d="100"/>
      </p:scale>
      <p:origin x="0" y="0"/>
    </p:cViewPr>
  </p:notesTextViewPr>
  <p:sorterViewPr>
    <p:cViewPr>
      <p:scale>
        <a:sx n="80" d="100"/>
        <a:sy n="80" d="100"/>
      </p:scale>
      <p:origin x="0" y="-11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With Disability $</c:v>
                </c:pt>
              </c:strCache>
            </c:strRef>
          </c:tx>
          <c:spPr>
            <a:solidFill>
              <a:srgbClr val="FF9300"/>
            </a:solidFill>
            <a:ln>
              <a:solidFill>
                <a:schemeClr val="accent6"/>
              </a:solidFill>
            </a:ln>
            <a:effectLst/>
          </c:spPr>
          <c:invertIfNegative val="0"/>
          <c:cat>
            <c:strRef>
              <c:f>Sheet1!$A$2:$A$5</c:f>
              <c:strCache>
                <c:ptCount val="4"/>
                <c:pt idx="0">
                  <c:v>White</c:v>
                </c:pt>
                <c:pt idx="1">
                  <c:v>Black</c:v>
                </c:pt>
                <c:pt idx="2">
                  <c:v>Latinx</c:v>
                </c:pt>
                <c:pt idx="3">
                  <c:v>Total</c:v>
                </c:pt>
              </c:strCache>
            </c:strRef>
          </c:cat>
          <c:val>
            <c:numRef>
              <c:f>Sheet1!$B$2:$B$5</c:f>
              <c:numCache>
                <c:formatCode>"$"#,##0_);[Red]\("$"#,##0\)</c:formatCode>
                <c:ptCount val="4"/>
                <c:pt idx="0">
                  <c:v>27100</c:v>
                </c:pt>
                <c:pt idx="1">
                  <c:v>1282</c:v>
                </c:pt>
                <c:pt idx="2">
                  <c:v>13340</c:v>
                </c:pt>
                <c:pt idx="3">
                  <c:v>14180</c:v>
                </c:pt>
              </c:numCache>
            </c:numRef>
          </c:val>
          <c:extLst>
            <c:ext xmlns:c16="http://schemas.microsoft.com/office/drawing/2014/chart" uri="{C3380CC4-5D6E-409C-BE32-E72D297353CC}">
              <c16:uniqueId val="{00000000-53B5-4745-B3E9-040A39BC4804}"/>
            </c:ext>
          </c:extLst>
        </c:ser>
        <c:ser>
          <c:idx val="1"/>
          <c:order val="1"/>
          <c:tx>
            <c:strRef>
              <c:f>Sheet1!$C$1</c:f>
              <c:strCache>
                <c:ptCount val="1"/>
                <c:pt idx="0">
                  <c:v>No Disability $</c:v>
                </c:pt>
              </c:strCache>
            </c:strRef>
          </c:tx>
          <c:spPr>
            <a:pattFill prst="dkUpDiag">
              <a:fgClr>
                <a:srgbClr val="008F00"/>
              </a:fgClr>
              <a:bgClr>
                <a:schemeClr val="bg2">
                  <a:lumMod val="75000"/>
                </a:schemeClr>
              </a:bgClr>
            </a:pattFill>
            <a:ln>
              <a:solidFill>
                <a:schemeClr val="tx1"/>
              </a:solidFill>
            </a:ln>
            <a:effectLst/>
          </c:spPr>
          <c:invertIfNegative val="0"/>
          <c:cat>
            <c:strRef>
              <c:f>Sheet1!$A$2:$A$5</c:f>
              <c:strCache>
                <c:ptCount val="4"/>
                <c:pt idx="0">
                  <c:v>White</c:v>
                </c:pt>
                <c:pt idx="1">
                  <c:v>Black</c:v>
                </c:pt>
                <c:pt idx="2">
                  <c:v>Latinx</c:v>
                </c:pt>
                <c:pt idx="3">
                  <c:v>Total</c:v>
                </c:pt>
              </c:strCache>
            </c:strRef>
          </c:cat>
          <c:val>
            <c:numRef>
              <c:f>Sheet1!$C$2:$C$5</c:f>
              <c:numCache>
                <c:formatCode>"$"#,##0_);[Red]\("$"#,##0\)</c:formatCode>
                <c:ptCount val="4"/>
                <c:pt idx="0">
                  <c:v>132400</c:v>
                </c:pt>
                <c:pt idx="1">
                  <c:v>14321</c:v>
                </c:pt>
                <c:pt idx="2">
                  <c:v>19800</c:v>
                </c:pt>
                <c:pt idx="3">
                  <c:v>83985</c:v>
                </c:pt>
              </c:numCache>
            </c:numRef>
          </c:val>
          <c:extLst>
            <c:ext xmlns:c16="http://schemas.microsoft.com/office/drawing/2014/chart" uri="{C3380CC4-5D6E-409C-BE32-E72D297353CC}">
              <c16:uniqueId val="{00000001-53B5-4745-B3E9-040A39BC4804}"/>
            </c:ext>
          </c:extLst>
        </c:ser>
        <c:dLbls>
          <c:showLegendKey val="0"/>
          <c:showVal val="0"/>
          <c:showCatName val="0"/>
          <c:showSerName val="0"/>
          <c:showPercent val="0"/>
          <c:showBubbleSize val="0"/>
        </c:dLbls>
        <c:gapWidth val="50"/>
        <c:overlap val="-7"/>
        <c:axId val="425647423"/>
        <c:axId val="425292223"/>
      </c:barChart>
      <c:catAx>
        <c:axId val="42564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25292223"/>
        <c:crosses val="autoZero"/>
        <c:auto val="1"/>
        <c:lblAlgn val="ctr"/>
        <c:lblOffset val="100"/>
        <c:noMultiLvlLbl val="0"/>
      </c:catAx>
      <c:valAx>
        <c:axId val="425292223"/>
        <c:scaling>
          <c:orientation val="minMax"/>
          <c:max val="150000"/>
          <c:min val="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5647423"/>
        <c:crosses val="autoZero"/>
        <c:crossBetween val="between"/>
        <c:majorUnit val="25000"/>
        <c:minorUnit val="5000"/>
      </c:valAx>
      <c:spPr>
        <a:noFill/>
        <a:ln>
          <a:noFill/>
        </a:ln>
        <a:effectLst/>
      </c:spPr>
    </c:plotArea>
    <c:legend>
      <c:legendPos val="tr"/>
      <c:layout>
        <c:manualLayout>
          <c:xMode val="edge"/>
          <c:yMode val="edge"/>
          <c:x val="0.48081083626898491"/>
          <c:y val="6.4563462949376371E-2"/>
          <c:w val="0.37036969154587918"/>
          <c:h val="0.19309744022276015"/>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F41DA98-DD0A-1B4F-A599-A48A0F931A5C}" type="datetimeFigureOut">
              <a:rPr lang="en-US" smtClean="0"/>
              <a:pPr/>
              <a:t>11/6/24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63E89008-A845-3542-9030-80EE4706E754}" type="slidenum">
              <a:rPr lang="en-US" smtClean="0"/>
              <a:pPr/>
              <a:t>‹#›</a:t>
            </a:fld>
            <a:endParaRPr lang="en-US" dirty="0"/>
          </a:p>
        </p:txBody>
      </p:sp>
    </p:spTree>
    <p:extLst>
      <p:ext uri="{BB962C8B-B14F-4D97-AF65-F5344CB8AC3E}">
        <p14:creationId xmlns:p14="http://schemas.microsoft.com/office/powerpoint/2010/main" val="129345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hhs.gov/ocche/index.html" TargetMode="External"/><Relationship Id="rId13" Type="http://schemas.openxmlformats.org/officeDocument/2006/relationships/hyperlink" Target="https://www.hhs.gov/civil-rights/filing-a-complaint/index.html" TargetMode="External"/><Relationship Id="rId3" Type="http://schemas.openxmlformats.org/officeDocument/2006/relationships/hyperlink" Target="https://prairieisland.org/who-we-are/our-history" TargetMode="External"/><Relationship Id="rId7" Type="http://schemas.openxmlformats.org/officeDocument/2006/relationships/hyperlink" Target="https://www.cdc.gov/climateandhealth/effects/default.htm" TargetMode="External"/><Relationship Id="rId12" Type="http://schemas.openxmlformats.org/officeDocument/2006/relationships/hyperlink" Target="https://www.hhs.gov/about/news/2023/05/04/departments-justice-health-human-services-announce-interim-resolution-agreement-environmental-justice-investigation-alabama-department-public-health.html" TargetMode="External"/><Relationship Id="rId2" Type="http://schemas.openxmlformats.org/officeDocument/2006/relationships/slide" Target="../slides/slide12.xml"/><Relationship Id="rId16" Type="http://schemas.openxmlformats.org/officeDocument/2006/relationships/hyperlink" Target="http://www.epa.gov/environmentaljustice/" TargetMode="External"/><Relationship Id="rId1" Type="http://schemas.openxmlformats.org/officeDocument/2006/relationships/notesMaster" Target="../notesMasters/notesMaster1.xml"/><Relationship Id="rId6" Type="http://schemas.openxmlformats.org/officeDocument/2006/relationships/hyperlink" Target="https://www.hhs.gov/sites/default/files/cap-policy-statement-signed-9-28-2021.pdf" TargetMode="External"/><Relationship Id="rId11" Type="http://schemas.openxmlformats.org/officeDocument/2006/relationships/hyperlink" Target="https://www.hhs.gov/sites/default/files/adph-doj-hhs-agreement.pdf" TargetMode="External"/><Relationship Id="rId5" Type="http://schemas.openxmlformats.org/officeDocument/2006/relationships/hyperlink" Target="https://www.hhs.gov/sites/default/files/hhs-climate-action-plan-9-28-2021.pdf" TargetMode="External"/><Relationship Id="rId15" Type="http://schemas.openxmlformats.org/officeDocument/2006/relationships/hyperlink" Target="https://www.justice.gov/ej" TargetMode="External"/><Relationship Id="rId10" Type="http://schemas.openxmlformats.org/officeDocument/2006/relationships/hyperlink" Target="https://www.hhs.gov/civil-rights/for-providers/compliance-enforcement/index.html" TargetMode="External"/><Relationship Id="rId4" Type="http://schemas.openxmlformats.org/officeDocument/2006/relationships/hyperlink" Target="https://www.whitehouse.gov/briefing-room/statements-releases/2021/01/27/fact-sheet-president-biden-takes-executive-actions-to-tackle-the-climate-crisis-at-home-and-abroad-create-jobs-and-restore-scientific-integrity-across-federal-government/" TargetMode="External"/><Relationship Id="rId9" Type="http://schemas.openxmlformats.org/officeDocument/2006/relationships/hyperlink" Target="https://www.hhs.gov/environmental-justice/" TargetMode="External"/><Relationship Id="rId14" Type="http://schemas.openxmlformats.org/officeDocument/2006/relationships/hyperlink" Target="https://www.hhs.gov/sites/default/files/ocr/civilrights/resources/factsheets/yourrightsundertitleviofthecivilrightsact.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ustainablewebmanifesto.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lobalreporting.org/standard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listapart.com/article/responsive-web-desig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ss-tricks.com/the-difference-between-responsive-and-adaptive-desig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it.ly/a11yform"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aptaks.blog/posts/progressive-enhancement-is-not-anti-js.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ustainablewebmanifesto.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ox.com/climate/2024/3/28/24111721/ai-uses-a-lot-of-energy-experts-expect-it-to-double-in-just-a-few-yea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ttparchive.org/reports/state-of-the-web?start=2015_10_01&amp;end=latest&amp;view=lis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text for background image: a polar bear on a small bit of ice, mirrored in still water on a grey-blue sky day</a:t>
            </a:r>
          </a:p>
        </p:txBody>
      </p:sp>
      <p:sp>
        <p:nvSpPr>
          <p:cNvPr id="4" name="Slide Number Placeholder 3"/>
          <p:cNvSpPr>
            <a:spLocks noGrp="1"/>
          </p:cNvSpPr>
          <p:nvPr>
            <p:ph type="sldNum" sz="quarter" idx="5"/>
          </p:nvPr>
        </p:nvSpPr>
        <p:spPr/>
        <p:txBody>
          <a:bodyPr/>
          <a:lstStyle/>
          <a:p>
            <a:fld id="{63E89008-A845-3542-9030-80EE4706E754}" type="slidenum">
              <a:rPr lang="en-US" smtClean="0"/>
              <a:pPr/>
              <a:t>1</a:t>
            </a:fld>
            <a:endParaRPr lang="en-US" dirty="0"/>
          </a:p>
        </p:txBody>
      </p:sp>
    </p:spTree>
    <p:extLst>
      <p:ext uri="{BB962C8B-B14F-4D97-AF65-F5344CB8AC3E}">
        <p14:creationId xmlns:p14="http://schemas.microsoft.com/office/powerpoint/2010/main" val="3679944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The Growth of Web Page Size, November 18, 2022, https://</a:t>
            </a:r>
            <a:r>
              <a:rPr lang="en-US" dirty="0" err="1"/>
              <a:t>www.keycdn.com</a:t>
            </a:r>
            <a:r>
              <a:rPr lang="en-US" dirty="0"/>
              <a:t>/support/the-growth-of-web-page-size</a:t>
            </a:r>
          </a:p>
          <a:p>
            <a:endParaRPr lang="en-US" dirty="0"/>
          </a:p>
          <a:p>
            <a:r>
              <a:rPr lang="en-US" dirty="0"/>
              <a:t>Also, speaking to the impact of web performance on accessibility, as the slower a site the harder it is for assistive technology to connect to it, if it can at all. https://</a:t>
            </a:r>
            <a:r>
              <a:rPr lang="en-US" dirty="0" err="1"/>
              <a:t>marcysutton.com</a:t>
            </a:r>
            <a:r>
              <a:rPr lang="en-US" dirty="0"/>
              <a:t>/accessibility-and-performance</a:t>
            </a:r>
          </a:p>
        </p:txBody>
      </p:sp>
      <p:sp>
        <p:nvSpPr>
          <p:cNvPr id="4" name="Slide Number Placeholder 3"/>
          <p:cNvSpPr>
            <a:spLocks noGrp="1"/>
          </p:cNvSpPr>
          <p:nvPr>
            <p:ph type="sldNum" sz="quarter" idx="5"/>
          </p:nvPr>
        </p:nvSpPr>
        <p:spPr/>
        <p:txBody>
          <a:bodyPr/>
          <a:lstStyle/>
          <a:p>
            <a:fld id="{63E89008-A845-3542-9030-80EE4706E754}" type="slidenum">
              <a:rPr lang="en-US" smtClean="0"/>
              <a:pPr/>
              <a:t>10</a:t>
            </a:fld>
            <a:endParaRPr lang="en-US" dirty="0"/>
          </a:p>
        </p:txBody>
      </p:sp>
    </p:spTree>
    <p:extLst>
      <p:ext uri="{BB962C8B-B14F-4D97-AF65-F5344CB8AC3E}">
        <p14:creationId xmlns:p14="http://schemas.microsoft.com/office/powerpoint/2010/main" val="233097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11</a:t>
            </a:fld>
            <a:endParaRPr lang="en-US" dirty="0"/>
          </a:p>
        </p:txBody>
      </p:sp>
    </p:spTree>
    <p:extLst>
      <p:ext uri="{BB962C8B-B14F-4D97-AF65-F5344CB8AC3E}">
        <p14:creationId xmlns:p14="http://schemas.microsoft.com/office/powerpoint/2010/main" val="53356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www.hhs.gov</a:t>
            </a:r>
            <a:r>
              <a:rPr lang="en-US" dirty="0"/>
              <a:t>/civil-rights/for-individuals/special-topics/environmental-justice/</a:t>
            </a:r>
            <a:r>
              <a:rPr lang="en-US" dirty="0" err="1"/>
              <a:t>index.html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example of environmental injustice in nearby Minnesota: </a:t>
            </a:r>
            <a:r>
              <a:rPr lang="en-US" sz="1200" dirty="0"/>
              <a:t>Another example of environmental injustice </a:t>
            </a:r>
            <a:r>
              <a:rPr lang="en-US" sz="1200" dirty="0">
                <a:hlinkClick r:id="rId3"/>
              </a:rPr>
              <a:t>https://prairieisland.org/who-we-are/our-history</a:t>
            </a:r>
            <a:endParaRPr lang="en-US" dirty="0"/>
          </a:p>
          <a:p>
            <a:endParaRPr lang="en-US" dirty="0"/>
          </a:p>
          <a:p>
            <a:pPr algn="l"/>
            <a:r>
              <a:rPr lang="en-US" b="1" i="0" u="none" strike="noStrike" dirty="0">
                <a:solidFill>
                  <a:srgbClr val="1B1B1B"/>
                </a:solidFill>
                <a:effectLst/>
                <a:latin typeface="Source Sans Pro Web" panose="020B0503030403020204" pitchFamily="34" charset="0"/>
              </a:rPr>
              <a:t>What is Environmental Justice?</a:t>
            </a:r>
          </a:p>
          <a:p>
            <a:pPr algn="l"/>
            <a:r>
              <a:rPr lang="en-US" b="0" i="0" u="none" strike="noStrike" dirty="0">
                <a:solidFill>
                  <a:srgbClr val="1B1B1B"/>
                </a:solidFill>
                <a:effectLst/>
                <a:latin typeface="Source Sans Pro Web" panose="020B0503030403020204" pitchFamily="34" charset="0"/>
              </a:rPr>
              <a:t>Environmental Justice is the fair treatment and meaningful involvement of people regardless of race, color, national origin, or income in the development, implementation, and enforcement of environmental laws, regulations, and policies. </a:t>
            </a:r>
          </a:p>
          <a:p>
            <a:pPr algn="l"/>
            <a:r>
              <a:rPr lang="en-US" b="0" i="0" u="none" strike="noStrike" dirty="0">
                <a:solidFill>
                  <a:srgbClr val="1B1B1B"/>
                </a:solidFill>
                <a:effectLst/>
                <a:latin typeface="Source Sans Pro Web" panose="020B0503030403020204" pitchFamily="34" charset="0"/>
              </a:rPr>
              <a:t>Lack of meaningful access to programs and activities can impact health outcomes, especially in communities facing environmental injustice</a:t>
            </a:r>
          </a:p>
          <a:p>
            <a:endParaRPr lang="en-US" dirty="0"/>
          </a:p>
          <a:p>
            <a:r>
              <a:rPr lang="en-US" b="1" dirty="0">
                <a:effectLst/>
                <a:latin typeface="Source Sans Pro Web" panose="020B0503030403020204" pitchFamily="34" charset="0"/>
              </a:rPr>
              <a:t>Background</a:t>
            </a:r>
          </a:p>
          <a:p>
            <a:r>
              <a:rPr lang="en-US" dirty="0">
                <a:effectLst/>
                <a:latin typeface="Source Sans Pro Web" panose="020B0503030403020204" pitchFamily="34" charset="0"/>
              </a:rPr>
              <a:t>Executive Order 14008, entitled </a:t>
            </a:r>
            <a:r>
              <a:rPr lang="en-US" dirty="0">
                <a:solidFill>
                  <a:srgbClr val="54278F"/>
                </a:solidFill>
                <a:effectLst/>
                <a:latin typeface="Source Sans Pro Web" panose="020B0503030403020204" pitchFamily="34" charset="0"/>
                <a:hlinkClick r:id="rId4"/>
              </a:rPr>
              <a:t>Tackling the Climate Crisis at Home and Abroad</a:t>
            </a:r>
            <a:r>
              <a:rPr lang="en-US" dirty="0">
                <a:effectLst/>
                <a:latin typeface="Source Sans Pro Web" panose="020B0503030403020204" pitchFamily="34" charset="0"/>
              </a:rPr>
              <a:t> (2021), directs federal agencies to develop programs, policies, and activities to address the disproportionate health, environmental, economic, and climate impacts on disadvantaged communities. As part of President Joe Biden’s whole-of-government approach to confronting the climate crisis, HHS has released its Climate Adaptation and Resilience Plan to bolster resilience of its operations and assets from the accelerating impacts of climate change.</a:t>
            </a:r>
            <a:br>
              <a:rPr lang="en-US" dirty="0">
                <a:effectLst/>
                <a:latin typeface="Source Sans Pro Web" panose="020B0503030403020204" pitchFamily="34" charset="0"/>
              </a:rPr>
            </a:br>
            <a:r>
              <a:rPr lang="en-US" dirty="0">
                <a:effectLst/>
                <a:latin typeface="Source Sans Pro Web" panose="020B0503030403020204" pitchFamily="34" charset="0"/>
              </a:rPr>
              <a:t>Executive Order 14008 Tackling the Climate Crisis at Home and Abroad. January 27, 2021. The White House. https://</a:t>
            </a:r>
            <a:r>
              <a:rPr lang="en-US" dirty="0" err="1">
                <a:effectLst/>
                <a:latin typeface="Source Sans Pro Web" panose="020B0503030403020204" pitchFamily="34" charset="0"/>
              </a:rPr>
              <a:t>www.whitehouse.gov</a:t>
            </a:r>
            <a:r>
              <a:rPr lang="en-US" dirty="0">
                <a:effectLst/>
                <a:latin typeface="Source Sans Pro Web" panose="020B0503030403020204" pitchFamily="34" charset="0"/>
              </a:rPr>
              <a:t>/briefing-room/presidential-actions/2021/01/27/executive-order-on-tackling-the-climate-crisis-at-home-and-abroad/</a:t>
            </a:r>
          </a:p>
          <a:p>
            <a:endParaRPr lang="en-US" dirty="0">
              <a:effectLst/>
              <a:latin typeface="Source Sans Pro Web" panose="020B0503030403020204" pitchFamily="34" charset="0"/>
            </a:endParaRPr>
          </a:p>
          <a:p>
            <a:r>
              <a:rPr lang="en-US" dirty="0">
                <a:effectLst/>
                <a:latin typeface="Source Sans Pro Web" panose="020B0503030403020204" pitchFamily="34" charset="0"/>
              </a:rPr>
              <a:t>HHS identified five priority actions that will be implemented through its mission, programs, operations, and management of procurement, real property, public lands and waters, and financial programs:</a:t>
            </a:r>
          </a:p>
          <a:p>
            <a:pPr>
              <a:buFont typeface="Arial" panose="020B0604020202020204" pitchFamily="34" charset="0"/>
              <a:buChar char="•"/>
            </a:pPr>
            <a:r>
              <a:rPr lang="en-US" dirty="0">
                <a:effectLst/>
                <a:latin typeface="Source Sans Pro Web" panose="020B0503030403020204" pitchFamily="34" charset="0"/>
              </a:rPr>
              <a:t>Expand existing climate change-related public health and biomedical research activities;</a:t>
            </a:r>
          </a:p>
          <a:p>
            <a:pPr>
              <a:buFont typeface="Arial" panose="020B0604020202020204" pitchFamily="34" charset="0"/>
              <a:buChar char="•"/>
            </a:pPr>
            <a:r>
              <a:rPr lang="en-US" dirty="0">
                <a:effectLst/>
                <a:latin typeface="Source Sans Pro Web" panose="020B0503030403020204" pitchFamily="34" charset="0"/>
              </a:rPr>
              <a:t>Improve HHS responses to the climate crisis;</a:t>
            </a:r>
          </a:p>
          <a:p>
            <a:pPr>
              <a:buFont typeface="Arial" panose="020B0604020202020204" pitchFamily="34" charset="0"/>
              <a:buChar char="•"/>
            </a:pPr>
            <a:r>
              <a:rPr lang="en-US" dirty="0">
                <a:effectLst/>
                <a:latin typeface="Source Sans Pro Web" panose="020B0503030403020204" pitchFamily="34" charset="0"/>
              </a:rPr>
              <a:t>Develop climate-resilient grant policies at HHS;</a:t>
            </a:r>
          </a:p>
          <a:p>
            <a:pPr>
              <a:buFont typeface="Arial" panose="020B0604020202020204" pitchFamily="34" charset="0"/>
              <a:buChar char="•"/>
            </a:pPr>
            <a:r>
              <a:rPr lang="en-US" dirty="0">
                <a:effectLst/>
                <a:latin typeface="Source Sans Pro Web" panose="020B0503030403020204" pitchFamily="34" charset="0"/>
              </a:rPr>
              <a:t>Workplace optimization and effective space management for climate resilience; and</a:t>
            </a:r>
          </a:p>
          <a:p>
            <a:pPr>
              <a:buFont typeface="Arial" panose="020B0604020202020204" pitchFamily="34" charset="0"/>
              <a:buChar char="•"/>
            </a:pPr>
            <a:r>
              <a:rPr lang="en-US" dirty="0">
                <a:effectLst/>
                <a:latin typeface="Source Sans Pro Web" panose="020B0503030403020204" pitchFamily="34" charset="0"/>
              </a:rPr>
              <a:t>Promote sustainable and climate resilient operations at HHS facilities.</a:t>
            </a:r>
          </a:p>
          <a:p>
            <a:r>
              <a:rPr lang="en-US" dirty="0">
                <a:effectLst/>
                <a:latin typeface="Source Sans Pro Web" panose="020B0503030403020204" pitchFamily="34" charset="0"/>
              </a:rPr>
              <a:t>This plan represents a concerted effort to enhance resilience and adaptation to climate change throughout the activities of HHS. Effective action to build resilience to climate change-related health, economic, and other threats is essential to fulfilling the HHS mission to enhance the health and well-being of all Americans. This list of five adaptation actions is the first step in HHS’s climate resilience efforts, with additional actions to be identified and initiated as the plan is implemented.</a:t>
            </a:r>
          </a:p>
          <a:p>
            <a:r>
              <a:rPr lang="en-US" dirty="0">
                <a:effectLst/>
                <a:latin typeface="Source Sans Pro Web" panose="020B0503030403020204" pitchFamily="34" charset="0"/>
              </a:rPr>
              <a:t>HHS is committed to protecting the health and well-being of all Americans by integrating environmental justice and equity into its work to build a safer, healthier future.</a:t>
            </a:r>
          </a:p>
          <a:p>
            <a:pPr>
              <a:buFont typeface="Arial" panose="020B0604020202020204" pitchFamily="34" charset="0"/>
              <a:buChar char="•"/>
            </a:pPr>
            <a:r>
              <a:rPr lang="en-US" dirty="0">
                <a:effectLst/>
                <a:latin typeface="Source Sans Pro Web" panose="020B0503030403020204" pitchFamily="34" charset="0"/>
              </a:rPr>
              <a:t>Read the full </a:t>
            </a:r>
            <a:r>
              <a:rPr lang="en-US" dirty="0">
                <a:solidFill>
                  <a:srgbClr val="54278F"/>
                </a:solidFill>
                <a:effectLst/>
                <a:latin typeface="Source Sans Pro Web" panose="020B0503030403020204" pitchFamily="34" charset="0"/>
                <a:hlinkClick r:id="rId5"/>
              </a:rPr>
              <a:t>HHS plan - PDF</a:t>
            </a:r>
            <a:r>
              <a:rPr lang="en-US" dirty="0">
                <a:effectLst/>
                <a:latin typeface="Source Sans Pro Web" panose="020B0503030403020204" pitchFamily="34" charset="0"/>
              </a:rPr>
              <a:t> and </a:t>
            </a:r>
            <a:r>
              <a:rPr lang="en-US" dirty="0">
                <a:solidFill>
                  <a:srgbClr val="54278F"/>
                </a:solidFill>
                <a:effectLst/>
                <a:latin typeface="Source Sans Pro Web" panose="020B0503030403020204" pitchFamily="34" charset="0"/>
                <a:hlinkClick r:id="rId6"/>
              </a:rPr>
              <a:t>policy statement - PDF</a:t>
            </a:r>
            <a:endParaRPr lang="en-US" dirty="0">
              <a:effectLst/>
              <a:latin typeface="Source Sans Pro Web" panose="020B0503030403020204" pitchFamily="34" charset="0"/>
            </a:endParaRPr>
          </a:p>
          <a:p>
            <a:pPr>
              <a:buFont typeface="Arial" panose="020B0604020202020204" pitchFamily="34" charset="0"/>
              <a:buChar char="•"/>
            </a:pPr>
            <a:r>
              <a:rPr lang="en-US" dirty="0">
                <a:effectLst/>
                <a:latin typeface="Source Sans Pro Web" panose="020B0503030403020204" pitchFamily="34" charset="0"/>
              </a:rPr>
              <a:t>Learn about the threats of climate change on human health. </a:t>
            </a:r>
            <a:r>
              <a:rPr lang="en-US" dirty="0">
                <a:solidFill>
                  <a:srgbClr val="54278F"/>
                </a:solidFill>
                <a:effectLst/>
                <a:latin typeface="Source Sans Pro Web" panose="020B0503030403020204" pitchFamily="34" charset="0"/>
                <a:hlinkClick r:id="rId7"/>
              </a:rPr>
              <a:t>Explore by topic and region.</a:t>
            </a:r>
            <a:endParaRPr lang="en-US" dirty="0">
              <a:effectLst/>
              <a:latin typeface="Source Sans Pro Web" panose="020B0503030403020204" pitchFamily="34" charset="0"/>
            </a:endParaRPr>
          </a:p>
          <a:p>
            <a:r>
              <a:rPr lang="en-US" dirty="0">
                <a:effectLst/>
                <a:latin typeface="Source Sans Pro Web" panose="020B0503030403020204" pitchFamily="34" charset="0"/>
              </a:rPr>
              <a:t>HHS has also established an </a:t>
            </a:r>
            <a:r>
              <a:rPr lang="en-US" dirty="0">
                <a:solidFill>
                  <a:srgbClr val="54278F"/>
                </a:solidFill>
                <a:effectLst/>
                <a:latin typeface="Source Sans Pro Web" panose="020B0503030403020204" pitchFamily="34" charset="0"/>
                <a:hlinkClick r:id="rId8"/>
              </a:rPr>
              <a:t>Office of Climate Change and Health Equity</a:t>
            </a:r>
            <a:r>
              <a:rPr lang="en-US" dirty="0">
                <a:effectLst/>
                <a:latin typeface="Source Sans Pro Web" panose="020B0503030403020204" pitchFamily="34" charset="0"/>
              </a:rPr>
              <a:t> that serves as a coordinating body to make this goal a reality.</a:t>
            </a:r>
          </a:p>
          <a:p>
            <a:r>
              <a:rPr lang="en-US" dirty="0">
                <a:effectLst/>
                <a:latin typeface="Source Sans Pro Web" panose="020B0503030403020204" pitchFamily="34" charset="0"/>
              </a:rPr>
              <a:t>Executive Order 12898, entitled Federal Actions to Address Environmental Justice in Minority and Low-Income Populations (1994), requires each Federal agency to make achieving environmental justice part of its mission.</a:t>
            </a:r>
          </a:p>
          <a:p>
            <a:r>
              <a:rPr lang="en-US" dirty="0">
                <a:effectLst/>
                <a:latin typeface="Source Sans Pro Web" panose="020B0503030403020204" pitchFamily="34" charset="0"/>
              </a:rPr>
              <a:t>The HHS </a:t>
            </a:r>
            <a:r>
              <a:rPr lang="en-US" i="1" dirty="0">
                <a:effectLst/>
                <a:latin typeface="Source Sans Pro Web" panose="020B0503030403020204" pitchFamily="34" charset="0"/>
              </a:rPr>
              <a:t>Environmental Justice Strategy and Implementation Plan</a:t>
            </a:r>
            <a:r>
              <a:rPr lang="en-US" dirty="0">
                <a:effectLst/>
                <a:latin typeface="Source Sans Pro Web" panose="020B0503030403020204" pitchFamily="34" charset="0"/>
              </a:rPr>
              <a:t> and annual reports can be found on the </a:t>
            </a:r>
            <a:r>
              <a:rPr lang="en-US" dirty="0">
                <a:solidFill>
                  <a:srgbClr val="54278F"/>
                </a:solidFill>
                <a:effectLst/>
                <a:latin typeface="Source Sans Pro Web" panose="020B0503030403020204" pitchFamily="34" charset="0"/>
                <a:hlinkClick r:id="rId9"/>
              </a:rPr>
              <a:t>Environmental Justice at HHS</a:t>
            </a:r>
            <a:r>
              <a:rPr lang="en-US" dirty="0">
                <a:effectLst/>
                <a:latin typeface="Source Sans Pro Web" panose="020B0503030403020204" pitchFamily="34" charset="0"/>
              </a:rPr>
              <a:t> web page.</a:t>
            </a:r>
          </a:p>
          <a:p>
            <a:r>
              <a:rPr lang="en-US" b="1" dirty="0">
                <a:effectLst/>
                <a:latin typeface="Source Sans Pro Web" panose="020B0503030403020204" pitchFamily="34" charset="0"/>
              </a:rPr>
              <a:t>OCR’s Involvement in Environmental Justice</a:t>
            </a:r>
          </a:p>
          <a:p>
            <a:r>
              <a:rPr lang="en-US" dirty="0">
                <a:effectLst/>
                <a:latin typeface="Source Sans Pro Web" panose="020B0503030403020204" pitchFamily="34" charset="0"/>
              </a:rPr>
              <a:t>Title VI can be used to help ensure that all people can effectively participate in and benefit from federally funded programs and activities. </a:t>
            </a:r>
            <a:r>
              <a:rPr lang="en-US" dirty="0">
                <a:solidFill>
                  <a:srgbClr val="54278F"/>
                </a:solidFill>
                <a:effectLst/>
                <a:latin typeface="Source Sans Pro Web" panose="020B0503030403020204" pitchFamily="34" charset="0"/>
                <a:hlinkClick r:id="rId10"/>
              </a:rPr>
              <a:t>OCR’s Title VI enforcement program</a:t>
            </a:r>
            <a:r>
              <a:rPr lang="en-US" dirty="0">
                <a:effectLst/>
                <a:latin typeface="Source Sans Pro Web" panose="020B0503030403020204" pitchFamily="34" charset="0"/>
              </a:rPr>
              <a:t> is allied with Executive Orders 14008, 12898, the HHS Climate Adaptation and Resilience Plan, and the HHS Environmental Justice Strategy and Implementation Plan.</a:t>
            </a:r>
          </a:p>
          <a:p>
            <a:pPr>
              <a:buFont typeface="Arial" panose="020B0604020202020204" pitchFamily="34" charset="0"/>
              <a:buChar char="•"/>
            </a:pPr>
            <a:r>
              <a:rPr lang="en-US" b="1" dirty="0">
                <a:effectLst/>
                <a:latin typeface="Source Sans Pro Web" panose="020B0503030403020204" pitchFamily="34" charset="0"/>
              </a:rPr>
              <a:t>HHS and Department of Justice Announce Agreement in Environmental Justice Investigation of Alabama Department of Public Health  – May 4, 2023</a:t>
            </a:r>
            <a:r>
              <a:rPr lang="en-US" dirty="0">
                <a:effectLst/>
                <a:latin typeface="Source Sans Pro Web" panose="020B0503030403020204" pitchFamily="34" charset="0"/>
              </a:rPr>
              <a:t>The Departments of Justice and Health and Human Services (HHS) announced a historic interim resolution agreement in their environmental justice investigation into the Alabama Department of Public Health and the Lowndes County Health Department (collectively ADPH) in Lowndes County, Alabama. In November 2021, Justice and HHS launched an investigation into whether ADPH’s conduct violates Title VI of the Civil Rights Act of 1964 (Title VI) and Section 1557 of the Affordable Care Act (Section 1557).  The nearly 18-month investigation revealed areas of concern in ADPH’s operations and compliance with Title VI and Section 1557.  Specifically, the investigation revealed that ADPH’s enforcement of sanitation laws threatened residents of Lowndes County with criminal penalties and even potential property loss for sanitation conditions they did not have the capacity to alleviate. The investigation also revealed that ADPH engaged in a consistent pattern of inaction and/or neglect concerning the health risks associated with raw sewage. The investigation revealed that despite ADPH’s awareness of the issues, and the disproportionate burden and impact placed on Black residents in Lowndes County, it failed to take meaningful actions to remedy these conditions. The interim resolution agreement puts ADPH on a path towards ensuring the development of equitable and safe wastewater disposal and management systems in Lowndes County.</a:t>
            </a:r>
          </a:p>
          <a:p>
            <a:pPr marL="742950" lvl="1" indent="-285750">
              <a:buFont typeface="Arial" panose="020B0604020202020204" pitchFamily="34" charset="0"/>
              <a:buChar char="•"/>
            </a:pPr>
            <a:r>
              <a:rPr lang="en-US" dirty="0">
                <a:solidFill>
                  <a:srgbClr val="54278F"/>
                </a:solidFill>
                <a:effectLst/>
                <a:latin typeface="Source Sans Pro Web" panose="020B0503030403020204" pitchFamily="34" charset="0"/>
                <a:hlinkClick r:id="rId11"/>
              </a:rPr>
              <a:t>Read the Interim Resolution Agreement - PDF</a:t>
            </a:r>
            <a:endParaRPr lang="en-US" dirty="0">
              <a:effectLst/>
              <a:latin typeface="Source Sans Pro Web" panose="020B0503030403020204" pitchFamily="34" charset="0"/>
            </a:endParaRPr>
          </a:p>
          <a:p>
            <a:pPr marL="742950" lvl="1" indent="-285750">
              <a:buFont typeface="Arial" panose="020B0604020202020204" pitchFamily="34" charset="0"/>
              <a:buChar char="•"/>
            </a:pPr>
            <a:r>
              <a:rPr lang="en-US" dirty="0">
                <a:solidFill>
                  <a:srgbClr val="54278F"/>
                </a:solidFill>
                <a:effectLst/>
                <a:latin typeface="Source Sans Pro Web" panose="020B0503030403020204" pitchFamily="34" charset="0"/>
                <a:hlinkClick r:id="rId12"/>
              </a:rPr>
              <a:t>Read the Press Release</a:t>
            </a:r>
            <a:endParaRPr lang="en-US" dirty="0">
              <a:effectLst/>
              <a:latin typeface="Source Sans Pro Web" panose="020B0503030403020204" pitchFamily="34" charset="0"/>
            </a:endParaRPr>
          </a:p>
          <a:p>
            <a:r>
              <a:rPr lang="en-US" dirty="0">
                <a:effectLst/>
                <a:latin typeface="Source Sans Pro Web" panose="020B0503030403020204" pitchFamily="34" charset="0"/>
              </a:rPr>
              <a:t>If you believe that you have been discriminated against under Title VI in programs or activities that HHS directly operates or to which HHS provides federal financial assistance, you may file a complaint with OCR. You may file a complaint for yourself or for someone else.  </a:t>
            </a:r>
            <a:r>
              <a:rPr lang="en-US" dirty="0">
                <a:solidFill>
                  <a:srgbClr val="54278F"/>
                </a:solidFill>
                <a:effectLst/>
                <a:latin typeface="Source Sans Pro Web" panose="020B0503030403020204" pitchFamily="34" charset="0"/>
                <a:hlinkClick r:id="rId13"/>
              </a:rPr>
              <a:t>Learn more about filing a complaint with OCR</a:t>
            </a:r>
            <a:r>
              <a:rPr lang="en-US" dirty="0">
                <a:effectLst/>
                <a:latin typeface="Source Sans Pro Web" panose="020B0503030403020204" pitchFamily="34" charset="0"/>
              </a:rPr>
              <a:t>.</a:t>
            </a:r>
          </a:p>
          <a:p>
            <a:r>
              <a:rPr lang="en-US" dirty="0">
                <a:solidFill>
                  <a:srgbClr val="54278F"/>
                </a:solidFill>
                <a:effectLst/>
                <a:latin typeface="Source Sans Pro Web" panose="020B0503030403020204" pitchFamily="34" charset="0"/>
                <a:hlinkClick r:id="rId14"/>
              </a:rPr>
              <a:t>Learn more about your rights under Title VI - PDF</a:t>
            </a:r>
            <a:endParaRPr lang="en-US" dirty="0">
              <a:effectLst/>
              <a:latin typeface="Source Sans Pro Web" panose="020B0503030403020204" pitchFamily="34" charset="0"/>
            </a:endParaRPr>
          </a:p>
          <a:p>
            <a:r>
              <a:rPr lang="en-US" dirty="0">
                <a:solidFill>
                  <a:srgbClr val="54278F"/>
                </a:solidFill>
                <a:effectLst/>
                <a:latin typeface="Source Sans Pro Web" panose="020B0503030403020204" pitchFamily="34" charset="0"/>
                <a:hlinkClick r:id="rId15"/>
              </a:rPr>
              <a:t>Visit the U.S. Department of Justice’s Environmental Justice Page</a:t>
            </a:r>
            <a:endParaRPr lang="en-US" dirty="0">
              <a:effectLst/>
              <a:latin typeface="Source Sans Pro Web" panose="020B0503030403020204" pitchFamily="34" charset="0"/>
            </a:endParaRPr>
          </a:p>
          <a:p>
            <a:r>
              <a:rPr lang="en-US" dirty="0">
                <a:solidFill>
                  <a:srgbClr val="54278F"/>
                </a:solidFill>
                <a:effectLst/>
                <a:latin typeface="Source Sans Pro Web" panose="020B0503030403020204" pitchFamily="34" charset="0"/>
                <a:hlinkClick r:id="rId16"/>
              </a:rPr>
              <a:t>Visit the EPA Environmental Justice Page</a:t>
            </a:r>
            <a:endParaRPr lang="en-US" dirty="0">
              <a:effectLst/>
              <a:latin typeface="Source Sans Pro Web" panose="020B050303040302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12</a:t>
            </a:fld>
            <a:endParaRPr lang="en-US" dirty="0"/>
          </a:p>
        </p:txBody>
      </p:sp>
    </p:spTree>
    <p:extLst>
      <p:ext uri="{BB962C8B-B14F-4D97-AF65-F5344CB8AC3E}">
        <p14:creationId xmlns:p14="http://schemas.microsoft.com/office/powerpoint/2010/main" val="350276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13</a:t>
            </a:fld>
            <a:endParaRPr lang="en-US" dirty="0"/>
          </a:p>
        </p:txBody>
      </p:sp>
    </p:spTree>
    <p:extLst>
      <p:ext uri="{BB962C8B-B14F-4D97-AF65-F5344CB8AC3E}">
        <p14:creationId xmlns:p14="http://schemas.microsoft.com/office/powerpoint/2010/main" val="1734935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14</a:t>
            </a:fld>
            <a:endParaRPr lang="en-US" dirty="0"/>
          </a:p>
        </p:txBody>
      </p:sp>
    </p:spTree>
    <p:extLst>
      <p:ext uri="{BB962C8B-B14F-4D97-AF65-F5344CB8AC3E}">
        <p14:creationId xmlns:p14="http://schemas.microsoft.com/office/powerpoint/2010/main" val="1717667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spcAft>
                <a:spcPts val="600"/>
              </a:spcAft>
              <a:buNone/>
            </a:pPr>
            <a:r>
              <a:rPr lang="en-US" sz="1200" dirty="0"/>
              <a:t>Intersectionality (or intersectional theory) is a term first coined in 1989 by American civil rights advocate and leading scholar of critical race theory, </a:t>
            </a:r>
            <a:r>
              <a:rPr lang="en-US" sz="1200" dirty="0" err="1"/>
              <a:t>Kimberlé</a:t>
            </a:r>
            <a:r>
              <a:rPr lang="en-US" sz="1200" dirty="0"/>
              <a:t> Williams Crenshaw.</a:t>
            </a:r>
          </a:p>
          <a:p>
            <a:pPr marL="0" indent="0">
              <a:lnSpc>
                <a:spcPct val="120000"/>
              </a:lnSpc>
              <a:spcBef>
                <a:spcPts val="0"/>
              </a:spcBef>
              <a:spcAft>
                <a:spcPts val="600"/>
              </a:spcAft>
              <a:buNone/>
            </a:pPr>
            <a:endParaRPr lang="en-US" sz="1200" dirty="0"/>
          </a:p>
          <a:p>
            <a:pPr marL="0" indent="0">
              <a:lnSpc>
                <a:spcPct val="120000"/>
              </a:lnSpc>
              <a:spcBef>
                <a:spcPts val="0"/>
              </a:spcBef>
              <a:spcAft>
                <a:spcPts val="600"/>
              </a:spcAft>
              <a:buNone/>
            </a:pPr>
            <a:r>
              <a:rPr lang="en-US" sz="1200" dirty="0"/>
              <a:t>It is the study of overlapping or intersecting social identities and related systems of oppression, domination, or discrimination. The theory suggests that—and seeks to examine how—various biological, social and cultural categories such as gender, race, class, ability, sexual orientation, religion, caste, age, nationality and other sectarian axes of identity interact on multiple and often simultaneous levels.</a:t>
            </a:r>
          </a:p>
          <a:p>
            <a:pPr marL="0" indent="0">
              <a:lnSpc>
                <a:spcPct val="120000"/>
              </a:lnSpc>
              <a:spcBef>
                <a:spcPts val="0"/>
              </a:spcBef>
              <a:spcAft>
                <a:spcPts val="600"/>
              </a:spcAft>
              <a:buNone/>
            </a:pPr>
            <a:endParaRPr lang="en-US" sz="1200" dirty="0"/>
          </a:p>
          <a:p>
            <a:pPr marL="0" indent="0">
              <a:lnSpc>
                <a:spcPct val="120000"/>
              </a:lnSpc>
              <a:spcBef>
                <a:spcPts val="0"/>
              </a:spcBef>
              <a:spcAft>
                <a:spcPts val="600"/>
              </a:spcAft>
              <a:buNone/>
            </a:pPr>
            <a:r>
              <a:rPr lang="en-US" sz="1200" dirty="0"/>
              <a:t>In other words, intersectional theory asserts that people are often disadvantaged by multiple sources of oppression: their race, class, gender identity, sexual orientation, religion, and other identity markers. Intersectionality recognizes that identity markers (e.g. “woman” and “black”) do not exist independently of each other, and that each informs the others, often creating a complex convergence of oppression. (Leigh Chandler)</a:t>
            </a:r>
          </a:p>
          <a:p>
            <a:pPr marL="0" indent="0">
              <a:lnSpc>
                <a:spcPct val="120000"/>
              </a:lnSpc>
              <a:spcBef>
                <a:spcPts val="0"/>
              </a:spcBef>
              <a:spcAft>
                <a:spcPts val="600"/>
              </a:spcAft>
              <a:buNone/>
            </a:pPr>
            <a:endParaRPr lang="en-US" sz="1200" dirty="0"/>
          </a:p>
          <a:p>
            <a:pPr marL="0" indent="0">
              <a:lnSpc>
                <a:spcPct val="120000"/>
              </a:lnSpc>
              <a:spcBef>
                <a:spcPts val="0"/>
              </a:spcBef>
              <a:spcAft>
                <a:spcPts val="600"/>
              </a:spcAft>
              <a:buNone/>
            </a:pPr>
            <a:r>
              <a:rPr lang="en-US" sz="1200" dirty="0"/>
              <a:t>https://</a:t>
            </a:r>
            <a:r>
              <a:rPr lang="en-US" sz="1200" dirty="0" err="1"/>
              <a:t>researchguides.library.syr.edu</a:t>
            </a:r>
            <a:r>
              <a:rPr lang="en-US" sz="1200" dirty="0"/>
              <a:t>/fys101/intersectionality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www.nationaldisabilityinstitute.org</a:t>
            </a:r>
            <a:r>
              <a:rPr lang="en-US" dirty="0"/>
              <a:t>/wp-content/uploads/2020/08/race-ethnicity-and-disability-financial-</a:t>
            </a:r>
            <a:r>
              <a:rPr lang="en-US" dirty="0" err="1"/>
              <a:t>impact.pdf</a:t>
            </a:r>
            <a:endParaRPr lang="en-US"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15</a:t>
            </a:fld>
            <a:endParaRPr lang="en-US" dirty="0"/>
          </a:p>
        </p:txBody>
      </p:sp>
    </p:spTree>
    <p:extLst>
      <p:ext uri="{BB962C8B-B14F-4D97-AF65-F5344CB8AC3E}">
        <p14:creationId xmlns:p14="http://schemas.microsoft.com/office/powerpoint/2010/main" val="4246554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National Disability Institute Analysis of U.S. Census Bureau (2019) Survey of Income and Program Participation Microdata, 2014 Panel, Wave 4. https://</a:t>
            </a:r>
            <a:r>
              <a:rPr lang="en-US" sz="1200" dirty="0" err="1"/>
              <a:t>www.nationaldisabilityinstitute.org</a:t>
            </a:r>
            <a:r>
              <a:rPr lang="en-US" sz="1200" dirty="0"/>
              <a:t>/wp-content/uploads/2020/08/race-ethnicity-and-disability-financial-</a:t>
            </a:r>
            <a:r>
              <a:rPr lang="en-US" sz="1200" dirty="0" err="1"/>
              <a:t>impact.pdf</a:t>
            </a:r>
            <a:endParaRPr lang="en-US" sz="1200"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17</a:t>
            </a:fld>
            <a:endParaRPr lang="en-US" dirty="0"/>
          </a:p>
        </p:txBody>
      </p:sp>
    </p:spTree>
    <p:extLst>
      <p:ext uri="{BB962C8B-B14F-4D97-AF65-F5344CB8AC3E}">
        <p14:creationId xmlns:p14="http://schemas.microsoft.com/office/powerpoint/2010/main" val="2911413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Updated from Andrea </a:t>
            </a:r>
            <a:r>
              <a:rPr lang="en-US" sz="1600" dirty="0" err="1"/>
              <a:t>Urqueta</a:t>
            </a:r>
            <a:r>
              <a:rPr lang="en-US" sz="1600" dirty="0"/>
              <a:t> Alfaro’s work.</a:t>
            </a:r>
          </a:p>
          <a:p>
            <a:r>
              <a:rPr lang="en-US" sz="1600" dirty="0"/>
              <a:t>https://</a:t>
            </a:r>
            <a:r>
              <a:rPr lang="en-US" sz="1600" dirty="0" err="1"/>
              <a:t>data.census.gov</a:t>
            </a:r>
            <a:r>
              <a:rPr lang="en-US" sz="1600" dirty="0"/>
              <a:t>/table/ACSST1Y2022.S1810?q=S1810:%20Disability%20Characteristics</a:t>
            </a:r>
          </a:p>
          <a:p>
            <a:r>
              <a:rPr lang="en-US" sz="1600" dirty="0"/>
              <a:t>U.S. Census Bureau, 2022 American Community Survey 1-Year Estimates (Table S1810) </a:t>
            </a:r>
          </a:p>
        </p:txBody>
      </p:sp>
      <p:sp>
        <p:nvSpPr>
          <p:cNvPr id="4" name="Slide Number Placeholder 3"/>
          <p:cNvSpPr>
            <a:spLocks noGrp="1"/>
          </p:cNvSpPr>
          <p:nvPr>
            <p:ph type="sldNum" sz="quarter" idx="5"/>
          </p:nvPr>
        </p:nvSpPr>
        <p:spPr/>
        <p:txBody>
          <a:bodyPr/>
          <a:lstStyle/>
          <a:p>
            <a:fld id="{63E89008-A845-3542-9030-80EE4706E754}" type="slidenum">
              <a:rPr lang="en-US" smtClean="0"/>
              <a:pPr/>
              <a:t>18</a:t>
            </a:fld>
            <a:endParaRPr lang="en-US" dirty="0"/>
          </a:p>
        </p:txBody>
      </p:sp>
    </p:spTree>
    <p:extLst>
      <p:ext uri="{BB962C8B-B14F-4D97-AF65-F5344CB8AC3E}">
        <p14:creationId xmlns:p14="http://schemas.microsoft.com/office/powerpoint/2010/main" val="90764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 long, environmental activism has been primarily a white, middle-class issue, far removed from the daily reality of inner-city life. It’s all very well to embrace saving the rain forests and conserving endangered animal species, but such global initiatives don’t even begin to impact communities inhabited by people of color.” - Hazel M. Johnson, Chicago Tribune in 1955. Source: Rudolph, Linda; Harrison, Catherine; Buckley, Laura; North, Savannah. 2018. </a:t>
            </a:r>
            <a:r>
              <a:rPr lang="en-US" i="1" dirty="0"/>
              <a:t>Climate Change, Health, and Equity: A Guide for Local Health Departments</a:t>
            </a:r>
            <a:r>
              <a:rPr lang="en-US" i="0" dirty="0"/>
              <a:t>. Oakland, CA, and Washington, DC, Public Health Institute and American Public Health Association. https://</a:t>
            </a:r>
            <a:r>
              <a:rPr lang="en-US" i="0" dirty="0" err="1"/>
              <a:t>www.apha.org</a:t>
            </a:r>
            <a:r>
              <a:rPr lang="en-US" i="0" dirty="0"/>
              <a:t>/-/media/files/pdf/topics/climate/</a:t>
            </a:r>
            <a:r>
              <a:rPr lang="en-US" i="0" dirty="0" err="1"/>
              <a:t>climate_health_equity.ashx</a:t>
            </a:r>
            <a:r>
              <a:rPr lang="en-US" i="0" dirty="0"/>
              <a:t>.</a:t>
            </a: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19</a:t>
            </a:fld>
            <a:endParaRPr lang="en-US" dirty="0"/>
          </a:p>
        </p:txBody>
      </p:sp>
    </p:spTree>
    <p:extLst>
      <p:ext uri="{BB962C8B-B14F-4D97-AF65-F5344CB8AC3E}">
        <p14:creationId xmlns:p14="http://schemas.microsoft.com/office/powerpoint/2010/main" val="2321423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www.un.org</a:t>
            </a:r>
            <a:r>
              <a:rPr lang="en-US" dirty="0"/>
              <a:t>/</a:t>
            </a:r>
            <a:r>
              <a:rPr lang="en-US" dirty="0" err="1"/>
              <a:t>sustainabledevelopment</a:t>
            </a:r>
            <a:r>
              <a:rPr lang="en-US" dirty="0"/>
              <a:t>/</a:t>
            </a:r>
          </a:p>
        </p:txBody>
      </p:sp>
      <p:sp>
        <p:nvSpPr>
          <p:cNvPr id="4" name="Slide Number Placeholder 3"/>
          <p:cNvSpPr>
            <a:spLocks noGrp="1"/>
          </p:cNvSpPr>
          <p:nvPr>
            <p:ph type="sldNum" sz="quarter" idx="5"/>
          </p:nvPr>
        </p:nvSpPr>
        <p:spPr/>
        <p:txBody>
          <a:bodyPr/>
          <a:lstStyle/>
          <a:p>
            <a:fld id="{63E89008-A845-3542-9030-80EE4706E754}" type="slidenum">
              <a:rPr lang="en-US" smtClean="0"/>
              <a:pPr/>
              <a:t>20</a:t>
            </a:fld>
            <a:endParaRPr lang="en-US" dirty="0"/>
          </a:p>
        </p:txBody>
      </p:sp>
    </p:spTree>
    <p:extLst>
      <p:ext uri="{BB962C8B-B14F-4D97-AF65-F5344CB8AC3E}">
        <p14:creationId xmlns:p14="http://schemas.microsoft.com/office/powerpoint/2010/main" val="346141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2</a:t>
            </a:fld>
            <a:endParaRPr lang="en-US" dirty="0"/>
          </a:p>
        </p:txBody>
      </p:sp>
    </p:spTree>
    <p:extLst>
      <p:ext uri="{BB962C8B-B14F-4D97-AF65-F5344CB8AC3E}">
        <p14:creationId xmlns:p14="http://schemas.microsoft.com/office/powerpoint/2010/main" val="1843289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150000"/>
              </a:spcBef>
              <a:buNone/>
            </a:pPr>
            <a:endParaRPr lang="en-US" sz="1200" dirty="0">
              <a:latin typeface="+mj-lt"/>
            </a:endParaRPr>
          </a:p>
        </p:txBody>
      </p:sp>
      <p:sp>
        <p:nvSpPr>
          <p:cNvPr id="4" name="Slide Number Placeholder 3"/>
          <p:cNvSpPr>
            <a:spLocks noGrp="1"/>
          </p:cNvSpPr>
          <p:nvPr>
            <p:ph type="sldNum" sz="quarter" idx="5"/>
          </p:nvPr>
        </p:nvSpPr>
        <p:spPr/>
        <p:txBody>
          <a:bodyPr/>
          <a:lstStyle/>
          <a:p>
            <a:fld id="{63E89008-A845-3542-9030-80EE4706E754}" type="slidenum">
              <a:rPr lang="en-US" smtClean="0"/>
              <a:pPr/>
              <a:t>21</a:t>
            </a:fld>
            <a:endParaRPr lang="en-US" dirty="0"/>
          </a:p>
        </p:txBody>
      </p:sp>
    </p:spTree>
    <p:extLst>
      <p:ext uri="{BB962C8B-B14F-4D97-AF65-F5344CB8AC3E}">
        <p14:creationId xmlns:p14="http://schemas.microsoft.com/office/powerpoint/2010/main" val="198657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22</a:t>
            </a:fld>
            <a:endParaRPr lang="en-US" dirty="0"/>
          </a:p>
        </p:txBody>
      </p:sp>
    </p:spTree>
    <p:extLst>
      <p:ext uri="{BB962C8B-B14F-4D97-AF65-F5344CB8AC3E}">
        <p14:creationId xmlns:p14="http://schemas.microsoft.com/office/powerpoint/2010/main" val="1516293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more https://</a:t>
            </a:r>
            <a:r>
              <a:rPr lang="en-US" dirty="0" err="1"/>
              <a:t>www.ibm.com</a:t>
            </a:r>
            <a:r>
              <a:rPr lang="en-US" dirty="0"/>
              <a:t>/blog/green-coding/</a:t>
            </a:r>
          </a:p>
        </p:txBody>
      </p:sp>
      <p:sp>
        <p:nvSpPr>
          <p:cNvPr id="4" name="Slide Number Placeholder 3"/>
          <p:cNvSpPr>
            <a:spLocks noGrp="1"/>
          </p:cNvSpPr>
          <p:nvPr>
            <p:ph type="sldNum" sz="quarter" idx="5"/>
          </p:nvPr>
        </p:nvSpPr>
        <p:spPr/>
        <p:txBody>
          <a:bodyPr/>
          <a:lstStyle/>
          <a:p>
            <a:fld id="{63E89008-A845-3542-9030-80EE4706E754}" type="slidenum">
              <a:rPr lang="en-US" smtClean="0"/>
              <a:pPr/>
              <a:t>23</a:t>
            </a:fld>
            <a:endParaRPr lang="en-US" dirty="0"/>
          </a:p>
        </p:txBody>
      </p:sp>
    </p:spTree>
    <p:extLst>
      <p:ext uri="{BB962C8B-B14F-4D97-AF65-F5344CB8AC3E}">
        <p14:creationId xmlns:p14="http://schemas.microsoft.com/office/powerpoint/2010/main" val="128570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a:t>
            </a:r>
            <a:r>
              <a:rPr lang="en-US" dirty="0" err="1"/>
              <a:t>commission.europa.eu</a:t>
            </a:r>
            <a:r>
              <a:rPr lang="en-US" dirty="0"/>
              <a:t>/energy-climate-change-environment/standards-tools-and-labels/products-labelling-rules-and-requirements/sustainable-products/</a:t>
            </a:r>
            <a:r>
              <a:rPr lang="en-US" dirty="0" err="1"/>
              <a:t>ecodesign</a:t>
            </a:r>
            <a:r>
              <a:rPr lang="en-US" dirty="0"/>
              <a:t>-sustainable-products-</a:t>
            </a:r>
            <a:r>
              <a:rPr lang="en-US" dirty="0" err="1"/>
              <a:t>regulation_en</a:t>
            </a: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24</a:t>
            </a:fld>
            <a:endParaRPr lang="en-US" dirty="0"/>
          </a:p>
        </p:txBody>
      </p:sp>
    </p:spTree>
    <p:extLst>
      <p:ext uri="{BB962C8B-B14F-4D97-AF65-F5344CB8AC3E}">
        <p14:creationId xmlns:p14="http://schemas.microsoft.com/office/powerpoint/2010/main" val="2208266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Chile, the Political Constitution guarantees all people the right to live in a pollution-free environment and, correlatively, declares that it is the state’s duty to ensure that the environment is not affected and to protect the preservation of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Chile is positioned to feel the impacts of climate change and proactively worked to address the environmental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B3B3B"/>
                </a:solidFill>
                <a:effectLst/>
                <a:latin typeface="Source Sans Pro" panose="020B0503030403020204" pitchFamily="34" charset="0"/>
              </a:rPr>
              <a:t>In 2020, Chile adopted its Framework Law on Climate Change that defines a system that would establish GHG emissions limits to individual or groups of emitting sources and could be implemented either as an ETS or as a tradable performance standard.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www.diariooficial.interior.gob.cl</a:t>
            </a:r>
            <a:r>
              <a:rPr lang="en-US" dirty="0"/>
              <a:t>/</a:t>
            </a:r>
            <a:r>
              <a:rPr lang="en-US" dirty="0" err="1"/>
              <a:t>publicaciones</a:t>
            </a:r>
            <a:r>
              <a:rPr lang="en-US" dirty="0"/>
              <a:t>/2022/06/13/43277/01/2142067.pdf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icapcarbonaction.com</a:t>
            </a:r>
            <a:r>
              <a:rPr lang="en-US" dirty="0"/>
              <a:t>/</a:t>
            </a:r>
            <a:r>
              <a:rPr lang="en-US" dirty="0" err="1"/>
              <a:t>en</a:t>
            </a:r>
            <a:r>
              <a:rPr lang="en-US" dirty="0"/>
              <a:t>/news/chile-publishes-climate-change-framework-law-paving-way-market-based-policy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practiceguides.chambers.com</a:t>
            </a:r>
            <a:r>
              <a:rPr lang="en-US" dirty="0"/>
              <a:t>/practice-guides/climate-change-regulation-2023/</a:t>
            </a:r>
            <a:r>
              <a:rPr lang="en-US" dirty="0" err="1"/>
              <a:t>chile</a:t>
            </a:r>
            <a:r>
              <a:rPr lang="en-US" dirty="0"/>
              <a:t>/trends-and-developments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www.eelaw.cl</a:t>
            </a:r>
            <a:r>
              <a:rPr lang="en-US" dirty="0"/>
              <a:t>/files/publication/pdf/2/Guia_Chambers_2019_2da_version_.pdf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25</a:t>
            </a:fld>
            <a:endParaRPr lang="en-US" dirty="0"/>
          </a:p>
        </p:txBody>
      </p:sp>
    </p:spTree>
    <p:extLst>
      <p:ext uri="{BB962C8B-B14F-4D97-AF65-F5344CB8AC3E}">
        <p14:creationId xmlns:p14="http://schemas.microsoft.com/office/powerpoint/2010/main" val="219084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date, none of the regulation explicitly calls out limits on the GHGE of digital services, although the clean energy and energy efficiency as well as the climate change categories do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https://</a:t>
            </a:r>
            <a:r>
              <a:rPr lang="en-US" sz="1200" dirty="0" err="1"/>
              <a:t>www.whitehouse.gov</a:t>
            </a:r>
            <a:r>
              <a:rPr lang="en-US" sz="1200" dirty="0"/>
              <a:t>/</a:t>
            </a:r>
            <a:r>
              <a:rPr lang="en-US" sz="1200" dirty="0" err="1"/>
              <a:t>environmentaljustice</a:t>
            </a:r>
            <a:r>
              <a:rPr lang="en-US" sz="1200" dirty="0"/>
              <a:t>/justice40/</a:t>
            </a:r>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26</a:t>
            </a:fld>
            <a:endParaRPr lang="en-US" dirty="0"/>
          </a:p>
        </p:txBody>
      </p:sp>
    </p:spTree>
    <p:extLst>
      <p:ext uri="{BB962C8B-B14F-4D97-AF65-F5344CB8AC3E}">
        <p14:creationId xmlns:p14="http://schemas.microsoft.com/office/powerpoint/2010/main" val="2833087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guidelines are in line with the </a:t>
            </a:r>
            <a:r>
              <a:rPr lang="en-US" sz="1200" dirty="0">
                <a:hlinkClick r:id="rId3"/>
              </a:rPr>
              <a:t>Sustainable Web Manifesto </a:t>
            </a:r>
            <a:r>
              <a:rPr lang="en-US" sz="1200" dirty="0"/>
              <a:t>and aligned with </a:t>
            </a:r>
            <a:r>
              <a:rPr lang="en-US" sz="1200" dirty="0">
                <a:hlinkClick r:id="rId4"/>
              </a:rPr>
              <a:t>GRI Standards </a:t>
            </a:r>
            <a:r>
              <a:rPr lang="en-US" sz="1200" dirty="0"/>
              <a:t>to help organizations incorporate digital products and services into broader sustainability reporting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WSG guidelines are based on recommendations that have been proved to reduce impacts (even if it can sometimes get more nuances, through impact transfers). BTW, assessing such impacts can prove quite tough because most tools used to assess environmental impacts tend to skip some important metrics and methodology steps (most rely on page weight, number of HTTP requests and DOM size, limited to loading/scrolling on the page). - Laurent </a:t>
            </a:r>
            <a:r>
              <a:rPr lang="en-US" sz="1200" dirty="0" err="1"/>
              <a:t>Devernay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Most of the impacts come from user devices, not data centers (because we need to consider all steps of the life cycle of these devices and make sure digital services do not reduce their lifespan). - Alexander Dawson</a:t>
            </a:r>
            <a:endParaRPr lang="en-US" sz="1200" dirty="0"/>
          </a:p>
          <a:p>
            <a:pPr algn="l"/>
            <a:endParaRPr lang="en-US" b="1" i="0" u="none" strike="noStrike" dirty="0">
              <a:solidFill>
                <a:srgbClr val="000000"/>
              </a:solidFill>
              <a:effectLst/>
              <a:latin typeface="Arial Bold"/>
            </a:endParaRPr>
          </a:p>
          <a:p>
            <a:pPr algn="l"/>
            <a:r>
              <a:rPr lang="en-US" b="0" i="0" dirty="0">
                <a:solidFill>
                  <a:srgbClr val="1D1C1D"/>
                </a:solidFill>
                <a:effectLst/>
                <a:latin typeface="Slack-Lato"/>
              </a:rPr>
              <a:t>The scope of the WSGs is primarily with web technologies because it’s nearly impossible to tangibly measure the impact of, for example, every user device and the social aspect of ESG relating to people themselves beyond the digital. We know it has an accumulative effect (performance leads to less hardware thrashing not just at the server-side but at the client-side on devices) but the math is based on more variables than we can likely calculate.</a:t>
            </a:r>
          </a:p>
          <a:p>
            <a:pPr algn="l"/>
            <a:endParaRPr lang="en-US" b="0" i="0" dirty="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11111"/>
                </a:solidFill>
                <a:effectLst/>
                <a:latin typeface="Noto Sans" panose="020B0502040504020204" pitchFamily="34" charset="0"/>
              </a:rPr>
              <a:t>The structure of WSG is inspired by WCAG with 93 guidelines and 232 success criteria. Every guideline is supported by evidence and examples with information about the impact it has, the effort involved in implementation, and the specific benefits. </a:t>
            </a:r>
            <a:endParaRPr lang="en-US" b="0" i="0" dirty="0">
              <a:solidFill>
                <a:srgbClr val="1D1C1D"/>
              </a:solidFill>
              <a:effectLst/>
              <a:latin typeface="Slack-Lato"/>
            </a:endParaRPr>
          </a:p>
          <a:p>
            <a:pPr algn="l"/>
            <a:br>
              <a:rPr lang="en-US" b="0" i="0" dirty="0">
                <a:solidFill>
                  <a:srgbClr val="1D1C1D"/>
                </a:solidFill>
                <a:effectLst/>
                <a:latin typeface="Slack-Lato"/>
              </a:rPr>
            </a:br>
            <a:r>
              <a:rPr lang="en-US" b="0" i="0" dirty="0">
                <a:solidFill>
                  <a:srgbClr val="1D1C1D"/>
                </a:solidFill>
                <a:effectLst/>
                <a:latin typeface="Slack-Lato"/>
              </a:rPr>
              <a:t>These two adoptions of the WSGs come with case studies that may be of interest:</a:t>
            </a:r>
            <a:br>
              <a:rPr lang="en-US" b="0" i="0" dirty="0">
                <a:solidFill>
                  <a:srgbClr val="1D1C1D"/>
                </a:solidFill>
                <a:effectLst/>
                <a:latin typeface="Slack-Lato"/>
              </a:rPr>
            </a:br>
            <a:endParaRPr lang="en-US" b="0" i="0" dirty="0">
              <a:solidFill>
                <a:srgbClr val="1D1C1D"/>
              </a:solidFill>
              <a:effectLst/>
              <a:latin typeface="Slack-Lato"/>
            </a:endParaRPr>
          </a:p>
          <a:p>
            <a:pPr algn="l">
              <a:buFont typeface="+mj-lt"/>
              <a:buAutoNum type="arabicPeriod"/>
            </a:pPr>
            <a:r>
              <a:rPr lang="en-US" b="0" i="0" dirty="0">
                <a:solidFill>
                  <a:srgbClr val="1D1C1D"/>
                </a:solidFill>
                <a:effectLst/>
                <a:latin typeface="Slack-Lato"/>
              </a:rPr>
              <a:t>Team UX (French): Approach (https://</a:t>
            </a:r>
            <a:r>
              <a:rPr lang="en-US" b="0" i="0" dirty="0" err="1">
                <a:solidFill>
                  <a:srgbClr val="1D1C1D"/>
                </a:solidFill>
                <a:effectLst/>
                <a:latin typeface="Slack-Lato"/>
              </a:rPr>
              <a:t>www.team-ux.com</a:t>
            </a:r>
            <a:r>
              <a:rPr lang="en-US" b="0" i="0" dirty="0">
                <a:solidFill>
                  <a:srgbClr val="1D1C1D"/>
                </a:solidFill>
                <a:effectLst/>
                <a:latin typeface="Slack-Lato"/>
              </a:rPr>
              <a:t>/demarche-eco-conception/) and Study (https://</a:t>
            </a:r>
            <a:r>
              <a:rPr lang="en-US" b="0" i="0" dirty="0" err="1">
                <a:solidFill>
                  <a:srgbClr val="1D1C1D"/>
                </a:solidFill>
                <a:effectLst/>
                <a:latin typeface="Slack-Lato"/>
              </a:rPr>
              <a:t>lowwwcarbon.com</a:t>
            </a:r>
            <a:r>
              <a:rPr lang="en-US" b="0" i="0" dirty="0">
                <a:solidFill>
                  <a:srgbClr val="1D1C1D"/>
                </a:solidFill>
                <a:effectLst/>
                <a:latin typeface="Slack-Lato"/>
              </a:rPr>
              <a:t>/case-study/team-</a:t>
            </a:r>
            <a:r>
              <a:rPr lang="en-US" b="0" i="0" dirty="0" err="1">
                <a:solidFill>
                  <a:srgbClr val="1D1C1D"/>
                </a:solidFill>
                <a:effectLst/>
                <a:latin typeface="Slack-Lato"/>
              </a:rPr>
              <a:t>ux</a:t>
            </a:r>
            <a:r>
              <a:rPr lang="en-US" b="0" i="0" dirty="0">
                <a:solidFill>
                  <a:srgbClr val="1D1C1D"/>
                </a:solidFill>
                <a:effectLst/>
                <a:latin typeface="Slack-Lato"/>
              </a:rPr>
              <a:t>/)</a:t>
            </a:r>
          </a:p>
          <a:p>
            <a:pPr algn="l">
              <a:buFont typeface="+mj-lt"/>
              <a:buAutoNum type="arabicPeriod"/>
            </a:pPr>
            <a:r>
              <a:rPr lang="en-US" b="0" i="0" dirty="0">
                <a:solidFill>
                  <a:srgbClr val="1D1C1D"/>
                </a:solidFill>
                <a:effectLst/>
                <a:latin typeface="Slack-Lato"/>
              </a:rPr>
              <a:t>Craft Code: https://</a:t>
            </a:r>
            <a:r>
              <a:rPr lang="en-US" b="0" i="0" dirty="0" err="1">
                <a:solidFill>
                  <a:srgbClr val="1D1C1D"/>
                </a:solidFill>
                <a:effectLst/>
                <a:latin typeface="Slack-Lato"/>
              </a:rPr>
              <a:t>www.cantankerouscoder.com</a:t>
            </a:r>
            <a:r>
              <a:rPr lang="en-US" b="0" i="0" dirty="0">
                <a:solidFill>
                  <a:srgbClr val="1D1C1D"/>
                </a:solidFill>
                <a:effectLst/>
                <a:latin typeface="Slack-Lato"/>
              </a:rPr>
              <a:t>/p/craft-code-is-up</a:t>
            </a:r>
          </a:p>
          <a:p>
            <a:pPr algn="l"/>
            <a:endParaRPr lang="en-US" b="1" i="0" u="none" strike="noStrike" dirty="0">
              <a:solidFill>
                <a:srgbClr val="000000"/>
              </a:solidFill>
              <a:effectLst/>
              <a:latin typeface="Arial Bold"/>
            </a:endParaRPr>
          </a:p>
          <a:p>
            <a:pPr algn="l"/>
            <a:r>
              <a:rPr lang="en-US" b="1" i="0" u="none" strike="noStrike" dirty="0">
                <a:solidFill>
                  <a:srgbClr val="000000"/>
                </a:solidFill>
                <a:effectLst/>
                <a:latin typeface="Arial Bold"/>
              </a:rPr>
              <a:t>GRI Standards: The global standards for sustainability impacts</a:t>
            </a:r>
          </a:p>
          <a:p>
            <a:pPr algn="l"/>
            <a:r>
              <a:rPr lang="en-US" b="0" i="0" u="none" strike="noStrike" dirty="0">
                <a:solidFill>
                  <a:srgbClr val="000000"/>
                </a:solidFill>
                <a:effectLst/>
                <a:latin typeface="Arial" panose="020B0604020202020204" pitchFamily="34" charset="0"/>
              </a:rPr>
              <a:t>The GRI Standards enable any organization – large or small, private or public – to understand and report on their impacts on the economy, environment and people in a comparable and credible way, thereby increasing transparency on their contribution to sustainable development. In addition to companies, the Standards are highly relevant to many stakeholders - including investors, policymakers, capital markets, and civil society. ​</a:t>
            </a:r>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27</a:t>
            </a:fld>
            <a:endParaRPr lang="en-US" dirty="0"/>
          </a:p>
        </p:txBody>
      </p:sp>
    </p:spTree>
    <p:extLst>
      <p:ext uri="{BB962C8B-B14F-4D97-AF65-F5344CB8AC3E}">
        <p14:creationId xmlns:p14="http://schemas.microsoft.com/office/powerpoint/2010/main" val="270566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a:t>
            </a:r>
          </a:p>
          <a:p>
            <a:pPr marL="171450" indent="-171450">
              <a:buFont typeface="Arial" panose="020B0604020202020204" pitchFamily="34" charset="0"/>
              <a:buChar char="•"/>
            </a:pPr>
            <a:r>
              <a:rPr lang="en-US" dirty="0"/>
              <a:t>Website Carbon Calculator: https://</a:t>
            </a:r>
            <a:r>
              <a:rPr lang="en-US" dirty="0" err="1"/>
              <a:t>www.websitecarbon.com</a:t>
            </a:r>
            <a:br>
              <a:rPr lang="en-US" dirty="0"/>
            </a:br>
            <a:endParaRPr lang="en-US" dirty="0"/>
          </a:p>
          <a:p>
            <a:pPr marL="171450" indent="-171450">
              <a:buFont typeface="Arial" panose="020B0604020202020204" pitchFamily="34" charset="0"/>
              <a:buChar char="•"/>
            </a:pPr>
            <a:r>
              <a:rPr lang="en-US" dirty="0"/>
              <a:t>Beacon: https://</a:t>
            </a:r>
            <a:r>
              <a:rPr lang="en-US" dirty="0" err="1"/>
              <a:t>digitalbeacon.co</a:t>
            </a:r>
            <a:r>
              <a:rPr lang="en-US" dirty="0"/>
              <a:t>/</a:t>
            </a:r>
            <a:br>
              <a:rPr lang="en-US" dirty="0"/>
            </a:br>
            <a:endParaRPr lang="en-US" dirty="0"/>
          </a:p>
          <a:p>
            <a:pPr marL="171450" indent="-171450">
              <a:buFont typeface="Arial" panose="020B0604020202020204" pitchFamily="34" charset="0"/>
              <a:buChar char="•"/>
            </a:pPr>
            <a:r>
              <a:rPr lang="en-US" dirty="0"/>
              <a:t>Climate and Economic Justice Screening Tool (CEJST): https://</a:t>
            </a:r>
            <a:r>
              <a:rPr lang="en-US" dirty="0" err="1"/>
              <a:t>screeningtool.geoplatform.gov</a:t>
            </a:r>
            <a:r>
              <a:rPr lang="en-US" dirty="0"/>
              <a:t>/</a:t>
            </a:r>
            <a:r>
              <a:rPr lang="en-US" dirty="0" err="1"/>
              <a:t>en</a:t>
            </a:r>
            <a:r>
              <a:rPr lang="en-US" dirty="0"/>
              <a:t>/#3/33.47/-97.5</a:t>
            </a:r>
            <a:br>
              <a:rPr lang="en-US" dirty="0"/>
            </a:br>
            <a:endParaRPr lang="en-US" dirty="0"/>
          </a:p>
          <a:p>
            <a:pPr marL="171450" indent="-171450">
              <a:buFont typeface="Arial" panose="020B0604020202020204" pitchFamily="34" charset="0"/>
              <a:buChar char="•"/>
            </a:pPr>
            <a:r>
              <a:rPr lang="en-US" dirty="0"/>
              <a:t>Deque axe extension: https://</a:t>
            </a:r>
            <a:r>
              <a:rPr lang="en-US" dirty="0" err="1"/>
              <a:t>www.deque.com</a:t>
            </a:r>
            <a:r>
              <a:rPr lang="en-US" dirty="0"/>
              <a:t>/axe-</a:t>
            </a:r>
            <a:r>
              <a:rPr lang="en-US" dirty="0" err="1"/>
              <a:t>devtools</a:t>
            </a:r>
            <a:r>
              <a:rPr lang="en-US" dirty="0"/>
              <a:t>-accessibility-testing/</a:t>
            </a:r>
            <a:br>
              <a:rPr lang="en-US" dirty="0"/>
            </a:br>
            <a:endParaRPr lang="en-US" dirty="0"/>
          </a:p>
          <a:p>
            <a:pPr marL="171450" indent="-171450">
              <a:buFont typeface="Arial" panose="020B0604020202020204" pitchFamily="34" charset="0"/>
              <a:buChar char="•"/>
            </a:pPr>
            <a:r>
              <a:rPr lang="en-US" dirty="0"/>
              <a:t>Core Web Vitals: https://</a:t>
            </a:r>
            <a:r>
              <a:rPr lang="en-US" dirty="0" err="1"/>
              <a:t>web.dev</a:t>
            </a:r>
            <a:r>
              <a:rPr lang="en-US" dirty="0"/>
              <a:t>/articles/vitals and https://</a:t>
            </a:r>
            <a:r>
              <a:rPr lang="en-US" dirty="0" err="1"/>
              <a:t>chromewebstore.google.com</a:t>
            </a:r>
            <a:r>
              <a:rPr lang="en-US" dirty="0"/>
              <a:t>/detail/web-vitals/</a:t>
            </a:r>
            <a:r>
              <a:rPr lang="en-US" dirty="0" err="1"/>
              <a:t>ahfhijdlegdabablpippeagghigmibma?pli</a:t>
            </a:r>
            <a:r>
              <a:rPr lang="en-US" dirty="0"/>
              <a:t>=1</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Sources</a:t>
            </a:r>
          </a:p>
          <a:p>
            <a:pPr marL="171450" indent="-171450">
              <a:buFont typeface="Arial" panose="020B0604020202020204" pitchFamily="34" charset="0"/>
              <a:buChar char="•"/>
            </a:pPr>
            <a:r>
              <a:rPr lang="en-US" dirty="0"/>
              <a:t>WCAG: https://www.w3.org/WAI/WCAG22/</a:t>
            </a:r>
            <a:r>
              <a:rPr lang="en-US" dirty="0" err="1"/>
              <a:t>quickref</a:t>
            </a:r>
            <a:r>
              <a:rPr lang="en-US" dirty="0"/>
              <a:t>/</a:t>
            </a:r>
          </a:p>
          <a:p>
            <a:pPr marL="171450" indent="-171450">
              <a:buFont typeface="Arial" panose="020B0604020202020204" pitchFamily="34" charset="0"/>
              <a:buChar char="•"/>
            </a:pPr>
            <a:r>
              <a:rPr lang="en-US" dirty="0"/>
              <a:t>W3C web performance working group: https://www.w3.org/</a:t>
            </a:r>
            <a:r>
              <a:rPr lang="en-US" dirty="0" err="1"/>
              <a:t>webperf</a:t>
            </a:r>
            <a:r>
              <a:rPr lang="en-US" dirty="0"/>
              <a:t>/</a:t>
            </a:r>
          </a:p>
        </p:txBody>
      </p:sp>
      <p:sp>
        <p:nvSpPr>
          <p:cNvPr id="4" name="Slide Number Placeholder 3"/>
          <p:cNvSpPr>
            <a:spLocks noGrp="1"/>
          </p:cNvSpPr>
          <p:nvPr>
            <p:ph type="sldNum" sz="quarter" idx="5"/>
          </p:nvPr>
        </p:nvSpPr>
        <p:spPr/>
        <p:txBody>
          <a:bodyPr/>
          <a:lstStyle/>
          <a:p>
            <a:fld id="{63E89008-A845-3542-9030-80EE4706E754}" type="slidenum">
              <a:rPr lang="en-US" smtClean="0"/>
              <a:pPr/>
              <a:t>28</a:t>
            </a:fld>
            <a:endParaRPr lang="en-US" dirty="0"/>
          </a:p>
        </p:txBody>
      </p:sp>
    </p:spTree>
    <p:extLst>
      <p:ext uri="{BB962C8B-B14F-4D97-AF65-F5344CB8AC3E}">
        <p14:creationId xmlns:p14="http://schemas.microsoft.com/office/powerpoint/2010/main" val="174993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dirty="0"/>
              <a:t>Sabrina </a:t>
            </a:r>
            <a:r>
              <a:rPr lang="en-US" dirty="0" err="1"/>
              <a:t>Chevannes</a:t>
            </a:r>
            <a:r>
              <a:rPr lang="en-US" dirty="0"/>
              <a:t>, “Why Web Designers Need to Think about Sustainable Web Design,” Forbes Business Council, Sep 1, 2022. https://</a:t>
            </a:r>
            <a:r>
              <a:rPr lang="en-US" dirty="0" err="1"/>
              <a:t>www.forbes.com</a:t>
            </a:r>
            <a:r>
              <a:rPr lang="en-US" dirty="0"/>
              <a:t>/sites/</a:t>
            </a:r>
            <a:r>
              <a:rPr lang="en-US" dirty="0" err="1"/>
              <a:t>forbesbusinesscouncil</a:t>
            </a:r>
            <a:r>
              <a:rPr lang="en-US" dirty="0"/>
              <a:t>/2022/09/01/why-web-designers-need-to-think-about-sustainable-web-design/?</a:t>
            </a:r>
            <a:r>
              <a:rPr lang="en-US" dirty="0" err="1"/>
              <a:t>sh</a:t>
            </a:r>
            <a:r>
              <a:rPr lang="en-US" dirty="0"/>
              <a:t>=32ec16f91c86 </a:t>
            </a:r>
          </a:p>
          <a:p>
            <a:pPr marL="171450" indent="-171450">
              <a:buFont typeface="Arial" panose="020B0604020202020204" pitchFamily="34" charset="0"/>
              <a:buChar char="•"/>
            </a:pPr>
            <a:r>
              <a:rPr lang="en-US" dirty="0"/>
              <a:t>David Fork, Ross </a:t>
            </a:r>
            <a:r>
              <a:rPr lang="en-US" dirty="0" err="1"/>
              <a:t>Koningstein</a:t>
            </a:r>
            <a:r>
              <a:rPr lang="en-US" dirty="0"/>
              <a:t>, “Engineers: You can disrupt climate change,” IEEE Spectrum, June 28, 2021. https://</a:t>
            </a:r>
            <a:r>
              <a:rPr lang="en-US" dirty="0" err="1"/>
              <a:t>spectrum.ieee.org</a:t>
            </a:r>
            <a:r>
              <a:rPr lang="en-US" dirty="0"/>
              <a:t>/engineers-you-can-disrupt-climate-change</a:t>
            </a:r>
          </a:p>
          <a:p>
            <a:pPr marL="171450" indent="-171450">
              <a:buFont typeface="Arial" panose="020B0604020202020204" pitchFamily="34" charset="0"/>
              <a:buChar char="•"/>
            </a:pPr>
            <a:r>
              <a:rPr lang="en-US" dirty="0"/>
              <a:t>Ismael Velasco, “How many emissions in a gigabyte of data?”, Ismael </a:t>
            </a:r>
            <a:r>
              <a:rPr lang="en-US" dirty="0" err="1"/>
              <a:t>Velasco.dev</a:t>
            </a:r>
            <a:r>
              <a:rPr lang="en-US" dirty="0"/>
              <a:t>, Aug 21, 2022. https://</a:t>
            </a:r>
            <a:r>
              <a:rPr lang="en-US" dirty="0" err="1"/>
              <a:t>ismaelvelasco.dev</a:t>
            </a:r>
            <a:r>
              <a:rPr lang="en-US" dirty="0"/>
              <a:t>/emissions-in-1gb?t=1661099790397 </a:t>
            </a:r>
          </a:p>
          <a:p>
            <a:pPr marL="171450" indent="-171450">
              <a:buFont typeface="Arial" panose="020B0604020202020204" pitchFamily="34" charset="0"/>
              <a:buChar char="•"/>
            </a:pPr>
            <a:r>
              <a:rPr lang="en-US" dirty="0"/>
              <a:t>Kathy Pretz, “IEEE's Plan to Help Combat Climate Change,” IEEE Spectrum, May 5, 2022. https://</a:t>
            </a:r>
            <a:r>
              <a:rPr lang="en-US" dirty="0" err="1"/>
              <a:t>spectrum.ieee.org</a:t>
            </a:r>
            <a:r>
              <a:rPr lang="en-US" dirty="0"/>
              <a:t>/</a:t>
            </a:r>
            <a:r>
              <a:rPr lang="en-US" dirty="0" err="1"/>
              <a:t>ieee</a:t>
            </a:r>
            <a:r>
              <a:rPr lang="en-US" dirty="0"/>
              <a:t>-plan-combat-climate-change </a:t>
            </a:r>
          </a:p>
          <a:p>
            <a:pPr marL="171450" indent="-171450">
              <a:buFont typeface="Arial" panose="020B0604020202020204" pitchFamily="34" charset="0"/>
              <a:buChar char="•"/>
            </a:pPr>
            <a:r>
              <a:rPr lang="en-US" dirty="0"/>
              <a:t>Handbook of Sustainable Design of Digital Services. https://gr491.isit-europe.org/</a:t>
            </a:r>
            <a:r>
              <a:rPr lang="en-US" dirty="0" err="1"/>
              <a:t>en</a:t>
            </a:r>
            <a:r>
              <a:rPr lang="en-US" dirty="0"/>
              <a:t>/</a:t>
            </a:r>
          </a:p>
          <a:p>
            <a:pPr marL="171450" indent="-171450">
              <a:buFont typeface="Arial" panose="020B0604020202020204" pitchFamily="34" charset="0"/>
              <a:buChar char="•"/>
            </a:pPr>
            <a:r>
              <a:rPr lang="en-US" dirty="0"/>
              <a:t>“Digital Nations Shared Approach to Sustainable Digital Government,” DIGITAL NATIONS: Leading Digital Governments, November 18, 2021. https://</a:t>
            </a:r>
            <a:r>
              <a:rPr lang="en-US" dirty="0" err="1"/>
              <a:t>www.leadingdigitalgovs.org</a:t>
            </a:r>
            <a:r>
              <a:rPr lang="en-US" dirty="0"/>
              <a:t>/sustainable-government-it</a:t>
            </a:r>
          </a:p>
          <a:p>
            <a:pPr marL="171450" indent="-171450">
              <a:buFont typeface="Arial" panose="020B0604020202020204" pitchFamily="34" charset="0"/>
              <a:buChar char="•"/>
            </a:pPr>
            <a:r>
              <a:rPr lang="en-US" dirty="0"/>
              <a:t>“An image format for the Web,” (2023). Google for Developers. https://</a:t>
            </a:r>
            <a:r>
              <a:rPr lang="en-US" dirty="0" err="1"/>
              <a:t>developers.google.com</a:t>
            </a:r>
            <a:r>
              <a:rPr lang="en-US" dirty="0"/>
              <a:t>/speed/</a:t>
            </a:r>
            <a:r>
              <a:rPr lang="en-US" dirty="0" err="1"/>
              <a:t>webp</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29</a:t>
            </a:fld>
            <a:endParaRPr lang="en-US" dirty="0"/>
          </a:p>
        </p:txBody>
      </p:sp>
    </p:spTree>
    <p:extLst>
      <p:ext uri="{BB962C8B-B14F-4D97-AF65-F5344CB8AC3E}">
        <p14:creationId xmlns:p14="http://schemas.microsoft.com/office/powerpoint/2010/main" val="4286947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30</a:t>
            </a:fld>
            <a:endParaRPr lang="en-US" dirty="0"/>
          </a:p>
        </p:txBody>
      </p:sp>
    </p:spTree>
    <p:extLst>
      <p:ext uri="{BB962C8B-B14F-4D97-AF65-F5344CB8AC3E}">
        <p14:creationId xmlns:p14="http://schemas.microsoft.com/office/powerpoint/2010/main" val="58110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indent="0">
              <a:lnSpc>
                <a:spcPct val="120000"/>
              </a:lnSpc>
              <a:spcBef>
                <a:spcPts val="150000"/>
              </a:spcBef>
              <a:spcAft>
                <a:spcPts val="1200"/>
              </a:spcAft>
              <a:buNone/>
            </a:pPr>
            <a:r>
              <a:rPr lang="en-US" sz="1200" dirty="0"/>
              <a:t>Source: https://native-</a:t>
            </a:r>
            <a:r>
              <a:rPr lang="en-US" sz="1200" dirty="0" err="1"/>
              <a:t>land.ca</a:t>
            </a:r>
            <a:endParaRPr lang="en-US" sz="1200" dirty="0"/>
          </a:p>
          <a:p>
            <a:pPr marL="9525" indent="0">
              <a:lnSpc>
                <a:spcPct val="120000"/>
              </a:lnSpc>
              <a:spcBef>
                <a:spcPts val="150000"/>
              </a:spcBef>
              <a:spcAft>
                <a:spcPts val="1200"/>
              </a:spcAft>
              <a:buNone/>
            </a:pPr>
            <a:endParaRPr lang="en-US" sz="1200" dirty="0"/>
          </a:p>
          <a:p>
            <a:pPr marL="9525" indent="0">
              <a:lnSpc>
                <a:spcPct val="120000"/>
              </a:lnSpc>
              <a:spcBef>
                <a:spcPts val="150000"/>
              </a:spcBef>
              <a:spcAft>
                <a:spcPts val="1200"/>
              </a:spcAft>
              <a:buNone/>
            </a:pPr>
            <a:r>
              <a:rPr lang="en-US" sz="1200" dirty="0"/>
              <a:t>We’re all in communities that owe their very existence to generations from around the world. Those people lent their hopes, dreams, energy, and pains to creating the history we come from. Some were brought against their will, some left homelands in hope of a better life, and some have been on this land for many generations.</a:t>
            </a:r>
          </a:p>
          <a:p>
            <a:pPr marL="9525" indent="0">
              <a:lnSpc>
                <a:spcPct val="120000"/>
              </a:lnSpc>
              <a:spcBef>
                <a:spcPts val="150000"/>
              </a:spcBef>
              <a:spcAft>
                <a:spcPts val="1200"/>
              </a:spcAft>
              <a:buNone/>
            </a:pPr>
            <a:endParaRPr lang="en-US" sz="1200" dirty="0"/>
          </a:p>
          <a:p>
            <a:pPr marL="9525" indent="0">
              <a:lnSpc>
                <a:spcPct val="120000"/>
              </a:lnSpc>
              <a:spcBef>
                <a:spcPts val="150000"/>
              </a:spcBef>
              <a:spcAft>
                <a:spcPts val="1200"/>
              </a:spcAft>
              <a:buNone/>
            </a:pPr>
            <a:r>
              <a:rPr lang="en-US" sz="1200" dirty="0"/>
              <a:t>We must acknowledge what has been buried. Without that context, we uphold systemic inequities that leave many in lives of suffering. Please take a moment to consider the many legacies of violence, displacement, migration, and settlement that bring us together. And please join us in uncovering such truths and use such truths to guide your work towards equitable outcomes.</a:t>
            </a:r>
          </a:p>
          <a:p>
            <a:endParaRPr lang="en-US"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3</a:t>
            </a:fld>
            <a:endParaRPr lang="en-US" dirty="0"/>
          </a:p>
        </p:txBody>
      </p:sp>
    </p:spTree>
    <p:extLst>
      <p:ext uri="{BB962C8B-B14F-4D97-AF65-F5344CB8AC3E}">
        <p14:creationId xmlns:p14="http://schemas.microsoft.com/office/powerpoint/2010/main" val="110212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Freeman, Tammy, and Patterson, </a:t>
            </a:r>
            <a:r>
              <a:rPr lang="en-US" sz="1200" dirty="0" err="1"/>
              <a:t>Jenine</a:t>
            </a:r>
            <a:r>
              <a:rPr lang="en-US" sz="1200" dirty="0"/>
              <a:t>. (2021). A Framework for Assessing Equity in Federal Programs and Policies, Advancing Racial Equity and Support for Underserved Communities Through the Federal Government (EO 13985), The MITRE Corporation, Version 1.0 May 2021</a:t>
            </a:r>
            <a:r>
              <a:rPr lang="en-US" dirty="0"/>
              <a:t>. https://</a:t>
            </a:r>
            <a:r>
              <a:rPr lang="en-US" dirty="0" err="1"/>
              <a:t>www.mitre.org</a:t>
            </a:r>
            <a:r>
              <a:rPr lang="en-US" dirty="0"/>
              <a:t>/news-insights/publication/framework-assessing-equity-federal-programs-and-policy</a:t>
            </a:r>
          </a:p>
        </p:txBody>
      </p:sp>
      <p:sp>
        <p:nvSpPr>
          <p:cNvPr id="4" name="Slide Number Placeholder 3"/>
          <p:cNvSpPr>
            <a:spLocks noGrp="1"/>
          </p:cNvSpPr>
          <p:nvPr>
            <p:ph type="sldNum" sz="quarter" idx="5"/>
          </p:nvPr>
        </p:nvSpPr>
        <p:spPr/>
        <p:txBody>
          <a:bodyPr/>
          <a:lstStyle/>
          <a:p>
            <a:fld id="{63E89008-A845-3542-9030-80EE4706E754}" type="slidenum">
              <a:rPr lang="en-US" smtClean="0"/>
              <a:pPr/>
              <a:t>31</a:t>
            </a:fld>
            <a:endParaRPr lang="en-US" dirty="0"/>
          </a:p>
        </p:txBody>
      </p:sp>
    </p:spTree>
    <p:extLst>
      <p:ext uri="{BB962C8B-B14F-4D97-AF65-F5344CB8AC3E}">
        <p14:creationId xmlns:p14="http://schemas.microsoft.com/office/powerpoint/2010/main" val="1824648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spcAft>
                <a:spcPts val="1200"/>
              </a:spcAft>
              <a:buNone/>
            </a:pPr>
            <a:r>
              <a:rPr lang="en-US" sz="1200" dirty="0"/>
              <a:t>Responsive web design is one fluid website that flexibly adapts size and functionality of the device, increasing usability and access for all devices. This minimizes resources used to deliver the site, and in turn the amount of energy and effort to maintain it.</a:t>
            </a:r>
          </a:p>
          <a:p>
            <a:pPr marL="0" indent="0">
              <a:lnSpc>
                <a:spcPct val="120000"/>
              </a:lnSpc>
              <a:spcBef>
                <a:spcPts val="0"/>
              </a:spcBef>
              <a:spcAft>
                <a:spcPts val="1200"/>
              </a:spcAft>
              <a:buNone/>
            </a:pPr>
            <a:endParaRPr lang="en-US" sz="1200" dirty="0"/>
          </a:p>
          <a:p>
            <a:pPr marL="0" indent="0">
              <a:lnSpc>
                <a:spcPct val="120000"/>
              </a:lnSpc>
              <a:spcBef>
                <a:spcPts val="0"/>
              </a:spcBef>
              <a:spcAft>
                <a:spcPts val="1200"/>
              </a:spcAft>
              <a:buNone/>
            </a:pPr>
            <a:r>
              <a:rPr lang="en-US" sz="1200" dirty="0"/>
              <a:t>Without responsive design, web content might overflow or not use the space available. With the increasing variety in device sizes, responsive web design is considered a best practice.</a:t>
            </a:r>
          </a:p>
          <a:p>
            <a:pPr marL="0" indent="0">
              <a:lnSpc>
                <a:spcPct val="120000"/>
              </a:lnSpc>
              <a:spcBef>
                <a:spcPts val="0"/>
              </a:spcBef>
              <a:spcAft>
                <a:spcPts val="1200"/>
              </a:spcAft>
              <a:buNone/>
            </a:pPr>
            <a:endParaRPr lang="en-US" sz="1200" dirty="0"/>
          </a:p>
          <a:p>
            <a:pPr marL="0" indent="0">
              <a:lnSpc>
                <a:spcPct val="120000"/>
              </a:lnSpc>
              <a:spcBef>
                <a:spcPts val="0"/>
              </a:spcBef>
              <a:spcAft>
                <a:spcPts val="1200"/>
              </a:spcAft>
              <a:buNone/>
            </a:pPr>
            <a:r>
              <a:rPr lang="en-US" sz="1100" dirty="0"/>
              <a:t>Sources: </a:t>
            </a:r>
            <a:r>
              <a:rPr lang="en-US" sz="1100" dirty="0">
                <a:effectLst/>
                <a:ea typeface="Calibri" panose="020F0502020204030204" pitchFamily="34" charset="0"/>
              </a:rPr>
              <a:t>Ethan Marcotte. Responsive Web Design. 2010. A List Apart, </a:t>
            </a:r>
            <a:r>
              <a:rPr lang="en-US" sz="1100" u="sng" dirty="0">
                <a:solidFill>
                  <a:schemeClr val="accent1"/>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https://alistapart.com/article/responsive-web-design/</a:t>
            </a:r>
            <a:r>
              <a:rPr lang="en-US" sz="1100" dirty="0">
                <a:effectLst/>
                <a:ea typeface="Calibri" panose="020F0502020204030204" pitchFamily="34" charset="0"/>
              </a:rPr>
              <a:t>. Last accessed September 27, 2022. Animation </a:t>
            </a:r>
            <a:r>
              <a:rPr lang="en-US" sz="1100" dirty="0">
                <a:solidFill>
                  <a:schemeClr val="accent1"/>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https://css-tricks.com/the-difference-between-responsive-and-adaptive-design/</a:t>
            </a:r>
            <a:r>
              <a:rPr lang="en-US" sz="1100" dirty="0">
                <a:effectLst/>
                <a:ea typeface="Calibri" panose="020F0502020204030204" pitchFamily="34" charset="0"/>
              </a:rPr>
              <a:t>.</a:t>
            </a:r>
            <a:endParaRPr lang="en-US" sz="1100" dirty="0">
              <a:solidFill>
                <a:schemeClr val="accent1"/>
              </a:solidFill>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32</a:t>
            </a:fld>
            <a:endParaRPr lang="en-US" dirty="0"/>
          </a:p>
        </p:txBody>
      </p:sp>
    </p:spTree>
    <p:extLst>
      <p:ext uri="{BB962C8B-B14F-4D97-AF65-F5344CB8AC3E}">
        <p14:creationId xmlns:p14="http://schemas.microsoft.com/office/powerpoint/2010/main" val="3319115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latin typeface="Slack-Lato"/>
              </a:rPr>
              <a:t>Paul </a:t>
            </a:r>
            <a:r>
              <a:rPr lang="en-US" b="0" i="0" dirty="0" err="1">
                <a:solidFill>
                  <a:srgbClr val="1D1C1D"/>
                </a:solidFill>
                <a:effectLst/>
                <a:latin typeface="Slack-Lato"/>
              </a:rPr>
              <a:t>Grenier</a:t>
            </a:r>
            <a:r>
              <a:rPr lang="en-US" b="0" i="0" dirty="0">
                <a:solidFill>
                  <a:srgbClr val="1D1C1D"/>
                </a:solidFill>
                <a:effectLst/>
                <a:latin typeface="Slack-Lato"/>
              </a:rPr>
              <a:t>, a11ySlack, WCAG: I did a lot of work researching how best to use the validity API and presented it at A11yTO a few years ago. </a:t>
            </a:r>
            <a:r>
              <a:rPr lang="en-US" b="0" i="0" u="none" strike="noStrike" dirty="0">
                <a:effectLst/>
                <a:latin typeface="Slack-Lato"/>
                <a:hlinkClick r:id="rId3"/>
              </a:rPr>
              <a:t>https://bit.ly/a11yform</a:t>
            </a:r>
            <a:r>
              <a:rPr lang="en-US" b="0" i="0" dirty="0">
                <a:solidFill>
                  <a:srgbClr val="1D1C1D"/>
                </a:solidFill>
                <a:effectLst/>
                <a:latin typeface="Slack-Lato"/>
              </a:rPr>
              <a:t>. My conclusion: don't use it as is. But it can be very useful especially for progressive enhancement.</a:t>
            </a:r>
          </a:p>
          <a:p>
            <a:endParaRPr lang="en-US" b="0" i="0" dirty="0">
              <a:solidFill>
                <a:srgbClr val="1D1C1D"/>
              </a:solidFill>
              <a:effectLst/>
              <a:latin typeface="Slack-Lato"/>
            </a:endParaRPr>
          </a:p>
          <a:p>
            <a:r>
              <a:rPr lang="en-US" dirty="0"/>
              <a:t>Progressive Enhancement is not anti-JavaScript: </a:t>
            </a:r>
            <a:r>
              <a:rPr lang="en-US" b="0" i="0" dirty="0">
                <a:solidFill>
                  <a:srgbClr val="0078D7"/>
                </a:solidFill>
                <a:effectLst/>
                <a:latin typeface="Calibri" panose="020F0502020204030204" pitchFamily="34" charset="0"/>
                <a:hlinkClick r:id="rId4" tooltip="https://saptaks.blog/posts/progressive-enhancement-is-not-anti-js.html"/>
              </a:rPr>
              <a:t>https://saptaks.blog/posts/progressive-enhancement-is-not-anti-js.html</a:t>
            </a:r>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33</a:t>
            </a:fld>
            <a:endParaRPr lang="en-US" dirty="0"/>
          </a:p>
        </p:txBody>
      </p:sp>
    </p:spTree>
    <p:extLst>
      <p:ext uri="{BB962C8B-B14F-4D97-AF65-F5344CB8AC3E}">
        <p14:creationId xmlns:p14="http://schemas.microsoft.com/office/powerpoint/2010/main" val="3205528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34</a:t>
            </a:fld>
            <a:endParaRPr lang="en-US" dirty="0"/>
          </a:p>
        </p:txBody>
      </p:sp>
    </p:spTree>
    <p:extLst>
      <p:ext uri="{BB962C8B-B14F-4D97-AF65-F5344CB8AC3E}">
        <p14:creationId xmlns:p14="http://schemas.microsoft.com/office/powerpoint/2010/main" val="116898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MITRE work:</a:t>
            </a:r>
          </a:p>
          <a:p>
            <a:pPr marL="171450" indent="-171450">
              <a:buFont typeface="Arial" panose="020B0604020202020204" pitchFamily="34" charset="0"/>
              <a:buChar char="•"/>
            </a:pPr>
            <a:r>
              <a:rPr lang="en-US" dirty="0"/>
              <a:t>Resilient &amp; Efficient Computing: Positioning Industry and Government for the Future. https://</a:t>
            </a:r>
            <a:r>
              <a:rPr lang="en-US" dirty="0" err="1"/>
              <a:t>www.mitre.org</a:t>
            </a:r>
            <a:r>
              <a:rPr lang="en-US" dirty="0"/>
              <a:t>/news-insights/publication/resilient-efficient-computing-positioning-industry-government-future</a:t>
            </a:r>
            <a:br>
              <a:rPr lang="en-US" dirty="0"/>
            </a:br>
            <a:endParaRPr lang="en-US" dirty="0"/>
          </a:p>
          <a:p>
            <a:pPr marL="171450" indent="-171450">
              <a:buFont typeface="Arial" panose="020B0604020202020204" pitchFamily="34" charset="0"/>
              <a:buChar char="•"/>
            </a:pPr>
            <a:r>
              <a:rPr lang="en-US" dirty="0"/>
              <a:t>Sustainable computing and simulation: a literature survey. https://</a:t>
            </a:r>
            <a:r>
              <a:rPr lang="en-US" dirty="0" err="1"/>
              <a:t>dl.acm.org</a:t>
            </a:r>
            <a:r>
              <a:rPr lang="en-US" dirty="0"/>
              <a:t>/</a:t>
            </a:r>
            <a:r>
              <a:rPr lang="en-US" dirty="0" err="1"/>
              <a:t>doi</a:t>
            </a:r>
            <a:r>
              <a:rPr lang="en-US" dirty="0"/>
              <a:t>/10.5555/3522802.3522854</a:t>
            </a:r>
          </a:p>
        </p:txBody>
      </p:sp>
      <p:sp>
        <p:nvSpPr>
          <p:cNvPr id="4" name="Slide Number Placeholder 3"/>
          <p:cNvSpPr>
            <a:spLocks noGrp="1"/>
          </p:cNvSpPr>
          <p:nvPr>
            <p:ph type="sldNum" sz="quarter" idx="5"/>
          </p:nvPr>
        </p:nvSpPr>
        <p:spPr/>
        <p:txBody>
          <a:bodyPr/>
          <a:lstStyle/>
          <a:p>
            <a:fld id="{63E89008-A845-3542-9030-80EE4706E754}" type="slidenum">
              <a:rPr lang="en-US" smtClean="0"/>
              <a:pPr/>
              <a:t>35</a:t>
            </a:fld>
            <a:endParaRPr lang="en-US" dirty="0"/>
          </a:p>
        </p:txBody>
      </p:sp>
    </p:spTree>
    <p:extLst>
      <p:ext uri="{BB962C8B-B14F-4D97-AF65-F5344CB8AC3E}">
        <p14:creationId xmlns:p14="http://schemas.microsoft.com/office/powerpoint/2010/main" val="136961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4</a:t>
            </a:fld>
            <a:endParaRPr lang="en-US" dirty="0"/>
          </a:p>
        </p:txBody>
      </p:sp>
    </p:spTree>
    <p:extLst>
      <p:ext uri="{BB962C8B-B14F-4D97-AF65-F5344CB8AC3E}">
        <p14:creationId xmlns:p14="http://schemas.microsoft.com/office/powerpoint/2010/main" val="318823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5</a:t>
            </a:fld>
            <a:endParaRPr lang="en-US" dirty="0"/>
          </a:p>
        </p:txBody>
      </p:sp>
    </p:spTree>
    <p:extLst>
      <p:ext uri="{BB962C8B-B14F-4D97-AF65-F5344CB8AC3E}">
        <p14:creationId xmlns:p14="http://schemas.microsoft.com/office/powerpoint/2010/main" val="239969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text for background image: smoke pouring from factory smokestacks against a dark, smoky sky</a:t>
            </a:r>
          </a:p>
        </p:txBody>
      </p:sp>
      <p:sp>
        <p:nvSpPr>
          <p:cNvPr id="4" name="Slide Number Placeholder 3"/>
          <p:cNvSpPr>
            <a:spLocks noGrp="1"/>
          </p:cNvSpPr>
          <p:nvPr>
            <p:ph type="sldNum" sz="quarter" idx="5"/>
          </p:nvPr>
        </p:nvSpPr>
        <p:spPr/>
        <p:txBody>
          <a:bodyPr/>
          <a:lstStyle/>
          <a:p>
            <a:fld id="{63E89008-A845-3542-9030-80EE4706E754}" type="slidenum">
              <a:rPr lang="en-US" smtClean="0"/>
              <a:pPr/>
              <a:t>6</a:t>
            </a:fld>
            <a:endParaRPr lang="en-US" dirty="0"/>
          </a:p>
        </p:txBody>
      </p:sp>
    </p:spTree>
    <p:extLst>
      <p:ext uri="{BB962C8B-B14F-4D97-AF65-F5344CB8AC3E}">
        <p14:creationId xmlns:p14="http://schemas.microsoft.com/office/powerpoint/2010/main" val="127885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for background image: wild fire and smoke aerial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effectLst/>
                <a:latin typeface="Arial" panose="020B0604020202020204" pitchFamily="34" charset="0"/>
                <a:ea typeface="Calibri" panose="020F0502020204030204" pitchFamily="34" charset="0"/>
              </a:rPr>
              <a:t>Sustainable Web Manifesto. </a:t>
            </a:r>
            <a:r>
              <a:rPr lang="en-US" sz="12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a:rPr>
              <a:t>https://www.sustainablewebmanifesto.com/</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7</a:t>
            </a:fld>
            <a:endParaRPr lang="en-US" dirty="0"/>
          </a:p>
        </p:txBody>
      </p:sp>
    </p:spTree>
    <p:extLst>
      <p:ext uri="{BB962C8B-B14F-4D97-AF65-F5344CB8AC3E}">
        <p14:creationId xmlns:p14="http://schemas.microsoft.com/office/powerpoint/2010/main" val="423277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29000"/>
                </a:solidFill>
                <a:highlight>
                  <a:srgbClr val="000000"/>
                </a:highlight>
              </a:rPr>
              <a:t>Source: Calvert, Brian. March 28, 2024. </a:t>
            </a:r>
            <a:r>
              <a:rPr lang="en-US" sz="1200" i="1" dirty="0">
                <a:solidFill>
                  <a:srgbClr val="929000"/>
                </a:solidFill>
                <a:highlight>
                  <a:srgbClr val="000000"/>
                </a:highlight>
              </a:rPr>
              <a:t>AI already uses as much energy as a small country. It’s only the beginning. </a:t>
            </a:r>
            <a:r>
              <a:rPr lang="en-US" sz="1200" dirty="0">
                <a:solidFill>
                  <a:srgbClr val="929000"/>
                </a:solidFill>
                <a:highlight>
                  <a:srgbClr val="000000"/>
                </a:highlight>
              </a:rPr>
              <a:t>Vox</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https://www.vox.com/climate/2024/3/28/24111721/ai-uses-a-lot-of-energy-experts-expect-it-to-double-in-just-a-few-years</a:t>
            </a:r>
            <a:endParaRPr lang="en-US" sz="1200" dirty="0"/>
          </a:p>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8</a:t>
            </a:fld>
            <a:endParaRPr lang="en-US" dirty="0"/>
          </a:p>
        </p:txBody>
      </p:sp>
    </p:spTree>
    <p:extLst>
      <p:ext uri="{BB962C8B-B14F-4D97-AF65-F5344CB8AC3E}">
        <p14:creationId xmlns:p14="http://schemas.microsoft.com/office/powerpoint/2010/main" val="104637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sz="1200" b="0" dirty="0">
                <a:latin typeface="+mn-lt"/>
              </a:rPr>
              <a:t>In 2019 alone, more than 50 million tons of e-waste were produced, a number expected to rise by 8% each year. </a:t>
            </a:r>
          </a:p>
          <a:p>
            <a:pPr marL="171450" indent="-171450">
              <a:spcBef>
                <a:spcPts val="0"/>
              </a:spcBef>
              <a:buFont typeface="Arial" panose="020B0604020202020204" pitchFamily="34" charset="0"/>
              <a:buChar char="•"/>
            </a:pPr>
            <a:r>
              <a:rPr lang="en-US" sz="1200" b="0" dirty="0">
                <a:latin typeface="+mn-lt"/>
              </a:rPr>
              <a:t>The global IT sector electricity demand ranks behind only two countries in the world: China &amp; the U.S.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https://</a:t>
            </a:r>
            <a:r>
              <a:rPr lang="en-US" sz="1200" dirty="0" err="1"/>
              <a:t>www.drupal.org</a:t>
            </a:r>
            <a:r>
              <a:rPr lang="en-US" sz="1200" dirty="0"/>
              <a:t>/about/sustainability</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mn-lt"/>
              </a:rPr>
              <a:t>The communications industry represents </a:t>
            </a:r>
            <a:r>
              <a:rPr lang="en-US" sz="4600" dirty="0">
                <a:latin typeface="+mn-lt"/>
              </a:rPr>
              <a:t>20% </a:t>
            </a:r>
            <a:r>
              <a:rPr lang="en-US" sz="2200" dirty="0">
                <a:latin typeface="+mn-lt"/>
              </a:rPr>
              <a:t>of all the world’s electricity.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rPr>
              <a:t>By 2040, the tech sector is expected to consume 14% of the world’s energy per year.</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Griffiths, Sarah. (2020). Why your internet habits are not as clean as you think. </a:t>
            </a:r>
            <a:r>
              <a:rPr lang="en-US" sz="1200" dirty="0" err="1"/>
              <a:t>BBC.com</a:t>
            </a:r>
            <a:r>
              <a:rPr lang="en-US" sz="1200" dirty="0"/>
              <a:t>. https://</a:t>
            </a:r>
            <a:r>
              <a:rPr lang="en-US" sz="1200" dirty="0" err="1"/>
              <a:t>www.bbc.com</a:t>
            </a:r>
            <a:r>
              <a:rPr lang="en-US" sz="1200" dirty="0"/>
              <a:t>/future/article/20200305-why-your-internet-habits-are-not-as-clean-as-you-think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“Climate Crisis: The Unsustainable Use of Online Video”: Our New Report on the Environmental Impact of ICT (Information and Communications Technology) https://</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theshiftproject.org</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dirty="0">
                <a:effectLst/>
                <a:latin typeface="Calibri" panose="020F0502020204030204" pitchFamily="34" charset="0"/>
                <a:ea typeface="Calibri" panose="020F0502020204030204" pitchFamily="34" charset="0"/>
                <a:cs typeface="Times New Roman" panose="02020603050405020304" pitchFamily="18" charset="0"/>
              </a:rPr>
              <a:t>/article/unsustainable-use-online-video/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200" dirty="0"/>
              <a:t>ESCP Business School. (2021). Reduce your digital carbon footprint to shape a greener future. https://</a:t>
            </a:r>
            <a:r>
              <a:rPr lang="en-US" sz="1200" dirty="0" err="1"/>
              <a:t>escp.eu</a:t>
            </a:r>
            <a:r>
              <a:rPr lang="en-US" sz="1200" dirty="0"/>
              <a:t>/news/reduce-your-digital-carbon-footprint-shape-greener-future</a:t>
            </a:r>
          </a:p>
          <a:p>
            <a:pPr marL="171450" indent="-171450">
              <a:spcBef>
                <a:spcPts val="0"/>
              </a:spcBef>
              <a:spcAft>
                <a:spcPts val="600"/>
              </a:spcAft>
              <a:buFont typeface="Wingdings" pitchFamily="2" charset="2"/>
              <a:buChar char="§"/>
            </a:pPr>
            <a:r>
              <a:rPr lang="en-US" sz="1200" dirty="0"/>
              <a:t>Climate Impact Partners. (2021). The Carbon Footprint of the Internet. Climate Impact Partners. https://</a:t>
            </a:r>
            <a:r>
              <a:rPr lang="en-US" sz="1200" dirty="0" err="1"/>
              <a:t>www.climateimpact.com</a:t>
            </a:r>
            <a:r>
              <a:rPr lang="en-US" sz="1200" dirty="0"/>
              <a:t>/news-insights/insights/infographic-carbon-footprint-internet/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b="1" i="0" u="none" strike="noStrike" dirty="0">
                <a:solidFill>
                  <a:srgbClr val="F5FAF9"/>
                </a:solidFill>
                <a:effectLst/>
                <a:latin typeface="inherit"/>
              </a:rPr>
              <a:t>Median desktop page transfer size has increased by 677KB between 2015 and 2019. An increase of over 50%.</a:t>
            </a:r>
          </a:p>
          <a:p>
            <a:pPr algn="ctr"/>
            <a:r>
              <a:rPr lang="en-US" b="0" i="0" u="none" strike="noStrike" dirty="0">
                <a:solidFill>
                  <a:srgbClr val="F5FAF9"/>
                </a:solidFill>
                <a:effectLst/>
                <a:latin typeface="interui"/>
              </a:rPr>
              <a:t>Source: </a:t>
            </a:r>
            <a:r>
              <a:rPr lang="en-US" b="0" i="0" u="sng" strike="noStrike" dirty="0">
                <a:solidFill>
                  <a:srgbClr val="F5FAF9"/>
                </a:solidFill>
                <a:effectLst/>
                <a:latin typeface="interui"/>
                <a:hlinkClick r:id="rId3"/>
              </a:rPr>
              <a:t>HTTP Archive</a:t>
            </a:r>
            <a:endParaRPr lang="en-US" b="0" i="0" u="none" strike="noStrike" dirty="0">
              <a:solidFill>
                <a:srgbClr val="F5FAF9"/>
              </a:solidFill>
              <a:effectLst/>
              <a:latin typeface="interui"/>
            </a:endParaRPr>
          </a:p>
          <a:p>
            <a:pPr algn="ctr"/>
            <a:r>
              <a:rPr lang="en-US" b="0" i="0" u="none" strike="noStrike" dirty="0">
                <a:solidFill>
                  <a:srgbClr val="F5FAF9"/>
                </a:solidFill>
                <a:effectLst/>
                <a:latin typeface="interui"/>
              </a:rPr>
              <a:t>We're sorry, this seems to be taking longer than usual.</a:t>
            </a:r>
            <a:br>
              <a:rPr lang="en-US" b="0" i="0" u="none" strike="noStrike" dirty="0">
                <a:solidFill>
                  <a:srgbClr val="F5FAF9"/>
                </a:solidFill>
                <a:effectLst/>
                <a:latin typeface="interui"/>
              </a:rPr>
            </a:br>
            <a:r>
              <a:rPr lang="en-US" b="0" i="0" u="none" strike="noStrike" dirty="0">
                <a:solidFill>
                  <a:srgbClr val="F5FAF9"/>
                </a:solidFill>
                <a:effectLst/>
                <a:latin typeface="interui"/>
              </a:rPr>
              <a:t>The test requires a full load of the page, so the bigger the webpage, the longer it takes.</a:t>
            </a:r>
          </a:p>
          <a:p>
            <a:br>
              <a:rPr lang="en-US" dirty="0"/>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9</a:t>
            </a:fld>
            <a:endParaRPr lang="en-US" dirty="0"/>
          </a:p>
        </p:txBody>
      </p:sp>
    </p:spTree>
    <p:extLst>
      <p:ext uri="{BB962C8B-B14F-4D97-AF65-F5344CB8AC3E}">
        <p14:creationId xmlns:p14="http://schemas.microsoft.com/office/powerpoint/2010/main" val="1328108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lstStyle>
            <a:lvl1pPr marL="0" indent="0" algn="l">
              <a:lnSpc>
                <a:spcPct val="100000"/>
              </a:lnSpc>
              <a:spcBef>
                <a:spcPts val="10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560832" y="4090988"/>
            <a:ext cx="5547360" cy="457200"/>
          </a:xfrm>
        </p:spPr>
        <p:txBody>
          <a:bodyPr anchor="t" anchorCtr="0"/>
          <a:lstStyle>
            <a:lvl1pPr marL="0" indent="0">
              <a:lnSpc>
                <a:spcPct val="100000"/>
              </a:lnSpc>
              <a:spcBef>
                <a:spcPts val="1000"/>
              </a:spcBef>
              <a:buNone/>
              <a:defRPr sz="1800"/>
            </a:lvl1pPr>
          </a:lstStyle>
          <a:p>
            <a:pPr lvl="0"/>
            <a:r>
              <a:rPr lang="en-US" dirty="0"/>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645920" y="6217920"/>
            <a:ext cx="5120640" cy="182880"/>
          </a:xfrm>
          <a:prstGeom prst="rect">
            <a:avLst/>
          </a:prstGeom>
        </p:spPr>
        <p:txBody>
          <a:bodyPr vert="horz" lIns="0" tIns="0" rIns="0" bIns="0" rtlCol="0" anchor="ctr">
            <a:noAutofit/>
          </a:bodyPr>
          <a:lstStyle>
            <a:lvl1pPr algn="ctr">
              <a:defRPr sz="800" cap="all" baseline="0">
                <a:solidFill>
                  <a:schemeClr val="tx1"/>
                </a:solidFill>
              </a:defRPr>
            </a:lvl1pPr>
          </a:lstStyle>
          <a:p>
            <a:pPr algn="l"/>
            <a:r>
              <a:rPr lang="en-US" dirty="0"/>
              <a:t>© 2024 THE MITRE CORPORATION. ALL RIGHTS RESERVED. </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userDrawn="1"/>
        </p:nvSpPr>
        <p:spPr>
          <a:xfrm rot="10800000">
            <a:off x="10665172"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9" name="Picture 9" descr="MITRE Logo MITRE Solving Problems For A Safer World">
            <a:extLst>
              <a:ext uri="{FF2B5EF4-FFF2-40B4-BE49-F238E27FC236}">
                <a16:creationId xmlns:a16="http://schemas.microsoft.com/office/drawing/2014/main" id="{1CA5B1A7-52FD-0C4B-8EDC-29DDE1809A0B}"/>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08288" y="6179127"/>
            <a:ext cx="2764612" cy="274320"/>
          </a:xfrm>
          <a:prstGeom prst="rect">
            <a:avLst/>
          </a:prstGeom>
        </p:spPr>
      </p:pic>
      <p:sp>
        <p:nvSpPr>
          <p:cNvPr id="11" name="Text Placeholder 11">
            <a:extLst>
              <a:ext uri="{FF2B5EF4-FFF2-40B4-BE49-F238E27FC236}">
                <a16:creationId xmlns:a16="http://schemas.microsoft.com/office/drawing/2014/main" id="{B1078AD4-A728-7E48-9B20-65DA12E532CA}"/>
              </a:ext>
            </a:extLst>
          </p:cNvPr>
          <p:cNvSpPr>
            <a:spLocks noGrp="1"/>
          </p:cNvSpPr>
          <p:nvPr>
            <p:ph type="body" sz="quarter" idx="4294967295" hasCustomPrompt="1"/>
          </p:nvPr>
        </p:nvSpPr>
        <p:spPr>
          <a:xfrm>
            <a:off x="152400" y="151155"/>
            <a:ext cx="8285213" cy="560059"/>
          </a:xfrm>
        </p:spPr>
        <p:txBody>
          <a:bodyPr/>
          <a:lstStyle/>
          <a:p>
            <a:pPr marL="0" indent="0">
              <a:spcBef>
                <a:spcPts val="0"/>
              </a:spcBef>
              <a:spcAft>
                <a:spcPts val="0"/>
              </a:spcAft>
              <a:buNone/>
            </a:pPr>
            <a:r>
              <a:rPr lang="en-US" dirty="0">
                <a:solidFill>
                  <a:srgbClr val="FF0000"/>
                </a:solidFill>
              </a:rPr>
              <a:t>Disclaimer: Use this title slide with gray framing device for print only.</a:t>
            </a:r>
          </a:p>
        </p:txBody>
      </p:sp>
      <p:pic>
        <p:nvPicPr>
          <p:cNvPr id="4" name="Picture 3" descr="MITRE Logo MITRE Solving Problems For A Safer World">
            <a:extLst>
              <a:ext uri="{FF2B5EF4-FFF2-40B4-BE49-F238E27FC236}">
                <a16:creationId xmlns:a16="http://schemas.microsoft.com/office/drawing/2014/main" id="{0A309B57-A27A-0A5E-62CF-D4CD96964C2E}"/>
              </a:ext>
              <a:ext uri="{C183D7F6-B498-43B3-948B-1728B52AA6E4}">
                <adec:decorative xmlns:adec="http://schemas.microsoft.com/office/drawing/2017/decorative" val="0"/>
              </a:ext>
            </a:extLst>
          </p:cNvPr>
          <p:cNvPicPr>
            <a:picLocks noChangeAspect="1"/>
          </p:cNvPicPr>
          <p:nvPr userDrawn="1"/>
        </p:nvPicPr>
        <p:blipFill>
          <a:blip r:embed="rId3"/>
          <a:stretch/>
        </p:blipFill>
        <p:spPr>
          <a:xfrm>
            <a:off x="9013152" y="6172200"/>
            <a:ext cx="2764612" cy="274320"/>
          </a:xfrm>
          <a:prstGeom prst="rect">
            <a:avLst/>
          </a:prstGeom>
        </p:spPr>
      </p:pic>
    </p:spTree>
    <p:extLst>
      <p:ext uri="{BB962C8B-B14F-4D97-AF65-F5344CB8AC3E}">
        <p14:creationId xmlns:p14="http://schemas.microsoft.com/office/powerpoint/2010/main" val="196649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a:xfrm>
            <a:off x="1687368" y="6400800"/>
            <a:ext cx="8817264" cy="182880"/>
          </a:xfrm>
        </p:spPr>
        <p:txBody>
          <a:bodyPr>
            <a:noAutofit/>
          </a:bodyPr>
          <a:lstStyle/>
          <a:p>
            <a:r>
              <a:rPr lang="en-US" dirty="0"/>
              <a:t>© 2024 THE MITRE CORPORATION. ALL RIGHTS RESERVED. </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371600"/>
            <a:ext cx="11338560" cy="4572000"/>
          </a:xfrm>
        </p:spPr>
        <p:txBody>
          <a:bodyPr/>
          <a:lstStyle>
            <a:lvl1pPr marL="228600" indent="-219075">
              <a:lnSpc>
                <a:spcPct val="100000"/>
              </a:lnSpc>
              <a:spcBef>
                <a:spcPts val="1000"/>
              </a:spcBef>
              <a:spcAft>
                <a:spcPts val="0"/>
              </a:spcAft>
              <a:buFont typeface="Wingdings" pitchFamily="2" charset="2"/>
              <a:buChar char="§"/>
              <a:tabLst/>
              <a:defRPr sz="2400" b="0"/>
            </a:lvl1pPr>
            <a:lvl2pPr marL="457200" indent="-228600">
              <a:lnSpc>
                <a:spcPct val="100000"/>
              </a:lnSpc>
              <a:spcBef>
                <a:spcPts val="1000"/>
              </a:spcBef>
              <a:spcAft>
                <a:spcPts val="0"/>
              </a:spcAft>
              <a:buFont typeface="Wingdings" pitchFamily="2" charset="2"/>
              <a:buChar char="§"/>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4456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1792"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768" y="2926080"/>
            <a:ext cx="10515600" cy="840230"/>
          </a:xfrm>
        </p:spPr>
        <p:txBody>
          <a:bodyPr anchor="ctr">
            <a:noAutofit/>
          </a:bodyPr>
          <a:lstStyle>
            <a:lvl1pPr>
              <a:lnSpc>
                <a:spcPct val="100000"/>
              </a:lnSpc>
              <a:spcBef>
                <a:spcPts val="1000"/>
              </a:spcBef>
              <a:defRPr sz="3600"/>
            </a:lvl1pPr>
          </a:lstStyle>
          <a:p>
            <a:r>
              <a:rPr lang="en-US" dirty="0"/>
              <a:t>Section Title</a:t>
            </a:r>
          </a:p>
        </p:txBody>
      </p:sp>
      <p:sp>
        <p:nvSpPr>
          <p:cNvPr id="26" name="Footer Placeholder 4">
            <a:extLst>
              <a:ext uri="{FF2B5EF4-FFF2-40B4-BE49-F238E27FC236}">
                <a16:creationId xmlns:a16="http://schemas.microsoft.com/office/drawing/2014/main" id="{98673CA4-0124-D543-9D8C-F7757A8D4518}"/>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2024 THE MITRE CORPORATION. ALL RIGHTS RESERVED. </a:t>
            </a:r>
          </a:p>
        </p:txBody>
      </p:sp>
      <p:pic>
        <p:nvPicPr>
          <p:cNvPr id="8" name="Picture 7" descr="MITRE Logo MITRE">
            <a:extLst>
              <a:ext uri="{FF2B5EF4-FFF2-40B4-BE49-F238E27FC236}">
                <a16:creationId xmlns:a16="http://schemas.microsoft.com/office/drawing/2014/main" id="{B8122F50-BD34-455A-A329-6FB6C127B35B}"/>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28345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Footer Placeholder 5">
            <a:extLst>
              <a:ext uri="{FF2B5EF4-FFF2-40B4-BE49-F238E27FC236}">
                <a16:creationId xmlns:a16="http://schemas.microsoft.com/office/drawing/2014/main" id="{C59416A6-836E-42E2-8BEA-49FE4D08A532}"/>
              </a:ext>
            </a:extLst>
          </p:cNvPr>
          <p:cNvSpPr>
            <a:spLocks noGrp="1"/>
          </p:cNvSpPr>
          <p:nvPr>
            <p:ph type="ftr" sz="quarter" idx="11"/>
          </p:nvPr>
        </p:nvSpPr>
        <p:spPr>
          <a:xfrm>
            <a:off x="1687368" y="6400800"/>
            <a:ext cx="8817264" cy="182880"/>
          </a:xfrm>
        </p:spPr>
        <p:txBody>
          <a:bodyPr/>
          <a:lstStyle/>
          <a:p>
            <a:r>
              <a:rPr lang="en-US" dirty="0"/>
              <a:t>© 2024 THE MITRE CORPORATION. ALL RIGHTS RESERVED. </a:t>
            </a:r>
          </a:p>
        </p:txBody>
      </p:sp>
      <p:pic>
        <p:nvPicPr>
          <p:cNvPr id="21" name="Picture 20" descr="MITRE Logo MITRE">
            <a:extLst>
              <a:ext uri="{FF2B5EF4-FFF2-40B4-BE49-F238E27FC236}">
                <a16:creationId xmlns:a16="http://schemas.microsoft.com/office/drawing/2014/main" id="{BD877EDB-D96C-42D0-B0FC-693A45EF5044}"/>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51333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229878"/>
            <a:ext cx="2560320" cy="1371600"/>
          </a:xfrm>
          <a:prstGeom prst="rect">
            <a:avLst/>
          </a:prstGeom>
        </p:spPr>
        <p:txBody>
          <a:bodyPr lIns="45720" rIns="45720" anchor="t"/>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5"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5"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1"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1"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7"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7"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r>
              <a:rPr lang="en-US" dirty="0"/>
              <a:t>© 2024 THE MITRE CORPORATION. ALL RIGHTS RESERVED. </a:t>
            </a:r>
          </a:p>
        </p:txBody>
      </p:sp>
      <p:pic>
        <p:nvPicPr>
          <p:cNvPr id="26" name="Picture 25" descr="MITRE Logo MITRE">
            <a:extLst>
              <a:ext uri="{FF2B5EF4-FFF2-40B4-BE49-F238E27FC236}">
                <a16:creationId xmlns:a16="http://schemas.microsoft.com/office/drawing/2014/main" id="{CEAA93C5-7111-4F77-A278-1B39B0FC4FD4}"/>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278704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19F081-4D90-43C0-ADCE-D5E8CCB407AB}"/>
              </a:ext>
            </a:extLst>
          </p:cNvPr>
          <p:cNvSpPr>
            <a:spLocks noGrp="1"/>
          </p:cNvSpPr>
          <p:nvPr>
            <p:ph sz="quarter" idx="15"/>
          </p:nvPr>
        </p:nvSpPr>
        <p:spPr>
          <a:xfrm>
            <a:off x="430213" y="1920875"/>
            <a:ext cx="11338560" cy="4023360"/>
          </a:xfrm>
        </p:spPr>
        <p:txBody>
          <a:bodyPr/>
          <a:lstStyle/>
          <a:p>
            <a:pPr lvl="0"/>
            <a:r>
              <a:rPr lang="en-US"/>
              <a:t>Click to edit Master text styles</a:t>
            </a:r>
          </a:p>
        </p:txBody>
      </p:sp>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lvl1pPr>
              <a:defRPr sz="32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768" y="1371603"/>
            <a:ext cx="11342735" cy="493713"/>
          </a:xfrm>
          <a:prstGeom prst="rect">
            <a:avLst/>
          </a:prstGeom>
        </p:spPr>
        <p:txBody>
          <a:bodyPr anchor="ct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r>
              <a:rPr lang="en-US" dirty="0"/>
              <a:t>© 2024 THE MITRE CORPORATION. ALL RIGHTS RESERVED. </a:t>
            </a:r>
          </a:p>
        </p:txBody>
      </p:sp>
      <p:pic>
        <p:nvPicPr>
          <p:cNvPr id="9" name="Picture 8" descr="MITRE Logo MITRE">
            <a:extLst>
              <a:ext uri="{FF2B5EF4-FFF2-40B4-BE49-F238E27FC236}">
                <a16:creationId xmlns:a16="http://schemas.microsoft.com/office/drawing/2014/main" id="{28ADD787-583A-41A4-BBA8-ED5DEEEC93C1}"/>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7365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C8FA03-DDDE-497C-A242-7B9A2C102EFB}"/>
              </a:ext>
            </a:extLst>
          </p:cNvPr>
          <p:cNvSpPr>
            <a:spLocks noGrp="1"/>
          </p:cNvSpPr>
          <p:nvPr>
            <p:ph sz="quarter" idx="16"/>
          </p:nvPr>
        </p:nvSpPr>
        <p:spPr>
          <a:xfrm>
            <a:off x="6134100" y="0"/>
            <a:ext cx="6057900"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720" y="365763"/>
            <a:ext cx="5486400" cy="914401"/>
          </a:xfrm>
        </p:spPr>
        <p:txBody>
          <a:bodyPr anchor="b"/>
          <a:lstStyle>
            <a:lvl1pPr>
              <a:defRPr sz="3200"/>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720" y="1463041"/>
            <a:ext cx="5486400" cy="914400"/>
          </a:xfrm>
          <a:prstGeom prst="rect">
            <a:avLst/>
          </a:prstGeom>
        </p:spPr>
        <p:txBody>
          <a:bodyPr/>
          <a:lstStyle>
            <a:lvl1pPr marL="0" indent="0">
              <a:buFontTx/>
              <a:buNone/>
              <a:defRPr sz="2000"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720" y="2514600"/>
            <a:ext cx="5486400" cy="3200400"/>
          </a:xfrm>
          <a:prstGeom prst="rect">
            <a:avLst/>
          </a:prstGeo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50848" y="6324600"/>
            <a:ext cx="4474733" cy="365125"/>
          </a:xfrm>
        </p:spPr>
        <p:txBody>
          <a:bodyPr/>
          <a:lstStyle>
            <a:lvl1pPr algn="l">
              <a:defRPr/>
            </a:lvl1pPr>
          </a:lstStyle>
          <a:p>
            <a:pPr algn="l"/>
            <a:r>
              <a:rPr lang="en-US" dirty="0"/>
              <a:t>© 2024 THE MITRE CORPORATION. ALL RIGHTS RESERVED. </a:t>
            </a:r>
          </a:p>
        </p:txBody>
      </p:sp>
      <p:pic>
        <p:nvPicPr>
          <p:cNvPr id="9" name="Picture 8" descr="MITRE Logo MITRE">
            <a:extLst>
              <a:ext uri="{FF2B5EF4-FFF2-40B4-BE49-F238E27FC236}">
                <a16:creationId xmlns:a16="http://schemas.microsoft.com/office/drawing/2014/main" id="{324D358A-1E19-4CD6-B31D-E8ADBA4EA717}"/>
              </a:ext>
            </a:extLst>
          </p:cNvPr>
          <p:cNvPicPr>
            <a:picLocks noChangeAspect="1"/>
          </p:cNvPicPr>
          <p:nvPr userDrawn="1"/>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04108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030"/>
            <a:ext cx="7071360" cy="548640"/>
          </a:xfrm>
          <a:prstGeom prst="rect">
            <a:avLst/>
          </a:prstGeom>
        </p:spPr>
        <p:txBody>
          <a:bodyPr anchor="ctr"/>
          <a:lstStyle>
            <a:lvl1pPr>
              <a:buFontTx/>
              <a:buNone/>
              <a:defRPr/>
            </a:lvl1pPr>
          </a:lstStyle>
          <a:p>
            <a:pPr lvl="0"/>
            <a:r>
              <a:rPr lang="en-US" dirty="0" err="1"/>
              <a:t>email@mitre.org</a:t>
            </a:r>
            <a:endParaRPr lang="en-US" dirty="0"/>
          </a:p>
        </p:txBody>
      </p:sp>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1097280" y="4214260"/>
            <a:ext cx="7071360" cy="548640"/>
          </a:xfrm>
          <a:prstGeom prst="rect">
            <a:avLst/>
          </a:prstGeom>
        </p:spPr>
        <p:txBody>
          <a:bodyPr anchor="ctr"/>
          <a:lstStyle>
            <a:lvl1pPr>
              <a:buFontTx/>
              <a:buNone/>
              <a:defRPr/>
            </a:lvl1pPr>
          </a:lstStyle>
          <a:p>
            <a:pPr lvl="0"/>
            <a:r>
              <a:rPr lang="en-US" dirty="0"/>
              <a:t>@</a:t>
            </a:r>
            <a:r>
              <a:rPr lang="en-US" dirty="0" err="1"/>
              <a:t>TwitterHandle</a:t>
            </a:r>
            <a:endParaRPr lang="en-US" dirty="0"/>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5491"/>
            <a:ext cx="7071360" cy="548640"/>
          </a:xfrm>
          <a:prstGeom prst="rect">
            <a:avLst/>
          </a:prstGeom>
        </p:spPr>
        <p:txBody>
          <a:bodyPr anchor="ctr"/>
          <a:lstStyle>
            <a:lvl1pPr>
              <a:buFontTx/>
              <a:buNone/>
              <a:defRPr/>
            </a:lvl1pPr>
          </a:lstStyle>
          <a:p>
            <a:pPr lvl="0"/>
            <a:r>
              <a:rPr lang="en-US" dirty="0" err="1"/>
              <a:t>linkedin.com</a:t>
            </a:r>
            <a:r>
              <a:rPr lang="en-US" dirty="0"/>
              <a:t>/in/</a:t>
            </a:r>
            <a:r>
              <a:rPr lang="en-US" dirty="0" err="1"/>
              <a:t>firstnamelastname</a:t>
            </a:r>
            <a:endParaRPr lang="en-US" dirty="0"/>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687368" y="6400800"/>
            <a:ext cx="8817264" cy="182880"/>
          </a:xfrm>
        </p:spPr>
        <p:txBody>
          <a:bodyPr/>
          <a:lstStyle/>
          <a:p>
            <a:r>
              <a:rPr lang="en-US" dirty="0"/>
              <a:t>© 2024 THE MITRE CORPORATION. ALL RIGHTS RESERVED. </a:t>
            </a:r>
          </a:p>
        </p:txBody>
      </p:sp>
      <p:pic>
        <p:nvPicPr>
          <p:cNvPr id="10" name="Picture 9" descr="MITRE Logo MITRE Solving Problems For A Safer World">
            <a:extLst>
              <a:ext uri="{FF2B5EF4-FFF2-40B4-BE49-F238E27FC236}">
                <a16:creationId xmlns:a16="http://schemas.microsoft.com/office/drawing/2014/main" id="{D23C0A56-A953-468F-9E5F-EDC4FC2B8857}"/>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8984537" y="5880067"/>
            <a:ext cx="2764612" cy="274320"/>
          </a:xfrm>
          <a:prstGeom prst="rect">
            <a:avLst/>
          </a:prstGeom>
        </p:spPr>
      </p:pic>
      <p:pic>
        <p:nvPicPr>
          <p:cNvPr id="13" name="Picture 12" descr="Linkedin Logo, icon">
            <a:extLst>
              <a:ext uri="{FF2B5EF4-FFF2-40B4-BE49-F238E27FC236}">
                <a16:creationId xmlns:a16="http://schemas.microsoft.com/office/drawing/2014/main" id="{FC95A8AC-CCAE-4A4A-8478-7FEF6A955DAA}"/>
              </a:ext>
            </a:extLst>
          </p:cNvPr>
          <p:cNvPicPr>
            <a:picLocks noChangeAspect="1"/>
          </p:cNvPicPr>
          <p:nvPr userDrawn="1"/>
        </p:nvPicPr>
        <p:blipFill>
          <a:blip r:embed="rId3"/>
          <a:stretch>
            <a:fillRect/>
          </a:stretch>
        </p:blipFill>
        <p:spPr>
          <a:xfrm>
            <a:off x="457200" y="4926931"/>
            <a:ext cx="537633" cy="457200"/>
          </a:xfrm>
          <a:prstGeom prst="rect">
            <a:avLst/>
          </a:prstGeom>
        </p:spPr>
      </p:pic>
      <p:pic>
        <p:nvPicPr>
          <p:cNvPr id="20" name="Picture 19" descr="Twitter Logo, Icon">
            <a:extLst>
              <a:ext uri="{FF2B5EF4-FFF2-40B4-BE49-F238E27FC236}">
                <a16:creationId xmlns:a16="http://schemas.microsoft.com/office/drawing/2014/main" id="{587230FE-80E5-4954-8A18-405DEC9CEFDE}"/>
              </a:ext>
            </a:extLst>
          </p:cNvPr>
          <p:cNvPicPr>
            <a:picLocks noChangeAspect="1"/>
          </p:cNvPicPr>
          <p:nvPr userDrawn="1"/>
        </p:nvPicPr>
        <p:blipFill>
          <a:blip r:embed="rId4"/>
          <a:stretch>
            <a:fillRect/>
          </a:stretch>
        </p:blipFill>
        <p:spPr>
          <a:xfrm>
            <a:off x="305223" y="4145280"/>
            <a:ext cx="731520" cy="731520"/>
          </a:xfrm>
          <a:prstGeom prst="rect">
            <a:avLst/>
          </a:prstGeom>
        </p:spPr>
      </p:pic>
    </p:spTree>
    <p:extLst>
      <p:ext uri="{BB962C8B-B14F-4D97-AF65-F5344CB8AC3E}">
        <p14:creationId xmlns:p14="http://schemas.microsoft.com/office/powerpoint/2010/main" val="202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nchor="b"/>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26720" y="1371600"/>
            <a:ext cx="11338560" cy="4572000"/>
          </a:xfrm>
        </p:spPr>
        <p:txBody>
          <a:bodyPr/>
          <a:lstStyle>
            <a:lvl3pPr marL="690563" indent="-228600">
              <a:lnSpc>
                <a:spcPct val="100000"/>
              </a:lnSpc>
              <a:spcBef>
                <a:spcPts val="1000"/>
              </a:spcBef>
              <a:spcAft>
                <a:spcPts val="0"/>
              </a:spcAft>
              <a:defRPr sz="1800"/>
            </a:lvl3pPr>
            <a:lvl4pPr marL="914400" indent="-228600">
              <a:lnSpc>
                <a:spcPct val="100000"/>
              </a:lnSpc>
              <a:spcBef>
                <a:spcPts val="1000"/>
              </a:spcBef>
              <a:spcAft>
                <a:spcPts val="0"/>
              </a:spcAft>
              <a:defRPr sz="1600"/>
            </a:lvl4pPr>
            <a:lvl5pPr marL="1147763" indent="-228600">
              <a:lnSpc>
                <a:spcPct val="100000"/>
              </a:lnSpc>
              <a:spcBef>
                <a:spcPts val="1000"/>
              </a:spcBef>
              <a:spcAft>
                <a:spcPts val="0"/>
              </a:spcAft>
              <a:defRPr sz="1400"/>
            </a:lvl5pPr>
            <a:lvl6pPr marL="914400" indent="-228600">
              <a:lnSpc>
                <a:spcPct val="100000"/>
              </a:lnSpc>
              <a:spcBef>
                <a:spcPts val="1000"/>
              </a:spcBef>
              <a:spcAft>
                <a:spcPts val="0"/>
              </a:spcAft>
              <a:buFont typeface="Wingdings" panose="05000000000000000000" pitchFamily="2" charset="2"/>
              <a:buChar char="§"/>
              <a:defRPr sz="1600"/>
            </a:lvl6pPr>
            <a:lvl7pPr marL="1138238" indent="-228600">
              <a:lnSpc>
                <a:spcPct val="100000"/>
              </a:lnSpc>
              <a:spcBef>
                <a:spcPts val="1000"/>
              </a:spcBef>
              <a:spcAft>
                <a:spcPts val="0"/>
              </a:spcAft>
              <a:defRPr sz="1400"/>
            </a:lvl7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id="{234E3CA2-6739-474E-8D82-5BED10A03FAB}"/>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none" baseline="0">
                <a:solidFill>
                  <a:schemeClr val="tx1"/>
                </a:solidFill>
              </a:defRPr>
            </a:lvl1pPr>
          </a:lstStyle>
          <a:p>
            <a:r>
              <a:rPr lang="en-US" dirty="0"/>
              <a:t>© 2024 The MITRE Corporation. All rights reserved. </a:t>
            </a:r>
          </a:p>
        </p:txBody>
      </p:sp>
      <p:pic>
        <p:nvPicPr>
          <p:cNvPr id="4" name="Picture 3" descr="MITRE Logo MITRE">
            <a:extLst>
              <a:ext uri="{FF2B5EF4-FFF2-40B4-BE49-F238E27FC236}">
                <a16:creationId xmlns:a16="http://schemas.microsoft.com/office/drawing/2014/main" id="{62496D60-6A52-48ED-A36D-59816AB37F3E}"/>
              </a:ext>
            </a:extLst>
          </p:cNvPr>
          <p:cNvPicPr>
            <a:picLocks noChangeAspect="1"/>
          </p:cNvPicPr>
          <p:nvPr userDrawn="1"/>
        </p:nvPicPr>
        <p:blipFill>
          <a:blip r:embed="rId2"/>
          <a:stretch>
            <a:fillRect/>
          </a:stretch>
        </p:blipFill>
        <p:spPr>
          <a:xfrm>
            <a:off x="429768" y="6327648"/>
            <a:ext cx="649678" cy="182880"/>
          </a:xfrm>
          <a:prstGeom prst="rect">
            <a:avLst/>
          </a:prstGeom>
        </p:spPr>
      </p:pic>
      <p:pic>
        <p:nvPicPr>
          <p:cNvPr id="3" name="Picture 2" descr="MITRE Logo MITRE">
            <a:extLst>
              <a:ext uri="{FF2B5EF4-FFF2-40B4-BE49-F238E27FC236}">
                <a16:creationId xmlns:a16="http://schemas.microsoft.com/office/drawing/2014/main" id="{34D763C4-EED0-621A-ED3A-FF5CFE868C9A}"/>
              </a:ext>
            </a:extLst>
          </p:cNvPr>
          <p:cNvPicPr>
            <a:picLocks noChangeAspect="1"/>
          </p:cNvPicPr>
          <p:nvPr userDrawn="1"/>
        </p:nvPicPr>
        <p:blipFill>
          <a:blip r:embed="rId3"/>
          <a:stretch>
            <a:fillRect/>
          </a:stretch>
        </p:blipFill>
        <p:spPr>
          <a:xfrm>
            <a:off x="429768" y="6327648"/>
            <a:ext cx="711749" cy="274320"/>
          </a:xfrm>
          <a:prstGeom prst="rect">
            <a:avLst/>
          </a:prstGeom>
        </p:spPr>
      </p:pic>
    </p:spTree>
    <p:extLst>
      <p:ext uri="{BB962C8B-B14F-4D97-AF65-F5344CB8AC3E}">
        <p14:creationId xmlns:p14="http://schemas.microsoft.com/office/powerpoint/2010/main" val="2647563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9" y="6400800"/>
            <a:ext cx="620891" cy="182880"/>
          </a:xfrm>
          <a:prstGeom prst="rect">
            <a:avLst/>
          </a:prstGeom>
        </p:spPr>
        <p:txBody>
          <a:bodyPr vert="horz" lIns="0" tIns="0" rIns="0" bIns="0" rtlCol="0" anchor="ctr">
            <a:noAutofit/>
          </a:bodyPr>
          <a:lstStyle>
            <a:lvl1pPr algn="r">
              <a:defRPr sz="8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720" y="365760"/>
            <a:ext cx="11338560" cy="548640"/>
          </a:xfrm>
          <a:prstGeom prst="rect">
            <a:avLst/>
          </a:prstGeom>
        </p:spPr>
        <p:txBody>
          <a:bodyPr vert="horz" lIns="91440" tIns="45720" rIns="91440" bIns="45720" rtlCol="0" anchor="t" anchorCtr="0">
            <a:noAutofit/>
          </a:bodyPr>
          <a:lstStyle/>
          <a:p>
            <a:r>
              <a:rPr lang="en-US" dirty="0"/>
              <a:t>Click to edit Master title style</a:t>
            </a:r>
          </a:p>
        </p:txBody>
      </p:sp>
      <p:sp>
        <p:nvSpPr>
          <p:cNvPr id="5" name="Footer Placeholder 4">
            <a:extLst>
              <a:ext uri="{FF2B5EF4-FFF2-40B4-BE49-F238E27FC236}">
                <a16:creationId xmlns:a16="http://schemas.microsoft.com/office/drawing/2014/main" id="{1EBE48C3-0F6C-DE42-BCD7-E58E059CAE8C}"/>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2024 THE MITRE CORPORATION. ALL RIGHTS RESERVED. </a:t>
            </a: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768" y="1371600"/>
            <a:ext cx="11338560"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19168"/>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651" r:id="rId3"/>
    <p:sldLayoutId id="2147483674" r:id="rId4"/>
    <p:sldLayoutId id="2147483681" r:id="rId5"/>
    <p:sldLayoutId id="2147483654" r:id="rId6"/>
    <p:sldLayoutId id="2147483699" r:id="rId7"/>
    <p:sldLayoutId id="2147483762" r:id="rId8"/>
    <p:sldLayoutId id="2147483763" r:id="rId9"/>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64" userDrawn="1">
          <p15:clr>
            <a:srgbClr val="F26B43"/>
          </p15:clr>
        </p15:guide>
        <p15:guide id="3" pos="7416" userDrawn="1">
          <p15:clr>
            <a:srgbClr val="F26B43"/>
          </p15:clr>
        </p15:guide>
        <p15:guide id="4" pos="264" userDrawn="1">
          <p15:clr>
            <a:srgbClr val="F26B43"/>
          </p15:clr>
        </p15:guide>
        <p15:guide id="5" orient="horz" pos="4104" userDrawn="1">
          <p15:clr>
            <a:srgbClr val="F26B43"/>
          </p15:clr>
        </p15:guide>
        <p15:guide id="6" orient="horz" pos="3888" userDrawn="1">
          <p15:clr>
            <a:srgbClr val="F26B43"/>
          </p15:clr>
        </p15:guide>
        <p15:guide id="7" orient="horz" pos="4200" userDrawn="1">
          <p15:clr>
            <a:srgbClr val="F26B43"/>
          </p15:clr>
        </p15:guide>
        <p15:guide id="8" orient="horz" pos="2160" userDrawn="1">
          <p15:clr>
            <a:srgbClr val="F26B43"/>
          </p15:clr>
        </p15:guide>
        <p15:guide id="9"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eycdn.com/support/the-growth-of-web-page-siz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3c.github.io/sustyweb/"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dequeuniversity.com/screenreaders/survival-guide"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chrome.google.com/webstore/detail/axe-devtools-web-accessib/lhdoppojpmngadmnindnejefpokejbdd" TargetMode="External"/><Relationship Id="rId4" Type="http://schemas.openxmlformats.org/officeDocument/2006/relationships/hyperlink" Target="https://chrome.google.com/webstore/detail/lighthouse/blipmdconlkpinefehnmjammfjpmpbjk"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6.png"/><Relationship Id="rId5" Type="http://schemas.microsoft.com/office/2017/04/relationships/track" Target="../media/track1.vtt"/><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hyperlink" Target="https://www.floodsmart.gov/"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A3DD06-15F2-4BC6-950C-38CD5F4DCE79}"/>
              </a:ext>
            </a:extLst>
          </p:cNvPr>
          <p:cNvSpPr>
            <a:spLocks noGrp="1"/>
          </p:cNvSpPr>
          <p:nvPr>
            <p:ph type="ctrTitle"/>
          </p:nvPr>
        </p:nvSpPr>
        <p:spPr>
          <a:xfrm>
            <a:off x="5181600" y="1287816"/>
            <a:ext cx="6781800" cy="1586009"/>
          </a:xfrm>
        </p:spPr>
        <p:txBody>
          <a:bodyPr/>
          <a:lstStyle/>
          <a:p>
            <a:r>
              <a:rPr lang="en-US" sz="4400" dirty="0">
                <a:latin typeface="Arial Black" panose="020B0604020202020204" pitchFamily="34" charset="0"/>
                <a:cs typeface="Arial Black" panose="020B0604020202020204" pitchFamily="34" charset="0"/>
              </a:rPr>
              <a:t>Fight Climate Change </a:t>
            </a:r>
            <a:br>
              <a:rPr lang="en-US" sz="4800" dirty="0">
                <a:latin typeface="+mj-lt"/>
              </a:rPr>
            </a:br>
            <a:r>
              <a:rPr lang="en-US" sz="4200" dirty="0">
                <a:latin typeface="+mj-lt"/>
              </a:rPr>
              <a:t>with Digital Accessibility</a:t>
            </a:r>
          </a:p>
        </p:txBody>
      </p:sp>
      <p:sp>
        <p:nvSpPr>
          <p:cNvPr id="11" name="Subtitle 10">
            <a:extLst>
              <a:ext uri="{FF2B5EF4-FFF2-40B4-BE49-F238E27FC236}">
                <a16:creationId xmlns:a16="http://schemas.microsoft.com/office/drawing/2014/main" id="{51EF06A0-C1E0-4CBD-85D3-6BCC2A0295CB}"/>
              </a:ext>
            </a:extLst>
          </p:cNvPr>
          <p:cNvSpPr>
            <a:spLocks noGrp="1"/>
          </p:cNvSpPr>
          <p:nvPr>
            <p:ph type="subTitle" idx="1"/>
          </p:nvPr>
        </p:nvSpPr>
        <p:spPr>
          <a:xfrm>
            <a:off x="5181600" y="2985796"/>
            <a:ext cx="6556310" cy="2985796"/>
          </a:xfrm>
          <a:solidFill>
            <a:srgbClr val="E5EEEF">
              <a:alpha val="65098"/>
            </a:srgbClr>
          </a:solidFill>
        </p:spPr>
        <p:txBody>
          <a:bodyPr lIns="182880" tIns="91440" bIns="91440"/>
          <a:lstStyle/>
          <a:p>
            <a:r>
              <a:rPr lang="en-US" sz="2400" b="1" dirty="0"/>
              <a:t>An introduction to Sustainable Web Design</a:t>
            </a:r>
          </a:p>
          <a:p>
            <a:r>
              <a:rPr lang="en-US" dirty="0"/>
              <a:t>Jennifer Strickland</a:t>
            </a:r>
            <a:br>
              <a:rPr lang="en-US" dirty="0"/>
            </a:br>
            <a:r>
              <a:rPr lang="en-US" sz="1800" dirty="0"/>
              <a:t>Senior Accessibility Human-Centered Engineer</a:t>
            </a:r>
          </a:p>
          <a:p>
            <a:r>
              <a:rPr lang="en-US" sz="1800" dirty="0"/>
              <a:t>2024 Accessing Higher Ground Conference</a:t>
            </a:r>
            <a:br>
              <a:rPr lang="en-US" sz="1800" dirty="0"/>
            </a:br>
            <a:r>
              <a:rPr lang="en-US" sz="1800" dirty="0"/>
              <a:t>Friday, November 15, 2024, 11:30 AM in Matchless</a:t>
            </a:r>
          </a:p>
          <a:p>
            <a:r>
              <a:rPr lang="en-US" sz="1200" dirty="0"/>
              <a:t>Approved for Public Release; The author's affiliation with The MITRE Corporation is provided for identification purposes only and is not intended to convey or imply MITRE's concurrence with, or support for, the positions, opinions or viewpoints expressed by the author. Distribution Unlimited. Public Release Case Number 24-3428.</a:t>
            </a:r>
            <a:br>
              <a:rPr lang="en-US" sz="1200" dirty="0"/>
            </a:br>
            <a:r>
              <a:rPr lang="en-US" sz="1200" dirty="0"/>
              <a:t>© 2024 The MITRE Corporation. All rights reserved.</a:t>
            </a:r>
          </a:p>
        </p:txBody>
      </p:sp>
    </p:spTree>
    <p:extLst>
      <p:ext uri="{BB962C8B-B14F-4D97-AF65-F5344CB8AC3E}">
        <p14:creationId xmlns:p14="http://schemas.microsoft.com/office/powerpoint/2010/main" val="13339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a:xfrm>
            <a:off x="429768" y="365760"/>
            <a:ext cx="11338560" cy="1005840"/>
          </a:xfrm>
        </p:spPr>
        <p:txBody>
          <a:bodyPr anchor="t" anchorCtr="0"/>
          <a:lstStyle/>
          <a:p>
            <a:pPr>
              <a:lnSpc>
                <a:spcPct val="100000"/>
              </a:lnSpc>
            </a:pPr>
            <a:r>
              <a:rPr lang="en-US" sz="4400" dirty="0">
                <a:latin typeface="Arial Black" panose="020B0604020202020204" pitchFamily="34" charset="0"/>
                <a:cs typeface="Arial Black" panose="020B0604020202020204" pitchFamily="34" charset="0"/>
              </a:rPr>
              <a:t>Why are modern websites slower?</a:t>
            </a:r>
            <a:br>
              <a:rPr lang="en-US" sz="4400" dirty="0">
                <a:latin typeface="Arial Black" panose="020B0604020202020204" pitchFamily="34" charset="0"/>
                <a:cs typeface="Arial Black" panose="020B0604020202020204" pitchFamily="34" charset="0"/>
              </a:rPr>
            </a:br>
            <a:r>
              <a:rPr lang="en-US" sz="2400" dirty="0">
                <a:latin typeface="Arial Black" panose="020B0604020202020204" pitchFamily="34" charset="0"/>
                <a:cs typeface="Arial Black" panose="020B0604020202020204" pitchFamily="34" charset="0"/>
              </a:rPr>
              <a:t>[and thereby emitting more greenhouse gas, wearing out devices]</a:t>
            </a:r>
            <a:endParaRPr lang="en-US" sz="4400" dirty="0">
              <a:latin typeface="Arial Black" panose="020B0604020202020204" pitchFamily="34" charset="0"/>
              <a:cs typeface="Arial Black" panose="020B0604020202020204" pitchFamily="34" charset="0"/>
            </a:endParaRPr>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26720" y="1634892"/>
            <a:ext cx="6248400" cy="2693268"/>
          </a:xfrm>
        </p:spPr>
        <p:txBody>
          <a:bodyPr numCol="1" spcCol="914400"/>
          <a:lstStyle/>
          <a:p>
            <a:pPr>
              <a:lnSpc>
                <a:spcPct val="110000"/>
              </a:lnSpc>
              <a:spcBef>
                <a:spcPts val="0"/>
              </a:spcBef>
              <a:spcAft>
                <a:spcPts val="600"/>
              </a:spcAft>
            </a:pPr>
            <a:r>
              <a:rPr lang="en-US" dirty="0"/>
              <a:t>Mostly due to the heavy embedded JavaScript and/or CSS frameworks.</a:t>
            </a:r>
          </a:p>
          <a:p>
            <a:pPr>
              <a:lnSpc>
                <a:spcPct val="110000"/>
              </a:lnSpc>
              <a:spcBef>
                <a:spcPts val="0"/>
              </a:spcBef>
              <a:spcAft>
                <a:spcPts val="600"/>
              </a:spcAft>
            </a:pPr>
            <a:r>
              <a:rPr lang="en-US" dirty="0"/>
              <a:t>Sites are designed and built for the latest devices and fast bandwidth connections.</a:t>
            </a:r>
          </a:p>
          <a:p>
            <a:pPr marL="0" indent="0">
              <a:lnSpc>
                <a:spcPct val="120000"/>
              </a:lnSpc>
              <a:spcBef>
                <a:spcPts val="600"/>
              </a:spcBef>
              <a:buNone/>
            </a:pPr>
            <a:r>
              <a:rPr lang="en-US" sz="2800" b="1" dirty="0">
                <a:solidFill>
                  <a:schemeClr val="accent5">
                    <a:lumMod val="75000"/>
                  </a:schemeClr>
                </a:solidFill>
              </a:rPr>
              <a:t>The Growth of Web Page Size</a:t>
            </a:r>
          </a:p>
        </p:txBody>
      </p:sp>
      <p:sp>
        <p:nvSpPr>
          <p:cNvPr id="2" name="Content Placeholder 12">
            <a:extLst>
              <a:ext uri="{FF2B5EF4-FFF2-40B4-BE49-F238E27FC236}">
                <a16:creationId xmlns:a16="http://schemas.microsoft.com/office/drawing/2014/main" id="{E07AB21F-409E-0A43-70B2-56F58AA6B73C}"/>
              </a:ext>
            </a:extLst>
          </p:cNvPr>
          <p:cNvSpPr txBox="1">
            <a:spLocks/>
          </p:cNvSpPr>
          <p:nvPr/>
        </p:nvSpPr>
        <p:spPr>
          <a:xfrm rot="20609498">
            <a:off x="493729" y="3595002"/>
            <a:ext cx="11536680" cy="1249547"/>
          </a:xfrm>
          <a:prstGeom prst="rect">
            <a:avLst/>
          </a:prstGeom>
          <a:noFill/>
        </p:spPr>
        <p:txBody>
          <a:bodyPr vert="horz" lIns="91440" tIns="45720" rIns="91440" bIns="45720" numCol="4" spcCol="365760" rtlCol="0" anchor="t" anchorCtr="0">
            <a:noAutofit/>
          </a:bodyPr>
          <a:lst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2383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defRPr lang="en-US" sz="1600" b="0" i="0" kern="1200" baseline="0">
                <a:solidFill>
                  <a:schemeClr val="tx2"/>
                </a:solidFill>
                <a:latin typeface="+mn-lt"/>
                <a:ea typeface="+mn-ea"/>
                <a:cs typeface="Arial Narrow" charset="0"/>
              </a:defRPr>
            </a:lvl4pPr>
            <a:lvl5pPr marL="1147763" indent="-228600" algn="l" defTabSz="914400" rtl="0" eaLnBrk="1" latinLnBrk="0" hangingPunct="1">
              <a:lnSpc>
                <a:spcPct val="100000"/>
              </a:lnSpc>
              <a:spcBef>
                <a:spcPts val="1000"/>
              </a:spcBef>
              <a:spcAft>
                <a:spcPts val="0"/>
              </a:spcAft>
              <a:buFont typeface="Wingdings" pitchFamily="2" charset="2"/>
              <a:buChar char="§"/>
              <a:defRPr lang="en-US" sz="1400" b="0" i="0" kern="1200" baseline="0">
                <a:solidFill>
                  <a:schemeClr val="tx2"/>
                </a:solidFill>
                <a:latin typeface="+mn-lt"/>
                <a:ea typeface="+mn-ea"/>
                <a:cs typeface="Arial Narrow" charset="0"/>
              </a:defRPr>
            </a:lvl5pPr>
            <a:lvl6pPr marL="914400" indent="-228600" algn="l" defTabSz="914400" rtl="0" eaLnBrk="1" latinLnBrk="0" hangingPunct="1">
              <a:lnSpc>
                <a:spcPct val="100000"/>
              </a:lnSpc>
              <a:spcBef>
                <a:spcPts val="1000"/>
              </a:spcBef>
              <a:spcAft>
                <a:spcPts val="0"/>
              </a:spcAft>
              <a:buFont typeface="Wingdings" panose="05000000000000000000" pitchFamily="2" charset="2"/>
              <a:buChar char="§"/>
              <a:defRPr sz="1600" kern="1200">
                <a:solidFill>
                  <a:schemeClr val="tx1"/>
                </a:solidFill>
                <a:latin typeface="+mn-lt"/>
                <a:ea typeface="+mn-ea"/>
                <a:cs typeface="+mn-cs"/>
              </a:defRPr>
            </a:lvl6pPr>
            <a:lvl7pPr marL="1138238" indent="-228600" algn="l" defTabSz="914400" rtl="0" eaLnBrk="1" latinLnBrk="0" hangingPunct="1">
              <a:lnSpc>
                <a:spcPct val="100000"/>
              </a:lnSpc>
              <a:spcBef>
                <a:spcPts val="1000"/>
              </a:spcBef>
              <a:spcAft>
                <a:spcPts val="0"/>
              </a:spcAft>
              <a:buFont typeface="Wingdings" pitchFamily="2" charset="2"/>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r>
              <a:rPr lang="en-US" sz="2000" b="1" dirty="0">
                <a:solidFill>
                  <a:schemeClr val="accent1"/>
                </a:solidFill>
              </a:rPr>
              <a:t>803kb</a:t>
            </a:r>
            <a:endParaRPr lang="en-US" sz="1600" b="1" dirty="0">
              <a:solidFill>
                <a:schemeClr val="accent1"/>
              </a:solidFill>
            </a:endParaRPr>
          </a:p>
          <a:p>
            <a:pPr marL="0" indent="0">
              <a:spcBef>
                <a:spcPts val="0"/>
              </a:spcBef>
              <a:buFont typeface="Wingdings" panose="05000000000000000000" pitchFamily="2" charset="2"/>
              <a:buNone/>
            </a:pPr>
            <a:r>
              <a:rPr lang="en-US" sz="1600" dirty="0"/>
              <a:t>2012</a:t>
            </a:r>
          </a:p>
          <a:p>
            <a:pPr marL="0" indent="0">
              <a:spcBef>
                <a:spcPts val="10000"/>
              </a:spcBef>
              <a:buFont typeface="Wingdings" panose="05000000000000000000" pitchFamily="2" charset="2"/>
              <a:buNone/>
            </a:pPr>
            <a:r>
              <a:rPr lang="en-US" b="1" dirty="0">
                <a:solidFill>
                  <a:schemeClr val="accent2"/>
                </a:solidFill>
              </a:rPr>
              <a:t>1850kb</a:t>
            </a:r>
            <a:endParaRPr lang="en-US" sz="3600" b="1" dirty="0">
              <a:solidFill>
                <a:schemeClr val="accent2"/>
              </a:solidFill>
            </a:endParaRPr>
          </a:p>
          <a:p>
            <a:pPr marL="0" indent="0">
              <a:spcBef>
                <a:spcPts val="0"/>
              </a:spcBef>
              <a:buFont typeface="Wingdings" panose="05000000000000000000" pitchFamily="2" charset="2"/>
              <a:buNone/>
            </a:pPr>
            <a:r>
              <a:rPr lang="en-US" sz="1600" dirty="0"/>
              <a:t>2014</a:t>
            </a:r>
          </a:p>
          <a:p>
            <a:pPr marL="0" indent="0">
              <a:spcBef>
                <a:spcPts val="10000"/>
              </a:spcBef>
              <a:buFont typeface="Wingdings" panose="05000000000000000000" pitchFamily="2" charset="2"/>
              <a:buNone/>
            </a:pPr>
            <a:r>
              <a:rPr lang="en-US" sz="3200" b="1" dirty="0">
                <a:solidFill>
                  <a:schemeClr val="accent5"/>
                </a:solidFill>
              </a:rPr>
              <a:t>2,200kb</a:t>
            </a:r>
            <a:endParaRPr lang="en-US" sz="1600" b="1" dirty="0">
              <a:solidFill>
                <a:schemeClr val="accent5"/>
              </a:solidFill>
            </a:endParaRPr>
          </a:p>
          <a:p>
            <a:pPr marL="0" indent="0">
              <a:spcBef>
                <a:spcPts val="0"/>
              </a:spcBef>
              <a:buFont typeface="Wingdings" panose="05000000000000000000" pitchFamily="2" charset="2"/>
              <a:buNone/>
            </a:pPr>
            <a:r>
              <a:rPr lang="en-US" sz="1600" dirty="0"/>
              <a:t>2016</a:t>
            </a:r>
          </a:p>
          <a:p>
            <a:pPr marL="0" indent="0">
              <a:spcBef>
                <a:spcPts val="10000"/>
              </a:spcBef>
              <a:buFont typeface="Wingdings" panose="05000000000000000000" pitchFamily="2" charset="2"/>
              <a:buNone/>
            </a:pPr>
            <a:r>
              <a:rPr lang="en-US" sz="3600" b="1" dirty="0">
                <a:solidFill>
                  <a:srgbClr val="C00000"/>
                </a:solidFill>
              </a:rPr>
              <a:t>2,284kb</a:t>
            </a:r>
            <a:endParaRPr lang="en-US" sz="1600" b="1" dirty="0">
              <a:solidFill>
                <a:srgbClr val="C00000"/>
              </a:solidFill>
            </a:endParaRPr>
          </a:p>
          <a:p>
            <a:pPr marL="0" indent="0">
              <a:spcBef>
                <a:spcPts val="0"/>
              </a:spcBef>
              <a:buFont typeface="Wingdings" panose="05000000000000000000" pitchFamily="2" charset="2"/>
              <a:buNone/>
            </a:pPr>
            <a:r>
              <a:rPr lang="en-US" sz="1600" dirty="0"/>
              <a:t>2022</a:t>
            </a:r>
          </a:p>
        </p:txBody>
      </p:sp>
      <p:grpSp>
        <p:nvGrpSpPr>
          <p:cNvPr id="7" name="Group 6">
            <a:extLst>
              <a:ext uri="{FF2B5EF4-FFF2-40B4-BE49-F238E27FC236}">
                <a16:creationId xmlns:a16="http://schemas.microsoft.com/office/drawing/2014/main" id="{0918F6F4-5FA0-13C6-A0D1-F541D1FE435E}"/>
              </a:ext>
              <a:ext uri="{C183D7F6-B498-43B3-948B-1728B52AA6E4}">
                <adec:decorative xmlns:adec="http://schemas.microsoft.com/office/drawing/2017/decorative" val="1"/>
              </a:ext>
            </a:extLst>
          </p:cNvPr>
          <p:cNvGrpSpPr/>
          <p:nvPr/>
        </p:nvGrpSpPr>
        <p:grpSpPr>
          <a:xfrm>
            <a:off x="426720" y="3162920"/>
            <a:ext cx="11351700" cy="2772464"/>
            <a:chOff x="426720" y="4506294"/>
            <a:chExt cx="11351700" cy="1479570"/>
          </a:xfrm>
        </p:grpSpPr>
        <p:sp>
          <p:nvSpPr>
            <p:cNvPr id="3" name="Right Triangle 2">
              <a:extLst>
                <a:ext uri="{FF2B5EF4-FFF2-40B4-BE49-F238E27FC236}">
                  <a16:creationId xmlns:a16="http://schemas.microsoft.com/office/drawing/2014/main" id="{9B910B98-FA27-934E-3A74-639B2A5BC369}"/>
                </a:ext>
              </a:extLst>
            </p:cNvPr>
            <p:cNvSpPr/>
            <p:nvPr/>
          </p:nvSpPr>
          <p:spPr>
            <a:xfrm flipH="1">
              <a:off x="426720" y="4506295"/>
              <a:ext cx="10546080" cy="1479569"/>
            </a:xfrm>
            <a:prstGeom prst="rtTriangle">
              <a:avLst/>
            </a:prstGeom>
            <a:gradFill>
              <a:gsLst>
                <a:gs pos="0">
                  <a:schemeClr val="accent1"/>
                </a:gs>
                <a:gs pos="30000">
                  <a:schemeClr val="accent2"/>
                </a:gs>
                <a:gs pos="63000">
                  <a:schemeClr val="accent5">
                    <a:lumMod val="60000"/>
                    <a:lumOff val="40000"/>
                  </a:schemeClr>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9AC987EF-BB86-7C7B-6A27-FF47EA3F59E9}"/>
                </a:ext>
              </a:extLst>
            </p:cNvPr>
            <p:cNvSpPr/>
            <p:nvPr/>
          </p:nvSpPr>
          <p:spPr>
            <a:xfrm>
              <a:off x="10972800" y="4506294"/>
              <a:ext cx="805620" cy="1437306"/>
            </a:xfrm>
            <a:prstGeom prst="homePlate">
              <a:avLst>
                <a:gd name="adj" fmla="val 958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084303D-AC19-FE60-A853-B093D50723DE}"/>
              </a:ext>
            </a:extLst>
          </p:cNvPr>
          <p:cNvSpPr txBox="1"/>
          <p:nvPr/>
        </p:nvSpPr>
        <p:spPr>
          <a:xfrm>
            <a:off x="426077" y="5935385"/>
            <a:ext cx="10546723" cy="276999"/>
          </a:xfrm>
          <a:prstGeom prst="rect">
            <a:avLst/>
          </a:prstGeom>
          <a:noFill/>
        </p:spPr>
        <p:txBody>
          <a:bodyPr wrap="square" rtlCol="0">
            <a:spAutoFit/>
          </a:bodyPr>
          <a:lstStyle/>
          <a:p>
            <a:r>
              <a:rPr lang="en-US" sz="1200" dirty="0"/>
              <a:t>Source: </a:t>
            </a:r>
            <a:r>
              <a:rPr lang="en-US" sz="1200" dirty="0" err="1"/>
              <a:t>KeyCDN.com</a:t>
            </a:r>
            <a:r>
              <a:rPr lang="en-US" sz="1200" dirty="0"/>
              <a:t>. (2022). </a:t>
            </a:r>
            <a:r>
              <a:rPr lang="en-US" sz="1200" dirty="0">
                <a:solidFill>
                  <a:schemeClr val="accent3"/>
                </a:solidFill>
                <a:hlinkClick r:id="rId3">
                  <a:extLst>
                    <a:ext uri="{A12FA001-AC4F-418D-AE19-62706E023703}">
                      <ahyp:hlinkClr xmlns:ahyp="http://schemas.microsoft.com/office/drawing/2018/hyperlinkcolor" val="tx"/>
                    </a:ext>
                  </a:extLst>
                </a:hlinkClick>
              </a:rPr>
              <a:t>The Growth of Web Page Size</a:t>
            </a:r>
            <a:r>
              <a:rPr lang="en-US" sz="1200" dirty="0"/>
              <a:t>.</a:t>
            </a:r>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10</a:t>
            </a:fld>
            <a:endParaRPr lang="en-US" dirty="0"/>
          </a:p>
        </p:txBody>
      </p:sp>
    </p:spTree>
    <p:extLst>
      <p:ext uri="{BB962C8B-B14F-4D97-AF65-F5344CB8AC3E}">
        <p14:creationId xmlns:p14="http://schemas.microsoft.com/office/powerpoint/2010/main" val="1993278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6386C6-571D-C70F-093F-5519C66294EA}"/>
              </a:ext>
              <a:ext uri="{C183D7F6-B498-43B3-948B-1728B52AA6E4}">
                <adec:decorative xmlns:adec="http://schemas.microsoft.com/office/drawing/2017/decorative" val="1"/>
              </a:ext>
            </a:extLst>
          </p:cNvPr>
          <p:cNvGrpSpPr/>
          <p:nvPr/>
        </p:nvGrpSpPr>
        <p:grpSpPr>
          <a:xfrm>
            <a:off x="228600" y="772066"/>
            <a:ext cx="11710160" cy="5451282"/>
            <a:chOff x="228600" y="797118"/>
            <a:chExt cx="11710160" cy="5451282"/>
          </a:xfrm>
        </p:grpSpPr>
        <p:pic>
          <p:nvPicPr>
            <p:cNvPr id="7" name="Picture 6" descr="Globe and two hands">
              <a:extLst>
                <a:ext uri="{FF2B5EF4-FFF2-40B4-BE49-F238E27FC236}">
                  <a16:creationId xmlns:a16="http://schemas.microsoft.com/office/drawing/2014/main" id="{8EB706BB-0909-8CEE-0E82-E7BB2CE460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19288" y="797118"/>
              <a:ext cx="3919472" cy="5451282"/>
            </a:xfrm>
            <a:prstGeom prst="rect">
              <a:avLst/>
            </a:prstGeom>
          </p:spPr>
        </p:pic>
        <p:pic>
          <p:nvPicPr>
            <p:cNvPr id="5" name="Picture 4" descr="Simple map and plants">
              <a:extLst>
                <a:ext uri="{FF2B5EF4-FFF2-40B4-BE49-F238E27FC236}">
                  <a16:creationId xmlns:a16="http://schemas.microsoft.com/office/drawing/2014/main" id="{2598849A-7388-7F33-DAA8-702938780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0853" y="797118"/>
              <a:ext cx="4048486" cy="5451282"/>
            </a:xfrm>
            <a:prstGeom prst="rect">
              <a:avLst/>
            </a:prstGeom>
          </p:spPr>
        </p:pic>
        <p:pic>
          <p:nvPicPr>
            <p:cNvPr id="6" name="Picture 5" descr="Simple forest illustration">
              <a:extLst>
                <a:ext uri="{FF2B5EF4-FFF2-40B4-BE49-F238E27FC236}">
                  <a16:creationId xmlns:a16="http://schemas.microsoft.com/office/drawing/2014/main" id="{21242FFC-408E-9A02-EFEA-BB30BA3B3F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797118"/>
              <a:ext cx="3796515" cy="5451282"/>
            </a:xfrm>
            <a:prstGeom prst="rect">
              <a:avLst/>
            </a:prstGeom>
          </p:spPr>
        </p:pic>
      </p:grpSp>
      <p:sp>
        <p:nvSpPr>
          <p:cNvPr id="3" name="Title 2">
            <a:extLst>
              <a:ext uri="{FF2B5EF4-FFF2-40B4-BE49-F238E27FC236}">
                <a16:creationId xmlns:a16="http://schemas.microsoft.com/office/drawing/2014/main" id="{0B91F050-5622-5F5A-C2D9-B4A572227788}"/>
              </a:ext>
            </a:extLst>
          </p:cNvPr>
          <p:cNvSpPr>
            <a:spLocks noGrp="1"/>
          </p:cNvSpPr>
          <p:nvPr>
            <p:ph type="title"/>
          </p:nvPr>
        </p:nvSpPr>
        <p:spPr>
          <a:xfrm>
            <a:off x="0" y="269682"/>
            <a:ext cx="12192000" cy="644718"/>
          </a:xfrm>
          <a:noFill/>
        </p:spPr>
        <p:txBody>
          <a:bodyPr/>
          <a:lstStyle/>
          <a:p>
            <a:pPr algn="ctr"/>
            <a:r>
              <a:rPr lang="en-US" sz="4000" b="0" dirty="0">
                <a:solidFill>
                  <a:schemeClr val="accent4">
                    <a:lumMod val="50000"/>
                  </a:schemeClr>
                </a:solidFill>
                <a:effectLst>
                  <a:outerShdw dist="76200" dir="5400000" algn="t" rotWithShape="0">
                    <a:schemeClr val="bg1"/>
                  </a:outerShdw>
                </a:effectLst>
                <a:latin typeface="Arial Black" panose="020B0604020202020204" pitchFamily="34" charset="0"/>
                <a:cs typeface="Arial Black" panose="020B0604020202020204" pitchFamily="34" charset="0"/>
              </a:rPr>
              <a:t>Environmental justice + intersectionality</a:t>
            </a:r>
          </a:p>
        </p:txBody>
      </p:sp>
      <p:sp>
        <p:nvSpPr>
          <p:cNvPr id="4" name="Footer Placeholder 3">
            <a:extLst>
              <a:ext uri="{FF2B5EF4-FFF2-40B4-BE49-F238E27FC236}">
                <a16:creationId xmlns:a16="http://schemas.microsoft.com/office/drawing/2014/main" id="{AD3951FA-A0D8-41E2-3BCC-015C1E9DBD77}"/>
              </a:ext>
            </a:extLst>
          </p:cNvPr>
          <p:cNvSpPr>
            <a:spLocks noGrp="1"/>
          </p:cNvSpPr>
          <p:nvPr>
            <p:ph type="ftr" sz="quarter" idx="3"/>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EBB8E687-501F-AD99-190F-276B5F7D537D}"/>
              </a:ext>
            </a:extLst>
          </p:cNvPr>
          <p:cNvSpPr>
            <a:spLocks noGrp="1"/>
          </p:cNvSpPr>
          <p:nvPr>
            <p:ph type="sldNum" sz="quarter" idx="12"/>
          </p:nvPr>
        </p:nvSpPr>
        <p:spPr/>
        <p:txBody>
          <a:bodyPr/>
          <a:lstStyle/>
          <a:p>
            <a:fld id="{BECF63ED-5365-0347-943C-46237B9951C9}" type="slidenum">
              <a:rPr lang="en-US" smtClean="0"/>
              <a:t>11</a:t>
            </a:fld>
            <a:endParaRPr lang="en-US" dirty="0"/>
          </a:p>
        </p:txBody>
      </p:sp>
    </p:spTree>
    <p:extLst>
      <p:ext uri="{BB962C8B-B14F-4D97-AF65-F5344CB8AC3E}">
        <p14:creationId xmlns:p14="http://schemas.microsoft.com/office/powerpoint/2010/main" val="45330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1D0716-F2A6-3048-2ADF-B9197C3C12EF}"/>
              </a:ext>
            </a:extLst>
          </p:cNvPr>
          <p:cNvSpPr>
            <a:spLocks noGrp="1"/>
          </p:cNvSpPr>
          <p:nvPr>
            <p:ph type="title"/>
          </p:nvPr>
        </p:nvSpPr>
        <p:spPr>
          <a:xfrm>
            <a:off x="426719" y="1371600"/>
            <a:ext cx="6181033" cy="914400"/>
          </a:xfrm>
        </p:spPr>
        <p:txBody>
          <a:bodyPr anchor="t" anchorCtr="0"/>
          <a:lstStyle/>
          <a:p>
            <a:pPr>
              <a:lnSpc>
                <a:spcPct val="120000"/>
              </a:lnSpc>
            </a:pPr>
            <a:r>
              <a:rPr lang="en-US" dirty="0"/>
              <a:t>Environmental justice is…</a:t>
            </a:r>
          </a:p>
        </p:txBody>
      </p:sp>
      <p:sp>
        <p:nvSpPr>
          <p:cNvPr id="5" name="Text Placeholder 4">
            <a:extLst>
              <a:ext uri="{FF2B5EF4-FFF2-40B4-BE49-F238E27FC236}">
                <a16:creationId xmlns:a16="http://schemas.microsoft.com/office/drawing/2014/main" id="{093A942F-CFD8-3373-992F-D41CD35366B4}"/>
              </a:ext>
            </a:extLst>
          </p:cNvPr>
          <p:cNvSpPr>
            <a:spLocks noGrp="1"/>
          </p:cNvSpPr>
          <p:nvPr>
            <p:ph type="body" sz="quarter" idx="13"/>
          </p:nvPr>
        </p:nvSpPr>
        <p:spPr>
          <a:xfrm>
            <a:off x="448368" y="2011680"/>
            <a:ext cx="6257232" cy="3474720"/>
          </a:xfrm>
        </p:spPr>
        <p:txBody>
          <a:bodyPr/>
          <a:lstStyle/>
          <a:p>
            <a:pPr marL="9525" indent="0">
              <a:lnSpc>
                <a:spcPct val="120000"/>
              </a:lnSpc>
              <a:buNone/>
            </a:pPr>
            <a:r>
              <a:rPr lang="en-US" dirty="0"/>
              <a:t>the fair treatment and meaningful involvement of all people regardless of race, color, national origin, or income, with respect to the development, implementation, and enforcement of environmental laws, regulations, and policies.</a:t>
            </a:r>
          </a:p>
          <a:p>
            <a:pPr marL="9525" indent="0">
              <a:lnSpc>
                <a:spcPct val="120000"/>
              </a:lnSpc>
              <a:buNone/>
            </a:pPr>
            <a:r>
              <a:rPr lang="en-US" sz="1400" dirty="0"/>
              <a:t>Source: The U.S. Environmental Protection Agency</a:t>
            </a:r>
          </a:p>
        </p:txBody>
      </p:sp>
      <p:pic>
        <p:nvPicPr>
          <p:cNvPr id="6" name="Picture 5" descr="Simple map and plants">
            <a:extLst>
              <a:ext uri="{FF2B5EF4-FFF2-40B4-BE49-F238E27FC236}">
                <a16:creationId xmlns:a16="http://schemas.microsoft.com/office/drawing/2014/main" id="{2B557704-2C54-7CC1-0466-26E6DF7989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8769" y="191763"/>
            <a:ext cx="4428431" cy="5962878"/>
          </a:xfrm>
          <a:prstGeom prst="rect">
            <a:avLst/>
          </a:prstGeom>
        </p:spPr>
      </p:pic>
      <p:sp>
        <p:nvSpPr>
          <p:cNvPr id="4" name="Footer Placeholder 3">
            <a:extLst>
              <a:ext uri="{FF2B5EF4-FFF2-40B4-BE49-F238E27FC236}">
                <a16:creationId xmlns:a16="http://schemas.microsoft.com/office/drawing/2014/main" id="{611BDBA4-8666-A9DD-D543-1935A7DDB1C1}"/>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BE272267-99A2-B503-EC6C-37A320A69EC5}"/>
              </a:ext>
            </a:extLst>
          </p:cNvPr>
          <p:cNvSpPr>
            <a:spLocks noGrp="1"/>
          </p:cNvSpPr>
          <p:nvPr>
            <p:ph type="sldNum" sz="quarter" idx="12"/>
          </p:nvPr>
        </p:nvSpPr>
        <p:spPr/>
        <p:txBody>
          <a:bodyPr/>
          <a:lstStyle/>
          <a:p>
            <a:fld id="{BECF63ED-5365-0347-943C-46237B9951C9}" type="slidenum">
              <a:rPr lang="en-US" smtClean="0"/>
              <a:t>12</a:t>
            </a:fld>
            <a:endParaRPr lang="en-US" dirty="0"/>
          </a:p>
        </p:txBody>
      </p:sp>
    </p:spTree>
    <p:extLst>
      <p:ext uri="{BB962C8B-B14F-4D97-AF65-F5344CB8AC3E}">
        <p14:creationId xmlns:p14="http://schemas.microsoft.com/office/powerpoint/2010/main" val="285046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6AE01-A004-A293-3D71-54FB75D09151}"/>
              </a:ext>
            </a:extLst>
          </p:cNvPr>
          <p:cNvSpPr>
            <a:spLocks noGrp="1"/>
          </p:cNvSpPr>
          <p:nvPr>
            <p:ph type="title"/>
          </p:nvPr>
        </p:nvSpPr>
        <p:spPr>
          <a:xfrm>
            <a:off x="426720" y="248193"/>
            <a:ext cx="7378260" cy="548640"/>
          </a:xfrm>
        </p:spPr>
        <p:txBody>
          <a:bodyPr anchor="t" anchorCtr="0"/>
          <a:lstStyle/>
          <a:p>
            <a:r>
              <a:rPr lang="en-US" dirty="0"/>
              <a:t>The Seventeen Principles of Environmental Justice</a:t>
            </a:r>
          </a:p>
        </p:txBody>
      </p:sp>
      <p:sp>
        <p:nvSpPr>
          <p:cNvPr id="5" name="Text Placeholder 4">
            <a:extLst>
              <a:ext uri="{FF2B5EF4-FFF2-40B4-BE49-F238E27FC236}">
                <a16:creationId xmlns:a16="http://schemas.microsoft.com/office/drawing/2014/main" id="{CB411C5A-004A-CD9D-2A3F-738F7A7B3152}"/>
              </a:ext>
            </a:extLst>
          </p:cNvPr>
          <p:cNvSpPr>
            <a:spLocks noGrp="1"/>
          </p:cNvSpPr>
          <p:nvPr>
            <p:ph type="body" sz="quarter" idx="13"/>
          </p:nvPr>
        </p:nvSpPr>
        <p:spPr>
          <a:xfrm>
            <a:off x="426720" y="1236537"/>
            <a:ext cx="7040880" cy="5024777"/>
          </a:xfrm>
        </p:spPr>
        <p:txBody>
          <a:bodyPr numCol="1" spcCol="182880"/>
          <a:lstStyle/>
          <a:p>
            <a:pPr marL="0" indent="0">
              <a:lnSpc>
                <a:spcPct val="135000"/>
              </a:lnSpc>
              <a:spcBef>
                <a:spcPts val="0"/>
              </a:spcBef>
              <a:spcAft>
                <a:spcPts val="600"/>
              </a:spcAft>
              <a:buNone/>
            </a:pPr>
            <a:r>
              <a:rPr lang="en-US" sz="1600" b="1" dirty="0"/>
              <a:t>Preamble: </a:t>
            </a:r>
            <a:r>
              <a:rPr lang="en-US" sz="1600" dirty="0"/>
              <a:t>WE THE PEOPLE OF COLOR, gathered together at this multinational People of Color Environmental Leadership Summit, </a:t>
            </a:r>
            <a:r>
              <a:rPr lang="en-US" sz="1600" b="1" dirty="0">
                <a:highlight>
                  <a:srgbClr val="D5FC79"/>
                </a:highlight>
              </a:rPr>
              <a:t>to begin to build a national and international movement of all peoples of color to fight the destruction and taking of our lands and communities</a:t>
            </a:r>
            <a:r>
              <a:rPr lang="en-US" sz="1600" dirty="0"/>
              <a:t>, do hereby re-establish our spiritual interdependence to the sacredness of our Mother Earth; to respect and celebrate each of our cultures, languages, and beliefs about the natural world and our roles in healing ourselves; to insure environmental justice; to promote economic alternatives which would contribute to the development of environmentally safe livelihoods; and, to secure our political, economic, and cultural liberation that has been denied for over 500 years of colonization and oppression, resulting in the poisoning of our communities and land and the genocide of our peoples, do affirm and adopt these Principles of Environmental Justice.</a:t>
            </a:r>
          </a:p>
          <a:p>
            <a:pPr marL="0" indent="0">
              <a:spcBef>
                <a:spcPts val="0"/>
              </a:spcBef>
              <a:buNone/>
            </a:pPr>
            <a:r>
              <a:rPr lang="en-US" sz="1600" dirty="0"/>
              <a:t>Adopted October 27, 1991, in Washington, D.C.</a:t>
            </a:r>
          </a:p>
          <a:p>
            <a:pPr marL="0" indent="0">
              <a:lnSpc>
                <a:spcPct val="135000"/>
              </a:lnSpc>
              <a:spcBef>
                <a:spcPts val="0"/>
              </a:spcBef>
              <a:spcAft>
                <a:spcPts val="600"/>
              </a:spcAft>
              <a:buNone/>
            </a:pPr>
            <a:r>
              <a:rPr lang="en-US" sz="1400" dirty="0"/>
              <a:t>Source: https://</a:t>
            </a:r>
            <a:r>
              <a:rPr lang="en-US" sz="1400" dirty="0" err="1"/>
              <a:t>www.ewg.org</a:t>
            </a:r>
            <a:r>
              <a:rPr lang="en-US" sz="1400" dirty="0"/>
              <a:t>/news-insights/news/17-principles-environmental-justice</a:t>
            </a:r>
          </a:p>
        </p:txBody>
      </p:sp>
      <p:pic>
        <p:nvPicPr>
          <p:cNvPr id="6" name="Picture 5" descr="Simple forest illustration">
            <a:extLst>
              <a:ext uri="{FF2B5EF4-FFF2-40B4-BE49-F238E27FC236}">
                <a16:creationId xmlns:a16="http://schemas.microsoft.com/office/drawing/2014/main" id="{459C573C-F465-20CB-168C-A9077A0DD2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4980" y="217146"/>
            <a:ext cx="4082220" cy="5861516"/>
          </a:xfrm>
          <a:prstGeom prst="rect">
            <a:avLst/>
          </a:prstGeom>
        </p:spPr>
      </p:pic>
      <p:sp>
        <p:nvSpPr>
          <p:cNvPr id="4" name="Footer Placeholder 3">
            <a:extLst>
              <a:ext uri="{FF2B5EF4-FFF2-40B4-BE49-F238E27FC236}">
                <a16:creationId xmlns:a16="http://schemas.microsoft.com/office/drawing/2014/main" id="{D8297050-92AD-DDF7-470C-00C8BC90B3AF}"/>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97735F96-11C2-8475-E90E-C15FC60A3761}"/>
              </a:ext>
            </a:extLst>
          </p:cNvPr>
          <p:cNvSpPr>
            <a:spLocks noGrp="1"/>
          </p:cNvSpPr>
          <p:nvPr>
            <p:ph type="sldNum" sz="quarter" idx="12"/>
          </p:nvPr>
        </p:nvSpPr>
        <p:spPr/>
        <p:txBody>
          <a:bodyPr/>
          <a:lstStyle/>
          <a:p>
            <a:fld id="{BECF63ED-5365-0347-943C-46237B9951C9}" type="slidenum">
              <a:rPr lang="en-US" smtClean="0"/>
              <a:t>13</a:t>
            </a:fld>
            <a:endParaRPr lang="en-US" dirty="0"/>
          </a:p>
        </p:txBody>
      </p:sp>
    </p:spTree>
    <p:extLst>
      <p:ext uri="{BB962C8B-B14F-4D97-AF65-F5344CB8AC3E}">
        <p14:creationId xmlns:p14="http://schemas.microsoft.com/office/powerpoint/2010/main" val="214757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6AE01-A004-A293-3D71-54FB75D09151}"/>
              </a:ext>
            </a:extLst>
          </p:cNvPr>
          <p:cNvSpPr>
            <a:spLocks noGrp="1"/>
          </p:cNvSpPr>
          <p:nvPr>
            <p:ph type="title"/>
          </p:nvPr>
        </p:nvSpPr>
        <p:spPr>
          <a:xfrm>
            <a:off x="426720" y="365760"/>
            <a:ext cx="11765280" cy="548640"/>
          </a:xfrm>
        </p:spPr>
        <p:txBody>
          <a:bodyPr anchor="t" anchorCtr="0"/>
          <a:lstStyle/>
          <a:p>
            <a:r>
              <a:rPr lang="en-US" sz="2800" dirty="0"/>
              <a:t>The Seventeen Principles of Environmental Justice (EJ), detailed</a:t>
            </a:r>
          </a:p>
        </p:txBody>
      </p:sp>
      <p:sp>
        <p:nvSpPr>
          <p:cNvPr id="5" name="Text Placeholder 4">
            <a:extLst>
              <a:ext uri="{FF2B5EF4-FFF2-40B4-BE49-F238E27FC236}">
                <a16:creationId xmlns:a16="http://schemas.microsoft.com/office/drawing/2014/main" id="{CB411C5A-004A-CD9D-2A3F-738F7A7B3152}"/>
              </a:ext>
            </a:extLst>
          </p:cNvPr>
          <p:cNvSpPr>
            <a:spLocks noGrp="1"/>
          </p:cNvSpPr>
          <p:nvPr>
            <p:ph type="body" sz="quarter" idx="13"/>
          </p:nvPr>
        </p:nvSpPr>
        <p:spPr>
          <a:xfrm>
            <a:off x="426720" y="1066800"/>
            <a:ext cx="11460480" cy="5105400"/>
          </a:xfrm>
        </p:spPr>
        <p:txBody>
          <a:bodyPr numCol="3" spcCol="182880"/>
          <a:lstStyle/>
          <a:p>
            <a:pPr marL="177800" indent="-177800">
              <a:spcBef>
                <a:spcPts val="0"/>
              </a:spcBef>
              <a:spcAft>
                <a:spcPts val="600"/>
              </a:spcAft>
              <a:buFont typeface="+mj-lt"/>
              <a:buAutoNum type="arabicPeriod"/>
            </a:pPr>
            <a:r>
              <a:rPr lang="en-US" sz="1200" dirty="0">
                <a:highlight>
                  <a:srgbClr val="D5FC79"/>
                </a:highlight>
              </a:rPr>
              <a:t>Environmental justice affirms the sacredness of Mother Earth, ecological unity and the interdependence of all species, and the right to be free from ecological destruction</a:t>
            </a:r>
            <a:r>
              <a:rPr lang="en-US" sz="1200" dirty="0"/>
              <a:t>.</a:t>
            </a:r>
          </a:p>
          <a:p>
            <a:pPr marL="177800" indent="-177800">
              <a:spcBef>
                <a:spcPts val="0"/>
              </a:spcBef>
              <a:spcAft>
                <a:spcPts val="600"/>
              </a:spcAft>
              <a:buFont typeface="+mj-lt"/>
              <a:buAutoNum type="arabicPeriod"/>
            </a:pPr>
            <a:r>
              <a:rPr lang="en-US" sz="1200" dirty="0"/>
              <a:t>EJ demands that public policy be based on mutual respect and justice for all peoples, free from any form of discrimination or bias.</a:t>
            </a:r>
          </a:p>
          <a:p>
            <a:pPr marL="177800" indent="-177800">
              <a:spcBef>
                <a:spcPts val="0"/>
              </a:spcBef>
              <a:spcAft>
                <a:spcPts val="600"/>
              </a:spcAft>
              <a:buFont typeface="+mj-lt"/>
              <a:buAutoNum type="arabicPeriod"/>
            </a:pPr>
            <a:r>
              <a:rPr lang="en-US" sz="1200" dirty="0"/>
              <a:t>EJ mandates the right to ethical, balanced and responsible uses of land and renewable resources in the interest of a sustainable planet for humans and other living things.</a:t>
            </a:r>
          </a:p>
          <a:p>
            <a:pPr marL="177800" indent="-177800">
              <a:spcBef>
                <a:spcPts val="0"/>
              </a:spcBef>
              <a:spcAft>
                <a:spcPts val="600"/>
              </a:spcAft>
              <a:buFont typeface="+mj-lt"/>
              <a:buAutoNum type="arabicPeriod"/>
            </a:pPr>
            <a:r>
              <a:rPr lang="en-US" sz="1200" dirty="0"/>
              <a:t>EJ calls for universal protection from nuclear testing, extraction, production, and disposal of toxic/hazardous wastes and poisons and nuclear testing that threaten the fundamental right to clean air, land, water, and food.</a:t>
            </a:r>
          </a:p>
          <a:p>
            <a:pPr marL="177800" indent="-177800">
              <a:spcBef>
                <a:spcPts val="0"/>
              </a:spcBef>
              <a:spcAft>
                <a:spcPts val="600"/>
              </a:spcAft>
              <a:buFont typeface="+mj-lt"/>
              <a:buAutoNum type="arabicPeriod"/>
            </a:pPr>
            <a:r>
              <a:rPr lang="en-US" sz="1200" dirty="0"/>
              <a:t>EJ affirms the fundamental right to political, economic, cultural, and environmental self-determination of all peoples.</a:t>
            </a:r>
          </a:p>
          <a:p>
            <a:pPr marL="177800" indent="-177800">
              <a:spcBef>
                <a:spcPts val="0"/>
              </a:spcBef>
              <a:spcAft>
                <a:spcPts val="2400"/>
              </a:spcAft>
              <a:buFont typeface="+mj-lt"/>
              <a:buAutoNum type="arabicPeriod"/>
            </a:pPr>
            <a:r>
              <a:rPr lang="en-US" sz="1200" dirty="0"/>
              <a:t>EJ demands the cessation of the production of all toxins, hazardous wastes, and radioactive materials, and that all past and current producers be held strictly accountable to the people for detoxification and the containment at the point of production.</a:t>
            </a:r>
          </a:p>
          <a:p>
            <a:pPr marL="177800" indent="-177800">
              <a:spcBef>
                <a:spcPts val="0"/>
              </a:spcBef>
              <a:spcAft>
                <a:spcPts val="600"/>
              </a:spcAft>
              <a:buFont typeface="+mj-lt"/>
              <a:buAutoNum type="arabicPeriod"/>
            </a:pPr>
            <a:r>
              <a:rPr lang="en-US" sz="1200" dirty="0"/>
              <a:t>EJ demands the right to participate as equal partners at every level of decision-making including needs assessment, planning, implementation, enforcement and evaluation.</a:t>
            </a:r>
          </a:p>
          <a:p>
            <a:pPr marL="177800" indent="-177800">
              <a:spcBef>
                <a:spcPts val="0"/>
              </a:spcBef>
              <a:spcAft>
                <a:spcPts val="600"/>
              </a:spcAft>
              <a:buFont typeface="+mj-lt"/>
              <a:buAutoNum type="arabicPeriod"/>
            </a:pPr>
            <a:r>
              <a:rPr lang="en-US" sz="1200" dirty="0"/>
              <a:t>EJ affirms the right of all workers to a safe and healthy work environment, without being forced to choose between an unsafe livelihood and unemployment. It also affirms the right of those who work at home to be free from environmental hazards.</a:t>
            </a:r>
          </a:p>
          <a:p>
            <a:pPr marL="177800" indent="-177800">
              <a:spcBef>
                <a:spcPts val="0"/>
              </a:spcBef>
              <a:spcAft>
                <a:spcPts val="600"/>
              </a:spcAft>
              <a:buFont typeface="+mj-lt"/>
              <a:buAutoNum type="arabicPeriod"/>
            </a:pPr>
            <a:r>
              <a:rPr lang="en-US" sz="1200" dirty="0"/>
              <a:t>EJ protects the right of victims of environmental injustice to receive full compensation and reparations for damages as well as quality health care.</a:t>
            </a:r>
          </a:p>
          <a:p>
            <a:pPr marL="177800" indent="-177800">
              <a:spcBef>
                <a:spcPts val="0"/>
              </a:spcBef>
              <a:spcAft>
                <a:spcPts val="600"/>
              </a:spcAft>
              <a:buFont typeface="+mj-lt"/>
              <a:buAutoNum type="arabicPeriod"/>
            </a:pPr>
            <a:r>
              <a:rPr lang="en-US" sz="1200" dirty="0"/>
              <a:t>EJ considers governmental acts of environmental injustice a violation of international law, the Universal Declaration On Human Rights, and the United Nations Convention on Genocide.</a:t>
            </a:r>
          </a:p>
          <a:p>
            <a:pPr marL="177800" indent="-177800">
              <a:spcBef>
                <a:spcPts val="0"/>
              </a:spcBef>
              <a:spcAft>
                <a:spcPts val="10200"/>
              </a:spcAft>
              <a:buFont typeface="+mj-lt"/>
              <a:buAutoNum type="arabicPeriod"/>
            </a:pPr>
            <a:r>
              <a:rPr lang="en-US" sz="1200" dirty="0"/>
              <a:t>EJ must recognize a special legal and natural relationship of Native Peoples to the U.S. government through treaties, agreements, compacts, and covenants affirming sovereignty and self-determination.</a:t>
            </a:r>
          </a:p>
          <a:p>
            <a:pPr marL="177800" indent="-177800">
              <a:spcBef>
                <a:spcPts val="0"/>
              </a:spcBef>
              <a:spcAft>
                <a:spcPts val="600"/>
              </a:spcAft>
              <a:buFont typeface="+mj-lt"/>
              <a:buAutoNum type="arabicPeriod"/>
            </a:pPr>
            <a:r>
              <a:rPr lang="en-US" sz="1200" dirty="0"/>
              <a:t>EJ affirms the need for urban and rural ecological policies to clean up and rebuild our cities and rural areas in balance with nature, honoring the cultural integrity of all our communities, and providing fair access for all to the full range of resources.</a:t>
            </a:r>
          </a:p>
          <a:p>
            <a:pPr marL="177800" indent="-177800">
              <a:spcBef>
                <a:spcPts val="0"/>
              </a:spcBef>
              <a:spcAft>
                <a:spcPts val="600"/>
              </a:spcAft>
              <a:buFont typeface="+mj-lt"/>
              <a:buAutoNum type="arabicPeriod"/>
            </a:pPr>
            <a:r>
              <a:rPr lang="en-US" sz="1200" dirty="0"/>
              <a:t>EJ calls for the strict enforcement of principles of informed consent, and a halt to the testing of experimental reproductive and medical procedures and vaccinations on people of color.</a:t>
            </a:r>
          </a:p>
          <a:p>
            <a:pPr marL="177800" indent="-177800">
              <a:spcBef>
                <a:spcPts val="0"/>
              </a:spcBef>
              <a:spcAft>
                <a:spcPts val="600"/>
              </a:spcAft>
              <a:buFont typeface="+mj-lt"/>
              <a:buAutoNum type="arabicPeriod"/>
            </a:pPr>
            <a:r>
              <a:rPr lang="en-US" sz="1200" dirty="0"/>
              <a:t>EJ opposes the destructive operations of multi-national corporations.</a:t>
            </a:r>
          </a:p>
          <a:p>
            <a:pPr marL="177800" indent="-177800">
              <a:spcBef>
                <a:spcPts val="0"/>
              </a:spcBef>
              <a:spcAft>
                <a:spcPts val="600"/>
              </a:spcAft>
              <a:buFont typeface="+mj-lt"/>
              <a:buAutoNum type="arabicPeriod"/>
            </a:pPr>
            <a:r>
              <a:rPr lang="en-US" sz="1200" dirty="0"/>
              <a:t>EJ opposes military occupation, repression and exploitation of lands, peoples and cultures, and other life forms.</a:t>
            </a:r>
          </a:p>
          <a:p>
            <a:pPr marL="177800" indent="-177800">
              <a:spcBef>
                <a:spcPts val="0"/>
              </a:spcBef>
              <a:spcAft>
                <a:spcPts val="600"/>
              </a:spcAft>
              <a:buFont typeface="+mj-lt"/>
              <a:buAutoNum type="arabicPeriod"/>
            </a:pPr>
            <a:r>
              <a:rPr lang="en-US" sz="1200" dirty="0">
                <a:highlight>
                  <a:srgbClr val="D5FC79"/>
                </a:highlight>
              </a:rPr>
              <a:t>EJ calls for the education of present and future generations which emphasizes social and environmental issues, based on our experience and an appreciation of our diverse cultural perspectives.</a:t>
            </a:r>
          </a:p>
          <a:p>
            <a:pPr marL="177800" indent="-177800">
              <a:spcBef>
                <a:spcPts val="0"/>
              </a:spcBef>
              <a:spcAft>
                <a:spcPts val="600"/>
              </a:spcAft>
              <a:buFont typeface="+mj-lt"/>
              <a:buAutoNum type="arabicPeriod"/>
            </a:pPr>
            <a:r>
              <a:rPr lang="en-US" sz="1200" dirty="0">
                <a:highlight>
                  <a:srgbClr val="D5FC79"/>
                </a:highlight>
              </a:rPr>
              <a:t>EJ requires that we, as individuals, make personal and consumer choices to consume as little of Mother Earth's resources and to produce as little waste as possible; and make the conscious decision to challenge and reprioritize our lifestyles to insure the health of the natural world for present and future generations.</a:t>
            </a:r>
          </a:p>
        </p:txBody>
      </p:sp>
      <p:sp>
        <p:nvSpPr>
          <p:cNvPr id="4" name="Footer Placeholder 3">
            <a:extLst>
              <a:ext uri="{FF2B5EF4-FFF2-40B4-BE49-F238E27FC236}">
                <a16:creationId xmlns:a16="http://schemas.microsoft.com/office/drawing/2014/main" id="{D8297050-92AD-DDF7-470C-00C8BC90B3AF}"/>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97735F96-11C2-8475-E90E-C15FC60A3761}"/>
              </a:ext>
            </a:extLst>
          </p:cNvPr>
          <p:cNvSpPr>
            <a:spLocks noGrp="1"/>
          </p:cNvSpPr>
          <p:nvPr>
            <p:ph type="sldNum" sz="quarter" idx="12"/>
          </p:nvPr>
        </p:nvSpPr>
        <p:spPr/>
        <p:txBody>
          <a:bodyPr/>
          <a:lstStyle/>
          <a:p>
            <a:fld id="{BECF63ED-5365-0347-943C-46237B9951C9}" type="slidenum">
              <a:rPr lang="en-US" smtClean="0"/>
              <a:t>14</a:t>
            </a:fld>
            <a:endParaRPr lang="en-US" dirty="0"/>
          </a:p>
        </p:txBody>
      </p:sp>
    </p:spTree>
    <p:extLst>
      <p:ext uri="{BB962C8B-B14F-4D97-AF65-F5344CB8AC3E}">
        <p14:creationId xmlns:p14="http://schemas.microsoft.com/office/powerpoint/2010/main" val="3475029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ful overlapping people icons">
            <a:extLst>
              <a:ext uri="{FF2B5EF4-FFF2-40B4-BE49-F238E27FC236}">
                <a16:creationId xmlns:a16="http://schemas.microsoft.com/office/drawing/2014/main" id="{118081D4-DB5E-F6DE-EAA8-2E1F51846F83}"/>
              </a:ext>
            </a:extLst>
          </p:cNvPr>
          <p:cNvPicPr>
            <a:picLocks noChangeAspect="1"/>
          </p:cNvPicPr>
          <p:nvPr/>
        </p:nvPicPr>
        <p:blipFill rotWithShape="1">
          <a:blip r:embed="rId3">
            <a:extLst>
              <a:ext uri="{28A0092B-C50C-407E-A947-70E740481C1C}">
                <a14:useLocalDpi xmlns:a14="http://schemas.microsoft.com/office/drawing/2010/main"/>
              </a:ext>
            </a:extLst>
          </a:blip>
          <a:srcRect t="-21712" b="-1"/>
          <a:stretch/>
        </p:blipFill>
        <p:spPr>
          <a:xfrm>
            <a:off x="-1" y="0"/>
            <a:ext cx="12191999" cy="6295292"/>
          </a:xfrm>
          <a:prstGeom prst="rect">
            <a:avLst/>
          </a:prstGeom>
        </p:spPr>
      </p:pic>
      <p:sp>
        <p:nvSpPr>
          <p:cNvPr id="11" name="Title 10">
            <a:extLst>
              <a:ext uri="{FF2B5EF4-FFF2-40B4-BE49-F238E27FC236}">
                <a16:creationId xmlns:a16="http://schemas.microsoft.com/office/drawing/2014/main" id="{608BBBB7-5C1A-5BF3-50BE-9C5DB1F2D5D9}"/>
              </a:ext>
            </a:extLst>
          </p:cNvPr>
          <p:cNvSpPr>
            <a:spLocks noGrp="1"/>
          </p:cNvSpPr>
          <p:nvPr>
            <p:ph type="title"/>
          </p:nvPr>
        </p:nvSpPr>
        <p:spPr>
          <a:xfrm>
            <a:off x="0" y="-9625"/>
            <a:ext cx="12192000" cy="840230"/>
          </a:xfrm>
        </p:spPr>
        <p:txBody>
          <a:bodyPr anchor="t" anchorCtr="0"/>
          <a:lstStyle/>
          <a:p>
            <a:pPr marL="114300"/>
            <a:r>
              <a:rPr lang="en-US" sz="4800" dirty="0">
                <a:solidFill>
                  <a:schemeClr val="tx1"/>
                </a:solidFill>
                <a:effectLst>
                  <a:outerShdw dist="76200" dir="5400000" algn="t" rotWithShape="0">
                    <a:schemeClr val="bg1"/>
                  </a:outerShdw>
                </a:effectLst>
                <a:latin typeface="+mj-lt"/>
                <a:cs typeface="Arial Black" panose="020B0604020202020204" pitchFamily="34" charset="0"/>
              </a:rPr>
              <a:t>Intersectionality</a:t>
            </a:r>
            <a:br>
              <a:rPr lang="en-US" sz="4800" dirty="0">
                <a:solidFill>
                  <a:schemeClr val="tx1"/>
                </a:solidFill>
                <a:effectLst>
                  <a:outerShdw dist="76200" dir="5400000" algn="t" rotWithShape="0">
                    <a:schemeClr val="bg1"/>
                  </a:outerShdw>
                </a:effectLst>
                <a:latin typeface="+mj-lt"/>
                <a:cs typeface="Arial Black" panose="020B0604020202020204" pitchFamily="34" charset="0"/>
              </a:rPr>
            </a:br>
            <a:r>
              <a:rPr lang="en-US" sz="3000" dirty="0">
                <a:solidFill>
                  <a:schemeClr val="tx1"/>
                </a:solidFill>
                <a:effectLst>
                  <a:outerShdw dist="76200" dir="5400000" algn="t" rotWithShape="0">
                    <a:schemeClr val="bg1"/>
                  </a:outerShdw>
                </a:effectLst>
                <a:latin typeface="Arial" panose="020B0604020202020204" pitchFamily="34" charset="0"/>
                <a:cs typeface="Arial" panose="020B0604020202020204" pitchFamily="34" charset="0"/>
              </a:rPr>
              <a:t>One’s lived experience is greater than the sum of their identities.</a:t>
            </a:r>
            <a:endParaRPr lang="en-US" sz="3000" dirty="0">
              <a:effectLst>
                <a:outerShdw dist="76200" dir="5400000" algn="t" rotWithShape="0">
                  <a:schemeClr val="bg1"/>
                </a:outerShdw>
              </a:effectLst>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7F1642E8-C6FF-D4B8-E55D-417F85EF7996}"/>
              </a:ext>
            </a:extLst>
          </p:cNvPr>
          <p:cNvSpPr>
            <a:spLocks noGrp="1"/>
          </p:cNvSpPr>
          <p:nvPr>
            <p:ph type="ftr" sz="quarter" idx="3"/>
          </p:nvPr>
        </p:nvSpPr>
        <p:spPr/>
        <p:txBody>
          <a:bodyPr/>
          <a:lstStyle/>
          <a:p>
            <a:r>
              <a:rPr lang="en-US" dirty="0"/>
              <a:t>© 2024 THE MITRE CORPORATION. ALL RIGHTS RESERVED. </a:t>
            </a:r>
          </a:p>
        </p:txBody>
      </p:sp>
      <p:sp>
        <p:nvSpPr>
          <p:cNvPr id="3" name="Slide Number Placeholder 2">
            <a:extLst>
              <a:ext uri="{FF2B5EF4-FFF2-40B4-BE49-F238E27FC236}">
                <a16:creationId xmlns:a16="http://schemas.microsoft.com/office/drawing/2014/main" id="{1D3AB84A-5BF7-EB33-C0C5-3D6157488CB6}"/>
              </a:ext>
            </a:extLst>
          </p:cNvPr>
          <p:cNvSpPr>
            <a:spLocks noGrp="1"/>
          </p:cNvSpPr>
          <p:nvPr>
            <p:ph type="sldNum" sz="quarter" idx="12"/>
          </p:nvPr>
        </p:nvSpPr>
        <p:spPr/>
        <p:txBody>
          <a:bodyPr/>
          <a:lstStyle/>
          <a:p>
            <a:fld id="{BECF63ED-5365-0347-943C-46237B9951C9}" type="slidenum">
              <a:rPr lang="en-US" smtClean="0"/>
              <a:t>15</a:t>
            </a:fld>
            <a:endParaRPr lang="en-US" dirty="0"/>
          </a:p>
        </p:txBody>
      </p:sp>
    </p:spTree>
    <p:extLst>
      <p:ext uri="{BB962C8B-B14F-4D97-AF65-F5344CB8AC3E}">
        <p14:creationId xmlns:p14="http://schemas.microsoft.com/office/powerpoint/2010/main" val="1030130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n image of overlapping identities, such as ability, race, gender identity, and sexual orientation. ">
            <a:extLst>
              <a:ext uri="{FF2B5EF4-FFF2-40B4-BE49-F238E27FC236}">
                <a16:creationId xmlns:a16="http://schemas.microsoft.com/office/drawing/2014/main" id="{129282BB-E53C-C42F-0BCC-6B37CF323083}"/>
              </a:ext>
            </a:extLst>
          </p:cNvPr>
          <p:cNvPicPr>
            <a:picLocks noChangeAspect="1" noChangeArrowheads="1"/>
          </p:cNvPicPr>
          <p:nvPr/>
        </p:nvPicPr>
        <p:blipFill>
          <a:blip r:embed="rId2">
            <a:alphaModFix/>
            <a:extLst>
              <a:ext uri="{28A0092B-C50C-407E-A947-70E740481C1C}">
                <a14:useLocalDpi xmlns:a14="http://schemas.microsoft.com/office/drawing/2010/main"/>
              </a:ext>
            </a:extLst>
          </a:blip>
          <a:srcRect/>
          <a:stretch>
            <a:fillRect/>
          </a:stretch>
        </p:blipFill>
        <p:spPr bwMode="auto">
          <a:xfrm>
            <a:off x="3113756" y="0"/>
            <a:ext cx="96715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73E4A20-E6D2-A71A-019F-7A2C7F295374}"/>
              </a:ext>
            </a:extLst>
          </p:cNvPr>
          <p:cNvSpPr>
            <a:spLocks noGrp="1"/>
          </p:cNvSpPr>
          <p:nvPr>
            <p:ph type="title"/>
          </p:nvPr>
        </p:nvSpPr>
        <p:spPr>
          <a:xfrm>
            <a:off x="426720" y="1273633"/>
            <a:ext cx="3655423" cy="979714"/>
          </a:xfrm>
        </p:spPr>
        <p:txBody>
          <a:bodyPr anchor="t" anchorCtr="0"/>
          <a:lstStyle/>
          <a:p>
            <a:pPr>
              <a:lnSpc>
                <a:spcPct val="120000"/>
              </a:lnSpc>
            </a:pPr>
            <a:r>
              <a:rPr lang="en-US" sz="2400" dirty="0"/>
              <a:t>Intersectionality may compound barriers</a:t>
            </a:r>
          </a:p>
        </p:txBody>
      </p:sp>
      <p:sp>
        <p:nvSpPr>
          <p:cNvPr id="5" name="Text Placeholder 4">
            <a:extLst>
              <a:ext uri="{FF2B5EF4-FFF2-40B4-BE49-F238E27FC236}">
                <a16:creationId xmlns:a16="http://schemas.microsoft.com/office/drawing/2014/main" id="{F1A4F660-E3A4-905A-E92D-6D1A7E9529D6}"/>
              </a:ext>
            </a:extLst>
          </p:cNvPr>
          <p:cNvSpPr>
            <a:spLocks noGrp="1"/>
          </p:cNvSpPr>
          <p:nvPr>
            <p:ph type="body" sz="quarter" idx="13"/>
          </p:nvPr>
        </p:nvSpPr>
        <p:spPr>
          <a:xfrm>
            <a:off x="426721" y="2253347"/>
            <a:ext cx="3296193" cy="4180119"/>
          </a:xfrm>
        </p:spPr>
        <p:txBody>
          <a:bodyPr/>
          <a:lstStyle/>
          <a:p>
            <a:pPr marL="9525" indent="0">
              <a:lnSpc>
                <a:spcPct val="120000"/>
              </a:lnSpc>
              <a:spcBef>
                <a:spcPts val="0"/>
              </a:spcBef>
              <a:spcAft>
                <a:spcPts val="600"/>
              </a:spcAft>
              <a:buNone/>
            </a:pPr>
            <a:r>
              <a:rPr lang="en-US" sz="2000" dirty="0"/>
              <a:t>According to the Center </a:t>
            </a:r>
            <a:br>
              <a:rPr lang="en-US" sz="2000" dirty="0"/>
            </a:br>
            <a:r>
              <a:rPr lang="en-US" sz="2000" dirty="0"/>
              <a:t>for Intersectional Justice, </a:t>
            </a:r>
            <a:r>
              <a:rPr lang="en-US" sz="2000" dirty="0">
                <a:highlight>
                  <a:srgbClr val="D5FC79"/>
                </a:highlight>
              </a:rPr>
              <a:t>intersectional identity characteristics may “intersect to create </a:t>
            </a:r>
            <a:br>
              <a:rPr lang="en-US" sz="2000" dirty="0">
                <a:highlight>
                  <a:srgbClr val="D5FC79"/>
                </a:highlight>
              </a:rPr>
            </a:br>
            <a:r>
              <a:rPr lang="en-US" sz="2000" dirty="0">
                <a:highlight>
                  <a:srgbClr val="D5FC79"/>
                </a:highlight>
              </a:rPr>
              <a:t>unique dynamics and effects” and may compound barriers to accessing services and impact outcomes</a:t>
            </a:r>
            <a:r>
              <a:rPr lang="en-US" sz="2000" dirty="0"/>
              <a:t>.</a:t>
            </a:r>
          </a:p>
        </p:txBody>
      </p:sp>
      <p:sp>
        <p:nvSpPr>
          <p:cNvPr id="4" name="Footer Placeholder 3">
            <a:extLst>
              <a:ext uri="{FF2B5EF4-FFF2-40B4-BE49-F238E27FC236}">
                <a16:creationId xmlns:a16="http://schemas.microsoft.com/office/drawing/2014/main" id="{EDAC4B59-4E5C-A7D2-D99F-85E4289B552C}"/>
              </a:ext>
            </a:extLst>
          </p:cNvPr>
          <p:cNvSpPr>
            <a:spLocks noGrp="1"/>
          </p:cNvSpPr>
          <p:nvPr>
            <p:ph type="ftr" sz="quarter" idx="11"/>
          </p:nvPr>
        </p:nvSpPr>
        <p:spPr>
          <a:xfrm>
            <a:off x="1268914" y="6431796"/>
            <a:ext cx="8817264" cy="182880"/>
          </a:xfrm>
        </p:spPr>
        <p:txBody>
          <a:bodyPr/>
          <a:lstStyle/>
          <a:p>
            <a:pPr algn="l"/>
            <a:r>
              <a:rPr lang="en-US" dirty="0"/>
              <a:t>© 2024 THE MITRE CORPORATION. ALL RIGHTS RESERVED. </a:t>
            </a:r>
          </a:p>
        </p:txBody>
      </p:sp>
      <p:sp>
        <p:nvSpPr>
          <p:cNvPr id="2" name="Slide Number Placeholder 1">
            <a:extLst>
              <a:ext uri="{FF2B5EF4-FFF2-40B4-BE49-F238E27FC236}">
                <a16:creationId xmlns:a16="http://schemas.microsoft.com/office/drawing/2014/main" id="{D402E285-3DB3-4E77-DD98-09DF472B07EC}"/>
              </a:ext>
            </a:extLst>
          </p:cNvPr>
          <p:cNvSpPr>
            <a:spLocks noGrp="1"/>
          </p:cNvSpPr>
          <p:nvPr>
            <p:ph type="sldNum" sz="quarter" idx="12"/>
          </p:nvPr>
        </p:nvSpPr>
        <p:spPr/>
        <p:txBody>
          <a:bodyPr/>
          <a:lstStyle/>
          <a:p>
            <a:fld id="{BECF63ED-5365-0347-943C-46237B9951C9}" type="slidenum">
              <a:rPr lang="en-US" smtClean="0"/>
              <a:t>16</a:t>
            </a:fld>
            <a:endParaRPr lang="en-US" dirty="0"/>
          </a:p>
        </p:txBody>
      </p:sp>
    </p:spTree>
    <p:extLst>
      <p:ext uri="{BB962C8B-B14F-4D97-AF65-F5344CB8AC3E}">
        <p14:creationId xmlns:p14="http://schemas.microsoft.com/office/powerpoint/2010/main" val="28545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FC298C5-36BC-02F5-4E2C-3BE24984669F}"/>
              </a:ext>
            </a:extLst>
          </p:cNvPr>
          <p:cNvSpPr>
            <a:spLocks noGrp="1"/>
          </p:cNvSpPr>
          <p:nvPr>
            <p:ph type="body" sz="quarter" idx="13"/>
          </p:nvPr>
        </p:nvSpPr>
        <p:spPr>
          <a:xfrm>
            <a:off x="429768" y="365760"/>
            <a:ext cx="11342735" cy="951551"/>
          </a:xfrm>
        </p:spPr>
        <p:txBody>
          <a:bodyPr anchor="t" anchorCtr="0"/>
          <a:lstStyle/>
          <a:p>
            <a:r>
              <a:rPr lang="en-US" sz="3200" b="1" dirty="0">
                <a:latin typeface="+mj-lt"/>
              </a:rPr>
              <a:t>Intersectional statistics</a:t>
            </a:r>
            <a:endParaRPr lang="en-US" sz="3200" b="1" dirty="0"/>
          </a:p>
        </p:txBody>
      </p:sp>
      <p:sp>
        <p:nvSpPr>
          <p:cNvPr id="3" name="Title 2">
            <a:extLst>
              <a:ext uri="{FF2B5EF4-FFF2-40B4-BE49-F238E27FC236}">
                <a16:creationId xmlns:a16="http://schemas.microsoft.com/office/drawing/2014/main" id="{AA78306A-BACE-FE43-5808-D284349D929E}"/>
              </a:ext>
            </a:extLst>
          </p:cNvPr>
          <p:cNvSpPr>
            <a:spLocks noGrp="1"/>
          </p:cNvSpPr>
          <p:nvPr>
            <p:ph type="title"/>
          </p:nvPr>
        </p:nvSpPr>
        <p:spPr>
          <a:xfrm>
            <a:off x="426720" y="914400"/>
            <a:ext cx="11338560" cy="548640"/>
          </a:xfrm>
        </p:spPr>
        <p:txBody>
          <a:bodyPr anchor="t" anchorCtr="0"/>
          <a:lstStyle/>
          <a:p>
            <a:r>
              <a:rPr lang="en-US" sz="2000" b="0" dirty="0">
                <a:latin typeface="+mj-lt"/>
              </a:rPr>
              <a:t>Household net worth by race / ethnicity and disability status</a:t>
            </a:r>
            <a:br>
              <a:rPr lang="en-US" sz="2000" b="0" dirty="0">
                <a:latin typeface="+mj-lt"/>
              </a:rPr>
            </a:br>
            <a:r>
              <a:rPr lang="en-US" sz="2000" b="0" dirty="0">
                <a:latin typeface="+mj-lt"/>
              </a:rPr>
              <a:t>of working-age householder, 2016</a:t>
            </a:r>
          </a:p>
        </p:txBody>
      </p:sp>
      <p:graphicFrame>
        <p:nvGraphicFramePr>
          <p:cNvPr id="8" name="Content Placeholder 7" descr="Bar chart of Household Net Worth by Race / Ethnicity and Disability Statusof Working-age Householder, 2016, the data is available in the table on this slide">
            <a:extLst>
              <a:ext uri="{FF2B5EF4-FFF2-40B4-BE49-F238E27FC236}">
                <a16:creationId xmlns:a16="http://schemas.microsoft.com/office/drawing/2014/main" id="{8811C763-4FAC-637B-F4A2-223613A210B7}"/>
              </a:ext>
            </a:extLst>
          </p:cNvPr>
          <p:cNvGraphicFramePr>
            <a:graphicFrameLocks noGrp="1"/>
          </p:cNvGraphicFramePr>
          <p:nvPr>
            <p:ph sz="quarter" idx="15"/>
            <p:extLst>
              <p:ext uri="{D42A27DB-BD31-4B8C-83A1-F6EECF244321}">
                <p14:modId xmlns:p14="http://schemas.microsoft.com/office/powerpoint/2010/main" val="2326564085"/>
              </p:ext>
            </p:extLst>
          </p:nvPr>
        </p:nvGraphicFramePr>
        <p:xfrm>
          <a:off x="430213" y="1752600"/>
          <a:ext cx="6656387" cy="4327525"/>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5">
            <a:extLst>
              <a:ext uri="{FF2B5EF4-FFF2-40B4-BE49-F238E27FC236}">
                <a16:creationId xmlns:a16="http://schemas.microsoft.com/office/drawing/2014/main" id="{BBBD4ED3-FBA3-B5C5-BAF9-5D3BECD37484}"/>
              </a:ext>
            </a:extLst>
          </p:cNvPr>
          <p:cNvSpPr txBox="1">
            <a:spLocks/>
          </p:cNvSpPr>
          <p:nvPr/>
        </p:nvSpPr>
        <p:spPr>
          <a:xfrm>
            <a:off x="7086600" y="1865316"/>
            <a:ext cx="5029200" cy="3949816"/>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spcAft>
                <a:spcPts val="0"/>
              </a:spcAft>
              <a:buFontTx/>
              <a:buNone/>
              <a:defRPr lang="en-US" sz="2000" b="0" i="0" kern="1200" cap="none" baseline="0">
                <a:solidFill>
                  <a:schemeClr val="tx2"/>
                </a:solidFill>
                <a:latin typeface="+mn-lt"/>
                <a:ea typeface="+mn-ea"/>
                <a:cs typeface="Arial Narrow" charset="0"/>
              </a:defRPr>
            </a:lvl1pPr>
            <a:lvl2pPr marL="457200" indent="0" algn="l" defTabSz="914400" rtl="0" eaLnBrk="1" latinLnBrk="0" hangingPunct="1">
              <a:lnSpc>
                <a:spcPct val="100000"/>
              </a:lnSpc>
              <a:spcBef>
                <a:spcPts val="1000"/>
              </a:spcBef>
              <a:spcAft>
                <a:spcPts val="0"/>
              </a:spcAft>
              <a:buFontTx/>
              <a:buNone/>
              <a:defRPr lang="en-US" sz="2000" b="0" i="0" kern="1200" baseline="0">
                <a:solidFill>
                  <a:schemeClr val="tx2"/>
                </a:solidFill>
                <a:latin typeface="+mn-lt"/>
                <a:ea typeface="+mn-ea"/>
                <a:cs typeface="Arial Narrow" charset="0"/>
              </a:defRPr>
            </a:lvl2pPr>
            <a:lvl3pPr marL="914400" indent="0" algn="l" defTabSz="914400" rtl="0" eaLnBrk="1" latinLnBrk="0" hangingPunct="1">
              <a:lnSpc>
                <a:spcPct val="100000"/>
              </a:lnSpc>
              <a:spcBef>
                <a:spcPts val="1000"/>
              </a:spcBef>
              <a:spcAft>
                <a:spcPts val="0"/>
              </a:spcAft>
              <a:buFontTx/>
              <a:buNone/>
              <a:tabLst/>
              <a:defRPr lang="en-US" sz="1800" b="0" i="0" kern="1200" baseline="0">
                <a:solidFill>
                  <a:schemeClr val="tx2"/>
                </a:solidFill>
                <a:latin typeface="+mn-lt"/>
                <a:ea typeface="+mn-ea"/>
                <a:cs typeface="Arial Narrow" charset="0"/>
              </a:defRPr>
            </a:lvl3pPr>
            <a:lvl4pPr marL="1371600" indent="0" algn="l" defTabSz="914400" rtl="0" eaLnBrk="1" latinLnBrk="0" hangingPunct="1">
              <a:lnSpc>
                <a:spcPct val="100000"/>
              </a:lnSpc>
              <a:spcBef>
                <a:spcPts val="1000"/>
              </a:spcBef>
              <a:spcAft>
                <a:spcPts val="0"/>
              </a:spcAft>
              <a:buFontTx/>
              <a:buNone/>
              <a:tabLst/>
              <a:defRPr lang="en-US" sz="1600" b="0" i="0" kern="1200" baseline="0">
                <a:solidFill>
                  <a:schemeClr val="tx2"/>
                </a:solidFill>
                <a:latin typeface="+mn-lt"/>
                <a:ea typeface="+mn-ea"/>
                <a:cs typeface="Arial Narrow" charset="0"/>
              </a:defRPr>
            </a:lvl4pPr>
            <a:lvl5pPr marL="1828800" indent="0" algn="l" defTabSz="914400" rtl="0" eaLnBrk="1" latinLnBrk="0" hangingPunct="1">
              <a:lnSpc>
                <a:spcPct val="100000"/>
              </a:lnSpc>
              <a:spcBef>
                <a:spcPts val="1000"/>
              </a:spcBef>
              <a:spcAft>
                <a:spcPts val="0"/>
              </a:spcAft>
              <a:buFontTx/>
              <a:buNone/>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j-lt"/>
              </a:rPr>
              <a:t>There are significant disparities in household net worth by disability status and race.</a:t>
            </a:r>
          </a:p>
          <a:p>
            <a:pPr marL="285750" indent="-285750">
              <a:buFont typeface="Wingdings" pitchFamily="2" charset="2"/>
              <a:buChar char="§"/>
            </a:pPr>
            <a:r>
              <a:rPr lang="en-US" sz="1800" dirty="0"/>
              <a:t>Black households with a disability have an average net worth of only $1,282.</a:t>
            </a:r>
          </a:p>
          <a:p>
            <a:pPr marL="285750" indent="-285750">
              <a:buFont typeface="Wingdings" pitchFamily="2" charset="2"/>
              <a:buChar char="§"/>
            </a:pPr>
            <a:r>
              <a:rPr lang="en-US" sz="1800" dirty="0"/>
              <a:t>Latinx households with a disability have a $13,340 average net worth.</a:t>
            </a:r>
          </a:p>
          <a:p>
            <a:pPr marL="285750" indent="-285750">
              <a:buFont typeface="Wingdings" pitchFamily="2" charset="2"/>
              <a:buChar char="§"/>
            </a:pPr>
            <a:r>
              <a:rPr lang="en-US" sz="1800" dirty="0"/>
              <a:t>In comparison, white households with a disability have a $27,100 average net worth.</a:t>
            </a:r>
          </a:p>
          <a:p>
            <a:pPr marL="285750" indent="-285750">
              <a:buFont typeface="Wingdings" pitchFamily="2" charset="2"/>
              <a:buChar char="§"/>
            </a:pPr>
            <a:r>
              <a:rPr lang="en-US" sz="1800" dirty="0"/>
              <a:t>Total category shows that regardless of race / ethnicity, people with disabilities have a dramatically lower household net worth.</a:t>
            </a:r>
          </a:p>
          <a:p>
            <a:pPr>
              <a:spcBef>
                <a:spcPts val="2400"/>
              </a:spcBef>
              <a:spcAft>
                <a:spcPts val="600"/>
              </a:spcAft>
            </a:pPr>
            <a:r>
              <a:rPr lang="en-US" sz="1400" dirty="0"/>
              <a:t>Source: </a:t>
            </a:r>
            <a:r>
              <a:rPr lang="en-US" sz="1400" dirty="0">
                <a:solidFill>
                  <a:schemeClr val="tx1"/>
                </a:solidFill>
              </a:rPr>
              <a:t>National Disability Institute Analysis of U.S. Census Bureau. 2019. Survey of Income &amp; Program Participation Microdata, 2014 Panel, Wave 4.</a:t>
            </a:r>
          </a:p>
        </p:txBody>
      </p:sp>
      <p:sp>
        <p:nvSpPr>
          <p:cNvPr id="4" name="Footer Placeholder 3">
            <a:extLst>
              <a:ext uri="{FF2B5EF4-FFF2-40B4-BE49-F238E27FC236}">
                <a16:creationId xmlns:a16="http://schemas.microsoft.com/office/drawing/2014/main" id="{790DD5AA-B888-C3BE-78A8-6E64F3065407}"/>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7F3B7135-27A6-93C0-4E1C-5E25FC834275}"/>
              </a:ext>
            </a:extLst>
          </p:cNvPr>
          <p:cNvSpPr>
            <a:spLocks noGrp="1"/>
          </p:cNvSpPr>
          <p:nvPr>
            <p:ph type="sldNum" sz="quarter" idx="12"/>
          </p:nvPr>
        </p:nvSpPr>
        <p:spPr/>
        <p:txBody>
          <a:bodyPr/>
          <a:lstStyle/>
          <a:p>
            <a:fld id="{BECF63ED-5365-0347-943C-46237B9951C9}" type="slidenum">
              <a:rPr lang="en-US" smtClean="0"/>
              <a:t>17</a:t>
            </a:fld>
            <a:endParaRPr lang="en-US" dirty="0"/>
          </a:p>
        </p:txBody>
      </p:sp>
    </p:spTree>
    <p:extLst>
      <p:ext uri="{BB962C8B-B14F-4D97-AF65-F5344CB8AC3E}">
        <p14:creationId xmlns:p14="http://schemas.microsoft.com/office/powerpoint/2010/main" val="176436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FC298C5-36BC-02F5-4E2C-3BE24984669F}"/>
              </a:ext>
            </a:extLst>
          </p:cNvPr>
          <p:cNvSpPr>
            <a:spLocks noGrp="1"/>
          </p:cNvSpPr>
          <p:nvPr>
            <p:ph type="body" sz="quarter" idx="13"/>
          </p:nvPr>
        </p:nvSpPr>
        <p:spPr>
          <a:xfrm>
            <a:off x="429768" y="365760"/>
            <a:ext cx="11342735" cy="951551"/>
          </a:xfrm>
        </p:spPr>
        <p:txBody>
          <a:bodyPr anchor="t" anchorCtr="0"/>
          <a:lstStyle/>
          <a:p>
            <a:r>
              <a:rPr lang="en-US" sz="3200" b="1" dirty="0">
                <a:latin typeface="+mj-lt"/>
              </a:rPr>
              <a:t>Intersectionality statistics</a:t>
            </a:r>
            <a:endParaRPr lang="en-US" sz="3200" b="1" dirty="0"/>
          </a:p>
        </p:txBody>
      </p:sp>
      <p:sp>
        <p:nvSpPr>
          <p:cNvPr id="3" name="Title 2">
            <a:extLst>
              <a:ext uri="{FF2B5EF4-FFF2-40B4-BE49-F238E27FC236}">
                <a16:creationId xmlns:a16="http://schemas.microsoft.com/office/drawing/2014/main" id="{AA78306A-BACE-FE43-5808-D284349D929E}"/>
              </a:ext>
            </a:extLst>
          </p:cNvPr>
          <p:cNvSpPr>
            <a:spLocks noGrp="1"/>
          </p:cNvSpPr>
          <p:nvPr>
            <p:ph type="title"/>
          </p:nvPr>
        </p:nvSpPr>
        <p:spPr>
          <a:xfrm>
            <a:off x="426720" y="914400"/>
            <a:ext cx="11338560" cy="548640"/>
          </a:xfrm>
        </p:spPr>
        <p:txBody>
          <a:bodyPr anchor="t" anchorCtr="0"/>
          <a:lstStyle/>
          <a:p>
            <a:r>
              <a:rPr lang="en-US" sz="2000" b="0" dirty="0">
                <a:latin typeface="+mj-lt"/>
              </a:rPr>
              <a:t>Race / ethnicity and disability</a:t>
            </a:r>
            <a:endParaRPr lang="en-US" sz="2000" b="0" dirty="0"/>
          </a:p>
        </p:txBody>
      </p:sp>
      <p:graphicFrame>
        <p:nvGraphicFramePr>
          <p:cNvPr id="10" name="Content Placeholder 9">
            <a:extLst>
              <a:ext uri="{FF2B5EF4-FFF2-40B4-BE49-F238E27FC236}">
                <a16:creationId xmlns:a16="http://schemas.microsoft.com/office/drawing/2014/main" id="{EF9E44C9-DA55-6254-F286-CADF6A7CA327}"/>
              </a:ext>
            </a:extLst>
          </p:cNvPr>
          <p:cNvGraphicFramePr>
            <a:graphicFrameLocks noGrp="1"/>
          </p:cNvGraphicFramePr>
          <p:nvPr>
            <p:ph sz="quarter" idx="15"/>
            <p:extLst>
              <p:ext uri="{D42A27DB-BD31-4B8C-83A1-F6EECF244321}">
                <p14:modId xmlns:p14="http://schemas.microsoft.com/office/powerpoint/2010/main" val="3112709022"/>
              </p:ext>
            </p:extLst>
          </p:nvPr>
        </p:nvGraphicFramePr>
        <p:xfrm>
          <a:off x="430213" y="1447800"/>
          <a:ext cx="11335066" cy="3665731"/>
        </p:xfrm>
        <a:graphic>
          <a:graphicData uri="http://schemas.openxmlformats.org/drawingml/2006/table">
            <a:tbl>
              <a:tblPr firstRow="1" bandRow="1">
                <a:tableStyleId>{5C22544A-7EE6-4342-B048-85BDC9FD1C3A}</a:tableStyleId>
              </a:tblPr>
              <a:tblGrid>
                <a:gridCol w="5082478">
                  <a:extLst>
                    <a:ext uri="{9D8B030D-6E8A-4147-A177-3AD203B41FA5}">
                      <a16:colId xmlns:a16="http://schemas.microsoft.com/office/drawing/2014/main" val="479111497"/>
                    </a:ext>
                  </a:extLst>
                </a:gridCol>
                <a:gridCol w="1855508">
                  <a:extLst>
                    <a:ext uri="{9D8B030D-6E8A-4147-A177-3AD203B41FA5}">
                      <a16:colId xmlns:a16="http://schemas.microsoft.com/office/drawing/2014/main" val="3241476941"/>
                    </a:ext>
                  </a:extLst>
                </a:gridCol>
                <a:gridCol w="2198540">
                  <a:extLst>
                    <a:ext uri="{9D8B030D-6E8A-4147-A177-3AD203B41FA5}">
                      <a16:colId xmlns:a16="http://schemas.microsoft.com/office/drawing/2014/main" val="895512901"/>
                    </a:ext>
                  </a:extLst>
                </a:gridCol>
                <a:gridCol w="2198540">
                  <a:extLst>
                    <a:ext uri="{9D8B030D-6E8A-4147-A177-3AD203B41FA5}">
                      <a16:colId xmlns:a16="http://schemas.microsoft.com/office/drawing/2014/main" val="3636112158"/>
                    </a:ext>
                  </a:extLst>
                </a:gridCol>
              </a:tblGrid>
              <a:tr h="373891">
                <a:tc>
                  <a:txBody>
                    <a:bodyPr/>
                    <a:lstStyle/>
                    <a:p>
                      <a:pPr algn="l"/>
                      <a:r>
                        <a:rPr lang="en-US" sz="1800" b="1" dirty="0">
                          <a:solidFill>
                            <a:schemeClr val="tx2"/>
                          </a:solidFill>
                          <a:latin typeface="+mj-lt"/>
                        </a:rPr>
                        <a:t>Race/Ethnicity</a:t>
                      </a:r>
                    </a:p>
                  </a:txBody>
                  <a:tcPr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rgbClr val="FF9300"/>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mj-lt"/>
                        </a:rPr>
                        <a:t>No disability</a:t>
                      </a:r>
                    </a:p>
                  </a:txBody>
                  <a:tcPr anchor="b">
                    <a:lnT w="12700" cap="flat" cmpd="sng" algn="ctr">
                      <a:noFill/>
                      <a:prstDash val="solid"/>
                      <a:round/>
                      <a:headEnd type="none" w="med" len="med"/>
                      <a:tailEnd type="none" w="med" len="med"/>
                    </a:lnT>
                    <a:lnB w="28575" cap="flat" cmpd="sng" algn="ctr">
                      <a:solidFill>
                        <a:srgbClr val="FF9300"/>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mj-lt"/>
                        </a:rPr>
                        <a:t>With disability</a:t>
                      </a:r>
                    </a:p>
                  </a:txBody>
                  <a:tcPr anchor="b">
                    <a:lnT w="12700" cap="flat" cmpd="sng" algn="ctr">
                      <a:noFill/>
                      <a:prstDash val="solid"/>
                      <a:round/>
                      <a:headEnd type="none" w="med" len="med"/>
                      <a:tailEnd type="none" w="med" len="med"/>
                    </a:lnT>
                    <a:lnB w="28575" cap="flat" cmpd="sng" algn="ctr">
                      <a:solidFill>
                        <a:srgbClr val="FF9300"/>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mj-lt"/>
                        </a:rPr>
                        <a:t>% with a disability</a:t>
                      </a:r>
                    </a:p>
                  </a:txBody>
                  <a:tcPr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9300"/>
                      </a:solidFill>
                      <a:prstDash val="solid"/>
                      <a:round/>
                      <a:headEnd type="none" w="med" len="med"/>
                      <a:tailEnd type="none" w="med" len="med"/>
                    </a:lnB>
                    <a:noFill/>
                  </a:tcPr>
                </a:tc>
                <a:extLst>
                  <a:ext uri="{0D108BD9-81ED-4DB2-BD59-A6C34878D82A}">
                    <a16:rowId xmlns:a16="http://schemas.microsoft.com/office/drawing/2014/main" val="3545488945"/>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American Indian and Alaska Native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28575" cap="flat" cmpd="sng" algn="ctr">
                      <a:solidFill>
                        <a:srgbClr val="FF9300"/>
                      </a:solidFill>
                      <a:prstDash val="solid"/>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3,136,844</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28575" cap="flat" cmpd="sng" algn="ctr">
                      <a:solidFill>
                        <a:srgbClr val="FF9300"/>
                      </a:solidFill>
                      <a:prstDash val="solid"/>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492,983</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28575" cap="flat" cmpd="sng" algn="ctr">
                      <a:solidFill>
                        <a:srgbClr val="FF9300"/>
                      </a:solidFill>
                      <a:prstDash val="solid"/>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15.7</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28575" cap="flat" cmpd="sng" algn="ctr">
                      <a:solidFill>
                        <a:srgbClr val="FF9300"/>
                      </a:solidFill>
                      <a:prstDash val="solid"/>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2790303500"/>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Black or African American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39,433,690</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5,892,163</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14.9</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1694042021"/>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White alone, not Hispanic or Latino</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189,453,615</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27,692,494</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14.6</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3147472298"/>
                  </a:ext>
                </a:extLst>
              </a:tr>
              <a:tr h="352037">
                <a:tc>
                  <a:txBody>
                    <a:bodyPr/>
                    <a:lstStyle/>
                    <a:p>
                      <a:pPr>
                        <a:spcBef>
                          <a:spcPts val="400"/>
                        </a:spcBef>
                        <a:spcAft>
                          <a:spcPts val="400"/>
                        </a:spcAft>
                      </a:pPr>
                      <a:r>
                        <a:rPr lang="en-US" sz="1800" b="0" dirty="0">
                          <a:solidFill>
                            <a:sysClr val="windowText" lastClr="000000"/>
                          </a:solidFill>
                        </a:rPr>
                        <a:t>White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200,003,542</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28,800,167</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14.4</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2518040744"/>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Native Hawaiian &amp; Other Pacific Islander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648,525</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80,808</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12.5</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2350229991"/>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Two or more races</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41,284,223</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4,780,216</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11.6</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219491284"/>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Hispanic or Latino (of any race)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62,806,703</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algn="r">
                        <a:spcBef>
                          <a:spcPts val="400"/>
                        </a:spcBef>
                        <a:spcAft>
                          <a:spcPts val="400"/>
                        </a:spcAft>
                      </a:pPr>
                      <a:r>
                        <a:rPr lang="en-US" sz="1800" b="0" dirty="0">
                          <a:solidFill>
                            <a:sysClr val="windowText" lastClr="000000"/>
                          </a:solidFill>
                        </a:rPr>
                        <a:t>6,581,811</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algn="r">
                        <a:spcBef>
                          <a:spcPts val="400"/>
                        </a:spcBef>
                        <a:spcAft>
                          <a:spcPts val="400"/>
                        </a:spcAft>
                      </a:pPr>
                      <a:r>
                        <a:rPr lang="en-US" sz="1800" b="1" dirty="0">
                          <a:solidFill>
                            <a:schemeClr val="accent4">
                              <a:lumMod val="75000"/>
                            </a:schemeClr>
                          </a:solidFill>
                        </a:rPr>
                        <a:t>10.5</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1253720846"/>
                  </a:ext>
                </a:extLst>
              </a:tr>
              <a:tr h="352037">
                <a:tc>
                  <a: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Some other race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24,217,296</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2,482,618</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10.3</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3477759111"/>
                  </a:ext>
                </a:extLst>
              </a:tr>
              <a:tr h="352037">
                <a:tc>
                  <a:txBody>
                    <a:bodyPr/>
                    <a:lstStyle/>
                    <a:p>
                      <a:pPr marL="0" marR="0" lvl="0" indent="0" algn="l" defTabSz="685783"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Asian alone</a:t>
                      </a:r>
                    </a:p>
                  </a:txBody>
                  <a:tcPr>
                    <a:lnL w="12700" cap="flat" cmpd="sng" algn="ctr">
                      <a:noFill/>
                      <a:prstDash val="solid"/>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19,585,690</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0" dirty="0">
                          <a:solidFill>
                            <a:sysClr val="windowText" lastClr="000000"/>
                          </a:solidFill>
                        </a:rPr>
                        <a:t>1,617,809</a:t>
                      </a:r>
                    </a:p>
                  </a:txBody>
                  <a:tcPr>
                    <a:lnL w="6350" cap="flat" cmpd="sng" algn="ctr">
                      <a:solidFill>
                        <a:srgbClr val="4E8F00"/>
                      </a:solidFill>
                      <a:prstDash val="sysDot"/>
                      <a:round/>
                      <a:headEnd type="none" w="med" len="med"/>
                      <a:tailEnd type="none" w="med" len="med"/>
                    </a:lnL>
                    <a:lnR w="6350" cap="flat" cmpd="sng" algn="ctr">
                      <a:solidFill>
                        <a:srgbClr val="4E8F00"/>
                      </a:solidFill>
                      <a:prstDash val="sysDot"/>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400"/>
                        </a:spcBef>
                        <a:spcAft>
                          <a:spcPts val="400"/>
                        </a:spcAft>
                        <a:buClrTx/>
                        <a:buSzTx/>
                        <a:buFontTx/>
                        <a:buNone/>
                        <a:tabLst/>
                        <a:defRPr/>
                      </a:pPr>
                      <a:r>
                        <a:rPr lang="en-US" sz="1800" b="1" dirty="0">
                          <a:solidFill>
                            <a:schemeClr val="accent4">
                              <a:lumMod val="75000"/>
                            </a:schemeClr>
                          </a:solidFill>
                        </a:rPr>
                        <a:t>8.3</a:t>
                      </a:r>
                    </a:p>
                  </a:txBody>
                  <a:tcPr>
                    <a:lnL w="6350" cap="flat" cmpd="sng" algn="ctr">
                      <a:solidFill>
                        <a:srgbClr val="4E8F00"/>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4E8F00"/>
                      </a:solidFill>
                      <a:prstDash val="sysDot"/>
                      <a:round/>
                      <a:headEnd type="none" w="med" len="med"/>
                      <a:tailEnd type="none" w="med" len="med"/>
                    </a:lnT>
                    <a:lnB w="6350" cap="flat" cmpd="sng" algn="ctr">
                      <a:solidFill>
                        <a:srgbClr val="4E8F00"/>
                      </a:solidFill>
                      <a:prstDash val="sysDot"/>
                      <a:round/>
                      <a:headEnd type="none" w="med" len="med"/>
                      <a:tailEnd type="none" w="med" len="med"/>
                    </a:lnB>
                    <a:solidFill>
                      <a:schemeClr val="bg1"/>
                    </a:solidFill>
                  </a:tcPr>
                </a:tc>
                <a:extLst>
                  <a:ext uri="{0D108BD9-81ED-4DB2-BD59-A6C34878D82A}">
                    <a16:rowId xmlns:a16="http://schemas.microsoft.com/office/drawing/2014/main" val="1230911881"/>
                  </a:ext>
                </a:extLst>
              </a:tr>
            </a:tbl>
          </a:graphicData>
        </a:graphic>
      </p:graphicFrame>
      <p:sp>
        <p:nvSpPr>
          <p:cNvPr id="11" name="TextBox 10">
            <a:extLst>
              <a:ext uri="{FF2B5EF4-FFF2-40B4-BE49-F238E27FC236}">
                <a16:creationId xmlns:a16="http://schemas.microsoft.com/office/drawing/2014/main" id="{2DEB26B6-4CCC-56F7-9A1A-332B272E9D1C}"/>
              </a:ext>
            </a:extLst>
          </p:cNvPr>
          <p:cNvSpPr txBox="1"/>
          <p:nvPr/>
        </p:nvSpPr>
        <p:spPr>
          <a:xfrm>
            <a:off x="426721" y="5244020"/>
            <a:ext cx="11460480" cy="1362044"/>
          </a:xfrm>
          <a:prstGeom prst="rect">
            <a:avLst/>
          </a:prstGeom>
          <a:noFill/>
        </p:spPr>
        <p:txBody>
          <a:bodyPr wrap="square" rtlCol="0">
            <a:noAutofit/>
          </a:bodyPr>
          <a:lstStyle/>
          <a:p>
            <a:pPr>
              <a:spcAft>
                <a:spcPts val="600"/>
              </a:spcAft>
            </a:pPr>
            <a:r>
              <a:rPr lang="en-US" b="0" dirty="0"/>
              <a:t>328,309,810 people included in this American Community Survey from 2022, </a:t>
            </a:r>
            <a:br>
              <a:rPr lang="en-US" b="0" dirty="0"/>
            </a:br>
            <a:r>
              <a:rPr lang="en-US" b="0" dirty="0"/>
              <a:t>representing 13.4% of the civilian non-institutionalized population</a:t>
            </a:r>
            <a:endParaRPr lang="en-US" dirty="0"/>
          </a:p>
          <a:p>
            <a:r>
              <a:rPr lang="en-US" sz="1400" dirty="0"/>
              <a:t>Source: U.S. Census Bureau. (2022). American Community Survey 1-Year Estimates (Table S1810).</a:t>
            </a:r>
          </a:p>
        </p:txBody>
      </p:sp>
      <p:sp>
        <p:nvSpPr>
          <p:cNvPr id="4" name="Footer Placeholder 3">
            <a:extLst>
              <a:ext uri="{FF2B5EF4-FFF2-40B4-BE49-F238E27FC236}">
                <a16:creationId xmlns:a16="http://schemas.microsoft.com/office/drawing/2014/main" id="{790DD5AA-B888-C3BE-78A8-6E64F3065407}"/>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7F3B7135-27A6-93C0-4E1C-5E25FC834275}"/>
              </a:ext>
            </a:extLst>
          </p:cNvPr>
          <p:cNvSpPr>
            <a:spLocks noGrp="1"/>
          </p:cNvSpPr>
          <p:nvPr>
            <p:ph type="sldNum" sz="quarter" idx="12"/>
          </p:nvPr>
        </p:nvSpPr>
        <p:spPr/>
        <p:txBody>
          <a:bodyPr/>
          <a:lstStyle/>
          <a:p>
            <a:fld id="{BECF63ED-5365-0347-943C-46237B9951C9}" type="slidenum">
              <a:rPr lang="en-US" smtClean="0"/>
              <a:t>18</a:t>
            </a:fld>
            <a:endParaRPr lang="en-US" dirty="0"/>
          </a:p>
        </p:txBody>
      </p:sp>
    </p:spTree>
    <p:extLst>
      <p:ext uri="{BB962C8B-B14F-4D97-AF65-F5344CB8AC3E}">
        <p14:creationId xmlns:p14="http://schemas.microsoft.com/office/powerpoint/2010/main" val="2102930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D1B80-9537-19BF-9B76-8F7CF9830F1C}"/>
              </a:ext>
            </a:extLst>
          </p:cNvPr>
          <p:cNvSpPr>
            <a:spLocks noGrp="1"/>
          </p:cNvSpPr>
          <p:nvPr>
            <p:ph type="title"/>
          </p:nvPr>
        </p:nvSpPr>
        <p:spPr>
          <a:xfrm>
            <a:off x="5638800" y="1981200"/>
            <a:ext cx="5715000" cy="2362200"/>
          </a:xfrm>
        </p:spPr>
        <p:txBody>
          <a:bodyPr anchor="t" anchorCtr="0"/>
          <a:lstStyle/>
          <a:p>
            <a:pPr marL="12700">
              <a:lnSpc>
                <a:spcPct val="120000"/>
              </a:lnSpc>
            </a:pPr>
            <a:r>
              <a:rPr lang="en-US" dirty="0"/>
              <a:t>“We can’t save the planet without uplifting the voices of its people, especially those most often unheard.”</a:t>
            </a:r>
            <a:endParaRPr lang="en-US" b="0" dirty="0"/>
          </a:p>
        </p:txBody>
      </p:sp>
      <p:pic>
        <p:nvPicPr>
          <p:cNvPr id="12" name="Picture 11">
            <a:extLst>
              <a:ext uri="{FF2B5EF4-FFF2-40B4-BE49-F238E27FC236}">
                <a16:creationId xmlns:a16="http://schemas.microsoft.com/office/drawing/2014/main" id="{255E0A41-F8A1-6C6C-3A53-B6DE2FABD3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624" y="274320"/>
            <a:ext cx="4240576" cy="5897880"/>
          </a:xfrm>
          <a:prstGeom prst="rect">
            <a:avLst/>
          </a:prstGeom>
        </p:spPr>
      </p:pic>
      <p:pic>
        <p:nvPicPr>
          <p:cNvPr id="11" name="Graphic 10" descr="World outline">
            <a:extLst>
              <a:ext uri="{FF2B5EF4-FFF2-40B4-BE49-F238E27FC236}">
                <a16:creationId xmlns:a16="http://schemas.microsoft.com/office/drawing/2014/main" id="{2C0DDE53-3C0C-F4E7-AE46-C35D55299E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1200" y="4876800"/>
            <a:ext cx="304800" cy="304800"/>
          </a:xfrm>
          <a:prstGeom prst="rect">
            <a:avLst/>
          </a:prstGeom>
        </p:spPr>
      </p:pic>
      <p:sp>
        <p:nvSpPr>
          <p:cNvPr id="5" name="Text Placeholder 4">
            <a:extLst>
              <a:ext uri="{FF2B5EF4-FFF2-40B4-BE49-F238E27FC236}">
                <a16:creationId xmlns:a16="http://schemas.microsoft.com/office/drawing/2014/main" id="{E1B25F67-CAAF-812E-52EC-365A33F8D175}"/>
              </a:ext>
            </a:extLst>
          </p:cNvPr>
          <p:cNvSpPr>
            <a:spLocks noGrp="1"/>
          </p:cNvSpPr>
          <p:nvPr>
            <p:ph type="body" sz="quarter" idx="13"/>
          </p:nvPr>
        </p:nvSpPr>
        <p:spPr>
          <a:xfrm>
            <a:off x="6096000" y="4800600"/>
            <a:ext cx="5061529" cy="914400"/>
          </a:xfrm>
        </p:spPr>
        <p:txBody>
          <a:bodyPr/>
          <a:lstStyle/>
          <a:p>
            <a:pPr marL="12700" indent="0">
              <a:buNone/>
            </a:pPr>
            <a:r>
              <a:rPr lang="en-US" b="0" dirty="0"/>
              <a:t>Leah Thomas</a:t>
            </a:r>
            <a:br>
              <a:rPr lang="en-US" b="0" dirty="0"/>
            </a:br>
            <a:r>
              <a:rPr lang="en-US" sz="2000" b="0" dirty="0"/>
              <a:t>from </a:t>
            </a:r>
            <a:r>
              <a:rPr lang="en-US" sz="2000" b="0" i="1" dirty="0"/>
              <a:t>The Intersectional Environmentalist</a:t>
            </a:r>
            <a:endParaRPr lang="en-US" sz="2000" i="1" dirty="0"/>
          </a:p>
        </p:txBody>
      </p:sp>
      <p:sp>
        <p:nvSpPr>
          <p:cNvPr id="4" name="Footer Placeholder 3">
            <a:extLst>
              <a:ext uri="{FF2B5EF4-FFF2-40B4-BE49-F238E27FC236}">
                <a16:creationId xmlns:a16="http://schemas.microsoft.com/office/drawing/2014/main" id="{C26A0668-AB0F-C56D-65AA-40BB869AB744}"/>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2E7F7AA3-BB79-7966-8E5E-1261314CA4F7}"/>
              </a:ext>
            </a:extLst>
          </p:cNvPr>
          <p:cNvSpPr>
            <a:spLocks noGrp="1"/>
          </p:cNvSpPr>
          <p:nvPr>
            <p:ph type="sldNum" sz="quarter" idx="12"/>
          </p:nvPr>
        </p:nvSpPr>
        <p:spPr/>
        <p:txBody>
          <a:bodyPr/>
          <a:lstStyle/>
          <a:p>
            <a:fld id="{BECF63ED-5365-0347-943C-46237B9951C9}" type="slidenum">
              <a:rPr lang="en-US" smtClean="0"/>
              <a:t>19</a:t>
            </a:fld>
            <a:endParaRPr lang="en-US" dirty="0"/>
          </a:p>
        </p:txBody>
      </p:sp>
    </p:spTree>
    <p:extLst>
      <p:ext uri="{BB962C8B-B14F-4D97-AF65-F5344CB8AC3E}">
        <p14:creationId xmlns:p14="http://schemas.microsoft.com/office/powerpoint/2010/main" val="190169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descr="Portrait of Jennifer Strickland with curly auburn hair, silver hoop earrings, fair olive skin, dark green eyes, and black cat eye glasses">
            <a:extLst>
              <a:ext uri="{FF2B5EF4-FFF2-40B4-BE49-F238E27FC236}">
                <a16:creationId xmlns:a16="http://schemas.microsoft.com/office/drawing/2014/main" id="{64D38F6E-E06C-F52A-1886-DAE68C4E2A93}"/>
              </a:ext>
            </a:extLst>
          </p:cNvPr>
          <p:cNvSpPr/>
          <p:nvPr/>
        </p:nvSpPr>
        <p:spPr>
          <a:xfrm>
            <a:off x="6104149" y="155027"/>
            <a:ext cx="7564554" cy="7564554"/>
          </a:xfrm>
          <a:prstGeom prst="ellips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9F4018-1DC0-3113-1C4F-2B710A228377}"/>
              </a:ext>
            </a:extLst>
          </p:cNvPr>
          <p:cNvSpPr>
            <a:spLocks noGrp="1"/>
          </p:cNvSpPr>
          <p:nvPr>
            <p:ph type="title"/>
          </p:nvPr>
        </p:nvSpPr>
        <p:spPr>
          <a:xfrm>
            <a:off x="598175" y="306569"/>
            <a:ext cx="8602981" cy="914401"/>
          </a:xfrm>
        </p:spPr>
        <p:txBody>
          <a:bodyPr/>
          <a:lstStyle/>
          <a:p>
            <a:pPr algn="r"/>
            <a:r>
              <a:rPr lang="en-US" sz="6600" b="0" dirty="0">
                <a:effectLst>
                  <a:glow rad="152778">
                    <a:schemeClr val="bg1">
                      <a:alpha val="68799"/>
                    </a:schemeClr>
                  </a:glow>
                </a:effectLst>
                <a:latin typeface="Arial Black" panose="020B0604020202020204" pitchFamily="34" charset="0"/>
                <a:cs typeface="Arial Black" panose="020B0604020202020204" pitchFamily="34" charset="0"/>
              </a:rPr>
              <a:t>Who am I?</a:t>
            </a:r>
          </a:p>
        </p:txBody>
      </p:sp>
      <p:sp>
        <p:nvSpPr>
          <p:cNvPr id="5" name="Text Placeholder 4">
            <a:extLst>
              <a:ext uri="{FF2B5EF4-FFF2-40B4-BE49-F238E27FC236}">
                <a16:creationId xmlns:a16="http://schemas.microsoft.com/office/drawing/2014/main" id="{21D1F1C1-A270-529F-6122-11B548828EC4}"/>
              </a:ext>
            </a:extLst>
          </p:cNvPr>
          <p:cNvSpPr>
            <a:spLocks noGrp="1"/>
          </p:cNvSpPr>
          <p:nvPr>
            <p:ph type="body" sz="quarter" idx="14"/>
          </p:nvPr>
        </p:nvSpPr>
        <p:spPr>
          <a:xfrm>
            <a:off x="755341" y="1008693"/>
            <a:ext cx="5486400" cy="1097277"/>
          </a:xfrm>
        </p:spPr>
        <p:txBody>
          <a:bodyPr/>
          <a:lstStyle/>
          <a:p>
            <a:pPr algn="r">
              <a:lnSpc>
                <a:spcPct val="120000"/>
              </a:lnSpc>
            </a:pPr>
            <a:r>
              <a:rPr lang="en-US" sz="2400" dirty="0">
                <a:highlight>
                  <a:srgbClr val="FFFF00"/>
                </a:highlight>
              </a:rPr>
              <a:t>Hi! I’m Jen Strickland.</a:t>
            </a:r>
            <a:r>
              <a:rPr lang="en-US" sz="2400" dirty="0"/>
              <a:t> </a:t>
            </a:r>
            <a:br>
              <a:rPr lang="en-US" sz="2400" dirty="0"/>
            </a:br>
            <a:r>
              <a:rPr lang="en-US" sz="1800" dirty="0"/>
              <a:t>Designer, Developer, Researcher, Strategist, </a:t>
            </a:r>
            <a:br>
              <a:rPr lang="en-US" sz="1800" dirty="0"/>
            </a:br>
            <a:r>
              <a:rPr lang="en-US" sz="1800" dirty="0"/>
              <a:t>Policy-wonk-in-training in D.C. </a:t>
            </a:r>
            <a:endParaRPr lang="en-US" sz="2400" dirty="0"/>
          </a:p>
        </p:txBody>
      </p:sp>
      <p:sp>
        <p:nvSpPr>
          <p:cNvPr id="6" name="Text Placeholder 5">
            <a:extLst>
              <a:ext uri="{FF2B5EF4-FFF2-40B4-BE49-F238E27FC236}">
                <a16:creationId xmlns:a16="http://schemas.microsoft.com/office/drawing/2014/main" id="{3079D14D-7AD2-01EB-93A9-017BD63E2D75}"/>
              </a:ext>
            </a:extLst>
          </p:cNvPr>
          <p:cNvSpPr>
            <a:spLocks noGrp="1"/>
          </p:cNvSpPr>
          <p:nvPr>
            <p:ph type="body" sz="quarter" idx="15"/>
          </p:nvPr>
        </p:nvSpPr>
        <p:spPr>
          <a:xfrm>
            <a:off x="426720" y="2113280"/>
            <a:ext cx="6532879" cy="4145280"/>
          </a:xfrm>
        </p:spPr>
        <p:txBody>
          <a:bodyPr/>
          <a:lstStyle/>
          <a:p>
            <a:pPr>
              <a:lnSpc>
                <a:spcPct val="110000"/>
              </a:lnSpc>
              <a:spcBef>
                <a:spcPts val="0"/>
              </a:spcBef>
              <a:spcAft>
                <a:spcPts val="600"/>
              </a:spcAft>
            </a:pPr>
            <a:r>
              <a:rPr lang="en-US" sz="1600" dirty="0"/>
              <a:t>I serve the public interest at The MITRE Corporation as a </a:t>
            </a:r>
            <a:br>
              <a:rPr lang="en-US" sz="1600" dirty="0"/>
            </a:br>
            <a:r>
              <a:rPr lang="en-US" sz="1600" dirty="0"/>
              <a:t>Senior Accessibility Human-Centered Engineer supporting </a:t>
            </a:r>
            <a:br>
              <a:rPr lang="en-US" sz="1600" dirty="0"/>
            </a:br>
            <a:r>
              <a:rPr lang="en-US" sz="1600" dirty="0"/>
              <a:t>several U.S. federal agencies.</a:t>
            </a:r>
          </a:p>
          <a:p>
            <a:pPr>
              <a:lnSpc>
                <a:spcPct val="110000"/>
              </a:lnSpc>
              <a:spcBef>
                <a:spcPts val="0"/>
              </a:spcBef>
              <a:spcAft>
                <a:spcPts val="600"/>
              </a:spcAft>
            </a:pPr>
            <a:r>
              <a:rPr lang="en-US" sz="1600" dirty="0"/>
              <a:t>To support local government, I volunteer with U.S. Digital Response.</a:t>
            </a:r>
          </a:p>
          <a:p>
            <a:pPr>
              <a:lnSpc>
                <a:spcPct val="110000"/>
              </a:lnSpc>
              <a:spcBef>
                <a:spcPts val="0"/>
              </a:spcBef>
              <a:spcAft>
                <a:spcPts val="600"/>
              </a:spcAft>
            </a:pPr>
            <a:r>
              <a:rPr lang="en-US" sz="1600" dirty="0"/>
              <a:t>I’m a researcher, strategist, designer, and engineer, with </a:t>
            </a:r>
            <a:br>
              <a:rPr lang="en-US" sz="1600" dirty="0"/>
            </a:br>
            <a:r>
              <a:rPr lang="en-US" sz="1600" dirty="0"/>
              <a:t>a dedication to equitable outcomes for everyone.</a:t>
            </a:r>
          </a:p>
          <a:p>
            <a:pPr>
              <a:lnSpc>
                <a:spcPct val="110000"/>
              </a:lnSpc>
              <a:spcBef>
                <a:spcPts val="0"/>
              </a:spcBef>
              <a:spcAft>
                <a:spcPts val="600"/>
              </a:spcAft>
            </a:pPr>
            <a:r>
              <a:rPr lang="en-US" sz="1600" dirty="0"/>
              <a:t>I’m a Master’s in Public Administration student at Maxwell </a:t>
            </a:r>
            <a:br>
              <a:rPr lang="en-US" sz="1600" dirty="0"/>
            </a:br>
            <a:r>
              <a:rPr lang="en-US" sz="1600" dirty="0"/>
              <a:t>School of Citizenship &amp; Public Affairs, Syracuse University.</a:t>
            </a:r>
          </a:p>
          <a:p>
            <a:pPr marL="0" indent="0">
              <a:lnSpc>
                <a:spcPct val="110000"/>
              </a:lnSpc>
              <a:spcBef>
                <a:spcPts val="0"/>
              </a:spcBef>
              <a:spcAft>
                <a:spcPts val="600"/>
              </a:spcAft>
              <a:buNone/>
            </a:pPr>
            <a:r>
              <a:rPr lang="en-US" sz="1600" dirty="0"/>
              <a:t>In 2019 I became an Invited Expert with the Worldwide </a:t>
            </a:r>
            <a:br>
              <a:rPr lang="en-US" sz="1600" dirty="0"/>
            </a:br>
            <a:r>
              <a:rPr lang="en-US" sz="1600" dirty="0"/>
              <a:t>Web Consortium (W3C) Accessibility Guidelines Working Group.</a:t>
            </a:r>
            <a:br>
              <a:rPr lang="en-US" sz="1600" dirty="0"/>
            </a:br>
            <a:r>
              <a:rPr lang="en-US" sz="1600" dirty="0"/>
              <a:t>I chair the Equity Community Group and am active on other </a:t>
            </a:r>
            <a:br>
              <a:rPr lang="en-US" sz="1600" dirty="0"/>
            </a:br>
            <a:r>
              <a:rPr lang="en-US" sz="1600" dirty="0"/>
              <a:t>working groups. If you’re looking to participate with the W3C, </a:t>
            </a:r>
            <a:br>
              <a:rPr lang="en-US" sz="1600" dirty="0"/>
            </a:br>
            <a:r>
              <a:rPr lang="en-US" sz="1600" dirty="0"/>
              <a:t>please reach out and I’ll help connect you.</a:t>
            </a:r>
          </a:p>
        </p:txBody>
      </p:sp>
      <p:sp>
        <p:nvSpPr>
          <p:cNvPr id="7" name="Footer Placeholder 6">
            <a:extLst>
              <a:ext uri="{FF2B5EF4-FFF2-40B4-BE49-F238E27FC236}">
                <a16:creationId xmlns:a16="http://schemas.microsoft.com/office/drawing/2014/main" id="{6A31760F-93CF-9D2F-4687-C2ADAE371EDD}"/>
              </a:ext>
            </a:extLst>
          </p:cNvPr>
          <p:cNvSpPr>
            <a:spLocks noGrp="1"/>
          </p:cNvSpPr>
          <p:nvPr>
            <p:ph type="ftr" sz="quarter" idx="11"/>
          </p:nvPr>
        </p:nvSpPr>
        <p:spPr/>
        <p:txBody>
          <a:bodyPr/>
          <a:lstStyle/>
          <a:p>
            <a:pPr algn="l"/>
            <a:r>
              <a:rPr lang="en-US" dirty="0"/>
              <a:t>© 2024 THE MITRE CORPORATION. ALL RIGHTS RESERVED. </a:t>
            </a:r>
          </a:p>
        </p:txBody>
      </p:sp>
      <p:sp>
        <p:nvSpPr>
          <p:cNvPr id="3" name="Slide Number Placeholder 2">
            <a:extLst>
              <a:ext uri="{FF2B5EF4-FFF2-40B4-BE49-F238E27FC236}">
                <a16:creationId xmlns:a16="http://schemas.microsoft.com/office/drawing/2014/main" id="{B8E145F1-90A6-F59F-26DB-6DF560361A6F}"/>
              </a:ext>
            </a:extLst>
          </p:cNvPr>
          <p:cNvSpPr>
            <a:spLocks noGrp="1"/>
          </p:cNvSpPr>
          <p:nvPr>
            <p:ph type="sldNum" sz="quarter" idx="12"/>
          </p:nvPr>
        </p:nvSpPr>
        <p:spPr/>
        <p:txBody>
          <a:bodyPr/>
          <a:lstStyle/>
          <a:p>
            <a:fld id="{BECF63ED-5365-0347-943C-46237B9951C9}" type="slidenum">
              <a:rPr lang="en-US" smtClean="0"/>
              <a:t>2</a:t>
            </a:fld>
            <a:endParaRPr lang="en-US" dirty="0"/>
          </a:p>
        </p:txBody>
      </p:sp>
    </p:spTree>
    <p:extLst>
      <p:ext uri="{BB962C8B-B14F-4D97-AF65-F5344CB8AC3E}">
        <p14:creationId xmlns:p14="http://schemas.microsoft.com/office/powerpoint/2010/main" val="3204331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268DE1-3815-1AE4-FB90-215D4E053BE1}"/>
              </a:ext>
            </a:extLst>
          </p:cNvPr>
          <p:cNvSpPr>
            <a:spLocks noGrp="1"/>
          </p:cNvSpPr>
          <p:nvPr>
            <p:ph type="title"/>
          </p:nvPr>
        </p:nvSpPr>
        <p:spPr>
          <a:xfrm>
            <a:off x="2865120" y="289560"/>
            <a:ext cx="6431280" cy="548640"/>
          </a:xfrm>
        </p:spPr>
        <p:txBody>
          <a:bodyPr anchor="t" anchorCtr="0"/>
          <a:lstStyle/>
          <a:p>
            <a:r>
              <a:rPr lang="en-US" dirty="0"/>
              <a:t>The United Nations Sustainable Development Goals</a:t>
            </a:r>
            <a:br>
              <a:rPr lang="en-US" dirty="0"/>
            </a:br>
            <a:r>
              <a:rPr lang="en-US" sz="2800" b="1" dirty="0">
                <a:solidFill>
                  <a:schemeClr val="accent4">
                    <a:lumMod val="75000"/>
                  </a:schemeClr>
                </a:solidFill>
                <a:latin typeface="+mj-lt"/>
              </a:rPr>
              <a:t>17 Goals to Transform Our World</a:t>
            </a:r>
            <a:endParaRPr lang="en-US" dirty="0"/>
          </a:p>
        </p:txBody>
      </p:sp>
      <p:grpSp>
        <p:nvGrpSpPr>
          <p:cNvPr id="12" name="Group 11" descr="The 17 UN Sustainable Development Goals: 1) no poverty, 2) zero hunger, 3) good health and well-being, 4) quality education, 5) gender equality, 6) clean water and sanitation, 7) affordable and clean energy, 8) decent work and economic growth, 9) industry innovation and infrastructure, 10) reduced inequalities, 11) sustainable cities and communities, 12) responsible consumption and production, 13) climate action, 14) life below water, 15) life on land, 16) peace, justice, and strong institutions, 17) partnerships for the goals, and the logo for the UN SD Goals">
            <a:extLst>
              <a:ext uri="{FF2B5EF4-FFF2-40B4-BE49-F238E27FC236}">
                <a16:creationId xmlns:a16="http://schemas.microsoft.com/office/drawing/2014/main" id="{A6730B09-8FB9-74A1-1963-0B1FCD8AAE8B}"/>
              </a:ext>
            </a:extLst>
          </p:cNvPr>
          <p:cNvGrpSpPr/>
          <p:nvPr/>
        </p:nvGrpSpPr>
        <p:grpSpPr>
          <a:xfrm>
            <a:off x="304800" y="396240"/>
            <a:ext cx="11503112" cy="5928360"/>
            <a:chOff x="304800" y="152400"/>
            <a:chExt cx="11503112" cy="5928360"/>
          </a:xfrm>
        </p:grpSpPr>
        <p:pic>
          <p:nvPicPr>
            <p:cNvPr id="9" name="Picture 8">
              <a:extLst>
                <a:ext uri="{FF2B5EF4-FFF2-40B4-BE49-F238E27FC236}">
                  <a16:creationId xmlns:a16="http://schemas.microsoft.com/office/drawing/2014/main" id="{56AB1DCC-0576-82D9-6E95-35EF05850887}"/>
                </a:ext>
              </a:extLst>
            </p:cNvPr>
            <p:cNvPicPr>
              <a:picLocks noChangeAspect="1"/>
            </p:cNvPicPr>
            <p:nvPr/>
          </p:nvPicPr>
          <p:blipFill>
            <a:blip r:embed="rId3"/>
            <a:stretch>
              <a:fillRect/>
            </a:stretch>
          </p:blipFill>
          <p:spPr>
            <a:xfrm>
              <a:off x="304800" y="152400"/>
              <a:ext cx="2353460" cy="4953474"/>
            </a:xfrm>
            <a:prstGeom prst="rect">
              <a:avLst/>
            </a:prstGeom>
          </p:spPr>
        </p:pic>
        <p:pic>
          <p:nvPicPr>
            <p:cNvPr id="11" name="Picture 10">
              <a:extLst>
                <a:ext uri="{FF2B5EF4-FFF2-40B4-BE49-F238E27FC236}">
                  <a16:creationId xmlns:a16="http://schemas.microsoft.com/office/drawing/2014/main" id="{CB3FF3BE-FA5C-94D8-AC8B-74466806374D}"/>
                </a:ext>
              </a:extLst>
            </p:cNvPr>
            <p:cNvPicPr>
              <a:picLocks noChangeAspect="1"/>
            </p:cNvPicPr>
            <p:nvPr/>
          </p:nvPicPr>
          <p:blipFill>
            <a:blip r:embed="rId4"/>
            <a:stretch>
              <a:fillRect/>
            </a:stretch>
          </p:blipFill>
          <p:spPr>
            <a:xfrm>
              <a:off x="9477860" y="152400"/>
              <a:ext cx="2330052" cy="5928360"/>
            </a:xfrm>
            <a:prstGeom prst="rect">
              <a:avLst/>
            </a:prstGeom>
          </p:spPr>
        </p:pic>
      </p:grpSp>
      <p:sp>
        <p:nvSpPr>
          <p:cNvPr id="5" name="Text Placeholder 4">
            <a:extLst>
              <a:ext uri="{FF2B5EF4-FFF2-40B4-BE49-F238E27FC236}">
                <a16:creationId xmlns:a16="http://schemas.microsoft.com/office/drawing/2014/main" id="{E7CB2D1D-ACC5-8622-0FEA-30FB0FDED8CB}"/>
              </a:ext>
            </a:extLst>
          </p:cNvPr>
          <p:cNvSpPr>
            <a:spLocks noGrp="1"/>
          </p:cNvSpPr>
          <p:nvPr>
            <p:ph type="body" sz="quarter" idx="13"/>
          </p:nvPr>
        </p:nvSpPr>
        <p:spPr>
          <a:xfrm>
            <a:off x="2865119" y="1745669"/>
            <a:ext cx="6431279" cy="4328556"/>
          </a:xfrm>
        </p:spPr>
        <p:txBody>
          <a:bodyPr/>
          <a:lstStyle/>
          <a:p>
            <a:pPr marL="9525" indent="0">
              <a:lnSpc>
                <a:spcPct val="120000"/>
              </a:lnSpc>
              <a:spcBef>
                <a:spcPts val="0"/>
              </a:spcBef>
              <a:spcAft>
                <a:spcPts val="1200"/>
              </a:spcAft>
              <a:buNone/>
            </a:pPr>
            <a:r>
              <a:rPr lang="en-US" sz="1800" dirty="0">
                <a:highlight>
                  <a:srgbClr val="D5FC79"/>
                </a:highlight>
              </a:rPr>
              <a:t>The Sustainable Development Goals are a call for action by all countries – poor, rich, and middle-income – to promote prosperity while protecting the planet.</a:t>
            </a:r>
          </a:p>
          <a:p>
            <a:pPr marL="9525" indent="0">
              <a:spcBef>
                <a:spcPts val="0"/>
              </a:spcBef>
              <a:spcAft>
                <a:spcPts val="600"/>
              </a:spcAft>
              <a:buNone/>
            </a:pPr>
            <a:r>
              <a:rPr lang="en-US" sz="1800" dirty="0"/>
              <a:t>They recognize that ending poverty must go together with strategies to build economic growth and address a range of social needs while tackling climate change and environmental protection, including:</a:t>
            </a:r>
          </a:p>
          <a:p>
            <a:pPr>
              <a:spcBef>
                <a:spcPts val="0"/>
              </a:spcBef>
              <a:spcAft>
                <a:spcPts val="600"/>
              </a:spcAft>
            </a:pPr>
            <a:r>
              <a:rPr lang="en-US" sz="1800" dirty="0"/>
              <a:t>Education</a:t>
            </a:r>
          </a:p>
          <a:p>
            <a:pPr>
              <a:spcBef>
                <a:spcPts val="0"/>
              </a:spcBef>
              <a:spcAft>
                <a:spcPts val="600"/>
              </a:spcAft>
            </a:pPr>
            <a:r>
              <a:rPr lang="en-US" sz="1800" dirty="0"/>
              <a:t>Health</a:t>
            </a:r>
          </a:p>
          <a:p>
            <a:pPr>
              <a:spcBef>
                <a:spcPts val="0"/>
              </a:spcBef>
              <a:spcAft>
                <a:spcPts val="600"/>
              </a:spcAft>
            </a:pPr>
            <a:r>
              <a:rPr lang="en-US" sz="1800" dirty="0"/>
              <a:t>Social protection</a:t>
            </a:r>
          </a:p>
          <a:p>
            <a:pPr>
              <a:spcBef>
                <a:spcPts val="0"/>
              </a:spcBef>
              <a:spcAft>
                <a:spcPts val="600"/>
              </a:spcAft>
            </a:pPr>
            <a:r>
              <a:rPr lang="en-US" sz="1800" dirty="0"/>
              <a:t>Job opportunities</a:t>
            </a:r>
          </a:p>
          <a:p>
            <a:pPr marL="9525" indent="0">
              <a:lnSpc>
                <a:spcPct val="120000"/>
              </a:lnSpc>
              <a:spcBef>
                <a:spcPts val="1800"/>
              </a:spcBef>
              <a:spcAft>
                <a:spcPts val="1200"/>
              </a:spcAft>
              <a:buNone/>
            </a:pPr>
            <a:r>
              <a:rPr lang="en-US" sz="1600" dirty="0"/>
              <a:t>Source: https://</a:t>
            </a:r>
            <a:r>
              <a:rPr lang="en-US" sz="1600" dirty="0" err="1"/>
              <a:t>www.un.org</a:t>
            </a:r>
            <a:r>
              <a:rPr lang="en-US" sz="1600" dirty="0"/>
              <a:t>/</a:t>
            </a:r>
            <a:r>
              <a:rPr lang="en-US" sz="1600" dirty="0" err="1"/>
              <a:t>sustainabledevelopment</a:t>
            </a:r>
            <a:r>
              <a:rPr lang="en-US" sz="1600" dirty="0"/>
              <a:t>/</a:t>
            </a:r>
          </a:p>
        </p:txBody>
      </p:sp>
      <p:sp>
        <p:nvSpPr>
          <p:cNvPr id="4" name="Footer Placeholder 3">
            <a:extLst>
              <a:ext uri="{FF2B5EF4-FFF2-40B4-BE49-F238E27FC236}">
                <a16:creationId xmlns:a16="http://schemas.microsoft.com/office/drawing/2014/main" id="{D1AA9485-DE8B-B496-1024-8B78BB719858}"/>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6E101C73-342B-9AF8-FE42-A4F2BD6D5F64}"/>
              </a:ext>
            </a:extLst>
          </p:cNvPr>
          <p:cNvSpPr>
            <a:spLocks noGrp="1"/>
          </p:cNvSpPr>
          <p:nvPr>
            <p:ph type="sldNum" sz="quarter" idx="12"/>
          </p:nvPr>
        </p:nvSpPr>
        <p:spPr/>
        <p:txBody>
          <a:bodyPr/>
          <a:lstStyle/>
          <a:p>
            <a:fld id="{BECF63ED-5365-0347-943C-46237B9951C9}" type="slidenum">
              <a:rPr lang="en-US" smtClean="0"/>
              <a:t>20</a:t>
            </a:fld>
            <a:endParaRPr lang="en-US" dirty="0"/>
          </a:p>
        </p:txBody>
      </p:sp>
    </p:spTree>
    <p:extLst>
      <p:ext uri="{BB962C8B-B14F-4D97-AF65-F5344CB8AC3E}">
        <p14:creationId xmlns:p14="http://schemas.microsoft.com/office/powerpoint/2010/main" val="141625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26F6C-6666-98B1-D55C-4C5B7D0B4E8E}"/>
              </a:ext>
            </a:extLst>
          </p:cNvPr>
          <p:cNvSpPr>
            <a:spLocks noGrp="1"/>
          </p:cNvSpPr>
          <p:nvPr>
            <p:ph type="title"/>
          </p:nvPr>
        </p:nvSpPr>
        <p:spPr>
          <a:xfrm>
            <a:off x="0" y="2133600"/>
            <a:ext cx="12192000" cy="2514600"/>
          </a:xfrm>
          <a:solidFill>
            <a:schemeClr val="bg2">
              <a:lumMod val="25000"/>
              <a:alpha val="72000"/>
            </a:schemeClr>
          </a:solidFill>
        </p:spPr>
        <p:txBody>
          <a:bodyPr/>
          <a:lstStyle/>
          <a:p>
            <a:pPr marL="457200"/>
            <a:r>
              <a:rPr lang="en-US" sz="6000" spc="-50" dirty="0">
                <a:solidFill>
                  <a:schemeClr val="bg1"/>
                </a:solidFill>
                <a:effectLst>
                  <a:outerShdw dist="38100" dir="5400000" sx="101000" sy="101000" algn="t" rotWithShape="0">
                    <a:schemeClr val="accent4">
                      <a:lumMod val="50000"/>
                    </a:schemeClr>
                  </a:outerShdw>
                </a:effectLst>
                <a:latin typeface="Arial Black" panose="020B0604020202020204" pitchFamily="34" charset="0"/>
                <a:cs typeface="Arial Black" panose="020B0604020202020204" pitchFamily="34" charset="0"/>
              </a:rPr>
              <a:t>Fight climate change </a:t>
            </a:r>
            <a:br>
              <a:rPr lang="en-US" sz="6000" spc="-50" dirty="0">
                <a:solidFill>
                  <a:schemeClr val="bg1"/>
                </a:solidFill>
                <a:effectLst>
                  <a:outerShdw dist="38100" dir="5400000" sx="101000" sy="101000" algn="t" rotWithShape="0">
                    <a:schemeClr val="accent4">
                      <a:lumMod val="50000"/>
                    </a:schemeClr>
                  </a:outerShdw>
                </a:effectLst>
                <a:latin typeface="Arial Black" panose="020B0604020202020204" pitchFamily="34" charset="0"/>
                <a:cs typeface="Arial Black" panose="020B0604020202020204" pitchFamily="34" charset="0"/>
              </a:rPr>
            </a:br>
            <a:r>
              <a:rPr lang="en-US" sz="6000" spc="-50" dirty="0">
                <a:solidFill>
                  <a:schemeClr val="bg1"/>
                </a:solidFill>
                <a:effectLst>
                  <a:outerShdw dist="38100" dir="5400000" sx="101000" sy="101000" algn="t" rotWithShape="0">
                    <a:schemeClr val="accent4">
                      <a:lumMod val="50000"/>
                    </a:schemeClr>
                  </a:outerShdw>
                </a:effectLst>
                <a:latin typeface="Arial Black" panose="020B0604020202020204" pitchFamily="34" charset="0"/>
                <a:cs typeface="Arial Black" panose="020B0604020202020204" pitchFamily="34" charset="0"/>
              </a:rPr>
              <a:t>with digital accessibility </a:t>
            </a:r>
            <a:br>
              <a:rPr lang="en-US" sz="6000" spc="-50" dirty="0">
                <a:solidFill>
                  <a:schemeClr val="bg1"/>
                </a:solidFill>
                <a:effectLst>
                  <a:outerShdw dist="38100" dir="5400000" sx="101000" sy="101000" algn="t" rotWithShape="0">
                    <a:schemeClr val="accent4">
                      <a:lumMod val="50000"/>
                    </a:schemeClr>
                  </a:outerShdw>
                </a:effectLst>
                <a:latin typeface="Arial Black" panose="020B0604020202020204" pitchFamily="34" charset="0"/>
                <a:cs typeface="Arial Black" panose="020B0604020202020204" pitchFamily="34" charset="0"/>
              </a:rPr>
            </a:br>
            <a:r>
              <a:rPr lang="en-US" sz="6000" spc="-50" dirty="0">
                <a:solidFill>
                  <a:schemeClr val="bg1"/>
                </a:solidFill>
                <a:effectLst>
                  <a:outerShdw dist="38100" dir="5400000" sx="101000" sy="101000" algn="t" rotWithShape="0">
                    <a:schemeClr val="accent4">
                      <a:lumMod val="50000"/>
                    </a:schemeClr>
                  </a:outerShdw>
                </a:effectLst>
                <a:latin typeface="Arial Black" panose="020B0604020202020204" pitchFamily="34" charset="0"/>
                <a:cs typeface="Arial Black" panose="020B0604020202020204" pitchFamily="34" charset="0"/>
              </a:rPr>
              <a:t>&amp; sustainable web design</a:t>
            </a:r>
          </a:p>
        </p:txBody>
      </p:sp>
      <p:sp>
        <p:nvSpPr>
          <p:cNvPr id="4" name="Footer Placeholder 3">
            <a:extLst>
              <a:ext uri="{FF2B5EF4-FFF2-40B4-BE49-F238E27FC236}">
                <a16:creationId xmlns:a16="http://schemas.microsoft.com/office/drawing/2014/main" id="{147CEAA3-FBF0-9072-D2FF-94BF106FA536}"/>
              </a:ext>
            </a:extLst>
          </p:cNvPr>
          <p:cNvSpPr>
            <a:spLocks noGrp="1"/>
          </p:cNvSpPr>
          <p:nvPr>
            <p:ph type="ftr" sz="quarter" idx="3"/>
          </p:nvPr>
        </p:nvSpPr>
        <p:spPr/>
        <p:txBody>
          <a:bodyPr/>
          <a:lstStyle/>
          <a:p>
            <a:r>
              <a:rPr lang="en-US" dirty="0">
                <a:solidFill>
                  <a:schemeClr val="bg1"/>
                </a:solidFill>
              </a:rPr>
              <a:t>© 2024 THE MITRE CORPORATION. ALL RIGHTS RESERVED. </a:t>
            </a:r>
          </a:p>
        </p:txBody>
      </p:sp>
      <p:sp>
        <p:nvSpPr>
          <p:cNvPr id="2" name="Slide Number Placeholder 1">
            <a:extLst>
              <a:ext uri="{FF2B5EF4-FFF2-40B4-BE49-F238E27FC236}">
                <a16:creationId xmlns:a16="http://schemas.microsoft.com/office/drawing/2014/main" id="{FD3F5ECF-06D3-9A12-D9DE-70C4F4BD808E}"/>
              </a:ext>
            </a:extLst>
          </p:cNvPr>
          <p:cNvSpPr>
            <a:spLocks noGrp="1"/>
          </p:cNvSpPr>
          <p:nvPr>
            <p:ph type="sldNum" sz="quarter" idx="12"/>
          </p:nvPr>
        </p:nvSpPr>
        <p:spPr/>
        <p:txBody>
          <a:bodyPr/>
          <a:lstStyle/>
          <a:p>
            <a:fld id="{BECF63ED-5365-0347-943C-46237B9951C9}" type="slidenum">
              <a:rPr lang="en-US" smtClean="0"/>
              <a:t>21</a:t>
            </a:fld>
            <a:endParaRPr lang="en-US" dirty="0"/>
          </a:p>
        </p:txBody>
      </p:sp>
      <p:pic>
        <p:nvPicPr>
          <p:cNvPr id="7" name="Graphic 6">
            <a:extLst>
              <a:ext uri="{FF2B5EF4-FFF2-40B4-BE49-F238E27FC236}">
                <a16:creationId xmlns:a16="http://schemas.microsoft.com/office/drawing/2014/main" id="{30E37C6E-2587-C9C6-9160-BD41388EB09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8054" y="171450"/>
            <a:ext cx="2914650" cy="2914650"/>
          </a:xfrm>
          <a:prstGeom prst="rect">
            <a:avLst/>
          </a:prstGeom>
        </p:spPr>
      </p:pic>
    </p:spTree>
    <p:extLst>
      <p:ext uri="{BB962C8B-B14F-4D97-AF65-F5344CB8AC3E}">
        <p14:creationId xmlns:p14="http://schemas.microsoft.com/office/powerpoint/2010/main" val="1737177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9E2E0-415F-D0F2-2269-0A0E6F151CB5}"/>
              </a:ext>
            </a:extLst>
          </p:cNvPr>
          <p:cNvSpPr>
            <a:spLocks noGrp="1"/>
          </p:cNvSpPr>
          <p:nvPr>
            <p:ph type="title"/>
          </p:nvPr>
        </p:nvSpPr>
        <p:spPr>
          <a:xfrm>
            <a:off x="426720" y="365760"/>
            <a:ext cx="11338560" cy="1234440"/>
          </a:xfrm>
          <a:noFill/>
        </p:spPr>
        <p:txBody>
          <a:bodyPr anchor="t" anchorCtr="0"/>
          <a:lstStyle/>
          <a:p>
            <a:pPr marL="0" indent="0">
              <a:lnSpc>
                <a:spcPct val="100000"/>
              </a:lnSpc>
              <a:buNone/>
            </a:pPr>
            <a:r>
              <a:rPr lang="en-US" sz="4400" dirty="0">
                <a:highlight>
                  <a:srgbClr val="F5FF51"/>
                </a:highlight>
              </a:rPr>
              <a:t>Accessibility</a:t>
            </a:r>
            <a:r>
              <a:rPr lang="en-US" sz="4400" dirty="0"/>
              <a:t> goes together with </a:t>
            </a:r>
            <a:r>
              <a:rPr lang="en-US" sz="4400" dirty="0">
                <a:highlight>
                  <a:srgbClr val="D5FC79"/>
                </a:highlight>
              </a:rPr>
              <a:t>Sustainable Web Design</a:t>
            </a:r>
            <a:r>
              <a:rPr lang="en-US" sz="4400" dirty="0"/>
              <a:t>.</a:t>
            </a:r>
          </a:p>
        </p:txBody>
      </p:sp>
      <p:sp>
        <p:nvSpPr>
          <p:cNvPr id="6" name="Text Placeholder 4">
            <a:extLst>
              <a:ext uri="{FF2B5EF4-FFF2-40B4-BE49-F238E27FC236}">
                <a16:creationId xmlns:a16="http://schemas.microsoft.com/office/drawing/2014/main" id="{BB733AF1-53D7-E243-7A0A-2FE18E1AC4FF}"/>
              </a:ext>
            </a:extLst>
          </p:cNvPr>
          <p:cNvSpPr txBox="1">
            <a:spLocks/>
          </p:cNvSpPr>
          <p:nvPr/>
        </p:nvSpPr>
        <p:spPr>
          <a:xfrm>
            <a:off x="426720" y="2133600"/>
            <a:ext cx="11612880" cy="4038600"/>
          </a:xfrm>
          <a:prstGeom prst="rect">
            <a:avLst/>
          </a:prstGeom>
          <a:noFill/>
        </p:spPr>
        <p:txBody>
          <a:bodyPr vert="horz" lIns="91440" tIns="45720" rIns="91440" bIns="45720" numCol="4" spcCol="27432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0">
              <a:lnSpc>
                <a:spcPct val="120000"/>
              </a:lnSpc>
              <a:spcBef>
                <a:spcPts val="0"/>
              </a:spcBef>
              <a:spcAft>
                <a:spcPts val="150000"/>
              </a:spcAft>
              <a:buNone/>
            </a:pPr>
            <a:r>
              <a:rPr lang="en-US" sz="2800" b="1" dirty="0">
                <a:solidFill>
                  <a:schemeClr val="accent4">
                    <a:lumMod val="50000"/>
                  </a:schemeClr>
                </a:solidFill>
                <a:effectLst>
                  <a:outerShdw dist="50800" dir="5400000" algn="ctr" rotWithShape="0">
                    <a:srgbClr val="D5FC79"/>
                  </a:outerShdw>
                </a:effectLst>
              </a:rPr>
              <a:t>Designers</a:t>
            </a:r>
            <a:br>
              <a:rPr lang="en-US" b="1" dirty="0"/>
            </a:br>
            <a:r>
              <a:rPr lang="en-US" sz="1800" dirty="0"/>
              <a:t>improve accessibility in documents and services, specify progressive design layers, improve user experience through reduced energy usage</a:t>
            </a:r>
            <a:endParaRPr lang="en-US" sz="2000" dirty="0"/>
          </a:p>
          <a:p>
            <a:pPr marL="9525" indent="0">
              <a:lnSpc>
                <a:spcPct val="120000"/>
              </a:lnSpc>
              <a:spcBef>
                <a:spcPts val="0"/>
              </a:spcBef>
              <a:spcAft>
                <a:spcPts val="150000"/>
              </a:spcAft>
              <a:buNone/>
            </a:pPr>
            <a:r>
              <a:rPr lang="en-US" sz="2800" b="1" dirty="0">
                <a:solidFill>
                  <a:schemeClr val="accent4">
                    <a:lumMod val="50000"/>
                  </a:schemeClr>
                </a:solidFill>
                <a:effectLst>
                  <a:outerShdw dist="50800" dir="5400000" algn="ctr" rotWithShape="0">
                    <a:srgbClr val="D5FC79"/>
                  </a:outerShdw>
                </a:effectLst>
              </a:rPr>
              <a:t>Developers</a:t>
            </a:r>
            <a:br>
              <a:rPr lang="en-US" b="1" dirty="0"/>
            </a:br>
            <a:r>
              <a:rPr lang="en-US" sz="1800" dirty="0"/>
              <a:t>architect applications progressively, begin with accessibility, and minimize resource consumption</a:t>
            </a:r>
          </a:p>
          <a:p>
            <a:pPr marL="9525" indent="0">
              <a:lnSpc>
                <a:spcPct val="120000"/>
              </a:lnSpc>
              <a:spcBef>
                <a:spcPts val="0"/>
              </a:spcBef>
              <a:spcAft>
                <a:spcPts val="150000"/>
              </a:spcAft>
              <a:buNone/>
            </a:pPr>
            <a:r>
              <a:rPr lang="en-US" sz="2800" b="1" dirty="0">
                <a:solidFill>
                  <a:schemeClr val="accent4">
                    <a:lumMod val="50000"/>
                  </a:schemeClr>
                </a:solidFill>
                <a:effectLst>
                  <a:outerShdw dist="50800" dir="5400000" algn="ctr" rotWithShape="0">
                    <a:srgbClr val="D5FC79"/>
                  </a:outerShdw>
                </a:effectLst>
              </a:rPr>
              <a:t>Strategists</a:t>
            </a:r>
            <a:br>
              <a:rPr lang="en-US" b="1" dirty="0"/>
            </a:br>
            <a:r>
              <a:rPr lang="en-US" sz="1800" dirty="0"/>
              <a:t>assess and reduce your environmental impact</a:t>
            </a:r>
            <a:br>
              <a:rPr lang="en-US" sz="1800" dirty="0"/>
            </a:br>
            <a:r>
              <a:rPr lang="en-US" sz="1800" dirty="0"/>
              <a:t>as governments document sustainability regulations</a:t>
            </a:r>
          </a:p>
          <a:p>
            <a:pPr marL="9525" indent="0">
              <a:lnSpc>
                <a:spcPct val="120000"/>
              </a:lnSpc>
              <a:spcBef>
                <a:spcPts val="0"/>
              </a:spcBef>
              <a:spcAft>
                <a:spcPts val="150000"/>
              </a:spcAft>
              <a:buNone/>
            </a:pPr>
            <a:r>
              <a:rPr lang="en-US" sz="2800" b="1" dirty="0">
                <a:solidFill>
                  <a:schemeClr val="accent4">
                    <a:lumMod val="50000"/>
                  </a:schemeClr>
                </a:solidFill>
                <a:effectLst>
                  <a:outerShdw dist="50800" dir="5400000" algn="ctr" rotWithShape="0">
                    <a:srgbClr val="D5FC79"/>
                  </a:outerShdw>
                </a:effectLst>
              </a:rPr>
              <a:t>Everyone</a:t>
            </a:r>
            <a:br>
              <a:rPr lang="en-US" b="1" dirty="0"/>
            </a:br>
            <a:r>
              <a:rPr lang="en-US" sz="1800" dirty="0"/>
              <a:t>make the case for accessibility and sustainability with data</a:t>
            </a:r>
            <a:endParaRPr lang="en-US" dirty="0"/>
          </a:p>
        </p:txBody>
      </p:sp>
      <p:sp>
        <p:nvSpPr>
          <p:cNvPr id="4" name="Footer Placeholder 3">
            <a:extLst>
              <a:ext uri="{FF2B5EF4-FFF2-40B4-BE49-F238E27FC236}">
                <a16:creationId xmlns:a16="http://schemas.microsoft.com/office/drawing/2014/main" id="{642F13D2-BFB7-099A-BF32-39394193CFE7}"/>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DFF052D8-C07B-2518-3979-259E51C6F59C}"/>
              </a:ext>
            </a:extLst>
          </p:cNvPr>
          <p:cNvSpPr>
            <a:spLocks noGrp="1"/>
          </p:cNvSpPr>
          <p:nvPr>
            <p:ph type="sldNum" sz="quarter" idx="12"/>
          </p:nvPr>
        </p:nvSpPr>
        <p:spPr/>
        <p:txBody>
          <a:bodyPr/>
          <a:lstStyle/>
          <a:p>
            <a:fld id="{BECF63ED-5365-0347-943C-46237B9951C9}" type="slidenum">
              <a:rPr lang="en-US" smtClean="0"/>
              <a:t>22</a:t>
            </a:fld>
            <a:endParaRPr lang="en-US" dirty="0"/>
          </a:p>
        </p:txBody>
      </p:sp>
    </p:spTree>
    <p:extLst>
      <p:ext uri="{BB962C8B-B14F-4D97-AF65-F5344CB8AC3E}">
        <p14:creationId xmlns:p14="http://schemas.microsoft.com/office/powerpoint/2010/main" val="2822350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a:xfrm>
            <a:off x="426720" y="365760"/>
            <a:ext cx="11338560" cy="863380"/>
          </a:xfrm>
        </p:spPr>
        <p:txBody>
          <a:bodyPr anchor="b" anchorCtr="0"/>
          <a:lstStyle/>
          <a:p>
            <a:pPr>
              <a:lnSpc>
                <a:spcPct val="100000"/>
              </a:lnSpc>
            </a:pPr>
            <a:r>
              <a:rPr lang="en-US" sz="4000" b="1" dirty="0">
                <a:solidFill>
                  <a:srgbClr val="4E8F00"/>
                </a:solidFill>
              </a:rPr>
              <a:t>Sustainable web design and development</a:t>
            </a:r>
            <a:endParaRPr lang="en-US" dirty="0"/>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26720" y="1333500"/>
            <a:ext cx="7713980" cy="2933700"/>
          </a:xfrm>
        </p:spPr>
        <p:txBody>
          <a:bodyPr/>
          <a:lstStyle/>
          <a:p>
            <a:pPr marL="0" indent="0">
              <a:lnSpc>
                <a:spcPct val="120000"/>
              </a:lnSpc>
              <a:spcBef>
                <a:spcPts val="0"/>
              </a:spcBef>
              <a:buNone/>
            </a:pPr>
            <a:r>
              <a:rPr lang="en-US" sz="2800" b="1" dirty="0">
                <a:solidFill>
                  <a:schemeClr val="accent4">
                    <a:lumMod val="50000"/>
                  </a:schemeClr>
                </a:solidFill>
              </a:rPr>
              <a:t>thoughtfully considers the impact on our environment. It pairs well with accessibility and usability as each leverage many of the same best practices and standards.</a:t>
            </a:r>
          </a:p>
        </p:txBody>
      </p:sp>
      <p:grpSp>
        <p:nvGrpSpPr>
          <p:cNvPr id="25" name="Group 24">
            <a:extLst>
              <a:ext uri="{FF2B5EF4-FFF2-40B4-BE49-F238E27FC236}">
                <a16:creationId xmlns:a16="http://schemas.microsoft.com/office/drawing/2014/main" id="{684B56F7-F203-66EB-AF82-89FBF604EEFB}"/>
              </a:ext>
              <a:ext uri="{C183D7F6-B498-43B3-948B-1728B52AA6E4}">
                <adec:decorative xmlns:adec="http://schemas.microsoft.com/office/drawing/2017/decorative" val="1"/>
              </a:ext>
            </a:extLst>
          </p:cNvPr>
          <p:cNvGrpSpPr/>
          <p:nvPr/>
        </p:nvGrpSpPr>
        <p:grpSpPr>
          <a:xfrm>
            <a:off x="6488650" y="914400"/>
            <a:ext cx="6184900" cy="6184900"/>
            <a:chOff x="6488650" y="914400"/>
            <a:chExt cx="6184900" cy="6184900"/>
          </a:xfrm>
        </p:grpSpPr>
        <p:pic>
          <p:nvPicPr>
            <p:cNvPr id="11" name="Graphic 10" descr="Various circles and a ring of radial lines">
              <a:extLst>
                <a:ext uri="{FF2B5EF4-FFF2-40B4-BE49-F238E27FC236}">
                  <a16:creationId xmlns:a16="http://schemas.microsoft.com/office/drawing/2014/main" id="{23289CA8-1057-41E5-876E-99DD96505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88650" y="914400"/>
              <a:ext cx="6184900" cy="6184900"/>
            </a:xfrm>
            <a:prstGeom prst="rect">
              <a:avLst/>
            </a:prstGeom>
          </p:spPr>
        </p:pic>
        <p:pic>
          <p:nvPicPr>
            <p:cNvPr id="19" name="Graphic 18" descr="Cloud Computing outline">
              <a:extLst>
                <a:ext uri="{FF2B5EF4-FFF2-40B4-BE49-F238E27FC236}">
                  <a16:creationId xmlns:a16="http://schemas.microsoft.com/office/drawing/2014/main" id="{AF55A62C-60F0-21D4-E9A5-490162B2B5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0700" y="3740150"/>
              <a:ext cx="2556290" cy="2556290"/>
            </a:xfrm>
            <a:prstGeom prst="rect">
              <a:avLst/>
            </a:prstGeom>
          </p:spPr>
        </p:pic>
        <p:pic>
          <p:nvPicPr>
            <p:cNvPr id="23" name="Graphic 22" descr="Cloud with solid fill">
              <a:extLst>
                <a:ext uri="{FF2B5EF4-FFF2-40B4-BE49-F238E27FC236}">
                  <a16:creationId xmlns:a16="http://schemas.microsoft.com/office/drawing/2014/main" id="{AAFE56FA-6A57-7759-4048-2FA37CAB7F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35000" y="3540518"/>
              <a:ext cx="1573090" cy="1573090"/>
            </a:xfrm>
            <a:prstGeom prst="rect">
              <a:avLst/>
            </a:prstGeom>
          </p:spPr>
        </p:pic>
        <p:sp>
          <p:nvSpPr>
            <p:cNvPr id="24" name="Oval 23">
              <a:extLst>
                <a:ext uri="{FF2B5EF4-FFF2-40B4-BE49-F238E27FC236}">
                  <a16:creationId xmlns:a16="http://schemas.microsoft.com/office/drawing/2014/main" id="{93A93AB0-1539-F96E-9DA2-4FEFFAD0DCA9}"/>
                </a:ext>
              </a:extLst>
            </p:cNvPr>
            <p:cNvSpPr/>
            <p:nvPr/>
          </p:nvSpPr>
          <p:spPr>
            <a:xfrm>
              <a:off x="11128249" y="3891788"/>
              <a:ext cx="228600" cy="22860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23</a:t>
            </a:fld>
            <a:endParaRPr lang="en-US" dirty="0"/>
          </a:p>
        </p:txBody>
      </p:sp>
    </p:spTree>
    <p:extLst>
      <p:ext uri="{BB962C8B-B14F-4D97-AF65-F5344CB8AC3E}">
        <p14:creationId xmlns:p14="http://schemas.microsoft.com/office/powerpoint/2010/main" val="360301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uropean Union European Commission logo">
            <a:extLst>
              <a:ext uri="{FF2B5EF4-FFF2-40B4-BE49-F238E27FC236}">
                <a16:creationId xmlns:a16="http://schemas.microsoft.com/office/drawing/2014/main" id="{DC41FF6F-8D6A-99EB-3F88-0C7D7552A6FB}"/>
              </a:ext>
            </a:extLst>
          </p:cNvPr>
          <p:cNvSpPr>
            <a:spLocks noGrp="1"/>
          </p:cNvSpPr>
          <p:nvPr>
            <p:ph type="title"/>
          </p:nvPr>
        </p:nvSpPr>
        <p:spPr>
          <a:xfrm>
            <a:off x="426720" y="365763"/>
            <a:ext cx="11351700" cy="914401"/>
          </a:xfrm>
        </p:spPr>
        <p:txBody>
          <a:bodyPr/>
          <a:lstStyle/>
          <a:p>
            <a:r>
              <a:rPr lang="en-US" dirty="0"/>
              <a:t>European Union </a:t>
            </a:r>
            <a:br>
              <a:rPr lang="en-US" dirty="0"/>
            </a:br>
            <a:r>
              <a:rPr lang="en-US" sz="2800" dirty="0" err="1">
                <a:solidFill>
                  <a:srgbClr val="4E8F00"/>
                </a:solidFill>
              </a:rPr>
              <a:t>Ecodesign</a:t>
            </a:r>
            <a:r>
              <a:rPr lang="en-US" sz="2800" dirty="0">
                <a:solidFill>
                  <a:srgbClr val="4E8F00"/>
                </a:solidFill>
              </a:rPr>
              <a:t> for Sustainable Products Regulations (ESPR)</a:t>
            </a:r>
            <a:endParaRPr lang="en-US" dirty="0">
              <a:solidFill>
                <a:srgbClr val="4E8F00"/>
              </a:solidFill>
            </a:endParaRPr>
          </a:p>
        </p:txBody>
      </p:sp>
      <p:sp>
        <p:nvSpPr>
          <p:cNvPr id="8" name="Text Placeholder 7">
            <a:extLst>
              <a:ext uri="{FF2B5EF4-FFF2-40B4-BE49-F238E27FC236}">
                <a16:creationId xmlns:a16="http://schemas.microsoft.com/office/drawing/2014/main" id="{110EEFBD-AEB4-2FBD-5213-E7F9A732B2E2}"/>
              </a:ext>
            </a:extLst>
          </p:cNvPr>
          <p:cNvSpPr>
            <a:spLocks noGrp="1"/>
          </p:cNvSpPr>
          <p:nvPr>
            <p:ph type="body" sz="quarter" idx="14"/>
          </p:nvPr>
        </p:nvSpPr>
        <p:spPr/>
        <p:txBody>
          <a:bodyPr/>
          <a:lstStyle/>
          <a:p>
            <a:pPr marL="9525" indent="0" algn="l">
              <a:buNone/>
            </a:pPr>
            <a:r>
              <a:rPr lang="en-US" sz="2000" dirty="0"/>
              <a:t>The framework will allow for the setting of a wide range of requirements, including on:</a:t>
            </a:r>
          </a:p>
        </p:txBody>
      </p:sp>
      <p:sp>
        <p:nvSpPr>
          <p:cNvPr id="18" name="Text Placeholder 17">
            <a:extLst>
              <a:ext uri="{FF2B5EF4-FFF2-40B4-BE49-F238E27FC236}">
                <a16:creationId xmlns:a16="http://schemas.microsoft.com/office/drawing/2014/main" id="{5EB1B8A3-344C-A4BE-5C65-48B17278D6B1}"/>
              </a:ext>
            </a:extLst>
          </p:cNvPr>
          <p:cNvSpPr>
            <a:spLocks noGrp="1"/>
          </p:cNvSpPr>
          <p:nvPr>
            <p:ph type="body" sz="quarter" idx="15"/>
          </p:nvPr>
        </p:nvSpPr>
        <p:spPr>
          <a:xfrm>
            <a:off x="426720" y="2230243"/>
            <a:ext cx="6286314" cy="3507059"/>
          </a:xfrm>
        </p:spPr>
        <p:txBody>
          <a:bodyPr/>
          <a:lstStyle/>
          <a:p>
            <a:r>
              <a:rPr lang="en-US" dirty="0"/>
              <a:t>product durability, reusability, upgradability, and reparability</a:t>
            </a:r>
          </a:p>
          <a:p>
            <a:r>
              <a:rPr lang="en-US" dirty="0"/>
              <a:t>presence of substances that inhibit circularity</a:t>
            </a:r>
          </a:p>
          <a:p>
            <a:r>
              <a:rPr lang="en-US" dirty="0"/>
              <a:t>energy and resource efficiency</a:t>
            </a:r>
          </a:p>
          <a:p>
            <a:r>
              <a:rPr lang="en-US" dirty="0"/>
              <a:t>recycled content</a:t>
            </a:r>
          </a:p>
          <a:p>
            <a:r>
              <a:rPr lang="en-US" dirty="0"/>
              <a:t>remanufacturing and recycling</a:t>
            </a:r>
          </a:p>
          <a:p>
            <a:r>
              <a:rPr lang="en-US" dirty="0"/>
              <a:t>carbon and environmental footprints</a:t>
            </a:r>
          </a:p>
          <a:p>
            <a:r>
              <a:rPr lang="en-US" dirty="0"/>
              <a:t>information requirements, including a Digital Product Passport</a:t>
            </a:r>
          </a:p>
          <a:p>
            <a:pPr marL="0" indent="0">
              <a:spcBef>
                <a:spcPts val="1200"/>
              </a:spcBef>
              <a:buNone/>
            </a:pPr>
            <a:r>
              <a:rPr lang="en-US" sz="1400" dirty="0"/>
              <a:t>Source: https://</a:t>
            </a:r>
            <a:r>
              <a:rPr lang="en-US" sz="1400" dirty="0" err="1"/>
              <a:t>commission.europa.eu</a:t>
            </a:r>
            <a:r>
              <a:rPr lang="en-US" sz="1400" dirty="0"/>
              <a:t>/energy-climate-change-environment</a:t>
            </a:r>
          </a:p>
        </p:txBody>
      </p:sp>
      <p:pic>
        <p:nvPicPr>
          <p:cNvPr id="21" name="Content Placeholder 20" descr="European Commission logo">
            <a:extLst>
              <a:ext uri="{FF2B5EF4-FFF2-40B4-BE49-F238E27FC236}">
                <a16:creationId xmlns:a16="http://schemas.microsoft.com/office/drawing/2014/main" id="{B4791ABC-4E33-8EF6-1556-60B7D91727AD}"/>
              </a:ext>
            </a:extLst>
          </p:cNvPr>
          <p:cNvPicPr>
            <a:picLocks noGrp="1" noChangeAspect="1"/>
          </p:cNvPicPr>
          <p:nvPr>
            <p:ph sz="quarter" idx="16"/>
          </p:nvPr>
        </p:nvPicPr>
        <p:blipFill>
          <a:blip r:embed="rId3"/>
          <a:stretch>
            <a:fillRect/>
          </a:stretch>
        </p:blipFill>
        <p:spPr>
          <a:xfrm>
            <a:off x="6552754" y="2768599"/>
            <a:ext cx="5126056" cy="1981821"/>
          </a:xfrm>
        </p:spPr>
      </p:pic>
      <p:sp>
        <p:nvSpPr>
          <p:cNvPr id="4" name="Footer Placeholder 3">
            <a:extLst>
              <a:ext uri="{FF2B5EF4-FFF2-40B4-BE49-F238E27FC236}">
                <a16:creationId xmlns:a16="http://schemas.microsoft.com/office/drawing/2014/main" id="{7B9B1B4F-EC64-7D97-D8C1-B57AEEE10DA5}"/>
              </a:ext>
            </a:extLst>
          </p:cNvPr>
          <p:cNvSpPr>
            <a:spLocks noGrp="1"/>
          </p:cNvSpPr>
          <p:nvPr>
            <p:ph type="ftr" sz="quarter" idx="11"/>
          </p:nvPr>
        </p:nvSpPr>
        <p:spPr/>
        <p:txBody>
          <a:bodyPr/>
          <a:lstStyle/>
          <a:p>
            <a:r>
              <a:rPr lang="en-US"/>
              <a:t>© 2024 THE MITRE CORPORATION. ALL RIGHTS RESERVED. </a:t>
            </a:r>
            <a:endParaRPr lang="en-US" dirty="0"/>
          </a:p>
        </p:txBody>
      </p:sp>
      <p:sp>
        <p:nvSpPr>
          <p:cNvPr id="2" name="Slide Number Placeholder 1">
            <a:extLst>
              <a:ext uri="{FF2B5EF4-FFF2-40B4-BE49-F238E27FC236}">
                <a16:creationId xmlns:a16="http://schemas.microsoft.com/office/drawing/2014/main" id="{10888414-5BB7-ABB7-1B3A-A7154A53ABC7}"/>
              </a:ext>
            </a:extLst>
          </p:cNvPr>
          <p:cNvSpPr>
            <a:spLocks noGrp="1"/>
          </p:cNvSpPr>
          <p:nvPr>
            <p:ph type="sldNum" sz="quarter" idx="12"/>
          </p:nvPr>
        </p:nvSpPr>
        <p:spPr/>
        <p:txBody>
          <a:bodyPr/>
          <a:lstStyle/>
          <a:p>
            <a:fld id="{BECF63ED-5365-0347-943C-46237B9951C9}" type="slidenum">
              <a:rPr lang="en-US" smtClean="0"/>
              <a:t>24</a:t>
            </a:fld>
            <a:endParaRPr lang="en-US" dirty="0"/>
          </a:p>
        </p:txBody>
      </p:sp>
    </p:spTree>
    <p:extLst>
      <p:ext uri="{BB962C8B-B14F-4D97-AF65-F5344CB8AC3E}">
        <p14:creationId xmlns:p14="http://schemas.microsoft.com/office/powerpoint/2010/main" val="326448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uropean Union European Commission logo">
            <a:extLst>
              <a:ext uri="{FF2B5EF4-FFF2-40B4-BE49-F238E27FC236}">
                <a16:creationId xmlns:a16="http://schemas.microsoft.com/office/drawing/2014/main" id="{DC41FF6F-8D6A-99EB-3F88-0C7D7552A6FB}"/>
              </a:ext>
            </a:extLst>
          </p:cNvPr>
          <p:cNvSpPr>
            <a:spLocks noGrp="1"/>
          </p:cNvSpPr>
          <p:nvPr>
            <p:ph type="title"/>
          </p:nvPr>
        </p:nvSpPr>
        <p:spPr>
          <a:xfrm>
            <a:off x="426720" y="365763"/>
            <a:ext cx="11351700" cy="914401"/>
          </a:xfrm>
        </p:spPr>
        <p:txBody>
          <a:bodyPr/>
          <a:lstStyle/>
          <a:p>
            <a:r>
              <a:rPr lang="en-US" dirty="0"/>
              <a:t>Chile</a:t>
            </a:r>
            <a:br>
              <a:rPr lang="en-US" dirty="0"/>
            </a:br>
            <a:r>
              <a:rPr lang="en-US" dirty="0">
                <a:solidFill>
                  <a:srgbClr val="4E8F00"/>
                </a:solidFill>
              </a:rPr>
              <a:t>Framework Law on Climate Change (LMCC) 2022</a:t>
            </a:r>
          </a:p>
        </p:txBody>
      </p:sp>
      <p:sp>
        <p:nvSpPr>
          <p:cNvPr id="8" name="Text Placeholder 7">
            <a:extLst>
              <a:ext uri="{FF2B5EF4-FFF2-40B4-BE49-F238E27FC236}">
                <a16:creationId xmlns:a16="http://schemas.microsoft.com/office/drawing/2014/main" id="{110EEFBD-AEB4-2FBD-5213-E7F9A732B2E2}"/>
              </a:ext>
            </a:extLst>
          </p:cNvPr>
          <p:cNvSpPr>
            <a:spLocks noGrp="1"/>
          </p:cNvSpPr>
          <p:nvPr>
            <p:ph type="body" sz="quarter" idx="14"/>
          </p:nvPr>
        </p:nvSpPr>
        <p:spPr>
          <a:xfrm>
            <a:off x="426720" y="1463041"/>
            <a:ext cx="9303876" cy="584610"/>
          </a:xfrm>
        </p:spPr>
        <p:txBody>
          <a:bodyPr/>
          <a:lstStyle/>
          <a:p>
            <a:pPr marL="9525" indent="0" algn="l">
              <a:buNone/>
            </a:pPr>
            <a:r>
              <a:rPr lang="en-US" sz="2000" dirty="0"/>
              <a:t>The goal is to achieve neutrality of greenhouse gas emissions by 2050</a:t>
            </a:r>
          </a:p>
        </p:txBody>
      </p:sp>
      <p:sp>
        <p:nvSpPr>
          <p:cNvPr id="18" name="Text Placeholder 17">
            <a:extLst>
              <a:ext uri="{FF2B5EF4-FFF2-40B4-BE49-F238E27FC236}">
                <a16:creationId xmlns:a16="http://schemas.microsoft.com/office/drawing/2014/main" id="{5EB1B8A3-344C-A4BE-5C65-48B17278D6B1}"/>
              </a:ext>
            </a:extLst>
          </p:cNvPr>
          <p:cNvSpPr>
            <a:spLocks noGrp="1"/>
          </p:cNvSpPr>
          <p:nvPr>
            <p:ph type="body" sz="quarter" idx="15"/>
          </p:nvPr>
        </p:nvSpPr>
        <p:spPr>
          <a:xfrm>
            <a:off x="426720" y="2047651"/>
            <a:ext cx="7388812" cy="4094357"/>
          </a:xfrm>
        </p:spPr>
        <p:txBody>
          <a:bodyPr/>
          <a:lstStyle/>
          <a:p>
            <a:r>
              <a:rPr lang="en-US" sz="1600" dirty="0"/>
              <a:t>Climate change must be considered in projects or activities, require environmental assessment</a:t>
            </a:r>
          </a:p>
          <a:p>
            <a:r>
              <a:rPr lang="en-US" sz="1600" dirty="0"/>
              <a:t>Regulations of new emission limits to combat climate change, for example, limiting greenhouse gases and/or short-lived emissions from industrial activities or other sources</a:t>
            </a:r>
          </a:p>
          <a:p>
            <a:r>
              <a:rPr lang="en-US" sz="1600" dirty="0"/>
              <a:t>Establishment of a public registry to record transfers, purchases, and values for a national carbon market to verify reduction/absorption of GHG</a:t>
            </a:r>
          </a:p>
          <a:p>
            <a:r>
              <a:rPr lang="en-US" sz="1600" dirty="0"/>
              <a:t>System providing access to information and for citizen participation in the climate change area, including ways to promote and include citizen participation in development and updates of climate change management</a:t>
            </a:r>
          </a:p>
          <a:p>
            <a:r>
              <a:rPr lang="en-US" sz="1600" dirty="0"/>
              <a:t>Implementation of “Green Bonds” to fund projects with a positive impact on the environment or countering climate change</a:t>
            </a:r>
          </a:p>
          <a:p>
            <a:r>
              <a:rPr lang="en-US" sz="1600" dirty="0"/>
              <a:t>Created an Energy Efficiency Law to achieve carbon neutrality optimizing energy consumption</a:t>
            </a:r>
          </a:p>
        </p:txBody>
      </p:sp>
      <p:pic>
        <p:nvPicPr>
          <p:cNvPr id="10" name="Content Placeholder 9" descr="The Chilean shield, including a deer, bird of prey, and botanicals around a shield with a star, with the words 'por la razon o la fubrza' which translates to 'by reason or strength'">
            <a:extLst>
              <a:ext uri="{FF2B5EF4-FFF2-40B4-BE49-F238E27FC236}">
                <a16:creationId xmlns:a16="http://schemas.microsoft.com/office/drawing/2014/main" id="{F1FA66F2-608E-6793-C94F-4F4C7CE826D7}"/>
              </a:ext>
            </a:extLst>
          </p:cNvPr>
          <p:cNvPicPr>
            <a:picLocks noGrp="1" noChangeAspect="1"/>
          </p:cNvPicPr>
          <p:nvPr>
            <p:ph sz="quarter" idx="16"/>
          </p:nvPr>
        </p:nvPicPr>
        <p:blipFill>
          <a:blip r:embed="rId3">
            <a:extLst>
              <a:ext uri="{BEBA8EAE-BF5A-486C-A8C5-ECC9F3942E4B}">
                <a14:imgProps xmlns:a14="http://schemas.microsoft.com/office/drawing/2010/main">
                  <a14:imgLayer r:embed="rId4">
                    <a14:imgEffect>
                      <a14:sharpenSoften amount="12000"/>
                    </a14:imgEffect>
                    <a14:imgEffect>
                      <a14:brightnessContrast contrast="-40000"/>
                    </a14:imgEffect>
                  </a14:imgLayer>
                </a14:imgProps>
              </a:ext>
            </a:extLst>
          </a:blip>
          <a:stretch>
            <a:fillRect/>
          </a:stretch>
        </p:blipFill>
        <p:spPr>
          <a:xfrm>
            <a:off x="7608077" y="1775505"/>
            <a:ext cx="4583922" cy="3417598"/>
          </a:xfrm>
        </p:spPr>
      </p:pic>
      <p:sp>
        <p:nvSpPr>
          <p:cNvPr id="4" name="Footer Placeholder 3">
            <a:extLst>
              <a:ext uri="{FF2B5EF4-FFF2-40B4-BE49-F238E27FC236}">
                <a16:creationId xmlns:a16="http://schemas.microsoft.com/office/drawing/2014/main" id="{7B9B1B4F-EC64-7D97-D8C1-B57AEEE10DA5}"/>
              </a:ext>
            </a:extLst>
          </p:cNvPr>
          <p:cNvSpPr>
            <a:spLocks noGrp="1"/>
          </p:cNvSpPr>
          <p:nvPr>
            <p:ph type="ftr" sz="quarter" idx="11"/>
          </p:nvPr>
        </p:nvSpPr>
        <p:spPr/>
        <p:txBody>
          <a:bodyPr/>
          <a:lstStyle/>
          <a:p>
            <a:r>
              <a:rPr lang="en-US"/>
              <a:t>© 2024 THE MITRE CORPORATION. ALL RIGHTS RESERVED. </a:t>
            </a:r>
            <a:endParaRPr lang="en-US" dirty="0"/>
          </a:p>
        </p:txBody>
      </p:sp>
      <p:sp>
        <p:nvSpPr>
          <p:cNvPr id="2" name="Slide Number Placeholder 1">
            <a:extLst>
              <a:ext uri="{FF2B5EF4-FFF2-40B4-BE49-F238E27FC236}">
                <a16:creationId xmlns:a16="http://schemas.microsoft.com/office/drawing/2014/main" id="{10888414-5BB7-ABB7-1B3A-A7154A53ABC7}"/>
              </a:ext>
            </a:extLst>
          </p:cNvPr>
          <p:cNvSpPr>
            <a:spLocks noGrp="1"/>
          </p:cNvSpPr>
          <p:nvPr>
            <p:ph type="sldNum" sz="quarter" idx="12"/>
          </p:nvPr>
        </p:nvSpPr>
        <p:spPr/>
        <p:txBody>
          <a:bodyPr/>
          <a:lstStyle/>
          <a:p>
            <a:fld id="{BECF63ED-5365-0347-943C-46237B9951C9}" type="slidenum">
              <a:rPr lang="en-US" smtClean="0"/>
              <a:t>25</a:t>
            </a:fld>
            <a:endParaRPr lang="en-US" dirty="0"/>
          </a:p>
        </p:txBody>
      </p:sp>
    </p:spTree>
    <p:extLst>
      <p:ext uri="{BB962C8B-B14F-4D97-AF65-F5344CB8AC3E}">
        <p14:creationId xmlns:p14="http://schemas.microsoft.com/office/powerpoint/2010/main" val="1841015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1FF6F-8D6A-99EB-3F88-0C7D7552A6FB}"/>
              </a:ext>
            </a:extLst>
          </p:cNvPr>
          <p:cNvSpPr>
            <a:spLocks noGrp="1"/>
          </p:cNvSpPr>
          <p:nvPr>
            <p:ph type="title"/>
          </p:nvPr>
        </p:nvSpPr>
        <p:spPr/>
        <p:txBody>
          <a:bodyPr anchor="t" anchorCtr="0"/>
          <a:lstStyle/>
          <a:p>
            <a:r>
              <a:rPr lang="en-US" dirty="0"/>
              <a:t>United States of America</a:t>
            </a:r>
          </a:p>
        </p:txBody>
      </p:sp>
      <p:sp>
        <p:nvSpPr>
          <p:cNvPr id="8" name="Text Placeholder 7">
            <a:extLst>
              <a:ext uri="{FF2B5EF4-FFF2-40B4-BE49-F238E27FC236}">
                <a16:creationId xmlns:a16="http://schemas.microsoft.com/office/drawing/2014/main" id="{110EEFBD-AEB4-2FBD-5213-E7F9A732B2E2}"/>
              </a:ext>
            </a:extLst>
          </p:cNvPr>
          <p:cNvSpPr>
            <a:spLocks noGrp="1"/>
          </p:cNvSpPr>
          <p:nvPr>
            <p:ph type="body" sz="quarter" idx="14"/>
          </p:nvPr>
        </p:nvSpPr>
        <p:spPr>
          <a:xfrm>
            <a:off x="426719" y="979961"/>
            <a:ext cx="11891801" cy="1441487"/>
          </a:xfrm>
          <a:noFill/>
        </p:spPr>
        <p:txBody>
          <a:bodyPr/>
          <a:lstStyle/>
          <a:p>
            <a:pPr marL="352425" indent="-342900">
              <a:lnSpc>
                <a:spcPct val="120000"/>
              </a:lnSpc>
              <a:spcBef>
                <a:spcPts val="0"/>
              </a:spcBef>
              <a:spcAft>
                <a:spcPts val="600"/>
              </a:spcAft>
              <a:buFont typeface="Wingdings" pitchFamily="2" charset="2"/>
              <a:buChar char="§"/>
            </a:pPr>
            <a:r>
              <a:rPr lang="en-US" dirty="0">
                <a:solidFill>
                  <a:schemeClr val="accent4">
                    <a:lumMod val="75000"/>
                  </a:schemeClr>
                </a:solidFill>
              </a:rPr>
              <a:t>Executive Order (EO) 14008 Tackling the Climate Crisis at Home and Abroad</a:t>
            </a:r>
          </a:p>
          <a:p>
            <a:pPr marL="352425" indent="-342900">
              <a:lnSpc>
                <a:spcPct val="120000"/>
              </a:lnSpc>
              <a:spcBef>
                <a:spcPts val="0"/>
              </a:spcBef>
              <a:spcAft>
                <a:spcPts val="600"/>
              </a:spcAft>
              <a:buFont typeface="Wingdings" pitchFamily="2" charset="2"/>
              <a:buChar char="§"/>
            </a:pPr>
            <a:r>
              <a:rPr lang="en-US" dirty="0">
                <a:solidFill>
                  <a:schemeClr val="accent4">
                    <a:lumMod val="75000"/>
                  </a:schemeClr>
                </a:solidFill>
              </a:rPr>
              <a:t>EO 14096 Revitalizing Our Nation’s Commitment to Environmental Justice for All</a:t>
            </a:r>
          </a:p>
          <a:p>
            <a:pPr marL="352425" indent="-342900">
              <a:lnSpc>
                <a:spcPct val="120000"/>
              </a:lnSpc>
              <a:spcBef>
                <a:spcPts val="0"/>
              </a:spcBef>
              <a:spcAft>
                <a:spcPts val="600"/>
              </a:spcAft>
              <a:buFont typeface="Wingdings" pitchFamily="2" charset="2"/>
              <a:buChar char="§"/>
            </a:pPr>
            <a:r>
              <a:rPr lang="en-US" dirty="0">
                <a:solidFill>
                  <a:schemeClr val="accent4">
                    <a:lumMod val="75000"/>
                  </a:schemeClr>
                </a:solidFill>
              </a:rPr>
              <a:t>Justice 40 Initiative</a:t>
            </a:r>
          </a:p>
        </p:txBody>
      </p:sp>
      <p:sp>
        <p:nvSpPr>
          <p:cNvPr id="7" name="Text Placeholder 6">
            <a:extLst>
              <a:ext uri="{FF2B5EF4-FFF2-40B4-BE49-F238E27FC236}">
                <a16:creationId xmlns:a16="http://schemas.microsoft.com/office/drawing/2014/main" id="{F3147358-738B-30D3-BE09-47DA2FC0D874}"/>
              </a:ext>
            </a:extLst>
          </p:cNvPr>
          <p:cNvSpPr>
            <a:spLocks noGrp="1"/>
          </p:cNvSpPr>
          <p:nvPr>
            <p:ph type="body" sz="quarter" idx="15"/>
          </p:nvPr>
        </p:nvSpPr>
        <p:spPr>
          <a:xfrm>
            <a:off x="426719" y="2508561"/>
            <a:ext cx="5631181" cy="3816039"/>
          </a:xfrm>
        </p:spPr>
        <p:txBody>
          <a:bodyPr/>
          <a:lstStyle/>
          <a:p>
            <a:pPr marL="0" indent="0">
              <a:buNone/>
            </a:pPr>
            <a:r>
              <a:rPr lang="en-US" sz="1800" dirty="0"/>
              <a:t>Categories of investment </a:t>
            </a:r>
          </a:p>
          <a:p>
            <a:r>
              <a:rPr lang="en-US" sz="1800" dirty="0"/>
              <a:t>Climate change</a:t>
            </a:r>
          </a:p>
          <a:p>
            <a:r>
              <a:rPr lang="en-US" sz="1800" dirty="0"/>
              <a:t>Clean energy and energy efficiency</a:t>
            </a:r>
          </a:p>
          <a:p>
            <a:r>
              <a:rPr lang="en-US" sz="1800" dirty="0"/>
              <a:t>Clean transit</a:t>
            </a:r>
          </a:p>
          <a:p>
            <a:r>
              <a:rPr lang="en-US" sz="1800" dirty="0"/>
              <a:t>Affordable and sustainable housing</a:t>
            </a:r>
          </a:p>
          <a:p>
            <a:r>
              <a:rPr lang="en-US" sz="1800" dirty="0"/>
              <a:t>Training and workforce development</a:t>
            </a:r>
          </a:p>
          <a:p>
            <a:r>
              <a:rPr lang="en-US" sz="1800" dirty="0"/>
              <a:t>Remediation and reduction of legacy pollution</a:t>
            </a:r>
          </a:p>
          <a:p>
            <a:r>
              <a:rPr lang="en-US" sz="1800" dirty="0"/>
              <a:t>Development of critical clean water and wastewater infrastructure</a:t>
            </a:r>
          </a:p>
          <a:p>
            <a:pPr marL="0" indent="0">
              <a:buNone/>
            </a:pPr>
            <a:r>
              <a:rPr lang="en-US" sz="1400" dirty="0"/>
              <a:t>Source: https://</a:t>
            </a:r>
            <a:r>
              <a:rPr lang="en-US" sz="1400" dirty="0" err="1"/>
              <a:t>www.whitehouse.gov</a:t>
            </a:r>
            <a:r>
              <a:rPr lang="en-US" sz="1400" dirty="0"/>
              <a:t>/</a:t>
            </a:r>
            <a:r>
              <a:rPr lang="en-US" sz="1400" dirty="0" err="1"/>
              <a:t>environmentaljustice</a:t>
            </a:r>
            <a:r>
              <a:rPr lang="en-US" sz="1400" dirty="0"/>
              <a:t>/justice40/</a:t>
            </a:r>
          </a:p>
        </p:txBody>
      </p:sp>
      <p:sp>
        <p:nvSpPr>
          <p:cNvPr id="4" name="Footer Placeholder 3">
            <a:extLst>
              <a:ext uri="{FF2B5EF4-FFF2-40B4-BE49-F238E27FC236}">
                <a16:creationId xmlns:a16="http://schemas.microsoft.com/office/drawing/2014/main" id="{7B9B1B4F-EC64-7D97-D8C1-B57AEEE10DA5}"/>
              </a:ext>
            </a:extLst>
          </p:cNvPr>
          <p:cNvSpPr>
            <a:spLocks noGrp="1"/>
          </p:cNvSpPr>
          <p:nvPr>
            <p:ph type="ftr" sz="quarter" idx="11"/>
          </p:nvPr>
        </p:nvSpPr>
        <p:spPr/>
        <p:txBody>
          <a:bodyPr/>
          <a:lstStyle/>
          <a:p>
            <a:r>
              <a:rPr lang="en-US"/>
              <a:t>© 2024 THE MITRE CORPORATION. ALL RIGHTS RESERVED. </a:t>
            </a:r>
            <a:endParaRPr lang="en-US" dirty="0"/>
          </a:p>
        </p:txBody>
      </p:sp>
      <p:pic>
        <p:nvPicPr>
          <p:cNvPr id="10" name="Content Placeholder 9" descr="Screenshot from The White House Justice 40 announcement">
            <a:extLst>
              <a:ext uri="{FF2B5EF4-FFF2-40B4-BE49-F238E27FC236}">
                <a16:creationId xmlns:a16="http://schemas.microsoft.com/office/drawing/2014/main" id="{14AAA2C4-56BB-4526-4F70-EAA70CCBB35C}"/>
              </a:ext>
            </a:extLst>
          </p:cNvPr>
          <p:cNvPicPr>
            <a:picLocks noGrp="1" noChangeAspect="1"/>
          </p:cNvPicPr>
          <p:nvPr>
            <p:ph sz="quarter" idx="16"/>
          </p:nvPr>
        </p:nvPicPr>
        <p:blipFill>
          <a:blip r:embed="rId3"/>
          <a:stretch>
            <a:fillRect/>
          </a:stretch>
        </p:blipFill>
        <p:spPr>
          <a:xfrm>
            <a:off x="6134100" y="2154022"/>
            <a:ext cx="6057900" cy="4516770"/>
          </a:xfrm>
          <a:prstGeom prst="rect">
            <a:avLst/>
          </a:prstGeom>
        </p:spPr>
      </p:pic>
      <p:sp>
        <p:nvSpPr>
          <p:cNvPr id="2" name="Slide Number Placeholder 1">
            <a:extLst>
              <a:ext uri="{FF2B5EF4-FFF2-40B4-BE49-F238E27FC236}">
                <a16:creationId xmlns:a16="http://schemas.microsoft.com/office/drawing/2014/main" id="{10888414-5BB7-ABB7-1B3A-A7154A53ABC7}"/>
              </a:ext>
            </a:extLst>
          </p:cNvPr>
          <p:cNvSpPr>
            <a:spLocks noGrp="1"/>
          </p:cNvSpPr>
          <p:nvPr>
            <p:ph type="sldNum" sz="quarter" idx="12"/>
          </p:nvPr>
        </p:nvSpPr>
        <p:spPr/>
        <p:txBody>
          <a:bodyPr/>
          <a:lstStyle/>
          <a:p>
            <a:fld id="{BECF63ED-5365-0347-943C-46237B9951C9}" type="slidenum">
              <a:rPr lang="en-US" smtClean="0"/>
              <a:t>26</a:t>
            </a:fld>
            <a:endParaRPr lang="en-US" dirty="0"/>
          </a:p>
        </p:txBody>
      </p:sp>
    </p:spTree>
    <p:extLst>
      <p:ext uri="{BB962C8B-B14F-4D97-AF65-F5344CB8AC3E}">
        <p14:creationId xmlns:p14="http://schemas.microsoft.com/office/powerpoint/2010/main" val="267853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B6AB3A-0B08-3F6E-94BD-ABEE66045A9C}"/>
              </a:ext>
            </a:extLst>
          </p:cNvPr>
          <p:cNvSpPr>
            <a:spLocks noGrp="1"/>
          </p:cNvSpPr>
          <p:nvPr>
            <p:ph type="title"/>
          </p:nvPr>
        </p:nvSpPr>
        <p:spPr>
          <a:xfrm>
            <a:off x="426720" y="365760"/>
            <a:ext cx="11765280" cy="548640"/>
          </a:xfrm>
        </p:spPr>
        <p:txBody>
          <a:bodyPr anchor="t" anchorCtr="0"/>
          <a:lstStyle/>
          <a:p>
            <a:r>
              <a:rPr lang="en-US" dirty="0">
                <a:highlight>
                  <a:srgbClr val="D5FC79"/>
                </a:highlight>
              </a:rPr>
              <a:t>Introducing the W3C Web Sustainability Guidelines (WSG)</a:t>
            </a:r>
            <a:r>
              <a:rPr lang="en-US" dirty="0"/>
              <a:t>,</a:t>
            </a:r>
            <a:br>
              <a:rPr lang="en-US" dirty="0"/>
            </a:br>
            <a:r>
              <a:rPr lang="en-US" dirty="0"/>
              <a:t>design and implement digital products and services that put people and the planet first</a:t>
            </a:r>
          </a:p>
        </p:txBody>
      </p:sp>
      <p:sp>
        <p:nvSpPr>
          <p:cNvPr id="5" name="Text Placeholder 4">
            <a:extLst>
              <a:ext uri="{FF2B5EF4-FFF2-40B4-BE49-F238E27FC236}">
                <a16:creationId xmlns:a16="http://schemas.microsoft.com/office/drawing/2014/main" id="{DE921AFA-3B51-2BE8-D319-61DEC89B4202}"/>
              </a:ext>
            </a:extLst>
          </p:cNvPr>
          <p:cNvSpPr>
            <a:spLocks noGrp="1"/>
          </p:cNvSpPr>
          <p:nvPr>
            <p:ph type="body" sz="quarter" idx="13"/>
          </p:nvPr>
        </p:nvSpPr>
        <p:spPr>
          <a:xfrm>
            <a:off x="426720" y="1943100"/>
            <a:ext cx="7066280" cy="4267200"/>
          </a:xfrm>
        </p:spPr>
        <p:txBody>
          <a:bodyPr numCol="1" spcCol="548640"/>
          <a:lstStyle/>
          <a:p>
            <a:pPr marL="9525" indent="0">
              <a:lnSpc>
                <a:spcPct val="120000"/>
              </a:lnSpc>
              <a:spcBef>
                <a:spcPts val="0"/>
              </a:spcBef>
              <a:spcAft>
                <a:spcPts val="1200"/>
              </a:spcAft>
              <a:buNone/>
            </a:pPr>
            <a:r>
              <a:rPr lang="en-US" sz="2000" b="1" dirty="0"/>
              <a:t>On September 7, 2023</a:t>
            </a:r>
            <a:r>
              <a:rPr lang="en-US" sz="2000" dirty="0"/>
              <a:t>, the WSG were launched, best practices based on </a:t>
            </a:r>
            <a:r>
              <a:rPr lang="en-US" sz="2000" dirty="0">
                <a:highlight>
                  <a:srgbClr val="D5FC79"/>
                </a:highlight>
              </a:rPr>
              <a:t>measurable, evidence-based research</a:t>
            </a:r>
            <a:r>
              <a:rPr lang="en-US" sz="2000" dirty="0"/>
              <a:t>; aimed at end-users, web workers, stakeholders, tool authors, educators, and policymakers. </a:t>
            </a:r>
          </a:p>
          <a:p>
            <a:pPr marL="9525" indent="0">
              <a:lnSpc>
                <a:spcPct val="120000"/>
              </a:lnSpc>
              <a:spcBef>
                <a:spcPts val="0"/>
              </a:spcBef>
              <a:spcAft>
                <a:spcPts val="600"/>
              </a:spcAft>
              <a:buNone/>
            </a:pPr>
            <a:r>
              <a:rPr lang="en-US" sz="2000" dirty="0"/>
              <a:t>WSG has four major categories:</a:t>
            </a:r>
          </a:p>
          <a:p>
            <a:pPr>
              <a:spcBef>
                <a:spcPts val="0"/>
              </a:spcBef>
              <a:spcAft>
                <a:spcPts val="1200"/>
              </a:spcAft>
              <a:buClr>
                <a:srgbClr val="008F00"/>
              </a:buClr>
            </a:pPr>
            <a:r>
              <a:rPr lang="en-US" sz="2000" dirty="0"/>
              <a:t>User Experience Design</a:t>
            </a:r>
          </a:p>
          <a:p>
            <a:pPr>
              <a:spcBef>
                <a:spcPts val="0"/>
              </a:spcBef>
              <a:spcAft>
                <a:spcPts val="1200"/>
              </a:spcAft>
              <a:buClr>
                <a:srgbClr val="008F00"/>
              </a:buClr>
            </a:pPr>
            <a:r>
              <a:rPr lang="en-US" sz="2000" dirty="0"/>
              <a:t>Web Development</a:t>
            </a:r>
          </a:p>
          <a:p>
            <a:pPr>
              <a:spcBef>
                <a:spcPts val="0"/>
              </a:spcBef>
              <a:spcAft>
                <a:spcPts val="1200"/>
              </a:spcAft>
              <a:buClr>
                <a:srgbClr val="008F00"/>
              </a:buClr>
            </a:pPr>
            <a:r>
              <a:rPr lang="en-US" sz="2000" dirty="0"/>
              <a:t>Hosting, Infrastructure and Systems</a:t>
            </a:r>
          </a:p>
          <a:p>
            <a:pPr>
              <a:spcBef>
                <a:spcPts val="0"/>
              </a:spcBef>
              <a:spcAft>
                <a:spcPts val="600"/>
              </a:spcAft>
              <a:buClr>
                <a:srgbClr val="008F00"/>
              </a:buClr>
            </a:pPr>
            <a:r>
              <a:rPr lang="en-US" sz="2000" dirty="0"/>
              <a:t>Business Strategy And Product Management</a:t>
            </a:r>
          </a:p>
          <a:p>
            <a:pPr marL="9525" indent="0">
              <a:spcBef>
                <a:spcPts val="0"/>
              </a:spcBef>
              <a:buNone/>
            </a:pPr>
            <a:r>
              <a:rPr lang="en-US" sz="2000" dirty="0"/>
              <a:t>See </a:t>
            </a:r>
            <a:r>
              <a:rPr lang="en-US" sz="2000" dirty="0">
                <a:solidFill>
                  <a:srgbClr val="008F00"/>
                </a:solidFill>
                <a:hlinkClick r:id="rId3">
                  <a:extLst>
                    <a:ext uri="{A12FA001-AC4F-418D-AE19-62706E023703}">
                      <ahyp:hlinkClr xmlns:ahyp="http://schemas.microsoft.com/office/drawing/2018/hyperlinkcolor" val="tx"/>
                    </a:ext>
                  </a:extLst>
                </a:hlinkClick>
              </a:rPr>
              <a:t>https://w3c.github.io/sustyweb/</a:t>
            </a:r>
            <a:r>
              <a:rPr lang="en-US" sz="2000" dirty="0"/>
              <a:t>.</a:t>
            </a:r>
          </a:p>
        </p:txBody>
      </p:sp>
      <p:grpSp>
        <p:nvGrpSpPr>
          <p:cNvPr id="28" name="Group 27">
            <a:extLst>
              <a:ext uri="{FF2B5EF4-FFF2-40B4-BE49-F238E27FC236}">
                <a16:creationId xmlns:a16="http://schemas.microsoft.com/office/drawing/2014/main" id="{B93DB04B-7097-B2A0-E913-DF72E77F5242}"/>
              </a:ext>
              <a:ext uri="{C183D7F6-B498-43B3-948B-1728B52AA6E4}">
                <adec:decorative xmlns:adec="http://schemas.microsoft.com/office/drawing/2017/decorative" val="1"/>
              </a:ext>
            </a:extLst>
          </p:cNvPr>
          <p:cNvGrpSpPr/>
          <p:nvPr/>
        </p:nvGrpSpPr>
        <p:grpSpPr>
          <a:xfrm>
            <a:off x="6766159" y="1313851"/>
            <a:ext cx="5435356" cy="5435356"/>
            <a:chOff x="5979114" y="838200"/>
            <a:chExt cx="6320790" cy="6320790"/>
          </a:xfrm>
          <a:solidFill>
            <a:srgbClr val="92D050"/>
          </a:solidFill>
        </p:grpSpPr>
        <p:pic>
          <p:nvPicPr>
            <p:cNvPr id="26" name="Graphic 25">
              <a:extLst>
                <a:ext uri="{FF2B5EF4-FFF2-40B4-BE49-F238E27FC236}">
                  <a16:creationId xmlns:a16="http://schemas.microsoft.com/office/drawing/2014/main" id="{08EB04D7-6E90-0545-BD06-28D15749CC6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9114" y="838200"/>
              <a:ext cx="6320790" cy="6320790"/>
            </a:xfrm>
            <a:prstGeom prst="rect">
              <a:avLst/>
            </a:prstGeom>
          </p:spPr>
        </p:pic>
        <p:sp>
          <p:nvSpPr>
            <p:cNvPr id="27" name="Oval 26">
              <a:extLst>
                <a:ext uri="{FF2B5EF4-FFF2-40B4-BE49-F238E27FC236}">
                  <a16:creationId xmlns:a16="http://schemas.microsoft.com/office/drawing/2014/main" id="{33445B21-5805-4963-AFCA-71DC1D7423BE}"/>
                </a:ext>
              </a:extLst>
            </p:cNvPr>
            <p:cNvSpPr/>
            <p:nvPr/>
          </p:nvSpPr>
          <p:spPr>
            <a:xfrm>
              <a:off x="9931400" y="1270000"/>
              <a:ext cx="1079500" cy="10795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4E8F00"/>
                  </a:solidFill>
                </a:rPr>
                <a:t>You</a:t>
              </a:r>
            </a:p>
          </p:txBody>
        </p:sp>
      </p:grpSp>
      <p:sp>
        <p:nvSpPr>
          <p:cNvPr id="4" name="Footer Placeholder 3">
            <a:extLst>
              <a:ext uri="{FF2B5EF4-FFF2-40B4-BE49-F238E27FC236}">
                <a16:creationId xmlns:a16="http://schemas.microsoft.com/office/drawing/2014/main" id="{B135EFDC-50CA-E603-AB29-0455E3909932}"/>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5344A474-6400-FCFD-E62D-3FE275DDFD1B}"/>
              </a:ext>
            </a:extLst>
          </p:cNvPr>
          <p:cNvSpPr>
            <a:spLocks noGrp="1"/>
          </p:cNvSpPr>
          <p:nvPr>
            <p:ph type="sldNum" sz="quarter" idx="12"/>
          </p:nvPr>
        </p:nvSpPr>
        <p:spPr/>
        <p:txBody>
          <a:bodyPr/>
          <a:lstStyle/>
          <a:p>
            <a:fld id="{BECF63ED-5365-0347-943C-46237B9951C9}" type="slidenum">
              <a:rPr lang="en-US" smtClean="0"/>
              <a:t>27</a:t>
            </a:fld>
            <a:endParaRPr lang="en-US" dirty="0"/>
          </a:p>
        </p:txBody>
      </p:sp>
    </p:spTree>
    <p:extLst>
      <p:ext uri="{BB962C8B-B14F-4D97-AF65-F5344CB8AC3E}">
        <p14:creationId xmlns:p14="http://schemas.microsoft.com/office/powerpoint/2010/main" val="463051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16794E-9140-16B6-BDAD-BD5398F0F7DB}"/>
              </a:ext>
            </a:extLst>
          </p:cNvPr>
          <p:cNvSpPr>
            <a:spLocks noGrp="1"/>
          </p:cNvSpPr>
          <p:nvPr>
            <p:ph type="title"/>
          </p:nvPr>
        </p:nvSpPr>
        <p:spPr>
          <a:xfrm>
            <a:off x="426720" y="605600"/>
            <a:ext cx="11338560" cy="548640"/>
          </a:xfrm>
        </p:spPr>
        <p:txBody>
          <a:bodyPr/>
          <a:lstStyle/>
          <a:p>
            <a:r>
              <a:rPr lang="en-US" sz="4800" dirty="0">
                <a:solidFill>
                  <a:schemeClr val="accent4">
                    <a:lumMod val="75000"/>
                  </a:schemeClr>
                </a:solidFill>
                <a:latin typeface="Arial Black" panose="020B0604020202020204" pitchFamily="34" charset="0"/>
                <a:cs typeface="Arial Black" panose="020B0604020202020204" pitchFamily="34" charset="0"/>
              </a:rPr>
              <a:t>Measure &amp; Monitor</a:t>
            </a:r>
          </a:p>
        </p:txBody>
      </p:sp>
      <p:sp>
        <p:nvSpPr>
          <p:cNvPr id="5" name="Text Placeholder 4">
            <a:extLst>
              <a:ext uri="{FF2B5EF4-FFF2-40B4-BE49-F238E27FC236}">
                <a16:creationId xmlns:a16="http://schemas.microsoft.com/office/drawing/2014/main" id="{665DD03F-DFAF-E3DA-05F9-161C1D036839}"/>
              </a:ext>
            </a:extLst>
          </p:cNvPr>
          <p:cNvSpPr>
            <a:spLocks noGrp="1"/>
          </p:cNvSpPr>
          <p:nvPr>
            <p:ph type="body" sz="quarter" idx="13"/>
          </p:nvPr>
        </p:nvSpPr>
        <p:spPr>
          <a:xfrm>
            <a:off x="426720" y="1371600"/>
            <a:ext cx="7631430" cy="4572000"/>
          </a:xfrm>
        </p:spPr>
        <p:txBody>
          <a:bodyPr/>
          <a:lstStyle/>
          <a:p>
            <a:pPr marL="9525" indent="0">
              <a:buNone/>
            </a:pPr>
            <a:r>
              <a:rPr lang="en-US" sz="2200" dirty="0"/>
              <a:t>We’re in the early days of this topic, so statistics are scarce.</a:t>
            </a:r>
          </a:p>
          <a:p>
            <a:pPr marL="9525" indent="0">
              <a:buNone/>
            </a:pPr>
            <a:r>
              <a:rPr lang="en-US" sz="2200" dirty="0"/>
              <a:t>Tools for checking requirements, especially carbon counts:</a:t>
            </a:r>
          </a:p>
          <a:p>
            <a:r>
              <a:rPr lang="en-US" sz="2200" dirty="0"/>
              <a:t>Website Carbon Calculator</a:t>
            </a:r>
          </a:p>
          <a:p>
            <a:r>
              <a:rPr lang="en-US" sz="2200" dirty="0"/>
              <a:t>Beacon</a:t>
            </a:r>
          </a:p>
          <a:p>
            <a:r>
              <a:rPr lang="en-US" sz="2200" dirty="0"/>
              <a:t>Climate and Economic Justice Screening Tool (CEJST)</a:t>
            </a:r>
          </a:p>
          <a:p>
            <a:pPr marL="0" indent="0">
              <a:buNone/>
            </a:pPr>
            <a:r>
              <a:rPr lang="en-US" sz="2200" dirty="0"/>
              <a:t>To meet the WSG, first meet the W3C Web Content Accessibility Guidelines (WCAG) and Web Performance Guidelines.</a:t>
            </a:r>
          </a:p>
          <a:p>
            <a:pPr marL="342900" indent="-342900"/>
            <a:r>
              <a:rPr lang="en-US" sz="2200" dirty="0"/>
              <a:t>WCAG: Deque axe extension</a:t>
            </a:r>
          </a:p>
          <a:p>
            <a:pPr marL="342900" indent="-342900"/>
            <a:r>
              <a:rPr lang="en-US" sz="2200" dirty="0"/>
              <a:t>Web Performance: Core Web Vitals</a:t>
            </a:r>
          </a:p>
        </p:txBody>
      </p:sp>
      <p:pic>
        <p:nvPicPr>
          <p:cNvPr id="7" name="Picture 6" descr="Screenshot from the Website Carbon Calculator showing that JenStrickland.design has a carbon rating of A+">
            <a:extLst>
              <a:ext uri="{FF2B5EF4-FFF2-40B4-BE49-F238E27FC236}">
                <a16:creationId xmlns:a16="http://schemas.microsoft.com/office/drawing/2014/main" id="{B0261583-36EB-F217-9062-A25CA0EAC2F9}"/>
              </a:ext>
            </a:extLst>
          </p:cNvPr>
          <p:cNvPicPr>
            <a:picLocks noChangeAspect="1"/>
          </p:cNvPicPr>
          <p:nvPr/>
        </p:nvPicPr>
        <p:blipFill>
          <a:blip r:embed="rId3"/>
          <a:stretch>
            <a:fillRect/>
          </a:stretch>
        </p:blipFill>
        <p:spPr>
          <a:xfrm>
            <a:off x="7905750" y="3499102"/>
            <a:ext cx="4111201" cy="2444498"/>
          </a:xfrm>
          <a:prstGeom prst="rect">
            <a:avLst/>
          </a:prstGeom>
        </p:spPr>
      </p:pic>
      <p:sp>
        <p:nvSpPr>
          <p:cNvPr id="4" name="Footer Placeholder 3">
            <a:extLst>
              <a:ext uri="{FF2B5EF4-FFF2-40B4-BE49-F238E27FC236}">
                <a16:creationId xmlns:a16="http://schemas.microsoft.com/office/drawing/2014/main" id="{C80CF246-0890-58F9-4E51-84D5531E4A73}"/>
              </a:ext>
            </a:extLst>
          </p:cNvPr>
          <p:cNvSpPr>
            <a:spLocks noGrp="1"/>
          </p:cNvSpPr>
          <p:nvPr>
            <p:ph type="ftr" sz="quarter" idx="11"/>
          </p:nvPr>
        </p:nvSpPr>
        <p:spPr/>
        <p:txBody>
          <a:bodyPr/>
          <a:lstStyle/>
          <a:p>
            <a:r>
              <a:rPr lang="en-US"/>
              <a:t>© 2024 THE MITRE CORPORATION. ALL RIGHTS RESERVED. </a:t>
            </a:r>
            <a:endParaRPr lang="en-US" dirty="0"/>
          </a:p>
        </p:txBody>
      </p:sp>
      <p:sp>
        <p:nvSpPr>
          <p:cNvPr id="2" name="Slide Number Placeholder 1">
            <a:extLst>
              <a:ext uri="{FF2B5EF4-FFF2-40B4-BE49-F238E27FC236}">
                <a16:creationId xmlns:a16="http://schemas.microsoft.com/office/drawing/2014/main" id="{93E5195E-9844-1EFF-2307-32B0149AC6A2}"/>
              </a:ext>
            </a:extLst>
          </p:cNvPr>
          <p:cNvSpPr>
            <a:spLocks noGrp="1"/>
          </p:cNvSpPr>
          <p:nvPr>
            <p:ph type="sldNum" sz="quarter" idx="12"/>
          </p:nvPr>
        </p:nvSpPr>
        <p:spPr/>
        <p:txBody>
          <a:bodyPr/>
          <a:lstStyle/>
          <a:p>
            <a:fld id="{BECF63ED-5365-0347-943C-46237B9951C9}" type="slidenum">
              <a:rPr lang="en-US" smtClean="0"/>
              <a:t>28</a:t>
            </a:fld>
            <a:endParaRPr lang="en-US" dirty="0"/>
          </a:p>
        </p:txBody>
      </p:sp>
    </p:spTree>
    <p:extLst>
      <p:ext uri="{BB962C8B-B14F-4D97-AF65-F5344CB8AC3E}">
        <p14:creationId xmlns:p14="http://schemas.microsoft.com/office/powerpoint/2010/main" val="419122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nchor="t" anchorCtr="0"/>
          <a:lstStyle/>
          <a:p>
            <a:pPr>
              <a:lnSpc>
                <a:spcPct val="100000"/>
              </a:lnSpc>
            </a:pPr>
            <a:r>
              <a:rPr lang="en-US" sz="2000" dirty="0">
                <a:solidFill>
                  <a:schemeClr val="accent4">
                    <a:lumMod val="50000"/>
                  </a:schemeClr>
                </a:solidFill>
                <a:highlight>
                  <a:srgbClr val="D5FC79"/>
                </a:highlight>
              </a:rPr>
              <a:t>How to Sustainable Web Design</a:t>
            </a:r>
            <a:br>
              <a:rPr lang="en-US" dirty="0"/>
            </a:br>
            <a:r>
              <a:rPr lang="en-US" dirty="0"/>
              <a:t>Minimize environmental impact</a:t>
            </a:r>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29</a:t>
            </a:fld>
            <a:endParaRPr lang="en-US" dirty="0"/>
          </a:p>
        </p:txBody>
      </p:sp>
      <p:sp>
        <p:nvSpPr>
          <p:cNvPr id="6" name="Content Placeholder 5">
            <a:extLst>
              <a:ext uri="{FF2B5EF4-FFF2-40B4-BE49-F238E27FC236}">
                <a16:creationId xmlns:a16="http://schemas.microsoft.com/office/drawing/2014/main" id="{3D9B6CE0-6F94-19B8-3C46-E99C51854A6D}"/>
              </a:ext>
            </a:extLst>
          </p:cNvPr>
          <p:cNvSpPr>
            <a:spLocks noGrp="1"/>
          </p:cNvSpPr>
          <p:nvPr>
            <p:ph sz="quarter" idx="13"/>
          </p:nvPr>
        </p:nvSpPr>
        <p:spPr>
          <a:xfrm>
            <a:off x="426719" y="1371600"/>
            <a:ext cx="11248725" cy="4787900"/>
          </a:xfrm>
        </p:spPr>
        <p:txBody>
          <a:bodyPr numCol="2" spcCol="914400"/>
          <a:lstStyle/>
          <a:p>
            <a:pPr marL="171450" indent="-171450">
              <a:lnSpc>
                <a:spcPct val="120000"/>
              </a:lnSpc>
              <a:spcBef>
                <a:spcPts val="0"/>
              </a:spcBef>
              <a:spcAft>
                <a:spcPts val="1200"/>
              </a:spcAft>
              <a:buClr>
                <a:srgbClr val="4E8F00"/>
              </a:buClr>
              <a:buFont typeface="Wingdings" pitchFamily="2" charset="2"/>
              <a:buChar char="§"/>
            </a:pPr>
            <a:r>
              <a:rPr lang="en-US" sz="2000" dirty="0"/>
              <a:t>Build websites / apps from scratch so only required code is included. Many “no-code” or frameworks-based websites include unused packaged code, emitting more carbon unnecessarily.</a:t>
            </a:r>
          </a:p>
          <a:p>
            <a:pPr marL="171450" indent="-171450">
              <a:lnSpc>
                <a:spcPct val="120000"/>
              </a:lnSpc>
              <a:spcBef>
                <a:spcPts val="0"/>
              </a:spcBef>
              <a:spcAft>
                <a:spcPts val="1200"/>
              </a:spcAft>
              <a:buClr>
                <a:srgbClr val="4E8F00"/>
              </a:buClr>
              <a:buFont typeface="Wingdings" pitchFamily="2" charset="2"/>
              <a:buChar char="§"/>
            </a:pPr>
            <a:r>
              <a:rPr lang="en-US" sz="2000" dirty="0"/>
              <a:t>Host website / app on services using renewable energy for power.</a:t>
            </a:r>
          </a:p>
          <a:p>
            <a:pPr marL="171450" indent="-171450">
              <a:lnSpc>
                <a:spcPct val="120000"/>
              </a:lnSpc>
              <a:spcBef>
                <a:spcPts val="0"/>
              </a:spcBef>
              <a:spcAft>
                <a:spcPts val="1200"/>
              </a:spcAft>
              <a:buClr>
                <a:srgbClr val="4E8F00"/>
              </a:buClr>
              <a:buFont typeface="Wingdings" pitchFamily="2" charset="2"/>
              <a:buChar char="§"/>
            </a:pPr>
            <a:r>
              <a:rPr lang="en-US" sz="2000" dirty="0"/>
              <a:t>Avoid video unless it’s the only method </a:t>
            </a:r>
            <a:br>
              <a:rPr lang="en-US" sz="2000" dirty="0"/>
            </a:br>
            <a:r>
              <a:rPr lang="en-US" sz="2000" dirty="0"/>
              <a:t>for message. </a:t>
            </a:r>
          </a:p>
          <a:p>
            <a:pPr marL="171450" indent="-171450">
              <a:lnSpc>
                <a:spcPct val="120000"/>
              </a:lnSpc>
              <a:spcBef>
                <a:spcPts val="150000"/>
              </a:spcBef>
              <a:spcAft>
                <a:spcPts val="1200"/>
              </a:spcAft>
              <a:buClr>
                <a:srgbClr val="4E8F00"/>
              </a:buClr>
              <a:buFont typeface="Wingdings" pitchFamily="2" charset="2"/>
              <a:buChar char="§"/>
            </a:pPr>
            <a:r>
              <a:rPr lang="en-US" sz="2000" dirty="0"/>
              <a:t>Minimize all code to not only increase efficiency but improve UX through faster page load, thereby also improving accessibility as assistive tech can connect without barriers.</a:t>
            </a:r>
          </a:p>
          <a:p>
            <a:pPr marL="171450" indent="-171450">
              <a:lnSpc>
                <a:spcPct val="120000"/>
              </a:lnSpc>
              <a:spcBef>
                <a:spcPts val="0"/>
              </a:spcBef>
              <a:spcAft>
                <a:spcPts val="1200"/>
              </a:spcAft>
              <a:buClr>
                <a:srgbClr val="4E8F00"/>
              </a:buClr>
            </a:pPr>
            <a:r>
              <a:rPr lang="en-US" sz="2000" dirty="0"/>
              <a:t>Optimize images, preferably deliver in SVG/WebP to reduce file sizes.</a:t>
            </a:r>
          </a:p>
          <a:p>
            <a:pPr marL="171450" indent="-171450">
              <a:lnSpc>
                <a:spcPct val="120000"/>
              </a:lnSpc>
              <a:spcBef>
                <a:spcPts val="0"/>
              </a:spcBef>
              <a:spcAft>
                <a:spcPts val="1200"/>
              </a:spcAft>
              <a:buClr>
                <a:srgbClr val="4E8F00"/>
              </a:buClr>
              <a:buFont typeface="Wingdings" pitchFamily="2" charset="2"/>
              <a:buChar char="§"/>
            </a:pPr>
            <a:r>
              <a:rPr lang="en-US" sz="2000" dirty="0"/>
              <a:t>As part of the progressive enhancement technique all website assets leverage lazy loading to reduce unnecessary resources.</a:t>
            </a:r>
          </a:p>
        </p:txBody>
      </p:sp>
    </p:spTree>
    <p:extLst>
      <p:ext uri="{BB962C8B-B14F-4D97-AF65-F5344CB8AC3E}">
        <p14:creationId xmlns:p14="http://schemas.microsoft.com/office/powerpoint/2010/main" val="1732421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650C29-852B-F7B5-9340-B1DC2A1B6DC8}"/>
              </a:ext>
            </a:extLst>
          </p:cNvPr>
          <p:cNvSpPr>
            <a:spLocks noGrp="1"/>
          </p:cNvSpPr>
          <p:nvPr>
            <p:ph type="title"/>
          </p:nvPr>
        </p:nvSpPr>
        <p:spPr>
          <a:xfrm>
            <a:off x="426721" y="294320"/>
            <a:ext cx="11146970" cy="1194846"/>
          </a:xfrm>
        </p:spPr>
        <p:txBody>
          <a:bodyPr anchor="ctr" anchorCtr="0"/>
          <a:lstStyle/>
          <a:p>
            <a:r>
              <a:rPr lang="en-US" sz="2800" dirty="0">
                <a:solidFill>
                  <a:srgbClr val="AE6E48"/>
                </a:solidFill>
                <a:latin typeface="+mj-lt"/>
              </a:rPr>
              <a:t>How can we be in good relationship with Indigenous peoples, with non-human beings, with the land and water?</a:t>
            </a:r>
          </a:p>
        </p:txBody>
      </p:sp>
      <p:sp>
        <p:nvSpPr>
          <p:cNvPr id="5" name="Text Placeholder 4">
            <a:extLst>
              <a:ext uri="{FF2B5EF4-FFF2-40B4-BE49-F238E27FC236}">
                <a16:creationId xmlns:a16="http://schemas.microsoft.com/office/drawing/2014/main" id="{A0685977-15C9-163D-F13F-3C49FB0C22DA}"/>
              </a:ext>
            </a:extLst>
          </p:cNvPr>
          <p:cNvSpPr>
            <a:spLocks noGrp="1"/>
          </p:cNvSpPr>
          <p:nvPr>
            <p:ph type="body" sz="quarter" idx="13"/>
          </p:nvPr>
        </p:nvSpPr>
        <p:spPr>
          <a:xfrm>
            <a:off x="426719" y="1263952"/>
            <a:ext cx="11203305" cy="429299"/>
          </a:xfrm>
          <a:solidFill>
            <a:schemeClr val="bg1"/>
          </a:solidFill>
        </p:spPr>
        <p:txBody>
          <a:bodyPr numCol="1" spcCol="274320"/>
          <a:lstStyle/>
          <a:p>
            <a:pPr marL="9525" indent="0">
              <a:lnSpc>
                <a:spcPct val="120000"/>
              </a:lnSpc>
              <a:spcBef>
                <a:spcPts val="0"/>
              </a:spcBef>
              <a:spcAft>
                <a:spcPts val="1200"/>
              </a:spcAft>
              <a:buNone/>
            </a:pPr>
            <a:r>
              <a:rPr lang="en-US" sz="2000" b="1" dirty="0"/>
              <a:t>We are on ancestral lands of the:</a:t>
            </a:r>
          </a:p>
        </p:txBody>
      </p:sp>
      <p:grpSp>
        <p:nvGrpSpPr>
          <p:cNvPr id="10" name="Group 9" descr="Four portraits from representatives of these tribes. The first is Chief Black Coal, the second Chief Black Kettle, the third is eight chiefs, and the fourth is three women with three children">
            <a:extLst>
              <a:ext uri="{FF2B5EF4-FFF2-40B4-BE49-F238E27FC236}">
                <a16:creationId xmlns:a16="http://schemas.microsoft.com/office/drawing/2014/main" id="{5B6EBD36-6EC5-AA32-8321-B2D45017DE74}"/>
              </a:ext>
            </a:extLst>
          </p:cNvPr>
          <p:cNvGrpSpPr/>
          <p:nvPr/>
        </p:nvGrpSpPr>
        <p:grpSpPr>
          <a:xfrm>
            <a:off x="544563" y="1696452"/>
            <a:ext cx="11663479" cy="3597443"/>
            <a:chOff x="544563" y="1696452"/>
            <a:chExt cx="11663479" cy="3597443"/>
          </a:xfrm>
        </p:grpSpPr>
        <p:pic>
          <p:nvPicPr>
            <p:cNvPr id="1034" name="Picture 10" descr="Ute Agency">
              <a:extLst>
                <a:ext uri="{FF2B5EF4-FFF2-40B4-BE49-F238E27FC236}">
                  <a16:creationId xmlns:a16="http://schemas.microsoft.com/office/drawing/2014/main" id="{41CAC54C-0225-B5EE-9E7C-1FAFB67383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6422865" y="1696452"/>
              <a:ext cx="5544550" cy="2217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53FA25-41F1-9D49-9175-CE253F87D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338" y="1807573"/>
              <a:ext cx="1842821" cy="24878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531EFEB-5D58-704B-B465-74C5EBEC6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63" y="1789372"/>
              <a:ext cx="1866084" cy="23495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uthern Ute Archives">
              <a:extLst>
                <a:ext uri="{FF2B5EF4-FFF2-40B4-BE49-F238E27FC236}">
                  <a16:creationId xmlns:a16="http://schemas.microsoft.com/office/drawing/2014/main" id="{CC344190-F796-3E9A-4E92-CBDFF4AB6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0240" y="3663214"/>
              <a:ext cx="2717802" cy="16306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58C21EB-0B64-BC51-23D7-2601E7033C10}"/>
              </a:ext>
            </a:extLst>
          </p:cNvPr>
          <p:cNvSpPr txBox="1"/>
          <p:nvPr/>
        </p:nvSpPr>
        <p:spPr>
          <a:xfrm>
            <a:off x="457201" y="1752562"/>
            <a:ext cx="11653520" cy="4263227"/>
          </a:xfrm>
          <a:prstGeom prst="rect">
            <a:avLst/>
          </a:prstGeom>
          <a:noFill/>
        </p:spPr>
        <p:txBody>
          <a:bodyPr wrap="square" numCol="4" spcCol="274320" rtlCol="0">
            <a:noAutofit/>
          </a:bodyPr>
          <a:lstStyle/>
          <a:p>
            <a:pPr marL="120650" indent="-111125">
              <a:spcBef>
                <a:spcPts val="0"/>
              </a:spcBef>
              <a:spcAft>
                <a:spcPts val="16800"/>
              </a:spcAft>
              <a:buNone/>
            </a:pPr>
            <a:r>
              <a:rPr lang="en-US" sz="2800" b="1" dirty="0">
                <a:solidFill>
                  <a:schemeClr val="bg1">
                    <a:lumMod val="95000"/>
                  </a:schemeClr>
                </a:solidFill>
                <a:highlight>
                  <a:srgbClr val="000080"/>
                </a:highlight>
              </a:rPr>
              <a:t> Arapaho</a:t>
            </a:r>
            <a:r>
              <a:rPr lang="en-US" sz="2800" b="1" dirty="0">
                <a:solidFill>
                  <a:schemeClr val="accent1">
                    <a:lumMod val="50000"/>
                  </a:schemeClr>
                </a:solidFill>
                <a:highlight>
                  <a:srgbClr val="000080"/>
                </a:highlight>
              </a:rPr>
              <a:t>.</a:t>
            </a:r>
            <a:endParaRPr lang="en-US" sz="2400" b="1" dirty="0">
              <a:solidFill>
                <a:schemeClr val="accent1">
                  <a:lumMod val="50000"/>
                </a:schemeClr>
              </a:solidFill>
              <a:highlight>
                <a:srgbClr val="F2F2F2"/>
              </a:highlight>
            </a:endParaRPr>
          </a:p>
          <a:p>
            <a:pPr>
              <a:spcBef>
                <a:spcPts val="0"/>
              </a:spcBef>
              <a:spcAft>
                <a:spcPts val="1200"/>
              </a:spcAft>
              <a:buNone/>
            </a:pPr>
            <a:r>
              <a:rPr lang="en-US" sz="1200" dirty="0"/>
              <a:t>Chief Black Coal, one of the most influential Arapaho chiefs, largely kept Arapaho at peace with the U.S. &amp; out of the Great Sioux war of 1876.</a:t>
            </a:r>
          </a:p>
          <a:p>
            <a:pPr marL="9525" indent="0">
              <a:lnSpc>
                <a:spcPct val="120000"/>
              </a:lnSpc>
              <a:spcBef>
                <a:spcPts val="0"/>
              </a:spcBef>
              <a:spcAft>
                <a:spcPts val="1200"/>
              </a:spcAft>
              <a:buNone/>
            </a:pPr>
            <a:r>
              <a:rPr lang="en-US" sz="800" dirty="0"/>
              <a:t>Credit: John K. Hillers (Lifetime: Unknown) - Original publication: 1882, USA. Immediate source: Public domain.</a:t>
            </a:r>
          </a:p>
          <a:p>
            <a:pPr marL="9525">
              <a:spcBef>
                <a:spcPts val="150000"/>
              </a:spcBef>
              <a:spcAft>
                <a:spcPts val="2400"/>
              </a:spcAft>
            </a:pP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r>
              <a:rPr lang="en-US" sz="2400" b="1" dirty="0">
                <a:solidFill>
                  <a:schemeClr val="bg1">
                    <a:lumMod val="95000"/>
                  </a:schemeClr>
                </a:solidFill>
                <a:highlight>
                  <a:srgbClr val="000080"/>
                </a:highlight>
              </a:rPr>
              <a:t> </a:t>
            </a:r>
            <a:r>
              <a:rPr lang="en-US" sz="2800" b="1" dirty="0">
                <a:solidFill>
                  <a:schemeClr val="bg1">
                    <a:lumMod val="95000"/>
                  </a:schemeClr>
                </a:solidFill>
                <a:highlight>
                  <a:srgbClr val="000080"/>
                </a:highlight>
              </a:rPr>
              <a:t>Cheyenne</a:t>
            </a:r>
            <a:r>
              <a:rPr lang="en-US" sz="2800" b="1" dirty="0">
                <a:solidFill>
                  <a:schemeClr val="accent1">
                    <a:lumMod val="50000"/>
                  </a:schemeClr>
                </a:solidFill>
                <a:highlight>
                  <a:srgbClr val="000080"/>
                </a:highlight>
              </a:rPr>
              <a:t>.</a:t>
            </a:r>
            <a:endParaRPr lang="en-US" sz="1400" dirty="0">
              <a:solidFill>
                <a:schemeClr val="accent1">
                  <a:lumMod val="50000"/>
                </a:schemeClr>
              </a:solidFill>
              <a:highlight>
                <a:srgbClr val="F2F2F2"/>
              </a:highlight>
            </a:endParaRPr>
          </a:p>
          <a:p>
            <a:pPr>
              <a:spcBef>
                <a:spcPts val="600"/>
              </a:spcBef>
              <a:spcAft>
                <a:spcPts val="1200"/>
              </a:spcAft>
            </a:pPr>
            <a:r>
              <a:rPr lang="en-US" sz="1200" dirty="0"/>
              <a:t>Chief Black Kettle of the Southern Cheyenne, an advocate of peace among his people.</a:t>
            </a:r>
          </a:p>
          <a:p>
            <a:pPr marL="9525">
              <a:lnSpc>
                <a:spcPct val="120000"/>
              </a:lnSpc>
              <a:spcAft>
                <a:spcPts val="1200"/>
              </a:spcAft>
            </a:pPr>
            <a:r>
              <a:rPr lang="en-US" sz="800" dirty="0"/>
              <a:t>Source: Public domain.</a:t>
            </a:r>
          </a:p>
          <a:p>
            <a:pPr marL="9525" indent="0">
              <a:spcBef>
                <a:spcPts val="150000"/>
              </a:spcBef>
              <a:spcAft>
                <a:spcPts val="3000"/>
              </a:spcAft>
              <a:buNone/>
            </a:pP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br>
              <a:rPr lang="en-US" sz="2400" b="1" dirty="0">
                <a:solidFill>
                  <a:schemeClr val="bg1">
                    <a:lumMod val="95000"/>
                  </a:schemeClr>
                </a:solidFill>
                <a:highlight>
                  <a:srgbClr val="000080"/>
                </a:highlight>
              </a:rPr>
            </a:br>
            <a:r>
              <a:rPr lang="en-US" sz="2400" b="1" dirty="0">
                <a:solidFill>
                  <a:schemeClr val="bg1">
                    <a:lumMod val="95000"/>
                  </a:schemeClr>
                </a:solidFill>
                <a:highlight>
                  <a:srgbClr val="000080"/>
                </a:highlight>
              </a:rPr>
              <a:t> </a:t>
            </a:r>
            <a:r>
              <a:rPr lang="en-US" sz="3200" b="1" dirty="0">
                <a:solidFill>
                  <a:schemeClr val="bg1">
                    <a:lumMod val="95000"/>
                  </a:schemeClr>
                </a:solidFill>
                <a:highlight>
                  <a:srgbClr val="000080"/>
                </a:highlight>
              </a:rPr>
              <a:t>Ute</a:t>
            </a:r>
            <a:r>
              <a:rPr lang="en-US" sz="3200" b="1" dirty="0">
                <a:solidFill>
                  <a:schemeClr val="accent1">
                    <a:lumMod val="50000"/>
                  </a:schemeClr>
                </a:solidFill>
                <a:highlight>
                  <a:srgbClr val="000080"/>
                </a:highlight>
              </a:rPr>
              <a:t>.</a:t>
            </a:r>
            <a:r>
              <a:rPr lang="en-US" sz="3200" b="1" dirty="0">
                <a:solidFill>
                  <a:schemeClr val="bg1">
                    <a:lumMod val="95000"/>
                  </a:schemeClr>
                </a:solidFill>
                <a:highlight>
                  <a:srgbClr val="000080"/>
                </a:highlight>
              </a:rPr>
              <a:t> </a:t>
            </a:r>
            <a:endParaRPr lang="en-US" sz="2800" b="1" dirty="0">
              <a:solidFill>
                <a:schemeClr val="bg1">
                  <a:lumMod val="95000"/>
                </a:schemeClr>
              </a:solidFill>
              <a:highlight>
                <a:srgbClr val="000080"/>
              </a:highlight>
            </a:endParaRPr>
          </a:p>
          <a:p>
            <a:pPr marL="9525" indent="0">
              <a:spcAft>
                <a:spcPts val="1200"/>
              </a:spcAft>
              <a:buNone/>
            </a:pPr>
            <a:r>
              <a:rPr lang="en-US" sz="1200" dirty="0"/>
              <a:t>Southern Ute Indian Chiefs at the Consolidated Ute Indian Agency, 1922.</a:t>
            </a:r>
          </a:p>
          <a:p>
            <a:pPr marL="9525">
              <a:lnSpc>
                <a:spcPct val="120000"/>
              </a:lnSpc>
              <a:spcAft>
                <a:spcPts val="1200"/>
              </a:spcAft>
            </a:pPr>
            <a:r>
              <a:rPr lang="en-US" sz="800" dirty="0"/>
              <a:t>Source: https://www.southernute-nsn.gov/history/ and https://</a:t>
            </a:r>
            <a:r>
              <a:rPr lang="en-US" sz="800" dirty="0" err="1"/>
              <a:t>www.familysearch.org</a:t>
            </a:r>
            <a:r>
              <a:rPr lang="en-US" sz="800" dirty="0"/>
              <a:t>/</a:t>
            </a:r>
            <a:r>
              <a:rPr lang="en-US" sz="800" dirty="0" err="1"/>
              <a:t>en</a:t>
            </a:r>
            <a:r>
              <a:rPr lang="en-US" sz="800" dirty="0"/>
              <a:t>/wiki/</a:t>
            </a:r>
            <a:r>
              <a:rPr lang="en-US" sz="800" dirty="0" err="1"/>
              <a:t>Consolidated_Ute_Indian_Agency</a:t>
            </a:r>
            <a:r>
              <a:rPr lang="en-US" sz="800" dirty="0"/>
              <a:t>_(Colorado)</a:t>
            </a:r>
          </a:p>
        </p:txBody>
      </p:sp>
      <p:sp>
        <p:nvSpPr>
          <p:cNvPr id="4" name="Footer Placeholder 3">
            <a:extLst>
              <a:ext uri="{FF2B5EF4-FFF2-40B4-BE49-F238E27FC236}">
                <a16:creationId xmlns:a16="http://schemas.microsoft.com/office/drawing/2014/main" id="{2CB55F14-5227-2AF9-DECB-152C9772E016}"/>
              </a:ext>
            </a:extLst>
          </p:cNvPr>
          <p:cNvSpPr>
            <a:spLocks noGrp="1"/>
          </p:cNvSpPr>
          <p:nvPr>
            <p:ph type="ftr" sz="quarter" idx="11"/>
          </p:nvPr>
        </p:nvSpPr>
        <p:spPr/>
        <p:txBody>
          <a:bodyPr/>
          <a:lstStyle/>
          <a:p>
            <a:r>
              <a:rPr lang="en-US" dirty="0"/>
              <a:t>© 2024 THE MITRE CORPORATION. ALL RIGHTS RESERVED. </a:t>
            </a:r>
          </a:p>
        </p:txBody>
      </p:sp>
      <p:sp>
        <p:nvSpPr>
          <p:cNvPr id="2" name="Slide Number Placeholder 1">
            <a:extLst>
              <a:ext uri="{FF2B5EF4-FFF2-40B4-BE49-F238E27FC236}">
                <a16:creationId xmlns:a16="http://schemas.microsoft.com/office/drawing/2014/main" id="{04E5B4A1-C2C7-3F24-3C44-688A31A5CE62}"/>
              </a:ext>
            </a:extLst>
          </p:cNvPr>
          <p:cNvSpPr>
            <a:spLocks noGrp="1"/>
          </p:cNvSpPr>
          <p:nvPr>
            <p:ph type="sldNum" sz="quarter" idx="12"/>
          </p:nvPr>
        </p:nvSpPr>
        <p:spPr/>
        <p:txBody>
          <a:bodyPr/>
          <a:lstStyle/>
          <a:p>
            <a:fld id="{BECF63ED-5365-0347-943C-46237B9951C9}" type="slidenum">
              <a:rPr lang="en-US" smtClean="0"/>
              <a:t>3</a:t>
            </a:fld>
            <a:endParaRPr lang="en-US" dirty="0"/>
          </a:p>
        </p:txBody>
      </p:sp>
    </p:spTree>
    <p:extLst>
      <p:ext uri="{BB962C8B-B14F-4D97-AF65-F5344CB8AC3E}">
        <p14:creationId xmlns:p14="http://schemas.microsoft.com/office/powerpoint/2010/main" val="244734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nchor="t" anchorCtr="0"/>
          <a:lstStyle/>
          <a:p>
            <a:pPr>
              <a:lnSpc>
                <a:spcPct val="100000"/>
              </a:lnSpc>
            </a:pPr>
            <a:r>
              <a:rPr lang="en-US" sz="2000" dirty="0">
                <a:solidFill>
                  <a:schemeClr val="accent4">
                    <a:lumMod val="50000"/>
                  </a:schemeClr>
                </a:solidFill>
                <a:highlight>
                  <a:srgbClr val="D5FC79"/>
                </a:highlight>
              </a:rPr>
              <a:t>How to Accessibility</a:t>
            </a:r>
            <a:br>
              <a:rPr lang="en-US" dirty="0"/>
            </a:br>
            <a:r>
              <a:rPr lang="en-US" dirty="0"/>
              <a:t>Beyond Compliance</a:t>
            </a:r>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26720" y="1371600"/>
            <a:ext cx="6355080" cy="4572000"/>
          </a:xfrm>
        </p:spPr>
        <p:txBody>
          <a:bodyPr numCol="1" spcCol="182880" anchor="ctr" anchorCtr="0"/>
          <a:lstStyle/>
          <a:p>
            <a:pPr>
              <a:lnSpc>
                <a:spcPct val="110000"/>
              </a:lnSpc>
              <a:spcBef>
                <a:spcPts val="0"/>
              </a:spcBef>
              <a:spcAft>
                <a:spcPts val="600"/>
              </a:spcAft>
            </a:pPr>
            <a:r>
              <a:rPr lang="en-US" sz="1800" dirty="0"/>
              <a:t>Section 508 and other regulations define legal standards of accessibility. </a:t>
            </a:r>
          </a:p>
          <a:p>
            <a:pPr>
              <a:lnSpc>
                <a:spcPct val="110000"/>
              </a:lnSpc>
              <a:spcBef>
                <a:spcPts val="0"/>
              </a:spcBef>
              <a:spcAft>
                <a:spcPts val="600"/>
              </a:spcAft>
            </a:pPr>
            <a:r>
              <a:rPr lang="en-US" sz="1800" dirty="0"/>
              <a:t>Regulations rely on objectively testable standards while many guidelines require subjective expertise to deliver accessible outcomes. </a:t>
            </a:r>
          </a:p>
          <a:p>
            <a:pPr>
              <a:lnSpc>
                <a:spcPct val="110000"/>
              </a:lnSpc>
              <a:spcBef>
                <a:spcPts val="0"/>
              </a:spcBef>
              <a:spcAft>
                <a:spcPts val="600"/>
              </a:spcAft>
            </a:pPr>
            <a:r>
              <a:rPr lang="en-US" sz="1800" dirty="0"/>
              <a:t>Governance takes time and often is well behind the current best practices and guidelines established by standards bodies like the Worldwide Web Consortium (W3C) Accessibility Guidelines Working Group. </a:t>
            </a:r>
          </a:p>
          <a:p>
            <a:pPr>
              <a:lnSpc>
                <a:spcPct val="110000"/>
              </a:lnSpc>
              <a:spcBef>
                <a:spcPts val="0"/>
              </a:spcBef>
              <a:spcAft>
                <a:spcPts val="600"/>
              </a:spcAft>
            </a:pPr>
            <a:r>
              <a:rPr lang="en-US" sz="1800" dirty="0"/>
              <a:t>The most inclusive approach is to deliver </a:t>
            </a:r>
            <a:r>
              <a:rPr lang="en-US" sz="1800" b="1" dirty="0">
                <a:solidFill>
                  <a:schemeClr val="bg2">
                    <a:lumMod val="25000"/>
                  </a:schemeClr>
                </a:solidFill>
                <a:highlight>
                  <a:srgbClr val="D5FC79"/>
                </a:highlight>
              </a:rPr>
              <a:t>accessibility beyond compliance</a:t>
            </a:r>
            <a:r>
              <a:rPr lang="en-US" sz="1800" dirty="0"/>
              <a:t>: meeting the spirit, not only the letter of the law, employing the expertise of seasoned accessibility experts. Standards don’t guarantee accessibility — there needs to be a culture of accessibility.</a:t>
            </a:r>
          </a:p>
        </p:txBody>
      </p:sp>
      <p:sp>
        <p:nvSpPr>
          <p:cNvPr id="3" name="TextBox 2">
            <a:extLst>
              <a:ext uri="{FF2B5EF4-FFF2-40B4-BE49-F238E27FC236}">
                <a16:creationId xmlns:a16="http://schemas.microsoft.com/office/drawing/2014/main" id="{D57BD0E0-CCB7-09BE-A46E-706F62A8F1B2}"/>
              </a:ext>
            </a:extLst>
          </p:cNvPr>
          <p:cNvSpPr txBox="1"/>
          <p:nvPr/>
        </p:nvSpPr>
        <p:spPr>
          <a:xfrm>
            <a:off x="6795655" y="1385454"/>
            <a:ext cx="4982765" cy="4786745"/>
          </a:xfrm>
          <a:prstGeom prst="rect">
            <a:avLst/>
          </a:prstGeom>
          <a:solidFill>
            <a:srgbClr val="D5FC79">
              <a:alpha val="50196"/>
            </a:srgbClr>
          </a:solidFill>
        </p:spPr>
        <p:txBody>
          <a:bodyPr wrap="square" lIns="182880" tIns="91440" rIns="182880" bIns="182880" rtlCol="0">
            <a:noAutofit/>
          </a:bodyPr>
          <a:lstStyle/>
          <a:p>
            <a:pPr marL="285750" indent="-285750">
              <a:lnSpc>
                <a:spcPct val="120000"/>
              </a:lnSpc>
              <a:spcAft>
                <a:spcPts val="1200"/>
              </a:spcAft>
              <a:buFont typeface="Wingdings" pitchFamily="2" charset="2"/>
              <a:buChar char="§"/>
            </a:pPr>
            <a:r>
              <a:rPr lang="en-US" sz="1600" dirty="0"/>
              <a:t>Mobile usage skyrocketed over the past decade. WCAG 2.1 &amp; 2.2 add criteria for cognitive considerations &amp; mobile.</a:t>
            </a:r>
          </a:p>
          <a:p>
            <a:pPr marL="285750" indent="-285750">
              <a:lnSpc>
                <a:spcPct val="120000"/>
              </a:lnSpc>
              <a:spcAft>
                <a:spcPts val="1200"/>
              </a:spcAft>
              <a:buFont typeface="Wingdings" pitchFamily="2" charset="2"/>
              <a:buChar char="§"/>
            </a:pPr>
            <a:r>
              <a:rPr lang="en-US" sz="1600" dirty="0"/>
              <a:t>I encourage you to use WCAG 2.2, Levels A and AA — and AAA as much as possible. </a:t>
            </a:r>
            <a:br>
              <a:rPr lang="en-US" sz="1600" dirty="0"/>
            </a:br>
            <a:r>
              <a:rPr lang="en-US" sz="1600" dirty="0"/>
              <a:t>Honor the spirit of Section 508!</a:t>
            </a:r>
          </a:p>
          <a:p>
            <a:pPr marL="285750" indent="-285750">
              <a:lnSpc>
                <a:spcPct val="120000"/>
              </a:lnSpc>
              <a:spcAft>
                <a:spcPts val="1200"/>
              </a:spcAft>
              <a:buFont typeface="Wingdings" pitchFamily="2" charset="2"/>
              <a:buChar char="§"/>
            </a:pPr>
            <a:r>
              <a:rPr lang="en-US" sz="1600" dirty="0"/>
              <a:t>This empowers people to access materials in the range of ways they may use. For example:</a:t>
            </a:r>
          </a:p>
          <a:p>
            <a:pPr marL="628650" lvl="1" indent="-287338">
              <a:lnSpc>
                <a:spcPct val="120000"/>
              </a:lnSpc>
              <a:spcAft>
                <a:spcPts val="1200"/>
              </a:spcAft>
              <a:buFont typeface="Courier New" panose="02070309020205020404" pitchFamily="49" charset="0"/>
              <a:buChar char="o"/>
            </a:pPr>
            <a:r>
              <a:rPr lang="en-US" sz="1400" dirty="0"/>
              <a:t>Plain language ensures content is understandable.</a:t>
            </a:r>
          </a:p>
          <a:p>
            <a:pPr marL="628650" lvl="1" indent="-287338">
              <a:lnSpc>
                <a:spcPct val="120000"/>
              </a:lnSpc>
              <a:spcAft>
                <a:spcPts val="1200"/>
              </a:spcAft>
              <a:buFont typeface="Courier New" panose="02070309020205020404" pitchFamily="49" charset="0"/>
              <a:buChar char="o"/>
            </a:pPr>
            <a:r>
              <a:rPr lang="en-US" sz="1400" dirty="0"/>
              <a:t>Increased color contrast and touch target sizing and spacing support mobile device users.</a:t>
            </a:r>
          </a:p>
          <a:p>
            <a:pPr marL="628650" lvl="1" indent="-287338">
              <a:lnSpc>
                <a:spcPct val="120000"/>
              </a:lnSpc>
              <a:spcAft>
                <a:spcPts val="1200"/>
              </a:spcAft>
              <a:buFont typeface="Courier New" panose="02070309020205020404" pitchFamily="49" charset="0"/>
              <a:buChar char="o"/>
            </a:pPr>
            <a:r>
              <a:rPr lang="en-US" sz="1400" dirty="0"/>
              <a:t>Also, </a:t>
            </a:r>
            <a:r>
              <a:rPr lang="en-US" sz="1400" dirty="0" err="1"/>
              <a:t>PlainLanguage.gov</a:t>
            </a:r>
            <a:r>
              <a:rPr lang="en-US" sz="1400" dirty="0"/>
              <a:t> provides guidance on clear writing and meeting the Plain Writing Act.</a:t>
            </a:r>
          </a:p>
          <a:p>
            <a:endParaRPr lang="en-US" dirty="0"/>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30</a:t>
            </a:fld>
            <a:endParaRPr lang="en-US" dirty="0"/>
          </a:p>
        </p:txBody>
      </p:sp>
      <p:sp>
        <p:nvSpPr>
          <p:cNvPr id="2" name="TextBox 1">
            <a:extLst>
              <a:ext uri="{FF2B5EF4-FFF2-40B4-BE49-F238E27FC236}">
                <a16:creationId xmlns:a16="http://schemas.microsoft.com/office/drawing/2014/main" id="{BAB60CA3-F03C-34EC-C289-CB2BC94E4F92}"/>
              </a:ext>
            </a:extLst>
          </p:cNvPr>
          <p:cNvSpPr txBox="1"/>
          <p:nvPr/>
        </p:nvSpPr>
        <p:spPr>
          <a:xfrm>
            <a:off x="0" y="0"/>
            <a:ext cx="12191999" cy="6316824"/>
          </a:xfrm>
          <a:prstGeom prst="rect">
            <a:avLst/>
          </a:prstGeom>
          <a:solidFill>
            <a:schemeClr val="bg2"/>
          </a:solidFill>
        </p:spPr>
        <p:txBody>
          <a:bodyPr wrap="square" lIns="182880" tIns="182880" rIns="4572000" bIns="274320" rtlCol="0">
            <a:noAutofit/>
          </a:bodyPr>
          <a:lstStyle/>
          <a:p>
            <a:pPr>
              <a:spcAft>
                <a:spcPts val="900"/>
              </a:spcAft>
            </a:pPr>
            <a:r>
              <a:rPr lang="en-US" b="1" dirty="0">
                <a:latin typeface="+mj-lt"/>
              </a:rPr>
              <a:t>Accessibility Short How-to</a:t>
            </a:r>
          </a:p>
          <a:p>
            <a:pPr marL="285750" indent="-285750">
              <a:spcAft>
                <a:spcPts val="900"/>
              </a:spcAft>
              <a:buFont typeface="Wingdings" pitchFamily="2" charset="2"/>
              <a:buChar char="§"/>
            </a:pPr>
            <a:r>
              <a:rPr lang="en-US" dirty="0"/>
              <a:t>Use a </a:t>
            </a:r>
            <a:r>
              <a:rPr lang="en-US" dirty="0" err="1"/>
              <a:t>screenreader</a:t>
            </a:r>
            <a:r>
              <a:rPr lang="en-US" dirty="0"/>
              <a:t> (Mac comes with Voiceover built-in, Windows with Narrator) to read your work. I always have to do a web search for the keys to use it, because I context switch so much. [Check out: </a:t>
            </a:r>
            <a:r>
              <a:rPr lang="en-US" dirty="0">
                <a:hlinkClick r:id="rId3">
                  <a:extLst>
                    <a:ext uri="{A12FA001-AC4F-418D-AE19-62706E023703}">
                      <ahyp:hlinkClr xmlns:ahyp="http://schemas.microsoft.com/office/drawing/2018/hyperlinkcolor" val="tx"/>
                    </a:ext>
                  </a:extLst>
                </a:hlinkClick>
              </a:rPr>
              <a:t>https://dequeuniversity.com/screenreaders/survival-guide</a:t>
            </a:r>
            <a:r>
              <a:rPr lang="en-US" dirty="0"/>
              <a:t>]</a:t>
            </a:r>
          </a:p>
          <a:p>
            <a:pPr marL="285750" indent="-285750">
              <a:spcAft>
                <a:spcPts val="300"/>
              </a:spcAft>
              <a:buFont typeface="Wingdings" pitchFamily="2" charset="2"/>
              <a:buChar char="§"/>
            </a:pPr>
            <a:r>
              <a:rPr lang="en-US" dirty="0"/>
              <a:t>Documents</a:t>
            </a:r>
          </a:p>
          <a:p>
            <a:pPr marL="742950" lvl="1" indent="-285750">
              <a:spcAft>
                <a:spcPts val="900"/>
              </a:spcAft>
              <a:buFont typeface="Courier New" panose="02070309020205020404" pitchFamily="49" charset="0"/>
              <a:buChar char="o"/>
            </a:pPr>
            <a:r>
              <a:rPr lang="en-US" dirty="0"/>
              <a:t>Remove empty paragraphs, tabs, and spaces that are used to add white space — these are read to the user in some screen readers and become errors if exported to PDF.</a:t>
            </a:r>
          </a:p>
          <a:p>
            <a:pPr marL="742950" lvl="1" indent="-285750">
              <a:spcAft>
                <a:spcPts val="900"/>
              </a:spcAft>
              <a:buFont typeface="Courier New" panose="02070309020205020404" pitchFamily="49" charset="0"/>
              <a:buChar char="o"/>
            </a:pPr>
            <a:r>
              <a:rPr lang="en-US" dirty="0"/>
              <a:t>Navigate document headings using the sidebar navigation (Word).</a:t>
            </a:r>
          </a:p>
          <a:p>
            <a:pPr marL="285750" indent="-285750">
              <a:spcAft>
                <a:spcPts val="900"/>
              </a:spcAft>
              <a:buFont typeface="Wingdings" pitchFamily="2" charset="2"/>
              <a:buChar char="§"/>
            </a:pPr>
            <a:r>
              <a:rPr lang="en-US" dirty="0"/>
              <a:t>Web Services</a:t>
            </a:r>
          </a:p>
          <a:p>
            <a:pPr marL="742950" lvl="1" indent="-285750">
              <a:spcAft>
                <a:spcPts val="900"/>
              </a:spcAft>
              <a:buFont typeface="Courier New" panose="02070309020205020404" pitchFamily="49" charset="0"/>
              <a:buChar char="o"/>
            </a:pPr>
            <a:r>
              <a:rPr lang="en-US" dirty="0"/>
              <a:t>Use the Lighthouse extension in Chrome to do a preliminary test for web services. [</a:t>
            </a:r>
            <a:r>
              <a:rPr lang="en-US" dirty="0">
                <a:hlinkClick r:id="rId4">
                  <a:extLst>
                    <a:ext uri="{A12FA001-AC4F-418D-AE19-62706E023703}">
                      <ahyp:hlinkClr xmlns:ahyp="http://schemas.microsoft.com/office/drawing/2018/hyperlinkcolor" val="tx"/>
                    </a:ext>
                  </a:extLst>
                </a:hlinkClick>
              </a:rPr>
              <a:t>https://chrome.google.com/webstore/detail/lighthouse/blipmdconlkpinefehnmjammfjpmpbjk</a:t>
            </a:r>
            <a:r>
              <a:rPr lang="en-US" dirty="0"/>
              <a:t>] It’s not perfect, but it’s an initial automated read for web performance and accessibility.</a:t>
            </a:r>
          </a:p>
          <a:p>
            <a:pPr marL="742950" lvl="1" indent="-285750">
              <a:spcAft>
                <a:spcPts val="900"/>
              </a:spcAft>
              <a:buFont typeface="Courier New" panose="02070309020205020404" pitchFamily="49" charset="0"/>
              <a:buChar char="o"/>
            </a:pPr>
            <a:r>
              <a:rPr lang="en-US" dirty="0"/>
              <a:t>The axe extension is more accurate, in my experience. [</a:t>
            </a:r>
            <a:r>
              <a:rPr lang="en-US" dirty="0">
                <a:hlinkClick r:id="rId5">
                  <a:extLst>
                    <a:ext uri="{A12FA001-AC4F-418D-AE19-62706E023703}">
                      <ahyp:hlinkClr xmlns:ahyp="http://schemas.microsoft.com/office/drawing/2018/hyperlinkcolor" val="tx"/>
                    </a:ext>
                  </a:extLst>
                </a:hlinkClick>
              </a:rPr>
              <a:t>https://chrome.google.com/webstore/detail/axe-devtools-web-accessib/lhdoppojpmngadmnindnejefpokejbdd</a:t>
            </a:r>
            <a:r>
              <a:rPr lang="en-US" dirty="0"/>
              <a:t>]</a:t>
            </a:r>
          </a:p>
        </p:txBody>
      </p:sp>
    </p:spTree>
    <p:extLst>
      <p:ext uri="{BB962C8B-B14F-4D97-AF65-F5344CB8AC3E}">
        <p14:creationId xmlns:p14="http://schemas.microsoft.com/office/powerpoint/2010/main" val="18663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a:xfrm>
            <a:off x="429768" y="365760"/>
            <a:ext cx="7114032" cy="929640"/>
          </a:xfrm>
        </p:spPr>
        <p:txBody>
          <a:bodyPr anchor="t" anchorCtr="0"/>
          <a:lstStyle/>
          <a:p>
            <a:pPr>
              <a:lnSpc>
                <a:spcPct val="100000"/>
              </a:lnSpc>
            </a:pPr>
            <a:r>
              <a:rPr lang="en-US" sz="2000" dirty="0">
                <a:solidFill>
                  <a:schemeClr val="accent4">
                    <a:lumMod val="50000"/>
                  </a:schemeClr>
                </a:solidFill>
                <a:highlight>
                  <a:srgbClr val="D5FC79"/>
                </a:highlight>
              </a:rPr>
              <a:t>How to Equitable Design</a:t>
            </a:r>
            <a:br>
              <a:rPr lang="en-US" dirty="0"/>
            </a:br>
            <a:r>
              <a:rPr lang="en-US" dirty="0"/>
              <a:t>“Equality is equal access, </a:t>
            </a:r>
            <a:br>
              <a:rPr lang="en-US" dirty="0"/>
            </a:br>
            <a:r>
              <a:rPr lang="en-US" dirty="0"/>
              <a:t>while ‘equity’ is equal outcomes.”</a:t>
            </a:r>
            <a:br>
              <a:rPr lang="en-US" dirty="0"/>
            </a:br>
            <a:r>
              <a:rPr lang="en-US" sz="2400" b="0" dirty="0"/>
              <a:t>— Antoinette Carroll</a:t>
            </a:r>
            <a:br>
              <a:rPr lang="en-US" sz="2000" b="0" dirty="0"/>
            </a:br>
            <a:r>
              <a:rPr lang="en-US" sz="1800" b="0" dirty="0"/>
              <a:t>Creative Reaction Lab Founder, President, &amp; CEO</a:t>
            </a:r>
            <a:endParaRPr lang="en-US" b="0" dirty="0"/>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52387" y="2603500"/>
            <a:ext cx="11415562" cy="3683000"/>
          </a:xfrm>
        </p:spPr>
        <p:txBody>
          <a:bodyPr numCol="2" spcCol="548640" anchor="ctr" anchorCtr="0"/>
          <a:lstStyle/>
          <a:p>
            <a:pPr>
              <a:spcBef>
                <a:spcPts val="150000"/>
              </a:spcBef>
              <a:spcAft>
                <a:spcPts val="1800"/>
              </a:spcAft>
              <a:buClr>
                <a:srgbClr val="008F00"/>
              </a:buClr>
            </a:pPr>
            <a:r>
              <a:rPr lang="en-US" sz="1800" dirty="0"/>
              <a:t>Hire diverse teams</a:t>
            </a:r>
          </a:p>
          <a:p>
            <a:pPr>
              <a:spcBef>
                <a:spcPts val="0"/>
              </a:spcBef>
              <a:spcAft>
                <a:spcPts val="1800"/>
              </a:spcAft>
              <a:buClr>
                <a:srgbClr val="008F00"/>
              </a:buClr>
            </a:pPr>
            <a:r>
              <a:rPr lang="en-US" sz="1800" dirty="0"/>
              <a:t>Assess processes, document assumptions, identify risks</a:t>
            </a:r>
          </a:p>
          <a:p>
            <a:pPr>
              <a:spcBef>
                <a:spcPts val="0"/>
              </a:spcBef>
              <a:spcAft>
                <a:spcPts val="1800"/>
              </a:spcAft>
              <a:buClr>
                <a:srgbClr val="008F00"/>
              </a:buClr>
            </a:pPr>
            <a:r>
              <a:rPr lang="en-US" sz="1800" dirty="0"/>
              <a:t>Define equity for the team</a:t>
            </a:r>
          </a:p>
          <a:p>
            <a:pPr>
              <a:spcBef>
                <a:spcPts val="0"/>
              </a:spcBef>
              <a:spcAft>
                <a:spcPts val="150000"/>
              </a:spcAft>
              <a:buClr>
                <a:srgbClr val="008F00"/>
              </a:buClr>
            </a:pPr>
            <a:r>
              <a:rPr lang="en-US" sz="1800" dirty="0"/>
              <a:t>Identify under-served communities, stakeholders, indicators, data sources</a:t>
            </a:r>
          </a:p>
          <a:p>
            <a:pPr>
              <a:spcBef>
                <a:spcPts val="0"/>
              </a:spcBef>
              <a:spcAft>
                <a:spcPts val="1800"/>
              </a:spcAft>
              <a:buClr>
                <a:srgbClr val="008F00"/>
              </a:buClr>
            </a:pPr>
            <a:r>
              <a:rPr lang="en-US" sz="1800" dirty="0"/>
              <a:t>Conduct analysis to identify disparities, barriers</a:t>
            </a:r>
          </a:p>
          <a:p>
            <a:pPr>
              <a:spcBef>
                <a:spcPts val="0"/>
              </a:spcBef>
              <a:spcAft>
                <a:spcPts val="1800"/>
              </a:spcAft>
              <a:buClr>
                <a:srgbClr val="008F00"/>
              </a:buClr>
            </a:pPr>
            <a:r>
              <a:rPr lang="en-US" sz="1800" dirty="0"/>
              <a:t>Document &amp; socialize findings, lessons learned</a:t>
            </a:r>
          </a:p>
          <a:p>
            <a:pPr>
              <a:spcBef>
                <a:spcPts val="0"/>
              </a:spcBef>
              <a:spcAft>
                <a:spcPts val="1800"/>
              </a:spcAft>
              <a:buClr>
                <a:srgbClr val="008F00"/>
              </a:buClr>
            </a:pPr>
            <a:r>
              <a:rPr lang="en-US" sz="1800" dirty="0"/>
              <a:t>Plan, monitor &amp; measure, re-evaluate regularly</a:t>
            </a:r>
          </a:p>
          <a:p>
            <a:pPr>
              <a:spcBef>
                <a:spcPts val="0"/>
              </a:spcBef>
              <a:spcAft>
                <a:spcPts val="4800"/>
              </a:spcAft>
              <a:buClr>
                <a:srgbClr val="008F00"/>
              </a:buClr>
            </a:pPr>
            <a:r>
              <a:rPr lang="en-US" sz="1800" dirty="0"/>
              <a:t>Restore justice and liberation</a:t>
            </a:r>
          </a:p>
          <a:p>
            <a:pPr marL="635000" indent="0">
              <a:spcBef>
                <a:spcPts val="0"/>
              </a:spcBef>
              <a:spcAft>
                <a:spcPts val="1800"/>
              </a:spcAft>
              <a:buClr>
                <a:srgbClr val="008F00"/>
              </a:buClr>
              <a:buNone/>
            </a:pPr>
            <a:r>
              <a:rPr lang="en-US" sz="1400" dirty="0">
                <a:solidFill>
                  <a:schemeClr val="tx1"/>
                </a:solidFill>
              </a:rPr>
              <a:t>Source: Freeman, Tammy, and Patterson, </a:t>
            </a:r>
            <a:r>
              <a:rPr lang="en-US" sz="1400" dirty="0" err="1">
                <a:solidFill>
                  <a:schemeClr val="tx1"/>
                </a:solidFill>
              </a:rPr>
              <a:t>Jenine</a:t>
            </a:r>
            <a:r>
              <a:rPr lang="en-US" sz="1400" dirty="0">
                <a:solidFill>
                  <a:schemeClr val="tx1"/>
                </a:solidFill>
              </a:rPr>
              <a:t>. (2021). </a:t>
            </a:r>
            <a:br>
              <a:rPr lang="en-US" sz="1400" dirty="0">
                <a:solidFill>
                  <a:schemeClr val="tx1"/>
                </a:solidFill>
              </a:rPr>
            </a:br>
            <a:r>
              <a:rPr lang="en-US" sz="1400" dirty="0">
                <a:solidFill>
                  <a:schemeClr val="tx1"/>
                </a:solidFill>
              </a:rPr>
              <a:t>A Framework for Assessing Equity in Federal Programs </a:t>
            </a:r>
            <a:br>
              <a:rPr lang="en-US" sz="1400" dirty="0">
                <a:solidFill>
                  <a:schemeClr val="tx1"/>
                </a:solidFill>
              </a:rPr>
            </a:br>
            <a:r>
              <a:rPr lang="en-US" sz="1400" dirty="0">
                <a:solidFill>
                  <a:schemeClr val="tx1"/>
                </a:solidFill>
              </a:rPr>
              <a:t>and Policies, Advancing Racial Equity and Support for Underserved Communities Through the Federal Government (EO 13985). The MITRE Corporation, Version 1.0 May 2021.</a:t>
            </a:r>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31</a:t>
            </a:fld>
            <a:endParaRPr lang="en-US" dirty="0"/>
          </a:p>
        </p:txBody>
      </p:sp>
    </p:spTree>
    <p:extLst>
      <p:ext uri="{BB962C8B-B14F-4D97-AF65-F5344CB8AC3E}">
        <p14:creationId xmlns:p14="http://schemas.microsoft.com/office/powerpoint/2010/main" val="1657817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nchor="t" anchorCtr="0"/>
          <a:lstStyle/>
          <a:p>
            <a:pPr>
              <a:lnSpc>
                <a:spcPct val="100000"/>
              </a:lnSpc>
            </a:pPr>
            <a:r>
              <a:rPr lang="en-US" sz="2000" dirty="0">
                <a:solidFill>
                  <a:schemeClr val="accent4">
                    <a:lumMod val="50000"/>
                  </a:schemeClr>
                </a:solidFill>
                <a:highlight>
                  <a:srgbClr val="D5FC79"/>
                </a:highlight>
              </a:rPr>
              <a:t>How to Responsive Web Design</a:t>
            </a:r>
            <a:br>
              <a:rPr lang="en-US" dirty="0"/>
            </a:br>
            <a:r>
              <a:rPr lang="en-US" dirty="0"/>
              <a:t>One fluid web service</a:t>
            </a:r>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08057" y="1371600"/>
            <a:ext cx="11765281" cy="1714500"/>
          </a:xfrm>
        </p:spPr>
        <p:txBody>
          <a:bodyPr numCol="2" spcCol="365760" anchor="t" anchorCtr="0"/>
          <a:lstStyle/>
          <a:p>
            <a:pPr marL="0" indent="0">
              <a:lnSpc>
                <a:spcPct val="120000"/>
              </a:lnSpc>
              <a:spcBef>
                <a:spcPts val="0"/>
              </a:spcBef>
              <a:spcAft>
                <a:spcPts val="600"/>
              </a:spcAft>
              <a:buNone/>
            </a:pPr>
            <a:r>
              <a:rPr lang="en-US" sz="2000" b="1" dirty="0">
                <a:solidFill>
                  <a:schemeClr val="tx1"/>
                </a:solidFill>
              </a:rPr>
              <a:t>A technique that delivers </a:t>
            </a:r>
            <a:r>
              <a:rPr lang="en-US" sz="2000" b="1" dirty="0">
                <a:solidFill>
                  <a:schemeClr val="tx1"/>
                </a:solidFill>
                <a:highlight>
                  <a:srgbClr val="F5FF51"/>
                </a:highlight>
              </a:rPr>
              <a:t>one fluid web design </a:t>
            </a:r>
            <a:r>
              <a:rPr lang="en-US" sz="2000" b="1" dirty="0">
                <a:solidFill>
                  <a:schemeClr val="tx1"/>
                </a:solidFill>
              </a:rPr>
              <a:t>which flexibly adapts size dimensions and functionality, increasing usability and access for all devices. </a:t>
            </a:r>
          </a:p>
          <a:p>
            <a:pPr marL="0" indent="0">
              <a:lnSpc>
                <a:spcPct val="120000"/>
              </a:lnSpc>
              <a:spcBef>
                <a:spcPts val="0"/>
              </a:spcBef>
              <a:spcAft>
                <a:spcPts val="600"/>
              </a:spcAft>
              <a:buNone/>
            </a:pPr>
            <a:r>
              <a:rPr lang="en-US" sz="2000" b="1" dirty="0">
                <a:solidFill>
                  <a:schemeClr val="tx1"/>
                </a:solidFill>
              </a:rPr>
              <a:t>This </a:t>
            </a:r>
            <a:r>
              <a:rPr lang="en-US" sz="2000" b="1" dirty="0">
                <a:solidFill>
                  <a:schemeClr val="tx1"/>
                </a:solidFill>
                <a:highlight>
                  <a:srgbClr val="F5FF51"/>
                </a:highlight>
              </a:rPr>
              <a:t>minimizes resources </a:t>
            </a:r>
            <a:r>
              <a:rPr lang="en-US" sz="2000" b="1" dirty="0">
                <a:solidFill>
                  <a:schemeClr val="tx1"/>
                </a:solidFill>
              </a:rPr>
              <a:t>used to deliver the site, then in turn the amount of energy and effort to maintain.</a:t>
            </a:r>
          </a:p>
          <a:p>
            <a:pPr marL="0" indent="0">
              <a:lnSpc>
                <a:spcPct val="120000"/>
              </a:lnSpc>
              <a:spcBef>
                <a:spcPts val="0"/>
              </a:spcBef>
              <a:spcAft>
                <a:spcPts val="600"/>
              </a:spcAft>
              <a:buNone/>
            </a:pPr>
            <a:r>
              <a:rPr lang="en-US" sz="2000" b="1" dirty="0">
                <a:solidFill>
                  <a:schemeClr val="tx1"/>
                </a:solidFill>
              </a:rPr>
              <a:t>It is </a:t>
            </a:r>
            <a:r>
              <a:rPr lang="en-US" sz="2000" b="1" dirty="0">
                <a:solidFill>
                  <a:schemeClr val="tx1"/>
                </a:solidFill>
                <a:latin typeface="Arial Black" panose="020B0604020202020204" pitchFamily="34" charset="0"/>
                <a:cs typeface="Arial Black" panose="020B0604020202020204" pitchFamily="34" charset="0"/>
              </a:rPr>
              <a:t>not</a:t>
            </a:r>
            <a:r>
              <a:rPr lang="en-US" sz="2000" b="1" dirty="0">
                <a:solidFill>
                  <a:schemeClr val="tx1"/>
                </a:solidFill>
              </a:rPr>
              <a:t> just stacking items or fitting devices.</a:t>
            </a:r>
          </a:p>
        </p:txBody>
      </p:sp>
      <p:pic>
        <p:nvPicPr>
          <p:cNvPr id="2" name="responsive-v-adaptive" descr="Animation showing on the top a box using responsive web design that fluidly changes size based on space available, and on the bottom an example of adaptive web design where the box resizes and snaps to specific screen widths">
            <a:hlinkClick r:id="" action="ppaction://media"/>
            <a:extLst>
              <a:ext uri="{FF2B5EF4-FFF2-40B4-BE49-F238E27FC236}">
                <a16:creationId xmlns:a16="http://schemas.microsoft.com/office/drawing/2014/main" id="{DCBEDF79-B843-6C18-D8AC-958B42C2B65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12803D3-852F-1B48-A6E7-69781D55DDC8}" label="rwd_captions" lang="" r:embed="rId5"/>
                        </p173:trackLst>
                      </p173:tracksInfo>
                    </p:ext>
                  </p14:extLst>
                </p14:media>
              </p:ext>
            </p:extLst>
          </p:nvPr>
        </p:nvPicPr>
        <p:blipFill>
          <a:blip r:embed="rId6">
            <a:duotone>
              <a:schemeClr val="accent4">
                <a:shade val="45000"/>
                <a:satMod val="135000"/>
              </a:schemeClr>
              <a:prstClr val="white"/>
            </a:duotone>
          </a:blip>
          <a:stretch>
            <a:fillRect/>
          </a:stretch>
        </p:blipFill>
        <p:spPr>
          <a:xfrm>
            <a:off x="1687368" y="3213100"/>
            <a:ext cx="8587519" cy="2932950"/>
          </a:xfrm>
          <a:prstGeom prst="rect">
            <a:avLst/>
          </a:prstGeom>
          <a:ln w="76200">
            <a:noFill/>
          </a:ln>
        </p:spPr>
      </p:pic>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32</a:t>
            </a:fld>
            <a:endParaRPr lang="en-US" dirty="0"/>
          </a:p>
        </p:txBody>
      </p:sp>
    </p:spTree>
    <p:extLst>
      <p:ext uri="{BB962C8B-B14F-4D97-AF65-F5344CB8AC3E}">
        <p14:creationId xmlns:p14="http://schemas.microsoft.com/office/powerpoint/2010/main" val="92311686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nchor="t" anchorCtr="0"/>
          <a:lstStyle/>
          <a:p>
            <a:pPr>
              <a:lnSpc>
                <a:spcPct val="100000"/>
              </a:lnSpc>
            </a:pPr>
            <a:r>
              <a:rPr lang="en-US" sz="2000" dirty="0">
                <a:solidFill>
                  <a:schemeClr val="accent4">
                    <a:lumMod val="50000"/>
                  </a:schemeClr>
                </a:solidFill>
                <a:highlight>
                  <a:srgbClr val="D5FC79"/>
                </a:highlight>
              </a:rPr>
              <a:t>How to Progressive Enhancement</a:t>
            </a:r>
            <a:br>
              <a:rPr lang="en-US" dirty="0"/>
            </a:br>
            <a:r>
              <a:rPr lang="en-US" dirty="0"/>
              <a:t>Deliver just what’s needed for each person</a:t>
            </a:r>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26720" y="1600200"/>
            <a:ext cx="6086969" cy="3657600"/>
          </a:xfrm>
        </p:spPr>
        <p:txBody>
          <a:bodyPr anchor="t" anchorCtr="0"/>
          <a:lstStyle/>
          <a:p>
            <a:pPr marL="457200" indent="-457200">
              <a:lnSpc>
                <a:spcPct val="120000"/>
              </a:lnSpc>
              <a:spcBef>
                <a:spcPts val="0"/>
              </a:spcBef>
              <a:spcAft>
                <a:spcPts val="3000"/>
              </a:spcAft>
              <a:buClr>
                <a:srgbClr val="4E8F00"/>
              </a:buClr>
              <a:buFont typeface="+mj-lt"/>
              <a:buAutoNum type="arabicPeriod"/>
            </a:pPr>
            <a:r>
              <a:rPr lang="en-US" b="1" dirty="0"/>
              <a:t>Identify the key functionality of the feature you want to implement.</a:t>
            </a:r>
          </a:p>
          <a:p>
            <a:pPr marL="457200" indent="-457200">
              <a:lnSpc>
                <a:spcPct val="120000"/>
              </a:lnSpc>
              <a:spcBef>
                <a:spcPts val="0"/>
              </a:spcBef>
              <a:spcAft>
                <a:spcPts val="3000"/>
              </a:spcAft>
              <a:buClr>
                <a:srgbClr val="4E8F00"/>
              </a:buClr>
              <a:buFont typeface="+mj-lt"/>
              <a:buAutoNum type="arabicPeriod"/>
            </a:pPr>
            <a:r>
              <a:rPr lang="en-US" b="1" dirty="0"/>
              <a:t>Provide this functionality with </a:t>
            </a:r>
            <a:br>
              <a:rPr lang="en-US" b="1" dirty="0"/>
            </a:br>
            <a:r>
              <a:rPr lang="en-US" b="1" dirty="0"/>
              <a:t>the simplest technology.</a:t>
            </a:r>
          </a:p>
          <a:p>
            <a:pPr marL="457200" indent="-457200">
              <a:lnSpc>
                <a:spcPct val="120000"/>
              </a:lnSpc>
              <a:spcBef>
                <a:spcPts val="0"/>
              </a:spcBef>
              <a:spcAft>
                <a:spcPts val="3000"/>
              </a:spcAft>
              <a:buClr>
                <a:srgbClr val="4E8F00"/>
              </a:buClr>
              <a:buFont typeface="+mj-lt"/>
              <a:buAutoNum type="arabicPeriod"/>
            </a:pPr>
            <a:r>
              <a:rPr lang="en-US" b="1" dirty="0"/>
              <a:t>Enhance!</a:t>
            </a:r>
          </a:p>
        </p:txBody>
      </p:sp>
      <p:grpSp>
        <p:nvGrpSpPr>
          <p:cNvPr id="11" name="Group 10">
            <a:extLst>
              <a:ext uri="{FF2B5EF4-FFF2-40B4-BE49-F238E27FC236}">
                <a16:creationId xmlns:a16="http://schemas.microsoft.com/office/drawing/2014/main" id="{DC5597C1-BAB5-278B-8642-6C8DF9BC5436}"/>
              </a:ext>
              <a:ext uri="{C183D7F6-B498-43B3-948B-1728B52AA6E4}">
                <adec:decorative xmlns:adec="http://schemas.microsoft.com/office/drawing/2017/decorative" val="1"/>
              </a:ext>
            </a:extLst>
          </p:cNvPr>
          <p:cNvGrpSpPr/>
          <p:nvPr/>
        </p:nvGrpSpPr>
        <p:grpSpPr>
          <a:xfrm>
            <a:off x="7345801" y="490402"/>
            <a:ext cx="3657600" cy="5338898"/>
            <a:chOff x="7345801" y="490402"/>
            <a:chExt cx="3657600" cy="5338898"/>
          </a:xfrm>
        </p:grpSpPr>
        <p:pic>
          <p:nvPicPr>
            <p:cNvPr id="3" name="Graphic 2">
              <a:extLst>
                <a:ext uri="{FF2B5EF4-FFF2-40B4-BE49-F238E27FC236}">
                  <a16:creationId xmlns:a16="http://schemas.microsoft.com/office/drawing/2014/main" id="{C2D6696E-8027-8459-75F6-E497D4FF97E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5801" y="1111590"/>
              <a:ext cx="3657600" cy="4717710"/>
            </a:xfrm>
            <a:prstGeom prst="rect">
              <a:avLst/>
            </a:prstGeom>
            <a:effectLst>
              <a:outerShdw dist="63500" dir="2700000" algn="tl" rotWithShape="0">
                <a:srgbClr val="4E8F00"/>
              </a:outerShdw>
            </a:effectLst>
          </p:spPr>
        </p:pic>
        <p:pic>
          <p:nvPicPr>
            <p:cNvPr id="6" name="Graphic 5" descr="Sparkler with solid fill">
              <a:extLst>
                <a:ext uri="{FF2B5EF4-FFF2-40B4-BE49-F238E27FC236}">
                  <a16:creationId xmlns:a16="http://schemas.microsoft.com/office/drawing/2014/main" id="{1D9F6455-F0FE-0369-492F-DACCCEB9F0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753483" flipH="1">
              <a:off x="8828851" y="490402"/>
              <a:ext cx="2083329" cy="2083329"/>
            </a:xfrm>
            <a:prstGeom prst="rect">
              <a:avLst/>
            </a:prstGeom>
            <a:effectLst>
              <a:outerShdw dist="38099" dir="2550178" algn="tl" rotWithShape="0">
                <a:srgbClr val="F5FF51"/>
              </a:outerShdw>
            </a:effectLst>
          </p:spPr>
        </p:pic>
      </p:grpSp>
      <p:grpSp>
        <p:nvGrpSpPr>
          <p:cNvPr id="7" name="Group 6" descr="How to design a progressive enhancement video card">
            <a:extLst>
              <a:ext uri="{FF2B5EF4-FFF2-40B4-BE49-F238E27FC236}">
                <a16:creationId xmlns:a16="http://schemas.microsoft.com/office/drawing/2014/main" id="{58BD2B75-E37E-756A-6938-C2586B1091BC}"/>
              </a:ext>
            </a:extLst>
          </p:cNvPr>
          <p:cNvGrpSpPr/>
          <p:nvPr/>
        </p:nvGrpSpPr>
        <p:grpSpPr>
          <a:xfrm>
            <a:off x="-2983" y="-18288"/>
            <a:ext cx="12192000" cy="6876288"/>
            <a:chOff x="0" y="0"/>
            <a:chExt cx="12192000" cy="6876288"/>
          </a:xfrm>
        </p:grpSpPr>
        <p:sp>
          <p:nvSpPr>
            <p:cNvPr id="2" name="TextBox 1">
              <a:extLst>
                <a:ext uri="{FF2B5EF4-FFF2-40B4-BE49-F238E27FC236}">
                  <a16:creationId xmlns:a16="http://schemas.microsoft.com/office/drawing/2014/main" id="{8A824925-4BF3-70AC-85CC-FE2BC3524BF0}"/>
                </a:ext>
              </a:extLst>
            </p:cNvPr>
            <p:cNvSpPr txBox="1"/>
            <p:nvPr/>
          </p:nvSpPr>
          <p:spPr>
            <a:xfrm>
              <a:off x="0" y="0"/>
              <a:ext cx="3790096" cy="6297790"/>
            </a:xfrm>
            <a:prstGeom prst="rect">
              <a:avLst/>
            </a:prstGeom>
            <a:solidFill>
              <a:schemeClr val="bg2"/>
            </a:solidFill>
          </p:spPr>
          <p:txBody>
            <a:bodyPr wrap="square" lIns="182880" tIns="91440" rIns="182880" bIns="822960" rtlCol="0">
              <a:noAutofit/>
            </a:bodyPr>
            <a:lstStyle/>
            <a:p>
              <a:pPr>
                <a:spcAft>
                  <a:spcPts val="600"/>
                </a:spcAft>
              </a:pPr>
              <a:r>
                <a:rPr lang="en-US" sz="1600" b="1" dirty="0">
                  <a:latin typeface="+mj-lt"/>
                </a:rPr>
                <a:t>Example for Basic Video Card</a:t>
              </a:r>
            </a:p>
            <a:p>
              <a:pPr marL="285750" indent="-285750">
                <a:spcAft>
                  <a:spcPts val="600"/>
                </a:spcAft>
                <a:buFont typeface="Arial" panose="020B0604020202020204" pitchFamily="34" charset="0"/>
                <a:buChar char="•"/>
              </a:pPr>
              <a:r>
                <a:rPr lang="en-US" sz="1600" dirty="0"/>
                <a:t>Title</a:t>
              </a:r>
            </a:p>
            <a:p>
              <a:pPr marL="285750" indent="-285750">
                <a:spcAft>
                  <a:spcPts val="600"/>
                </a:spcAft>
                <a:buFont typeface="Arial" panose="020B0604020202020204" pitchFamily="34" charset="0"/>
                <a:buChar char="•"/>
              </a:pPr>
              <a:r>
                <a:rPr lang="en-US" sz="1600" dirty="0"/>
                <a:t>Description</a:t>
              </a:r>
            </a:p>
            <a:p>
              <a:pPr marL="285750" indent="-285750">
                <a:spcAft>
                  <a:spcPts val="600"/>
                </a:spcAft>
                <a:buFont typeface="Arial" panose="020B0604020202020204" pitchFamily="34" charset="0"/>
                <a:buChar char="•"/>
              </a:pPr>
              <a:r>
                <a:rPr lang="en-US" sz="1600" dirty="0"/>
                <a:t>Duration of video</a:t>
              </a:r>
            </a:p>
            <a:p>
              <a:pPr marL="285750" indent="-285750">
                <a:spcAft>
                  <a:spcPts val="600"/>
                </a:spcAft>
                <a:buFont typeface="Arial" panose="020B0604020202020204" pitchFamily="34" charset="0"/>
                <a:buChar char="•"/>
              </a:pPr>
              <a:r>
                <a:rPr lang="en-US" sz="1600" dirty="0"/>
                <a:t>Link to video service in a box with indication of external link</a:t>
              </a:r>
            </a:p>
            <a:p>
              <a:pPr>
                <a:spcBef>
                  <a:spcPts val="1200"/>
                </a:spcBef>
                <a:spcAft>
                  <a:spcPts val="600"/>
                </a:spcAft>
              </a:pPr>
              <a:r>
                <a:rPr lang="en-US" sz="1600" b="1" dirty="0">
                  <a:latin typeface="+mj-lt"/>
                </a:rPr>
                <a:t>Enhancement 1</a:t>
              </a:r>
            </a:p>
            <a:p>
              <a:pPr marL="285750" indent="-285750">
                <a:spcAft>
                  <a:spcPts val="600"/>
                </a:spcAft>
                <a:buFont typeface="Arial" panose="020B0604020202020204" pitchFamily="34" charset="0"/>
                <a:buChar char="•"/>
              </a:pPr>
              <a:r>
                <a:rPr lang="en-US" sz="1600" dirty="0"/>
                <a:t>Same as above</a:t>
              </a:r>
            </a:p>
            <a:p>
              <a:pPr marL="285750" indent="-285750">
                <a:spcAft>
                  <a:spcPts val="600"/>
                </a:spcAft>
                <a:buFont typeface="Arial" panose="020B0604020202020204" pitchFamily="34" charset="0"/>
                <a:buChar char="•"/>
              </a:pPr>
              <a:r>
                <a:rPr lang="en-US" sz="1600" dirty="0"/>
                <a:t>Poster image of video with alt text</a:t>
              </a:r>
            </a:p>
            <a:p>
              <a:pPr marL="285750" indent="-285750">
                <a:spcAft>
                  <a:spcPts val="600"/>
                </a:spcAft>
                <a:buFont typeface="Arial" panose="020B0604020202020204" pitchFamily="34" charset="0"/>
                <a:buChar char="•"/>
              </a:pPr>
              <a:r>
                <a:rPr lang="en-US" sz="1600" dirty="0"/>
                <a:t>Set dimensions on poster container so that the screen will not shift when image loads</a:t>
              </a:r>
            </a:p>
            <a:p>
              <a:pPr>
                <a:spcBef>
                  <a:spcPts val="1200"/>
                </a:spcBef>
                <a:spcAft>
                  <a:spcPts val="600"/>
                </a:spcAft>
              </a:pPr>
              <a:r>
                <a:rPr lang="en-US" sz="1600" b="1" dirty="0">
                  <a:latin typeface="+mj-lt"/>
                </a:rPr>
                <a:t>Enhancement 2</a:t>
              </a:r>
            </a:p>
            <a:p>
              <a:pPr marL="285750" indent="-285750">
                <a:spcAft>
                  <a:spcPts val="600"/>
                </a:spcAft>
                <a:buFont typeface="Arial" panose="020B0604020202020204" pitchFamily="34" charset="0"/>
                <a:buChar char="•"/>
              </a:pPr>
              <a:r>
                <a:rPr lang="en-US" sz="1600" dirty="0"/>
                <a:t>Same as above</a:t>
              </a:r>
            </a:p>
            <a:p>
              <a:pPr marL="285750" indent="-285750">
                <a:spcAft>
                  <a:spcPts val="600"/>
                </a:spcAft>
                <a:buFont typeface="Arial" panose="020B0604020202020204" pitchFamily="34" charset="0"/>
                <a:buChar char="•"/>
              </a:pPr>
              <a:r>
                <a:rPr lang="en-US" sz="1600" dirty="0"/>
                <a:t>Embedded video that does not auto-play, only play on user action</a:t>
              </a:r>
            </a:p>
            <a:p>
              <a:pPr marL="285750" indent="-285750">
                <a:spcAft>
                  <a:spcPts val="600"/>
                </a:spcAft>
                <a:buFont typeface="Arial" panose="020B0604020202020204" pitchFamily="34" charset="0"/>
                <a:buChar char="•"/>
              </a:pPr>
              <a:r>
                <a:rPr lang="en-US" sz="1600" dirty="0"/>
                <a:t>Include size of the video</a:t>
              </a:r>
            </a:p>
          </p:txBody>
        </p:sp>
        <p:pic>
          <p:nvPicPr>
            <p:cNvPr id="10" name="Picture 9" descr="Sample of visual wireframe for the images for progressive enhancement">
              <a:extLst>
                <a:ext uri="{FF2B5EF4-FFF2-40B4-BE49-F238E27FC236}">
                  <a16:creationId xmlns:a16="http://schemas.microsoft.com/office/drawing/2014/main" id="{37B772A6-B290-43E4-2B21-CE6EFB5C6121}"/>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rcRect l="113" r="113"/>
            <a:stretch/>
          </p:blipFill>
          <p:spPr>
            <a:xfrm>
              <a:off x="3688926" y="0"/>
              <a:ext cx="3297842" cy="6876288"/>
            </a:xfrm>
            <a:prstGeom prst="rect">
              <a:avLst/>
            </a:prstGeom>
            <a:solidFill>
              <a:schemeClr val="tx2"/>
            </a:solidFill>
          </p:spPr>
        </p:pic>
        <p:sp>
          <p:nvSpPr>
            <p:cNvPr id="8" name="TextBox 7">
              <a:extLst>
                <a:ext uri="{FF2B5EF4-FFF2-40B4-BE49-F238E27FC236}">
                  <a16:creationId xmlns:a16="http://schemas.microsoft.com/office/drawing/2014/main" id="{FBCB0524-2036-A049-5991-B2B7A8313EAD}"/>
                </a:ext>
              </a:extLst>
            </p:cNvPr>
            <p:cNvSpPr txBox="1"/>
            <p:nvPr/>
          </p:nvSpPr>
          <p:spPr>
            <a:xfrm>
              <a:off x="6934200" y="15498"/>
              <a:ext cx="5257800" cy="6858000"/>
            </a:xfrm>
            <a:prstGeom prst="rect">
              <a:avLst/>
            </a:prstGeom>
            <a:solidFill>
              <a:schemeClr val="bg2"/>
            </a:solidFill>
          </p:spPr>
          <p:txBody>
            <a:bodyPr wrap="square" lIns="182880" tIns="91440" rIns="274320" bIns="182880" rtlCol="0">
              <a:noAutofit/>
            </a:bodyPr>
            <a:lstStyle/>
            <a:p>
              <a:pPr algn="l"/>
              <a:r>
                <a:rPr lang="en-US" sz="1200" b="1" i="0" u="none" strike="noStrike" dirty="0">
                  <a:solidFill>
                    <a:srgbClr val="1F2328"/>
                  </a:solidFill>
                  <a:effectLst/>
                </a:rPr>
                <a:t>1 baseline experience</a:t>
              </a:r>
              <a:endParaRPr lang="en-US" sz="1200" dirty="0">
                <a:solidFill>
                  <a:srgbClr val="1F2328"/>
                </a:solidFill>
              </a:endParaRPr>
            </a:p>
            <a:p>
              <a:pPr algn="l">
                <a:spcAft>
                  <a:spcPts val="600"/>
                </a:spcAft>
              </a:pPr>
              <a:r>
                <a:rPr lang="en-US" sz="1200" b="0" i="0" u="none" strike="noStrike" dirty="0">
                  <a:solidFill>
                    <a:srgbClr val="1F2328"/>
                  </a:solidFill>
                  <a:effectLst/>
                </a:rPr>
                <a:t>The first deliverable would be the linked video title text, as follows, perhaps inside a shaded box created with HTML; the entire box may be clickable.</a:t>
              </a:r>
            </a:p>
            <a:p>
              <a:pPr marL="293688" lvl="1">
                <a:spcAft>
                  <a:spcPts val="600"/>
                </a:spcAft>
              </a:pPr>
              <a:r>
                <a:rPr lang="en-US" sz="1200" u="none" strike="noStrike" dirty="0">
                  <a:solidFill>
                    <a:srgbClr val="1F2328"/>
                  </a:solidFill>
                  <a:effectLst/>
                  <a:latin typeface="Consolas" panose="020B0609020204030204" pitchFamily="49" charset="0"/>
                  <a:cs typeface="Consolas" panose="020B0609020204030204" pitchFamily="49" charset="0"/>
                </a:rPr>
                <a:t>&lt;a title="Go to video about disability compensation" class="video-link" </a:t>
              </a:r>
              <a:r>
                <a:rPr lang="en-US" sz="1200" u="none" strike="noStrike" dirty="0" err="1">
                  <a:solidFill>
                    <a:srgbClr val="1F2328"/>
                  </a:solidFill>
                  <a:effectLst/>
                  <a:latin typeface="Consolas" panose="020B0609020204030204" pitchFamily="49" charset="0"/>
                  <a:cs typeface="Consolas" panose="020B0609020204030204" pitchFamily="49" charset="0"/>
                </a:rPr>
                <a:t>href</a:t>
              </a:r>
              <a:r>
                <a:rPr lang="en-US" sz="1200" u="none" strike="noStrike" dirty="0">
                  <a:solidFill>
                    <a:srgbClr val="1F2328"/>
                  </a:solidFill>
                  <a:effectLst/>
                  <a:latin typeface="Consolas" panose="020B0609020204030204" pitchFamily="49" charset="0"/>
                  <a:cs typeface="Consolas" panose="020B0609020204030204" pitchFamily="49" charset="0"/>
                </a:rPr>
                <a:t>="https://</a:t>
              </a:r>
              <a:r>
                <a:rPr lang="en-US" sz="1200" u="none" strike="noStrike" dirty="0" err="1">
                  <a:solidFill>
                    <a:srgbClr val="1F2328"/>
                  </a:solidFill>
                  <a:effectLst/>
                  <a:latin typeface="Consolas" panose="020B0609020204030204" pitchFamily="49" charset="0"/>
                  <a:cs typeface="Consolas" panose="020B0609020204030204" pitchFamily="49" charset="0"/>
                </a:rPr>
                <a:t>www.youtube.com</a:t>
              </a:r>
              <a:r>
                <a:rPr lang="en-US" sz="1200" u="none" strike="noStrike" dirty="0">
                  <a:solidFill>
                    <a:srgbClr val="1F2328"/>
                  </a:solidFill>
                  <a:effectLst/>
                  <a:latin typeface="Consolas" panose="020B0609020204030204" pitchFamily="49" charset="0"/>
                  <a:cs typeface="Consolas" panose="020B0609020204030204" pitchFamily="49" charset="0"/>
                </a:rPr>
                <a:t>/</a:t>
              </a:r>
              <a:r>
                <a:rPr lang="en-US" sz="1200" u="none" strike="noStrike" dirty="0" err="1">
                  <a:solidFill>
                    <a:srgbClr val="1F2328"/>
                  </a:solidFill>
                  <a:effectLst/>
                  <a:latin typeface="Consolas" panose="020B0609020204030204" pitchFamily="49" charset="0"/>
                  <a:cs typeface="Consolas" panose="020B0609020204030204" pitchFamily="49" charset="0"/>
                </a:rPr>
                <a:t>watch?time_continue</a:t>
              </a:r>
              <a:r>
                <a:rPr lang="en-US" sz="1200" u="none" strike="noStrike" dirty="0">
                  <a:solidFill>
                    <a:srgbClr val="1F2328"/>
                  </a:solidFill>
                  <a:effectLst/>
                  <a:latin typeface="Consolas" panose="020B0609020204030204" pitchFamily="49" charset="0"/>
                  <a:cs typeface="Consolas" panose="020B0609020204030204" pitchFamily="49" charset="0"/>
                </a:rPr>
                <a:t>=3&amp;amp;v=xE0LzeRgdAk" target="_blank" </a:t>
              </a:r>
              <a:r>
                <a:rPr lang="en-US" sz="1200" u="none" strike="noStrike" dirty="0" err="1">
                  <a:solidFill>
                    <a:srgbClr val="1F2328"/>
                  </a:solidFill>
                  <a:effectLst/>
                  <a:latin typeface="Consolas" panose="020B0609020204030204" pitchFamily="49" charset="0"/>
                  <a:cs typeface="Consolas" panose="020B0609020204030204" pitchFamily="49" charset="0"/>
                </a:rPr>
                <a:t>rel</a:t>
              </a:r>
              <a:r>
                <a:rPr lang="en-US" sz="1200" u="none" strike="noStrike" dirty="0">
                  <a:solidFill>
                    <a:srgbClr val="1F2328"/>
                  </a:solidFill>
                  <a:effectLst/>
                  <a:latin typeface="Consolas" panose="020B0609020204030204" pitchFamily="49" charset="0"/>
                  <a:cs typeface="Consolas" panose="020B0609020204030204" pitchFamily="49" charset="0"/>
                </a:rPr>
                <a:t>="</a:t>
              </a:r>
              <a:r>
                <a:rPr lang="en-US" sz="1200" u="none" strike="noStrike" dirty="0" err="1">
                  <a:solidFill>
                    <a:srgbClr val="1F2328"/>
                  </a:solidFill>
                  <a:effectLst/>
                  <a:latin typeface="Consolas" panose="020B0609020204030204" pitchFamily="49" charset="0"/>
                  <a:cs typeface="Consolas" panose="020B0609020204030204" pitchFamily="49" charset="0"/>
                </a:rPr>
                <a:t>noopener</a:t>
              </a:r>
              <a:r>
                <a:rPr lang="en-US" sz="1200" u="none" strike="noStrike" dirty="0">
                  <a:solidFill>
                    <a:srgbClr val="1F2328"/>
                  </a:solidFill>
                  <a:effectLst/>
                  <a:latin typeface="Consolas" panose="020B0609020204030204" pitchFamily="49" charset="0"/>
                  <a:cs typeface="Consolas" panose="020B0609020204030204" pitchFamily="49" charset="0"/>
                </a:rPr>
                <a:t> "&gt; View video about disability compensation &lt;</a:t>
              </a:r>
              <a:r>
                <a:rPr lang="en-US" sz="1200" u="none" strike="noStrike" dirty="0" err="1">
                  <a:solidFill>
                    <a:srgbClr val="1F2328"/>
                  </a:solidFill>
                  <a:effectLst/>
                  <a:latin typeface="Consolas" panose="020B0609020204030204" pitchFamily="49" charset="0"/>
                  <a:cs typeface="Consolas" panose="020B0609020204030204" pitchFamily="49" charset="0"/>
                </a:rPr>
                <a:t>dfn</a:t>
              </a:r>
              <a:r>
                <a:rPr lang="en-US" sz="1200" u="none" strike="noStrike" dirty="0">
                  <a:solidFill>
                    <a:srgbClr val="1F2328"/>
                  </a:solidFill>
                  <a:effectLst/>
                  <a:latin typeface="Consolas" panose="020B0609020204030204" pitchFamily="49" charset="0"/>
                  <a:cs typeface="Consolas" panose="020B0609020204030204" pitchFamily="49" charset="0"/>
                </a:rPr>
                <a:t>&gt;on </a:t>
              </a:r>
              <a:r>
                <a:rPr lang="en-US" sz="1200" u="none" strike="noStrike" dirty="0" err="1">
                  <a:solidFill>
                    <a:srgbClr val="1F2328"/>
                  </a:solidFill>
                  <a:effectLst/>
                  <a:latin typeface="Consolas" panose="020B0609020204030204" pitchFamily="49" charset="0"/>
                  <a:cs typeface="Consolas" panose="020B0609020204030204" pitchFamily="49" charset="0"/>
                </a:rPr>
                <a:t>Youtube</a:t>
              </a:r>
              <a:r>
                <a:rPr lang="en-US" sz="1200" u="none" strike="noStrike" dirty="0">
                  <a:solidFill>
                    <a:srgbClr val="1F2328"/>
                  </a:solidFill>
                  <a:effectLst/>
                  <a:latin typeface="Consolas" panose="020B0609020204030204" pitchFamily="49" charset="0"/>
                  <a:cs typeface="Consolas" panose="020B0609020204030204" pitchFamily="49" charset="0"/>
                </a:rPr>
                <a:t>&lt;/</a:t>
              </a:r>
              <a:r>
                <a:rPr lang="en-US" sz="1200" u="none" strike="noStrike" dirty="0" err="1">
                  <a:solidFill>
                    <a:srgbClr val="1F2328"/>
                  </a:solidFill>
                  <a:effectLst/>
                  <a:latin typeface="Consolas" panose="020B0609020204030204" pitchFamily="49" charset="0"/>
                  <a:cs typeface="Consolas" panose="020B0609020204030204" pitchFamily="49" charset="0"/>
                </a:rPr>
                <a:t>dfn</a:t>
              </a:r>
              <a:r>
                <a:rPr lang="en-US" sz="1200" u="none" strike="noStrike" dirty="0">
                  <a:solidFill>
                    <a:srgbClr val="1F2328"/>
                  </a:solidFill>
                  <a:effectLst/>
                  <a:latin typeface="Consolas" panose="020B0609020204030204" pitchFamily="49" charset="0"/>
                  <a:cs typeface="Consolas" panose="020B0609020204030204" pitchFamily="49" charset="0"/>
                </a:rPr>
                <a:t>&gt; &lt;/a&gt; </a:t>
              </a:r>
            </a:p>
            <a:p>
              <a:pPr algn="l"/>
              <a:r>
                <a:rPr lang="en-US" sz="1200" b="1" i="0" u="none" strike="noStrike" dirty="0">
                  <a:solidFill>
                    <a:srgbClr val="1F2328"/>
                  </a:solidFill>
                  <a:effectLst/>
                </a:rPr>
                <a:t>2 enhancement</a:t>
              </a:r>
              <a:endParaRPr lang="en-US" sz="1200" dirty="0">
                <a:solidFill>
                  <a:srgbClr val="1F2328"/>
                </a:solidFill>
              </a:endParaRPr>
            </a:p>
            <a:p>
              <a:pPr algn="l">
                <a:spcAft>
                  <a:spcPts val="600"/>
                </a:spcAft>
              </a:pPr>
              <a:r>
                <a:rPr lang="en-US" sz="1200" b="0" i="0" u="none" strike="noStrike" dirty="0">
                  <a:solidFill>
                    <a:srgbClr val="1F2328"/>
                  </a:solidFill>
                  <a:effectLst/>
                </a:rPr>
                <a:t>Next, enhance the experience with a video thumbnail image.</a:t>
              </a:r>
            </a:p>
            <a:p>
              <a:pPr algn="l">
                <a:spcAft>
                  <a:spcPts val="600"/>
                </a:spcAft>
              </a:pPr>
              <a:r>
                <a:rPr lang="en-US" sz="1200" dirty="0">
                  <a:solidFill>
                    <a:srgbClr val="1F2328"/>
                  </a:solidFill>
                </a:rPr>
                <a:t>A</a:t>
              </a:r>
              <a:r>
                <a:rPr lang="en-US" sz="1200" b="0" i="0" u="none" strike="noStrike" dirty="0">
                  <a:solidFill>
                    <a:srgbClr val="1F2328"/>
                  </a:solidFill>
                  <a:effectLst/>
                </a:rPr>
                <a:t>dd an image, after the page loads to fill in a shaded box that is the dimensions of the image.</a:t>
              </a:r>
            </a:p>
            <a:p>
              <a:pPr algn="l">
                <a:spcAft>
                  <a:spcPts val="600"/>
                </a:spcAft>
              </a:pPr>
              <a:r>
                <a:rPr lang="en-US" sz="1200" b="0" i="0" u="none" strike="noStrike" dirty="0">
                  <a:solidFill>
                    <a:srgbClr val="1F2328"/>
                  </a:solidFill>
                  <a:effectLst/>
                </a:rPr>
                <a:t>Another treatment might be to only load the image at a certain width.</a:t>
              </a:r>
            </a:p>
            <a:p>
              <a:pPr algn="l">
                <a:spcAft>
                  <a:spcPts val="600"/>
                </a:spcAft>
              </a:pPr>
              <a:r>
                <a:rPr lang="en-US" sz="1200" b="0" i="0" u="none" strike="noStrike" dirty="0">
                  <a:solidFill>
                    <a:srgbClr val="1F2328"/>
                  </a:solidFill>
                  <a:effectLst/>
                </a:rPr>
                <a:t>Visit </a:t>
              </a:r>
              <a:r>
                <a:rPr lang="en-US" sz="1200" b="0" i="0" u="none" strike="noStrike" dirty="0">
                  <a:solidFill>
                    <a:schemeClr val="bg2">
                      <a:lumMod val="25000"/>
                    </a:schemeClr>
                  </a:solidFill>
                  <a:effectLst/>
                  <a:hlinkClick r:id="rId8">
                    <a:extLst>
                      <a:ext uri="{A12FA001-AC4F-418D-AE19-62706E023703}">
                        <ahyp:hlinkClr xmlns:ahyp="http://schemas.microsoft.com/office/drawing/2018/hyperlinkcolor" val="tx"/>
                      </a:ext>
                    </a:extLst>
                  </a:hlinkClick>
                </a:rPr>
                <a:t>Floodsmart.gov</a:t>
              </a:r>
              <a:r>
                <a:rPr lang="en-US" sz="1200" b="0" i="0" u="none" strike="noStrike" dirty="0">
                  <a:solidFill>
                    <a:schemeClr val="bg2">
                      <a:lumMod val="25000"/>
                    </a:schemeClr>
                  </a:solidFill>
                  <a:effectLst/>
                </a:rPr>
                <a:t> </a:t>
              </a:r>
              <a:r>
                <a:rPr lang="en-US" sz="1200" b="0" i="0" u="none" strike="noStrike" dirty="0">
                  <a:solidFill>
                    <a:srgbClr val="1F2328"/>
                  </a:solidFill>
                  <a:effectLst/>
                </a:rPr>
                <a:t>and resize your browser. Watch the image of the people be replaced by a textured </a:t>
              </a:r>
              <a:r>
                <a:rPr lang="en-US" sz="1200" b="0" i="0" u="none" strike="noStrike" dirty="0" err="1">
                  <a:solidFill>
                    <a:srgbClr val="1F2328"/>
                  </a:solidFill>
                  <a:effectLst/>
                </a:rPr>
                <a:t>svg</a:t>
              </a:r>
              <a:r>
                <a:rPr lang="en-US" sz="1200" b="0" i="0" u="none" strike="noStrike" dirty="0">
                  <a:solidFill>
                    <a:srgbClr val="1F2328"/>
                  </a:solidFill>
                  <a:effectLst/>
                </a:rPr>
                <a:t> graphic. This uses a tiny vector graphic repeated in the background, and then replaces it with an image at a dimension that we can expect the user has sufficient connectivity.</a:t>
              </a:r>
            </a:p>
            <a:p>
              <a:pPr marL="293688" lvl="1">
                <a:spcAft>
                  <a:spcPts val="600"/>
                </a:spcAft>
              </a:pPr>
              <a:r>
                <a:rPr lang="en-US" sz="1200" dirty="0">
                  <a:solidFill>
                    <a:srgbClr val="1F2328"/>
                  </a:solidFill>
                  <a:latin typeface="Consolas" panose="020B0609020204030204" pitchFamily="49" charset="0"/>
                  <a:cs typeface="Consolas" panose="020B0609020204030204" pitchFamily="49" charset="0"/>
                </a:rPr>
                <a:t>&lt;a title="Go to video about disability compensation" class="video-link" </a:t>
              </a:r>
              <a:r>
                <a:rPr lang="en-US" sz="1200" dirty="0" err="1">
                  <a:solidFill>
                    <a:srgbClr val="1F2328"/>
                  </a:solidFill>
                  <a:latin typeface="Consolas" panose="020B0609020204030204" pitchFamily="49" charset="0"/>
                  <a:cs typeface="Consolas" panose="020B0609020204030204" pitchFamily="49" charset="0"/>
                </a:rPr>
                <a:t>href</a:t>
              </a:r>
              <a:r>
                <a:rPr lang="en-US" sz="1200" dirty="0">
                  <a:solidFill>
                    <a:srgbClr val="1F2328"/>
                  </a:solidFill>
                  <a:latin typeface="Consolas" panose="020B0609020204030204" pitchFamily="49" charset="0"/>
                  <a:cs typeface="Consolas" panose="020B0609020204030204" pitchFamily="49" charset="0"/>
                </a:rPr>
                <a:t>="https://</a:t>
              </a:r>
              <a:r>
                <a:rPr lang="en-US" sz="1200" dirty="0" err="1">
                  <a:solidFill>
                    <a:srgbClr val="1F2328"/>
                  </a:solidFill>
                  <a:latin typeface="Consolas" panose="020B0609020204030204" pitchFamily="49" charset="0"/>
                  <a:cs typeface="Consolas" panose="020B0609020204030204" pitchFamily="49" charset="0"/>
                </a:rPr>
                <a:t>www.youtube.com</a:t>
              </a:r>
              <a:r>
                <a:rPr lang="en-US" sz="1200" dirty="0">
                  <a:solidFill>
                    <a:srgbClr val="1F2328"/>
                  </a:solidFill>
                  <a:latin typeface="Consolas" panose="020B0609020204030204" pitchFamily="49" charset="0"/>
                  <a:cs typeface="Consolas" panose="020B0609020204030204" pitchFamily="49" charset="0"/>
                </a:rPr>
                <a:t>/</a:t>
              </a:r>
              <a:r>
                <a:rPr lang="en-US" sz="1200" dirty="0" err="1">
                  <a:solidFill>
                    <a:srgbClr val="1F2328"/>
                  </a:solidFill>
                  <a:latin typeface="Consolas" panose="020B0609020204030204" pitchFamily="49" charset="0"/>
                  <a:cs typeface="Consolas" panose="020B0609020204030204" pitchFamily="49" charset="0"/>
                </a:rPr>
                <a:t>watch?time_continue</a:t>
              </a:r>
              <a:r>
                <a:rPr lang="en-US" sz="1200" dirty="0">
                  <a:solidFill>
                    <a:srgbClr val="1F2328"/>
                  </a:solidFill>
                  <a:latin typeface="Consolas" panose="020B0609020204030204" pitchFamily="49" charset="0"/>
                  <a:cs typeface="Consolas" panose="020B0609020204030204" pitchFamily="49" charset="0"/>
                </a:rPr>
                <a:t>=3&amp;amp;v=xE0LzeRgdAk" target="_blank" </a:t>
              </a:r>
              <a:r>
                <a:rPr lang="en-US" sz="1200" dirty="0" err="1">
                  <a:solidFill>
                    <a:srgbClr val="1F2328"/>
                  </a:solidFill>
                  <a:latin typeface="Consolas" panose="020B0609020204030204" pitchFamily="49" charset="0"/>
                  <a:cs typeface="Consolas" panose="020B0609020204030204" pitchFamily="49" charset="0"/>
                </a:rPr>
                <a:t>rel</a:t>
              </a:r>
              <a:r>
                <a:rPr lang="en-US" sz="1200" dirty="0">
                  <a:solidFill>
                    <a:srgbClr val="1F2328"/>
                  </a:solidFill>
                  <a:latin typeface="Consolas" panose="020B0609020204030204" pitchFamily="49" charset="0"/>
                  <a:cs typeface="Consolas" panose="020B0609020204030204" pitchFamily="49" charset="0"/>
                </a:rPr>
                <a:t>="</a:t>
              </a:r>
              <a:r>
                <a:rPr lang="en-US" sz="1200" dirty="0" err="1">
                  <a:solidFill>
                    <a:srgbClr val="1F2328"/>
                  </a:solidFill>
                  <a:latin typeface="Consolas" panose="020B0609020204030204" pitchFamily="49" charset="0"/>
                  <a:cs typeface="Consolas" panose="020B0609020204030204" pitchFamily="49" charset="0"/>
                </a:rPr>
                <a:t>noopener</a:t>
              </a:r>
              <a:r>
                <a:rPr lang="en-US" sz="1200" dirty="0">
                  <a:solidFill>
                    <a:srgbClr val="1F2328"/>
                  </a:solidFill>
                  <a:latin typeface="Consolas" panose="020B0609020204030204" pitchFamily="49" charset="0"/>
                  <a:cs typeface="Consolas" panose="020B0609020204030204" pitchFamily="49" charset="0"/>
                </a:rPr>
                <a:t> "&gt; View video about disability compensation &lt;</a:t>
              </a:r>
              <a:r>
                <a:rPr lang="en-US" sz="1200" dirty="0" err="1">
                  <a:solidFill>
                    <a:srgbClr val="1F2328"/>
                  </a:solidFill>
                  <a:latin typeface="Consolas" panose="020B0609020204030204" pitchFamily="49" charset="0"/>
                  <a:cs typeface="Consolas" panose="020B0609020204030204" pitchFamily="49" charset="0"/>
                </a:rPr>
                <a:t>dfn</a:t>
              </a:r>
              <a:r>
                <a:rPr lang="en-US" sz="1200" dirty="0">
                  <a:solidFill>
                    <a:srgbClr val="1F2328"/>
                  </a:solidFill>
                  <a:latin typeface="Consolas" panose="020B0609020204030204" pitchFamily="49" charset="0"/>
                  <a:cs typeface="Consolas" panose="020B0609020204030204" pitchFamily="49" charset="0"/>
                </a:rPr>
                <a:t>&gt;on </a:t>
              </a:r>
              <a:r>
                <a:rPr lang="en-US" sz="1200" dirty="0" err="1">
                  <a:solidFill>
                    <a:srgbClr val="1F2328"/>
                  </a:solidFill>
                  <a:latin typeface="Consolas" panose="020B0609020204030204" pitchFamily="49" charset="0"/>
                  <a:cs typeface="Consolas" panose="020B0609020204030204" pitchFamily="49" charset="0"/>
                </a:rPr>
                <a:t>Youtube</a:t>
              </a:r>
              <a:r>
                <a:rPr lang="en-US" sz="1200" dirty="0">
                  <a:solidFill>
                    <a:srgbClr val="1F2328"/>
                  </a:solidFill>
                  <a:latin typeface="Consolas" panose="020B0609020204030204" pitchFamily="49" charset="0"/>
                  <a:cs typeface="Consolas" panose="020B0609020204030204" pitchFamily="49" charset="0"/>
                </a:rPr>
                <a:t>&lt;/</a:t>
              </a:r>
              <a:r>
                <a:rPr lang="en-US" sz="1200" dirty="0" err="1">
                  <a:solidFill>
                    <a:srgbClr val="1F2328"/>
                  </a:solidFill>
                  <a:latin typeface="Consolas" panose="020B0609020204030204" pitchFamily="49" charset="0"/>
                  <a:cs typeface="Consolas" panose="020B0609020204030204" pitchFamily="49" charset="0"/>
                </a:rPr>
                <a:t>dfn</a:t>
              </a:r>
              <a:r>
                <a:rPr lang="en-US" sz="1200" dirty="0">
                  <a:solidFill>
                    <a:srgbClr val="1F2328"/>
                  </a:solidFill>
                  <a:latin typeface="Consolas" panose="020B0609020204030204" pitchFamily="49" charset="0"/>
                  <a:cs typeface="Consolas" panose="020B0609020204030204" pitchFamily="49" charset="0"/>
                </a:rPr>
                <a:t>&gt; &lt;</a:t>
              </a:r>
              <a:r>
                <a:rPr lang="en-US" sz="1200" dirty="0" err="1">
                  <a:solidFill>
                    <a:srgbClr val="1F2328"/>
                  </a:solidFill>
                  <a:latin typeface="Consolas" panose="020B0609020204030204" pitchFamily="49" charset="0"/>
                  <a:cs typeface="Consolas" panose="020B0609020204030204" pitchFamily="49" charset="0"/>
                </a:rPr>
                <a:t>img</a:t>
              </a:r>
              <a:r>
                <a:rPr lang="en-US" sz="1200" dirty="0">
                  <a:solidFill>
                    <a:srgbClr val="1F2328"/>
                  </a:solidFill>
                  <a:latin typeface="Consolas" panose="020B0609020204030204" pitchFamily="49" charset="0"/>
                  <a:cs typeface="Consolas" panose="020B0609020204030204" pitchFamily="49" charset="0"/>
                </a:rPr>
                <a:t> </a:t>
              </a:r>
              <a:r>
                <a:rPr lang="en-US" sz="1200" dirty="0" err="1">
                  <a:solidFill>
                    <a:srgbClr val="1F2328"/>
                  </a:solidFill>
                  <a:latin typeface="Consolas" panose="020B0609020204030204" pitchFamily="49" charset="0"/>
                  <a:cs typeface="Consolas" panose="020B0609020204030204" pitchFamily="49" charset="0"/>
                </a:rPr>
                <a:t>srcset</a:t>
              </a:r>
              <a:r>
                <a:rPr lang="en-US" sz="1200" dirty="0">
                  <a:solidFill>
                    <a:srgbClr val="1F2328"/>
                  </a:solidFill>
                  <a:latin typeface="Consolas" panose="020B0609020204030204" pitchFamily="49" charset="0"/>
                  <a:cs typeface="Consolas" panose="020B0609020204030204" pitchFamily="49" charset="0"/>
                </a:rPr>
                <a:t>="disability-compensation-480w.jpg 480w, disability-compensation-800w.jpg 800w" sizes="(max-width: 600px) 480px, 800px" </a:t>
              </a:r>
              <a:r>
                <a:rPr lang="en-US" sz="1200" dirty="0" err="1">
                  <a:solidFill>
                    <a:srgbClr val="1F2328"/>
                  </a:solidFill>
                  <a:latin typeface="Consolas" panose="020B0609020204030204" pitchFamily="49" charset="0"/>
                  <a:cs typeface="Consolas" panose="020B0609020204030204" pitchFamily="49" charset="0"/>
                </a:rPr>
                <a:t>src</a:t>
              </a:r>
              <a:r>
                <a:rPr lang="en-US" sz="1200" dirty="0">
                  <a:solidFill>
                    <a:srgbClr val="1F2328"/>
                  </a:solidFill>
                  <a:latin typeface="Consolas" panose="020B0609020204030204" pitchFamily="49" charset="0"/>
                  <a:cs typeface="Consolas" panose="020B0609020204030204" pitchFamily="49" charset="0"/>
                </a:rPr>
                <a:t>="disability-compensation-800w.jpg" alt="Director speaking about disability compensation" /&gt; &lt;/a&gt; </a:t>
              </a:r>
            </a:p>
            <a:p>
              <a:pPr algn="l"/>
              <a:r>
                <a:rPr lang="en-US" sz="1200" b="1" i="0" u="none" strike="noStrike" dirty="0">
                  <a:solidFill>
                    <a:srgbClr val="1F2328"/>
                  </a:solidFill>
                  <a:effectLst/>
                </a:rPr>
                <a:t>3 goal enhancement, embedded video(s)</a:t>
              </a:r>
              <a:endParaRPr lang="en-US" sz="1200" dirty="0">
                <a:solidFill>
                  <a:srgbClr val="1F2328"/>
                </a:solidFill>
              </a:endParaRPr>
            </a:p>
            <a:p>
              <a:pPr algn="l">
                <a:spcAft>
                  <a:spcPts val="600"/>
                </a:spcAft>
              </a:pPr>
              <a:r>
                <a:rPr lang="en-US" sz="1200" b="0" i="0" u="none" strike="noStrike" dirty="0">
                  <a:solidFill>
                    <a:srgbClr val="1F2328"/>
                  </a:solidFill>
                  <a:effectLst/>
                </a:rPr>
                <a:t>The third option of including an embedded video requires additional technical discovery and depends upon your project’s requirements and constraints.</a:t>
              </a:r>
            </a:p>
          </p:txBody>
        </p:sp>
      </p:gr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7614676"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33</a:t>
            </a:fld>
            <a:endParaRPr lang="en-US" dirty="0"/>
          </a:p>
        </p:txBody>
      </p:sp>
    </p:spTree>
    <p:extLst>
      <p:ext uri="{BB962C8B-B14F-4D97-AF65-F5344CB8AC3E}">
        <p14:creationId xmlns:p14="http://schemas.microsoft.com/office/powerpoint/2010/main" val="36315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nchor="t" anchorCtr="0"/>
          <a:lstStyle/>
          <a:p>
            <a:pPr>
              <a:lnSpc>
                <a:spcPct val="100000"/>
              </a:lnSpc>
            </a:pPr>
            <a:r>
              <a:rPr lang="en-US" sz="4000" b="0" dirty="0">
                <a:solidFill>
                  <a:schemeClr val="accent4">
                    <a:lumMod val="50000"/>
                  </a:schemeClr>
                </a:solidFill>
                <a:latin typeface="Arial Black" panose="020B0604020202020204" pitchFamily="34" charset="0"/>
                <a:cs typeface="Arial Black" panose="020B0604020202020204" pitchFamily="34" charset="0"/>
              </a:rPr>
              <a:t>Key Takeaways</a:t>
            </a:r>
          </a:p>
        </p:txBody>
      </p:sp>
      <p:sp>
        <p:nvSpPr>
          <p:cNvPr id="13" name="Content Placeholder 12">
            <a:extLst>
              <a:ext uri="{FF2B5EF4-FFF2-40B4-BE49-F238E27FC236}">
                <a16:creationId xmlns:a16="http://schemas.microsoft.com/office/drawing/2014/main" id="{887166BC-D46F-428C-B542-610AD4C06AD3}"/>
              </a:ext>
            </a:extLst>
          </p:cNvPr>
          <p:cNvSpPr>
            <a:spLocks noGrp="1"/>
          </p:cNvSpPr>
          <p:nvPr>
            <p:ph sz="quarter" idx="13"/>
          </p:nvPr>
        </p:nvSpPr>
        <p:spPr>
          <a:xfrm>
            <a:off x="426721" y="1143000"/>
            <a:ext cx="6418580" cy="4800600"/>
          </a:xfrm>
        </p:spPr>
        <p:txBody>
          <a:bodyPr/>
          <a:lstStyle/>
          <a:p>
            <a:pPr marL="0" indent="0">
              <a:spcBef>
                <a:spcPts val="0"/>
              </a:spcBef>
              <a:spcAft>
                <a:spcPts val="1800"/>
              </a:spcAft>
              <a:buNone/>
            </a:pPr>
            <a:r>
              <a:rPr lang="en-US" sz="2000" dirty="0"/>
              <a:t>Digital Accessibility supports Sustainable Web Design.</a:t>
            </a:r>
            <a:endParaRPr lang="en-US" sz="2000" b="1" dirty="0">
              <a:solidFill>
                <a:srgbClr val="FF9300"/>
              </a:solidFill>
              <a:effectLst>
                <a:outerShdw dist="38100" dir="5400000" algn="t" rotWithShape="0">
                  <a:srgbClr val="D5FC79"/>
                </a:outerShdw>
              </a:effectLst>
              <a:cs typeface="Arial Black" panose="020B0604020202020204" pitchFamily="34" charset="0"/>
            </a:endParaRPr>
          </a:p>
          <a:p>
            <a:pPr marL="0" indent="0">
              <a:spcBef>
                <a:spcPts val="0"/>
              </a:spcBef>
              <a:spcAft>
                <a:spcPts val="1800"/>
              </a:spcAft>
              <a:buNone/>
            </a:pPr>
            <a:r>
              <a:rPr lang="en-US" sz="2800" b="1" dirty="0">
                <a:solidFill>
                  <a:srgbClr val="FF9300"/>
                </a:solidFill>
                <a:effectLst>
                  <a:outerShdw dist="38100" dir="5400000" algn="t" rotWithShape="0">
                    <a:srgbClr val="D5FC79"/>
                  </a:outerShdw>
                </a:effectLst>
                <a:latin typeface="Arial Black" panose="020B0604020202020204" pitchFamily="34" charset="0"/>
                <a:cs typeface="Arial Black" panose="020B0604020202020204" pitchFamily="34" charset="0"/>
              </a:rPr>
              <a:t>You</a:t>
            </a:r>
            <a:r>
              <a:rPr lang="en-US" dirty="0">
                <a:effectLst>
                  <a:outerShdw sx="101000" sy="101000" algn="ctr" rotWithShape="0">
                    <a:srgbClr val="D5FC79"/>
                  </a:outerShdw>
                </a:effectLst>
              </a:rPr>
              <a:t> </a:t>
            </a:r>
            <a:r>
              <a:rPr lang="en-US" sz="2000" b="1" dirty="0"/>
              <a:t>can fight climate change through:</a:t>
            </a:r>
          </a:p>
          <a:p>
            <a:pPr marL="457200" indent="-457200">
              <a:spcBef>
                <a:spcPts val="0"/>
              </a:spcBef>
              <a:spcAft>
                <a:spcPts val="1800"/>
              </a:spcAft>
              <a:buClr>
                <a:srgbClr val="4E8F00"/>
              </a:buClr>
              <a:buSzPct val="105000"/>
              <a:buFont typeface="+mj-lt"/>
              <a:buAutoNum type="arabicPeriod"/>
            </a:pPr>
            <a:r>
              <a:rPr lang="en-US" sz="2000" b="1" dirty="0">
                <a:solidFill>
                  <a:schemeClr val="accent4">
                    <a:lumMod val="75000"/>
                  </a:schemeClr>
                </a:solidFill>
              </a:rPr>
              <a:t>Sustainable Web Design</a:t>
            </a:r>
            <a:endParaRPr lang="en-US" sz="2000" dirty="0"/>
          </a:p>
          <a:p>
            <a:pPr marL="457200" indent="-457200">
              <a:spcBef>
                <a:spcPts val="0"/>
              </a:spcBef>
              <a:spcAft>
                <a:spcPts val="1800"/>
              </a:spcAft>
              <a:buClr>
                <a:srgbClr val="4E8F00"/>
              </a:buClr>
              <a:buSzPct val="105000"/>
              <a:buFont typeface="+mj-lt"/>
              <a:buAutoNum type="arabicPeriod"/>
            </a:pPr>
            <a:r>
              <a:rPr lang="en-US" sz="2000" b="1" dirty="0">
                <a:solidFill>
                  <a:schemeClr val="accent4">
                    <a:lumMod val="75000"/>
                  </a:schemeClr>
                </a:solidFill>
              </a:rPr>
              <a:t>Accessibility Beyond Compliance</a:t>
            </a:r>
          </a:p>
          <a:p>
            <a:pPr marL="457200" indent="-457200">
              <a:spcBef>
                <a:spcPts val="0"/>
              </a:spcBef>
              <a:spcAft>
                <a:spcPts val="1800"/>
              </a:spcAft>
              <a:buClr>
                <a:srgbClr val="4E8F00"/>
              </a:buClr>
              <a:buSzPct val="105000"/>
              <a:buFont typeface="+mj-lt"/>
              <a:buAutoNum type="arabicPeriod"/>
            </a:pPr>
            <a:r>
              <a:rPr lang="en-US" sz="2000" b="1" dirty="0">
                <a:solidFill>
                  <a:schemeClr val="accent4">
                    <a:lumMod val="75000"/>
                  </a:schemeClr>
                </a:solidFill>
              </a:rPr>
              <a:t>Equitable Practices</a:t>
            </a:r>
          </a:p>
          <a:p>
            <a:pPr marL="457200" indent="-457200">
              <a:spcBef>
                <a:spcPts val="0"/>
              </a:spcBef>
              <a:spcAft>
                <a:spcPts val="1800"/>
              </a:spcAft>
              <a:buClr>
                <a:srgbClr val="4E8F00"/>
              </a:buClr>
              <a:buSzPct val="105000"/>
              <a:buFont typeface="+mj-lt"/>
              <a:buAutoNum type="arabicPeriod"/>
            </a:pPr>
            <a:r>
              <a:rPr lang="en-US" sz="2000" b="1" dirty="0">
                <a:solidFill>
                  <a:schemeClr val="accent4">
                    <a:lumMod val="75000"/>
                  </a:schemeClr>
                </a:solidFill>
              </a:rPr>
              <a:t>Progressive Enhancement</a:t>
            </a:r>
          </a:p>
          <a:p>
            <a:pPr marL="457200" indent="-457200">
              <a:spcBef>
                <a:spcPts val="0"/>
              </a:spcBef>
              <a:spcAft>
                <a:spcPts val="1800"/>
              </a:spcAft>
              <a:buClr>
                <a:srgbClr val="4E8F00"/>
              </a:buClr>
              <a:buSzPct val="105000"/>
              <a:buFont typeface="+mj-lt"/>
              <a:buAutoNum type="arabicPeriod"/>
            </a:pPr>
            <a:r>
              <a:rPr lang="en-US" sz="2000" b="1" dirty="0">
                <a:solidFill>
                  <a:schemeClr val="accent4">
                    <a:lumMod val="75000"/>
                  </a:schemeClr>
                </a:solidFill>
              </a:rPr>
              <a:t>Responsive Web Design</a:t>
            </a:r>
          </a:p>
          <a:p>
            <a:pPr marL="0" indent="0">
              <a:spcBef>
                <a:spcPts val="0"/>
              </a:spcBef>
              <a:spcAft>
                <a:spcPts val="1800"/>
              </a:spcAft>
              <a:buClr>
                <a:srgbClr val="4E8F00"/>
              </a:buClr>
              <a:buSzPct val="105000"/>
              <a:buNone/>
            </a:pPr>
            <a:r>
              <a:rPr lang="en-US" sz="2000" dirty="0"/>
              <a:t>All these techniques support digital accessibility and digital sustainability to reduce environmental harm.</a:t>
            </a:r>
            <a:endParaRPr lang="en-US" sz="2000" b="1" dirty="0">
              <a:solidFill>
                <a:srgbClr val="FF9300"/>
              </a:solidFill>
              <a:effectLst>
                <a:outerShdw dist="38100" dir="5400000" algn="t" rotWithShape="0">
                  <a:srgbClr val="D5FC79"/>
                </a:outerShdw>
              </a:effectLst>
              <a:cs typeface="Arial Black" panose="020B0604020202020204" pitchFamily="34" charset="0"/>
            </a:endParaRPr>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7951932" cy="182880"/>
          </a:xfrm>
        </p:spPr>
        <p:txBody>
          <a:bodyPr/>
          <a:lstStyle/>
          <a:p>
            <a:r>
              <a:rPr lang="en-US" dirty="0"/>
              <a:t>© 2024 The MITRE Corporation. All rights reserved. </a:t>
            </a:r>
          </a:p>
        </p:txBody>
      </p:sp>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34</a:t>
            </a:fld>
            <a:endParaRPr lang="en-US" dirty="0"/>
          </a:p>
        </p:txBody>
      </p:sp>
      <p:pic>
        <p:nvPicPr>
          <p:cNvPr id="9" name="Picture 8" descr="Simple map and plants">
            <a:extLst>
              <a:ext uri="{FF2B5EF4-FFF2-40B4-BE49-F238E27FC236}">
                <a16:creationId xmlns:a16="http://schemas.microsoft.com/office/drawing/2014/main" id="{A956A3A0-4CAE-BD21-46E1-773CDFA531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5556" y="0"/>
            <a:ext cx="5136444" cy="6916216"/>
          </a:xfrm>
          <a:prstGeom prst="rect">
            <a:avLst/>
          </a:prstGeom>
        </p:spPr>
      </p:pic>
    </p:spTree>
    <p:extLst>
      <p:ext uri="{BB962C8B-B14F-4D97-AF65-F5344CB8AC3E}">
        <p14:creationId xmlns:p14="http://schemas.microsoft.com/office/powerpoint/2010/main" val="2790273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descr="Polar bear on iceberg at sunset">
            <a:extLst>
              <a:ext uri="{FF2B5EF4-FFF2-40B4-BE49-F238E27FC236}">
                <a16:creationId xmlns:a16="http://schemas.microsoft.com/office/drawing/2014/main" id="{199D0ACB-2A6F-1F12-5F44-D32237326F03}"/>
              </a:ext>
            </a:extLst>
          </p:cNvPr>
          <p:cNvSpPr/>
          <p:nvPr/>
        </p:nvSpPr>
        <p:spPr>
          <a:xfrm>
            <a:off x="5583522" y="168274"/>
            <a:ext cx="7980077" cy="7747647"/>
          </a:xfrm>
          <a:prstGeom prst="ellipse">
            <a:avLst/>
          </a:prstGeom>
          <a:blipFill>
            <a:blip r:embed="rId3">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9F4018-1DC0-3113-1C4F-2B710A228377}"/>
              </a:ext>
            </a:extLst>
          </p:cNvPr>
          <p:cNvSpPr>
            <a:spLocks noGrp="1"/>
          </p:cNvSpPr>
          <p:nvPr>
            <p:ph type="title"/>
          </p:nvPr>
        </p:nvSpPr>
        <p:spPr>
          <a:xfrm>
            <a:off x="-228600" y="807722"/>
            <a:ext cx="5974080" cy="914401"/>
          </a:xfrm>
        </p:spPr>
        <p:txBody>
          <a:bodyPr/>
          <a:lstStyle/>
          <a:p>
            <a:pPr algn="r"/>
            <a:r>
              <a:rPr lang="en-US" sz="6000" dirty="0"/>
              <a:t>Thank you!</a:t>
            </a:r>
          </a:p>
        </p:txBody>
      </p:sp>
      <p:sp>
        <p:nvSpPr>
          <p:cNvPr id="5" name="Text Placeholder 4">
            <a:extLst>
              <a:ext uri="{FF2B5EF4-FFF2-40B4-BE49-F238E27FC236}">
                <a16:creationId xmlns:a16="http://schemas.microsoft.com/office/drawing/2014/main" id="{21D1F1C1-A270-529F-6122-11B548828EC4}"/>
              </a:ext>
            </a:extLst>
          </p:cNvPr>
          <p:cNvSpPr>
            <a:spLocks noGrp="1"/>
          </p:cNvSpPr>
          <p:nvPr>
            <p:ph type="body" sz="quarter" idx="14"/>
          </p:nvPr>
        </p:nvSpPr>
        <p:spPr>
          <a:xfrm>
            <a:off x="-228600" y="1722123"/>
            <a:ext cx="5486400" cy="1097277"/>
          </a:xfrm>
        </p:spPr>
        <p:txBody>
          <a:bodyPr/>
          <a:lstStyle/>
          <a:p>
            <a:pPr algn="r">
              <a:lnSpc>
                <a:spcPct val="120000"/>
              </a:lnSpc>
            </a:pPr>
            <a:r>
              <a:rPr lang="en-US" sz="3600" dirty="0"/>
              <a:t>Any questions?</a:t>
            </a:r>
          </a:p>
        </p:txBody>
      </p:sp>
      <p:sp>
        <p:nvSpPr>
          <p:cNvPr id="6" name="Text Placeholder 5">
            <a:extLst>
              <a:ext uri="{FF2B5EF4-FFF2-40B4-BE49-F238E27FC236}">
                <a16:creationId xmlns:a16="http://schemas.microsoft.com/office/drawing/2014/main" id="{3079D14D-7AD2-01EB-93A9-017BD63E2D75}"/>
              </a:ext>
            </a:extLst>
          </p:cNvPr>
          <p:cNvSpPr>
            <a:spLocks noGrp="1"/>
          </p:cNvSpPr>
          <p:nvPr>
            <p:ph type="body" sz="quarter" idx="15"/>
          </p:nvPr>
        </p:nvSpPr>
        <p:spPr>
          <a:xfrm>
            <a:off x="426720" y="2895599"/>
            <a:ext cx="4886426" cy="2819401"/>
          </a:xfrm>
        </p:spPr>
        <p:txBody>
          <a:bodyPr/>
          <a:lstStyle/>
          <a:p>
            <a:pPr marL="0" indent="0" algn="r">
              <a:lnSpc>
                <a:spcPct val="120000"/>
              </a:lnSpc>
              <a:buNone/>
            </a:pPr>
            <a:r>
              <a:rPr lang="en-US" sz="2800" dirty="0"/>
              <a:t>Jennifer Strickland, </a:t>
            </a:r>
            <a:br>
              <a:rPr lang="en-US" sz="2800" dirty="0"/>
            </a:br>
            <a:r>
              <a:rPr lang="en-US" dirty="0"/>
              <a:t>jstrickland@mitre.org</a:t>
            </a:r>
          </a:p>
          <a:p>
            <a:pPr marL="0" indent="0">
              <a:lnSpc>
                <a:spcPct val="120000"/>
              </a:lnSpc>
              <a:spcBef>
                <a:spcPts val="3000"/>
              </a:spcBef>
              <a:buNone/>
            </a:pPr>
            <a:r>
              <a:rPr lang="en-US" sz="1600" dirty="0">
                <a:latin typeface="+mj-lt"/>
              </a:rPr>
              <a:t>Tangential MITRE research</a:t>
            </a:r>
          </a:p>
          <a:p>
            <a:pPr>
              <a:lnSpc>
                <a:spcPct val="120000"/>
              </a:lnSpc>
              <a:spcBef>
                <a:spcPts val="600"/>
              </a:spcBef>
            </a:pPr>
            <a:r>
              <a:rPr lang="en-US" sz="1600" dirty="0"/>
              <a:t>Resilient &amp; Efficient Computing: Positioning Industry and Government for the Future</a:t>
            </a:r>
          </a:p>
          <a:p>
            <a:pPr>
              <a:lnSpc>
                <a:spcPct val="120000"/>
              </a:lnSpc>
              <a:spcBef>
                <a:spcPts val="600"/>
              </a:spcBef>
            </a:pPr>
            <a:r>
              <a:rPr lang="en-US" sz="1600" dirty="0"/>
              <a:t>Sustainable computing and simulation: </a:t>
            </a:r>
            <a:br>
              <a:rPr lang="en-US" sz="1600" dirty="0"/>
            </a:br>
            <a:r>
              <a:rPr lang="en-US" sz="1600" dirty="0"/>
              <a:t>a literature survey</a:t>
            </a:r>
          </a:p>
        </p:txBody>
      </p:sp>
      <p:sp>
        <p:nvSpPr>
          <p:cNvPr id="7" name="Footer Placeholder 6">
            <a:extLst>
              <a:ext uri="{FF2B5EF4-FFF2-40B4-BE49-F238E27FC236}">
                <a16:creationId xmlns:a16="http://schemas.microsoft.com/office/drawing/2014/main" id="{6A31760F-93CF-9D2F-4687-C2ADAE371EDD}"/>
              </a:ext>
            </a:extLst>
          </p:cNvPr>
          <p:cNvSpPr>
            <a:spLocks noGrp="1"/>
          </p:cNvSpPr>
          <p:nvPr>
            <p:ph type="ftr" sz="quarter" idx="11"/>
          </p:nvPr>
        </p:nvSpPr>
        <p:spPr/>
        <p:txBody>
          <a:bodyPr/>
          <a:lstStyle/>
          <a:p>
            <a:pPr algn="l"/>
            <a:r>
              <a:rPr lang="en-US" dirty="0"/>
              <a:t>© 2024 THE MITRE CORPORATION. ALL RIGHTS RESERVED. </a:t>
            </a:r>
          </a:p>
        </p:txBody>
      </p:sp>
      <p:sp>
        <p:nvSpPr>
          <p:cNvPr id="3" name="Slide Number Placeholder 2">
            <a:extLst>
              <a:ext uri="{FF2B5EF4-FFF2-40B4-BE49-F238E27FC236}">
                <a16:creationId xmlns:a16="http://schemas.microsoft.com/office/drawing/2014/main" id="{B8E145F1-90A6-F59F-26DB-6DF560361A6F}"/>
              </a:ext>
            </a:extLst>
          </p:cNvPr>
          <p:cNvSpPr>
            <a:spLocks noGrp="1"/>
          </p:cNvSpPr>
          <p:nvPr>
            <p:ph type="sldNum" sz="quarter" idx="12"/>
          </p:nvPr>
        </p:nvSpPr>
        <p:spPr/>
        <p:txBody>
          <a:bodyPr/>
          <a:lstStyle/>
          <a:p>
            <a:fld id="{BECF63ED-5365-0347-943C-46237B9951C9}" type="slidenum">
              <a:rPr lang="en-US" smtClean="0"/>
              <a:t>35</a:t>
            </a:fld>
            <a:endParaRPr lang="en-US" dirty="0"/>
          </a:p>
        </p:txBody>
      </p:sp>
    </p:spTree>
    <p:extLst>
      <p:ext uri="{BB962C8B-B14F-4D97-AF65-F5344CB8AC3E}">
        <p14:creationId xmlns:p14="http://schemas.microsoft.com/office/powerpoint/2010/main" val="252807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2BF6C-278B-BF6C-6CA7-78F6A3E2ADBA}"/>
              </a:ext>
            </a:extLst>
          </p:cNvPr>
          <p:cNvSpPr>
            <a:spLocks noGrp="1"/>
          </p:cNvSpPr>
          <p:nvPr>
            <p:ph type="title"/>
          </p:nvPr>
        </p:nvSpPr>
        <p:spPr/>
        <p:txBody>
          <a:bodyPr/>
          <a:lstStyle/>
          <a:p>
            <a:r>
              <a:rPr lang="en-US" sz="4000" dirty="0">
                <a:solidFill>
                  <a:schemeClr val="bg1"/>
                </a:solidFill>
              </a:rPr>
              <a:t>Let’s talk about…</a:t>
            </a:r>
          </a:p>
        </p:txBody>
      </p:sp>
      <p:sp>
        <p:nvSpPr>
          <p:cNvPr id="5" name="Text Placeholder 4">
            <a:extLst>
              <a:ext uri="{FF2B5EF4-FFF2-40B4-BE49-F238E27FC236}">
                <a16:creationId xmlns:a16="http://schemas.microsoft.com/office/drawing/2014/main" id="{EA5E35E3-AF78-BD66-FB1C-BC911F4AC1C6}"/>
              </a:ext>
            </a:extLst>
          </p:cNvPr>
          <p:cNvSpPr>
            <a:spLocks noGrp="1"/>
          </p:cNvSpPr>
          <p:nvPr>
            <p:ph type="body" sz="quarter" idx="13"/>
          </p:nvPr>
        </p:nvSpPr>
        <p:spPr>
          <a:xfrm>
            <a:off x="426720" y="1371600"/>
            <a:ext cx="6888480" cy="4572000"/>
          </a:xfrm>
        </p:spPr>
        <p:txBody>
          <a:bodyPr/>
          <a:lstStyle/>
          <a:p>
            <a:pPr>
              <a:lnSpc>
                <a:spcPct val="120000"/>
              </a:lnSpc>
              <a:spcBef>
                <a:spcPts val="0"/>
              </a:spcBef>
              <a:spcAft>
                <a:spcPts val="3600"/>
              </a:spcAft>
            </a:pPr>
            <a:r>
              <a:rPr lang="en-US" dirty="0">
                <a:solidFill>
                  <a:schemeClr val="bg2"/>
                </a:solidFill>
              </a:rPr>
              <a:t>The environmental impact of digital services</a:t>
            </a:r>
          </a:p>
          <a:p>
            <a:pPr>
              <a:lnSpc>
                <a:spcPct val="120000"/>
              </a:lnSpc>
              <a:spcBef>
                <a:spcPts val="0"/>
              </a:spcBef>
              <a:spcAft>
                <a:spcPts val="3600"/>
              </a:spcAft>
            </a:pPr>
            <a:r>
              <a:rPr lang="en-US" dirty="0">
                <a:solidFill>
                  <a:schemeClr val="bg2"/>
                </a:solidFill>
              </a:rPr>
              <a:t>Environmental justice + intersectionality</a:t>
            </a:r>
          </a:p>
          <a:p>
            <a:pPr>
              <a:lnSpc>
                <a:spcPct val="120000"/>
              </a:lnSpc>
              <a:spcBef>
                <a:spcPts val="0"/>
              </a:spcBef>
              <a:spcAft>
                <a:spcPts val="3600"/>
              </a:spcAft>
            </a:pPr>
            <a:r>
              <a:rPr lang="en-US" dirty="0">
                <a:solidFill>
                  <a:schemeClr val="bg2"/>
                </a:solidFill>
              </a:rPr>
              <a:t>How to reduce climate impact with digital accessibility and sustainable web design</a:t>
            </a:r>
          </a:p>
        </p:txBody>
      </p:sp>
      <p:sp>
        <p:nvSpPr>
          <p:cNvPr id="29" name="Oval 28" descr="Earth">
            <a:extLst>
              <a:ext uri="{FF2B5EF4-FFF2-40B4-BE49-F238E27FC236}">
                <a16:creationId xmlns:a16="http://schemas.microsoft.com/office/drawing/2014/main" id="{74AF405A-4DCA-DB31-289E-F93E47FA52EB}"/>
              </a:ext>
            </a:extLst>
          </p:cNvPr>
          <p:cNvSpPr/>
          <p:nvPr/>
        </p:nvSpPr>
        <p:spPr>
          <a:xfrm>
            <a:off x="7543800" y="1181100"/>
            <a:ext cx="4495800" cy="4495800"/>
          </a:xfrm>
          <a:prstGeom prst="ellips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83A237B-C955-543C-3D4E-1FB68C283678}"/>
              </a:ext>
            </a:extLst>
          </p:cNvPr>
          <p:cNvSpPr>
            <a:spLocks noGrp="1"/>
          </p:cNvSpPr>
          <p:nvPr>
            <p:ph type="ftr" sz="quarter" idx="11"/>
          </p:nvPr>
        </p:nvSpPr>
        <p:spPr/>
        <p:txBody>
          <a:bodyPr/>
          <a:lstStyle/>
          <a:p>
            <a:r>
              <a:rPr lang="en-US" dirty="0">
                <a:solidFill>
                  <a:schemeClr val="bg1"/>
                </a:solidFill>
              </a:rPr>
              <a:t>© 2024 THE MITRE CORPORATION. ALL RIGHTS RESERVED. </a:t>
            </a:r>
          </a:p>
        </p:txBody>
      </p:sp>
      <p:sp>
        <p:nvSpPr>
          <p:cNvPr id="2" name="Slide Number Placeholder 1">
            <a:extLst>
              <a:ext uri="{FF2B5EF4-FFF2-40B4-BE49-F238E27FC236}">
                <a16:creationId xmlns:a16="http://schemas.microsoft.com/office/drawing/2014/main" id="{DBF64079-3443-F848-A4FE-4FA8BC3A3896}"/>
              </a:ext>
            </a:extLst>
          </p:cNvPr>
          <p:cNvSpPr>
            <a:spLocks noGrp="1"/>
          </p:cNvSpPr>
          <p:nvPr>
            <p:ph type="sldNum" sz="quarter" idx="12"/>
          </p:nvPr>
        </p:nvSpPr>
        <p:spPr/>
        <p:txBody>
          <a:bodyPr/>
          <a:lstStyle/>
          <a:p>
            <a:fld id="{BECF63ED-5365-0347-943C-46237B9951C9}" type="slidenum">
              <a:rPr lang="en-US" smtClean="0"/>
              <a:t>4</a:t>
            </a:fld>
            <a:endParaRPr lang="en-US" dirty="0"/>
          </a:p>
        </p:txBody>
      </p:sp>
    </p:spTree>
    <p:extLst>
      <p:ext uri="{BB962C8B-B14F-4D97-AF65-F5344CB8AC3E}">
        <p14:creationId xmlns:p14="http://schemas.microsoft.com/office/powerpoint/2010/main" val="1433653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C48BBB-C23D-8939-E556-EE4D77B746AF}"/>
              </a:ext>
            </a:extLst>
          </p:cNvPr>
          <p:cNvSpPr>
            <a:spLocks noGrp="1"/>
          </p:cNvSpPr>
          <p:nvPr>
            <p:ph type="title"/>
          </p:nvPr>
        </p:nvSpPr>
        <p:spPr>
          <a:xfrm>
            <a:off x="429767" y="990600"/>
            <a:ext cx="7561837" cy="2775710"/>
          </a:xfrm>
        </p:spPr>
        <p:txBody>
          <a:bodyPr anchor="t" anchorCtr="0"/>
          <a:lstStyle/>
          <a:p>
            <a:r>
              <a:rPr lang="en-US" sz="4000" dirty="0">
                <a:solidFill>
                  <a:schemeClr val="bg1"/>
                </a:solidFill>
                <a:effectLst>
                  <a:outerShdw blurRad="50800" dist="38100" dir="13500000" algn="br" rotWithShape="0">
                    <a:srgbClr val="FF9300">
                      <a:alpha val="82363"/>
                    </a:srgbClr>
                  </a:outerShdw>
                </a:effectLst>
                <a:latin typeface="Arial Black" panose="020B0604020202020204" pitchFamily="34" charset="0"/>
                <a:cs typeface="Arial Black" panose="020B0604020202020204" pitchFamily="34" charset="0"/>
              </a:rPr>
              <a:t>The environmental impact of digital services</a:t>
            </a:r>
          </a:p>
        </p:txBody>
      </p:sp>
      <p:sp>
        <p:nvSpPr>
          <p:cNvPr id="4" name="Footer Placeholder 3">
            <a:extLst>
              <a:ext uri="{FF2B5EF4-FFF2-40B4-BE49-F238E27FC236}">
                <a16:creationId xmlns:a16="http://schemas.microsoft.com/office/drawing/2014/main" id="{3850EF3A-22E4-3CD6-5553-9DE772B8CBFC}"/>
              </a:ext>
            </a:extLst>
          </p:cNvPr>
          <p:cNvSpPr>
            <a:spLocks noGrp="1"/>
          </p:cNvSpPr>
          <p:nvPr>
            <p:ph type="ftr" sz="quarter" idx="3"/>
          </p:nvPr>
        </p:nvSpPr>
        <p:spPr/>
        <p:txBody>
          <a:bodyPr/>
          <a:lstStyle/>
          <a:p>
            <a:r>
              <a:rPr lang="en-US" dirty="0">
                <a:solidFill>
                  <a:schemeClr val="bg1"/>
                </a:solidFill>
              </a:rPr>
              <a:t>© 2024 THE MITRE CORPORATION. ALL RIGHTS RESERVED. </a:t>
            </a:r>
          </a:p>
        </p:txBody>
      </p:sp>
      <p:sp>
        <p:nvSpPr>
          <p:cNvPr id="2" name="Slide Number Placeholder 1">
            <a:extLst>
              <a:ext uri="{FF2B5EF4-FFF2-40B4-BE49-F238E27FC236}">
                <a16:creationId xmlns:a16="http://schemas.microsoft.com/office/drawing/2014/main" id="{4EBC628A-09CF-FBF1-79BC-36E0401F0A91}"/>
              </a:ext>
            </a:extLst>
          </p:cNvPr>
          <p:cNvSpPr>
            <a:spLocks noGrp="1"/>
          </p:cNvSpPr>
          <p:nvPr>
            <p:ph type="sldNum" sz="quarter" idx="12"/>
          </p:nvPr>
        </p:nvSpPr>
        <p:spPr/>
        <p:txBody>
          <a:bodyPr/>
          <a:lstStyle/>
          <a:p>
            <a:fld id="{BECF63ED-5365-0347-943C-46237B9951C9}" type="slidenum">
              <a:rPr lang="en-US" smtClean="0"/>
              <a:t>5</a:t>
            </a:fld>
            <a:endParaRPr lang="en-US" dirty="0"/>
          </a:p>
        </p:txBody>
      </p:sp>
    </p:spTree>
    <p:extLst>
      <p:ext uri="{BB962C8B-B14F-4D97-AF65-F5344CB8AC3E}">
        <p14:creationId xmlns:p14="http://schemas.microsoft.com/office/powerpoint/2010/main" val="344097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97"/>
            <a:lum/>
            <a:extLst>
              <a:ext uri="{28A0092B-C50C-407E-A947-70E740481C1C}">
                <a14:useLocalDpi xmlns:a14="http://schemas.microsoft.com/office/drawing/2010/main"/>
              </a:ext>
            </a:extLst>
          </a:blip>
          <a:srcRect/>
          <a:stretch>
            <a:fillRect r="38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15213D-5A45-D20F-C4F9-85B639A9A44C}"/>
              </a:ext>
            </a:extLst>
          </p:cNvPr>
          <p:cNvSpPr>
            <a:spLocks noGrp="1"/>
          </p:cNvSpPr>
          <p:nvPr>
            <p:ph type="title"/>
          </p:nvPr>
        </p:nvSpPr>
        <p:spPr>
          <a:xfrm>
            <a:off x="426720" y="457200"/>
            <a:ext cx="5707380" cy="2209800"/>
          </a:xfrm>
        </p:spPr>
        <p:txBody>
          <a:bodyPr anchor="t" anchorCtr="0"/>
          <a:lstStyle/>
          <a:p>
            <a:pPr algn="r">
              <a:lnSpc>
                <a:spcPct val="120000"/>
              </a:lnSpc>
            </a:pPr>
            <a:r>
              <a:rPr lang="en-US" sz="4400" dirty="0">
                <a:latin typeface="+mn-lt"/>
              </a:rPr>
              <a:t>Each year,</a:t>
            </a:r>
            <a:br>
              <a:rPr lang="en-US" sz="4400" dirty="0">
                <a:latin typeface="+mn-lt"/>
              </a:rPr>
            </a:br>
            <a:r>
              <a:rPr lang="en-US" sz="4400" dirty="0">
                <a:latin typeface="+mn-lt"/>
              </a:rPr>
              <a:t>the Internet emits </a:t>
            </a:r>
            <a:endParaRPr lang="en-US" sz="4400" dirty="0"/>
          </a:p>
        </p:txBody>
      </p:sp>
      <p:sp>
        <p:nvSpPr>
          <p:cNvPr id="2" name="Content Placeholder 1">
            <a:extLst>
              <a:ext uri="{FF2B5EF4-FFF2-40B4-BE49-F238E27FC236}">
                <a16:creationId xmlns:a16="http://schemas.microsoft.com/office/drawing/2014/main" id="{028F75BE-CB48-482E-F508-AAC11E6FF5A7}"/>
              </a:ext>
            </a:extLst>
          </p:cNvPr>
          <p:cNvSpPr>
            <a:spLocks noGrp="1"/>
          </p:cNvSpPr>
          <p:nvPr>
            <p:ph sz="quarter" idx="16"/>
          </p:nvPr>
        </p:nvSpPr>
        <p:spPr>
          <a:blipFill dpi="0" rotWithShape="1">
            <a:blip r:embed="rId4">
              <a:extLst>
                <a:ext uri="{28A0092B-C50C-407E-A947-70E740481C1C}">
                  <a14:useLocalDpi xmlns:a14="http://schemas.microsoft.com/office/drawing/2010/main"/>
                </a:ext>
              </a:extLst>
            </a:blip>
            <a:srcRect/>
            <a:stretch>
              <a:fillRect/>
            </a:stretch>
          </a:blipFill>
        </p:spPr>
        <p:txBody>
          <a:bodyPr tIns="1005840" bIns="1005840" anchor="ctr" anchorCtr="0"/>
          <a:lstStyle/>
          <a:p>
            <a:pPr marL="0" indent="0">
              <a:lnSpc>
                <a:spcPct val="90000"/>
              </a:lnSpc>
              <a:buNone/>
            </a:pPr>
            <a:r>
              <a:rPr lang="en-US" sz="16600" spc="-100" dirty="0">
                <a:solidFill>
                  <a:srgbClr val="FFFF00"/>
                </a:solidFill>
                <a:effectLst>
                  <a:outerShdw blurRad="101600" dist="38100" dir="3600000" sx="103000" sy="103000" algn="tl" rotWithShape="0">
                    <a:schemeClr val="accent5">
                      <a:lumMod val="50000"/>
                    </a:schemeClr>
                  </a:outerShdw>
                </a:effectLst>
                <a:latin typeface="Arial Black" panose="020B0604020202020204" pitchFamily="34" charset="0"/>
                <a:cs typeface="Arial Black" panose="020B0604020202020204" pitchFamily="34" charset="0"/>
              </a:rPr>
              <a:t>1.6</a:t>
            </a:r>
            <a:r>
              <a:rPr lang="en-US" sz="11500" dirty="0">
                <a:solidFill>
                  <a:srgbClr val="FFFF00"/>
                </a:solidFill>
                <a:effectLst>
                  <a:outerShdw blurRad="101600" dist="38100" dir="3600000" sx="103000" sy="103000" algn="tl" rotWithShape="0">
                    <a:schemeClr val="accent5">
                      <a:lumMod val="50000"/>
                    </a:schemeClr>
                  </a:outerShdw>
                </a:effectLst>
                <a:latin typeface="Arial Black" panose="020B0604020202020204" pitchFamily="34" charset="0"/>
                <a:cs typeface="Arial Black" panose="020B0604020202020204" pitchFamily="34" charset="0"/>
              </a:rPr>
              <a:t> </a:t>
            </a:r>
            <a:r>
              <a:rPr lang="en-US" sz="13800" dirty="0">
                <a:solidFill>
                  <a:srgbClr val="FFFF00"/>
                </a:solidFill>
                <a:effectLst>
                  <a:outerShdw blurRad="101600" dist="38100" dir="3600000" sx="103000" sy="103000" algn="tl" rotWithShape="0">
                    <a:schemeClr val="accent5">
                      <a:lumMod val="50000"/>
                    </a:schemeClr>
                  </a:outerShdw>
                </a:effectLst>
                <a:latin typeface="Arial Black" panose="020B0604020202020204" pitchFamily="34" charset="0"/>
                <a:cs typeface="Arial Black" panose="020B0604020202020204" pitchFamily="34" charset="0"/>
              </a:rPr>
              <a:t>billion tons</a:t>
            </a:r>
            <a:endParaRPr lang="en-US" sz="11500" dirty="0">
              <a:solidFill>
                <a:srgbClr val="FFFF00"/>
              </a:solidFill>
              <a:effectLst>
                <a:outerShdw blurRad="101600" dist="38100" dir="3600000" sx="103000" sy="103000" algn="tl" rotWithShape="0">
                  <a:schemeClr val="accent5">
                    <a:lumMod val="50000"/>
                  </a:schemeClr>
                </a:outerShdw>
              </a:effectLst>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6C07F095-F0CC-A48E-512C-7B4D134DC895}"/>
              </a:ext>
            </a:extLst>
          </p:cNvPr>
          <p:cNvSpPr txBox="1"/>
          <p:nvPr/>
        </p:nvSpPr>
        <p:spPr>
          <a:xfrm>
            <a:off x="38100" y="4343400"/>
            <a:ext cx="6057900" cy="1815882"/>
          </a:xfrm>
          <a:prstGeom prst="rect">
            <a:avLst/>
          </a:prstGeom>
          <a:noFill/>
        </p:spPr>
        <p:txBody>
          <a:bodyPr wrap="square" rtlCol="0">
            <a:spAutoFit/>
          </a:bodyPr>
          <a:lstStyle/>
          <a:p>
            <a:pPr algn="r"/>
            <a:r>
              <a:rPr lang="en-US" sz="4400" b="1" dirty="0">
                <a:solidFill>
                  <a:schemeClr val="tx2"/>
                </a:solidFill>
                <a:ea typeface="+mj-ea"/>
                <a:cs typeface="Arial Narrow" charset="0"/>
              </a:rPr>
              <a:t>of greenhouse gas emissions.</a:t>
            </a:r>
          </a:p>
          <a:p>
            <a:pPr algn="r">
              <a:spcBef>
                <a:spcPts val="1200"/>
              </a:spcBef>
            </a:pPr>
            <a:r>
              <a:rPr lang="en-US" sz="1400" dirty="0">
                <a:highlight>
                  <a:srgbClr val="FFFFFF"/>
                </a:highlight>
              </a:rPr>
              <a:t>Moradi, David. (2022</a:t>
            </a:r>
            <a:r>
              <a:rPr lang="en-US" sz="1400" dirty="0">
                <a:solidFill>
                  <a:schemeClr val="tx1">
                    <a:lumMod val="75000"/>
                    <a:lumOff val="25000"/>
                  </a:schemeClr>
                </a:solidFill>
                <a:highlight>
                  <a:srgbClr val="FFFFFF"/>
                </a:highlight>
              </a:rPr>
              <a:t>). </a:t>
            </a:r>
            <a:r>
              <a:rPr lang="en-US" sz="1400" i="1" dirty="0">
                <a:solidFill>
                  <a:schemeClr val="tx1">
                    <a:lumMod val="75000"/>
                    <a:lumOff val="25000"/>
                  </a:schemeClr>
                </a:solidFill>
                <a:highlight>
                  <a:srgbClr val="FFFFFF"/>
                </a:highlight>
              </a:rPr>
              <a:t>What’s Next for Digital Accessibility</a:t>
            </a:r>
            <a:r>
              <a:rPr lang="en-US" sz="1400" dirty="0">
                <a:solidFill>
                  <a:schemeClr val="tx1">
                    <a:lumMod val="75000"/>
                    <a:lumOff val="25000"/>
                  </a:schemeClr>
                </a:solidFill>
                <a:highlight>
                  <a:srgbClr val="FFFFFF"/>
                </a:highlight>
              </a:rPr>
              <a:t>, </a:t>
            </a:r>
            <a:r>
              <a:rPr lang="en-US" sz="1400" dirty="0" err="1">
                <a:solidFill>
                  <a:schemeClr val="tx1">
                    <a:lumMod val="75000"/>
                    <a:lumOff val="25000"/>
                  </a:schemeClr>
                </a:solidFill>
                <a:highlight>
                  <a:srgbClr val="FFFFFF"/>
                </a:highlight>
              </a:rPr>
              <a:t>Forbes.com</a:t>
            </a:r>
            <a:r>
              <a:rPr lang="en-US" sz="1400" dirty="0">
                <a:solidFill>
                  <a:schemeClr val="tx1">
                    <a:lumMod val="75000"/>
                    <a:lumOff val="25000"/>
                  </a:schemeClr>
                </a:solidFill>
                <a:highlight>
                  <a:srgbClr val="FFFFFF"/>
                </a:highlight>
              </a:rPr>
              <a:t>.</a:t>
            </a:r>
          </a:p>
        </p:txBody>
      </p:sp>
      <p:sp>
        <p:nvSpPr>
          <p:cNvPr id="7" name="Footer Placeholder 6">
            <a:extLst>
              <a:ext uri="{FF2B5EF4-FFF2-40B4-BE49-F238E27FC236}">
                <a16:creationId xmlns:a16="http://schemas.microsoft.com/office/drawing/2014/main" id="{68F1D17B-9F68-ADEC-EA98-A5F9B4D96FA7}"/>
              </a:ext>
            </a:extLst>
          </p:cNvPr>
          <p:cNvSpPr>
            <a:spLocks noGrp="1"/>
          </p:cNvSpPr>
          <p:nvPr>
            <p:ph type="ftr" sz="quarter" idx="11"/>
          </p:nvPr>
        </p:nvSpPr>
        <p:spPr/>
        <p:txBody>
          <a:bodyPr/>
          <a:lstStyle/>
          <a:p>
            <a:pPr algn="l"/>
            <a:r>
              <a:rPr lang="en-US" dirty="0"/>
              <a:t>© 2024 THE MITRE CORPORATION. ALL RIGHTS RESERVED. </a:t>
            </a:r>
          </a:p>
        </p:txBody>
      </p:sp>
      <p:sp>
        <p:nvSpPr>
          <p:cNvPr id="3" name="Slide Number Placeholder 2">
            <a:extLst>
              <a:ext uri="{FF2B5EF4-FFF2-40B4-BE49-F238E27FC236}">
                <a16:creationId xmlns:a16="http://schemas.microsoft.com/office/drawing/2014/main" id="{3283A6BA-383E-0583-7712-29F591421B51}"/>
              </a:ext>
            </a:extLst>
          </p:cNvPr>
          <p:cNvSpPr>
            <a:spLocks noGrp="1"/>
          </p:cNvSpPr>
          <p:nvPr>
            <p:ph type="sldNum" sz="quarter" idx="12"/>
          </p:nvPr>
        </p:nvSpPr>
        <p:spPr/>
        <p:txBody>
          <a:bodyPr/>
          <a:lstStyle/>
          <a:p>
            <a:fld id="{BECF63ED-5365-0347-943C-46237B9951C9}" type="slidenum">
              <a:rPr lang="en-US" smtClean="0"/>
              <a:t>6</a:t>
            </a:fld>
            <a:endParaRPr lang="en-US" dirty="0"/>
          </a:p>
        </p:txBody>
      </p:sp>
    </p:spTree>
    <p:extLst>
      <p:ext uri="{BB962C8B-B14F-4D97-AF65-F5344CB8AC3E}">
        <p14:creationId xmlns:p14="http://schemas.microsoft.com/office/powerpoint/2010/main" val="396612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36D8D1-327A-BFE0-DA4E-3D04855AAA3B}"/>
              </a:ext>
            </a:extLst>
          </p:cNvPr>
          <p:cNvSpPr>
            <a:spLocks noGrp="1"/>
          </p:cNvSpPr>
          <p:nvPr>
            <p:ph type="title"/>
          </p:nvPr>
        </p:nvSpPr>
        <p:spPr>
          <a:xfrm>
            <a:off x="426720" y="457200"/>
            <a:ext cx="11338560" cy="2971800"/>
          </a:xfrm>
        </p:spPr>
        <p:txBody>
          <a:bodyPr anchor="t" anchorCtr="0"/>
          <a:lstStyle/>
          <a:p>
            <a:r>
              <a:rPr lang="en-US" sz="7200" dirty="0">
                <a:solidFill>
                  <a:schemeClr val="bg1"/>
                </a:solidFill>
                <a:effectLst>
                  <a:outerShdw blurRad="63500" sx="101000" sy="101000" algn="ctr" rotWithShape="0">
                    <a:prstClr val="black"/>
                  </a:outerShdw>
                </a:effectLst>
                <a:latin typeface="+mn-lt"/>
              </a:rPr>
              <a:t>“If the Internet </a:t>
            </a:r>
            <a:br>
              <a:rPr lang="en-US" sz="7200" dirty="0">
                <a:solidFill>
                  <a:schemeClr val="bg1"/>
                </a:solidFill>
                <a:effectLst>
                  <a:outerShdw blurRad="63500" sx="101000" sy="101000" algn="ctr" rotWithShape="0">
                    <a:prstClr val="black"/>
                  </a:outerShdw>
                </a:effectLst>
                <a:latin typeface="+mn-lt"/>
              </a:rPr>
            </a:br>
            <a:r>
              <a:rPr lang="en-US" sz="7200" dirty="0">
                <a:solidFill>
                  <a:schemeClr val="bg1"/>
                </a:solidFill>
                <a:effectLst>
                  <a:outerShdw blurRad="63500" sx="101000" sy="101000" algn="ctr" rotWithShape="0">
                    <a:prstClr val="black"/>
                  </a:outerShdw>
                </a:effectLst>
                <a:latin typeface="+mn-lt"/>
              </a:rPr>
              <a:t>  </a:t>
            </a:r>
            <a:r>
              <a:rPr lang="en-US" sz="6600" dirty="0">
                <a:solidFill>
                  <a:schemeClr val="bg1"/>
                </a:solidFill>
                <a:effectLst>
                  <a:outerShdw blurRad="63500" sx="101000" sy="101000" algn="ctr" rotWithShape="0">
                    <a:prstClr val="black"/>
                  </a:outerShdw>
                </a:effectLst>
                <a:latin typeface="+mn-lt"/>
              </a:rPr>
              <a:t>was a country,</a:t>
            </a:r>
            <a:br>
              <a:rPr lang="en-US" sz="6600" dirty="0">
                <a:solidFill>
                  <a:schemeClr val="bg1"/>
                </a:solidFill>
                <a:effectLst>
                  <a:outerShdw blurRad="63500" sx="101000" sy="101000" algn="ctr" rotWithShape="0">
                    <a:prstClr val="black"/>
                  </a:outerShdw>
                </a:effectLst>
                <a:latin typeface="+mn-lt"/>
              </a:rPr>
            </a:br>
            <a:r>
              <a:rPr lang="en-US" sz="6600" dirty="0">
                <a:solidFill>
                  <a:schemeClr val="bg1"/>
                </a:solidFill>
                <a:effectLst>
                  <a:outerShdw blurRad="63500" sx="101000" sy="101000" algn="ctr" rotWithShape="0">
                    <a:prstClr val="black"/>
                  </a:outerShdw>
                </a:effectLst>
                <a:latin typeface="+mn-lt"/>
              </a:rPr>
              <a:t>	</a:t>
            </a:r>
            <a:r>
              <a:rPr lang="en-US" sz="4800" b="1" dirty="0">
                <a:solidFill>
                  <a:schemeClr val="bg1"/>
                </a:solidFill>
                <a:effectLst>
                  <a:outerShdw blurRad="63500" sx="101000" sy="101000" algn="ctr" rotWithShape="0">
                    <a:prstClr val="black"/>
                  </a:outerShdw>
                </a:effectLst>
                <a:latin typeface="+mn-lt"/>
              </a:rPr>
              <a:t>it would be the</a:t>
            </a:r>
            <a:endParaRPr lang="en-US" sz="7200" dirty="0">
              <a:solidFill>
                <a:schemeClr val="bg1"/>
              </a:solidFill>
              <a:effectLst>
                <a:outerShdw blurRad="63500" sx="101000" sy="101000" algn="ctr" rotWithShape="0">
                  <a:prstClr val="black"/>
                </a:outerShdw>
              </a:effectLst>
            </a:endParaRPr>
          </a:p>
        </p:txBody>
      </p:sp>
      <p:sp>
        <p:nvSpPr>
          <p:cNvPr id="5" name="Text Placeholder 4">
            <a:extLst>
              <a:ext uri="{FF2B5EF4-FFF2-40B4-BE49-F238E27FC236}">
                <a16:creationId xmlns:a16="http://schemas.microsoft.com/office/drawing/2014/main" id="{684C67A0-553C-D615-43D2-9DBDEEAE4605}"/>
              </a:ext>
            </a:extLst>
          </p:cNvPr>
          <p:cNvSpPr>
            <a:spLocks noGrp="1"/>
          </p:cNvSpPr>
          <p:nvPr>
            <p:ph type="body" sz="quarter" idx="13"/>
          </p:nvPr>
        </p:nvSpPr>
        <p:spPr>
          <a:xfrm>
            <a:off x="426720" y="3276600"/>
            <a:ext cx="11536680" cy="2362200"/>
          </a:xfrm>
        </p:spPr>
        <p:txBody>
          <a:bodyPr anchor="b" anchorCtr="0"/>
          <a:lstStyle/>
          <a:p>
            <a:pPr marL="12700" indent="0" algn="r">
              <a:lnSpc>
                <a:spcPts val="6000"/>
              </a:lnSpc>
              <a:buNone/>
            </a:pPr>
            <a:r>
              <a:rPr lang="en-US" sz="13800" b="1" dirty="0">
                <a:solidFill>
                  <a:srgbClr val="F5FF51"/>
                </a:solidFill>
                <a:effectLst>
                  <a:outerShdw blurRad="63500" sx="101000" sy="101000" algn="ctr" rotWithShape="0">
                    <a:schemeClr val="accent5"/>
                  </a:outerShdw>
                </a:effectLst>
                <a:latin typeface="Arial Black" panose="020B0604020202020204" pitchFamily="34" charset="0"/>
                <a:cs typeface="Arial Black" panose="020B0604020202020204" pitchFamily="34" charset="0"/>
              </a:rPr>
              <a:t>7</a:t>
            </a:r>
            <a:r>
              <a:rPr lang="en-US" sz="13800" b="1" baseline="30000" dirty="0">
                <a:solidFill>
                  <a:srgbClr val="F5FF51"/>
                </a:solidFill>
                <a:effectLst>
                  <a:outerShdw blurRad="63500" sx="101000" sy="101000" algn="ctr" rotWithShape="0">
                    <a:schemeClr val="accent5"/>
                  </a:outerShdw>
                </a:effectLst>
                <a:latin typeface="Arial Black" panose="020B0604020202020204" pitchFamily="34" charset="0"/>
                <a:cs typeface="Arial Black" panose="020B0604020202020204" pitchFamily="34" charset="0"/>
              </a:rPr>
              <a:t>th</a:t>
            </a:r>
            <a:r>
              <a:rPr lang="en-US" sz="4800" b="1" dirty="0">
                <a:solidFill>
                  <a:schemeClr val="bg1"/>
                </a:solidFill>
                <a:latin typeface="+mn-lt"/>
              </a:rPr>
              <a:t> </a:t>
            </a:r>
            <a:r>
              <a:rPr lang="en-US" sz="4800" b="1" dirty="0">
                <a:solidFill>
                  <a:schemeClr val="bg1"/>
                </a:solidFill>
                <a:effectLst>
                  <a:outerShdw blurRad="63500" sx="101000" sy="101000" algn="ctr" rotWithShape="0">
                    <a:prstClr val="black"/>
                  </a:outerShdw>
                </a:effectLst>
                <a:latin typeface="+mn-lt"/>
              </a:rPr>
              <a:t>largest polluter.”</a:t>
            </a:r>
          </a:p>
          <a:p>
            <a:pPr marL="3319463" indent="0" algn="r">
              <a:buNone/>
            </a:pPr>
            <a:r>
              <a:rPr lang="en-US" sz="1600" b="0" dirty="0">
                <a:solidFill>
                  <a:schemeClr val="bg1"/>
                </a:solidFill>
                <a:highlight>
                  <a:srgbClr val="000000"/>
                </a:highlight>
                <a:latin typeface="+mn-lt"/>
              </a:rPr>
              <a:t>  — Sustainable Web Manifesto </a:t>
            </a:r>
          </a:p>
        </p:txBody>
      </p:sp>
      <p:sp>
        <p:nvSpPr>
          <p:cNvPr id="4" name="Footer Placeholder 3">
            <a:extLst>
              <a:ext uri="{FF2B5EF4-FFF2-40B4-BE49-F238E27FC236}">
                <a16:creationId xmlns:a16="http://schemas.microsoft.com/office/drawing/2014/main" id="{14CC68D5-1269-8D86-2667-5C5215D3E4B3}"/>
              </a:ext>
            </a:extLst>
          </p:cNvPr>
          <p:cNvSpPr>
            <a:spLocks noGrp="1"/>
          </p:cNvSpPr>
          <p:nvPr>
            <p:ph type="ftr" sz="quarter" idx="11"/>
          </p:nvPr>
        </p:nvSpPr>
        <p:spPr/>
        <p:txBody>
          <a:bodyPr/>
          <a:lstStyle/>
          <a:p>
            <a:r>
              <a:rPr lang="en-US" dirty="0">
                <a:solidFill>
                  <a:schemeClr val="bg1"/>
                </a:solidFill>
              </a:rPr>
              <a:t>© 2024 THE MITRE CORPORATION. ALL RIGHTS RESERVED. </a:t>
            </a:r>
          </a:p>
        </p:txBody>
      </p:sp>
      <p:sp>
        <p:nvSpPr>
          <p:cNvPr id="2" name="Slide Number Placeholder 1">
            <a:extLst>
              <a:ext uri="{FF2B5EF4-FFF2-40B4-BE49-F238E27FC236}">
                <a16:creationId xmlns:a16="http://schemas.microsoft.com/office/drawing/2014/main" id="{FFC5CE57-6D37-ECD0-CBEE-07DDBD618F38}"/>
              </a:ext>
            </a:extLst>
          </p:cNvPr>
          <p:cNvSpPr>
            <a:spLocks noGrp="1"/>
          </p:cNvSpPr>
          <p:nvPr>
            <p:ph type="sldNum" sz="quarter" idx="12"/>
          </p:nvPr>
        </p:nvSpPr>
        <p:spPr/>
        <p:txBody>
          <a:bodyPr/>
          <a:lstStyle/>
          <a:p>
            <a:fld id="{BECF63ED-5365-0347-943C-46237B9951C9}" type="slidenum">
              <a:rPr lang="en-US" smtClean="0"/>
              <a:t>7</a:t>
            </a:fld>
            <a:endParaRPr lang="en-US" dirty="0"/>
          </a:p>
        </p:txBody>
      </p:sp>
    </p:spTree>
    <p:extLst>
      <p:ext uri="{BB962C8B-B14F-4D97-AF65-F5344CB8AC3E}">
        <p14:creationId xmlns:p14="http://schemas.microsoft.com/office/powerpoint/2010/main" val="73009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3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5C57DE-2119-AF85-EE3E-7628A3EFE418}"/>
              </a:ext>
            </a:extLst>
          </p:cNvPr>
          <p:cNvSpPr>
            <a:spLocks noGrp="1"/>
          </p:cNvSpPr>
          <p:nvPr>
            <p:ph type="title"/>
          </p:nvPr>
        </p:nvSpPr>
        <p:spPr>
          <a:xfrm>
            <a:off x="0" y="1"/>
            <a:ext cx="12192000" cy="5955956"/>
          </a:xfrm>
          <a:solidFill>
            <a:schemeClr val="tx1">
              <a:alpha val="65000"/>
            </a:schemeClr>
          </a:solidFill>
        </p:spPr>
        <p:txBody>
          <a:bodyPr anchor="ctr" anchorCtr="1"/>
          <a:lstStyle/>
          <a:p>
            <a:pPr>
              <a:lnSpc>
                <a:spcPct val="125000"/>
              </a:lnSpc>
            </a:pPr>
            <a:r>
              <a:rPr lang="en-US" sz="5400" dirty="0">
                <a:solidFill>
                  <a:srgbClr val="FF9300"/>
                </a:solidFill>
                <a:effectLst>
                  <a:glow rad="101600">
                    <a:schemeClr val="accent3">
                      <a:alpha val="40000"/>
                    </a:schemeClr>
                  </a:glow>
                </a:effectLst>
              </a:rPr>
              <a:t>AI alone </a:t>
            </a:r>
            <a:r>
              <a:rPr lang="en-US" sz="4800" dirty="0">
                <a:solidFill>
                  <a:schemeClr val="bg1">
                    <a:lumMod val="85000"/>
                  </a:schemeClr>
                </a:solidFill>
                <a:effectLst>
                  <a:glow rad="101600">
                    <a:schemeClr val="accent3">
                      <a:alpha val="40000"/>
                    </a:schemeClr>
                  </a:glow>
                </a:effectLst>
              </a:rPr>
              <a:t>already uses </a:t>
            </a:r>
            <a:br>
              <a:rPr lang="en-US" sz="4800" dirty="0">
                <a:solidFill>
                  <a:schemeClr val="bg1">
                    <a:lumMod val="85000"/>
                  </a:schemeClr>
                </a:solidFill>
                <a:effectLst>
                  <a:glow rad="101600">
                    <a:schemeClr val="accent3">
                      <a:alpha val="40000"/>
                    </a:schemeClr>
                  </a:glow>
                </a:effectLst>
              </a:rPr>
            </a:br>
            <a:r>
              <a:rPr lang="en-US" sz="4800" dirty="0">
                <a:solidFill>
                  <a:schemeClr val="bg1">
                    <a:lumMod val="85000"/>
                  </a:schemeClr>
                </a:solidFill>
                <a:effectLst>
                  <a:glow rad="101600">
                    <a:schemeClr val="accent3">
                      <a:alpha val="40000"/>
                    </a:schemeClr>
                  </a:glow>
                </a:effectLst>
              </a:rPr>
              <a:t>	as much </a:t>
            </a:r>
            <a:r>
              <a:rPr lang="en-US" sz="5400" dirty="0">
                <a:solidFill>
                  <a:srgbClr val="FFFF00"/>
                </a:solidFill>
                <a:effectLst>
                  <a:glow rad="101600">
                    <a:schemeClr val="accent3">
                      <a:alpha val="40000"/>
                    </a:schemeClr>
                  </a:glow>
                </a:effectLst>
              </a:rPr>
              <a:t>energy</a:t>
            </a:r>
            <a:r>
              <a:rPr lang="en-US" sz="4800" dirty="0">
                <a:solidFill>
                  <a:schemeClr val="bg1">
                    <a:lumMod val="85000"/>
                  </a:schemeClr>
                </a:solidFill>
                <a:effectLst>
                  <a:glow rad="101600">
                    <a:schemeClr val="accent3">
                      <a:alpha val="40000"/>
                    </a:schemeClr>
                  </a:glow>
                </a:effectLst>
              </a:rPr>
              <a:t> and </a:t>
            </a:r>
            <a:r>
              <a:rPr lang="en-US" sz="5400" dirty="0">
                <a:solidFill>
                  <a:srgbClr val="00B0F0"/>
                </a:solidFill>
                <a:effectLst>
                  <a:glow rad="101600">
                    <a:schemeClr val="accent3">
                      <a:alpha val="40000"/>
                    </a:schemeClr>
                  </a:glow>
                </a:effectLst>
              </a:rPr>
              <a:t>water</a:t>
            </a:r>
            <a:br>
              <a:rPr lang="en-US" sz="4800" dirty="0">
                <a:solidFill>
                  <a:schemeClr val="bg1">
                    <a:lumMod val="85000"/>
                  </a:schemeClr>
                </a:solidFill>
                <a:effectLst>
                  <a:glow rad="101600">
                    <a:schemeClr val="accent3">
                      <a:alpha val="40000"/>
                    </a:schemeClr>
                  </a:glow>
                </a:effectLst>
              </a:rPr>
            </a:br>
            <a:r>
              <a:rPr lang="en-US" sz="4800" dirty="0">
                <a:solidFill>
                  <a:schemeClr val="bg1">
                    <a:lumMod val="85000"/>
                  </a:schemeClr>
                </a:solidFill>
                <a:effectLst>
                  <a:glow rad="101600">
                    <a:schemeClr val="accent3">
                      <a:alpha val="40000"/>
                    </a:schemeClr>
                  </a:glow>
                </a:effectLst>
              </a:rPr>
              <a:t>			as a small country </a:t>
            </a:r>
            <a:br>
              <a:rPr lang="en-US" sz="4800" dirty="0">
                <a:solidFill>
                  <a:schemeClr val="bg1">
                    <a:lumMod val="85000"/>
                  </a:schemeClr>
                </a:solidFill>
                <a:effectLst>
                  <a:glow rad="101600">
                    <a:schemeClr val="accent3">
                      <a:alpha val="40000"/>
                    </a:schemeClr>
                  </a:glow>
                </a:effectLst>
              </a:rPr>
            </a:br>
            <a:r>
              <a:rPr lang="en-US" sz="4800" dirty="0">
                <a:solidFill>
                  <a:schemeClr val="bg1">
                    <a:lumMod val="85000"/>
                  </a:schemeClr>
                </a:solidFill>
                <a:effectLst>
                  <a:glow rad="101600">
                    <a:schemeClr val="accent3">
                      <a:alpha val="40000"/>
                    </a:schemeClr>
                  </a:glow>
                </a:effectLst>
              </a:rPr>
              <a:t>	and is expected </a:t>
            </a:r>
            <a:br>
              <a:rPr lang="en-US" sz="4800" dirty="0">
                <a:solidFill>
                  <a:schemeClr val="bg1">
                    <a:lumMod val="85000"/>
                  </a:schemeClr>
                </a:solidFill>
                <a:effectLst>
                  <a:glow rad="101600">
                    <a:schemeClr val="accent3">
                      <a:alpha val="40000"/>
                    </a:schemeClr>
                  </a:glow>
                </a:effectLst>
              </a:rPr>
            </a:br>
            <a:r>
              <a:rPr lang="en-US" sz="4800" dirty="0">
                <a:solidFill>
                  <a:schemeClr val="bg1">
                    <a:lumMod val="85000"/>
                  </a:schemeClr>
                </a:solidFill>
                <a:effectLst>
                  <a:glow rad="101600">
                    <a:schemeClr val="accent3">
                      <a:alpha val="40000"/>
                    </a:schemeClr>
                  </a:glow>
                </a:effectLst>
              </a:rPr>
              <a:t>			to </a:t>
            </a:r>
            <a:r>
              <a:rPr lang="en-US" sz="5400" dirty="0">
                <a:solidFill>
                  <a:srgbClr val="FFC000"/>
                </a:solidFill>
                <a:effectLst>
                  <a:glow rad="101600">
                    <a:schemeClr val="accent3">
                      <a:alpha val="40000"/>
                    </a:schemeClr>
                  </a:glow>
                </a:effectLst>
              </a:rPr>
              <a:t>double</a:t>
            </a:r>
            <a:r>
              <a:rPr lang="en-US" sz="4800" dirty="0">
                <a:solidFill>
                  <a:schemeClr val="bg1">
                    <a:lumMod val="85000"/>
                  </a:schemeClr>
                </a:solidFill>
                <a:effectLst>
                  <a:glow rad="101600">
                    <a:schemeClr val="accent3">
                      <a:alpha val="40000"/>
                    </a:schemeClr>
                  </a:glow>
                </a:effectLst>
              </a:rPr>
              <a:t> in the next year.</a:t>
            </a:r>
          </a:p>
        </p:txBody>
      </p:sp>
      <p:sp>
        <p:nvSpPr>
          <p:cNvPr id="5" name="Text Placeholder 4">
            <a:extLst>
              <a:ext uri="{FF2B5EF4-FFF2-40B4-BE49-F238E27FC236}">
                <a16:creationId xmlns:a16="http://schemas.microsoft.com/office/drawing/2014/main" id="{FDDC6D86-CF02-D8E5-25C8-AC7DA0D2533C}"/>
              </a:ext>
            </a:extLst>
          </p:cNvPr>
          <p:cNvSpPr>
            <a:spLocks noGrp="1"/>
          </p:cNvSpPr>
          <p:nvPr>
            <p:ph type="body" sz="quarter" idx="13"/>
          </p:nvPr>
        </p:nvSpPr>
        <p:spPr>
          <a:xfrm>
            <a:off x="426720" y="5609964"/>
            <a:ext cx="11338560" cy="630198"/>
          </a:xfrm>
          <a:noFill/>
        </p:spPr>
        <p:txBody>
          <a:bodyPr/>
          <a:lstStyle/>
          <a:p>
            <a:pPr marL="9525" indent="0">
              <a:buNone/>
            </a:pPr>
            <a:r>
              <a:rPr lang="en-US" sz="1600" dirty="0">
                <a:solidFill>
                  <a:srgbClr val="929000"/>
                </a:solidFill>
                <a:highlight>
                  <a:srgbClr val="000000"/>
                </a:highlight>
              </a:rPr>
              <a:t>Source: Calvert, Brian. March 28, 2024. </a:t>
            </a:r>
            <a:r>
              <a:rPr lang="en-US" sz="1600" i="1" dirty="0">
                <a:solidFill>
                  <a:srgbClr val="929000"/>
                </a:solidFill>
                <a:highlight>
                  <a:srgbClr val="000000"/>
                </a:highlight>
              </a:rPr>
              <a:t>AI already uses as much energy as a small country. It’s only the beginning. </a:t>
            </a:r>
            <a:r>
              <a:rPr lang="en-US" sz="1600" dirty="0">
                <a:solidFill>
                  <a:srgbClr val="929000"/>
                </a:solidFill>
                <a:highlight>
                  <a:srgbClr val="000000"/>
                </a:highlight>
              </a:rPr>
              <a:t>Vox. https://</a:t>
            </a:r>
            <a:r>
              <a:rPr lang="en-US" sz="1600" dirty="0" err="1">
                <a:solidFill>
                  <a:srgbClr val="929000"/>
                </a:solidFill>
                <a:highlight>
                  <a:srgbClr val="000000"/>
                </a:highlight>
              </a:rPr>
              <a:t>www.vox.com</a:t>
            </a:r>
            <a:r>
              <a:rPr lang="en-US" sz="1600" dirty="0">
                <a:solidFill>
                  <a:srgbClr val="929000"/>
                </a:solidFill>
                <a:highlight>
                  <a:srgbClr val="000000"/>
                </a:highlight>
              </a:rPr>
              <a:t>/climate/2024/3/28/24111721/climate-ai-tech-energy-demand-rising</a:t>
            </a:r>
          </a:p>
        </p:txBody>
      </p:sp>
      <p:sp>
        <p:nvSpPr>
          <p:cNvPr id="4" name="Footer Placeholder 3">
            <a:extLst>
              <a:ext uri="{FF2B5EF4-FFF2-40B4-BE49-F238E27FC236}">
                <a16:creationId xmlns:a16="http://schemas.microsoft.com/office/drawing/2014/main" id="{4EF6AD94-DE18-FC6C-BA0C-566447703D84}"/>
              </a:ext>
            </a:extLst>
          </p:cNvPr>
          <p:cNvSpPr>
            <a:spLocks noGrp="1"/>
          </p:cNvSpPr>
          <p:nvPr>
            <p:ph type="ftr" sz="quarter" idx="11"/>
          </p:nvPr>
        </p:nvSpPr>
        <p:spPr/>
        <p:txBody>
          <a:bodyPr/>
          <a:lstStyle/>
          <a:p>
            <a:r>
              <a:rPr lang="en-US" dirty="0">
                <a:solidFill>
                  <a:schemeClr val="bg1">
                    <a:lumMod val="95000"/>
                  </a:schemeClr>
                </a:solidFill>
              </a:rPr>
              <a:t>© 2024 THE MITRE CORPORATION. ALL RIGHTS RESERVED. </a:t>
            </a:r>
          </a:p>
        </p:txBody>
      </p:sp>
      <p:sp>
        <p:nvSpPr>
          <p:cNvPr id="2" name="Slide Number Placeholder 1">
            <a:extLst>
              <a:ext uri="{FF2B5EF4-FFF2-40B4-BE49-F238E27FC236}">
                <a16:creationId xmlns:a16="http://schemas.microsoft.com/office/drawing/2014/main" id="{24EDA776-2BCC-51A9-1179-29B82184EC51}"/>
              </a:ext>
            </a:extLst>
          </p:cNvPr>
          <p:cNvSpPr>
            <a:spLocks noGrp="1"/>
          </p:cNvSpPr>
          <p:nvPr>
            <p:ph type="sldNum" sz="quarter" idx="12"/>
          </p:nvPr>
        </p:nvSpPr>
        <p:spPr/>
        <p:txBody>
          <a:bodyPr/>
          <a:lstStyle/>
          <a:p>
            <a:fld id="{BECF63ED-5365-0347-943C-46237B9951C9}" type="slidenum">
              <a:rPr lang="en-US" smtClean="0"/>
              <a:t>8</a:t>
            </a:fld>
            <a:endParaRPr lang="en-US" dirty="0"/>
          </a:p>
        </p:txBody>
      </p:sp>
    </p:spTree>
    <p:extLst>
      <p:ext uri="{BB962C8B-B14F-4D97-AF65-F5344CB8AC3E}">
        <p14:creationId xmlns:p14="http://schemas.microsoft.com/office/powerpoint/2010/main" val="270014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6526C-B96D-FE0B-55CC-B4592C0E2194}"/>
              </a:ext>
            </a:extLst>
          </p:cNvPr>
          <p:cNvSpPr>
            <a:spLocks noGrp="1"/>
          </p:cNvSpPr>
          <p:nvPr>
            <p:ph type="title"/>
          </p:nvPr>
        </p:nvSpPr>
        <p:spPr>
          <a:xfrm>
            <a:off x="-76200" y="0"/>
            <a:ext cx="12268200" cy="914400"/>
          </a:xfrm>
          <a:solidFill>
            <a:schemeClr val="tx1"/>
          </a:solidFill>
        </p:spPr>
        <p:txBody>
          <a:bodyPr lIns="274320" tIns="182880" anchor="t" anchorCtr="0"/>
          <a:lstStyle/>
          <a:p>
            <a:r>
              <a:rPr lang="en-US" sz="6600" dirty="0">
                <a:solidFill>
                  <a:schemeClr val="bg1"/>
                </a:solidFill>
                <a:effectLst>
                  <a:outerShdw blurRad="63500" sx="101000" sy="101000" algn="ctr" rotWithShape="0">
                    <a:schemeClr val="tx2"/>
                  </a:outerShdw>
                </a:effectLst>
              </a:rPr>
              <a:t>“Green software” is a myth.</a:t>
            </a:r>
          </a:p>
        </p:txBody>
      </p:sp>
      <p:sp>
        <p:nvSpPr>
          <p:cNvPr id="6" name="Text Placeholder 4">
            <a:extLst>
              <a:ext uri="{FF2B5EF4-FFF2-40B4-BE49-F238E27FC236}">
                <a16:creationId xmlns:a16="http://schemas.microsoft.com/office/drawing/2014/main" id="{FA46AC22-EA24-3104-3078-F61B156CBB45}"/>
              </a:ext>
            </a:extLst>
          </p:cNvPr>
          <p:cNvSpPr txBox="1">
            <a:spLocks/>
          </p:cNvSpPr>
          <p:nvPr/>
        </p:nvSpPr>
        <p:spPr>
          <a:xfrm>
            <a:off x="7002905" y="1262336"/>
            <a:ext cx="4614472" cy="2607365"/>
          </a:xfrm>
          <a:prstGeom prst="rect">
            <a:avLst/>
          </a:prstGeom>
          <a:solidFill>
            <a:schemeClr val="tx1"/>
          </a:solidFill>
        </p:spPr>
        <p:txBody>
          <a:bodyPr vert="horz" lIns="91440" tIns="45720" rIns="91440" bIns="45720" numCol="1" spcCol="45720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06363">
              <a:lnSpc>
                <a:spcPct val="120000"/>
              </a:lnSpc>
              <a:spcBef>
                <a:spcPts val="0"/>
              </a:spcBef>
              <a:buFont typeface="Wingdings" pitchFamily="2" charset="2"/>
              <a:buNone/>
            </a:pPr>
            <a:r>
              <a:rPr lang="en-US" sz="2000" b="1" dirty="0">
                <a:solidFill>
                  <a:srgbClr val="FF9300"/>
                </a:solidFill>
              </a:rPr>
              <a:t>“The carbon footprint of our gadgets, the Internet, and the systems supporting them account for about 3.7% of global greenhouse emissions, according to some estimates.”</a:t>
            </a:r>
          </a:p>
          <a:p>
            <a:pPr marL="119063" indent="-106363">
              <a:lnSpc>
                <a:spcPct val="120000"/>
              </a:lnSpc>
              <a:spcBef>
                <a:spcPts val="0"/>
              </a:spcBef>
              <a:buFont typeface="Wingdings" pitchFamily="2" charset="2"/>
              <a:buNone/>
            </a:pPr>
            <a:r>
              <a:rPr lang="en-US" sz="1800" dirty="0">
                <a:solidFill>
                  <a:srgbClr val="FF9300"/>
                </a:solidFill>
              </a:rPr>
              <a:t>– The BBC</a:t>
            </a:r>
          </a:p>
        </p:txBody>
      </p:sp>
      <p:sp>
        <p:nvSpPr>
          <p:cNvPr id="14" name="Text Placeholder 4">
            <a:extLst>
              <a:ext uri="{FF2B5EF4-FFF2-40B4-BE49-F238E27FC236}">
                <a16:creationId xmlns:a16="http://schemas.microsoft.com/office/drawing/2014/main" id="{0E4FB8AF-1D58-47B6-3DDC-974497F54C85}"/>
              </a:ext>
            </a:extLst>
          </p:cNvPr>
          <p:cNvSpPr txBox="1">
            <a:spLocks/>
          </p:cNvSpPr>
          <p:nvPr/>
        </p:nvSpPr>
        <p:spPr>
          <a:xfrm>
            <a:off x="5501390" y="4295930"/>
            <a:ext cx="6462010" cy="2158448"/>
          </a:xfrm>
          <a:prstGeom prst="rect">
            <a:avLst/>
          </a:prstGeom>
          <a:solidFill>
            <a:schemeClr val="tx1"/>
          </a:solidFill>
        </p:spPr>
        <p:txBody>
          <a:bodyPr vert="horz" lIns="91440" tIns="45720" rIns="91440" bIns="45720" numCol="1" spcCol="45720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06363">
              <a:lnSpc>
                <a:spcPct val="120000"/>
              </a:lnSpc>
              <a:spcBef>
                <a:spcPts val="0"/>
              </a:spcBef>
              <a:buFont typeface="Wingdings" pitchFamily="2" charset="2"/>
              <a:buNone/>
            </a:pPr>
            <a:r>
              <a:rPr lang="en-US" sz="2000" b="1" dirty="0">
                <a:solidFill>
                  <a:schemeClr val="accent5"/>
                </a:solidFill>
              </a:rPr>
              <a:t>“Digital technologies now emit 4% of greenhouse gas emissions (GHG), and its energy consumption is increasing by 9% a year.”</a:t>
            </a:r>
          </a:p>
          <a:p>
            <a:pPr marL="119063" indent="-106363">
              <a:lnSpc>
                <a:spcPct val="120000"/>
              </a:lnSpc>
              <a:spcBef>
                <a:spcPts val="0"/>
              </a:spcBef>
              <a:buFont typeface="Wingdings" pitchFamily="2" charset="2"/>
              <a:buNone/>
            </a:pPr>
            <a:r>
              <a:rPr lang="en-US" sz="2000" dirty="0">
                <a:solidFill>
                  <a:schemeClr val="accent5"/>
                </a:solidFill>
              </a:rPr>
              <a:t>– “Climate Crisis: The Unsustainable Use </a:t>
            </a:r>
            <a:br>
              <a:rPr lang="en-US" sz="2000" dirty="0">
                <a:solidFill>
                  <a:schemeClr val="accent5"/>
                </a:solidFill>
              </a:rPr>
            </a:br>
            <a:r>
              <a:rPr lang="en-US" sz="2000" dirty="0">
                <a:solidFill>
                  <a:schemeClr val="accent5"/>
                </a:solidFill>
              </a:rPr>
              <a:t>of Online Video” from The Shift Project</a:t>
            </a:r>
          </a:p>
        </p:txBody>
      </p:sp>
      <p:sp>
        <p:nvSpPr>
          <p:cNvPr id="4" name="Footer Placeholder 3">
            <a:extLst>
              <a:ext uri="{FF2B5EF4-FFF2-40B4-BE49-F238E27FC236}">
                <a16:creationId xmlns:a16="http://schemas.microsoft.com/office/drawing/2014/main" id="{371C5370-1BC6-D772-F446-5C73EFDFA54A}"/>
              </a:ext>
            </a:extLst>
          </p:cNvPr>
          <p:cNvSpPr>
            <a:spLocks noGrp="1"/>
          </p:cNvSpPr>
          <p:nvPr>
            <p:ph type="ftr" sz="quarter" idx="11"/>
          </p:nvPr>
        </p:nvSpPr>
        <p:spPr/>
        <p:txBody>
          <a:bodyPr/>
          <a:lstStyle/>
          <a:p>
            <a:r>
              <a:rPr lang="en-US" dirty="0">
                <a:solidFill>
                  <a:schemeClr val="bg1"/>
                </a:solidFill>
              </a:rPr>
              <a:t>© 2024 THE MITRE CORPORATION. ALL RIGHTS RESERVED. </a:t>
            </a:r>
          </a:p>
        </p:txBody>
      </p:sp>
      <p:sp>
        <p:nvSpPr>
          <p:cNvPr id="2" name="Slide Number Placeholder 1">
            <a:extLst>
              <a:ext uri="{FF2B5EF4-FFF2-40B4-BE49-F238E27FC236}">
                <a16:creationId xmlns:a16="http://schemas.microsoft.com/office/drawing/2014/main" id="{DDF32F91-0A64-8A0B-CE59-6AEB97060BEB}"/>
              </a:ext>
            </a:extLst>
          </p:cNvPr>
          <p:cNvSpPr>
            <a:spLocks noGrp="1"/>
          </p:cNvSpPr>
          <p:nvPr>
            <p:ph type="sldNum" sz="quarter" idx="12"/>
          </p:nvPr>
        </p:nvSpPr>
        <p:spPr/>
        <p:txBody>
          <a:bodyPr/>
          <a:lstStyle/>
          <a:p>
            <a:fld id="{BECF63ED-5365-0347-943C-46237B9951C9}" type="slidenum">
              <a:rPr lang="en-US" smtClean="0"/>
              <a:t>9</a:t>
            </a:fld>
            <a:endParaRPr lang="en-US" dirty="0"/>
          </a:p>
        </p:txBody>
      </p:sp>
      <p:sp>
        <p:nvSpPr>
          <p:cNvPr id="10" name="Text Placeholder 4">
            <a:extLst>
              <a:ext uri="{FF2B5EF4-FFF2-40B4-BE49-F238E27FC236}">
                <a16:creationId xmlns:a16="http://schemas.microsoft.com/office/drawing/2014/main" id="{18FCB90F-74DE-B592-EEAF-39DB3FCB7315}"/>
              </a:ext>
            </a:extLst>
          </p:cNvPr>
          <p:cNvSpPr txBox="1">
            <a:spLocks/>
          </p:cNvSpPr>
          <p:nvPr/>
        </p:nvSpPr>
        <p:spPr>
          <a:xfrm>
            <a:off x="381000" y="1594128"/>
            <a:ext cx="4495800" cy="4299502"/>
          </a:xfrm>
          <a:prstGeom prst="rect">
            <a:avLst/>
          </a:prstGeom>
          <a:solidFill>
            <a:schemeClr val="tx1"/>
          </a:solidFill>
        </p:spPr>
        <p:txBody>
          <a:bodyPr vert="horz" lIns="91440" tIns="45720" rIns="91440" bIns="45720" numCol="1" spcCol="457200"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06363">
              <a:lnSpc>
                <a:spcPct val="120000"/>
              </a:lnSpc>
              <a:spcBef>
                <a:spcPts val="0"/>
              </a:spcBef>
              <a:buNone/>
            </a:pPr>
            <a:r>
              <a:rPr lang="en-US" sz="2800" b="1" dirty="0">
                <a:solidFill>
                  <a:srgbClr val="FFFF00"/>
                </a:solidFill>
              </a:rPr>
              <a:t>“Every line of code takes energy to execute, energy to write, and likely represents a combination of communications efforts to nail down.”</a:t>
            </a:r>
            <a:br>
              <a:rPr lang="en-US" sz="2800" b="1" dirty="0">
                <a:solidFill>
                  <a:srgbClr val="FFFF00"/>
                </a:solidFill>
              </a:rPr>
            </a:br>
            <a:r>
              <a:rPr lang="en-US" sz="1600" dirty="0">
                <a:solidFill>
                  <a:srgbClr val="FFFF00"/>
                </a:solidFill>
              </a:rPr>
              <a:t>– Sustainability from the Drupal team</a:t>
            </a:r>
          </a:p>
        </p:txBody>
      </p:sp>
      <p:sp>
        <p:nvSpPr>
          <p:cNvPr id="5" name="TextBox 4">
            <a:extLst>
              <a:ext uri="{FF2B5EF4-FFF2-40B4-BE49-F238E27FC236}">
                <a16:creationId xmlns:a16="http://schemas.microsoft.com/office/drawing/2014/main" id="{AEC0AC54-B033-E526-AE43-83E9092BD011}"/>
              </a:ext>
            </a:extLst>
          </p:cNvPr>
          <p:cNvSpPr txBox="1"/>
          <p:nvPr/>
        </p:nvSpPr>
        <p:spPr>
          <a:xfrm rot="20776274">
            <a:off x="-477117" y="2868437"/>
            <a:ext cx="13146233" cy="1446550"/>
          </a:xfrm>
          <a:prstGeom prst="rect">
            <a:avLst/>
          </a:prstGeom>
          <a:solidFill>
            <a:schemeClr val="tx1"/>
          </a:solidFill>
        </p:spPr>
        <p:txBody>
          <a:bodyPr wrap="square" rtlCol="0">
            <a:spAutoFit/>
          </a:bodyPr>
          <a:lstStyle/>
          <a:p>
            <a:pPr algn="ctr"/>
            <a:r>
              <a:rPr lang="en-US" sz="8800" dirty="0">
                <a:solidFill>
                  <a:srgbClr val="D5FC79"/>
                </a:solidFill>
                <a:latin typeface="Impact" panose="020B0806030902050204" pitchFamily="34" charset="0"/>
              </a:rPr>
              <a:t>It doesn’t have to be!</a:t>
            </a:r>
          </a:p>
        </p:txBody>
      </p:sp>
    </p:spTree>
    <p:extLst>
      <p:ext uri="{BB962C8B-B14F-4D97-AF65-F5344CB8AC3E}">
        <p14:creationId xmlns:p14="http://schemas.microsoft.com/office/powerpoint/2010/main" val="15783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0" grpId="0" animBg="1"/>
      <p:bldP spid="5" grpId="0" animBg="1"/>
    </p:bldLst>
  </p:timing>
</p:sld>
</file>

<file path=ppt/theme/theme1.xml><?xml version="1.0" encoding="utf-8"?>
<a:theme xmlns:a="http://schemas.openxmlformats.org/drawingml/2006/main" name="White Print 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B23AE03C-3E1F-C141-83DD-3C902BB8066A}" vid="{74DDCDF9-AEC8-E24E-9E9D-FB58D9B44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Print MITRE</Template>
  <TotalTime>7646</TotalTime>
  <Words>7576</Words>
  <Application>Microsoft Macintosh PowerPoint</Application>
  <PresentationFormat>Widescreen</PresentationFormat>
  <Paragraphs>533</Paragraphs>
  <Slides>35</Slides>
  <Notes>34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Arial</vt:lpstr>
      <vt:lpstr>Arial Black</vt:lpstr>
      <vt:lpstr>Arial Bold</vt:lpstr>
      <vt:lpstr>Calibri</vt:lpstr>
      <vt:lpstr>Consolas</vt:lpstr>
      <vt:lpstr>Courier New</vt:lpstr>
      <vt:lpstr>Impact</vt:lpstr>
      <vt:lpstr>inherit</vt:lpstr>
      <vt:lpstr>interui</vt:lpstr>
      <vt:lpstr>Noto Sans</vt:lpstr>
      <vt:lpstr>Slack-Lato</vt:lpstr>
      <vt:lpstr>Source Sans Pro</vt:lpstr>
      <vt:lpstr>Source Sans Pro Web</vt:lpstr>
      <vt:lpstr>Times New Roman</vt:lpstr>
      <vt:lpstr>Wingdings</vt:lpstr>
      <vt:lpstr>White Print MITRE</vt:lpstr>
      <vt:lpstr>Fight Climate Change  with Digital Accessibility</vt:lpstr>
      <vt:lpstr>Who am I?</vt:lpstr>
      <vt:lpstr>How can we be in good relationship with Indigenous peoples, with non-human beings, with the land and water?</vt:lpstr>
      <vt:lpstr>Let’s talk about…</vt:lpstr>
      <vt:lpstr>The environmental impact of digital services</vt:lpstr>
      <vt:lpstr>Each year, the Internet emits </vt:lpstr>
      <vt:lpstr>“If the Internet    was a country,  it would be the</vt:lpstr>
      <vt:lpstr>AI alone already uses   as much energy and water    as a small country   and is expected     to double in the next year.</vt:lpstr>
      <vt:lpstr>“Green software” is a myth.</vt:lpstr>
      <vt:lpstr>Why are modern websites slower? [and thereby emitting more greenhouse gas, wearing out devices]</vt:lpstr>
      <vt:lpstr>Environmental justice + intersectionality</vt:lpstr>
      <vt:lpstr>Environmental justice is…</vt:lpstr>
      <vt:lpstr>The Seventeen Principles of Environmental Justice</vt:lpstr>
      <vt:lpstr>The Seventeen Principles of Environmental Justice (EJ), detailed</vt:lpstr>
      <vt:lpstr>Intersectionality One’s lived experience is greater than the sum of their identities.</vt:lpstr>
      <vt:lpstr>Intersectionality may compound barriers</vt:lpstr>
      <vt:lpstr>Household net worth by race / ethnicity and disability status of working-age householder, 2016</vt:lpstr>
      <vt:lpstr>Race / ethnicity and disability</vt:lpstr>
      <vt:lpstr>“We can’t save the planet without uplifting the voices of its people, especially those most often unheard.”</vt:lpstr>
      <vt:lpstr>The United Nations Sustainable Development Goals 17 Goals to Transform Our World</vt:lpstr>
      <vt:lpstr>Fight climate change  with digital accessibility  &amp; sustainable web design</vt:lpstr>
      <vt:lpstr>Accessibility goes together with Sustainable Web Design.</vt:lpstr>
      <vt:lpstr>Sustainable web design and development</vt:lpstr>
      <vt:lpstr>European Union  Ecodesign for Sustainable Products Regulations (ESPR)</vt:lpstr>
      <vt:lpstr>Chile Framework Law on Climate Change (LMCC) 2022</vt:lpstr>
      <vt:lpstr>United States of America</vt:lpstr>
      <vt:lpstr>Introducing the W3C Web Sustainability Guidelines (WSG), design and implement digital products and services that put people and the planet first</vt:lpstr>
      <vt:lpstr>Measure &amp; Monitor</vt:lpstr>
      <vt:lpstr>How to Sustainable Web Design Minimize environmental impact</vt:lpstr>
      <vt:lpstr>How to Accessibility Beyond Compliance</vt:lpstr>
      <vt:lpstr>How to Equitable Design “Equality is equal access,  while ‘equity’ is equal outcomes.” — Antoinette Carroll Creative Reaction Lab Founder, President, &amp; CEO</vt:lpstr>
      <vt:lpstr>How to Responsive Web Design One fluid web service</vt:lpstr>
      <vt:lpstr>How to Progressive Enhancement Deliver just what’s needed for each person</vt:lpstr>
      <vt:lpstr>Key Takeaways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Climate Change with Digital Accessibility</dc:title>
  <dc:subject>An introduction to Sustainable Web Design</dc:subject>
  <dc:creator>Jennifer Strickland</dc:creator>
  <cp:keywords/>
  <dc:description>Approved for public release; distribution unlimited. Public release case number 24-0770
© 2024 The MITRE Corporation. All rights reserved.</dc:description>
  <cp:lastModifiedBy>Jennifer Strickland</cp:lastModifiedBy>
  <cp:revision>54</cp:revision>
  <cp:lastPrinted>2020-12-17T13:42:49Z</cp:lastPrinted>
  <dcterms:created xsi:type="dcterms:W3CDTF">2024-02-12T13:20:16Z</dcterms:created>
  <dcterms:modified xsi:type="dcterms:W3CDTF">2024-11-06T18:05:02Z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