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8288000" cy="10287000"/>
  <p:notesSz cx="6858000" cy="9144000"/>
  <p:embeddedFontLst>
    <p:embeddedFont>
      <p:font typeface="Glacial Indifference" panose="020B0604020202020204" charset="0"/>
      <p:regular r:id="rId37"/>
    </p:embeddedFont>
    <p:embeddedFont>
      <p:font typeface="Glacial Indifference Bold" panose="020B0604020202020204" charset="0"/>
      <p:regular r:id="rId38"/>
    </p:embeddedFont>
    <p:embeddedFont>
      <p:font typeface="Glacial Indifference Italics" panose="020B0604020202020204" charset="0"/>
      <p:regular r:id="rId39"/>
    </p:embeddedFont>
    <p:embeddedFont>
      <p:font typeface="League Spartan" panose="020B0604020202020204" charset="0"/>
      <p:regular r:id="rId40"/>
    </p:embeddedFont>
    <p:embeddedFont>
      <p:font typeface="Poppins Medium" panose="00000600000000000000"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1" autoAdjust="0"/>
    <p:restoredTop sz="86415" autoAdjust="0"/>
  </p:normalViewPr>
  <p:slideViewPr>
    <p:cSldViewPr>
      <p:cViewPr varScale="1">
        <p:scale>
          <a:sx n="75" d="100"/>
          <a:sy n="75" d="100"/>
        </p:scale>
        <p:origin x="72"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Good morning everyone! Thank you for joining me today. My name is Nir Pechuk and I'm excited to take you through the IAAP CPACC Certification today.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try a quick question on the medical model. What does the medical model focus on? Is it social integration, individual treatment, accessibility legislation, or assistive technologies? The answer is B, individual treatment. The medical model centers on managing the disability within the individual, often aiming for a cure or treatment.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what does the social model emphasize? This model argues that disability is primarily caused by society, not the individual. Therefore, the correct answer is A. The social model teaches us that environmental and attitudinal barriers are what disable 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it comes to assistive technologies, which of the following converts text to speech? The answer is A, screen reader. Screen readers allow users with visual impairments to navigate web pages and digital content by converting text to audible speech.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focus on mobility barriers. A key barrier for people with mobility challenges is the physical environment. So, the correct answer here is C, narrow walkways. These make it difficult for individuals using mobility aids to navigate comfortably.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individuals with hearing impairments, an adaptive strategy might be moving closer to the speaker to better hear what’s being said. Therefore, the correct answer is A.For individuals with hearing impairments, an adaptive strategy might be moving closer to the speaker to better hear what’s being said. Therefore, the correct answer is 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Okay, so I think the best thing to introduce you to CPACC would be to go over some of the content from each of the main three sections and do some practice problems! So for each section, I'm going to introduce some of the content and then we'll go over some questions that could come up on the exam related to that content.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Individualized accommodations focus on making adjustments for specific individuals to compensate for shortcomings in the main design. This might include providing a screen reader to a visually impaired employee.</a:t>
            </a:r>
          </a:p>
          <a:p>
            <a:endParaRPr lang="en-US"/>
          </a:p>
          <a:p>
            <a:r>
              <a:rPr lang="en-US"/>
              <a:t>In contrast, Universal Design is a broader concept that aims to create products, services, or environments that can be used by a wide range of people without needing specific accommodations. Examples include curb cuts that benefit not just wheelchair users but also parents with strollers, or individuals with rolling luggage.</a:t>
            </a:r>
          </a:p>
          <a:p>
            <a:endParaRPr lang="en-US"/>
          </a:p>
          <a:p>
            <a:r>
              <a:rPr lang="en-US"/>
              <a:t>Both concepts work hand in hand—universal design minimizes the need for individualized accommodations by ensuring inclusivity from the outset.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Accessibility is more than a moral or legal obligation. It benefits everyone, from individuals with disabilities to society as a whole. Making environments and digital spaces accessible ensures people can fully participate in education, employment, and social activities, increasing their independence and contributing to diversity.</a:t>
            </a:r>
          </a:p>
          <a:p>
            <a:endParaRPr lang="en-US"/>
          </a:p>
          <a:p>
            <a:r>
              <a:rPr lang="en-US"/>
              <a:t>Moreover, when organizations invest in accessibility, they are not just enhancing usability for people with disabilities; they are also driving innovation. Diverse perspectives lead to new ideas, improving problem-solving across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Web Content Accessibility Guidelines (WCAG) 2.1 provide a framework for making web content accessible. It is built on four key principles:</a:t>
            </a:r>
          </a:p>
          <a:p>
            <a:endParaRPr lang="en-US"/>
          </a:p>
          <a:p>
            <a:r>
              <a:rPr lang="en-US"/>
              <a:t>Perceivable: Information and user interface components must be presented to users in ways they can perceive.</a:t>
            </a:r>
          </a:p>
          <a:p>
            <a:r>
              <a:rPr lang="en-US"/>
              <a:t>Operable: Users must be able to operate the interface, such as using a keyboard for navigation.</a:t>
            </a:r>
          </a:p>
          <a:p>
            <a:r>
              <a:rPr lang="en-US"/>
              <a:t>Understandable: The content must be easily comprehended by users of varying skill levels.</a:t>
            </a:r>
          </a:p>
          <a:p>
            <a:r>
              <a:rPr lang="en-US"/>
              <a:t>Robust: Content must be compatible with current and future assistive technologies, ensuring long-term accessibility.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Universal Design isn’t just for digital environments—it’s key in physical spaces as well. The goal of designing buildings, public spaces, and transport systems is to make them accessible to everyone from the beginning, reducing the need for expensive retrofitting later on.</a:t>
            </a:r>
          </a:p>
          <a:p>
            <a:endParaRPr lang="en-US"/>
          </a:p>
          <a:p>
            <a:r>
              <a:rPr lang="en-US"/>
              <a:t>By integrating principles of Universal Design early in the process, like clear signage, ramp access, or wide doorways, we can ensure that spaces are inclusive and comfortable for all people, including those with disabilities.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First, some background. I've been in the accessibility space for 6 years now. I'm the President of WikiAbility and the CEO of Extentek, as well as a passionate advocate for accessibility. Today, we're going to explore the IAAP CPACC certification—why it’s essential and how you can get certified. By the end of this session, you'll not only understand the benefits but also walk away with a clear path to achieving your certification. In our extra time, we'll start learning some of the content on CPACC and hopefully we'll get to do some practice problems as </a:t>
            </a:r>
            <a:r>
              <a:rPr lang="en-US"/>
              <a:t>well!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test your understanding of accommodations. Which of the following is an example of an individualized accommodation? The correct answer is B, providing a screen reader. This is a specific adjustment made for someone with a visual impairment, rather than a universal feature like a curb ramp or automatic doors.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Which WCAG principle is responsible for ensuring that web content is accessible across a wide range of assistive technologies? The answer is D, robust. This principle ensures compatibility with both current and future tools, making content more enduringly accessible.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Universal Design has many advantages. What’s a key benefit of applying Universal Design principles? The correct answer is C, enhanced inclusion for diverse abilities. Universal Design ensures that spaces and services work for everyone, minimizing the need for retrofits and improving accessibility.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we think about Universal Design in the built environment, the focus should be on planning accessibility from the beginning. So the correct answer here is C. This proactive approach reduces costs and ensures that environments are more inclusive for all users.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walk through a scenario. Imagine a website has a contact form, but there are no labels for any of the input fields. Users have no way to tell whether they are typing in their name, email, or message. Worse, when the form submission fails, no clear error message is displayed, leaving users frustrated and confused.</a:t>
            </a:r>
          </a:p>
          <a:p>
            <a:endParaRPr lang="en-US"/>
          </a:p>
          <a:p>
            <a:r>
              <a:rPr lang="en-US"/>
              <a:t>Which WCAG principle should be applied here to fix this problem?</a:t>
            </a:r>
          </a:p>
          <a:p>
            <a:endParaRPr lang="en-US"/>
          </a:p>
          <a:p>
            <a:r>
              <a:rPr lang="en-US"/>
              <a:t>The answer is C, understandable. This principle ensures that content is clear and intuitive. By adding labels to the form fields and providing clear error messages when something goes wrong, we can help users avoid and correct mistakes, making the content more understandable.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Okay, so I think the best thing to introduce you to CPACC would be to go over some of the content from each of the main three sections and do some practice problems! So for each section, I'm going to introduce some of the content and then we'll go over some questions that could come up on the exam related to that content.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International declarations are foundational documents that influence global policy on disability rights. Let’s take a closer look at three of the most significant ones:</a:t>
            </a:r>
          </a:p>
          <a:p>
            <a:endParaRPr lang="en-US"/>
          </a:p>
          <a:p>
            <a:r>
              <a:rPr lang="en-US"/>
              <a:t>Universal Declaration of Human Rights (1948): This was the first international agreement that broadly addressed human rights for all individuals. It doesn’t specifically mention disability but laid the groundwork for later treaties by establishing the idea that all people are entitled to certain basic rights and freedoms, regardless of who they are. It emphasizes equality and non-discrimination as universal principles.</a:t>
            </a:r>
          </a:p>
          <a:p>
            <a:endParaRPr lang="en-US"/>
          </a:p>
          <a:p>
            <a:r>
              <a:rPr lang="en-US"/>
              <a:t>Convention on the Rights of Persons with Disabilities (CRPD) (2006): The CRPD is groundbreaking in that it’s the first comprehensive human rights treaty to focus specifically on disability. It requires states to promote, protect, and ensure the full and equal enjoyment of all human rights by people with disabilities. The CRPD emphasizes accessibility, non-discrimination, and participation in society. Importantly, it moves the conversation away from viewing disability as a medical issue and instead promotes the social model of disability.</a:t>
            </a:r>
          </a:p>
          <a:p>
            <a:endParaRPr lang="en-US"/>
          </a:p>
          <a:p>
            <a:r>
              <a:rPr lang="en-US"/>
              <a:t>Marrakesh Treaty (2013): The Marrakesh Treaty focuses specifically on making published works more accessible to people with print disabilities, such as those who are blind or visually impaired. It obliges countries to provide exceptions to copyright laws, allowing the reproduction and distribution of books in accessible formats like Braille or audiobooks without requiring permission from copyright holders.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ties, ensuring their independence and participation in social life. The Charter also mandates non-discrimination in the workplace and public life, including provisions that support accessibility in employment, education, and technology.</a:t>
            </a:r>
          </a:p>
          <a:p>
            <a:endParaRPr lang="en-US"/>
          </a:p>
          <a:p>
            <a:r>
              <a:rPr lang="en-US"/>
              <a:t>African Charter on Human and Peoples' Rights: Also known as the Banjul Charter, this document is unique in that it addresses both individual human rights and the rights of peoples as a collective group. While it doesn’t have explicit language on disability, it establishes a broad framework for equality and non-discrimination. In recent years, there has been a push to expand this Charter’s interpretation to include more specific protections for persons with disabilities.</a:t>
            </a:r>
          </a:p>
          <a:p>
            <a:endParaRPr lang="en-US"/>
          </a:p>
          <a:p>
            <a:r>
              <a:rPr lang="en-US"/>
              <a:t>Inter-American Convention on the Elimination of All Forms of Discrimination Against Persons with Disabilities: This convention, established within the Organization of American States (OAS), goes further than most regional treaties by directly addressing disability discrimination. It requires signatories to adopt legislative, social, and educational policies aimed at eliminating discrimination and promoting the full inclusion of persons with disabilities in all areas of life, including political participation, education, and employment.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turn to national laws. Each country has its own set of regulations, and while the goals are similar—promoting accessibility and non-discrimination—the way these laws are structured varies:</a:t>
            </a:r>
          </a:p>
          <a:p>
            <a:endParaRPr lang="en-US"/>
          </a:p>
          <a:p>
            <a:r>
              <a:rPr lang="en-US"/>
              <a:t>The Equality Act 2010 (UK): The UK’s Equality Act consolidates and replaces several older anti-discrimination laws into one comprehensive statute. It covers a wide range of protected characteristics, including disability. The Act goes beyond just ensuring physical access to buildings—it also covers digital accessibility, workplace accommodations, and services. Under the Act, organizations must make 'reasonable adjustments' to accommodate people with disabilities, whether in employment, education, or service provision. One unique feature of the Equality Act is that it treats failure to make these adjustments as a form of direct discrimination.</a:t>
            </a:r>
          </a:p>
          <a:p>
            <a:endParaRPr lang="en-US"/>
          </a:p>
          <a:p>
            <a:r>
              <a:rPr lang="en-US"/>
              <a:t>Americans with Disabilities Act (ADA) 1990 (USA): The ADA is one of the most influential disability laws globally, often used as a model for other countries. It prohibits discrimination based on disability in all areas of public life, including jobs, schools, transportation, and public and private places that are open to the general public. The ADA is divided into several titles: Title I covers employment, Title II covers public services (including public transportation), and Title III covers public accommodations and services operated by private entities. The ADA also establishes clear standards for building accessibility, digital accessibility, and communication accommodations (e.g., sign language interpreters). However, one critique is that the ADA allows businesses to claim 'undue burden' if accommodations are too costly or difficult to implement.</a:t>
            </a:r>
          </a:p>
          <a:p>
            <a:endParaRPr lang="en-US"/>
          </a:p>
          <a:p>
            <a:r>
              <a:rPr lang="en-US"/>
              <a:t>Ontarians with Disabilities Act (2001, Canada): This law was a major step for Canada in making public services and spaces accessible. It applies to public institutions like schools, municipalities, and government offices, requiring them to develop accessibility plans. One distinctive feature of this law is that it requires public institutions to actively consult with persons with disabilities during the development of these plans. The law’s successor, the Accessibility for Ontarians with Disabilities Act (AODA), passed in 2005, further expands on these obligations, with the goal of making Ontario fully accessible by 2025.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International Declarations: These focus on overarching human rights principles and set a global standard that countries are encouraged to follow. While non-binding, they shape national and regional legislation.</a:t>
            </a:r>
          </a:p>
          <a:p>
            <a:r>
              <a:rPr lang="en-US"/>
              <a:t>Regional Instruments: These focus on the specific needs and context of a particular area (e.g., Europe, Africa, the Americas) and often require countries to adopt laws that meet or exceed the regional standards.</a:t>
            </a:r>
          </a:p>
          <a:p>
            <a:r>
              <a:rPr lang="en-US"/>
              <a:t>National Laws: These are the most specific and enforceable. They are binding within the country and often define the rights and accommodations that must be provided to individuals with disabilities in practical, actionable ways.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CPACC, or Certified Professional in Accessibility Core Competencies, is a professional certification that validates your foundational knowledge in accessibility. It demonstrates your understanding of accessibility across a broad spectrum, including web technologies, transportation systems, consumer products, architecture, and policy. Unlike other IAAP certifications, CPACC is not just for web developers or any specific occupation—it's relevant for anyone who has a role in creating or managing accessible environments or products, which I think could apply to practically everyone!</a:t>
            </a:r>
          </a:p>
          <a:p>
            <a:endParaRPr lang="en-US"/>
          </a:p>
          <a:p>
            <a:r>
              <a:rPr lang="en-US"/>
              <a:t>So now you might be wondering what the IAAP, this organization providing the certification is. The IAAP is the International Association of Accessibility Professionals. IAAP is a global organization dedicated to advancing the accessibility profession by providing resources, education, and certifications like CPACC. IAAP’s goal is to create a network of professionals who are trained to make digital, physical, and policy environments more inclusive and accessible. By getting CPACC certified, you become part of a larger mission to improve accessibility in all facets of life.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question asks which international declaration directly targets disability rights. While the Universal Declaration of Human Rights laid a general foundation, it didn’t directly mention disability. The answer is B, the Convention on the Rights of Persons with Disabilities (CRPD), which focuses specifically on protecting and promoting the rights of people with disabilities."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Marrakesh Treaty is specifically designed to address one critical issue—access to books and other published materials for people with print disabilities, such as blindness or other reading impairments. Therefore, the correct answer is B, ensuring access to published works in accessible formats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United States, the Americans with Disabilities Act (ADA) is the major law that guarantees accessibility accommodations across a wide range of public and private sectors. So, the correct answer is C, the ADA. While Section 504 also provides protections, it’s more limited in scope compared to the ADA’s broad-reaching mandates.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Equality Act of 2010 in the UK mandates equal treatment for people with disabilities in several key areas, including employment, education, and public services. The answer here is B, which reflects the comprehensive nature of the Equality Act in ensuring non-discrimination.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talk about why you might want to get certified. Alongside the boost to what you can bring to your workplace and life by being equipped with accessibility knowledge, accessibility certifications like CPACC are a way to gain recognition in the industry.</a:t>
            </a:r>
          </a:p>
          <a:p>
            <a:endParaRPr lang="en-US"/>
          </a:p>
          <a:p>
            <a:endParaRPr lang="en-US"/>
          </a:p>
          <a:p>
            <a:r>
              <a:rPr lang="en-US"/>
              <a:t>On the slide are some results from a 2018 study by the The Partnership on Employment &amp; Accessible Technology. They found that 84% of industry respondents found it important or very important to hire developers and designers with accessibility skills. But those results continue through non-technical roles; 60% of the industry said it was difficult to find job candidates with accessibility skills and 63% say that current staff don't have the accessibility needs to meet the organization's goals. What that means is that accessibility skills set you apart and make you more valuable in the industry. In fact, the same study found that 41% of companies consider accessibility certification credentials as a differentiator in hiring. And this study was conducted in 2018; in the 6 years since then, getting certified has increased even further in value, as 93% of companies say that demand is growing for employees with accessibility skills. </a:t>
            </a:r>
          </a:p>
          <a:p>
            <a:endParaRPr lang="en-US"/>
          </a:p>
          <a:p>
            <a:endParaRPr lang="en-US"/>
          </a:p>
          <a:p>
            <a:r>
              <a:rPr lang="en-US"/>
              <a:t>https://www.peatworks.org/infographic-the-accessible-technology-skills-gap/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before we go into the specific content in the exam, let's talk about how you can get certified and how you can study for the certification.</a:t>
            </a:r>
          </a:p>
          <a:p>
            <a:endParaRPr lang="en-US"/>
          </a:p>
          <a:p>
            <a:r>
              <a:rPr lang="en-US"/>
              <a:t>It’s broken into three main steps. First, you’ll need to apply. You must have at least one year of experience in accessibility or be in a role where accessibility is part of your responsibilities OR you can be part of a new/changing role with accessibility responsibilities, which is a pretty broad category in the modern day. You should also be able to describe the technical and societal implications of the accessibility knowledge on the exam and how they relate to your background and goals. After your application is approved, you’ll move on to the second step: studying. The IAAP has plenty of information to help you self-study for the exam, such as their Body of Knowledge, which is a large pdf document with a bunch of information you'll need to know. They recommend spending 5-10 hours a week for 6-8 weeks to prepare for your exam. Another route you can take is studying with the help of an outside course--I used one from deque university and it was very helpful. </a:t>
            </a:r>
          </a:p>
          <a:p>
            <a:r>
              <a:rPr lang="en-US"/>
              <a:t>Once you're ready, you’ll take the exam—a 100-question multiple-choice test that you take on a computer at an approved testing center.</a:t>
            </a:r>
          </a:p>
          <a:p>
            <a:endParaRPr lang="en-US"/>
          </a:p>
          <a:p>
            <a:r>
              <a:rPr lang="en-US"/>
              <a:t>Finally, every three years to renew CPACC you'll have to log 45 continuing accessibility education credits. These can be fulfilled through a broad variety of methods, such as accessibility-related courses and summits. IAAP has a large database of eligible activities and you can request additional ones too!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Okay, so I think the best thing to introduce you to CPACC would be to go over some of the content from each of the main three sections and do some practice problems! So for each section, I'm going to introduce some of the content and then we'll go over some questions that could come up on the exam related to that content.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understand disability, several theoretical models help explain the varying perspectives on what disability is and how it impacts individuals. Today, we’ll explore three key models: the Medical Model, the Social Model, and the Biopsychosocial Model. On the actual CPACC exam, there are a few more models that you'll be introduced to, but we're focusing on these three for now as an introduction to the topic.</a:t>
            </a:r>
          </a:p>
          <a:p>
            <a:endParaRPr lang="en-US"/>
          </a:p>
          <a:p>
            <a:r>
              <a:rPr lang="en-US"/>
              <a:t>The Medical Model focuses on disability as a problem within the individual, caused by disease or injury, requiring treatment or a cure. It’s often criticized for treating people as problems to be fixed.</a:t>
            </a:r>
          </a:p>
          <a:p>
            <a:endParaRPr lang="en-US"/>
          </a:p>
          <a:p>
            <a:r>
              <a:rPr lang="en-US"/>
              <a:t>The Social Model, on the other hand, argues that it’s society and the built environment that disables people by creating barriers. If society is designed inclusively, disability can be minimized.</a:t>
            </a:r>
          </a:p>
          <a:p>
            <a:endParaRPr lang="en-US"/>
          </a:p>
          <a:p>
            <a:r>
              <a:rPr lang="en-US"/>
              <a:t>The Biopsychosocial Model combines both approaches, recognizing that while biological factors are important, psychological and social factors also play critical roles in how disability is experienced.</a:t>
            </a:r>
          </a:p>
          <a:p>
            <a:endParaRPr lang="en-US"/>
          </a:p>
          <a:p>
            <a:r>
              <a:rPr lang="en-US"/>
              <a:t>Each of these models gives us different tools for understanding the barriers people face, and they each have their strengths and weaknesses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Medical Model’s strength is that it acknowledges the need for medical intervention and management for many disabilities, but it often ignores the environmental and social barriers. This can leave people feeling like they are the problem, rather than society.</a:t>
            </a:r>
          </a:p>
          <a:p>
            <a:endParaRPr lang="en-US"/>
          </a:p>
          <a:p>
            <a:r>
              <a:rPr lang="en-US"/>
              <a:t>The Social Model flips this thinking, stating that people are disabled by societal barriers—physical, communicative, or attitudinal. Its strength is its focus on accessibility and rights. However, it can sometimes underplay the medical realities that individuals face. Ideally, the models should complement each other, taking into account both personal and societal contributions to disability.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let's move to another topic within this domain: Assistive Technologies and Methods. Once again, we'll focus on a limited subset of the content for the sake of brevity.</a:t>
            </a:r>
          </a:p>
          <a:p>
            <a:endParaRPr lang="en-US"/>
          </a:p>
          <a:p>
            <a:r>
              <a:rPr lang="en-US"/>
              <a:t>Assistive technologies and adaptive strategies are key to overcoming barriers faced by people with disabilities. For each technology and method, it is key to understand the associated disability and barrier so that you know when to properly apply it.</a:t>
            </a:r>
          </a:p>
          <a:p>
            <a:endParaRPr lang="en-US"/>
          </a:p>
          <a:p>
            <a:r>
              <a:rPr lang="en-US"/>
              <a:t>Technologies like screen readers help visually impaired users interact with digital content by converting text to speech. Mobility aids like wheelchairs or walking sticks enhance movement for individuals with mobility impairments.</a:t>
            </a:r>
          </a:p>
          <a:p>
            <a:endParaRPr lang="en-US"/>
          </a:p>
          <a:p>
            <a:r>
              <a:rPr lang="en-US"/>
              <a:t>Adaptive strategies involve behavioral adjustments, such as a person moving closer to the front of a room to hear better. These tools and techniques are essential for improving accessibility across all environments—both physical and digital.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890320" y="3901447"/>
            <a:ext cx="12507360" cy="14041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457200" marR="0" lvl="1" indent="0" algn="ctr" defTabSz="914400" rtl="0" eaLnBrk="1" fontAlgn="auto" latinLnBrk="0" hangingPunct="1">
              <a:lnSpc>
                <a:spcPts val="10599"/>
              </a:lnSpc>
              <a:spcBef>
                <a:spcPts val="0"/>
              </a:spcBef>
              <a:spcAft>
                <a:spcPts val="0"/>
              </a:spcAft>
              <a:buClrTx/>
              <a:buSzTx/>
              <a:buFontTx/>
              <a:buNone/>
              <a:tabLst/>
              <a:defRPr/>
            </a:pPr>
            <a:r>
              <a:rPr kumimoji="0" lang="en-US" sz="9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IAAP CPACC</a:t>
            </a:r>
          </a:p>
        </p:txBody>
      </p:sp>
      <p:sp>
        <p:nvSpPr>
          <p:cNvPr id="6" name="TextBox 6"/>
          <p:cNvSpPr txBox="1"/>
          <p:nvPr/>
        </p:nvSpPr>
        <p:spPr>
          <a:xfrm>
            <a:off x="2890320" y="5659141"/>
            <a:ext cx="12507360" cy="830580"/>
          </a:xfrm>
          <a:prstGeom prst="rect">
            <a:avLst/>
          </a:prstGeom>
        </p:spPr>
        <p:txBody>
          <a:bodyPr lIns="0" tIns="0" rIns="0" bIns="0" rtlCol="0" anchor="t">
            <a:spAutoFit/>
          </a:bodyPr>
          <a:lstStyle/>
          <a:p>
            <a:pPr algn="ctr">
              <a:lnSpc>
                <a:spcPts val="6360"/>
              </a:lnSpc>
            </a:pPr>
            <a:r>
              <a:rPr lang="en-US" sz="6000">
                <a:solidFill>
                  <a:srgbClr val="545454"/>
                </a:solidFill>
                <a:latin typeface="League Spartan"/>
                <a:ea typeface="League Spartan"/>
                <a:cs typeface="League Spartan"/>
                <a:sym typeface="League Spartan"/>
              </a:rPr>
              <a:t>Why and How to Get Certified</a:t>
            </a:r>
          </a:p>
        </p:txBody>
      </p:sp>
      <p:sp>
        <p:nvSpPr>
          <p:cNvPr id="3" name="TextBox 3">
            <a:extLst>
              <a:ext uri="{C183D7F6-B498-43B3-948B-1728B52AA6E4}">
                <adec:decorative xmlns:adec="http://schemas.microsoft.com/office/drawing/2017/decorative" val="0"/>
              </a:ext>
            </a:extLst>
          </p:cNvPr>
          <p:cNvSpPr txBox="1"/>
          <p:nvPr/>
        </p:nvSpPr>
        <p:spPr>
          <a:xfrm>
            <a:off x="13704852" y="8731885"/>
            <a:ext cx="3554448" cy="464871"/>
          </a:xfrm>
          <a:prstGeom prst="rect">
            <a:avLst/>
          </a:prstGeom>
        </p:spPr>
        <p:txBody>
          <a:bodyPr lIns="0" tIns="0" rIns="0" bIns="0" rtlCol="0" anchor="t">
            <a:spAutoFit/>
          </a:bodyPr>
          <a:lstStyle/>
          <a:p>
            <a:pPr lvl="2" algn="r">
              <a:lnSpc>
                <a:spcPts val="3919"/>
              </a:lnSpc>
            </a:pPr>
            <a:r>
              <a:rPr lang="en-US" sz="2799" dirty="0">
                <a:solidFill>
                  <a:srgbClr val="545454"/>
                </a:solidFill>
                <a:latin typeface="Glacial Indifference"/>
                <a:ea typeface="Glacial Indifference"/>
                <a:cs typeface="Glacial Indifference"/>
                <a:sym typeface="Glacial Indifference"/>
              </a:rPr>
              <a:t>Nir Pechuk</a:t>
            </a:r>
          </a:p>
        </p:txBody>
      </p:sp>
      <p:sp>
        <p:nvSpPr>
          <p:cNvPr id="4" name="TextBox 4"/>
          <p:cNvSpPr txBox="1"/>
          <p:nvPr/>
        </p:nvSpPr>
        <p:spPr>
          <a:xfrm>
            <a:off x="1028700" y="8767445"/>
            <a:ext cx="4326917" cy="490855"/>
          </a:xfrm>
          <a:prstGeom prst="rect">
            <a:avLst/>
          </a:prstGeom>
        </p:spPr>
        <p:txBody>
          <a:bodyPr lIns="0" tIns="0" rIns="0" bIns="0" rtlCol="0" anchor="t">
            <a:spAutoFit/>
          </a:bodyPr>
          <a:lstStyle/>
          <a:p>
            <a:pPr algn="just">
              <a:lnSpc>
                <a:spcPts val="3919"/>
              </a:lnSpc>
            </a:pPr>
            <a:r>
              <a:rPr lang="en-US" sz="2799" dirty="0">
                <a:solidFill>
                  <a:srgbClr val="545454"/>
                </a:solidFill>
                <a:latin typeface="Glacial Indifference"/>
                <a:ea typeface="Glacial Indifference"/>
                <a:cs typeface="Glacial Indifference"/>
                <a:sym typeface="Glacial Indifference"/>
              </a:rPr>
              <a:t>Accessing Higher Ground</a:t>
            </a:r>
          </a:p>
        </p:txBody>
      </p:sp>
      <p:sp>
        <p:nvSpPr>
          <p:cNvPr id="5" name="TextBox 5"/>
          <p:cNvSpPr txBox="1"/>
          <p:nvPr/>
        </p:nvSpPr>
        <p:spPr>
          <a:xfrm>
            <a:off x="7366776" y="962025"/>
            <a:ext cx="3554448" cy="490855"/>
          </a:xfrm>
          <a:prstGeom prst="rect">
            <a:avLst/>
          </a:prstGeom>
        </p:spPr>
        <p:txBody>
          <a:bodyPr lIns="0" tIns="0" rIns="0" bIns="0" rtlCol="0" anchor="t">
            <a:spAutoFit/>
          </a:bodyPr>
          <a:lstStyle/>
          <a:p>
            <a:pPr algn="ctr">
              <a:lnSpc>
                <a:spcPts val="3919"/>
              </a:lnSpc>
            </a:pPr>
            <a:r>
              <a:rPr lang="en-US" sz="2799">
                <a:solidFill>
                  <a:srgbClr val="545454"/>
                </a:solidFill>
                <a:latin typeface="Glacial Indifference"/>
                <a:ea typeface="Glacial Indifference"/>
                <a:cs typeface="Glacial Indifference"/>
                <a:sym typeface="Glacial Indifference"/>
              </a:rPr>
              <a:t>2024 November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1 Question 1: Medical Model of Disability</a:t>
            </a:r>
          </a:p>
        </p:txBody>
      </p:sp>
      <p:sp>
        <p:nvSpPr>
          <p:cNvPr id="5" name="TextBox 5"/>
          <p:cNvSpPr txBox="1"/>
          <p:nvPr/>
        </p:nvSpPr>
        <p:spPr>
          <a:xfrm>
            <a:off x="1028700" y="3266323"/>
            <a:ext cx="15129485" cy="288798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What is the primary focus of the medical model?</a:t>
            </a:r>
          </a:p>
          <a:p>
            <a:pPr algn="l">
              <a:lnSpc>
                <a:spcPts val="4619"/>
              </a:lnSpc>
            </a:pPr>
            <a:r>
              <a:rPr lang="en-US" sz="3299">
                <a:solidFill>
                  <a:srgbClr val="545454"/>
                </a:solidFill>
                <a:latin typeface="Poppins Medium"/>
                <a:ea typeface="Poppins Medium"/>
                <a:cs typeface="Poppins Medium"/>
                <a:sym typeface="Poppins Medium"/>
              </a:rPr>
              <a:t>A. Social integration</a:t>
            </a:r>
          </a:p>
          <a:p>
            <a:pPr algn="l">
              <a:lnSpc>
                <a:spcPts val="4619"/>
              </a:lnSpc>
            </a:pPr>
            <a:r>
              <a:rPr lang="en-US" sz="3299">
                <a:solidFill>
                  <a:srgbClr val="545454"/>
                </a:solidFill>
                <a:latin typeface="Poppins Medium"/>
                <a:ea typeface="Poppins Medium"/>
                <a:cs typeface="Poppins Medium"/>
                <a:sym typeface="Poppins Medium"/>
              </a:rPr>
              <a:t>B. Individual treatment</a:t>
            </a:r>
          </a:p>
          <a:p>
            <a:pPr algn="l">
              <a:lnSpc>
                <a:spcPts val="4619"/>
              </a:lnSpc>
            </a:pPr>
            <a:r>
              <a:rPr lang="en-US" sz="3299">
                <a:solidFill>
                  <a:srgbClr val="545454"/>
                </a:solidFill>
                <a:latin typeface="Poppins Medium"/>
                <a:ea typeface="Poppins Medium"/>
                <a:cs typeface="Poppins Medium"/>
                <a:sym typeface="Poppins Medium"/>
              </a:rPr>
              <a:t>C. Accessibility legislation</a:t>
            </a:r>
          </a:p>
          <a:p>
            <a:pPr algn="l">
              <a:lnSpc>
                <a:spcPts val="4619"/>
              </a:lnSpc>
            </a:pPr>
            <a:r>
              <a:rPr lang="en-US" sz="3299">
                <a:solidFill>
                  <a:srgbClr val="545454"/>
                </a:solidFill>
                <a:latin typeface="Poppins Medium"/>
                <a:ea typeface="Poppins Medium"/>
                <a:cs typeface="Poppins Medium"/>
                <a:sym typeface="Poppins Medium"/>
              </a:rPr>
              <a:t>D. Assistive technologies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1 Question 2: Social Model of Disability</a:t>
            </a:r>
          </a:p>
        </p:txBody>
      </p:sp>
      <p:sp>
        <p:nvSpPr>
          <p:cNvPr id="5" name="TextBox 5"/>
          <p:cNvSpPr txBox="1"/>
          <p:nvPr/>
        </p:nvSpPr>
        <p:spPr>
          <a:xfrm>
            <a:off x="1028700" y="3266323"/>
            <a:ext cx="15129485" cy="3469005"/>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Which of the following best describes the social model of disability?</a:t>
            </a:r>
          </a:p>
          <a:p>
            <a:pPr algn="l">
              <a:lnSpc>
                <a:spcPts val="4619"/>
              </a:lnSpc>
            </a:pPr>
            <a:r>
              <a:rPr lang="en-US" sz="3299">
                <a:solidFill>
                  <a:srgbClr val="545454"/>
                </a:solidFill>
                <a:latin typeface="Poppins Medium"/>
                <a:ea typeface="Poppins Medium"/>
                <a:cs typeface="Poppins Medium"/>
                <a:sym typeface="Poppins Medium"/>
              </a:rPr>
              <a:t>A. Disability is caused by social and environmental barriers.</a:t>
            </a:r>
          </a:p>
          <a:p>
            <a:pPr algn="l">
              <a:lnSpc>
                <a:spcPts val="4619"/>
              </a:lnSpc>
            </a:pPr>
            <a:r>
              <a:rPr lang="en-US" sz="3299">
                <a:solidFill>
                  <a:srgbClr val="545454"/>
                </a:solidFill>
                <a:latin typeface="Poppins Medium"/>
                <a:ea typeface="Poppins Medium"/>
                <a:cs typeface="Poppins Medium"/>
                <a:sym typeface="Poppins Medium"/>
              </a:rPr>
              <a:t>B. Disability is a medical condition.</a:t>
            </a:r>
          </a:p>
          <a:p>
            <a:pPr algn="l">
              <a:lnSpc>
                <a:spcPts val="4619"/>
              </a:lnSpc>
            </a:pPr>
            <a:r>
              <a:rPr lang="en-US" sz="3299">
                <a:solidFill>
                  <a:srgbClr val="545454"/>
                </a:solidFill>
                <a:latin typeface="Poppins Medium"/>
                <a:ea typeface="Poppins Medium"/>
                <a:cs typeface="Poppins Medium"/>
                <a:sym typeface="Poppins Medium"/>
              </a:rPr>
              <a:t>C. Disability cannot be managed by society.</a:t>
            </a:r>
          </a:p>
          <a:p>
            <a:pPr algn="l">
              <a:lnSpc>
                <a:spcPts val="4619"/>
              </a:lnSpc>
            </a:pPr>
            <a:r>
              <a:rPr lang="en-US" sz="3299">
                <a:solidFill>
                  <a:srgbClr val="545454"/>
                </a:solidFill>
                <a:latin typeface="Poppins Medium"/>
                <a:ea typeface="Poppins Medium"/>
                <a:cs typeface="Poppins Medium"/>
                <a:sym typeface="Poppins Medium"/>
              </a:rPr>
              <a:t>D. Assistive technologies solve all disabilities.</a:t>
            </a: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1 Question 3: Assistive Technologies</a:t>
            </a:r>
          </a:p>
        </p:txBody>
      </p:sp>
      <p:sp>
        <p:nvSpPr>
          <p:cNvPr id="5" name="TextBox 5"/>
          <p:cNvSpPr txBox="1"/>
          <p:nvPr/>
        </p:nvSpPr>
        <p:spPr>
          <a:xfrm>
            <a:off x="1028700" y="3266323"/>
            <a:ext cx="15129485" cy="3469005"/>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Which assistive technology converts text to speech?</a:t>
            </a:r>
          </a:p>
          <a:p>
            <a:pPr algn="l">
              <a:lnSpc>
                <a:spcPts val="4619"/>
              </a:lnSpc>
            </a:pPr>
            <a:r>
              <a:rPr lang="en-US" sz="3299">
                <a:solidFill>
                  <a:srgbClr val="545454"/>
                </a:solidFill>
                <a:latin typeface="Poppins Medium"/>
                <a:ea typeface="Poppins Medium"/>
                <a:cs typeface="Poppins Medium"/>
                <a:sym typeface="Poppins Medium"/>
              </a:rPr>
              <a:t>A. Screen reader</a:t>
            </a:r>
          </a:p>
          <a:p>
            <a:pPr algn="l">
              <a:lnSpc>
                <a:spcPts val="4619"/>
              </a:lnSpc>
            </a:pPr>
            <a:r>
              <a:rPr lang="en-US" sz="3299">
                <a:solidFill>
                  <a:srgbClr val="545454"/>
                </a:solidFill>
                <a:latin typeface="Poppins Medium"/>
                <a:ea typeface="Poppins Medium"/>
                <a:cs typeface="Poppins Medium"/>
                <a:sym typeface="Poppins Medium"/>
              </a:rPr>
              <a:t>B. Speech synthesizer</a:t>
            </a:r>
          </a:p>
          <a:p>
            <a:pPr algn="l">
              <a:lnSpc>
                <a:spcPts val="4619"/>
              </a:lnSpc>
            </a:pPr>
            <a:r>
              <a:rPr lang="en-US" sz="3299">
                <a:solidFill>
                  <a:srgbClr val="545454"/>
                </a:solidFill>
                <a:latin typeface="Poppins Medium"/>
                <a:ea typeface="Poppins Medium"/>
                <a:cs typeface="Poppins Medium"/>
                <a:sym typeface="Poppins Medium"/>
              </a:rPr>
              <a:t>C. Switch device</a:t>
            </a:r>
          </a:p>
          <a:p>
            <a:pPr algn="l">
              <a:lnSpc>
                <a:spcPts val="4619"/>
              </a:lnSpc>
            </a:pPr>
            <a:r>
              <a:rPr lang="en-US" sz="3299">
                <a:solidFill>
                  <a:srgbClr val="545454"/>
                </a:solidFill>
                <a:latin typeface="Poppins Medium"/>
                <a:ea typeface="Poppins Medium"/>
                <a:cs typeface="Poppins Medium"/>
                <a:sym typeface="Poppins Medium"/>
              </a:rPr>
              <a:t>D. Eye tracker</a:t>
            </a: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1 Question 4: Barriers to Mobility</a:t>
            </a:r>
          </a:p>
        </p:txBody>
      </p:sp>
      <p:sp>
        <p:nvSpPr>
          <p:cNvPr id="5" name="TextBox 5"/>
          <p:cNvSpPr txBox="1"/>
          <p:nvPr/>
        </p:nvSpPr>
        <p:spPr>
          <a:xfrm>
            <a:off x="1028700" y="3266323"/>
            <a:ext cx="15129485" cy="405003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What is a common barrier faced by individuals with mobility impairments?</a:t>
            </a:r>
          </a:p>
          <a:p>
            <a:pPr algn="l">
              <a:lnSpc>
                <a:spcPts val="4619"/>
              </a:lnSpc>
            </a:pPr>
            <a:r>
              <a:rPr lang="en-US" sz="3299">
                <a:solidFill>
                  <a:srgbClr val="545454"/>
                </a:solidFill>
                <a:latin typeface="Poppins Medium"/>
                <a:ea typeface="Poppins Medium"/>
                <a:cs typeface="Poppins Medium"/>
                <a:sym typeface="Poppins Medium"/>
              </a:rPr>
              <a:t>A. Lack of color contrast</a:t>
            </a:r>
          </a:p>
          <a:p>
            <a:pPr algn="l">
              <a:lnSpc>
                <a:spcPts val="4619"/>
              </a:lnSpc>
            </a:pPr>
            <a:r>
              <a:rPr lang="en-US" sz="3299">
                <a:solidFill>
                  <a:srgbClr val="545454"/>
                </a:solidFill>
                <a:latin typeface="Poppins Medium"/>
                <a:ea typeface="Poppins Medium"/>
                <a:cs typeface="Poppins Medium"/>
                <a:sym typeface="Poppins Medium"/>
              </a:rPr>
              <a:t>B. Non-tactile signs</a:t>
            </a:r>
          </a:p>
          <a:p>
            <a:pPr algn="l">
              <a:lnSpc>
                <a:spcPts val="4619"/>
              </a:lnSpc>
            </a:pPr>
            <a:r>
              <a:rPr lang="en-US" sz="3299">
                <a:solidFill>
                  <a:srgbClr val="545454"/>
                </a:solidFill>
                <a:latin typeface="Poppins Medium"/>
                <a:ea typeface="Poppins Medium"/>
                <a:cs typeface="Poppins Medium"/>
                <a:sym typeface="Poppins Medium"/>
              </a:rPr>
              <a:t>C. Narrow walkways</a:t>
            </a:r>
          </a:p>
          <a:p>
            <a:pPr algn="l">
              <a:lnSpc>
                <a:spcPts val="4619"/>
              </a:lnSpc>
            </a:pPr>
            <a:r>
              <a:rPr lang="en-US" sz="3299">
                <a:solidFill>
                  <a:srgbClr val="545454"/>
                </a:solidFill>
                <a:latin typeface="Poppins Medium"/>
                <a:ea typeface="Poppins Medium"/>
                <a:cs typeface="Poppins Medium"/>
                <a:sym typeface="Poppins Medium"/>
              </a:rPr>
              <a:t>D. Audio-only content</a:t>
            </a: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1 Question 5: Adaptive Strategies</a:t>
            </a:r>
          </a:p>
        </p:txBody>
      </p:sp>
      <p:sp>
        <p:nvSpPr>
          <p:cNvPr id="5" name="TextBox 5"/>
          <p:cNvSpPr txBox="1"/>
          <p:nvPr/>
        </p:nvSpPr>
        <p:spPr>
          <a:xfrm>
            <a:off x="1028700" y="3266323"/>
            <a:ext cx="15129485" cy="405003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An adaptive strategy for someone with a hearing impairment might include:</a:t>
            </a:r>
          </a:p>
          <a:p>
            <a:pPr algn="l">
              <a:lnSpc>
                <a:spcPts val="4619"/>
              </a:lnSpc>
            </a:pPr>
            <a:r>
              <a:rPr lang="en-US" sz="3299">
                <a:solidFill>
                  <a:srgbClr val="545454"/>
                </a:solidFill>
                <a:latin typeface="Poppins Medium"/>
                <a:ea typeface="Poppins Medium"/>
                <a:cs typeface="Poppins Medium"/>
                <a:sym typeface="Poppins Medium"/>
              </a:rPr>
              <a:t>A. Moving closer to the speaker</a:t>
            </a:r>
          </a:p>
          <a:p>
            <a:pPr algn="l">
              <a:lnSpc>
                <a:spcPts val="4619"/>
              </a:lnSpc>
            </a:pPr>
            <a:r>
              <a:rPr lang="en-US" sz="3299">
                <a:solidFill>
                  <a:srgbClr val="545454"/>
                </a:solidFill>
                <a:latin typeface="Poppins Medium"/>
                <a:ea typeface="Poppins Medium"/>
                <a:cs typeface="Poppins Medium"/>
                <a:sym typeface="Poppins Medium"/>
              </a:rPr>
              <a:t>B. Using a screen magnifier</a:t>
            </a:r>
          </a:p>
          <a:p>
            <a:pPr algn="l">
              <a:lnSpc>
                <a:spcPts val="4619"/>
              </a:lnSpc>
            </a:pPr>
            <a:r>
              <a:rPr lang="en-US" sz="3299">
                <a:solidFill>
                  <a:srgbClr val="545454"/>
                </a:solidFill>
                <a:latin typeface="Poppins Medium"/>
                <a:ea typeface="Poppins Medium"/>
                <a:cs typeface="Poppins Medium"/>
                <a:sym typeface="Poppins Medium"/>
              </a:rPr>
              <a:t>C. Relying solely on text alternatives</a:t>
            </a:r>
          </a:p>
          <a:p>
            <a:pPr algn="l">
              <a:lnSpc>
                <a:spcPts val="4619"/>
              </a:lnSpc>
            </a:pPr>
            <a:r>
              <a:rPr lang="en-US" sz="3299">
                <a:solidFill>
                  <a:srgbClr val="545454"/>
                </a:solidFill>
                <a:latin typeface="Poppins Medium"/>
                <a:ea typeface="Poppins Medium"/>
                <a:cs typeface="Poppins Medium"/>
                <a:sym typeface="Poppins Medium"/>
              </a:rPr>
              <a:t>D. Adjusting color contrast</a:t>
            </a: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28700" y="4003040"/>
            <a:ext cx="16230600" cy="215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6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Two: Accessibility and Universal Design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Individualized Accommodations vs. Universal Design</a:t>
            </a:r>
          </a:p>
        </p:txBody>
      </p:sp>
      <p:sp>
        <p:nvSpPr>
          <p:cNvPr id="5" name="TextBox 5"/>
          <p:cNvSpPr txBox="1"/>
          <p:nvPr/>
        </p:nvSpPr>
        <p:spPr>
          <a:xfrm>
            <a:off x="1028700" y="3275848"/>
            <a:ext cx="15129485" cy="24625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Individual Accommodations: Tailored solutions for specific individuals.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Compensates for shortcomings in design</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Should not be the default plan</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Universal Design: Inclusive solutions for diverse abilities.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Ensures inclusivity from the outset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Benefits of Accessibility</a:t>
            </a:r>
          </a:p>
        </p:txBody>
      </p:sp>
      <p:sp>
        <p:nvSpPr>
          <p:cNvPr id="5" name="TextBox 5"/>
          <p:cNvSpPr txBox="1"/>
          <p:nvPr/>
        </p:nvSpPr>
        <p:spPr>
          <a:xfrm>
            <a:off x="1028700" y="3420430"/>
            <a:ext cx="15129485" cy="9766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Accessibility improves inclusion in education, employment, and social activities.</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Accessibility contributes to innovation and problem-solving.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Web Accessibility: WCAG 2.1 Principles</a:t>
            </a:r>
          </a:p>
        </p:txBody>
      </p:sp>
      <p:sp>
        <p:nvSpPr>
          <p:cNvPr id="5" name="TextBox 5"/>
          <p:cNvSpPr txBox="1"/>
          <p:nvPr/>
        </p:nvSpPr>
        <p:spPr>
          <a:xfrm>
            <a:off x="1028700" y="3420430"/>
            <a:ext cx="15129485" cy="19672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Perceivable: Information must be presentable to all.</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Operable: Interface components must be usable.</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Understandable: Content must be easy to comprehend.</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Robust: Compatible with various tools and technologies.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Universal Design in the Built Environment</a:t>
            </a:r>
          </a:p>
        </p:txBody>
      </p:sp>
      <p:sp>
        <p:nvSpPr>
          <p:cNvPr id="5" name="TextBox 5"/>
          <p:cNvSpPr txBox="1"/>
          <p:nvPr/>
        </p:nvSpPr>
        <p:spPr>
          <a:xfrm>
            <a:off x="1028700" y="3420430"/>
            <a:ext cx="15129485" cy="9766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Planning for accessibility from the start reduces costs.</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Universal Design minimizes the need for retrofits.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1028700" y="2930964"/>
            <a:ext cx="5681646" cy="10617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679"/>
              </a:lnSpc>
              <a:spcBef>
                <a:spcPts val="0"/>
              </a:spcBef>
              <a:spcAft>
                <a:spcPts val="0"/>
              </a:spcAft>
              <a:buClrTx/>
              <a:buSzTx/>
              <a:buFontTx/>
              <a:buNone/>
              <a:tabLst/>
              <a:defRPr/>
            </a:pPr>
            <a:r>
              <a:rPr kumimoji="0" lang="en-US" sz="61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Hello, I’m Nir!</a:t>
            </a:r>
          </a:p>
        </p:txBody>
      </p:sp>
      <p:sp>
        <p:nvSpPr>
          <p:cNvPr id="3" name="TextBox 3"/>
          <p:cNvSpPr txBox="1"/>
          <p:nvPr/>
        </p:nvSpPr>
        <p:spPr>
          <a:xfrm>
            <a:off x="1028700" y="4350581"/>
            <a:ext cx="6792693" cy="3786293"/>
          </a:xfrm>
          <a:prstGeom prst="rect">
            <a:avLst/>
          </a:prstGeom>
        </p:spPr>
        <p:txBody>
          <a:bodyPr lIns="0" tIns="0" rIns="0" bIns="0" rtlCol="0" anchor="t">
            <a:spAutoFit/>
          </a:bodyPr>
          <a:lstStyle/>
          <a:p>
            <a:pPr marL="669288" lvl="1" indent="-334644" algn="l">
              <a:lnSpc>
                <a:spcPts val="4959"/>
              </a:lnSpc>
              <a:buFont typeface="Arial"/>
              <a:buChar char="•"/>
            </a:pPr>
            <a:r>
              <a:rPr lang="en-US" sz="3099" dirty="0">
                <a:solidFill>
                  <a:srgbClr val="545454"/>
                </a:solidFill>
                <a:latin typeface="Glacial Indifference"/>
                <a:ea typeface="Glacial Indifference"/>
                <a:cs typeface="Glacial Indifference"/>
                <a:sym typeface="Glacial Indifference"/>
              </a:rPr>
              <a:t>My Experience</a:t>
            </a:r>
          </a:p>
          <a:p>
            <a:pPr marL="1126488" lvl="2" indent="-334644">
              <a:lnSpc>
                <a:spcPts val="4959"/>
              </a:lnSpc>
              <a:buFont typeface="Arial"/>
              <a:buChar char="•"/>
            </a:pPr>
            <a:r>
              <a:rPr lang="en-US" sz="3099" dirty="0">
                <a:solidFill>
                  <a:srgbClr val="545454"/>
                </a:solidFill>
                <a:latin typeface="Glacial Indifference"/>
                <a:ea typeface="Glacial Indifference"/>
                <a:cs typeface="Glacial Indifference"/>
                <a:sym typeface="Glacial Indifference"/>
              </a:rPr>
              <a:t>CPACC Certified 6 years</a:t>
            </a:r>
          </a:p>
          <a:p>
            <a:pPr marL="669288" lvl="1" indent="-334644" algn="l">
              <a:lnSpc>
                <a:spcPts val="4959"/>
              </a:lnSpc>
              <a:buFont typeface="Arial"/>
              <a:buChar char="•"/>
            </a:pPr>
            <a:r>
              <a:rPr lang="en-US" sz="3099" dirty="0">
                <a:solidFill>
                  <a:srgbClr val="545454"/>
                </a:solidFill>
                <a:latin typeface="Glacial Indifference"/>
                <a:ea typeface="Glacial Indifference"/>
                <a:cs typeface="Glacial Indifference"/>
                <a:sym typeface="Glacial Indifference"/>
              </a:rPr>
              <a:t>The Plan</a:t>
            </a:r>
          </a:p>
          <a:p>
            <a:pPr marL="1338576" lvl="2" indent="-446192" algn="l">
              <a:lnSpc>
                <a:spcPts val="4959"/>
              </a:lnSpc>
              <a:buFont typeface="Arial"/>
              <a:buChar char="⚬"/>
            </a:pPr>
            <a:r>
              <a:rPr lang="en-US" sz="3099" dirty="0">
                <a:solidFill>
                  <a:srgbClr val="545454"/>
                </a:solidFill>
                <a:latin typeface="Glacial Indifference"/>
                <a:ea typeface="Glacial Indifference"/>
                <a:cs typeface="Glacial Indifference"/>
                <a:sym typeface="Glacial Indifference"/>
              </a:rPr>
              <a:t>What is IAAP CPACC?</a:t>
            </a:r>
          </a:p>
          <a:p>
            <a:pPr marL="1338576" lvl="2" indent="-446192" algn="l">
              <a:lnSpc>
                <a:spcPts val="4959"/>
              </a:lnSpc>
              <a:buFont typeface="Arial"/>
              <a:buChar char="⚬"/>
            </a:pPr>
            <a:r>
              <a:rPr lang="en-US" sz="3099" dirty="0">
                <a:solidFill>
                  <a:srgbClr val="545454"/>
                </a:solidFill>
                <a:latin typeface="Glacial Indifference"/>
                <a:ea typeface="Glacial Indifference"/>
                <a:cs typeface="Glacial Indifference"/>
                <a:sym typeface="Glacial Indifference"/>
              </a:rPr>
              <a:t>Why get certified? </a:t>
            </a:r>
          </a:p>
          <a:p>
            <a:pPr marL="1338576" lvl="2" indent="-446192" algn="l">
              <a:lnSpc>
                <a:spcPts val="4959"/>
              </a:lnSpc>
              <a:buFont typeface="Arial"/>
              <a:buChar char="⚬"/>
            </a:pPr>
            <a:r>
              <a:rPr lang="en-US" sz="3099" dirty="0">
                <a:solidFill>
                  <a:srgbClr val="545454"/>
                </a:solidFill>
                <a:latin typeface="Glacial Indifference"/>
                <a:ea typeface="Glacial Indifference"/>
                <a:cs typeface="Glacial Indifference"/>
                <a:sym typeface="Glacial Indifference"/>
              </a:rPr>
              <a:t>How do you get certified?</a:t>
            </a:r>
          </a:p>
        </p:txBody>
      </p:sp>
      <p:sp>
        <p:nvSpPr>
          <p:cNvPr id="2" name="Freeform 2" descr="Picture of the speaker, Nir Pechuk."/>
          <p:cNvSpPr/>
          <p:nvPr/>
        </p:nvSpPr>
        <p:spPr>
          <a:xfrm>
            <a:off x="10572750" y="0"/>
            <a:ext cx="7715250" cy="10287000"/>
          </a:xfrm>
          <a:custGeom>
            <a:avLst/>
            <a:gdLst/>
            <a:ahLst/>
            <a:cxnLst/>
            <a:rect l="l" t="t" r="r" b="b"/>
            <a:pathLst>
              <a:path w="7715250" h="10287000">
                <a:moveTo>
                  <a:pt x="0" y="0"/>
                </a:moveTo>
                <a:lnTo>
                  <a:pt x="7715250" y="0"/>
                </a:lnTo>
                <a:lnTo>
                  <a:pt x="7715250"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2 Question 1: Individualized Accommodation</a:t>
            </a:r>
          </a:p>
        </p:txBody>
      </p:sp>
      <p:sp>
        <p:nvSpPr>
          <p:cNvPr id="5" name="TextBox 5"/>
          <p:cNvSpPr txBox="1"/>
          <p:nvPr/>
        </p:nvSpPr>
        <p:spPr>
          <a:xfrm>
            <a:off x="1028700" y="3266323"/>
            <a:ext cx="15129485" cy="405003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What is an example of an individualized accommodation?</a:t>
            </a:r>
          </a:p>
          <a:p>
            <a:pPr algn="l">
              <a:lnSpc>
                <a:spcPts val="4619"/>
              </a:lnSpc>
            </a:pPr>
            <a:r>
              <a:rPr lang="en-US" sz="3299">
                <a:solidFill>
                  <a:srgbClr val="545454"/>
                </a:solidFill>
                <a:latin typeface="Poppins Medium"/>
                <a:ea typeface="Poppins Medium"/>
                <a:cs typeface="Poppins Medium"/>
                <a:sym typeface="Poppins Medium"/>
              </a:rPr>
              <a:t>A. Building a curb ramp</a:t>
            </a:r>
          </a:p>
          <a:p>
            <a:pPr algn="l">
              <a:lnSpc>
                <a:spcPts val="4619"/>
              </a:lnSpc>
            </a:pPr>
            <a:r>
              <a:rPr lang="en-US" sz="3299">
                <a:solidFill>
                  <a:srgbClr val="545454"/>
                </a:solidFill>
                <a:latin typeface="Poppins Medium"/>
                <a:ea typeface="Poppins Medium"/>
                <a:cs typeface="Poppins Medium"/>
                <a:sym typeface="Poppins Medium"/>
              </a:rPr>
              <a:t>B. Providing a screen reader</a:t>
            </a:r>
          </a:p>
          <a:p>
            <a:pPr algn="l">
              <a:lnSpc>
                <a:spcPts val="4619"/>
              </a:lnSpc>
            </a:pPr>
            <a:r>
              <a:rPr lang="en-US" sz="3299">
                <a:solidFill>
                  <a:srgbClr val="545454"/>
                </a:solidFill>
                <a:latin typeface="Poppins Medium"/>
                <a:ea typeface="Poppins Medium"/>
                <a:cs typeface="Poppins Medium"/>
                <a:sym typeface="Poppins Medium"/>
              </a:rPr>
              <a:t>C. Using large print on a sign</a:t>
            </a:r>
          </a:p>
          <a:p>
            <a:pPr algn="l">
              <a:lnSpc>
                <a:spcPts val="4619"/>
              </a:lnSpc>
            </a:pPr>
            <a:r>
              <a:rPr lang="en-US" sz="3299">
                <a:solidFill>
                  <a:srgbClr val="545454"/>
                </a:solidFill>
                <a:latin typeface="Poppins Medium"/>
                <a:ea typeface="Poppins Medium"/>
                <a:cs typeface="Poppins Medium"/>
                <a:sym typeface="Poppins Medium"/>
              </a:rPr>
              <a:t>D. Installing automatic doors</a:t>
            </a:r>
          </a:p>
          <a:p>
            <a:pPr algn="l">
              <a:lnSpc>
                <a:spcPts val="4619"/>
              </a:lnSpc>
            </a:pPr>
            <a:endParaRPr lang="en-US" sz="3299">
              <a:solidFill>
                <a:srgbClr val="545454"/>
              </a:solidFill>
              <a:latin typeface="Poppins Medium"/>
              <a:ea typeface="Poppins Medium"/>
              <a:cs typeface="Poppins Medium"/>
              <a:sym typeface="Poppins Medium"/>
            </a:endParaRP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2 Question 2: WCAG</a:t>
            </a:r>
          </a:p>
        </p:txBody>
      </p:sp>
      <p:sp>
        <p:nvSpPr>
          <p:cNvPr id="5" name="TextBox 5"/>
          <p:cNvSpPr txBox="1"/>
          <p:nvPr/>
        </p:nvSpPr>
        <p:spPr>
          <a:xfrm>
            <a:off x="1028700" y="3266323"/>
            <a:ext cx="15129485" cy="521208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Which WCAG principle ensures content is accessible not just through current assistive technologies, but also compatible with future ones?</a:t>
            </a:r>
          </a:p>
          <a:p>
            <a:pPr algn="l">
              <a:lnSpc>
                <a:spcPts val="4619"/>
              </a:lnSpc>
            </a:pPr>
            <a:r>
              <a:rPr lang="en-US" sz="3299">
                <a:solidFill>
                  <a:srgbClr val="545454"/>
                </a:solidFill>
                <a:latin typeface="Poppins Medium"/>
                <a:ea typeface="Poppins Medium"/>
                <a:cs typeface="Poppins Medium"/>
                <a:sym typeface="Poppins Medium"/>
              </a:rPr>
              <a:t>A. Perceivable</a:t>
            </a:r>
          </a:p>
          <a:p>
            <a:pPr algn="l">
              <a:lnSpc>
                <a:spcPts val="4619"/>
              </a:lnSpc>
            </a:pPr>
            <a:r>
              <a:rPr lang="en-US" sz="3299">
                <a:solidFill>
                  <a:srgbClr val="545454"/>
                </a:solidFill>
                <a:latin typeface="Poppins Medium"/>
                <a:ea typeface="Poppins Medium"/>
                <a:cs typeface="Poppins Medium"/>
                <a:sym typeface="Poppins Medium"/>
              </a:rPr>
              <a:t>B. Operable</a:t>
            </a:r>
          </a:p>
          <a:p>
            <a:pPr algn="l">
              <a:lnSpc>
                <a:spcPts val="4619"/>
              </a:lnSpc>
            </a:pPr>
            <a:r>
              <a:rPr lang="en-US" sz="3299">
                <a:solidFill>
                  <a:srgbClr val="545454"/>
                </a:solidFill>
                <a:latin typeface="Poppins Medium"/>
                <a:ea typeface="Poppins Medium"/>
                <a:cs typeface="Poppins Medium"/>
                <a:sym typeface="Poppins Medium"/>
              </a:rPr>
              <a:t>C. Understandable</a:t>
            </a:r>
          </a:p>
          <a:p>
            <a:pPr algn="l">
              <a:lnSpc>
                <a:spcPts val="4619"/>
              </a:lnSpc>
            </a:pPr>
            <a:r>
              <a:rPr lang="en-US" sz="3299">
                <a:solidFill>
                  <a:srgbClr val="545454"/>
                </a:solidFill>
                <a:latin typeface="Poppins Medium"/>
                <a:ea typeface="Poppins Medium"/>
                <a:cs typeface="Poppins Medium"/>
                <a:sym typeface="Poppins Medium"/>
              </a:rPr>
              <a:t>D. Robust</a:t>
            </a:r>
          </a:p>
          <a:p>
            <a:pPr algn="l">
              <a:lnSpc>
                <a:spcPts val="4619"/>
              </a:lnSpc>
            </a:pPr>
            <a:endParaRPr lang="en-US" sz="3299">
              <a:solidFill>
                <a:srgbClr val="545454"/>
              </a:solidFill>
              <a:latin typeface="Poppins Medium"/>
              <a:ea typeface="Poppins Medium"/>
              <a:cs typeface="Poppins Medium"/>
              <a:sym typeface="Poppins Medium"/>
            </a:endParaRPr>
          </a:p>
          <a:p>
            <a:pPr algn="l">
              <a:lnSpc>
                <a:spcPts val="4619"/>
              </a:lnSpc>
            </a:pPr>
            <a:endParaRPr lang="en-US" sz="3299">
              <a:solidFill>
                <a:srgbClr val="545454"/>
              </a:solidFill>
              <a:latin typeface="Poppins Medium"/>
              <a:ea typeface="Poppins Medium"/>
              <a:cs typeface="Poppins Medium"/>
              <a:sym typeface="Poppins Medium"/>
            </a:endParaRP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2 Question 3: Universal Design</a:t>
            </a:r>
          </a:p>
        </p:txBody>
      </p:sp>
      <p:sp>
        <p:nvSpPr>
          <p:cNvPr id="5" name="TextBox 5"/>
          <p:cNvSpPr txBox="1"/>
          <p:nvPr/>
        </p:nvSpPr>
        <p:spPr>
          <a:xfrm>
            <a:off x="1028700" y="3266323"/>
            <a:ext cx="15129485" cy="521208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Which is a key benefit of implementing Universal Design?</a:t>
            </a:r>
          </a:p>
          <a:p>
            <a:pPr algn="l">
              <a:lnSpc>
                <a:spcPts val="4619"/>
              </a:lnSpc>
            </a:pPr>
            <a:r>
              <a:rPr lang="en-US" sz="3299">
                <a:solidFill>
                  <a:srgbClr val="545454"/>
                </a:solidFill>
                <a:latin typeface="Poppins Medium"/>
                <a:ea typeface="Poppins Medium"/>
                <a:cs typeface="Poppins Medium"/>
                <a:sym typeface="Poppins Medium"/>
              </a:rPr>
              <a:t>A. Increased need for retrofits</a:t>
            </a:r>
          </a:p>
          <a:p>
            <a:pPr algn="l">
              <a:lnSpc>
                <a:spcPts val="4619"/>
              </a:lnSpc>
            </a:pPr>
            <a:r>
              <a:rPr lang="en-US" sz="3299">
                <a:solidFill>
                  <a:srgbClr val="545454"/>
                </a:solidFill>
                <a:latin typeface="Poppins Medium"/>
                <a:ea typeface="Poppins Medium"/>
                <a:cs typeface="Poppins Medium"/>
                <a:sym typeface="Poppins Medium"/>
              </a:rPr>
              <a:t>B. Reduced usability for specific users</a:t>
            </a:r>
          </a:p>
          <a:p>
            <a:pPr algn="l">
              <a:lnSpc>
                <a:spcPts val="4619"/>
              </a:lnSpc>
            </a:pPr>
            <a:r>
              <a:rPr lang="en-US" sz="3299">
                <a:solidFill>
                  <a:srgbClr val="545454"/>
                </a:solidFill>
                <a:latin typeface="Poppins Medium"/>
                <a:ea typeface="Poppins Medium"/>
                <a:cs typeface="Poppins Medium"/>
                <a:sym typeface="Poppins Medium"/>
              </a:rPr>
              <a:t>C. Enhanced inclusion for diverse abilities</a:t>
            </a:r>
          </a:p>
          <a:p>
            <a:pPr algn="l">
              <a:lnSpc>
                <a:spcPts val="4619"/>
              </a:lnSpc>
            </a:pPr>
            <a:r>
              <a:rPr lang="en-US" sz="3299">
                <a:solidFill>
                  <a:srgbClr val="545454"/>
                </a:solidFill>
                <a:latin typeface="Poppins Medium"/>
                <a:ea typeface="Poppins Medium"/>
                <a:cs typeface="Poppins Medium"/>
                <a:sym typeface="Poppins Medium"/>
              </a:rPr>
              <a:t>D. Increased costs in the long term</a:t>
            </a:r>
          </a:p>
          <a:p>
            <a:pPr algn="l">
              <a:lnSpc>
                <a:spcPts val="4619"/>
              </a:lnSpc>
            </a:pPr>
            <a:endParaRPr lang="en-US" sz="3299">
              <a:solidFill>
                <a:srgbClr val="545454"/>
              </a:solidFill>
              <a:latin typeface="Poppins Medium"/>
              <a:ea typeface="Poppins Medium"/>
              <a:cs typeface="Poppins Medium"/>
              <a:sym typeface="Poppins Medium"/>
            </a:endParaRPr>
          </a:p>
          <a:p>
            <a:pPr algn="l">
              <a:lnSpc>
                <a:spcPts val="4619"/>
              </a:lnSpc>
            </a:pPr>
            <a:endParaRPr lang="en-US" sz="3299">
              <a:solidFill>
                <a:srgbClr val="545454"/>
              </a:solidFill>
              <a:latin typeface="Poppins Medium"/>
              <a:ea typeface="Poppins Medium"/>
              <a:cs typeface="Poppins Medium"/>
              <a:sym typeface="Poppins Medium"/>
            </a:endParaRPr>
          </a:p>
          <a:p>
            <a:pPr algn="l">
              <a:lnSpc>
                <a:spcPts val="4619"/>
              </a:lnSpc>
            </a:pPr>
            <a:endParaRPr lang="en-US" sz="3299">
              <a:solidFill>
                <a:srgbClr val="545454"/>
              </a:solidFill>
              <a:latin typeface="Poppins Medium"/>
              <a:ea typeface="Poppins Medium"/>
              <a:cs typeface="Poppins Medium"/>
              <a:sym typeface="Poppins Medium"/>
            </a:endParaRP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2 Question 4: Universal Design</a:t>
            </a:r>
          </a:p>
        </p:txBody>
      </p:sp>
      <p:sp>
        <p:nvSpPr>
          <p:cNvPr id="5" name="TextBox 5"/>
          <p:cNvSpPr txBox="1"/>
          <p:nvPr/>
        </p:nvSpPr>
        <p:spPr>
          <a:xfrm>
            <a:off x="1028700" y="3266323"/>
            <a:ext cx="15129485" cy="288798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What is a principle of Universal Design in the built environment?</a:t>
            </a:r>
          </a:p>
          <a:p>
            <a:pPr algn="l">
              <a:lnSpc>
                <a:spcPts val="4619"/>
              </a:lnSpc>
            </a:pPr>
            <a:r>
              <a:rPr lang="en-US" sz="3299">
                <a:solidFill>
                  <a:srgbClr val="545454"/>
                </a:solidFill>
                <a:latin typeface="Poppins Medium"/>
                <a:ea typeface="Poppins Medium"/>
                <a:cs typeface="Poppins Medium"/>
                <a:sym typeface="Poppins Medium"/>
              </a:rPr>
              <a:t>A. Segregation of accessible areas</a:t>
            </a:r>
          </a:p>
          <a:p>
            <a:pPr algn="l">
              <a:lnSpc>
                <a:spcPts val="4619"/>
              </a:lnSpc>
            </a:pPr>
            <a:r>
              <a:rPr lang="en-US" sz="3299">
                <a:solidFill>
                  <a:srgbClr val="545454"/>
                </a:solidFill>
                <a:latin typeface="Poppins Medium"/>
                <a:ea typeface="Poppins Medium"/>
                <a:cs typeface="Poppins Medium"/>
                <a:sym typeface="Poppins Medium"/>
              </a:rPr>
              <a:t>B. Retrofitting designs post-construction</a:t>
            </a:r>
          </a:p>
          <a:p>
            <a:pPr algn="l">
              <a:lnSpc>
                <a:spcPts val="4619"/>
              </a:lnSpc>
            </a:pPr>
            <a:r>
              <a:rPr lang="en-US" sz="3299">
                <a:solidFill>
                  <a:srgbClr val="545454"/>
                </a:solidFill>
                <a:latin typeface="Poppins Medium"/>
                <a:ea typeface="Poppins Medium"/>
                <a:cs typeface="Poppins Medium"/>
                <a:sym typeface="Poppins Medium"/>
              </a:rPr>
              <a:t>C. Planning for accessibility from the start</a:t>
            </a:r>
          </a:p>
          <a:p>
            <a:pPr algn="l">
              <a:lnSpc>
                <a:spcPts val="4619"/>
              </a:lnSpc>
            </a:pPr>
            <a:r>
              <a:rPr lang="en-US" sz="3299">
                <a:solidFill>
                  <a:srgbClr val="545454"/>
                </a:solidFill>
                <a:latin typeface="Poppins Medium"/>
                <a:ea typeface="Poppins Medium"/>
                <a:cs typeface="Poppins Medium"/>
                <a:sym typeface="Poppins Medium"/>
              </a:rPr>
              <a:t>D. Designing only for physical disabilities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2 Question 5: WCAG</a:t>
            </a:r>
          </a:p>
        </p:txBody>
      </p:sp>
      <p:sp>
        <p:nvSpPr>
          <p:cNvPr id="5" name="TextBox 5"/>
          <p:cNvSpPr txBox="1"/>
          <p:nvPr/>
        </p:nvSpPr>
        <p:spPr>
          <a:xfrm>
            <a:off x="1028700" y="3266323"/>
            <a:ext cx="15129485" cy="5793105"/>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Scenario: Fixing a Confusing Form</a:t>
            </a:r>
          </a:p>
          <a:p>
            <a:pPr marL="712467" lvl="1" indent="-356233" algn="l">
              <a:lnSpc>
                <a:spcPts val="4619"/>
              </a:lnSpc>
              <a:buFont typeface="Arial"/>
              <a:buChar char="•"/>
            </a:pPr>
            <a:r>
              <a:rPr lang="en-US" sz="3299">
                <a:solidFill>
                  <a:srgbClr val="545454"/>
                </a:solidFill>
                <a:latin typeface="Poppins Medium"/>
                <a:ea typeface="Poppins Medium"/>
                <a:cs typeface="Poppins Medium"/>
                <a:sym typeface="Poppins Medium"/>
              </a:rPr>
              <a:t>A website's contact form has no labels for input fields.</a:t>
            </a:r>
          </a:p>
          <a:p>
            <a:pPr marL="712467" lvl="1" indent="-356233" algn="l">
              <a:lnSpc>
                <a:spcPts val="4619"/>
              </a:lnSpc>
              <a:buFont typeface="Arial"/>
              <a:buChar char="•"/>
            </a:pPr>
            <a:r>
              <a:rPr lang="en-US" sz="3299">
                <a:solidFill>
                  <a:srgbClr val="545454"/>
                </a:solidFill>
                <a:latin typeface="Poppins Medium"/>
                <a:ea typeface="Poppins Medium"/>
                <a:cs typeface="Poppins Medium"/>
                <a:sym typeface="Poppins Medium"/>
              </a:rPr>
              <a:t>Users cannot tell if they are entering their name, email, or message.</a:t>
            </a:r>
          </a:p>
          <a:p>
            <a:pPr marL="712467" lvl="1" indent="-356233" algn="l">
              <a:lnSpc>
                <a:spcPts val="4619"/>
              </a:lnSpc>
              <a:buFont typeface="Arial"/>
              <a:buChar char="•"/>
            </a:pPr>
            <a:r>
              <a:rPr lang="en-US" sz="3299">
                <a:solidFill>
                  <a:srgbClr val="545454"/>
                </a:solidFill>
                <a:latin typeface="Poppins Medium"/>
                <a:ea typeface="Poppins Medium"/>
                <a:cs typeface="Poppins Medium"/>
                <a:sym typeface="Poppins Medium"/>
              </a:rPr>
              <a:t>There is no clear error message when the form submission fails.</a:t>
            </a:r>
          </a:p>
          <a:p>
            <a:pPr algn="l">
              <a:lnSpc>
                <a:spcPts val="4619"/>
              </a:lnSpc>
            </a:pPr>
            <a:r>
              <a:rPr lang="en-US" sz="3299">
                <a:solidFill>
                  <a:srgbClr val="545454"/>
                </a:solidFill>
                <a:latin typeface="Poppins Medium"/>
                <a:ea typeface="Poppins Medium"/>
                <a:cs typeface="Poppins Medium"/>
                <a:sym typeface="Poppins Medium"/>
              </a:rPr>
              <a:t>Which WCAG principle should be applied to fix this issue?</a:t>
            </a:r>
          </a:p>
          <a:p>
            <a:pPr algn="l">
              <a:lnSpc>
                <a:spcPts val="4619"/>
              </a:lnSpc>
            </a:pPr>
            <a:r>
              <a:rPr lang="en-US" sz="3299">
                <a:solidFill>
                  <a:srgbClr val="545454"/>
                </a:solidFill>
                <a:latin typeface="Poppins Medium"/>
                <a:ea typeface="Poppins Medium"/>
                <a:cs typeface="Poppins Medium"/>
                <a:sym typeface="Poppins Medium"/>
              </a:rPr>
              <a:t>A. Perceivable</a:t>
            </a:r>
          </a:p>
          <a:p>
            <a:pPr algn="l">
              <a:lnSpc>
                <a:spcPts val="4619"/>
              </a:lnSpc>
            </a:pPr>
            <a:r>
              <a:rPr lang="en-US" sz="3299">
                <a:solidFill>
                  <a:srgbClr val="545454"/>
                </a:solidFill>
                <a:latin typeface="Poppins Medium"/>
                <a:ea typeface="Poppins Medium"/>
                <a:cs typeface="Poppins Medium"/>
                <a:sym typeface="Poppins Medium"/>
              </a:rPr>
              <a:t>B. Operable</a:t>
            </a:r>
          </a:p>
          <a:p>
            <a:pPr algn="l">
              <a:lnSpc>
                <a:spcPts val="4619"/>
              </a:lnSpc>
            </a:pPr>
            <a:r>
              <a:rPr lang="en-US" sz="3299">
                <a:solidFill>
                  <a:srgbClr val="545454"/>
                </a:solidFill>
                <a:latin typeface="Poppins Medium"/>
                <a:ea typeface="Poppins Medium"/>
                <a:cs typeface="Poppins Medium"/>
                <a:sym typeface="Poppins Medium"/>
              </a:rPr>
              <a:t>C. Understandable</a:t>
            </a:r>
          </a:p>
          <a:p>
            <a:pPr algn="l">
              <a:lnSpc>
                <a:spcPts val="4619"/>
              </a:lnSpc>
            </a:pPr>
            <a:r>
              <a:rPr lang="en-US" sz="3299">
                <a:solidFill>
                  <a:srgbClr val="545454"/>
                </a:solidFill>
                <a:latin typeface="Poppins Medium"/>
                <a:ea typeface="Poppins Medium"/>
                <a:cs typeface="Poppins Medium"/>
                <a:sym typeface="Poppins Medium"/>
              </a:rPr>
              <a:t>D. Robust</a:t>
            </a: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28700" y="4003040"/>
            <a:ext cx="16230600" cy="215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6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Three: Standards, Laws, and Management Strategies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Key International Declarations</a:t>
            </a:r>
          </a:p>
        </p:txBody>
      </p:sp>
      <p:sp>
        <p:nvSpPr>
          <p:cNvPr id="5" name="TextBox 5"/>
          <p:cNvSpPr txBox="1"/>
          <p:nvPr/>
        </p:nvSpPr>
        <p:spPr>
          <a:xfrm>
            <a:off x="1028700" y="3275848"/>
            <a:ext cx="15129485" cy="14719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Universal Declaration of Human Rights (1948)</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Convention on the Rights of Persons with Disabilities (CRPD)(2006)</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Marrakesh Treaty (2013)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Regional Disability Rights Instruments</a:t>
            </a:r>
          </a:p>
        </p:txBody>
      </p:sp>
      <p:sp>
        <p:nvSpPr>
          <p:cNvPr id="5" name="TextBox 5"/>
          <p:cNvSpPr txBox="1"/>
          <p:nvPr/>
        </p:nvSpPr>
        <p:spPr>
          <a:xfrm>
            <a:off x="1028700" y="3275848"/>
            <a:ext cx="15129485" cy="19672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EU Charter of Fundamental Rights</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African Charter on Human and People’s Rights</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Inter-American Convention on the Elimination of All Forms of Discrimination Against Persons with Disabilities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National Disability Laws</a:t>
            </a:r>
          </a:p>
        </p:txBody>
      </p:sp>
      <p:sp>
        <p:nvSpPr>
          <p:cNvPr id="5" name="TextBox 5"/>
          <p:cNvSpPr txBox="1"/>
          <p:nvPr/>
        </p:nvSpPr>
        <p:spPr>
          <a:xfrm>
            <a:off x="1028700" y="3275848"/>
            <a:ext cx="15129485" cy="14719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The Equality Act 2010 (UK)</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Americans with Disabilities Act (ADA) 1990 (USA)</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Ontarians with Disabilities Act (2001, Canada)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Differences Between Types of Laws</a:t>
            </a:r>
          </a:p>
        </p:txBody>
      </p:sp>
      <p:sp>
        <p:nvSpPr>
          <p:cNvPr id="5" name="TextBox 5"/>
          <p:cNvSpPr txBox="1"/>
          <p:nvPr/>
        </p:nvSpPr>
        <p:spPr>
          <a:xfrm>
            <a:off x="1028700" y="3275848"/>
            <a:ext cx="15129485" cy="39484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International Declarations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Often non-binding</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Set a standard for real legislation</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Regional Instruments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Specific to regional contexts and needs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Sometimes binding</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National Laws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Specific, enforceable, and actionable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1812290"/>
            <a:ext cx="5681646" cy="215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679"/>
              </a:lnSpc>
              <a:spcBef>
                <a:spcPts val="0"/>
              </a:spcBef>
              <a:spcAft>
                <a:spcPts val="0"/>
              </a:spcAft>
              <a:buClrTx/>
              <a:buSzTx/>
              <a:buFontTx/>
              <a:buNone/>
              <a:tabLst/>
              <a:defRPr/>
            </a:pPr>
            <a:r>
              <a:rPr kumimoji="0" lang="en-US" sz="61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What is CPACC?</a:t>
            </a:r>
          </a:p>
        </p:txBody>
      </p:sp>
      <p:sp>
        <p:nvSpPr>
          <p:cNvPr id="2" name="TextBox 2"/>
          <p:cNvSpPr txBox="1"/>
          <p:nvPr/>
        </p:nvSpPr>
        <p:spPr>
          <a:xfrm>
            <a:off x="6961799" y="1840865"/>
            <a:ext cx="10297501" cy="2301240"/>
          </a:xfrm>
          <a:prstGeom prst="rect">
            <a:avLst/>
          </a:prstGeom>
        </p:spPr>
        <p:txBody>
          <a:bodyPr lIns="0" tIns="0" rIns="0" bIns="0" rtlCol="0" anchor="t">
            <a:spAutoFit/>
          </a:bodyPr>
          <a:lstStyle/>
          <a:p>
            <a:pPr algn="l">
              <a:lnSpc>
                <a:spcPts val="4649"/>
              </a:lnSpc>
            </a:pPr>
            <a:r>
              <a:rPr lang="en-US" sz="3099" b="1">
                <a:solidFill>
                  <a:srgbClr val="545454"/>
                </a:solidFill>
                <a:latin typeface="Glacial Indifference Bold"/>
                <a:ea typeface="Glacial Indifference Bold"/>
                <a:cs typeface="Glacial Indifference Bold"/>
                <a:sym typeface="Glacial Indifference Bold"/>
              </a:rPr>
              <a:t>C</a:t>
            </a:r>
            <a:r>
              <a:rPr lang="en-US" sz="3099">
                <a:solidFill>
                  <a:srgbClr val="545454"/>
                </a:solidFill>
                <a:latin typeface="Glacial Indifference"/>
                <a:ea typeface="Glacial Indifference"/>
                <a:cs typeface="Glacial Indifference"/>
                <a:sym typeface="Glacial Indifference"/>
              </a:rPr>
              <a:t>ertified </a:t>
            </a:r>
            <a:r>
              <a:rPr lang="en-US" sz="3099" b="1">
                <a:solidFill>
                  <a:srgbClr val="545454"/>
                </a:solidFill>
                <a:latin typeface="Glacial Indifference Bold"/>
                <a:ea typeface="Glacial Indifference Bold"/>
                <a:cs typeface="Glacial Indifference Bold"/>
                <a:sym typeface="Glacial Indifference Bold"/>
              </a:rPr>
              <a:t>P</a:t>
            </a:r>
            <a:r>
              <a:rPr lang="en-US" sz="3099">
                <a:solidFill>
                  <a:srgbClr val="545454"/>
                </a:solidFill>
                <a:latin typeface="Glacial Indifference"/>
                <a:ea typeface="Glacial Indifference"/>
                <a:cs typeface="Glacial Indifference"/>
                <a:sym typeface="Glacial Indifference"/>
              </a:rPr>
              <a:t>rofessional in </a:t>
            </a:r>
            <a:r>
              <a:rPr lang="en-US" sz="3099" b="1">
                <a:solidFill>
                  <a:srgbClr val="545454"/>
                </a:solidFill>
                <a:latin typeface="Glacial Indifference Bold"/>
                <a:ea typeface="Glacial Indifference Bold"/>
                <a:cs typeface="Glacial Indifference Bold"/>
                <a:sym typeface="Glacial Indifference Bold"/>
              </a:rPr>
              <a:t>A</a:t>
            </a:r>
            <a:r>
              <a:rPr lang="en-US" sz="3099">
                <a:solidFill>
                  <a:srgbClr val="545454"/>
                </a:solidFill>
                <a:latin typeface="Glacial Indifference"/>
                <a:ea typeface="Glacial Indifference"/>
                <a:cs typeface="Glacial Indifference"/>
                <a:sym typeface="Glacial Indifference"/>
              </a:rPr>
              <a:t>ccessibility </a:t>
            </a:r>
            <a:r>
              <a:rPr lang="en-US" sz="3099" b="1">
                <a:solidFill>
                  <a:srgbClr val="545454"/>
                </a:solidFill>
                <a:latin typeface="Glacial Indifference Bold"/>
                <a:ea typeface="Glacial Indifference Bold"/>
                <a:cs typeface="Glacial Indifference Bold"/>
                <a:sym typeface="Glacial Indifference Bold"/>
              </a:rPr>
              <a:t>C</a:t>
            </a:r>
            <a:r>
              <a:rPr lang="en-US" sz="3099">
                <a:solidFill>
                  <a:srgbClr val="545454"/>
                </a:solidFill>
                <a:latin typeface="Glacial Indifference"/>
                <a:ea typeface="Glacial Indifference"/>
                <a:cs typeface="Glacial Indifference"/>
                <a:sym typeface="Glacial Indifference"/>
              </a:rPr>
              <a:t>ore </a:t>
            </a:r>
            <a:r>
              <a:rPr lang="en-US" sz="3099" b="1">
                <a:solidFill>
                  <a:srgbClr val="545454"/>
                </a:solidFill>
                <a:latin typeface="Glacial Indifference Bold"/>
                <a:ea typeface="Glacial Indifference Bold"/>
                <a:cs typeface="Glacial Indifference Bold"/>
                <a:sym typeface="Glacial Indifference Bold"/>
              </a:rPr>
              <a:t>C</a:t>
            </a:r>
            <a:r>
              <a:rPr lang="en-US" sz="3099">
                <a:solidFill>
                  <a:srgbClr val="545454"/>
                </a:solidFill>
                <a:latin typeface="Glacial Indifference"/>
                <a:ea typeface="Glacial Indifference"/>
                <a:cs typeface="Glacial Indifference"/>
                <a:sym typeface="Glacial Indifference"/>
              </a:rPr>
              <a:t>ompetencies.</a:t>
            </a:r>
          </a:p>
          <a:p>
            <a:pPr algn="l">
              <a:lnSpc>
                <a:spcPts val="4649"/>
              </a:lnSpc>
            </a:pPr>
            <a:r>
              <a:rPr lang="en-US" sz="3099">
                <a:solidFill>
                  <a:srgbClr val="545454"/>
                </a:solidFill>
                <a:latin typeface="Glacial Indifference"/>
                <a:ea typeface="Glacial Indifference"/>
                <a:cs typeface="Glacial Indifference"/>
                <a:sym typeface="Glacial Indifference"/>
              </a:rPr>
              <a:t>Focus on a broad and robust understanding of accessibility principles. </a:t>
            </a:r>
          </a:p>
          <a:p>
            <a:pPr algn="l">
              <a:lnSpc>
                <a:spcPts val="4649"/>
              </a:lnSpc>
            </a:pPr>
            <a:r>
              <a:rPr lang="en-US" sz="3099">
                <a:solidFill>
                  <a:srgbClr val="545454"/>
                </a:solidFill>
                <a:latin typeface="Glacial Indifference"/>
                <a:ea typeface="Glacial Indifference"/>
                <a:cs typeface="Glacial Indifference"/>
                <a:sym typeface="Glacial Indifference"/>
              </a:rPr>
              <a:t>Applicable to most occupations.</a:t>
            </a:r>
          </a:p>
        </p:txBody>
      </p:sp>
      <p:sp>
        <p:nvSpPr>
          <p:cNvPr id="6" name="TextBox 6"/>
          <p:cNvSpPr txBox="1"/>
          <p:nvPr/>
        </p:nvSpPr>
        <p:spPr>
          <a:xfrm>
            <a:off x="1028700" y="6553012"/>
            <a:ext cx="5681646" cy="2157095"/>
          </a:xfrm>
          <a:prstGeom prst="rect">
            <a:avLst/>
          </a:prstGeom>
        </p:spPr>
        <p:txBody>
          <a:bodyPr lIns="0" tIns="0" rIns="0" bIns="0" rtlCol="0" anchor="t">
            <a:spAutoFit/>
          </a:bodyPr>
          <a:lstStyle/>
          <a:p>
            <a:pPr algn="l">
              <a:lnSpc>
                <a:spcPts val="8679"/>
              </a:lnSpc>
            </a:pPr>
            <a:r>
              <a:rPr lang="en-US" sz="6199">
                <a:solidFill>
                  <a:srgbClr val="545454"/>
                </a:solidFill>
                <a:latin typeface="League Spartan"/>
                <a:ea typeface="League Spartan"/>
                <a:cs typeface="League Spartan"/>
                <a:sym typeface="League Spartan"/>
              </a:rPr>
              <a:t>What is</a:t>
            </a:r>
          </a:p>
          <a:p>
            <a:pPr algn="l">
              <a:lnSpc>
                <a:spcPts val="8679"/>
              </a:lnSpc>
            </a:pPr>
            <a:r>
              <a:rPr lang="en-US" sz="6199">
                <a:solidFill>
                  <a:srgbClr val="545454"/>
                </a:solidFill>
                <a:latin typeface="League Spartan"/>
                <a:ea typeface="League Spartan"/>
                <a:cs typeface="League Spartan"/>
                <a:sym typeface="League Spartan"/>
              </a:rPr>
              <a:t>the IAAP?</a:t>
            </a:r>
          </a:p>
        </p:txBody>
      </p:sp>
      <p:sp>
        <p:nvSpPr>
          <p:cNvPr id="4" name="TextBox 4"/>
          <p:cNvSpPr txBox="1"/>
          <p:nvPr/>
        </p:nvSpPr>
        <p:spPr>
          <a:xfrm>
            <a:off x="7088998" y="6408867"/>
            <a:ext cx="10297501" cy="2301240"/>
          </a:xfrm>
          <a:prstGeom prst="rect">
            <a:avLst/>
          </a:prstGeom>
        </p:spPr>
        <p:txBody>
          <a:bodyPr lIns="0" tIns="0" rIns="0" bIns="0" rtlCol="0" anchor="t">
            <a:spAutoFit/>
          </a:bodyPr>
          <a:lstStyle/>
          <a:p>
            <a:pPr algn="l">
              <a:lnSpc>
                <a:spcPts val="4649"/>
              </a:lnSpc>
            </a:pPr>
            <a:r>
              <a:rPr lang="en-US" sz="3099" b="1">
                <a:solidFill>
                  <a:srgbClr val="545454"/>
                </a:solidFill>
                <a:latin typeface="Glacial Indifference Bold"/>
                <a:ea typeface="Glacial Indifference Bold"/>
                <a:cs typeface="Glacial Indifference Bold"/>
                <a:sym typeface="Glacial Indifference Bold"/>
              </a:rPr>
              <a:t>I</a:t>
            </a:r>
            <a:r>
              <a:rPr lang="en-US" sz="3099">
                <a:solidFill>
                  <a:srgbClr val="545454"/>
                </a:solidFill>
                <a:latin typeface="Glacial Indifference"/>
                <a:ea typeface="Glacial Indifference"/>
                <a:cs typeface="Glacial Indifference"/>
                <a:sym typeface="Glacial Indifference"/>
              </a:rPr>
              <a:t>nternational </a:t>
            </a:r>
            <a:r>
              <a:rPr lang="en-US" sz="3099" b="1">
                <a:solidFill>
                  <a:srgbClr val="545454"/>
                </a:solidFill>
                <a:latin typeface="Glacial Indifference Bold"/>
                <a:ea typeface="Glacial Indifference Bold"/>
                <a:cs typeface="Glacial Indifference Bold"/>
                <a:sym typeface="Glacial Indifference Bold"/>
              </a:rPr>
              <a:t>A</a:t>
            </a:r>
            <a:r>
              <a:rPr lang="en-US" sz="3099">
                <a:solidFill>
                  <a:srgbClr val="545454"/>
                </a:solidFill>
                <a:latin typeface="Glacial Indifference"/>
                <a:ea typeface="Glacial Indifference"/>
                <a:cs typeface="Glacial Indifference"/>
                <a:sym typeface="Glacial Indifference"/>
              </a:rPr>
              <a:t>ssociation of </a:t>
            </a:r>
            <a:r>
              <a:rPr lang="en-US" sz="3099" b="1">
                <a:solidFill>
                  <a:srgbClr val="545454"/>
                </a:solidFill>
                <a:latin typeface="Glacial Indifference Bold"/>
                <a:ea typeface="Glacial Indifference Bold"/>
                <a:cs typeface="Glacial Indifference Bold"/>
                <a:sym typeface="Glacial Indifference Bold"/>
              </a:rPr>
              <a:t>A</a:t>
            </a:r>
            <a:r>
              <a:rPr lang="en-US" sz="3099">
                <a:solidFill>
                  <a:srgbClr val="545454"/>
                </a:solidFill>
                <a:latin typeface="Glacial Indifference"/>
                <a:ea typeface="Glacial Indifference"/>
                <a:cs typeface="Glacial Indifference"/>
                <a:sym typeface="Glacial Indifference"/>
              </a:rPr>
              <a:t>ccessibility </a:t>
            </a:r>
            <a:r>
              <a:rPr lang="en-US" sz="3099" b="1">
                <a:solidFill>
                  <a:srgbClr val="545454"/>
                </a:solidFill>
                <a:latin typeface="Glacial Indifference Bold"/>
                <a:ea typeface="Glacial Indifference Bold"/>
                <a:cs typeface="Glacial Indifference Bold"/>
                <a:sym typeface="Glacial Indifference Bold"/>
              </a:rPr>
              <a:t>P</a:t>
            </a:r>
            <a:r>
              <a:rPr lang="en-US" sz="3099">
                <a:solidFill>
                  <a:srgbClr val="545454"/>
                </a:solidFill>
                <a:latin typeface="Glacial Indifference"/>
                <a:ea typeface="Glacial Indifference"/>
                <a:cs typeface="Glacial Indifference"/>
                <a:sym typeface="Glacial Indifference"/>
              </a:rPr>
              <a:t>rofessionals.</a:t>
            </a:r>
          </a:p>
          <a:p>
            <a:pPr algn="l">
              <a:lnSpc>
                <a:spcPts val="4649"/>
              </a:lnSpc>
            </a:pPr>
            <a:r>
              <a:rPr lang="en-US" sz="3099">
                <a:solidFill>
                  <a:srgbClr val="545454"/>
                </a:solidFill>
                <a:latin typeface="Glacial Indifference"/>
                <a:ea typeface="Glacial Indifference"/>
                <a:cs typeface="Glacial Indifference"/>
                <a:sym typeface="Glacial Indifference"/>
              </a:rPr>
              <a:t>Global organization dedicated to the accessibility profession.</a:t>
            </a:r>
          </a:p>
          <a:p>
            <a:pPr algn="l">
              <a:lnSpc>
                <a:spcPts val="4649"/>
              </a:lnSpc>
            </a:pPr>
            <a:r>
              <a:rPr lang="en-US" sz="3099">
                <a:solidFill>
                  <a:srgbClr val="545454"/>
                </a:solidFill>
                <a:latin typeface="Glacial Indifference"/>
                <a:ea typeface="Glacial Indifference"/>
                <a:cs typeface="Glacial Indifference"/>
                <a:sym typeface="Glacial Indifference"/>
              </a:rPr>
              <a:t>Provides support through resources, education, and network.</a:t>
            </a:r>
          </a:p>
        </p:txBody>
      </p:sp>
      <p:sp>
        <p:nvSpPr>
          <p:cNvPr id="5" name="AutoShape 5">
            <a:extLst>
              <a:ext uri="{C183D7F6-B498-43B3-948B-1728B52AA6E4}">
                <adec:decorative xmlns:adec="http://schemas.microsoft.com/office/drawing/2017/decorative" val="1"/>
              </a:ext>
            </a:extLst>
          </p:cNvPr>
          <p:cNvSpPr/>
          <p:nvPr/>
        </p:nvSpPr>
        <p:spPr>
          <a:xfrm>
            <a:off x="557672" y="5143500"/>
            <a:ext cx="17156092" cy="0"/>
          </a:xfrm>
          <a:prstGeom prst="line">
            <a:avLst/>
          </a:prstGeom>
          <a:ln w="38100" cap="flat">
            <a:solidFill>
              <a:srgbClr val="545454"/>
            </a:solidFill>
            <a:prstDash val="sysDash"/>
            <a:headEnd type="none" w="sm" len="sm"/>
            <a:tailEnd type="none" w="sm" len="sm"/>
          </a:ln>
        </p:spPr>
        <p:txBody>
          <a:bodyPr/>
          <a:lstStyle/>
          <a:p>
            <a:endParaRPr lang="en-US"/>
          </a:p>
        </p:txBody>
      </p:sp>
      <p:sp>
        <p:nvSpPr>
          <p:cNvPr id="7" name="AutoShape 7">
            <a:extLst>
              <a:ext uri="{C183D7F6-B498-43B3-948B-1728B52AA6E4}">
                <adec:decorative xmlns:adec="http://schemas.microsoft.com/office/drawing/2017/decorative" val="1"/>
              </a:ext>
            </a:extLst>
          </p:cNvPr>
          <p:cNvSpPr/>
          <p:nvPr/>
        </p:nvSpPr>
        <p:spPr>
          <a:xfrm>
            <a:off x="5740541" y="1028700"/>
            <a:ext cx="0" cy="8229600"/>
          </a:xfrm>
          <a:prstGeom prst="line">
            <a:avLst/>
          </a:prstGeom>
          <a:ln w="38100" cap="flat">
            <a:solidFill>
              <a:srgbClr val="545454"/>
            </a:solidFill>
            <a:prstDash val="sysDash"/>
            <a:headEnd type="none" w="sm" len="sm"/>
            <a:tailEnd type="none" w="sm" len="sm"/>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3 Question 1: Identifying International Instruments</a:t>
            </a:r>
          </a:p>
        </p:txBody>
      </p:sp>
      <p:sp>
        <p:nvSpPr>
          <p:cNvPr id="5" name="TextBox 5"/>
          <p:cNvSpPr txBox="1"/>
          <p:nvPr/>
        </p:nvSpPr>
        <p:spPr>
          <a:xfrm>
            <a:off x="1028700" y="3266323"/>
            <a:ext cx="15129485" cy="405003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Which international declaration was first to explicitly focus on the rights of people with disabilities?</a:t>
            </a:r>
          </a:p>
          <a:p>
            <a:pPr algn="l">
              <a:lnSpc>
                <a:spcPts val="4619"/>
              </a:lnSpc>
            </a:pPr>
            <a:r>
              <a:rPr lang="en-US" sz="3299">
                <a:solidFill>
                  <a:srgbClr val="545454"/>
                </a:solidFill>
                <a:latin typeface="Poppins Medium"/>
                <a:ea typeface="Poppins Medium"/>
                <a:cs typeface="Poppins Medium"/>
                <a:sym typeface="Poppins Medium"/>
              </a:rPr>
              <a:t>A. Universal Declaration of Human Rights</a:t>
            </a:r>
          </a:p>
          <a:p>
            <a:pPr algn="l">
              <a:lnSpc>
                <a:spcPts val="4619"/>
              </a:lnSpc>
            </a:pPr>
            <a:r>
              <a:rPr lang="en-US" sz="3299">
                <a:solidFill>
                  <a:srgbClr val="545454"/>
                </a:solidFill>
                <a:latin typeface="Poppins Medium"/>
                <a:ea typeface="Poppins Medium"/>
                <a:cs typeface="Poppins Medium"/>
                <a:sym typeface="Poppins Medium"/>
              </a:rPr>
              <a:t>B. Convention on the Rights of Persons with Disabilities (CRPD)</a:t>
            </a:r>
          </a:p>
          <a:p>
            <a:pPr algn="l">
              <a:lnSpc>
                <a:spcPts val="4619"/>
              </a:lnSpc>
            </a:pPr>
            <a:r>
              <a:rPr lang="en-US" sz="3299">
                <a:solidFill>
                  <a:srgbClr val="545454"/>
                </a:solidFill>
                <a:latin typeface="Poppins Medium"/>
                <a:ea typeface="Poppins Medium"/>
                <a:cs typeface="Poppins Medium"/>
                <a:sym typeface="Poppins Medium"/>
              </a:rPr>
              <a:t>C. Marrakesh Treaty</a:t>
            </a:r>
          </a:p>
          <a:p>
            <a:pPr algn="l">
              <a:lnSpc>
                <a:spcPts val="4619"/>
              </a:lnSpc>
            </a:pPr>
            <a:r>
              <a:rPr lang="en-US" sz="3299">
                <a:solidFill>
                  <a:srgbClr val="545454"/>
                </a:solidFill>
                <a:latin typeface="Poppins Medium"/>
                <a:ea typeface="Poppins Medium"/>
                <a:cs typeface="Poppins Medium"/>
                <a:sym typeface="Poppins Medium"/>
              </a:rPr>
              <a:t>D. African Charter on Human and People’s Rights</a:t>
            </a: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Domain 3 Question 2: The Marrakesh Treaty</a:t>
            </a:r>
          </a:p>
        </p:txBody>
      </p:sp>
      <p:sp>
        <p:nvSpPr>
          <p:cNvPr id="5" name="TextBox 5"/>
          <p:cNvSpPr txBox="1"/>
          <p:nvPr/>
        </p:nvSpPr>
        <p:spPr>
          <a:xfrm>
            <a:off x="1028700" y="3266323"/>
            <a:ext cx="15129485" cy="3469005"/>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What is the primary focus of the Marrakesh Treaty?</a:t>
            </a:r>
          </a:p>
          <a:p>
            <a:pPr algn="l">
              <a:lnSpc>
                <a:spcPts val="4619"/>
              </a:lnSpc>
            </a:pPr>
            <a:r>
              <a:rPr lang="en-US" sz="3299">
                <a:solidFill>
                  <a:srgbClr val="545454"/>
                </a:solidFill>
                <a:latin typeface="Poppins Medium"/>
                <a:ea typeface="Poppins Medium"/>
                <a:cs typeface="Poppins Medium"/>
                <a:sym typeface="Poppins Medium"/>
              </a:rPr>
              <a:t>A. Making buildings accessible </a:t>
            </a:r>
          </a:p>
          <a:p>
            <a:pPr algn="l">
              <a:lnSpc>
                <a:spcPts val="4619"/>
              </a:lnSpc>
            </a:pPr>
            <a:r>
              <a:rPr lang="en-US" sz="3299">
                <a:solidFill>
                  <a:srgbClr val="545454"/>
                </a:solidFill>
                <a:latin typeface="Poppins Medium"/>
                <a:ea typeface="Poppins Medium"/>
                <a:cs typeface="Poppins Medium"/>
                <a:sym typeface="Poppins Medium"/>
              </a:rPr>
              <a:t>B. Ensuring access to published works for individuals with print disabilities</a:t>
            </a:r>
          </a:p>
          <a:p>
            <a:pPr algn="l">
              <a:lnSpc>
                <a:spcPts val="4619"/>
              </a:lnSpc>
            </a:pPr>
            <a:r>
              <a:rPr lang="en-US" sz="3299">
                <a:solidFill>
                  <a:srgbClr val="545454"/>
                </a:solidFill>
                <a:latin typeface="Poppins Medium"/>
                <a:ea typeface="Poppins Medium"/>
                <a:cs typeface="Poppins Medium"/>
                <a:sym typeface="Poppins Medium"/>
              </a:rPr>
              <a:t>C. Establishing employment rights</a:t>
            </a:r>
          </a:p>
          <a:p>
            <a:pPr algn="l">
              <a:lnSpc>
                <a:spcPts val="4619"/>
              </a:lnSpc>
            </a:pPr>
            <a:r>
              <a:rPr lang="en-US" sz="3299">
                <a:solidFill>
                  <a:srgbClr val="545454"/>
                </a:solidFill>
                <a:latin typeface="Poppins Medium"/>
                <a:ea typeface="Poppins Medium"/>
                <a:cs typeface="Poppins Medium"/>
                <a:sym typeface="Poppins Medium"/>
              </a:rPr>
              <a:t>D. Setting global ICT standards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National Disability Protections</a:t>
            </a:r>
          </a:p>
        </p:txBody>
      </p:sp>
      <p:sp>
        <p:nvSpPr>
          <p:cNvPr id="5" name="TextBox 5"/>
          <p:cNvSpPr txBox="1"/>
          <p:nvPr/>
        </p:nvSpPr>
        <p:spPr>
          <a:xfrm>
            <a:off x="1028700" y="3266323"/>
            <a:ext cx="15129485" cy="4050030"/>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Which law guarantees accessibility accommodations for people with disabilities in the United States?</a:t>
            </a:r>
          </a:p>
          <a:p>
            <a:pPr algn="l">
              <a:lnSpc>
                <a:spcPts val="4619"/>
              </a:lnSpc>
            </a:pPr>
            <a:r>
              <a:rPr lang="en-US" sz="3299">
                <a:solidFill>
                  <a:srgbClr val="545454"/>
                </a:solidFill>
                <a:latin typeface="Poppins Medium"/>
                <a:ea typeface="Poppins Medium"/>
                <a:cs typeface="Poppins Medium"/>
                <a:sym typeface="Poppins Medium"/>
              </a:rPr>
              <a:t>A. The Equality Act</a:t>
            </a:r>
          </a:p>
          <a:p>
            <a:pPr algn="l">
              <a:lnSpc>
                <a:spcPts val="4619"/>
              </a:lnSpc>
            </a:pPr>
            <a:r>
              <a:rPr lang="en-US" sz="3299">
                <a:solidFill>
                  <a:srgbClr val="545454"/>
                </a:solidFill>
                <a:latin typeface="Poppins Medium"/>
                <a:ea typeface="Poppins Medium"/>
                <a:cs typeface="Poppins Medium"/>
                <a:sym typeface="Poppins Medium"/>
              </a:rPr>
              <a:t>B. Section 504 of the Rehabilitation Act</a:t>
            </a:r>
          </a:p>
          <a:p>
            <a:pPr algn="l">
              <a:lnSpc>
                <a:spcPts val="4619"/>
              </a:lnSpc>
            </a:pPr>
            <a:r>
              <a:rPr lang="en-US" sz="3299">
                <a:solidFill>
                  <a:srgbClr val="545454"/>
                </a:solidFill>
                <a:latin typeface="Poppins Medium"/>
                <a:ea typeface="Poppins Medium"/>
                <a:cs typeface="Poppins Medium"/>
                <a:sym typeface="Poppins Medium"/>
              </a:rPr>
              <a:t>C. Americans with Disabilities Act (ADA)</a:t>
            </a:r>
          </a:p>
          <a:p>
            <a:pPr algn="l">
              <a:lnSpc>
                <a:spcPts val="4619"/>
              </a:lnSpc>
            </a:pPr>
            <a:r>
              <a:rPr lang="en-US" sz="3299">
                <a:solidFill>
                  <a:srgbClr val="545454"/>
                </a:solidFill>
                <a:latin typeface="Poppins Medium"/>
                <a:ea typeface="Poppins Medium"/>
                <a:cs typeface="Poppins Medium"/>
                <a:sym typeface="Poppins Medium"/>
              </a:rPr>
              <a:t>D. Ontarians with Disabilities Act</a:t>
            </a: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National Accessibility Standards</a:t>
            </a:r>
          </a:p>
        </p:txBody>
      </p:sp>
      <p:sp>
        <p:nvSpPr>
          <p:cNvPr id="5" name="TextBox 5"/>
          <p:cNvSpPr txBox="1"/>
          <p:nvPr/>
        </p:nvSpPr>
        <p:spPr>
          <a:xfrm>
            <a:off x="1028700" y="3266323"/>
            <a:ext cx="15129485" cy="3469005"/>
          </a:xfrm>
          <a:prstGeom prst="rect">
            <a:avLst/>
          </a:prstGeom>
        </p:spPr>
        <p:txBody>
          <a:bodyPr lIns="0" tIns="0" rIns="0" bIns="0" rtlCol="0" anchor="t">
            <a:spAutoFit/>
          </a:bodyPr>
          <a:lstStyle/>
          <a:p>
            <a:pPr algn="l">
              <a:lnSpc>
                <a:spcPts val="4619"/>
              </a:lnSpc>
            </a:pPr>
            <a:r>
              <a:rPr lang="en-US" sz="3299">
                <a:solidFill>
                  <a:srgbClr val="545454"/>
                </a:solidFill>
                <a:latin typeface="Poppins Medium"/>
                <a:ea typeface="Poppins Medium"/>
                <a:cs typeface="Poppins Medium"/>
                <a:sym typeface="Poppins Medium"/>
              </a:rPr>
              <a:t>What does the Equality Act of 2010 mandate in the UK?</a:t>
            </a:r>
          </a:p>
          <a:p>
            <a:pPr algn="l">
              <a:lnSpc>
                <a:spcPts val="4619"/>
              </a:lnSpc>
            </a:pPr>
            <a:r>
              <a:rPr lang="en-US" sz="3299">
                <a:solidFill>
                  <a:srgbClr val="545454"/>
                </a:solidFill>
                <a:latin typeface="Poppins Medium"/>
                <a:ea typeface="Poppins Medium"/>
                <a:cs typeface="Poppins Medium"/>
                <a:sym typeface="Poppins Medium"/>
              </a:rPr>
              <a:t>A. Accessible ICT standards</a:t>
            </a:r>
          </a:p>
          <a:p>
            <a:pPr algn="l">
              <a:lnSpc>
                <a:spcPts val="4619"/>
              </a:lnSpc>
            </a:pPr>
            <a:r>
              <a:rPr lang="en-US" sz="3299">
                <a:solidFill>
                  <a:srgbClr val="545454"/>
                </a:solidFill>
                <a:latin typeface="Poppins Medium"/>
                <a:ea typeface="Poppins Medium"/>
                <a:cs typeface="Poppins Medium"/>
                <a:sym typeface="Poppins Medium"/>
              </a:rPr>
              <a:t>B. Equal treatment in employment, education, and public services</a:t>
            </a:r>
          </a:p>
          <a:p>
            <a:pPr algn="l">
              <a:lnSpc>
                <a:spcPts val="4619"/>
              </a:lnSpc>
            </a:pPr>
            <a:r>
              <a:rPr lang="en-US" sz="3299">
                <a:solidFill>
                  <a:srgbClr val="545454"/>
                </a:solidFill>
                <a:latin typeface="Poppins Medium"/>
                <a:ea typeface="Poppins Medium"/>
                <a:cs typeface="Poppins Medium"/>
                <a:sym typeface="Poppins Medium"/>
              </a:rPr>
              <a:t>C. Disability accommodations for online content</a:t>
            </a:r>
          </a:p>
          <a:p>
            <a:pPr algn="l">
              <a:lnSpc>
                <a:spcPts val="4619"/>
              </a:lnSpc>
            </a:pPr>
            <a:r>
              <a:rPr lang="en-US" sz="3299">
                <a:solidFill>
                  <a:srgbClr val="545454"/>
                </a:solidFill>
                <a:latin typeface="Poppins Medium"/>
                <a:ea typeface="Poppins Medium"/>
                <a:cs typeface="Poppins Medium"/>
                <a:sym typeface="Poppins Medium"/>
              </a:rPr>
              <a:t>D. Rights to accessible public transportation only</a:t>
            </a:r>
          </a:p>
          <a:p>
            <a:pPr algn="l">
              <a:lnSpc>
                <a:spcPts val="4619"/>
              </a:lnSpc>
            </a:pPr>
            <a:endParaRPr lang="en-US" sz="3299">
              <a:solidFill>
                <a:srgbClr val="545454"/>
              </a:solidFill>
              <a:latin typeface="Poppins Medium"/>
              <a:ea typeface="Poppins Medium"/>
              <a:cs typeface="Poppins Medium"/>
              <a:sym typeface="Poppins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751071" y="3563902"/>
            <a:ext cx="12507360" cy="11364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692"/>
              </a:lnSpc>
              <a:spcBef>
                <a:spcPts val="0"/>
              </a:spcBef>
              <a:spcAft>
                <a:spcPts val="0"/>
              </a:spcAft>
              <a:buClrTx/>
              <a:buSzTx/>
              <a:buFontTx/>
              <a:buNone/>
              <a:tabLst/>
              <a:defRPr/>
            </a:pPr>
            <a:r>
              <a:rPr kumimoji="0" lang="en-US" sz="8200"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Thank you!</a:t>
            </a:r>
          </a:p>
        </p:txBody>
      </p:sp>
      <p:sp>
        <p:nvSpPr>
          <p:cNvPr id="3" name="TextBox 3"/>
          <p:cNvSpPr txBox="1"/>
          <p:nvPr/>
        </p:nvSpPr>
        <p:spPr>
          <a:xfrm>
            <a:off x="1028700" y="5620901"/>
            <a:ext cx="16230600" cy="1061720"/>
          </a:xfrm>
          <a:prstGeom prst="rect">
            <a:avLst/>
          </a:prstGeom>
        </p:spPr>
        <p:txBody>
          <a:bodyPr lIns="0" tIns="0" rIns="0" bIns="0" rtlCol="0" anchor="t">
            <a:spAutoFit/>
          </a:bodyPr>
          <a:lstStyle/>
          <a:p>
            <a:pPr algn="ctr">
              <a:lnSpc>
                <a:spcPts val="8680"/>
              </a:lnSpc>
            </a:pPr>
            <a:r>
              <a:rPr lang="en-US" sz="6200">
                <a:solidFill>
                  <a:srgbClr val="545454"/>
                </a:solidFill>
                <a:latin typeface="League Spartan"/>
                <a:ea typeface="League Spartan"/>
                <a:cs typeface="League Spartan"/>
                <a:sym typeface="League Spartan"/>
              </a:rPr>
              <a:t>Any 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2606354" y="4003040"/>
            <a:ext cx="5681646" cy="215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679"/>
              </a:lnSpc>
              <a:spcBef>
                <a:spcPts val="0"/>
              </a:spcBef>
              <a:spcAft>
                <a:spcPts val="0"/>
              </a:spcAft>
              <a:buClrTx/>
              <a:buSzTx/>
              <a:buFontTx/>
              <a:buNone/>
              <a:tabLst/>
              <a:defRPr/>
            </a:pPr>
            <a:r>
              <a:rPr kumimoji="0" lang="en-US" sz="61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Why Get Certified? </a:t>
            </a:r>
          </a:p>
        </p:txBody>
      </p:sp>
      <p:sp>
        <p:nvSpPr>
          <p:cNvPr id="2" name="Freeform 2" descr="Infographic showing the importance of CPACC certification through its professional benefits. 63% of companies say their current staff don't have the accessibility skills to meet their goals."/>
          <p:cNvSpPr/>
          <p:nvPr/>
        </p:nvSpPr>
        <p:spPr>
          <a:xfrm>
            <a:off x="548901" y="1028700"/>
            <a:ext cx="10872071" cy="8357905"/>
          </a:xfrm>
          <a:custGeom>
            <a:avLst/>
            <a:gdLst/>
            <a:ahLst/>
            <a:cxnLst/>
            <a:rect l="l" t="t" r="r" b="b"/>
            <a:pathLst>
              <a:path w="10872071" h="8357905">
                <a:moveTo>
                  <a:pt x="0" y="0"/>
                </a:moveTo>
                <a:lnTo>
                  <a:pt x="10872071" y="0"/>
                </a:lnTo>
                <a:lnTo>
                  <a:pt x="10872071" y="8357905"/>
                </a:lnTo>
                <a:lnTo>
                  <a:pt x="0" y="835790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61695" y="904875"/>
            <a:ext cx="7083882" cy="10617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6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Getting Certified</a:t>
            </a:r>
          </a:p>
        </p:txBody>
      </p:sp>
      <p:sp>
        <p:nvSpPr>
          <p:cNvPr id="2" name="TextBox 2"/>
          <p:cNvSpPr txBox="1"/>
          <p:nvPr/>
        </p:nvSpPr>
        <p:spPr>
          <a:xfrm>
            <a:off x="1061695" y="2683852"/>
            <a:ext cx="4451561" cy="4311651"/>
          </a:xfrm>
          <a:prstGeom prst="rect">
            <a:avLst/>
          </a:prstGeom>
        </p:spPr>
        <p:txBody>
          <a:bodyPr lIns="0" tIns="0" rIns="0" bIns="0" rtlCol="0" anchor="t">
            <a:spAutoFit/>
          </a:bodyPr>
          <a:lstStyle/>
          <a:p>
            <a:pPr algn="l">
              <a:lnSpc>
                <a:spcPts val="4899"/>
              </a:lnSpc>
            </a:pPr>
            <a:r>
              <a:rPr lang="en-US" sz="3499" b="1">
                <a:solidFill>
                  <a:srgbClr val="545454"/>
                </a:solidFill>
                <a:latin typeface="Glacial Indifference Bold"/>
                <a:ea typeface="Glacial Indifference Bold"/>
                <a:cs typeface="Glacial Indifference Bold"/>
                <a:sym typeface="Glacial Indifference Bold"/>
              </a:rPr>
              <a:t>1. Apply</a:t>
            </a:r>
          </a:p>
          <a:p>
            <a:pPr marL="755646" lvl="1" indent="-377823" algn="l">
              <a:lnSpc>
                <a:spcPts val="4899"/>
              </a:lnSpc>
              <a:buFont typeface="Arial"/>
              <a:buChar char="•"/>
            </a:pPr>
            <a:r>
              <a:rPr lang="en-US" sz="3499">
                <a:solidFill>
                  <a:srgbClr val="545454"/>
                </a:solidFill>
                <a:latin typeface="Glacial Indifference"/>
                <a:ea typeface="Glacial Indifference"/>
                <a:cs typeface="Glacial Indifference"/>
                <a:sym typeface="Glacial Indifference"/>
              </a:rPr>
              <a:t>One year experience </a:t>
            </a:r>
            <a:r>
              <a:rPr lang="en-US" sz="3499" i="1">
                <a:solidFill>
                  <a:srgbClr val="545454"/>
                </a:solidFill>
                <a:latin typeface="Glacial Indifference Italics"/>
                <a:ea typeface="Glacial Indifference Italics"/>
                <a:cs typeface="Glacial Indifference Italics"/>
                <a:sym typeface="Glacial Indifference Italics"/>
              </a:rPr>
              <a:t>or </a:t>
            </a:r>
            <a:r>
              <a:rPr lang="en-US" sz="3499">
                <a:solidFill>
                  <a:srgbClr val="545454"/>
                </a:solidFill>
                <a:latin typeface="Glacial Indifference"/>
                <a:ea typeface="Glacial Indifference"/>
                <a:cs typeface="Glacial Indifference"/>
                <a:sym typeface="Glacial Indifference"/>
              </a:rPr>
              <a:t>in a new or changing role </a:t>
            </a:r>
            <a:r>
              <a:rPr lang="en-US" sz="3499" i="1">
                <a:solidFill>
                  <a:srgbClr val="545454"/>
                </a:solidFill>
                <a:latin typeface="Glacial Indifference Italics"/>
                <a:ea typeface="Glacial Indifference Italics"/>
                <a:cs typeface="Glacial Indifference Italics"/>
                <a:sym typeface="Glacial Indifference Italics"/>
              </a:rPr>
              <a:t>or </a:t>
            </a:r>
            <a:r>
              <a:rPr lang="en-US" sz="3499">
                <a:solidFill>
                  <a:srgbClr val="545454"/>
                </a:solidFill>
                <a:latin typeface="Glacial Indifference"/>
                <a:ea typeface="Glacial Indifference"/>
                <a:cs typeface="Glacial Indifference"/>
                <a:sym typeface="Glacial Indifference"/>
              </a:rPr>
              <a:t>describe your background and goals</a:t>
            </a:r>
          </a:p>
        </p:txBody>
      </p:sp>
      <p:sp>
        <p:nvSpPr>
          <p:cNvPr id="4" name="TextBox 4"/>
          <p:cNvSpPr txBox="1"/>
          <p:nvPr/>
        </p:nvSpPr>
        <p:spPr>
          <a:xfrm>
            <a:off x="6498841" y="2683852"/>
            <a:ext cx="4451561" cy="6169026"/>
          </a:xfrm>
          <a:prstGeom prst="rect">
            <a:avLst/>
          </a:prstGeom>
        </p:spPr>
        <p:txBody>
          <a:bodyPr lIns="0" tIns="0" rIns="0" bIns="0" rtlCol="0" anchor="t">
            <a:spAutoFit/>
          </a:bodyPr>
          <a:lstStyle/>
          <a:p>
            <a:pPr algn="l">
              <a:lnSpc>
                <a:spcPts val="4899"/>
              </a:lnSpc>
            </a:pPr>
            <a:r>
              <a:rPr lang="en-US" sz="3499" b="1">
                <a:solidFill>
                  <a:srgbClr val="545454"/>
                </a:solidFill>
                <a:latin typeface="Glacial Indifference Bold"/>
                <a:ea typeface="Glacial Indifference Bold"/>
                <a:cs typeface="Glacial Indifference Bold"/>
                <a:sym typeface="Glacial Indifference Bold"/>
              </a:rPr>
              <a:t>2. Study and Test</a:t>
            </a:r>
          </a:p>
          <a:p>
            <a:pPr marL="755646" lvl="1" indent="-377823" algn="l">
              <a:lnSpc>
                <a:spcPts val="4899"/>
              </a:lnSpc>
              <a:buFont typeface="Arial"/>
              <a:buChar char="•"/>
            </a:pPr>
            <a:r>
              <a:rPr lang="en-US" sz="3499">
                <a:solidFill>
                  <a:srgbClr val="545454"/>
                </a:solidFill>
                <a:latin typeface="Glacial Indifference"/>
                <a:ea typeface="Glacial Indifference"/>
                <a:cs typeface="Glacial Indifference"/>
                <a:sym typeface="Glacial Indifference"/>
              </a:rPr>
              <a:t>Study using the materials on IAAP’s website</a:t>
            </a:r>
          </a:p>
          <a:p>
            <a:pPr marL="755646" lvl="1" indent="-377823" algn="l">
              <a:lnSpc>
                <a:spcPts val="4899"/>
              </a:lnSpc>
              <a:buFont typeface="Arial"/>
              <a:buChar char="•"/>
            </a:pPr>
            <a:r>
              <a:rPr lang="en-US" sz="3499">
                <a:solidFill>
                  <a:srgbClr val="545454"/>
                </a:solidFill>
                <a:latin typeface="Glacial Indifference"/>
                <a:ea typeface="Glacial Indifference"/>
                <a:cs typeface="Glacial Indifference"/>
                <a:sym typeface="Glacial Indifference"/>
              </a:rPr>
              <a:t>Consider using an outside course</a:t>
            </a:r>
          </a:p>
          <a:p>
            <a:pPr marL="755646" lvl="1" indent="-377823" algn="l">
              <a:lnSpc>
                <a:spcPts val="4899"/>
              </a:lnSpc>
              <a:buFont typeface="Arial"/>
              <a:buChar char="•"/>
            </a:pPr>
            <a:r>
              <a:rPr lang="en-US" sz="3499">
                <a:solidFill>
                  <a:srgbClr val="545454"/>
                </a:solidFill>
                <a:latin typeface="Glacial Indifference"/>
                <a:ea typeface="Glacial Indifference"/>
                <a:cs typeface="Glacial Indifference"/>
                <a:sym typeface="Glacial Indifference"/>
              </a:rPr>
              <a:t>Exam: computer-based and 100 multiple choice questions</a:t>
            </a:r>
          </a:p>
        </p:txBody>
      </p:sp>
      <p:sp>
        <p:nvSpPr>
          <p:cNvPr id="5" name="TextBox 5"/>
          <p:cNvSpPr txBox="1"/>
          <p:nvPr/>
        </p:nvSpPr>
        <p:spPr>
          <a:xfrm>
            <a:off x="11931476" y="2683852"/>
            <a:ext cx="4451561" cy="4930776"/>
          </a:xfrm>
          <a:prstGeom prst="rect">
            <a:avLst/>
          </a:prstGeom>
        </p:spPr>
        <p:txBody>
          <a:bodyPr lIns="0" tIns="0" rIns="0" bIns="0" rtlCol="0" anchor="t">
            <a:spAutoFit/>
          </a:bodyPr>
          <a:lstStyle/>
          <a:p>
            <a:pPr algn="l">
              <a:lnSpc>
                <a:spcPts val="4899"/>
              </a:lnSpc>
            </a:pPr>
            <a:r>
              <a:rPr lang="en-US" sz="3499" b="1">
                <a:solidFill>
                  <a:srgbClr val="545454"/>
                </a:solidFill>
                <a:latin typeface="Glacial Indifference Bold"/>
                <a:ea typeface="Glacial Indifference Bold"/>
                <a:cs typeface="Glacial Indifference Bold"/>
                <a:sym typeface="Glacial Indifference Bold"/>
              </a:rPr>
              <a:t>3. Renew</a:t>
            </a:r>
          </a:p>
          <a:p>
            <a:pPr marL="755646" lvl="1" indent="-377823" algn="l">
              <a:lnSpc>
                <a:spcPts val="4899"/>
              </a:lnSpc>
              <a:buFont typeface="Arial"/>
              <a:buChar char="•"/>
            </a:pPr>
            <a:r>
              <a:rPr lang="en-US" sz="3499">
                <a:solidFill>
                  <a:srgbClr val="545454"/>
                </a:solidFill>
                <a:latin typeface="Glacial Indifference"/>
                <a:ea typeface="Glacial Indifference"/>
                <a:cs typeface="Glacial Indifference"/>
                <a:sym typeface="Glacial Indifference"/>
              </a:rPr>
              <a:t>45 continuing accessibility education credits every 3 years</a:t>
            </a:r>
          </a:p>
          <a:p>
            <a:pPr marL="755646" lvl="1" indent="-377823" algn="l">
              <a:lnSpc>
                <a:spcPts val="4899"/>
              </a:lnSpc>
              <a:buFont typeface="Arial"/>
              <a:buChar char="•"/>
            </a:pPr>
            <a:r>
              <a:rPr lang="en-US" sz="3499">
                <a:solidFill>
                  <a:srgbClr val="545454"/>
                </a:solidFill>
                <a:latin typeface="Glacial Indifference"/>
                <a:ea typeface="Glacial Indifference"/>
                <a:cs typeface="Glacial Indifference"/>
                <a:sym typeface="Glacial Indifference"/>
              </a:rPr>
              <a:t>Courses, summits, speaking, etc. all qualify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2751071" y="3240052"/>
            <a:ext cx="12507360" cy="11364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692"/>
              </a:lnSpc>
              <a:spcBef>
                <a:spcPts val="0"/>
              </a:spcBef>
              <a:spcAft>
                <a:spcPts val="0"/>
              </a:spcAft>
              <a:buClrTx/>
              <a:buSzTx/>
              <a:buFontTx/>
              <a:buNone/>
              <a:tabLst/>
              <a:defRPr/>
            </a:pPr>
            <a:r>
              <a:rPr kumimoji="0" lang="en-US" sz="8200"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Let’s try it out!</a:t>
            </a:r>
          </a:p>
        </p:txBody>
      </p:sp>
      <p:sp>
        <p:nvSpPr>
          <p:cNvPr id="3" name="TextBox 3"/>
          <p:cNvSpPr txBox="1"/>
          <p:nvPr/>
        </p:nvSpPr>
        <p:spPr>
          <a:xfrm>
            <a:off x="1028700" y="5297051"/>
            <a:ext cx="16230600" cy="2157095"/>
          </a:xfrm>
          <a:prstGeom prst="rect">
            <a:avLst/>
          </a:prstGeom>
        </p:spPr>
        <p:txBody>
          <a:bodyPr lIns="0" tIns="0" rIns="0" bIns="0" rtlCol="0" anchor="t">
            <a:spAutoFit/>
          </a:bodyPr>
          <a:lstStyle/>
          <a:p>
            <a:pPr algn="ctr">
              <a:lnSpc>
                <a:spcPts val="8680"/>
              </a:lnSpc>
            </a:pPr>
            <a:r>
              <a:rPr lang="en-US" sz="6200">
                <a:solidFill>
                  <a:srgbClr val="545454"/>
                </a:solidFill>
                <a:latin typeface="League Spartan"/>
                <a:ea typeface="League Spartan"/>
                <a:cs typeface="League Spartan"/>
                <a:sym typeface="League Spartan"/>
              </a:rPr>
              <a:t>Domain I: Disabilities, Challenges, and Assistive Technologies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Theoretical Models of Disability</a:t>
            </a:r>
          </a:p>
        </p:txBody>
      </p:sp>
      <p:sp>
        <p:nvSpPr>
          <p:cNvPr id="5" name="TextBox 5"/>
          <p:cNvSpPr txBox="1"/>
          <p:nvPr/>
        </p:nvSpPr>
        <p:spPr>
          <a:xfrm>
            <a:off x="1028700" y="3275848"/>
            <a:ext cx="15129485" cy="29578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Medical Model</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Defines disability as a medical issue within the individual</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Social Model</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Defines disability as a barrier created by society</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Biopsychosocial Model</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A more complete picture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Medical vs. Social Model</a:t>
            </a:r>
          </a:p>
        </p:txBody>
      </p:sp>
      <p:sp>
        <p:nvSpPr>
          <p:cNvPr id="5" name="TextBox 5"/>
          <p:cNvSpPr txBox="1"/>
          <p:nvPr/>
        </p:nvSpPr>
        <p:spPr>
          <a:xfrm>
            <a:off x="1028700" y="3275848"/>
            <a:ext cx="15129485" cy="49390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Medical Model</a:t>
            </a:r>
          </a:p>
          <a:p>
            <a:pPr marL="1209039" lvl="2" indent="-403013" algn="l">
              <a:lnSpc>
                <a:spcPts val="3919"/>
              </a:lnSpc>
              <a:buFont typeface="Arial"/>
              <a:buChar char="⚬"/>
            </a:pPr>
            <a:r>
              <a:rPr lang="en-US" sz="2799">
                <a:solidFill>
                  <a:srgbClr val="6D9E4B"/>
                </a:solidFill>
                <a:latin typeface="Poppins Medium"/>
                <a:ea typeface="Poppins Medium"/>
                <a:cs typeface="Poppins Medium"/>
                <a:sym typeface="Poppins Medium"/>
              </a:rPr>
              <a:t>Addresses biological sources of disabilities, sometimes helping reduce barriers</a:t>
            </a:r>
          </a:p>
          <a:p>
            <a:pPr marL="1209039" lvl="2" indent="-403013" algn="l">
              <a:lnSpc>
                <a:spcPts val="3919"/>
              </a:lnSpc>
              <a:buFont typeface="Arial"/>
              <a:buChar char="⚬"/>
            </a:pPr>
            <a:r>
              <a:rPr lang="en-US" sz="2799">
                <a:solidFill>
                  <a:srgbClr val="FF5757"/>
                </a:solidFill>
                <a:latin typeface="Poppins Medium"/>
                <a:ea typeface="Poppins Medium"/>
                <a:cs typeface="Poppins Medium"/>
                <a:sym typeface="Poppins Medium"/>
              </a:rPr>
              <a:t>Treats disability as a problem and inherent characteristic of the individual</a:t>
            </a:r>
          </a:p>
          <a:p>
            <a:pPr marL="1209039" lvl="2" indent="-403013" algn="l">
              <a:lnSpc>
                <a:spcPts val="3919"/>
              </a:lnSpc>
              <a:buFont typeface="Arial"/>
              <a:buChar char="⚬"/>
            </a:pPr>
            <a:r>
              <a:rPr lang="en-US" sz="2799">
                <a:solidFill>
                  <a:srgbClr val="FF5757"/>
                </a:solidFill>
                <a:latin typeface="Poppins Medium"/>
                <a:ea typeface="Poppins Medium"/>
                <a:cs typeface="Poppins Medium"/>
                <a:sym typeface="Poppins Medium"/>
              </a:rPr>
              <a:t>Overlooks issues caused by unwelcoming or inaccessible environments</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Social Model</a:t>
            </a:r>
          </a:p>
          <a:p>
            <a:pPr marL="1209039" lvl="2" indent="-403013" algn="l">
              <a:lnSpc>
                <a:spcPts val="3919"/>
              </a:lnSpc>
              <a:buFont typeface="Arial"/>
              <a:buChar char="⚬"/>
            </a:pPr>
            <a:r>
              <a:rPr lang="en-US" sz="2799">
                <a:solidFill>
                  <a:srgbClr val="6D9E4B"/>
                </a:solidFill>
                <a:latin typeface="Poppins Medium"/>
                <a:ea typeface="Poppins Medium"/>
                <a:cs typeface="Poppins Medium"/>
                <a:sym typeface="Poppins Medium"/>
              </a:rPr>
              <a:t>Gives more power to the individual</a:t>
            </a:r>
          </a:p>
          <a:p>
            <a:pPr marL="1209039" lvl="2" indent="-403013" algn="l">
              <a:lnSpc>
                <a:spcPts val="3919"/>
              </a:lnSpc>
              <a:buFont typeface="Arial"/>
              <a:buChar char="⚬"/>
            </a:pPr>
            <a:r>
              <a:rPr lang="en-US" sz="2799">
                <a:solidFill>
                  <a:srgbClr val="6D9E4B"/>
                </a:solidFill>
                <a:latin typeface="Poppins Medium"/>
                <a:ea typeface="Poppins Medium"/>
                <a:cs typeface="Poppins Medium"/>
                <a:sym typeface="Poppins Medium"/>
              </a:rPr>
              <a:t>Doesn’t approach accessibility challenges as inevitable </a:t>
            </a:r>
          </a:p>
          <a:p>
            <a:pPr marL="1209039" lvl="2" indent="-403013" algn="l">
              <a:lnSpc>
                <a:spcPts val="3919"/>
              </a:lnSpc>
              <a:buFont typeface="Arial"/>
              <a:buChar char="⚬"/>
            </a:pPr>
            <a:r>
              <a:rPr lang="en-US" sz="2799">
                <a:solidFill>
                  <a:srgbClr val="FF5757"/>
                </a:solidFill>
                <a:latin typeface="Poppins Medium"/>
                <a:ea typeface="Poppins Medium"/>
                <a:cs typeface="Poppins Medium"/>
                <a:sym typeface="Poppins Medium"/>
              </a:rPr>
              <a:t>Downplays embodied aspects of disabilities</a:t>
            </a:r>
          </a:p>
          <a:p>
            <a:pPr marL="1209039" lvl="2" indent="-403013" algn="l">
              <a:lnSpc>
                <a:spcPts val="3919"/>
              </a:lnSpc>
              <a:buFont typeface="Arial"/>
              <a:buChar char="⚬"/>
            </a:pPr>
            <a:r>
              <a:rPr lang="en-US" sz="2799">
                <a:solidFill>
                  <a:srgbClr val="FF5757"/>
                </a:solidFill>
                <a:latin typeface="Poppins Medium"/>
                <a:ea typeface="Poppins Medium"/>
                <a:cs typeface="Poppins Medium"/>
                <a:sym typeface="Poppins Medium"/>
              </a:rPr>
              <a:t>Push for social justice can cause political antagonism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765325"/>
            <a:chOff x="0" y="0"/>
            <a:chExt cx="5666449" cy="856823"/>
          </a:xfrm>
        </p:grpSpPr>
        <p:sp>
          <p:nvSpPr>
            <p:cNvPr id="3" name="Freeform 3">
              <a:extLst>
                <a:ext uri="{C183D7F6-B498-43B3-948B-1728B52AA6E4}">
                  <adec:decorative xmlns:adec="http://schemas.microsoft.com/office/drawing/2017/decorative" val="1"/>
                </a:ext>
              </a:extLst>
            </p:cNvPr>
            <p:cNvSpPr/>
            <p:nvPr/>
          </p:nvSpPr>
          <p:spPr>
            <a:xfrm>
              <a:off x="0" y="0"/>
              <a:ext cx="5666449" cy="856823"/>
            </a:xfrm>
            <a:custGeom>
              <a:avLst/>
              <a:gdLst/>
              <a:ahLst/>
              <a:cxnLst/>
              <a:rect l="l" t="t" r="r" b="b"/>
              <a:pathLst>
                <a:path w="5666449" h="856823">
                  <a:moveTo>
                    <a:pt x="0" y="0"/>
                  </a:moveTo>
                  <a:lnTo>
                    <a:pt x="5666449" y="0"/>
                  </a:lnTo>
                  <a:lnTo>
                    <a:pt x="5666449" y="856823"/>
                  </a:lnTo>
                  <a:lnTo>
                    <a:pt x="0" y="856823"/>
                  </a:lnTo>
                  <a:close/>
                </a:path>
              </a:pathLst>
            </a:custGeom>
            <a:solidFill>
              <a:srgbClr val="EBEBEB"/>
            </a:solidFill>
          </p:spPr>
          <p:txBody>
            <a:bodyPr/>
            <a:lstStyle/>
            <a:p>
              <a:endParaRPr lang="en-US"/>
            </a:p>
          </p:txBody>
        </p:sp>
      </p:grpSp>
      <p:sp>
        <p:nvSpPr>
          <p:cNvPr id="4" name="TextBox 4"/>
          <p:cNvSpPr txBox="1">
            <a:spLocks noGrp="1"/>
          </p:cNvSpPr>
          <p:nvPr>
            <p:ph type="title" idx="4294967295"/>
          </p:nvPr>
        </p:nvSpPr>
        <p:spPr>
          <a:xfrm>
            <a:off x="1028700" y="1306463"/>
            <a:ext cx="16230600" cy="6794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545454"/>
                </a:solidFill>
                <a:effectLst/>
                <a:uLnTx/>
                <a:uFillTx/>
                <a:latin typeface="League Spartan"/>
                <a:ea typeface="League Spartan"/>
                <a:cs typeface="League Spartan"/>
                <a:sym typeface="League Spartan"/>
              </a:rPr>
              <a:t>Assistive Technologies and Methods</a:t>
            </a:r>
          </a:p>
        </p:txBody>
      </p:sp>
      <p:sp>
        <p:nvSpPr>
          <p:cNvPr id="5" name="TextBox 5"/>
          <p:cNvSpPr txBox="1"/>
          <p:nvPr/>
        </p:nvSpPr>
        <p:spPr>
          <a:xfrm>
            <a:off x="1028700" y="3275848"/>
            <a:ext cx="15129485" cy="3453130"/>
          </a:xfrm>
          <a:prstGeom prst="rect">
            <a:avLst/>
          </a:prstGeom>
        </p:spPr>
        <p:txBody>
          <a:bodyPr lIns="0" tIns="0" rIns="0" bIns="0" rtlCol="0" anchor="t">
            <a:spAutoFit/>
          </a:bodyPr>
          <a:lstStyle/>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Screen Readers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Visual Disabilities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Used on web-based textual and structural information</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Mobility Aids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Mobility, Flexibility, and Body Structure Disabilities</a:t>
            </a:r>
          </a:p>
          <a:p>
            <a:pPr marL="1209039" lvl="2" indent="-403013" algn="l">
              <a:lnSpc>
                <a:spcPts val="3919"/>
              </a:lnSpc>
              <a:buFont typeface="Arial"/>
              <a:buChar char="⚬"/>
            </a:pPr>
            <a:r>
              <a:rPr lang="en-US" sz="2799">
                <a:solidFill>
                  <a:srgbClr val="545454"/>
                </a:solidFill>
                <a:latin typeface="Poppins Medium"/>
                <a:ea typeface="Poppins Medium"/>
                <a:cs typeface="Poppins Medium"/>
                <a:sym typeface="Poppins Medium"/>
              </a:rPr>
              <a:t>Used within physical environment</a:t>
            </a:r>
          </a:p>
          <a:p>
            <a:pPr marL="604519" lvl="1" indent="-302260" algn="l">
              <a:lnSpc>
                <a:spcPts val="3919"/>
              </a:lnSpc>
              <a:buFont typeface="Arial"/>
              <a:buChar char="•"/>
            </a:pPr>
            <a:r>
              <a:rPr lang="en-US" sz="2799">
                <a:solidFill>
                  <a:srgbClr val="545454"/>
                </a:solidFill>
                <a:latin typeface="Poppins Medium"/>
                <a:ea typeface="Poppins Medium"/>
                <a:cs typeface="Poppins Medium"/>
                <a:sym typeface="Poppins Medium"/>
              </a:rPr>
              <a:t>Adaptive Strategies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4931</Words>
  <Application>Microsoft Office PowerPoint</Application>
  <PresentationFormat>Custom</PresentationFormat>
  <Paragraphs>357</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Poppins Medium</vt:lpstr>
      <vt:lpstr>Glacial Indifference Italics</vt:lpstr>
      <vt:lpstr>Calibri</vt:lpstr>
      <vt:lpstr>Glacial Indifference Bold</vt:lpstr>
      <vt:lpstr>League Spartan</vt:lpstr>
      <vt:lpstr>Glacial Indifference</vt:lpstr>
      <vt:lpstr>Office Theme</vt:lpstr>
      <vt:lpstr>IAAP CPACC</vt:lpstr>
      <vt:lpstr>Hello, I’m Nir!</vt:lpstr>
      <vt:lpstr>What is CPACC?</vt:lpstr>
      <vt:lpstr>Why Get Certified? </vt:lpstr>
      <vt:lpstr>Getting Certified</vt:lpstr>
      <vt:lpstr>Let’s try it out!</vt:lpstr>
      <vt:lpstr>Theoretical Models of Disability</vt:lpstr>
      <vt:lpstr>Medical vs. Social Model</vt:lpstr>
      <vt:lpstr>Assistive Technologies and Methods</vt:lpstr>
      <vt:lpstr>Domain 1 Question 1: Medical Model of Disability</vt:lpstr>
      <vt:lpstr>Domain 1 Question 2: Social Model of Disability</vt:lpstr>
      <vt:lpstr>Domain 1 Question 3: Assistive Technologies</vt:lpstr>
      <vt:lpstr>Domain 1 Question 4: Barriers to Mobility</vt:lpstr>
      <vt:lpstr>Domain 1 Question 5: Adaptive Strategies</vt:lpstr>
      <vt:lpstr>Domain Two: Accessibility and Universal Design</vt:lpstr>
      <vt:lpstr>Individualized Accommodations vs. Universal Design</vt:lpstr>
      <vt:lpstr>Benefits of Accessibility</vt:lpstr>
      <vt:lpstr>Web Accessibility: WCAG 2.1 Principles</vt:lpstr>
      <vt:lpstr>Universal Design in the Built Environment</vt:lpstr>
      <vt:lpstr>Domain 2 Question 1: Individualized Accommodation</vt:lpstr>
      <vt:lpstr>Domain 2 Question 2: WCAG</vt:lpstr>
      <vt:lpstr>Domain 2 Question 3: Universal Design</vt:lpstr>
      <vt:lpstr>Domain 2 Question 4: Universal Design</vt:lpstr>
      <vt:lpstr>Domain 2 Question 5: WCAG</vt:lpstr>
      <vt:lpstr>Domain Three: Standards, Laws, and Management Strategies</vt:lpstr>
      <vt:lpstr>Key International Declarations</vt:lpstr>
      <vt:lpstr>Regional Disability Rights Instruments</vt:lpstr>
      <vt:lpstr>National Disability Laws</vt:lpstr>
      <vt:lpstr>Differences Between Types of Laws</vt:lpstr>
      <vt:lpstr>Domain 3 Question 1: Identifying International Instruments</vt:lpstr>
      <vt:lpstr>Domain 3 Question 2: The Marrakesh Treaty</vt:lpstr>
      <vt:lpstr>National Disability Protections</vt:lpstr>
      <vt:lpstr>National Accessibility Standards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AHG Presentation - IAAP CPACC</dc:title>
  <cp:lastModifiedBy>Nir Pechuk</cp:lastModifiedBy>
  <cp:revision>4</cp:revision>
  <dcterms:created xsi:type="dcterms:W3CDTF">2006-08-16T00:00:00Z</dcterms:created>
  <dcterms:modified xsi:type="dcterms:W3CDTF">2024-10-25T21:19:25Z</dcterms:modified>
  <dc:identifier>DAGUDxdH7sM</dc:identifier>
</cp:coreProperties>
</file>