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55" r:id="rId3"/>
    <p:sldId id="4453" r:id="rId4"/>
    <p:sldId id="258" r:id="rId5"/>
    <p:sldId id="257" r:id="rId6"/>
    <p:sldId id="4456" r:id="rId7"/>
    <p:sldId id="4457" r:id="rId8"/>
    <p:sldId id="4458" r:id="rId9"/>
    <p:sldId id="4459" r:id="rId10"/>
    <p:sldId id="4460" r:id="rId11"/>
    <p:sldId id="4461" r:id="rId12"/>
    <p:sldId id="4462" r:id="rId13"/>
    <p:sldId id="4463" r:id="rId14"/>
    <p:sldId id="4465" r:id="rId15"/>
    <p:sldId id="4464" r:id="rId16"/>
    <p:sldId id="4466" r:id="rId17"/>
    <p:sldId id="4467" r:id="rId18"/>
    <p:sldId id="4468" r:id="rId19"/>
    <p:sldId id="4470" r:id="rId20"/>
    <p:sldId id="44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0" autoAdjust="0"/>
    <p:restoredTop sz="96266"/>
  </p:normalViewPr>
  <p:slideViewPr>
    <p:cSldViewPr snapToGrid="0">
      <p:cViewPr varScale="1">
        <p:scale>
          <a:sx n="117" d="100"/>
          <a:sy n="117" d="100"/>
        </p:scale>
        <p:origin x="208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CF06F3-187F-55D5-603E-583C991D81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2248C-8B28-A9C0-905E-E0D11FC999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455FF-67F0-0A46-BB8C-400D8B80B5A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60A3D-E52C-A537-6917-5191189080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B0293-0604-662A-E36E-142D7D96EE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E3F7-C41D-9A45-B379-A6CA2CA0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9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17:05:4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27 456 0 0,'0'0'1381'0'0,"0"0"157"0"0,0 0 66 0 0,0 0-123 0 0,0 0-585 0 0,0 0-258 0 0,0 0-50 0 0,0 0-32 0 0,0 0-90 0 0,11-7 5026 0 0,-5 1-6154 0 0,1-3-975 0 0,3 4-3016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5328-91B6-E943-85B4-968CC33068CE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DD31-86A6-904C-85BF-E518AD6E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1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62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3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91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9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3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25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75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4136F-EA02-401D-9EEE-5D8B9681F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3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3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3DD31-86A6-904C-85BF-E518AD6E4B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4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CB00-E907-4E13-B632-53451DD3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78345-B7DE-4DA9-9F90-65959625A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ECE23-A53E-4FE4-B181-9BF89DC2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C0D5D-DBE4-4D05-A818-F536ED76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Converge Accessibility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6BF0C-9873-4FBE-BEE8-BCB12F7B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714525-2FA2-44FB-9491-E9787EE4AEA1}"/>
                  </a:ext>
                </a:extLst>
              </p14:cNvPr>
              <p14:cNvContentPartPr/>
              <p14:nvPr userDrawn="1"/>
            </p14:nvContentPartPr>
            <p14:xfrm>
              <a:off x="11728995" y="1185120"/>
              <a:ext cx="12240" cy="10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714525-2FA2-44FB-9491-E9787EE4AE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4675" y="1180800"/>
                <a:ext cx="20880" cy="1872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47A5E9F-4738-450F-9BC8-F006AC273A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22" y="136525"/>
            <a:ext cx="8601155" cy="16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2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401-16E2-491E-A133-322369F6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7550B-BF29-4A9B-B64B-BC6BEA154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3E404-E13F-48E4-8AA3-85834E059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A8828-1DA4-45D9-AC7A-C3C5B1BB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D723-AB5C-496D-BA03-4A398332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FDD30-69D5-4234-8F04-8949B80B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8E0E4-F273-4C4F-8AE5-8FE51B454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74" y="238918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2E4-6DC0-42EC-8968-38E9814B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2371D-A540-4ABA-9E79-4607B5AC4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DA6B-8E8E-472A-A284-CFA0B946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52338-8540-419D-B3DE-6C9D9D56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200C-2E6A-4DEE-9EE2-F259344E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F4A95-5B4D-4E68-AFB3-A395A5EAB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74" y="238918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0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9A088-EEDF-497B-8144-B17020768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0C189-BE50-41AB-977D-D50323357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7D209-6BA6-44B3-8006-AFA82EB5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C630F-D296-47D6-B637-F20AD5DA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FA94-BAD6-40FE-B4FA-D2C9D63E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5EA9-9D55-4405-A361-080A26C8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E4AB-0DAD-4F15-B143-034AD725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B692-BD0A-4E11-ADD4-E4573B9D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6172-BF55-4974-8C20-E9F0B048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Converge Accessibility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F5E-E384-46EA-BC90-87BA2871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66AED-D86C-44A1-AE0D-92ED0356D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74" y="238918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D06C-C333-4F59-B9CD-F32F3CE9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8087D-BAD3-4A71-862E-69C15AC18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0A500-A0F2-4AF5-842B-24B756B8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3BC80-235E-47C4-9C18-9278C9C3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174B6-E819-4B41-A35A-7CB67F85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F657A-06BD-48AF-BB62-730931224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72" y="584200"/>
            <a:ext cx="3614778" cy="7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213A-6BF5-464D-A653-C546ECF9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C6D1E-159E-46F9-A3CE-7B082DD53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5D4E4-96C2-4927-A058-600FBCB4B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1D4C4-20C7-4619-8F9A-14B0A569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F2AA-3AC9-4F3F-8902-B3A80870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5705-0790-4385-94E7-72B17FB9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8225A6-A3E2-459B-948D-AAB3561FD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74" y="238918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9C28-8BB3-4BCA-ACFF-40CAE03A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02881-F80B-4B30-92D0-40A6802AE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C5D72-3045-46C2-9A3A-933CD73CA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EEA6-6B47-4104-AEC4-476BE9876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12343-DDC0-4B96-9573-9162CDC5C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DB51E-A596-46A4-A4A8-1FED6F5E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7E197-1AD0-422B-ACDB-15E9416A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09880-D20C-44AA-8B47-7F05800D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1E596A-20F8-4CEC-83A5-AF6C31B1F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74" y="238918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9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71F9-D00E-4DA3-837E-0E8565A3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8FF14-DE00-49E5-A808-F347BF84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63505-02FC-4962-8F10-ED140B95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4F628-2CCD-40E2-BBDD-E7E411B4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6A455-A264-452B-BA68-6D9E1F55D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74" y="238918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8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71F9-D00E-4DA3-837E-0E8565A30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No Logo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8FF14-DE00-49E5-A808-F347BF84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63505-02FC-4962-8F10-ED140B95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4F628-2CCD-40E2-BBDD-E7E411B4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23A56-24EC-44B1-8087-4246137E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F5D7B-D3EC-49E2-9F41-C12CC64C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F49E7-5517-42A6-81DE-B42E7AC8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B6F8D-B061-4839-96D0-7EB01D7F8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74" y="238918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7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2B55-DCB2-4709-9618-6D689621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8477-FBCB-4D9C-8D13-73B4C804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8A020-0B7F-4CBA-B266-BBE62D939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A7812-F56F-4544-863E-71FAFCF4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E6356-AF29-4310-BB68-AF63B063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66003-A8C6-417D-922D-AD4F4934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6B74C3-9751-49AE-B9ED-D19F61153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74" y="238918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7640C-6CD2-4809-BBE9-886A9AD8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E6935-AF8C-4D06-8C95-DA5980330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339D9-5FED-48ED-B692-760737F22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6322-1EF4-4C9D-917A-DBC9702E72BC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30A30-27A5-4FBB-92AA-8A4EA58D7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 Converge Accessibility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88530-2D96-4438-B872-8715DE914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CAED-B3EF-492B-9481-D057E035D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effrey.singleton@convergeaccessibility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EB90-A84E-4733-BD15-EF03BDF26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10558463" cy="4006850"/>
          </a:xfrm>
        </p:spPr>
        <p:txBody>
          <a:bodyPr>
            <a:normAutofit/>
          </a:bodyPr>
          <a:lstStyle/>
          <a:p>
            <a:r>
              <a:rPr lang="en-US" sz="5400" b="1" i="0" dirty="0">
                <a:solidFill>
                  <a:srgbClr val="003344"/>
                </a:solidFill>
                <a:effectLst/>
                <a:latin typeface="Lora" panose="020F0502020204030204" pitchFamily="34" charset="0"/>
              </a:rPr>
              <a:t>Empowering Content Authors in Maintaining Accessible Web-Based Content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488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40AB-CC0D-922D-9B9D-71BBF805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CMS Footer</a:t>
            </a:r>
            <a:endParaRPr lang="en-US" sz="4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Layout of simple web page. Footer section is highlighted. ">
            <a:extLst>
              <a:ext uri="{FF2B5EF4-FFF2-40B4-BE49-F238E27FC236}">
                <a16:creationId xmlns:a16="http://schemas.microsoft.com/office/drawing/2014/main" id="{F65D74BB-A366-0897-E489-039053FC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67" y="1738894"/>
            <a:ext cx="7603065" cy="4561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DE5971-846F-1D03-3ACF-4E425F07A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4467" y="5452533"/>
            <a:ext cx="7603065" cy="896406"/>
          </a:xfrm>
          <a:prstGeom prst="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9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6B3A-5390-1869-9BBD-91CE09D2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CMS Content</a:t>
            </a:r>
            <a:endParaRPr lang="en-US" sz="4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yout of simple web page. Content section is highlighted. ">
            <a:extLst>
              <a:ext uri="{FF2B5EF4-FFF2-40B4-BE49-F238E27FC236}">
                <a16:creationId xmlns:a16="http://schemas.microsoft.com/office/drawing/2014/main" id="{5B8E7A90-235C-8C6A-BE70-2EA5298D0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67" y="1738894"/>
            <a:ext cx="7603065" cy="45618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EF3424-6573-B313-2EB4-5F319730B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1333" y="2472267"/>
            <a:ext cx="5156199" cy="3217333"/>
          </a:xfrm>
          <a:prstGeom prst="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9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0C12-AB73-EA51-C942-5D748C18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Author's Area of Responsibility</a:t>
            </a:r>
          </a:p>
        </p:txBody>
      </p:sp>
      <p:pic>
        <p:nvPicPr>
          <p:cNvPr id="3" name="Picture 2" descr="Layout of simple web page. Content section is highlighted, all others are grayed out. ">
            <a:extLst>
              <a:ext uri="{FF2B5EF4-FFF2-40B4-BE49-F238E27FC236}">
                <a16:creationId xmlns:a16="http://schemas.microsoft.com/office/drawing/2014/main" id="{0CFDDF3D-2D01-408E-145C-1FE0773C9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67" y="1738894"/>
            <a:ext cx="7603065" cy="45618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D3E41A-18EC-2ECA-C425-B221377E2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9372" y="1843314"/>
            <a:ext cx="7358743" cy="7112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470F-DF74-B81F-A432-6FB8E405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9372" y="2743201"/>
            <a:ext cx="2293257" cy="275771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335F2-961A-2177-02E3-EBBDF9A3A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9372" y="5660570"/>
            <a:ext cx="7358743" cy="52120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28B7DC0-E1E6-6142-D308-9C5F50A2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1314" y="2743201"/>
            <a:ext cx="4876801" cy="2757714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0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43EA-00ED-A54E-6C19-2F289C0B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Where’s the Love?</a:t>
            </a:r>
            <a:endParaRPr lang="en-US" dirty="0"/>
          </a:p>
        </p:txBody>
      </p:sp>
      <p:pic>
        <p:nvPicPr>
          <p:cNvPr id="2052" name="Picture 4" descr="Broken heart cartoon.">
            <a:extLst>
              <a:ext uri="{FF2B5EF4-FFF2-40B4-BE49-F238E27FC236}">
                <a16:creationId xmlns:a16="http://schemas.microsoft.com/office/drawing/2014/main" id="{F5388164-2440-70A4-60AC-64517E4A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0786">
            <a:off x="1732541" y="2590286"/>
            <a:ext cx="3043998" cy="27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3C (Web Content Accessibility Guidelines) Logo ">
            <a:extLst>
              <a:ext uri="{FF2B5EF4-FFF2-40B4-BE49-F238E27FC236}">
                <a16:creationId xmlns:a16="http://schemas.microsoft.com/office/drawing/2014/main" id="{8CD6FE44-3414-BAE4-0828-2595C82A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57" y="1690688"/>
            <a:ext cx="2782313" cy="189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toon man and woman with confused looks and question marks in the background.">
            <a:extLst>
              <a:ext uri="{FF2B5EF4-FFF2-40B4-BE49-F238E27FC236}">
                <a16:creationId xmlns:a16="http://schemas.microsoft.com/office/drawing/2014/main" id="{959063C0-08F2-3E44-FEF7-75FF5F237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3" y="3585029"/>
            <a:ext cx="2782313" cy="22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E3A9-B840-4B8A-91FB-13BFD7C1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Solution –  Part 1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CFCB1-EC3C-D3F2-9F55-0A39E3B8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6771" cy="4351338"/>
          </a:xfrm>
        </p:spPr>
        <p:txBody>
          <a:bodyPr>
            <a:normAutofit/>
          </a:bodyPr>
          <a:lstStyle/>
          <a:p>
            <a:r>
              <a:rPr lang="en-US" sz="4000" dirty="0"/>
              <a:t>Know what the CMS allows for content.</a:t>
            </a:r>
          </a:p>
        </p:txBody>
      </p:sp>
      <p:pic>
        <p:nvPicPr>
          <p:cNvPr id="7" name="Picture 6" descr="W3C (Web Content Accessibility Guidelines) Logo with a red circle and red line over it. ">
            <a:extLst>
              <a:ext uri="{FF2B5EF4-FFF2-40B4-BE49-F238E27FC236}">
                <a16:creationId xmlns:a16="http://schemas.microsoft.com/office/drawing/2014/main" id="{D2C89924-7861-0F9A-513D-8E0AC909B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1689100"/>
            <a:ext cx="34671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D7D3-9F78-55EF-8E16-2FDA94A6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WordPress Beaver Builder Example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 descr="Screen shot of WordPress and Beaver Builder editor modules displayed.">
            <a:extLst>
              <a:ext uri="{FF2B5EF4-FFF2-40B4-BE49-F238E27FC236}">
                <a16:creationId xmlns:a16="http://schemas.microsoft.com/office/drawing/2014/main" id="{9B708418-80D7-6E30-1F82-2DD0180019E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594360"/>
            <a:ext cx="932688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4060-E435-A1ED-329C-F968502F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WordPress Beaver Builder (List Module)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 descr="Screen shot of WordPress and Beaver Builder editor list module highlighted.">
            <a:extLst>
              <a:ext uri="{FF2B5EF4-FFF2-40B4-BE49-F238E27FC236}">
                <a16:creationId xmlns:a16="http://schemas.microsoft.com/office/drawing/2014/main" id="{DD33BC09-CF78-6AC0-EB9E-109EF58E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95" y="592338"/>
            <a:ext cx="9326010" cy="56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DDCC-0A3A-2262-0255-4B3C0742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WordPress Beaver Builder (HTML &amp; Text)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pic>
        <p:nvPicPr>
          <p:cNvPr id="3" name="Picture 2" descr="Screen shot of WordPress and Beaver Builder editor HTML and Text Editor module highlighted.">
            <a:extLst>
              <a:ext uri="{FF2B5EF4-FFF2-40B4-BE49-F238E27FC236}">
                <a16:creationId xmlns:a16="http://schemas.microsoft.com/office/drawing/2014/main" id="{6679E186-4CEE-2D38-080F-37F13A0114C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594855"/>
            <a:ext cx="9326880" cy="56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AF0A-DF87-3B05-87E9-7B0673CD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Solution –  Part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C3A2C-92BD-DD94-FEB3-AE1B5C764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2800"/>
              </a:spcBef>
              <a:buFont typeface="+mj-lt"/>
              <a:buAutoNum type="arabicPeriod"/>
            </a:pPr>
            <a:r>
              <a:rPr lang="en-US" sz="3600" dirty="0"/>
              <a:t>Headings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Tables (Data and Layout)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Alternative Text (for Images)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Contrast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Lists (Bulleted or Numbered)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Link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7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FC4-2D4E-8490-FD7F-BAF0BF8B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DEMO!!!</a:t>
            </a:r>
          </a:p>
        </p:txBody>
      </p:sp>
      <p:pic>
        <p:nvPicPr>
          <p:cNvPr id="3" name="Picture 2" descr="Cartoon man holding a labptop with screen facing audience and pointing at screen.">
            <a:extLst>
              <a:ext uri="{FF2B5EF4-FFF2-40B4-BE49-F238E27FC236}">
                <a16:creationId xmlns:a16="http://schemas.microsoft.com/office/drawing/2014/main" id="{C67A39A7-AB4D-EB80-52F7-852320625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954" y="1522942"/>
            <a:ext cx="5716091" cy="38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9A95-D838-5492-9299-E214B224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is Converge Accessibility?</a:t>
            </a:r>
          </a:p>
        </p:txBody>
      </p:sp>
      <p:pic>
        <p:nvPicPr>
          <p:cNvPr id="9" name="Picture 8" descr="Converge Accessibility. Narrowing the Digital Divide.">
            <a:extLst>
              <a:ext uri="{FF2B5EF4-FFF2-40B4-BE49-F238E27FC236}">
                <a16:creationId xmlns:a16="http://schemas.microsoft.com/office/drawing/2014/main" id="{939A12DB-E102-87E3-3AD3-596D7BE84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52" y="387538"/>
            <a:ext cx="5939296" cy="11809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28E2-DA8D-1049-F6DA-194E03CDA9B1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347472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Jeff Singleton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Headshot of Jeff Singleton.">
            <a:extLst>
              <a:ext uri="{FF2B5EF4-FFF2-40B4-BE49-F238E27FC236}">
                <a16:creationId xmlns:a16="http://schemas.microsoft.com/office/drawing/2014/main" id="{539362C7-72A3-981F-2177-26CCC7AEB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78" y="2424550"/>
            <a:ext cx="2504762" cy="3495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53615-4F43-69A7-C7F5-3AC848573CD9}"/>
              </a:ext>
            </a:extLst>
          </p:cNvPr>
          <p:cNvSpPr txBox="1">
            <a:spLocks/>
          </p:cNvSpPr>
          <p:nvPr/>
        </p:nvSpPr>
        <p:spPr>
          <a:xfrm>
            <a:off x="4379494" y="1825625"/>
            <a:ext cx="347472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Ken Nakata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Headshot of Ken Nakata.">
            <a:extLst>
              <a:ext uri="{FF2B5EF4-FFF2-40B4-BE49-F238E27FC236}">
                <a16:creationId xmlns:a16="http://schemas.microsoft.com/office/drawing/2014/main" id="{84A58FE2-8316-F14A-58CB-89EA1E4FD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619" y="2424550"/>
            <a:ext cx="2504762" cy="34952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1A5C9A5-BFEB-0082-8454-DE410EE07C17}"/>
              </a:ext>
            </a:extLst>
          </p:cNvPr>
          <p:cNvSpPr txBox="1">
            <a:spLocks/>
          </p:cNvSpPr>
          <p:nvPr/>
        </p:nvSpPr>
        <p:spPr>
          <a:xfrm>
            <a:off x="7920790" y="1825625"/>
            <a:ext cx="3474720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Laura Ruby</a:t>
            </a:r>
          </a:p>
        </p:txBody>
      </p:sp>
      <p:pic>
        <p:nvPicPr>
          <p:cNvPr id="8" name="Picture 7" descr="Headshot of Laura Ruby.">
            <a:extLst>
              <a:ext uri="{FF2B5EF4-FFF2-40B4-BE49-F238E27FC236}">
                <a16:creationId xmlns:a16="http://schemas.microsoft.com/office/drawing/2014/main" id="{65CB98FA-5A5E-C1E0-EA0B-9B590C981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769" y="2424550"/>
            <a:ext cx="2504762" cy="3495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4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C048-D20A-A235-BE84-0D93C346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D404-E671-1080-D961-A609B1A3A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Jeff Singleton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jeffrey.singleton@convergeaccessibility.com</a:t>
            </a:r>
            <a:endParaRPr lang="en-US" sz="3200" dirty="0">
              <a:solidFill>
                <a:srgbClr val="0000CD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Questions?</a:t>
            </a:r>
          </a:p>
          <a:p>
            <a:endParaRPr lang="en-US" dirty="0"/>
          </a:p>
        </p:txBody>
      </p:sp>
      <p:pic>
        <p:nvPicPr>
          <p:cNvPr id="4" name="Picture 3" descr="Converge Accessibility. Narrowing the Digital Divide. ">
            <a:extLst>
              <a:ext uri="{FF2B5EF4-FFF2-40B4-BE49-F238E27FC236}">
                <a16:creationId xmlns:a16="http://schemas.microsoft.com/office/drawing/2014/main" id="{E95BE4E0-600F-34BA-B6AD-0D1F611DB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24" y="4742670"/>
            <a:ext cx="7213648" cy="14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3162-54C7-9EEA-AFF2-27B44A13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5EF0-FE07-EE1B-0A5F-6341625DC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166" y="1842867"/>
            <a:ext cx="9355667" cy="3433763"/>
          </a:xfrm>
        </p:spPr>
        <p:txBody>
          <a:bodyPr>
            <a:normAutofit/>
          </a:bodyPr>
          <a:lstStyle/>
          <a:p>
            <a:r>
              <a:rPr lang="en-US" sz="3600" dirty="0"/>
              <a:t>Web Site Reviews</a:t>
            </a:r>
          </a:p>
          <a:p>
            <a:r>
              <a:rPr lang="en-US" sz="3600" dirty="0"/>
              <a:t>Mobile Apps</a:t>
            </a:r>
          </a:p>
          <a:p>
            <a:r>
              <a:rPr lang="en-US" sz="3600" dirty="0"/>
              <a:t>Hardware &amp; Software</a:t>
            </a:r>
          </a:p>
          <a:p>
            <a:r>
              <a:rPr lang="en-US" sz="3600" dirty="0"/>
              <a:t>Accessibility Complaints</a:t>
            </a:r>
          </a:p>
          <a:p>
            <a:r>
              <a:rPr lang="en-US" sz="3600" dirty="0"/>
              <a:t>ADA, Accessibility, &amp; Procurement Policies</a:t>
            </a:r>
          </a:p>
        </p:txBody>
      </p:sp>
      <p:pic>
        <p:nvPicPr>
          <p:cNvPr id="6" name="Picture 2" descr="WebAlign. Registered trademark. ">
            <a:extLst>
              <a:ext uri="{FF2B5EF4-FFF2-40B4-BE49-F238E27FC236}">
                <a16:creationId xmlns:a16="http://schemas.microsoft.com/office/drawing/2014/main" id="{DEFE51E9-7496-7E52-07F2-EEB4EEFB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99" y="2185395"/>
            <a:ext cx="4502834" cy="100844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4915-B31B-D74C-0D94-291EF77B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Topic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FA7B8-57C3-C58F-8987-B1C22934C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“Maintaining Day-to-Day Accessibility in a CMS”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BECFF1-EE12-03A4-DC80-35EB0247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9" y="1709738"/>
            <a:ext cx="5179853" cy="116007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7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3ECD-48FB-F528-A7DC-030596F8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 Content Author?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122F-B8EB-5810-885F-755DF2F1E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600" dirty="0"/>
              <a:t>How many of you are responsible for creating, adding, or updating website content?</a:t>
            </a:r>
          </a:p>
          <a:p>
            <a:pPr>
              <a:spcAft>
                <a:spcPts val="2400"/>
              </a:spcAft>
            </a:pPr>
            <a:r>
              <a:rPr lang="en-US" sz="3600" dirty="0"/>
              <a:t>What is your role regarding accessible content?</a:t>
            </a:r>
          </a:p>
          <a:p>
            <a:r>
              <a:rPr lang="en-US" sz="3600" dirty="0"/>
              <a:t>What do you hope to gain from this presentation?</a:t>
            </a:r>
          </a:p>
        </p:txBody>
      </p:sp>
    </p:spTree>
    <p:extLst>
      <p:ext uri="{BB962C8B-B14F-4D97-AF65-F5344CB8AC3E}">
        <p14:creationId xmlns:p14="http://schemas.microsoft.com/office/powerpoint/2010/main" val="108004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99D8-BCD8-A776-48C1-4D281690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Management Systems (CMS)</a:t>
            </a:r>
          </a:p>
        </p:txBody>
      </p:sp>
      <p:pic>
        <p:nvPicPr>
          <p:cNvPr id="1026" name="Picture 2" descr="CivicPlus Logo">
            <a:extLst>
              <a:ext uri="{FF2B5EF4-FFF2-40B4-BE49-F238E27FC236}">
                <a16:creationId xmlns:a16="http://schemas.microsoft.com/office/drawing/2014/main" id="{52B9EF7F-14B1-AFFB-A337-CC7C9297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1" y="2325255"/>
            <a:ext cx="4516745" cy="5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nicus Logo">
            <a:extLst>
              <a:ext uri="{FF2B5EF4-FFF2-40B4-BE49-F238E27FC236}">
                <a16:creationId xmlns:a16="http://schemas.microsoft.com/office/drawing/2014/main" id="{A821FD96-C659-F0AD-811A-71756E9B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1" y="3955803"/>
            <a:ext cx="4323246" cy="8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dPress Logo">
            <a:extLst>
              <a:ext uri="{FF2B5EF4-FFF2-40B4-BE49-F238E27FC236}">
                <a16:creationId xmlns:a16="http://schemas.microsoft.com/office/drawing/2014/main" id="{399A59E9-E64B-4F65-DFE9-3487A0FC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9" y="2613726"/>
            <a:ext cx="4734007" cy="10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upal Logo">
            <a:extLst>
              <a:ext uri="{FF2B5EF4-FFF2-40B4-BE49-F238E27FC236}">
                <a16:creationId xmlns:a16="http://schemas.microsoft.com/office/drawing/2014/main" id="{C43444E8-EBE9-E9F0-97B5-FCEBAF9E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9" y="4403035"/>
            <a:ext cx="4421023" cy="11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3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2F11-0198-4700-29E9-2F8A6230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CMS?</a:t>
            </a:r>
          </a:p>
        </p:txBody>
      </p:sp>
      <p:pic>
        <p:nvPicPr>
          <p:cNvPr id="3" name="Picture 2" descr="Layout of simple web page. Showing Header, Navigation, Footer, and Content sections. ">
            <a:extLst>
              <a:ext uri="{FF2B5EF4-FFF2-40B4-BE49-F238E27FC236}">
                <a16:creationId xmlns:a16="http://schemas.microsoft.com/office/drawing/2014/main" id="{1C2256D0-9BB9-546E-2578-2479289FB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67" y="1738894"/>
            <a:ext cx="7603065" cy="45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3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A90B-DA7B-C392-CFBD-6F31A703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CMS Header</a:t>
            </a:r>
            <a:endParaRPr lang="en-US" sz="4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Layout of simple web page. Header section is highlighted. ">
            <a:extLst>
              <a:ext uri="{FF2B5EF4-FFF2-40B4-BE49-F238E27FC236}">
                <a16:creationId xmlns:a16="http://schemas.microsoft.com/office/drawing/2014/main" id="{B3597392-6ACC-63C7-54CE-23AE3648A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67" y="1738894"/>
            <a:ext cx="7603065" cy="4561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01233F-8514-ECD1-1A2F-FBE278EC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4467" y="1690688"/>
            <a:ext cx="7603065" cy="1091144"/>
          </a:xfrm>
          <a:prstGeom prst="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3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9087-90CF-A16A-8568-7F36B6EF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CMS Navigation</a:t>
            </a:r>
            <a:endParaRPr lang="en-US" sz="4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Layout of simple web page. Navigation section is highlighted.">
            <a:extLst>
              <a:ext uri="{FF2B5EF4-FFF2-40B4-BE49-F238E27FC236}">
                <a16:creationId xmlns:a16="http://schemas.microsoft.com/office/drawing/2014/main" id="{177D29C9-E10A-242F-5AC3-460E4FAEB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67" y="1738894"/>
            <a:ext cx="7603065" cy="4561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8D9646-C4B4-E707-A39E-78801F79F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4467" y="2556932"/>
            <a:ext cx="2531533" cy="3183467"/>
          </a:xfrm>
          <a:prstGeom prst="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9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rgeAccessibility PowerPoint Templatw v1" id="{8B67D121-21DB-447E-B752-7937D4E1F37C}" vid="{40C59FC4-C687-4BF3-9098-270B9A7D1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212</Words>
  <Application>Microsoft Macintosh PowerPoint</Application>
  <PresentationFormat>Widescreen</PresentationFormat>
  <Paragraphs>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Lora</vt:lpstr>
      <vt:lpstr>Poppins</vt:lpstr>
      <vt:lpstr>Office Theme</vt:lpstr>
      <vt:lpstr>Empowering Content Authors in Maintaining Accessible Web-Based Content</vt:lpstr>
      <vt:lpstr>Who is Converge Accessibility?</vt:lpstr>
      <vt:lpstr>Our Services</vt:lpstr>
      <vt:lpstr>Our Topic Today</vt:lpstr>
      <vt:lpstr>Are You a Content Author?</vt:lpstr>
      <vt:lpstr>Content Management Systems (CMS)</vt:lpstr>
      <vt:lpstr>What Makes a CMS?</vt:lpstr>
      <vt:lpstr>CMS Header</vt:lpstr>
      <vt:lpstr>CMS Navigation</vt:lpstr>
      <vt:lpstr>CMS Footer</vt:lpstr>
      <vt:lpstr>CMS Content</vt:lpstr>
      <vt:lpstr>Content Author's Area of Responsibility</vt:lpstr>
      <vt:lpstr>Where’s the Love?</vt:lpstr>
      <vt:lpstr>The Solution –  Part 1 </vt:lpstr>
      <vt:lpstr>WordPress Beaver Builder Example </vt:lpstr>
      <vt:lpstr>WordPress Beaver Builder (List Module) </vt:lpstr>
      <vt:lpstr>WordPress Beaver Builder (HTML &amp; Text) </vt:lpstr>
      <vt:lpstr>The Solution –  Part 2</vt:lpstr>
      <vt:lpstr>DEMO!!!</vt:lpstr>
      <vt:lpstr>Thank You!</vt:lpstr>
    </vt:vector>
  </TitlesOfParts>
  <Manager/>
  <Company>Converge Accessibility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Content Authors in Maintaining Accessible Web-Based Content</dc:title>
  <dc:subject>Accessing Higher Ground 2024 Pesentation</dc:subject>
  <dc:creator>Converge Accessibility LLC</dc:creator>
  <cp:keywords/>
  <dc:description/>
  <cp:lastModifiedBy>WebAlign Info</cp:lastModifiedBy>
  <cp:revision>20</cp:revision>
  <dcterms:created xsi:type="dcterms:W3CDTF">2024-03-09T20:55:24Z</dcterms:created>
  <dcterms:modified xsi:type="dcterms:W3CDTF">2024-10-25T02:02:42Z</dcterms:modified>
  <cp:category/>
</cp:coreProperties>
</file>