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24_DA86B550.xml" ContentType="application/vnd.ms-powerpoint.comments+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Lst>
  <p:notesMasterIdLst>
    <p:notesMasterId r:id="rId25"/>
  </p:notesMasterIdLst>
  <p:handoutMasterIdLst>
    <p:handoutMasterId r:id="rId26"/>
  </p:handoutMasterIdLst>
  <p:sldIdLst>
    <p:sldId id="289" r:id="rId5"/>
    <p:sldId id="309" r:id="rId6"/>
    <p:sldId id="310" r:id="rId7"/>
    <p:sldId id="299" r:id="rId8"/>
    <p:sldId id="311" r:id="rId9"/>
    <p:sldId id="301" r:id="rId10"/>
    <p:sldId id="302" r:id="rId11"/>
    <p:sldId id="303" r:id="rId12"/>
    <p:sldId id="304" r:id="rId13"/>
    <p:sldId id="305" r:id="rId14"/>
    <p:sldId id="290" r:id="rId15"/>
    <p:sldId id="292" r:id="rId16"/>
    <p:sldId id="291" r:id="rId17"/>
    <p:sldId id="261" r:id="rId18"/>
    <p:sldId id="293" r:id="rId19"/>
    <p:sldId id="294" r:id="rId20"/>
    <p:sldId id="295" r:id="rId21"/>
    <p:sldId id="296" r:id="rId22"/>
    <p:sldId id="297" r:id="rId23"/>
    <p:sldId id="30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D70E40A5-0264-80B3-FD8F-629E612C0E19}" name="Zimnik, Kennedy" initials="ZK" userId="S::kzimnik@nfb.org::7afcf853-a7b2-47cf-bc2e-9fe86e2455cb" providerId="AD"/>
  <p188:author id="{DD6D33CE-1EB7-247D-2FBD-6288B090DA6E}" name="stephen.polacek@maryland.gov" initials="st" userId="S::urn:spo:guest#stephen.polacek@maryland.gov::"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4E3D7E-1B9D-308A-2AD6-7C139360FCE8}" v="440" dt="2024-10-23T20:18:05.023"/>
    <p1510:client id="{79587FB8-60E2-8C57-84E1-1C915722DC68}" v="2" dt="2024-10-24T19:58:18.405"/>
    <p1510:client id="{7A279CDF-243E-C1BD-BBCB-D1CE4D33A98D}" v="74" dt="2024-10-25T20:07:57.672"/>
    <p1510:client id="{7E93DBA8-3F8C-6A51-1547-9AF3F39A0098}" v="279" dt="2024-10-25T20:03:43.881"/>
    <p1510:client id="{E19D2C73-193F-E15E-52DE-85AC55682648}" v="3562" dt="2024-10-23T20:22:55.664"/>
    <p1510:client id="{F65B5194-DAA0-57CB-1AE6-277F60505A1F}" v="367" dt="2024-10-24T13:57:33.978"/>
  </p1510:revLst>
</p1510:revInfo>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omments/modernComment_124_DA86B550.xml><?xml version="1.0" encoding="utf-8"?>
<p188:cmLst xmlns:a="http://schemas.openxmlformats.org/drawingml/2006/main" xmlns:r="http://schemas.openxmlformats.org/officeDocument/2006/relationships" xmlns:p188="http://schemas.microsoft.com/office/powerpoint/2018/8/main">
  <p188:cm id="{E4C4C211-CF81-4D7C-9ED7-635C668BF555}" authorId="{DD6D33CE-1EB7-247D-2FBD-6288B090DA6E}" status="resolved" created="2024-10-24T13:48:46.217" complete="100000">
    <pc:sldMkLst xmlns:pc="http://schemas.microsoft.com/office/powerpoint/2013/main/command">
      <pc:docMk/>
      <pc:sldMk cId="3666261328" sldId="292"/>
    </pc:sldMkLst>
    <p188:replyLst>
      <p188:reply id="{D87900E4-F72F-4C52-A533-17F9F2939637}" authorId="{D70E40A5-0264-80B3-FD8F-629E612C0E19}" created="2024-10-24T19:58:18.405">
        <p188:txBody>
          <a:bodyPr/>
          <a:lstStyle/>
          <a:p>
            <a:r>
              <a:rPr lang="en-US"/>
              <a:t>This looks good</a:t>
            </a:r>
          </a:p>
        </p188:txBody>
      </p188:reply>
    </p188:replyLst>
    <p188:txBody>
      <a:bodyPr/>
      <a:lstStyle/>
      <a:p>
        <a:r>
          <a:rPr lang="en-US"/>
          <a:t>@Kennedy how do these look?  Do they match up well to the 5 NVAI categories?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C994AA-C437-4EF4-8BEF-0B832D7FA420}" type="datetimeFigureOut">
              <a:rPr lang="en-US" smtClean="0"/>
              <a:t>10/25/2024</a:t>
            </a:fld>
            <a:endParaRPr lang="en-US"/>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B16356-3B28-4AAF-8099-7941810E2475}" type="datetimeFigureOut">
              <a:rPr lang="en-US" smtClean="0"/>
              <a:t>10/25/2024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5DA344-5FA2-43F7-9D95-CA56C82B080A}" type="slidenum">
              <a:rPr lang="en-US" smtClean="0"/>
              <a:t>‹#›</a:t>
            </a:fld>
            <a:endParaRPr lang="en-US"/>
          </a:p>
        </p:txBody>
      </p:sp>
    </p:spTree>
    <p:extLst>
      <p:ext uri="{BB962C8B-B14F-4D97-AF65-F5344CB8AC3E}">
        <p14:creationId xmlns:p14="http://schemas.microsoft.com/office/powerpoint/2010/main" val="1255762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5DA344-5FA2-43F7-9D95-CA56C82B080A}" type="slidenum">
              <a:rPr lang="en-US" smtClean="0"/>
              <a:t>1</a:t>
            </a:fld>
            <a:endParaRPr lang="en-US"/>
          </a:p>
        </p:txBody>
      </p:sp>
    </p:spTree>
    <p:extLst>
      <p:ext uri="{BB962C8B-B14F-4D97-AF65-F5344CB8AC3E}">
        <p14:creationId xmlns:p14="http://schemas.microsoft.com/office/powerpoint/2010/main" val="695444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5DA344-5FA2-43F7-9D95-CA56C82B080A}" type="slidenum">
              <a:rPr lang="en-US" smtClean="0"/>
              <a:t>14</a:t>
            </a:fld>
            <a:endParaRPr lang="en-US"/>
          </a:p>
        </p:txBody>
      </p:sp>
    </p:spTree>
    <p:extLst>
      <p:ext uri="{BB962C8B-B14F-4D97-AF65-F5344CB8AC3E}">
        <p14:creationId xmlns:p14="http://schemas.microsoft.com/office/powerpoint/2010/main" val="3988440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D6D8061D-18C3-4F4F-85EF-561633F58754}" type="datetimeFigureOut">
              <a:rPr lang="en-US" smtClean="0"/>
              <a:t>10/25/2024</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411565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D6D8061D-18C3-4F4F-85EF-561633F58754}" type="datetimeFigureOut">
              <a:rPr lang="en-US" smtClean="0"/>
              <a:t>10/25/2024</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461895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D6D8061D-18C3-4F4F-85EF-561633F58754}" type="datetimeFigureOut">
              <a:rPr lang="en-US" smtClean="0"/>
              <a:t>10/25/2024</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47221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bg>
      <p:bgPr>
        <a:solidFill>
          <a:schemeClr val="accent3">
            <a:lumMod val="20000"/>
            <a:lumOff val="80000"/>
          </a:schemeClr>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74AAEB19-4B49-2801-9B15-7682CDF04C04}"/>
              </a:ext>
              <a:ext uri="{C183D7F6-B498-43B3-948B-1728B52AA6E4}">
                <adec:decorative xmlns:adec="http://schemas.microsoft.com/office/drawing/2017/decorative" val="1"/>
              </a:ext>
            </a:extLst>
          </p:cNvPr>
          <p:cNvCxnSpPr>
            <a:cxnSpLocks/>
          </p:cNvCxnSpPr>
          <p:nvPr userDrawn="1"/>
        </p:nvCxnSpPr>
        <p:spPr>
          <a:xfrm flipH="1">
            <a:off x="0" y="0"/>
            <a:ext cx="3119718" cy="6858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D23C3EC-28B3-4644-8BE5-3288734B4639}"/>
              </a:ext>
              <a:ext uri="{C183D7F6-B498-43B3-948B-1728B52AA6E4}">
                <adec:decorative xmlns:adec="http://schemas.microsoft.com/office/drawing/2017/decorative" val="1"/>
              </a:ext>
            </a:extLst>
          </p:cNvPr>
          <p:cNvCxnSpPr>
            <a:cxnSpLocks/>
          </p:cNvCxnSpPr>
          <p:nvPr userDrawn="1"/>
        </p:nvCxnSpPr>
        <p:spPr>
          <a:xfrm flipH="1">
            <a:off x="0" y="0"/>
            <a:ext cx="903768" cy="6543675"/>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857468" y="486137"/>
            <a:ext cx="5427584" cy="3599727"/>
          </a:xfrm>
        </p:spPr>
        <p:txBody>
          <a:bodyPr anchor="b" anchorCtr="0">
            <a:noAutofit/>
          </a:bodyPr>
          <a:lstStyle>
            <a:lvl1pPr algn="l">
              <a:defRPr sz="4400" cap="all" baseline="0">
                <a:solidFill>
                  <a:schemeClr val="accent1"/>
                </a:solidFill>
              </a:defRPr>
            </a:lvl1pPr>
          </a:lstStyle>
          <a:p>
            <a:r>
              <a:rPr lang="en-US"/>
              <a:t>Click to add title</a:t>
            </a:r>
          </a:p>
        </p:txBody>
      </p:sp>
      <p:sp>
        <p:nvSpPr>
          <p:cNvPr id="13" name="Picture Placeholder 12">
            <a:extLst>
              <a:ext uri="{FF2B5EF4-FFF2-40B4-BE49-F238E27FC236}">
                <a16:creationId xmlns:a16="http://schemas.microsoft.com/office/drawing/2014/main" id="{B64FCBF4-90E6-FFAA-143D-3A01CE52569B}"/>
              </a:ext>
            </a:extLst>
          </p:cNvPr>
          <p:cNvSpPr>
            <a:spLocks noGrp="1"/>
          </p:cNvSpPr>
          <p:nvPr>
            <p:ph type="pic" sz="quarter" idx="10"/>
          </p:nvPr>
        </p:nvSpPr>
        <p:spPr>
          <a:xfrm>
            <a:off x="5624774" y="-6713"/>
            <a:ext cx="6578801" cy="6894576"/>
          </a:xfrm>
          <a:custGeom>
            <a:avLst/>
            <a:gdLst>
              <a:gd name="connsiteX0" fmla="*/ 0 w 6613525"/>
              <a:gd name="connsiteY0" fmla="*/ 0 h 6858000"/>
              <a:gd name="connsiteX1" fmla="*/ 6613525 w 6613525"/>
              <a:gd name="connsiteY1" fmla="*/ 0 h 6858000"/>
              <a:gd name="connsiteX2" fmla="*/ 6613525 w 6613525"/>
              <a:gd name="connsiteY2" fmla="*/ 6858000 h 6858000"/>
              <a:gd name="connsiteX3" fmla="*/ 0 w 6613525"/>
              <a:gd name="connsiteY3" fmla="*/ 6858000 h 6858000"/>
              <a:gd name="connsiteX4" fmla="*/ 0 w 6613525"/>
              <a:gd name="connsiteY4" fmla="*/ 0 h 6858000"/>
              <a:gd name="connsiteX0" fmla="*/ 1875099 w 6613525"/>
              <a:gd name="connsiteY0" fmla="*/ 0 h 6858000"/>
              <a:gd name="connsiteX1" fmla="*/ 6613525 w 6613525"/>
              <a:gd name="connsiteY1" fmla="*/ 0 h 6858000"/>
              <a:gd name="connsiteX2" fmla="*/ 6613525 w 6613525"/>
              <a:gd name="connsiteY2" fmla="*/ 6858000 h 6858000"/>
              <a:gd name="connsiteX3" fmla="*/ 0 w 6613525"/>
              <a:gd name="connsiteY3" fmla="*/ 6858000 h 6858000"/>
              <a:gd name="connsiteX4" fmla="*/ 1875099 w 6613525"/>
              <a:gd name="connsiteY4" fmla="*/ 0 h 6858000"/>
              <a:gd name="connsiteX0" fmla="*/ 1840375 w 6578801"/>
              <a:gd name="connsiteY0" fmla="*/ 0 h 6869575"/>
              <a:gd name="connsiteX1" fmla="*/ 6578801 w 6578801"/>
              <a:gd name="connsiteY1" fmla="*/ 0 h 6869575"/>
              <a:gd name="connsiteX2" fmla="*/ 6578801 w 6578801"/>
              <a:gd name="connsiteY2" fmla="*/ 6858000 h 6869575"/>
              <a:gd name="connsiteX3" fmla="*/ 0 w 6578801"/>
              <a:gd name="connsiteY3" fmla="*/ 6869575 h 6869575"/>
              <a:gd name="connsiteX4" fmla="*/ 1840375 w 6578801"/>
              <a:gd name="connsiteY4" fmla="*/ 0 h 6869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8801" h="6869575">
                <a:moveTo>
                  <a:pt x="1840375" y="0"/>
                </a:moveTo>
                <a:lnTo>
                  <a:pt x="6578801" y="0"/>
                </a:lnTo>
                <a:lnTo>
                  <a:pt x="6578801" y="6858000"/>
                </a:lnTo>
                <a:lnTo>
                  <a:pt x="0" y="6869575"/>
                </a:lnTo>
                <a:lnTo>
                  <a:pt x="1840375" y="0"/>
                </a:lnTo>
                <a:close/>
              </a:path>
            </a:pathLst>
          </a:custGeom>
        </p:spPr>
        <p:txBody>
          <a:bodyPr tIns="274320" rIns="274320">
            <a:normAutofit/>
          </a:bodyPr>
          <a:lstStyle>
            <a:lvl1pPr marL="0" indent="0" algn="r">
              <a:buNone/>
              <a:defRPr sz="2000"/>
            </a:lvl1pPr>
          </a:lstStyle>
          <a:p>
            <a:r>
              <a:rPr lang="en-US"/>
              <a:t>Click icon to add picture</a:t>
            </a:r>
          </a:p>
        </p:txBody>
      </p:sp>
    </p:spTree>
    <p:extLst>
      <p:ext uri="{BB962C8B-B14F-4D97-AF65-F5344CB8AC3E}">
        <p14:creationId xmlns:p14="http://schemas.microsoft.com/office/powerpoint/2010/main" val="1007240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6CBD635-4863-B127-5668-D2C7DA8CDE92}"/>
              </a:ext>
              <a:ext uri="{C183D7F6-B498-43B3-948B-1728B52AA6E4}">
                <adec:decorative xmlns:adec="http://schemas.microsoft.com/office/drawing/2017/decorative" val="1"/>
              </a:ext>
            </a:extLst>
          </p:cNvPr>
          <p:cNvCxnSpPr>
            <a:cxnSpLocks/>
          </p:cNvCxnSpPr>
          <p:nvPr userDrawn="1"/>
        </p:nvCxnSpPr>
        <p:spPr>
          <a:xfrm flipH="1" flipV="1">
            <a:off x="-42863" y="5791200"/>
            <a:ext cx="6286501" cy="1066801"/>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629720-DD91-8012-686D-AABA439870ED}"/>
              </a:ext>
              <a:ext uri="{C183D7F6-B498-43B3-948B-1728B52AA6E4}">
                <adec:decorative xmlns:adec="http://schemas.microsoft.com/office/drawing/2017/decorative" val="1"/>
              </a:ext>
            </a:extLst>
          </p:cNvPr>
          <p:cNvCxnSpPr>
            <a:cxnSpLocks/>
          </p:cNvCxnSpPr>
          <p:nvPr userDrawn="1"/>
        </p:nvCxnSpPr>
        <p:spPr>
          <a:xfrm flipH="1">
            <a:off x="10911820" y="0"/>
            <a:ext cx="913577" cy="6858000"/>
          </a:xfrm>
          <a:prstGeom prst="line">
            <a:avLst/>
          </a:prstGeom>
          <a:ln w="12700">
            <a:solidFill>
              <a:schemeClr val="accent3">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3970117" y="185195"/>
            <a:ext cx="6930838" cy="1505493"/>
          </a:xfrm>
        </p:spPr>
        <p:txBody>
          <a:bodyPr anchor="b" anchorCtr="0">
            <a:noAutofit/>
          </a:bodyPr>
          <a:lstStyle>
            <a:lvl1pPr>
              <a:defRPr sz="3600"/>
            </a:lvl1pPr>
          </a:lstStyle>
          <a:p>
            <a:r>
              <a:rPr lang="en-US"/>
              <a:t>Click to add title</a:t>
            </a:r>
          </a:p>
        </p:txBody>
      </p:sp>
      <p:sp>
        <p:nvSpPr>
          <p:cNvPr id="12" name="Picture Placeholder 11">
            <a:extLst>
              <a:ext uri="{FF2B5EF4-FFF2-40B4-BE49-F238E27FC236}">
                <a16:creationId xmlns:a16="http://schemas.microsoft.com/office/drawing/2014/main" id="{1FB27827-7491-B1C2-D9C5-975A9FF66EC1}"/>
              </a:ext>
            </a:extLst>
          </p:cNvPr>
          <p:cNvSpPr>
            <a:spLocks noGrp="1"/>
          </p:cNvSpPr>
          <p:nvPr>
            <p:ph type="pic" sz="quarter" idx="10"/>
          </p:nvPr>
        </p:nvSpPr>
        <p:spPr>
          <a:xfrm>
            <a:off x="-18788" y="-22860"/>
            <a:ext cx="3291840" cy="6903720"/>
          </a:xfrm>
        </p:spPr>
        <p:txBody>
          <a:bodyPr lIns="182880" tIns="274320" rIns="182880">
            <a:normAutofit/>
          </a:bodyPr>
          <a:lstStyle>
            <a:lvl1pPr marL="0" indent="0" algn="ctr">
              <a:buNone/>
              <a:defRPr sz="2000"/>
            </a:lvl1pPr>
          </a:lstStyle>
          <a:p>
            <a:r>
              <a:rPr lang="en-US"/>
              <a:t>Click icon to add picture</a:t>
            </a:r>
          </a:p>
        </p:txBody>
      </p:sp>
      <p:sp>
        <p:nvSpPr>
          <p:cNvPr id="11" name="Content Placeholder 3">
            <a:extLst>
              <a:ext uri="{FF2B5EF4-FFF2-40B4-BE49-F238E27FC236}">
                <a16:creationId xmlns:a16="http://schemas.microsoft.com/office/drawing/2014/main" id="{7D4D4555-A25D-09B6-36AF-5977189F2DDE}"/>
              </a:ext>
            </a:extLst>
          </p:cNvPr>
          <p:cNvSpPr>
            <a:spLocks noGrp="1"/>
          </p:cNvSpPr>
          <p:nvPr>
            <p:ph sz="half" idx="2" hasCustomPrompt="1"/>
          </p:nvPr>
        </p:nvSpPr>
        <p:spPr>
          <a:xfrm>
            <a:off x="3970116" y="2022395"/>
            <a:ext cx="6941703" cy="4297680"/>
          </a:xfrm>
        </p:spPr>
        <p:txBody>
          <a:bodyPr>
            <a:normAutofit/>
          </a:bodyPr>
          <a:lstStyle>
            <a:lvl1pPr marL="228600" indent="-228600">
              <a:spcBef>
                <a:spcPts val="1000"/>
              </a:spcBef>
              <a:spcAft>
                <a:spcPts val="1500"/>
              </a:spcAft>
              <a:buFont typeface="Arial" panose="020B0604020202020204" pitchFamily="34" charset="0"/>
              <a:buChar char="•"/>
              <a:defRPr sz="1800"/>
            </a:lvl1pPr>
            <a:lvl2pPr>
              <a:spcBef>
                <a:spcPts val="1000"/>
              </a:spcBef>
              <a:spcAft>
                <a:spcPts val="1500"/>
              </a:spcAft>
              <a:defRPr sz="1800"/>
            </a:lvl2pPr>
            <a:lvl3pPr>
              <a:spcBef>
                <a:spcPts val="1000"/>
              </a:spcBef>
              <a:spcAft>
                <a:spcPts val="1500"/>
              </a:spcAft>
              <a:defRPr sz="1800"/>
            </a:lvl3pPr>
            <a:lvl4pPr>
              <a:spcBef>
                <a:spcPts val="1000"/>
              </a:spcBef>
              <a:spcAft>
                <a:spcPts val="1500"/>
              </a:spcAft>
              <a:defRPr sz="1800"/>
            </a:lvl4pPr>
            <a:lvl5pPr>
              <a:spcBef>
                <a:spcPts val="1000"/>
              </a:spcBef>
              <a:spcAft>
                <a:spcPts val="1500"/>
              </a:spcAft>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2374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D6D8061D-18C3-4F4F-85EF-561633F58754}" type="datetimeFigureOut">
              <a:rPr lang="en-US" smtClean="0"/>
              <a:t>10/25/2024</a:t>
            </a:fld>
            <a:endParaRPr lang="en-US"/>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2667895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D6D8061D-18C3-4F4F-85EF-561633F58754}" type="datetimeFigureOut">
              <a:rPr lang="en-US" smtClean="0"/>
              <a:t>10/25/2024</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535638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D6D8061D-18C3-4F4F-85EF-561633F58754}" type="datetimeFigureOut">
              <a:rPr lang="en-US" smtClean="0"/>
              <a:t>10/25/2024</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4208121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D6D8061D-18C3-4F4F-85EF-561633F58754}" type="datetimeFigureOut">
              <a:rPr lang="en-US" smtClean="0"/>
              <a:t>10/25/2024</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3877208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D6D8061D-18C3-4F4F-85EF-561633F58754}" type="datetimeFigureOut">
              <a:rPr lang="en-US" smtClean="0"/>
              <a:t>10/25/2024</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4049826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D6D8061D-18C3-4F4F-85EF-561633F58754}" type="datetimeFigureOut">
              <a:rPr lang="en-US" smtClean="0"/>
              <a:t>10/25/2024</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762831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D6D8061D-18C3-4F4F-85EF-561633F58754}" type="datetimeFigureOut">
              <a:rPr lang="en-US" smtClean="0"/>
              <a:t>10/25/2024</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1719983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D6D8061D-18C3-4F4F-85EF-561633F58754}" type="datetimeFigureOut">
              <a:rPr lang="en-US" smtClean="0"/>
              <a:t>10/25/2024</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979663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D6D8061D-18C3-4F4F-85EF-561633F58754}" type="datetimeFigureOut">
              <a:rPr lang="en-US" smtClean="0"/>
              <a:t>10/25/2024</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CBD12358-51D2-46B3-9BDE-DF29528B9454}" type="slidenum">
              <a:rPr lang="en-US" smtClean="0"/>
              <a:t>‹#›</a:t>
            </a:fld>
            <a:endParaRPr lang="en-US"/>
          </a:p>
        </p:txBody>
      </p:sp>
    </p:spTree>
    <p:extLst>
      <p:ext uri="{BB962C8B-B14F-4D97-AF65-F5344CB8AC3E}">
        <p14:creationId xmlns:p14="http://schemas.microsoft.com/office/powerpoint/2010/main" val="155606510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3" r:id="rId13"/>
  </p:sldLayoutIdLst>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36">
          <p15:clr>
            <a:srgbClr val="F26B43"/>
          </p15:clr>
        </p15:guide>
        <p15:guide id="4" orient="horz" pos="3984">
          <p15:clr>
            <a:srgbClr val="F26B43"/>
          </p15:clr>
        </p15:guide>
        <p15:guide id="5" pos="336">
          <p15:clr>
            <a:srgbClr val="F26B43"/>
          </p15:clr>
        </p15:guide>
        <p15:guide id="6" pos="7344">
          <p15:clr>
            <a:srgbClr val="F26B43"/>
          </p15:clr>
        </p15:guide>
        <p15:guide id="7" pos="720">
          <p15:clr>
            <a:srgbClr val="F26B43"/>
          </p15:clr>
        </p15:guide>
        <p15:guide id="8" pos="69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24_DA86B550.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NFB.org/CENA" TargetMode="External"/><Relationship Id="rId2" Type="http://schemas.openxmlformats.org/officeDocument/2006/relationships/hyperlink" Target="mailto:kzimnik@nfb.org" TargetMode="External"/><Relationship Id="rId1" Type="http://schemas.openxmlformats.org/officeDocument/2006/relationships/slideLayout" Target="../slideLayouts/slideLayout4.xml"/><Relationship Id="rId6" Type="http://schemas.openxmlformats.org/officeDocument/2006/relationships/hyperlink" Target="http://mdtap.org" TargetMode="External"/><Relationship Id="rId5" Type="http://schemas.openxmlformats.org/officeDocument/2006/relationships/hyperlink" Target="https://mdod.maryland.gov/news/Pages/Web-Accessibility.aspx" TargetMode="External"/><Relationship Id="rId4" Type="http://schemas.openxmlformats.org/officeDocument/2006/relationships/hyperlink" Target="mailto:stephen.polacek@maryland.gov"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51" name="Rectangle 50">
            <a:extLst>
              <a:ext uri="{FF2B5EF4-FFF2-40B4-BE49-F238E27FC236}">
                <a16:creationId xmlns:a16="http://schemas.microsoft.com/office/drawing/2014/main" id="{82950D9A-4705-4314-961A-4F88B2CE41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6FEC93CF-2672-7D78-F278-58C5E012E0DF}"/>
              </a:ext>
            </a:extLst>
          </p:cNvPr>
          <p:cNvSpPr>
            <a:spLocks noGrp="1"/>
          </p:cNvSpPr>
          <p:nvPr>
            <p:ph type="ctrTitle"/>
          </p:nvPr>
        </p:nvSpPr>
        <p:spPr>
          <a:xfrm>
            <a:off x="1104899" y="2355112"/>
            <a:ext cx="6933112" cy="3237615"/>
          </a:xfrm>
        </p:spPr>
        <p:txBody>
          <a:bodyPr vert="horz" lIns="91440" tIns="45720" rIns="91440" bIns="45720" rtlCol="0" anchor="b">
            <a:normAutofit/>
          </a:bodyPr>
          <a:lstStyle/>
          <a:p>
            <a:r>
              <a:rPr lang="en-US" sz="5600" i="1" kern="1200" cap="all" baseline="0" dirty="0">
                <a:solidFill>
                  <a:schemeClr val="tx2"/>
                </a:solidFill>
                <a:latin typeface="+mj-lt"/>
                <a:ea typeface="+mj-ea"/>
                <a:cs typeface="+mj-cs"/>
              </a:rPr>
              <a:t>Collaboration, not Contention </a:t>
            </a:r>
          </a:p>
        </p:txBody>
      </p:sp>
      <p:pic>
        <p:nvPicPr>
          <p:cNvPr id="7" name="Picture Placeholder 6" descr="Looking up view of a city with skyscrapers">
            <a:extLst>
              <a:ext uri="{FF2B5EF4-FFF2-40B4-BE49-F238E27FC236}">
                <a16:creationId xmlns:a16="http://schemas.microsoft.com/office/drawing/2014/main" id="{ED21B7CD-3D69-26B5-8A0B-52A19A6B0A2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5303" r="838" b="-1"/>
          <a:stretch/>
        </p:blipFill>
        <p:spPr>
          <a:xfrm>
            <a:off x="8658226" y="-4762"/>
            <a:ext cx="3541857" cy="6886079"/>
          </a:xfrm>
          <a:custGeom>
            <a:avLst/>
            <a:gdLst/>
            <a:ahLst/>
            <a:cxnLst/>
            <a:rect l="l" t="t" r="r" b="b"/>
            <a:pathLst>
              <a:path w="3541857" h="6886079">
                <a:moveTo>
                  <a:pt x="1248072" y="0"/>
                </a:moveTo>
                <a:lnTo>
                  <a:pt x="3541857" y="0"/>
                </a:lnTo>
                <a:lnTo>
                  <a:pt x="3541857" y="6886079"/>
                </a:lnTo>
                <a:lnTo>
                  <a:pt x="0" y="6864521"/>
                </a:lnTo>
                <a:close/>
              </a:path>
            </a:pathLst>
          </a:custGeom>
        </p:spPr>
      </p:pic>
      <p:cxnSp>
        <p:nvCxnSpPr>
          <p:cNvPr id="53" name="Straight Connector 52">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878186" y="1"/>
            <a:ext cx="345294" cy="688131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EE10AC2-20ED-4628-9A8E-14F8437B55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794205" y="-4764"/>
            <a:ext cx="5397796" cy="104143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8994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B6F97-3257-808D-E9E6-304AC2F7B46D}"/>
              </a:ext>
            </a:extLst>
          </p:cNvPr>
          <p:cNvSpPr>
            <a:spLocks noGrp="1"/>
          </p:cNvSpPr>
          <p:nvPr>
            <p:ph type="title"/>
          </p:nvPr>
        </p:nvSpPr>
        <p:spPr/>
        <p:txBody>
          <a:bodyPr/>
          <a:lstStyle/>
          <a:p>
            <a:r>
              <a:rPr lang="en-US"/>
              <a:t>Accessibility Inclusion fellowship</a:t>
            </a:r>
          </a:p>
        </p:txBody>
      </p:sp>
      <p:sp>
        <p:nvSpPr>
          <p:cNvPr id="3" name="Content Placeholder 2">
            <a:extLst>
              <a:ext uri="{FF2B5EF4-FFF2-40B4-BE49-F238E27FC236}">
                <a16:creationId xmlns:a16="http://schemas.microsoft.com/office/drawing/2014/main" id="{6E510838-BF6E-8CCC-6510-007DDD1F5D94}"/>
              </a:ext>
            </a:extLst>
          </p:cNvPr>
          <p:cNvSpPr>
            <a:spLocks noGrp="1"/>
          </p:cNvSpPr>
          <p:nvPr>
            <p:ph idx="1"/>
          </p:nvPr>
        </p:nvSpPr>
        <p:spPr/>
        <p:txBody>
          <a:bodyPr vert="horz" lIns="91440" tIns="45720" rIns="91440" bIns="45720" rtlCol="0" anchor="t">
            <a:normAutofit/>
          </a:bodyPr>
          <a:lstStyle/>
          <a:p>
            <a:r>
              <a:rPr lang="en-US"/>
              <a:t>Work with university and community college professors to make their courses accessible</a:t>
            </a:r>
          </a:p>
          <a:p>
            <a:r>
              <a:rPr lang="en-US"/>
              <a:t>Wide variety of subjects</a:t>
            </a:r>
          </a:p>
          <a:p>
            <a:pPr lvl="1">
              <a:buFont typeface="Courier New" panose="020B0604020202020204" pitchFamily="34" charset="0"/>
              <a:buChar char="o"/>
            </a:pPr>
            <a:r>
              <a:rPr lang="en-US"/>
              <a:t>Biology, Statistics, Sociology </a:t>
            </a:r>
          </a:p>
          <a:p>
            <a:r>
              <a:rPr lang="en-US"/>
              <a:t>Nonvisual teaching techniques</a:t>
            </a:r>
          </a:p>
          <a:p>
            <a:r>
              <a:rPr lang="en-US"/>
              <a:t>Teaching students to incorporate accessibility in the materials they produce</a:t>
            </a:r>
          </a:p>
          <a:p>
            <a:r>
              <a:rPr lang="en-US"/>
              <a:t>In-person presentations from CENA</a:t>
            </a:r>
          </a:p>
          <a:p>
            <a:r>
              <a:rPr lang="en-US"/>
              <a:t>Class of four fellows per school year</a:t>
            </a:r>
          </a:p>
          <a:p>
            <a:endParaRPr lang="en-US"/>
          </a:p>
        </p:txBody>
      </p:sp>
    </p:spTree>
    <p:extLst>
      <p:ext uri="{BB962C8B-B14F-4D97-AF65-F5344CB8AC3E}">
        <p14:creationId xmlns:p14="http://schemas.microsoft.com/office/powerpoint/2010/main" val="3253950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25" name="Rectangle 24">
            <a:extLst>
              <a:ext uri="{FF2B5EF4-FFF2-40B4-BE49-F238E27FC236}">
                <a16:creationId xmlns:a16="http://schemas.microsoft.com/office/drawing/2014/main" id="{3FA49195-69EB-4E39-A68A-C232E2D03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A92F9DC-743D-47E7-A019-EE09540F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5968DD5-062E-7A53-E403-FD5722D44C84}"/>
              </a:ext>
            </a:extLst>
          </p:cNvPr>
          <p:cNvSpPr>
            <a:spLocks noGrp="1"/>
          </p:cNvSpPr>
          <p:nvPr>
            <p:ph type="title"/>
          </p:nvPr>
        </p:nvSpPr>
        <p:spPr>
          <a:xfrm>
            <a:off x="2194560" y="1239078"/>
            <a:ext cx="7802880" cy="3231543"/>
          </a:xfrm>
        </p:spPr>
        <p:txBody>
          <a:bodyPr vert="horz" lIns="91440" tIns="45720" rIns="91440" bIns="45720" rtlCol="0" anchor="b">
            <a:normAutofit/>
          </a:bodyPr>
          <a:lstStyle/>
          <a:p>
            <a:pPr algn="ctr"/>
            <a:r>
              <a:rPr lang="en-US" sz="6600"/>
              <a:t>Getting Started</a:t>
            </a:r>
          </a:p>
        </p:txBody>
      </p:sp>
      <p:sp>
        <p:nvSpPr>
          <p:cNvPr id="6" name="Text Placeholder 5">
            <a:extLst>
              <a:ext uri="{FF2B5EF4-FFF2-40B4-BE49-F238E27FC236}">
                <a16:creationId xmlns:a16="http://schemas.microsoft.com/office/drawing/2014/main" id="{AF7033F2-482B-B2B9-CB5D-F882F16FF49A}"/>
              </a:ext>
            </a:extLst>
          </p:cNvPr>
          <p:cNvSpPr>
            <a:spLocks noGrp="1"/>
          </p:cNvSpPr>
          <p:nvPr>
            <p:ph type="body" idx="1"/>
          </p:nvPr>
        </p:nvSpPr>
        <p:spPr>
          <a:xfrm>
            <a:off x="3017520" y="4617719"/>
            <a:ext cx="6156961" cy="1259620"/>
          </a:xfrm>
        </p:spPr>
        <p:txBody>
          <a:bodyPr vert="horz" lIns="91440" tIns="45720" rIns="91440" bIns="45720" rtlCol="0" anchor="ctr">
            <a:normAutofit/>
          </a:bodyPr>
          <a:lstStyle/>
          <a:p>
            <a:pPr algn="ctr">
              <a:lnSpc>
                <a:spcPct val="120000"/>
              </a:lnSpc>
            </a:pPr>
            <a:endParaRPr lang="en-US" sz="1800" b="1" cap="all" spc="300">
              <a:solidFill>
                <a:schemeClr val="tx2"/>
              </a:solidFill>
            </a:endParaRPr>
          </a:p>
        </p:txBody>
      </p:sp>
      <p:cxnSp>
        <p:nvCxnSpPr>
          <p:cNvPr id="29" name="Straight Connector 28">
            <a:extLst>
              <a:ext uri="{FF2B5EF4-FFF2-40B4-BE49-F238E27FC236}">
                <a16:creationId xmlns:a16="http://schemas.microsoft.com/office/drawing/2014/main" id="{13280B82-CD55-43FD-92C4-F05E2A8D13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32" y="19556"/>
            <a:ext cx="8547253" cy="232232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0A4F542-D561-4AFB-8321-EB900BAF0A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31" y="0"/>
            <a:ext cx="1461005" cy="461772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4D9248B-0006-4BFE-8110-40C16E45C0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935720" y="3957320"/>
            <a:ext cx="3272713" cy="290067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E593BB5-7AFA-4C8F-AECA-CE733B1FD0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93326" y="0"/>
            <a:ext cx="1332509" cy="685799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521483B-CE28-412B-9C71-9BE081E9DC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37960" y="0"/>
            <a:ext cx="5654039" cy="220625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C9F4738-DD27-44BE-98C6-AB0B2296BD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 y="5196840"/>
            <a:ext cx="5181599" cy="164160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19896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3" name="Rectangle 652">
            <a:extLst>
              <a:ext uri="{FF2B5EF4-FFF2-40B4-BE49-F238E27FC236}">
                <a16:creationId xmlns:a16="http://schemas.microsoft.com/office/drawing/2014/main" id="{15F0A9D0-BB35-4CAB-B92D-E061B9D8E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5" name="Straight Connector 654">
            <a:extLst>
              <a:ext uri="{FF2B5EF4-FFF2-40B4-BE49-F238E27FC236}">
                <a16:creationId xmlns:a16="http://schemas.microsoft.com/office/drawing/2014/main" id="{52F5DE35-776B-4C7D-AF2E-514E68BDD2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0" y="0"/>
            <a:ext cx="698360" cy="57024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57" name="Straight Connector 656">
            <a:extLst>
              <a:ext uri="{FF2B5EF4-FFF2-40B4-BE49-F238E27FC236}">
                <a16:creationId xmlns:a16="http://schemas.microsoft.com/office/drawing/2014/main" id="{4A65E4E8-1272-4386-BDFE-0129D7A7E2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9642143" y="0"/>
            <a:ext cx="2549857" cy="207446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59" name="Straight Connector 658">
            <a:extLst>
              <a:ext uri="{FF2B5EF4-FFF2-40B4-BE49-F238E27FC236}">
                <a16:creationId xmlns:a16="http://schemas.microsoft.com/office/drawing/2014/main" id="{A6515F51-DBC6-42B8-9C34-749F69BB65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97737" y="0"/>
            <a:ext cx="1294263" cy="599136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62DF414F-FD27-5C7E-BCA0-3A213BA9B496}"/>
              </a:ext>
            </a:extLst>
          </p:cNvPr>
          <p:cNvSpPr>
            <a:spLocks noGrp="1"/>
          </p:cNvSpPr>
          <p:nvPr>
            <p:ph type="title"/>
          </p:nvPr>
        </p:nvSpPr>
        <p:spPr>
          <a:xfrm>
            <a:off x="1129553" y="638174"/>
            <a:ext cx="10529048" cy="1476375"/>
          </a:xfrm>
        </p:spPr>
        <p:txBody>
          <a:bodyPr>
            <a:normAutofit/>
          </a:bodyPr>
          <a:lstStyle/>
          <a:p>
            <a:r>
              <a:rPr lang="en-US"/>
              <a:t>Starting Projects</a:t>
            </a:r>
          </a:p>
        </p:txBody>
      </p:sp>
      <p:cxnSp>
        <p:nvCxnSpPr>
          <p:cNvPr id="661" name="Straight Connector 660">
            <a:extLst>
              <a:ext uri="{FF2B5EF4-FFF2-40B4-BE49-F238E27FC236}">
                <a16:creationId xmlns:a16="http://schemas.microsoft.com/office/drawing/2014/main" id="{873F5967-4993-405D-A3E6-84DCEFF44C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2403086" cy="103723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646" name="Content Placeholder 645">
            <a:extLst>
              <a:ext uri="{FF2B5EF4-FFF2-40B4-BE49-F238E27FC236}">
                <a16:creationId xmlns:a16="http://schemas.microsoft.com/office/drawing/2014/main" id="{D888EC26-AF47-1376-38CF-58A975DB201D}"/>
              </a:ext>
            </a:extLst>
          </p:cNvPr>
          <p:cNvSpPr>
            <a:spLocks noGrp="1"/>
          </p:cNvSpPr>
          <p:nvPr>
            <p:ph idx="1"/>
          </p:nvPr>
        </p:nvSpPr>
        <p:spPr>
          <a:xfrm>
            <a:off x="1129553" y="2114549"/>
            <a:ext cx="4632341" cy="4190331"/>
          </a:xfrm>
        </p:spPr>
        <p:txBody>
          <a:bodyPr vert="horz" lIns="91440" tIns="45720" rIns="91440" bIns="45720" rtlCol="0" anchor="t">
            <a:normAutofit/>
          </a:bodyPr>
          <a:lstStyle/>
          <a:p>
            <a:pPr>
              <a:lnSpc>
                <a:spcPct val="90000"/>
              </a:lnSpc>
              <a:spcBef>
                <a:spcPts val="0"/>
              </a:spcBef>
              <a:spcAft>
                <a:spcPts val="600"/>
              </a:spcAft>
            </a:pPr>
            <a:r>
              <a:rPr lang="en-US" sz="2200" i="1" dirty="0">
                <a:latin typeface="Calibri"/>
                <a:ea typeface="Calibri"/>
                <a:cs typeface="Calibri"/>
              </a:rPr>
              <a:t>Access to Education</a:t>
            </a:r>
            <a:r>
              <a:rPr lang="en-US" sz="2200" dirty="0">
                <a:latin typeface="Calibri"/>
                <a:ea typeface="Calibri"/>
                <a:cs typeface="Calibri"/>
              </a:rPr>
              <a:t>: Host a staff development days and request training on lived experience </a:t>
            </a:r>
          </a:p>
          <a:p>
            <a:pPr>
              <a:lnSpc>
                <a:spcPct val="90000"/>
              </a:lnSpc>
              <a:spcBef>
                <a:spcPts val="0"/>
              </a:spcBef>
              <a:spcAft>
                <a:spcPts val="600"/>
              </a:spcAft>
            </a:pPr>
            <a:r>
              <a:rPr lang="en-US" sz="2200" i="1" dirty="0">
                <a:latin typeface="Calibri"/>
                <a:ea typeface="Calibri"/>
                <a:cs typeface="Calibri"/>
              </a:rPr>
              <a:t>Access to Employment</a:t>
            </a:r>
            <a:r>
              <a:rPr lang="en-US" sz="2200" dirty="0">
                <a:latin typeface="Calibri"/>
                <a:ea typeface="Calibri"/>
                <a:cs typeface="Calibri"/>
              </a:rPr>
              <a:t>: Request user testing to get feedback on new tools or apps </a:t>
            </a:r>
          </a:p>
          <a:p>
            <a:pPr>
              <a:lnSpc>
                <a:spcPct val="90000"/>
              </a:lnSpc>
              <a:spcBef>
                <a:spcPts val="0"/>
              </a:spcBef>
              <a:spcAft>
                <a:spcPts val="600"/>
              </a:spcAft>
            </a:pPr>
            <a:r>
              <a:rPr lang="en-US" sz="2200" i="1" dirty="0">
                <a:latin typeface="Calibri"/>
                <a:ea typeface="Calibri"/>
                <a:cs typeface="Calibri"/>
              </a:rPr>
              <a:t>Accessibility Seminars</a:t>
            </a:r>
            <a:r>
              <a:rPr lang="en-US" sz="2200" dirty="0">
                <a:latin typeface="Calibri"/>
                <a:ea typeface="Calibri"/>
                <a:cs typeface="Calibri"/>
              </a:rPr>
              <a:t>: Invite guest speakers to classes and events</a:t>
            </a:r>
          </a:p>
          <a:p>
            <a:pPr>
              <a:lnSpc>
                <a:spcPct val="90000"/>
              </a:lnSpc>
              <a:spcBef>
                <a:spcPts val="0"/>
              </a:spcBef>
              <a:spcAft>
                <a:spcPts val="600"/>
              </a:spcAft>
            </a:pPr>
            <a:r>
              <a:rPr lang="en-US" sz="2200" i="1" dirty="0">
                <a:latin typeface="Calibri"/>
                <a:ea typeface="Calibri"/>
                <a:cs typeface="Calibri"/>
              </a:rPr>
              <a:t>Smart Cities</a:t>
            </a:r>
            <a:r>
              <a:rPr lang="en-US" sz="2200" dirty="0">
                <a:latin typeface="Calibri"/>
                <a:ea typeface="Calibri"/>
                <a:cs typeface="Calibri"/>
              </a:rPr>
              <a:t>: Develop accessible campus maps and AT in classrooms</a:t>
            </a:r>
          </a:p>
          <a:p>
            <a:pPr>
              <a:lnSpc>
                <a:spcPct val="90000"/>
              </a:lnSpc>
              <a:spcBef>
                <a:spcPts val="0"/>
              </a:spcBef>
              <a:spcAft>
                <a:spcPts val="600"/>
              </a:spcAft>
            </a:pPr>
            <a:r>
              <a:rPr lang="en-US" sz="2200" i="1" dirty="0">
                <a:latin typeface="Calibri"/>
                <a:ea typeface="Calibri"/>
                <a:cs typeface="Calibri"/>
              </a:rPr>
              <a:t>Accessibility Fellowship</a:t>
            </a:r>
            <a:r>
              <a:rPr lang="en-US" sz="2200" dirty="0">
                <a:latin typeface="Calibri"/>
                <a:ea typeface="Calibri"/>
                <a:cs typeface="Calibri"/>
              </a:rPr>
              <a:t>: Build internships or host summits</a:t>
            </a:r>
          </a:p>
        </p:txBody>
      </p:sp>
      <p:cxnSp>
        <p:nvCxnSpPr>
          <p:cNvPr id="663" name="Straight Connector 662">
            <a:extLst>
              <a:ext uri="{FF2B5EF4-FFF2-40B4-BE49-F238E27FC236}">
                <a16:creationId xmlns:a16="http://schemas.microsoft.com/office/drawing/2014/main" id="{A3A523CC-BD6C-4A0D-B9DB-1DC2CE1E22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807758" y="5501473"/>
            <a:ext cx="5455709" cy="135652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650" name="Graphic 649">
            <a:extLst>
              <a:ext uri="{FF2B5EF4-FFF2-40B4-BE49-F238E27FC236}">
                <a16:creationId xmlns:a16="http://schemas.microsoft.com/office/drawing/2014/main" id="{F136D901-4BBC-0CCD-B242-92F00E17F66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98492" y="2114549"/>
            <a:ext cx="4210052" cy="4210052"/>
          </a:xfrm>
          <a:prstGeom prst="rect">
            <a:avLst/>
          </a:prstGeom>
        </p:spPr>
      </p:pic>
    </p:spTree>
    <p:extLst>
      <p:ext uri="{BB962C8B-B14F-4D97-AF65-F5344CB8AC3E}">
        <p14:creationId xmlns:p14="http://schemas.microsoft.com/office/powerpoint/2010/main" val="3666261328"/>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6EC8-076E-6310-440A-4FDD2F1071B4}"/>
              </a:ext>
            </a:extLst>
          </p:cNvPr>
          <p:cNvSpPr>
            <a:spLocks noGrp="1"/>
          </p:cNvSpPr>
          <p:nvPr>
            <p:ph type="title"/>
          </p:nvPr>
        </p:nvSpPr>
        <p:spPr/>
        <p:txBody>
          <a:bodyPr>
            <a:normAutofit/>
          </a:bodyPr>
          <a:lstStyle/>
          <a:p>
            <a:pPr algn="ctr"/>
            <a:r>
              <a:rPr lang="en-US" sz="7200"/>
              <a:t>Include Those With Disabilities </a:t>
            </a:r>
          </a:p>
        </p:txBody>
      </p:sp>
    </p:spTree>
    <p:extLst>
      <p:ext uri="{BB962C8B-B14F-4D97-AF65-F5344CB8AC3E}">
        <p14:creationId xmlns:p14="http://schemas.microsoft.com/office/powerpoint/2010/main" val="2154415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F5E3-2B1C-7C0A-8581-67A9052D13AA}"/>
              </a:ext>
            </a:extLst>
          </p:cNvPr>
          <p:cNvSpPr>
            <a:spLocks noGrp="1"/>
          </p:cNvSpPr>
          <p:nvPr>
            <p:ph type="title"/>
          </p:nvPr>
        </p:nvSpPr>
        <p:spPr>
          <a:noFill/>
        </p:spPr>
        <p:txBody>
          <a:bodyPr/>
          <a:lstStyle/>
          <a:p>
            <a:r>
              <a:rPr lang="en-US"/>
              <a:t>CENA – ITAI Evaluations</a:t>
            </a:r>
          </a:p>
        </p:txBody>
      </p:sp>
      <p:pic>
        <p:nvPicPr>
          <p:cNvPr id="24" name="Picture Placeholder 7">
            <a:extLst>
              <a:ext uri="{FF2B5EF4-FFF2-40B4-BE49-F238E27FC236}">
                <a16:creationId xmlns:a16="http://schemas.microsoft.com/office/drawing/2014/main" id="{A672B903-78EE-718A-C122-69D512078839}"/>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12020" t="331" r="3684" b="318"/>
          <a:stretch/>
        </p:blipFill>
        <p:spPr>
          <a:xfrm>
            <a:off x="0" y="0"/>
            <a:ext cx="3594403" cy="6858902"/>
          </a:xfrm>
          <a:noFill/>
        </p:spPr>
      </p:pic>
      <p:sp>
        <p:nvSpPr>
          <p:cNvPr id="3" name="Content Placeholder 2">
            <a:extLst>
              <a:ext uri="{FF2B5EF4-FFF2-40B4-BE49-F238E27FC236}">
                <a16:creationId xmlns:a16="http://schemas.microsoft.com/office/drawing/2014/main" id="{A6A33159-D030-2F82-A142-F75940728319}"/>
              </a:ext>
            </a:extLst>
          </p:cNvPr>
          <p:cNvSpPr>
            <a:spLocks noGrp="1"/>
          </p:cNvSpPr>
          <p:nvPr>
            <p:ph sz="half" idx="2"/>
          </p:nvPr>
        </p:nvSpPr>
        <p:spPr>
          <a:noFill/>
        </p:spPr>
        <p:txBody>
          <a:bodyPr vert="horz" lIns="91440" tIns="45720" rIns="91440" bIns="45720" rtlCol="0" anchor="t">
            <a:normAutofit/>
          </a:bodyPr>
          <a:lstStyle/>
          <a:p>
            <a:r>
              <a:rPr lang="en-US"/>
              <a:t>ITAI provides accessibility evaluations to other state agencies</a:t>
            </a:r>
          </a:p>
          <a:p>
            <a:pPr lvl="1"/>
            <a:r>
              <a:rPr lang="en-US"/>
              <a:t>NFB CENA receives complaints or notifications from members, reviews, and passes them along</a:t>
            </a:r>
          </a:p>
          <a:p>
            <a:pPr lvl="1"/>
            <a:r>
              <a:rPr lang="en-US"/>
              <a:t>ITAI tracks remediation progress and sends updates to CENA to inform constituents of expected updates </a:t>
            </a:r>
          </a:p>
          <a:p>
            <a:pPr lvl="1"/>
            <a:r>
              <a:rPr lang="en-US"/>
              <a:t>CENA helps explain blind and low vision needs to vendors (lived experience)</a:t>
            </a:r>
          </a:p>
        </p:txBody>
      </p:sp>
    </p:spTree>
    <p:extLst>
      <p:ext uri="{BB962C8B-B14F-4D97-AF65-F5344CB8AC3E}">
        <p14:creationId xmlns:p14="http://schemas.microsoft.com/office/powerpoint/2010/main" val="3666674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81775E6C-9FE7-4AE4-ABE7-2568D95DE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23">
            <a:extLst>
              <a:ext uri="{FF2B5EF4-FFF2-40B4-BE49-F238E27FC236}">
                <a16:creationId xmlns:a16="http://schemas.microsoft.com/office/drawing/2014/main" id="{8CECB99A-E2AB-482F-A307-487955310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1323" y="-5553"/>
            <a:ext cx="8860678" cy="687330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229836 w 5905812"/>
              <a:gd name="connsiteY0" fmla="*/ 0 h 6888661"/>
              <a:gd name="connsiteX1" fmla="*/ 5905812 w 5905812"/>
              <a:gd name="connsiteY1" fmla="*/ 11953 h 6888661"/>
              <a:gd name="connsiteX2" fmla="*/ 5905812 w 5905812"/>
              <a:gd name="connsiteY2" fmla="*/ 6869951 h 6888661"/>
              <a:gd name="connsiteX3" fmla="*/ 0 w 5905812"/>
              <a:gd name="connsiteY3" fmla="*/ 6888661 h 6888661"/>
              <a:gd name="connsiteX4" fmla="*/ 1229836 w 5905812"/>
              <a:gd name="connsiteY4" fmla="*/ 0 h 6888661"/>
              <a:gd name="connsiteX0" fmla="*/ 1156550 w 5832526"/>
              <a:gd name="connsiteY0" fmla="*/ 0 h 6883466"/>
              <a:gd name="connsiteX1" fmla="*/ 5832526 w 5832526"/>
              <a:gd name="connsiteY1" fmla="*/ 11953 h 6883466"/>
              <a:gd name="connsiteX2" fmla="*/ 5832526 w 5832526"/>
              <a:gd name="connsiteY2" fmla="*/ 6869951 h 6883466"/>
              <a:gd name="connsiteX3" fmla="*/ 0 w 5832526"/>
              <a:gd name="connsiteY3" fmla="*/ 6883466 h 6883466"/>
              <a:gd name="connsiteX4" fmla="*/ 1156550 w 5832526"/>
              <a:gd name="connsiteY4" fmla="*/ 0 h 6883466"/>
              <a:gd name="connsiteX0" fmla="*/ 1104130 w 5780106"/>
              <a:gd name="connsiteY0" fmla="*/ 0 h 6873306"/>
              <a:gd name="connsiteX1" fmla="*/ 5780106 w 5780106"/>
              <a:gd name="connsiteY1" fmla="*/ 11953 h 6873306"/>
              <a:gd name="connsiteX2" fmla="*/ 5780106 w 5780106"/>
              <a:gd name="connsiteY2" fmla="*/ 6869951 h 6873306"/>
              <a:gd name="connsiteX3" fmla="*/ 0 w 5780106"/>
              <a:gd name="connsiteY3" fmla="*/ 6873306 h 6873306"/>
              <a:gd name="connsiteX4" fmla="*/ 1104130 w 5780106"/>
              <a:gd name="connsiteY4" fmla="*/ 0 h 6873306"/>
              <a:gd name="connsiteX0" fmla="*/ 1064815 w 5740791"/>
              <a:gd name="connsiteY0" fmla="*/ 0 h 6869951"/>
              <a:gd name="connsiteX1" fmla="*/ 5740791 w 5740791"/>
              <a:gd name="connsiteY1" fmla="*/ 11953 h 6869951"/>
              <a:gd name="connsiteX2" fmla="*/ 5740791 w 5740791"/>
              <a:gd name="connsiteY2" fmla="*/ 6869951 h 6869951"/>
              <a:gd name="connsiteX3" fmla="*/ 0 w 5740791"/>
              <a:gd name="connsiteY3" fmla="*/ 6863146 h 6869951"/>
              <a:gd name="connsiteX4" fmla="*/ 1064815 w 5740791"/>
              <a:gd name="connsiteY4" fmla="*/ 0 h 6869951"/>
              <a:gd name="connsiteX0" fmla="*/ 1038605 w 5714581"/>
              <a:gd name="connsiteY0" fmla="*/ 0 h 6873306"/>
              <a:gd name="connsiteX1" fmla="*/ 5714581 w 5714581"/>
              <a:gd name="connsiteY1" fmla="*/ 11953 h 6873306"/>
              <a:gd name="connsiteX2" fmla="*/ 5714581 w 5714581"/>
              <a:gd name="connsiteY2" fmla="*/ 6869951 h 6873306"/>
              <a:gd name="connsiteX3" fmla="*/ 0 w 5714581"/>
              <a:gd name="connsiteY3" fmla="*/ 6873306 h 6873306"/>
              <a:gd name="connsiteX4" fmla="*/ 1038605 w 5714581"/>
              <a:gd name="connsiteY4" fmla="*/ 0 h 6873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4581" h="6873306">
                <a:moveTo>
                  <a:pt x="1038605" y="0"/>
                </a:moveTo>
                <a:lnTo>
                  <a:pt x="5714581" y="11953"/>
                </a:lnTo>
                <a:lnTo>
                  <a:pt x="5714581" y="6869951"/>
                </a:lnTo>
                <a:lnTo>
                  <a:pt x="0" y="6873306"/>
                </a:lnTo>
                <a:lnTo>
                  <a:pt x="1038605"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F6BD1BAD-AFA2-68AD-17B9-FEF622CCEF0E}"/>
              </a:ext>
            </a:extLst>
          </p:cNvPr>
          <p:cNvSpPr>
            <a:spLocks noGrp="1"/>
          </p:cNvSpPr>
          <p:nvPr>
            <p:ph type="title"/>
          </p:nvPr>
        </p:nvSpPr>
        <p:spPr>
          <a:xfrm>
            <a:off x="680484" y="675167"/>
            <a:ext cx="3971261" cy="4064174"/>
          </a:xfrm>
        </p:spPr>
        <p:txBody>
          <a:bodyPr anchor="t">
            <a:normAutofit/>
          </a:bodyPr>
          <a:lstStyle/>
          <a:p>
            <a:r>
              <a:rPr lang="en-US" sz="3700"/>
              <a:t>MDTAP’s Connections</a:t>
            </a:r>
          </a:p>
        </p:txBody>
      </p:sp>
      <p:sp>
        <p:nvSpPr>
          <p:cNvPr id="131" name="Content Placeholder 130">
            <a:extLst>
              <a:ext uri="{FF2B5EF4-FFF2-40B4-BE49-F238E27FC236}">
                <a16:creationId xmlns:a16="http://schemas.microsoft.com/office/drawing/2014/main" id="{6410A16F-FDB6-D190-5FBA-B78DD3434527}"/>
              </a:ext>
            </a:extLst>
          </p:cNvPr>
          <p:cNvSpPr>
            <a:spLocks noGrp="1"/>
          </p:cNvSpPr>
          <p:nvPr>
            <p:ph idx="1"/>
          </p:nvPr>
        </p:nvSpPr>
        <p:spPr>
          <a:xfrm>
            <a:off x="5493026" y="533400"/>
            <a:ext cx="5883964" cy="5771481"/>
          </a:xfrm>
        </p:spPr>
        <p:txBody>
          <a:bodyPr vert="horz" lIns="91440" tIns="45720" rIns="91440" bIns="45720" rtlCol="0" anchor="ctr">
            <a:normAutofit/>
          </a:bodyPr>
          <a:lstStyle/>
          <a:p>
            <a:pPr>
              <a:spcBef>
                <a:spcPts val="0"/>
              </a:spcBef>
            </a:pPr>
            <a:r>
              <a:rPr lang="en-US" dirty="0">
                <a:latin typeface="Calibri"/>
                <a:ea typeface="Calibri"/>
                <a:cs typeface="Calibri"/>
              </a:rPr>
              <a:t>AT Tech Act Program </a:t>
            </a:r>
          </a:p>
          <a:p>
            <a:pPr lvl="1">
              <a:spcBef>
                <a:spcPts val="0"/>
              </a:spcBef>
            </a:pPr>
            <a:r>
              <a:rPr lang="en-US" dirty="0">
                <a:latin typeface="Calibri"/>
                <a:ea typeface="Calibri"/>
                <a:cs typeface="Calibri"/>
              </a:rPr>
              <a:t>Other state's AT programs</a:t>
            </a:r>
          </a:p>
          <a:p>
            <a:pPr lvl="1">
              <a:spcBef>
                <a:spcPts val="0"/>
              </a:spcBef>
            </a:pPr>
            <a:r>
              <a:rPr lang="en-US" dirty="0">
                <a:latin typeface="Calibri"/>
                <a:ea typeface="Calibri"/>
                <a:cs typeface="Calibri"/>
              </a:rPr>
              <a:t>Centers for Independent Living</a:t>
            </a:r>
          </a:p>
          <a:p>
            <a:pPr>
              <a:spcBef>
                <a:spcPts val="0"/>
              </a:spcBef>
            </a:pPr>
            <a:r>
              <a:rPr lang="en-US" dirty="0">
                <a:latin typeface="Calibri"/>
                <a:ea typeface="Calibri"/>
                <a:cs typeface="Calibri"/>
              </a:rPr>
              <a:t>MDTAP Advisory Council</a:t>
            </a:r>
          </a:p>
          <a:p>
            <a:pPr lvl="1">
              <a:spcBef>
                <a:spcPts val="0"/>
              </a:spcBef>
            </a:pPr>
            <a:r>
              <a:rPr lang="en-US" dirty="0">
                <a:latin typeface="Calibri"/>
                <a:ea typeface="Calibri"/>
                <a:cs typeface="Calibri"/>
              </a:rPr>
              <a:t>NFB Executive</a:t>
            </a:r>
          </a:p>
          <a:p>
            <a:pPr lvl="1">
              <a:spcBef>
                <a:spcPts val="0"/>
              </a:spcBef>
            </a:pPr>
            <a:r>
              <a:rPr lang="en-US" dirty="0">
                <a:latin typeface="Calibri"/>
                <a:ea typeface="Calibri"/>
                <a:cs typeface="Calibri"/>
              </a:rPr>
              <a:t>Veteran Advocate</a:t>
            </a:r>
          </a:p>
          <a:p>
            <a:pPr lvl="1">
              <a:spcBef>
                <a:spcPts val="0"/>
              </a:spcBef>
            </a:pPr>
            <a:r>
              <a:rPr lang="en-US" dirty="0">
                <a:latin typeface="Calibri"/>
                <a:ea typeface="Calibri"/>
                <a:cs typeface="Calibri"/>
              </a:rPr>
              <a:t>Constituent with a disability</a:t>
            </a:r>
          </a:p>
          <a:p>
            <a:pPr>
              <a:spcBef>
                <a:spcPts val="0"/>
              </a:spcBef>
            </a:pPr>
            <a:r>
              <a:rPr lang="en-US" dirty="0">
                <a:latin typeface="Calibri"/>
                <a:ea typeface="Calibri"/>
                <a:cs typeface="Calibri"/>
              </a:rPr>
              <a:t>Policy directors at MTAP will work with other organizations on policy and bills</a:t>
            </a:r>
          </a:p>
          <a:p>
            <a:pPr lvl="1">
              <a:spcBef>
                <a:spcPts val="0"/>
              </a:spcBef>
            </a:pPr>
            <a:r>
              <a:rPr lang="en-US" dirty="0">
                <a:latin typeface="Calibri"/>
                <a:ea typeface="Calibri"/>
                <a:cs typeface="Calibri"/>
              </a:rPr>
              <a:t>Disability Rights Maryland – Plain Language Initiative</a:t>
            </a:r>
          </a:p>
          <a:p>
            <a:pPr lvl="1">
              <a:spcBef>
                <a:spcPts val="0"/>
              </a:spcBef>
            </a:pPr>
            <a:r>
              <a:rPr lang="en-US" dirty="0">
                <a:latin typeface="Calibri"/>
                <a:ea typeface="Calibri"/>
                <a:cs typeface="Calibri"/>
              </a:rPr>
              <a:t>Maryland Developmental Disabilities Council – Inclusive Playgrounds</a:t>
            </a:r>
          </a:p>
          <a:p>
            <a:pPr>
              <a:spcBef>
                <a:spcPts val="0"/>
              </a:spcBef>
            </a:pPr>
            <a:r>
              <a:rPr lang="en-US" dirty="0">
                <a:latin typeface="Calibri"/>
                <a:ea typeface="Calibri"/>
                <a:cs typeface="Calibri"/>
              </a:rPr>
              <a:t>Assisting agency and advocate communications</a:t>
            </a:r>
          </a:p>
          <a:p>
            <a:pPr lvl="1">
              <a:spcBef>
                <a:spcPts val="0"/>
              </a:spcBef>
            </a:pPr>
            <a:r>
              <a:rPr lang="en-US" dirty="0">
                <a:latin typeface="Calibri"/>
                <a:ea typeface="Calibri"/>
                <a:cs typeface="Calibri"/>
              </a:rPr>
              <a:t>Department of Transportation – NFB of Maryland – feedback on apps</a:t>
            </a:r>
          </a:p>
          <a:p>
            <a:endParaRPr lang="en-US" dirty="0"/>
          </a:p>
        </p:txBody>
      </p:sp>
      <p:cxnSp>
        <p:nvCxnSpPr>
          <p:cNvPr id="140" name="Straight Connector 139">
            <a:extLst>
              <a:ext uri="{FF2B5EF4-FFF2-40B4-BE49-F238E27FC236}">
                <a16:creationId xmlns:a16="http://schemas.microsoft.com/office/drawing/2014/main" id="{A3B4C179-2540-4304-9C9C-2AAAA53EFD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 y="4894729"/>
            <a:ext cx="4206239" cy="196787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7A364443-B44B-44C9-B8C4-AED23CB621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91373" y="0"/>
            <a:ext cx="463526" cy="691388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5010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57EB692-8CF7-6E00-019C-68F4E44684CE}"/>
              </a:ext>
            </a:extLst>
          </p:cNvPr>
          <p:cNvSpPr>
            <a:spLocks noGrp="1"/>
          </p:cNvSpPr>
          <p:nvPr>
            <p:ph type="title"/>
          </p:nvPr>
        </p:nvSpPr>
        <p:spPr/>
        <p:txBody>
          <a:bodyPr/>
          <a:lstStyle/>
          <a:p>
            <a:r>
              <a:rPr lang="en-US"/>
              <a:t>Benefits of Participation</a:t>
            </a:r>
          </a:p>
        </p:txBody>
      </p:sp>
      <p:sp>
        <p:nvSpPr>
          <p:cNvPr id="13" name="Text Placeholder 12">
            <a:extLst>
              <a:ext uri="{FF2B5EF4-FFF2-40B4-BE49-F238E27FC236}">
                <a16:creationId xmlns:a16="http://schemas.microsoft.com/office/drawing/2014/main" id="{906A5512-E419-D7B6-7C4F-B10AAD43D5DA}"/>
              </a:ext>
            </a:extLst>
          </p:cNvPr>
          <p:cNvSpPr>
            <a:spLocks noGrp="1"/>
          </p:cNvSpPr>
          <p:nvPr>
            <p:ph type="body" idx="1"/>
          </p:nvPr>
        </p:nvSpPr>
        <p:spPr/>
        <p:txBody>
          <a:bodyPr/>
          <a:lstStyle/>
          <a:p>
            <a:r>
              <a:rPr lang="en-US"/>
              <a:t>Agencies</a:t>
            </a:r>
          </a:p>
        </p:txBody>
      </p:sp>
      <p:sp>
        <p:nvSpPr>
          <p:cNvPr id="14" name="Content Placeholder 13">
            <a:extLst>
              <a:ext uri="{FF2B5EF4-FFF2-40B4-BE49-F238E27FC236}">
                <a16:creationId xmlns:a16="http://schemas.microsoft.com/office/drawing/2014/main" id="{E0BBC8FD-25B3-9DB2-B38C-3C24C9119226}"/>
              </a:ext>
            </a:extLst>
          </p:cNvPr>
          <p:cNvSpPr>
            <a:spLocks noGrp="1"/>
          </p:cNvSpPr>
          <p:nvPr>
            <p:ph sz="half" idx="2"/>
          </p:nvPr>
        </p:nvSpPr>
        <p:spPr/>
        <p:txBody>
          <a:bodyPr vert="horz" lIns="91440" tIns="45720" rIns="91440" bIns="45720" rtlCol="0" anchor="t">
            <a:normAutofit/>
          </a:bodyPr>
          <a:lstStyle/>
          <a:p>
            <a:r>
              <a:rPr lang="en-US"/>
              <a:t>Get actionable feedback</a:t>
            </a:r>
          </a:p>
          <a:p>
            <a:r>
              <a:rPr lang="en-US"/>
              <a:t>Organize better communication with constituents</a:t>
            </a:r>
          </a:p>
          <a:p>
            <a:r>
              <a:rPr lang="en-US"/>
              <a:t>Earn trust</a:t>
            </a:r>
          </a:p>
        </p:txBody>
      </p:sp>
      <p:sp>
        <p:nvSpPr>
          <p:cNvPr id="15" name="Text Placeholder 14">
            <a:extLst>
              <a:ext uri="{FF2B5EF4-FFF2-40B4-BE49-F238E27FC236}">
                <a16:creationId xmlns:a16="http://schemas.microsoft.com/office/drawing/2014/main" id="{2B32A088-9DB6-885D-36D0-A5AF7EA55315}"/>
              </a:ext>
            </a:extLst>
          </p:cNvPr>
          <p:cNvSpPr>
            <a:spLocks noGrp="1"/>
          </p:cNvSpPr>
          <p:nvPr>
            <p:ph type="body" sz="quarter" idx="3"/>
          </p:nvPr>
        </p:nvSpPr>
        <p:spPr/>
        <p:txBody>
          <a:bodyPr/>
          <a:lstStyle/>
          <a:p>
            <a:r>
              <a:rPr lang="en-US"/>
              <a:t>Advocates</a:t>
            </a:r>
          </a:p>
        </p:txBody>
      </p:sp>
      <p:sp>
        <p:nvSpPr>
          <p:cNvPr id="16" name="Content Placeholder 15">
            <a:extLst>
              <a:ext uri="{FF2B5EF4-FFF2-40B4-BE49-F238E27FC236}">
                <a16:creationId xmlns:a16="http://schemas.microsoft.com/office/drawing/2014/main" id="{390AEAB9-4225-EBEE-A69E-752F9A2DFB9F}"/>
              </a:ext>
            </a:extLst>
          </p:cNvPr>
          <p:cNvSpPr>
            <a:spLocks noGrp="1"/>
          </p:cNvSpPr>
          <p:nvPr>
            <p:ph sz="quarter" idx="4"/>
          </p:nvPr>
        </p:nvSpPr>
        <p:spPr/>
        <p:txBody>
          <a:bodyPr vert="horz" lIns="91440" tIns="45720" rIns="91440" bIns="45720" rtlCol="0" anchor="t">
            <a:normAutofit/>
          </a:bodyPr>
          <a:lstStyle/>
          <a:p>
            <a:r>
              <a:rPr lang="en-US"/>
              <a:t>Talk to those with the same goals </a:t>
            </a:r>
          </a:p>
          <a:p>
            <a:r>
              <a:rPr lang="en-US"/>
              <a:t>Feel like they are getting results</a:t>
            </a:r>
          </a:p>
          <a:p>
            <a:r>
              <a:rPr lang="en-US"/>
              <a:t>Don't need lawsuits to accomplish something</a:t>
            </a:r>
          </a:p>
        </p:txBody>
      </p:sp>
    </p:spTree>
    <p:extLst>
      <p:ext uri="{BB962C8B-B14F-4D97-AF65-F5344CB8AC3E}">
        <p14:creationId xmlns:p14="http://schemas.microsoft.com/office/powerpoint/2010/main" val="1008195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49" name="Rectangle 48">
            <a:extLst>
              <a:ext uri="{FF2B5EF4-FFF2-40B4-BE49-F238E27FC236}">
                <a16:creationId xmlns:a16="http://schemas.microsoft.com/office/drawing/2014/main" id="{3FA49195-69EB-4E39-A68A-C232E2D03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A92F9DC-743D-47E7-A019-EE09540F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4C14F26-00AE-EA17-E5F0-53A417D15C18}"/>
              </a:ext>
            </a:extLst>
          </p:cNvPr>
          <p:cNvSpPr>
            <a:spLocks noGrp="1"/>
          </p:cNvSpPr>
          <p:nvPr>
            <p:ph type="title"/>
          </p:nvPr>
        </p:nvSpPr>
        <p:spPr>
          <a:xfrm>
            <a:off x="2194560" y="1239078"/>
            <a:ext cx="7802880" cy="3231543"/>
          </a:xfrm>
        </p:spPr>
        <p:txBody>
          <a:bodyPr vert="horz" lIns="91440" tIns="45720" rIns="91440" bIns="45720" rtlCol="0" anchor="b">
            <a:normAutofit/>
          </a:bodyPr>
          <a:lstStyle/>
          <a:p>
            <a:pPr algn="ctr"/>
            <a:r>
              <a:rPr lang="en-US" sz="6600"/>
              <a:t>University Events</a:t>
            </a:r>
          </a:p>
        </p:txBody>
      </p:sp>
      <p:sp>
        <p:nvSpPr>
          <p:cNvPr id="5" name="Text Placeholder 4">
            <a:extLst>
              <a:ext uri="{FF2B5EF4-FFF2-40B4-BE49-F238E27FC236}">
                <a16:creationId xmlns:a16="http://schemas.microsoft.com/office/drawing/2014/main" id="{20A61FEE-F90C-9E47-A14F-E192BAC19103}"/>
              </a:ext>
            </a:extLst>
          </p:cNvPr>
          <p:cNvSpPr>
            <a:spLocks noGrp="1"/>
          </p:cNvSpPr>
          <p:nvPr>
            <p:ph type="body" idx="1"/>
          </p:nvPr>
        </p:nvSpPr>
        <p:spPr>
          <a:xfrm>
            <a:off x="3017520" y="4617719"/>
            <a:ext cx="6156961" cy="1259620"/>
          </a:xfrm>
        </p:spPr>
        <p:txBody>
          <a:bodyPr vert="horz" lIns="91440" tIns="45720" rIns="91440" bIns="45720" rtlCol="0" anchor="ctr">
            <a:normAutofit/>
          </a:bodyPr>
          <a:lstStyle/>
          <a:p>
            <a:pPr algn="ctr">
              <a:lnSpc>
                <a:spcPct val="120000"/>
              </a:lnSpc>
            </a:pPr>
            <a:endParaRPr lang="en-US" sz="1800" b="1" cap="all" spc="300">
              <a:solidFill>
                <a:schemeClr val="tx2"/>
              </a:solidFill>
            </a:endParaRPr>
          </a:p>
        </p:txBody>
      </p:sp>
      <p:cxnSp>
        <p:nvCxnSpPr>
          <p:cNvPr id="51" name="Straight Connector 50">
            <a:extLst>
              <a:ext uri="{FF2B5EF4-FFF2-40B4-BE49-F238E27FC236}">
                <a16:creationId xmlns:a16="http://schemas.microsoft.com/office/drawing/2014/main" id="{13280B82-CD55-43FD-92C4-F05E2A8D13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32" y="19556"/>
            <a:ext cx="8547253" cy="232232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0A4F542-D561-4AFB-8321-EB900BAF0A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31" y="0"/>
            <a:ext cx="1461005" cy="461772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4D9248B-0006-4BFE-8110-40C16E45C0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935720" y="3957320"/>
            <a:ext cx="3272713" cy="290067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E593BB5-7AFA-4C8F-AECA-CE733B1FD0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93326" y="0"/>
            <a:ext cx="1332509" cy="685799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521483B-CE28-412B-9C71-9BE081E9DC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37960" y="0"/>
            <a:ext cx="5654039" cy="220625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C9F4738-DD27-44BE-98C6-AB0B2296BD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 y="5196840"/>
            <a:ext cx="5181599" cy="164160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3283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52126F-797D-4121-F986-2EBD662AD61F}"/>
              </a:ext>
            </a:extLst>
          </p:cNvPr>
          <p:cNvSpPr>
            <a:spLocks noGrp="1"/>
          </p:cNvSpPr>
          <p:nvPr>
            <p:ph type="title"/>
          </p:nvPr>
        </p:nvSpPr>
        <p:spPr/>
        <p:txBody>
          <a:bodyPr/>
          <a:lstStyle/>
          <a:p>
            <a:r>
              <a:rPr lang="en-US"/>
              <a:t>Collaborative Events</a:t>
            </a:r>
          </a:p>
        </p:txBody>
      </p:sp>
      <p:sp>
        <p:nvSpPr>
          <p:cNvPr id="5" name="Content Placeholder 4">
            <a:extLst>
              <a:ext uri="{FF2B5EF4-FFF2-40B4-BE49-F238E27FC236}">
                <a16:creationId xmlns:a16="http://schemas.microsoft.com/office/drawing/2014/main" id="{3EFFFED6-BD8C-06F7-C730-23ADEE2158FC}"/>
              </a:ext>
            </a:extLst>
          </p:cNvPr>
          <p:cNvSpPr>
            <a:spLocks noGrp="1"/>
          </p:cNvSpPr>
          <p:nvPr>
            <p:ph idx="1"/>
          </p:nvPr>
        </p:nvSpPr>
        <p:spPr/>
        <p:txBody>
          <a:bodyPr vert="horz" lIns="91440" tIns="45720" rIns="91440" bIns="45720" rtlCol="0" anchor="t">
            <a:normAutofit/>
          </a:bodyPr>
          <a:lstStyle/>
          <a:p>
            <a:r>
              <a:rPr lang="en-US"/>
              <a:t>Maryland Open-Source Textbook (MOST) conference </a:t>
            </a:r>
          </a:p>
          <a:p>
            <a:r>
              <a:rPr lang="en-US"/>
              <a:t>Smart Cities Summit</a:t>
            </a:r>
          </a:p>
          <a:p>
            <a:r>
              <a:rPr lang="en-US"/>
              <a:t>Train the Trainers</a:t>
            </a:r>
          </a:p>
          <a:p>
            <a:r>
              <a:rPr lang="en-US"/>
              <a:t>Digital Equity Summit</a:t>
            </a:r>
          </a:p>
          <a:p>
            <a:r>
              <a:rPr lang="en-US"/>
              <a:t>Inclusive Publishing Conference</a:t>
            </a:r>
          </a:p>
          <a:p>
            <a:r>
              <a:rPr lang="en-US"/>
              <a:t>Teachers of Tomorrow</a:t>
            </a:r>
          </a:p>
          <a:p>
            <a:r>
              <a:rPr lang="en-US"/>
              <a:t>Maryland Initiative for Digital Accessibility (MIDA)</a:t>
            </a:r>
          </a:p>
          <a:p>
            <a:pPr lvl="1"/>
            <a:endParaRPr lang="en-US"/>
          </a:p>
        </p:txBody>
      </p:sp>
    </p:spTree>
    <p:extLst>
      <p:ext uri="{BB962C8B-B14F-4D97-AF65-F5344CB8AC3E}">
        <p14:creationId xmlns:p14="http://schemas.microsoft.com/office/powerpoint/2010/main" val="1489611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2E445-62BA-733D-14F7-3B6F469782BD}"/>
              </a:ext>
            </a:extLst>
          </p:cNvPr>
          <p:cNvSpPr>
            <a:spLocks noGrp="1"/>
          </p:cNvSpPr>
          <p:nvPr>
            <p:ph type="title"/>
          </p:nvPr>
        </p:nvSpPr>
        <p:spPr/>
        <p:txBody>
          <a:bodyPr/>
          <a:lstStyle/>
          <a:p>
            <a:r>
              <a:rPr lang="en-US"/>
              <a:t>Future efforts</a:t>
            </a:r>
          </a:p>
        </p:txBody>
      </p:sp>
      <p:sp>
        <p:nvSpPr>
          <p:cNvPr id="3" name="Content Placeholder 2">
            <a:extLst>
              <a:ext uri="{FF2B5EF4-FFF2-40B4-BE49-F238E27FC236}">
                <a16:creationId xmlns:a16="http://schemas.microsoft.com/office/drawing/2014/main" id="{C7972081-736D-AF7F-ED41-A15AAC638BD6}"/>
              </a:ext>
            </a:extLst>
          </p:cNvPr>
          <p:cNvSpPr>
            <a:spLocks noGrp="1"/>
          </p:cNvSpPr>
          <p:nvPr>
            <p:ph idx="1"/>
          </p:nvPr>
        </p:nvSpPr>
        <p:spPr>
          <a:xfrm>
            <a:off x="1143000" y="1628554"/>
            <a:ext cx="9906000" cy="4405424"/>
          </a:xfrm>
        </p:spPr>
        <p:txBody>
          <a:bodyPr vert="horz" lIns="91440" tIns="45720" rIns="91440" bIns="45720" rtlCol="0" anchor="t">
            <a:normAutofit/>
          </a:bodyPr>
          <a:lstStyle/>
          <a:p>
            <a:r>
              <a:rPr lang="en-US"/>
              <a:t>Teachers of Tomorrow with access tech focus</a:t>
            </a:r>
          </a:p>
          <a:p>
            <a:pPr lvl="1"/>
            <a:r>
              <a:rPr lang="en-US"/>
              <a:t>Transformative seminar for K-12 teachers</a:t>
            </a:r>
          </a:p>
          <a:p>
            <a:pPr lvl="1"/>
            <a:r>
              <a:rPr lang="en-US"/>
              <a:t>Introduction to digital accessibility in the classroom</a:t>
            </a:r>
          </a:p>
          <a:p>
            <a:pPr lvl="1"/>
            <a:r>
              <a:rPr lang="en-US"/>
              <a:t>Blindness skills, Orientation and Mobility (O&amp;M)</a:t>
            </a:r>
          </a:p>
          <a:p>
            <a:r>
              <a:rPr lang="en-US"/>
              <a:t> Continued collaboration with the University System of MD (USM) </a:t>
            </a:r>
          </a:p>
          <a:p>
            <a:pPr lvl="1"/>
            <a:r>
              <a:rPr lang="en-US"/>
              <a:t>Teams from past events come share successes</a:t>
            </a:r>
          </a:p>
          <a:p>
            <a:r>
              <a:rPr lang="en-US"/>
              <a:t>Employment and career fair</a:t>
            </a:r>
          </a:p>
          <a:p>
            <a:pPr lvl="1"/>
            <a:r>
              <a:rPr lang="en-US"/>
              <a:t>Invite employers from around MD</a:t>
            </a:r>
          </a:p>
          <a:p>
            <a:pPr lvl="1"/>
            <a:r>
              <a:rPr lang="en-US"/>
              <a:t>Employer panel</a:t>
            </a:r>
          </a:p>
          <a:p>
            <a:pPr lvl="1"/>
            <a:r>
              <a:rPr lang="en-US"/>
              <a:t>Accessibility education </a:t>
            </a:r>
          </a:p>
        </p:txBody>
      </p:sp>
    </p:spTree>
    <p:extLst>
      <p:ext uri="{BB962C8B-B14F-4D97-AF65-F5344CB8AC3E}">
        <p14:creationId xmlns:p14="http://schemas.microsoft.com/office/powerpoint/2010/main" val="70384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A7816-1E6B-10F1-6754-869DC033D53F}"/>
              </a:ext>
            </a:extLst>
          </p:cNvPr>
          <p:cNvSpPr>
            <a:spLocks noGrp="1"/>
          </p:cNvSpPr>
          <p:nvPr>
            <p:ph type="title"/>
          </p:nvPr>
        </p:nvSpPr>
        <p:spPr/>
        <p:txBody>
          <a:bodyPr/>
          <a:lstStyle/>
          <a:p>
            <a:r>
              <a:rPr lang="en-US" dirty="0"/>
              <a:t>Introductions</a:t>
            </a:r>
          </a:p>
        </p:txBody>
      </p:sp>
      <p:sp>
        <p:nvSpPr>
          <p:cNvPr id="3" name="Content Placeholder 2">
            <a:extLst>
              <a:ext uri="{FF2B5EF4-FFF2-40B4-BE49-F238E27FC236}">
                <a16:creationId xmlns:a16="http://schemas.microsoft.com/office/drawing/2014/main" id="{30215AA2-20B5-A6D7-8B50-60518D1122F8}"/>
              </a:ext>
            </a:extLst>
          </p:cNvPr>
          <p:cNvSpPr>
            <a:spLocks noGrp="1"/>
          </p:cNvSpPr>
          <p:nvPr>
            <p:ph sz="half" idx="1"/>
          </p:nvPr>
        </p:nvSpPr>
        <p:spPr>
          <a:xfrm>
            <a:off x="538018" y="1912948"/>
            <a:ext cx="3507510" cy="4264015"/>
          </a:xfrm>
        </p:spPr>
        <p:txBody>
          <a:bodyPr vert="horz" lIns="91440" tIns="45720" rIns="91440" bIns="45720" rtlCol="0" anchor="t">
            <a:normAutofit/>
          </a:bodyPr>
          <a:lstStyle/>
          <a:p>
            <a:pPr marL="0" indent="0">
              <a:buNone/>
            </a:pPr>
            <a:r>
              <a:rPr lang="en-US" dirty="0"/>
              <a:t>Kennedy </a:t>
            </a:r>
            <a:r>
              <a:rPr lang="en-US" err="1"/>
              <a:t>Zimnik</a:t>
            </a:r>
            <a:endParaRPr lang="en-US"/>
          </a:p>
          <a:p>
            <a:pPr marL="0" indent="0">
              <a:buNone/>
            </a:pPr>
            <a:r>
              <a:rPr lang="en-US" sz="1800" dirty="0"/>
              <a:t>Access Technology Specialist, National Federation of the Blind</a:t>
            </a:r>
          </a:p>
          <a:p>
            <a:r>
              <a:rPr lang="en-US" sz="1800" dirty="0"/>
              <a:t>6 years at the NFB</a:t>
            </a:r>
          </a:p>
          <a:p>
            <a:r>
              <a:rPr lang="en-US" sz="1800" dirty="0"/>
              <a:t>Experience with tactile graphic creation and design</a:t>
            </a:r>
          </a:p>
          <a:p>
            <a:r>
              <a:rPr lang="en-US" sz="1800" dirty="0"/>
              <a:t>A current </a:t>
            </a:r>
            <a:r>
              <a:rPr lang="en-US" sz="1800"/>
              <a:t>Subject</a:t>
            </a:r>
            <a:r>
              <a:rPr lang="en-US" sz="1800" dirty="0"/>
              <a:t> </a:t>
            </a:r>
            <a:r>
              <a:rPr lang="en-US" sz="1800"/>
              <a:t>Matter</a:t>
            </a:r>
            <a:r>
              <a:rPr lang="en-US" sz="1800" dirty="0"/>
              <a:t> </a:t>
            </a:r>
            <a:r>
              <a:rPr lang="en-US" sz="1800"/>
              <a:t>Expert</a:t>
            </a:r>
            <a:r>
              <a:rPr lang="en-US" sz="1800" dirty="0"/>
              <a:t> for the NFB</a:t>
            </a:r>
            <a:endParaRPr lang="en-US" sz="1800"/>
          </a:p>
        </p:txBody>
      </p:sp>
      <p:sp>
        <p:nvSpPr>
          <p:cNvPr id="4" name="Content Placeholder 3">
            <a:extLst>
              <a:ext uri="{FF2B5EF4-FFF2-40B4-BE49-F238E27FC236}">
                <a16:creationId xmlns:a16="http://schemas.microsoft.com/office/drawing/2014/main" id="{4E75DDD3-30B7-61BD-B443-70E498C8D6DB}"/>
              </a:ext>
            </a:extLst>
          </p:cNvPr>
          <p:cNvSpPr>
            <a:spLocks noGrp="1"/>
          </p:cNvSpPr>
          <p:nvPr>
            <p:ph sz="half" idx="2"/>
          </p:nvPr>
        </p:nvSpPr>
        <p:spPr>
          <a:xfrm>
            <a:off x="6172200" y="1913288"/>
            <a:ext cx="2906806" cy="4263675"/>
          </a:xfrm>
        </p:spPr>
        <p:txBody>
          <a:bodyPr vert="horz" lIns="91440" tIns="45720" rIns="91440" bIns="45720" rtlCol="0" anchor="t">
            <a:normAutofit/>
          </a:bodyPr>
          <a:lstStyle/>
          <a:p>
            <a:pPr marL="0" indent="0">
              <a:buNone/>
            </a:pPr>
            <a:r>
              <a:rPr lang="en-US" dirty="0"/>
              <a:t>Stephen Polacek</a:t>
            </a:r>
          </a:p>
          <a:p>
            <a:pPr marL="0" indent="0">
              <a:buNone/>
            </a:pPr>
            <a:r>
              <a:rPr lang="en-US" sz="1600" dirty="0"/>
              <a:t>Director of IT Accessibility Policy &amp; Programs, MDOD – MDTAP</a:t>
            </a:r>
          </a:p>
          <a:p>
            <a:pPr marL="285750" indent="-285750"/>
            <a:r>
              <a:rPr lang="en-US" sz="1600" dirty="0"/>
              <a:t>Certified Trusted Tester</a:t>
            </a:r>
          </a:p>
          <a:p>
            <a:pPr marL="285750" indent="-285750"/>
            <a:r>
              <a:rPr lang="en-US" sz="1600" dirty="0"/>
              <a:t>Received 3 months of blindness independence skills training</a:t>
            </a:r>
          </a:p>
          <a:p>
            <a:pPr marL="285750" indent="-285750"/>
            <a:r>
              <a:rPr lang="en-US" sz="1600" dirty="0"/>
              <a:t>A Current Subject Matter Expert for State of Maryland</a:t>
            </a:r>
          </a:p>
          <a:p>
            <a:pPr marL="0" indent="0">
              <a:buNone/>
            </a:pPr>
            <a:endParaRPr lang="en-US"/>
          </a:p>
        </p:txBody>
      </p:sp>
      <p:pic>
        <p:nvPicPr>
          <p:cNvPr id="5" name="Picture 4" descr="Stephen Polacek headshot - white male, balding dark hair, with a goatee">
            <a:extLst>
              <a:ext uri="{FF2B5EF4-FFF2-40B4-BE49-F238E27FC236}">
                <a16:creationId xmlns:a16="http://schemas.microsoft.com/office/drawing/2014/main" id="{DC2AD69B-B551-B9D5-EF51-F08771522FE3}"/>
              </a:ext>
            </a:extLst>
          </p:cNvPr>
          <p:cNvPicPr>
            <a:picLocks noChangeAspect="1"/>
          </p:cNvPicPr>
          <p:nvPr/>
        </p:nvPicPr>
        <p:blipFill>
          <a:blip r:embed="rId2"/>
          <a:srcRect l="13624" t="13091" r="7902" b="7884"/>
          <a:stretch/>
        </p:blipFill>
        <p:spPr>
          <a:xfrm rot="5400000">
            <a:off x="8771300" y="2326799"/>
            <a:ext cx="3229057" cy="2438791"/>
          </a:xfrm>
          <a:prstGeom prst="rect">
            <a:avLst/>
          </a:prstGeom>
        </p:spPr>
      </p:pic>
      <p:pic>
        <p:nvPicPr>
          <p:cNvPr id="6" name="Picture 5" descr="Kennedy Zimnik headshot- white male, beard, blue suit">
            <a:extLst>
              <a:ext uri="{FF2B5EF4-FFF2-40B4-BE49-F238E27FC236}">
                <a16:creationId xmlns:a16="http://schemas.microsoft.com/office/drawing/2014/main" id="{5CAE1071-CD8F-0731-248F-F8144338FA8C}"/>
              </a:ext>
            </a:extLst>
          </p:cNvPr>
          <p:cNvPicPr>
            <a:picLocks noChangeAspect="1"/>
          </p:cNvPicPr>
          <p:nvPr/>
        </p:nvPicPr>
        <p:blipFill>
          <a:blip r:embed="rId3"/>
          <a:stretch>
            <a:fillRect/>
          </a:stretch>
        </p:blipFill>
        <p:spPr>
          <a:xfrm>
            <a:off x="3810788" y="1914235"/>
            <a:ext cx="2362200" cy="3560619"/>
          </a:xfrm>
          <a:prstGeom prst="rect">
            <a:avLst/>
          </a:prstGeom>
        </p:spPr>
      </p:pic>
    </p:spTree>
    <p:extLst>
      <p:ext uri="{BB962C8B-B14F-4D97-AF65-F5344CB8AC3E}">
        <p14:creationId xmlns:p14="http://schemas.microsoft.com/office/powerpoint/2010/main" val="3522067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F4C21-4CF9-6505-CAA6-DC305C2D6020}"/>
              </a:ext>
            </a:extLst>
          </p:cNvPr>
          <p:cNvSpPr>
            <a:spLocks noGrp="1"/>
          </p:cNvSpPr>
          <p:nvPr>
            <p:ph type="title"/>
          </p:nvPr>
        </p:nvSpPr>
        <p:spPr/>
        <p:txBody>
          <a:bodyPr/>
          <a:lstStyle/>
          <a:p>
            <a:r>
              <a:rPr lang="en-US" dirty="0"/>
              <a:t>References and Contact</a:t>
            </a:r>
          </a:p>
        </p:txBody>
      </p:sp>
      <p:sp>
        <p:nvSpPr>
          <p:cNvPr id="3" name="Content Placeholder 2">
            <a:extLst>
              <a:ext uri="{FF2B5EF4-FFF2-40B4-BE49-F238E27FC236}">
                <a16:creationId xmlns:a16="http://schemas.microsoft.com/office/drawing/2014/main" id="{471EAD64-BCDB-0C4D-1FE6-EB6C693D7D38}"/>
              </a:ext>
            </a:extLst>
          </p:cNvPr>
          <p:cNvSpPr>
            <a:spLocks noGrp="1"/>
          </p:cNvSpPr>
          <p:nvPr>
            <p:ph sz="half" idx="1"/>
          </p:nvPr>
        </p:nvSpPr>
        <p:spPr/>
        <p:txBody>
          <a:bodyPr vert="horz" lIns="91440" tIns="45720" rIns="91440" bIns="45720" rtlCol="0" anchor="t">
            <a:normAutofit/>
          </a:bodyPr>
          <a:lstStyle/>
          <a:p>
            <a:pPr marL="0" indent="0">
              <a:buNone/>
            </a:pPr>
            <a:r>
              <a:rPr lang="en-US" dirty="0"/>
              <a:t>Kennedy </a:t>
            </a:r>
            <a:r>
              <a:rPr lang="en-US" err="1"/>
              <a:t>Zimnik</a:t>
            </a:r>
            <a:endParaRPr lang="en-US" dirty="0" err="1"/>
          </a:p>
          <a:p>
            <a:pPr marL="0" indent="0">
              <a:buNone/>
            </a:pPr>
            <a:r>
              <a:rPr lang="en-US" dirty="0"/>
              <a:t>Email: </a:t>
            </a:r>
            <a:r>
              <a:rPr lang="en-US" dirty="0">
                <a:hlinkClick r:id="rId2"/>
              </a:rPr>
              <a:t>kzimnik@nfb.org</a:t>
            </a:r>
          </a:p>
          <a:p>
            <a:pPr marL="0" indent="0">
              <a:buNone/>
            </a:pPr>
            <a:r>
              <a:rPr lang="en-US" dirty="0"/>
              <a:t>Phone: 410-659-9314 ext. 2235</a:t>
            </a:r>
            <a:endParaRPr lang="en-US"/>
          </a:p>
          <a:p>
            <a:pPr marL="0" indent="0">
              <a:buNone/>
            </a:pPr>
            <a:r>
              <a:rPr lang="en-US" dirty="0"/>
              <a:t>Website </a:t>
            </a:r>
            <a:r>
              <a:rPr lang="en-US" dirty="0">
                <a:hlinkClick r:id="rId3"/>
              </a:rPr>
              <a:t>NFB.org/CENA</a:t>
            </a:r>
          </a:p>
          <a:p>
            <a:pPr marL="0" indent="0">
              <a:buNone/>
            </a:pPr>
            <a:endParaRPr lang="en-US"/>
          </a:p>
          <a:p>
            <a:endParaRPr lang="en-US"/>
          </a:p>
        </p:txBody>
      </p:sp>
      <p:sp>
        <p:nvSpPr>
          <p:cNvPr id="4" name="Content Placeholder 3">
            <a:extLst>
              <a:ext uri="{FF2B5EF4-FFF2-40B4-BE49-F238E27FC236}">
                <a16:creationId xmlns:a16="http://schemas.microsoft.com/office/drawing/2014/main" id="{F6267707-D450-446B-E2F1-363E1B674F72}"/>
              </a:ext>
            </a:extLst>
          </p:cNvPr>
          <p:cNvSpPr>
            <a:spLocks noGrp="1"/>
          </p:cNvSpPr>
          <p:nvPr>
            <p:ph sz="half" idx="2"/>
          </p:nvPr>
        </p:nvSpPr>
        <p:spPr/>
        <p:txBody>
          <a:bodyPr vert="horz" lIns="91440" tIns="45720" rIns="91440" bIns="45720" rtlCol="0" anchor="t">
            <a:normAutofit/>
          </a:bodyPr>
          <a:lstStyle/>
          <a:p>
            <a:pPr marL="0" indent="0">
              <a:buNone/>
            </a:pPr>
            <a:r>
              <a:rPr lang="en-US" dirty="0"/>
              <a:t>Stephen Polacek</a:t>
            </a:r>
          </a:p>
          <a:p>
            <a:pPr marL="0" indent="0">
              <a:buNone/>
            </a:pPr>
            <a:r>
              <a:rPr lang="en-US" dirty="0"/>
              <a:t>Email: </a:t>
            </a:r>
            <a:r>
              <a:rPr lang="en-US" dirty="0">
                <a:hlinkClick r:id="rId4"/>
              </a:rPr>
              <a:t>stephen.polacek@maryland.gov</a:t>
            </a:r>
            <a:endParaRPr lang="en-US"/>
          </a:p>
          <a:p>
            <a:pPr marL="0" indent="0">
              <a:buNone/>
            </a:pPr>
            <a:r>
              <a:rPr lang="en-US" dirty="0"/>
              <a:t>Phone: 410-554-9481</a:t>
            </a:r>
          </a:p>
          <a:p>
            <a:pPr marL="0" indent="0">
              <a:buNone/>
            </a:pPr>
            <a:r>
              <a:rPr lang="en-US" dirty="0"/>
              <a:t>Website: </a:t>
            </a:r>
            <a:r>
              <a:rPr lang="en-US" dirty="0">
                <a:hlinkClick r:id="rId5"/>
              </a:rPr>
              <a:t>mdod.maryland.gov</a:t>
            </a:r>
            <a:r>
              <a:rPr lang="en-US" dirty="0"/>
              <a:t> or </a:t>
            </a:r>
            <a:r>
              <a:rPr lang="en-US" dirty="0">
                <a:hlinkClick r:id="rId6"/>
              </a:rPr>
              <a:t>mdtap.org</a:t>
            </a:r>
          </a:p>
        </p:txBody>
      </p:sp>
    </p:spTree>
    <p:extLst>
      <p:ext uri="{BB962C8B-B14F-4D97-AF65-F5344CB8AC3E}">
        <p14:creationId xmlns:p14="http://schemas.microsoft.com/office/powerpoint/2010/main" val="1198118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1775E6C-9FE7-4AE4-ABE7-2568D95DE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3">
            <a:extLst>
              <a:ext uri="{FF2B5EF4-FFF2-40B4-BE49-F238E27FC236}">
                <a16:creationId xmlns:a16="http://schemas.microsoft.com/office/drawing/2014/main" id="{8CECB99A-E2AB-482F-A307-487955310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50"/>
            <a:ext cx="5676966" cy="6869953"/>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885" h="6869951">
                <a:moveTo>
                  <a:pt x="1754909" y="0"/>
                </a:moveTo>
                <a:lnTo>
                  <a:pt x="6430885" y="11953"/>
                </a:lnTo>
                <a:lnTo>
                  <a:pt x="6430885" y="6869951"/>
                </a:lnTo>
                <a:lnTo>
                  <a:pt x="0" y="6869951"/>
                </a:lnTo>
                <a:lnTo>
                  <a:pt x="1754909"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147A30-6093-0C0F-764F-39270E3D6949}"/>
              </a:ext>
            </a:extLst>
          </p:cNvPr>
          <p:cNvSpPr>
            <a:spLocks noGrp="1"/>
          </p:cNvSpPr>
          <p:nvPr>
            <p:ph type="title"/>
          </p:nvPr>
        </p:nvSpPr>
        <p:spPr>
          <a:xfrm>
            <a:off x="883920" y="800849"/>
            <a:ext cx="4065767" cy="3510553"/>
          </a:xfrm>
        </p:spPr>
        <p:txBody>
          <a:bodyPr anchor="t">
            <a:normAutofit/>
          </a:bodyPr>
          <a:lstStyle/>
          <a:p>
            <a:r>
              <a:rPr lang="en-US"/>
              <a:t>About the National federation of the Blind</a:t>
            </a:r>
          </a:p>
        </p:txBody>
      </p:sp>
      <p:sp>
        <p:nvSpPr>
          <p:cNvPr id="24" name="Content Placeholder 2">
            <a:extLst>
              <a:ext uri="{FF2B5EF4-FFF2-40B4-BE49-F238E27FC236}">
                <a16:creationId xmlns:a16="http://schemas.microsoft.com/office/drawing/2014/main" id="{944965E8-E03D-C4C3-94F7-B235EB0DA4D6}"/>
              </a:ext>
            </a:extLst>
          </p:cNvPr>
          <p:cNvSpPr>
            <a:spLocks noGrp="1"/>
          </p:cNvSpPr>
          <p:nvPr>
            <p:ph idx="1"/>
          </p:nvPr>
        </p:nvSpPr>
        <p:spPr>
          <a:xfrm>
            <a:off x="5895753" y="533400"/>
            <a:ext cx="5458046" cy="5791200"/>
          </a:xfrm>
        </p:spPr>
        <p:txBody>
          <a:bodyPr vert="horz" lIns="91440" tIns="45720" rIns="91440" bIns="45720" rtlCol="0" anchor="ctr">
            <a:normAutofit/>
          </a:bodyPr>
          <a:lstStyle/>
          <a:p>
            <a:pPr>
              <a:lnSpc>
                <a:spcPct val="90000"/>
              </a:lnSpc>
            </a:pPr>
            <a:r>
              <a:rPr lang="en-US" sz="2000" i="1">
                <a:latin typeface="Calibri"/>
                <a:ea typeface="Calibri"/>
                <a:cs typeface="Calibri"/>
              </a:rPr>
              <a:t>The National Federation of the Blind knows that blindness is not the characteristic that defines you or your future. Every day we raise the expectations of blind people, because low expectations create obstacles between blind people and our dreams. You can live the life you want; blindness is not what holds you back.</a:t>
            </a:r>
            <a:endParaRPr lang="en-US" sz="2000"/>
          </a:p>
          <a:p>
            <a:pPr marL="0" indent="0">
              <a:lnSpc>
                <a:spcPct val="90000"/>
              </a:lnSpc>
              <a:buNone/>
            </a:pPr>
            <a:r>
              <a:rPr lang="en-US" sz="2000">
                <a:latin typeface="Arial"/>
                <a:cs typeface="Arial"/>
              </a:rPr>
              <a:t>•</a:t>
            </a:r>
            <a:r>
              <a:rPr lang="en-US" sz="2000">
                <a:latin typeface="Calibri"/>
                <a:ea typeface="Calibri"/>
                <a:cs typeface="Calibri"/>
              </a:rPr>
              <a:t>Founded in 1940 - Oldest and largest organization of blind people</a:t>
            </a:r>
            <a:endParaRPr lang="en-US" sz="2000"/>
          </a:p>
          <a:p>
            <a:pPr marL="0" indent="0">
              <a:lnSpc>
                <a:spcPct val="90000"/>
              </a:lnSpc>
              <a:buNone/>
            </a:pPr>
            <a:r>
              <a:rPr lang="en-US" sz="2000">
                <a:latin typeface="Arial"/>
                <a:cs typeface="Arial"/>
              </a:rPr>
              <a:t>•</a:t>
            </a:r>
            <a:r>
              <a:rPr lang="en-US" sz="2000">
                <a:latin typeface="Calibri"/>
                <a:ea typeface="Calibri"/>
                <a:cs typeface="Calibri"/>
              </a:rPr>
              <a:t>Affiliates in each state, DC, and Puerto Rico</a:t>
            </a:r>
            <a:endParaRPr lang="en-US" sz="2000"/>
          </a:p>
          <a:p>
            <a:pPr marL="0" indent="0">
              <a:lnSpc>
                <a:spcPct val="90000"/>
              </a:lnSpc>
              <a:buNone/>
            </a:pPr>
            <a:r>
              <a:rPr lang="en-US" sz="2000">
                <a:latin typeface="Arial"/>
                <a:cs typeface="Arial"/>
              </a:rPr>
              <a:t>•</a:t>
            </a:r>
            <a:r>
              <a:rPr lang="en-US" sz="2000">
                <a:latin typeface="Calibri"/>
                <a:ea typeface="Calibri"/>
                <a:cs typeface="Calibri"/>
              </a:rPr>
              <a:t>Special interest divisions (e.g. computer science)</a:t>
            </a:r>
            <a:endParaRPr lang="en-US" sz="2000">
              <a:latin typeface="Univers Condensed Light"/>
              <a:ea typeface="Calibri"/>
              <a:cs typeface="Calibri"/>
            </a:endParaRPr>
          </a:p>
          <a:p>
            <a:pPr marL="0" indent="0">
              <a:lnSpc>
                <a:spcPct val="90000"/>
              </a:lnSpc>
              <a:buNone/>
            </a:pPr>
            <a:r>
              <a:rPr lang="en-US" sz="2000">
                <a:latin typeface="Arial"/>
                <a:ea typeface="Calibri"/>
                <a:cs typeface="Arial"/>
              </a:rPr>
              <a:t>•</a:t>
            </a:r>
            <a:r>
              <a:rPr lang="en-US" sz="2000">
                <a:latin typeface="Calibri"/>
                <a:ea typeface="Calibri"/>
                <a:cs typeface="Calibri"/>
              </a:rPr>
              <a:t>Provides a vehicle for collective action by the blind</a:t>
            </a:r>
            <a:endParaRPr lang="en-US" sz="2000">
              <a:latin typeface="Univers Condensed Light"/>
              <a:cs typeface="Arial"/>
            </a:endParaRPr>
          </a:p>
          <a:p>
            <a:pPr marL="0" indent="0">
              <a:lnSpc>
                <a:spcPct val="90000"/>
              </a:lnSpc>
              <a:buNone/>
            </a:pPr>
            <a:r>
              <a:rPr lang="en-US" sz="2000">
                <a:latin typeface="Arial"/>
                <a:cs typeface="Arial"/>
              </a:rPr>
              <a:t>•</a:t>
            </a:r>
            <a:r>
              <a:rPr lang="en-US" sz="2000">
                <a:latin typeface="Calibri"/>
                <a:ea typeface="Calibri"/>
                <a:cs typeface="Calibri"/>
              </a:rPr>
              <a:t>Drives innovation through the practical experience of the blind</a:t>
            </a:r>
            <a:endParaRPr lang="en-US" sz="2000"/>
          </a:p>
          <a:p>
            <a:pPr>
              <a:lnSpc>
                <a:spcPct val="90000"/>
              </a:lnSpc>
            </a:pPr>
            <a:endParaRPr lang="en-US" sz="2000"/>
          </a:p>
        </p:txBody>
      </p:sp>
      <p:cxnSp>
        <p:nvCxnSpPr>
          <p:cNvPr id="12" name="Straight Connector 11">
            <a:extLst>
              <a:ext uri="{FF2B5EF4-FFF2-40B4-BE49-F238E27FC236}">
                <a16:creationId xmlns:a16="http://schemas.microsoft.com/office/drawing/2014/main" id="{E8A66062-E0FE-4EE7-9840-EC05B87ACF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 y="4541520"/>
            <a:ext cx="5895754" cy="231050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3B4C179-2540-4304-9C9C-2AAAA53EFD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 y="2988236"/>
            <a:ext cx="2418079" cy="38876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2859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1775E6C-9FE7-4AE4-ABE7-2568D95DE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AAE0423-BDD0-446E-8E7E-AD39C661C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954"/>
            <a:ext cx="12192000" cy="68510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1F4B48C8-2A0F-488D-AD2B-8302238506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477150" y="0"/>
            <a:ext cx="755498"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D625302-1421-0218-BF33-11BD664D8ED8}"/>
              </a:ext>
            </a:extLst>
          </p:cNvPr>
          <p:cNvSpPr>
            <a:spLocks noGrp="1"/>
          </p:cNvSpPr>
          <p:nvPr>
            <p:ph type="title"/>
          </p:nvPr>
        </p:nvSpPr>
        <p:spPr>
          <a:xfrm>
            <a:off x="664431" y="1102360"/>
            <a:ext cx="3812717" cy="4724400"/>
          </a:xfrm>
        </p:spPr>
        <p:txBody>
          <a:bodyPr anchor="ctr">
            <a:normAutofit/>
          </a:bodyPr>
          <a:lstStyle/>
          <a:p>
            <a:r>
              <a:rPr lang="en-US" sz="3700" dirty="0"/>
              <a:t>MDOD and NFB relationship</a:t>
            </a:r>
          </a:p>
        </p:txBody>
      </p:sp>
      <p:cxnSp>
        <p:nvCxnSpPr>
          <p:cNvPr id="14" name="Straight Connector 13">
            <a:extLst>
              <a:ext uri="{FF2B5EF4-FFF2-40B4-BE49-F238E27FC236}">
                <a16:creationId xmlns:a16="http://schemas.microsoft.com/office/drawing/2014/main" id="{C6BEB5BD-6C08-40C8-8912-A7FAB7C45A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94040" y="0"/>
            <a:ext cx="322728"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689BC96-C351-F6CD-C0FF-181015D55571}"/>
              </a:ext>
            </a:extLst>
          </p:cNvPr>
          <p:cNvSpPr>
            <a:spLocks noGrp="1"/>
          </p:cNvSpPr>
          <p:nvPr>
            <p:ph idx="1"/>
          </p:nvPr>
        </p:nvSpPr>
        <p:spPr>
          <a:xfrm>
            <a:off x="5797686" y="533399"/>
            <a:ext cx="5683114" cy="5771481"/>
          </a:xfrm>
        </p:spPr>
        <p:txBody>
          <a:bodyPr vert="horz" lIns="91440" tIns="45720" rIns="91440" bIns="45720" rtlCol="0" anchor="ctr">
            <a:normAutofit/>
          </a:bodyPr>
          <a:lstStyle/>
          <a:p>
            <a:r>
              <a:rPr lang="en-US"/>
              <a:t>Maryland Department of Disabilities (MDOD) and the National Federation of the Blind (NFB) started the Nonvisual Accessibility Initiative (NVAI) in 2018</a:t>
            </a:r>
          </a:p>
          <a:p>
            <a:r>
              <a:rPr lang="en-US"/>
              <a:t>Center of Excellence in Nonvisual Accessibility (CENA) is the NFB's access tech department</a:t>
            </a:r>
          </a:p>
          <a:p>
            <a:endParaRPr lang="en-US"/>
          </a:p>
          <a:p>
            <a:pPr lvl="1"/>
            <a:endParaRPr lang="en-US"/>
          </a:p>
        </p:txBody>
      </p:sp>
    </p:spTree>
    <p:extLst>
      <p:ext uri="{BB962C8B-B14F-4D97-AF65-F5344CB8AC3E}">
        <p14:creationId xmlns:p14="http://schemas.microsoft.com/office/powerpoint/2010/main" val="2138595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D3E0373C-BDE9-4FAA-892A-B226DD970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3">
            <a:extLst>
              <a:ext uri="{FF2B5EF4-FFF2-40B4-BE49-F238E27FC236}">
                <a16:creationId xmlns:a16="http://schemas.microsoft.com/office/drawing/2014/main" id="{FC2BFFFF-16DA-434F-B48D-28B539690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5979"/>
            <a:ext cx="3448424" cy="693221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211" h="6857998">
                <a:moveTo>
                  <a:pt x="2702995" y="42638"/>
                </a:moveTo>
                <a:lnTo>
                  <a:pt x="6699211" y="0"/>
                </a:lnTo>
                <a:lnTo>
                  <a:pt x="6699211" y="6857998"/>
                </a:lnTo>
                <a:lnTo>
                  <a:pt x="0" y="6844350"/>
                </a:lnTo>
                <a:lnTo>
                  <a:pt x="2702995" y="4263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8A6323-92B7-70B4-C66E-2D17431D79FD}"/>
              </a:ext>
            </a:extLst>
          </p:cNvPr>
          <p:cNvSpPr>
            <a:spLocks noGrp="1"/>
          </p:cNvSpPr>
          <p:nvPr>
            <p:ph type="title"/>
          </p:nvPr>
        </p:nvSpPr>
        <p:spPr>
          <a:xfrm>
            <a:off x="716282" y="675167"/>
            <a:ext cx="2289566" cy="1631751"/>
          </a:xfrm>
        </p:spPr>
        <p:txBody>
          <a:bodyPr anchor="t">
            <a:normAutofit/>
          </a:bodyPr>
          <a:lstStyle/>
          <a:p>
            <a:r>
              <a:rPr lang="en-US" sz="2000"/>
              <a:t>MDOD and NFB relationship</a:t>
            </a:r>
            <a:endParaRPr lang="en-US" sz="2000" i="0"/>
          </a:p>
          <a:p>
            <a:r>
              <a:rPr lang="en-US" sz="2000"/>
              <a:t>Cont.</a:t>
            </a:r>
          </a:p>
        </p:txBody>
      </p:sp>
      <p:cxnSp>
        <p:nvCxnSpPr>
          <p:cNvPr id="7" name="Straight Connector 6">
            <a:extLst>
              <a:ext uri="{FF2B5EF4-FFF2-40B4-BE49-F238E27FC236}">
                <a16:creationId xmlns:a16="http://schemas.microsoft.com/office/drawing/2014/main" id="{E8EAD419-2D3B-4CD6-A841-F11CA09440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5329451"/>
            <a:ext cx="6096000" cy="15285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003E5B5-0E1A-7C83-58D5-4A2CF74E97F5}"/>
              </a:ext>
            </a:extLst>
          </p:cNvPr>
          <p:cNvSpPr>
            <a:spLocks noGrp="1"/>
          </p:cNvSpPr>
          <p:nvPr>
            <p:ph idx="1"/>
          </p:nvPr>
        </p:nvSpPr>
        <p:spPr>
          <a:xfrm>
            <a:off x="3900792" y="533400"/>
            <a:ext cx="7286018" cy="5791199"/>
          </a:xfrm>
        </p:spPr>
        <p:txBody>
          <a:bodyPr vert="horz" lIns="91440" tIns="45720" rIns="91440" bIns="45720" rtlCol="0" anchor="ctr">
            <a:normAutofit/>
          </a:bodyPr>
          <a:lstStyle/>
          <a:p>
            <a:pPr>
              <a:lnSpc>
                <a:spcPct val="90000"/>
              </a:lnSpc>
            </a:pPr>
            <a:r>
              <a:rPr lang="en-US" sz="3200"/>
              <a:t>Programs under NVAI</a:t>
            </a:r>
          </a:p>
          <a:p>
            <a:pPr lvl="1">
              <a:lnSpc>
                <a:spcPct val="90000"/>
              </a:lnSpc>
            </a:pPr>
            <a:r>
              <a:rPr lang="en-US" sz="3200"/>
              <a:t>Access to Education Technology and Strategies </a:t>
            </a:r>
          </a:p>
          <a:p>
            <a:pPr lvl="1">
              <a:lnSpc>
                <a:spcPct val="90000"/>
              </a:lnSpc>
            </a:pPr>
            <a:r>
              <a:rPr lang="en-US" sz="3200"/>
              <a:t>Access to Employment-Related Tools and Services </a:t>
            </a:r>
          </a:p>
          <a:p>
            <a:pPr lvl="1">
              <a:lnSpc>
                <a:spcPct val="90000"/>
              </a:lnSpc>
            </a:pPr>
            <a:r>
              <a:rPr lang="en-US" sz="3200"/>
              <a:t>Accessibility Boutiques and Half Day Seminars</a:t>
            </a:r>
          </a:p>
          <a:p>
            <a:pPr lvl="1">
              <a:lnSpc>
                <a:spcPct val="90000"/>
              </a:lnSpc>
            </a:pPr>
            <a:r>
              <a:rPr lang="en-US" sz="3200"/>
              <a:t>Integration of Smart Technologies for Accessible Cities </a:t>
            </a:r>
          </a:p>
          <a:p>
            <a:pPr lvl="1">
              <a:lnSpc>
                <a:spcPct val="90000"/>
              </a:lnSpc>
            </a:pPr>
            <a:r>
              <a:rPr lang="en-US" sz="3200"/>
              <a:t>Accessibility Inclusion Fellowship Program </a:t>
            </a:r>
          </a:p>
          <a:p>
            <a:pPr>
              <a:lnSpc>
                <a:spcPct val="90000"/>
              </a:lnSpc>
            </a:pPr>
            <a:r>
              <a:rPr lang="en-US" sz="3200"/>
              <a:t>CENA provides monthly reports to MDOD</a:t>
            </a:r>
          </a:p>
        </p:txBody>
      </p:sp>
    </p:spTree>
    <p:extLst>
      <p:ext uri="{BB962C8B-B14F-4D97-AF65-F5344CB8AC3E}">
        <p14:creationId xmlns:p14="http://schemas.microsoft.com/office/powerpoint/2010/main" val="1518722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D7B90-3A7D-EF73-E70A-1B4CD1BF27EE}"/>
              </a:ext>
            </a:extLst>
          </p:cNvPr>
          <p:cNvSpPr>
            <a:spLocks noGrp="1"/>
          </p:cNvSpPr>
          <p:nvPr>
            <p:ph type="title"/>
          </p:nvPr>
        </p:nvSpPr>
        <p:spPr>
          <a:xfrm>
            <a:off x="1143000" y="4916"/>
            <a:ext cx="9906000" cy="1382156"/>
          </a:xfrm>
        </p:spPr>
        <p:txBody>
          <a:bodyPr/>
          <a:lstStyle/>
          <a:p>
            <a:r>
              <a:rPr lang="en-US" dirty="0"/>
              <a:t>Access to Education</a:t>
            </a:r>
          </a:p>
        </p:txBody>
      </p:sp>
      <p:sp>
        <p:nvSpPr>
          <p:cNvPr id="3" name="Content Placeholder 2">
            <a:extLst>
              <a:ext uri="{FF2B5EF4-FFF2-40B4-BE49-F238E27FC236}">
                <a16:creationId xmlns:a16="http://schemas.microsoft.com/office/drawing/2014/main" id="{4E5FA40C-A0A1-B408-3AA7-6EBC5571D8A1}"/>
              </a:ext>
            </a:extLst>
          </p:cNvPr>
          <p:cNvSpPr>
            <a:spLocks noGrp="1"/>
          </p:cNvSpPr>
          <p:nvPr>
            <p:ph idx="1"/>
          </p:nvPr>
        </p:nvSpPr>
        <p:spPr>
          <a:xfrm>
            <a:off x="958645" y="1001749"/>
            <a:ext cx="10090354" cy="5339487"/>
          </a:xfrm>
        </p:spPr>
        <p:txBody>
          <a:bodyPr vert="horz" lIns="91440" tIns="45720" rIns="91440" bIns="45720" rtlCol="0" anchor="t">
            <a:normAutofit lnSpcReduction="10000"/>
          </a:bodyPr>
          <a:lstStyle/>
          <a:p>
            <a:r>
              <a:rPr lang="en-US" dirty="0"/>
              <a:t>Create an accessible environment for students </a:t>
            </a:r>
          </a:p>
          <a:p>
            <a:pPr lvl="1">
              <a:buFont typeface="Courier New" panose="020B0604020202020204" pitchFamily="34" charset="0"/>
              <a:buChar char="o"/>
            </a:pPr>
            <a:r>
              <a:rPr lang="en-US" dirty="0"/>
              <a:t>Materials</a:t>
            </a:r>
          </a:p>
          <a:p>
            <a:pPr lvl="2">
              <a:buFont typeface="Wingdings" panose="020B0604020202020204" pitchFamily="34" charset="0"/>
              <a:buChar char="§"/>
            </a:pPr>
            <a:r>
              <a:rPr lang="en-US" dirty="0"/>
              <a:t>Documents </a:t>
            </a:r>
          </a:p>
          <a:p>
            <a:pPr lvl="2">
              <a:buFont typeface="Wingdings" panose="020B0604020202020204" pitchFamily="34" charset="0"/>
              <a:buChar char="§"/>
            </a:pPr>
            <a:r>
              <a:rPr lang="en-US" dirty="0"/>
              <a:t>Videos</a:t>
            </a:r>
          </a:p>
          <a:p>
            <a:pPr lvl="2">
              <a:buFont typeface="Wingdings" panose="020B0604020202020204" pitchFamily="34" charset="0"/>
              <a:buChar char="§"/>
            </a:pPr>
            <a:r>
              <a:rPr lang="en-US" dirty="0"/>
              <a:t>LMS accessibility</a:t>
            </a:r>
          </a:p>
          <a:p>
            <a:pPr lvl="1">
              <a:buFont typeface="Courier New" panose="020B0604020202020204" pitchFamily="34" charset="0"/>
              <a:buChar char="o"/>
            </a:pPr>
            <a:r>
              <a:rPr lang="en-US" dirty="0"/>
              <a:t>Teaching strategies</a:t>
            </a:r>
          </a:p>
          <a:p>
            <a:pPr lvl="2">
              <a:buFont typeface="Wingdings" panose="020B0604020202020204" pitchFamily="34" charset="0"/>
              <a:buChar char="§"/>
            </a:pPr>
            <a:r>
              <a:rPr lang="en-US" dirty="0"/>
              <a:t>Not relying on visual language</a:t>
            </a:r>
          </a:p>
          <a:p>
            <a:pPr lvl="2">
              <a:buFont typeface="Wingdings" panose="020B0604020202020204" pitchFamily="34" charset="0"/>
              <a:buChar char="§"/>
            </a:pPr>
            <a:r>
              <a:rPr lang="en-US" dirty="0"/>
              <a:t>Clearly defined instructions </a:t>
            </a:r>
          </a:p>
          <a:p>
            <a:pPr lvl="2">
              <a:buFont typeface="Wingdings" panose="020B0604020202020204" pitchFamily="34" charset="0"/>
              <a:buChar char="§"/>
            </a:pPr>
            <a:r>
              <a:rPr lang="en-US" dirty="0"/>
              <a:t>Providing alternate modes of information</a:t>
            </a:r>
          </a:p>
          <a:p>
            <a:r>
              <a:rPr lang="en-US" dirty="0"/>
              <a:t>Maryland Equivalent Access Requirements for Students with Disabilities (</a:t>
            </a:r>
            <a:r>
              <a:rPr lang="en-US" dirty="0">
                <a:ea typeface="+mn-lt"/>
                <a:cs typeface="+mn-lt"/>
              </a:rPr>
              <a:t>§ 7-910)</a:t>
            </a:r>
            <a:endParaRPr lang="en-US" dirty="0"/>
          </a:p>
          <a:p>
            <a:pPr lvl="1">
              <a:buFont typeface="Courier New" panose="020B0604020202020204" pitchFamily="34" charset="0"/>
              <a:buChar char="o"/>
            </a:pPr>
            <a:r>
              <a:rPr lang="en-US" dirty="0"/>
              <a:t>Four training modules</a:t>
            </a:r>
          </a:p>
          <a:p>
            <a:pPr lvl="1">
              <a:buFont typeface="Courier New" panose="020B0604020202020204" pitchFamily="34" charset="0"/>
              <a:buChar char="o"/>
            </a:pPr>
            <a:r>
              <a:rPr lang="en-US" dirty="0"/>
              <a:t>Intro to digital accessibility, How to read a VPAT, Accessibility testing principals, Accessibility testing demonstrations</a:t>
            </a:r>
          </a:p>
          <a:p>
            <a:r>
              <a:rPr lang="en-US" dirty="0"/>
              <a:t>MD Open-Source Textbook (MOST) Supporting Digital Accessibility for Learning conference</a:t>
            </a:r>
          </a:p>
          <a:p>
            <a:pPr lvl="2">
              <a:buFont typeface="Wingdings" panose="020B0604020202020204" pitchFamily="34" charset="0"/>
              <a:buChar char="§"/>
            </a:pPr>
            <a:endParaRPr lang="en-US"/>
          </a:p>
          <a:p>
            <a:pPr lvl="2">
              <a:buFont typeface="Wingdings" panose="020B0604020202020204" pitchFamily="34" charset="0"/>
              <a:buChar char="§"/>
            </a:pPr>
            <a:endParaRPr lang="en-US"/>
          </a:p>
          <a:p>
            <a:pPr marL="457200" lvl="1" indent="0">
              <a:buNone/>
            </a:pPr>
            <a:endParaRPr lang="en-US"/>
          </a:p>
          <a:p>
            <a:pPr lvl="1">
              <a:buFont typeface="Courier New" panose="020B0604020202020204" pitchFamily="34" charset="0"/>
              <a:buChar char="o"/>
            </a:pPr>
            <a:endParaRPr lang="en-US"/>
          </a:p>
        </p:txBody>
      </p:sp>
    </p:spTree>
    <p:extLst>
      <p:ext uri="{BB962C8B-B14F-4D97-AF65-F5344CB8AC3E}">
        <p14:creationId xmlns:p14="http://schemas.microsoft.com/office/powerpoint/2010/main" val="4240633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B5C1B-7A40-8606-17A3-099DBA743907}"/>
              </a:ext>
            </a:extLst>
          </p:cNvPr>
          <p:cNvSpPr>
            <a:spLocks noGrp="1"/>
          </p:cNvSpPr>
          <p:nvPr>
            <p:ph type="title"/>
          </p:nvPr>
        </p:nvSpPr>
        <p:spPr/>
        <p:txBody>
          <a:bodyPr/>
          <a:lstStyle/>
          <a:p>
            <a:r>
              <a:rPr lang="en-US"/>
              <a:t>Access to Employment</a:t>
            </a:r>
          </a:p>
        </p:txBody>
      </p:sp>
      <p:sp>
        <p:nvSpPr>
          <p:cNvPr id="3" name="Content Placeholder 2">
            <a:extLst>
              <a:ext uri="{FF2B5EF4-FFF2-40B4-BE49-F238E27FC236}">
                <a16:creationId xmlns:a16="http://schemas.microsoft.com/office/drawing/2014/main" id="{DF3004F4-73A6-B724-A411-52C143EE299B}"/>
              </a:ext>
            </a:extLst>
          </p:cNvPr>
          <p:cNvSpPr>
            <a:spLocks noGrp="1"/>
          </p:cNvSpPr>
          <p:nvPr>
            <p:ph idx="1"/>
          </p:nvPr>
        </p:nvSpPr>
        <p:spPr>
          <a:xfrm>
            <a:off x="1143000" y="1718791"/>
            <a:ext cx="10136605" cy="4325213"/>
          </a:xfrm>
        </p:spPr>
        <p:txBody>
          <a:bodyPr vert="horz" lIns="91440" tIns="45720" rIns="91440" bIns="45720" rtlCol="0" anchor="t">
            <a:normAutofit lnSpcReduction="10000"/>
          </a:bodyPr>
          <a:lstStyle/>
          <a:p>
            <a:r>
              <a:rPr lang="en-US" dirty="0"/>
              <a:t>70% of blind adults are unemployed (from 2016)</a:t>
            </a:r>
          </a:p>
          <a:p>
            <a:r>
              <a:rPr lang="en-US" dirty="0"/>
              <a:t>Accessibility in all aspects of employment </a:t>
            </a:r>
          </a:p>
          <a:p>
            <a:pPr lvl="1">
              <a:buFont typeface="Courier New" panose="020B0604020202020204" pitchFamily="34" charset="0"/>
              <a:buChar char="o"/>
            </a:pPr>
            <a:r>
              <a:rPr lang="en-US" dirty="0"/>
              <a:t>Job search + application process</a:t>
            </a:r>
          </a:p>
          <a:p>
            <a:pPr lvl="1">
              <a:buFont typeface="Courier New" panose="020B0604020202020204" pitchFamily="34" charset="0"/>
              <a:buChar char="o"/>
            </a:pPr>
            <a:r>
              <a:rPr lang="en-US" dirty="0"/>
              <a:t>Interview techniques for both applicant and employer</a:t>
            </a:r>
          </a:p>
          <a:p>
            <a:pPr lvl="1">
              <a:buFont typeface="Courier New" panose="020B0604020202020204" pitchFamily="34" charset="0"/>
              <a:buChar char="o"/>
            </a:pPr>
            <a:r>
              <a:rPr lang="en-US" dirty="0"/>
              <a:t>Self-advocacy as an employee</a:t>
            </a:r>
          </a:p>
          <a:p>
            <a:r>
              <a:rPr lang="en-US" dirty="0"/>
              <a:t>MD DOL training</a:t>
            </a:r>
          </a:p>
          <a:p>
            <a:r>
              <a:rPr lang="en-US" dirty="0"/>
              <a:t>Boutiques and trainings</a:t>
            </a:r>
          </a:p>
          <a:p>
            <a:pPr lvl="1">
              <a:buFont typeface="Courier New" panose="020B0604020202020204" pitchFamily="34" charset="0"/>
              <a:buChar char="o"/>
            </a:pPr>
            <a:r>
              <a:rPr lang="en-US" dirty="0"/>
              <a:t>Job seeking websites</a:t>
            </a:r>
          </a:p>
          <a:p>
            <a:pPr lvl="1">
              <a:buFont typeface="Courier New" panose="020B0604020202020204" pitchFamily="34" charset="0"/>
              <a:buChar char="o"/>
            </a:pPr>
            <a:r>
              <a:rPr lang="en-US" dirty="0"/>
              <a:t>In-depth look at LinkedIn</a:t>
            </a:r>
          </a:p>
          <a:p>
            <a:pPr lvl="1">
              <a:buFont typeface="Courier New" panose="020B0604020202020204" pitchFamily="34" charset="0"/>
              <a:buChar char="o"/>
            </a:pPr>
            <a:r>
              <a:rPr lang="en-US" dirty="0"/>
              <a:t>How to work from home as a blind person</a:t>
            </a:r>
          </a:p>
          <a:p>
            <a:pPr lvl="1">
              <a:buFont typeface="Courier New" panose="020B0604020202020204" pitchFamily="34" charset="0"/>
              <a:buChar char="o"/>
            </a:pPr>
            <a:r>
              <a:rPr lang="en-US" dirty="0"/>
              <a:t>Myth busting employment panel</a:t>
            </a:r>
          </a:p>
          <a:p>
            <a:pPr lvl="1">
              <a:buFont typeface="Courier New" panose="020B0604020202020204" pitchFamily="34" charset="0"/>
              <a:buChar char="o"/>
            </a:pPr>
            <a:endParaRPr lang="en-US"/>
          </a:p>
        </p:txBody>
      </p:sp>
    </p:spTree>
    <p:extLst>
      <p:ext uri="{BB962C8B-B14F-4D97-AF65-F5344CB8AC3E}">
        <p14:creationId xmlns:p14="http://schemas.microsoft.com/office/powerpoint/2010/main" val="1519876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F7DA8-1ACC-A6F4-7B44-B520927CAEE0}"/>
              </a:ext>
            </a:extLst>
          </p:cNvPr>
          <p:cNvSpPr>
            <a:spLocks noGrp="1"/>
          </p:cNvSpPr>
          <p:nvPr>
            <p:ph type="title"/>
          </p:nvPr>
        </p:nvSpPr>
        <p:spPr/>
        <p:txBody>
          <a:bodyPr/>
          <a:lstStyle/>
          <a:p>
            <a:r>
              <a:rPr lang="en-US"/>
              <a:t>Accessibility Boutiques and seminars</a:t>
            </a:r>
          </a:p>
        </p:txBody>
      </p:sp>
      <p:sp>
        <p:nvSpPr>
          <p:cNvPr id="3" name="Content Placeholder 2">
            <a:extLst>
              <a:ext uri="{FF2B5EF4-FFF2-40B4-BE49-F238E27FC236}">
                <a16:creationId xmlns:a16="http://schemas.microsoft.com/office/drawing/2014/main" id="{5D45310B-4428-21E9-0D7D-50E6A4206E49}"/>
              </a:ext>
            </a:extLst>
          </p:cNvPr>
          <p:cNvSpPr>
            <a:spLocks noGrp="1"/>
          </p:cNvSpPr>
          <p:nvPr>
            <p:ph idx="1"/>
          </p:nvPr>
        </p:nvSpPr>
        <p:spPr>
          <a:xfrm>
            <a:off x="1143000" y="1919317"/>
            <a:ext cx="9906000" cy="4976923"/>
          </a:xfrm>
        </p:spPr>
        <p:txBody>
          <a:bodyPr vert="horz" lIns="91440" tIns="45720" rIns="91440" bIns="45720" rtlCol="0" anchor="t">
            <a:normAutofit/>
          </a:bodyPr>
          <a:lstStyle/>
          <a:p>
            <a:r>
              <a:rPr lang="en-US"/>
              <a:t>One of the biggest programs under NVAI</a:t>
            </a:r>
          </a:p>
          <a:p>
            <a:r>
              <a:rPr lang="en-US"/>
              <a:t>Monthly 90 min boutiques on a wide variety of accessibility topics</a:t>
            </a:r>
          </a:p>
          <a:p>
            <a:pPr lvl="1">
              <a:buFont typeface="Courier New" panose="020B0604020202020204" pitchFamily="34" charset="0"/>
              <a:buChar char="o"/>
            </a:pPr>
            <a:r>
              <a:rPr lang="en-US"/>
              <a:t>Intro to accessibility, web testing, PDF creation, accessibility in the classroom</a:t>
            </a:r>
          </a:p>
          <a:p>
            <a:r>
              <a:rPr lang="en-US"/>
              <a:t>Quarterly four-hour seminars on large accessibility topics</a:t>
            </a:r>
          </a:p>
          <a:p>
            <a:pPr lvl="1">
              <a:buFont typeface="Courier New" panose="020B0604020202020204" pitchFamily="34" charset="0"/>
              <a:buChar char="o"/>
            </a:pPr>
            <a:r>
              <a:rPr lang="en-US"/>
              <a:t>Using Collaborative tools and meeting platforms, Accessible device showcase, Artificial Intelligence (AI) and accessibility </a:t>
            </a:r>
          </a:p>
          <a:p>
            <a:r>
              <a:rPr lang="en-US"/>
              <a:t>Average of 130 participants from all over the country</a:t>
            </a:r>
          </a:p>
          <a:p>
            <a:r>
              <a:rPr lang="en-US"/>
              <a:t>Free for anybody, questions and discussion</a:t>
            </a:r>
          </a:p>
          <a:p>
            <a:r>
              <a:rPr lang="en-US"/>
              <a:t>NFB.org/CENA</a:t>
            </a:r>
          </a:p>
          <a:p>
            <a:endParaRPr lang="en-US"/>
          </a:p>
          <a:p>
            <a:pPr lvl="1">
              <a:buFont typeface="Courier New" panose="020B0604020202020204" pitchFamily="34" charset="0"/>
              <a:buChar char="o"/>
            </a:pPr>
            <a:endParaRPr lang="en-US"/>
          </a:p>
          <a:p>
            <a:pPr lvl="1">
              <a:buFont typeface="Courier New" panose="020B0604020202020204" pitchFamily="34" charset="0"/>
              <a:buChar char="o"/>
            </a:pPr>
            <a:endParaRPr lang="en-US"/>
          </a:p>
          <a:p>
            <a:pPr lvl="1">
              <a:buFont typeface="Courier New" panose="020B0604020202020204" pitchFamily="34" charset="0"/>
              <a:buChar char="o"/>
            </a:pPr>
            <a:endParaRPr lang="en-US"/>
          </a:p>
        </p:txBody>
      </p:sp>
    </p:spTree>
    <p:extLst>
      <p:ext uri="{BB962C8B-B14F-4D97-AF65-F5344CB8AC3E}">
        <p14:creationId xmlns:p14="http://schemas.microsoft.com/office/powerpoint/2010/main" val="3442985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F29-1731-3C44-8F25-ED4072DFC3C5}"/>
              </a:ext>
            </a:extLst>
          </p:cNvPr>
          <p:cNvSpPr>
            <a:spLocks noGrp="1"/>
          </p:cNvSpPr>
          <p:nvPr>
            <p:ph type="title"/>
          </p:nvPr>
        </p:nvSpPr>
        <p:spPr/>
        <p:txBody>
          <a:bodyPr/>
          <a:lstStyle/>
          <a:p>
            <a:r>
              <a:rPr lang="en-US"/>
              <a:t>Accessible Smart cities</a:t>
            </a:r>
          </a:p>
        </p:txBody>
      </p:sp>
      <p:sp>
        <p:nvSpPr>
          <p:cNvPr id="3" name="Content Placeholder 2">
            <a:extLst>
              <a:ext uri="{FF2B5EF4-FFF2-40B4-BE49-F238E27FC236}">
                <a16:creationId xmlns:a16="http://schemas.microsoft.com/office/drawing/2014/main" id="{BBF02CB8-043A-1AE7-4F04-390B196C5D16}"/>
              </a:ext>
            </a:extLst>
          </p:cNvPr>
          <p:cNvSpPr>
            <a:spLocks noGrp="1"/>
          </p:cNvSpPr>
          <p:nvPr>
            <p:ph idx="1"/>
          </p:nvPr>
        </p:nvSpPr>
        <p:spPr>
          <a:xfrm>
            <a:off x="1143000" y="1714587"/>
            <a:ext cx="9906000" cy="4319391"/>
          </a:xfrm>
        </p:spPr>
        <p:txBody>
          <a:bodyPr vert="horz" lIns="91440" tIns="45720" rIns="91440" bIns="45720" rtlCol="0" anchor="t">
            <a:normAutofit/>
          </a:bodyPr>
          <a:lstStyle/>
          <a:p>
            <a:r>
              <a:rPr lang="en-US"/>
              <a:t>Tools and tech that allow blind people to live, work, and play in their environments</a:t>
            </a:r>
          </a:p>
          <a:p>
            <a:r>
              <a:rPr lang="en-US"/>
              <a:t>Orientation and Mobility</a:t>
            </a:r>
          </a:p>
          <a:p>
            <a:pPr lvl="1">
              <a:buFont typeface="Courier New" panose="020B0604020202020204" pitchFamily="34" charset="0"/>
              <a:buChar char="o"/>
            </a:pPr>
            <a:r>
              <a:rPr lang="en-US"/>
              <a:t>Mobile applications</a:t>
            </a:r>
          </a:p>
          <a:p>
            <a:r>
              <a:rPr lang="en-US"/>
              <a:t>Public transportation</a:t>
            </a:r>
          </a:p>
          <a:p>
            <a:pPr lvl="1">
              <a:buFont typeface="Courier New" panose="020B0604020202020204" pitchFamily="34" charset="0"/>
              <a:buChar char="o"/>
            </a:pPr>
            <a:r>
              <a:rPr lang="en-US"/>
              <a:t>Accessible train stations</a:t>
            </a:r>
          </a:p>
          <a:p>
            <a:pPr lvl="1">
              <a:buFont typeface="Courier New" panose="020B0604020202020204" pitchFamily="34" charset="0"/>
              <a:buChar char="o"/>
            </a:pPr>
            <a:r>
              <a:rPr lang="en-US"/>
              <a:t>Spin to be seen</a:t>
            </a:r>
          </a:p>
          <a:p>
            <a:pPr lvl="1">
              <a:buFont typeface="Courier New" panose="020B0604020202020204" pitchFamily="34" charset="0"/>
              <a:buChar char="o"/>
            </a:pPr>
            <a:r>
              <a:rPr lang="en-US"/>
              <a:t>Relationship with MDOT (MD department of transportation)</a:t>
            </a:r>
          </a:p>
          <a:p>
            <a:r>
              <a:rPr lang="en-US"/>
              <a:t>Kiosks</a:t>
            </a:r>
          </a:p>
          <a:p>
            <a:pPr lvl="1">
              <a:buFont typeface="Courier New" panose="020B0604020202020204" pitchFamily="34" charset="0"/>
              <a:buChar char="o"/>
            </a:pPr>
            <a:r>
              <a:rPr lang="en-US"/>
              <a:t>Freedom scientific kiosk</a:t>
            </a:r>
          </a:p>
          <a:p>
            <a:pPr lvl="1">
              <a:buFont typeface="Courier New" panose="020B0604020202020204" pitchFamily="34" charset="0"/>
              <a:buChar char="o"/>
            </a:pPr>
            <a:r>
              <a:rPr lang="en-US"/>
              <a:t>DMV kiosk at national center</a:t>
            </a:r>
          </a:p>
          <a:p>
            <a:pPr marL="0" indent="0">
              <a:buNone/>
            </a:pPr>
            <a:endParaRPr lang="en-US"/>
          </a:p>
        </p:txBody>
      </p:sp>
    </p:spTree>
    <p:extLst>
      <p:ext uri="{BB962C8B-B14F-4D97-AF65-F5344CB8AC3E}">
        <p14:creationId xmlns:p14="http://schemas.microsoft.com/office/powerpoint/2010/main" val="198825736"/>
      </p:ext>
    </p:extLst>
  </p:cSld>
  <p:clrMapOvr>
    <a:masterClrMapping/>
  </p:clrMapOvr>
</p:sld>
</file>

<file path=ppt/theme/theme1.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30E62E91-3991-445A-ADE0-DB143B39320F}">
  <ds:schemaRefs>
    <ds:schemaRef ds:uri="http://schemas.microsoft.com/sharepoint/v3/contenttype/forms"/>
  </ds:schemaRefs>
</ds:datastoreItem>
</file>

<file path=customXml/itemProps2.xml><?xml version="1.0" encoding="utf-8"?>
<ds:datastoreItem xmlns:ds="http://schemas.openxmlformats.org/officeDocument/2006/customXml" ds:itemID="{1C180A77-4928-484F-9529-F716C85D6A6D}">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C20BE78-9FDF-401B-B412-3AA10EC5BEA3}">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{51F8F7D4-23B0-4629-9177-4B601923BB66}tf22797433_win32</Template>
  <Application>Microsoft Office PowerPoint</Application>
  <PresentationFormat>Widescreen</PresentationFormat>
  <Slides>20</Slides>
  <Notes>2</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AngleLinesVTI</vt:lpstr>
      <vt:lpstr>Collaboration, not Contention </vt:lpstr>
      <vt:lpstr>Introductions</vt:lpstr>
      <vt:lpstr>About the National federation of the Blind</vt:lpstr>
      <vt:lpstr>MDOD and NFB relationship</vt:lpstr>
      <vt:lpstr>MDOD and NFB relationship Cont.</vt:lpstr>
      <vt:lpstr>Access to Education</vt:lpstr>
      <vt:lpstr>Access to Employment</vt:lpstr>
      <vt:lpstr>Accessibility Boutiques and seminars</vt:lpstr>
      <vt:lpstr>Accessible Smart cities</vt:lpstr>
      <vt:lpstr>Accessibility Inclusion fellowship</vt:lpstr>
      <vt:lpstr>Getting Started</vt:lpstr>
      <vt:lpstr>Starting Projects</vt:lpstr>
      <vt:lpstr>Include Those With Disabilities </vt:lpstr>
      <vt:lpstr>CENA – ITAI Evaluations</vt:lpstr>
      <vt:lpstr>MDTAP’s Connections</vt:lpstr>
      <vt:lpstr>Benefits of Participation</vt:lpstr>
      <vt:lpstr>University Events</vt:lpstr>
      <vt:lpstr>Collaborative Events</vt:lpstr>
      <vt:lpstr>Future efforts</vt:lpstr>
      <vt:lpstr>References and Contact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Stephen Polacek</dc:creator>
  <cp:revision>150</cp:revision>
  <dcterms:created xsi:type="dcterms:W3CDTF">2024-10-02T19:01:58Z</dcterms:created>
  <dcterms:modified xsi:type="dcterms:W3CDTF">2024-10-25T20:09:39Z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