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304" r:id="rId5"/>
    <p:sldId id="305" r:id="rId6"/>
    <p:sldId id="307" r:id="rId7"/>
    <p:sldId id="351" r:id="rId8"/>
    <p:sldId id="352" r:id="rId9"/>
    <p:sldId id="339" r:id="rId10"/>
    <p:sldId id="340" r:id="rId11"/>
    <p:sldId id="341" r:id="rId12"/>
    <p:sldId id="308" r:id="rId13"/>
    <p:sldId id="315" r:id="rId14"/>
    <p:sldId id="316" r:id="rId15"/>
    <p:sldId id="317" r:id="rId16"/>
    <p:sldId id="327" r:id="rId17"/>
    <p:sldId id="338" r:id="rId18"/>
    <p:sldId id="336" r:id="rId19"/>
    <p:sldId id="342" r:id="rId20"/>
    <p:sldId id="328" r:id="rId21"/>
    <p:sldId id="318" r:id="rId22"/>
    <p:sldId id="325" r:id="rId23"/>
    <p:sldId id="324" r:id="rId24"/>
    <p:sldId id="349" r:id="rId25"/>
    <p:sldId id="348" r:id="rId26"/>
    <p:sldId id="321" r:id="rId27"/>
    <p:sldId id="326" r:id="rId28"/>
    <p:sldId id="350" r:id="rId29"/>
    <p:sldId id="346" r:id="rId30"/>
    <p:sldId id="323" r:id="rId31"/>
    <p:sldId id="337" r:id="rId32"/>
    <p:sldId id="353" r:id="rId33"/>
    <p:sldId id="333" r:id="rId34"/>
  </p:sldIdLst>
  <p:sldSz cx="13817600" cy="7772400"/>
  <p:notesSz cx="7010400" cy="9296400"/>
  <p:defaultText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m,Marisa" initials="Th" lastIdx="3" clrIdx="0">
    <p:extLst>
      <p:ext uri="{19B8F6BF-5375-455C-9EA6-DF929625EA0E}">
        <p15:presenceInfo xmlns:p15="http://schemas.microsoft.com/office/powerpoint/2012/main" userId="S::thummari@colostate.edu::89a5f246-fbc3-4c51-97f7-2786d045fb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50505"/>
    <a:srgbClr val="12A4B6"/>
    <a:srgbClr val="CC5430"/>
    <a:srgbClr val="D9782D"/>
    <a:srgbClr val="1E4D2B"/>
    <a:srgbClr val="C10065"/>
    <a:srgbClr val="CC006A"/>
    <a:srgbClr val="404140"/>
    <a:srgbClr val="DAD4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833AA-F416-43F5-833A-5BD80F1D8945}" v="1" dt="2024-10-25T21:16:14.589"/>
    <p1510:client id="{A8449E2A-3F54-BB3F-79B9-F7B24C738A7C}" v="632" dt="2024-10-25T14:43:38.017"/>
    <p1510:client id="{C1B5C878-F636-D4B3-54A5-7EEF6F1D3BDF}" v="125" dt="2024-10-25T20:57:49.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696" y="67"/>
      </p:cViewPr>
      <p:guideLst>
        <p:guide orient="horz" pos="2448"/>
        <p:guide pos="435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D7E51A5-B478-1E40-8CBB-0DAA8831E99D}" type="datetimeFigureOut">
              <a:rPr lang="en-US" smtClean="0"/>
              <a:t>10/25/2024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FAAD578-DED7-9640-8F31-2B6A02B2A2D3}" type="slidenum">
              <a:rPr lang="en-US" smtClean="0"/>
              <a:t>‹#›</a:t>
            </a:fld>
            <a:endParaRPr lang="en-US"/>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0ED587F-861E-6740-9643-E3DDAE89B8D6}" type="datetimeFigureOut">
              <a:rPr lang="en-US" smtClean="0"/>
              <a:t>10/25/2024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032F50-0B60-B34B-8422-4E195A5AE2C1}" type="slidenum">
              <a:rPr lang="en-US" smtClean="0"/>
              <a:t>‹#›</a:t>
            </a:fld>
            <a:endParaRPr lang="en-US"/>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ea.org/nea-today/all-news-articles/mental-health-crisis-college-campuses#:~:text=Specifically%2C%20White%20college%20students%20are,33%20percent%20of%20Latino%20stude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1</a:t>
            </a:fld>
            <a:endParaRPr lang="en-US"/>
          </a:p>
        </p:txBody>
      </p:sp>
    </p:spTree>
    <p:extLst>
      <p:ext uri="{BB962C8B-B14F-4D97-AF65-F5344CB8AC3E}">
        <p14:creationId xmlns:p14="http://schemas.microsoft.com/office/powerpoint/2010/main" val="3430427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Focus To-Do: Task Manager, Focus Timer, Track Progress, Planning</a:t>
            </a:r>
          </a:p>
          <a:p>
            <a:r>
              <a:rPr lang="en-US">
                <a:cs typeface="Calibri"/>
              </a:rPr>
              <a:t>Be Focused: Focus Timer, Task manager, track progress </a:t>
            </a:r>
          </a:p>
          <a:p>
            <a:r>
              <a:rPr lang="en-US">
                <a:cs typeface="Calibri"/>
              </a:rPr>
              <a:t>Forest: Gamified Focus Application </a:t>
            </a:r>
          </a:p>
          <a:p>
            <a:r>
              <a:rPr lang="en-US" err="1">
                <a:cs typeface="Calibri"/>
              </a:rPr>
              <a:t>Habitica</a:t>
            </a:r>
            <a:r>
              <a:rPr lang="en-US">
                <a:cs typeface="Calibri"/>
              </a:rPr>
              <a:t>: Gamified Task and habit management with rewards </a:t>
            </a:r>
          </a:p>
          <a:p>
            <a:r>
              <a:rPr lang="en-US">
                <a:cs typeface="Calibri"/>
              </a:rPr>
              <a:t>Study Bunny: Focus Timer, Time Management </a:t>
            </a:r>
          </a:p>
          <a:p>
            <a:r>
              <a:rPr lang="en-US">
                <a:cs typeface="Calibri"/>
              </a:rPr>
              <a:t>Finch Care: Gamification for Task management, self-care habits, goal setting, and reflections</a:t>
            </a:r>
          </a:p>
        </p:txBody>
      </p:sp>
      <p:sp>
        <p:nvSpPr>
          <p:cNvPr id="4" name="Slide Number Placeholder 3"/>
          <p:cNvSpPr>
            <a:spLocks noGrp="1"/>
          </p:cNvSpPr>
          <p:nvPr>
            <p:ph type="sldNum" sz="quarter" idx="5"/>
          </p:nvPr>
        </p:nvSpPr>
        <p:spPr/>
        <p:txBody>
          <a:bodyPr/>
          <a:lstStyle/>
          <a:p>
            <a:fld id="{1A032F50-0B60-B34B-8422-4E195A5AE2C1}" type="slidenum">
              <a:rPr lang="en-US" smtClean="0"/>
              <a:t>10</a:t>
            </a:fld>
            <a:endParaRPr lang="en-US"/>
          </a:p>
        </p:txBody>
      </p:sp>
    </p:spTree>
    <p:extLst>
      <p:ext uri="{BB962C8B-B14F-4D97-AF65-F5344CB8AC3E}">
        <p14:creationId xmlns:p14="http://schemas.microsoft.com/office/powerpoint/2010/main" val="1216688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https://www.insidehighered.com/news/student-success/health-wellness/2024/08/19/experts-weigh-college-student-mental-health</a:t>
            </a:r>
            <a:br>
              <a:rPr lang="en-US">
                <a:cs typeface="+mn-lt"/>
              </a:rPr>
            </a:br>
            <a:r>
              <a:rPr lang="en-US"/>
              <a:t>-crisis#:~:text=Recent%20data%20from%20Inside%20Higher,for%20administrators%20and%20learners%20alike.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A032F50-0B60-B34B-8422-4E195A5AE2C1}" type="slidenum">
              <a:rPr lang="en-US" smtClean="0"/>
              <a:t>19</a:t>
            </a:fld>
            <a:endParaRPr lang="en-US"/>
          </a:p>
        </p:txBody>
      </p:sp>
    </p:spTree>
    <p:extLst>
      <p:ext uri="{BB962C8B-B14F-4D97-AF65-F5344CB8AC3E}">
        <p14:creationId xmlns:p14="http://schemas.microsoft.com/office/powerpoint/2010/main" val="1369102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https://www.nea.org/nea-today/all-news-articles/mental-health-crisis-college-campuses#:~:text=Specifically%2C%20White%20college%20students%20are,33%20percent%20of%20Latino%20students</a:t>
            </a:r>
            <a:endParaRPr lang="en-US"/>
          </a:p>
          <a:p>
            <a:r>
              <a:rPr lang="en-US"/>
              <a:t> “Stressed Out and Stopping Out: The Mental Health Crisis in Higher Education report produced by Gallup and the Lumina Foundation.</a:t>
            </a:r>
            <a:br>
              <a:rPr lang="en-US">
                <a:cs typeface="+mn-lt"/>
              </a:rPr>
            </a:br>
            <a:r>
              <a:rPr lang="en-US"/>
              <a:t>More than 90,000 students across 133 U.S. campuses participated in the survey.</a:t>
            </a:r>
            <a:br>
              <a:rPr lang="en-US">
                <a:cs typeface="+mn-lt"/>
              </a:rPr>
            </a:b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1A032F50-0B60-B34B-8422-4E195A5AE2C1}" type="slidenum">
              <a:rPr lang="en-US" smtClean="0"/>
              <a:t>20</a:t>
            </a:fld>
            <a:endParaRPr lang="en-US"/>
          </a:p>
        </p:txBody>
      </p:sp>
    </p:spTree>
    <p:extLst>
      <p:ext uri="{BB962C8B-B14F-4D97-AF65-F5344CB8AC3E}">
        <p14:creationId xmlns:p14="http://schemas.microsoft.com/office/powerpoint/2010/main" val="120394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 min video</a:t>
            </a:r>
          </a:p>
        </p:txBody>
      </p:sp>
      <p:sp>
        <p:nvSpPr>
          <p:cNvPr id="4" name="Slide Number Placeholder 3"/>
          <p:cNvSpPr>
            <a:spLocks noGrp="1"/>
          </p:cNvSpPr>
          <p:nvPr>
            <p:ph type="sldNum" sz="quarter" idx="5"/>
          </p:nvPr>
        </p:nvSpPr>
        <p:spPr/>
        <p:txBody>
          <a:bodyPr/>
          <a:lstStyle/>
          <a:p>
            <a:fld id="{1A032F50-0B60-B34B-8422-4E195A5AE2C1}" type="slidenum">
              <a:rPr lang="en-US" smtClean="0"/>
              <a:t>23</a:t>
            </a:fld>
            <a:endParaRPr lang="en-US"/>
          </a:p>
        </p:txBody>
      </p:sp>
    </p:spTree>
    <p:extLst>
      <p:ext uri="{BB962C8B-B14F-4D97-AF65-F5344CB8AC3E}">
        <p14:creationId xmlns:p14="http://schemas.microsoft.com/office/powerpoint/2010/main" val="191131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Green Dots CSU">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D97E01-D207-417B-88F0-13DCBA1681D6}"/>
              </a:ext>
            </a:extLst>
          </p:cNvPr>
          <p:cNvSpPr>
            <a:spLocks noGrp="1"/>
          </p:cNvSpPr>
          <p:nvPr>
            <p:ph type="title" hasCustomPrompt="1"/>
          </p:nvPr>
        </p:nvSpPr>
        <p:spPr>
          <a:xfrm>
            <a:off x="628073" y="2794503"/>
            <a:ext cx="12561453" cy="1846659"/>
          </a:xfrm>
        </p:spPr>
        <p:txBody>
          <a:bodyPr/>
          <a:lstStyle>
            <a:lvl1pPr>
              <a:defRPr/>
            </a:lvl1pPr>
          </a:lstStyle>
          <a:p>
            <a:pPr lvl="0"/>
            <a:r>
              <a:rPr lang="en-US"/>
              <a:t>Title of Presentation </a:t>
            </a:r>
            <a:br>
              <a:rPr lang="en-US"/>
            </a:br>
            <a:r>
              <a:rPr lang="en-US"/>
              <a:t>Goes Here</a:t>
            </a:r>
          </a:p>
        </p:txBody>
      </p:sp>
      <p:sp>
        <p:nvSpPr>
          <p:cNvPr id="10" name="Text Placeholder 10"/>
          <p:cNvSpPr>
            <a:spLocks noGrp="1"/>
          </p:cNvSpPr>
          <p:nvPr>
            <p:ph type="body" sz="quarter" idx="12" hasCustomPrompt="1"/>
          </p:nvPr>
        </p:nvSpPr>
        <p:spPr>
          <a:xfrm>
            <a:off x="628074" y="5369311"/>
            <a:ext cx="12561452" cy="480131"/>
          </a:xfrm>
        </p:spPr>
        <p:txBody>
          <a:bodyPr>
            <a:spAutoFit/>
          </a:bodyPr>
          <a:lstStyle>
            <a:lvl1pPr marL="0" indent="0">
              <a:buNone/>
              <a:defRPr sz="1600">
                <a:solidFill>
                  <a:schemeClr val="tx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7625" y="6733969"/>
            <a:ext cx="3520440" cy="787424"/>
          </a:xfrm>
          <a:prstGeom prst="rect">
            <a:avLst/>
          </a:prstGeom>
        </p:spPr>
      </p:pic>
    </p:spTree>
    <p:extLst>
      <p:ext uri="{BB962C8B-B14F-4D97-AF65-F5344CB8AC3E}">
        <p14:creationId xmlns:p14="http://schemas.microsoft.com/office/powerpoint/2010/main" val="1225530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ntent Ram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E1E7-4EF1-4163-8208-9EBB6ED3FD40}"/>
              </a:ext>
            </a:extLst>
          </p:cNvPr>
          <p:cNvSpPr>
            <a:spLocks noGrp="1"/>
          </p:cNvSpPr>
          <p:nvPr>
            <p:ph type="title"/>
          </p:nvPr>
        </p:nvSpPr>
        <p:spPr>
          <a:xfrm>
            <a:off x="628075" y="627467"/>
            <a:ext cx="12561453" cy="1015663"/>
          </a:xfrm>
        </p:spPr>
        <p:txBody>
          <a:bodyPr/>
          <a:lstStyle/>
          <a:p>
            <a:r>
              <a:rPr lang="en-US"/>
              <a:t>Click to edit Master title style</a:t>
            </a:r>
          </a:p>
        </p:txBody>
      </p:sp>
      <p:sp>
        <p:nvSpPr>
          <p:cNvPr id="8" name="Content Placeholder 7">
            <a:extLst>
              <a:ext uri="{FF2B5EF4-FFF2-40B4-BE49-F238E27FC236}">
                <a16:creationId xmlns:a16="http://schemas.microsoft.com/office/drawing/2014/main" id="{A59B5310-BC45-47F5-91A3-4CEE58FE09D4}"/>
              </a:ext>
            </a:extLst>
          </p:cNvPr>
          <p:cNvSpPr>
            <a:spLocks noGrp="1"/>
          </p:cNvSpPr>
          <p:nvPr>
            <p:ph sz="quarter" idx="10"/>
          </p:nvPr>
        </p:nvSpPr>
        <p:spPr>
          <a:xfrm>
            <a:off x="628650" y="1966912"/>
            <a:ext cx="12560300" cy="4271841"/>
          </a:xfrm>
        </p:spPr>
        <p:txBody>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5849ADA2-9980-499D-BCBF-B98EE18E9873}"/>
              </a:ext>
            </a:extLst>
          </p:cNvPr>
          <p:cNvGrpSpPr/>
          <p:nvPr userDrawn="1"/>
        </p:nvGrpSpPr>
        <p:grpSpPr>
          <a:xfrm>
            <a:off x="0" y="6796748"/>
            <a:ext cx="13817600" cy="617143"/>
            <a:chOff x="0" y="6739600"/>
            <a:chExt cx="13817600" cy="617143"/>
          </a:xfrm>
        </p:grpSpPr>
        <p:pic>
          <p:nvPicPr>
            <p:cNvPr id="4" name="Picture 3">
              <a:extLst>
                <a:ext uri="{FF2B5EF4-FFF2-40B4-BE49-F238E27FC236}">
                  <a16:creationId xmlns:a16="http://schemas.microsoft.com/office/drawing/2014/main" id="{0CADE025-A804-4FF9-ADE9-C5BC951B224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778192"/>
              <a:ext cx="6449921" cy="539962"/>
            </a:xfrm>
            <a:prstGeom prst="rect">
              <a:avLst/>
            </a:prstGeom>
          </p:spPr>
        </p:pic>
        <p:pic>
          <p:nvPicPr>
            <p:cNvPr id="5" name="Picture 4">
              <a:extLst>
                <a:ext uri="{FF2B5EF4-FFF2-40B4-BE49-F238E27FC236}">
                  <a16:creationId xmlns:a16="http://schemas.microsoft.com/office/drawing/2014/main" id="{1E59740A-3ADD-4B97-9BB5-45021B29E8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7367679" y="6778192"/>
              <a:ext cx="6449921" cy="539962"/>
            </a:xfrm>
            <a:prstGeom prst="rect">
              <a:avLst/>
            </a:prstGeom>
          </p:spPr>
        </p:pic>
        <p:pic>
          <p:nvPicPr>
            <p:cNvPr id="6" name="Picture 5">
              <a:extLst>
                <a:ext uri="{FF2B5EF4-FFF2-40B4-BE49-F238E27FC236}">
                  <a16:creationId xmlns:a16="http://schemas.microsoft.com/office/drawing/2014/main" id="{007EDB31-34E9-49E2-8311-D95E5DA2AD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rizonta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71CD-A7D5-4A2D-B0C0-2FEDB1D6B7AB}"/>
              </a:ext>
            </a:extLst>
          </p:cNvPr>
          <p:cNvSpPr>
            <a:spLocks noGrp="1"/>
          </p:cNvSpPr>
          <p:nvPr>
            <p:ph type="title"/>
          </p:nvPr>
        </p:nvSpPr>
        <p:spPr>
          <a:xfrm>
            <a:off x="628073" y="777938"/>
            <a:ext cx="12561453" cy="1015663"/>
          </a:xfrm>
        </p:spPr>
        <p:txBody>
          <a:bodyPr/>
          <a:lstStyle/>
          <a:p>
            <a:r>
              <a:rPr lang="en-US"/>
              <a:t>Click to edit Master title style</a:t>
            </a:r>
          </a:p>
        </p:txBody>
      </p:sp>
      <p:sp>
        <p:nvSpPr>
          <p:cNvPr id="12" name="Content Placeholder 3">
            <a:extLst>
              <a:ext uri="{FF2B5EF4-FFF2-40B4-BE49-F238E27FC236}">
                <a16:creationId xmlns:a16="http://schemas.microsoft.com/office/drawing/2014/main" id="{F7E5EC81-DAD1-4EDE-99D5-D9F92EFD6F32}"/>
              </a:ext>
            </a:extLst>
          </p:cNvPr>
          <p:cNvSpPr>
            <a:spLocks noGrp="1"/>
          </p:cNvSpPr>
          <p:nvPr>
            <p:ph sz="quarter" idx="11"/>
          </p:nvPr>
        </p:nvSpPr>
        <p:spPr>
          <a:xfrm>
            <a:off x="629226" y="2165074"/>
            <a:ext cx="12560300" cy="2237151"/>
          </a:xfrm>
        </p:spPr>
        <p:txBody>
          <a:bodyPr/>
          <a:lstStyle>
            <a:lvl1pPr>
              <a:defRPr sz="2400"/>
            </a:lvl1pPr>
            <a:lvl2pPr>
              <a:defRPr sz="2000"/>
            </a:lvl2pPr>
            <a:lvl3pPr>
              <a:defRPr sz="1800"/>
            </a:lvl3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8A4BED-2B01-4022-9E28-E69D1A0D58C6}"/>
              </a:ext>
            </a:extLst>
          </p:cNvPr>
          <p:cNvSpPr>
            <a:spLocks noGrp="1"/>
          </p:cNvSpPr>
          <p:nvPr>
            <p:ph sz="quarter" idx="10"/>
          </p:nvPr>
        </p:nvSpPr>
        <p:spPr>
          <a:xfrm>
            <a:off x="629226" y="4739373"/>
            <a:ext cx="12560300" cy="2228302"/>
          </a:xfrm>
        </p:spPr>
        <p:txBody>
          <a:bodyPr/>
          <a:lstStyle>
            <a:lvl1pPr>
              <a:defRPr sz="2400"/>
            </a:lvl1pPr>
            <a:lvl2pPr>
              <a:defRPr sz="2000"/>
            </a:lvl2pPr>
            <a:lvl3pPr>
              <a:defRPr sz="1800"/>
            </a:lvl3pPr>
            <a:lvl4pPr>
              <a:defRPr sz="1600"/>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3F48AD6C-01E7-4D0B-97F1-87618B965B53}"/>
              </a:ext>
            </a:extLst>
          </p:cNvPr>
          <p:cNvGrpSpPr/>
          <p:nvPr userDrawn="1"/>
        </p:nvGrpSpPr>
        <p:grpSpPr>
          <a:xfrm>
            <a:off x="0" y="7372350"/>
            <a:ext cx="13817600" cy="400052"/>
            <a:chOff x="0" y="7372350"/>
            <a:chExt cx="13817600" cy="400052"/>
          </a:xfrm>
        </p:grpSpPr>
        <p:grpSp>
          <p:nvGrpSpPr>
            <p:cNvPr id="11" name="Group 10">
              <a:extLst>
                <a:ext uri="{FF2B5EF4-FFF2-40B4-BE49-F238E27FC236}">
                  <a16:creationId xmlns:a16="http://schemas.microsoft.com/office/drawing/2014/main" id="{AF8B42E1-C81B-4050-AFDF-B73D482E5391}"/>
                </a:ext>
              </a:extLst>
            </p:cNvPr>
            <p:cNvGrpSpPr/>
            <p:nvPr userDrawn="1"/>
          </p:nvGrpSpPr>
          <p:grpSpPr>
            <a:xfrm>
              <a:off x="0" y="7372350"/>
              <a:ext cx="13817600" cy="400052"/>
              <a:chOff x="0" y="7372350"/>
              <a:chExt cx="13817600" cy="400052"/>
            </a:xfrm>
            <a:solidFill>
              <a:schemeClr val="bg1">
                <a:lumMod val="50000"/>
              </a:schemeClr>
            </a:solidFill>
          </p:grpSpPr>
          <p:sp>
            <p:nvSpPr>
              <p:cNvPr id="14" name="Rectangle 13">
                <a:extLst>
                  <a:ext uri="{FF2B5EF4-FFF2-40B4-BE49-F238E27FC236}">
                    <a16:creationId xmlns:a16="http://schemas.microsoft.com/office/drawing/2014/main" id="{8EDD8A15-48CF-4D85-A367-7CAFD9C350D3}"/>
                  </a:ext>
                </a:extLst>
              </p:cNvPr>
              <p:cNvSpPr/>
              <p:nvPr userDrawn="1"/>
            </p:nvSpPr>
            <p:spPr>
              <a:xfrm>
                <a:off x="0" y="7372350"/>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5036E17-AA49-4F2C-93B7-C46CCBF812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a:grpFill/>
            </p:spPr>
          </p:pic>
          <p:sp>
            <p:nvSpPr>
              <p:cNvPr id="16" name="Rectangle 15">
                <a:extLst>
                  <a:ext uri="{FF2B5EF4-FFF2-40B4-BE49-F238E27FC236}">
                    <a16:creationId xmlns:a16="http://schemas.microsoft.com/office/drawing/2014/main" id="{626F9BEC-8821-4ABF-9148-1B644C8F11C6}"/>
                  </a:ext>
                </a:extLst>
              </p:cNvPr>
              <p:cNvSpPr/>
              <p:nvPr userDrawn="1"/>
            </p:nvSpPr>
            <p:spPr>
              <a:xfrm>
                <a:off x="0" y="7372351"/>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7A7AD53-20E9-4417-8941-7FE28E83E4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a:grpFill/>
            </p:spPr>
          </p:pic>
        </p:grpSp>
        <p:cxnSp>
          <p:nvCxnSpPr>
            <p:cNvPr id="13" name="Straight Connector 12">
              <a:extLst>
                <a:ext uri="{FF2B5EF4-FFF2-40B4-BE49-F238E27FC236}">
                  <a16:creationId xmlns:a16="http://schemas.microsoft.com/office/drawing/2014/main" id="{7988DD72-95B0-46C9-A85E-3CB60D7BE402}"/>
                </a:ext>
              </a:extLst>
            </p:cNvPr>
            <p:cNvCxnSpPr/>
            <p:nvPr userDrawn="1"/>
          </p:nvCxnSpPr>
          <p:spPr>
            <a:xfrm>
              <a:off x="0" y="7378264"/>
              <a:ext cx="13817600" cy="0"/>
            </a:xfrm>
            <a:prstGeom prst="line">
              <a:avLst/>
            </a:prstGeom>
            <a:ln>
              <a:solidFill>
                <a:srgbClr val="CC543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rizontal Comparison 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71CD-A7D5-4A2D-B0C0-2FEDB1D6B7AB}"/>
              </a:ext>
            </a:extLst>
          </p:cNvPr>
          <p:cNvSpPr>
            <a:spLocks noGrp="1"/>
          </p:cNvSpPr>
          <p:nvPr>
            <p:ph type="title"/>
          </p:nvPr>
        </p:nvSpPr>
        <p:spPr>
          <a:xfrm>
            <a:off x="626920" y="599015"/>
            <a:ext cx="12561453" cy="1015663"/>
          </a:xfrm>
        </p:spPr>
        <p:txBody>
          <a:bodyPr/>
          <a:lstStyle/>
          <a:p>
            <a:r>
              <a:rPr lang="en-US"/>
              <a:t>Click to edit Master title style</a:t>
            </a:r>
          </a:p>
        </p:txBody>
      </p:sp>
      <p:sp>
        <p:nvSpPr>
          <p:cNvPr id="12" name="Content Placeholder 3">
            <a:extLst>
              <a:ext uri="{FF2B5EF4-FFF2-40B4-BE49-F238E27FC236}">
                <a16:creationId xmlns:a16="http://schemas.microsoft.com/office/drawing/2014/main" id="{F7E5EC81-DAD1-4EDE-99D5-D9F92EFD6F32}"/>
              </a:ext>
            </a:extLst>
          </p:cNvPr>
          <p:cNvSpPr>
            <a:spLocks noGrp="1"/>
          </p:cNvSpPr>
          <p:nvPr>
            <p:ph sz="quarter" idx="11"/>
          </p:nvPr>
        </p:nvSpPr>
        <p:spPr>
          <a:xfrm>
            <a:off x="629226" y="1996850"/>
            <a:ext cx="12560300" cy="2237151"/>
          </a:xfrm>
        </p:spPr>
        <p:txBody>
          <a:bodyPr/>
          <a:lstStyle>
            <a:lvl1pPr>
              <a:defRPr sz="2400"/>
            </a:lvl1pPr>
            <a:lvl2pPr>
              <a:defRPr sz="2000"/>
            </a:lvl2pPr>
            <a:lvl3pPr>
              <a:defRPr sz="1800"/>
            </a:lvl3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8A4BED-2B01-4022-9E28-E69D1A0D58C6}"/>
              </a:ext>
            </a:extLst>
          </p:cNvPr>
          <p:cNvSpPr>
            <a:spLocks noGrp="1"/>
          </p:cNvSpPr>
          <p:nvPr>
            <p:ph sz="quarter" idx="10"/>
          </p:nvPr>
        </p:nvSpPr>
        <p:spPr>
          <a:xfrm>
            <a:off x="628073" y="4437251"/>
            <a:ext cx="12560300" cy="2228302"/>
          </a:xfrm>
        </p:spPr>
        <p:txBody>
          <a:bodyPr/>
          <a:lstStyle>
            <a:lvl1pPr>
              <a:defRPr sz="2400"/>
            </a:lvl1pPr>
            <a:lvl2pPr>
              <a:defRPr sz="2000"/>
            </a:lvl2pPr>
            <a:lvl3pPr>
              <a:defRPr sz="1800"/>
            </a:lvl3pPr>
            <a:lvl4pPr>
              <a:defRPr sz="1600"/>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C96603CA-06BE-4D22-90BB-3726A74FB19A}"/>
              </a:ext>
            </a:extLst>
          </p:cNvPr>
          <p:cNvGrpSpPr/>
          <p:nvPr userDrawn="1"/>
        </p:nvGrpSpPr>
        <p:grpSpPr>
          <a:xfrm>
            <a:off x="0" y="6796748"/>
            <a:ext cx="13817600" cy="617143"/>
            <a:chOff x="0" y="6739600"/>
            <a:chExt cx="13817600" cy="617143"/>
          </a:xfrm>
        </p:grpSpPr>
        <p:pic>
          <p:nvPicPr>
            <p:cNvPr id="19" name="Picture 18">
              <a:extLst>
                <a:ext uri="{FF2B5EF4-FFF2-40B4-BE49-F238E27FC236}">
                  <a16:creationId xmlns:a16="http://schemas.microsoft.com/office/drawing/2014/main" id="{E524F613-09D8-46B9-99D6-CD178FA770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778192"/>
              <a:ext cx="6449921" cy="539962"/>
            </a:xfrm>
            <a:prstGeom prst="rect">
              <a:avLst/>
            </a:prstGeom>
          </p:spPr>
        </p:pic>
        <p:pic>
          <p:nvPicPr>
            <p:cNvPr id="20" name="Picture 19">
              <a:extLst>
                <a:ext uri="{FF2B5EF4-FFF2-40B4-BE49-F238E27FC236}">
                  <a16:creationId xmlns:a16="http://schemas.microsoft.com/office/drawing/2014/main" id="{9B0161CF-9C18-4D7B-BF27-1084210EF2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7367679" y="6778192"/>
              <a:ext cx="6449921" cy="539962"/>
            </a:xfrm>
            <a:prstGeom prst="rect">
              <a:avLst/>
            </a:prstGeom>
          </p:spPr>
        </p:pic>
        <p:pic>
          <p:nvPicPr>
            <p:cNvPr id="21" name="Picture 20">
              <a:extLst>
                <a:ext uri="{FF2B5EF4-FFF2-40B4-BE49-F238E27FC236}">
                  <a16:creationId xmlns:a16="http://schemas.microsoft.com/office/drawing/2014/main" id="{667D4854-F40D-44C0-886F-407959AC8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Tree>
    <p:extLst>
      <p:ext uri="{BB962C8B-B14F-4D97-AF65-F5344CB8AC3E}">
        <p14:creationId xmlns:p14="http://schemas.microsoft.com/office/powerpoint/2010/main" val="15949429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Ram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4A4C-1BF2-4D46-B60A-D6A9292715A6}"/>
              </a:ext>
            </a:extLst>
          </p:cNvPr>
          <p:cNvSpPr>
            <a:spLocks noGrp="1"/>
          </p:cNvSpPr>
          <p:nvPr>
            <p:ph type="title"/>
          </p:nvPr>
        </p:nvSpPr>
        <p:spPr/>
        <p:txBody>
          <a:bodyPr/>
          <a:lstStyle/>
          <a:p>
            <a:r>
              <a:rPr lang="en-US"/>
              <a:t>Click to edit Master title style</a:t>
            </a:r>
          </a:p>
        </p:txBody>
      </p:sp>
      <p:sp>
        <p:nvSpPr>
          <p:cNvPr id="12" name="Text Placeholder 24"/>
          <p:cNvSpPr>
            <a:spLocks noGrp="1"/>
          </p:cNvSpPr>
          <p:nvPr>
            <p:ph type="body" sz="quarter" idx="10" hasCustomPrompt="1"/>
          </p:nvPr>
        </p:nvSpPr>
        <p:spPr>
          <a:xfrm>
            <a:off x="742950"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sp>
        <p:nvSpPr>
          <p:cNvPr id="14" name="Text Placeholder 24"/>
          <p:cNvSpPr>
            <a:spLocks noGrp="1"/>
          </p:cNvSpPr>
          <p:nvPr>
            <p:ph type="body" sz="quarter" idx="11" hasCustomPrompt="1"/>
          </p:nvPr>
        </p:nvSpPr>
        <p:spPr>
          <a:xfrm>
            <a:off x="5106473"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sp>
        <p:nvSpPr>
          <p:cNvPr id="15" name="Text Placeholder 24"/>
          <p:cNvSpPr>
            <a:spLocks noGrp="1"/>
          </p:cNvSpPr>
          <p:nvPr>
            <p:ph type="body" sz="quarter" idx="12" hasCustomPrompt="1"/>
          </p:nvPr>
        </p:nvSpPr>
        <p:spPr>
          <a:xfrm>
            <a:off x="9469996"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grpSp>
        <p:nvGrpSpPr>
          <p:cNvPr id="6" name="Group 5"/>
          <p:cNvGrpSpPr/>
          <p:nvPr userDrawn="1"/>
        </p:nvGrpSpPr>
        <p:grpSpPr>
          <a:xfrm>
            <a:off x="0" y="6796748"/>
            <a:ext cx="13817600" cy="617143"/>
            <a:chOff x="0" y="6739600"/>
            <a:chExt cx="13817600" cy="617143"/>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778192"/>
              <a:ext cx="6449921" cy="539962"/>
            </a:xfrm>
            <a:prstGeom prst="rect">
              <a:avLst/>
            </a:prstGeom>
          </p:spPr>
        </p:pic>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7367679" y="6778192"/>
              <a:ext cx="6449921" cy="53996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4A4C-1BF2-4D46-B60A-D6A9292715A6}"/>
              </a:ext>
            </a:extLst>
          </p:cNvPr>
          <p:cNvSpPr>
            <a:spLocks noGrp="1"/>
          </p:cNvSpPr>
          <p:nvPr>
            <p:ph type="title"/>
          </p:nvPr>
        </p:nvSpPr>
        <p:spPr/>
        <p:txBody>
          <a:bodyPr/>
          <a:lstStyle/>
          <a:p>
            <a:r>
              <a:rPr lang="en-US"/>
              <a:t>Click to edit Master title style</a:t>
            </a:r>
          </a:p>
        </p:txBody>
      </p:sp>
      <p:sp>
        <p:nvSpPr>
          <p:cNvPr id="12" name="Text Placeholder 24"/>
          <p:cNvSpPr>
            <a:spLocks noGrp="1"/>
          </p:cNvSpPr>
          <p:nvPr>
            <p:ph type="body" sz="quarter" idx="10" hasCustomPrompt="1"/>
          </p:nvPr>
        </p:nvSpPr>
        <p:spPr>
          <a:xfrm>
            <a:off x="742950"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sp>
        <p:nvSpPr>
          <p:cNvPr id="14" name="Text Placeholder 24"/>
          <p:cNvSpPr>
            <a:spLocks noGrp="1"/>
          </p:cNvSpPr>
          <p:nvPr>
            <p:ph type="body" sz="quarter" idx="11" hasCustomPrompt="1"/>
          </p:nvPr>
        </p:nvSpPr>
        <p:spPr>
          <a:xfrm>
            <a:off x="5106473"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sp>
        <p:nvSpPr>
          <p:cNvPr id="15" name="Text Placeholder 24"/>
          <p:cNvSpPr>
            <a:spLocks noGrp="1"/>
          </p:cNvSpPr>
          <p:nvPr>
            <p:ph type="body" sz="quarter" idx="12" hasCustomPrompt="1"/>
          </p:nvPr>
        </p:nvSpPr>
        <p:spPr>
          <a:xfrm>
            <a:off x="9469996"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grpSp>
        <p:nvGrpSpPr>
          <p:cNvPr id="10" name="Group 9">
            <a:extLst>
              <a:ext uri="{FF2B5EF4-FFF2-40B4-BE49-F238E27FC236}">
                <a16:creationId xmlns:a16="http://schemas.microsoft.com/office/drawing/2014/main" id="{7CE66E98-8848-469D-9D04-64837D547777}"/>
              </a:ext>
            </a:extLst>
          </p:cNvPr>
          <p:cNvGrpSpPr/>
          <p:nvPr userDrawn="1"/>
        </p:nvGrpSpPr>
        <p:grpSpPr>
          <a:xfrm>
            <a:off x="0" y="7372350"/>
            <a:ext cx="13817600" cy="400052"/>
            <a:chOff x="0" y="7372350"/>
            <a:chExt cx="13817600" cy="400052"/>
          </a:xfrm>
        </p:grpSpPr>
        <p:grpSp>
          <p:nvGrpSpPr>
            <p:cNvPr id="16" name="Group 15">
              <a:extLst>
                <a:ext uri="{FF2B5EF4-FFF2-40B4-BE49-F238E27FC236}">
                  <a16:creationId xmlns:a16="http://schemas.microsoft.com/office/drawing/2014/main" id="{66BAE884-9376-4F61-811F-49034F573009}"/>
                </a:ext>
              </a:extLst>
            </p:cNvPr>
            <p:cNvGrpSpPr/>
            <p:nvPr userDrawn="1"/>
          </p:nvGrpSpPr>
          <p:grpSpPr>
            <a:xfrm>
              <a:off x="0" y="7372350"/>
              <a:ext cx="13817600" cy="400052"/>
              <a:chOff x="0" y="7372350"/>
              <a:chExt cx="13817600" cy="400052"/>
            </a:xfrm>
            <a:solidFill>
              <a:schemeClr val="bg1">
                <a:lumMod val="50000"/>
              </a:schemeClr>
            </a:solidFill>
          </p:grpSpPr>
          <p:sp>
            <p:nvSpPr>
              <p:cNvPr id="18" name="Rectangle 17">
                <a:extLst>
                  <a:ext uri="{FF2B5EF4-FFF2-40B4-BE49-F238E27FC236}">
                    <a16:creationId xmlns:a16="http://schemas.microsoft.com/office/drawing/2014/main" id="{48D47E20-7277-42E0-8066-8E1C7848ACA2}"/>
                  </a:ext>
                </a:extLst>
              </p:cNvPr>
              <p:cNvSpPr/>
              <p:nvPr userDrawn="1"/>
            </p:nvSpPr>
            <p:spPr>
              <a:xfrm>
                <a:off x="0" y="7372350"/>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1F556B5-0C08-4050-8985-D92A55C38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a:grpFill/>
            </p:spPr>
          </p:pic>
          <p:sp>
            <p:nvSpPr>
              <p:cNvPr id="20" name="Rectangle 19">
                <a:extLst>
                  <a:ext uri="{FF2B5EF4-FFF2-40B4-BE49-F238E27FC236}">
                    <a16:creationId xmlns:a16="http://schemas.microsoft.com/office/drawing/2014/main" id="{07FF63E2-28E7-427F-A322-C59B42BF06D7}"/>
                  </a:ext>
                </a:extLst>
              </p:cNvPr>
              <p:cNvSpPr/>
              <p:nvPr userDrawn="1"/>
            </p:nvSpPr>
            <p:spPr>
              <a:xfrm>
                <a:off x="0" y="7372351"/>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0C2B60D-0B61-494C-A5C9-DBC943D3B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a:grpFill/>
            </p:spPr>
          </p:pic>
        </p:grpSp>
        <p:cxnSp>
          <p:nvCxnSpPr>
            <p:cNvPr id="17" name="Straight Connector 16">
              <a:extLst>
                <a:ext uri="{FF2B5EF4-FFF2-40B4-BE49-F238E27FC236}">
                  <a16:creationId xmlns:a16="http://schemas.microsoft.com/office/drawing/2014/main" id="{E3EBE4C8-F27B-46C8-924B-31099DB7DFE1}"/>
                </a:ext>
              </a:extLst>
            </p:cNvPr>
            <p:cNvCxnSpPr/>
            <p:nvPr userDrawn="1"/>
          </p:nvCxnSpPr>
          <p:spPr>
            <a:xfrm>
              <a:off x="0" y="7378264"/>
              <a:ext cx="13817600" cy="0"/>
            </a:xfrm>
            <a:prstGeom prst="line">
              <a:avLst/>
            </a:prstGeom>
            <a:ln>
              <a:solidFill>
                <a:srgbClr val="CC543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098163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endParaRPr lang="en-US"/>
          </a:p>
        </p:txBody>
      </p:sp>
      <p:grpSp>
        <p:nvGrpSpPr>
          <p:cNvPr id="11" name="Group 10">
            <a:extLst>
              <a:ext uri="{FF2B5EF4-FFF2-40B4-BE49-F238E27FC236}">
                <a16:creationId xmlns:a16="http://schemas.microsoft.com/office/drawing/2014/main" id="{D370810E-4747-46ED-BDD5-7725A4236531}"/>
              </a:ext>
            </a:extLst>
          </p:cNvPr>
          <p:cNvGrpSpPr/>
          <p:nvPr userDrawn="1"/>
        </p:nvGrpSpPr>
        <p:grpSpPr>
          <a:xfrm>
            <a:off x="0" y="7372350"/>
            <a:ext cx="13817600" cy="400052"/>
            <a:chOff x="0" y="7372350"/>
            <a:chExt cx="13817600" cy="400052"/>
          </a:xfrm>
        </p:grpSpPr>
        <p:grpSp>
          <p:nvGrpSpPr>
            <p:cNvPr id="12" name="Group 11">
              <a:extLst>
                <a:ext uri="{FF2B5EF4-FFF2-40B4-BE49-F238E27FC236}">
                  <a16:creationId xmlns:a16="http://schemas.microsoft.com/office/drawing/2014/main" id="{28B55E36-0D42-4F17-BDB0-690676DB485E}"/>
                </a:ext>
              </a:extLst>
            </p:cNvPr>
            <p:cNvGrpSpPr/>
            <p:nvPr userDrawn="1"/>
          </p:nvGrpSpPr>
          <p:grpSpPr>
            <a:xfrm>
              <a:off x="0" y="7372350"/>
              <a:ext cx="13817600" cy="400052"/>
              <a:chOff x="0" y="7372350"/>
              <a:chExt cx="13817600" cy="400052"/>
            </a:xfrm>
            <a:solidFill>
              <a:schemeClr val="bg1">
                <a:lumMod val="50000"/>
              </a:schemeClr>
            </a:solidFill>
          </p:grpSpPr>
          <p:sp>
            <p:nvSpPr>
              <p:cNvPr id="14" name="Rectangle 13">
                <a:extLst>
                  <a:ext uri="{FF2B5EF4-FFF2-40B4-BE49-F238E27FC236}">
                    <a16:creationId xmlns:a16="http://schemas.microsoft.com/office/drawing/2014/main" id="{3176DB86-2A85-443E-96D1-96A8CF9C1400}"/>
                  </a:ext>
                </a:extLst>
              </p:cNvPr>
              <p:cNvSpPr/>
              <p:nvPr userDrawn="1"/>
            </p:nvSpPr>
            <p:spPr>
              <a:xfrm>
                <a:off x="0" y="7372350"/>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3E235C4-8854-4FBD-A6DE-58811888D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a:grpFill/>
            </p:spPr>
          </p:pic>
          <p:sp>
            <p:nvSpPr>
              <p:cNvPr id="16" name="Rectangle 15">
                <a:extLst>
                  <a:ext uri="{FF2B5EF4-FFF2-40B4-BE49-F238E27FC236}">
                    <a16:creationId xmlns:a16="http://schemas.microsoft.com/office/drawing/2014/main" id="{FE332105-13BD-419B-B532-EF10087DB8BC}"/>
                  </a:ext>
                </a:extLst>
              </p:cNvPr>
              <p:cNvSpPr/>
              <p:nvPr userDrawn="1"/>
            </p:nvSpPr>
            <p:spPr>
              <a:xfrm>
                <a:off x="0" y="7372351"/>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ED945B0-AF55-46C3-9403-DDC2E61DCD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a:grpFill/>
            </p:spPr>
          </p:pic>
        </p:grpSp>
        <p:cxnSp>
          <p:nvCxnSpPr>
            <p:cNvPr id="13" name="Straight Connector 12">
              <a:extLst>
                <a:ext uri="{FF2B5EF4-FFF2-40B4-BE49-F238E27FC236}">
                  <a16:creationId xmlns:a16="http://schemas.microsoft.com/office/drawing/2014/main" id="{373BC30A-2B6A-4318-A695-EFF8F1491388}"/>
                </a:ext>
              </a:extLst>
            </p:cNvPr>
            <p:cNvCxnSpPr/>
            <p:nvPr userDrawn="1"/>
          </p:nvCxnSpPr>
          <p:spPr>
            <a:xfrm>
              <a:off x="0" y="7378264"/>
              <a:ext cx="13817600" cy="0"/>
            </a:xfrm>
            <a:prstGeom prst="line">
              <a:avLst/>
            </a:prstGeom>
            <a:ln>
              <a:solidFill>
                <a:srgbClr val="CC543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Green">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2839272" y="431351"/>
            <a:ext cx="9744199" cy="1015663"/>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a:t>Section Header Goes Here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0"/>
            <a:ext cx="2572932" cy="7772400"/>
          </a:xfrm>
          <a:prstGeom prst="rect">
            <a:avLst/>
          </a:prstGeom>
        </p:spPr>
      </p:pic>
      <p:sp>
        <p:nvSpPr>
          <p:cNvPr id="3" name="Picture Placeholder 2">
            <a:extLst>
              <a:ext uri="{FF2B5EF4-FFF2-40B4-BE49-F238E27FC236}">
                <a16:creationId xmlns:a16="http://schemas.microsoft.com/office/drawing/2014/main" id="{01F0F581-395D-4B95-AE38-D99236AF0660}"/>
              </a:ext>
            </a:extLst>
          </p:cNvPr>
          <p:cNvSpPr>
            <a:spLocks noGrp="1"/>
          </p:cNvSpPr>
          <p:nvPr>
            <p:ph type="pic" sz="quarter" idx="10"/>
          </p:nvPr>
        </p:nvSpPr>
        <p:spPr>
          <a:xfrm>
            <a:off x="2840038" y="1605516"/>
            <a:ext cx="9744075" cy="5773184"/>
          </a:xfrm>
        </p:spPr>
        <p:txBody>
          <a:bodyPr/>
          <a:lstStyle/>
          <a:p>
            <a:endParaRPr lang="en-US"/>
          </a:p>
        </p:txBody>
      </p:sp>
    </p:spTree>
    <p:extLst>
      <p:ext uri="{BB962C8B-B14F-4D97-AF65-F5344CB8AC3E}">
        <p14:creationId xmlns:p14="http://schemas.microsoft.com/office/powerpoint/2010/main" val="15713213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Green">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2839272" y="431351"/>
            <a:ext cx="9744199" cy="1015663"/>
          </a:xfrm>
          <a:prstGeom prst="rect">
            <a:avLst/>
          </a:prstGeom>
        </p:spPr>
        <p:txBody>
          <a:bodyPr vert="horz" wrap="square" lIns="91440" tIns="91440" rIns="91440" bIns="91440" rtlCol="0" anchor="b" anchorCtr="0">
            <a:spAutoFit/>
          </a:bodyPr>
          <a:lstStyle>
            <a:lvl1pPr>
              <a:defRPr>
                <a:solidFill>
                  <a:schemeClr val="tx1"/>
                </a:solidFill>
              </a:defRPr>
            </a:lvl1pPr>
          </a:lstStyle>
          <a:p>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0"/>
            <a:ext cx="2572932" cy="7772400"/>
          </a:xfrm>
          <a:prstGeom prst="rect">
            <a:avLst/>
          </a:prstGeom>
        </p:spPr>
      </p:pic>
      <p:sp>
        <p:nvSpPr>
          <p:cNvPr id="4" name="Text Placeholder 3">
            <a:extLst>
              <a:ext uri="{FF2B5EF4-FFF2-40B4-BE49-F238E27FC236}">
                <a16:creationId xmlns:a16="http://schemas.microsoft.com/office/drawing/2014/main" id="{42A36D3F-F08F-4BE8-9C83-52B7C8B37375}"/>
              </a:ext>
            </a:extLst>
          </p:cNvPr>
          <p:cNvSpPr>
            <a:spLocks noGrp="1"/>
          </p:cNvSpPr>
          <p:nvPr>
            <p:ph type="body" sz="quarter" idx="10"/>
          </p:nvPr>
        </p:nvSpPr>
        <p:spPr>
          <a:xfrm>
            <a:off x="2840038" y="1733550"/>
            <a:ext cx="9744075" cy="278230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320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45328" y="2799373"/>
            <a:ext cx="9744199" cy="1015663"/>
          </a:xfrm>
          <a:prstGeom prst="rect">
            <a:avLst/>
          </a:prstGeom>
        </p:spPr>
        <p:txBody>
          <a:bodyPr vert="horz" wrap="square" lIns="91440" tIns="91440" rIns="91440" bIns="91440" rtlCol="0" anchor="b" anchorCtr="0">
            <a:spAutoFit/>
          </a:bodyPr>
          <a:lstStyle/>
          <a:p>
            <a:endParaRPr lang="en-US"/>
          </a:p>
        </p:txBody>
      </p:sp>
      <p:sp>
        <p:nvSpPr>
          <p:cNvPr id="4" name="Text Placeholder 24"/>
          <p:cNvSpPr>
            <a:spLocks noGrp="1"/>
          </p:cNvSpPr>
          <p:nvPr>
            <p:ph type="body" sz="quarter" idx="10"/>
          </p:nvPr>
        </p:nvSpPr>
        <p:spPr>
          <a:xfrm>
            <a:off x="3445328" y="4381997"/>
            <a:ext cx="9744199" cy="587084"/>
          </a:xfrm>
        </p:spPr>
        <p:txBody>
          <a:bodyPr wrap="square">
            <a:spAutoFit/>
          </a:bodyPr>
          <a:lstStyle>
            <a:lvl1pPr marL="0" indent="0">
              <a:buNone/>
              <a:defRPr baseline="0"/>
            </a:lvl1pPr>
          </a:lstStyle>
          <a:p>
            <a:pPr lvl="0"/>
            <a:endParaRPr lang="en-US"/>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1"/>
            <a:ext cx="2572933" cy="7772400"/>
          </a:xfrm>
          <a:prstGeom prst="rect">
            <a:avLst/>
          </a:prstGeom>
        </p:spPr>
      </p:pic>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2036701" y="2797385"/>
            <a:ext cx="9744199" cy="101566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a:t>“Quote Goes Here.”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21" t="28562" r="1" b="57447"/>
          <a:stretch/>
        </p:blipFill>
        <p:spPr>
          <a:xfrm>
            <a:off x="246888" y="6034881"/>
            <a:ext cx="13267944" cy="1883823"/>
          </a:xfrm>
          <a:prstGeom prst="rect">
            <a:avLst/>
          </a:prstGeom>
        </p:spPr>
      </p:pic>
    </p:spTree>
    <p:extLst>
      <p:ext uri="{BB962C8B-B14F-4D97-AF65-F5344CB8AC3E}">
        <p14:creationId xmlns:p14="http://schemas.microsoft.com/office/powerpoint/2010/main" val="5274049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reen Dots Unit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92C8-EFCC-4F5B-89AB-1697D32B11E9}"/>
              </a:ext>
            </a:extLst>
          </p:cNvPr>
          <p:cNvSpPr>
            <a:spLocks noGrp="1"/>
          </p:cNvSpPr>
          <p:nvPr>
            <p:ph type="title" hasCustomPrompt="1"/>
          </p:nvPr>
        </p:nvSpPr>
        <p:spPr>
          <a:xfrm>
            <a:off x="628071" y="2962870"/>
            <a:ext cx="12561453" cy="1846659"/>
          </a:xfrm>
        </p:spPr>
        <p:txBody>
          <a:bodyPr/>
          <a:lstStyle>
            <a:lvl1pPr>
              <a:defRPr/>
            </a:lvl1pPr>
          </a:lstStyle>
          <a:p>
            <a:pPr lvl="0"/>
            <a:r>
              <a:rPr lang="en-US"/>
              <a:t>Title of Presentation </a:t>
            </a:r>
            <a:br>
              <a:rPr lang="en-US"/>
            </a:br>
            <a:r>
              <a:rPr lang="en-US"/>
              <a:t>Goes Here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sp>
        <p:nvSpPr>
          <p:cNvPr id="10" name="Text Placeholder 10"/>
          <p:cNvSpPr>
            <a:spLocks noGrp="1"/>
          </p:cNvSpPr>
          <p:nvPr>
            <p:ph type="body" sz="quarter" idx="12" hasCustomPrompt="1"/>
          </p:nvPr>
        </p:nvSpPr>
        <p:spPr>
          <a:xfrm>
            <a:off x="628074" y="5369311"/>
            <a:ext cx="12561452" cy="480131"/>
          </a:xfrm>
        </p:spPr>
        <p:txBody>
          <a:bodyPr>
            <a:spAutoFit/>
          </a:bodyPr>
          <a:lstStyle>
            <a:lvl1pPr marL="0" indent="0">
              <a:buNone/>
              <a:defRPr sz="1600">
                <a:solidFill>
                  <a:schemeClr val="tx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a:t>Insert Unit Identifier here (.</a:t>
            </a:r>
            <a:r>
              <a:rPr lang="en-US" err="1"/>
              <a:t>png</a:t>
            </a:r>
            <a:r>
              <a:rPr lang="en-US"/>
              <a:t>)</a:t>
            </a:r>
          </a:p>
        </p:txBody>
      </p:sp>
    </p:spTree>
    <p:extLst>
      <p:ext uri="{BB962C8B-B14F-4D97-AF65-F5344CB8AC3E}">
        <p14:creationId xmlns:p14="http://schemas.microsoft.com/office/powerpoint/2010/main" val="16578615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6" name="Title 1"/>
          <p:cNvSpPr>
            <a:spLocks noGrp="1"/>
          </p:cNvSpPr>
          <p:nvPr>
            <p:ph type="title"/>
          </p:nvPr>
        </p:nvSpPr>
        <p:spPr>
          <a:xfrm>
            <a:off x="621745" y="982462"/>
            <a:ext cx="4862405" cy="1015663"/>
          </a:xfrm>
        </p:spPr>
        <p:txBody>
          <a:bodyPr anchor="t" anchorCtr="0"/>
          <a:lstStyle>
            <a:lvl1pPr>
              <a:defRPr/>
            </a:lvl1pPr>
          </a:lstStyle>
          <a:p>
            <a:endParaRPr lang="en-US"/>
          </a:p>
        </p:txBody>
      </p:sp>
      <p:sp>
        <p:nvSpPr>
          <p:cNvPr id="7" name="Content Placeholder 2"/>
          <p:cNvSpPr>
            <a:spLocks noGrp="1"/>
          </p:cNvSpPr>
          <p:nvPr>
            <p:ph idx="1"/>
          </p:nvPr>
        </p:nvSpPr>
        <p:spPr>
          <a:xfrm>
            <a:off x="621745" y="3052261"/>
            <a:ext cx="4862404" cy="338326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0"/>
            <a:r>
              <a:rPr lang="en-US"/>
              <a:t>Click to edit Master text styles</a:t>
            </a:r>
          </a:p>
          <a:p>
            <a:pPr lvl="0"/>
            <a:r>
              <a:rPr lang="en-US"/>
              <a:t>Click to edit Master text styles</a:t>
            </a:r>
          </a:p>
          <a:p>
            <a:pPr lvl="0"/>
            <a:r>
              <a:rPr lang="en-US"/>
              <a:t>Click to edit Master text styles</a:t>
            </a:r>
          </a:p>
        </p:txBody>
      </p:sp>
      <p:sp>
        <p:nvSpPr>
          <p:cNvPr id="8" name="Picture Placeholder 9"/>
          <p:cNvSpPr>
            <a:spLocks noGrp="1"/>
          </p:cNvSpPr>
          <p:nvPr>
            <p:ph type="pic" sz="quarter" idx="13" hasCustomPrompt="1"/>
          </p:nvPr>
        </p:nvSpPr>
        <p:spPr>
          <a:xfrm>
            <a:off x="6105893" y="0"/>
            <a:ext cx="7711707" cy="7772400"/>
          </a:xfrm>
        </p:spPr>
        <p:txBody>
          <a:bodyPr anchor="ctr" anchorCtr="0">
            <a:noAutofit/>
          </a:bodyPr>
          <a:lstStyle>
            <a:lvl1pPr marL="0" indent="0" algn="ctr">
              <a:buNone/>
              <a:defRPr>
                <a:solidFill>
                  <a:schemeClr val="tx1"/>
                </a:solidFill>
              </a:defRPr>
            </a:lvl1pPr>
          </a:lstStyle>
          <a:p>
            <a:r>
              <a:rPr lang="en-US"/>
              <a:t>Click to insert photo</a:t>
            </a:r>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hoto Left">
    <p:spTree>
      <p:nvGrpSpPr>
        <p:cNvPr id="1" name=""/>
        <p:cNvGrpSpPr/>
        <p:nvPr/>
      </p:nvGrpSpPr>
      <p:grpSpPr>
        <a:xfrm>
          <a:off x="0" y="0"/>
          <a:ext cx="0" cy="0"/>
          <a:chOff x="0" y="0"/>
          <a:chExt cx="0" cy="0"/>
        </a:xfrm>
      </p:grpSpPr>
      <p:sp>
        <p:nvSpPr>
          <p:cNvPr id="2" name="Title 1"/>
          <p:cNvSpPr>
            <a:spLocks noGrp="1"/>
          </p:cNvSpPr>
          <p:nvPr>
            <p:ph type="title"/>
          </p:nvPr>
        </p:nvSpPr>
        <p:spPr>
          <a:xfrm>
            <a:off x="8333452" y="982462"/>
            <a:ext cx="4862405" cy="1015663"/>
          </a:xfrm>
        </p:spPr>
        <p:txBody>
          <a:bodyPr anchor="t" anchorCtr="0"/>
          <a:lstStyle>
            <a:lvl1pPr>
              <a:defRPr/>
            </a:lvl1pPr>
          </a:lstStyle>
          <a:p>
            <a:endParaRPr lang="en-US"/>
          </a:p>
        </p:txBody>
      </p:sp>
      <p:sp>
        <p:nvSpPr>
          <p:cNvPr id="3" name="Content Placeholder 2"/>
          <p:cNvSpPr>
            <a:spLocks noGrp="1"/>
          </p:cNvSpPr>
          <p:nvPr>
            <p:ph idx="1"/>
          </p:nvPr>
        </p:nvSpPr>
        <p:spPr>
          <a:xfrm>
            <a:off x="8333452" y="3052261"/>
            <a:ext cx="4862404" cy="237834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0"/>
            <a:r>
              <a:rPr lang="en-US"/>
              <a:t>Click to edit Master text styles</a:t>
            </a:r>
          </a:p>
          <a:p>
            <a:pPr lvl="0"/>
            <a:r>
              <a:rPr lang="en-US"/>
              <a:t>Click to edit Master text styles</a:t>
            </a:r>
          </a:p>
          <a:p>
            <a:pPr lvl="0"/>
            <a:r>
              <a:rPr lang="en-US"/>
              <a:t>Click to edit Master text styles</a:t>
            </a:r>
          </a:p>
        </p:txBody>
      </p:sp>
      <p:sp>
        <p:nvSpPr>
          <p:cNvPr id="10" name="Picture Placeholder 9"/>
          <p:cNvSpPr>
            <a:spLocks noGrp="1"/>
          </p:cNvSpPr>
          <p:nvPr>
            <p:ph type="pic" sz="quarter" idx="13" hasCustomPrompt="1"/>
          </p:nvPr>
        </p:nvSpPr>
        <p:spPr>
          <a:xfrm>
            <a:off x="2" y="0"/>
            <a:ext cx="7711707" cy="7772400"/>
          </a:xfrm>
        </p:spPr>
        <p:txBody>
          <a:bodyPr anchor="ctr" anchorCtr="0">
            <a:noAutofit/>
          </a:bodyPr>
          <a:lstStyle>
            <a:lvl1pPr marL="0" indent="0" algn="ctr">
              <a:buNone/>
              <a:defRPr>
                <a:solidFill>
                  <a:schemeClr val="tx1"/>
                </a:solidFill>
              </a:defRPr>
            </a:lvl1pPr>
          </a:lstStyle>
          <a:p>
            <a:r>
              <a:rPr lang="en-US"/>
              <a:t>Click to insert photo</a:t>
            </a:r>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and Header">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400424" y="6654703"/>
            <a:ext cx="13016751" cy="779320"/>
          </a:xfrm>
          <a:prstGeom prst="rect">
            <a:avLst/>
          </a:prstGeom>
        </p:spPr>
        <p:txBody>
          <a:bodyPr vert="horz" wrap="square" lIns="101858" tIns="50929" rIns="101858" bIns="50929" rtlCol="0" anchor="t" anchorCtr="0">
            <a:spAutoFit/>
          </a:bodyPr>
          <a:lstStyle>
            <a:lvl1pPr>
              <a:defRPr sz="4396"/>
            </a:lvl1pPr>
          </a:lstStyle>
          <a:p>
            <a:endParaRPr lang="en-US"/>
          </a:p>
        </p:txBody>
      </p:sp>
      <p:sp>
        <p:nvSpPr>
          <p:cNvPr id="3" name="Picture Placeholder 2"/>
          <p:cNvSpPr>
            <a:spLocks noGrp="1"/>
          </p:cNvSpPr>
          <p:nvPr>
            <p:ph type="pic" sz="quarter" idx="10" hasCustomPrompt="1"/>
          </p:nvPr>
        </p:nvSpPr>
        <p:spPr>
          <a:xfrm>
            <a:off x="0" y="0"/>
            <a:ext cx="13817600" cy="6400800"/>
          </a:xfrm>
        </p:spPr>
        <p:txBody>
          <a:bodyPr anchor="ctr" anchorCtr="0">
            <a:noAutofit/>
          </a:bodyPr>
          <a:lstStyle>
            <a:lvl1pPr marL="0" indent="0" algn="ctr">
              <a:buNone/>
              <a:defRPr baseline="0"/>
            </a:lvl1pPr>
          </a:lstStyle>
          <a:p>
            <a:r>
              <a:rPr lang="en-US"/>
              <a:t>Click to insert photo</a:t>
            </a:r>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9150030" y="2317590"/>
            <a:ext cx="4039498" cy="694681"/>
          </a:xfrm>
          <a:prstGeom prst="rect">
            <a:avLst/>
          </a:prstGeom>
        </p:spPr>
        <p:txBody>
          <a:bodyPr vert="horz" wrap="square" lIns="101858" tIns="50929" rIns="101858" bIns="50929" rtlCol="0" anchor="t" anchorCtr="0">
            <a:spAutoFit/>
          </a:bodyPr>
          <a:lstStyle>
            <a:lvl1pPr>
              <a:defRPr sz="3846"/>
            </a:lvl1pPr>
          </a:lstStyle>
          <a:p>
            <a:endParaRPr lang="en-US"/>
          </a:p>
        </p:txBody>
      </p:sp>
      <p:sp>
        <p:nvSpPr>
          <p:cNvPr id="4" name="Text Placeholder 3"/>
          <p:cNvSpPr>
            <a:spLocks noGrp="1"/>
          </p:cNvSpPr>
          <p:nvPr>
            <p:ph type="body" sz="quarter" idx="11"/>
          </p:nvPr>
        </p:nvSpPr>
        <p:spPr>
          <a:xfrm>
            <a:off x="9150030" y="3729514"/>
            <a:ext cx="4039498" cy="970526"/>
          </a:xfrm>
        </p:spPr>
        <p:txBody>
          <a:bodyPr wrap="square">
            <a:spAutoFit/>
          </a:bodyPr>
          <a:lstStyle>
            <a:lvl1pPr marL="0" indent="0" algn="l">
              <a:lnSpc>
                <a:spcPct val="114000"/>
              </a:lnSpc>
              <a:buNone/>
              <a:defRPr/>
            </a:lvl1pPr>
          </a:lstStyle>
          <a:p>
            <a:pPr lvl="0"/>
            <a:r>
              <a:rPr lang="en-US"/>
              <a:t>Click to edit Master text styles</a:t>
            </a:r>
          </a:p>
        </p:txBody>
      </p:sp>
      <p:sp>
        <p:nvSpPr>
          <p:cNvPr id="3" name="Chart Placeholder 2"/>
          <p:cNvSpPr>
            <a:spLocks noGrp="1"/>
          </p:cNvSpPr>
          <p:nvPr>
            <p:ph type="chart" sz="quarter" idx="12" hasCustomPrompt="1"/>
          </p:nvPr>
        </p:nvSpPr>
        <p:spPr>
          <a:xfrm>
            <a:off x="1269232" y="1443039"/>
            <a:ext cx="6863004" cy="4996263"/>
          </a:xfrm>
        </p:spPr>
        <p:txBody>
          <a:bodyPr anchor="ctr" anchorCtr="0">
            <a:normAutofit/>
          </a:bodyPr>
          <a:lstStyle>
            <a:lvl1pPr marL="0" indent="0" algn="ctr">
              <a:buNone/>
              <a:defRPr/>
            </a:lvl1pPr>
          </a:lstStyle>
          <a:p>
            <a:r>
              <a:rPr lang="en-US"/>
              <a:t>Click to add chart</a:t>
            </a:r>
          </a:p>
        </p:txBody>
      </p:sp>
      <p:grpSp>
        <p:nvGrpSpPr>
          <p:cNvPr id="10" name="Group 9">
            <a:extLst>
              <a:ext uri="{FF2B5EF4-FFF2-40B4-BE49-F238E27FC236}">
                <a16:creationId xmlns:a16="http://schemas.microsoft.com/office/drawing/2014/main" id="{71DCC5B2-9001-409D-9E0A-66677DEFDDAD}"/>
              </a:ext>
            </a:extLst>
          </p:cNvPr>
          <p:cNvGrpSpPr/>
          <p:nvPr userDrawn="1"/>
        </p:nvGrpSpPr>
        <p:grpSpPr>
          <a:xfrm>
            <a:off x="0" y="7372350"/>
            <a:ext cx="13817600" cy="400052"/>
            <a:chOff x="0" y="7372350"/>
            <a:chExt cx="13817600" cy="400052"/>
          </a:xfrm>
        </p:grpSpPr>
        <p:grpSp>
          <p:nvGrpSpPr>
            <p:cNvPr id="11" name="Group 10">
              <a:extLst>
                <a:ext uri="{FF2B5EF4-FFF2-40B4-BE49-F238E27FC236}">
                  <a16:creationId xmlns:a16="http://schemas.microsoft.com/office/drawing/2014/main" id="{5186B9CA-5871-49B1-B7B1-7028FEAD5D9F}"/>
                </a:ext>
              </a:extLst>
            </p:cNvPr>
            <p:cNvGrpSpPr/>
            <p:nvPr userDrawn="1"/>
          </p:nvGrpSpPr>
          <p:grpSpPr>
            <a:xfrm>
              <a:off x="0" y="7372350"/>
              <a:ext cx="13817600" cy="400052"/>
              <a:chOff x="0" y="7372350"/>
              <a:chExt cx="13817600" cy="400052"/>
            </a:xfrm>
            <a:solidFill>
              <a:schemeClr val="bg1">
                <a:lumMod val="50000"/>
              </a:schemeClr>
            </a:solidFill>
          </p:grpSpPr>
          <p:sp>
            <p:nvSpPr>
              <p:cNvPr id="13" name="Rectangle 12">
                <a:extLst>
                  <a:ext uri="{FF2B5EF4-FFF2-40B4-BE49-F238E27FC236}">
                    <a16:creationId xmlns:a16="http://schemas.microsoft.com/office/drawing/2014/main" id="{ECD38D10-841C-4115-92F9-72F45D87762B}"/>
                  </a:ext>
                </a:extLst>
              </p:cNvPr>
              <p:cNvSpPr/>
              <p:nvPr userDrawn="1"/>
            </p:nvSpPr>
            <p:spPr>
              <a:xfrm>
                <a:off x="0" y="7372350"/>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91034DD-742A-431C-940E-79CBE3BFA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a:grpFill/>
            </p:spPr>
          </p:pic>
          <p:sp>
            <p:nvSpPr>
              <p:cNvPr id="15" name="Rectangle 14">
                <a:extLst>
                  <a:ext uri="{FF2B5EF4-FFF2-40B4-BE49-F238E27FC236}">
                    <a16:creationId xmlns:a16="http://schemas.microsoft.com/office/drawing/2014/main" id="{622483A8-B026-435A-AB8E-0929EC15828C}"/>
                  </a:ext>
                </a:extLst>
              </p:cNvPr>
              <p:cNvSpPr/>
              <p:nvPr userDrawn="1"/>
            </p:nvSpPr>
            <p:spPr>
              <a:xfrm>
                <a:off x="0" y="7372351"/>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E879A2E-DF1C-40BF-9D78-AF8D1FEE86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a:grpFill/>
            </p:spPr>
          </p:pic>
        </p:grpSp>
        <p:cxnSp>
          <p:nvCxnSpPr>
            <p:cNvPr id="12" name="Straight Connector 11">
              <a:extLst>
                <a:ext uri="{FF2B5EF4-FFF2-40B4-BE49-F238E27FC236}">
                  <a16:creationId xmlns:a16="http://schemas.microsoft.com/office/drawing/2014/main" id="{5EF89E8D-6F82-48AE-A689-3BD393518192}"/>
                </a:ext>
              </a:extLst>
            </p:cNvPr>
            <p:cNvCxnSpPr/>
            <p:nvPr userDrawn="1"/>
          </p:nvCxnSpPr>
          <p:spPr>
            <a:xfrm>
              <a:off x="0" y="7378264"/>
              <a:ext cx="13817600" cy="0"/>
            </a:xfrm>
            <a:prstGeom prst="line">
              <a:avLst/>
            </a:prstGeom>
            <a:ln>
              <a:solidFill>
                <a:srgbClr val="CC543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Green Dots">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a:solidFill>
                  <a:schemeClr val="tx1"/>
                </a:solidFill>
                <a:latin typeface="+mj-lt"/>
              </a:rPr>
              <a:t>Thank you</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240" r="31394"/>
          <a:stretch/>
        </p:blipFill>
        <p:spPr>
          <a:xfrm>
            <a:off x="8406691" y="0"/>
            <a:ext cx="5410909" cy="7566210"/>
          </a:xfrm>
          <a:prstGeom prst="rect">
            <a:avLst/>
          </a:prstGeom>
        </p:spPr>
      </p:pic>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Green Ram">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a:solidFill>
                  <a:schemeClr val="tx1"/>
                </a:solidFill>
                <a:latin typeface="+mj-lt"/>
              </a:rPr>
              <a:t>Thank you</a:t>
            </a:r>
          </a:p>
        </p:txBody>
      </p:sp>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pic>
        <p:nvPicPr>
          <p:cNvPr id="8" name="Picture 7"/>
          <p:cNvPicPr>
            <a:picLocks noChangeAspect="1"/>
          </p:cNvPicPr>
          <p:nvPr userDrawn="1"/>
        </p:nvPicPr>
        <p:blipFill rotWithShape="1">
          <a:blip r:embed="rId3"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Ram CS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529D8-2765-474F-978F-8914947F5BAC}"/>
              </a:ext>
            </a:extLst>
          </p:cNvPr>
          <p:cNvSpPr>
            <a:spLocks noGrp="1"/>
          </p:cNvSpPr>
          <p:nvPr>
            <p:ph type="title" hasCustomPrompt="1"/>
          </p:nvPr>
        </p:nvSpPr>
        <p:spPr>
          <a:xfrm>
            <a:off x="656788" y="2962869"/>
            <a:ext cx="12561453" cy="1846659"/>
          </a:xfrm>
        </p:spPr>
        <p:txBody>
          <a:bodyPr/>
          <a:lstStyle>
            <a:lvl1pPr>
              <a:defRPr/>
            </a:lvl1pPr>
          </a:lstStyle>
          <a:p>
            <a:pPr lvl="0"/>
            <a:r>
              <a:rPr lang="en-US"/>
              <a:t>Title of Presentation </a:t>
            </a:r>
            <a:br>
              <a:rPr lang="en-US"/>
            </a:br>
            <a:r>
              <a:rPr lang="en-US"/>
              <a:t>Goes Here</a:t>
            </a:r>
          </a:p>
        </p:txBody>
      </p:sp>
      <p:pic>
        <p:nvPicPr>
          <p:cNvPr id="5" name="Picture 4"/>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10" name="Text Placeholder 10"/>
          <p:cNvSpPr>
            <a:spLocks noGrp="1"/>
          </p:cNvSpPr>
          <p:nvPr>
            <p:ph type="body" sz="quarter" idx="12" hasCustomPrompt="1"/>
          </p:nvPr>
        </p:nvSpPr>
        <p:spPr>
          <a:xfrm>
            <a:off x="628074" y="5369311"/>
            <a:ext cx="12561452" cy="480131"/>
          </a:xfrm>
        </p:spPr>
        <p:txBody>
          <a:bodyPr>
            <a:spAutoFit/>
          </a:bodyPr>
          <a:lstStyle>
            <a:lvl1pPr marL="0" indent="0">
              <a:buNone/>
              <a:defRPr sz="1600">
                <a:solidFill>
                  <a:schemeClr val="tx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een Ram Unit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8CC9-087D-4C00-A176-F9F321530D68}"/>
              </a:ext>
            </a:extLst>
          </p:cNvPr>
          <p:cNvSpPr>
            <a:spLocks noGrp="1"/>
          </p:cNvSpPr>
          <p:nvPr>
            <p:ph type="title" hasCustomPrompt="1"/>
          </p:nvPr>
        </p:nvSpPr>
        <p:spPr>
          <a:xfrm>
            <a:off x="599359" y="2370150"/>
            <a:ext cx="12561453" cy="1846659"/>
          </a:xfrm>
        </p:spPr>
        <p:txBody>
          <a:bodyPr/>
          <a:lstStyle>
            <a:lvl1pPr>
              <a:defRPr/>
            </a:lvl1pPr>
          </a:lstStyle>
          <a:p>
            <a:pPr lvl="0"/>
            <a:r>
              <a:rPr lang="en-US"/>
              <a:t>Title of Presentation </a:t>
            </a:r>
            <a:br>
              <a:rPr lang="en-US"/>
            </a:br>
            <a:r>
              <a:rPr lang="en-US"/>
              <a:t>Goes Here</a:t>
            </a:r>
          </a:p>
        </p:txBody>
      </p:sp>
      <p:sp>
        <p:nvSpPr>
          <p:cNvPr id="10" name="Text Placeholder 10"/>
          <p:cNvSpPr>
            <a:spLocks noGrp="1"/>
          </p:cNvSpPr>
          <p:nvPr>
            <p:ph type="body" sz="quarter" idx="12" hasCustomPrompt="1"/>
          </p:nvPr>
        </p:nvSpPr>
        <p:spPr>
          <a:xfrm>
            <a:off x="599359" y="4722467"/>
            <a:ext cx="12561452" cy="452945"/>
          </a:xfrm>
        </p:spPr>
        <p:txBody>
          <a:bodyPr wrap="square">
            <a:spAutoFit/>
          </a:bodyPr>
          <a:lstStyle>
            <a:lvl1pPr marL="0" indent="0">
              <a:buNone/>
              <a:defRPr sz="1600">
                <a:solidFill>
                  <a:schemeClr val="tx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pic>
        <p:nvPicPr>
          <p:cNvPr id="6" name="Picture 5" descr="Assistive Technology Resource Center, Colorado State University">
            <a:extLst>
              <a:ext uri="{FF2B5EF4-FFF2-40B4-BE49-F238E27FC236}">
                <a16:creationId xmlns:a16="http://schemas.microsoft.com/office/drawing/2014/main" id="{919ADE4D-A9B5-4FC5-B5B3-EAA6721A7F00}"/>
              </a:ext>
            </a:extLst>
          </p:cNvPr>
          <p:cNvPicPr>
            <a:picLocks noChangeAspect="1"/>
          </p:cNvPicPr>
          <p:nvPr userDrawn="1"/>
        </p:nvPicPr>
        <p:blipFill>
          <a:blip r:embed="rId2"/>
          <a:stretch>
            <a:fillRect/>
          </a:stretch>
        </p:blipFill>
        <p:spPr>
          <a:xfrm>
            <a:off x="10072751" y="6586960"/>
            <a:ext cx="3481118" cy="1054699"/>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userDrawn="1"/>
        </p:nvPicPr>
        <p:blipFill rotWithShape="1">
          <a:blip r:embed="rId3"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hite UnitI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D52A7C-73B5-4778-BD29-43A9EF5B6BD3}"/>
              </a:ext>
            </a:extLst>
          </p:cNvPr>
          <p:cNvSpPr>
            <a:spLocks noGrp="1"/>
          </p:cNvSpPr>
          <p:nvPr>
            <p:ph type="title" hasCustomPrompt="1"/>
          </p:nvPr>
        </p:nvSpPr>
        <p:spPr>
          <a:xfrm>
            <a:off x="628071" y="2765523"/>
            <a:ext cx="12561453" cy="1846659"/>
          </a:xfrm>
        </p:spPr>
        <p:txBody>
          <a:bodyPr/>
          <a:lstStyle>
            <a:lvl1pPr>
              <a:defRPr/>
            </a:lvl1pPr>
          </a:lstStyle>
          <a:p>
            <a:pPr lvl="0"/>
            <a:r>
              <a:rPr lang="en-US"/>
              <a:t>Title of Presentation </a:t>
            </a:r>
            <a:br>
              <a:rPr lang="en-US"/>
            </a:br>
            <a:r>
              <a:rPr lang="en-US"/>
              <a:t>Goes Here</a:t>
            </a:r>
          </a:p>
        </p:txBody>
      </p:sp>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4"/>
          <p:cNvSpPr>
            <a:spLocks noGrp="1"/>
          </p:cNvSpPr>
          <p:nvPr>
            <p:ph type="pic" sz="quarter" idx="15" hasCustomPrompt="1"/>
          </p:nvPr>
        </p:nvSpPr>
        <p:spPr>
          <a:xfrm>
            <a:off x="9986681" y="6869532"/>
            <a:ext cx="3202843" cy="512064"/>
          </a:xfrm>
        </p:spPr>
        <p:txBody>
          <a:bodyPr anchor="ctr" anchorCtr="0">
            <a:noAutofit/>
          </a:bodyPr>
          <a:lstStyle>
            <a:lvl1pPr marL="0" indent="0" algn="ctr">
              <a:buNone/>
              <a:defRPr sz="1600" baseline="0">
                <a:solidFill>
                  <a:schemeClr val="tx1">
                    <a:lumMod val="60000"/>
                    <a:lumOff val="40000"/>
                  </a:schemeClr>
                </a:solidFill>
              </a:defRPr>
            </a:lvl1pPr>
          </a:lstStyle>
          <a:p>
            <a:r>
              <a:rPr lang="en-US"/>
              <a:t>Insert Unit Identifier here (.</a:t>
            </a:r>
            <a:r>
              <a:rPr lang="en-US" err="1"/>
              <a:t>png</a:t>
            </a:r>
            <a:r>
              <a:rPr lang="en-US"/>
              <a:t>)</a:t>
            </a:r>
          </a:p>
        </p:txBody>
      </p:sp>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endParaRPr lang="en-US"/>
          </a:p>
        </p:txBody>
      </p:sp>
      <p:sp>
        <p:nvSpPr>
          <p:cNvPr id="25" name="Text Placeholder 24"/>
          <p:cNvSpPr>
            <a:spLocks noGrp="1"/>
          </p:cNvSpPr>
          <p:nvPr>
            <p:ph type="body" sz="quarter" idx="10"/>
          </p:nvPr>
        </p:nvSpPr>
        <p:spPr>
          <a:xfrm>
            <a:off x="628075" y="2487883"/>
            <a:ext cx="12561453" cy="2782300"/>
          </a:xfrm>
        </p:spPr>
        <p:txBody>
          <a:bodyPr>
            <a:spAutoFit/>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BBB84D7-1711-4CD3-8941-E9F3459CD17E}"/>
              </a:ext>
            </a:extLst>
          </p:cNvPr>
          <p:cNvGrpSpPr/>
          <p:nvPr userDrawn="1"/>
        </p:nvGrpSpPr>
        <p:grpSpPr>
          <a:xfrm>
            <a:off x="0" y="7372350"/>
            <a:ext cx="13817600" cy="400052"/>
            <a:chOff x="0" y="7372350"/>
            <a:chExt cx="13817600" cy="400052"/>
          </a:xfrm>
        </p:grpSpPr>
        <p:grpSp>
          <p:nvGrpSpPr>
            <p:cNvPr id="4" name="Group 3"/>
            <p:cNvGrpSpPr/>
            <p:nvPr userDrawn="1"/>
          </p:nvGrpSpPr>
          <p:grpSpPr>
            <a:xfrm>
              <a:off x="0" y="7372350"/>
              <a:ext cx="13817600" cy="400052"/>
              <a:chOff x="0" y="7372350"/>
              <a:chExt cx="13817600" cy="400052"/>
            </a:xfrm>
            <a:solidFill>
              <a:schemeClr val="bg1">
                <a:lumMod val="50000"/>
              </a:schemeClr>
            </a:solidFill>
          </p:grpSpPr>
          <p:sp>
            <p:nvSpPr>
              <p:cNvPr id="2" name="Rectangle 1"/>
              <p:cNvSpPr/>
              <p:nvPr userDrawn="1"/>
            </p:nvSpPr>
            <p:spPr>
              <a:xfrm>
                <a:off x="0" y="7372350"/>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a:grpFill/>
            </p:spPr>
          </p:pic>
          <p:sp>
            <p:nvSpPr>
              <p:cNvPr id="7" name="Rectangle 6"/>
              <p:cNvSpPr/>
              <p:nvPr userDrawn="1"/>
            </p:nvSpPr>
            <p:spPr>
              <a:xfrm>
                <a:off x="0" y="7372351"/>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a:grpFill/>
            </p:spPr>
          </p:pic>
        </p:grpSp>
        <p:cxnSp>
          <p:nvCxnSpPr>
            <p:cNvPr id="6" name="Straight Connector 5">
              <a:extLst>
                <a:ext uri="{FF2B5EF4-FFF2-40B4-BE49-F238E27FC236}">
                  <a16:creationId xmlns:a16="http://schemas.microsoft.com/office/drawing/2014/main" id="{408981FB-862A-4C78-A163-345D13BC0B4C}"/>
                </a:ext>
              </a:extLst>
            </p:cNvPr>
            <p:cNvCxnSpPr/>
            <p:nvPr userDrawn="1"/>
          </p:nvCxnSpPr>
          <p:spPr>
            <a:xfrm>
              <a:off x="0" y="7378264"/>
              <a:ext cx="13817600" cy="0"/>
            </a:xfrm>
            <a:prstGeom prst="line">
              <a:avLst/>
            </a:prstGeom>
            <a:ln>
              <a:solidFill>
                <a:srgbClr val="CC543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CE78-923C-43AB-848D-9D9098734AC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83C576F-33DE-4992-9D7A-B6F55DDA2891}"/>
              </a:ext>
            </a:extLst>
          </p:cNvPr>
          <p:cNvSpPr>
            <a:spLocks noGrp="1"/>
          </p:cNvSpPr>
          <p:nvPr>
            <p:ph type="body" sz="quarter" idx="10"/>
          </p:nvPr>
        </p:nvSpPr>
        <p:spPr>
          <a:xfrm>
            <a:off x="628650" y="2233613"/>
            <a:ext cx="12560300" cy="4444979"/>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00B3F85-B3D7-4BF6-A614-1A41249F9370}"/>
              </a:ext>
            </a:extLst>
          </p:cNvPr>
          <p:cNvGrpSpPr/>
          <p:nvPr userDrawn="1"/>
        </p:nvGrpSpPr>
        <p:grpSpPr>
          <a:xfrm>
            <a:off x="0" y="7372350"/>
            <a:ext cx="13817600" cy="400052"/>
            <a:chOff x="0" y="7372350"/>
            <a:chExt cx="13817600" cy="400052"/>
          </a:xfrm>
        </p:grpSpPr>
        <p:grpSp>
          <p:nvGrpSpPr>
            <p:cNvPr id="11" name="Group 10">
              <a:extLst>
                <a:ext uri="{FF2B5EF4-FFF2-40B4-BE49-F238E27FC236}">
                  <a16:creationId xmlns:a16="http://schemas.microsoft.com/office/drawing/2014/main" id="{65D0ECA7-D25C-4F6B-ACB7-33D75A3EDC44}"/>
                </a:ext>
              </a:extLst>
            </p:cNvPr>
            <p:cNvGrpSpPr/>
            <p:nvPr userDrawn="1"/>
          </p:nvGrpSpPr>
          <p:grpSpPr>
            <a:xfrm>
              <a:off x="0" y="7372350"/>
              <a:ext cx="13817600" cy="400052"/>
              <a:chOff x="0" y="7372350"/>
              <a:chExt cx="13817600" cy="400052"/>
            </a:xfrm>
            <a:solidFill>
              <a:schemeClr val="bg1">
                <a:lumMod val="50000"/>
              </a:schemeClr>
            </a:solidFill>
          </p:grpSpPr>
          <p:sp>
            <p:nvSpPr>
              <p:cNvPr id="13" name="Rectangle 12">
                <a:extLst>
                  <a:ext uri="{FF2B5EF4-FFF2-40B4-BE49-F238E27FC236}">
                    <a16:creationId xmlns:a16="http://schemas.microsoft.com/office/drawing/2014/main" id="{8EB0141D-6774-4131-9F93-61D08DB8454A}"/>
                  </a:ext>
                </a:extLst>
              </p:cNvPr>
              <p:cNvSpPr/>
              <p:nvPr userDrawn="1"/>
            </p:nvSpPr>
            <p:spPr>
              <a:xfrm>
                <a:off x="0" y="7372350"/>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358CE0D-678B-472B-933F-FD042A1CD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a:grpFill/>
            </p:spPr>
          </p:pic>
          <p:sp>
            <p:nvSpPr>
              <p:cNvPr id="15" name="Rectangle 14">
                <a:extLst>
                  <a:ext uri="{FF2B5EF4-FFF2-40B4-BE49-F238E27FC236}">
                    <a16:creationId xmlns:a16="http://schemas.microsoft.com/office/drawing/2014/main" id="{266441FC-E893-4762-96FD-E317779C05BA}"/>
                  </a:ext>
                </a:extLst>
              </p:cNvPr>
              <p:cNvSpPr/>
              <p:nvPr userDrawn="1"/>
            </p:nvSpPr>
            <p:spPr>
              <a:xfrm>
                <a:off x="0" y="7372351"/>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454D62A-132B-470A-A1AC-9EF5235CF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a:grpFill/>
            </p:spPr>
          </p:pic>
        </p:grpSp>
        <p:cxnSp>
          <p:nvCxnSpPr>
            <p:cNvPr id="12" name="Straight Connector 11">
              <a:extLst>
                <a:ext uri="{FF2B5EF4-FFF2-40B4-BE49-F238E27FC236}">
                  <a16:creationId xmlns:a16="http://schemas.microsoft.com/office/drawing/2014/main" id="{A21C9476-9860-44C6-A596-4381C62007FD}"/>
                </a:ext>
              </a:extLst>
            </p:cNvPr>
            <p:cNvCxnSpPr/>
            <p:nvPr userDrawn="1"/>
          </p:nvCxnSpPr>
          <p:spPr>
            <a:xfrm>
              <a:off x="0" y="7378264"/>
              <a:ext cx="13817600" cy="0"/>
            </a:xfrm>
            <a:prstGeom prst="line">
              <a:avLst/>
            </a:prstGeom>
            <a:ln>
              <a:solidFill>
                <a:srgbClr val="CC543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79636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5AA4-B9FF-49FD-8237-D84FFF0632A2}"/>
              </a:ext>
            </a:extLst>
          </p:cNvPr>
          <p:cNvSpPr>
            <a:spLocks noGrp="1"/>
          </p:cNvSpPr>
          <p:nvPr>
            <p:ph type="title"/>
          </p:nvPr>
        </p:nvSpPr>
        <p:spPr>
          <a:xfrm>
            <a:off x="628650" y="627466"/>
            <a:ext cx="12561453" cy="10156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A4763515-AC8E-4521-8197-8E4408535473}"/>
              </a:ext>
            </a:extLst>
          </p:cNvPr>
          <p:cNvSpPr>
            <a:spLocks noGrp="1"/>
          </p:cNvSpPr>
          <p:nvPr>
            <p:ph sz="quarter" idx="10"/>
          </p:nvPr>
        </p:nvSpPr>
        <p:spPr>
          <a:xfrm>
            <a:off x="628650" y="2046287"/>
            <a:ext cx="6384925" cy="4713327"/>
          </a:xfrm>
        </p:spPr>
        <p:txBody>
          <a:bodyPr/>
          <a:lstStyle>
            <a:lvl1pPr>
              <a:defRPr sz="3200"/>
            </a:lvl1pPr>
            <a:lvl2pPr>
              <a:defRPr sz="2800"/>
            </a:lvl2pPr>
            <a:lvl3pPr>
              <a:defRPr sz="2400"/>
            </a:lvl3pPr>
            <a:lvl4pPr>
              <a:defRPr sz="2000"/>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BFAE2581-24B1-4A44-90B4-8657DCE2D9BA}"/>
              </a:ext>
            </a:extLst>
          </p:cNvPr>
          <p:cNvSpPr>
            <a:spLocks noGrp="1"/>
          </p:cNvSpPr>
          <p:nvPr>
            <p:ph sz="quarter" idx="11"/>
          </p:nvPr>
        </p:nvSpPr>
        <p:spPr>
          <a:xfrm>
            <a:off x="7165975" y="2034211"/>
            <a:ext cx="6384925" cy="4725404"/>
          </a:xfrm>
        </p:spPr>
        <p:txBody>
          <a:bodyPr/>
          <a:lstStyle>
            <a:lvl1pPr>
              <a:defRPr sz="3200"/>
            </a:lvl1pPr>
            <a:lvl2pPr>
              <a:defRPr sz="2800"/>
            </a:lvl2pPr>
            <a:lvl3pPr>
              <a:defRPr sz="2400"/>
            </a:lvl3pPr>
            <a:lvl4pPr>
              <a:defRPr sz="2000"/>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178E357E-8524-4A98-8A48-6ACD6ABB018F}"/>
              </a:ext>
            </a:extLst>
          </p:cNvPr>
          <p:cNvGrpSpPr/>
          <p:nvPr userDrawn="1"/>
        </p:nvGrpSpPr>
        <p:grpSpPr>
          <a:xfrm>
            <a:off x="0" y="7372350"/>
            <a:ext cx="13817600" cy="400052"/>
            <a:chOff x="0" y="7372350"/>
            <a:chExt cx="13817600" cy="400052"/>
          </a:xfrm>
        </p:grpSpPr>
        <p:grpSp>
          <p:nvGrpSpPr>
            <p:cNvPr id="14" name="Group 13">
              <a:extLst>
                <a:ext uri="{FF2B5EF4-FFF2-40B4-BE49-F238E27FC236}">
                  <a16:creationId xmlns:a16="http://schemas.microsoft.com/office/drawing/2014/main" id="{415489E6-8A45-4DC7-B90B-38DDD0FED273}"/>
                </a:ext>
              </a:extLst>
            </p:cNvPr>
            <p:cNvGrpSpPr/>
            <p:nvPr userDrawn="1"/>
          </p:nvGrpSpPr>
          <p:grpSpPr>
            <a:xfrm>
              <a:off x="0" y="7372350"/>
              <a:ext cx="13817600" cy="400052"/>
              <a:chOff x="0" y="7372350"/>
              <a:chExt cx="13817600" cy="400052"/>
            </a:xfrm>
            <a:solidFill>
              <a:schemeClr val="bg1">
                <a:lumMod val="50000"/>
              </a:schemeClr>
            </a:solidFill>
          </p:grpSpPr>
          <p:sp>
            <p:nvSpPr>
              <p:cNvPr id="16" name="Rectangle 15">
                <a:extLst>
                  <a:ext uri="{FF2B5EF4-FFF2-40B4-BE49-F238E27FC236}">
                    <a16:creationId xmlns:a16="http://schemas.microsoft.com/office/drawing/2014/main" id="{1C9D0B20-7ACA-4747-8AE9-CF3B2D033627}"/>
                  </a:ext>
                </a:extLst>
              </p:cNvPr>
              <p:cNvSpPr/>
              <p:nvPr userDrawn="1"/>
            </p:nvSpPr>
            <p:spPr>
              <a:xfrm>
                <a:off x="0" y="7372350"/>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6D1F57A-712E-48D0-A7FE-B3BFBE0A5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a:grpFill/>
            </p:spPr>
          </p:pic>
          <p:sp>
            <p:nvSpPr>
              <p:cNvPr id="18" name="Rectangle 17">
                <a:extLst>
                  <a:ext uri="{FF2B5EF4-FFF2-40B4-BE49-F238E27FC236}">
                    <a16:creationId xmlns:a16="http://schemas.microsoft.com/office/drawing/2014/main" id="{17D0D310-F2B2-45A9-A0AA-82F3011BC4F5}"/>
                  </a:ext>
                </a:extLst>
              </p:cNvPr>
              <p:cNvSpPr/>
              <p:nvPr userDrawn="1"/>
            </p:nvSpPr>
            <p:spPr>
              <a:xfrm>
                <a:off x="0" y="7372351"/>
                <a:ext cx="13817600" cy="4000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117F09D-0F67-4DB9-A20A-9EDF1CBABF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a:grpFill/>
            </p:spPr>
          </p:pic>
        </p:grpSp>
        <p:cxnSp>
          <p:nvCxnSpPr>
            <p:cNvPr id="15" name="Straight Connector 14">
              <a:extLst>
                <a:ext uri="{FF2B5EF4-FFF2-40B4-BE49-F238E27FC236}">
                  <a16:creationId xmlns:a16="http://schemas.microsoft.com/office/drawing/2014/main" id="{E4CF49D3-0B1E-4B5D-9BA8-1DBFDD51D4AE}"/>
                </a:ext>
              </a:extLst>
            </p:cNvPr>
            <p:cNvCxnSpPr/>
            <p:nvPr userDrawn="1"/>
          </p:nvCxnSpPr>
          <p:spPr>
            <a:xfrm>
              <a:off x="0" y="7378264"/>
              <a:ext cx="13817600" cy="0"/>
            </a:xfrm>
            <a:prstGeom prst="line">
              <a:avLst/>
            </a:prstGeom>
            <a:ln>
              <a:solidFill>
                <a:srgbClr val="CC543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73188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 Ram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5AA4-B9FF-49FD-8237-D84FFF0632A2}"/>
              </a:ext>
            </a:extLst>
          </p:cNvPr>
          <p:cNvSpPr>
            <a:spLocks noGrp="1"/>
          </p:cNvSpPr>
          <p:nvPr>
            <p:ph type="title"/>
          </p:nvPr>
        </p:nvSpPr>
        <p:spPr>
          <a:xfrm>
            <a:off x="628650" y="627466"/>
            <a:ext cx="12561453" cy="10156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A4763515-AC8E-4521-8197-8E4408535473}"/>
              </a:ext>
            </a:extLst>
          </p:cNvPr>
          <p:cNvSpPr>
            <a:spLocks noGrp="1"/>
          </p:cNvSpPr>
          <p:nvPr>
            <p:ph sz="quarter" idx="10"/>
          </p:nvPr>
        </p:nvSpPr>
        <p:spPr>
          <a:xfrm>
            <a:off x="628650" y="2046287"/>
            <a:ext cx="6384925" cy="4528133"/>
          </a:xfrm>
        </p:spPr>
        <p:txBody>
          <a:bodyPr/>
          <a:lstStyle>
            <a:lvl1pPr>
              <a:defRPr sz="3200"/>
            </a:lvl1pPr>
            <a:lvl2pPr>
              <a:defRPr sz="2800"/>
            </a:lvl2pPr>
            <a:lvl3pPr>
              <a:defRPr sz="2400"/>
            </a:lvl3pPr>
            <a:lvl4pPr>
              <a:defRPr sz="2000"/>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BFAE2581-24B1-4A44-90B4-8657DCE2D9BA}"/>
              </a:ext>
            </a:extLst>
          </p:cNvPr>
          <p:cNvSpPr>
            <a:spLocks noGrp="1"/>
          </p:cNvSpPr>
          <p:nvPr>
            <p:ph sz="quarter" idx="11"/>
          </p:nvPr>
        </p:nvSpPr>
        <p:spPr>
          <a:xfrm>
            <a:off x="7165975" y="2034211"/>
            <a:ext cx="6384925" cy="4540209"/>
          </a:xfrm>
        </p:spPr>
        <p:txBody>
          <a:bodyPr/>
          <a:lstStyle>
            <a:lvl1pPr>
              <a:defRPr sz="3200"/>
            </a:lvl1pPr>
            <a:lvl2pPr>
              <a:defRPr sz="2800"/>
            </a:lvl2pPr>
            <a:lvl3pPr>
              <a:defRPr sz="2400"/>
            </a:lvl3pPr>
            <a:lvl4pPr>
              <a:defRPr sz="2000"/>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5ACB6369-B050-4C35-A741-AF6C18C0046E}"/>
              </a:ext>
            </a:extLst>
          </p:cNvPr>
          <p:cNvGrpSpPr/>
          <p:nvPr userDrawn="1"/>
        </p:nvGrpSpPr>
        <p:grpSpPr>
          <a:xfrm>
            <a:off x="0" y="6796748"/>
            <a:ext cx="13817600" cy="617143"/>
            <a:chOff x="0" y="6739600"/>
            <a:chExt cx="13817600" cy="617143"/>
          </a:xfrm>
        </p:grpSpPr>
        <p:pic>
          <p:nvPicPr>
            <p:cNvPr id="13" name="Picture 12">
              <a:extLst>
                <a:ext uri="{FF2B5EF4-FFF2-40B4-BE49-F238E27FC236}">
                  <a16:creationId xmlns:a16="http://schemas.microsoft.com/office/drawing/2014/main" id="{8A7C6DED-68ED-410D-88CE-F3F2F89613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778192"/>
              <a:ext cx="6449921" cy="539962"/>
            </a:xfrm>
            <a:prstGeom prst="rect">
              <a:avLst/>
            </a:prstGeom>
          </p:spPr>
        </p:pic>
        <p:pic>
          <p:nvPicPr>
            <p:cNvPr id="14" name="Picture 13">
              <a:extLst>
                <a:ext uri="{FF2B5EF4-FFF2-40B4-BE49-F238E27FC236}">
                  <a16:creationId xmlns:a16="http://schemas.microsoft.com/office/drawing/2014/main" id="{FFDC1130-5D34-4213-B9FD-47FB6389893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7367679" y="6778192"/>
              <a:ext cx="6449921" cy="539962"/>
            </a:xfrm>
            <a:prstGeom prst="rect">
              <a:avLst/>
            </a:prstGeom>
          </p:spPr>
        </p:pic>
        <p:pic>
          <p:nvPicPr>
            <p:cNvPr id="15" name="Picture 14">
              <a:extLst>
                <a:ext uri="{FF2B5EF4-FFF2-40B4-BE49-F238E27FC236}">
                  <a16:creationId xmlns:a16="http://schemas.microsoft.com/office/drawing/2014/main" id="{E789C9B6-C68F-4724-B996-D1556E6159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Tree>
    <p:extLst>
      <p:ext uri="{BB962C8B-B14F-4D97-AF65-F5344CB8AC3E}">
        <p14:creationId xmlns:p14="http://schemas.microsoft.com/office/powerpoint/2010/main" val="4820469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endParaRPr lang="en-US"/>
          </a:p>
        </p:txBody>
      </p:sp>
      <p:sp>
        <p:nvSpPr>
          <p:cNvPr id="3" name="Text Placeholder 2"/>
          <p:cNvSpPr>
            <a:spLocks noGrp="1"/>
          </p:cNvSpPr>
          <p:nvPr>
            <p:ph type="body" idx="1"/>
          </p:nvPr>
        </p:nvSpPr>
        <p:spPr>
          <a:xfrm>
            <a:off x="628073" y="2295378"/>
            <a:ext cx="12561453" cy="4908844"/>
          </a:xfrm>
          <a:prstGeom prst="rect">
            <a:avLst/>
          </a:prstGeom>
        </p:spPr>
        <p:txBody>
          <a:bodyPr vert="horz" lIns="91440" tIns="91440" rIns="91440"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3965733437"/>
      </p:ext>
    </p:extLst>
  </p:cSld>
  <p:clrMap bg1="dk1" tx1="lt1" bg2="dk2" tx2="lt2" accent1="accent1" accent2="accent2" accent3="accent3" accent4="accent4" accent5="accent5" accent6="accent6" hlink="hlink" folHlink="folHlink"/>
  <p:sldLayoutIdLst>
    <p:sldLayoutId id="2147483674" r:id="rId1"/>
    <p:sldLayoutId id="2147483678" r:id="rId2"/>
    <p:sldLayoutId id="2147483689" r:id="rId3"/>
    <p:sldLayoutId id="2147483690" r:id="rId4"/>
    <p:sldLayoutId id="2147483679" r:id="rId5"/>
    <p:sldLayoutId id="2147483649" r:id="rId6"/>
    <p:sldLayoutId id="2147483693" r:id="rId7"/>
    <p:sldLayoutId id="2147483695" r:id="rId8"/>
    <p:sldLayoutId id="2147483696" r:id="rId9"/>
    <p:sldLayoutId id="2147483681" r:id="rId10"/>
    <p:sldLayoutId id="2147483691" r:id="rId11"/>
    <p:sldLayoutId id="2147483698" r:id="rId12"/>
    <p:sldLayoutId id="2147483688" r:id="rId13"/>
    <p:sldLayoutId id="2147483697" r:id="rId14"/>
    <p:sldLayoutId id="2147483666" r:id="rId15"/>
    <p:sldLayoutId id="2147483668" r:id="rId16"/>
    <p:sldLayoutId id="2147483694" r:id="rId17"/>
    <p:sldLayoutId id="2147483683" r:id="rId18"/>
    <p:sldLayoutId id="2147483687" r:id="rId19"/>
    <p:sldLayoutId id="2147483650" r:id="rId20"/>
    <p:sldLayoutId id="2147483686" r:id="rId21"/>
    <p:sldLayoutId id="2147483661" r:id="rId22"/>
    <p:sldLayoutId id="2147483670" r:id="rId23"/>
    <p:sldLayoutId id="2147483677" r:id="rId24"/>
    <p:sldLayoutId id="2147483692" r:id="rId25"/>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699614" rtl="0" eaLnBrk="1" latinLnBrk="0" hangingPunct="1">
        <a:spcBef>
          <a:spcPct val="0"/>
        </a:spcBef>
        <a:buNone/>
        <a:defRPr sz="5400" kern="1200">
          <a:solidFill>
            <a:schemeClr val="tx1"/>
          </a:solidFill>
          <a:latin typeface="+mj-lt"/>
          <a:ea typeface="Century Gothic" charset="0"/>
          <a:cs typeface="Century Gothic" charset="0"/>
        </a:defRPr>
      </a:lvl1pPr>
    </p:titleStyle>
    <p:bodyStyle>
      <a:lvl1pPr marL="524712" indent="-524712" algn="l" defTabSz="699614" rtl="0" eaLnBrk="1" latinLnBrk="0" hangingPunct="1">
        <a:lnSpc>
          <a:spcPct val="120000"/>
        </a:lnSpc>
        <a:spcBef>
          <a:spcPts val="600"/>
        </a:spcBef>
        <a:spcAft>
          <a:spcPts val="600"/>
        </a:spcAft>
        <a:buFont typeface="Arial"/>
        <a:buChar char="•"/>
        <a:defRPr sz="40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24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20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8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p:bodyStyle>
    <p:otherStyle>
      <a:defPPr>
        <a:defRPr lang="en-US"/>
      </a:defPPr>
      <a:lvl1pPr marL="0" algn="l" defTabSz="699614" rtl="0" eaLnBrk="1" latinLnBrk="0" hangingPunct="1">
        <a:defRPr sz="2747" kern="1200">
          <a:solidFill>
            <a:schemeClr val="tx1"/>
          </a:solidFill>
          <a:latin typeface="+mn-lt"/>
          <a:ea typeface="+mn-ea"/>
          <a:cs typeface="+mn-cs"/>
        </a:defRPr>
      </a:lvl1pPr>
      <a:lvl2pPr marL="699614" algn="l" defTabSz="699614" rtl="0" eaLnBrk="1" latinLnBrk="0" hangingPunct="1">
        <a:defRPr sz="2747" kern="1200">
          <a:solidFill>
            <a:schemeClr val="tx1"/>
          </a:solidFill>
          <a:latin typeface="+mn-lt"/>
          <a:ea typeface="+mn-ea"/>
          <a:cs typeface="+mn-cs"/>
        </a:defRPr>
      </a:lvl2pPr>
      <a:lvl3pPr marL="1399232" algn="l" defTabSz="699614" rtl="0" eaLnBrk="1" latinLnBrk="0" hangingPunct="1">
        <a:defRPr sz="2747" kern="1200">
          <a:solidFill>
            <a:schemeClr val="tx1"/>
          </a:solidFill>
          <a:latin typeface="+mn-lt"/>
          <a:ea typeface="+mn-ea"/>
          <a:cs typeface="+mn-cs"/>
        </a:defRPr>
      </a:lvl3pPr>
      <a:lvl4pPr marL="2098847" algn="l" defTabSz="699614" rtl="0" eaLnBrk="1" latinLnBrk="0" hangingPunct="1">
        <a:defRPr sz="2747" kern="1200">
          <a:solidFill>
            <a:schemeClr val="tx1"/>
          </a:solidFill>
          <a:latin typeface="+mn-lt"/>
          <a:ea typeface="+mn-ea"/>
          <a:cs typeface="+mn-cs"/>
        </a:defRPr>
      </a:lvl4pPr>
      <a:lvl5pPr marL="2798465" algn="l" defTabSz="699614" rtl="0" eaLnBrk="1" latinLnBrk="0" hangingPunct="1">
        <a:defRPr sz="2747" kern="1200">
          <a:solidFill>
            <a:schemeClr val="tx1"/>
          </a:solidFill>
          <a:latin typeface="+mn-lt"/>
          <a:ea typeface="+mn-ea"/>
          <a:cs typeface="+mn-cs"/>
        </a:defRPr>
      </a:lvl5pPr>
      <a:lvl6pPr marL="3498080" algn="l" defTabSz="699614" rtl="0" eaLnBrk="1" latinLnBrk="0" hangingPunct="1">
        <a:defRPr sz="2747" kern="1200">
          <a:solidFill>
            <a:schemeClr val="tx1"/>
          </a:solidFill>
          <a:latin typeface="+mn-lt"/>
          <a:ea typeface="+mn-ea"/>
          <a:cs typeface="+mn-cs"/>
        </a:defRPr>
      </a:lvl6pPr>
      <a:lvl7pPr marL="4197695" algn="l" defTabSz="699614" rtl="0" eaLnBrk="1" latinLnBrk="0" hangingPunct="1">
        <a:defRPr sz="2747" kern="1200">
          <a:solidFill>
            <a:schemeClr val="tx1"/>
          </a:solidFill>
          <a:latin typeface="+mn-lt"/>
          <a:ea typeface="+mn-ea"/>
          <a:cs typeface="+mn-cs"/>
        </a:defRPr>
      </a:lvl7pPr>
      <a:lvl8pPr marL="4897312" algn="l" defTabSz="699614" rtl="0" eaLnBrk="1" latinLnBrk="0" hangingPunct="1">
        <a:defRPr sz="2747" kern="1200">
          <a:solidFill>
            <a:schemeClr val="tx1"/>
          </a:solidFill>
          <a:latin typeface="+mn-lt"/>
          <a:ea typeface="+mn-ea"/>
          <a:cs typeface="+mn-cs"/>
        </a:defRPr>
      </a:lvl8pPr>
      <a:lvl9pPr marL="5596926" algn="l" defTabSz="699614" rtl="0" eaLnBrk="1" latinLnBrk="0" hangingPunct="1">
        <a:defRPr sz="2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achel.Gramig@colostate.edu"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mailto:Michelle.Brodsky@colostat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hyperlink" Target="https://goblin.tool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youfeellikeshit.com/"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hyperlink" Target="https://youtu.be/5DqTuWve9t8?si=su7VtaVeh4H48rv_" TargetMode="Externa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insidehighered.com/news/student-success/health-wellness/2024/04/02/primary-challenge-two-year-college-mental-health"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vimeo.com/700917051"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health.colostate.edu/silvercloud-now-available/"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health.colostate.edu/help-compass/" TargetMode="External"/><Relationship Id="rId1" Type="http://schemas.openxmlformats.org/officeDocument/2006/relationships/slideLayout" Target="../slideLayouts/slideLayout4.xml"/><Relationship Id="rId4" Type="http://schemas.openxmlformats.org/officeDocument/2006/relationships/hyperlink" Target="https://youtu.be/cUO2iilmUJk"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RljDmutQM8k" TargetMode="External"/><Relationship Id="rId2" Type="http://schemas.openxmlformats.org/officeDocument/2006/relationships/hyperlink" Target="https://health.colostate.edu/nod/" TargetMode="Externa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hyperlink" Target="https://www.smilingmind.com.au/" TargetMode="External"/><Relationship Id="rId3" Type="http://schemas.openxmlformats.org/officeDocument/2006/relationships/hyperlink" Target="https://breethe.com/" TargetMode="External"/><Relationship Id="rId7" Type="http://schemas.openxmlformats.org/officeDocument/2006/relationships/hyperlink" Target="https://unwindinganxiety.com/" TargetMode="External"/><Relationship Id="rId12" Type="http://schemas.openxmlformats.org/officeDocument/2006/relationships/image" Target="../media/image43.jpeg"/><Relationship Id="rId2" Type="http://schemas.openxmlformats.org/officeDocument/2006/relationships/hyperlink" Target="http://Calm.com" TargetMode="External"/><Relationship Id="rId1" Type="http://schemas.openxmlformats.org/officeDocument/2006/relationships/slideLayout" Target="../slideLayouts/slideLayout4.xml"/><Relationship Id="rId6" Type="http://schemas.openxmlformats.org/officeDocument/2006/relationships/hyperlink" Target="https://www.downdogapp.com/" TargetMode="External"/><Relationship Id="rId11" Type="http://schemas.openxmlformats.org/officeDocument/2006/relationships/hyperlink" Target="https://apps.apple.com/us/app/breathe/id1459455352" TargetMode="External"/><Relationship Id="rId5" Type="http://schemas.openxmlformats.org/officeDocument/2006/relationships/hyperlink" Target="https://insighttimer.com/" TargetMode="External"/><Relationship Id="rId10" Type="http://schemas.openxmlformats.org/officeDocument/2006/relationships/hyperlink" Target="https://www.aurahealth.io/" TargetMode="External"/><Relationship Id="rId4" Type="http://schemas.openxmlformats.org/officeDocument/2006/relationships/hyperlink" Target="https://www.headspace.com/" TargetMode="External"/><Relationship Id="rId9" Type="http://schemas.openxmlformats.org/officeDocument/2006/relationships/hyperlink" Target="https://www.theshineapp.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447D2A6-EFF1-4277-AEAE-00622815525A}"/>
              </a:ext>
            </a:extLst>
          </p:cNvPr>
          <p:cNvSpPr>
            <a:spLocks noGrp="1"/>
          </p:cNvSpPr>
          <p:nvPr>
            <p:ph type="title"/>
          </p:nvPr>
        </p:nvSpPr>
        <p:spPr>
          <a:xfrm>
            <a:off x="599359" y="892822"/>
            <a:ext cx="12561453" cy="3323987"/>
          </a:xfrm>
        </p:spPr>
        <p:txBody>
          <a:bodyPr/>
          <a:lstStyle/>
          <a:p>
            <a:r>
              <a:rPr lang="en-US" b="1"/>
              <a:t>Just in Time!</a:t>
            </a:r>
            <a:br>
              <a:rPr lang="en-US" b="1"/>
            </a:br>
            <a:br>
              <a:rPr lang="en-US"/>
            </a:br>
            <a:r>
              <a:rPr lang="en-US" sz="4800" i="1"/>
              <a:t>Assistive Technology Tools for Organization, Time Management, and Stress Reduction</a:t>
            </a:r>
          </a:p>
        </p:txBody>
      </p:sp>
      <p:sp>
        <p:nvSpPr>
          <p:cNvPr id="15" name="Text Placeholder 14">
            <a:extLst>
              <a:ext uri="{FF2B5EF4-FFF2-40B4-BE49-F238E27FC236}">
                <a16:creationId xmlns:a16="http://schemas.microsoft.com/office/drawing/2014/main" id="{B67E7AB8-00DE-45CB-93E1-EDB6300C59FE}"/>
              </a:ext>
            </a:extLst>
          </p:cNvPr>
          <p:cNvSpPr>
            <a:spLocks noGrp="1"/>
          </p:cNvSpPr>
          <p:nvPr>
            <p:ph type="body" sz="quarter" idx="12"/>
          </p:nvPr>
        </p:nvSpPr>
        <p:spPr>
          <a:xfrm>
            <a:off x="599359" y="4941794"/>
            <a:ext cx="12561452" cy="1714252"/>
          </a:xfrm>
        </p:spPr>
        <p:txBody>
          <a:bodyPr vert="horz" wrap="square" lIns="91440" tIns="91440" rIns="91440" bIns="91440" rtlCol="0" anchor="t">
            <a:spAutoFit/>
          </a:bodyPr>
          <a:lstStyle/>
          <a:p>
            <a:r>
              <a:rPr lang="en-US" sz="2000">
                <a:cs typeface="Arial"/>
              </a:rPr>
              <a:t>Rachel </a:t>
            </a:r>
            <a:r>
              <a:rPr lang="en-US" sz="2000" err="1">
                <a:cs typeface="Arial"/>
              </a:rPr>
              <a:t>Gramig</a:t>
            </a:r>
            <a:r>
              <a:rPr lang="en-US" sz="2800">
                <a:cs typeface="Arial"/>
              </a:rPr>
              <a:t>,</a:t>
            </a:r>
            <a:r>
              <a:rPr lang="en-US" sz="2000">
                <a:cs typeface="Arial"/>
              </a:rPr>
              <a:t> MS, OTR/L, CEAS, CBIS  </a:t>
            </a:r>
            <a:r>
              <a:rPr lang="en-US" sz="2000" err="1">
                <a:cs typeface="Arial"/>
              </a:rPr>
              <a:t>she.her.hers</a:t>
            </a:r>
            <a:r>
              <a:rPr lang="en-US" sz="2000">
                <a:cs typeface="Arial"/>
              </a:rPr>
              <a:t> - </a:t>
            </a:r>
            <a:r>
              <a:rPr lang="en-US" sz="2000">
                <a:cs typeface="Arial"/>
                <a:hlinkClick r:id="rId3"/>
              </a:rPr>
              <a:t>Rachel.Gramig@colostate.edu</a:t>
            </a:r>
            <a:endParaRPr lang="en-US" sz="2000">
              <a:cs typeface="Arial"/>
            </a:endParaRPr>
          </a:p>
          <a:p>
            <a:r>
              <a:rPr lang="en-US" sz="2000">
                <a:cs typeface="Arial"/>
              </a:rPr>
              <a:t>Michelle Brodsky, MEd, MOT, OTR/L  </a:t>
            </a:r>
            <a:r>
              <a:rPr lang="en-US" sz="2000" err="1">
                <a:cs typeface="Arial"/>
              </a:rPr>
              <a:t>she.her.hers</a:t>
            </a:r>
            <a:r>
              <a:rPr lang="en-US" sz="2000">
                <a:cs typeface="Arial"/>
              </a:rPr>
              <a:t> - </a:t>
            </a:r>
            <a:r>
              <a:rPr lang="en-US" sz="2000">
                <a:cs typeface="Arial"/>
                <a:hlinkClick r:id="rId4"/>
              </a:rPr>
              <a:t>Michelle.Brodsky@colostate.edu</a:t>
            </a:r>
          </a:p>
          <a:p>
            <a:r>
              <a:rPr lang="en-US" sz="2000">
                <a:cs typeface="Arial"/>
              </a:rPr>
              <a:t>ATRC Website: </a:t>
            </a:r>
            <a:r>
              <a:rPr lang="en-US" sz="2000">
                <a:ea typeface="+mn-lt"/>
                <a:cs typeface="+mn-lt"/>
              </a:rPr>
              <a:t>https://www.chhs.colostate.edu/atrc/</a:t>
            </a:r>
          </a:p>
        </p:txBody>
      </p:sp>
    </p:spTree>
    <p:extLst>
      <p:ext uri="{BB962C8B-B14F-4D97-AF65-F5344CB8AC3E}">
        <p14:creationId xmlns:p14="http://schemas.microsoft.com/office/powerpoint/2010/main" val="10864972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0E59-3147-A8B9-BDA0-CA022ECC61F9}"/>
              </a:ext>
            </a:extLst>
          </p:cNvPr>
          <p:cNvSpPr>
            <a:spLocks noGrp="1"/>
          </p:cNvSpPr>
          <p:nvPr>
            <p:ph type="title"/>
          </p:nvPr>
        </p:nvSpPr>
        <p:spPr>
          <a:xfrm>
            <a:off x="321453" y="233829"/>
            <a:ext cx="12561453" cy="1015663"/>
          </a:xfrm>
        </p:spPr>
        <p:txBody>
          <a:bodyPr/>
          <a:lstStyle/>
          <a:p>
            <a:r>
              <a:rPr lang="en-US"/>
              <a:t>Pomodoro and Habit Tracking Apps</a:t>
            </a:r>
          </a:p>
        </p:txBody>
      </p:sp>
      <p:sp>
        <p:nvSpPr>
          <p:cNvPr id="4" name="TextBox 3">
            <a:extLst>
              <a:ext uri="{FF2B5EF4-FFF2-40B4-BE49-F238E27FC236}">
                <a16:creationId xmlns:a16="http://schemas.microsoft.com/office/drawing/2014/main" id="{0CDBD26B-34E2-306D-3E76-33B08D590AFE}"/>
              </a:ext>
            </a:extLst>
          </p:cNvPr>
          <p:cNvSpPr txBox="1"/>
          <p:nvPr/>
        </p:nvSpPr>
        <p:spPr>
          <a:xfrm>
            <a:off x="906218" y="1571520"/>
            <a:ext cx="840577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a:cs typeface="Arial" panose="020B0604020202020204"/>
              </a:rPr>
              <a:t>Focus To-Do</a:t>
            </a:r>
          </a:p>
          <a:p>
            <a:pPr marL="342900" indent="-342900">
              <a:buFont typeface="Wingdings"/>
              <a:buChar char="q"/>
            </a:pPr>
            <a:endParaRPr lang="en-US">
              <a:cs typeface="Arial" panose="020B0604020202020204"/>
            </a:endParaRPr>
          </a:p>
          <a:p>
            <a:pPr marL="342900" indent="-342900">
              <a:buFont typeface="Wingdings"/>
              <a:buChar char="q"/>
            </a:pPr>
            <a:r>
              <a:rPr lang="en-US">
                <a:cs typeface="Arial" panose="020B0604020202020204"/>
              </a:rPr>
              <a:t>Be Focused</a:t>
            </a:r>
          </a:p>
          <a:p>
            <a:pPr marL="342900" indent="-342900">
              <a:buFont typeface="Wingdings"/>
              <a:buChar char="q"/>
            </a:pPr>
            <a:endParaRPr lang="en-US">
              <a:cs typeface="Arial" panose="020B0604020202020204"/>
            </a:endParaRPr>
          </a:p>
          <a:p>
            <a:pPr marL="342900" indent="-342900">
              <a:buFont typeface="Wingdings"/>
              <a:buChar char="q"/>
            </a:pPr>
            <a:r>
              <a:rPr lang="en-US">
                <a:cs typeface="Arial" panose="020B0604020202020204"/>
              </a:rPr>
              <a:t>Forest</a:t>
            </a:r>
          </a:p>
          <a:p>
            <a:pPr marL="342900" indent="-342900">
              <a:buFont typeface="Wingdings"/>
              <a:buChar char="q"/>
            </a:pPr>
            <a:endParaRPr lang="en-US">
              <a:cs typeface="Arial" panose="020B0604020202020204"/>
            </a:endParaRPr>
          </a:p>
          <a:p>
            <a:pPr marL="342900" indent="-342900">
              <a:buFont typeface="Wingdings"/>
              <a:buChar char="q"/>
            </a:pPr>
            <a:r>
              <a:rPr lang="en-US" err="1">
                <a:cs typeface="Arial" panose="020B0604020202020204"/>
              </a:rPr>
              <a:t>Habitica</a:t>
            </a:r>
            <a:endParaRPr lang="en-US">
              <a:cs typeface="Arial" panose="020B0604020202020204"/>
            </a:endParaRPr>
          </a:p>
          <a:p>
            <a:endParaRPr lang="en-US">
              <a:cs typeface="Arial" panose="020B0604020202020204"/>
            </a:endParaRPr>
          </a:p>
          <a:p>
            <a:pPr marL="342900" indent="-342900">
              <a:buFont typeface="Wingdings"/>
              <a:buChar char="q"/>
            </a:pPr>
            <a:r>
              <a:rPr lang="en-US">
                <a:cs typeface="Arial" panose="020B0604020202020204"/>
              </a:rPr>
              <a:t>Study Bunny</a:t>
            </a:r>
          </a:p>
          <a:p>
            <a:endParaRPr lang="en-US">
              <a:ea typeface="+mn-lt"/>
              <a:cs typeface="+mn-lt"/>
            </a:endParaRPr>
          </a:p>
          <a:p>
            <a:pPr marL="342900" indent="-342900">
              <a:buFont typeface="Wingdings"/>
              <a:buChar char="q"/>
            </a:pPr>
            <a:r>
              <a:rPr lang="en-US">
                <a:ea typeface="+mn-lt"/>
                <a:cs typeface="+mn-lt"/>
              </a:rPr>
              <a:t>Finch Care</a:t>
            </a:r>
            <a:endParaRPr lang="en-US">
              <a:cs typeface="Arial" panose="020B0604020202020204"/>
            </a:endParaRPr>
          </a:p>
        </p:txBody>
      </p:sp>
      <p:pic>
        <p:nvPicPr>
          <p:cNvPr id="7" name="Picture 6" descr="Habitica screenshot of various ways to track habits, to-do lists, rewards">
            <a:extLst>
              <a:ext uri="{FF2B5EF4-FFF2-40B4-BE49-F238E27FC236}">
                <a16:creationId xmlns:a16="http://schemas.microsoft.com/office/drawing/2014/main" id="{A0BCB9A5-A48B-5052-B5F7-86B2A86FBDF1}"/>
              </a:ext>
            </a:extLst>
          </p:cNvPr>
          <p:cNvPicPr>
            <a:picLocks noChangeAspect="1"/>
          </p:cNvPicPr>
          <p:nvPr/>
        </p:nvPicPr>
        <p:blipFill>
          <a:blip r:embed="rId3"/>
          <a:stretch>
            <a:fillRect/>
          </a:stretch>
        </p:blipFill>
        <p:spPr>
          <a:xfrm>
            <a:off x="3456664" y="1621639"/>
            <a:ext cx="6267450" cy="3409950"/>
          </a:xfrm>
          <a:prstGeom prst="rect">
            <a:avLst/>
          </a:prstGeom>
        </p:spPr>
      </p:pic>
      <p:pic>
        <p:nvPicPr>
          <p:cNvPr id="5" name="Picture 4" descr="Forest App depicting several trees growing in a field&#10;">
            <a:extLst>
              <a:ext uri="{FF2B5EF4-FFF2-40B4-BE49-F238E27FC236}">
                <a16:creationId xmlns:a16="http://schemas.microsoft.com/office/drawing/2014/main" id="{952A439E-A6FC-D369-F183-E0D5876C584F}"/>
              </a:ext>
            </a:extLst>
          </p:cNvPr>
          <p:cNvPicPr>
            <a:picLocks noChangeAspect="1"/>
          </p:cNvPicPr>
          <p:nvPr/>
        </p:nvPicPr>
        <p:blipFill>
          <a:blip r:embed="rId4"/>
          <a:stretch>
            <a:fillRect/>
          </a:stretch>
        </p:blipFill>
        <p:spPr>
          <a:xfrm>
            <a:off x="684679" y="4955522"/>
            <a:ext cx="3638550" cy="2505075"/>
          </a:xfrm>
          <a:prstGeom prst="rect">
            <a:avLst/>
          </a:prstGeom>
        </p:spPr>
      </p:pic>
      <p:pic>
        <p:nvPicPr>
          <p:cNvPr id="6" name="Picture 5" descr="Focus To Do Pomodoro iPhone app screenshot of focus timer in use on a phone">
            <a:extLst>
              <a:ext uri="{FF2B5EF4-FFF2-40B4-BE49-F238E27FC236}">
                <a16:creationId xmlns:a16="http://schemas.microsoft.com/office/drawing/2014/main" id="{542D19EE-9F4F-FCFA-AC09-D1F9B093CDCD}"/>
              </a:ext>
            </a:extLst>
          </p:cNvPr>
          <p:cNvPicPr>
            <a:picLocks noChangeAspect="1"/>
          </p:cNvPicPr>
          <p:nvPr/>
        </p:nvPicPr>
        <p:blipFill>
          <a:blip r:embed="rId5"/>
          <a:stretch>
            <a:fillRect/>
          </a:stretch>
        </p:blipFill>
        <p:spPr>
          <a:xfrm>
            <a:off x="10512799" y="1745597"/>
            <a:ext cx="2324100" cy="4657725"/>
          </a:xfrm>
          <a:prstGeom prst="rect">
            <a:avLst/>
          </a:prstGeom>
        </p:spPr>
      </p:pic>
    </p:spTree>
    <p:extLst>
      <p:ext uri="{BB962C8B-B14F-4D97-AF65-F5344CB8AC3E}">
        <p14:creationId xmlns:p14="http://schemas.microsoft.com/office/powerpoint/2010/main" val="1253618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17A9-79CD-AD70-86B0-518E7D41C647}"/>
              </a:ext>
            </a:extLst>
          </p:cNvPr>
          <p:cNvSpPr>
            <a:spLocks noGrp="1"/>
          </p:cNvSpPr>
          <p:nvPr>
            <p:ph type="title"/>
          </p:nvPr>
        </p:nvSpPr>
        <p:spPr>
          <a:xfrm>
            <a:off x="216864" y="250477"/>
            <a:ext cx="12561453" cy="1015663"/>
          </a:xfrm>
        </p:spPr>
        <p:txBody>
          <a:bodyPr/>
          <a:lstStyle/>
          <a:p>
            <a:r>
              <a:rPr lang="en-US"/>
              <a:t>To-Do Lists and Notes</a:t>
            </a:r>
          </a:p>
        </p:txBody>
      </p:sp>
      <p:sp>
        <p:nvSpPr>
          <p:cNvPr id="4" name="TextBox 3">
            <a:extLst>
              <a:ext uri="{FF2B5EF4-FFF2-40B4-BE49-F238E27FC236}">
                <a16:creationId xmlns:a16="http://schemas.microsoft.com/office/drawing/2014/main" id="{E10E9523-E539-C947-C44F-5C68EB3CCF52}"/>
              </a:ext>
            </a:extLst>
          </p:cNvPr>
          <p:cNvSpPr txBox="1"/>
          <p:nvPr/>
        </p:nvSpPr>
        <p:spPr>
          <a:xfrm>
            <a:off x="504347" y="1445793"/>
            <a:ext cx="919031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a:cs typeface="Arial" panose="020B0604020202020204"/>
              </a:rPr>
              <a:t>Microsoft To-Do</a:t>
            </a:r>
          </a:p>
          <a:p>
            <a:pPr marL="342900" indent="-342900">
              <a:buFont typeface="Wingdings"/>
              <a:buChar char="q"/>
            </a:pPr>
            <a:endParaRPr lang="en-US">
              <a:cs typeface="Arial" panose="020B0604020202020204"/>
            </a:endParaRPr>
          </a:p>
          <a:p>
            <a:pPr marL="342900" indent="-342900">
              <a:buFont typeface="Wingdings"/>
              <a:buChar char="q"/>
            </a:pPr>
            <a:r>
              <a:rPr lang="en-US">
                <a:cs typeface="Arial" panose="020B0604020202020204"/>
              </a:rPr>
              <a:t>Google Keep and Tasks</a:t>
            </a:r>
          </a:p>
          <a:p>
            <a:pPr marL="342900" indent="-342900">
              <a:buFont typeface="Wingdings"/>
              <a:buChar char="q"/>
            </a:pPr>
            <a:endParaRPr lang="en-US">
              <a:cs typeface="Arial" panose="020B0604020202020204"/>
            </a:endParaRPr>
          </a:p>
          <a:p>
            <a:pPr marL="342900" indent="-342900">
              <a:buFont typeface="Wingdings"/>
              <a:buChar char="q"/>
            </a:pPr>
            <a:r>
              <a:rPr lang="en-US">
                <a:cs typeface="Arial" panose="020B0604020202020204"/>
              </a:rPr>
              <a:t>Built-In Sticky Notes</a:t>
            </a:r>
          </a:p>
          <a:p>
            <a:pPr marL="342900" indent="-342900">
              <a:buFont typeface="Wingdings"/>
              <a:buChar char="q"/>
            </a:pPr>
            <a:endParaRPr lang="en-US">
              <a:cs typeface="Arial" panose="020B0604020202020204"/>
            </a:endParaRPr>
          </a:p>
          <a:p>
            <a:pPr marL="342900" indent="-342900">
              <a:buFont typeface="Wingdings"/>
              <a:buChar char="q"/>
            </a:pPr>
            <a:r>
              <a:rPr lang="en-US">
                <a:cs typeface="Arial" panose="020B0604020202020204"/>
              </a:rPr>
              <a:t>OneNote, Notability</a:t>
            </a:r>
          </a:p>
          <a:p>
            <a:pPr marL="342900" indent="-342900">
              <a:buFont typeface="Wingdings"/>
              <a:buChar char="q"/>
            </a:pPr>
            <a:endParaRPr lang="en-US">
              <a:cs typeface="Arial" panose="020B0604020202020204"/>
            </a:endParaRPr>
          </a:p>
          <a:p>
            <a:pPr marL="342900" indent="-342900">
              <a:buFont typeface="Wingdings"/>
              <a:buChar char="q"/>
            </a:pPr>
            <a:r>
              <a:rPr lang="en-US">
                <a:cs typeface="Arial" panose="020B0604020202020204"/>
              </a:rPr>
              <a:t>Many other note-taking apps with organizational features</a:t>
            </a:r>
          </a:p>
          <a:p>
            <a:pPr marL="852170" lvl="1" indent="-342900">
              <a:buFont typeface="Courier New"/>
              <a:buChar char="o"/>
            </a:pPr>
            <a:r>
              <a:rPr lang="en-US">
                <a:cs typeface="Arial" panose="020B0604020202020204"/>
              </a:rPr>
              <a:t>Glean</a:t>
            </a:r>
          </a:p>
          <a:p>
            <a:pPr marL="852170" lvl="1" indent="-342900">
              <a:buFont typeface="Courier New"/>
              <a:buChar char="o"/>
            </a:pPr>
            <a:r>
              <a:rPr lang="en-US">
                <a:cs typeface="Arial" panose="020B0604020202020204"/>
              </a:rPr>
              <a:t>Natural Reader </a:t>
            </a:r>
          </a:p>
          <a:p>
            <a:pPr marL="852170" lvl="1" indent="-342900">
              <a:buFont typeface="Courier New"/>
              <a:buChar char="o"/>
            </a:pPr>
            <a:r>
              <a:rPr lang="en-US" err="1">
                <a:cs typeface="Arial" panose="020B0604020202020204"/>
              </a:rPr>
              <a:t>ReadSpeaker</a:t>
            </a:r>
            <a:r>
              <a:rPr lang="en-US">
                <a:cs typeface="Arial" panose="020B0604020202020204"/>
              </a:rPr>
              <a:t> (UD)</a:t>
            </a:r>
          </a:p>
          <a:p>
            <a:pPr marL="342900" indent="-342900">
              <a:buFont typeface="Wingdings"/>
              <a:buChar char="q"/>
            </a:pPr>
            <a:endParaRPr lang="en-US">
              <a:cs typeface="Arial" panose="020B0604020202020204"/>
            </a:endParaRPr>
          </a:p>
          <a:p>
            <a:pPr marL="342900" indent="-342900">
              <a:buFont typeface="Wingdings"/>
              <a:buChar char="q"/>
            </a:pPr>
            <a:r>
              <a:rPr lang="en-US">
                <a:cs typeface="Arial" panose="020B0604020202020204"/>
              </a:rPr>
              <a:t>Useful Features: </a:t>
            </a:r>
          </a:p>
          <a:p>
            <a:pPr marL="852170" lvl="1" indent="-342900">
              <a:buFont typeface="Courier New"/>
              <a:buChar char="o"/>
            </a:pPr>
            <a:r>
              <a:rPr lang="en-US">
                <a:cs typeface="Arial" panose="020B0604020202020204"/>
              </a:rPr>
              <a:t>Adding due dates and reminders</a:t>
            </a:r>
          </a:p>
          <a:p>
            <a:pPr marL="852170" lvl="1" indent="-342900">
              <a:buFont typeface="Courier New"/>
              <a:buChar char="o"/>
            </a:pPr>
            <a:r>
              <a:rPr lang="en-US">
                <a:cs typeface="Arial" panose="020B0604020202020204"/>
              </a:rPr>
              <a:t>Prioritizing</a:t>
            </a:r>
          </a:p>
          <a:p>
            <a:pPr marL="852170" lvl="1" indent="-342900">
              <a:buFont typeface="Courier New"/>
              <a:buChar char="o"/>
            </a:pPr>
            <a:r>
              <a:rPr lang="en-US">
                <a:cs typeface="Arial" panose="020B0604020202020204"/>
              </a:rPr>
              <a:t>Creating Lists</a:t>
            </a:r>
          </a:p>
        </p:txBody>
      </p:sp>
      <p:pic>
        <p:nvPicPr>
          <p:cNvPr id="5" name="Picture 4" descr="Microsoft To Do screenshot of to-do list">
            <a:extLst>
              <a:ext uri="{FF2B5EF4-FFF2-40B4-BE49-F238E27FC236}">
                <a16:creationId xmlns:a16="http://schemas.microsoft.com/office/drawing/2014/main" id="{0132F687-4360-8EC5-9A91-8D87361C11D1}"/>
              </a:ext>
            </a:extLst>
          </p:cNvPr>
          <p:cNvPicPr>
            <a:picLocks noChangeAspect="1"/>
          </p:cNvPicPr>
          <p:nvPr/>
        </p:nvPicPr>
        <p:blipFill>
          <a:blip r:embed="rId2"/>
          <a:stretch>
            <a:fillRect/>
          </a:stretch>
        </p:blipFill>
        <p:spPr>
          <a:xfrm>
            <a:off x="5713620" y="4361641"/>
            <a:ext cx="3498688" cy="3017111"/>
          </a:xfrm>
          <a:prstGeom prst="rect">
            <a:avLst/>
          </a:prstGeom>
        </p:spPr>
      </p:pic>
      <p:pic>
        <p:nvPicPr>
          <p:cNvPr id="3" name="Picture 2" descr="One Note example of organization of classes via digital notebooks as well as handwritten diagram of a brain with anatomical features listed ">
            <a:extLst>
              <a:ext uri="{FF2B5EF4-FFF2-40B4-BE49-F238E27FC236}">
                <a16:creationId xmlns:a16="http://schemas.microsoft.com/office/drawing/2014/main" id="{F2B5A5CC-EA84-A84C-8487-DC0D4264FBE6}"/>
              </a:ext>
            </a:extLst>
          </p:cNvPr>
          <p:cNvPicPr>
            <a:picLocks noChangeAspect="1"/>
          </p:cNvPicPr>
          <p:nvPr/>
        </p:nvPicPr>
        <p:blipFill>
          <a:blip r:embed="rId3"/>
          <a:stretch>
            <a:fillRect/>
          </a:stretch>
        </p:blipFill>
        <p:spPr>
          <a:xfrm>
            <a:off x="7461434" y="692602"/>
            <a:ext cx="5892317" cy="3422060"/>
          </a:xfrm>
          <a:prstGeom prst="rect">
            <a:avLst/>
          </a:prstGeom>
        </p:spPr>
      </p:pic>
    </p:spTree>
    <p:extLst>
      <p:ext uri="{BB962C8B-B14F-4D97-AF65-F5344CB8AC3E}">
        <p14:creationId xmlns:p14="http://schemas.microsoft.com/office/powerpoint/2010/main" val="6215762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B11F-C993-7835-F5E6-9A3B8103985E}"/>
              </a:ext>
            </a:extLst>
          </p:cNvPr>
          <p:cNvSpPr>
            <a:spLocks noGrp="1"/>
          </p:cNvSpPr>
          <p:nvPr>
            <p:ph type="title"/>
          </p:nvPr>
        </p:nvSpPr>
        <p:spPr>
          <a:xfrm>
            <a:off x="393171" y="1264770"/>
            <a:ext cx="12561453" cy="1015663"/>
          </a:xfrm>
        </p:spPr>
        <p:txBody>
          <a:bodyPr/>
          <a:lstStyle/>
          <a:p>
            <a:r>
              <a:rPr lang="en-US"/>
              <a:t>AI and Time Management </a:t>
            </a:r>
          </a:p>
        </p:txBody>
      </p:sp>
      <p:sp>
        <p:nvSpPr>
          <p:cNvPr id="4" name="TextBox 3">
            <a:extLst>
              <a:ext uri="{FF2B5EF4-FFF2-40B4-BE49-F238E27FC236}">
                <a16:creationId xmlns:a16="http://schemas.microsoft.com/office/drawing/2014/main" id="{2AE0CFEE-4AA7-4947-3783-843801CD4497}"/>
              </a:ext>
            </a:extLst>
          </p:cNvPr>
          <p:cNvSpPr txBox="1"/>
          <p:nvPr/>
        </p:nvSpPr>
        <p:spPr>
          <a:xfrm>
            <a:off x="997485" y="2667434"/>
            <a:ext cx="867476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a:cs typeface="Arial" panose="020B0604020202020204"/>
              </a:rPr>
              <a:t>Goblin Tools</a:t>
            </a:r>
          </a:p>
          <a:p>
            <a:pPr marL="852170" lvl="1" indent="-342900">
              <a:buFont typeface="Courier New"/>
              <a:buChar char="o"/>
            </a:pPr>
            <a:r>
              <a:rPr lang="en-US">
                <a:cs typeface="Arial" panose="020B0604020202020204"/>
              </a:rPr>
              <a:t>Breaking down tasks</a:t>
            </a:r>
          </a:p>
          <a:p>
            <a:pPr marL="852170" lvl="1" indent="-342900">
              <a:buFont typeface="Courier New"/>
              <a:buChar char="o"/>
            </a:pPr>
            <a:r>
              <a:rPr lang="en-US">
                <a:cs typeface="Arial" panose="020B0604020202020204"/>
              </a:rPr>
              <a:t>Prediction of how long task will take</a:t>
            </a:r>
          </a:p>
          <a:p>
            <a:pPr marL="852170" lvl="1" indent="-342900">
              <a:buFont typeface="Courier New"/>
              <a:buChar char="o"/>
            </a:pPr>
            <a:r>
              <a:rPr lang="en-US">
                <a:cs typeface="Arial" panose="020B0604020202020204"/>
              </a:rPr>
              <a:t>E-mail summaries, tone of text/statements</a:t>
            </a:r>
          </a:p>
          <a:p>
            <a:pPr marL="852170" lvl="1" indent="-342900">
              <a:buFont typeface="Courier New"/>
              <a:buChar char="o"/>
            </a:pPr>
            <a:r>
              <a:rPr lang="en-US">
                <a:cs typeface="Arial" panose="020B0604020202020204"/>
              </a:rPr>
              <a:t>Prioritizing Tasks</a:t>
            </a:r>
          </a:p>
          <a:p>
            <a:endParaRPr lang="en-US">
              <a:cs typeface="Arial" panose="020B0604020202020204"/>
            </a:endParaRPr>
          </a:p>
          <a:p>
            <a:pPr marL="342900" indent="-342900">
              <a:buFont typeface="Wingdings"/>
              <a:buChar char="q"/>
            </a:pPr>
            <a:endParaRPr lang="en-US">
              <a:cs typeface="Arial" panose="020B0604020202020204"/>
            </a:endParaRPr>
          </a:p>
          <a:p>
            <a:pPr marL="342900" indent="-342900">
              <a:buFont typeface="Wingdings"/>
              <a:buChar char="q"/>
            </a:pPr>
            <a:endParaRPr lang="en-US">
              <a:cs typeface="Arial" panose="020B0604020202020204"/>
            </a:endParaRPr>
          </a:p>
        </p:txBody>
      </p:sp>
      <p:pic>
        <p:nvPicPr>
          <p:cNvPr id="5" name="Picture 4" descr="Goblin Tools icon of green goblin ">
            <a:extLst>
              <a:ext uri="{FF2B5EF4-FFF2-40B4-BE49-F238E27FC236}">
                <a16:creationId xmlns:a16="http://schemas.microsoft.com/office/drawing/2014/main" id="{8BBFAE09-BD6D-3654-D917-5300D6D061BE}"/>
              </a:ext>
            </a:extLst>
          </p:cNvPr>
          <p:cNvPicPr>
            <a:picLocks noChangeAspect="1"/>
          </p:cNvPicPr>
          <p:nvPr/>
        </p:nvPicPr>
        <p:blipFill>
          <a:blip r:embed="rId2"/>
          <a:stretch>
            <a:fillRect/>
          </a:stretch>
        </p:blipFill>
        <p:spPr>
          <a:xfrm>
            <a:off x="1860066" y="5199124"/>
            <a:ext cx="2904177" cy="1394022"/>
          </a:xfrm>
          <a:prstGeom prst="rect">
            <a:avLst/>
          </a:prstGeom>
        </p:spPr>
      </p:pic>
      <p:pic>
        <p:nvPicPr>
          <p:cNvPr id="6" name="Picture 5" descr="Goblin Tools screen shot of cleaning living room task broken down into smaller steps and tasks">
            <a:extLst>
              <a:ext uri="{FF2B5EF4-FFF2-40B4-BE49-F238E27FC236}">
                <a16:creationId xmlns:a16="http://schemas.microsoft.com/office/drawing/2014/main" id="{61EC0DB0-F694-9090-2DD9-572181CF7FD8}"/>
              </a:ext>
            </a:extLst>
          </p:cNvPr>
          <p:cNvPicPr>
            <a:picLocks noChangeAspect="1"/>
          </p:cNvPicPr>
          <p:nvPr/>
        </p:nvPicPr>
        <p:blipFill>
          <a:blip r:embed="rId3"/>
          <a:stretch>
            <a:fillRect/>
          </a:stretch>
        </p:blipFill>
        <p:spPr>
          <a:xfrm>
            <a:off x="6867350" y="2661186"/>
            <a:ext cx="6391587" cy="3501016"/>
          </a:xfrm>
          <a:prstGeom prst="rect">
            <a:avLst/>
          </a:prstGeom>
        </p:spPr>
      </p:pic>
      <p:sp>
        <p:nvSpPr>
          <p:cNvPr id="3" name="TextBox 2">
            <a:extLst>
              <a:ext uri="{FF2B5EF4-FFF2-40B4-BE49-F238E27FC236}">
                <a16:creationId xmlns:a16="http://schemas.microsoft.com/office/drawing/2014/main" id="{D75BA920-9CFC-2BB6-A3EF-B80B2DECFF7B}"/>
              </a:ext>
            </a:extLst>
          </p:cNvPr>
          <p:cNvSpPr txBox="1"/>
          <p:nvPr/>
        </p:nvSpPr>
        <p:spPr>
          <a:xfrm>
            <a:off x="5649361" y="7008995"/>
            <a:ext cx="58147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Magic ToDo - GoblinTools</a:t>
            </a:r>
            <a:endParaRPr lang="en-US"/>
          </a:p>
        </p:txBody>
      </p:sp>
    </p:spTree>
    <p:extLst>
      <p:ext uri="{BB962C8B-B14F-4D97-AF65-F5344CB8AC3E}">
        <p14:creationId xmlns:p14="http://schemas.microsoft.com/office/powerpoint/2010/main" val="33726312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5FD29-F526-431E-4503-A33401412764}"/>
              </a:ext>
            </a:extLst>
          </p:cNvPr>
          <p:cNvSpPr>
            <a:spLocks noGrp="1"/>
          </p:cNvSpPr>
          <p:nvPr>
            <p:ph type="title"/>
          </p:nvPr>
        </p:nvSpPr>
        <p:spPr>
          <a:xfrm>
            <a:off x="109125" y="286979"/>
            <a:ext cx="12561453" cy="1015663"/>
          </a:xfrm>
        </p:spPr>
        <p:txBody>
          <a:bodyPr/>
          <a:lstStyle/>
          <a:p>
            <a:r>
              <a:rPr lang="en-US"/>
              <a:t>AI and Time Management</a:t>
            </a:r>
          </a:p>
        </p:txBody>
      </p:sp>
      <p:sp>
        <p:nvSpPr>
          <p:cNvPr id="2" name="TextBox 1">
            <a:extLst>
              <a:ext uri="{FF2B5EF4-FFF2-40B4-BE49-F238E27FC236}">
                <a16:creationId xmlns:a16="http://schemas.microsoft.com/office/drawing/2014/main" id="{FF3F6794-F61B-2F06-51E0-D37164F00C3B}"/>
              </a:ext>
            </a:extLst>
          </p:cNvPr>
          <p:cNvSpPr txBox="1"/>
          <p:nvPr/>
        </p:nvSpPr>
        <p:spPr>
          <a:xfrm>
            <a:off x="819494" y="1818254"/>
            <a:ext cx="521147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err="1">
                <a:cs typeface="Arial" panose="020B0604020202020204"/>
              </a:rPr>
              <a:t>ToDoist</a:t>
            </a:r>
            <a:r>
              <a:rPr lang="en-US">
                <a:cs typeface="Arial" panose="020B0604020202020204"/>
              </a:rPr>
              <a:t> </a:t>
            </a:r>
            <a:endParaRPr lang="en-US" err="1">
              <a:cs typeface="Arial" panose="020B0604020202020204"/>
            </a:endParaRPr>
          </a:p>
          <a:p>
            <a:endParaRPr lang="en-US">
              <a:cs typeface="Arial" panose="020B0604020202020204"/>
            </a:endParaRPr>
          </a:p>
          <a:p>
            <a:pPr marL="342900" indent="-342900">
              <a:buFont typeface="Wingdings"/>
              <a:buChar char="q"/>
            </a:pPr>
            <a:r>
              <a:rPr lang="en-US">
                <a:cs typeface="Arial" panose="020B0604020202020204"/>
              </a:rPr>
              <a:t>Motion</a:t>
            </a:r>
          </a:p>
          <a:p>
            <a:endParaRPr lang="en-US">
              <a:cs typeface="Arial" panose="020B0604020202020204"/>
            </a:endParaRPr>
          </a:p>
          <a:p>
            <a:pPr marL="342900" indent="-342900">
              <a:buFont typeface="Wingdings"/>
              <a:buChar char="q"/>
            </a:pPr>
            <a:r>
              <a:rPr lang="en-US">
                <a:cs typeface="Arial" panose="020B0604020202020204"/>
              </a:rPr>
              <a:t>Trevor AI</a:t>
            </a:r>
            <a:endParaRPr lang="en-US"/>
          </a:p>
          <a:p>
            <a:pPr marL="852170" lvl="1" indent="-342900">
              <a:buFont typeface="Courier New"/>
              <a:buChar char="o"/>
            </a:pPr>
            <a:r>
              <a:rPr lang="en-US">
                <a:cs typeface="Arial" panose="020B0604020202020204"/>
              </a:rPr>
              <a:t>Syncs with other calendars (Google, iCal, Outlook, </a:t>
            </a:r>
            <a:r>
              <a:rPr lang="en-US" err="1">
                <a:cs typeface="Arial" panose="020B0604020202020204"/>
              </a:rPr>
              <a:t>etc</a:t>
            </a:r>
            <a:r>
              <a:rPr lang="en-US">
                <a:cs typeface="Arial" panose="020B0604020202020204"/>
              </a:rPr>
              <a:t>) </a:t>
            </a:r>
          </a:p>
          <a:p>
            <a:pPr marL="852170" lvl="1" indent="-342900">
              <a:buFont typeface="Courier New"/>
              <a:buChar char="o"/>
            </a:pPr>
            <a:r>
              <a:rPr lang="en-US">
                <a:cs typeface="Arial" panose="020B0604020202020204"/>
              </a:rPr>
              <a:t>Lists</a:t>
            </a:r>
          </a:p>
          <a:p>
            <a:pPr marL="852170" lvl="1" indent="-342900">
              <a:buFont typeface="Courier New"/>
              <a:buChar char="o"/>
            </a:pPr>
            <a:r>
              <a:rPr lang="en-US">
                <a:cs typeface="Arial" panose="020B0604020202020204"/>
              </a:rPr>
              <a:t>Prioritizing</a:t>
            </a:r>
          </a:p>
          <a:p>
            <a:pPr marL="852170" lvl="1" indent="-342900">
              <a:buFont typeface="Courier New"/>
              <a:buChar char="o"/>
            </a:pPr>
            <a:r>
              <a:rPr lang="en-US">
                <a:cs typeface="Arial" panose="020B0604020202020204"/>
              </a:rPr>
              <a:t>Alerts and reminders </a:t>
            </a:r>
          </a:p>
          <a:p>
            <a:pPr marL="509270" lvl="1"/>
            <a:endParaRPr lang="en-US">
              <a:cs typeface="Arial" panose="020B0604020202020204"/>
            </a:endParaRPr>
          </a:p>
          <a:p>
            <a:pPr marL="509270" lvl="1"/>
            <a:endParaRPr lang="en-US">
              <a:cs typeface="Arial" panose="020B0604020202020204"/>
            </a:endParaRPr>
          </a:p>
        </p:txBody>
      </p:sp>
      <p:pic>
        <p:nvPicPr>
          <p:cNvPr id="3" name="Picture 2" descr="Screen shot of Trevor AI used for task lists and daily planning">
            <a:extLst>
              <a:ext uri="{FF2B5EF4-FFF2-40B4-BE49-F238E27FC236}">
                <a16:creationId xmlns:a16="http://schemas.microsoft.com/office/drawing/2014/main" id="{A848E15C-589C-10BC-8906-3A9EE0FE8634}"/>
              </a:ext>
            </a:extLst>
          </p:cNvPr>
          <p:cNvPicPr>
            <a:picLocks noChangeAspect="1"/>
          </p:cNvPicPr>
          <p:nvPr/>
        </p:nvPicPr>
        <p:blipFill>
          <a:blip r:embed="rId2"/>
          <a:stretch>
            <a:fillRect/>
          </a:stretch>
        </p:blipFill>
        <p:spPr>
          <a:xfrm>
            <a:off x="6000580" y="1598145"/>
            <a:ext cx="7378903" cy="4304595"/>
          </a:xfrm>
          <a:prstGeom prst="rect">
            <a:avLst/>
          </a:prstGeom>
        </p:spPr>
      </p:pic>
    </p:spTree>
    <p:extLst>
      <p:ext uri="{BB962C8B-B14F-4D97-AF65-F5344CB8AC3E}">
        <p14:creationId xmlns:p14="http://schemas.microsoft.com/office/powerpoint/2010/main" val="15263823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EF21-1987-144D-1A03-8F0A0E113D94}"/>
              </a:ext>
            </a:extLst>
          </p:cNvPr>
          <p:cNvSpPr>
            <a:spLocks noGrp="1"/>
          </p:cNvSpPr>
          <p:nvPr>
            <p:ph type="title"/>
          </p:nvPr>
        </p:nvSpPr>
        <p:spPr>
          <a:xfrm>
            <a:off x="238404" y="1358"/>
            <a:ext cx="12561453" cy="1846659"/>
          </a:xfrm>
        </p:spPr>
        <p:txBody>
          <a:bodyPr/>
          <a:lstStyle/>
          <a:p>
            <a:r>
              <a:rPr lang="en-US"/>
              <a:t>Body Doubling for Focus </a:t>
            </a:r>
            <a:br>
              <a:rPr lang="en-US"/>
            </a:br>
            <a:r>
              <a:rPr lang="en-US"/>
              <a:t>and Co-Working</a:t>
            </a:r>
          </a:p>
        </p:txBody>
      </p:sp>
      <p:sp>
        <p:nvSpPr>
          <p:cNvPr id="4" name="TextBox 3">
            <a:extLst>
              <a:ext uri="{FF2B5EF4-FFF2-40B4-BE49-F238E27FC236}">
                <a16:creationId xmlns:a16="http://schemas.microsoft.com/office/drawing/2014/main" id="{CD8AC182-430F-15E6-1FDA-679DBAD34FA2}"/>
              </a:ext>
            </a:extLst>
          </p:cNvPr>
          <p:cNvSpPr txBox="1"/>
          <p:nvPr/>
        </p:nvSpPr>
        <p:spPr>
          <a:xfrm>
            <a:off x="500578" y="2135260"/>
            <a:ext cx="10832011"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Wingdings"/>
              <a:buChar char="q"/>
            </a:pPr>
            <a:r>
              <a:rPr lang="en-US" sz="3200" err="1">
                <a:cs typeface="Arial" panose="020B0604020202020204"/>
              </a:rPr>
              <a:t>Deepwrk</a:t>
            </a:r>
            <a:endParaRPr lang="en-US" sz="3200">
              <a:cs typeface="Arial" panose="020B0604020202020204"/>
            </a:endParaRPr>
          </a:p>
          <a:p>
            <a:endParaRPr lang="en-US" sz="3200">
              <a:cs typeface="Arial" panose="020B0604020202020204"/>
            </a:endParaRPr>
          </a:p>
          <a:p>
            <a:pPr marL="342900" indent="-342900">
              <a:buFont typeface="Wingdings"/>
              <a:buChar char="q"/>
            </a:pPr>
            <a:r>
              <a:rPr lang="en-US" sz="3200" err="1">
                <a:cs typeface="Arial" panose="020B0604020202020204"/>
              </a:rPr>
              <a:t>Cofocus</a:t>
            </a:r>
            <a:endParaRPr lang="en-US" sz="3200">
              <a:cs typeface="Arial" panose="020B0604020202020204"/>
            </a:endParaRPr>
          </a:p>
          <a:p>
            <a:endParaRPr lang="en-US" sz="3200">
              <a:cs typeface="Arial" panose="020B0604020202020204"/>
            </a:endParaRPr>
          </a:p>
          <a:p>
            <a:pPr marL="342900" indent="-342900">
              <a:buFont typeface="Wingdings"/>
              <a:buChar char="q"/>
            </a:pPr>
            <a:r>
              <a:rPr lang="en-US" sz="3200" err="1">
                <a:cs typeface="Arial" panose="020B0604020202020204"/>
              </a:rPr>
              <a:t>FlowClub</a:t>
            </a:r>
            <a:endParaRPr lang="en-US" sz="3200">
              <a:cs typeface="Arial" panose="020B0604020202020204"/>
            </a:endParaRPr>
          </a:p>
          <a:p>
            <a:endParaRPr lang="en-US" sz="3200">
              <a:cs typeface="Arial" panose="020B0604020202020204"/>
            </a:endParaRPr>
          </a:p>
          <a:p>
            <a:pPr marL="342900" indent="-342900">
              <a:buFont typeface="Wingdings"/>
              <a:buChar char="q"/>
            </a:pPr>
            <a:r>
              <a:rPr lang="en-US" sz="3200">
                <a:cs typeface="Arial" panose="020B0604020202020204"/>
              </a:rPr>
              <a:t>Cave Day</a:t>
            </a:r>
          </a:p>
          <a:p>
            <a:pPr marL="342900" indent="-342900">
              <a:buFont typeface="Wingdings"/>
              <a:buChar char="q"/>
            </a:pPr>
            <a:endParaRPr lang="en-US" sz="3200">
              <a:cs typeface="Arial" panose="020B0604020202020204"/>
            </a:endParaRPr>
          </a:p>
          <a:p>
            <a:pPr marL="342900" indent="-342900">
              <a:buFont typeface="Wingdings"/>
              <a:buChar char="q"/>
            </a:pPr>
            <a:r>
              <a:rPr lang="en-US" sz="3200">
                <a:cs typeface="Arial" panose="020B0604020202020204"/>
              </a:rPr>
              <a:t>Think Divergent</a:t>
            </a:r>
          </a:p>
          <a:p>
            <a:pPr marL="342900" indent="-342900">
              <a:buFont typeface="Wingdings"/>
              <a:buChar char="q"/>
            </a:pPr>
            <a:endParaRPr lang="en-US">
              <a:cs typeface="Arial" panose="020B0604020202020204"/>
            </a:endParaRPr>
          </a:p>
          <a:p>
            <a:endParaRPr lang="en-US">
              <a:cs typeface="Arial" panose="020B0604020202020204"/>
            </a:endParaRPr>
          </a:p>
          <a:p>
            <a:endParaRPr lang="en-US">
              <a:cs typeface="Arial" panose="020B0604020202020204"/>
            </a:endParaRPr>
          </a:p>
          <a:p>
            <a:pPr marL="342900" indent="-342900">
              <a:buFont typeface="Wingdings"/>
              <a:buChar char="q"/>
            </a:pPr>
            <a:endParaRPr lang="en-US">
              <a:cs typeface="Arial" panose="020B0604020202020204"/>
            </a:endParaRPr>
          </a:p>
        </p:txBody>
      </p:sp>
      <p:pic>
        <p:nvPicPr>
          <p:cNvPr id="5" name="Picture 4" descr="7 screens with people co-working on different projects">
            <a:extLst>
              <a:ext uri="{FF2B5EF4-FFF2-40B4-BE49-F238E27FC236}">
                <a16:creationId xmlns:a16="http://schemas.microsoft.com/office/drawing/2014/main" id="{B462D29D-1E2A-6382-22BC-C9B5C0AF38E1}"/>
              </a:ext>
            </a:extLst>
          </p:cNvPr>
          <p:cNvPicPr>
            <a:picLocks noChangeAspect="1"/>
          </p:cNvPicPr>
          <p:nvPr/>
        </p:nvPicPr>
        <p:blipFill>
          <a:blip r:embed="rId2"/>
          <a:stretch>
            <a:fillRect/>
          </a:stretch>
        </p:blipFill>
        <p:spPr>
          <a:xfrm>
            <a:off x="9022966" y="267326"/>
            <a:ext cx="2593324" cy="2962313"/>
          </a:xfrm>
          <a:prstGeom prst="rect">
            <a:avLst/>
          </a:prstGeom>
        </p:spPr>
      </p:pic>
      <p:pic>
        <p:nvPicPr>
          <p:cNvPr id="6" name="Picture 5" descr="woman doubled while using a computer">
            <a:extLst>
              <a:ext uri="{FF2B5EF4-FFF2-40B4-BE49-F238E27FC236}">
                <a16:creationId xmlns:a16="http://schemas.microsoft.com/office/drawing/2014/main" id="{6C03F099-FAC9-0328-55F8-FBD19AB1D28E}"/>
              </a:ext>
            </a:extLst>
          </p:cNvPr>
          <p:cNvPicPr>
            <a:picLocks noChangeAspect="1"/>
          </p:cNvPicPr>
          <p:nvPr/>
        </p:nvPicPr>
        <p:blipFill>
          <a:blip r:embed="rId3"/>
          <a:stretch>
            <a:fillRect/>
          </a:stretch>
        </p:blipFill>
        <p:spPr>
          <a:xfrm>
            <a:off x="3783978" y="2424824"/>
            <a:ext cx="3003512" cy="3654158"/>
          </a:xfrm>
          <a:prstGeom prst="rect">
            <a:avLst/>
          </a:prstGeom>
        </p:spPr>
      </p:pic>
      <p:pic>
        <p:nvPicPr>
          <p:cNvPr id="3" name="Picture 2" descr="A screenshot of Flow Club body doubling and co-working app in use with several people working on various projects ">
            <a:extLst>
              <a:ext uri="{FF2B5EF4-FFF2-40B4-BE49-F238E27FC236}">
                <a16:creationId xmlns:a16="http://schemas.microsoft.com/office/drawing/2014/main" id="{F901F251-7C41-B1EE-044E-B9D050B5F31E}"/>
              </a:ext>
            </a:extLst>
          </p:cNvPr>
          <p:cNvPicPr>
            <a:picLocks noChangeAspect="1"/>
          </p:cNvPicPr>
          <p:nvPr/>
        </p:nvPicPr>
        <p:blipFill>
          <a:blip r:embed="rId4"/>
          <a:stretch>
            <a:fillRect/>
          </a:stretch>
        </p:blipFill>
        <p:spPr>
          <a:xfrm>
            <a:off x="7845068" y="3484588"/>
            <a:ext cx="4345737" cy="3141860"/>
          </a:xfrm>
          <a:prstGeom prst="rect">
            <a:avLst/>
          </a:prstGeom>
        </p:spPr>
      </p:pic>
    </p:spTree>
    <p:extLst>
      <p:ext uri="{BB962C8B-B14F-4D97-AF65-F5344CB8AC3E}">
        <p14:creationId xmlns:p14="http://schemas.microsoft.com/office/powerpoint/2010/main" val="36891173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179B-C327-A603-A5FA-F270A94400DD}"/>
              </a:ext>
            </a:extLst>
          </p:cNvPr>
          <p:cNvSpPr>
            <a:spLocks noGrp="1"/>
          </p:cNvSpPr>
          <p:nvPr>
            <p:ph type="title"/>
          </p:nvPr>
        </p:nvSpPr>
        <p:spPr>
          <a:xfrm>
            <a:off x="360048" y="402250"/>
            <a:ext cx="12561453" cy="1015663"/>
          </a:xfrm>
        </p:spPr>
        <p:txBody>
          <a:bodyPr/>
          <a:lstStyle/>
          <a:p>
            <a:r>
              <a:rPr lang="en-US"/>
              <a:t>Case Study: Elliot</a:t>
            </a:r>
          </a:p>
        </p:txBody>
      </p:sp>
      <p:sp>
        <p:nvSpPr>
          <p:cNvPr id="3" name="TextBox 2">
            <a:extLst>
              <a:ext uri="{FF2B5EF4-FFF2-40B4-BE49-F238E27FC236}">
                <a16:creationId xmlns:a16="http://schemas.microsoft.com/office/drawing/2014/main" id="{3548FBF2-48E1-5CDD-B4B1-6428FA1AED28}"/>
              </a:ext>
            </a:extLst>
          </p:cNvPr>
          <p:cNvSpPr txBox="1"/>
          <p:nvPr/>
        </p:nvSpPr>
        <p:spPr>
          <a:xfrm>
            <a:off x="782306" y="1423363"/>
            <a:ext cx="3913125"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a:cs typeface="Arial" panose="020B0604020202020204"/>
              </a:rPr>
              <a:t>First year student</a:t>
            </a:r>
          </a:p>
          <a:p>
            <a:pPr marL="342900" indent="-342900">
              <a:buFont typeface="Courier New"/>
              <a:buChar char="o"/>
            </a:pPr>
            <a:r>
              <a:rPr lang="en-US">
                <a:cs typeface="Arial" panose="020B0604020202020204"/>
              </a:rPr>
              <a:t>Work Study job on campus</a:t>
            </a:r>
          </a:p>
          <a:p>
            <a:pPr marL="342900" indent="-342900">
              <a:buFont typeface="Courier New"/>
              <a:buChar char="o"/>
            </a:pPr>
            <a:r>
              <a:rPr lang="en-US">
                <a:cs typeface="Arial" panose="020B0604020202020204"/>
              </a:rPr>
              <a:t>Full courseload </a:t>
            </a:r>
          </a:p>
          <a:p>
            <a:pPr marL="342900" indent="-342900">
              <a:buFont typeface="Courier New"/>
              <a:buChar char="o"/>
            </a:pPr>
            <a:r>
              <a:rPr lang="en-US">
                <a:cs typeface="Arial" panose="020B0604020202020204"/>
              </a:rPr>
              <a:t>ADHD</a:t>
            </a:r>
          </a:p>
          <a:p>
            <a:pPr marL="342900" indent="-342900">
              <a:buFont typeface="Courier New"/>
              <a:buChar char="o"/>
            </a:pPr>
            <a:r>
              <a:rPr lang="en-US">
                <a:cs typeface="Arial" panose="020B0604020202020204"/>
              </a:rPr>
              <a:t>Anxiety/Depression</a:t>
            </a:r>
          </a:p>
          <a:p>
            <a:pPr marL="342900" indent="-342900">
              <a:buFont typeface="Courier New"/>
              <a:buChar char="o"/>
            </a:pPr>
            <a:endParaRPr lang="en-US">
              <a:cs typeface="Arial" panose="020B0604020202020204"/>
            </a:endParaRPr>
          </a:p>
          <a:p>
            <a:pPr marL="342900" indent="-342900">
              <a:buFont typeface="Courier New"/>
              <a:buChar char="o"/>
            </a:pPr>
            <a:endParaRPr lang="en-US">
              <a:cs typeface="Arial" panose="020B0604020202020204"/>
            </a:endParaRPr>
          </a:p>
          <a:p>
            <a:pPr marL="342900" indent="-342900">
              <a:buFont typeface="Courier New"/>
              <a:buChar char="o"/>
            </a:pPr>
            <a:endParaRPr lang="en-US">
              <a:cs typeface="Arial" panose="020B0604020202020204"/>
            </a:endParaRPr>
          </a:p>
          <a:p>
            <a:pPr marL="342900" indent="-342900">
              <a:buFont typeface="Courier New"/>
              <a:buChar char="o"/>
            </a:pPr>
            <a:r>
              <a:rPr lang="en-US">
                <a:cs typeface="Arial" panose="020B0604020202020204"/>
              </a:rPr>
              <a:t>Strengths</a:t>
            </a:r>
          </a:p>
          <a:p>
            <a:pPr marL="852170" lvl="1" indent="-342900">
              <a:buFont typeface="Courier New"/>
              <a:buChar char="o"/>
            </a:pPr>
            <a:r>
              <a:rPr lang="en-US">
                <a:cs typeface="Arial" panose="020B0604020202020204"/>
              </a:rPr>
              <a:t>Loves helping others in their work study job</a:t>
            </a:r>
          </a:p>
          <a:p>
            <a:pPr marL="852170" lvl="1" indent="-342900">
              <a:buFont typeface="Courier New"/>
              <a:buChar char="o"/>
            </a:pPr>
            <a:r>
              <a:rPr lang="en-US">
                <a:cs typeface="Arial" panose="020B0604020202020204"/>
              </a:rPr>
              <a:t>Strong writing skills</a:t>
            </a:r>
          </a:p>
          <a:p>
            <a:pPr marL="852170" lvl="1" indent="-342900">
              <a:buFont typeface="Courier New"/>
              <a:buChar char="o"/>
            </a:pPr>
            <a:r>
              <a:rPr lang="en-US">
                <a:cs typeface="Arial" panose="020B0604020202020204"/>
              </a:rPr>
              <a:t>Loves Math courses</a:t>
            </a:r>
          </a:p>
          <a:p>
            <a:pPr marL="852170" lvl="1" indent="-342900">
              <a:buFont typeface="Courier New"/>
              <a:buChar char="o"/>
            </a:pPr>
            <a:r>
              <a:rPr lang="en-US">
                <a:cs typeface="Arial" panose="020B0604020202020204"/>
              </a:rPr>
              <a:t>Very comfortable with use of tech </a:t>
            </a:r>
          </a:p>
          <a:p>
            <a:pPr marL="852170" lvl="1" indent="-342900">
              <a:buFont typeface="Courier New"/>
              <a:buChar char="o"/>
            </a:pPr>
            <a:endParaRPr lang="en-US">
              <a:cs typeface="Arial" panose="020B0604020202020204"/>
            </a:endParaRPr>
          </a:p>
          <a:p>
            <a:pPr marL="852170" lvl="1" indent="-342900">
              <a:buFont typeface="Courier New"/>
              <a:buChar char="o"/>
            </a:pPr>
            <a:endParaRPr lang="en-US">
              <a:cs typeface="Arial" panose="020B0604020202020204"/>
            </a:endParaRPr>
          </a:p>
        </p:txBody>
      </p:sp>
      <p:sp>
        <p:nvSpPr>
          <p:cNvPr id="4" name="TextBox 3">
            <a:extLst>
              <a:ext uri="{FF2B5EF4-FFF2-40B4-BE49-F238E27FC236}">
                <a16:creationId xmlns:a16="http://schemas.microsoft.com/office/drawing/2014/main" id="{1CB5E67C-4E32-3B4E-C65A-8EA4114C2976}"/>
              </a:ext>
            </a:extLst>
          </p:cNvPr>
          <p:cNvSpPr txBox="1"/>
          <p:nvPr/>
        </p:nvSpPr>
        <p:spPr>
          <a:xfrm>
            <a:off x="4676363" y="3848561"/>
            <a:ext cx="525727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rtl="0">
              <a:buFont typeface="Courier New,monospace"/>
              <a:buChar char="o"/>
            </a:pPr>
            <a:r>
              <a:rPr lang="en-US" sz="2000" baseline="0">
                <a:solidFill>
                  <a:srgbClr val="FFFFFF"/>
                </a:solidFill>
                <a:latin typeface="Arial"/>
                <a:ea typeface="Arial"/>
                <a:cs typeface="Arial"/>
              </a:rPr>
              <a:t>Barriers: </a:t>
            </a:r>
            <a:r>
              <a:rPr lang="en-US" sz="2000">
                <a:solidFill>
                  <a:srgbClr val="FFFFFF"/>
                </a:solidFill>
                <a:latin typeface="Arial"/>
                <a:ea typeface="Arial"/>
                <a:cs typeface="Arial"/>
              </a:rPr>
              <a:t>​</a:t>
            </a:r>
          </a:p>
          <a:p>
            <a:pPr marL="852170" lvl="1" indent="-342900" rtl="0">
              <a:buFont typeface="Courier New,monospace"/>
              <a:buChar char="o"/>
            </a:pPr>
            <a:r>
              <a:rPr lang="en-US" sz="2000" baseline="0">
                <a:solidFill>
                  <a:srgbClr val="FFFFFF"/>
                </a:solidFill>
                <a:latin typeface="Arial"/>
                <a:ea typeface="Arial"/>
                <a:cs typeface="Arial"/>
              </a:rPr>
              <a:t>Missing due dates</a:t>
            </a:r>
            <a:r>
              <a:rPr lang="en-US" sz="2000">
                <a:solidFill>
                  <a:srgbClr val="FFFFFF"/>
                </a:solidFill>
                <a:latin typeface="Arial"/>
                <a:ea typeface="Arial"/>
                <a:cs typeface="Arial"/>
              </a:rPr>
              <a:t>​</a:t>
            </a:r>
          </a:p>
          <a:p>
            <a:pPr marL="852170" lvl="1" indent="-342900" rtl="0">
              <a:buFont typeface="Courier New,monospace"/>
              <a:buChar char="o"/>
            </a:pPr>
            <a:r>
              <a:rPr lang="en-US" sz="2000" baseline="0">
                <a:solidFill>
                  <a:srgbClr val="FFFFFF"/>
                </a:solidFill>
                <a:latin typeface="Arial"/>
                <a:ea typeface="Arial"/>
                <a:cs typeface="Arial"/>
              </a:rPr>
              <a:t>Disorganized with notes in class</a:t>
            </a:r>
            <a:r>
              <a:rPr lang="en-US" sz="2000">
                <a:solidFill>
                  <a:srgbClr val="FFFFFF"/>
                </a:solidFill>
                <a:latin typeface="Arial"/>
                <a:ea typeface="Arial"/>
                <a:cs typeface="Arial"/>
              </a:rPr>
              <a:t>​</a:t>
            </a:r>
          </a:p>
          <a:p>
            <a:pPr marL="852170" lvl="1" indent="-342900" rtl="0">
              <a:buFont typeface="Courier New,monospace"/>
              <a:buChar char="o"/>
            </a:pPr>
            <a:r>
              <a:rPr lang="en-US" sz="2000" baseline="0">
                <a:solidFill>
                  <a:srgbClr val="FFFFFF"/>
                </a:solidFill>
                <a:latin typeface="Arial"/>
                <a:ea typeface="Arial"/>
                <a:cs typeface="Arial"/>
              </a:rPr>
              <a:t>"Zone's out" during lectures and when studying</a:t>
            </a:r>
            <a:r>
              <a:rPr lang="en-US" sz="2000">
                <a:solidFill>
                  <a:srgbClr val="FFFFFF"/>
                </a:solidFill>
                <a:latin typeface="Arial"/>
                <a:ea typeface="Arial"/>
                <a:cs typeface="Arial"/>
              </a:rPr>
              <a:t>​</a:t>
            </a:r>
          </a:p>
          <a:p>
            <a:pPr marL="852170" lvl="1" indent="-342900" rtl="0">
              <a:buFont typeface="Courier New,monospace"/>
              <a:buChar char="o"/>
            </a:pPr>
            <a:r>
              <a:rPr lang="en-US" sz="2000" baseline="0">
                <a:solidFill>
                  <a:srgbClr val="FFFFFF"/>
                </a:solidFill>
                <a:latin typeface="Arial"/>
                <a:ea typeface="Arial"/>
                <a:cs typeface="Arial"/>
              </a:rPr>
              <a:t>Too many calendars (Outlook for school, iCal for personal, Canvas calendar for classes)</a:t>
            </a:r>
            <a:r>
              <a:rPr lang="en-US" sz="2000">
                <a:solidFill>
                  <a:srgbClr val="FFFFFF"/>
                </a:solidFill>
                <a:latin typeface="Arial"/>
                <a:ea typeface="Arial"/>
                <a:cs typeface="Arial"/>
              </a:rPr>
              <a:t>​</a:t>
            </a:r>
          </a:p>
          <a:p>
            <a:pPr marL="852170" lvl="1" indent="-342900">
              <a:buFont typeface="Courier New,monospace"/>
              <a:buChar char="o"/>
            </a:pPr>
            <a:r>
              <a:rPr lang="en-US" sz="2000" baseline="0">
                <a:solidFill>
                  <a:srgbClr val="FFFFFF"/>
                </a:solidFill>
                <a:latin typeface="Arial"/>
                <a:ea typeface="Arial"/>
                <a:cs typeface="Arial"/>
              </a:rPr>
              <a:t>Often </a:t>
            </a:r>
            <a:r>
              <a:rPr lang="en-US">
                <a:solidFill>
                  <a:srgbClr val="FFFFFF"/>
                </a:solidFill>
                <a:latin typeface="Arial"/>
                <a:ea typeface="Arial"/>
                <a:cs typeface="Arial"/>
              </a:rPr>
              <a:t>doesn't </a:t>
            </a:r>
            <a:r>
              <a:rPr lang="en-US" sz="2000" baseline="0">
                <a:solidFill>
                  <a:srgbClr val="FFFFFF"/>
                </a:solidFill>
                <a:latin typeface="Arial"/>
                <a:ea typeface="Arial"/>
                <a:cs typeface="Arial"/>
              </a:rPr>
              <a:t>get </a:t>
            </a:r>
            <a:r>
              <a:rPr lang="en-US">
                <a:solidFill>
                  <a:srgbClr val="FFFFFF"/>
                </a:solidFill>
                <a:latin typeface="Arial"/>
                <a:ea typeface="Arial"/>
                <a:cs typeface="Arial"/>
              </a:rPr>
              <a:t>assignments done</a:t>
            </a:r>
            <a:r>
              <a:rPr lang="en-US" sz="2000" baseline="0">
                <a:solidFill>
                  <a:srgbClr val="FFFFFF"/>
                </a:solidFill>
                <a:latin typeface="Arial"/>
                <a:ea typeface="Arial"/>
                <a:cs typeface="Arial"/>
              </a:rPr>
              <a:t> because can't predict how long they need for assignments</a:t>
            </a:r>
            <a:endParaRPr lang="en-US"/>
          </a:p>
        </p:txBody>
      </p:sp>
      <p:pic>
        <p:nvPicPr>
          <p:cNvPr id="6" name="Picture 5" descr="Student studying in library">
            <a:extLst>
              <a:ext uri="{FF2B5EF4-FFF2-40B4-BE49-F238E27FC236}">
                <a16:creationId xmlns:a16="http://schemas.microsoft.com/office/drawing/2014/main" id="{B876BBDA-B6C1-E225-C6C0-DC500F2D5896}"/>
              </a:ext>
            </a:extLst>
          </p:cNvPr>
          <p:cNvPicPr>
            <a:picLocks noChangeAspect="1"/>
          </p:cNvPicPr>
          <p:nvPr/>
        </p:nvPicPr>
        <p:blipFill>
          <a:blip r:embed="rId2"/>
          <a:stretch>
            <a:fillRect/>
          </a:stretch>
        </p:blipFill>
        <p:spPr>
          <a:xfrm>
            <a:off x="7241338" y="283498"/>
            <a:ext cx="5371885" cy="3586136"/>
          </a:xfrm>
          <a:prstGeom prst="rect">
            <a:avLst/>
          </a:prstGeom>
        </p:spPr>
      </p:pic>
    </p:spTree>
    <p:extLst>
      <p:ext uri="{BB962C8B-B14F-4D97-AF65-F5344CB8AC3E}">
        <p14:creationId xmlns:p14="http://schemas.microsoft.com/office/powerpoint/2010/main" val="39007053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7C3D-B795-E840-825B-98AB3EFB2A85}"/>
              </a:ext>
            </a:extLst>
          </p:cNvPr>
          <p:cNvSpPr>
            <a:spLocks noGrp="1"/>
          </p:cNvSpPr>
          <p:nvPr>
            <p:ph type="title"/>
          </p:nvPr>
        </p:nvSpPr>
        <p:spPr>
          <a:xfrm>
            <a:off x="432899" y="835117"/>
            <a:ext cx="6470195" cy="1015663"/>
          </a:xfrm>
        </p:spPr>
        <p:txBody>
          <a:bodyPr/>
          <a:lstStyle/>
          <a:p>
            <a:r>
              <a:rPr lang="en-US"/>
              <a:t>Case Study: Elliot</a:t>
            </a:r>
          </a:p>
        </p:txBody>
      </p:sp>
      <p:sp>
        <p:nvSpPr>
          <p:cNvPr id="4" name="TextBox 3">
            <a:extLst>
              <a:ext uri="{FF2B5EF4-FFF2-40B4-BE49-F238E27FC236}">
                <a16:creationId xmlns:a16="http://schemas.microsoft.com/office/drawing/2014/main" id="{EB8C9ABF-B331-0D8C-E12A-207FB8B36C57}"/>
              </a:ext>
            </a:extLst>
          </p:cNvPr>
          <p:cNvSpPr txBox="1"/>
          <p:nvPr/>
        </p:nvSpPr>
        <p:spPr>
          <a:xfrm>
            <a:off x="819495" y="2190799"/>
            <a:ext cx="1108879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sz="3200" b="1" dirty="0">
                <a:cs typeface="Arial" panose="020B0604020202020204"/>
              </a:rPr>
              <a:t>Glean</a:t>
            </a:r>
            <a:r>
              <a:rPr lang="en-US" sz="3200" dirty="0">
                <a:cs typeface="Arial" panose="020B0604020202020204"/>
              </a:rPr>
              <a:t> for note taking and organization, recording lectures, studying with use of focus timer</a:t>
            </a:r>
          </a:p>
          <a:p>
            <a:pPr marL="342900" indent="-342900">
              <a:buFont typeface="Courier New"/>
              <a:buChar char="o"/>
            </a:pPr>
            <a:r>
              <a:rPr lang="en-US" sz="3200" b="1" dirty="0">
                <a:cs typeface="Arial" panose="020B0604020202020204"/>
              </a:rPr>
              <a:t>Goblin Tools</a:t>
            </a:r>
            <a:r>
              <a:rPr lang="en-US" sz="3200" dirty="0">
                <a:cs typeface="Arial" panose="020B0604020202020204"/>
              </a:rPr>
              <a:t> for breaking down tasks and estimating amount of time for each task</a:t>
            </a:r>
          </a:p>
          <a:p>
            <a:pPr marL="342900" indent="-342900">
              <a:buFont typeface="Courier New"/>
              <a:buChar char="o"/>
            </a:pPr>
            <a:r>
              <a:rPr lang="en-US" sz="3200" b="1" dirty="0">
                <a:cs typeface="Arial" panose="020B0604020202020204"/>
              </a:rPr>
              <a:t>Syncing</a:t>
            </a:r>
            <a:r>
              <a:rPr lang="en-US" sz="3200" dirty="0">
                <a:cs typeface="Arial" panose="020B0604020202020204"/>
              </a:rPr>
              <a:t> Canvas and Outlook </a:t>
            </a:r>
            <a:r>
              <a:rPr lang="en-US" sz="3200" b="1" dirty="0">
                <a:cs typeface="Arial" panose="020B0604020202020204"/>
              </a:rPr>
              <a:t>calendars </a:t>
            </a:r>
            <a:r>
              <a:rPr lang="en-US" sz="3200" dirty="0">
                <a:cs typeface="Arial" panose="020B0604020202020204"/>
              </a:rPr>
              <a:t>with iCal so that all events and due dates are on the same calendar platform</a:t>
            </a:r>
          </a:p>
          <a:p>
            <a:pPr marL="342900" indent="-342900">
              <a:buFont typeface="Courier New"/>
              <a:buChar char="o"/>
            </a:pPr>
            <a:r>
              <a:rPr lang="en-US" sz="3200" dirty="0">
                <a:cs typeface="Arial" panose="020B0604020202020204"/>
              </a:rPr>
              <a:t>Added </a:t>
            </a:r>
            <a:r>
              <a:rPr lang="en-US" sz="3200" b="1" dirty="0">
                <a:cs typeface="Arial" panose="020B0604020202020204"/>
              </a:rPr>
              <a:t>"Tasks for Canvas"</a:t>
            </a:r>
            <a:r>
              <a:rPr lang="en-US" sz="3200" dirty="0">
                <a:cs typeface="Arial" panose="020B0604020202020204"/>
              </a:rPr>
              <a:t> web extension for task manager, alerts for due dates and tracking progress/completion</a:t>
            </a:r>
          </a:p>
        </p:txBody>
      </p:sp>
    </p:spTree>
    <p:extLst>
      <p:ext uri="{BB962C8B-B14F-4D97-AF65-F5344CB8AC3E}">
        <p14:creationId xmlns:p14="http://schemas.microsoft.com/office/powerpoint/2010/main" val="3827265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5113-9911-1B83-1C0B-8A5EF913FAB5}"/>
              </a:ext>
            </a:extLst>
          </p:cNvPr>
          <p:cNvSpPr>
            <a:spLocks noGrp="1"/>
          </p:cNvSpPr>
          <p:nvPr>
            <p:ph type="title"/>
          </p:nvPr>
        </p:nvSpPr>
        <p:spPr>
          <a:xfrm>
            <a:off x="253407" y="1194621"/>
            <a:ext cx="12561453" cy="1015663"/>
          </a:xfrm>
        </p:spPr>
        <p:txBody>
          <a:bodyPr/>
          <a:lstStyle/>
          <a:p>
            <a:r>
              <a:rPr lang="en-US"/>
              <a:t>Time Management=Self-care</a:t>
            </a:r>
          </a:p>
        </p:txBody>
      </p:sp>
      <p:sp>
        <p:nvSpPr>
          <p:cNvPr id="4" name="TextBox 3">
            <a:extLst>
              <a:ext uri="{FF2B5EF4-FFF2-40B4-BE49-F238E27FC236}">
                <a16:creationId xmlns:a16="http://schemas.microsoft.com/office/drawing/2014/main" id="{AA1D94E3-DB50-3804-E62E-E0EF0F0C6354}"/>
              </a:ext>
            </a:extLst>
          </p:cNvPr>
          <p:cNvSpPr txBox="1"/>
          <p:nvPr/>
        </p:nvSpPr>
        <p:spPr>
          <a:xfrm>
            <a:off x="5055127" y="5447687"/>
            <a:ext cx="31007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hlinkClick r:id="rId2"/>
              </a:rPr>
              <a:t>Try the Game</a:t>
            </a:r>
            <a:endParaRPr lang="en-US"/>
          </a:p>
        </p:txBody>
      </p:sp>
      <p:pic>
        <p:nvPicPr>
          <p:cNvPr id="3" name="Picture 2" descr="Screenshot of &quot;you feel like shit&quot; self-care game logo ">
            <a:extLst>
              <a:ext uri="{FF2B5EF4-FFF2-40B4-BE49-F238E27FC236}">
                <a16:creationId xmlns:a16="http://schemas.microsoft.com/office/drawing/2014/main" id="{92BB0EBF-7ABF-D2A3-2DA3-7178A620E8DD}"/>
              </a:ext>
            </a:extLst>
          </p:cNvPr>
          <p:cNvPicPr>
            <a:picLocks noChangeAspect="1"/>
          </p:cNvPicPr>
          <p:nvPr/>
        </p:nvPicPr>
        <p:blipFill>
          <a:blip r:embed="rId3"/>
          <a:stretch>
            <a:fillRect/>
          </a:stretch>
        </p:blipFill>
        <p:spPr>
          <a:xfrm>
            <a:off x="2674024" y="3392464"/>
            <a:ext cx="6905625" cy="929603"/>
          </a:xfrm>
          <a:prstGeom prst="rect">
            <a:avLst/>
          </a:prstGeom>
        </p:spPr>
      </p:pic>
    </p:spTree>
    <p:extLst>
      <p:ext uri="{BB962C8B-B14F-4D97-AF65-F5344CB8AC3E}">
        <p14:creationId xmlns:p14="http://schemas.microsoft.com/office/powerpoint/2010/main" val="32504813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6532-5D89-609D-A05A-3C97F596A8E3}"/>
              </a:ext>
            </a:extLst>
          </p:cNvPr>
          <p:cNvSpPr>
            <a:spLocks noGrp="1"/>
          </p:cNvSpPr>
          <p:nvPr>
            <p:ph type="title"/>
          </p:nvPr>
        </p:nvSpPr>
        <p:spPr>
          <a:xfrm>
            <a:off x="4204042" y="572246"/>
            <a:ext cx="5790830" cy="1015663"/>
          </a:xfrm>
        </p:spPr>
        <p:txBody>
          <a:bodyPr/>
          <a:lstStyle/>
          <a:p>
            <a:r>
              <a:rPr lang="en-US"/>
              <a:t>Stress Reduction</a:t>
            </a:r>
          </a:p>
        </p:txBody>
      </p:sp>
      <p:pic>
        <p:nvPicPr>
          <p:cNvPr id="4" name="Picture 3" descr="Person meditating surrounded by colorful sky and clouds">
            <a:extLst>
              <a:ext uri="{FF2B5EF4-FFF2-40B4-BE49-F238E27FC236}">
                <a16:creationId xmlns:a16="http://schemas.microsoft.com/office/drawing/2014/main" id="{744BD9A8-5365-59C3-D5BE-932407B8F210}"/>
              </a:ext>
            </a:extLst>
          </p:cNvPr>
          <p:cNvPicPr>
            <a:picLocks noChangeAspect="1"/>
          </p:cNvPicPr>
          <p:nvPr/>
        </p:nvPicPr>
        <p:blipFill>
          <a:blip r:embed="rId2"/>
          <a:stretch>
            <a:fillRect/>
          </a:stretch>
        </p:blipFill>
        <p:spPr>
          <a:xfrm>
            <a:off x="549964" y="878391"/>
            <a:ext cx="2466975" cy="1847850"/>
          </a:xfrm>
          <a:prstGeom prst="rect">
            <a:avLst/>
          </a:prstGeom>
        </p:spPr>
      </p:pic>
      <p:pic>
        <p:nvPicPr>
          <p:cNvPr id="5" name="Picture 4" descr="Person sitting cross&#10;legged on a boulder overlooking mountain range">
            <a:extLst>
              <a:ext uri="{FF2B5EF4-FFF2-40B4-BE49-F238E27FC236}">
                <a16:creationId xmlns:a16="http://schemas.microsoft.com/office/drawing/2014/main" id="{71A1B058-D4F2-0BB1-A10C-8B6779E468AF}"/>
              </a:ext>
            </a:extLst>
          </p:cNvPr>
          <p:cNvPicPr>
            <a:picLocks noChangeAspect="1"/>
          </p:cNvPicPr>
          <p:nvPr/>
        </p:nvPicPr>
        <p:blipFill>
          <a:blip r:embed="rId3"/>
          <a:stretch>
            <a:fillRect/>
          </a:stretch>
        </p:blipFill>
        <p:spPr>
          <a:xfrm>
            <a:off x="10500747" y="571082"/>
            <a:ext cx="2743200" cy="3429000"/>
          </a:xfrm>
          <a:prstGeom prst="rect">
            <a:avLst/>
          </a:prstGeom>
        </p:spPr>
      </p:pic>
      <p:pic>
        <p:nvPicPr>
          <p:cNvPr id="6" name="Picture 5" descr="Calm - Sleep, Meditate, Relax - Apps on Google Play">
            <a:extLst>
              <a:ext uri="{FF2B5EF4-FFF2-40B4-BE49-F238E27FC236}">
                <a16:creationId xmlns:a16="http://schemas.microsoft.com/office/drawing/2014/main" id="{C66583C8-3D14-B3F0-0BEE-F66011907BB3}"/>
              </a:ext>
            </a:extLst>
          </p:cNvPr>
          <p:cNvPicPr>
            <a:picLocks noChangeAspect="1"/>
          </p:cNvPicPr>
          <p:nvPr/>
        </p:nvPicPr>
        <p:blipFill>
          <a:blip r:embed="rId4"/>
          <a:stretch>
            <a:fillRect/>
          </a:stretch>
        </p:blipFill>
        <p:spPr>
          <a:xfrm>
            <a:off x="5027853" y="1942263"/>
            <a:ext cx="2746096" cy="2556042"/>
          </a:xfrm>
          <a:prstGeom prst="rect">
            <a:avLst/>
          </a:prstGeom>
        </p:spPr>
      </p:pic>
      <p:sp>
        <p:nvSpPr>
          <p:cNvPr id="3" name="Text Placeholder 2">
            <a:extLst>
              <a:ext uri="{FF2B5EF4-FFF2-40B4-BE49-F238E27FC236}">
                <a16:creationId xmlns:a16="http://schemas.microsoft.com/office/drawing/2014/main" id="{967342AE-4D07-AFD1-4326-43A57DC701F2}"/>
              </a:ext>
            </a:extLst>
          </p:cNvPr>
          <p:cNvSpPr>
            <a:spLocks noGrp="1"/>
          </p:cNvSpPr>
          <p:nvPr>
            <p:ph type="body" sz="quarter" idx="12"/>
          </p:nvPr>
        </p:nvSpPr>
        <p:spPr>
          <a:xfrm>
            <a:off x="3639739" y="4848197"/>
            <a:ext cx="5514476" cy="1647118"/>
          </a:xfrm>
        </p:spPr>
        <p:txBody>
          <a:bodyPr vert="horz" wrap="square" lIns="91440" tIns="91440" rIns="91440" bIns="91440" rtlCol="0" anchor="t">
            <a:spAutoFit/>
          </a:bodyPr>
          <a:lstStyle/>
          <a:p>
            <a:pPr algn="ctr"/>
            <a:r>
              <a:rPr lang="en-US" sz="2400">
                <a:hlinkClick r:id="rId5"/>
              </a:rPr>
              <a:t>Calm</a:t>
            </a:r>
            <a:r>
              <a:rPr lang="en-US" sz="2400">
                <a:ea typeface="+mn-lt"/>
                <a:cs typeface="+mn-lt"/>
                <a:hlinkClick r:id="rId5"/>
              </a:rPr>
              <a:t> App</a:t>
            </a:r>
            <a:endParaRPr lang="en-US" sz="2400">
              <a:cs typeface="Arial"/>
              <a:hlinkClick r:id="rId5"/>
            </a:endParaRPr>
          </a:p>
          <a:p>
            <a:pPr algn="ctr"/>
            <a:r>
              <a:rPr lang="en-US" sz="2400" i="1"/>
              <a:t>Let's breathe together</a:t>
            </a:r>
          </a:p>
          <a:p>
            <a:pPr algn="ctr"/>
            <a:endParaRPr lang="en-US"/>
          </a:p>
        </p:txBody>
      </p:sp>
    </p:spTree>
    <p:extLst>
      <p:ext uri="{BB962C8B-B14F-4D97-AF65-F5344CB8AC3E}">
        <p14:creationId xmlns:p14="http://schemas.microsoft.com/office/powerpoint/2010/main" val="39102870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7053E4-53A5-4B88-C689-FB288FE8BE71}"/>
              </a:ext>
            </a:extLst>
          </p:cNvPr>
          <p:cNvSpPr>
            <a:spLocks noGrp="1"/>
          </p:cNvSpPr>
          <p:nvPr>
            <p:ph type="title"/>
          </p:nvPr>
        </p:nvSpPr>
        <p:spPr>
          <a:xfrm>
            <a:off x="1010839" y="940150"/>
            <a:ext cx="12561453" cy="1015663"/>
          </a:xfrm>
        </p:spPr>
        <p:txBody>
          <a:bodyPr/>
          <a:lstStyle/>
          <a:p>
            <a:r>
              <a:rPr lang="en-US" dirty="0"/>
              <a:t>Survey Says...</a:t>
            </a:r>
          </a:p>
        </p:txBody>
      </p:sp>
      <p:pic>
        <p:nvPicPr>
          <p:cNvPr id="4" name="Picture 3" descr="A person sitting behind a stack of binders with their hands over their face and a thought bubble with scribbles.">
            <a:extLst>
              <a:ext uri="{FF2B5EF4-FFF2-40B4-BE49-F238E27FC236}">
                <a16:creationId xmlns:a16="http://schemas.microsoft.com/office/drawing/2014/main" id="{00A21DC6-87B4-D9F4-9DBB-A22784E5571B}"/>
              </a:ext>
            </a:extLst>
          </p:cNvPr>
          <p:cNvPicPr>
            <a:picLocks noChangeAspect="1"/>
          </p:cNvPicPr>
          <p:nvPr/>
        </p:nvPicPr>
        <p:blipFill>
          <a:blip r:embed="rId3"/>
          <a:stretch>
            <a:fillRect/>
          </a:stretch>
        </p:blipFill>
        <p:spPr>
          <a:xfrm>
            <a:off x="6449939" y="1191954"/>
            <a:ext cx="5616333" cy="3132501"/>
          </a:xfrm>
          <a:prstGeom prst="rect">
            <a:avLst/>
          </a:prstGeom>
        </p:spPr>
      </p:pic>
      <p:sp>
        <p:nvSpPr>
          <p:cNvPr id="3" name="Text Placeholder 2">
            <a:extLst>
              <a:ext uri="{FF2B5EF4-FFF2-40B4-BE49-F238E27FC236}">
                <a16:creationId xmlns:a16="http://schemas.microsoft.com/office/drawing/2014/main" id="{1408107C-B916-ACA7-A343-73569D772D4A}"/>
              </a:ext>
            </a:extLst>
          </p:cNvPr>
          <p:cNvSpPr>
            <a:spLocks noGrp="1"/>
          </p:cNvSpPr>
          <p:nvPr>
            <p:ph type="body" sz="quarter" idx="12"/>
          </p:nvPr>
        </p:nvSpPr>
        <p:spPr>
          <a:xfrm>
            <a:off x="618377" y="4467342"/>
            <a:ext cx="12561452" cy="3056734"/>
          </a:xfrm>
        </p:spPr>
        <p:txBody>
          <a:bodyPr vert="horz" wrap="square" lIns="91440" tIns="91440" rIns="91440" bIns="91440" rtlCol="0" anchor="t">
            <a:spAutoFit/>
          </a:bodyPr>
          <a:lstStyle/>
          <a:p>
            <a:endParaRPr lang="en-US">
              <a:ea typeface="+mn-lt"/>
              <a:cs typeface="+mn-lt"/>
            </a:endParaRPr>
          </a:p>
          <a:p>
            <a:r>
              <a:rPr lang="en-US" sz="2800">
                <a:ea typeface="+mn-lt"/>
                <a:cs typeface="+mn-lt"/>
              </a:rPr>
              <a:t>Two in five students say their mental health is </a:t>
            </a:r>
            <a:r>
              <a:rPr lang="en-US" sz="2800" u="sng">
                <a:ea typeface="+mn-lt"/>
                <a:cs typeface="+mn-lt"/>
                <a:hlinkClick r:id="rId4"/>
              </a:rPr>
              <a:t>impacting their ability to focus, learn and perform academically</a:t>
            </a:r>
            <a:r>
              <a:rPr lang="en-US" sz="2800">
                <a:ea typeface="+mn-lt"/>
                <a:cs typeface="+mn-lt"/>
              </a:rPr>
              <a:t> “a great deal,” and one in 10 students rate their mental health as “poor.”</a:t>
            </a:r>
          </a:p>
          <a:p>
            <a:endParaRPr lang="en-US" i="1">
              <a:cs typeface="Arial"/>
            </a:endParaRPr>
          </a:p>
          <a:p>
            <a:endParaRPr lang="en-US">
              <a:cs typeface="Arial"/>
            </a:endParaRPr>
          </a:p>
        </p:txBody>
      </p:sp>
      <p:sp>
        <p:nvSpPr>
          <p:cNvPr id="5" name="TextBox 4">
            <a:extLst>
              <a:ext uri="{FF2B5EF4-FFF2-40B4-BE49-F238E27FC236}">
                <a16:creationId xmlns:a16="http://schemas.microsoft.com/office/drawing/2014/main" id="{5E25C262-9B0A-2245-64CE-72281C13F78E}"/>
              </a:ext>
            </a:extLst>
          </p:cNvPr>
          <p:cNvSpPr txBox="1"/>
          <p:nvPr/>
        </p:nvSpPr>
        <p:spPr>
          <a:xfrm>
            <a:off x="-6065" y="7163724"/>
            <a:ext cx="101647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cs typeface="Arial"/>
              </a:rPr>
              <a:t>Inside Higher Ed’s 2024 Student Voice survey of 5,025 undergraduates, conducted by Generation Lab in May</a:t>
            </a:r>
            <a:endParaRPr lang="en-US"/>
          </a:p>
        </p:txBody>
      </p:sp>
    </p:spTree>
    <p:extLst>
      <p:ext uri="{BB962C8B-B14F-4D97-AF65-F5344CB8AC3E}">
        <p14:creationId xmlns:p14="http://schemas.microsoft.com/office/powerpoint/2010/main" val="19318151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32B0F5-606D-8B5E-C4AE-FA6DF41005DF}"/>
              </a:ext>
            </a:extLst>
          </p:cNvPr>
          <p:cNvSpPr>
            <a:spLocks noGrp="1"/>
          </p:cNvSpPr>
          <p:nvPr>
            <p:ph type="title"/>
          </p:nvPr>
        </p:nvSpPr>
        <p:spPr>
          <a:xfrm>
            <a:off x="621745" y="982462"/>
            <a:ext cx="4862405" cy="1015663"/>
          </a:xfrm>
        </p:spPr>
        <p:txBody>
          <a:bodyPr vert="horz" lIns="91440" tIns="91440" rIns="91440" bIns="91440" rtlCol="0" anchor="t" anchorCtr="0">
            <a:normAutofit/>
          </a:bodyPr>
          <a:lstStyle/>
          <a:p>
            <a:r>
              <a:rPr lang="en-US" kern="1200">
                <a:latin typeface="+mj-lt"/>
                <a:ea typeface="Century Gothic" charset="0"/>
                <a:cs typeface="Century Gothic" charset="0"/>
              </a:rPr>
              <a:t>Agenda:</a:t>
            </a:r>
          </a:p>
        </p:txBody>
      </p:sp>
      <p:sp>
        <p:nvSpPr>
          <p:cNvPr id="5" name="TextBox 4">
            <a:extLst>
              <a:ext uri="{FF2B5EF4-FFF2-40B4-BE49-F238E27FC236}">
                <a16:creationId xmlns:a16="http://schemas.microsoft.com/office/drawing/2014/main" id="{BB55A6B5-B3A7-F451-800C-75F7A01B7EA3}"/>
              </a:ext>
            </a:extLst>
          </p:cNvPr>
          <p:cNvSpPr txBox="1"/>
          <p:nvPr/>
        </p:nvSpPr>
        <p:spPr>
          <a:xfrm>
            <a:off x="621745" y="3052261"/>
            <a:ext cx="4862404" cy="3383263"/>
          </a:xfrm>
          <a:prstGeom prst="rect">
            <a:avLst/>
          </a:prstGeom>
        </p:spPr>
        <p:txBody>
          <a:bodyPr rot="0" spcFirstLastPara="0" vertOverflow="overflow" horzOverflow="overflow" vert="horz" lIns="91440" tIns="91440" rIns="91440" bIns="91440" numCol="1" spcCol="0" rtlCol="0" fromWordArt="0" anchor="t" anchorCtr="0" forceAA="0" compatLnSpc="1">
            <a:prstTxWarp prst="textNoShape">
              <a:avLst/>
            </a:prstTxWarp>
            <a:normAutofit lnSpcReduction="10000"/>
          </a:bodyPr>
          <a:lstStyle/>
          <a:p>
            <a:pPr marL="524510" indent="-524510" defTabSz="699614">
              <a:lnSpc>
                <a:spcPct val="120000"/>
              </a:lnSpc>
              <a:spcBef>
                <a:spcPts val="600"/>
              </a:spcBef>
              <a:spcAft>
                <a:spcPts val="600"/>
              </a:spcAft>
              <a:buFont typeface="Arial"/>
              <a:buChar char="•"/>
            </a:pPr>
            <a:r>
              <a:rPr lang="en-US" sz="2400"/>
              <a:t>Introduction</a:t>
            </a:r>
            <a:endParaRPr lang="en-US"/>
          </a:p>
          <a:p>
            <a:pPr marL="524510" indent="-524510" defTabSz="699614">
              <a:lnSpc>
                <a:spcPct val="120000"/>
              </a:lnSpc>
              <a:spcBef>
                <a:spcPts val="600"/>
              </a:spcBef>
              <a:spcAft>
                <a:spcPts val="600"/>
              </a:spcAft>
              <a:buFont typeface="Arial"/>
              <a:buChar char="•"/>
            </a:pPr>
            <a:r>
              <a:rPr lang="en-US" sz="2400">
                <a:cs typeface="Arial"/>
              </a:rPr>
              <a:t>ATRC Process</a:t>
            </a:r>
            <a:endParaRPr lang="en-US" sz="2400"/>
          </a:p>
          <a:p>
            <a:pPr marL="524510" indent="-524510" defTabSz="699614">
              <a:lnSpc>
                <a:spcPct val="120000"/>
              </a:lnSpc>
              <a:spcBef>
                <a:spcPts val="600"/>
              </a:spcBef>
              <a:spcAft>
                <a:spcPts val="600"/>
              </a:spcAft>
              <a:buFont typeface="Arial"/>
              <a:buChar char="•"/>
            </a:pPr>
            <a:r>
              <a:rPr lang="en-US" sz="2400"/>
              <a:t>Time Management</a:t>
            </a:r>
            <a:endParaRPr lang="en-US" sz="2400">
              <a:cs typeface="Arial" panose="020B0604020202020204"/>
            </a:endParaRPr>
          </a:p>
          <a:p>
            <a:pPr marL="524510" indent="-524510" defTabSz="699614">
              <a:lnSpc>
                <a:spcPct val="120000"/>
              </a:lnSpc>
              <a:spcBef>
                <a:spcPts val="600"/>
              </a:spcBef>
              <a:spcAft>
                <a:spcPts val="600"/>
              </a:spcAft>
              <a:buFont typeface="Arial"/>
              <a:buChar char="•"/>
            </a:pPr>
            <a:r>
              <a:rPr lang="en-US" sz="2400"/>
              <a:t>Organization </a:t>
            </a:r>
            <a:endParaRPr lang="en-US" sz="2400">
              <a:cs typeface="Arial" panose="020B0604020202020204"/>
            </a:endParaRPr>
          </a:p>
          <a:p>
            <a:pPr marL="524510" indent="-524510" defTabSz="699614">
              <a:lnSpc>
                <a:spcPct val="120000"/>
              </a:lnSpc>
              <a:spcBef>
                <a:spcPts val="600"/>
              </a:spcBef>
              <a:spcAft>
                <a:spcPts val="600"/>
              </a:spcAft>
              <a:buFont typeface="Arial"/>
              <a:buChar char="•"/>
            </a:pPr>
            <a:r>
              <a:rPr lang="en-US" sz="2400"/>
              <a:t>Stress Reduction</a:t>
            </a:r>
            <a:endParaRPr lang="en-US" sz="2400">
              <a:cs typeface="Arial" panose="020B0604020202020204"/>
            </a:endParaRPr>
          </a:p>
          <a:p>
            <a:pPr marL="524510" indent="-524510" defTabSz="699614">
              <a:lnSpc>
                <a:spcPct val="120000"/>
              </a:lnSpc>
              <a:spcBef>
                <a:spcPts val="600"/>
              </a:spcBef>
              <a:spcAft>
                <a:spcPts val="600"/>
              </a:spcAft>
              <a:buFont typeface="Arial"/>
              <a:buChar char="•"/>
            </a:pPr>
            <a:r>
              <a:rPr lang="en-US" sz="2400"/>
              <a:t>Questions </a:t>
            </a:r>
            <a:endParaRPr lang="en-US" sz="2400">
              <a:cs typeface="Arial" panose="020B0604020202020204"/>
            </a:endParaRPr>
          </a:p>
        </p:txBody>
      </p:sp>
      <p:pic>
        <p:nvPicPr>
          <p:cNvPr id="6" name="Picture 5" descr="Clipboard with an abstract agenda and an orange pencil ">
            <a:extLst>
              <a:ext uri="{FF2B5EF4-FFF2-40B4-BE49-F238E27FC236}">
                <a16:creationId xmlns:a16="http://schemas.microsoft.com/office/drawing/2014/main" id="{9DC54996-FB7D-0E19-9841-E1267CB7DC66}"/>
              </a:ext>
            </a:extLst>
          </p:cNvPr>
          <p:cNvPicPr>
            <a:picLocks noChangeAspect="1"/>
          </p:cNvPicPr>
          <p:nvPr/>
        </p:nvPicPr>
        <p:blipFill>
          <a:blip r:embed="rId2"/>
          <a:stretch>
            <a:fillRect/>
          </a:stretch>
        </p:blipFill>
        <p:spPr>
          <a:xfrm>
            <a:off x="6105893" y="30346"/>
            <a:ext cx="7711707" cy="7711707"/>
          </a:xfrm>
          <a:prstGeom prst="rect">
            <a:avLst/>
          </a:prstGeom>
          <a:noFill/>
        </p:spPr>
      </p:pic>
    </p:spTree>
    <p:extLst>
      <p:ext uri="{BB962C8B-B14F-4D97-AF65-F5344CB8AC3E}">
        <p14:creationId xmlns:p14="http://schemas.microsoft.com/office/powerpoint/2010/main" val="43805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A405-3E0C-9813-E23D-89861313E0C6}"/>
              </a:ext>
            </a:extLst>
          </p:cNvPr>
          <p:cNvSpPr>
            <a:spLocks noGrp="1"/>
          </p:cNvSpPr>
          <p:nvPr>
            <p:ph type="title"/>
          </p:nvPr>
        </p:nvSpPr>
        <p:spPr>
          <a:xfrm>
            <a:off x="432067" y="1157343"/>
            <a:ext cx="11076668" cy="5442486"/>
          </a:xfrm>
        </p:spPr>
        <p:txBody>
          <a:bodyPr/>
          <a:lstStyle/>
          <a:p>
            <a:br>
              <a:rPr lang="en-US" sz="1200">
                <a:ea typeface="+mj-lt"/>
                <a:cs typeface="+mj-lt"/>
              </a:rPr>
            </a:br>
            <a:br>
              <a:rPr lang="en-US" sz="1200">
                <a:ea typeface="+mj-lt"/>
                <a:cs typeface="+mj-lt"/>
              </a:rPr>
            </a:br>
            <a:br>
              <a:rPr lang="en-US" sz="2800">
                <a:ea typeface="+mj-lt"/>
                <a:cs typeface="+mj-lt"/>
              </a:rPr>
            </a:br>
            <a:r>
              <a:rPr lang="en-US" sz="2800">
                <a:ea typeface="+mj-lt"/>
                <a:cs typeface="+mj-lt"/>
              </a:rPr>
              <a:t>Four in 10 college students have recently considered withdrawing from college. The number-one reason why? “Emotional stress.”</a:t>
            </a:r>
            <a:br>
              <a:rPr lang="en-US" sz="2800">
                <a:ea typeface="+mj-lt"/>
                <a:cs typeface="+mj-lt"/>
              </a:rPr>
            </a:br>
            <a:endParaRPr lang="en-US" sz="2800"/>
          </a:p>
          <a:p>
            <a:r>
              <a:rPr lang="en-US" sz="2800">
                <a:ea typeface="+mj-lt"/>
                <a:cs typeface="+mj-lt"/>
              </a:rPr>
              <a:t>Emotional stress was cited by 69 percent of bachelor’s degree students and 55 percent of community college students.</a:t>
            </a:r>
            <a:br>
              <a:rPr lang="en-US" sz="2400">
                <a:ea typeface="+mj-lt"/>
                <a:cs typeface="+mj-lt"/>
              </a:rPr>
            </a:br>
            <a:endParaRPr lang="en-US" sz="2400">
              <a:ea typeface="+mj-lt"/>
              <a:cs typeface="+mj-lt"/>
            </a:endParaRPr>
          </a:p>
          <a:p>
            <a:r>
              <a:rPr lang="en-US" sz="2800">
                <a:ea typeface="+mj-lt"/>
                <a:cs typeface="+mj-lt"/>
              </a:rPr>
              <a:t>When asked what emotional stress means to them, many students told researchers that </a:t>
            </a:r>
            <a:r>
              <a:rPr lang="en-US" sz="2800" b="1">
                <a:ea typeface="+mj-lt"/>
                <a:cs typeface="+mj-lt"/>
              </a:rPr>
              <a:t>coursework</a:t>
            </a:r>
            <a:r>
              <a:rPr lang="en-US" sz="2800">
                <a:ea typeface="+mj-lt"/>
                <a:cs typeface="+mj-lt"/>
              </a:rPr>
              <a:t> can be overwhelming, especially in combination with </a:t>
            </a:r>
            <a:r>
              <a:rPr lang="en-US" sz="2800" b="1">
                <a:ea typeface="+mj-lt"/>
                <a:cs typeface="+mj-lt"/>
              </a:rPr>
              <a:t>jobs or caregiving</a:t>
            </a:r>
            <a:r>
              <a:rPr lang="en-US" sz="2800">
                <a:ea typeface="+mj-lt"/>
                <a:cs typeface="+mj-lt"/>
              </a:rPr>
              <a:t> duties. Some mentioned </a:t>
            </a:r>
            <a:r>
              <a:rPr lang="en-US" sz="2800" b="1">
                <a:ea typeface="+mj-lt"/>
                <a:cs typeface="+mj-lt"/>
              </a:rPr>
              <a:t>depression and anxiety</a:t>
            </a:r>
            <a:r>
              <a:rPr lang="en-US" sz="2800">
                <a:ea typeface="+mj-lt"/>
                <a:cs typeface="+mj-lt"/>
              </a:rPr>
              <a:t>, or concerns about </a:t>
            </a:r>
            <a:r>
              <a:rPr lang="en-US" sz="2800" b="1">
                <a:ea typeface="+mj-lt"/>
                <a:cs typeface="+mj-lt"/>
              </a:rPr>
              <a:t>paying for college</a:t>
            </a:r>
            <a:r>
              <a:rPr lang="en-US" sz="2800">
                <a:ea typeface="+mj-lt"/>
                <a:cs typeface="+mj-lt"/>
              </a:rPr>
              <a:t>.</a:t>
            </a:r>
            <a:endParaRPr lang="en-US" sz="2800">
              <a:cs typeface="Arial"/>
            </a:endParaRPr>
          </a:p>
          <a:p>
            <a:endParaRPr lang="en-US"/>
          </a:p>
        </p:txBody>
      </p:sp>
      <p:sp>
        <p:nvSpPr>
          <p:cNvPr id="4" name="TextBox 3">
            <a:extLst>
              <a:ext uri="{FF2B5EF4-FFF2-40B4-BE49-F238E27FC236}">
                <a16:creationId xmlns:a16="http://schemas.microsoft.com/office/drawing/2014/main" id="{EC25AC36-B7FE-2D4C-FCA7-29303790D150}"/>
              </a:ext>
            </a:extLst>
          </p:cNvPr>
          <p:cNvSpPr txBox="1"/>
          <p:nvPr/>
        </p:nvSpPr>
        <p:spPr>
          <a:xfrm>
            <a:off x="4649679" y="397436"/>
            <a:ext cx="41057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Emotional Stress</a:t>
            </a:r>
            <a:endParaRPr lang="en-US" sz="3200"/>
          </a:p>
        </p:txBody>
      </p:sp>
      <p:pic>
        <p:nvPicPr>
          <p:cNvPr id="9" name="Picture 8" descr="Clipboard Survey Message Stubby Pencil ...">
            <a:extLst>
              <a:ext uri="{FF2B5EF4-FFF2-40B4-BE49-F238E27FC236}">
                <a16:creationId xmlns:a16="http://schemas.microsoft.com/office/drawing/2014/main" id="{B18805D4-BF89-C159-6096-243CB5247AA4}"/>
              </a:ext>
            </a:extLst>
          </p:cNvPr>
          <p:cNvPicPr>
            <a:picLocks noChangeAspect="1"/>
          </p:cNvPicPr>
          <p:nvPr/>
        </p:nvPicPr>
        <p:blipFill>
          <a:blip r:embed="rId3"/>
          <a:stretch>
            <a:fillRect/>
          </a:stretch>
        </p:blipFill>
        <p:spPr>
          <a:xfrm>
            <a:off x="11044827" y="396846"/>
            <a:ext cx="2302376" cy="3088160"/>
          </a:xfrm>
          <a:prstGeom prst="rect">
            <a:avLst/>
          </a:prstGeom>
        </p:spPr>
      </p:pic>
      <p:sp>
        <p:nvSpPr>
          <p:cNvPr id="7" name="TextBox 6">
            <a:extLst>
              <a:ext uri="{FF2B5EF4-FFF2-40B4-BE49-F238E27FC236}">
                <a16:creationId xmlns:a16="http://schemas.microsoft.com/office/drawing/2014/main" id="{78D03A84-DDD5-98DD-55B4-6CB063DC1E38}"/>
              </a:ext>
            </a:extLst>
          </p:cNvPr>
          <p:cNvSpPr txBox="1"/>
          <p:nvPr/>
        </p:nvSpPr>
        <p:spPr>
          <a:xfrm>
            <a:off x="204506" y="6523922"/>
            <a:ext cx="10191749"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“Stressed Out and Stopping Out: The Mental Health Crisis in Higher Education report produced by Gallup and the Lumina Foundation.​ More than 90,000 students across 133 U.S. campuses participated in the survey.​</a:t>
            </a:r>
            <a:br>
              <a:rPr lang="en-US"/>
            </a:br>
            <a:r>
              <a:rPr lang="en-US"/>
              <a:t>​</a:t>
            </a:r>
          </a:p>
        </p:txBody>
      </p:sp>
    </p:spTree>
    <p:extLst>
      <p:ext uri="{BB962C8B-B14F-4D97-AF65-F5344CB8AC3E}">
        <p14:creationId xmlns:p14="http://schemas.microsoft.com/office/powerpoint/2010/main" val="40693253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52DB6-566E-FC99-FE06-C935E710848B}"/>
              </a:ext>
            </a:extLst>
          </p:cNvPr>
          <p:cNvSpPr>
            <a:spLocks noGrp="1"/>
          </p:cNvSpPr>
          <p:nvPr>
            <p:ph type="title"/>
          </p:nvPr>
        </p:nvSpPr>
        <p:spPr>
          <a:xfrm>
            <a:off x="1098365" y="449051"/>
            <a:ext cx="12561453" cy="1015663"/>
          </a:xfrm>
        </p:spPr>
        <p:txBody>
          <a:bodyPr/>
          <a:lstStyle/>
          <a:p>
            <a:r>
              <a:rPr lang="en-US"/>
              <a:t>Personal Mental Health Reasons</a:t>
            </a:r>
          </a:p>
        </p:txBody>
      </p:sp>
      <p:sp>
        <p:nvSpPr>
          <p:cNvPr id="4" name="TextBox 3">
            <a:extLst>
              <a:ext uri="{FF2B5EF4-FFF2-40B4-BE49-F238E27FC236}">
                <a16:creationId xmlns:a16="http://schemas.microsoft.com/office/drawing/2014/main" id="{1949EF5E-059F-52FA-81E8-69AA32D6F9EC}"/>
              </a:ext>
            </a:extLst>
          </p:cNvPr>
          <p:cNvSpPr txBox="1"/>
          <p:nvPr/>
        </p:nvSpPr>
        <p:spPr>
          <a:xfrm>
            <a:off x="412497" y="5382425"/>
            <a:ext cx="1229227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Segoe UI"/>
              </a:rPr>
              <a:t>The second biggest reason was “personal mental health reasons,” (59 and 44 percent of bachelor’s- and associate’s-degree seekers, respectively)​.</a:t>
            </a:r>
            <a:endParaRPr lang="en-US"/>
          </a:p>
          <a:p>
            <a:endParaRPr lang="en-US" sz="2800">
              <a:cs typeface="Segoe UI"/>
            </a:endParaRPr>
          </a:p>
          <a:p>
            <a:r>
              <a:rPr lang="en-US" sz="2800">
                <a:cs typeface="Segoe UI"/>
              </a:rPr>
              <a:t>​</a:t>
            </a:r>
          </a:p>
        </p:txBody>
      </p:sp>
      <p:pic>
        <p:nvPicPr>
          <p:cNvPr id="5" name="Picture 4" descr="Painting of a head with mental health conditions written on it">
            <a:extLst>
              <a:ext uri="{FF2B5EF4-FFF2-40B4-BE49-F238E27FC236}">
                <a16:creationId xmlns:a16="http://schemas.microsoft.com/office/drawing/2014/main" id="{ED0EAB1E-21D0-63BC-7C88-173BCF29FC3D}"/>
              </a:ext>
            </a:extLst>
          </p:cNvPr>
          <p:cNvPicPr>
            <a:picLocks noChangeAspect="1"/>
          </p:cNvPicPr>
          <p:nvPr/>
        </p:nvPicPr>
        <p:blipFill>
          <a:blip r:embed="rId2"/>
          <a:stretch>
            <a:fillRect/>
          </a:stretch>
        </p:blipFill>
        <p:spPr>
          <a:xfrm>
            <a:off x="4340819" y="1668460"/>
            <a:ext cx="4637059" cy="3405828"/>
          </a:xfrm>
          <a:prstGeom prst="rect">
            <a:avLst/>
          </a:prstGeom>
        </p:spPr>
      </p:pic>
    </p:spTree>
    <p:extLst>
      <p:ext uri="{BB962C8B-B14F-4D97-AF65-F5344CB8AC3E}">
        <p14:creationId xmlns:p14="http://schemas.microsoft.com/office/powerpoint/2010/main" val="11698533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E8C1-2395-CBC8-76EF-BE2A0C6B1A41}"/>
              </a:ext>
            </a:extLst>
          </p:cNvPr>
          <p:cNvSpPr>
            <a:spLocks noGrp="1"/>
          </p:cNvSpPr>
          <p:nvPr>
            <p:ph type="title"/>
          </p:nvPr>
        </p:nvSpPr>
        <p:spPr>
          <a:xfrm>
            <a:off x="628650" y="627466"/>
            <a:ext cx="12561453" cy="1015663"/>
          </a:xfrm>
        </p:spPr>
        <p:txBody>
          <a:bodyPr anchor="b">
            <a:normAutofit/>
          </a:bodyPr>
          <a:lstStyle/>
          <a:p>
            <a:r>
              <a:rPr lang="en-US"/>
              <a:t>Students at Colorado State University</a:t>
            </a:r>
          </a:p>
        </p:txBody>
      </p:sp>
      <p:sp>
        <p:nvSpPr>
          <p:cNvPr id="3" name="Text Placeholder 2">
            <a:extLst>
              <a:ext uri="{FF2B5EF4-FFF2-40B4-BE49-F238E27FC236}">
                <a16:creationId xmlns:a16="http://schemas.microsoft.com/office/drawing/2014/main" id="{4E120818-33C6-44F9-704A-B8A5AA0B4092}"/>
              </a:ext>
            </a:extLst>
          </p:cNvPr>
          <p:cNvSpPr>
            <a:spLocks noGrp="1"/>
          </p:cNvSpPr>
          <p:nvPr>
            <p:ph sz="quarter" idx="10"/>
          </p:nvPr>
        </p:nvSpPr>
        <p:spPr>
          <a:xfrm>
            <a:off x="521996" y="2432907"/>
            <a:ext cx="6384925" cy="4713327"/>
          </a:xfrm>
        </p:spPr>
        <p:txBody>
          <a:bodyPr vert="horz" lIns="91440" tIns="91440" rIns="91440" bIns="91440" rtlCol="0" anchor="t">
            <a:normAutofit/>
          </a:bodyPr>
          <a:lstStyle/>
          <a:p>
            <a:pPr marL="0" indent="0">
              <a:buNone/>
            </a:pPr>
            <a:r>
              <a:rPr lang="en-US"/>
              <a:t>2023-2024 Academic Year</a:t>
            </a:r>
          </a:p>
          <a:p>
            <a:pPr marL="524510" indent="-524510"/>
            <a:r>
              <a:rPr lang="en-US"/>
              <a:t>ATRC saw 587 Clients</a:t>
            </a:r>
          </a:p>
          <a:p>
            <a:pPr marL="524510" indent="-524510"/>
            <a:r>
              <a:rPr lang="en-US"/>
              <a:t>45% had a mental health or psychiatric disorder diagnosis</a:t>
            </a:r>
          </a:p>
        </p:txBody>
      </p:sp>
      <p:pic>
        <p:nvPicPr>
          <p:cNvPr id="4" name="Picture 3" descr="CSU Department of Occupational Therapy | Fort Collins CO">
            <a:extLst>
              <a:ext uri="{FF2B5EF4-FFF2-40B4-BE49-F238E27FC236}">
                <a16:creationId xmlns:a16="http://schemas.microsoft.com/office/drawing/2014/main" id="{25C55DB4-4BC9-BD5A-9704-D86AE64D2507}"/>
              </a:ext>
            </a:extLst>
          </p:cNvPr>
          <p:cNvPicPr>
            <a:picLocks noChangeAspect="1"/>
          </p:cNvPicPr>
          <p:nvPr/>
        </p:nvPicPr>
        <p:blipFill>
          <a:blip r:embed="rId2"/>
          <a:srcRect l="10084"/>
          <a:stretch/>
        </p:blipFill>
        <p:spPr>
          <a:xfrm>
            <a:off x="7165975" y="2034211"/>
            <a:ext cx="6384925" cy="4725404"/>
          </a:xfrm>
          <a:prstGeom prst="rect">
            <a:avLst/>
          </a:prstGeom>
          <a:noFill/>
        </p:spPr>
      </p:pic>
    </p:spTree>
    <p:extLst>
      <p:ext uri="{BB962C8B-B14F-4D97-AF65-F5344CB8AC3E}">
        <p14:creationId xmlns:p14="http://schemas.microsoft.com/office/powerpoint/2010/main" val="15408601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3958-9A43-6CDE-0D59-AF3F107C55CC}"/>
              </a:ext>
            </a:extLst>
          </p:cNvPr>
          <p:cNvSpPr>
            <a:spLocks noGrp="1"/>
          </p:cNvSpPr>
          <p:nvPr>
            <p:ph type="title"/>
          </p:nvPr>
        </p:nvSpPr>
        <p:spPr>
          <a:xfrm>
            <a:off x="5111772" y="5517095"/>
            <a:ext cx="3480160" cy="1325171"/>
          </a:xfrm>
        </p:spPr>
        <p:txBody>
          <a:bodyPr/>
          <a:lstStyle/>
          <a:p>
            <a:pPr>
              <a:lnSpc>
                <a:spcPct val="120000"/>
              </a:lnSpc>
              <a:spcBef>
                <a:spcPts val="600"/>
              </a:spcBef>
              <a:spcAft>
                <a:spcPts val="600"/>
              </a:spcAft>
            </a:pPr>
            <a:endParaRPr lang="en-US" sz="2800">
              <a:cs typeface="Arial"/>
            </a:endParaRPr>
          </a:p>
          <a:p>
            <a:pPr>
              <a:lnSpc>
                <a:spcPct val="120000"/>
              </a:lnSpc>
              <a:spcBef>
                <a:spcPts val="600"/>
              </a:spcBef>
              <a:spcAft>
                <a:spcPts val="600"/>
              </a:spcAft>
            </a:pPr>
            <a:r>
              <a:rPr lang="en-US" sz="1600">
                <a:cs typeface="Arial"/>
              </a:rPr>
              <a:t> </a:t>
            </a:r>
            <a:r>
              <a:rPr lang="en-US" sz="2800">
                <a:cs typeface="Arial"/>
                <a:hlinkClick r:id="rId3"/>
              </a:rPr>
              <a:t>Learn more (video)</a:t>
            </a:r>
            <a:endParaRPr lang="en-US" sz="2800">
              <a:cs typeface="Arial"/>
            </a:endParaRPr>
          </a:p>
        </p:txBody>
      </p:sp>
      <p:pic>
        <p:nvPicPr>
          <p:cNvPr id="4" name="Picture 3" descr="Three devices with the SilverCloud app on the screens.&#10;&#10;">
            <a:extLst>
              <a:ext uri="{FF2B5EF4-FFF2-40B4-BE49-F238E27FC236}">
                <a16:creationId xmlns:a16="http://schemas.microsoft.com/office/drawing/2014/main" id="{72AF15DD-AEEE-A382-B3F7-FB4EABA8AC28}"/>
              </a:ext>
            </a:extLst>
          </p:cNvPr>
          <p:cNvPicPr>
            <a:picLocks noChangeAspect="1"/>
          </p:cNvPicPr>
          <p:nvPr/>
        </p:nvPicPr>
        <p:blipFill>
          <a:blip r:embed="rId4"/>
          <a:stretch>
            <a:fillRect/>
          </a:stretch>
        </p:blipFill>
        <p:spPr>
          <a:xfrm>
            <a:off x="3926666" y="1924737"/>
            <a:ext cx="5860585" cy="3311800"/>
          </a:xfrm>
          <a:prstGeom prst="rect">
            <a:avLst/>
          </a:prstGeom>
        </p:spPr>
      </p:pic>
      <p:sp>
        <p:nvSpPr>
          <p:cNvPr id="3" name="TextBox 2">
            <a:extLst>
              <a:ext uri="{FF2B5EF4-FFF2-40B4-BE49-F238E27FC236}">
                <a16:creationId xmlns:a16="http://schemas.microsoft.com/office/drawing/2014/main" id="{1F0343C1-5BB0-E9FB-40D1-0EF2144AC50D}"/>
              </a:ext>
            </a:extLst>
          </p:cNvPr>
          <p:cNvSpPr txBox="1"/>
          <p:nvPr/>
        </p:nvSpPr>
        <p:spPr>
          <a:xfrm>
            <a:off x="5079390" y="586596"/>
            <a:ext cx="409257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cs typeface="Arial"/>
                <a:hlinkClick r:id="rId5"/>
              </a:rPr>
              <a:t>SilverCloud</a:t>
            </a:r>
            <a:endParaRPr lang="en-US" sz="5400"/>
          </a:p>
        </p:txBody>
      </p:sp>
    </p:spTree>
    <p:extLst>
      <p:ext uri="{BB962C8B-B14F-4D97-AF65-F5344CB8AC3E}">
        <p14:creationId xmlns:p14="http://schemas.microsoft.com/office/powerpoint/2010/main" val="26222321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0209-025B-FC2B-D320-37CF6FD446E0}"/>
              </a:ext>
            </a:extLst>
          </p:cNvPr>
          <p:cNvSpPr>
            <a:spLocks noGrp="1"/>
          </p:cNvSpPr>
          <p:nvPr>
            <p:ph type="title"/>
          </p:nvPr>
        </p:nvSpPr>
        <p:spPr>
          <a:xfrm>
            <a:off x="626023" y="3334463"/>
            <a:ext cx="12561453" cy="1015663"/>
          </a:xfrm>
        </p:spPr>
        <p:txBody>
          <a:bodyPr/>
          <a:lstStyle/>
          <a:p>
            <a:pPr algn="ctr"/>
            <a:r>
              <a:rPr lang="en-US"/>
              <a:t>Help Compass</a:t>
            </a:r>
          </a:p>
        </p:txBody>
      </p:sp>
      <p:sp>
        <p:nvSpPr>
          <p:cNvPr id="3" name="Text Placeholder 2">
            <a:extLst>
              <a:ext uri="{FF2B5EF4-FFF2-40B4-BE49-F238E27FC236}">
                <a16:creationId xmlns:a16="http://schemas.microsoft.com/office/drawing/2014/main" id="{34F8ED2A-8111-C368-062E-18B543DA3B1F}"/>
              </a:ext>
            </a:extLst>
          </p:cNvPr>
          <p:cNvSpPr>
            <a:spLocks noGrp="1"/>
          </p:cNvSpPr>
          <p:nvPr>
            <p:ph type="body" sz="quarter" idx="12"/>
          </p:nvPr>
        </p:nvSpPr>
        <p:spPr>
          <a:xfrm>
            <a:off x="1873974" y="4495828"/>
            <a:ext cx="9417409" cy="1694695"/>
          </a:xfrm>
        </p:spPr>
        <p:txBody>
          <a:bodyPr vert="horz" wrap="square" lIns="91440" tIns="91440" rIns="91440" bIns="91440" rtlCol="0" anchor="t">
            <a:spAutoFit/>
          </a:bodyPr>
          <a:lstStyle/>
          <a:p>
            <a:pPr marL="285750" indent="-285750" algn="ctr">
              <a:buFont typeface="Arial,Sans-Serif"/>
              <a:buChar char="•"/>
            </a:pPr>
            <a:r>
              <a:rPr lang="en-US" sz="2800">
                <a:latin typeface="Roboto"/>
                <a:ea typeface="Roboto"/>
                <a:cs typeface="Roboto"/>
                <a:hlinkClick r:id="rId2">
                  <a:extLst>
                    <a:ext uri="{A12FA001-AC4F-418D-AE19-62706E023703}">
                      <ahyp:hlinkClr xmlns:ahyp="http://schemas.microsoft.com/office/drawing/2018/hyperlinkcolor" val="tx"/>
                    </a:ext>
                  </a:extLst>
                </a:hlinkClick>
              </a:rPr>
              <a:t>HelpCompass</a:t>
            </a:r>
            <a:r>
              <a:rPr lang="en-US" sz="2800">
                <a:latin typeface="Roboto"/>
                <a:ea typeface="Roboto"/>
                <a:cs typeface="Roboto"/>
              </a:rPr>
              <a:t> is an anonymous crisis navigation tool that helps you connect to the right help in moments of need.  Life gets hard. Finding help should be easy. </a:t>
            </a:r>
            <a:endParaRPr lang="en-US"/>
          </a:p>
        </p:txBody>
      </p:sp>
      <p:pic>
        <p:nvPicPr>
          <p:cNvPr id="4" name="Picture 3" descr="Maze-like map with the words &quot;Help Compass&quot;">
            <a:extLst>
              <a:ext uri="{FF2B5EF4-FFF2-40B4-BE49-F238E27FC236}">
                <a16:creationId xmlns:a16="http://schemas.microsoft.com/office/drawing/2014/main" id="{912B4BEF-6541-B783-1535-C79A0B629555}"/>
              </a:ext>
            </a:extLst>
          </p:cNvPr>
          <p:cNvPicPr>
            <a:picLocks noChangeAspect="1"/>
          </p:cNvPicPr>
          <p:nvPr/>
        </p:nvPicPr>
        <p:blipFill>
          <a:blip r:embed="rId3"/>
          <a:stretch>
            <a:fillRect/>
          </a:stretch>
        </p:blipFill>
        <p:spPr>
          <a:xfrm>
            <a:off x="5474474" y="298295"/>
            <a:ext cx="2743200" cy="2743200"/>
          </a:xfrm>
          <a:prstGeom prst="rect">
            <a:avLst/>
          </a:prstGeom>
        </p:spPr>
      </p:pic>
      <p:sp>
        <p:nvSpPr>
          <p:cNvPr id="6" name="TextBox 5">
            <a:extLst>
              <a:ext uri="{FF2B5EF4-FFF2-40B4-BE49-F238E27FC236}">
                <a16:creationId xmlns:a16="http://schemas.microsoft.com/office/drawing/2014/main" id="{86A81160-8102-10BD-FEE2-5AE44C1D75C4}"/>
              </a:ext>
            </a:extLst>
          </p:cNvPr>
          <p:cNvSpPr txBox="1"/>
          <p:nvPr/>
        </p:nvSpPr>
        <p:spPr>
          <a:xfrm>
            <a:off x="5319361" y="6436473"/>
            <a:ext cx="3454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hlinkClick r:id="rId4"/>
              </a:rPr>
              <a:t>Learn more (video)</a:t>
            </a:r>
            <a:endParaRPr lang="en-US" sz="2800">
              <a:cs typeface="Arial"/>
            </a:endParaRPr>
          </a:p>
        </p:txBody>
      </p:sp>
    </p:spTree>
    <p:extLst>
      <p:ext uri="{BB962C8B-B14F-4D97-AF65-F5344CB8AC3E}">
        <p14:creationId xmlns:p14="http://schemas.microsoft.com/office/powerpoint/2010/main" val="34178520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8A9D-1FF2-AB0C-AE47-34D05E605258}"/>
              </a:ext>
            </a:extLst>
          </p:cNvPr>
          <p:cNvSpPr>
            <a:spLocks noGrp="1"/>
          </p:cNvSpPr>
          <p:nvPr>
            <p:ph type="title"/>
          </p:nvPr>
        </p:nvSpPr>
        <p:spPr>
          <a:xfrm>
            <a:off x="746008" y="3615419"/>
            <a:ext cx="12561453" cy="1107996"/>
          </a:xfrm>
        </p:spPr>
        <p:txBody>
          <a:bodyPr/>
          <a:lstStyle/>
          <a:p>
            <a:pPr algn="ctr"/>
            <a:r>
              <a:rPr lang="en-US" sz="6000">
                <a:cs typeface="Arial"/>
                <a:hlinkClick r:id="rId2"/>
              </a:rPr>
              <a:t>NOD</a:t>
            </a:r>
            <a:endParaRPr lang="en-US" sz="6000"/>
          </a:p>
        </p:txBody>
      </p:sp>
      <p:sp>
        <p:nvSpPr>
          <p:cNvPr id="3" name="Text Placeholder 2">
            <a:extLst>
              <a:ext uri="{FF2B5EF4-FFF2-40B4-BE49-F238E27FC236}">
                <a16:creationId xmlns:a16="http://schemas.microsoft.com/office/drawing/2014/main" id="{909C5BEA-64BB-A081-1395-C652D3C6D7AE}"/>
              </a:ext>
            </a:extLst>
          </p:cNvPr>
          <p:cNvSpPr>
            <a:spLocks noGrp="1"/>
          </p:cNvSpPr>
          <p:nvPr>
            <p:ph type="body" sz="quarter" idx="12"/>
          </p:nvPr>
        </p:nvSpPr>
        <p:spPr>
          <a:xfrm>
            <a:off x="599359" y="4722467"/>
            <a:ext cx="12561452" cy="1325171"/>
          </a:xfrm>
        </p:spPr>
        <p:txBody>
          <a:bodyPr vert="horz" wrap="square" lIns="91440" tIns="91440" rIns="91440" bIns="91440" rtlCol="0" anchor="t">
            <a:spAutoFit/>
          </a:bodyPr>
          <a:lstStyle/>
          <a:p>
            <a:pPr algn="ctr"/>
            <a:endParaRPr lang="en-US" sz="2800">
              <a:ea typeface="+mn-lt"/>
              <a:cs typeface="+mn-lt"/>
            </a:endParaRPr>
          </a:p>
          <a:p>
            <a:pPr algn="ctr"/>
            <a:r>
              <a:rPr lang="en-US" sz="2800">
                <a:ea typeface="+mn-lt"/>
                <a:cs typeface="+mn-lt"/>
                <a:hlinkClick r:id="rId3"/>
              </a:rPr>
              <a:t>Learn more (video)</a:t>
            </a:r>
            <a:endParaRPr lang="en-US">
              <a:ea typeface="+mn-lt"/>
              <a:cs typeface="+mn-lt"/>
            </a:endParaRPr>
          </a:p>
        </p:txBody>
      </p:sp>
      <p:pic>
        <p:nvPicPr>
          <p:cNvPr id="4" name="Picture 3" descr="Two turtles giving a fist bump and the word &quot;nod&quot;">
            <a:extLst>
              <a:ext uri="{FF2B5EF4-FFF2-40B4-BE49-F238E27FC236}">
                <a16:creationId xmlns:a16="http://schemas.microsoft.com/office/drawing/2014/main" id="{79DA772C-44EE-8FF7-331D-0C2EE57630CA}"/>
              </a:ext>
            </a:extLst>
          </p:cNvPr>
          <p:cNvPicPr>
            <a:picLocks noChangeAspect="1"/>
          </p:cNvPicPr>
          <p:nvPr/>
        </p:nvPicPr>
        <p:blipFill>
          <a:blip r:embed="rId4"/>
          <a:stretch>
            <a:fillRect/>
          </a:stretch>
        </p:blipFill>
        <p:spPr>
          <a:xfrm>
            <a:off x="5821119" y="655394"/>
            <a:ext cx="2279904" cy="2279904"/>
          </a:xfrm>
          <a:prstGeom prst="rect">
            <a:avLst/>
          </a:prstGeom>
        </p:spPr>
      </p:pic>
    </p:spTree>
    <p:extLst>
      <p:ext uri="{BB962C8B-B14F-4D97-AF65-F5344CB8AC3E}">
        <p14:creationId xmlns:p14="http://schemas.microsoft.com/office/powerpoint/2010/main" val="8441238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DD5D-B498-211E-F640-503622DBB25A}"/>
              </a:ext>
            </a:extLst>
          </p:cNvPr>
          <p:cNvSpPr>
            <a:spLocks noGrp="1"/>
          </p:cNvSpPr>
          <p:nvPr>
            <p:ph type="title"/>
          </p:nvPr>
        </p:nvSpPr>
        <p:spPr>
          <a:xfrm>
            <a:off x="617241" y="559606"/>
            <a:ext cx="12561453" cy="1015663"/>
          </a:xfrm>
        </p:spPr>
        <p:txBody>
          <a:bodyPr/>
          <a:lstStyle/>
          <a:p>
            <a:r>
              <a:rPr lang="en-US"/>
              <a:t>Apps to support mental health</a:t>
            </a:r>
          </a:p>
        </p:txBody>
      </p:sp>
      <p:sp>
        <p:nvSpPr>
          <p:cNvPr id="5" name="TextBox 4">
            <a:extLst>
              <a:ext uri="{FF2B5EF4-FFF2-40B4-BE49-F238E27FC236}">
                <a16:creationId xmlns:a16="http://schemas.microsoft.com/office/drawing/2014/main" id="{3431379A-0FF6-2D05-E4D7-C7524E151A92}"/>
              </a:ext>
            </a:extLst>
          </p:cNvPr>
          <p:cNvSpPr txBox="1"/>
          <p:nvPr/>
        </p:nvSpPr>
        <p:spPr>
          <a:xfrm>
            <a:off x="935467" y="1919769"/>
            <a:ext cx="69569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0" i="1" u="none" strike="noStrike" baseline="0">
                <a:solidFill>
                  <a:srgbClr val="FFFFFF"/>
                </a:solidFill>
                <a:latin typeface="Arial"/>
                <a:ea typeface="Arial"/>
                <a:cs typeface="Arial"/>
              </a:rPr>
              <a:t> sleep, </a:t>
            </a:r>
            <a:r>
              <a:rPr lang="en-US" sz="2800" i="1">
                <a:solidFill>
                  <a:srgbClr val="FFFFFF"/>
                </a:solidFill>
                <a:latin typeface="Arial"/>
                <a:ea typeface="Arial"/>
                <a:cs typeface="Arial"/>
              </a:rPr>
              <a:t>stress, anxiety</a:t>
            </a:r>
            <a:r>
              <a:rPr lang="en-US" sz="2800" b="0" i="1" u="none" strike="noStrike" baseline="0">
                <a:solidFill>
                  <a:srgbClr val="FFFFFF"/>
                </a:solidFill>
                <a:latin typeface="Arial"/>
                <a:ea typeface="Arial"/>
                <a:cs typeface="Arial"/>
              </a:rPr>
              <a:t>, mindfulness</a:t>
            </a:r>
            <a:r>
              <a:rPr lang="en-US" sz="2800" b="0" i="0" u="none" strike="noStrike" baseline="0">
                <a:solidFill>
                  <a:srgbClr val="FFFFFF"/>
                </a:solidFill>
                <a:latin typeface="Arial"/>
                <a:ea typeface="Arial"/>
                <a:cs typeface="Arial"/>
              </a:rPr>
              <a:t> ​</a:t>
            </a:r>
            <a:endParaRPr lang="en-US" sz="2800"/>
          </a:p>
        </p:txBody>
      </p:sp>
      <p:sp>
        <p:nvSpPr>
          <p:cNvPr id="4" name="TextBox 3">
            <a:extLst>
              <a:ext uri="{FF2B5EF4-FFF2-40B4-BE49-F238E27FC236}">
                <a16:creationId xmlns:a16="http://schemas.microsoft.com/office/drawing/2014/main" id="{A3845290-9898-10A7-72D0-A61A12169F44}"/>
              </a:ext>
            </a:extLst>
          </p:cNvPr>
          <p:cNvSpPr txBox="1"/>
          <p:nvPr/>
        </p:nvSpPr>
        <p:spPr>
          <a:xfrm>
            <a:off x="750983" y="2699071"/>
            <a:ext cx="3257264" cy="3759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endParaRPr lang="en-US">
              <a:cs typeface="Segoe UI"/>
            </a:endParaRPr>
          </a:p>
          <a:p>
            <a:pPr marL="342900" indent="-342900">
              <a:lnSpc>
                <a:spcPct val="150000"/>
              </a:lnSpc>
              <a:buFont typeface="Arial"/>
              <a:buChar char="•"/>
            </a:pPr>
            <a:r>
              <a:rPr lang="en-US">
                <a:cs typeface="Segoe UI"/>
                <a:hlinkClick r:id="rId2"/>
              </a:rPr>
              <a:t>Calm</a:t>
            </a:r>
            <a:endParaRPr lang="en-US">
              <a:cs typeface="Segoe UI"/>
            </a:endParaRPr>
          </a:p>
          <a:p>
            <a:pPr marL="342900" indent="-342900">
              <a:lnSpc>
                <a:spcPct val="150000"/>
              </a:lnSpc>
              <a:buFont typeface="Arial"/>
              <a:buChar char="•"/>
            </a:pPr>
            <a:r>
              <a:rPr lang="en-US">
                <a:cs typeface="Segoe UI"/>
                <a:hlinkClick r:id="rId3"/>
              </a:rPr>
              <a:t>Breethe</a:t>
            </a:r>
            <a:endParaRPr lang="en-US">
              <a:cs typeface="Segoe UI"/>
            </a:endParaRPr>
          </a:p>
          <a:p>
            <a:pPr marL="342900" indent="-342900">
              <a:lnSpc>
                <a:spcPct val="150000"/>
              </a:lnSpc>
              <a:buFont typeface="Arial"/>
              <a:buChar char="•"/>
            </a:pPr>
            <a:r>
              <a:rPr lang="en-US">
                <a:cs typeface="Arial"/>
                <a:hlinkClick r:id="rId4"/>
              </a:rPr>
              <a:t>Headspace</a:t>
            </a:r>
            <a:endParaRPr lang="en-US">
              <a:cs typeface="Arial"/>
            </a:endParaRPr>
          </a:p>
          <a:p>
            <a:pPr marL="342900" indent="-342900">
              <a:lnSpc>
                <a:spcPct val="150000"/>
              </a:lnSpc>
              <a:buFont typeface="Arial"/>
              <a:buChar char="•"/>
            </a:pPr>
            <a:r>
              <a:rPr lang="en-US">
                <a:ea typeface="+mn-lt"/>
                <a:cs typeface="+mn-lt"/>
                <a:hlinkClick r:id="rId5"/>
              </a:rPr>
              <a:t>Insight Timer</a:t>
            </a:r>
            <a:endParaRPr lang="en-US">
              <a:cs typeface="Arial"/>
            </a:endParaRPr>
          </a:p>
          <a:p>
            <a:pPr marL="342900" indent="-342900">
              <a:lnSpc>
                <a:spcPct val="150000"/>
              </a:lnSpc>
              <a:buFont typeface="Arial"/>
              <a:buChar char="•"/>
            </a:pPr>
            <a:r>
              <a:rPr lang="en-US">
                <a:cs typeface="Arial"/>
                <a:hlinkClick r:id="rId6"/>
              </a:rPr>
              <a:t>DownDog</a:t>
            </a:r>
            <a:endParaRPr lang="en-US">
              <a:cs typeface="Arial"/>
            </a:endParaRPr>
          </a:p>
          <a:p>
            <a:pPr marL="342900" indent="-342900">
              <a:lnSpc>
                <a:spcPct val="150000"/>
              </a:lnSpc>
              <a:spcBef>
                <a:spcPts val="600"/>
              </a:spcBef>
              <a:spcAft>
                <a:spcPts val="600"/>
              </a:spcAft>
              <a:buFont typeface="Arial"/>
              <a:buChar char="•"/>
            </a:pPr>
            <a:endParaRPr lang="en-US">
              <a:latin typeface="Roboto"/>
              <a:ea typeface="Roboto"/>
              <a:cs typeface="Roboto"/>
            </a:endParaRPr>
          </a:p>
          <a:p>
            <a:pPr marL="285750" indent="-285750">
              <a:lnSpc>
                <a:spcPct val="120000"/>
              </a:lnSpc>
              <a:spcBef>
                <a:spcPts val="600"/>
              </a:spcBef>
              <a:spcAft>
                <a:spcPts val="600"/>
              </a:spcAft>
              <a:buFont typeface="Arial"/>
              <a:buChar char="•"/>
            </a:pPr>
            <a:endParaRPr lang="en-US" sz="1200">
              <a:latin typeface="Roboto"/>
              <a:ea typeface="Roboto"/>
              <a:cs typeface="Roboto"/>
            </a:endParaRPr>
          </a:p>
        </p:txBody>
      </p:sp>
      <p:sp>
        <p:nvSpPr>
          <p:cNvPr id="8" name="TextBox 7">
            <a:extLst>
              <a:ext uri="{FF2B5EF4-FFF2-40B4-BE49-F238E27FC236}">
                <a16:creationId xmlns:a16="http://schemas.microsoft.com/office/drawing/2014/main" id="{859C34E9-72EE-E9BA-53A2-63748DBAE6F8}"/>
              </a:ext>
            </a:extLst>
          </p:cNvPr>
          <p:cNvSpPr txBox="1"/>
          <p:nvPr/>
        </p:nvSpPr>
        <p:spPr>
          <a:xfrm>
            <a:off x="3617430" y="3106139"/>
            <a:ext cx="3444873" cy="2343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Sans-Serif"/>
              <a:buChar char="•"/>
            </a:pPr>
            <a:r>
              <a:rPr lang="en-US" u="sng" dirty="0">
                <a:latin typeface="Arial"/>
                <a:cs typeface="Arial"/>
                <a:hlinkClick r:id="rId7">
                  <a:extLst>
                    <a:ext uri="{A12FA001-AC4F-418D-AE19-62706E023703}">
                      <ahyp:hlinkClr xmlns:ahyp="http://schemas.microsoft.com/office/drawing/2018/hyperlinkcolor" val="tx"/>
                    </a:ext>
                  </a:extLst>
                </a:hlinkClick>
              </a:rPr>
              <a:t>Unwinding Anxiety</a:t>
            </a:r>
            <a:r>
              <a:rPr lang="en-US" dirty="0">
                <a:latin typeface="Arial"/>
                <a:cs typeface="Arial"/>
              </a:rPr>
              <a:t>​</a:t>
            </a:r>
            <a:endParaRPr lang="en-US" dirty="0">
              <a:latin typeface="Arial"/>
            </a:endParaRPr>
          </a:p>
          <a:p>
            <a:pPr marL="342900" indent="-342900">
              <a:lnSpc>
                <a:spcPct val="150000"/>
              </a:lnSpc>
              <a:buFont typeface="Arial,Sans-Serif"/>
              <a:buChar char="•"/>
            </a:pPr>
            <a:r>
              <a:rPr lang="en-US" u="sng" dirty="0">
                <a:latin typeface="Arial"/>
                <a:cs typeface="Arial"/>
                <a:hlinkClick r:id="rId8">
                  <a:extLst>
                    <a:ext uri="{A12FA001-AC4F-418D-AE19-62706E023703}">
                      <ahyp:hlinkClr xmlns:ahyp="http://schemas.microsoft.com/office/drawing/2018/hyperlinkcolor" val="tx"/>
                    </a:ext>
                  </a:extLst>
                </a:hlinkClick>
              </a:rPr>
              <a:t>Smiling Mind</a:t>
            </a:r>
            <a:r>
              <a:rPr lang="en-US" dirty="0">
                <a:cs typeface="Arial"/>
              </a:rPr>
              <a:t>​</a:t>
            </a:r>
          </a:p>
          <a:p>
            <a:pPr marL="342900" indent="-342900">
              <a:lnSpc>
                <a:spcPct val="150000"/>
              </a:lnSpc>
              <a:buFont typeface="Arial,Sans-Serif"/>
              <a:buChar char="•"/>
            </a:pPr>
            <a:r>
              <a:rPr lang="en-US" u="sng" dirty="0">
                <a:latin typeface="Arial"/>
                <a:cs typeface="Arial"/>
                <a:hlinkClick r:id="rId9">
                  <a:extLst>
                    <a:ext uri="{A12FA001-AC4F-418D-AE19-62706E023703}">
                      <ahyp:hlinkClr xmlns:ahyp="http://schemas.microsoft.com/office/drawing/2018/hyperlinkcolor" val="tx"/>
                    </a:ext>
                  </a:extLst>
                </a:hlinkClick>
              </a:rPr>
              <a:t>The Shine App</a:t>
            </a:r>
            <a:r>
              <a:rPr lang="en-US" dirty="0">
                <a:cs typeface="Arial"/>
              </a:rPr>
              <a:t>​</a:t>
            </a:r>
          </a:p>
          <a:p>
            <a:pPr marL="342900" indent="-342900">
              <a:lnSpc>
                <a:spcPct val="150000"/>
              </a:lnSpc>
              <a:buFont typeface="Arial,Sans-Serif"/>
              <a:buChar char="•"/>
            </a:pPr>
            <a:r>
              <a:rPr lang="en-US" u="sng" dirty="0">
                <a:latin typeface="Arial"/>
                <a:cs typeface="Arial"/>
                <a:hlinkClick r:id="rId10">
                  <a:extLst>
                    <a:ext uri="{A12FA001-AC4F-418D-AE19-62706E023703}">
                      <ahyp:hlinkClr xmlns:ahyp="http://schemas.microsoft.com/office/drawing/2018/hyperlinkcolor" val="tx"/>
                    </a:ext>
                  </a:extLst>
                </a:hlinkClick>
              </a:rPr>
              <a:t>Aura Health</a:t>
            </a:r>
            <a:endParaRPr lang="en-US" dirty="0">
              <a:latin typeface="Arial"/>
              <a:cs typeface="Arial"/>
            </a:endParaRPr>
          </a:p>
          <a:p>
            <a:pPr marL="342900" indent="-342900">
              <a:lnSpc>
                <a:spcPct val="150000"/>
              </a:lnSpc>
              <a:buFont typeface="Arial,Sans-Serif"/>
              <a:buChar char="•"/>
            </a:pPr>
            <a:r>
              <a:rPr lang="en-US" dirty="0">
                <a:latin typeface="Arial"/>
                <a:ea typeface="Roboto"/>
                <a:cs typeface="Arial"/>
                <a:hlinkClick r:id="rId11"/>
              </a:rPr>
              <a:t>Breathe</a:t>
            </a:r>
            <a:endParaRPr lang="en-US" dirty="0">
              <a:latin typeface="Arial"/>
              <a:ea typeface="Roboto"/>
              <a:cs typeface="Arial"/>
            </a:endParaRPr>
          </a:p>
        </p:txBody>
      </p:sp>
      <p:pic>
        <p:nvPicPr>
          <p:cNvPr id="3" name="Picture 2" descr="Purple figure meditating with colored chakra circles going up body">
            <a:extLst>
              <a:ext uri="{FF2B5EF4-FFF2-40B4-BE49-F238E27FC236}">
                <a16:creationId xmlns:a16="http://schemas.microsoft.com/office/drawing/2014/main" id="{A07B8655-82D8-4B7B-F66A-11EB0F6709BB}"/>
              </a:ext>
            </a:extLst>
          </p:cNvPr>
          <p:cNvPicPr>
            <a:picLocks noChangeAspect="1"/>
          </p:cNvPicPr>
          <p:nvPr/>
        </p:nvPicPr>
        <p:blipFill>
          <a:blip r:embed="rId12"/>
          <a:stretch>
            <a:fillRect/>
          </a:stretch>
        </p:blipFill>
        <p:spPr>
          <a:xfrm>
            <a:off x="7620515" y="1920046"/>
            <a:ext cx="4477543" cy="4477543"/>
          </a:xfrm>
          <a:prstGeom prst="rect">
            <a:avLst/>
          </a:prstGeom>
        </p:spPr>
      </p:pic>
    </p:spTree>
    <p:extLst>
      <p:ext uri="{BB962C8B-B14F-4D97-AF65-F5344CB8AC3E}">
        <p14:creationId xmlns:p14="http://schemas.microsoft.com/office/powerpoint/2010/main" val="36889344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BDC3-E0A4-D5B7-5FFF-085112D28A39}"/>
              </a:ext>
            </a:extLst>
          </p:cNvPr>
          <p:cNvSpPr>
            <a:spLocks noGrp="1"/>
          </p:cNvSpPr>
          <p:nvPr>
            <p:ph type="title"/>
          </p:nvPr>
        </p:nvSpPr>
        <p:spPr>
          <a:xfrm>
            <a:off x="799335" y="1081401"/>
            <a:ext cx="12561453" cy="1015663"/>
          </a:xfrm>
        </p:spPr>
        <p:txBody>
          <a:bodyPr/>
          <a:lstStyle/>
          <a:p>
            <a:r>
              <a:rPr lang="en-US"/>
              <a:t>Other AT that may reduce stress</a:t>
            </a:r>
          </a:p>
        </p:txBody>
      </p:sp>
      <p:sp>
        <p:nvSpPr>
          <p:cNvPr id="3" name="Text Placeholder 2">
            <a:extLst>
              <a:ext uri="{FF2B5EF4-FFF2-40B4-BE49-F238E27FC236}">
                <a16:creationId xmlns:a16="http://schemas.microsoft.com/office/drawing/2014/main" id="{D780486A-A417-4EBC-BB65-5A2BD0A44482}"/>
              </a:ext>
            </a:extLst>
          </p:cNvPr>
          <p:cNvSpPr>
            <a:spLocks noGrp="1"/>
          </p:cNvSpPr>
          <p:nvPr>
            <p:ph type="body" sz="quarter" idx="12"/>
          </p:nvPr>
        </p:nvSpPr>
        <p:spPr>
          <a:xfrm>
            <a:off x="972648" y="2989342"/>
            <a:ext cx="12561452" cy="2210926"/>
          </a:xfrm>
        </p:spPr>
        <p:txBody>
          <a:bodyPr vert="horz" wrap="square" lIns="91440" tIns="91440" rIns="91440" bIns="91440" rtlCol="0" anchor="t">
            <a:spAutoFit/>
          </a:bodyPr>
          <a:lstStyle/>
          <a:p>
            <a:pPr marL="457200" indent="-457200">
              <a:buChar char="•"/>
            </a:pPr>
            <a:r>
              <a:rPr lang="en-US" sz="3200"/>
              <a:t>Notetaking apps that record, provide transcripts</a:t>
            </a:r>
          </a:p>
          <a:p>
            <a:pPr marL="457200" indent="-457200">
              <a:buChar char="•"/>
            </a:pPr>
            <a:r>
              <a:rPr lang="en-US" sz="3200"/>
              <a:t>Reading AT for comprehension</a:t>
            </a:r>
          </a:p>
          <a:p>
            <a:pPr marL="457200" indent="-457200">
              <a:buChar char="•"/>
            </a:pPr>
            <a:r>
              <a:rPr lang="en-US" sz="3200"/>
              <a:t>AT for test taking</a:t>
            </a:r>
          </a:p>
        </p:txBody>
      </p:sp>
    </p:spTree>
    <p:extLst>
      <p:ext uri="{BB962C8B-B14F-4D97-AF65-F5344CB8AC3E}">
        <p14:creationId xmlns:p14="http://schemas.microsoft.com/office/powerpoint/2010/main" val="33782167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2E4B-7BE1-C7E0-5C14-14FC011ABF7E}"/>
              </a:ext>
            </a:extLst>
          </p:cNvPr>
          <p:cNvSpPr>
            <a:spLocks noGrp="1"/>
          </p:cNvSpPr>
          <p:nvPr>
            <p:ph type="title"/>
          </p:nvPr>
        </p:nvSpPr>
        <p:spPr>
          <a:xfrm>
            <a:off x="380858" y="391845"/>
            <a:ext cx="12561453" cy="1015663"/>
          </a:xfrm>
        </p:spPr>
        <p:txBody>
          <a:bodyPr/>
          <a:lstStyle/>
          <a:p>
            <a:r>
              <a:rPr lang="en-US"/>
              <a:t>Case Study: Sam</a:t>
            </a:r>
          </a:p>
        </p:txBody>
      </p:sp>
      <p:sp>
        <p:nvSpPr>
          <p:cNvPr id="3" name="Text Placeholder 2">
            <a:extLst>
              <a:ext uri="{FF2B5EF4-FFF2-40B4-BE49-F238E27FC236}">
                <a16:creationId xmlns:a16="http://schemas.microsoft.com/office/drawing/2014/main" id="{00D29752-43BC-769A-C833-ECA6ED9ABA93}"/>
              </a:ext>
            </a:extLst>
          </p:cNvPr>
          <p:cNvSpPr>
            <a:spLocks noGrp="1"/>
          </p:cNvSpPr>
          <p:nvPr>
            <p:ph type="body" sz="quarter" idx="12"/>
          </p:nvPr>
        </p:nvSpPr>
        <p:spPr>
          <a:xfrm>
            <a:off x="610251" y="1401500"/>
            <a:ext cx="4748572" cy="4192430"/>
          </a:xfrm>
        </p:spPr>
        <p:txBody>
          <a:bodyPr vert="horz" wrap="square" lIns="91440" tIns="91440" rIns="91440" bIns="91440" rtlCol="0" anchor="t">
            <a:spAutoFit/>
          </a:bodyPr>
          <a:lstStyle/>
          <a:p>
            <a:pPr marL="342900" indent="-342900">
              <a:lnSpc>
                <a:spcPct val="100000"/>
              </a:lnSpc>
              <a:buChar char="•"/>
            </a:pPr>
            <a:r>
              <a:rPr lang="en-US" sz="2000"/>
              <a:t>Non traditional student</a:t>
            </a:r>
            <a:endParaRPr lang="en-US"/>
          </a:p>
          <a:p>
            <a:pPr marL="342900" indent="-342900">
              <a:lnSpc>
                <a:spcPct val="100000"/>
              </a:lnSpc>
              <a:buChar char="•"/>
            </a:pPr>
            <a:r>
              <a:rPr lang="en-US" sz="2000"/>
              <a:t>Single Parent</a:t>
            </a:r>
          </a:p>
          <a:p>
            <a:pPr marL="342900" indent="-342900">
              <a:lnSpc>
                <a:spcPct val="100000"/>
              </a:lnSpc>
              <a:buChar char="•"/>
            </a:pPr>
            <a:r>
              <a:rPr lang="en-US" sz="2000"/>
              <a:t>Veteran</a:t>
            </a:r>
          </a:p>
          <a:p>
            <a:pPr marL="342900" indent="-342900">
              <a:lnSpc>
                <a:spcPct val="100000"/>
              </a:lnSpc>
              <a:buChar char="•"/>
            </a:pPr>
            <a:r>
              <a:rPr lang="en-US" sz="2000"/>
              <a:t>TBI</a:t>
            </a:r>
          </a:p>
          <a:p>
            <a:pPr marL="342900" indent="-342900">
              <a:lnSpc>
                <a:spcPct val="100000"/>
              </a:lnSpc>
              <a:buChar char="•"/>
            </a:pPr>
            <a:r>
              <a:rPr lang="en-US" sz="2000"/>
              <a:t>PTSD</a:t>
            </a:r>
          </a:p>
          <a:p>
            <a:pPr marL="342900" indent="-342900">
              <a:lnSpc>
                <a:spcPct val="100000"/>
              </a:lnSpc>
              <a:buChar char="•"/>
            </a:pPr>
            <a:r>
              <a:rPr lang="en-US" sz="2000"/>
              <a:t>Insomnia</a:t>
            </a:r>
          </a:p>
          <a:p>
            <a:endParaRPr lang="en-US"/>
          </a:p>
          <a:p>
            <a:pPr marL="699135" lvl="1"/>
            <a:endParaRPr lang="en-US"/>
          </a:p>
          <a:p>
            <a:endParaRPr lang="en-US"/>
          </a:p>
        </p:txBody>
      </p:sp>
      <p:pic>
        <p:nvPicPr>
          <p:cNvPr id="4" name="Picture 3" descr="adult in army fatigues reading to a child">
            <a:extLst>
              <a:ext uri="{FF2B5EF4-FFF2-40B4-BE49-F238E27FC236}">
                <a16:creationId xmlns:a16="http://schemas.microsoft.com/office/drawing/2014/main" id="{D2781F37-8438-CA3E-CDF9-B3B10CA29F97}"/>
              </a:ext>
            </a:extLst>
          </p:cNvPr>
          <p:cNvPicPr>
            <a:picLocks noChangeAspect="1"/>
          </p:cNvPicPr>
          <p:nvPr/>
        </p:nvPicPr>
        <p:blipFill>
          <a:blip r:embed="rId2"/>
          <a:stretch>
            <a:fillRect/>
          </a:stretch>
        </p:blipFill>
        <p:spPr>
          <a:xfrm>
            <a:off x="7179509" y="1396739"/>
            <a:ext cx="4745204" cy="2665589"/>
          </a:xfrm>
          <a:prstGeom prst="rect">
            <a:avLst/>
          </a:prstGeom>
        </p:spPr>
      </p:pic>
      <p:sp>
        <p:nvSpPr>
          <p:cNvPr id="7" name="TextBox 6">
            <a:extLst>
              <a:ext uri="{FF2B5EF4-FFF2-40B4-BE49-F238E27FC236}">
                <a16:creationId xmlns:a16="http://schemas.microsoft.com/office/drawing/2014/main" id="{95E508EF-4D29-7085-9F62-0425E9BA48AC}"/>
              </a:ext>
            </a:extLst>
          </p:cNvPr>
          <p:cNvSpPr txBox="1"/>
          <p:nvPr/>
        </p:nvSpPr>
        <p:spPr>
          <a:xfrm>
            <a:off x="5665594" y="4541425"/>
            <a:ext cx="5818455"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Barriers</a:t>
            </a:r>
          </a:p>
          <a:p>
            <a:endParaRPr lang="en-US">
              <a:cs typeface="Arial"/>
            </a:endParaRPr>
          </a:p>
          <a:p>
            <a:pPr marL="342900" indent="-342900">
              <a:buFont typeface="Arial"/>
              <a:buChar char="•"/>
            </a:pPr>
            <a:r>
              <a:rPr lang="en-US">
                <a:cs typeface="Arial"/>
              </a:rPr>
              <a:t>Difficulty with reading comprehension and tracking</a:t>
            </a:r>
          </a:p>
          <a:p>
            <a:pPr marL="342900" indent="-342900">
              <a:buFont typeface="Arial"/>
              <a:buChar char="•"/>
            </a:pPr>
            <a:r>
              <a:rPr lang="en-US">
                <a:cs typeface="Arial"/>
              </a:rPr>
              <a:t>Hard time making friends</a:t>
            </a:r>
          </a:p>
          <a:p>
            <a:pPr marL="342900" indent="-342900">
              <a:buFont typeface="Arial"/>
              <a:buChar char="•"/>
            </a:pPr>
            <a:r>
              <a:rPr lang="en-US">
                <a:cs typeface="Arial"/>
              </a:rPr>
              <a:t>Struggles to balance school and home life</a:t>
            </a:r>
          </a:p>
          <a:p>
            <a:pPr marL="342900" indent="-342900">
              <a:buFont typeface="Arial"/>
              <a:buChar char="•"/>
            </a:pPr>
            <a:r>
              <a:rPr lang="en-US">
                <a:cs typeface="Arial"/>
              </a:rPr>
              <a:t>Panic attacks during class</a:t>
            </a:r>
          </a:p>
        </p:txBody>
      </p:sp>
      <p:sp>
        <p:nvSpPr>
          <p:cNvPr id="8" name="TextBox 7">
            <a:extLst>
              <a:ext uri="{FF2B5EF4-FFF2-40B4-BE49-F238E27FC236}">
                <a16:creationId xmlns:a16="http://schemas.microsoft.com/office/drawing/2014/main" id="{3D7C912E-1500-A564-403D-31B6F03499A2}"/>
              </a:ext>
            </a:extLst>
          </p:cNvPr>
          <p:cNvSpPr txBox="1"/>
          <p:nvPr/>
        </p:nvSpPr>
        <p:spPr>
          <a:xfrm>
            <a:off x="767711" y="4537729"/>
            <a:ext cx="4949189"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Arial"/>
              </a:rPr>
              <a:t>Strengths</a:t>
            </a:r>
          </a:p>
          <a:p>
            <a:endParaRPr lang="en-US">
              <a:cs typeface="Arial"/>
            </a:endParaRPr>
          </a:p>
          <a:p>
            <a:pPr marL="342900" indent="-342900">
              <a:buFont typeface="Arial"/>
              <a:buChar char="•"/>
            </a:pPr>
            <a:r>
              <a:rPr lang="en-US">
                <a:cs typeface="Arial"/>
              </a:rPr>
              <a:t>Life experience</a:t>
            </a:r>
          </a:p>
          <a:p>
            <a:pPr marL="342900" indent="-342900">
              <a:buFont typeface="Arial"/>
              <a:buChar char="•"/>
            </a:pPr>
            <a:r>
              <a:rPr lang="en-US">
                <a:cs typeface="Arial"/>
              </a:rPr>
              <a:t>Multi-lingual</a:t>
            </a:r>
          </a:p>
          <a:p>
            <a:pPr marL="342900" indent="-342900">
              <a:buFont typeface="Arial"/>
              <a:buChar char="•"/>
            </a:pPr>
            <a:r>
              <a:rPr lang="en-US">
                <a:cs typeface="Arial"/>
              </a:rPr>
              <a:t>Family support</a:t>
            </a:r>
          </a:p>
          <a:p>
            <a:pPr marL="342900" indent="-342900">
              <a:buFont typeface="Arial"/>
              <a:buChar char="•"/>
            </a:pPr>
            <a:r>
              <a:rPr lang="en-US">
                <a:cs typeface="Arial"/>
              </a:rPr>
              <a:t>Tech savvy</a:t>
            </a:r>
          </a:p>
        </p:txBody>
      </p:sp>
    </p:spTree>
    <p:extLst>
      <p:ext uri="{BB962C8B-B14F-4D97-AF65-F5344CB8AC3E}">
        <p14:creationId xmlns:p14="http://schemas.microsoft.com/office/powerpoint/2010/main" val="1155803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350AA-6B27-7AC3-D6DF-22B00A8A5F31}"/>
              </a:ext>
            </a:extLst>
          </p:cNvPr>
          <p:cNvSpPr>
            <a:spLocks noGrp="1"/>
          </p:cNvSpPr>
          <p:nvPr>
            <p:ph type="title"/>
          </p:nvPr>
        </p:nvSpPr>
        <p:spPr>
          <a:xfrm>
            <a:off x="492705" y="588127"/>
            <a:ext cx="7356824" cy="1015663"/>
          </a:xfrm>
        </p:spPr>
        <p:txBody>
          <a:bodyPr/>
          <a:lstStyle/>
          <a:p>
            <a:r>
              <a:rPr lang="en-US">
                <a:cs typeface="Arial"/>
              </a:rPr>
              <a:t>Case Study: Sam</a:t>
            </a:r>
            <a:endParaRPr lang="en-US"/>
          </a:p>
        </p:txBody>
      </p:sp>
      <p:sp>
        <p:nvSpPr>
          <p:cNvPr id="3" name="Text Placeholder 2">
            <a:extLst>
              <a:ext uri="{FF2B5EF4-FFF2-40B4-BE49-F238E27FC236}">
                <a16:creationId xmlns:a16="http://schemas.microsoft.com/office/drawing/2014/main" id="{C938B25E-912F-417B-630E-9E4A2FB4DF9F}"/>
              </a:ext>
            </a:extLst>
          </p:cNvPr>
          <p:cNvSpPr>
            <a:spLocks noGrp="1"/>
          </p:cNvSpPr>
          <p:nvPr>
            <p:ph type="body" sz="quarter" idx="12"/>
          </p:nvPr>
        </p:nvSpPr>
        <p:spPr>
          <a:xfrm>
            <a:off x="746008" y="1922803"/>
            <a:ext cx="6394808" cy="3868751"/>
          </a:xfrm>
        </p:spPr>
        <p:txBody>
          <a:bodyPr vert="horz" wrap="square" lIns="91440" tIns="91440" rIns="91440" bIns="91440" rtlCol="0" anchor="t">
            <a:spAutoFit/>
          </a:bodyPr>
          <a:lstStyle/>
          <a:p>
            <a:pPr marL="524510" indent="-524510">
              <a:lnSpc>
                <a:spcPct val="110000"/>
              </a:lnSpc>
              <a:buFont typeface="Arial"/>
              <a:buChar char="•"/>
            </a:pPr>
            <a:r>
              <a:rPr lang="en-US" sz="2200" err="1">
                <a:cs typeface="Arial"/>
              </a:rPr>
              <a:t>Silvercloud</a:t>
            </a:r>
            <a:r>
              <a:rPr lang="en-US" sz="2200">
                <a:cs typeface="Arial"/>
              </a:rPr>
              <a:t> for mental health resources</a:t>
            </a:r>
          </a:p>
          <a:p>
            <a:pPr marL="524510" indent="-524510">
              <a:lnSpc>
                <a:spcPct val="110000"/>
              </a:lnSpc>
              <a:buFont typeface="Arial"/>
              <a:buChar char="•"/>
            </a:pPr>
            <a:r>
              <a:rPr lang="en-US" sz="2200">
                <a:cs typeface="Arial"/>
              </a:rPr>
              <a:t>NOD to help make social connections  </a:t>
            </a:r>
          </a:p>
          <a:p>
            <a:pPr marL="524510" indent="-524510">
              <a:lnSpc>
                <a:spcPct val="110000"/>
              </a:lnSpc>
              <a:buFont typeface="Arial"/>
              <a:buChar char="•"/>
            </a:pPr>
            <a:r>
              <a:rPr lang="en-US" sz="2200">
                <a:cs typeface="Arial"/>
              </a:rPr>
              <a:t>Calm for regulation during panic attacks </a:t>
            </a:r>
          </a:p>
          <a:p>
            <a:pPr marL="524510" indent="-524510">
              <a:lnSpc>
                <a:spcPct val="110000"/>
              </a:lnSpc>
              <a:buFont typeface="Arial"/>
              <a:buChar char="•"/>
            </a:pPr>
            <a:r>
              <a:rPr lang="en-US" sz="2200" err="1">
                <a:cs typeface="Arial"/>
              </a:rPr>
              <a:t>DownDog</a:t>
            </a:r>
            <a:r>
              <a:rPr lang="en-US" sz="2200">
                <a:cs typeface="Arial"/>
              </a:rPr>
              <a:t>  to exercise at home with their daughter</a:t>
            </a:r>
          </a:p>
          <a:p>
            <a:pPr marL="524510" indent="-524510">
              <a:lnSpc>
                <a:spcPct val="110000"/>
              </a:lnSpc>
              <a:buFont typeface="Arial"/>
              <a:buChar char="•"/>
            </a:pPr>
            <a:r>
              <a:rPr lang="en-US" sz="2200">
                <a:cs typeface="Arial"/>
              </a:rPr>
              <a:t>Natural Reader to support reading comprehension with audio and highlighting</a:t>
            </a:r>
          </a:p>
          <a:p>
            <a:pPr marL="342900" indent="-342900">
              <a:lnSpc>
                <a:spcPct val="100000"/>
              </a:lnSpc>
              <a:buFont typeface="Arial,Sans-Serif"/>
              <a:buChar char="•"/>
            </a:pPr>
            <a:endParaRPr lang="en-US" sz="2000">
              <a:cs typeface="Arial"/>
            </a:endParaRPr>
          </a:p>
        </p:txBody>
      </p:sp>
      <p:pic>
        <p:nvPicPr>
          <p:cNvPr id="6" name="Picture 5" descr="Down Dog | Great Yoga Anywhere">
            <a:extLst>
              <a:ext uri="{FF2B5EF4-FFF2-40B4-BE49-F238E27FC236}">
                <a16:creationId xmlns:a16="http://schemas.microsoft.com/office/drawing/2014/main" id="{3FCB2E4B-B86D-BF5C-DAF1-406061FB6EE9}"/>
              </a:ext>
            </a:extLst>
          </p:cNvPr>
          <p:cNvPicPr>
            <a:picLocks noChangeAspect="1"/>
          </p:cNvPicPr>
          <p:nvPr/>
        </p:nvPicPr>
        <p:blipFill>
          <a:blip r:embed="rId2"/>
          <a:stretch>
            <a:fillRect/>
          </a:stretch>
        </p:blipFill>
        <p:spPr>
          <a:xfrm>
            <a:off x="8952765" y="440666"/>
            <a:ext cx="3078956" cy="2997993"/>
          </a:xfrm>
          <a:prstGeom prst="rect">
            <a:avLst/>
          </a:prstGeom>
        </p:spPr>
      </p:pic>
      <p:pic>
        <p:nvPicPr>
          <p:cNvPr id="8" name="Picture 7" descr="NaturalReader - AI Text to Speech ">
            <a:extLst>
              <a:ext uri="{FF2B5EF4-FFF2-40B4-BE49-F238E27FC236}">
                <a16:creationId xmlns:a16="http://schemas.microsoft.com/office/drawing/2014/main" id="{872E286D-6E02-A00E-8B7C-AF6811DEAF84}"/>
              </a:ext>
            </a:extLst>
          </p:cNvPr>
          <p:cNvPicPr>
            <a:picLocks noChangeAspect="1"/>
          </p:cNvPicPr>
          <p:nvPr/>
        </p:nvPicPr>
        <p:blipFill>
          <a:blip r:embed="rId3"/>
          <a:stretch>
            <a:fillRect/>
          </a:stretch>
        </p:blipFill>
        <p:spPr>
          <a:xfrm>
            <a:off x="8499388" y="3953244"/>
            <a:ext cx="4013993" cy="2509043"/>
          </a:xfrm>
          <a:prstGeom prst="rect">
            <a:avLst/>
          </a:prstGeom>
        </p:spPr>
      </p:pic>
    </p:spTree>
    <p:extLst>
      <p:ext uri="{BB962C8B-B14F-4D97-AF65-F5344CB8AC3E}">
        <p14:creationId xmlns:p14="http://schemas.microsoft.com/office/powerpoint/2010/main" val="2495839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B5DFD-3914-CA90-2B1F-F32790B4FBD7}"/>
              </a:ext>
            </a:extLst>
          </p:cNvPr>
          <p:cNvSpPr>
            <a:spLocks noGrp="1"/>
          </p:cNvSpPr>
          <p:nvPr>
            <p:ph type="title"/>
          </p:nvPr>
        </p:nvSpPr>
        <p:spPr>
          <a:xfrm>
            <a:off x="400048" y="102044"/>
            <a:ext cx="13414648" cy="1846659"/>
          </a:xfrm>
        </p:spPr>
        <p:txBody>
          <a:bodyPr/>
          <a:lstStyle/>
          <a:p>
            <a:pPr algn="ctr"/>
            <a:r>
              <a:rPr lang="en-US"/>
              <a:t>The Assistive Technology Resource Center at Colorado State University</a:t>
            </a:r>
          </a:p>
        </p:txBody>
      </p:sp>
      <p:sp>
        <p:nvSpPr>
          <p:cNvPr id="2" name="TextBox 1">
            <a:extLst>
              <a:ext uri="{FF2B5EF4-FFF2-40B4-BE49-F238E27FC236}">
                <a16:creationId xmlns:a16="http://schemas.microsoft.com/office/drawing/2014/main" id="{D1A534F9-5FAB-2E0D-813D-55933FB2C94D}"/>
              </a:ext>
            </a:extLst>
          </p:cNvPr>
          <p:cNvSpPr txBox="1"/>
          <p:nvPr/>
        </p:nvSpPr>
        <p:spPr>
          <a:xfrm>
            <a:off x="791658" y="2243427"/>
            <a:ext cx="665715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sz="2400">
                <a:cs typeface="Arial" panose="020B0604020202020204"/>
              </a:rPr>
              <a:t>Provides services to students and employees</a:t>
            </a:r>
          </a:p>
          <a:p>
            <a:endParaRPr lang="en-US" sz="2400">
              <a:cs typeface="Arial" panose="020B0604020202020204"/>
            </a:endParaRPr>
          </a:p>
          <a:p>
            <a:pPr marL="342900" indent="-342900">
              <a:buFont typeface="Wingdings"/>
              <a:buChar char="q"/>
            </a:pPr>
            <a:r>
              <a:rPr lang="en-US" sz="2400">
                <a:cs typeface="Arial" panose="020B0604020202020204"/>
              </a:rPr>
              <a:t>Housed within the Department of Occupational Therapy</a:t>
            </a:r>
          </a:p>
          <a:p>
            <a:endParaRPr lang="en-US" sz="2400">
              <a:cs typeface="Arial" panose="020B0604020202020204"/>
            </a:endParaRPr>
          </a:p>
          <a:p>
            <a:pPr marL="342900" indent="-342900">
              <a:buFont typeface="Wingdings"/>
              <a:buChar char="q"/>
            </a:pPr>
            <a:r>
              <a:rPr lang="en-US" sz="2400">
                <a:cs typeface="Arial" panose="020B0604020202020204"/>
              </a:rPr>
              <a:t>Works closely with other campus inclusion programs</a:t>
            </a:r>
          </a:p>
          <a:p>
            <a:endParaRPr lang="en-US" sz="2400">
              <a:cs typeface="Arial" panose="020B0604020202020204"/>
            </a:endParaRPr>
          </a:p>
          <a:p>
            <a:pPr marL="342900" indent="-342900">
              <a:buFont typeface="Wingdings"/>
              <a:buChar char="q"/>
            </a:pPr>
            <a:r>
              <a:rPr lang="en-US" sz="2400">
                <a:cs typeface="Arial" panose="020B0604020202020204"/>
              </a:rPr>
              <a:t>Serves around 600 students/year</a:t>
            </a:r>
            <a:endParaRPr lang="en-US"/>
          </a:p>
          <a:p>
            <a:endParaRPr lang="en-US" sz="2400">
              <a:cs typeface="Arial" panose="020B0604020202020204"/>
            </a:endParaRPr>
          </a:p>
          <a:p>
            <a:pPr marL="342900" indent="-342900">
              <a:buFont typeface="Wingdings"/>
              <a:buChar char="q"/>
            </a:pPr>
            <a:r>
              <a:rPr lang="en-US" sz="2400">
                <a:cs typeface="Arial" panose="020B0604020202020204"/>
              </a:rPr>
              <a:t>4 OT's on staff providing services</a:t>
            </a:r>
          </a:p>
          <a:p>
            <a:endParaRPr lang="en-US" sz="2400">
              <a:cs typeface="Arial" panose="020B0604020202020204"/>
            </a:endParaRPr>
          </a:p>
          <a:p>
            <a:pPr marL="342900" indent="-342900">
              <a:buFont typeface="Wingdings"/>
              <a:buChar char="q"/>
            </a:pPr>
            <a:r>
              <a:rPr lang="en-US" sz="2400">
                <a:cs typeface="Arial" panose="020B0604020202020204"/>
              </a:rPr>
              <a:t>Research </a:t>
            </a:r>
          </a:p>
          <a:p>
            <a:pPr marL="342900" indent="-342900">
              <a:buFont typeface="Wingdings"/>
              <a:buChar char="q"/>
            </a:pPr>
            <a:endParaRPr lang="en-US" sz="2400">
              <a:cs typeface="Arial" panose="020B0604020202020204"/>
            </a:endParaRPr>
          </a:p>
        </p:txBody>
      </p:sp>
      <p:sp>
        <p:nvSpPr>
          <p:cNvPr id="3" name="TextBox 2">
            <a:extLst>
              <a:ext uri="{FF2B5EF4-FFF2-40B4-BE49-F238E27FC236}">
                <a16:creationId xmlns:a16="http://schemas.microsoft.com/office/drawing/2014/main" id="{8E76B05D-C4C8-448B-8F9F-D52CF88F92BC}"/>
              </a:ext>
            </a:extLst>
          </p:cNvPr>
          <p:cNvSpPr txBox="1"/>
          <p:nvPr/>
        </p:nvSpPr>
        <p:spPr>
          <a:xfrm>
            <a:off x="7745622" y="2356460"/>
            <a:ext cx="514336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panose="020B0604020202020204"/>
              </a:rPr>
              <a:t>Common Diagnoses that we see: </a:t>
            </a:r>
          </a:p>
          <a:p>
            <a:pPr marL="342900" indent="-342900">
              <a:buFont typeface="Wingdings"/>
              <a:buChar char="ü"/>
            </a:pPr>
            <a:endParaRPr lang="en-US">
              <a:cs typeface="Arial" panose="020B0604020202020204"/>
            </a:endParaRPr>
          </a:p>
          <a:p>
            <a:pPr marL="342900" indent="-342900">
              <a:buFont typeface="Wingdings"/>
              <a:buChar char="ü"/>
            </a:pPr>
            <a:r>
              <a:rPr lang="en-US">
                <a:cs typeface="Arial" panose="020B0604020202020204"/>
              </a:rPr>
              <a:t>ADHD</a:t>
            </a:r>
            <a:endParaRPr lang="en-US"/>
          </a:p>
          <a:p>
            <a:pPr marL="342900" indent="-342900" algn="l">
              <a:buFont typeface="Wingdings"/>
              <a:buChar char="ü"/>
            </a:pPr>
            <a:r>
              <a:rPr lang="en-US">
                <a:cs typeface="Arial" panose="020B0604020202020204"/>
              </a:rPr>
              <a:t>Anxiety/Depression</a:t>
            </a:r>
          </a:p>
          <a:p>
            <a:pPr marL="342900" indent="-342900">
              <a:buFont typeface="Wingdings"/>
              <a:buChar char="ü"/>
            </a:pPr>
            <a:r>
              <a:rPr lang="en-US">
                <a:cs typeface="Arial" panose="020B0604020202020204"/>
              </a:rPr>
              <a:t>Autism </a:t>
            </a:r>
          </a:p>
          <a:p>
            <a:pPr marL="342900" indent="-342900">
              <a:buFont typeface="Wingdings"/>
              <a:buChar char="ü"/>
            </a:pPr>
            <a:r>
              <a:rPr lang="en-US">
                <a:cs typeface="Arial" panose="020B0604020202020204"/>
              </a:rPr>
              <a:t>TBI</a:t>
            </a:r>
          </a:p>
          <a:p>
            <a:pPr marL="342900" indent="-342900">
              <a:buFont typeface="Wingdings"/>
              <a:buChar char="ü"/>
            </a:pPr>
            <a:r>
              <a:rPr lang="en-US">
                <a:cs typeface="Arial" panose="020B0604020202020204"/>
              </a:rPr>
              <a:t>POTS</a:t>
            </a:r>
          </a:p>
          <a:p>
            <a:pPr marL="342900" indent="-342900">
              <a:buFont typeface="Wingdings"/>
              <a:buChar char="ü"/>
            </a:pPr>
            <a:r>
              <a:rPr lang="en-US">
                <a:cs typeface="Arial" panose="020B0604020202020204"/>
              </a:rPr>
              <a:t>PTSD</a:t>
            </a:r>
          </a:p>
          <a:p>
            <a:pPr marL="342900" indent="-342900">
              <a:buFont typeface="Wingdings"/>
              <a:buChar char="ü"/>
            </a:pPr>
            <a:r>
              <a:rPr lang="en-US">
                <a:cs typeface="Arial" panose="020B0604020202020204"/>
              </a:rPr>
              <a:t>Learning Disabilities </a:t>
            </a:r>
          </a:p>
          <a:p>
            <a:pPr marL="342900" indent="-342900">
              <a:buFont typeface="Wingdings"/>
              <a:buChar char="ü"/>
            </a:pPr>
            <a:r>
              <a:rPr lang="en-US">
                <a:cs typeface="Arial" panose="020B0604020202020204"/>
              </a:rPr>
              <a:t>Neurological Disorders</a:t>
            </a:r>
          </a:p>
          <a:p>
            <a:pPr marL="342900" indent="-342900">
              <a:buFont typeface="Wingdings"/>
              <a:buChar char="ü"/>
            </a:pPr>
            <a:r>
              <a:rPr lang="en-US">
                <a:cs typeface="Arial" panose="020B0604020202020204"/>
              </a:rPr>
              <a:t>Orthopedic Conditions </a:t>
            </a:r>
          </a:p>
          <a:p>
            <a:pPr marL="342900" indent="-342900">
              <a:buFont typeface="Wingdings"/>
              <a:buChar char="ü"/>
            </a:pPr>
            <a:r>
              <a:rPr lang="en-US">
                <a:cs typeface="Arial" panose="020B0604020202020204"/>
              </a:rPr>
              <a:t>Low Vision </a:t>
            </a:r>
          </a:p>
          <a:p>
            <a:endParaRPr lang="en-US">
              <a:cs typeface="Arial" panose="020B0604020202020204"/>
            </a:endParaRPr>
          </a:p>
        </p:txBody>
      </p:sp>
    </p:spTree>
    <p:extLst>
      <p:ext uri="{BB962C8B-B14F-4D97-AF65-F5344CB8AC3E}">
        <p14:creationId xmlns:p14="http://schemas.microsoft.com/office/powerpoint/2010/main" val="4303685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2476-F27E-C85C-98C7-BAC11BFBCF98}"/>
              </a:ext>
            </a:extLst>
          </p:cNvPr>
          <p:cNvSpPr>
            <a:spLocks noGrp="1"/>
          </p:cNvSpPr>
          <p:nvPr>
            <p:ph type="title"/>
          </p:nvPr>
        </p:nvSpPr>
        <p:spPr>
          <a:xfrm>
            <a:off x="852662" y="3161151"/>
            <a:ext cx="4343760" cy="1015663"/>
          </a:xfrm>
        </p:spPr>
        <p:txBody>
          <a:bodyPr/>
          <a:lstStyle/>
          <a:p>
            <a:r>
              <a:rPr lang="en-US"/>
              <a:t>Questions?</a:t>
            </a:r>
          </a:p>
        </p:txBody>
      </p:sp>
      <p:pic>
        <p:nvPicPr>
          <p:cNvPr id="3" name="Picture 2" descr="Raised hands and question marks">
            <a:extLst>
              <a:ext uri="{FF2B5EF4-FFF2-40B4-BE49-F238E27FC236}">
                <a16:creationId xmlns:a16="http://schemas.microsoft.com/office/drawing/2014/main" id="{DC84977E-7799-DF8A-8024-93DD5EEE79FC}"/>
              </a:ext>
            </a:extLst>
          </p:cNvPr>
          <p:cNvPicPr>
            <a:picLocks noChangeAspect="1"/>
          </p:cNvPicPr>
          <p:nvPr/>
        </p:nvPicPr>
        <p:blipFill>
          <a:blip r:embed="rId2"/>
          <a:stretch>
            <a:fillRect/>
          </a:stretch>
        </p:blipFill>
        <p:spPr>
          <a:xfrm>
            <a:off x="5763012" y="1334731"/>
            <a:ext cx="7226300" cy="4179093"/>
          </a:xfrm>
          <a:prstGeom prst="rect">
            <a:avLst/>
          </a:prstGeom>
        </p:spPr>
      </p:pic>
    </p:spTree>
    <p:extLst>
      <p:ext uri="{BB962C8B-B14F-4D97-AF65-F5344CB8AC3E}">
        <p14:creationId xmlns:p14="http://schemas.microsoft.com/office/powerpoint/2010/main" val="19383046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0A695-6C84-CF27-CB23-D13D70786CAF}"/>
              </a:ext>
            </a:extLst>
          </p:cNvPr>
          <p:cNvSpPr>
            <a:spLocks noGrp="1"/>
          </p:cNvSpPr>
          <p:nvPr>
            <p:ph type="title"/>
          </p:nvPr>
        </p:nvSpPr>
        <p:spPr>
          <a:xfrm>
            <a:off x="313743" y="302831"/>
            <a:ext cx="12561453" cy="1846659"/>
          </a:xfrm>
        </p:spPr>
        <p:txBody>
          <a:bodyPr/>
          <a:lstStyle/>
          <a:p>
            <a:r>
              <a:rPr lang="en-US">
                <a:cs typeface="Arial"/>
              </a:rPr>
              <a:t>ATRC's Process of Gathering Information</a:t>
            </a:r>
            <a:endParaRPr lang="en-US"/>
          </a:p>
        </p:txBody>
      </p:sp>
      <p:pic>
        <p:nvPicPr>
          <p:cNvPr id="5" name="Picture Placeholder 7" descr="Woman conducting interview">
            <a:extLst>
              <a:ext uri="{FF2B5EF4-FFF2-40B4-BE49-F238E27FC236}">
                <a16:creationId xmlns:a16="http://schemas.microsoft.com/office/drawing/2014/main" id="{10967EA8-6040-3B8B-A17B-AC3993B4A993}"/>
              </a:ext>
            </a:extLst>
          </p:cNvPr>
          <p:cNvPicPr>
            <a:picLocks noChangeAspect="1"/>
          </p:cNvPicPr>
          <p:nvPr/>
        </p:nvPicPr>
        <p:blipFill>
          <a:blip r:embed="rId2"/>
          <a:srcRect t="16406" b="16406"/>
          <a:stretch/>
        </p:blipFill>
        <p:spPr>
          <a:xfrm>
            <a:off x="7874713" y="1945700"/>
            <a:ext cx="4413379" cy="4432453"/>
          </a:xfrm>
          <a:prstGeom prst="rect">
            <a:avLst/>
          </a:prstGeom>
        </p:spPr>
      </p:pic>
      <p:sp>
        <p:nvSpPr>
          <p:cNvPr id="7" name="Content Placeholder 2">
            <a:extLst>
              <a:ext uri="{FF2B5EF4-FFF2-40B4-BE49-F238E27FC236}">
                <a16:creationId xmlns:a16="http://schemas.microsoft.com/office/drawing/2014/main" id="{60C5691D-E545-F4A2-5B47-108A93BF007E}"/>
              </a:ext>
            </a:extLst>
          </p:cNvPr>
          <p:cNvSpPr txBox="1">
            <a:spLocks/>
          </p:cNvSpPr>
          <p:nvPr/>
        </p:nvSpPr>
        <p:spPr>
          <a:xfrm>
            <a:off x="621745" y="2277682"/>
            <a:ext cx="4862404" cy="6056851"/>
          </a:xfrm>
          <a:prstGeom prst="rect">
            <a:avLst/>
          </a:prstGeom>
        </p:spPr>
        <p:txBody>
          <a:bodyPr vert="horz" lIns="91440" tIns="91440" rIns="91440" bIns="91440" rtlCol="0" anchor="t">
            <a:spAutoFit/>
          </a:bodyPr>
          <a:lstStyle>
            <a:lvl1pPr marL="524712" indent="-524712" algn="l" defTabSz="699614" rtl="0" eaLnBrk="1" latinLnBrk="0" hangingPunct="1">
              <a:lnSpc>
                <a:spcPct val="120000"/>
              </a:lnSpc>
              <a:spcBef>
                <a:spcPts val="600"/>
              </a:spcBef>
              <a:spcAft>
                <a:spcPts val="600"/>
              </a:spcAft>
              <a:buFont typeface="Arial"/>
              <a:buChar char="•"/>
              <a:defRPr sz="40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24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20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8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524510" indent="-524510">
              <a:buFont typeface="Wingdings"/>
              <a:buChar char="q"/>
            </a:pPr>
            <a:r>
              <a:rPr lang="en-US" sz="2400"/>
              <a:t>Initial interview/Occupational Profile</a:t>
            </a:r>
          </a:p>
          <a:p>
            <a:pPr marL="524510" indent="-524510">
              <a:buFont typeface="Wingdings"/>
              <a:buChar char="q"/>
            </a:pPr>
            <a:r>
              <a:rPr lang="en-US" sz="2400"/>
              <a:t>Build upon referral from SDC</a:t>
            </a:r>
          </a:p>
          <a:p>
            <a:pPr marL="524510" indent="-524510">
              <a:buFont typeface="Wingdings"/>
              <a:buChar char="q"/>
            </a:pPr>
            <a:r>
              <a:rPr lang="en-US" sz="2400"/>
              <a:t>Inquire about 5 areas of school</a:t>
            </a:r>
          </a:p>
          <a:p>
            <a:pPr marL="524510" indent="-524510">
              <a:buFont typeface="Wingdings"/>
              <a:buChar char="q"/>
            </a:pPr>
            <a:r>
              <a:rPr lang="en-US" sz="2400"/>
              <a:t>Inquire about student's support system </a:t>
            </a:r>
          </a:p>
          <a:p>
            <a:pPr marL="524510" indent="-524510">
              <a:buFont typeface="Wingdings"/>
              <a:buChar char="q"/>
            </a:pPr>
            <a:r>
              <a:rPr lang="en-US" sz="2400"/>
              <a:t>Provide resources, training and software/hardware as applicable</a:t>
            </a:r>
          </a:p>
          <a:p>
            <a:pPr marL="524510" indent="-524510">
              <a:buFont typeface="Wingdings"/>
              <a:buChar char="q"/>
            </a:pPr>
            <a:endParaRPr lang="en-US"/>
          </a:p>
        </p:txBody>
      </p:sp>
    </p:spTree>
    <p:extLst>
      <p:ext uri="{BB962C8B-B14F-4D97-AF65-F5344CB8AC3E}">
        <p14:creationId xmlns:p14="http://schemas.microsoft.com/office/powerpoint/2010/main" val="36193298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fferent types of clocks">
            <a:extLst>
              <a:ext uri="{FF2B5EF4-FFF2-40B4-BE49-F238E27FC236}">
                <a16:creationId xmlns:a16="http://schemas.microsoft.com/office/drawing/2014/main" id="{548EC66B-A8D7-4B09-06D5-DDA94D6BF405}"/>
              </a:ext>
            </a:extLst>
          </p:cNvPr>
          <p:cNvPicPr>
            <a:picLocks noChangeAspect="1"/>
          </p:cNvPicPr>
          <p:nvPr/>
        </p:nvPicPr>
        <p:blipFill>
          <a:blip r:embed="rId2"/>
          <a:srcRect l="12380" r="31761"/>
          <a:stretch/>
        </p:blipFill>
        <p:spPr>
          <a:xfrm>
            <a:off x="2" y="10"/>
            <a:ext cx="7711707" cy="7772390"/>
          </a:xfrm>
          <a:prstGeom prst="rect">
            <a:avLst/>
          </a:prstGeom>
          <a:noFill/>
        </p:spPr>
      </p:pic>
      <p:sp>
        <p:nvSpPr>
          <p:cNvPr id="7" name="Title 1">
            <a:extLst>
              <a:ext uri="{FF2B5EF4-FFF2-40B4-BE49-F238E27FC236}">
                <a16:creationId xmlns:a16="http://schemas.microsoft.com/office/drawing/2014/main" id="{DD6B135E-1645-C862-AF37-9DB6E64B187A}"/>
              </a:ext>
            </a:extLst>
          </p:cNvPr>
          <p:cNvSpPr>
            <a:spLocks noGrp="1"/>
          </p:cNvSpPr>
          <p:nvPr>
            <p:ph type="title"/>
          </p:nvPr>
        </p:nvSpPr>
        <p:spPr>
          <a:xfrm>
            <a:off x="8250213" y="524650"/>
            <a:ext cx="4862405" cy="3783344"/>
          </a:xfrm>
        </p:spPr>
        <p:txBody>
          <a:bodyPr anchor="t">
            <a:noAutofit/>
          </a:bodyPr>
          <a:lstStyle/>
          <a:p>
            <a:pPr algn="ctr">
              <a:lnSpc>
                <a:spcPct val="90000"/>
              </a:lnSpc>
            </a:pPr>
            <a:r>
              <a:rPr lang="en-US"/>
              <a:t>Time Management and Organization </a:t>
            </a:r>
          </a:p>
        </p:txBody>
      </p:sp>
      <p:sp>
        <p:nvSpPr>
          <p:cNvPr id="9" name="Content Placeholder 2">
            <a:extLst>
              <a:ext uri="{FF2B5EF4-FFF2-40B4-BE49-F238E27FC236}">
                <a16:creationId xmlns:a16="http://schemas.microsoft.com/office/drawing/2014/main" id="{6D5F2B5A-E5AD-3631-C051-31B20B5F4719}"/>
              </a:ext>
            </a:extLst>
          </p:cNvPr>
          <p:cNvSpPr txBox="1">
            <a:spLocks/>
          </p:cNvSpPr>
          <p:nvPr/>
        </p:nvSpPr>
        <p:spPr>
          <a:xfrm>
            <a:off x="8122167" y="4468123"/>
            <a:ext cx="4862404" cy="2950608"/>
          </a:xfrm>
          <a:prstGeom prst="rect">
            <a:avLst/>
          </a:prstGeom>
        </p:spPr>
        <p:txBody>
          <a:bodyPr vert="horz" lIns="91440" tIns="91440" rIns="91440" bIns="91440" rtlCol="0" anchor="t">
            <a:normAutofit/>
          </a:bodyPr>
          <a:lstStyle>
            <a:lvl1pPr marL="524712" indent="-524712" algn="l" defTabSz="699614" rtl="0" eaLnBrk="1" latinLnBrk="0" hangingPunct="1">
              <a:lnSpc>
                <a:spcPct val="120000"/>
              </a:lnSpc>
              <a:spcBef>
                <a:spcPts val="600"/>
              </a:spcBef>
              <a:spcAft>
                <a:spcPts val="600"/>
              </a:spcAft>
              <a:buFont typeface="Arial"/>
              <a:buChar char="•"/>
              <a:defRPr sz="40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24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20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8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524510" indent="-524510"/>
            <a:r>
              <a:rPr lang="en-US" sz="2000"/>
              <a:t>ATRC Survey: 1,642 participants</a:t>
            </a:r>
          </a:p>
          <a:p>
            <a:pPr marL="1136650" lvl="1" indent="-436880">
              <a:buFont typeface="Courier New"/>
              <a:buChar char="o"/>
            </a:pPr>
            <a:r>
              <a:rPr lang="en-US" sz="1800"/>
              <a:t>967 (59%) rated 10/10 importance for TMO in Higher Education</a:t>
            </a:r>
          </a:p>
          <a:p>
            <a:pPr marL="1399540" lvl="2" indent="0">
              <a:buFont typeface="Arial"/>
              <a:buNone/>
            </a:pPr>
            <a:endParaRPr lang="en-US"/>
          </a:p>
          <a:p>
            <a:pPr marL="524510" indent="-524510"/>
            <a:endParaRPr lang="en-US"/>
          </a:p>
        </p:txBody>
      </p:sp>
    </p:spTree>
    <p:extLst>
      <p:ext uri="{BB962C8B-B14F-4D97-AF65-F5344CB8AC3E}">
        <p14:creationId xmlns:p14="http://schemas.microsoft.com/office/powerpoint/2010/main" val="24578416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B5DFD-3914-CA90-2B1F-F32790B4FBD7}"/>
              </a:ext>
            </a:extLst>
          </p:cNvPr>
          <p:cNvSpPr>
            <a:spLocks noGrp="1"/>
          </p:cNvSpPr>
          <p:nvPr>
            <p:ph type="title"/>
          </p:nvPr>
        </p:nvSpPr>
        <p:spPr>
          <a:xfrm>
            <a:off x="285595" y="350370"/>
            <a:ext cx="12561453" cy="1015663"/>
          </a:xfrm>
        </p:spPr>
        <p:txBody>
          <a:bodyPr/>
          <a:lstStyle/>
          <a:p>
            <a:r>
              <a:rPr lang="en-US"/>
              <a:t>Low Tech Options</a:t>
            </a:r>
          </a:p>
        </p:txBody>
      </p:sp>
      <p:sp>
        <p:nvSpPr>
          <p:cNvPr id="5" name="TextBox 4">
            <a:extLst>
              <a:ext uri="{FF2B5EF4-FFF2-40B4-BE49-F238E27FC236}">
                <a16:creationId xmlns:a16="http://schemas.microsoft.com/office/drawing/2014/main" id="{090653A9-5897-E991-9D30-458EE44E8512}"/>
              </a:ext>
            </a:extLst>
          </p:cNvPr>
          <p:cNvSpPr txBox="1"/>
          <p:nvPr/>
        </p:nvSpPr>
        <p:spPr>
          <a:xfrm>
            <a:off x="685920" y="1475105"/>
            <a:ext cx="496297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Wingdings"/>
              <a:buChar char="q"/>
            </a:pPr>
            <a:r>
              <a:rPr lang="en-US" sz="3200">
                <a:cs typeface="Arial" panose="020B0604020202020204"/>
              </a:rPr>
              <a:t>Planners</a:t>
            </a:r>
          </a:p>
          <a:p>
            <a:endParaRPr lang="en-US" sz="3200">
              <a:cs typeface="Arial" panose="020B0604020202020204"/>
            </a:endParaRPr>
          </a:p>
          <a:p>
            <a:pPr marL="342900" indent="-342900">
              <a:buFont typeface="Wingdings"/>
              <a:buChar char="q"/>
            </a:pPr>
            <a:r>
              <a:rPr lang="en-US" sz="3200">
                <a:cs typeface="Arial" panose="020B0604020202020204"/>
              </a:rPr>
              <a:t>Checklists</a:t>
            </a:r>
          </a:p>
          <a:p>
            <a:endParaRPr lang="en-US" sz="3200">
              <a:cs typeface="Arial" panose="020B0604020202020204"/>
            </a:endParaRPr>
          </a:p>
          <a:p>
            <a:pPr marL="342900" indent="-342900">
              <a:buFont typeface="Wingdings"/>
              <a:buChar char="q"/>
            </a:pPr>
            <a:r>
              <a:rPr lang="en-US" sz="3200">
                <a:cs typeface="Arial" panose="020B0604020202020204"/>
              </a:rPr>
              <a:t>Sticky Notes</a:t>
            </a:r>
          </a:p>
          <a:p>
            <a:endParaRPr lang="en-US" sz="3200">
              <a:cs typeface="Arial" panose="020B0604020202020204"/>
            </a:endParaRPr>
          </a:p>
          <a:p>
            <a:pPr marL="342900" indent="-342900">
              <a:buFont typeface="Wingdings"/>
              <a:buChar char="q"/>
            </a:pPr>
            <a:r>
              <a:rPr lang="en-US" sz="3200">
                <a:cs typeface="Arial" panose="020B0604020202020204"/>
              </a:rPr>
              <a:t>Whiteboards</a:t>
            </a:r>
          </a:p>
          <a:p>
            <a:endParaRPr lang="en-US" sz="3200">
              <a:cs typeface="Arial" panose="020B0604020202020204"/>
            </a:endParaRPr>
          </a:p>
          <a:p>
            <a:pPr marL="342900" indent="-342900">
              <a:buFont typeface="Wingdings"/>
              <a:buChar char="q"/>
            </a:pPr>
            <a:r>
              <a:rPr lang="en-US" sz="3200">
                <a:cs typeface="Arial" panose="020B0604020202020204"/>
              </a:rPr>
              <a:t>Wall Calendars</a:t>
            </a:r>
          </a:p>
          <a:p>
            <a:endParaRPr lang="en-US" sz="3200">
              <a:cs typeface="Arial" panose="020B0604020202020204"/>
            </a:endParaRPr>
          </a:p>
          <a:p>
            <a:pPr marL="342900" indent="-342900">
              <a:buFont typeface="Wingdings"/>
              <a:buChar char="q"/>
            </a:pPr>
            <a:r>
              <a:rPr lang="en-US" sz="3200">
                <a:cs typeface="Arial" panose="020B0604020202020204"/>
              </a:rPr>
              <a:t>Passion Planners </a:t>
            </a:r>
          </a:p>
        </p:txBody>
      </p:sp>
      <p:pic>
        <p:nvPicPr>
          <p:cNvPr id="6" name="Picture 5" descr="White sheet with daily agenda blank lines and spaces">
            <a:extLst>
              <a:ext uri="{FF2B5EF4-FFF2-40B4-BE49-F238E27FC236}">
                <a16:creationId xmlns:a16="http://schemas.microsoft.com/office/drawing/2014/main" id="{559BDE42-BB23-F22B-C8EA-2120CA4AF0BC}"/>
              </a:ext>
            </a:extLst>
          </p:cNvPr>
          <p:cNvPicPr>
            <a:picLocks noChangeAspect="1"/>
          </p:cNvPicPr>
          <p:nvPr/>
        </p:nvPicPr>
        <p:blipFill>
          <a:blip r:embed="rId2"/>
          <a:stretch>
            <a:fillRect/>
          </a:stretch>
        </p:blipFill>
        <p:spPr>
          <a:xfrm>
            <a:off x="4638955" y="1813112"/>
            <a:ext cx="3152775" cy="4648200"/>
          </a:xfrm>
          <a:prstGeom prst="rect">
            <a:avLst/>
          </a:prstGeom>
        </p:spPr>
      </p:pic>
      <p:pic>
        <p:nvPicPr>
          <p:cNvPr id="7" name="Picture 6" descr="Person's hand Checking off items on a checklist">
            <a:extLst>
              <a:ext uri="{FF2B5EF4-FFF2-40B4-BE49-F238E27FC236}">
                <a16:creationId xmlns:a16="http://schemas.microsoft.com/office/drawing/2014/main" id="{246497F8-5BA9-8541-2901-C055191A377E}"/>
              </a:ext>
            </a:extLst>
          </p:cNvPr>
          <p:cNvPicPr>
            <a:picLocks noChangeAspect="1"/>
          </p:cNvPicPr>
          <p:nvPr/>
        </p:nvPicPr>
        <p:blipFill>
          <a:blip r:embed="rId3"/>
          <a:stretch>
            <a:fillRect/>
          </a:stretch>
        </p:blipFill>
        <p:spPr>
          <a:xfrm>
            <a:off x="9345425" y="848565"/>
            <a:ext cx="3457575" cy="1933575"/>
          </a:xfrm>
          <a:prstGeom prst="rect">
            <a:avLst/>
          </a:prstGeom>
        </p:spPr>
      </p:pic>
      <p:pic>
        <p:nvPicPr>
          <p:cNvPr id="8" name="Picture 7" descr="Passion Planner with highlighted areas written on a weekly schedule">
            <a:extLst>
              <a:ext uri="{FF2B5EF4-FFF2-40B4-BE49-F238E27FC236}">
                <a16:creationId xmlns:a16="http://schemas.microsoft.com/office/drawing/2014/main" id="{6F4B9256-AAC4-16BE-F08D-064F95C9FF3F}"/>
              </a:ext>
            </a:extLst>
          </p:cNvPr>
          <p:cNvPicPr>
            <a:picLocks noChangeAspect="1"/>
          </p:cNvPicPr>
          <p:nvPr/>
        </p:nvPicPr>
        <p:blipFill>
          <a:blip r:embed="rId4"/>
          <a:stretch>
            <a:fillRect/>
          </a:stretch>
        </p:blipFill>
        <p:spPr>
          <a:xfrm>
            <a:off x="8579784" y="3281082"/>
            <a:ext cx="4648200" cy="3200400"/>
          </a:xfrm>
          <a:prstGeom prst="rect">
            <a:avLst/>
          </a:prstGeom>
        </p:spPr>
      </p:pic>
    </p:spTree>
    <p:extLst>
      <p:ext uri="{BB962C8B-B14F-4D97-AF65-F5344CB8AC3E}">
        <p14:creationId xmlns:p14="http://schemas.microsoft.com/office/powerpoint/2010/main" val="20989732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AFBC75-37C0-B191-6A79-C786466EC268}"/>
              </a:ext>
            </a:extLst>
          </p:cNvPr>
          <p:cNvSpPr>
            <a:spLocks noGrp="1"/>
          </p:cNvSpPr>
          <p:nvPr>
            <p:ph type="title"/>
          </p:nvPr>
        </p:nvSpPr>
        <p:spPr>
          <a:xfrm>
            <a:off x="339383" y="493805"/>
            <a:ext cx="12561453" cy="1015663"/>
          </a:xfrm>
        </p:spPr>
        <p:txBody>
          <a:bodyPr/>
          <a:lstStyle/>
          <a:p>
            <a:r>
              <a:rPr lang="en-US"/>
              <a:t>Digital Calendars</a:t>
            </a:r>
          </a:p>
        </p:txBody>
      </p:sp>
      <p:sp>
        <p:nvSpPr>
          <p:cNvPr id="5" name="TextBox 4">
            <a:extLst>
              <a:ext uri="{FF2B5EF4-FFF2-40B4-BE49-F238E27FC236}">
                <a16:creationId xmlns:a16="http://schemas.microsoft.com/office/drawing/2014/main" id="{C1458E58-3778-3647-B97E-53DE0C424D63}"/>
              </a:ext>
            </a:extLst>
          </p:cNvPr>
          <p:cNvSpPr txBox="1"/>
          <p:nvPr/>
        </p:nvSpPr>
        <p:spPr>
          <a:xfrm>
            <a:off x="605215" y="1725987"/>
            <a:ext cx="9078241"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sz="2800">
                <a:cs typeface="Arial" panose="020B0604020202020204"/>
              </a:rPr>
              <a:t>Outlook</a:t>
            </a:r>
          </a:p>
          <a:p>
            <a:endParaRPr lang="en-US" sz="2800">
              <a:cs typeface="Arial" panose="020B0604020202020204"/>
            </a:endParaRPr>
          </a:p>
          <a:p>
            <a:pPr marL="342900" indent="-342900">
              <a:buFont typeface="Wingdings"/>
              <a:buChar char="q"/>
            </a:pPr>
            <a:r>
              <a:rPr lang="en-US" sz="2800">
                <a:cs typeface="Arial" panose="020B0604020202020204"/>
              </a:rPr>
              <a:t>Google</a:t>
            </a:r>
          </a:p>
          <a:p>
            <a:endParaRPr lang="en-US" sz="2800">
              <a:cs typeface="Arial" panose="020B0604020202020204"/>
            </a:endParaRPr>
          </a:p>
          <a:p>
            <a:pPr marL="342900" indent="-342900">
              <a:buFont typeface="Wingdings"/>
              <a:buChar char="q"/>
            </a:pPr>
            <a:r>
              <a:rPr lang="en-US" sz="2800">
                <a:cs typeface="Arial" panose="020B0604020202020204"/>
              </a:rPr>
              <a:t>Apple (iCal)</a:t>
            </a:r>
          </a:p>
          <a:p>
            <a:pPr marL="342900" indent="-342900">
              <a:buFont typeface="Wingdings"/>
              <a:buChar char="q"/>
            </a:pPr>
            <a:endParaRPr lang="en-US" sz="2800">
              <a:cs typeface="Arial" panose="020B0604020202020204"/>
            </a:endParaRPr>
          </a:p>
          <a:p>
            <a:pPr marL="342900" indent="-342900">
              <a:buFont typeface="Wingdings"/>
              <a:buChar char="q"/>
            </a:pPr>
            <a:r>
              <a:rPr lang="en-US" sz="2800">
                <a:cs typeface="Arial" panose="020B0604020202020204"/>
              </a:rPr>
              <a:t>LMS (Canvas Calendar)</a:t>
            </a:r>
          </a:p>
          <a:p>
            <a:pPr marL="342900" indent="-342900">
              <a:buFont typeface="Wingdings"/>
              <a:buChar char="q"/>
            </a:pPr>
            <a:endParaRPr lang="en-US" sz="2800">
              <a:cs typeface="Arial" panose="020B0604020202020204"/>
            </a:endParaRPr>
          </a:p>
          <a:p>
            <a:pPr marL="342900" indent="-342900">
              <a:buFont typeface="Wingdings"/>
              <a:buChar char="q"/>
            </a:pPr>
            <a:r>
              <a:rPr lang="en-US" sz="2800">
                <a:cs typeface="Arial" panose="020B0604020202020204"/>
              </a:rPr>
              <a:t>Useful Features</a:t>
            </a:r>
          </a:p>
          <a:p>
            <a:pPr marL="852170" lvl="1" indent="-342900">
              <a:buFont typeface="Courier New"/>
              <a:buChar char="o"/>
            </a:pPr>
            <a:r>
              <a:rPr lang="en-US" sz="2800">
                <a:cs typeface="Arial" panose="020B0604020202020204"/>
              </a:rPr>
              <a:t>Recurring Events</a:t>
            </a:r>
          </a:p>
          <a:p>
            <a:pPr marL="852170" lvl="1" indent="-342900">
              <a:buFont typeface="Courier New"/>
              <a:buChar char="o"/>
            </a:pPr>
            <a:r>
              <a:rPr lang="en-US" sz="2800">
                <a:cs typeface="Arial" panose="020B0604020202020204"/>
              </a:rPr>
              <a:t>Color Coding</a:t>
            </a:r>
          </a:p>
          <a:p>
            <a:pPr marL="852170" lvl="1" indent="-342900">
              <a:buFont typeface="Courier New"/>
              <a:buChar char="o"/>
            </a:pPr>
            <a:r>
              <a:rPr lang="en-US" sz="2800">
                <a:cs typeface="Arial" panose="020B0604020202020204"/>
              </a:rPr>
              <a:t>Notifications and alerts</a:t>
            </a:r>
          </a:p>
          <a:p>
            <a:pPr marL="852170" lvl="1" indent="-342900">
              <a:buFont typeface="Courier New"/>
              <a:buChar char="o"/>
            </a:pPr>
            <a:r>
              <a:rPr lang="en-US" sz="2800">
                <a:cs typeface="Arial" panose="020B0604020202020204"/>
              </a:rPr>
              <a:t>Syncing LMS with personal calendars</a:t>
            </a:r>
          </a:p>
          <a:p>
            <a:pPr marL="342900" indent="-342900">
              <a:buFont typeface="Wingdings"/>
              <a:buChar char="q"/>
            </a:pPr>
            <a:endParaRPr lang="en-US">
              <a:cs typeface="Arial" panose="020B0604020202020204"/>
            </a:endParaRPr>
          </a:p>
        </p:txBody>
      </p:sp>
      <p:pic>
        <p:nvPicPr>
          <p:cNvPr id="6" name="Picture 5" descr="Google calendar with various colored sections for agenda items through a typical work week">
            <a:extLst>
              <a:ext uri="{FF2B5EF4-FFF2-40B4-BE49-F238E27FC236}">
                <a16:creationId xmlns:a16="http://schemas.microsoft.com/office/drawing/2014/main" id="{2DDDD0E1-9174-1D51-63B2-0F9A9F63AF5F}"/>
              </a:ext>
            </a:extLst>
          </p:cNvPr>
          <p:cNvPicPr>
            <a:picLocks noChangeAspect="1"/>
          </p:cNvPicPr>
          <p:nvPr/>
        </p:nvPicPr>
        <p:blipFill>
          <a:blip r:embed="rId2"/>
          <a:stretch>
            <a:fillRect/>
          </a:stretch>
        </p:blipFill>
        <p:spPr>
          <a:xfrm>
            <a:off x="5981044" y="1725404"/>
            <a:ext cx="6474726" cy="4178490"/>
          </a:xfrm>
          <a:prstGeom prst="rect">
            <a:avLst/>
          </a:prstGeom>
        </p:spPr>
      </p:pic>
    </p:spTree>
    <p:extLst>
      <p:ext uri="{BB962C8B-B14F-4D97-AF65-F5344CB8AC3E}">
        <p14:creationId xmlns:p14="http://schemas.microsoft.com/office/powerpoint/2010/main" val="8124336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AFBC75-37C0-B191-6A79-C786466EC268}"/>
              </a:ext>
            </a:extLst>
          </p:cNvPr>
          <p:cNvSpPr>
            <a:spLocks noGrp="1"/>
          </p:cNvSpPr>
          <p:nvPr>
            <p:ph type="title"/>
          </p:nvPr>
        </p:nvSpPr>
        <p:spPr>
          <a:xfrm>
            <a:off x="339383" y="493805"/>
            <a:ext cx="12561453" cy="1015663"/>
          </a:xfrm>
        </p:spPr>
        <p:txBody>
          <a:bodyPr/>
          <a:lstStyle/>
          <a:p>
            <a:r>
              <a:rPr lang="en-US"/>
              <a:t>LMS Organization</a:t>
            </a:r>
          </a:p>
        </p:txBody>
      </p:sp>
      <p:sp>
        <p:nvSpPr>
          <p:cNvPr id="5" name="TextBox 4">
            <a:extLst>
              <a:ext uri="{FF2B5EF4-FFF2-40B4-BE49-F238E27FC236}">
                <a16:creationId xmlns:a16="http://schemas.microsoft.com/office/drawing/2014/main" id="{C1458E58-3778-3647-B97E-53DE0C424D63}"/>
              </a:ext>
            </a:extLst>
          </p:cNvPr>
          <p:cNvSpPr txBox="1"/>
          <p:nvPr/>
        </p:nvSpPr>
        <p:spPr>
          <a:xfrm>
            <a:off x="605215" y="1725987"/>
            <a:ext cx="907824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sz="2800">
                <a:cs typeface="Arial" panose="020B0604020202020204"/>
              </a:rPr>
              <a:t>Web Extensions</a:t>
            </a:r>
            <a:endParaRPr lang="en-US"/>
          </a:p>
          <a:p>
            <a:pPr marL="852170" lvl="1" indent="-342900">
              <a:buFont typeface="Courier New"/>
              <a:buChar char="o"/>
            </a:pPr>
            <a:r>
              <a:rPr lang="en-US" sz="2800">
                <a:cs typeface="Arial" panose="020B0604020202020204"/>
              </a:rPr>
              <a:t>Tasks for Canvas</a:t>
            </a:r>
          </a:p>
          <a:p>
            <a:pPr marL="852170" lvl="1" indent="-342900">
              <a:buFont typeface="Courier New"/>
              <a:buChar char="o"/>
            </a:pPr>
            <a:r>
              <a:rPr lang="en-US" sz="2800">
                <a:cs typeface="Arial" panose="020B0604020202020204"/>
              </a:rPr>
              <a:t>Better Canvas </a:t>
            </a:r>
          </a:p>
          <a:p>
            <a:pPr marL="852170" lvl="1" indent="-342900">
              <a:buFont typeface="Courier New"/>
              <a:buChar char="o"/>
            </a:pPr>
            <a:r>
              <a:rPr lang="en-US" sz="2800">
                <a:cs typeface="Arial" panose="020B0604020202020204"/>
              </a:rPr>
              <a:t>Canvas To-Do </a:t>
            </a:r>
          </a:p>
          <a:p>
            <a:pPr marL="509270" lvl="1"/>
            <a:endParaRPr lang="en-US" sz="2800">
              <a:cs typeface="Arial" panose="020B0604020202020204"/>
            </a:endParaRPr>
          </a:p>
          <a:p>
            <a:pPr marL="342900" indent="-342900">
              <a:buFont typeface="Wingdings"/>
              <a:buChar char="q"/>
            </a:pPr>
            <a:endParaRPr lang="en-US">
              <a:cs typeface="Arial" panose="020B0604020202020204"/>
            </a:endParaRPr>
          </a:p>
        </p:txBody>
      </p:sp>
      <p:pic>
        <p:nvPicPr>
          <p:cNvPr id="2" name="Picture 1" descr="Task for Canvas on the Canvas dashboard with courses highlighted in different colors and a circle in top right corner that depicts when homework items are completed and due&#10;">
            <a:extLst>
              <a:ext uri="{FF2B5EF4-FFF2-40B4-BE49-F238E27FC236}">
                <a16:creationId xmlns:a16="http://schemas.microsoft.com/office/drawing/2014/main" id="{3151BF39-C48B-F480-6A93-D2966F9AB3AB}"/>
              </a:ext>
            </a:extLst>
          </p:cNvPr>
          <p:cNvPicPr>
            <a:picLocks noChangeAspect="1"/>
          </p:cNvPicPr>
          <p:nvPr/>
        </p:nvPicPr>
        <p:blipFill>
          <a:blip r:embed="rId2"/>
          <a:stretch>
            <a:fillRect/>
          </a:stretch>
        </p:blipFill>
        <p:spPr>
          <a:xfrm>
            <a:off x="4993701" y="1511626"/>
            <a:ext cx="7715250" cy="5019675"/>
          </a:xfrm>
          <a:prstGeom prst="rect">
            <a:avLst/>
          </a:prstGeom>
        </p:spPr>
      </p:pic>
    </p:spTree>
    <p:extLst>
      <p:ext uri="{BB962C8B-B14F-4D97-AF65-F5344CB8AC3E}">
        <p14:creationId xmlns:p14="http://schemas.microsoft.com/office/powerpoint/2010/main" val="21559628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AFBC75-37C0-B191-6A79-C786466EC268}"/>
              </a:ext>
            </a:extLst>
          </p:cNvPr>
          <p:cNvSpPr>
            <a:spLocks noGrp="1"/>
          </p:cNvSpPr>
          <p:nvPr>
            <p:ph type="title"/>
          </p:nvPr>
        </p:nvSpPr>
        <p:spPr>
          <a:xfrm>
            <a:off x="339383" y="493805"/>
            <a:ext cx="12561453" cy="1015663"/>
          </a:xfrm>
        </p:spPr>
        <p:txBody>
          <a:bodyPr/>
          <a:lstStyle/>
          <a:p>
            <a:r>
              <a:rPr lang="en-US"/>
              <a:t>Digital School Planners</a:t>
            </a:r>
          </a:p>
        </p:txBody>
      </p:sp>
      <p:sp>
        <p:nvSpPr>
          <p:cNvPr id="5" name="TextBox 4">
            <a:extLst>
              <a:ext uri="{FF2B5EF4-FFF2-40B4-BE49-F238E27FC236}">
                <a16:creationId xmlns:a16="http://schemas.microsoft.com/office/drawing/2014/main" id="{C1458E58-3778-3647-B97E-53DE0C424D63}"/>
              </a:ext>
            </a:extLst>
          </p:cNvPr>
          <p:cNvSpPr txBox="1"/>
          <p:nvPr/>
        </p:nvSpPr>
        <p:spPr>
          <a:xfrm>
            <a:off x="605215" y="1725987"/>
            <a:ext cx="907824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sz="2800">
                <a:cs typeface="Arial" panose="020B0604020202020204"/>
              </a:rPr>
              <a:t>My Study Life</a:t>
            </a:r>
          </a:p>
          <a:p>
            <a:endParaRPr lang="en-US" sz="2800">
              <a:cs typeface="Arial" panose="020B0604020202020204"/>
            </a:endParaRPr>
          </a:p>
          <a:p>
            <a:pPr marL="342900" indent="-342900">
              <a:buFont typeface="Wingdings"/>
              <a:buChar char="q"/>
            </a:pPr>
            <a:r>
              <a:rPr lang="en-US" sz="2800">
                <a:cs typeface="Arial" panose="020B0604020202020204"/>
              </a:rPr>
              <a:t>IStudiez</a:t>
            </a:r>
          </a:p>
          <a:p>
            <a:endParaRPr lang="en-US" sz="2800">
              <a:cs typeface="Arial" panose="020B0604020202020204"/>
            </a:endParaRPr>
          </a:p>
          <a:p>
            <a:pPr marL="342900" indent="-342900">
              <a:buFont typeface="Wingdings"/>
              <a:buChar char="q"/>
            </a:pPr>
            <a:r>
              <a:rPr lang="en-US" sz="2800">
                <a:cs typeface="Arial" panose="020B0604020202020204"/>
              </a:rPr>
              <a:t>Artful Agenda</a:t>
            </a:r>
          </a:p>
          <a:p>
            <a:endParaRPr lang="en-US" sz="2800">
              <a:cs typeface="Arial" panose="020B0604020202020204"/>
            </a:endParaRPr>
          </a:p>
          <a:p>
            <a:pPr marL="342900" indent="-342900">
              <a:buFont typeface="Wingdings"/>
              <a:buChar char="q"/>
            </a:pPr>
            <a:r>
              <a:rPr lang="en-US" sz="2800" err="1">
                <a:cs typeface="Arial" panose="020B0604020202020204"/>
              </a:rPr>
              <a:t>Structured.app</a:t>
            </a:r>
            <a:endParaRPr lang="en-US" sz="2800">
              <a:cs typeface="Arial" panose="020B0604020202020204"/>
            </a:endParaRPr>
          </a:p>
          <a:p>
            <a:pPr marL="342900" indent="-342900">
              <a:buFont typeface="Wingdings"/>
              <a:buChar char="q"/>
            </a:pPr>
            <a:endParaRPr lang="en-US">
              <a:cs typeface="Arial" panose="020B0604020202020204"/>
            </a:endParaRPr>
          </a:p>
        </p:txBody>
      </p:sp>
      <p:pic>
        <p:nvPicPr>
          <p:cNvPr id="7" name="Picture 6" descr="istudiez screen shot of list of tasks to complete during a typical day as well as a month-at-a-glance on right side of screen ">
            <a:extLst>
              <a:ext uri="{FF2B5EF4-FFF2-40B4-BE49-F238E27FC236}">
                <a16:creationId xmlns:a16="http://schemas.microsoft.com/office/drawing/2014/main" id="{BC9BF7A0-51EF-6F03-19AF-38A292E41BA2}"/>
              </a:ext>
            </a:extLst>
          </p:cNvPr>
          <p:cNvPicPr>
            <a:picLocks noChangeAspect="1"/>
          </p:cNvPicPr>
          <p:nvPr/>
        </p:nvPicPr>
        <p:blipFill>
          <a:blip r:embed="rId2"/>
          <a:stretch>
            <a:fillRect/>
          </a:stretch>
        </p:blipFill>
        <p:spPr>
          <a:xfrm>
            <a:off x="7058465" y="1926428"/>
            <a:ext cx="5574650" cy="3420623"/>
          </a:xfrm>
          <a:prstGeom prst="rect">
            <a:avLst/>
          </a:prstGeom>
        </p:spPr>
      </p:pic>
      <p:pic>
        <p:nvPicPr>
          <p:cNvPr id="2" name="Picture 1" descr="Artful Agenda screen with monthly view depicting various events digitally written in for schedule">
            <a:extLst>
              <a:ext uri="{FF2B5EF4-FFF2-40B4-BE49-F238E27FC236}">
                <a16:creationId xmlns:a16="http://schemas.microsoft.com/office/drawing/2014/main" id="{3964F5D8-35C0-0766-7955-729D04F67C90}"/>
              </a:ext>
            </a:extLst>
          </p:cNvPr>
          <p:cNvPicPr>
            <a:picLocks noChangeAspect="1"/>
          </p:cNvPicPr>
          <p:nvPr/>
        </p:nvPicPr>
        <p:blipFill>
          <a:blip r:embed="rId3"/>
          <a:stretch>
            <a:fillRect/>
          </a:stretch>
        </p:blipFill>
        <p:spPr>
          <a:xfrm>
            <a:off x="1785207" y="5114175"/>
            <a:ext cx="4455995" cy="2390160"/>
          </a:xfrm>
          <a:prstGeom prst="rect">
            <a:avLst/>
          </a:prstGeom>
        </p:spPr>
      </p:pic>
    </p:spTree>
    <p:extLst>
      <p:ext uri="{BB962C8B-B14F-4D97-AF65-F5344CB8AC3E}">
        <p14:creationId xmlns:p14="http://schemas.microsoft.com/office/powerpoint/2010/main" val="31778351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Custom 2">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F4F3E2"/>
      </a:hlink>
      <a:folHlink>
        <a:srgbClr val="EFB2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eeb0db4-6941-49d2-9634-a01345e579f9" xsi:nil="true"/>
    <lcf76f155ced4ddcb4097134ff3c332f xmlns="4461c17a-5b11-49e7-b400-ed9a8c0e92c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902101C862A64F8F6F39EF490899CA" ma:contentTypeVersion="17" ma:contentTypeDescription="Create a new document." ma:contentTypeScope="" ma:versionID="8f6f2e5e1fb6bad0f5d9465c6a79468c">
  <xsd:schema xmlns:xsd="http://www.w3.org/2001/XMLSchema" xmlns:xs="http://www.w3.org/2001/XMLSchema" xmlns:p="http://schemas.microsoft.com/office/2006/metadata/properties" xmlns:ns2="4461c17a-5b11-49e7-b400-ed9a8c0e92c0" xmlns:ns3="0eeb0db4-6941-49d2-9634-a01345e579f9" targetNamespace="http://schemas.microsoft.com/office/2006/metadata/properties" ma:root="true" ma:fieldsID="79a279da13629bdee837783b4b4af841" ns2:_="" ns3:_="">
    <xsd:import namespace="4461c17a-5b11-49e7-b400-ed9a8c0e92c0"/>
    <xsd:import namespace="0eeb0db4-6941-49d2-9634-a01345e579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1c17a-5b11-49e7-b400-ed9a8c0e92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eb0db4-6941-49d2-9634-a01345e579f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215364-7e59-4c5f-997a-c5fe9c4c0218}" ma:internalName="TaxCatchAll" ma:showField="CatchAllData" ma:web="0eeb0db4-6941-49d2-9634-a01345e579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4C4591-C6E3-4FE7-AED0-EE8B51F33DF6}">
  <ds:schemaRefs>
    <ds:schemaRef ds:uri="http://schemas.microsoft.com/sharepoint/v3/contenttype/forms"/>
  </ds:schemaRefs>
</ds:datastoreItem>
</file>

<file path=customXml/itemProps2.xml><?xml version="1.0" encoding="utf-8"?>
<ds:datastoreItem xmlns:ds="http://schemas.openxmlformats.org/officeDocument/2006/customXml" ds:itemID="{1DDCBD30-D733-409C-BA75-B00AC26B767E}">
  <ds:schemaRef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0eeb0db4-6941-49d2-9634-a01345e579f9"/>
    <ds:schemaRef ds:uri="4461c17a-5b11-49e7-b400-ed9a8c0e92c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0EB6C29-991A-45DD-B97C-EA9BB3B3B670}">
  <ds:schemaRefs>
    <ds:schemaRef ds:uri="0eeb0db4-6941-49d2-9634-a01345e579f9"/>
    <ds:schemaRef ds:uri="4461c17a-5b11-49e7-b400-ed9a8c0e92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1204</Words>
  <Application>Microsoft Office PowerPoint</Application>
  <PresentationFormat>Custom</PresentationFormat>
  <Paragraphs>258</Paragraphs>
  <Slides>30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Arial,Sans-Serif</vt:lpstr>
      <vt:lpstr>Calibri</vt:lpstr>
      <vt:lpstr>Courier New</vt:lpstr>
      <vt:lpstr>Courier New,monospace</vt:lpstr>
      <vt:lpstr>Franklin Gothic Book</vt:lpstr>
      <vt:lpstr>Roboto</vt:lpstr>
      <vt:lpstr>Segoe UI</vt:lpstr>
      <vt:lpstr>Wingdings</vt:lpstr>
      <vt:lpstr>Office Theme</vt:lpstr>
      <vt:lpstr>Just in Time!  Assistive Technology Tools for Organization, Time Management, and Stress Reduction</vt:lpstr>
      <vt:lpstr>Agenda:</vt:lpstr>
      <vt:lpstr>The Assistive Technology Resource Center at Colorado State University</vt:lpstr>
      <vt:lpstr>ATRC's Process of Gathering Information</vt:lpstr>
      <vt:lpstr>Time Management and Organization </vt:lpstr>
      <vt:lpstr>Low Tech Options</vt:lpstr>
      <vt:lpstr>Digital Calendars</vt:lpstr>
      <vt:lpstr>LMS Organization</vt:lpstr>
      <vt:lpstr>Digital School Planners</vt:lpstr>
      <vt:lpstr>Pomodoro and Habit Tracking Apps</vt:lpstr>
      <vt:lpstr>To-Do Lists and Notes</vt:lpstr>
      <vt:lpstr>AI and Time Management </vt:lpstr>
      <vt:lpstr>AI and Time Management</vt:lpstr>
      <vt:lpstr>Body Doubling for Focus  and Co-Working</vt:lpstr>
      <vt:lpstr>Case Study: Elliot</vt:lpstr>
      <vt:lpstr>Case Study: Elliot</vt:lpstr>
      <vt:lpstr>Time Management=Self-care</vt:lpstr>
      <vt:lpstr>Stress Reduction</vt:lpstr>
      <vt:lpstr>Survey Says...</vt:lpstr>
      <vt:lpstr>   Four in 10 college students have recently considered withdrawing from college. The number-one reason why? “Emotional stress.”  Emotional stress was cited by 69 percent of bachelor’s degree students and 55 percent of community college students.  When asked what emotional stress means to them, many students told researchers that coursework can be overwhelming, especially in combination with jobs or caregiving duties. Some mentioned depression and anxiety, or concerns about paying for college. </vt:lpstr>
      <vt:lpstr>Personal Mental Health Reasons</vt:lpstr>
      <vt:lpstr>Students at Colorado State University</vt:lpstr>
      <vt:lpstr>  Learn more (video)</vt:lpstr>
      <vt:lpstr>Help Compass</vt:lpstr>
      <vt:lpstr>NOD</vt:lpstr>
      <vt:lpstr>Apps to support mental health</vt:lpstr>
      <vt:lpstr>Other AT that may reduce stress</vt:lpstr>
      <vt:lpstr>Case Study: Sam</vt:lpstr>
      <vt:lpstr>Case Study: Sam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Walker,Anna</dc:creator>
  <cp:lastModifiedBy>Brodsky,Michelle</cp:lastModifiedBy>
  <cp:revision>52</cp:revision>
  <cp:lastPrinted>2021-02-08T18:24:59Z</cp:lastPrinted>
  <dcterms:created xsi:type="dcterms:W3CDTF">2021-02-08T18:18:47Z</dcterms:created>
  <dcterms:modified xsi:type="dcterms:W3CDTF">2024-10-25T21:16:14Z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0x01010018902101C862A64F8F6F39EF490899CA</vt:lpwstr>
  </property>
  <property fmtid="{D5CDD505-2E9C-101B-9397-08002B2CF9AE}" pid="3" name="MediaServiceImageTags">
    <vt:lpwstr/>
  </property>
</Properties>
</file>