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8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Lst>
  <p:sldSz cx="9144000" cy="5143500" type="screen16x9"/>
  <p:notesSz cx="6858000" cy="9144000"/>
  <p:embeddedFontLst>
    <p:embeddedFont>
      <p:font typeface="Inter" panose="020B0604020202020204" charset="0"/>
      <p:regular r:id="rId84"/>
      <p:bold r:id="rId85"/>
      <p:italic r:id="rId86"/>
      <p:boldItalic r:id="rId87"/>
    </p:embeddedFont>
    <p:embeddedFont>
      <p:font typeface="Lexend Deca" panose="020B0604020202020204" charset="0"/>
      <p:regular r:id="rId88"/>
      <p:bold r:id="rId89"/>
    </p:embeddedFont>
    <p:embeddedFont>
      <p:font typeface="Open Sans" panose="020B0606030504020204" pitchFamily="34" charset="0"/>
      <p:regular r:id="rId90"/>
      <p:bold r:id="rId91"/>
      <p:italic r:id="rId92"/>
      <p:boldItalic r:id="rId93"/>
    </p:embeddedFont>
    <p:embeddedFont>
      <p:font typeface="Plus Jakarta Sans" panose="020B0604020202020204" charset="0"/>
      <p:regular r:id="rId94"/>
      <p:bold r:id="rId95"/>
      <p:italic r:id="rId96"/>
      <p:boldItalic r:id="rId97"/>
    </p:embeddedFont>
    <p:embeddedFont>
      <p:font typeface="Plus Jakarta Sans ExtraBold" panose="020B0604020202020204" charset="0"/>
      <p:bold r:id="rId98"/>
      <p:boldItalic r:id="rId9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516" y="2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font" Target="fonts/font7.fntdata"/><Relationship Id="rId95" Type="http://schemas.openxmlformats.org/officeDocument/2006/relationships/font" Target="fonts/font12.fntdata"/><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font" Target="fonts/font2.fntdata"/><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font" Target="fonts/font16.fntdata"/><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font" Target="fonts/font14.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9.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font" Target="fonts/font4.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font" Target="fonts/font10.fntdata"/><Relationship Id="rId98" Type="http://schemas.openxmlformats.org/officeDocument/2006/relationships/font" Target="fonts/font15.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e705bf18_9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e705bf18_9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f9d3252cb3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f9d3252cb3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f9d3252cb3_0_1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f9d3252cb3_0_1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f9d3252cb3_0_1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f9d3252cb3_0_1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f9d3252cb3_0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f9d3252cb3_0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f9d3252cb3_0_1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f9d3252cb3_0_1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f9d3252cb3_0_1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2f9d3252cb3_0_1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f9d3252cb3_0_1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f9d3252cb3_0_1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2f9d3252cb3_0_15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2f9d3252cb3_0_1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f9d3252cb3_0_1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2f9d3252cb3_0_1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f9d3252cb3_0_1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f9d3252cb3_0_1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f9d3252c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f9d3252c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f9d3252cb3_0_1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f9d3252cb3_0_1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f9d3252cb3_0_1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f9d3252cb3_0_1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f9d3252cb3_0_1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f9d3252cb3_0_1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f9d3252cb3_0_1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f9d3252cb3_0_1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f9d3252cb3_0_1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f9d3252cb3_0_1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f9d3252cb3_0_1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2f9d3252cb3_0_1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f9d3252cb3_0_1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2f9d3252cb3_0_1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f9d3252cb3_0_1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2f9d3252cb3_0_1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f9d3252cb3_0_1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2f9d3252cb3_0_1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2f9d3252cb3_0_1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2f9d3252cb3_0_1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6dc51949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6dc519492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f9d3252cb3_0_1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f9d3252cb3_0_1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f9d3252cb3_0_1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2f9d3252cb3_0_1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2f9d3252cb3_0_16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2f9d3252cb3_0_16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f9d3252cb3_0_1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2f9d3252cb3_0_1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f9d3252cb3_0_1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2f9d3252cb3_0_1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f9d3252cb3_0_1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2f9d3252cb3_0_1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f9d3252cb3_0_1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f9d3252cb3_0_16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f9d3252cb3_0_1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f9d3252cb3_0_1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f9d3252cb3_0_1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f9d3252cb3_0_1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f9d3252cb3_0_1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2f9d3252cb3_0_1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859c11c032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859c11c03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f9d3252cb3_0_1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2f9d3252cb3_0_1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f9d3252cb3_0_1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2f9d3252cb3_0_1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2f9d3252cb3_0_1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2f9d3252cb3_0_1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2f9d3252cb3_0_1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2f9d3252cb3_0_1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f9d3252cb3_0_14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2f9d3252cb3_0_14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f9d3252cb3_0_1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2f9d3252cb3_0_1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f9d3252cb3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2f9d3252cb3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2f9d3252cb3_0_1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2f9d3252cb3_0_1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2f9d3252cb3_0_1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2f9d3252cb3_0_1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2f9d3252cb3_0_1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2f9d3252cb3_0_1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f9d3252cb3_0_1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g2f9d3252cb3_0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f9d3252cb3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2f9d3252cb3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2f9d3252cb3_0_1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2f9d3252cb3_0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2f9d3252cb3_0_1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2f9d3252cb3_0_1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2f9d3252cb3_0_1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2f9d3252cb3_0_1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2f9d3252cb3_0_1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2f9d3252cb3_0_1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2f9d3252cb3_0_1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2f9d3252cb3_0_1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2f9d3252cb3_0_1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2f9d3252cb3_0_1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313a4bd635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313a4bd635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313a4bd635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313a4bd635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2f9d3252cb3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2f9d3252cb3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f9d3252cb3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f9d3252cb3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2f9d3252cb3_0_14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2f9d3252cb3_0_1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f9d3252cb3_0_17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f9d3252cb3_0_1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f9d3252cb3_0_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2f9d3252cb3_0_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f9d3252cb3_0_1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2f9d3252cb3_0_1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g2f9d3252cb3_0_1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 name="Google Shape;795;g2f9d3252cb3_0_1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2f9d3252cb3_0_1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2f9d3252cb3_0_1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2f9d3252cb3_0_1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2f9d3252cb3_0_1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f9d3252cb3_0_1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2f9d3252cb3_0_1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2f9d3252cb3_0_1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5" name="Google Shape;825;g2f9d3252cb3_0_1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2f9d3252cb3_0_1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2f9d3252cb3_0_1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2f9d3252cb3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2f9d3252cb3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2f9d3252cb3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2f9d3252cb3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2f9d3252cb3_0_15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2f9d3252cb3_0_15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2f9d3252cb3_0_1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2f9d3252cb3_0_1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313a4bd635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g313a4bd635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313a4bd635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313a4bd635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313a4bd635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313a4bd635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313a4bd63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313a4bd63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2f9d3252cb3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2f9d3252cb3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1200"/>
              </a:spcBef>
              <a:spcAft>
                <a:spcPts val="0"/>
              </a:spcAft>
              <a:buClr>
                <a:schemeClr val="dk1"/>
              </a:buClr>
              <a:buSzPts val="1200"/>
              <a:buChar char="-"/>
            </a:pPr>
            <a:endParaRPr sz="120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2859c11c032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2859c11c032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2859c11c032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2859c11c032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dk1"/>
              </a:buClr>
              <a:buSzPts val="1100"/>
              <a:buChar char="-"/>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f9d3252cb3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f9d3252cb3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60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2f9d3252cb3_0_1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2f9d3252cb3_0_1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f9d3252cb3_0_9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f9d3252cb3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777000"/>
          </a:xfrm>
          <a:prstGeom prst="rect">
            <a:avLst/>
          </a:prstGeom>
          <a:solidFill>
            <a:srgbClr val="F4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697725" y="618450"/>
            <a:ext cx="7774500" cy="2052600"/>
          </a:xfrm>
          <a:prstGeom prst="rect">
            <a:avLst/>
          </a:prstGeom>
        </p:spPr>
        <p:txBody>
          <a:bodyPr spcFirstLastPara="1" wrap="square" lIns="0" tIns="0" rIns="0" bIns="0" anchor="ctr" anchorCtr="0">
            <a:normAutofit/>
          </a:bodyPr>
          <a:lstStyle>
            <a:lvl1pPr lvl="0" rtl="0">
              <a:spcBef>
                <a:spcPts val="0"/>
              </a:spcBef>
              <a:spcAft>
                <a:spcPts val="0"/>
              </a:spcAft>
              <a:buClr>
                <a:srgbClr val="444F66"/>
              </a:buClr>
              <a:buSzPts val="6000"/>
              <a:buFont typeface="Plus Jakarta Sans"/>
              <a:buNone/>
              <a:defRPr sz="6000">
                <a:solidFill>
                  <a:srgbClr val="444F66"/>
                </a:solidFill>
                <a:latin typeface="Plus Jakarta Sans"/>
                <a:ea typeface="Plus Jakarta Sans"/>
                <a:cs typeface="Plus Jakarta Sans"/>
                <a:sym typeface="Plus Jakarta Sans"/>
              </a:defRPr>
            </a:lvl1pPr>
            <a:lvl2pPr lvl="1"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2pPr>
            <a:lvl3pPr lvl="2"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3pPr>
            <a:lvl4pPr lvl="3"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4pPr>
            <a:lvl5pPr lvl="4"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5pPr>
            <a:lvl6pPr lvl="5"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6pPr>
            <a:lvl7pPr lvl="6"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7pPr>
            <a:lvl8pPr lvl="7"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8pPr>
            <a:lvl9pPr lvl="8"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9pPr>
          </a:lstStyle>
          <a:p>
            <a:endParaRPr/>
          </a:p>
        </p:txBody>
      </p:sp>
      <p:sp>
        <p:nvSpPr>
          <p:cNvPr id="12" name="Google Shape;12;p2"/>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444F66"/>
              </a:buClr>
              <a:buSzPts val="2400"/>
              <a:buFont typeface="Inter"/>
              <a:buNone/>
              <a:defRPr sz="2400">
                <a:solidFill>
                  <a:srgbClr val="444F66"/>
                </a:solidFill>
                <a:latin typeface="Inter"/>
                <a:ea typeface="Inter"/>
                <a:cs typeface="Inter"/>
                <a:sym typeface="In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 name="Google Shape;13;p2"/>
          <p:cNvGrpSpPr/>
          <p:nvPr/>
        </p:nvGrpSpPr>
        <p:grpSpPr>
          <a:xfrm>
            <a:off x="697722" y="4285096"/>
            <a:ext cx="1678962" cy="349815"/>
            <a:chOff x="238125" y="2101750"/>
            <a:chExt cx="7129350" cy="1486675"/>
          </a:xfrm>
        </p:grpSpPr>
        <p:grpSp>
          <p:nvGrpSpPr>
            <p:cNvPr id="14" name="Google Shape;14;p2"/>
            <p:cNvGrpSpPr/>
            <p:nvPr/>
          </p:nvGrpSpPr>
          <p:grpSpPr>
            <a:xfrm>
              <a:off x="238125" y="2237750"/>
              <a:ext cx="1352275" cy="1350675"/>
              <a:chOff x="238125" y="2237750"/>
              <a:chExt cx="1352275" cy="1350675"/>
            </a:xfrm>
          </p:grpSpPr>
          <p:sp>
            <p:nvSpPr>
              <p:cNvPr id="15" name="Google Shape;15;p2"/>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title="Texthelp logo"/>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1834425" y="2101750"/>
              <a:ext cx="5533050" cy="1446675"/>
              <a:chOff x="1834425" y="2101750"/>
              <a:chExt cx="5533050" cy="1446675"/>
            </a:xfrm>
          </p:grpSpPr>
          <p:sp>
            <p:nvSpPr>
              <p:cNvPr id="18" name="Google Shape;18;p2"/>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_f4017ecf3ca2e917">
  <p:cSld name="BLANK_f4017ecf3ca2e917">
    <p:spTree>
      <p:nvGrpSpPr>
        <p:cNvPr id="1" name="Shape 15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7"/>
        <p:cNvGrpSpPr/>
        <p:nvPr/>
      </p:nvGrpSpPr>
      <p:grpSpPr>
        <a:xfrm>
          <a:off x="0" y="0"/>
          <a:ext cx="0" cy="0"/>
          <a:chOff x="0" y="0"/>
          <a:chExt cx="0" cy="0"/>
        </a:xfrm>
      </p:grpSpPr>
      <p:sp>
        <p:nvSpPr>
          <p:cNvPr id="158" name="Google Shape;158;p13"/>
          <p:cNvSpPr/>
          <p:nvPr/>
        </p:nvSpPr>
        <p:spPr>
          <a:xfrm>
            <a:off x="0" y="0"/>
            <a:ext cx="9144000" cy="3777000"/>
          </a:xfrm>
          <a:prstGeom prst="rect">
            <a:avLst/>
          </a:prstGeom>
          <a:solidFill>
            <a:srgbClr val="F4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txBox="1">
            <a:spLocks noGrp="1"/>
          </p:cNvSpPr>
          <p:nvPr>
            <p:ph type="ctrTitle"/>
          </p:nvPr>
        </p:nvSpPr>
        <p:spPr>
          <a:xfrm>
            <a:off x="697725" y="618450"/>
            <a:ext cx="7774500" cy="2052600"/>
          </a:xfrm>
          <a:prstGeom prst="rect">
            <a:avLst/>
          </a:prstGeom>
        </p:spPr>
        <p:txBody>
          <a:bodyPr spcFirstLastPara="1" wrap="square" lIns="0" tIns="0" rIns="0" bIns="0" anchor="ctr" anchorCtr="0">
            <a:normAutofit/>
          </a:bodyPr>
          <a:lstStyle>
            <a:lvl1pPr lv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1pPr>
            <a:lvl2pPr lvl="1">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2pPr>
            <a:lvl3pPr lvl="2">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3pPr>
            <a:lvl4pPr lvl="3">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4pPr>
            <a:lvl5pPr lvl="4">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5pPr>
            <a:lvl6pPr lvl="5">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6pPr>
            <a:lvl7pPr lvl="6">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7pPr>
            <a:lvl8pPr lvl="7">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8pPr>
            <a:lvl9pPr lvl="8">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9pPr>
          </a:lstStyle>
          <a:p>
            <a:endParaRPr/>
          </a:p>
        </p:txBody>
      </p:sp>
      <p:sp>
        <p:nvSpPr>
          <p:cNvPr id="160" name="Google Shape;160;p13"/>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lvl1pPr lvl="0">
              <a:lnSpc>
                <a:spcPct val="115000"/>
              </a:lnSpc>
              <a:spcBef>
                <a:spcPts val="0"/>
              </a:spcBef>
              <a:spcAft>
                <a:spcPts val="0"/>
              </a:spcAft>
              <a:buClr>
                <a:srgbClr val="444F66"/>
              </a:buClr>
              <a:buSzPts val="2400"/>
              <a:buFont typeface="Inter"/>
              <a:buNone/>
              <a:defRPr sz="2400">
                <a:solidFill>
                  <a:srgbClr val="444F66"/>
                </a:solidFill>
                <a:latin typeface="Inter"/>
                <a:ea typeface="Inter"/>
                <a:cs typeface="Inter"/>
                <a:sym typeface="Inter"/>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61" name="Google Shape;161;p13"/>
          <p:cNvGrpSpPr/>
          <p:nvPr/>
        </p:nvGrpSpPr>
        <p:grpSpPr>
          <a:xfrm>
            <a:off x="697722" y="4285096"/>
            <a:ext cx="1678962" cy="349815"/>
            <a:chOff x="238125" y="2101750"/>
            <a:chExt cx="7129350" cy="1486675"/>
          </a:xfrm>
        </p:grpSpPr>
        <p:grpSp>
          <p:nvGrpSpPr>
            <p:cNvPr id="162" name="Google Shape;162;p13"/>
            <p:cNvGrpSpPr/>
            <p:nvPr/>
          </p:nvGrpSpPr>
          <p:grpSpPr>
            <a:xfrm>
              <a:off x="238125" y="2237750"/>
              <a:ext cx="1352275" cy="1350675"/>
              <a:chOff x="238125" y="2237750"/>
              <a:chExt cx="1352275" cy="1350675"/>
            </a:xfrm>
          </p:grpSpPr>
          <p:sp>
            <p:nvSpPr>
              <p:cNvPr id="163" name="Google Shape;163;p13"/>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3"/>
            <p:cNvGrpSpPr/>
            <p:nvPr/>
          </p:nvGrpSpPr>
          <p:grpSpPr>
            <a:xfrm>
              <a:off x="1834425" y="2101750"/>
              <a:ext cx="5533050" cy="1446675"/>
              <a:chOff x="1834425" y="2101750"/>
              <a:chExt cx="5533050" cy="1446675"/>
            </a:xfrm>
          </p:grpSpPr>
          <p:sp>
            <p:nvSpPr>
              <p:cNvPr id="166" name="Google Shape;166;p13"/>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175"/>
        <p:cNvGrpSpPr/>
        <p:nvPr/>
      </p:nvGrpSpPr>
      <p:grpSpPr>
        <a:xfrm>
          <a:off x="0" y="0"/>
          <a:ext cx="0" cy="0"/>
          <a:chOff x="0" y="0"/>
          <a:chExt cx="0" cy="0"/>
        </a:xfrm>
      </p:grpSpPr>
      <p:sp>
        <p:nvSpPr>
          <p:cNvPr id="176" name="Google Shape;17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77" name="Google Shape;177;p14"/>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444F66"/>
              </a:buClr>
              <a:buSzPts val="4800"/>
              <a:buFont typeface="Inter"/>
              <a:buNone/>
              <a:defRPr sz="4800">
                <a:solidFill>
                  <a:srgbClr val="444F66"/>
                </a:solidFill>
                <a:latin typeface="Inter"/>
                <a:ea typeface="Inter"/>
                <a:cs typeface="Inter"/>
                <a:sym typeface="Inter"/>
              </a:defRPr>
            </a:lvl1pPr>
            <a:lvl2pPr lvl="1">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2pPr>
            <a:lvl3pPr lvl="2">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3pPr>
            <a:lvl4pPr lvl="3">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4pPr>
            <a:lvl5pPr lvl="4">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5pPr>
            <a:lvl6pPr lvl="5">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6pPr>
            <a:lvl7pPr lvl="6">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7pPr>
            <a:lvl8pPr lvl="7">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8pPr>
            <a:lvl9pPr lvl="8">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9pPr>
          </a:lstStyle>
          <a:p>
            <a:endParaRPr/>
          </a:p>
        </p:txBody>
      </p:sp>
      <p:grpSp>
        <p:nvGrpSpPr>
          <p:cNvPr id="178" name="Google Shape;178;p14"/>
          <p:cNvGrpSpPr/>
          <p:nvPr/>
        </p:nvGrpSpPr>
        <p:grpSpPr>
          <a:xfrm>
            <a:off x="7724692" y="271192"/>
            <a:ext cx="1141409" cy="237868"/>
            <a:chOff x="238125" y="2101750"/>
            <a:chExt cx="7129350" cy="1486675"/>
          </a:xfrm>
        </p:grpSpPr>
        <p:grpSp>
          <p:nvGrpSpPr>
            <p:cNvPr id="179" name="Google Shape;179;p14"/>
            <p:cNvGrpSpPr/>
            <p:nvPr/>
          </p:nvGrpSpPr>
          <p:grpSpPr>
            <a:xfrm>
              <a:off x="238125" y="2237750"/>
              <a:ext cx="1352275" cy="1350675"/>
              <a:chOff x="238125" y="2237750"/>
              <a:chExt cx="1352275" cy="1350675"/>
            </a:xfrm>
          </p:grpSpPr>
          <p:sp>
            <p:nvSpPr>
              <p:cNvPr id="180" name="Google Shape;180;p14"/>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 name="Google Shape;182;p14"/>
            <p:cNvGrpSpPr/>
            <p:nvPr/>
          </p:nvGrpSpPr>
          <p:grpSpPr>
            <a:xfrm>
              <a:off x="1834425" y="2101750"/>
              <a:ext cx="5533050" cy="1446675"/>
              <a:chOff x="1834425" y="2101750"/>
              <a:chExt cx="5533050" cy="1446675"/>
            </a:xfrm>
          </p:grpSpPr>
          <p:sp>
            <p:nvSpPr>
              <p:cNvPr id="183" name="Google Shape;183;p14"/>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Divider - Slate Dark">
  <p:cSld name="SECTION_HEADER_1">
    <p:bg>
      <p:bgPr>
        <a:solidFill>
          <a:srgbClr val="2A3953"/>
        </a:solidFill>
        <a:effectLst/>
      </p:bgPr>
    </p:bg>
    <p:spTree>
      <p:nvGrpSpPr>
        <p:cNvPr id="1" name="Shape 192"/>
        <p:cNvGrpSpPr/>
        <p:nvPr/>
      </p:nvGrpSpPr>
      <p:grpSpPr>
        <a:xfrm>
          <a:off x="0" y="0"/>
          <a:ext cx="0" cy="0"/>
          <a:chOff x="0" y="0"/>
          <a:chExt cx="0" cy="0"/>
        </a:xfrm>
      </p:grpSpPr>
      <p:sp>
        <p:nvSpPr>
          <p:cNvPr id="193" name="Google Shape;19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94" name="Google Shape;194;p15"/>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1pPr>
            <a:lvl2pPr lvl="1">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2pPr>
            <a:lvl3pPr lvl="2">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3pPr>
            <a:lvl4pPr lvl="3">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4pPr>
            <a:lvl5pPr lvl="4">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5pPr>
            <a:lvl6pPr lvl="5">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6pPr>
            <a:lvl7pPr lvl="6">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7pPr>
            <a:lvl8pPr lvl="7">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8pPr>
            <a:lvl9pPr lvl="8">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9pPr>
          </a:lstStyle>
          <a:p>
            <a:endParaRPr/>
          </a:p>
        </p:txBody>
      </p:sp>
      <p:grpSp>
        <p:nvGrpSpPr>
          <p:cNvPr id="195" name="Google Shape;195;p15"/>
          <p:cNvGrpSpPr/>
          <p:nvPr/>
        </p:nvGrpSpPr>
        <p:grpSpPr>
          <a:xfrm>
            <a:off x="7724692" y="271192"/>
            <a:ext cx="1141409" cy="237868"/>
            <a:chOff x="238125" y="2101750"/>
            <a:chExt cx="7129350" cy="1486675"/>
          </a:xfrm>
        </p:grpSpPr>
        <p:grpSp>
          <p:nvGrpSpPr>
            <p:cNvPr id="196" name="Google Shape;196;p15"/>
            <p:cNvGrpSpPr/>
            <p:nvPr/>
          </p:nvGrpSpPr>
          <p:grpSpPr>
            <a:xfrm>
              <a:off x="238125" y="2237750"/>
              <a:ext cx="1352275" cy="1350675"/>
              <a:chOff x="238125" y="2237750"/>
              <a:chExt cx="1352275" cy="1350675"/>
            </a:xfrm>
          </p:grpSpPr>
          <p:sp>
            <p:nvSpPr>
              <p:cNvPr id="197" name="Google Shape;197;p15"/>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15"/>
            <p:cNvGrpSpPr/>
            <p:nvPr/>
          </p:nvGrpSpPr>
          <p:grpSpPr>
            <a:xfrm>
              <a:off x="1834425" y="2101750"/>
              <a:ext cx="5533050" cy="1446675"/>
              <a:chOff x="1834425" y="2101750"/>
              <a:chExt cx="5533050" cy="1446675"/>
            </a:xfrm>
          </p:grpSpPr>
          <p:sp>
            <p:nvSpPr>
              <p:cNvPr id="200" name="Google Shape;200;p15"/>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5"/>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5"/>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5"/>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5"/>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5"/>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5"/>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5"/>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5"/>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Divider - Magenta">
  <p:cSld name="SECTION_HEADER_1_1">
    <p:bg>
      <p:bgPr>
        <a:solidFill>
          <a:srgbClr val="E12362"/>
        </a:solidFill>
        <a:effectLst/>
      </p:bgPr>
    </p:bg>
    <p:spTree>
      <p:nvGrpSpPr>
        <p:cNvPr id="1" name="Shape 209"/>
        <p:cNvGrpSpPr/>
        <p:nvPr/>
      </p:nvGrpSpPr>
      <p:grpSpPr>
        <a:xfrm>
          <a:off x="0" y="0"/>
          <a:ext cx="0" cy="0"/>
          <a:chOff x="0" y="0"/>
          <a:chExt cx="0" cy="0"/>
        </a:xfrm>
      </p:grpSpPr>
      <p:sp>
        <p:nvSpPr>
          <p:cNvPr id="210" name="Google Shape;210;p16"/>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1pPr>
            <a:lvl2pPr lvl="1">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2pPr>
            <a:lvl3pPr lvl="2">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3pPr>
            <a:lvl4pPr lvl="3">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4pPr>
            <a:lvl5pPr lvl="4">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5pPr>
            <a:lvl6pPr lvl="5">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6pPr>
            <a:lvl7pPr lvl="6">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7pPr>
            <a:lvl8pPr lvl="7">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8pPr>
            <a:lvl9pPr lvl="8">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9pPr>
          </a:lstStyle>
          <a:p>
            <a:endParaRPr/>
          </a:p>
        </p:txBody>
      </p:sp>
      <p:sp>
        <p:nvSpPr>
          <p:cNvPr id="211" name="Google Shape;21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grpSp>
        <p:nvGrpSpPr>
          <p:cNvPr id="212" name="Google Shape;212;p16"/>
          <p:cNvGrpSpPr/>
          <p:nvPr/>
        </p:nvGrpSpPr>
        <p:grpSpPr>
          <a:xfrm>
            <a:off x="7724692" y="271192"/>
            <a:ext cx="1141409" cy="237868"/>
            <a:chOff x="238125" y="2101750"/>
            <a:chExt cx="7129350" cy="1486675"/>
          </a:xfrm>
        </p:grpSpPr>
        <p:grpSp>
          <p:nvGrpSpPr>
            <p:cNvPr id="213" name="Google Shape;213;p16"/>
            <p:cNvGrpSpPr/>
            <p:nvPr/>
          </p:nvGrpSpPr>
          <p:grpSpPr>
            <a:xfrm>
              <a:off x="238125" y="2237750"/>
              <a:ext cx="1352275" cy="1350675"/>
              <a:chOff x="238125" y="2237750"/>
              <a:chExt cx="1352275" cy="1350675"/>
            </a:xfrm>
          </p:grpSpPr>
          <p:sp>
            <p:nvSpPr>
              <p:cNvPr id="214" name="Google Shape;214;p16"/>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FFF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16"/>
            <p:cNvGrpSpPr/>
            <p:nvPr/>
          </p:nvGrpSpPr>
          <p:grpSpPr>
            <a:xfrm>
              <a:off x="1834425" y="2101750"/>
              <a:ext cx="5533050" cy="1446675"/>
              <a:chOff x="1834425" y="2101750"/>
              <a:chExt cx="5533050" cy="1446675"/>
            </a:xfrm>
          </p:grpSpPr>
          <p:sp>
            <p:nvSpPr>
              <p:cNvPr id="217" name="Google Shape;217;p16"/>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8" name="Google Shape;218;p16"/>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19" name="Google Shape;219;p16"/>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0" name="Google Shape;220;p16"/>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1" name="Google Shape;221;p16"/>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2" name="Google Shape;222;p16"/>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3" name="Google Shape;223;p16"/>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4" name="Google Shape;224;p16"/>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5" name="Google Shape;225;p16"/>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ulleted List" type="tx">
  <p:cSld name="TITLE_AND_BODY">
    <p:spTree>
      <p:nvGrpSpPr>
        <p:cNvPr id="1" name="Shape 226"/>
        <p:cNvGrpSpPr/>
        <p:nvPr/>
      </p:nvGrpSpPr>
      <p:grpSpPr>
        <a:xfrm>
          <a:off x="0" y="0"/>
          <a:ext cx="0" cy="0"/>
          <a:chOff x="0" y="0"/>
          <a:chExt cx="0" cy="0"/>
        </a:xfrm>
      </p:grpSpPr>
      <p:sp>
        <p:nvSpPr>
          <p:cNvPr id="227" name="Google Shape;227;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228" name="Google Shape;228;p17"/>
          <p:cNvSpPr txBox="1">
            <a:spLocks noGrp="1"/>
          </p:cNvSpPr>
          <p:nvPr>
            <p:ph type="title"/>
          </p:nvPr>
        </p:nvSpPr>
        <p:spPr>
          <a:xfrm>
            <a:off x="672800" y="6375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600"/>
              <a:buFont typeface="Inter"/>
              <a:buNone/>
              <a:defRPr sz="3600">
                <a:latin typeface="Inter"/>
                <a:ea typeface="Inter"/>
                <a:cs typeface="Inter"/>
                <a:sym typeface="Inter"/>
              </a:defRPr>
            </a:lvl1pPr>
            <a:lvl2pPr lvl="1">
              <a:spcBef>
                <a:spcPts val="0"/>
              </a:spcBef>
              <a:spcAft>
                <a:spcPts val="0"/>
              </a:spcAft>
              <a:buSzPts val="3600"/>
              <a:buFont typeface="Inter"/>
              <a:buNone/>
              <a:defRPr sz="3600">
                <a:latin typeface="Inter"/>
                <a:ea typeface="Inter"/>
                <a:cs typeface="Inter"/>
                <a:sym typeface="Inter"/>
              </a:defRPr>
            </a:lvl2pPr>
            <a:lvl3pPr lvl="2">
              <a:spcBef>
                <a:spcPts val="0"/>
              </a:spcBef>
              <a:spcAft>
                <a:spcPts val="0"/>
              </a:spcAft>
              <a:buSzPts val="3600"/>
              <a:buFont typeface="Inter"/>
              <a:buNone/>
              <a:defRPr sz="3600">
                <a:latin typeface="Inter"/>
                <a:ea typeface="Inter"/>
                <a:cs typeface="Inter"/>
                <a:sym typeface="Inter"/>
              </a:defRPr>
            </a:lvl3pPr>
            <a:lvl4pPr lvl="3">
              <a:spcBef>
                <a:spcPts val="0"/>
              </a:spcBef>
              <a:spcAft>
                <a:spcPts val="0"/>
              </a:spcAft>
              <a:buSzPts val="3600"/>
              <a:buFont typeface="Inter"/>
              <a:buNone/>
              <a:defRPr sz="3600">
                <a:latin typeface="Inter"/>
                <a:ea typeface="Inter"/>
                <a:cs typeface="Inter"/>
                <a:sym typeface="Inter"/>
              </a:defRPr>
            </a:lvl4pPr>
            <a:lvl5pPr lvl="4">
              <a:spcBef>
                <a:spcPts val="0"/>
              </a:spcBef>
              <a:spcAft>
                <a:spcPts val="0"/>
              </a:spcAft>
              <a:buSzPts val="3600"/>
              <a:buFont typeface="Inter"/>
              <a:buNone/>
              <a:defRPr sz="3600">
                <a:latin typeface="Inter"/>
                <a:ea typeface="Inter"/>
                <a:cs typeface="Inter"/>
                <a:sym typeface="Inter"/>
              </a:defRPr>
            </a:lvl5pPr>
            <a:lvl6pPr lvl="5">
              <a:spcBef>
                <a:spcPts val="0"/>
              </a:spcBef>
              <a:spcAft>
                <a:spcPts val="0"/>
              </a:spcAft>
              <a:buSzPts val="3600"/>
              <a:buFont typeface="Inter"/>
              <a:buNone/>
              <a:defRPr sz="3600">
                <a:latin typeface="Inter"/>
                <a:ea typeface="Inter"/>
                <a:cs typeface="Inter"/>
                <a:sym typeface="Inter"/>
              </a:defRPr>
            </a:lvl6pPr>
            <a:lvl7pPr lvl="6">
              <a:spcBef>
                <a:spcPts val="0"/>
              </a:spcBef>
              <a:spcAft>
                <a:spcPts val="0"/>
              </a:spcAft>
              <a:buSzPts val="3600"/>
              <a:buFont typeface="Inter"/>
              <a:buNone/>
              <a:defRPr sz="3600">
                <a:latin typeface="Inter"/>
                <a:ea typeface="Inter"/>
                <a:cs typeface="Inter"/>
                <a:sym typeface="Inter"/>
              </a:defRPr>
            </a:lvl7pPr>
            <a:lvl8pPr lvl="7">
              <a:spcBef>
                <a:spcPts val="0"/>
              </a:spcBef>
              <a:spcAft>
                <a:spcPts val="0"/>
              </a:spcAft>
              <a:buSzPts val="3600"/>
              <a:buFont typeface="Inter"/>
              <a:buNone/>
              <a:defRPr sz="3600">
                <a:latin typeface="Inter"/>
                <a:ea typeface="Inter"/>
                <a:cs typeface="Inter"/>
                <a:sym typeface="Inter"/>
              </a:defRPr>
            </a:lvl8pPr>
            <a:lvl9pPr lvl="8">
              <a:spcBef>
                <a:spcPts val="0"/>
              </a:spcBef>
              <a:spcAft>
                <a:spcPts val="0"/>
              </a:spcAft>
              <a:buSzPts val="3600"/>
              <a:buFont typeface="Inter"/>
              <a:buNone/>
              <a:defRPr sz="3600">
                <a:latin typeface="Inter"/>
                <a:ea typeface="Inter"/>
                <a:cs typeface="Inter"/>
                <a:sym typeface="Inter"/>
              </a:defRPr>
            </a:lvl9pPr>
          </a:lstStyle>
          <a:p>
            <a:endParaRPr/>
          </a:p>
        </p:txBody>
      </p:sp>
      <p:sp>
        <p:nvSpPr>
          <p:cNvPr id="229" name="Google Shape;229;p17"/>
          <p:cNvSpPr txBox="1">
            <a:spLocks noGrp="1"/>
          </p:cNvSpPr>
          <p:nvPr>
            <p:ph type="body" idx="1"/>
          </p:nvPr>
        </p:nvSpPr>
        <p:spPr>
          <a:xfrm>
            <a:off x="672800" y="1580200"/>
            <a:ext cx="4015800" cy="3110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Clr>
                <a:srgbClr val="FD3269"/>
              </a:buClr>
              <a:buSzPts val="1400"/>
              <a:buFont typeface="Inter"/>
              <a:buChar char="●"/>
              <a:defRPr sz="1400">
                <a:latin typeface="Inter"/>
                <a:ea typeface="Inter"/>
                <a:cs typeface="Inter"/>
                <a:sym typeface="Inter"/>
              </a:defRPr>
            </a:lvl1pPr>
            <a:lvl2pPr marL="914400" lvl="1" indent="-317500">
              <a:spcBef>
                <a:spcPts val="1000"/>
              </a:spcBef>
              <a:spcAft>
                <a:spcPts val="0"/>
              </a:spcAft>
              <a:buSzPts val="1400"/>
              <a:buFont typeface="Inter"/>
              <a:buChar char="○"/>
              <a:defRPr>
                <a:latin typeface="Inter"/>
                <a:ea typeface="Inter"/>
                <a:cs typeface="Inter"/>
                <a:sym typeface="Inter"/>
              </a:defRPr>
            </a:lvl2pPr>
            <a:lvl3pPr marL="1371600" lvl="2" indent="-317500">
              <a:spcBef>
                <a:spcPts val="1000"/>
              </a:spcBef>
              <a:spcAft>
                <a:spcPts val="0"/>
              </a:spcAft>
              <a:buSzPts val="1400"/>
              <a:buFont typeface="Inter"/>
              <a:buChar char="■"/>
              <a:defRPr>
                <a:latin typeface="Inter"/>
                <a:ea typeface="Inter"/>
                <a:cs typeface="Inter"/>
                <a:sym typeface="Inter"/>
              </a:defRPr>
            </a:lvl3pPr>
            <a:lvl4pPr marL="1828800" lvl="3" indent="-317500">
              <a:spcBef>
                <a:spcPts val="1000"/>
              </a:spcBef>
              <a:spcAft>
                <a:spcPts val="0"/>
              </a:spcAft>
              <a:buSzPts val="1400"/>
              <a:buFont typeface="Inter"/>
              <a:buChar char="●"/>
              <a:defRPr>
                <a:latin typeface="Inter"/>
                <a:ea typeface="Inter"/>
                <a:cs typeface="Inter"/>
                <a:sym typeface="Inter"/>
              </a:defRPr>
            </a:lvl4pPr>
            <a:lvl5pPr marL="2286000" lvl="4" indent="-317500">
              <a:spcBef>
                <a:spcPts val="1000"/>
              </a:spcBef>
              <a:spcAft>
                <a:spcPts val="0"/>
              </a:spcAft>
              <a:buSzPts val="1400"/>
              <a:buFont typeface="Inter"/>
              <a:buChar char="○"/>
              <a:defRPr>
                <a:latin typeface="Inter"/>
                <a:ea typeface="Inter"/>
                <a:cs typeface="Inter"/>
                <a:sym typeface="Inter"/>
              </a:defRPr>
            </a:lvl5pPr>
            <a:lvl6pPr marL="2743200" lvl="5" indent="-317500">
              <a:spcBef>
                <a:spcPts val="1000"/>
              </a:spcBef>
              <a:spcAft>
                <a:spcPts val="0"/>
              </a:spcAft>
              <a:buSzPts val="1400"/>
              <a:buFont typeface="Inter"/>
              <a:buChar char="■"/>
              <a:defRPr>
                <a:latin typeface="Inter"/>
                <a:ea typeface="Inter"/>
                <a:cs typeface="Inter"/>
                <a:sym typeface="Inter"/>
              </a:defRPr>
            </a:lvl6pPr>
            <a:lvl7pPr marL="3200400" lvl="6" indent="-317500">
              <a:spcBef>
                <a:spcPts val="1000"/>
              </a:spcBef>
              <a:spcAft>
                <a:spcPts val="0"/>
              </a:spcAft>
              <a:buSzPts val="1400"/>
              <a:buFont typeface="Inter"/>
              <a:buChar char="●"/>
              <a:defRPr>
                <a:latin typeface="Inter"/>
                <a:ea typeface="Inter"/>
                <a:cs typeface="Inter"/>
                <a:sym typeface="Inter"/>
              </a:defRPr>
            </a:lvl7pPr>
            <a:lvl8pPr marL="3657600" lvl="7" indent="-317500">
              <a:spcBef>
                <a:spcPts val="1000"/>
              </a:spcBef>
              <a:spcAft>
                <a:spcPts val="0"/>
              </a:spcAft>
              <a:buSzPts val="1400"/>
              <a:buFont typeface="Inter"/>
              <a:buChar char="○"/>
              <a:defRPr>
                <a:latin typeface="Inter"/>
                <a:ea typeface="Inter"/>
                <a:cs typeface="Inter"/>
                <a:sym typeface="Inter"/>
              </a:defRPr>
            </a:lvl8pPr>
            <a:lvl9pPr marL="4114800" lvl="8" indent="-317500">
              <a:spcBef>
                <a:spcPts val="1000"/>
              </a:spcBef>
              <a:spcAft>
                <a:spcPts val="1000"/>
              </a:spcAft>
              <a:buSzPts val="1400"/>
              <a:buFont typeface="Inter"/>
              <a:buChar char="■"/>
              <a:defRPr>
                <a:latin typeface="Inter"/>
                <a:ea typeface="Inter"/>
                <a:cs typeface="Inter"/>
                <a:sym typeface="Inter"/>
              </a:defRPr>
            </a:lvl9pPr>
          </a:lstStyle>
          <a:p>
            <a:endParaRPr/>
          </a:p>
        </p:txBody>
      </p:sp>
      <p:grpSp>
        <p:nvGrpSpPr>
          <p:cNvPr id="230" name="Google Shape;230;p17"/>
          <p:cNvGrpSpPr/>
          <p:nvPr/>
        </p:nvGrpSpPr>
        <p:grpSpPr>
          <a:xfrm>
            <a:off x="7724692" y="271192"/>
            <a:ext cx="1141409" cy="237868"/>
            <a:chOff x="238125" y="2101750"/>
            <a:chExt cx="7129350" cy="1486675"/>
          </a:xfrm>
        </p:grpSpPr>
        <p:grpSp>
          <p:nvGrpSpPr>
            <p:cNvPr id="231" name="Google Shape;231;p17"/>
            <p:cNvGrpSpPr/>
            <p:nvPr/>
          </p:nvGrpSpPr>
          <p:grpSpPr>
            <a:xfrm>
              <a:off x="238125" y="2237750"/>
              <a:ext cx="1352275" cy="1350675"/>
              <a:chOff x="238125" y="2237750"/>
              <a:chExt cx="1352275" cy="1350675"/>
            </a:xfrm>
          </p:grpSpPr>
          <p:sp>
            <p:nvSpPr>
              <p:cNvPr id="232" name="Google Shape;232;p17"/>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7"/>
            <p:cNvGrpSpPr/>
            <p:nvPr/>
          </p:nvGrpSpPr>
          <p:grpSpPr>
            <a:xfrm>
              <a:off x="1834425" y="2101750"/>
              <a:ext cx="5533050" cy="1446675"/>
              <a:chOff x="1834425" y="2101750"/>
              <a:chExt cx="5533050" cy="1446675"/>
            </a:xfrm>
          </p:grpSpPr>
          <p:sp>
            <p:nvSpPr>
              <p:cNvPr id="235" name="Google Shape;235;p17"/>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7"/>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7"/>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7"/>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4"/>
        <p:cNvGrpSpPr/>
        <p:nvPr/>
      </p:nvGrpSpPr>
      <p:grpSpPr>
        <a:xfrm>
          <a:off x="0" y="0"/>
          <a:ext cx="0" cy="0"/>
          <a:chOff x="0" y="0"/>
          <a:chExt cx="0" cy="0"/>
        </a:xfrm>
      </p:grpSpPr>
      <p:sp>
        <p:nvSpPr>
          <p:cNvPr id="245" name="Google Shape;24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246" name="Google Shape;246;p18"/>
          <p:cNvSpPr txBox="1">
            <a:spLocks noGrp="1"/>
          </p:cNvSpPr>
          <p:nvPr>
            <p:ph type="title"/>
          </p:nvPr>
        </p:nvSpPr>
        <p:spPr>
          <a:xfrm>
            <a:off x="672800" y="7209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7" name="Google Shape;247;p18"/>
          <p:cNvSpPr txBox="1">
            <a:spLocks noGrp="1"/>
          </p:cNvSpPr>
          <p:nvPr>
            <p:ph type="body" idx="1"/>
          </p:nvPr>
        </p:nvSpPr>
        <p:spPr>
          <a:xfrm>
            <a:off x="670025" y="1552900"/>
            <a:ext cx="6132900" cy="25305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FD3269"/>
              </a:buClr>
              <a:buSzPts val="1800"/>
              <a:buChar char="●"/>
              <a:defRPr/>
            </a:lvl1pPr>
            <a:lvl2pPr marL="914400" lvl="1" indent="-317500">
              <a:spcBef>
                <a:spcPts val="1000"/>
              </a:spcBef>
              <a:spcAft>
                <a:spcPts val="0"/>
              </a:spcAft>
              <a:buSzPts val="1400"/>
              <a:buChar char="○"/>
              <a:defRPr/>
            </a:lvl2pPr>
            <a:lvl3pPr marL="1371600" lvl="2" indent="-317500">
              <a:spcBef>
                <a:spcPts val="1000"/>
              </a:spcBef>
              <a:spcAft>
                <a:spcPts val="0"/>
              </a:spcAft>
              <a:buSzPts val="1400"/>
              <a:buChar char="■"/>
              <a:defRPr/>
            </a:lvl3pPr>
            <a:lvl4pPr marL="1828800" lvl="3" indent="-317500">
              <a:spcBef>
                <a:spcPts val="1000"/>
              </a:spcBef>
              <a:spcAft>
                <a:spcPts val="0"/>
              </a:spcAft>
              <a:buSzPts val="1400"/>
              <a:buChar char="●"/>
              <a:defRPr/>
            </a:lvl4pPr>
            <a:lvl5pPr marL="2286000" lvl="4" indent="-317500">
              <a:spcBef>
                <a:spcPts val="1000"/>
              </a:spcBef>
              <a:spcAft>
                <a:spcPts val="0"/>
              </a:spcAft>
              <a:buSzPts val="1400"/>
              <a:buChar char="○"/>
              <a:defRPr/>
            </a:lvl5pPr>
            <a:lvl6pPr marL="2743200" lvl="5" indent="-317500">
              <a:spcBef>
                <a:spcPts val="1000"/>
              </a:spcBef>
              <a:spcAft>
                <a:spcPts val="0"/>
              </a:spcAft>
              <a:buSzPts val="1400"/>
              <a:buChar char="■"/>
              <a:defRPr/>
            </a:lvl6pPr>
            <a:lvl7pPr marL="3200400" lvl="6" indent="-317500">
              <a:spcBef>
                <a:spcPts val="1000"/>
              </a:spcBef>
              <a:spcAft>
                <a:spcPts val="0"/>
              </a:spcAft>
              <a:buSzPts val="1400"/>
              <a:buChar char="●"/>
              <a:defRPr/>
            </a:lvl7pPr>
            <a:lvl8pPr marL="3657600" lvl="7" indent="-317500">
              <a:spcBef>
                <a:spcPts val="1000"/>
              </a:spcBef>
              <a:spcAft>
                <a:spcPts val="0"/>
              </a:spcAft>
              <a:buSzPts val="1400"/>
              <a:buChar char="○"/>
              <a:defRPr/>
            </a:lvl8pPr>
            <a:lvl9pPr marL="4114800" lvl="8" indent="-317500">
              <a:spcBef>
                <a:spcPts val="1000"/>
              </a:spcBef>
              <a:spcAft>
                <a:spcPts val="1000"/>
              </a:spcAft>
              <a:buSzPts val="1400"/>
              <a:buChar char="■"/>
              <a:defRPr/>
            </a:lvl9pPr>
          </a:lstStyle>
          <a:p>
            <a:endParaRPr/>
          </a:p>
        </p:txBody>
      </p:sp>
      <p:grpSp>
        <p:nvGrpSpPr>
          <p:cNvPr id="248" name="Google Shape;248;p18"/>
          <p:cNvGrpSpPr/>
          <p:nvPr/>
        </p:nvGrpSpPr>
        <p:grpSpPr>
          <a:xfrm>
            <a:off x="7724692" y="271192"/>
            <a:ext cx="1141409" cy="237868"/>
            <a:chOff x="238125" y="2101750"/>
            <a:chExt cx="7129350" cy="1486675"/>
          </a:xfrm>
        </p:grpSpPr>
        <p:grpSp>
          <p:nvGrpSpPr>
            <p:cNvPr id="249" name="Google Shape;249;p18"/>
            <p:cNvGrpSpPr/>
            <p:nvPr/>
          </p:nvGrpSpPr>
          <p:grpSpPr>
            <a:xfrm>
              <a:off x="238125" y="2237750"/>
              <a:ext cx="1352275" cy="1350675"/>
              <a:chOff x="238125" y="2237750"/>
              <a:chExt cx="1352275" cy="1350675"/>
            </a:xfrm>
          </p:grpSpPr>
          <p:sp>
            <p:nvSpPr>
              <p:cNvPr id="250" name="Google Shape;250;p18"/>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 name="Google Shape;252;p18"/>
            <p:cNvGrpSpPr/>
            <p:nvPr/>
          </p:nvGrpSpPr>
          <p:grpSpPr>
            <a:xfrm>
              <a:off x="1834425" y="2101750"/>
              <a:ext cx="5533050" cy="1446675"/>
              <a:chOff x="1834425" y="2101750"/>
              <a:chExt cx="5533050" cy="1446675"/>
            </a:xfrm>
          </p:grpSpPr>
          <p:sp>
            <p:nvSpPr>
              <p:cNvPr id="253" name="Google Shape;253;p18"/>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2"/>
        <p:cNvGrpSpPr/>
        <p:nvPr/>
      </p:nvGrpSpPr>
      <p:grpSpPr>
        <a:xfrm>
          <a:off x="0" y="0"/>
          <a:ext cx="0" cy="0"/>
          <a:chOff x="0" y="0"/>
          <a:chExt cx="0" cy="0"/>
        </a:xfrm>
      </p:grpSpPr>
      <p:sp>
        <p:nvSpPr>
          <p:cNvPr id="263" name="Google Shape;263;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nter"/>
              <a:ea typeface="Inter"/>
              <a:cs typeface="Inter"/>
              <a:sym typeface="Inter"/>
            </a:endParaRPr>
          </a:p>
        </p:txBody>
      </p:sp>
      <p:sp>
        <p:nvSpPr>
          <p:cNvPr id="264" name="Google Shape;264;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Font typeface="Inter"/>
              <a:buNone/>
              <a:defRPr sz="4200">
                <a:latin typeface="Inter"/>
                <a:ea typeface="Inter"/>
                <a:cs typeface="Inter"/>
                <a:sym typeface="Inter"/>
              </a:defRPr>
            </a:lvl1pPr>
            <a:lvl2pPr lvl="1" algn="ctr">
              <a:spcBef>
                <a:spcPts val="0"/>
              </a:spcBef>
              <a:spcAft>
                <a:spcPts val="0"/>
              </a:spcAft>
              <a:buSzPts val="4200"/>
              <a:buFont typeface="Inter"/>
              <a:buNone/>
              <a:defRPr sz="4200">
                <a:latin typeface="Inter"/>
                <a:ea typeface="Inter"/>
                <a:cs typeface="Inter"/>
                <a:sym typeface="Inter"/>
              </a:defRPr>
            </a:lvl2pPr>
            <a:lvl3pPr lvl="2" algn="ctr">
              <a:spcBef>
                <a:spcPts val="0"/>
              </a:spcBef>
              <a:spcAft>
                <a:spcPts val="0"/>
              </a:spcAft>
              <a:buSzPts val="4200"/>
              <a:buFont typeface="Inter"/>
              <a:buNone/>
              <a:defRPr sz="4200">
                <a:latin typeface="Inter"/>
                <a:ea typeface="Inter"/>
                <a:cs typeface="Inter"/>
                <a:sym typeface="Inter"/>
              </a:defRPr>
            </a:lvl3pPr>
            <a:lvl4pPr lvl="3" algn="ctr">
              <a:spcBef>
                <a:spcPts val="0"/>
              </a:spcBef>
              <a:spcAft>
                <a:spcPts val="0"/>
              </a:spcAft>
              <a:buSzPts val="4200"/>
              <a:buFont typeface="Inter"/>
              <a:buNone/>
              <a:defRPr sz="4200">
                <a:latin typeface="Inter"/>
                <a:ea typeface="Inter"/>
                <a:cs typeface="Inter"/>
                <a:sym typeface="Inter"/>
              </a:defRPr>
            </a:lvl4pPr>
            <a:lvl5pPr lvl="4" algn="ctr">
              <a:spcBef>
                <a:spcPts val="0"/>
              </a:spcBef>
              <a:spcAft>
                <a:spcPts val="0"/>
              </a:spcAft>
              <a:buSzPts val="4200"/>
              <a:buFont typeface="Inter"/>
              <a:buNone/>
              <a:defRPr sz="4200">
                <a:latin typeface="Inter"/>
                <a:ea typeface="Inter"/>
                <a:cs typeface="Inter"/>
                <a:sym typeface="Inter"/>
              </a:defRPr>
            </a:lvl5pPr>
            <a:lvl6pPr lvl="5" algn="ctr">
              <a:spcBef>
                <a:spcPts val="0"/>
              </a:spcBef>
              <a:spcAft>
                <a:spcPts val="0"/>
              </a:spcAft>
              <a:buSzPts val="4200"/>
              <a:buFont typeface="Inter"/>
              <a:buNone/>
              <a:defRPr sz="4200">
                <a:latin typeface="Inter"/>
                <a:ea typeface="Inter"/>
                <a:cs typeface="Inter"/>
                <a:sym typeface="Inter"/>
              </a:defRPr>
            </a:lvl6pPr>
            <a:lvl7pPr lvl="6" algn="ctr">
              <a:spcBef>
                <a:spcPts val="0"/>
              </a:spcBef>
              <a:spcAft>
                <a:spcPts val="0"/>
              </a:spcAft>
              <a:buSzPts val="4200"/>
              <a:buFont typeface="Inter"/>
              <a:buNone/>
              <a:defRPr sz="4200">
                <a:latin typeface="Inter"/>
                <a:ea typeface="Inter"/>
                <a:cs typeface="Inter"/>
                <a:sym typeface="Inter"/>
              </a:defRPr>
            </a:lvl7pPr>
            <a:lvl8pPr lvl="7" algn="ctr">
              <a:spcBef>
                <a:spcPts val="0"/>
              </a:spcBef>
              <a:spcAft>
                <a:spcPts val="0"/>
              </a:spcAft>
              <a:buSzPts val="4200"/>
              <a:buFont typeface="Inter"/>
              <a:buNone/>
              <a:defRPr sz="4200">
                <a:latin typeface="Inter"/>
                <a:ea typeface="Inter"/>
                <a:cs typeface="Inter"/>
                <a:sym typeface="Inter"/>
              </a:defRPr>
            </a:lvl8pPr>
            <a:lvl9pPr lvl="8" algn="ctr">
              <a:spcBef>
                <a:spcPts val="0"/>
              </a:spcBef>
              <a:spcAft>
                <a:spcPts val="0"/>
              </a:spcAft>
              <a:buSzPts val="4200"/>
              <a:buFont typeface="Inter"/>
              <a:buNone/>
              <a:defRPr sz="4200">
                <a:latin typeface="Inter"/>
                <a:ea typeface="Inter"/>
                <a:cs typeface="Inter"/>
                <a:sym typeface="Inter"/>
              </a:defRPr>
            </a:lvl9pPr>
          </a:lstStyle>
          <a:p>
            <a:endParaRPr/>
          </a:p>
        </p:txBody>
      </p:sp>
      <p:sp>
        <p:nvSpPr>
          <p:cNvPr id="265" name="Google Shape;265;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Inter"/>
              <a:buNone/>
              <a:defRPr sz="2100">
                <a:latin typeface="Inter"/>
                <a:ea typeface="Inter"/>
                <a:cs typeface="Inter"/>
                <a:sym typeface="Inter"/>
              </a:defRPr>
            </a:lvl1pPr>
            <a:lvl2pPr lvl="1" algn="ctr">
              <a:lnSpc>
                <a:spcPct val="100000"/>
              </a:lnSpc>
              <a:spcBef>
                <a:spcPts val="0"/>
              </a:spcBef>
              <a:spcAft>
                <a:spcPts val="0"/>
              </a:spcAft>
              <a:buSzPts val="2100"/>
              <a:buFont typeface="Inter"/>
              <a:buNone/>
              <a:defRPr sz="2100">
                <a:latin typeface="Inter"/>
                <a:ea typeface="Inter"/>
                <a:cs typeface="Inter"/>
                <a:sym typeface="Inter"/>
              </a:defRPr>
            </a:lvl2pPr>
            <a:lvl3pPr lvl="2" algn="ctr">
              <a:lnSpc>
                <a:spcPct val="100000"/>
              </a:lnSpc>
              <a:spcBef>
                <a:spcPts val="0"/>
              </a:spcBef>
              <a:spcAft>
                <a:spcPts val="0"/>
              </a:spcAft>
              <a:buSzPts val="2100"/>
              <a:buFont typeface="Inter"/>
              <a:buNone/>
              <a:defRPr sz="2100">
                <a:latin typeface="Inter"/>
                <a:ea typeface="Inter"/>
                <a:cs typeface="Inter"/>
                <a:sym typeface="Inter"/>
              </a:defRPr>
            </a:lvl3pPr>
            <a:lvl4pPr lvl="3" algn="ctr">
              <a:lnSpc>
                <a:spcPct val="100000"/>
              </a:lnSpc>
              <a:spcBef>
                <a:spcPts val="0"/>
              </a:spcBef>
              <a:spcAft>
                <a:spcPts val="0"/>
              </a:spcAft>
              <a:buSzPts val="2100"/>
              <a:buFont typeface="Inter"/>
              <a:buNone/>
              <a:defRPr sz="2100">
                <a:latin typeface="Inter"/>
                <a:ea typeface="Inter"/>
                <a:cs typeface="Inter"/>
                <a:sym typeface="Inter"/>
              </a:defRPr>
            </a:lvl4pPr>
            <a:lvl5pPr lvl="4" algn="ctr">
              <a:lnSpc>
                <a:spcPct val="100000"/>
              </a:lnSpc>
              <a:spcBef>
                <a:spcPts val="0"/>
              </a:spcBef>
              <a:spcAft>
                <a:spcPts val="0"/>
              </a:spcAft>
              <a:buSzPts val="2100"/>
              <a:buFont typeface="Inter"/>
              <a:buNone/>
              <a:defRPr sz="2100">
                <a:latin typeface="Inter"/>
                <a:ea typeface="Inter"/>
                <a:cs typeface="Inter"/>
                <a:sym typeface="Inter"/>
              </a:defRPr>
            </a:lvl5pPr>
            <a:lvl6pPr lvl="5" algn="ctr">
              <a:lnSpc>
                <a:spcPct val="100000"/>
              </a:lnSpc>
              <a:spcBef>
                <a:spcPts val="0"/>
              </a:spcBef>
              <a:spcAft>
                <a:spcPts val="0"/>
              </a:spcAft>
              <a:buSzPts val="2100"/>
              <a:buFont typeface="Inter"/>
              <a:buNone/>
              <a:defRPr sz="2100">
                <a:latin typeface="Inter"/>
                <a:ea typeface="Inter"/>
                <a:cs typeface="Inter"/>
                <a:sym typeface="Inter"/>
              </a:defRPr>
            </a:lvl6pPr>
            <a:lvl7pPr lvl="6" algn="ctr">
              <a:lnSpc>
                <a:spcPct val="100000"/>
              </a:lnSpc>
              <a:spcBef>
                <a:spcPts val="0"/>
              </a:spcBef>
              <a:spcAft>
                <a:spcPts val="0"/>
              </a:spcAft>
              <a:buSzPts val="2100"/>
              <a:buFont typeface="Inter"/>
              <a:buNone/>
              <a:defRPr sz="2100">
                <a:latin typeface="Inter"/>
                <a:ea typeface="Inter"/>
                <a:cs typeface="Inter"/>
                <a:sym typeface="Inter"/>
              </a:defRPr>
            </a:lvl7pPr>
            <a:lvl8pPr lvl="7" algn="ctr">
              <a:lnSpc>
                <a:spcPct val="100000"/>
              </a:lnSpc>
              <a:spcBef>
                <a:spcPts val="0"/>
              </a:spcBef>
              <a:spcAft>
                <a:spcPts val="0"/>
              </a:spcAft>
              <a:buSzPts val="2100"/>
              <a:buFont typeface="Inter"/>
              <a:buNone/>
              <a:defRPr sz="2100">
                <a:latin typeface="Inter"/>
                <a:ea typeface="Inter"/>
                <a:cs typeface="Inter"/>
                <a:sym typeface="Inter"/>
              </a:defRPr>
            </a:lvl8pPr>
            <a:lvl9pPr lvl="8" algn="ctr">
              <a:lnSpc>
                <a:spcPct val="100000"/>
              </a:lnSpc>
              <a:spcBef>
                <a:spcPts val="0"/>
              </a:spcBef>
              <a:spcAft>
                <a:spcPts val="0"/>
              </a:spcAft>
              <a:buSzPts val="2100"/>
              <a:buFont typeface="Inter"/>
              <a:buNone/>
              <a:defRPr sz="2100">
                <a:latin typeface="Inter"/>
                <a:ea typeface="Inter"/>
                <a:cs typeface="Inter"/>
                <a:sym typeface="Inter"/>
              </a:defRPr>
            </a:lvl9pPr>
          </a:lstStyle>
          <a:p>
            <a:endParaRPr/>
          </a:p>
        </p:txBody>
      </p:sp>
      <p:sp>
        <p:nvSpPr>
          <p:cNvPr id="266" name="Google Shape;266;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Font typeface="Inter"/>
              <a:buChar char="●"/>
              <a:defRPr>
                <a:latin typeface="Inter"/>
                <a:ea typeface="Inter"/>
                <a:cs typeface="Inter"/>
                <a:sym typeface="Inter"/>
              </a:defRPr>
            </a:lvl1pPr>
            <a:lvl2pPr marL="914400" lvl="1" indent="-317500">
              <a:spcBef>
                <a:spcPts val="0"/>
              </a:spcBef>
              <a:spcAft>
                <a:spcPts val="0"/>
              </a:spcAft>
              <a:buSzPts val="1400"/>
              <a:buFont typeface="Inter"/>
              <a:buChar char="○"/>
              <a:defRPr>
                <a:latin typeface="Inter"/>
                <a:ea typeface="Inter"/>
                <a:cs typeface="Inter"/>
                <a:sym typeface="Inter"/>
              </a:defRPr>
            </a:lvl2pPr>
            <a:lvl3pPr marL="1371600" lvl="2" indent="-317500">
              <a:spcBef>
                <a:spcPts val="0"/>
              </a:spcBef>
              <a:spcAft>
                <a:spcPts val="0"/>
              </a:spcAft>
              <a:buSzPts val="1400"/>
              <a:buFont typeface="Inter"/>
              <a:buChar char="■"/>
              <a:defRPr>
                <a:latin typeface="Inter"/>
                <a:ea typeface="Inter"/>
                <a:cs typeface="Inter"/>
                <a:sym typeface="Inter"/>
              </a:defRPr>
            </a:lvl3pPr>
            <a:lvl4pPr marL="1828800" lvl="3" indent="-317500">
              <a:spcBef>
                <a:spcPts val="0"/>
              </a:spcBef>
              <a:spcAft>
                <a:spcPts val="0"/>
              </a:spcAft>
              <a:buSzPts val="1400"/>
              <a:buFont typeface="Inter"/>
              <a:buChar char="●"/>
              <a:defRPr>
                <a:latin typeface="Inter"/>
                <a:ea typeface="Inter"/>
                <a:cs typeface="Inter"/>
                <a:sym typeface="Inter"/>
              </a:defRPr>
            </a:lvl4pPr>
            <a:lvl5pPr marL="2286000" lvl="4" indent="-317500">
              <a:spcBef>
                <a:spcPts val="0"/>
              </a:spcBef>
              <a:spcAft>
                <a:spcPts val="0"/>
              </a:spcAft>
              <a:buSzPts val="1400"/>
              <a:buFont typeface="Inter"/>
              <a:buChar char="○"/>
              <a:defRPr>
                <a:latin typeface="Inter"/>
                <a:ea typeface="Inter"/>
                <a:cs typeface="Inter"/>
                <a:sym typeface="Inter"/>
              </a:defRPr>
            </a:lvl5pPr>
            <a:lvl6pPr marL="2743200" lvl="5" indent="-317500">
              <a:spcBef>
                <a:spcPts val="0"/>
              </a:spcBef>
              <a:spcAft>
                <a:spcPts val="0"/>
              </a:spcAft>
              <a:buSzPts val="1400"/>
              <a:buFont typeface="Inter"/>
              <a:buChar char="■"/>
              <a:defRPr>
                <a:latin typeface="Inter"/>
                <a:ea typeface="Inter"/>
                <a:cs typeface="Inter"/>
                <a:sym typeface="Inter"/>
              </a:defRPr>
            </a:lvl6pPr>
            <a:lvl7pPr marL="3200400" lvl="6" indent="-317500">
              <a:spcBef>
                <a:spcPts val="0"/>
              </a:spcBef>
              <a:spcAft>
                <a:spcPts val="0"/>
              </a:spcAft>
              <a:buSzPts val="1400"/>
              <a:buFont typeface="Inter"/>
              <a:buChar char="●"/>
              <a:defRPr>
                <a:latin typeface="Inter"/>
                <a:ea typeface="Inter"/>
                <a:cs typeface="Inter"/>
                <a:sym typeface="Inter"/>
              </a:defRPr>
            </a:lvl7pPr>
            <a:lvl8pPr marL="3657600" lvl="7" indent="-317500">
              <a:spcBef>
                <a:spcPts val="0"/>
              </a:spcBef>
              <a:spcAft>
                <a:spcPts val="0"/>
              </a:spcAft>
              <a:buSzPts val="1400"/>
              <a:buFont typeface="Inter"/>
              <a:buChar char="○"/>
              <a:defRPr>
                <a:latin typeface="Inter"/>
                <a:ea typeface="Inter"/>
                <a:cs typeface="Inter"/>
                <a:sym typeface="Inter"/>
              </a:defRPr>
            </a:lvl8pPr>
            <a:lvl9pPr marL="4114800" lvl="8" indent="-317500">
              <a:spcBef>
                <a:spcPts val="0"/>
              </a:spcBef>
              <a:spcAft>
                <a:spcPts val="0"/>
              </a:spcAft>
              <a:buSzPts val="1400"/>
              <a:buFont typeface="Inter"/>
              <a:buChar char="■"/>
              <a:defRPr>
                <a:latin typeface="Inter"/>
                <a:ea typeface="Inter"/>
                <a:cs typeface="Inter"/>
                <a:sym typeface="Inter"/>
              </a:defRPr>
            </a:lvl9pPr>
          </a:lstStyle>
          <a:p>
            <a:endParaRPr/>
          </a:p>
        </p:txBody>
      </p:sp>
      <p:sp>
        <p:nvSpPr>
          <p:cNvPr id="267" name="Google Shape;26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grpSp>
        <p:nvGrpSpPr>
          <p:cNvPr id="268" name="Google Shape;268;p19"/>
          <p:cNvGrpSpPr/>
          <p:nvPr/>
        </p:nvGrpSpPr>
        <p:grpSpPr>
          <a:xfrm>
            <a:off x="7724692" y="271192"/>
            <a:ext cx="1141409" cy="237868"/>
            <a:chOff x="238125" y="2101750"/>
            <a:chExt cx="7129350" cy="1486675"/>
          </a:xfrm>
        </p:grpSpPr>
        <p:grpSp>
          <p:nvGrpSpPr>
            <p:cNvPr id="269" name="Google Shape;269;p19"/>
            <p:cNvGrpSpPr/>
            <p:nvPr/>
          </p:nvGrpSpPr>
          <p:grpSpPr>
            <a:xfrm>
              <a:off x="238125" y="2237750"/>
              <a:ext cx="1352275" cy="1350675"/>
              <a:chOff x="238125" y="2237750"/>
              <a:chExt cx="1352275" cy="1350675"/>
            </a:xfrm>
          </p:grpSpPr>
          <p:sp>
            <p:nvSpPr>
              <p:cNvPr id="270" name="Google Shape;270;p19"/>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9"/>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9"/>
            <p:cNvGrpSpPr/>
            <p:nvPr/>
          </p:nvGrpSpPr>
          <p:grpSpPr>
            <a:xfrm>
              <a:off x="1834425" y="2101750"/>
              <a:ext cx="5533050" cy="1446675"/>
              <a:chOff x="1834425" y="2101750"/>
              <a:chExt cx="5533050" cy="1446675"/>
            </a:xfrm>
          </p:grpSpPr>
          <p:sp>
            <p:nvSpPr>
              <p:cNvPr id="273" name="Google Shape;273;p19"/>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9"/>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2"/>
        <p:cNvGrpSpPr/>
        <p:nvPr/>
      </p:nvGrpSpPr>
      <p:grpSpPr>
        <a:xfrm>
          <a:off x="0" y="0"/>
          <a:ext cx="0" cy="0"/>
          <a:chOff x="0" y="0"/>
          <a:chExt cx="0" cy="0"/>
        </a:xfrm>
      </p:grpSpPr>
      <p:sp>
        <p:nvSpPr>
          <p:cNvPr id="283" name="Google Shape;28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grpSp>
        <p:nvGrpSpPr>
          <p:cNvPr id="284" name="Google Shape;284;p20"/>
          <p:cNvGrpSpPr/>
          <p:nvPr/>
        </p:nvGrpSpPr>
        <p:grpSpPr>
          <a:xfrm>
            <a:off x="7724692" y="271192"/>
            <a:ext cx="1141409" cy="237868"/>
            <a:chOff x="238125" y="2101750"/>
            <a:chExt cx="7129350" cy="1486675"/>
          </a:xfrm>
        </p:grpSpPr>
        <p:grpSp>
          <p:nvGrpSpPr>
            <p:cNvPr id="285" name="Google Shape;285;p20"/>
            <p:cNvGrpSpPr/>
            <p:nvPr/>
          </p:nvGrpSpPr>
          <p:grpSpPr>
            <a:xfrm>
              <a:off x="238125" y="2237750"/>
              <a:ext cx="1352275" cy="1350675"/>
              <a:chOff x="238125" y="2237750"/>
              <a:chExt cx="1352275" cy="1350675"/>
            </a:xfrm>
          </p:grpSpPr>
          <p:sp>
            <p:nvSpPr>
              <p:cNvPr id="286" name="Google Shape;286;p20"/>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0"/>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20"/>
            <p:cNvGrpSpPr/>
            <p:nvPr/>
          </p:nvGrpSpPr>
          <p:grpSpPr>
            <a:xfrm>
              <a:off x="1834425" y="2101750"/>
              <a:ext cx="5533050" cy="1446675"/>
              <a:chOff x="1834425" y="2101750"/>
              <a:chExt cx="5533050" cy="1446675"/>
            </a:xfrm>
          </p:grpSpPr>
          <p:sp>
            <p:nvSpPr>
              <p:cNvPr id="289" name="Google Shape;289;p20"/>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0"/>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0"/>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0"/>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298"/>
        <p:cNvGrpSpPr/>
        <p:nvPr/>
      </p:nvGrpSpPr>
      <p:grpSpPr>
        <a:xfrm>
          <a:off x="0" y="0"/>
          <a:ext cx="0" cy="0"/>
          <a:chOff x="0" y="0"/>
          <a:chExt cx="0" cy="0"/>
        </a:xfrm>
      </p:grpSpPr>
      <p:sp>
        <p:nvSpPr>
          <p:cNvPr id="299" name="Google Shape;29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9" name="Google Shape;29;p3"/>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444F66"/>
              </a:buClr>
              <a:buSzPts val="4800"/>
              <a:buFont typeface="Plus Jakarta Sans"/>
              <a:buNone/>
              <a:defRPr sz="4800">
                <a:solidFill>
                  <a:srgbClr val="444F66"/>
                </a:solidFill>
                <a:latin typeface="Plus Jakarta Sans"/>
                <a:ea typeface="Plus Jakarta Sans"/>
                <a:cs typeface="Plus Jakarta Sans"/>
                <a:sym typeface="Plus Jakarta Sans"/>
              </a:defRPr>
            </a:lvl1pPr>
            <a:lvl2pPr lvl="1"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2pPr>
            <a:lvl3pPr lvl="2"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3pPr>
            <a:lvl4pPr lvl="3"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4pPr>
            <a:lvl5pPr lvl="4"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5pPr>
            <a:lvl6pPr lvl="5"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6pPr>
            <a:lvl7pPr lvl="6"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7pPr>
            <a:lvl8pPr lvl="7"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8pPr>
            <a:lvl9pPr lvl="8"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9pPr>
          </a:lstStyle>
          <a:p>
            <a:endParaRPr/>
          </a:p>
        </p:txBody>
      </p:sp>
      <p:grpSp>
        <p:nvGrpSpPr>
          <p:cNvPr id="30" name="Google Shape;30;p3"/>
          <p:cNvGrpSpPr/>
          <p:nvPr/>
        </p:nvGrpSpPr>
        <p:grpSpPr>
          <a:xfrm>
            <a:off x="7724692" y="271192"/>
            <a:ext cx="1141409" cy="237868"/>
            <a:chOff x="238125" y="2101750"/>
            <a:chExt cx="7129350" cy="1486675"/>
          </a:xfrm>
        </p:grpSpPr>
        <p:grpSp>
          <p:nvGrpSpPr>
            <p:cNvPr id="31" name="Google Shape;31;p3"/>
            <p:cNvGrpSpPr/>
            <p:nvPr/>
          </p:nvGrpSpPr>
          <p:grpSpPr>
            <a:xfrm>
              <a:off x="238125" y="2237750"/>
              <a:ext cx="1352275" cy="1350675"/>
              <a:chOff x="238125" y="2237750"/>
              <a:chExt cx="1352275" cy="1350675"/>
            </a:xfrm>
          </p:grpSpPr>
          <p:sp>
            <p:nvSpPr>
              <p:cNvPr id="32" name="Google Shape;32;p3"/>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a:off x="1834425" y="2101750"/>
              <a:ext cx="5533050" cy="1446675"/>
              <a:chOff x="1834425" y="2101750"/>
              <a:chExt cx="5533050" cy="1446675"/>
            </a:xfrm>
          </p:grpSpPr>
          <p:sp>
            <p:nvSpPr>
              <p:cNvPr id="35" name="Google Shape;35;p3"/>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 Slate Dark">
  <p:cSld name="SECTION_HEADER_1">
    <p:bg>
      <p:bgPr>
        <a:solidFill>
          <a:srgbClr val="2A3953"/>
        </a:solidFill>
        <a:effectLst/>
      </p:bgPr>
    </p:bg>
    <p:spTree>
      <p:nvGrpSpPr>
        <p:cNvPr id="1" name="Shape 44"/>
        <p:cNvGrpSpPr/>
        <p:nvPr/>
      </p:nvGrpSpPr>
      <p:grpSpPr>
        <a:xfrm>
          <a:off x="0" y="0"/>
          <a:ext cx="0" cy="0"/>
          <a:chOff x="0" y="0"/>
          <a:chExt cx="0" cy="0"/>
        </a:xfrm>
      </p:grpSpPr>
      <p:sp>
        <p:nvSpPr>
          <p:cNvPr id="45" name="Google Shape;4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6" name="Google Shape;46;p4"/>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Plus Jakarta Sans"/>
              <a:buNone/>
              <a:defRPr sz="4800">
                <a:solidFill>
                  <a:srgbClr val="FFFFFF"/>
                </a:solidFill>
                <a:latin typeface="Plus Jakarta Sans"/>
                <a:ea typeface="Plus Jakarta Sans"/>
                <a:cs typeface="Plus Jakarta Sans"/>
                <a:sym typeface="Plus Jakarta Sans"/>
              </a:defRPr>
            </a:lvl1pPr>
            <a:lvl2pPr lvl="1"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2pPr>
            <a:lvl3pPr lvl="2"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3pPr>
            <a:lvl4pPr lvl="3"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4pPr>
            <a:lvl5pPr lvl="4"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5pPr>
            <a:lvl6pPr lvl="5"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6pPr>
            <a:lvl7pPr lvl="6"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7pPr>
            <a:lvl8pPr lvl="7"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8pPr>
            <a:lvl9pPr lvl="8"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9pPr>
          </a:lstStyle>
          <a:p>
            <a:endParaRPr/>
          </a:p>
        </p:txBody>
      </p:sp>
      <p:grpSp>
        <p:nvGrpSpPr>
          <p:cNvPr id="47" name="Google Shape;47;p4"/>
          <p:cNvGrpSpPr/>
          <p:nvPr/>
        </p:nvGrpSpPr>
        <p:grpSpPr>
          <a:xfrm>
            <a:off x="7724692" y="271192"/>
            <a:ext cx="1141409" cy="237868"/>
            <a:chOff x="238125" y="2101750"/>
            <a:chExt cx="7129350" cy="1486675"/>
          </a:xfrm>
        </p:grpSpPr>
        <p:grpSp>
          <p:nvGrpSpPr>
            <p:cNvPr id="48" name="Google Shape;48;p4"/>
            <p:cNvGrpSpPr/>
            <p:nvPr/>
          </p:nvGrpSpPr>
          <p:grpSpPr>
            <a:xfrm>
              <a:off x="238125" y="2237750"/>
              <a:ext cx="1352275" cy="1350675"/>
              <a:chOff x="238125" y="2237750"/>
              <a:chExt cx="1352275" cy="1350675"/>
            </a:xfrm>
          </p:grpSpPr>
          <p:sp>
            <p:nvSpPr>
              <p:cNvPr id="49" name="Google Shape;49;p4"/>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4"/>
            <p:cNvGrpSpPr/>
            <p:nvPr/>
          </p:nvGrpSpPr>
          <p:grpSpPr>
            <a:xfrm>
              <a:off x="1834425" y="2101750"/>
              <a:ext cx="5533050" cy="1446675"/>
              <a:chOff x="1834425" y="2101750"/>
              <a:chExt cx="5533050" cy="1446675"/>
            </a:xfrm>
          </p:grpSpPr>
          <p:sp>
            <p:nvSpPr>
              <p:cNvPr id="52" name="Google Shape;52;p4"/>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Divider - Magenta">
  <p:cSld name="SECTION_HEADER_1_1">
    <p:bg>
      <p:bgPr>
        <a:solidFill>
          <a:srgbClr val="E12362"/>
        </a:solidFill>
        <a:effectLst/>
      </p:bgPr>
    </p:bg>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Plus Jakarta Sans"/>
              <a:buNone/>
              <a:defRPr sz="4800">
                <a:solidFill>
                  <a:srgbClr val="FFFFFF"/>
                </a:solidFill>
                <a:latin typeface="Plus Jakarta Sans"/>
                <a:ea typeface="Plus Jakarta Sans"/>
                <a:cs typeface="Plus Jakarta Sans"/>
                <a:sym typeface="Plus Jakarta Sans"/>
              </a:defRPr>
            </a:lvl1pPr>
            <a:lvl2pPr lvl="1"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2pPr>
            <a:lvl3pPr lvl="2"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3pPr>
            <a:lvl4pPr lvl="3"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4pPr>
            <a:lvl5pPr lvl="4"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5pPr>
            <a:lvl6pPr lvl="5"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6pPr>
            <a:lvl7pPr lvl="6"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7pPr>
            <a:lvl8pPr lvl="7"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8pPr>
            <a:lvl9pPr lvl="8"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9pPr>
          </a:lstStyle>
          <a:p>
            <a:endParaRPr/>
          </a:p>
        </p:txBody>
      </p:sp>
      <p:sp>
        <p:nvSpPr>
          <p:cNvPr id="63" name="Google Shape;6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grpSp>
        <p:nvGrpSpPr>
          <p:cNvPr id="64" name="Google Shape;64;p5"/>
          <p:cNvGrpSpPr/>
          <p:nvPr/>
        </p:nvGrpSpPr>
        <p:grpSpPr>
          <a:xfrm>
            <a:off x="7724692" y="271192"/>
            <a:ext cx="1141409" cy="237868"/>
            <a:chOff x="238125" y="2101750"/>
            <a:chExt cx="7129350" cy="1486675"/>
          </a:xfrm>
        </p:grpSpPr>
        <p:grpSp>
          <p:nvGrpSpPr>
            <p:cNvPr id="65" name="Google Shape;65;p5"/>
            <p:cNvGrpSpPr/>
            <p:nvPr/>
          </p:nvGrpSpPr>
          <p:grpSpPr>
            <a:xfrm>
              <a:off x="238125" y="2237750"/>
              <a:ext cx="1352275" cy="1350675"/>
              <a:chOff x="238125" y="2237750"/>
              <a:chExt cx="1352275" cy="1350675"/>
            </a:xfrm>
          </p:grpSpPr>
          <p:sp>
            <p:nvSpPr>
              <p:cNvPr id="66" name="Google Shape;66;p5"/>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FFF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5"/>
            <p:cNvGrpSpPr/>
            <p:nvPr/>
          </p:nvGrpSpPr>
          <p:grpSpPr>
            <a:xfrm>
              <a:off x="1834425" y="2101750"/>
              <a:ext cx="5533050" cy="1446675"/>
              <a:chOff x="1834425" y="2101750"/>
              <a:chExt cx="5533050" cy="1446675"/>
            </a:xfrm>
          </p:grpSpPr>
          <p:sp>
            <p:nvSpPr>
              <p:cNvPr id="69" name="Google Shape;69;p5"/>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 name="Google Shape;70;p5"/>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 name="Google Shape;71;p5"/>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2" name="Google Shape;72;p5"/>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3" name="Google Shape;73;p5"/>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4" name="Google Shape;74;p5"/>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5" name="Google Shape;75;p5"/>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6" name="Google Shape;76;p5"/>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7" name="Google Shape;77;p5"/>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ed List" type="tx">
  <p:cSld name="TITLE_AND_BODY">
    <p:spTree>
      <p:nvGrpSpPr>
        <p:cNvPr id="1" name="Shape 78"/>
        <p:cNvGrpSpPr/>
        <p:nvPr/>
      </p:nvGrpSpPr>
      <p:grpSpPr>
        <a:xfrm>
          <a:off x="0" y="0"/>
          <a:ext cx="0" cy="0"/>
          <a:chOff x="0" y="0"/>
          <a:chExt cx="0" cy="0"/>
        </a:xfrm>
      </p:grpSpPr>
      <p:sp>
        <p:nvSpPr>
          <p:cNvPr id="79" name="Google Shape;7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6"/>
          <p:cNvSpPr txBox="1">
            <a:spLocks noGrp="1"/>
          </p:cNvSpPr>
          <p:nvPr>
            <p:ph type="title"/>
          </p:nvPr>
        </p:nvSpPr>
        <p:spPr>
          <a:xfrm>
            <a:off x="672800" y="6375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Plus Jakarta Sans"/>
              <a:buNone/>
              <a:defRPr sz="3600">
                <a:latin typeface="Plus Jakarta Sans"/>
                <a:ea typeface="Plus Jakarta Sans"/>
                <a:cs typeface="Plus Jakarta Sans"/>
                <a:sym typeface="Plus Jakarta Sans"/>
              </a:defRPr>
            </a:lvl1pPr>
            <a:lvl2pPr lvl="1" rtl="0">
              <a:spcBef>
                <a:spcPts val="0"/>
              </a:spcBef>
              <a:spcAft>
                <a:spcPts val="0"/>
              </a:spcAft>
              <a:buSzPts val="3600"/>
              <a:buFont typeface="Inter"/>
              <a:buNone/>
              <a:defRPr sz="3600">
                <a:latin typeface="Inter"/>
                <a:ea typeface="Inter"/>
                <a:cs typeface="Inter"/>
                <a:sym typeface="Inter"/>
              </a:defRPr>
            </a:lvl2pPr>
            <a:lvl3pPr lvl="2" rtl="0">
              <a:spcBef>
                <a:spcPts val="0"/>
              </a:spcBef>
              <a:spcAft>
                <a:spcPts val="0"/>
              </a:spcAft>
              <a:buSzPts val="3600"/>
              <a:buFont typeface="Inter"/>
              <a:buNone/>
              <a:defRPr sz="3600">
                <a:latin typeface="Inter"/>
                <a:ea typeface="Inter"/>
                <a:cs typeface="Inter"/>
                <a:sym typeface="Inter"/>
              </a:defRPr>
            </a:lvl3pPr>
            <a:lvl4pPr lvl="3" rtl="0">
              <a:spcBef>
                <a:spcPts val="0"/>
              </a:spcBef>
              <a:spcAft>
                <a:spcPts val="0"/>
              </a:spcAft>
              <a:buSzPts val="3600"/>
              <a:buFont typeface="Inter"/>
              <a:buNone/>
              <a:defRPr sz="3600">
                <a:latin typeface="Inter"/>
                <a:ea typeface="Inter"/>
                <a:cs typeface="Inter"/>
                <a:sym typeface="Inter"/>
              </a:defRPr>
            </a:lvl4pPr>
            <a:lvl5pPr lvl="4" rtl="0">
              <a:spcBef>
                <a:spcPts val="0"/>
              </a:spcBef>
              <a:spcAft>
                <a:spcPts val="0"/>
              </a:spcAft>
              <a:buSzPts val="3600"/>
              <a:buFont typeface="Inter"/>
              <a:buNone/>
              <a:defRPr sz="3600">
                <a:latin typeface="Inter"/>
                <a:ea typeface="Inter"/>
                <a:cs typeface="Inter"/>
                <a:sym typeface="Inter"/>
              </a:defRPr>
            </a:lvl5pPr>
            <a:lvl6pPr lvl="5" rtl="0">
              <a:spcBef>
                <a:spcPts val="0"/>
              </a:spcBef>
              <a:spcAft>
                <a:spcPts val="0"/>
              </a:spcAft>
              <a:buSzPts val="3600"/>
              <a:buFont typeface="Inter"/>
              <a:buNone/>
              <a:defRPr sz="3600">
                <a:latin typeface="Inter"/>
                <a:ea typeface="Inter"/>
                <a:cs typeface="Inter"/>
                <a:sym typeface="Inter"/>
              </a:defRPr>
            </a:lvl6pPr>
            <a:lvl7pPr lvl="6" rtl="0">
              <a:spcBef>
                <a:spcPts val="0"/>
              </a:spcBef>
              <a:spcAft>
                <a:spcPts val="0"/>
              </a:spcAft>
              <a:buSzPts val="3600"/>
              <a:buFont typeface="Inter"/>
              <a:buNone/>
              <a:defRPr sz="3600">
                <a:latin typeface="Inter"/>
                <a:ea typeface="Inter"/>
                <a:cs typeface="Inter"/>
                <a:sym typeface="Inter"/>
              </a:defRPr>
            </a:lvl7pPr>
            <a:lvl8pPr lvl="7" rtl="0">
              <a:spcBef>
                <a:spcPts val="0"/>
              </a:spcBef>
              <a:spcAft>
                <a:spcPts val="0"/>
              </a:spcAft>
              <a:buSzPts val="3600"/>
              <a:buFont typeface="Inter"/>
              <a:buNone/>
              <a:defRPr sz="3600">
                <a:latin typeface="Inter"/>
                <a:ea typeface="Inter"/>
                <a:cs typeface="Inter"/>
                <a:sym typeface="Inter"/>
              </a:defRPr>
            </a:lvl8pPr>
            <a:lvl9pPr lvl="8" rtl="0">
              <a:spcBef>
                <a:spcPts val="0"/>
              </a:spcBef>
              <a:spcAft>
                <a:spcPts val="0"/>
              </a:spcAft>
              <a:buSzPts val="3600"/>
              <a:buFont typeface="Inter"/>
              <a:buNone/>
              <a:defRPr sz="3600">
                <a:latin typeface="Inter"/>
                <a:ea typeface="Inter"/>
                <a:cs typeface="Inter"/>
                <a:sym typeface="Inter"/>
              </a:defRPr>
            </a:lvl9pPr>
          </a:lstStyle>
          <a:p>
            <a:endParaRPr/>
          </a:p>
        </p:txBody>
      </p:sp>
      <p:sp>
        <p:nvSpPr>
          <p:cNvPr id="81" name="Google Shape;81;p6"/>
          <p:cNvSpPr txBox="1">
            <a:spLocks noGrp="1"/>
          </p:cNvSpPr>
          <p:nvPr>
            <p:ph type="body" idx="1"/>
          </p:nvPr>
        </p:nvSpPr>
        <p:spPr>
          <a:xfrm>
            <a:off x="672800" y="1580200"/>
            <a:ext cx="4015800" cy="3110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D3269"/>
              </a:buClr>
              <a:buSzPts val="1400"/>
              <a:buFont typeface="Inter"/>
              <a:buChar char="●"/>
              <a:defRPr sz="1400">
                <a:latin typeface="Inter"/>
                <a:ea typeface="Inter"/>
                <a:cs typeface="Inter"/>
                <a:sym typeface="Inter"/>
              </a:defRPr>
            </a:lvl1pPr>
            <a:lvl2pPr marL="914400" lvl="1" indent="-317500" rtl="0">
              <a:spcBef>
                <a:spcPts val="1000"/>
              </a:spcBef>
              <a:spcAft>
                <a:spcPts val="0"/>
              </a:spcAft>
              <a:buSzPts val="1400"/>
              <a:buFont typeface="Inter"/>
              <a:buChar char="○"/>
              <a:defRPr>
                <a:latin typeface="Inter"/>
                <a:ea typeface="Inter"/>
                <a:cs typeface="Inter"/>
                <a:sym typeface="Inter"/>
              </a:defRPr>
            </a:lvl2pPr>
            <a:lvl3pPr marL="1371600" lvl="2" indent="-317500" rtl="0">
              <a:spcBef>
                <a:spcPts val="1000"/>
              </a:spcBef>
              <a:spcAft>
                <a:spcPts val="0"/>
              </a:spcAft>
              <a:buSzPts val="1400"/>
              <a:buFont typeface="Inter"/>
              <a:buChar char="■"/>
              <a:defRPr>
                <a:latin typeface="Inter"/>
                <a:ea typeface="Inter"/>
                <a:cs typeface="Inter"/>
                <a:sym typeface="Inter"/>
              </a:defRPr>
            </a:lvl3pPr>
            <a:lvl4pPr marL="1828800" lvl="3" indent="-317500" rtl="0">
              <a:spcBef>
                <a:spcPts val="1000"/>
              </a:spcBef>
              <a:spcAft>
                <a:spcPts val="0"/>
              </a:spcAft>
              <a:buSzPts val="1400"/>
              <a:buFont typeface="Inter"/>
              <a:buChar char="●"/>
              <a:defRPr>
                <a:latin typeface="Inter"/>
                <a:ea typeface="Inter"/>
                <a:cs typeface="Inter"/>
                <a:sym typeface="Inter"/>
              </a:defRPr>
            </a:lvl4pPr>
            <a:lvl5pPr marL="2286000" lvl="4" indent="-317500" rtl="0">
              <a:spcBef>
                <a:spcPts val="1000"/>
              </a:spcBef>
              <a:spcAft>
                <a:spcPts val="0"/>
              </a:spcAft>
              <a:buSzPts val="1400"/>
              <a:buFont typeface="Inter"/>
              <a:buChar char="○"/>
              <a:defRPr>
                <a:latin typeface="Inter"/>
                <a:ea typeface="Inter"/>
                <a:cs typeface="Inter"/>
                <a:sym typeface="Inter"/>
              </a:defRPr>
            </a:lvl5pPr>
            <a:lvl6pPr marL="2743200" lvl="5" indent="-317500" rtl="0">
              <a:spcBef>
                <a:spcPts val="1000"/>
              </a:spcBef>
              <a:spcAft>
                <a:spcPts val="0"/>
              </a:spcAft>
              <a:buSzPts val="1400"/>
              <a:buFont typeface="Inter"/>
              <a:buChar char="■"/>
              <a:defRPr>
                <a:latin typeface="Inter"/>
                <a:ea typeface="Inter"/>
                <a:cs typeface="Inter"/>
                <a:sym typeface="Inter"/>
              </a:defRPr>
            </a:lvl6pPr>
            <a:lvl7pPr marL="3200400" lvl="6" indent="-317500" rtl="0">
              <a:spcBef>
                <a:spcPts val="1000"/>
              </a:spcBef>
              <a:spcAft>
                <a:spcPts val="0"/>
              </a:spcAft>
              <a:buSzPts val="1400"/>
              <a:buFont typeface="Inter"/>
              <a:buChar char="●"/>
              <a:defRPr>
                <a:latin typeface="Inter"/>
                <a:ea typeface="Inter"/>
                <a:cs typeface="Inter"/>
                <a:sym typeface="Inter"/>
              </a:defRPr>
            </a:lvl7pPr>
            <a:lvl8pPr marL="3657600" lvl="7" indent="-317500" rtl="0">
              <a:spcBef>
                <a:spcPts val="1000"/>
              </a:spcBef>
              <a:spcAft>
                <a:spcPts val="0"/>
              </a:spcAft>
              <a:buSzPts val="1400"/>
              <a:buFont typeface="Inter"/>
              <a:buChar char="○"/>
              <a:defRPr>
                <a:latin typeface="Inter"/>
                <a:ea typeface="Inter"/>
                <a:cs typeface="Inter"/>
                <a:sym typeface="Inter"/>
              </a:defRPr>
            </a:lvl8pPr>
            <a:lvl9pPr marL="4114800" lvl="8" indent="-317500" rtl="0">
              <a:spcBef>
                <a:spcPts val="1000"/>
              </a:spcBef>
              <a:spcAft>
                <a:spcPts val="1000"/>
              </a:spcAft>
              <a:buSzPts val="1400"/>
              <a:buFont typeface="Inter"/>
              <a:buChar char="■"/>
              <a:defRPr>
                <a:latin typeface="Inter"/>
                <a:ea typeface="Inter"/>
                <a:cs typeface="Inter"/>
                <a:sym typeface="Inter"/>
              </a:defRPr>
            </a:lvl9pPr>
          </a:lstStyle>
          <a:p>
            <a:endParaRPr/>
          </a:p>
        </p:txBody>
      </p:sp>
      <p:grpSp>
        <p:nvGrpSpPr>
          <p:cNvPr id="82" name="Google Shape;82;p6"/>
          <p:cNvGrpSpPr/>
          <p:nvPr/>
        </p:nvGrpSpPr>
        <p:grpSpPr>
          <a:xfrm>
            <a:off x="7724692" y="271192"/>
            <a:ext cx="1141409" cy="237868"/>
            <a:chOff x="238125" y="2101750"/>
            <a:chExt cx="7129350" cy="1486675"/>
          </a:xfrm>
        </p:grpSpPr>
        <p:grpSp>
          <p:nvGrpSpPr>
            <p:cNvPr id="83" name="Google Shape;83;p6"/>
            <p:cNvGrpSpPr/>
            <p:nvPr/>
          </p:nvGrpSpPr>
          <p:grpSpPr>
            <a:xfrm>
              <a:off x="238125" y="2237750"/>
              <a:ext cx="1352275" cy="1350675"/>
              <a:chOff x="238125" y="2237750"/>
              <a:chExt cx="1352275" cy="1350675"/>
            </a:xfrm>
          </p:grpSpPr>
          <p:sp>
            <p:nvSpPr>
              <p:cNvPr id="84" name="Google Shape;84;p6"/>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6"/>
            <p:cNvGrpSpPr/>
            <p:nvPr/>
          </p:nvGrpSpPr>
          <p:grpSpPr>
            <a:xfrm>
              <a:off x="1834425" y="2101750"/>
              <a:ext cx="5533050" cy="1446675"/>
              <a:chOff x="1834425" y="2101750"/>
              <a:chExt cx="5533050" cy="1446675"/>
            </a:xfrm>
          </p:grpSpPr>
          <p:sp>
            <p:nvSpPr>
              <p:cNvPr id="87" name="Google Shape;87;p6"/>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98" name="Google Shape;98;p7"/>
          <p:cNvSpPr txBox="1">
            <a:spLocks noGrp="1"/>
          </p:cNvSpPr>
          <p:nvPr>
            <p:ph type="title"/>
          </p:nvPr>
        </p:nvSpPr>
        <p:spPr>
          <a:xfrm>
            <a:off x="672800" y="7209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Font typeface="Plus Jakarta Sans"/>
              <a:buNone/>
              <a:defRPr>
                <a:latin typeface="Plus Jakarta Sans"/>
                <a:ea typeface="Plus Jakarta Sans"/>
                <a:cs typeface="Plus Jakarta Sans"/>
                <a:sym typeface="Plus Jakarta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body" idx="1"/>
          </p:nvPr>
        </p:nvSpPr>
        <p:spPr>
          <a:xfrm>
            <a:off x="670025" y="1552900"/>
            <a:ext cx="6132900" cy="25305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rgbClr val="FD3269"/>
              </a:buClr>
              <a:buSzPts val="1800"/>
              <a:buChar char="●"/>
              <a:defRPr/>
            </a:lvl1pPr>
            <a:lvl2pPr marL="914400" lvl="1" indent="-317500" rtl="0">
              <a:spcBef>
                <a:spcPts val="1000"/>
              </a:spcBef>
              <a:spcAft>
                <a:spcPts val="0"/>
              </a:spcAft>
              <a:buSzPts val="1400"/>
              <a:buChar char="○"/>
              <a:defRPr/>
            </a:lvl2pPr>
            <a:lvl3pPr marL="1371600" lvl="2" indent="-317500" rtl="0">
              <a:spcBef>
                <a:spcPts val="1000"/>
              </a:spcBef>
              <a:spcAft>
                <a:spcPts val="0"/>
              </a:spcAft>
              <a:buSzPts val="1400"/>
              <a:buChar char="■"/>
              <a:defRPr/>
            </a:lvl3pPr>
            <a:lvl4pPr marL="1828800" lvl="3" indent="-317500" rtl="0">
              <a:spcBef>
                <a:spcPts val="1000"/>
              </a:spcBef>
              <a:spcAft>
                <a:spcPts val="0"/>
              </a:spcAft>
              <a:buSzPts val="1400"/>
              <a:buChar char="●"/>
              <a:defRPr/>
            </a:lvl4pPr>
            <a:lvl5pPr marL="2286000" lvl="4" indent="-317500" rtl="0">
              <a:spcBef>
                <a:spcPts val="1000"/>
              </a:spcBef>
              <a:spcAft>
                <a:spcPts val="0"/>
              </a:spcAft>
              <a:buSzPts val="1400"/>
              <a:buChar char="○"/>
              <a:defRPr/>
            </a:lvl5pPr>
            <a:lvl6pPr marL="2743200" lvl="5" indent="-317500" rtl="0">
              <a:spcBef>
                <a:spcPts val="1000"/>
              </a:spcBef>
              <a:spcAft>
                <a:spcPts val="0"/>
              </a:spcAft>
              <a:buSzPts val="1400"/>
              <a:buChar char="■"/>
              <a:defRPr/>
            </a:lvl6pPr>
            <a:lvl7pPr marL="3200400" lvl="6" indent="-317500" rtl="0">
              <a:spcBef>
                <a:spcPts val="1000"/>
              </a:spcBef>
              <a:spcAft>
                <a:spcPts val="0"/>
              </a:spcAft>
              <a:buSzPts val="1400"/>
              <a:buChar char="●"/>
              <a:defRPr/>
            </a:lvl7pPr>
            <a:lvl8pPr marL="3657600" lvl="7" indent="-317500" rtl="0">
              <a:spcBef>
                <a:spcPts val="1000"/>
              </a:spcBef>
              <a:spcAft>
                <a:spcPts val="0"/>
              </a:spcAft>
              <a:buSzPts val="1400"/>
              <a:buChar char="○"/>
              <a:defRPr/>
            </a:lvl8pPr>
            <a:lvl9pPr marL="4114800" lvl="8" indent="-317500" rtl="0">
              <a:spcBef>
                <a:spcPts val="1000"/>
              </a:spcBef>
              <a:spcAft>
                <a:spcPts val="1000"/>
              </a:spcAft>
              <a:buSzPts val="1400"/>
              <a:buChar char="■"/>
              <a:defRPr/>
            </a:lvl9pPr>
          </a:lstStyle>
          <a:p>
            <a:endParaRPr/>
          </a:p>
        </p:txBody>
      </p:sp>
      <p:grpSp>
        <p:nvGrpSpPr>
          <p:cNvPr id="100" name="Google Shape;100;p7"/>
          <p:cNvGrpSpPr/>
          <p:nvPr/>
        </p:nvGrpSpPr>
        <p:grpSpPr>
          <a:xfrm>
            <a:off x="7724692" y="271192"/>
            <a:ext cx="1141409" cy="237868"/>
            <a:chOff x="238125" y="2101750"/>
            <a:chExt cx="7129350" cy="1486675"/>
          </a:xfrm>
        </p:grpSpPr>
        <p:grpSp>
          <p:nvGrpSpPr>
            <p:cNvPr id="101" name="Google Shape;101;p7"/>
            <p:cNvGrpSpPr/>
            <p:nvPr/>
          </p:nvGrpSpPr>
          <p:grpSpPr>
            <a:xfrm>
              <a:off x="238125" y="2237750"/>
              <a:ext cx="1352275" cy="1350675"/>
              <a:chOff x="238125" y="2237750"/>
              <a:chExt cx="1352275" cy="1350675"/>
            </a:xfrm>
          </p:grpSpPr>
          <p:sp>
            <p:nvSpPr>
              <p:cNvPr id="102" name="Google Shape;102;p7"/>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7"/>
            <p:cNvGrpSpPr/>
            <p:nvPr/>
          </p:nvGrpSpPr>
          <p:grpSpPr>
            <a:xfrm>
              <a:off x="1834425" y="2101750"/>
              <a:ext cx="5533050" cy="1446675"/>
              <a:chOff x="1834425" y="2101750"/>
              <a:chExt cx="5533050" cy="1446675"/>
            </a:xfrm>
          </p:grpSpPr>
          <p:sp>
            <p:nvSpPr>
              <p:cNvPr id="105" name="Google Shape;105;p7"/>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nter"/>
              <a:ea typeface="Inter"/>
              <a:cs typeface="Inter"/>
              <a:sym typeface="Inter"/>
            </a:endParaRPr>
          </a:p>
        </p:txBody>
      </p:sp>
      <p:sp>
        <p:nvSpPr>
          <p:cNvPr id="116" name="Google Shape;116;p8"/>
          <p:cNvSpPr txBox="1">
            <a:spLocks noGrp="1"/>
          </p:cNvSpPr>
          <p:nvPr>
            <p:ph type="title"/>
          </p:nvPr>
        </p:nvSpPr>
        <p:spPr>
          <a:xfrm>
            <a:off x="594900" y="1233175"/>
            <a:ext cx="3715800" cy="1482300"/>
          </a:xfrm>
          <a:prstGeom prst="rect">
            <a:avLst/>
          </a:prstGeom>
        </p:spPr>
        <p:txBody>
          <a:bodyPr spcFirstLastPara="1" wrap="square" lIns="91425" tIns="91425" rIns="91425" bIns="91425" anchor="b" anchorCtr="0">
            <a:normAutofit/>
          </a:bodyPr>
          <a:lstStyle>
            <a:lvl1pPr lvl="0" rtl="0">
              <a:spcBef>
                <a:spcPts val="0"/>
              </a:spcBef>
              <a:spcAft>
                <a:spcPts val="0"/>
              </a:spcAft>
              <a:buSzPts val="4200"/>
              <a:buFont typeface="Plus Jakarta Sans"/>
              <a:buNone/>
              <a:defRPr sz="4200">
                <a:latin typeface="Plus Jakarta Sans"/>
                <a:ea typeface="Plus Jakarta Sans"/>
                <a:cs typeface="Plus Jakarta Sans"/>
                <a:sym typeface="Plus Jakarta Sans"/>
              </a:defRPr>
            </a:lvl1pPr>
            <a:lvl2pPr lvl="1" algn="ctr" rtl="0">
              <a:spcBef>
                <a:spcPts val="0"/>
              </a:spcBef>
              <a:spcAft>
                <a:spcPts val="0"/>
              </a:spcAft>
              <a:buSzPts val="4200"/>
              <a:buFont typeface="Inter"/>
              <a:buNone/>
              <a:defRPr sz="4200">
                <a:latin typeface="Inter"/>
                <a:ea typeface="Inter"/>
                <a:cs typeface="Inter"/>
                <a:sym typeface="Inter"/>
              </a:defRPr>
            </a:lvl2pPr>
            <a:lvl3pPr lvl="2" algn="ctr" rtl="0">
              <a:spcBef>
                <a:spcPts val="0"/>
              </a:spcBef>
              <a:spcAft>
                <a:spcPts val="0"/>
              </a:spcAft>
              <a:buSzPts val="4200"/>
              <a:buFont typeface="Inter"/>
              <a:buNone/>
              <a:defRPr sz="4200">
                <a:latin typeface="Inter"/>
                <a:ea typeface="Inter"/>
                <a:cs typeface="Inter"/>
                <a:sym typeface="Inter"/>
              </a:defRPr>
            </a:lvl3pPr>
            <a:lvl4pPr lvl="3" algn="ctr" rtl="0">
              <a:spcBef>
                <a:spcPts val="0"/>
              </a:spcBef>
              <a:spcAft>
                <a:spcPts val="0"/>
              </a:spcAft>
              <a:buSzPts val="4200"/>
              <a:buFont typeface="Inter"/>
              <a:buNone/>
              <a:defRPr sz="4200">
                <a:latin typeface="Inter"/>
                <a:ea typeface="Inter"/>
                <a:cs typeface="Inter"/>
                <a:sym typeface="Inter"/>
              </a:defRPr>
            </a:lvl4pPr>
            <a:lvl5pPr lvl="4" algn="ctr" rtl="0">
              <a:spcBef>
                <a:spcPts val="0"/>
              </a:spcBef>
              <a:spcAft>
                <a:spcPts val="0"/>
              </a:spcAft>
              <a:buSzPts val="4200"/>
              <a:buFont typeface="Inter"/>
              <a:buNone/>
              <a:defRPr sz="4200">
                <a:latin typeface="Inter"/>
                <a:ea typeface="Inter"/>
                <a:cs typeface="Inter"/>
                <a:sym typeface="Inter"/>
              </a:defRPr>
            </a:lvl5pPr>
            <a:lvl6pPr lvl="5" algn="ctr" rtl="0">
              <a:spcBef>
                <a:spcPts val="0"/>
              </a:spcBef>
              <a:spcAft>
                <a:spcPts val="0"/>
              </a:spcAft>
              <a:buSzPts val="4200"/>
              <a:buFont typeface="Inter"/>
              <a:buNone/>
              <a:defRPr sz="4200">
                <a:latin typeface="Inter"/>
                <a:ea typeface="Inter"/>
                <a:cs typeface="Inter"/>
                <a:sym typeface="Inter"/>
              </a:defRPr>
            </a:lvl6pPr>
            <a:lvl7pPr lvl="6" algn="ctr" rtl="0">
              <a:spcBef>
                <a:spcPts val="0"/>
              </a:spcBef>
              <a:spcAft>
                <a:spcPts val="0"/>
              </a:spcAft>
              <a:buSzPts val="4200"/>
              <a:buFont typeface="Inter"/>
              <a:buNone/>
              <a:defRPr sz="4200">
                <a:latin typeface="Inter"/>
                <a:ea typeface="Inter"/>
                <a:cs typeface="Inter"/>
                <a:sym typeface="Inter"/>
              </a:defRPr>
            </a:lvl7pPr>
            <a:lvl8pPr lvl="7" algn="ctr" rtl="0">
              <a:spcBef>
                <a:spcPts val="0"/>
              </a:spcBef>
              <a:spcAft>
                <a:spcPts val="0"/>
              </a:spcAft>
              <a:buSzPts val="4200"/>
              <a:buFont typeface="Inter"/>
              <a:buNone/>
              <a:defRPr sz="4200">
                <a:latin typeface="Inter"/>
                <a:ea typeface="Inter"/>
                <a:cs typeface="Inter"/>
                <a:sym typeface="Inter"/>
              </a:defRPr>
            </a:lvl8pPr>
            <a:lvl9pPr lvl="8" algn="ctr" rtl="0">
              <a:spcBef>
                <a:spcPts val="0"/>
              </a:spcBef>
              <a:spcAft>
                <a:spcPts val="0"/>
              </a:spcAft>
              <a:buSzPts val="4200"/>
              <a:buFont typeface="Inter"/>
              <a:buNone/>
              <a:defRPr sz="4200">
                <a:latin typeface="Inter"/>
                <a:ea typeface="Inter"/>
                <a:cs typeface="Inter"/>
                <a:sym typeface="Inter"/>
              </a:defRPr>
            </a:lvl9pPr>
          </a:lstStyle>
          <a:p>
            <a:endParaRPr/>
          </a:p>
        </p:txBody>
      </p:sp>
      <p:sp>
        <p:nvSpPr>
          <p:cNvPr id="117" name="Google Shape;117;p8"/>
          <p:cNvSpPr txBox="1">
            <a:spLocks noGrp="1"/>
          </p:cNvSpPr>
          <p:nvPr>
            <p:ph type="subTitle" idx="1"/>
          </p:nvPr>
        </p:nvSpPr>
        <p:spPr>
          <a:xfrm>
            <a:off x="594975" y="2803075"/>
            <a:ext cx="3715800" cy="1235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100"/>
              <a:buFont typeface="Inter"/>
              <a:buNone/>
              <a:defRPr sz="2100">
                <a:latin typeface="Inter"/>
                <a:ea typeface="Inter"/>
                <a:cs typeface="Inter"/>
                <a:sym typeface="Inter"/>
              </a:defRPr>
            </a:lvl1pPr>
            <a:lvl2pPr lvl="1" algn="ctr" rtl="0">
              <a:lnSpc>
                <a:spcPct val="100000"/>
              </a:lnSpc>
              <a:spcBef>
                <a:spcPts val="0"/>
              </a:spcBef>
              <a:spcAft>
                <a:spcPts val="0"/>
              </a:spcAft>
              <a:buSzPts val="2100"/>
              <a:buFont typeface="Inter"/>
              <a:buNone/>
              <a:defRPr sz="2100">
                <a:latin typeface="Inter"/>
                <a:ea typeface="Inter"/>
                <a:cs typeface="Inter"/>
                <a:sym typeface="Inter"/>
              </a:defRPr>
            </a:lvl2pPr>
            <a:lvl3pPr lvl="2" algn="ctr" rtl="0">
              <a:lnSpc>
                <a:spcPct val="100000"/>
              </a:lnSpc>
              <a:spcBef>
                <a:spcPts val="0"/>
              </a:spcBef>
              <a:spcAft>
                <a:spcPts val="0"/>
              </a:spcAft>
              <a:buSzPts val="2100"/>
              <a:buFont typeface="Inter"/>
              <a:buNone/>
              <a:defRPr sz="2100">
                <a:latin typeface="Inter"/>
                <a:ea typeface="Inter"/>
                <a:cs typeface="Inter"/>
                <a:sym typeface="Inter"/>
              </a:defRPr>
            </a:lvl3pPr>
            <a:lvl4pPr lvl="3" algn="ctr" rtl="0">
              <a:lnSpc>
                <a:spcPct val="100000"/>
              </a:lnSpc>
              <a:spcBef>
                <a:spcPts val="0"/>
              </a:spcBef>
              <a:spcAft>
                <a:spcPts val="0"/>
              </a:spcAft>
              <a:buSzPts val="2100"/>
              <a:buFont typeface="Inter"/>
              <a:buNone/>
              <a:defRPr sz="2100">
                <a:latin typeface="Inter"/>
                <a:ea typeface="Inter"/>
                <a:cs typeface="Inter"/>
                <a:sym typeface="Inter"/>
              </a:defRPr>
            </a:lvl4pPr>
            <a:lvl5pPr lvl="4" algn="ctr" rtl="0">
              <a:lnSpc>
                <a:spcPct val="100000"/>
              </a:lnSpc>
              <a:spcBef>
                <a:spcPts val="0"/>
              </a:spcBef>
              <a:spcAft>
                <a:spcPts val="0"/>
              </a:spcAft>
              <a:buSzPts val="2100"/>
              <a:buFont typeface="Inter"/>
              <a:buNone/>
              <a:defRPr sz="2100">
                <a:latin typeface="Inter"/>
                <a:ea typeface="Inter"/>
                <a:cs typeface="Inter"/>
                <a:sym typeface="Inter"/>
              </a:defRPr>
            </a:lvl5pPr>
            <a:lvl6pPr lvl="5" algn="ctr" rtl="0">
              <a:lnSpc>
                <a:spcPct val="100000"/>
              </a:lnSpc>
              <a:spcBef>
                <a:spcPts val="0"/>
              </a:spcBef>
              <a:spcAft>
                <a:spcPts val="0"/>
              </a:spcAft>
              <a:buSzPts val="2100"/>
              <a:buFont typeface="Inter"/>
              <a:buNone/>
              <a:defRPr sz="2100">
                <a:latin typeface="Inter"/>
                <a:ea typeface="Inter"/>
                <a:cs typeface="Inter"/>
                <a:sym typeface="Inter"/>
              </a:defRPr>
            </a:lvl6pPr>
            <a:lvl7pPr lvl="6" algn="ctr" rtl="0">
              <a:lnSpc>
                <a:spcPct val="100000"/>
              </a:lnSpc>
              <a:spcBef>
                <a:spcPts val="0"/>
              </a:spcBef>
              <a:spcAft>
                <a:spcPts val="0"/>
              </a:spcAft>
              <a:buSzPts val="2100"/>
              <a:buFont typeface="Inter"/>
              <a:buNone/>
              <a:defRPr sz="2100">
                <a:latin typeface="Inter"/>
                <a:ea typeface="Inter"/>
                <a:cs typeface="Inter"/>
                <a:sym typeface="Inter"/>
              </a:defRPr>
            </a:lvl7pPr>
            <a:lvl8pPr lvl="7" algn="ctr" rtl="0">
              <a:lnSpc>
                <a:spcPct val="100000"/>
              </a:lnSpc>
              <a:spcBef>
                <a:spcPts val="0"/>
              </a:spcBef>
              <a:spcAft>
                <a:spcPts val="0"/>
              </a:spcAft>
              <a:buSzPts val="2100"/>
              <a:buFont typeface="Inter"/>
              <a:buNone/>
              <a:defRPr sz="2100">
                <a:latin typeface="Inter"/>
                <a:ea typeface="Inter"/>
                <a:cs typeface="Inter"/>
                <a:sym typeface="Inter"/>
              </a:defRPr>
            </a:lvl8pPr>
            <a:lvl9pPr lvl="8" algn="ctr" rtl="0">
              <a:lnSpc>
                <a:spcPct val="100000"/>
              </a:lnSpc>
              <a:spcBef>
                <a:spcPts val="0"/>
              </a:spcBef>
              <a:spcAft>
                <a:spcPts val="0"/>
              </a:spcAft>
              <a:buSzPts val="2100"/>
              <a:buFont typeface="Inter"/>
              <a:buNone/>
              <a:defRPr sz="2100">
                <a:latin typeface="Inter"/>
                <a:ea typeface="Inter"/>
                <a:cs typeface="Inter"/>
                <a:sym typeface="Inter"/>
              </a:defRPr>
            </a:lvl9pPr>
          </a:lstStyle>
          <a:p>
            <a:endParaRPr/>
          </a:p>
        </p:txBody>
      </p:sp>
      <p:sp>
        <p:nvSpPr>
          <p:cNvPr id="118" name="Google Shape;118;p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Font typeface="Inter"/>
              <a:buChar char="●"/>
              <a:defRPr>
                <a:latin typeface="Inter"/>
                <a:ea typeface="Inter"/>
                <a:cs typeface="Inter"/>
                <a:sym typeface="Inter"/>
              </a:defRPr>
            </a:lvl1pPr>
            <a:lvl2pPr marL="914400" lvl="1" indent="-317500" rtl="0">
              <a:spcBef>
                <a:spcPts val="0"/>
              </a:spcBef>
              <a:spcAft>
                <a:spcPts val="0"/>
              </a:spcAft>
              <a:buSzPts val="1400"/>
              <a:buFont typeface="Inter"/>
              <a:buChar char="○"/>
              <a:defRPr>
                <a:latin typeface="Inter"/>
                <a:ea typeface="Inter"/>
                <a:cs typeface="Inter"/>
                <a:sym typeface="Inter"/>
              </a:defRPr>
            </a:lvl2pPr>
            <a:lvl3pPr marL="1371600" lvl="2" indent="-317500" rtl="0">
              <a:spcBef>
                <a:spcPts val="0"/>
              </a:spcBef>
              <a:spcAft>
                <a:spcPts val="0"/>
              </a:spcAft>
              <a:buSzPts val="1400"/>
              <a:buFont typeface="Inter"/>
              <a:buChar char="■"/>
              <a:defRPr>
                <a:latin typeface="Inter"/>
                <a:ea typeface="Inter"/>
                <a:cs typeface="Inter"/>
                <a:sym typeface="Inter"/>
              </a:defRPr>
            </a:lvl3pPr>
            <a:lvl4pPr marL="1828800" lvl="3" indent="-317500" rtl="0">
              <a:spcBef>
                <a:spcPts val="0"/>
              </a:spcBef>
              <a:spcAft>
                <a:spcPts val="0"/>
              </a:spcAft>
              <a:buSzPts val="1400"/>
              <a:buFont typeface="Inter"/>
              <a:buChar char="●"/>
              <a:defRPr>
                <a:latin typeface="Inter"/>
                <a:ea typeface="Inter"/>
                <a:cs typeface="Inter"/>
                <a:sym typeface="Inter"/>
              </a:defRPr>
            </a:lvl4pPr>
            <a:lvl5pPr marL="2286000" lvl="4" indent="-317500" rtl="0">
              <a:spcBef>
                <a:spcPts val="0"/>
              </a:spcBef>
              <a:spcAft>
                <a:spcPts val="0"/>
              </a:spcAft>
              <a:buSzPts val="1400"/>
              <a:buFont typeface="Inter"/>
              <a:buChar char="○"/>
              <a:defRPr>
                <a:latin typeface="Inter"/>
                <a:ea typeface="Inter"/>
                <a:cs typeface="Inter"/>
                <a:sym typeface="Inter"/>
              </a:defRPr>
            </a:lvl5pPr>
            <a:lvl6pPr marL="2743200" lvl="5" indent="-317500" rtl="0">
              <a:spcBef>
                <a:spcPts val="0"/>
              </a:spcBef>
              <a:spcAft>
                <a:spcPts val="0"/>
              </a:spcAft>
              <a:buSzPts val="1400"/>
              <a:buFont typeface="Inter"/>
              <a:buChar char="■"/>
              <a:defRPr>
                <a:latin typeface="Inter"/>
                <a:ea typeface="Inter"/>
                <a:cs typeface="Inter"/>
                <a:sym typeface="Inter"/>
              </a:defRPr>
            </a:lvl6pPr>
            <a:lvl7pPr marL="3200400" lvl="6" indent="-317500" rtl="0">
              <a:spcBef>
                <a:spcPts val="0"/>
              </a:spcBef>
              <a:spcAft>
                <a:spcPts val="0"/>
              </a:spcAft>
              <a:buSzPts val="1400"/>
              <a:buFont typeface="Inter"/>
              <a:buChar char="●"/>
              <a:defRPr>
                <a:latin typeface="Inter"/>
                <a:ea typeface="Inter"/>
                <a:cs typeface="Inter"/>
                <a:sym typeface="Inter"/>
              </a:defRPr>
            </a:lvl7pPr>
            <a:lvl8pPr marL="3657600" lvl="7" indent="-317500" rtl="0">
              <a:spcBef>
                <a:spcPts val="0"/>
              </a:spcBef>
              <a:spcAft>
                <a:spcPts val="0"/>
              </a:spcAft>
              <a:buSzPts val="1400"/>
              <a:buFont typeface="Inter"/>
              <a:buChar char="○"/>
              <a:defRPr>
                <a:latin typeface="Inter"/>
                <a:ea typeface="Inter"/>
                <a:cs typeface="Inter"/>
                <a:sym typeface="Inter"/>
              </a:defRPr>
            </a:lvl8pPr>
            <a:lvl9pPr marL="4114800" lvl="8" indent="-317500" rtl="0">
              <a:spcBef>
                <a:spcPts val="0"/>
              </a:spcBef>
              <a:spcAft>
                <a:spcPts val="0"/>
              </a:spcAft>
              <a:buSzPts val="1400"/>
              <a:buFont typeface="Inter"/>
              <a:buChar char="■"/>
              <a:defRPr>
                <a:latin typeface="Inter"/>
                <a:ea typeface="Inter"/>
                <a:cs typeface="Inter"/>
                <a:sym typeface="Inter"/>
              </a:defRPr>
            </a:lvl9pPr>
          </a:lstStyle>
          <a:p>
            <a:endParaRPr/>
          </a:p>
        </p:txBody>
      </p:sp>
      <p:sp>
        <p:nvSpPr>
          <p:cNvPr id="119" name="Google Shape;11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120" name="Google Shape;120;p8"/>
          <p:cNvGrpSpPr/>
          <p:nvPr/>
        </p:nvGrpSpPr>
        <p:grpSpPr>
          <a:xfrm>
            <a:off x="7724692" y="271192"/>
            <a:ext cx="1141409" cy="237868"/>
            <a:chOff x="238125" y="2101750"/>
            <a:chExt cx="7129350" cy="1486675"/>
          </a:xfrm>
        </p:grpSpPr>
        <p:grpSp>
          <p:nvGrpSpPr>
            <p:cNvPr id="121" name="Google Shape;121;p8"/>
            <p:cNvGrpSpPr/>
            <p:nvPr/>
          </p:nvGrpSpPr>
          <p:grpSpPr>
            <a:xfrm>
              <a:off x="238125" y="2237750"/>
              <a:ext cx="1352275" cy="1350675"/>
              <a:chOff x="238125" y="2237750"/>
              <a:chExt cx="1352275" cy="1350675"/>
            </a:xfrm>
          </p:grpSpPr>
          <p:sp>
            <p:nvSpPr>
              <p:cNvPr id="122" name="Google Shape;122;p8"/>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8"/>
            <p:cNvGrpSpPr/>
            <p:nvPr/>
          </p:nvGrpSpPr>
          <p:grpSpPr>
            <a:xfrm>
              <a:off x="1834425" y="2101750"/>
              <a:ext cx="5533050" cy="1446675"/>
              <a:chOff x="1834425" y="2101750"/>
              <a:chExt cx="5533050" cy="1446675"/>
            </a:xfrm>
          </p:grpSpPr>
          <p:sp>
            <p:nvSpPr>
              <p:cNvPr id="125" name="Google Shape;125;p8"/>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136" name="Google Shape;136;p9"/>
          <p:cNvGrpSpPr/>
          <p:nvPr/>
        </p:nvGrpSpPr>
        <p:grpSpPr>
          <a:xfrm>
            <a:off x="7724692" y="271192"/>
            <a:ext cx="1141409" cy="237868"/>
            <a:chOff x="238125" y="2101750"/>
            <a:chExt cx="7129350" cy="1486675"/>
          </a:xfrm>
        </p:grpSpPr>
        <p:grpSp>
          <p:nvGrpSpPr>
            <p:cNvPr id="137" name="Google Shape;137;p9"/>
            <p:cNvGrpSpPr/>
            <p:nvPr/>
          </p:nvGrpSpPr>
          <p:grpSpPr>
            <a:xfrm>
              <a:off x="238125" y="2237750"/>
              <a:ext cx="1352275" cy="1350675"/>
              <a:chOff x="238125" y="2237750"/>
              <a:chExt cx="1352275" cy="1350675"/>
            </a:xfrm>
          </p:grpSpPr>
          <p:sp>
            <p:nvSpPr>
              <p:cNvPr id="138" name="Google Shape;138;p9"/>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9"/>
            <p:cNvGrpSpPr/>
            <p:nvPr/>
          </p:nvGrpSpPr>
          <p:grpSpPr>
            <a:xfrm>
              <a:off x="1834425" y="2101750"/>
              <a:ext cx="5533050" cy="1446675"/>
              <a:chOff x="1834425" y="2101750"/>
              <a:chExt cx="5533050" cy="1446675"/>
            </a:xfrm>
          </p:grpSpPr>
          <p:sp>
            <p:nvSpPr>
              <p:cNvPr id="141" name="Google Shape;141;p9"/>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50"/>
        <p:cNvGrpSpPr/>
        <p:nvPr/>
      </p:nvGrpSpPr>
      <p:grpSpPr>
        <a:xfrm>
          <a:off x="0" y="0"/>
          <a:ext cx="0" cy="0"/>
          <a:chOff x="0" y="0"/>
          <a:chExt cx="0" cy="0"/>
        </a:xfrm>
      </p:grpSpPr>
      <p:sp>
        <p:nvSpPr>
          <p:cNvPr id="151" name="Google Shape;1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444F66"/>
              </a:buClr>
              <a:buSzPts val="2800"/>
              <a:buFont typeface="Lexend Deca"/>
              <a:buNone/>
              <a:defRPr sz="2800" b="1">
                <a:solidFill>
                  <a:srgbClr val="444F66"/>
                </a:solidFill>
                <a:latin typeface="Lexend Deca"/>
                <a:ea typeface="Lexend Deca"/>
                <a:cs typeface="Lexend Deca"/>
                <a:sym typeface="Lexend Dec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232937"/>
              </a:buClr>
              <a:buSzPts val="1800"/>
              <a:buFont typeface="Open Sans"/>
              <a:buChar char="●"/>
              <a:defRPr sz="1800">
                <a:solidFill>
                  <a:srgbClr val="232937"/>
                </a:solidFill>
                <a:latin typeface="Open Sans"/>
                <a:ea typeface="Open Sans"/>
                <a:cs typeface="Open Sans"/>
                <a:sym typeface="Open Sans"/>
              </a:defRPr>
            </a:lvl1pPr>
            <a:lvl2pPr marL="914400" lvl="1"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2pPr>
            <a:lvl3pPr marL="1371600" lvl="2"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3pPr>
            <a:lvl4pPr marL="1828800" lvl="3"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4pPr>
            <a:lvl5pPr marL="2286000" lvl="4"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5pPr>
            <a:lvl6pPr marL="2743200" lvl="5"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6pPr>
            <a:lvl7pPr marL="3200400" lvl="6"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7pPr>
            <a:lvl8pPr marL="3657600" lvl="7"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8pPr>
            <a:lvl9pPr marL="4114800" lvl="8"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200" b="1">
                <a:solidFill>
                  <a:schemeClr val="dk2"/>
                </a:solidFill>
                <a:latin typeface="Lexend Deca"/>
                <a:ea typeface="Lexend Deca"/>
                <a:cs typeface="Lexend Deca"/>
                <a:sym typeface="Lexend Deca"/>
              </a:defRPr>
            </a:lvl1pPr>
            <a:lvl2pPr lvl="1" algn="r" rtl="0">
              <a:buNone/>
              <a:defRPr sz="1200" b="1">
                <a:solidFill>
                  <a:schemeClr val="dk2"/>
                </a:solidFill>
                <a:latin typeface="Lexend Deca"/>
                <a:ea typeface="Lexend Deca"/>
                <a:cs typeface="Lexend Deca"/>
                <a:sym typeface="Lexend Deca"/>
              </a:defRPr>
            </a:lvl2pPr>
            <a:lvl3pPr lvl="2" algn="r" rtl="0">
              <a:buNone/>
              <a:defRPr sz="1200" b="1">
                <a:solidFill>
                  <a:schemeClr val="dk2"/>
                </a:solidFill>
                <a:latin typeface="Lexend Deca"/>
                <a:ea typeface="Lexend Deca"/>
                <a:cs typeface="Lexend Deca"/>
                <a:sym typeface="Lexend Deca"/>
              </a:defRPr>
            </a:lvl3pPr>
            <a:lvl4pPr lvl="3" algn="r" rtl="0">
              <a:buNone/>
              <a:defRPr sz="1200" b="1">
                <a:solidFill>
                  <a:schemeClr val="dk2"/>
                </a:solidFill>
                <a:latin typeface="Lexend Deca"/>
                <a:ea typeface="Lexend Deca"/>
                <a:cs typeface="Lexend Deca"/>
                <a:sym typeface="Lexend Deca"/>
              </a:defRPr>
            </a:lvl4pPr>
            <a:lvl5pPr lvl="4" algn="r" rtl="0">
              <a:buNone/>
              <a:defRPr sz="1200" b="1">
                <a:solidFill>
                  <a:schemeClr val="dk2"/>
                </a:solidFill>
                <a:latin typeface="Lexend Deca"/>
                <a:ea typeface="Lexend Deca"/>
                <a:cs typeface="Lexend Deca"/>
                <a:sym typeface="Lexend Deca"/>
              </a:defRPr>
            </a:lvl5pPr>
            <a:lvl6pPr lvl="5" algn="r" rtl="0">
              <a:buNone/>
              <a:defRPr sz="1200" b="1">
                <a:solidFill>
                  <a:schemeClr val="dk2"/>
                </a:solidFill>
                <a:latin typeface="Lexend Deca"/>
                <a:ea typeface="Lexend Deca"/>
                <a:cs typeface="Lexend Deca"/>
                <a:sym typeface="Lexend Deca"/>
              </a:defRPr>
            </a:lvl6pPr>
            <a:lvl7pPr lvl="6" algn="r" rtl="0">
              <a:buNone/>
              <a:defRPr sz="1200" b="1">
                <a:solidFill>
                  <a:schemeClr val="dk2"/>
                </a:solidFill>
                <a:latin typeface="Lexend Deca"/>
                <a:ea typeface="Lexend Deca"/>
                <a:cs typeface="Lexend Deca"/>
                <a:sym typeface="Lexend Deca"/>
              </a:defRPr>
            </a:lvl7pPr>
            <a:lvl8pPr lvl="7" algn="r" rtl="0">
              <a:buNone/>
              <a:defRPr sz="1200" b="1">
                <a:solidFill>
                  <a:schemeClr val="dk2"/>
                </a:solidFill>
                <a:latin typeface="Lexend Deca"/>
                <a:ea typeface="Lexend Deca"/>
                <a:cs typeface="Lexend Deca"/>
                <a:sym typeface="Lexend Deca"/>
              </a:defRPr>
            </a:lvl8pPr>
            <a:lvl9pPr lvl="8" algn="r" rtl="0">
              <a:buNone/>
              <a:defRPr sz="1200" b="1">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3"/>
        <p:cNvGrpSpPr/>
        <p:nvPr/>
      </p:nvGrpSpPr>
      <p:grpSpPr>
        <a:xfrm>
          <a:off x="0" y="0"/>
          <a:ext cx="0" cy="0"/>
          <a:chOff x="0" y="0"/>
          <a:chExt cx="0" cy="0"/>
        </a:xfrm>
      </p:grpSpPr>
      <p:sp>
        <p:nvSpPr>
          <p:cNvPr id="154" name="Google Shape;154;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444F66"/>
              </a:buClr>
              <a:buSzPts val="2800"/>
              <a:buFont typeface="Lexend Deca"/>
              <a:buNone/>
              <a:defRPr sz="2800" b="1">
                <a:solidFill>
                  <a:srgbClr val="444F66"/>
                </a:solidFill>
                <a:latin typeface="Lexend Deca"/>
                <a:ea typeface="Lexend Deca"/>
                <a:cs typeface="Lexend Deca"/>
                <a:sym typeface="Lexend Dec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55" name="Google Shape;155;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232937"/>
              </a:buClr>
              <a:buSzPts val="1800"/>
              <a:buFont typeface="Open Sans"/>
              <a:buChar char="●"/>
              <a:defRPr sz="1800">
                <a:solidFill>
                  <a:srgbClr val="232937"/>
                </a:solidFill>
                <a:latin typeface="Open Sans"/>
                <a:ea typeface="Open Sans"/>
                <a:cs typeface="Open Sans"/>
                <a:sym typeface="Open Sans"/>
              </a:defRPr>
            </a:lvl1pPr>
            <a:lvl2pPr marL="914400" lvl="1" indent="-31750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2pPr>
            <a:lvl3pPr marL="1371600" lvl="2" indent="-31750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3pPr>
            <a:lvl4pPr marL="1828800" lvl="3" indent="-31750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4pPr>
            <a:lvl5pPr marL="2286000" lvl="4" indent="-31750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5pPr>
            <a:lvl6pPr marL="2743200" lvl="5" indent="-31750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6pPr>
            <a:lvl7pPr marL="3200400" lvl="6" indent="-31750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7pPr>
            <a:lvl8pPr marL="3657600" lvl="7" indent="-31750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8pPr>
            <a:lvl9pPr marL="4114800" lvl="8" indent="-31750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9pPr>
          </a:lstStyle>
          <a:p>
            <a:endParaRPr/>
          </a:p>
        </p:txBody>
      </p:sp>
      <p:sp>
        <p:nvSpPr>
          <p:cNvPr id="156" name="Google Shape;15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200" b="1">
                <a:solidFill>
                  <a:schemeClr val="dk2"/>
                </a:solidFill>
                <a:latin typeface="Lexend Deca"/>
                <a:ea typeface="Lexend Deca"/>
                <a:cs typeface="Lexend Deca"/>
                <a:sym typeface="Lexend Deca"/>
              </a:defRPr>
            </a:lvl1pPr>
            <a:lvl2pPr lvl="1" algn="r">
              <a:buNone/>
              <a:defRPr sz="1200" b="1">
                <a:solidFill>
                  <a:schemeClr val="dk2"/>
                </a:solidFill>
                <a:latin typeface="Lexend Deca"/>
                <a:ea typeface="Lexend Deca"/>
                <a:cs typeface="Lexend Deca"/>
                <a:sym typeface="Lexend Deca"/>
              </a:defRPr>
            </a:lvl2pPr>
            <a:lvl3pPr lvl="2" algn="r">
              <a:buNone/>
              <a:defRPr sz="1200" b="1">
                <a:solidFill>
                  <a:schemeClr val="dk2"/>
                </a:solidFill>
                <a:latin typeface="Lexend Deca"/>
                <a:ea typeface="Lexend Deca"/>
                <a:cs typeface="Lexend Deca"/>
                <a:sym typeface="Lexend Deca"/>
              </a:defRPr>
            </a:lvl3pPr>
            <a:lvl4pPr lvl="3" algn="r">
              <a:buNone/>
              <a:defRPr sz="1200" b="1">
                <a:solidFill>
                  <a:schemeClr val="dk2"/>
                </a:solidFill>
                <a:latin typeface="Lexend Deca"/>
                <a:ea typeface="Lexend Deca"/>
                <a:cs typeface="Lexend Deca"/>
                <a:sym typeface="Lexend Deca"/>
              </a:defRPr>
            </a:lvl4pPr>
            <a:lvl5pPr lvl="4" algn="r">
              <a:buNone/>
              <a:defRPr sz="1200" b="1">
                <a:solidFill>
                  <a:schemeClr val="dk2"/>
                </a:solidFill>
                <a:latin typeface="Lexend Deca"/>
                <a:ea typeface="Lexend Deca"/>
                <a:cs typeface="Lexend Deca"/>
                <a:sym typeface="Lexend Deca"/>
              </a:defRPr>
            </a:lvl5pPr>
            <a:lvl6pPr lvl="5" algn="r">
              <a:buNone/>
              <a:defRPr sz="1200" b="1">
                <a:solidFill>
                  <a:schemeClr val="dk2"/>
                </a:solidFill>
                <a:latin typeface="Lexend Deca"/>
                <a:ea typeface="Lexend Deca"/>
                <a:cs typeface="Lexend Deca"/>
                <a:sym typeface="Lexend Deca"/>
              </a:defRPr>
            </a:lvl6pPr>
            <a:lvl7pPr lvl="6" algn="r">
              <a:buNone/>
              <a:defRPr sz="1200" b="1">
                <a:solidFill>
                  <a:schemeClr val="dk2"/>
                </a:solidFill>
                <a:latin typeface="Lexend Deca"/>
                <a:ea typeface="Lexend Deca"/>
                <a:cs typeface="Lexend Deca"/>
                <a:sym typeface="Lexend Deca"/>
              </a:defRPr>
            </a:lvl7pPr>
            <a:lvl8pPr lvl="7" algn="r">
              <a:buNone/>
              <a:defRPr sz="1200" b="1">
                <a:solidFill>
                  <a:schemeClr val="dk2"/>
                </a:solidFill>
                <a:latin typeface="Lexend Deca"/>
                <a:ea typeface="Lexend Deca"/>
                <a:cs typeface="Lexend Deca"/>
                <a:sym typeface="Lexend Deca"/>
              </a:defRPr>
            </a:lvl8pPr>
            <a:lvl9pPr lvl="8" algn="r">
              <a:buNone/>
              <a:defRPr sz="1200" b="1">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https://docs.google.com/document/d/1v7aaJ74XMGaIUb4G1sgfe4ffEo9PXLodc8338GMxPUU/edit#heading=h.auf234lyuzq" TargetMode="External"/><Relationship Id="rId4" Type="http://schemas.openxmlformats.org/officeDocument/2006/relationships/hyperlink" Target="https://udlguidelines.cast.or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sites.ed.gov/idea/files/Myths-and-Facts-Surrounding-Assistive-Technology-Devices-01-22-2024.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mailto:r.kruzel@texthelp.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hyperlink" Target="https://www.businessinsider.com/the-scientifically-proven-method-for-getting-people-to-say-yes-2011-7" TargetMode="External"/><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0.xml"/><Relationship Id="rId1" Type="http://schemas.openxmlformats.org/officeDocument/2006/relationships/slideLayout" Target="../slideLayouts/slideLayout8.xml"/><Relationship Id="rId4" Type="http://schemas.openxmlformats.org/officeDocument/2006/relationships/hyperlink" Target="mailto:r.kruzel@texthelp.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22"/>
          <p:cNvSpPr txBox="1">
            <a:spLocks noGrp="1"/>
          </p:cNvSpPr>
          <p:nvPr>
            <p:ph type="ctrTitle"/>
          </p:nvPr>
        </p:nvSpPr>
        <p:spPr>
          <a:xfrm>
            <a:off x="697725" y="618450"/>
            <a:ext cx="7774500" cy="2052600"/>
          </a:xfrm>
          <a:prstGeom prst="rect">
            <a:avLst/>
          </a:prstGeom>
        </p:spPr>
        <p:txBody>
          <a:bodyPr spcFirstLastPara="1" wrap="square" lIns="0" tIns="0" rIns="0" bIns="0" anchor="ctr" anchorCtr="0">
            <a:noAutofit/>
          </a:bodyPr>
          <a:lstStyle/>
          <a:p>
            <a:pPr marL="0" lvl="0" indent="0" algn="l" rtl="0">
              <a:spcBef>
                <a:spcPts val="0"/>
              </a:spcBef>
              <a:spcAft>
                <a:spcPts val="0"/>
              </a:spcAft>
              <a:buSzPts val="990"/>
              <a:buNone/>
            </a:pPr>
            <a:r>
              <a:rPr lang="en-GB" sz="4500">
                <a:solidFill>
                  <a:srgbClr val="2A3953"/>
                </a:solidFill>
              </a:rPr>
              <a:t>Confronting and Addressing Barriers: </a:t>
            </a:r>
            <a:endParaRPr sz="4500">
              <a:solidFill>
                <a:srgbClr val="2A3953"/>
              </a:solidFill>
            </a:endParaRPr>
          </a:p>
          <a:p>
            <a:pPr marL="0" lvl="0" indent="0" algn="l" rtl="0">
              <a:spcBef>
                <a:spcPts val="0"/>
              </a:spcBef>
              <a:spcAft>
                <a:spcPts val="0"/>
              </a:spcAft>
              <a:buSzPts val="990"/>
              <a:buNone/>
            </a:pPr>
            <a:r>
              <a:rPr lang="en-GB" sz="4500">
                <a:solidFill>
                  <a:srgbClr val="2A3953"/>
                </a:solidFill>
              </a:rPr>
              <a:t>UDL, AT Myths and Biases</a:t>
            </a:r>
            <a:endParaRPr sz="4500">
              <a:solidFill>
                <a:srgbClr val="2A3953"/>
              </a:solidFill>
            </a:endParaRPr>
          </a:p>
        </p:txBody>
      </p:sp>
      <p:sp>
        <p:nvSpPr>
          <p:cNvPr id="305" name="Google Shape;305;p22"/>
          <p:cNvSpPr txBox="1">
            <a:spLocks noGrp="1"/>
          </p:cNvSpPr>
          <p:nvPr>
            <p:ph type="sldNum" idx="4294967295"/>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a:t>
            </a:fld>
            <a:endParaRPr/>
          </a:p>
        </p:txBody>
      </p:sp>
      <p:sp>
        <p:nvSpPr>
          <p:cNvPr id="306" name="Google Shape;306;p22"/>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a:solidFill>
                  <a:srgbClr val="2A3953"/>
                </a:solidFill>
              </a:rPr>
              <a:t>Accessing Higher Ground 2024</a:t>
            </a:r>
            <a:endParaRPr>
              <a:solidFill>
                <a:srgbClr val="2A395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3"/>
        <p:cNvGrpSpPr/>
        <p:nvPr/>
      </p:nvGrpSpPr>
      <p:grpSpPr>
        <a:xfrm>
          <a:off x="0" y="0"/>
          <a:ext cx="0" cy="0"/>
          <a:chOff x="0" y="0"/>
          <a:chExt cx="0" cy="0"/>
        </a:xfrm>
      </p:grpSpPr>
      <p:sp>
        <p:nvSpPr>
          <p:cNvPr id="404" name="Google Shape;40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10</a:t>
            </a:fld>
            <a:endParaRPr/>
          </a:p>
        </p:txBody>
      </p:sp>
      <p:sp>
        <p:nvSpPr>
          <p:cNvPr id="405" name="Google Shape;405;p31"/>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AT &amp; UDL Myths &amp; Biases</a:t>
            </a:r>
            <a:endParaRPr>
              <a:solidFill>
                <a:srgbClr val="2A395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32"/>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Universal Design for Learning Guidelines 3.0</a:t>
            </a:r>
            <a:endParaRPr sz="2840">
              <a:solidFill>
                <a:srgbClr val="2A3953"/>
              </a:solidFill>
              <a:latin typeface="Plus Jakarta Sans"/>
              <a:ea typeface="Plus Jakarta Sans"/>
              <a:cs typeface="Plus Jakarta Sans"/>
              <a:sym typeface="Plus Jakarta Sans"/>
            </a:endParaRPr>
          </a:p>
        </p:txBody>
      </p:sp>
      <p:sp>
        <p:nvSpPr>
          <p:cNvPr id="412" name="Google Shape;412;p32"/>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Universal Design for Learning Guidelines 3.0</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Updated and released on July 30th</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“...to address critical barriers rooted in bosses and systems of exclusion.” and  “...the Guidelines as a tool to guide the design of learning environments that more fully honor and value every learner.”</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Assistive technology - method of UDL for for wider access and support (4.2)</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410" name="Google Shape;410;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9" name="Google Shape;419;p33" descr="Screenshot of Universal Design for Learning Guidelines 3.0. "/>
          <p:cNvPicPr preferRelativeResize="0"/>
          <p:nvPr/>
        </p:nvPicPr>
        <p:blipFill>
          <a:blip r:embed="rId3">
            <a:alphaModFix/>
          </a:blip>
          <a:stretch>
            <a:fillRect/>
          </a:stretch>
        </p:blipFill>
        <p:spPr>
          <a:xfrm>
            <a:off x="83975" y="105850"/>
            <a:ext cx="5442927" cy="4931801"/>
          </a:xfrm>
          <a:prstGeom prst="rect">
            <a:avLst/>
          </a:prstGeom>
          <a:noFill/>
          <a:ln>
            <a:noFill/>
          </a:ln>
        </p:spPr>
      </p:pic>
      <p:sp>
        <p:nvSpPr>
          <p:cNvPr id="418" name="Google Shape;418;p33"/>
          <p:cNvSpPr txBox="1">
            <a:spLocks noGrp="1"/>
          </p:cNvSpPr>
          <p:nvPr>
            <p:ph type="title" idx="4294967295"/>
          </p:nvPr>
        </p:nvSpPr>
        <p:spPr>
          <a:xfrm>
            <a:off x="5462325" y="1119800"/>
            <a:ext cx="3867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240" u="sng">
                <a:solidFill>
                  <a:schemeClr val="accent5"/>
                </a:solidFill>
                <a:latin typeface="Plus Jakarta Sans"/>
                <a:ea typeface="Plus Jakarta Sans"/>
                <a:cs typeface="Plus Jakarta Sans"/>
                <a:sym typeface="Plus Jakarta Sans"/>
                <a:hlinkClick r:id="rId4">
                  <a:extLst>
                    <a:ext uri="{A12FA001-AC4F-418D-AE19-62706E023703}">
                      <ahyp:hlinkClr xmlns:ahyp="http://schemas.microsoft.com/office/drawing/2018/hyperlinkcolor" val="tx"/>
                    </a:ext>
                  </a:extLst>
                </a:hlinkClick>
              </a:rPr>
              <a:t>Universal Design for Learning Guidelines 3.0 website</a:t>
            </a:r>
            <a:endParaRPr sz="2240">
              <a:solidFill>
                <a:schemeClr val="accent5"/>
              </a:solidFill>
              <a:latin typeface="Plus Jakarta Sans"/>
              <a:ea typeface="Plus Jakarta Sans"/>
              <a:cs typeface="Plus Jakarta Sans"/>
              <a:sym typeface="Plus Jakarta Sans"/>
            </a:endParaRPr>
          </a:p>
          <a:p>
            <a:pPr marL="0" lvl="0" indent="0" algn="l" rtl="0">
              <a:spcBef>
                <a:spcPts val="0"/>
              </a:spcBef>
              <a:spcAft>
                <a:spcPts val="0"/>
              </a:spcAft>
              <a:buSzPts val="990"/>
              <a:buNone/>
            </a:pPr>
            <a:endParaRPr sz="2240">
              <a:solidFill>
                <a:srgbClr val="0000FF"/>
              </a:solidFill>
              <a:latin typeface="Plus Jakarta Sans"/>
              <a:ea typeface="Plus Jakarta Sans"/>
              <a:cs typeface="Plus Jakarta Sans"/>
              <a:sym typeface="Plus Jakarta Sans"/>
            </a:endParaRPr>
          </a:p>
          <a:p>
            <a:pPr marL="0" lvl="0" indent="0" algn="l" rtl="0">
              <a:spcBef>
                <a:spcPts val="0"/>
              </a:spcBef>
              <a:spcAft>
                <a:spcPts val="0"/>
              </a:spcAft>
              <a:buSzPts val="990"/>
              <a:buNone/>
            </a:pPr>
            <a:r>
              <a:rPr lang="en-GB" sz="2240" u="sng">
                <a:solidFill>
                  <a:schemeClr val="hlink"/>
                </a:solidFill>
                <a:latin typeface="Plus Jakarta Sans"/>
                <a:ea typeface="Plus Jakarta Sans"/>
                <a:cs typeface="Plus Jakarta Sans"/>
                <a:sym typeface="Plus Jakarta Sans"/>
                <a:hlinkClick r:id="rId5"/>
              </a:rPr>
              <a:t>Changes from Guidelines Version 2.2 to </a:t>
            </a:r>
            <a:r>
              <a:rPr lang="en-GB" sz="2240" u="sng">
                <a:solidFill>
                  <a:schemeClr val="hlink"/>
                </a:solidFill>
                <a:latin typeface="Plus Jakarta Sans"/>
                <a:ea typeface="Plus Jakarta Sans"/>
                <a:cs typeface="Plus Jakarta Sans"/>
                <a:sym typeface="Plus Jakarta Sans"/>
                <a:hlinkClick r:id="rId5"/>
              </a:rPr>
              <a:t>Guidelines</a:t>
            </a:r>
            <a:r>
              <a:rPr lang="en-GB" sz="2240" u="sng">
                <a:solidFill>
                  <a:schemeClr val="hlink"/>
                </a:solidFill>
                <a:latin typeface="Plus Jakarta Sans"/>
                <a:ea typeface="Plus Jakarta Sans"/>
                <a:cs typeface="Plus Jakarta Sans"/>
                <a:sym typeface="Plus Jakarta Sans"/>
                <a:hlinkClick r:id="rId5"/>
              </a:rPr>
              <a:t> Version 3.0</a:t>
            </a:r>
            <a:endParaRPr sz="2240">
              <a:solidFill>
                <a:srgbClr val="0000FF"/>
              </a:solidFill>
              <a:latin typeface="Plus Jakarta Sans"/>
              <a:ea typeface="Plus Jakarta Sans"/>
              <a:cs typeface="Plus Jakarta Sans"/>
              <a:sym typeface="Plus Jakarta Sans"/>
            </a:endParaRPr>
          </a:p>
        </p:txBody>
      </p:sp>
      <p:sp>
        <p:nvSpPr>
          <p:cNvPr id="417" name="Google Shape;417;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5" name="Google Shape;425;p34"/>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Reflection:</a:t>
            </a:r>
            <a:endParaRPr sz="2840">
              <a:solidFill>
                <a:srgbClr val="2A3953"/>
              </a:solidFill>
              <a:latin typeface="Plus Jakarta Sans"/>
              <a:ea typeface="Plus Jakarta Sans"/>
              <a:cs typeface="Plus Jakarta Sans"/>
              <a:sym typeface="Plus Jakarta Sans"/>
            </a:endParaRPr>
          </a:p>
        </p:txBody>
      </p:sp>
      <p:sp>
        <p:nvSpPr>
          <p:cNvPr id="426" name="Google Shape;426;p34"/>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Do I believe in any of these myths or biases?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Do colleagues I work with in my office believe in any of these myths or biases?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Are there faculty I work with that believe in any of these myths or biases?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Are there senior leaders I work with that believe in any of these myths or biases?</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424" name="Google Shape;424;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2" name="Title 1">
            <a:extLst>
              <a:ext uri="{FF2B5EF4-FFF2-40B4-BE49-F238E27FC236}">
                <a16:creationId xmlns:a16="http://schemas.microsoft.com/office/drawing/2014/main" id="{37EB5B54-786B-44BA-9193-8DA850087443}"/>
              </a:ext>
            </a:extLst>
          </p:cNvPr>
          <p:cNvSpPr>
            <a:spLocks noGrp="1"/>
          </p:cNvSpPr>
          <p:nvPr>
            <p:ph type="title"/>
          </p:nvPr>
        </p:nvSpPr>
        <p:spPr/>
        <p:txBody>
          <a:bodyPr>
            <a:normAutofit fontScale="90000"/>
          </a:bodyPr>
          <a:lstStyle/>
          <a:p>
            <a:r>
              <a:rPr lang="en-US" dirty="0"/>
              <a:t>Disclaimer</a:t>
            </a:r>
          </a:p>
        </p:txBody>
      </p:sp>
      <p:pic>
        <p:nvPicPr>
          <p:cNvPr id="432" name="Google Shape;432;p35" descr="Word &quot;Disclaimer&quot; in red and all in caps lock"/>
          <p:cNvPicPr preferRelativeResize="0"/>
          <p:nvPr/>
        </p:nvPicPr>
        <p:blipFill>
          <a:blip r:embed="rId3">
            <a:alphaModFix/>
          </a:blip>
          <a:stretch>
            <a:fillRect/>
          </a:stretch>
        </p:blipFill>
        <p:spPr>
          <a:xfrm>
            <a:off x="622650" y="713875"/>
            <a:ext cx="7898701" cy="3949350"/>
          </a:xfrm>
          <a:prstGeom prst="rect">
            <a:avLst/>
          </a:prstGeom>
          <a:noFill/>
          <a:ln>
            <a:noFill/>
          </a:ln>
        </p:spPr>
      </p:pic>
      <p:sp>
        <p:nvSpPr>
          <p:cNvPr id="431" name="Google Shape;431;p3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6"/>
        <p:cNvGrpSpPr/>
        <p:nvPr/>
      </p:nvGrpSpPr>
      <p:grpSpPr>
        <a:xfrm>
          <a:off x="0" y="0"/>
          <a:ext cx="0" cy="0"/>
          <a:chOff x="0" y="0"/>
          <a:chExt cx="0" cy="0"/>
        </a:xfrm>
      </p:grpSpPr>
      <p:sp>
        <p:nvSpPr>
          <p:cNvPr id="437" name="Google Shape;437;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15</a:t>
            </a:fld>
            <a:endParaRPr/>
          </a:p>
        </p:txBody>
      </p:sp>
      <p:sp>
        <p:nvSpPr>
          <p:cNvPr id="438" name="Google Shape;438;p36"/>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The “What” of AT</a:t>
            </a:r>
            <a:endParaRPr>
              <a:solidFill>
                <a:srgbClr val="2A395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2"/>
        <p:cNvGrpSpPr/>
        <p:nvPr/>
      </p:nvGrpSpPr>
      <p:grpSpPr>
        <a:xfrm>
          <a:off x="0" y="0"/>
          <a:ext cx="0" cy="0"/>
          <a:chOff x="0" y="0"/>
          <a:chExt cx="0" cy="0"/>
        </a:xfrm>
      </p:grpSpPr>
      <p:sp>
        <p:nvSpPr>
          <p:cNvPr id="2" name="Title 1">
            <a:extLst>
              <a:ext uri="{FF2B5EF4-FFF2-40B4-BE49-F238E27FC236}">
                <a16:creationId xmlns:a16="http://schemas.microsoft.com/office/drawing/2014/main" id="{359E266E-5DA8-4A2F-A994-677A6ECD97EE}"/>
              </a:ext>
            </a:extLst>
          </p:cNvPr>
          <p:cNvSpPr>
            <a:spLocks noGrp="1"/>
          </p:cNvSpPr>
          <p:nvPr>
            <p:ph type="title"/>
          </p:nvPr>
        </p:nvSpPr>
        <p:spPr>
          <a:xfrm>
            <a:off x="672800" y="-1015659"/>
            <a:ext cx="8520600" cy="572700"/>
          </a:xfrm>
        </p:spPr>
        <p:txBody>
          <a:bodyPr>
            <a:normAutofit fontScale="90000"/>
          </a:bodyPr>
          <a:lstStyle/>
          <a:p>
            <a:r>
              <a:rPr lang="en-US" dirty="0"/>
              <a:t>What Myth 1 Statement</a:t>
            </a:r>
          </a:p>
        </p:txBody>
      </p:sp>
      <p:pic>
        <p:nvPicPr>
          <p:cNvPr id="444" name="Google Shape;444;p37"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445" name="Google Shape;445;p37"/>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dirty="0">
                <a:solidFill>
                  <a:srgbClr val="2A3953"/>
                </a:solidFill>
                <a:latin typeface="Inter"/>
                <a:ea typeface="Inter"/>
                <a:cs typeface="Inter"/>
                <a:sym typeface="Inter"/>
              </a:rPr>
              <a:t>Assistive technology gives learners a leg up. </a:t>
            </a:r>
            <a:endParaRPr sz="2800" dirty="0">
              <a:solidFill>
                <a:srgbClr val="001E3F"/>
              </a:solidFill>
              <a:latin typeface="Inter"/>
              <a:ea typeface="Inter"/>
              <a:cs typeface="Inter"/>
              <a:sym typeface="Inter"/>
            </a:endParaRPr>
          </a:p>
        </p:txBody>
      </p:sp>
      <p:sp>
        <p:nvSpPr>
          <p:cNvPr id="443" name="Google Shape;443;p37"/>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9"/>
        <p:cNvGrpSpPr/>
        <p:nvPr/>
      </p:nvGrpSpPr>
      <p:grpSpPr>
        <a:xfrm>
          <a:off x="0" y="0"/>
          <a:ext cx="0" cy="0"/>
          <a:chOff x="0" y="0"/>
          <a:chExt cx="0" cy="0"/>
        </a:xfrm>
      </p:grpSpPr>
      <p:sp>
        <p:nvSpPr>
          <p:cNvPr id="2" name="Title 1">
            <a:extLst>
              <a:ext uri="{FF2B5EF4-FFF2-40B4-BE49-F238E27FC236}">
                <a16:creationId xmlns:a16="http://schemas.microsoft.com/office/drawing/2014/main" id="{A3582938-9731-4C95-B5A5-E3430F979113}"/>
              </a:ext>
            </a:extLst>
          </p:cNvPr>
          <p:cNvSpPr>
            <a:spLocks noGrp="1"/>
          </p:cNvSpPr>
          <p:nvPr>
            <p:ph type="title"/>
          </p:nvPr>
        </p:nvSpPr>
        <p:spPr>
          <a:xfrm>
            <a:off x="672800" y="-554619"/>
            <a:ext cx="8520600" cy="572700"/>
          </a:xfrm>
        </p:spPr>
        <p:txBody>
          <a:bodyPr>
            <a:normAutofit fontScale="90000"/>
          </a:bodyPr>
          <a:lstStyle/>
          <a:p>
            <a:r>
              <a:rPr lang="en-US" dirty="0"/>
              <a:t>What Myth 1 Insight</a:t>
            </a:r>
          </a:p>
        </p:txBody>
      </p:sp>
      <p:pic>
        <p:nvPicPr>
          <p:cNvPr id="451" name="Google Shape;451;p38"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452" name="Google Shape;452;p38"/>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dirty="0">
                <a:solidFill>
                  <a:srgbClr val="2A3953"/>
                </a:solidFill>
                <a:latin typeface="Inter"/>
                <a:ea typeface="Inter"/>
                <a:cs typeface="Inter"/>
                <a:sym typeface="Inter"/>
              </a:rPr>
              <a:t>Assistive technology gives learners a leg up. </a:t>
            </a:r>
            <a:endParaRPr sz="2800" dirty="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dirty="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dirty="0">
              <a:solidFill>
                <a:srgbClr val="2A3953"/>
              </a:solidFill>
              <a:latin typeface="Inter"/>
              <a:ea typeface="Inter"/>
              <a:cs typeface="Inter"/>
              <a:sym typeface="Inter"/>
            </a:endParaRPr>
          </a:p>
        </p:txBody>
      </p:sp>
      <p:sp>
        <p:nvSpPr>
          <p:cNvPr id="453" name="Google Shape;453;p38"/>
          <p:cNvSpPr txBox="1"/>
          <p:nvPr/>
        </p:nvSpPr>
        <p:spPr>
          <a:xfrm>
            <a:off x="246350" y="2136400"/>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100" b="1" i="1">
                <a:solidFill>
                  <a:schemeClr val="accent5"/>
                </a:solidFill>
                <a:latin typeface="Inter"/>
                <a:ea typeface="Inter"/>
                <a:cs typeface="Inter"/>
                <a:sym typeface="Inter"/>
              </a:rPr>
              <a:t>Assistive technology provides equal access. Some features built into assistive technology might provide additional supports above and beyond the impact of a disability. But these features can benefit a wider population of students on campus and/or address other challenges students face around executive functioning, incomplete development of study skills or academic core competencies. </a:t>
            </a:r>
            <a:endParaRPr sz="2100" b="1" i="1">
              <a:solidFill>
                <a:schemeClr val="accent5"/>
              </a:solidFill>
              <a:latin typeface="Inter"/>
              <a:ea typeface="Inter"/>
              <a:cs typeface="Inter"/>
              <a:sym typeface="Inter"/>
            </a:endParaRPr>
          </a:p>
          <a:p>
            <a:pPr marL="0" lvl="0" indent="0" algn="ctr" rtl="0">
              <a:lnSpc>
                <a:spcPct val="115000"/>
              </a:lnSpc>
              <a:spcBef>
                <a:spcPts val="1600"/>
              </a:spcBef>
              <a:spcAft>
                <a:spcPts val="0"/>
              </a:spcAft>
              <a:buNone/>
            </a:pPr>
            <a:endParaRPr sz="2100" b="1" i="1">
              <a:solidFill>
                <a:schemeClr val="accent5"/>
              </a:solidFill>
              <a:latin typeface="Inter"/>
              <a:ea typeface="Inter"/>
              <a:cs typeface="Inter"/>
              <a:sym typeface="Inter"/>
            </a:endParaRPr>
          </a:p>
          <a:p>
            <a:pPr marL="0" lvl="0" indent="0" algn="ctr" rtl="0">
              <a:lnSpc>
                <a:spcPct val="115000"/>
              </a:lnSpc>
              <a:spcBef>
                <a:spcPts val="1600"/>
              </a:spcBef>
              <a:spcAft>
                <a:spcPts val="1600"/>
              </a:spcAft>
              <a:buNone/>
            </a:pPr>
            <a:endParaRPr sz="2100" b="1" i="1">
              <a:solidFill>
                <a:schemeClr val="accent5"/>
              </a:solidFill>
              <a:latin typeface="Inter"/>
              <a:ea typeface="Inter"/>
              <a:cs typeface="Inter"/>
              <a:sym typeface="Inter"/>
            </a:endParaRPr>
          </a:p>
        </p:txBody>
      </p:sp>
      <p:sp>
        <p:nvSpPr>
          <p:cNvPr id="450" name="Google Shape;450;p3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7"/>
        <p:cNvGrpSpPr/>
        <p:nvPr/>
      </p:nvGrpSpPr>
      <p:grpSpPr>
        <a:xfrm>
          <a:off x="0" y="0"/>
          <a:ext cx="0" cy="0"/>
          <a:chOff x="0" y="0"/>
          <a:chExt cx="0" cy="0"/>
        </a:xfrm>
      </p:grpSpPr>
      <p:sp>
        <p:nvSpPr>
          <p:cNvPr id="4" name="Title 3">
            <a:extLst>
              <a:ext uri="{FF2B5EF4-FFF2-40B4-BE49-F238E27FC236}">
                <a16:creationId xmlns:a16="http://schemas.microsoft.com/office/drawing/2014/main" id="{08825B55-096F-4FD8-B3E9-9D4B76FEEDF9}"/>
              </a:ext>
            </a:extLst>
          </p:cNvPr>
          <p:cNvSpPr>
            <a:spLocks noGrp="1"/>
          </p:cNvSpPr>
          <p:nvPr>
            <p:ph type="title"/>
          </p:nvPr>
        </p:nvSpPr>
        <p:spPr>
          <a:xfrm>
            <a:off x="672800" y="-708299"/>
            <a:ext cx="8520600" cy="572700"/>
          </a:xfrm>
        </p:spPr>
        <p:txBody>
          <a:bodyPr>
            <a:normAutofit fontScale="90000"/>
          </a:bodyPr>
          <a:lstStyle/>
          <a:p>
            <a:r>
              <a:rPr lang="en-US" dirty="0"/>
              <a:t>What Myth 2 Statement</a:t>
            </a:r>
          </a:p>
        </p:txBody>
      </p:sp>
      <p:pic>
        <p:nvPicPr>
          <p:cNvPr id="459" name="Google Shape;459;p39"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460" name="Google Shape;460;p39"/>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Assistive technology lowers a learner's motivation because it does the work for them.</a:t>
            </a:r>
            <a:endParaRPr sz="2800">
              <a:solidFill>
                <a:srgbClr val="2A3953"/>
              </a:solidFill>
              <a:latin typeface="Inter"/>
              <a:ea typeface="Inter"/>
              <a:cs typeface="Inter"/>
              <a:sym typeface="Inter"/>
            </a:endParaRPr>
          </a:p>
        </p:txBody>
      </p:sp>
      <p:sp>
        <p:nvSpPr>
          <p:cNvPr id="458" name="Google Shape;458;p39"/>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4"/>
        <p:cNvGrpSpPr/>
        <p:nvPr/>
      </p:nvGrpSpPr>
      <p:grpSpPr>
        <a:xfrm>
          <a:off x="0" y="0"/>
          <a:ext cx="0" cy="0"/>
          <a:chOff x="0" y="0"/>
          <a:chExt cx="0" cy="0"/>
        </a:xfrm>
      </p:grpSpPr>
      <p:sp>
        <p:nvSpPr>
          <p:cNvPr id="2" name="Title 1">
            <a:extLst>
              <a:ext uri="{FF2B5EF4-FFF2-40B4-BE49-F238E27FC236}">
                <a16:creationId xmlns:a16="http://schemas.microsoft.com/office/drawing/2014/main" id="{8BF76D3F-D48C-45A1-9EEA-E0F4B2827BD4}"/>
              </a:ext>
            </a:extLst>
          </p:cNvPr>
          <p:cNvSpPr>
            <a:spLocks noGrp="1"/>
          </p:cNvSpPr>
          <p:nvPr>
            <p:ph type="title"/>
          </p:nvPr>
        </p:nvSpPr>
        <p:spPr>
          <a:xfrm>
            <a:off x="672800" y="-791699"/>
            <a:ext cx="8520600" cy="572700"/>
          </a:xfrm>
        </p:spPr>
        <p:txBody>
          <a:bodyPr>
            <a:normAutofit fontScale="90000"/>
          </a:bodyPr>
          <a:lstStyle/>
          <a:p>
            <a:r>
              <a:rPr lang="en-US" dirty="0"/>
              <a:t>What Myth 2 Insight</a:t>
            </a:r>
          </a:p>
        </p:txBody>
      </p:sp>
      <p:pic>
        <p:nvPicPr>
          <p:cNvPr id="466" name="Google Shape;466;p40"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467" name="Google Shape;467;p40"/>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Assistive technology lowers a learner's motivation because it does the work for them.</a:t>
            </a:r>
            <a:endParaRPr sz="2800">
              <a:solidFill>
                <a:srgbClr val="2A3953"/>
              </a:solidFill>
              <a:latin typeface="Inter"/>
              <a:ea typeface="Inter"/>
              <a:cs typeface="Inter"/>
              <a:sym typeface="Inter"/>
            </a:endParaRPr>
          </a:p>
        </p:txBody>
      </p:sp>
      <p:sp>
        <p:nvSpPr>
          <p:cNvPr id="468" name="Google Shape;468;p40"/>
          <p:cNvSpPr txBox="1"/>
          <p:nvPr/>
        </p:nvSpPr>
        <p:spPr>
          <a:xfrm>
            <a:off x="184500" y="27598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100" b="1" i="1">
                <a:solidFill>
                  <a:schemeClr val="accent5"/>
                </a:solidFill>
                <a:latin typeface="Inter"/>
                <a:ea typeface="Inter"/>
                <a:cs typeface="Inter"/>
                <a:sym typeface="Inter"/>
              </a:rPr>
              <a:t>Studies show that having access to assistive technology actually motivates learners to do the work as they can reach the curriculum and show what they know. This one of the UDL Guidelines. </a:t>
            </a:r>
            <a:endParaRPr sz="2100" b="1" i="1">
              <a:solidFill>
                <a:schemeClr val="accent5"/>
              </a:solidFill>
              <a:latin typeface="Inter"/>
              <a:ea typeface="Inter"/>
              <a:cs typeface="Inter"/>
              <a:sym typeface="Inter"/>
            </a:endParaRPr>
          </a:p>
          <a:p>
            <a:pPr marL="0" lvl="0" indent="0" algn="ctr" rtl="0">
              <a:lnSpc>
                <a:spcPct val="115000"/>
              </a:lnSpc>
              <a:spcBef>
                <a:spcPts val="1600"/>
              </a:spcBef>
              <a:spcAft>
                <a:spcPts val="1600"/>
              </a:spcAft>
              <a:buNone/>
            </a:pPr>
            <a:r>
              <a:rPr lang="en-GB" sz="1500" b="1" i="1">
                <a:solidFill>
                  <a:schemeClr val="accent5"/>
                </a:solidFill>
                <a:latin typeface="Inter"/>
                <a:ea typeface="Inter"/>
                <a:cs typeface="Inter"/>
                <a:sym typeface="Inter"/>
              </a:rPr>
              <a:t>From </a:t>
            </a:r>
            <a:r>
              <a:rPr lang="en-GB" sz="1500" b="1" i="1" u="sng">
                <a:solidFill>
                  <a:schemeClr val="hlink"/>
                </a:solidFill>
                <a:latin typeface="Inter"/>
                <a:ea typeface="Inter"/>
                <a:cs typeface="Inter"/>
                <a:sym typeface="Inter"/>
                <a:hlinkClick r:id="rId4"/>
              </a:rPr>
              <a:t>Myths and Facts Surrounding Assistive Technology Devices and Services</a:t>
            </a:r>
            <a:endParaRPr sz="1500" b="1" i="1">
              <a:solidFill>
                <a:schemeClr val="accent5"/>
              </a:solidFill>
              <a:latin typeface="Inter"/>
              <a:ea typeface="Inter"/>
              <a:cs typeface="Inter"/>
              <a:sym typeface="Inter"/>
            </a:endParaRPr>
          </a:p>
        </p:txBody>
      </p:sp>
      <p:sp>
        <p:nvSpPr>
          <p:cNvPr id="465" name="Google Shape;465;p40"/>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6" name="Google Shape;316;p23"/>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Hello There!</a:t>
            </a:r>
            <a:endParaRPr sz="3600">
              <a:solidFill>
                <a:srgbClr val="2A3953"/>
              </a:solidFill>
              <a:latin typeface="Inter"/>
              <a:ea typeface="Inter"/>
              <a:cs typeface="Inter"/>
              <a:sym typeface="Inter"/>
            </a:endParaRPr>
          </a:p>
        </p:txBody>
      </p:sp>
      <p:pic>
        <p:nvPicPr>
          <p:cNvPr id="312" name="Google Shape;312;p23" descr="Rachel Kruzel"/>
          <p:cNvPicPr preferRelativeResize="0"/>
          <p:nvPr/>
        </p:nvPicPr>
        <p:blipFill rotWithShape="1">
          <a:blip r:embed="rId3">
            <a:alphaModFix/>
          </a:blip>
          <a:srcRect/>
          <a:stretch/>
        </p:blipFill>
        <p:spPr>
          <a:xfrm>
            <a:off x="1634275" y="1705050"/>
            <a:ext cx="1733400" cy="1733400"/>
          </a:xfrm>
          <a:prstGeom prst="ellipse">
            <a:avLst/>
          </a:prstGeom>
          <a:noFill/>
          <a:ln>
            <a:noFill/>
          </a:ln>
        </p:spPr>
      </p:pic>
      <p:sp>
        <p:nvSpPr>
          <p:cNvPr id="313" name="Google Shape;313;p23"/>
          <p:cNvSpPr txBox="1"/>
          <p:nvPr/>
        </p:nvSpPr>
        <p:spPr>
          <a:xfrm>
            <a:off x="4024700" y="1224425"/>
            <a:ext cx="41820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800" b="1">
                <a:solidFill>
                  <a:srgbClr val="2A3953"/>
                </a:solidFill>
                <a:latin typeface="Inter"/>
                <a:ea typeface="Inter"/>
                <a:cs typeface="Inter"/>
                <a:sym typeface="Inter"/>
              </a:rPr>
              <a:t>Rachel Kruzel, </a:t>
            </a:r>
            <a:r>
              <a:rPr lang="en-GB" sz="2800" b="1" i="1">
                <a:solidFill>
                  <a:srgbClr val="2A3953"/>
                </a:solidFill>
                <a:latin typeface="Inter"/>
                <a:ea typeface="Inter"/>
                <a:cs typeface="Inter"/>
                <a:sym typeface="Inter"/>
              </a:rPr>
              <a:t>ATP</a:t>
            </a:r>
            <a:endParaRPr sz="2800" b="1" i="1">
              <a:solidFill>
                <a:srgbClr val="2A3953"/>
              </a:solidFill>
              <a:latin typeface="Inter"/>
              <a:ea typeface="Inter"/>
              <a:cs typeface="Inter"/>
              <a:sym typeface="Inter"/>
            </a:endParaRPr>
          </a:p>
        </p:txBody>
      </p:sp>
      <p:sp>
        <p:nvSpPr>
          <p:cNvPr id="314" name="Google Shape;314;p23"/>
          <p:cNvSpPr txBox="1"/>
          <p:nvPr/>
        </p:nvSpPr>
        <p:spPr>
          <a:xfrm>
            <a:off x="4024700" y="1731675"/>
            <a:ext cx="4447800" cy="50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Higher Education Specialist</a:t>
            </a:r>
            <a:endParaRPr sz="2050">
              <a:solidFill>
                <a:srgbClr val="2A3953"/>
              </a:solidFill>
              <a:latin typeface="Inter"/>
              <a:ea typeface="Inter"/>
              <a:cs typeface="Inter"/>
              <a:sym typeface="Inter"/>
            </a:endParaRPr>
          </a:p>
        </p:txBody>
      </p:sp>
      <p:sp>
        <p:nvSpPr>
          <p:cNvPr id="315" name="Google Shape;315;p23"/>
          <p:cNvSpPr txBox="1"/>
          <p:nvPr/>
        </p:nvSpPr>
        <p:spPr>
          <a:xfrm>
            <a:off x="4024700" y="2124175"/>
            <a:ext cx="4447800" cy="158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Texthelp</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Email: </a:t>
            </a:r>
            <a:r>
              <a:rPr lang="en-GB" sz="2050" u="sng">
                <a:solidFill>
                  <a:schemeClr val="hlink"/>
                </a:solidFill>
                <a:latin typeface="Inter"/>
                <a:ea typeface="Inter"/>
                <a:cs typeface="Inter"/>
                <a:sym typeface="Inter"/>
                <a:hlinkClick r:id="rId4"/>
              </a:rPr>
              <a:t>r.kruzel@texthelp.com</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Phone: 651-245-3128</a:t>
            </a:r>
            <a:endParaRPr sz="2050">
              <a:solidFill>
                <a:srgbClr val="2A3953"/>
              </a:solidFill>
              <a:latin typeface="Inter"/>
              <a:ea typeface="Inter"/>
              <a:cs typeface="Inter"/>
              <a:sym typeface="Inter"/>
            </a:endParaRPr>
          </a:p>
        </p:txBody>
      </p:sp>
      <p:sp>
        <p:nvSpPr>
          <p:cNvPr id="311" name="Google Shape;311;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2"/>
        <p:cNvGrpSpPr/>
        <p:nvPr/>
      </p:nvGrpSpPr>
      <p:grpSpPr>
        <a:xfrm>
          <a:off x="0" y="0"/>
          <a:ext cx="0" cy="0"/>
          <a:chOff x="0" y="0"/>
          <a:chExt cx="0" cy="0"/>
        </a:xfrm>
      </p:grpSpPr>
      <p:sp>
        <p:nvSpPr>
          <p:cNvPr id="2" name="Title 1">
            <a:extLst>
              <a:ext uri="{FF2B5EF4-FFF2-40B4-BE49-F238E27FC236}">
                <a16:creationId xmlns:a16="http://schemas.microsoft.com/office/drawing/2014/main" id="{99A94B6A-6644-4942-8D69-7A7D2DDB097F}"/>
              </a:ext>
            </a:extLst>
          </p:cNvPr>
          <p:cNvSpPr>
            <a:spLocks noGrp="1"/>
          </p:cNvSpPr>
          <p:nvPr>
            <p:ph type="title"/>
          </p:nvPr>
        </p:nvSpPr>
        <p:spPr>
          <a:xfrm>
            <a:off x="672800" y="-714859"/>
            <a:ext cx="8520600" cy="572700"/>
          </a:xfrm>
        </p:spPr>
        <p:txBody>
          <a:bodyPr>
            <a:normAutofit fontScale="90000"/>
          </a:bodyPr>
          <a:lstStyle/>
          <a:p>
            <a:r>
              <a:rPr lang="en-US" dirty="0"/>
              <a:t>What Myth 3 Statement</a:t>
            </a:r>
          </a:p>
        </p:txBody>
      </p:sp>
      <p:pic>
        <p:nvPicPr>
          <p:cNvPr id="474" name="Google Shape;474;p41"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475" name="Google Shape;475;p41"/>
          <p:cNvSpPr txBox="1"/>
          <p:nvPr/>
        </p:nvSpPr>
        <p:spPr>
          <a:xfrm>
            <a:off x="1943775" y="917200"/>
            <a:ext cx="68523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Assistive technology is always electronic and is high tech.</a:t>
            </a:r>
            <a:endParaRPr sz="28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4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4000" b="1">
              <a:solidFill>
                <a:srgbClr val="2A3953"/>
              </a:solidFill>
              <a:latin typeface="Inter"/>
              <a:ea typeface="Inter"/>
              <a:cs typeface="Inter"/>
              <a:sym typeface="Inter"/>
            </a:endParaRPr>
          </a:p>
        </p:txBody>
      </p:sp>
      <p:sp>
        <p:nvSpPr>
          <p:cNvPr id="473" name="Google Shape;473;p41"/>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9"/>
        <p:cNvGrpSpPr/>
        <p:nvPr/>
      </p:nvGrpSpPr>
      <p:grpSpPr>
        <a:xfrm>
          <a:off x="0" y="0"/>
          <a:ext cx="0" cy="0"/>
          <a:chOff x="0" y="0"/>
          <a:chExt cx="0" cy="0"/>
        </a:xfrm>
      </p:grpSpPr>
      <p:sp>
        <p:nvSpPr>
          <p:cNvPr id="2" name="Title 1">
            <a:extLst>
              <a:ext uri="{FF2B5EF4-FFF2-40B4-BE49-F238E27FC236}">
                <a16:creationId xmlns:a16="http://schemas.microsoft.com/office/drawing/2014/main" id="{D30C2B3F-6DE8-4F6B-8728-6A1DE7B143E1}"/>
              </a:ext>
            </a:extLst>
          </p:cNvPr>
          <p:cNvSpPr>
            <a:spLocks noGrp="1"/>
          </p:cNvSpPr>
          <p:nvPr>
            <p:ph type="title"/>
          </p:nvPr>
        </p:nvSpPr>
        <p:spPr>
          <a:xfrm>
            <a:off x="672800" y="-714859"/>
            <a:ext cx="8520600" cy="572700"/>
          </a:xfrm>
        </p:spPr>
        <p:txBody>
          <a:bodyPr>
            <a:normAutofit fontScale="90000"/>
          </a:bodyPr>
          <a:lstStyle/>
          <a:p>
            <a:r>
              <a:rPr lang="en-US" dirty="0"/>
              <a:t>What Myth 3 Insight</a:t>
            </a:r>
          </a:p>
        </p:txBody>
      </p:sp>
      <p:pic>
        <p:nvPicPr>
          <p:cNvPr id="481" name="Google Shape;481;p42"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482" name="Google Shape;482;p42"/>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Assistive technology is always electronic and is high tech.</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4000">
              <a:solidFill>
                <a:srgbClr val="2A3953"/>
              </a:solidFill>
              <a:latin typeface="Inter"/>
              <a:ea typeface="Inter"/>
              <a:cs typeface="Inter"/>
              <a:sym typeface="Inter"/>
            </a:endParaRPr>
          </a:p>
        </p:txBody>
      </p:sp>
      <p:sp>
        <p:nvSpPr>
          <p:cNvPr id="483" name="Google Shape;483;p42"/>
          <p:cNvSpPr txBox="1"/>
          <p:nvPr/>
        </p:nvSpPr>
        <p:spPr>
          <a:xfrm>
            <a:off x="184500" y="24550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Assistive technology is on a continuum from low to high tech. Sometimes the best assistive technology for a learner is the lowest tech, such as planner, highlighters or Post-It notes. </a:t>
            </a:r>
            <a:endParaRPr sz="2100" b="1" i="1">
              <a:solidFill>
                <a:schemeClr val="accent5"/>
              </a:solidFill>
              <a:latin typeface="Inter"/>
              <a:ea typeface="Inter"/>
              <a:cs typeface="Inter"/>
              <a:sym typeface="Inter"/>
            </a:endParaRPr>
          </a:p>
        </p:txBody>
      </p:sp>
      <p:sp>
        <p:nvSpPr>
          <p:cNvPr id="480" name="Google Shape;480;p4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7"/>
        <p:cNvGrpSpPr/>
        <p:nvPr/>
      </p:nvGrpSpPr>
      <p:grpSpPr>
        <a:xfrm>
          <a:off x="0" y="0"/>
          <a:ext cx="0" cy="0"/>
          <a:chOff x="0" y="0"/>
          <a:chExt cx="0" cy="0"/>
        </a:xfrm>
      </p:grpSpPr>
      <p:sp>
        <p:nvSpPr>
          <p:cNvPr id="3" name="Title 2">
            <a:extLst>
              <a:ext uri="{FF2B5EF4-FFF2-40B4-BE49-F238E27FC236}">
                <a16:creationId xmlns:a16="http://schemas.microsoft.com/office/drawing/2014/main" id="{FE61E04C-5CCB-40C2-A7FE-8ECC91923EBB}"/>
              </a:ext>
            </a:extLst>
          </p:cNvPr>
          <p:cNvSpPr>
            <a:spLocks noGrp="1"/>
          </p:cNvSpPr>
          <p:nvPr>
            <p:ph type="title"/>
          </p:nvPr>
        </p:nvSpPr>
        <p:spPr>
          <a:xfrm>
            <a:off x="672800" y="-607283"/>
            <a:ext cx="8520600" cy="572700"/>
          </a:xfrm>
        </p:spPr>
        <p:txBody>
          <a:bodyPr>
            <a:normAutofit fontScale="90000"/>
          </a:bodyPr>
          <a:lstStyle/>
          <a:p>
            <a:r>
              <a:rPr lang="en-US" dirty="0"/>
              <a:t>What Myth 4 Statement</a:t>
            </a:r>
          </a:p>
        </p:txBody>
      </p:sp>
      <p:pic>
        <p:nvPicPr>
          <p:cNvPr id="489" name="Google Shape;489;p43"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490" name="Google Shape;490;p43"/>
          <p:cNvSpPr txBox="1"/>
          <p:nvPr/>
        </p:nvSpPr>
        <p:spPr>
          <a:xfrm>
            <a:off x="1943775" y="917200"/>
            <a:ext cx="70773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The programs we’ve used in our office (on campus) historically are good enough for our students.</a:t>
            </a:r>
            <a:endParaRPr sz="28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4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4000">
              <a:solidFill>
                <a:srgbClr val="2A3953"/>
              </a:solidFill>
              <a:latin typeface="Inter"/>
              <a:ea typeface="Inter"/>
              <a:cs typeface="Inter"/>
              <a:sym typeface="Inter"/>
            </a:endParaRPr>
          </a:p>
        </p:txBody>
      </p:sp>
      <p:sp>
        <p:nvSpPr>
          <p:cNvPr id="488" name="Google Shape;488;p43"/>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4"/>
        <p:cNvGrpSpPr/>
        <p:nvPr/>
      </p:nvGrpSpPr>
      <p:grpSpPr>
        <a:xfrm>
          <a:off x="0" y="0"/>
          <a:ext cx="0" cy="0"/>
          <a:chOff x="0" y="0"/>
          <a:chExt cx="0" cy="0"/>
        </a:xfrm>
      </p:grpSpPr>
      <p:sp>
        <p:nvSpPr>
          <p:cNvPr id="2" name="Title 1">
            <a:extLst>
              <a:ext uri="{FF2B5EF4-FFF2-40B4-BE49-F238E27FC236}">
                <a16:creationId xmlns:a16="http://schemas.microsoft.com/office/drawing/2014/main" id="{DA05E7FD-0977-4DDB-B129-CFF571713D2E}"/>
              </a:ext>
            </a:extLst>
          </p:cNvPr>
          <p:cNvSpPr>
            <a:spLocks noGrp="1"/>
          </p:cNvSpPr>
          <p:nvPr>
            <p:ph type="title"/>
          </p:nvPr>
        </p:nvSpPr>
        <p:spPr>
          <a:xfrm>
            <a:off x="672800" y="-631459"/>
            <a:ext cx="8520600" cy="572700"/>
          </a:xfrm>
        </p:spPr>
        <p:txBody>
          <a:bodyPr>
            <a:normAutofit fontScale="90000"/>
          </a:bodyPr>
          <a:lstStyle/>
          <a:p>
            <a:r>
              <a:rPr lang="en-US" dirty="0"/>
              <a:t>What Myth 4 Insight</a:t>
            </a:r>
          </a:p>
        </p:txBody>
      </p:sp>
      <p:pic>
        <p:nvPicPr>
          <p:cNvPr id="496" name="Google Shape;496;p44"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497" name="Google Shape;497;p44"/>
          <p:cNvSpPr txBox="1"/>
          <p:nvPr/>
        </p:nvSpPr>
        <p:spPr>
          <a:xfrm>
            <a:off x="1943775" y="917200"/>
            <a:ext cx="69069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The programs we’ve used in our office historically are good enough for our students.</a:t>
            </a:r>
            <a:endParaRPr sz="28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4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4000">
              <a:solidFill>
                <a:srgbClr val="2A3953"/>
              </a:solidFill>
              <a:latin typeface="Inter"/>
              <a:ea typeface="Inter"/>
              <a:cs typeface="Inter"/>
              <a:sym typeface="Inter"/>
            </a:endParaRPr>
          </a:p>
        </p:txBody>
      </p:sp>
      <p:sp>
        <p:nvSpPr>
          <p:cNvPr id="498" name="Google Shape;498;p44"/>
          <p:cNvSpPr txBox="1"/>
          <p:nvPr/>
        </p:nvSpPr>
        <p:spPr>
          <a:xfrm>
            <a:off x="184500" y="26074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Periodically, we should review the assistive technology available to ensure we are providing the tool that best support learners, their needs and the environments they are working within. Having students as part of this process is key through surveys for feedback on current tools, future tool needs and/or as selection committee members. </a:t>
            </a:r>
            <a:endParaRPr sz="2100" b="1" i="1">
              <a:solidFill>
                <a:schemeClr val="accent5"/>
              </a:solidFill>
              <a:latin typeface="Inter"/>
              <a:ea typeface="Inter"/>
              <a:cs typeface="Inter"/>
              <a:sym typeface="Inter"/>
            </a:endParaRPr>
          </a:p>
        </p:txBody>
      </p:sp>
      <p:sp>
        <p:nvSpPr>
          <p:cNvPr id="495" name="Google Shape;495;p44"/>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2"/>
        <p:cNvGrpSpPr/>
        <p:nvPr/>
      </p:nvGrpSpPr>
      <p:grpSpPr>
        <a:xfrm>
          <a:off x="0" y="0"/>
          <a:ext cx="0" cy="0"/>
          <a:chOff x="0" y="0"/>
          <a:chExt cx="0" cy="0"/>
        </a:xfrm>
      </p:grpSpPr>
      <p:sp>
        <p:nvSpPr>
          <p:cNvPr id="2" name="Title 1">
            <a:extLst>
              <a:ext uri="{FF2B5EF4-FFF2-40B4-BE49-F238E27FC236}">
                <a16:creationId xmlns:a16="http://schemas.microsoft.com/office/drawing/2014/main" id="{0B211AAB-B347-462E-9400-68E01B1AA6EB}"/>
              </a:ext>
            </a:extLst>
          </p:cNvPr>
          <p:cNvSpPr>
            <a:spLocks noGrp="1"/>
          </p:cNvSpPr>
          <p:nvPr>
            <p:ph type="title"/>
          </p:nvPr>
        </p:nvSpPr>
        <p:spPr>
          <a:xfrm>
            <a:off x="672800" y="-785139"/>
            <a:ext cx="8520600" cy="572700"/>
          </a:xfrm>
        </p:spPr>
        <p:txBody>
          <a:bodyPr>
            <a:normAutofit fontScale="90000"/>
          </a:bodyPr>
          <a:lstStyle/>
          <a:p>
            <a:r>
              <a:rPr lang="en-US" dirty="0"/>
              <a:t>What Myth 5 Statement</a:t>
            </a:r>
          </a:p>
        </p:txBody>
      </p:sp>
      <p:pic>
        <p:nvPicPr>
          <p:cNvPr id="504" name="Google Shape;504;p45"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05" name="Google Shape;505;p45"/>
          <p:cNvSpPr txBox="1"/>
          <p:nvPr/>
        </p:nvSpPr>
        <p:spPr>
          <a:xfrm>
            <a:off x="1943775" y="917200"/>
            <a:ext cx="70773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The assistive technology programs I recommend to students are the ones I am most comfortable with. </a:t>
            </a:r>
            <a:endParaRPr sz="28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4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4000">
              <a:solidFill>
                <a:srgbClr val="2A3953"/>
              </a:solidFill>
              <a:latin typeface="Inter"/>
              <a:ea typeface="Inter"/>
              <a:cs typeface="Inter"/>
              <a:sym typeface="Inter"/>
            </a:endParaRPr>
          </a:p>
        </p:txBody>
      </p:sp>
      <p:sp>
        <p:nvSpPr>
          <p:cNvPr id="503" name="Google Shape;503;p4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9"/>
        <p:cNvGrpSpPr/>
        <p:nvPr/>
      </p:nvGrpSpPr>
      <p:grpSpPr>
        <a:xfrm>
          <a:off x="0" y="0"/>
          <a:ext cx="0" cy="0"/>
          <a:chOff x="0" y="0"/>
          <a:chExt cx="0" cy="0"/>
        </a:xfrm>
      </p:grpSpPr>
      <p:sp>
        <p:nvSpPr>
          <p:cNvPr id="2" name="Title 1">
            <a:extLst>
              <a:ext uri="{FF2B5EF4-FFF2-40B4-BE49-F238E27FC236}">
                <a16:creationId xmlns:a16="http://schemas.microsoft.com/office/drawing/2014/main" id="{E41C3C63-A5F4-467A-9F71-BF4139CB3ACD}"/>
              </a:ext>
            </a:extLst>
          </p:cNvPr>
          <p:cNvSpPr>
            <a:spLocks noGrp="1"/>
          </p:cNvSpPr>
          <p:nvPr>
            <p:ph type="title"/>
          </p:nvPr>
        </p:nvSpPr>
        <p:spPr>
          <a:xfrm>
            <a:off x="672800" y="-714859"/>
            <a:ext cx="8520600" cy="572700"/>
          </a:xfrm>
        </p:spPr>
        <p:txBody>
          <a:bodyPr>
            <a:normAutofit fontScale="90000"/>
          </a:bodyPr>
          <a:lstStyle/>
          <a:p>
            <a:r>
              <a:rPr lang="en-US" dirty="0"/>
              <a:t>What Myth 5 Insight</a:t>
            </a:r>
          </a:p>
        </p:txBody>
      </p:sp>
      <p:pic>
        <p:nvPicPr>
          <p:cNvPr id="511" name="Google Shape;511;p46"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12" name="Google Shape;512;p46"/>
          <p:cNvSpPr txBox="1"/>
          <p:nvPr/>
        </p:nvSpPr>
        <p:spPr>
          <a:xfrm>
            <a:off x="1943775" y="917200"/>
            <a:ext cx="70158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The assistive technology programs I recommend to students are the ones I am most comfortable with. </a:t>
            </a:r>
            <a:endParaRPr sz="28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4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4000">
              <a:solidFill>
                <a:srgbClr val="2A3953"/>
              </a:solidFill>
              <a:latin typeface="Inter"/>
              <a:ea typeface="Inter"/>
              <a:cs typeface="Inter"/>
              <a:sym typeface="Inter"/>
            </a:endParaRPr>
          </a:p>
        </p:txBody>
      </p:sp>
      <p:sp>
        <p:nvSpPr>
          <p:cNvPr id="513" name="Google Shape;513;p46"/>
          <p:cNvSpPr txBox="1"/>
          <p:nvPr/>
        </p:nvSpPr>
        <p:spPr>
          <a:xfrm>
            <a:off x="184500" y="26074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Students are coming to our campuses having used types of tools and technology in stark contrast to what we have used historically. To truly meet our learners where they are at, we need to adapt and lead with tools and platforms that they are comfortable with and have used before. </a:t>
            </a:r>
            <a:endParaRPr sz="2100" b="1" i="1">
              <a:solidFill>
                <a:schemeClr val="accent5"/>
              </a:solidFill>
              <a:latin typeface="Inter"/>
              <a:ea typeface="Inter"/>
              <a:cs typeface="Inter"/>
              <a:sym typeface="Inter"/>
            </a:endParaRPr>
          </a:p>
        </p:txBody>
      </p:sp>
      <p:sp>
        <p:nvSpPr>
          <p:cNvPr id="510" name="Google Shape;510;p4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7"/>
        <p:cNvGrpSpPr/>
        <p:nvPr/>
      </p:nvGrpSpPr>
      <p:grpSpPr>
        <a:xfrm>
          <a:off x="0" y="0"/>
          <a:ext cx="0" cy="0"/>
          <a:chOff x="0" y="0"/>
          <a:chExt cx="0" cy="0"/>
        </a:xfrm>
      </p:grpSpPr>
      <p:sp>
        <p:nvSpPr>
          <p:cNvPr id="518" name="Google Shape;518;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26</a:t>
            </a:fld>
            <a:endParaRPr/>
          </a:p>
        </p:txBody>
      </p:sp>
      <p:sp>
        <p:nvSpPr>
          <p:cNvPr id="519" name="Google Shape;519;p47"/>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The “Who” of AT</a:t>
            </a:r>
            <a:endParaRPr>
              <a:solidFill>
                <a:srgbClr val="2A395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3"/>
        <p:cNvGrpSpPr/>
        <p:nvPr/>
      </p:nvGrpSpPr>
      <p:grpSpPr>
        <a:xfrm>
          <a:off x="0" y="0"/>
          <a:ext cx="0" cy="0"/>
          <a:chOff x="0" y="0"/>
          <a:chExt cx="0" cy="0"/>
        </a:xfrm>
      </p:grpSpPr>
      <p:sp>
        <p:nvSpPr>
          <p:cNvPr id="2" name="Title 1">
            <a:extLst>
              <a:ext uri="{FF2B5EF4-FFF2-40B4-BE49-F238E27FC236}">
                <a16:creationId xmlns:a16="http://schemas.microsoft.com/office/drawing/2014/main" id="{75CA254E-13ED-4AB9-9DAE-0160332E6AB1}"/>
              </a:ext>
            </a:extLst>
          </p:cNvPr>
          <p:cNvSpPr>
            <a:spLocks noGrp="1"/>
          </p:cNvSpPr>
          <p:nvPr>
            <p:ph type="title"/>
          </p:nvPr>
        </p:nvSpPr>
        <p:spPr>
          <a:xfrm>
            <a:off x="672800" y="-906712"/>
            <a:ext cx="8520600" cy="572700"/>
          </a:xfrm>
        </p:spPr>
        <p:txBody>
          <a:bodyPr>
            <a:normAutofit fontScale="90000"/>
          </a:bodyPr>
          <a:lstStyle/>
          <a:p>
            <a:r>
              <a:rPr lang="en-US" dirty="0"/>
              <a:t>Who Myth 1 Statement</a:t>
            </a:r>
          </a:p>
        </p:txBody>
      </p:sp>
      <p:pic>
        <p:nvPicPr>
          <p:cNvPr id="525" name="Google Shape;525;p48"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26" name="Google Shape;526;p48"/>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Assistive technology should only be given to students who identify with my office as having a disability. </a:t>
            </a:r>
            <a:endParaRPr sz="2800">
              <a:solidFill>
                <a:srgbClr val="2A3953"/>
              </a:solidFill>
              <a:latin typeface="Inter"/>
              <a:ea typeface="Inter"/>
              <a:cs typeface="Inter"/>
              <a:sym typeface="Inter"/>
            </a:endParaRPr>
          </a:p>
        </p:txBody>
      </p:sp>
      <p:sp>
        <p:nvSpPr>
          <p:cNvPr id="524" name="Google Shape;524;p4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0"/>
        <p:cNvGrpSpPr/>
        <p:nvPr/>
      </p:nvGrpSpPr>
      <p:grpSpPr>
        <a:xfrm>
          <a:off x="0" y="0"/>
          <a:ext cx="0" cy="0"/>
          <a:chOff x="0" y="0"/>
          <a:chExt cx="0" cy="0"/>
        </a:xfrm>
      </p:grpSpPr>
      <p:sp>
        <p:nvSpPr>
          <p:cNvPr id="2" name="Title 1">
            <a:extLst>
              <a:ext uri="{FF2B5EF4-FFF2-40B4-BE49-F238E27FC236}">
                <a16:creationId xmlns:a16="http://schemas.microsoft.com/office/drawing/2014/main" id="{305495B8-36DC-47D5-9B89-E2138CA16371}"/>
              </a:ext>
            </a:extLst>
          </p:cNvPr>
          <p:cNvSpPr>
            <a:spLocks noGrp="1"/>
          </p:cNvSpPr>
          <p:nvPr>
            <p:ph type="title"/>
          </p:nvPr>
        </p:nvSpPr>
        <p:spPr>
          <a:xfrm>
            <a:off x="672800" y="-684123"/>
            <a:ext cx="8520600" cy="572700"/>
          </a:xfrm>
        </p:spPr>
        <p:txBody>
          <a:bodyPr>
            <a:normAutofit fontScale="90000"/>
          </a:bodyPr>
          <a:lstStyle/>
          <a:p>
            <a:r>
              <a:rPr lang="en-US" dirty="0"/>
              <a:t>Who Myth 1 Insight</a:t>
            </a:r>
          </a:p>
        </p:txBody>
      </p:sp>
      <p:pic>
        <p:nvPicPr>
          <p:cNvPr id="532" name="Google Shape;532;p49"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33" name="Google Shape;533;p49"/>
          <p:cNvSpPr txBox="1"/>
          <p:nvPr/>
        </p:nvSpPr>
        <p:spPr>
          <a:xfrm>
            <a:off x="1943775" y="7648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dirty="0">
                <a:solidFill>
                  <a:srgbClr val="2A3953"/>
                </a:solidFill>
                <a:latin typeface="Inter"/>
                <a:ea typeface="Inter"/>
                <a:cs typeface="Inter"/>
                <a:sym typeface="Inter"/>
              </a:rPr>
              <a:t>Assistive technology should only be given to students who identify with my office as having a disability. </a:t>
            </a:r>
            <a:endParaRPr sz="2800" dirty="0">
              <a:solidFill>
                <a:srgbClr val="2A3953"/>
              </a:solidFill>
              <a:latin typeface="Inter"/>
              <a:ea typeface="Inter"/>
              <a:cs typeface="Inter"/>
              <a:sym typeface="Inter"/>
            </a:endParaRPr>
          </a:p>
        </p:txBody>
      </p:sp>
      <p:sp>
        <p:nvSpPr>
          <p:cNvPr id="534" name="Google Shape;534;p49"/>
          <p:cNvSpPr txBox="1"/>
          <p:nvPr/>
        </p:nvSpPr>
        <p:spPr>
          <a:xfrm>
            <a:off x="184500" y="28360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000" b="1" i="1">
                <a:solidFill>
                  <a:schemeClr val="accent5"/>
                </a:solidFill>
                <a:latin typeface="Inter"/>
                <a:ea typeface="Inter"/>
                <a:cs typeface="Inter"/>
                <a:sym typeface="Inter"/>
              </a:rPr>
              <a:t>Most recent statistics show that approximately 2/3rds of students with disabilities do not disclose to the disability resources office. Nearly 70% of students with mental health conditions do not disclose. These students likely would benefit from AT. Universally provided tools can help bridge this gap in access. </a:t>
            </a:r>
            <a:endParaRPr sz="2000" b="1" i="1">
              <a:solidFill>
                <a:schemeClr val="accent5"/>
              </a:solidFill>
              <a:latin typeface="Inter"/>
              <a:ea typeface="Inter"/>
              <a:cs typeface="Inter"/>
              <a:sym typeface="Inter"/>
            </a:endParaRPr>
          </a:p>
        </p:txBody>
      </p:sp>
      <p:sp>
        <p:nvSpPr>
          <p:cNvPr id="531" name="Google Shape;531;p49"/>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8"/>
        <p:cNvGrpSpPr/>
        <p:nvPr/>
      </p:nvGrpSpPr>
      <p:grpSpPr>
        <a:xfrm>
          <a:off x="0" y="0"/>
          <a:ext cx="0" cy="0"/>
          <a:chOff x="0" y="0"/>
          <a:chExt cx="0" cy="0"/>
        </a:xfrm>
      </p:grpSpPr>
      <p:sp>
        <p:nvSpPr>
          <p:cNvPr id="539" name="Google Shape;539;p50"/>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29</a:t>
            </a:fld>
            <a:endParaRPr/>
          </a:p>
        </p:txBody>
      </p:sp>
      <p:sp>
        <p:nvSpPr>
          <p:cNvPr id="2" name="Title 1">
            <a:extLst>
              <a:ext uri="{FF2B5EF4-FFF2-40B4-BE49-F238E27FC236}">
                <a16:creationId xmlns:a16="http://schemas.microsoft.com/office/drawing/2014/main" id="{43DC5B44-BE6A-4C56-85D6-71118081DAE3}"/>
              </a:ext>
            </a:extLst>
          </p:cNvPr>
          <p:cNvSpPr>
            <a:spLocks noGrp="1"/>
          </p:cNvSpPr>
          <p:nvPr>
            <p:ph type="title"/>
          </p:nvPr>
        </p:nvSpPr>
        <p:spPr>
          <a:xfrm>
            <a:off x="672800" y="-722543"/>
            <a:ext cx="8520600" cy="572700"/>
          </a:xfrm>
        </p:spPr>
        <p:txBody>
          <a:bodyPr>
            <a:normAutofit fontScale="90000"/>
          </a:bodyPr>
          <a:lstStyle/>
          <a:p>
            <a:r>
              <a:rPr lang="en-US" dirty="0"/>
              <a:t>Who Myth 2 Statement</a:t>
            </a:r>
          </a:p>
        </p:txBody>
      </p:sp>
      <p:pic>
        <p:nvPicPr>
          <p:cNvPr id="540" name="Google Shape;540;p50"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41" name="Google Shape;541;p50"/>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Only certain disabilities should be considered or provided access to assistive technology. </a:t>
            </a:r>
            <a:endParaRPr sz="2800">
              <a:solidFill>
                <a:srgbClr val="2A3953"/>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33" name="Google Shape;333;p24"/>
          <p:cNvSpPr txBox="1">
            <a:spLocks noGrp="1"/>
          </p:cNvSpPr>
          <p:nvPr>
            <p:ph type="title" idx="4294967295"/>
          </p:nvPr>
        </p:nvSpPr>
        <p:spPr>
          <a:xfrm>
            <a:off x="672800" y="637525"/>
            <a:ext cx="5441700" cy="75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600">
                <a:solidFill>
                  <a:srgbClr val="2A3953"/>
                </a:solidFill>
                <a:latin typeface="Plus Jakarta Sans"/>
                <a:ea typeface="Plus Jakarta Sans"/>
                <a:cs typeface="Plus Jakarta Sans"/>
                <a:sym typeface="Plus Jakarta Sans"/>
              </a:rPr>
              <a:t>Today’s Agenda</a:t>
            </a:r>
            <a:endParaRPr sz="3600">
              <a:solidFill>
                <a:srgbClr val="2A3953"/>
              </a:solidFill>
              <a:latin typeface="Plus Jakarta Sans"/>
              <a:ea typeface="Plus Jakarta Sans"/>
              <a:cs typeface="Plus Jakarta Sans"/>
              <a:sym typeface="Plus Jakarta Sans"/>
            </a:endParaRPr>
          </a:p>
        </p:txBody>
      </p:sp>
      <p:cxnSp>
        <p:nvCxnSpPr>
          <p:cNvPr id="323" name="Google Shape;323;p24">
            <a:extLst>
              <a:ext uri="{C183D7F6-B498-43B3-948B-1728B52AA6E4}">
                <adec:decorative xmlns:adec="http://schemas.microsoft.com/office/drawing/2017/decorative" val="1"/>
              </a:ext>
            </a:extLst>
          </p:cNvPr>
          <p:cNvCxnSpPr/>
          <p:nvPr/>
        </p:nvCxnSpPr>
        <p:spPr>
          <a:xfrm>
            <a:off x="0" y="3144318"/>
            <a:ext cx="9169500" cy="0"/>
          </a:xfrm>
          <a:prstGeom prst="straightConnector1">
            <a:avLst/>
          </a:prstGeom>
          <a:noFill/>
          <a:ln w="114300" cap="flat" cmpd="sng">
            <a:solidFill>
              <a:srgbClr val="E4E7ED"/>
            </a:solidFill>
            <a:prstDash val="solid"/>
            <a:round/>
            <a:headEnd type="none" w="med" len="med"/>
            <a:tailEnd type="none" w="med" len="med"/>
          </a:ln>
        </p:spPr>
      </p:cxnSp>
      <p:cxnSp>
        <p:nvCxnSpPr>
          <p:cNvPr id="324" name="Google Shape;324;p24">
            <a:extLst>
              <a:ext uri="{C183D7F6-B498-43B3-948B-1728B52AA6E4}">
                <adec:decorative xmlns:adec="http://schemas.microsoft.com/office/drawing/2017/decorative" val="1"/>
              </a:ext>
            </a:extLst>
          </p:cNvPr>
          <p:cNvCxnSpPr/>
          <p:nvPr/>
        </p:nvCxnSpPr>
        <p:spPr>
          <a:xfrm rot="10800000">
            <a:off x="791950" y="1956318"/>
            <a:ext cx="0" cy="1188000"/>
          </a:xfrm>
          <a:prstGeom prst="straightConnector1">
            <a:avLst/>
          </a:prstGeom>
          <a:noFill/>
          <a:ln w="38100" cap="flat" cmpd="sng">
            <a:solidFill>
              <a:srgbClr val="E4E7ED"/>
            </a:solidFill>
            <a:prstDash val="solid"/>
            <a:round/>
            <a:headEnd type="none" w="sm" len="sm"/>
            <a:tailEnd type="oval" w="sm" len="sm"/>
          </a:ln>
        </p:spPr>
      </p:cxnSp>
      <p:sp>
        <p:nvSpPr>
          <p:cNvPr id="322" name="Google Shape;322;p24"/>
          <p:cNvSpPr txBox="1"/>
          <p:nvPr/>
        </p:nvSpPr>
        <p:spPr>
          <a:xfrm>
            <a:off x="1020550" y="1956318"/>
            <a:ext cx="1795800" cy="5310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Our College Students Today</a:t>
            </a:r>
            <a:endParaRPr sz="1800" b="1">
              <a:solidFill>
                <a:srgbClr val="2A3953"/>
              </a:solidFill>
              <a:latin typeface="Inter"/>
              <a:ea typeface="Inter"/>
              <a:cs typeface="Inter"/>
              <a:sym typeface="Inter"/>
            </a:endParaRPr>
          </a:p>
          <a:p>
            <a:pPr marL="0" lvl="0" indent="0" algn="l" rtl="0">
              <a:lnSpc>
                <a:spcPct val="125000"/>
              </a:lnSpc>
              <a:spcBef>
                <a:spcPts val="0"/>
              </a:spcBef>
              <a:spcAft>
                <a:spcPts val="0"/>
              </a:spcAft>
              <a:buNone/>
            </a:pPr>
            <a:endParaRPr sz="1200">
              <a:solidFill>
                <a:srgbClr val="2A3953"/>
              </a:solidFill>
              <a:latin typeface="Inter"/>
              <a:ea typeface="Inter"/>
              <a:cs typeface="Inter"/>
              <a:sym typeface="Inter"/>
            </a:endParaRPr>
          </a:p>
        </p:txBody>
      </p:sp>
      <p:cxnSp>
        <p:nvCxnSpPr>
          <p:cNvPr id="326" name="Google Shape;326;p24">
            <a:extLst>
              <a:ext uri="{C183D7F6-B498-43B3-948B-1728B52AA6E4}">
                <adec:decorative xmlns:adec="http://schemas.microsoft.com/office/drawing/2017/decorative" val="1"/>
              </a:ext>
            </a:extLst>
          </p:cNvPr>
          <p:cNvCxnSpPr/>
          <p:nvPr/>
        </p:nvCxnSpPr>
        <p:spPr>
          <a:xfrm>
            <a:off x="1884400" y="3144318"/>
            <a:ext cx="0" cy="1188000"/>
          </a:xfrm>
          <a:prstGeom prst="straightConnector1">
            <a:avLst/>
          </a:prstGeom>
          <a:noFill/>
          <a:ln w="38100" cap="flat" cmpd="sng">
            <a:solidFill>
              <a:srgbClr val="E4E7ED"/>
            </a:solidFill>
            <a:prstDash val="solid"/>
            <a:round/>
            <a:headEnd type="none" w="sm" len="sm"/>
            <a:tailEnd type="oval" w="sm" len="sm"/>
          </a:ln>
        </p:spPr>
      </p:cxnSp>
      <p:sp>
        <p:nvSpPr>
          <p:cNvPr id="325" name="Google Shape;325;p24"/>
          <p:cNvSpPr txBox="1"/>
          <p:nvPr/>
        </p:nvSpPr>
        <p:spPr>
          <a:xfrm>
            <a:off x="2113000" y="3741493"/>
            <a:ext cx="1795800" cy="531000"/>
          </a:xfrm>
          <a:prstGeom prst="rect">
            <a:avLst/>
          </a:prstGeom>
          <a:noFill/>
          <a:ln>
            <a:noFill/>
          </a:ln>
        </p:spPr>
        <p:txBody>
          <a:bodyPr spcFirstLastPara="1" wrap="square" lIns="0" tIns="0" rIns="0" bIns="0" anchor="b"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Campuswide adoption of AT tools</a:t>
            </a:r>
            <a:endParaRPr sz="1200">
              <a:solidFill>
                <a:srgbClr val="2A3953"/>
              </a:solidFill>
              <a:latin typeface="Inter"/>
              <a:ea typeface="Inter"/>
              <a:cs typeface="Inter"/>
              <a:sym typeface="Inter"/>
            </a:endParaRPr>
          </a:p>
        </p:txBody>
      </p:sp>
      <p:cxnSp>
        <p:nvCxnSpPr>
          <p:cNvPr id="330" name="Google Shape;330;p24">
            <a:extLst>
              <a:ext uri="{C183D7F6-B498-43B3-948B-1728B52AA6E4}">
                <adec:decorative xmlns:adec="http://schemas.microsoft.com/office/drawing/2017/decorative" val="1"/>
              </a:ext>
            </a:extLst>
          </p:cNvPr>
          <p:cNvCxnSpPr/>
          <p:nvPr/>
        </p:nvCxnSpPr>
        <p:spPr>
          <a:xfrm rot="10800000">
            <a:off x="3559375" y="1956318"/>
            <a:ext cx="0" cy="1188000"/>
          </a:xfrm>
          <a:prstGeom prst="straightConnector1">
            <a:avLst/>
          </a:prstGeom>
          <a:noFill/>
          <a:ln w="38100" cap="flat" cmpd="sng">
            <a:solidFill>
              <a:srgbClr val="E4E7ED"/>
            </a:solidFill>
            <a:prstDash val="solid"/>
            <a:round/>
            <a:headEnd type="none" w="sm" len="sm"/>
            <a:tailEnd type="oval" w="sm" len="sm"/>
          </a:ln>
        </p:spPr>
      </p:cxnSp>
      <p:sp>
        <p:nvSpPr>
          <p:cNvPr id="329" name="Google Shape;329;p24"/>
          <p:cNvSpPr txBox="1"/>
          <p:nvPr/>
        </p:nvSpPr>
        <p:spPr>
          <a:xfrm>
            <a:off x="3787975" y="1956318"/>
            <a:ext cx="1795800" cy="5310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Clr>
                <a:schemeClr val="dk1"/>
              </a:buClr>
              <a:buSzPts val="1100"/>
              <a:buFont typeface="Arial"/>
              <a:buNone/>
            </a:pPr>
            <a:r>
              <a:rPr lang="en-GB" sz="1800" b="1">
                <a:solidFill>
                  <a:srgbClr val="2A3953"/>
                </a:solidFill>
                <a:latin typeface="Inter"/>
                <a:ea typeface="Inter"/>
                <a:cs typeface="Inter"/>
                <a:sym typeface="Inter"/>
              </a:rPr>
              <a:t>Awareness Building</a:t>
            </a:r>
            <a:endParaRPr sz="1800">
              <a:solidFill>
                <a:srgbClr val="2A3953"/>
              </a:solidFill>
              <a:latin typeface="Inter"/>
              <a:ea typeface="Inter"/>
              <a:cs typeface="Inter"/>
              <a:sym typeface="Inter"/>
            </a:endParaRPr>
          </a:p>
        </p:txBody>
      </p:sp>
      <p:cxnSp>
        <p:nvCxnSpPr>
          <p:cNvPr id="328" name="Google Shape;328;p24">
            <a:extLst>
              <a:ext uri="{C183D7F6-B498-43B3-948B-1728B52AA6E4}">
                <adec:decorative xmlns:adec="http://schemas.microsoft.com/office/drawing/2017/decorative" val="1"/>
              </a:ext>
            </a:extLst>
          </p:cNvPr>
          <p:cNvCxnSpPr/>
          <p:nvPr/>
        </p:nvCxnSpPr>
        <p:spPr>
          <a:xfrm>
            <a:off x="5241475" y="3144318"/>
            <a:ext cx="0" cy="1188000"/>
          </a:xfrm>
          <a:prstGeom prst="straightConnector1">
            <a:avLst/>
          </a:prstGeom>
          <a:noFill/>
          <a:ln w="38100" cap="flat" cmpd="sng">
            <a:solidFill>
              <a:srgbClr val="E4E7ED"/>
            </a:solidFill>
            <a:prstDash val="solid"/>
            <a:round/>
            <a:headEnd type="none" w="sm" len="sm"/>
            <a:tailEnd type="oval" w="sm" len="sm"/>
          </a:ln>
        </p:spPr>
      </p:cxnSp>
      <p:sp>
        <p:nvSpPr>
          <p:cNvPr id="327" name="Google Shape;327;p24"/>
          <p:cNvSpPr txBox="1"/>
          <p:nvPr/>
        </p:nvSpPr>
        <p:spPr>
          <a:xfrm>
            <a:off x="5470075" y="3741493"/>
            <a:ext cx="1795800" cy="531000"/>
          </a:xfrm>
          <a:prstGeom prst="rect">
            <a:avLst/>
          </a:prstGeom>
          <a:noFill/>
          <a:ln>
            <a:noFill/>
          </a:ln>
        </p:spPr>
        <p:txBody>
          <a:bodyPr spcFirstLastPara="1" wrap="square" lIns="0" tIns="0" rIns="0" bIns="0" anchor="b"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Building Partnerships</a:t>
            </a:r>
            <a:endParaRPr sz="1200">
              <a:solidFill>
                <a:srgbClr val="2A3953"/>
              </a:solidFill>
              <a:latin typeface="Inter"/>
              <a:ea typeface="Inter"/>
              <a:cs typeface="Inter"/>
              <a:sym typeface="Inter"/>
            </a:endParaRPr>
          </a:p>
        </p:txBody>
      </p:sp>
      <p:cxnSp>
        <p:nvCxnSpPr>
          <p:cNvPr id="332" name="Google Shape;332;p24">
            <a:extLst>
              <a:ext uri="{C183D7F6-B498-43B3-948B-1728B52AA6E4}">
                <adec:decorative xmlns:adec="http://schemas.microsoft.com/office/drawing/2017/decorative" val="1"/>
              </a:ext>
            </a:extLst>
          </p:cNvPr>
          <p:cNvCxnSpPr/>
          <p:nvPr/>
        </p:nvCxnSpPr>
        <p:spPr>
          <a:xfrm rot="10800000">
            <a:off x="6489050" y="1956318"/>
            <a:ext cx="0" cy="1188000"/>
          </a:xfrm>
          <a:prstGeom prst="straightConnector1">
            <a:avLst/>
          </a:prstGeom>
          <a:noFill/>
          <a:ln w="38100" cap="flat" cmpd="sng">
            <a:solidFill>
              <a:srgbClr val="E4E7ED"/>
            </a:solidFill>
            <a:prstDash val="solid"/>
            <a:round/>
            <a:headEnd type="none" w="sm" len="sm"/>
            <a:tailEnd type="oval" w="sm" len="sm"/>
          </a:ln>
        </p:spPr>
      </p:cxnSp>
      <p:sp>
        <p:nvSpPr>
          <p:cNvPr id="331" name="Google Shape;331;p24"/>
          <p:cNvSpPr txBox="1"/>
          <p:nvPr/>
        </p:nvSpPr>
        <p:spPr>
          <a:xfrm>
            <a:off x="6717650" y="1956318"/>
            <a:ext cx="1795800" cy="5310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Questions and Discussion</a:t>
            </a:r>
            <a:endParaRPr sz="1200">
              <a:solidFill>
                <a:srgbClr val="2A3953"/>
              </a:solidFill>
              <a:latin typeface="Inter"/>
              <a:ea typeface="Inter"/>
              <a:cs typeface="Inter"/>
              <a:sym typeface="Inter"/>
            </a:endParaRPr>
          </a:p>
        </p:txBody>
      </p:sp>
      <p:sp>
        <p:nvSpPr>
          <p:cNvPr id="321" name="Google Shape;32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5"/>
        <p:cNvGrpSpPr/>
        <p:nvPr/>
      </p:nvGrpSpPr>
      <p:grpSpPr>
        <a:xfrm>
          <a:off x="0" y="0"/>
          <a:ext cx="0" cy="0"/>
          <a:chOff x="0" y="0"/>
          <a:chExt cx="0" cy="0"/>
        </a:xfrm>
      </p:grpSpPr>
      <p:sp>
        <p:nvSpPr>
          <p:cNvPr id="2" name="Title 1">
            <a:extLst>
              <a:ext uri="{FF2B5EF4-FFF2-40B4-BE49-F238E27FC236}">
                <a16:creationId xmlns:a16="http://schemas.microsoft.com/office/drawing/2014/main" id="{8EEC8907-1A19-4250-803A-7C8118D324F9}"/>
              </a:ext>
            </a:extLst>
          </p:cNvPr>
          <p:cNvSpPr>
            <a:spLocks noGrp="1"/>
          </p:cNvSpPr>
          <p:nvPr>
            <p:ph type="title"/>
          </p:nvPr>
        </p:nvSpPr>
        <p:spPr>
          <a:xfrm>
            <a:off x="672800" y="-791699"/>
            <a:ext cx="8520600" cy="572700"/>
          </a:xfrm>
        </p:spPr>
        <p:txBody>
          <a:bodyPr>
            <a:normAutofit fontScale="90000"/>
          </a:bodyPr>
          <a:lstStyle/>
          <a:p>
            <a:r>
              <a:rPr lang="en-US" dirty="0"/>
              <a:t>Who Myth 2 Insight</a:t>
            </a:r>
          </a:p>
        </p:txBody>
      </p:sp>
      <p:pic>
        <p:nvPicPr>
          <p:cNvPr id="547" name="Google Shape;547;p51"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48" name="Google Shape;548;p51"/>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Only certain disabilities should be considered or provided access to assistive technology. </a:t>
            </a:r>
            <a:endParaRPr sz="2800">
              <a:solidFill>
                <a:srgbClr val="2A3953"/>
              </a:solidFill>
              <a:latin typeface="Inter"/>
              <a:ea typeface="Inter"/>
              <a:cs typeface="Inter"/>
              <a:sym typeface="Inter"/>
            </a:endParaRPr>
          </a:p>
        </p:txBody>
      </p:sp>
      <p:sp>
        <p:nvSpPr>
          <p:cNvPr id="549" name="Google Shape;549;p51"/>
          <p:cNvSpPr txBox="1"/>
          <p:nvPr/>
        </p:nvSpPr>
        <p:spPr>
          <a:xfrm>
            <a:off x="184500" y="26836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Every disability should be considered for assistive technology. Based on the impact of the disability, the question “would a piece of assistive technology support a learner and/or create equal access” should be asked.</a:t>
            </a:r>
            <a:endParaRPr sz="2100" b="1" i="1">
              <a:solidFill>
                <a:schemeClr val="accent5"/>
              </a:solidFill>
              <a:latin typeface="Inter"/>
              <a:ea typeface="Inter"/>
              <a:cs typeface="Inter"/>
              <a:sym typeface="Inter"/>
            </a:endParaRPr>
          </a:p>
        </p:txBody>
      </p:sp>
      <p:sp>
        <p:nvSpPr>
          <p:cNvPr id="546" name="Google Shape;546;p51"/>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3"/>
        <p:cNvGrpSpPr/>
        <p:nvPr/>
      </p:nvGrpSpPr>
      <p:grpSpPr>
        <a:xfrm>
          <a:off x="0" y="0"/>
          <a:ext cx="0" cy="0"/>
          <a:chOff x="0" y="0"/>
          <a:chExt cx="0" cy="0"/>
        </a:xfrm>
      </p:grpSpPr>
      <p:sp>
        <p:nvSpPr>
          <p:cNvPr id="2" name="Title 1">
            <a:extLst>
              <a:ext uri="{FF2B5EF4-FFF2-40B4-BE49-F238E27FC236}">
                <a16:creationId xmlns:a16="http://schemas.microsoft.com/office/drawing/2014/main" id="{86E1A6E0-7B59-4404-BBE5-134FC33C964B}"/>
              </a:ext>
            </a:extLst>
          </p:cNvPr>
          <p:cNvSpPr>
            <a:spLocks noGrp="1"/>
          </p:cNvSpPr>
          <p:nvPr>
            <p:ph type="title"/>
          </p:nvPr>
        </p:nvSpPr>
        <p:spPr>
          <a:xfrm>
            <a:off x="672800" y="-760963"/>
            <a:ext cx="8520600" cy="572700"/>
          </a:xfrm>
        </p:spPr>
        <p:txBody>
          <a:bodyPr>
            <a:normAutofit fontScale="90000"/>
          </a:bodyPr>
          <a:lstStyle/>
          <a:p>
            <a:r>
              <a:rPr lang="en-US" dirty="0"/>
              <a:t>Who Myth 3 Statement</a:t>
            </a:r>
          </a:p>
        </p:txBody>
      </p:sp>
      <p:pic>
        <p:nvPicPr>
          <p:cNvPr id="555" name="Google Shape;555;p52"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56" name="Google Shape;556;p52"/>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Only low incidence disabilities can benefit from AT.</a:t>
            </a:r>
            <a:endParaRPr sz="2800">
              <a:solidFill>
                <a:srgbClr val="2A3953"/>
              </a:solidFill>
              <a:latin typeface="Inter"/>
              <a:ea typeface="Inter"/>
              <a:cs typeface="Inter"/>
              <a:sym typeface="Inter"/>
            </a:endParaRPr>
          </a:p>
        </p:txBody>
      </p:sp>
      <p:sp>
        <p:nvSpPr>
          <p:cNvPr id="554" name="Google Shape;554;p5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0"/>
        <p:cNvGrpSpPr/>
        <p:nvPr/>
      </p:nvGrpSpPr>
      <p:grpSpPr>
        <a:xfrm>
          <a:off x="0" y="0"/>
          <a:ext cx="0" cy="0"/>
          <a:chOff x="0" y="0"/>
          <a:chExt cx="0" cy="0"/>
        </a:xfrm>
      </p:grpSpPr>
      <p:sp>
        <p:nvSpPr>
          <p:cNvPr id="2" name="Title 1">
            <a:extLst>
              <a:ext uri="{FF2B5EF4-FFF2-40B4-BE49-F238E27FC236}">
                <a16:creationId xmlns:a16="http://schemas.microsoft.com/office/drawing/2014/main" id="{E99FF01F-7E6E-44DC-8CF3-967E1C5ACE9D}"/>
              </a:ext>
            </a:extLst>
          </p:cNvPr>
          <p:cNvSpPr>
            <a:spLocks noGrp="1"/>
          </p:cNvSpPr>
          <p:nvPr>
            <p:ph type="title"/>
          </p:nvPr>
        </p:nvSpPr>
        <p:spPr>
          <a:xfrm>
            <a:off x="672800" y="-607283"/>
            <a:ext cx="8520600" cy="572700"/>
          </a:xfrm>
        </p:spPr>
        <p:txBody>
          <a:bodyPr>
            <a:normAutofit fontScale="90000"/>
          </a:bodyPr>
          <a:lstStyle/>
          <a:p>
            <a:r>
              <a:rPr lang="en-US" dirty="0"/>
              <a:t>Who Myth 3 Insight</a:t>
            </a:r>
          </a:p>
        </p:txBody>
      </p:sp>
      <p:pic>
        <p:nvPicPr>
          <p:cNvPr id="562" name="Google Shape;562;p53"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63" name="Google Shape;563;p53"/>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Only low incidence disabilities can benefit from AT.</a:t>
            </a:r>
            <a:endParaRPr sz="2800">
              <a:solidFill>
                <a:srgbClr val="2A3953"/>
              </a:solidFill>
              <a:latin typeface="Inter"/>
              <a:ea typeface="Inter"/>
              <a:cs typeface="Inter"/>
              <a:sym typeface="Inter"/>
            </a:endParaRPr>
          </a:p>
        </p:txBody>
      </p:sp>
      <p:sp>
        <p:nvSpPr>
          <p:cNvPr id="564" name="Google Shape;564;p53"/>
          <p:cNvSpPr txBox="1"/>
          <p:nvPr/>
        </p:nvSpPr>
        <p:spPr>
          <a:xfrm>
            <a:off x="184500" y="23026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All disabilities can benefit from assistive technology, with many providing equal access. Text-to-speech, speech-to-text, notetaking, organizational tools to support executive functioning all traditionally support students with high incidence disabilities. </a:t>
            </a:r>
            <a:endParaRPr sz="2100" b="1" i="1">
              <a:solidFill>
                <a:schemeClr val="accent5"/>
              </a:solidFill>
              <a:latin typeface="Inter"/>
              <a:ea typeface="Inter"/>
              <a:cs typeface="Inter"/>
              <a:sym typeface="Inter"/>
            </a:endParaRPr>
          </a:p>
        </p:txBody>
      </p:sp>
      <p:sp>
        <p:nvSpPr>
          <p:cNvPr id="561" name="Google Shape;561;p53"/>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8"/>
        <p:cNvGrpSpPr/>
        <p:nvPr/>
      </p:nvGrpSpPr>
      <p:grpSpPr>
        <a:xfrm>
          <a:off x="0" y="0"/>
          <a:ext cx="0" cy="0"/>
          <a:chOff x="0" y="0"/>
          <a:chExt cx="0" cy="0"/>
        </a:xfrm>
      </p:grpSpPr>
      <p:sp>
        <p:nvSpPr>
          <p:cNvPr id="4" name="Title 3">
            <a:extLst>
              <a:ext uri="{FF2B5EF4-FFF2-40B4-BE49-F238E27FC236}">
                <a16:creationId xmlns:a16="http://schemas.microsoft.com/office/drawing/2014/main" id="{C7DFE74C-9CE6-41D5-8416-758FE726006F}"/>
              </a:ext>
            </a:extLst>
          </p:cNvPr>
          <p:cNvSpPr>
            <a:spLocks noGrp="1"/>
          </p:cNvSpPr>
          <p:nvPr>
            <p:ph type="title"/>
          </p:nvPr>
        </p:nvSpPr>
        <p:spPr>
          <a:xfrm>
            <a:off x="672800" y="-714859"/>
            <a:ext cx="8520600" cy="572700"/>
          </a:xfrm>
        </p:spPr>
        <p:txBody>
          <a:bodyPr>
            <a:normAutofit fontScale="90000"/>
          </a:bodyPr>
          <a:lstStyle/>
          <a:p>
            <a:r>
              <a:rPr lang="en-US" dirty="0"/>
              <a:t>Who Myth 4 Statement</a:t>
            </a:r>
          </a:p>
        </p:txBody>
      </p:sp>
      <p:pic>
        <p:nvPicPr>
          <p:cNvPr id="570" name="Google Shape;570;p54"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71" name="Google Shape;571;p54"/>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If my students aren’t asking for assistive technology, they don’t want or need it. </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569" name="Google Shape;569;p54"/>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5"/>
        <p:cNvGrpSpPr/>
        <p:nvPr/>
      </p:nvGrpSpPr>
      <p:grpSpPr>
        <a:xfrm>
          <a:off x="0" y="0"/>
          <a:ext cx="0" cy="0"/>
          <a:chOff x="0" y="0"/>
          <a:chExt cx="0" cy="0"/>
        </a:xfrm>
      </p:grpSpPr>
      <p:sp>
        <p:nvSpPr>
          <p:cNvPr id="2" name="Title 1">
            <a:extLst>
              <a:ext uri="{FF2B5EF4-FFF2-40B4-BE49-F238E27FC236}">
                <a16:creationId xmlns:a16="http://schemas.microsoft.com/office/drawing/2014/main" id="{ED85874D-4C0A-49D3-9040-B15BD52ADF0C}"/>
              </a:ext>
            </a:extLst>
          </p:cNvPr>
          <p:cNvSpPr>
            <a:spLocks noGrp="1"/>
          </p:cNvSpPr>
          <p:nvPr>
            <p:ph type="title"/>
          </p:nvPr>
        </p:nvSpPr>
        <p:spPr>
          <a:xfrm>
            <a:off x="672800" y="-714859"/>
            <a:ext cx="8520600" cy="572700"/>
          </a:xfrm>
        </p:spPr>
        <p:txBody>
          <a:bodyPr>
            <a:normAutofit fontScale="90000"/>
          </a:bodyPr>
          <a:lstStyle/>
          <a:p>
            <a:r>
              <a:rPr lang="en-US" dirty="0"/>
              <a:t>Who Myth 4 Insight</a:t>
            </a:r>
          </a:p>
        </p:txBody>
      </p:sp>
      <p:pic>
        <p:nvPicPr>
          <p:cNvPr id="577" name="Google Shape;577;p55"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78" name="Google Shape;578;p55"/>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If my students aren’t asking for assistive technology, they don’t want or need it. </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579" name="Google Shape;579;p55"/>
          <p:cNvSpPr txBox="1"/>
          <p:nvPr/>
        </p:nvSpPr>
        <p:spPr>
          <a:xfrm>
            <a:off x="184500" y="25312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Just because a student doesn’t ask, doesn’t mean they don’t need or require assistive technology. For most high incidence students, their first exposure to or awareness of assistive technology is when they reach a college or university. Some studies say 90% of students are first exposed to AT in college.</a:t>
            </a:r>
            <a:endParaRPr sz="2100" b="1" i="1">
              <a:solidFill>
                <a:schemeClr val="accent5"/>
              </a:solidFill>
              <a:latin typeface="Inter"/>
              <a:ea typeface="Inter"/>
              <a:cs typeface="Inter"/>
              <a:sym typeface="Inter"/>
            </a:endParaRPr>
          </a:p>
        </p:txBody>
      </p:sp>
      <p:sp>
        <p:nvSpPr>
          <p:cNvPr id="576" name="Google Shape;576;p5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3"/>
        <p:cNvGrpSpPr/>
        <p:nvPr/>
      </p:nvGrpSpPr>
      <p:grpSpPr>
        <a:xfrm>
          <a:off x="0" y="0"/>
          <a:ext cx="0" cy="0"/>
          <a:chOff x="0" y="0"/>
          <a:chExt cx="0" cy="0"/>
        </a:xfrm>
      </p:grpSpPr>
      <p:sp>
        <p:nvSpPr>
          <p:cNvPr id="2" name="Title 1">
            <a:extLst>
              <a:ext uri="{FF2B5EF4-FFF2-40B4-BE49-F238E27FC236}">
                <a16:creationId xmlns:a16="http://schemas.microsoft.com/office/drawing/2014/main" id="{64795090-B2C5-4844-979E-3CBC64AFADB7}"/>
              </a:ext>
            </a:extLst>
          </p:cNvPr>
          <p:cNvSpPr>
            <a:spLocks noGrp="1"/>
          </p:cNvSpPr>
          <p:nvPr>
            <p:ph type="title"/>
          </p:nvPr>
        </p:nvSpPr>
        <p:spPr>
          <a:xfrm>
            <a:off x="672800" y="-791699"/>
            <a:ext cx="8520600" cy="572700"/>
          </a:xfrm>
        </p:spPr>
        <p:txBody>
          <a:bodyPr>
            <a:normAutofit fontScale="90000"/>
          </a:bodyPr>
          <a:lstStyle/>
          <a:p>
            <a:r>
              <a:rPr lang="en-US" dirty="0"/>
              <a:t>Who Myth 5 Statement</a:t>
            </a:r>
          </a:p>
        </p:txBody>
      </p:sp>
      <p:pic>
        <p:nvPicPr>
          <p:cNvPr id="585" name="Google Shape;585;p56"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86" name="Google Shape;586;p56"/>
          <p:cNvSpPr txBox="1"/>
          <p:nvPr/>
        </p:nvSpPr>
        <p:spPr>
          <a:xfrm>
            <a:off x="1943775" y="917200"/>
            <a:ext cx="70773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Students who need or want assistive technology have used it or are aware of it prior to coming to college.</a:t>
            </a:r>
            <a:endParaRPr sz="2800">
              <a:solidFill>
                <a:srgbClr val="2A3953"/>
              </a:solidFill>
              <a:latin typeface="Inter"/>
              <a:ea typeface="Inter"/>
              <a:cs typeface="Inter"/>
              <a:sym typeface="Inter"/>
            </a:endParaRPr>
          </a:p>
        </p:txBody>
      </p:sp>
      <p:sp>
        <p:nvSpPr>
          <p:cNvPr id="584" name="Google Shape;584;p5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0"/>
        <p:cNvGrpSpPr/>
        <p:nvPr/>
      </p:nvGrpSpPr>
      <p:grpSpPr>
        <a:xfrm>
          <a:off x="0" y="0"/>
          <a:ext cx="0" cy="0"/>
          <a:chOff x="0" y="0"/>
          <a:chExt cx="0" cy="0"/>
        </a:xfrm>
      </p:grpSpPr>
      <p:sp>
        <p:nvSpPr>
          <p:cNvPr id="2" name="Title 1">
            <a:extLst>
              <a:ext uri="{FF2B5EF4-FFF2-40B4-BE49-F238E27FC236}">
                <a16:creationId xmlns:a16="http://schemas.microsoft.com/office/drawing/2014/main" id="{9AD90948-2CC2-4F14-8CCC-03F302744DA2}"/>
              </a:ext>
            </a:extLst>
          </p:cNvPr>
          <p:cNvSpPr>
            <a:spLocks noGrp="1"/>
          </p:cNvSpPr>
          <p:nvPr>
            <p:ph type="title"/>
          </p:nvPr>
        </p:nvSpPr>
        <p:spPr>
          <a:xfrm>
            <a:off x="672800" y="-868539"/>
            <a:ext cx="8520600" cy="572700"/>
          </a:xfrm>
        </p:spPr>
        <p:txBody>
          <a:bodyPr>
            <a:normAutofit fontScale="90000"/>
          </a:bodyPr>
          <a:lstStyle/>
          <a:p>
            <a:r>
              <a:rPr lang="en-US" dirty="0"/>
              <a:t>Who Myth 5 Insight</a:t>
            </a:r>
          </a:p>
        </p:txBody>
      </p:sp>
      <p:pic>
        <p:nvPicPr>
          <p:cNvPr id="592" name="Google Shape;592;p57"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593" name="Google Shape;593;p57"/>
          <p:cNvSpPr txBox="1"/>
          <p:nvPr/>
        </p:nvSpPr>
        <p:spPr>
          <a:xfrm>
            <a:off x="1943775" y="917200"/>
            <a:ext cx="70773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Students who need or want assistive technology have used it or are aware of it prior to coming to college.</a:t>
            </a:r>
            <a:endParaRPr sz="2800">
              <a:solidFill>
                <a:srgbClr val="2A3953"/>
              </a:solidFill>
              <a:latin typeface="Inter"/>
              <a:ea typeface="Inter"/>
              <a:cs typeface="Inter"/>
              <a:sym typeface="Inter"/>
            </a:endParaRPr>
          </a:p>
        </p:txBody>
      </p:sp>
      <p:sp>
        <p:nvSpPr>
          <p:cNvPr id="594" name="Google Shape;594;p57"/>
          <p:cNvSpPr txBox="1"/>
          <p:nvPr/>
        </p:nvSpPr>
        <p:spPr>
          <a:xfrm>
            <a:off x="184500" y="26836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The majority of students have not used nor are they aware of AT prior to coming to college. With a rise in number of districts providing AT universally to all students, the number of students who have used or have been exposed to tools like text-to-speech prior to college is increasing. </a:t>
            </a:r>
            <a:endParaRPr sz="2100" b="1" i="1">
              <a:solidFill>
                <a:schemeClr val="accent5"/>
              </a:solidFill>
              <a:latin typeface="Inter"/>
              <a:ea typeface="Inter"/>
              <a:cs typeface="Inter"/>
              <a:sym typeface="Inter"/>
            </a:endParaRPr>
          </a:p>
        </p:txBody>
      </p:sp>
      <p:sp>
        <p:nvSpPr>
          <p:cNvPr id="591" name="Google Shape;591;p57"/>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8"/>
        <p:cNvGrpSpPr/>
        <p:nvPr/>
      </p:nvGrpSpPr>
      <p:grpSpPr>
        <a:xfrm>
          <a:off x="0" y="0"/>
          <a:ext cx="0" cy="0"/>
          <a:chOff x="0" y="0"/>
          <a:chExt cx="0" cy="0"/>
        </a:xfrm>
      </p:grpSpPr>
      <p:sp>
        <p:nvSpPr>
          <p:cNvPr id="2" name="Title 1">
            <a:extLst>
              <a:ext uri="{FF2B5EF4-FFF2-40B4-BE49-F238E27FC236}">
                <a16:creationId xmlns:a16="http://schemas.microsoft.com/office/drawing/2014/main" id="{8A063C7E-4AF8-4007-A4A7-B6B74022ACAD}"/>
              </a:ext>
            </a:extLst>
          </p:cNvPr>
          <p:cNvSpPr>
            <a:spLocks noGrp="1"/>
          </p:cNvSpPr>
          <p:nvPr>
            <p:ph type="title"/>
          </p:nvPr>
        </p:nvSpPr>
        <p:spPr>
          <a:xfrm>
            <a:off x="672800" y="-607283"/>
            <a:ext cx="8520600" cy="572700"/>
          </a:xfrm>
        </p:spPr>
        <p:txBody>
          <a:bodyPr>
            <a:normAutofit fontScale="90000"/>
          </a:bodyPr>
          <a:lstStyle/>
          <a:p>
            <a:r>
              <a:rPr lang="en-US" dirty="0"/>
              <a:t>Who Myth 6 Statement</a:t>
            </a:r>
          </a:p>
        </p:txBody>
      </p:sp>
      <p:pic>
        <p:nvPicPr>
          <p:cNvPr id="600" name="Google Shape;600;p58"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01" name="Google Shape;601;p58"/>
          <p:cNvSpPr txBox="1"/>
          <p:nvPr/>
        </p:nvSpPr>
        <p:spPr>
          <a:xfrm>
            <a:off x="1943775" y="917200"/>
            <a:ext cx="70773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If a student’s documentation doesn’t say they need assistive technology as a recommendation, then they won’t benefit from having it. </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599" name="Google Shape;599;p5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5"/>
        <p:cNvGrpSpPr/>
        <p:nvPr/>
      </p:nvGrpSpPr>
      <p:grpSpPr>
        <a:xfrm>
          <a:off x="0" y="0"/>
          <a:ext cx="0" cy="0"/>
          <a:chOff x="0" y="0"/>
          <a:chExt cx="0" cy="0"/>
        </a:xfrm>
      </p:grpSpPr>
      <p:sp>
        <p:nvSpPr>
          <p:cNvPr id="2" name="Title 1">
            <a:extLst>
              <a:ext uri="{FF2B5EF4-FFF2-40B4-BE49-F238E27FC236}">
                <a16:creationId xmlns:a16="http://schemas.microsoft.com/office/drawing/2014/main" id="{861AC64A-0736-4EEB-83FA-611DA60D6659}"/>
              </a:ext>
            </a:extLst>
          </p:cNvPr>
          <p:cNvSpPr>
            <a:spLocks noGrp="1"/>
          </p:cNvSpPr>
          <p:nvPr>
            <p:ph type="title"/>
          </p:nvPr>
        </p:nvSpPr>
        <p:spPr>
          <a:xfrm>
            <a:off x="672800" y="-945379"/>
            <a:ext cx="8520600" cy="572700"/>
          </a:xfrm>
        </p:spPr>
        <p:txBody>
          <a:bodyPr>
            <a:normAutofit fontScale="90000"/>
          </a:bodyPr>
          <a:lstStyle/>
          <a:p>
            <a:r>
              <a:rPr lang="en-US" dirty="0"/>
              <a:t>Who Myth 6 Insight</a:t>
            </a:r>
          </a:p>
        </p:txBody>
      </p:sp>
      <p:pic>
        <p:nvPicPr>
          <p:cNvPr id="607" name="Google Shape;607;p59"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08" name="Google Shape;608;p59"/>
          <p:cNvSpPr txBox="1"/>
          <p:nvPr/>
        </p:nvSpPr>
        <p:spPr>
          <a:xfrm>
            <a:off x="1943775" y="917200"/>
            <a:ext cx="70158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If a student’s documentation doesn’t say they need assistive technology as a recommendation, then they won’t benefit from having it. </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609" name="Google Shape;609;p59"/>
          <p:cNvSpPr txBox="1"/>
          <p:nvPr/>
        </p:nvSpPr>
        <p:spPr>
          <a:xfrm>
            <a:off x="184500" y="31408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While some documentation calls out AT that can be a benefit, professionals should consider if assistive technology would be an appropriate accommodation to provide equal access.</a:t>
            </a:r>
            <a:endParaRPr sz="2100" b="1" i="1">
              <a:solidFill>
                <a:schemeClr val="accent5"/>
              </a:solidFill>
              <a:latin typeface="Inter"/>
              <a:ea typeface="Inter"/>
              <a:cs typeface="Inter"/>
              <a:sym typeface="Inter"/>
            </a:endParaRPr>
          </a:p>
        </p:txBody>
      </p:sp>
      <p:sp>
        <p:nvSpPr>
          <p:cNvPr id="606" name="Google Shape;606;p59"/>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3"/>
        <p:cNvGrpSpPr/>
        <p:nvPr/>
      </p:nvGrpSpPr>
      <p:grpSpPr>
        <a:xfrm>
          <a:off x="0" y="0"/>
          <a:ext cx="0" cy="0"/>
          <a:chOff x="0" y="0"/>
          <a:chExt cx="0" cy="0"/>
        </a:xfrm>
      </p:grpSpPr>
      <p:sp>
        <p:nvSpPr>
          <p:cNvPr id="614" name="Google Shape;614;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39</a:t>
            </a:fld>
            <a:endParaRPr/>
          </a:p>
        </p:txBody>
      </p:sp>
      <p:sp>
        <p:nvSpPr>
          <p:cNvPr id="615" name="Google Shape;615;p60"/>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Text-to-speech/literacy support</a:t>
            </a:r>
            <a:endParaRPr>
              <a:solidFill>
                <a:srgbClr val="2A395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7"/>
        <p:cNvGrpSpPr/>
        <p:nvPr/>
      </p:nvGrpSpPr>
      <p:grpSpPr>
        <a:xfrm>
          <a:off x="0" y="0"/>
          <a:ext cx="0" cy="0"/>
          <a:chOff x="0" y="0"/>
          <a:chExt cx="0" cy="0"/>
        </a:xfrm>
      </p:grpSpPr>
      <p:sp>
        <p:nvSpPr>
          <p:cNvPr id="338" name="Google Shape;338;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a:t>
            </a:fld>
            <a:endParaRPr/>
          </a:p>
        </p:txBody>
      </p:sp>
      <p:sp>
        <p:nvSpPr>
          <p:cNvPr id="339" name="Google Shape;339;p25"/>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Focuses of Colleges Today</a:t>
            </a:r>
            <a:endParaRPr>
              <a:solidFill>
                <a:srgbClr val="2A3953"/>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9"/>
        <p:cNvGrpSpPr/>
        <p:nvPr/>
      </p:nvGrpSpPr>
      <p:grpSpPr>
        <a:xfrm>
          <a:off x="0" y="0"/>
          <a:ext cx="0" cy="0"/>
          <a:chOff x="0" y="0"/>
          <a:chExt cx="0" cy="0"/>
        </a:xfrm>
      </p:grpSpPr>
      <p:sp>
        <p:nvSpPr>
          <p:cNvPr id="2" name="Title 1">
            <a:extLst>
              <a:ext uri="{FF2B5EF4-FFF2-40B4-BE49-F238E27FC236}">
                <a16:creationId xmlns:a16="http://schemas.microsoft.com/office/drawing/2014/main" id="{3880AAA5-135D-4540-B22A-CEC0FA4EB28D}"/>
              </a:ext>
            </a:extLst>
          </p:cNvPr>
          <p:cNvSpPr>
            <a:spLocks noGrp="1"/>
          </p:cNvSpPr>
          <p:nvPr>
            <p:ph type="title"/>
          </p:nvPr>
        </p:nvSpPr>
        <p:spPr>
          <a:xfrm>
            <a:off x="672800" y="-714859"/>
            <a:ext cx="8520600" cy="572700"/>
          </a:xfrm>
        </p:spPr>
        <p:txBody>
          <a:bodyPr>
            <a:normAutofit fontScale="90000"/>
          </a:bodyPr>
          <a:lstStyle/>
          <a:p>
            <a:r>
              <a:rPr lang="en-US" dirty="0"/>
              <a:t>TTS/Literacy Myth 1 Statement</a:t>
            </a:r>
          </a:p>
        </p:txBody>
      </p:sp>
      <p:pic>
        <p:nvPicPr>
          <p:cNvPr id="621" name="Google Shape;621;p61"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22" name="Google Shape;622;p61"/>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Assistive technology for reading support is only for students with a specific learning disability. </a:t>
            </a:r>
            <a:endParaRPr sz="28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620" name="Google Shape;620;p61"/>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6"/>
        <p:cNvGrpSpPr/>
        <p:nvPr/>
      </p:nvGrpSpPr>
      <p:grpSpPr>
        <a:xfrm>
          <a:off x="0" y="0"/>
          <a:ext cx="0" cy="0"/>
          <a:chOff x="0" y="0"/>
          <a:chExt cx="0" cy="0"/>
        </a:xfrm>
      </p:grpSpPr>
      <p:sp>
        <p:nvSpPr>
          <p:cNvPr id="2" name="Title 1">
            <a:extLst>
              <a:ext uri="{FF2B5EF4-FFF2-40B4-BE49-F238E27FC236}">
                <a16:creationId xmlns:a16="http://schemas.microsoft.com/office/drawing/2014/main" id="{1AFC948E-EB0D-43D9-AFBC-17ECBBA84B1C}"/>
              </a:ext>
            </a:extLst>
          </p:cNvPr>
          <p:cNvSpPr>
            <a:spLocks noGrp="1"/>
          </p:cNvSpPr>
          <p:nvPr>
            <p:ph type="title"/>
          </p:nvPr>
        </p:nvSpPr>
        <p:spPr>
          <a:xfrm>
            <a:off x="672800" y="-791699"/>
            <a:ext cx="8520600" cy="572700"/>
          </a:xfrm>
        </p:spPr>
        <p:txBody>
          <a:bodyPr>
            <a:normAutofit fontScale="90000"/>
          </a:bodyPr>
          <a:lstStyle/>
          <a:p>
            <a:r>
              <a:rPr lang="en-US" dirty="0"/>
              <a:t>TTS/Literacy Myth 1 Insight</a:t>
            </a:r>
          </a:p>
        </p:txBody>
      </p:sp>
      <p:pic>
        <p:nvPicPr>
          <p:cNvPr id="628" name="Google Shape;628;p62"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29" name="Google Shape;629;p62"/>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Assistive technology for reading support is only for students with a specific learning disability. </a:t>
            </a:r>
            <a:endParaRPr sz="2800">
              <a:solidFill>
                <a:srgbClr val="2A3953"/>
              </a:solidFill>
              <a:latin typeface="Inter"/>
              <a:ea typeface="Inter"/>
              <a:cs typeface="Inter"/>
              <a:sym typeface="Inter"/>
            </a:endParaRPr>
          </a:p>
          <a:p>
            <a:pPr marL="0" lvl="0" indent="0" algn="l" rtl="0">
              <a:lnSpc>
                <a:spcPct val="115000"/>
              </a:lnSpc>
              <a:spcBef>
                <a:spcPts val="1600"/>
              </a:spcBef>
              <a:spcAft>
                <a:spcPts val="0"/>
              </a:spcAft>
              <a:buNone/>
            </a:pPr>
            <a:endParaRPr sz="32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630" name="Google Shape;630;p62"/>
          <p:cNvSpPr txBox="1"/>
          <p:nvPr/>
        </p:nvSpPr>
        <p:spPr>
          <a:xfrm>
            <a:off x="184500" y="27598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Text-to-speech is beneficial for any disability which impacts a student’s ability to concentrate, attend, comprehend, engage, or decode. It can also lower the cognitive load for learner. This includes mental health condition and medication side effects. </a:t>
            </a:r>
            <a:endParaRPr sz="2100" b="1" i="1">
              <a:solidFill>
                <a:schemeClr val="accent5"/>
              </a:solidFill>
              <a:latin typeface="Inter"/>
              <a:ea typeface="Inter"/>
              <a:cs typeface="Inter"/>
              <a:sym typeface="Inter"/>
            </a:endParaRPr>
          </a:p>
        </p:txBody>
      </p:sp>
      <p:sp>
        <p:nvSpPr>
          <p:cNvPr id="627" name="Google Shape;627;p6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4"/>
        <p:cNvGrpSpPr/>
        <p:nvPr/>
      </p:nvGrpSpPr>
      <p:grpSpPr>
        <a:xfrm>
          <a:off x="0" y="0"/>
          <a:ext cx="0" cy="0"/>
          <a:chOff x="0" y="0"/>
          <a:chExt cx="0" cy="0"/>
        </a:xfrm>
      </p:grpSpPr>
      <p:sp>
        <p:nvSpPr>
          <p:cNvPr id="3" name="Title 2">
            <a:extLst>
              <a:ext uri="{FF2B5EF4-FFF2-40B4-BE49-F238E27FC236}">
                <a16:creationId xmlns:a16="http://schemas.microsoft.com/office/drawing/2014/main" id="{B63978F8-8230-4709-A917-C3742C2771B5}"/>
              </a:ext>
            </a:extLst>
          </p:cNvPr>
          <p:cNvSpPr>
            <a:spLocks noGrp="1"/>
          </p:cNvSpPr>
          <p:nvPr>
            <p:ph type="title"/>
          </p:nvPr>
        </p:nvSpPr>
        <p:spPr>
          <a:xfrm>
            <a:off x="672800" y="-868539"/>
            <a:ext cx="8520600" cy="572700"/>
          </a:xfrm>
        </p:spPr>
        <p:txBody>
          <a:bodyPr>
            <a:normAutofit fontScale="90000"/>
          </a:bodyPr>
          <a:lstStyle/>
          <a:p>
            <a:r>
              <a:rPr lang="en-US" dirty="0"/>
              <a:t>TTS/Literacy Myth 2 Statement</a:t>
            </a:r>
          </a:p>
        </p:txBody>
      </p:sp>
      <p:pic>
        <p:nvPicPr>
          <p:cNvPr id="636" name="Google Shape;636;p63"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37" name="Google Shape;637;p63"/>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A disability which impacts a student’s ability to read, won’t impact their ability to write. </a:t>
            </a:r>
            <a:endParaRPr sz="2800">
              <a:solidFill>
                <a:srgbClr val="2A3953"/>
              </a:solidFill>
              <a:latin typeface="Inter"/>
              <a:ea typeface="Inter"/>
              <a:cs typeface="Inter"/>
              <a:sym typeface="Inter"/>
            </a:endParaRPr>
          </a:p>
        </p:txBody>
      </p:sp>
      <p:sp>
        <p:nvSpPr>
          <p:cNvPr id="635" name="Google Shape;635;p63"/>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1"/>
        <p:cNvGrpSpPr/>
        <p:nvPr/>
      </p:nvGrpSpPr>
      <p:grpSpPr>
        <a:xfrm>
          <a:off x="0" y="0"/>
          <a:ext cx="0" cy="0"/>
          <a:chOff x="0" y="0"/>
          <a:chExt cx="0" cy="0"/>
        </a:xfrm>
      </p:grpSpPr>
      <p:sp>
        <p:nvSpPr>
          <p:cNvPr id="2" name="Title 1">
            <a:extLst>
              <a:ext uri="{FF2B5EF4-FFF2-40B4-BE49-F238E27FC236}">
                <a16:creationId xmlns:a16="http://schemas.microsoft.com/office/drawing/2014/main" id="{D2A23FE6-2E7D-4E8D-A74F-4401EBED3E83}"/>
              </a:ext>
            </a:extLst>
          </p:cNvPr>
          <p:cNvSpPr>
            <a:spLocks noGrp="1"/>
          </p:cNvSpPr>
          <p:nvPr>
            <p:ph type="title"/>
          </p:nvPr>
        </p:nvSpPr>
        <p:spPr>
          <a:xfrm>
            <a:off x="672800" y="-714859"/>
            <a:ext cx="8520600" cy="572700"/>
          </a:xfrm>
        </p:spPr>
        <p:txBody>
          <a:bodyPr>
            <a:normAutofit fontScale="90000"/>
          </a:bodyPr>
          <a:lstStyle/>
          <a:p>
            <a:r>
              <a:rPr lang="en-US" dirty="0"/>
              <a:t>TTS/Literacy Myth 2 Insight</a:t>
            </a:r>
          </a:p>
        </p:txBody>
      </p:sp>
      <p:pic>
        <p:nvPicPr>
          <p:cNvPr id="643" name="Google Shape;643;p64"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44" name="Google Shape;644;p64"/>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dirty="0">
                <a:solidFill>
                  <a:srgbClr val="2A3953"/>
                </a:solidFill>
                <a:latin typeface="Inter"/>
                <a:ea typeface="Inter"/>
                <a:cs typeface="Inter"/>
                <a:sym typeface="Inter"/>
              </a:rPr>
              <a:t>A disability which impacts a student’s ability to read, won’t impact their ability to write. </a:t>
            </a:r>
            <a:endParaRPr sz="2800" dirty="0">
              <a:solidFill>
                <a:srgbClr val="2A3953"/>
              </a:solidFill>
              <a:latin typeface="Inter"/>
              <a:ea typeface="Inter"/>
              <a:cs typeface="Inter"/>
              <a:sym typeface="Inter"/>
            </a:endParaRPr>
          </a:p>
        </p:txBody>
      </p:sp>
      <p:sp>
        <p:nvSpPr>
          <p:cNvPr id="645" name="Google Shape;645;p64"/>
          <p:cNvSpPr txBox="1"/>
          <p:nvPr/>
        </p:nvSpPr>
        <p:spPr>
          <a:xfrm>
            <a:off x="184500" y="26074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Reading and writing have a unique interplay. You use reading skills when you write, such as when editing and proofreading your content, determining complete sentences or run on sentences, grammar and/or spelling errors, flow, paragraph structure and descriptive language and details. </a:t>
            </a:r>
            <a:endParaRPr sz="2100" b="1" i="1">
              <a:solidFill>
                <a:schemeClr val="accent5"/>
              </a:solidFill>
              <a:latin typeface="Inter"/>
              <a:ea typeface="Inter"/>
              <a:cs typeface="Inter"/>
              <a:sym typeface="Inter"/>
            </a:endParaRPr>
          </a:p>
        </p:txBody>
      </p:sp>
      <p:sp>
        <p:nvSpPr>
          <p:cNvPr id="642" name="Google Shape;642;p64"/>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9"/>
        <p:cNvGrpSpPr/>
        <p:nvPr/>
      </p:nvGrpSpPr>
      <p:grpSpPr>
        <a:xfrm>
          <a:off x="0" y="0"/>
          <a:ext cx="0" cy="0"/>
          <a:chOff x="0" y="0"/>
          <a:chExt cx="0" cy="0"/>
        </a:xfrm>
      </p:grpSpPr>
      <p:sp>
        <p:nvSpPr>
          <p:cNvPr id="2" name="Title 1">
            <a:extLst>
              <a:ext uri="{FF2B5EF4-FFF2-40B4-BE49-F238E27FC236}">
                <a16:creationId xmlns:a16="http://schemas.microsoft.com/office/drawing/2014/main" id="{64EDBB49-F7BB-4136-86D7-997426049F81}"/>
              </a:ext>
            </a:extLst>
          </p:cNvPr>
          <p:cNvSpPr>
            <a:spLocks noGrp="1"/>
          </p:cNvSpPr>
          <p:nvPr>
            <p:ph type="title"/>
          </p:nvPr>
        </p:nvSpPr>
        <p:spPr>
          <a:xfrm>
            <a:off x="672800" y="-945379"/>
            <a:ext cx="8520600" cy="572700"/>
          </a:xfrm>
        </p:spPr>
        <p:txBody>
          <a:bodyPr>
            <a:normAutofit fontScale="90000"/>
          </a:bodyPr>
          <a:lstStyle/>
          <a:p>
            <a:r>
              <a:rPr lang="en-US" dirty="0"/>
              <a:t>TTS/Literacy Myth 3 Statement</a:t>
            </a:r>
          </a:p>
        </p:txBody>
      </p:sp>
      <p:pic>
        <p:nvPicPr>
          <p:cNvPr id="651" name="Google Shape;651;p65"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52" name="Google Shape;652;p65"/>
          <p:cNvSpPr txBox="1"/>
          <p:nvPr/>
        </p:nvSpPr>
        <p:spPr>
          <a:xfrm>
            <a:off x="1943775" y="917200"/>
            <a:ext cx="68736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Assistive technology to support reading, such as a text-to-speech tool is only needed when a student is reading an exam or formative assessment.</a:t>
            </a:r>
            <a:endParaRPr sz="2800">
              <a:solidFill>
                <a:srgbClr val="2A3953"/>
              </a:solidFill>
              <a:latin typeface="Inter"/>
              <a:ea typeface="Inter"/>
              <a:cs typeface="Inter"/>
              <a:sym typeface="Inter"/>
            </a:endParaRPr>
          </a:p>
        </p:txBody>
      </p:sp>
      <p:sp>
        <p:nvSpPr>
          <p:cNvPr id="650" name="Google Shape;650;p6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6"/>
        <p:cNvGrpSpPr/>
        <p:nvPr/>
      </p:nvGrpSpPr>
      <p:grpSpPr>
        <a:xfrm>
          <a:off x="0" y="0"/>
          <a:ext cx="0" cy="0"/>
          <a:chOff x="0" y="0"/>
          <a:chExt cx="0" cy="0"/>
        </a:xfrm>
      </p:grpSpPr>
      <p:sp>
        <p:nvSpPr>
          <p:cNvPr id="2" name="Title 1">
            <a:extLst>
              <a:ext uri="{FF2B5EF4-FFF2-40B4-BE49-F238E27FC236}">
                <a16:creationId xmlns:a16="http://schemas.microsoft.com/office/drawing/2014/main" id="{6B3A1CEE-BD0E-44AD-9ED1-2D8B36AA36C8}"/>
              </a:ext>
            </a:extLst>
          </p:cNvPr>
          <p:cNvSpPr>
            <a:spLocks noGrp="1"/>
          </p:cNvSpPr>
          <p:nvPr>
            <p:ph type="title"/>
          </p:nvPr>
        </p:nvSpPr>
        <p:spPr>
          <a:xfrm>
            <a:off x="672800" y="-638019"/>
            <a:ext cx="8520600" cy="572700"/>
          </a:xfrm>
        </p:spPr>
        <p:txBody>
          <a:bodyPr>
            <a:normAutofit fontScale="90000"/>
          </a:bodyPr>
          <a:lstStyle/>
          <a:p>
            <a:r>
              <a:rPr lang="en-US" dirty="0"/>
              <a:t>TTS/Literacy Myth 3 Insight</a:t>
            </a:r>
          </a:p>
        </p:txBody>
      </p:sp>
      <p:pic>
        <p:nvPicPr>
          <p:cNvPr id="658" name="Google Shape;658;p66"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59" name="Google Shape;659;p66"/>
          <p:cNvSpPr txBox="1"/>
          <p:nvPr/>
        </p:nvSpPr>
        <p:spPr>
          <a:xfrm>
            <a:off x="1943775" y="917200"/>
            <a:ext cx="67920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Assistive technology to support reading, such as a text-to-speech tool is only needed when a student is reading an exam or formative assessment.</a:t>
            </a:r>
            <a:endParaRPr sz="2800">
              <a:solidFill>
                <a:srgbClr val="2A3953"/>
              </a:solidFill>
              <a:latin typeface="Inter"/>
              <a:ea typeface="Inter"/>
              <a:cs typeface="Inter"/>
              <a:sym typeface="Inter"/>
            </a:endParaRPr>
          </a:p>
        </p:txBody>
      </p:sp>
      <p:sp>
        <p:nvSpPr>
          <p:cNvPr id="660" name="Google Shape;660;p66"/>
          <p:cNvSpPr txBox="1"/>
          <p:nvPr/>
        </p:nvSpPr>
        <p:spPr>
          <a:xfrm>
            <a:off x="184500" y="33694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A disability which impacts reading knows no boundaries. The includes reading an exam, reading a book, reading an article, reading an LMS or reading a website, just to name a few. </a:t>
            </a:r>
            <a:endParaRPr sz="2100" b="1" i="1">
              <a:solidFill>
                <a:schemeClr val="accent5"/>
              </a:solidFill>
              <a:latin typeface="Inter"/>
              <a:ea typeface="Inter"/>
              <a:cs typeface="Inter"/>
              <a:sym typeface="Inter"/>
            </a:endParaRPr>
          </a:p>
        </p:txBody>
      </p:sp>
      <p:sp>
        <p:nvSpPr>
          <p:cNvPr id="657" name="Google Shape;657;p6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4"/>
        <p:cNvGrpSpPr/>
        <p:nvPr/>
      </p:nvGrpSpPr>
      <p:grpSpPr>
        <a:xfrm>
          <a:off x="0" y="0"/>
          <a:ext cx="0" cy="0"/>
          <a:chOff x="0" y="0"/>
          <a:chExt cx="0" cy="0"/>
        </a:xfrm>
      </p:grpSpPr>
      <p:sp>
        <p:nvSpPr>
          <p:cNvPr id="2" name="Title 1">
            <a:extLst>
              <a:ext uri="{FF2B5EF4-FFF2-40B4-BE49-F238E27FC236}">
                <a16:creationId xmlns:a16="http://schemas.microsoft.com/office/drawing/2014/main" id="{82758D57-509B-4157-A779-D770388123DD}"/>
              </a:ext>
            </a:extLst>
          </p:cNvPr>
          <p:cNvSpPr>
            <a:spLocks noGrp="1"/>
          </p:cNvSpPr>
          <p:nvPr>
            <p:ph type="title"/>
          </p:nvPr>
        </p:nvSpPr>
        <p:spPr>
          <a:xfrm>
            <a:off x="672800" y="-714859"/>
            <a:ext cx="8520600" cy="572700"/>
          </a:xfrm>
        </p:spPr>
        <p:txBody>
          <a:bodyPr>
            <a:normAutofit fontScale="90000"/>
          </a:bodyPr>
          <a:lstStyle/>
          <a:p>
            <a:r>
              <a:rPr lang="en-US" dirty="0"/>
              <a:t>TTS/Literacy Myth 4 Statement</a:t>
            </a:r>
          </a:p>
        </p:txBody>
      </p:sp>
      <p:pic>
        <p:nvPicPr>
          <p:cNvPr id="666" name="Google Shape;666;p67"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67" name="Google Shape;667;p67"/>
          <p:cNvSpPr txBox="1"/>
          <p:nvPr/>
        </p:nvSpPr>
        <p:spPr>
          <a:xfrm>
            <a:off x="1943775" y="917200"/>
            <a:ext cx="71394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Accessible course content for access with a text-to-speech tool only applies to textbooks and printed materials, not LMS content or other digital materials.  </a:t>
            </a:r>
            <a:endParaRPr sz="2800">
              <a:solidFill>
                <a:srgbClr val="2A3953"/>
              </a:solidFill>
              <a:latin typeface="Inter"/>
              <a:ea typeface="Inter"/>
              <a:cs typeface="Inter"/>
              <a:sym typeface="Inter"/>
            </a:endParaRPr>
          </a:p>
        </p:txBody>
      </p:sp>
      <p:sp>
        <p:nvSpPr>
          <p:cNvPr id="665" name="Google Shape;665;p67"/>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1"/>
        <p:cNvGrpSpPr/>
        <p:nvPr/>
      </p:nvGrpSpPr>
      <p:grpSpPr>
        <a:xfrm>
          <a:off x="0" y="0"/>
          <a:ext cx="0" cy="0"/>
          <a:chOff x="0" y="0"/>
          <a:chExt cx="0" cy="0"/>
        </a:xfrm>
      </p:grpSpPr>
      <p:sp>
        <p:nvSpPr>
          <p:cNvPr id="2" name="Title 1">
            <a:extLst>
              <a:ext uri="{FF2B5EF4-FFF2-40B4-BE49-F238E27FC236}">
                <a16:creationId xmlns:a16="http://schemas.microsoft.com/office/drawing/2014/main" id="{AB39E572-7514-4F58-B8E7-82BF17FB8892}"/>
              </a:ext>
            </a:extLst>
          </p:cNvPr>
          <p:cNvSpPr>
            <a:spLocks noGrp="1"/>
          </p:cNvSpPr>
          <p:nvPr>
            <p:ph type="title"/>
          </p:nvPr>
        </p:nvSpPr>
        <p:spPr>
          <a:xfrm>
            <a:off x="672800" y="-945379"/>
            <a:ext cx="8520600" cy="572700"/>
          </a:xfrm>
        </p:spPr>
        <p:txBody>
          <a:bodyPr>
            <a:normAutofit fontScale="90000"/>
          </a:bodyPr>
          <a:lstStyle/>
          <a:p>
            <a:r>
              <a:rPr lang="en-US" dirty="0"/>
              <a:t>TTS/Literacy Myth 4 Insight</a:t>
            </a:r>
          </a:p>
        </p:txBody>
      </p:sp>
      <p:pic>
        <p:nvPicPr>
          <p:cNvPr id="673" name="Google Shape;673;p68"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74" name="Google Shape;674;p68"/>
          <p:cNvSpPr txBox="1"/>
          <p:nvPr/>
        </p:nvSpPr>
        <p:spPr>
          <a:xfrm>
            <a:off x="1943775" y="917200"/>
            <a:ext cx="71394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800" dirty="0">
                <a:solidFill>
                  <a:srgbClr val="2A3953"/>
                </a:solidFill>
                <a:latin typeface="Inter"/>
                <a:ea typeface="Inter"/>
                <a:cs typeface="Inter"/>
                <a:sym typeface="Inter"/>
              </a:rPr>
              <a:t>Accessible course content for access with a text-to-speech tool only applies to textbooks and printed materials, not LMS content or other digital materials.  </a:t>
            </a:r>
            <a:endParaRPr sz="2800" dirty="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800" dirty="0">
              <a:solidFill>
                <a:srgbClr val="2A3953"/>
              </a:solidFill>
              <a:latin typeface="Inter"/>
              <a:ea typeface="Inter"/>
              <a:cs typeface="Inter"/>
              <a:sym typeface="Inter"/>
            </a:endParaRPr>
          </a:p>
        </p:txBody>
      </p:sp>
      <p:sp>
        <p:nvSpPr>
          <p:cNvPr id="675" name="Google Shape;675;p68"/>
          <p:cNvSpPr txBox="1"/>
          <p:nvPr/>
        </p:nvSpPr>
        <p:spPr>
          <a:xfrm>
            <a:off x="184500" y="29884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Course content includes all materials a student engages with. Many people focus on just what was historically print materials due to their capacity or knowledge of AT functionality. Finding tools that interface with the varied platforms for integrated access is key for equal access for learners. </a:t>
            </a:r>
            <a:endParaRPr sz="2100" b="1" i="1">
              <a:solidFill>
                <a:schemeClr val="accent5"/>
              </a:solidFill>
              <a:latin typeface="Inter"/>
              <a:ea typeface="Inter"/>
              <a:cs typeface="Inter"/>
              <a:sym typeface="Inter"/>
            </a:endParaRPr>
          </a:p>
        </p:txBody>
      </p:sp>
      <p:sp>
        <p:nvSpPr>
          <p:cNvPr id="672" name="Google Shape;672;p6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9"/>
        <p:cNvGrpSpPr/>
        <p:nvPr/>
      </p:nvGrpSpPr>
      <p:grpSpPr>
        <a:xfrm>
          <a:off x="0" y="0"/>
          <a:ext cx="0" cy="0"/>
          <a:chOff x="0" y="0"/>
          <a:chExt cx="0" cy="0"/>
        </a:xfrm>
      </p:grpSpPr>
      <p:sp>
        <p:nvSpPr>
          <p:cNvPr id="680" name="Google Shape;680;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48</a:t>
            </a:fld>
            <a:endParaRPr/>
          </a:p>
        </p:txBody>
      </p:sp>
      <p:sp>
        <p:nvSpPr>
          <p:cNvPr id="681" name="Google Shape;681;p69"/>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Financing</a:t>
            </a:r>
            <a:endParaRPr>
              <a:solidFill>
                <a:srgbClr val="2A3953"/>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5"/>
        <p:cNvGrpSpPr/>
        <p:nvPr/>
      </p:nvGrpSpPr>
      <p:grpSpPr>
        <a:xfrm>
          <a:off x="0" y="0"/>
          <a:ext cx="0" cy="0"/>
          <a:chOff x="0" y="0"/>
          <a:chExt cx="0" cy="0"/>
        </a:xfrm>
      </p:grpSpPr>
      <p:sp>
        <p:nvSpPr>
          <p:cNvPr id="2" name="Title 1">
            <a:extLst>
              <a:ext uri="{FF2B5EF4-FFF2-40B4-BE49-F238E27FC236}">
                <a16:creationId xmlns:a16="http://schemas.microsoft.com/office/drawing/2014/main" id="{B60E7DFE-4E46-4041-B3DF-06A4F89A6439}"/>
              </a:ext>
            </a:extLst>
          </p:cNvPr>
          <p:cNvSpPr>
            <a:spLocks noGrp="1"/>
          </p:cNvSpPr>
          <p:nvPr>
            <p:ph type="title"/>
          </p:nvPr>
        </p:nvSpPr>
        <p:spPr>
          <a:xfrm>
            <a:off x="672800" y="-714859"/>
            <a:ext cx="8520600" cy="572700"/>
          </a:xfrm>
        </p:spPr>
        <p:txBody>
          <a:bodyPr>
            <a:normAutofit fontScale="90000"/>
          </a:bodyPr>
          <a:lstStyle/>
          <a:p>
            <a:r>
              <a:rPr lang="en-US" dirty="0"/>
              <a:t>Financing Myth 1 Statement</a:t>
            </a:r>
          </a:p>
        </p:txBody>
      </p:sp>
      <p:pic>
        <p:nvPicPr>
          <p:cNvPr id="687" name="Google Shape;687;p70"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88" name="Google Shape;688;p70"/>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My office budget is limited. I can’t/don’t have to/are unable to provide assistive technology to my learners. </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686" name="Google Shape;686;p70"/>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4" name="Title 3">
            <a:extLst>
              <a:ext uri="{FF2B5EF4-FFF2-40B4-BE49-F238E27FC236}">
                <a16:creationId xmlns:a16="http://schemas.microsoft.com/office/drawing/2014/main" id="{67681F9B-0422-4563-ABF6-9D4BE00E519C}"/>
              </a:ext>
            </a:extLst>
          </p:cNvPr>
          <p:cNvSpPr>
            <a:spLocks noGrp="1"/>
          </p:cNvSpPr>
          <p:nvPr>
            <p:ph type="title"/>
          </p:nvPr>
        </p:nvSpPr>
        <p:spPr>
          <a:xfrm>
            <a:off x="672800" y="-861979"/>
            <a:ext cx="8520600" cy="572700"/>
          </a:xfrm>
        </p:spPr>
        <p:txBody>
          <a:bodyPr>
            <a:normAutofit fontScale="90000"/>
          </a:bodyPr>
          <a:lstStyle/>
          <a:p>
            <a:r>
              <a:rPr lang="en-US" dirty="0"/>
              <a:t>Disclosure in college</a:t>
            </a:r>
          </a:p>
        </p:txBody>
      </p:sp>
      <p:sp>
        <p:nvSpPr>
          <p:cNvPr id="345" name="Google Shape;345;p26">
            <a:extLst>
              <a:ext uri="{C183D7F6-B498-43B3-948B-1728B52AA6E4}">
                <adec:decorative xmlns:adec="http://schemas.microsoft.com/office/drawing/2017/decorative" val="1"/>
              </a:ext>
            </a:extLst>
          </p:cNvPr>
          <p:cNvSpPr/>
          <p:nvPr/>
        </p:nvSpPr>
        <p:spPr>
          <a:xfrm>
            <a:off x="0" y="0"/>
            <a:ext cx="9144000" cy="5143500"/>
          </a:xfrm>
          <a:prstGeom prst="rect">
            <a:avLst/>
          </a:prstGeom>
          <a:solidFill>
            <a:srgbClr val="F4F5F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357" name="Google Shape;357;p26"/>
          <p:cNvSpPr txBox="1"/>
          <p:nvPr/>
        </p:nvSpPr>
        <p:spPr>
          <a:xfrm>
            <a:off x="421081" y="759122"/>
            <a:ext cx="33087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GB" sz="7200" b="0" i="0" u="none" strike="noStrike" cap="none" dirty="0">
                <a:solidFill>
                  <a:srgbClr val="E12362"/>
                </a:solidFill>
                <a:latin typeface="Plus Jakarta Sans ExtraBold"/>
                <a:ea typeface="Plus Jakarta Sans ExtraBold"/>
                <a:cs typeface="Plus Jakarta Sans ExtraBold"/>
                <a:sym typeface="Plus Jakarta Sans ExtraBold"/>
              </a:rPr>
              <a:t>37%</a:t>
            </a:r>
            <a:endParaRPr sz="7200" b="0" i="0" u="none" strike="noStrike" cap="none" dirty="0">
              <a:solidFill>
                <a:srgbClr val="E12362"/>
              </a:solidFill>
              <a:latin typeface="Arial"/>
              <a:ea typeface="Arial"/>
              <a:cs typeface="Arial"/>
              <a:sym typeface="Arial"/>
            </a:endParaRPr>
          </a:p>
        </p:txBody>
      </p:sp>
      <p:sp>
        <p:nvSpPr>
          <p:cNvPr id="358" name="Google Shape;358;p26"/>
          <p:cNvSpPr txBox="1"/>
          <p:nvPr/>
        </p:nvSpPr>
        <p:spPr>
          <a:xfrm>
            <a:off x="421092" y="1792089"/>
            <a:ext cx="2783400" cy="113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700" b="0" i="0" u="none" strike="noStrike" cap="none">
                <a:solidFill>
                  <a:srgbClr val="2A3953"/>
                </a:solidFill>
                <a:latin typeface="Plus Jakarta Sans ExtraBold"/>
                <a:ea typeface="Plus Jakarta Sans ExtraBold"/>
                <a:cs typeface="Plus Jakarta Sans ExtraBold"/>
                <a:sym typeface="Plus Jakarta Sans ExtraBold"/>
              </a:rPr>
              <a:t>of </a:t>
            </a:r>
            <a:r>
              <a:rPr lang="en-GB" sz="1700">
                <a:solidFill>
                  <a:srgbClr val="2A3953"/>
                </a:solidFill>
                <a:latin typeface="Plus Jakarta Sans ExtraBold"/>
                <a:ea typeface="Plus Jakarta Sans ExtraBold"/>
                <a:cs typeface="Plus Jakarta Sans ExtraBold"/>
                <a:sym typeface="Plus Jakarta Sans ExtraBold"/>
              </a:rPr>
              <a:t>higher education</a:t>
            </a:r>
            <a:r>
              <a:rPr lang="en-GB" sz="1700" b="0" i="0" u="none" strike="noStrike" cap="none">
                <a:solidFill>
                  <a:srgbClr val="2A3953"/>
                </a:solidFill>
                <a:latin typeface="Plus Jakarta Sans ExtraBold"/>
                <a:ea typeface="Plus Jakarta Sans ExtraBold"/>
                <a:cs typeface="Plus Jakarta Sans ExtraBold"/>
                <a:sym typeface="Plus Jakarta Sans ExtraBold"/>
              </a:rPr>
              <a:t> students with a disability reported it to their institution.</a:t>
            </a:r>
            <a:endParaRPr sz="1700" b="0" i="0" u="none" strike="noStrike" cap="none">
              <a:solidFill>
                <a:srgbClr val="2A3953"/>
              </a:solidFill>
              <a:latin typeface="Arial"/>
              <a:ea typeface="Arial"/>
              <a:cs typeface="Arial"/>
              <a:sym typeface="Arial"/>
            </a:endParaRPr>
          </a:p>
        </p:txBody>
      </p:sp>
      <p:sp>
        <p:nvSpPr>
          <p:cNvPr id="347" name="Google Shape;347;p26">
            <a:extLst>
              <a:ext uri="{C183D7F6-B498-43B3-948B-1728B52AA6E4}">
                <adec:decorative xmlns:adec="http://schemas.microsoft.com/office/drawing/2017/decorative" val="1"/>
              </a:ext>
            </a:extLst>
          </p:cNvPr>
          <p:cNvSpPr/>
          <p:nvPr/>
        </p:nvSpPr>
        <p:spPr>
          <a:xfrm>
            <a:off x="1" y="3093244"/>
            <a:ext cx="4572000" cy="2050200"/>
          </a:xfrm>
          <a:prstGeom prst="rect">
            <a:avLst/>
          </a:prstGeom>
          <a:solidFill>
            <a:srgbClr val="E1236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352" name="Google Shape;352;p26"/>
          <p:cNvSpPr txBox="1"/>
          <p:nvPr/>
        </p:nvSpPr>
        <p:spPr>
          <a:xfrm>
            <a:off x="2494186" y="3317146"/>
            <a:ext cx="9396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700" b="1" i="0" u="none" strike="noStrike" cap="none">
                <a:solidFill>
                  <a:schemeClr val="lt1"/>
                </a:solidFill>
                <a:latin typeface="Plus Jakarta Sans"/>
                <a:ea typeface="Plus Jakarta Sans"/>
                <a:cs typeface="Plus Jakarta Sans"/>
                <a:sym typeface="Plus Jakarta Sans"/>
              </a:rPr>
              <a:t>37%</a:t>
            </a:r>
            <a:endParaRPr sz="1600" b="0" i="0" u="none" strike="noStrike" cap="none">
              <a:solidFill>
                <a:schemeClr val="lt1"/>
              </a:solidFill>
              <a:latin typeface="Arial"/>
              <a:ea typeface="Arial"/>
              <a:cs typeface="Arial"/>
              <a:sym typeface="Arial"/>
            </a:endParaRPr>
          </a:p>
        </p:txBody>
      </p:sp>
      <p:cxnSp>
        <p:nvCxnSpPr>
          <p:cNvPr id="354" name="Google Shape;354;p26" descr="Line indicating 37% to circle"/>
          <p:cNvCxnSpPr>
            <a:stCxn id="353" idx="3"/>
          </p:cNvCxnSpPr>
          <p:nvPr/>
        </p:nvCxnSpPr>
        <p:spPr>
          <a:xfrm flipH="1">
            <a:off x="3053316" y="3213566"/>
            <a:ext cx="294600" cy="147000"/>
          </a:xfrm>
          <a:prstGeom prst="straightConnector1">
            <a:avLst/>
          </a:prstGeom>
          <a:noFill/>
          <a:ln w="9525" cap="flat" cmpd="sng">
            <a:solidFill>
              <a:schemeClr val="lt1"/>
            </a:solidFill>
            <a:prstDash val="solid"/>
            <a:round/>
            <a:headEnd type="none" w="sm" len="sm"/>
            <a:tailEnd type="none" w="sm" len="sm"/>
          </a:ln>
        </p:spPr>
      </p:cxnSp>
      <p:sp>
        <p:nvSpPr>
          <p:cNvPr id="353" name="Google Shape;353;p26" descr="Circle indicating 37%"/>
          <p:cNvSpPr/>
          <p:nvPr/>
        </p:nvSpPr>
        <p:spPr>
          <a:xfrm>
            <a:off x="3301566" y="2943416"/>
            <a:ext cx="316500" cy="316500"/>
          </a:xfrm>
          <a:prstGeom prst="ellipse">
            <a:avLst/>
          </a:prstGeom>
          <a:solidFill>
            <a:srgbClr val="E12362"/>
          </a:solidFill>
          <a:ln w="38100" cap="flat" cmpd="sng">
            <a:solidFill>
              <a:srgbClr val="F4F5F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60" name="Google Shape;360;p26"/>
          <p:cNvSpPr txBox="1"/>
          <p:nvPr/>
        </p:nvSpPr>
        <p:spPr>
          <a:xfrm>
            <a:off x="603594" y="4487569"/>
            <a:ext cx="33648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700" b="0" i="0" u="none" strike="noStrike" cap="none">
                <a:solidFill>
                  <a:schemeClr val="lt1"/>
                </a:solidFill>
                <a:latin typeface="Inter"/>
                <a:ea typeface="Inter"/>
                <a:cs typeface="Inter"/>
                <a:sym typeface="Inter"/>
              </a:rPr>
              <a:t>National Center for Education Statistics. (2022, April 26). </a:t>
            </a:r>
            <a:r>
              <a:rPr lang="en-GB" sz="700" b="0" i="1" u="none" strike="noStrike" cap="none">
                <a:solidFill>
                  <a:schemeClr val="lt1"/>
                </a:solidFill>
                <a:latin typeface="Inter"/>
                <a:ea typeface="Inter"/>
                <a:cs typeface="Inter"/>
                <a:sym typeface="Inter"/>
              </a:rPr>
              <a:t>A Majority of College Students with Disabilities Do Not Inform School, New NCES Data Show</a:t>
            </a:r>
            <a:r>
              <a:rPr lang="en-GB" sz="700" b="0" i="0" u="none" strike="noStrike" cap="none">
                <a:solidFill>
                  <a:schemeClr val="lt1"/>
                </a:solidFill>
                <a:latin typeface="Inter"/>
                <a:ea typeface="Inter"/>
                <a:cs typeface="Inter"/>
                <a:sym typeface="Inter"/>
              </a:rPr>
              <a:t>.  Retrieved from: https://nces.ed.gov/whatsnew/press_releases/4_26_2022.asp</a:t>
            </a:r>
            <a:endParaRPr sz="700" b="0" i="0" u="none" strike="noStrike" cap="none">
              <a:solidFill>
                <a:schemeClr val="lt1"/>
              </a:solidFill>
              <a:latin typeface="Inter"/>
              <a:ea typeface="Inter"/>
              <a:cs typeface="Inter"/>
              <a:sym typeface="Inter"/>
            </a:endParaRPr>
          </a:p>
        </p:txBody>
      </p:sp>
      <p:sp>
        <p:nvSpPr>
          <p:cNvPr id="346" name="Google Shape;346;p26">
            <a:extLst>
              <a:ext uri="{C183D7F6-B498-43B3-948B-1728B52AA6E4}">
                <adec:decorative xmlns:adec="http://schemas.microsoft.com/office/drawing/2017/decorative" val="1"/>
              </a:ext>
            </a:extLst>
          </p:cNvPr>
          <p:cNvSpPr/>
          <p:nvPr/>
        </p:nvSpPr>
        <p:spPr>
          <a:xfrm>
            <a:off x="4572001" y="1457325"/>
            <a:ext cx="4572000" cy="3686100"/>
          </a:xfrm>
          <a:prstGeom prst="rect">
            <a:avLst/>
          </a:prstGeom>
          <a:solidFill>
            <a:srgbClr val="2A395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359" name="Google Shape;359;p26">
            <a:extLst>
              <a:ext uri="{C183D7F6-B498-43B3-948B-1728B52AA6E4}">
                <adec:decorative xmlns:adec="http://schemas.microsoft.com/office/drawing/2017/decorative" val="1"/>
              </a:ext>
            </a:extLst>
          </p:cNvPr>
          <p:cNvSpPr/>
          <p:nvPr/>
        </p:nvSpPr>
        <p:spPr>
          <a:xfrm>
            <a:off x="4525288" y="-57150"/>
            <a:ext cx="69900" cy="52221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grpSp>
        <p:nvGrpSpPr>
          <p:cNvPr id="348" name="Google Shape;348;p26" descr="70% indicator with line and circle"/>
          <p:cNvGrpSpPr/>
          <p:nvPr/>
        </p:nvGrpSpPr>
        <p:grpSpPr>
          <a:xfrm>
            <a:off x="7571774" y="975091"/>
            <a:ext cx="1097795" cy="655054"/>
            <a:chOff x="7757963" y="899940"/>
            <a:chExt cx="1097795" cy="655054"/>
          </a:xfrm>
        </p:grpSpPr>
        <p:sp>
          <p:nvSpPr>
            <p:cNvPr id="349" name="Google Shape;349;p26"/>
            <p:cNvSpPr txBox="1"/>
            <p:nvPr/>
          </p:nvSpPr>
          <p:spPr>
            <a:xfrm>
              <a:off x="7757963" y="899940"/>
              <a:ext cx="9396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700" b="1" i="0" u="none" strike="noStrike" cap="none">
                  <a:solidFill>
                    <a:srgbClr val="E12362"/>
                  </a:solidFill>
                  <a:latin typeface="Plus Jakarta Sans"/>
                  <a:ea typeface="Plus Jakarta Sans"/>
                  <a:cs typeface="Plus Jakarta Sans"/>
                  <a:sym typeface="Plus Jakarta Sans"/>
                </a:rPr>
                <a:t>70%</a:t>
              </a:r>
              <a:endParaRPr sz="1600" b="0" i="0" u="none" strike="noStrike" cap="none">
                <a:solidFill>
                  <a:srgbClr val="E12362"/>
                </a:solidFill>
                <a:latin typeface="Arial"/>
                <a:ea typeface="Arial"/>
                <a:cs typeface="Arial"/>
                <a:sym typeface="Arial"/>
              </a:endParaRPr>
            </a:p>
          </p:txBody>
        </p:sp>
        <p:sp>
          <p:nvSpPr>
            <p:cNvPr id="350" name="Google Shape;350;p26"/>
            <p:cNvSpPr/>
            <p:nvPr/>
          </p:nvSpPr>
          <p:spPr>
            <a:xfrm>
              <a:off x="8539258" y="1238494"/>
              <a:ext cx="316500" cy="316500"/>
            </a:xfrm>
            <a:prstGeom prst="ellipse">
              <a:avLst/>
            </a:prstGeom>
            <a:solidFill>
              <a:srgbClr val="E12362"/>
            </a:solidFill>
            <a:ln w="38100" cap="flat" cmpd="sng">
              <a:solidFill>
                <a:srgbClr val="F4F5F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cxnSp>
          <p:nvCxnSpPr>
            <p:cNvPr id="351" name="Google Shape;351;p26"/>
            <p:cNvCxnSpPr>
              <a:stCxn id="350" idx="1"/>
            </p:cNvCxnSpPr>
            <p:nvPr/>
          </p:nvCxnSpPr>
          <p:spPr>
            <a:xfrm rot="10800000">
              <a:off x="8359108" y="1123144"/>
              <a:ext cx="226500" cy="161700"/>
            </a:xfrm>
            <a:prstGeom prst="straightConnector1">
              <a:avLst/>
            </a:prstGeom>
            <a:noFill/>
            <a:ln w="9525" cap="flat" cmpd="sng">
              <a:solidFill>
                <a:srgbClr val="2A3953"/>
              </a:solidFill>
              <a:prstDash val="solid"/>
              <a:round/>
              <a:headEnd type="none" w="sm" len="sm"/>
              <a:tailEnd type="none" w="sm" len="sm"/>
            </a:ln>
          </p:spPr>
        </p:cxnSp>
      </p:grpSp>
      <p:sp>
        <p:nvSpPr>
          <p:cNvPr id="355" name="Google Shape;355;p26"/>
          <p:cNvSpPr txBox="1"/>
          <p:nvPr/>
        </p:nvSpPr>
        <p:spPr>
          <a:xfrm>
            <a:off x="4927046" y="1830788"/>
            <a:ext cx="33087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GB" sz="7200" b="0" i="0" u="none" strike="noStrike" cap="none">
                <a:solidFill>
                  <a:srgbClr val="E12362"/>
                </a:solidFill>
                <a:latin typeface="Plus Jakarta Sans ExtraBold"/>
                <a:ea typeface="Plus Jakarta Sans ExtraBold"/>
                <a:cs typeface="Plus Jakarta Sans ExtraBold"/>
                <a:sym typeface="Plus Jakarta Sans ExtraBold"/>
              </a:rPr>
              <a:t>70%</a:t>
            </a:r>
            <a:endParaRPr sz="7200" b="0" i="0" u="none" strike="noStrike" cap="none">
              <a:solidFill>
                <a:srgbClr val="E12362"/>
              </a:solidFill>
              <a:latin typeface="Arial"/>
              <a:ea typeface="Arial"/>
              <a:cs typeface="Arial"/>
              <a:sym typeface="Arial"/>
            </a:endParaRPr>
          </a:p>
        </p:txBody>
      </p:sp>
      <p:sp>
        <p:nvSpPr>
          <p:cNvPr id="356" name="Google Shape;356;p26"/>
          <p:cNvSpPr txBox="1"/>
          <p:nvPr/>
        </p:nvSpPr>
        <p:spPr>
          <a:xfrm>
            <a:off x="4979643" y="2943863"/>
            <a:ext cx="3153000" cy="140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700" b="0" i="0" u="none" strike="noStrike" cap="none">
                <a:solidFill>
                  <a:srgbClr val="FFFFFF"/>
                </a:solidFill>
                <a:latin typeface="Plus Jakarta Sans ExtraBold"/>
                <a:ea typeface="Plus Jakarta Sans ExtraBold"/>
                <a:cs typeface="Plus Jakarta Sans ExtraBold"/>
                <a:sym typeface="Plus Jakarta Sans ExtraBold"/>
              </a:rPr>
              <a:t>of </a:t>
            </a:r>
            <a:r>
              <a:rPr lang="en-GB" sz="1700">
                <a:solidFill>
                  <a:srgbClr val="FFFFFF"/>
                </a:solidFill>
                <a:latin typeface="Plus Jakarta Sans ExtraBold"/>
                <a:ea typeface="Plus Jakarta Sans ExtraBold"/>
                <a:cs typeface="Plus Jakarta Sans ExtraBold"/>
                <a:sym typeface="Plus Jakarta Sans ExtraBold"/>
              </a:rPr>
              <a:t>higher education </a:t>
            </a:r>
            <a:r>
              <a:rPr lang="en-GB" sz="1700" b="0" i="0" u="none" strike="noStrike" cap="none">
                <a:solidFill>
                  <a:srgbClr val="FFFFFF"/>
                </a:solidFill>
                <a:latin typeface="Plus Jakarta Sans ExtraBold"/>
                <a:ea typeface="Plus Jakarta Sans ExtraBold"/>
                <a:cs typeface="Plus Jakarta Sans ExtraBold"/>
                <a:sym typeface="Plus Jakarta Sans ExtraBold"/>
              </a:rPr>
              <a:t>students with a mental health </a:t>
            </a:r>
            <a:r>
              <a:rPr lang="en-GB" sz="1700">
                <a:solidFill>
                  <a:srgbClr val="FFFFFF"/>
                </a:solidFill>
                <a:latin typeface="Plus Jakarta Sans ExtraBold"/>
                <a:ea typeface="Plus Jakarta Sans ExtraBold"/>
                <a:cs typeface="Plus Jakarta Sans ExtraBold"/>
                <a:sym typeface="Plus Jakarta Sans ExtraBold"/>
              </a:rPr>
              <a:t>condition </a:t>
            </a:r>
            <a:r>
              <a:rPr lang="en-GB" sz="1700" b="0" i="0" u="none" strike="noStrike" cap="none">
                <a:solidFill>
                  <a:srgbClr val="FFFFFF"/>
                </a:solidFill>
                <a:latin typeface="Plus Jakarta Sans ExtraBold"/>
                <a:ea typeface="Plus Jakarta Sans ExtraBold"/>
                <a:cs typeface="Plus Jakarta Sans ExtraBold"/>
                <a:sym typeface="Plus Jakarta Sans ExtraBold"/>
              </a:rPr>
              <a:t>d</a:t>
            </a:r>
            <a:r>
              <a:rPr lang="en-GB" sz="1700">
                <a:solidFill>
                  <a:srgbClr val="FFFFFF"/>
                </a:solidFill>
                <a:latin typeface="Plus Jakarta Sans ExtraBold"/>
                <a:ea typeface="Plus Jakarta Sans ExtraBold"/>
                <a:cs typeface="Plus Jakarta Sans ExtraBold"/>
                <a:sym typeface="Plus Jakarta Sans ExtraBold"/>
              </a:rPr>
              <a:t>o not </a:t>
            </a:r>
            <a:r>
              <a:rPr lang="en-GB" sz="1700" b="0" i="0" u="none" strike="noStrike" cap="none">
                <a:solidFill>
                  <a:srgbClr val="FFFFFF"/>
                </a:solidFill>
                <a:latin typeface="Plus Jakarta Sans ExtraBold"/>
                <a:ea typeface="Plus Jakarta Sans ExtraBold"/>
                <a:cs typeface="Plus Jakarta Sans ExtraBold"/>
                <a:sym typeface="Plus Jakarta Sans ExtraBold"/>
              </a:rPr>
              <a:t>register for accommodations.</a:t>
            </a:r>
            <a:endParaRPr sz="1700" b="0" i="0" u="none" strike="noStrike" cap="none">
              <a:solidFill>
                <a:srgbClr val="000000"/>
              </a:solidFill>
              <a:latin typeface="Arial"/>
              <a:ea typeface="Arial"/>
              <a:cs typeface="Arial"/>
              <a:sym typeface="Arial"/>
            </a:endParaRPr>
          </a:p>
        </p:txBody>
      </p:sp>
      <p:sp>
        <p:nvSpPr>
          <p:cNvPr id="361" name="Google Shape;361;p26"/>
          <p:cNvSpPr txBox="1"/>
          <p:nvPr/>
        </p:nvSpPr>
        <p:spPr>
          <a:xfrm>
            <a:off x="4851600" y="4663819"/>
            <a:ext cx="4012800" cy="392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GB" sz="700" i="0" u="none" strike="noStrike" cap="none">
                <a:solidFill>
                  <a:schemeClr val="lt1"/>
                </a:solidFill>
                <a:latin typeface="Inter"/>
                <a:ea typeface="Inter"/>
                <a:cs typeface="Inter"/>
                <a:sym typeface="Inter"/>
              </a:rPr>
              <a:t>Mental Health America. (2020.). </a:t>
            </a:r>
            <a:r>
              <a:rPr lang="en-GB" sz="700" i="1" u="none" strike="noStrike" cap="none">
                <a:solidFill>
                  <a:schemeClr val="lt1"/>
                </a:solidFill>
                <a:latin typeface="Inter"/>
                <a:ea typeface="Inter"/>
                <a:cs typeface="Inter"/>
                <a:sym typeface="Inter"/>
              </a:rPr>
              <a:t>2020 disability and Campus Mental Health Report</a:t>
            </a:r>
            <a:r>
              <a:rPr lang="en-GB" sz="700" i="0" u="none" strike="noStrike" cap="none">
                <a:solidFill>
                  <a:schemeClr val="lt1"/>
                </a:solidFill>
                <a:latin typeface="Inter"/>
                <a:ea typeface="Inter"/>
                <a:cs typeface="Inter"/>
                <a:sym typeface="Inter"/>
              </a:rPr>
              <a:t>. 2020 Disability And Campus Mental Health Report. Retrieved from: https://mhanational.org/get-involved/2020-disability-and-campus-mental-health-report </a:t>
            </a:r>
            <a:endParaRPr sz="700">
              <a:solidFill>
                <a:schemeClr val="lt1"/>
              </a:solidFill>
              <a:latin typeface="Inter"/>
              <a:ea typeface="Inter"/>
              <a:cs typeface="Inter"/>
              <a:sym typeface="Inter"/>
            </a:endParaRPr>
          </a:p>
        </p:txBody>
      </p:sp>
      <p:sp>
        <p:nvSpPr>
          <p:cNvPr id="344" name="Google Shape;344;p26"/>
          <p:cNvSpPr txBox="1">
            <a:spLocks noGrp="1"/>
          </p:cNvSpPr>
          <p:nvPr>
            <p:ph type="sldNum" idx="12"/>
          </p:nvPr>
        </p:nvSpPr>
        <p:spPr>
          <a:prstGeom prst="rect">
            <a:avLst/>
          </a:prstGeom>
          <a:noFill/>
          <a:ln>
            <a:noFill/>
          </a:ln>
        </p:spPr>
        <p:txBody>
          <a:bodyPr spcFirstLastPara="1" wrap="square" lIns="68575" tIns="68575" rIns="68575" bIns="68575" anchor="ctr" anchorCtr="0">
            <a:normAutofit/>
          </a:bodyPr>
          <a:lstStyle/>
          <a:p>
            <a:pPr marL="0" lvl="0" indent="0" algn="r" rtl="0">
              <a:lnSpc>
                <a:spcPct val="100000"/>
              </a:lnSpc>
              <a:spcBef>
                <a:spcPts val="0"/>
              </a:spcBef>
              <a:spcAft>
                <a:spcPts val="0"/>
              </a:spcAft>
              <a:buSzPts val="900"/>
              <a:buNone/>
            </a:pPr>
            <a:fld id="{00000000-1234-1234-1234-123412341234}" type="slidenum">
              <a:rPr lang="en-GB"/>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2"/>
        <p:cNvGrpSpPr/>
        <p:nvPr/>
      </p:nvGrpSpPr>
      <p:grpSpPr>
        <a:xfrm>
          <a:off x="0" y="0"/>
          <a:ext cx="0" cy="0"/>
          <a:chOff x="0" y="0"/>
          <a:chExt cx="0" cy="0"/>
        </a:xfrm>
      </p:grpSpPr>
      <p:sp>
        <p:nvSpPr>
          <p:cNvPr id="2" name="Title 1">
            <a:extLst>
              <a:ext uri="{FF2B5EF4-FFF2-40B4-BE49-F238E27FC236}">
                <a16:creationId xmlns:a16="http://schemas.microsoft.com/office/drawing/2014/main" id="{AE5206BE-8247-422A-B382-C4F044AE1F22}"/>
              </a:ext>
            </a:extLst>
          </p:cNvPr>
          <p:cNvSpPr>
            <a:spLocks noGrp="1"/>
          </p:cNvSpPr>
          <p:nvPr>
            <p:ph type="title"/>
          </p:nvPr>
        </p:nvSpPr>
        <p:spPr>
          <a:xfrm>
            <a:off x="672800" y="-868539"/>
            <a:ext cx="8520600" cy="572700"/>
          </a:xfrm>
        </p:spPr>
        <p:txBody>
          <a:bodyPr>
            <a:normAutofit fontScale="90000"/>
          </a:bodyPr>
          <a:lstStyle/>
          <a:p>
            <a:r>
              <a:rPr lang="en-US" dirty="0"/>
              <a:t>Financing Myth 1 Insight</a:t>
            </a:r>
          </a:p>
        </p:txBody>
      </p:sp>
      <p:pic>
        <p:nvPicPr>
          <p:cNvPr id="694" name="Google Shape;694;p71"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695" name="Google Shape;695;p71"/>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dirty="0">
                <a:solidFill>
                  <a:srgbClr val="2A3953"/>
                </a:solidFill>
                <a:latin typeface="Inter"/>
                <a:ea typeface="Inter"/>
                <a:cs typeface="Inter"/>
                <a:sym typeface="Inter"/>
              </a:rPr>
              <a:t>My office budget is limited. I can’t/don’t have to/are unable to provide assistive technology to my learners. </a:t>
            </a:r>
            <a:endParaRPr sz="2800" dirty="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dirty="0">
              <a:solidFill>
                <a:srgbClr val="2A3953"/>
              </a:solidFill>
              <a:latin typeface="Inter"/>
              <a:ea typeface="Inter"/>
              <a:cs typeface="Inter"/>
              <a:sym typeface="Inter"/>
            </a:endParaRPr>
          </a:p>
        </p:txBody>
      </p:sp>
      <p:sp>
        <p:nvSpPr>
          <p:cNvPr id="696" name="Google Shape;696;p71"/>
          <p:cNvSpPr txBox="1"/>
          <p:nvPr/>
        </p:nvSpPr>
        <p:spPr>
          <a:xfrm>
            <a:off x="184500" y="29884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Continued and ongoing advocacy efforts for budgets and funding are key to sustain the efforts of your office and to provide access to students. Tying your initiatives to wider campus priorities is one strategy to help get senior leaders on board. </a:t>
            </a:r>
            <a:endParaRPr sz="2100" b="1" i="1">
              <a:solidFill>
                <a:schemeClr val="accent5"/>
              </a:solidFill>
              <a:latin typeface="Inter"/>
              <a:ea typeface="Inter"/>
              <a:cs typeface="Inter"/>
              <a:sym typeface="Inter"/>
            </a:endParaRPr>
          </a:p>
        </p:txBody>
      </p:sp>
      <p:sp>
        <p:nvSpPr>
          <p:cNvPr id="693" name="Google Shape;693;p71"/>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0"/>
        <p:cNvGrpSpPr/>
        <p:nvPr/>
      </p:nvGrpSpPr>
      <p:grpSpPr>
        <a:xfrm>
          <a:off x="0" y="0"/>
          <a:ext cx="0" cy="0"/>
          <a:chOff x="0" y="0"/>
          <a:chExt cx="0" cy="0"/>
        </a:xfrm>
      </p:grpSpPr>
      <p:sp>
        <p:nvSpPr>
          <p:cNvPr id="2" name="Title 1">
            <a:extLst>
              <a:ext uri="{FF2B5EF4-FFF2-40B4-BE49-F238E27FC236}">
                <a16:creationId xmlns:a16="http://schemas.microsoft.com/office/drawing/2014/main" id="{F6D0194B-AE80-40AE-B258-F10D0D4AD4E7}"/>
              </a:ext>
            </a:extLst>
          </p:cNvPr>
          <p:cNvSpPr>
            <a:spLocks noGrp="1"/>
          </p:cNvSpPr>
          <p:nvPr>
            <p:ph type="title"/>
          </p:nvPr>
        </p:nvSpPr>
        <p:spPr>
          <a:xfrm>
            <a:off x="672800" y="-868539"/>
            <a:ext cx="8520600" cy="572700"/>
          </a:xfrm>
        </p:spPr>
        <p:txBody>
          <a:bodyPr>
            <a:normAutofit fontScale="90000"/>
          </a:bodyPr>
          <a:lstStyle/>
          <a:p>
            <a:r>
              <a:rPr lang="en-US" dirty="0"/>
              <a:t>Financing Myth 2 Statement</a:t>
            </a:r>
          </a:p>
        </p:txBody>
      </p:sp>
      <p:pic>
        <p:nvPicPr>
          <p:cNvPr id="702" name="Google Shape;702;p72"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03" name="Google Shape;703;p72"/>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Free or low cost assistive technology tools works fine for my learners.</a:t>
            </a:r>
            <a:endParaRPr sz="2800">
              <a:solidFill>
                <a:srgbClr val="2A3953"/>
              </a:solidFill>
              <a:latin typeface="Inter"/>
              <a:ea typeface="Inter"/>
              <a:cs typeface="Inter"/>
              <a:sym typeface="Inter"/>
            </a:endParaRPr>
          </a:p>
        </p:txBody>
      </p:sp>
      <p:sp>
        <p:nvSpPr>
          <p:cNvPr id="701" name="Google Shape;701;p7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7"/>
        <p:cNvGrpSpPr/>
        <p:nvPr/>
      </p:nvGrpSpPr>
      <p:grpSpPr>
        <a:xfrm>
          <a:off x="0" y="0"/>
          <a:ext cx="0" cy="0"/>
          <a:chOff x="0" y="0"/>
          <a:chExt cx="0" cy="0"/>
        </a:xfrm>
      </p:grpSpPr>
      <p:sp>
        <p:nvSpPr>
          <p:cNvPr id="2" name="Title 1">
            <a:extLst>
              <a:ext uri="{FF2B5EF4-FFF2-40B4-BE49-F238E27FC236}">
                <a16:creationId xmlns:a16="http://schemas.microsoft.com/office/drawing/2014/main" id="{47C605D2-761A-4A02-949A-0C58D2202A21}"/>
              </a:ext>
            </a:extLst>
          </p:cNvPr>
          <p:cNvSpPr>
            <a:spLocks noGrp="1"/>
          </p:cNvSpPr>
          <p:nvPr>
            <p:ph type="title"/>
          </p:nvPr>
        </p:nvSpPr>
        <p:spPr>
          <a:xfrm>
            <a:off x="672800" y="-614967"/>
            <a:ext cx="8520600" cy="572700"/>
          </a:xfrm>
        </p:spPr>
        <p:txBody>
          <a:bodyPr>
            <a:normAutofit fontScale="90000"/>
          </a:bodyPr>
          <a:lstStyle/>
          <a:p>
            <a:r>
              <a:rPr lang="en-US" dirty="0"/>
              <a:t>Financing Myth 2 Insight</a:t>
            </a:r>
          </a:p>
        </p:txBody>
      </p:sp>
      <p:pic>
        <p:nvPicPr>
          <p:cNvPr id="709" name="Google Shape;709;p73"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10" name="Google Shape;710;p73"/>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Free or low cost assistive technology tools works fine for my learners.</a:t>
            </a:r>
            <a:endParaRPr sz="2800">
              <a:solidFill>
                <a:srgbClr val="2A3953"/>
              </a:solidFill>
              <a:latin typeface="Inter"/>
              <a:ea typeface="Inter"/>
              <a:cs typeface="Inter"/>
              <a:sym typeface="Inter"/>
            </a:endParaRPr>
          </a:p>
        </p:txBody>
      </p:sp>
      <p:sp>
        <p:nvSpPr>
          <p:cNvPr id="711" name="Google Shape;711;p73"/>
          <p:cNvSpPr txBox="1"/>
          <p:nvPr/>
        </p:nvSpPr>
        <p:spPr>
          <a:xfrm>
            <a:off x="184500" y="26074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While free and low cost assistive technology tools are budget friendly, they are often limited in their scope, features, capacity, development and sustainability. Many times, it takes multiple tools to get students the access that can be found in a single tool. Using multiple tools increases the complexity and cognitive load for learners. </a:t>
            </a:r>
            <a:endParaRPr sz="2100" b="1" i="1">
              <a:solidFill>
                <a:schemeClr val="accent5"/>
              </a:solidFill>
              <a:latin typeface="Inter"/>
              <a:ea typeface="Inter"/>
              <a:cs typeface="Inter"/>
              <a:sym typeface="Inter"/>
            </a:endParaRPr>
          </a:p>
        </p:txBody>
      </p:sp>
      <p:sp>
        <p:nvSpPr>
          <p:cNvPr id="708" name="Google Shape;708;p73"/>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5"/>
        <p:cNvGrpSpPr/>
        <p:nvPr/>
      </p:nvGrpSpPr>
      <p:grpSpPr>
        <a:xfrm>
          <a:off x="0" y="0"/>
          <a:ext cx="0" cy="0"/>
          <a:chOff x="0" y="0"/>
          <a:chExt cx="0" cy="0"/>
        </a:xfrm>
      </p:grpSpPr>
      <p:sp>
        <p:nvSpPr>
          <p:cNvPr id="4" name="Title 3">
            <a:extLst>
              <a:ext uri="{FF2B5EF4-FFF2-40B4-BE49-F238E27FC236}">
                <a16:creationId xmlns:a16="http://schemas.microsoft.com/office/drawing/2014/main" id="{DE079CE3-D2B0-4587-854D-815ED83997AE}"/>
              </a:ext>
            </a:extLst>
          </p:cNvPr>
          <p:cNvSpPr>
            <a:spLocks noGrp="1"/>
          </p:cNvSpPr>
          <p:nvPr>
            <p:ph type="title"/>
          </p:nvPr>
        </p:nvSpPr>
        <p:spPr>
          <a:xfrm>
            <a:off x="672800" y="-791699"/>
            <a:ext cx="8520600" cy="572700"/>
          </a:xfrm>
        </p:spPr>
        <p:txBody>
          <a:bodyPr>
            <a:normAutofit fontScale="90000"/>
          </a:bodyPr>
          <a:lstStyle/>
          <a:p>
            <a:r>
              <a:rPr lang="en-US" dirty="0"/>
              <a:t>Financing Myth 3 Statement</a:t>
            </a:r>
          </a:p>
        </p:txBody>
      </p:sp>
      <p:pic>
        <p:nvPicPr>
          <p:cNvPr id="717" name="Google Shape;717;p74"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18" name="Google Shape;718;p74"/>
          <p:cNvSpPr txBox="1"/>
          <p:nvPr/>
        </p:nvSpPr>
        <p:spPr>
          <a:xfrm>
            <a:off x="1943775" y="917200"/>
            <a:ext cx="65286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Using multiple apps or extensions to give students the access they need for assistive technology is just fine. </a:t>
            </a:r>
            <a:endParaRPr sz="2800">
              <a:solidFill>
                <a:srgbClr val="2A3953"/>
              </a:solidFill>
              <a:latin typeface="Inter"/>
              <a:ea typeface="Inter"/>
              <a:cs typeface="Inter"/>
              <a:sym typeface="Inter"/>
            </a:endParaRPr>
          </a:p>
        </p:txBody>
      </p:sp>
      <p:sp>
        <p:nvSpPr>
          <p:cNvPr id="716" name="Google Shape;716;p74"/>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2"/>
        <p:cNvGrpSpPr/>
        <p:nvPr/>
      </p:nvGrpSpPr>
      <p:grpSpPr>
        <a:xfrm>
          <a:off x="0" y="0"/>
          <a:ext cx="0" cy="0"/>
          <a:chOff x="0" y="0"/>
          <a:chExt cx="0" cy="0"/>
        </a:xfrm>
      </p:grpSpPr>
      <p:sp>
        <p:nvSpPr>
          <p:cNvPr id="2" name="Title 1">
            <a:extLst>
              <a:ext uri="{FF2B5EF4-FFF2-40B4-BE49-F238E27FC236}">
                <a16:creationId xmlns:a16="http://schemas.microsoft.com/office/drawing/2014/main" id="{E3082C33-74A5-449C-80CD-268A3D4736CE}"/>
              </a:ext>
            </a:extLst>
          </p:cNvPr>
          <p:cNvSpPr>
            <a:spLocks noGrp="1"/>
          </p:cNvSpPr>
          <p:nvPr>
            <p:ph type="title"/>
          </p:nvPr>
        </p:nvSpPr>
        <p:spPr>
          <a:xfrm>
            <a:off x="672800" y="-791699"/>
            <a:ext cx="8520600" cy="572700"/>
          </a:xfrm>
        </p:spPr>
        <p:txBody>
          <a:bodyPr>
            <a:normAutofit fontScale="90000"/>
          </a:bodyPr>
          <a:lstStyle/>
          <a:p>
            <a:r>
              <a:rPr lang="en-US" dirty="0"/>
              <a:t>Financing Myth 3 Insight</a:t>
            </a:r>
          </a:p>
        </p:txBody>
      </p:sp>
      <p:pic>
        <p:nvPicPr>
          <p:cNvPr id="724" name="Google Shape;724;p75"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25" name="Google Shape;725;p75"/>
          <p:cNvSpPr txBox="1"/>
          <p:nvPr/>
        </p:nvSpPr>
        <p:spPr>
          <a:xfrm>
            <a:off x="1943775" y="917200"/>
            <a:ext cx="65286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Using multiple apps or extensions to give students the access they need for assistive technology is just fine. </a:t>
            </a:r>
            <a:endParaRPr sz="2800">
              <a:solidFill>
                <a:srgbClr val="2A3953"/>
              </a:solidFill>
              <a:latin typeface="Inter"/>
              <a:ea typeface="Inter"/>
              <a:cs typeface="Inter"/>
              <a:sym typeface="Inter"/>
            </a:endParaRPr>
          </a:p>
        </p:txBody>
      </p:sp>
      <p:sp>
        <p:nvSpPr>
          <p:cNvPr id="726" name="Google Shape;726;p75"/>
          <p:cNvSpPr txBox="1"/>
          <p:nvPr/>
        </p:nvSpPr>
        <p:spPr>
          <a:xfrm>
            <a:off x="184500" y="28360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The more tools a student is responsible for using and knowing how to use, the more cognitive load it takes to engage with course content. Having multiple tools for equal access is creating barriers for learners, not removing them. </a:t>
            </a:r>
            <a:endParaRPr sz="2100" b="1" i="1">
              <a:solidFill>
                <a:schemeClr val="accent5"/>
              </a:solidFill>
              <a:latin typeface="Inter"/>
              <a:ea typeface="Inter"/>
              <a:cs typeface="Inter"/>
              <a:sym typeface="Inter"/>
            </a:endParaRPr>
          </a:p>
        </p:txBody>
      </p:sp>
      <p:sp>
        <p:nvSpPr>
          <p:cNvPr id="723" name="Google Shape;723;p7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0"/>
        <p:cNvGrpSpPr/>
        <p:nvPr/>
      </p:nvGrpSpPr>
      <p:grpSpPr>
        <a:xfrm>
          <a:off x="0" y="0"/>
          <a:ext cx="0" cy="0"/>
          <a:chOff x="0" y="0"/>
          <a:chExt cx="0" cy="0"/>
        </a:xfrm>
      </p:grpSpPr>
      <p:sp>
        <p:nvSpPr>
          <p:cNvPr id="2" name="Title 1">
            <a:extLst>
              <a:ext uri="{FF2B5EF4-FFF2-40B4-BE49-F238E27FC236}">
                <a16:creationId xmlns:a16="http://schemas.microsoft.com/office/drawing/2014/main" id="{28CCB200-83C7-4393-872F-37CB79B5CFB7}"/>
              </a:ext>
            </a:extLst>
          </p:cNvPr>
          <p:cNvSpPr>
            <a:spLocks noGrp="1"/>
          </p:cNvSpPr>
          <p:nvPr>
            <p:ph type="title"/>
          </p:nvPr>
        </p:nvSpPr>
        <p:spPr>
          <a:xfrm>
            <a:off x="672800" y="-638019"/>
            <a:ext cx="8520600" cy="572700"/>
          </a:xfrm>
        </p:spPr>
        <p:txBody>
          <a:bodyPr>
            <a:normAutofit fontScale="90000"/>
          </a:bodyPr>
          <a:lstStyle/>
          <a:p>
            <a:r>
              <a:rPr lang="en-US" dirty="0"/>
              <a:t>Financing Myth 4 Statement</a:t>
            </a:r>
          </a:p>
        </p:txBody>
      </p:sp>
      <p:pic>
        <p:nvPicPr>
          <p:cNvPr id="732" name="Google Shape;732;p76"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33" name="Google Shape;733;p76"/>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I’m providing the accommodation/equal access even though the student is using multiple tools. </a:t>
            </a:r>
            <a:endParaRPr sz="2800">
              <a:solidFill>
                <a:srgbClr val="2A3953"/>
              </a:solidFill>
              <a:latin typeface="Inter"/>
              <a:ea typeface="Inter"/>
              <a:cs typeface="Inter"/>
              <a:sym typeface="Inter"/>
            </a:endParaRPr>
          </a:p>
        </p:txBody>
      </p:sp>
      <p:sp>
        <p:nvSpPr>
          <p:cNvPr id="731" name="Google Shape;731;p7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7"/>
        <p:cNvGrpSpPr/>
        <p:nvPr/>
      </p:nvGrpSpPr>
      <p:grpSpPr>
        <a:xfrm>
          <a:off x="0" y="0"/>
          <a:ext cx="0" cy="0"/>
          <a:chOff x="0" y="0"/>
          <a:chExt cx="0" cy="0"/>
        </a:xfrm>
      </p:grpSpPr>
      <p:sp>
        <p:nvSpPr>
          <p:cNvPr id="2" name="Title 1">
            <a:extLst>
              <a:ext uri="{FF2B5EF4-FFF2-40B4-BE49-F238E27FC236}">
                <a16:creationId xmlns:a16="http://schemas.microsoft.com/office/drawing/2014/main" id="{A00180E3-E207-41D3-9520-F22451CAB79D}"/>
              </a:ext>
            </a:extLst>
          </p:cNvPr>
          <p:cNvSpPr>
            <a:spLocks noGrp="1"/>
          </p:cNvSpPr>
          <p:nvPr>
            <p:ph type="title"/>
          </p:nvPr>
        </p:nvSpPr>
        <p:spPr>
          <a:xfrm>
            <a:off x="672800" y="-791699"/>
            <a:ext cx="8520600" cy="572700"/>
          </a:xfrm>
        </p:spPr>
        <p:txBody>
          <a:bodyPr>
            <a:normAutofit fontScale="90000"/>
          </a:bodyPr>
          <a:lstStyle/>
          <a:p>
            <a:r>
              <a:rPr lang="en-US" dirty="0"/>
              <a:t>Financing Myth 4 Insight</a:t>
            </a:r>
          </a:p>
        </p:txBody>
      </p:sp>
      <p:pic>
        <p:nvPicPr>
          <p:cNvPr id="739" name="Google Shape;739;p77"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40" name="Google Shape;740;p77"/>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I’m providing the accommodation/equal access even though the student is using multiple tools. </a:t>
            </a:r>
            <a:endParaRPr sz="2800">
              <a:solidFill>
                <a:srgbClr val="2A3953"/>
              </a:solidFill>
              <a:latin typeface="Inter"/>
              <a:ea typeface="Inter"/>
              <a:cs typeface="Inter"/>
              <a:sym typeface="Inter"/>
            </a:endParaRPr>
          </a:p>
        </p:txBody>
      </p:sp>
      <p:sp>
        <p:nvSpPr>
          <p:cNvPr id="741" name="Google Shape;741;p77"/>
          <p:cNvSpPr txBox="1"/>
          <p:nvPr/>
        </p:nvSpPr>
        <p:spPr>
          <a:xfrm>
            <a:off x="184500" y="33694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Typically, multiple tools which attempt to address the same barrier instead increase the cognitive load for learners. This can cause frustration and ultimately abandonment of their assistive technology tools. </a:t>
            </a:r>
            <a:endParaRPr sz="2100" b="1" i="1">
              <a:solidFill>
                <a:schemeClr val="accent5"/>
              </a:solidFill>
              <a:latin typeface="Inter"/>
              <a:ea typeface="Inter"/>
              <a:cs typeface="Inter"/>
              <a:sym typeface="Inter"/>
            </a:endParaRPr>
          </a:p>
        </p:txBody>
      </p:sp>
      <p:sp>
        <p:nvSpPr>
          <p:cNvPr id="738" name="Google Shape;738;p77"/>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5"/>
        <p:cNvGrpSpPr/>
        <p:nvPr/>
      </p:nvGrpSpPr>
      <p:grpSpPr>
        <a:xfrm>
          <a:off x="0" y="0"/>
          <a:ext cx="0" cy="0"/>
          <a:chOff x="0" y="0"/>
          <a:chExt cx="0" cy="0"/>
        </a:xfrm>
      </p:grpSpPr>
      <p:sp>
        <p:nvSpPr>
          <p:cNvPr id="2" name="Title 1">
            <a:extLst>
              <a:ext uri="{FF2B5EF4-FFF2-40B4-BE49-F238E27FC236}">
                <a16:creationId xmlns:a16="http://schemas.microsoft.com/office/drawing/2014/main" id="{4835623F-80E7-4688-ABAA-A93261322A60}"/>
              </a:ext>
            </a:extLst>
          </p:cNvPr>
          <p:cNvSpPr>
            <a:spLocks noGrp="1"/>
          </p:cNvSpPr>
          <p:nvPr>
            <p:ph type="title"/>
          </p:nvPr>
        </p:nvSpPr>
        <p:spPr>
          <a:xfrm>
            <a:off x="672800" y="-714859"/>
            <a:ext cx="8520600" cy="572700"/>
          </a:xfrm>
        </p:spPr>
        <p:txBody>
          <a:bodyPr>
            <a:normAutofit fontScale="90000"/>
          </a:bodyPr>
          <a:lstStyle/>
          <a:p>
            <a:r>
              <a:rPr lang="en-US" dirty="0"/>
              <a:t>Financing Myth 5 Statement</a:t>
            </a:r>
          </a:p>
        </p:txBody>
      </p:sp>
      <p:pic>
        <p:nvPicPr>
          <p:cNvPr id="747" name="Google Shape;747;p78"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48" name="Google Shape;748;p78"/>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If a student likes an assistive technology tool enough, they can purchase it on their own for access. </a:t>
            </a:r>
            <a:endParaRPr sz="2800">
              <a:solidFill>
                <a:srgbClr val="2A3953"/>
              </a:solidFill>
              <a:latin typeface="Inter"/>
              <a:ea typeface="Inter"/>
              <a:cs typeface="Inter"/>
              <a:sym typeface="Inter"/>
            </a:endParaRPr>
          </a:p>
        </p:txBody>
      </p:sp>
      <p:sp>
        <p:nvSpPr>
          <p:cNvPr id="746" name="Google Shape;746;p7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2"/>
        <p:cNvGrpSpPr/>
        <p:nvPr/>
      </p:nvGrpSpPr>
      <p:grpSpPr>
        <a:xfrm>
          <a:off x="0" y="0"/>
          <a:ext cx="0" cy="0"/>
          <a:chOff x="0" y="0"/>
          <a:chExt cx="0" cy="0"/>
        </a:xfrm>
      </p:grpSpPr>
      <p:sp>
        <p:nvSpPr>
          <p:cNvPr id="2" name="Title 1">
            <a:extLst>
              <a:ext uri="{FF2B5EF4-FFF2-40B4-BE49-F238E27FC236}">
                <a16:creationId xmlns:a16="http://schemas.microsoft.com/office/drawing/2014/main" id="{864EED47-9055-4171-99EF-EB9617156B79}"/>
              </a:ext>
            </a:extLst>
          </p:cNvPr>
          <p:cNvSpPr>
            <a:spLocks noGrp="1"/>
          </p:cNvSpPr>
          <p:nvPr>
            <p:ph type="title"/>
          </p:nvPr>
        </p:nvSpPr>
        <p:spPr>
          <a:xfrm>
            <a:off x="672800" y="-714859"/>
            <a:ext cx="8520600" cy="572700"/>
          </a:xfrm>
        </p:spPr>
        <p:txBody>
          <a:bodyPr>
            <a:normAutofit fontScale="90000"/>
          </a:bodyPr>
          <a:lstStyle/>
          <a:p>
            <a:r>
              <a:rPr lang="en-US" dirty="0"/>
              <a:t>Financing Myth 5 Insight</a:t>
            </a:r>
          </a:p>
        </p:txBody>
      </p:sp>
      <p:pic>
        <p:nvPicPr>
          <p:cNvPr id="754" name="Google Shape;754;p79"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55" name="Google Shape;755;p79"/>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If a student likes an assistive technology tool enough, they can purchase it on their own for access. </a:t>
            </a:r>
            <a:endParaRPr sz="2800">
              <a:solidFill>
                <a:srgbClr val="2A3953"/>
              </a:solidFill>
              <a:latin typeface="Inter"/>
              <a:ea typeface="Inter"/>
              <a:cs typeface="Inter"/>
              <a:sym typeface="Inter"/>
            </a:endParaRPr>
          </a:p>
        </p:txBody>
      </p:sp>
      <p:sp>
        <p:nvSpPr>
          <p:cNvPr id="756" name="Google Shape;756;p79"/>
          <p:cNvSpPr txBox="1"/>
          <p:nvPr/>
        </p:nvSpPr>
        <p:spPr>
          <a:xfrm>
            <a:off x="184500" y="31408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If the tool is determined to be an effective accommodation for the learner, then the student should not be self-funding access to a device, software or assistive technology tool.</a:t>
            </a:r>
            <a:endParaRPr sz="2100" b="1" i="1">
              <a:solidFill>
                <a:schemeClr val="accent5"/>
              </a:solidFill>
              <a:latin typeface="Inter"/>
              <a:ea typeface="Inter"/>
              <a:cs typeface="Inter"/>
              <a:sym typeface="Inter"/>
            </a:endParaRPr>
          </a:p>
        </p:txBody>
      </p:sp>
      <p:sp>
        <p:nvSpPr>
          <p:cNvPr id="753" name="Google Shape;753;p79"/>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0"/>
        <p:cNvGrpSpPr/>
        <p:nvPr/>
      </p:nvGrpSpPr>
      <p:grpSpPr>
        <a:xfrm>
          <a:off x="0" y="0"/>
          <a:ext cx="0" cy="0"/>
          <a:chOff x="0" y="0"/>
          <a:chExt cx="0" cy="0"/>
        </a:xfrm>
      </p:grpSpPr>
      <p:sp>
        <p:nvSpPr>
          <p:cNvPr id="761" name="Google Shape;761;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59</a:t>
            </a:fld>
            <a:endParaRPr/>
          </a:p>
        </p:txBody>
      </p:sp>
      <p:sp>
        <p:nvSpPr>
          <p:cNvPr id="762" name="Google Shape;762;p80"/>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Training &amp; Implementation</a:t>
            </a:r>
            <a:endParaRPr>
              <a:solidFill>
                <a:srgbClr val="2A395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5"/>
        <p:cNvGrpSpPr/>
        <p:nvPr/>
      </p:nvGrpSpPr>
      <p:grpSpPr>
        <a:xfrm>
          <a:off x="0" y="0"/>
          <a:ext cx="0" cy="0"/>
          <a:chOff x="0" y="0"/>
          <a:chExt cx="0" cy="0"/>
        </a:xfrm>
      </p:grpSpPr>
      <p:sp>
        <p:nvSpPr>
          <p:cNvPr id="366" name="Google Shape;366;p27"/>
          <p:cNvSpPr txBox="1">
            <a:spLocks noGrp="1"/>
          </p:cNvSpPr>
          <p:nvPr>
            <p:ph type="title"/>
          </p:nvPr>
        </p:nvSpPr>
        <p:spPr>
          <a:xfrm>
            <a:off x="672800" y="637525"/>
            <a:ext cx="7216800" cy="101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600"/>
              <a:t>Disability and Neurodiversity</a:t>
            </a:r>
            <a:endParaRPr sz="3600">
              <a:solidFill>
                <a:srgbClr val="444F66"/>
              </a:solidFill>
            </a:endParaRPr>
          </a:p>
        </p:txBody>
      </p:sp>
      <p:sp>
        <p:nvSpPr>
          <p:cNvPr id="374" name="Google Shape;374;p27"/>
          <p:cNvSpPr txBox="1"/>
          <p:nvPr/>
        </p:nvSpPr>
        <p:spPr>
          <a:xfrm>
            <a:off x="712300" y="1445650"/>
            <a:ext cx="5397300" cy="8313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0"/>
              </a:spcAft>
              <a:buNone/>
            </a:pPr>
            <a:r>
              <a:rPr lang="en-GB" sz="1500">
                <a:solidFill>
                  <a:srgbClr val="2A3953"/>
                </a:solidFill>
                <a:latin typeface="Inter"/>
                <a:ea typeface="Inter"/>
                <a:cs typeface="Inter"/>
                <a:sym typeface="Inter"/>
              </a:rPr>
              <a:t>Students with disabilities, those who identify as neurodiverse and those who have a mental health condition make up a large part of college and university populations</a:t>
            </a:r>
            <a:endParaRPr sz="1800">
              <a:solidFill>
                <a:srgbClr val="E12362"/>
              </a:solidFill>
              <a:latin typeface="Inter"/>
              <a:ea typeface="Inter"/>
              <a:cs typeface="Inter"/>
              <a:sym typeface="Inter"/>
            </a:endParaRPr>
          </a:p>
        </p:txBody>
      </p:sp>
      <p:pic>
        <p:nvPicPr>
          <p:cNvPr id="375" name="Google Shape;375;p27" descr="Texthelper characters using EdTech"/>
          <p:cNvPicPr preferRelativeResize="0"/>
          <p:nvPr/>
        </p:nvPicPr>
        <p:blipFill rotWithShape="1">
          <a:blip r:embed="rId3">
            <a:alphaModFix/>
          </a:blip>
          <a:srcRect l="12724" t="18928" r="22318" b="21093"/>
          <a:stretch/>
        </p:blipFill>
        <p:spPr>
          <a:xfrm>
            <a:off x="7140256" y="732457"/>
            <a:ext cx="1789501" cy="1652265"/>
          </a:xfrm>
          <a:prstGeom prst="rect">
            <a:avLst/>
          </a:prstGeom>
          <a:noFill/>
          <a:ln>
            <a:noFill/>
          </a:ln>
        </p:spPr>
      </p:pic>
      <p:sp>
        <p:nvSpPr>
          <p:cNvPr id="369" name="Google Shape;369;p27"/>
          <p:cNvSpPr txBox="1"/>
          <p:nvPr/>
        </p:nvSpPr>
        <p:spPr>
          <a:xfrm>
            <a:off x="712291" y="2525882"/>
            <a:ext cx="18810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4200">
                <a:solidFill>
                  <a:srgbClr val="2A3953"/>
                </a:solidFill>
                <a:latin typeface="Plus Jakarta Sans ExtraBold"/>
                <a:ea typeface="Plus Jakarta Sans ExtraBold"/>
                <a:cs typeface="Plus Jakarta Sans ExtraBold"/>
                <a:sym typeface="Plus Jakarta Sans ExtraBold"/>
              </a:rPr>
              <a:t>19.4</a:t>
            </a:r>
            <a:r>
              <a:rPr lang="en-GB" sz="4200" baseline="30000">
                <a:solidFill>
                  <a:srgbClr val="2A3953"/>
                </a:solidFill>
                <a:latin typeface="Plus Jakarta Sans ExtraBold"/>
                <a:ea typeface="Plus Jakarta Sans ExtraBold"/>
                <a:cs typeface="Plus Jakarta Sans ExtraBold"/>
                <a:sym typeface="Plus Jakarta Sans ExtraBold"/>
              </a:rPr>
              <a:t>%</a:t>
            </a:r>
            <a:endParaRPr sz="4200" baseline="30000">
              <a:solidFill>
                <a:srgbClr val="E12362"/>
              </a:solidFill>
              <a:latin typeface="Plus Jakarta Sans ExtraBold"/>
              <a:ea typeface="Plus Jakarta Sans ExtraBold"/>
              <a:cs typeface="Plus Jakarta Sans ExtraBold"/>
              <a:sym typeface="Plus Jakarta Sans ExtraBold"/>
            </a:endParaRPr>
          </a:p>
        </p:txBody>
      </p:sp>
      <p:sp>
        <p:nvSpPr>
          <p:cNvPr id="368" name="Google Shape;368;p27"/>
          <p:cNvSpPr txBox="1"/>
          <p:nvPr/>
        </p:nvSpPr>
        <p:spPr>
          <a:xfrm>
            <a:off x="679741" y="3237314"/>
            <a:ext cx="1946100" cy="13575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500"/>
              </a:spcAft>
              <a:buNone/>
            </a:pPr>
            <a:r>
              <a:rPr lang="en-GB" sz="1800">
                <a:solidFill>
                  <a:srgbClr val="2A3953"/>
                </a:solidFill>
                <a:latin typeface="Inter"/>
                <a:ea typeface="Inter"/>
                <a:cs typeface="Inter"/>
                <a:sym typeface="Inter"/>
              </a:rPr>
              <a:t>of college students reports having a disability.</a:t>
            </a:r>
            <a:r>
              <a:rPr lang="en-GB" sz="1800" baseline="30000">
                <a:solidFill>
                  <a:srgbClr val="2A3953"/>
                </a:solidFill>
                <a:latin typeface="Inter"/>
                <a:ea typeface="Inter"/>
                <a:cs typeface="Inter"/>
                <a:sym typeface="Inter"/>
              </a:rPr>
              <a:t>1</a:t>
            </a:r>
            <a:endParaRPr sz="1800" baseline="30000">
              <a:latin typeface="Inter"/>
              <a:ea typeface="Inter"/>
              <a:cs typeface="Inter"/>
              <a:sym typeface="Inter"/>
            </a:endParaRPr>
          </a:p>
        </p:txBody>
      </p:sp>
      <p:sp>
        <p:nvSpPr>
          <p:cNvPr id="370" name="Google Shape;370;p27"/>
          <p:cNvSpPr txBox="1"/>
          <p:nvPr/>
        </p:nvSpPr>
        <p:spPr>
          <a:xfrm>
            <a:off x="3419501" y="2525875"/>
            <a:ext cx="20235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4200">
                <a:solidFill>
                  <a:srgbClr val="2A3953"/>
                </a:solidFill>
                <a:latin typeface="Plus Jakarta Sans ExtraBold"/>
                <a:ea typeface="Plus Jakarta Sans ExtraBold"/>
                <a:cs typeface="Plus Jakarta Sans ExtraBold"/>
                <a:sym typeface="Plus Jakarta Sans ExtraBold"/>
              </a:rPr>
              <a:t>11-30</a:t>
            </a:r>
            <a:r>
              <a:rPr lang="en-GB" sz="4200" baseline="30000">
                <a:solidFill>
                  <a:srgbClr val="2A3953"/>
                </a:solidFill>
                <a:latin typeface="Plus Jakarta Sans ExtraBold"/>
                <a:ea typeface="Plus Jakarta Sans ExtraBold"/>
                <a:cs typeface="Plus Jakarta Sans ExtraBold"/>
                <a:sym typeface="Plus Jakarta Sans ExtraBold"/>
              </a:rPr>
              <a:t>%</a:t>
            </a:r>
            <a:endParaRPr sz="4200" baseline="30000">
              <a:solidFill>
                <a:srgbClr val="E12362"/>
              </a:solidFill>
              <a:latin typeface="Plus Jakarta Sans ExtraBold"/>
              <a:ea typeface="Plus Jakarta Sans ExtraBold"/>
              <a:cs typeface="Plus Jakarta Sans ExtraBold"/>
              <a:sym typeface="Plus Jakarta Sans ExtraBold"/>
            </a:endParaRPr>
          </a:p>
        </p:txBody>
      </p:sp>
      <p:sp>
        <p:nvSpPr>
          <p:cNvPr id="373" name="Google Shape;373;p27"/>
          <p:cNvSpPr txBox="1"/>
          <p:nvPr/>
        </p:nvSpPr>
        <p:spPr>
          <a:xfrm>
            <a:off x="3419491" y="3172364"/>
            <a:ext cx="2258700" cy="13575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500"/>
              </a:spcAft>
              <a:buNone/>
            </a:pPr>
            <a:r>
              <a:rPr lang="en-GB" sz="1800">
                <a:solidFill>
                  <a:srgbClr val="2A3953"/>
                </a:solidFill>
                <a:latin typeface="Inter"/>
                <a:ea typeface="Inter"/>
                <a:cs typeface="Inter"/>
                <a:sym typeface="Inter"/>
              </a:rPr>
              <a:t>Number of college students who identify as neurodiverse.</a:t>
            </a:r>
            <a:r>
              <a:rPr lang="en-GB" sz="1800" baseline="30000">
                <a:solidFill>
                  <a:srgbClr val="2A3953"/>
                </a:solidFill>
                <a:latin typeface="Inter"/>
                <a:ea typeface="Inter"/>
                <a:cs typeface="Inter"/>
                <a:sym typeface="Inter"/>
              </a:rPr>
              <a:t>2</a:t>
            </a:r>
            <a:endParaRPr sz="1800" baseline="30000">
              <a:latin typeface="Inter"/>
              <a:ea typeface="Inter"/>
              <a:cs typeface="Inter"/>
              <a:sym typeface="Inter"/>
            </a:endParaRPr>
          </a:p>
        </p:txBody>
      </p:sp>
      <p:sp>
        <p:nvSpPr>
          <p:cNvPr id="371" name="Google Shape;371;p27"/>
          <p:cNvSpPr txBox="1"/>
          <p:nvPr/>
        </p:nvSpPr>
        <p:spPr>
          <a:xfrm>
            <a:off x="6524066" y="2525882"/>
            <a:ext cx="20235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4200">
                <a:solidFill>
                  <a:srgbClr val="2A3953"/>
                </a:solidFill>
                <a:latin typeface="Plus Jakarta Sans ExtraBold"/>
                <a:ea typeface="Plus Jakarta Sans ExtraBold"/>
                <a:cs typeface="Plus Jakarta Sans ExtraBold"/>
                <a:sym typeface="Plus Jakarta Sans ExtraBold"/>
              </a:rPr>
              <a:t>&gt;60</a:t>
            </a:r>
            <a:r>
              <a:rPr lang="en-GB" sz="4200" baseline="30000">
                <a:solidFill>
                  <a:srgbClr val="2A3953"/>
                </a:solidFill>
                <a:latin typeface="Plus Jakarta Sans ExtraBold"/>
                <a:ea typeface="Plus Jakarta Sans ExtraBold"/>
                <a:cs typeface="Plus Jakarta Sans ExtraBold"/>
                <a:sym typeface="Plus Jakarta Sans ExtraBold"/>
              </a:rPr>
              <a:t>%</a:t>
            </a:r>
            <a:endParaRPr sz="4200" baseline="30000">
              <a:solidFill>
                <a:srgbClr val="E12362"/>
              </a:solidFill>
              <a:latin typeface="Plus Jakarta Sans ExtraBold"/>
              <a:ea typeface="Plus Jakarta Sans ExtraBold"/>
              <a:cs typeface="Plus Jakarta Sans ExtraBold"/>
              <a:sym typeface="Plus Jakarta Sans ExtraBold"/>
            </a:endParaRPr>
          </a:p>
        </p:txBody>
      </p:sp>
      <p:sp>
        <p:nvSpPr>
          <p:cNvPr id="372" name="Google Shape;372;p27"/>
          <p:cNvSpPr txBox="1"/>
          <p:nvPr/>
        </p:nvSpPr>
        <p:spPr>
          <a:xfrm>
            <a:off x="6471851" y="3237325"/>
            <a:ext cx="2023500" cy="1717800"/>
          </a:xfrm>
          <a:prstGeom prst="rect">
            <a:avLst/>
          </a:prstGeom>
          <a:noFill/>
          <a:ln>
            <a:noFill/>
          </a:ln>
        </p:spPr>
        <p:txBody>
          <a:bodyPr spcFirstLastPara="1" wrap="square" lIns="0" tIns="0" rIns="0" bIns="0" anchor="t" anchorCtr="0">
            <a:spAutoFit/>
          </a:bodyPr>
          <a:lstStyle/>
          <a:p>
            <a:pPr marL="0" lvl="0" indent="0" algn="l" rtl="0">
              <a:lnSpc>
                <a:spcPct val="130000"/>
              </a:lnSpc>
              <a:spcBef>
                <a:spcPts val="0"/>
              </a:spcBef>
              <a:spcAft>
                <a:spcPts val="500"/>
              </a:spcAft>
              <a:buNone/>
            </a:pPr>
            <a:r>
              <a:rPr lang="en-GB" sz="1800">
                <a:solidFill>
                  <a:srgbClr val="2A3953"/>
                </a:solidFill>
                <a:latin typeface="Inter"/>
                <a:ea typeface="Inter"/>
                <a:cs typeface="Inter"/>
                <a:sym typeface="Inter"/>
              </a:rPr>
              <a:t>of college students meet the criteria for least one mental health condition.</a:t>
            </a:r>
            <a:r>
              <a:rPr lang="en-GB" sz="1800" baseline="30000">
                <a:solidFill>
                  <a:srgbClr val="2A3953"/>
                </a:solidFill>
                <a:latin typeface="Inter"/>
                <a:ea typeface="Inter"/>
                <a:cs typeface="Inter"/>
                <a:sym typeface="Inter"/>
              </a:rPr>
              <a:t>3</a:t>
            </a:r>
            <a:endParaRPr sz="1800" baseline="30000">
              <a:latin typeface="Inter"/>
              <a:ea typeface="Inter"/>
              <a:cs typeface="Inter"/>
              <a:sym typeface="Inter"/>
            </a:endParaRPr>
          </a:p>
        </p:txBody>
      </p:sp>
      <p:sp>
        <p:nvSpPr>
          <p:cNvPr id="367" name="Google Shape;36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6"/>
        <p:cNvGrpSpPr/>
        <p:nvPr/>
      </p:nvGrpSpPr>
      <p:grpSpPr>
        <a:xfrm>
          <a:off x="0" y="0"/>
          <a:ext cx="0" cy="0"/>
          <a:chOff x="0" y="0"/>
          <a:chExt cx="0" cy="0"/>
        </a:xfrm>
      </p:grpSpPr>
      <p:sp>
        <p:nvSpPr>
          <p:cNvPr id="4" name="Title 3">
            <a:extLst>
              <a:ext uri="{FF2B5EF4-FFF2-40B4-BE49-F238E27FC236}">
                <a16:creationId xmlns:a16="http://schemas.microsoft.com/office/drawing/2014/main" id="{2EA9DC89-D36D-4A2C-9592-97D7709297DB}"/>
              </a:ext>
            </a:extLst>
          </p:cNvPr>
          <p:cNvSpPr>
            <a:spLocks noGrp="1"/>
          </p:cNvSpPr>
          <p:nvPr>
            <p:ph type="title"/>
          </p:nvPr>
        </p:nvSpPr>
        <p:spPr>
          <a:xfrm>
            <a:off x="672800" y="-1099059"/>
            <a:ext cx="8520600" cy="572700"/>
          </a:xfrm>
        </p:spPr>
        <p:txBody>
          <a:bodyPr>
            <a:normAutofit fontScale="90000"/>
          </a:bodyPr>
          <a:lstStyle/>
          <a:p>
            <a:r>
              <a:rPr lang="en-US" dirty="0"/>
              <a:t>Training &amp; Implementation Myth 1 Statement</a:t>
            </a:r>
          </a:p>
        </p:txBody>
      </p:sp>
      <p:pic>
        <p:nvPicPr>
          <p:cNvPr id="768" name="Google Shape;768;p81"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69" name="Google Shape;769;p81"/>
          <p:cNvSpPr txBox="1"/>
          <p:nvPr/>
        </p:nvSpPr>
        <p:spPr>
          <a:xfrm>
            <a:off x="1943775" y="917200"/>
            <a:ext cx="69480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Providing the AT tool to a student is enough. They can figure out how to use it on their own without training or support from me. </a:t>
            </a:r>
            <a:endParaRPr sz="2800">
              <a:solidFill>
                <a:srgbClr val="2A3953"/>
              </a:solidFill>
              <a:latin typeface="Inter"/>
              <a:ea typeface="Inter"/>
              <a:cs typeface="Inter"/>
              <a:sym typeface="Inter"/>
            </a:endParaRPr>
          </a:p>
        </p:txBody>
      </p:sp>
      <p:sp>
        <p:nvSpPr>
          <p:cNvPr id="767" name="Google Shape;767;p81"/>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3"/>
        <p:cNvGrpSpPr/>
        <p:nvPr/>
      </p:nvGrpSpPr>
      <p:grpSpPr>
        <a:xfrm>
          <a:off x="0" y="0"/>
          <a:ext cx="0" cy="0"/>
          <a:chOff x="0" y="0"/>
          <a:chExt cx="0" cy="0"/>
        </a:xfrm>
      </p:grpSpPr>
      <p:sp>
        <p:nvSpPr>
          <p:cNvPr id="2" name="Title 1">
            <a:extLst>
              <a:ext uri="{FF2B5EF4-FFF2-40B4-BE49-F238E27FC236}">
                <a16:creationId xmlns:a16="http://schemas.microsoft.com/office/drawing/2014/main" id="{5D5529B4-4FC0-4165-91BA-62A3C331D352}"/>
              </a:ext>
            </a:extLst>
          </p:cNvPr>
          <p:cNvSpPr>
            <a:spLocks noGrp="1"/>
          </p:cNvSpPr>
          <p:nvPr>
            <p:ph type="title"/>
          </p:nvPr>
        </p:nvSpPr>
        <p:spPr>
          <a:xfrm>
            <a:off x="672800" y="-868539"/>
            <a:ext cx="8520600" cy="572700"/>
          </a:xfrm>
        </p:spPr>
        <p:txBody>
          <a:bodyPr>
            <a:normAutofit fontScale="90000"/>
          </a:bodyPr>
          <a:lstStyle/>
          <a:p>
            <a:r>
              <a:rPr lang="en-US" dirty="0"/>
              <a:t>Training &amp; Implementation Myth 1 Insight</a:t>
            </a:r>
          </a:p>
        </p:txBody>
      </p:sp>
      <p:pic>
        <p:nvPicPr>
          <p:cNvPr id="775" name="Google Shape;775;p82"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76" name="Google Shape;776;p82"/>
          <p:cNvSpPr txBox="1"/>
          <p:nvPr/>
        </p:nvSpPr>
        <p:spPr>
          <a:xfrm>
            <a:off x="1943775" y="917200"/>
            <a:ext cx="69480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Providing the AT tool to a student is enough. They can figure out how to use it on their own without training or support from me. </a:t>
            </a:r>
            <a:endParaRPr sz="2800">
              <a:solidFill>
                <a:srgbClr val="2A3953"/>
              </a:solidFill>
              <a:latin typeface="Inter"/>
              <a:ea typeface="Inter"/>
              <a:cs typeface="Inter"/>
              <a:sym typeface="Inter"/>
            </a:endParaRPr>
          </a:p>
        </p:txBody>
      </p:sp>
      <p:sp>
        <p:nvSpPr>
          <p:cNvPr id="777" name="Google Shape;777;p82"/>
          <p:cNvSpPr txBox="1"/>
          <p:nvPr/>
        </p:nvSpPr>
        <p:spPr>
          <a:xfrm>
            <a:off x="184500" y="31408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Providing the tool is only part of access. Students will require some level of training or support from you, your office or campus as it relates to these tools. It is campus’ responsibility to find the support and resources for students. </a:t>
            </a:r>
            <a:endParaRPr sz="2100" b="1" i="1">
              <a:solidFill>
                <a:schemeClr val="accent5"/>
              </a:solidFill>
              <a:latin typeface="Inter"/>
              <a:ea typeface="Inter"/>
              <a:cs typeface="Inter"/>
              <a:sym typeface="Inter"/>
            </a:endParaRPr>
          </a:p>
        </p:txBody>
      </p:sp>
      <p:sp>
        <p:nvSpPr>
          <p:cNvPr id="774" name="Google Shape;774;p82"/>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1"/>
        <p:cNvGrpSpPr/>
        <p:nvPr/>
      </p:nvGrpSpPr>
      <p:grpSpPr>
        <a:xfrm>
          <a:off x="0" y="0"/>
          <a:ext cx="0" cy="0"/>
          <a:chOff x="0" y="0"/>
          <a:chExt cx="0" cy="0"/>
        </a:xfrm>
      </p:grpSpPr>
      <p:sp>
        <p:nvSpPr>
          <p:cNvPr id="2" name="Title 1">
            <a:extLst>
              <a:ext uri="{FF2B5EF4-FFF2-40B4-BE49-F238E27FC236}">
                <a16:creationId xmlns:a16="http://schemas.microsoft.com/office/drawing/2014/main" id="{6EB8F4D7-E622-419D-B8DA-A16FEF65794A}"/>
              </a:ext>
            </a:extLst>
          </p:cNvPr>
          <p:cNvSpPr>
            <a:spLocks noGrp="1"/>
          </p:cNvSpPr>
          <p:nvPr>
            <p:ph type="title"/>
          </p:nvPr>
        </p:nvSpPr>
        <p:spPr>
          <a:xfrm>
            <a:off x="672800" y="-1022219"/>
            <a:ext cx="8520600" cy="572700"/>
          </a:xfrm>
        </p:spPr>
        <p:txBody>
          <a:bodyPr>
            <a:normAutofit fontScale="90000"/>
          </a:bodyPr>
          <a:lstStyle/>
          <a:p>
            <a:r>
              <a:rPr lang="en-US" dirty="0"/>
              <a:t>Training &amp; Implementation Myth 2 Statement</a:t>
            </a:r>
          </a:p>
        </p:txBody>
      </p:sp>
      <p:pic>
        <p:nvPicPr>
          <p:cNvPr id="783" name="Google Shape;783;p83"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84" name="Google Shape;784;p83"/>
          <p:cNvSpPr txBox="1"/>
          <p:nvPr/>
        </p:nvSpPr>
        <p:spPr>
          <a:xfrm>
            <a:off x="1943775" y="917200"/>
            <a:ext cx="68250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dirty="0">
                <a:solidFill>
                  <a:srgbClr val="2A3953"/>
                </a:solidFill>
                <a:latin typeface="Inter"/>
                <a:ea typeface="Inter"/>
                <a:cs typeface="Inter"/>
                <a:sym typeface="Inter"/>
              </a:rPr>
              <a:t>Students have grown up in the digital age. They can figure out how to use this assistive technology on their own. </a:t>
            </a:r>
            <a:endParaRPr sz="2800" dirty="0">
              <a:solidFill>
                <a:srgbClr val="2A3953"/>
              </a:solidFill>
              <a:latin typeface="Inter"/>
              <a:ea typeface="Inter"/>
              <a:cs typeface="Inter"/>
              <a:sym typeface="Inter"/>
            </a:endParaRPr>
          </a:p>
        </p:txBody>
      </p:sp>
      <p:sp>
        <p:nvSpPr>
          <p:cNvPr id="782" name="Google Shape;782;p83"/>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8"/>
        <p:cNvGrpSpPr/>
        <p:nvPr/>
      </p:nvGrpSpPr>
      <p:grpSpPr>
        <a:xfrm>
          <a:off x="0" y="0"/>
          <a:ext cx="0" cy="0"/>
          <a:chOff x="0" y="0"/>
          <a:chExt cx="0" cy="0"/>
        </a:xfrm>
      </p:grpSpPr>
      <p:sp>
        <p:nvSpPr>
          <p:cNvPr id="2" name="Title 1">
            <a:extLst>
              <a:ext uri="{FF2B5EF4-FFF2-40B4-BE49-F238E27FC236}">
                <a16:creationId xmlns:a16="http://schemas.microsoft.com/office/drawing/2014/main" id="{CA13F8C7-BA8A-44AA-9CA7-D238ABED9AFB}"/>
              </a:ext>
            </a:extLst>
          </p:cNvPr>
          <p:cNvSpPr>
            <a:spLocks noGrp="1"/>
          </p:cNvSpPr>
          <p:nvPr>
            <p:ph type="title"/>
          </p:nvPr>
        </p:nvSpPr>
        <p:spPr>
          <a:xfrm>
            <a:off x="672800" y="-945379"/>
            <a:ext cx="8520600" cy="572700"/>
          </a:xfrm>
        </p:spPr>
        <p:txBody>
          <a:bodyPr>
            <a:normAutofit fontScale="90000"/>
          </a:bodyPr>
          <a:lstStyle/>
          <a:p>
            <a:r>
              <a:rPr lang="en-US" dirty="0"/>
              <a:t>Training &amp; Implementation Myth 2 Insight</a:t>
            </a:r>
          </a:p>
        </p:txBody>
      </p:sp>
      <p:pic>
        <p:nvPicPr>
          <p:cNvPr id="790" name="Google Shape;790;p84"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91" name="Google Shape;791;p84"/>
          <p:cNvSpPr txBox="1"/>
          <p:nvPr/>
        </p:nvSpPr>
        <p:spPr>
          <a:xfrm>
            <a:off x="1943775" y="917200"/>
            <a:ext cx="68250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Students have grown up in the digital age. They can figure out how to use this assistive technology on their own. </a:t>
            </a:r>
            <a:endParaRPr sz="2800">
              <a:solidFill>
                <a:srgbClr val="2A3953"/>
              </a:solidFill>
              <a:latin typeface="Inter"/>
              <a:ea typeface="Inter"/>
              <a:cs typeface="Inter"/>
              <a:sym typeface="Inter"/>
            </a:endParaRPr>
          </a:p>
        </p:txBody>
      </p:sp>
      <p:sp>
        <p:nvSpPr>
          <p:cNvPr id="792" name="Google Shape;792;p84"/>
          <p:cNvSpPr txBox="1"/>
          <p:nvPr/>
        </p:nvSpPr>
        <p:spPr>
          <a:xfrm>
            <a:off x="184500" y="28360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Despite growing up in the digital age, students are technologically savvy with mobile devices and tools they are used to using. Tools or devices which differ from this can be a challenge for students to learn. </a:t>
            </a:r>
            <a:endParaRPr sz="2100" b="1" i="1">
              <a:solidFill>
                <a:schemeClr val="accent5"/>
              </a:solidFill>
              <a:latin typeface="Inter"/>
              <a:ea typeface="Inter"/>
              <a:cs typeface="Inter"/>
              <a:sym typeface="Inter"/>
            </a:endParaRPr>
          </a:p>
        </p:txBody>
      </p:sp>
      <p:sp>
        <p:nvSpPr>
          <p:cNvPr id="789" name="Google Shape;789;p84"/>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6"/>
        <p:cNvGrpSpPr/>
        <p:nvPr/>
      </p:nvGrpSpPr>
      <p:grpSpPr>
        <a:xfrm>
          <a:off x="0" y="0"/>
          <a:ext cx="0" cy="0"/>
          <a:chOff x="0" y="0"/>
          <a:chExt cx="0" cy="0"/>
        </a:xfrm>
      </p:grpSpPr>
      <p:sp>
        <p:nvSpPr>
          <p:cNvPr id="2" name="Title 1">
            <a:extLst>
              <a:ext uri="{FF2B5EF4-FFF2-40B4-BE49-F238E27FC236}">
                <a16:creationId xmlns:a16="http://schemas.microsoft.com/office/drawing/2014/main" id="{B7EA4791-7480-40B2-B026-4341139C28BB}"/>
              </a:ext>
            </a:extLst>
          </p:cNvPr>
          <p:cNvSpPr>
            <a:spLocks noGrp="1"/>
          </p:cNvSpPr>
          <p:nvPr>
            <p:ph type="title"/>
          </p:nvPr>
        </p:nvSpPr>
        <p:spPr>
          <a:xfrm>
            <a:off x="672800" y="-1099059"/>
            <a:ext cx="8520600" cy="572700"/>
          </a:xfrm>
        </p:spPr>
        <p:txBody>
          <a:bodyPr>
            <a:normAutofit fontScale="90000"/>
          </a:bodyPr>
          <a:lstStyle/>
          <a:p>
            <a:r>
              <a:rPr lang="en-US" dirty="0"/>
              <a:t>Training &amp; Implementation Myth 3 Statement</a:t>
            </a:r>
          </a:p>
        </p:txBody>
      </p:sp>
      <p:pic>
        <p:nvPicPr>
          <p:cNvPr id="798" name="Google Shape;798;p85"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799" name="Google Shape;799;p85"/>
          <p:cNvSpPr txBox="1"/>
          <p:nvPr/>
        </p:nvSpPr>
        <p:spPr>
          <a:xfrm>
            <a:off x="1943775" y="917200"/>
            <a:ext cx="67977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I have limited capacity to help with training and support on assistive technology. Providing the tools to students is enough. </a:t>
            </a:r>
            <a:endParaRPr sz="2800">
              <a:solidFill>
                <a:srgbClr val="2A3953"/>
              </a:solidFill>
              <a:latin typeface="Inter"/>
              <a:ea typeface="Inter"/>
              <a:cs typeface="Inter"/>
              <a:sym typeface="Inter"/>
            </a:endParaRPr>
          </a:p>
        </p:txBody>
      </p:sp>
      <p:sp>
        <p:nvSpPr>
          <p:cNvPr id="797" name="Google Shape;797;p85"/>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03"/>
        <p:cNvGrpSpPr/>
        <p:nvPr/>
      </p:nvGrpSpPr>
      <p:grpSpPr>
        <a:xfrm>
          <a:off x="0" y="0"/>
          <a:ext cx="0" cy="0"/>
          <a:chOff x="0" y="0"/>
          <a:chExt cx="0" cy="0"/>
        </a:xfrm>
      </p:grpSpPr>
      <p:sp>
        <p:nvSpPr>
          <p:cNvPr id="2" name="Title 1">
            <a:extLst>
              <a:ext uri="{FF2B5EF4-FFF2-40B4-BE49-F238E27FC236}">
                <a16:creationId xmlns:a16="http://schemas.microsoft.com/office/drawing/2014/main" id="{2693ED20-8700-464E-8300-ABB4761D8D54}"/>
              </a:ext>
            </a:extLst>
          </p:cNvPr>
          <p:cNvSpPr>
            <a:spLocks noGrp="1"/>
          </p:cNvSpPr>
          <p:nvPr>
            <p:ph type="title"/>
          </p:nvPr>
        </p:nvSpPr>
        <p:spPr>
          <a:xfrm>
            <a:off x="672800" y="-868539"/>
            <a:ext cx="8520600" cy="572700"/>
          </a:xfrm>
        </p:spPr>
        <p:txBody>
          <a:bodyPr>
            <a:normAutofit fontScale="90000"/>
          </a:bodyPr>
          <a:lstStyle/>
          <a:p>
            <a:r>
              <a:rPr lang="en-US" dirty="0"/>
              <a:t>Training &amp; Implementation Myth 3 Insight</a:t>
            </a:r>
          </a:p>
        </p:txBody>
      </p:sp>
      <p:pic>
        <p:nvPicPr>
          <p:cNvPr id="805" name="Google Shape;805;p86"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806" name="Google Shape;806;p86"/>
          <p:cNvSpPr txBox="1"/>
          <p:nvPr/>
        </p:nvSpPr>
        <p:spPr>
          <a:xfrm>
            <a:off x="1943775" y="917200"/>
            <a:ext cx="67977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800">
                <a:solidFill>
                  <a:srgbClr val="2A3953"/>
                </a:solidFill>
                <a:latin typeface="Inter"/>
                <a:ea typeface="Inter"/>
                <a:cs typeface="Inter"/>
                <a:sym typeface="Inter"/>
              </a:rPr>
              <a:t>I have limited capacity to help with training and support on assistive technology. Providing the tools to students is enough. </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800">
              <a:solidFill>
                <a:srgbClr val="2A3953"/>
              </a:solidFill>
              <a:latin typeface="Inter"/>
              <a:ea typeface="Inter"/>
              <a:cs typeface="Inter"/>
              <a:sym typeface="Inter"/>
            </a:endParaRPr>
          </a:p>
        </p:txBody>
      </p:sp>
      <p:sp>
        <p:nvSpPr>
          <p:cNvPr id="807" name="Google Shape;807;p86"/>
          <p:cNvSpPr txBox="1"/>
          <p:nvPr/>
        </p:nvSpPr>
        <p:spPr>
          <a:xfrm>
            <a:off x="184500" y="30646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Advocating for resources and supports, which also creatively finding solutions is key in supporting learners with assistive technology onboarding and training. </a:t>
            </a:r>
            <a:endParaRPr sz="2100" b="1" i="1">
              <a:solidFill>
                <a:schemeClr val="accent5"/>
              </a:solidFill>
              <a:latin typeface="Inter"/>
              <a:ea typeface="Inter"/>
              <a:cs typeface="Inter"/>
              <a:sym typeface="Inter"/>
            </a:endParaRPr>
          </a:p>
        </p:txBody>
      </p:sp>
      <p:sp>
        <p:nvSpPr>
          <p:cNvPr id="804" name="Google Shape;804;p8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1"/>
        <p:cNvGrpSpPr/>
        <p:nvPr/>
      </p:nvGrpSpPr>
      <p:grpSpPr>
        <a:xfrm>
          <a:off x="0" y="0"/>
          <a:ext cx="0" cy="0"/>
          <a:chOff x="0" y="0"/>
          <a:chExt cx="0" cy="0"/>
        </a:xfrm>
      </p:grpSpPr>
      <p:sp>
        <p:nvSpPr>
          <p:cNvPr id="2" name="Title 1">
            <a:extLst>
              <a:ext uri="{FF2B5EF4-FFF2-40B4-BE49-F238E27FC236}">
                <a16:creationId xmlns:a16="http://schemas.microsoft.com/office/drawing/2014/main" id="{53B82830-A6ED-4344-BFBE-2E566B577E75}"/>
              </a:ext>
            </a:extLst>
          </p:cNvPr>
          <p:cNvSpPr>
            <a:spLocks noGrp="1"/>
          </p:cNvSpPr>
          <p:nvPr>
            <p:ph type="title"/>
          </p:nvPr>
        </p:nvSpPr>
        <p:spPr>
          <a:xfrm>
            <a:off x="672800" y="-1329579"/>
            <a:ext cx="8520600" cy="572700"/>
          </a:xfrm>
        </p:spPr>
        <p:txBody>
          <a:bodyPr>
            <a:normAutofit fontScale="90000"/>
          </a:bodyPr>
          <a:lstStyle/>
          <a:p>
            <a:r>
              <a:rPr lang="en-US" dirty="0"/>
              <a:t>Training &amp; Implementation Myth 4 Statement</a:t>
            </a:r>
          </a:p>
        </p:txBody>
      </p:sp>
      <p:pic>
        <p:nvPicPr>
          <p:cNvPr id="813" name="Google Shape;813;p87"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814" name="Google Shape;814;p87"/>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Supporting a learner with AT takes a lot of time and effort. </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812" name="Google Shape;812;p87"/>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8"/>
        <p:cNvGrpSpPr/>
        <p:nvPr/>
      </p:nvGrpSpPr>
      <p:grpSpPr>
        <a:xfrm>
          <a:off x="0" y="0"/>
          <a:ext cx="0" cy="0"/>
          <a:chOff x="0" y="0"/>
          <a:chExt cx="0" cy="0"/>
        </a:xfrm>
      </p:grpSpPr>
      <p:sp>
        <p:nvSpPr>
          <p:cNvPr id="2" name="Title 1">
            <a:extLst>
              <a:ext uri="{FF2B5EF4-FFF2-40B4-BE49-F238E27FC236}">
                <a16:creationId xmlns:a16="http://schemas.microsoft.com/office/drawing/2014/main" id="{EC335BC0-B6F5-4807-9ADF-BF380488FD9C}"/>
              </a:ext>
            </a:extLst>
          </p:cNvPr>
          <p:cNvSpPr>
            <a:spLocks noGrp="1"/>
          </p:cNvSpPr>
          <p:nvPr>
            <p:ph type="title"/>
          </p:nvPr>
        </p:nvSpPr>
        <p:spPr>
          <a:xfrm>
            <a:off x="672800" y="-791699"/>
            <a:ext cx="8520600" cy="572700"/>
          </a:xfrm>
        </p:spPr>
        <p:txBody>
          <a:bodyPr>
            <a:normAutofit fontScale="90000"/>
          </a:bodyPr>
          <a:lstStyle/>
          <a:p>
            <a:r>
              <a:rPr lang="en-US" dirty="0"/>
              <a:t>Training &amp; Implementation Myth 4 Insight</a:t>
            </a:r>
          </a:p>
        </p:txBody>
      </p:sp>
      <p:pic>
        <p:nvPicPr>
          <p:cNvPr id="820" name="Google Shape;820;p88"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821" name="Google Shape;821;p88"/>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800">
                <a:solidFill>
                  <a:srgbClr val="2A3953"/>
                </a:solidFill>
                <a:latin typeface="Inter"/>
                <a:ea typeface="Inter"/>
                <a:cs typeface="Inter"/>
                <a:sym typeface="Inter"/>
              </a:rPr>
              <a:t>Supporting a learner with AT takes a lot of time and effort. </a:t>
            </a:r>
            <a:endParaRPr sz="28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3200">
              <a:solidFill>
                <a:srgbClr val="2A3953"/>
              </a:solidFill>
              <a:latin typeface="Inter"/>
              <a:ea typeface="Inter"/>
              <a:cs typeface="Inter"/>
              <a:sym typeface="Inter"/>
            </a:endParaRPr>
          </a:p>
        </p:txBody>
      </p:sp>
      <p:sp>
        <p:nvSpPr>
          <p:cNvPr id="822" name="Google Shape;822;p88"/>
          <p:cNvSpPr txBox="1"/>
          <p:nvPr/>
        </p:nvSpPr>
        <p:spPr>
          <a:xfrm>
            <a:off x="184500" y="21502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While some AT tools are complex and require copious amounts of training, for the majority of students, the AT tools they will use require little time to learn. This can be in less than 15 minutes. For students with more complex needs, partnering with outside agencies or consultants can be key in providing the appropriate amount and type of training a student needs to effectively use a tool. </a:t>
            </a:r>
            <a:endParaRPr sz="2100" b="1" i="1">
              <a:solidFill>
                <a:schemeClr val="accent5"/>
              </a:solidFill>
              <a:latin typeface="Inter"/>
              <a:ea typeface="Inter"/>
              <a:cs typeface="Inter"/>
              <a:sym typeface="Inter"/>
            </a:endParaRPr>
          </a:p>
        </p:txBody>
      </p:sp>
      <p:sp>
        <p:nvSpPr>
          <p:cNvPr id="819" name="Google Shape;819;p8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26"/>
        <p:cNvGrpSpPr/>
        <p:nvPr/>
      </p:nvGrpSpPr>
      <p:grpSpPr>
        <a:xfrm>
          <a:off x="0" y="0"/>
          <a:ext cx="0" cy="0"/>
          <a:chOff x="0" y="0"/>
          <a:chExt cx="0" cy="0"/>
        </a:xfrm>
      </p:grpSpPr>
      <p:sp>
        <p:nvSpPr>
          <p:cNvPr id="2" name="Title 1">
            <a:extLst>
              <a:ext uri="{FF2B5EF4-FFF2-40B4-BE49-F238E27FC236}">
                <a16:creationId xmlns:a16="http://schemas.microsoft.com/office/drawing/2014/main" id="{9599CA8C-DB54-4602-9733-970ED2027F9D}"/>
              </a:ext>
            </a:extLst>
          </p:cNvPr>
          <p:cNvSpPr>
            <a:spLocks noGrp="1"/>
          </p:cNvSpPr>
          <p:nvPr>
            <p:ph type="title"/>
          </p:nvPr>
        </p:nvSpPr>
        <p:spPr>
          <a:xfrm>
            <a:off x="672800" y="-1022219"/>
            <a:ext cx="8520600" cy="572700"/>
          </a:xfrm>
        </p:spPr>
        <p:txBody>
          <a:bodyPr>
            <a:normAutofit fontScale="90000"/>
          </a:bodyPr>
          <a:lstStyle/>
          <a:p>
            <a:r>
              <a:rPr lang="en-US" dirty="0"/>
              <a:t>Training &amp; Implementation Myth 5 Statement</a:t>
            </a:r>
          </a:p>
        </p:txBody>
      </p:sp>
      <p:pic>
        <p:nvPicPr>
          <p:cNvPr id="828" name="Google Shape;828;p89"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829" name="Google Shape;829;p89"/>
          <p:cNvSpPr txBox="1"/>
          <p:nvPr/>
        </p:nvSpPr>
        <p:spPr>
          <a:xfrm>
            <a:off x="1943775" y="917200"/>
            <a:ext cx="68250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I have to coordinate, fund, vet, implement and train assistive technology (universal technology/ edtech) own my own.</a:t>
            </a:r>
            <a:endParaRPr sz="2800">
              <a:solidFill>
                <a:srgbClr val="2A3953"/>
              </a:solidFill>
              <a:latin typeface="Inter"/>
              <a:ea typeface="Inter"/>
              <a:cs typeface="Inter"/>
              <a:sym typeface="Inter"/>
            </a:endParaRPr>
          </a:p>
        </p:txBody>
      </p:sp>
      <p:sp>
        <p:nvSpPr>
          <p:cNvPr id="827" name="Google Shape;827;p89"/>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3"/>
        <p:cNvGrpSpPr/>
        <p:nvPr/>
      </p:nvGrpSpPr>
      <p:grpSpPr>
        <a:xfrm>
          <a:off x="0" y="0"/>
          <a:ext cx="0" cy="0"/>
          <a:chOff x="0" y="0"/>
          <a:chExt cx="0" cy="0"/>
        </a:xfrm>
      </p:grpSpPr>
      <p:sp>
        <p:nvSpPr>
          <p:cNvPr id="2" name="Title 1">
            <a:extLst>
              <a:ext uri="{FF2B5EF4-FFF2-40B4-BE49-F238E27FC236}">
                <a16:creationId xmlns:a16="http://schemas.microsoft.com/office/drawing/2014/main" id="{ECDE0FA5-4469-4B18-89F7-7F7199E36AD2}"/>
              </a:ext>
            </a:extLst>
          </p:cNvPr>
          <p:cNvSpPr>
            <a:spLocks noGrp="1"/>
          </p:cNvSpPr>
          <p:nvPr>
            <p:ph type="title"/>
          </p:nvPr>
        </p:nvSpPr>
        <p:spPr>
          <a:xfrm>
            <a:off x="672800" y="-868539"/>
            <a:ext cx="8520600" cy="572700"/>
          </a:xfrm>
        </p:spPr>
        <p:txBody>
          <a:bodyPr>
            <a:normAutofit fontScale="90000"/>
          </a:bodyPr>
          <a:lstStyle/>
          <a:p>
            <a:r>
              <a:rPr lang="en-US" dirty="0"/>
              <a:t>Training &amp; Implementation Myth 5 Insight</a:t>
            </a:r>
          </a:p>
        </p:txBody>
      </p:sp>
      <p:pic>
        <p:nvPicPr>
          <p:cNvPr id="835" name="Google Shape;835;p90"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836" name="Google Shape;836;p90"/>
          <p:cNvSpPr txBox="1"/>
          <p:nvPr/>
        </p:nvSpPr>
        <p:spPr>
          <a:xfrm>
            <a:off x="1943775" y="917200"/>
            <a:ext cx="6825000" cy="252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GB" sz="2800">
                <a:solidFill>
                  <a:srgbClr val="2A3953"/>
                </a:solidFill>
                <a:latin typeface="Inter"/>
                <a:ea typeface="Inter"/>
                <a:cs typeface="Inter"/>
                <a:sym typeface="Inter"/>
              </a:rPr>
              <a:t>I have to coordinate, fund, vet, implement and train assistive technology (universal technology/ edtech) own my own.</a:t>
            </a:r>
            <a:endParaRPr sz="2800">
              <a:solidFill>
                <a:srgbClr val="2A3953"/>
              </a:solidFill>
              <a:latin typeface="Inter"/>
              <a:ea typeface="Inter"/>
              <a:cs typeface="Inter"/>
              <a:sym typeface="Inter"/>
            </a:endParaRPr>
          </a:p>
        </p:txBody>
      </p:sp>
      <p:sp>
        <p:nvSpPr>
          <p:cNvPr id="837" name="Google Shape;837;p90"/>
          <p:cNvSpPr txBox="1"/>
          <p:nvPr/>
        </p:nvSpPr>
        <p:spPr>
          <a:xfrm>
            <a:off x="184500" y="3064675"/>
            <a:ext cx="8775000" cy="2525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GB" sz="2100" b="1" i="1">
                <a:solidFill>
                  <a:schemeClr val="accent5"/>
                </a:solidFill>
                <a:latin typeface="Inter"/>
                <a:ea typeface="Inter"/>
                <a:cs typeface="Inter"/>
                <a:sym typeface="Inter"/>
              </a:rPr>
              <a:t>You are part of a wider campus ecosystem. Collaborate with your colleagues to help fund and implement these tools. Student support offices and technology teams on campus are some of your best AT assets. Collating resources is key to share with students to support training efforts.</a:t>
            </a:r>
            <a:endParaRPr sz="2100" b="1" i="1">
              <a:solidFill>
                <a:schemeClr val="accent5"/>
              </a:solidFill>
              <a:latin typeface="Inter"/>
              <a:ea typeface="Inter"/>
              <a:cs typeface="Inter"/>
              <a:sym typeface="Inter"/>
            </a:endParaRPr>
          </a:p>
        </p:txBody>
      </p:sp>
      <p:sp>
        <p:nvSpPr>
          <p:cNvPr id="834" name="Google Shape;834;p90"/>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9"/>
        <p:cNvGrpSpPr/>
        <p:nvPr/>
      </p:nvGrpSpPr>
      <p:grpSpPr>
        <a:xfrm>
          <a:off x="0" y="0"/>
          <a:ext cx="0" cy="0"/>
          <a:chOff x="0" y="0"/>
          <a:chExt cx="0" cy="0"/>
        </a:xfrm>
      </p:grpSpPr>
      <p:pic>
        <p:nvPicPr>
          <p:cNvPr id="381" name="Google Shape;381;p28" descr="Quotation mark"/>
          <p:cNvPicPr preferRelativeResize="0"/>
          <p:nvPr/>
        </p:nvPicPr>
        <p:blipFill>
          <a:blip r:embed="rId3">
            <a:alphaModFix/>
          </a:blip>
          <a:stretch>
            <a:fillRect/>
          </a:stretch>
        </p:blipFill>
        <p:spPr>
          <a:xfrm>
            <a:off x="1033200" y="1051200"/>
            <a:ext cx="576000" cy="417600"/>
          </a:xfrm>
          <a:prstGeom prst="rect">
            <a:avLst/>
          </a:prstGeom>
          <a:noFill/>
          <a:ln>
            <a:noFill/>
          </a:ln>
        </p:spPr>
      </p:pic>
      <p:sp>
        <p:nvSpPr>
          <p:cNvPr id="383" name="Google Shape;383;p28"/>
          <p:cNvSpPr txBox="1"/>
          <p:nvPr/>
        </p:nvSpPr>
        <p:spPr>
          <a:xfrm>
            <a:off x="1943775" y="917200"/>
            <a:ext cx="5842500" cy="25251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1000"/>
              </a:spcAft>
              <a:buNone/>
            </a:pPr>
            <a:r>
              <a:rPr lang="en-GB" sz="2000">
                <a:solidFill>
                  <a:srgbClr val="001E3F"/>
                </a:solidFill>
                <a:latin typeface="Inter"/>
                <a:ea typeface="Inter"/>
                <a:cs typeface="Inter"/>
                <a:sym typeface="Inter"/>
              </a:rPr>
              <a:t>“A large, diverse sample of undergraduates with and without disabilities </a:t>
            </a:r>
            <a:r>
              <a:rPr lang="en-GB" sz="2000" b="1">
                <a:solidFill>
                  <a:srgbClr val="E12362"/>
                </a:solidFill>
                <a:latin typeface="Inter"/>
                <a:ea typeface="Inter"/>
                <a:cs typeface="Inter"/>
                <a:sym typeface="Inter"/>
              </a:rPr>
              <a:t>rated their academic functioning across multiple domains</a:t>
            </a:r>
            <a:r>
              <a:rPr lang="en-GB" sz="2000">
                <a:solidFill>
                  <a:srgbClr val="001E3F"/>
                </a:solidFill>
                <a:latin typeface="Inter"/>
                <a:ea typeface="Inter"/>
                <a:cs typeface="Inter"/>
                <a:sym typeface="Inter"/>
              </a:rPr>
              <a:t>… Overall, 95.5% of students with disabilities an 90.0% of students without disabilities reported at least one substantial limitation in academic functioning.” </a:t>
            </a:r>
            <a:endParaRPr sz="2000">
              <a:solidFill>
                <a:srgbClr val="001E3F"/>
              </a:solidFill>
              <a:latin typeface="Inter"/>
              <a:ea typeface="Inter"/>
              <a:cs typeface="Inter"/>
              <a:sym typeface="Inter"/>
            </a:endParaRPr>
          </a:p>
        </p:txBody>
      </p:sp>
      <p:sp>
        <p:nvSpPr>
          <p:cNvPr id="382" name="Google Shape;382;p28"/>
          <p:cNvSpPr txBox="1">
            <a:spLocks noGrp="1"/>
          </p:cNvSpPr>
          <p:nvPr>
            <p:ph type="title"/>
          </p:nvPr>
        </p:nvSpPr>
        <p:spPr>
          <a:xfrm>
            <a:off x="1174900" y="3909475"/>
            <a:ext cx="6696900" cy="942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GB" sz="1000">
                <a:solidFill>
                  <a:srgbClr val="333333"/>
                </a:solidFill>
                <a:highlight>
                  <a:srgbClr val="FCFCFC"/>
                </a:highlight>
                <a:latin typeface="Inter"/>
                <a:ea typeface="Inter"/>
                <a:cs typeface="Inter"/>
                <a:sym typeface="Inter"/>
              </a:rPr>
              <a:t>Weis, R., Waters, E.A. Evidence-Based Accommodations for Postsecondary Students with Disabilities: Beware the Base Rate Fallacy. </a:t>
            </a:r>
            <a:r>
              <a:rPr lang="en-GB" sz="1000" i="1">
                <a:solidFill>
                  <a:srgbClr val="333333"/>
                </a:solidFill>
                <a:highlight>
                  <a:srgbClr val="FCFCFC"/>
                </a:highlight>
                <a:latin typeface="Inter"/>
                <a:ea typeface="Inter"/>
                <a:cs typeface="Inter"/>
                <a:sym typeface="Inter"/>
              </a:rPr>
              <a:t>Psychol. Inj. and Law</a:t>
            </a:r>
            <a:r>
              <a:rPr lang="en-GB" sz="1000">
                <a:solidFill>
                  <a:srgbClr val="333333"/>
                </a:solidFill>
                <a:highlight>
                  <a:srgbClr val="FCFCFC"/>
                </a:highlight>
                <a:latin typeface="Inter"/>
                <a:ea typeface="Inter"/>
                <a:cs typeface="Inter"/>
                <a:sym typeface="Inter"/>
              </a:rPr>
              <a:t> 16, 213–226 (2023). https://doi.org/10.1007/s12207-023-09471-7</a:t>
            </a:r>
            <a:endParaRPr sz="1000" i="1">
              <a:solidFill>
                <a:srgbClr val="001E3F"/>
              </a:solidFill>
              <a:latin typeface="Inter"/>
              <a:ea typeface="Inter"/>
              <a:cs typeface="Inter"/>
              <a:sym typeface="Inter"/>
            </a:endParaRPr>
          </a:p>
          <a:p>
            <a:pPr marL="0" lvl="0" indent="0" algn="l" rtl="0">
              <a:lnSpc>
                <a:spcPct val="150000"/>
              </a:lnSpc>
              <a:spcBef>
                <a:spcPts val="0"/>
              </a:spcBef>
              <a:spcAft>
                <a:spcPts val="0"/>
              </a:spcAft>
              <a:buNone/>
            </a:pPr>
            <a:endParaRPr sz="1200">
              <a:solidFill>
                <a:srgbClr val="001E3F"/>
              </a:solidFill>
              <a:latin typeface="Inter"/>
              <a:ea typeface="Inter"/>
              <a:cs typeface="Inter"/>
              <a:sym typeface="Inter"/>
            </a:endParaRPr>
          </a:p>
        </p:txBody>
      </p:sp>
      <p:sp>
        <p:nvSpPr>
          <p:cNvPr id="380" name="Google Shape;38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1"/>
        <p:cNvGrpSpPr/>
        <p:nvPr/>
      </p:nvGrpSpPr>
      <p:grpSpPr>
        <a:xfrm>
          <a:off x="0" y="0"/>
          <a:ext cx="0" cy="0"/>
          <a:chOff x="0" y="0"/>
          <a:chExt cx="0" cy="0"/>
        </a:xfrm>
      </p:grpSpPr>
      <p:sp>
        <p:nvSpPr>
          <p:cNvPr id="842" name="Google Shape;842;p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70</a:t>
            </a:fld>
            <a:endParaRPr/>
          </a:p>
        </p:txBody>
      </p:sp>
      <p:sp>
        <p:nvSpPr>
          <p:cNvPr id="843" name="Google Shape;843;p91"/>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Communication &amp; Collaboration</a:t>
            </a:r>
            <a:endParaRPr>
              <a:solidFill>
                <a:srgbClr val="2A3953"/>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9" name="Google Shape;849;p92"/>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Why myths and biases?</a:t>
            </a:r>
            <a:endParaRPr sz="2840">
              <a:solidFill>
                <a:srgbClr val="2A3953"/>
              </a:solidFill>
              <a:latin typeface="Plus Jakarta Sans"/>
              <a:ea typeface="Plus Jakarta Sans"/>
              <a:cs typeface="Plus Jakarta Sans"/>
              <a:sym typeface="Plus Jakarta Sans"/>
            </a:endParaRPr>
          </a:p>
        </p:txBody>
      </p:sp>
      <p:sp>
        <p:nvSpPr>
          <p:cNvPr id="850" name="Google Shape;850;p92"/>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Human experience </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Culture </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Categorization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Misinformation/misinformed/misunderstanding/lack of information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FD3269"/>
              </a:buClr>
              <a:buSzPts val="2000"/>
              <a:buFont typeface="Inter"/>
              <a:buChar char="●"/>
            </a:pPr>
            <a:r>
              <a:rPr lang="en-GB" sz="2000">
                <a:solidFill>
                  <a:srgbClr val="2A3953"/>
                </a:solidFill>
                <a:latin typeface="Inter"/>
                <a:ea typeface="Inter"/>
                <a:cs typeface="Inter"/>
                <a:sym typeface="Inter"/>
              </a:rPr>
              <a:t>Confirmation bias</a:t>
            </a:r>
            <a:endParaRPr sz="2000">
              <a:solidFill>
                <a:srgbClr val="2A3953"/>
              </a:solidFill>
              <a:latin typeface="Inter"/>
              <a:ea typeface="Inter"/>
              <a:cs typeface="Inter"/>
              <a:sym typeface="Inter"/>
            </a:endParaRPr>
          </a:p>
        </p:txBody>
      </p:sp>
      <p:sp>
        <p:nvSpPr>
          <p:cNvPr id="848" name="Google Shape;848;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6" name="Google Shape;856;p93"/>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Changing mindsets</a:t>
            </a:r>
            <a:endParaRPr sz="2840">
              <a:solidFill>
                <a:srgbClr val="2A3953"/>
              </a:solidFill>
              <a:latin typeface="Plus Jakarta Sans"/>
              <a:ea typeface="Plus Jakarta Sans"/>
              <a:cs typeface="Plus Jakarta Sans"/>
              <a:sym typeface="Plus Jakarta Sans"/>
            </a:endParaRPr>
          </a:p>
        </p:txBody>
      </p:sp>
      <p:sp>
        <p:nvSpPr>
          <p:cNvPr id="857" name="Google Shape;857;p93"/>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Empathic listening</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Growth mindset vs. fixed mindset </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Education around cognitive biases</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Foster open-mindedness and critical thinking</a:t>
            </a:r>
            <a:endParaRPr sz="18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FD3269"/>
              </a:buClr>
              <a:buSzPts val="2000"/>
              <a:buFont typeface="Inter"/>
              <a:buChar char="●"/>
            </a:pPr>
            <a:r>
              <a:rPr lang="en-GB" sz="2000">
                <a:solidFill>
                  <a:srgbClr val="2A3953"/>
                </a:solidFill>
                <a:latin typeface="Inter"/>
                <a:ea typeface="Inter"/>
                <a:cs typeface="Inter"/>
                <a:sym typeface="Inter"/>
              </a:rPr>
              <a:t>New or updated information</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Evidence-based information</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1800">
              <a:solidFill>
                <a:srgbClr val="2A3953"/>
              </a:solidFill>
              <a:latin typeface="Inter"/>
              <a:ea typeface="Inter"/>
              <a:cs typeface="Inter"/>
              <a:sym typeface="Inter"/>
            </a:endParaRPr>
          </a:p>
        </p:txBody>
      </p:sp>
      <p:sp>
        <p:nvSpPr>
          <p:cNvPr id="855" name="Google Shape;855;p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3" name="Google Shape;863;p94"/>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The Six Principles of Persuasion </a:t>
            </a:r>
            <a:endParaRPr sz="2840">
              <a:solidFill>
                <a:srgbClr val="2A3953"/>
              </a:solidFill>
              <a:latin typeface="Plus Jakarta Sans"/>
              <a:ea typeface="Plus Jakarta Sans"/>
              <a:cs typeface="Plus Jakarta Sans"/>
              <a:sym typeface="Plus Jakarta Sans"/>
            </a:endParaRPr>
          </a:p>
        </p:txBody>
      </p:sp>
      <p:sp>
        <p:nvSpPr>
          <p:cNvPr id="864" name="Google Shape;864;p94"/>
          <p:cNvSpPr txBox="1"/>
          <p:nvPr/>
        </p:nvSpPr>
        <p:spPr>
          <a:xfrm>
            <a:off x="672800" y="1580200"/>
            <a:ext cx="80661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AutoNum type="arabicPeriod"/>
            </a:pPr>
            <a:r>
              <a:rPr lang="en-GB" sz="2000" b="1">
                <a:solidFill>
                  <a:srgbClr val="2A3953"/>
                </a:solidFill>
                <a:latin typeface="Inter"/>
                <a:ea typeface="Inter"/>
                <a:cs typeface="Inter"/>
                <a:sym typeface="Inter"/>
              </a:rPr>
              <a:t>Reciprocity </a:t>
            </a:r>
            <a:r>
              <a:rPr lang="en-GB" sz="2000">
                <a:solidFill>
                  <a:srgbClr val="2A3953"/>
                </a:solidFill>
                <a:latin typeface="Inter"/>
                <a:ea typeface="Inter"/>
                <a:cs typeface="Inter"/>
                <a:sym typeface="Inter"/>
              </a:rPr>
              <a:t>- return favors, payback</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AutoNum type="arabicPeriod"/>
            </a:pPr>
            <a:r>
              <a:rPr lang="en-GB" sz="2000" b="1">
                <a:solidFill>
                  <a:srgbClr val="2A3953"/>
                </a:solidFill>
                <a:latin typeface="Inter"/>
                <a:ea typeface="Inter"/>
                <a:cs typeface="Inter"/>
                <a:sym typeface="Inter"/>
              </a:rPr>
              <a:t>Scarcity </a:t>
            </a:r>
            <a:r>
              <a:rPr lang="en-GB" sz="2000">
                <a:solidFill>
                  <a:srgbClr val="2A3953"/>
                </a:solidFill>
                <a:latin typeface="Inter"/>
                <a:ea typeface="Inter"/>
                <a:cs typeface="Inter"/>
                <a:sym typeface="Inter"/>
              </a:rPr>
              <a:t>- innovation and short supply to get buy-in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AutoNum type="arabicPeriod"/>
            </a:pPr>
            <a:r>
              <a:rPr lang="en-GB" sz="2000" b="1">
                <a:solidFill>
                  <a:srgbClr val="2A3953"/>
                </a:solidFill>
                <a:latin typeface="Inter"/>
                <a:ea typeface="Inter"/>
                <a:cs typeface="Inter"/>
                <a:sym typeface="Inter"/>
              </a:rPr>
              <a:t>Liking </a:t>
            </a:r>
            <a:r>
              <a:rPr lang="en-GB" sz="2000">
                <a:solidFill>
                  <a:srgbClr val="2A3953"/>
                </a:solidFill>
                <a:latin typeface="Inter"/>
                <a:ea typeface="Inter"/>
                <a:cs typeface="Inter"/>
                <a:sym typeface="Inter"/>
              </a:rPr>
              <a:t>- the more you’re liked, the more you’ll persuade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AutoNum type="arabicPeriod"/>
            </a:pPr>
            <a:r>
              <a:rPr lang="en-GB" sz="2000" b="1">
                <a:solidFill>
                  <a:srgbClr val="2A3953"/>
                </a:solidFill>
                <a:latin typeface="Inter"/>
                <a:ea typeface="Inter"/>
                <a:cs typeface="Inter"/>
                <a:sym typeface="Inter"/>
              </a:rPr>
              <a:t>Authority </a:t>
            </a:r>
            <a:r>
              <a:rPr lang="en-GB" sz="2000">
                <a:solidFill>
                  <a:srgbClr val="2A3953"/>
                </a:solidFill>
                <a:latin typeface="Inter"/>
                <a:ea typeface="Inter"/>
                <a:cs typeface="Inter"/>
                <a:sym typeface="Inter"/>
              </a:rPr>
              <a:t>- influencers, titles, leaders are followed</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AutoNum type="arabicPeriod"/>
            </a:pPr>
            <a:r>
              <a:rPr lang="en-GB" sz="2000" b="1">
                <a:solidFill>
                  <a:srgbClr val="2A3953"/>
                </a:solidFill>
                <a:latin typeface="Inter"/>
                <a:ea typeface="Inter"/>
                <a:cs typeface="Inter"/>
                <a:sym typeface="Inter"/>
              </a:rPr>
              <a:t>Social Proof</a:t>
            </a:r>
            <a:r>
              <a:rPr lang="en-GB" sz="2000">
                <a:solidFill>
                  <a:srgbClr val="2A3953"/>
                </a:solidFill>
                <a:latin typeface="Inter"/>
                <a:ea typeface="Inter"/>
                <a:cs typeface="Inter"/>
                <a:sym typeface="Inter"/>
              </a:rPr>
              <a:t> - what are your peers doing? competition?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AutoNum type="arabicPeriod"/>
            </a:pPr>
            <a:r>
              <a:rPr lang="en-GB" sz="2000" b="1">
                <a:solidFill>
                  <a:srgbClr val="2A3953"/>
                </a:solidFill>
                <a:latin typeface="Inter"/>
                <a:ea typeface="Inter"/>
                <a:cs typeface="Inter"/>
                <a:sym typeface="Inter"/>
              </a:rPr>
              <a:t>Commitment/Consistency</a:t>
            </a:r>
            <a:r>
              <a:rPr lang="en-GB" sz="2000">
                <a:solidFill>
                  <a:srgbClr val="2A3953"/>
                </a:solidFill>
                <a:latin typeface="Inter"/>
                <a:ea typeface="Inter"/>
                <a:cs typeface="Inter"/>
                <a:sym typeface="Inter"/>
              </a:rPr>
              <a:t> - alignment of beliefs and values</a:t>
            </a:r>
            <a:endParaRPr sz="2000">
              <a:solidFill>
                <a:srgbClr val="2A3953"/>
              </a:solidFill>
              <a:latin typeface="Inter"/>
              <a:ea typeface="Inter"/>
              <a:cs typeface="Inter"/>
              <a:sym typeface="Inter"/>
            </a:endParaRPr>
          </a:p>
        </p:txBody>
      </p:sp>
      <p:sp>
        <p:nvSpPr>
          <p:cNvPr id="862" name="Google Shape;862;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70" name="Google Shape;870;p95"/>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The Yes Ladder</a:t>
            </a:r>
            <a:endParaRPr sz="2840">
              <a:solidFill>
                <a:srgbClr val="2A3953"/>
              </a:solidFill>
              <a:latin typeface="Plus Jakarta Sans"/>
              <a:ea typeface="Plus Jakarta Sans"/>
              <a:cs typeface="Plus Jakarta Sans"/>
              <a:sym typeface="Plus Jakarta Sans"/>
            </a:endParaRPr>
          </a:p>
        </p:txBody>
      </p:sp>
      <p:sp>
        <p:nvSpPr>
          <p:cNvPr id="871" name="Google Shape;871;p95"/>
          <p:cNvSpPr txBox="1"/>
          <p:nvPr/>
        </p:nvSpPr>
        <p:spPr>
          <a:xfrm>
            <a:off x="672800" y="1580200"/>
            <a:ext cx="8107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Getting to the final yes is like a ladder - one step at a time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Steps</a:t>
            </a:r>
            <a:r>
              <a:rPr lang="en-GB" sz="1600">
                <a:solidFill>
                  <a:srgbClr val="2A3953"/>
                </a:solidFill>
                <a:latin typeface="Inter"/>
                <a:ea typeface="Inter"/>
                <a:cs typeface="Inter"/>
                <a:sym typeface="Inter"/>
              </a:rPr>
              <a:t> (from </a:t>
            </a:r>
            <a:r>
              <a:rPr lang="en-GB" sz="1600" u="sng">
                <a:solidFill>
                  <a:schemeClr val="hlink"/>
                </a:solidFill>
                <a:latin typeface="Open Sans"/>
                <a:ea typeface="Open Sans"/>
                <a:cs typeface="Open Sans"/>
                <a:sym typeface="Open Sans"/>
                <a:hlinkClick r:id="rId3"/>
              </a:rPr>
              <a:t>The Scientifically Proven Method For Getting People to Say Yes</a:t>
            </a:r>
            <a:r>
              <a:rPr lang="en-GB" sz="1600">
                <a:solidFill>
                  <a:srgbClr val="2A3953"/>
                </a:solidFill>
                <a:latin typeface="Inter"/>
                <a:ea typeface="Inter"/>
                <a:cs typeface="Inter"/>
                <a:sym typeface="Inter"/>
              </a:rPr>
              <a:t>)</a:t>
            </a:r>
            <a:endParaRPr sz="1600">
              <a:solidFill>
                <a:srgbClr val="2A3953"/>
              </a:solidFill>
              <a:latin typeface="Inter"/>
              <a:ea typeface="Inter"/>
              <a:cs typeface="Inter"/>
              <a:sym typeface="Inter"/>
            </a:endParaRPr>
          </a:p>
          <a:p>
            <a:pPr marL="914400" lvl="1" indent="-355600" algn="l" rtl="0">
              <a:lnSpc>
                <a:spcPct val="115000"/>
              </a:lnSpc>
              <a:spcBef>
                <a:spcPts val="1600"/>
              </a:spcBef>
              <a:spcAft>
                <a:spcPts val="0"/>
              </a:spcAft>
              <a:buSzPts val="2000"/>
              <a:buFont typeface="Inter"/>
              <a:buChar char="○"/>
            </a:pPr>
            <a:r>
              <a:rPr lang="en-GB" sz="1800">
                <a:solidFill>
                  <a:srgbClr val="2A3953"/>
                </a:solidFill>
                <a:latin typeface="Inter"/>
                <a:ea typeface="Inter"/>
                <a:cs typeface="Inter"/>
                <a:sym typeface="Inter"/>
              </a:rPr>
              <a:t>What is your big ask?</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Work backwards</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Play your first ‘yes’</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1600"/>
              </a:spcAft>
              <a:buClr>
                <a:srgbClr val="2A3953"/>
              </a:buClr>
              <a:buSzPts val="1800"/>
              <a:buFont typeface="Inter"/>
              <a:buChar char="○"/>
            </a:pPr>
            <a:r>
              <a:rPr lang="en-GB" sz="1800">
                <a:solidFill>
                  <a:srgbClr val="2A3953"/>
                </a:solidFill>
                <a:latin typeface="Inter"/>
                <a:ea typeface="Inter"/>
                <a:cs typeface="Inter"/>
                <a:sym typeface="Inter"/>
              </a:rPr>
              <a:t>Encourages trust</a:t>
            </a:r>
            <a:endParaRPr sz="1800">
              <a:solidFill>
                <a:srgbClr val="2A3953"/>
              </a:solidFill>
              <a:latin typeface="Inter"/>
              <a:ea typeface="Inter"/>
              <a:cs typeface="Inter"/>
              <a:sym typeface="Inter"/>
            </a:endParaRPr>
          </a:p>
        </p:txBody>
      </p:sp>
      <p:sp>
        <p:nvSpPr>
          <p:cNvPr id="869" name="Google Shape;869;p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7" name="Google Shape;877;p96"/>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Key partnerships</a:t>
            </a:r>
            <a:endParaRPr sz="2840">
              <a:solidFill>
                <a:srgbClr val="2A3953"/>
              </a:solidFill>
              <a:latin typeface="Plus Jakarta Sans"/>
              <a:ea typeface="Plus Jakarta Sans"/>
              <a:cs typeface="Plus Jakarta Sans"/>
              <a:sym typeface="Plus Jakarta Sans"/>
            </a:endParaRPr>
          </a:p>
        </p:txBody>
      </p:sp>
      <p:sp>
        <p:nvSpPr>
          <p:cNvPr id="878" name="Google Shape;878;p96"/>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Instructional Design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Retention, Student Success &amp; Student Support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CEO &amp; CIO (Experience and Innovation)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Faculty?</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Intentionality of connection is key</a:t>
            </a:r>
            <a:endParaRPr sz="2000">
              <a:solidFill>
                <a:srgbClr val="2A3953"/>
              </a:solidFill>
              <a:latin typeface="Inter"/>
              <a:ea typeface="Inter"/>
              <a:cs typeface="Inter"/>
              <a:sym typeface="Inter"/>
            </a:endParaRPr>
          </a:p>
          <a:p>
            <a:pPr marL="45720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876" name="Google Shape;876;p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4" name="Google Shape;884;p97"/>
          <p:cNvSpPr txBox="1"/>
          <p:nvPr/>
        </p:nvSpPr>
        <p:spPr>
          <a:xfrm>
            <a:off x="457850" y="1438350"/>
            <a:ext cx="8414400" cy="18096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When actively working on implementation, using research backed strategies, you can expect up to an </a:t>
            </a:r>
            <a:r>
              <a:rPr lang="en-GB" sz="2000" b="1">
                <a:solidFill>
                  <a:srgbClr val="E12362"/>
                </a:solidFill>
                <a:latin typeface="Inter"/>
                <a:ea typeface="Inter"/>
                <a:cs typeface="Inter"/>
                <a:sym typeface="Inter"/>
              </a:rPr>
              <a:t>80% outcome</a:t>
            </a:r>
            <a:r>
              <a:rPr lang="en-GB" sz="2000">
                <a:solidFill>
                  <a:schemeClr val="dk1"/>
                </a:solidFill>
                <a:latin typeface="Inter"/>
                <a:ea typeface="Inter"/>
                <a:cs typeface="Inter"/>
                <a:sym typeface="Inter"/>
              </a:rPr>
              <a:t> </a:t>
            </a:r>
            <a:r>
              <a:rPr lang="en-GB" sz="2000">
                <a:solidFill>
                  <a:srgbClr val="2A3953"/>
                </a:solidFill>
                <a:latin typeface="Inter"/>
                <a:ea typeface="Inter"/>
                <a:cs typeface="Inter"/>
                <a:sym typeface="Inter"/>
              </a:rPr>
              <a:t>of what you’re seeking in three years.</a:t>
            </a:r>
            <a:endParaRPr sz="2000">
              <a:solidFill>
                <a:srgbClr val="2A3953"/>
              </a:solidFill>
              <a:latin typeface="Inter"/>
              <a:ea typeface="Inter"/>
              <a:cs typeface="Inter"/>
              <a:sym typeface="Inter"/>
            </a:endParaRPr>
          </a:p>
          <a:p>
            <a:pPr marL="457200" lvl="0" indent="-355600" algn="l" rtl="0">
              <a:lnSpc>
                <a:spcPct val="115000"/>
              </a:lnSpc>
              <a:spcBef>
                <a:spcPts val="1000"/>
              </a:spcBef>
              <a:spcAft>
                <a:spcPts val="0"/>
              </a:spcAft>
              <a:buClr>
                <a:srgbClr val="E12362"/>
              </a:buClr>
              <a:buSzPts val="2000"/>
              <a:buFont typeface="Inter"/>
              <a:buChar char="●"/>
            </a:pPr>
            <a:r>
              <a:rPr lang="en-GB" sz="2000">
                <a:solidFill>
                  <a:srgbClr val="2A3953"/>
                </a:solidFill>
                <a:latin typeface="Inter"/>
                <a:ea typeface="Inter"/>
                <a:cs typeface="Inter"/>
                <a:sym typeface="Inter"/>
              </a:rPr>
              <a:t>If you don’t use implementation science strategies, you will only see </a:t>
            </a:r>
            <a:r>
              <a:rPr lang="en-GB" sz="2000" b="1">
                <a:solidFill>
                  <a:srgbClr val="E12362"/>
                </a:solidFill>
                <a:latin typeface="Inter"/>
                <a:ea typeface="Inter"/>
                <a:cs typeface="Inter"/>
                <a:sym typeface="Inter"/>
              </a:rPr>
              <a:t>14% of the desired outcomes</a:t>
            </a:r>
            <a:r>
              <a:rPr lang="en-GB" sz="2000">
                <a:solidFill>
                  <a:srgbClr val="2A3953"/>
                </a:solidFill>
                <a:latin typeface="Inter"/>
                <a:ea typeface="Inter"/>
                <a:cs typeface="Inter"/>
                <a:sym typeface="Inter"/>
              </a:rPr>
              <a:t> and it can take you up to 17 years to get to your desired outcomes.</a:t>
            </a:r>
            <a:endParaRPr sz="2000">
              <a:solidFill>
                <a:srgbClr val="2A3953"/>
              </a:solidFill>
              <a:latin typeface="Inter"/>
              <a:ea typeface="Inter"/>
              <a:cs typeface="Inter"/>
              <a:sym typeface="Inter"/>
            </a:endParaRPr>
          </a:p>
          <a:p>
            <a:pPr marL="457200" lvl="0" indent="-355600" algn="l" rtl="0">
              <a:lnSpc>
                <a:spcPct val="115000"/>
              </a:lnSpc>
              <a:spcBef>
                <a:spcPts val="1000"/>
              </a:spcBef>
              <a:spcAft>
                <a:spcPts val="1000"/>
              </a:spcAft>
              <a:buClr>
                <a:srgbClr val="2A3953"/>
              </a:buClr>
              <a:buSzPts val="2000"/>
              <a:buFont typeface="Inter"/>
              <a:buChar char="●"/>
            </a:pPr>
            <a:r>
              <a:rPr lang="en-GB" sz="2000">
                <a:solidFill>
                  <a:srgbClr val="2A3953"/>
                </a:solidFill>
                <a:latin typeface="Inter"/>
                <a:ea typeface="Inter"/>
                <a:cs typeface="Inter"/>
                <a:sym typeface="Inter"/>
              </a:rPr>
              <a:t>This is why things start, stop, and fizzle out and why we don’t get lasting impact. </a:t>
            </a:r>
            <a:endParaRPr sz="2000" b="1">
              <a:solidFill>
                <a:srgbClr val="2A3953"/>
              </a:solidFill>
              <a:latin typeface="Inter"/>
              <a:ea typeface="Inter"/>
              <a:cs typeface="Inter"/>
              <a:sym typeface="Inter"/>
            </a:endParaRPr>
          </a:p>
        </p:txBody>
      </p:sp>
      <p:sp>
        <p:nvSpPr>
          <p:cNvPr id="885" name="Google Shape;885;p97"/>
          <p:cNvSpPr txBox="1">
            <a:spLocks noGrp="1"/>
          </p:cNvSpPr>
          <p:nvPr>
            <p:ph type="title"/>
          </p:nvPr>
        </p:nvSpPr>
        <p:spPr>
          <a:xfrm>
            <a:off x="291800" y="4923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990"/>
              <a:buFont typeface="Arial"/>
              <a:buNone/>
            </a:pPr>
            <a:r>
              <a:rPr lang="en-GB" sz="2820">
                <a:solidFill>
                  <a:srgbClr val="2A3953"/>
                </a:solidFill>
                <a:latin typeface="Plus Jakarta Sans"/>
                <a:ea typeface="Plus Jakarta Sans"/>
                <a:cs typeface="Plus Jakarta Sans"/>
                <a:sym typeface="Plus Jakarta Sans"/>
              </a:rPr>
              <a:t>Letting It Happen versus Making It Happen</a:t>
            </a:r>
            <a:endParaRPr sz="2820">
              <a:latin typeface="Plus Jakarta Sans"/>
              <a:ea typeface="Plus Jakarta Sans"/>
              <a:cs typeface="Plus Jakarta Sans"/>
              <a:sym typeface="Plus Jakarta Sans"/>
            </a:endParaRPr>
          </a:p>
        </p:txBody>
      </p:sp>
      <p:sp>
        <p:nvSpPr>
          <p:cNvPr id="883" name="Google Shape;883;p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9"/>
        <p:cNvGrpSpPr/>
        <p:nvPr/>
      </p:nvGrpSpPr>
      <p:grpSpPr>
        <a:xfrm>
          <a:off x="0" y="0"/>
          <a:ext cx="0" cy="0"/>
          <a:chOff x="0" y="0"/>
          <a:chExt cx="0" cy="0"/>
        </a:xfrm>
      </p:grpSpPr>
      <p:sp>
        <p:nvSpPr>
          <p:cNvPr id="890" name="Google Shape;890;p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77</a:t>
            </a:fld>
            <a:endParaRPr/>
          </a:p>
        </p:txBody>
      </p:sp>
      <p:sp>
        <p:nvSpPr>
          <p:cNvPr id="891" name="Google Shape;891;p98"/>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Action Planning</a:t>
            </a:r>
            <a:endParaRPr>
              <a:solidFill>
                <a:srgbClr val="2A3953"/>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7" name="Google Shape;897;p99"/>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840">
                <a:solidFill>
                  <a:srgbClr val="2A3953"/>
                </a:solidFill>
                <a:latin typeface="Plus Jakarta Sans"/>
                <a:ea typeface="Plus Jakarta Sans"/>
                <a:cs typeface="Plus Jakarta Sans"/>
                <a:sym typeface="Plus Jakarta Sans"/>
              </a:rPr>
              <a:t>Actions for Campus</a:t>
            </a:r>
            <a:endParaRPr sz="2840">
              <a:solidFill>
                <a:srgbClr val="2A3953"/>
              </a:solidFill>
              <a:latin typeface="Plus Jakarta Sans"/>
              <a:ea typeface="Plus Jakarta Sans"/>
              <a:cs typeface="Plus Jakarta Sans"/>
              <a:sym typeface="Plus Jakarta Sans"/>
            </a:endParaRPr>
          </a:p>
        </p:txBody>
      </p:sp>
      <p:sp>
        <p:nvSpPr>
          <p:cNvPr id="898" name="Google Shape;898;p99"/>
          <p:cNvSpPr txBox="1"/>
          <p:nvPr/>
        </p:nvSpPr>
        <p:spPr>
          <a:xfrm>
            <a:off x="672800" y="1580200"/>
            <a:ext cx="79515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FD3269"/>
              </a:buClr>
              <a:buSzPts val="2000"/>
              <a:buFont typeface="Inter"/>
              <a:buChar char="●"/>
            </a:pPr>
            <a:r>
              <a:rPr lang="en-GB" sz="2000">
                <a:solidFill>
                  <a:srgbClr val="2A3953"/>
                </a:solidFill>
                <a:latin typeface="Inter"/>
                <a:ea typeface="Inter"/>
                <a:cs typeface="Inter"/>
                <a:sym typeface="Inter"/>
              </a:rPr>
              <a:t>Refer to the last two pages of the document</a:t>
            </a:r>
            <a:endParaRPr sz="2000">
              <a:solidFill>
                <a:srgbClr val="2A3953"/>
              </a:solidFill>
              <a:latin typeface="Inter"/>
              <a:ea typeface="Inter"/>
              <a:cs typeface="Inter"/>
              <a:sym typeface="Inter"/>
            </a:endParaRPr>
          </a:p>
          <a:p>
            <a:pPr marL="914400" lvl="1" indent="-342900" algn="l" rtl="0">
              <a:lnSpc>
                <a:spcPct val="115000"/>
              </a:lnSpc>
              <a:spcBef>
                <a:spcPts val="1600"/>
              </a:spcBef>
              <a:spcAft>
                <a:spcPts val="0"/>
              </a:spcAft>
              <a:buSzPts val="1800"/>
              <a:buFont typeface="Inter"/>
              <a:buChar char="○"/>
            </a:pPr>
            <a:r>
              <a:rPr lang="en-GB" sz="1800">
                <a:solidFill>
                  <a:srgbClr val="2A3953"/>
                </a:solidFill>
                <a:latin typeface="Inter"/>
                <a:ea typeface="Inter"/>
                <a:cs typeface="Inter"/>
                <a:sym typeface="Inter"/>
              </a:rPr>
              <a:t>Which myth(s) or biases do you want to address and with whom?</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0"/>
              </a:spcAft>
              <a:buClr>
                <a:srgbClr val="2A3953"/>
              </a:buClr>
              <a:buSzPts val="1800"/>
              <a:buFont typeface="Inter"/>
              <a:buChar char="○"/>
            </a:pPr>
            <a:r>
              <a:rPr lang="en-GB" sz="1800">
                <a:solidFill>
                  <a:srgbClr val="2A3953"/>
                </a:solidFill>
                <a:latin typeface="Inter"/>
                <a:ea typeface="Inter"/>
                <a:cs typeface="Inter"/>
                <a:sym typeface="Inter"/>
              </a:rPr>
              <a:t>What actions steps are needed to help change view or people’s mindsets of this myth or bias? What is the messaging?</a:t>
            </a:r>
            <a:endParaRPr sz="1800">
              <a:solidFill>
                <a:srgbClr val="2A3953"/>
              </a:solidFill>
              <a:latin typeface="Inter"/>
              <a:ea typeface="Inter"/>
              <a:cs typeface="Inter"/>
              <a:sym typeface="Inter"/>
            </a:endParaRPr>
          </a:p>
          <a:p>
            <a:pPr marL="914400" lvl="1" indent="-342900" algn="l" rtl="0">
              <a:lnSpc>
                <a:spcPct val="115000"/>
              </a:lnSpc>
              <a:spcBef>
                <a:spcPts val="1600"/>
              </a:spcBef>
              <a:spcAft>
                <a:spcPts val="1600"/>
              </a:spcAft>
              <a:buClr>
                <a:srgbClr val="2A3953"/>
              </a:buClr>
              <a:buSzPts val="1800"/>
              <a:buFont typeface="Inter"/>
              <a:buChar char="○"/>
            </a:pPr>
            <a:r>
              <a:rPr lang="en-GB" sz="1800">
                <a:solidFill>
                  <a:srgbClr val="2A3953"/>
                </a:solidFill>
                <a:latin typeface="Inter"/>
                <a:ea typeface="Inter"/>
                <a:cs typeface="Inter"/>
                <a:sym typeface="Inter"/>
              </a:rPr>
              <a:t>What resources and/or support are needed?</a:t>
            </a:r>
            <a:endParaRPr sz="1800">
              <a:solidFill>
                <a:srgbClr val="2A3953"/>
              </a:solidFill>
              <a:latin typeface="Inter"/>
              <a:ea typeface="Inter"/>
              <a:cs typeface="Inter"/>
              <a:sym typeface="Inter"/>
            </a:endParaRPr>
          </a:p>
        </p:txBody>
      </p:sp>
      <p:sp>
        <p:nvSpPr>
          <p:cNvPr id="896" name="Google Shape;896;p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02"/>
        <p:cNvGrpSpPr/>
        <p:nvPr/>
      </p:nvGrpSpPr>
      <p:grpSpPr>
        <a:xfrm>
          <a:off x="0" y="0"/>
          <a:ext cx="0" cy="0"/>
          <a:chOff x="0" y="0"/>
          <a:chExt cx="0" cy="0"/>
        </a:xfrm>
      </p:grpSpPr>
      <p:sp>
        <p:nvSpPr>
          <p:cNvPr id="903" name="Google Shape;903;p1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79</a:t>
            </a:fld>
            <a:endParaRPr/>
          </a:p>
        </p:txBody>
      </p:sp>
      <p:sp>
        <p:nvSpPr>
          <p:cNvPr id="904" name="Google Shape;904;p100"/>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Questions &amp; Discussion</a:t>
            </a:r>
            <a:endParaRPr>
              <a:solidFill>
                <a:srgbClr val="2A395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9" name="Google Shape;389;p29"/>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Depth and breath of student access</a:t>
            </a:r>
            <a:endParaRPr sz="3600">
              <a:solidFill>
                <a:srgbClr val="2A3953"/>
              </a:solidFill>
              <a:latin typeface="Inter"/>
              <a:ea typeface="Inter"/>
              <a:cs typeface="Inter"/>
              <a:sym typeface="Inter"/>
            </a:endParaRPr>
          </a:p>
        </p:txBody>
      </p:sp>
      <p:sp>
        <p:nvSpPr>
          <p:cNvPr id="390" name="Google Shape;390;p29"/>
          <p:cNvSpPr txBox="1"/>
          <p:nvPr/>
        </p:nvSpPr>
        <p:spPr>
          <a:xfrm>
            <a:off x="672800" y="1580200"/>
            <a:ext cx="3513600" cy="2338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E12362"/>
              </a:buClr>
              <a:buSzPts val="1800"/>
              <a:buFont typeface="Inter"/>
              <a:buChar char="●"/>
            </a:pPr>
            <a:r>
              <a:rPr lang="en-GB" sz="1800">
                <a:solidFill>
                  <a:srgbClr val="2A3953"/>
                </a:solidFill>
                <a:latin typeface="Inter"/>
                <a:ea typeface="Inter"/>
                <a:cs typeface="Inter"/>
                <a:sym typeface="Inter"/>
              </a:rPr>
              <a:t>Students with disabilities </a:t>
            </a:r>
            <a:endParaRPr sz="1800">
              <a:solidFill>
                <a:srgbClr val="2A3953"/>
              </a:solidFill>
              <a:latin typeface="Inter"/>
              <a:ea typeface="Inter"/>
              <a:cs typeface="Inter"/>
              <a:sym typeface="Inter"/>
            </a:endParaRPr>
          </a:p>
          <a:p>
            <a:pPr marL="457200" lvl="0" indent="-342900" algn="l" rtl="0">
              <a:lnSpc>
                <a:spcPct val="115000"/>
              </a:lnSpc>
              <a:spcBef>
                <a:spcPts val="1600"/>
              </a:spcBef>
              <a:spcAft>
                <a:spcPts val="0"/>
              </a:spcAft>
              <a:buClr>
                <a:srgbClr val="E12362"/>
              </a:buClr>
              <a:buSzPts val="1800"/>
              <a:buFont typeface="Inter"/>
              <a:buChar char="●"/>
            </a:pPr>
            <a:r>
              <a:rPr lang="en-GB" sz="1800">
                <a:solidFill>
                  <a:srgbClr val="2A3953"/>
                </a:solidFill>
                <a:latin typeface="Inter"/>
                <a:ea typeface="Inter"/>
                <a:cs typeface="Inter"/>
                <a:sym typeface="Inter"/>
              </a:rPr>
              <a:t>Undiagnosed, underdiagnosed or lack of connection with DS </a:t>
            </a:r>
            <a:endParaRPr sz="1800">
              <a:solidFill>
                <a:srgbClr val="2A3953"/>
              </a:solidFill>
              <a:latin typeface="Inter"/>
              <a:ea typeface="Inter"/>
              <a:cs typeface="Inter"/>
              <a:sym typeface="Inter"/>
            </a:endParaRPr>
          </a:p>
          <a:p>
            <a:pPr marL="457200" lvl="0" indent="-342900" algn="l" rtl="0">
              <a:lnSpc>
                <a:spcPct val="115000"/>
              </a:lnSpc>
              <a:spcBef>
                <a:spcPts val="1600"/>
              </a:spcBef>
              <a:spcAft>
                <a:spcPts val="0"/>
              </a:spcAft>
              <a:buClr>
                <a:srgbClr val="E12362"/>
              </a:buClr>
              <a:buSzPts val="1800"/>
              <a:buFont typeface="Inter"/>
              <a:buChar char="●"/>
            </a:pPr>
            <a:r>
              <a:rPr lang="en-GB" sz="1800">
                <a:solidFill>
                  <a:srgbClr val="2A3953"/>
                </a:solidFill>
                <a:latin typeface="Inter"/>
                <a:ea typeface="Inter"/>
                <a:cs typeface="Inter"/>
                <a:sym typeface="Inter"/>
              </a:rPr>
              <a:t>Neurodiversity</a:t>
            </a:r>
            <a:endParaRPr sz="1800">
              <a:solidFill>
                <a:srgbClr val="2A3953"/>
              </a:solidFill>
              <a:latin typeface="Inter"/>
              <a:ea typeface="Inter"/>
              <a:cs typeface="Inter"/>
              <a:sym typeface="Inter"/>
            </a:endParaRPr>
          </a:p>
          <a:p>
            <a:pPr marL="457200" lvl="0" indent="-342900" algn="l" rtl="0">
              <a:lnSpc>
                <a:spcPct val="115000"/>
              </a:lnSpc>
              <a:spcBef>
                <a:spcPts val="1600"/>
              </a:spcBef>
              <a:spcAft>
                <a:spcPts val="1600"/>
              </a:spcAft>
              <a:buClr>
                <a:srgbClr val="E12362"/>
              </a:buClr>
              <a:buSzPts val="1800"/>
              <a:buFont typeface="Inter"/>
              <a:buChar char="●"/>
            </a:pPr>
            <a:r>
              <a:rPr lang="en-GB" sz="1800">
                <a:solidFill>
                  <a:srgbClr val="2A3953"/>
                </a:solidFill>
                <a:latin typeface="Inter"/>
                <a:ea typeface="Inter"/>
                <a:cs typeface="Inter"/>
                <a:sym typeface="Inter"/>
              </a:rPr>
              <a:t>Mental Health</a:t>
            </a:r>
            <a:endParaRPr sz="1800">
              <a:solidFill>
                <a:srgbClr val="2A3953"/>
              </a:solidFill>
              <a:latin typeface="Inter"/>
              <a:ea typeface="Inter"/>
              <a:cs typeface="Inter"/>
              <a:sym typeface="Inter"/>
            </a:endParaRPr>
          </a:p>
        </p:txBody>
      </p:sp>
      <p:sp>
        <p:nvSpPr>
          <p:cNvPr id="391" name="Google Shape;391;p29"/>
          <p:cNvSpPr txBox="1"/>
          <p:nvPr/>
        </p:nvSpPr>
        <p:spPr>
          <a:xfrm>
            <a:off x="4863800" y="1580200"/>
            <a:ext cx="3513600" cy="23388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E12362"/>
              </a:buClr>
              <a:buSzPts val="1800"/>
              <a:buFont typeface="Inter"/>
              <a:buChar char="●"/>
            </a:pPr>
            <a:r>
              <a:rPr lang="en-GB" sz="1800">
                <a:solidFill>
                  <a:srgbClr val="2A3953"/>
                </a:solidFill>
                <a:latin typeface="Inter"/>
                <a:ea typeface="Inter"/>
                <a:cs typeface="Inter"/>
                <a:sym typeface="Inter"/>
              </a:rPr>
              <a:t>Academic preparedness &amp; students of today entering our institutions</a:t>
            </a:r>
            <a:endParaRPr sz="1800">
              <a:solidFill>
                <a:srgbClr val="2A3953"/>
              </a:solidFill>
              <a:latin typeface="Inter"/>
              <a:ea typeface="Inter"/>
              <a:cs typeface="Inter"/>
              <a:sym typeface="Inter"/>
            </a:endParaRPr>
          </a:p>
          <a:p>
            <a:pPr marL="457200" lvl="0" indent="-342900" algn="l" rtl="0">
              <a:lnSpc>
                <a:spcPct val="115000"/>
              </a:lnSpc>
              <a:spcBef>
                <a:spcPts val="1600"/>
              </a:spcBef>
              <a:spcAft>
                <a:spcPts val="0"/>
              </a:spcAft>
              <a:buClr>
                <a:srgbClr val="E12362"/>
              </a:buClr>
              <a:buSzPts val="1800"/>
              <a:buFont typeface="Inter"/>
              <a:buChar char="●"/>
            </a:pPr>
            <a:r>
              <a:rPr lang="en-GB" sz="1800">
                <a:solidFill>
                  <a:srgbClr val="2A3953"/>
                </a:solidFill>
                <a:latin typeface="Inter"/>
                <a:ea typeface="Inter"/>
                <a:cs typeface="Inter"/>
                <a:sym typeface="Inter"/>
              </a:rPr>
              <a:t>Dual enrollment and returning learners</a:t>
            </a:r>
            <a:endParaRPr sz="1800">
              <a:solidFill>
                <a:srgbClr val="2A3953"/>
              </a:solidFill>
              <a:latin typeface="Inter"/>
              <a:ea typeface="Inter"/>
              <a:cs typeface="Inter"/>
              <a:sym typeface="Inter"/>
            </a:endParaRPr>
          </a:p>
          <a:p>
            <a:pPr marL="457200" lvl="0" indent="-342900" algn="l" rtl="0">
              <a:lnSpc>
                <a:spcPct val="115000"/>
              </a:lnSpc>
              <a:spcBef>
                <a:spcPts val="1600"/>
              </a:spcBef>
              <a:spcAft>
                <a:spcPts val="1600"/>
              </a:spcAft>
              <a:buClr>
                <a:srgbClr val="E12362"/>
              </a:buClr>
              <a:buSzPts val="1800"/>
              <a:buFont typeface="Inter"/>
              <a:buChar char="●"/>
            </a:pPr>
            <a:r>
              <a:rPr lang="en-GB" sz="1800">
                <a:solidFill>
                  <a:srgbClr val="2A3953"/>
                </a:solidFill>
                <a:latin typeface="Inter"/>
                <a:ea typeface="Inter"/>
                <a:cs typeface="Inter"/>
                <a:sym typeface="Inter"/>
              </a:rPr>
              <a:t>Online &amp; hybrid learning</a:t>
            </a:r>
            <a:endParaRPr sz="1800">
              <a:solidFill>
                <a:srgbClr val="2A3953"/>
              </a:solidFill>
              <a:latin typeface="Inter"/>
              <a:ea typeface="Inter"/>
              <a:cs typeface="Inter"/>
              <a:sym typeface="Inter"/>
            </a:endParaRPr>
          </a:p>
        </p:txBody>
      </p:sp>
      <p:sp>
        <p:nvSpPr>
          <p:cNvPr id="388" name="Google Shape;38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14" name="Google Shape;914;p101"/>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Let’s stay connected!</a:t>
            </a:r>
            <a:endParaRPr sz="3600">
              <a:solidFill>
                <a:srgbClr val="2A3953"/>
              </a:solidFill>
              <a:latin typeface="Inter"/>
              <a:ea typeface="Inter"/>
              <a:cs typeface="Inter"/>
              <a:sym typeface="Inter"/>
            </a:endParaRPr>
          </a:p>
        </p:txBody>
      </p:sp>
      <p:pic>
        <p:nvPicPr>
          <p:cNvPr id="910" name="Google Shape;910;p101" descr="Rachel Kruzel"/>
          <p:cNvPicPr preferRelativeResize="0"/>
          <p:nvPr/>
        </p:nvPicPr>
        <p:blipFill rotWithShape="1">
          <a:blip r:embed="rId3">
            <a:alphaModFix/>
          </a:blip>
          <a:srcRect/>
          <a:stretch/>
        </p:blipFill>
        <p:spPr>
          <a:xfrm>
            <a:off x="1634275" y="1705050"/>
            <a:ext cx="1733400" cy="1733400"/>
          </a:xfrm>
          <a:prstGeom prst="ellipse">
            <a:avLst/>
          </a:prstGeom>
          <a:noFill/>
          <a:ln>
            <a:noFill/>
          </a:ln>
        </p:spPr>
      </p:pic>
      <p:sp>
        <p:nvSpPr>
          <p:cNvPr id="911" name="Google Shape;911;p101"/>
          <p:cNvSpPr txBox="1"/>
          <p:nvPr/>
        </p:nvSpPr>
        <p:spPr>
          <a:xfrm>
            <a:off x="4024700" y="1224425"/>
            <a:ext cx="41820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800" b="1">
                <a:solidFill>
                  <a:srgbClr val="2A3953"/>
                </a:solidFill>
                <a:latin typeface="Inter"/>
                <a:ea typeface="Inter"/>
                <a:cs typeface="Inter"/>
                <a:sym typeface="Inter"/>
              </a:rPr>
              <a:t>Rachel Kruzel, </a:t>
            </a:r>
            <a:r>
              <a:rPr lang="en-GB" sz="2800" b="1" i="1">
                <a:solidFill>
                  <a:srgbClr val="2A3953"/>
                </a:solidFill>
                <a:latin typeface="Inter"/>
                <a:ea typeface="Inter"/>
                <a:cs typeface="Inter"/>
                <a:sym typeface="Inter"/>
              </a:rPr>
              <a:t>ATP</a:t>
            </a:r>
            <a:endParaRPr sz="2800" b="1" i="1">
              <a:solidFill>
                <a:srgbClr val="2A3953"/>
              </a:solidFill>
              <a:latin typeface="Inter"/>
              <a:ea typeface="Inter"/>
              <a:cs typeface="Inter"/>
              <a:sym typeface="Inter"/>
            </a:endParaRPr>
          </a:p>
        </p:txBody>
      </p:sp>
      <p:sp>
        <p:nvSpPr>
          <p:cNvPr id="912" name="Google Shape;912;p101"/>
          <p:cNvSpPr txBox="1"/>
          <p:nvPr/>
        </p:nvSpPr>
        <p:spPr>
          <a:xfrm>
            <a:off x="4024700" y="1731675"/>
            <a:ext cx="4447800" cy="50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Higher Education Specialist</a:t>
            </a:r>
            <a:endParaRPr sz="2050">
              <a:solidFill>
                <a:srgbClr val="2A3953"/>
              </a:solidFill>
              <a:latin typeface="Inter"/>
              <a:ea typeface="Inter"/>
              <a:cs typeface="Inter"/>
              <a:sym typeface="Inter"/>
            </a:endParaRPr>
          </a:p>
        </p:txBody>
      </p:sp>
      <p:sp>
        <p:nvSpPr>
          <p:cNvPr id="913" name="Google Shape;913;p101"/>
          <p:cNvSpPr txBox="1"/>
          <p:nvPr/>
        </p:nvSpPr>
        <p:spPr>
          <a:xfrm>
            <a:off x="4024700" y="2124175"/>
            <a:ext cx="4447800" cy="158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Texthelp</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Email: </a:t>
            </a:r>
            <a:r>
              <a:rPr lang="en-GB" sz="2050" u="sng">
                <a:solidFill>
                  <a:schemeClr val="hlink"/>
                </a:solidFill>
                <a:latin typeface="Inter"/>
                <a:ea typeface="Inter"/>
                <a:cs typeface="Inter"/>
                <a:sym typeface="Inter"/>
                <a:hlinkClick r:id="rId4"/>
              </a:rPr>
              <a:t>r.kruzel@texthelp.com</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Phone: 651-245-3128</a:t>
            </a:r>
            <a:endParaRPr sz="2050">
              <a:solidFill>
                <a:srgbClr val="2A3953"/>
              </a:solidFill>
              <a:latin typeface="Inter"/>
              <a:ea typeface="Inter"/>
              <a:cs typeface="Inter"/>
              <a:sym typeface="Inter"/>
            </a:endParaRPr>
          </a:p>
        </p:txBody>
      </p:sp>
      <p:sp>
        <p:nvSpPr>
          <p:cNvPr id="909" name="Google Shape;909;p1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80</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30"/>
          <p:cNvSpPr txBox="1">
            <a:spLocks noGrp="1"/>
          </p:cNvSpPr>
          <p:nvPr>
            <p:ph type="title" idx="4294967295"/>
          </p:nvPr>
        </p:nvSpPr>
        <p:spPr>
          <a:xfrm>
            <a:off x="1434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Inclusion is everywhere</a:t>
            </a:r>
            <a:endParaRPr sz="3600">
              <a:solidFill>
                <a:srgbClr val="2A3953"/>
              </a:solidFill>
              <a:latin typeface="Inter"/>
              <a:ea typeface="Inter"/>
              <a:cs typeface="Inter"/>
              <a:sym typeface="Inter"/>
            </a:endParaRPr>
          </a:p>
        </p:txBody>
      </p:sp>
      <p:pic>
        <p:nvPicPr>
          <p:cNvPr id="399" name="Google Shape;399;p30" descr="The word &quot;Inclusion&quot; types on a torn piece of notebook piece of paper with a pushpin securing the paper to a piece of wood. "/>
          <p:cNvPicPr preferRelativeResize="0"/>
          <p:nvPr/>
        </p:nvPicPr>
        <p:blipFill>
          <a:blip r:embed="rId3">
            <a:alphaModFix/>
          </a:blip>
          <a:stretch>
            <a:fillRect/>
          </a:stretch>
        </p:blipFill>
        <p:spPr>
          <a:xfrm>
            <a:off x="1267425" y="576425"/>
            <a:ext cx="7331350" cy="4346350"/>
          </a:xfrm>
          <a:prstGeom prst="rect">
            <a:avLst/>
          </a:prstGeom>
          <a:noFill/>
          <a:ln>
            <a:noFill/>
          </a:ln>
        </p:spPr>
      </p:pic>
      <p:sp>
        <p:nvSpPr>
          <p:cNvPr id="396" name="Google Shape;39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Texthel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hel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3268</Words>
  <Application>Microsoft Office PowerPoint</Application>
  <PresentationFormat>On-screen Show (16:9)</PresentationFormat>
  <Paragraphs>329</Paragraphs>
  <Slides>80</Slides>
  <Notes>80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80</vt:i4>
      </vt:variant>
    </vt:vector>
  </HeadingPairs>
  <TitlesOfParts>
    <vt:vector size="88" baseType="lpstr">
      <vt:lpstr>Plus Jakarta Sans</vt:lpstr>
      <vt:lpstr>Open Sans</vt:lpstr>
      <vt:lpstr>Plus Jakarta Sans ExtraBold</vt:lpstr>
      <vt:lpstr>Lexend Deca</vt:lpstr>
      <vt:lpstr>Inter</vt:lpstr>
      <vt:lpstr>Arial</vt:lpstr>
      <vt:lpstr>Texthelp</vt:lpstr>
      <vt:lpstr>Texthelp</vt:lpstr>
      <vt:lpstr>Confronting and Addressing Barriers:  UDL, AT Myths and Biases</vt:lpstr>
      <vt:lpstr>Hello There!</vt:lpstr>
      <vt:lpstr>Today’s Agenda</vt:lpstr>
      <vt:lpstr>Focuses of Colleges Today</vt:lpstr>
      <vt:lpstr>Disclosure in college</vt:lpstr>
      <vt:lpstr>Disability and Neurodiversity</vt:lpstr>
      <vt:lpstr>Weis, R., Waters, E.A. Evidence-Based Accommodations for Postsecondary Students with Disabilities: Beware the Base Rate Fallacy. Psychol. Inj. and Law 16, 213–226 (2023). https://doi.org/10.1007/s12207-023-09471-7 </vt:lpstr>
      <vt:lpstr>Depth and breath of student access</vt:lpstr>
      <vt:lpstr>Inclusion is everywhere</vt:lpstr>
      <vt:lpstr>AT &amp; UDL Myths &amp; Biases</vt:lpstr>
      <vt:lpstr>Universal Design for Learning Guidelines 3.0</vt:lpstr>
      <vt:lpstr>Universal Design for Learning Guidelines 3.0 website  Changes from Guidelines Version 2.2 to Guidelines Version 3.0</vt:lpstr>
      <vt:lpstr>Reflection:</vt:lpstr>
      <vt:lpstr>Disclaimer</vt:lpstr>
      <vt:lpstr>The “What” of AT</vt:lpstr>
      <vt:lpstr>What Myth 1 Statement</vt:lpstr>
      <vt:lpstr>What Myth 1 Insight</vt:lpstr>
      <vt:lpstr>What Myth 2 Statement</vt:lpstr>
      <vt:lpstr>What Myth 2 Insight</vt:lpstr>
      <vt:lpstr>What Myth 3 Statement</vt:lpstr>
      <vt:lpstr>What Myth 3 Insight</vt:lpstr>
      <vt:lpstr>What Myth 4 Statement</vt:lpstr>
      <vt:lpstr>What Myth 4 Insight</vt:lpstr>
      <vt:lpstr>What Myth 5 Statement</vt:lpstr>
      <vt:lpstr>What Myth 5 Insight</vt:lpstr>
      <vt:lpstr>The “Who” of AT</vt:lpstr>
      <vt:lpstr>Who Myth 1 Statement</vt:lpstr>
      <vt:lpstr>Who Myth 1 Insight</vt:lpstr>
      <vt:lpstr>Who Myth 2 Statement</vt:lpstr>
      <vt:lpstr>Who Myth 2 Insight</vt:lpstr>
      <vt:lpstr>Who Myth 3 Statement</vt:lpstr>
      <vt:lpstr>Who Myth 3 Insight</vt:lpstr>
      <vt:lpstr>Who Myth 4 Statement</vt:lpstr>
      <vt:lpstr>Who Myth 4 Insight</vt:lpstr>
      <vt:lpstr>Who Myth 5 Statement</vt:lpstr>
      <vt:lpstr>Who Myth 5 Insight</vt:lpstr>
      <vt:lpstr>Who Myth 6 Statement</vt:lpstr>
      <vt:lpstr>Who Myth 6 Insight</vt:lpstr>
      <vt:lpstr>Text-to-speech/literacy support</vt:lpstr>
      <vt:lpstr>TTS/Literacy Myth 1 Statement</vt:lpstr>
      <vt:lpstr>TTS/Literacy Myth 1 Insight</vt:lpstr>
      <vt:lpstr>TTS/Literacy Myth 2 Statement</vt:lpstr>
      <vt:lpstr>TTS/Literacy Myth 2 Insight</vt:lpstr>
      <vt:lpstr>TTS/Literacy Myth 3 Statement</vt:lpstr>
      <vt:lpstr>TTS/Literacy Myth 3 Insight</vt:lpstr>
      <vt:lpstr>TTS/Literacy Myth 4 Statement</vt:lpstr>
      <vt:lpstr>TTS/Literacy Myth 4 Insight</vt:lpstr>
      <vt:lpstr>Financing</vt:lpstr>
      <vt:lpstr>Financing Myth 1 Statement</vt:lpstr>
      <vt:lpstr>Financing Myth 1 Insight</vt:lpstr>
      <vt:lpstr>Financing Myth 2 Statement</vt:lpstr>
      <vt:lpstr>Financing Myth 2 Insight</vt:lpstr>
      <vt:lpstr>Financing Myth 3 Statement</vt:lpstr>
      <vt:lpstr>Financing Myth 3 Insight</vt:lpstr>
      <vt:lpstr>Financing Myth 4 Statement</vt:lpstr>
      <vt:lpstr>Financing Myth 4 Insight</vt:lpstr>
      <vt:lpstr>Financing Myth 5 Statement</vt:lpstr>
      <vt:lpstr>Financing Myth 5 Insight</vt:lpstr>
      <vt:lpstr>Training &amp; Implementation</vt:lpstr>
      <vt:lpstr>Training &amp; Implementation Myth 1 Statement</vt:lpstr>
      <vt:lpstr>Training &amp; Implementation Myth 1 Insight</vt:lpstr>
      <vt:lpstr>Training &amp; Implementation Myth 2 Statement</vt:lpstr>
      <vt:lpstr>Training &amp; Implementation Myth 2 Insight</vt:lpstr>
      <vt:lpstr>Training &amp; Implementation Myth 3 Statement</vt:lpstr>
      <vt:lpstr>Training &amp; Implementation Myth 3 Insight</vt:lpstr>
      <vt:lpstr>Training &amp; Implementation Myth 4 Statement</vt:lpstr>
      <vt:lpstr>Training &amp; Implementation Myth 4 Insight</vt:lpstr>
      <vt:lpstr>Training &amp; Implementation Myth 5 Statement</vt:lpstr>
      <vt:lpstr>Training &amp; Implementation Myth 5 Insight</vt:lpstr>
      <vt:lpstr>Communication &amp; Collaboration</vt:lpstr>
      <vt:lpstr>Why myths and biases?</vt:lpstr>
      <vt:lpstr>Changing mindsets</vt:lpstr>
      <vt:lpstr>The Six Principles of Persuasion </vt:lpstr>
      <vt:lpstr>The Yes Ladder</vt:lpstr>
      <vt:lpstr>Key partnerships</vt:lpstr>
      <vt:lpstr>Letting It Happen versus Making It Happen</vt:lpstr>
      <vt:lpstr>Action Planning</vt:lpstr>
      <vt:lpstr>Actions for Campus</vt:lpstr>
      <vt:lpstr>Questions &amp; Discussion</vt:lpstr>
      <vt:lpstr>Let’s stay connected!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Confronting and Addressing Barriers:  UDL, AT Myths and Biases</dc:title>
  <dc:creator>Rachel Kruzel</dc:creator>
  <cp:lastModifiedBy>Rachel Kruzel</cp:lastModifiedBy>
  <cp:revision>7</cp:revision>
  <dcterms:modified xsi:type="dcterms:W3CDTF">2024-11-10T23:34:07Z</dcterms:modified>
</cp:coreProperties>
</file>