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D"/>
    <a:srgbClr val="01C6FD"/>
    <a:srgbClr val="79AE02"/>
    <a:srgbClr val="067F9C"/>
    <a:srgbClr val="014E52"/>
    <a:srgbClr val="0C596D"/>
    <a:srgbClr val="03556D"/>
    <a:srgbClr val="145C72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E6E39-4F5B-5442-8AD3-6E283AE31F52}" v="9" dt="2024-10-30T22:11:02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2"/>
  </p:normalViewPr>
  <p:slideViewPr>
    <p:cSldViewPr snapToGrid="0">
      <p:cViewPr varScale="1">
        <p:scale>
          <a:sx n="96" d="100"/>
          <a:sy n="96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Nakata" userId="4ca8f836-65e5-412e-8f82-ddf13e44f406" providerId="ADAL" clId="{480E6E39-4F5B-5442-8AD3-6E283AE31F52}"/>
    <pc:docChg chg="custSel addSld modSld">
      <pc:chgData name="Ken Nakata" userId="4ca8f836-65e5-412e-8f82-ddf13e44f406" providerId="ADAL" clId="{480E6E39-4F5B-5442-8AD3-6E283AE31F52}" dt="2024-10-30T22:17:13.326" v="2477" actId="20577"/>
      <pc:docMkLst>
        <pc:docMk/>
      </pc:docMkLst>
      <pc:sldChg chg="addSp delSp modSp new mod">
        <pc:chgData name="Ken Nakata" userId="4ca8f836-65e5-412e-8f82-ddf13e44f406" providerId="ADAL" clId="{480E6E39-4F5B-5442-8AD3-6E283AE31F52}" dt="2024-10-30T21:51:08.626" v="594" actId="20577"/>
        <pc:sldMkLst>
          <pc:docMk/>
          <pc:sldMk cId="3264840250" sldId="292"/>
        </pc:sldMkLst>
        <pc:spChg chg="mod">
          <ac:chgData name="Ken Nakata" userId="4ca8f836-65e5-412e-8f82-ddf13e44f406" providerId="ADAL" clId="{480E6E39-4F5B-5442-8AD3-6E283AE31F52}" dt="2024-10-30T21:45:33.827" v="22" actId="122"/>
          <ac:spMkLst>
            <pc:docMk/>
            <pc:sldMk cId="3264840250" sldId="292"/>
            <ac:spMk id="2" creationId="{4FFB300F-B2BF-2428-9727-027DD390F6E5}"/>
          </ac:spMkLst>
        </pc:spChg>
        <pc:spChg chg="del">
          <ac:chgData name="Ken Nakata" userId="4ca8f836-65e5-412e-8f82-ddf13e44f406" providerId="ADAL" clId="{480E6E39-4F5B-5442-8AD3-6E283AE31F52}" dt="2024-10-30T21:46:39.479" v="25" actId="478"/>
          <ac:spMkLst>
            <pc:docMk/>
            <pc:sldMk cId="3264840250" sldId="292"/>
            <ac:spMk id="3" creationId="{765465C6-1D62-FB0A-EEED-49C9CE253C5B}"/>
          </ac:spMkLst>
        </pc:spChg>
        <pc:spChg chg="del">
          <ac:chgData name="Ken Nakata" userId="4ca8f836-65e5-412e-8f82-ddf13e44f406" providerId="ADAL" clId="{480E6E39-4F5B-5442-8AD3-6E283AE31F52}" dt="2024-10-30T21:46:18.736" v="24" actId="478"/>
          <ac:spMkLst>
            <pc:docMk/>
            <pc:sldMk cId="3264840250" sldId="292"/>
            <ac:spMk id="4" creationId="{07660D45-3590-A809-1CBC-69D432604C55}"/>
          </ac:spMkLst>
        </pc:spChg>
        <pc:spChg chg="add mod">
          <ac:chgData name="Ken Nakata" userId="4ca8f836-65e5-412e-8f82-ddf13e44f406" providerId="ADAL" clId="{480E6E39-4F5B-5442-8AD3-6E283AE31F52}" dt="2024-10-30T21:51:08.626" v="594" actId="20577"/>
          <ac:spMkLst>
            <pc:docMk/>
            <pc:sldMk cId="3264840250" sldId="292"/>
            <ac:spMk id="6" creationId="{CE7C321D-FDBB-66A9-5DF8-5771BDD61918}"/>
          </ac:spMkLst>
        </pc:spChg>
        <pc:picChg chg="add mod">
          <ac:chgData name="Ken Nakata" userId="4ca8f836-65e5-412e-8f82-ddf13e44f406" providerId="ADAL" clId="{480E6E39-4F5B-5442-8AD3-6E283AE31F52}" dt="2024-10-30T21:46:48.592" v="28" actId="1076"/>
          <ac:picMkLst>
            <pc:docMk/>
            <pc:sldMk cId="3264840250" sldId="292"/>
            <ac:picMk id="5" creationId="{9AEC1BCE-2E96-1DDD-7A3D-D926B0EFDB61}"/>
          </ac:picMkLst>
        </pc:picChg>
      </pc:sldChg>
      <pc:sldChg chg="addSp delSp modSp add mod">
        <pc:chgData name="Ken Nakata" userId="4ca8f836-65e5-412e-8f82-ddf13e44f406" providerId="ADAL" clId="{480E6E39-4F5B-5442-8AD3-6E283AE31F52}" dt="2024-10-30T21:59:03.216" v="1153" actId="1076"/>
        <pc:sldMkLst>
          <pc:docMk/>
          <pc:sldMk cId="361915827" sldId="293"/>
        </pc:sldMkLst>
        <pc:spChg chg="mod">
          <ac:chgData name="Ken Nakata" userId="4ca8f836-65e5-412e-8f82-ddf13e44f406" providerId="ADAL" clId="{480E6E39-4F5B-5442-8AD3-6E283AE31F52}" dt="2024-10-30T21:52:49.091" v="621" actId="20577"/>
          <ac:spMkLst>
            <pc:docMk/>
            <pc:sldMk cId="361915827" sldId="293"/>
            <ac:spMk id="2" creationId="{5D1812E2-861D-56B0-3356-F256F939AEB2}"/>
          </ac:spMkLst>
        </pc:spChg>
        <pc:spChg chg="mod">
          <ac:chgData name="Ken Nakata" userId="4ca8f836-65e5-412e-8f82-ddf13e44f406" providerId="ADAL" clId="{480E6E39-4F5B-5442-8AD3-6E283AE31F52}" dt="2024-10-30T21:57:33.660" v="1147" actId="20577"/>
          <ac:spMkLst>
            <pc:docMk/>
            <pc:sldMk cId="361915827" sldId="293"/>
            <ac:spMk id="6" creationId="{4D7515F9-F6C0-E334-C95B-7140320D2A7B}"/>
          </ac:spMkLst>
        </pc:spChg>
        <pc:picChg chg="add mod">
          <ac:chgData name="Ken Nakata" userId="4ca8f836-65e5-412e-8f82-ddf13e44f406" providerId="ADAL" clId="{480E6E39-4F5B-5442-8AD3-6E283AE31F52}" dt="2024-10-30T21:59:03.216" v="1153" actId="1076"/>
          <ac:picMkLst>
            <pc:docMk/>
            <pc:sldMk cId="361915827" sldId="293"/>
            <ac:picMk id="4" creationId="{72A255A0-B343-8ABF-AF08-74ED42E75C14}"/>
          </ac:picMkLst>
        </pc:picChg>
        <pc:picChg chg="del">
          <ac:chgData name="Ken Nakata" userId="4ca8f836-65e5-412e-8f82-ddf13e44f406" providerId="ADAL" clId="{480E6E39-4F5B-5442-8AD3-6E283AE31F52}" dt="2024-10-30T21:57:46.629" v="1148" actId="478"/>
          <ac:picMkLst>
            <pc:docMk/>
            <pc:sldMk cId="361915827" sldId="293"/>
            <ac:picMk id="5" creationId="{EF1FF257-FBC8-B57C-9127-343B0AA7C19C}"/>
          </ac:picMkLst>
        </pc:picChg>
      </pc:sldChg>
      <pc:sldChg chg="addSp delSp modSp add mod">
        <pc:chgData name="Ken Nakata" userId="4ca8f836-65e5-412e-8f82-ddf13e44f406" providerId="ADAL" clId="{480E6E39-4F5B-5442-8AD3-6E283AE31F52}" dt="2024-10-30T22:04:56.732" v="1442" actId="14100"/>
        <pc:sldMkLst>
          <pc:docMk/>
          <pc:sldMk cId="1440934119" sldId="294"/>
        </pc:sldMkLst>
        <pc:spChg chg="mod">
          <ac:chgData name="Ken Nakata" userId="4ca8f836-65e5-412e-8f82-ddf13e44f406" providerId="ADAL" clId="{480E6E39-4F5B-5442-8AD3-6E283AE31F52}" dt="2024-10-30T21:59:51.317" v="1170" actId="20577"/>
          <ac:spMkLst>
            <pc:docMk/>
            <pc:sldMk cId="1440934119" sldId="294"/>
            <ac:spMk id="2" creationId="{B2F77E75-244D-E288-A5A4-F8C0256CBBDA}"/>
          </ac:spMkLst>
        </pc:spChg>
        <pc:spChg chg="mod">
          <ac:chgData name="Ken Nakata" userId="4ca8f836-65e5-412e-8f82-ddf13e44f406" providerId="ADAL" clId="{480E6E39-4F5B-5442-8AD3-6E283AE31F52}" dt="2024-10-30T22:04:56.732" v="1442" actId="14100"/>
          <ac:spMkLst>
            <pc:docMk/>
            <pc:sldMk cId="1440934119" sldId="294"/>
            <ac:spMk id="6" creationId="{CCCC40A5-EE8A-81A3-4A27-0835D815EAEF}"/>
          </ac:spMkLst>
        </pc:spChg>
        <pc:picChg chg="del">
          <ac:chgData name="Ken Nakata" userId="4ca8f836-65e5-412e-8f82-ddf13e44f406" providerId="ADAL" clId="{480E6E39-4F5B-5442-8AD3-6E283AE31F52}" dt="2024-10-30T22:00:42.081" v="1171" actId="478"/>
          <ac:picMkLst>
            <pc:docMk/>
            <pc:sldMk cId="1440934119" sldId="294"/>
            <ac:picMk id="4" creationId="{0EF75140-A541-8EE2-8B55-B7ECAFBB6FB1}"/>
          </ac:picMkLst>
        </pc:picChg>
        <pc:picChg chg="add mod">
          <ac:chgData name="Ken Nakata" userId="4ca8f836-65e5-412e-8f82-ddf13e44f406" providerId="ADAL" clId="{480E6E39-4F5B-5442-8AD3-6E283AE31F52}" dt="2024-10-30T22:01:48.608" v="1178" actId="1076"/>
          <ac:picMkLst>
            <pc:docMk/>
            <pc:sldMk cId="1440934119" sldId="294"/>
            <ac:picMk id="5" creationId="{FEF138EF-DEB7-1A8D-7586-224C7B8F8D5F}"/>
          </ac:picMkLst>
        </pc:picChg>
      </pc:sldChg>
      <pc:sldChg chg="addSp delSp modSp add mod">
        <pc:chgData name="Ken Nakata" userId="4ca8f836-65e5-412e-8f82-ddf13e44f406" providerId="ADAL" clId="{480E6E39-4F5B-5442-8AD3-6E283AE31F52}" dt="2024-10-30T22:09:54.864" v="1877" actId="14100"/>
        <pc:sldMkLst>
          <pc:docMk/>
          <pc:sldMk cId="823330083" sldId="295"/>
        </pc:sldMkLst>
        <pc:spChg chg="mod">
          <ac:chgData name="Ken Nakata" userId="4ca8f836-65e5-412e-8f82-ddf13e44f406" providerId="ADAL" clId="{480E6E39-4F5B-5442-8AD3-6E283AE31F52}" dt="2024-10-30T22:05:30.556" v="1467" actId="20577"/>
          <ac:spMkLst>
            <pc:docMk/>
            <pc:sldMk cId="823330083" sldId="295"/>
            <ac:spMk id="2" creationId="{935A3673-4EDB-D77E-23EC-91135F35C20E}"/>
          </ac:spMkLst>
        </pc:spChg>
        <pc:spChg chg="mod">
          <ac:chgData name="Ken Nakata" userId="4ca8f836-65e5-412e-8f82-ddf13e44f406" providerId="ADAL" clId="{480E6E39-4F5B-5442-8AD3-6E283AE31F52}" dt="2024-10-30T22:09:54.864" v="1877" actId="14100"/>
          <ac:spMkLst>
            <pc:docMk/>
            <pc:sldMk cId="823330083" sldId="295"/>
            <ac:spMk id="6" creationId="{35F027D3-7142-519A-AEE8-F0A230250BBA}"/>
          </ac:spMkLst>
        </pc:spChg>
        <pc:picChg chg="add mod">
          <ac:chgData name="Ken Nakata" userId="4ca8f836-65e5-412e-8f82-ddf13e44f406" providerId="ADAL" clId="{480E6E39-4F5B-5442-8AD3-6E283AE31F52}" dt="2024-10-30T22:06:48.361" v="1474" actId="1076"/>
          <ac:picMkLst>
            <pc:docMk/>
            <pc:sldMk cId="823330083" sldId="295"/>
            <ac:picMk id="4" creationId="{7AB6B1A9-D97C-1B36-E407-76FBBB24B0E5}"/>
          </ac:picMkLst>
        </pc:picChg>
        <pc:picChg chg="del">
          <ac:chgData name="Ken Nakata" userId="4ca8f836-65e5-412e-8f82-ddf13e44f406" providerId="ADAL" clId="{480E6E39-4F5B-5442-8AD3-6E283AE31F52}" dt="2024-10-30T22:05:33.331" v="1468" actId="478"/>
          <ac:picMkLst>
            <pc:docMk/>
            <pc:sldMk cId="823330083" sldId="295"/>
            <ac:picMk id="5" creationId="{DAB14D14-3A10-5AAF-0EC3-61D69D1DE2F7}"/>
          </ac:picMkLst>
        </pc:picChg>
      </pc:sldChg>
      <pc:sldChg chg="addSp delSp modSp add mod">
        <pc:chgData name="Ken Nakata" userId="4ca8f836-65e5-412e-8f82-ddf13e44f406" providerId="ADAL" clId="{480E6E39-4F5B-5442-8AD3-6E283AE31F52}" dt="2024-10-30T22:17:13.326" v="2477" actId="20577"/>
        <pc:sldMkLst>
          <pc:docMk/>
          <pc:sldMk cId="4116451479" sldId="296"/>
        </pc:sldMkLst>
        <pc:spChg chg="mod">
          <ac:chgData name="Ken Nakata" userId="4ca8f836-65e5-412e-8f82-ddf13e44f406" providerId="ADAL" clId="{480E6E39-4F5B-5442-8AD3-6E283AE31F52}" dt="2024-10-30T22:10:26.206" v="1894" actId="20577"/>
          <ac:spMkLst>
            <pc:docMk/>
            <pc:sldMk cId="4116451479" sldId="296"/>
            <ac:spMk id="2" creationId="{D72EF1A1-242E-788C-BF16-298B779AA575}"/>
          </ac:spMkLst>
        </pc:spChg>
        <pc:spChg chg="mod">
          <ac:chgData name="Ken Nakata" userId="4ca8f836-65e5-412e-8f82-ddf13e44f406" providerId="ADAL" clId="{480E6E39-4F5B-5442-8AD3-6E283AE31F52}" dt="2024-10-30T22:17:13.326" v="2477" actId="20577"/>
          <ac:spMkLst>
            <pc:docMk/>
            <pc:sldMk cId="4116451479" sldId="296"/>
            <ac:spMk id="6" creationId="{8754F4BC-2C94-240B-AD90-7847322F328C}"/>
          </ac:spMkLst>
        </pc:spChg>
        <pc:picChg chg="del">
          <ac:chgData name="Ken Nakata" userId="4ca8f836-65e5-412e-8f82-ddf13e44f406" providerId="ADAL" clId="{480E6E39-4F5B-5442-8AD3-6E283AE31F52}" dt="2024-10-30T22:10:29.009" v="1895" actId="478"/>
          <ac:picMkLst>
            <pc:docMk/>
            <pc:sldMk cId="4116451479" sldId="296"/>
            <ac:picMk id="4" creationId="{4D393971-3F73-FE7A-BDBE-325201BEBA3E}"/>
          </ac:picMkLst>
        </pc:picChg>
        <pc:picChg chg="add mod">
          <ac:chgData name="Ken Nakata" userId="4ca8f836-65e5-412e-8f82-ddf13e44f406" providerId="ADAL" clId="{480E6E39-4F5B-5442-8AD3-6E283AE31F52}" dt="2024-10-30T22:11:09.930" v="1900" actId="1076"/>
          <ac:picMkLst>
            <pc:docMk/>
            <pc:sldMk cId="4116451479" sldId="296"/>
            <ac:picMk id="5" creationId="{8FFB7542-4EB2-36FB-AB2A-A31565B312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10/30/24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800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512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412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929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001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563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165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666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362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7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rgbClr val="0000CD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00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00C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248C3-2893-4CC0-AC6C-8B023E6EF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00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rgbClr val="0000CD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en.Nakata@convergeaccessibility.com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hyperlink" Target="http://www.convergeaccessibilit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9D9AE-C770-4C3E-AB8B-6EA88D37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3"/>
            <a:ext cx="12192000" cy="368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CCF00C-1CDE-449F-A88C-9E141F8E7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63" r="-1" b="29380"/>
          <a:stretch/>
        </p:blipFill>
        <p:spPr>
          <a:xfrm>
            <a:off x="7480452" y="5267516"/>
            <a:ext cx="4711547" cy="1957948"/>
          </a:xfrm>
          <a:prstGeom prst="rect">
            <a:avLst/>
          </a:prstGeom>
        </p:spPr>
      </p:pic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17" y="5803350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Ken Nakata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Converge Accessibility LLC</a:t>
            </a: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678221"/>
            <a:ext cx="10695915" cy="15860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New Department of Justice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Title II Web Accessibility Regulation</a:t>
            </a:r>
            <a:endParaRPr lang="en-US" sz="5000" kern="1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D2A7F7-56D2-4DC1-ADE4-EEBE93B3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67981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24ECF-F84D-4524-911C-9E1EF5480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4322"/>
            <a:ext cx="12192000" cy="368254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300F-B2BF-2428-9727-027DD390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Lessons from Colorado</a:t>
            </a:r>
          </a:p>
        </p:txBody>
      </p:sp>
      <p:pic>
        <p:nvPicPr>
          <p:cNvPr id="5" name="Picture 4" descr="Colorado flag">
            <a:extLst>
              <a:ext uri="{FF2B5EF4-FFF2-40B4-BE49-F238E27FC236}">
                <a16:creationId xmlns:a16="http://schemas.microsoft.com/office/drawing/2014/main" id="{9AEC1BCE-2E96-1DDD-7A3D-D926B0EF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47" y="1956390"/>
            <a:ext cx="3850857" cy="25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7C321D-FDBB-66A9-5DF8-5771BDD61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7255239" cy="4752897"/>
          </a:xfrm>
        </p:spPr>
        <p:txBody>
          <a:bodyPr>
            <a:noAutofit/>
          </a:bodyPr>
          <a:lstStyle/>
          <a:p>
            <a:r>
              <a:rPr lang="en-US" sz="2400" dirty="0"/>
              <a:t>Create a Digital Accessibility Plan that includes basic Title II duties.</a:t>
            </a:r>
          </a:p>
          <a:p>
            <a:r>
              <a:rPr lang="en-US" sz="2400" dirty="0"/>
              <a:t>Develop tools that IT and procurement departments can use to allocate resources and meet needs (e.g. risk matrices, RACI diagrams, procurement flowcharts, IT asset accessibility scorecards).</a:t>
            </a:r>
          </a:p>
          <a:p>
            <a:r>
              <a:rPr lang="en-US" sz="2400" dirty="0"/>
              <a:t>Start soon and stay nimble for easier, faster solutions</a:t>
            </a:r>
          </a:p>
          <a:p>
            <a:r>
              <a:rPr lang="en-US" sz="2400" dirty="0"/>
              <a:t>Stay tuned for upcoming workshops from Converge that include tools that have worked with Colorado counties and municipalities.</a:t>
            </a:r>
          </a:p>
        </p:txBody>
      </p:sp>
    </p:spTree>
    <p:extLst>
      <p:ext uri="{BB962C8B-B14F-4D97-AF65-F5344CB8AC3E}">
        <p14:creationId xmlns:p14="http://schemas.microsoft.com/office/powerpoint/2010/main" val="326484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26F8-AFB1-D37E-27E6-36EA50C7F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12E2-861D-56B0-3356-F256F939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Digital Accessibility Plan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7515F9-F6C0-E334-C95B-7140320D2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7255239" cy="4752897"/>
          </a:xfrm>
        </p:spPr>
        <p:txBody>
          <a:bodyPr>
            <a:noAutofit/>
          </a:bodyPr>
          <a:lstStyle/>
          <a:p>
            <a:r>
              <a:rPr lang="en-US" sz="2400" dirty="0"/>
              <a:t>Major Areas of Focus</a:t>
            </a:r>
          </a:p>
          <a:p>
            <a:pPr lvl="1"/>
            <a:r>
              <a:rPr lang="en-US" sz="2200" dirty="0"/>
              <a:t>Existing Technologies</a:t>
            </a:r>
          </a:p>
          <a:p>
            <a:pPr lvl="1"/>
            <a:r>
              <a:rPr lang="en-US" sz="2200" dirty="0"/>
              <a:t>New Technologies and Procurement</a:t>
            </a:r>
          </a:p>
          <a:p>
            <a:pPr lvl="1"/>
            <a:r>
              <a:rPr lang="en-US" sz="2200" dirty="0"/>
              <a:t>Electronic Documents and PDFs</a:t>
            </a:r>
          </a:p>
          <a:p>
            <a:pPr lvl="1"/>
            <a:r>
              <a:rPr lang="en-US" sz="2200" dirty="0"/>
              <a:t>Training</a:t>
            </a:r>
          </a:p>
          <a:p>
            <a:r>
              <a:rPr lang="en-US" sz="2400" dirty="0"/>
              <a:t>Prerequisites</a:t>
            </a:r>
          </a:p>
          <a:p>
            <a:pPr lvl="1"/>
            <a:r>
              <a:rPr lang="en-US" sz="2200" dirty="0"/>
              <a:t>Organizational buy-in and support</a:t>
            </a:r>
          </a:p>
          <a:p>
            <a:pPr lvl="1"/>
            <a:r>
              <a:rPr lang="en-US" sz="2200" dirty="0"/>
              <a:t>IT control of digital assets</a:t>
            </a:r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200" dirty="0"/>
              <a:t>Messaging, communications plan, FAQ to secure buy-in</a:t>
            </a:r>
          </a:p>
          <a:p>
            <a:pPr lvl="1"/>
            <a:r>
              <a:rPr lang="en-US" sz="2200" dirty="0"/>
              <a:t>Understanding of how accessibility compliance is critical-– just like privacy and security</a:t>
            </a:r>
          </a:p>
          <a:p>
            <a:pPr lvl="1"/>
            <a:endParaRPr lang="en-US" sz="2200" dirty="0"/>
          </a:p>
        </p:txBody>
      </p:sp>
      <p:pic>
        <p:nvPicPr>
          <p:cNvPr id="4" name="Picture 3" descr="A hand holding a pen&#10;&#10;Description automatically generated">
            <a:extLst>
              <a:ext uri="{FF2B5EF4-FFF2-40B4-BE49-F238E27FC236}">
                <a16:creationId xmlns:a16="http://schemas.microsoft.com/office/drawing/2014/main" id="{72A255A0-B343-8ABF-AF08-74ED42E75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869" y="1842052"/>
            <a:ext cx="3485322" cy="34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1F2E1-335A-A3F9-01BE-94AC0635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7E75-244D-E288-A5A4-F8C0256C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 Process Tools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C40A5-EE8A-81A3-4A27-0835D815E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6547703" cy="4752897"/>
          </a:xfrm>
        </p:spPr>
        <p:txBody>
          <a:bodyPr>
            <a:noAutofit/>
          </a:bodyPr>
          <a:lstStyle/>
          <a:p>
            <a:r>
              <a:rPr lang="en-US" sz="2400" dirty="0"/>
              <a:t>Common Tools</a:t>
            </a:r>
          </a:p>
          <a:p>
            <a:pPr lvl="1"/>
            <a:r>
              <a:rPr lang="en-US" sz="2200" dirty="0"/>
              <a:t>Risk matrices</a:t>
            </a:r>
          </a:p>
          <a:p>
            <a:pPr lvl="1"/>
            <a:r>
              <a:rPr lang="en-US" sz="2200" dirty="0"/>
              <a:t>RACI diagrams</a:t>
            </a:r>
          </a:p>
          <a:p>
            <a:pPr lvl="1"/>
            <a:r>
              <a:rPr lang="en-US" sz="2200" dirty="0"/>
              <a:t>Procurement flowcharts</a:t>
            </a:r>
          </a:p>
          <a:p>
            <a:pPr lvl="1"/>
            <a:r>
              <a:rPr lang="en-US" sz="2200" dirty="0"/>
              <a:t>Digital accessibility asset scorecards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/>
              <a:t>Goal is program access and not perfect WCAG compliance</a:t>
            </a:r>
          </a:p>
          <a:p>
            <a:r>
              <a:rPr lang="en-US" sz="2400" dirty="0"/>
              <a:t>Copy tools from others and make them your own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5" name="Picture 4" descr="A pile of tools in a red box&#10;&#10;Description automatically generated">
            <a:extLst>
              <a:ext uri="{FF2B5EF4-FFF2-40B4-BE49-F238E27FC236}">
                <a16:creationId xmlns:a16="http://schemas.microsoft.com/office/drawing/2014/main" id="{FEF138EF-DEB7-1A8D-7586-224C7B8F8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47" y="1850866"/>
            <a:ext cx="4683053" cy="29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69F9-2259-B001-F8D1-0673C27C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3673-4EDB-D77E-23EC-91135F35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Start Fast and Be Nimble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F027D3-7142-519A-AEE8-F0A230250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5865282" cy="4752897"/>
          </a:xfrm>
        </p:spPr>
        <p:txBody>
          <a:bodyPr>
            <a:noAutofit/>
          </a:bodyPr>
          <a:lstStyle/>
          <a:p>
            <a:r>
              <a:rPr lang="en-US" sz="2400" dirty="0"/>
              <a:t>New assessment solutions (e.g. </a:t>
            </a:r>
            <a:r>
              <a:rPr lang="en-US" sz="2400" dirty="0" err="1"/>
              <a:t>Allyant</a:t>
            </a:r>
            <a:r>
              <a:rPr lang="en-US" sz="2400" dirty="0"/>
              <a:t> </a:t>
            </a:r>
            <a:r>
              <a:rPr lang="en-US" sz="2400" dirty="0" err="1"/>
              <a:t>ProcureEnsure</a:t>
            </a:r>
            <a:r>
              <a:rPr lang="en-US" sz="2400" dirty="0"/>
              <a:t>) and PDF solutions (e.g. </a:t>
            </a:r>
            <a:r>
              <a:rPr lang="en-US" sz="2400" dirty="0" err="1"/>
              <a:t>CommonLook</a:t>
            </a:r>
            <a:r>
              <a:rPr lang="en-US" sz="2400" dirty="0"/>
              <a:t>, Crawford, and Continual Engine) are making this much cheaper and far easier.</a:t>
            </a:r>
          </a:p>
          <a:p>
            <a:r>
              <a:rPr lang="en-US" sz="2400" dirty="0"/>
              <a:t>Start fast before they get overwhelmed and you need pricier solutions and delays.</a:t>
            </a:r>
          </a:p>
          <a:p>
            <a:r>
              <a:rPr lang="en-US" sz="2400" dirty="0"/>
              <a:t>Keep an accessibility partner who is technology-agnostic and process-oriented.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4" name="Picture 3" descr="A close up of a cat&#10;&#10;Description automatically generated">
            <a:extLst>
              <a:ext uri="{FF2B5EF4-FFF2-40B4-BE49-F238E27FC236}">
                <a16:creationId xmlns:a16="http://schemas.microsoft.com/office/drawing/2014/main" id="{7AB6B1A9-D97C-1B36-E407-76FBBB24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2" y="1622287"/>
            <a:ext cx="4929809" cy="3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3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920-9506-E9B3-F0C8-59D2C12CC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F1A1-242E-788C-BF16-298B779A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Shameless Plug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54F4BC-2C94-240B-AD90-7847322F3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5865282" cy="4752897"/>
          </a:xfrm>
        </p:spPr>
        <p:txBody>
          <a:bodyPr>
            <a:noAutofit/>
          </a:bodyPr>
          <a:lstStyle/>
          <a:p>
            <a:r>
              <a:rPr lang="en-US" sz="2400" dirty="0"/>
              <a:t>We have won most of the </a:t>
            </a:r>
            <a:r>
              <a:rPr lang="en-US" sz="2400"/>
              <a:t>recent Colorado RFPs </a:t>
            </a:r>
            <a:r>
              <a:rPr lang="en-US" sz="2400" dirty="0"/>
              <a:t>because of our legal and policy expertise-- and because we are strictly neutral between solution providers.</a:t>
            </a:r>
          </a:p>
          <a:p>
            <a:r>
              <a:rPr lang="en-US" sz="2400" dirty="0"/>
              <a:t>We specialize in empowering accessibility teams by creating communications plans and overall strategy that focuses on meeting accessibility laws and regulations.</a:t>
            </a:r>
          </a:p>
          <a:p>
            <a:r>
              <a:rPr lang="en-US" sz="2400" dirty="0"/>
              <a:t>Stay tuned for upcoming workshops in early 2025 that includes the tools for doing this yourself-- or contact us.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5" name="Picture 4" descr="A black power cord with silver plugs&#10;&#10;Description automatically generated">
            <a:extLst>
              <a:ext uri="{FF2B5EF4-FFF2-40B4-BE49-F238E27FC236}">
                <a16:creationId xmlns:a16="http://schemas.microsoft.com/office/drawing/2014/main" id="{8FFB7542-4EB2-36FB-AB2A-A31565B3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973" y="1689927"/>
            <a:ext cx="4680527" cy="30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59696"/>
            <a:ext cx="6437243" cy="1655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Ken Nakata</a:t>
            </a:r>
          </a:p>
          <a:p>
            <a:r>
              <a:rPr lang="en-US" sz="2400">
                <a:solidFill>
                  <a:schemeClr val="bg1"/>
                </a:solidFill>
                <a:hlinkClick r:id="rId3"/>
              </a:rPr>
              <a:t>ken.nakata@convergeaccessibility.com</a:t>
            </a:r>
            <a:endParaRPr lang="en-US" sz="2400">
              <a:solidFill>
                <a:schemeClr val="bg1"/>
              </a:solidFill>
            </a:endParaRPr>
          </a:p>
          <a:p>
            <a:r>
              <a:rPr lang="en-US" sz="2400" kern="1200">
                <a:solidFill>
                  <a:schemeClr val="bg1"/>
                </a:solidFill>
                <a:hlinkClick r:id="rId4"/>
              </a:rPr>
              <a:t>www.con</a:t>
            </a:r>
            <a:r>
              <a:rPr lang="en-US" sz="2400">
                <a:solidFill>
                  <a:schemeClr val="bg1"/>
                </a:solidFill>
                <a:hlinkClick r:id="rId4"/>
              </a:rPr>
              <a:t>vergeaccessibility.com</a:t>
            </a:r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172840"/>
            <a:ext cx="106959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CF00C-1CDE-449F-A88C-9E141F8E7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063" r="-1" b="29380"/>
          <a:stretch/>
        </p:blipFill>
        <p:spPr>
          <a:xfrm>
            <a:off x="7275442" y="4735353"/>
            <a:ext cx="4711547" cy="1957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9D9AE-C770-4C3E-AB8B-6EA88D37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3"/>
            <a:ext cx="12192000" cy="3681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D2A7F7-56D2-4DC1-ADE4-EEBE93B3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679818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3F41E0C-164F-B047-944F-B8A1267B51C3}"/>
              </a:ext>
            </a:extLst>
          </p:cNvPr>
          <p:cNvSpPr txBox="1">
            <a:spLocks/>
          </p:cNvSpPr>
          <p:nvPr/>
        </p:nvSpPr>
        <p:spPr>
          <a:xfrm>
            <a:off x="3299254" y="1445749"/>
            <a:ext cx="8130745" cy="409007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Ken Nakata</a:t>
            </a:r>
          </a:p>
          <a:p>
            <a:pPr marL="10160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 b="1"/>
              <a:t>Principal, Converge Accessibility LLC</a:t>
            </a:r>
          </a:p>
          <a:p>
            <a:pPr marL="10160" lvl="2" indent="0">
              <a:spcBef>
                <a:spcPts val="300"/>
              </a:spcBef>
              <a:spcAft>
                <a:spcPts val="375"/>
              </a:spcAft>
              <a:buNone/>
            </a:pPr>
            <a:r>
              <a:rPr lang="en-US"/>
              <a:t>12 years as a Trial Attorney with the U.S. Department of Justice</a:t>
            </a:r>
          </a:p>
          <a:p>
            <a:pPr marL="224790" lvl="2" indent="-213995">
              <a:spcBef>
                <a:spcPts val="300"/>
              </a:spcBef>
              <a:spcAft>
                <a:spcPts val="375"/>
              </a:spcAft>
            </a:pPr>
            <a:r>
              <a:rPr lang="en-US"/>
              <a:t>Helped shape the government’s policies for the Americans with Disabilities Act and Section 508 of the Rehabilitation Act</a:t>
            </a:r>
          </a:p>
          <a:p>
            <a:pPr marL="224790" lvl="2" indent="-213995">
              <a:spcBef>
                <a:spcPts val="300"/>
              </a:spcBef>
              <a:spcAft>
                <a:spcPts val="375"/>
              </a:spcAft>
            </a:pPr>
            <a:r>
              <a:rPr lang="en-US"/>
              <a:t>Work with several attorneys across the country facing web accessibility lawsuits.</a:t>
            </a:r>
          </a:p>
          <a:p>
            <a:pPr marL="224790" lvl="2" indent="-213995">
              <a:spcBef>
                <a:spcPts val="300"/>
              </a:spcBef>
              <a:spcAft>
                <a:spcPts val="375"/>
              </a:spcAft>
            </a:pPr>
            <a:r>
              <a:rPr lang="en-US"/>
              <a:t>Help cities, counties, and local governments to comply with web accessibility laws and regulations and integrate with existing accessibility programs.</a:t>
            </a:r>
          </a:p>
          <a:p>
            <a:pPr marL="224790" lvl="2" indent="-213995">
              <a:spcBef>
                <a:spcPts val="300"/>
              </a:spcBef>
              <a:spcAft>
                <a:spcPts val="375"/>
              </a:spcAft>
            </a:pPr>
            <a:endParaRPr lang="en-US"/>
          </a:p>
        </p:txBody>
      </p:sp>
      <p:pic>
        <p:nvPicPr>
          <p:cNvPr id="3" name="Picture 2" descr="Ken Nakata">
            <a:extLst>
              <a:ext uri="{FF2B5EF4-FFF2-40B4-BE49-F238E27FC236}">
                <a16:creationId xmlns:a16="http://schemas.microsoft.com/office/drawing/2014/main" id="{282CD448-185B-5744-B050-6C3B44BBE8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0" r="-1"/>
          <a:stretch/>
        </p:blipFill>
        <p:spPr>
          <a:xfrm>
            <a:off x="654629" y="1927661"/>
            <a:ext cx="2127515" cy="2644337"/>
          </a:xfrm>
          <a:prstGeom prst="rect">
            <a:avLst/>
          </a:prstGeom>
          <a:ln>
            <a:noFill/>
          </a:ln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A6835A1-93A2-A352-954D-F8CA2BE8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3" y="356644"/>
            <a:ext cx="10734537" cy="590931"/>
          </a:xfrm>
        </p:spPr>
        <p:txBody>
          <a:bodyPr/>
          <a:lstStyle/>
          <a:p>
            <a:pPr algn="ctr"/>
            <a:r>
              <a:rPr lang="en-US"/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06180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cklist">
            <a:extLst>
              <a:ext uri="{FF2B5EF4-FFF2-40B4-BE49-F238E27FC236}">
                <a16:creationId xmlns:a16="http://schemas.microsoft.com/office/drawing/2014/main" id="{139F9BB8-7B97-71BE-D3F4-8E5164B4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597" y="2190670"/>
            <a:ext cx="3679823" cy="24562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33E10-6B06-DEED-3948-409FD0C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F923-11BF-A3C8-9BE8-31B3F688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6718984" cy="4351338"/>
          </a:xfrm>
        </p:spPr>
        <p:txBody>
          <a:bodyPr>
            <a:noAutofit/>
          </a:bodyPr>
          <a:lstStyle/>
          <a:p>
            <a:r>
              <a:rPr lang="en-US" sz="3200"/>
              <a:t>Web accessibility before the new regulation</a:t>
            </a:r>
          </a:p>
          <a:p>
            <a:r>
              <a:rPr lang="en-US" sz="3200"/>
              <a:t>DOJ’s new title II regulation, limitations, and impact</a:t>
            </a:r>
          </a:p>
          <a:p>
            <a:r>
              <a:rPr lang="en-US" sz="3200"/>
              <a:t>Implications for private sector</a:t>
            </a:r>
          </a:p>
          <a:p>
            <a:r>
              <a:rPr lang="en-US" sz="3200"/>
              <a:t>Impact on education</a:t>
            </a:r>
          </a:p>
          <a:p>
            <a:r>
              <a:rPr lang="en-US" sz="3200"/>
              <a:t>Threats to the new regulation post-</a:t>
            </a:r>
            <a:r>
              <a:rPr lang="en-US" sz="3200" i="1"/>
              <a:t>Chevron</a:t>
            </a:r>
          </a:p>
        </p:txBody>
      </p:sp>
    </p:spTree>
    <p:extLst>
      <p:ext uri="{BB962C8B-B14F-4D97-AF65-F5344CB8AC3E}">
        <p14:creationId xmlns:p14="http://schemas.microsoft.com/office/powerpoint/2010/main" val="202349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F923-11BF-A3C8-9BE8-31B3F688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8186" y="1364105"/>
            <a:ext cx="6666875" cy="4752897"/>
          </a:xfrm>
        </p:spPr>
        <p:txBody>
          <a:bodyPr>
            <a:noAutofit/>
          </a:bodyPr>
          <a:lstStyle/>
          <a:p>
            <a:r>
              <a:rPr lang="en-US" sz="3200"/>
              <a:t>Part of “effective communication” and subpart E. 28 C.F.R. § 35.160 et seq.</a:t>
            </a:r>
          </a:p>
          <a:p>
            <a:r>
              <a:rPr lang="en-US" sz="3200" i="1"/>
              <a:t>Martin v. MARTA</a:t>
            </a:r>
            <a:r>
              <a:rPr lang="en-US" sz="3200"/>
              <a:t>, 225 F. Supp. 2d 1362 (N.D. Ga. 2002).</a:t>
            </a:r>
          </a:p>
          <a:p>
            <a:r>
              <a:rPr lang="en-US" sz="3200"/>
              <a:t>Later DOJ Project Civic Access (PCA) settlements required WCAG conformance.</a:t>
            </a:r>
          </a:p>
          <a:p>
            <a:r>
              <a:rPr lang="en-US" sz="3200"/>
              <a:t>Technical assistance on </a:t>
            </a:r>
            <a:r>
              <a:rPr lang="en-US" sz="3200" err="1"/>
              <a:t>ADA.gov</a:t>
            </a:r>
            <a:endParaRPr lang="en-US" sz="3200"/>
          </a:p>
          <a:p>
            <a:endParaRPr lang="en-US" sz="3200"/>
          </a:p>
        </p:txBody>
      </p:sp>
      <p:pic>
        <p:nvPicPr>
          <p:cNvPr id="7" name="Picture 6" descr="A person sleeping on a desk">
            <a:extLst>
              <a:ext uri="{FF2B5EF4-FFF2-40B4-BE49-F238E27FC236}">
                <a16:creationId xmlns:a16="http://schemas.microsoft.com/office/drawing/2014/main" id="{9A82A661-98C8-D2BA-48F7-735D94C9A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1" r="18350"/>
          <a:stretch/>
        </p:blipFill>
        <p:spPr>
          <a:xfrm>
            <a:off x="816429" y="2013605"/>
            <a:ext cx="3844063" cy="3489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33E10-6B06-DEED-3948-409FD0C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Web Accessibility Before New Regulations</a:t>
            </a:r>
          </a:p>
        </p:txBody>
      </p:sp>
    </p:spTree>
    <p:extLst>
      <p:ext uri="{BB962C8B-B14F-4D97-AF65-F5344CB8AC3E}">
        <p14:creationId xmlns:p14="http://schemas.microsoft.com/office/powerpoint/2010/main" val="345610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rprised person holding his head&#10;">
            <a:extLst>
              <a:ext uri="{FF2B5EF4-FFF2-40B4-BE49-F238E27FC236}">
                <a16:creationId xmlns:a16="http://schemas.microsoft.com/office/drawing/2014/main" id="{5EA841AE-3EBC-A2F1-AB0F-7C037FEDA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9" r="6951"/>
          <a:stretch/>
        </p:blipFill>
        <p:spPr>
          <a:xfrm>
            <a:off x="7644983" y="1939471"/>
            <a:ext cx="4207329" cy="32366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F923-11BF-A3C8-9BE8-31B3F688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7255239" cy="4752897"/>
          </a:xfrm>
        </p:spPr>
        <p:txBody>
          <a:bodyPr>
            <a:noAutofit/>
          </a:bodyPr>
          <a:lstStyle/>
          <a:p>
            <a:r>
              <a:rPr lang="en-US" sz="3200"/>
              <a:t>New subpart H requires WCAG 2.1 A/AA conformance. 28 C.F.R. § 35.200 et seq.</a:t>
            </a:r>
          </a:p>
          <a:p>
            <a:r>
              <a:rPr lang="en-US" sz="3200"/>
              <a:t>Required by April 24, 2026 (50K or larger) or April 24, 2027.</a:t>
            </a:r>
          </a:p>
          <a:p>
            <a:r>
              <a:rPr lang="en-US" sz="3200"/>
              <a:t>Includes usual limitations of undue burden, fundamental alteration (and direct threat)</a:t>
            </a:r>
          </a:p>
          <a:p>
            <a:r>
              <a:rPr lang="en-US" sz="3200"/>
              <a:t>Includes WCAG’s allowance for conforming alternate versions.</a:t>
            </a:r>
          </a:p>
          <a:p>
            <a:endParaRPr lang="en-US" sz="3200"/>
          </a:p>
          <a:p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33E10-6B06-DEED-3948-409FD0C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/>
              <a:t>New Title II Web Accessibility Regulations</a:t>
            </a:r>
          </a:p>
        </p:txBody>
      </p:sp>
    </p:spTree>
    <p:extLst>
      <p:ext uri="{BB962C8B-B14F-4D97-AF65-F5344CB8AC3E}">
        <p14:creationId xmlns:p14="http://schemas.microsoft.com/office/powerpoint/2010/main" val="25554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F923-11BF-A3C8-9BE8-31B3F688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8186" y="1364105"/>
            <a:ext cx="6666875" cy="4752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/>
              <a:t>Controversial exceptions for:</a:t>
            </a:r>
          </a:p>
          <a:p>
            <a:r>
              <a:rPr lang="en-US" sz="3200"/>
              <a:t>Archived web content,</a:t>
            </a:r>
          </a:p>
          <a:p>
            <a:r>
              <a:rPr lang="en-US" sz="3200"/>
              <a:t>Preexisting conventional electronic documents,</a:t>
            </a:r>
          </a:p>
          <a:p>
            <a:r>
              <a:rPr lang="en-US" sz="3200"/>
              <a:t>Content posted by a third-party,</a:t>
            </a:r>
          </a:p>
          <a:p>
            <a:r>
              <a:rPr lang="en-US" sz="3200"/>
              <a:t>Individualized, password-protected documents, and</a:t>
            </a:r>
          </a:p>
          <a:p>
            <a:r>
              <a:rPr lang="en-US" sz="3200"/>
              <a:t>Preexisting social media posts</a:t>
            </a:r>
          </a:p>
          <a:p>
            <a:endParaRPr lang="en-US" sz="3200"/>
          </a:p>
        </p:txBody>
      </p:sp>
      <p:pic>
        <p:nvPicPr>
          <p:cNvPr id="8" name="Picture 7" descr="A confused person with his hands on his face with a swirling background">
            <a:extLst>
              <a:ext uri="{FF2B5EF4-FFF2-40B4-BE49-F238E27FC236}">
                <a16:creationId xmlns:a16="http://schemas.microsoft.com/office/drawing/2014/main" id="{EFCE1134-2457-773E-D801-58EFEC414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9" r="6250"/>
          <a:stretch/>
        </p:blipFill>
        <p:spPr>
          <a:xfrm>
            <a:off x="1110341" y="1825171"/>
            <a:ext cx="3528139" cy="3628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33E10-6B06-DEED-3948-409FD0C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/>
              <a:t>New Limitations in Regulations</a:t>
            </a:r>
          </a:p>
        </p:txBody>
      </p:sp>
    </p:spTree>
    <p:extLst>
      <p:ext uri="{BB962C8B-B14F-4D97-AF65-F5344CB8AC3E}">
        <p14:creationId xmlns:p14="http://schemas.microsoft.com/office/powerpoint/2010/main" val="355671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n apron standing in front of a cash register">
            <a:extLst>
              <a:ext uri="{FF2B5EF4-FFF2-40B4-BE49-F238E27FC236}">
                <a16:creationId xmlns:a16="http://schemas.microsoft.com/office/drawing/2014/main" id="{AD8431EF-5D56-7C64-D5BD-313F8EB56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9" r="25641"/>
          <a:stretch/>
        </p:blipFill>
        <p:spPr>
          <a:xfrm>
            <a:off x="8115299" y="1574547"/>
            <a:ext cx="3338015" cy="3708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33E10-6B06-DEED-3948-409FD0C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/>
              <a:t>Implications for Private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F923-11BF-A3C8-9BE8-31B3F688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7255239" cy="4752897"/>
          </a:xfrm>
        </p:spPr>
        <p:txBody>
          <a:bodyPr>
            <a:noAutofit/>
          </a:bodyPr>
          <a:lstStyle/>
          <a:p>
            <a:r>
              <a:rPr lang="en-US" sz="2800"/>
              <a:t>Title III regulations for web accessibility highly unlikely due to Congressional Review Act.</a:t>
            </a:r>
          </a:p>
          <a:p>
            <a:r>
              <a:rPr lang="en-US" sz="2800"/>
              <a:t>Also, Title III is ambiguous about whether websites are “places of public accommodation” (and will create issues post-</a:t>
            </a:r>
            <a:r>
              <a:rPr lang="en-US" sz="2800" i="1"/>
              <a:t>Chevron</a:t>
            </a:r>
            <a:r>
              <a:rPr lang="en-US" sz="2800"/>
              <a:t>).</a:t>
            </a:r>
          </a:p>
          <a:p>
            <a:r>
              <a:rPr lang="en-US" sz="2800"/>
              <a:t>Section 504 regulations (e.g. new HHS regulations)</a:t>
            </a:r>
          </a:p>
          <a:p>
            <a:r>
              <a:rPr lang="en-US" sz="2800"/>
              <a:t>State laws (e.g. California SB 1486)</a:t>
            </a:r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0078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F923-11BF-A3C8-9BE8-31B3F688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8186" y="1364105"/>
            <a:ext cx="6666875" cy="4752897"/>
          </a:xfrm>
        </p:spPr>
        <p:txBody>
          <a:bodyPr>
            <a:noAutofit/>
          </a:bodyPr>
          <a:lstStyle/>
          <a:p>
            <a:r>
              <a:rPr lang="en-US" sz="3200"/>
              <a:t>No impact on private sector education (unless Ed comes out with a 504 web access rule)</a:t>
            </a:r>
          </a:p>
          <a:p>
            <a:r>
              <a:rPr lang="en-US" sz="3200"/>
              <a:t>Clear directive towards WCAG 2.1 A/AA for public sector education</a:t>
            </a:r>
          </a:p>
          <a:p>
            <a:r>
              <a:rPr lang="en-US" sz="3200"/>
              <a:t>Unclear how limitations will affect OCR’s position </a:t>
            </a:r>
          </a:p>
        </p:txBody>
      </p:sp>
      <p:pic>
        <p:nvPicPr>
          <p:cNvPr id="5" name="Picture 4" descr="A group of people in graduation caps">
            <a:extLst>
              <a:ext uri="{FF2B5EF4-FFF2-40B4-BE49-F238E27FC236}">
                <a16:creationId xmlns:a16="http://schemas.microsoft.com/office/drawing/2014/main" id="{ADE9FD32-37DE-9CCD-5BD1-13A4475CA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/>
          <a:stretch/>
        </p:blipFill>
        <p:spPr>
          <a:xfrm>
            <a:off x="914399" y="1919128"/>
            <a:ext cx="3701835" cy="340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33E10-6B06-DEED-3948-409FD0C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/>
              <a:t>Impact on Education</a:t>
            </a:r>
          </a:p>
        </p:txBody>
      </p:sp>
    </p:spTree>
    <p:extLst>
      <p:ext uri="{BB962C8B-B14F-4D97-AF65-F5344CB8AC3E}">
        <p14:creationId xmlns:p14="http://schemas.microsoft.com/office/powerpoint/2010/main" val="124713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reme Court building">
            <a:extLst>
              <a:ext uri="{FF2B5EF4-FFF2-40B4-BE49-F238E27FC236}">
                <a16:creationId xmlns:a16="http://schemas.microsoft.com/office/drawing/2014/main" id="{57CD2ABC-5CB9-1546-A31E-FE50C9C62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4" r="16964"/>
          <a:stretch/>
        </p:blipFill>
        <p:spPr>
          <a:xfrm>
            <a:off x="8066314" y="1841499"/>
            <a:ext cx="3519334" cy="3775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33E10-6B06-DEED-3948-409FD0C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en-US"/>
              <a:t>Threats to DOJ Web Accessibility Regulation Post-</a:t>
            </a:r>
            <a:r>
              <a:rPr lang="en-US" i="1"/>
              <a:t>Chevron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F923-11BF-A3C8-9BE8-31B3F688C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744" y="1364105"/>
            <a:ext cx="7255239" cy="4752897"/>
          </a:xfrm>
        </p:spPr>
        <p:txBody>
          <a:bodyPr>
            <a:noAutofit/>
          </a:bodyPr>
          <a:lstStyle/>
          <a:p>
            <a:r>
              <a:rPr lang="en-US" sz="3200" i="1" dirty="0"/>
              <a:t>Loper Bright Enterprises v. Raimondo </a:t>
            </a:r>
            <a:r>
              <a:rPr lang="en-US" sz="3200" dirty="0"/>
              <a:t>(U.S. 2024).</a:t>
            </a:r>
          </a:p>
          <a:p>
            <a:r>
              <a:rPr lang="en-US" sz="3200" dirty="0"/>
              <a:t>Title II likely safe as Congress expressly delegated rulemaking to DOJ … but didn’t tell them to create standards for website.</a:t>
            </a:r>
          </a:p>
          <a:p>
            <a:r>
              <a:rPr lang="en-US" sz="3200" dirty="0"/>
              <a:t>Title III has big ”gap” and “ambiguity” about coverage of private sector so even more vulnerable.</a:t>
            </a:r>
          </a:p>
        </p:txBody>
      </p:sp>
    </p:spTree>
    <p:extLst>
      <p:ext uri="{BB962C8B-B14F-4D97-AF65-F5344CB8AC3E}">
        <p14:creationId xmlns:p14="http://schemas.microsoft.com/office/powerpoint/2010/main" val="320391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FFFFFF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053e10-65e2-4933-96d1-c4194abc3143" xsi:nil="true"/>
    <lcf76f155ced4ddcb4097134ff3c332f xmlns="4bbc8724-c935-444b-ad82-91bd96545d8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5684CD9F04947B6B6B5212FF5F9F5" ma:contentTypeVersion="14" ma:contentTypeDescription="Create a new document." ma:contentTypeScope="" ma:versionID="f83b655b09522e520abf35b116bbff4e">
  <xsd:schema xmlns:xsd="http://www.w3.org/2001/XMLSchema" xmlns:xs="http://www.w3.org/2001/XMLSchema" xmlns:p="http://schemas.microsoft.com/office/2006/metadata/properties" xmlns:ns2="4bbc8724-c935-444b-ad82-91bd96545d86" xmlns:ns3="02053e10-65e2-4933-96d1-c4194abc3143" targetNamespace="http://schemas.microsoft.com/office/2006/metadata/properties" ma:root="true" ma:fieldsID="5776f939a972f8e648659018f22cb329" ns2:_="" ns3:_="">
    <xsd:import namespace="4bbc8724-c935-444b-ad82-91bd96545d86"/>
    <xsd:import namespace="02053e10-65e2-4933-96d1-c4194abc3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8724-c935-444b-ad82-91bd96545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7de980a-5678-4bc6-b2d4-cb3a9e642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53e10-65e2-4933-96d1-c4194abc3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97e713f-1aa0-4ebd-99a0-9200565d3e78}" ma:internalName="TaxCatchAll" ma:showField="CatchAllData" ma:web="02053e10-65e2-4933-96d1-c4194abc3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purl.org/dc/elements/1.1/"/>
    <ds:schemaRef ds:uri="http://schemas.microsoft.com/office/2006/documentManagement/types"/>
    <ds:schemaRef ds:uri="02053e10-65e2-4933-96d1-c4194abc314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bbc8724-c935-444b-ad82-91bd96545d8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A171BF-3FB9-428A-A16B-F1FFD21D433F}">
  <ds:schemaRefs>
    <ds:schemaRef ds:uri="02053e10-65e2-4933-96d1-c4194abc3143"/>
    <ds:schemaRef ds:uri="4bbc8724-c935-444b-ad82-91bd96545d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Macintosh PowerPoint</Application>
  <PresentationFormat>Widescreen</PresentationFormat>
  <Paragraphs>94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New Department of Justice Title II Web Accessibility Regulation</vt:lpstr>
      <vt:lpstr>Who Am I?</vt:lpstr>
      <vt:lpstr>Agenda</vt:lpstr>
      <vt:lpstr>Web Accessibility Before New Regulations</vt:lpstr>
      <vt:lpstr>New Title II Web Accessibility Regulations</vt:lpstr>
      <vt:lpstr>New Limitations in Regulations</vt:lpstr>
      <vt:lpstr>Implications for Private Sector</vt:lpstr>
      <vt:lpstr>Impact on Education</vt:lpstr>
      <vt:lpstr>Threats to DOJ Web Accessibility Regulation Post-Chevron</vt:lpstr>
      <vt:lpstr>Lessons from Colorado</vt:lpstr>
      <vt:lpstr>Digital Accessibility Plan</vt:lpstr>
      <vt:lpstr>IT Process Tools</vt:lpstr>
      <vt:lpstr>Start Fast and Be Nimble</vt:lpstr>
      <vt:lpstr>Shameless Plug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Liability Legal Update</dc:title>
  <dc:creator/>
  <cp:revision>1</cp:revision>
  <dcterms:created xsi:type="dcterms:W3CDTF">2020-10-27T20:03:32Z</dcterms:created>
  <dcterms:modified xsi:type="dcterms:W3CDTF">2024-10-30T22:17:13Z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0x010100ED45684CD9F04947B6B6B5212FF5F9F5</vt:lpwstr>
  </property>
  <property fmtid="{D5CDD505-2E9C-101B-9397-08002B2CF9AE}" pid="3" name="MediaServiceImageTags">
    <vt:lpwstr/>
  </property>
</Properties>
</file>