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88" r:id="rId2"/>
    <p:sldId id="256" r:id="rId3"/>
    <p:sldId id="267" r:id="rId4"/>
    <p:sldId id="273" r:id="rId5"/>
    <p:sldId id="289" r:id="rId6"/>
    <p:sldId id="274" r:id="rId7"/>
    <p:sldId id="287" r:id="rId8"/>
    <p:sldId id="275" r:id="rId9"/>
    <p:sldId id="277" r:id="rId10"/>
    <p:sldId id="279" r:id="rId11"/>
    <p:sldId id="280" r:id="rId12"/>
    <p:sldId id="285" r:id="rId13"/>
    <p:sldId id="290" r:id="rId14"/>
    <p:sldId id="286" r:id="rId15"/>
    <p:sldId id="278"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70603" autoAdjust="0"/>
  </p:normalViewPr>
  <p:slideViewPr>
    <p:cSldViewPr showGuides="1">
      <p:cViewPr varScale="1">
        <p:scale>
          <a:sx n="75" d="100"/>
          <a:sy n="75" d="100"/>
        </p:scale>
        <p:origin x="204" y="66"/>
      </p:cViewPr>
      <p:guideLst>
        <p:guide orient="horz" pos="2160"/>
        <p:guide pos="3839"/>
        <p:guide pos="100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1" d="100"/>
          <a:sy n="81" d="100"/>
        </p:scale>
        <p:origin x="302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11/4/2023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11/4/2023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366128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Nemeth:</a:t>
            </a:r>
          </a:p>
          <a:p>
            <a:pPr marL="171450" indent="-171450">
              <a:buFont typeface="Arial" panose="020B0604020202020204" pitchFamily="34" charset="0"/>
              <a:buChar char="•"/>
            </a:pPr>
            <a:r>
              <a:rPr lang="en-US" dirty="0"/>
              <a:t>Indicate the script level whenever there is a change in level</a:t>
            </a:r>
          </a:p>
          <a:p>
            <a:pPr marL="171450" indent="-171450">
              <a:buFont typeface="Arial" panose="020B0604020202020204" pitchFamily="34" charset="0"/>
              <a:buChar char="•"/>
            </a:pPr>
            <a:r>
              <a:rPr lang="en-US" dirty="0"/>
              <a:t>Re-indicate the  level after a space (unless you are on the baseline)</a:t>
            </a:r>
          </a:p>
          <a:p>
            <a:r>
              <a:rPr lang="en-US" dirty="0"/>
              <a:t>x^2</a:t>
            </a:r>
          </a:p>
          <a:p>
            <a:r>
              <a:rPr lang="en-US" dirty="0"/>
              <a:t>x^(2^l)  script level indicator, </a:t>
            </a:r>
            <a:r>
              <a:rPr lang="en-US" dirty="0" err="1"/>
              <a:t>ueb</a:t>
            </a:r>
            <a:r>
              <a:rPr lang="en-US" dirty="0"/>
              <a:t> grouping needed</a:t>
            </a:r>
          </a:p>
          <a:p>
            <a:r>
              <a:rPr lang="en-US" dirty="0"/>
              <a:t>x^2+1   baseline</a:t>
            </a:r>
          </a:p>
          <a:p>
            <a:r>
              <a:rPr lang="en-US" dirty="0"/>
              <a:t>x^2=1   baseline not needed</a:t>
            </a:r>
          </a:p>
          <a:p>
            <a:r>
              <a:rPr lang="en-US" dirty="0"/>
              <a:t>UEB: need to group anything that isn’t an “item”</a:t>
            </a:r>
          </a:p>
          <a:p>
            <a:pPr marL="171450" indent="-171450">
              <a:buFont typeface="Arial" panose="020B0604020202020204" pitchFamily="34" charset="0"/>
              <a:buChar char="•"/>
            </a:pPr>
            <a:r>
              <a:rPr lang="en-US" dirty="0"/>
              <a:t>x^10</a:t>
            </a:r>
          </a:p>
          <a:p>
            <a:pPr marL="171450" indent="-171450">
              <a:buFont typeface="Arial" panose="020B0604020202020204" pitchFamily="34" charset="0"/>
              <a:buChar char="•"/>
            </a:pPr>
            <a:r>
              <a:rPr lang="en-US" dirty="0"/>
              <a:t>x^(2a)</a:t>
            </a:r>
          </a:p>
          <a:p>
            <a:pPr marL="171450" indent="-171450">
              <a:buFont typeface="Arial" panose="020B0604020202020204" pitchFamily="34" charset="0"/>
              <a:buChar char="•"/>
            </a:pPr>
            <a:r>
              <a:rPr lang="en-US" dirty="0"/>
              <a:t>x^(1/a)</a:t>
            </a:r>
          </a:p>
        </p:txBody>
      </p:sp>
      <p:sp>
        <p:nvSpPr>
          <p:cNvPr id="4" name="Slide Number Placeholder 3"/>
          <p:cNvSpPr>
            <a:spLocks noGrp="1"/>
          </p:cNvSpPr>
          <p:nvPr>
            <p:ph type="sldNum" sz="quarter" idx="5"/>
          </p:nvPr>
        </p:nvSpPr>
        <p:spPr/>
        <p:txBody>
          <a:bodyPr/>
          <a:lstStyle/>
          <a:p>
            <a:fld id="{841221E5-7225-48EB-A4EE-420E7BFCF705}" type="slidenum">
              <a:rPr lang="en-US" smtClean="0"/>
              <a:pPr/>
              <a:t>10</a:t>
            </a:fld>
            <a:endParaRPr lang="en-US"/>
          </a:p>
        </p:txBody>
      </p:sp>
    </p:spTree>
    <p:extLst>
      <p:ext uri="{BB962C8B-B14F-4D97-AF65-F5344CB8AC3E}">
        <p14:creationId xmlns:p14="http://schemas.microsoft.com/office/powerpoint/2010/main" val="344156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x_k</a:t>
            </a:r>
            <a:r>
              <a:rPr lang="en-US" dirty="0"/>
              <a:t> vs x_1</a:t>
            </a:r>
          </a:p>
          <a:p>
            <a:r>
              <a:rPr lang="en-US" dirty="0"/>
              <a:t>x_2 10^2 </a:t>
            </a:r>
          </a:p>
          <a:p>
            <a:r>
              <a:rPr lang="en-US" dirty="0"/>
              <a:t>x+ x_1 10 + x_0</a:t>
            </a:r>
          </a:p>
          <a:p>
            <a:r>
              <a:rPr lang="en-US" dirty="0"/>
              <a:t>x^’</a:t>
            </a:r>
          </a:p>
        </p:txBody>
      </p:sp>
      <p:sp>
        <p:nvSpPr>
          <p:cNvPr id="4" name="Slide Number Placeholder 3"/>
          <p:cNvSpPr>
            <a:spLocks noGrp="1"/>
          </p:cNvSpPr>
          <p:nvPr>
            <p:ph type="sldNum" sz="quarter" idx="5"/>
          </p:nvPr>
        </p:nvSpPr>
        <p:spPr/>
        <p:txBody>
          <a:bodyPr/>
          <a:lstStyle/>
          <a:p>
            <a:fld id="{841221E5-7225-48EB-A4EE-420E7BFCF705}" type="slidenum">
              <a:rPr lang="en-US" smtClean="0"/>
              <a:pPr/>
              <a:t>11</a:t>
            </a:fld>
            <a:endParaRPr lang="en-US"/>
          </a:p>
        </p:txBody>
      </p:sp>
    </p:spTree>
    <p:extLst>
      <p:ext uri="{BB962C8B-B14F-4D97-AF65-F5344CB8AC3E}">
        <p14:creationId xmlns:p14="http://schemas.microsoft.com/office/powerpoint/2010/main" val="3976419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13</a:t>
            </a:fld>
            <a:endParaRPr lang="en-US"/>
          </a:p>
        </p:txBody>
      </p:sp>
    </p:spTree>
    <p:extLst>
      <p:ext uri="{BB962C8B-B14F-4D97-AF65-F5344CB8AC3E}">
        <p14:creationId xmlns:p14="http://schemas.microsoft.com/office/powerpoint/2010/main" val="64507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pick your way through the quadratic formula now?</a:t>
            </a:r>
          </a:p>
        </p:txBody>
      </p:sp>
      <p:sp>
        <p:nvSpPr>
          <p:cNvPr id="4" name="Slide Number Placeholder 3"/>
          <p:cNvSpPr>
            <a:spLocks noGrp="1"/>
          </p:cNvSpPr>
          <p:nvPr>
            <p:ph type="sldNum" sz="quarter" idx="5"/>
          </p:nvPr>
        </p:nvSpPr>
        <p:spPr/>
        <p:txBody>
          <a:bodyPr/>
          <a:lstStyle/>
          <a:p>
            <a:fld id="{841221E5-7225-48EB-A4EE-420E7BFCF705}" type="slidenum">
              <a:rPr lang="en-US" smtClean="0"/>
              <a:pPr/>
              <a:t>14</a:t>
            </a:fld>
            <a:endParaRPr lang="en-US"/>
          </a:p>
        </p:txBody>
      </p:sp>
    </p:spTree>
    <p:extLst>
      <p:ext uri="{BB962C8B-B14F-4D97-AF65-F5344CB8AC3E}">
        <p14:creationId xmlns:p14="http://schemas.microsoft.com/office/powerpoint/2010/main" val="94700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UEB was hard because of the need to know when mode switches were required and when they ended</a:t>
            </a:r>
          </a:p>
          <a:p>
            <a:r>
              <a:rPr lang="en-US" dirty="0"/>
              <a:t>Also, can’t assume grade 1 like Nemeth, so need to know at least some of the rules for contraction and when they applied and when grade 1 was required.</a:t>
            </a:r>
          </a:p>
          <a:p>
            <a:r>
              <a:rPr lang="en-US" dirty="0"/>
              <a:t>Ex: 2sin x + sin x  (note “sin” changes and G1 </a:t>
            </a:r>
            <a:r>
              <a:rPr lang="en-US"/>
              <a:t>needed before “x”)</a:t>
            </a:r>
            <a:endParaRPr lang="en-US" dirty="0"/>
          </a:p>
          <a:p>
            <a:endParaRPr lang="en-US" dirty="0"/>
          </a:p>
          <a:p>
            <a:r>
              <a:rPr lang="en-US" dirty="0"/>
              <a:t>When to use Grade 1 word/passage:</a:t>
            </a:r>
          </a:p>
          <a:p>
            <a:r>
              <a:rPr lang="en-US" dirty="0"/>
              <a:t>ICEB:</a:t>
            </a:r>
          </a:p>
          <a:p>
            <a:r>
              <a:rPr lang="en-US" dirty="0"/>
              <a:t>“Minimizing the number of indicators must be balanced against reducing clutter within the expression itself. A grade 1 symbol indicator which occurs half way through an expression may be more disruptive to the reader than a word or passage indicator, even if these take up more cells. It is also important to use a consistent approach when transcribing a particular text. Overall the focus should be on mathematical clarity for the reader. Further guidance will be given when more feedback has been received from students.”</a:t>
            </a:r>
          </a:p>
          <a:p>
            <a:r>
              <a:rPr lang="en-US" dirty="0"/>
              <a:t>BANA:</a:t>
            </a:r>
          </a:p>
          <a:p>
            <a:r>
              <a:rPr lang="en-US" dirty="0"/>
              <a:t>“Unless a math expression can be correctly represented with only a grade 1 symbol indicator in the first three cells or before a single letter standing alone anywhere in the expression, begin the expression with a grade 1 word indicator (or a passage indicator if the expression includes spaces).”</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15</a:t>
            </a:fld>
            <a:endParaRPr lang="en-US"/>
          </a:p>
        </p:txBody>
      </p:sp>
    </p:spTree>
    <p:extLst>
      <p:ext uri="{BB962C8B-B14F-4D97-AF65-F5344CB8AC3E}">
        <p14:creationId xmlns:p14="http://schemas.microsoft.com/office/powerpoint/2010/main" val="62890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Halloween theme</a:t>
            </a:r>
          </a:p>
          <a:p>
            <a:r>
              <a:rPr lang="en-US" dirty="0"/>
              <a:t>Show of hands: who knows literary braille? Nemeth? Technical UEB? I don’t really know braille.</a:t>
            </a:r>
          </a:p>
          <a:p>
            <a:r>
              <a:rPr lang="en-US" dirty="0"/>
              <a:t>I have learned just enough tricks that I can pick my way through most of Nemeth &amp; UEB braille.</a:t>
            </a:r>
          </a:p>
          <a:p>
            <a:r>
              <a:rPr lang="en-US" dirty="0"/>
              <a:t>Goal: Introduce you to the concepts in Nemeth and UEB and also to some key braille symbols so that you can do the same.</a:t>
            </a:r>
          </a:p>
        </p:txBody>
      </p:sp>
      <p:sp>
        <p:nvSpPr>
          <p:cNvPr id="4" name="Slide Number Placeholder 3"/>
          <p:cNvSpPr>
            <a:spLocks noGrp="1"/>
          </p:cNvSpPr>
          <p:nvPr>
            <p:ph type="sldNum" sz="quarter" idx="5"/>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77168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Braille: 1809-1852. At age 3, playing with a stitching awl in his father’s workshop, stuck it in his eye. Both eyes got infected.</a:t>
            </a:r>
          </a:p>
          <a:p>
            <a:r>
              <a:rPr lang="en-US" dirty="0"/>
              <a:t>Code: raised letters, required tracing out – slow. Could not be written.</a:t>
            </a:r>
          </a:p>
          <a:p>
            <a:r>
              <a:rPr lang="en-US" dirty="0"/>
              <a:t>   At one of the first schools for the blind in Paris, in 1821 Charles </a:t>
            </a:r>
            <a:r>
              <a:rPr lang="en-US" dirty="0" err="1"/>
              <a:t>Barbier’s</a:t>
            </a:r>
            <a:r>
              <a:rPr lang="en-US" dirty="0"/>
              <a:t> 6x2 dot grid was shown to the students. Within two years it was widely used by students.</a:t>
            </a:r>
          </a:p>
          <a:p>
            <a:r>
              <a:rPr lang="en-US" dirty="0"/>
              <a:t>   Braille worked out a simpler 6 dot system that could be read in one touch under the finer. He thought it would be faster to read. He did this between ages 12-15.</a:t>
            </a:r>
          </a:p>
          <a:p>
            <a:r>
              <a:rPr lang="en-US" dirty="0"/>
              <a:t>Irony alert: to produce the holes to work out his system, he used a awl like the one that blinded him</a:t>
            </a:r>
          </a:p>
          <a:p>
            <a:r>
              <a:rPr lang="en-US" dirty="0"/>
              <a:t>   Presented idea to friends/teachers at age 15 (1824). Many modifications followed (the first version included dashes). Braille modified punches donated by </a:t>
            </a:r>
            <a:r>
              <a:rPr lang="en-US" dirty="0" err="1"/>
              <a:t>Barbier</a:t>
            </a:r>
            <a:r>
              <a:rPr lang="en-US" dirty="0"/>
              <a:t>. </a:t>
            </a:r>
            <a:r>
              <a:rPr lang="en-US" dirty="0" err="1"/>
              <a:t>Barbier</a:t>
            </a:r>
            <a:r>
              <a:rPr lang="en-US" dirty="0"/>
              <a:t> didn’t meet Braille until Braille was 24. Afterwards, they both worked on devices to make it easier to produce braille by individuals. The school didn’t adopt braille until1854 by the school (two years after Braille died).</a:t>
            </a:r>
          </a:p>
          <a:p>
            <a:r>
              <a:rPr lang="en-US" dirty="0"/>
              <a:t>Slow to catch on outside of the French “world”, but popularized in 1873 and widely adopted by 1882</a:t>
            </a:r>
          </a:p>
          <a:p>
            <a:r>
              <a:rPr lang="en-US" dirty="0"/>
              <a:t>  6 dots – no numbers but spots for accented (French) letters and eventually “w” which wasn’t part of the French alphabet in the early 1800s. Numbers, capital letters require multiple braille cells.</a:t>
            </a:r>
          </a:p>
          <a:p>
            <a:r>
              <a:rPr lang="en-US" dirty="0"/>
              <a:t>  Contractions added to reduce the size of print and speed reading.</a:t>
            </a:r>
          </a:p>
          <a:p>
            <a:r>
              <a:rPr lang="en-US" dirty="0"/>
              <a:t>English world had variations but UEB standardized English braille in 1991.</a:t>
            </a:r>
          </a:p>
          <a:p>
            <a:r>
              <a:rPr lang="en-US" dirty="0"/>
              <a:t>  UEB technical 2008, update in 2014.</a:t>
            </a:r>
          </a:p>
          <a:p>
            <a:r>
              <a:rPr lang="en-US" dirty="0"/>
              <a:t>Nemeth 1972 – updates over the years, major one “soon”</a:t>
            </a:r>
          </a:p>
          <a:p>
            <a:endParaRPr lang="en-US" dirty="0"/>
          </a:p>
          <a:p>
            <a:r>
              <a:rPr lang="en-US" dirty="0"/>
              <a:t>Typically braille was embossed on thick paper in a large format. Standards include </a:t>
            </a:r>
            <a:r>
              <a:rPr lang="en-US" dirty="0" err="1"/>
              <a:t>linebreaking</a:t>
            </a:r>
            <a:r>
              <a:rPr lang="en-US" dirty="0"/>
              <a:t> and indentation</a:t>
            </a:r>
            <a:br>
              <a:rPr lang="en-US" dirty="0"/>
            </a:br>
            <a:r>
              <a:rPr lang="en-US" dirty="0"/>
              <a:t>  Refreshable braille displays used with computers. 1 line, often 40 chars ($3k), maybe as many as 80 ($8k). Have 8 dots (often to indicate selection)</a:t>
            </a:r>
          </a:p>
          <a:p>
            <a:r>
              <a:rPr lang="en-US" dirty="0"/>
              <a:t>  Grid displays are just now becoming feasible (but $10k or more).</a:t>
            </a:r>
          </a:p>
          <a:p>
            <a:r>
              <a:rPr lang="en-US" dirty="0"/>
              <a:t>Facts:</a:t>
            </a:r>
          </a:p>
          <a:p>
            <a:r>
              <a:rPr lang="en-US" dirty="0"/>
              <a:t>  Brain studies show that the visual cortex is involved when reading braille.</a:t>
            </a:r>
          </a:p>
          <a:p>
            <a:r>
              <a:rPr lang="en-US" dirty="0"/>
              <a:t>  ~10% of K-12 legally blind students are braille-literate. A much smaller % read braille math.</a:t>
            </a:r>
          </a:p>
          <a:p>
            <a:r>
              <a:rPr lang="en-US" dirty="0"/>
              <a:t>  ~50% prior to main streaming blind students into the general education</a:t>
            </a:r>
          </a:p>
        </p:txBody>
      </p:sp>
      <p:sp>
        <p:nvSpPr>
          <p:cNvPr id="4" name="Slide Number Placeholder 3"/>
          <p:cNvSpPr>
            <a:spLocks noGrp="1"/>
          </p:cNvSpPr>
          <p:nvPr>
            <p:ph type="sldNum" sz="quarter" idx="5"/>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114219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Braille doesn’t directly encode digits…</a:t>
            </a:r>
          </a:p>
          <a:p>
            <a:r>
              <a:rPr lang="en-US" dirty="0"/>
              <a:t>Nemeth uses lowered dots </a:t>
            </a:r>
          </a:p>
          <a:p>
            <a:r>
              <a:rPr lang="en-US" dirty="0"/>
              <a:t>   show example with (1,2,3,5,6,7,8,9,0) difference between Nemeth/UEB – drop numbers</a:t>
            </a:r>
          </a:p>
          <a:p>
            <a:r>
              <a:rPr lang="en-US" dirty="0"/>
              <a:t>Grade 2: lots of contractions</a:t>
            </a:r>
          </a:p>
        </p:txBody>
      </p:sp>
      <p:sp>
        <p:nvSpPr>
          <p:cNvPr id="4" name="Slide Number Placeholder 3"/>
          <p:cNvSpPr>
            <a:spLocks noGrp="1"/>
          </p:cNvSpPr>
          <p:nvPr>
            <p:ph type="sldNum" sz="quarter" idx="5"/>
          </p:nvPr>
        </p:nvSpPr>
        <p:spPr/>
        <p:txBody>
          <a:bodyPr/>
          <a:lstStyle/>
          <a:p>
            <a:fld id="{841221E5-7225-48EB-A4EE-420E7BFCF705}" type="slidenum">
              <a:rPr lang="en-US" smtClean="0"/>
              <a:pPr/>
              <a:t>4</a:t>
            </a:fld>
            <a:endParaRPr lang="en-US"/>
          </a:p>
        </p:txBody>
      </p:sp>
    </p:spTree>
    <p:extLst>
      <p:ext uri="{BB962C8B-B14F-4D97-AF65-F5344CB8AC3E}">
        <p14:creationId xmlns:p14="http://schemas.microsoft.com/office/powerpoint/2010/main" val="407422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5</a:t>
            </a:fld>
            <a:endParaRPr lang="en-US"/>
          </a:p>
        </p:txBody>
      </p:sp>
    </p:spTree>
    <p:extLst>
      <p:ext uri="{BB962C8B-B14F-4D97-AF65-F5344CB8AC3E}">
        <p14:creationId xmlns:p14="http://schemas.microsoft.com/office/powerpoint/2010/main" val="302831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sequence of chars separated by a space</a:t>
            </a:r>
          </a:p>
          <a:p>
            <a:endParaRPr lang="en-US" dirty="0"/>
          </a:p>
          <a:p>
            <a:r>
              <a:rPr lang="en-US" dirty="0"/>
              <a:t>Standing Alone: (simplified) An unbroken sequence of letters is "standing alone" if the symbols before and after the sequence are any combination of spaces, hyphens, dashes.  Common literary punctuation or indicator symbols are ignored when looking for spaces, hyphens, and dashes. </a:t>
            </a:r>
          </a:p>
          <a:p>
            <a:endParaRPr lang="en-US" dirty="0"/>
          </a:p>
          <a:p>
            <a:r>
              <a:rPr lang="en-US" dirty="0"/>
              <a:t>Item:</a:t>
            </a:r>
          </a:p>
          <a:p>
            <a:pPr marL="228600" indent="-228600">
              <a:buAutoNum type="arabicPeriod"/>
            </a:pPr>
            <a:r>
              <a:rPr lang="en-US" dirty="0"/>
              <a:t>An entire number</a:t>
            </a:r>
          </a:p>
          <a:p>
            <a:pPr marL="228600" indent="-228600">
              <a:buAutoNum type="arabicPeriod"/>
            </a:pPr>
            <a:r>
              <a:rPr lang="en-US" dirty="0"/>
              <a:t>A entire fraction, radical, arrow, shape (they have begin/end symbols)</a:t>
            </a:r>
          </a:p>
          <a:p>
            <a:pPr marL="228600" indent="-228600">
              <a:buAutoNum type="arabicPeriod"/>
            </a:pPr>
            <a:r>
              <a:rPr lang="en-US" dirty="0"/>
              <a:t>Anything enclosed in </a:t>
            </a:r>
            <a:r>
              <a:rPr lang="en-US" dirty="0" err="1"/>
              <a:t>paren</a:t>
            </a:r>
            <a:r>
              <a:rPr lang="en-US" dirty="0"/>
              <a:t>, brackets, or braces</a:t>
            </a:r>
          </a:p>
          <a:p>
            <a:pPr marL="228600" indent="-228600">
              <a:buAutoNum type="arabicPeriod"/>
            </a:pPr>
            <a:r>
              <a:rPr lang="en-US" dirty="0"/>
              <a:t>Any expression enclosed in the braille grouping symbols</a:t>
            </a:r>
          </a:p>
          <a:p>
            <a:pPr marL="228600" indent="-228600">
              <a:buAutoNum type="arabicPeriod"/>
            </a:pPr>
            <a:r>
              <a:rPr lang="en-US" dirty="0"/>
              <a:t>The next symbol</a:t>
            </a:r>
          </a:p>
        </p:txBody>
      </p:sp>
      <p:sp>
        <p:nvSpPr>
          <p:cNvPr id="4" name="Slide Number Placeholder 3"/>
          <p:cNvSpPr>
            <a:spLocks noGrp="1"/>
          </p:cNvSpPr>
          <p:nvPr>
            <p:ph type="sldNum" sz="quarter" idx="5"/>
          </p:nvPr>
        </p:nvSpPr>
        <p:spPr/>
        <p:txBody>
          <a:bodyPr/>
          <a:lstStyle/>
          <a:p>
            <a:fld id="{841221E5-7225-48EB-A4EE-420E7BFCF705}" type="slidenum">
              <a:rPr lang="en-US" smtClean="0"/>
              <a:pPr/>
              <a:t>6</a:t>
            </a:fld>
            <a:endParaRPr lang="en-US"/>
          </a:p>
        </p:txBody>
      </p:sp>
    </p:spTree>
    <p:extLst>
      <p:ext uri="{BB962C8B-B14F-4D97-AF65-F5344CB8AC3E}">
        <p14:creationId xmlns:p14="http://schemas.microsoft.com/office/powerpoint/2010/main" val="152548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Nemeth and UEB differ about spacing when the function name is modified</a:t>
            </a:r>
          </a:p>
          <a:p>
            <a:endParaRPr lang="en-US" dirty="0"/>
          </a:p>
          <a:p>
            <a:r>
              <a:rPr lang="en-US" dirty="0"/>
              <a:t>Note in Nemeth the similarity of braille to print for &lt; and &gt;</a:t>
            </a:r>
          </a:p>
        </p:txBody>
      </p:sp>
      <p:sp>
        <p:nvSpPr>
          <p:cNvPr id="4" name="Slide Number Placeholder 3"/>
          <p:cNvSpPr>
            <a:spLocks noGrp="1"/>
          </p:cNvSpPr>
          <p:nvPr>
            <p:ph type="sldNum" sz="quarter" idx="5"/>
          </p:nvPr>
        </p:nvSpPr>
        <p:spPr/>
        <p:txBody>
          <a:bodyPr/>
          <a:lstStyle/>
          <a:p>
            <a:fld id="{841221E5-7225-48EB-A4EE-420E7BFCF705}" type="slidenum">
              <a:rPr lang="en-US" smtClean="0"/>
              <a:pPr/>
              <a:t>7</a:t>
            </a:fld>
            <a:endParaRPr lang="en-US"/>
          </a:p>
        </p:txBody>
      </p:sp>
    </p:spTree>
    <p:extLst>
      <p:ext uri="{BB962C8B-B14F-4D97-AF65-F5344CB8AC3E}">
        <p14:creationId xmlns:p14="http://schemas.microsoft.com/office/powerpoint/2010/main" val="321243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UEB numeric fractions: no need to bracket them (all in numeric mode)</a:t>
            </a:r>
          </a:p>
          <a:p>
            <a:endParaRPr lang="en-US" dirty="0"/>
          </a:p>
          <a:p>
            <a:r>
              <a:rPr lang="en-US" dirty="0"/>
              <a:t>Also show (x+1)/(x-1) -- a more normal fraction</a:t>
            </a:r>
          </a:p>
        </p:txBody>
      </p:sp>
      <p:sp>
        <p:nvSpPr>
          <p:cNvPr id="4" name="Slide Number Placeholder 3"/>
          <p:cNvSpPr>
            <a:spLocks noGrp="1"/>
          </p:cNvSpPr>
          <p:nvPr>
            <p:ph type="sldNum" sz="quarter" idx="5"/>
          </p:nvPr>
        </p:nvSpPr>
        <p:spPr/>
        <p:txBody>
          <a:bodyPr/>
          <a:lstStyle/>
          <a:p>
            <a:fld id="{841221E5-7225-48EB-A4EE-420E7BFCF705}" type="slidenum">
              <a:rPr lang="en-US" smtClean="0"/>
              <a:pPr/>
              <a:t>8</a:t>
            </a:fld>
            <a:endParaRPr lang="en-US"/>
          </a:p>
        </p:txBody>
      </p:sp>
    </p:spTree>
    <p:extLst>
      <p:ext uri="{BB962C8B-B14F-4D97-AF65-F5344CB8AC3E}">
        <p14:creationId xmlns:p14="http://schemas.microsoft.com/office/powerpoint/2010/main" val="375302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Nested: sqrt(5+ sqrt(16) )</a:t>
            </a:r>
          </a:p>
          <a:p>
            <a:r>
              <a:rPr lang="en-US" dirty="0"/>
              <a:t>Tricky in UEB: root(3)(x) vs root(3)(a) vs root(3)(8)</a:t>
            </a:r>
          </a:p>
        </p:txBody>
      </p:sp>
      <p:sp>
        <p:nvSpPr>
          <p:cNvPr id="4" name="Slide Number Placeholder 3"/>
          <p:cNvSpPr>
            <a:spLocks noGrp="1"/>
          </p:cNvSpPr>
          <p:nvPr>
            <p:ph type="sldNum" sz="quarter" idx="5"/>
          </p:nvPr>
        </p:nvSpPr>
        <p:spPr/>
        <p:txBody>
          <a:bodyPr/>
          <a:lstStyle/>
          <a:p>
            <a:fld id="{841221E5-7225-48EB-A4EE-420E7BFCF705}" type="slidenum">
              <a:rPr lang="en-US" smtClean="0"/>
              <a:pPr/>
              <a:t>9</a:t>
            </a:fld>
            <a:endParaRPr lang="en-US"/>
          </a:p>
        </p:txBody>
      </p:sp>
    </p:spTree>
    <p:extLst>
      <p:ext uri="{BB962C8B-B14F-4D97-AF65-F5344CB8AC3E}">
        <p14:creationId xmlns:p14="http://schemas.microsoft.com/office/powerpoint/2010/main" val="24169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11/4/2023</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66869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smtClean="0"/>
              <a:t>11/4/2023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407947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smtClean="0"/>
              <a:t>11/4/2023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28557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smtClean="0"/>
              <a:t>11/4/2023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47239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11/4/2023</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83035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smtClean="0"/>
              <a:t>11/4/2023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9275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smtClean="0"/>
              <a:t>11/4/2023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406281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smtClean="0"/>
              <a:t>11/4/2023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403634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smtClean="0"/>
              <a:t>11/4/2023</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2709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smtClean="0"/>
              <a:t>11/4/2023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74906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11/4/2023</a:t>
            </a:fld>
            <a:endParaRPr lang="en-US" dirty="0"/>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46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C2C6F8EA-316C-41DE-B9A4-EDCC3A85ED9A}" type="datetimeFigureOut">
              <a:rPr lang="en-US" smtClean="0"/>
              <a:pPr/>
              <a:t>11/4/2023</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789861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E0C1-F0DE-DDE0-9D5F-F7CBB1FD44BF}"/>
              </a:ext>
            </a:extLst>
          </p:cNvPr>
          <p:cNvSpPr>
            <a:spLocks noGrp="1"/>
          </p:cNvSpPr>
          <p:nvPr>
            <p:ph type="title" idx="4294967295"/>
          </p:nvPr>
        </p:nvSpPr>
        <p:spPr>
          <a:xfrm>
            <a:off x="1593436" y="-1239837"/>
            <a:ext cx="9782801" cy="1239837"/>
          </a:xfrm>
        </p:spPr>
        <p:txBody>
          <a:bodyPr vert="horz" lIns="91440" tIns="45720" rIns="91440" bIns="45720" rtlCol="0" anchor="b">
            <a:normAutofit/>
          </a:bodyPr>
          <a:lstStyle/>
          <a:p>
            <a:r>
              <a:rPr lang="en-US" dirty="0"/>
              <a:t>Web page used for talk</a:t>
            </a:r>
          </a:p>
        </p:txBody>
      </p:sp>
      <p:sp>
        <p:nvSpPr>
          <p:cNvPr id="8" name="Content Placeholder 7">
            <a:extLst>
              <a:ext uri="{FF2B5EF4-FFF2-40B4-BE49-F238E27FC236}">
                <a16:creationId xmlns:a16="http://schemas.microsoft.com/office/drawing/2014/main" id="{11560586-56C5-4B88-45AF-DD7A10F7860A}"/>
              </a:ext>
            </a:extLst>
          </p:cNvPr>
          <p:cNvSpPr>
            <a:spLocks noGrp="1"/>
          </p:cNvSpPr>
          <p:nvPr>
            <p:ph idx="4294967295"/>
          </p:nvPr>
        </p:nvSpPr>
        <p:spPr>
          <a:xfrm>
            <a:off x="1370013" y="1371600"/>
            <a:ext cx="9144000" cy="4876800"/>
          </a:xfrm>
        </p:spPr>
        <p:txBody>
          <a:bodyPr>
            <a:normAutofit/>
          </a:bodyPr>
          <a:lstStyle/>
          <a:p>
            <a:pPr marL="0" indent="0" algn="ctr">
              <a:buNone/>
            </a:pPr>
            <a:r>
              <a:rPr lang="en-US" sz="3600" b="1" dirty="0">
                <a:highlight>
                  <a:srgbClr val="FFFF00"/>
                </a:highlight>
              </a:rPr>
              <a:t>Point your browser to</a:t>
            </a:r>
            <a:endParaRPr lang="en-US" sz="3600" dirty="0">
              <a:highlight>
                <a:srgbClr val="FFFF00"/>
              </a:highlight>
            </a:endParaRPr>
          </a:p>
          <a:p>
            <a:pPr marL="0" indent="0" algn="ctr">
              <a:buNone/>
            </a:pPr>
            <a:r>
              <a:rPr lang="en-US" sz="3600" dirty="0">
                <a:highlight>
                  <a:srgbClr val="FFFF00"/>
                </a:highlight>
              </a:rPr>
              <a:t>nsoiffer.github.io/</a:t>
            </a:r>
            <a:r>
              <a:rPr lang="en-US" sz="3600" dirty="0" err="1">
                <a:highlight>
                  <a:srgbClr val="FFFF00"/>
                </a:highlight>
              </a:rPr>
              <a:t>MathCATDemo</a:t>
            </a:r>
            <a:r>
              <a:rPr lang="en-US" sz="3600" dirty="0">
                <a:highlight>
                  <a:srgbClr val="FFFF00"/>
                </a:highlight>
              </a:rPr>
              <a:t>/braille</a:t>
            </a:r>
          </a:p>
        </p:txBody>
      </p:sp>
      <p:pic>
        <p:nvPicPr>
          <p:cNvPr id="3" name="Picture 2" descr="MathCAT demo screen vertically showing input area, displayed math, Nemeth, and finally UEB for the math in the input area.">
            <a:extLst>
              <a:ext uri="{FF2B5EF4-FFF2-40B4-BE49-F238E27FC236}">
                <a16:creationId xmlns:a16="http://schemas.microsoft.com/office/drawing/2014/main" id="{D7743279-3929-7462-08F3-04FF59566E4B}"/>
              </a:ext>
            </a:extLst>
          </p:cNvPr>
          <p:cNvPicPr>
            <a:picLocks noChangeAspect="1"/>
          </p:cNvPicPr>
          <p:nvPr/>
        </p:nvPicPr>
        <p:blipFill>
          <a:blip r:embed="rId3"/>
          <a:stretch>
            <a:fillRect/>
          </a:stretch>
        </p:blipFill>
        <p:spPr>
          <a:xfrm>
            <a:off x="3579812" y="2709241"/>
            <a:ext cx="5238750" cy="3761614"/>
          </a:xfrm>
          <a:prstGeom prst="rect">
            <a:avLst/>
          </a:prstGeom>
        </p:spPr>
      </p:pic>
      <p:pic>
        <p:nvPicPr>
          <p:cNvPr id="10" name="Picture 9">
            <a:extLst>
              <a:ext uri="{FF2B5EF4-FFF2-40B4-BE49-F238E27FC236}">
                <a16:creationId xmlns:a16="http://schemas.microsoft.com/office/drawing/2014/main" id="{A73F73EE-B205-1478-C069-469D44F914E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75799" y="700087"/>
            <a:ext cx="1990837" cy="1343025"/>
          </a:xfrm>
          <a:prstGeom prst="rect">
            <a:avLst/>
          </a:prstGeom>
        </p:spPr>
      </p:pic>
      <p:pic>
        <p:nvPicPr>
          <p:cNvPr id="12" name="Picture 11">
            <a:extLst>
              <a:ext uri="{FF2B5EF4-FFF2-40B4-BE49-F238E27FC236}">
                <a16:creationId xmlns:a16="http://schemas.microsoft.com/office/drawing/2014/main" id="{562456AB-9BF7-CA74-C2DB-C6384C3DD7B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371012" y="974766"/>
            <a:ext cx="685801" cy="793666"/>
          </a:xfrm>
          <a:prstGeom prst="rect">
            <a:avLst/>
          </a:prstGeom>
        </p:spPr>
      </p:pic>
    </p:spTree>
    <p:extLst>
      <p:ext uri="{BB962C8B-B14F-4D97-AF65-F5344CB8AC3E}">
        <p14:creationId xmlns:p14="http://schemas.microsoft.com/office/powerpoint/2010/main" val="41131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FA26-BB16-C8D7-26B6-E3F5084B0A3F}"/>
              </a:ext>
            </a:extLst>
          </p:cNvPr>
          <p:cNvSpPr>
            <a:spLocks noGrp="1"/>
          </p:cNvSpPr>
          <p:nvPr>
            <p:ph type="title"/>
          </p:nvPr>
        </p:nvSpPr>
        <p:spPr/>
        <p:txBody>
          <a:bodyPr/>
          <a:lstStyle/>
          <a:p>
            <a:r>
              <a:rPr lang="en-US" dirty="0"/>
              <a:t>Subscripts and Superscripts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85C8E6-F6B8-6801-1EFE-A5697124B818}"/>
                  </a:ext>
                </a:extLst>
              </p:cNvPr>
              <p:cNvSpPr>
                <a:spLocks noGrp="1"/>
              </p:cNvSpPr>
              <p:nvPr>
                <p:ph idx="1"/>
              </p:nvPr>
            </p:nvSpPr>
            <p:spPr/>
            <p:txBody>
              <a:bodyPr>
                <a:normAutofit/>
              </a:bodyPr>
              <a:lstStyle/>
              <a:p>
                <a:r>
                  <a:rPr lang="en-US" dirty="0">
                    <a:solidFill>
                      <a:schemeClr val="tx1"/>
                    </a:solidFill>
                  </a:rPr>
                  <a:t>Nemeth:</a:t>
                </a:r>
                <a:endParaRPr lang="en-US" b="0" dirty="0">
                  <a:solidFill>
                    <a:schemeClr val="tx1"/>
                  </a:solidFill>
                  <a:effectLst/>
                  <a:latin typeface="Consolas" panose="020B0609020204030204" pitchFamily="49" charset="0"/>
                </a:endParaRPr>
              </a:p>
              <a:p>
                <a:pPr lvl="1"/>
                <a:r>
                  <a:rPr lang="en-US" dirty="0">
                    <a:solidFill>
                      <a:schemeClr val="tx1"/>
                    </a:solidFill>
                  </a:rPr>
                  <a:t>Subscript:  </a:t>
                </a:r>
                <a:r>
                  <a:rPr lang="en-US" dirty="0" err="1">
                    <a:solidFill>
                      <a:schemeClr val="tx1"/>
                    </a:solidFill>
                  </a:rPr>
                  <a:t>x</a:t>
                </a:r>
                <a:r>
                  <a:rPr lang="en-US" b="0" dirty="0" err="1">
                    <a:solidFill>
                      <a:schemeClr val="tx1"/>
                    </a:solidFill>
                    <a:effectLst/>
                    <a:latin typeface="ghUBraille" panose="02000600000000000000" pitchFamily="1" charset="0"/>
                  </a:rPr>
                  <a:t>⠰</a:t>
                </a:r>
                <a:r>
                  <a:rPr lang="en-US" b="0" dirty="0" err="1">
                    <a:solidFill>
                      <a:schemeClr val="tx1"/>
                    </a:solidFill>
                    <a:effectLst/>
                    <a:latin typeface="Consolas" panose="020B0609020204030204" pitchFamily="49" charset="0"/>
                  </a:rPr>
                  <a:t>l</a:t>
                </a:r>
                <a:r>
                  <a:rPr lang="en-US" b="0" dirty="0">
                    <a:solidFill>
                      <a:schemeClr val="tx1"/>
                    </a:solidFill>
                    <a:effectLst/>
                    <a:latin typeface="Consolas" panose="020B0609020204030204" pitchFamily="49" charset="0"/>
                  </a:rPr>
                  <a:t>			Nested: </a:t>
                </a:r>
                <a:r>
                  <a:rPr lang="en-US" b="0" dirty="0" err="1">
                    <a:solidFill>
                      <a:schemeClr val="tx1"/>
                    </a:solidFill>
                    <a:effectLst/>
                    <a:latin typeface="Consolas" panose="020B0609020204030204" pitchFamily="49" charset="0"/>
                  </a:rPr>
                  <a:t>x</a:t>
                </a:r>
                <a:r>
                  <a:rPr lang="en-US" b="0" dirty="0" err="1">
                    <a:solidFill>
                      <a:schemeClr val="tx1"/>
                    </a:solidFill>
                    <a:effectLst/>
                    <a:latin typeface="ghUBraille" panose="02000600000000000000" pitchFamily="1" charset="0"/>
                  </a:rPr>
                  <a:t>⠰</a:t>
                </a:r>
                <a:r>
                  <a:rPr lang="en-US" b="0" dirty="0" err="1">
                    <a:solidFill>
                      <a:schemeClr val="tx1"/>
                    </a:solidFill>
                    <a:effectLst/>
                    <a:latin typeface="Consolas" panose="020B0609020204030204" pitchFamily="49" charset="0"/>
                  </a:rPr>
                  <a:t>l</a:t>
                </a:r>
                <a:r>
                  <a:rPr lang="en-US" b="0" dirty="0">
                    <a:solidFill>
                      <a:schemeClr val="tx1"/>
                    </a:solidFill>
                    <a:effectLst/>
                    <a:latin typeface="ghUBraille" panose="02000600000000000000" pitchFamily="1" charset="0"/>
                  </a:rPr>
                  <a:t>⠰⠰</a:t>
                </a:r>
                <a:r>
                  <a:rPr lang="en-US" b="0" dirty="0">
                    <a:solidFill>
                      <a:schemeClr val="tx1"/>
                    </a:solidFill>
                    <a:effectLst/>
                    <a:latin typeface="Consolas" panose="020B0609020204030204" pitchFamily="49" charset="0"/>
                  </a:rPr>
                  <a:t>3</a:t>
                </a:r>
                <a:endParaRPr lang="en-US" dirty="0">
                  <a:solidFill>
                    <a:schemeClr val="tx1"/>
                  </a:solidFill>
                </a:endParaRPr>
              </a:p>
              <a:p>
                <a:pPr lvl="1"/>
                <a:r>
                  <a:rPr lang="en-US" dirty="0">
                    <a:solidFill>
                      <a:schemeClr val="tx1"/>
                    </a:solidFill>
                  </a:rPr>
                  <a:t>Superscript:</a:t>
                </a:r>
                <a:r>
                  <a:rPr lang="en-US" b="0" dirty="0">
                    <a:solidFill>
                      <a:schemeClr val="tx1"/>
                    </a:solidFill>
                    <a:effectLst/>
                    <a:latin typeface="Consolas" panose="020B0609020204030204" pitchFamily="49" charset="0"/>
                  </a:rPr>
                  <a:t> x</a:t>
                </a:r>
                <a:r>
                  <a:rPr lang="en-US" b="0" dirty="0">
                    <a:solidFill>
                      <a:schemeClr val="tx1"/>
                    </a:solidFill>
                    <a:effectLst/>
                    <a:latin typeface="ghUBraille" panose="02000600000000000000" pitchFamily="1" charset="0"/>
                  </a:rPr>
                  <a:t>⠘</a:t>
                </a:r>
                <a:r>
                  <a:rPr lang="en-US" b="0" dirty="0">
                    <a:solidFill>
                      <a:schemeClr val="tx1"/>
                    </a:solidFill>
                    <a:effectLst/>
                    <a:latin typeface="Consolas" panose="020B0609020204030204" pitchFamily="49" charset="0"/>
                  </a:rPr>
                  <a:t>3			Nested: </a:t>
                </a:r>
                <a:r>
                  <a:rPr lang="en-US" b="0" dirty="0" err="1">
                    <a:solidFill>
                      <a:schemeClr val="tx1"/>
                    </a:solidFill>
                    <a:effectLst/>
                    <a:latin typeface="Consolas" panose="020B0609020204030204" pitchFamily="49" charset="0"/>
                  </a:rPr>
                  <a:t>x</a:t>
                </a:r>
                <a:r>
                  <a:rPr lang="en-US" b="0" dirty="0" err="1">
                    <a:solidFill>
                      <a:schemeClr val="tx1"/>
                    </a:solidFill>
                    <a:effectLst/>
                    <a:latin typeface="ghUBraille" panose="02000600000000000000" pitchFamily="1" charset="0"/>
                  </a:rPr>
                  <a:t>⠘</a:t>
                </a:r>
                <a:r>
                  <a:rPr lang="en-US" b="0" dirty="0" err="1">
                    <a:solidFill>
                      <a:schemeClr val="tx1"/>
                    </a:solidFill>
                    <a:effectLst/>
                    <a:latin typeface="Consolas" panose="020B0609020204030204" pitchFamily="49" charset="0"/>
                  </a:rPr>
                  <a:t>l</a:t>
                </a:r>
                <a:r>
                  <a:rPr lang="en-US" b="0" dirty="0">
                    <a:solidFill>
                      <a:schemeClr val="tx1"/>
                    </a:solidFill>
                    <a:effectLst/>
                    <a:latin typeface="ghUBraille" panose="02000600000000000000" pitchFamily="1" charset="0"/>
                  </a:rPr>
                  <a:t>⠘⠘</a:t>
                </a:r>
                <a:r>
                  <a:rPr lang="en-US" b="0" dirty="0">
                    <a:solidFill>
                      <a:schemeClr val="tx1"/>
                    </a:solidFill>
                    <a:effectLst/>
                    <a:latin typeface="Consolas" panose="020B0609020204030204" pitchFamily="49" charset="0"/>
                  </a:rPr>
                  <a:t>3</a:t>
                </a:r>
              </a:p>
              <a:p>
                <a:pPr lvl="1"/>
                <a:r>
                  <a:rPr lang="en-US" b="0" dirty="0">
                    <a:solidFill>
                      <a:schemeClr val="tx1"/>
                    </a:solidFill>
                    <a:effectLst/>
                  </a:rPr>
                  <a:t>Simultaneous scripts: </a:t>
                </a:r>
                <a14:m>
                  <m:oMath xmlns:m="http://schemas.openxmlformats.org/officeDocument/2006/math">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3</m:t>
                        </m:r>
                      </m:sub>
                      <m:sup>
                        <m:r>
                          <a:rPr lang="en-US" b="0" i="1" smtClean="0">
                            <a:solidFill>
                              <a:schemeClr val="tx1"/>
                            </a:solidFill>
                            <a:latin typeface="Cambria Math" panose="02040503050406030204" pitchFamily="18" charset="0"/>
                          </a:rPr>
                          <m:t>7</m:t>
                        </m:r>
                      </m:sup>
                    </m:sSubSup>
                  </m:oMath>
                </a14:m>
                <a:r>
                  <a:rPr lang="en-US" b="0" dirty="0">
                    <a:solidFill>
                      <a:schemeClr val="tx1"/>
                    </a:solidFill>
                  </a:rPr>
                  <a:t> </a:t>
                </a:r>
                <a:r>
                  <a:rPr lang="en-US" dirty="0">
                    <a:solidFill>
                      <a:schemeClr val="tx1"/>
                    </a:solidFill>
                  </a:rPr>
                  <a:t>x</a:t>
                </a:r>
                <a:r>
                  <a:rPr lang="en-US" dirty="0">
                    <a:solidFill>
                      <a:schemeClr val="tx1"/>
                    </a:solidFill>
                    <a:latin typeface="ghUBraille" panose="02000600000000000000" pitchFamily="1" charset="0"/>
                  </a:rPr>
                  <a:t>⠰</a:t>
                </a:r>
                <a:r>
                  <a:rPr lang="en-US" dirty="0">
                    <a:solidFill>
                      <a:schemeClr val="tx1"/>
                    </a:solidFill>
                    <a:latin typeface="Consolas" panose="020B0609020204030204" pitchFamily="49" charset="0"/>
                  </a:rPr>
                  <a:t>3</a:t>
                </a:r>
                <a:r>
                  <a:rPr lang="en-US" dirty="0">
                    <a:solidFill>
                      <a:schemeClr val="tx1"/>
                    </a:solidFill>
                    <a:latin typeface="ghUBraille" panose="02000600000000000000" pitchFamily="1" charset="0"/>
                  </a:rPr>
                  <a:t>⠘</a:t>
                </a:r>
                <a:r>
                  <a:rPr lang="en-US" dirty="0">
                    <a:solidFill>
                      <a:schemeClr val="tx1"/>
                    </a:solidFill>
                    <a:latin typeface="Consolas" panose="020B0609020204030204" pitchFamily="49" charset="0"/>
                  </a:rPr>
                  <a:t>7	Nested: </a:t>
                </a:r>
                <a14:m>
                  <m:oMath xmlns:m="http://schemas.openxmlformats.org/officeDocument/2006/math">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𝑙</m:t>
                            </m:r>
                          </m:e>
                          <m:sub>
                            <m:r>
                              <a:rPr lang="en-US" b="0" i="1" smtClean="0">
                                <a:solidFill>
                                  <a:schemeClr val="tx1"/>
                                </a:solidFill>
                                <a:latin typeface="Cambria Math" panose="02040503050406030204" pitchFamily="18" charset="0"/>
                              </a:rPr>
                              <m:t>3</m:t>
                            </m:r>
                          </m:sub>
                        </m:sSub>
                      </m:sup>
                    </m:sSup>
                  </m:oMath>
                </a14:m>
                <a:r>
                  <a:rPr lang="en-US" b="0" dirty="0">
                    <a:solidFill>
                      <a:schemeClr val="tx1"/>
                    </a:solidFill>
                  </a:rPr>
                  <a:t> </a:t>
                </a:r>
                <a:r>
                  <a:rPr lang="en-US" dirty="0">
                    <a:solidFill>
                      <a:schemeClr val="tx1"/>
                    </a:solidFill>
                    <a:latin typeface="Consolas" panose="020B0609020204030204" pitchFamily="49" charset="0"/>
                  </a:rPr>
                  <a:t>x</a:t>
                </a:r>
                <a:r>
                  <a:rPr lang="en-US" dirty="0">
                    <a:solidFill>
                      <a:schemeClr val="tx1"/>
                    </a:solidFill>
                    <a:latin typeface="ghUBraille" panose="02000600000000000000" pitchFamily="1" charset="0"/>
                  </a:rPr>
                  <a:t>⠘</a:t>
                </a:r>
                <a:r>
                  <a:rPr lang="en-US" dirty="0">
                    <a:solidFill>
                      <a:schemeClr val="tx1"/>
                    </a:solidFill>
                    <a:latin typeface="Consolas" panose="020B0609020204030204" pitchFamily="49" charset="0"/>
                  </a:rPr>
                  <a:t>l</a:t>
                </a:r>
                <a:r>
                  <a:rPr lang="en-US" dirty="0">
                    <a:solidFill>
                      <a:schemeClr val="tx1"/>
                    </a:solidFill>
                    <a:latin typeface="ghUBraille" panose="02000600000000000000" pitchFamily="1" charset="0"/>
                  </a:rPr>
                  <a:t>⠘⠰</a:t>
                </a:r>
                <a:r>
                  <a:rPr lang="en-US" dirty="0">
                    <a:solidFill>
                      <a:schemeClr val="tx1"/>
                    </a:solidFill>
                    <a:latin typeface="Consolas" panose="020B0609020204030204" pitchFamily="49" charset="0"/>
                  </a:rPr>
                  <a:t>3</a:t>
                </a:r>
                <a:endParaRPr lang="en-US" dirty="0">
                  <a:solidFill>
                    <a:schemeClr val="tx1"/>
                  </a:solidFill>
                </a:endParaRPr>
              </a:p>
              <a:p>
                <a:r>
                  <a:rPr lang="en-US" b="0" dirty="0">
                    <a:solidFill>
                      <a:schemeClr val="tx1"/>
                    </a:solidFill>
                  </a:rPr>
                  <a:t>UEB: </a:t>
                </a:r>
              </a:p>
              <a:p>
                <a:pPr lvl="1"/>
                <a:r>
                  <a:rPr lang="en-US" dirty="0">
                    <a:solidFill>
                      <a:schemeClr val="tx1"/>
                    </a:solidFill>
                    <a:effectLst/>
                  </a:rPr>
                  <a:t>Subscript: </a:t>
                </a:r>
                <a:r>
                  <a:rPr lang="en-US" dirty="0" err="1">
                    <a:solidFill>
                      <a:schemeClr val="tx1"/>
                    </a:solidFill>
                  </a:rPr>
                  <a:t>x</a:t>
                </a:r>
                <a:r>
                  <a:rPr lang="en-US" b="0" dirty="0" err="1">
                    <a:solidFill>
                      <a:schemeClr val="tx1"/>
                    </a:solidFill>
                    <a:effectLst/>
                    <a:latin typeface="ghUBraille" panose="02000600000000000000" pitchFamily="1" charset="0"/>
                  </a:rPr>
                  <a:t>⠢</a:t>
                </a:r>
                <a:r>
                  <a:rPr lang="en-US" dirty="0" err="1">
                    <a:solidFill>
                      <a:schemeClr val="tx1"/>
                    </a:solidFill>
                  </a:rPr>
                  <a:t>l</a:t>
                </a:r>
                <a:r>
                  <a:rPr lang="en-US" dirty="0">
                    <a:solidFill>
                      <a:schemeClr val="tx1"/>
                    </a:solidFill>
                  </a:rPr>
                  <a:t>				</a:t>
                </a:r>
                <a:r>
                  <a:rPr lang="en-US" b="0" dirty="0">
                    <a:solidFill>
                      <a:schemeClr val="tx1"/>
                    </a:solidFill>
                    <a:effectLst/>
                    <a:latin typeface="Consolas" panose="020B0609020204030204" pitchFamily="49" charset="0"/>
                  </a:rPr>
                  <a:t>Nested: </a:t>
                </a:r>
                <a:r>
                  <a:rPr lang="en-US" b="0" i="0" dirty="0">
                    <a:solidFill>
                      <a:srgbClr val="000000"/>
                    </a:solidFill>
                    <a:effectLst/>
                    <a:latin typeface="ghUBraille" panose="02000600000000000000" pitchFamily="1" charset="0"/>
                  </a:rPr>
                  <a:t>⠰⠰</a:t>
                </a:r>
                <a:r>
                  <a:rPr lang="en-US" b="0" i="0" dirty="0">
                    <a:solidFill>
                      <a:srgbClr val="000000"/>
                    </a:solidFill>
                    <a:effectLst/>
                    <a:latin typeface="Consolas" panose="020B0609020204030204" pitchFamily="49" charset="0"/>
                  </a:rPr>
                  <a:t>x</a:t>
                </a:r>
                <a:r>
                  <a:rPr lang="en-US" b="0" i="0" dirty="0">
                    <a:solidFill>
                      <a:srgbClr val="000000"/>
                    </a:solidFill>
                    <a:effectLst/>
                    <a:latin typeface="ghUBraille" panose="02000600000000000000" pitchFamily="1" charset="0"/>
                  </a:rPr>
                  <a:t>⠢⠣</a:t>
                </a:r>
                <a:r>
                  <a:rPr lang="en-US" b="0" i="0" dirty="0">
                    <a:solidFill>
                      <a:srgbClr val="000000"/>
                    </a:solidFill>
                    <a:effectLst/>
                    <a:latin typeface="Consolas" panose="020B0609020204030204" pitchFamily="49" charset="0"/>
                  </a:rPr>
                  <a:t>l</a:t>
                </a:r>
                <a:r>
                  <a:rPr lang="en-US" b="0" i="0" dirty="0">
                    <a:solidFill>
                      <a:srgbClr val="000000"/>
                    </a:solidFill>
                    <a:effectLst/>
                    <a:latin typeface="ghUBraille" panose="02000600000000000000" pitchFamily="1" charset="0"/>
                  </a:rPr>
                  <a:t>⠢</a:t>
                </a:r>
                <a:r>
                  <a:rPr lang="en-US" b="0" i="0" dirty="0">
                    <a:solidFill>
                      <a:srgbClr val="000000"/>
                    </a:solidFill>
                    <a:effectLst/>
                    <a:latin typeface="Consolas" panose="020B0609020204030204" pitchFamily="49" charset="0"/>
                  </a:rPr>
                  <a:t>3</a:t>
                </a:r>
                <a:r>
                  <a:rPr lang="en-US" b="0" i="0" dirty="0">
                    <a:solidFill>
                      <a:srgbClr val="000000"/>
                    </a:solidFill>
                    <a:effectLst/>
                    <a:latin typeface="ghUBraille" panose="02000600000000000000" pitchFamily="1" charset="0"/>
                  </a:rPr>
                  <a:t>⠜</a:t>
                </a:r>
                <a:endParaRPr lang="en-US" b="0" dirty="0">
                  <a:solidFill>
                    <a:schemeClr val="tx1"/>
                  </a:solidFill>
                  <a:effectLst/>
                  <a:latin typeface="ghUBraille" panose="02000600000000000000" pitchFamily="1" charset="0"/>
                </a:endParaRPr>
              </a:p>
              <a:p>
                <a:pPr lvl="1"/>
                <a:r>
                  <a:rPr lang="en-US" dirty="0">
                    <a:solidFill>
                      <a:schemeClr val="tx1"/>
                    </a:solidFill>
                  </a:rPr>
                  <a:t>Superscript: </a:t>
                </a:r>
                <a:r>
                  <a:rPr lang="en-US" dirty="0">
                    <a:solidFill>
                      <a:schemeClr val="tx1"/>
                    </a:solidFill>
                    <a:effectLst/>
                  </a:rPr>
                  <a:t>x</a:t>
                </a:r>
                <a:r>
                  <a:rPr lang="en-US" b="0" dirty="0">
                    <a:solidFill>
                      <a:schemeClr val="tx1"/>
                    </a:solidFill>
                    <a:effectLst/>
                    <a:latin typeface="ghUBraille" panose="02000600000000000000" pitchFamily="1" charset="0"/>
                  </a:rPr>
                  <a:t>⠔</a:t>
                </a:r>
                <a:r>
                  <a:rPr lang="en-US" b="0" dirty="0">
                    <a:solidFill>
                      <a:schemeClr val="tx1"/>
                    </a:solidFill>
                    <a:effectLst/>
                    <a:latin typeface="Consolas" panose="020B0609020204030204" pitchFamily="49" charset="0"/>
                  </a:rPr>
                  <a:t>3			Nested: </a:t>
                </a:r>
                <a:r>
                  <a:rPr lang="en-US" b="0" i="0" dirty="0">
                    <a:solidFill>
                      <a:srgbClr val="000000"/>
                    </a:solidFill>
                    <a:effectLst/>
                    <a:latin typeface="ghUBraille" panose="02000600000000000000" pitchFamily="1" charset="0"/>
                  </a:rPr>
                  <a:t>⠰⠰</a:t>
                </a:r>
                <a:r>
                  <a:rPr lang="en-US" b="0" i="0" dirty="0">
                    <a:solidFill>
                      <a:srgbClr val="000000"/>
                    </a:solidFill>
                    <a:effectLst/>
                    <a:latin typeface="Consolas" panose="020B0609020204030204" pitchFamily="49" charset="0"/>
                  </a:rPr>
                  <a:t>x</a:t>
                </a:r>
                <a:r>
                  <a:rPr lang="en-US" b="0" dirty="0">
                    <a:solidFill>
                      <a:schemeClr val="tx1"/>
                    </a:solidFill>
                    <a:effectLst/>
                    <a:latin typeface="ghUBraille" panose="02000600000000000000" pitchFamily="1" charset="0"/>
                  </a:rPr>
                  <a:t>⠔</a:t>
                </a:r>
                <a:r>
                  <a:rPr lang="en-US" b="0" i="0" dirty="0">
                    <a:solidFill>
                      <a:srgbClr val="000000"/>
                    </a:solidFill>
                    <a:effectLst/>
                    <a:latin typeface="ghUBraille" panose="02000600000000000000" pitchFamily="1" charset="0"/>
                  </a:rPr>
                  <a:t>⠣</a:t>
                </a:r>
                <a:r>
                  <a:rPr lang="en-US" b="0" i="0" dirty="0">
                    <a:solidFill>
                      <a:srgbClr val="000000"/>
                    </a:solidFill>
                    <a:effectLst/>
                    <a:latin typeface="Consolas" panose="020B0609020204030204" pitchFamily="49" charset="0"/>
                  </a:rPr>
                  <a:t>l</a:t>
                </a:r>
                <a:r>
                  <a:rPr lang="en-US" b="0" dirty="0">
                    <a:solidFill>
                      <a:schemeClr val="tx1"/>
                    </a:solidFill>
                    <a:effectLst/>
                    <a:latin typeface="ghUBraille" panose="02000600000000000000" pitchFamily="1" charset="0"/>
                  </a:rPr>
                  <a:t>⠔</a:t>
                </a:r>
                <a:r>
                  <a:rPr lang="en-US" b="0" i="0" dirty="0">
                    <a:solidFill>
                      <a:srgbClr val="000000"/>
                    </a:solidFill>
                    <a:effectLst/>
                    <a:latin typeface="Consolas" panose="020B0609020204030204" pitchFamily="49" charset="0"/>
                  </a:rPr>
                  <a:t>3</a:t>
                </a:r>
                <a:r>
                  <a:rPr lang="en-US" b="0" i="0" dirty="0">
                    <a:solidFill>
                      <a:srgbClr val="000000"/>
                    </a:solidFill>
                    <a:effectLst/>
                    <a:latin typeface="ghUBraille" panose="02000600000000000000" pitchFamily="1" charset="0"/>
                  </a:rPr>
                  <a:t>⠜</a:t>
                </a:r>
                <a:endParaRPr lang="en-US" b="0" i="0" dirty="0">
                  <a:solidFill>
                    <a:srgbClr val="000000"/>
                  </a:solidFill>
                  <a:effectLst/>
                  <a:latin typeface="Consolas" panose="020B0609020204030204" pitchFamily="49" charset="0"/>
                </a:endParaRPr>
              </a:p>
              <a:p>
                <a:pPr lvl="1"/>
                <a:r>
                  <a:rPr lang="en-US" b="0" dirty="0">
                    <a:solidFill>
                      <a:schemeClr val="tx1"/>
                    </a:solidFill>
                    <a:effectLst/>
                  </a:rPr>
                  <a:t>Simultaneous scripts: </a:t>
                </a:r>
                <a14:m>
                  <m:oMath xmlns:m="http://schemas.openxmlformats.org/officeDocument/2006/math">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3</m:t>
                        </m:r>
                      </m:sub>
                      <m:sup>
                        <m:r>
                          <a:rPr lang="en-US" b="0" i="1" smtClean="0">
                            <a:solidFill>
                              <a:schemeClr val="tx1"/>
                            </a:solidFill>
                            <a:latin typeface="Cambria Math" panose="02040503050406030204" pitchFamily="18" charset="0"/>
                          </a:rPr>
                          <m:t>7</m:t>
                        </m:r>
                      </m:sup>
                    </m:sSubSup>
                    <m:r>
                      <a:rPr lang="en-US" b="0" i="1" smtClean="0">
                        <a:solidFill>
                          <a:schemeClr val="tx1"/>
                        </a:solidFill>
                        <a:latin typeface="Cambria Math" panose="02040503050406030204" pitchFamily="18" charset="0"/>
                      </a:rPr>
                      <m:t> </m:t>
                    </m:r>
                  </m:oMath>
                </a14:m>
                <a:r>
                  <a:rPr lang="en-US" dirty="0">
                    <a:solidFill>
                      <a:schemeClr val="tx1"/>
                    </a:solidFill>
                    <a:effectLst/>
                  </a:rPr>
                  <a:t> x</a:t>
                </a:r>
                <a:r>
                  <a:rPr lang="en-US" b="0" dirty="0">
                    <a:solidFill>
                      <a:schemeClr val="tx1"/>
                    </a:solidFill>
                    <a:effectLst/>
                    <a:latin typeface="ghUBraille" panose="02000600000000000000" pitchFamily="1" charset="0"/>
                  </a:rPr>
                  <a:t>⠢</a:t>
                </a:r>
                <a:r>
                  <a:rPr lang="en-US" b="0" dirty="0">
                    <a:solidFill>
                      <a:schemeClr val="tx1"/>
                    </a:solidFill>
                    <a:effectLst/>
                    <a:latin typeface="Consolas" panose="020B0609020204030204" pitchFamily="49" charset="0"/>
                  </a:rPr>
                  <a:t>3</a:t>
                </a:r>
                <a:r>
                  <a:rPr lang="en-US" b="0" dirty="0">
                    <a:solidFill>
                      <a:schemeClr val="tx1"/>
                    </a:solidFill>
                    <a:effectLst/>
                    <a:latin typeface="ghUBraille" panose="02000600000000000000" pitchFamily="1" charset="0"/>
                  </a:rPr>
                  <a:t>⠔</a:t>
                </a:r>
                <a:r>
                  <a:rPr lang="en-US" b="0" dirty="0">
                    <a:solidFill>
                      <a:schemeClr val="tx1"/>
                    </a:solidFill>
                    <a:effectLst/>
                    <a:latin typeface="Consolas" panose="020B0609020204030204" pitchFamily="49" charset="0"/>
                  </a:rPr>
                  <a:t>7	</a:t>
                </a:r>
                <a:r>
                  <a:rPr lang="en-US" dirty="0">
                    <a:solidFill>
                      <a:schemeClr val="tx1"/>
                    </a:solidFill>
                    <a:latin typeface="Consolas" panose="020B0609020204030204" pitchFamily="49" charset="0"/>
                  </a:rPr>
                  <a:t>Nested: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𝑙</m:t>
                            </m:r>
                          </m:e>
                          <m:sub>
                            <m:r>
                              <a:rPr lang="en-US" i="1">
                                <a:solidFill>
                                  <a:schemeClr val="tx1"/>
                                </a:solidFill>
                                <a:latin typeface="Cambria Math" panose="02040503050406030204" pitchFamily="18" charset="0"/>
                              </a:rPr>
                              <m:t>3</m:t>
                            </m:r>
                          </m:sub>
                        </m:sSub>
                      </m:sup>
                    </m:sSup>
                  </m:oMath>
                </a14:m>
                <a:r>
                  <a:rPr lang="en-US" dirty="0">
                    <a:solidFill>
                      <a:schemeClr val="tx1"/>
                    </a:solidFill>
                  </a:rPr>
                  <a:t> </a:t>
                </a:r>
                <a:r>
                  <a:rPr lang="en-US" dirty="0">
                    <a:solidFill>
                      <a:srgbClr val="000000"/>
                    </a:solidFill>
                    <a:latin typeface="ghUBraille" panose="02000600000000000000" pitchFamily="1" charset="0"/>
                  </a:rPr>
                  <a:t>⠰⠰</a:t>
                </a:r>
                <a:r>
                  <a:rPr lang="en-US" dirty="0">
                    <a:solidFill>
                      <a:srgbClr val="000000"/>
                    </a:solidFill>
                    <a:latin typeface="Consolas" panose="020B0609020204030204" pitchFamily="49" charset="0"/>
                  </a:rPr>
                  <a:t>x</a:t>
                </a:r>
                <a:r>
                  <a:rPr lang="en-US" dirty="0">
                    <a:latin typeface="ghUBraille" panose="02000600000000000000" pitchFamily="1" charset="0"/>
                  </a:rPr>
                  <a:t>⠔</a:t>
                </a:r>
                <a:r>
                  <a:rPr lang="en-US" dirty="0">
                    <a:solidFill>
                      <a:srgbClr val="000000"/>
                    </a:solidFill>
                    <a:latin typeface="ghUBraille" panose="02000600000000000000" pitchFamily="1" charset="0"/>
                  </a:rPr>
                  <a:t>⠣</a:t>
                </a:r>
                <a:r>
                  <a:rPr lang="en-US" dirty="0">
                    <a:solidFill>
                      <a:srgbClr val="000000"/>
                    </a:solidFill>
                    <a:latin typeface="Consolas" panose="020B0609020204030204" pitchFamily="49" charset="0"/>
                  </a:rPr>
                  <a:t>l</a:t>
                </a:r>
                <a:r>
                  <a:rPr lang="en-US" dirty="0">
                    <a:solidFill>
                      <a:srgbClr val="000000"/>
                    </a:solidFill>
                    <a:latin typeface="ghUBraille" panose="02000600000000000000" pitchFamily="1" charset="0"/>
                  </a:rPr>
                  <a:t>⠢</a:t>
                </a:r>
                <a:r>
                  <a:rPr lang="en-US" dirty="0">
                    <a:solidFill>
                      <a:srgbClr val="000000"/>
                    </a:solidFill>
                    <a:latin typeface="Consolas" panose="020B0609020204030204" pitchFamily="49" charset="0"/>
                  </a:rPr>
                  <a:t>3</a:t>
                </a:r>
                <a:r>
                  <a:rPr lang="en-US" dirty="0">
                    <a:solidFill>
                      <a:srgbClr val="000000"/>
                    </a:solidFill>
                    <a:latin typeface="ghUBraille" panose="02000600000000000000" pitchFamily="1" charset="0"/>
                  </a:rPr>
                  <a:t>⠜</a:t>
                </a:r>
                <a:endParaRPr lang="en-US" b="0" dirty="0">
                  <a:solidFill>
                    <a:schemeClr val="tx1"/>
                  </a:solidFill>
                </a:endParaRPr>
              </a:p>
              <a:p>
                <a:pPr lvl="1"/>
                <a:endParaRPr lang="en-US" dirty="0"/>
              </a:p>
            </p:txBody>
          </p:sp>
        </mc:Choice>
        <mc:Fallback xmlns="">
          <p:sp>
            <p:nvSpPr>
              <p:cNvPr id="3" name="Content Placeholder 2">
                <a:extLst>
                  <a:ext uri="{FF2B5EF4-FFF2-40B4-BE49-F238E27FC236}">
                    <a16:creationId xmlns:a16="http://schemas.microsoft.com/office/drawing/2014/main" id="{3885C8E6-F6B8-6801-1EFE-A5697124B818}"/>
                  </a:ext>
                </a:extLst>
              </p:cNvPr>
              <p:cNvSpPr>
                <a:spLocks noGrp="1" noRot="1" noChangeAspect="1" noMove="1" noResize="1" noEditPoints="1" noAdjustHandles="1" noChangeArrowheads="1" noChangeShapeType="1" noTextEdit="1"/>
              </p:cNvSpPr>
              <p:nvPr>
                <p:ph idx="1"/>
              </p:nvPr>
            </p:nvSpPr>
            <p:spPr>
              <a:blipFill>
                <a:blip r:embed="rId3"/>
                <a:stretch>
                  <a:fillRect l="-1433" t="-3467"/>
                </a:stretch>
              </a:blipFill>
            </p:spPr>
            <p:txBody>
              <a:bodyPr/>
              <a:lstStyle/>
              <a:p>
                <a:r>
                  <a:rPr lang="en-US">
                    <a:noFill/>
                  </a:rPr>
                  <a:t> </a:t>
                </a:r>
              </a:p>
            </p:txBody>
          </p:sp>
        </mc:Fallback>
      </mc:AlternateContent>
    </p:spTree>
    <p:extLst>
      <p:ext uri="{BB962C8B-B14F-4D97-AF65-F5344CB8AC3E}">
        <p14:creationId xmlns:p14="http://schemas.microsoft.com/office/powerpoint/2010/main" val="364168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FA26-BB16-C8D7-26B6-E3F5084B0A3F}"/>
              </a:ext>
            </a:extLst>
          </p:cNvPr>
          <p:cNvSpPr>
            <a:spLocks noGrp="1"/>
          </p:cNvSpPr>
          <p:nvPr>
            <p:ph type="title"/>
          </p:nvPr>
        </p:nvSpPr>
        <p:spPr/>
        <p:txBody>
          <a:bodyPr/>
          <a:lstStyle/>
          <a:p>
            <a:r>
              <a:rPr lang="en-US" dirty="0"/>
              <a:t>Nemeth Script Special Cases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885C8E6-F6B8-6801-1EFE-A5697124B818}"/>
                  </a:ext>
                </a:extLst>
              </p:cNvPr>
              <p:cNvSpPr>
                <a:spLocks noGrp="1"/>
              </p:cNvSpPr>
              <p:nvPr>
                <p:ph idx="1"/>
              </p:nvPr>
            </p:nvSpPr>
            <p:spPr/>
            <p:txBody>
              <a:bodyPr>
                <a:normAutofit/>
              </a:bodyPr>
              <a:lstStyle/>
              <a:p>
                <a:r>
                  <a:rPr lang="en-US" dirty="0">
                    <a:solidFill>
                      <a:schemeClr val="tx1"/>
                    </a:solidFill>
                  </a:rPr>
                  <a:t>Numeric subscripts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m:t>
                        </m:r>
                      </m:sub>
                    </m:sSub>
                  </m:oMath>
                </a14:m>
                <a:endParaRPr lang="en-US" dirty="0">
                  <a:solidFill>
                    <a:schemeClr val="tx1"/>
                  </a:solidFill>
                  <a:latin typeface="Consolas" panose="020B0609020204030204" pitchFamily="49" charset="0"/>
                </a:endParaRPr>
              </a:p>
              <a:p>
                <a:pPr lvl="1"/>
                <a:r>
                  <a:rPr lang="en-US" dirty="0">
                    <a:solidFill>
                      <a:schemeClr val="tx1"/>
                    </a:solidFill>
                  </a:rPr>
                  <a:t>No script indicator: </a:t>
                </a:r>
                <a:r>
                  <a:rPr lang="en-US" dirty="0">
                    <a:solidFill>
                      <a:schemeClr val="tx1"/>
                    </a:solidFill>
                    <a:latin typeface="ghUBraille" panose="02000600000000000000" pitchFamily="1" charset="0"/>
                  </a:rPr>
                  <a:t>⠭⠂</a:t>
                </a:r>
                <a:endParaRPr lang="en-US" b="0" dirty="0">
                  <a:solidFill>
                    <a:schemeClr val="tx1"/>
                  </a:solidFill>
                  <a:effectLst/>
                  <a:latin typeface="ghUBraille" panose="02000600000000000000" pitchFamily="1" charset="0"/>
                </a:endParaRPr>
              </a:p>
              <a:p>
                <a:pPr lvl="1"/>
                <a:r>
                  <a:rPr lang="en-US" dirty="0">
                    <a:solidFill>
                      <a:schemeClr val="tx1"/>
                    </a:solidFill>
                  </a:rPr>
                  <a:t>Only if variable is on baseline</a:t>
                </a:r>
              </a:p>
              <a:p>
                <a:pPr lvl="1"/>
                <a:r>
                  <a:rPr lang="en-US" dirty="0">
                    <a:solidFill>
                      <a:schemeClr val="tx1"/>
                    </a:solidFill>
                  </a:rPr>
                  <a:t>Problem with this rule???</a:t>
                </a:r>
              </a:p>
              <a:p>
                <a:pPr lvl="1"/>
                <a:endParaRPr lang="en-US" dirty="0">
                  <a:solidFill>
                    <a:schemeClr val="tx1"/>
                  </a:solidFill>
                </a:endParaRPr>
              </a:p>
              <a:p>
                <a:r>
                  <a:rPr lang="en-US" b="0" dirty="0">
                    <a:solidFill>
                      <a:schemeClr val="tx1"/>
                    </a:solidFill>
                  </a:rPr>
                  <a:t>Special superscripts</a:t>
                </a:r>
              </a:p>
              <a:p>
                <a:pPr lvl="1"/>
                <a:r>
                  <a:rPr lang="en-US" dirty="0">
                    <a:solidFill>
                      <a:schemeClr val="tx1"/>
                    </a:solidFill>
                  </a:rPr>
                  <a:t>Nemeth: </a:t>
                </a:r>
                <a:r>
                  <a:rPr lang="en-US" b="0" i="0" dirty="0">
                    <a:solidFill>
                      <a:schemeClr val="tx1"/>
                    </a:solidFill>
                    <a:effectLst/>
                    <a:latin typeface="Consolas" panose="020B0609020204030204" pitchFamily="49" charset="0"/>
                  </a:rPr>
                  <a:t>′</a:t>
                </a:r>
                <a:r>
                  <a:rPr lang="en-US" b="0" i="0" dirty="0">
                    <a:solidFill>
                      <a:schemeClr val="tx1"/>
                    </a:solidFill>
                    <a:effectLst/>
                  </a:rPr>
                  <a:t> (prime</a:t>
                </a:r>
                <a:r>
                  <a:rPr lang="en-US" b="0" i="0" dirty="0">
                    <a:solidFill>
                      <a:schemeClr val="tx1"/>
                    </a:solidFill>
                    <a:effectLst/>
                    <a:latin typeface="Open Sans" panose="020B0604020202020204" pitchFamily="34" charset="0"/>
                  </a:rPr>
                  <a:t>)</a:t>
                </a:r>
              </a:p>
              <a:p>
                <a:pPr lvl="1"/>
                <a:r>
                  <a:rPr lang="en-US" dirty="0">
                    <a:solidFill>
                      <a:schemeClr val="tx1"/>
                    </a:solidFill>
                  </a:rPr>
                  <a:t>UEB: </a:t>
                </a:r>
                <a:r>
                  <a:rPr lang="en-US" b="0" dirty="0">
                    <a:solidFill>
                      <a:schemeClr val="tx1"/>
                    </a:solidFill>
                    <a:effectLst/>
                    <a:latin typeface="Consolas" panose="020B0609020204030204" pitchFamily="49" charset="0"/>
                  </a:rPr>
                  <a:t>'*`ª°²³´¹º‘’“”‟′″‴‵‶‷⁗</a:t>
                </a:r>
                <a:endParaRPr lang="en-US" b="0" dirty="0">
                  <a:solidFill>
                    <a:schemeClr val="tx1"/>
                  </a:solidFill>
                  <a:latin typeface="Consolas" panose="020B0609020204030204" pitchFamily="49" charset="0"/>
                </a:endParaRPr>
              </a:p>
              <a:p>
                <a:pPr lvl="1"/>
                <a:endParaRPr lang="en-US" dirty="0"/>
              </a:p>
            </p:txBody>
          </p:sp>
        </mc:Choice>
        <mc:Fallback>
          <p:sp>
            <p:nvSpPr>
              <p:cNvPr id="3" name="Content Placeholder 2">
                <a:extLst>
                  <a:ext uri="{FF2B5EF4-FFF2-40B4-BE49-F238E27FC236}">
                    <a16:creationId xmlns:a16="http://schemas.microsoft.com/office/drawing/2014/main" id="{3885C8E6-F6B8-6801-1EFE-A5697124B818}"/>
                  </a:ext>
                </a:extLst>
              </p:cNvPr>
              <p:cNvSpPr>
                <a:spLocks noGrp="1" noRot="1" noChangeAspect="1" noMove="1" noResize="1" noEditPoints="1" noAdjustHandles="1" noChangeArrowheads="1" noChangeShapeType="1" noTextEdit="1"/>
              </p:cNvSpPr>
              <p:nvPr>
                <p:ph idx="1"/>
              </p:nvPr>
            </p:nvSpPr>
            <p:spPr>
              <a:blipFill>
                <a:blip r:embed="rId3"/>
                <a:stretch>
                  <a:fillRect l="-1433" t="-3467"/>
                </a:stretch>
              </a:blipFill>
            </p:spPr>
            <p:txBody>
              <a:bodyPr/>
              <a:lstStyle/>
              <a:p>
                <a:r>
                  <a:rPr lang="en-US">
                    <a:noFill/>
                  </a:rPr>
                  <a:t> </a:t>
                </a:r>
              </a:p>
            </p:txBody>
          </p:sp>
        </mc:Fallback>
      </mc:AlternateContent>
    </p:spTree>
    <p:extLst>
      <p:ext uri="{BB962C8B-B14F-4D97-AF65-F5344CB8AC3E}">
        <p14:creationId xmlns:p14="http://schemas.microsoft.com/office/powerpoint/2010/main" val="77266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21D3-15AB-FB5C-0386-2C3E1FDD8962}"/>
              </a:ext>
            </a:extLst>
          </p:cNvPr>
          <p:cNvSpPr>
            <a:spLocks noGrp="1"/>
          </p:cNvSpPr>
          <p:nvPr>
            <p:ph type="title"/>
          </p:nvPr>
        </p:nvSpPr>
        <p:spPr/>
        <p:txBody>
          <a:bodyPr/>
          <a:lstStyle/>
          <a:p>
            <a:r>
              <a:rPr lang="en-US" dirty="0"/>
              <a:t>But wait, there’s more…</a:t>
            </a:r>
          </a:p>
        </p:txBody>
      </p:sp>
      <p:sp>
        <p:nvSpPr>
          <p:cNvPr id="3" name="Content Placeholder 2">
            <a:extLst>
              <a:ext uri="{FF2B5EF4-FFF2-40B4-BE49-F238E27FC236}">
                <a16:creationId xmlns:a16="http://schemas.microsoft.com/office/drawing/2014/main" id="{F1517BAF-FB09-4F81-8B50-3B5698C491CB}"/>
              </a:ext>
            </a:extLst>
          </p:cNvPr>
          <p:cNvSpPr>
            <a:spLocks noGrp="1"/>
          </p:cNvSpPr>
          <p:nvPr>
            <p:ph idx="1"/>
          </p:nvPr>
        </p:nvSpPr>
        <p:spPr/>
        <p:txBody>
          <a:bodyPr/>
          <a:lstStyle/>
          <a:p>
            <a:r>
              <a:rPr lang="en-US" dirty="0"/>
              <a:t>Limits (under, over)</a:t>
            </a:r>
          </a:p>
          <a:p>
            <a:r>
              <a:rPr lang="en-US" dirty="0"/>
              <a:t>Shapes</a:t>
            </a:r>
          </a:p>
          <a:p>
            <a:r>
              <a:rPr lang="en-US" dirty="0"/>
              <a:t>Arrows</a:t>
            </a:r>
          </a:p>
          <a:p>
            <a:r>
              <a:rPr lang="en-US"/>
              <a:t>Ommissions</a:t>
            </a:r>
            <a:endParaRPr lang="en-US" dirty="0"/>
          </a:p>
          <a:p>
            <a:r>
              <a:rPr lang="en-US" dirty="0"/>
              <a:t>Punctuation, Alphabets, Type forms (</a:t>
            </a:r>
            <a:r>
              <a:rPr lang="en-US" b="0" i="0" dirty="0">
                <a:effectLst/>
                <a:latin typeface="Arial" panose="020B0604020202020204" pitchFamily="34" charset="0"/>
              </a:rPr>
              <a:t>ℛ𝓡ℜ𝕽𝚁ℝ)</a:t>
            </a:r>
          </a:p>
          <a:p>
            <a:r>
              <a:rPr lang="en-US" dirty="0"/>
              <a:t>Rules for spacing</a:t>
            </a:r>
          </a:p>
          <a:p>
            <a:r>
              <a:rPr lang="en-US" dirty="0"/>
              <a:t>2D: Matrices, Systems of equations, …</a:t>
            </a:r>
          </a:p>
        </p:txBody>
      </p:sp>
    </p:spTree>
    <p:extLst>
      <p:ext uri="{BB962C8B-B14F-4D97-AF65-F5344CB8AC3E}">
        <p14:creationId xmlns:p14="http://schemas.microsoft.com/office/powerpoint/2010/main" val="277270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DF6B-6BA2-13A8-D573-096DB521FABB}"/>
              </a:ext>
            </a:extLst>
          </p:cNvPr>
          <p:cNvSpPr>
            <a:spLocks noGrp="1"/>
          </p:cNvSpPr>
          <p:nvPr>
            <p:ph type="title"/>
          </p:nvPr>
        </p:nvSpPr>
        <p:spPr/>
        <p:txBody>
          <a:bodyPr/>
          <a:lstStyle/>
          <a:p>
            <a:r>
              <a:rPr lang="en-US" dirty="0"/>
              <a:t>Play Time…</a:t>
            </a:r>
          </a:p>
        </p:txBody>
      </p:sp>
      <p:sp>
        <p:nvSpPr>
          <p:cNvPr id="3" name="Content Placeholder 2">
            <a:extLst>
              <a:ext uri="{FF2B5EF4-FFF2-40B4-BE49-F238E27FC236}">
                <a16:creationId xmlns:a16="http://schemas.microsoft.com/office/drawing/2014/main" id="{40EFBCD1-A08A-B95A-C936-6DB5B55F4E21}"/>
              </a:ext>
            </a:extLst>
          </p:cNvPr>
          <p:cNvSpPr>
            <a:spLocks noGrp="1"/>
          </p:cNvSpPr>
          <p:nvPr>
            <p:ph idx="1"/>
          </p:nvPr>
        </p:nvSpPr>
        <p:spPr/>
        <p:txBody>
          <a:bodyPr/>
          <a:lstStyle/>
          <a:p>
            <a:r>
              <a:rPr lang="en-US" dirty="0"/>
              <a:t>Try some expressions</a:t>
            </a:r>
          </a:p>
          <a:p>
            <a:r>
              <a:rPr lang="en-US" dirty="0"/>
              <a:t>ASCIIMath Inputs</a:t>
            </a:r>
          </a:p>
          <a:p>
            <a:pPr lvl="1"/>
            <a:r>
              <a:rPr lang="en-US" dirty="0"/>
              <a:t>Linear: x=3</a:t>
            </a:r>
          </a:p>
          <a:p>
            <a:pPr lvl="1"/>
            <a:r>
              <a:rPr lang="en-US" dirty="0"/>
              <a:t>Fraction: (x+1)/(x-1)</a:t>
            </a:r>
          </a:p>
          <a:p>
            <a:pPr lvl="1"/>
            <a:r>
              <a:rPr lang="en-US" dirty="0"/>
              <a:t>Sqrt: sqrt(x)</a:t>
            </a:r>
          </a:p>
          <a:p>
            <a:pPr lvl="1"/>
            <a:r>
              <a:rPr lang="en-US" dirty="0"/>
              <a:t>Root: root(3)(x)</a:t>
            </a:r>
          </a:p>
          <a:p>
            <a:pPr lvl="1"/>
            <a:r>
              <a:rPr lang="en-US" dirty="0"/>
              <a:t>Powers: x^2</a:t>
            </a:r>
          </a:p>
          <a:p>
            <a:pPr lvl="1"/>
            <a:r>
              <a:rPr lang="en-US" dirty="0"/>
              <a:t>Subscripts: x_1</a:t>
            </a:r>
          </a:p>
        </p:txBody>
      </p:sp>
    </p:spTree>
    <p:extLst>
      <p:ext uri="{BB962C8B-B14F-4D97-AF65-F5344CB8AC3E}">
        <p14:creationId xmlns:p14="http://schemas.microsoft.com/office/powerpoint/2010/main" val="249543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05A1-827A-11E0-1583-5F7C5CBF1DCB}"/>
              </a:ext>
            </a:extLst>
          </p:cNvPr>
          <p:cNvSpPr>
            <a:spLocks noGrp="1"/>
          </p:cNvSpPr>
          <p:nvPr>
            <p:ph type="title"/>
          </p:nvPr>
        </p:nvSpPr>
        <p:spPr/>
        <p:txBody>
          <a:bodyPr/>
          <a:lstStyle/>
          <a:p>
            <a:r>
              <a:rPr lang="en-US" dirty="0"/>
              <a:t>Review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8DE6D4-7BD4-2B6F-7BDA-07C010891BDD}"/>
                  </a:ext>
                </a:extLst>
              </p:cNvPr>
              <p:cNvSpPr>
                <a:spLocks noGrp="1"/>
              </p:cNvSpPr>
              <p:nvPr>
                <p:ph idx="1"/>
              </p:nvPr>
            </p:nvSpPr>
            <p:spPr/>
            <p:txBody>
              <a:bodyPr/>
              <a:lstStyle/>
              <a:p>
                <a:r>
                  <a:rPr lang="en-US" dirty="0" err="1"/>
                  <a:t>Quardratic</a:t>
                </a:r>
                <a:r>
                  <a:rPr lang="en-US" dirty="0"/>
                  <a:t> Formula</a:t>
                </a:r>
              </a:p>
              <a:p>
                <a14:m>
                  <m:oMath xmlns:m="http://schemas.openxmlformats.org/officeDocument/2006/math">
                    <m:r>
                      <a:rPr lang="en-US" i="1" smtClean="0">
                        <a:latin typeface="Cambria Math" panose="02040503050406030204" pitchFamily="18" charset="0"/>
                      </a:rPr>
                      <m:t>𝑥</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i="1" smtClean="0">
                            <a:latin typeface="Cambria Math" panose="02040503050406030204" pitchFamily="18" charset="0"/>
                          </a:rPr>
                          <m:t>𝑏</m:t>
                        </m:r>
                        <m:r>
                          <a:rPr lang="en-US" i="1" smtClean="0">
                            <a:latin typeface="Cambria Math" panose="02040503050406030204" pitchFamily="18" charset="0"/>
                          </a:rPr>
                          <m:t>±</m:t>
                        </m:r>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i="1" smtClean="0">
                                    <a:latin typeface="Cambria Math" panose="02040503050406030204" pitchFamily="18" charset="0"/>
                                  </a:rPr>
                                  <m:t>𝑏</m:t>
                                </m:r>
                              </m:e>
                              <m:sup>
                                <m:r>
                                  <a:rPr lang="en-US" i="1" smtClean="0">
                                    <a:latin typeface="Cambria Math" panose="02040503050406030204" pitchFamily="18" charset="0"/>
                                  </a:rPr>
                                  <m:t>2</m:t>
                                </m:r>
                              </m:sup>
                            </m:sSup>
                            <m:r>
                              <a:rPr lang="en-US" i="1" smtClean="0">
                                <a:latin typeface="Cambria Math" panose="02040503050406030204" pitchFamily="18" charset="0"/>
                              </a:rPr>
                              <m:t>−4</m:t>
                            </m:r>
                            <m:r>
                              <a:rPr lang="en-US" i="1" smtClean="0">
                                <a:latin typeface="Cambria Math" panose="02040503050406030204" pitchFamily="18" charset="0"/>
                              </a:rPr>
                              <m:t>𝑎𝑐</m:t>
                            </m:r>
                          </m:e>
                        </m:rad>
                      </m:num>
                      <m:den>
                        <m:r>
                          <a:rPr lang="en-US" i="1" smtClean="0">
                            <a:latin typeface="Cambria Math" panose="02040503050406030204" pitchFamily="18" charset="0"/>
                          </a:rPr>
                          <m:t>2</m:t>
                        </m:r>
                        <m:r>
                          <a:rPr lang="en-US" i="1" smtClean="0">
                            <a:latin typeface="Cambria Math" panose="02040503050406030204" pitchFamily="18" charset="0"/>
                          </a:rPr>
                          <m:t>𝑎</m:t>
                        </m:r>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F88DE6D4-7BD4-2B6F-7BDA-07C010891BDD}"/>
                  </a:ext>
                </a:extLst>
              </p:cNvPr>
              <p:cNvSpPr>
                <a:spLocks noGrp="1" noRot="1" noChangeAspect="1" noMove="1" noResize="1" noEditPoints="1" noAdjustHandles="1" noChangeArrowheads="1" noChangeShapeType="1" noTextEdit="1"/>
              </p:cNvSpPr>
              <p:nvPr>
                <p:ph idx="1"/>
              </p:nvPr>
            </p:nvSpPr>
            <p:spPr>
              <a:blipFill>
                <a:blip r:embed="rId3"/>
                <a:stretch>
                  <a:fillRect l="-1433" t="-3200"/>
                </a:stretch>
              </a:blipFill>
            </p:spPr>
            <p:txBody>
              <a:bodyPr/>
              <a:lstStyle/>
              <a:p>
                <a:r>
                  <a:rPr lang="en-US">
                    <a:noFill/>
                  </a:rPr>
                  <a:t> </a:t>
                </a:r>
              </a:p>
            </p:txBody>
          </p:sp>
        </mc:Fallback>
      </mc:AlternateContent>
    </p:spTree>
    <p:extLst>
      <p:ext uri="{BB962C8B-B14F-4D97-AF65-F5344CB8AC3E}">
        <p14:creationId xmlns:p14="http://schemas.microsoft.com/office/powerpoint/2010/main" val="76807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FA26-BB16-C8D7-26B6-E3F5084B0A3F}"/>
              </a:ext>
            </a:extLst>
          </p:cNvPr>
          <p:cNvSpPr>
            <a:spLocks noGrp="1"/>
          </p:cNvSpPr>
          <p:nvPr>
            <p:ph type="title"/>
          </p:nvPr>
        </p:nvSpPr>
        <p:spPr/>
        <p:txBody>
          <a:bodyPr/>
          <a:lstStyle/>
          <a:p>
            <a:r>
              <a:rPr lang="en-US" dirty="0"/>
              <a:t>Reflections</a:t>
            </a:r>
          </a:p>
        </p:txBody>
      </p:sp>
      <p:sp>
        <p:nvSpPr>
          <p:cNvPr id="3" name="Content Placeholder 2">
            <a:extLst>
              <a:ext uri="{FF2B5EF4-FFF2-40B4-BE49-F238E27FC236}">
                <a16:creationId xmlns:a16="http://schemas.microsoft.com/office/drawing/2014/main" id="{3885C8E6-F6B8-6801-1EFE-A5697124B818}"/>
              </a:ext>
            </a:extLst>
          </p:cNvPr>
          <p:cNvSpPr>
            <a:spLocks noGrp="1"/>
          </p:cNvSpPr>
          <p:nvPr>
            <p:ph idx="1"/>
          </p:nvPr>
        </p:nvSpPr>
        <p:spPr/>
        <p:txBody>
          <a:bodyPr>
            <a:normAutofit/>
          </a:bodyPr>
          <a:lstStyle/>
          <a:p>
            <a:r>
              <a:rPr lang="en-US" dirty="0"/>
              <a:t>Nemeth</a:t>
            </a:r>
          </a:p>
          <a:p>
            <a:pPr lvl="1"/>
            <a:r>
              <a:rPr lang="en-US" dirty="0"/>
              <a:t>Many special cases (~200 rules + cases/rule)</a:t>
            </a:r>
          </a:p>
          <a:p>
            <a:pPr lvl="1"/>
            <a:r>
              <a:rPr lang="en-US" dirty="0"/>
              <a:t>Shorter</a:t>
            </a:r>
          </a:p>
          <a:p>
            <a:r>
              <a:rPr lang="en-US" dirty="0"/>
              <a:t>UEB Grade 1 symbol/word/passage options</a:t>
            </a:r>
          </a:p>
          <a:p>
            <a:pPr lvl="1"/>
            <a:r>
              <a:rPr lang="en-US" dirty="0"/>
              <a:t>Many ways to braille the same expression</a:t>
            </a:r>
          </a:p>
          <a:p>
            <a:pPr lvl="1"/>
            <a:r>
              <a:rPr lang="en-US" dirty="0"/>
              <a:t>Which way is best?</a:t>
            </a:r>
          </a:p>
          <a:p>
            <a:pPr lvl="1"/>
            <a:r>
              <a:rPr lang="en-US" b="0" dirty="0"/>
              <a:t>Lots of mode switching</a:t>
            </a:r>
          </a:p>
          <a:p>
            <a:pPr lvl="1"/>
            <a:r>
              <a:rPr lang="en-US" dirty="0"/>
              <a:t>Simple but also complicated (at least to write)</a:t>
            </a:r>
            <a:endParaRPr lang="en-US" b="0" dirty="0"/>
          </a:p>
          <a:p>
            <a:endParaRPr lang="en-US" b="0" dirty="0">
              <a:solidFill>
                <a:srgbClr val="000000"/>
              </a:solidFill>
              <a:effectLst/>
              <a:latin typeface="Consolas" panose="020B0609020204030204" pitchFamily="49" charset="0"/>
            </a:endParaRPr>
          </a:p>
          <a:p>
            <a:pPr lvl="1"/>
            <a:endParaRPr lang="en-US" b="0" dirty="0">
              <a:solidFill>
                <a:srgbClr val="000000"/>
              </a:solidFill>
              <a:effectLst/>
              <a:latin typeface="Consolas" panose="020B0609020204030204" pitchFamily="49" charset="0"/>
            </a:endParaRPr>
          </a:p>
          <a:p>
            <a:pPr lvl="1"/>
            <a:endParaRPr lang="en-US" b="0" dirty="0"/>
          </a:p>
          <a:p>
            <a:pPr lvl="1"/>
            <a:endParaRPr lang="en-US" dirty="0"/>
          </a:p>
        </p:txBody>
      </p:sp>
    </p:spTree>
    <p:extLst>
      <p:ext uri="{BB962C8B-B14F-4D97-AF65-F5344CB8AC3E}">
        <p14:creationId xmlns:p14="http://schemas.microsoft.com/office/powerpoint/2010/main" val="71354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762000"/>
            <a:ext cx="8329031" cy="2362199"/>
          </a:xfrm>
        </p:spPr>
        <p:txBody>
          <a:bodyPr/>
          <a:lstStyle/>
          <a:p>
            <a:pPr algn="ctr"/>
            <a:r>
              <a:rPr lang="en-US" dirty="0">
                <a:solidFill>
                  <a:srgbClr val="C00000"/>
                </a:solidFill>
                <a:latin typeface="FIZZYBLOOD PERSONAL USE" pitchFamily="50" charset="0"/>
              </a:rPr>
              <a:t>Technical Braille</a:t>
            </a:r>
            <a:br>
              <a:rPr lang="en-US" sz="3200" dirty="0">
                <a:solidFill>
                  <a:srgbClr val="C00000"/>
                </a:solidFill>
              </a:rPr>
            </a:br>
            <a:r>
              <a:rPr lang="en-US" sz="3000" dirty="0"/>
              <a:t>Nemeth &amp; UEB</a:t>
            </a:r>
          </a:p>
        </p:txBody>
      </p:sp>
      <p:sp>
        <p:nvSpPr>
          <p:cNvPr id="3" name="Subtitle 2"/>
          <p:cNvSpPr>
            <a:spLocks noGrp="1"/>
          </p:cNvSpPr>
          <p:nvPr>
            <p:ph type="subTitle" idx="1"/>
          </p:nvPr>
        </p:nvSpPr>
        <p:spPr>
          <a:xfrm>
            <a:off x="2428669" y="4344915"/>
            <a:ext cx="7516442" cy="1116085"/>
          </a:xfrm>
        </p:spPr>
        <p:txBody>
          <a:bodyPr/>
          <a:lstStyle/>
          <a:p>
            <a:r>
              <a:rPr lang="en-US" dirty="0"/>
              <a:t>Neil Soiffer</a:t>
            </a:r>
            <a:br>
              <a:rPr lang="en-US" dirty="0"/>
            </a:br>
            <a:r>
              <a:rPr lang="en-US" dirty="0"/>
              <a:t>Talking Cat Software</a:t>
            </a:r>
          </a:p>
        </p:txBody>
      </p:sp>
      <p:pic>
        <p:nvPicPr>
          <p:cNvPr id="5" name="Picture 4" descr="Glowing Jack O'Lantern">
            <a:extLst>
              <a:ext uri="{FF2B5EF4-FFF2-40B4-BE49-F238E27FC236}">
                <a16:creationId xmlns:a16="http://schemas.microsoft.com/office/drawing/2014/main" id="{6853D522-95B4-6AE9-51B6-49CA714F37FB}"/>
              </a:ext>
            </a:extLst>
          </p:cNvPr>
          <p:cNvPicPr>
            <a:picLocks noChangeAspect="1"/>
          </p:cNvPicPr>
          <p:nvPr/>
        </p:nvPicPr>
        <p:blipFill>
          <a:blip r:embed="rId3"/>
          <a:stretch>
            <a:fillRect/>
          </a:stretch>
        </p:blipFill>
        <p:spPr>
          <a:xfrm flipH="1">
            <a:off x="2428669" y="762000"/>
            <a:ext cx="1524369" cy="1016757"/>
          </a:xfrm>
          <a:prstGeom prst="rect">
            <a:avLst/>
          </a:prstGeom>
          <a:effectLst>
            <a:softEdge rad="190500"/>
          </a:effectLst>
        </p:spPr>
      </p:pic>
      <p:pic>
        <p:nvPicPr>
          <p:cNvPr id="7" name="Picture 6" descr="A cluster of pumpkins">
            <a:extLst>
              <a:ext uri="{FF2B5EF4-FFF2-40B4-BE49-F238E27FC236}">
                <a16:creationId xmlns:a16="http://schemas.microsoft.com/office/drawing/2014/main" id="{AEB6105C-EF16-9DE5-B513-7AEF2D182648}"/>
              </a:ext>
            </a:extLst>
          </p:cNvPr>
          <p:cNvPicPr>
            <a:picLocks noChangeAspect="1"/>
          </p:cNvPicPr>
          <p:nvPr/>
        </p:nvPicPr>
        <p:blipFill>
          <a:blip r:embed="rId4"/>
          <a:stretch>
            <a:fillRect/>
          </a:stretch>
        </p:blipFill>
        <p:spPr>
          <a:xfrm>
            <a:off x="8637635" y="3429000"/>
            <a:ext cx="2638746" cy="1752600"/>
          </a:xfrm>
          <a:prstGeom prst="rect">
            <a:avLst/>
          </a:prstGeom>
        </p:spPr>
      </p:pic>
      <p:pic>
        <p:nvPicPr>
          <p:cNvPr id="10" name="Picture 9" descr="Glowing Jack O'Lantern">
            <a:extLst>
              <a:ext uri="{FF2B5EF4-FFF2-40B4-BE49-F238E27FC236}">
                <a16:creationId xmlns:a16="http://schemas.microsoft.com/office/drawing/2014/main" id="{63717205-4291-B5EB-2095-B39A29A9F7B6}"/>
              </a:ext>
            </a:extLst>
          </p:cNvPr>
          <p:cNvPicPr>
            <a:picLocks noChangeAspect="1"/>
          </p:cNvPicPr>
          <p:nvPr/>
        </p:nvPicPr>
        <p:blipFill>
          <a:blip r:embed="rId3"/>
          <a:stretch>
            <a:fillRect/>
          </a:stretch>
        </p:blipFill>
        <p:spPr>
          <a:xfrm>
            <a:off x="9752012" y="759578"/>
            <a:ext cx="1524369" cy="1016757"/>
          </a:xfrm>
          <a:prstGeom prst="rect">
            <a:avLst/>
          </a:prstGeom>
          <a:effectLst>
            <a:reflection stA="0" endPos="0" dist="50800" dir="5400000" sy="-100000" algn="bl" rotWithShape="0"/>
            <a:softEdge rad="190500"/>
          </a:effectLst>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History – why a math braille code</a:t>
            </a:r>
          </a:p>
        </p:txBody>
      </p:sp>
      <p:sp>
        <p:nvSpPr>
          <p:cNvPr id="14" name="Content Placeholder 13"/>
          <p:cNvSpPr>
            <a:spLocks noGrp="1"/>
          </p:cNvSpPr>
          <p:nvPr>
            <p:ph idx="1"/>
          </p:nvPr>
        </p:nvSpPr>
        <p:spPr/>
        <p:txBody>
          <a:bodyPr>
            <a:normAutofit/>
          </a:bodyPr>
          <a:lstStyle/>
          <a:p>
            <a:r>
              <a:rPr lang="en-US" dirty="0"/>
              <a:t>Braille:</a:t>
            </a:r>
          </a:p>
          <a:p>
            <a:pPr lvl="1"/>
            <a:r>
              <a:rPr lang="en-US" dirty="0"/>
              <a:t>the person</a:t>
            </a:r>
          </a:p>
          <a:p>
            <a:pPr lvl="1"/>
            <a:r>
              <a:rPr lang="en-US" dirty="0"/>
              <a:t>the code</a:t>
            </a:r>
          </a:p>
          <a:p>
            <a:pPr lvl="1"/>
            <a:r>
              <a:rPr lang="en-US" dirty="0"/>
              <a:t>adoption</a:t>
            </a:r>
          </a:p>
          <a:p>
            <a:pPr lvl="1"/>
            <a:r>
              <a:rPr lang="en-US" dirty="0"/>
              <a:t>format</a:t>
            </a:r>
          </a:p>
          <a:p>
            <a:r>
              <a:rPr lang="en-US" dirty="0"/>
              <a:t>UEB</a:t>
            </a:r>
          </a:p>
          <a:p>
            <a:r>
              <a:rPr lang="en-US" dirty="0"/>
              <a:t>Math</a:t>
            </a:r>
          </a:p>
          <a:p>
            <a:pPr lvl="1"/>
            <a:r>
              <a:rPr lang="en-US" dirty="0"/>
              <a:t>Nemeth</a:t>
            </a:r>
          </a:p>
          <a:p>
            <a:pPr lvl="1"/>
            <a:r>
              <a:rPr lang="en-US" dirty="0"/>
              <a:t>UEB technical</a:t>
            </a:r>
          </a:p>
        </p:txBody>
      </p:sp>
      <p:pic>
        <p:nvPicPr>
          <p:cNvPr id="2052" name="Picture 4" descr="braille cell with numbered dots">
            <a:extLst>
              <a:ext uri="{FF2B5EF4-FFF2-40B4-BE49-F238E27FC236}">
                <a16:creationId xmlns:a16="http://schemas.microsoft.com/office/drawing/2014/main" id="{5B1097FF-9BBB-F565-6858-7D70CEE4D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612" y="1600200"/>
            <a:ext cx="147637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633F-5CD3-BBC3-43DF-666AE090DE9C}"/>
              </a:ext>
            </a:extLst>
          </p:cNvPr>
          <p:cNvSpPr>
            <a:spLocks noGrp="1"/>
          </p:cNvSpPr>
          <p:nvPr>
            <p:ph type="title"/>
          </p:nvPr>
        </p:nvSpPr>
        <p:spPr/>
        <p:txBody>
          <a:bodyPr/>
          <a:lstStyle/>
          <a:p>
            <a:r>
              <a:rPr lang="en-US" dirty="0"/>
              <a:t>Braille Basics: Nemeth &amp; UEB</a:t>
            </a:r>
          </a:p>
        </p:txBody>
      </p:sp>
      <p:sp>
        <p:nvSpPr>
          <p:cNvPr id="3" name="Content Placeholder 2">
            <a:extLst>
              <a:ext uri="{FF2B5EF4-FFF2-40B4-BE49-F238E27FC236}">
                <a16:creationId xmlns:a16="http://schemas.microsoft.com/office/drawing/2014/main" id="{4C0E4273-9E19-5279-CCDC-7BD4CC581DF7}"/>
              </a:ext>
            </a:extLst>
          </p:cNvPr>
          <p:cNvSpPr>
            <a:spLocks noGrp="1"/>
          </p:cNvSpPr>
          <p:nvPr>
            <p:ph idx="1"/>
          </p:nvPr>
        </p:nvSpPr>
        <p:spPr/>
        <p:txBody>
          <a:bodyPr>
            <a:normAutofit lnSpcReduction="10000"/>
          </a:bodyPr>
          <a:lstStyle/>
          <a:p>
            <a:r>
              <a:rPr lang="en-US" dirty="0"/>
              <a:t>Letters: </a:t>
            </a:r>
            <a:r>
              <a:rPr lang="en-US" dirty="0" err="1"/>
              <a:t>abcdefghijklmnopqrstuvwxyz</a:t>
            </a:r>
            <a:endParaRPr lang="en-US" dirty="0"/>
          </a:p>
          <a:p>
            <a:r>
              <a:rPr lang="en-US" b="1" dirty="0"/>
              <a:t>Numbers</a:t>
            </a:r>
            <a:r>
              <a:rPr lang="en-US" dirty="0"/>
              <a:t>: 1234567890</a:t>
            </a:r>
          </a:p>
          <a:p>
            <a:r>
              <a:rPr lang="en-US" dirty="0"/>
              <a:t>Greek letters, bold face, </a:t>
            </a:r>
            <a:r>
              <a:rPr lang="en-US" dirty="0" err="1"/>
              <a:t>etc</a:t>
            </a:r>
            <a:r>
              <a:rPr lang="en-US" dirty="0"/>
              <a:t>: </a:t>
            </a:r>
            <a:r>
              <a:rPr lang="el-GR" b="0" i="0" dirty="0">
                <a:solidFill>
                  <a:srgbClr val="494949"/>
                </a:solidFill>
                <a:effectLst/>
                <a:latin typeface="DDG_ProximaNova"/>
              </a:rPr>
              <a:t>π</a:t>
            </a:r>
            <a:r>
              <a:rPr lang="en-US" b="0" i="0" dirty="0">
                <a:solidFill>
                  <a:srgbClr val="494949"/>
                </a:solidFill>
                <a:effectLst/>
                <a:latin typeface="DDG_ProximaNova"/>
              </a:rPr>
              <a:t>, </a:t>
            </a:r>
            <a:r>
              <a:rPr lang="el-GR" b="0" i="0" dirty="0">
                <a:solidFill>
                  <a:srgbClr val="494949"/>
                </a:solidFill>
                <a:effectLst/>
                <a:latin typeface="DDG_ProximaNova"/>
              </a:rPr>
              <a:t>Ξ</a:t>
            </a:r>
            <a:r>
              <a:rPr lang="en-US" dirty="0">
                <a:solidFill>
                  <a:srgbClr val="494949"/>
                </a:solidFill>
                <a:latin typeface="DDG_ProximaNova"/>
              </a:rPr>
              <a:t>, </a:t>
            </a:r>
            <a:r>
              <a:rPr lang="en-US" b="1" dirty="0">
                <a:solidFill>
                  <a:srgbClr val="494949"/>
                </a:solidFill>
                <a:latin typeface="DDG_ProximaNova"/>
              </a:rPr>
              <a:t>x</a:t>
            </a:r>
            <a:endParaRPr lang="en-US" b="1" dirty="0"/>
          </a:p>
          <a:p>
            <a:r>
              <a:rPr lang="en-US" dirty="0"/>
              <a:t>Indicators:</a:t>
            </a:r>
          </a:p>
          <a:p>
            <a:pPr lvl="1"/>
            <a:r>
              <a:rPr lang="en-US" dirty="0"/>
              <a:t>Number </a:t>
            </a:r>
            <a:r>
              <a:rPr lang="en-US" dirty="0">
                <a:latin typeface="ghUBraille" panose="02000600000000000000" pitchFamily="1" charset="0"/>
              </a:rPr>
              <a:t>⠼  		</a:t>
            </a:r>
            <a:r>
              <a:rPr lang="en-US" dirty="0"/>
              <a:t>(Nemeth, UEB)</a:t>
            </a:r>
          </a:p>
          <a:p>
            <a:pPr lvl="1"/>
            <a:r>
              <a:rPr lang="en-US" dirty="0"/>
              <a:t>Capitalization </a:t>
            </a:r>
            <a:r>
              <a:rPr lang="en-US" dirty="0">
                <a:latin typeface="ghUBraille" panose="02000600000000000000" pitchFamily="1" charset="0"/>
              </a:rPr>
              <a:t>⠠  	</a:t>
            </a:r>
            <a:r>
              <a:rPr lang="en-US" dirty="0"/>
              <a:t>(Nemeth, UEB)</a:t>
            </a:r>
            <a:endParaRPr lang="en-US" dirty="0">
              <a:latin typeface="ghUBraille" panose="02000600000000000000" pitchFamily="1" charset="0"/>
            </a:endParaRPr>
          </a:p>
          <a:p>
            <a:pPr lvl="1"/>
            <a:r>
              <a:rPr lang="en-US" dirty="0"/>
              <a:t>Punctuation</a:t>
            </a:r>
            <a:r>
              <a:rPr lang="en-US" b="0" dirty="0">
                <a:effectLst/>
                <a:latin typeface="ghUBraille" panose="02000600000000000000" pitchFamily="1" charset="0"/>
              </a:rPr>
              <a:t>⠸</a:t>
            </a:r>
            <a:r>
              <a:rPr lang="en-US" dirty="0">
                <a:latin typeface="ghUBraille" panose="02000600000000000000" pitchFamily="1" charset="0"/>
              </a:rPr>
              <a:t>		</a:t>
            </a:r>
            <a:r>
              <a:rPr lang="en-US" dirty="0"/>
              <a:t>(Nemeth)</a:t>
            </a:r>
            <a:endParaRPr lang="en-US" b="0" dirty="0">
              <a:solidFill>
                <a:srgbClr val="A31515"/>
              </a:solidFill>
              <a:effectLst/>
              <a:latin typeface="ghUBraille" panose="02000600000000000000" pitchFamily="1" charset="0"/>
            </a:endParaRPr>
          </a:p>
          <a:p>
            <a:pPr lvl="1"/>
            <a:r>
              <a:rPr lang="en-US" b="0" dirty="0" err="1">
                <a:effectLst/>
              </a:rPr>
              <a:t>Typeforms</a:t>
            </a:r>
            <a:r>
              <a:rPr lang="en-US" b="0" dirty="0">
                <a:effectLst/>
              </a:rPr>
              <a:t>/languages	(some differences)</a:t>
            </a:r>
            <a:endParaRPr lang="en-US" dirty="0"/>
          </a:p>
          <a:p>
            <a:pPr lvl="1"/>
            <a:r>
              <a:rPr lang="en-US" dirty="0"/>
              <a:t>Grade 1: 		(UEB, contractions  </a:t>
            </a:r>
            <a:r>
              <a:rPr lang="en-US" dirty="0">
                <a:solidFill>
                  <a:srgbClr val="0070C0"/>
                </a:solidFill>
              </a:rPr>
              <a:t>sin </a:t>
            </a:r>
            <a:r>
              <a:rPr lang="en-US" i="1" dirty="0">
                <a:solidFill>
                  <a:srgbClr val="0070C0"/>
                </a:solidFill>
              </a:rPr>
              <a:t>x</a:t>
            </a:r>
            <a:r>
              <a:rPr lang="en-US" dirty="0"/>
              <a:t>)</a:t>
            </a:r>
            <a:endParaRPr lang="en-US" i="1" dirty="0">
              <a:solidFill>
                <a:srgbClr val="0070C0"/>
              </a:solidFill>
            </a:endParaRPr>
          </a:p>
          <a:p>
            <a:r>
              <a:rPr lang="en-US" dirty="0"/>
              <a:t>Examples: 73 xl   (</a:t>
            </a:r>
            <a:r>
              <a:rPr lang="en-US" dirty="0">
                <a:solidFill>
                  <a:srgbClr val="FF0000"/>
                </a:solidFill>
                <a:latin typeface="ghUBraille" panose="02000600000000000000" pitchFamily="1" charset="0"/>
              </a:rPr>
              <a:t>⠶⠒⠭⠇</a:t>
            </a:r>
            <a:r>
              <a:rPr lang="en-US" dirty="0"/>
              <a:t> and </a:t>
            </a:r>
            <a:r>
              <a:rPr lang="en-US" dirty="0">
                <a:solidFill>
                  <a:srgbClr val="FF0000"/>
                </a:solidFill>
                <a:latin typeface="ghUBraille" panose="02000600000000000000" pitchFamily="1" charset="0"/>
              </a:rPr>
              <a:t>⠛⠉⠭⠇</a:t>
            </a:r>
            <a:r>
              <a:rPr lang="en-US" dirty="0"/>
              <a:t>)</a:t>
            </a:r>
          </a:p>
        </p:txBody>
      </p:sp>
    </p:spTree>
    <p:extLst>
      <p:ext uri="{BB962C8B-B14F-4D97-AF65-F5344CB8AC3E}">
        <p14:creationId xmlns:p14="http://schemas.microsoft.com/office/powerpoint/2010/main" val="1776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6387-D460-A9B4-93A1-3D26BD3898E5}"/>
              </a:ext>
            </a:extLst>
          </p:cNvPr>
          <p:cNvSpPr>
            <a:spLocks noGrp="1"/>
          </p:cNvSpPr>
          <p:nvPr>
            <p:ph type="title"/>
          </p:nvPr>
        </p:nvSpPr>
        <p:spPr/>
        <p:txBody>
          <a:bodyPr/>
          <a:lstStyle/>
          <a:p>
            <a:r>
              <a:rPr lang="en-US" dirty="0"/>
              <a:t>A Word About the Demo</a:t>
            </a:r>
          </a:p>
        </p:txBody>
      </p:sp>
      <p:sp>
        <p:nvSpPr>
          <p:cNvPr id="3" name="Content Placeholder 2">
            <a:extLst>
              <a:ext uri="{FF2B5EF4-FFF2-40B4-BE49-F238E27FC236}">
                <a16:creationId xmlns:a16="http://schemas.microsoft.com/office/drawing/2014/main" id="{F27421C4-0631-4211-9B5E-1C43963548BF}"/>
              </a:ext>
            </a:extLst>
          </p:cNvPr>
          <p:cNvSpPr>
            <a:spLocks noGrp="1"/>
          </p:cNvSpPr>
          <p:nvPr>
            <p:ph idx="1"/>
          </p:nvPr>
        </p:nvSpPr>
        <p:spPr/>
        <p:txBody>
          <a:bodyPr/>
          <a:lstStyle/>
          <a:p>
            <a:r>
              <a:rPr lang="en-US" dirty="0"/>
              <a:t>MathCAT: generates the braille</a:t>
            </a:r>
          </a:p>
          <a:p>
            <a:r>
              <a:rPr lang="en-US" dirty="0"/>
              <a:t>MathJax</a:t>
            </a:r>
          </a:p>
          <a:p>
            <a:pPr lvl="1"/>
            <a:r>
              <a:rPr lang="en-US" dirty="0"/>
              <a:t>interprets ASCIIMath and LaTeX</a:t>
            </a:r>
          </a:p>
          <a:p>
            <a:pPr lvl="1"/>
            <a:r>
              <a:rPr lang="en-US" dirty="0"/>
              <a:t>displays the math </a:t>
            </a:r>
          </a:p>
          <a:p>
            <a:r>
              <a:rPr lang="en-US" dirty="0"/>
              <a:t>Braille Options:</a:t>
            </a:r>
          </a:p>
          <a:p>
            <a:pPr lvl="1"/>
            <a:r>
              <a:rPr lang="en-US" dirty="0"/>
              <a:t>Dots</a:t>
            </a:r>
          </a:p>
          <a:p>
            <a:pPr lvl="1"/>
            <a:r>
              <a:rPr lang="en-US" dirty="0"/>
              <a:t>ASCII Braille</a:t>
            </a:r>
          </a:p>
          <a:p>
            <a:pPr lvl="1"/>
            <a:endParaRPr lang="en-US" dirty="0"/>
          </a:p>
          <a:p>
            <a:r>
              <a:rPr lang="en-US" dirty="0"/>
              <a:t>See also: nsoiffer.github.io/</a:t>
            </a:r>
            <a:r>
              <a:rPr lang="en-US" dirty="0" err="1"/>
              <a:t>MathCATDemo</a:t>
            </a:r>
            <a:endParaRPr lang="en-US" dirty="0"/>
          </a:p>
        </p:txBody>
      </p:sp>
    </p:spTree>
    <p:extLst>
      <p:ext uri="{BB962C8B-B14F-4D97-AF65-F5344CB8AC3E}">
        <p14:creationId xmlns:p14="http://schemas.microsoft.com/office/powerpoint/2010/main" val="239187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952D-5527-FB32-9E06-76598D406157}"/>
              </a:ext>
            </a:extLst>
          </p:cNvPr>
          <p:cNvSpPr>
            <a:spLocks noGrp="1"/>
          </p:cNvSpPr>
          <p:nvPr>
            <p:ph type="title"/>
          </p:nvPr>
        </p:nvSpPr>
        <p:spPr/>
        <p:txBody>
          <a:bodyPr/>
          <a:lstStyle/>
          <a:p>
            <a:r>
              <a:rPr lang="en-US" dirty="0"/>
              <a:t>UEB Modes</a:t>
            </a:r>
          </a:p>
        </p:txBody>
      </p:sp>
      <p:sp>
        <p:nvSpPr>
          <p:cNvPr id="3" name="Content Placeholder 2">
            <a:extLst>
              <a:ext uri="{FF2B5EF4-FFF2-40B4-BE49-F238E27FC236}">
                <a16:creationId xmlns:a16="http://schemas.microsoft.com/office/drawing/2014/main" id="{3B9E2D0C-ECB4-8EF9-07D4-152B1FEA024D}"/>
              </a:ext>
            </a:extLst>
          </p:cNvPr>
          <p:cNvSpPr>
            <a:spLocks noGrp="1"/>
          </p:cNvSpPr>
          <p:nvPr>
            <p:ph idx="1"/>
          </p:nvPr>
        </p:nvSpPr>
        <p:spPr/>
        <p:txBody>
          <a:bodyPr>
            <a:normAutofit/>
          </a:bodyPr>
          <a:lstStyle/>
          <a:p>
            <a:r>
              <a:rPr lang="en-US" dirty="0"/>
              <a:t>Symbol, word, passage</a:t>
            </a:r>
          </a:p>
          <a:p>
            <a:pPr lvl="1"/>
            <a:r>
              <a:rPr lang="en-US" dirty="0"/>
              <a:t>Grade 1: </a:t>
            </a:r>
            <a:r>
              <a:rPr lang="en-US" b="0" dirty="0">
                <a:solidFill>
                  <a:srgbClr val="FF0000"/>
                </a:solidFill>
                <a:effectLst/>
                <a:latin typeface="ghUBraille" panose="02000600000000000000" pitchFamily="1" charset="0"/>
              </a:rPr>
              <a:t>⠰</a:t>
            </a:r>
            <a:r>
              <a:rPr lang="en-US" b="0" dirty="0">
                <a:effectLst/>
              </a:rPr>
              <a:t>, </a:t>
            </a:r>
            <a:r>
              <a:rPr lang="en-US" b="0" dirty="0">
                <a:solidFill>
                  <a:schemeClr val="tx1">
                    <a:lumMod val="75000"/>
                    <a:lumOff val="25000"/>
                  </a:schemeClr>
                </a:solidFill>
                <a:effectLst/>
                <a:latin typeface="ghUBraille" panose="02000600000000000000" pitchFamily="1" charset="0"/>
              </a:rPr>
              <a:t>⠰⠰</a:t>
            </a:r>
            <a:r>
              <a:rPr lang="en-US" b="0" dirty="0">
                <a:solidFill>
                  <a:srgbClr val="FF0000"/>
                </a:solidFill>
                <a:effectLst/>
              </a:rPr>
              <a:t>,</a:t>
            </a:r>
            <a:r>
              <a:rPr lang="en-US" b="0" dirty="0">
                <a:effectLst/>
              </a:rPr>
              <a:t> </a:t>
            </a:r>
            <a:r>
              <a:rPr lang="en-US" b="0" dirty="0">
                <a:solidFill>
                  <a:srgbClr val="7030A0"/>
                </a:solidFill>
                <a:effectLst/>
                <a:latin typeface="ghUBraille" panose="02000600000000000000" pitchFamily="1" charset="0"/>
              </a:rPr>
              <a:t>⠰⠰⠰ </a:t>
            </a:r>
            <a:r>
              <a:rPr lang="en-US" dirty="0">
                <a:solidFill>
                  <a:srgbClr val="7030A0"/>
                </a:solidFill>
                <a:latin typeface="ghUBraille" panose="02000600000000000000" pitchFamily="1" charset="0"/>
              </a:rPr>
              <a:t>  </a:t>
            </a:r>
            <a:r>
              <a:rPr lang="en-US" b="0" dirty="0">
                <a:solidFill>
                  <a:srgbClr val="7030A0"/>
                </a:solidFill>
                <a:effectLst/>
                <a:latin typeface="ghUBraille" panose="02000600000000000000" pitchFamily="1" charset="0"/>
              </a:rPr>
              <a:t>        </a:t>
            </a:r>
            <a:r>
              <a:rPr lang="en-US" b="0" dirty="0">
                <a:effectLst/>
              </a:rPr>
              <a:t>end:</a:t>
            </a:r>
            <a:r>
              <a:rPr lang="en-US" b="0" dirty="0">
                <a:effectLst/>
                <a:latin typeface="ghUBraille" panose="02000600000000000000" pitchFamily="1" charset="0"/>
              </a:rPr>
              <a:t>⠰⠄</a:t>
            </a:r>
            <a:endParaRPr lang="en-US" dirty="0"/>
          </a:p>
          <a:p>
            <a:pPr lvl="1"/>
            <a:r>
              <a:rPr lang="en-US" dirty="0"/>
              <a:t>Number (sets Grade 1 word): </a:t>
            </a:r>
            <a:r>
              <a:rPr lang="en-US" dirty="0">
                <a:solidFill>
                  <a:srgbClr val="FF0000"/>
                </a:solidFill>
              </a:rPr>
              <a:t>⠼</a:t>
            </a:r>
            <a:r>
              <a:rPr lang="en-US" dirty="0"/>
              <a:t>       </a:t>
            </a:r>
            <a:r>
              <a:rPr lang="en-US" dirty="0">
                <a:solidFill>
                  <a:srgbClr val="0070C0"/>
                </a:solidFill>
              </a:rPr>
              <a:t>3x </a:t>
            </a:r>
            <a:r>
              <a:rPr lang="en-US" dirty="0"/>
              <a:t>and </a:t>
            </a:r>
            <a:r>
              <a:rPr lang="en-US" dirty="0">
                <a:solidFill>
                  <a:srgbClr val="0070C0"/>
                </a:solidFill>
              </a:rPr>
              <a:t>3c</a:t>
            </a:r>
          </a:p>
          <a:p>
            <a:pPr lvl="1"/>
            <a:r>
              <a:rPr lang="en-US" dirty="0"/>
              <a:t>Capitalization </a:t>
            </a:r>
            <a:r>
              <a:rPr lang="en-US" dirty="0">
                <a:solidFill>
                  <a:srgbClr val="FF0000"/>
                </a:solidFill>
                <a:latin typeface="ghUBraille" panose="02000600000000000000" pitchFamily="1" charset="0"/>
              </a:rPr>
              <a:t>⠠</a:t>
            </a:r>
            <a:r>
              <a:rPr kumimoji="0" lang="en-US" sz="2800" b="0" i="0" u="none" strike="noStrike" kern="1200" cap="none" spc="0" normalizeH="0" baseline="0" noProof="0" dirty="0">
                <a:ln>
                  <a:noFill/>
                </a:ln>
                <a:solidFill>
                  <a:prstClr val="black"/>
                </a:solidFill>
                <a:effectLst/>
                <a:uLnTx/>
                <a:uFillTx/>
                <a:latin typeface="Euphemia"/>
                <a:ea typeface="+mn-ea"/>
                <a:cs typeface="+mn-cs"/>
              </a:rPr>
              <a:t>,</a:t>
            </a:r>
            <a:r>
              <a:rPr lang="en-US" dirty="0">
                <a:latin typeface="ghUBraille" panose="02000600000000000000" pitchFamily="1" charset="0"/>
              </a:rPr>
              <a:t> ⠠⠠</a:t>
            </a:r>
            <a:r>
              <a:rPr lang="en-US" dirty="0"/>
              <a:t>, </a:t>
            </a:r>
            <a:r>
              <a:rPr lang="en-US" dirty="0">
                <a:latin typeface="ghUBraille" panose="02000600000000000000" pitchFamily="1" charset="0"/>
              </a:rPr>
              <a:t>⠠⠠⠠       </a:t>
            </a:r>
            <a:r>
              <a:rPr lang="en-US" dirty="0"/>
              <a:t>end: </a:t>
            </a:r>
            <a:r>
              <a:rPr lang="en-US" dirty="0">
                <a:latin typeface="ghUBraille" panose="02000600000000000000" pitchFamily="1" charset="0"/>
              </a:rPr>
              <a:t>⠠⠄</a:t>
            </a:r>
          </a:p>
          <a:p>
            <a:r>
              <a:rPr lang="en-US" i="1" dirty="0"/>
              <a:t>Word</a:t>
            </a:r>
          </a:p>
          <a:p>
            <a:r>
              <a:rPr lang="en-US" i="1" dirty="0"/>
              <a:t>Standing Alone</a:t>
            </a:r>
          </a:p>
          <a:p>
            <a:r>
              <a:rPr lang="en-US" i="1" dirty="0"/>
              <a:t>Item</a:t>
            </a:r>
            <a:r>
              <a:rPr lang="en-US" dirty="0"/>
              <a:t> and grouping symbols: </a:t>
            </a:r>
            <a:r>
              <a:rPr lang="en-US" b="0" i="0" dirty="0">
                <a:solidFill>
                  <a:srgbClr val="FF0000"/>
                </a:solidFill>
                <a:effectLst/>
                <a:latin typeface="ghUBraille" panose="02000600000000000000" pitchFamily="1" charset="0"/>
              </a:rPr>
              <a:t>⠣ ⠜</a:t>
            </a:r>
            <a:endParaRPr lang="en-US" dirty="0">
              <a:solidFill>
                <a:srgbClr val="FF0000"/>
              </a:solidFill>
              <a:latin typeface="ghUBraille" panose="02000600000000000000" pitchFamily="1" charset="0"/>
            </a:endParaRPr>
          </a:p>
          <a:p>
            <a:r>
              <a:rPr lang="en-US" dirty="0"/>
              <a:t>Fractions, Roots, etc., need to be in Grade 1</a:t>
            </a:r>
          </a:p>
        </p:txBody>
      </p:sp>
    </p:spTree>
    <p:extLst>
      <p:ext uri="{BB962C8B-B14F-4D97-AF65-F5344CB8AC3E}">
        <p14:creationId xmlns:p14="http://schemas.microsoft.com/office/powerpoint/2010/main" val="369303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24E9-D7FF-851B-9FD0-398E1B3CFA00}"/>
              </a:ext>
            </a:extLst>
          </p:cNvPr>
          <p:cNvSpPr>
            <a:spLocks noGrp="1"/>
          </p:cNvSpPr>
          <p:nvPr>
            <p:ph type="title"/>
          </p:nvPr>
        </p:nvSpPr>
        <p:spPr/>
        <p:txBody>
          <a:bodyPr/>
          <a:lstStyle/>
          <a:p>
            <a:r>
              <a:rPr lang="en-US" dirty="0"/>
              <a:t>Spacing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52B570-5D36-A0D5-A849-2093EA624D3B}"/>
                  </a:ext>
                </a:extLst>
              </p:cNvPr>
              <p:cNvSpPr>
                <a:spLocks noGrp="1"/>
              </p:cNvSpPr>
              <p:nvPr>
                <p:ph idx="1"/>
              </p:nvPr>
            </p:nvSpPr>
            <p:spPr/>
            <p:txBody>
              <a:bodyPr/>
              <a:lstStyle/>
              <a:p>
                <a:r>
                  <a:rPr lang="en-US" dirty="0"/>
                  <a:t>Follows print, sort of…</a:t>
                </a:r>
              </a:p>
              <a:p>
                <a:r>
                  <a:rPr lang="en-US" dirty="0"/>
                  <a:t>Function names</a:t>
                </a:r>
              </a:p>
              <a:p>
                <a:pPr lvl="1"/>
                <a:r>
                  <a:rPr lang="en-US" dirty="0"/>
                  <a:t>sin x   sin(x)   log_3 x</a:t>
                </a:r>
              </a:p>
              <a:p>
                <a:r>
                  <a:rPr lang="en-US" dirty="0"/>
                  <a:t>Comparison operators</a:t>
                </a:r>
              </a:p>
              <a:p>
                <a:pPr lvl="1"/>
                <a:r>
                  <a:rPr lang="en-US" b="0"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𝑙</m:t>
                    </m:r>
                  </m:oMath>
                </a14:m>
                <a:r>
                  <a:rPr lang="en-US" dirty="0"/>
                  <a:t>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&lt;</m:t>
                    </m:r>
                    <m:r>
                      <a:rPr lang="en-US" b="0" i="1" smtClean="0">
                        <a:latin typeface="Cambria Math" panose="02040503050406030204" pitchFamily="18" charset="0"/>
                      </a:rPr>
                      <m:t>𝑙</m:t>
                    </m:r>
                    <m:r>
                      <a:rPr lang="en-US" b="0" i="1" smtClean="0">
                        <a:latin typeface="Cambria Math" panose="02040503050406030204" pitchFamily="18" charset="0"/>
                      </a:rPr>
                      <m:t>+3</m:t>
                    </m:r>
                  </m:oMath>
                </a14:m>
                <a:endParaRPr lang="en-US" dirty="0"/>
              </a:p>
              <a:p>
                <a:r>
                  <a:rPr lang="en-US" dirty="0"/>
                  <a:t>Commas</a:t>
                </a:r>
              </a:p>
              <a:p>
                <a:pPr lvl="1"/>
                <a:r>
                  <a:rPr lang="en-US" dirty="0"/>
                  <a:t>  (x, 3) 		1,234</a:t>
                </a:r>
              </a:p>
            </p:txBody>
          </p:sp>
        </mc:Choice>
        <mc:Fallback xmlns="">
          <p:sp>
            <p:nvSpPr>
              <p:cNvPr id="3" name="Content Placeholder 2">
                <a:extLst>
                  <a:ext uri="{FF2B5EF4-FFF2-40B4-BE49-F238E27FC236}">
                    <a16:creationId xmlns:a16="http://schemas.microsoft.com/office/drawing/2014/main" id="{1A52B570-5D36-A0D5-A849-2093EA624D3B}"/>
                  </a:ext>
                </a:extLst>
              </p:cNvPr>
              <p:cNvSpPr>
                <a:spLocks noGrp="1" noRot="1" noChangeAspect="1" noMove="1" noResize="1" noEditPoints="1" noAdjustHandles="1" noChangeArrowheads="1" noChangeShapeType="1" noTextEdit="1"/>
              </p:cNvSpPr>
              <p:nvPr>
                <p:ph idx="1"/>
              </p:nvPr>
            </p:nvSpPr>
            <p:spPr>
              <a:blipFill>
                <a:blip r:embed="rId3"/>
                <a:stretch>
                  <a:fillRect l="-1433" t="-3200"/>
                </a:stretch>
              </a:blipFill>
            </p:spPr>
            <p:txBody>
              <a:bodyPr/>
              <a:lstStyle/>
              <a:p>
                <a:r>
                  <a:rPr lang="en-US">
                    <a:noFill/>
                  </a:rPr>
                  <a:t> </a:t>
                </a:r>
              </a:p>
            </p:txBody>
          </p:sp>
        </mc:Fallback>
      </mc:AlternateContent>
    </p:spTree>
    <p:extLst>
      <p:ext uri="{BB962C8B-B14F-4D97-AF65-F5344CB8AC3E}">
        <p14:creationId xmlns:p14="http://schemas.microsoft.com/office/powerpoint/2010/main" val="280612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FA26-BB16-C8D7-26B6-E3F5084B0A3F}"/>
              </a:ext>
            </a:extLst>
          </p:cNvPr>
          <p:cNvSpPr>
            <a:spLocks noGrp="1"/>
          </p:cNvSpPr>
          <p:nvPr>
            <p:ph type="title"/>
          </p:nvPr>
        </p:nvSpPr>
        <p:spPr/>
        <p:txBody>
          <a:bodyPr/>
          <a:lstStyle/>
          <a:p>
            <a:r>
              <a:rPr lang="en-US" dirty="0"/>
              <a:t>Fractions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85C8E6-F6B8-6801-1EFE-A5697124B818}"/>
                  </a:ext>
                </a:extLst>
              </p:cNvPr>
              <p:cNvSpPr>
                <a:spLocks noGrp="1"/>
              </p:cNvSpPr>
              <p:nvPr>
                <p:ph idx="1"/>
              </p:nvPr>
            </p:nvSpPr>
            <p:spPr/>
            <p:txBody>
              <a:bodyPr/>
              <a:lstStyle/>
              <a:p>
                <a:r>
                  <a:rPr lang="en-US" dirty="0"/>
                  <a:t>Nemeth: </a:t>
                </a:r>
                <a:r>
                  <a:rPr lang="en-US" dirty="0">
                    <a:latin typeface="ghUBraille" panose="02000600000000000000" pitchFamily="1" charset="0"/>
                  </a:rPr>
                  <a:t>⠹</a:t>
                </a:r>
                <a:r>
                  <a:rPr lang="en-US" i="1" dirty="0" err="1"/>
                  <a:t>n</a:t>
                </a:r>
                <a:r>
                  <a:rPr lang="en-US" dirty="0" err="1">
                    <a:latin typeface="ghUBraille" panose="02000600000000000000" pitchFamily="1" charset="0"/>
                  </a:rPr>
                  <a:t>⠌</a:t>
                </a:r>
                <a:r>
                  <a:rPr lang="en-US" i="1" dirty="0" err="1"/>
                  <a:t>d</a:t>
                </a:r>
                <a:r>
                  <a:rPr lang="en-US" dirty="0">
                    <a:latin typeface="ghUBraille" panose="02000600000000000000" pitchFamily="1" charset="0"/>
                  </a:rPr>
                  <a:t>⠼</a:t>
                </a:r>
              </a:p>
              <a:p>
                <a:pPr lvl="1"/>
                <a:r>
                  <a:rPr lang="en-US" dirty="0">
                    <a:solidFill>
                      <a:schemeClr val="tx1"/>
                    </a:solidFill>
                  </a:rPr>
                  <a:t>Linear: 7/x</a:t>
                </a:r>
              </a:p>
              <a:p>
                <a:pPr lvl="1"/>
                <a:r>
                  <a:rPr lang="en-US" dirty="0">
                    <a:solidFill>
                      <a:schemeClr val="tx1"/>
                    </a:solidFill>
                  </a:rPr>
                  <a:t>2D: </a:t>
                </a:r>
                <a14:m>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7</m:t>
                        </m:r>
                      </m:num>
                      <m:den>
                        <m:r>
                          <a:rPr lang="en-US" b="0" i="1" smtClean="0">
                            <a:solidFill>
                              <a:schemeClr val="tx1"/>
                            </a:solidFill>
                            <a:latin typeface="Cambria Math" panose="02040503050406030204" pitchFamily="18" charset="0"/>
                          </a:rPr>
                          <m:t>𝑥</m:t>
                        </m:r>
                      </m:den>
                    </m:f>
                  </m:oMath>
                </a14:m>
                <a:endParaRPr lang="en-US" b="0" dirty="0">
                  <a:solidFill>
                    <a:schemeClr val="tx1"/>
                  </a:solidFill>
                </a:endParaRPr>
              </a:p>
              <a:p>
                <a:pPr lvl="1"/>
                <a:r>
                  <a:rPr lang="en-US" dirty="0">
                    <a:solidFill>
                      <a:schemeClr val="tx1"/>
                    </a:solidFill>
                  </a:rPr>
                  <a:t>Beveled: </a:t>
                </a:r>
                <a14:m>
                  <m:oMath xmlns:m="http://schemas.openxmlformats.org/officeDocument/2006/math">
                    <m:f>
                      <m:fPr>
                        <m:type m:val="skw"/>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7</m:t>
                        </m:r>
                      </m:num>
                      <m:den>
                        <m:r>
                          <a:rPr lang="en-US" b="0" i="1" smtClean="0">
                            <a:solidFill>
                              <a:schemeClr val="tx1"/>
                            </a:solidFill>
                            <a:latin typeface="Cambria Math" panose="02040503050406030204" pitchFamily="18" charset="0"/>
                          </a:rPr>
                          <m:t>𝑥</m:t>
                        </m:r>
                      </m:den>
                    </m:f>
                  </m:oMath>
                </a14:m>
                <a:endParaRPr lang="en-US" b="0" dirty="0">
                  <a:solidFill>
                    <a:schemeClr val="tx1"/>
                  </a:solidFill>
                </a:endParaRPr>
              </a:p>
              <a:p>
                <a:pPr lvl="1"/>
                <a:r>
                  <a:rPr lang="en-US" dirty="0">
                    <a:solidFill>
                      <a:schemeClr val="tx1"/>
                    </a:solidFill>
                  </a:rPr>
                  <a:t>Nested: </a:t>
                </a:r>
                <a14:m>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3</m:t>
                        </m:r>
                      </m:num>
                      <m:den>
                        <m:f>
                          <m:fPr>
                            <m:ctrlPr>
                              <a:rPr lang="en-US" i="1">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7</m:t>
                            </m:r>
                          </m:num>
                          <m:den>
                            <m:r>
                              <a:rPr lang="en-US" i="1">
                                <a:solidFill>
                                  <a:schemeClr val="tx1"/>
                                </a:solidFill>
                                <a:latin typeface="Cambria Math" panose="02040503050406030204" pitchFamily="18" charset="0"/>
                              </a:rPr>
                              <m:t>𝑥</m:t>
                            </m:r>
                          </m:den>
                        </m:f>
                      </m:den>
                    </m:f>
                  </m:oMath>
                </a14:m>
                <a:r>
                  <a:rPr lang="en-US" dirty="0"/>
                  <a:t> </a:t>
                </a:r>
                <a:r>
                  <a:rPr lang="en-US" dirty="0">
                    <a:solidFill>
                      <a:srgbClr val="00B0F0"/>
                    </a:solidFill>
                    <a:latin typeface="ghUBraille" panose="02000600000000000000" pitchFamily="1" charset="0"/>
                  </a:rPr>
                  <a:t>⠠</a:t>
                </a:r>
                <a:r>
                  <a:rPr lang="en-US" dirty="0">
                    <a:latin typeface="ghUBraille" panose="02000600000000000000" pitchFamily="1" charset="0"/>
                  </a:rPr>
                  <a:t>⠹</a:t>
                </a:r>
                <a:r>
                  <a:rPr lang="en-US" i="1" dirty="0"/>
                  <a:t>n</a:t>
                </a:r>
                <a:r>
                  <a:rPr lang="en-US" dirty="0">
                    <a:solidFill>
                      <a:srgbClr val="00B0F0"/>
                    </a:solidFill>
                    <a:latin typeface="ghUBraille" panose="02000600000000000000" pitchFamily="1" charset="0"/>
                  </a:rPr>
                  <a:t>⠠</a:t>
                </a:r>
                <a:r>
                  <a:rPr lang="en-US" dirty="0">
                    <a:latin typeface="ghUBraille" panose="02000600000000000000" pitchFamily="1" charset="0"/>
                  </a:rPr>
                  <a:t>⠌</a:t>
                </a:r>
                <a:r>
                  <a:rPr lang="en-US" i="1" dirty="0"/>
                  <a:t>d</a:t>
                </a:r>
                <a:r>
                  <a:rPr lang="en-US" dirty="0">
                    <a:solidFill>
                      <a:srgbClr val="00B0F0"/>
                    </a:solidFill>
                    <a:latin typeface="ghUBraille" panose="02000600000000000000" pitchFamily="1" charset="0"/>
                  </a:rPr>
                  <a:t>⠠</a:t>
                </a:r>
                <a:r>
                  <a:rPr lang="en-US" dirty="0">
                    <a:latin typeface="ghUBraille" panose="02000600000000000000" pitchFamily="1" charset="0"/>
                  </a:rPr>
                  <a:t>⠼</a:t>
                </a:r>
                <a:r>
                  <a:rPr lang="en-US" dirty="0"/>
                  <a:t>   (nesting outside)</a:t>
                </a:r>
              </a:p>
              <a:p>
                <a:r>
                  <a:rPr lang="en-US" b="0" dirty="0"/>
                  <a:t>UEB: </a:t>
                </a:r>
                <a:r>
                  <a:rPr lang="en-US" dirty="0">
                    <a:latin typeface="ghUBraille" panose="02000600000000000000" pitchFamily="1" charset="0"/>
                  </a:rPr>
                  <a:t>⠷</a:t>
                </a:r>
                <a:r>
                  <a:rPr lang="en-US" i="1" dirty="0"/>
                  <a:t>n</a:t>
                </a:r>
                <a:r>
                  <a:rPr lang="en-US" dirty="0">
                    <a:latin typeface="ghUBraille" panose="02000600000000000000" pitchFamily="1" charset="0"/>
                  </a:rPr>
                  <a:t>⠨⠌</a:t>
                </a:r>
                <a:r>
                  <a:rPr lang="en-US" i="1" dirty="0"/>
                  <a:t>d</a:t>
                </a:r>
                <a:r>
                  <a:rPr lang="en-US" dirty="0">
                    <a:latin typeface="ghUBraille" panose="02000600000000000000" pitchFamily="1" charset="0"/>
                  </a:rPr>
                  <a:t>⠾</a:t>
                </a:r>
                <a:endParaRPr lang="en-US" b="0" dirty="0">
                  <a:latin typeface="ghUBraille" panose="02000600000000000000" pitchFamily="1" charset="0"/>
                </a:endParaRPr>
              </a:p>
              <a:p>
                <a:pPr lvl="1"/>
                <a:r>
                  <a:rPr lang="en-US" b="0" dirty="0"/>
                  <a:t>No beveled fractions</a:t>
                </a:r>
              </a:p>
              <a:p>
                <a:pPr lvl="1"/>
                <a:r>
                  <a:rPr lang="en-US" dirty="0"/>
                  <a:t>No nesting</a:t>
                </a:r>
              </a:p>
              <a:p>
                <a:pPr lvl="1"/>
                <a:r>
                  <a:rPr lang="en-US" b="0" dirty="0"/>
                  <a:t>S</a:t>
                </a:r>
                <a:r>
                  <a:rPr lang="en-US" dirty="0"/>
                  <a:t>pecial case for numeric fractions</a:t>
                </a:r>
                <a:endParaRPr lang="en-US" b="0" dirty="0"/>
              </a:p>
              <a:p>
                <a:pPr lvl="1"/>
                <a:endParaRPr lang="en-US" b="0" dirty="0"/>
              </a:p>
              <a:p>
                <a:pPr lvl="1"/>
                <a:endParaRPr lang="en-US" dirty="0"/>
              </a:p>
            </p:txBody>
          </p:sp>
        </mc:Choice>
        <mc:Fallback xmlns="">
          <p:sp>
            <p:nvSpPr>
              <p:cNvPr id="3" name="Content Placeholder 2">
                <a:extLst>
                  <a:ext uri="{FF2B5EF4-FFF2-40B4-BE49-F238E27FC236}">
                    <a16:creationId xmlns:a16="http://schemas.microsoft.com/office/drawing/2014/main" id="{3885C8E6-F6B8-6801-1EFE-A5697124B818}"/>
                  </a:ext>
                </a:extLst>
              </p:cNvPr>
              <p:cNvSpPr>
                <a:spLocks noGrp="1" noRot="1" noChangeAspect="1" noMove="1" noResize="1" noEditPoints="1" noAdjustHandles="1" noChangeArrowheads="1" noChangeShapeType="1" noTextEdit="1"/>
              </p:cNvSpPr>
              <p:nvPr>
                <p:ph idx="1"/>
              </p:nvPr>
            </p:nvSpPr>
            <p:spPr>
              <a:blipFill>
                <a:blip r:embed="rId3"/>
                <a:stretch>
                  <a:fillRect l="-1433" t="-3733"/>
                </a:stretch>
              </a:blipFill>
            </p:spPr>
            <p:txBody>
              <a:bodyPr/>
              <a:lstStyle/>
              <a:p>
                <a:r>
                  <a:rPr lang="en-US">
                    <a:noFill/>
                  </a:rPr>
                  <a:t> </a:t>
                </a:r>
              </a:p>
            </p:txBody>
          </p:sp>
        </mc:Fallback>
      </mc:AlternateContent>
    </p:spTree>
    <p:extLst>
      <p:ext uri="{BB962C8B-B14F-4D97-AF65-F5344CB8AC3E}">
        <p14:creationId xmlns:p14="http://schemas.microsoft.com/office/powerpoint/2010/main" val="83848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FA26-BB16-C8D7-26B6-E3F5084B0A3F}"/>
              </a:ext>
            </a:extLst>
          </p:cNvPr>
          <p:cNvSpPr>
            <a:spLocks noGrp="1"/>
          </p:cNvSpPr>
          <p:nvPr>
            <p:ph type="title"/>
          </p:nvPr>
        </p:nvSpPr>
        <p:spPr/>
        <p:txBody>
          <a:bodyPr/>
          <a:lstStyle/>
          <a:p>
            <a:r>
              <a:rPr lang="en-US" dirty="0"/>
              <a:t>Radicals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85C8E6-F6B8-6801-1EFE-A5697124B818}"/>
                  </a:ext>
                </a:extLst>
              </p:cNvPr>
              <p:cNvSpPr>
                <a:spLocks noGrp="1"/>
              </p:cNvSpPr>
              <p:nvPr>
                <p:ph idx="1"/>
              </p:nvPr>
            </p:nvSpPr>
            <p:spPr/>
            <p:txBody>
              <a:bodyPr>
                <a:normAutofit/>
              </a:bodyPr>
              <a:lstStyle/>
              <a:p>
                <a:r>
                  <a:rPr lang="en-US" dirty="0"/>
                  <a:t>Nemeth:</a:t>
                </a:r>
                <a:endParaRPr lang="en-US" b="0" dirty="0">
                  <a:solidFill>
                    <a:srgbClr val="000000"/>
                  </a:solidFill>
                  <a:effectLst/>
                  <a:latin typeface="Consolas" panose="020B0609020204030204" pitchFamily="49" charset="0"/>
                </a:endParaRPr>
              </a:p>
              <a:p>
                <a:pPr lvl="1"/>
                <a:r>
                  <a:rPr lang="en-US" dirty="0"/>
                  <a:t>S</a:t>
                </a:r>
                <a14:m>
                  <m:oMath xmlns:m="http://schemas.openxmlformats.org/officeDocument/2006/math">
                    <m:r>
                      <m:rPr>
                        <m:sty m:val="p"/>
                      </m:rPr>
                      <a:rPr lang="en-US" b="0" i="0" smtClean="0">
                        <a:latin typeface="Cambria Math" panose="02040503050406030204" pitchFamily="18" charset="0"/>
                      </a:rPr>
                      <m:t>quare</m:t>
                    </m:r>
                    <m:r>
                      <a:rPr lang="en-US" b="0" i="0" smtClean="0">
                        <a:latin typeface="Cambria Math" panose="02040503050406030204" pitchFamily="18" charset="0"/>
                      </a:rPr>
                      <m:t> </m:t>
                    </m:r>
                    <m:r>
                      <m:rPr>
                        <m:sty m:val="p"/>
                      </m:rPr>
                      <a:rPr lang="en-US" b="0" i="0" smtClean="0">
                        <a:latin typeface="Cambria Math" panose="02040503050406030204" pitchFamily="18" charset="0"/>
                      </a:rPr>
                      <m:t>root</m:t>
                    </m:r>
                    <m:r>
                      <a:rPr lang="en-US" b="0" i="0" smtClean="0">
                        <a:latin typeface="Cambria Math" panose="02040503050406030204" pitchFamily="18" charset="0"/>
                      </a:rPr>
                      <m:t>:</m:t>
                    </m:r>
                    <m:r>
                      <m:rPr>
                        <m:nor/>
                      </m:rPr>
                      <a:rPr lang="en-US" dirty="0" smtClean="0">
                        <a:solidFill>
                          <a:schemeClr val="tx1"/>
                        </a:solidFill>
                        <a:latin typeface="ghUBraille" panose="02000600000000000000" pitchFamily="1" charset="0"/>
                      </a:rPr>
                      <m:t>⠜</m:t>
                    </m:r>
                    <m:r>
                      <m:rPr>
                        <m:nor/>
                      </m:rPr>
                      <a:rPr lang="en-US" b="0" i="0" dirty="0" smtClean="0">
                        <a:solidFill>
                          <a:schemeClr val="tx1"/>
                        </a:solidFill>
                        <a:latin typeface="Consolas" panose="020B0609020204030204" pitchFamily="49" charset="0"/>
                      </a:rPr>
                      <m:t>x</m:t>
                    </m:r>
                    <m:r>
                      <m:rPr>
                        <m:nor/>
                      </m:rPr>
                      <a:rPr lang="en-US" dirty="0" smtClean="0">
                        <a:solidFill>
                          <a:schemeClr val="tx1"/>
                        </a:solidFill>
                        <a:latin typeface="ghUBraille" panose="02000600000000000000" pitchFamily="1" charset="0"/>
                      </a:rPr>
                      <m:t>⠻</m:t>
                    </m:r>
                  </m:oMath>
                </a14:m>
                <a:r>
                  <a:rPr lang="en-US" dirty="0"/>
                  <a:t>		Nested: </a:t>
                </a:r>
                <a:r>
                  <a:rPr lang="en-US" dirty="0">
                    <a:solidFill>
                      <a:srgbClr val="00B0F0"/>
                    </a:solidFill>
                    <a:latin typeface="ghUBraille" panose="02000600000000000000" pitchFamily="1" charset="0"/>
                  </a:rPr>
                  <a:t>⠨</a:t>
                </a:r>
                <a14:m>
                  <m:oMath xmlns:m="http://schemas.openxmlformats.org/officeDocument/2006/math">
                    <m:r>
                      <m:rPr>
                        <m:nor/>
                      </m:rPr>
                      <a:rPr lang="en-US" dirty="0">
                        <a:latin typeface="ghUBraille" panose="02000600000000000000" pitchFamily="1" charset="0"/>
                      </a:rPr>
                      <m:t>⠜</m:t>
                    </m:r>
                    <m:r>
                      <m:rPr>
                        <m:nor/>
                      </m:rPr>
                      <a:rPr lang="en-US" dirty="0">
                        <a:latin typeface="Consolas" panose="020B0609020204030204" pitchFamily="49" charset="0"/>
                      </a:rPr>
                      <m:t>x</m:t>
                    </m:r>
                    <m:r>
                      <m:rPr>
                        <m:nor/>
                      </m:rPr>
                      <a:rPr lang="en-US" smtClean="0">
                        <a:solidFill>
                          <a:srgbClr val="00B0F0"/>
                        </a:solidFill>
                        <a:latin typeface="ghUBraille" panose="02000600000000000000" pitchFamily="1" charset="0"/>
                      </a:rPr>
                      <m:t>⠨</m:t>
                    </m:r>
                    <m:r>
                      <m:rPr>
                        <m:nor/>
                      </m:rPr>
                      <a:rPr lang="en-US" dirty="0" smtClean="0">
                        <a:latin typeface="ghUBraille" panose="02000600000000000000" pitchFamily="1" charset="0"/>
                      </a:rPr>
                      <m:t>⠻</m:t>
                    </m:r>
                  </m:oMath>
                </a14:m>
                <a:endParaRPr lang="en-US" dirty="0">
                  <a:latin typeface="ghUBraille" panose="02000600000000000000" pitchFamily="1" charset="0"/>
                </a:endParaRPr>
              </a:p>
              <a:p>
                <a:pPr lvl="1"/>
                <a:r>
                  <a:rPr lang="en-US" dirty="0"/>
                  <a:t>General roots: </a:t>
                </a:r>
                <a:r>
                  <a:rPr lang="en-US" dirty="0">
                    <a:latin typeface="ghUBraille" panose="02000600000000000000" pitchFamily="1" charset="0"/>
                  </a:rPr>
                  <a:t>⠣</a:t>
                </a:r>
                <a:r>
                  <a:rPr lang="en-US" dirty="0" err="1"/>
                  <a:t>i</a:t>
                </a:r>
                <a14:m>
                  <m:oMath xmlns:m="http://schemas.openxmlformats.org/officeDocument/2006/math">
                    <m:r>
                      <m:rPr>
                        <m:nor/>
                      </m:rPr>
                      <a:rPr lang="en-US" dirty="0" smtClean="0">
                        <a:solidFill>
                          <a:schemeClr val="tx1"/>
                        </a:solidFill>
                        <a:latin typeface="ghUBraille" panose="02000600000000000000" pitchFamily="1" charset="0"/>
                      </a:rPr>
                      <m:t>⠜</m:t>
                    </m:r>
                    <m:r>
                      <m:rPr>
                        <m:nor/>
                      </m:rPr>
                      <a:rPr lang="en-US" b="0" i="0" dirty="0" smtClean="0">
                        <a:solidFill>
                          <a:schemeClr val="tx1"/>
                        </a:solidFill>
                        <a:latin typeface="Consolas" panose="020B0609020204030204" pitchFamily="49" charset="0"/>
                      </a:rPr>
                      <m:t>x</m:t>
                    </m:r>
                    <m:r>
                      <m:rPr>
                        <m:nor/>
                      </m:rPr>
                      <a:rPr lang="en-US" dirty="0">
                        <a:latin typeface="ghUBraille" panose="02000600000000000000" pitchFamily="1" charset="0"/>
                      </a:rPr>
                      <m:t>⠻</m:t>
                    </m:r>
                  </m:oMath>
                </a14:m>
                <a:r>
                  <a:rPr lang="en-US" dirty="0"/>
                  <a:t>		Nested: </a:t>
                </a:r>
                <a:r>
                  <a:rPr lang="en-US" dirty="0">
                    <a:solidFill>
                      <a:srgbClr val="00B0F0"/>
                    </a:solidFill>
                    <a:latin typeface="ghUBraille" panose="02000600000000000000" pitchFamily="1" charset="0"/>
                  </a:rPr>
                  <a:t>⠨</a:t>
                </a:r>
                <a:r>
                  <a:rPr lang="en-US" dirty="0">
                    <a:latin typeface="ghUBraille" panose="02000600000000000000" pitchFamily="1" charset="0"/>
                  </a:rPr>
                  <a:t>⠣</a:t>
                </a:r>
                <a:r>
                  <a:rPr lang="en-US" dirty="0" err="1"/>
                  <a:t>i</a:t>
                </a:r>
                <a14:m>
                  <m:oMath xmlns:m="http://schemas.openxmlformats.org/officeDocument/2006/math">
                    <m:r>
                      <m:rPr>
                        <m:nor/>
                      </m:rPr>
                      <a:rPr lang="en-US" dirty="0">
                        <a:latin typeface="ghUBraille" panose="02000600000000000000" pitchFamily="1" charset="0"/>
                      </a:rPr>
                      <m:t>⠜</m:t>
                    </m:r>
                    <m:r>
                      <m:rPr>
                        <m:nor/>
                      </m:rPr>
                      <a:rPr lang="en-US" dirty="0">
                        <a:latin typeface="Consolas" panose="020B0609020204030204" pitchFamily="49" charset="0"/>
                      </a:rPr>
                      <m:t>x</m:t>
                    </m:r>
                    <m:r>
                      <m:rPr>
                        <m:nor/>
                      </m:rPr>
                      <a:rPr lang="en-US">
                        <a:solidFill>
                          <a:srgbClr val="00B0F0"/>
                        </a:solidFill>
                        <a:latin typeface="ghUBraille" panose="02000600000000000000" pitchFamily="1" charset="0"/>
                      </a:rPr>
                      <m:t>⠨</m:t>
                    </m:r>
                    <m:r>
                      <m:rPr>
                        <m:nor/>
                      </m:rPr>
                      <a:rPr lang="en-US" dirty="0">
                        <a:latin typeface="ghUBraille" panose="02000600000000000000" pitchFamily="1" charset="0"/>
                      </a:rPr>
                      <m:t>⠻</m:t>
                    </m:r>
                  </m:oMath>
                </a14:m>
                <a:endParaRPr lang="en-US" dirty="0"/>
              </a:p>
              <a:p>
                <a:pPr lvl="1"/>
                <a:r>
                  <a:rPr lang="en-US" dirty="0"/>
                  <a:t>Nesting inside</a:t>
                </a:r>
              </a:p>
              <a:p>
                <a:r>
                  <a:rPr lang="en-US" b="0" dirty="0"/>
                  <a:t>UEB: </a:t>
                </a:r>
              </a:p>
              <a:p>
                <a:pPr lvl="1"/>
                <a:r>
                  <a:rPr lang="en-US" dirty="0">
                    <a:effectLst/>
                  </a:rPr>
                  <a:t>Square root: </a:t>
                </a:r>
                <a:r>
                  <a:rPr lang="en-US" b="0" dirty="0">
                    <a:effectLst/>
                    <a:latin typeface="ghUBraille" panose="02000600000000000000" pitchFamily="1" charset="0"/>
                  </a:rPr>
                  <a:t>⠩</a:t>
                </a:r>
                <a:r>
                  <a:rPr lang="en-US" b="0" i="1" dirty="0">
                    <a:effectLst/>
                    <a:latin typeface="Consolas" panose="020B0609020204030204" pitchFamily="49" charset="0"/>
                  </a:rPr>
                  <a:t>x</a:t>
                </a:r>
                <a:r>
                  <a:rPr lang="en-US" b="0" dirty="0">
                    <a:effectLst/>
                    <a:latin typeface="ghUBraille" panose="02000600000000000000" pitchFamily="1" charset="0"/>
                  </a:rPr>
                  <a:t>⠬</a:t>
                </a:r>
              </a:p>
              <a:p>
                <a:pPr lvl="1"/>
                <a:r>
                  <a:rPr lang="en-US" dirty="0"/>
                  <a:t>General roots: </a:t>
                </a:r>
                <a:r>
                  <a:rPr lang="en-US" b="0" dirty="0">
                    <a:effectLst/>
                    <a:latin typeface="ghUBraille" panose="02000600000000000000" pitchFamily="1" charset="0"/>
                  </a:rPr>
                  <a:t>⠩⠔</a:t>
                </a:r>
                <a:r>
                  <a:rPr lang="en-US" b="0" i="1" dirty="0">
                    <a:effectLst/>
                    <a:latin typeface="Consolas" panose="020B0609020204030204" pitchFamily="49" charset="0"/>
                  </a:rPr>
                  <a:t>ix</a:t>
                </a:r>
                <a:r>
                  <a:rPr lang="en-US" b="0" dirty="0">
                    <a:effectLst/>
                    <a:latin typeface="ghUBraille" panose="02000600000000000000" pitchFamily="1" charset="0"/>
                  </a:rPr>
                  <a:t>⠬</a:t>
                </a:r>
              </a:p>
              <a:p>
                <a:endParaRPr lang="en-US" b="0" dirty="0">
                  <a:solidFill>
                    <a:srgbClr val="000000"/>
                  </a:solidFill>
                  <a:effectLst/>
                  <a:latin typeface="Consolas" panose="020B0609020204030204" pitchFamily="49" charset="0"/>
                </a:endParaRPr>
              </a:p>
              <a:p>
                <a:pPr lvl="1"/>
                <a:endParaRPr lang="en-US" b="0" dirty="0">
                  <a:solidFill>
                    <a:srgbClr val="000000"/>
                  </a:solidFill>
                  <a:effectLst/>
                  <a:latin typeface="Consolas" panose="020B0609020204030204" pitchFamily="49" charset="0"/>
                </a:endParaRPr>
              </a:p>
              <a:p>
                <a:pPr lvl="1"/>
                <a:endParaRPr lang="en-US" b="0" dirty="0"/>
              </a:p>
              <a:p>
                <a:pPr lvl="1"/>
                <a:endParaRPr lang="en-US" dirty="0"/>
              </a:p>
            </p:txBody>
          </p:sp>
        </mc:Choice>
        <mc:Fallback xmlns="">
          <p:sp>
            <p:nvSpPr>
              <p:cNvPr id="3" name="Content Placeholder 2">
                <a:extLst>
                  <a:ext uri="{FF2B5EF4-FFF2-40B4-BE49-F238E27FC236}">
                    <a16:creationId xmlns:a16="http://schemas.microsoft.com/office/drawing/2014/main" id="{3885C8E6-F6B8-6801-1EFE-A5697124B818}"/>
                  </a:ext>
                </a:extLst>
              </p:cNvPr>
              <p:cNvSpPr>
                <a:spLocks noGrp="1" noRot="1" noChangeAspect="1" noMove="1" noResize="1" noEditPoints="1" noAdjustHandles="1" noChangeArrowheads="1" noChangeShapeType="1" noTextEdit="1"/>
              </p:cNvSpPr>
              <p:nvPr>
                <p:ph idx="1"/>
              </p:nvPr>
            </p:nvSpPr>
            <p:spPr>
              <a:blipFill>
                <a:blip r:embed="rId3"/>
                <a:stretch>
                  <a:fillRect l="-1433" t="-3467"/>
                </a:stretch>
              </a:blipFill>
            </p:spPr>
            <p:txBody>
              <a:bodyPr/>
              <a:lstStyle/>
              <a:p>
                <a:r>
                  <a:rPr lang="en-US">
                    <a:noFill/>
                  </a:rPr>
                  <a:t> </a:t>
                </a:r>
              </a:p>
            </p:txBody>
          </p:sp>
        </mc:Fallback>
      </mc:AlternateContent>
    </p:spTree>
    <p:extLst>
      <p:ext uri="{BB962C8B-B14F-4D97-AF65-F5344CB8AC3E}">
        <p14:creationId xmlns:p14="http://schemas.microsoft.com/office/powerpoint/2010/main" val="295612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alkingCatPi">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kingCatPi" id="{F99768F8-C92C-4B84-A291-FB20D696EFC7}" vid="{DF65A59D-9A1C-457D-94FE-447F934E69C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TalkingCatPi</Template>
  <TotalTime>3413</TotalTime>
  <Words>1734</Words>
  <Application>Microsoft Office PowerPoint</Application>
  <PresentationFormat>Custom</PresentationFormat>
  <Paragraphs>206</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Cambria Math</vt:lpstr>
      <vt:lpstr>Consolas</vt:lpstr>
      <vt:lpstr>DDG_ProximaNova</vt:lpstr>
      <vt:lpstr>Euphemia</vt:lpstr>
      <vt:lpstr>FIZZYBLOOD PERSONAL USE</vt:lpstr>
      <vt:lpstr>ghUBraille</vt:lpstr>
      <vt:lpstr>Open Sans</vt:lpstr>
      <vt:lpstr>TalkingCatPi</vt:lpstr>
      <vt:lpstr>Web page used for talk</vt:lpstr>
      <vt:lpstr>Technical Braille Nemeth &amp; UEB</vt:lpstr>
      <vt:lpstr>History – why a math braille code</vt:lpstr>
      <vt:lpstr>Braille Basics: Nemeth &amp; UEB</vt:lpstr>
      <vt:lpstr>A Word About the Demo</vt:lpstr>
      <vt:lpstr>UEB Modes</vt:lpstr>
      <vt:lpstr>Spacing</vt:lpstr>
      <vt:lpstr>Fractions</vt:lpstr>
      <vt:lpstr>Radicals</vt:lpstr>
      <vt:lpstr>Subscripts and Superscripts</vt:lpstr>
      <vt:lpstr>Nemeth Script Special Cases</vt:lpstr>
      <vt:lpstr>But wait, there’s more…</vt:lpstr>
      <vt:lpstr>Play Time…</vt:lpstr>
      <vt:lpstr>Review</vt:lpstr>
      <vt:lpstr>Reflections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Accessibility and MathCAT</dc:title>
  <dc:creator>Neil @ Work Soiffer</dc:creator>
  <cp:lastModifiedBy>Neil Soiffer</cp:lastModifiedBy>
  <cp:revision>75</cp:revision>
  <dcterms:created xsi:type="dcterms:W3CDTF">2022-05-16T18:15:27Z</dcterms:created>
  <dcterms:modified xsi:type="dcterms:W3CDTF">2023-11-05T05:20:20Z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