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5"/>
  </p:notesMasterIdLst>
  <p:handoutMasterIdLst>
    <p:handoutMasterId r:id="rId16"/>
  </p:handoutMasterIdLst>
  <p:sldIdLst>
    <p:sldId id="277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15" r:id="rId1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 userDrawn="1">
          <p15:clr>
            <a:srgbClr val="A4A3A4"/>
          </p15:clr>
        </p15:guide>
        <p15:guide id="2" orient="horz" pos="2608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orient="horz" pos="1637" userDrawn="1">
          <p15:clr>
            <a:srgbClr val="A4A3A4"/>
          </p15:clr>
        </p15:guide>
        <p15:guide id="5" orient="horz" pos="215" userDrawn="1">
          <p15:clr>
            <a:srgbClr val="A4A3A4"/>
          </p15:clr>
        </p15:guide>
        <p15:guide id="6" orient="horz" pos="1103" userDrawn="1">
          <p15:clr>
            <a:srgbClr val="A4A3A4"/>
          </p15:clr>
        </p15:guide>
        <p15:guide id="7" orient="horz" pos="401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173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24"/>
    <a:srgbClr val="178CCB"/>
    <a:srgbClr val="EC1848"/>
    <a:srgbClr val="DCEFF8"/>
    <a:srgbClr val="18A3AC"/>
    <a:srgbClr val="929292"/>
    <a:srgbClr val="052049"/>
    <a:srgbClr val="90BD31"/>
    <a:srgbClr val="6C62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23"/>
    <p:restoredTop sz="86383"/>
  </p:normalViewPr>
  <p:slideViewPr>
    <p:cSldViewPr snapToGrid="0">
      <p:cViewPr>
        <p:scale>
          <a:sx n="101" d="100"/>
          <a:sy n="101" d="100"/>
        </p:scale>
        <p:origin x="144" y="680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solidFill>
                <a:srgbClr val="0520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052049"/>
                </a:solidFill>
                <a:latin typeface="Arial" panose="020B0604020202020204" pitchFamily="34" charset="0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b="0" i="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‹#›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F798EC2-7587-174C-8F9B-BEC1CFBF2B9A}" type="datetimeFigureOut">
              <a:rPr lang="en-US" smtClean="0"/>
              <a:pPr/>
              <a:t>11/5/23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b="0" i="0" kern="1200">
        <a:solidFill>
          <a:srgbClr val="052049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for presenter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1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8137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42603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3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77718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4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10713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5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00302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6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420566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7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67438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8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761477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</a:rPr>
              <a:pPr algn="r"/>
              <a:t>9</a:t>
            </a:fld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31600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jpeg"/><Relationship Id="rId4" Type="http://schemas.openxmlformats.org/officeDocument/2006/relationships/image" Target="../media/image2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emf"/><Relationship Id="rId4" Type="http://schemas.openxmlformats.org/officeDocument/2006/relationships/image" Target="../media/image34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470D759-0E0E-8249-AFAC-A75A00A3758F}" type="datetime1">
              <a:rPr lang="en-US" smtClean="0"/>
              <a:t>11/5/23</a:t>
            </a:fld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DCD8C9-F662-A842-9ACD-852F2D1E7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7"/>
            <a:ext cx="2073965" cy="5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2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accent2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6"/>
            <a:ext cx="6593258" cy="1430138"/>
          </a:xfr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accent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" y="1769166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6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6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1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9763C0-80D9-8D42-B900-9C5810713DB1}" type="datetime1">
              <a:rPr lang="en-US" smtClean="0"/>
              <a:t>11/5/23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7DAA724C-3107-8C4A-A46D-AB498B3D6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573359-3223-304A-9E4E-E3990C9773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6D520-90F1-FE46-8D82-9EBEB4120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2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BFC587D-F4CD-7648-95B7-35FDAB007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758B97-1F12-914B-8A88-08F79B27CB21}" type="datetime1">
              <a:rPr lang="en-US" smtClean="0"/>
              <a:t>11/5/23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1EFAD-F786-464B-B3E8-5DEEB972A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1D80BBCD-01AA-2048-816B-1926C3382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F776777-542E-DD44-ADA8-B722AD38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417615-81C2-2340-AF61-362B34865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01DCD7-F394-9C47-9AE3-85303D673D5E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59701-E632-0E41-94D2-E6707E383F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D2C759A4-81DB-2B49-BAD8-20F4759D56E4}" type="datetime1">
              <a:rPr lang="en-US" smtClean="0"/>
              <a:t>11/5/23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A8F50CE7-BE49-DF46-A309-403467331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18672-1440-3949-9644-D27CFA9B8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5694"/>
            <a:ext cx="2073965" cy="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5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EA5AAF51-36B8-9940-ACBC-F45CDFBB6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798F0E-CEC8-8A4D-A129-15694C617DB3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4A4BD1-BDC4-5847-8479-2F6EAA1BF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3D807373-E9A5-9F41-8251-72DE5DC0C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A66BC5E-F1DA-6A44-9B69-93266278F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4928E-FDC0-134C-9AC8-7BC99D806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73" y="297984"/>
            <a:ext cx="1725734" cy="4448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5CD000-1EC0-AA42-B1CD-FDFAC651DA81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31745-D543-2644-B19B-3143CCA96B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5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2CAA2A-5698-F649-A896-1B0C52B65B4D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 descr="UCSF_InfoTechnology_white_RGB.png">
            <a:extLst>
              <a:ext uri="{FF2B5EF4-FFF2-40B4-BE49-F238E27FC236}">
                <a16:creationId xmlns:a16="http://schemas.microsoft.com/office/drawing/2014/main" id="{2A1453AB-74E1-2346-880B-156149CFC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52" y="293466"/>
            <a:ext cx="1897079" cy="4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703"/>
            <a:ext cx="8902097" cy="49017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4304714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8CD1AB83-6DAD-CB4D-8F80-6559296DF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298" y="3869451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5E0E3E-37E7-624B-BD5B-F3FD27B58250}" type="datetime1">
              <a:rPr lang="en-US" smtClean="0"/>
              <a:t>11/5/23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076ED3-B4CC-4448-9C8D-EE9C8E4ED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693" y="3355289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B315E655-425B-6342-8FC5-549929A12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72" y="1127897"/>
            <a:ext cx="4976447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9D8CE0E-5F3B-3149-9E62-C9706A69F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89" y="2526001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9" name="Picture 8" descr="UCSF_InfoTechnology_white_RGB.png">
            <a:extLst>
              <a:ext uri="{FF2B5EF4-FFF2-40B4-BE49-F238E27FC236}">
                <a16:creationId xmlns:a16="http://schemas.microsoft.com/office/drawing/2014/main" id="{C5A00082-B4F6-0E42-A7C7-F902F50B9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00" y="293710"/>
            <a:ext cx="1897079" cy="4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06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4136994"/>
            <a:ext cx="9144000" cy="100650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6EBEE4-9892-574D-BF3F-34A92DB1BEAF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6506E1-BB8B-7045-8D57-C400CDE4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3" name="Picture 12" descr="UCSF_InfoTechnology_white_RGB.png">
            <a:extLst>
              <a:ext uri="{FF2B5EF4-FFF2-40B4-BE49-F238E27FC236}">
                <a16:creationId xmlns:a16="http://schemas.microsoft.com/office/drawing/2014/main" id="{E43503A7-628D-E445-88A8-F1EF769F1D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5" y="405458"/>
            <a:ext cx="1897079" cy="4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9279F-0732-2D41-9F31-EB38C1C6965B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9BA6BCF-2F1A-8443-A8DC-13CF46289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227" t="19283" r="-18229" b="-22843"/>
          <a:stretch/>
        </p:blipFill>
        <p:spPr>
          <a:xfrm rot="5400000">
            <a:off x="2084133" y="-3768025"/>
            <a:ext cx="10362381" cy="9676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940C55-B0F6-2248-8883-AB5DB7E8FD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5" y="400650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6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– Nav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74AEBC4-F1C6-964F-B3AF-AF09E45DE715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A9B26ED-91EB-374C-A70F-3562EDE10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8"/>
          <a:stretch/>
        </p:blipFill>
        <p:spPr>
          <a:xfrm rot="10800000">
            <a:off x="2413325" y="62568"/>
            <a:ext cx="6730677" cy="1959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9345F-D15C-2043-8157-7A75DD361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5" y="400650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–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3417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BC1395-2AD9-8C4D-9E13-CE99F3E7EA24}" type="datetime1">
              <a:rPr lang="en-US" smtClean="0"/>
              <a:t>11/5/23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2001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65B08227-3138-BB41-8E3C-35CA4778C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63" y="1418843"/>
            <a:ext cx="6437410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4A4266-EC7F-FD4B-9C3E-81E7A2295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081" y="2816947"/>
            <a:ext cx="6432731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8" name="Freeform 77">
            <a:extLst>
              <a:ext uri="{FF2B5EF4-FFF2-40B4-BE49-F238E27FC236}">
                <a16:creationId xmlns:a16="http://schemas.microsoft.com/office/drawing/2014/main" id="{09D6DA44-3D41-5E45-80B2-97B2B0E76C11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723CD-1F5B-804C-A079-FE3D1017A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084"/>
          <a:stretch/>
        </p:blipFill>
        <p:spPr>
          <a:xfrm>
            <a:off x="2244538" y="183586"/>
            <a:ext cx="6899462" cy="168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18DBD-9FCE-E143-9B10-EBC91636C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95" y="401566"/>
            <a:ext cx="1725734" cy="4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1" y="1878497"/>
            <a:ext cx="6141359" cy="1311963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9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4AD83FAE-0AD2-084F-918F-E696D117757B}" type="datetime1">
              <a:rPr lang="en-US" smtClean="0"/>
              <a:t>11/5/23</a:t>
            </a:fld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1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5" y="4102257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i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EB377-6DA4-3D4C-9FB1-AC676EC0E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5694"/>
            <a:ext cx="2073965" cy="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buClr>
                <a:schemeClr val="tx1"/>
              </a:buClr>
              <a:defRPr b="0" i="0"/>
            </a:lvl2pPr>
            <a:lvl3pPr>
              <a:defRPr b="0" i="0"/>
            </a:lvl3pPr>
            <a:lvl4pPr>
              <a:buClr>
                <a:schemeClr val="tx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52446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4"/>
            <a:ext cx="3826840" cy="285308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/>
            </a:lvl1pPr>
            <a:lvl2pPr>
              <a:buClr>
                <a:schemeClr val="accent1"/>
              </a:buClr>
              <a:defRPr b="0" i="0"/>
            </a:lvl2pPr>
            <a:lvl3pPr>
              <a:buClr>
                <a:schemeClr val="accent1"/>
              </a:buClr>
              <a:defRPr b="0" i="0"/>
            </a:lvl3pPr>
            <a:lvl4pPr>
              <a:buClr>
                <a:schemeClr val="accent1"/>
              </a:buClr>
              <a:defRPr b="0" i="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2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rgbClr val="90BD3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9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0" i="0">
                <a:solidFill>
                  <a:schemeClr val="bg2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91175AD-5EC8-6C49-8218-F38BDE3E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2030" b="-21848"/>
          <a:stretch/>
        </p:blipFill>
        <p:spPr>
          <a:xfrm rot="5400000">
            <a:off x="2622550" y="-1377949"/>
            <a:ext cx="5143500" cy="78994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err="1"/>
              <a:t>PresentDigital</a:t>
            </a:r>
            <a:r>
              <a:rPr lang="en-US"/>
              <a:t> Accessibility Advisory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CB472-92BE-5E48-80A6-FC260AA96B83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77">
            <a:extLst>
              <a:ext uri="{FF2B5EF4-FFF2-40B4-BE49-F238E27FC236}">
                <a16:creationId xmlns:a16="http://schemas.microsoft.com/office/drawing/2014/main" id="{4ABB29B8-DCAF-7B40-9E52-219D904D83D6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52C1D42-AAA3-B04E-A034-F13587860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31145"/>
          <a:stretch/>
        </p:blipFill>
        <p:spPr>
          <a:xfrm>
            <a:off x="-317500" y="-245162"/>
            <a:ext cx="9461500" cy="514350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C639F-F884-C946-B140-A9518C6FB9A8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08B3EA4E-B6EE-2549-8EB7-C25BC2142E7C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013E3FCC-D96C-D344-BBA3-51BB23D2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D9FF64-C01C-5C4C-8AB2-E760BF769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8169964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88447-026C-8740-AB11-4D9C4007C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" y="1772719"/>
            <a:ext cx="7051729" cy="1411357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0" i="0" err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58095-3588-1A4E-B981-253E9F1A1AEC}"/>
              </a:ext>
            </a:extLst>
          </p:cNvPr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reeform 77">
            <a:extLst>
              <a:ext uri="{FF2B5EF4-FFF2-40B4-BE49-F238E27FC236}">
                <a16:creationId xmlns:a16="http://schemas.microsoft.com/office/drawing/2014/main" id="{81C2D974-A2EE-E349-AD5D-00B5C62A8CB7}"/>
              </a:ext>
            </a:extLst>
          </p:cNvPr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18DED201-C78F-0E4A-B63C-520004DA7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585" y="1919440"/>
            <a:ext cx="6435412" cy="110789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0" i="0" baseline="0">
                <a:solidFill>
                  <a:schemeClr val="bg1"/>
                </a:solidFill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33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3865186" y="2036429"/>
            <a:ext cx="1571041" cy="10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400" y="1884801"/>
            <a:ext cx="1373900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1"/>
            <a:ext cx="2994420" cy="2015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1E061F-A72A-5142-8A32-D6BACF33C6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44895"/>
            <a:ext cx="6149579" cy="1021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44D79-B0F4-1A43-9BD5-09FD9E662A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8" y="2015505"/>
            <a:ext cx="1615438" cy="16154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Mt. Z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6F05B-DFA4-6F48-B676-F50E7C038154}"/>
              </a:ext>
            </a:extLst>
          </p:cNvPr>
          <p:cNvSpPr/>
          <p:nvPr userDrawn="1"/>
        </p:nvSpPr>
        <p:spPr bwMode="auto">
          <a:xfrm>
            <a:off x="6149581" y="1645920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94DF8-84C9-4641-9876-C01FAA2F1677}"/>
              </a:ext>
            </a:extLst>
          </p:cNvPr>
          <p:cNvSpPr/>
          <p:nvPr userDrawn="1"/>
        </p:nvSpPr>
        <p:spPr bwMode="auto">
          <a:xfrm>
            <a:off x="2" y="0"/>
            <a:ext cx="6149579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3C1E6-BC68-894B-BFA0-E9C181FA1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9411"/>
            <a:ext cx="2994420" cy="1996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4098B-43D5-4B4E-A524-530B7E386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77" cy="3754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4FD6C-4722-4647-8824-7BD62CB499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77" y="1994818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81F62F8-022A-8040-9203-343FE92FD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5407" b="39964"/>
          <a:stretch/>
        </p:blipFill>
        <p:spPr>
          <a:xfrm>
            <a:off x="-993817" y="0"/>
            <a:ext cx="7143396" cy="13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3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4FBE2C-79B3-0741-8C4F-E79579E3B5C3}"/>
              </a:ext>
            </a:extLst>
          </p:cNvPr>
          <p:cNvSpPr/>
          <p:nvPr userDrawn="1"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A96EE-AE7F-9D47-80E0-948746F73CBD}"/>
              </a:ext>
            </a:extLst>
          </p:cNvPr>
          <p:cNvSpPr/>
          <p:nvPr userDrawn="1"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08378B-0C89-E14E-8069-2034FF2D0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" y="1"/>
            <a:ext cx="2760609" cy="2015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C622B-BC71-0F4D-ACEB-367F089BD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4AB437-D405-6C43-9FA5-FD5F04163F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46CC52-4A32-374A-BF1E-0FA06087F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" t="5935" r="2464" b="11182"/>
          <a:stretch/>
        </p:blipFill>
        <p:spPr>
          <a:xfrm>
            <a:off x="2756141" y="30482"/>
            <a:ext cx="6387861" cy="12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4FBBD5-5854-194C-9766-1823F3F5452C}"/>
              </a:ext>
            </a:extLst>
          </p:cNvPr>
          <p:cNvSpPr/>
          <p:nvPr userDrawn="1"/>
        </p:nvSpPr>
        <p:spPr bwMode="auto">
          <a:xfrm>
            <a:off x="0" y="1645921"/>
            <a:ext cx="2994421" cy="349758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282E7-F7BC-5A48-9E5F-4ECBFDF952A0}"/>
              </a:ext>
            </a:extLst>
          </p:cNvPr>
          <p:cNvSpPr/>
          <p:nvPr userDrawn="1"/>
        </p:nvSpPr>
        <p:spPr bwMode="auto">
          <a:xfrm>
            <a:off x="2756757" y="0"/>
            <a:ext cx="6387245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C94893-0820-A743-86A6-BDEB411A7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756753" cy="2015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2EA7E-47D5-4248-9461-6049F4FA2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1"/>
            <a:ext cx="6387246" cy="38861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F1DBF9-E6D2-EC49-80D7-6EE1B776A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7974" b="37397"/>
          <a:stretch/>
        </p:blipFill>
        <p:spPr>
          <a:xfrm>
            <a:off x="2756140" y="15255"/>
            <a:ext cx="6387860" cy="12420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56DF26-9AA1-AC46-9695-22DFD8CE9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700" y="2015504"/>
            <a:ext cx="1615440" cy="161544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9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1"/>
            <a:ext cx="8173580" cy="458587"/>
          </a:xfrm>
        </p:spPr>
        <p:txBody>
          <a:bodyPr anchor="b">
            <a:noAutofit/>
          </a:bodyPr>
          <a:lstStyle>
            <a:lvl1pPr>
              <a:defRPr sz="3600" b="0" i="0">
                <a:latin typeface="Garamond" panose="02020404030301010803" pitchFamily="18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1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69704F-E66B-5B41-BF3B-8C6539B484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3585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99F718F-E8D1-5640-A678-0137FDBAEC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33354" y="1401763"/>
            <a:ext cx="3915528" cy="29321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tx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3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1" y="1431236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0" i="0" baseline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This page is an option should you wish to utilize a quote as a stand-alone slide within your presentation. The rest is lorem ipsum.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9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3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4016" r:id="rId14"/>
    <p:sldLayoutId id="2147483994" r:id="rId15"/>
    <p:sldLayoutId id="2147483995" r:id="rId16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36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Digital Accessibility Advisory Committee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A11AC4-0317-9648-9B11-2E4A9F79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EA57C94-8CEE-E147-BA04-6441537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11" r:id="rId5"/>
    <p:sldLayoutId id="2147484012" r:id="rId6"/>
    <p:sldLayoutId id="2147484013" r:id="rId7"/>
    <p:sldLayoutId id="2147484001" r:id="rId8"/>
    <p:sldLayoutId id="2147484007" r:id="rId9"/>
    <p:sldLayoutId id="2147484009" r:id="rId10"/>
    <p:sldLayoutId id="2147484008" r:id="rId11"/>
    <p:sldLayoutId id="2147483944" r:id="rId12"/>
    <p:sldLayoutId id="2147483951" r:id="rId13"/>
    <p:sldLayoutId id="2147483953" r:id="rId14"/>
    <p:sldLayoutId id="2147484000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15" r:id="rId25"/>
    <p:sldLayoutId id="2147483954" r:id="rId26"/>
    <p:sldLayoutId id="2147483959" r:id="rId27"/>
    <p:sldLayoutId id="2147484002" r:id="rId28"/>
    <p:sldLayoutId id="2147484014" r:id="rId29"/>
    <p:sldLayoutId id="2147484010" r:id="rId30"/>
    <p:sldLayoutId id="2147484003" r:id="rId31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36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Wolters@usf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.linkedin.com/in/jill-wolter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5C1B-281B-8E40-AE3B-01687C42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72" y="858600"/>
            <a:ext cx="5060268" cy="2143623"/>
          </a:xfrm>
        </p:spPr>
        <p:txBody>
          <a:bodyPr/>
          <a:lstStyle/>
          <a:p>
            <a:r>
              <a:rPr lang="en-US" b="1" i="0" dirty="0">
                <a:effectLst/>
              </a:rPr>
              <a:t>Why is Web Accessibility Still a Problem? </a:t>
            </a:r>
            <a:br>
              <a:rPr lang="en-US" b="1" i="0" dirty="0">
                <a:effectLst/>
              </a:rPr>
            </a:br>
            <a:r>
              <a:rPr lang="en-US" sz="1400" b="1" i="0" dirty="0">
                <a:effectLst/>
              </a:rPr>
              <a:t> </a:t>
            </a:r>
            <a:br>
              <a:rPr lang="en-US" b="1" i="0" dirty="0">
                <a:effectLst/>
              </a:rPr>
            </a:br>
            <a:r>
              <a:rPr lang="en-US" sz="2400" b="1" i="0" dirty="0">
                <a:effectLst/>
              </a:rPr>
              <a:t>A Group Therapy Session for Web Accessibility Program Managers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096C0-A652-6C4B-BABD-F955B605F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2" y="3209228"/>
            <a:ext cx="5709807" cy="426719"/>
          </a:xfrm>
        </p:spPr>
        <p:txBody>
          <a:bodyPr/>
          <a:lstStyle/>
          <a:p>
            <a:r>
              <a:rPr lang="en-US" sz="2000" dirty="0"/>
              <a:t>Jill Wolters</a:t>
            </a:r>
          </a:p>
          <a:p>
            <a:r>
              <a:rPr lang="en-US" dirty="0"/>
              <a:t>University of California San Francisco, 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5EAE9-BF11-D840-921B-2C1331A78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972" y="3783087"/>
            <a:ext cx="4972830" cy="5082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Accessing High Ground 2023</a:t>
            </a:r>
          </a:p>
        </p:txBody>
      </p:sp>
    </p:spTree>
    <p:extLst>
      <p:ext uri="{BB962C8B-B14F-4D97-AF65-F5344CB8AC3E}">
        <p14:creationId xmlns:p14="http://schemas.microsoft.com/office/powerpoint/2010/main" val="21549145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276E0-4977-B98E-D9C7-314AF533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56" y="-597431"/>
            <a:ext cx="8173580" cy="45858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BCA6DB-C66B-7D42-9F3A-C976EC1C2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98475"/>
              </p:ext>
            </p:extLst>
          </p:nvPr>
        </p:nvGraphicFramePr>
        <p:xfrm>
          <a:off x="688932" y="380012"/>
          <a:ext cx="7925704" cy="4061557"/>
        </p:xfrm>
        <a:graphic>
          <a:graphicData uri="http://schemas.openxmlformats.org/drawingml/2006/table">
            <a:tbl>
              <a:tblPr firstRow="1"/>
              <a:tblGrid>
                <a:gridCol w="7925704">
                  <a:extLst>
                    <a:ext uri="{9D8B030D-6E8A-4147-A177-3AD203B41FA5}">
                      <a16:colId xmlns:a16="http://schemas.microsoft.com/office/drawing/2014/main" val="1036831688"/>
                    </a:ext>
                  </a:extLst>
                </a:gridCol>
              </a:tblGrid>
              <a:tr h="60796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 dirty="0">
                          <a:effectLst/>
                        </a:rPr>
                        <a:t>A Group Therapy Session for Web Accessibility Program Managers</a:t>
                      </a:r>
                      <a:endParaRPr lang="en-US" sz="1400" b="0" i="0" dirty="0">
                        <a:solidFill>
                          <a:srgbClr val="052049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616040"/>
                  </a:ext>
                </a:extLst>
              </a:tr>
              <a:tr h="28367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 dirty="0">
                          <a:solidFill>
                            <a:srgbClr val="052049"/>
                          </a:solidFill>
                          <a:effectLst/>
                          <a:latin typeface="Helvetica Neue" panose="02000503000000020004" pitchFamily="2" charset="0"/>
                        </a:rPr>
                        <a:t>Agenda</a:t>
                      </a:r>
                      <a:endParaRPr lang="en-US" sz="1400" b="0" i="0" dirty="0">
                        <a:solidFill>
                          <a:srgbClr val="052049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342602"/>
                  </a:ext>
                </a:extLst>
              </a:tr>
              <a:tr h="39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activities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856243"/>
                  </a:ext>
                </a:extLst>
              </a:tr>
              <a:tr h="39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057141"/>
                  </a:ext>
                </a:extLst>
              </a:tr>
              <a:tr h="39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Successes and Challenges</a:t>
                      </a:r>
                      <a:endParaRPr lang="en-US" sz="1400" b="0" i="0" kern="1200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279755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973573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Root Causes Exercise 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065257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Experiments to Try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74449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407873"/>
                  </a:ext>
                </a:extLst>
              </a:tr>
              <a:tr h="37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our Takeaways</a:t>
                      </a:r>
                      <a:endParaRPr lang="en-US" sz="1400" b="0" i="0" kern="1200" dirty="0">
                        <a:solidFill>
                          <a:srgbClr val="05204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2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347919"/>
                  </a:ext>
                </a:extLst>
              </a:tr>
            </a:tbl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B8AD8C1-F2C8-854A-9CAD-ACDC94818C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20360300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Introduction activities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4089693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Share Successes and Challenges</a:t>
            </a:r>
            <a:endParaRPr lang="en-US" sz="2400" b="0" i="0" kern="1200" dirty="0"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18546959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Root Causes Exercise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16144472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Identify Experiments to Try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41526389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82E7E3-3B8F-002C-3B9C-80A35E4A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dirty="0">
                <a:effectLst/>
                <a:latin typeface="+mn-lt"/>
                <a:ea typeface="+mn-ea"/>
                <a:cs typeface="+mn-cs"/>
              </a:rPr>
              <a:t>Share our Takeaways</a:t>
            </a:r>
            <a:endParaRPr lang="en-US" sz="2400" b="0" i="0" kern="1200" dirty="0"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2A3EF7-A698-90C3-4EAE-C4D463CD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Accessing Higher Ground 2023, Jill Wolters, UCSF</a:t>
            </a:r>
          </a:p>
        </p:txBody>
      </p:sp>
    </p:spTree>
    <p:extLst>
      <p:ext uri="{BB962C8B-B14F-4D97-AF65-F5344CB8AC3E}">
        <p14:creationId xmlns:p14="http://schemas.microsoft.com/office/powerpoint/2010/main" val="27982584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25B5CF-CEAE-09F8-E3BD-F1F4AD8D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keep in touch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46583-1625-86F5-4479-2B56F2C4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5" y="1401417"/>
            <a:ext cx="8303315" cy="293204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Jill.Wolters@ucsf.edu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https://www.linkedin.com/in/jill-wolters/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73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70FE61-5448-6C09-EEDF-5812D0BF48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210" y="-735349"/>
            <a:ext cx="8173580" cy="458587"/>
          </a:xfrm>
        </p:spPr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8165171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Classic">
  <a:themeElements>
    <a:clrScheme name="UCSF 1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6A0AC"/>
      </a:accent2>
      <a:accent3>
        <a:srgbClr val="32A03E"/>
      </a:accent3>
      <a:accent4>
        <a:srgbClr val="A238BA"/>
      </a:accent4>
      <a:accent5>
        <a:srgbClr val="C32882"/>
      </a:accent5>
      <a:accent6>
        <a:srgbClr val="6C61D0"/>
      </a:accent6>
      <a:hlink>
        <a:srgbClr val="178CCB"/>
      </a:hlink>
      <a:folHlink>
        <a:srgbClr val="5F5F5F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algn="l">
          <a:defRPr sz="2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4C011EFAC014E841601D08B4CD2AB" ma:contentTypeVersion="13" ma:contentTypeDescription="Create a new document." ma:contentTypeScope="" ma:versionID="60f12385e630cd556d075d2a9b23bcfa">
  <xsd:schema xmlns:xsd="http://www.w3.org/2001/XMLSchema" xmlns:xs="http://www.w3.org/2001/XMLSchema" xmlns:p="http://schemas.microsoft.com/office/2006/metadata/properties" xmlns:ns2="a3461526-5d75-42bc-9b65-87242ebc2ee4" xmlns:ns3="20e625d3-8b5b-462f-b01f-f251349aaa13" targetNamespace="http://schemas.microsoft.com/office/2006/metadata/properties" ma:root="true" ma:fieldsID="2c7d1ebc3afae59f930ea42c7a142b82" ns2:_="" ns3:_="">
    <xsd:import namespace="a3461526-5d75-42bc-9b65-87242ebc2ee4"/>
    <xsd:import namespace="20e625d3-8b5b-462f-b01f-f251349a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61526-5d75-42bc-9b65-87242ebc2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625d3-8b5b-462f-b01f-f251349aaa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077F2FC-0860-4824-8004-B22813AEC4A3}">
  <ds:schemaRefs>
    <ds:schemaRef ds:uri="20e625d3-8b5b-462f-b01f-f251349aaa13"/>
    <ds:schemaRef ds:uri="a3461526-5d75-42bc-9b65-87242ebc2e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0e625d3-8b5b-462f-b01f-f251349aaa13"/>
    <ds:schemaRef ds:uri="a3461526-5d75-42bc-9b65-87242ebc2e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180</TotalTime>
  <Words>227</Words>
  <Application>Microsoft Macintosh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.AppleSystemUIFont</vt:lpstr>
      <vt:lpstr>Arial</vt:lpstr>
      <vt:lpstr>Garamond</vt:lpstr>
      <vt:lpstr>Helvetica Neue</vt:lpstr>
      <vt:lpstr>Wingdings</vt:lpstr>
      <vt:lpstr>UCSF Classic</vt:lpstr>
      <vt:lpstr>UCSF Contemporary Pattern 1</vt:lpstr>
      <vt:lpstr>Why is Web Accessibility Still a Problem?    A Group Therapy Session for Web Accessibility Program Managers</vt:lpstr>
      <vt:lpstr>Agenda</vt:lpstr>
      <vt:lpstr>Introduction activities</vt:lpstr>
      <vt:lpstr>Share Successes and Challenges</vt:lpstr>
      <vt:lpstr>Root Causes Exercise </vt:lpstr>
      <vt:lpstr>Identify Experiments to Try</vt:lpstr>
      <vt:lpstr>Share our Takeaways</vt:lpstr>
      <vt:lpstr>Thank you and keep in touch</vt:lpstr>
      <vt:lpstr>The end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Wolters, Jill</cp:lastModifiedBy>
  <cp:revision>5</cp:revision>
  <dcterms:created xsi:type="dcterms:W3CDTF">2017-04-18T17:07:44Z</dcterms:created>
  <dcterms:modified xsi:type="dcterms:W3CDTF">2023-11-05T21:49:19Z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0x0101006D34C011EFAC014E841601D08B4CD2AB</vt:lpwstr>
  </property>
</Properties>
</file>