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60" r:id="rId6"/>
    <p:sldId id="280" r:id="rId7"/>
    <p:sldId id="257" r:id="rId8"/>
    <p:sldId id="277" r:id="rId9"/>
    <p:sldId id="290" r:id="rId10"/>
    <p:sldId id="291" r:id="rId11"/>
    <p:sldId id="292" r:id="rId12"/>
    <p:sldId id="293" r:id="rId13"/>
    <p:sldId id="261" r:id="rId14"/>
    <p:sldId id="262" r:id="rId15"/>
    <p:sldId id="258" r:id="rId16"/>
    <p:sldId id="267" r:id="rId17"/>
    <p:sldId id="282" r:id="rId18"/>
    <p:sldId id="274" r:id="rId19"/>
    <p:sldId id="275" r:id="rId20"/>
    <p:sldId id="288" r:id="rId21"/>
    <p:sldId id="268" r:id="rId22"/>
    <p:sldId id="289" r:id="rId23"/>
    <p:sldId id="276" r:id="rId24"/>
    <p:sldId id="286" r:id="rId25"/>
    <p:sldId id="285" r:id="rId26"/>
    <p:sldId id="270" r:id="rId27"/>
    <p:sldId id="283" r:id="rId28"/>
    <p:sldId id="271" r:id="rId29"/>
    <p:sldId id="287" r:id="rId30"/>
    <p:sldId id="269" r:id="rId31"/>
    <p:sldId id="284" r:id="rId32"/>
    <p:sldId id="272" r:id="rId33"/>
    <p:sldId id="273" r:id="rId34"/>
    <p:sldId id="294" r:id="rId35"/>
    <p:sldId id="295" r:id="rId3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50"/>
  </p:normalViewPr>
  <p:slideViewPr>
    <p:cSldViewPr snapToGrid="0" snapToObjects="1">
      <p:cViewPr varScale="1">
        <p:scale>
          <a:sx n="88" d="100"/>
          <a:sy n="88" d="100"/>
        </p:scale>
        <p:origin x="604" y="64"/>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0443"/>
            <a:ext cx="2057400" cy="40541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40443"/>
            <a:ext cx="6019800" cy="38282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7587"/>
            <a:ext cx="8229600" cy="8572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08891"/>
            <a:ext cx="4040188" cy="7025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92884"/>
            <a:ext cx="4040188" cy="26017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208891"/>
            <a:ext cx="4041775" cy="7025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992884"/>
            <a:ext cx="4041775" cy="26017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567465"/>
            <a:ext cx="5111750" cy="40271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1903"/>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116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791199" y="4368686"/>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2780" y="4767263"/>
            <a:ext cx="844019" cy="273844"/>
          </a:xfrm>
          <a:prstGeom prst="rect">
            <a:avLst/>
          </a:prstGeom>
        </p:spPr>
        <p:txBody>
          <a:bodyPr vert="horz" lIns="91440" tIns="45720" rIns="91440" bIns="45720" rtlCol="0" anchor="ctr"/>
          <a:lstStyle>
            <a:lvl1pPr algn="ctr">
              <a:defRPr sz="1200">
                <a:solidFill>
                  <a:schemeClr val="bg2"/>
                </a:solidFill>
                <a:latin typeface="Trebuchet MS"/>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3600" b="1" i="0" kern="1200">
          <a:solidFill>
            <a:schemeClr val="tx1"/>
          </a:solidFill>
          <a:latin typeface="Trebuchet M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rebuchet M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rebuchet M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rebuchet M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rebuchet M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rebuchet M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oi.org/10.1002/piq.20001" TargetMode="External"/><Relationship Id="rId2" Type="http://schemas.openxmlformats.org/officeDocument/2006/relationships/hyperlink" Target="http://www.jstor.org/stable/26458505" TargetMode="External"/><Relationship Id="rId1" Type="http://schemas.openxmlformats.org/officeDocument/2006/relationships/slideLayout" Target="../slideLayouts/slideLayout2.xml"/><Relationship Id="rId4" Type="http://schemas.openxmlformats.org/officeDocument/2006/relationships/hyperlink" Target="https://doi.org/10.1016/j.iheduc.2011.11.002"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doi.org/10.1186/s41239-019-0158-x" TargetMode="External"/><Relationship Id="rId2" Type="http://schemas.openxmlformats.org/officeDocument/2006/relationships/hyperlink" Target="https://doi.org/10.20343/teachlearninqu.10.2" TargetMode="External"/><Relationship Id="rId1" Type="http://schemas.openxmlformats.org/officeDocument/2006/relationships/slideLayout" Target="../slideLayouts/slideLayout2.xml"/><Relationship Id="rId4" Type="http://schemas.openxmlformats.org/officeDocument/2006/relationships/hyperlink" Target="https://doi.org/10.1016/j.iheduc.2013.09.00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DB361-FF23-41B2-9429-6873B3AA5DCE}"/>
              </a:ext>
            </a:extLst>
          </p:cNvPr>
          <p:cNvSpPr>
            <a:spLocks noGrp="1"/>
          </p:cNvSpPr>
          <p:nvPr>
            <p:ph type="ctrTitle"/>
          </p:nvPr>
        </p:nvSpPr>
        <p:spPr>
          <a:xfrm>
            <a:off x="295421" y="1597819"/>
            <a:ext cx="8525021" cy="1102519"/>
          </a:xfrm>
        </p:spPr>
        <p:txBody>
          <a:bodyPr>
            <a:normAutofit fontScale="90000"/>
          </a:bodyPr>
          <a:lstStyle/>
          <a:p>
            <a:r>
              <a:rPr lang="en-US" b="1" i="0" dirty="0">
                <a:solidFill>
                  <a:srgbClr val="3F3F3F"/>
                </a:solidFill>
                <a:effectLst/>
                <a:latin typeface="+mn-lt"/>
              </a:rPr>
              <a:t>Making the Connection: How to Impact Student Outcomes by Building Self-Efficacy</a:t>
            </a:r>
          </a:p>
        </p:txBody>
      </p:sp>
      <p:sp>
        <p:nvSpPr>
          <p:cNvPr id="3" name="Subtitle 2">
            <a:extLst>
              <a:ext uri="{FF2B5EF4-FFF2-40B4-BE49-F238E27FC236}">
                <a16:creationId xmlns:a16="http://schemas.microsoft.com/office/drawing/2014/main" id="{94669F68-003F-4F5F-B67E-87561AF56FB0}"/>
              </a:ext>
            </a:extLst>
          </p:cNvPr>
          <p:cNvSpPr>
            <a:spLocks noGrp="1"/>
          </p:cNvSpPr>
          <p:nvPr>
            <p:ph type="subTitle" idx="1"/>
          </p:nvPr>
        </p:nvSpPr>
        <p:spPr>
          <a:xfrm>
            <a:off x="1103086" y="2842079"/>
            <a:ext cx="6400800" cy="1314450"/>
          </a:xfrm>
        </p:spPr>
        <p:txBody>
          <a:bodyPr/>
          <a:lstStyle/>
          <a:p>
            <a:r>
              <a:rPr lang="en-US" dirty="0">
                <a:solidFill>
                  <a:schemeClr val="tx1"/>
                </a:solidFill>
                <a:latin typeface="Calibri" panose="020F0502020204030204" pitchFamily="34" charset="0"/>
                <a:cs typeface="Calibri" panose="020F0502020204030204" pitchFamily="34" charset="0"/>
              </a:rPr>
              <a:t>Dr. Paula McMahon</a:t>
            </a:r>
          </a:p>
          <a:p>
            <a:r>
              <a:rPr lang="en-US" dirty="0">
                <a:solidFill>
                  <a:schemeClr val="tx1"/>
                </a:solidFill>
                <a:latin typeface="Calibri" panose="020F0502020204030204" pitchFamily="34" charset="0"/>
                <a:cs typeface="Calibri" panose="020F0502020204030204" pitchFamily="34" charset="0"/>
              </a:rPr>
              <a:t>Kiera Miller</a:t>
            </a:r>
          </a:p>
        </p:txBody>
      </p:sp>
    </p:spTree>
    <p:extLst>
      <p:ext uri="{BB962C8B-B14F-4D97-AF65-F5344CB8AC3E}">
        <p14:creationId xmlns:p14="http://schemas.microsoft.com/office/powerpoint/2010/main" val="190510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76C7-375A-4E86-8B49-481070FFCA39}"/>
              </a:ext>
            </a:extLst>
          </p:cNvPr>
          <p:cNvSpPr>
            <a:spLocks noGrp="1"/>
          </p:cNvSpPr>
          <p:nvPr>
            <p:ph type="title"/>
          </p:nvPr>
        </p:nvSpPr>
        <p:spPr/>
        <p:txBody>
          <a:bodyPr/>
          <a:lstStyle/>
          <a:p>
            <a:r>
              <a:rPr lang="en-US" dirty="0">
                <a:latin typeface="+mj-lt"/>
              </a:rPr>
              <a:t>Perception</a:t>
            </a:r>
          </a:p>
        </p:txBody>
      </p:sp>
      <p:sp>
        <p:nvSpPr>
          <p:cNvPr id="3" name="Content Placeholder 2">
            <a:extLst>
              <a:ext uri="{FF2B5EF4-FFF2-40B4-BE49-F238E27FC236}">
                <a16:creationId xmlns:a16="http://schemas.microsoft.com/office/drawing/2014/main" id="{746A7AAC-B00D-4577-B14D-965865061305}"/>
              </a:ext>
            </a:extLst>
          </p:cNvPr>
          <p:cNvSpPr>
            <a:spLocks noGrp="1"/>
          </p:cNvSpPr>
          <p:nvPr>
            <p:ph idx="1"/>
          </p:nvPr>
        </p:nvSpPr>
        <p:spPr/>
        <p:txBody>
          <a:bodyPr>
            <a:normAutofit/>
          </a:bodyPr>
          <a:lstStyle/>
          <a:p>
            <a:pPr marL="0" indent="0">
              <a:buNone/>
            </a:pPr>
            <a:r>
              <a:rPr lang="en-US" dirty="0">
                <a:effectLst/>
                <a:latin typeface="+mn-lt"/>
                <a:ea typeface="Calibri" panose="020F0502020204030204" pitchFamily="34" charset="0"/>
                <a:cs typeface="Arial" panose="020B0604020202020204" pitchFamily="34" charset="0"/>
              </a:rPr>
              <a:t>Bandura and his colleagues were able to demonstrate that perceived self-efficacy, was a predictor of positive student outcomes and engagement. </a:t>
            </a:r>
          </a:p>
          <a:p>
            <a:pPr marL="0" indent="0">
              <a:buNone/>
            </a:pPr>
            <a:r>
              <a:rPr lang="en-US" sz="1400" i="1" dirty="0">
                <a:effectLst/>
                <a:latin typeface="+mn-lt"/>
                <a:ea typeface="Calibri" panose="020F0502020204030204" pitchFamily="34" charset="0"/>
                <a:cs typeface="Arial" panose="020B0604020202020204" pitchFamily="34" charset="0"/>
              </a:rPr>
              <a:t>(</a:t>
            </a:r>
            <a:r>
              <a:rPr lang="en-US" sz="1400" i="1" dirty="0" err="1">
                <a:effectLst/>
                <a:latin typeface="+mn-lt"/>
                <a:ea typeface="Calibri" panose="020F0502020204030204" pitchFamily="34" charset="0"/>
                <a:cs typeface="Arial" panose="020B0604020202020204" pitchFamily="34" charset="0"/>
              </a:rPr>
              <a:t>Caprara</a:t>
            </a:r>
            <a:r>
              <a:rPr lang="en-US" sz="1400" i="1" dirty="0">
                <a:effectLst/>
                <a:latin typeface="+mn-lt"/>
                <a:ea typeface="Calibri" panose="020F0502020204030204" pitchFamily="34" charset="0"/>
                <a:cs typeface="Arial" panose="020B0604020202020204" pitchFamily="34" charset="0"/>
              </a:rPr>
              <a:t>, </a:t>
            </a:r>
            <a:r>
              <a:rPr lang="en-US" sz="1400" i="1" dirty="0" err="1">
                <a:effectLst/>
                <a:latin typeface="+mn-lt"/>
                <a:ea typeface="Calibri" panose="020F0502020204030204" pitchFamily="34" charset="0"/>
                <a:cs typeface="Arial" panose="020B0604020202020204" pitchFamily="34" charset="0"/>
              </a:rPr>
              <a:t>Fida</a:t>
            </a:r>
            <a:r>
              <a:rPr lang="en-US" sz="1400" i="1" dirty="0">
                <a:effectLst/>
                <a:latin typeface="+mn-lt"/>
                <a:ea typeface="Calibri" panose="020F0502020204030204" pitchFamily="34" charset="0"/>
                <a:cs typeface="Arial" panose="020B0604020202020204" pitchFamily="34" charset="0"/>
              </a:rPr>
              <a:t>, </a:t>
            </a:r>
            <a:r>
              <a:rPr lang="en-US" sz="1400" i="1" dirty="0" err="1">
                <a:effectLst/>
                <a:latin typeface="+mn-lt"/>
                <a:ea typeface="Calibri" panose="020F0502020204030204" pitchFamily="34" charset="0"/>
                <a:cs typeface="Arial" panose="020B0604020202020204" pitchFamily="34" charset="0"/>
              </a:rPr>
              <a:t>Vecchione</a:t>
            </a:r>
            <a:r>
              <a:rPr lang="en-US" sz="1400" i="1" dirty="0">
                <a:effectLst/>
                <a:latin typeface="+mn-lt"/>
                <a:ea typeface="Calibri" panose="020F0502020204030204" pitchFamily="34" charset="0"/>
                <a:cs typeface="Arial" panose="020B0604020202020204" pitchFamily="34" charset="0"/>
              </a:rPr>
              <a:t>, Del Bove, Vecchio, </a:t>
            </a:r>
            <a:r>
              <a:rPr lang="en-US" sz="1400" i="1" dirty="0" err="1">
                <a:effectLst/>
                <a:latin typeface="+mn-lt"/>
                <a:ea typeface="Calibri" panose="020F0502020204030204" pitchFamily="34" charset="0"/>
                <a:cs typeface="Arial" panose="020B0604020202020204" pitchFamily="34" charset="0"/>
              </a:rPr>
              <a:t>Barbaranelli</a:t>
            </a:r>
            <a:r>
              <a:rPr lang="en-US" sz="1400" i="1" dirty="0">
                <a:effectLst/>
                <a:latin typeface="+mn-lt"/>
                <a:ea typeface="Calibri" panose="020F0502020204030204" pitchFamily="34" charset="0"/>
                <a:cs typeface="Arial" panose="020B0604020202020204" pitchFamily="34" charset="0"/>
              </a:rPr>
              <a:t>, &amp; Bandura 2008).</a:t>
            </a:r>
            <a:endParaRPr lang="en-US" sz="1400" i="1" dirty="0">
              <a:latin typeface="+mn-lt"/>
              <a:cs typeface="Arial" panose="020B0604020202020204" pitchFamily="34" charset="0"/>
            </a:endParaRPr>
          </a:p>
        </p:txBody>
      </p:sp>
    </p:spTree>
    <p:extLst>
      <p:ext uri="{BB962C8B-B14F-4D97-AF65-F5344CB8AC3E}">
        <p14:creationId xmlns:p14="http://schemas.microsoft.com/office/powerpoint/2010/main" val="259379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D265-B6AF-4BD9-9C35-45CACC9CE69F}"/>
              </a:ext>
            </a:extLst>
          </p:cNvPr>
          <p:cNvSpPr>
            <a:spLocks noGrp="1"/>
          </p:cNvSpPr>
          <p:nvPr>
            <p:ph type="title"/>
          </p:nvPr>
        </p:nvSpPr>
        <p:spPr>
          <a:xfrm>
            <a:off x="457200" y="305719"/>
            <a:ext cx="8229600" cy="857250"/>
          </a:xfrm>
        </p:spPr>
        <p:txBody>
          <a:bodyPr/>
          <a:lstStyle/>
          <a:p>
            <a:r>
              <a:rPr lang="en-US" dirty="0">
                <a:latin typeface="+mj-lt"/>
              </a:rPr>
              <a:t>So how do we engage students?</a:t>
            </a:r>
          </a:p>
        </p:txBody>
      </p:sp>
      <p:sp>
        <p:nvSpPr>
          <p:cNvPr id="3" name="Content Placeholder 2">
            <a:extLst>
              <a:ext uri="{FF2B5EF4-FFF2-40B4-BE49-F238E27FC236}">
                <a16:creationId xmlns:a16="http://schemas.microsoft.com/office/drawing/2014/main" id="{58B93953-E5F2-4F7A-8BE2-3D81F281EA94}"/>
              </a:ext>
            </a:extLst>
          </p:cNvPr>
          <p:cNvSpPr>
            <a:spLocks noGrp="1"/>
          </p:cNvSpPr>
          <p:nvPr>
            <p:ph idx="1"/>
          </p:nvPr>
        </p:nvSpPr>
        <p:spPr>
          <a:xfrm>
            <a:off x="367645" y="1140207"/>
            <a:ext cx="8493551" cy="3412939"/>
          </a:xfrm>
        </p:spPr>
        <p:txBody>
          <a:bodyPr>
            <a:normAutofit fontScale="62500" lnSpcReduction="20000"/>
          </a:bodyPr>
          <a:lstStyle/>
          <a:p>
            <a:pPr marL="0" indent="0">
              <a:buNone/>
            </a:pPr>
            <a:r>
              <a:rPr lang="en-US" sz="3700" dirty="0">
                <a:effectLst/>
                <a:latin typeface="Calibri" panose="020F0502020204030204" pitchFamily="34" charset="0"/>
                <a:ea typeface="Calibri" panose="020F0502020204030204" pitchFamily="34" charset="0"/>
                <a:cs typeface="Times New Roman" panose="02020603050405020304" pitchFamily="18" charset="0"/>
              </a:rPr>
              <a:t>Bandura directed research towards social learning and human motivation, in his book on the topic of self-efficacy, he summarized the topic this way: ‘People make causal contributions to their own psychosocial functioning through mechanisms of personal agency. Among the mechanisms of agency, none is more central or pervasive than beliefs of personal efficacy. Unless people believe they can produce desired effects by their actions, they have little incentive to act. Efficacy belief, therefore, is a major basis of action” </a:t>
            </a:r>
          </a:p>
          <a:p>
            <a:pPr marL="0" inden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(Bandura 1977)</a:t>
            </a:r>
          </a:p>
          <a:p>
            <a:endParaRPr lang="en-US" dirty="0"/>
          </a:p>
        </p:txBody>
      </p:sp>
    </p:spTree>
    <p:extLst>
      <p:ext uri="{BB962C8B-B14F-4D97-AF65-F5344CB8AC3E}">
        <p14:creationId xmlns:p14="http://schemas.microsoft.com/office/powerpoint/2010/main" val="271191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E833-20E9-43A7-A116-251D0877CAC9}"/>
              </a:ext>
            </a:extLst>
          </p:cNvPr>
          <p:cNvSpPr>
            <a:spLocks noGrp="1"/>
          </p:cNvSpPr>
          <p:nvPr>
            <p:ph type="title"/>
          </p:nvPr>
        </p:nvSpPr>
        <p:spPr/>
        <p:txBody>
          <a:bodyPr/>
          <a:lstStyle/>
          <a:p>
            <a:r>
              <a:rPr lang="en-US" dirty="0">
                <a:latin typeface="+mj-lt"/>
              </a:rPr>
              <a:t>Building Self Efficacy</a:t>
            </a:r>
          </a:p>
        </p:txBody>
      </p:sp>
      <p:sp>
        <p:nvSpPr>
          <p:cNvPr id="3" name="Content Placeholder 2">
            <a:extLst>
              <a:ext uri="{FF2B5EF4-FFF2-40B4-BE49-F238E27FC236}">
                <a16:creationId xmlns:a16="http://schemas.microsoft.com/office/drawing/2014/main" id="{E1F62C5C-7A81-47AC-9A80-5958F9B87D91}"/>
              </a:ext>
            </a:extLst>
          </p:cNvPr>
          <p:cNvSpPr>
            <a:spLocks noGrp="1"/>
          </p:cNvSpPr>
          <p:nvPr>
            <p:ph idx="1"/>
          </p:nvPr>
        </p:nvSpPr>
        <p:spPr/>
        <p:txBody>
          <a:bodyPr>
            <a:normAutofit fontScale="92500" lnSpcReduction="20000"/>
          </a:bodyPr>
          <a:lstStyle/>
          <a:p>
            <a:pPr marL="0" indent="0">
              <a:buNone/>
            </a:pPr>
            <a:r>
              <a:rPr lang="en-US" dirty="0">
                <a:latin typeface="+mn-lt"/>
              </a:rPr>
              <a:t>Self-efficacy has been shown to have a direct impact on academic achievement and can be positively correlated to students’ self-regulated learning strategies. This means that self-efficacy helps students do things like plan their work, manage their time, apply sustained effort, persevere through challenging tasks, and think metacognitively. Self-efficacy is a learned behavior.</a:t>
            </a:r>
          </a:p>
        </p:txBody>
      </p:sp>
    </p:spTree>
    <p:extLst>
      <p:ext uri="{BB962C8B-B14F-4D97-AF65-F5344CB8AC3E}">
        <p14:creationId xmlns:p14="http://schemas.microsoft.com/office/powerpoint/2010/main" val="270703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4A816-F195-4655-8AF7-25C9CAEBCCBD}"/>
              </a:ext>
            </a:extLst>
          </p:cNvPr>
          <p:cNvSpPr>
            <a:spLocks noGrp="1"/>
          </p:cNvSpPr>
          <p:nvPr>
            <p:ph type="title"/>
          </p:nvPr>
        </p:nvSpPr>
        <p:spPr/>
        <p:txBody>
          <a:bodyPr>
            <a:normAutofit/>
          </a:bodyPr>
          <a:lstStyle/>
          <a:p>
            <a:r>
              <a:rPr lang="en-US" dirty="0">
                <a:latin typeface="Calibri" panose="020F0502020204030204" pitchFamily="34" charset="0"/>
                <a:ea typeface="Calibri" panose="020F0502020204030204" pitchFamily="34" charset="0"/>
              </a:rPr>
              <a:t>P</a:t>
            </a:r>
            <a:r>
              <a:rPr lang="en-US" dirty="0">
                <a:effectLst/>
                <a:latin typeface="Calibri" panose="020F0502020204030204" pitchFamily="34" charset="0"/>
                <a:ea typeface="Calibri" panose="020F0502020204030204" pitchFamily="34" charset="0"/>
              </a:rPr>
              <a:t>erformance accomplishments </a:t>
            </a:r>
            <a:r>
              <a:rPr lang="en-US" dirty="0">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rPr>
              <a:t>1)</a:t>
            </a:r>
            <a:endParaRPr lang="en-US" dirty="0"/>
          </a:p>
        </p:txBody>
      </p:sp>
      <p:sp>
        <p:nvSpPr>
          <p:cNvPr id="3" name="Content Placeholder 2">
            <a:extLst>
              <a:ext uri="{FF2B5EF4-FFF2-40B4-BE49-F238E27FC236}">
                <a16:creationId xmlns:a16="http://schemas.microsoft.com/office/drawing/2014/main" id="{A26F5B10-6F23-45DE-B887-368F5C1AA9EB}"/>
              </a:ext>
            </a:extLst>
          </p:cNvPr>
          <p:cNvSpPr>
            <a:spLocks noGrp="1"/>
          </p:cNvSpPr>
          <p:nvPr>
            <p:ph idx="1"/>
          </p:nvPr>
        </p:nvSpPr>
        <p:spPr/>
        <p:txBody>
          <a:bodyPr/>
          <a:lstStyle/>
          <a:p>
            <a:r>
              <a:rPr lang="en-US" dirty="0">
                <a:latin typeface="+mn-lt"/>
              </a:rPr>
              <a:t>Guided practice</a:t>
            </a:r>
          </a:p>
          <a:p>
            <a:r>
              <a:rPr lang="en-US" dirty="0">
                <a:latin typeface="+mn-lt"/>
              </a:rPr>
              <a:t>Celebration of exceptional work</a:t>
            </a:r>
          </a:p>
          <a:p>
            <a:r>
              <a:rPr lang="en-US" dirty="0">
                <a:latin typeface="+mn-lt"/>
              </a:rPr>
              <a:t>Warm-ups</a:t>
            </a:r>
          </a:p>
          <a:p>
            <a:r>
              <a:rPr lang="en-US" dirty="0">
                <a:latin typeface="+mn-lt"/>
              </a:rPr>
              <a:t>Scaffolded questions moving from simple to complex</a:t>
            </a:r>
          </a:p>
        </p:txBody>
      </p:sp>
    </p:spTree>
    <p:extLst>
      <p:ext uri="{BB962C8B-B14F-4D97-AF65-F5344CB8AC3E}">
        <p14:creationId xmlns:p14="http://schemas.microsoft.com/office/powerpoint/2010/main" val="71417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D42F9-A1B8-9688-B309-5AF019383708}"/>
              </a:ext>
            </a:extLst>
          </p:cNvPr>
          <p:cNvSpPr>
            <a:spLocks noGrp="1"/>
          </p:cNvSpPr>
          <p:nvPr>
            <p:ph type="title"/>
          </p:nvPr>
        </p:nvSpPr>
        <p:spPr/>
        <p:txBody>
          <a:bodyPr>
            <a:normAutofit/>
          </a:bodyPr>
          <a:lstStyle/>
          <a:p>
            <a:r>
              <a:rPr lang="en-US" dirty="0">
                <a:latin typeface="Calibri" panose="020F0502020204030204" pitchFamily="34" charset="0"/>
                <a:ea typeface="Calibri" panose="020F0502020204030204" pitchFamily="34" charset="0"/>
              </a:rPr>
              <a:t>P</a:t>
            </a:r>
            <a:r>
              <a:rPr lang="en-US" dirty="0">
                <a:effectLst/>
                <a:latin typeface="Calibri" panose="020F0502020204030204" pitchFamily="34" charset="0"/>
                <a:ea typeface="Calibri" panose="020F0502020204030204" pitchFamily="34" charset="0"/>
              </a:rPr>
              <a:t>erformance accomplishments (2) </a:t>
            </a:r>
            <a:endParaRPr lang="en-US" dirty="0"/>
          </a:p>
        </p:txBody>
      </p:sp>
      <p:sp>
        <p:nvSpPr>
          <p:cNvPr id="3" name="Content Placeholder 2">
            <a:extLst>
              <a:ext uri="{FF2B5EF4-FFF2-40B4-BE49-F238E27FC236}">
                <a16:creationId xmlns:a16="http://schemas.microsoft.com/office/drawing/2014/main" id="{0F1A19B9-CF1D-6C93-E475-3AB352473920}"/>
              </a:ext>
            </a:extLst>
          </p:cNvPr>
          <p:cNvSpPr>
            <a:spLocks noGrp="1"/>
          </p:cNvSpPr>
          <p:nvPr>
            <p:ph idx="1"/>
          </p:nvPr>
        </p:nvSpPr>
        <p:spPr/>
        <p:txBody>
          <a:bodyPr>
            <a:normAutofit/>
          </a:bodyPr>
          <a:lstStyle/>
          <a:p>
            <a:r>
              <a:rPr lang="en-US" sz="2000" dirty="0">
                <a:effectLst/>
                <a:latin typeface="Calibri" panose="020F0502020204030204" pitchFamily="34" charset="0"/>
                <a:ea typeface="Calibri" panose="020F0502020204030204" pitchFamily="34" charset="0"/>
              </a:rPr>
              <a:t>“Supportive feedback from a university instructor or professor about a student’s performance in completing course assignments using online learning technology could be an important source of efficacy information.” (Bates and </a:t>
            </a:r>
            <a:r>
              <a:rPr lang="en-US" sz="2000" dirty="0" err="1">
                <a:effectLst/>
                <a:latin typeface="Calibri" panose="020F0502020204030204" pitchFamily="34" charset="0"/>
                <a:ea typeface="Calibri" panose="020F0502020204030204" pitchFamily="34" charset="0"/>
              </a:rPr>
              <a:t>Khasawneh</a:t>
            </a:r>
            <a:r>
              <a:rPr lang="en-US" sz="2000" dirty="0">
                <a:effectLst/>
                <a:latin typeface="Calibri" panose="020F0502020204030204" pitchFamily="34" charset="0"/>
                <a:ea typeface="Calibri" panose="020F0502020204030204" pitchFamily="34" charset="0"/>
              </a:rPr>
              <a:t>, 2007).</a:t>
            </a:r>
          </a:p>
          <a:p>
            <a:r>
              <a:rPr lang="en-US" sz="2000" dirty="0">
                <a:effectLst/>
                <a:latin typeface="Calibri" panose="020F0502020204030204" pitchFamily="34" charset="0"/>
                <a:ea typeface="Calibri" panose="020F0502020204030204" pitchFamily="34" charset="0"/>
              </a:rPr>
              <a:t>While Academic Self-Efficacy always plays a part in students perceived ability to address class expectations and content. Students’ ability to navigate an online class format was determined to be equally as valuable in determining their success. (Jan, 2015)</a:t>
            </a:r>
            <a:endParaRPr lang="en-US" sz="2000" dirty="0"/>
          </a:p>
        </p:txBody>
      </p:sp>
    </p:spTree>
    <p:extLst>
      <p:ext uri="{BB962C8B-B14F-4D97-AF65-F5344CB8AC3E}">
        <p14:creationId xmlns:p14="http://schemas.microsoft.com/office/powerpoint/2010/main" val="3700541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D4B7-1495-35A1-77B5-635D67F22DA9}"/>
              </a:ext>
            </a:extLst>
          </p:cNvPr>
          <p:cNvSpPr>
            <a:spLocks noGrp="1"/>
          </p:cNvSpPr>
          <p:nvPr>
            <p:ph type="title"/>
          </p:nvPr>
        </p:nvSpPr>
        <p:spPr/>
        <p:txBody>
          <a:bodyPr/>
          <a:lstStyle/>
          <a:p>
            <a:r>
              <a:rPr lang="en-US" dirty="0">
                <a:latin typeface="+mj-lt"/>
              </a:rPr>
              <a:t>Technology</a:t>
            </a:r>
          </a:p>
        </p:txBody>
      </p:sp>
      <p:sp>
        <p:nvSpPr>
          <p:cNvPr id="3" name="Content Placeholder 2">
            <a:extLst>
              <a:ext uri="{FF2B5EF4-FFF2-40B4-BE49-F238E27FC236}">
                <a16:creationId xmlns:a16="http://schemas.microsoft.com/office/drawing/2014/main" id="{14800D5A-AB79-E883-8357-CFFF2755EE80}"/>
              </a:ext>
            </a:extLst>
          </p:cNvPr>
          <p:cNvSpPr>
            <a:spLocks noGrp="1"/>
          </p:cNvSpPr>
          <p:nvPr>
            <p:ph idx="1"/>
          </p:nvPr>
        </p:nvSpPr>
        <p:spPr/>
        <p:txBody>
          <a:bodyPr>
            <a:normAutofit/>
          </a:bodyPr>
          <a:lstStyle/>
          <a:p>
            <a:pPr marL="0" indent="0">
              <a:buNone/>
            </a:pPr>
            <a:r>
              <a:rPr lang="en-US" sz="2300" dirty="0">
                <a:effectLst/>
                <a:latin typeface="Calibri" panose="020F0502020204030204" pitchFamily="34" charset="0"/>
                <a:ea typeface="Calibri" panose="020F0502020204030204" pitchFamily="34" charset="0"/>
                <a:cs typeface="Times New Roman" panose="02020603050405020304" pitchFamily="18" charset="0"/>
              </a:rPr>
              <a:t>There </a:t>
            </a:r>
            <a:r>
              <a:rPr lang="en-US" sz="2300" dirty="0">
                <a:latin typeface="Calibri" panose="020F0502020204030204" pitchFamily="34" charset="0"/>
                <a:ea typeface="Calibri" panose="020F0502020204030204" pitchFamily="34" charset="0"/>
                <a:cs typeface="Times New Roman" panose="02020603050405020304" pitchFamily="18" charset="0"/>
              </a:rPr>
              <a:t>is an </a:t>
            </a:r>
            <a:r>
              <a:rPr lang="en-US" sz="2300" dirty="0">
                <a:effectLst/>
                <a:latin typeface="Calibri" panose="020F0502020204030204" pitchFamily="34" charset="0"/>
                <a:ea typeface="Calibri" panose="020F0502020204030204" pitchFamily="34" charset="0"/>
                <a:cs typeface="Times New Roman" panose="02020603050405020304" pitchFamily="18" charset="0"/>
              </a:rPr>
              <a:t>assumption that technology is a ubiquitous experience, and while most students had connected with technology in some capacity, how they utilize it broadly differs. </a:t>
            </a:r>
          </a:p>
          <a:p>
            <a:pPr marL="0" indent="0">
              <a:buNone/>
            </a:pPr>
            <a:r>
              <a:rPr lang="en-US" sz="2300" dirty="0">
                <a:effectLst/>
                <a:latin typeface="Calibri" panose="020F0502020204030204" pitchFamily="34" charset="0"/>
                <a:ea typeface="Calibri" panose="020F0502020204030204" pitchFamily="34" charset="0"/>
                <a:cs typeface="Times New Roman" panose="02020603050405020304" pitchFamily="18" charset="0"/>
              </a:rPr>
              <a:t>Online platforms vary and there can be a learning curve adapting. “Embedded in many courses is a need to engage with internet searches, library websites and databases, and to use email or instant messaging to communicate with peers and the course convener.” (Knutsson, </a:t>
            </a:r>
            <a:r>
              <a:rPr lang="en-US" sz="2300" dirty="0" err="1">
                <a:effectLst/>
                <a:latin typeface="Calibri" panose="020F0502020204030204" pitchFamily="34" charset="0"/>
                <a:ea typeface="Calibri" panose="020F0502020204030204" pitchFamily="34" charset="0"/>
                <a:cs typeface="Times New Roman" panose="02020603050405020304" pitchFamily="18" charset="0"/>
              </a:rPr>
              <a:t>Blåsjö</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a:r>
            <a:r>
              <a:rPr lang="en-US" sz="2300" dirty="0" err="1">
                <a:effectLst/>
                <a:latin typeface="Calibri" panose="020F0502020204030204" pitchFamily="34" charset="0"/>
                <a:ea typeface="Calibri" panose="020F0502020204030204" pitchFamily="34" charset="0"/>
                <a:cs typeface="Times New Roman" panose="02020603050405020304" pitchFamily="18" charset="0"/>
              </a:rPr>
              <a:t>Hållsten</a:t>
            </a:r>
            <a:r>
              <a:rPr lang="en-US" sz="2300" dirty="0">
                <a:effectLst/>
                <a:latin typeface="Calibri" panose="020F0502020204030204" pitchFamily="34" charset="0"/>
                <a:ea typeface="Calibri" panose="020F0502020204030204" pitchFamily="34" charset="0"/>
                <a:cs typeface="Times New Roman" panose="02020603050405020304" pitchFamily="18" charset="0"/>
              </a:rPr>
              <a:t>, &amp; </a:t>
            </a:r>
            <a:r>
              <a:rPr lang="en-US" sz="2300" dirty="0" err="1">
                <a:effectLst/>
                <a:latin typeface="Calibri" panose="020F0502020204030204" pitchFamily="34" charset="0"/>
                <a:ea typeface="Calibri" panose="020F0502020204030204" pitchFamily="34" charset="0"/>
                <a:cs typeface="Times New Roman" panose="02020603050405020304" pitchFamily="18" charset="0"/>
              </a:rPr>
              <a:t>Karlström</a:t>
            </a:r>
            <a:r>
              <a:rPr lang="en-US" sz="2300" dirty="0">
                <a:effectLst/>
                <a:latin typeface="Calibri" panose="020F0502020204030204" pitchFamily="34" charset="0"/>
                <a:ea typeface="Calibri" panose="020F0502020204030204" pitchFamily="34" charset="0"/>
                <a:cs typeface="Times New Roman" panose="02020603050405020304" pitchFamily="18" charset="0"/>
              </a:rPr>
              <a:t>, 2012).</a:t>
            </a:r>
            <a:endParaRPr lang="en-US" sz="2300" dirty="0"/>
          </a:p>
        </p:txBody>
      </p:sp>
    </p:spTree>
    <p:extLst>
      <p:ext uri="{BB962C8B-B14F-4D97-AF65-F5344CB8AC3E}">
        <p14:creationId xmlns:p14="http://schemas.microsoft.com/office/powerpoint/2010/main" val="389241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D4B7-1495-35A1-77B5-635D67F22DA9}"/>
              </a:ext>
            </a:extLst>
          </p:cNvPr>
          <p:cNvSpPr>
            <a:spLocks noGrp="1"/>
          </p:cNvSpPr>
          <p:nvPr>
            <p:ph type="title"/>
          </p:nvPr>
        </p:nvSpPr>
        <p:spPr/>
        <p:txBody>
          <a:bodyPr/>
          <a:lstStyle/>
          <a:p>
            <a:r>
              <a:rPr lang="en-US" dirty="0">
                <a:latin typeface="+mj-lt"/>
              </a:rPr>
              <a:t>Technology</a:t>
            </a:r>
          </a:p>
        </p:txBody>
      </p:sp>
      <p:sp>
        <p:nvSpPr>
          <p:cNvPr id="3" name="Content Placeholder 2">
            <a:extLst>
              <a:ext uri="{FF2B5EF4-FFF2-40B4-BE49-F238E27FC236}">
                <a16:creationId xmlns:a16="http://schemas.microsoft.com/office/drawing/2014/main" id="{14800D5A-AB79-E883-8357-CFFF2755EE80}"/>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300" dirty="0">
                <a:effectLst/>
                <a:latin typeface="Calibri" panose="020F0502020204030204" pitchFamily="34" charset="0"/>
                <a:ea typeface="Calibri" panose="020F0502020204030204" pitchFamily="34" charset="0"/>
                <a:cs typeface="Times New Roman" panose="02020603050405020304" pitchFamily="18" charset="0"/>
              </a:rPr>
              <a:t>Embedding as a standard practice guidance through video’s, written explanations and the offer to meet with students and talk them though navigating the Learning Management System (LMS) can go a long way to diminishing student fears. Creating short five-minute videos guiding students through the class, explaining the online library system, can demystify these systems and make them more accessible. </a:t>
            </a:r>
          </a:p>
        </p:txBody>
      </p:sp>
    </p:spTree>
    <p:extLst>
      <p:ext uri="{BB962C8B-B14F-4D97-AF65-F5344CB8AC3E}">
        <p14:creationId xmlns:p14="http://schemas.microsoft.com/office/powerpoint/2010/main" val="4194246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A984-E145-9789-F402-E769C5EA23BE}"/>
              </a:ext>
            </a:extLst>
          </p:cNvPr>
          <p:cNvSpPr>
            <a:spLocks noGrp="1"/>
          </p:cNvSpPr>
          <p:nvPr>
            <p:ph type="title"/>
          </p:nvPr>
        </p:nvSpPr>
        <p:spPr/>
        <p:txBody>
          <a:bodyPr/>
          <a:lstStyle/>
          <a:p>
            <a:r>
              <a:rPr lang="en-US" dirty="0">
                <a:latin typeface="+mj-lt"/>
              </a:rPr>
              <a:t>Online Format: The Easier the Better</a:t>
            </a:r>
          </a:p>
        </p:txBody>
      </p:sp>
      <p:sp>
        <p:nvSpPr>
          <p:cNvPr id="3" name="Content Placeholder 2">
            <a:extLst>
              <a:ext uri="{FF2B5EF4-FFF2-40B4-BE49-F238E27FC236}">
                <a16:creationId xmlns:a16="http://schemas.microsoft.com/office/drawing/2014/main" id="{CDA809DC-4B74-51D6-F35B-298BC66AB9BD}"/>
              </a:ext>
            </a:extLst>
          </p:cNvPr>
          <p:cNvSpPr>
            <a:spLocks noGrp="1"/>
          </p:cNvSpPr>
          <p:nvPr>
            <p:ph idx="1"/>
          </p:nvPr>
        </p:nvSpPr>
        <p:spPr/>
        <p:txBody>
          <a:bodyPr>
            <a:normAutofit/>
          </a:bodyPr>
          <a:lstStyle/>
          <a:p>
            <a:r>
              <a:rPr lang="en-US" dirty="0">
                <a:latin typeface="+mn-lt"/>
              </a:rPr>
              <a:t>Keep structure and resources needed for weekly assignments and readings minimal and straightforward.</a:t>
            </a:r>
          </a:p>
          <a:p>
            <a:r>
              <a:rPr lang="en-US" dirty="0">
                <a:latin typeface="+mn-lt"/>
              </a:rPr>
              <a:t>Additional information in the weekly tasks can be overwhelming and make students feel like tackling the weekly material is a daunting task. </a:t>
            </a:r>
          </a:p>
        </p:txBody>
      </p:sp>
    </p:spTree>
    <p:extLst>
      <p:ext uri="{BB962C8B-B14F-4D97-AF65-F5344CB8AC3E}">
        <p14:creationId xmlns:p14="http://schemas.microsoft.com/office/powerpoint/2010/main" val="328342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F88B-EFAB-4C97-8BE6-2E3B97795625}"/>
              </a:ext>
            </a:extLst>
          </p:cNvPr>
          <p:cNvSpPr>
            <a:spLocks noGrp="1"/>
          </p:cNvSpPr>
          <p:nvPr>
            <p:ph type="title"/>
          </p:nvPr>
        </p:nvSpPr>
        <p:spPr/>
        <p:txBody>
          <a:bodyPr/>
          <a:lstStyle/>
          <a:p>
            <a:r>
              <a:rPr lang="en-US" b="1" dirty="0">
                <a:latin typeface="+mj-lt"/>
              </a:rPr>
              <a:t>Vicarious experiences</a:t>
            </a:r>
            <a:endParaRPr lang="en-US" dirty="0">
              <a:latin typeface="+mj-lt"/>
            </a:endParaRPr>
          </a:p>
        </p:txBody>
      </p:sp>
      <p:sp>
        <p:nvSpPr>
          <p:cNvPr id="3" name="Content Placeholder 2">
            <a:extLst>
              <a:ext uri="{FF2B5EF4-FFF2-40B4-BE49-F238E27FC236}">
                <a16:creationId xmlns:a16="http://schemas.microsoft.com/office/drawing/2014/main" id="{B1D6CE31-DB66-4A34-ADF0-6BE37B60C927}"/>
              </a:ext>
            </a:extLst>
          </p:cNvPr>
          <p:cNvSpPr>
            <a:spLocks noGrp="1"/>
          </p:cNvSpPr>
          <p:nvPr>
            <p:ph idx="1"/>
          </p:nvPr>
        </p:nvSpPr>
        <p:spPr/>
        <p:txBody>
          <a:bodyPr/>
          <a:lstStyle/>
          <a:p>
            <a:r>
              <a:rPr lang="en-US" dirty="0">
                <a:latin typeface="+mn-lt"/>
              </a:rPr>
              <a:t>Guest Speakers</a:t>
            </a:r>
          </a:p>
          <a:p>
            <a:r>
              <a:rPr lang="en-US" dirty="0">
                <a:latin typeface="+mn-lt"/>
              </a:rPr>
              <a:t>Teacher modeling</a:t>
            </a:r>
          </a:p>
          <a:p>
            <a:r>
              <a:rPr lang="en-US" dirty="0">
                <a:latin typeface="+mn-lt"/>
              </a:rPr>
              <a:t>Peer modelling</a:t>
            </a:r>
          </a:p>
          <a:p>
            <a:r>
              <a:rPr lang="en-US" dirty="0">
                <a:latin typeface="+mn-lt"/>
              </a:rPr>
              <a:t>Student demonstrations for the class</a:t>
            </a:r>
          </a:p>
        </p:txBody>
      </p:sp>
    </p:spTree>
    <p:extLst>
      <p:ext uri="{BB962C8B-B14F-4D97-AF65-F5344CB8AC3E}">
        <p14:creationId xmlns:p14="http://schemas.microsoft.com/office/powerpoint/2010/main" val="3264943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3168-0046-7BEB-974B-2906303D0121}"/>
              </a:ext>
            </a:extLst>
          </p:cNvPr>
          <p:cNvSpPr>
            <a:spLocks noGrp="1"/>
          </p:cNvSpPr>
          <p:nvPr>
            <p:ph type="title"/>
          </p:nvPr>
        </p:nvSpPr>
        <p:spPr/>
        <p:txBody>
          <a:bodyPr/>
          <a:lstStyle/>
          <a:p>
            <a:r>
              <a:rPr lang="en-US" dirty="0">
                <a:latin typeface="+mj-lt"/>
              </a:rPr>
              <a:t>A Student’s Perspective</a:t>
            </a:r>
          </a:p>
        </p:txBody>
      </p:sp>
      <p:sp>
        <p:nvSpPr>
          <p:cNvPr id="3" name="Content Placeholder 2">
            <a:extLst>
              <a:ext uri="{FF2B5EF4-FFF2-40B4-BE49-F238E27FC236}">
                <a16:creationId xmlns:a16="http://schemas.microsoft.com/office/drawing/2014/main" id="{3D8FAAC9-B44C-1934-F2C2-4B8EC4B33960}"/>
              </a:ext>
            </a:extLst>
          </p:cNvPr>
          <p:cNvSpPr>
            <a:spLocks noGrp="1"/>
          </p:cNvSpPr>
          <p:nvPr>
            <p:ph idx="1"/>
          </p:nvPr>
        </p:nvSpPr>
        <p:spPr/>
        <p:txBody>
          <a:bodyPr>
            <a:normAutofit fontScale="92500" lnSpcReduction="10000"/>
          </a:bodyPr>
          <a:lstStyle/>
          <a:p>
            <a:r>
              <a:rPr lang="en-US" dirty="0">
                <a:latin typeface="+mn-lt"/>
              </a:rPr>
              <a:t>As an undergraduate and graduate student one of the best way for resources, job site, and networking that can be beneficial for students has been guest speakers.</a:t>
            </a:r>
          </a:p>
          <a:p>
            <a:r>
              <a:rPr lang="en-US" dirty="0">
                <a:latin typeface="+mn-lt"/>
              </a:rPr>
              <a:t>This provides insight into many different areas of interests that will benefit a student’s academic and professional careers. </a:t>
            </a:r>
          </a:p>
        </p:txBody>
      </p:sp>
    </p:spTree>
    <p:extLst>
      <p:ext uri="{BB962C8B-B14F-4D97-AF65-F5344CB8AC3E}">
        <p14:creationId xmlns:p14="http://schemas.microsoft.com/office/powerpoint/2010/main" val="140206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34FDF-C878-4DDB-A0D9-03D8D62DA2D4}"/>
              </a:ext>
            </a:extLst>
          </p:cNvPr>
          <p:cNvSpPr>
            <a:spLocks noGrp="1"/>
          </p:cNvSpPr>
          <p:nvPr>
            <p:ph idx="1"/>
          </p:nvPr>
        </p:nvSpPr>
        <p:spPr>
          <a:xfrm>
            <a:off x="457200" y="1415143"/>
            <a:ext cx="8229600" cy="2567112"/>
          </a:xfrm>
        </p:spPr>
        <p:txBody>
          <a:bodyPr>
            <a:normAutofit/>
          </a:bodyPr>
          <a:lstStyle/>
          <a:p>
            <a:pPr marL="0" indent="0">
              <a:buNone/>
            </a:pPr>
            <a:r>
              <a:rPr lang="en-US" dirty="0">
                <a:effectLst/>
                <a:latin typeface="+mn-lt"/>
              </a:rPr>
              <a:t>Think of a time when your performance surprised you—a time when you succeeded or failed unexpectedly. How did your success or failure impact your feelings about yourself and your abilities?</a:t>
            </a:r>
            <a:endParaRPr lang="en-US" dirty="0">
              <a:latin typeface="+mn-lt"/>
            </a:endParaRPr>
          </a:p>
        </p:txBody>
      </p:sp>
      <p:sp>
        <p:nvSpPr>
          <p:cNvPr id="2" name="TextBox 1">
            <a:extLst>
              <a:ext uri="{FF2B5EF4-FFF2-40B4-BE49-F238E27FC236}">
                <a16:creationId xmlns:a16="http://schemas.microsoft.com/office/drawing/2014/main" id="{DEA66B08-6EA9-D955-0F7E-C8F9C0F0E6AB}"/>
              </a:ext>
            </a:extLst>
          </p:cNvPr>
          <p:cNvSpPr txBox="1"/>
          <p:nvPr/>
        </p:nvSpPr>
        <p:spPr>
          <a:xfrm>
            <a:off x="3833336" y="530313"/>
            <a:ext cx="1513043" cy="646331"/>
          </a:xfrm>
          <a:prstGeom prst="rect">
            <a:avLst/>
          </a:prstGeom>
          <a:noFill/>
        </p:spPr>
        <p:txBody>
          <a:bodyPr wrap="none" rtlCol="0">
            <a:spAutoFit/>
          </a:bodyPr>
          <a:lstStyle/>
          <a:p>
            <a:r>
              <a:rPr lang="en-US" sz="3600" b="1" dirty="0"/>
              <a:t>Reflect</a:t>
            </a:r>
          </a:p>
        </p:txBody>
      </p:sp>
    </p:spTree>
    <p:extLst>
      <p:ext uri="{BB962C8B-B14F-4D97-AF65-F5344CB8AC3E}">
        <p14:creationId xmlns:p14="http://schemas.microsoft.com/office/powerpoint/2010/main" val="1815278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5F2E-809C-8A70-74FC-EA6894D2FD91}"/>
              </a:ext>
            </a:extLst>
          </p:cNvPr>
          <p:cNvSpPr>
            <a:spLocks noGrp="1"/>
          </p:cNvSpPr>
          <p:nvPr>
            <p:ph type="title"/>
          </p:nvPr>
        </p:nvSpPr>
        <p:spPr>
          <a:xfrm>
            <a:off x="457200" y="255815"/>
            <a:ext cx="8229600" cy="857250"/>
          </a:xfrm>
        </p:spPr>
        <p:txBody>
          <a:bodyPr/>
          <a:lstStyle/>
          <a:p>
            <a:r>
              <a:rPr lang="en-US" dirty="0">
                <a:latin typeface="+mj-lt"/>
              </a:rPr>
              <a:t>Moderators</a:t>
            </a:r>
          </a:p>
        </p:txBody>
      </p:sp>
      <p:sp>
        <p:nvSpPr>
          <p:cNvPr id="3" name="Content Placeholder 2">
            <a:extLst>
              <a:ext uri="{FF2B5EF4-FFF2-40B4-BE49-F238E27FC236}">
                <a16:creationId xmlns:a16="http://schemas.microsoft.com/office/drawing/2014/main" id="{65E7F61D-EB3E-F4EA-3E38-855814C62D51}"/>
              </a:ext>
            </a:extLst>
          </p:cNvPr>
          <p:cNvSpPr>
            <a:spLocks noGrp="1"/>
          </p:cNvSpPr>
          <p:nvPr>
            <p:ph idx="1"/>
          </p:nvPr>
        </p:nvSpPr>
        <p:spPr>
          <a:xfrm>
            <a:off x="304800" y="953408"/>
            <a:ext cx="8382000" cy="3116640"/>
          </a:xfrm>
        </p:spPr>
        <p:txBody>
          <a:bodyPr>
            <a:noAutofit/>
          </a:bodyPr>
          <a:lstStyle/>
          <a:p>
            <a:r>
              <a:rPr lang="en-US" sz="2400" dirty="0">
                <a:latin typeface="+mn-lt"/>
              </a:rPr>
              <a:t>Some faculty assign student moderators to maintain discussion and encourage participation, evaluation of this format has shown that much hinges in the assigned moderator’s responsiveness. (Xie, Yu, &amp; Bradshaw, 2014). </a:t>
            </a:r>
          </a:p>
          <a:p>
            <a:r>
              <a:rPr lang="en-US" sz="2400" dirty="0">
                <a:latin typeface="+mn-lt"/>
              </a:rPr>
              <a:t>Moderator observation was as positively associated as active engagement and feedback, although students often lack the skills to manage a group effectively the way a faculty member might. </a:t>
            </a:r>
          </a:p>
        </p:txBody>
      </p:sp>
    </p:spTree>
    <p:extLst>
      <p:ext uri="{BB962C8B-B14F-4D97-AF65-F5344CB8AC3E}">
        <p14:creationId xmlns:p14="http://schemas.microsoft.com/office/powerpoint/2010/main" val="274659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CBAC-8480-F61D-09A3-756312B97A2D}"/>
              </a:ext>
            </a:extLst>
          </p:cNvPr>
          <p:cNvSpPr>
            <a:spLocks noGrp="1"/>
          </p:cNvSpPr>
          <p:nvPr>
            <p:ph type="title"/>
          </p:nvPr>
        </p:nvSpPr>
        <p:spPr/>
        <p:txBody>
          <a:bodyPr/>
          <a:lstStyle/>
          <a:p>
            <a:r>
              <a:rPr lang="en-US" dirty="0">
                <a:latin typeface="+mj-lt"/>
              </a:rPr>
              <a:t>Moderators: Student Perspective</a:t>
            </a:r>
          </a:p>
        </p:txBody>
      </p:sp>
      <p:sp>
        <p:nvSpPr>
          <p:cNvPr id="3" name="Content Placeholder 2">
            <a:extLst>
              <a:ext uri="{FF2B5EF4-FFF2-40B4-BE49-F238E27FC236}">
                <a16:creationId xmlns:a16="http://schemas.microsoft.com/office/drawing/2014/main" id="{CB81E92F-47C4-58E3-0115-CC538FE3CF3A}"/>
              </a:ext>
            </a:extLst>
          </p:cNvPr>
          <p:cNvSpPr>
            <a:spLocks noGrp="1"/>
          </p:cNvSpPr>
          <p:nvPr>
            <p:ph idx="1"/>
          </p:nvPr>
        </p:nvSpPr>
        <p:spPr/>
        <p:txBody>
          <a:bodyPr>
            <a:normAutofit fontScale="92500"/>
          </a:bodyPr>
          <a:lstStyle/>
          <a:p>
            <a:r>
              <a:rPr lang="en-US" dirty="0">
                <a:latin typeface="+mn-lt"/>
              </a:rPr>
              <a:t>For undergraduate it can feel like a daunting task, and many don’t have the experience of knowledge to feel comfortable to be ‘leading’ a discussion. </a:t>
            </a:r>
          </a:p>
          <a:p>
            <a:r>
              <a:rPr lang="en-US" dirty="0">
                <a:latin typeface="+mn-lt"/>
              </a:rPr>
              <a:t>For a higher-level undergrad and graduate level classes avoid assigning topics to group leaders. </a:t>
            </a:r>
          </a:p>
        </p:txBody>
      </p:sp>
    </p:spTree>
    <p:extLst>
      <p:ext uri="{BB962C8B-B14F-4D97-AF65-F5344CB8AC3E}">
        <p14:creationId xmlns:p14="http://schemas.microsoft.com/office/powerpoint/2010/main" val="147062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E2523-493E-C7ED-F657-E233C46689BC}"/>
              </a:ext>
            </a:extLst>
          </p:cNvPr>
          <p:cNvSpPr>
            <a:spLocks noGrp="1"/>
          </p:cNvSpPr>
          <p:nvPr>
            <p:ph type="title"/>
          </p:nvPr>
        </p:nvSpPr>
        <p:spPr/>
        <p:txBody>
          <a:bodyPr/>
          <a:lstStyle/>
          <a:p>
            <a:r>
              <a:rPr lang="en-US" dirty="0">
                <a:latin typeface="+mj-lt"/>
              </a:rPr>
              <a:t>Discussion Board Posts</a:t>
            </a:r>
          </a:p>
        </p:txBody>
      </p:sp>
      <p:sp>
        <p:nvSpPr>
          <p:cNvPr id="3" name="Content Placeholder 2">
            <a:extLst>
              <a:ext uri="{FF2B5EF4-FFF2-40B4-BE49-F238E27FC236}">
                <a16:creationId xmlns:a16="http://schemas.microsoft.com/office/drawing/2014/main" id="{C7D7A93D-9826-802D-5A6D-C3AC390DA780}"/>
              </a:ext>
            </a:extLst>
          </p:cNvPr>
          <p:cNvSpPr>
            <a:spLocks noGrp="1"/>
          </p:cNvSpPr>
          <p:nvPr>
            <p:ph idx="1"/>
          </p:nvPr>
        </p:nvSpPr>
        <p:spPr/>
        <p:txBody>
          <a:bodyPr>
            <a:normAutofit fontScale="92500"/>
          </a:bodyPr>
          <a:lstStyle/>
          <a:p>
            <a:r>
              <a:rPr lang="en-US" dirty="0">
                <a:latin typeface="+mn-lt"/>
              </a:rPr>
              <a:t>Promoting self efficacy for students in an online discussion format or Discussion Board Posts can be difficult. </a:t>
            </a:r>
          </a:p>
          <a:p>
            <a:r>
              <a:rPr lang="en-US" dirty="0">
                <a:latin typeface="+mn-lt"/>
              </a:rPr>
              <a:t>Best example of positive discussion board posts:</a:t>
            </a:r>
          </a:p>
          <a:p>
            <a:pPr lvl="1"/>
            <a:r>
              <a:rPr lang="en-US" dirty="0">
                <a:latin typeface="+mn-lt"/>
              </a:rPr>
              <a:t>Make it interactive to promote self-efficacy and autonomy.</a:t>
            </a:r>
          </a:p>
        </p:txBody>
      </p:sp>
    </p:spTree>
    <p:extLst>
      <p:ext uri="{BB962C8B-B14F-4D97-AF65-F5344CB8AC3E}">
        <p14:creationId xmlns:p14="http://schemas.microsoft.com/office/powerpoint/2010/main" val="1566993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AA608-E31F-41C4-AF04-CBC2F4724236}"/>
              </a:ext>
            </a:extLst>
          </p:cNvPr>
          <p:cNvSpPr>
            <a:spLocks noGrp="1"/>
          </p:cNvSpPr>
          <p:nvPr>
            <p:ph type="title"/>
          </p:nvPr>
        </p:nvSpPr>
        <p:spPr/>
        <p:txBody>
          <a:bodyPr/>
          <a:lstStyle/>
          <a:p>
            <a:r>
              <a:rPr lang="en-US" b="1" dirty="0">
                <a:latin typeface="+mj-lt"/>
              </a:rPr>
              <a:t>Social persuasion</a:t>
            </a:r>
            <a:endParaRPr lang="en-US" dirty="0">
              <a:latin typeface="+mj-lt"/>
            </a:endParaRPr>
          </a:p>
        </p:txBody>
      </p:sp>
      <p:sp>
        <p:nvSpPr>
          <p:cNvPr id="3" name="Content Placeholder 2">
            <a:extLst>
              <a:ext uri="{FF2B5EF4-FFF2-40B4-BE49-F238E27FC236}">
                <a16:creationId xmlns:a16="http://schemas.microsoft.com/office/drawing/2014/main" id="{49F555DE-E1E9-4E98-B391-39B5A2CE1D58}"/>
              </a:ext>
            </a:extLst>
          </p:cNvPr>
          <p:cNvSpPr>
            <a:spLocks noGrp="1"/>
          </p:cNvSpPr>
          <p:nvPr>
            <p:ph idx="1"/>
          </p:nvPr>
        </p:nvSpPr>
        <p:spPr/>
        <p:txBody>
          <a:bodyPr>
            <a:normAutofit/>
          </a:bodyPr>
          <a:lstStyle/>
          <a:p>
            <a:r>
              <a:rPr lang="en-US" dirty="0">
                <a:latin typeface="+mn-lt"/>
              </a:rPr>
              <a:t>Constructive, explicit feedback on assignments</a:t>
            </a:r>
          </a:p>
          <a:p>
            <a:r>
              <a:rPr lang="en-US" dirty="0">
                <a:latin typeface="+mn-lt"/>
              </a:rPr>
              <a:t>Positive affirmation and encouragement</a:t>
            </a:r>
          </a:p>
          <a:p>
            <a:r>
              <a:rPr lang="en-US" dirty="0">
                <a:latin typeface="+mn-lt"/>
              </a:rPr>
              <a:t>Normalization of cognitive struggle, </a:t>
            </a:r>
          </a:p>
          <a:p>
            <a:r>
              <a:rPr lang="en-US" dirty="0">
                <a:latin typeface="+mn-lt"/>
              </a:rPr>
              <a:t>Statements of belief in students</a:t>
            </a:r>
          </a:p>
        </p:txBody>
      </p:sp>
    </p:spTree>
    <p:extLst>
      <p:ext uri="{BB962C8B-B14F-4D97-AF65-F5344CB8AC3E}">
        <p14:creationId xmlns:p14="http://schemas.microsoft.com/office/powerpoint/2010/main" val="229012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EDC2-8C53-8999-044A-CF266273EE8F}"/>
              </a:ext>
            </a:extLst>
          </p:cNvPr>
          <p:cNvSpPr>
            <a:spLocks noGrp="1"/>
          </p:cNvSpPr>
          <p:nvPr>
            <p:ph type="title"/>
          </p:nvPr>
        </p:nvSpPr>
        <p:spPr/>
        <p:txBody>
          <a:bodyPr/>
          <a:lstStyle/>
          <a:p>
            <a:r>
              <a:rPr lang="en-US" dirty="0">
                <a:latin typeface="+mj-lt"/>
              </a:rPr>
              <a:t>Testimonial</a:t>
            </a:r>
          </a:p>
        </p:txBody>
      </p:sp>
      <p:sp>
        <p:nvSpPr>
          <p:cNvPr id="3" name="Content Placeholder 2">
            <a:extLst>
              <a:ext uri="{FF2B5EF4-FFF2-40B4-BE49-F238E27FC236}">
                <a16:creationId xmlns:a16="http://schemas.microsoft.com/office/drawing/2014/main" id="{877FB7A8-26CF-549D-3171-EB8DC1009B55}"/>
              </a:ext>
            </a:extLst>
          </p:cNvPr>
          <p:cNvSpPr>
            <a:spLocks noGrp="1"/>
          </p:cNvSpPr>
          <p:nvPr>
            <p:ph idx="1"/>
          </p:nvPr>
        </p:nvSpPr>
        <p:spPr/>
        <p:txBody>
          <a:bodyPr>
            <a:normAutofit/>
          </a:bodyPr>
          <a:lstStyle/>
          <a:p>
            <a:pPr marL="0" indent="0">
              <a:buNone/>
            </a:pPr>
            <a:r>
              <a:rPr lang="en-US" sz="2800" dirty="0">
                <a:effectLst/>
                <a:latin typeface="Calibri" panose="020F0502020204030204" pitchFamily="34" charset="0"/>
                <a:ea typeface="Calibri" panose="020F0502020204030204" pitchFamily="34" charset="0"/>
              </a:rPr>
              <a:t>Wilde and Hsu also suggested that messaging such as positive testimonials could impact perceived self-efficacy “some participants felt reassured in their own abilities by reading information regarding other successes, this was especially the case for the successful testimonial information.” (2019) </a:t>
            </a:r>
            <a:endParaRPr lang="en-US" sz="2800" dirty="0"/>
          </a:p>
        </p:txBody>
      </p:sp>
    </p:spTree>
    <p:extLst>
      <p:ext uri="{BB962C8B-B14F-4D97-AF65-F5344CB8AC3E}">
        <p14:creationId xmlns:p14="http://schemas.microsoft.com/office/powerpoint/2010/main" val="3660640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6C9FC-B06C-4673-B615-4F45CF05B99F}"/>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Feedback</a:t>
            </a:r>
          </a:p>
        </p:txBody>
      </p:sp>
      <p:sp>
        <p:nvSpPr>
          <p:cNvPr id="3" name="Content Placeholder 2">
            <a:extLst>
              <a:ext uri="{FF2B5EF4-FFF2-40B4-BE49-F238E27FC236}">
                <a16:creationId xmlns:a16="http://schemas.microsoft.com/office/drawing/2014/main" id="{C92BF0DF-772B-4F87-AC22-37CD1F315366}"/>
              </a:ext>
            </a:extLst>
          </p:cNvPr>
          <p:cNvSpPr>
            <a:spLocks noGrp="1"/>
          </p:cNvSpPr>
          <p:nvPr>
            <p:ph idx="1"/>
          </p:nvPr>
        </p:nvSpPr>
        <p:spPr/>
        <p:txBody>
          <a:bodyPr>
            <a:normAutofit fontScale="77500" lnSpcReduction="20000"/>
          </a:bodyPr>
          <a:lstStyle/>
          <a:p>
            <a:r>
              <a:rPr lang="en-US" dirty="0">
                <a:latin typeface="+mn-lt"/>
              </a:rPr>
              <a:t>Find ways to help students know what they are doing well and where they can improve</a:t>
            </a:r>
          </a:p>
          <a:p>
            <a:r>
              <a:rPr lang="en-US" dirty="0">
                <a:latin typeface="+mn-lt"/>
              </a:rPr>
              <a:t>Help students understand technology-enhanced items; although personalized, targeted feedback can improve students’ self-efficacy, simply giving grades or correct/incorrect does not</a:t>
            </a:r>
          </a:p>
          <a:p>
            <a:r>
              <a:rPr lang="en-US" dirty="0">
                <a:latin typeface="+mn-lt"/>
              </a:rPr>
              <a:t>While you may not be able to grade everything, find strategic ways to help students understand how they are performing and how to improve </a:t>
            </a:r>
          </a:p>
        </p:txBody>
      </p:sp>
    </p:spTree>
    <p:extLst>
      <p:ext uri="{BB962C8B-B14F-4D97-AF65-F5344CB8AC3E}">
        <p14:creationId xmlns:p14="http://schemas.microsoft.com/office/powerpoint/2010/main" val="2242101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753A-7613-4589-A357-F78C0B503423}"/>
              </a:ext>
            </a:extLst>
          </p:cNvPr>
          <p:cNvSpPr>
            <a:spLocks noGrp="1"/>
          </p:cNvSpPr>
          <p:nvPr>
            <p:ph type="title"/>
          </p:nvPr>
        </p:nvSpPr>
        <p:spPr/>
        <p:txBody>
          <a:bodyPr/>
          <a:lstStyle/>
          <a:p>
            <a:r>
              <a:rPr lang="en-US" dirty="0">
                <a:latin typeface="+mj-lt"/>
              </a:rPr>
              <a:t>Online Feedback</a:t>
            </a:r>
          </a:p>
        </p:txBody>
      </p:sp>
      <p:sp>
        <p:nvSpPr>
          <p:cNvPr id="3" name="Content Placeholder 2">
            <a:extLst>
              <a:ext uri="{FF2B5EF4-FFF2-40B4-BE49-F238E27FC236}">
                <a16:creationId xmlns:a16="http://schemas.microsoft.com/office/drawing/2014/main" id="{FCA1884C-1552-9EDF-BCF2-DE58DC06EAE6}"/>
              </a:ext>
            </a:extLst>
          </p:cNvPr>
          <p:cNvSpPr>
            <a:spLocks noGrp="1"/>
          </p:cNvSpPr>
          <p:nvPr>
            <p:ph idx="1"/>
          </p:nvPr>
        </p:nvSpPr>
        <p:spPr/>
        <p:txBody>
          <a:bodyPr>
            <a:normAutofit fontScale="92500" lnSpcReduction="10000"/>
          </a:bodyPr>
          <a:lstStyle/>
          <a:p>
            <a:r>
              <a:rPr lang="en-US" dirty="0">
                <a:latin typeface="+mn-lt"/>
              </a:rPr>
              <a:t>For your online-students vs. your hybrid or in-person classes personalized feedback can be difficult.</a:t>
            </a:r>
          </a:p>
          <a:p>
            <a:r>
              <a:rPr lang="en-US" dirty="0">
                <a:latin typeface="+mn-lt"/>
              </a:rPr>
              <a:t>Find ways to make sure you're interacting positively with your on-line students when it comes to positive feedback or check-ins on assignments with these students.</a:t>
            </a:r>
          </a:p>
        </p:txBody>
      </p:sp>
    </p:spTree>
    <p:extLst>
      <p:ext uri="{BB962C8B-B14F-4D97-AF65-F5344CB8AC3E}">
        <p14:creationId xmlns:p14="http://schemas.microsoft.com/office/powerpoint/2010/main" val="3210524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6CE0-D092-4A8B-8E19-8E8CC420011F}"/>
              </a:ext>
            </a:extLst>
          </p:cNvPr>
          <p:cNvSpPr>
            <a:spLocks noGrp="1"/>
          </p:cNvSpPr>
          <p:nvPr>
            <p:ph type="title"/>
          </p:nvPr>
        </p:nvSpPr>
        <p:spPr/>
        <p:txBody>
          <a:bodyPr/>
          <a:lstStyle/>
          <a:p>
            <a:r>
              <a:rPr lang="en-US" b="1" dirty="0">
                <a:latin typeface="+mj-lt"/>
              </a:rPr>
              <a:t>Physiological responses (1)</a:t>
            </a:r>
            <a:endParaRPr lang="en-US" dirty="0">
              <a:latin typeface="+mj-lt"/>
            </a:endParaRPr>
          </a:p>
        </p:txBody>
      </p:sp>
      <p:sp>
        <p:nvSpPr>
          <p:cNvPr id="3" name="Content Placeholder 2">
            <a:extLst>
              <a:ext uri="{FF2B5EF4-FFF2-40B4-BE49-F238E27FC236}">
                <a16:creationId xmlns:a16="http://schemas.microsoft.com/office/drawing/2014/main" id="{EA69E92A-A9A4-441E-B083-8108C95E65AB}"/>
              </a:ext>
            </a:extLst>
          </p:cNvPr>
          <p:cNvSpPr>
            <a:spLocks noGrp="1"/>
          </p:cNvSpPr>
          <p:nvPr>
            <p:ph idx="1"/>
          </p:nvPr>
        </p:nvSpPr>
        <p:spPr/>
        <p:txBody>
          <a:bodyPr/>
          <a:lstStyle/>
          <a:p>
            <a:r>
              <a:rPr lang="en-US" dirty="0">
                <a:latin typeface="+mn-lt"/>
              </a:rPr>
              <a:t>Enthusiasm</a:t>
            </a:r>
          </a:p>
          <a:p>
            <a:r>
              <a:rPr lang="en-US" dirty="0">
                <a:latin typeface="+mn-lt"/>
              </a:rPr>
              <a:t>Class pump-ups before tests, </a:t>
            </a:r>
          </a:p>
          <a:p>
            <a:r>
              <a:rPr lang="en-US" dirty="0">
                <a:latin typeface="+mn-lt"/>
              </a:rPr>
              <a:t>Celebratory rituals, </a:t>
            </a:r>
          </a:p>
          <a:p>
            <a:r>
              <a:rPr lang="en-US" dirty="0">
                <a:latin typeface="+mn-lt"/>
              </a:rPr>
              <a:t>Exam preparation and mini quizzes</a:t>
            </a:r>
          </a:p>
        </p:txBody>
      </p:sp>
    </p:spTree>
    <p:extLst>
      <p:ext uri="{BB962C8B-B14F-4D97-AF65-F5344CB8AC3E}">
        <p14:creationId xmlns:p14="http://schemas.microsoft.com/office/powerpoint/2010/main" val="3062414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25579-A11C-73AF-CB54-A048C20DDE68}"/>
              </a:ext>
            </a:extLst>
          </p:cNvPr>
          <p:cNvSpPr>
            <a:spLocks noGrp="1"/>
          </p:cNvSpPr>
          <p:nvPr>
            <p:ph type="title"/>
          </p:nvPr>
        </p:nvSpPr>
        <p:spPr/>
        <p:txBody>
          <a:bodyPr/>
          <a:lstStyle/>
          <a:p>
            <a:r>
              <a:rPr lang="en-US" b="1" dirty="0">
                <a:latin typeface="+mj-lt"/>
              </a:rPr>
              <a:t>Physiological responses (2)</a:t>
            </a:r>
            <a:endParaRPr lang="en-US" dirty="0">
              <a:latin typeface="+mj-lt"/>
            </a:endParaRPr>
          </a:p>
        </p:txBody>
      </p:sp>
      <p:sp>
        <p:nvSpPr>
          <p:cNvPr id="3" name="Content Placeholder 2">
            <a:extLst>
              <a:ext uri="{FF2B5EF4-FFF2-40B4-BE49-F238E27FC236}">
                <a16:creationId xmlns:a16="http://schemas.microsoft.com/office/drawing/2014/main" id="{326105DE-6D53-ADA0-25CD-16F9F22B465A}"/>
              </a:ext>
            </a:extLst>
          </p:cNvPr>
          <p:cNvSpPr>
            <a:spLocks noGrp="1"/>
          </p:cNvSpPr>
          <p:nvPr>
            <p:ph idx="1"/>
          </p:nvPr>
        </p:nvSpPr>
        <p:spPr/>
        <p:txBody>
          <a:bodyPr/>
          <a:lstStyle/>
          <a:p>
            <a:pPr marL="0" indent="0">
              <a:buNone/>
            </a:pPr>
            <a:r>
              <a:rPr lang="en-US" sz="2800" dirty="0" err="1">
                <a:effectLst/>
                <a:latin typeface="Calibri" panose="020F0502020204030204" pitchFamily="34" charset="0"/>
                <a:ea typeface="Calibri" panose="020F0502020204030204" pitchFamily="34" charset="0"/>
                <a:cs typeface="Calibri" panose="020F0502020204030204" pitchFamily="34" charset="0"/>
              </a:rPr>
              <a:t>Alkış</a:t>
            </a:r>
            <a:r>
              <a:rPr lang="en-US" sz="2800" dirty="0">
                <a:effectLst/>
                <a:latin typeface="Calibri" panose="020F0502020204030204" pitchFamily="34" charset="0"/>
                <a:ea typeface="Calibri" panose="020F0502020204030204" pitchFamily="34" charset="0"/>
                <a:cs typeface="Calibri" panose="020F0502020204030204" pitchFamily="34" charset="0"/>
              </a:rPr>
              <a:t> and </a:t>
            </a:r>
            <a:r>
              <a:rPr lang="en-US" sz="2800" dirty="0" err="1">
                <a:effectLst/>
                <a:latin typeface="Calibri" panose="020F0502020204030204" pitchFamily="34" charset="0"/>
                <a:ea typeface="Calibri" panose="020F0502020204030204" pitchFamily="34" charset="0"/>
                <a:cs typeface="Calibri" panose="020F0502020204030204" pitchFamily="34" charset="0"/>
              </a:rPr>
              <a:t>Temizel</a:t>
            </a:r>
            <a:r>
              <a:rPr lang="en-US" sz="2800" dirty="0">
                <a:effectLst/>
                <a:latin typeface="Calibri" panose="020F0502020204030204" pitchFamily="34" charset="0"/>
                <a:ea typeface="Calibri" panose="020F0502020204030204" pitchFamily="34" charset="0"/>
                <a:cs typeface="Calibri" panose="020F0502020204030204" pitchFamily="34" charset="0"/>
              </a:rPr>
              <a:t> (2018) found that “providing students with sample exams and previous years questions or organizing a mock up exam can decrease their anxiety about the course.” Considering the students anxiety is being recognized as an important consideration for promoting student success.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5993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C392A-E4BB-4CB1-98DB-AA63EC07F2D8}"/>
              </a:ext>
            </a:extLst>
          </p:cNvPr>
          <p:cNvSpPr>
            <a:spLocks noGrp="1"/>
          </p:cNvSpPr>
          <p:nvPr>
            <p:ph type="title"/>
          </p:nvPr>
        </p:nvSpPr>
        <p:spPr/>
        <p:txBody>
          <a:bodyPr/>
          <a:lstStyle/>
          <a:p>
            <a:r>
              <a:rPr lang="en-US" dirty="0">
                <a:latin typeface="+mj-lt"/>
              </a:rPr>
              <a:t>Building Mastery</a:t>
            </a:r>
          </a:p>
        </p:txBody>
      </p:sp>
      <p:sp>
        <p:nvSpPr>
          <p:cNvPr id="3" name="Content Placeholder 2">
            <a:extLst>
              <a:ext uri="{FF2B5EF4-FFF2-40B4-BE49-F238E27FC236}">
                <a16:creationId xmlns:a16="http://schemas.microsoft.com/office/drawing/2014/main" id="{58E2F929-73D6-4400-B49F-E83C3C034373}"/>
              </a:ext>
            </a:extLst>
          </p:cNvPr>
          <p:cNvSpPr>
            <a:spLocks noGrp="1"/>
          </p:cNvSpPr>
          <p:nvPr>
            <p:ph idx="1"/>
          </p:nvPr>
        </p:nvSpPr>
        <p:spPr/>
        <p:txBody>
          <a:bodyPr>
            <a:normAutofit fontScale="92500" lnSpcReduction="20000"/>
          </a:bodyPr>
          <a:lstStyle/>
          <a:p>
            <a:r>
              <a:rPr lang="en-US" dirty="0">
                <a:latin typeface="+mn-lt"/>
              </a:rPr>
              <a:t>Provide clear directions and expectations for online assignments so that students can be successful</a:t>
            </a:r>
          </a:p>
          <a:p>
            <a:r>
              <a:rPr lang="en-US" dirty="0">
                <a:latin typeface="+mn-lt"/>
              </a:rPr>
              <a:t>Provide warm-up problems and guided practice to show students that they can master material</a:t>
            </a:r>
          </a:p>
          <a:p>
            <a:r>
              <a:rPr lang="en-US" dirty="0">
                <a:latin typeface="+mn-lt"/>
              </a:rPr>
              <a:t>Begin assignments with less complex tasks, and build tasks up over time</a:t>
            </a:r>
          </a:p>
          <a:p>
            <a:endParaRPr lang="en-US" dirty="0"/>
          </a:p>
        </p:txBody>
      </p:sp>
    </p:spTree>
    <p:extLst>
      <p:ext uri="{BB962C8B-B14F-4D97-AF65-F5344CB8AC3E}">
        <p14:creationId xmlns:p14="http://schemas.microsoft.com/office/powerpoint/2010/main" val="203454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F9A8-1891-8B1B-8F0C-2C3168AB04BC}"/>
              </a:ext>
            </a:extLst>
          </p:cNvPr>
          <p:cNvSpPr>
            <a:spLocks noGrp="1"/>
          </p:cNvSpPr>
          <p:nvPr>
            <p:ph type="title"/>
          </p:nvPr>
        </p:nvSpPr>
        <p:spPr/>
        <p:txBody>
          <a:bodyPr/>
          <a:lstStyle/>
          <a:p>
            <a:r>
              <a:rPr lang="en-US" dirty="0"/>
              <a:t>Procrastination</a:t>
            </a:r>
          </a:p>
        </p:txBody>
      </p:sp>
      <p:sp>
        <p:nvSpPr>
          <p:cNvPr id="3" name="Content Placeholder 2">
            <a:extLst>
              <a:ext uri="{FF2B5EF4-FFF2-40B4-BE49-F238E27FC236}">
                <a16:creationId xmlns:a16="http://schemas.microsoft.com/office/drawing/2014/main" id="{77EBAA50-3751-C9CF-9152-C4286829EB40}"/>
              </a:ext>
            </a:extLst>
          </p:cNvPr>
          <p:cNvSpPr>
            <a:spLocks noGrp="1"/>
          </p:cNvSpPr>
          <p:nvPr>
            <p:ph idx="1"/>
          </p:nvPr>
        </p:nvSpPr>
        <p:spPr/>
        <p:txBody>
          <a:bodyPr>
            <a:normAutofit/>
          </a:bodyPr>
          <a:lstStyle/>
          <a:p>
            <a:pPr marL="0" indent="0">
              <a:buNone/>
            </a:pPr>
            <a:r>
              <a:rPr lang="en-US" sz="2400" dirty="0">
                <a:effectLst/>
                <a:latin typeface="Calibri" panose="020F0502020204030204" pitchFamily="34" charset="0"/>
                <a:ea typeface="Calibri" panose="020F0502020204030204" pitchFamily="34" charset="0"/>
              </a:rPr>
              <a:t>People tend to engage in assignments or activities in which they feel capable, and they will procrastinate about or avoid activities where they do not feel capable. The individuals’ sense of their own self-efficacy will help them decide the level of effort they can devote to an assignment or task, the amount of time they will have to spend when faced with difficulties, and how much resilience they will have to demonstrate when confronted with a crisis.</a:t>
            </a:r>
            <a:endParaRPr lang="en-US" sz="2400" dirty="0"/>
          </a:p>
        </p:txBody>
      </p:sp>
    </p:spTree>
    <p:extLst>
      <p:ext uri="{BB962C8B-B14F-4D97-AF65-F5344CB8AC3E}">
        <p14:creationId xmlns:p14="http://schemas.microsoft.com/office/powerpoint/2010/main" val="3122951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66EA1-2761-4465-B274-BF99FB0E2497}"/>
              </a:ext>
            </a:extLst>
          </p:cNvPr>
          <p:cNvSpPr>
            <a:spLocks noGrp="1"/>
          </p:cNvSpPr>
          <p:nvPr>
            <p:ph type="title"/>
          </p:nvPr>
        </p:nvSpPr>
        <p:spPr/>
        <p:txBody>
          <a:bodyPr/>
          <a:lstStyle/>
          <a:p>
            <a:r>
              <a:rPr lang="en-US" dirty="0">
                <a:latin typeface="+mj-lt"/>
              </a:rPr>
              <a:t>Academic Mindset</a:t>
            </a:r>
          </a:p>
        </p:txBody>
      </p:sp>
      <p:sp>
        <p:nvSpPr>
          <p:cNvPr id="3" name="Content Placeholder 2">
            <a:extLst>
              <a:ext uri="{FF2B5EF4-FFF2-40B4-BE49-F238E27FC236}">
                <a16:creationId xmlns:a16="http://schemas.microsoft.com/office/drawing/2014/main" id="{E23E9E7F-9A0A-428F-A9CD-F3345CA9F105}"/>
              </a:ext>
            </a:extLst>
          </p:cNvPr>
          <p:cNvSpPr>
            <a:spLocks noGrp="1"/>
          </p:cNvSpPr>
          <p:nvPr>
            <p:ph idx="1"/>
          </p:nvPr>
        </p:nvSpPr>
        <p:spPr/>
        <p:txBody>
          <a:bodyPr>
            <a:normAutofit lnSpcReduction="10000"/>
          </a:bodyPr>
          <a:lstStyle/>
          <a:p>
            <a:pPr marL="0" indent="0">
              <a:buNone/>
            </a:pPr>
            <a:r>
              <a:rPr lang="en-US" dirty="0">
                <a:latin typeface="+mn-lt"/>
              </a:rPr>
              <a:t>Four Key Academic Mindsets</a:t>
            </a:r>
          </a:p>
          <a:p>
            <a:r>
              <a:rPr lang="en-US" dirty="0">
                <a:latin typeface="+mn-lt"/>
              </a:rPr>
              <a:t>I belong in the community</a:t>
            </a:r>
          </a:p>
          <a:p>
            <a:r>
              <a:rPr lang="en-US" dirty="0">
                <a:latin typeface="+mn-lt"/>
              </a:rPr>
              <a:t>I can succeed at this </a:t>
            </a:r>
          </a:p>
          <a:p>
            <a:r>
              <a:rPr lang="en-US" dirty="0">
                <a:latin typeface="+mn-lt"/>
              </a:rPr>
              <a:t>My ability and competence grow with my effort</a:t>
            </a:r>
          </a:p>
          <a:p>
            <a:r>
              <a:rPr lang="en-US" dirty="0">
                <a:latin typeface="+mn-lt"/>
              </a:rPr>
              <a:t>This work has value for me</a:t>
            </a:r>
          </a:p>
        </p:txBody>
      </p:sp>
    </p:spTree>
    <p:extLst>
      <p:ext uri="{BB962C8B-B14F-4D97-AF65-F5344CB8AC3E}">
        <p14:creationId xmlns:p14="http://schemas.microsoft.com/office/powerpoint/2010/main" val="1568812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77E-012B-0281-0968-C9DA6C6A393E}"/>
              </a:ext>
            </a:extLst>
          </p:cNvPr>
          <p:cNvSpPr>
            <a:spLocks noGrp="1"/>
          </p:cNvSpPr>
          <p:nvPr>
            <p:ph type="title"/>
          </p:nvPr>
        </p:nvSpPr>
        <p:spPr/>
        <p:txBody>
          <a:bodyPr/>
          <a:lstStyle/>
          <a:p>
            <a:r>
              <a:rPr lang="en-US" dirty="0">
                <a:latin typeface="+mj-lt"/>
              </a:rPr>
              <a:t>References</a:t>
            </a:r>
          </a:p>
        </p:txBody>
      </p:sp>
      <p:sp>
        <p:nvSpPr>
          <p:cNvPr id="3" name="Content Placeholder 2">
            <a:extLst>
              <a:ext uri="{FF2B5EF4-FFF2-40B4-BE49-F238E27FC236}">
                <a16:creationId xmlns:a16="http://schemas.microsoft.com/office/drawing/2014/main" id="{298637EF-F7AC-0A5D-4948-4F09D09FE620}"/>
              </a:ext>
            </a:extLst>
          </p:cNvPr>
          <p:cNvSpPr>
            <a:spLocks noGrp="1"/>
          </p:cNvSpPr>
          <p:nvPr>
            <p:ph idx="1"/>
          </p:nvPr>
        </p:nvSpPr>
        <p:spPr/>
        <p:txBody>
          <a:bodyPr>
            <a:normAutofit/>
          </a:bodyPr>
          <a:lstStyle/>
          <a:p>
            <a:r>
              <a:rPr lang="en-US" sz="1800" dirty="0" err="1">
                <a:effectLst/>
                <a:latin typeface="+mn-lt"/>
                <a:ea typeface="Calibri" panose="020F0502020204030204" pitchFamily="34" charset="0"/>
              </a:rPr>
              <a:t>Alkış</a:t>
            </a:r>
            <a:r>
              <a:rPr lang="en-US" sz="1800" dirty="0">
                <a:effectLst/>
                <a:latin typeface="+mn-lt"/>
                <a:ea typeface="Calibri" panose="020F0502020204030204" pitchFamily="34" charset="0"/>
              </a:rPr>
              <a:t>, N., &amp; </a:t>
            </a:r>
            <a:r>
              <a:rPr lang="en-US" sz="1800" dirty="0" err="1">
                <a:effectLst/>
                <a:latin typeface="+mn-lt"/>
                <a:ea typeface="Calibri" panose="020F0502020204030204" pitchFamily="34" charset="0"/>
              </a:rPr>
              <a:t>Temizel</a:t>
            </a:r>
            <a:r>
              <a:rPr lang="en-US" sz="1800" dirty="0">
                <a:effectLst/>
                <a:latin typeface="+mn-lt"/>
                <a:ea typeface="Calibri" panose="020F0502020204030204" pitchFamily="34" charset="0"/>
              </a:rPr>
              <a:t>, T. T. (2018). The Impact of Motivation and Personality on Academic 	Performance in Online and Blended Learning Environments. </a:t>
            </a:r>
            <a:r>
              <a:rPr lang="en-US" sz="1800" i="1" dirty="0">
                <a:effectLst/>
                <a:latin typeface="+mn-lt"/>
                <a:ea typeface="Calibri" panose="020F0502020204030204" pitchFamily="34" charset="0"/>
              </a:rPr>
              <a:t>Journal of Educational Technology &amp; Society</a:t>
            </a:r>
            <a:r>
              <a:rPr lang="en-US" sz="1800" dirty="0">
                <a:effectLst/>
                <a:latin typeface="+mn-lt"/>
                <a:ea typeface="Calibri" panose="020F0502020204030204" pitchFamily="34" charset="0"/>
              </a:rPr>
              <a:t>, </a:t>
            </a:r>
            <a:r>
              <a:rPr lang="en-US" sz="1800" i="1" dirty="0">
                <a:effectLst/>
                <a:latin typeface="+mn-lt"/>
                <a:ea typeface="Calibri" panose="020F0502020204030204" pitchFamily="34" charset="0"/>
              </a:rPr>
              <a:t>21</a:t>
            </a:r>
            <a:r>
              <a:rPr lang="en-US" sz="1800" dirty="0">
                <a:effectLst/>
                <a:latin typeface="+mn-lt"/>
                <a:ea typeface="Calibri" panose="020F0502020204030204" pitchFamily="34" charset="0"/>
              </a:rPr>
              <a:t>(3), 35–47. </a:t>
            </a:r>
            <a:r>
              <a:rPr lang="en-US" sz="1800" u="sng" dirty="0">
                <a:solidFill>
                  <a:srgbClr val="0563C1"/>
                </a:solidFill>
                <a:effectLst/>
                <a:latin typeface="+mn-lt"/>
                <a:ea typeface="Calibri" panose="020F0502020204030204" pitchFamily="34" charset="0"/>
                <a:cs typeface="Calibri" panose="020F0502020204030204" pitchFamily="34" charset="0"/>
                <a:hlinkClick r:id="rId2"/>
              </a:rPr>
              <a:t>http://www.jstor.org/stable/26458505</a:t>
            </a:r>
            <a:endParaRPr lang="en-US" sz="1800" u="sng" dirty="0">
              <a:solidFill>
                <a:srgbClr val="0563C1"/>
              </a:solidFill>
              <a:effectLst/>
              <a:latin typeface="+mn-lt"/>
              <a:ea typeface="Calibri" panose="020F0502020204030204" pitchFamily="34" charset="0"/>
              <a:cs typeface="Calibri" panose="020F0502020204030204" pitchFamily="34" charset="0"/>
            </a:endParaRPr>
          </a:p>
          <a:p>
            <a:r>
              <a:rPr lang="en-US" sz="1800" dirty="0">
                <a:effectLst/>
                <a:latin typeface="Calibri" panose="020F0502020204030204" pitchFamily="34" charset="0"/>
                <a:ea typeface="Times New Roman" panose="02020603050405020304" pitchFamily="18" charset="0"/>
              </a:rPr>
              <a:t>Hodges, C.B. (2008). Self-efficacy in the context of online learning environments: A review of the literature and directions for research. Perf. Improvement </a:t>
            </a:r>
            <a:r>
              <a:rPr lang="en-US" sz="1800" dirty="0" err="1">
                <a:effectLst/>
                <a:latin typeface="Calibri" panose="020F0502020204030204" pitchFamily="34" charset="0"/>
                <a:ea typeface="Times New Roman" panose="02020603050405020304" pitchFamily="18" charset="0"/>
              </a:rPr>
              <a:t>Qrtly</a:t>
            </a:r>
            <a:r>
              <a:rPr lang="en-US" sz="1800" dirty="0">
                <a:effectLst/>
                <a:latin typeface="Calibri" panose="020F0502020204030204" pitchFamily="34" charset="0"/>
                <a:ea typeface="Times New Roman" panose="02020603050405020304" pitchFamily="18" charset="0"/>
              </a:rPr>
              <a:t>, 20: pp. 7–25. </a:t>
            </a:r>
            <a:r>
              <a:rPr lang="en-US" sz="1800" u="sng" dirty="0">
                <a:solidFill>
                  <a:srgbClr val="0563C1"/>
                </a:solidFill>
                <a:effectLst/>
                <a:latin typeface="Calibri" panose="020F0502020204030204" pitchFamily="34" charset="0"/>
                <a:ea typeface="Times New Roman" panose="02020603050405020304" pitchFamily="18" charset="0"/>
                <a:hlinkClick r:id="rId3"/>
              </a:rPr>
              <a:t>https://doi.org/10.1002/piq.20001</a:t>
            </a:r>
            <a:endParaRPr lang="en-US" sz="1800" dirty="0">
              <a:effectLst/>
              <a:latin typeface="Times New Roman" panose="02020603050405020304" pitchFamily="18" charset="0"/>
              <a:ea typeface="Times New Roman" panose="02020603050405020304" pitchFamily="18" charset="0"/>
            </a:endParaRPr>
          </a:p>
          <a:p>
            <a:r>
              <a:rPr lang="de-DE" sz="1800" dirty="0">
                <a:solidFill>
                  <a:srgbClr val="000000"/>
                </a:solidFill>
                <a:effectLst/>
                <a:latin typeface="+mn-lt"/>
                <a:ea typeface="Times New Roman" panose="02020603050405020304" pitchFamily="18" charset="0"/>
              </a:rPr>
              <a:t>Knutsson, O., Blåsjö, M., Hållsten, S., &amp; Karlström, P. </a:t>
            </a:r>
            <a:r>
              <a:rPr lang="en-US" sz="1800" dirty="0">
                <a:solidFill>
                  <a:srgbClr val="000000"/>
                </a:solidFill>
                <a:effectLst/>
                <a:latin typeface="+mn-lt"/>
                <a:ea typeface="Times New Roman" panose="02020603050405020304" pitchFamily="18" charset="0"/>
              </a:rPr>
              <a:t>(2012). Identifying different registers of digital literacy in virtual learning environments. </a:t>
            </a:r>
            <a:r>
              <a:rPr lang="en-US" sz="1800" i="1" dirty="0">
                <a:solidFill>
                  <a:srgbClr val="000000"/>
                </a:solidFill>
                <a:effectLst/>
                <a:latin typeface="+mn-lt"/>
                <a:ea typeface="Times New Roman" panose="02020603050405020304" pitchFamily="18" charset="0"/>
              </a:rPr>
              <a:t>The Internet and Higher Education</a:t>
            </a:r>
            <a:r>
              <a:rPr lang="en-US" sz="1800" dirty="0">
                <a:solidFill>
                  <a:srgbClr val="000000"/>
                </a:solidFill>
                <a:effectLst/>
                <a:latin typeface="+mn-lt"/>
                <a:ea typeface="Times New Roman" panose="02020603050405020304" pitchFamily="18" charset="0"/>
              </a:rPr>
              <a:t>, </a:t>
            </a:r>
            <a:r>
              <a:rPr lang="en-US" sz="1800" i="1" dirty="0">
                <a:solidFill>
                  <a:srgbClr val="000000"/>
                </a:solidFill>
                <a:effectLst/>
                <a:latin typeface="+mn-lt"/>
                <a:ea typeface="Times New Roman" panose="02020603050405020304" pitchFamily="18" charset="0"/>
              </a:rPr>
              <a:t>15</a:t>
            </a:r>
            <a:r>
              <a:rPr lang="en-US" sz="1800" dirty="0">
                <a:solidFill>
                  <a:srgbClr val="000000"/>
                </a:solidFill>
                <a:effectLst/>
                <a:latin typeface="+mn-lt"/>
                <a:ea typeface="Times New Roman" panose="02020603050405020304" pitchFamily="18" charset="0"/>
              </a:rPr>
              <a:t>(4), 237-246. </a:t>
            </a:r>
            <a:r>
              <a:rPr lang="en-US" sz="1800" u="sng" dirty="0">
                <a:solidFill>
                  <a:srgbClr val="000000"/>
                </a:solidFill>
                <a:effectLst/>
                <a:latin typeface="+mn-lt"/>
                <a:ea typeface="Times New Roman" panose="02020603050405020304" pitchFamily="18" charset="0"/>
                <a:hlinkClick r:id="rId4"/>
              </a:rPr>
              <a:t>https://doi.org/10.1016/j.iheduc.2011.11.002</a:t>
            </a:r>
            <a:r>
              <a:rPr lang="en-US" sz="1800" dirty="0">
                <a:solidFill>
                  <a:srgbClr val="000000"/>
                </a:solidFill>
                <a:effectLst/>
                <a:latin typeface="+mn-lt"/>
                <a:ea typeface="Times New Roman" panose="02020603050405020304" pitchFamily="18" charset="0"/>
              </a:rPr>
              <a:t>.</a:t>
            </a:r>
            <a:endParaRPr lang="en-US" sz="1800" dirty="0">
              <a:effectLst/>
              <a:latin typeface="+mn-lt"/>
              <a:ea typeface="Times New Roman" panose="02020603050405020304" pitchFamily="18" charset="0"/>
            </a:endParaRPr>
          </a:p>
          <a:p>
            <a:endParaRPr lang="en-US" dirty="0"/>
          </a:p>
        </p:txBody>
      </p:sp>
    </p:spTree>
    <p:extLst>
      <p:ext uri="{BB962C8B-B14F-4D97-AF65-F5344CB8AC3E}">
        <p14:creationId xmlns:p14="http://schemas.microsoft.com/office/powerpoint/2010/main" val="1004387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F77E-012B-0281-0968-C9DA6C6A393E}"/>
              </a:ext>
            </a:extLst>
          </p:cNvPr>
          <p:cNvSpPr>
            <a:spLocks noGrp="1"/>
          </p:cNvSpPr>
          <p:nvPr>
            <p:ph type="title"/>
          </p:nvPr>
        </p:nvSpPr>
        <p:spPr/>
        <p:txBody>
          <a:bodyPr/>
          <a:lstStyle/>
          <a:p>
            <a:r>
              <a:rPr lang="en-US" dirty="0">
                <a:latin typeface="+mj-lt"/>
              </a:rPr>
              <a:t>References</a:t>
            </a:r>
          </a:p>
        </p:txBody>
      </p:sp>
      <p:sp>
        <p:nvSpPr>
          <p:cNvPr id="3" name="Content Placeholder 2">
            <a:extLst>
              <a:ext uri="{FF2B5EF4-FFF2-40B4-BE49-F238E27FC236}">
                <a16:creationId xmlns:a16="http://schemas.microsoft.com/office/drawing/2014/main" id="{298637EF-F7AC-0A5D-4948-4F09D09FE620}"/>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Times New Roman" panose="02020603050405020304" pitchFamily="18" charset="0"/>
              </a:rPr>
              <a:t>Medaille, Ann, Molly </a:t>
            </a:r>
            <a:r>
              <a:rPr lang="en-US" sz="1800" dirty="0" err="1">
                <a:effectLst/>
                <a:latin typeface="Calibri" panose="020F0502020204030204" pitchFamily="34" charset="0"/>
                <a:ea typeface="Times New Roman" panose="02020603050405020304" pitchFamily="18" charset="0"/>
              </a:rPr>
              <a:t>Beisler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Rayla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Tokarz</a:t>
            </a:r>
            <a:r>
              <a:rPr lang="en-US" sz="1800" dirty="0">
                <a:effectLst/>
                <a:latin typeface="Calibri" panose="020F0502020204030204" pitchFamily="34" charset="0"/>
                <a:ea typeface="Times New Roman" panose="02020603050405020304" pitchFamily="18" charset="0"/>
              </a:rPr>
              <a:t>, and Rosalind </a:t>
            </a:r>
            <a:r>
              <a:rPr lang="en-US" sz="1800" dirty="0" err="1">
                <a:effectLst/>
                <a:latin typeface="Calibri" panose="020F0502020204030204" pitchFamily="34" charset="0"/>
                <a:ea typeface="Times New Roman" panose="02020603050405020304" pitchFamily="18" charset="0"/>
              </a:rPr>
              <a:t>Bucy</a:t>
            </a:r>
            <a:r>
              <a:rPr lang="en-US" sz="1800" dirty="0">
                <a:effectLst/>
                <a:latin typeface="Calibri" panose="020F0502020204030204" pitchFamily="34" charset="0"/>
                <a:ea typeface="Times New Roman" panose="02020603050405020304" pitchFamily="18" charset="0"/>
              </a:rPr>
              <a:t>. 2022. "The Role of Self-Efficacy in the Thesis-Writing Experiences of Undergraduate Honors Students." </a:t>
            </a:r>
            <a:r>
              <a:rPr lang="en-US" sz="1800" i="1" dirty="0">
                <a:effectLst/>
                <a:latin typeface="Calibri" panose="020F0502020204030204" pitchFamily="34" charset="0"/>
                <a:ea typeface="Times New Roman" panose="02020603050405020304" pitchFamily="18" charset="0"/>
              </a:rPr>
              <a:t>Teaching and Learning Inquiry</a:t>
            </a:r>
            <a:r>
              <a:rPr lang="en-US" sz="1800" dirty="0">
                <a:effectLst/>
                <a:latin typeface="Calibri" panose="020F0502020204030204" pitchFamily="34" charset="0"/>
                <a:ea typeface="Times New Roman" panose="02020603050405020304" pitchFamily="18" charset="0"/>
              </a:rPr>
              <a:t> 10 (January). </a:t>
            </a:r>
            <a:r>
              <a:rPr lang="en-US" sz="1800" u="sng" dirty="0">
                <a:solidFill>
                  <a:srgbClr val="0563C1"/>
                </a:solidFill>
                <a:effectLst/>
                <a:latin typeface="Calibri" panose="020F0502020204030204" pitchFamily="34" charset="0"/>
                <a:ea typeface="Times New Roman" panose="02020603050405020304" pitchFamily="18" charset="0"/>
                <a:hlinkClick r:id="rId2"/>
              </a:rPr>
              <a:t>https://doi.org/10.20343/teachlearninqu.10.2</a:t>
            </a:r>
            <a:r>
              <a:rPr lang="en-US" sz="1800" dirty="0">
                <a:effectLst/>
                <a:latin typeface="Calibri" panose="020F0502020204030204" pitchFamily="34" charset="0"/>
                <a:ea typeface="Times New Roman" panose="02020603050405020304" pitchFamily="18" charset="0"/>
              </a:rPr>
              <a:t>. </a:t>
            </a:r>
          </a:p>
          <a:p>
            <a:r>
              <a:rPr lang="de-DE" sz="1800" dirty="0">
                <a:solidFill>
                  <a:srgbClr val="000000"/>
                </a:solidFill>
                <a:effectLst/>
                <a:latin typeface="Calibri" panose="020F0502020204030204" pitchFamily="34" charset="0"/>
                <a:ea typeface="Times New Roman" panose="02020603050405020304" pitchFamily="18" charset="0"/>
              </a:rPr>
              <a:t>Wilde, N., Hsu, A. The influence of general self-efficacy on the interpretation of vicarious experience information within online learning. Int J Educ Technol High Educ 16, 26 (2019). </a:t>
            </a:r>
            <a:r>
              <a:rPr lang="de-DE" sz="1800" u="sng" dirty="0">
                <a:solidFill>
                  <a:srgbClr val="000000"/>
                </a:solidFill>
                <a:effectLst/>
                <a:latin typeface="Calibri" panose="020F0502020204030204" pitchFamily="34" charset="0"/>
                <a:ea typeface="Times New Roman" panose="02020603050405020304" pitchFamily="18" charset="0"/>
                <a:hlinkClick r:id="rId3"/>
              </a:rPr>
              <a:t>https://doi.org/10.1186/s41239-019-0158-x</a:t>
            </a:r>
            <a:r>
              <a:rPr lang="de-DE" sz="1800" dirty="0">
                <a:solidFill>
                  <a:srgbClr val="000000"/>
                </a:solidFill>
                <a:effectLst/>
                <a:latin typeface="Calibri" panose="020F0502020204030204" pitchFamily="34" charset="0"/>
                <a:ea typeface="Times New Roman" panose="02020603050405020304" pitchFamily="18" charset="0"/>
              </a:rPr>
              <a:t> </a:t>
            </a:r>
          </a:p>
          <a:p>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Xie, K., Yu, C., &amp; Bradshaw, A. C. (2014). </a:t>
            </a:r>
            <a:r>
              <a:rPr lang="en-US" sz="1800" dirty="0">
                <a:effectLst/>
                <a:latin typeface="Calibri" panose="020F0502020204030204" pitchFamily="34" charset="0"/>
                <a:ea typeface="Calibri" panose="020F0502020204030204" pitchFamily="34" charset="0"/>
                <a:cs typeface="Calibri" panose="020F0502020204030204" pitchFamily="34" charset="0"/>
              </a:rPr>
              <a:t>Impacts of role assignment and participation in asynchronous discussions in college-level online classes. </a:t>
            </a:r>
            <a:r>
              <a:rPr lang="en-US" sz="1800" i="1" dirty="0">
                <a:effectLst/>
                <a:latin typeface="Calibri" panose="020F0502020204030204" pitchFamily="34" charset="0"/>
                <a:ea typeface="Calibri" panose="020F0502020204030204" pitchFamily="34" charset="0"/>
                <a:cs typeface="Calibri" panose="020F0502020204030204" pitchFamily="34" charset="0"/>
              </a:rPr>
              <a:t>The Internet and Higher Education</a:t>
            </a:r>
            <a:r>
              <a:rPr lang="en-US" sz="1800" dirty="0">
                <a:effectLst/>
                <a:latin typeface="Calibri" panose="020F0502020204030204" pitchFamily="34" charset="0"/>
                <a:ea typeface="Calibri" panose="020F0502020204030204" pitchFamily="34" charset="0"/>
                <a:cs typeface="Calibri" panose="020F0502020204030204" pitchFamily="34" charset="0"/>
              </a:rPr>
              <a:t>, pp. </a:t>
            </a:r>
            <a:r>
              <a:rPr lang="en-US" sz="1800" i="1" dirty="0">
                <a:effectLst/>
                <a:latin typeface="Calibri" panose="020F0502020204030204" pitchFamily="34" charset="0"/>
                <a:ea typeface="Calibri" panose="020F0502020204030204" pitchFamily="34" charset="0"/>
                <a:cs typeface="Calibri" panose="020F0502020204030204" pitchFamily="34" charset="0"/>
              </a:rPr>
              <a:t>20</a:t>
            </a:r>
            <a:r>
              <a:rPr lang="en-US" sz="1800" dirty="0">
                <a:effectLst/>
                <a:latin typeface="Calibri" panose="020F0502020204030204" pitchFamily="34" charset="0"/>
                <a:ea typeface="Calibri" panose="020F0502020204030204" pitchFamily="34" charset="0"/>
                <a:cs typeface="Calibri" panose="020F0502020204030204" pitchFamily="34" charset="0"/>
              </a:rPr>
              <a:t>, 10–19,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https://doi.org/10.1016/j.iheduc.2013.09.003</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2967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D587-B703-4726-BFC1-DB9E9A29AC02}"/>
              </a:ext>
            </a:extLst>
          </p:cNvPr>
          <p:cNvSpPr>
            <a:spLocks noGrp="1"/>
          </p:cNvSpPr>
          <p:nvPr>
            <p:ph type="title"/>
          </p:nvPr>
        </p:nvSpPr>
        <p:spPr/>
        <p:txBody>
          <a:bodyPr/>
          <a:lstStyle/>
          <a:p>
            <a:r>
              <a:rPr lang="en-US" dirty="0"/>
              <a:t>Student Success</a:t>
            </a:r>
          </a:p>
        </p:txBody>
      </p:sp>
      <p:sp>
        <p:nvSpPr>
          <p:cNvPr id="3" name="Content Placeholder 2">
            <a:extLst>
              <a:ext uri="{FF2B5EF4-FFF2-40B4-BE49-F238E27FC236}">
                <a16:creationId xmlns:a16="http://schemas.microsoft.com/office/drawing/2014/main" id="{0AEFEC25-EC35-4C7B-9AFF-6308A41DD805}"/>
              </a:ext>
            </a:extLst>
          </p:cNvPr>
          <p:cNvSpPr>
            <a:spLocks noGrp="1"/>
          </p:cNvSpPr>
          <p:nvPr>
            <p:ph idx="1"/>
          </p:nvPr>
        </p:nvSpPr>
        <p:spPr/>
        <p:txBody>
          <a:bodyPr/>
          <a:lstStyle/>
          <a:p>
            <a:pPr marL="0" indent="0">
              <a:buNone/>
            </a:pPr>
            <a:r>
              <a:rPr lang="en-US" dirty="0"/>
              <a:t>Albert Bandura defined self-efficacy as students’ beliefs that they can be successful on a task in front of them by producing a certain result, researchers have explored how that belief is domain- and task-specific. </a:t>
            </a:r>
          </a:p>
        </p:txBody>
      </p:sp>
    </p:spTree>
    <p:extLst>
      <p:ext uri="{BB962C8B-B14F-4D97-AF65-F5344CB8AC3E}">
        <p14:creationId xmlns:p14="http://schemas.microsoft.com/office/powerpoint/2010/main" val="53082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2460-D03E-DFFB-8153-C92BEDA7EE70}"/>
              </a:ext>
            </a:extLst>
          </p:cNvPr>
          <p:cNvSpPr>
            <a:spLocks noGrp="1"/>
          </p:cNvSpPr>
          <p:nvPr>
            <p:ph type="title"/>
          </p:nvPr>
        </p:nvSpPr>
        <p:spPr/>
        <p:txBody>
          <a:bodyPr/>
          <a:lstStyle/>
          <a:p>
            <a:r>
              <a:rPr lang="en-US" dirty="0"/>
              <a:t>Four Sources</a:t>
            </a:r>
          </a:p>
        </p:txBody>
      </p:sp>
      <p:sp>
        <p:nvSpPr>
          <p:cNvPr id="3" name="Content Placeholder 2">
            <a:extLst>
              <a:ext uri="{FF2B5EF4-FFF2-40B4-BE49-F238E27FC236}">
                <a16:creationId xmlns:a16="http://schemas.microsoft.com/office/drawing/2014/main" id="{87146235-79EA-893A-A36F-61BCD66ADF42}"/>
              </a:ext>
            </a:extLst>
          </p:cNvPr>
          <p:cNvSpPr>
            <a:spLocks noGrp="1"/>
          </p:cNvSpPr>
          <p:nvPr>
            <p:ph idx="1"/>
          </p:nvPr>
        </p:nvSpPr>
        <p:spPr/>
        <p:txBody>
          <a:bodyPr>
            <a:normAutofit/>
          </a:bodyPr>
          <a:lstStyle/>
          <a:p>
            <a:pPr marL="0" indent="0">
              <a:buNone/>
            </a:pPr>
            <a:r>
              <a:rPr lang="en-US" dirty="0">
                <a:effectLst/>
                <a:latin typeface="Calibri" panose="020F0502020204030204" pitchFamily="34" charset="0"/>
                <a:ea typeface="Calibri" panose="020F0502020204030204" pitchFamily="34" charset="0"/>
              </a:rPr>
              <a:t>Bandura explained that there are four primary sources of efficacy: performance accomplishments, vicarious experiences, social persuasion, and physiological reactions </a:t>
            </a:r>
            <a:endParaRPr lang="en-US" dirty="0"/>
          </a:p>
        </p:txBody>
      </p:sp>
    </p:spTree>
    <p:extLst>
      <p:ext uri="{BB962C8B-B14F-4D97-AF65-F5344CB8AC3E}">
        <p14:creationId xmlns:p14="http://schemas.microsoft.com/office/powerpoint/2010/main" val="3443824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EEBA-AFFD-4EAA-C81A-4FDC9B0BABBF}"/>
              </a:ext>
            </a:extLst>
          </p:cNvPr>
          <p:cNvSpPr>
            <a:spLocks noGrp="1"/>
          </p:cNvSpPr>
          <p:nvPr>
            <p:ph type="title"/>
          </p:nvPr>
        </p:nvSpPr>
        <p:spPr/>
        <p:txBody>
          <a:bodyPr>
            <a:normAutofit fontScale="90000"/>
          </a:bodyPr>
          <a:lstStyle/>
          <a:p>
            <a:r>
              <a:rPr lang="en-US" dirty="0"/>
              <a:t>Performance Accomplishment </a:t>
            </a:r>
            <a:br>
              <a:rPr lang="en-US" dirty="0"/>
            </a:br>
            <a:r>
              <a:rPr lang="en-US" dirty="0"/>
              <a:t>(Banduras Theory)</a:t>
            </a:r>
          </a:p>
        </p:txBody>
      </p:sp>
      <p:sp>
        <p:nvSpPr>
          <p:cNvPr id="3" name="Content Placeholder 2">
            <a:extLst>
              <a:ext uri="{FF2B5EF4-FFF2-40B4-BE49-F238E27FC236}">
                <a16:creationId xmlns:a16="http://schemas.microsoft.com/office/drawing/2014/main" id="{8BC6FDD9-A00C-389E-EAFE-F3459A535234}"/>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rPr>
              <a:t>Bandura's concept of "performance accomplishments" plays a pivotal role in understanding self-efficacy, which is the belief in one's ability to carry out specific actions to achieve desired outcomes. </a:t>
            </a:r>
          </a:p>
          <a:p>
            <a:r>
              <a:rPr lang="en-US" sz="2400" dirty="0">
                <a:effectLst/>
                <a:latin typeface="Calibri" panose="020F0502020204030204" pitchFamily="34" charset="0"/>
                <a:ea typeface="Calibri" panose="020F0502020204030204" pitchFamily="34" charset="0"/>
              </a:rPr>
              <a:t>A performance accomplishment is when “students who have successfully completed similar experiences in the past will have stronger beliefs about their ability to complete future tasks” (Medaille et al., 2022)</a:t>
            </a:r>
          </a:p>
          <a:p>
            <a:endParaRPr lang="en-US" sz="2400" dirty="0"/>
          </a:p>
        </p:txBody>
      </p:sp>
    </p:spTree>
    <p:extLst>
      <p:ext uri="{BB962C8B-B14F-4D97-AF65-F5344CB8AC3E}">
        <p14:creationId xmlns:p14="http://schemas.microsoft.com/office/powerpoint/2010/main" val="69634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25CFC-90D6-8805-D3B9-10E92AB6645F}"/>
              </a:ext>
            </a:extLst>
          </p:cNvPr>
          <p:cNvSpPr>
            <a:spLocks noGrp="1"/>
          </p:cNvSpPr>
          <p:nvPr>
            <p:ph type="title"/>
          </p:nvPr>
        </p:nvSpPr>
        <p:spPr/>
        <p:txBody>
          <a:bodyPr>
            <a:normAutofit fontScale="90000"/>
          </a:bodyPr>
          <a:lstStyle/>
          <a:p>
            <a:r>
              <a:rPr lang="en-US" dirty="0">
                <a:latin typeface="+mj-lt"/>
              </a:rPr>
              <a:t>Vicarious Experiences </a:t>
            </a:r>
            <a:br>
              <a:rPr lang="en-US" dirty="0">
                <a:latin typeface="+mj-lt"/>
              </a:rPr>
            </a:br>
            <a:r>
              <a:rPr lang="en-US" dirty="0">
                <a:latin typeface="+mj-lt"/>
              </a:rPr>
              <a:t>(Banduras Theory)</a:t>
            </a:r>
          </a:p>
        </p:txBody>
      </p:sp>
      <p:sp>
        <p:nvSpPr>
          <p:cNvPr id="3" name="Content Placeholder 2">
            <a:extLst>
              <a:ext uri="{FF2B5EF4-FFF2-40B4-BE49-F238E27FC236}">
                <a16:creationId xmlns:a16="http://schemas.microsoft.com/office/drawing/2014/main" id="{4B60BF1D-F11B-FCFE-106A-CC17842AA486}"/>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rPr>
              <a:t>Vicarious experiences come from observing others successfully manage challenging situations or completing complicated tasks.</a:t>
            </a:r>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I</a:t>
            </a:r>
            <a:r>
              <a:rPr lang="en-US" sz="2400" dirty="0">
                <a:effectLst/>
                <a:latin typeface="Calibri" panose="020F0502020204030204" pitchFamily="34" charset="0"/>
                <a:ea typeface="Calibri" panose="020F0502020204030204" pitchFamily="34" charset="0"/>
              </a:rPr>
              <a:t>n conveying cognitive skills, models should verbalize their thought processes. When cognitive skills are modeled, the competence of the model and whether the model displays coping strategies or mastery are important factors to consider" (Hodges, 2008)</a:t>
            </a:r>
            <a:endParaRPr lang="en-US" sz="2400" dirty="0"/>
          </a:p>
        </p:txBody>
      </p:sp>
    </p:spTree>
    <p:extLst>
      <p:ext uri="{BB962C8B-B14F-4D97-AF65-F5344CB8AC3E}">
        <p14:creationId xmlns:p14="http://schemas.microsoft.com/office/powerpoint/2010/main" val="143096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144C-F27E-48AD-E59A-9E6C2AC7A4D7}"/>
              </a:ext>
            </a:extLst>
          </p:cNvPr>
          <p:cNvSpPr>
            <a:spLocks noGrp="1"/>
          </p:cNvSpPr>
          <p:nvPr>
            <p:ph type="title"/>
          </p:nvPr>
        </p:nvSpPr>
        <p:spPr/>
        <p:txBody>
          <a:bodyPr>
            <a:normAutofit fontScale="90000"/>
          </a:bodyPr>
          <a:lstStyle/>
          <a:p>
            <a:r>
              <a:rPr lang="en-US" dirty="0">
                <a:latin typeface="+mn-lt"/>
              </a:rPr>
              <a:t>Social Persuasion</a:t>
            </a:r>
            <a:br>
              <a:rPr lang="en-US" dirty="0">
                <a:latin typeface="+mn-lt"/>
              </a:rPr>
            </a:br>
            <a:r>
              <a:rPr lang="en-US" dirty="0">
                <a:latin typeface="+mn-lt"/>
              </a:rPr>
              <a:t>(Banduras Theory)</a:t>
            </a:r>
          </a:p>
        </p:txBody>
      </p:sp>
      <p:sp>
        <p:nvSpPr>
          <p:cNvPr id="3" name="Content Placeholder 2">
            <a:extLst>
              <a:ext uri="{FF2B5EF4-FFF2-40B4-BE49-F238E27FC236}">
                <a16:creationId xmlns:a16="http://schemas.microsoft.com/office/drawing/2014/main" id="{153C9DE5-09F6-DB08-6727-5860CC9FBF91}"/>
              </a:ext>
            </a:extLst>
          </p:cNvPr>
          <p:cNvSpPr>
            <a:spLocks noGrp="1"/>
          </p:cNvSpPr>
          <p:nvPr>
            <p:ph idx="1"/>
          </p:nvPr>
        </p:nvSpPr>
        <p:spPr/>
        <p:txBody>
          <a:bodyPr>
            <a:normAutofit fontScale="92500" lnSpcReduction="20000"/>
          </a:bodyPr>
          <a:lstStyle/>
          <a:p>
            <a:r>
              <a:rPr lang="en-US" sz="2400" dirty="0">
                <a:effectLst/>
                <a:latin typeface="Calibri" panose="020F0502020204030204" pitchFamily="34" charset="0"/>
                <a:ea typeface="Calibri" panose="020F0502020204030204" pitchFamily="34" charset="0"/>
              </a:rPr>
              <a:t>Social persuasion can occur from the modeling behavior of others, and when affirmation occurs, this should "focus on cultivating positive self-assessments and substantive self-improvement" (Medaille et al., 2022)</a:t>
            </a:r>
          </a:p>
          <a:p>
            <a:r>
              <a:rPr lang="en-US" sz="2400" dirty="0">
                <a:effectLst/>
                <a:latin typeface="Calibri" panose="020F0502020204030204" pitchFamily="34" charset="0"/>
                <a:ea typeface="Calibri" panose="020F0502020204030204" pitchFamily="34" charset="0"/>
                <a:cs typeface="Calibri" panose="020F0502020204030204" pitchFamily="34" charset="0"/>
              </a:rPr>
              <a:t>In reviewing the literature on self-efficacy in online learning </a:t>
            </a:r>
            <a:r>
              <a:rPr lang="en-US" sz="2400" dirty="0" err="1">
                <a:effectLst/>
                <a:latin typeface="Calibri" panose="020F0502020204030204" pitchFamily="34" charset="0"/>
                <a:ea typeface="Calibri" panose="020F0502020204030204" pitchFamily="34" charset="0"/>
                <a:cs typeface="Calibri" panose="020F0502020204030204" pitchFamily="34" charset="0"/>
              </a:rPr>
              <a:t>Alqurashi</a:t>
            </a:r>
            <a:r>
              <a:rPr lang="en-US" sz="2400" dirty="0">
                <a:effectLst/>
                <a:latin typeface="Calibri" panose="020F0502020204030204" pitchFamily="34" charset="0"/>
                <a:ea typeface="Calibri" panose="020F0502020204030204" pitchFamily="34" charset="0"/>
                <a:cs typeface="Calibri" panose="020F0502020204030204" pitchFamily="34" charset="0"/>
              </a:rPr>
              <a:t> found that in determining the value of feedback from peers or faculty, students wanted to "see the persuader as someone who is qualified enough to provide authentic feedback" (2016 p. 46). The influence of the feedback provider is, not surprisingly, dependent on their perceived expertise around feedback.</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5260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8B763-69B7-F93A-53B2-9FDC93DF8F2B}"/>
              </a:ext>
            </a:extLst>
          </p:cNvPr>
          <p:cNvSpPr>
            <a:spLocks noGrp="1"/>
          </p:cNvSpPr>
          <p:nvPr>
            <p:ph type="title"/>
          </p:nvPr>
        </p:nvSpPr>
        <p:spPr/>
        <p:txBody>
          <a:bodyPr>
            <a:normAutofit fontScale="90000"/>
          </a:bodyPr>
          <a:lstStyle/>
          <a:p>
            <a:r>
              <a:rPr lang="en-US" dirty="0">
                <a:latin typeface="+mj-lt"/>
              </a:rPr>
              <a:t>Physiological Persuasion</a:t>
            </a:r>
            <a:br>
              <a:rPr lang="en-US" dirty="0">
                <a:latin typeface="+mj-lt"/>
              </a:rPr>
            </a:br>
            <a:r>
              <a:rPr lang="en-US" dirty="0">
                <a:latin typeface="+mj-lt"/>
              </a:rPr>
              <a:t>(Banduras Theory)</a:t>
            </a:r>
          </a:p>
        </p:txBody>
      </p:sp>
      <p:sp>
        <p:nvSpPr>
          <p:cNvPr id="3" name="Content Placeholder 2">
            <a:extLst>
              <a:ext uri="{FF2B5EF4-FFF2-40B4-BE49-F238E27FC236}">
                <a16:creationId xmlns:a16="http://schemas.microsoft.com/office/drawing/2014/main" id="{1C32EB64-AFF3-58B2-F192-5487617E93C2}"/>
              </a:ext>
            </a:extLst>
          </p:cNvPr>
          <p:cNvSpPr>
            <a:spLocks noGrp="1"/>
          </p:cNvSpPr>
          <p:nvPr>
            <p:ph idx="1"/>
          </p:nvPr>
        </p:nvSpPr>
        <p:spPr/>
        <p:txBody>
          <a:bodyPr/>
          <a:lstStyle/>
          <a:p>
            <a:r>
              <a:rPr lang="en-US" sz="3200" dirty="0">
                <a:effectLst/>
                <a:latin typeface="+mn-lt"/>
                <a:ea typeface="Calibri" panose="020F0502020204030204" pitchFamily="34" charset="0"/>
              </a:rPr>
              <a:t>Physiological reactions can be an instinctive reaction to a stimulus. The emotions associated with that reaction, can impact our ability to respond to and navigate tasks. </a:t>
            </a:r>
            <a:r>
              <a:rPr lang="en-US" sz="3200" dirty="0">
                <a:latin typeface="+mn-lt"/>
              </a:rPr>
              <a:t>Emotions such as anxiety or excitement cause learners to believe that they will be successful</a:t>
            </a:r>
          </a:p>
          <a:p>
            <a:endParaRPr lang="en-US" dirty="0"/>
          </a:p>
        </p:txBody>
      </p:sp>
    </p:spTree>
    <p:extLst>
      <p:ext uri="{BB962C8B-B14F-4D97-AF65-F5344CB8AC3E}">
        <p14:creationId xmlns:p14="http://schemas.microsoft.com/office/powerpoint/2010/main" val="79405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3" id="{713A2429-5A57-EB49-9F12-4D4509783E30}" vid="{92E074C4-5852-134B-9899-551844CDC1C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msub_newlogo_template</Template>
  <TotalTime>2479</TotalTime>
  <Words>1868</Words>
  <Application>Microsoft Office PowerPoint</Application>
  <PresentationFormat>On-screen Show (16:9)</PresentationFormat>
  <Paragraphs>108</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Trebuchet MS</vt:lpstr>
      <vt:lpstr>Office Theme</vt:lpstr>
      <vt:lpstr>Making the Connection: How to Impact Student Outcomes by Building Self-Efficacy</vt:lpstr>
      <vt:lpstr>PowerPoint Presentation</vt:lpstr>
      <vt:lpstr>Procrastination</vt:lpstr>
      <vt:lpstr>Student Success</vt:lpstr>
      <vt:lpstr>Four Sources</vt:lpstr>
      <vt:lpstr>Performance Accomplishment  (Banduras Theory)</vt:lpstr>
      <vt:lpstr>Vicarious Experiences  (Banduras Theory)</vt:lpstr>
      <vt:lpstr>Social Persuasion (Banduras Theory)</vt:lpstr>
      <vt:lpstr>Physiological Persuasion (Banduras Theory)</vt:lpstr>
      <vt:lpstr>Perception</vt:lpstr>
      <vt:lpstr>So how do we engage students?</vt:lpstr>
      <vt:lpstr>Building Self Efficacy</vt:lpstr>
      <vt:lpstr>Performance accomplishments (1)</vt:lpstr>
      <vt:lpstr>Performance accomplishments (2) </vt:lpstr>
      <vt:lpstr>Technology</vt:lpstr>
      <vt:lpstr>Technology</vt:lpstr>
      <vt:lpstr>Online Format: The Easier the Better</vt:lpstr>
      <vt:lpstr>Vicarious experiences</vt:lpstr>
      <vt:lpstr>A Student’s Perspective</vt:lpstr>
      <vt:lpstr>Moderators</vt:lpstr>
      <vt:lpstr>Moderators: Student Perspective</vt:lpstr>
      <vt:lpstr>Discussion Board Posts</vt:lpstr>
      <vt:lpstr>Social persuasion</vt:lpstr>
      <vt:lpstr>Testimonial</vt:lpstr>
      <vt:lpstr>Feedback</vt:lpstr>
      <vt:lpstr>Online Feedback</vt:lpstr>
      <vt:lpstr>Physiological responses (1)</vt:lpstr>
      <vt:lpstr>Physiological responses (2)</vt:lpstr>
      <vt:lpstr>Building Mastery</vt:lpstr>
      <vt:lpstr>Academic Mindset</vt:lpstr>
      <vt:lpstr>References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McMahon, Paula L.</dc:creator>
  <cp:keywords/>
  <dc:description/>
  <cp:lastModifiedBy>McMahon, Paula L.</cp:lastModifiedBy>
  <cp:revision>22</cp:revision>
  <dcterms:created xsi:type="dcterms:W3CDTF">2021-05-24T20:25:20Z</dcterms:created>
  <dcterms:modified xsi:type="dcterms:W3CDTF">2023-11-04T01:30:44Z</dcterms:modified>
  <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