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57" r:id="rId6"/>
    <p:sldId id="265" r:id="rId7"/>
    <p:sldId id="258" r:id="rId8"/>
    <p:sldId id="267" r:id="rId9"/>
    <p:sldId id="269" r:id="rId10"/>
    <p:sldId id="268" r:id="rId11"/>
    <p:sldId id="271" r:id="rId12"/>
    <p:sldId id="273" r:id="rId13"/>
    <p:sldId id="270" r:id="rId14"/>
    <p:sldId id="289" r:id="rId15"/>
    <p:sldId id="294" r:id="rId16"/>
    <p:sldId id="296" r:id="rId17"/>
    <p:sldId id="275" r:id="rId18"/>
    <p:sldId id="284" r:id="rId19"/>
    <p:sldId id="285" r:id="rId20"/>
    <p:sldId id="286"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F09B13-5C5E-9147-8711-2805793CB599}" v="70" dt="2023-11-08T14:58:00.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07"/>
    <p:restoredTop sz="31523"/>
  </p:normalViewPr>
  <p:slideViewPr>
    <p:cSldViewPr snapToGrid="0">
      <p:cViewPr varScale="1">
        <p:scale>
          <a:sx n="33" d="100"/>
          <a:sy n="33" d="100"/>
        </p:scale>
        <p:origin x="2280"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hyperlink" Target="https://docs.google.com/spreadsheets/d/1CzfcULBbjHK7WZkFqpbwlYGc3OFapXg30xImqtbXick/edit?usp=sharing" TargetMode="Externa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docs.google.com/spreadsheets/d/1CzfcULBbjHK7WZkFqpbwlYGc3OFapXg30xImqtbXick/edit?usp=sharing" TargetMode="External"/><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479B48-61C6-447E-AD6C-C0A2E806826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184CC19-5A1B-2A4D-8D20-C527E97BB8AD}">
      <dgm:prSet/>
      <dgm:spPr/>
      <dgm:t>
        <a:bodyPr/>
        <a:lstStyle/>
        <a:p>
          <a:pPr>
            <a:lnSpc>
              <a:spcPct val="100000"/>
            </a:lnSpc>
          </a:pPr>
          <a:r>
            <a:rPr lang="en-US"/>
            <a:t>Strong Leadership</a:t>
          </a:r>
        </a:p>
      </dgm:t>
    </dgm:pt>
    <dgm:pt modelId="{CDE1D5DB-7350-1049-9233-AA1349C26B71}" type="parTrans" cxnId="{C665396E-D810-024D-8C8C-7BC78F944877}">
      <dgm:prSet/>
      <dgm:spPr/>
      <dgm:t>
        <a:bodyPr/>
        <a:lstStyle/>
        <a:p>
          <a:endParaRPr lang="en-US"/>
        </a:p>
      </dgm:t>
    </dgm:pt>
    <dgm:pt modelId="{7E1AD11A-2895-634E-A4D7-72E3DCAB9AA0}" type="sibTrans" cxnId="{C665396E-D810-024D-8C8C-7BC78F944877}">
      <dgm:prSet/>
      <dgm:spPr/>
      <dgm:t>
        <a:bodyPr/>
        <a:lstStyle/>
        <a:p>
          <a:endParaRPr lang="en-US"/>
        </a:p>
      </dgm:t>
    </dgm:pt>
    <dgm:pt modelId="{18692EE0-1B8A-9743-9A3B-C6174287D902}">
      <dgm:prSet/>
      <dgm:spPr/>
      <dgm:t>
        <a:bodyPr/>
        <a:lstStyle/>
        <a:p>
          <a:pPr>
            <a:lnSpc>
              <a:spcPct val="100000"/>
            </a:lnSpc>
          </a:pPr>
          <a:r>
            <a:rPr lang="en-US"/>
            <a:t>Living document</a:t>
          </a:r>
        </a:p>
      </dgm:t>
    </dgm:pt>
    <dgm:pt modelId="{7C16174C-E9CC-2447-BA36-AABA9D92F9CF}" type="parTrans" cxnId="{63C342B0-D628-FA49-9386-22155DB487E1}">
      <dgm:prSet/>
      <dgm:spPr/>
      <dgm:t>
        <a:bodyPr/>
        <a:lstStyle/>
        <a:p>
          <a:endParaRPr lang="en-US"/>
        </a:p>
      </dgm:t>
    </dgm:pt>
    <dgm:pt modelId="{245A6369-A322-7444-BDDA-999C303B60BA}" type="sibTrans" cxnId="{63C342B0-D628-FA49-9386-22155DB487E1}">
      <dgm:prSet/>
      <dgm:spPr/>
      <dgm:t>
        <a:bodyPr/>
        <a:lstStyle/>
        <a:p>
          <a:endParaRPr lang="en-US"/>
        </a:p>
      </dgm:t>
    </dgm:pt>
    <dgm:pt modelId="{EB97C033-61F3-D940-AA97-C1582F354EF6}">
      <dgm:prSet/>
      <dgm:spPr/>
      <dgm:t>
        <a:bodyPr/>
        <a:lstStyle/>
        <a:p>
          <a:pPr>
            <a:lnSpc>
              <a:spcPct val="100000"/>
            </a:lnSpc>
          </a:pPr>
          <a:r>
            <a:rPr lang="en-US"/>
            <a:t>Statement of intent</a:t>
          </a:r>
        </a:p>
      </dgm:t>
    </dgm:pt>
    <dgm:pt modelId="{18814E88-C404-6848-8173-BB914F0D96FB}" type="parTrans" cxnId="{36F3B330-EBCB-C143-8861-A39031FD08B5}">
      <dgm:prSet/>
      <dgm:spPr/>
      <dgm:t>
        <a:bodyPr/>
        <a:lstStyle/>
        <a:p>
          <a:endParaRPr lang="en-US"/>
        </a:p>
      </dgm:t>
    </dgm:pt>
    <dgm:pt modelId="{FE3E4DC1-938B-5242-995E-7DC197146203}" type="sibTrans" cxnId="{36F3B330-EBCB-C143-8861-A39031FD08B5}">
      <dgm:prSet/>
      <dgm:spPr/>
      <dgm:t>
        <a:bodyPr/>
        <a:lstStyle/>
        <a:p>
          <a:endParaRPr lang="en-US"/>
        </a:p>
      </dgm:t>
    </dgm:pt>
    <dgm:pt modelId="{6626F3B1-9601-464F-85CA-B061987080FD}">
      <dgm:prSet/>
      <dgm:spPr/>
      <dgm:t>
        <a:bodyPr/>
        <a:lstStyle/>
        <a:p>
          <a:pPr>
            <a:lnSpc>
              <a:spcPct val="100000"/>
            </a:lnSpc>
          </a:pPr>
          <a:r>
            <a:rPr lang="en-US"/>
            <a:t>Discover, identify and implement</a:t>
          </a:r>
        </a:p>
      </dgm:t>
    </dgm:pt>
    <dgm:pt modelId="{41FDEE44-00FB-AC46-8A08-1877C026F4D6}" type="parTrans" cxnId="{96496EE2-707C-4A45-ABA5-35790269AC61}">
      <dgm:prSet/>
      <dgm:spPr/>
      <dgm:t>
        <a:bodyPr/>
        <a:lstStyle/>
        <a:p>
          <a:endParaRPr lang="en-US"/>
        </a:p>
      </dgm:t>
    </dgm:pt>
    <dgm:pt modelId="{034A705F-02E2-314F-A5C4-2E703EA280FA}" type="sibTrans" cxnId="{96496EE2-707C-4A45-ABA5-35790269AC61}">
      <dgm:prSet/>
      <dgm:spPr/>
      <dgm:t>
        <a:bodyPr/>
        <a:lstStyle/>
        <a:p>
          <a:endParaRPr lang="en-US"/>
        </a:p>
      </dgm:t>
    </dgm:pt>
    <dgm:pt modelId="{6D49BB83-D487-1441-ADF1-97698DC36C2F}">
      <dgm:prSet/>
      <dgm:spPr/>
      <dgm:t>
        <a:bodyPr/>
        <a:lstStyle/>
        <a:p>
          <a:pPr>
            <a:lnSpc>
              <a:spcPct val="100000"/>
            </a:lnSpc>
          </a:pPr>
          <a:r>
            <a:rPr lang="en-US"/>
            <a:t>Executive support</a:t>
          </a:r>
        </a:p>
      </dgm:t>
    </dgm:pt>
    <dgm:pt modelId="{A0CCB9FF-3413-1E43-A48A-F1C4744C0C61}" type="parTrans" cxnId="{F1F200A7-B309-1748-ABF0-D4127726CCA9}">
      <dgm:prSet/>
      <dgm:spPr/>
      <dgm:t>
        <a:bodyPr/>
        <a:lstStyle/>
        <a:p>
          <a:endParaRPr lang="en-US"/>
        </a:p>
      </dgm:t>
    </dgm:pt>
    <dgm:pt modelId="{06041B01-9F02-0F43-91C2-DA09924835FB}" type="sibTrans" cxnId="{F1F200A7-B309-1748-ABF0-D4127726CCA9}">
      <dgm:prSet/>
      <dgm:spPr/>
      <dgm:t>
        <a:bodyPr/>
        <a:lstStyle/>
        <a:p>
          <a:endParaRPr lang="en-US"/>
        </a:p>
      </dgm:t>
    </dgm:pt>
    <dgm:pt modelId="{83096D20-FF0E-1F44-AD84-C64E72E3FC8E}">
      <dgm:prSet/>
      <dgm:spPr/>
      <dgm:t>
        <a:bodyPr/>
        <a:lstStyle/>
        <a:p>
          <a:pPr>
            <a:lnSpc>
              <a:spcPct val="100000"/>
            </a:lnSpc>
          </a:pPr>
          <a:r>
            <a:rPr lang="en-US"/>
            <a:t>A Phase by Phase Plan</a:t>
          </a:r>
        </a:p>
      </dgm:t>
    </dgm:pt>
    <dgm:pt modelId="{96363E4B-9F34-9F40-8767-9FBABA8E4ED7}" type="parTrans" cxnId="{0547E7DE-FD07-774C-A7F8-29F2B26223A4}">
      <dgm:prSet/>
      <dgm:spPr/>
      <dgm:t>
        <a:bodyPr/>
        <a:lstStyle/>
        <a:p>
          <a:endParaRPr lang="en-US"/>
        </a:p>
      </dgm:t>
    </dgm:pt>
    <dgm:pt modelId="{96272412-C1A0-E847-B4AF-904D45B8E3EB}" type="sibTrans" cxnId="{0547E7DE-FD07-774C-A7F8-29F2B26223A4}">
      <dgm:prSet/>
      <dgm:spPr/>
      <dgm:t>
        <a:bodyPr/>
        <a:lstStyle/>
        <a:p>
          <a:endParaRPr lang="en-US"/>
        </a:p>
      </dgm:t>
    </dgm:pt>
    <dgm:pt modelId="{65A63183-CBB4-4B07-9514-33B4769CC005}" type="pres">
      <dgm:prSet presAssocID="{E4479B48-61C6-447E-AD6C-C0A2E8068263}" presName="root" presStyleCnt="0">
        <dgm:presLayoutVars>
          <dgm:dir/>
          <dgm:resizeHandles val="exact"/>
        </dgm:presLayoutVars>
      </dgm:prSet>
      <dgm:spPr/>
    </dgm:pt>
    <dgm:pt modelId="{204E31B6-B225-4E30-940A-05A7A0446F4B}" type="pres">
      <dgm:prSet presAssocID="{F184CC19-5A1B-2A4D-8D20-C527E97BB8AD}" presName="compNode" presStyleCnt="0"/>
      <dgm:spPr/>
    </dgm:pt>
    <dgm:pt modelId="{86FAF5CE-4410-4346-B90E-0C99A15AD4C1}" type="pres">
      <dgm:prSet presAssocID="{F184CC19-5A1B-2A4D-8D20-C527E97BB8AD}" presName="bgRect" presStyleLbl="bgShp" presStyleIdx="0" presStyleCnt="6"/>
      <dgm:spPr/>
      <dgm:extLst>
        <a:ext uri="{E40237B7-FDA0-4F09-8148-C483321AD2D9}">
          <dgm14:cNvPr xmlns:dgm14="http://schemas.microsoft.com/office/drawing/2010/diagram" id="0" name="" descr="strong leadership"/>
        </a:ext>
      </dgm:extLst>
    </dgm:pt>
    <dgm:pt modelId="{9DC2FEF5-529D-4432-9EA3-89AB815F42F5}" type="pres">
      <dgm:prSet presAssocID="{F184CC19-5A1B-2A4D-8D20-C527E97BB8A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816E33BE-4C2B-4ED8-89C6-D0F01300A120}" type="pres">
      <dgm:prSet presAssocID="{F184CC19-5A1B-2A4D-8D20-C527E97BB8AD}" presName="spaceRect" presStyleCnt="0"/>
      <dgm:spPr/>
    </dgm:pt>
    <dgm:pt modelId="{0E47E21C-797F-4A8D-A0BA-3E8A86C81438}" type="pres">
      <dgm:prSet presAssocID="{F184CC19-5A1B-2A4D-8D20-C527E97BB8AD}" presName="parTx" presStyleLbl="revTx" presStyleIdx="0" presStyleCnt="6">
        <dgm:presLayoutVars>
          <dgm:chMax val="0"/>
          <dgm:chPref val="0"/>
        </dgm:presLayoutVars>
      </dgm:prSet>
      <dgm:spPr/>
    </dgm:pt>
    <dgm:pt modelId="{B14EBDEA-23B7-4727-8AEF-9AEB06915806}" type="pres">
      <dgm:prSet presAssocID="{7E1AD11A-2895-634E-A4D7-72E3DCAB9AA0}" presName="sibTrans" presStyleCnt="0"/>
      <dgm:spPr/>
    </dgm:pt>
    <dgm:pt modelId="{7298E08A-E847-4EE2-A251-191ADB8D8CA9}" type="pres">
      <dgm:prSet presAssocID="{6D49BB83-D487-1441-ADF1-97698DC36C2F}" presName="compNode" presStyleCnt="0"/>
      <dgm:spPr/>
    </dgm:pt>
    <dgm:pt modelId="{EF584BC6-EE92-44CA-A1BD-74EB928FD75B}" type="pres">
      <dgm:prSet presAssocID="{6D49BB83-D487-1441-ADF1-97698DC36C2F}" presName="bgRect" presStyleLbl="bgShp" presStyleIdx="1" presStyleCnt="6"/>
      <dgm:spPr/>
      <dgm:extLst>
        <a:ext uri="{E40237B7-FDA0-4F09-8148-C483321AD2D9}">
          <dgm14:cNvPr xmlns:dgm14="http://schemas.microsoft.com/office/drawing/2010/diagram" id="0" name="" descr="Executive support&#10;"/>
        </a:ext>
      </dgm:extLst>
    </dgm:pt>
    <dgm:pt modelId="{F2DEF9C5-5683-4C00-B6AE-088820D14D3E}" type="pres">
      <dgm:prSet presAssocID="{6D49BB83-D487-1441-ADF1-97698DC36C2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BC8802E5-7234-45AB-8243-37DB89321B72}" type="pres">
      <dgm:prSet presAssocID="{6D49BB83-D487-1441-ADF1-97698DC36C2F}" presName="spaceRect" presStyleCnt="0"/>
      <dgm:spPr/>
    </dgm:pt>
    <dgm:pt modelId="{6FF762EE-BBD2-4238-9C05-F4814994F20A}" type="pres">
      <dgm:prSet presAssocID="{6D49BB83-D487-1441-ADF1-97698DC36C2F}" presName="parTx" presStyleLbl="revTx" presStyleIdx="1" presStyleCnt="6">
        <dgm:presLayoutVars>
          <dgm:chMax val="0"/>
          <dgm:chPref val="0"/>
        </dgm:presLayoutVars>
      </dgm:prSet>
      <dgm:spPr/>
    </dgm:pt>
    <dgm:pt modelId="{D4088FE0-5225-4759-AC5B-D43CA83FFBD7}" type="pres">
      <dgm:prSet presAssocID="{06041B01-9F02-0F43-91C2-DA09924835FB}" presName="sibTrans" presStyleCnt="0"/>
      <dgm:spPr/>
    </dgm:pt>
    <dgm:pt modelId="{238D50D0-D566-46D4-8AA9-BF6E6DD382D8}" type="pres">
      <dgm:prSet presAssocID="{83096D20-FF0E-1F44-AD84-C64E72E3FC8E}" presName="compNode" presStyleCnt="0"/>
      <dgm:spPr/>
    </dgm:pt>
    <dgm:pt modelId="{B86CDC26-994A-4C87-8A86-5C20CB985969}" type="pres">
      <dgm:prSet presAssocID="{83096D20-FF0E-1F44-AD84-C64E72E3FC8E}" presName="bgRect" presStyleLbl="bgShp" presStyleIdx="2" presStyleCnt="6"/>
      <dgm:spPr/>
      <dgm:extLst>
        <a:ext uri="{E40237B7-FDA0-4F09-8148-C483321AD2D9}">
          <dgm14:cNvPr xmlns:dgm14="http://schemas.microsoft.com/office/drawing/2010/diagram" id="0" name="" descr="A Phase by Phase Plan&#10;"/>
        </a:ext>
      </dgm:extLst>
    </dgm:pt>
    <dgm:pt modelId="{89B1C26E-D42E-4FF5-98A1-7E479F8ED659}" type="pres">
      <dgm:prSet presAssocID="{83096D20-FF0E-1F44-AD84-C64E72E3FC8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B04070D-4F40-4517-B775-12B420BC053D}" type="pres">
      <dgm:prSet presAssocID="{83096D20-FF0E-1F44-AD84-C64E72E3FC8E}" presName="spaceRect" presStyleCnt="0"/>
      <dgm:spPr/>
    </dgm:pt>
    <dgm:pt modelId="{0C670D23-4140-4654-9824-64619A04C6FB}" type="pres">
      <dgm:prSet presAssocID="{83096D20-FF0E-1F44-AD84-C64E72E3FC8E}" presName="parTx" presStyleLbl="revTx" presStyleIdx="2" presStyleCnt="6">
        <dgm:presLayoutVars>
          <dgm:chMax val="0"/>
          <dgm:chPref val="0"/>
        </dgm:presLayoutVars>
      </dgm:prSet>
      <dgm:spPr/>
    </dgm:pt>
    <dgm:pt modelId="{B70C1828-BAED-42AD-B676-4E61AC800D18}" type="pres">
      <dgm:prSet presAssocID="{96272412-C1A0-E847-B4AF-904D45B8E3EB}" presName="sibTrans" presStyleCnt="0"/>
      <dgm:spPr/>
    </dgm:pt>
    <dgm:pt modelId="{59A65D3D-C6CF-4E91-93C1-2B737E936024}" type="pres">
      <dgm:prSet presAssocID="{18692EE0-1B8A-9743-9A3B-C6174287D902}" presName="compNode" presStyleCnt="0"/>
      <dgm:spPr/>
    </dgm:pt>
    <dgm:pt modelId="{74B9FC2D-3853-4100-A7A8-68497C0098CB}" type="pres">
      <dgm:prSet presAssocID="{18692EE0-1B8A-9743-9A3B-C6174287D902}" presName="bgRect" presStyleLbl="bgShp" presStyleIdx="3" presStyleCnt="6"/>
      <dgm:spPr/>
      <dgm:extLst>
        <a:ext uri="{E40237B7-FDA0-4F09-8148-C483321AD2D9}">
          <dgm14:cNvPr xmlns:dgm14="http://schemas.microsoft.com/office/drawing/2010/diagram" id="0" name="" descr="Living document&#10;"/>
        </a:ext>
      </dgm:extLst>
    </dgm:pt>
    <dgm:pt modelId="{325F9459-BF64-41A8-A8AB-1A3326BCE63B}" type="pres">
      <dgm:prSet presAssocID="{18692EE0-1B8A-9743-9A3B-C6174287D90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22C82AD3-3775-4C9B-923F-35D8616E7F53}" type="pres">
      <dgm:prSet presAssocID="{18692EE0-1B8A-9743-9A3B-C6174287D902}" presName="spaceRect" presStyleCnt="0"/>
      <dgm:spPr/>
    </dgm:pt>
    <dgm:pt modelId="{9679FC20-C86F-4A50-AB30-01077EA0DEB4}" type="pres">
      <dgm:prSet presAssocID="{18692EE0-1B8A-9743-9A3B-C6174287D902}" presName="parTx" presStyleLbl="revTx" presStyleIdx="3" presStyleCnt="6">
        <dgm:presLayoutVars>
          <dgm:chMax val="0"/>
          <dgm:chPref val="0"/>
        </dgm:presLayoutVars>
      </dgm:prSet>
      <dgm:spPr/>
    </dgm:pt>
    <dgm:pt modelId="{61CE1520-378B-485F-8DD8-20E0F6B172F5}" type="pres">
      <dgm:prSet presAssocID="{245A6369-A322-7444-BDDA-999C303B60BA}" presName="sibTrans" presStyleCnt="0"/>
      <dgm:spPr/>
    </dgm:pt>
    <dgm:pt modelId="{0F0CBBA7-5556-472B-BDBB-723CCA0A2166}" type="pres">
      <dgm:prSet presAssocID="{EB97C033-61F3-D940-AA97-C1582F354EF6}" presName="compNode" presStyleCnt="0"/>
      <dgm:spPr/>
    </dgm:pt>
    <dgm:pt modelId="{18531F53-131F-4C9C-9B0D-75FA37C38D26}" type="pres">
      <dgm:prSet presAssocID="{EB97C033-61F3-D940-AA97-C1582F354EF6}" presName="bgRect" presStyleLbl="bgShp" presStyleIdx="4" presStyleCnt="6"/>
      <dgm:spPr/>
      <dgm:extLst>
        <a:ext uri="{E40237B7-FDA0-4F09-8148-C483321AD2D9}">
          <dgm14:cNvPr xmlns:dgm14="http://schemas.microsoft.com/office/drawing/2010/diagram" id="0" name="" descr="Statement of intent&#10;"/>
        </a:ext>
      </dgm:extLst>
    </dgm:pt>
    <dgm:pt modelId="{D456D3F3-EC82-416D-969D-20BF34D02DE9}" type="pres">
      <dgm:prSet presAssocID="{EB97C033-61F3-D940-AA97-C1582F354EF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ll center"/>
        </a:ext>
      </dgm:extLst>
    </dgm:pt>
    <dgm:pt modelId="{B171914E-005E-4CA1-9BBC-B4D70DBC3FF1}" type="pres">
      <dgm:prSet presAssocID="{EB97C033-61F3-D940-AA97-C1582F354EF6}" presName="spaceRect" presStyleCnt="0"/>
      <dgm:spPr/>
    </dgm:pt>
    <dgm:pt modelId="{D9054FBA-4759-4FA2-9657-869B829FB49B}" type="pres">
      <dgm:prSet presAssocID="{EB97C033-61F3-D940-AA97-C1582F354EF6}" presName="parTx" presStyleLbl="revTx" presStyleIdx="4" presStyleCnt="6">
        <dgm:presLayoutVars>
          <dgm:chMax val="0"/>
          <dgm:chPref val="0"/>
        </dgm:presLayoutVars>
      </dgm:prSet>
      <dgm:spPr/>
    </dgm:pt>
    <dgm:pt modelId="{9E004D9C-DE8E-448F-BE02-991A125B9680}" type="pres">
      <dgm:prSet presAssocID="{FE3E4DC1-938B-5242-995E-7DC197146203}" presName="sibTrans" presStyleCnt="0"/>
      <dgm:spPr/>
    </dgm:pt>
    <dgm:pt modelId="{5D319C5D-0F48-4A0A-8210-1EDD9963D895}" type="pres">
      <dgm:prSet presAssocID="{6626F3B1-9601-464F-85CA-B061987080FD}" presName="compNode" presStyleCnt="0"/>
      <dgm:spPr/>
    </dgm:pt>
    <dgm:pt modelId="{4BEA0CDC-EE73-4958-A19E-82A235CEEA3B}" type="pres">
      <dgm:prSet presAssocID="{6626F3B1-9601-464F-85CA-B061987080FD}" presName="bgRect" presStyleLbl="bgShp" presStyleIdx="5" presStyleCnt="6"/>
      <dgm:spPr/>
      <dgm:extLst>
        <a:ext uri="{E40237B7-FDA0-4F09-8148-C483321AD2D9}">
          <dgm14:cNvPr xmlns:dgm14="http://schemas.microsoft.com/office/drawing/2010/diagram" id="0" name="" descr="Discover, identify and implement&#10;"/>
        </a:ext>
      </dgm:extLst>
    </dgm:pt>
    <dgm:pt modelId="{9A8FBC9D-4F6A-4E54-BE6A-CD3465DAE32C}" type="pres">
      <dgm:prSet presAssocID="{6626F3B1-9601-464F-85CA-B061987080F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 List"/>
        </a:ext>
      </dgm:extLst>
    </dgm:pt>
    <dgm:pt modelId="{506BF285-D40A-4561-9A0D-FF5F3191A683}" type="pres">
      <dgm:prSet presAssocID="{6626F3B1-9601-464F-85CA-B061987080FD}" presName="spaceRect" presStyleCnt="0"/>
      <dgm:spPr/>
    </dgm:pt>
    <dgm:pt modelId="{1D7C5800-91C7-4D6F-BDCF-7355023A807D}" type="pres">
      <dgm:prSet presAssocID="{6626F3B1-9601-464F-85CA-B061987080FD}" presName="parTx" presStyleLbl="revTx" presStyleIdx="5" presStyleCnt="6">
        <dgm:presLayoutVars>
          <dgm:chMax val="0"/>
          <dgm:chPref val="0"/>
        </dgm:presLayoutVars>
      </dgm:prSet>
      <dgm:spPr/>
    </dgm:pt>
  </dgm:ptLst>
  <dgm:cxnLst>
    <dgm:cxn modelId="{7E5C1D0F-A2DE-6D45-B77F-8D3216E374D5}" type="presOf" srcId="{83096D20-FF0E-1F44-AD84-C64E72E3FC8E}" destId="{0C670D23-4140-4654-9824-64619A04C6FB}" srcOrd="0" destOrd="0" presId="urn:microsoft.com/office/officeart/2018/2/layout/IconVerticalSolidList"/>
    <dgm:cxn modelId="{AB556D2F-09D9-774D-A8DF-C3724C0C0C6B}" type="presOf" srcId="{F184CC19-5A1B-2A4D-8D20-C527E97BB8AD}" destId="{0E47E21C-797F-4A8D-A0BA-3E8A86C81438}" srcOrd="0" destOrd="0" presId="urn:microsoft.com/office/officeart/2018/2/layout/IconVerticalSolidList"/>
    <dgm:cxn modelId="{36F3B330-EBCB-C143-8861-A39031FD08B5}" srcId="{E4479B48-61C6-447E-AD6C-C0A2E8068263}" destId="{EB97C033-61F3-D940-AA97-C1582F354EF6}" srcOrd="4" destOrd="0" parTransId="{18814E88-C404-6848-8173-BB914F0D96FB}" sibTransId="{FE3E4DC1-938B-5242-995E-7DC197146203}"/>
    <dgm:cxn modelId="{27E95B34-7F62-8347-BECC-3BF5222671E4}" type="presOf" srcId="{E4479B48-61C6-447E-AD6C-C0A2E8068263}" destId="{65A63183-CBB4-4B07-9514-33B4769CC005}" srcOrd="0" destOrd="0" presId="urn:microsoft.com/office/officeart/2018/2/layout/IconVerticalSolidList"/>
    <dgm:cxn modelId="{49DE2B6D-9E28-E043-995E-F15A6F4DC506}" type="presOf" srcId="{6626F3B1-9601-464F-85CA-B061987080FD}" destId="{1D7C5800-91C7-4D6F-BDCF-7355023A807D}" srcOrd="0" destOrd="0" presId="urn:microsoft.com/office/officeart/2018/2/layout/IconVerticalSolidList"/>
    <dgm:cxn modelId="{C665396E-D810-024D-8C8C-7BC78F944877}" srcId="{E4479B48-61C6-447E-AD6C-C0A2E8068263}" destId="{F184CC19-5A1B-2A4D-8D20-C527E97BB8AD}" srcOrd="0" destOrd="0" parTransId="{CDE1D5DB-7350-1049-9233-AA1349C26B71}" sibTransId="{7E1AD11A-2895-634E-A4D7-72E3DCAB9AA0}"/>
    <dgm:cxn modelId="{F1F200A7-B309-1748-ABF0-D4127726CCA9}" srcId="{E4479B48-61C6-447E-AD6C-C0A2E8068263}" destId="{6D49BB83-D487-1441-ADF1-97698DC36C2F}" srcOrd="1" destOrd="0" parTransId="{A0CCB9FF-3413-1E43-A48A-F1C4744C0C61}" sibTransId="{06041B01-9F02-0F43-91C2-DA09924835FB}"/>
    <dgm:cxn modelId="{63C342B0-D628-FA49-9386-22155DB487E1}" srcId="{E4479B48-61C6-447E-AD6C-C0A2E8068263}" destId="{18692EE0-1B8A-9743-9A3B-C6174287D902}" srcOrd="3" destOrd="0" parTransId="{7C16174C-E9CC-2447-BA36-AABA9D92F9CF}" sibTransId="{245A6369-A322-7444-BDDA-999C303B60BA}"/>
    <dgm:cxn modelId="{0547E7DE-FD07-774C-A7F8-29F2B26223A4}" srcId="{E4479B48-61C6-447E-AD6C-C0A2E8068263}" destId="{83096D20-FF0E-1F44-AD84-C64E72E3FC8E}" srcOrd="2" destOrd="0" parTransId="{96363E4B-9F34-9F40-8767-9FBABA8E4ED7}" sibTransId="{96272412-C1A0-E847-B4AF-904D45B8E3EB}"/>
    <dgm:cxn modelId="{96496EE2-707C-4A45-ABA5-35790269AC61}" srcId="{E4479B48-61C6-447E-AD6C-C0A2E8068263}" destId="{6626F3B1-9601-464F-85CA-B061987080FD}" srcOrd="5" destOrd="0" parTransId="{41FDEE44-00FB-AC46-8A08-1877C026F4D6}" sibTransId="{034A705F-02E2-314F-A5C4-2E703EA280FA}"/>
    <dgm:cxn modelId="{2B67F9EB-D4E9-8149-B9E5-EAD34F536B31}" type="presOf" srcId="{18692EE0-1B8A-9743-9A3B-C6174287D902}" destId="{9679FC20-C86F-4A50-AB30-01077EA0DEB4}" srcOrd="0" destOrd="0" presId="urn:microsoft.com/office/officeart/2018/2/layout/IconVerticalSolidList"/>
    <dgm:cxn modelId="{1C50A3EF-EE4A-1649-8B19-83F7F6FE0121}" type="presOf" srcId="{6D49BB83-D487-1441-ADF1-97698DC36C2F}" destId="{6FF762EE-BBD2-4238-9C05-F4814994F20A}" srcOrd="0" destOrd="0" presId="urn:microsoft.com/office/officeart/2018/2/layout/IconVerticalSolidList"/>
    <dgm:cxn modelId="{843977FF-A938-D349-812B-12C472EAB08B}" type="presOf" srcId="{EB97C033-61F3-D940-AA97-C1582F354EF6}" destId="{D9054FBA-4759-4FA2-9657-869B829FB49B}" srcOrd="0" destOrd="0" presId="urn:microsoft.com/office/officeart/2018/2/layout/IconVerticalSolidList"/>
    <dgm:cxn modelId="{867CAE09-7328-614A-9AF1-06BF41BFF2E5}" type="presParOf" srcId="{65A63183-CBB4-4B07-9514-33B4769CC005}" destId="{204E31B6-B225-4E30-940A-05A7A0446F4B}" srcOrd="0" destOrd="0" presId="urn:microsoft.com/office/officeart/2018/2/layout/IconVerticalSolidList"/>
    <dgm:cxn modelId="{9F519CE5-E92A-F240-81BD-7387A2C01DFE}" type="presParOf" srcId="{204E31B6-B225-4E30-940A-05A7A0446F4B}" destId="{86FAF5CE-4410-4346-B90E-0C99A15AD4C1}" srcOrd="0" destOrd="0" presId="urn:microsoft.com/office/officeart/2018/2/layout/IconVerticalSolidList"/>
    <dgm:cxn modelId="{2754A53D-F397-6448-8D35-1D6016AC0573}" type="presParOf" srcId="{204E31B6-B225-4E30-940A-05A7A0446F4B}" destId="{9DC2FEF5-529D-4432-9EA3-89AB815F42F5}" srcOrd="1" destOrd="0" presId="urn:microsoft.com/office/officeart/2018/2/layout/IconVerticalSolidList"/>
    <dgm:cxn modelId="{44DB0914-C6FA-3A41-8BBA-145DF55BEFF1}" type="presParOf" srcId="{204E31B6-B225-4E30-940A-05A7A0446F4B}" destId="{816E33BE-4C2B-4ED8-89C6-D0F01300A120}" srcOrd="2" destOrd="0" presId="urn:microsoft.com/office/officeart/2018/2/layout/IconVerticalSolidList"/>
    <dgm:cxn modelId="{433CC16C-199A-504F-A5C7-40CE59E151B3}" type="presParOf" srcId="{204E31B6-B225-4E30-940A-05A7A0446F4B}" destId="{0E47E21C-797F-4A8D-A0BA-3E8A86C81438}" srcOrd="3" destOrd="0" presId="urn:microsoft.com/office/officeart/2018/2/layout/IconVerticalSolidList"/>
    <dgm:cxn modelId="{6951FA78-42FD-944B-90C2-8B896B1FCB67}" type="presParOf" srcId="{65A63183-CBB4-4B07-9514-33B4769CC005}" destId="{B14EBDEA-23B7-4727-8AEF-9AEB06915806}" srcOrd="1" destOrd="0" presId="urn:microsoft.com/office/officeart/2018/2/layout/IconVerticalSolidList"/>
    <dgm:cxn modelId="{BB66CD84-1232-634D-B0DA-529B81891A62}" type="presParOf" srcId="{65A63183-CBB4-4B07-9514-33B4769CC005}" destId="{7298E08A-E847-4EE2-A251-191ADB8D8CA9}" srcOrd="2" destOrd="0" presId="urn:microsoft.com/office/officeart/2018/2/layout/IconVerticalSolidList"/>
    <dgm:cxn modelId="{BA243A19-F1F9-5143-BB5E-A7AFDDBA6614}" type="presParOf" srcId="{7298E08A-E847-4EE2-A251-191ADB8D8CA9}" destId="{EF584BC6-EE92-44CA-A1BD-74EB928FD75B}" srcOrd="0" destOrd="0" presId="urn:microsoft.com/office/officeart/2018/2/layout/IconVerticalSolidList"/>
    <dgm:cxn modelId="{51A3EB46-3CF6-A640-82D5-F4DC52D22549}" type="presParOf" srcId="{7298E08A-E847-4EE2-A251-191ADB8D8CA9}" destId="{F2DEF9C5-5683-4C00-B6AE-088820D14D3E}" srcOrd="1" destOrd="0" presId="urn:microsoft.com/office/officeart/2018/2/layout/IconVerticalSolidList"/>
    <dgm:cxn modelId="{3B4E9A6C-B642-6B4C-A2DF-F3EA9D63F096}" type="presParOf" srcId="{7298E08A-E847-4EE2-A251-191ADB8D8CA9}" destId="{BC8802E5-7234-45AB-8243-37DB89321B72}" srcOrd="2" destOrd="0" presId="urn:microsoft.com/office/officeart/2018/2/layout/IconVerticalSolidList"/>
    <dgm:cxn modelId="{AAFC91F7-B393-F64D-A25A-9777CC716D58}" type="presParOf" srcId="{7298E08A-E847-4EE2-A251-191ADB8D8CA9}" destId="{6FF762EE-BBD2-4238-9C05-F4814994F20A}" srcOrd="3" destOrd="0" presId="urn:microsoft.com/office/officeart/2018/2/layout/IconVerticalSolidList"/>
    <dgm:cxn modelId="{7B67D5B3-E559-6545-92E3-BEA4AAF97B40}" type="presParOf" srcId="{65A63183-CBB4-4B07-9514-33B4769CC005}" destId="{D4088FE0-5225-4759-AC5B-D43CA83FFBD7}" srcOrd="3" destOrd="0" presId="urn:microsoft.com/office/officeart/2018/2/layout/IconVerticalSolidList"/>
    <dgm:cxn modelId="{3D62A998-348C-794F-AAE0-66DF7F7A7A00}" type="presParOf" srcId="{65A63183-CBB4-4B07-9514-33B4769CC005}" destId="{238D50D0-D566-46D4-8AA9-BF6E6DD382D8}" srcOrd="4" destOrd="0" presId="urn:microsoft.com/office/officeart/2018/2/layout/IconVerticalSolidList"/>
    <dgm:cxn modelId="{93644157-9AB3-8946-977A-AB03989376CF}" type="presParOf" srcId="{238D50D0-D566-46D4-8AA9-BF6E6DD382D8}" destId="{B86CDC26-994A-4C87-8A86-5C20CB985969}" srcOrd="0" destOrd="0" presId="urn:microsoft.com/office/officeart/2018/2/layout/IconVerticalSolidList"/>
    <dgm:cxn modelId="{9C203E3B-80B4-F543-AB97-5248A285927E}" type="presParOf" srcId="{238D50D0-D566-46D4-8AA9-BF6E6DD382D8}" destId="{89B1C26E-D42E-4FF5-98A1-7E479F8ED659}" srcOrd="1" destOrd="0" presId="urn:microsoft.com/office/officeart/2018/2/layout/IconVerticalSolidList"/>
    <dgm:cxn modelId="{CC3D047C-02CC-D44B-B6E5-E00F4424CC17}" type="presParOf" srcId="{238D50D0-D566-46D4-8AA9-BF6E6DD382D8}" destId="{2B04070D-4F40-4517-B775-12B420BC053D}" srcOrd="2" destOrd="0" presId="urn:microsoft.com/office/officeart/2018/2/layout/IconVerticalSolidList"/>
    <dgm:cxn modelId="{7D841579-BE0D-D649-BAD8-0F99D1A51E7C}" type="presParOf" srcId="{238D50D0-D566-46D4-8AA9-BF6E6DD382D8}" destId="{0C670D23-4140-4654-9824-64619A04C6FB}" srcOrd="3" destOrd="0" presId="urn:microsoft.com/office/officeart/2018/2/layout/IconVerticalSolidList"/>
    <dgm:cxn modelId="{08725635-57FE-1441-93AC-602B9AA90DF1}" type="presParOf" srcId="{65A63183-CBB4-4B07-9514-33B4769CC005}" destId="{B70C1828-BAED-42AD-B676-4E61AC800D18}" srcOrd="5" destOrd="0" presId="urn:microsoft.com/office/officeart/2018/2/layout/IconVerticalSolidList"/>
    <dgm:cxn modelId="{F9ED41D3-2DA6-1D4E-8DD3-447F0E353C84}" type="presParOf" srcId="{65A63183-CBB4-4B07-9514-33B4769CC005}" destId="{59A65D3D-C6CF-4E91-93C1-2B737E936024}" srcOrd="6" destOrd="0" presId="urn:microsoft.com/office/officeart/2018/2/layout/IconVerticalSolidList"/>
    <dgm:cxn modelId="{9E64F15F-692C-454B-B150-956A8F6CDE3F}" type="presParOf" srcId="{59A65D3D-C6CF-4E91-93C1-2B737E936024}" destId="{74B9FC2D-3853-4100-A7A8-68497C0098CB}" srcOrd="0" destOrd="0" presId="urn:microsoft.com/office/officeart/2018/2/layout/IconVerticalSolidList"/>
    <dgm:cxn modelId="{38F6908A-A071-7A41-87EE-CC55A85C5D11}" type="presParOf" srcId="{59A65D3D-C6CF-4E91-93C1-2B737E936024}" destId="{325F9459-BF64-41A8-A8AB-1A3326BCE63B}" srcOrd="1" destOrd="0" presId="urn:microsoft.com/office/officeart/2018/2/layout/IconVerticalSolidList"/>
    <dgm:cxn modelId="{B756D96E-4914-264C-8D64-BB09B489383F}" type="presParOf" srcId="{59A65D3D-C6CF-4E91-93C1-2B737E936024}" destId="{22C82AD3-3775-4C9B-923F-35D8616E7F53}" srcOrd="2" destOrd="0" presId="urn:microsoft.com/office/officeart/2018/2/layout/IconVerticalSolidList"/>
    <dgm:cxn modelId="{8D04E516-A0BA-7949-84FB-E3CC91C3A7D7}" type="presParOf" srcId="{59A65D3D-C6CF-4E91-93C1-2B737E936024}" destId="{9679FC20-C86F-4A50-AB30-01077EA0DEB4}" srcOrd="3" destOrd="0" presId="urn:microsoft.com/office/officeart/2018/2/layout/IconVerticalSolidList"/>
    <dgm:cxn modelId="{F15FEF15-7B23-9C4A-92FC-D392FDCE4FDC}" type="presParOf" srcId="{65A63183-CBB4-4B07-9514-33B4769CC005}" destId="{61CE1520-378B-485F-8DD8-20E0F6B172F5}" srcOrd="7" destOrd="0" presId="urn:microsoft.com/office/officeart/2018/2/layout/IconVerticalSolidList"/>
    <dgm:cxn modelId="{D51A8CE9-E784-514E-9676-0326E8297B74}" type="presParOf" srcId="{65A63183-CBB4-4B07-9514-33B4769CC005}" destId="{0F0CBBA7-5556-472B-BDBB-723CCA0A2166}" srcOrd="8" destOrd="0" presId="urn:microsoft.com/office/officeart/2018/2/layout/IconVerticalSolidList"/>
    <dgm:cxn modelId="{92CB4D90-6BAE-2C4E-BA30-57D0CA1A69C0}" type="presParOf" srcId="{0F0CBBA7-5556-472B-BDBB-723CCA0A2166}" destId="{18531F53-131F-4C9C-9B0D-75FA37C38D26}" srcOrd="0" destOrd="0" presId="urn:microsoft.com/office/officeart/2018/2/layout/IconVerticalSolidList"/>
    <dgm:cxn modelId="{0F3F50E2-69FF-874E-BA49-0986A44B0AE3}" type="presParOf" srcId="{0F0CBBA7-5556-472B-BDBB-723CCA0A2166}" destId="{D456D3F3-EC82-416D-969D-20BF34D02DE9}" srcOrd="1" destOrd="0" presId="urn:microsoft.com/office/officeart/2018/2/layout/IconVerticalSolidList"/>
    <dgm:cxn modelId="{887AE87E-5CF3-0543-8BE8-FBAFAFF37493}" type="presParOf" srcId="{0F0CBBA7-5556-472B-BDBB-723CCA0A2166}" destId="{B171914E-005E-4CA1-9BBC-B4D70DBC3FF1}" srcOrd="2" destOrd="0" presId="urn:microsoft.com/office/officeart/2018/2/layout/IconVerticalSolidList"/>
    <dgm:cxn modelId="{5616047D-3BE5-374B-ADCE-86A7943B9B6D}" type="presParOf" srcId="{0F0CBBA7-5556-472B-BDBB-723CCA0A2166}" destId="{D9054FBA-4759-4FA2-9657-869B829FB49B}" srcOrd="3" destOrd="0" presId="urn:microsoft.com/office/officeart/2018/2/layout/IconVerticalSolidList"/>
    <dgm:cxn modelId="{5CE8409E-A0F7-F149-B065-565DF2F1AB36}" type="presParOf" srcId="{65A63183-CBB4-4B07-9514-33B4769CC005}" destId="{9E004D9C-DE8E-448F-BE02-991A125B9680}" srcOrd="9" destOrd="0" presId="urn:microsoft.com/office/officeart/2018/2/layout/IconVerticalSolidList"/>
    <dgm:cxn modelId="{9AD25C46-2AC2-7C4F-9A98-B1B491A0C716}" type="presParOf" srcId="{65A63183-CBB4-4B07-9514-33B4769CC005}" destId="{5D319C5D-0F48-4A0A-8210-1EDD9963D895}" srcOrd="10" destOrd="0" presId="urn:microsoft.com/office/officeart/2018/2/layout/IconVerticalSolidList"/>
    <dgm:cxn modelId="{FE47CCB6-4F70-7C40-BD1B-EBC544E4C485}" type="presParOf" srcId="{5D319C5D-0F48-4A0A-8210-1EDD9963D895}" destId="{4BEA0CDC-EE73-4958-A19E-82A235CEEA3B}" srcOrd="0" destOrd="0" presId="urn:microsoft.com/office/officeart/2018/2/layout/IconVerticalSolidList"/>
    <dgm:cxn modelId="{9F8A60EE-D8F0-3A49-AB78-89A1401B1062}" type="presParOf" srcId="{5D319C5D-0F48-4A0A-8210-1EDD9963D895}" destId="{9A8FBC9D-4F6A-4E54-BE6A-CD3465DAE32C}" srcOrd="1" destOrd="0" presId="urn:microsoft.com/office/officeart/2018/2/layout/IconVerticalSolidList"/>
    <dgm:cxn modelId="{824FFA37-E47E-DE41-988C-452AC2BF5BAC}" type="presParOf" srcId="{5D319C5D-0F48-4A0A-8210-1EDD9963D895}" destId="{506BF285-D40A-4561-9A0D-FF5F3191A683}" srcOrd="2" destOrd="0" presId="urn:microsoft.com/office/officeart/2018/2/layout/IconVerticalSolidList"/>
    <dgm:cxn modelId="{14571AB4-A5C3-4747-A308-03214C06B424}" type="presParOf" srcId="{5D319C5D-0F48-4A0A-8210-1EDD9963D895}" destId="{1D7C5800-91C7-4D6F-BDCF-7355023A80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76F823-E482-4518-BE09-5AD9D886B8F7}"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3A1B7DF-F76F-42E2-B799-0948CB2C3A82}">
      <dgm:prSet/>
      <dgm:spPr/>
      <dgm:t>
        <a:bodyPr/>
        <a:lstStyle/>
        <a:p>
          <a:pPr>
            <a:defRPr b="1"/>
          </a:pPr>
          <a:r>
            <a:rPr lang="en-US" b="1" dirty="0"/>
            <a:t>Discovery, </a:t>
          </a:r>
          <a:endParaRPr lang="en-US" dirty="0"/>
        </a:p>
      </dgm:t>
    </dgm:pt>
    <dgm:pt modelId="{94FF3AC9-18E0-4621-9D62-FF3A15C4DEC5}" type="parTrans" cxnId="{E97EBDBC-B014-4E89-B186-6DA19F95175E}">
      <dgm:prSet/>
      <dgm:spPr/>
      <dgm:t>
        <a:bodyPr/>
        <a:lstStyle/>
        <a:p>
          <a:endParaRPr lang="en-US"/>
        </a:p>
      </dgm:t>
    </dgm:pt>
    <dgm:pt modelId="{7BC7E0DD-6244-4268-9233-255BD86E16BE}" type="sibTrans" cxnId="{E97EBDBC-B014-4E89-B186-6DA19F95175E}">
      <dgm:prSet/>
      <dgm:spPr/>
      <dgm:t>
        <a:bodyPr/>
        <a:lstStyle/>
        <a:p>
          <a:endParaRPr lang="en-US"/>
        </a:p>
      </dgm:t>
    </dgm:pt>
    <dgm:pt modelId="{0546EAB5-85ED-4707-A2C9-0C0F143E4365}">
      <dgm:prSet/>
      <dgm:spPr/>
      <dgm:t>
        <a:bodyPr/>
        <a:lstStyle/>
        <a:p>
          <a:pPr>
            <a:defRPr b="1"/>
          </a:pPr>
          <a:r>
            <a:rPr lang="en-US" b="1" dirty="0"/>
            <a:t>Development and Implementation of </a:t>
          </a:r>
          <a:endParaRPr lang="en-US" dirty="0"/>
        </a:p>
      </dgm:t>
    </dgm:pt>
    <dgm:pt modelId="{73BA380E-8577-4610-A025-3B494F37AE83}" type="parTrans" cxnId="{0F7D4728-964F-448A-A095-6D4637B3E9EA}">
      <dgm:prSet/>
      <dgm:spPr/>
      <dgm:t>
        <a:bodyPr/>
        <a:lstStyle/>
        <a:p>
          <a:endParaRPr lang="en-US"/>
        </a:p>
      </dgm:t>
    </dgm:pt>
    <dgm:pt modelId="{558DE652-605D-4CFC-B213-4A049E373C45}" type="sibTrans" cxnId="{0F7D4728-964F-448A-A095-6D4637B3E9EA}">
      <dgm:prSet/>
      <dgm:spPr/>
      <dgm:t>
        <a:bodyPr/>
        <a:lstStyle/>
        <a:p>
          <a:endParaRPr lang="en-US"/>
        </a:p>
      </dgm:t>
    </dgm:pt>
    <dgm:pt modelId="{9DF82A72-18BE-4582-A36D-09FC8B095417}">
      <dgm:prSet/>
      <dgm:spPr/>
      <dgm:t>
        <a:bodyPr/>
        <a:lstStyle/>
        <a:p>
          <a:r>
            <a:rPr lang="en-US" dirty="0"/>
            <a:t>Accessibility Statement, </a:t>
          </a:r>
        </a:p>
      </dgm:t>
    </dgm:pt>
    <dgm:pt modelId="{07FBE2F0-3F8B-431F-B6CB-BA42D2AD3AB4}" type="parTrans" cxnId="{B0402421-2FC0-42F6-99B3-E60D68BBD9FB}">
      <dgm:prSet/>
      <dgm:spPr/>
      <dgm:t>
        <a:bodyPr/>
        <a:lstStyle/>
        <a:p>
          <a:endParaRPr lang="en-US"/>
        </a:p>
      </dgm:t>
    </dgm:pt>
    <dgm:pt modelId="{079E86E1-9D36-47F0-92FE-7FDBD92FCB31}" type="sibTrans" cxnId="{B0402421-2FC0-42F6-99B3-E60D68BBD9FB}">
      <dgm:prSet/>
      <dgm:spPr/>
      <dgm:t>
        <a:bodyPr/>
        <a:lstStyle/>
        <a:p>
          <a:endParaRPr lang="en-US"/>
        </a:p>
      </dgm:t>
    </dgm:pt>
    <dgm:pt modelId="{1A6A2A7C-80F3-4E5D-939A-F6C955ED18B5}">
      <dgm:prSet/>
      <dgm:spPr/>
      <dgm:t>
        <a:bodyPr/>
        <a:lstStyle/>
        <a:p>
          <a:r>
            <a:rPr lang="en-US" dirty="0"/>
            <a:t>Definitions, Guidelines, </a:t>
          </a:r>
        </a:p>
      </dgm:t>
    </dgm:pt>
    <dgm:pt modelId="{150DC907-094E-40EF-991C-6ECDACD6C68E}" type="parTrans" cxnId="{3918D85C-9E74-419D-9DCC-E97374353540}">
      <dgm:prSet/>
      <dgm:spPr/>
      <dgm:t>
        <a:bodyPr/>
        <a:lstStyle/>
        <a:p>
          <a:endParaRPr lang="en-US"/>
        </a:p>
      </dgm:t>
    </dgm:pt>
    <dgm:pt modelId="{17799CD4-D976-4F1B-9E68-B7FA8AC32E90}" type="sibTrans" cxnId="{3918D85C-9E74-419D-9DCC-E97374353540}">
      <dgm:prSet/>
      <dgm:spPr/>
      <dgm:t>
        <a:bodyPr/>
        <a:lstStyle/>
        <a:p>
          <a:endParaRPr lang="en-US"/>
        </a:p>
      </dgm:t>
    </dgm:pt>
    <dgm:pt modelId="{C4E8D3AC-5A26-41F9-B0A3-AC1D38B1DBE0}">
      <dgm:prSet/>
      <dgm:spPr/>
      <dgm:t>
        <a:bodyPr/>
        <a:lstStyle/>
        <a:p>
          <a:r>
            <a:rPr lang="en-US" dirty="0"/>
            <a:t>Resources, </a:t>
          </a:r>
        </a:p>
      </dgm:t>
    </dgm:pt>
    <dgm:pt modelId="{B2FB488C-9B4F-44D7-8D13-CE2175CC88CD}" type="parTrans" cxnId="{3749F65F-E35F-4A60-9BA0-433C63347A17}">
      <dgm:prSet/>
      <dgm:spPr/>
      <dgm:t>
        <a:bodyPr/>
        <a:lstStyle/>
        <a:p>
          <a:endParaRPr lang="en-US"/>
        </a:p>
      </dgm:t>
    </dgm:pt>
    <dgm:pt modelId="{8D51C200-9AB1-4EB4-A1A7-A1E487877FA4}" type="sibTrans" cxnId="{3749F65F-E35F-4A60-9BA0-433C63347A17}">
      <dgm:prSet/>
      <dgm:spPr/>
      <dgm:t>
        <a:bodyPr/>
        <a:lstStyle/>
        <a:p>
          <a:endParaRPr lang="en-US"/>
        </a:p>
      </dgm:t>
    </dgm:pt>
    <dgm:pt modelId="{9782B47D-445B-4F3D-9179-29778FA2BE23}">
      <dgm:prSet/>
      <dgm:spPr/>
      <dgm:t>
        <a:bodyPr/>
        <a:lstStyle/>
        <a:p>
          <a:r>
            <a:rPr lang="en-US" dirty="0"/>
            <a:t>Processes and Procedures</a:t>
          </a:r>
        </a:p>
      </dgm:t>
    </dgm:pt>
    <dgm:pt modelId="{B5D2C48B-7D14-4F44-B063-82F2A87B1CE0}" type="parTrans" cxnId="{1793A4C3-AC90-4C88-B618-ECDE2DD8406B}">
      <dgm:prSet/>
      <dgm:spPr/>
      <dgm:t>
        <a:bodyPr/>
        <a:lstStyle/>
        <a:p>
          <a:endParaRPr lang="en-US"/>
        </a:p>
      </dgm:t>
    </dgm:pt>
    <dgm:pt modelId="{DCB35A01-8202-4CC2-AC29-A86BBEE62CE8}" type="sibTrans" cxnId="{1793A4C3-AC90-4C88-B618-ECDE2DD8406B}">
      <dgm:prSet/>
      <dgm:spPr/>
      <dgm:t>
        <a:bodyPr/>
        <a:lstStyle/>
        <a:p>
          <a:endParaRPr lang="en-US"/>
        </a:p>
      </dgm:t>
    </dgm:pt>
    <dgm:pt modelId="{2A490AB1-6DFE-44CC-AAF0-562455CF7F08}">
      <dgm:prSet/>
      <dgm:spPr/>
      <dgm:t>
        <a:bodyPr/>
        <a:lstStyle/>
        <a:p>
          <a:pPr>
            <a:defRPr b="1"/>
          </a:pPr>
          <a:r>
            <a:rPr lang="en-US" b="1" dirty="0">
              <a:hlinkClick xmlns:r="http://schemas.openxmlformats.org/officeDocument/2006/relationships" r:id="rId1"/>
            </a:rPr>
            <a:t>What we have done and learned</a:t>
          </a:r>
          <a:endParaRPr lang="en-US" dirty="0"/>
        </a:p>
      </dgm:t>
    </dgm:pt>
    <dgm:pt modelId="{ADD89F61-DE36-4851-A07E-B28EF696764C}" type="parTrans" cxnId="{84900896-524D-40AA-B6D3-0E4972665CDE}">
      <dgm:prSet/>
      <dgm:spPr/>
      <dgm:t>
        <a:bodyPr/>
        <a:lstStyle/>
        <a:p>
          <a:endParaRPr lang="en-US"/>
        </a:p>
      </dgm:t>
    </dgm:pt>
    <dgm:pt modelId="{7257EB7F-22CE-4A16-93A3-78CE1A2B5BFE}" type="sibTrans" cxnId="{84900896-524D-40AA-B6D3-0E4972665CDE}">
      <dgm:prSet/>
      <dgm:spPr/>
      <dgm:t>
        <a:bodyPr/>
        <a:lstStyle/>
        <a:p>
          <a:endParaRPr lang="en-US"/>
        </a:p>
      </dgm:t>
    </dgm:pt>
    <dgm:pt modelId="{5E2B2B64-A7AA-4E62-8B51-E01DB8BEF57F}" type="pres">
      <dgm:prSet presAssocID="{E676F823-E482-4518-BE09-5AD9D886B8F7}" presName="root" presStyleCnt="0">
        <dgm:presLayoutVars>
          <dgm:dir/>
          <dgm:resizeHandles val="exact"/>
        </dgm:presLayoutVars>
      </dgm:prSet>
      <dgm:spPr/>
    </dgm:pt>
    <dgm:pt modelId="{6EE51874-8FD0-4CD4-BADE-4C24DFC4C40A}" type="pres">
      <dgm:prSet presAssocID="{73A1B7DF-F76F-42E2-B799-0948CB2C3A82}" presName="compNode" presStyleCnt="0"/>
      <dgm:spPr/>
    </dgm:pt>
    <dgm:pt modelId="{DE9261AF-FCE8-4B79-B46A-B58F31DF045E}" type="pres">
      <dgm:prSet presAssocID="{73A1B7DF-F76F-42E2-B799-0948CB2C3A82}"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gnifying glass"/>
        </a:ext>
      </dgm:extLst>
    </dgm:pt>
    <dgm:pt modelId="{FF27C73B-DD99-4739-AAD8-A50F4DAC7A47}" type="pres">
      <dgm:prSet presAssocID="{73A1B7DF-F76F-42E2-B799-0948CB2C3A82}" presName="iconSpace" presStyleCnt="0"/>
      <dgm:spPr/>
    </dgm:pt>
    <dgm:pt modelId="{71469F78-388D-430B-8395-B2503B42B7B2}" type="pres">
      <dgm:prSet presAssocID="{73A1B7DF-F76F-42E2-B799-0948CB2C3A82}" presName="parTx" presStyleLbl="revTx" presStyleIdx="0" presStyleCnt="6">
        <dgm:presLayoutVars>
          <dgm:chMax val="0"/>
          <dgm:chPref val="0"/>
        </dgm:presLayoutVars>
      </dgm:prSet>
      <dgm:spPr/>
    </dgm:pt>
    <dgm:pt modelId="{6B1394D1-45B2-4E5F-B065-9CC1D8CFE8F7}" type="pres">
      <dgm:prSet presAssocID="{73A1B7DF-F76F-42E2-B799-0948CB2C3A82}" presName="txSpace" presStyleCnt="0"/>
      <dgm:spPr/>
    </dgm:pt>
    <dgm:pt modelId="{BA9D2F53-BA7C-4C98-B123-8AA671CCE3EB}" type="pres">
      <dgm:prSet presAssocID="{73A1B7DF-F76F-42E2-B799-0948CB2C3A82}" presName="desTx" presStyleLbl="revTx" presStyleIdx="1" presStyleCnt="6">
        <dgm:presLayoutVars/>
      </dgm:prSet>
      <dgm:spPr/>
    </dgm:pt>
    <dgm:pt modelId="{52D3A020-F8D9-46A6-BFC9-9C3B46D55DE2}" type="pres">
      <dgm:prSet presAssocID="{7BC7E0DD-6244-4268-9233-255BD86E16BE}" presName="sibTrans" presStyleCnt="0"/>
      <dgm:spPr/>
    </dgm:pt>
    <dgm:pt modelId="{1C46FC3B-7B63-42DE-951A-13CCA01D5225}" type="pres">
      <dgm:prSet presAssocID="{0546EAB5-85ED-4707-A2C9-0C0F143E4365}" presName="compNode" presStyleCnt="0"/>
      <dgm:spPr/>
    </dgm:pt>
    <dgm:pt modelId="{05366BF3-CFB0-4C86-B99B-370855EA8DD3}" type="pres">
      <dgm:prSet presAssocID="{0546EAB5-85ED-4707-A2C9-0C0F143E4365}"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Flowchart"/>
        </a:ext>
      </dgm:extLst>
    </dgm:pt>
    <dgm:pt modelId="{2EA25F26-766B-4847-844F-BDBEA31C4F95}" type="pres">
      <dgm:prSet presAssocID="{0546EAB5-85ED-4707-A2C9-0C0F143E4365}" presName="iconSpace" presStyleCnt="0"/>
      <dgm:spPr/>
    </dgm:pt>
    <dgm:pt modelId="{2F786EBA-AA4F-4294-8B49-C063A4CC46CB}" type="pres">
      <dgm:prSet presAssocID="{0546EAB5-85ED-4707-A2C9-0C0F143E4365}" presName="parTx" presStyleLbl="revTx" presStyleIdx="2" presStyleCnt="6">
        <dgm:presLayoutVars>
          <dgm:chMax val="0"/>
          <dgm:chPref val="0"/>
        </dgm:presLayoutVars>
      </dgm:prSet>
      <dgm:spPr/>
    </dgm:pt>
    <dgm:pt modelId="{AA0EDB2F-BE7C-47C4-AC49-19C2FD014C96}" type="pres">
      <dgm:prSet presAssocID="{0546EAB5-85ED-4707-A2C9-0C0F143E4365}" presName="txSpace" presStyleCnt="0"/>
      <dgm:spPr/>
    </dgm:pt>
    <dgm:pt modelId="{71FF09AB-CBB7-4B4E-B555-29F019144C37}" type="pres">
      <dgm:prSet presAssocID="{0546EAB5-85ED-4707-A2C9-0C0F143E4365}" presName="desTx" presStyleLbl="revTx" presStyleIdx="3" presStyleCnt="6">
        <dgm:presLayoutVars/>
      </dgm:prSet>
      <dgm:spPr/>
    </dgm:pt>
    <dgm:pt modelId="{14AB87B2-589A-40B2-B1A1-3C64961FF598}" type="pres">
      <dgm:prSet presAssocID="{558DE652-605D-4CFC-B213-4A049E373C45}" presName="sibTrans" presStyleCnt="0"/>
      <dgm:spPr/>
    </dgm:pt>
    <dgm:pt modelId="{65D25D8E-2289-49BD-AA67-7CA4EF5DF59D}" type="pres">
      <dgm:prSet presAssocID="{2A490AB1-6DFE-44CC-AAF0-562455CF7F08}" presName="compNode" presStyleCnt="0"/>
      <dgm:spPr/>
    </dgm:pt>
    <dgm:pt modelId="{B7CB03C2-0A2E-40B5-ACAD-D42FB5AF1649}" type="pres">
      <dgm:prSet presAssocID="{2A490AB1-6DFE-44CC-AAF0-562455CF7F08}"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ead with Gears"/>
        </a:ext>
      </dgm:extLst>
    </dgm:pt>
    <dgm:pt modelId="{CBD10659-808F-4D7D-B9B2-CCD7AD41EBF9}" type="pres">
      <dgm:prSet presAssocID="{2A490AB1-6DFE-44CC-AAF0-562455CF7F08}" presName="iconSpace" presStyleCnt="0"/>
      <dgm:spPr/>
    </dgm:pt>
    <dgm:pt modelId="{A4C21D59-EA5F-4310-85B4-BF4A37979283}" type="pres">
      <dgm:prSet presAssocID="{2A490AB1-6DFE-44CC-AAF0-562455CF7F08}" presName="parTx" presStyleLbl="revTx" presStyleIdx="4" presStyleCnt="6">
        <dgm:presLayoutVars>
          <dgm:chMax val="0"/>
          <dgm:chPref val="0"/>
        </dgm:presLayoutVars>
      </dgm:prSet>
      <dgm:spPr/>
    </dgm:pt>
    <dgm:pt modelId="{FDF757D0-0400-4D8E-A905-B7A74516F0B2}" type="pres">
      <dgm:prSet presAssocID="{2A490AB1-6DFE-44CC-AAF0-562455CF7F08}" presName="txSpace" presStyleCnt="0"/>
      <dgm:spPr/>
    </dgm:pt>
    <dgm:pt modelId="{139F9889-58F6-474B-AB78-8EA8A7ECA90A}" type="pres">
      <dgm:prSet presAssocID="{2A490AB1-6DFE-44CC-AAF0-562455CF7F08}" presName="desTx" presStyleLbl="revTx" presStyleIdx="5" presStyleCnt="6">
        <dgm:presLayoutVars/>
      </dgm:prSet>
      <dgm:spPr/>
    </dgm:pt>
  </dgm:ptLst>
  <dgm:cxnLst>
    <dgm:cxn modelId="{435F1E07-2345-4449-8C05-384A9F3C83D4}" type="presOf" srcId="{C4E8D3AC-5A26-41F9-B0A3-AC1D38B1DBE0}" destId="{71FF09AB-CBB7-4B4E-B555-29F019144C37}" srcOrd="0" destOrd="2" presId="urn:microsoft.com/office/officeart/2018/5/layout/CenteredIconLabelDescriptionList"/>
    <dgm:cxn modelId="{B0402421-2FC0-42F6-99B3-E60D68BBD9FB}" srcId="{0546EAB5-85ED-4707-A2C9-0C0F143E4365}" destId="{9DF82A72-18BE-4582-A36D-09FC8B095417}" srcOrd="0" destOrd="0" parTransId="{07FBE2F0-3F8B-431F-B6CB-BA42D2AD3AB4}" sibTransId="{079E86E1-9D36-47F0-92FE-7FDBD92FCB31}"/>
    <dgm:cxn modelId="{0F7D4728-964F-448A-A095-6D4637B3E9EA}" srcId="{E676F823-E482-4518-BE09-5AD9D886B8F7}" destId="{0546EAB5-85ED-4707-A2C9-0C0F143E4365}" srcOrd="1" destOrd="0" parTransId="{73BA380E-8577-4610-A025-3B494F37AE83}" sibTransId="{558DE652-605D-4CFC-B213-4A049E373C45}"/>
    <dgm:cxn modelId="{E02AEF36-FA2B-4317-999A-160C9382D8B3}" type="presOf" srcId="{73A1B7DF-F76F-42E2-B799-0948CB2C3A82}" destId="{71469F78-388D-430B-8395-B2503B42B7B2}" srcOrd="0" destOrd="0" presId="urn:microsoft.com/office/officeart/2018/5/layout/CenteredIconLabelDescriptionList"/>
    <dgm:cxn modelId="{27E98140-2A96-4324-BBF9-DF5235F97DB8}" type="presOf" srcId="{9782B47D-445B-4F3D-9179-29778FA2BE23}" destId="{71FF09AB-CBB7-4B4E-B555-29F019144C37}" srcOrd="0" destOrd="3" presId="urn:microsoft.com/office/officeart/2018/5/layout/CenteredIconLabelDescriptionList"/>
    <dgm:cxn modelId="{3918D85C-9E74-419D-9DCC-E97374353540}" srcId="{0546EAB5-85ED-4707-A2C9-0C0F143E4365}" destId="{1A6A2A7C-80F3-4E5D-939A-F6C955ED18B5}" srcOrd="1" destOrd="0" parTransId="{150DC907-094E-40EF-991C-6ECDACD6C68E}" sibTransId="{17799CD4-D976-4F1B-9E68-B7FA8AC32E90}"/>
    <dgm:cxn modelId="{4B56E95C-7B46-4926-AACF-37AA257798F3}" type="presOf" srcId="{E676F823-E482-4518-BE09-5AD9D886B8F7}" destId="{5E2B2B64-A7AA-4E62-8B51-E01DB8BEF57F}" srcOrd="0" destOrd="0" presId="urn:microsoft.com/office/officeart/2018/5/layout/CenteredIconLabelDescriptionList"/>
    <dgm:cxn modelId="{3749F65F-E35F-4A60-9BA0-433C63347A17}" srcId="{0546EAB5-85ED-4707-A2C9-0C0F143E4365}" destId="{C4E8D3AC-5A26-41F9-B0A3-AC1D38B1DBE0}" srcOrd="2" destOrd="0" parTransId="{B2FB488C-9B4F-44D7-8D13-CE2175CC88CD}" sibTransId="{8D51C200-9AB1-4EB4-A1A7-A1E487877FA4}"/>
    <dgm:cxn modelId="{16229B78-D075-44D9-B130-EE4BB7B683DA}" type="presOf" srcId="{1A6A2A7C-80F3-4E5D-939A-F6C955ED18B5}" destId="{71FF09AB-CBB7-4B4E-B555-29F019144C37}" srcOrd="0" destOrd="1" presId="urn:microsoft.com/office/officeart/2018/5/layout/CenteredIconLabelDescriptionList"/>
    <dgm:cxn modelId="{6D0E7382-54EA-474E-AD4F-20FD3543F334}" type="presOf" srcId="{9DF82A72-18BE-4582-A36D-09FC8B095417}" destId="{71FF09AB-CBB7-4B4E-B555-29F019144C37}" srcOrd="0" destOrd="0" presId="urn:microsoft.com/office/officeart/2018/5/layout/CenteredIconLabelDescriptionList"/>
    <dgm:cxn modelId="{84900896-524D-40AA-B6D3-0E4972665CDE}" srcId="{E676F823-E482-4518-BE09-5AD9D886B8F7}" destId="{2A490AB1-6DFE-44CC-AAF0-562455CF7F08}" srcOrd="2" destOrd="0" parTransId="{ADD89F61-DE36-4851-A07E-B28EF696764C}" sibTransId="{7257EB7F-22CE-4A16-93A3-78CE1A2B5BFE}"/>
    <dgm:cxn modelId="{061FD0A7-50C3-4A82-BE6F-2C95D3C721EE}" type="presOf" srcId="{0546EAB5-85ED-4707-A2C9-0C0F143E4365}" destId="{2F786EBA-AA4F-4294-8B49-C063A4CC46CB}" srcOrd="0" destOrd="0" presId="urn:microsoft.com/office/officeart/2018/5/layout/CenteredIconLabelDescriptionList"/>
    <dgm:cxn modelId="{E97EBDBC-B014-4E89-B186-6DA19F95175E}" srcId="{E676F823-E482-4518-BE09-5AD9D886B8F7}" destId="{73A1B7DF-F76F-42E2-B799-0948CB2C3A82}" srcOrd="0" destOrd="0" parTransId="{94FF3AC9-18E0-4621-9D62-FF3A15C4DEC5}" sibTransId="{7BC7E0DD-6244-4268-9233-255BD86E16BE}"/>
    <dgm:cxn modelId="{1793A4C3-AC90-4C88-B618-ECDE2DD8406B}" srcId="{0546EAB5-85ED-4707-A2C9-0C0F143E4365}" destId="{9782B47D-445B-4F3D-9179-29778FA2BE23}" srcOrd="3" destOrd="0" parTransId="{B5D2C48B-7D14-4F44-B063-82F2A87B1CE0}" sibTransId="{DCB35A01-8202-4CC2-AC29-A86BBEE62CE8}"/>
    <dgm:cxn modelId="{657EFFEA-178B-4151-92A9-02014DB93595}" type="presOf" srcId="{2A490AB1-6DFE-44CC-AAF0-562455CF7F08}" destId="{A4C21D59-EA5F-4310-85B4-BF4A37979283}" srcOrd="0" destOrd="0" presId="urn:microsoft.com/office/officeart/2018/5/layout/CenteredIconLabelDescriptionList"/>
    <dgm:cxn modelId="{E0A580B7-B7D8-42A2-B372-84832047DA3F}" type="presParOf" srcId="{5E2B2B64-A7AA-4E62-8B51-E01DB8BEF57F}" destId="{6EE51874-8FD0-4CD4-BADE-4C24DFC4C40A}" srcOrd="0" destOrd="0" presId="urn:microsoft.com/office/officeart/2018/5/layout/CenteredIconLabelDescriptionList"/>
    <dgm:cxn modelId="{A4A56A03-1CAB-44D0-B3C5-D06936DF8C86}" type="presParOf" srcId="{6EE51874-8FD0-4CD4-BADE-4C24DFC4C40A}" destId="{DE9261AF-FCE8-4B79-B46A-B58F31DF045E}" srcOrd="0" destOrd="0" presId="urn:microsoft.com/office/officeart/2018/5/layout/CenteredIconLabelDescriptionList"/>
    <dgm:cxn modelId="{508A2911-DF93-4386-B86D-D5FA2FD1CFF9}" type="presParOf" srcId="{6EE51874-8FD0-4CD4-BADE-4C24DFC4C40A}" destId="{FF27C73B-DD99-4739-AAD8-A50F4DAC7A47}" srcOrd="1" destOrd="0" presId="urn:microsoft.com/office/officeart/2018/5/layout/CenteredIconLabelDescriptionList"/>
    <dgm:cxn modelId="{153710A0-54E5-4A6B-902F-D1C67C923AA0}" type="presParOf" srcId="{6EE51874-8FD0-4CD4-BADE-4C24DFC4C40A}" destId="{71469F78-388D-430B-8395-B2503B42B7B2}" srcOrd="2" destOrd="0" presId="urn:microsoft.com/office/officeart/2018/5/layout/CenteredIconLabelDescriptionList"/>
    <dgm:cxn modelId="{D1917770-365D-4E24-9768-F51F222B5144}" type="presParOf" srcId="{6EE51874-8FD0-4CD4-BADE-4C24DFC4C40A}" destId="{6B1394D1-45B2-4E5F-B065-9CC1D8CFE8F7}" srcOrd="3" destOrd="0" presId="urn:microsoft.com/office/officeart/2018/5/layout/CenteredIconLabelDescriptionList"/>
    <dgm:cxn modelId="{18B1EC14-90F0-40AA-B6CC-E753C79C9A09}" type="presParOf" srcId="{6EE51874-8FD0-4CD4-BADE-4C24DFC4C40A}" destId="{BA9D2F53-BA7C-4C98-B123-8AA671CCE3EB}" srcOrd="4" destOrd="0" presId="urn:microsoft.com/office/officeart/2018/5/layout/CenteredIconLabelDescriptionList"/>
    <dgm:cxn modelId="{605663BC-F012-48F5-BE35-36D6C9AABADA}" type="presParOf" srcId="{5E2B2B64-A7AA-4E62-8B51-E01DB8BEF57F}" destId="{52D3A020-F8D9-46A6-BFC9-9C3B46D55DE2}" srcOrd="1" destOrd="0" presId="urn:microsoft.com/office/officeart/2018/5/layout/CenteredIconLabelDescriptionList"/>
    <dgm:cxn modelId="{0B8AD80D-87FD-4794-AB80-2B3CD388A2BD}" type="presParOf" srcId="{5E2B2B64-A7AA-4E62-8B51-E01DB8BEF57F}" destId="{1C46FC3B-7B63-42DE-951A-13CCA01D5225}" srcOrd="2" destOrd="0" presId="urn:microsoft.com/office/officeart/2018/5/layout/CenteredIconLabelDescriptionList"/>
    <dgm:cxn modelId="{072321A2-118C-469C-A344-A6DE29E93423}" type="presParOf" srcId="{1C46FC3B-7B63-42DE-951A-13CCA01D5225}" destId="{05366BF3-CFB0-4C86-B99B-370855EA8DD3}" srcOrd="0" destOrd="0" presId="urn:microsoft.com/office/officeart/2018/5/layout/CenteredIconLabelDescriptionList"/>
    <dgm:cxn modelId="{8464B007-28F5-4FD1-9580-2F2B657A17AF}" type="presParOf" srcId="{1C46FC3B-7B63-42DE-951A-13CCA01D5225}" destId="{2EA25F26-766B-4847-844F-BDBEA31C4F95}" srcOrd="1" destOrd="0" presId="urn:microsoft.com/office/officeart/2018/5/layout/CenteredIconLabelDescriptionList"/>
    <dgm:cxn modelId="{DEF3D1FF-3D6E-4EA0-B15A-1D7F745C2BD9}" type="presParOf" srcId="{1C46FC3B-7B63-42DE-951A-13CCA01D5225}" destId="{2F786EBA-AA4F-4294-8B49-C063A4CC46CB}" srcOrd="2" destOrd="0" presId="urn:microsoft.com/office/officeart/2018/5/layout/CenteredIconLabelDescriptionList"/>
    <dgm:cxn modelId="{ECF0EE7F-EF1C-4875-B5FD-560AA1D4B44C}" type="presParOf" srcId="{1C46FC3B-7B63-42DE-951A-13CCA01D5225}" destId="{AA0EDB2F-BE7C-47C4-AC49-19C2FD014C96}" srcOrd="3" destOrd="0" presId="urn:microsoft.com/office/officeart/2018/5/layout/CenteredIconLabelDescriptionList"/>
    <dgm:cxn modelId="{F76C191B-DEEC-4712-8A6E-66590E7CCD99}" type="presParOf" srcId="{1C46FC3B-7B63-42DE-951A-13CCA01D5225}" destId="{71FF09AB-CBB7-4B4E-B555-29F019144C37}" srcOrd="4" destOrd="0" presId="urn:microsoft.com/office/officeart/2018/5/layout/CenteredIconLabelDescriptionList"/>
    <dgm:cxn modelId="{CC48833F-E598-4162-A10E-80EC6A01FC99}" type="presParOf" srcId="{5E2B2B64-A7AA-4E62-8B51-E01DB8BEF57F}" destId="{14AB87B2-589A-40B2-B1A1-3C64961FF598}" srcOrd="3" destOrd="0" presId="urn:microsoft.com/office/officeart/2018/5/layout/CenteredIconLabelDescriptionList"/>
    <dgm:cxn modelId="{FE544D35-7CB2-4FF2-B9A2-620A3AEE8AF6}" type="presParOf" srcId="{5E2B2B64-A7AA-4E62-8B51-E01DB8BEF57F}" destId="{65D25D8E-2289-49BD-AA67-7CA4EF5DF59D}" srcOrd="4" destOrd="0" presId="urn:microsoft.com/office/officeart/2018/5/layout/CenteredIconLabelDescriptionList"/>
    <dgm:cxn modelId="{E60911EE-E475-4774-BF82-13B9EE4A4ED5}" type="presParOf" srcId="{65D25D8E-2289-49BD-AA67-7CA4EF5DF59D}" destId="{B7CB03C2-0A2E-40B5-ACAD-D42FB5AF1649}" srcOrd="0" destOrd="0" presId="urn:microsoft.com/office/officeart/2018/5/layout/CenteredIconLabelDescriptionList"/>
    <dgm:cxn modelId="{9CC4D92B-61A5-450D-9D98-63AA7860DDC5}" type="presParOf" srcId="{65D25D8E-2289-49BD-AA67-7CA4EF5DF59D}" destId="{CBD10659-808F-4D7D-B9B2-CCD7AD41EBF9}" srcOrd="1" destOrd="0" presId="urn:microsoft.com/office/officeart/2018/5/layout/CenteredIconLabelDescriptionList"/>
    <dgm:cxn modelId="{FB743474-0AE3-45D2-B0DB-7586E8D1D71C}" type="presParOf" srcId="{65D25D8E-2289-49BD-AA67-7CA4EF5DF59D}" destId="{A4C21D59-EA5F-4310-85B4-BF4A37979283}" srcOrd="2" destOrd="0" presId="urn:microsoft.com/office/officeart/2018/5/layout/CenteredIconLabelDescriptionList"/>
    <dgm:cxn modelId="{18C6B9A5-1D4E-477C-B75D-EC9347E78713}" type="presParOf" srcId="{65D25D8E-2289-49BD-AA67-7CA4EF5DF59D}" destId="{FDF757D0-0400-4D8E-A905-B7A74516F0B2}" srcOrd="3" destOrd="0" presId="urn:microsoft.com/office/officeart/2018/5/layout/CenteredIconLabelDescriptionList"/>
    <dgm:cxn modelId="{CB1DE590-229F-4E53-8C36-B4FFD37B42C1}" type="presParOf" srcId="{65D25D8E-2289-49BD-AA67-7CA4EF5DF59D}" destId="{139F9889-58F6-474B-AB78-8EA8A7ECA90A}"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75092C-6E83-46CD-BE97-A690D45065C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85E739B-A54C-485D-B7F2-5C8D9A255171}">
      <dgm:prSet/>
      <dgm:spPr/>
      <dgm:t>
        <a:bodyPr/>
        <a:lstStyle/>
        <a:p>
          <a:pPr>
            <a:lnSpc>
              <a:spcPct val="100000"/>
            </a:lnSpc>
          </a:pPr>
          <a:r>
            <a:rPr lang="en-US" b="1"/>
            <a:t>HIGHLIGHTS of OUR NEXT STEPS</a:t>
          </a:r>
          <a:endParaRPr lang="en-US"/>
        </a:p>
      </dgm:t>
    </dgm:pt>
    <dgm:pt modelId="{2FAEEB65-6096-4485-A16A-E08E8EDDF12F}" type="parTrans" cxnId="{7EFC8AC3-4F03-42C5-8754-F4B7B429C37B}">
      <dgm:prSet/>
      <dgm:spPr/>
      <dgm:t>
        <a:bodyPr/>
        <a:lstStyle/>
        <a:p>
          <a:endParaRPr lang="en-US"/>
        </a:p>
      </dgm:t>
    </dgm:pt>
    <dgm:pt modelId="{C64323F2-6470-482A-83DD-99D57EB60EB9}" type="sibTrans" cxnId="{7EFC8AC3-4F03-42C5-8754-F4B7B429C37B}">
      <dgm:prSet/>
      <dgm:spPr/>
      <dgm:t>
        <a:bodyPr/>
        <a:lstStyle/>
        <a:p>
          <a:endParaRPr lang="en-US"/>
        </a:p>
      </dgm:t>
    </dgm:pt>
    <dgm:pt modelId="{776777BB-935B-4552-AF72-5C3832EEF1F6}">
      <dgm:prSet/>
      <dgm:spPr/>
      <dgm:t>
        <a:bodyPr/>
        <a:lstStyle/>
        <a:p>
          <a:pPr>
            <a:lnSpc>
              <a:spcPct val="100000"/>
            </a:lnSpc>
          </a:pPr>
          <a:r>
            <a:rPr lang="en-US" b="1"/>
            <a:t>Funding Requests</a:t>
          </a:r>
          <a:endParaRPr lang="en-US"/>
        </a:p>
      </dgm:t>
    </dgm:pt>
    <dgm:pt modelId="{713FFC2F-F61C-4456-9251-99C4BD0F4E66}" type="parTrans" cxnId="{787338CC-A109-41D6-A970-1415953C5069}">
      <dgm:prSet/>
      <dgm:spPr/>
      <dgm:t>
        <a:bodyPr/>
        <a:lstStyle/>
        <a:p>
          <a:endParaRPr lang="en-US"/>
        </a:p>
      </dgm:t>
    </dgm:pt>
    <dgm:pt modelId="{6FEDAAC0-CAD5-41CC-940D-2BDFD81B6F55}" type="sibTrans" cxnId="{787338CC-A109-41D6-A970-1415953C5069}">
      <dgm:prSet/>
      <dgm:spPr/>
      <dgm:t>
        <a:bodyPr/>
        <a:lstStyle/>
        <a:p>
          <a:endParaRPr lang="en-US"/>
        </a:p>
      </dgm:t>
    </dgm:pt>
    <dgm:pt modelId="{D90CFFBD-DA16-44CC-8AF7-3009548F14C5}">
      <dgm:prSet/>
      <dgm:spPr/>
      <dgm:t>
        <a:bodyPr/>
        <a:lstStyle/>
        <a:p>
          <a:pPr>
            <a:lnSpc>
              <a:spcPct val="100000"/>
            </a:lnSpc>
          </a:pPr>
          <a:r>
            <a:rPr lang="en-US" b="1"/>
            <a:t>Implementation</a:t>
          </a:r>
          <a:r>
            <a:rPr lang="en-US"/>
            <a:t> </a:t>
          </a:r>
        </a:p>
      </dgm:t>
    </dgm:pt>
    <dgm:pt modelId="{56AE242B-C0CE-402B-8905-C5A6C33D9619}" type="parTrans" cxnId="{DA91A6A5-78A0-4823-9792-EFCFEE6DF841}">
      <dgm:prSet/>
      <dgm:spPr/>
      <dgm:t>
        <a:bodyPr/>
        <a:lstStyle/>
        <a:p>
          <a:endParaRPr lang="en-US"/>
        </a:p>
      </dgm:t>
    </dgm:pt>
    <dgm:pt modelId="{676DC394-0107-4E9E-815C-D40DBB7B6557}" type="sibTrans" cxnId="{DA91A6A5-78A0-4823-9792-EFCFEE6DF841}">
      <dgm:prSet/>
      <dgm:spPr/>
      <dgm:t>
        <a:bodyPr/>
        <a:lstStyle/>
        <a:p>
          <a:endParaRPr lang="en-US"/>
        </a:p>
      </dgm:t>
    </dgm:pt>
    <dgm:pt modelId="{BC5C4FCE-5C54-4477-854D-728FC7DEA589}" type="pres">
      <dgm:prSet presAssocID="{5A75092C-6E83-46CD-BE97-A690D45065C6}" presName="root" presStyleCnt="0">
        <dgm:presLayoutVars>
          <dgm:dir/>
          <dgm:resizeHandles val="exact"/>
        </dgm:presLayoutVars>
      </dgm:prSet>
      <dgm:spPr/>
    </dgm:pt>
    <dgm:pt modelId="{6154168D-8112-49C1-9523-769C3857F774}" type="pres">
      <dgm:prSet presAssocID="{885E739B-A54C-485D-B7F2-5C8D9A255171}" presName="compNode" presStyleCnt="0"/>
      <dgm:spPr/>
    </dgm:pt>
    <dgm:pt modelId="{43133E80-C03C-4E63-B839-E28E135E9C99}" type="pres">
      <dgm:prSet presAssocID="{885E739B-A54C-485D-B7F2-5C8D9A25517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5E7F1AF2-7B46-492C-876A-F18FF326497A}" type="pres">
      <dgm:prSet presAssocID="{885E739B-A54C-485D-B7F2-5C8D9A255171}" presName="spaceRect" presStyleCnt="0"/>
      <dgm:spPr/>
    </dgm:pt>
    <dgm:pt modelId="{BDFC58B5-6E0B-4A87-9689-62FF2ECE5F71}" type="pres">
      <dgm:prSet presAssocID="{885E739B-A54C-485D-B7F2-5C8D9A255171}" presName="textRect" presStyleLbl="revTx" presStyleIdx="0" presStyleCnt="3">
        <dgm:presLayoutVars>
          <dgm:chMax val="1"/>
          <dgm:chPref val="1"/>
        </dgm:presLayoutVars>
      </dgm:prSet>
      <dgm:spPr/>
    </dgm:pt>
    <dgm:pt modelId="{46975B9D-FFA5-4EC7-A587-910B5B645360}" type="pres">
      <dgm:prSet presAssocID="{C64323F2-6470-482A-83DD-99D57EB60EB9}" presName="sibTrans" presStyleCnt="0"/>
      <dgm:spPr/>
    </dgm:pt>
    <dgm:pt modelId="{5769B52C-6BF4-47F2-B33C-FF7BFE2437A7}" type="pres">
      <dgm:prSet presAssocID="{776777BB-935B-4552-AF72-5C3832EEF1F6}" presName="compNode" presStyleCnt="0"/>
      <dgm:spPr/>
    </dgm:pt>
    <dgm:pt modelId="{41EC8E9B-66E7-4E57-8AB3-FD6E6CAA9713}" type="pres">
      <dgm:prSet presAssocID="{776777BB-935B-4552-AF72-5C3832EEF1F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ED58B9F7-1A60-40FD-952C-5549A12F5889}" type="pres">
      <dgm:prSet presAssocID="{776777BB-935B-4552-AF72-5C3832EEF1F6}" presName="spaceRect" presStyleCnt="0"/>
      <dgm:spPr/>
    </dgm:pt>
    <dgm:pt modelId="{F98DC611-CB29-4032-A84D-76D6AD22AE82}" type="pres">
      <dgm:prSet presAssocID="{776777BB-935B-4552-AF72-5C3832EEF1F6}" presName="textRect" presStyleLbl="revTx" presStyleIdx="1" presStyleCnt="3">
        <dgm:presLayoutVars>
          <dgm:chMax val="1"/>
          <dgm:chPref val="1"/>
        </dgm:presLayoutVars>
      </dgm:prSet>
      <dgm:spPr/>
    </dgm:pt>
    <dgm:pt modelId="{61235D61-26AB-4EB7-89E4-EF82FF78BAED}" type="pres">
      <dgm:prSet presAssocID="{6FEDAAC0-CAD5-41CC-940D-2BDFD81B6F55}" presName="sibTrans" presStyleCnt="0"/>
      <dgm:spPr/>
    </dgm:pt>
    <dgm:pt modelId="{D95185EE-3BE6-4FDC-A65D-E18354E2443B}" type="pres">
      <dgm:prSet presAssocID="{D90CFFBD-DA16-44CC-8AF7-3009548F14C5}" presName="compNode" presStyleCnt="0"/>
      <dgm:spPr/>
    </dgm:pt>
    <dgm:pt modelId="{3E5D3926-08B6-435A-A3A6-995D115FA49D}" type="pres">
      <dgm:prSet presAssocID="{D90CFFBD-DA16-44CC-8AF7-3009548F14C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row Circle"/>
        </a:ext>
      </dgm:extLst>
    </dgm:pt>
    <dgm:pt modelId="{964AAB29-FD2D-467D-BABE-D2A6830889D3}" type="pres">
      <dgm:prSet presAssocID="{D90CFFBD-DA16-44CC-8AF7-3009548F14C5}" presName="spaceRect" presStyleCnt="0"/>
      <dgm:spPr/>
    </dgm:pt>
    <dgm:pt modelId="{6996E715-E5E2-4807-B29C-99D67E698970}" type="pres">
      <dgm:prSet presAssocID="{D90CFFBD-DA16-44CC-8AF7-3009548F14C5}" presName="textRect" presStyleLbl="revTx" presStyleIdx="2" presStyleCnt="3">
        <dgm:presLayoutVars>
          <dgm:chMax val="1"/>
          <dgm:chPref val="1"/>
        </dgm:presLayoutVars>
      </dgm:prSet>
      <dgm:spPr/>
    </dgm:pt>
  </dgm:ptLst>
  <dgm:cxnLst>
    <dgm:cxn modelId="{E1033D52-0C17-3847-90D9-0EAFD104F756}" type="presOf" srcId="{885E739B-A54C-485D-B7F2-5C8D9A255171}" destId="{BDFC58B5-6E0B-4A87-9689-62FF2ECE5F71}" srcOrd="0" destOrd="0" presId="urn:microsoft.com/office/officeart/2018/2/layout/IconLabelList"/>
    <dgm:cxn modelId="{B5989C7D-8A40-F442-8271-511863C1E4E3}" type="presOf" srcId="{5A75092C-6E83-46CD-BE97-A690D45065C6}" destId="{BC5C4FCE-5C54-4477-854D-728FC7DEA589}" srcOrd="0" destOrd="0" presId="urn:microsoft.com/office/officeart/2018/2/layout/IconLabelList"/>
    <dgm:cxn modelId="{2E9BCD9A-07E8-E540-9F62-2487F9B9AB08}" type="presOf" srcId="{D90CFFBD-DA16-44CC-8AF7-3009548F14C5}" destId="{6996E715-E5E2-4807-B29C-99D67E698970}" srcOrd="0" destOrd="0" presId="urn:microsoft.com/office/officeart/2018/2/layout/IconLabelList"/>
    <dgm:cxn modelId="{DA91A6A5-78A0-4823-9792-EFCFEE6DF841}" srcId="{5A75092C-6E83-46CD-BE97-A690D45065C6}" destId="{D90CFFBD-DA16-44CC-8AF7-3009548F14C5}" srcOrd="2" destOrd="0" parTransId="{56AE242B-C0CE-402B-8905-C5A6C33D9619}" sibTransId="{676DC394-0107-4E9E-815C-D40DBB7B6557}"/>
    <dgm:cxn modelId="{D0E85BB0-4F3C-0B4F-8988-52E953038120}" type="presOf" srcId="{776777BB-935B-4552-AF72-5C3832EEF1F6}" destId="{F98DC611-CB29-4032-A84D-76D6AD22AE82}" srcOrd="0" destOrd="0" presId="urn:microsoft.com/office/officeart/2018/2/layout/IconLabelList"/>
    <dgm:cxn modelId="{7EFC8AC3-4F03-42C5-8754-F4B7B429C37B}" srcId="{5A75092C-6E83-46CD-BE97-A690D45065C6}" destId="{885E739B-A54C-485D-B7F2-5C8D9A255171}" srcOrd="0" destOrd="0" parTransId="{2FAEEB65-6096-4485-A16A-E08E8EDDF12F}" sibTransId="{C64323F2-6470-482A-83DD-99D57EB60EB9}"/>
    <dgm:cxn modelId="{787338CC-A109-41D6-A970-1415953C5069}" srcId="{5A75092C-6E83-46CD-BE97-A690D45065C6}" destId="{776777BB-935B-4552-AF72-5C3832EEF1F6}" srcOrd="1" destOrd="0" parTransId="{713FFC2F-F61C-4456-9251-99C4BD0F4E66}" sibTransId="{6FEDAAC0-CAD5-41CC-940D-2BDFD81B6F55}"/>
    <dgm:cxn modelId="{B42D6534-D3CB-E04B-8E2B-2B05D9B749DB}" type="presParOf" srcId="{BC5C4FCE-5C54-4477-854D-728FC7DEA589}" destId="{6154168D-8112-49C1-9523-769C3857F774}" srcOrd="0" destOrd="0" presId="urn:microsoft.com/office/officeart/2018/2/layout/IconLabelList"/>
    <dgm:cxn modelId="{ECD74A7D-9A31-1041-A427-645E15042749}" type="presParOf" srcId="{6154168D-8112-49C1-9523-769C3857F774}" destId="{43133E80-C03C-4E63-B839-E28E135E9C99}" srcOrd="0" destOrd="0" presId="urn:microsoft.com/office/officeart/2018/2/layout/IconLabelList"/>
    <dgm:cxn modelId="{9E725989-31EB-2043-A7C7-442931BDBA0A}" type="presParOf" srcId="{6154168D-8112-49C1-9523-769C3857F774}" destId="{5E7F1AF2-7B46-492C-876A-F18FF326497A}" srcOrd="1" destOrd="0" presId="urn:microsoft.com/office/officeart/2018/2/layout/IconLabelList"/>
    <dgm:cxn modelId="{4F4FA7DF-B7C5-5947-89C8-FCDE72BBA974}" type="presParOf" srcId="{6154168D-8112-49C1-9523-769C3857F774}" destId="{BDFC58B5-6E0B-4A87-9689-62FF2ECE5F71}" srcOrd="2" destOrd="0" presId="urn:microsoft.com/office/officeart/2018/2/layout/IconLabelList"/>
    <dgm:cxn modelId="{A97285F9-204D-6445-9862-A8DA434D6ED1}" type="presParOf" srcId="{BC5C4FCE-5C54-4477-854D-728FC7DEA589}" destId="{46975B9D-FFA5-4EC7-A587-910B5B645360}" srcOrd="1" destOrd="0" presId="urn:microsoft.com/office/officeart/2018/2/layout/IconLabelList"/>
    <dgm:cxn modelId="{CB5585E0-1DC2-4B4C-B155-A851D94AD9BD}" type="presParOf" srcId="{BC5C4FCE-5C54-4477-854D-728FC7DEA589}" destId="{5769B52C-6BF4-47F2-B33C-FF7BFE2437A7}" srcOrd="2" destOrd="0" presId="urn:microsoft.com/office/officeart/2018/2/layout/IconLabelList"/>
    <dgm:cxn modelId="{4DE5A3F2-6433-824F-927F-888D855C382C}" type="presParOf" srcId="{5769B52C-6BF4-47F2-B33C-FF7BFE2437A7}" destId="{41EC8E9B-66E7-4E57-8AB3-FD6E6CAA9713}" srcOrd="0" destOrd="0" presId="urn:microsoft.com/office/officeart/2018/2/layout/IconLabelList"/>
    <dgm:cxn modelId="{82100745-657A-BC4B-B882-440F61043179}" type="presParOf" srcId="{5769B52C-6BF4-47F2-B33C-FF7BFE2437A7}" destId="{ED58B9F7-1A60-40FD-952C-5549A12F5889}" srcOrd="1" destOrd="0" presId="urn:microsoft.com/office/officeart/2018/2/layout/IconLabelList"/>
    <dgm:cxn modelId="{2B447ADF-B3ED-F841-AAFE-9E0B77DE8C25}" type="presParOf" srcId="{5769B52C-6BF4-47F2-B33C-FF7BFE2437A7}" destId="{F98DC611-CB29-4032-A84D-76D6AD22AE82}" srcOrd="2" destOrd="0" presId="urn:microsoft.com/office/officeart/2018/2/layout/IconLabelList"/>
    <dgm:cxn modelId="{6120316D-5638-6944-8186-EA5757D7B4B6}" type="presParOf" srcId="{BC5C4FCE-5C54-4477-854D-728FC7DEA589}" destId="{61235D61-26AB-4EB7-89E4-EF82FF78BAED}" srcOrd="3" destOrd="0" presId="urn:microsoft.com/office/officeart/2018/2/layout/IconLabelList"/>
    <dgm:cxn modelId="{23692638-5470-A24A-AB7F-9D3C20193818}" type="presParOf" srcId="{BC5C4FCE-5C54-4477-854D-728FC7DEA589}" destId="{D95185EE-3BE6-4FDC-A65D-E18354E2443B}" srcOrd="4" destOrd="0" presId="urn:microsoft.com/office/officeart/2018/2/layout/IconLabelList"/>
    <dgm:cxn modelId="{1F45CD31-1070-7345-8331-42A6CD33A269}" type="presParOf" srcId="{D95185EE-3BE6-4FDC-A65D-E18354E2443B}" destId="{3E5D3926-08B6-435A-A3A6-995D115FA49D}" srcOrd="0" destOrd="0" presId="urn:microsoft.com/office/officeart/2018/2/layout/IconLabelList"/>
    <dgm:cxn modelId="{7B1F6024-5628-1D47-922F-4287E8D4391C}" type="presParOf" srcId="{D95185EE-3BE6-4FDC-A65D-E18354E2443B}" destId="{964AAB29-FD2D-467D-BABE-D2A6830889D3}" srcOrd="1" destOrd="0" presId="urn:microsoft.com/office/officeart/2018/2/layout/IconLabelList"/>
    <dgm:cxn modelId="{9BA3A90F-354E-6645-B776-1E9A59BE45B3}" type="presParOf" srcId="{D95185EE-3BE6-4FDC-A65D-E18354E2443B}" destId="{6996E715-E5E2-4807-B29C-99D67E69897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B1DC7F-E78E-4A52-ACAA-082F4E90D2B1}"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B9453DD-8F1B-49AC-A76C-748B19A14F83}">
      <dgm:prSet/>
      <dgm:spPr>
        <a:solidFill>
          <a:srgbClr val="0070C0"/>
        </a:solidFill>
      </dgm:spPr>
      <dgm:t>
        <a:bodyPr/>
        <a:lstStyle/>
        <a:p>
          <a:pPr rtl="0"/>
          <a:r>
            <a:rPr lang="en-US" b="1"/>
            <a:t>Phase </a:t>
          </a:r>
          <a:r>
            <a:rPr lang="en-US" b="1">
              <a:latin typeface="Calibri Light" panose="020F0302020204030204"/>
            </a:rPr>
            <a:t>2 &amp; 3</a:t>
          </a:r>
          <a:endParaRPr lang="en-US" b="1"/>
        </a:p>
        <a:p>
          <a:pPr rtl="0"/>
          <a:r>
            <a:rPr lang="en-US"/>
            <a:t>High to Low Implementation of Phase 1 Discoveries, Process Improvement and New Discovery for Next Phase.</a:t>
          </a:r>
          <a:r>
            <a:rPr lang="en-US">
              <a:latin typeface="Calibri Light" panose="020F0302020204030204"/>
            </a:rPr>
            <a:t> </a:t>
          </a:r>
          <a:endParaRPr lang="en-US"/>
        </a:p>
        <a:p>
          <a:r>
            <a:rPr lang="en-US"/>
            <a:t>4-5 years</a:t>
          </a:r>
        </a:p>
      </dgm:t>
      <dgm:extLst>
        <a:ext uri="{E40237B7-FDA0-4F09-8148-C483321AD2D9}">
          <dgm14:cNvPr xmlns:dgm14="http://schemas.microsoft.com/office/drawing/2010/diagram" id="0" name="" descr="Phase 2 &amp; 3&#10;High to Low Implementation of Phase 1 Discoveries, Process Improvement and New Discovery for Next Phase. &#10;4-5 years&#10;"/>
        </a:ext>
      </dgm:extLst>
    </dgm:pt>
    <dgm:pt modelId="{60CD403D-7930-4938-A5BA-2510983B75E3}" type="parTrans" cxnId="{06B51317-1BA5-48AF-971C-CF8F601C3113}">
      <dgm:prSet/>
      <dgm:spPr/>
      <dgm:t>
        <a:bodyPr/>
        <a:lstStyle/>
        <a:p>
          <a:endParaRPr lang="en-US"/>
        </a:p>
      </dgm:t>
    </dgm:pt>
    <dgm:pt modelId="{D1BD5A19-81D9-4666-AF0A-D99932C6399D}" type="sibTrans" cxnId="{06B51317-1BA5-48AF-971C-CF8F601C3113}">
      <dgm:prSet/>
      <dgm:spPr/>
      <dgm:t>
        <a:bodyPr/>
        <a:lstStyle/>
        <a:p>
          <a:endParaRPr lang="en-US"/>
        </a:p>
      </dgm:t>
    </dgm:pt>
    <dgm:pt modelId="{8C0D95CD-BFA4-4824-890F-EF9494C5EC5D}">
      <dgm:prSet/>
      <dgm:spPr>
        <a:solidFill>
          <a:schemeClr val="accent1">
            <a:lumMod val="75000"/>
          </a:schemeClr>
        </a:solidFill>
      </dgm:spPr>
      <dgm:t>
        <a:bodyPr/>
        <a:lstStyle/>
        <a:p>
          <a:pPr rtl="0"/>
          <a:r>
            <a:rPr lang="en-US" b="1"/>
            <a:t>Phase 4</a:t>
          </a:r>
          <a:r>
            <a:rPr lang="en-US">
              <a:latin typeface="Calibri Light" panose="020F0302020204030204"/>
            </a:rPr>
            <a:t> </a:t>
          </a:r>
          <a:endParaRPr lang="en-US"/>
        </a:p>
        <a:p>
          <a:pPr rtl="0"/>
          <a:r>
            <a:rPr lang="en-US"/>
            <a:t>Reevaluation of Entire Plan for Process Improvement and New Discovery.</a:t>
          </a:r>
          <a:r>
            <a:rPr lang="en-US">
              <a:latin typeface="Calibri Light" panose="020F0302020204030204"/>
            </a:rPr>
            <a:t> </a:t>
          </a:r>
          <a:endParaRPr lang="en-US"/>
        </a:p>
        <a:p>
          <a:r>
            <a:rPr lang="en-US"/>
            <a:t>1-2 years</a:t>
          </a:r>
        </a:p>
      </dgm:t>
      <dgm:extLst>
        <a:ext uri="{E40237B7-FDA0-4F09-8148-C483321AD2D9}">
          <dgm14:cNvPr xmlns:dgm14="http://schemas.microsoft.com/office/drawing/2010/diagram" id="0" name="" descr="Phase 4 &#10;Reevaluation of Entire Plan for Process Improvement and New Discovery. &#10;1-2 years&#10;"/>
        </a:ext>
      </dgm:extLst>
    </dgm:pt>
    <dgm:pt modelId="{F1A9FAF0-BB5B-404E-8396-118131C3AA68}" type="parTrans" cxnId="{2F92CC46-8E66-4D1E-B6D9-4AA39B778912}">
      <dgm:prSet/>
      <dgm:spPr/>
      <dgm:t>
        <a:bodyPr/>
        <a:lstStyle/>
        <a:p>
          <a:endParaRPr lang="en-US"/>
        </a:p>
      </dgm:t>
    </dgm:pt>
    <dgm:pt modelId="{B026EEB8-9646-48BF-A92E-04AC3AE8CFD9}" type="sibTrans" cxnId="{2F92CC46-8E66-4D1E-B6D9-4AA39B778912}">
      <dgm:prSet/>
      <dgm:spPr/>
      <dgm:t>
        <a:bodyPr/>
        <a:lstStyle/>
        <a:p>
          <a:endParaRPr lang="en-US"/>
        </a:p>
      </dgm:t>
    </dgm:pt>
    <dgm:pt modelId="{E57104F3-6664-4291-9EA9-C8A63DA2F7B6}">
      <dgm:prSet/>
      <dgm:spPr>
        <a:solidFill>
          <a:schemeClr val="accent6">
            <a:lumMod val="75000"/>
          </a:schemeClr>
        </a:solidFill>
      </dgm:spPr>
      <dgm:t>
        <a:bodyPr/>
        <a:lstStyle/>
        <a:p>
          <a:r>
            <a:rPr lang="en-US" b="1"/>
            <a:t>Phase 5</a:t>
          </a:r>
        </a:p>
        <a:p>
          <a:r>
            <a:rPr lang="en-US"/>
            <a:t>Implementation of a Mature Accessibility Model and Continued Process Improvement</a:t>
          </a:r>
        </a:p>
      </dgm:t>
      <dgm:extLst>
        <a:ext uri="{E40237B7-FDA0-4F09-8148-C483321AD2D9}">
          <dgm14:cNvPr xmlns:dgm14="http://schemas.microsoft.com/office/drawing/2010/diagram" id="0" name="" descr="Phase 5&#10;Implementation of a Mature Accessibility Model and Continued Process Improvement&#10;"/>
        </a:ext>
      </dgm:extLst>
    </dgm:pt>
    <dgm:pt modelId="{1C873BEA-961B-4010-A383-D8F711B524B9}" type="parTrans" cxnId="{307A7FD6-A0F5-4EF5-966B-48F5E0537234}">
      <dgm:prSet/>
      <dgm:spPr/>
      <dgm:t>
        <a:bodyPr/>
        <a:lstStyle/>
        <a:p>
          <a:endParaRPr lang="en-US"/>
        </a:p>
      </dgm:t>
    </dgm:pt>
    <dgm:pt modelId="{A7EB74E1-5FA6-4DE1-A351-9E7FB5413A36}" type="sibTrans" cxnId="{307A7FD6-A0F5-4EF5-966B-48F5E0537234}">
      <dgm:prSet/>
      <dgm:spPr/>
      <dgm:t>
        <a:bodyPr/>
        <a:lstStyle/>
        <a:p>
          <a:endParaRPr lang="en-US"/>
        </a:p>
      </dgm:t>
    </dgm:pt>
    <dgm:pt modelId="{6C2C6440-F497-894C-92CA-00CC8CAC1AA3}" type="pres">
      <dgm:prSet presAssocID="{43B1DC7F-E78E-4A52-ACAA-082F4E90D2B1}" presName="linear" presStyleCnt="0">
        <dgm:presLayoutVars>
          <dgm:animLvl val="lvl"/>
          <dgm:resizeHandles val="exact"/>
        </dgm:presLayoutVars>
      </dgm:prSet>
      <dgm:spPr/>
    </dgm:pt>
    <dgm:pt modelId="{A65D34D8-E410-634D-836B-FEF30483E538}" type="pres">
      <dgm:prSet presAssocID="{BB9453DD-8F1B-49AC-A76C-748B19A14F83}" presName="parentText" presStyleLbl="node1" presStyleIdx="0" presStyleCnt="3">
        <dgm:presLayoutVars>
          <dgm:chMax val="0"/>
          <dgm:bulletEnabled val="1"/>
        </dgm:presLayoutVars>
      </dgm:prSet>
      <dgm:spPr/>
    </dgm:pt>
    <dgm:pt modelId="{5A2F1B20-AA4E-2045-A479-F802AF585B39}" type="pres">
      <dgm:prSet presAssocID="{D1BD5A19-81D9-4666-AF0A-D99932C6399D}" presName="spacer" presStyleCnt="0"/>
      <dgm:spPr/>
    </dgm:pt>
    <dgm:pt modelId="{7679D25A-8D32-7741-A55B-C58949916188}" type="pres">
      <dgm:prSet presAssocID="{8C0D95CD-BFA4-4824-890F-EF9494C5EC5D}" presName="parentText" presStyleLbl="node1" presStyleIdx="1" presStyleCnt="3">
        <dgm:presLayoutVars>
          <dgm:chMax val="0"/>
          <dgm:bulletEnabled val="1"/>
        </dgm:presLayoutVars>
      </dgm:prSet>
      <dgm:spPr/>
    </dgm:pt>
    <dgm:pt modelId="{7440B4CE-BE4A-DA4B-AF4A-4BC07641DD3A}" type="pres">
      <dgm:prSet presAssocID="{B026EEB8-9646-48BF-A92E-04AC3AE8CFD9}" presName="spacer" presStyleCnt="0"/>
      <dgm:spPr/>
    </dgm:pt>
    <dgm:pt modelId="{06BBACA0-D10D-5F4F-9738-0CBC773A249D}" type="pres">
      <dgm:prSet presAssocID="{E57104F3-6664-4291-9EA9-C8A63DA2F7B6}" presName="parentText" presStyleLbl="node1" presStyleIdx="2" presStyleCnt="3">
        <dgm:presLayoutVars>
          <dgm:chMax val="0"/>
          <dgm:bulletEnabled val="1"/>
        </dgm:presLayoutVars>
      </dgm:prSet>
      <dgm:spPr/>
    </dgm:pt>
  </dgm:ptLst>
  <dgm:cxnLst>
    <dgm:cxn modelId="{06B51317-1BA5-48AF-971C-CF8F601C3113}" srcId="{43B1DC7F-E78E-4A52-ACAA-082F4E90D2B1}" destId="{BB9453DD-8F1B-49AC-A76C-748B19A14F83}" srcOrd="0" destOrd="0" parTransId="{60CD403D-7930-4938-A5BA-2510983B75E3}" sibTransId="{D1BD5A19-81D9-4666-AF0A-D99932C6399D}"/>
    <dgm:cxn modelId="{44563037-3963-2142-94C4-B83ED429BFC5}" type="presOf" srcId="{BB9453DD-8F1B-49AC-A76C-748B19A14F83}" destId="{A65D34D8-E410-634D-836B-FEF30483E538}" srcOrd="0" destOrd="0" presId="urn:microsoft.com/office/officeart/2005/8/layout/vList2"/>
    <dgm:cxn modelId="{2F92CC46-8E66-4D1E-B6D9-4AA39B778912}" srcId="{43B1DC7F-E78E-4A52-ACAA-082F4E90D2B1}" destId="{8C0D95CD-BFA4-4824-890F-EF9494C5EC5D}" srcOrd="1" destOrd="0" parTransId="{F1A9FAF0-BB5B-404E-8396-118131C3AA68}" sibTransId="{B026EEB8-9646-48BF-A92E-04AC3AE8CFD9}"/>
    <dgm:cxn modelId="{E6040548-41DE-7A44-82B7-8DE0FE921E86}" type="presOf" srcId="{E57104F3-6664-4291-9EA9-C8A63DA2F7B6}" destId="{06BBACA0-D10D-5F4F-9738-0CBC773A249D}" srcOrd="0" destOrd="0" presId="urn:microsoft.com/office/officeart/2005/8/layout/vList2"/>
    <dgm:cxn modelId="{D19A96B5-CACD-5040-A3E3-EE8355B70638}" type="presOf" srcId="{43B1DC7F-E78E-4A52-ACAA-082F4E90D2B1}" destId="{6C2C6440-F497-894C-92CA-00CC8CAC1AA3}" srcOrd="0" destOrd="0" presId="urn:microsoft.com/office/officeart/2005/8/layout/vList2"/>
    <dgm:cxn modelId="{BF52C3CB-B290-6043-9F30-DBF250253CB7}" type="presOf" srcId="{8C0D95CD-BFA4-4824-890F-EF9494C5EC5D}" destId="{7679D25A-8D32-7741-A55B-C58949916188}" srcOrd="0" destOrd="0" presId="urn:microsoft.com/office/officeart/2005/8/layout/vList2"/>
    <dgm:cxn modelId="{307A7FD6-A0F5-4EF5-966B-48F5E0537234}" srcId="{43B1DC7F-E78E-4A52-ACAA-082F4E90D2B1}" destId="{E57104F3-6664-4291-9EA9-C8A63DA2F7B6}" srcOrd="2" destOrd="0" parTransId="{1C873BEA-961B-4010-A383-D8F711B524B9}" sibTransId="{A7EB74E1-5FA6-4DE1-A351-9E7FB5413A36}"/>
    <dgm:cxn modelId="{DBC12643-73CF-204B-A6AC-6BBD1E7B35EC}" type="presParOf" srcId="{6C2C6440-F497-894C-92CA-00CC8CAC1AA3}" destId="{A65D34D8-E410-634D-836B-FEF30483E538}" srcOrd="0" destOrd="0" presId="urn:microsoft.com/office/officeart/2005/8/layout/vList2"/>
    <dgm:cxn modelId="{E887B80E-9480-C742-ADCD-AB999BC2E7BC}" type="presParOf" srcId="{6C2C6440-F497-894C-92CA-00CC8CAC1AA3}" destId="{5A2F1B20-AA4E-2045-A479-F802AF585B39}" srcOrd="1" destOrd="0" presId="urn:microsoft.com/office/officeart/2005/8/layout/vList2"/>
    <dgm:cxn modelId="{7A6EFDC3-F7EB-D34D-9479-072290CAEDFD}" type="presParOf" srcId="{6C2C6440-F497-894C-92CA-00CC8CAC1AA3}" destId="{7679D25A-8D32-7741-A55B-C58949916188}" srcOrd="2" destOrd="0" presId="urn:microsoft.com/office/officeart/2005/8/layout/vList2"/>
    <dgm:cxn modelId="{0E9C83DA-1B0B-794E-A658-037EBAC1FEF6}" type="presParOf" srcId="{6C2C6440-F497-894C-92CA-00CC8CAC1AA3}" destId="{7440B4CE-BE4A-DA4B-AF4A-4BC07641DD3A}" srcOrd="3" destOrd="0" presId="urn:microsoft.com/office/officeart/2005/8/layout/vList2"/>
    <dgm:cxn modelId="{3727E6E5-D4C0-554C-A06C-020A8B189384}" type="presParOf" srcId="{6C2C6440-F497-894C-92CA-00CC8CAC1AA3}" destId="{06BBACA0-D10D-5F4F-9738-0CBC773A249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AF5CE-4410-4346-B90E-0C99A15AD4C1}">
      <dsp:nvSpPr>
        <dsp:cNvPr id="0" name=""/>
        <dsp:cNvSpPr/>
      </dsp:nvSpPr>
      <dsp:spPr>
        <a:xfrm>
          <a:off x="0" y="1802"/>
          <a:ext cx="6269038" cy="7680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C2FEF5-529D-4432-9EA3-89AB815F42F5}">
      <dsp:nvSpPr>
        <dsp:cNvPr id="0" name=""/>
        <dsp:cNvSpPr/>
      </dsp:nvSpPr>
      <dsp:spPr>
        <a:xfrm>
          <a:off x="232341" y="174618"/>
          <a:ext cx="422439" cy="4224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47E21C-797F-4A8D-A0BA-3E8A86C81438}">
      <dsp:nvSpPr>
        <dsp:cNvPr id="0" name=""/>
        <dsp:cNvSpPr/>
      </dsp:nvSpPr>
      <dsp:spPr>
        <a:xfrm>
          <a:off x="887122" y="1802"/>
          <a:ext cx="5381915" cy="76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t>Strong Leadership</a:t>
          </a:r>
        </a:p>
      </dsp:txBody>
      <dsp:txXfrm>
        <a:off x="887122" y="1802"/>
        <a:ext cx="5381915" cy="768071"/>
      </dsp:txXfrm>
    </dsp:sp>
    <dsp:sp modelId="{EF584BC6-EE92-44CA-A1BD-74EB928FD75B}">
      <dsp:nvSpPr>
        <dsp:cNvPr id="0" name=""/>
        <dsp:cNvSpPr/>
      </dsp:nvSpPr>
      <dsp:spPr>
        <a:xfrm>
          <a:off x="0" y="961892"/>
          <a:ext cx="6269038" cy="7680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DEF9C5-5683-4C00-B6AE-088820D14D3E}">
      <dsp:nvSpPr>
        <dsp:cNvPr id="0" name=""/>
        <dsp:cNvSpPr/>
      </dsp:nvSpPr>
      <dsp:spPr>
        <a:xfrm>
          <a:off x="232341" y="1134708"/>
          <a:ext cx="422439" cy="4224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F762EE-BBD2-4238-9C05-F4814994F20A}">
      <dsp:nvSpPr>
        <dsp:cNvPr id="0" name=""/>
        <dsp:cNvSpPr/>
      </dsp:nvSpPr>
      <dsp:spPr>
        <a:xfrm>
          <a:off x="887122" y="961892"/>
          <a:ext cx="5381915" cy="76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t>Executive support</a:t>
          </a:r>
        </a:p>
      </dsp:txBody>
      <dsp:txXfrm>
        <a:off x="887122" y="961892"/>
        <a:ext cx="5381915" cy="768071"/>
      </dsp:txXfrm>
    </dsp:sp>
    <dsp:sp modelId="{B86CDC26-994A-4C87-8A86-5C20CB985969}">
      <dsp:nvSpPr>
        <dsp:cNvPr id="0" name=""/>
        <dsp:cNvSpPr/>
      </dsp:nvSpPr>
      <dsp:spPr>
        <a:xfrm>
          <a:off x="0" y="1921981"/>
          <a:ext cx="6269038" cy="7680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B1C26E-D42E-4FF5-98A1-7E479F8ED659}">
      <dsp:nvSpPr>
        <dsp:cNvPr id="0" name=""/>
        <dsp:cNvSpPr/>
      </dsp:nvSpPr>
      <dsp:spPr>
        <a:xfrm>
          <a:off x="232341" y="2094797"/>
          <a:ext cx="422439" cy="4224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670D23-4140-4654-9824-64619A04C6FB}">
      <dsp:nvSpPr>
        <dsp:cNvPr id="0" name=""/>
        <dsp:cNvSpPr/>
      </dsp:nvSpPr>
      <dsp:spPr>
        <a:xfrm>
          <a:off x="887122" y="1921981"/>
          <a:ext cx="5381915" cy="76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t>A Phase by Phase Plan</a:t>
          </a:r>
        </a:p>
      </dsp:txBody>
      <dsp:txXfrm>
        <a:off x="887122" y="1921981"/>
        <a:ext cx="5381915" cy="768071"/>
      </dsp:txXfrm>
    </dsp:sp>
    <dsp:sp modelId="{74B9FC2D-3853-4100-A7A8-68497C0098CB}">
      <dsp:nvSpPr>
        <dsp:cNvPr id="0" name=""/>
        <dsp:cNvSpPr/>
      </dsp:nvSpPr>
      <dsp:spPr>
        <a:xfrm>
          <a:off x="0" y="2882071"/>
          <a:ext cx="6269038" cy="7680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5F9459-BF64-41A8-A8AB-1A3326BCE63B}">
      <dsp:nvSpPr>
        <dsp:cNvPr id="0" name=""/>
        <dsp:cNvSpPr/>
      </dsp:nvSpPr>
      <dsp:spPr>
        <a:xfrm>
          <a:off x="232341" y="3054887"/>
          <a:ext cx="422439" cy="4224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79FC20-C86F-4A50-AB30-01077EA0DEB4}">
      <dsp:nvSpPr>
        <dsp:cNvPr id="0" name=""/>
        <dsp:cNvSpPr/>
      </dsp:nvSpPr>
      <dsp:spPr>
        <a:xfrm>
          <a:off x="887122" y="2882071"/>
          <a:ext cx="5381915" cy="76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t>Living document</a:t>
          </a:r>
        </a:p>
      </dsp:txBody>
      <dsp:txXfrm>
        <a:off x="887122" y="2882071"/>
        <a:ext cx="5381915" cy="768071"/>
      </dsp:txXfrm>
    </dsp:sp>
    <dsp:sp modelId="{18531F53-131F-4C9C-9B0D-75FA37C38D26}">
      <dsp:nvSpPr>
        <dsp:cNvPr id="0" name=""/>
        <dsp:cNvSpPr/>
      </dsp:nvSpPr>
      <dsp:spPr>
        <a:xfrm>
          <a:off x="0" y="3842161"/>
          <a:ext cx="6269038" cy="7680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6D3F3-EC82-416D-969D-20BF34D02DE9}">
      <dsp:nvSpPr>
        <dsp:cNvPr id="0" name=""/>
        <dsp:cNvSpPr/>
      </dsp:nvSpPr>
      <dsp:spPr>
        <a:xfrm>
          <a:off x="232341" y="4014977"/>
          <a:ext cx="422439" cy="4224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054FBA-4759-4FA2-9657-869B829FB49B}">
      <dsp:nvSpPr>
        <dsp:cNvPr id="0" name=""/>
        <dsp:cNvSpPr/>
      </dsp:nvSpPr>
      <dsp:spPr>
        <a:xfrm>
          <a:off x="887122" y="3842161"/>
          <a:ext cx="5381915" cy="76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t>Statement of intent</a:t>
          </a:r>
        </a:p>
      </dsp:txBody>
      <dsp:txXfrm>
        <a:off x="887122" y="3842161"/>
        <a:ext cx="5381915" cy="768071"/>
      </dsp:txXfrm>
    </dsp:sp>
    <dsp:sp modelId="{4BEA0CDC-EE73-4958-A19E-82A235CEEA3B}">
      <dsp:nvSpPr>
        <dsp:cNvPr id="0" name=""/>
        <dsp:cNvSpPr/>
      </dsp:nvSpPr>
      <dsp:spPr>
        <a:xfrm>
          <a:off x="0" y="4802250"/>
          <a:ext cx="6269038" cy="7680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8FBC9D-4F6A-4E54-BE6A-CD3465DAE32C}">
      <dsp:nvSpPr>
        <dsp:cNvPr id="0" name=""/>
        <dsp:cNvSpPr/>
      </dsp:nvSpPr>
      <dsp:spPr>
        <a:xfrm>
          <a:off x="232341" y="4975066"/>
          <a:ext cx="422439" cy="42243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7C5800-91C7-4D6F-BDCF-7355023A807D}">
      <dsp:nvSpPr>
        <dsp:cNvPr id="0" name=""/>
        <dsp:cNvSpPr/>
      </dsp:nvSpPr>
      <dsp:spPr>
        <a:xfrm>
          <a:off x="887122" y="4802250"/>
          <a:ext cx="5381915" cy="768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8" tIns="81288" rIns="81288" bIns="81288" numCol="1" spcCol="1270" anchor="ctr" anchorCtr="0">
          <a:noAutofit/>
        </a:bodyPr>
        <a:lstStyle/>
        <a:p>
          <a:pPr marL="0" lvl="0" indent="0" algn="l" defTabSz="844550">
            <a:lnSpc>
              <a:spcPct val="100000"/>
            </a:lnSpc>
            <a:spcBef>
              <a:spcPct val="0"/>
            </a:spcBef>
            <a:spcAft>
              <a:spcPct val="35000"/>
            </a:spcAft>
            <a:buNone/>
          </a:pPr>
          <a:r>
            <a:rPr lang="en-US" sz="1900" kern="1200"/>
            <a:t>Discover, identify and implement</a:t>
          </a:r>
        </a:p>
      </dsp:txBody>
      <dsp:txXfrm>
        <a:off x="887122" y="4802250"/>
        <a:ext cx="5381915" cy="768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261AF-FCE8-4B79-B46A-B58F31DF045E}">
      <dsp:nvSpPr>
        <dsp:cNvPr id="0" name=""/>
        <dsp:cNvSpPr/>
      </dsp:nvSpPr>
      <dsp:spPr>
        <a:xfrm>
          <a:off x="1061437" y="721866"/>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469F78-388D-430B-8395-B2503B42B7B2}">
      <dsp:nvSpPr>
        <dsp:cNvPr id="0" name=""/>
        <dsp:cNvSpPr/>
      </dsp:nvSpPr>
      <dsp:spPr>
        <a:xfrm>
          <a:off x="1582" y="1981459"/>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b="1" kern="1200" dirty="0"/>
            <a:t>Discovery, </a:t>
          </a:r>
          <a:endParaRPr lang="en-US" sz="1700" kern="1200" dirty="0"/>
        </a:p>
      </dsp:txBody>
      <dsp:txXfrm>
        <a:off x="1582" y="1981459"/>
        <a:ext cx="3261093" cy="489164"/>
      </dsp:txXfrm>
    </dsp:sp>
    <dsp:sp modelId="{BA9D2F53-BA7C-4C98-B123-8AA671CCE3EB}">
      <dsp:nvSpPr>
        <dsp:cNvPr id="0" name=""/>
        <dsp:cNvSpPr/>
      </dsp:nvSpPr>
      <dsp:spPr>
        <a:xfrm>
          <a:off x="1582" y="2525605"/>
          <a:ext cx="3261093" cy="945333"/>
        </a:xfrm>
        <a:prstGeom prst="rect">
          <a:avLst/>
        </a:prstGeom>
        <a:noFill/>
        <a:ln>
          <a:noFill/>
        </a:ln>
        <a:effectLst/>
      </dsp:spPr>
      <dsp:style>
        <a:lnRef idx="0">
          <a:scrgbClr r="0" g="0" b="0"/>
        </a:lnRef>
        <a:fillRef idx="0">
          <a:scrgbClr r="0" g="0" b="0"/>
        </a:fillRef>
        <a:effectRef idx="0">
          <a:scrgbClr r="0" g="0" b="0"/>
        </a:effectRef>
        <a:fontRef idx="minor"/>
      </dsp:style>
    </dsp:sp>
    <dsp:sp modelId="{05366BF3-CFB0-4C86-B99B-370855EA8DD3}">
      <dsp:nvSpPr>
        <dsp:cNvPr id="0" name=""/>
        <dsp:cNvSpPr/>
      </dsp:nvSpPr>
      <dsp:spPr>
        <a:xfrm>
          <a:off x="4893223" y="721866"/>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786EBA-AA4F-4294-8B49-C063A4CC46CB}">
      <dsp:nvSpPr>
        <dsp:cNvPr id="0" name=""/>
        <dsp:cNvSpPr/>
      </dsp:nvSpPr>
      <dsp:spPr>
        <a:xfrm>
          <a:off x="3833367" y="1981459"/>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b="1" kern="1200" dirty="0"/>
            <a:t>Development and Implementation of </a:t>
          </a:r>
          <a:endParaRPr lang="en-US" sz="1700" kern="1200" dirty="0"/>
        </a:p>
      </dsp:txBody>
      <dsp:txXfrm>
        <a:off x="3833367" y="1981459"/>
        <a:ext cx="3261093" cy="489164"/>
      </dsp:txXfrm>
    </dsp:sp>
    <dsp:sp modelId="{71FF09AB-CBB7-4B4E-B555-29F019144C37}">
      <dsp:nvSpPr>
        <dsp:cNvPr id="0" name=""/>
        <dsp:cNvSpPr/>
      </dsp:nvSpPr>
      <dsp:spPr>
        <a:xfrm>
          <a:off x="3833367" y="2525605"/>
          <a:ext cx="3261093" cy="945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Accessibility Statement, </a:t>
          </a:r>
        </a:p>
        <a:p>
          <a:pPr marL="0" lvl="0" indent="0" algn="ctr" defTabSz="577850">
            <a:lnSpc>
              <a:spcPct val="90000"/>
            </a:lnSpc>
            <a:spcBef>
              <a:spcPct val="0"/>
            </a:spcBef>
            <a:spcAft>
              <a:spcPct val="35000"/>
            </a:spcAft>
            <a:buNone/>
          </a:pPr>
          <a:r>
            <a:rPr lang="en-US" sz="1300" kern="1200" dirty="0"/>
            <a:t>Definitions, Guidelines, </a:t>
          </a:r>
        </a:p>
        <a:p>
          <a:pPr marL="0" lvl="0" indent="0" algn="ctr" defTabSz="577850">
            <a:lnSpc>
              <a:spcPct val="90000"/>
            </a:lnSpc>
            <a:spcBef>
              <a:spcPct val="0"/>
            </a:spcBef>
            <a:spcAft>
              <a:spcPct val="35000"/>
            </a:spcAft>
            <a:buNone/>
          </a:pPr>
          <a:r>
            <a:rPr lang="en-US" sz="1300" kern="1200" dirty="0"/>
            <a:t>Resources, </a:t>
          </a:r>
        </a:p>
        <a:p>
          <a:pPr marL="0" lvl="0" indent="0" algn="ctr" defTabSz="577850">
            <a:lnSpc>
              <a:spcPct val="90000"/>
            </a:lnSpc>
            <a:spcBef>
              <a:spcPct val="0"/>
            </a:spcBef>
            <a:spcAft>
              <a:spcPct val="35000"/>
            </a:spcAft>
            <a:buNone/>
          </a:pPr>
          <a:r>
            <a:rPr lang="en-US" sz="1300" kern="1200" dirty="0"/>
            <a:t>Processes and Procedures</a:t>
          </a:r>
        </a:p>
      </dsp:txBody>
      <dsp:txXfrm>
        <a:off x="3833367" y="2525605"/>
        <a:ext cx="3261093" cy="945333"/>
      </dsp:txXfrm>
    </dsp:sp>
    <dsp:sp modelId="{B7CB03C2-0A2E-40B5-ACAD-D42FB5AF1649}">
      <dsp:nvSpPr>
        <dsp:cNvPr id="0" name=""/>
        <dsp:cNvSpPr/>
      </dsp:nvSpPr>
      <dsp:spPr>
        <a:xfrm>
          <a:off x="8725008" y="721866"/>
          <a:ext cx="1141382" cy="114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C21D59-EA5F-4310-85B4-BF4A37979283}">
      <dsp:nvSpPr>
        <dsp:cNvPr id="0" name=""/>
        <dsp:cNvSpPr/>
      </dsp:nvSpPr>
      <dsp:spPr>
        <a:xfrm>
          <a:off x="7665152" y="1981459"/>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b="1" kern="1200" dirty="0">
              <a:hlinkClick xmlns:r="http://schemas.openxmlformats.org/officeDocument/2006/relationships" r:id="rId7"/>
            </a:rPr>
            <a:t>What we have done and learned</a:t>
          </a:r>
          <a:endParaRPr lang="en-US" sz="1700" kern="1200" dirty="0"/>
        </a:p>
      </dsp:txBody>
      <dsp:txXfrm>
        <a:off x="7665152" y="1981459"/>
        <a:ext cx="3261093" cy="489164"/>
      </dsp:txXfrm>
    </dsp:sp>
    <dsp:sp modelId="{139F9889-58F6-474B-AB78-8EA8A7ECA90A}">
      <dsp:nvSpPr>
        <dsp:cNvPr id="0" name=""/>
        <dsp:cNvSpPr/>
      </dsp:nvSpPr>
      <dsp:spPr>
        <a:xfrm>
          <a:off x="7665152" y="2525605"/>
          <a:ext cx="3261093" cy="94533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3E80-C03C-4E63-B839-E28E135E9C99}">
      <dsp:nvSpPr>
        <dsp:cNvPr id="0" name=""/>
        <dsp:cNvSpPr/>
      </dsp:nvSpPr>
      <dsp:spPr>
        <a:xfrm>
          <a:off x="947201" y="567162"/>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FC58B5-6E0B-4A87-9689-62FF2ECE5F71}">
      <dsp:nvSpPr>
        <dsp:cNvPr id="0" name=""/>
        <dsp:cNvSpPr/>
      </dsp:nvSpPr>
      <dsp:spPr>
        <a:xfrm>
          <a:off x="59990" y="2402242"/>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b="1" kern="1200"/>
            <a:t>HIGHLIGHTS of OUR NEXT STEPS</a:t>
          </a:r>
          <a:endParaRPr lang="en-US" sz="2300" kern="1200"/>
        </a:p>
      </dsp:txBody>
      <dsp:txXfrm>
        <a:off x="59990" y="2402242"/>
        <a:ext cx="3226223" cy="720000"/>
      </dsp:txXfrm>
    </dsp:sp>
    <dsp:sp modelId="{41EC8E9B-66E7-4E57-8AB3-FD6E6CAA9713}">
      <dsp:nvSpPr>
        <dsp:cNvPr id="0" name=""/>
        <dsp:cNvSpPr/>
      </dsp:nvSpPr>
      <dsp:spPr>
        <a:xfrm>
          <a:off x="4738014" y="567162"/>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8DC611-CB29-4032-A84D-76D6AD22AE82}">
      <dsp:nvSpPr>
        <dsp:cNvPr id="0" name=""/>
        <dsp:cNvSpPr/>
      </dsp:nvSpPr>
      <dsp:spPr>
        <a:xfrm>
          <a:off x="3850802" y="2402242"/>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b="1" kern="1200"/>
            <a:t>Funding Requests</a:t>
          </a:r>
          <a:endParaRPr lang="en-US" sz="2300" kern="1200"/>
        </a:p>
      </dsp:txBody>
      <dsp:txXfrm>
        <a:off x="3850802" y="2402242"/>
        <a:ext cx="3226223" cy="720000"/>
      </dsp:txXfrm>
    </dsp:sp>
    <dsp:sp modelId="{3E5D3926-08B6-435A-A3A6-995D115FA49D}">
      <dsp:nvSpPr>
        <dsp:cNvPr id="0" name=""/>
        <dsp:cNvSpPr/>
      </dsp:nvSpPr>
      <dsp:spPr>
        <a:xfrm>
          <a:off x="8528826" y="567162"/>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96E715-E5E2-4807-B29C-99D67E698970}">
      <dsp:nvSpPr>
        <dsp:cNvPr id="0" name=""/>
        <dsp:cNvSpPr/>
      </dsp:nvSpPr>
      <dsp:spPr>
        <a:xfrm>
          <a:off x="7641615" y="2402242"/>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b="1" kern="1200"/>
            <a:t>Implementation</a:t>
          </a:r>
          <a:r>
            <a:rPr lang="en-US" sz="2300" kern="1200"/>
            <a:t> </a:t>
          </a:r>
        </a:p>
      </dsp:txBody>
      <dsp:txXfrm>
        <a:off x="7641615" y="2402242"/>
        <a:ext cx="3226223"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D34D8-E410-634D-836B-FEF30483E538}">
      <dsp:nvSpPr>
        <dsp:cNvPr id="0" name=""/>
        <dsp:cNvSpPr/>
      </dsp:nvSpPr>
      <dsp:spPr>
        <a:xfrm>
          <a:off x="0" y="101459"/>
          <a:ext cx="5471529" cy="1095120"/>
        </a:xfrm>
        <a:prstGeom prst="roundRect">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b="1" kern="1200"/>
            <a:t>Phase </a:t>
          </a:r>
          <a:r>
            <a:rPr lang="en-US" sz="1300" b="1" kern="1200">
              <a:latin typeface="Calibri Light" panose="020F0302020204030204"/>
            </a:rPr>
            <a:t>2 &amp; 3</a:t>
          </a:r>
          <a:endParaRPr lang="en-US" sz="1300" b="1" kern="1200"/>
        </a:p>
        <a:p>
          <a:pPr marL="0" lvl="0" indent="0" algn="l" defTabSz="577850" rtl="0">
            <a:lnSpc>
              <a:spcPct val="90000"/>
            </a:lnSpc>
            <a:spcBef>
              <a:spcPct val="0"/>
            </a:spcBef>
            <a:spcAft>
              <a:spcPct val="35000"/>
            </a:spcAft>
            <a:buNone/>
          </a:pPr>
          <a:r>
            <a:rPr lang="en-US" sz="1300" kern="1200"/>
            <a:t>High to Low Implementation of Phase 1 Discoveries, Process Improvement and New Discovery for Next Phase.</a:t>
          </a:r>
          <a:r>
            <a:rPr lang="en-US" sz="1300" kern="1200">
              <a:latin typeface="Calibri Light" panose="020F0302020204030204"/>
            </a:rPr>
            <a:t> </a:t>
          </a:r>
          <a:endParaRPr lang="en-US" sz="1300" kern="1200"/>
        </a:p>
        <a:p>
          <a:pPr marL="0" lvl="0" indent="0" algn="l" defTabSz="577850">
            <a:lnSpc>
              <a:spcPct val="90000"/>
            </a:lnSpc>
            <a:spcBef>
              <a:spcPct val="0"/>
            </a:spcBef>
            <a:spcAft>
              <a:spcPct val="35000"/>
            </a:spcAft>
            <a:buNone/>
          </a:pPr>
          <a:r>
            <a:rPr lang="en-US" sz="1300" kern="1200"/>
            <a:t>4-5 years</a:t>
          </a:r>
        </a:p>
      </dsp:txBody>
      <dsp:txXfrm>
        <a:off x="53459" y="154918"/>
        <a:ext cx="5364611" cy="988202"/>
      </dsp:txXfrm>
    </dsp:sp>
    <dsp:sp modelId="{7679D25A-8D32-7741-A55B-C58949916188}">
      <dsp:nvSpPr>
        <dsp:cNvPr id="0" name=""/>
        <dsp:cNvSpPr/>
      </dsp:nvSpPr>
      <dsp:spPr>
        <a:xfrm>
          <a:off x="0" y="1234019"/>
          <a:ext cx="5471529" cy="1095120"/>
        </a:xfrm>
        <a:prstGeom prst="round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b="1" kern="1200"/>
            <a:t>Phase 4</a:t>
          </a:r>
          <a:r>
            <a:rPr lang="en-US" sz="1300" kern="1200">
              <a:latin typeface="Calibri Light" panose="020F0302020204030204"/>
            </a:rPr>
            <a:t> </a:t>
          </a:r>
          <a:endParaRPr lang="en-US" sz="1300" kern="1200"/>
        </a:p>
        <a:p>
          <a:pPr marL="0" lvl="0" indent="0" algn="l" defTabSz="577850" rtl="0">
            <a:lnSpc>
              <a:spcPct val="90000"/>
            </a:lnSpc>
            <a:spcBef>
              <a:spcPct val="0"/>
            </a:spcBef>
            <a:spcAft>
              <a:spcPct val="35000"/>
            </a:spcAft>
            <a:buNone/>
          </a:pPr>
          <a:r>
            <a:rPr lang="en-US" sz="1300" kern="1200"/>
            <a:t>Reevaluation of Entire Plan for Process Improvement and New Discovery.</a:t>
          </a:r>
          <a:r>
            <a:rPr lang="en-US" sz="1300" kern="1200">
              <a:latin typeface="Calibri Light" panose="020F0302020204030204"/>
            </a:rPr>
            <a:t> </a:t>
          </a:r>
          <a:endParaRPr lang="en-US" sz="1300" kern="1200"/>
        </a:p>
        <a:p>
          <a:pPr marL="0" lvl="0" indent="0" algn="l" defTabSz="577850">
            <a:lnSpc>
              <a:spcPct val="90000"/>
            </a:lnSpc>
            <a:spcBef>
              <a:spcPct val="0"/>
            </a:spcBef>
            <a:spcAft>
              <a:spcPct val="35000"/>
            </a:spcAft>
            <a:buNone/>
          </a:pPr>
          <a:r>
            <a:rPr lang="en-US" sz="1300" kern="1200"/>
            <a:t>1-2 years</a:t>
          </a:r>
        </a:p>
      </dsp:txBody>
      <dsp:txXfrm>
        <a:off x="53459" y="1287478"/>
        <a:ext cx="5364611" cy="988202"/>
      </dsp:txXfrm>
    </dsp:sp>
    <dsp:sp modelId="{06BBACA0-D10D-5F4F-9738-0CBC773A249D}">
      <dsp:nvSpPr>
        <dsp:cNvPr id="0" name=""/>
        <dsp:cNvSpPr/>
      </dsp:nvSpPr>
      <dsp:spPr>
        <a:xfrm>
          <a:off x="0" y="2366579"/>
          <a:ext cx="5471529" cy="1095120"/>
        </a:xfrm>
        <a:prstGeom prst="round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Phase 5</a:t>
          </a:r>
        </a:p>
        <a:p>
          <a:pPr marL="0" lvl="0" indent="0" algn="l" defTabSz="577850">
            <a:lnSpc>
              <a:spcPct val="90000"/>
            </a:lnSpc>
            <a:spcBef>
              <a:spcPct val="0"/>
            </a:spcBef>
            <a:spcAft>
              <a:spcPct val="35000"/>
            </a:spcAft>
            <a:buNone/>
          </a:pPr>
          <a:r>
            <a:rPr lang="en-US" sz="1300" kern="1200"/>
            <a:t>Implementation of a Mature Accessibility Model and Continued Process Improvement</a:t>
          </a:r>
        </a:p>
      </dsp:txBody>
      <dsp:txXfrm>
        <a:off x="53459" y="2420038"/>
        <a:ext cx="5364611" cy="9882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79C01-CE45-B142-90B1-868406141CFF}"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95D84-EE49-2A42-9C19-667B33B58889}" type="slidenum">
              <a:rPr lang="en-US" smtClean="0"/>
              <a:t>‹#›</a:t>
            </a:fld>
            <a:endParaRPr lang="en-US"/>
          </a:p>
        </p:txBody>
      </p:sp>
    </p:spTree>
    <p:extLst>
      <p:ext uri="{BB962C8B-B14F-4D97-AF65-F5344CB8AC3E}">
        <p14:creationId xmlns:p14="http://schemas.microsoft.com/office/powerpoint/2010/main" val="303267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rategicplan.psu.edu/plan/foundations/enabling-access-to-educa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strategicplan.psu.edu/files/2020/02/GP-1-Charge.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t>
            </a:r>
            <a:endParaRPr lang="en-US" dirty="0"/>
          </a:p>
          <a:p>
            <a:r>
              <a:rPr lang="en-US" dirty="0"/>
              <a:t>Good afternoon!</a:t>
            </a:r>
            <a:endParaRPr lang="en-US" dirty="0">
              <a:ea typeface="Calibri" panose="020F0502020204030204"/>
              <a:cs typeface="Calibri" panose="020F0502020204030204"/>
            </a:endParaRPr>
          </a:p>
          <a:p>
            <a:r>
              <a:rPr lang="en-US" dirty="0"/>
              <a:t>My name is Binky Lush and I am here with Philip Voorhees to talk with you about how we are working towards strategic and holistic accessibility across all of Penn State University. I presented a couple of years ago here when this </a:t>
            </a:r>
            <a:r>
              <a:rPr lang="en-US" dirty="0" err="1"/>
              <a:t>intitiative</a:t>
            </a:r>
            <a:r>
              <a:rPr lang="en-US" dirty="0"/>
              <a:t> was just getting started. We're here with an update on how things are going...</a:t>
            </a:r>
          </a:p>
          <a:p>
            <a:endParaRPr lang="en-US" dirty="0">
              <a:ea typeface="Calibri" panose="020F0502020204030204"/>
              <a:cs typeface="Calibri" panose="020F0502020204030204"/>
            </a:endParaRPr>
          </a:p>
          <a:p>
            <a:r>
              <a:rPr lang="en-US" dirty="0"/>
              <a:t>My background…</a:t>
            </a:r>
            <a:endParaRPr lang="en-US" dirty="0">
              <a:ea typeface="Calibri" panose="020F0502020204030204"/>
              <a:cs typeface="Calibri" panose="020F0502020204030204"/>
            </a:endParaRPr>
          </a:p>
          <a:p>
            <a:r>
              <a:rPr lang="en-US" dirty="0"/>
              <a:t>Manager of </a:t>
            </a:r>
            <a:r>
              <a:rPr lang="en-US" dirty="0" err="1"/>
              <a:t>dicovery</a:t>
            </a:r>
            <a:r>
              <a:rPr lang="en-US" dirty="0"/>
              <a:t>, access and web services in the libraries</a:t>
            </a:r>
            <a:endParaRPr lang="en-US" dirty="0">
              <a:ea typeface="Calibri"/>
              <a:cs typeface="Calibri"/>
            </a:endParaRPr>
          </a:p>
          <a:p>
            <a:r>
              <a:rPr lang="en-US" dirty="0"/>
              <a:t>I manage the web team and the software development team (catalog, </a:t>
            </a:r>
            <a:r>
              <a:rPr lang="en-US" dirty="0" err="1"/>
              <a:t>inst</a:t>
            </a:r>
            <a:r>
              <a:rPr lang="en-US" dirty="0"/>
              <a:t> repository, </a:t>
            </a:r>
            <a:r>
              <a:rPr lang="en-US" dirty="0" err="1"/>
              <a:t>etdas</a:t>
            </a:r>
            <a:r>
              <a:rPr lang="en-US" dirty="0"/>
              <a:t>) supporting university research and open access</a:t>
            </a:r>
            <a:endParaRPr lang="en-US" dirty="0">
              <a:ea typeface="Calibri"/>
              <a:cs typeface="Calibri"/>
            </a:endParaRPr>
          </a:p>
          <a:p>
            <a:r>
              <a:rPr lang="en-US" dirty="0"/>
              <a:t>Focus on Accessible design and development</a:t>
            </a:r>
            <a:endParaRPr lang="en-US" dirty="0">
              <a:ea typeface="Calibri"/>
              <a:cs typeface="Calibri"/>
            </a:endParaRPr>
          </a:p>
          <a:p>
            <a:r>
              <a:rPr lang="en-US" dirty="0"/>
              <a:t>Libraries has a strong culture of accessibility</a:t>
            </a:r>
            <a:endParaRPr lang="en-US" dirty="0">
              <a:ea typeface="Calibri"/>
              <a:cs typeface="Calibri"/>
            </a:endParaRPr>
          </a:p>
          <a:p>
            <a:endParaRPr lang="en-US" dirty="0">
              <a:ea typeface="Calibri"/>
              <a:cs typeface="Calibri"/>
            </a:endParaRPr>
          </a:p>
          <a:p>
            <a:r>
              <a:rPr lang="en-US" dirty="0">
                <a:ea typeface="Calibri"/>
                <a:cs typeface="Calibri"/>
              </a:rPr>
              <a:t>Intro Philip</a:t>
            </a:r>
          </a:p>
          <a:p>
            <a:endParaRPr lang="en-US" dirty="0"/>
          </a:p>
          <a:p>
            <a:r>
              <a:rPr lang="en-US" dirty="0"/>
              <a:t>In this talk we'll provide you with some context and accessibility history at PSU, Where we are and where we hope to go from here.</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0195D84-EE49-2A42-9C19-667B33B58889}" type="slidenum">
              <a:rPr lang="en-US" smtClean="0"/>
              <a:t>1</a:t>
            </a:fld>
            <a:endParaRPr lang="en-US"/>
          </a:p>
        </p:txBody>
      </p:sp>
    </p:spTree>
    <p:extLst>
      <p:ext uri="{BB962C8B-B14F-4D97-AF65-F5344CB8AC3E}">
        <p14:creationId xmlns:p14="http://schemas.microsoft.com/office/powerpoint/2010/main" val="3495381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P</a:t>
            </a:r>
          </a:p>
          <a:p>
            <a:pPr marL="171450" indent="-171450">
              <a:buFont typeface="Arial" panose="020B0604020202020204" pitchFamily="34" charset="0"/>
              <a:buChar char="•"/>
            </a:pPr>
            <a:r>
              <a:rPr lang="en-US"/>
              <a:t>a small core group of people emerged</a:t>
            </a:r>
            <a:endParaRPr lang="en-US">
              <a:ea typeface="Calibri" panose="020F0502020204030204"/>
              <a:cs typeface="Calibri" panose="020F0502020204030204"/>
            </a:endParaRPr>
          </a:p>
          <a:p>
            <a:pPr marL="171450" indent="-171450">
              <a:buFont typeface="Arial" panose="020B0604020202020204" pitchFamily="34" charset="0"/>
              <a:buChar char="•"/>
            </a:pPr>
            <a:r>
              <a:rPr lang="en-US"/>
              <a:t>appointed and empowered to take on the challenge of creating an overall accessibility strategy/plan for the university and figure out how to make it happen</a:t>
            </a:r>
            <a:endParaRPr lang="en-US">
              <a:ea typeface="Calibri" panose="020F0502020204030204"/>
              <a:cs typeface="Calibri" panose="020F0502020204030204"/>
            </a:endParaRPr>
          </a:p>
          <a:p>
            <a:endParaRPr lang="en-US"/>
          </a:p>
          <a:p>
            <a:r>
              <a:rPr lang="en-US" sz="1200" b="1" kern="1200">
                <a:solidFill>
                  <a:schemeClr val="tx1"/>
                </a:solidFill>
                <a:effectLst/>
                <a:latin typeface="+mn-lt"/>
                <a:ea typeface="+mn-ea"/>
                <a:cs typeface="+mn-cs"/>
              </a:rPr>
              <a:t>Accessibility Leadership Coordinating Group</a:t>
            </a:r>
            <a:endParaRPr lang="en-US" sz="1200" b="1"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University Libraries</a:t>
            </a:r>
            <a:br>
              <a:rPr lang="en-US" sz="1200" kern="1200">
                <a:effectLst/>
                <a:cs typeface="+mn-lt"/>
              </a:rPr>
            </a:br>
            <a:r>
              <a:rPr lang="en-US" sz="1200" kern="1200">
                <a:solidFill>
                  <a:schemeClr val="tx1"/>
                </a:solidFill>
                <a:effectLst/>
                <a:latin typeface="+mn-lt"/>
                <a:ea typeface="+mn-ea"/>
                <a:cs typeface="+mn-cs"/>
              </a:rPr>
              <a:t>Educational Equity</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Teaching &amp; Learning with Technology</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World Campus</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Commonwealth campuses</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Student Disability Resources</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IT Accessibility</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Procurement</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Colleges</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goal is to develop a holistic strategic plan for coordinating the delivery of accessible ICT with University-wide collaboration and sustainability.</a:t>
            </a:r>
            <a:r>
              <a:rPr lang="en-US"/>
              <a:t>  </a:t>
            </a:r>
          </a:p>
          <a:p>
            <a:endParaRPr lang="en-US">
              <a:ea typeface="Calibri" panose="020F0502020204030204"/>
              <a:cs typeface="Calibri" panose="020F0502020204030204"/>
            </a:endParaRPr>
          </a:p>
          <a:p>
            <a:pPr marL="171450" indent="-171450">
              <a:buFont typeface="Arial" panose="020B0604020202020204" pitchFamily="34" charset="0"/>
              <a:buChar char="•"/>
            </a:pPr>
            <a:endParaRPr lang="en-US">
              <a:ea typeface="Calibri" panose="020F0502020204030204"/>
              <a:cs typeface="Calibri" panose="020F0502020204030204"/>
            </a:endParaRPr>
          </a:p>
          <a:p>
            <a:r>
              <a:rPr lang="en-US" sz="1200" u="none" strike="noStrike" kern="1200">
                <a:solidFill>
                  <a:schemeClr val="tx1"/>
                </a:solidFill>
                <a:effectLst/>
                <a:latin typeface="+mn-lt"/>
                <a:ea typeface="+mn-ea"/>
                <a:cs typeface="+mn-cs"/>
              </a:rPr>
              <a:t>Draft the plan!</a:t>
            </a:r>
            <a:endParaRPr lang="en-US" sz="1200" u="none" strike="noStrike" kern="1200">
              <a:solidFill>
                <a:schemeClr val="tx1"/>
              </a:solidFill>
              <a:effectLst/>
              <a:latin typeface="+mn-lt"/>
              <a:ea typeface="Calibri"/>
              <a:cs typeface="Calibri"/>
            </a:endParaRPr>
          </a:p>
          <a:p>
            <a:pPr marL="171450" indent="-171450">
              <a:buFont typeface="Arial" panose="020B0604020202020204" pitchFamily="34" charset="0"/>
              <a:buChar char="•"/>
            </a:pPr>
            <a:r>
              <a:rPr lang="en-US" sz="1200" u="none" strike="noStrike" kern="1200">
                <a:solidFill>
                  <a:schemeClr val="tx1"/>
                </a:solidFill>
                <a:effectLst/>
                <a:latin typeface="+mn-lt"/>
                <a:ea typeface="+mn-ea"/>
                <a:cs typeface="+mn-cs"/>
              </a:rPr>
              <a:t>Prioritization of projects and efforts</a:t>
            </a:r>
            <a:r>
              <a:rPr lang="en-US"/>
              <a:t> </a:t>
            </a:r>
            <a:endParaRPr lang="en-US" sz="1200" u="none" strike="noStrike" kern="1200">
              <a:solidFill>
                <a:schemeClr val="tx1"/>
              </a:solidFill>
              <a:effectLst/>
              <a:latin typeface="+mn-lt"/>
              <a:ea typeface="Calibri"/>
              <a:cs typeface="Calibri"/>
            </a:endParaRP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Coordination of Working Groups</a:t>
            </a:r>
            <a:endParaRPr lang="en-US" sz="1200" u="none" strike="noStrike" kern="1200">
              <a:solidFill>
                <a:schemeClr val="tx1"/>
              </a:solidFill>
              <a:effectLst/>
              <a:latin typeface="+mn-lt"/>
              <a:ea typeface="Calibri"/>
              <a:cs typeface="Calibri"/>
            </a:endParaRP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Development of Proposed Strategy and Recommendations</a:t>
            </a:r>
            <a:endParaRPr lang="en-US" sz="1200" u="none" strike="noStrike" kern="1200">
              <a:solidFill>
                <a:schemeClr val="tx1"/>
              </a:solidFill>
              <a:effectLst/>
              <a:latin typeface="+mn-lt"/>
              <a:ea typeface="Calibri"/>
              <a:cs typeface="Calibri"/>
            </a:endParaRPr>
          </a:p>
          <a:p>
            <a:pPr marL="171450" indent="-171450">
              <a:buFont typeface="Arial" panose="020B0604020202020204" pitchFamily="34" charset="0"/>
              <a:buChar char="•"/>
            </a:pPr>
            <a:r>
              <a:rPr lang="en-US" sz="1200" u="none" strike="noStrike" kern="1200">
                <a:solidFill>
                  <a:schemeClr val="tx1"/>
                </a:solidFill>
                <a:effectLst/>
                <a:latin typeface="+mn-lt"/>
                <a:ea typeface="+mn-ea"/>
                <a:cs typeface="+mn-cs"/>
              </a:rPr>
              <a:t>Review/Approval of proposed recommendations.</a:t>
            </a:r>
            <a:r>
              <a:rPr lang="en-US"/>
              <a:t> </a:t>
            </a:r>
            <a:endParaRPr lang="en-US" sz="1200" u="none" strike="noStrike" kern="1200">
              <a:solidFill>
                <a:schemeClr val="tx1"/>
              </a:solidFill>
              <a:effectLst/>
              <a:latin typeface="+mn-lt"/>
              <a:ea typeface="Calibri"/>
              <a:cs typeface="Calibri"/>
            </a:endParaRP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Provide status reports to admins and provide opportunities for feedback</a:t>
            </a:r>
            <a:endParaRPr lang="en-US" sz="1200" kern="1200">
              <a:solidFill>
                <a:schemeClr val="tx1"/>
              </a:solidFill>
              <a:effectLst/>
              <a:latin typeface="+mn-lt"/>
              <a:ea typeface="Calibri"/>
              <a:cs typeface="Calibri"/>
            </a:endParaRPr>
          </a:p>
          <a:p>
            <a:endParaRPr lang="en-US"/>
          </a:p>
          <a:p>
            <a:pPr marL="0" indent="0">
              <a:buFont typeface="Arial" panose="020B0604020202020204" pitchFamily="34" charset="0"/>
              <a:buNone/>
            </a:pPr>
            <a:r>
              <a:rPr lang="en-US"/>
              <a:t>And we got to work</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50195D84-EE49-2A42-9C19-667B33B58889}" type="slidenum">
              <a:rPr lang="en-US" smtClean="0"/>
              <a:t>10</a:t>
            </a:fld>
            <a:endParaRPr lang="en-US"/>
          </a:p>
        </p:txBody>
      </p:sp>
    </p:spTree>
    <p:extLst>
      <p:ext uri="{BB962C8B-B14F-4D97-AF65-F5344CB8AC3E}">
        <p14:creationId xmlns:p14="http://schemas.microsoft.com/office/powerpoint/2010/main" val="233170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a:ea typeface="Calibri"/>
                <a:cs typeface="Calibri"/>
              </a:rPr>
              <a:t>P</a:t>
            </a:r>
            <a:endParaRPr lang="en-US" sz="1800"/>
          </a:p>
          <a:p>
            <a:pPr>
              <a:defRPr/>
            </a:pPr>
            <a:r>
              <a:rPr lang="en-US" sz="1800" kern="1200">
                <a:solidFill>
                  <a:schemeClr val="tx1"/>
                </a:solidFill>
                <a:effectLst/>
                <a:latin typeface="+mn-lt"/>
                <a:ea typeface="+mn-ea"/>
                <a:cs typeface="+mn-cs"/>
              </a:rPr>
              <a:t>The </a:t>
            </a:r>
            <a:r>
              <a:rPr lang="en-US" sz="1800"/>
              <a:t>EAAG </a:t>
            </a:r>
            <a:r>
              <a:rPr lang="en-US" sz="1800" kern="1200">
                <a:solidFill>
                  <a:schemeClr val="tx1"/>
                </a:solidFill>
                <a:effectLst/>
                <a:latin typeface="+mn-lt"/>
                <a:ea typeface="+mn-ea"/>
                <a:cs typeface="+mn-cs"/>
              </a:rPr>
              <a:t>will legitimize and support the efforts, and recommendations of the ALCG.</a:t>
            </a:r>
            <a:r>
              <a:rPr lang="en-US" sz="1800"/>
              <a:t> </a:t>
            </a:r>
            <a:endParaRPr lang="en-US">
              <a:ea typeface="+mn-ea"/>
              <a:cs typeface="+mn-cs"/>
            </a:endParaRPr>
          </a:p>
          <a:p>
            <a:pPr marL="285750" indent="-285750">
              <a:buFont typeface="Arial" panose="020B0604020202020204" pitchFamily="34" charset="0"/>
              <a:buChar char="•"/>
              <a:defRPr/>
            </a:pPr>
            <a:r>
              <a:rPr lang="en-US" sz="1800" kern="1200">
                <a:solidFill>
                  <a:schemeClr val="tx1"/>
                </a:solidFill>
                <a:effectLst/>
                <a:latin typeface="+mn-lt"/>
                <a:ea typeface="+mn-ea"/>
                <a:cs typeface="+mn-cs"/>
              </a:rPr>
              <a:t>Advise and Consent on, and Identify Funding for, the Plan and projects.</a:t>
            </a:r>
            <a:r>
              <a:rPr lang="en-US" sz="180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tx1"/>
                </a:solidFill>
                <a:effectLst/>
                <a:latin typeface="+mn-lt"/>
                <a:ea typeface="+mn-ea"/>
                <a:cs typeface="+mn-cs"/>
              </a:rPr>
              <a:t>Includes </a:t>
            </a:r>
            <a:r>
              <a:rPr lang="en-US" sz="1800" u="none" strike="noStrike" kern="1200">
                <a:solidFill>
                  <a:schemeClr val="tx1"/>
                </a:solidFill>
                <a:effectLst/>
                <a:latin typeface="+mn-lt"/>
                <a:ea typeface="+mn-ea"/>
                <a:cs typeface="+mn-cs"/>
              </a:rPr>
              <a:t>Support of the initiative through human resource allocation.</a:t>
            </a:r>
            <a:r>
              <a:rPr lang="en-US" sz="1800"/>
              <a:t> </a:t>
            </a:r>
            <a:endParaRPr lang="en-US" sz="1800" u="none" strike="noStrike" kern="1200">
              <a:solidFill>
                <a:schemeClr val="tx1"/>
              </a:solidFill>
              <a:effectLst/>
              <a:latin typeface="+mn-lt"/>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tx1"/>
                </a:solidFill>
                <a:effectLst/>
                <a:latin typeface="+mn-lt"/>
                <a:ea typeface="+mn-ea"/>
                <a:cs typeface="+mn-cs"/>
              </a:rPr>
              <a:t>Provide oversight on final decisions for AD69 program access exceptions.</a:t>
            </a:r>
            <a:endParaRPr lang="en-US" sz="1800" kern="1200">
              <a:solidFill>
                <a:schemeClr val="tx1"/>
              </a:solidFill>
              <a:effectLst/>
              <a:latin typeface="+mn-lt"/>
              <a:ea typeface="Calibri"/>
              <a:cs typeface="Calibri"/>
            </a:endParaRPr>
          </a:p>
          <a:p>
            <a:pPr marL="171450" indent="-171450">
              <a:buFont typeface="Arial" panose="020B0604020202020204" pitchFamily="34" charset="0"/>
              <a:buChar char="•"/>
            </a:pPr>
            <a:r>
              <a:rPr lang="en-US" sz="1200" u="none" strike="noStrike" kern="1200">
                <a:solidFill>
                  <a:schemeClr val="tx1"/>
                </a:solidFill>
                <a:effectLst/>
                <a:latin typeface="+mn-lt"/>
                <a:ea typeface="+mn-ea"/>
                <a:cs typeface="+mn-cs"/>
              </a:rPr>
              <a:t>be on board, actively engaged, and visible in leading this transformational change throughout its duration.</a:t>
            </a:r>
            <a:r>
              <a:rPr lang="en-US"/>
              <a:t> </a:t>
            </a:r>
            <a:endParaRPr lang="en-US" sz="1200" u="none" strike="noStrike" kern="1200">
              <a:solidFill>
                <a:schemeClr val="tx1"/>
              </a:solidFill>
              <a:effectLst/>
              <a:latin typeface="+mn-lt"/>
              <a:ea typeface="Calibri"/>
              <a:cs typeface="Calibri"/>
            </a:endParaRP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building a coalition of sponsors and support throughout the Penn State community</a:t>
            </a:r>
            <a:endParaRPr lang="en-US" sz="1200" u="none" strike="noStrike" kern="1200">
              <a:solidFill>
                <a:schemeClr val="tx1"/>
              </a:solidFill>
              <a:effectLst/>
              <a:latin typeface="+mn-lt"/>
              <a:ea typeface="Calibri"/>
              <a:cs typeface="Calibri"/>
            </a:endParaRPr>
          </a:p>
          <a:p>
            <a:pPr marL="171450" indent="-171450">
              <a:buFont typeface="Arial" panose="020B0604020202020204" pitchFamily="34" charset="0"/>
              <a:buChar char="•"/>
            </a:pPr>
            <a:r>
              <a:rPr lang="en-US" sz="1200" u="none" strike="noStrike" kern="1200">
                <a:solidFill>
                  <a:schemeClr val="tx1"/>
                </a:solidFill>
                <a:effectLst/>
                <a:latin typeface="+mn-lt"/>
                <a:ea typeface="+mn-ea"/>
                <a:cs typeface="+mn-cs"/>
              </a:rPr>
              <a:t>Champion accessibility through organizational vision and strategic direction.</a:t>
            </a:r>
            <a:r>
              <a:rPr lang="en-US"/>
              <a:t> </a:t>
            </a:r>
            <a:endParaRPr lang="en-US" sz="1200" u="none" strike="noStrike" kern="1200">
              <a:solidFill>
                <a:schemeClr val="tx1"/>
              </a:solidFill>
              <a:effectLst/>
              <a:latin typeface="+mn-lt"/>
              <a:ea typeface="Calibri"/>
              <a:cs typeface="Calibri"/>
            </a:endParaRP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Sponsor the ALCG’s position in the review and approval process </a:t>
            </a:r>
            <a:endParaRPr lang="en-US" sz="1200" u="none" strike="noStrike" kern="1200">
              <a:solidFill>
                <a:schemeClr val="tx1"/>
              </a:solidFill>
              <a:effectLst/>
              <a:latin typeface="+mn-lt"/>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a:solidFill>
                <a:schemeClr val="tx1"/>
              </a:solidFill>
              <a:effectLst/>
              <a:latin typeface="+mn-lt"/>
              <a:ea typeface="+mn-ea"/>
              <a:cs typeface="+mn-cs"/>
            </a:endParaRPr>
          </a:p>
          <a:p>
            <a:endParaRPr lang="en-US"/>
          </a:p>
          <a:p>
            <a:r>
              <a:rPr lang="en-US"/>
              <a:t>They had the power</a:t>
            </a:r>
            <a:endParaRPr lang="en-US">
              <a:ea typeface="Calibri"/>
              <a:cs typeface="Calibri"/>
            </a:endParaRPr>
          </a:p>
          <a:p>
            <a:r>
              <a:rPr lang="en-US"/>
              <a:t>Who was it?</a:t>
            </a:r>
            <a:endParaRPr lang="en-US">
              <a:ea typeface="Calibri"/>
              <a:cs typeface="Calibri"/>
            </a:endParaRPr>
          </a:p>
          <a:p>
            <a:r>
              <a:rPr lang="en-US" sz="1200" b="1" kern="1200">
                <a:solidFill>
                  <a:schemeClr val="tx1"/>
                </a:solidFill>
                <a:effectLst/>
                <a:latin typeface="+mn-lt"/>
                <a:ea typeface="+mn-ea"/>
                <a:cs typeface="+mn-cs"/>
              </a:rPr>
              <a:t>Faye Chadwell</a:t>
            </a:r>
            <a:r>
              <a:rPr lang="en-US" sz="1200" kern="1200">
                <a:solidFill>
                  <a:schemeClr val="tx1"/>
                </a:solidFill>
                <a:effectLst/>
                <a:latin typeface="+mn-lt"/>
                <a:ea typeface="+mn-ea"/>
                <a:cs typeface="+mn-cs"/>
              </a:rPr>
              <a:t>, Dean of University Libraries and Scholarly Communications</a:t>
            </a:r>
            <a:endParaRPr lang="en-US" sz="1200" kern="1200">
              <a:solidFill>
                <a:schemeClr val="tx1"/>
              </a:solidFill>
              <a:effectLst/>
              <a:latin typeface="+mn-lt"/>
              <a:ea typeface="Calibri"/>
              <a:cs typeface="Calibri"/>
            </a:endParaRPr>
          </a:p>
          <a:p>
            <a:r>
              <a:rPr lang="en-US" sz="1200" b="1" kern="1200">
                <a:solidFill>
                  <a:schemeClr val="tx1"/>
                </a:solidFill>
                <a:effectLst/>
                <a:latin typeface="+mn-lt"/>
                <a:ea typeface="+mn-ea"/>
                <a:cs typeface="+mn-cs"/>
              </a:rPr>
              <a:t>Renata S. Engel</a:t>
            </a:r>
            <a:r>
              <a:rPr lang="en-US" sz="1200" kern="1200">
                <a:solidFill>
                  <a:schemeClr val="tx1"/>
                </a:solidFill>
                <a:effectLst/>
                <a:latin typeface="+mn-lt"/>
                <a:ea typeface="+mn-ea"/>
                <a:cs typeface="+mn-cs"/>
              </a:rPr>
              <a:t>, Vice Provost for Online Education</a:t>
            </a:r>
            <a:endParaRPr lang="en-US" sz="1200" kern="1200">
              <a:solidFill>
                <a:schemeClr val="tx1"/>
              </a:solidFill>
              <a:effectLst/>
              <a:latin typeface="+mn-lt"/>
              <a:ea typeface="Calibri"/>
              <a:cs typeface="Calibri"/>
            </a:endParaRPr>
          </a:p>
          <a:p>
            <a:r>
              <a:rPr lang="en-US" sz="1200" b="1" kern="1200">
                <a:solidFill>
                  <a:schemeClr val="tx1"/>
                </a:solidFill>
                <a:effectLst/>
                <a:latin typeface="+mn-lt"/>
                <a:ea typeface="+mn-ea"/>
                <a:cs typeface="+mn-cs"/>
              </a:rPr>
              <a:t>Kelly Austin</a:t>
            </a:r>
            <a:r>
              <a:rPr lang="en-US" sz="1200" kern="1200">
                <a:solidFill>
                  <a:schemeClr val="tx1"/>
                </a:solidFill>
                <a:effectLst/>
                <a:latin typeface="+mn-lt"/>
                <a:ea typeface="+mn-ea"/>
                <a:cs typeface="+mn-cs"/>
              </a:rPr>
              <a:t>,</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Interim</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Senior Vice President for Commonwealth Campuses and Executive Chancellor</a:t>
            </a:r>
            <a:endParaRPr lang="en-US" sz="1200" kern="1200">
              <a:solidFill>
                <a:schemeClr val="tx1"/>
              </a:solidFill>
              <a:effectLst/>
              <a:latin typeface="+mn-lt"/>
              <a:ea typeface="Calibri"/>
              <a:cs typeface="Calibri"/>
            </a:endParaRPr>
          </a:p>
          <a:p>
            <a:r>
              <a:rPr lang="en-US" sz="1200" b="1" kern="1200">
                <a:solidFill>
                  <a:schemeClr val="tx1"/>
                </a:solidFill>
                <a:effectLst/>
                <a:latin typeface="+mn-lt"/>
                <a:ea typeface="+mn-ea"/>
                <a:cs typeface="+mn-cs"/>
              </a:rPr>
              <a:t>Jennifer </a:t>
            </a:r>
            <a:r>
              <a:rPr lang="en-US" sz="1200" b="1" kern="1200" err="1">
                <a:solidFill>
                  <a:schemeClr val="tx1"/>
                </a:solidFill>
                <a:effectLst/>
                <a:latin typeface="+mn-lt"/>
                <a:ea typeface="+mn-ea"/>
                <a:cs typeface="+mn-cs"/>
              </a:rPr>
              <a:t>Stedelin</a:t>
            </a:r>
            <a:r>
              <a:rPr lang="en-US" sz="1200" kern="1200">
                <a:solidFill>
                  <a:schemeClr val="tx1"/>
                </a:solidFill>
                <a:effectLst/>
                <a:latin typeface="+mn-lt"/>
                <a:ea typeface="+mn-ea"/>
                <a:cs typeface="+mn-cs"/>
              </a:rPr>
              <a:t>, Deputy CIO participating for </a:t>
            </a:r>
            <a:r>
              <a:rPr lang="en-US" sz="1200" b="1" kern="1200">
                <a:solidFill>
                  <a:schemeClr val="tx1"/>
                </a:solidFill>
                <a:effectLst/>
                <a:latin typeface="+mn-lt"/>
                <a:ea typeface="+mn-ea"/>
                <a:cs typeface="+mn-cs"/>
              </a:rPr>
              <a:t>Michael </a:t>
            </a:r>
            <a:r>
              <a:rPr lang="en-US" sz="1200" b="1" kern="1200" err="1">
                <a:solidFill>
                  <a:schemeClr val="tx1"/>
                </a:solidFill>
                <a:effectLst/>
                <a:latin typeface="+mn-lt"/>
                <a:ea typeface="+mn-ea"/>
                <a:cs typeface="+mn-cs"/>
              </a:rPr>
              <a:t>Busges</a:t>
            </a:r>
            <a:r>
              <a:rPr lang="en-US" sz="1200" kern="1200">
                <a:solidFill>
                  <a:schemeClr val="tx1"/>
                </a:solidFill>
                <a:effectLst/>
                <a:latin typeface="+mn-lt"/>
                <a:ea typeface="+mn-ea"/>
                <a:cs typeface="+mn-cs"/>
              </a:rPr>
              <a:t>,</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Interim Vice President for Information Technology and Chief Information Officer</a:t>
            </a:r>
            <a:endParaRPr lang="en-US" sz="1200" kern="1200">
              <a:solidFill>
                <a:schemeClr val="tx1"/>
              </a:solidFill>
              <a:effectLst/>
              <a:latin typeface="+mn-lt"/>
              <a:ea typeface="Calibri"/>
              <a:cs typeface="Calibri"/>
            </a:endParaRPr>
          </a:p>
          <a:p>
            <a:r>
              <a:rPr lang="en-US" sz="1200" b="1" kern="1200">
                <a:solidFill>
                  <a:schemeClr val="tx1"/>
                </a:solidFill>
                <a:effectLst/>
                <a:latin typeface="+mn-lt"/>
                <a:ea typeface="+mn-ea"/>
                <a:cs typeface="+mn-cs"/>
              </a:rPr>
              <a:t>Marcus Whitehurst</a:t>
            </a:r>
            <a:r>
              <a:rPr lang="en-US" sz="1200" kern="1200">
                <a:solidFill>
                  <a:schemeClr val="tx1"/>
                </a:solidFill>
                <a:effectLst/>
                <a:latin typeface="+mn-lt"/>
                <a:ea typeface="+mn-ea"/>
                <a:cs typeface="+mn-cs"/>
              </a:rPr>
              <a:t>, Vice Provost for Educational Equity</a:t>
            </a:r>
            <a:endParaRPr lang="en-US" sz="1200" kern="1200">
              <a:solidFill>
                <a:schemeClr val="tx1"/>
              </a:solidFill>
              <a:effectLst/>
              <a:latin typeface="+mn-lt"/>
              <a:ea typeface="Calibri"/>
              <a:cs typeface="Calibri"/>
            </a:endParaRPr>
          </a:p>
          <a:p>
            <a:r>
              <a:rPr lang="en-US" sz="1200" b="1" kern="1200">
                <a:solidFill>
                  <a:schemeClr val="tx1"/>
                </a:solidFill>
                <a:effectLst/>
                <a:latin typeface="+mn-lt"/>
                <a:ea typeface="+mn-ea"/>
                <a:cs typeface="+mn-cs"/>
              </a:rPr>
              <a:t>Suzanne Adair</a:t>
            </a:r>
            <a:r>
              <a:rPr lang="en-US" sz="1200" kern="1200">
                <a:solidFill>
                  <a:schemeClr val="tx1"/>
                </a:solidFill>
                <a:effectLst/>
                <a:latin typeface="+mn-lt"/>
                <a:ea typeface="+mn-ea"/>
                <a:cs typeface="+mn-cs"/>
              </a:rPr>
              <a:t>, Associate Vice President for Affirmative Action</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endParaRPr lang="en-US"/>
          </a:p>
          <a:p>
            <a:r>
              <a:rPr lang="en-US"/>
              <a:t>We meet quarterly</a:t>
            </a:r>
            <a:endParaRPr lang="en-US">
              <a:ea typeface="Calibri"/>
              <a:cs typeface="Calibri"/>
            </a:endParaRPr>
          </a:p>
          <a:p>
            <a:r>
              <a:rPr lang="en-US"/>
              <a:t>-provide updates on what’s happening, what resources we need</a:t>
            </a:r>
            <a:endParaRPr lang="en-US">
              <a:ea typeface="Calibri"/>
              <a:cs typeface="Calibri"/>
            </a:endParaRPr>
          </a:p>
          <a:p>
            <a:r>
              <a:rPr lang="en-US"/>
              <a:t>Holds us accountable</a:t>
            </a:r>
            <a:br>
              <a:rPr lang="en-US">
                <a:cs typeface="+mn-lt"/>
              </a:rPr>
            </a:br>
            <a:endParaRPr lang="en-US"/>
          </a:p>
          <a:p>
            <a:endParaRPr lang="en-US"/>
          </a:p>
        </p:txBody>
      </p:sp>
      <p:sp>
        <p:nvSpPr>
          <p:cNvPr id="4" name="Slide Number Placeholder 3"/>
          <p:cNvSpPr>
            <a:spLocks noGrp="1"/>
          </p:cNvSpPr>
          <p:nvPr>
            <p:ph type="sldNum" sz="quarter" idx="5"/>
          </p:nvPr>
        </p:nvSpPr>
        <p:spPr/>
        <p:txBody>
          <a:bodyPr/>
          <a:lstStyle/>
          <a:p>
            <a:fld id="{50195D84-EE49-2A42-9C19-667B33B58889}" type="slidenum">
              <a:rPr lang="en-US" smtClean="0"/>
              <a:t>11</a:t>
            </a:fld>
            <a:endParaRPr lang="en-US"/>
          </a:p>
        </p:txBody>
      </p:sp>
    </p:spTree>
    <p:extLst>
      <p:ext uri="{BB962C8B-B14F-4D97-AF65-F5344CB8AC3E}">
        <p14:creationId xmlns:p14="http://schemas.microsoft.com/office/powerpoint/2010/main" val="2092091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a:t>
            </a:r>
          </a:p>
        </p:txBody>
      </p:sp>
      <p:sp>
        <p:nvSpPr>
          <p:cNvPr id="4" name="Slide Number Placeholder 3"/>
          <p:cNvSpPr>
            <a:spLocks noGrp="1"/>
          </p:cNvSpPr>
          <p:nvPr>
            <p:ph type="sldNum" sz="quarter" idx="5"/>
          </p:nvPr>
        </p:nvSpPr>
        <p:spPr/>
        <p:txBody>
          <a:bodyPr/>
          <a:lstStyle/>
          <a:p>
            <a:fld id="{50195D84-EE49-2A42-9C19-667B33B58889}" type="slidenum">
              <a:rPr lang="en-US" smtClean="0"/>
              <a:t>12</a:t>
            </a:fld>
            <a:endParaRPr lang="en-US"/>
          </a:p>
        </p:txBody>
      </p:sp>
    </p:spTree>
    <p:extLst>
      <p:ext uri="{BB962C8B-B14F-4D97-AF65-F5344CB8AC3E}">
        <p14:creationId xmlns:p14="http://schemas.microsoft.com/office/powerpoint/2010/main" val="3354700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a:t>
            </a:r>
          </a:p>
        </p:txBody>
      </p:sp>
      <p:sp>
        <p:nvSpPr>
          <p:cNvPr id="4" name="Slide Number Placeholder 3"/>
          <p:cNvSpPr>
            <a:spLocks noGrp="1"/>
          </p:cNvSpPr>
          <p:nvPr>
            <p:ph type="sldNum" sz="quarter" idx="5"/>
          </p:nvPr>
        </p:nvSpPr>
        <p:spPr/>
        <p:txBody>
          <a:bodyPr/>
          <a:lstStyle/>
          <a:p>
            <a:fld id="{50195D84-EE49-2A42-9C19-667B33B58889}" type="slidenum">
              <a:rPr lang="en-US" smtClean="0"/>
              <a:t>13</a:t>
            </a:fld>
            <a:endParaRPr lang="en-US"/>
          </a:p>
        </p:txBody>
      </p:sp>
    </p:spTree>
    <p:extLst>
      <p:ext uri="{BB962C8B-B14F-4D97-AF65-F5344CB8AC3E}">
        <p14:creationId xmlns:p14="http://schemas.microsoft.com/office/powerpoint/2010/main" val="46436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P</a:t>
            </a:r>
            <a:endParaRPr lang="en-US" b="1"/>
          </a:p>
          <a:p>
            <a:pPr lvl="0"/>
            <a:r>
              <a:rPr lang="en-US" b="1"/>
              <a:t>Phase 2 &amp; 3</a:t>
            </a:r>
            <a:endParaRPr lang="en-US"/>
          </a:p>
          <a:p>
            <a:r>
              <a:rPr lang="en-US"/>
              <a:t>High to Low Implementation of Phase 1 Discoveries, Process Improvement and New Discovery for Next Phase. </a:t>
            </a:r>
            <a:endParaRPr lang="en-US">
              <a:ea typeface="Calibri"/>
              <a:cs typeface="Calibri"/>
            </a:endParaRPr>
          </a:p>
          <a:p>
            <a:pPr lvl="0"/>
            <a:r>
              <a:rPr lang="en-US"/>
              <a:t>4-5 years</a:t>
            </a:r>
            <a:endParaRPr lang="en-US">
              <a:ea typeface="Calibri"/>
              <a:cs typeface="Calibri"/>
            </a:endParaRPr>
          </a:p>
          <a:p>
            <a:r>
              <a:rPr lang="en-US">
                <a:ea typeface="Calibri"/>
                <a:cs typeface="Calibri"/>
              </a:rPr>
              <a:t>Starting 2 officially in January 2024</a:t>
            </a:r>
          </a:p>
          <a:p>
            <a:endParaRPr lang="en-US"/>
          </a:p>
          <a:p>
            <a:r>
              <a:rPr lang="en-US" b="1"/>
              <a:t>Phase 4</a:t>
            </a:r>
            <a:r>
              <a:rPr lang="en-US"/>
              <a:t> </a:t>
            </a:r>
            <a:endParaRPr lang="en-US">
              <a:ea typeface="Calibri"/>
              <a:cs typeface="Calibri"/>
            </a:endParaRPr>
          </a:p>
          <a:p>
            <a:r>
              <a:rPr lang="en-US"/>
              <a:t>Reevaluation of Entire Plan for Process Improvement and New Discovery. </a:t>
            </a:r>
            <a:endParaRPr lang="en-US">
              <a:ea typeface="Calibri"/>
              <a:cs typeface="Calibri"/>
            </a:endParaRPr>
          </a:p>
          <a:p>
            <a:pPr lvl="0"/>
            <a:r>
              <a:rPr lang="en-US"/>
              <a:t>1-2 years</a:t>
            </a:r>
            <a:endParaRPr lang="en-US">
              <a:ea typeface="Calibri"/>
              <a:cs typeface="Calibri"/>
            </a:endParaRPr>
          </a:p>
          <a:p>
            <a:endParaRPr lang="en-US"/>
          </a:p>
          <a:p>
            <a:pPr lvl="0"/>
            <a:r>
              <a:rPr lang="en-US" b="1"/>
              <a:t>Phase 5</a:t>
            </a:r>
            <a:endParaRPr lang="en-US" b="1">
              <a:ea typeface="Calibri"/>
              <a:cs typeface="Calibri"/>
            </a:endParaRPr>
          </a:p>
          <a:p>
            <a:pPr lvl="0"/>
            <a:r>
              <a:rPr lang="en-US"/>
              <a:t>Implementation of a Mature Accessibility Model and Continued Process Improvement</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50195D84-EE49-2A42-9C19-667B33B58889}" type="slidenum">
              <a:rPr lang="en-US" smtClean="0"/>
              <a:t>14</a:t>
            </a:fld>
            <a:endParaRPr lang="en-US"/>
          </a:p>
        </p:txBody>
      </p:sp>
    </p:spTree>
    <p:extLst>
      <p:ext uri="{BB962C8B-B14F-4D97-AF65-F5344CB8AC3E}">
        <p14:creationId xmlns:p14="http://schemas.microsoft.com/office/powerpoint/2010/main" val="400322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t>
            </a:r>
            <a:endParaRPr lang="en-US" dirty="0"/>
          </a:p>
          <a:p>
            <a:r>
              <a:rPr lang="en-US" dirty="0"/>
              <a:t>3 years in, we’re really happy with where we are </a:t>
            </a:r>
            <a:endParaRPr lang="en-US" dirty="0">
              <a:ea typeface="Calibri" panose="020F0502020204030204"/>
              <a:cs typeface="Calibri" panose="020F0502020204030204"/>
            </a:endParaRPr>
          </a:p>
          <a:p>
            <a:r>
              <a:rPr lang="en-US" dirty="0"/>
              <a:t>Hasn’t been without it’s challenges</a:t>
            </a:r>
            <a:endParaRPr lang="en-US" dirty="0">
              <a:ea typeface="Calibri"/>
              <a:cs typeface="Calibri"/>
            </a:endParaRPr>
          </a:p>
          <a:p>
            <a:endParaRPr lang="en-US" dirty="0"/>
          </a:p>
          <a:p>
            <a:r>
              <a:rPr lang="en-US" b="1" dirty="0"/>
              <a:t>Covid – goes without saying</a:t>
            </a:r>
            <a:endParaRPr lang="en-US" b="1" dirty="0">
              <a:ea typeface="Calibri"/>
              <a:cs typeface="Calibri"/>
            </a:endParaRPr>
          </a:p>
          <a:p>
            <a:pPr marL="171450" indent="-171450">
              <a:buFont typeface="Arial" panose="020B0604020202020204" pitchFamily="34" charset="0"/>
              <a:buChar char="•"/>
            </a:pPr>
            <a:r>
              <a:rPr lang="en-US" dirty="0"/>
              <a:t>Just got group together and started on the plan and we were shut down</a:t>
            </a:r>
            <a:endParaRPr lang="en-US" dirty="0">
              <a:ea typeface="Calibri"/>
              <a:cs typeface="Calibri"/>
            </a:endParaRPr>
          </a:p>
          <a:p>
            <a:pPr marL="171450" indent="-171450">
              <a:buFont typeface="Arial" panose="020B0604020202020204" pitchFamily="34" charset="0"/>
              <a:buChar char="•"/>
            </a:pPr>
            <a:r>
              <a:rPr lang="en-US" dirty="0"/>
              <a:t>We kept moving forward but definitely lost some momentum</a:t>
            </a:r>
            <a:endParaRPr lang="en-US" dirty="0">
              <a:ea typeface="Calibri"/>
              <a:cs typeface="Calibri"/>
            </a:endParaRPr>
          </a:p>
          <a:p>
            <a:endParaRPr lang="en-US" dirty="0"/>
          </a:p>
          <a:p>
            <a:r>
              <a:rPr lang="en-US" b="1" dirty="0"/>
              <a:t>Leadership changes</a:t>
            </a:r>
            <a:endParaRPr lang="en-US" b="1" dirty="0">
              <a:ea typeface="Calibri"/>
              <a:cs typeface="Calibri"/>
            </a:endParaRPr>
          </a:p>
          <a:p>
            <a:pPr marL="171450" indent="-171450">
              <a:buFont typeface="Arial" panose="020B0604020202020204" pitchFamily="34" charset="0"/>
              <a:buChar char="•"/>
            </a:pPr>
            <a:r>
              <a:rPr lang="en-US" dirty="0"/>
              <a:t>Significant changes in our leadership across the board. </a:t>
            </a:r>
            <a:endParaRPr lang="en-US" dirty="0">
              <a:ea typeface="Calibri"/>
              <a:cs typeface="Calibri"/>
            </a:endParaRPr>
          </a:p>
          <a:p>
            <a:pPr marL="171450" indent="-171450">
              <a:buFont typeface="Arial" panose="020B0604020202020204" pitchFamily="34" charset="0"/>
              <a:buChar char="•"/>
            </a:pPr>
            <a:r>
              <a:rPr lang="en-US" dirty="0"/>
              <a:t>On our Executive Accessibility Advisory Group:</a:t>
            </a:r>
            <a:endParaRPr lang="en-US" dirty="0">
              <a:ea typeface="Calibri"/>
              <a:cs typeface="Calibri"/>
            </a:endParaRPr>
          </a:p>
          <a:p>
            <a:pPr marL="628650" lvl="1" indent="-171450">
              <a:buFont typeface="Arial" panose="020B0604020202020204" pitchFamily="34" charset="0"/>
              <a:buChar char="•"/>
            </a:pPr>
            <a:r>
              <a:rPr lang="en-US" dirty="0"/>
              <a:t>Libraries dean</a:t>
            </a:r>
            <a:endParaRPr lang="en-US" dirty="0">
              <a:ea typeface="Calibri"/>
              <a:cs typeface="Calibri"/>
            </a:endParaRPr>
          </a:p>
          <a:p>
            <a:pPr marL="628650" lvl="1" indent="-171450">
              <a:buFont typeface="Arial" panose="020B0604020202020204" pitchFamily="34" charset="0"/>
              <a:buChar char="•"/>
            </a:pPr>
            <a:r>
              <a:rPr lang="en-US" dirty="0"/>
              <a:t>CIO</a:t>
            </a:r>
            <a:endParaRPr lang="en-US" dirty="0">
              <a:ea typeface="Calibri"/>
              <a:cs typeface="Calibri"/>
            </a:endParaRPr>
          </a:p>
          <a:p>
            <a:pPr marL="628650" lvl="1" indent="-171450">
              <a:buFont typeface="Arial" panose="020B0604020202020204" pitchFamily="34" charset="0"/>
              <a:buChar char="•"/>
            </a:pPr>
            <a:r>
              <a:rPr lang="en-US" dirty="0"/>
              <a:t>Chancellor for the campuses</a:t>
            </a:r>
            <a:endParaRPr lang="en-US" dirty="0">
              <a:ea typeface="Calibri"/>
              <a:cs typeface="Calibri"/>
            </a:endParaRPr>
          </a:p>
          <a:p>
            <a:pPr marL="171450" indent="-171450">
              <a:buFont typeface="Arial" panose="020B0604020202020204" pitchFamily="34" charset="0"/>
              <a:buChar char="•"/>
            </a:pPr>
            <a:r>
              <a:rPr lang="en-US" dirty="0"/>
              <a:t>On our ALCG</a:t>
            </a:r>
            <a:endParaRPr lang="en-US" dirty="0">
              <a:ea typeface="Calibri"/>
              <a:cs typeface="Calibri"/>
            </a:endParaRPr>
          </a:p>
          <a:p>
            <a:pPr marL="628650" lvl="1" indent="-171450">
              <a:buFont typeface="Arial" panose="020B0604020202020204" pitchFamily="34" charset="0"/>
              <a:buChar char="•"/>
            </a:pPr>
            <a:r>
              <a:rPr lang="en-US" dirty="0"/>
              <a:t>retirements</a:t>
            </a:r>
            <a:endParaRPr lang="en-US" dirty="0">
              <a:ea typeface="Calibri"/>
              <a:cs typeface="Calibri"/>
            </a:endParaRPr>
          </a:p>
          <a:p>
            <a:pPr marL="628650" lvl="1" indent="-171450">
              <a:buFont typeface="Arial" panose="020B0604020202020204" pitchFamily="34" charset="0"/>
              <a:buChar char="•"/>
            </a:pPr>
            <a:r>
              <a:rPr lang="en-US" dirty="0"/>
              <a:t>Sabbaticals</a:t>
            </a:r>
            <a:endParaRPr lang="en-US" dirty="0">
              <a:ea typeface="Calibri"/>
              <a:cs typeface="Calibri"/>
            </a:endParaRPr>
          </a:p>
          <a:p>
            <a:pPr marL="628650" lvl="1" indent="-171450">
              <a:buFont typeface="Arial" panose="020B0604020202020204" pitchFamily="34" charset="0"/>
              <a:buChar char="•"/>
            </a:pPr>
            <a:r>
              <a:rPr lang="en-US" dirty="0"/>
              <a:t>Job and responsibility changes</a:t>
            </a:r>
            <a:endParaRPr lang="en-US" dirty="0">
              <a:ea typeface="Calibri"/>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Leadership capacity</a:t>
            </a:r>
            <a:endParaRPr lang="en-US" b="1" dirty="0">
              <a:ea typeface="Calibri"/>
              <a:cs typeface="Calibri"/>
            </a:endParaRPr>
          </a:p>
          <a:p>
            <a:pPr marL="171450" indent="-171450">
              <a:buFont typeface="Arial" panose="020B0604020202020204" pitchFamily="34" charset="0"/>
              <a:buChar char="•"/>
            </a:pPr>
            <a:r>
              <a:rPr lang="en-US" dirty="0"/>
              <a:t>Few people on the ALCG for whom accessibility is their primary role</a:t>
            </a:r>
            <a:endParaRPr lang="en-US" dirty="0">
              <a:ea typeface="Calibri"/>
              <a:cs typeface="Calibri"/>
            </a:endParaRPr>
          </a:p>
          <a:p>
            <a:pPr marL="171450" indent="-171450">
              <a:buFont typeface="Arial" panose="020B0604020202020204" pitchFamily="34" charset="0"/>
              <a:buChar char="•"/>
            </a:pPr>
            <a:r>
              <a:rPr lang="en-US" dirty="0"/>
              <a:t>The rest have it as part of their job, but this requires a significant time and energy commitment – not always possible</a:t>
            </a:r>
            <a:endParaRPr lang="en-US" dirty="0">
              <a:ea typeface="Calibri"/>
              <a:cs typeface="Calibri"/>
            </a:endParaRPr>
          </a:p>
          <a:p>
            <a:pPr marL="171450" indent="-171450">
              <a:buFont typeface="Arial" panose="020B0604020202020204" pitchFamily="34" charset="0"/>
              <a:buChar char="•"/>
            </a:pPr>
            <a:r>
              <a:rPr lang="en-US" dirty="0"/>
              <a:t>Makes things take a bit longer</a:t>
            </a:r>
            <a:endParaRPr lang="en-US" dirty="0">
              <a:ea typeface="Calibri"/>
              <a:cs typeface="Calibri"/>
            </a:endParaRPr>
          </a:p>
          <a:p>
            <a:pPr marL="171450" indent="-171450">
              <a:buFont typeface="Arial" panose="020B0604020202020204" pitchFamily="34" charset="0"/>
              <a:buChar char="•"/>
            </a:pPr>
            <a:endParaRPr lang="en-US" dirty="0">
              <a:ea typeface="Calibri"/>
              <a:cs typeface="Calibri"/>
            </a:endParaRPr>
          </a:p>
          <a:p>
            <a:r>
              <a:rPr lang="en-US" b="1" dirty="0">
                <a:ea typeface="Calibri" panose="020F0502020204030204"/>
                <a:cs typeface="Calibri" panose="020F0502020204030204"/>
              </a:rPr>
              <a:t>Funding</a:t>
            </a:r>
          </a:p>
          <a:p>
            <a:pPr marL="171450" indent="-171450">
              <a:buFont typeface="Arial"/>
              <a:buChar char="•"/>
            </a:pPr>
            <a:r>
              <a:rPr lang="en-US" dirty="0">
                <a:ea typeface="Calibri" panose="020F0502020204030204"/>
                <a:cs typeface="Calibri" panose="020F0502020204030204"/>
              </a:rPr>
              <a:t>Biggest challenge</a:t>
            </a:r>
          </a:p>
          <a:p>
            <a:pPr marL="171450" indent="-171450">
              <a:buFont typeface="Arial"/>
              <a:buChar char="•"/>
            </a:pPr>
            <a:r>
              <a:rPr lang="en-US" dirty="0">
                <a:ea typeface="Calibri" panose="020F0502020204030204"/>
                <a:cs typeface="Calibri" panose="020F0502020204030204"/>
              </a:rPr>
              <a:t>New budget process</a:t>
            </a:r>
          </a:p>
          <a:p>
            <a:pPr marL="171450" indent="-171450">
              <a:buFont typeface="Arial"/>
              <a:buChar char="•"/>
            </a:pPr>
            <a:r>
              <a:rPr lang="en-US" dirty="0">
                <a:ea typeface="Calibri" panose="020F0502020204030204"/>
                <a:cs typeface="Calibri" panose="020F0502020204030204"/>
              </a:rPr>
              <a:t>Funds were completely flat (at the end of RFP when funding was removed)</a:t>
            </a:r>
          </a:p>
          <a:p>
            <a:pPr marL="171450" indent="-171450">
              <a:buFont typeface="Arial" panose="020B0604020202020204" pitchFamily="34" charset="0"/>
              <a:buChar char="•"/>
            </a:pP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0195D84-EE49-2A42-9C19-667B33B58889}" type="slidenum">
              <a:rPr lang="en-US" smtClean="0"/>
              <a:t>15</a:t>
            </a:fld>
            <a:endParaRPr lang="en-US"/>
          </a:p>
        </p:txBody>
      </p:sp>
    </p:spTree>
    <p:extLst>
      <p:ext uri="{BB962C8B-B14F-4D97-AF65-F5344CB8AC3E}">
        <p14:creationId xmlns:p14="http://schemas.microsoft.com/office/powerpoint/2010/main" val="133355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B</a:t>
            </a:r>
            <a:endParaRPr lang="en-US" b="1" dirty="0"/>
          </a:p>
          <a:p>
            <a:pPr marL="0" indent="0">
              <a:buFont typeface="Arial" panose="020B0604020202020204" pitchFamily="34" charset="0"/>
              <a:buNone/>
            </a:pPr>
            <a:r>
              <a:rPr lang="en-US" b="1" dirty="0"/>
              <a:t>WINS worth celebrating!</a:t>
            </a:r>
            <a:endParaRPr lang="en-US" dirty="0"/>
          </a:p>
          <a:p>
            <a:pPr marL="171450" indent="-171450">
              <a:buFont typeface="Arial" panose="020B0604020202020204" pitchFamily="34" charset="0"/>
              <a:buChar char="•"/>
            </a:pPr>
            <a:r>
              <a:rPr lang="en-US" dirty="0"/>
              <a:t>Just about Completing Phase 1</a:t>
            </a:r>
            <a:endParaRPr lang="en-US" dirty="0">
              <a:ea typeface="Calibri"/>
              <a:cs typeface="Calibri"/>
            </a:endParaRPr>
          </a:p>
          <a:p>
            <a:pPr marL="171450" indent="-171450">
              <a:buFont typeface="Arial" panose="020B0604020202020204" pitchFamily="34" charset="0"/>
              <a:buChar char="•"/>
            </a:pPr>
            <a:r>
              <a:rPr lang="en-US" dirty="0"/>
              <a:t>ALCG has expanded is still moving forward</a:t>
            </a:r>
            <a:endParaRPr lang="en-US" dirty="0">
              <a:ea typeface="Calibri"/>
              <a:cs typeface="Calibri"/>
            </a:endParaRPr>
          </a:p>
          <a:p>
            <a:pPr marL="171450" indent="-171450">
              <a:buFont typeface="Arial" panose="020B0604020202020204" pitchFamily="34" charset="0"/>
              <a:buChar char="•"/>
            </a:pPr>
            <a:r>
              <a:rPr lang="en-US" dirty="0"/>
              <a:t>EAAG (redescribed) but in place</a:t>
            </a:r>
            <a:endParaRPr lang="en-US" dirty="0">
              <a:cs typeface="Calibri"/>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Close to updating our AD69</a:t>
            </a:r>
            <a:r>
              <a:rPr lang="en-US" dirty="0"/>
              <a:t> (December 2023)</a:t>
            </a:r>
            <a:endParaRPr lang="en-US" sz="1200" b="0" i="0" u="none" strike="noStrike" kern="1200" dirty="0">
              <a:solidFill>
                <a:schemeClr val="tx1"/>
              </a:solidFill>
              <a:effectLst/>
              <a:latin typeface="+mn-lt"/>
              <a:ea typeface="Calibri" panose="020F0502020204030204"/>
              <a:cs typeface="Calibri" panose="020F0502020204030204"/>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Legal vetted captioning workflow for accessibility (all forms of captioning)</a:t>
            </a:r>
            <a:r>
              <a:rPr lang="en-US" dirty="0"/>
              <a:t> and vendor support</a:t>
            </a:r>
            <a:endParaRPr lang="en-US" b="0" dirty="0">
              <a:ea typeface="Calibri"/>
              <a:cs typeface="Calibri"/>
            </a:endParaRPr>
          </a:p>
          <a:p>
            <a:pPr marL="171450" indent="-171450">
              <a:buFont typeface="Arial" panose="020B0604020202020204" pitchFamily="34" charset="0"/>
              <a:buChar char="•"/>
            </a:pPr>
            <a:r>
              <a:rPr lang="en-US" dirty="0"/>
              <a:t>Accessibility</a:t>
            </a:r>
            <a:r>
              <a:rPr lang="en-US" sz="1200" b="0" i="0" u="none" strike="noStrike" kern="1200" dirty="0">
                <a:solidFill>
                  <a:schemeClr val="tx1"/>
                </a:solidFill>
                <a:effectLst/>
                <a:latin typeface="+mn-lt"/>
                <a:ea typeface="+mn-ea"/>
                <a:cs typeface="+mn-cs"/>
              </a:rPr>
              <a:t> learning path for university - both basic entry level and role/</a:t>
            </a:r>
            <a:r>
              <a:rPr lang="en-US" dirty="0"/>
              <a:t>tool</a:t>
            </a:r>
            <a:r>
              <a:rPr lang="en-US" sz="1200" b="0" i="0" u="none" strike="noStrike" kern="1200" dirty="0">
                <a:solidFill>
                  <a:schemeClr val="tx1"/>
                </a:solidFill>
                <a:effectLst/>
                <a:latin typeface="+mn-lt"/>
                <a:ea typeface="+mn-ea"/>
                <a:cs typeface="+mn-cs"/>
              </a:rPr>
              <a:t>/</a:t>
            </a:r>
            <a:r>
              <a:rPr lang="en-US" dirty="0"/>
              <a:t>skill</a:t>
            </a:r>
            <a:r>
              <a:rPr lang="en-US" sz="1200" b="0" i="0" u="none" strike="noStrike" kern="1200" dirty="0">
                <a:solidFill>
                  <a:schemeClr val="tx1"/>
                </a:solidFill>
                <a:effectLst/>
                <a:latin typeface="+mn-lt"/>
                <a:ea typeface="+mn-ea"/>
                <a:cs typeface="+mn-cs"/>
              </a:rPr>
              <a:t> based</a:t>
            </a:r>
            <a:r>
              <a:rPr lang="en-US" dirty="0"/>
              <a:t> (6 modules)</a:t>
            </a:r>
            <a:endParaRPr lang="en-US" b="0" dirty="0">
              <a:ea typeface="Calibri"/>
              <a:cs typeface="Calibri"/>
            </a:endParaRPr>
          </a:p>
          <a:p>
            <a:pPr lvl="1" indent="-171450">
              <a:buFont typeface="Arial" panose="020B0604020202020204" pitchFamily="34" charset="0"/>
              <a:buChar char="•"/>
            </a:pPr>
            <a:r>
              <a:rPr lang="en-US" dirty="0">
                <a:ea typeface="Calibri"/>
                <a:cs typeface="Calibri"/>
              </a:rPr>
              <a:t>Accessibility will be part of all ITLD training (product service or skill – accessibility is now a part of the curriculum) </a:t>
            </a:r>
          </a:p>
          <a:p>
            <a:pPr marL="171450" indent="-171450">
              <a:buFont typeface="Arial" panose="020B0604020202020204" pitchFamily="34" charset="0"/>
              <a:buChar char="•"/>
            </a:pPr>
            <a:r>
              <a:rPr lang="en-US" b="0" dirty="0"/>
              <a:t>Roles and hierarchies document completed</a:t>
            </a:r>
            <a:endParaRPr lang="en-US" b="0" dirty="0">
              <a:ea typeface="Calibri"/>
              <a:cs typeface="Calibri"/>
            </a:endParaRPr>
          </a:p>
          <a:p>
            <a:pPr marL="171450" indent="-171450">
              <a:buFont typeface="Arial" panose="020B0604020202020204" pitchFamily="34" charset="0"/>
              <a:buChar char="•"/>
            </a:pPr>
            <a:r>
              <a:rPr lang="en-US" dirty="0"/>
              <a:t>Standards and procedures document completed (living document and will be adjusted as needed)</a:t>
            </a:r>
            <a:endParaRPr lang="en-US" dirty="0">
              <a:ea typeface="Calibri"/>
              <a:cs typeface="Calibri"/>
            </a:endParaRPr>
          </a:p>
          <a:p>
            <a:pPr marL="171450" indent="-171450">
              <a:buFont typeface="Arial" panose="020B0604020202020204" pitchFamily="34" charset="0"/>
              <a:buChar char="•"/>
            </a:pPr>
            <a:r>
              <a:rPr lang="en-US" dirty="0"/>
              <a:t>Implementing Communication plan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0195D84-EE49-2A42-9C19-667B33B58889}" type="slidenum">
              <a:rPr lang="en-US" smtClean="0"/>
              <a:t>16</a:t>
            </a:fld>
            <a:endParaRPr lang="en-US"/>
          </a:p>
        </p:txBody>
      </p:sp>
    </p:spTree>
    <p:extLst>
      <p:ext uri="{BB962C8B-B14F-4D97-AF65-F5344CB8AC3E}">
        <p14:creationId xmlns:p14="http://schemas.microsoft.com/office/powerpoint/2010/main" val="3600482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ea typeface="Calibri"/>
                <a:cs typeface="Calibri"/>
              </a:rPr>
              <a:t>B</a:t>
            </a:r>
          </a:p>
          <a:p>
            <a:pPr lvl="1"/>
            <a:r>
              <a:rPr lang="en-US" dirty="0"/>
              <a:t>This plan is successful in part because of our alignment with: </a:t>
            </a:r>
          </a:p>
          <a:p>
            <a:pPr marL="1085850" lvl="2" indent="-171450">
              <a:buFont typeface="Arial" panose="020B0604020202020204" pitchFamily="34" charset="0"/>
              <a:buChar char="•"/>
            </a:pPr>
            <a:r>
              <a:rPr lang="en-US" dirty="0"/>
              <a:t>Penn State’s Strategic Plan - </a:t>
            </a:r>
            <a:r>
              <a:rPr lang="en-US" dirty="0">
                <a:hlinkClick r:id="rId3"/>
              </a:rPr>
              <a:t>Enabling access to education</a:t>
            </a:r>
            <a:r>
              <a:rPr lang="en-US" dirty="0"/>
              <a:t>.</a:t>
            </a:r>
            <a:endParaRPr lang="en-US" dirty="0">
              <a:ea typeface="Calibri"/>
              <a:cs typeface="Calibri"/>
            </a:endParaRPr>
          </a:p>
          <a:p>
            <a:pPr marL="1085850" lvl="2" indent="-171450">
              <a:buFont typeface="Arial" panose="020B0604020202020204" pitchFamily="34" charset="0"/>
              <a:buChar char="•"/>
            </a:pPr>
            <a:r>
              <a:rPr lang="en-US" dirty="0"/>
              <a:t>DEIB Plan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Penn State 2025 initiative focused on  - </a:t>
            </a:r>
            <a:r>
              <a:rPr lang="en-US" dirty="0">
                <a:hlinkClick r:id="rId4"/>
              </a:rPr>
              <a:t>Providing a seamless student experience</a:t>
            </a:r>
            <a:r>
              <a:rPr lang="en-US" dirty="0"/>
              <a:t>.</a:t>
            </a:r>
            <a:endParaRPr lang="en-US" dirty="0">
              <a:ea typeface="Calibri"/>
              <a:cs typeface="Calibri"/>
            </a:endParaRPr>
          </a:p>
          <a:p>
            <a:pPr lvl="1"/>
            <a:endParaRPr lang="en-US" dirty="0"/>
          </a:p>
          <a:p>
            <a:pPr marL="628650" lvl="1" indent="-171450">
              <a:buFont typeface="Arial" panose="020B0604020202020204" pitchFamily="34" charset="0"/>
              <a:buChar char="•"/>
            </a:pPr>
            <a:r>
              <a:rPr lang="en-US" dirty="0"/>
              <a:t>We are in the early stages of this strategic move towards holistic accessibility</a:t>
            </a:r>
            <a:endParaRPr lang="en-US" dirty="0">
              <a:ea typeface="Calibri"/>
              <a:cs typeface="Calibri"/>
            </a:endParaRPr>
          </a:p>
          <a:p>
            <a:pPr marL="628650" lvl="1" indent="-171450">
              <a:buFont typeface="Arial" panose="020B0604020202020204" pitchFamily="34" charset="0"/>
              <a:buChar char="•"/>
            </a:pPr>
            <a:r>
              <a:rPr lang="en-US" dirty="0"/>
              <a:t>We have a long way to go but we’re on the right path</a:t>
            </a:r>
            <a:endParaRPr lang="en-US" dirty="0">
              <a:ea typeface="Calibri"/>
              <a:cs typeface="Calibri"/>
            </a:endParaRPr>
          </a:p>
          <a:p>
            <a:pPr lvl="1"/>
            <a:endParaRPr lang="en-US" sz="2200" dirty="0"/>
          </a:p>
          <a:p>
            <a:endParaRPr lang="en-US" dirty="0"/>
          </a:p>
        </p:txBody>
      </p:sp>
      <p:sp>
        <p:nvSpPr>
          <p:cNvPr id="4" name="Slide Number Placeholder 3"/>
          <p:cNvSpPr>
            <a:spLocks noGrp="1"/>
          </p:cNvSpPr>
          <p:nvPr>
            <p:ph type="sldNum" sz="quarter" idx="5"/>
          </p:nvPr>
        </p:nvSpPr>
        <p:spPr/>
        <p:txBody>
          <a:bodyPr/>
          <a:lstStyle/>
          <a:p>
            <a:fld id="{50195D84-EE49-2A42-9C19-667B33B58889}" type="slidenum">
              <a:rPr lang="en-US" smtClean="0"/>
              <a:t>17</a:t>
            </a:fld>
            <a:endParaRPr lang="en-US"/>
          </a:p>
        </p:txBody>
      </p:sp>
    </p:spTree>
    <p:extLst>
      <p:ext uri="{BB962C8B-B14F-4D97-AF65-F5344CB8AC3E}">
        <p14:creationId xmlns:p14="http://schemas.microsoft.com/office/powerpoint/2010/main" val="277305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t>
            </a:r>
            <a:endParaRPr lang="en-US" dirty="0"/>
          </a:p>
        </p:txBody>
      </p:sp>
      <p:sp>
        <p:nvSpPr>
          <p:cNvPr id="4" name="Slide Number Placeholder 3"/>
          <p:cNvSpPr>
            <a:spLocks noGrp="1"/>
          </p:cNvSpPr>
          <p:nvPr>
            <p:ph type="sldNum" sz="quarter" idx="5"/>
          </p:nvPr>
        </p:nvSpPr>
        <p:spPr/>
        <p:txBody>
          <a:bodyPr/>
          <a:lstStyle/>
          <a:p>
            <a:fld id="{50195D84-EE49-2A42-9C19-667B33B58889}" type="slidenum">
              <a:rPr lang="en-US" smtClean="0"/>
              <a:t>18</a:t>
            </a:fld>
            <a:endParaRPr lang="en-US"/>
          </a:p>
        </p:txBody>
      </p:sp>
    </p:spTree>
    <p:extLst>
      <p:ext uri="{BB962C8B-B14F-4D97-AF65-F5344CB8AC3E}">
        <p14:creationId xmlns:p14="http://schemas.microsoft.com/office/powerpoint/2010/main" val="268593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t>
            </a:r>
            <a:endParaRPr lang="en-US" dirty="0"/>
          </a:p>
          <a:p>
            <a:r>
              <a:rPr lang="en-US" dirty="0"/>
              <a:t>Penn State facts</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88,000 students – current enrollment</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23 physical campuses plus World Campus</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2 law schools</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2 medical schools</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21,000 employees</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It’s a HUGE place</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in a lot of ways accessibility has happened very separately at the campus level</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At University Park (Main campus) and world campus we work really closely together)</a:t>
            </a:r>
            <a:endParaRPr lang="en-US" dirty="0">
              <a:cs typeface="Calibri" panose="020F0502020204030204"/>
            </a:endParaRPr>
          </a:p>
          <a:p>
            <a:pPr marL="171450" indent="-171450">
              <a:buFont typeface="Arial" panose="020B0604020202020204" pitchFamily="34" charset="0"/>
              <a:buChar char="•"/>
            </a:pPr>
            <a:r>
              <a:rPr lang="en-US" dirty="0">
                <a:cs typeface="Calibri" panose="020F0502020204030204"/>
              </a:rPr>
              <a:t>without a University-wide centralized effort, accessibility is a challenge!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0195D84-EE49-2A42-9C19-667B33B58889}" type="slidenum">
              <a:rPr lang="en-US" smtClean="0"/>
              <a:t>2</a:t>
            </a:fld>
            <a:endParaRPr lang="en-US"/>
          </a:p>
        </p:txBody>
      </p:sp>
    </p:spTree>
    <p:extLst>
      <p:ext uri="{BB962C8B-B14F-4D97-AF65-F5344CB8AC3E}">
        <p14:creationId xmlns:p14="http://schemas.microsoft.com/office/powerpoint/2010/main" val="64591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t>
            </a:r>
            <a:endParaRPr lang="en-US" dirty="0"/>
          </a:p>
          <a:p>
            <a:r>
              <a:rPr lang="en-US" dirty="0"/>
              <a:t>Here's some ancient accessibility history at </a:t>
            </a:r>
            <a:r>
              <a:rPr lang="en-US" dirty="0" err="1"/>
              <a:t>penn</a:t>
            </a:r>
            <a:r>
              <a:rPr lang="en-US" dirty="0"/>
              <a:t> state</a:t>
            </a:r>
          </a:p>
          <a:p>
            <a:endParaRPr lang="en-US" dirty="0"/>
          </a:p>
          <a:p>
            <a:pPr marL="171450" indent="-171450">
              <a:buFont typeface="Arial" panose="020B0604020202020204" pitchFamily="34" charset="0"/>
              <a:buChar char="•"/>
            </a:pPr>
            <a:r>
              <a:rPr lang="en-US" dirty="0"/>
              <a:t>Penn State has always had a long term commitment to accessibility</a:t>
            </a:r>
            <a:endParaRPr lang="en-US" dirty="0">
              <a:ea typeface="Calibri"/>
              <a:cs typeface="Calibri"/>
            </a:endParaRPr>
          </a:p>
          <a:p>
            <a:pPr marL="171450" indent="-171450">
              <a:buFont typeface="Arial" panose="020B0604020202020204" pitchFamily="34" charset="0"/>
              <a:buChar char="•"/>
            </a:pPr>
            <a:r>
              <a:rPr lang="en-US" dirty="0"/>
              <a:t>Like other institutions in the early days, there was a small but mighty and very vocal accessibility community </a:t>
            </a:r>
            <a:endParaRPr lang="en-US" dirty="0">
              <a:ea typeface="Calibri"/>
              <a:cs typeface="Calibri"/>
            </a:endParaRPr>
          </a:p>
          <a:p>
            <a:pPr marL="171450" indent="-171450">
              <a:buFont typeface="Arial" panose="020B0604020202020204" pitchFamily="34" charset="0"/>
              <a:buChar char="•"/>
            </a:pPr>
            <a:r>
              <a:rPr lang="en-US" dirty="0"/>
              <a:t>There were disparate pockets of great accessibility work being done</a:t>
            </a:r>
            <a:endParaRPr lang="en-US" dirty="0">
              <a:ea typeface="Calibri"/>
              <a:cs typeface="Calibri"/>
            </a:endParaRPr>
          </a:p>
          <a:p>
            <a:pPr marL="171450" indent="-171450">
              <a:buFont typeface="Arial" panose="020B0604020202020204" pitchFamily="34" charset="0"/>
              <a:buChar char="•"/>
            </a:pPr>
            <a:r>
              <a:rPr lang="en-US" dirty="0"/>
              <a:t>Historically, no centralized effort though</a:t>
            </a:r>
          </a:p>
          <a:p>
            <a:pPr marL="171450" indent="-171450">
              <a:buFont typeface="Arial" panose="020B0604020202020204" pitchFamily="34" charset="0"/>
              <a:buChar char="•"/>
            </a:pPr>
            <a:r>
              <a:rPr lang="en-US" dirty="0"/>
              <a:t>varied  support from the administration</a:t>
            </a:r>
            <a:endParaRPr lang="en-US" dirty="0">
              <a:ea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0195D84-EE49-2A42-9C19-667B33B58889}" type="slidenum">
              <a:rPr lang="en-US" smtClean="0"/>
              <a:t>3</a:t>
            </a:fld>
            <a:endParaRPr lang="en-US"/>
          </a:p>
        </p:txBody>
      </p:sp>
    </p:spTree>
    <p:extLst>
      <p:ext uri="{BB962C8B-B14F-4D97-AF65-F5344CB8AC3E}">
        <p14:creationId xmlns:p14="http://schemas.microsoft.com/office/powerpoint/2010/main" val="143251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panose="020F0502020204030204"/>
              </a:rPr>
              <a:t>B</a:t>
            </a:r>
          </a:p>
          <a:p>
            <a:pPr marL="171450" indent="-171450">
              <a:buFont typeface="Arial" panose="020B0604020202020204" pitchFamily="34" charset="0"/>
              <a:buChar char="•"/>
            </a:pPr>
            <a:r>
              <a:rPr lang="en-US" dirty="0"/>
              <a:t>In 2019, some of us tried to get a better sense of who was doing what from an accessibility standpoint – and started by inventorying the groups that we knew who were focusing on accessibility at </a:t>
            </a:r>
            <a:r>
              <a:rPr lang="en-US" dirty="0" err="1"/>
              <a:t>psu</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counted over 25, and we knew that we were missing a number of them!</a:t>
            </a:r>
            <a:endParaRPr lang="en-US" dirty="0">
              <a:ea typeface="Calibri"/>
              <a:cs typeface="Calibri"/>
            </a:endParaRPr>
          </a:p>
          <a:p>
            <a:pPr marL="171450" indent="-171450">
              <a:buFont typeface="Arial" panose="020B0604020202020204" pitchFamily="34" charset="0"/>
              <a:buChar char="•"/>
            </a:pPr>
            <a:r>
              <a:rPr lang="en-US" dirty="0"/>
              <a:t>They were all doing great work</a:t>
            </a:r>
            <a:endParaRPr lang="en-US" dirty="0">
              <a:ea typeface="Calibri"/>
              <a:cs typeface="Calibri"/>
            </a:endParaRPr>
          </a:p>
          <a:p>
            <a:pPr marL="171450" indent="-171450">
              <a:buFont typeface="Arial" panose="020B0604020202020204" pitchFamily="34" charset="0"/>
              <a:buChar char="•"/>
            </a:pPr>
            <a:r>
              <a:rPr lang="en-US" dirty="0"/>
              <a:t>scattered with limited individual resources</a:t>
            </a:r>
          </a:p>
          <a:p>
            <a:pPr marL="171450" indent="-171450">
              <a:buFont typeface="Arial" panose="020B0604020202020204" pitchFamily="34" charset="0"/>
              <a:buChar char="•"/>
            </a:pPr>
            <a:r>
              <a:rPr lang="en-US" dirty="0">
                <a:ea typeface="Calibri"/>
                <a:cs typeface="Calibri"/>
              </a:rPr>
              <a:t>not always aware of other accessibility efforts</a:t>
            </a:r>
          </a:p>
        </p:txBody>
      </p:sp>
      <p:sp>
        <p:nvSpPr>
          <p:cNvPr id="4" name="Slide Number Placeholder 3"/>
          <p:cNvSpPr>
            <a:spLocks noGrp="1"/>
          </p:cNvSpPr>
          <p:nvPr>
            <p:ph type="sldNum" sz="quarter" idx="5"/>
          </p:nvPr>
        </p:nvSpPr>
        <p:spPr/>
        <p:txBody>
          <a:bodyPr/>
          <a:lstStyle/>
          <a:p>
            <a:fld id="{50195D84-EE49-2A42-9C19-667B33B58889}" type="slidenum">
              <a:rPr lang="en-US" smtClean="0"/>
              <a:t>4</a:t>
            </a:fld>
            <a:endParaRPr lang="en-US"/>
          </a:p>
        </p:txBody>
      </p:sp>
    </p:spTree>
    <p:extLst>
      <p:ext uri="{BB962C8B-B14F-4D97-AF65-F5344CB8AC3E}">
        <p14:creationId xmlns:p14="http://schemas.microsoft.com/office/powerpoint/2010/main" val="95646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a:p>
            <a:r>
              <a:rPr lang="en-US" dirty="0"/>
              <a:t>Meanwhile back at the Libraries…</a:t>
            </a:r>
          </a:p>
          <a:p>
            <a:r>
              <a:rPr lang="en-US" dirty="0"/>
              <a:t>Adaptive technology dept</a:t>
            </a:r>
            <a:endParaRPr lang="en-US" dirty="0">
              <a:ea typeface="Calibri"/>
              <a:cs typeface="Calibri"/>
            </a:endParaRPr>
          </a:p>
          <a:p>
            <a:pPr marL="171450" indent="-171450">
              <a:buFont typeface="Arial" panose="020B0604020202020204" pitchFamily="34" charset="0"/>
              <a:buChar char="•"/>
            </a:pPr>
            <a:r>
              <a:rPr lang="en-US" dirty="0"/>
              <a:t>Assistive technologies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Alternative media for students</a:t>
            </a:r>
            <a:endParaRPr lang="en-US" dirty="0">
              <a:ea typeface="Calibri"/>
              <a:cs typeface="Calibri"/>
            </a:endParaRPr>
          </a:p>
          <a:p>
            <a:pPr marL="171450" indent="-171450">
              <a:buFont typeface="Arial" panose="020B0604020202020204" pitchFamily="34" charset="0"/>
              <a:buChar char="•"/>
            </a:pPr>
            <a:r>
              <a:rPr lang="en-US" dirty="0"/>
              <a:t>Quiet study space</a:t>
            </a:r>
            <a:endParaRPr lang="en-US" dirty="0">
              <a:ea typeface="Calibri"/>
              <a:cs typeface="Calibri"/>
            </a:endParaRP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This area was funded by It Accessibility, Student Disability resources and the Libraries</a:t>
            </a:r>
            <a:endParaRPr lang="en-US" dirty="0">
              <a:ea typeface="Calibri"/>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Libraries, we had some turnover and leadership changes in our Adaptive Technologies Department</a:t>
            </a:r>
            <a:endParaRPr lang="en-US" dirty="0">
              <a:ea typeface="Calibri"/>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an effort to make some strategic decisions, the libraries brought in an organizational consultant</a:t>
            </a:r>
            <a:endParaRPr lang="en-US" dirty="0">
              <a:ea typeface="Calibri"/>
              <a:cs typeface="Calibri"/>
            </a:endParaRPr>
          </a:p>
          <a:p>
            <a:pPr marL="171450" indent="-171450">
              <a:buFont typeface="Arial" panose="020B0604020202020204" pitchFamily="34" charset="0"/>
              <a:buChar char="•"/>
            </a:pPr>
            <a:r>
              <a:rPr lang="en-US" dirty="0"/>
              <a:t>As she began the discussions, it became evident that the scope was much more broad</a:t>
            </a:r>
            <a:endParaRPr lang="en-US" dirty="0">
              <a:ea typeface="Calibri"/>
              <a:cs typeface="Calibri"/>
            </a:endParaRPr>
          </a:p>
          <a:p>
            <a:pPr marL="171450" indent="-171450">
              <a:buFont typeface="Arial" panose="020B0604020202020204" pitchFamily="34" charset="0"/>
              <a:buChar char="•"/>
            </a:pPr>
            <a:r>
              <a:rPr lang="en-US" dirty="0"/>
              <a:t>What started as some decision making around a single department in the Libraries grew into a two year long investigation of the entire accessibility landscape at Penn State</a:t>
            </a:r>
            <a:endParaRPr lang="en-US" dirty="0">
              <a:ea typeface="Calibri"/>
              <a:cs typeface="Calibri"/>
            </a:endParaRPr>
          </a:p>
          <a:p>
            <a:pPr marL="171450" indent="-171450">
              <a:buFont typeface="Arial" panose="020B0604020202020204" pitchFamily="34" charset="0"/>
              <a:buChar char="•"/>
            </a:pPr>
            <a:r>
              <a:rPr lang="en-US" dirty="0"/>
              <a:t>Asking the questions…</a:t>
            </a:r>
          </a:p>
          <a:p>
            <a:pPr marL="628650" lvl="1" indent="-171450">
              <a:buFont typeface="Arial" panose="020B0604020202020204" pitchFamily="34" charset="0"/>
              <a:buChar char="•"/>
            </a:pPr>
            <a:r>
              <a:rPr lang="en-US" dirty="0"/>
              <a:t>What does the accessibility leadership look like</a:t>
            </a:r>
            <a:endParaRPr lang="en-US" dirty="0">
              <a:ea typeface="Calibri"/>
              <a:cs typeface="Calibri"/>
            </a:endParaRPr>
          </a:p>
          <a:p>
            <a:pPr marL="628650" lvl="1" indent="-171450">
              <a:buFont typeface="Arial" panose="020B0604020202020204" pitchFamily="34" charset="0"/>
              <a:buChar char="•"/>
            </a:pPr>
            <a:r>
              <a:rPr lang="en-US" dirty="0"/>
              <a:t>Where are the pockets doing accessibility work</a:t>
            </a:r>
            <a:endParaRPr lang="en-US" dirty="0">
              <a:ea typeface="Calibri"/>
              <a:cs typeface="Calibri"/>
            </a:endParaRPr>
          </a:p>
          <a:p>
            <a:pPr marL="628650" lvl="1" indent="-171450">
              <a:buFont typeface="Arial" panose="020B0604020202020204" pitchFamily="34" charset="0"/>
              <a:buChar char="•"/>
            </a:pPr>
            <a:r>
              <a:rPr lang="en-US" dirty="0"/>
              <a:t>What needs are we serving</a:t>
            </a:r>
            <a:endParaRPr lang="en-US" dirty="0">
              <a:ea typeface="Calibri"/>
              <a:cs typeface="Calibri"/>
            </a:endParaRPr>
          </a:p>
          <a:p>
            <a:pPr marL="628650" lvl="1" indent="-171450">
              <a:buFont typeface="Arial" panose="020B0604020202020204" pitchFamily="34" charset="0"/>
              <a:buChar char="•"/>
            </a:pPr>
            <a:r>
              <a:rPr lang="en-US" dirty="0"/>
              <a:t>Where are the gaps?</a:t>
            </a:r>
            <a:endParaRPr lang="en-US" dirty="0">
              <a:ea typeface="Calibri"/>
              <a:cs typeface="Calibri"/>
            </a:endParaRPr>
          </a:p>
          <a:p>
            <a:pPr marL="628650" lvl="1" indent="-171450">
              <a:buFont typeface="Arial" panose="020B0604020202020204" pitchFamily="34" charset="0"/>
              <a:buChar char="•"/>
            </a:pPr>
            <a:r>
              <a:rPr lang="en-US" dirty="0"/>
              <a:t>Why are we working at cross purposes?</a:t>
            </a:r>
            <a:endParaRPr lang="en-US" dirty="0">
              <a:ea typeface="Calibri"/>
              <a:cs typeface="Calibri"/>
            </a:endParaRPr>
          </a:p>
          <a:p>
            <a:pPr marL="628650" lvl="1" indent="-171450">
              <a:buFont typeface="Arial" panose="020B0604020202020204" pitchFamily="34" charset="0"/>
              <a:buChar char="•"/>
            </a:pPr>
            <a:r>
              <a:rPr lang="en-US" dirty="0"/>
              <a:t>Where are the duplicative efforts</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0195D84-EE49-2A42-9C19-667B33B58889}" type="slidenum">
              <a:rPr lang="en-US" smtClean="0"/>
              <a:t>5</a:t>
            </a:fld>
            <a:endParaRPr lang="en-US"/>
          </a:p>
        </p:txBody>
      </p:sp>
    </p:spTree>
    <p:extLst>
      <p:ext uri="{BB962C8B-B14F-4D97-AF65-F5344CB8AC3E}">
        <p14:creationId xmlns:p14="http://schemas.microsoft.com/office/powerpoint/2010/main" val="1597109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t>
            </a:r>
            <a:endParaRPr lang="en-US" dirty="0"/>
          </a:p>
          <a:p>
            <a:r>
              <a:rPr lang="en-US" dirty="0"/>
              <a:t>We gathered representatives from all of the groups we could across campus</a:t>
            </a:r>
          </a:p>
          <a:p>
            <a:pPr marL="171450" indent="-171450">
              <a:buFont typeface="Arial" panose="020B0604020202020204" pitchFamily="34" charset="0"/>
              <a:buChar char="•"/>
            </a:pPr>
            <a:r>
              <a:rPr lang="en-US" dirty="0"/>
              <a:t>All of the offices</a:t>
            </a:r>
            <a:endParaRPr lang="en-US" dirty="0">
              <a:ea typeface="Calibri"/>
              <a:cs typeface="Calibri"/>
            </a:endParaRPr>
          </a:p>
          <a:p>
            <a:pPr marL="171450" indent="-171450">
              <a:buFont typeface="Arial" panose="020B0604020202020204" pitchFamily="34" charset="0"/>
              <a:buChar char="•"/>
            </a:pPr>
            <a:r>
              <a:rPr lang="en-US" dirty="0"/>
              <a:t>All of the stakeholders</a:t>
            </a:r>
            <a:endParaRPr lang="en-US" dirty="0">
              <a:ea typeface="Calibri"/>
              <a:cs typeface="Calibri"/>
            </a:endParaRPr>
          </a:p>
          <a:p>
            <a:pPr marL="171450" indent="-171450">
              <a:buFont typeface="Arial" panose="020B0604020202020204" pitchFamily="34" charset="0"/>
              <a:buChar char="•"/>
            </a:pPr>
            <a:r>
              <a:rPr lang="en-US" dirty="0"/>
              <a:t>All of the committees</a:t>
            </a:r>
            <a:endParaRPr lang="en-US" dirty="0">
              <a:ea typeface="Calibri"/>
              <a:cs typeface="Calibri"/>
            </a:endParaRPr>
          </a:p>
          <a:p>
            <a:pPr marL="171450" indent="-171450">
              <a:buFont typeface="Arial" panose="020B0604020202020204" pitchFamily="34" charset="0"/>
              <a:buChar char="•"/>
            </a:pPr>
            <a:r>
              <a:rPr lang="en-US" dirty="0"/>
              <a:t>All of the Communities of practice</a:t>
            </a:r>
            <a:endParaRPr lang="en-US" dirty="0">
              <a:ea typeface="Calibri"/>
              <a:cs typeface="Calibri"/>
            </a:endParaRPr>
          </a:p>
          <a:p>
            <a:pPr marL="171450" indent="-171450">
              <a:buFont typeface="Arial" panose="020B0604020202020204" pitchFamily="34" charset="0"/>
              <a:buChar char="•"/>
            </a:pPr>
            <a:r>
              <a:rPr lang="en-US" dirty="0"/>
              <a:t>From Administrators to hands on practitioners</a:t>
            </a:r>
            <a:endParaRPr lang="en-US" dirty="0">
              <a:ea typeface="Calibri"/>
              <a:cs typeface="Calibri"/>
            </a:endParaRPr>
          </a:p>
          <a:p>
            <a:pPr marL="0" indent="0">
              <a:buFont typeface="Arial" panose="020B0604020202020204" pitchFamily="34" charset="0"/>
              <a:buNone/>
            </a:pPr>
            <a:endParaRPr lang="en-US" dirty="0"/>
          </a:p>
          <a:p>
            <a:pPr marL="0" indent="0">
              <a:buFont typeface="Arial" panose="020B0604020202020204" pitchFamily="34" charset="0"/>
              <a:buNone/>
            </a:pPr>
            <a:r>
              <a:rPr lang="en-US" dirty="0"/>
              <a:t>We met every few months </a:t>
            </a:r>
          </a:p>
          <a:p>
            <a:pPr marL="171450" indent="-171450">
              <a:buFont typeface="Arial" panose="020B0604020202020204" pitchFamily="34" charset="0"/>
              <a:buChar char="•"/>
            </a:pPr>
            <a:r>
              <a:rPr lang="en-US" dirty="0"/>
              <a:t>One on one meetings</a:t>
            </a:r>
          </a:p>
          <a:p>
            <a:pPr marL="171450" indent="-171450">
              <a:buFont typeface="Arial" panose="020B0604020202020204" pitchFamily="34" charset="0"/>
              <a:buChar char="•"/>
            </a:pPr>
            <a:r>
              <a:rPr lang="en-US" dirty="0"/>
              <a:t>Sticky note exercises</a:t>
            </a:r>
          </a:p>
          <a:p>
            <a:pPr marL="171450" indent="-171450">
              <a:buFont typeface="Arial" panose="020B0604020202020204" pitchFamily="34" charset="0"/>
              <a:buChar char="•"/>
            </a:pPr>
            <a:r>
              <a:rPr lang="en-US" dirty="0"/>
              <a:t>Group discussions</a:t>
            </a:r>
          </a:p>
          <a:p>
            <a:pPr marL="171450" indent="-171450">
              <a:buFont typeface="Arial" panose="020B0604020202020204" pitchFamily="34" charset="0"/>
              <a:buChar char="•"/>
            </a:pPr>
            <a:r>
              <a:rPr lang="en-US" dirty="0"/>
              <a:t>Facilitated conversations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consultant worked on this for 2 years and came back with her report.</a:t>
            </a:r>
          </a:p>
        </p:txBody>
      </p:sp>
      <p:sp>
        <p:nvSpPr>
          <p:cNvPr id="4" name="Slide Number Placeholder 3"/>
          <p:cNvSpPr>
            <a:spLocks noGrp="1"/>
          </p:cNvSpPr>
          <p:nvPr>
            <p:ph type="sldNum" sz="quarter" idx="5"/>
          </p:nvPr>
        </p:nvSpPr>
        <p:spPr/>
        <p:txBody>
          <a:bodyPr/>
          <a:lstStyle/>
          <a:p>
            <a:fld id="{50195D84-EE49-2A42-9C19-667B33B58889}" type="slidenum">
              <a:rPr lang="en-US" smtClean="0"/>
              <a:t>6</a:t>
            </a:fld>
            <a:endParaRPr lang="en-US"/>
          </a:p>
        </p:txBody>
      </p:sp>
    </p:spTree>
    <p:extLst>
      <p:ext uri="{BB962C8B-B14F-4D97-AF65-F5344CB8AC3E}">
        <p14:creationId xmlns:p14="http://schemas.microsoft.com/office/powerpoint/2010/main" val="375993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panose="020F0502020204030204"/>
              </a:rPr>
              <a:t>B</a:t>
            </a:r>
          </a:p>
          <a:p>
            <a:pPr marL="171450" indent="-171450">
              <a:buFont typeface="Arial" panose="020B0604020202020204" pitchFamily="34" charset="0"/>
              <a:buChar char="•"/>
            </a:pPr>
            <a:r>
              <a:rPr lang="en-US" dirty="0"/>
              <a:t>It was evident from this exercise that what was really needed was far more than a reorg of the way our department worked</a:t>
            </a:r>
          </a:p>
          <a:p>
            <a:pPr marL="171450" indent="-171450">
              <a:buFont typeface="Arial" panose="020B0604020202020204" pitchFamily="34" charset="0"/>
              <a:buChar char="•"/>
            </a:pPr>
            <a:r>
              <a:rPr lang="en-US" dirty="0"/>
              <a:t>We needed a meeting of the minds of the accessibility leadership across the university</a:t>
            </a:r>
            <a:endParaRPr lang="en-US" dirty="0">
              <a:ea typeface="Calibri"/>
              <a:cs typeface="Calibri"/>
            </a:endParaRPr>
          </a:p>
          <a:p>
            <a:pPr marL="171450" indent="-171450">
              <a:buFont typeface="Arial" panose="020B0604020202020204" pitchFamily="34" charset="0"/>
              <a:buChar char="•"/>
            </a:pPr>
            <a:r>
              <a:rPr lang="en-US" dirty="0"/>
              <a:t>We needed a cohesive vision, strategy, and plan</a:t>
            </a:r>
            <a:endParaRPr lang="en-US" dirty="0">
              <a:ea typeface="Calibri"/>
              <a:cs typeface="Calibri"/>
            </a:endParaRPr>
          </a:p>
          <a:p>
            <a:pPr marL="171450" indent="-171450">
              <a:buFont typeface="Arial" panose="020B0604020202020204" pitchFamily="34" charset="0"/>
              <a:buChar char="•"/>
            </a:pPr>
            <a:r>
              <a:rPr lang="en-US" dirty="0"/>
              <a:t>And we needed support for this work at the highest level.</a:t>
            </a:r>
            <a:endParaRPr lang="en-US" dirty="0">
              <a:ea typeface="Calibri"/>
              <a:cs typeface="Calibri"/>
            </a:endParaRPr>
          </a:p>
          <a:p>
            <a:pPr marL="171450" indent="-171450">
              <a:buFont typeface="Arial" panose="020B0604020202020204" pitchFamily="34" charset="0"/>
              <a:buChar char="•"/>
            </a:pPr>
            <a:r>
              <a:rPr lang="en-US" dirty="0"/>
              <a:t>This wasn’t only about siloed accessibility efforts – web accessibility in IT, faculty support in the colleges,  procurement and purchasing, accommodations here, alternate media there</a:t>
            </a:r>
            <a:endParaRPr lang="en-US" dirty="0">
              <a:ea typeface="Calibri"/>
              <a:cs typeface="Calibri"/>
            </a:endParaRPr>
          </a:p>
          <a:p>
            <a:pPr marL="171450" indent="-171450">
              <a:buFont typeface="Arial" panose="020B0604020202020204" pitchFamily="34" charset="0"/>
              <a:buChar char="•"/>
            </a:pPr>
            <a:r>
              <a:rPr lang="en-US" dirty="0"/>
              <a:t>It was about the entire thing – a full on holistic accessibility plan, vision and strategy for the university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0195D84-EE49-2A42-9C19-667B33B58889}" type="slidenum">
              <a:rPr lang="en-US" smtClean="0"/>
              <a:t>7</a:t>
            </a:fld>
            <a:endParaRPr lang="en-US"/>
          </a:p>
        </p:txBody>
      </p:sp>
    </p:spTree>
    <p:extLst>
      <p:ext uri="{BB962C8B-B14F-4D97-AF65-F5344CB8AC3E}">
        <p14:creationId xmlns:p14="http://schemas.microsoft.com/office/powerpoint/2010/main" val="168215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ea typeface="Calibri"/>
                <a:cs typeface="Calibri"/>
              </a:rPr>
              <a:t>B</a:t>
            </a:r>
            <a:endParaRPr lang="en-US" b="1" dirty="0"/>
          </a:p>
          <a:p>
            <a:pPr marL="0" marR="0" lvl="0" indent="0" algn="l" defTabSz="914400">
              <a:lnSpc>
                <a:spcPct val="100000"/>
              </a:lnSpc>
              <a:spcBef>
                <a:spcPts val="0"/>
              </a:spcBef>
              <a:spcAft>
                <a:spcPts val="0"/>
              </a:spcAft>
              <a:buClrTx/>
              <a:buSzTx/>
              <a:buFontTx/>
              <a:buNone/>
              <a:tabLst/>
              <a:defRPr/>
            </a:pPr>
            <a:r>
              <a:rPr lang="en-US" b="1" dirty="0"/>
              <a:t>So how to approach this?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a:defRPr/>
            </a:pPr>
            <a:r>
              <a:rPr lang="en-US" b="1" dirty="0"/>
              <a:t>We needed to look at this inclusively and holistically</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Include </a:t>
            </a:r>
            <a:endParaRPr lang="en-US" b="1" dirty="0">
              <a:ea typeface="Calibri"/>
              <a:cs typeface="Calibri"/>
            </a:endParaRPr>
          </a:p>
          <a:p>
            <a:pPr lvl="0"/>
            <a:r>
              <a:rPr lang="en-US" b="1" dirty="0"/>
              <a:t>Strong leadership - A Coordinating Group </a:t>
            </a:r>
            <a:r>
              <a:rPr lang="en-US" dirty="0"/>
              <a:t>to</a:t>
            </a:r>
            <a:r>
              <a:rPr lang="en-US" b="1" dirty="0"/>
              <a:t> </a:t>
            </a:r>
            <a:r>
              <a:rPr lang="en-US" dirty="0"/>
              <a:t>driving and implementing a unified effort</a:t>
            </a:r>
          </a:p>
          <a:p>
            <a:pPr lvl="0"/>
            <a:endParaRPr lang="en-US" dirty="0"/>
          </a:p>
          <a:p>
            <a:r>
              <a:rPr lang="en-US" b="1" dirty="0"/>
              <a:t>Executive Support - </a:t>
            </a:r>
            <a:r>
              <a:rPr lang="en-US" dirty="0"/>
              <a:t>prioritize initiatives, administrative backing and FUNDING</a:t>
            </a:r>
            <a:endParaRPr lang="en-US" dirty="0">
              <a:ea typeface="Calibri"/>
              <a:cs typeface="Calibri"/>
            </a:endParaRP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Phase by Phase Project Plan </a:t>
            </a:r>
            <a:r>
              <a:rPr lang="en-US" dirty="0"/>
              <a:t>- a cohesive roadmap for </a:t>
            </a:r>
            <a:r>
              <a:rPr lang="en-US" dirty="0" err="1"/>
              <a:t>psu</a:t>
            </a:r>
            <a:r>
              <a:rPr lang="en-US" dirty="0"/>
              <a:t> accessibility efforts</a:t>
            </a:r>
            <a:endParaRPr lang="en-US" dirty="0">
              <a:ea typeface="Calibri"/>
              <a:cs typeface="Calibri"/>
            </a:endParaRPr>
          </a:p>
          <a:p>
            <a:pPr lvl="0"/>
            <a:endParaRPr lang="en-US" dirty="0"/>
          </a:p>
          <a:p>
            <a:pPr lvl="0"/>
            <a:r>
              <a:rPr lang="en-US" b="1" dirty="0"/>
              <a:t>Developed as a living document</a:t>
            </a:r>
            <a:r>
              <a:rPr lang="en-US" dirty="0"/>
              <a:t> that can adapt to changing laws, policies, technologies and budgets</a:t>
            </a:r>
            <a:endParaRPr lang="en-US" dirty="0">
              <a:ea typeface="Calibri"/>
              <a:cs typeface="Calibri"/>
            </a:endParaRPr>
          </a:p>
          <a:p>
            <a:pPr lvl="0"/>
            <a:endParaRPr lang="en-US" dirty="0"/>
          </a:p>
          <a:p>
            <a:r>
              <a:rPr lang="en-US" b="1" dirty="0"/>
              <a:t>Provide a clear statement of intent</a:t>
            </a:r>
            <a:r>
              <a:rPr lang="en-US" dirty="0"/>
              <a:t>, “</a:t>
            </a:r>
            <a:r>
              <a:rPr lang="en-US" dirty="0" err="1"/>
              <a:t>PennState</a:t>
            </a:r>
            <a:r>
              <a:rPr lang="en-US" dirty="0"/>
              <a:t> University is committed to providing Information and Communication Technology (ICT) that have been developed, procured or adopted to be accessible to all, and in particular, to individuals with disabilities, including those who use assistive technologies.” </a:t>
            </a:r>
            <a:endParaRPr lang="en-US" dirty="0">
              <a:ea typeface="Calibri"/>
              <a:cs typeface="Calibri"/>
            </a:endParaRPr>
          </a:p>
          <a:p>
            <a:pPr lvl="0"/>
            <a:endParaRPr lang="en-US" dirty="0"/>
          </a:p>
          <a:p>
            <a:pPr lvl="0"/>
            <a:r>
              <a:rPr lang="en-US" b="1" dirty="0"/>
              <a:t>Through the plan - Discover and identify necessary actions and initiatives and implement them</a:t>
            </a:r>
            <a:endParaRPr lang="en-US" b="1" dirty="0">
              <a:ea typeface="Calibri"/>
              <a:cs typeface="Calibri"/>
            </a:endParaRPr>
          </a:p>
          <a:p>
            <a:pPr marL="171450" lvl="0" indent="-171450">
              <a:buFont typeface="Arial" panose="020B0604020202020204" pitchFamily="34" charset="0"/>
              <a:buChar cha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approach was to:</a:t>
            </a:r>
          </a:p>
          <a:p>
            <a:pPr marL="171450" indent="-171450">
              <a:buFont typeface="Arial" panose="020B0604020202020204" pitchFamily="34" charset="0"/>
              <a:buChar char="•"/>
              <a:defRPr/>
            </a:pPr>
            <a:r>
              <a:rPr lang="en-US" dirty="0"/>
              <a:t>demonstrate and document PSU’s good faith efforts in providing accessible ICT for persons with disabilities. </a:t>
            </a:r>
            <a:endParaRPr lang="en-US" dirty="0">
              <a:ea typeface="Calibri"/>
              <a:cs typeface="Calibri"/>
            </a:endParaRPr>
          </a:p>
          <a:p>
            <a:pPr marL="171450" indent="-171450">
              <a:buFont typeface="Arial" panose="020B0604020202020204" pitchFamily="34" charset="0"/>
              <a:buChar char="•"/>
              <a:defRPr/>
            </a:pPr>
            <a:r>
              <a:rPr lang="en-US" dirty="0"/>
              <a:t>Demonstrate improved efficiency in collaborating across </a:t>
            </a:r>
            <a:r>
              <a:rPr lang="en-US" dirty="0" err="1"/>
              <a:t>penn</a:t>
            </a:r>
            <a:r>
              <a:rPr lang="en-US" dirty="0"/>
              <a:t> state</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Develop of a culture of access that benefits everyone</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50195D84-EE49-2A42-9C19-667B33B58889}" type="slidenum">
              <a:rPr lang="en-US" smtClean="0"/>
              <a:t>8</a:t>
            </a:fld>
            <a:endParaRPr lang="en-US"/>
          </a:p>
        </p:txBody>
      </p:sp>
    </p:spTree>
    <p:extLst>
      <p:ext uri="{BB962C8B-B14F-4D97-AF65-F5344CB8AC3E}">
        <p14:creationId xmlns:p14="http://schemas.microsoft.com/office/powerpoint/2010/main" val="24200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panose="020F0502020204030204"/>
                <a:cs typeface="Calibri" panose="020F0502020204030204"/>
              </a:rPr>
              <a:t>P</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plan </a:t>
            </a:r>
            <a:r>
              <a:rPr lang="en-US"/>
              <a:t>was</a:t>
            </a:r>
            <a:r>
              <a:rPr lang="en-US" sz="1200" kern="1200">
                <a:solidFill>
                  <a:schemeClr val="tx1"/>
                </a:solidFill>
                <a:effectLst/>
                <a:latin typeface="+mn-lt"/>
                <a:ea typeface="+mn-ea"/>
                <a:cs typeface="+mn-cs"/>
              </a:rPr>
              <a:t> developed in phases</a:t>
            </a:r>
            <a:endParaRPr lang="en-US">
              <a:ea typeface="Calibri" panose="020F0502020204030204"/>
              <a:cs typeface="Calibri" panose="020F0502020204030204"/>
            </a:endParaRPr>
          </a:p>
          <a:p>
            <a:pPr marL="171450" indent="-171450">
              <a:buFont typeface="Arial" panose="020B0604020202020204" pitchFamily="34" charset="0"/>
              <a:buChar char="•"/>
              <a:defRPr/>
            </a:pPr>
            <a:r>
              <a:rPr lang="en-US" sz="1200" kern="1200">
                <a:solidFill>
                  <a:schemeClr val="tx1"/>
                </a:solidFill>
                <a:effectLst/>
                <a:latin typeface="+mn-lt"/>
                <a:ea typeface="+mn-ea"/>
                <a:cs typeface="+mn-cs"/>
              </a:rPr>
              <a:t>build on work already underway,</a:t>
            </a:r>
            <a:r>
              <a:rPr lang="en-US"/>
              <a:t> </a:t>
            </a:r>
            <a:endParaRPr lang="en-US" sz="1200" kern="1200">
              <a:solidFill>
                <a:schemeClr val="tx1"/>
              </a:solidFill>
              <a:effectLst/>
              <a:latin typeface="+mn-lt"/>
              <a:ea typeface="Calibri"/>
              <a:cs typeface="Calibri"/>
            </a:endParaRPr>
          </a:p>
          <a:p>
            <a:pPr marL="171450" indent="-171450">
              <a:buFont typeface="Arial" panose="020B0604020202020204" pitchFamily="34" charset="0"/>
              <a:buChar char="•"/>
              <a:defRPr/>
            </a:pPr>
            <a:r>
              <a:rPr lang="en-US" sz="1200" kern="1200">
                <a:solidFill>
                  <a:schemeClr val="tx1"/>
                </a:solidFill>
                <a:effectLst/>
                <a:latin typeface="+mn-lt"/>
                <a:ea typeface="+mn-ea"/>
                <a:cs typeface="+mn-cs"/>
              </a:rPr>
              <a:t>consider deficiencies and inefficiencies,</a:t>
            </a:r>
            <a:r>
              <a:rPr lang="en-US"/>
              <a:t> </a:t>
            </a:r>
            <a:endParaRPr lang="en-US" sz="1200" kern="1200">
              <a:solidFill>
                <a:schemeClr val="tx1"/>
              </a:solidFill>
              <a:effectLst/>
              <a:latin typeface="+mn-lt"/>
              <a:ea typeface="Calibri"/>
              <a:cs typeface="Calibri"/>
            </a:endParaRPr>
          </a:p>
          <a:p>
            <a:pPr marL="171450" indent="-171450">
              <a:buFont typeface="Arial" panose="020B0604020202020204" pitchFamily="34" charset="0"/>
              <a:buChar char="•"/>
              <a:defRPr/>
            </a:pPr>
            <a:r>
              <a:rPr lang="en-US" sz="1200" kern="1200">
                <a:solidFill>
                  <a:schemeClr val="tx1"/>
                </a:solidFill>
                <a:effectLst/>
                <a:latin typeface="+mn-lt"/>
                <a:ea typeface="+mn-ea"/>
                <a:cs typeface="+mn-cs"/>
              </a:rPr>
              <a:t>examine intersectionality and replication of effort,</a:t>
            </a:r>
            <a:r>
              <a:rPr lang="en-US"/>
              <a:t> </a:t>
            </a:r>
            <a:endParaRPr lang="en-US" sz="1200" kern="1200">
              <a:solidFill>
                <a:schemeClr val="tx1"/>
              </a:solidFill>
              <a:effectLst/>
              <a:latin typeface="+mn-lt"/>
              <a:ea typeface="Calibri"/>
              <a:cs typeface="Calibri"/>
            </a:endParaRPr>
          </a:p>
          <a:p>
            <a:pPr marL="171450" indent="-171450">
              <a:buFont typeface="Arial" panose="020B0604020202020204" pitchFamily="34" charset="0"/>
              <a:buChar char="•"/>
              <a:defRPr/>
            </a:pPr>
            <a:r>
              <a:rPr lang="en-US" sz="1200" kern="1200">
                <a:solidFill>
                  <a:schemeClr val="tx1"/>
                </a:solidFill>
                <a:effectLst/>
                <a:latin typeface="+mn-lt"/>
                <a:ea typeface="+mn-ea"/>
                <a:cs typeface="+mn-cs"/>
              </a:rPr>
              <a:t>consider relationships and information sharing methodologies</a:t>
            </a:r>
            <a:br>
              <a:rPr lang="en-US" sz="1200" kern="1200">
                <a:effectLst/>
                <a:cs typeface="+mn-lt"/>
              </a:rPr>
            </a:br>
            <a:r>
              <a:rPr lang="en-US" sz="1200" kern="1200">
                <a:solidFill>
                  <a:schemeClr val="tx1"/>
                </a:solidFill>
                <a:effectLst/>
                <a:latin typeface="+mn-lt"/>
                <a:ea typeface="+mn-ea"/>
                <a:cs typeface="+mn-cs"/>
              </a:rPr>
              <a:t>identify resources necessary to advance the plan.</a:t>
            </a:r>
            <a:r>
              <a:rPr lang="en-US"/>
              <a:t>  </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0195D84-EE49-2A42-9C19-667B33B58889}" type="slidenum">
              <a:rPr lang="en-US" smtClean="0"/>
              <a:t>9</a:t>
            </a:fld>
            <a:endParaRPr lang="en-US"/>
          </a:p>
        </p:txBody>
      </p:sp>
    </p:spTree>
    <p:extLst>
      <p:ext uri="{BB962C8B-B14F-4D97-AF65-F5344CB8AC3E}">
        <p14:creationId xmlns:p14="http://schemas.microsoft.com/office/powerpoint/2010/main" val="2998877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7541-9751-8341-BDAB-54C9196D71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ED3F-C3DC-6340-9BF8-0A3901096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2A99A4-20A3-A54F-9F36-1521CA688820}"/>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5" name="Footer Placeholder 4">
            <a:extLst>
              <a:ext uri="{FF2B5EF4-FFF2-40B4-BE49-F238E27FC236}">
                <a16:creationId xmlns:a16="http://schemas.microsoft.com/office/drawing/2014/main" id="{BA82CA45-37DA-114F-B4CA-E61E3EAD1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820E3-1292-B84B-A10E-8EEAE1C2169D}"/>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266711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5D0A-1561-7D48-9FD9-F6C1F12D4C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904D58-87DB-6B44-A8FA-517362B9B6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9C6E8-68AC-924F-8D00-C4ABE7CF8C45}"/>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5" name="Footer Placeholder 4">
            <a:extLst>
              <a:ext uri="{FF2B5EF4-FFF2-40B4-BE49-F238E27FC236}">
                <a16:creationId xmlns:a16="http://schemas.microsoft.com/office/drawing/2014/main" id="{EBC379A8-34BD-EA4D-AEE7-C2EEDF672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2F7AB-C6B1-434E-A4EA-FF2FA2FF4937}"/>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95890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8D8D8-1DB9-474D-9916-A1D29D7CD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73430-8C6E-A042-837D-C9E392539F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2592C-99D5-394A-BCE4-4950D167585D}"/>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5" name="Footer Placeholder 4">
            <a:extLst>
              <a:ext uri="{FF2B5EF4-FFF2-40B4-BE49-F238E27FC236}">
                <a16:creationId xmlns:a16="http://schemas.microsoft.com/office/drawing/2014/main" id="{D7DED5DC-701B-B540-B479-A24A71459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2B876-EAAC-2046-BBB2-2783A20D4DB7}"/>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2631874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81B9-7B49-2944-9A40-F051AD6D2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EBBD4-1381-2744-93C9-90FA3F4B9F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A0F3B-D52A-AF4A-9FDF-22578DC29CF5}"/>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5" name="Footer Placeholder 4">
            <a:extLst>
              <a:ext uri="{FF2B5EF4-FFF2-40B4-BE49-F238E27FC236}">
                <a16:creationId xmlns:a16="http://schemas.microsoft.com/office/drawing/2014/main" id="{769C8704-DE69-A94B-917E-D1C5B5967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E12F2-2B43-4E47-B48F-EF387D188C7F}"/>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269144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E9FF-1909-CD45-9011-63F082955E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B7CD7C-844D-6948-83FC-EA0FFF556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F0FD26-AAD9-3E46-8DDB-80F36FCFDD42}"/>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5" name="Footer Placeholder 4">
            <a:extLst>
              <a:ext uri="{FF2B5EF4-FFF2-40B4-BE49-F238E27FC236}">
                <a16:creationId xmlns:a16="http://schemas.microsoft.com/office/drawing/2014/main" id="{FFF7C741-72E3-0045-B0A2-D35B132ED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EF622-0E54-D246-A8E5-F1DE860B42DA}"/>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301828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D821-DC82-4340-9D22-4218CDA26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2CBA86-4F71-3C43-A5D2-8A6F8B0FE3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271B30-7602-944F-84CA-6230047482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ADDD28-EC7D-0A44-B752-AA34BB88CAC1}"/>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6" name="Footer Placeholder 5">
            <a:extLst>
              <a:ext uri="{FF2B5EF4-FFF2-40B4-BE49-F238E27FC236}">
                <a16:creationId xmlns:a16="http://schemas.microsoft.com/office/drawing/2014/main" id="{67D7EBE2-EC57-1B4D-BF9F-3ABA5340B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C4F5B-346D-9E45-A83C-F950067D0005}"/>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3988167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53A49-404C-B148-886A-F2A430696F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4B633B-2BB9-AA4E-8477-5C5A54C41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0FFC9A-00B0-8041-8A51-148693D63B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2A29C-5E4A-EC45-8246-83A90B9EB3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95637A-B9EA-154C-AF65-B35337F632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2EA4F0-0B55-2449-B200-176A260C7D99}"/>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8" name="Footer Placeholder 7">
            <a:extLst>
              <a:ext uri="{FF2B5EF4-FFF2-40B4-BE49-F238E27FC236}">
                <a16:creationId xmlns:a16="http://schemas.microsoft.com/office/drawing/2014/main" id="{BDCC7FBB-FC20-E849-93A2-86CF65DFDD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30566A-233B-5149-BF46-F828E5B22E53}"/>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3680642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6972-6218-E74D-916E-6AD93A42C8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919381-D031-F446-A4C8-0DC48EA92CEE}"/>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4" name="Footer Placeholder 3">
            <a:extLst>
              <a:ext uri="{FF2B5EF4-FFF2-40B4-BE49-F238E27FC236}">
                <a16:creationId xmlns:a16="http://schemas.microsoft.com/office/drawing/2014/main" id="{79600995-BB0B-1D46-B19D-3CFAEE4BCE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1E2070-0C0A-DC4E-A8A3-63C43473667F}"/>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9232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A0478E-43BF-BB44-B860-59C7292570B7}"/>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3" name="Footer Placeholder 2">
            <a:extLst>
              <a:ext uri="{FF2B5EF4-FFF2-40B4-BE49-F238E27FC236}">
                <a16:creationId xmlns:a16="http://schemas.microsoft.com/office/drawing/2014/main" id="{C92A4A75-5D92-DC4E-94CE-64BBEE32DF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0A6CA8-CEEF-1D4F-8D6A-DB4825257140}"/>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382638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5F8C-0FDE-244A-A92D-7ED15D91C0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09157F-6929-BD44-B433-D3705E33C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C59782-17B6-2345-A85C-7710C6D01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006698-6E1D-8E47-9914-8E35418827E0}"/>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6" name="Footer Placeholder 5">
            <a:extLst>
              <a:ext uri="{FF2B5EF4-FFF2-40B4-BE49-F238E27FC236}">
                <a16:creationId xmlns:a16="http://schemas.microsoft.com/office/drawing/2014/main" id="{E66EAD3B-F55F-1048-9275-18C9E0B158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7163F-4FCD-4D44-8D02-44082ED92B17}"/>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1377130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93B7F-643A-B846-9653-3FEFA6DAC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539C12-59F5-E74B-BED8-E28B1A794E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C3FD3-A0E6-1A4F-8890-54403E987A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E2C6B4-7E45-694C-9128-1D4888A3E398}"/>
              </a:ext>
            </a:extLst>
          </p:cNvPr>
          <p:cNvSpPr>
            <a:spLocks noGrp="1"/>
          </p:cNvSpPr>
          <p:nvPr>
            <p:ph type="dt" sz="half" idx="10"/>
          </p:nvPr>
        </p:nvSpPr>
        <p:spPr/>
        <p:txBody>
          <a:bodyPr/>
          <a:lstStyle/>
          <a:p>
            <a:fld id="{493D28DD-106A-A641-813B-E8259947C98F}" type="datetimeFigureOut">
              <a:rPr lang="en-US" smtClean="0"/>
              <a:t>11/9/23</a:t>
            </a:fld>
            <a:endParaRPr lang="en-US"/>
          </a:p>
        </p:txBody>
      </p:sp>
      <p:sp>
        <p:nvSpPr>
          <p:cNvPr id="6" name="Footer Placeholder 5">
            <a:extLst>
              <a:ext uri="{FF2B5EF4-FFF2-40B4-BE49-F238E27FC236}">
                <a16:creationId xmlns:a16="http://schemas.microsoft.com/office/drawing/2014/main" id="{11FB7D68-6C8A-0C4B-9054-EB486F1DD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42896-79C5-9847-933A-F1FC78412127}"/>
              </a:ext>
            </a:extLst>
          </p:cNvPr>
          <p:cNvSpPr>
            <a:spLocks noGrp="1"/>
          </p:cNvSpPr>
          <p:nvPr>
            <p:ph type="sldNum" sz="quarter" idx="12"/>
          </p:nvPr>
        </p:nvSpPr>
        <p:spPr/>
        <p:txBody>
          <a:bodyPr/>
          <a:lstStyle/>
          <a:p>
            <a:fld id="{B4BE85D1-01CE-D746-866A-26CD92ED5917}" type="slidenum">
              <a:rPr lang="en-US" smtClean="0"/>
              <a:t>‹#›</a:t>
            </a:fld>
            <a:endParaRPr lang="en-US"/>
          </a:p>
        </p:txBody>
      </p:sp>
    </p:spTree>
    <p:extLst>
      <p:ext uri="{BB962C8B-B14F-4D97-AF65-F5344CB8AC3E}">
        <p14:creationId xmlns:p14="http://schemas.microsoft.com/office/powerpoint/2010/main" val="480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9BEDB-0E91-7E48-8959-D99320550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5F4998-107D-694C-B426-BBE68E281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643BD-4126-5D43-84A9-2E879D266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D28DD-106A-A641-813B-E8259947C98F}" type="datetimeFigureOut">
              <a:rPr lang="en-US" smtClean="0"/>
              <a:t>11/9/23</a:t>
            </a:fld>
            <a:endParaRPr lang="en-US"/>
          </a:p>
        </p:txBody>
      </p:sp>
      <p:sp>
        <p:nvSpPr>
          <p:cNvPr id="5" name="Footer Placeholder 4">
            <a:extLst>
              <a:ext uri="{FF2B5EF4-FFF2-40B4-BE49-F238E27FC236}">
                <a16:creationId xmlns:a16="http://schemas.microsoft.com/office/drawing/2014/main" id="{391D2A4E-F3BA-064A-9105-951C1E499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AC3C3-AB35-014E-AA7E-819E55DB94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E85D1-01CE-D746-866A-26CD92ED5917}" type="slidenum">
              <a:rPr lang="en-US" smtClean="0"/>
              <a:t>‹#›</a:t>
            </a:fld>
            <a:endParaRPr lang="en-US"/>
          </a:p>
        </p:txBody>
      </p:sp>
    </p:spTree>
    <p:extLst>
      <p:ext uri="{BB962C8B-B14F-4D97-AF65-F5344CB8AC3E}">
        <p14:creationId xmlns:p14="http://schemas.microsoft.com/office/powerpoint/2010/main" val="1783631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5.jpeg"/><Relationship Id="rId7"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mailto:binky@ps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document/d/1wrhqA0tLZK498vfdfXAngD87RYTmbVqY/edit?usp=sharing&amp;ouid=103585101994385456969&amp;rtpof=true&amp;sd=tru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ld Main Building at Penn State">
            <a:extLst>
              <a:ext uri="{FF2B5EF4-FFF2-40B4-BE49-F238E27FC236}">
                <a16:creationId xmlns:a16="http://schemas.microsoft.com/office/drawing/2014/main" id="{23B44B67-1E44-EB4A-9267-CE6C98496D9D}"/>
              </a:ext>
            </a:extLst>
          </p:cNvPr>
          <p:cNvPicPr>
            <a:picLocks noChangeAspect="1"/>
          </p:cNvPicPr>
          <p:nvPr/>
        </p:nvPicPr>
        <p:blipFill rotWithShape="1">
          <a:blip r:embed="rId3">
            <a:alphaModFix amt="50000"/>
          </a:blip>
          <a:srcRect t="21239" b="3761"/>
          <a:stretch/>
        </p:blipFill>
        <p:spPr>
          <a:xfrm>
            <a:off x="20" y="1"/>
            <a:ext cx="12191980" cy="6857999"/>
          </a:xfrm>
          <a:prstGeom prst="rect">
            <a:avLst/>
          </a:prstGeom>
        </p:spPr>
      </p:pic>
      <p:sp>
        <p:nvSpPr>
          <p:cNvPr id="2" name="Title 1">
            <a:extLst>
              <a:ext uri="{FF2B5EF4-FFF2-40B4-BE49-F238E27FC236}">
                <a16:creationId xmlns:a16="http://schemas.microsoft.com/office/drawing/2014/main" id="{4666A104-D11C-364F-838E-843F7D997EEA}"/>
              </a:ext>
            </a:extLst>
          </p:cNvPr>
          <p:cNvSpPr>
            <a:spLocks noGrp="1"/>
          </p:cNvSpPr>
          <p:nvPr>
            <p:ph type="ctrTitle"/>
          </p:nvPr>
        </p:nvSpPr>
        <p:spPr>
          <a:xfrm>
            <a:off x="4387349" y="1200152"/>
            <a:ext cx="6897171" cy="4457696"/>
          </a:xfrm>
        </p:spPr>
        <p:txBody>
          <a:bodyPr anchor="ctr">
            <a:normAutofit fontScale="90000"/>
          </a:bodyPr>
          <a:lstStyle/>
          <a:p>
            <a:pPr algn="l"/>
            <a:r>
              <a:rPr lang="en-US" sz="7400" dirty="0">
                <a:solidFill>
                  <a:srgbClr val="FFFFFF"/>
                </a:solidFill>
              </a:rPr>
              <a:t>Holistic Accessibility Across Penn State University</a:t>
            </a:r>
            <a:br>
              <a:rPr lang="en-US" sz="7400" dirty="0">
                <a:solidFill>
                  <a:srgbClr val="FFFFFF"/>
                </a:solidFill>
              </a:rPr>
            </a:br>
            <a:r>
              <a:rPr lang="en-US" sz="7400" dirty="0">
                <a:solidFill>
                  <a:srgbClr val="FFFFFF"/>
                </a:solidFill>
                <a:ea typeface="Calibri Light"/>
                <a:cs typeface="Calibri Light"/>
              </a:rPr>
              <a:t>Part 2</a:t>
            </a:r>
          </a:p>
        </p:txBody>
      </p:sp>
      <p:sp>
        <p:nvSpPr>
          <p:cNvPr id="3" name="Subtitle 2">
            <a:extLst>
              <a:ext uri="{FF2B5EF4-FFF2-40B4-BE49-F238E27FC236}">
                <a16:creationId xmlns:a16="http://schemas.microsoft.com/office/drawing/2014/main" id="{6E1E1FBF-E3AB-FF46-8C6F-175C6677227D}"/>
              </a:ext>
            </a:extLst>
          </p:cNvPr>
          <p:cNvSpPr>
            <a:spLocks noGrp="1"/>
          </p:cNvSpPr>
          <p:nvPr>
            <p:ph type="subTitle" idx="1"/>
          </p:nvPr>
        </p:nvSpPr>
        <p:spPr>
          <a:xfrm>
            <a:off x="453071" y="1200152"/>
            <a:ext cx="3213427" cy="4457696"/>
          </a:xfrm>
        </p:spPr>
        <p:txBody>
          <a:bodyPr anchor="ctr">
            <a:normAutofit/>
          </a:bodyPr>
          <a:lstStyle/>
          <a:p>
            <a:pPr algn="r"/>
            <a:r>
              <a:rPr lang="en-US" sz="2800">
                <a:solidFill>
                  <a:srgbClr val="FFFFFF"/>
                </a:solidFill>
              </a:rPr>
              <a:t>Binky Lush</a:t>
            </a:r>
          </a:p>
          <a:p>
            <a:pPr algn="r"/>
            <a:r>
              <a:rPr lang="en-US" sz="1800">
                <a:solidFill>
                  <a:srgbClr val="FFFFFF"/>
                </a:solidFill>
              </a:rPr>
              <a:t>University Libraries</a:t>
            </a:r>
          </a:p>
          <a:p>
            <a:pPr algn="r"/>
            <a:r>
              <a:rPr lang="en-US" sz="2800">
                <a:solidFill>
                  <a:srgbClr val="FFFFFF"/>
                </a:solidFill>
                <a:ea typeface="Calibri" panose="020F0502020204030204"/>
                <a:cs typeface="Calibri" panose="020F0502020204030204"/>
              </a:rPr>
              <a:t>Philip Voorhees</a:t>
            </a:r>
          </a:p>
          <a:p>
            <a:pPr algn="r"/>
            <a:r>
              <a:rPr lang="en-US" sz="1800">
                <a:solidFill>
                  <a:srgbClr val="FFFFFF"/>
                </a:solidFill>
                <a:ea typeface="Calibri" panose="020F0502020204030204"/>
                <a:cs typeface="Calibri" panose="020F0502020204030204"/>
              </a:rPr>
              <a:t>IT Accessibility</a:t>
            </a:r>
            <a:endParaRPr lang="en-US" sz="2800">
              <a:solidFill>
                <a:srgbClr val="FFFFFF"/>
              </a:solidFill>
              <a:ea typeface="Calibri" panose="020F0502020204030204"/>
              <a:cs typeface="Calibri" panose="020F0502020204030204"/>
            </a:endParaRPr>
          </a:p>
        </p:txBody>
      </p:sp>
      <p:sp>
        <p:nvSpPr>
          <p:cNvPr id="13"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80850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592363-BC51-B44A-8F4A-9E7E9CA54B31}"/>
              </a:ext>
            </a:extLst>
          </p:cNvPr>
          <p:cNvSpPr>
            <a:spLocks noGrp="1"/>
          </p:cNvSpPr>
          <p:nvPr>
            <p:ph type="title"/>
          </p:nvPr>
        </p:nvSpPr>
        <p:spPr>
          <a:xfrm>
            <a:off x="1848465" y="3298722"/>
            <a:ext cx="8495070" cy="1784402"/>
          </a:xfrm>
        </p:spPr>
        <p:txBody>
          <a:bodyPr vert="horz" lIns="91440" tIns="45720" rIns="91440" bIns="45720" rtlCol="0" anchor="b">
            <a:normAutofit/>
          </a:bodyPr>
          <a:lstStyle/>
          <a:p>
            <a:pPr algn="ctr"/>
            <a:r>
              <a:rPr lang="en-US" sz="5600" b="1" kern="1200">
                <a:solidFill>
                  <a:srgbClr val="FFFFFF"/>
                </a:solidFill>
                <a:latin typeface="+mj-lt"/>
                <a:ea typeface="+mj-ea"/>
                <a:cs typeface="+mj-cs"/>
              </a:rPr>
              <a:t>Accessibility Leadership Coordinating Group (ALCG)</a:t>
            </a:r>
            <a:endParaRPr lang="en-US" sz="5600" kern="1200">
              <a:solidFill>
                <a:srgbClr val="FFFFFF"/>
              </a:solidFill>
              <a:latin typeface="+mj-lt"/>
              <a:ea typeface="+mj-ea"/>
              <a:cs typeface="+mj-cs"/>
            </a:endParaRPr>
          </a:p>
        </p:txBody>
      </p:sp>
      <p:sp>
        <p:nvSpPr>
          <p:cNvPr id="29" name="Oval 28">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Group">
            <a:extLst>
              <a:ext uri="{FF2B5EF4-FFF2-40B4-BE49-F238E27FC236}">
                <a16:creationId xmlns:a16="http://schemas.microsoft.com/office/drawing/2014/main" id="{87773B8C-1B8F-4D3C-990D-E11F718FF3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651521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92363-BC51-B44A-8F4A-9E7E9CA54B31}"/>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000" b="1" kern="1200">
                <a:solidFill>
                  <a:srgbClr val="FFFFFF"/>
                </a:solidFill>
                <a:latin typeface="+mj-lt"/>
                <a:ea typeface="+mj-ea"/>
                <a:cs typeface="+mj-cs"/>
              </a:rPr>
              <a:t>Executive Accessibility Advisory </a:t>
            </a:r>
            <a:r>
              <a:rPr lang="en-US" sz="5000" b="1">
                <a:solidFill>
                  <a:srgbClr val="FFFFFF"/>
                </a:solidFill>
              </a:rPr>
              <a:t>Group </a:t>
            </a:r>
            <a:r>
              <a:rPr lang="en-US" sz="5000" b="1" kern="1200">
                <a:solidFill>
                  <a:srgbClr val="FFFFFF"/>
                </a:solidFill>
                <a:latin typeface="+mj-lt"/>
                <a:ea typeface="+mj-ea"/>
                <a:cs typeface="+mj-cs"/>
              </a:rPr>
              <a:t>(</a:t>
            </a:r>
            <a:r>
              <a:rPr lang="en-US" sz="5000" b="1">
                <a:solidFill>
                  <a:srgbClr val="FFFFFF"/>
                </a:solidFill>
              </a:rPr>
              <a:t>EAAG</a:t>
            </a:r>
            <a:r>
              <a:rPr lang="en-US" sz="5000" b="1" kern="1200">
                <a:solidFill>
                  <a:srgbClr val="FFFFFF"/>
                </a:solidFill>
                <a:latin typeface="+mj-lt"/>
                <a:ea typeface="+mj-ea"/>
                <a:cs typeface="+mj-cs"/>
              </a:rPr>
              <a:t>)</a:t>
            </a:r>
            <a:endParaRPr lang="en-US" sz="5000" kern="1200">
              <a:solidFill>
                <a:srgbClr val="FFFFFF"/>
              </a:solidFill>
              <a:latin typeface="+mj-lt"/>
              <a:ea typeface="+mj-ea"/>
              <a:cs typeface="+mj-cs"/>
            </a:endParaRPr>
          </a:p>
        </p:txBody>
      </p:sp>
      <p:cxnSp>
        <p:nvCxnSpPr>
          <p:cNvPr id="58" name="Straight Connector 57">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4" name="Graphic 23" descr="Group">
            <a:extLst>
              <a:ext uri="{FF2B5EF4-FFF2-40B4-BE49-F238E27FC236}">
                <a16:creationId xmlns:a16="http://schemas.microsoft.com/office/drawing/2014/main" id="{87773B8C-1B8F-4D3C-990D-E11F718FF3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699753"/>
            <a:ext cx="5459470" cy="5459470"/>
          </a:xfrm>
          <a:prstGeom prst="rect">
            <a:avLst/>
          </a:prstGeom>
        </p:spPr>
      </p:pic>
    </p:spTree>
    <p:extLst>
      <p:ext uri="{BB962C8B-B14F-4D97-AF65-F5344CB8AC3E}">
        <p14:creationId xmlns:p14="http://schemas.microsoft.com/office/powerpoint/2010/main" val="2445260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A66CA-B315-246C-92DA-0D8D2A4A503F}"/>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ea typeface="Calibri Light"/>
                <a:cs typeface="Calibri Light"/>
              </a:rPr>
              <a:t>Phase 1</a:t>
            </a:r>
            <a:endParaRPr lang="en-US" sz="4000" b="1">
              <a:solidFill>
                <a:srgbClr val="FFFFFF"/>
              </a:solidFill>
            </a:endParaRPr>
          </a:p>
        </p:txBody>
      </p:sp>
      <p:graphicFrame>
        <p:nvGraphicFramePr>
          <p:cNvPr id="5" name="Content Placeholder 2" descr="Discovery, Development and Implementation, What we have done and Learned&#10;">
            <a:extLst>
              <a:ext uri="{FF2B5EF4-FFF2-40B4-BE49-F238E27FC236}">
                <a16:creationId xmlns:a16="http://schemas.microsoft.com/office/drawing/2014/main" id="{B591BBB4-2741-5567-0DD9-C2A0315CD938}"/>
              </a:ext>
            </a:extLst>
          </p:cNvPr>
          <p:cNvGraphicFramePr>
            <a:graphicFrameLocks noGrp="1"/>
          </p:cNvGraphicFramePr>
          <p:nvPr>
            <p:ph idx="1"/>
            <p:extLst>
              <p:ext uri="{D42A27DB-BD31-4B8C-83A1-F6EECF244321}">
                <p14:modId xmlns:p14="http://schemas.microsoft.com/office/powerpoint/2010/main" val="146458053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9180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A66CA-B315-246C-92DA-0D8D2A4A503F}"/>
              </a:ext>
            </a:extLst>
          </p:cNvPr>
          <p:cNvSpPr>
            <a:spLocks noGrp="1"/>
          </p:cNvSpPr>
          <p:nvPr>
            <p:ph type="title"/>
          </p:nvPr>
        </p:nvSpPr>
        <p:spPr>
          <a:xfrm>
            <a:off x="1371597" y="348865"/>
            <a:ext cx="10044023" cy="877729"/>
          </a:xfrm>
        </p:spPr>
        <p:txBody>
          <a:bodyPr anchor="ctr">
            <a:normAutofit/>
          </a:bodyPr>
          <a:lstStyle/>
          <a:p>
            <a:r>
              <a:rPr lang="en-US" sz="4000" b="1" dirty="0">
                <a:solidFill>
                  <a:srgbClr val="FFFFFF"/>
                </a:solidFill>
                <a:ea typeface="Calibri Light"/>
                <a:cs typeface="Calibri Light"/>
              </a:rPr>
              <a:t>Phase 2</a:t>
            </a:r>
            <a:endParaRPr lang="en-US" sz="4000" b="1" dirty="0">
              <a:solidFill>
                <a:srgbClr val="FFFFFF"/>
              </a:solidFill>
            </a:endParaRPr>
          </a:p>
        </p:txBody>
      </p:sp>
      <p:sp>
        <p:nvSpPr>
          <p:cNvPr id="4" name="Content Placeholder 3">
            <a:extLst>
              <a:ext uri="{FF2B5EF4-FFF2-40B4-BE49-F238E27FC236}">
                <a16:creationId xmlns:a16="http://schemas.microsoft.com/office/drawing/2014/main" id="{DC9C1413-3B9A-2242-EB27-733661C2464F}"/>
              </a:ext>
            </a:extLst>
          </p:cNvPr>
          <p:cNvSpPr>
            <a:spLocks noGrp="1"/>
          </p:cNvSpPr>
          <p:nvPr>
            <p:ph idx="1"/>
          </p:nvPr>
        </p:nvSpPr>
        <p:spPr/>
        <p:txBody>
          <a:bodyPr/>
          <a:lstStyle/>
          <a:p>
            <a:endParaRPr lang="en-US" dirty="0"/>
          </a:p>
        </p:txBody>
      </p:sp>
      <p:graphicFrame>
        <p:nvGraphicFramePr>
          <p:cNvPr id="6" name="Content Placeholder 2" descr="Highlights of our next steps, funding requests, implementation">
            <a:extLst>
              <a:ext uri="{FF2B5EF4-FFF2-40B4-BE49-F238E27FC236}">
                <a16:creationId xmlns:a16="http://schemas.microsoft.com/office/drawing/2014/main" id="{D1EDDD50-2F87-97C1-9074-423C74B8B1F6}"/>
              </a:ext>
            </a:extLst>
          </p:cNvPr>
          <p:cNvGraphicFramePr>
            <a:graphicFrameLocks/>
          </p:cNvGraphicFramePr>
          <p:nvPr>
            <p:extLst>
              <p:ext uri="{D42A27DB-BD31-4B8C-83A1-F6EECF244321}">
                <p14:modId xmlns:p14="http://schemas.microsoft.com/office/powerpoint/2010/main" val="248374125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3357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45"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48">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7D2B46B-FFE6-494E-8518-F5056A14E5D4}"/>
              </a:ext>
            </a:extLst>
          </p:cNvPr>
          <p:cNvSpPr>
            <a:spLocks noGrp="1"/>
          </p:cNvSpPr>
          <p:nvPr>
            <p:ph type="title"/>
          </p:nvPr>
        </p:nvSpPr>
        <p:spPr>
          <a:xfrm>
            <a:off x="1047280" y="759805"/>
            <a:ext cx="10306520" cy="1325563"/>
          </a:xfrm>
        </p:spPr>
        <p:txBody>
          <a:bodyPr>
            <a:normAutofit/>
          </a:bodyPr>
          <a:lstStyle/>
          <a:p>
            <a:r>
              <a:rPr lang="en-US" sz="4000" b="1">
                <a:solidFill>
                  <a:srgbClr val="FFFFFF"/>
                </a:solidFill>
              </a:rPr>
              <a:t>Future Phases</a:t>
            </a:r>
            <a:endParaRPr lang="en-US" sz="4000">
              <a:solidFill>
                <a:srgbClr val="FFFFFF"/>
              </a:solidFill>
            </a:endParaRPr>
          </a:p>
        </p:txBody>
      </p:sp>
      <p:pic>
        <p:nvPicPr>
          <p:cNvPr id="33" name="Picture 32">
            <a:extLst>
              <a:ext uri="{FF2B5EF4-FFF2-40B4-BE49-F238E27FC236}">
                <a16:creationId xmlns:a16="http://schemas.microsoft.com/office/drawing/2014/main" id="{D3BECCCB-6A0F-4423-A16E-502BA8687E69}"/>
              </a:ext>
              <a:ext uri="{C183D7F6-B498-43B3-948B-1728B52AA6E4}">
                <adec:decorative xmlns:adec="http://schemas.microsoft.com/office/drawing/2017/decorative" val="1"/>
              </a:ext>
            </a:extLst>
          </p:cNvPr>
          <p:cNvPicPr>
            <a:picLocks noChangeAspect="1"/>
          </p:cNvPicPr>
          <p:nvPr/>
        </p:nvPicPr>
        <p:blipFill rotWithShape="1">
          <a:blip r:embed="rId3"/>
          <a:srcRect l="23887" r="15987"/>
          <a:stretch/>
        </p:blipFill>
        <p:spPr>
          <a:xfrm>
            <a:off x="1424902" y="2492376"/>
            <a:ext cx="3209779" cy="3563372"/>
          </a:xfrm>
          <a:prstGeom prst="rect">
            <a:avLst/>
          </a:prstGeom>
        </p:spPr>
      </p:pic>
      <p:graphicFrame>
        <p:nvGraphicFramePr>
          <p:cNvPr id="5" name="Content Placeholder 2">
            <a:extLst>
              <a:ext uri="{FF2B5EF4-FFF2-40B4-BE49-F238E27FC236}">
                <a16:creationId xmlns:a16="http://schemas.microsoft.com/office/drawing/2014/main" id="{113A9DC4-5C37-4D52-91E7-C27A4C3BA98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648073715"/>
              </p:ext>
            </p:extLst>
          </p:nvPr>
        </p:nvGraphicFramePr>
        <p:xfrm>
          <a:off x="5295569" y="2494450"/>
          <a:ext cx="5471529" cy="3563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89541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5BE9-B791-3448-BCDC-3C5896309F13}"/>
              </a:ext>
            </a:extLst>
          </p:cNvPr>
          <p:cNvSpPr>
            <a:spLocks noGrp="1"/>
          </p:cNvSpPr>
          <p:nvPr>
            <p:ph type="ctrTitle"/>
          </p:nvPr>
        </p:nvSpPr>
        <p:spPr/>
        <p:txBody>
          <a:bodyPr/>
          <a:lstStyle/>
          <a:p>
            <a:pPr algn="ctr"/>
            <a:r>
              <a:rPr lang="en-US"/>
              <a:t>Challenges</a:t>
            </a:r>
          </a:p>
        </p:txBody>
      </p:sp>
      <p:sp>
        <p:nvSpPr>
          <p:cNvPr id="4" name="Subtitle 3">
            <a:extLst>
              <a:ext uri="{FF2B5EF4-FFF2-40B4-BE49-F238E27FC236}">
                <a16:creationId xmlns:a16="http://schemas.microsoft.com/office/drawing/2014/main" id="{4B57E52D-C542-4B49-B6CE-80728FDA4980}"/>
              </a:ext>
            </a:extLst>
          </p:cNvPr>
          <p:cNvSpPr>
            <a:spLocks noGrp="1"/>
          </p:cNvSpPr>
          <p:nvPr>
            <p:ph type="subTitle" idx="1"/>
          </p:nvPr>
        </p:nvSpPr>
        <p:spPr/>
        <p:txBody>
          <a:bodyPr/>
          <a:lstStyle/>
          <a:p>
            <a:endParaRPr lang="en-US"/>
          </a:p>
        </p:txBody>
      </p:sp>
      <p:pic>
        <p:nvPicPr>
          <p:cNvPr id="6" name="Picture 5" descr="Asign with the word challenge">
            <a:extLst>
              <a:ext uri="{FF2B5EF4-FFF2-40B4-BE49-F238E27FC236}">
                <a16:creationId xmlns:a16="http://schemas.microsoft.com/office/drawing/2014/main" id="{6820DB13-5F2C-A447-8CC6-16E17E6ED918}"/>
              </a:ext>
            </a:extLst>
          </p:cNvPr>
          <p:cNvPicPr>
            <a:picLocks noChangeAspect="1"/>
          </p:cNvPicPr>
          <p:nvPr/>
        </p:nvPicPr>
        <p:blipFill>
          <a:blip r:embed="rId3"/>
          <a:stretch>
            <a:fillRect/>
          </a:stretch>
        </p:blipFill>
        <p:spPr>
          <a:xfrm>
            <a:off x="-117986" y="-708479"/>
            <a:ext cx="12595122" cy="8386252"/>
          </a:xfrm>
          <a:prstGeom prst="rect">
            <a:avLst/>
          </a:prstGeom>
        </p:spPr>
      </p:pic>
    </p:spTree>
    <p:extLst>
      <p:ext uri="{BB962C8B-B14F-4D97-AF65-F5344CB8AC3E}">
        <p14:creationId xmlns:p14="http://schemas.microsoft.com/office/powerpoint/2010/main" val="805480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57E7-45E9-2549-9733-BE3BCCC6B970}"/>
              </a:ext>
            </a:extLst>
          </p:cNvPr>
          <p:cNvSpPr>
            <a:spLocks noGrp="1"/>
          </p:cNvSpPr>
          <p:nvPr>
            <p:ph type="ctrTitle"/>
          </p:nvPr>
        </p:nvSpPr>
        <p:spPr/>
        <p:txBody>
          <a:bodyPr/>
          <a:lstStyle/>
          <a:p>
            <a:r>
              <a:rPr lang="en-US" dirty="0"/>
              <a:t>Wins!</a:t>
            </a:r>
          </a:p>
        </p:txBody>
      </p:sp>
      <p:sp>
        <p:nvSpPr>
          <p:cNvPr id="4" name="Subtitle 3">
            <a:extLst>
              <a:ext uri="{FF2B5EF4-FFF2-40B4-BE49-F238E27FC236}">
                <a16:creationId xmlns:a16="http://schemas.microsoft.com/office/drawing/2014/main" id="{D232B85D-E726-4B43-A0CA-BDC775C92BF4}"/>
              </a:ext>
            </a:extLst>
          </p:cNvPr>
          <p:cNvSpPr>
            <a:spLocks noGrp="1"/>
          </p:cNvSpPr>
          <p:nvPr>
            <p:ph type="subTitle" idx="1"/>
          </p:nvPr>
        </p:nvSpPr>
        <p:spPr/>
        <p:txBody>
          <a:bodyPr/>
          <a:lstStyle/>
          <a:p>
            <a:endParaRPr lang="en-US"/>
          </a:p>
        </p:txBody>
      </p:sp>
      <p:pic>
        <p:nvPicPr>
          <p:cNvPr id="6" name="Picture 5" descr="trophy">
            <a:extLst>
              <a:ext uri="{FF2B5EF4-FFF2-40B4-BE49-F238E27FC236}">
                <a16:creationId xmlns:a16="http://schemas.microsoft.com/office/drawing/2014/main" id="{7177E1D8-4CD4-7F42-B0CC-3DB37963809C}"/>
              </a:ext>
            </a:extLst>
          </p:cNvPr>
          <p:cNvPicPr>
            <a:picLocks noChangeAspect="1"/>
          </p:cNvPicPr>
          <p:nvPr/>
        </p:nvPicPr>
        <p:blipFill>
          <a:blip r:embed="rId3"/>
          <a:stretch>
            <a:fillRect/>
          </a:stretch>
        </p:blipFill>
        <p:spPr>
          <a:xfrm>
            <a:off x="-162233" y="-752168"/>
            <a:ext cx="12368981" cy="8245987"/>
          </a:xfrm>
          <a:prstGeom prst="rect">
            <a:avLst/>
          </a:prstGeom>
        </p:spPr>
      </p:pic>
    </p:spTree>
    <p:extLst>
      <p:ext uri="{BB962C8B-B14F-4D97-AF65-F5344CB8AC3E}">
        <p14:creationId xmlns:p14="http://schemas.microsoft.com/office/powerpoint/2010/main" val="48356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of a path through the woods">
            <a:extLst>
              <a:ext uri="{FF2B5EF4-FFF2-40B4-BE49-F238E27FC236}">
                <a16:creationId xmlns:a16="http://schemas.microsoft.com/office/drawing/2014/main" id="{EEE10B6E-C9B4-5147-A2C0-22AA070A294E}"/>
              </a:ext>
            </a:extLst>
          </p:cNvPr>
          <p:cNvPicPr>
            <a:picLocks noChangeAspect="1"/>
          </p:cNvPicPr>
          <p:nvPr/>
        </p:nvPicPr>
        <p:blipFill rotWithShape="1">
          <a:blip r:embed="rId3"/>
          <a:srcRect t="13897" r="-1" b="45892"/>
          <a:stretch/>
        </p:blipFill>
        <p:spPr>
          <a:xfrm>
            <a:off x="20" y="1282"/>
            <a:ext cx="12191980" cy="6856718"/>
          </a:xfrm>
          <a:prstGeom prst="rect">
            <a:avLst/>
          </a:prstGeom>
        </p:spPr>
      </p:pic>
      <p:sp>
        <p:nvSpPr>
          <p:cNvPr id="2" name="Title 1">
            <a:extLst>
              <a:ext uri="{FF2B5EF4-FFF2-40B4-BE49-F238E27FC236}">
                <a16:creationId xmlns:a16="http://schemas.microsoft.com/office/drawing/2014/main" id="{2064EFE9-2CD7-7856-A170-9C597BF6BCEC}"/>
              </a:ext>
            </a:extLst>
          </p:cNvPr>
          <p:cNvSpPr>
            <a:spLocks noGrp="1"/>
          </p:cNvSpPr>
          <p:nvPr>
            <p:ph type="title" idx="4294967295"/>
          </p:nvPr>
        </p:nvSpPr>
        <p:spPr>
          <a:xfrm>
            <a:off x="0" y="-1324922"/>
            <a:ext cx="10515600" cy="1325563"/>
          </a:xfrm>
        </p:spPr>
        <p:txBody>
          <a:bodyPr/>
          <a:lstStyle/>
          <a:p>
            <a:r>
              <a:rPr lang="en-US" dirty="0"/>
              <a:t>The right  path</a:t>
            </a:r>
          </a:p>
        </p:txBody>
      </p:sp>
    </p:spTree>
    <p:extLst>
      <p:ext uri="{BB962C8B-B14F-4D97-AF65-F5344CB8AC3E}">
        <p14:creationId xmlns:p14="http://schemas.microsoft.com/office/powerpoint/2010/main" val="1469486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of a path through the woods">
            <a:extLst>
              <a:ext uri="{FF2B5EF4-FFF2-40B4-BE49-F238E27FC236}">
                <a16:creationId xmlns:a16="http://schemas.microsoft.com/office/drawing/2014/main" id="{EEE10B6E-C9B4-5147-A2C0-22AA070A294E}"/>
              </a:ext>
            </a:extLst>
          </p:cNvPr>
          <p:cNvPicPr>
            <a:picLocks noChangeAspect="1"/>
          </p:cNvPicPr>
          <p:nvPr/>
        </p:nvPicPr>
        <p:blipFill rotWithShape="1">
          <a:blip r:embed="rId3">
            <a:alphaModFix/>
          </a:blip>
          <a:srcRect t="13897" r="-1" b="45892"/>
          <a:stretch/>
        </p:blipFill>
        <p:spPr>
          <a:xfrm>
            <a:off x="-70660" y="-29175"/>
            <a:ext cx="12262660" cy="6896468"/>
          </a:xfrm>
          <a:prstGeom prst="rect">
            <a:avLst/>
          </a:prstGeom>
        </p:spPr>
      </p:pic>
      <p:sp>
        <p:nvSpPr>
          <p:cNvPr id="5" name="Text Placeholder 4">
            <a:extLst>
              <a:ext uri="{FF2B5EF4-FFF2-40B4-BE49-F238E27FC236}">
                <a16:creationId xmlns:a16="http://schemas.microsoft.com/office/drawing/2014/main" id="{CBFD05D6-6657-B148-BB2D-6552E780F2FA}"/>
              </a:ext>
            </a:extLst>
          </p:cNvPr>
          <p:cNvSpPr>
            <a:spLocks noGrp="1"/>
          </p:cNvSpPr>
          <p:nvPr>
            <p:ph type="body" idx="1"/>
          </p:nvPr>
        </p:nvSpPr>
        <p:spPr>
          <a:xfrm>
            <a:off x="7988024" y="4643940"/>
            <a:ext cx="3899176" cy="2082892"/>
          </a:xfrm>
        </p:spPr>
        <p:txBody>
          <a:bodyPr vert="horz" lIns="91440" tIns="45720" rIns="91440" bIns="45720" rtlCol="0" anchor="t">
            <a:normAutofit/>
          </a:bodyPr>
          <a:lstStyle/>
          <a:p>
            <a:pPr algn="r"/>
            <a:r>
              <a:rPr lang="en-US" sz="3600">
                <a:solidFill>
                  <a:schemeClr val="bg1"/>
                </a:solidFill>
                <a:hlinkClick r:id="rId4">
                  <a:extLst>
                    <a:ext uri="{A12FA001-AC4F-418D-AE19-62706E023703}">
                      <ahyp:hlinkClr xmlns:ahyp="http://schemas.microsoft.com/office/drawing/2018/hyperlinkcolor" val="tx"/>
                    </a:ext>
                  </a:extLst>
                </a:hlinkClick>
              </a:rPr>
              <a:t>binky@psu.edu</a:t>
            </a:r>
            <a:endParaRPr lang="en-US" sz="3600">
              <a:solidFill>
                <a:schemeClr val="bg1"/>
              </a:solidFill>
              <a:cs typeface="Calibri"/>
            </a:endParaRPr>
          </a:p>
          <a:p>
            <a:pPr algn="r"/>
            <a:r>
              <a:rPr lang="en-US" sz="3600" u="sng">
                <a:solidFill>
                  <a:schemeClr val="bg1"/>
                </a:solidFill>
                <a:ea typeface="+mn-lt"/>
                <a:cs typeface="+mn-lt"/>
              </a:rPr>
              <a:t>pfv5046@psu.edu</a:t>
            </a:r>
            <a:endParaRPr lang="en-US" sz="3600" u="sng">
              <a:solidFill>
                <a:schemeClr val="bg1"/>
              </a:solidFill>
            </a:endParaRPr>
          </a:p>
          <a:p>
            <a:endParaRPr lang="en-US">
              <a:cs typeface="Calibri" panose="020F0502020204030204"/>
            </a:endParaRPr>
          </a:p>
        </p:txBody>
      </p:sp>
      <p:sp>
        <p:nvSpPr>
          <p:cNvPr id="8" name="Title 7">
            <a:extLst>
              <a:ext uri="{FF2B5EF4-FFF2-40B4-BE49-F238E27FC236}">
                <a16:creationId xmlns:a16="http://schemas.microsoft.com/office/drawing/2014/main" id="{0B436EE8-FB8E-C637-E22A-C8391464C301}"/>
              </a:ext>
            </a:extLst>
          </p:cNvPr>
          <p:cNvSpPr txBox="1">
            <a:spLocks noGrp="1"/>
          </p:cNvSpPr>
          <p:nvPr>
            <p:ph type="title" idx="4294967295"/>
          </p:nvPr>
        </p:nvSpPr>
        <p:spPr>
          <a:xfrm>
            <a:off x="6617075" y="3056404"/>
            <a:ext cx="5275169"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mn-lt"/>
                <a:ea typeface="+mn-ea"/>
                <a:cs typeface="Calibri"/>
              </a:rPr>
              <a:t>Thank you!</a:t>
            </a:r>
          </a:p>
        </p:txBody>
      </p:sp>
    </p:spTree>
    <p:extLst>
      <p:ext uri="{BB962C8B-B14F-4D97-AF65-F5344CB8AC3E}">
        <p14:creationId xmlns:p14="http://schemas.microsoft.com/office/powerpoint/2010/main" val="3590163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3EDAF9-983B-2A4D-8275-266B66EEE7E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Penn State University</a:t>
            </a:r>
          </a:p>
        </p:txBody>
      </p:sp>
      <p:pic>
        <p:nvPicPr>
          <p:cNvPr id="7" name="Picture 6" descr="Map of PA showing all of the Penn State campuses.">
            <a:extLst>
              <a:ext uri="{FF2B5EF4-FFF2-40B4-BE49-F238E27FC236}">
                <a16:creationId xmlns:a16="http://schemas.microsoft.com/office/drawing/2014/main" id="{5E1FA145-D80E-FD42-8F73-8336445B39D5}"/>
              </a:ext>
            </a:extLst>
          </p:cNvPr>
          <p:cNvPicPr>
            <a:picLocks noChangeAspect="1"/>
          </p:cNvPicPr>
          <p:nvPr/>
        </p:nvPicPr>
        <p:blipFill>
          <a:blip r:embed="rId3"/>
          <a:stretch>
            <a:fillRect/>
          </a:stretch>
        </p:blipFill>
        <p:spPr>
          <a:xfrm>
            <a:off x="4777316" y="1300391"/>
            <a:ext cx="6780700" cy="4254888"/>
          </a:xfrm>
          <a:prstGeom prst="rect">
            <a:avLst/>
          </a:prstGeom>
        </p:spPr>
      </p:pic>
    </p:spTree>
    <p:extLst>
      <p:ext uri="{BB962C8B-B14F-4D97-AF65-F5344CB8AC3E}">
        <p14:creationId xmlns:p14="http://schemas.microsoft.com/office/powerpoint/2010/main" val="2922921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ADD1C23-5E28-D942-8DF4-5AE614035CE1}"/>
              </a:ext>
            </a:extLst>
          </p:cNvPr>
          <p:cNvSpPr>
            <a:spLocks noGrp="1"/>
          </p:cNvSpPr>
          <p:nvPr>
            <p:ph type="title"/>
          </p:nvPr>
        </p:nvSpPr>
        <p:spPr/>
        <p:txBody>
          <a:bodyPr/>
          <a:lstStyle/>
          <a:p>
            <a:r>
              <a:rPr lang="en-US"/>
              <a:t>History of Accessibility</a:t>
            </a:r>
          </a:p>
        </p:txBody>
      </p:sp>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Black and white illustration of the penn state campus from the late 1800s">
            <a:extLst>
              <a:ext uri="{FF2B5EF4-FFF2-40B4-BE49-F238E27FC236}">
                <a16:creationId xmlns:a16="http://schemas.microsoft.com/office/drawing/2014/main" id="{D217C1E5-76AB-ED47-BF8D-06A532BBD7B4}"/>
              </a:ext>
            </a:extLst>
          </p:cNvPr>
          <p:cNvPicPr>
            <a:picLocks noChangeAspect="1"/>
          </p:cNvPicPr>
          <p:nvPr/>
        </p:nvPicPr>
        <p:blipFill>
          <a:blip r:embed="rId3"/>
          <a:stretch>
            <a:fillRect/>
          </a:stretch>
        </p:blipFill>
        <p:spPr>
          <a:xfrm>
            <a:off x="-1846837" y="-584668"/>
            <a:ext cx="15885673" cy="8027335"/>
          </a:xfrm>
          <a:prstGeom prst="rect">
            <a:avLst/>
          </a:prstGeom>
        </p:spPr>
      </p:pic>
    </p:spTree>
    <p:extLst>
      <p:ext uri="{BB962C8B-B14F-4D97-AF65-F5344CB8AC3E}">
        <p14:creationId xmlns:p14="http://schemas.microsoft.com/office/powerpoint/2010/main" val="2314368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1C79C2DE-10CD-964F-80E4-91DCD3208FF2}"/>
              </a:ext>
            </a:extLst>
          </p:cNvPr>
          <p:cNvSpPr>
            <a:spLocks noGrp="1"/>
          </p:cNvSpPr>
          <p:nvPr>
            <p:ph type="title" idx="4294967295"/>
          </p:nvPr>
        </p:nvSpPr>
        <p:spPr/>
        <p:txBody>
          <a:bodyPr/>
          <a:lstStyle/>
          <a:p>
            <a:r>
              <a:rPr lang="en-US" dirty="0">
                <a:solidFill>
                  <a:schemeClr val="bg1"/>
                </a:solidFill>
              </a:rPr>
              <a:t>accessibility groups across </a:t>
            </a:r>
            <a:r>
              <a:rPr lang="en-US" dirty="0" err="1">
                <a:solidFill>
                  <a:schemeClr val="bg1"/>
                </a:solidFill>
              </a:rPr>
              <a:t>psu</a:t>
            </a:r>
            <a:endParaRPr lang="en-US" dirty="0">
              <a:solidFill>
                <a:schemeClr val="bg1"/>
              </a:solidFill>
            </a:endParaRPr>
          </a:p>
        </p:txBody>
      </p:sp>
      <p:sp>
        <p:nvSpPr>
          <p:cNvPr id="19" name="Rectangle 18">
            <a:extLst>
              <a:ext uri="{FF2B5EF4-FFF2-40B4-BE49-F238E27FC236}">
                <a16:creationId xmlns:a16="http://schemas.microsoft.com/office/drawing/2014/main" id="{ABA70456-5AC7-5548-A34D-BFDF00539AAC}"/>
              </a:ext>
            </a:extLst>
          </p:cNvPr>
          <p:cNvSpPr/>
          <p:nvPr/>
        </p:nvSpPr>
        <p:spPr>
          <a:xfrm>
            <a:off x="6889629" y="3867958"/>
            <a:ext cx="2679031" cy="1636295"/>
          </a:xfrm>
          <a:prstGeom prst="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PSU Accessibility (Yammer Group)</a:t>
            </a:r>
          </a:p>
        </p:txBody>
      </p:sp>
      <p:sp>
        <p:nvSpPr>
          <p:cNvPr id="4" name="Rectangle 3">
            <a:extLst>
              <a:ext uri="{FF2B5EF4-FFF2-40B4-BE49-F238E27FC236}">
                <a16:creationId xmlns:a16="http://schemas.microsoft.com/office/drawing/2014/main" id="{870BD8A3-7662-AA4A-BD13-139FFB2554F9}"/>
              </a:ext>
            </a:extLst>
          </p:cNvPr>
          <p:cNvSpPr/>
          <p:nvPr/>
        </p:nvSpPr>
        <p:spPr>
          <a:xfrm>
            <a:off x="4958249" y="4102686"/>
            <a:ext cx="2679031" cy="163629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Libraries Accessibility Community of Advocacy (ACOA)</a:t>
            </a:r>
          </a:p>
        </p:txBody>
      </p:sp>
      <p:sp>
        <p:nvSpPr>
          <p:cNvPr id="6" name="Rectangle 5">
            <a:extLst>
              <a:ext uri="{FF2B5EF4-FFF2-40B4-BE49-F238E27FC236}">
                <a16:creationId xmlns:a16="http://schemas.microsoft.com/office/drawing/2014/main" id="{77EACBEC-3926-7547-AE60-EEE0D6A9E395}"/>
              </a:ext>
            </a:extLst>
          </p:cNvPr>
          <p:cNvSpPr/>
          <p:nvPr/>
        </p:nvSpPr>
        <p:spPr>
          <a:xfrm>
            <a:off x="6725853" y="2552550"/>
            <a:ext cx="2679031" cy="163629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Libraries Accessibility Student Advisory Group (LASAG)</a:t>
            </a:r>
          </a:p>
        </p:txBody>
      </p:sp>
      <p:sp>
        <p:nvSpPr>
          <p:cNvPr id="7" name="Rectangle 6">
            <a:extLst>
              <a:ext uri="{FF2B5EF4-FFF2-40B4-BE49-F238E27FC236}">
                <a16:creationId xmlns:a16="http://schemas.microsoft.com/office/drawing/2014/main" id="{0D9B5B14-18E8-F94C-B300-44F2F43BC3EE}"/>
              </a:ext>
            </a:extLst>
          </p:cNvPr>
          <p:cNvSpPr/>
          <p:nvPr/>
        </p:nvSpPr>
        <p:spPr>
          <a:xfrm>
            <a:off x="708865" y="1778625"/>
            <a:ext cx="2679031" cy="163629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err="1"/>
              <a:t>Diversability</a:t>
            </a:r>
            <a:r>
              <a:rPr lang="en-US"/>
              <a:t> Month Committee</a:t>
            </a:r>
          </a:p>
        </p:txBody>
      </p:sp>
      <p:sp>
        <p:nvSpPr>
          <p:cNvPr id="8" name="Rectangle 7">
            <a:extLst>
              <a:ext uri="{FF2B5EF4-FFF2-40B4-BE49-F238E27FC236}">
                <a16:creationId xmlns:a16="http://schemas.microsoft.com/office/drawing/2014/main" id="{5EF88115-C5BC-7F42-B144-8BA99047BA69}"/>
              </a:ext>
            </a:extLst>
          </p:cNvPr>
          <p:cNvSpPr/>
          <p:nvPr/>
        </p:nvSpPr>
        <p:spPr>
          <a:xfrm>
            <a:off x="3245627" y="2281966"/>
            <a:ext cx="2679031" cy="163629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University Access Committee</a:t>
            </a:r>
          </a:p>
        </p:txBody>
      </p:sp>
      <p:sp>
        <p:nvSpPr>
          <p:cNvPr id="9" name="Rectangle 8">
            <a:extLst>
              <a:ext uri="{FF2B5EF4-FFF2-40B4-BE49-F238E27FC236}">
                <a16:creationId xmlns:a16="http://schemas.microsoft.com/office/drawing/2014/main" id="{1FF20E7C-B5A7-6248-B127-82EB37229B2B}"/>
              </a:ext>
            </a:extLst>
          </p:cNvPr>
          <p:cNvSpPr/>
          <p:nvPr/>
        </p:nvSpPr>
        <p:spPr>
          <a:xfrm>
            <a:off x="9015634" y="4883996"/>
            <a:ext cx="2679031" cy="163629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ATI Committee</a:t>
            </a:r>
          </a:p>
        </p:txBody>
      </p:sp>
      <p:sp>
        <p:nvSpPr>
          <p:cNvPr id="12" name="Rectangle 11">
            <a:extLst>
              <a:ext uri="{FF2B5EF4-FFF2-40B4-BE49-F238E27FC236}">
                <a16:creationId xmlns:a16="http://schemas.microsoft.com/office/drawing/2014/main" id="{2620406D-78A7-C34D-A4F2-9EAED64B78AE}"/>
              </a:ext>
            </a:extLst>
          </p:cNvPr>
          <p:cNvSpPr/>
          <p:nvPr/>
        </p:nvSpPr>
        <p:spPr>
          <a:xfrm>
            <a:off x="4756484" y="580010"/>
            <a:ext cx="2679031" cy="163629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t>Affirmative Action Office</a:t>
            </a:r>
          </a:p>
        </p:txBody>
      </p:sp>
      <p:sp>
        <p:nvSpPr>
          <p:cNvPr id="14" name="Rectangle 13">
            <a:extLst>
              <a:ext uri="{FF2B5EF4-FFF2-40B4-BE49-F238E27FC236}">
                <a16:creationId xmlns:a16="http://schemas.microsoft.com/office/drawing/2014/main" id="{FC6826ED-FF58-6B4E-8FE1-9B5F74C1622F}"/>
              </a:ext>
            </a:extLst>
          </p:cNvPr>
          <p:cNvSpPr/>
          <p:nvPr/>
        </p:nvSpPr>
        <p:spPr>
          <a:xfrm>
            <a:off x="8929603" y="597028"/>
            <a:ext cx="2679031" cy="163629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t>Accessibility Users Group (AUG)</a:t>
            </a:r>
          </a:p>
        </p:txBody>
      </p:sp>
      <p:sp>
        <p:nvSpPr>
          <p:cNvPr id="15" name="Rectangle 14" descr="Exam">
            <a:extLst>
              <a:ext uri="{FF2B5EF4-FFF2-40B4-BE49-F238E27FC236}">
                <a16:creationId xmlns:a16="http://schemas.microsoft.com/office/drawing/2014/main" id="{8666ADF6-EE84-CC40-8DC4-AE1FA6A66E84}"/>
              </a:ext>
            </a:extLst>
          </p:cNvPr>
          <p:cNvSpPr/>
          <p:nvPr/>
        </p:nvSpPr>
        <p:spPr>
          <a:xfrm>
            <a:off x="566596" y="542688"/>
            <a:ext cx="2679031" cy="1636295"/>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a:t>SDR Exam (</a:t>
            </a:r>
            <a:r>
              <a:rPr lang="en-US" err="1"/>
              <a:t>Upark</a:t>
            </a:r>
            <a:r>
              <a:rPr lang="en-US"/>
              <a:t>)</a:t>
            </a:r>
          </a:p>
        </p:txBody>
      </p:sp>
      <p:sp>
        <p:nvSpPr>
          <p:cNvPr id="16" name="Rectangle 15">
            <a:extLst>
              <a:ext uri="{FF2B5EF4-FFF2-40B4-BE49-F238E27FC236}">
                <a16:creationId xmlns:a16="http://schemas.microsoft.com/office/drawing/2014/main" id="{ECF4924D-9E86-674B-9A58-686E4E5B7464}"/>
              </a:ext>
            </a:extLst>
          </p:cNvPr>
          <p:cNvSpPr/>
          <p:nvPr/>
        </p:nvSpPr>
        <p:spPr>
          <a:xfrm>
            <a:off x="2734772" y="1026814"/>
            <a:ext cx="2679031" cy="163629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t>Student Disability Resources</a:t>
            </a:r>
          </a:p>
        </p:txBody>
      </p:sp>
      <p:sp>
        <p:nvSpPr>
          <p:cNvPr id="17" name="Rectangle 16">
            <a:extLst>
              <a:ext uri="{FF2B5EF4-FFF2-40B4-BE49-F238E27FC236}">
                <a16:creationId xmlns:a16="http://schemas.microsoft.com/office/drawing/2014/main" id="{FDE6F4E7-4D6D-F140-92DC-237A3594B4DD}"/>
              </a:ext>
            </a:extLst>
          </p:cNvPr>
          <p:cNvSpPr/>
          <p:nvPr/>
        </p:nvSpPr>
        <p:spPr>
          <a:xfrm>
            <a:off x="5062121" y="1574789"/>
            <a:ext cx="2679031" cy="1636295"/>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a:t>Access Services (University Libraries)</a:t>
            </a:r>
          </a:p>
        </p:txBody>
      </p:sp>
      <p:sp>
        <p:nvSpPr>
          <p:cNvPr id="18" name="Rectangle 17">
            <a:extLst>
              <a:ext uri="{FF2B5EF4-FFF2-40B4-BE49-F238E27FC236}">
                <a16:creationId xmlns:a16="http://schemas.microsoft.com/office/drawing/2014/main" id="{8CFB4D20-4286-0B44-957B-5C8950FD68A3}"/>
              </a:ext>
            </a:extLst>
          </p:cNvPr>
          <p:cNvSpPr/>
          <p:nvPr/>
        </p:nvSpPr>
        <p:spPr>
          <a:xfrm>
            <a:off x="508450" y="2685194"/>
            <a:ext cx="2679031" cy="16362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Tactile Team</a:t>
            </a:r>
          </a:p>
        </p:txBody>
      </p:sp>
      <p:sp>
        <p:nvSpPr>
          <p:cNvPr id="20" name="Rectangle 19">
            <a:extLst>
              <a:ext uri="{FF2B5EF4-FFF2-40B4-BE49-F238E27FC236}">
                <a16:creationId xmlns:a16="http://schemas.microsoft.com/office/drawing/2014/main" id="{7A004534-E6CA-E744-AC43-5F8D4FB62A18}"/>
              </a:ext>
            </a:extLst>
          </p:cNvPr>
          <p:cNvSpPr/>
          <p:nvPr/>
        </p:nvSpPr>
        <p:spPr>
          <a:xfrm>
            <a:off x="2653763" y="3798634"/>
            <a:ext cx="2679031" cy="1636295"/>
          </a:xfrm>
          <a:prstGeom prst="rect">
            <a:avLst/>
          </a:prstGeom>
          <a:solidFill>
            <a:schemeClr val="accent6"/>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solidFill>
              </a:rPr>
              <a:t>Web Liaisons</a:t>
            </a:r>
          </a:p>
        </p:txBody>
      </p:sp>
      <p:sp>
        <p:nvSpPr>
          <p:cNvPr id="13" name="Rectangle 12">
            <a:extLst>
              <a:ext uri="{FF2B5EF4-FFF2-40B4-BE49-F238E27FC236}">
                <a16:creationId xmlns:a16="http://schemas.microsoft.com/office/drawing/2014/main" id="{136EAC4C-E3DF-F247-8880-84735231F1E8}"/>
              </a:ext>
            </a:extLst>
          </p:cNvPr>
          <p:cNvSpPr/>
          <p:nvPr/>
        </p:nvSpPr>
        <p:spPr>
          <a:xfrm>
            <a:off x="4763624" y="4870531"/>
            <a:ext cx="2679031" cy="1636295"/>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Group to propose President's Commission on Disability Inclusion</a:t>
            </a:r>
          </a:p>
        </p:txBody>
      </p:sp>
      <p:sp>
        <p:nvSpPr>
          <p:cNvPr id="21" name="Rectangle 20">
            <a:extLst>
              <a:ext uri="{FF2B5EF4-FFF2-40B4-BE49-F238E27FC236}">
                <a16:creationId xmlns:a16="http://schemas.microsoft.com/office/drawing/2014/main" id="{2258F022-F154-D343-8F5E-A5B6969D27A4}"/>
              </a:ext>
            </a:extLst>
          </p:cNvPr>
          <p:cNvSpPr/>
          <p:nvPr/>
        </p:nvSpPr>
        <p:spPr>
          <a:xfrm>
            <a:off x="6912492" y="1444388"/>
            <a:ext cx="2679031" cy="1636295"/>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a:t>World Campus Accessibility Personas Team</a:t>
            </a:r>
          </a:p>
        </p:txBody>
      </p:sp>
      <p:sp>
        <p:nvSpPr>
          <p:cNvPr id="22" name="Rectangle 21">
            <a:extLst>
              <a:ext uri="{FF2B5EF4-FFF2-40B4-BE49-F238E27FC236}">
                <a16:creationId xmlns:a16="http://schemas.microsoft.com/office/drawing/2014/main" id="{A4E54BFD-DAFB-E64B-9EB4-B539ED08CB1E}"/>
              </a:ext>
            </a:extLst>
          </p:cNvPr>
          <p:cNvSpPr/>
          <p:nvPr/>
        </p:nvSpPr>
        <p:spPr>
          <a:xfrm>
            <a:off x="4744316" y="2759796"/>
            <a:ext cx="2679031" cy="163629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World Campus Accessibility Process Team</a:t>
            </a:r>
          </a:p>
        </p:txBody>
      </p:sp>
      <p:sp>
        <p:nvSpPr>
          <p:cNvPr id="23" name="Rectangle 22">
            <a:extLst>
              <a:ext uri="{FF2B5EF4-FFF2-40B4-BE49-F238E27FC236}">
                <a16:creationId xmlns:a16="http://schemas.microsoft.com/office/drawing/2014/main" id="{2184D28E-6190-DC48-B477-1F1559003DCD}"/>
              </a:ext>
            </a:extLst>
          </p:cNvPr>
          <p:cNvSpPr/>
          <p:nvPr/>
        </p:nvSpPr>
        <p:spPr>
          <a:xfrm>
            <a:off x="511614" y="4854001"/>
            <a:ext cx="2679031" cy="16362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World Campus Accessibility Team</a:t>
            </a:r>
          </a:p>
        </p:txBody>
      </p:sp>
      <p:sp>
        <p:nvSpPr>
          <p:cNvPr id="24" name="Rectangle 23">
            <a:extLst>
              <a:ext uri="{FF2B5EF4-FFF2-40B4-BE49-F238E27FC236}">
                <a16:creationId xmlns:a16="http://schemas.microsoft.com/office/drawing/2014/main" id="{FCC11DC9-9613-CF4C-AB34-C454D782D2A1}"/>
              </a:ext>
            </a:extLst>
          </p:cNvPr>
          <p:cNvSpPr/>
          <p:nvPr/>
        </p:nvSpPr>
        <p:spPr>
          <a:xfrm>
            <a:off x="8994057" y="2736976"/>
            <a:ext cx="2679031" cy="1636295"/>
          </a:xfrm>
          <a:prstGeom prst="rect">
            <a:avLst/>
          </a:prstGeom>
          <a:solidFill>
            <a:schemeClr val="bg2"/>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a:t>Campus Disability Coordinators </a:t>
            </a:r>
          </a:p>
        </p:txBody>
      </p:sp>
    </p:spTree>
    <p:extLst>
      <p:ext uri="{BB962C8B-B14F-4D97-AF65-F5344CB8AC3E}">
        <p14:creationId xmlns:p14="http://schemas.microsoft.com/office/powerpoint/2010/main" val="14524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animBg="1"/>
      <p:bldP spid="7" grpId="0" animBg="1"/>
      <p:bldP spid="8" grpId="0" animBg="1"/>
      <p:bldP spid="9" grpId="0" animBg="1"/>
      <p:bldP spid="12" grpId="0" animBg="1"/>
      <p:bldP spid="14" grpId="0" animBg="1"/>
      <p:bldP spid="15" grpId="0" animBg="1"/>
      <p:bldP spid="16" grpId="0" animBg="1"/>
      <p:bldP spid="17" grpId="0" animBg="1"/>
      <p:bldP spid="18" grpId="0" animBg="1"/>
      <p:bldP spid="20" grpId="0" animBg="1"/>
      <p:bldP spid="20" grpId="1" animBg="1"/>
      <p:bldP spid="13" grpId="0" animBg="1"/>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97B0C8B-F3C8-604B-8BC0-2EFD14288D77}"/>
              </a:ext>
            </a:extLst>
          </p:cNvPr>
          <p:cNvSpPr>
            <a:spLocks noGrp="1"/>
          </p:cNvSpPr>
          <p:nvPr>
            <p:ph type="title"/>
          </p:nvPr>
        </p:nvSpPr>
        <p:spPr/>
        <p:txBody>
          <a:bodyPr/>
          <a:lstStyle/>
          <a:p>
            <a:r>
              <a:rPr lang="en-US"/>
              <a:t>Meanwhile, back at the libraries</a:t>
            </a:r>
          </a:p>
        </p:txBody>
      </p:sp>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4" descr="Pattee Library at night">
            <a:extLst>
              <a:ext uri="{FF2B5EF4-FFF2-40B4-BE49-F238E27FC236}">
                <a16:creationId xmlns:a16="http://schemas.microsoft.com/office/drawing/2014/main" id="{67611739-7872-B14B-B633-9E27E226EAE6}"/>
              </a:ext>
            </a:extLst>
          </p:cNvPr>
          <p:cNvPicPr>
            <a:picLocks noGrp="1" noChangeAspect="1"/>
          </p:cNvPicPr>
          <p:nvPr>
            <p:ph idx="1"/>
          </p:nvPr>
        </p:nvPicPr>
        <p:blipFill rotWithShape="1">
          <a:blip r:embed="rId3"/>
          <a:srcRect t="13478"/>
          <a:stretch/>
        </p:blipFill>
        <p:spPr>
          <a:xfrm>
            <a:off x="20" y="1282"/>
            <a:ext cx="12191980" cy="6856718"/>
          </a:xfrm>
          <a:prstGeom prst="rect">
            <a:avLst/>
          </a:prstGeom>
        </p:spPr>
      </p:pic>
    </p:spTree>
    <p:extLst>
      <p:ext uri="{BB962C8B-B14F-4D97-AF65-F5344CB8AC3E}">
        <p14:creationId xmlns:p14="http://schemas.microsoft.com/office/powerpoint/2010/main" val="1783847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AC04E7-46E2-294A-AC97-65A8B9C2ADEE}"/>
              </a:ext>
            </a:extLst>
          </p:cNvPr>
          <p:cNvSpPr>
            <a:spLocks noGrp="1"/>
          </p:cNvSpPr>
          <p:nvPr>
            <p:ph type="title"/>
          </p:nvPr>
        </p:nvSpPr>
        <p:spPr/>
        <p:txBody>
          <a:bodyPr/>
          <a:lstStyle/>
          <a:p>
            <a:r>
              <a:rPr lang="en-US"/>
              <a:t>The consulting/investigative process</a:t>
            </a:r>
          </a:p>
        </p:txBody>
      </p:sp>
      <p:pic>
        <p:nvPicPr>
          <p:cNvPr id="9" name="Picture 8" descr="A person adding a sticky note to a paper containing yellow and pink sticky notes">
            <a:extLst>
              <a:ext uri="{FF2B5EF4-FFF2-40B4-BE49-F238E27FC236}">
                <a16:creationId xmlns:a16="http://schemas.microsoft.com/office/drawing/2014/main" id="{BA8802FD-1C83-8643-9F09-583A72A96241}"/>
              </a:ext>
            </a:extLst>
          </p:cNvPr>
          <p:cNvPicPr>
            <a:picLocks noChangeAspect="1"/>
          </p:cNvPicPr>
          <p:nvPr/>
        </p:nvPicPr>
        <p:blipFill>
          <a:blip r:embed="rId3"/>
          <a:stretch>
            <a:fillRect/>
          </a:stretch>
        </p:blipFill>
        <p:spPr>
          <a:xfrm>
            <a:off x="0" y="0"/>
            <a:ext cx="12462566" cy="8439158"/>
          </a:xfrm>
          <a:prstGeom prst="rect">
            <a:avLst/>
          </a:prstGeom>
        </p:spPr>
      </p:pic>
    </p:spTree>
    <p:extLst>
      <p:ext uri="{BB962C8B-B14F-4D97-AF65-F5344CB8AC3E}">
        <p14:creationId xmlns:p14="http://schemas.microsoft.com/office/powerpoint/2010/main" val="886864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395154-C9DD-1F4F-B076-7D7679BF6A87}"/>
              </a:ext>
            </a:extLst>
          </p:cNvPr>
          <p:cNvSpPr>
            <a:spLocks noGrp="1"/>
          </p:cNvSpPr>
          <p:nvPr>
            <p:ph type="title"/>
          </p:nvPr>
        </p:nvSpPr>
        <p:spPr/>
        <p:txBody>
          <a:bodyPr/>
          <a:lstStyle/>
          <a:p>
            <a:r>
              <a:rPr lang="en-US"/>
              <a:t>A</a:t>
            </a:r>
            <a:r>
              <a:rPr lang="en-US" baseline="0"/>
              <a:t> Strategic Vision</a:t>
            </a:r>
            <a:endParaRPr lang="en-US"/>
          </a:p>
        </p:txBody>
      </p:sp>
      <p:pic>
        <p:nvPicPr>
          <p:cNvPr id="5" name="Content Placeholder 4" descr="Scrabble letter tiles spelling the word Vision">
            <a:extLst>
              <a:ext uri="{FF2B5EF4-FFF2-40B4-BE49-F238E27FC236}">
                <a16:creationId xmlns:a16="http://schemas.microsoft.com/office/drawing/2014/main" id="{42FA9454-039A-A641-9CA7-195D7BDF7CD4}"/>
              </a:ext>
            </a:extLst>
          </p:cNvPr>
          <p:cNvPicPr>
            <a:picLocks noGrp="1" noChangeAspect="1"/>
          </p:cNvPicPr>
          <p:nvPr>
            <p:ph idx="1"/>
          </p:nvPr>
        </p:nvPicPr>
        <p:blipFill>
          <a:blip r:embed="rId3"/>
          <a:stretch>
            <a:fillRect/>
          </a:stretch>
        </p:blipFill>
        <p:spPr>
          <a:xfrm>
            <a:off x="0" y="-69056"/>
            <a:ext cx="12192000" cy="8140700"/>
          </a:xfrm>
        </p:spPr>
      </p:pic>
    </p:spTree>
    <p:extLst>
      <p:ext uri="{BB962C8B-B14F-4D97-AF65-F5344CB8AC3E}">
        <p14:creationId xmlns:p14="http://schemas.microsoft.com/office/powerpoint/2010/main" val="369062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E09D22-1B4A-924B-9DFA-42A4197CD9A3}"/>
              </a:ext>
            </a:extLst>
          </p:cNvPr>
          <p:cNvSpPr>
            <a:spLocks noGrp="1"/>
          </p:cNvSpPr>
          <p:nvPr>
            <p:ph type="title"/>
          </p:nvPr>
        </p:nvSpPr>
        <p:spPr>
          <a:xfrm>
            <a:off x="943277" y="712269"/>
            <a:ext cx="3370998" cy="5502264"/>
          </a:xfrm>
        </p:spPr>
        <p:txBody>
          <a:bodyPr>
            <a:normAutofit/>
          </a:bodyPr>
          <a:lstStyle/>
          <a:p>
            <a:r>
              <a:rPr lang="en-US">
                <a:solidFill>
                  <a:srgbClr val="FFFFFF"/>
                </a:solidFill>
              </a:rPr>
              <a:t>The Approach</a:t>
            </a:r>
          </a:p>
        </p:txBody>
      </p:sp>
      <p:cxnSp>
        <p:nvCxnSpPr>
          <p:cNvPr id="39" name="Straight Connector 38">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Strong leadership&#10;Executive support">
            <a:extLst>
              <a:ext uri="{FF2B5EF4-FFF2-40B4-BE49-F238E27FC236}">
                <a16:creationId xmlns:a16="http://schemas.microsoft.com/office/drawing/2014/main" id="{472D5926-89C2-43D2-B621-851D67C5CF95}"/>
              </a:ext>
            </a:extLst>
          </p:cNvPr>
          <p:cNvGraphicFramePr>
            <a:graphicFrameLocks noGrp="1"/>
          </p:cNvGraphicFramePr>
          <p:nvPr>
            <p:ph idx="1"/>
            <p:extLst>
              <p:ext uri="{D42A27DB-BD31-4B8C-83A1-F6EECF244321}">
                <p14:modId xmlns:p14="http://schemas.microsoft.com/office/powerpoint/2010/main" val="1012465415"/>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656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6">
            <a:extLst>
              <a:ext uri="{FF2B5EF4-FFF2-40B4-BE49-F238E27FC236}">
                <a16:creationId xmlns:a16="http://schemas.microsoft.com/office/drawing/2014/main" id="{3C5974B6-3353-4781-B620-BC5168DAE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8">
            <a:extLst>
              <a:ext uri="{FF2B5EF4-FFF2-40B4-BE49-F238E27FC236}">
                <a16:creationId xmlns:a16="http://schemas.microsoft.com/office/drawing/2014/main" id="{0A2C0FD4-452B-439A-A978-C37BC16F5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87A9F2C-35CC-B94C-96B3-65222D522BAA}"/>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kern="1200">
                <a:solidFill>
                  <a:schemeClr val="bg1">
                    <a:lumMod val="95000"/>
                  </a:schemeClr>
                </a:solidFill>
                <a:latin typeface="+mj-lt"/>
                <a:ea typeface="+mj-ea"/>
                <a:cs typeface="+mj-cs"/>
                <a:hlinkClick r:id="rId3">
                  <a:extLst>
                    <a:ext uri="{A12FA001-AC4F-418D-AE19-62706E023703}">
                      <ahyp:hlinkClr xmlns:ahyp="http://schemas.microsoft.com/office/drawing/2018/hyperlinkcolor" val="tx"/>
                    </a:ext>
                  </a:extLst>
                </a:hlinkClick>
              </a:rPr>
              <a:t>The Plan</a:t>
            </a:r>
          </a:p>
        </p:txBody>
      </p:sp>
      <p:sp>
        <p:nvSpPr>
          <p:cNvPr id="40" name="Freeform 5">
            <a:extLst>
              <a:ext uri="{FF2B5EF4-FFF2-40B4-BE49-F238E27FC236}">
                <a16:creationId xmlns:a16="http://schemas.microsoft.com/office/drawing/2014/main" id="{16929AE4-43B6-494E-B7D6-F778AB2F2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8CEE0D70-D5EB-4589-819D-77F64EC4F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2A701B99-D75A-4647-9635-9858D3BA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884DEADC-5415-4FC6-93F0-89769392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859" y="1120020"/>
            <a:ext cx="5632862" cy="3509529"/>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eckmate in a chess game">
            <a:extLst>
              <a:ext uri="{FF2B5EF4-FFF2-40B4-BE49-F238E27FC236}">
                <a16:creationId xmlns:a16="http://schemas.microsoft.com/office/drawing/2014/main" id="{AA506773-8934-4B57-9295-F1EBC006BB80}"/>
              </a:ext>
            </a:extLst>
          </p:cNvPr>
          <p:cNvPicPr>
            <a:picLocks noChangeAspect="1"/>
          </p:cNvPicPr>
          <p:nvPr/>
        </p:nvPicPr>
        <p:blipFill rotWithShape="1">
          <a:blip r:embed="rId4"/>
          <a:srcRect l="9927" r="12441" b="2"/>
          <a:stretch/>
        </p:blipFill>
        <p:spPr>
          <a:xfrm>
            <a:off x="2435638" y="1271406"/>
            <a:ext cx="3296615" cy="3216633"/>
          </a:xfrm>
          <a:prstGeom prst="rect">
            <a:avLst/>
          </a:prstGeom>
        </p:spPr>
      </p:pic>
    </p:spTree>
    <p:extLst>
      <p:ext uri="{BB962C8B-B14F-4D97-AF65-F5344CB8AC3E}">
        <p14:creationId xmlns:p14="http://schemas.microsoft.com/office/powerpoint/2010/main" val="3546984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26d11d-8ee6-49c2-a4be-479109c083ff">
      <Terms xmlns="http://schemas.microsoft.com/office/infopath/2007/PartnerControls"/>
    </lcf76f155ced4ddcb4097134ff3c332f>
    <TaxCatchAll xmlns="22f46305-3ec2-450b-a4d7-f83f2e3b96c5" xsi:nil="true"/>
    <SharedWithUsers xmlns="22f46305-3ec2-450b-a4d7-f83f2e3b96c5">
      <UserInfo>
        <DisplayName>Voorhees, Philip</DisplayName>
        <AccountId>109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E3FA8A775BEF489BE90AFB45932477" ma:contentTypeVersion="16" ma:contentTypeDescription="Create a new document." ma:contentTypeScope="" ma:versionID="d4f084fa7d0c2e515881ad05e0fdb5e9">
  <xsd:schema xmlns:xsd="http://www.w3.org/2001/XMLSchema" xmlns:xs="http://www.w3.org/2001/XMLSchema" xmlns:p="http://schemas.microsoft.com/office/2006/metadata/properties" xmlns:ns2="0326d11d-8ee6-49c2-a4be-479109c083ff" xmlns:ns3="22f46305-3ec2-450b-a4d7-f83f2e3b96c5" targetNamespace="http://schemas.microsoft.com/office/2006/metadata/properties" ma:root="true" ma:fieldsID="18a147597b2cca738170f9d8a4bc4abd" ns2:_="" ns3:_="">
    <xsd:import namespace="0326d11d-8ee6-49c2-a4be-479109c083ff"/>
    <xsd:import namespace="22f46305-3ec2-450b-a4d7-f83f2e3b96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26d11d-8ee6-49c2-a4be-479109c083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f46305-3ec2-450b-a4d7-f83f2e3b96c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0b19c6a-2092-41cb-94b1-ab686b574272}" ma:internalName="TaxCatchAll" ma:showField="CatchAllData" ma:web="22f46305-3ec2-450b-a4d7-f83f2e3b96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915C95-ACCF-4EF9-9FCF-4D547944CC91}">
  <ds:schemaRefs>
    <ds:schemaRef ds:uri="http://schemas.microsoft.com/sharepoint/v3/contenttype/forms"/>
  </ds:schemaRefs>
</ds:datastoreItem>
</file>

<file path=customXml/itemProps2.xml><?xml version="1.0" encoding="utf-8"?>
<ds:datastoreItem xmlns:ds="http://schemas.openxmlformats.org/officeDocument/2006/customXml" ds:itemID="{81D54A3A-2C5C-4296-ADED-0E7E1BF4A9C7}">
  <ds:schemaRefs>
    <ds:schemaRef ds:uri="http://schemas.microsoft.com/office/2006/documentManagement/types"/>
    <ds:schemaRef ds:uri="http://purl.org/dc/elements/1.1/"/>
    <ds:schemaRef ds:uri="http://www.w3.org/XML/1998/namespace"/>
    <ds:schemaRef ds:uri="http://purl.org/dc/terms/"/>
    <ds:schemaRef ds:uri="0326d11d-8ee6-49c2-a4be-479109c083ff"/>
    <ds:schemaRef ds:uri="http://purl.org/dc/dcmitype/"/>
    <ds:schemaRef ds:uri="http://schemas.microsoft.com/office/infopath/2007/PartnerControls"/>
    <ds:schemaRef ds:uri="http://schemas.openxmlformats.org/package/2006/metadata/core-properties"/>
    <ds:schemaRef ds:uri="22f46305-3ec2-450b-a4d7-f83f2e3b96c5"/>
    <ds:schemaRef ds:uri="http://schemas.microsoft.com/office/2006/metadata/properties"/>
  </ds:schemaRefs>
</ds:datastoreItem>
</file>

<file path=customXml/itemProps3.xml><?xml version="1.0" encoding="utf-8"?>
<ds:datastoreItem xmlns:ds="http://schemas.openxmlformats.org/officeDocument/2006/customXml" ds:itemID="{DD09AF08-C699-47BC-AAE5-9D98C22A4F13}">
  <ds:schemaRefs>
    <ds:schemaRef ds:uri="0326d11d-8ee6-49c2-a4be-479109c083ff"/>
    <ds:schemaRef ds:uri="22f46305-3ec2-450b-a4d7-f83f2e3b96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60</TotalTime>
  <Words>1877</Words>
  <Application>Microsoft Macintosh PowerPoint</Application>
  <PresentationFormat>Widescreen</PresentationFormat>
  <Paragraphs>305</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Holistic Accessibility Across Penn State University Part 2</vt:lpstr>
      <vt:lpstr>Penn State University</vt:lpstr>
      <vt:lpstr>History of Accessibility</vt:lpstr>
      <vt:lpstr>accessibility groups across psu</vt:lpstr>
      <vt:lpstr>Meanwhile, back at the libraries</vt:lpstr>
      <vt:lpstr>The consulting/investigative process</vt:lpstr>
      <vt:lpstr>A Strategic Vision</vt:lpstr>
      <vt:lpstr>The Approach</vt:lpstr>
      <vt:lpstr>The Plan</vt:lpstr>
      <vt:lpstr>Accessibility Leadership Coordinating Group (ALCG)</vt:lpstr>
      <vt:lpstr>Executive Accessibility Advisory Group (EAAG)</vt:lpstr>
      <vt:lpstr>Phase 1</vt:lpstr>
      <vt:lpstr>Phase 2</vt:lpstr>
      <vt:lpstr>Future Phases</vt:lpstr>
      <vt:lpstr>Challenges</vt:lpstr>
      <vt:lpstr>Wins!</vt:lpstr>
      <vt:lpstr>The right  path</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Holistic Accessibility Across Penn State University</dc:title>
  <dc:subject/>
  <dc:creator>Lush, Binky</dc:creator>
  <cp:keywords/>
  <dc:description/>
  <cp:lastModifiedBy>Lush, Binky</cp:lastModifiedBy>
  <cp:revision>6</cp:revision>
  <dcterms:created xsi:type="dcterms:W3CDTF">2021-11-18T21:49:07Z</dcterms:created>
  <dcterms:modified xsi:type="dcterms:W3CDTF">2023-11-09T13:48:00Z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0x0101003EE3FA8A775BEF489BE90AFB45932477</vt:lpwstr>
  </property>
  <property fmtid="{D5CDD505-2E9C-101B-9397-08002B2CF9AE}" pid="3" name="MediaServiceImageTags">
    <vt:lpwstr/>
  </property>
</Properties>
</file>