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424" r:id="rId3"/>
    <p:sldId id="391" r:id="rId4"/>
    <p:sldId id="261" r:id="rId5"/>
    <p:sldId id="269" r:id="rId6"/>
    <p:sldId id="270" r:id="rId7"/>
    <p:sldId id="426" r:id="rId8"/>
    <p:sldId id="263" r:id="rId9"/>
    <p:sldId id="288" r:id="rId10"/>
    <p:sldId id="283" r:id="rId11"/>
    <p:sldId id="393" r:id="rId12"/>
    <p:sldId id="392" r:id="rId13"/>
    <p:sldId id="425" r:id="rId14"/>
    <p:sldId id="396" r:id="rId15"/>
    <p:sldId id="399" r:id="rId16"/>
    <p:sldId id="400" r:id="rId17"/>
    <p:sldId id="438" r:id="rId18"/>
    <p:sldId id="407" r:id="rId19"/>
    <p:sldId id="271" r:id="rId20"/>
    <p:sldId id="277" r:id="rId21"/>
    <p:sldId id="273" r:id="rId22"/>
    <p:sldId id="287" r:id="rId23"/>
    <p:sldId id="276" r:id="rId24"/>
    <p:sldId id="274" r:id="rId25"/>
    <p:sldId id="272" r:id="rId26"/>
    <p:sldId id="278" r:id="rId27"/>
    <p:sldId id="284" r:id="rId28"/>
    <p:sldId id="286" r:id="rId29"/>
    <p:sldId id="285" r:id="rId30"/>
    <p:sldId id="434" r:id="rId31"/>
    <p:sldId id="431" r:id="rId32"/>
    <p:sldId id="435" r:id="rId33"/>
    <p:sldId id="266" r:id="rId34"/>
    <p:sldId id="43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00" autoAdjust="0"/>
    <p:restoredTop sz="94674"/>
  </p:normalViewPr>
  <p:slideViewPr>
    <p:cSldViewPr snapToGrid="0">
      <p:cViewPr varScale="1">
        <p:scale>
          <a:sx n="115" d="100"/>
          <a:sy n="115" d="100"/>
        </p:scale>
        <p:origin x="216"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7FB6F-857F-448A-BBA3-C0FC5F2A85A8}" type="datetimeFigureOut">
              <a:rPr lang="en-US" smtClean="0"/>
              <a:t>11/3/23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730323-7F28-4DD7-BD06-8F0A5DF1B0CE}" type="slidenum">
              <a:rPr lang="en-US" smtClean="0"/>
              <a:t>‹#›</a:t>
            </a:fld>
            <a:endParaRPr lang="en-US" dirty="0"/>
          </a:p>
        </p:txBody>
      </p:sp>
    </p:spTree>
    <p:extLst>
      <p:ext uri="{BB962C8B-B14F-4D97-AF65-F5344CB8AC3E}">
        <p14:creationId xmlns:p14="http://schemas.microsoft.com/office/powerpoint/2010/main" val="212731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2</a:t>
            </a:fld>
            <a:endParaRPr lang="en-US" dirty="0"/>
          </a:p>
        </p:txBody>
      </p:sp>
    </p:spTree>
    <p:extLst>
      <p:ext uri="{BB962C8B-B14F-4D97-AF65-F5344CB8AC3E}">
        <p14:creationId xmlns:p14="http://schemas.microsoft.com/office/powerpoint/2010/main" val="516705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13</a:t>
            </a:fld>
            <a:endParaRPr lang="en-US" dirty="0"/>
          </a:p>
        </p:txBody>
      </p:sp>
    </p:spTree>
    <p:extLst>
      <p:ext uri="{BB962C8B-B14F-4D97-AF65-F5344CB8AC3E}">
        <p14:creationId xmlns:p14="http://schemas.microsoft.com/office/powerpoint/2010/main" val="3901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14</a:t>
            </a:fld>
            <a:endParaRPr lang="en-US"/>
          </a:p>
        </p:txBody>
      </p:sp>
    </p:spTree>
    <p:extLst>
      <p:ext uri="{BB962C8B-B14F-4D97-AF65-F5344CB8AC3E}">
        <p14:creationId xmlns:p14="http://schemas.microsoft.com/office/powerpoint/2010/main" val="210171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15</a:t>
            </a:fld>
            <a:endParaRPr lang="en-US"/>
          </a:p>
        </p:txBody>
      </p:sp>
    </p:spTree>
    <p:extLst>
      <p:ext uri="{BB962C8B-B14F-4D97-AF65-F5344CB8AC3E}">
        <p14:creationId xmlns:p14="http://schemas.microsoft.com/office/powerpoint/2010/main" val="938999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16</a:t>
            </a:fld>
            <a:endParaRPr lang="en-US"/>
          </a:p>
        </p:txBody>
      </p:sp>
    </p:spTree>
    <p:extLst>
      <p:ext uri="{BB962C8B-B14F-4D97-AF65-F5344CB8AC3E}">
        <p14:creationId xmlns:p14="http://schemas.microsoft.com/office/powerpoint/2010/main" val="2753788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8D9DAB4-01EC-4B0C-A643-E9764FC72C27}" type="slidenum">
              <a:rPr lang="en-US" smtClean="0"/>
              <a:pPr/>
              <a:t>17</a:t>
            </a:fld>
            <a:endParaRPr lang="en-US"/>
          </a:p>
        </p:txBody>
      </p:sp>
    </p:spTree>
    <p:extLst>
      <p:ext uri="{BB962C8B-B14F-4D97-AF65-F5344CB8AC3E}">
        <p14:creationId xmlns:p14="http://schemas.microsoft.com/office/powerpoint/2010/main" val="3973535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28D9DAB4-01EC-4B0C-A643-E9764FC72C27}" type="slidenum">
              <a:rPr lang="en-US" smtClean="0"/>
              <a:pPr/>
              <a:t>18</a:t>
            </a:fld>
            <a:endParaRPr lang="en-US"/>
          </a:p>
        </p:txBody>
      </p:sp>
    </p:spTree>
    <p:extLst>
      <p:ext uri="{BB962C8B-B14F-4D97-AF65-F5344CB8AC3E}">
        <p14:creationId xmlns:p14="http://schemas.microsoft.com/office/powerpoint/2010/main" val="516640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19</a:t>
            </a:fld>
            <a:endParaRPr lang="en-GB"/>
          </a:p>
        </p:txBody>
      </p:sp>
    </p:spTree>
    <p:extLst>
      <p:ext uri="{BB962C8B-B14F-4D97-AF65-F5344CB8AC3E}">
        <p14:creationId xmlns:p14="http://schemas.microsoft.com/office/powerpoint/2010/main" val="2545984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20</a:t>
            </a:fld>
            <a:endParaRPr lang="en-GB"/>
          </a:p>
        </p:txBody>
      </p:sp>
    </p:spTree>
    <p:extLst>
      <p:ext uri="{BB962C8B-B14F-4D97-AF65-F5344CB8AC3E}">
        <p14:creationId xmlns:p14="http://schemas.microsoft.com/office/powerpoint/2010/main" val="2149803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21</a:t>
            </a:fld>
            <a:endParaRPr lang="en-GB"/>
          </a:p>
        </p:txBody>
      </p:sp>
    </p:spTree>
    <p:extLst>
      <p:ext uri="{BB962C8B-B14F-4D97-AF65-F5344CB8AC3E}">
        <p14:creationId xmlns:p14="http://schemas.microsoft.com/office/powerpoint/2010/main" val="14540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22</a:t>
            </a:fld>
            <a:endParaRPr lang="en-GB"/>
          </a:p>
        </p:txBody>
      </p:sp>
    </p:spTree>
    <p:extLst>
      <p:ext uri="{BB962C8B-B14F-4D97-AF65-F5344CB8AC3E}">
        <p14:creationId xmlns:p14="http://schemas.microsoft.com/office/powerpoint/2010/main" val="209956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3</a:t>
            </a:fld>
            <a:endParaRPr lang="en-US" dirty="0"/>
          </a:p>
        </p:txBody>
      </p:sp>
    </p:spTree>
    <p:extLst>
      <p:ext uri="{BB962C8B-B14F-4D97-AF65-F5344CB8AC3E}">
        <p14:creationId xmlns:p14="http://schemas.microsoft.com/office/powerpoint/2010/main" val="3708270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23</a:t>
            </a:fld>
            <a:endParaRPr lang="en-GB"/>
          </a:p>
        </p:txBody>
      </p:sp>
    </p:spTree>
    <p:extLst>
      <p:ext uri="{BB962C8B-B14F-4D97-AF65-F5344CB8AC3E}">
        <p14:creationId xmlns:p14="http://schemas.microsoft.com/office/powerpoint/2010/main" val="1248830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24</a:t>
            </a:fld>
            <a:endParaRPr lang="en-GB"/>
          </a:p>
        </p:txBody>
      </p:sp>
    </p:spTree>
    <p:extLst>
      <p:ext uri="{BB962C8B-B14F-4D97-AF65-F5344CB8AC3E}">
        <p14:creationId xmlns:p14="http://schemas.microsoft.com/office/powerpoint/2010/main" val="2968855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25</a:t>
            </a:fld>
            <a:endParaRPr lang="en-GB"/>
          </a:p>
        </p:txBody>
      </p:sp>
    </p:spTree>
    <p:extLst>
      <p:ext uri="{BB962C8B-B14F-4D97-AF65-F5344CB8AC3E}">
        <p14:creationId xmlns:p14="http://schemas.microsoft.com/office/powerpoint/2010/main" val="3188804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26</a:t>
            </a:fld>
            <a:endParaRPr lang="en-GB"/>
          </a:p>
        </p:txBody>
      </p:sp>
    </p:spTree>
    <p:extLst>
      <p:ext uri="{BB962C8B-B14F-4D97-AF65-F5344CB8AC3E}">
        <p14:creationId xmlns:p14="http://schemas.microsoft.com/office/powerpoint/2010/main" val="781016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27</a:t>
            </a:fld>
            <a:endParaRPr lang="en-GB"/>
          </a:p>
        </p:txBody>
      </p:sp>
    </p:spTree>
    <p:extLst>
      <p:ext uri="{BB962C8B-B14F-4D97-AF65-F5344CB8AC3E}">
        <p14:creationId xmlns:p14="http://schemas.microsoft.com/office/powerpoint/2010/main" val="15482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28</a:t>
            </a:fld>
            <a:endParaRPr lang="en-GB"/>
          </a:p>
        </p:txBody>
      </p:sp>
    </p:spTree>
    <p:extLst>
      <p:ext uri="{BB962C8B-B14F-4D97-AF65-F5344CB8AC3E}">
        <p14:creationId xmlns:p14="http://schemas.microsoft.com/office/powerpoint/2010/main" val="4071333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29</a:t>
            </a:fld>
            <a:endParaRPr lang="en-GB"/>
          </a:p>
        </p:txBody>
      </p:sp>
    </p:spTree>
    <p:extLst>
      <p:ext uri="{BB962C8B-B14F-4D97-AF65-F5344CB8AC3E}">
        <p14:creationId xmlns:p14="http://schemas.microsoft.com/office/powerpoint/2010/main" val="2497032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ED58D4-DC8A-4004-B76E-DA593372ED39}" type="slidenum">
              <a:rPr lang="en-GB" smtClean="0"/>
              <a:t>30</a:t>
            </a:fld>
            <a:endParaRPr lang="en-GB"/>
          </a:p>
        </p:txBody>
      </p:sp>
    </p:spTree>
    <p:extLst>
      <p:ext uri="{BB962C8B-B14F-4D97-AF65-F5344CB8AC3E}">
        <p14:creationId xmlns:p14="http://schemas.microsoft.com/office/powerpoint/2010/main" val="1743079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33</a:t>
            </a:fld>
            <a:endParaRPr lang="en-US" dirty="0"/>
          </a:p>
        </p:txBody>
      </p:sp>
    </p:spTree>
    <p:extLst>
      <p:ext uri="{BB962C8B-B14F-4D97-AF65-F5344CB8AC3E}">
        <p14:creationId xmlns:p14="http://schemas.microsoft.com/office/powerpoint/2010/main" val="3795989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4</a:t>
            </a:fld>
            <a:endParaRPr lang="en-US" dirty="0"/>
          </a:p>
        </p:txBody>
      </p:sp>
    </p:spTree>
    <p:extLst>
      <p:ext uri="{BB962C8B-B14F-4D97-AF65-F5344CB8AC3E}">
        <p14:creationId xmlns:p14="http://schemas.microsoft.com/office/powerpoint/2010/main" val="2123140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a:t>
            </a:r>
          </a:p>
          <a:p>
            <a:endParaRPr lang="en-US" dirty="0"/>
          </a:p>
          <a:p>
            <a:r>
              <a:rPr lang="en-US" dirty="0"/>
              <a:t>EPUB 3 is built on web technologies, but you don’t have to be a web developer to take advantage of this versatile format. We will look at some simple ways to create EPUBs a bit later that rely on your existing knowledge of Word and your current workflow. </a:t>
            </a:r>
            <a:endParaRPr lang="fr-CA" dirty="0"/>
          </a:p>
        </p:txBody>
      </p:sp>
      <p:sp>
        <p:nvSpPr>
          <p:cNvPr id="4" name="Slide Number Placeholder 3"/>
          <p:cNvSpPr>
            <a:spLocks noGrp="1"/>
          </p:cNvSpPr>
          <p:nvPr>
            <p:ph type="sldNum" sz="quarter" idx="5"/>
          </p:nvPr>
        </p:nvSpPr>
        <p:spPr/>
        <p:txBody>
          <a:bodyPr/>
          <a:lstStyle/>
          <a:p>
            <a:fld id="{DF32485E-4457-A240-BF5C-721FE5D39035}" type="slidenum">
              <a:rPr lang="en-US" smtClean="0"/>
              <a:t>5</a:t>
            </a:fld>
            <a:endParaRPr lang="en-US" dirty="0"/>
          </a:p>
        </p:txBody>
      </p:sp>
    </p:spTree>
    <p:extLst>
      <p:ext uri="{BB962C8B-B14F-4D97-AF65-F5344CB8AC3E}">
        <p14:creationId xmlns:p14="http://schemas.microsoft.com/office/powerpoint/2010/main" val="264069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6</a:t>
            </a:fld>
            <a:endParaRPr lang="en-US" dirty="0"/>
          </a:p>
        </p:txBody>
      </p:sp>
    </p:spTree>
    <p:extLst>
      <p:ext uri="{BB962C8B-B14F-4D97-AF65-F5344CB8AC3E}">
        <p14:creationId xmlns:p14="http://schemas.microsoft.com/office/powerpoint/2010/main" val="116211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8</a:t>
            </a:fld>
            <a:endParaRPr lang="en-US" dirty="0"/>
          </a:p>
        </p:txBody>
      </p:sp>
    </p:spTree>
    <p:extLst>
      <p:ext uri="{BB962C8B-B14F-4D97-AF65-F5344CB8AC3E}">
        <p14:creationId xmlns:p14="http://schemas.microsoft.com/office/powerpoint/2010/main" val="2473833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Darrin will play a short video demonstrating WordToEPUB</a:t>
            </a:r>
          </a:p>
        </p:txBody>
      </p:sp>
      <p:sp>
        <p:nvSpPr>
          <p:cNvPr id="4" name="Slide Number Placeholder 3"/>
          <p:cNvSpPr>
            <a:spLocks noGrp="1"/>
          </p:cNvSpPr>
          <p:nvPr>
            <p:ph type="sldNum" sz="quarter" idx="5"/>
          </p:nvPr>
        </p:nvSpPr>
        <p:spPr/>
        <p:txBody>
          <a:bodyPr/>
          <a:lstStyle/>
          <a:p>
            <a:fld id="{DF32485E-4457-A240-BF5C-721FE5D39035}" type="slidenum">
              <a:rPr lang="en-US" smtClean="0"/>
              <a:t>10</a:t>
            </a:fld>
            <a:endParaRPr lang="en-US" dirty="0"/>
          </a:p>
        </p:txBody>
      </p:sp>
    </p:spTree>
    <p:extLst>
      <p:ext uri="{BB962C8B-B14F-4D97-AF65-F5344CB8AC3E}">
        <p14:creationId xmlns:p14="http://schemas.microsoft.com/office/powerpoint/2010/main" val="441352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11</a:t>
            </a:fld>
            <a:endParaRPr lang="en-US" dirty="0"/>
          </a:p>
        </p:txBody>
      </p:sp>
    </p:spTree>
    <p:extLst>
      <p:ext uri="{BB962C8B-B14F-4D97-AF65-F5344CB8AC3E}">
        <p14:creationId xmlns:p14="http://schemas.microsoft.com/office/powerpoint/2010/main" val="2280521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8D9DAB4-01EC-4B0C-A643-E9764FC72C27}" type="slidenum">
              <a:rPr lang="en-US" smtClean="0"/>
              <a:pPr/>
              <a:t>12</a:t>
            </a:fld>
            <a:endParaRPr lang="en-US" dirty="0"/>
          </a:p>
        </p:txBody>
      </p:sp>
    </p:spTree>
    <p:extLst>
      <p:ext uri="{BB962C8B-B14F-4D97-AF65-F5344CB8AC3E}">
        <p14:creationId xmlns:p14="http://schemas.microsoft.com/office/powerpoint/2010/main" val="1823944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2E0A2-2B2A-32CE-9FF7-1AE30D922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551BD-5D52-E7D7-451E-DA33B31DB6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28B3E7-7913-C5B7-7FB5-74EFC48D7676}"/>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C2AC4678-F3D3-29EA-151A-819DD11CC3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9A9FA3-7BE9-D68D-6B64-A356C556E533}"/>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3595494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0F98-113B-613C-48D1-243F0C324E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718F5E-2D33-F4BC-90B5-91F1A1C90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73732-2020-4838-536C-3760D3DA7653}"/>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FBEE65A3-1B57-60CD-AD06-73134FDB3C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3372B9-77F5-6A12-0505-C189F0F2A3DF}"/>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23949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0E6F2-2180-EAB3-6A60-48E5864BA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7FFEF-B119-BB24-5D2A-FAEE8491D5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7E4E5-00BA-8A4F-7765-79607EF33108}"/>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D82912A8-E8DC-5C0E-C603-CB40837E57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D571D5-9116-208E-FBE6-43442410D221}"/>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2327227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DB5C-6020-0A0E-9AA3-DAC74DADB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B414B-1950-E229-E4DB-1009B9DC3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F1C33-7E25-0F54-B138-B38DD8E75F4E}"/>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6590D38D-15EC-ED6D-4EF6-6D6749EF06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71FD84-0EB3-E56D-614D-9CBDB480923E}"/>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201118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293B-8E15-8712-3263-B4CFF73FC9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EB4B52-EB25-6438-7E48-9635697CE5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84E392-4366-9F9A-9370-D42F783358C1}"/>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DC96EEFC-12BA-CE9F-5953-612EFEC78F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A9BF021-5644-1042-7072-3788E63A1335}"/>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403645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EC78-D19B-C15F-FAC6-2FA87B9783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70BD78-C79B-C71F-171C-BC3D13DEAF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C7B71D-4231-807D-5BCB-FCD79AE717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9467C4-9BF6-9479-ED60-CF110701EA19}"/>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6" name="Footer Placeholder 5">
            <a:extLst>
              <a:ext uri="{FF2B5EF4-FFF2-40B4-BE49-F238E27FC236}">
                <a16:creationId xmlns:a16="http://schemas.microsoft.com/office/drawing/2014/main" id="{B46B0AFD-9AFF-DA7E-E6D8-084369AAE5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4EDF4C5-EC8F-2EA9-1941-AEDD3ABA122E}"/>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3708751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EC56F-8FF7-1467-A280-10EAB6FF91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FA5662-D84E-CAE2-09F4-399D846375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F06EC-3214-59B1-7D9A-894D9EBBEA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26F48C-EA52-D96F-993F-EABF420EAC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F510C-453D-5AE0-84CD-64DA203143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B78A20-6778-FAA5-4A2B-7DCD03BC86C3}"/>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8" name="Footer Placeholder 7">
            <a:extLst>
              <a:ext uri="{FF2B5EF4-FFF2-40B4-BE49-F238E27FC236}">
                <a16:creationId xmlns:a16="http://schemas.microsoft.com/office/drawing/2014/main" id="{4E438C04-EEF2-78CE-D089-EF303DB0371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B6EA51-611F-2084-C00E-4DB48B125867}"/>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323068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911A-AEBF-13F4-8E62-D505673FE5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8CD03B-F08C-8141-169D-5C2D920D986F}"/>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4" name="Footer Placeholder 3">
            <a:extLst>
              <a:ext uri="{FF2B5EF4-FFF2-40B4-BE49-F238E27FC236}">
                <a16:creationId xmlns:a16="http://schemas.microsoft.com/office/drawing/2014/main" id="{78DB4496-21AF-D706-2477-C6062554673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6DF0BB5-98C4-6F91-BDA9-A8C606EAF025}"/>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162774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516E70-F735-2FDB-13DA-04AA51AA9C0A}"/>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3" name="Footer Placeholder 2">
            <a:extLst>
              <a:ext uri="{FF2B5EF4-FFF2-40B4-BE49-F238E27FC236}">
                <a16:creationId xmlns:a16="http://schemas.microsoft.com/office/drawing/2014/main" id="{43FBD0D4-2A43-4898-8C2C-8B9CB9094C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EC67BD-E459-F5FF-8669-F9834365F749}"/>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51239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183F-BD36-642F-33F3-C4426476D6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3EBD90-D26D-3381-6D55-0C526BE3D0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16FF0-6F99-316A-D143-03D20CA91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EA3CB-537E-45EE-B4C8-109B1DEA92E4}"/>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6" name="Footer Placeholder 5">
            <a:extLst>
              <a:ext uri="{FF2B5EF4-FFF2-40B4-BE49-F238E27FC236}">
                <a16:creationId xmlns:a16="http://schemas.microsoft.com/office/drawing/2014/main" id="{C19CA8E6-7B62-532A-CC0F-D25790834FA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9A542E8-6943-EB3D-CB76-9E27039C7404}"/>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75244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CAC5-FC80-5F56-B5BF-9378CC3E6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036FF7-9904-732B-A92C-6492DA7A4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2F45483-AC7A-A144-E5A4-541433F2D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D1045-C014-1768-71D9-C89051A1D5FF}"/>
              </a:ext>
            </a:extLst>
          </p:cNvPr>
          <p:cNvSpPr>
            <a:spLocks noGrp="1"/>
          </p:cNvSpPr>
          <p:nvPr>
            <p:ph type="dt" sz="half" idx="10"/>
          </p:nvPr>
        </p:nvSpPr>
        <p:spPr/>
        <p:txBody>
          <a:bodyPr/>
          <a:lstStyle/>
          <a:p>
            <a:fld id="{7D91DACF-03A3-4C6F-BB0C-77F6F49CE55B}" type="datetimeFigureOut">
              <a:rPr lang="en-US" smtClean="0"/>
              <a:t>11/3/23</a:t>
            </a:fld>
            <a:endParaRPr lang="en-US" dirty="0"/>
          </a:p>
        </p:txBody>
      </p:sp>
      <p:sp>
        <p:nvSpPr>
          <p:cNvPr id="6" name="Footer Placeholder 5">
            <a:extLst>
              <a:ext uri="{FF2B5EF4-FFF2-40B4-BE49-F238E27FC236}">
                <a16:creationId xmlns:a16="http://schemas.microsoft.com/office/drawing/2014/main" id="{6EF62B37-8CA5-3B54-F166-C3AA123264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052F3C-328A-38A6-1D2B-1534F3739443}"/>
              </a:ext>
            </a:extLst>
          </p:cNvPr>
          <p:cNvSpPr>
            <a:spLocks noGrp="1"/>
          </p:cNvSpPr>
          <p:nvPr>
            <p:ph type="sldNum" sz="quarter" idx="12"/>
          </p:nvPr>
        </p:nvSpPr>
        <p:spPr/>
        <p:txBody>
          <a:bodyPr/>
          <a:lstStyle/>
          <a:p>
            <a:fld id="{E6A05A8E-7760-4188-8849-E833E7C6BD8C}" type="slidenum">
              <a:rPr lang="en-US" smtClean="0"/>
              <a:t>‹#›</a:t>
            </a:fld>
            <a:endParaRPr lang="en-US" dirty="0"/>
          </a:p>
        </p:txBody>
      </p:sp>
    </p:spTree>
    <p:extLst>
      <p:ext uri="{BB962C8B-B14F-4D97-AF65-F5344CB8AC3E}">
        <p14:creationId xmlns:p14="http://schemas.microsoft.com/office/powerpoint/2010/main" val="553378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850E6C-7D60-27F5-1873-C3A2DF7835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BF3C64-B5FE-6949-54F8-2E069FCDAC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64319B-9C45-A5FD-E154-C9764912A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1DACF-03A3-4C6F-BB0C-77F6F49CE55B}" type="datetimeFigureOut">
              <a:rPr lang="en-US" smtClean="0"/>
              <a:t>11/3/23</a:t>
            </a:fld>
            <a:endParaRPr lang="en-US" dirty="0"/>
          </a:p>
        </p:txBody>
      </p:sp>
      <p:sp>
        <p:nvSpPr>
          <p:cNvPr id="5" name="Footer Placeholder 4">
            <a:extLst>
              <a:ext uri="{FF2B5EF4-FFF2-40B4-BE49-F238E27FC236}">
                <a16:creationId xmlns:a16="http://schemas.microsoft.com/office/drawing/2014/main" id="{FE64E38C-C7E7-45B7-CBA4-1127CA814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94C92B-BF1D-BD8D-13FB-466382F91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05A8E-7760-4188-8849-E833E7C6BD8C}" type="slidenum">
              <a:rPr lang="en-US" smtClean="0"/>
              <a:t>‹#›</a:t>
            </a:fld>
            <a:endParaRPr lang="en-US" dirty="0"/>
          </a:p>
        </p:txBody>
      </p:sp>
    </p:spTree>
    <p:extLst>
      <p:ext uri="{BB962C8B-B14F-4D97-AF65-F5344CB8AC3E}">
        <p14:creationId xmlns:p14="http://schemas.microsoft.com/office/powerpoint/2010/main" val="3117413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epubtest.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nclusivepublishing.org/rs-accessibilit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epubtest.org/results/3597" TargetMode="External"/><Relationship Id="rId13" Type="http://schemas.openxmlformats.org/officeDocument/2006/relationships/image" Target="../media/image15.png"/><Relationship Id="rId3" Type="http://schemas.openxmlformats.org/officeDocument/2006/relationships/hyperlink" Target="https://epubtest.org/results/3574" TargetMode="External"/><Relationship Id="rId7" Type="http://schemas.openxmlformats.org/officeDocument/2006/relationships/hyperlink" Target="https://epubtest.org/results/3595" TargetMode="External"/><Relationship Id="rId12"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epubtest.org/results/3592" TargetMode="External"/><Relationship Id="rId11" Type="http://schemas.openxmlformats.org/officeDocument/2006/relationships/image" Target="../media/image14.png"/><Relationship Id="rId5" Type="http://schemas.openxmlformats.org/officeDocument/2006/relationships/hyperlink" Target="https://epubtest.org/results/3590" TargetMode="External"/><Relationship Id="rId10" Type="http://schemas.microsoft.com/office/2007/relationships/hdphoto" Target="../media/hdphoto1.wdp"/><Relationship Id="rId4" Type="http://schemas.openxmlformats.org/officeDocument/2006/relationships/hyperlink" Target="https://epubtest.org/results/3583" TargetMode="External"/><Relationship Id="rId9" Type="http://schemas.openxmlformats.org/officeDocument/2006/relationships/image" Target="../media/image13.pn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openxmlformats.org/officeDocument/2006/relationships/hyperlink" Target="https://epubtest.org/results/3610" TargetMode="External"/><Relationship Id="rId13" Type="http://schemas.openxmlformats.org/officeDocument/2006/relationships/image" Target="../media/image14.png"/><Relationship Id="rId3" Type="http://schemas.openxmlformats.org/officeDocument/2006/relationships/hyperlink" Target="https://epubtest.org/results/557" TargetMode="External"/><Relationship Id="rId7" Type="http://schemas.openxmlformats.org/officeDocument/2006/relationships/hyperlink" Target="https://epubtest.org/results/3611" TargetMode="External"/><Relationship Id="rId12"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epubtest.org/results/522" TargetMode="External"/><Relationship Id="rId11" Type="http://schemas.openxmlformats.org/officeDocument/2006/relationships/image" Target="../media/image15.png"/><Relationship Id="rId5" Type="http://schemas.openxmlformats.org/officeDocument/2006/relationships/hyperlink" Target="https://epubtest.org/results/3612" TargetMode="External"/><Relationship Id="rId10" Type="http://schemas.microsoft.com/office/2007/relationships/hdphoto" Target="../media/hdphoto4.wdp"/><Relationship Id="rId4" Type="http://schemas.openxmlformats.org/officeDocument/2006/relationships/hyperlink" Target="https://epubtest.org/results/521" TargetMode="External"/><Relationship Id="rId9" Type="http://schemas.openxmlformats.org/officeDocument/2006/relationships/image" Target="../media/image16.png"/><Relationship Id="rId1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hyperlink" Target="https://epubtest.org/results/552" TargetMode="External"/><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3.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hyperlink" Target="https://epubtest.org/results/408" TargetMode="External"/><Relationship Id="rId7" Type="http://schemas.openxmlformats.org/officeDocument/2006/relationships/image" Target="../media/image22.png"/><Relationship Id="rId12"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epubtest.org/results/3624" TargetMode="External"/><Relationship Id="rId11" Type="http://schemas.openxmlformats.org/officeDocument/2006/relationships/image" Target="../media/image23.jpeg"/><Relationship Id="rId5" Type="http://schemas.openxmlformats.org/officeDocument/2006/relationships/hyperlink" Target="https://epubtest.org/results/3570" TargetMode="External"/><Relationship Id="rId10" Type="http://schemas.microsoft.com/office/2007/relationships/hdphoto" Target="../media/hdphoto2.wdp"/><Relationship Id="rId4" Type="http://schemas.openxmlformats.org/officeDocument/2006/relationships/hyperlink" Target="https://epubtest.org/results/529" TargetMode="External"/><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pubtest.org/" TargetMode="External"/><Relationship Id="rId7" Type="http://schemas.openxmlformats.org/officeDocument/2006/relationships/hyperlink" Target="https://daisy.org/wordtoepub" TargetMode="External"/><Relationship Id="rId2" Type="http://schemas.openxmlformats.org/officeDocument/2006/relationships/hyperlink" Target="https://inclusivepublishing.org/rs-accessibility/" TargetMode="External"/><Relationship Id="rId1" Type="http://schemas.openxmlformats.org/officeDocument/2006/relationships/slideLayout" Target="../slideLayouts/slideLayout2.xml"/><Relationship Id="rId6" Type="http://schemas.openxmlformats.org/officeDocument/2006/relationships/hyperlink" Target="https://daisy.org/epub-in-he" TargetMode="External"/><Relationship Id="rId5" Type="http://schemas.openxmlformats.org/officeDocument/2006/relationships/hyperlink" Target="https://daisy.org/webinars" TargetMode="External"/><Relationship Id="rId4" Type="http://schemas.openxmlformats.org/officeDocument/2006/relationships/hyperlink" Target="https://daisy.org/hel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s://daisy.org/activities/software/wordtoepub/"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B9EB4-6421-48AB-4A27-E713DF9CD686}"/>
              </a:ext>
            </a:extLst>
          </p:cNvPr>
          <p:cNvSpPr>
            <a:spLocks noGrp="1"/>
          </p:cNvSpPr>
          <p:nvPr>
            <p:ph type="ctrTitle"/>
          </p:nvPr>
        </p:nvSpPr>
        <p:spPr/>
        <p:txBody>
          <a:bodyPr>
            <a:normAutofit fontScale="90000"/>
          </a:bodyPr>
          <a:lstStyle/>
          <a:p>
            <a:r>
              <a:rPr lang="en-US" dirty="0"/>
              <a:t>Eliminating Students Dependence on Alternative Materials Using EPUB’s</a:t>
            </a:r>
          </a:p>
        </p:txBody>
      </p:sp>
      <p:sp>
        <p:nvSpPr>
          <p:cNvPr id="3" name="Subtitle 2">
            <a:extLst>
              <a:ext uri="{FF2B5EF4-FFF2-40B4-BE49-F238E27FC236}">
                <a16:creationId xmlns:a16="http://schemas.microsoft.com/office/drawing/2014/main" id="{1EA67783-065E-DA4E-0903-065E7BE982ED}"/>
              </a:ext>
            </a:extLst>
          </p:cNvPr>
          <p:cNvSpPr>
            <a:spLocks noGrp="1"/>
          </p:cNvSpPr>
          <p:nvPr>
            <p:ph type="subTitle" idx="1"/>
          </p:nvPr>
        </p:nvSpPr>
        <p:spPr/>
        <p:txBody>
          <a:bodyPr>
            <a:normAutofit lnSpcReduction="10000"/>
          </a:bodyPr>
          <a:lstStyle/>
          <a:p>
            <a:r>
              <a:rPr lang="en-US" dirty="0"/>
              <a:t>Presented by:</a:t>
            </a:r>
          </a:p>
          <a:p>
            <a:r>
              <a:rPr lang="en-US" dirty="0"/>
              <a:t>Darrin Evans</a:t>
            </a:r>
          </a:p>
          <a:p>
            <a:r>
              <a:rPr lang="en-US" dirty="0"/>
              <a:t>NC Virtual Learning Community PD Center Director</a:t>
            </a:r>
          </a:p>
          <a:p>
            <a:r>
              <a:rPr lang="en-US" dirty="0"/>
              <a:t>daevans3@waketech.edu</a:t>
            </a:r>
          </a:p>
        </p:txBody>
      </p:sp>
    </p:spTree>
    <p:extLst>
      <p:ext uri="{BB962C8B-B14F-4D97-AF65-F5344CB8AC3E}">
        <p14:creationId xmlns:p14="http://schemas.microsoft.com/office/powerpoint/2010/main" val="2502622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61B4-6E13-4745-90EE-DC75720E421C}"/>
              </a:ext>
            </a:extLst>
          </p:cNvPr>
          <p:cNvSpPr>
            <a:spLocks noGrp="1"/>
          </p:cNvSpPr>
          <p:nvPr>
            <p:ph type="title"/>
          </p:nvPr>
        </p:nvSpPr>
        <p:spPr/>
        <p:txBody>
          <a:bodyPr/>
          <a:lstStyle/>
          <a:p>
            <a:r>
              <a:rPr lang="en-US" dirty="0"/>
              <a:t>WordToEPUB - Demonstration</a:t>
            </a:r>
          </a:p>
        </p:txBody>
      </p:sp>
      <p:pic>
        <p:nvPicPr>
          <p:cNvPr id="5" name="word2epub tutorial (1)" descr="A brief demo of using the WordToEPUB tool to create an EPUB from an accessible Word Document. ">
            <a:hlinkClick r:id="" action="ppaction://media"/>
            <a:extLst>
              <a:ext uri="{FF2B5EF4-FFF2-40B4-BE49-F238E27FC236}">
                <a16:creationId xmlns:a16="http://schemas.microsoft.com/office/drawing/2014/main" id="{41C37BDD-8C7F-4F32-8961-AC5FFC1784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150427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dirty="0"/>
              <a:t>Evaluating Reading Apps</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600200"/>
            <a:ext cx="10972800" cy="4876800"/>
          </a:xfrm>
        </p:spPr>
        <p:txBody>
          <a:bodyPr/>
          <a:lstStyle/>
          <a:p>
            <a:r>
              <a:rPr lang="en-US" dirty="0"/>
              <a:t>For an accessible reading experience both the reading system and the content need to conform to standards and best practices</a:t>
            </a:r>
          </a:p>
          <a:p>
            <a:r>
              <a:rPr lang="en-US" dirty="0"/>
              <a:t>Tools are available to test for validity &amp; accessibility of content</a:t>
            </a:r>
          </a:p>
          <a:p>
            <a:r>
              <a:rPr lang="en-US" dirty="0"/>
              <a:t>Reading systems accessibility can be ensured by supporting accessibility tests which are based on user requirements and best practices</a:t>
            </a:r>
          </a:p>
          <a:p>
            <a:pPr marL="0" indent="0">
              <a:buNone/>
            </a:pPr>
            <a:endParaRPr lang="en-US" dirty="0"/>
          </a:p>
        </p:txBody>
      </p:sp>
    </p:spTree>
    <p:extLst>
      <p:ext uri="{BB962C8B-B14F-4D97-AF65-F5344CB8AC3E}">
        <p14:creationId xmlns:p14="http://schemas.microsoft.com/office/powerpoint/2010/main" val="855091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a:xfrm>
            <a:off x="515257" y="291241"/>
            <a:ext cx="10668000" cy="1169987"/>
          </a:xfrm>
        </p:spPr>
        <p:txBody>
          <a:bodyPr/>
          <a:lstStyle/>
          <a:p>
            <a:r>
              <a:rPr lang="fr-FR" dirty="0"/>
              <a:t>Evaluation Reading Applications</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600200"/>
            <a:ext cx="10972800" cy="4876800"/>
          </a:xfrm>
        </p:spPr>
        <p:txBody>
          <a:bodyPr/>
          <a:lstStyle/>
          <a:p>
            <a:pPr marL="0" indent="0">
              <a:buNone/>
            </a:pPr>
            <a:r>
              <a:rPr lang="en-US" dirty="0">
                <a:latin typeface="Atkinson Hyperlegible"/>
              </a:rPr>
              <a:t>Fundamentals for accessible reading </a:t>
            </a:r>
          </a:p>
          <a:p>
            <a:r>
              <a:rPr lang="en-US" dirty="0">
                <a:latin typeface="Atkinson Hyperlegible"/>
              </a:rPr>
              <a:t>Visual adjustments</a:t>
            </a:r>
          </a:p>
          <a:p>
            <a:r>
              <a:rPr lang="en-US" dirty="0">
                <a:latin typeface="Atkinson Hyperlegible"/>
              </a:rPr>
              <a:t>Read Aloud</a:t>
            </a:r>
          </a:p>
          <a:p>
            <a:r>
              <a:rPr lang="en-US" dirty="0">
                <a:latin typeface="Atkinson Hyperlegible"/>
              </a:rPr>
              <a:t>Screen Reader support</a:t>
            </a:r>
            <a:endParaRPr lang="en-US" dirty="0"/>
          </a:p>
          <a:p>
            <a:r>
              <a:rPr lang="en-US" dirty="0">
                <a:latin typeface="Atkinson Hyperlegible"/>
              </a:rPr>
              <a:t>Support for education features</a:t>
            </a:r>
          </a:p>
          <a:p>
            <a:pPr lvl="1"/>
            <a:r>
              <a:rPr lang="en-US" dirty="0">
                <a:latin typeface="Atkinson Hyperlegible"/>
              </a:rPr>
              <a:t>Math</a:t>
            </a:r>
          </a:p>
          <a:p>
            <a:pPr lvl="1"/>
            <a:r>
              <a:rPr lang="en-US" dirty="0">
                <a:latin typeface="Atkinson Hyperlegible"/>
              </a:rPr>
              <a:t>Extended descriptions </a:t>
            </a:r>
            <a:endParaRPr lang="en-US" dirty="0"/>
          </a:p>
        </p:txBody>
      </p:sp>
    </p:spTree>
    <p:extLst>
      <p:ext uri="{BB962C8B-B14F-4D97-AF65-F5344CB8AC3E}">
        <p14:creationId xmlns:p14="http://schemas.microsoft.com/office/powerpoint/2010/main" val="1854444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973-92CE-AD30-8F7A-64450739EB1E}"/>
              </a:ext>
            </a:extLst>
          </p:cNvPr>
          <p:cNvSpPr>
            <a:spLocks noGrp="1"/>
          </p:cNvSpPr>
          <p:nvPr>
            <p:ph type="title"/>
          </p:nvPr>
        </p:nvSpPr>
        <p:spPr/>
        <p:txBody>
          <a:bodyPr/>
          <a:lstStyle/>
          <a:p>
            <a:r>
              <a:rPr lang="en-GB" dirty="0"/>
              <a:t>EPUB Reading Applications</a:t>
            </a:r>
          </a:p>
        </p:txBody>
      </p:sp>
      <p:sp>
        <p:nvSpPr>
          <p:cNvPr id="3" name="Content Placeholder 2">
            <a:extLst>
              <a:ext uri="{FF2B5EF4-FFF2-40B4-BE49-F238E27FC236}">
                <a16:creationId xmlns:a16="http://schemas.microsoft.com/office/drawing/2014/main" id="{8B425CD6-7030-211D-8533-1B5EDD695DED}"/>
              </a:ext>
            </a:extLst>
          </p:cNvPr>
          <p:cNvSpPr>
            <a:spLocks noGrp="1"/>
          </p:cNvSpPr>
          <p:nvPr>
            <p:ph idx="1"/>
          </p:nvPr>
        </p:nvSpPr>
        <p:spPr/>
        <p:txBody>
          <a:bodyPr/>
          <a:lstStyle/>
          <a:p>
            <a:pPr>
              <a:lnSpc>
                <a:spcPct val="107000"/>
              </a:lnSpc>
              <a:spcAft>
                <a:spcPts val="1067"/>
              </a:spcAft>
            </a:pPr>
            <a:r>
              <a:rPr lang="en-US" sz="1600" dirty="0">
                <a:latin typeface="Calibri" panose="020F0502020204030204" pitchFamily="34" charset="0"/>
                <a:ea typeface="Calibri" panose="020F0502020204030204" pitchFamily="34" charset="0"/>
                <a:cs typeface="Arial" panose="020B0604020202020204" pitchFamily="34" charset="0"/>
              </a:rPr>
              <a:t>EPUB is the preferred digital file format used by publishers to distribute textbooks, and it is the most accessible mainstream publishing format ever developed. However, the app or device used has an incredible impact on the reading experience, and especially for students using Assistive Technology. If a first-year student is trained in using a great EPUB reading system, you will find that their demands for alternative materials drops through the floor. This section will provide guidance to DSO professionals on what reading apps and devices they can recommend to their students and why.</a:t>
            </a:r>
            <a:endParaRPr lang="en-GB"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67"/>
              </a:spcAft>
            </a:pPr>
            <a:r>
              <a:rPr lang="en-US" sz="1600" dirty="0">
                <a:latin typeface="Calibri" panose="020F0502020204030204" pitchFamily="34" charset="0"/>
                <a:ea typeface="Calibri" panose="020F0502020204030204" pitchFamily="34" charset="0"/>
                <a:cs typeface="Arial" panose="020B0604020202020204" pitchFamily="34" charset="0"/>
              </a:rPr>
              <a:t>EPUB Reading Systems in Higher Ed are rigorously evaluated with Assistive Technology by persons with print disabilities and accessibility experts. The results are tracked at </a:t>
            </a:r>
            <a:r>
              <a:rPr lang="en-US" sz="1600" u="sng" dirty="0">
                <a:solidFill>
                  <a:srgbClr val="0563C1"/>
                </a:solidFill>
                <a:latin typeface="Calibri" panose="020F0502020204030204" pitchFamily="34" charset="0"/>
                <a:ea typeface="Calibri" panose="020F0502020204030204" pitchFamily="34" charset="0"/>
                <a:cs typeface="Arial" panose="020B0604020202020204" pitchFamily="34" charset="0"/>
                <a:hlinkClick r:id="rId3"/>
              </a:rPr>
              <a:t>http://www.epubtest.org</a:t>
            </a:r>
            <a:r>
              <a:rPr lang="en-US" sz="1600" dirty="0">
                <a:latin typeface="Calibri" panose="020F0502020204030204" pitchFamily="34" charset="0"/>
                <a:ea typeface="Calibri" panose="020F0502020204030204" pitchFamily="34" charset="0"/>
                <a:cs typeface="Arial" panose="020B0604020202020204" pitchFamily="34" charset="0"/>
              </a:rPr>
              <a:t>. All the major Reading Systems and Apps used in Higher Ed are evaluated, including popular specialized apps used by students with disabilities. </a:t>
            </a:r>
            <a:endParaRPr lang="en-GB"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1067"/>
              </a:spcAft>
            </a:pPr>
            <a:r>
              <a:rPr lang="en-US" sz="1600" dirty="0">
                <a:latin typeface="Calibri" panose="020F0502020204030204" pitchFamily="34" charset="0"/>
                <a:ea typeface="Calibri" panose="020F0502020204030204" pitchFamily="34" charset="0"/>
                <a:cs typeface="Arial" panose="020B0604020202020204" pitchFamily="34" charset="0"/>
              </a:rPr>
              <a:t>We will start with our experts providing a detailed explanation of the testing methodology that uses controlled EPUB test books, including Math and STEM titles. Most of the session we will spend providing results and recommendations on which Reading Systems to recommend to students, and we will highlight some of the latest developments that benefit learners with print disabilities. Finally, we will provide an extensive list of resources and demonstration videos as well as how to easily keep up to date with the ongoing testing.</a:t>
            </a:r>
            <a:endParaRPr lang="en-GB" sz="16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320835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EPUBTEST.org – overview </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643741"/>
            <a:ext cx="10972800" cy="4876800"/>
          </a:xfrm>
        </p:spPr>
        <p:txBody>
          <a:bodyPr/>
          <a:lstStyle/>
          <a:p>
            <a:r>
              <a:rPr lang="en-US" sz="2400"/>
              <a:t>Has tests for evaluating reading system support for accessibility requirements </a:t>
            </a:r>
          </a:p>
          <a:p>
            <a:r>
              <a:rPr lang="en-US" sz="2400"/>
              <a:t>Evaluations conducted by accessibility experts and users of assistive technology  from all over the world </a:t>
            </a:r>
          </a:p>
          <a:p>
            <a:r>
              <a:rPr lang="en-US" sz="2400"/>
              <a:t>Tests conducted with different assistive technology, OS, browser and device combinations, for example  </a:t>
            </a:r>
          </a:p>
          <a:p>
            <a:pPr lvl="1"/>
            <a:r>
              <a:rPr lang="en-US" sz="2133"/>
              <a:t>Reading app tested with NVDA on Windows 11 in Google Chrome </a:t>
            </a:r>
          </a:p>
          <a:p>
            <a:pPr lvl="1"/>
            <a:r>
              <a:rPr lang="en-US" sz="2133"/>
              <a:t>Reading app tested with Voiceover on iOS 16 with Braille Display</a:t>
            </a:r>
          </a:p>
          <a:p>
            <a:r>
              <a:rPr lang="en-US" sz="2400"/>
              <a:t>Test results help developers to improve their products</a:t>
            </a:r>
          </a:p>
          <a:p>
            <a:r>
              <a:rPr lang="en-US" sz="2400"/>
              <a:t>Test results help institutional purchasers to select most accessible solutions. </a:t>
            </a:r>
          </a:p>
        </p:txBody>
      </p:sp>
    </p:spTree>
    <p:extLst>
      <p:ext uri="{BB962C8B-B14F-4D97-AF65-F5344CB8AC3E}">
        <p14:creationId xmlns:p14="http://schemas.microsoft.com/office/powerpoint/2010/main" val="1125330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EPUBTEST.org – Testing framework </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611085"/>
            <a:ext cx="10972800" cy="4876800"/>
          </a:xfrm>
        </p:spPr>
        <p:txBody>
          <a:bodyPr/>
          <a:lstStyle/>
          <a:p>
            <a:r>
              <a:rPr lang="en-US" sz="2400"/>
              <a:t>Fundamental accessibility tests </a:t>
            </a:r>
          </a:p>
          <a:p>
            <a:pPr lvl="1"/>
            <a:r>
              <a:rPr lang="en-US"/>
              <a:t>Basic functionality </a:t>
            </a:r>
          </a:p>
          <a:p>
            <a:pPr lvl="1"/>
            <a:r>
              <a:rPr lang="en-US"/>
              <a:t>Non-visual reading </a:t>
            </a:r>
          </a:p>
          <a:p>
            <a:pPr lvl="1"/>
            <a:r>
              <a:rPr lang="en-US"/>
              <a:t>Visual Adjustments </a:t>
            </a:r>
          </a:p>
          <a:p>
            <a:pPr lvl="1"/>
            <a:r>
              <a:rPr lang="en-US"/>
              <a:t>Read Aloud </a:t>
            </a:r>
          </a:p>
          <a:p>
            <a:r>
              <a:rPr lang="en-US" sz="2400"/>
              <a:t>Advanced accessibility tests </a:t>
            </a:r>
          </a:p>
          <a:p>
            <a:pPr lvl="1"/>
            <a:r>
              <a:rPr lang="en-US"/>
              <a:t>Media overlays </a:t>
            </a:r>
          </a:p>
          <a:p>
            <a:pPr lvl="1"/>
            <a:r>
              <a:rPr lang="en-US"/>
              <a:t>Extended descriptions  </a:t>
            </a:r>
          </a:p>
          <a:p>
            <a:pPr lvl="1"/>
            <a:r>
              <a:rPr lang="en-US"/>
              <a:t>Mathematics </a:t>
            </a:r>
          </a:p>
          <a:p>
            <a:pPr marL="0" indent="0">
              <a:buNone/>
            </a:pPr>
            <a:r>
              <a:rPr lang="en-US" sz="2933"/>
              <a:t>Tests are contained in EPUB files (Test Books)  </a:t>
            </a:r>
          </a:p>
        </p:txBody>
      </p:sp>
      <p:pic>
        <p:nvPicPr>
          <p:cNvPr id="7" name="Picture 6" descr="Icon of a book under a magnifying glass">
            <a:extLst>
              <a:ext uri="{FF2B5EF4-FFF2-40B4-BE49-F238E27FC236}">
                <a16:creationId xmlns:a16="http://schemas.microsoft.com/office/drawing/2014/main" id="{5C6B552E-54DC-E952-15BC-DFE6E45E99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0058" y="3534002"/>
            <a:ext cx="2006599" cy="2006599"/>
          </a:xfrm>
          <a:prstGeom prst="rect">
            <a:avLst/>
          </a:prstGeom>
        </p:spPr>
      </p:pic>
    </p:spTree>
    <p:extLst>
      <p:ext uri="{BB962C8B-B14F-4D97-AF65-F5344CB8AC3E}">
        <p14:creationId xmlns:p14="http://schemas.microsoft.com/office/powerpoint/2010/main" val="1601150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8592-92DC-79EA-1E4D-E0E0A83819E5}"/>
              </a:ext>
            </a:extLst>
          </p:cNvPr>
          <p:cNvSpPr>
            <a:spLocks noGrp="1"/>
          </p:cNvSpPr>
          <p:nvPr>
            <p:ph type="title"/>
          </p:nvPr>
        </p:nvSpPr>
        <p:spPr/>
        <p:txBody>
          <a:bodyPr/>
          <a:lstStyle/>
          <a:p>
            <a:r>
              <a:rPr lang="en-US"/>
              <a:t>EPUBTEST.org – Test Books </a:t>
            </a:r>
            <a:endParaRPr lang="en-IN"/>
          </a:p>
        </p:txBody>
      </p:sp>
      <p:graphicFrame>
        <p:nvGraphicFramePr>
          <p:cNvPr id="5" name="Content Placeholder 4" descr="A table on the test criteria for epubtest.org&#10;">
            <a:extLst>
              <a:ext uri="{FF2B5EF4-FFF2-40B4-BE49-F238E27FC236}">
                <a16:creationId xmlns:a16="http://schemas.microsoft.com/office/drawing/2014/main" id="{E8E8B14E-44C1-F2A1-A0C2-DF3CEA4C69D1}"/>
              </a:ext>
            </a:extLst>
          </p:cNvPr>
          <p:cNvGraphicFramePr>
            <a:graphicFrameLocks noGrp="1"/>
          </p:cNvGraphicFramePr>
          <p:nvPr>
            <p:ph idx="1"/>
            <p:extLst>
              <p:ext uri="{D42A27DB-BD31-4B8C-83A1-F6EECF244321}">
                <p14:modId xmlns:p14="http://schemas.microsoft.com/office/powerpoint/2010/main" val="2332751078"/>
              </p:ext>
            </p:extLst>
          </p:nvPr>
        </p:nvGraphicFramePr>
        <p:xfrm>
          <a:off x="696686" y="1556657"/>
          <a:ext cx="10885713" cy="4857729"/>
        </p:xfrm>
        <a:graphic>
          <a:graphicData uri="http://schemas.openxmlformats.org/drawingml/2006/table">
            <a:tbl>
              <a:tblPr firstRow="1" firstCol="1" bandRow="1">
                <a:tableStyleId>{793D81CF-94F2-401A-BA57-92F5A7B2D0C5}</a:tableStyleId>
              </a:tblPr>
              <a:tblGrid>
                <a:gridCol w="3178629">
                  <a:extLst>
                    <a:ext uri="{9D8B030D-6E8A-4147-A177-3AD203B41FA5}">
                      <a16:colId xmlns:a16="http://schemas.microsoft.com/office/drawing/2014/main" val="2802952492"/>
                    </a:ext>
                  </a:extLst>
                </a:gridCol>
                <a:gridCol w="7707084">
                  <a:extLst>
                    <a:ext uri="{9D8B030D-6E8A-4147-A177-3AD203B41FA5}">
                      <a16:colId xmlns:a16="http://schemas.microsoft.com/office/drawing/2014/main" val="2956930114"/>
                    </a:ext>
                  </a:extLst>
                </a:gridCol>
              </a:tblGrid>
              <a:tr h="306999">
                <a:tc>
                  <a:txBody>
                    <a:bodyPr/>
                    <a:lstStyle/>
                    <a:p>
                      <a:pPr marL="0" marR="0">
                        <a:lnSpc>
                          <a:spcPct val="107000"/>
                        </a:lnSpc>
                        <a:spcBef>
                          <a:spcPts val="0"/>
                        </a:spcBef>
                        <a:spcAft>
                          <a:spcPts val="0"/>
                        </a:spcAft>
                      </a:pPr>
                      <a:r>
                        <a:rPr lang="en-IN" sz="1300" spc="-5">
                          <a:effectLst/>
                        </a:rPr>
                        <a:t>Title</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Description</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3899506241"/>
                  </a:ext>
                </a:extLst>
              </a:tr>
              <a:tr h="656408">
                <a:tc>
                  <a:txBody>
                    <a:bodyPr/>
                    <a:lstStyle/>
                    <a:p>
                      <a:pPr marL="0" marR="0">
                        <a:lnSpc>
                          <a:spcPct val="107000"/>
                        </a:lnSpc>
                        <a:spcBef>
                          <a:spcPts val="0"/>
                        </a:spcBef>
                        <a:spcAft>
                          <a:spcPts val="0"/>
                        </a:spcAft>
                      </a:pPr>
                      <a:r>
                        <a:rPr lang="en-IN" sz="1300" spc="-5">
                          <a:effectLst/>
                        </a:rPr>
                        <a:t>Fundamental Accessibility Tests: Basic Functionality</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dirty="0">
                          <a:effectLst/>
                        </a:rPr>
                        <a:t>These tests include starting the reading system and opening the titles, navigating the content, searching, and using bookmarks and notes.</a:t>
                      </a:r>
                      <a:endParaRPr lang="en-IN" sz="1200" dirty="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1354812981"/>
                  </a:ext>
                </a:extLst>
              </a:tr>
              <a:tr h="843099">
                <a:tc>
                  <a:txBody>
                    <a:bodyPr/>
                    <a:lstStyle/>
                    <a:p>
                      <a:pPr marL="0" marR="0">
                        <a:lnSpc>
                          <a:spcPct val="107000"/>
                        </a:lnSpc>
                        <a:spcBef>
                          <a:spcPts val="0"/>
                        </a:spcBef>
                        <a:spcAft>
                          <a:spcPts val="0"/>
                        </a:spcAft>
                      </a:pPr>
                      <a:r>
                        <a:rPr lang="en-IN" sz="1300" spc="-5">
                          <a:effectLst/>
                        </a:rPr>
                        <a:t>Fundamental Accessibility Tests: Non-Visual Reading</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These tests are for evaluating the reading experience with an assistive technology tool such as a screen reader or refreshable Braille display. Tests include continuous reading, pause and resume, reading order, alternative text, table and hyperlink navigation, copying text.</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921249060"/>
                  </a:ext>
                </a:extLst>
              </a:tr>
              <a:tr h="686323">
                <a:tc>
                  <a:txBody>
                    <a:bodyPr/>
                    <a:lstStyle/>
                    <a:p>
                      <a:pPr marL="0" marR="0">
                        <a:lnSpc>
                          <a:spcPct val="107000"/>
                        </a:lnSpc>
                        <a:spcBef>
                          <a:spcPts val="0"/>
                        </a:spcBef>
                        <a:spcAft>
                          <a:spcPts val="0"/>
                        </a:spcAft>
                      </a:pPr>
                      <a:r>
                        <a:rPr lang="en-IN" sz="1300" spc="-5">
                          <a:effectLst/>
                        </a:rPr>
                        <a:t>Fundamental Accessibility Tests: Visual Adjustments</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These tests include changing the font and text size, colors, brightness, compatibility with magnification utilities and support for high contrast and SVG images.</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2461262734"/>
                  </a:ext>
                </a:extLst>
              </a:tr>
              <a:tr h="664029">
                <a:tc>
                  <a:txBody>
                    <a:bodyPr/>
                    <a:lstStyle/>
                    <a:p>
                      <a:pPr marL="0" marR="0">
                        <a:lnSpc>
                          <a:spcPct val="107000"/>
                        </a:lnSpc>
                        <a:spcBef>
                          <a:spcPts val="0"/>
                        </a:spcBef>
                        <a:spcAft>
                          <a:spcPts val="0"/>
                        </a:spcAft>
                      </a:pPr>
                      <a:r>
                        <a:rPr lang="en-IN" sz="1300" spc="-5">
                          <a:effectLst/>
                        </a:rPr>
                        <a:t>Fundamental Accessibility Tests: Read Aloud</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These tests include start, pause and resume Read Aloud, reading order, punctuation support and visual emphasis of the spoken text.</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2222711308"/>
                  </a:ext>
                </a:extLst>
              </a:tr>
              <a:tr h="653143">
                <a:tc>
                  <a:txBody>
                    <a:bodyPr/>
                    <a:lstStyle/>
                    <a:p>
                      <a:pPr marL="0" marR="0">
                        <a:lnSpc>
                          <a:spcPct val="107000"/>
                        </a:lnSpc>
                        <a:spcBef>
                          <a:spcPts val="0"/>
                        </a:spcBef>
                        <a:spcAft>
                          <a:spcPts val="0"/>
                        </a:spcAft>
                      </a:pPr>
                      <a:r>
                        <a:rPr lang="en-IN" sz="1300" spc="-5">
                          <a:effectLst/>
                        </a:rPr>
                        <a:t>Advanced Accessibility Tests: Media Overlays</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Accessibility tests for Media Overlays in a reflowable context</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1145811166"/>
                  </a:ext>
                </a:extLst>
              </a:tr>
              <a:tr h="508635">
                <a:tc>
                  <a:txBody>
                    <a:bodyPr/>
                    <a:lstStyle/>
                    <a:p>
                      <a:pPr marL="0" marR="0">
                        <a:lnSpc>
                          <a:spcPct val="107000"/>
                        </a:lnSpc>
                        <a:spcBef>
                          <a:spcPts val="0"/>
                        </a:spcBef>
                        <a:spcAft>
                          <a:spcPts val="0"/>
                        </a:spcAft>
                      </a:pPr>
                      <a:r>
                        <a:rPr lang="en-IN" sz="1300" spc="-5">
                          <a:effectLst/>
                        </a:rPr>
                        <a:t>Accessibility Tests Mathematics</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a:effectLst/>
                        </a:rPr>
                        <a:t>Math Recommendation for EPUB</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3137345074"/>
                  </a:ext>
                </a:extLst>
              </a:tr>
              <a:tr h="539093">
                <a:tc>
                  <a:txBody>
                    <a:bodyPr/>
                    <a:lstStyle/>
                    <a:p>
                      <a:pPr marL="0" marR="0">
                        <a:lnSpc>
                          <a:spcPct val="107000"/>
                        </a:lnSpc>
                        <a:spcBef>
                          <a:spcPts val="0"/>
                        </a:spcBef>
                        <a:spcAft>
                          <a:spcPts val="0"/>
                        </a:spcAft>
                      </a:pPr>
                      <a:r>
                        <a:rPr lang="en-IN" sz="1300" spc="-5">
                          <a:effectLst/>
                        </a:rPr>
                        <a:t>Accessibility Tests Extended Descriptions</a:t>
                      </a:r>
                      <a:endParaRPr lang="en-IN" sz="120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tc>
                  <a:txBody>
                    <a:bodyPr/>
                    <a:lstStyle/>
                    <a:p>
                      <a:pPr marL="0" marR="0">
                        <a:lnSpc>
                          <a:spcPct val="107000"/>
                        </a:lnSpc>
                        <a:spcBef>
                          <a:spcPts val="0"/>
                        </a:spcBef>
                        <a:spcAft>
                          <a:spcPts val="0"/>
                        </a:spcAft>
                      </a:pPr>
                      <a:r>
                        <a:rPr lang="en-IN" sz="1300" spc="-5" dirty="0">
                          <a:effectLst/>
                        </a:rPr>
                        <a:t>Tests for accessible extended descriptions of images in EPUBs</a:t>
                      </a:r>
                      <a:endParaRPr lang="en-IN" sz="1200" dirty="0">
                        <a:effectLst/>
                        <a:latin typeface="Atkinson Hyperlegible" pitchFamily="50" charset="0"/>
                        <a:ea typeface="Calibri" panose="020F0502020204030204" pitchFamily="34" charset="0"/>
                        <a:cs typeface="Atkinson Hyperlegible" pitchFamily="50" charset="0"/>
                      </a:endParaRPr>
                    </a:p>
                  </a:txBody>
                  <a:tcPr marL="10356" marR="10356" marT="10356" marB="10356" anchor="ctr"/>
                </a:tc>
                <a:extLst>
                  <a:ext uri="{0D108BD9-81ED-4DB2-BD59-A6C34878D82A}">
                    <a16:rowId xmlns:a16="http://schemas.microsoft.com/office/drawing/2014/main" val="358902366"/>
                  </a:ext>
                </a:extLst>
              </a:tr>
            </a:tbl>
          </a:graphicData>
        </a:graphic>
      </p:graphicFrame>
    </p:spTree>
    <p:extLst>
      <p:ext uri="{BB962C8B-B14F-4D97-AF65-F5344CB8AC3E}">
        <p14:creationId xmlns:p14="http://schemas.microsoft.com/office/powerpoint/2010/main" val="3464447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a:t>EPUBTEST.org – Scoring </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600200"/>
            <a:ext cx="10972800" cy="4876800"/>
          </a:xfrm>
        </p:spPr>
        <p:txBody>
          <a:bodyPr/>
          <a:lstStyle/>
          <a:p>
            <a:r>
              <a:rPr lang="en-US" sz="3200">
                <a:latin typeface="Atkinson Hyperlegible"/>
              </a:rPr>
              <a:t>Tests are marked as Pass/Fail by testers</a:t>
            </a:r>
          </a:p>
          <a:p>
            <a:r>
              <a:rPr lang="en-US" sz="3200">
                <a:latin typeface="Atkinson Hyperlegible"/>
              </a:rPr>
              <a:t>Each Reading System gets a score for each category of tests </a:t>
            </a:r>
            <a:endParaRPr lang="en-US" sz="3200"/>
          </a:p>
          <a:p>
            <a:r>
              <a:rPr lang="en-US" sz="3200">
                <a:latin typeface="Atkinson Hyperlegible"/>
              </a:rPr>
              <a:t>Testers provide notes with each test to help users and app developers </a:t>
            </a:r>
            <a:endParaRPr lang="en-US" sz="3200"/>
          </a:p>
        </p:txBody>
      </p:sp>
      <p:pic>
        <p:nvPicPr>
          <p:cNvPr id="7" name="Picture 6" descr="Icon of a clipboard with scores">
            <a:extLst>
              <a:ext uri="{FF2B5EF4-FFF2-40B4-BE49-F238E27FC236}">
                <a16:creationId xmlns:a16="http://schemas.microsoft.com/office/drawing/2014/main" id="{E53CC90E-3996-D562-972C-DB5EE9B863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830" y="3926115"/>
            <a:ext cx="2322285" cy="2322285"/>
          </a:xfrm>
          <a:prstGeom prst="rect">
            <a:avLst/>
          </a:prstGeom>
        </p:spPr>
      </p:pic>
    </p:spTree>
    <p:extLst>
      <p:ext uri="{BB962C8B-B14F-4D97-AF65-F5344CB8AC3E}">
        <p14:creationId xmlns:p14="http://schemas.microsoft.com/office/powerpoint/2010/main" val="1264764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543E3-2198-2B59-E9A2-0AB33CE17165}"/>
              </a:ext>
            </a:extLst>
          </p:cNvPr>
          <p:cNvSpPr>
            <a:spLocks noGrp="1"/>
          </p:cNvSpPr>
          <p:nvPr>
            <p:ph type="title"/>
          </p:nvPr>
        </p:nvSpPr>
        <p:spPr/>
        <p:txBody>
          <a:bodyPr/>
          <a:lstStyle/>
          <a:p>
            <a:r>
              <a:rPr lang="en-US" sz="3733"/>
              <a:t>Reading Systems Accessibility Support Roundup</a:t>
            </a:r>
            <a:endParaRPr lang="en-IN" sz="3733"/>
          </a:p>
        </p:txBody>
      </p:sp>
      <p:sp>
        <p:nvSpPr>
          <p:cNvPr id="3" name="Content Placeholder 2">
            <a:extLst>
              <a:ext uri="{FF2B5EF4-FFF2-40B4-BE49-F238E27FC236}">
                <a16:creationId xmlns:a16="http://schemas.microsoft.com/office/drawing/2014/main" id="{D62BCB8D-CA8F-99B4-6F36-082C3F47F99F}"/>
              </a:ext>
            </a:extLst>
          </p:cNvPr>
          <p:cNvSpPr>
            <a:spLocks noGrp="1"/>
          </p:cNvSpPr>
          <p:nvPr>
            <p:ph idx="1"/>
          </p:nvPr>
        </p:nvSpPr>
        <p:spPr/>
        <p:txBody>
          <a:bodyPr/>
          <a:lstStyle/>
          <a:p>
            <a:pPr marL="0" indent="0" algn="ctr">
              <a:buNone/>
            </a:pPr>
            <a:r>
              <a:rPr lang="en-US">
                <a:hlinkClick r:id="rId3"/>
              </a:rPr>
              <a:t>inclusivepublishing.org/</a:t>
            </a:r>
            <a:r>
              <a:rPr lang="en-US" err="1">
                <a:hlinkClick r:id="rId3"/>
              </a:rPr>
              <a:t>rs</a:t>
            </a:r>
            <a:r>
              <a:rPr lang="en-US">
                <a:hlinkClick r:id="rId3"/>
              </a:rPr>
              <a:t>-accessibility</a:t>
            </a:r>
            <a:endParaRPr lang="en-US"/>
          </a:p>
          <a:p>
            <a:pPr marL="0" indent="0" algn="ctr">
              <a:buNone/>
            </a:pPr>
            <a:endParaRPr lang="en-US" sz="2133"/>
          </a:p>
          <a:p>
            <a:r>
              <a:rPr lang="en-US"/>
              <a:t>Easy to read summary of detailed accessibility evaluations conducted by and with people with print disabilities.  </a:t>
            </a:r>
          </a:p>
          <a:p>
            <a:r>
              <a:rPr lang="en-US"/>
              <a:t>Pros and cons of popular EPUB reading apps </a:t>
            </a:r>
          </a:p>
          <a:p>
            <a:r>
              <a:rPr lang="en-US"/>
              <a:t>Helpful in selecting apps for users with different disabilities </a:t>
            </a:r>
          </a:p>
          <a:p>
            <a:r>
              <a:rPr lang="en-US"/>
              <a:t>Updated regularly </a:t>
            </a:r>
            <a:endParaRPr lang="en-IN"/>
          </a:p>
        </p:txBody>
      </p:sp>
      <p:pic>
        <p:nvPicPr>
          <p:cNvPr id="5" name="Picture 4" descr="Logo: Inclusive Publishing">
            <a:extLst>
              <a:ext uri="{FF2B5EF4-FFF2-40B4-BE49-F238E27FC236}">
                <a16:creationId xmlns:a16="http://schemas.microsoft.com/office/drawing/2014/main" id="{1B92CA2A-0CC3-F0D9-A753-A105688DFF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0686" y="5046483"/>
            <a:ext cx="3451497" cy="1084443"/>
          </a:xfrm>
          <a:prstGeom prst="rect">
            <a:avLst/>
          </a:prstGeom>
        </p:spPr>
      </p:pic>
    </p:spTree>
    <p:extLst>
      <p:ext uri="{BB962C8B-B14F-4D97-AF65-F5344CB8AC3E}">
        <p14:creationId xmlns:p14="http://schemas.microsoft.com/office/powerpoint/2010/main" val="2854268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GB"/>
              <a:t>And the current top picks are…</a:t>
            </a:r>
          </a:p>
        </p:txBody>
      </p:sp>
      <p:pic>
        <p:nvPicPr>
          <p:cNvPr id="7" name="Picture 6" descr="Icon os a trophy">
            <a:extLst>
              <a:ext uri="{FF2B5EF4-FFF2-40B4-BE49-F238E27FC236}">
                <a16:creationId xmlns:a16="http://schemas.microsoft.com/office/drawing/2014/main" id="{53114E91-537E-4880-A16E-956289119FD6}"/>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8344232" y="1542553"/>
            <a:ext cx="3293497" cy="3293497"/>
          </a:xfrm>
          <a:prstGeom prst="rect">
            <a:avLst/>
          </a:prstGeom>
        </p:spPr>
      </p:pic>
    </p:spTree>
    <p:extLst>
      <p:ext uri="{BB962C8B-B14F-4D97-AF65-F5344CB8AC3E}">
        <p14:creationId xmlns:p14="http://schemas.microsoft.com/office/powerpoint/2010/main" val="2683816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79973-92CE-AD30-8F7A-64450739EB1E}"/>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8B425CD6-7030-211D-8533-1B5EDD695DED}"/>
              </a:ext>
            </a:extLst>
          </p:cNvPr>
          <p:cNvSpPr>
            <a:spLocks noGrp="1"/>
          </p:cNvSpPr>
          <p:nvPr>
            <p:ph idx="1"/>
          </p:nvPr>
        </p:nvSpPr>
        <p:spPr/>
        <p:txBody>
          <a:bodyPr/>
          <a:lstStyle/>
          <a:p>
            <a:pPr>
              <a:lnSpc>
                <a:spcPct val="107000"/>
              </a:lnSpc>
              <a:spcAft>
                <a:spcPts val="1067"/>
              </a:spcAft>
            </a:pPr>
            <a:r>
              <a:rPr lang="en-US" sz="2400" dirty="0">
                <a:latin typeface="Calibri" panose="020F0502020204030204" pitchFamily="34" charset="0"/>
                <a:ea typeface="Calibri" panose="020F0502020204030204" pitchFamily="34" charset="0"/>
                <a:cs typeface="Arial" panose="020B0604020202020204" pitchFamily="34" charset="0"/>
              </a:rPr>
              <a:t>Enabling students to independently use digitally published materials in the EPUB format can enhance their learning and eliminate a ton of work for the DSO office! What is EPUB and how do I create and read them? Which EPUB reading apps are worth recommending and why? Get up-to-date guidance.</a:t>
            </a:r>
            <a:endParaRPr lang="en-GB" sz="1600" dirty="0">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415940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Blind Windows user</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p:txBody>
          <a:bodyPr>
            <a:normAutofit/>
          </a:bodyPr>
          <a:lstStyle/>
          <a:p>
            <a:pPr marL="0" indent="0">
              <a:buNone/>
            </a:pPr>
            <a:r>
              <a:rPr lang="en-US"/>
              <a:t>Thorium Reader</a:t>
            </a:r>
          </a:p>
          <a:p>
            <a:pPr marL="457189" lvl="1" indent="0">
              <a:buNone/>
            </a:pPr>
            <a:r>
              <a:rPr lang="en-US">
                <a:hlinkClick r:id="rId3"/>
              </a:rPr>
              <a:t>results with NVDA</a:t>
            </a:r>
            <a:endParaRPr lang="en-US"/>
          </a:p>
          <a:p>
            <a:pPr marL="457189" lvl="1" indent="0">
              <a:buNone/>
            </a:pPr>
            <a:r>
              <a:rPr lang="en-US">
                <a:hlinkClick r:id="rId4"/>
              </a:rPr>
              <a:t>results with JAWS</a:t>
            </a:r>
            <a:endParaRPr lang="en-US" sz="1900"/>
          </a:p>
          <a:p>
            <a:pPr marL="0" indent="0">
              <a:buNone/>
            </a:pPr>
            <a:r>
              <a:rPr lang="en-US"/>
              <a:t>RedShelf with Firefox</a:t>
            </a:r>
          </a:p>
          <a:p>
            <a:pPr marL="457189" lvl="1" indent="0">
              <a:buNone/>
            </a:pPr>
            <a:r>
              <a:rPr lang="en-US">
                <a:hlinkClick r:id="rId5"/>
              </a:rPr>
              <a:t>results with NVDA</a:t>
            </a:r>
            <a:endParaRPr lang="en-US"/>
          </a:p>
          <a:p>
            <a:pPr marL="457189" lvl="1" indent="0">
              <a:buNone/>
            </a:pPr>
            <a:r>
              <a:rPr lang="en-US">
                <a:hlinkClick r:id="rId6"/>
              </a:rPr>
              <a:t>results with JAWS</a:t>
            </a:r>
            <a:endParaRPr lang="en-US"/>
          </a:p>
          <a:p>
            <a:pPr marL="0" lvl="1" indent="0">
              <a:spcBef>
                <a:spcPts val="1000"/>
              </a:spcBef>
              <a:buNone/>
            </a:pPr>
            <a:r>
              <a:rPr lang="en-US" sz="3733"/>
              <a:t>Bookshelf Online with Firefox</a:t>
            </a:r>
          </a:p>
          <a:p>
            <a:pPr marL="457189" lvl="1" indent="0">
              <a:buNone/>
            </a:pPr>
            <a:r>
              <a:rPr lang="en-US">
                <a:hlinkClick r:id="rId7"/>
              </a:rPr>
              <a:t>results with NVDA</a:t>
            </a:r>
            <a:endParaRPr lang="en-US"/>
          </a:p>
          <a:p>
            <a:pPr marL="457189" lvl="1" indent="0">
              <a:buNone/>
            </a:pPr>
            <a:r>
              <a:rPr lang="en-US">
                <a:hlinkClick r:id="rId8"/>
              </a:rPr>
              <a:t>results with JAWS</a:t>
            </a:r>
            <a:endParaRPr lang="en-US"/>
          </a:p>
        </p:txBody>
      </p:sp>
      <p:pic>
        <p:nvPicPr>
          <p:cNvPr id="6" name="Picture 5" descr="Icon: Thorium Reader">
            <a:extLst>
              <a:ext uri="{FF2B5EF4-FFF2-40B4-BE49-F238E27FC236}">
                <a16:creationId xmlns:a16="http://schemas.microsoft.com/office/drawing/2014/main" id="{66FC6F92-1179-4FDF-9E12-C5F03AA5C2B5}"/>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8242" b="93956" l="7778" r="94444">
                        <a14:foregroundMark x1="28889" y1="14286" x2="13889" y2="56044"/>
                        <a14:foregroundMark x1="13889" y1="56044" x2="47778" y2="85714"/>
                        <a14:foregroundMark x1="47778" y1="85714" x2="88889" y2="75824"/>
                        <a14:foregroundMark x1="88889" y1="75824" x2="80000" y2="33516"/>
                        <a14:foregroundMark x1="80000" y1="33516" x2="36111" y2="15934"/>
                        <a14:foregroundMark x1="36111" y1="15934" x2="16111" y2="17033"/>
                        <a14:foregroundMark x1="33889" y1="15385" x2="77222" y2="10989"/>
                        <a14:foregroundMark x1="77222" y1="10989" x2="93333" y2="50549"/>
                        <a14:foregroundMark x1="93333" y1="50549" x2="91111" y2="56593"/>
                        <a14:foregroundMark x1="7778" y1="32967" x2="10000" y2="74725"/>
                        <a14:foregroundMark x1="10000" y1="74725" x2="50556" y2="87912"/>
                        <a14:foregroundMark x1="50556" y1="87912" x2="80000" y2="86264"/>
                        <a14:foregroundMark x1="19444" y1="90659" x2="59444" y2="91758"/>
                        <a14:foregroundMark x1="36667" y1="92857" x2="68333" y2="92857"/>
                        <a14:foregroundMark x1="22222" y1="94505" x2="25556" y2="93956"/>
                        <a14:foregroundMark x1="79444" y1="8242" x2="94444" y2="26923"/>
                        <a14:foregroundMark x1="26111" y1="29670" x2="78333" y2="47253"/>
                        <a14:foregroundMark x1="43889" y1="24725" x2="30000" y2="59890"/>
                        <a14:foregroundMark x1="55556" y1="24176" x2="53889" y2="65934"/>
                        <a14:foregroundMark x1="53889" y1="65934" x2="57778" y2="71429"/>
                        <a14:foregroundMark x1="72222" y1="45055" x2="76111" y2="64835"/>
                      </a14:backgroundRemoval>
                    </a14:imgEffect>
                  </a14:imgLayer>
                </a14:imgProps>
              </a:ext>
              <a:ext uri="{28A0092B-C50C-407E-A947-70E740481C1C}">
                <a14:useLocalDpi xmlns:a14="http://schemas.microsoft.com/office/drawing/2010/main"/>
              </a:ext>
            </a:extLst>
          </a:blip>
          <a:stretch>
            <a:fillRect/>
          </a:stretch>
        </p:blipFill>
        <p:spPr>
          <a:xfrm>
            <a:off x="8117453" y="1577290"/>
            <a:ext cx="1142336" cy="1155028"/>
          </a:xfrm>
          <a:prstGeom prst="rect">
            <a:avLst/>
          </a:prstGeom>
        </p:spPr>
      </p:pic>
      <p:pic>
        <p:nvPicPr>
          <p:cNvPr id="7" name="Picture 4" descr="Icon: RedShelf">
            <a:extLst>
              <a:ext uri="{FF2B5EF4-FFF2-40B4-BE49-F238E27FC236}">
                <a16:creationId xmlns:a16="http://schemas.microsoft.com/office/drawing/2014/main" id="{D610A5CA-3678-4F61-99F7-49F5FF0F85D3}"/>
              </a:ext>
            </a:extLst>
          </p:cNvPr>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909561" y="2709407"/>
            <a:ext cx="1558124" cy="1558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con: Vital Source Bookshelf App">
            <a:extLst>
              <a:ext uri="{FF2B5EF4-FFF2-40B4-BE49-F238E27FC236}">
                <a16:creationId xmlns:a16="http://schemas.microsoft.com/office/drawing/2014/main" id="{166E75C9-3E17-406E-BB7C-EAFDB60D2D94}"/>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5556" b="95556" l="3889" r="93889">
                        <a14:foregroundMark x1="3889" y1="6111" x2="91667" y2="86667"/>
                        <a14:foregroundMark x1="12778" y1="33889" x2="17778" y2="75556"/>
                        <a14:foregroundMark x1="17778" y1="75556" x2="61667" y2="82222"/>
                        <a14:foregroundMark x1="61667" y1="82222" x2="82778" y2="43889"/>
                        <a14:foregroundMark x1="82778" y1="43889" x2="83333" y2="35556"/>
                        <a14:foregroundMark x1="7778" y1="61111" x2="39444" y2="91111"/>
                        <a14:foregroundMark x1="39444" y1="91111" x2="70556" y2="90000"/>
                        <a14:foregroundMark x1="21111" y1="38889" x2="22778" y2="63889"/>
                        <a14:foregroundMark x1="7222" y1="35556" x2="10000" y2="58333"/>
                        <a14:foregroundMark x1="10000" y1="72222" x2="15000" y2="88333"/>
                        <a14:foregroundMark x1="9444" y1="88333" x2="34444" y2="89444"/>
                        <a14:foregroundMark x1="12222" y1="93889" x2="40556" y2="93889"/>
                        <a14:foregroundMark x1="6111" y1="95556" x2="4444" y2="95556"/>
                        <a14:foregroundMark x1="13333" y1="36111" x2="48889" y2="10556"/>
                        <a14:foregroundMark x1="48889" y1="10556" x2="90000" y2="20000"/>
                        <a14:foregroundMark x1="90000" y1="20000" x2="93333" y2="63889"/>
                        <a14:foregroundMark x1="93333" y1="63889" x2="60556" y2="90000"/>
                        <a14:foregroundMark x1="60556" y1="90000" x2="60556" y2="90000"/>
                        <a14:foregroundMark x1="82778" y1="8889" x2="93889" y2="9444"/>
                        <a14:foregroundMark x1="21111" y1="10556" x2="75000" y2="6667"/>
                        <a14:foregroundMark x1="46111" y1="31667" x2="48889" y2="47778"/>
                      </a14:backgroundRemoval>
                    </a14:imgEffect>
                  </a14:imgLayer>
                </a14:imgProps>
              </a:ext>
              <a:ext uri="{28A0092B-C50C-407E-A947-70E740481C1C}">
                <a14:useLocalDpi xmlns:a14="http://schemas.microsoft.com/office/drawing/2010/main"/>
              </a:ext>
            </a:extLst>
          </a:blip>
          <a:srcRect/>
          <a:stretch>
            <a:fillRect/>
          </a:stretch>
        </p:blipFill>
        <p:spPr bwMode="auto">
          <a:xfrm>
            <a:off x="8117454" y="4285235"/>
            <a:ext cx="1155028" cy="1155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7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Blind mobile user – Android and iOS</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p:txBody>
          <a:bodyPr>
            <a:normAutofit/>
          </a:bodyPr>
          <a:lstStyle/>
          <a:p>
            <a:pPr marL="0" indent="0">
              <a:buNone/>
            </a:pPr>
            <a:r>
              <a:rPr lang="en-US" dirty="0" err="1"/>
              <a:t>EasyReader</a:t>
            </a:r>
            <a:endParaRPr lang="en-US" dirty="0"/>
          </a:p>
          <a:p>
            <a:pPr marL="457189" lvl="1" indent="0">
              <a:buNone/>
            </a:pPr>
            <a:r>
              <a:rPr lang="en-US" dirty="0">
                <a:hlinkClick r:id="rId3"/>
              </a:rPr>
              <a:t>Android evaluation results</a:t>
            </a:r>
            <a:endParaRPr lang="en-US" dirty="0"/>
          </a:p>
          <a:p>
            <a:pPr marL="457189" lvl="1" indent="0">
              <a:buNone/>
            </a:pPr>
            <a:r>
              <a:rPr lang="en-US" dirty="0">
                <a:hlinkClick r:id="rId4"/>
              </a:rPr>
              <a:t>iOS evaluation results</a:t>
            </a:r>
            <a:endParaRPr lang="en-US" dirty="0"/>
          </a:p>
          <a:p>
            <a:pPr marL="0" indent="0">
              <a:buNone/>
            </a:pPr>
            <a:r>
              <a:rPr lang="en-US" dirty="0"/>
              <a:t>Bookshelf</a:t>
            </a:r>
          </a:p>
          <a:p>
            <a:pPr marL="457189" lvl="1" indent="0">
              <a:buNone/>
            </a:pPr>
            <a:r>
              <a:rPr lang="en-US" dirty="0">
                <a:hlinkClick r:id="rId5"/>
              </a:rPr>
              <a:t>Android evaluation results</a:t>
            </a:r>
            <a:endParaRPr lang="en-US" dirty="0"/>
          </a:p>
          <a:p>
            <a:pPr marL="457189" lvl="1" indent="0">
              <a:buNone/>
            </a:pPr>
            <a:r>
              <a:rPr lang="en-US" dirty="0">
                <a:hlinkClick r:id="rId6"/>
              </a:rPr>
              <a:t>iOS evaluation results</a:t>
            </a:r>
            <a:endParaRPr lang="en-US" dirty="0"/>
          </a:p>
          <a:p>
            <a:pPr marL="0" lvl="1" indent="0">
              <a:spcBef>
                <a:spcPts val="1000"/>
              </a:spcBef>
              <a:buNone/>
            </a:pPr>
            <a:r>
              <a:rPr lang="en-US" sz="3733" dirty="0" err="1"/>
              <a:t>RedShelf</a:t>
            </a:r>
            <a:endParaRPr lang="en-US" sz="3733" dirty="0"/>
          </a:p>
          <a:p>
            <a:pPr marL="457189" lvl="2" indent="0">
              <a:spcBef>
                <a:spcPts val="1000"/>
              </a:spcBef>
              <a:buNone/>
            </a:pPr>
            <a:r>
              <a:rPr lang="en-US" sz="2400" dirty="0">
                <a:hlinkClick r:id="rId7"/>
              </a:rPr>
              <a:t>Android evaluation results</a:t>
            </a:r>
            <a:endParaRPr lang="en-US" sz="2400" dirty="0"/>
          </a:p>
          <a:p>
            <a:pPr marL="457189" lvl="2" indent="0">
              <a:spcBef>
                <a:spcPts val="1000"/>
              </a:spcBef>
              <a:buNone/>
            </a:pPr>
            <a:r>
              <a:rPr lang="en-US" sz="2400" dirty="0">
                <a:hlinkClick r:id="rId8"/>
              </a:rPr>
              <a:t>iOS evaluation results</a:t>
            </a:r>
            <a:endParaRPr lang="en-US" sz="2400" dirty="0"/>
          </a:p>
          <a:p>
            <a:pPr marL="457189" lvl="2" indent="0">
              <a:spcBef>
                <a:spcPts val="1000"/>
              </a:spcBef>
              <a:buNone/>
            </a:pPr>
            <a:endParaRPr lang="en-US" sz="2400" dirty="0"/>
          </a:p>
        </p:txBody>
      </p:sp>
      <p:pic>
        <p:nvPicPr>
          <p:cNvPr id="1026" name="Picture 2" descr="Dolphin EasyReader App icon">
            <a:extLst>
              <a:ext uri="{FF2B5EF4-FFF2-40B4-BE49-F238E27FC236}">
                <a16:creationId xmlns:a16="http://schemas.microsoft.com/office/drawing/2014/main" id="{09E2E5F4-4E50-4C00-AA7D-06E2762BFC82}"/>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6667" b="93333" l="6667" r="95000">
                        <a14:foregroundMark x1="20556" y1="8333" x2="20556" y2="8333"/>
                        <a14:foregroundMark x1="18889" y1="11667" x2="83333" y2="13333"/>
                        <a14:foregroundMark x1="23333" y1="11111" x2="11111" y2="53889"/>
                        <a14:foregroundMark x1="11111" y1="53889" x2="37222" y2="89444"/>
                        <a14:foregroundMark x1="37222" y1="89444" x2="81667" y2="87222"/>
                        <a14:foregroundMark x1="81667" y1="87222" x2="94444" y2="76111"/>
                        <a14:foregroundMark x1="95000" y1="69444" x2="91111" y2="13889"/>
                        <a14:foregroundMark x1="87222" y1="12778" x2="44444" y2="10556"/>
                        <a14:foregroundMark x1="44444" y1="10556" x2="11111" y2="37222"/>
                        <a14:foregroundMark x1="11111" y1="37222" x2="10000" y2="80000"/>
                        <a14:foregroundMark x1="10000" y1="80000" x2="22222" y2="90000"/>
                        <a14:foregroundMark x1="33333" y1="91111" x2="18889" y2="80000"/>
                        <a14:foregroundMark x1="31111" y1="90556" x2="8889" y2="72778"/>
                        <a14:foregroundMark x1="22222" y1="11111" x2="7222" y2="46667"/>
                        <a14:foregroundMark x1="50556" y1="7222" x2="19444" y2="10000"/>
                        <a14:foregroundMark x1="19444" y1="8333" x2="7778" y2="24444"/>
                        <a14:foregroundMark x1="7778" y1="46111" x2="7222" y2="63333"/>
                        <a14:foregroundMark x1="16667" y1="91667" x2="58889" y2="93333"/>
                        <a14:foregroundMark x1="58889" y1="93333" x2="65000" y2="92778"/>
                      </a14:backgroundRemoval>
                    </a14:imgEffect>
                  </a14:imgLayer>
                </a14:imgProps>
              </a:ext>
              <a:ext uri="{28A0092B-C50C-407E-A947-70E740481C1C}">
                <a14:useLocalDpi xmlns:a14="http://schemas.microsoft.com/office/drawing/2010/main"/>
              </a:ext>
            </a:extLst>
          </a:blip>
          <a:srcRect/>
          <a:stretch>
            <a:fillRect/>
          </a:stretch>
        </p:blipFill>
        <p:spPr bwMode="auto">
          <a:xfrm>
            <a:off x="8043968" y="1661069"/>
            <a:ext cx="1142336" cy="114233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tal Source Bookshelf App icon">
            <a:extLst>
              <a:ext uri="{FF2B5EF4-FFF2-40B4-BE49-F238E27FC236}">
                <a16:creationId xmlns:a16="http://schemas.microsoft.com/office/drawing/2014/main" id="{DCD88261-C1DC-4A5E-A220-5272969F2824}"/>
              </a:ext>
            </a:extLst>
          </p:cNvPr>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5556" b="95556" l="3889" r="93889">
                        <a14:foregroundMark x1="3889" y1="6111" x2="91667" y2="86667"/>
                        <a14:foregroundMark x1="12778" y1="33889" x2="17778" y2="75556"/>
                        <a14:foregroundMark x1="17778" y1="75556" x2="61667" y2="82222"/>
                        <a14:foregroundMark x1="61667" y1="82222" x2="82778" y2="43889"/>
                        <a14:foregroundMark x1="82778" y1="43889" x2="83333" y2="35556"/>
                        <a14:foregroundMark x1="7778" y1="61111" x2="39444" y2="91111"/>
                        <a14:foregroundMark x1="39444" y1="91111" x2="70556" y2="90000"/>
                        <a14:foregroundMark x1="21111" y1="38889" x2="22778" y2="63889"/>
                        <a14:foregroundMark x1="7222" y1="35556" x2="10000" y2="58333"/>
                        <a14:foregroundMark x1="10000" y1="72222" x2="15000" y2="88333"/>
                        <a14:foregroundMark x1="9444" y1="88333" x2="34444" y2="89444"/>
                        <a14:foregroundMark x1="12222" y1="93889" x2="40556" y2="93889"/>
                        <a14:foregroundMark x1="6111" y1="95556" x2="4444" y2="95556"/>
                        <a14:foregroundMark x1="13333" y1="36111" x2="48889" y2="10556"/>
                        <a14:foregroundMark x1="48889" y1="10556" x2="90000" y2="20000"/>
                        <a14:foregroundMark x1="90000" y1="20000" x2="93333" y2="63889"/>
                        <a14:foregroundMark x1="93333" y1="63889" x2="60556" y2="90000"/>
                        <a14:foregroundMark x1="60556" y1="90000" x2="60556" y2="90000"/>
                        <a14:foregroundMark x1="82778" y1="8889" x2="93889" y2="9444"/>
                        <a14:foregroundMark x1="21111" y1="10556" x2="75000" y2="6667"/>
                        <a14:foregroundMark x1="46111" y1="31667" x2="48889" y2="47778"/>
                      </a14:backgroundRemoval>
                    </a14:imgEffect>
                  </a14:imgLayer>
                </a14:imgProps>
              </a:ext>
              <a:ext uri="{28A0092B-C50C-407E-A947-70E740481C1C}">
                <a14:useLocalDpi xmlns:a14="http://schemas.microsoft.com/office/drawing/2010/main"/>
              </a:ext>
            </a:extLst>
          </a:blip>
          <a:srcRect/>
          <a:stretch>
            <a:fillRect/>
          </a:stretch>
        </p:blipFill>
        <p:spPr bwMode="auto">
          <a:xfrm>
            <a:off x="8043969" y="3001755"/>
            <a:ext cx="1155028" cy="11550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dShelf Logo">
            <a:extLst>
              <a:ext uri="{FF2B5EF4-FFF2-40B4-BE49-F238E27FC236}">
                <a16:creationId xmlns:a16="http://schemas.microsoft.com/office/drawing/2014/main" id="{DFA31BDE-EB5A-4C91-8552-41A9BCCB2553}"/>
              </a:ext>
            </a:extLst>
          </p:cNvPr>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836075" y="4156783"/>
            <a:ext cx="1558124" cy="155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47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EasyReader</a:t>
            </a:r>
            <a:endParaRPr lang="en-GB"/>
          </a:p>
        </p:txBody>
      </p:sp>
      <p:pic>
        <p:nvPicPr>
          <p:cNvPr id="1030" name="Picture 6" descr="A screenshot of Easyreader on an Iphone. ">
            <a:extLst>
              <a:ext uri="{FF2B5EF4-FFF2-40B4-BE49-F238E27FC236}">
                <a16:creationId xmlns:a16="http://schemas.microsoft.com/office/drawing/2014/main" id="{2ECFFF38-88E2-4D61-8D3D-C2C263233646}"/>
              </a:ext>
              <a:ext uri="{C183D7F6-B498-43B3-948B-1728B52AA6E4}">
                <adec:decorative xmlns:adec="http://schemas.microsoft.com/office/drawing/2017/decorative" val="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7429" b="99429" l="5054" r="93141">
                        <a14:foregroundMark x1="23827" y1="41143" x2="23105" y2="48286"/>
                        <a14:foregroundMark x1="26354" y1="30571" x2="25271" y2="35143"/>
                        <a14:foregroundMark x1="26354" y1="29429" x2="24549" y2="42000"/>
                        <a14:foregroundMark x1="16245" y1="90857" x2="9747" y2="98000"/>
                        <a14:foregroundMark x1="9747" y1="98000" x2="22744" y2="99429"/>
                        <a14:foregroundMark x1="22744" y1="99429" x2="46209" y2="97714"/>
                        <a14:foregroundMark x1="46209" y1="97714" x2="56679" y2="93429"/>
                        <a14:foregroundMark x1="56679" y1="93429" x2="64621" y2="86571"/>
                        <a14:foregroundMark x1="64621" y1="86571" x2="64621" y2="85143"/>
                        <a14:foregroundMark x1="6137" y1="99143" x2="17329" y2="98571"/>
                        <a14:foregroundMark x1="17329" y1="98571" x2="29603" y2="99143"/>
                        <a14:foregroundMark x1="29603" y1="99143" x2="52708" y2="98000"/>
                        <a14:foregroundMark x1="52708" y1="98000" x2="53069" y2="97714"/>
                        <a14:foregroundMark x1="5054" y1="98857" x2="5054" y2="99429"/>
                        <a14:foregroundMark x1="88809" y1="32857" x2="85199" y2="34000"/>
                        <a14:foregroundMark x1="87004" y1="45714" x2="92419" y2="48857"/>
                        <a14:foregroundMark x1="93502" y1="53714" x2="93502" y2="56571"/>
                        <a14:foregroundMark x1="37906" y1="8000" x2="53069" y2="8286"/>
                        <a14:foregroundMark x1="53069" y1="8286" x2="65343" y2="7714"/>
                        <a14:foregroundMark x1="65343" y1="7714" x2="76534" y2="11143"/>
                        <a14:foregroundMark x1="76534" y1="11143" x2="78339" y2="14000"/>
                      </a14:backgroundRemoval>
                    </a14:imgEffect>
                  </a14:imgLayer>
                </a14:imgProps>
              </a:ext>
              <a:ext uri="{28A0092B-C50C-407E-A947-70E740481C1C}">
                <a14:useLocalDpi xmlns:a14="http://schemas.microsoft.com/office/drawing/2010/main"/>
              </a:ext>
            </a:extLst>
          </a:blip>
          <a:srcRect/>
          <a:stretch/>
        </p:blipFill>
        <p:spPr bwMode="auto">
          <a:xfrm>
            <a:off x="7011366" y="-96187"/>
            <a:ext cx="5505855" cy="695418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8" descr="EasyReader for iOS - Manage Libraries view.">
            <a:extLst>
              <a:ext uri="{FF2B5EF4-FFF2-40B4-BE49-F238E27FC236}">
                <a16:creationId xmlns:a16="http://schemas.microsoft.com/office/drawing/2014/main" id="{8994BCAE-AFA0-48EB-A915-2DE28D6E9153}"/>
              </a:ext>
            </a:extLst>
          </p:cNvPr>
          <p:cNvPicPr>
            <a:picLocks noGrp="1" noChangeAspect="1"/>
          </p:cNvPicPr>
          <p:nvPr>
            <p:ph idx="1"/>
          </p:nvPr>
        </p:nvPicPr>
        <p:blipFill rotWithShape="1">
          <a:blip r:embed="rId5" cstate="screen">
            <a:extLst>
              <a:ext uri="{28A0092B-C50C-407E-A947-70E740481C1C}">
                <a14:useLocalDpi xmlns:a14="http://schemas.microsoft.com/office/drawing/2010/main"/>
              </a:ext>
            </a:extLst>
          </a:blip>
          <a:srcRect r="-4"/>
          <a:stretch/>
        </p:blipFill>
        <p:spPr>
          <a:xfrm>
            <a:off x="9018465" y="564205"/>
            <a:ext cx="2480596" cy="4955153"/>
          </a:xfrm>
          <a:prstGeom prst="rect">
            <a:avLst/>
          </a:prstGeom>
        </p:spPr>
      </p:pic>
      <p:sp>
        <p:nvSpPr>
          <p:cNvPr id="3" name="Content Placeholder 2">
            <a:extLst>
              <a:ext uri="{FF2B5EF4-FFF2-40B4-BE49-F238E27FC236}">
                <a16:creationId xmlns:a16="http://schemas.microsoft.com/office/drawing/2014/main" id="{E523F689-E285-4F39-4BAD-ED2F97137462}"/>
              </a:ext>
            </a:extLst>
          </p:cNvPr>
          <p:cNvSpPr txBox="1">
            <a:spLocks/>
          </p:cNvSpPr>
          <p:nvPr/>
        </p:nvSpPr>
        <p:spPr bwMode="auto">
          <a:xfrm>
            <a:off x="609600" y="1600200"/>
            <a:ext cx="6826763"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rmAutofit/>
          </a:bodyPr>
          <a:lstStyle>
            <a:lvl1pPr marL="342900" indent="-342900" algn="l" rtl="0" eaLnBrk="1" fontAlgn="base" hangingPunct="1">
              <a:spcBef>
                <a:spcPct val="20000"/>
              </a:spcBef>
              <a:spcAft>
                <a:spcPct val="0"/>
              </a:spcAft>
              <a:buClr>
                <a:srgbClr val="0D94CF"/>
              </a:buClr>
              <a:buSzPct val="75000"/>
              <a:buFont typeface="Wingdings" pitchFamily="2" charset="2"/>
              <a:buChar char="p"/>
              <a:defRPr sz="2800">
                <a:solidFill>
                  <a:schemeClr val="tx1"/>
                </a:solidFill>
                <a:latin typeface="Atkinson Hyperlegible" pitchFamily="2" charset="0"/>
                <a:ea typeface="+mn-ea"/>
                <a:cs typeface="+mn-cs"/>
              </a:defRPr>
            </a:lvl1pPr>
            <a:lvl2pPr marL="742950" indent="-285750" algn="l" rtl="0" eaLnBrk="1" fontAlgn="base" hangingPunct="1">
              <a:spcBef>
                <a:spcPct val="20000"/>
              </a:spcBef>
              <a:spcAft>
                <a:spcPct val="0"/>
              </a:spcAft>
              <a:buClr>
                <a:srgbClr val="58595B"/>
              </a:buClr>
              <a:buSzPct val="75000"/>
              <a:buFont typeface="Wingdings" pitchFamily="2" charset="2"/>
              <a:buChar char="n"/>
              <a:defRPr sz="2400">
                <a:solidFill>
                  <a:schemeClr val="tx1"/>
                </a:solidFill>
                <a:latin typeface="Atkinson Hyperlegible" pitchFamily="2" charset="0"/>
              </a:defRPr>
            </a:lvl2pPr>
            <a:lvl3pPr marL="1143000" indent="-228600" algn="l" rtl="0" eaLnBrk="1" fontAlgn="base" hangingPunct="1">
              <a:spcBef>
                <a:spcPct val="20000"/>
              </a:spcBef>
              <a:spcAft>
                <a:spcPct val="0"/>
              </a:spcAft>
              <a:buClr>
                <a:srgbClr val="89B30B"/>
              </a:buClr>
              <a:buSzPct val="65000"/>
              <a:buFont typeface="Wingdings" pitchFamily="2" charset="2"/>
              <a:buChar char="p"/>
              <a:defRPr sz="2000">
                <a:solidFill>
                  <a:schemeClr val="tx1"/>
                </a:solidFill>
                <a:latin typeface="Atkinson Hyperlegible" pitchFamily="2" charset="0"/>
              </a:defRPr>
            </a:lvl3pPr>
            <a:lvl4pPr marL="1600200" indent="-228600" algn="l" rtl="0" eaLnBrk="1" fontAlgn="base" hangingPunct="1">
              <a:spcBef>
                <a:spcPct val="20000"/>
              </a:spcBef>
              <a:spcAft>
                <a:spcPct val="0"/>
              </a:spcAft>
              <a:buClr>
                <a:srgbClr val="0D94CF"/>
              </a:buClr>
              <a:buFont typeface="Wingdings" pitchFamily="2" charset="2"/>
              <a:buChar char="§"/>
              <a:defRPr>
                <a:solidFill>
                  <a:schemeClr val="tx1"/>
                </a:solidFill>
                <a:latin typeface="Atkinson Hyperlegible" pitchFamily="2" charset="0"/>
              </a:defRPr>
            </a:lvl4pPr>
            <a:lvl5pPr marL="2057400" indent="-228600" algn="l" rtl="0" eaLnBrk="1" fontAlgn="base" hangingPunct="1">
              <a:spcBef>
                <a:spcPct val="20000"/>
              </a:spcBef>
              <a:spcAft>
                <a:spcPct val="0"/>
              </a:spcAft>
              <a:buClr>
                <a:srgbClr val="89B30B"/>
              </a:buClr>
              <a:buSzPct val="80000"/>
              <a:buFont typeface="Wingdings" pitchFamily="2" charset="2"/>
              <a:buChar char="§"/>
              <a:defRPr>
                <a:solidFill>
                  <a:schemeClr val="tx1"/>
                </a:solidFill>
                <a:latin typeface="Atkinson Hyperlegible" pitchFamily="2" charset="0"/>
              </a:defRPr>
            </a:lvl5pPr>
            <a:lvl6pPr marL="25146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6pPr>
            <a:lvl7pPr marL="29718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7pPr>
            <a:lvl8pPr marL="34290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8pPr>
            <a:lvl9pPr marL="3886200" indent="-228600" algn="l" rtl="0" eaLnBrk="1" fontAlgn="base" hangingPunct="1">
              <a:spcBef>
                <a:spcPct val="20000"/>
              </a:spcBef>
              <a:spcAft>
                <a:spcPct val="0"/>
              </a:spcAft>
              <a:buClr>
                <a:schemeClr val="tx2"/>
              </a:buClr>
              <a:buSzPct val="80000"/>
              <a:buFont typeface="Wingdings" pitchFamily="2" charset="2"/>
              <a:buChar char="§"/>
              <a:defRPr>
                <a:solidFill>
                  <a:schemeClr val="tx1"/>
                </a:solidFill>
                <a:latin typeface="+mn-lt"/>
              </a:defRPr>
            </a:lvl9pPr>
          </a:lstStyle>
          <a:p>
            <a:pPr marL="0" indent="0">
              <a:buNone/>
            </a:pPr>
            <a:r>
              <a:rPr lang="en-US" sz="3733" kern="0"/>
              <a:t>Library integration makes it easy to log in, search and download titles</a:t>
            </a:r>
          </a:p>
        </p:txBody>
      </p:sp>
    </p:spTree>
    <p:extLst>
      <p:ext uri="{BB962C8B-B14F-4D97-AF65-F5344CB8AC3E}">
        <p14:creationId xmlns:p14="http://schemas.microsoft.com/office/powerpoint/2010/main" val="58510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Blind macOS User</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p:txBody>
          <a:bodyPr>
            <a:normAutofit/>
          </a:bodyPr>
          <a:lstStyle/>
          <a:p>
            <a:pPr marL="0" indent="0">
              <a:buNone/>
            </a:pPr>
            <a:r>
              <a:rPr lang="en-US"/>
              <a:t>Bookshelf</a:t>
            </a:r>
          </a:p>
          <a:p>
            <a:pPr marL="457189" lvl="1" indent="0">
              <a:buNone/>
            </a:pPr>
            <a:r>
              <a:rPr lang="en-US">
                <a:hlinkClick r:id="rId3"/>
              </a:rPr>
              <a:t>results with </a:t>
            </a:r>
            <a:r>
              <a:rPr lang="en-US" err="1">
                <a:hlinkClick r:id="rId3"/>
              </a:rPr>
              <a:t>VoiceOver</a:t>
            </a:r>
            <a:endParaRPr lang="en-US"/>
          </a:p>
          <a:p>
            <a:pPr marL="0" indent="0">
              <a:buNone/>
            </a:pPr>
            <a:endParaRPr lang="en-US" sz="1867"/>
          </a:p>
          <a:p>
            <a:pPr marL="0" indent="0">
              <a:buNone/>
            </a:pPr>
            <a:r>
              <a:rPr lang="en-US"/>
              <a:t>Thorium Reader</a:t>
            </a:r>
          </a:p>
          <a:p>
            <a:pPr marL="457189" lvl="1" indent="0">
              <a:buNone/>
            </a:pPr>
            <a:r>
              <a:rPr lang="en-US"/>
              <a:t>results with </a:t>
            </a:r>
            <a:r>
              <a:rPr lang="en-US" err="1"/>
              <a:t>VoiceOver</a:t>
            </a:r>
            <a:endParaRPr lang="en-US"/>
          </a:p>
        </p:txBody>
      </p:sp>
      <p:pic>
        <p:nvPicPr>
          <p:cNvPr id="7" name="Picture 2" descr="Icon: Vital Source Bookshelf App">
            <a:extLst>
              <a:ext uri="{FF2B5EF4-FFF2-40B4-BE49-F238E27FC236}">
                <a16:creationId xmlns:a16="http://schemas.microsoft.com/office/drawing/2014/main" id="{EF990348-6DAD-4977-9C39-C088730A41AE}"/>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556" b="95556" l="3889" r="93889">
                        <a14:foregroundMark x1="3889" y1="6111" x2="91667" y2="86667"/>
                        <a14:foregroundMark x1="12778" y1="33889" x2="17778" y2="75556"/>
                        <a14:foregroundMark x1="17778" y1="75556" x2="61667" y2="82222"/>
                        <a14:foregroundMark x1="61667" y1="82222" x2="82778" y2="43889"/>
                        <a14:foregroundMark x1="82778" y1="43889" x2="83333" y2="35556"/>
                        <a14:foregroundMark x1="7778" y1="61111" x2="39444" y2="91111"/>
                        <a14:foregroundMark x1="39444" y1="91111" x2="70556" y2="90000"/>
                        <a14:foregroundMark x1="21111" y1="38889" x2="22778" y2="63889"/>
                        <a14:foregroundMark x1="7222" y1="35556" x2="10000" y2="58333"/>
                        <a14:foregroundMark x1="10000" y1="72222" x2="15000" y2="88333"/>
                        <a14:foregroundMark x1="9444" y1="88333" x2="34444" y2="89444"/>
                        <a14:foregroundMark x1="12222" y1="93889" x2="40556" y2="93889"/>
                        <a14:foregroundMark x1="6111" y1="95556" x2="4444" y2="95556"/>
                        <a14:foregroundMark x1="13333" y1="36111" x2="48889" y2="10556"/>
                        <a14:foregroundMark x1="48889" y1="10556" x2="90000" y2="20000"/>
                        <a14:foregroundMark x1="90000" y1="20000" x2="93333" y2="63889"/>
                        <a14:foregroundMark x1="93333" y1="63889" x2="60556" y2="90000"/>
                        <a14:foregroundMark x1="60556" y1="90000" x2="60556" y2="90000"/>
                        <a14:foregroundMark x1="82778" y1="8889" x2="93889" y2="9444"/>
                        <a14:foregroundMark x1="21111" y1="10556" x2="75000" y2="6667"/>
                        <a14:foregroundMark x1="46111" y1="31667" x2="48889" y2="47778"/>
                      </a14:backgroundRemoval>
                    </a14:imgEffect>
                  </a14:imgLayer>
                </a14:imgProps>
              </a:ext>
              <a:ext uri="{28A0092B-C50C-407E-A947-70E740481C1C}">
                <a14:useLocalDpi xmlns:a14="http://schemas.microsoft.com/office/drawing/2010/main"/>
              </a:ext>
            </a:extLst>
          </a:blip>
          <a:srcRect/>
          <a:stretch>
            <a:fillRect/>
          </a:stretch>
        </p:blipFill>
        <p:spPr bwMode="auto">
          <a:xfrm>
            <a:off x="8131175" y="1764666"/>
            <a:ext cx="1155028" cy="11550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con: Thorium Reader">
            <a:extLst>
              <a:ext uri="{FF2B5EF4-FFF2-40B4-BE49-F238E27FC236}">
                <a16:creationId xmlns:a16="http://schemas.microsoft.com/office/drawing/2014/main" id="{374EE121-B089-46C2-B1D0-5F2B877A07A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42" b="93956" l="7778" r="94444">
                        <a14:foregroundMark x1="28889" y1="14286" x2="13889" y2="56044"/>
                        <a14:foregroundMark x1="13889" y1="56044" x2="47778" y2="85714"/>
                        <a14:foregroundMark x1="47778" y1="85714" x2="88889" y2="75824"/>
                        <a14:foregroundMark x1="88889" y1="75824" x2="80000" y2="33516"/>
                        <a14:foregroundMark x1="80000" y1="33516" x2="36111" y2="15934"/>
                        <a14:foregroundMark x1="36111" y1="15934" x2="16111" y2="17033"/>
                        <a14:foregroundMark x1="33889" y1="15385" x2="77222" y2="10989"/>
                        <a14:foregroundMark x1="77222" y1="10989" x2="93333" y2="50549"/>
                        <a14:foregroundMark x1="93333" y1="50549" x2="91111" y2="56593"/>
                        <a14:foregroundMark x1="7778" y1="32967" x2="10000" y2="74725"/>
                        <a14:foregroundMark x1="10000" y1="74725" x2="50556" y2="87912"/>
                        <a14:foregroundMark x1="50556" y1="87912" x2="80000" y2="86264"/>
                        <a14:foregroundMark x1="19444" y1="90659" x2="59444" y2="91758"/>
                        <a14:foregroundMark x1="36667" y1="92857" x2="68333" y2="92857"/>
                        <a14:foregroundMark x1="22222" y1="94505" x2="25556" y2="93956"/>
                        <a14:foregroundMark x1="79444" y1="8242" x2="94444" y2="26923"/>
                        <a14:foregroundMark x1="26111" y1="29670" x2="78333" y2="47253"/>
                        <a14:foregroundMark x1="43889" y1="24725" x2="30000" y2="59890"/>
                        <a14:foregroundMark x1="55556" y1="24176" x2="53889" y2="65934"/>
                        <a14:foregroundMark x1="53889" y1="65934" x2="57778" y2="71429"/>
                        <a14:foregroundMark x1="72222" y1="45055" x2="76111" y2="64835"/>
                      </a14:backgroundRemoval>
                    </a14:imgEffect>
                  </a14:imgLayer>
                </a14:imgProps>
              </a:ext>
              <a:ext uri="{28A0092B-C50C-407E-A947-70E740481C1C}">
                <a14:useLocalDpi xmlns:a14="http://schemas.microsoft.com/office/drawing/2010/main"/>
              </a:ext>
            </a:extLst>
          </a:blip>
          <a:stretch>
            <a:fillRect/>
          </a:stretch>
        </p:blipFill>
        <p:spPr>
          <a:xfrm>
            <a:off x="8077201" y="3269477"/>
            <a:ext cx="1269963" cy="1284073"/>
          </a:xfrm>
          <a:prstGeom prst="rect">
            <a:avLst/>
          </a:prstGeom>
        </p:spPr>
      </p:pic>
    </p:spTree>
    <p:extLst>
      <p:ext uri="{BB962C8B-B14F-4D97-AF65-F5344CB8AC3E}">
        <p14:creationId xmlns:p14="http://schemas.microsoft.com/office/powerpoint/2010/main" val="2195125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Low vision user</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a:xfrm>
            <a:off x="838200" y="1554481"/>
            <a:ext cx="10515600" cy="4413819"/>
          </a:xfrm>
        </p:spPr>
        <p:txBody>
          <a:bodyPr>
            <a:normAutofit/>
          </a:bodyPr>
          <a:lstStyle/>
          <a:p>
            <a:pPr marL="0" indent="0">
              <a:buNone/>
            </a:pPr>
            <a:r>
              <a:rPr lang="en-US" sz="3600"/>
              <a:t>Yay! Lots of choice:</a:t>
            </a:r>
          </a:p>
          <a:p>
            <a:r>
              <a:rPr lang="en-US"/>
              <a:t>Bookshare Reader </a:t>
            </a:r>
          </a:p>
          <a:p>
            <a:r>
              <a:rPr lang="en-US"/>
              <a:t>Bookshelf</a:t>
            </a:r>
          </a:p>
          <a:p>
            <a:r>
              <a:rPr lang="en-US"/>
              <a:t>Colibrio Reader</a:t>
            </a:r>
          </a:p>
          <a:p>
            <a:r>
              <a:rPr lang="en-US"/>
              <a:t>EasyReader</a:t>
            </a:r>
          </a:p>
          <a:p>
            <a:r>
              <a:rPr lang="en-US"/>
              <a:t>RedShelf</a:t>
            </a:r>
          </a:p>
          <a:p>
            <a:r>
              <a:rPr lang="en-US"/>
              <a:t>Thorium Reader</a:t>
            </a:r>
          </a:p>
          <a:p>
            <a:pPr marL="0" indent="0">
              <a:buNone/>
            </a:pPr>
            <a:r>
              <a:rPr lang="en-US"/>
              <a:t>… and they all have read aloud</a:t>
            </a:r>
          </a:p>
          <a:p>
            <a:pPr marL="0" indent="0">
              <a:buNone/>
            </a:pPr>
            <a:endParaRPr lang="en-GB"/>
          </a:p>
        </p:txBody>
      </p:sp>
      <p:pic>
        <p:nvPicPr>
          <p:cNvPr id="11" name="Picture 10" descr="icon: Bookshare Reader">
            <a:extLst>
              <a:ext uri="{FF2B5EF4-FFF2-40B4-BE49-F238E27FC236}">
                <a16:creationId xmlns:a16="http://schemas.microsoft.com/office/drawing/2014/main" id="{62E863B7-273B-9523-57B1-5F6149A1B653}"/>
              </a:ext>
            </a:extLst>
          </p:cNvPr>
          <p:cNvPicPr>
            <a:picLocks noChangeAspect="1"/>
          </p:cNvPicPr>
          <p:nvPr/>
        </p:nvPicPr>
        <p:blipFill>
          <a:blip r:embed="rId3"/>
          <a:stretch>
            <a:fillRect/>
          </a:stretch>
        </p:blipFill>
        <p:spPr>
          <a:xfrm>
            <a:off x="8451945" y="1580452"/>
            <a:ext cx="1123440" cy="1123440"/>
          </a:xfrm>
          <a:prstGeom prst="rect">
            <a:avLst/>
          </a:prstGeom>
        </p:spPr>
      </p:pic>
      <p:pic>
        <p:nvPicPr>
          <p:cNvPr id="15" name="Picture 2" descr="Icon: Vital Source Bookshelf App">
            <a:extLst>
              <a:ext uri="{FF2B5EF4-FFF2-40B4-BE49-F238E27FC236}">
                <a16:creationId xmlns:a16="http://schemas.microsoft.com/office/drawing/2014/main" id="{7344477E-0304-456F-8AE5-FDEF4B57A5AA}"/>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556" b="95556" l="3889" r="93889">
                        <a14:foregroundMark x1="3889" y1="6111" x2="91667" y2="86667"/>
                        <a14:foregroundMark x1="12778" y1="33889" x2="17778" y2="75556"/>
                        <a14:foregroundMark x1="17778" y1="75556" x2="61667" y2="82222"/>
                        <a14:foregroundMark x1="61667" y1="82222" x2="82778" y2="43889"/>
                        <a14:foregroundMark x1="82778" y1="43889" x2="83333" y2="35556"/>
                        <a14:foregroundMark x1="7778" y1="61111" x2="39444" y2="91111"/>
                        <a14:foregroundMark x1="39444" y1="91111" x2="70556" y2="90000"/>
                        <a14:foregroundMark x1="21111" y1="38889" x2="22778" y2="63889"/>
                        <a14:foregroundMark x1="7222" y1="35556" x2="10000" y2="58333"/>
                        <a14:foregroundMark x1="10000" y1="72222" x2="15000" y2="88333"/>
                        <a14:foregroundMark x1="9444" y1="88333" x2="34444" y2="89444"/>
                        <a14:foregroundMark x1="12222" y1="93889" x2="40556" y2="93889"/>
                        <a14:foregroundMark x1="6111" y1="95556" x2="4444" y2="95556"/>
                        <a14:foregroundMark x1="13333" y1="36111" x2="48889" y2="10556"/>
                        <a14:foregroundMark x1="48889" y1="10556" x2="90000" y2="20000"/>
                        <a14:foregroundMark x1="90000" y1="20000" x2="93333" y2="63889"/>
                        <a14:foregroundMark x1="93333" y1="63889" x2="60556" y2="90000"/>
                        <a14:foregroundMark x1="60556" y1="90000" x2="60556" y2="90000"/>
                        <a14:foregroundMark x1="82778" y1="8889" x2="93889" y2="9444"/>
                        <a14:foregroundMark x1="21111" y1="10556" x2="75000" y2="6667"/>
                        <a14:foregroundMark x1="46111" y1="31667" x2="48889" y2="47778"/>
                      </a14:backgroundRemoval>
                    </a14:imgEffect>
                  </a14:imgLayer>
                </a14:imgProps>
              </a:ext>
              <a:ext uri="{28A0092B-C50C-407E-A947-70E740481C1C}">
                <a14:useLocalDpi xmlns:a14="http://schemas.microsoft.com/office/drawing/2010/main"/>
              </a:ext>
            </a:extLst>
          </a:blip>
          <a:srcRect/>
          <a:stretch>
            <a:fillRect/>
          </a:stretch>
        </p:blipFill>
        <p:spPr bwMode="auto">
          <a:xfrm>
            <a:off x="9782551" y="1554481"/>
            <a:ext cx="1155028" cy="11550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 Colibrio Reader">
            <a:extLst>
              <a:ext uri="{FF2B5EF4-FFF2-40B4-BE49-F238E27FC236}">
                <a16:creationId xmlns:a16="http://schemas.microsoft.com/office/drawing/2014/main" id="{DE0B2C44-D96E-4012-9083-F632252973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99789" y="2888393"/>
            <a:ext cx="1081215" cy="1081215"/>
          </a:xfrm>
          <a:prstGeom prst="rect">
            <a:avLst/>
          </a:prstGeom>
        </p:spPr>
      </p:pic>
      <p:pic>
        <p:nvPicPr>
          <p:cNvPr id="14" name="Picture 2" descr="Icon: Dolphin EasyReader App">
            <a:extLst>
              <a:ext uri="{FF2B5EF4-FFF2-40B4-BE49-F238E27FC236}">
                <a16:creationId xmlns:a16="http://schemas.microsoft.com/office/drawing/2014/main" id="{BCAC833D-D505-48D0-834B-7D3C606B025F}"/>
              </a:ext>
            </a:extLst>
          </p:cNvPr>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6667" b="93333" l="6667" r="95000">
                        <a14:foregroundMark x1="20556" y1="8333" x2="20556" y2="8333"/>
                        <a14:foregroundMark x1="18889" y1="11667" x2="83333" y2="13333"/>
                        <a14:foregroundMark x1="23333" y1="11111" x2="11111" y2="53889"/>
                        <a14:foregroundMark x1="11111" y1="53889" x2="37222" y2="89444"/>
                        <a14:foregroundMark x1="37222" y1="89444" x2="81667" y2="87222"/>
                        <a14:foregroundMark x1="81667" y1="87222" x2="94444" y2="76111"/>
                        <a14:foregroundMark x1="95000" y1="69444" x2="91111" y2="13889"/>
                        <a14:foregroundMark x1="87222" y1="12778" x2="44444" y2="10556"/>
                        <a14:foregroundMark x1="44444" y1="10556" x2="11111" y2="37222"/>
                        <a14:foregroundMark x1="11111" y1="37222" x2="10000" y2="80000"/>
                        <a14:foregroundMark x1="10000" y1="80000" x2="22222" y2="90000"/>
                        <a14:foregroundMark x1="33333" y1="91111" x2="18889" y2="80000"/>
                        <a14:foregroundMark x1="31111" y1="90556" x2="8889" y2="72778"/>
                        <a14:foregroundMark x1="22222" y1="11111" x2="7222" y2="46667"/>
                        <a14:foregroundMark x1="50556" y1="7222" x2="19444" y2="10000"/>
                        <a14:foregroundMark x1="19444" y1="8333" x2="7778" y2="24444"/>
                        <a14:foregroundMark x1="7778" y1="46111" x2="7222" y2="63333"/>
                        <a14:foregroundMark x1="16667" y1="91667" x2="58889" y2="93333"/>
                        <a14:foregroundMark x1="58889" y1="93333" x2="65000" y2="92778"/>
                      </a14:backgroundRemoval>
                    </a14:imgEffect>
                  </a14:imgLayer>
                </a14:imgProps>
              </a:ext>
              <a:ext uri="{28A0092B-C50C-407E-A947-70E740481C1C}">
                <a14:useLocalDpi xmlns:a14="http://schemas.microsoft.com/office/drawing/2010/main"/>
              </a:ext>
            </a:extLst>
          </a:blip>
          <a:srcRect/>
          <a:stretch>
            <a:fillRect/>
          </a:stretch>
        </p:blipFill>
        <p:spPr bwMode="auto">
          <a:xfrm>
            <a:off x="9799123" y="2857831"/>
            <a:ext cx="1142336" cy="11423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con: RedShelf">
            <a:extLst>
              <a:ext uri="{FF2B5EF4-FFF2-40B4-BE49-F238E27FC236}">
                <a16:creationId xmlns:a16="http://schemas.microsoft.com/office/drawing/2014/main" id="{B2EE623F-6582-44CE-ABBC-E79F4F987489}"/>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261333" y="3969873"/>
            <a:ext cx="1558124" cy="15581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Icon: Thorium Reader">
            <a:extLst>
              <a:ext uri="{FF2B5EF4-FFF2-40B4-BE49-F238E27FC236}">
                <a16:creationId xmlns:a16="http://schemas.microsoft.com/office/drawing/2014/main" id="{CCED9B10-7548-4784-81EC-343A2AB43AFD}"/>
              </a:ext>
            </a:extLst>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8242" b="93956" l="7778" r="94444">
                        <a14:foregroundMark x1="28889" y1="14286" x2="13889" y2="56044"/>
                        <a14:foregroundMark x1="13889" y1="56044" x2="47778" y2="85714"/>
                        <a14:foregroundMark x1="47778" y1="85714" x2="88889" y2="75824"/>
                        <a14:foregroundMark x1="88889" y1="75824" x2="80000" y2="33516"/>
                        <a14:foregroundMark x1="80000" y1="33516" x2="36111" y2="15934"/>
                        <a14:foregroundMark x1="36111" y1="15934" x2="16111" y2="17033"/>
                        <a14:foregroundMark x1="33889" y1="15385" x2="77222" y2="10989"/>
                        <a14:foregroundMark x1="77222" y1="10989" x2="93333" y2="50549"/>
                        <a14:foregroundMark x1="93333" y1="50549" x2="91111" y2="56593"/>
                        <a14:foregroundMark x1="7778" y1="32967" x2="10000" y2="74725"/>
                        <a14:foregroundMark x1="10000" y1="74725" x2="50556" y2="87912"/>
                        <a14:foregroundMark x1="50556" y1="87912" x2="80000" y2="86264"/>
                        <a14:foregroundMark x1="19444" y1="90659" x2="59444" y2="91758"/>
                        <a14:foregroundMark x1="36667" y1="92857" x2="68333" y2="92857"/>
                        <a14:foregroundMark x1="22222" y1="94505" x2="25556" y2="93956"/>
                        <a14:foregroundMark x1="79444" y1="8242" x2="94444" y2="26923"/>
                        <a14:foregroundMark x1="26111" y1="29670" x2="78333" y2="47253"/>
                        <a14:foregroundMark x1="43889" y1="24725" x2="30000" y2="59890"/>
                        <a14:foregroundMark x1="55556" y1="24176" x2="53889" y2="65934"/>
                        <a14:foregroundMark x1="53889" y1="65934" x2="57778" y2="71429"/>
                        <a14:foregroundMark x1="72222" y1="45055" x2="76111" y2="64835"/>
                      </a14:backgroundRemoval>
                    </a14:imgEffect>
                  </a14:imgLayer>
                </a14:imgProps>
              </a:ext>
              <a:ext uri="{28A0092B-C50C-407E-A947-70E740481C1C}">
                <a14:useLocalDpi xmlns:a14="http://schemas.microsoft.com/office/drawing/2010/main"/>
              </a:ext>
            </a:extLst>
          </a:blip>
          <a:stretch>
            <a:fillRect/>
          </a:stretch>
        </p:blipFill>
        <p:spPr>
          <a:xfrm>
            <a:off x="9799123" y="4148490"/>
            <a:ext cx="1142336" cy="1155028"/>
          </a:xfrm>
          <a:prstGeom prst="rect">
            <a:avLst/>
          </a:prstGeom>
        </p:spPr>
      </p:pic>
    </p:spTree>
    <p:extLst>
      <p:ext uri="{BB962C8B-B14F-4D97-AF65-F5344CB8AC3E}">
        <p14:creationId xmlns:p14="http://schemas.microsoft.com/office/powerpoint/2010/main" val="205549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Students with neurodiversity</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a:xfrm>
            <a:off x="838200" y="1486959"/>
            <a:ext cx="10515600" cy="4142675"/>
          </a:xfrm>
        </p:spPr>
        <p:txBody>
          <a:bodyPr>
            <a:normAutofit fontScale="92500" lnSpcReduction="10000"/>
          </a:bodyPr>
          <a:lstStyle/>
          <a:p>
            <a:pPr marL="0" indent="0">
              <a:buNone/>
            </a:pPr>
            <a:r>
              <a:rPr lang="en-US"/>
              <a:t>Bookshelf</a:t>
            </a:r>
          </a:p>
          <a:p>
            <a:pPr marL="457189" lvl="1" indent="0">
              <a:buNone/>
            </a:pPr>
            <a:r>
              <a:rPr lang="en-US">
                <a:hlinkClick r:id="rId3"/>
              </a:rPr>
              <a:t>results with Chrome</a:t>
            </a:r>
            <a:endParaRPr lang="en-US"/>
          </a:p>
          <a:p>
            <a:pPr marL="0" indent="0">
              <a:buNone/>
            </a:pPr>
            <a:endParaRPr lang="en-US" sz="1400"/>
          </a:p>
          <a:p>
            <a:pPr marL="0" indent="0">
              <a:buNone/>
            </a:pPr>
            <a:r>
              <a:rPr lang="en-US" err="1"/>
              <a:t>RedShelf</a:t>
            </a:r>
            <a:endParaRPr lang="en-US"/>
          </a:p>
          <a:p>
            <a:pPr marL="457189" lvl="1" indent="0">
              <a:buNone/>
            </a:pPr>
            <a:r>
              <a:rPr lang="en-US">
                <a:hlinkClick r:id="rId4"/>
              </a:rPr>
              <a:t>results with Chrome</a:t>
            </a:r>
            <a:endParaRPr lang="en-US"/>
          </a:p>
          <a:p>
            <a:pPr marL="0" indent="0">
              <a:buNone/>
            </a:pPr>
            <a:endParaRPr lang="en-US" sz="1200"/>
          </a:p>
          <a:p>
            <a:pPr marL="0" indent="0">
              <a:buNone/>
            </a:pPr>
            <a:r>
              <a:rPr lang="en-US" err="1"/>
              <a:t>Texthelp</a:t>
            </a:r>
            <a:r>
              <a:rPr lang="en-US"/>
              <a:t> EPUB reader</a:t>
            </a:r>
          </a:p>
          <a:p>
            <a:pPr marL="457189" lvl="1" indent="0">
              <a:buNone/>
            </a:pPr>
            <a:r>
              <a:rPr lang="en-US">
                <a:hlinkClick r:id="rId5"/>
              </a:rPr>
              <a:t>results with Edge</a:t>
            </a:r>
            <a:endParaRPr lang="en-US"/>
          </a:p>
          <a:p>
            <a:pPr marL="457189" lvl="1" indent="0">
              <a:buNone/>
            </a:pPr>
            <a:endParaRPr lang="en-US" sz="1100"/>
          </a:p>
          <a:p>
            <a:pPr marL="0" lvl="1" indent="0">
              <a:spcBef>
                <a:spcPts val="1000"/>
              </a:spcBef>
              <a:buNone/>
            </a:pPr>
            <a:r>
              <a:rPr lang="en-US" sz="2800"/>
              <a:t>K3000 for Mac</a:t>
            </a:r>
          </a:p>
          <a:p>
            <a:pPr marL="457189" lvl="2" indent="0">
              <a:spcBef>
                <a:spcPts val="1000"/>
              </a:spcBef>
              <a:buNone/>
            </a:pPr>
            <a:r>
              <a:rPr lang="en-US" sz="2400">
                <a:hlinkClick r:id="rId6"/>
              </a:rPr>
              <a:t>evaluation results</a:t>
            </a:r>
            <a:endParaRPr lang="en-US" sz="2400"/>
          </a:p>
        </p:txBody>
      </p:sp>
      <p:pic>
        <p:nvPicPr>
          <p:cNvPr id="14" name="Picture 2" descr="Icon: Vital Source Bookshelf App">
            <a:extLst>
              <a:ext uri="{FF2B5EF4-FFF2-40B4-BE49-F238E27FC236}">
                <a16:creationId xmlns:a16="http://schemas.microsoft.com/office/drawing/2014/main" id="{884BD3CC-59A4-4D36-BC84-370A044CC632}"/>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5556" b="95556" l="3889" r="93889">
                        <a14:foregroundMark x1="3889" y1="6111" x2="91667" y2="86667"/>
                        <a14:foregroundMark x1="12778" y1="33889" x2="17778" y2="75556"/>
                        <a14:foregroundMark x1="17778" y1="75556" x2="61667" y2="82222"/>
                        <a14:foregroundMark x1="61667" y1="82222" x2="82778" y2="43889"/>
                        <a14:foregroundMark x1="82778" y1="43889" x2="83333" y2="35556"/>
                        <a14:foregroundMark x1="7778" y1="61111" x2="39444" y2="91111"/>
                        <a14:foregroundMark x1="39444" y1="91111" x2="70556" y2="90000"/>
                        <a14:foregroundMark x1="21111" y1="38889" x2="22778" y2="63889"/>
                        <a14:foregroundMark x1="7222" y1="35556" x2="10000" y2="58333"/>
                        <a14:foregroundMark x1="10000" y1="72222" x2="15000" y2="88333"/>
                        <a14:foregroundMark x1="9444" y1="88333" x2="34444" y2="89444"/>
                        <a14:foregroundMark x1="12222" y1="93889" x2="40556" y2="93889"/>
                        <a14:foregroundMark x1="6111" y1="95556" x2="4444" y2="95556"/>
                        <a14:foregroundMark x1="13333" y1="36111" x2="48889" y2="10556"/>
                        <a14:foregroundMark x1="48889" y1="10556" x2="90000" y2="20000"/>
                        <a14:foregroundMark x1="90000" y1="20000" x2="93333" y2="63889"/>
                        <a14:foregroundMark x1="93333" y1="63889" x2="60556" y2="90000"/>
                        <a14:foregroundMark x1="60556" y1="90000" x2="60556" y2="90000"/>
                        <a14:foregroundMark x1="82778" y1="8889" x2="93889" y2="9444"/>
                        <a14:foregroundMark x1="21111" y1="10556" x2="75000" y2="6667"/>
                        <a14:foregroundMark x1="46111" y1="31667" x2="48889" y2="47778"/>
                      </a14:backgroundRemoval>
                    </a14:imgEffect>
                  </a14:imgLayer>
                </a14:imgProps>
              </a:ext>
              <a:ext uri="{28A0092B-C50C-407E-A947-70E740481C1C}">
                <a14:useLocalDpi xmlns:a14="http://schemas.microsoft.com/office/drawing/2010/main"/>
              </a:ext>
            </a:extLst>
          </a:blip>
          <a:srcRect/>
          <a:stretch>
            <a:fillRect/>
          </a:stretch>
        </p:blipFill>
        <p:spPr bwMode="auto">
          <a:xfrm>
            <a:off x="8666915" y="1622425"/>
            <a:ext cx="885475" cy="885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con: RedShelf">
            <a:extLst>
              <a:ext uri="{FF2B5EF4-FFF2-40B4-BE49-F238E27FC236}">
                <a16:creationId xmlns:a16="http://schemas.microsoft.com/office/drawing/2014/main" id="{9C8AEA3B-EF39-44C6-8B28-F5434CA19D61}"/>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8508639" y="2507901"/>
            <a:ext cx="1194500" cy="1194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descr="Icon: TextHelp EPUB Reader">
            <a:extLst>
              <a:ext uri="{FF2B5EF4-FFF2-40B4-BE49-F238E27FC236}">
                <a16:creationId xmlns:a16="http://schemas.microsoft.com/office/drawing/2014/main" id="{9F016CCD-6B23-40CE-A9BC-60FE6D6C24F3}"/>
              </a:ext>
            </a:extLst>
          </p:cNvPr>
          <p:cNvSpPr/>
          <p:nvPr/>
        </p:nvSpPr>
        <p:spPr>
          <a:xfrm>
            <a:off x="8666915" y="3693763"/>
            <a:ext cx="922988" cy="971388"/>
          </a:xfrm>
          <a:prstGeom prst="roundRect">
            <a:avLst/>
          </a:prstGeom>
          <a:blipFill dpi="0" rotWithShape="1">
            <a:blip r:embed="rId11" cstate="email">
              <a:extLst>
                <a:ext uri="{28A0092B-C50C-407E-A947-70E740481C1C}">
                  <a14:useLocalDpi xmlns:a14="http://schemas.microsoft.com/office/drawing/2010/main"/>
                </a:ext>
              </a:extLst>
            </a:blip>
            <a:srcRect/>
            <a:stretch>
              <a:fillRect/>
            </a:stretch>
          </a:blip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26" name="Picture 2" descr="Icon: Kurzweil 3000">
            <a:extLst>
              <a:ext uri="{FF2B5EF4-FFF2-40B4-BE49-F238E27FC236}">
                <a16:creationId xmlns:a16="http://schemas.microsoft.com/office/drawing/2014/main" id="{C76D66DA-5FD0-4A28-96B6-0110EC9D0C18}"/>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666916" y="4961600"/>
            <a:ext cx="974785" cy="97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1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49525-B6ED-4395-A9DF-0ACA57C23E1B}"/>
              </a:ext>
            </a:extLst>
          </p:cNvPr>
          <p:cNvSpPr>
            <a:spLocks noGrp="1"/>
          </p:cNvSpPr>
          <p:nvPr>
            <p:ph type="title"/>
          </p:nvPr>
        </p:nvSpPr>
        <p:spPr/>
        <p:txBody>
          <a:bodyPr/>
          <a:lstStyle/>
          <a:p>
            <a:r>
              <a:rPr lang="en-US"/>
              <a:t>STEM student</a:t>
            </a:r>
            <a:endParaRPr lang="en-GB"/>
          </a:p>
        </p:txBody>
      </p:sp>
      <p:sp>
        <p:nvSpPr>
          <p:cNvPr id="3" name="Content Placeholder 2">
            <a:extLst>
              <a:ext uri="{FF2B5EF4-FFF2-40B4-BE49-F238E27FC236}">
                <a16:creationId xmlns:a16="http://schemas.microsoft.com/office/drawing/2014/main" id="{71309073-EFF8-41B0-B443-473A32274B99}"/>
              </a:ext>
            </a:extLst>
          </p:cNvPr>
          <p:cNvSpPr>
            <a:spLocks noGrp="1"/>
          </p:cNvSpPr>
          <p:nvPr>
            <p:ph idx="1"/>
          </p:nvPr>
        </p:nvSpPr>
        <p:spPr>
          <a:xfrm>
            <a:off x="838201" y="1825625"/>
            <a:ext cx="8300292" cy="4142675"/>
          </a:xfrm>
        </p:spPr>
        <p:txBody>
          <a:bodyPr vert="horz" wrap="square" lIns="91440" tIns="45720" rIns="91440" bIns="45720" numCol="1" rtlCol="0" anchor="t" anchorCtr="0" compatLnSpc="1">
            <a:prstTxWarp prst="textNoShape">
              <a:avLst/>
            </a:prstTxWarp>
            <a:normAutofit/>
          </a:bodyPr>
          <a:lstStyle/>
          <a:p>
            <a:pPr marL="0" indent="0">
              <a:buNone/>
            </a:pPr>
            <a:r>
              <a:rPr lang="en-US">
                <a:latin typeface="Atkinson Hyperlegible"/>
              </a:rPr>
              <a:t>Thorium Reader on Windows with NVDA</a:t>
            </a:r>
          </a:p>
          <a:p>
            <a:pPr marL="0" indent="0">
              <a:buNone/>
            </a:pPr>
            <a:r>
              <a:rPr lang="en-US">
                <a:latin typeface="Atkinson Hyperlegible"/>
              </a:rPr>
              <a:t>Bookshelf on macOS with Voiceover</a:t>
            </a:r>
          </a:p>
          <a:p>
            <a:pPr marL="0" indent="0">
              <a:buNone/>
            </a:pPr>
            <a:r>
              <a:rPr lang="en-US">
                <a:latin typeface="Atkinson Hyperlegible"/>
              </a:rPr>
              <a:t>Bookshelf Online via Firefox or Chrome on Windows using NVDA</a:t>
            </a:r>
          </a:p>
          <a:p>
            <a:pPr marL="0" indent="0">
              <a:buNone/>
            </a:pPr>
            <a:r>
              <a:rPr lang="en-US">
                <a:latin typeface="Atkinson Hyperlegible"/>
              </a:rPr>
              <a:t>RedShelf via Firefox on Windows with JAWS or NVDA</a:t>
            </a:r>
          </a:p>
          <a:p>
            <a:pPr marL="0" indent="0">
              <a:buNone/>
            </a:pPr>
            <a:r>
              <a:rPr lang="en-US">
                <a:latin typeface="Atkinson Hyperlegible"/>
              </a:rPr>
              <a:t>Bookshelf app on iOS with Voiceover</a:t>
            </a:r>
            <a:endParaRPr lang="en-US"/>
          </a:p>
        </p:txBody>
      </p:sp>
      <p:pic>
        <p:nvPicPr>
          <p:cNvPr id="2050" name="Picture 2" descr="Ico: Vital Source Bookshelf App">
            <a:extLst>
              <a:ext uri="{FF2B5EF4-FFF2-40B4-BE49-F238E27FC236}">
                <a16:creationId xmlns:a16="http://schemas.microsoft.com/office/drawing/2014/main" id="{DCD88261-C1DC-4A5E-A220-5272969F28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17277" y="1580546"/>
            <a:ext cx="1155028" cy="1155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 RedShelf">
            <a:extLst>
              <a:ext uri="{FF2B5EF4-FFF2-40B4-BE49-F238E27FC236}">
                <a16:creationId xmlns:a16="http://schemas.microsoft.com/office/drawing/2014/main" id="{75ABBAF3-2A0F-4393-A8DE-08A319188DF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29968" y="2915999"/>
            <a:ext cx="1142336" cy="11423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 Thorium Reader">
            <a:extLst>
              <a:ext uri="{FF2B5EF4-FFF2-40B4-BE49-F238E27FC236}">
                <a16:creationId xmlns:a16="http://schemas.microsoft.com/office/drawing/2014/main" id="{CA99D556-9C50-4A5F-9C5E-DA483497D1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29968" y="4238759"/>
            <a:ext cx="1142336" cy="1155028"/>
          </a:xfrm>
          <a:prstGeom prst="rect">
            <a:avLst/>
          </a:prstGeom>
        </p:spPr>
      </p:pic>
    </p:spTree>
    <p:extLst>
      <p:ext uri="{BB962C8B-B14F-4D97-AF65-F5344CB8AC3E}">
        <p14:creationId xmlns:p14="http://schemas.microsoft.com/office/powerpoint/2010/main" val="1331428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901B-FF3F-4AD6-879C-DC3C5EFC979B}"/>
              </a:ext>
            </a:extLst>
          </p:cNvPr>
          <p:cNvSpPr>
            <a:spLocks noGrp="1"/>
          </p:cNvSpPr>
          <p:nvPr>
            <p:ph type="title"/>
          </p:nvPr>
        </p:nvSpPr>
        <p:spPr/>
        <p:txBody>
          <a:bodyPr/>
          <a:lstStyle/>
          <a:p>
            <a:r>
              <a:rPr lang="en-US"/>
              <a:t>Bookshelf &amp; Thorium for macOS:</a:t>
            </a:r>
            <a:br>
              <a:rPr lang="en-US"/>
            </a:br>
            <a:r>
              <a:rPr lang="en-US"/>
              <a:t>Math Accessibility</a:t>
            </a:r>
          </a:p>
        </p:txBody>
      </p:sp>
      <p:pic>
        <p:nvPicPr>
          <p:cNvPr id="5" name="Content Placeholder 4" descr="Bookshelf for macOS - VoiceOver display panel with math content. ">
            <a:extLst>
              <a:ext uri="{FF2B5EF4-FFF2-40B4-BE49-F238E27FC236}">
                <a16:creationId xmlns:a16="http://schemas.microsoft.com/office/drawing/2014/main" id="{030A56DD-1157-49F0-BC7F-7E5523BA573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2416999"/>
            <a:ext cx="10515600" cy="2960628"/>
          </a:xfrm>
        </p:spPr>
      </p:pic>
    </p:spTree>
    <p:extLst>
      <p:ext uri="{BB962C8B-B14F-4D97-AF65-F5344CB8AC3E}">
        <p14:creationId xmlns:p14="http://schemas.microsoft.com/office/powerpoint/2010/main" val="233155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9EB78-2E7D-4B2E-A2E0-22C60C9D81B6}"/>
              </a:ext>
            </a:extLst>
          </p:cNvPr>
          <p:cNvSpPr>
            <a:spLocks noGrp="1"/>
          </p:cNvSpPr>
          <p:nvPr>
            <p:ph type="title"/>
          </p:nvPr>
        </p:nvSpPr>
        <p:spPr/>
        <p:txBody>
          <a:bodyPr/>
          <a:lstStyle/>
          <a:p>
            <a:r>
              <a:rPr lang="en-US"/>
              <a:t>EasyReader for Windows– Visual Adjustments</a:t>
            </a:r>
          </a:p>
        </p:txBody>
      </p:sp>
      <p:pic>
        <p:nvPicPr>
          <p:cNvPr id="5" name="Content Placeholder 4" descr="EasyReader for macOS - Visual Adjustments menu showing Colors menu, text size, line spacing, letter spacing, etc.">
            <a:extLst>
              <a:ext uri="{FF2B5EF4-FFF2-40B4-BE49-F238E27FC236}">
                <a16:creationId xmlns:a16="http://schemas.microsoft.com/office/drawing/2014/main" id="{F74506CB-24B6-425A-B308-F5D812B519A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22798" y="1825626"/>
            <a:ext cx="9746407" cy="4143375"/>
          </a:xfrm>
        </p:spPr>
      </p:pic>
    </p:spTree>
    <p:extLst>
      <p:ext uri="{BB962C8B-B14F-4D97-AF65-F5344CB8AC3E}">
        <p14:creationId xmlns:p14="http://schemas.microsoft.com/office/powerpoint/2010/main" val="676341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C5AE-F543-4FC7-A0DB-53E2719715FC}"/>
              </a:ext>
            </a:extLst>
          </p:cNvPr>
          <p:cNvSpPr>
            <a:spLocks noGrp="1"/>
          </p:cNvSpPr>
          <p:nvPr>
            <p:ph type="title"/>
          </p:nvPr>
        </p:nvSpPr>
        <p:spPr/>
        <p:txBody>
          <a:bodyPr/>
          <a:lstStyle/>
          <a:p>
            <a:r>
              <a:rPr lang="en-US" err="1"/>
              <a:t>RedShelf</a:t>
            </a:r>
            <a:r>
              <a:rPr lang="en-US"/>
              <a:t> – Visual Adjustments</a:t>
            </a:r>
          </a:p>
        </p:txBody>
      </p:sp>
      <p:pic>
        <p:nvPicPr>
          <p:cNvPr id="5" name="Content Placeholder 4" descr="RedShelf Visual Adjustments panel showing dropdown menus for size, font, colors, etc.">
            <a:extLst>
              <a:ext uri="{FF2B5EF4-FFF2-40B4-BE49-F238E27FC236}">
                <a16:creationId xmlns:a16="http://schemas.microsoft.com/office/drawing/2014/main" id="{02EA8DB1-DD8A-444C-9177-BCB977858F0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93503" y="1690690"/>
            <a:ext cx="10515600" cy="3937207"/>
          </a:xfrm>
        </p:spPr>
      </p:pic>
    </p:spTree>
    <p:extLst>
      <p:ext uri="{BB962C8B-B14F-4D97-AF65-F5344CB8AC3E}">
        <p14:creationId xmlns:p14="http://schemas.microsoft.com/office/powerpoint/2010/main" val="389973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8FE79-EAE4-F946-96A3-708488D3738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78E3186-2019-D946-8C67-BE83FFBCC65E}"/>
              </a:ext>
            </a:extLst>
          </p:cNvPr>
          <p:cNvSpPr>
            <a:spLocks noGrp="1"/>
          </p:cNvSpPr>
          <p:nvPr>
            <p:ph idx="1"/>
          </p:nvPr>
        </p:nvSpPr>
        <p:spPr>
          <a:xfrm>
            <a:off x="609600" y="1735141"/>
            <a:ext cx="10972800" cy="4741859"/>
          </a:xfrm>
        </p:spPr>
        <p:txBody>
          <a:bodyPr>
            <a:normAutofit lnSpcReduction="10000"/>
          </a:bodyPr>
          <a:lstStyle/>
          <a:p>
            <a:r>
              <a:rPr lang="en-US" sz="4267" dirty="0"/>
              <a:t>What is EPUB?</a:t>
            </a:r>
          </a:p>
          <a:p>
            <a:r>
              <a:rPr lang="en-US" sz="4267" dirty="0"/>
              <a:t>What are the accessibility features of EPUB files? </a:t>
            </a:r>
          </a:p>
          <a:p>
            <a:r>
              <a:rPr lang="en-US" sz="4267" dirty="0"/>
              <a:t>How do I create EPUB files?</a:t>
            </a:r>
          </a:p>
          <a:p>
            <a:r>
              <a:rPr lang="en-US" sz="4267" dirty="0"/>
              <a:t>How can I read EPUB files?</a:t>
            </a:r>
          </a:p>
          <a:p>
            <a:r>
              <a:rPr lang="en-US" sz="4267" dirty="0"/>
              <a:t>Resources for Staff and Students</a:t>
            </a:r>
          </a:p>
          <a:p>
            <a:r>
              <a:rPr lang="en-US" sz="4267" dirty="0"/>
              <a:t>Discussion</a:t>
            </a:r>
          </a:p>
        </p:txBody>
      </p:sp>
      <p:pic>
        <p:nvPicPr>
          <p:cNvPr id="6" name="Picture 5" descr="Icon of a presentation tree diagram">
            <a:extLst>
              <a:ext uri="{FF2B5EF4-FFF2-40B4-BE49-F238E27FC236}">
                <a16:creationId xmlns:a16="http://schemas.microsoft.com/office/drawing/2014/main" id="{28838CBD-5638-E113-EDA6-9735E8EB2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7010" y="4106070"/>
            <a:ext cx="1934028" cy="1934028"/>
          </a:xfrm>
          <a:prstGeom prst="rect">
            <a:avLst/>
          </a:prstGeom>
        </p:spPr>
      </p:pic>
    </p:spTree>
    <p:extLst>
      <p:ext uri="{BB962C8B-B14F-4D97-AF65-F5344CB8AC3E}">
        <p14:creationId xmlns:p14="http://schemas.microsoft.com/office/powerpoint/2010/main" val="2857352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E755D-627D-46A6-A2FF-995A104B9836}"/>
              </a:ext>
            </a:extLst>
          </p:cNvPr>
          <p:cNvSpPr>
            <a:spLocks noGrp="1"/>
          </p:cNvSpPr>
          <p:nvPr>
            <p:ph type="title"/>
          </p:nvPr>
        </p:nvSpPr>
        <p:spPr/>
        <p:txBody>
          <a:bodyPr/>
          <a:lstStyle/>
          <a:p>
            <a:r>
              <a:rPr lang="en-US" err="1"/>
              <a:t>TextHelp</a:t>
            </a:r>
            <a:r>
              <a:rPr lang="en-US"/>
              <a:t> EPUB Reader – Read Aloud </a:t>
            </a:r>
          </a:p>
        </p:txBody>
      </p:sp>
      <p:pic>
        <p:nvPicPr>
          <p:cNvPr id="4" name="Picture 3" descr="Screenshot of Texthelp EPUB reader. The tool bar is visible and the definition is shown for the word 'interactive'.">
            <a:extLst>
              <a:ext uri="{FF2B5EF4-FFF2-40B4-BE49-F238E27FC236}">
                <a16:creationId xmlns:a16="http://schemas.microsoft.com/office/drawing/2014/main" id="{36E94FA9-40C6-47A2-88DD-1F4F29FC4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1469247"/>
            <a:ext cx="9169400" cy="4284565"/>
          </a:xfrm>
          <a:prstGeom prst="rect">
            <a:avLst/>
          </a:prstGeom>
        </p:spPr>
      </p:pic>
    </p:spTree>
    <p:extLst>
      <p:ext uri="{BB962C8B-B14F-4D97-AF65-F5344CB8AC3E}">
        <p14:creationId xmlns:p14="http://schemas.microsoft.com/office/powerpoint/2010/main" val="2851699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ED822-22A7-1E1E-5796-625BAB6C324E}"/>
              </a:ext>
            </a:extLst>
          </p:cNvPr>
          <p:cNvSpPr>
            <a:spLocks noGrp="1"/>
          </p:cNvSpPr>
          <p:nvPr>
            <p:ph type="title"/>
          </p:nvPr>
        </p:nvSpPr>
        <p:spPr/>
        <p:txBody>
          <a:bodyPr/>
          <a:lstStyle/>
          <a:p>
            <a:r>
              <a:rPr lang="en-GB"/>
              <a:t>Sources of Education/Academic EPUBs</a:t>
            </a:r>
          </a:p>
        </p:txBody>
      </p:sp>
      <p:sp>
        <p:nvSpPr>
          <p:cNvPr id="3" name="Content Placeholder 2">
            <a:extLst>
              <a:ext uri="{FF2B5EF4-FFF2-40B4-BE49-F238E27FC236}">
                <a16:creationId xmlns:a16="http://schemas.microsoft.com/office/drawing/2014/main" id="{8209684F-5ABC-8F7C-AE86-EC3378CB114B}"/>
              </a:ext>
            </a:extLst>
          </p:cNvPr>
          <p:cNvSpPr>
            <a:spLocks noGrp="1"/>
          </p:cNvSpPr>
          <p:nvPr>
            <p:ph idx="1"/>
          </p:nvPr>
        </p:nvSpPr>
        <p:spPr/>
        <p:txBody>
          <a:bodyPr>
            <a:normAutofit lnSpcReduction="10000"/>
          </a:bodyPr>
          <a:lstStyle/>
          <a:p>
            <a:r>
              <a:rPr lang="en-GB" sz="2667"/>
              <a:t>Buy Accessible</a:t>
            </a:r>
          </a:p>
          <a:p>
            <a:pPr lvl="1"/>
            <a:r>
              <a:rPr lang="en-GB"/>
              <a:t>Bookshelf, RedShelf (detailed a11y info)</a:t>
            </a:r>
          </a:p>
          <a:p>
            <a:pPr lvl="1"/>
            <a:r>
              <a:rPr lang="en-GB"/>
              <a:t>Kindle (some a11y info)</a:t>
            </a:r>
          </a:p>
          <a:p>
            <a:pPr lvl="1"/>
            <a:r>
              <a:rPr lang="en-GB"/>
              <a:t>Kobo, Play Books, Apple Books</a:t>
            </a:r>
          </a:p>
          <a:p>
            <a:r>
              <a:rPr lang="en-GB" sz="2667"/>
              <a:t>Borrow accessible</a:t>
            </a:r>
          </a:p>
          <a:p>
            <a:pPr lvl="1"/>
            <a:r>
              <a:rPr lang="en-GB"/>
              <a:t>EBSCO </a:t>
            </a:r>
            <a:r>
              <a:rPr lang="en-GB" err="1"/>
              <a:t>ebooks</a:t>
            </a:r>
            <a:endParaRPr lang="en-GB"/>
          </a:p>
          <a:p>
            <a:pPr lvl="1"/>
            <a:r>
              <a:rPr lang="en-GB"/>
              <a:t>Journal articles</a:t>
            </a:r>
          </a:p>
          <a:p>
            <a:r>
              <a:rPr lang="en-GB" sz="2667"/>
              <a:t>Bookshare</a:t>
            </a:r>
          </a:p>
          <a:p>
            <a:r>
              <a:rPr lang="en-GB" sz="2667"/>
              <a:t>Access Text Network</a:t>
            </a:r>
          </a:p>
          <a:p>
            <a:r>
              <a:rPr lang="en-GB" sz="2667"/>
              <a:t>Make your own</a:t>
            </a:r>
          </a:p>
        </p:txBody>
      </p:sp>
    </p:spTree>
    <p:extLst>
      <p:ext uri="{BB962C8B-B14F-4D97-AF65-F5344CB8AC3E}">
        <p14:creationId xmlns:p14="http://schemas.microsoft.com/office/powerpoint/2010/main" val="3610858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6B7E-6C70-BE2C-33A7-FAB9ABC08E0A}"/>
              </a:ext>
            </a:extLst>
          </p:cNvPr>
          <p:cNvSpPr>
            <a:spLocks noGrp="1"/>
          </p:cNvSpPr>
          <p:nvPr>
            <p:ph type="title"/>
          </p:nvPr>
        </p:nvSpPr>
        <p:spPr/>
        <p:txBody>
          <a:bodyPr/>
          <a:lstStyle/>
          <a:p>
            <a:r>
              <a:rPr lang="en-GB"/>
              <a:t>Resources</a:t>
            </a:r>
          </a:p>
        </p:txBody>
      </p:sp>
      <p:sp>
        <p:nvSpPr>
          <p:cNvPr id="3" name="Content Placeholder 2">
            <a:extLst>
              <a:ext uri="{FF2B5EF4-FFF2-40B4-BE49-F238E27FC236}">
                <a16:creationId xmlns:a16="http://schemas.microsoft.com/office/drawing/2014/main" id="{1C96680D-9EBB-FD50-82CA-4669F7C6A5DD}"/>
              </a:ext>
            </a:extLst>
          </p:cNvPr>
          <p:cNvSpPr>
            <a:spLocks noGrp="1"/>
          </p:cNvSpPr>
          <p:nvPr>
            <p:ph idx="1"/>
          </p:nvPr>
        </p:nvSpPr>
        <p:spPr/>
        <p:txBody>
          <a:bodyPr/>
          <a:lstStyle/>
          <a:p>
            <a:r>
              <a:rPr lang="en-GB"/>
              <a:t>Reading apps roundup : </a:t>
            </a:r>
            <a:r>
              <a:rPr lang="en-GB">
                <a:hlinkClick r:id="rId2"/>
              </a:rPr>
              <a:t>inclusivepublishing.org</a:t>
            </a:r>
            <a:endParaRPr lang="en-GB"/>
          </a:p>
          <a:p>
            <a:r>
              <a:rPr lang="en-GB"/>
              <a:t>Detailed test results : </a:t>
            </a:r>
            <a:r>
              <a:rPr lang="en-GB">
                <a:hlinkClick r:id="rId3"/>
              </a:rPr>
              <a:t>epubtest.org</a:t>
            </a:r>
            <a:endParaRPr lang="en-GB"/>
          </a:p>
          <a:p>
            <a:r>
              <a:rPr lang="en-GB"/>
              <a:t>Getting started : </a:t>
            </a:r>
            <a:r>
              <a:rPr lang="en-GB">
                <a:hlinkClick r:id="rId4"/>
              </a:rPr>
              <a:t>daisy.org/help</a:t>
            </a:r>
            <a:endParaRPr lang="en-GB"/>
          </a:p>
          <a:p>
            <a:r>
              <a:rPr lang="en-GB"/>
              <a:t>Webinar videos : </a:t>
            </a:r>
            <a:r>
              <a:rPr lang="en-GB">
                <a:hlinkClick r:id="rId5"/>
              </a:rPr>
              <a:t>daisy.org/webinars</a:t>
            </a:r>
            <a:endParaRPr lang="en-GB"/>
          </a:p>
          <a:p>
            <a:r>
              <a:rPr lang="en-GB"/>
              <a:t>Community : </a:t>
            </a:r>
            <a:r>
              <a:rPr lang="en-GB">
                <a:hlinkClick r:id="rId6"/>
              </a:rPr>
              <a:t>daisy.org/</a:t>
            </a:r>
            <a:r>
              <a:rPr lang="en-GB" err="1">
                <a:hlinkClick r:id="rId6"/>
              </a:rPr>
              <a:t>epub</a:t>
            </a:r>
            <a:r>
              <a:rPr lang="en-GB">
                <a:hlinkClick r:id="rId6"/>
              </a:rPr>
              <a:t>-in-he</a:t>
            </a:r>
            <a:endParaRPr lang="en-GB"/>
          </a:p>
          <a:p>
            <a:r>
              <a:rPr lang="en-GB"/>
              <a:t>Make your own EPUB: </a:t>
            </a:r>
            <a:r>
              <a:rPr lang="en-GB">
                <a:hlinkClick r:id="rId7"/>
              </a:rPr>
              <a:t>daisy.org/</a:t>
            </a:r>
            <a:r>
              <a:rPr lang="en-GB" err="1">
                <a:hlinkClick r:id="rId7"/>
              </a:rPr>
              <a:t>wordtoepub</a:t>
            </a:r>
            <a:endParaRPr lang="en-GB"/>
          </a:p>
        </p:txBody>
      </p:sp>
    </p:spTree>
    <p:extLst>
      <p:ext uri="{BB962C8B-B14F-4D97-AF65-F5344CB8AC3E}">
        <p14:creationId xmlns:p14="http://schemas.microsoft.com/office/powerpoint/2010/main" val="4019209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B8CF-06CF-8248-9DD8-8DE5447CF7EA}"/>
              </a:ext>
            </a:extLst>
          </p:cNvPr>
          <p:cNvSpPr>
            <a:spLocks noGrp="1"/>
          </p:cNvSpPr>
          <p:nvPr>
            <p:ph type="title"/>
          </p:nvPr>
        </p:nvSpPr>
        <p:spPr/>
        <p:txBody>
          <a:bodyPr/>
          <a:lstStyle/>
          <a:p>
            <a:r>
              <a:rPr lang="en-US" dirty="0"/>
              <a:t> Questions </a:t>
            </a:r>
          </a:p>
        </p:txBody>
      </p:sp>
      <p:pic>
        <p:nvPicPr>
          <p:cNvPr id="5" name="Content Placeholder 4" descr="Giant Question Mark with a figure of a person rubbint their head in a questioning manner" title="Question Mark">
            <a:extLst>
              <a:ext uri="{FF2B5EF4-FFF2-40B4-BE49-F238E27FC236}">
                <a16:creationId xmlns:a16="http://schemas.microsoft.com/office/drawing/2014/main" id="{11CEEEA5-C07C-7E42-B22B-A16298DF92E1}"/>
              </a:ext>
            </a:extLst>
          </p:cNvPr>
          <p:cNvPicPr>
            <a:picLocks noGrp="1" noChangeAspect="1"/>
          </p:cNvPicPr>
          <p:nvPr>
            <p:ph idx="1"/>
          </p:nvPr>
        </p:nvPicPr>
        <p:blipFill>
          <a:blip r:embed="rId3"/>
          <a:stretch>
            <a:fillRect/>
          </a:stretch>
        </p:blipFill>
        <p:spPr>
          <a:xfrm>
            <a:off x="4508500" y="1918494"/>
            <a:ext cx="3175000" cy="4165600"/>
          </a:xfrm>
        </p:spPr>
      </p:pic>
    </p:spTree>
    <p:extLst>
      <p:ext uri="{BB962C8B-B14F-4D97-AF65-F5344CB8AC3E}">
        <p14:creationId xmlns:p14="http://schemas.microsoft.com/office/powerpoint/2010/main" val="4171655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EEBF-8D89-484F-8840-6EDF4142A157}"/>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9176DFB-819F-3641-B9FC-58966ACE60FE}"/>
              </a:ext>
            </a:extLst>
          </p:cNvPr>
          <p:cNvSpPr>
            <a:spLocks noGrp="1"/>
          </p:cNvSpPr>
          <p:nvPr>
            <p:ph idx="1"/>
          </p:nvPr>
        </p:nvSpPr>
        <p:spPr/>
        <p:txBody>
          <a:bodyPr/>
          <a:lstStyle/>
          <a:p>
            <a:r>
              <a:rPr lang="en-US" dirty="0"/>
              <a:t>The EPUB format allows DSO professionals to create alternative media that covers most student content. </a:t>
            </a:r>
          </a:p>
          <a:p>
            <a:r>
              <a:rPr lang="en-US" dirty="0"/>
              <a:t>EPUB files are STEM friendly.</a:t>
            </a:r>
          </a:p>
          <a:p>
            <a:r>
              <a:rPr lang="en-US" dirty="0"/>
              <a:t>EPUB files can reduce the workload for DSO </a:t>
            </a:r>
            <a:r>
              <a:rPr lang="en-US" dirty="0" err="1"/>
              <a:t>personell</a:t>
            </a:r>
            <a:r>
              <a:rPr lang="en-US" dirty="0"/>
              <a:t>. </a:t>
            </a:r>
          </a:p>
        </p:txBody>
      </p:sp>
    </p:spTree>
    <p:extLst>
      <p:ext uri="{BB962C8B-B14F-4D97-AF65-F5344CB8AC3E}">
        <p14:creationId xmlns:p14="http://schemas.microsoft.com/office/powerpoint/2010/main" val="112432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98EEC-0948-1D44-8733-312B2F2FBF06}"/>
              </a:ext>
            </a:extLst>
          </p:cNvPr>
          <p:cNvSpPr>
            <a:spLocks noGrp="1"/>
          </p:cNvSpPr>
          <p:nvPr>
            <p:ph type="title"/>
          </p:nvPr>
        </p:nvSpPr>
        <p:spPr/>
        <p:txBody>
          <a:bodyPr/>
          <a:lstStyle/>
          <a:p>
            <a:r>
              <a:rPr lang="en-US" dirty="0"/>
              <a:t>What is an EPUB? </a:t>
            </a:r>
          </a:p>
        </p:txBody>
      </p:sp>
      <p:sp>
        <p:nvSpPr>
          <p:cNvPr id="3" name="Content Placeholder 2">
            <a:extLst>
              <a:ext uri="{FF2B5EF4-FFF2-40B4-BE49-F238E27FC236}">
                <a16:creationId xmlns:a16="http://schemas.microsoft.com/office/drawing/2014/main" id="{006EB746-B5C0-7A47-A764-E4F314A1DDCC}"/>
              </a:ext>
            </a:extLst>
          </p:cNvPr>
          <p:cNvSpPr>
            <a:spLocks noGrp="1"/>
          </p:cNvSpPr>
          <p:nvPr>
            <p:ph sz="half" idx="1"/>
          </p:nvPr>
        </p:nvSpPr>
        <p:spPr>
          <a:xfrm>
            <a:off x="838199" y="1825625"/>
            <a:ext cx="6383215" cy="4351338"/>
          </a:xfrm>
        </p:spPr>
        <p:txBody>
          <a:bodyPr/>
          <a:lstStyle/>
          <a:p>
            <a:pPr lvl="0">
              <a:buSzPts val="2800"/>
            </a:pPr>
            <a:r>
              <a:rPr lang="en-US" dirty="0"/>
              <a:t>Essentially a website that has been compressed into a single file </a:t>
            </a:r>
          </a:p>
          <a:p>
            <a:pPr lvl="0">
              <a:buSzPts val="2800"/>
            </a:pPr>
            <a:r>
              <a:rPr lang="en-US" dirty="0"/>
              <a:t>Relies on web technologies which provide a greater opportunity for accessibility and reflow across multiple devices</a:t>
            </a:r>
          </a:p>
          <a:p>
            <a:endParaRPr lang="en-US" dirty="0"/>
          </a:p>
        </p:txBody>
      </p:sp>
      <p:pic>
        <p:nvPicPr>
          <p:cNvPr id="6" name="Content Placeholder 5" descr="A breakdown of the epub 3 standard with HTML5, CSS, and JavaScript depicted">
            <a:extLst>
              <a:ext uri="{FF2B5EF4-FFF2-40B4-BE49-F238E27FC236}">
                <a16:creationId xmlns:a16="http://schemas.microsoft.com/office/drawing/2014/main" id="{6EB5EBAF-C25D-9A43-BECA-5F1EE26DD27D}"/>
              </a:ext>
            </a:extLst>
          </p:cNvPr>
          <p:cNvPicPr>
            <a:picLocks noGrp="1" noChangeAspect="1"/>
          </p:cNvPicPr>
          <p:nvPr>
            <p:ph sz="half" idx="2"/>
          </p:nvPr>
        </p:nvPicPr>
        <p:blipFill>
          <a:blip r:embed="rId3"/>
          <a:stretch>
            <a:fillRect/>
          </a:stretch>
        </p:blipFill>
        <p:spPr>
          <a:xfrm>
            <a:off x="8028830" y="1970856"/>
            <a:ext cx="2468100" cy="2468100"/>
          </a:xfrm>
        </p:spPr>
      </p:pic>
    </p:spTree>
    <p:extLst>
      <p:ext uri="{BB962C8B-B14F-4D97-AF65-F5344CB8AC3E}">
        <p14:creationId xmlns:p14="http://schemas.microsoft.com/office/powerpoint/2010/main" val="268293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B861E-E82A-144D-A37D-DBF9BBC3FEE1}"/>
              </a:ext>
            </a:extLst>
          </p:cNvPr>
          <p:cNvSpPr>
            <a:spLocks noGrp="1"/>
          </p:cNvSpPr>
          <p:nvPr>
            <p:ph type="title"/>
          </p:nvPr>
        </p:nvSpPr>
        <p:spPr/>
        <p:txBody>
          <a:bodyPr/>
          <a:lstStyle/>
          <a:p>
            <a:r>
              <a:rPr lang="en-US" dirty="0"/>
              <a:t>You Don’t Need to be a web developer</a:t>
            </a:r>
          </a:p>
        </p:txBody>
      </p:sp>
      <p:sp>
        <p:nvSpPr>
          <p:cNvPr id="5" name="Content Placeholder 4">
            <a:extLst>
              <a:ext uri="{FF2B5EF4-FFF2-40B4-BE49-F238E27FC236}">
                <a16:creationId xmlns:a16="http://schemas.microsoft.com/office/drawing/2014/main" id="{9A143FD6-DCDE-8D4C-A441-BAF26C12F0F0}"/>
              </a:ext>
            </a:extLst>
          </p:cNvPr>
          <p:cNvSpPr>
            <a:spLocks noGrp="1"/>
          </p:cNvSpPr>
          <p:nvPr>
            <p:ph sz="half" idx="1"/>
          </p:nvPr>
        </p:nvSpPr>
        <p:spPr/>
        <p:txBody>
          <a:bodyPr/>
          <a:lstStyle/>
          <a:p>
            <a:r>
              <a:rPr lang="en-US" dirty="0"/>
              <a:t>EPUB 3 is built on web development technologies, but you don’t need to be a developer to create EPUBs.</a:t>
            </a:r>
          </a:p>
        </p:txBody>
      </p:sp>
      <p:pic>
        <p:nvPicPr>
          <p:cNvPr id="8" name="Content Placeholder 7" descr="Web Programming Triangle of HTML, CSS, and JavaScript">
            <a:extLst>
              <a:ext uri="{FF2B5EF4-FFF2-40B4-BE49-F238E27FC236}">
                <a16:creationId xmlns:a16="http://schemas.microsoft.com/office/drawing/2014/main" id="{BE0579FB-5BC3-1348-8CD2-F04FCD7A0CA0}"/>
              </a:ext>
            </a:extLst>
          </p:cNvPr>
          <p:cNvPicPr>
            <a:picLocks noGrp="1" noChangeAspect="1"/>
          </p:cNvPicPr>
          <p:nvPr>
            <p:ph sz="half" idx="2"/>
          </p:nvPr>
        </p:nvPicPr>
        <p:blipFill>
          <a:blip r:embed="rId3"/>
          <a:stretch>
            <a:fillRect/>
          </a:stretch>
        </p:blipFill>
        <p:spPr>
          <a:xfrm>
            <a:off x="6279406" y="1741994"/>
            <a:ext cx="5181600" cy="2500613"/>
          </a:xfrm>
        </p:spPr>
      </p:pic>
    </p:spTree>
    <p:extLst>
      <p:ext uri="{BB962C8B-B14F-4D97-AF65-F5344CB8AC3E}">
        <p14:creationId xmlns:p14="http://schemas.microsoft.com/office/powerpoint/2010/main" val="1711102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CF0D-638E-FD4B-A14D-902E41C9511F}"/>
              </a:ext>
            </a:extLst>
          </p:cNvPr>
          <p:cNvSpPr>
            <a:spLocks noGrp="1"/>
          </p:cNvSpPr>
          <p:nvPr>
            <p:ph type="title"/>
          </p:nvPr>
        </p:nvSpPr>
        <p:spPr/>
        <p:txBody>
          <a:bodyPr/>
          <a:lstStyle/>
          <a:p>
            <a:r>
              <a:rPr lang="en-US" dirty="0"/>
              <a:t>EPUB Advantages </a:t>
            </a:r>
          </a:p>
        </p:txBody>
      </p:sp>
      <p:sp>
        <p:nvSpPr>
          <p:cNvPr id="3" name="Content Placeholder 2">
            <a:extLst>
              <a:ext uri="{FF2B5EF4-FFF2-40B4-BE49-F238E27FC236}">
                <a16:creationId xmlns:a16="http://schemas.microsoft.com/office/drawing/2014/main" id="{B97C7E91-73D3-B94C-8F41-91CE5B10D212}"/>
              </a:ext>
            </a:extLst>
          </p:cNvPr>
          <p:cNvSpPr>
            <a:spLocks noGrp="1"/>
          </p:cNvSpPr>
          <p:nvPr>
            <p:ph sz="half" idx="1"/>
          </p:nvPr>
        </p:nvSpPr>
        <p:spPr/>
        <p:txBody>
          <a:bodyPr/>
          <a:lstStyle/>
          <a:p>
            <a:r>
              <a:rPr lang="en-US" dirty="0"/>
              <a:t>reflowable and readable on any screen.</a:t>
            </a:r>
          </a:p>
          <a:p>
            <a:r>
              <a:rPr lang="en-US" dirty="0"/>
              <a:t>faster, easier, and cheaper to make accessible.</a:t>
            </a:r>
          </a:p>
          <a:p>
            <a:r>
              <a:rPr lang="en-US" dirty="0"/>
              <a:t>can display Accessible STEM content via MathML </a:t>
            </a:r>
          </a:p>
          <a:p>
            <a:endParaRPr lang="en-US" dirty="0"/>
          </a:p>
          <a:p>
            <a:endParaRPr lang="en-US" dirty="0"/>
          </a:p>
        </p:txBody>
      </p:sp>
      <p:pic>
        <p:nvPicPr>
          <p:cNvPr id="6" name="Content Placeholder 5" descr="Decorative">
            <a:extLst>
              <a:ext uri="{FF2B5EF4-FFF2-40B4-BE49-F238E27FC236}">
                <a16:creationId xmlns:a16="http://schemas.microsoft.com/office/drawing/2014/main" id="{0E64C5CA-F5C0-314E-88A0-5F586AA03107}"/>
              </a:ext>
            </a:extLst>
          </p:cNvPr>
          <p:cNvPicPr>
            <a:picLocks noGrp="1" noChangeAspect="1"/>
          </p:cNvPicPr>
          <p:nvPr>
            <p:ph sz="half" idx="2"/>
          </p:nvPr>
        </p:nvPicPr>
        <p:blipFill>
          <a:blip r:embed="rId3"/>
          <a:stretch>
            <a:fillRect/>
          </a:stretch>
        </p:blipFill>
        <p:spPr>
          <a:xfrm>
            <a:off x="6974541" y="1594271"/>
            <a:ext cx="3657600" cy="3657600"/>
          </a:xfrm>
        </p:spPr>
      </p:pic>
    </p:spTree>
    <p:extLst>
      <p:ext uri="{BB962C8B-B14F-4D97-AF65-F5344CB8AC3E}">
        <p14:creationId xmlns:p14="http://schemas.microsoft.com/office/powerpoint/2010/main" val="3248061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74F697-B7BB-284B-954D-0B89B3E5AD18}"/>
              </a:ext>
            </a:extLst>
          </p:cNvPr>
          <p:cNvSpPr>
            <a:spLocks noGrp="1"/>
          </p:cNvSpPr>
          <p:nvPr>
            <p:ph type="title"/>
          </p:nvPr>
        </p:nvSpPr>
        <p:spPr/>
        <p:txBody>
          <a:bodyPr/>
          <a:lstStyle/>
          <a:p>
            <a:r>
              <a:rPr lang="en-US" dirty="0"/>
              <a:t>EPUB Features </a:t>
            </a:r>
          </a:p>
        </p:txBody>
      </p:sp>
      <p:pic>
        <p:nvPicPr>
          <p:cNvPr id="7" name="EPUB Features (2).mp4" descr="A brief description of the features of EPUB files. ">
            <a:hlinkClick r:id="" action="ppaction://media"/>
            <a:extLst>
              <a:ext uri="{FF2B5EF4-FFF2-40B4-BE49-F238E27FC236}">
                <a16:creationId xmlns:a16="http://schemas.microsoft.com/office/drawing/2014/main" id="{61E8C572-DEC9-7146-93BB-AC1434B22A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4751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7D79-C97C-9342-B269-762065790167}"/>
              </a:ext>
            </a:extLst>
          </p:cNvPr>
          <p:cNvSpPr>
            <a:spLocks noGrp="1"/>
          </p:cNvSpPr>
          <p:nvPr>
            <p:ph type="title"/>
          </p:nvPr>
        </p:nvSpPr>
        <p:spPr/>
        <p:txBody>
          <a:bodyPr/>
          <a:lstStyle/>
          <a:p>
            <a:r>
              <a:rPr lang="en-US" dirty="0"/>
              <a:t>Creating an EPUB </a:t>
            </a:r>
          </a:p>
        </p:txBody>
      </p:sp>
      <p:sp>
        <p:nvSpPr>
          <p:cNvPr id="3" name="Content Placeholder 2">
            <a:extLst>
              <a:ext uri="{FF2B5EF4-FFF2-40B4-BE49-F238E27FC236}">
                <a16:creationId xmlns:a16="http://schemas.microsoft.com/office/drawing/2014/main" id="{CDB73B0F-5DBE-2543-BE93-1FC2AE07BDE1}"/>
              </a:ext>
            </a:extLst>
          </p:cNvPr>
          <p:cNvSpPr>
            <a:spLocks noGrp="1"/>
          </p:cNvSpPr>
          <p:nvPr>
            <p:ph sz="half" idx="1"/>
          </p:nvPr>
        </p:nvSpPr>
        <p:spPr/>
        <p:txBody>
          <a:bodyPr/>
          <a:lstStyle/>
          <a:p>
            <a:pPr marL="0" indent="0">
              <a:buNone/>
            </a:pPr>
            <a:r>
              <a:rPr lang="en-US" dirty="0"/>
              <a:t>It is quick and easy to create EPUBs with this free plugin.</a:t>
            </a:r>
          </a:p>
          <a:p>
            <a:pPr marL="514350" lvl="0" indent="-514350">
              <a:spcBef>
                <a:spcPts val="0"/>
              </a:spcBef>
              <a:buClr>
                <a:schemeClr val="dk1"/>
              </a:buClr>
              <a:buSzPts val="2800"/>
              <a:buFont typeface="Arial Black"/>
              <a:buAutoNum type="arabicPeriod"/>
            </a:pPr>
            <a:r>
              <a:rPr lang="en-US" dirty="0"/>
              <a:t>Start with an accessible file in Microsoft Word</a:t>
            </a:r>
          </a:p>
          <a:p>
            <a:pPr marL="514350" lvl="0" indent="-514350">
              <a:buClr>
                <a:schemeClr val="dk1"/>
              </a:buClr>
              <a:buSzPts val="2800"/>
              <a:buFont typeface="Arial Black"/>
              <a:buAutoNum type="arabicPeriod"/>
            </a:pPr>
            <a:r>
              <a:rPr lang="en-US" dirty="0"/>
              <a:t>Check your work with the built-in accessibility checker</a:t>
            </a:r>
          </a:p>
          <a:p>
            <a:pPr marL="514350" lvl="0" indent="-514350">
              <a:buClr>
                <a:schemeClr val="dk1"/>
              </a:buClr>
              <a:buSzPts val="2800"/>
              <a:buFont typeface="Arial Black"/>
              <a:buAutoNum type="arabicPeriod"/>
            </a:pPr>
            <a:r>
              <a:rPr lang="en-US" dirty="0"/>
              <a:t>Export to EPUB with the free </a:t>
            </a:r>
            <a:r>
              <a:rPr lang="en-US" u="sng" dirty="0">
                <a:solidFill>
                  <a:schemeClr val="hlink"/>
                </a:solidFill>
                <a:hlinkClick r:id="rId3"/>
              </a:rPr>
              <a:t>WordToEPUB</a:t>
            </a:r>
            <a:r>
              <a:rPr lang="en-US" dirty="0"/>
              <a:t> plugin </a:t>
            </a:r>
          </a:p>
          <a:p>
            <a:endParaRPr lang="en-US" dirty="0"/>
          </a:p>
          <a:p>
            <a:endParaRPr lang="en-US" dirty="0"/>
          </a:p>
        </p:txBody>
      </p:sp>
      <p:pic>
        <p:nvPicPr>
          <p:cNvPr id="7" name="Content Placeholder 6" descr="The WordToEPUB Tool displayed in the Word Ribbon ">
            <a:extLst>
              <a:ext uri="{FF2B5EF4-FFF2-40B4-BE49-F238E27FC236}">
                <a16:creationId xmlns:a16="http://schemas.microsoft.com/office/drawing/2014/main" id="{5129BAA5-4876-6B4A-94FF-2722E0022846}"/>
              </a:ext>
            </a:extLst>
          </p:cNvPr>
          <p:cNvPicPr>
            <a:picLocks noGrp="1" noChangeAspect="1"/>
          </p:cNvPicPr>
          <p:nvPr>
            <p:ph sz="half" idx="2"/>
          </p:nvPr>
        </p:nvPicPr>
        <p:blipFill>
          <a:blip r:embed="rId4"/>
          <a:stretch>
            <a:fillRect/>
          </a:stretch>
        </p:blipFill>
        <p:spPr>
          <a:xfrm>
            <a:off x="6019800" y="1981199"/>
            <a:ext cx="5181600" cy="1189412"/>
          </a:xfrm>
        </p:spPr>
      </p:pic>
    </p:spTree>
    <p:extLst>
      <p:ext uri="{BB962C8B-B14F-4D97-AF65-F5344CB8AC3E}">
        <p14:creationId xmlns:p14="http://schemas.microsoft.com/office/powerpoint/2010/main" val="188042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E4B1-2ABB-4059-A699-D6D00A737290}"/>
              </a:ext>
            </a:extLst>
          </p:cNvPr>
          <p:cNvSpPr>
            <a:spLocks noGrp="1"/>
          </p:cNvSpPr>
          <p:nvPr>
            <p:ph type="title"/>
          </p:nvPr>
        </p:nvSpPr>
        <p:spPr/>
        <p:txBody>
          <a:bodyPr/>
          <a:lstStyle/>
          <a:p>
            <a:r>
              <a:rPr lang="en-US" dirty="0"/>
              <a:t>Word Accessibility Basics</a:t>
            </a:r>
            <a:endParaRPr lang="fr-CA" dirty="0"/>
          </a:p>
        </p:txBody>
      </p:sp>
      <p:sp>
        <p:nvSpPr>
          <p:cNvPr id="4" name="Content Placeholder 3">
            <a:extLst>
              <a:ext uri="{FF2B5EF4-FFF2-40B4-BE49-F238E27FC236}">
                <a16:creationId xmlns:a16="http://schemas.microsoft.com/office/drawing/2014/main" id="{59BB1A2B-A83D-4DF6-8434-4F053820C6BF}"/>
              </a:ext>
            </a:extLst>
          </p:cNvPr>
          <p:cNvSpPr>
            <a:spLocks noGrp="1"/>
          </p:cNvSpPr>
          <p:nvPr>
            <p:ph sz="half" idx="2"/>
          </p:nvPr>
        </p:nvSpPr>
        <p:spPr/>
        <p:txBody>
          <a:bodyPr/>
          <a:lstStyle/>
          <a:p>
            <a:r>
              <a:rPr lang="en-US" dirty="0"/>
              <a:t>Use built-in Headings and Styles</a:t>
            </a:r>
          </a:p>
          <a:p>
            <a:r>
              <a:rPr lang="en-US" dirty="0"/>
              <a:t>Chose Accessible readable Fonts</a:t>
            </a:r>
          </a:p>
          <a:p>
            <a:r>
              <a:rPr lang="en-US" dirty="0"/>
              <a:t>Use Table Headers</a:t>
            </a:r>
          </a:p>
          <a:p>
            <a:r>
              <a:rPr lang="en-US" dirty="0"/>
              <a:t>Add meaningful descriptive hyperlinks</a:t>
            </a:r>
          </a:p>
          <a:p>
            <a:r>
              <a:rPr lang="en-US" dirty="0"/>
              <a:t>Add Alt Text to Images</a:t>
            </a:r>
            <a:endParaRPr lang="fr-CA" dirty="0"/>
          </a:p>
        </p:txBody>
      </p:sp>
      <p:pic>
        <p:nvPicPr>
          <p:cNvPr id="10" name="Content Placeholder 9" descr="A blue square with white text&#10;&#10;Description automatically generated with low confidence">
            <a:extLst>
              <a:ext uri="{FF2B5EF4-FFF2-40B4-BE49-F238E27FC236}">
                <a16:creationId xmlns:a16="http://schemas.microsoft.com/office/drawing/2014/main" id="{4D644D04-AD46-49E3-8076-1A4375F78264}"/>
              </a:ext>
            </a:extLst>
          </p:cNvPr>
          <p:cNvPicPr>
            <a:picLocks noGrp="1" noChangeAspect="1"/>
          </p:cNvPicPr>
          <p:nvPr>
            <p:ph sz="half" idx="1"/>
          </p:nvPr>
        </p:nvPicPr>
        <p:blipFill>
          <a:blip r:embed="rId2"/>
          <a:stretch>
            <a:fillRect/>
          </a:stretch>
        </p:blipFill>
        <p:spPr>
          <a:xfrm>
            <a:off x="838200" y="1690688"/>
            <a:ext cx="4546704" cy="4351338"/>
          </a:xfrm>
        </p:spPr>
      </p:pic>
    </p:spTree>
    <p:extLst>
      <p:ext uri="{BB962C8B-B14F-4D97-AF65-F5344CB8AC3E}">
        <p14:creationId xmlns:p14="http://schemas.microsoft.com/office/powerpoint/2010/main" val="1489148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1411</Words>
  <Application>Microsoft Macintosh PowerPoint</Application>
  <PresentationFormat>Widescreen</PresentationFormat>
  <Paragraphs>218</Paragraphs>
  <Slides>34</Slides>
  <Notes>28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Arial Black</vt:lpstr>
      <vt:lpstr>Atkinson Hyperlegible</vt:lpstr>
      <vt:lpstr>Calibri</vt:lpstr>
      <vt:lpstr>Calibri Light</vt:lpstr>
      <vt:lpstr>Wingdings</vt:lpstr>
      <vt:lpstr>Office Theme</vt:lpstr>
      <vt:lpstr>Eliminating Students Dependence on Alternative Materials Using EPUB’s</vt:lpstr>
      <vt:lpstr>Summary</vt:lpstr>
      <vt:lpstr>Overview</vt:lpstr>
      <vt:lpstr>What is an EPUB? </vt:lpstr>
      <vt:lpstr>You Don’t Need to be a web developer</vt:lpstr>
      <vt:lpstr>EPUB Advantages </vt:lpstr>
      <vt:lpstr>EPUB Features </vt:lpstr>
      <vt:lpstr>Creating an EPUB </vt:lpstr>
      <vt:lpstr>Word Accessibility Basics</vt:lpstr>
      <vt:lpstr>WordToEPUB - Demonstration</vt:lpstr>
      <vt:lpstr>Evaluating Reading Apps</vt:lpstr>
      <vt:lpstr>Evaluation Reading Applications</vt:lpstr>
      <vt:lpstr>EPUB Reading Applications</vt:lpstr>
      <vt:lpstr>EPUBTEST.org – overview </vt:lpstr>
      <vt:lpstr>EPUBTEST.org – Testing framework </vt:lpstr>
      <vt:lpstr>EPUBTEST.org – Test Books </vt:lpstr>
      <vt:lpstr>EPUBTEST.org – Scoring </vt:lpstr>
      <vt:lpstr>Reading Systems Accessibility Support Roundup</vt:lpstr>
      <vt:lpstr>And the current top picks are…</vt:lpstr>
      <vt:lpstr>Blind Windows user</vt:lpstr>
      <vt:lpstr>Blind mobile user – Android and iOS</vt:lpstr>
      <vt:lpstr>EasyReader</vt:lpstr>
      <vt:lpstr>Blind macOS User</vt:lpstr>
      <vt:lpstr>Low vision user</vt:lpstr>
      <vt:lpstr>Students with neurodiversity</vt:lpstr>
      <vt:lpstr>STEM student</vt:lpstr>
      <vt:lpstr>Bookshelf &amp; Thorium for macOS: Math Accessibility</vt:lpstr>
      <vt:lpstr>EasyReader for Windows– Visual Adjustments</vt:lpstr>
      <vt:lpstr>RedShelf – Visual Adjustments</vt:lpstr>
      <vt:lpstr>TextHelp EPUB Reader – Read Aloud </vt:lpstr>
      <vt:lpstr>Sources of Education/Academic EPUBs</vt:lpstr>
      <vt:lpstr>Resources</vt:lpstr>
      <vt:lpstr> Questions </vt:lpstr>
      <vt:lpstr>Conclusion</vt:lpstr>
    </vt:vector>
  </TitlesOfParts>
  <Company>Wake Tech Community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Eliminating Students Dependence on Alternative Materials Using EPUB 3</dc:title>
  <dc:creator>Darrin Evans</dc:creator>
  <cp:lastModifiedBy>Darrin Evans</cp:lastModifiedBy>
  <cp:revision>22</cp:revision>
  <dcterms:created xsi:type="dcterms:W3CDTF">2023-11-02T15:03:06Z</dcterms:created>
  <dcterms:modified xsi:type="dcterms:W3CDTF">2023-11-03T16:26:42Z</dcterms:modified>
</cp:coreProperties>
</file>