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18_3D281268.xml" ContentType="application/vnd.ms-powerpoint.comments+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8" r:id="rId5"/>
  </p:sldMasterIdLst>
  <p:notesMasterIdLst>
    <p:notesMasterId r:id="rId32"/>
  </p:notesMasterIdLst>
  <p:sldIdLst>
    <p:sldId id="256" r:id="rId6"/>
    <p:sldId id="268" r:id="rId7"/>
    <p:sldId id="257" r:id="rId8"/>
    <p:sldId id="262" r:id="rId9"/>
    <p:sldId id="270" r:id="rId10"/>
    <p:sldId id="272" r:id="rId11"/>
    <p:sldId id="300" r:id="rId12"/>
    <p:sldId id="273" r:id="rId13"/>
    <p:sldId id="301" r:id="rId14"/>
    <p:sldId id="302" r:id="rId15"/>
    <p:sldId id="271" r:id="rId16"/>
    <p:sldId id="293" r:id="rId17"/>
    <p:sldId id="288" r:id="rId18"/>
    <p:sldId id="282" r:id="rId19"/>
    <p:sldId id="264" r:id="rId20"/>
    <p:sldId id="295" r:id="rId21"/>
    <p:sldId id="298" r:id="rId22"/>
    <p:sldId id="265" r:id="rId23"/>
    <p:sldId id="266" r:id="rId24"/>
    <p:sldId id="284" r:id="rId25"/>
    <p:sldId id="269" r:id="rId26"/>
    <p:sldId id="280" r:id="rId27"/>
    <p:sldId id="294" r:id="rId28"/>
    <p:sldId id="283" r:id="rId29"/>
    <p:sldId id="281" r:id="rId30"/>
    <p:sldId id="26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4F420C-7220-3757-083A-A6C7B3BD1D8A}" name="Marisha Lamont-Manfre" initials="ML" userId="S::mama1252@colorado.edu::c547c321-2b41-42c2-8fa5-b225821ecd9f" providerId="AD"/>
  <p188:author id="{98B3CF37-2021-2F03-CD70-EE182F16ECB2}" name="Mike Williamson" initials="MW" userId="S::miwi8536@colorado.edu::5e270159-4c79-4e35-8770-a262d96e572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A4A3"/>
    <a:srgbClr val="CFB87C"/>
    <a:srgbClr val="4FC3F7"/>
    <a:srgbClr val="F1EBD9"/>
    <a:srgbClr val="565A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F604C5-6E42-5C4A-AE37-91353EC24C99}" v="337" dt="2023-10-30T21:10:38.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49"/>
    <p:restoredTop sz="94708"/>
  </p:normalViewPr>
  <p:slideViewPr>
    <p:cSldViewPr snapToGrid="0">
      <p:cViewPr varScale="1">
        <p:scale>
          <a:sx n="104" d="100"/>
          <a:sy n="104" d="100"/>
        </p:scale>
        <p:origin x="60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omments/modernComment_118_3D281268.xml><?xml version="1.0" encoding="utf-8"?>
<p188:cmLst xmlns:a="http://schemas.openxmlformats.org/drawingml/2006/main" xmlns:r="http://schemas.openxmlformats.org/officeDocument/2006/relationships" xmlns:p188="http://schemas.microsoft.com/office/powerpoint/2018/8/main">
  <p188:cm id="{47CD4BEC-A723-4D76-AABA-99C7B41C02A5}" authorId="{4F4F420C-7220-3757-083A-A6C7B3BD1D8A}" created="2023-10-26T17:24:50.196">
    <ac:txMkLst xmlns:ac="http://schemas.microsoft.com/office/drawing/2013/main/command">
      <pc:docMk xmlns:pc="http://schemas.microsoft.com/office/powerpoint/2013/main/command"/>
      <pc:sldMk xmlns:pc="http://schemas.microsoft.com/office/powerpoint/2013/main/command" cId="1026036328" sldId="280"/>
      <ac:spMk id="2" creationId="{68A1EBEC-586B-4AAD-803E-18786E3B1DA1}"/>
      <ac:txMk cp="0" len="9">
        <ac:context len="10" hash="3686829000"/>
      </ac:txMk>
    </ac:txMkLst>
    <p188:pos x="2421193" y="602225"/>
    <p188:txBody>
      <a:bodyPr/>
      <a:lstStyle/>
      <a:p>
        <a:r>
          <a:rPr lang="en-US"/>
          <a:t>Github</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46F73-973A-4210-AA76-51A97900C8F0}" type="datetimeFigureOut">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C6D1BE-B2B4-4903-B487-29559368A4BE}" type="slidenum">
              <a:t>‹#›</a:t>
            </a:fld>
            <a:endParaRPr lang="en-US"/>
          </a:p>
        </p:txBody>
      </p:sp>
    </p:spTree>
    <p:extLst>
      <p:ext uri="{BB962C8B-B14F-4D97-AF65-F5344CB8AC3E}">
        <p14:creationId xmlns:p14="http://schemas.microsoft.com/office/powerpoint/2010/main" val="467203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github.com/UKHomeOffice/posters/blob/master/accessibility/dos-donts/posters_en-UK/accessibility-posters-set.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github.com/UKHomeOffice/posters/blob/master/accessibility/dos-donts/posters_en-UK/accessibility-posters-set.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a:ea typeface="Calibri"/>
                <a:cs typeface="Calibri"/>
              </a:rPr>
              <a:t>Screen readers use synthesized speech to voice what happens on a computing system (computer, tablet, phone). A typical screen reader user cannot see the display and must rely on the auditory output of the screen reader to understand what is being presented.  </a:t>
            </a:r>
          </a:p>
          <a:p>
            <a:pPr marL="171450" indent="-171450">
              <a:buFont typeface="Calibri"/>
              <a:buChar char="-"/>
            </a:pPr>
            <a:r>
              <a:rPr lang="en-US">
                <a:ea typeface="Calibri"/>
                <a:cs typeface="Calibri"/>
              </a:rPr>
              <a:t>To navigate around and interact within the system, users will rely on keyboard commands and/or gestures instead of mouse pointers and direct touch (touching a screen at a precise point). Screen readers provide a large amount of keyboard commands that allow a user to quickly navigate and interact with their environment (H for headings, P for paragraph, etc.). Additionally, screen readers have various tools that make it easier to deconstruct an interface and review different pieces at a time (links, buttons, forms, and headings lists). </a:t>
            </a:r>
          </a:p>
          <a:p>
            <a:pPr marL="171450" indent="-171450">
              <a:buFont typeface="Calibri"/>
              <a:buChar char="-"/>
            </a:pPr>
            <a:r>
              <a:rPr lang="en-US">
                <a:ea typeface="Calibri"/>
                <a:cs typeface="Calibri"/>
              </a:rPr>
              <a:t>In our demos, we will be using a screen reader to move around and interact. We will explain what we're doing and what's being said as things happen.</a:t>
            </a:r>
          </a:p>
        </p:txBody>
      </p:sp>
      <p:sp>
        <p:nvSpPr>
          <p:cNvPr id="4" name="Slide Number Placeholder 3"/>
          <p:cNvSpPr>
            <a:spLocks noGrp="1"/>
          </p:cNvSpPr>
          <p:nvPr>
            <p:ph type="sldNum" sz="quarter" idx="5"/>
          </p:nvPr>
        </p:nvSpPr>
        <p:spPr/>
        <p:txBody>
          <a:bodyPr/>
          <a:lstStyle/>
          <a:p>
            <a:fld id="{51C6D1BE-B2B4-4903-B487-29559368A4BE}" type="slidenum">
              <a:t>2</a:t>
            </a:fld>
            <a:endParaRPr lang="en-US"/>
          </a:p>
        </p:txBody>
      </p:sp>
    </p:spTree>
    <p:extLst>
      <p:ext uri="{BB962C8B-B14F-4D97-AF65-F5344CB8AC3E}">
        <p14:creationId xmlns:p14="http://schemas.microsoft.com/office/powerpoint/2010/main" val="1128778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Emilie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ahoma" panose="020B0604030504040204" pitchFamily="34" charset="0"/>
                <a:ea typeface="Tahoma" panose="020B0604030504040204" pitchFamily="34" charset="0"/>
                <a:cs typeface="Tahoma" panose="020B0604030504040204" pitchFamily="34" charset="0"/>
              </a:rPr>
              <a:t>So there has been a movement to making sure that your JavaScript creates semantic HTML as much as possible. This allows assistive technology to recognize elements and for users to navigate accordingly.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But there are ways to incorporate semantic HTML in your software and website design process. </a:t>
            </a:r>
          </a:p>
          <a:p>
            <a:endParaRPr lang="en-US">
              <a:cs typeface="Calibri"/>
            </a:endParaRPr>
          </a:p>
        </p:txBody>
      </p:sp>
      <p:sp>
        <p:nvSpPr>
          <p:cNvPr id="4" name="Slide Number Placeholder 3"/>
          <p:cNvSpPr>
            <a:spLocks noGrp="1"/>
          </p:cNvSpPr>
          <p:nvPr>
            <p:ph type="sldNum" sz="quarter" idx="5"/>
          </p:nvPr>
        </p:nvSpPr>
        <p:spPr/>
        <p:txBody>
          <a:bodyPr/>
          <a:lstStyle/>
          <a:p>
            <a:fld id="{51C6D1BE-B2B4-4903-B487-29559368A4BE}" type="slidenum">
              <a:t>11</a:t>
            </a:fld>
            <a:endParaRPr lang="en-US"/>
          </a:p>
        </p:txBody>
      </p:sp>
    </p:spTree>
    <p:extLst>
      <p:ext uri="{BB962C8B-B14F-4D97-AF65-F5344CB8AC3E}">
        <p14:creationId xmlns:p14="http://schemas.microsoft.com/office/powerpoint/2010/main" val="2053738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Tableau’s solution is to have a well documented and robust </a:t>
            </a:r>
            <a:r>
              <a:rPr lang="en-US" dirty="0" err="1">
                <a:cs typeface="Calibri"/>
              </a:rPr>
              <a:t>Javascript</a:t>
            </a:r>
            <a:r>
              <a:rPr lang="en-US" dirty="0">
                <a:cs typeface="Calibri"/>
              </a:rPr>
              <a:t> API that allows you to embed visualizations in a webpage, getting around all the less accessible </a:t>
            </a:r>
            <a:r>
              <a:rPr lang="en-US" dirty="0" err="1">
                <a:cs typeface="Calibri"/>
              </a:rPr>
              <a:t>elementsThe</a:t>
            </a:r>
            <a:r>
              <a:rPr lang="en-US" dirty="0">
                <a:cs typeface="Calibri"/>
              </a:rPr>
              <a:t> data table that gets generated by Tableau is pretty good, it’s just all the other things around it. So could we use the API to eliminate the problems. </a:t>
            </a:r>
          </a:p>
          <a:p>
            <a:endParaRPr lang="en-US" dirty="0">
              <a:cs typeface="Calibri"/>
            </a:endParaRPr>
          </a:p>
          <a:p>
            <a:r>
              <a:rPr lang="en-US" dirty="0">
                <a:cs typeface="Calibri"/>
              </a:rPr>
              <a:t>Where would this front–end live if not on the Tableau Server? </a:t>
            </a:r>
          </a:p>
        </p:txBody>
      </p:sp>
      <p:sp>
        <p:nvSpPr>
          <p:cNvPr id="4" name="Slide Number Placeholder 3"/>
          <p:cNvSpPr>
            <a:spLocks noGrp="1"/>
          </p:cNvSpPr>
          <p:nvPr>
            <p:ph type="sldNum" sz="quarter" idx="5"/>
          </p:nvPr>
        </p:nvSpPr>
        <p:spPr/>
        <p:txBody>
          <a:bodyPr/>
          <a:lstStyle/>
          <a:p>
            <a:fld id="{51C6D1BE-B2B4-4903-B487-29559368A4BE}" type="slidenum">
              <a:t>12</a:t>
            </a:fld>
            <a:endParaRPr lang="en-US"/>
          </a:p>
        </p:txBody>
      </p:sp>
    </p:spTree>
    <p:extLst>
      <p:ext uri="{BB962C8B-B14F-4D97-AF65-F5344CB8AC3E}">
        <p14:creationId xmlns:p14="http://schemas.microsoft.com/office/powerpoint/2010/main" val="3283836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Emilie: </a:t>
            </a:r>
          </a:p>
          <a:p>
            <a:pPr algn="ctr"/>
            <a:r>
              <a:rPr lang="en-US">
                <a:cs typeface="Calibri"/>
              </a:rPr>
              <a:t>CU Boulder uses Drupal as its CMS.  It does a good job of creating semantic HTML. I was impressed with the thought that went into Drupal 10 and Olivero (even if we don’t use Olivero</a:t>
            </a:r>
          </a:p>
          <a:p>
            <a:pPr algn="ctr"/>
            <a:endParaRPr lang="en-US">
              <a:cs typeface="Calibri"/>
            </a:endParaRPr>
          </a:p>
          <a:p>
            <a:pPr algn="l"/>
            <a:r>
              <a:rPr lang="en-US">
                <a:cs typeface="Calibri"/>
              </a:rPr>
              <a:t>Our goal was to use the Tableau JavaScript API (application programming interface) to integrate the Tableau visualization into an accessible Drupal web page. </a:t>
            </a:r>
          </a:p>
        </p:txBody>
      </p:sp>
      <p:sp>
        <p:nvSpPr>
          <p:cNvPr id="4" name="Slide Number Placeholder 3"/>
          <p:cNvSpPr>
            <a:spLocks noGrp="1"/>
          </p:cNvSpPr>
          <p:nvPr>
            <p:ph type="sldNum" sz="quarter" idx="5"/>
          </p:nvPr>
        </p:nvSpPr>
        <p:spPr/>
        <p:txBody>
          <a:bodyPr/>
          <a:lstStyle/>
          <a:p>
            <a:fld id="{51C6D1BE-B2B4-4903-B487-29559368A4BE}" type="slidenum">
              <a:t>13</a:t>
            </a:fld>
            <a:endParaRPr lang="en-US"/>
          </a:p>
        </p:txBody>
      </p:sp>
    </p:spTree>
    <p:extLst>
      <p:ext uri="{BB962C8B-B14F-4D97-AF65-F5344CB8AC3E}">
        <p14:creationId xmlns:p14="http://schemas.microsoft.com/office/powerpoint/2010/main" val="2927450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 thought going into this that providing a way for screen readers to make sense of a graphical representation of  data was going to be the hard part.  When I learned from DAO that that part of the process worked fairly well, I wanted to see if we could write code that generated semantic HTML to solve all the surrounding issues. Our goal was to use the Tableau JavaScript API (application programming interface) to integrate the Tableau visualization into an accessible Drupal web page. So we wrote some very proof-of-concept modules that extend Drupal. If you have a visualization on a public Tableau server, like cu-</a:t>
            </a:r>
            <a:r>
              <a:rPr lang="en-US" dirty="0" err="1">
                <a:cs typeface="Calibri"/>
              </a:rPr>
              <a:t>public.cu.edu</a:t>
            </a:r>
            <a:r>
              <a:rPr lang="en-US" dirty="0">
                <a:cs typeface="Calibri"/>
              </a:rPr>
              <a:t> or </a:t>
            </a:r>
            <a:r>
              <a:rPr lang="en-US" dirty="0" err="1">
                <a:cs typeface="Calibri"/>
              </a:rPr>
              <a:t>public.tableau.com</a:t>
            </a:r>
            <a:r>
              <a:rPr lang="en-US" dirty="0">
                <a:cs typeface="Calibri"/>
              </a:rPr>
              <a:t>, you can create a Drupal content block and configure it with the URL of the the visualization and a few other pieces of information. </a:t>
            </a:r>
          </a:p>
        </p:txBody>
      </p:sp>
      <p:sp>
        <p:nvSpPr>
          <p:cNvPr id="4" name="Slide Number Placeholder 3"/>
          <p:cNvSpPr>
            <a:spLocks noGrp="1"/>
          </p:cNvSpPr>
          <p:nvPr>
            <p:ph type="sldNum" sz="quarter" idx="5"/>
          </p:nvPr>
        </p:nvSpPr>
        <p:spPr/>
        <p:txBody>
          <a:bodyPr/>
          <a:lstStyle/>
          <a:p>
            <a:fld id="{51C6D1BE-B2B4-4903-B487-29559368A4BE}" type="slidenum">
              <a:t>14</a:t>
            </a:fld>
            <a:endParaRPr lang="en-US"/>
          </a:p>
        </p:txBody>
      </p:sp>
    </p:spTree>
    <p:extLst>
      <p:ext uri="{BB962C8B-B14F-4D97-AF65-F5344CB8AC3E}">
        <p14:creationId xmlns:p14="http://schemas.microsoft.com/office/powerpoint/2010/main" val="1043882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1C6D1BE-B2B4-4903-B487-29559368A4BE}" type="slidenum">
              <a:t>15</a:t>
            </a:fld>
            <a:endParaRPr lang="en-US"/>
          </a:p>
        </p:txBody>
      </p:sp>
    </p:spTree>
    <p:extLst>
      <p:ext uri="{BB962C8B-B14F-4D97-AF65-F5344CB8AC3E}">
        <p14:creationId xmlns:p14="http://schemas.microsoft.com/office/powerpoint/2010/main" val="4280922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We’re in the process of contributing </a:t>
            </a:r>
            <a:r>
              <a:rPr lang="en-US" dirty="0"/>
              <a:t>this module to the </a:t>
            </a:r>
            <a:r>
              <a:rPr lang="en-US" dirty="0" err="1"/>
              <a:t>drupal</a:t>
            </a:r>
            <a:r>
              <a:rPr lang="en-US" dirty="0"/>
              <a:t> open-source community.</a:t>
            </a:r>
            <a:endParaRPr lang="en-US" dirty="0">
              <a:cs typeface="Calibri"/>
            </a:endParaRPr>
          </a:p>
          <a:p>
            <a:r>
              <a:rPr lang="en-US" dirty="0"/>
              <a:t>We are also looking for collaborators and feedback.</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1C6D1BE-B2B4-4903-B487-29559368A4BE}" type="slidenum">
              <a:t>16</a:t>
            </a:fld>
            <a:endParaRPr lang="en-US"/>
          </a:p>
        </p:txBody>
      </p:sp>
    </p:spTree>
    <p:extLst>
      <p:ext uri="{BB962C8B-B14F-4D97-AF65-F5344CB8AC3E}">
        <p14:creationId xmlns:p14="http://schemas.microsoft.com/office/powerpoint/2010/main" val="2890547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1C6D1BE-B2B4-4903-B487-29559368A4BE}" type="slidenum">
              <a:t>17</a:t>
            </a:fld>
            <a:endParaRPr lang="en-US"/>
          </a:p>
        </p:txBody>
      </p:sp>
    </p:spTree>
    <p:extLst>
      <p:ext uri="{BB962C8B-B14F-4D97-AF65-F5344CB8AC3E}">
        <p14:creationId xmlns:p14="http://schemas.microsoft.com/office/powerpoint/2010/main" val="4054635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DAO</a:t>
            </a:r>
          </a:p>
        </p:txBody>
      </p:sp>
      <p:sp>
        <p:nvSpPr>
          <p:cNvPr id="4" name="Slide Number Placeholder 3"/>
          <p:cNvSpPr>
            <a:spLocks noGrp="1"/>
          </p:cNvSpPr>
          <p:nvPr>
            <p:ph type="sldNum" sz="quarter" idx="5"/>
          </p:nvPr>
        </p:nvSpPr>
        <p:spPr/>
        <p:txBody>
          <a:bodyPr/>
          <a:lstStyle/>
          <a:p>
            <a:fld id="{51C6D1BE-B2B4-4903-B487-29559368A4BE}" type="slidenum">
              <a:t>18</a:t>
            </a:fld>
            <a:endParaRPr lang="en-US"/>
          </a:p>
        </p:txBody>
      </p:sp>
    </p:spTree>
    <p:extLst>
      <p:ext uri="{BB962C8B-B14F-4D97-AF65-F5344CB8AC3E}">
        <p14:creationId xmlns:p14="http://schemas.microsoft.com/office/powerpoint/2010/main" val="2195341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DAO</a:t>
            </a:r>
          </a:p>
          <a:p>
            <a:endParaRPr lang="en-US">
              <a:cs typeface="Calibri"/>
            </a:endParaRPr>
          </a:p>
        </p:txBody>
      </p:sp>
      <p:sp>
        <p:nvSpPr>
          <p:cNvPr id="4" name="Slide Number Placeholder 3"/>
          <p:cNvSpPr>
            <a:spLocks noGrp="1"/>
          </p:cNvSpPr>
          <p:nvPr>
            <p:ph type="sldNum" sz="quarter" idx="5"/>
          </p:nvPr>
        </p:nvSpPr>
        <p:spPr/>
        <p:txBody>
          <a:bodyPr/>
          <a:lstStyle/>
          <a:p>
            <a:fld id="{51C6D1BE-B2B4-4903-B487-29559368A4BE}" type="slidenum">
              <a:t>19</a:t>
            </a:fld>
            <a:endParaRPr lang="en-US"/>
          </a:p>
        </p:txBody>
      </p:sp>
    </p:spTree>
    <p:extLst>
      <p:ext uri="{BB962C8B-B14F-4D97-AF65-F5344CB8AC3E}">
        <p14:creationId xmlns:p14="http://schemas.microsoft.com/office/powerpoint/2010/main" val="280845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DAO</a:t>
            </a:r>
          </a:p>
          <a:p>
            <a:pPr marL="171450" indent="-171450">
              <a:lnSpc>
                <a:spcPct val="90000"/>
              </a:lnSpc>
              <a:spcBef>
                <a:spcPts val="1000"/>
              </a:spcBef>
              <a:buFont typeface="Arial"/>
              <a:buChar char="•"/>
            </a:pPr>
            <a:r>
              <a:rPr lang="en-US"/>
              <a:t>Best practice dictates concise and short alt text</a:t>
            </a:r>
            <a:endParaRPr lang="en-US">
              <a:cs typeface="Calibri"/>
            </a:endParaRPr>
          </a:p>
          <a:p>
            <a:pPr marL="171450" indent="-171450">
              <a:lnSpc>
                <a:spcPct val="90000"/>
              </a:lnSpc>
              <a:spcBef>
                <a:spcPts val="1000"/>
              </a:spcBef>
              <a:buFont typeface="Arial"/>
              <a:buChar char="•"/>
            </a:pPr>
            <a:r>
              <a:rPr lang="en-US"/>
              <a:t>Captions can provide information for more robust images/charts</a:t>
            </a:r>
            <a:endParaRPr lang="en-US">
              <a:cs typeface="Calibri"/>
            </a:endParaRPr>
          </a:p>
          <a:p>
            <a:pPr marL="171450" indent="-171450">
              <a:lnSpc>
                <a:spcPct val="90000"/>
              </a:lnSpc>
              <a:spcBef>
                <a:spcPts val="1000"/>
              </a:spcBef>
              <a:buFont typeface="Arial"/>
              <a:buChar char="•"/>
            </a:pPr>
            <a:r>
              <a:rPr lang="en-US"/>
              <a:t>Be cognizant of what you want people to get from the charts – keep in mind data literacy</a:t>
            </a:r>
            <a:endParaRPr lang="en-US">
              <a:cs typeface="Calibri"/>
            </a:endParaRPr>
          </a:p>
          <a:p>
            <a:pPr marL="171450" indent="-171450">
              <a:lnSpc>
                <a:spcPct val="90000"/>
              </a:lnSpc>
              <a:spcBef>
                <a:spcPts val="1000"/>
              </a:spcBef>
              <a:buFont typeface="Arial"/>
              <a:buChar char="•"/>
            </a:pPr>
            <a:r>
              <a:rPr lang="en-US"/>
              <a:t>Properly structured tables (not the one in Tableau): look at the html Table in Tableau (not the table chart type)</a:t>
            </a:r>
            <a:endParaRPr lang="en-US">
              <a:cs typeface="Calibri"/>
            </a:endParaRPr>
          </a:p>
        </p:txBody>
      </p:sp>
      <p:sp>
        <p:nvSpPr>
          <p:cNvPr id="4" name="Slide Number Placeholder 3"/>
          <p:cNvSpPr>
            <a:spLocks noGrp="1"/>
          </p:cNvSpPr>
          <p:nvPr>
            <p:ph type="sldNum" sz="quarter" idx="5"/>
          </p:nvPr>
        </p:nvSpPr>
        <p:spPr/>
        <p:txBody>
          <a:bodyPr/>
          <a:lstStyle/>
          <a:p>
            <a:fld id="{51C6D1BE-B2B4-4903-B487-29559368A4BE}" type="slidenum">
              <a:t>20</a:t>
            </a:fld>
            <a:endParaRPr lang="en-US"/>
          </a:p>
        </p:txBody>
      </p:sp>
    </p:spTree>
    <p:extLst>
      <p:ext uri="{BB962C8B-B14F-4D97-AF65-F5344CB8AC3E}">
        <p14:creationId xmlns:p14="http://schemas.microsoft.com/office/powerpoint/2010/main" val="4019202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1C6D1BE-B2B4-4903-B487-29559368A4BE}" type="slidenum">
              <a:t>3</a:t>
            </a:fld>
            <a:endParaRPr lang="en-US"/>
          </a:p>
        </p:txBody>
      </p:sp>
    </p:spTree>
    <p:extLst>
      <p:ext uri="{BB962C8B-B14F-4D97-AF65-F5344CB8AC3E}">
        <p14:creationId xmlns:p14="http://schemas.microsoft.com/office/powerpoint/2010/main" val="1956835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 DAO: Marisha </a:t>
            </a:r>
          </a:p>
          <a:p>
            <a:r>
              <a:rPr lang="en-US">
                <a:cs typeface="Calibri"/>
              </a:rPr>
              <a:t>What tools can you use? Color contrast, font size, Take content accessibility trainings on your campuses, keep data simple</a:t>
            </a:r>
          </a:p>
          <a:p>
            <a:r>
              <a:rPr lang="en-US">
                <a:hlinkClick r:id="rId3"/>
              </a:rPr>
              <a:t>https://github.com/UKHomeOffice/posters/blob/master/accessibility/dos-donts/posters_en-UK/accessibility-posters-set.pdf</a:t>
            </a:r>
            <a:r>
              <a:rPr lang="en-US"/>
              <a:t> </a:t>
            </a:r>
            <a:endParaRPr lang="en-US">
              <a:cs typeface="Calibri"/>
            </a:endParaRPr>
          </a:p>
          <a:p>
            <a:r>
              <a:rPr lang="en-US">
                <a:cs typeface="Calibri"/>
              </a:rPr>
              <a:t>Style content v Technical content</a:t>
            </a:r>
          </a:p>
          <a:p>
            <a:r>
              <a:rPr lang="en-US">
                <a:cs typeface="Calibri"/>
              </a:rPr>
              <a:t>Tell people how you expect them to interact with the information</a:t>
            </a:r>
          </a:p>
          <a:p>
            <a:endParaRPr lang="en-US">
              <a:cs typeface="Calibri"/>
            </a:endParaRPr>
          </a:p>
          <a:p>
            <a:r>
              <a:rPr lang="en-US">
                <a:cs typeface="Calibri"/>
              </a:rPr>
              <a:t>Emilie: add in a few technical tools</a:t>
            </a:r>
          </a:p>
        </p:txBody>
      </p:sp>
      <p:sp>
        <p:nvSpPr>
          <p:cNvPr id="4" name="Slide Number Placeholder 3"/>
          <p:cNvSpPr>
            <a:spLocks noGrp="1"/>
          </p:cNvSpPr>
          <p:nvPr>
            <p:ph type="sldNum" sz="quarter" idx="5"/>
          </p:nvPr>
        </p:nvSpPr>
        <p:spPr/>
        <p:txBody>
          <a:bodyPr/>
          <a:lstStyle/>
          <a:p>
            <a:fld id="{51C6D1BE-B2B4-4903-B487-29559368A4BE}" type="slidenum">
              <a:t>21</a:t>
            </a:fld>
            <a:endParaRPr lang="en-US"/>
          </a:p>
        </p:txBody>
      </p:sp>
    </p:spTree>
    <p:extLst>
      <p:ext uri="{BB962C8B-B14F-4D97-AF65-F5344CB8AC3E}">
        <p14:creationId xmlns:p14="http://schemas.microsoft.com/office/powerpoint/2010/main" val="2674804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Presenter DAO: Marisha </a:t>
            </a:r>
          </a:p>
          <a:p>
            <a:r>
              <a:rPr lang="en-US" dirty="0">
                <a:cs typeface="Calibri"/>
              </a:rPr>
              <a:t>What tools can you use? Color contrast, font size, Take content accessibility trainings on your campuses, keep data simple</a:t>
            </a:r>
          </a:p>
          <a:p>
            <a:r>
              <a:rPr lang="en-US" dirty="0">
                <a:hlinkClick r:id="rId3"/>
              </a:rPr>
              <a:t>https://github.com/UKHomeOffice/posters/blob/master/accessibility/dos-donts/posters_en-UK/accessibility-posters-set.pdf</a:t>
            </a:r>
            <a:r>
              <a:rPr lang="en-US" dirty="0"/>
              <a:t>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1C6D1BE-B2B4-4903-B487-29559368A4BE}" type="slidenum">
              <a:t>22</a:t>
            </a:fld>
            <a:endParaRPr lang="en-US"/>
          </a:p>
        </p:txBody>
      </p:sp>
    </p:spTree>
    <p:extLst>
      <p:ext uri="{BB962C8B-B14F-4D97-AF65-F5344CB8AC3E}">
        <p14:creationId xmlns:p14="http://schemas.microsoft.com/office/powerpoint/2010/main" val="2782941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When we create things that a group of people can’t use then we are leaving them out. We’re explicitly telling them they don’t belong. As content providers and web </a:t>
            </a:r>
            <a:r>
              <a:rPr lang="en-US" err="1">
                <a:cs typeface="Calibri"/>
              </a:rPr>
              <a:t>devs</a:t>
            </a:r>
            <a:r>
              <a:rPr lang="en-US">
                <a:cs typeface="Calibri"/>
              </a:rPr>
              <a:t> we need do our part to make our digital content accessible.  It’s the right thing to do and the necessary thing to do. And my experience is that when software and content is designed from the beginning with accessibility in mind you end up with a product that’s cleaner and more robust and provides a better experience for everyone. Our stakeholders need to help set realistic priorities, and give us the time, resources and tools to ensure accessibility from the start. We also need to put pressure on the creators of third-party tools. And make them demonstrate accessibility with real examples that reflect real use cases, not cherry-picked demos. </a:t>
            </a:r>
          </a:p>
          <a:p>
            <a:endParaRPr lang="en-US">
              <a:cs typeface="Calibri"/>
            </a:endParaRPr>
          </a:p>
          <a:p>
            <a:r>
              <a:rPr lang="en-US">
                <a:cs typeface="Calibri"/>
              </a:rPr>
              <a:t>As was mentioned before we are actively looking for collaborators and we would love to hear your thoughts and answer any questions you might have. </a:t>
            </a:r>
          </a:p>
        </p:txBody>
      </p:sp>
      <p:sp>
        <p:nvSpPr>
          <p:cNvPr id="4" name="Slide Number Placeholder 3"/>
          <p:cNvSpPr>
            <a:spLocks noGrp="1"/>
          </p:cNvSpPr>
          <p:nvPr>
            <p:ph type="sldNum" sz="quarter" idx="5"/>
          </p:nvPr>
        </p:nvSpPr>
        <p:spPr/>
        <p:txBody>
          <a:bodyPr/>
          <a:lstStyle/>
          <a:p>
            <a:fld id="{51C6D1BE-B2B4-4903-B487-29559368A4BE}" type="slidenum">
              <a:t>23</a:t>
            </a:fld>
            <a:endParaRPr lang="en-US"/>
          </a:p>
        </p:txBody>
      </p:sp>
    </p:spTree>
    <p:extLst>
      <p:ext uri="{BB962C8B-B14F-4D97-AF65-F5344CB8AC3E}">
        <p14:creationId xmlns:p14="http://schemas.microsoft.com/office/powerpoint/2010/main" val="300123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Marisha – image/VPAT, purpose of our office and it's different from VPAT, from using tool in real world setting, and seeing the tool in a cherry-picked demo</a:t>
            </a:r>
          </a:p>
          <a:p>
            <a:endParaRPr lang="en-US">
              <a:cs typeface="Calibri"/>
            </a:endParaRPr>
          </a:p>
        </p:txBody>
      </p:sp>
      <p:sp>
        <p:nvSpPr>
          <p:cNvPr id="4" name="Slide Number Placeholder 3"/>
          <p:cNvSpPr>
            <a:spLocks noGrp="1"/>
          </p:cNvSpPr>
          <p:nvPr>
            <p:ph type="sldNum" sz="quarter" idx="5"/>
          </p:nvPr>
        </p:nvSpPr>
        <p:spPr/>
        <p:txBody>
          <a:bodyPr/>
          <a:lstStyle/>
          <a:p>
            <a:fld id="{51C6D1BE-B2B4-4903-B487-29559368A4BE}" type="slidenum">
              <a:t>4</a:t>
            </a:fld>
            <a:endParaRPr lang="en-US"/>
          </a:p>
        </p:txBody>
      </p:sp>
    </p:spTree>
    <p:extLst>
      <p:ext uri="{BB962C8B-B14F-4D97-AF65-F5344CB8AC3E}">
        <p14:creationId xmlns:p14="http://schemas.microsoft.com/office/powerpoint/2010/main" val="756904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 Marisha</a:t>
            </a:r>
          </a:p>
          <a:p>
            <a:r>
              <a:rPr lang="en-US">
                <a:cs typeface="Calibri"/>
              </a:rPr>
              <a:t>Generates html table</a:t>
            </a:r>
          </a:p>
        </p:txBody>
      </p:sp>
      <p:sp>
        <p:nvSpPr>
          <p:cNvPr id="4" name="Slide Number Placeholder 3"/>
          <p:cNvSpPr>
            <a:spLocks noGrp="1"/>
          </p:cNvSpPr>
          <p:nvPr>
            <p:ph type="sldNum" sz="quarter" idx="5"/>
          </p:nvPr>
        </p:nvSpPr>
        <p:spPr/>
        <p:txBody>
          <a:bodyPr/>
          <a:lstStyle/>
          <a:p>
            <a:fld id="{51C6D1BE-B2B4-4903-B487-29559368A4BE}" type="slidenum">
              <a:t>5</a:t>
            </a:fld>
            <a:endParaRPr lang="en-US"/>
          </a:p>
        </p:txBody>
      </p:sp>
    </p:spTree>
    <p:extLst>
      <p:ext uri="{BB962C8B-B14F-4D97-AF65-F5344CB8AC3E}">
        <p14:creationId xmlns:p14="http://schemas.microsoft.com/office/powerpoint/2010/main" val="1474034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 Marisha</a:t>
            </a:r>
          </a:p>
          <a:p>
            <a:r>
              <a:rPr lang="en-US">
                <a:cs typeface="Calibri"/>
              </a:rPr>
              <a:t>Tableau generates reasonable HTML tables of the data that is represented in the visual chart</a:t>
            </a:r>
          </a:p>
        </p:txBody>
      </p:sp>
      <p:sp>
        <p:nvSpPr>
          <p:cNvPr id="4" name="Slide Number Placeholder 3"/>
          <p:cNvSpPr>
            <a:spLocks noGrp="1"/>
          </p:cNvSpPr>
          <p:nvPr>
            <p:ph type="sldNum" sz="quarter" idx="5"/>
          </p:nvPr>
        </p:nvSpPr>
        <p:spPr/>
        <p:txBody>
          <a:bodyPr/>
          <a:lstStyle/>
          <a:p>
            <a:fld id="{51C6D1BE-B2B4-4903-B487-29559368A4BE}" type="slidenum">
              <a:t>6</a:t>
            </a:fld>
            <a:endParaRPr lang="en-US"/>
          </a:p>
        </p:txBody>
      </p:sp>
    </p:spTree>
    <p:extLst>
      <p:ext uri="{BB962C8B-B14F-4D97-AF65-F5344CB8AC3E}">
        <p14:creationId xmlns:p14="http://schemas.microsoft.com/office/powerpoint/2010/main" val="1800247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 Emilie:</a:t>
            </a:r>
          </a:p>
          <a:p>
            <a:r>
              <a:rPr lang="en-US">
                <a:cs typeface="Calibri"/>
              </a:rPr>
              <a:t>Let’s talk about HTML. The code here is straightforward. </a:t>
            </a: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1C6D1BE-B2B4-4903-B487-29559368A4BE}" type="slidenum">
              <a:t>7</a:t>
            </a:fld>
            <a:endParaRPr lang="en-US"/>
          </a:p>
        </p:txBody>
      </p:sp>
    </p:spTree>
    <p:extLst>
      <p:ext uri="{BB962C8B-B14F-4D97-AF65-F5344CB8AC3E}">
        <p14:creationId xmlns:p14="http://schemas.microsoft.com/office/powerpoint/2010/main" val="4262994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 Emilie:</a:t>
            </a:r>
          </a:p>
          <a:p>
            <a:r>
              <a:rPr lang="en-US">
                <a:cs typeface="Calibri"/>
              </a:rPr>
              <a:t>Who knows what HTML is? </a:t>
            </a:r>
          </a:p>
          <a:p>
            <a:r>
              <a:rPr lang="en-US" err="1">
                <a:cs typeface="Calibri"/>
              </a:rPr>
              <a:t>HyperText</a:t>
            </a:r>
            <a:r>
              <a:rPr lang="en-US">
                <a:cs typeface="Calibri"/>
              </a:rPr>
              <a:t> Markup Language, around since the 70's. </a:t>
            </a: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1C6D1BE-B2B4-4903-B487-29559368A4BE}" type="slidenum">
              <a:t>8</a:t>
            </a:fld>
            <a:endParaRPr lang="en-US"/>
          </a:p>
        </p:txBody>
      </p:sp>
    </p:spTree>
    <p:extLst>
      <p:ext uri="{BB962C8B-B14F-4D97-AF65-F5344CB8AC3E}">
        <p14:creationId xmlns:p14="http://schemas.microsoft.com/office/powerpoint/2010/main" val="4203623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Emilie:</a:t>
            </a:r>
          </a:p>
          <a:p>
            <a:r>
              <a:rPr lang="en-US">
                <a:cs typeface="Calibri"/>
              </a:rPr>
              <a:t>All that was to produce this one button.  And what you would hear if you were using AT is “You are on a visualization. Type command-enter to view data.” and there was no place in that HTML where the text ‘Central’ occurred.</a:t>
            </a:r>
          </a:p>
          <a:p>
            <a:endParaRPr lang="en-US">
              <a:cs typeface="Calibri"/>
            </a:endParaRPr>
          </a:p>
          <a:p>
            <a:r>
              <a:rPr lang="en-US">
                <a:cs typeface="Calibri"/>
              </a:rPr>
              <a:t>This is an example of the HTML that gets produced with Tableau but it’s endemic to much modern web software.  Assistive technology interprets the HTML in a browser and tries to make sense of it.  It does a fairly amazing job with some convoluted HTML but there are limits to what it can do.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1C6D1BE-B2B4-4903-B487-29559368A4BE}" type="slidenum">
              <a:t>9</a:t>
            </a:fld>
            <a:endParaRPr lang="en-US"/>
          </a:p>
        </p:txBody>
      </p:sp>
    </p:spTree>
    <p:extLst>
      <p:ext uri="{BB962C8B-B14F-4D97-AF65-F5344CB8AC3E}">
        <p14:creationId xmlns:p14="http://schemas.microsoft.com/office/powerpoint/2010/main" val="1025578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 Emilie:</a:t>
            </a:r>
          </a:p>
          <a:p>
            <a:r>
              <a:rPr lang="en-US">
                <a:cs typeface="Calibri"/>
              </a:rPr>
              <a:t>What we want to see is this. </a:t>
            </a:r>
          </a:p>
          <a:p>
            <a:endParaRPr lang="en-US">
              <a:cs typeface="Calibri"/>
            </a:endParaRPr>
          </a:p>
          <a:p>
            <a:r>
              <a:rPr lang="en-US">
                <a:cs typeface="Calibri"/>
              </a:rPr>
              <a:t>Good reasons why modern software development has moved in this direction. Modern Software that produces websites have become much more complicated and need to perform complex tasks. But just because something looks like a button and behaves like a button, doesn’t mean it is an HTML button. This can be further complicated by the fact that different browsers will interpret the JavaScript differently and create different HTML.  And there are multiple types of assistive tech. It was a revelation to me to hear DAO talk about the how some sites perform better and worse with different tech and browser combinations. </a:t>
            </a: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1C6D1BE-B2B4-4903-B487-29559368A4BE}" type="slidenum">
              <a:t>10</a:t>
            </a:fld>
            <a:endParaRPr lang="en-US"/>
          </a:p>
        </p:txBody>
      </p:sp>
    </p:spTree>
    <p:extLst>
      <p:ext uri="{BB962C8B-B14F-4D97-AF65-F5344CB8AC3E}">
        <p14:creationId xmlns:p14="http://schemas.microsoft.com/office/powerpoint/2010/main" val="487463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89829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42058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64698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8982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7087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3549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4687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296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7748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2852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824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70877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8775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4205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6469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35498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4687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2964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77482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2852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8245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87753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05503621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05503621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pgi.com/color-contrast-checker/"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webaim.org/resources/contrastchecker/" TargetMode="External"/></Relationships>
</file>

<file path=ppt/slides/_rels/slide22.xml.rels><?xml version="1.0" encoding="UTF-8" standalone="yes"?>
<Relationships xmlns="http://schemas.openxmlformats.org/package/2006/relationships"><Relationship Id="rId3" Type="http://schemas.microsoft.com/office/2018/10/relationships/comments" Target="../comments/modernComment_118_3D281268.xm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https://www.drupal.org/project/a11y_tablea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hyperlink" Target="https://firefox-source-docs.mozilla.org/devtools-user/accessibility_inspecto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aul@colorado.edu" TargetMode="External"/><Relationship Id="rId2" Type="http://schemas.openxmlformats.org/officeDocument/2006/relationships/hyperlink" Target="mailto:Emilie.Young@colorado.ed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drupal.org/about" TargetMode="External"/><Relationship Id="rId7" Type="http://schemas.openxmlformats.org/officeDocument/2006/relationships/hyperlink" Target="https://www.w3schools.com/html/html5_semantic_elements.asp" TargetMode="External"/><Relationship Id="rId2" Type="http://schemas.openxmlformats.org/officeDocument/2006/relationships/hyperlink" Target="https://www.thedroptimes.com/newsletter/remembering-rachel-olivero" TargetMode="External"/><Relationship Id="rId1" Type="http://schemas.openxmlformats.org/officeDocument/2006/relationships/slideLayout" Target="../slideLayouts/slideLayout2.xml"/><Relationship Id="rId6" Type="http://schemas.openxmlformats.org/officeDocument/2006/relationships/hyperlink" Target="https://guides.cuny.edu/accessibility/a11ydodont" TargetMode="External"/><Relationship Id="rId5" Type="http://schemas.openxmlformats.org/officeDocument/2006/relationships/hyperlink" Target="https://community.tableau.com/s/feed/0D58b0000A6cDlxCQE" TargetMode="External"/><Relationship Id="rId4" Type="http://schemas.openxmlformats.org/officeDocument/2006/relationships/hyperlink" Target="https://www.drupal.org/about/core/strategic-initiatives/oliver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solidFill>
                  <a:srgbClr val="CFB87C"/>
                </a:solidFill>
                <a:latin typeface="Calibri"/>
                <a:ea typeface="+mj-lt"/>
                <a:cs typeface="+mj-lt"/>
              </a:rPr>
              <a:t>Data Viz for Everyone: Live Accessibility Demos</a:t>
            </a:r>
            <a:endParaRPr lang="en-US">
              <a:solidFill>
                <a:srgbClr val="CFB87C"/>
              </a:solidFill>
              <a:latin typeface="Calibri"/>
            </a:endParaRPr>
          </a:p>
        </p:txBody>
      </p:sp>
      <p:sp>
        <p:nvSpPr>
          <p:cNvPr id="3" name="Subtitle 2"/>
          <p:cNvSpPr>
            <a:spLocks noGrp="1"/>
          </p:cNvSpPr>
          <p:nvPr>
            <p:ph type="subTitle" idx="1"/>
          </p:nvPr>
        </p:nvSpPr>
        <p:spPr>
          <a:xfrm>
            <a:off x="1524000" y="3602038"/>
            <a:ext cx="9144000" cy="2387600"/>
          </a:xfrm>
        </p:spPr>
        <p:txBody>
          <a:bodyPr vert="horz" lIns="91440" tIns="45720" rIns="91440" bIns="45720" rtlCol="0" anchor="t">
            <a:noAutofit/>
          </a:bodyPr>
          <a:lstStyle/>
          <a:p>
            <a:pPr algn="l"/>
            <a:r>
              <a:rPr lang="en-US" sz="2800">
                <a:solidFill>
                  <a:srgbClr val="A2A4A3"/>
                </a:solidFill>
                <a:cs typeface="Calibri"/>
              </a:rPr>
              <a:t>Emilie Young</a:t>
            </a:r>
            <a:endParaRPr lang="en-US" sz="2800">
              <a:cs typeface="Calibri"/>
            </a:endParaRPr>
          </a:p>
          <a:p>
            <a:pPr algn="l"/>
            <a:r>
              <a:rPr lang="en-US" sz="2800">
                <a:solidFill>
                  <a:srgbClr val="A2A4A3"/>
                </a:solidFill>
                <a:cs typeface="Calibri"/>
              </a:rPr>
              <a:t>Gautam Gottipati</a:t>
            </a:r>
          </a:p>
          <a:p>
            <a:pPr algn="l"/>
            <a:r>
              <a:rPr lang="en-US" sz="2800">
                <a:solidFill>
                  <a:srgbClr val="A2A4A3"/>
                </a:solidFill>
                <a:cs typeface="Calibri"/>
              </a:rPr>
              <a:t>Mike Williamson</a:t>
            </a:r>
          </a:p>
          <a:p>
            <a:pPr algn="l"/>
            <a:r>
              <a:rPr lang="en-US" sz="2800">
                <a:solidFill>
                  <a:srgbClr val="A2A4A3"/>
                </a:solidFill>
                <a:cs typeface="Calibri"/>
              </a:rPr>
              <a:t>Marisha Lamont-Manfre</a:t>
            </a:r>
          </a:p>
          <a:p>
            <a:pPr algn="l"/>
            <a:r>
              <a:rPr lang="en-US" sz="2800">
                <a:solidFill>
                  <a:srgbClr val="A2A4A3"/>
                </a:solidFill>
                <a:cs typeface="Calibri"/>
              </a:rPr>
              <a:t>Addie Hugen</a:t>
            </a:r>
          </a:p>
          <a:p>
            <a:pPr algn="l"/>
            <a:r>
              <a:rPr lang="en-US" sz="2800"/>
              <a:t>bit.ly/DataViz4All2023</a:t>
            </a:r>
            <a:endParaRPr lang="en-US" sz="3600">
              <a:solidFill>
                <a:srgbClr val="A2A4A3"/>
              </a:solidFill>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F7B8-ADF7-75B7-793D-3DD7B18961E1}"/>
              </a:ext>
            </a:extLst>
          </p:cNvPr>
          <p:cNvSpPr>
            <a:spLocks noGrp="1"/>
          </p:cNvSpPr>
          <p:nvPr>
            <p:ph type="title"/>
          </p:nvPr>
        </p:nvSpPr>
        <p:spPr/>
        <p:txBody>
          <a:bodyPr>
            <a:normAutofit/>
          </a:bodyPr>
          <a:lstStyle/>
          <a:p>
            <a:r>
              <a:rPr lang="en-US" sz="4800" b="1">
                <a:solidFill>
                  <a:srgbClr val="CFB87C"/>
                </a:solidFill>
                <a:latin typeface="+mn-lt"/>
                <a:ea typeface="Tahoma" panose="020B0604030504040204" pitchFamily="34" charset="0"/>
                <a:cs typeface="Tahoma" panose="020B0604030504040204" pitchFamily="34" charset="0"/>
              </a:rPr>
              <a:t>Semantic HTML – Example 2 (cont.)</a:t>
            </a:r>
            <a:endParaRPr lang="en-US" sz="4800" b="1">
              <a:latin typeface="+mn-lt"/>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F9F842AD-CBA8-0903-4C65-037678B08D44}"/>
              </a:ext>
            </a:extLst>
          </p:cNvPr>
          <p:cNvSpPr txBox="1"/>
          <p:nvPr/>
        </p:nvSpPr>
        <p:spPr>
          <a:xfrm>
            <a:off x="842513" y="1834551"/>
            <a:ext cx="5331124"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a:br>
            <a:r>
              <a:rPr lang="en-US" sz="3600" b="1">
                <a:latin typeface="Courier New" panose="02070309020205020404" pitchFamily="49" charset="0"/>
                <a:ea typeface="+mn-lt"/>
                <a:cs typeface="Courier New" panose="02070309020205020404" pitchFamily="49" charset="0"/>
              </a:rPr>
              <a:t> </a:t>
            </a:r>
            <a:r>
              <a:rPr lang="en-US" sz="3600" b="1">
                <a:solidFill>
                  <a:srgbClr val="4FC3F7"/>
                </a:solidFill>
                <a:latin typeface="Courier New" panose="02070309020205020404" pitchFamily="49" charset="0"/>
                <a:ea typeface="+mn-lt"/>
                <a:cs typeface="Courier New" panose="02070309020205020404" pitchFamily="49" charset="0"/>
              </a:rPr>
              <a:t>&lt;button </a:t>
            </a:r>
            <a:r>
              <a:rPr lang="en-US" sz="3600" b="1">
                <a:latin typeface="Courier New" panose="02070309020205020404" pitchFamily="49" charset="0"/>
                <a:ea typeface="+mn-lt"/>
                <a:cs typeface="Courier New" panose="02070309020205020404" pitchFamily="49" charset="0"/>
              </a:rPr>
              <a:t>class="</a:t>
            </a:r>
            <a:r>
              <a:rPr lang="en-US" sz="3600" b="1" err="1">
                <a:latin typeface="Courier New" panose="02070309020205020404" pitchFamily="49" charset="0"/>
                <a:ea typeface="+mn-lt"/>
                <a:cs typeface="Courier New" panose="02070309020205020404" pitchFamily="49" charset="0"/>
              </a:rPr>
              <a:t>btn</a:t>
            </a:r>
            <a:r>
              <a:rPr lang="en-US" sz="3600" b="1">
                <a:latin typeface="Courier New" panose="02070309020205020404" pitchFamily="49" charset="0"/>
                <a:ea typeface="+mn-lt"/>
                <a:cs typeface="Courier New" panose="02070309020205020404" pitchFamily="49" charset="0"/>
              </a:rPr>
              <a:t> </a:t>
            </a:r>
            <a:r>
              <a:rPr lang="en-US" sz="3600" b="1" err="1">
                <a:latin typeface="Courier New" panose="02070309020205020404" pitchFamily="49" charset="0"/>
                <a:ea typeface="+mn-lt"/>
                <a:cs typeface="Courier New" panose="02070309020205020404" pitchFamily="49" charset="0"/>
              </a:rPr>
              <a:t>btn</a:t>
            </a:r>
            <a:r>
              <a:rPr lang="en-US" sz="3600" b="1">
                <a:latin typeface="Courier New" panose="02070309020205020404" pitchFamily="49" charset="0"/>
                <a:ea typeface="+mn-lt"/>
                <a:cs typeface="Courier New" panose="02070309020205020404" pitchFamily="49" charset="0"/>
              </a:rPr>
              <a:t>-primary active"</a:t>
            </a:r>
            <a:r>
              <a:rPr lang="en-US" sz="3600" b="1">
                <a:solidFill>
                  <a:srgbClr val="4FC3F7"/>
                </a:solidFill>
                <a:latin typeface="Courier New" panose="02070309020205020404" pitchFamily="49" charset="0"/>
                <a:ea typeface="+mn-lt"/>
                <a:cs typeface="Courier New" panose="02070309020205020404" pitchFamily="49" charset="0"/>
              </a:rPr>
              <a:t>&gt;</a:t>
            </a:r>
            <a:endParaRPr lang="en-US" b="1">
              <a:solidFill>
                <a:srgbClr val="4FC3F7"/>
              </a:solidFill>
              <a:latin typeface="Courier New" panose="02070309020205020404" pitchFamily="49" charset="0"/>
              <a:ea typeface="+mn-lt"/>
              <a:cs typeface="Courier New" panose="02070309020205020404" pitchFamily="49" charset="0"/>
            </a:endParaRPr>
          </a:p>
          <a:p>
            <a:r>
              <a:rPr lang="en-US" sz="3600" b="1">
                <a:solidFill>
                  <a:srgbClr val="CFB87C"/>
                </a:solidFill>
                <a:latin typeface="Courier New" panose="02070309020205020404" pitchFamily="49" charset="0"/>
                <a:ea typeface="+mn-lt"/>
                <a:cs typeface="Courier New" panose="02070309020205020404" pitchFamily="49" charset="0"/>
              </a:rPr>
              <a:t>Central</a:t>
            </a:r>
            <a:endParaRPr lang="en-US" b="1">
              <a:solidFill>
                <a:srgbClr val="CFB87C"/>
              </a:solidFill>
              <a:latin typeface="Courier New" panose="02070309020205020404" pitchFamily="49" charset="0"/>
              <a:cs typeface="Courier New" panose="02070309020205020404" pitchFamily="49" charset="0"/>
            </a:endParaRPr>
          </a:p>
          <a:p>
            <a:r>
              <a:rPr lang="en-US" sz="3600" b="1">
                <a:solidFill>
                  <a:srgbClr val="4FC3F7"/>
                </a:solidFill>
                <a:latin typeface="Courier New" panose="02070309020205020404" pitchFamily="49" charset="0"/>
                <a:ea typeface="+mn-lt"/>
                <a:cs typeface="Courier New" panose="02070309020205020404" pitchFamily="49" charset="0"/>
              </a:rPr>
              <a:t>&lt;/button&gt;</a:t>
            </a:r>
            <a:endParaRPr lang="en-US" b="1">
              <a:solidFill>
                <a:srgbClr val="4FC3F7"/>
              </a:solidFill>
              <a:latin typeface="Courier New" panose="02070309020205020404" pitchFamily="49" charset="0"/>
              <a:cs typeface="Courier New" panose="02070309020205020404" pitchFamily="49" charset="0"/>
            </a:endParaRPr>
          </a:p>
        </p:txBody>
      </p:sp>
      <p:pic>
        <p:nvPicPr>
          <p:cNvPr id="3" name="Picture 4" descr="Screenshot of a button produced by the simple HTML on this slide.">
            <a:extLst>
              <a:ext uri="{FF2B5EF4-FFF2-40B4-BE49-F238E27FC236}">
                <a16:creationId xmlns:a16="http://schemas.microsoft.com/office/drawing/2014/main" id="{33BACB20-71A7-8D6E-F63C-7E557890BC5E}"/>
              </a:ext>
            </a:extLst>
          </p:cNvPr>
          <p:cNvPicPr>
            <a:picLocks noChangeAspect="1"/>
          </p:cNvPicPr>
          <p:nvPr/>
        </p:nvPicPr>
        <p:blipFill>
          <a:blip r:embed="rId3"/>
          <a:stretch>
            <a:fillRect/>
          </a:stretch>
        </p:blipFill>
        <p:spPr>
          <a:xfrm>
            <a:off x="6291879" y="2581011"/>
            <a:ext cx="5409481" cy="1806335"/>
          </a:xfrm>
          <a:prstGeom prst="rect">
            <a:avLst/>
          </a:prstGeom>
          <a:effectLst>
            <a:softEdge rad="88284"/>
          </a:effectLst>
        </p:spPr>
      </p:pic>
      <p:sp>
        <p:nvSpPr>
          <p:cNvPr id="5" name="TextBox 4">
            <a:extLst>
              <a:ext uri="{FF2B5EF4-FFF2-40B4-BE49-F238E27FC236}">
                <a16:creationId xmlns:a16="http://schemas.microsoft.com/office/drawing/2014/main" id="{62CA93E6-FF8C-07D1-3B25-E437FEFA95C2}"/>
              </a:ext>
            </a:extLst>
          </p:cNvPr>
          <p:cNvSpPr txBox="1"/>
          <p:nvPr/>
        </p:nvSpPr>
        <p:spPr>
          <a:xfrm>
            <a:off x="6411310" y="4387346"/>
            <a:ext cx="50694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screenshot of the button created by the html code</a:t>
            </a:r>
            <a:endParaRPr lang="en-US"/>
          </a:p>
        </p:txBody>
      </p:sp>
    </p:spTree>
    <p:extLst>
      <p:ext uri="{BB962C8B-B14F-4D97-AF65-F5344CB8AC3E}">
        <p14:creationId xmlns:p14="http://schemas.microsoft.com/office/powerpoint/2010/main" val="126452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F7B8-ADF7-75B7-793D-3DD7B18961E1}"/>
              </a:ext>
            </a:extLst>
          </p:cNvPr>
          <p:cNvSpPr>
            <a:spLocks noGrp="1"/>
          </p:cNvSpPr>
          <p:nvPr>
            <p:ph type="title"/>
          </p:nvPr>
        </p:nvSpPr>
        <p:spPr/>
        <p:txBody>
          <a:bodyPr>
            <a:normAutofit/>
          </a:bodyPr>
          <a:lstStyle/>
          <a:p>
            <a:r>
              <a:rPr lang="en-US" sz="4800" b="1">
                <a:solidFill>
                  <a:srgbClr val="CFB87C"/>
                </a:solidFill>
                <a:latin typeface="+mn-lt"/>
                <a:ea typeface="Tahoma" panose="020B0604030504040204" pitchFamily="34" charset="0"/>
                <a:cs typeface="Tahoma" panose="020B0604030504040204" pitchFamily="34" charset="0"/>
              </a:rPr>
              <a:t>Semantic HTML</a:t>
            </a:r>
          </a:p>
        </p:txBody>
      </p:sp>
      <p:sp>
        <p:nvSpPr>
          <p:cNvPr id="3" name="Content Placeholder 2">
            <a:extLst>
              <a:ext uri="{FF2B5EF4-FFF2-40B4-BE49-F238E27FC236}">
                <a16:creationId xmlns:a16="http://schemas.microsoft.com/office/drawing/2014/main" id="{07A17557-F9CA-9F8D-50E8-980D251A7E2D}"/>
              </a:ext>
            </a:extLst>
          </p:cNvPr>
          <p:cNvSpPr>
            <a:spLocks noGrp="1"/>
          </p:cNvSpPr>
          <p:nvPr>
            <p:ph idx="1"/>
          </p:nvPr>
        </p:nvSpPr>
        <p:spPr>
          <a:xfrm>
            <a:off x="3920704" y="2110793"/>
            <a:ext cx="7815262" cy="930601"/>
          </a:xfrm>
        </p:spPr>
        <p:txBody>
          <a:bodyPr vert="horz" lIns="91440" tIns="45720" rIns="91440" bIns="45720" rtlCol="0" anchor="t">
            <a:noAutofit/>
          </a:bodyPr>
          <a:lstStyle/>
          <a:p>
            <a:pPr marL="0" indent="0">
              <a:buNone/>
            </a:pPr>
            <a:r>
              <a:rPr lang="en-US" sz="3600">
                <a:ea typeface="Tahoma"/>
                <a:cs typeface="Tahoma"/>
              </a:rPr>
              <a:t>Use elements that clearly define content </a:t>
            </a:r>
          </a:p>
          <a:p>
            <a:pPr marL="457200" lvl="1" indent="0">
              <a:buNone/>
            </a:pPr>
            <a:r>
              <a:rPr lang="en-US" sz="2800">
                <a:ea typeface="Tahoma"/>
                <a:cs typeface="Tahoma"/>
              </a:rPr>
              <a:t> &lt;table&gt; , &lt;section&gt;,  &lt;h1&gt; … &lt;h6&gt;, &lt;a&gt;, &lt;button&gt;</a:t>
            </a:r>
          </a:p>
        </p:txBody>
      </p:sp>
      <p:pic>
        <p:nvPicPr>
          <p:cNvPr id="40" name="Graphic 39">
            <a:extLst>
              <a:ext uri="{FF2B5EF4-FFF2-40B4-BE49-F238E27FC236}">
                <a16:creationId xmlns:a16="http://schemas.microsoft.com/office/drawing/2014/main" id="{BF42BED6-409C-F353-DF95-5CB4998200B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7583" y="1557166"/>
            <a:ext cx="2037857" cy="2037857"/>
          </a:xfrm>
          <a:prstGeom prst="rect">
            <a:avLst/>
          </a:prstGeom>
        </p:spPr>
      </p:pic>
      <p:sp>
        <p:nvSpPr>
          <p:cNvPr id="45" name="Content Placeholder 2">
            <a:extLst>
              <a:ext uri="{FF2B5EF4-FFF2-40B4-BE49-F238E27FC236}">
                <a16:creationId xmlns:a16="http://schemas.microsoft.com/office/drawing/2014/main" id="{104ACB8E-C65A-1C84-665F-2BB431D71D74}"/>
              </a:ext>
            </a:extLst>
          </p:cNvPr>
          <p:cNvSpPr txBox="1">
            <a:spLocks/>
          </p:cNvSpPr>
          <p:nvPr/>
        </p:nvSpPr>
        <p:spPr>
          <a:xfrm>
            <a:off x="3920704" y="4389113"/>
            <a:ext cx="5706437" cy="64009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a:ea typeface="Tahoma"/>
                <a:cs typeface="Tahoma"/>
              </a:rPr>
              <a:t>Structure the page logically</a:t>
            </a:r>
          </a:p>
          <a:p>
            <a:pPr marL="0" indent="0">
              <a:buFont typeface="Arial" panose="020B0604020202020204" pitchFamily="34" charset="0"/>
              <a:buNone/>
            </a:pPr>
            <a:endParaRPr lang="en-US">
              <a:latin typeface="Lucida Sans" panose="020B0602030504020204" pitchFamily="34" charset="77"/>
              <a:cs typeface="Calibri"/>
            </a:endParaRPr>
          </a:p>
        </p:txBody>
      </p:sp>
      <p:pic>
        <p:nvPicPr>
          <p:cNvPr id="44" name="Graphic 43">
            <a:extLst>
              <a:ext uri="{FF2B5EF4-FFF2-40B4-BE49-F238E27FC236}">
                <a16:creationId xmlns:a16="http://schemas.microsoft.com/office/drawing/2014/main" id="{113A99C8-4EA8-3A7D-B39F-FC73342B513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11963" y="3661826"/>
            <a:ext cx="1869095" cy="1869095"/>
          </a:xfrm>
          <a:prstGeom prst="rect">
            <a:avLst/>
          </a:prstGeom>
        </p:spPr>
      </p:pic>
    </p:spTree>
    <p:extLst>
      <p:ext uri="{BB962C8B-B14F-4D97-AF65-F5344CB8AC3E}">
        <p14:creationId xmlns:p14="http://schemas.microsoft.com/office/powerpoint/2010/main" val="1914695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15C0-B2EC-0482-C8B1-E3F266DE3316}"/>
              </a:ext>
            </a:extLst>
          </p:cNvPr>
          <p:cNvSpPr>
            <a:spLocks noGrp="1"/>
          </p:cNvSpPr>
          <p:nvPr>
            <p:ph type="title"/>
          </p:nvPr>
        </p:nvSpPr>
        <p:spPr/>
        <p:txBody>
          <a:bodyPr>
            <a:normAutofit/>
          </a:bodyPr>
          <a:lstStyle/>
          <a:p>
            <a:r>
              <a:rPr lang="en-US" sz="4800" b="1">
                <a:solidFill>
                  <a:srgbClr val="CFB87C"/>
                </a:solidFill>
                <a:latin typeface="+mn-lt"/>
                <a:ea typeface="Tahoma" panose="020B0604030504040204" pitchFamily="34" charset="0"/>
                <a:cs typeface="Tahoma" panose="020B0604030504040204" pitchFamily="34" charset="0"/>
              </a:rPr>
              <a:t>Tableau API</a:t>
            </a:r>
          </a:p>
        </p:txBody>
      </p:sp>
      <p:sp>
        <p:nvSpPr>
          <p:cNvPr id="3" name="Content Placeholder 2">
            <a:extLst>
              <a:ext uri="{FF2B5EF4-FFF2-40B4-BE49-F238E27FC236}">
                <a16:creationId xmlns:a16="http://schemas.microsoft.com/office/drawing/2014/main" id="{34BF16C6-24C6-0583-A8B4-A85D284F9AFC}"/>
              </a:ext>
            </a:extLst>
          </p:cNvPr>
          <p:cNvSpPr>
            <a:spLocks noGrp="1"/>
          </p:cNvSpPr>
          <p:nvPr>
            <p:ph idx="1"/>
          </p:nvPr>
        </p:nvSpPr>
        <p:spPr>
          <a:xfrm>
            <a:off x="503583" y="1596119"/>
            <a:ext cx="5632174" cy="4340855"/>
          </a:xfrm>
        </p:spPr>
        <p:txBody>
          <a:bodyPr vert="horz" lIns="91440" tIns="45720" rIns="91440" bIns="45720" rtlCol="0" anchor="t">
            <a:normAutofit/>
          </a:bodyPr>
          <a:lstStyle/>
          <a:p>
            <a:pPr marL="0" indent="0">
              <a:buNone/>
            </a:pPr>
            <a:r>
              <a:rPr lang="en-US" sz="3600">
                <a:effectLst/>
                <a:latin typeface="Courier New" panose="02070309020205020404" pitchFamily="49" charset="0"/>
                <a:cs typeface="Courier New" panose="02070309020205020404" pitchFamily="49" charset="0"/>
              </a:rPr>
              <a:t>“This VPAT report focuses on dashboards and views published to Tableau Server that are then </a:t>
            </a:r>
            <a:r>
              <a:rPr lang="en-US" sz="3600" b="1">
                <a:solidFill>
                  <a:srgbClr val="CFB87C"/>
                </a:solidFill>
                <a:effectLst/>
                <a:latin typeface="Courier New" panose="02070309020205020404" pitchFamily="49" charset="0"/>
                <a:cs typeface="Courier New" panose="02070309020205020404" pitchFamily="49" charset="0"/>
              </a:rPr>
              <a:t>embedded in an accessible web page</a:t>
            </a:r>
            <a:r>
              <a:rPr lang="en-US" sz="3600">
                <a:effectLst/>
                <a:latin typeface="Courier New" panose="02070309020205020404" pitchFamily="49" charset="0"/>
                <a:cs typeface="Courier New" panose="02070309020205020404" pitchFamily="49" charset="0"/>
              </a:rPr>
              <a:t>.”</a:t>
            </a:r>
          </a:p>
          <a:p>
            <a:endParaRPr lang="en-US" sz="2400">
              <a:effectLst/>
              <a:latin typeface="Helvetica" pitchFamily="2" charset="0"/>
            </a:endParaRPr>
          </a:p>
        </p:txBody>
      </p:sp>
      <p:pic>
        <p:nvPicPr>
          <p:cNvPr id="5" name="Picture 4" descr="Screenshot of Tableau documentation showing part of a chart, standard HTML buttons, and a snippet of the Javascript code to filter the chart.&#10;">
            <a:extLst>
              <a:ext uri="{FF2B5EF4-FFF2-40B4-BE49-F238E27FC236}">
                <a16:creationId xmlns:a16="http://schemas.microsoft.com/office/drawing/2014/main" id="{59F59027-1375-0F57-D192-1F88B4AF25A9}"/>
              </a:ext>
            </a:extLst>
          </p:cNvPr>
          <p:cNvPicPr>
            <a:picLocks noChangeAspect="1"/>
          </p:cNvPicPr>
          <p:nvPr/>
        </p:nvPicPr>
        <p:blipFill rotWithShape="1">
          <a:blip r:embed="rId3">
            <a:extLst>
              <a:ext uri="{28A0092B-C50C-407E-A947-70E740481C1C}">
                <a14:useLocalDpi xmlns:a14="http://schemas.microsoft.com/office/drawing/2010/main" val="0"/>
              </a:ext>
            </a:extLst>
          </a:blip>
          <a:srcRect l="1757" t="30723" r="45961" b="30091"/>
          <a:stretch/>
        </p:blipFill>
        <p:spPr>
          <a:xfrm>
            <a:off x="6470374" y="993914"/>
            <a:ext cx="5433391" cy="5181600"/>
          </a:xfrm>
          <a:prstGeom prst="rect">
            <a:avLst/>
          </a:prstGeom>
          <a:effectLst>
            <a:softEdge rad="63500"/>
          </a:effectLst>
        </p:spPr>
      </p:pic>
      <p:sp>
        <p:nvSpPr>
          <p:cNvPr id="4" name="TextBox 3" descr="Screenshot of the tableau html table download for the bar chart data. The table downloads a csv file.">
            <a:extLst>
              <a:ext uri="{FF2B5EF4-FFF2-40B4-BE49-F238E27FC236}">
                <a16:creationId xmlns:a16="http://schemas.microsoft.com/office/drawing/2014/main" id="{D9CBE2B1-1FF8-9286-1722-379A2808B534}"/>
              </a:ext>
            </a:extLst>
          </p:cNvPr>
          <p:cNvSpPr txBox="1"/>
          <p:nvPr/>
        </p:nvSpPr>
        <p:spPr>
          <a:xfrm>
            <a:off x="7406191" y="6175514"/>
            <a:ext cx="38423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Screenshot of Tableau documentation</a:t>
            </a:r>
            <a:endParaRPr lang="en-US"/>
          </a:p>
        </p:txBody>
      </p:sp>
    </p:spTree>
    <p:extLst>
      <p:ext uri="{BB962C8B-B14F-4D97-AF65-F5344CB8AC3E}">
        <p14:creationId xmlns:p14="http://schemas.microsoft.com/office/powerpoint/2010/main" val="57749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15C0-B2EC-0482-C8B1-E3F266DE3316}"/>
              </a:ext>
            </a:extLst>
          </p:cNvPr>
          <p:cNvSpPr>
            <a:spLocks noGrp="1"/>
          </p:cNvSpPr>
          <p:nvPr>
            <p:ph type="title"/>
          </p:nvPr>
        </p:nvSpPr>
        <p:spPr/>
        <p:txBody>
          <a:bodyPr>
            <a:normAutofit/>
          </a:bodyPr>
          <a:lstStyle/>
          <a:p>
            <a:r>
              <a:rPr lang="en-US" sz="4800" b="1">
                <a:solidFill>
                  <a:srgbClr val="CFB87C"/>
                </a:solidFill>
                <a:latin typeface="+mn-lt"/>
                <a:ea typeface="Tahoma" panose="020B0604030504040204" pitchFamily="34" charset="0"/>
                <a:cs typeface="Tahoma" panose="020B0604030504040204" pitchFamily="34" charset="0"/>
              </a:rPr>
              <a:t>Why Drupal? </a:t>
            </a:r>
          </a:p>
        </p:txBody>
      </p:sp>
      <p:sp>
        <p:nvSpPr>
          <p:cNvPr id="3" name="Content Placeholder 2">
            <a:extLst>
              <a:ext uri="{FF2B5EF4-FFF2-40B4-BE49-F238E27FC236}">
                <a16:creationId xmlns:a16="http://schemas.microsoft.com/office/drawing/2014/main" id="{34BF16C6-24C6-0583-A8B4-A85D284F9AFC}"/>
              </a:ext>
            </a:extLst>
          </p:cNvPr>
          <p:cNvSpPr>
            <a:spLocks noGrp="1"/>
          </p:cNvSpPr>
          <p:nvPr>
            <p:ph idx="1"/>
          </p:nvPr>
        </p:nvSpPr>
        <p:spPr>
          <a:xfrm>
            <a:off x="609600" y="1600200"/>
            <a:ext cx="5669280" cy="4351338"/>
          </a:xfrm>
        </p:spPr>
        <p:txBody>
          <a:bodyPr vert="horz" lIns="91440" tIns="45720" rIns="91440" bIns="45720" rtlCol="0" anchor="t">
            <a:normAutofit/>
          </a:bodyPr>
          <a:lstStyle/>
          <a:p>
            <a:pPr>
              <a:lnSpc>
                <a:spcPct val="110000"/>
              </a:lnSpc>
            </a:pPr>
            <a:r>
              <a:rPr lang="en-US" sz="3600" b="1">
                <a:ea typeface="Tahoma"/>
                <a:cs typeface="Tahoma"/>
              </a:rPr>
              <a:t>CU Boulder’s CMS</a:t>
            </a:r>
            <a:endParaRPr lang="en-US" sz="800" b="1">
              <a:ea typeface="Tahoma"/>
              <a:cs typeface="Tahoma"/>
            </a:endParaRPr>
          </a:p>
          <a:p>
            <a:pPr>
              <a:lnSpc>
                <a:spcPct val="110000"/>
              </a:lnSpc>
            </a:pPr>
            <a:r>
              <a:rPr lang="en-US" sz="3600" b="1">
                <a:ea typeface="Tahoma"/>
                <a:cs typeface="Tahoma"/>
              </a:rPr>
              <a:t>Semantic HTML and 10.0 commitment to accessibility</a:t>
            </a:r>
            <a:endParaRPr lang="en-US" sz="800" b="1">
              <a:ea typeface="Tahoma"/>
              <a:cs typeface="Tahoma"/>
            </a:endParaRPr>
          </a:p>
          <a:p>
            <a:pPr>
              <a:lnSpc>
                <a:spcPct val="110000"/>
              </a:lnSpc>
            </a:pPr>
            <a:r>
              <a:rPr lang="en-US" sz="3600" b="1">
                <a:ea typeface="Tahoma"/>
                <a:cs typeface="Tahoma"/>
              </a:rPr>
              <a:t>Open source and extensible with modules</a:t>
            </a:r>
            <a:endParaRPr lang="en-US" sz="3200">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A screen shot of the Web Express Drupal theme used by CU Boulder.">
            <a:extLst>
              <a:ext uri="{FF2B5EF4-FFF2-40B4-BE49-F238E27FC236}">
                <a16:creationId xmlns:a16="http://schemas.microsoft.com/office/drawing/2014/main" id="{EBFAB80F-0E1F-F305-774E-2D64E29C8863}"/>
              </a:ext>
            </a:extLst>
          </p:cNvPr>
          <p:cNvPicPr>
            <a:picLocks noChangeAspect="1"/>
          </p:cNvPicPr>
          <p:nvPr/>
        </p:nvPicPr>
        <p:blipFill rotWithShape="1">
          <a:blip r:embed="rId3">
            <a:extLst>
              <a:ext uri="{28A0092B-C50C-407E-A947-70E740481C1C}">
                <a14:useLocalDpi xmlns:a14="http://schemas.microsoft.com/office/drawing/2010/main" val="0"/>
              </a:ext>
            </a:extLst>
          </a:blip>
          <a:srcRect r="45597" b="50865"/>
          <a:stretch/>
        </p:blipFill>
        <p:spPr>
          <a:xfrm>
            <a:off x="6971176" y="1012100"/>
            <a:ext cx="4796753" cy="4535260"/>
          </a:xfrm>
          <a:prstGeom prst="rect">
            <a:avLst/>
          </a:prstGeom>
          <a:effectLst>
            <a:softEdge rad="63500"/>
          </a:effectLst>
        </p:spPr>
      </p:pic>
      <p:sp>
        <p:nvSpPr>
          <p:cNvPr id="7" name="TextBox 6" descr="Screenshot of the tableau html table download for the bar chart data. The table downloads a csv file.">
            <a:extLst>
              <a:ext uri="{FF2B5EF4-FFF2-40B4-BE49-F238E27FC236}">
                <a16:creationId xmlns:a16="http://schemas.microsoft.com/office/drawing/2014/main" id="{D53841E0-9A8D-C75A-273A-8C732F166724}"/>
              </a:ext>
            </a:extLst>
          </p:cNvPr>
          <p:cNvSpPr txBox="1"/>
          <p:nvPr/>
        </p:nvSpPr>
        <p:spPr>
          <a:xfrm>
            <a:off x="7213600" y="5715000"/>
            <a:ext cx="40771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Screenshot of CU Boulder Drupal website</a:t>
            </a:r>
            <a:endParaRPr lang="en-US"/>
          </a:p>
        </p:txBody>
      </p:sp>
    </p:spTree>
    <p:extLst>
      <p:ext uri="{BB962C8B-B14F-4D97-AF65-F5344CB8AC3E}">
        <p14:creationId xmlns:p14="http://schemas.microsoft.com/office/powerpoint/2010/main" val="316499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15C0-B2EC-0482-C8B1-E3F266DE3316}"/>
              </a:ext>
            </a:extLst>
          </p:cNvPr>
          <p:cNvSpPr>
            <a:spLocks noGrp="1"/>
          </p:cNvSpPr>
          <p:nvPr>
            <p:ph type="title"/>
          </p:nvPr>
        </p:nvSpPr>
        <p:spPr/>
        <p:txBody>
          <a:bodyPr/>
          <a:lstStyle/>
          <a:p>
            <a:r>
              <a:rPr lang="en-US" b="1">
                <a:solidFill>
                  <a:srgbClr val="CFB87C"/>
                </a:solidFill>
                <a:latin typeface="+mn-lt"/>
                <a:ea typeface="Tahoma" panose="020B0604030504040204" pitchFamily="34" charset="0"/>
                <a:cs typeface="Tahoma" panose="020B0604030504040204" pitchFamily="34" charset="0"/>
              </a:rPr>
              <a:t>Tableau-Drupal Proof of Concept</a:t>
            </a:r>
          </a:p>
        </p:txBody>
      </p:sp>
      <p:sp>
        <p:nvSpPr>
          <p:cNvPr id="3" name="Content Placeholder 2">
            <a:extLst>
              <a:ext uri="{FF2B5EF4-FFF2-40B4-BE49-F238E27FC236}">
                <a16:creationId xmlns:a16="http://schemas.microsoft.com/office/drawing/2014/main" id="{34BF16C6-24C6-0583-A8B4-A85D284F9AFC}"/>
              </a:ext>
            </a:extLst>
          </p:cNvPr>
          <p:cNvSpPr>
            <a:spLocks noGrp="1"/>
          </p:cNvSpPr>
          <p:nvPr>
            <p:ph idx="1"/>
          </p:nvPr>
        </p:nvSpPr>
        <p:spPr>
          <a:xfrm>
            <a:off x="838200" y="1825625"/>
            <a:ext cx="5704490" cy="4351338"/>
          </a:xfrm>
        </p:spPr>
        <p:txBody>
          <a:bodyPr vert="horz" lIns="91440" tIns="45720" rIns="91440" bIns="45720" rtlCol="0" anchor="t">
            <a:normAutofit/>
          </a:bodyPr>
          <a:lstStyle/>
          <a:p>
            <a:pPr marL="0" indent="0">
              <a:buNone/>
            </a:pPr>
            <a:endParaRPr lang="en-US" sz="320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a:ea typeface="Tahoma" panose="020B0604030504040204" pitchFamily="34" charset="0"/>
              <a:cs typeface="Tahoma" panose="020B0604030504040204" pitchFamily="34" charset="0"/>
            </a:endParaRPr>
          </a:p>
          <a:p>
            <a:pPr marL="0" indent="0">
              <a:buNone/>
            </a:pPr>
            <a:r>
              <a:rPr lang="en-US" sz="3600" b="1">
                <a:ea typeface="Tahoma"/>
                <a:cs typeface="Tahoma"/>
              </a:rPr>
              <a:t>We’ve created </a:t>
            </a:r>
            <a:r>
              <a:rPr lang="en-US" sz="3600" b="1">
                <a:solidFill>
                  <a:srgbClr val="4FC3F7"/>
                </a:solidFill>
                <a:ea typeface="Tahoma"/>
                <a:cs typeface="Tahoma"/>
              </a:rPr>
              <a:t>custom</a:t>
            </a:r>
            <a:r>
              <a:rPr lang="en-US" sz="3600" b="1">
                <a:ea typeface="Tahoma"/>
                <a:cs typeface="Tahoma"/>
              </a:rPr>
              <a:t> </a:t>
            </a:r>
            <a:r>
              <a:rPr lang="en-US" sz="3600" b="1">
                <a:solidFill>
                  <a:srgbClr val="4FC3F7"/>
                </a:solidFill>
                <a:ea typeface="Tahoma"/>
                <a:cs typeface="Tahoma"/>
              </a:rPr>
              <a:t>modules</a:t>
            </a:r>
            <a:r>
              <a:rPr lang="en-US" sz="3600" b="1">
                <a:ea typeface="Tahoma"/>
                <a:cs typeface="Tahoma"/>
              </a:rPr>
              <a:t> to embed Tableau data visualizations in Drupal pages.</a:t>
            </a:r>
            <a:endParaRPr lang="en-US" sz="3600">
              <a:solidFill>
                <a:srgbClr val="A2A4A3"/>
              </a:solidFill>
              <a:ea typeface="Tahoma" panose="020B0604030504040204" pitchFamily="34" charset="0"/>
              <a:cs typeface="Tahoma" panose="020B0604030504040204" pitchFamily="34" charset="0"/>
            </a:endParaRPr>
          </a:p>
        </p:txBody>
      </p:sp>
      <p:pic>
        <p:nvPicPr>
          <p:cNvPr id="5" name="Picture 4" descr="Screenshot of a Drupal component that embeds Tableau visualizations">
            <a:extLst>
              <a:ext uri="{FF2B5EF4-FFF2-40B4-BE49-F238E27FC236}">
                <a16:creationId xmlns:a16="http://schemas.microsoft.com/office/drawing/2014/main" id="{3E66F23D-B7EB-980D-AD76-6CA742705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815" y="1825625"/>
            <a:ext cx="4805408" cy="4075275"/>
          </a:xfrm>
          <a:prstGeom prst="rect">
            <a:avLst/>
          </a:prstGeom>
        </p:spPr>
      </p:pic>
      <p:sp>
        <p:nvSpPr>
          <p:cNvPr id="4" name="TextBox 3" descr="Screenshot of the custom Drupal Tableau module. There are fields which allow visualization authors to configure the settings for their chart. ">
            <a:extLst>
              <a:ext uri="{FF2B5EF4-FFF2-40B4-BE49-F238E27FC236}">
                <a16:creationId xmlns:a16="http://schemas.microsoft.com/office/drawing/2014/main" id="{2E962C87-C132-1B4D-13FE-2B6DE8ED5F60}"/>
              </a:ext>
            </a:extLst>
          </p:cNvPr>
          <p:cNvSpPr txBox="1"/>
          <p:nvPr/>
        </p:nvSpPr>
        <p:spPr>
          <a:xfrm>
            <a:off x="7406191" y="5917168"/>
            <a:ext cx="38423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screenshot of Drupal webpage</a:t>
            </a:r>
            <a:endParaRPr lang="en-US"/>
          </a:p>
        </p:txBody>
      </p:sp>
    </p:spTree>
    <p:extLst>
      <p:ext uri="{BB962C8B-B14F-4D97-AF65-F5344CB8AC3E}">
        <p14:creationId xmlns:p14="http://schemas.microsoft.com/office/powerpoint/2010/main" val="1304732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376CB-E535-007A-90F7-C94143746DED}"/>
              </a:ext>
            </a:extLst>
          </p:cNvPr>
          <p:cNvSpPr>
            <a:spLocks noGrp="1"/>
          </p:cNvSpPr>
          <p:nvPr>
            <p:ph type="title"/>
          </p:nvPr>
        </p:nvSpPr>
        <p:spPr/>
        <p:txBody>
          <a:bodyPr/>
          <a:lstStyle/>
          <a:p>
            <a:r>
              <a:rPr lang="en-US" b="1">
                <a:solidFill>
                  <a:srgbClr val="CFB87C"/>
                </a:solidFill>
                <a:cs typeface="Calibri Light"/>
              </a:rPr>
              <a:t>Drupal Demo</a:t>
            </a:r>
            <a:endParaRPr lang="en-US"/>
          </a:p>
        </p:txBody>
      </p:sp>
      <p:sp>
        <p:nvSpPr>
          <p:cNvPr id="3" name="Content Placeholder 2">
            <a:extLst>
              <a:ext uri="{FF2B5EF4-FFF2-40B4-BE49-F238E27FC236}">
                <a16:creationId xmlns:a16="http://schemas.microsoft.com/office/drawing/2014/main" id="{02FAAA8A-7A25-2D19-3B73-E8A9CE6E4A0A}"/>
              </a:ext>
            </a:extLst>
          </p:cNvPr>
          <p:cNvSpPr>
            <a:spLocks noGrp="1"/>
          </p:cNvSpPr>
          <p:nvPr>
            <p:ph idx="1"/>
          </p:nvPr>
        </p:nvSpPr>
        <p:spPr/>
        <p:txBody>
          <a:bodyPr vert="horz" lIns="91440" tIns="45720" rIns="91440" bIns="45720" rtlCol="0" anchor="t">
            <a:normAutofit/>
          </a:bodyPr>
          <a:lstStyle/>
          <a:p>
            <a:r>
              <a:rPr lang="en-US" sz="3600">
                <a:cs typeface="Calibri"/>
              </a:rPr>
              <a:t>Historical Enrollment CU Boulder Drupal Page</a:t>
            </a:r>
          </a:p>
        </p:txBody>
      </p:sp>
    </p:spTree>
    <p:extLst>
      <p:ext uri="{BB962C8B-B14F-4D97-AF65-F5344CB8AC3E}">
        <p14:creationId xmlns:p14="http://schemas.microsoft.com/office/powerpoint/2010/main" val="2627305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D9419-D2B6-E2A7-0A13-030C63B3727C}"/>
              </a:ext>
            </a:extLst>
          </p:cNvPr>
          <p:cNvSpPr>
            <a:spLocks noGrp="1"/>
          </p:cNvSpPr>
          <p:nvPr>
            <p:ph type="title"/>
          </p:nvPr>
        </p:nvSpPr>
        <p:spPr/>
        <p:txBody>
          <a:bodyPr/>
          <a:lstStyle/>
          <a:p>
            <a:r>
              <a:rPr lang="en-US" b="1">
                <a:solidFill>
                  <a:srgbClr val="CFB87C"/>
                </a:solidFill>
                <a:cs typeface="Calibri Light"/>
              </a:rPr>
              <a:t>Proof of Concept -</a:t>
            </a:r>
            <a:br>
              <a:rPr lang="en-US" b="1">
                <a:solidFill>
                  <a:srgbClr val="CFB87C"/>
                </a:solidFill>
                <a:cs typeface="Calibri Light"/>
              </a:rPr>
            </a:br>
            <a:r>
              <a:rPr lang="en-US" b="1">
                <a:solidFill>
                  <a:srgbClr val="CFB87C"/>
                </a:solidFill>
                <a:cs typeface="Calibri Light"/>
              </a:rPr>
              <a:t>Next Steps</a:t>
            </a:r>
          </a:p>
        </p:txBody>
      </p:sp>
      <p:sp>
        <p:nvSpPr>
          <p:cNvPr id="3" name="Content Placeholder 2">
            <a:extLst>
              <a:ext uri="{FF2B5EF4-FFF2-40B4-BE49-F238E27FC236}">
                <a16:creationId xmlns:a16="http://schemas.microsoft.com/office/drawing/2014/main" id="{96CF79FC-1F9D-B285-4364-0E4D1FEC9A85}"/>
              </a:ext>
            </a:extLst>
          </p:cNvPr>
          <p:cNvSpPr>
            <a:spLocks noGrp="1"/>
          </p:cNvSpPr>
          <p:nvPr>
            <p:ph idx="1"/>
          </p:nvPr>
        </p:nvSpPr>
        <p:spPr>
          <a:xfrm>
            <a:off x="421481" y="1813719"/>
            <a:ext cx="6473305" cy="4282281"/>
          </a:xfrm>
        </p:spPr>
        <p:txBody>
          <a:bodyPr vert="horz" lIns="91440" tIns="45720" rIns="91440" bIns="45720" rtlCol="0" anchor="t">
            <a:noAutofit/>
          </a:bodyPr>
          <a:lstStyle/>
          <a:p>
            <a:pPr>
              <a:lnSpc>
                <a:spcPct val="100000"/>
              </a:lnSpc>
            </a:pPr>
            <a:r>
              <a:rPr lang="en-US" sz="3200">
                <a:cs typeface="Calibri"/>
              </a:rPr>
              <a:t>Address performance problems</a:t>
            </a:r>
          </a:p>
          <a:p>
            <a:r>
              <a:rPr lang="en-US" sz="3200">
                <a:ea typeface="+mn-lt"/>
                <a:cs typeface="+mn-lt"/>
              </a:rPr>
              <a:t>Created standard Drupal PHP custom blocks </a:t>
            </a:r>
          </a:p>
          <a:p>
            <a:pPr>
              <a:lnSpc>
                <a:spcPct val="100000"/>
              </a:lnSpc>
            </a:pPr>
            <a:r>
              <a:rPr lang="en-US" sz="3200">
                <a:cs typeface="Calibri"/>
              </a:rPr>
              <a:t>Create a central data repository and build a data pipeline reducing API calls. </a:t>
            </a:r>
          </a:p>
        </p:txBody>
      </p:sp>
      <p:pic>
        <p:nvPicPr>
          <p:cNvPr id="4" name="Picture 3" descr="A screenshot showing that there are 6 Tableau sheets on the webpage. For every filter change there will be 6 API calls to the Tableau server. &#10;">
            <a:extLst>
              <a:ext uri="{FF2B5EF4-FFF2-40B4-BE49-F238E27FC236}">
                <a16:creationId xmlns:a16="http://schemas.microsoft.com/office/drawing/2014/main" id="{D4B3EB29-FD0E-3A41-9A45-D385B165158A}"/>
              </a:ext>
            </a:extLst>
          </p:cNvPr>
          <p:cNvPicPr>
            <a:picLocks noChangeAspect="1"/>
          </p:cNvPicPr>
          <p:nvPr/>
        </p:nvPicPr>
        <p:blipFill rotWithShape="1">
          <a:blip r:embed="rId3">
            <a:extLst>
              <a:ext uri="{28A0092B-C50C-407E-A947-70E740481C1C}">
                <a14:useLocalDpi xmlns:a14="http://schemas.microsoft.com/office/drawing/2010/main" val="0"/>
              </a:ext>
            </a:extLst>
          </a:blip>
          <a:srcRect t="4138" b="1894"/>
          <a:stretch/>
        </p:blipFill>
        <p:spPr>
          <a:xfrm>
            <a:off x="7005052" y="298676"/>
            <a:ext cx="4889500" cy="5984876"/>
          </a:xfrm>
          <a:prstGeom prst="rect">
            <a:avLst/>
          </a:prstGeom>
          <a:effectLst>
            <a:softEdge rad="63500"/>
          </a:effectLst>
        </p:spPr>
      </p:pic>
      <p:sp>
        <p:nvSpPr>
          <p:cNvPr id="5" name="TextBox 4" descr="Screenshot of the tableau html table download for the bar chart data. The table downloads a csv file.">
            <a:extLst>
              <a:ext uri="{FF2B5EF4-FFF2-40B4-BE49-F238E27FC236}">
                <a16:creationId xmlns:a16="http://schemas.microsoft.com/office/drawing/2014/main" id="{EDAD371F-FE48-A53A-232A-14BFF7DBE34B}"/>
              </a:ext>
            </a:extLst>
          </p:cNvPr>
          <p:cNvSpPr txBox="1"/>
          <p:nvPr/>
        </p:nvSpPr>
        <p:spPr>
          <a:xfrm>
            <a:off x="7717979" y="6350001"/>
            <a:ext cx="36358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Screenshot of a Tableau dashboard</a:t>
            </a:r>
            <a:endParaRPr lang="en-US"/>
          </a:p>
        </p:txBody>
      </p:sp>
    </p:spTree>
    <p:extLst>
      <p:ext uri="{BB962C8B-B14F-4D97-AF65-F5344CB8AC3E}">
        <p14:creationId xmlns:p14="http://schemas.microsoft.com/office/powerpoint/2010/main" val="4008732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376CB-E535-007A-90F7-C94143746DED}"/>
              </a:ext>
            </a:extLst>
          </p:cNvPr>
          <p:cNvSpPr>
            <a:spLocks noGrp="1"/>
          </p:cNvSpPr>
          <p:nvPr>
            <p:ph type="title"/>
          </p:nvPr>
        </p:nvSpPr>
        <p:spPr/>
        <p:txBody>
          <a:bodyPr/>
          <a:lstStyle/>
          <a:p>
            <a:r>
              <a:rPr lang="en-US" b="1">
                <a:solidFill>
                  <a:srgbClr val="CFB87C"/>
                </a:solidFill>
                <a:cs typeface="Calibri Light"/>
              </a:rPr>
              <a:t>Next Steps – Data Repository</a:t>
            </a:r>
            <a:endParaRPr lang="en-US"/>
          </a:p>
        </p:txBody>
      </p:sp>
      <p:pic>
        <p:nvPicPr>
          <p:cNvPr id="18" name="Picture 17" descr="A diagram showing how dashboard creators will build a dashboard and the related data will get uploaded to a central data repository. The dashboard authors will then configure the Drupal components to create a Drupal webpage that is structured logically with accessible controls.  The Drupal components will pull the data from the data repository when users interact with the webpage. ">
            <a:extLst>
              <a:ext uri="{FF2B5EF4-FFF2-40B4-BE49-F238E27FC236}">
                <a16:creationId xmlns:a16="http://schemas.microsoft.com/office/drawing/2014/main" id="{DC210E38-16A4-420C-4470-13F241780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359" y="1390702"/>
            <a:ext cx="10101281" cy="4456645"/>
          </a:xfrm>
          <a:prstGeom prst="rect">
            <a:avLst/>
          </a:prstGeom>
        </p:spPr>
      </p:pic>
      <p:sp>
        <p:nvSpPr>
          <p:cNvPr id="20" name="TextBox 19">
            <a:extLst>
              <a:ext uri="{FF2B5EF4-FFF2-40B4-BE49-F238E27FC236}">
                <a16:creationId xmlns:a16="http://schemas.microsoft.com/office/drawing/2014/main" id="{65B64E31-EF75-6A06-A53B-FE0B73832390}"/>
              </a:ext>
            </a:extLst>
          </p:cNvPr>
          <p:cNvSpPr txBox="1"/>
          <p:nvPr/>
        </p:nvSpPr>
        <p:spPr>
          <a:xfrm>
            <a:off x="3412837" y="5662681"/>
            <a:ext cx="6096000" cy="369332"/>
          </a:xfrm>
          <a:prstGeom prst="rect">
            <a:avLst/>
          </a:prstGeom>
          <a:noFill/>
        </p:spPr>
        <p:txBody>
          <a:bodyPr wrap="square">
            <a:spAutoFit/>
          </a:bodyPr>
          <a:lstStyle/>
          <a:p>
            <a:r>
              <a:rPr lang="en-US">
                <a:cs typeface="Calibri"/>
              </a:rPr>
              <a:t>Diagram of the proposed data repository solution</a:t>
            </a:r>
            <a:endParaRPr lang="en-US"/>
          </a:p>
        </p:txBody>
      </p:sp>
    </p:spTree>
    <p:extLst>
      <p:ext uri="{BB962C8B-B14F-4D97-AF65-F5344CB8AC3E}">
        <p14:creationId xmlns:p14="http://schemas.microsoft.com/office/powerpoint/2010/main" val="375051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AAEBF-10CA-DF8D-521C-F7A69B4AB8CD}"/>
              </a:ext>
            </a:extLst>
          </p:cNvPr>
          <p:cNvSpPr>
            <a:spLocks noGrp="1"/>
          </p:cNvSpPr>
          <p:nvPr>
            <p:ph type="title"/>
          </p:nvPr>
        </p:nvSpPr>
        <p:spPr/>
        <p:txBody>
          <a:bodyPr/>
          <a:lstStyle/>
          <a:p>
            <a:r>
              <a:rPr lang="en-US" b="1">
                <a:solidFill>
                  <a:srgbClr val="CFB87C"/>
                </a:solidFill>
                <a:cs typeface="Calibri Light"/>
              </a:rPr>
              <a:t>Things that don't work in Tableau</a:t>
            </a:r>
            <a:endParaRPr lang="en-US"/>
          </a:p>
        </p:txBody>
      </p:sp>
      <p:sp>
        <p:nvSpPr>
          <p:cNvPr id="3" name="Content Placeholder 2">
            <a:extLst>
              <a:ext uri="{FF2B5EF4-FFF2-40B4-BE49-F238E27FC236}">
                <a16:creationId xmlns:a16="http://schemas.microsoft.com/office/drawing/2014/main" id="{D2584CD9-1E45-FC9B-9BF2-946DEA6707C8}"/>
              </a:ext>
            </a:extLst>
          </p:cNvPr>
          <p:cNvSpPr>
            <a:spLocks noGrp="1"/>
          </p:cNvSpPr>
          <p:nvPr>
            <p:ph idx="1"/>
          </p:nvPr>
        </p:nvSpPr>
        <p:spPr/>
        <p:txBody>
          <a:bodyPr vert="horz" lIns="91440" tIns="45720" rIns="91440" bIns="45720" rtlCol="0" anchor="t">
            <a:normAutofit/>
          </a:bodyPr>
          <a:lstStyle/>
          <a:p>
            <a:r>
              <a:rPr lang="en-US" sz="3600">
                <a:cs typeface="Calibri"/>
              </a:rPr>
              <a:t>Filters</a:t>
            </a:r>
          </a:p>
          <a:p>
            <a:r>
              <a:rPr lang="en-US" sz="3600">
                <a:cs typeface="Calibri"/>
              </a:rPr>
              <a:t>"Buttons"</a:t>
            </a:r>
          </a:p>
          <a:p>
            <a:r>
              <a:rPr lang="en-US" sz="3600">
                <a:cs typeface="Calibri"/>
              </a:rPr>
              <a:t>Alt text</a:t>
            </a:r>
          </a:p>
          <a:p>
            <a:r>
              <a:rPr lang="en-US" sz="3600">
                <a:cs typeface="Calibri"/>
              </a:rPr>
              <a:t>Navigation &amp; structure</a:t>
            </a:r>
          </a:p>
        </p:txBody>
      </p:sp>
      <p:pic>
        <p:nvPicPr>
          <p:cNvPr id="4" name="Graphic 4">
            <a:extLst>
              <a:ext uri="{FF2B5EF4-FFF2-40B4-BE49-F238E27FC236}">
                <a16:creationId xmlns:a16="http://schemas.microsoft.com/office/drawing/2014/main" id="{BFD00DA6-F1D4-AA19-5120-A95FE4970ED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20775" y="566738"/>
            <a:ext cx="2597623" cy="2620370"/>
          </a:xfrm>
          <a:prstGeom prst="rect">
            <a:avLst/>
          </a:prstGeom>
        </p:spPr>
      </p:pic>
    </p:spTree>
    <p:extLst>
      <p:ext uri="{BB962C8B-B14F-4D97-AF65-F5344CB8AC3E}">
        <p14:creationId xmlns:p14="http://schemas.microsoft.com/office/powerpoint/2010/main" val="3909207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EBEC-586B-4AAD-803E-18786E3B1DA1}"/>
              </a:ext>
            </a:extLst>
          </p:cNvPr>
          <p:cNvSpPr>
            <a:spLocks noGrp="1"/>
          </p:cNvSpPr>
          <p:nvPr>
            <p:ph type="title"/>
          </p:nvPr>
        </p:nvSpPr>
        <p:spPr/>
        <p:txBody>
          <a:bodyPr/>
          <a:lstStyle/>
          <a:p>
            <a:r>
              <a:rPr lang="en-US" b="1">
                <a:solidFill>
                  <a:srgbClr val="CFB87C"/>
                </a:solidFill>
                <a:cs typeface="Calibri Light"/>
              </a:rPr>
              <a:t>Things you can do instead</a:t>
            </a:r>
            <a:endParaRPr lang="en-US"/>
          </a:p>
        </p:txBody>
      </p:sp>
      <p:sp>
        <p:nvSpPr>
          <p:cNvPr id="3" name="Content Placeholder 2">
            <a:extLst>
              <a:ext uri="{FF2B5EF4-FFF2-40B4-BE49-F238E27FC236}">
                <a16:creationId xmlns:a16="http://schemas.microsoft.com/office/drawing/2014/main" id="{43265762-3818-001C-B045-C31C93383A74}"/>
              </a:ext>
            </a:extLst>
          </p:cNvPr>
          <p:cNvSpPr>
            <a:spLocks noGrp="1"/>
          </p:cNvSpPr>
          <p:nvPr>
            <p:ph idx="1"/>
          </p:nvPr>
        </p:nvSpPr>
        <p:spPr/>
        <p:txBody>
          <a:bodyPr vert="horz" lIns="91440" tIns="45720" rIns="91440" bIns="45720" rtlCol="0" anchor="t">
            <a:normAutofit/>
          </a:bodyPr>
          <a:lstStyle/>
          <a:p>
            <a:r>
              <a:rPr lang="en-US" sz="3600">
                <a:cs typeface="Calibri"/>
              </a:rPr>
              <a:t>Simplify</a:t>
            </a:r>
            <a:endParaRPr lang="en-US"/>
          </a:p>
          <a:p>
            <a:r>
              <a:rPr lang="en-US" sz="3600">
                <a:cs typeface="Calibri"/>
              </a:rPr>
              <a:t>Don't use filters</a:t>
            </a:r>
            <a:endParaRPr lang="en-US"/>
          </a:p>
          <a:p>
            <a:r>
              <a:rPr lang="en-US" sz="3600">
                <a:cs typeface="Calibri"/>
              </a:rPr>
              <a:t>The "buttons" aren't programmatic buttons</a:t>
            </a:r>
          </a:p>
          <a:p>
            <a:r>
              <a:rPr lang="en-US" sz="3600">
                <a:cs typeface="Calibri"/>
              </a:rPr>
              <a:t>Limit components that are presented</a:t>
            </a:r>
            <a:endParaRPr lang="en-US"/>
          </a:p>
        </p:txBody>
      </p:sp>
      <p:pic>
        <p:nvPicPr>
          <p:cNvPr id="4" name="Graphic 4">
            <a:extLst>
              <a:ext uri="{FF2B5EF4-FFF2-40B4-BE49-F238E27FC236}">
                <a16:creationId xmlns:a16="http://schemas.microsoft.com/office/drawing/2014/main" id="{976851D9-A5DC-1BB7-5D47-3FA07F8FBDA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8077" y="4540760"/>
            <a:ext cx="2233683" cy="2245056"/>
          </a:xfrm>
          <a:prstGeom prst="rect">
            <a:avLst/>
          </a:prstGeom>
        </p:spPr>
      </p:pic>
    </p:spTree>
    <p:extLst>
      <p:ext uri="{BB962C8B-B14F-4D97-AF65-F5344CB8AC3E}">
        <p14:creationId xmlns:p14="http://schemas.microsoft.com/office/powerpoint/2010/main" val="550797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1C428-9197-7354-B300-53EC5B04CBAA}"/>
              </a:ext>
            </a:extLst>
          </p:cNvPr>
          <p:cNvSpPr>
            <a:spLocks noGrp="1"/>
          </p:cNvSpPr>
          <p:nvPr>
            <p:ph type="title"/>
          </p:nvPr>
        </p:nvSpPr>
        <p:spPr>
          <a:xfrm>
            <a:off x="531832" y="285266"/>
            <a:ext cx="10515600" cy="1325563"/>
          </a:xfrm>
        </p:spPr>
        <p:txBody>
          <a:bodyPr/>
          <a:lstStyle/>
          <a:p>
            <a:r>
              <a:rPr lang="en-US" b="1">
                <a:solidFill>
                  <a:srgbClr val="CFB87C"/>
                </a:solidFill>
                <a:cs typeface="Calibri Light"/>
              </a:rPr>
              <a:t>Assistive Technology Overview</a:t>
            </a:r>
            <a:endParaRPr lang="en-US"/>
          </a:p>
        </p:txBody>
      </p:sp>
      <p:sp>
        <p:nvSpPr>
          <p:cNvPr id="3" name="Content Placeholder 2">
            <a:extLst>
              <a:ext uri="{FF2B5EF4-FFF2-40B4-BE49-F238E27FC236}">
                <a16:creationId xmlns:a16="http://schemas.microsoft.com/office/drawing/2014/main" id="{4814A8EC-FBA5-8A54-FFA1-B709B05FE670}"/>
              </a:ext>
            </a:extLst>
          </p:cNvPr>
          <p:cNvSpPr>
            <a:spLocks noGrp="1"/>
          </p:cNvSpPr>
          <p:nvPr>
            <p:ph idx="1"/>
          </p:nvPr>
        </p:nvSpPr>
        <p:spPr>
          <a:xfrm>
            <a:off x="377631" y="1609279"/>
            <a:ext cx="11658599" cy="4562166"/>
          </a:xfrm>
        </p:spPr>
        <p:txBody>
          <a:bodyPr vert="horz" lIns="91440" tIns="45720" rIns="91440" bIns="45720" rtlCol="0" anchor="t">
            <a:noAutofit/>
          </a:bodyPr>
          <a:lstStyle/>
          <a:p>
            <a:r>
              <a:rPr lang="en-US" sz="3200">
                <a:solidFill>
                  <a:srgbClr val="FFFFFF"/>
                </a:solidFill>
                <a:ea typeface="+mn-lt"/>
                <a:cs typeface="+mn-lt"/>
              </a:rPr>
              <a:t>Assistive technology (AT) is any item, piece of equipment, software program, or product system that is used to increase, maintain, or improve the functional capabilities of persons with disabilities.</a:t>
            </a:r>
            <a:endParaRPr lang="en-US" sz="3200">
              <a:solidFill>
                <a:srgbClr val="FFFFFF"/>
              </a:solidFill>
              <a:cs typeface="Calibri"/>
            </a:endParaRPr>
          </a:p>
          <a:p>
            <a:r>
              <a:rPr lang="en-US" sz="3200">
                <a:ea typeface="Calibri"/>
                <a:cs typeface="Calibri"/>
              </a:rPr>
              <a:t>Screen reading applications (screen readers) are assistive technology</a:t>
            </a:r>
            <a:endParaRPr lang="en-US" sz="3200">
              <a:cs typeface="Calibri"/>
            </a:endParaRPr>
          </a:p>
          <a:p>
            <a:r>
              <a:rPr lang="en-US" sz="3200">
                <a:ea typeface="Calibri"/>
                <a:cs typeface="Calibri"/>
              </a:rPr>
              <a:t>JAWS (Job Access with Speech) is a screen reader</a:t>
            </a:r>
            <a:endParaRPr lang="en-US" sz="3200">
              <a:cs typeface="Calibri"/>
            </a:endParaRPr>
          </a:p>
          <a:p>
            <a:r>
              <a:rPr lang="en-US" sz="3200">
                <a:ea typeface="Calibri"/>
                <a:cs typeface="Calibri"/>
              </a:rPr>
              <a:t>Screen readers rely on synthesized speech, keyboard commands (computer), and gestures (mobile devices)</a:t>
            </a:r>
          </a:p>
          <a:p>
            <a:endParaRPr lang="en-US" sz="2000">
              <a:ea typeface="Calibri"/>
              <a:cs typeface="Calibri"/>
            </a:endParaRPr>
          </a:p>
        </p:txBody>
      </p:sp>
    </p:spTree>
    <p:extLst>
      <p:ext uri="{BB962C8B-B14F-4D97-AF65-F5344CB8AC3E}">
        <p14:creationId xmlns:p14="http://schemas.microsoft.com/office/powerpoint/2010/main" val="631533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EBEC-586B-4AAD-803E-18786E3B1DA1}"/>
              </a:ext>
            </a:extLst>
          </p:cNvPr>
          <p:cNvSpPr>
            <a:spLocks noGrp="1"/>
          </p:cNvSpPr>
          <p:nvPr>
            <p:ph type="title"/>
          </p:nvPr>
        </p:nvSpPr>
        <p:spPr/>
        <p:txBody>
          <a:bodyPr/>
          <a:lstStyle/>
          <a:p>
            <a:r>
              <a:rPr lang="en-US" b="1">
                <a:solidFill>
                  <a:srgbClr val="CFB87C"/>
                </a:solidFill>
                <a:cs typeface="Calibri Light"/>
              </a:rPr>
              <a:t>Use detailed summaries</a:t>
            </a:r>
            <a:endParaRPr lang="en-US"/>
          </a:p>
        </p:txBody>
      </p:sp>
      <p:sp>
        <p:nvSpPr>
          <p:cNvPr id="3" name="Content Placeholder 2">
            <a:extLst>
              <a:ext uri="{FF2B5EF4-FFF2-40B4-BE49-F238E27FC236}">
                <a16:creationId xmlns:a16="http://schemas.microsoft.com/office/drawing/2014/main" id="{43265762-3818-001C-B045-C31C93383A74}"/>
              </a:ext>
            </a:extLst>
          </p:cNvPr>
          <p:cNvSpPr>
            <a:spLocks noGrp="1"/>
          </p:cNvSpPr>
          <p:nvPr>
            <p:ph idx="1"/>
          </p:nvPr>
        </p:nvSpPr>
        <p:spPr/>
        <p:txBody>
          <a:bodyPr vert="horz" lIns="91440" tIns="45720" rIns="91440" bIns="45720" rtlCol="0" anchor="t">
            <a:normAutofit/>
          </a:bodyPr>
          <a:lstStyle/>
          <a:p>
            <a:r>
              <a:rPr lang="en-US" sz="3600">
                <a:cs typeface="Calibri"/>
              </a:rPr>
              <a:t>Best practice dictates concise and short alt text</a:t>
            </a:r>
          </a:p>
          <a:p>
            <a:r>
              <a:rPr lang="en-US" sz="3600">
                <a:cs typeface="Calibri"/>
              </a:rPr>
              <a:t>Captions can provide information for more robust images/charts</a:t>
            </a:r>
          </a:p>
          <a:p>
            <a:r>
              <a:rPr lang="en-US" sz="3600">
                <a:cs typeface="Calibri"/>
              </a:rPr>
              <a:t>Be cognizant of what you want people to get from the charts</a:t>
            </a:r>
          </a:p>
          <a:p>
            <a:r>
              <a:rPr lang="en-US" sz="3600">
                <a:cs typeface="Calibri"/>
              </a:rPr>
              <a:t>Properly structured tables are easier to read</a:t>
            </a:r>
          </a:p>
          <a:p>
            <a:endParaRPr lang="en-US" sz="3600">
              <a:cs typeface="Calibri"/>
            </a:endParaRPr>
          </a:p>
        </p:txBody>
      </p:sp>
    </p:spTree>
    <p:extLst>
      <p:ext uri="{BB962C8B-B14F-4D97-AF65-F5344CB8AC3E}">
        <p14:creationId xmlns:p14="http://schemas.microsoft.com/office/powerpoint/2010/main" val="3755993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EBEC-586B-4AAD-803E-18786E3B1DA1}"/>
              </a:ext>
            </a:extLst>
          </p:cNvPr>
          <p:cNvSpPr>
            <a:spLocks noGrp="1"/>
          </p:cNvSpPr>
          <p:nvPr>
            <p:ph type="title"/>
          </p:nvPr>
        </p:nvSpPr>
        <p:spPr>
          <a:xfrm>
            <a:off x="839788" y="240021"/>
            <a:ext cx="10515600" cy="1325563"/>
          </a:xfrm>
        </p:spPr>
        <p:txBody>
          <a:bodyPr/>
          <a:lstStyle/>
          <a:p>
            <a:r>
              <a:rPr lang="en-US" b="1">
                <a:solidFill>
                  <a:srgbClr val="CFB87C"/>
                </a:solidFill>
                <a:cs typeface="Calibri Light"/>
              </a:rPr>
              <a:t>Other accessibility tips</a:t>
            </a:r>
            <a:endParaRPr lang="en-US"/>
          </a:p>
        </p:txBody>
      </p:sp>
      <p:sp>
        <p:nvSpPr>
          <p:cNvPr id="4" name="Text Placeholder 3">
            <a:extLst>
              <a:ext uri="{FF2B5EF4-FFF2-40B4-BE49-F238E27FC236}">
                <a16:creationId xmlns:a16="http://schemas.microsoft.com/office/drawing/2014/main" id="{E1B63010-712D-2A84-B0B0-26A1E202F8DD}"/>
              </a:ext>
            </a:extLst>
          </p:cNvPr>
          <p:cNvSpPr>
            <a:spLocks noGrp="1"/>
          </p:cNvSpPr>
          <p:nvPr>
            <p:ph type="body" idx="1"/>
          </p:nvPr>
        </p:nvSpPr>
        <p:spPr>
          <a:xfrm>
            <a:off x="839788" y="1216641"/>
            <a:ext cx="5157787" cy="823912"/>
          </a:xfrm>
        </p:spPr>
        <p:txBody>
          <a:bodyPr>
            <a:normAutofit/>
          </a:bodyPr>
          <a:lstStyle/>
          <a:p>
            <a:r>
              <a:rPr lang="en-US" sz="3600">
                <a:solidFill>
                  <a:srgbClr val="A2A4A3"/>
                </a:solidFill>
                <a:cs typeface="Calibri"/>
              </a:rPr>
              <a:t>Style tips</a:t>
            </a:r>
          </a:p>
        </p:txBody>
      </p:sp>
      <p:sp>
        <p:nvSpPr>
          <p:cNvPr id="3" name="Content Placeholder 2">
            <a:extLst>
              <a:ext uri="{FF2B5EF4-FFF2-40B4-BE49-F238E27FC236}">
                <a16:creationId xmlns:a16="http://schemas.microsoft.com/office/drawing/2014/main" id="{43265762-3818-001C-B045-C31C93383A74}"/>
              </a:ext>
            </a:extLst>
          </p:cNvPr>
          <p:cNvSpPr>
            <a:spLocks noGrp="1"/>
          </p:cNvSpPr>
          <p:nvPr>
            <p:ph sz="half" idx="2"/>
          </p:nvPr>
        </p:nvSpPr>
        <p:spPr>
          <a:xfrm>
            <a:off x="839788" y="1933397"/>
            <a:ext cx="6181724" cy="2820229"/>
          </a:xfrm>
        </p:spPr>
        <p:txBody>
          <a:bodyPr vert="horz" lIns="91440" tIns="45720" rIns="91440" bIns="45720" rtlCol="0" anchor="t">
            <a:noAutofit/>
          </a:bodyPr>
          <a:lstStyle/>
          <a:p>
            <a:r>
              <a:rPr lang="en-US" sz="3200">
                <a:cs typeface="Calibri"/>
              </a:rPr>
              <a:t>Clear, simple data and content</a:t>
            </a:r>
          </a:p>
          <a:p>
            <a:r>
              <a:rPr lang="en-US" sz="3200">
                <a:cs typeface="Calibri"/>
              </a:rPr>
              <a:t>Keep a consistent layout</a:t>
            </a:r>
          </a:p>
          <a:p>
            <a:r>
              <a:rPr lang="en-US" sz="3200">
                <a:cs typeface="Calibri"/>
              </a:rPr>
              <a:t>Limit blank space</a:t>
            </a:r>
          </a:p>
          <a:p>
            <a:r>
              <a:rPr lang="en-US" sz="3200">
                <a:cs typeface="Calibri"/>
              </a:rPr>
              <a:t>Do not use just video or image</a:t>
            </a:r>
          </a:p>
          <a:p>
            <a:r>
              <a:rPr lang="en-US" sz="3200">
                <a:cs typeface="Calibri"/>
              </a:rPr>
              <a:t>Use appropriate color contrast (</a:t>
            </a:r>
            <a:r>
              <a:rPr lang="en-US" sz="3200" err="1">
                <a:solidFill>
                  <a:srgbClr val="CFB87C"/>
                </a:solidFill>
                <a:cs typeface="Calibri"/>
                <a:hlinkClick r:id="rId3">
                  <a:extLst>
                    <a:ext uri="{A12FA001-AC4F-418D-AE19-62706E023703}">
                      <ahyp:hlinkClr xmlns:ahyp="http://schemas.microsoft.com/office/drawing/2018/hyperlinkcolor" val="tx"/>
                    </a:ext>
                  </a:extLst>
                </a:hlinkClick>
              </a:rPr>
              <a:t>TPGi</a:t>
            </a:r>
            <a:r>
              <a:rPr lang="en-US" sz="3200">
                <a:solidFill>
                  <a:srgbClr val="CFB87C"/>
                </a:solidFill>
                <a:cs typeface="Calibri"/>
              </a:rPr>
              <a:t> </a:t>
            </a:r>
            <a:r>
              <a:rPr lang="en-US" sz="3200">
                <a:cs typeface="Calibri"/>
              </a:rPr>
              <a:t>or </a:t>
            </a:r>
            <a:r>
              <a:rPr lang="en-US" sz="3200" err="1">
                <a:solidFill>
                  <a:srgbClr val="CFB87C"/>
                </a:solidFill>
                <a:cs typeface="Calibri"/>
                <a:hlinkClick r:id="rId4">
                  <a:extLst>
                    <a:ext uri="{A12FA001-AC4F-418D-AE19-62706E023703}">
                      <ahyp:hlinkClr xmlns:ahyp="http://schemas.microsoft.com/office/drawing/2018/hyperlinkcolor" val="tx"/>
                    </a:ext>
                  </a:extLst>
                </a:hlinkClick>
              </a:rPr>
              <a:t>WebAim</a:t>
            </a:r>
            <a:r>
              <a:rPr lang="en-US" sz="3200">
                <a:cs typeface="Calibri"/>
              </a:rPr>
              <a:t> have online checkers)</a:t>
            </a:r>
          </a:p>
        </p:txBody>
      </p:sp>
      <p:sp>
        <p:nvSpPr>
          <p:cNvPr id="5" name="Text Placeholder 4">
            <a:extLst>
              <a:ext uri="{FF2B5EF4-FFF2-40B4-BE49-F238E27FC236}">
                <a16:creationId xmlns:a16="http://schemas.microsoft.com/office/drawing/2014/main" id="{A3EE537F-35EC-50C7-DFDC-8775477DE44B}"/>
              </a:ext>
            </a:extLst>
          </p:cNvPr>
          <p:cNvSpPr>
            <a:spLocks noGrp="1"/>
          </p:cNvSpPr>
          <p:nvPr>
            <p:ph type="body" sz="quarter" idx="3"/>
          </p:nvPr>
        </p:nvSpPr>
        <p:spPr>
          <a:xfrm>
            <a:off x="6696075" y="1216641"/>
            <a:ext cx="5183188" cy="823912"/>
          </a:xfrm>
        </p:spPr>
        <p:txBody>
          <a:bodyPr>
            <a:normAutofit/>
          </a:bodyPr>
          <a:lstStyle/>
          <a:p>
            <a:r>
              <a:rPr lang="en-US" sz="3600">
                <a:solidFill>
                  <a:srgbClr val="A2A4A3"/>
                </a:solidFill>
                <a:cs typeface="Calibri"/>
              </a:rPr>
              <a:t>Technical tips</a:t>
            </a:r>
          </a:p>
        </p:txBody>
      </p:sp>
      <p:sp>
        <p:nvSpPr>
          <p:cNvPr id="6" name="Content Placeholder 5">
            <a:extLst>
              <a:ext uri="{FF2B5EF4-FFF2-40B4-BE49-F238E27FC236}">
                <a16:creationId xmlns:a16="http://schemas.microsoft.com/office/drawing/2014/main" id="{2308241B-5C06-0294-5B86-887053A13D4D}"/>
              </a:ext>
            </a:extLst>
          </p:cNvPr>
          <p:cNvSpPr>
            <a:spLocks noGrp="1"/>
          </p:cNvSpPr>
          <p:nvPr>
            <p:ph sz="quarter" idx="4"/>
          </p:nvPr>
        </p:nvSpPr>
        <p:spPr>
          <a:xfrm>
            <a:off x="6696075" y="1933397"/>
            <a:ext cx="5183188" cy="2820230"/>
          </a:xfrm>
        </p:spPr>
        <p:txBody>
          <a:bodyPr vert="horz" lIns="91440" tIns="45720" rIns="91440" bIns="45720" rtlCol="0" anchor="t">
            <a:noAutofit/>
          </a:bodyPr>
          <a:lstStyle/>
          <a:p>
            <a:r>
              <a:rPr lang="en-US" sz="3200">
                <a:ea typeface="+mn-lt"/>
                <a:cs typeface="+mn-lt"/>
              </a:rPr>
              <a:t>Use descriptive labels for links and buttons </a:t>
            </a:r>
            <a:endParaRPr lang="en-US">
              <a:ea typeface="+mn-lt"/>
              <a:cs typeface="+mn-lt"/>
            </a:endParaRPr>
          </a:p>
          <a:p>
            <a:r>
              <a:rPr lang="en-US" sz="3200">
                <a:ea typeface="+mn-lt"/>
                <a:cs typeface="+mn-lt"/>
              </a:rPr>
              <a:t>Do not impose time limits to interact with content</a:t>
            </a:r>
            <a:endParaRPr lang="en-US"/>
          </a:p>
          <a:p>
            <a:r>
              <a:rPr lang="en-US" sz="3200">
                <a:ea typeface="+mn-lt"/>
                <a:cs typeface="+mn-lt"/>
              </a:rPr>
              <a:t>Do not rely on documents for help information (or make them accessible)</a:t>
            </a:r>
          </a:p>
          <a:p>
            <a:r>
              <a:rPr lang="en-US" sz="3200">
                <a:ea typeface="+mn-lt"/>
                <a:cs typeface="+mn-lt"/>
              </a:rPr>
              <a:t>Provide contact information (both phone and email)</a:t>
            </a:r>
            <a:endParaRPr lang="en-US" sz="3200">
              <a:cs typeface="Calibri"/>
            </a:endParaRPr>
          </a:p>
          <a:p>
            <a:pPr marL="0" indent="0">
              <a:buNone/>
            </a:pPr>
            <a:endParaRPr lang="en-US" sz="3200">
              <a:cs typeface="Calibri"/>
            </a:endParaRPr>
          </a:p>
        </p:txBody>
      </p:sp>
    </p:spTree>
    <p:extLst>
      <p:ext uri="{BB962C8B-B14F-4D97-AF65-F5344CB8AC3E}">
        <p14:creationId xmlns:p14="http://schemas.microsoft.com/office/powerpoint/2010/main" val="2429285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EBEC-586B-4AAD-803E-18786E3B1DA1}"/>
              </a:ext>
            </a:extLst>
          </p:cNvPr>
          <p:cNvSpPr>
            <a:spLocks noGrp="1"/>
          </p:cNvSpPr>
          <p:nvPr>
            <p:ph type="title"/>
          </p:nvPr>
        </p:nvSpPr>
        <p:spPr>
          <a:xfrm>
            <a:off x="839788" y="240021"/>
            <a:ext cx="10515600" cy="1325563"/>
          </a:xfrm>
        </p:spPr>
        <p:txBody>
          <a:bodyPr/>
          <a:lstStyle/>
          <a:p>
            <a:r>
              <a:rPr lang="en-US" b="1">
                <a:solidFill>
                  <a:srgbClr val="CFB87C"/>
                </a:solidFill>
                <a:cs typeface="Calibri Light"/>
              </a:rPr>
              <a:t>Resources</a:t>
            </a:r>
            <a:endParaRPr lang="en-US"/>
          </a:p>
        </p:txBody>
      </p:sp>
      <p:sp>
        <p:nvSpPr>
          <p:cNvPr id="8" name="Text Placeholder 7">
            <a:extLst>
              <a:ext uri="{FF2B5EF4-FFF2-40B4-BE49-F238E27FC236}">
                <a16:creationId xmlns:a16="http://schemas.microsoft.com/office/drawing/2014/main" id="{F203FCA1-C7DC-E6B0-1467-E4FE6E21292F}"/>
              </a:ext>
            </a:extLst>
          </p:cNvPr>
          <p:cNvSpPr>
            <a:spLocks noGrp="1"/>
          </p:cNvSpPr>
          <p:nvPr>
            <p:ph type="body" sz="quarter" idx="3"/>
          </p:nvPr>
        </p:nvSpPr>
        <p:spPr/>
        <p:txBody>
          <a:bodyPr>
            <a:normAutofit/>
          </a:bodyPr>
          <a:lstStyle/>
          <a:p>
            <a:r>
              <a:rPr lang="en-US" sz="3200">
                <a:solidFill>
                  <a:srgbClr val="A2A4A3"/>
                </a:solidFill>
                <a:ea typeface="Calibri"/>
                <a:cs typeface="Calibri"/>
              </a:rPr>
              <a:t>Application</a:t>
            </a:r>
            <a:endParaRPr lang="en-US" sz="3200" err="1">
              <a:solidFill>
                <a:srgbClr val="A2A4A3"/>
              </a:solidFill>
            </a:endParaRPr>
          </a:p>
        </p:txBody>
      </p:sp>
      <p:sp>
        <p:nvSpPr>
          <p:cNvPr id="10" name="Content Placeholder 9">
            <a:extLst>
              <a:ext uri="{FF2B5EF4-FFF2-40B4-BE49-F238E27FC236}">
                <a16:creationId xmlns:a16="http://schemas.microsoft.com/office/drawing/2014/main" id="{85DD903B-883A-38EC-633A-9E16D756160F}"/>
              </a:ext>
            </a:extLst>
          </p:cNvPr>
          <p:cNvSpPr>
            <a:spLocks noGrp="1"/>
          </p:cNvSpPr>
          <p:nvPr>
            <p:ph sz="quarter" idx="4"/>
          </p:nvPr>
        </p:nvSpPr>
        <p:spPr/>
        <p:txBody>
          <a:bodyPr/>
          <a:lstStyle/>
          <a:p>
            <a:pPr marL="0" indent="0">
              <a:buNone/>
            </a:pPr>
            <a:r>
              <a:rPr lang="en-US" dirty="0">
                <a:hlinkClick r:id="rId4"/>
              </a:rPr>
              <a:t>https://www.drupal.org/project/a11y_tableau</a:t>
            </a:r>
            <a:endParaRPr lang="en-US" dirty="0"/>
          </a:p>
          <a:p>
            <a:pPr marL="0" indent="0">
              <a:buNone/>
            </a:pPr>
            <a:endParaRPr lang="en-US" dirty="0"/>
          </a:p>
        </p:txBody>
      </p:sp>
      <p:sp>
        <p:nvSpPr>
          <p:cNvPr id="12" name="Text Placeholder 11">
            <a:extLst>
              <a:ext uri="{FF2B5EF4-FFF2-40B4-BE49-F238E27FC236}">
                <a16:creationId xmlns:a16="http://schemas.microsoft.com/office/drawing/2014/main" id="{5EB109C6-17A5-492A-233F-11CA54024591}"/>
              </a:ext>
            </a:extLst>
          </p:cNvPr>
          <p:cNvSpPr>
            <a:spLocks noGrp="1"/>
          </p:cNvSpPr>
          <p:nvPr>
            <p:ph type="body" idx="1"/>
          </p:nvPr>
        </p:nvSpPr>
        <p:spPr/>
        <p:txBody>
          <a:bodyPr>
            <a:normAutofit/>
          </a:bodyPr>
          <a:lstStyle/>
          <a:p>
            <a:r>
              <a:rPr lang="en-US" sz="3200">
                <a:solidFill>
                  <a:srgbClr val="A2A4A3"/>
                </a:solidFill>
                <a:ea typeface="Calibri"/>
                <a:cs typeface="Calibri"/>
              </a:rPr>
              <a:t>Knowledge Aquisition</a:t>
            </a:r>
            <a:endParaRPr lang="en-US"/>
          </a:p>
        </p:txBody>
      </p:sp>
      <p:sp>
        <p:nvSpPr>
          <p:cNvPr id="14" name="Content Placeholder 13">
            <a:extLst>
              <a:ext uri="{FF2B5EF4-FFF2-40B4-BE49-F238E27FC236}">
                <a16:creationId xmlns:a16="http://schemas.microsoft.com/office/drawing/2014/main" id="{4B3C46AB-514A-C916-E7CB-3AEA4A85D695}"/>
              </a:ext>
            </a:extLst>
          </p:cNvPr>
          <p:cNvSpPr>
            <a:spLocks noGrp="1"/>
          </p:cNvSpPr>
          <p:nvPr>
            <p:ph sz="half" idx="2"/>
          </p:nvPr>
        </p:nvSpPr>
        <p:spPr/>
        <p:txBody>
          <a:bodyPr vert="horz" lIns="91440" tIns="45720" rIns="91440" bIns="45720" rtlCol="0" anchor="t">
            <a:normAutofit/>
          </a:bodyPr>
          <a:lstStyle/>
          <a:p>
            <a:r>
              <a:rPr lang="en-US">
                <a:ea typeface="Calibri"/>
                <a:cs typeface="Calibri"/>
              </a:rPr>
              <a:t>DAO LinkedIn</a:t>
            </a:r>
          </a:p>
          <a:p>
            <a:r>
              <a:rPr lang="en-US">
                <a:ea typeface="Calibri"/>
                <a:cs typeface="Calibri"/>
              </a:rPr>
              <a:t>DAO Resources</a:t>
            </a:r>
          </a:p>
          <a:p>
            <a:r>
              <a:rPr lang="en-US">
                <a:ea typeface="Calibri"/>
                <a:cs typeface="Calibri"/>
              </a:rPr>
              <a:t>DAO Newsletter</a:t>
            </a:r>
          </a:p>
        </p:txBody>
      </p:sp>
    </p:spTree>
    <p:extLst>
      <p:ext uri="{BB962C8B-B14F-4D97-AF65-F5344CB8AC3E}">
        <p14:creationId xmlns:p14="http://schemas.microsoft.com/office/powerpoint/2010/main" val="1026036328"/>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EBEC-586B-4AAD-803E-18786E3B1DA1}"/>
              </a:ext>
            </a:extLst>
          </p:cNvPr>
          <p:cNvSpPr>
            <a:spLocks noGrp="1"/>
          </p:cNvSpPr>
          <p:nvPr>
            <p:ph type="title"/>
          </p:nvPr>
        </p:nvSpPr>
        <p:spPr/>
        <p:txBody>
          <a:bodyPr>
            <a:normAutofit/>
          </a:bodyPr>
          <a:lstStyle/>
          <a:p>
            <a:r>
              <a:rPr lang="en-US" sz="4800" b="1">
                <a:solidFill>
                  <a:srgbClr val="CFB87C"/>
                </a:solidFill>
                <a:latin typeface="+mn-lt"/>
                <a:cs typeface="Calibri Light"/>
              </a:rPr>
              <a:t>We* must do better.</a:t>
            </a:r>
            <a:endParaRPr lang="en-US" sz="4800">
              <a:latin typeface="+mn-lt"/>
            </a:endParaRPr>
          </a:p>
        </p:txBody>
      </p:sp>
      <p:sp>
        <p:nvSpPr>
          <p:cNvPr id="7" name="Rectangle 6">
            <a:extLst>
              <a:ext uri="{FF2B5EF4-FFF2-40B4-BE49-F238E27FC236}">
                <a16:creationId xmlns:a16="http://schemas.microsoft.com/office/drawing/2014/main" id="{11FB9A8A-3D39-18E9-164C-FF793BE2FDC0}"/>
              </a:ext>
              <a:ext uri="{C183D7F6-B498-43B3-948B-1728B52AA6E4}">
                <adec:decorative xmlns:adec="http://schemas.microsoft.com/office/drawing/2017/decorative" val="1"/>
              </a:ext>
            </a:extLst>
          </p:cNvPr>
          <p:cNvSpPr/>
          <p:nvPr/>
        </p:nvSpPr>
        <p:spPr>
          <a:xfrm>
            <a:off x="362858" y="1595532"/>
            <a:ext cx="11475863" cy="25885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question set from the campus climate survey. The group is titled belonging at CU Boulder and the description is &quot;This set of questions addresses your experiences with CU Boulder overall. Indicate how strongly you disagree or agree with each of the following statements.&quot;">
            <a:extLst>
              <a:ext uri="{FF2B5EF4-FFF2-40B4-BE49-F238E27FC236}">
                <a16:creationId xmlns:a16="http://schemas.microsoft.com/office/drawing/2014/main" id="{55FCE6CA-D1C8-2D06-8DA6-314E6597E270}"/>
              </a:ext>
            </a:extLst>
          </p:cNvPr>
          <p:cNvPicPr>
            <a:picLocks noChangeAspect="1"/>
          </p:cNvPicPr>
          <p:nvPr/>
        </p:nvPicPr>
        <p:blipFill>
          <a:blip r:embed="rId3"/>
          <a:stretch>
            <a:fillRect/>
          </a:stretch>
        </p:blipFill>
        <p:spPr>
          <a:xfrm>
            <a:off x="805364" y="1877319"/>
            <a:ext cx="7772400" cy="907284"/>
          </a:xfrm>
          <a:prstGeom prst="rect">
            <a:avLst/>
          </a:prstGeom>
        </p:spPr>
      </p:pic>
      <p:pic>
        <p:nvPicPr>
          <p:cNvPr id="5" name="Picture 4">
            <a:extLst>
              <a:ext uri="{FF2B5EF4-FFF2-40B4-BE49-F238E27FC236}">
                <a16:creationId xmlns:a16="http://schemas.microsoft.com/office/drawing/2014/main" id="{DC2C1C00-B42B-877E-08CA-2269BF0EDC2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39921" y="1695053"/>
            <a:ext cx="3098800" cy="1358900"/>
          </a:xfrm>
          <a:prstGeom prst="rect">
            <a:avLst/>
          </a:prstGeom>
        </p:spPr>
      </p:pic>
      <p:pic>
        <p:nvPicPr>
          <p:cNvPr id="6" name="Picture 5" descr="A graph from CU Boulder's Campus Culture survey. Students who did not self-report a disability reported they felt left out 30% of the time. Student's who self-reported a disability answered they felt left out 42% of the time. ">
            <a:extLst>
              <a:ext uri="{FF2B5EF4-FFF2-40B4-BE49-F238E27FC236}">
                <a16:creationId xmlns:a16="http://schemas.microsoft.com/office/drawing/2014/main" id="{CB4799B1-3089-C46D-ABEC-2C8F6C91348A}"/>
              </a:ext>
            </a:extLst>
          </p:cNvPr>
          <p:cNvPicPr>
            <a:picLocks noChangeAspect="1"/>
          </p:cNvPicPr>
          <p:nvPr/>
        </p:nvPicPr>
        <p:blipFill>
          <a:blip r:embed="rId5"/>
          <a:stretch>
            <a:fillRect/>
          </a:stretch>
        </p:blipFill>
        <p:spPr>
          <a:xfrm>
            <a:off x="805364" y="2929144"/>
            <a:ext cx="7772400" cy="1184160"/>
          </a:xfrm>
          <a:prstGeom prst="rect">
            <a:avLst/>
          </a:prstGeom>
        </p:spPr>
      </p:pic>
      <p:sp>
        <p:nvSpPr>
          <p:cNvPr id="8" name="Rectangle 1">
            <a:extLst>
              <a:ext uri="{FF2B5EF4-FFF2-40B4-BE49-F238E27FC236}">
                <a16:creationId xmlns:a16="http://schemas.microsoft.com/office/drawing/2014/main" id="{E61B3D4D-46B2-C055-C577-BECB8B06C24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D45F944C-AF86-2247-AEA1-500B8E81DECB}"/>
              </a:ext>
            </a:extLst>
          </p:cNvPr>
          <p:cNvSpPr txBox="1"/>
          <p:nvPr/>
        </p:nvSpPr>
        <p:spPr>
          <a:xfrm>
            <a:off x="422545" y="4257845"/>
            <a:ext cx="11114135"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3200" b="1">
                <a:ea typeface="+mn-lt"/>
                <a:cs typeface="+mn-lt"/>
              </a:rPr>
              <a:t>*</a:t>
            </a:r>
            <a:r>
              <a:rPr lang="en-US" sz="2800">
                <a:ea typeface="+mn-lt"/>
                <a:cs typeface="+mn-lt"/>
              </a:rPr>
              <a:t> Content creators, developers, stakeholders and </a:t>
            </a:r>
            <a:r>
              <a:rPr lang="en-US" sz="3200" b="1">
                <a:ea typeface="+mn-lt"/>
                <a:cs typeface="+mn-lt"/>
              </a:rPr>
              <a:t>vendors</a:t>
            </a:r>
            <a:r>
              <a:rPr lang="en-US" sz="2800">
                <a:ea typeface="+mn-lt"/>
                <a:cs typeface="+mn-lt"/>
              </a:rPr>
              <a:t> </a:t>
            </a:r>
          </a:p>
          <a:p>
            <a:pPr>
              <a:lnSpc>
                <a:spcPct val="150000"/>
              </a:lnSpc>
            </a:pPr>
            <a:r>
              <a:rPr lang="en-US" sz="2400">
                <a:ea typeface="+mn-lt"/>
                <a:cs typeface="+mn-lt"/>
              </a:rPr>
              <a:t>“Accessibility should be fundamental to any software project, not an afterthought.”</a:t>
            </a:r>
          </a:p>
          <a:p>
            <a:endParaRPr lang="en-US">
              <a:ea typeface="+mn-lt"/>
              <a:cs typeface="+mn-lt"/>
            </a:endParaRPr>
          </a:p>
        </p:txBody>
      </p:sp>
    </p:spTree>
    <p:extLst>
      <p:ext uri="{BB962C8B-B14F-4D97-AF65-F5344CB8AC3E}">
        <p14:creationId xmlns:p14="http://schemas.microsoft.com/office/powerpoint/2010/main" val="155498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EBEC-586B-4AAD-803E-18786E3B1DA1}"/>
              </a:ext>
            </a:extLst>
          </p:cNvPr>
          <p:cNvSpPr>
            <a:spLocks noGrp="1"/>
          </p:cNvSpPr>
          <p:nvPr>
            <p:ph type="title"/>
          </p:nvPr>
        </p:nvSpPr>
        <p:spPr/>
        <p:txBody>
          <a:bodyPr/>
          <a:lstStyle/>
          <a:p>
            <a:r>
              <a:rPr lang="en-US" b="1">
                <a:solidFill>
                  <a:srgbClr val="CFB87C"/>
                </a:solidFill>
                <a:cs typeface="Calibri Light"/>
              </a:rPr>
              <a:t>Support tools</a:t>
            </a:r>
            <a:endParaRPr lang="en-US"/>
          </a:p>
        </p:txBody>
      </p:sp>
      <p:sp>
        <p:nvSpPr>
          <p:cNvPr id="3" name="Content Placeholder 2">
            <a:extLst>
              <a:ext uri="{FF2B5EF4-FFF2-40B4-BE49-F238E27FC236}">
                <a16:creationId xmlns:a16="http://schemas.microsoft.com/office/drawing/2014/main" id="{43265762-3818-001C-B045-C31C93383A74}"/>
              </a:ext>
            </a:extLst>
          </p:cNvPr>
          <p:cNvSpPr>
            <a:spLocks noGrp="1"/>
          </p:cNvSpPr>
          <p:nvPr>
            <p:ph idx="1"/>
          </p:nvPr>
        </p:nvSpPr>
        <p:spPr/>
        <p:txBody>
          <a:bodyPr vert="horz" lIns="91440" tIns="45720" rIns="91440" bIns="45720" rtlCol="0" anchor="t">
            <a:normAutofit/>
          </a:bodyPr>
          <a:lstStyle/>
          <a:p>
            <a:r>
              <a:rPr lang="en-US">
                <a:cs typeface="Calibri" panose="020F0502020204030204"/>
              </a:rPr>
              <a:t>All of the browsers have some great accessibility tools built in. </a:t>
            </a:r>
          </a:p>
          <a:p>
            <a:r>
              <a:rPr lang="en-US">
                <a:cs typeface="Calibri" panose="020F0502020204030204"/>
              </a:rPr>
              <a:t>Get familiar with the using each browsers ‘Developer Tools’ or ‘Browser Tools’  so that you can see the HTML generated for your webpage. </a:t>
            </a:r>
          </a:p>
          <a:p>
            <a:r>
              <a:rPr lang="en-US">
                <a:cs typeface="Calibri" panose="020F0502020204030204"/>
              </a:rPr>
              <a:t>Firefox has some particularly good tools that allow you to easily inspect common accessibility issues for individual elements as well as the entire page. It shows tab order and will simulate various forms of color deficiency (color blindness) and contrast issues.  </a:t>
            </a:r>
            <a:r>
              <a:rPr lang="en-US" u="sng">
                <a:solidFill>
                  <a:srgbClr val="CFB87C"/>
                </a:solidFill>
                <a:cs typeface="Calibri" panose="020F0502020204030204"/>
                <a:hlinkClick r:id="rId2">
                  <a:extLst>
                    <a:ext uri="{A12FA001-AC4F-418D-AE19-62706E023703}">
                      <ahyp:hlinkClr xmlns:ahyp="http://schemas.microsoft.com/office/drawing/2018/hyperlinkcolor" val="tx"/>
                    </a:ext>
                  </a:extLst>
                </a:hlinkClick>
              </a:rPr>
              <a:t>Firefox Resources</a:t>
            </a:r>
            <a:endParaRPr lang="en-US" u="sng">
              <a:solidFill>
                <a:srgbClr val="CFB87C"/>
              </a:solidFill>
              <a:cs typeface="Calibri" panose="020F0502020204030204"/>
            </a:endParaRPr>
          </a:p>
        </p:txBody>
      </p:sp>
    </p:spTree>
    <p:extLst>
      <p:ext uri="{BB962C8B-B14F-4D97-AF65-F5344CB8AC3E}">
        <p14:creationId xmlns:p14="http://schemas.microsoft.com/office/powerpoint/2010/main" val="1064513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7161E-34A6-0197-1D09-7862B5AF8236}"/>
              </a:ext>
            </a:extLst>
          </p:cNvPr>
          <p:cNvSpPr>
            <a:spLocks noGrp="1"/>
          </p:cNvSpPr>
          <p:nvPr>
            <p:ph type="title"/>
          </p:nvPr>
        </p:nvSpPr>
        <p:spPr/>
        <p:txBody>
          <a:bodyPr/>
          <a:lstStyle/>
          <a:p>
            <a:r>
              <a:rPr lang="en-US" b="1">
                <a:solidFill>
                  <a:srgbClr val="CFB87C"/>
                </a:solidFill>
                <a:cs typeface="Calibri Light"/>
              </a:rPr>
              <a:t>Questions?</a:t>
            </a:r>
          </a:p>
        </p:txBody>
      </p:sp>
      <p:sp>
        <p:nvSpPr>
          <p:cNvPr id="3" name="Content Placeholder 2">
            <a:extLst>
              <a:ext uri="{FF2B5EF4-FFF2-40B4-BE49-F238E27FC236}">
                <a16:creationId xmlns:a16="http://schemas.microsoft.com/office/drawing/2014/main" id="{CD3FC1F0-5B81-FA73-2558-0712006BF1DD}"/>
              </a:ext>
            </a:extLst>
          </p:cNvPr>
          <p:cNvSpPr>
            <a:spLocks noGrp="1"/>
          </p:cNvSpPr>
          <p:nvPr>
            <p:ph idx="1"/>
          </p:nvPr>
        </p:nvSpPr>
        <p:spPr/>
        <p:txBody>
          <a:bodyPr vert="horz" lIns="91440" tIns="45720" rIns="91440" bIns="45720" rtlCol="0" anchor="t">
            <a:normAutofit/>
          </a:bodyPr>
          <a:lstStyle/>
          <a:p>
            <a:r>
              <a:rPr lang="en-US">
                <a:cs typeface="Calibri"/>
              </a:rPr>
              <a:t>Any questions?</a:t>
            </a:r>
          </a:p>
          <a:p>
            <a:r>
              <a:rPr lang="en-US">
                <a:cs typeface="Calibri"/>
              </a:rPr>
              <a:t>Contact us: </a:t>
            </a:r>
          </a:p>
          <a:p>
            <a:pPr lvl="1"/>
            <a:r>
              <a:rPr lang="en-US">
                <a:cs typeface="Calibri"/>
              </a:rPr>
              <a:t>Emilie Young: </a:t>
            </a:r>
            <a:r>
              <a:rPr lang="en-US">
                <a:solidFill>
                  <a:srgbClr val="CFB87C"/>
                </a:solidFill>
                <a:cs typeface="Calibri"/>
                <a:hlinkClick r:id="rId2">
                  <a:extLst>
                    <a:ext uri="{A12FA001-AC4F-418D-AE19-62706E023703}">
                      <ahyp:hlinkClr xmlns:ahyp="http://schemas.microsoft.com/office/drawing/2018/hyperlinkcolor" val="tx"/>
                    </a:ext>
                  </a:extLst>
                </a:hlinkClick>
              </a:rPr>
              <a:t>Emilie.Young@colorado.edu</a:t>
            </a:r>
            <a:r>
              <a:rPr lang="en-US">
                <a:solidFill>
                  <a:srgbClr val="CFB87C"/>
                </a:solidFill>
                <a:cs typeface="Calibri"/>
              </a:rPr>
              <a:t> </a:t>
            </a:r>
          </a:p>
          <a:p>
            <a:pPr lvl="1"/>
            <a:r>
              <a:rPr lang="en-US">
                <a:cs typeface="Calibri"/>
              </a:rPr>
              <a:t>Digital Accessibility Email: </a:t>
            </a:r>
            <a:r>
              <a:rPr lang="en-US">
                <a:solidFill>
                  <a:srgbClr val="CFB87C"/>
                </a:solidFill>
                <a:cs typeface="Calibri"/>
                <a:hlinkClick r:id="rId3">
                  <a:extLst>
                    <a:ext uri="{A12FA001-AC4F-418D-AE19-62706E023703}">
                      <ahyp:hlinkClr xmlns:ahyp="http://schemas.microsoft.com/office/drawing/2018/hyperlinkcolor" val="tx"/>
                    </a:ext>
                  </a:extLst>
                </a:hlinkClick>
              </a:rPr>
              <a:t>aul@colorado.edu</a:t>
            </a:r>
            <a:r>
              <a:rPr lang="en-US">
                <a:solidFill>
                  <a:srgbClr val="CFB87C"/>
                </a:solidFill>
                <a:cs typeface="Calibri"/>
              </a:rPr>
              <a:t> </a:t>
            </a:r>
          </a:p>
        </p:txBody>
      </p:sp>
    </p:spTree>
    <p:extLst>
      <p:ext uri="{BB962C8B-B14F-4D97-AF65-F5344CB8AC3E}">
        <p14:creationId xmlns:p14="http://schemas.microsoft.com/office/powerpoint/2010/main" val="1617618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EBEC-586B-4AAD-803E-18786E3B1DA1}"/>
              </a:ext>
            </a:extLst>
          </p:cNvPr>
          <p:cNvSpPr>
            <a:spLocks noGrp="1"/>
          </p:cNvSpPr>
          <p:nvPr>
            <p:ph type="title"/>
          </p:nvPr>
        </p:nvSpPr>
        <p:spPr/>
        <p:txBody>
          <a:bodyPr/>
          <a:lstStyle/>
          <a:p>
            <a:r>
              <a:rPr lang="en-US" b="1">
                <a:solidFill>
                  <a:srgbClr val="CFB87C"/>
                </a:solidFill>
                <a:cs typeface="Calibri Light"/>
              </a:rPr>
              <a:t>References</a:t>
            </a:r>
            <a:endParaRPr lang="en-US"/>
          </a:p>
        </p:txBody>
      </p:sp>
      <p:sp>
        <p:nvSpPr>
          <p:cNvPr id="3" name="Content Placeholder 2">
            <a:extLst>
              <a:ext uri="{FF2B5EF4-FFF2-40B4-BE49-F238E27FC236}">
                <a16:creationId xmlns:a16="http://schemas.microsoft.com/office/drawing/2014/main" id="{43265762-3818-001C-B045-C31C93383A74}"/>
              </a:ext>
            </a:extLst>
          </p:cNvPr>
          <p:cNvSpPr>
            <a:spLocks noGrp="1"/>
          </p:cNvSpPr>
          <p:nvPr>
            <p:ph idx="1"/>
          </p:nvPr>
        </p:nvSpPr>
        <p:spPr/>
        <p:txBody>
          <a:bodyPr vert="horz" lIns="91440" tIns="45720" rIns="91440" bIns="45720" rtlCol="0" anchor="t">
            <a:normAutofit fontScale="85000" lnSpcReduction="10000"/>
          </a:bodyPr>
          <a:lstStyle/>
          <a:p>
            <a:r>
              <a:rPr lang="en-US">
                <a:cs typeface="Calibri"/>
              </a:rPr>
              <a:t>Dries </a:t>
            </a:r>
            <a:r>
              <a:rPr lang="en-US" err="1">
                <a:cs typeface="Calibri"/>
              </a:rPr>
              <a:t>Buytaert</a:t>
            </a:r>
            <a:r>
              <a:rPr lang="en-US">
                <a:cs typeface="Calibri"/>
              </a:rPr>
              <a:t>. (2023). </a:t>
            </a:r>
            <a:r>
              <a:rPr lang="en-US" i="1">
                <a:cs typeface="Calibri"/>
              </a:rPr>
              <a:t>Remembering Rachel Olivero. </a:t>
            </a:r>
            <a:r>
              <a:rPr lang="en-US">
                <a:cs typeface="Calibri"/>
              </a:rPr>
              <a:t>The Drop Times. </a:t>
            </a:r>
            <a:r>
              <a:rPr lang="en-US">
                <a:solidFill>
                  <a:srgbClr val="CFB87C"/>
                </a:solidFill>
                <a:ea typeface="+mn-lt"/>
                <a:cs typeface="+mn-lt"/>
                <a:hlinkClick r:id="rId2">
                  <a:extLst>
                    <a:ext uri="{A12FA001-AC4F-418D-AE19-62706E023703}">
                      <ahyp:hlinkClr xmlns:ahyp="http://schemas.microsoft.com/office/drawing/2018/hyperlinkcolor" val="tx"/>
                    </a:ext>
                  </a:extLst>
                </a:hlinkClick>
              </a:rPr>
              <a:t>https://www.thedroptimes.com/newsletter/remembering-rachel-olivero</a:t>
            </a:r>
            <a:r>
              <a:rPr lang="en-US">
                <a:solidFill>
                  <a:srgbClr val="CFB87C"/>
                </a:solidFill>
                <a:ea typeface="+mn-lt"/>
                <a:cs typeface="+mn-lt"/>
              </a:rPr>
              <a:t> </a:t>
            </a:r>
            <a:endParaRPr lang="en-US">
              <a:solidFill>
                <a:srgbClr val="CFB87C"/>
              </a:solidFill>
              <a:cs typeface="Calibri"/>
            </a:endParaRPr>
          </a:p>
          <a:p>
            <a:r>
              <a:rPr lang="en-US">
                <a:cs typeface="Calibri"/>
              </a:rPr>
              <a:t>Dries </a:t>
            </a:r>
            <a:r>
              <a:rPr lang="en-US" err="1">
                <a:cs typeface="Calibri"/>
              </a:rPr>
              <a:t>Buytaert</a:t>
            </a:r>
            <a:r>
              <a:rPr lang="en-US">
                <a:cs typeface="Calibri"/>
              </a:rPr>
              <a:t>. (n.d.) </a:t>
            </a:r>
            <a:r>
              <a:rPr lang="en-US" i="1">
                <a:cs typeface="Calibri"/>
              </a:rPr>
              <a:t>About. </a:t>
            </a:r>
            <a:r>
              <a:rPr lang="en-US">
                <a:cs typeface="Calibri"/>
              </a:rPr>
              <a:t>Drupal. </a:t>
            </a:r>
            <a:r>
              <a:rPr lang="en-US">
                <a:solidFill>
                  <a:srgbClr val="CFB87C"/>
                </a:solidFill>
                <a:ea typeface="+mn-lt"/>
                <a:cs typeface="+mn-lt"/>
                <a:hlinkClick r:id="rId3">
                  <a:extLst>
                    <a:ext uri="{A12FA001-AC4F-418D-AE19-62706E023703}">
                      <ahyp:hlinkClr xmlns:ahyp="http://schemas.microsoft.com/office/drawing/2018/hyperlinkcolor" val="tx"/>
                    </a:ext>
                  </a:extLst>
                </a:hlinkClick>
              </a:rPr>
              <a:t>https://www.drupal.org/about</a:t>
            </a:r>
            <a:r>
              <a:rPr lang="en-US">
                <a:solidFill>
                  <a:srgbClr val="CFB87C"/>
                </a:solidFill>
                <a:ea typeface="+mn-lt"/>
                <a:cs typeface="+mn-lt"/>
              </a:rPr>
              <a:t> </a:t>
            </a:r>
            <a:endParaRPr lang="en-US">
              <a:solidFill>
                <a:srgbClr val="CFB87C"/>
              </a:solidFill>
            </a:endParaRPr>
          </a:p>
          <a:p>
            <a:r>
              <a:rPr lang="en-US">
                <a:cs typeface="Calibri"/>
              </a:rPr>
              <a:t>Dries </a:t>
            </a:r>
            <a:r>
              <a:rPr lang="en-US" err="1">
                <a:cs typeface="Calibri"/>
              </a:rPr>
              <a:t>Buytaert</a:t>
            </a:r>
            <a:r>
              <a:rPr lang="en-US">
                <a:cs typeface="Calibri"/>
              </a:rPr>
              <a:t>. (n.d.). </a:t>
            </a:r>
            <a:r>
              <a:rPr lang="en-US" i="1">
                <a:cs typeface="Calibri"/>
              </a:rPr>
              <a:t>Strategic </a:t>
            </a:r>
            <a:r>
              <a:rPr lang="en-US" i="1" err="1">
                <a:cs typeface="Calibri"/>
              </a:rPr>
              <a:t>Initiagive</a:t>
            </a:r>
            <a:r>
              <a:rPr lang="en-US" i="1">
                <a:cs typeface="Calibri"/>
              </a:rPr>
              <a:t>: New Front-End Theme (Olivero). </a:t>
            </a:r>
            <a:r>
              <a:rPr lang="en-US">
                <a:cs typeface="Calibri"/>
              </a:rPr>
              <a:t>Drupal. </a:t>
            </a:r>
            <a:r>
              <a:rPr lang="en-US">
                <a:solidFill>
                  <a:srgbClr val="CFB87C"/>
                </a:solidFill>
                <a:ea typeface="+mn-lt"/>
                <a:cs typeface="+mn-lt"/>
                <a:hlinkClick r:id="rId4">
                  <a:extLst>
                    <a:ext uri="{A12FA001-AC4F-418D-AE19-62706E023703}">
                      <ahyp:hlinkClr xmlns:ahyp="http://schemas.microsoft.com/office/drawing/2018/hyperlinkcolor" val="tx"/>
                    </a:ext>
                  </a:extLst>
                </a:hlinkClick>
              </a:rPr>
              <a:t>https://www.drupal.org/about/core/strategic-initiatives/olivero</a:t>
            </a:r>
            <a:r>
              <a:rPr lang="en-US">
                <a:solidFill>
                  <a:srgbClr val="CFB87C"/>
                </a:solidFill>
                <a:ea typeface="+mn-lt"/>
                <a:cs typeface="+mn-lt"/>
              </a:rPr>
              <a:t> </a:t>
            </a:r>
          </a:p>
          <a:p>
            <a:r>
              <a:rPr lang="en-US">
                <a:cs typeface="Calibri"/>
              </a:rPr>
              <a:t>Salesforce. (2022). </a:t>
            </a:r>
            <a:r>
              <a:rPr lang="en-US" i="1">
                <a:cs typeface="Calibri"/>
              </a:rPr>
              <a:t>Salesforce accessibility Conformance Report International Edition. </a:t>
            </a:r>
            <a:r>
              <a:rPr lang="en-US">
                <a:cs typeface="Calibri"/>
              </a:rPr>
              <a:t> Accessibility Conformance Reports for 22.1 and 22.2. </a:t>
            </a:r>
            <a:r>
              <a:rPr lang="en-US">
                <a:solidFill>
                  <a:srgbClr val="CFB87C"/>
                </a:solidFill>
                <a:ea typeface="+mn-lt"/>
                <a:cs typeface="+mn-lt"/>
                <a:hlinkClick r:id="rId5">
                  <a:extLst>
                    <a:ext uri="{A12FA001-AC4F-418D-AE19-62706E023703}">
                      <ahyp:hlinkClr xmlns:ahyp="http://schemas.microsoft.com/office/drawing/2018/hyperlinkcolor" val="tx"/>
                    </a:ext>
                  </a:extLst>
                </a:hlinkClick>
              </a:rPr>
              <a:t>https://community.tableau.com/s/feed/0D58b0000A6cDlxCQE</a:t>
            </a:r>
            <a:r>
              <a:rPr lang="en-US">
                <a:solidFill>
                  <a:srgbClr val="CFB87C"/>
                </a:solidFill>
                <a:ea typeface="+mn-lt"/>
                <a:cs typeface="+mn-lt"/>
              </a:rPr>
              <a:t> </a:t>
            </a:r>
            <a:endParaRPr lang="en-US">
              <a:solidFill>
                <a:srgbClr val="CFB87C"/>
              </a:solidFill>
              <a:cs typeface="Calibri" panose="020F0502020204030204"/>
            </a:endParaRPr>
          </a:p>
          <a:p>
            <a:r>
              <a:rPr lang="en-US">
                <a:ea typeface="Calibri"/>
                <a:cs typeface="Calibri" panose="020F0502020204030204"/>
              </a:rPr>
              <a:t>UK Home office Digital, Data, and Technology. (n.d.). Accessibility Do's and Don'ts. CUNY Library Services. </a:t>
            </a:r>
            <a:r>
              <a:rPr lang="en-US">
                <a:solidFill>
                  <a:srgbClr val="CFB87C"/>
                </a:solidFill>
                <a:ea typeface="+mn-lt"/>
                <a:cs typeface="+mn-lt"/>
                <a:hlinkClick r:id="rId6">
                  <a:extLst>
                    <a:ext uri="{A12FA001-AC4F-418D-AE19-62706E023703}">
                      <ahyp:hlinkClr xmlns:ahyp="http://schemas.microsoft.com/office/drawing/2018/hyperlinkcolor" val="tx"/>
                    </a:ext>
                  </a:extLst>
                </a:hlinkClick>
              </a:rPr>
              <a:t>https://guides.cuny.edu/accessibility/a11ydodont</a:t>
            </a:r>
            <a:r>
              <a:rPr lang="en-US">
                <a:solidFill>
                  <a:srgbClr val="CFB87C"/>
                </a:solidFill>
                <a:ea typeface="+mn-lt"/>
                <a:cs typeface="+mn-lt"/>
              </a:rPr>
              <a:t> </a:t>
            </a:r>
          </a:p>
          <a:p>
            <a:r>
              <a:rPr lang="en-US">
                <a:cs typeface="Calibri" panose="020F0502020204030204"/>
              </a:rPr>
              <a:t>W3Schools. (n.d.). </a:t>
            </a:r>
            <a:r>
              <a:rPr lang="en-US" i="1">
                <a:cs typeface="Calibri" panose="020F0502020204030204"/>
              </a:rPr>
              <a:t>HTML Semantic Elements. </a:t>
            </a:r>
            <a:r>
              <a:rPr lang="en-US">
                <a:cs typeface="Calibri" panose="020F0502020204030204"/>
              </a:rPr>
              <a:t>W3Schools. </a:t>
            </a:r>
            <a:r>
              <a:rPr lang="en-US">
                <a:solidFill>
                  <a:srgbClr val="CFB87C"/>
                </a:solidFill>
                <a:ea typeface="+mn-lt"/>
                <a:cs typeface="+mn-lt"/>
                <a:hlinkClick r:id="rId7">
                  <a:extLst>
                    <a:ext uri="{A12FA001-AC4F-418D-AE19-62706E023703}">
                      <ahyp:hlinkClr xmlns:ahyp="http://schemas.microsoft.com/office/drawing/2018/hyperlinkcolor" val="tx"/>
                    </a:ext>
                  </a:extLst>
                </a:hlinkClick>
              </a:rPr>
              <a:t>https://www.w3schools.com/html/html5_semantic_elements.asp</a:t>
            </a:r>
            <a:r>
              <a:rPr lang="en-US">
                <a:solidFill>
                  <a:srgbClr val="CFB87C"/>
                </a:solidFill>
                <a:ea typeface="+mn-lt"/>
                <a:cs typeface="+mn-lt"/>
              </a:rPr>
              <a:t> </a:t>
            </a:r>
            <a:endParaRPr lang="en-US">
              <a:solidFill>
                <a:srgbClr val="CFB87C"/>
              </a:solidFill>
              <a:cs typeface="Calibri" panose="020F0502020204030204"/>
            </a:endParaRPr>
          </a:p>
        </p:txBody>
      </p:sp>
    </p:spTree>
    <p:extLst>
      <p:ext uri="{BB962C8B-B14F-4D97-AF65-F5344CB8AC3E}">
        <p14:creationId xmlns:p14="http://schemas.microsoft.com/office/powerpoint/2010/main" val="146761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1C428-9197-7354-B300-53EC5B04CBAA}"/>
              </a:ext>
            </a:extLst>
          </p:cNvPr>
          <p:cNvSpPr>
            <a:spLocks noGrp="1"/>
          </p:cNvSpPr>
          <p:nvPr>
            <p:ph type="title"/>
          </p:nvPr>
        </p:nvSpPr>
        <p:spPr>
          <a:xfrm>
            <a:off x="615176" y="1368735"/>
            <a:ext cx="10515600" cy="1325563"/>
          </a:xfrm>
        </p:spPr>
        <p:txBody>
          <a:bodyPr/>
          <a:lstStyle/>
          <a:p>
            <a:r>
              <a:rPr lang="en-US" b="1">
                <a:solidFill>
                  <a:srgbClr val="CFB87C"/>
                </a:solidFill>
                <a:cs typeface="Calibri Light"/>
              </a:rPr>
              <a:t>Demo</a:t>
            </a:r>
          </a:p>
        </p:txBody>
      </p:sp>
      <p:sp>
        <p:nvSpPr>
          <p:cNvPr id="3" name="Content Placeholder 2">
            <a:extLst>
              <a:ext uri="{FF2B5EF4-FFF2-40B4-BE49-F238E27FC236}">
                <a16:creationId xmlns:a16="http://schemas.microsoft.com/office/drawing/2014/main" id="{4814A8EC-FBA5-8A54-FFA1-B709B05FE670}"/>
              </a:ext>
            </a:extLst>
          </p:cNvPr>
          <p:cNvSpPr>
            <a:spLocks noGrp="1"/>
          </p:cNvSpPr>
          <p:nvPr>
            <p:ph idx="1"/>
          </p:nvPr>
        </p:nvSpPr>
        <p:spPr>
          <a:xfrm>
            <a:off x="401444" y="2764186"/>
            <a:ext cx="10515600" cy="3347729"/>
          </a:xfrm>
        </p:spPr>
        <p:txBody>
          <a:bodyPr vert="horz" lIns="91440" tIns="45720" rIns="91440" bIns="45720" rtlCol="0" anchor="t">
            <a:normAutofit/>
          </a:bodyPr>
          <a:lstStyle/>
          <a:p>
            <a:r>
              <a:rPr lang="en-US" sz="3600">
                <a:cs typeface="Calibri"/>
              </a:rPr>
              <a:t>Historical Enrollment CU Dashboard - Tableau</a:t>
            </a:r>
            <a:endParaRPr lang="en-US"/>
          </a:p>
        </p:txBody>
      </p:sp>
      <p:pic>
        <p:nvPicPr>
          <p:cNvPr id="4" name="Graphic 4">
            <a:extLst>
              <a:ext uri="{FF2B5EF4-FFF2-40B4-BE49-F238E27FC236}">
                <a16:creationId xmlns:a16="http://schemas.microsoft.com/office/drawing/2014/main" id="{FA37362B-1F74-91AB-186B-5930D2C9E65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84084" y="1342968"/>
            <a:ext cx="2707887" cy="2707887"/>
          </a:xfrm>
          <a:prstGeom prst="rect">
            <a:avLst/>
          </a:prstGeom>
        </p:spPr>
      </p:pic>
    </p:spTree>
    <p:extLst>
      <p:ext uri="{BB962C8B-B14F-4D97-AF65-F5344CB8AC3E}">
        <p14:creationId xmlns:p14="http://schemas.microsoft.com/office/powerpoint/2010/main" val="261801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D7849-7CF3-5048-3509-FDBE9E521295}"/>
              </a:ext>
            </a:extLst>
          </p:cNvPr>
          <p:cNvSpPr>
            <a:spLocks noGrp="1"/>
          </p:cNvSpPr>
          <p:nvPr>
            <p:ph type="title"/>
          </p:nvPr>
        </p:nvSpPr>
        <p:spPr/>
        <p:txBody>
          <a:bodyPr/>
          <a:lstStyle/>
          <a:p>
            <a:r>
              <a:rPr lang="en-US" b="1">
                <a:solidFill>
                  <a:srgbClr val="CFB87C"/>
                </a:solidFill>
                <a:cs typeface="Calibri Light"/>
              </a:rPr>
              <a:t>Tableau VPAT</a:t>
            </a:r>
            <a:endParaRPr lang="en-US"/>
          </a:p>
        </p:txBody>
      </p:sp>
      <p:sp>
        <p:nvSpPr>
          <p:cNvPr id="3" name="Content Placeholder 2">
            <a:extLst>
              <a:ext uri="{FF2B5EF4-FFF2-40B4-BE49-F238E27FC236}">
                <a16:creationId xmlns:a16="http://schemas.microsoft.com/office/drawing/2014/main" id="{3EED9D1B-2B34-5FA4-8133-E04126482B94}"/>
              </a:ext>
            </a:extLst>
          </p:cNvPr>
          <p:cNvSpPr>
            <a:spLocks noGrp="1"/>
          </p:cNvSpPr>
          <p:nvPr>
            <p:ph idx="1"/>
          </p:nvPr>
        </p:nvSpPr>
        <p:spPr>
          <a:xfrm>
            <a:off x="838200" y="1825625"/>
            <a:ext cx="3796991" cy="4351338"/>
          </a:xfrm>
        </p:spPr>
        <p:txBody>
          <a:bodyPr vert="horz" lIns="91440" tIns="45720" rIns="91440" bIns="45720" rtlCol="0" anchor="t">
            <a:normAutofit/>
          </a:bodyPr>
          <a:lstStyle/>
          <a:p>
            <a:r>
              <a:rPr lang="en-US" sz="3200">
                <a:cs typeface="Calibri"/>
              </a:rPr>
              <a:t>We are focusing on Tableau today, but these problems aren't unique to Tableau. </a:t>
            </a:r>
          </a:p>
          <a:p>
            <a:r>
              <a:rPr lang="en-US" sz="3200">
                <a:cs typeface="Calibri"/>
              </a:rPr>
              <a:t>VPAT provides information on accessibility but use with caution. </a:t>
            </a:r>
          </a:p>
        </p:txBody>
      </p:sp>
      <p:pic>
        <p:nvPicPr>
          <p:cNvPr id="4" name="Picture 4" descr="VPAT screenshot reviewing criteria 1.3.2 Meaningful sequence is only partially supported and the examples are the screen reader order does not match visual flow, single and multiple value dropdown over communicate as the user wraps within the list of options, and data highlighter options are unreadable by a screen reader.">
            <a:extLst>
              <a:ext uri="{FF2B5EF4-FFF2-40B4-BE49-F238E27FC236}">
                <a16:creationId xmlns:a16="http://schemas.microsoft.com/office/drawing/2014/main" id="{15DB2AFE-3519-E4D3-68FC-15C36426A072}"/>
              </a:ext>
            </a:extLst>
          </p:cNvPr>
          <p:cNvPicPr>
            <a:picLocks noChangeAspect="1"/>
          </p:cNvPicPr>
          <p:nvPr/>
        </p:nvPicPr>
        <p:blipFill>
          <a:blip r:embed="rId3"/>
          <a:stretch>
            <a:fillRect/>
          </a:stretch>
        </p:blipFill>
        <p:spPr>
          <a:xfrm>
            <a:off x="4668644" y="1924234"/>
            <a:ext cx="7231565" cy="3715778"/>
          </a:xfrm>
          <a:prstGeom prst="rect">
            <a:avLst/>
          </a:prstGeom>
        </p:spPr>
      </p:pic>
      <p:sp>
        <p:nvSpPr>
          <p:cNvPr id="5" name="TextBox 4">
            <a:extLst>
              <a:ext uri="{FF2B5EF4-FFF2-40B4-BE49-F238E27FC236}">
                <a16:creationId xmlns:a16="http://schemas.microsoft.com/office/drawing/2014/main" id="{B5D21AF6-BE4C-3D74-331F-4DB93A22DCFD}"/>
              </a:ext>
            </a:extLst>
          </p:cNvPr>
          <p:cNvSpPr txBox="1"/>
          <p:nvPr/>
        </p:nvSpPr>
        <p:spPr>
          <a:xfrm>
            <a:off x="4720682" y="5780048"/>
            <a:ext cx="51574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Screenshot from Tableau's 2022 VPAT</a:t>
            </a:r>
            <a:endParaRPr lang="en-US"/>
          </a:p>
        </p:txBody>
      </p:sp>
    </p:spTree>
    <p:extLst>
      <p:ext uri="{BB962C8B-B14F-4D97-AF65-F5344CB8AC3E}">
        <p14:creationId xmlns:p14="http://schemas.microsoft.com/office/powerpoint/2010/main" val="3557739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D7849-7CF3-5048-3509-FDBE9E521295}"/>
              </a:ext>
            </a:extLst>
          </p:cNvPr>
          <p:cNvSpPr>
            <a:spLocks noGrp="1"/>
          </p:cNvSpPr>
          <p:nvPr>
            <p:ph type="title"/>
          </p:nvPr>
        </p:nvSpPr>
        <p:spPr/>
        <p:txBody>
          <a:bodyPr/>
          <a:lstStyle/>
          <a:p>
            <a:r>
              <a:rPr lang="en-US" b="1">
                <a:solidFill>
                  <a:srgbClr val="CFB87C"/>
                </a:solidFill>
                <a:cs typeface="Calibri Light"/>
              </a:rPr>
              <a:t>It's not just Tableau</a:t>
            </a:r>
          </a:p>
        </p:txBody>
      </p:sp>
      <p:sp>
        <p:nvSpPr>
          <p:cNvPr id="3" name="Content Placeholder 2">
            <a:extLst>
              <a:ext uri="{FF2B5EF4-FFF2-40B4-BE49-F238E27FC236}">
                <a16:creationId xmlns:a16="http://schemas.microsoft.com/office/drawing/2014/main" id="{3EED9D1B-2B34-5FA4-8133-E04126482B94}"/>
              </a:ext>
            </a:extLst>
          </p:cNvPr>
          <p:cNvSpPr>
            <a:spLocks noGrp="1"/>
          </p:cNvSpPr>
          <p:nvPr>
            <p:ph idx="1"/>
          </p:nvPr>
        </p:nvSpPr>
        <p:spPr>
          <a:xfrm>
            <a:off x="838200" y="1825625"/>
            <a:ext cx="3796991" cy="4351338"/>
          </a:xfrm>
        </p:spPr>
        <p:txBody>
          <a:bodyPr vert="horz" lIns="91440" tIns="45720" rIns="91440" bIns="45720" rtlCol="0" anchor="t">
            <a:normAutofit/>
          </a:bodyPr>
          <a:lstStyle/>
          <a:p>
            <a:r>
              <a:rPr lang="en-US" sz="3200">
                <a:cs typeface="Calibri"/>
              </a:rPr>
              <a:t>Accessible data visualization is intrinsically hard. </a:t>
            </a:r>
          </a:p>
          <a:p>
            <a:r>
              <a:rPr lang="en-US" sz="3200">
                <a:cs typeface="Calibri"/>
              </a:rPr>
              <a:t>None </a:t>
            </a:r>
            <a:r>
              <a:rPr lang="en-US" sz="3200">
                <a:solidFill>
                  <a:srgbClr val="FFFFFF"/>
                </a:solidFill>
                <a:cs typeface="Calibri"/>
              </a:rPr>
              <a:t>of the options we've tested have been fully accessible.  </a:t>
            </a:r>
          </a:p>
          <a:p>
            <a:r>
              <a:rPr lang="en-US" sz="3200">
                <a:solidFill>
                  <a:srgbClr val="FFFFFF"/>
                </a:solidFill>
                <a:cs typeface="Calibri"/>
              </a:rPr>
              <a:t>Tableau does some things well. </a:t>
            </a:r>
          </a:p>
          <a:p>
            <a:endParaRPr lang="en-US">
              <a:solidFill>
                <a:srgbClr val="FFFFFF"/>
              </a:solidFill>
              <a:cs typeface="Calibri"/>
            </a:endParaRPr>
          </a:p>
        </p:txBody>
      </p:sp>
      <p:pic>
        <p:nvPicPr>
          <p:cNvPr id="6" name="Picture 6" descr="Screenshot of a Tableau bar chart for residence hall belonging. The three different color bars represent disagree, agree, and strongly agree for questions about feeling included in residence halls, broken down by if the respondent has a disability. ">
            <a:extLst>
              <a:ext uri="{FF2B5EF4-FFF2-40B4-BE49-F238E27FC236}">
                <a16:creationId xmlns:a16="http://schemas.microsoft.com/office/drawing/2014/main" id="{3481EFFF-1BA4-8FD2-8B73-8AF3477DB691}"/>
              </a:ext>
            </a:extLst>
          </p:cNvPr>
          <p:cNvPicPr>
            <a:picLocks noChangeAspect="1"/>
          </p:cNvPicPr>
          <p:nvPr/>
        </p:nvPicPr>
        <p:blipFill>
          <a:blip r:embed="rId3"/>
          <a:stretch>
            <a:fillRect/>
          </a:stretch>
        </p:blipFill>
        <p:spPr>
          <a:xfrm>
            <a:off x="4757895" y="1434652"/>
            <a:ext cx="5732584" cy="4206410"/>
          </a:xfrm>
          <a:prstGeom prst="rect">
            <a:avLst/>
          </a:prstGeom>
        </p:spPr>
      </p:pic>
      <p:sp>
        <p:nvSpPr>
          <p:cNvPr id="5" name="TextBox 4">
            <a:extLst>
              <a:ext uri="{FF2B5EF4-FFF2-40B4-BE49-F238E27FC236}">
                <a16:creationId xmlns:a16="http://schemas.microsoft.com/office/drawing/2014/main" id="{B5D21AF6-BE4C-3D74-331F-4DB93A22DCFD}"/>
              </a:ext>
            </a:extLst>
          </p:cNvPr>
          <p:cNvSpPr txBox="1"/>
          <p:nvPr/>
        </p:nvSpPr>
        <p:spPr>
          <a:xfrm>
            <a:off x="4720682" y="5780048"/>
            <a:ext cx="51574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Screenshot of a Tableau bar chart</a:t>
            </a:r>
            <a:endParaRPr lang="en-US"/>
          </a:p>
        </p:txBody>
      </p:sp>
    </p:spTree>
    <p:extLst>
      <p:ext uri="{BB962C8B-B14F-4D97-AF65-F5344CB8AC3E}">
        <p14:creationId xmlns:p14="http://schemas.microsoft.com/office/powerpoint/2010/main" val="3277503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D7849-7CF3-5048-3509-FDBE9E521295}"/>
              </a:ext>
            </a:extLst>
          </p:cNvPr>
          <p:cNvSpPr>
            <a:spLocks noGrp="1"/>
          </p:cNvSpPr>
          <p:nvPr>
            <p:ph type="title"/>
          </p:nvPr>
        </p:nvSpPr>
        <p:spPr/>
        <p:txBody>
          <a:bodyPr/>
          <a:lstStyle/>
          <a:p>
            <a:r>
              <a:rPr lang="en-US" b="1">
                <a:solidFill>
                  <a:srgbClr val="CFB87C"/>
                </a:solidFill>
                <a:cs typeface="Calibri Light"/>
              </a:rPr>
              <a:t>It's not just Tableau (cont.)</a:t>
            </a:r>
          </a:p>
        </p:txBody>
      </p:sp>
      <p:sp>
        <p:nvSpPr>
          <p:cNvPr id="3" name="Content Placeholder 2">
            <a:extLst>
              <a:ext uri="{FF2B5EF4-FFF2-40B4-BE49-F238E27FC236}">
                <a16:creationId xmlns:a16="http://schemas.microsoft.com/office/drawing/2014/main" id="{3EED9D1B-2B34-5FA4-8133-E04126482B94}"/>
              </a:ext>
            </a:extLst>
          </p:cNvPr>
          <p:cNvSpPr>
            <a:spLocks noGrp="1"/>
          </p:cNvSpPr>
          <p:nvPr>
            <p:ph idx="1"/>
          </p:nvPr>
        </p:nvSpPr>
        <p:spPr>
          <a:xfrm>
            <a:off x="838200" y="1825625"/>
            <a:ext cx="3796991" cy="4351338"/>
          </a:xfrm>
        </p:spPr>
        <p:txBody>
          <a:bodyPr vert="horz" lIns="91440" tIns="45720" rIns="91440" bIns="45720" rtlCol="0" anchor="t">
            <a:normAutofit/>
          </a:bodyPr>
          <a:lstStyle/>
          <a:p>
            <a:r>
              <a:rPr lang="en-US" sz="3200">
                <a:cs typeface="Calibri"/>
              </a:rPr>
              <a:t>Accessible data visualization is intrinsically hard. </a:t>
            </a:r>
          </a:p>
          <a:p>
            <a:r>
              <a:rPr lang="en-US" sz="3200">
                <a:cs typeface="Calibri"/>
              </a:rPr>
              <a:t>None </a:t>
            </a:r>
            <a:r>
              <a:rPr lang="en-US" sz="3200">
                <a:solidFill>
                  <a:srgbClr val="FFFFFF"/>
                </a:solidFill>
                <a:cs typeface="Calibri"/>
              </a:rPr>
              <a:t>of the options we've tested have been fully accessible.  </a:t>
            </a:r>
          </a:p>
          <a:p>
            <a:r>
              <a:rPr lang="en-US" sz="3200">
                <a:solidFill>
                  <a:srgbClr val="FFFFFF"/>
                </a:solidFill>
                <a:cs typeface="Calibri"/>
              </a:rPr>
              <a:t>Tableau does some things well. </a:t>
            </a:r>
          </a:p>
          <a:p>
            <a:endParaRPr lang="en-US">
              <a:solidFill>
                <a:srgbClr val="FFFFFF"/>
              </a:solidFill>
              <a:cs typeface="Calibri"/>
            </a:endParaRPr>
          </a:p>
        </p:txBody>
      </p:sp>
      <p:pic>
        <p:nvPicPr>
          <p:cNvPr id="4" name="Picture 6" descr="A screenshot of a table that Tableau has automatically generated from the data visible in a bar chart">
            <a:extLst>
              <a:ext uri="{FF2B5EF4-FFF2-40B4-BE49-F238E27FC236}">
                <a16:creationId xmlns:a16="http://schemas.microsoft.com/office/drawing/2014/main" id="{047D1FBF-0DD7-CBA6-E396-AB5F8C2BE986}"/>
              </a:ext>
            </a:extLst>
          </p:cNvPr>
          <p:cNvPicPr>
            <a:picLocks noChangeAspect="1"/>
          </p:cNvPicPr>
          <p:nvPr/>
        </p:nvPicPr>
        <p:blipFill>
          <a:blip r:embed="rId3"/>
          <a:stretch>
            <a:fillRect/>
          </a:stretch>
        </p:blipFill>
        <p:spPr>
          <a:xfrm>
            <a:off x="4745865" y="1435360"/>
            <a:ext cx="5743156" cy="4201929"/>
          </a:xfrm>
          <a:prstGeom prst="rect">
            <a:avLst/>
          </a:prstGeom>
        </p:spPr>
      </p:pic>
      <p:sp>
        <p:nvSpPr>
          <p:cNvPr id="5" name="TextBox 4" descr="Screenshot of the tableau html table download for the bar chart data. The table downloads a csv file.">
            <a:extLst>
              <a:ext uri="{FF2B5EF4-FFF2-40B4-BE49-F238E27FC236}">
                <a16:creationId xmlns:a16="http://schemas.microsoft.com/office/drawing/2014/main" id="{B5D21AF6-BE4C-3D74-331F-4DB93A22DCFD}"/>
              </a:ext>
            </a:extLst>
          </p:cNvPr>
          <p:cNvSpPr txBox="1"/>
          <p:nvPr/>
        </p:nvSpPr>
        <p:spPr>
          <a:xfrm>
            <a:off x="4745865" y="5637289"/>
            <a:ext cx="51574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Screenshot of a Tableau data table</a:t>
            </a:r>
            <a:endParaRPr lang="en-US"/>
          </a:p>
        </p:txBody>
      </p:sp>
    </p:spTree>
    <p:extLst>
      <p:ext uri="{BB962C8B-B14F-4D97-AF65-F5344CB8AC3E}">
        <p14:creationId xmlns:p14="http://schemas.microsoft.com/office/powerpoint/2010/main" val="5409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F7B8-ADF7-75B7-793D-3DD7B18961E1}"/>
              </a:ext>
            </a:extLst>
          </p:cNvPr>
          <p:cNvSpPr>
            <a:spLocks noGrp="1"/>
          </p:cNvSpPr>
          <p:nvPr>
            <p:ph type="title"/>
          </p:nvPr>
        </p:nvSpPr>
        <p:spPr/>
        <p:txBody>
          <a:bodyPr>
            <a:normAutofit/>
          </a:bodyPr>
          <a:lstStyle/>
          <a:p>
            <a:r>
              <a:rPr lang="en-US" sz="4800" b="1">
                <a:solidFill>
                  <a:srgbClr val="CFB87C"/>
                </a:solidFill>
                <a:latin typeface="+mn-lt"/>
                <a:ea typeface="Tahoma" panose="020B0604030504040204" pitchFamily="34" charset="0"/>
                <a:cs typeface="Tahoma" panose="020B0604030504040204" pitchFamily="34" charset="0"/>
              </a:rPr>
              <a:t>Semantic HTML – Example 1</a:t>
            </a:r>
            <a:endParaRPr lang="en-US" sz="4800" b="1">
              <a:latin typeface="+mn-lt"/>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9B4ADD80-5A04-F927-2A74-F4668F791256}"/>
              </a:ext>
            </a:extLst>
          </p:cNvPr>
          <p:cNvSpPr>
            <a:spLocks noGrp="1"/>
          </p:cNvSpPr>
          <p:nvPr>
            <p:ph idx="1"/>
          </p:nvPr>
        </p:nvSpPr>
        <p:spPr>
          <a:xfrm>
            <a:off x="333829" y="1825624"/>
            <a:ext cx="5980262" cy="4865461"/>
          </a:xfrm>
        </p:spPr>
        <p:txBody>
          <a:bodyPr vert="horz" lIns="91440" tIns="45720" rIns="91440" bIns="45720" rtlCol="0" anchor="t">
            <a:normAutofit fontScale="55000" lnSpcReduction="20000"/>
          </a:bodyPr>
          <a:lstStyle/>
          <a:p>
            <a:pPr>
              <a:buNone/>
            </a:pPr>
            <a:r>
              <a:rPr lang="en-US" sz="3600">
                <a:latin typeface="Courier New"/>
                <a:ea typeface="+mn-lt"/>
                <a:cs typeface="Courier New"/>
              </a:rPr>
              <a:t>&lt;!DOCTYPE html&gt;</a:t>
            </a:r>
            <a:endParaRPr lang="en-US" sz="3600">
              <a:latin typeface="Courier New"/>
              <a:cs typeface="Courier New"/>
            </a:endParaRPr>
          </a:p>
          <a:p>
            <a:pPr>
              <a:buNone/>
            </a:pPr>
            <a:r>
              <a:rPr lang="en-US" sz="3600">
                <a:latin typeface="Courier New"/>
                <a:ea typeface="+mn-lt"/>
                <a:cs typeface="Courier New"/>
              </a:rPr>
              <a:t>&lt;html&gt;</a:t>
            </a:r>
            <a:endParaRPr lang="en-US" sz="3600">
              <a:latin typeface="Courier New"/>
              <a:cs typeface="Courier New"/>
            </a:endParaRPr>
          </a:p>
          <a:p>
            <a:pPr>
              <a:buNone/>
            </a:pPr>
            <a:r>
              <a:rPr lang="en-US" sz="3600">
                <a:latin typeface="Courier New"/>
                <a:ea typeface="+mn-lt"/>
                <a:cs typeface="Courier New"/>
              </a:rPr>
              <a:t>&lt;body&gt;</a:t>
            </a:r>
            <a:endParaRPr lang="en-US" sz="3600">
              <a:latin typeface="Courier New"/>
              <a:cs typeface="Courier New"/>
            </a:endParaRPr>
          </a:p>
          <a:p>
            <a:pPr>
              <a:buNone/>
            </a:pPr>
            <a:endParaRPr lang="en-US" sz="3600">
              <a:latin typeface="Courier New" panose="02070309020205020404" pitchFamily="49" charset="0"/>
              <a:cs typeface="Courier New" panose="02070309020205020404" pitchFamily="49" charset="0"/>
            </a:endParaRPr>
          </a:p>
          <a:p>
            <a:pPr>
              <a:buNone/>
            </a:pPr>
            <a:r>
              <a:rPr lang="en-US" sz="3600">
                <a:latin typeface="Courier New"/>
                <a:ea typeface="+mn-lt"/>
                <a:cs typeface="Courier New"/>
              </a:rPr>
              <a:t>&lt;h2&gt;Simple HTML&lt;/h2&gt;</a:t>
            </a:r>
            <a:endParaRPr lang="en-US" sz="3600">
              <a:latin typeface="Courier New"/>
              <a:cs typeface="Courier New"/>
            </a:endParaRPr>
          </a:p>
          <a:p>
            <a:pPr>
              <a:buNone/>
            </a:pPr>
            <a:r>
              <a:rPr lang="en-US" sz="3600">
                <a:latin typeface="Courier New"/>
                <a:ea typeface="+mn-lt"/>
                <a:cs typeface="Courier New"/>
              </a:rPr>
              <a:t>&lt;p&gt;HTML links are defined with the a tag:&lt;/p&gt;</a:t>
            </a:r>
            <a:endParaRPr lang="en-US" sz="3600">
              <a:latin typeface="Courier New"/>
              <a:cs typeface="Courier New"/>
            </a:endParaRPr>
          </a:p>
          <a:p>
            <a:pPr>
              <a:buNone/>
            </a:pPr>
            <a:endParaRPr lang="en-US" sz="3600">
              <a:latin typeface="Courier New" panose="02070309020205020404" pitchFamily="49" charset="0"/>
              <a:cs typeface="Courier New" panose="02070309020205020404" pitchFamily="49" charset="0"/>
            </a:endParaRPr>
          </a:p>
          <a:p>
            <a:pPr>
              <a:buNone/>
            </a:pPr>
            <a:r>
              <a:rPr lang="en-US" sz="3600">
                <a:latin typeface="Courier New"/>
                <a:ea typeface="+mn-lt"/>
                <a:cs typeface="Courier New"/>
              </a:rPr>
              <a:t>&lt;a </a:t>
            </a:r>
            <a:r>
              <a:rPr lang="en-US" sz="3600" err="1">
                <a:latin typeface="Courier New"/>
                <a:ea typeface="+mn-lt"/>
                <a:cs typeface="Courier New"/>
              </a:rPr>
              <a:t>href</a:t>
            </a:r>
            <a:r>
              <a:rPr lang="en-US" sz="3600">
                <a:latin typeface="Courier New"/>
                <a:ea typeface="+mn-lt"/>
                <a:cs typeface="Courier New"/>
              </a:rPr>
              <a:t>="https://</a:t>
            </a:r>
            <a:r>
              <a:rPr lang="en-US" sz="3600" err="1">
                <a:latin typeface="Courier New"/>
                <a:ea typeface="+mn-lt"/>
                <a:cs typeface="Courier New"/>
              </a:rPr>
              <a:t>www.colorado.edu</a:t>
            </a:r>
            <a:r>
              <a:rPr lang="en-US" sz="3600">
                <a:latin typeface="Courier New"/>
                <a:ea typeface="+mn-lt"/>
                <a:cs typeface="Courier New"/>
              </a:rPr>
              <a:t>"&gt; This is a link to the CU website.&lt;/a&gt;</a:t>
            </a:r>
            <a:endParaRPr lang="en-US" sz="3600">
              <a:latin typeface="Courier New"/>
              <a:cs typeface="Courier New"/>
            </a:endParaRPr>
          </a:p>
          <a:p>
            <a:pPr>
              <a:buNone/>
            </a:pPr>
            <a:endParaRPr lang="en-US" sz="3600">
              <a:latin typeface="Courier New" panose="02070309020205020404" pitchFamily="49" charset="0"/>
              <a:cs typeface="Courier New" panose="02070309020205020404" pitchFamily="49" charset="0"/>
            </a:endParaRPr>
          </a:p>
          <a:p>
            <a:pPr>
              <a:buNone/>
            </a:pPr>
            <a:r>
              <a:rPr lang="en-US" sz="3600">
                <a:latin typeface="Courier New"/>
                <a:ea typeface="+mn-lt"/>
                <a:cs typeface="Courier New"/>
              </a:rPr>
              <a:t>&lt;/body&gt;</a:t>
            </a:r>
            <a:endParaRPr lang="en-US" sz="3600">
              <a:latin typeface="Courier New"/>
              <a:cs typeface="Courier New"/>
            </a:endParaRPr>
          </a:p>
          <a:p>
            <a:pPr marL="0" indent="0">
              <a:buNone/>
            </a:pPr>
            <a:r>
              <a:rPr lang="en-US" sz="3600">
                <a:latin typeface="Courier New"/>
                <a:ea typeface="+mn-lt"/>
                <a:cs typeface="Courier New"/>
              </a:rPr>
              <a:t>&lt;/html&gt;</a:t>
            </a:r>
            <a:endParaRPr lang="en-US" sz="3600">
              <a:latin typeface="Courier New"/>
              <a:cs typeface="Courier New"/>
            </a:endParaRPr>
          </a:p>
          <a:p>
            <a:endParaRPr lang="en-US">
              <a:solidFill>
                <a:srgbClr val="FFFFFF"/>
              </a:solidFill>
              <a:cs typeface="Calibri"/>
            </a:endParaRPr>
          </a:p>
        </p:txBody>
      </p:sp>
      <p:pic>
        <p:nvPicPr>
          <p:cNvPr id="3" name="Picture 3" descr="A screenshot of an HTML web page with a heading, line of text and link. ">
            <a:extLst>
              <a:ext uri="{FF2B5EF4-FFF2-40B4-BE49-F238E27FC236}">
                <a16:creationId xmlns:a16="http://schemas.microsoft.com/office/drawing/2014/main" id="{2BF79438-E8D4-0D51-47C6-C95ABFE18350}"/>
              </a:ext>
            </a:extLst>
          </p:cNvPr>
          <p:cNvPicPr>
            <a:picLocks noChangeAspect="1"/>
          </p:cNvPicPr>
          <p:nvPr/>
        </p:nvPicPr>
        <p:blipFill>
          <a:blip r:embed="rId3"/>
          <a:stretch>
            <a:fillRect/>
          </a:stretch>
        </p:blipFill>
        <p:spPr>
          <a:xfrm>
            <a:off x="6473322" y="2053727"/>
            <a:ext cx="5144218" cy="3058894"/>
          </a:xfrm>
          <a:prstGeom prst="rect">
            <a:avLst/>
          </a:prstGeom>
          <a:effectLst>
            <a:glow rad="12700">
              <a:srgbClr val="4FC3F7">
                <a:alpha val="97652"/>
              </a:srgbClr>
            </a:glow>
            <a:outerShdw blurRad="50800" algn="ctr" rotWithShape="0">
              <a:srgbClr val="4FC3F7"/>
            </a:outerShdw>
            <a:softEdge rad="135073"/>
          </a:effectLst>
        </p:spPr>
      </p:pic>
      <p:sp>
        <p:nvSpPr>
          <p:cNvPr id="4" name="TextBox 3">
            <a:extLst>
              <a:ext uri="{FF2B5EF4-FFF2-40B4-BE49-F238E27FC236}">
                <a16:creationId xmlns:a16="http://schemas.microsoft.com/office/drawing/2014/main" id="{375088F5-536C-BFAF-70C4-3496EA1B65F0}"/>
              </a:ext>
            </a:extLst>
          </p:cNvPr>
          <p:cNvSpPr txBox="1"/>
          <p:nvPr/>
        </p:nvSpPr>
        <p:spPr>
          <a:xfrm>
            <a:off x="6473322" y="5106328"/>
            <a:ext cx="51574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screenshot of the webpage created by the html  </a:t>
            </a:r>
            <a:endParaRPr lang="en-US"/>
          </a:p>
        </p:txBody>
      </p:sp>
    </p:spTree>
    <p:extLst>
      <p:ext uri="{BB962C8B-B14F-4D97-AF65-F5344CB8AC3E}">
        <p14:creationId xmlns:p14="http://schemas.microsoft.com/office/powerpoint/2010/main" val="265621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F7B8-ADF7-75B7-793D-3DD7B18961E1}"/>
              </a:ext>
            </a:extLst>
          </p:cNvPr>
          <p:cNvSpPr>
            <a:spLocks noGrp="1"/>
          </p:cNvSpPr>
          <p:nvPr>
            <p:ph type="title"/>
          </p:nvPr>
        </p:nvSpPr>
        <p:spPr/>
        <p:txBody>
          <a:bodyPr/>
          <a:lstStyle/>
          <a:p>
            <a:r>
              <a:rPr lang="en-US" b="1">
                <a:solidFill>
                  <a:srgbClr val="CFB87C"/>
                </a:solidFill>
                <a:latin typeface="+mn-lt"/>
                <a:cs typeface="Calibri Light"/>
              </a:rPr>
              <a:t>Semantic HTML - Example 2</a:t>
            </a:r>
            <a:endParaRPr lang="en-US" b="1">
              <a:latin typeface="+mn-lt"/>
            </a:endParaRPr>
          </a:p>
        </p:txBody>
      </p:sp>
      <p:sp>
        <p:nvSpPr>
          <p:cNvPr id="6" name="Content Placeholder 2">
            <a:extLst>
              <a:ext uri="{FF2B5EF4-FFF2-40B4-BE49-F238E27FC236}">
                <a16:creationId xmlns:a16="http://schemas.microsoft.com/office/drawing/2014/main" id="{9B4ADD80-5A04-F927-2A74-F4668F791256}"/>
              </a:ext>
            </a:extLst>
          </p:cNvPr>
          <p:cNvSpPr>
            <a:spLocks noGrp="1"/>
          </p:cNvSpPr>
          <p:nvPr>
            <p:ph idx="1"/>
          </p:nvPr>
        </p:nvSpPr>
        <p:spPr>
          <a:xfrm>
            <a:off x="838200" y="1825625"/>
            <a:ext cx="10051141" cy="4351338"/>
          </a:xfrm>
        </p:spPr>
        <p:txBody>
          <a:bodyPr vert="horz" lIns="91440" tIns="45720" rIns="91440" bIns="45720" rtlCol="0" anchor="t">
            <a:normAutofit/>
          </a:bodyPr>
          <a:lstStyle/>
          <a:p>
            <a:r>
              <a:rPr lang="en-US" sz="3200">
                <a:solidFill>
                  <a:srgbClr val="FFFFFF"/>
                </a:solidFill>
                <a:cs typeface="Calibri"/>
              </a:rPr>
              <a:t>What do you think this HTML is showing? </a:t>
            </a:r>
          </a:p>
        </p:txBody>
      </p:sp>
      <p:pic>
        <p:nvPicPr>
          <p:cNvPr id="3" name="Picture 3" descr="A screenshot of complicated HTML. There are several class and dvi tags. Lots of information about width, height, and style. The aria-label is &quot;marks. press enter to open the view data window. . use arrow keys to navigate data visualization elements.&quot;">
            <a:extLst>
              <a:ext uri="{FF2B5EF4-FFF2-40B4-BE49-F238E27FC236}">
                <a16:creationId xmlns:a16="http://schemas.microsoft.com/office/drawing/2014/main" id="{5BBCC408-21B7-211C-0A59-EFAD12646607}"/>
              </a:ext>
            </a:extLst>
          </p:cNvPr>
          <p:cNvPicPr>
            <a:picLocks noChangeAspect="1"/>
          </p:cNvPicPr>
          <p:nvPr/>
        </p:nvPicPr>
        <p:blipFill>
          <a:blip r:embed="rId3"/>
          <a:stretch>
            <a:fillRect/>
          </a:stretch>
        </p:blipFill>
        <p:spPr>
          <a:xfrm>
            <a:off x="554967" y="2651481"/>
            <a:ext cx="10808897" cy="3591073"/>
          </a:xfrm>
          <a:prstGeom prst="rect">
            <a:avLst/>
          </a:prstGeom>
        </p:spPr>
      </p:pic>
      <p:sp>
        <p:nvSpPr>
          <p:cNvPr id="4" name="TextBox 3" descr="This is a screenshot of some HTML generated by Tableau. One div has a role of image and an aria-label of &quot;Marks. Press Enter to open the View Data window .. Use arrow keys to navigate data visualization elements.&quot;">
            <a:extLst>
              <a:ext uri="{FF2B5EF4-FFF2-40B4-BE49-F238E27FC236}">
                <a16:creationId xmlns:a16="http://schemas.microsoft.com/office/drawing/2014/main" id="{0D5BB347-3589-6C29-06D2-0738CB191D6E}"/>
              </a:ext>
            </a:extLst>
          </p:cNvPr>
          <p:cNvSpPr txBox="1"/>
          <p:nvPr/>
        </p:nvSpPr>
        <p:spPr>
          <a:xfrm>
            <a:off x="3234589" y="6311900"/>
            <a:ext cx="59799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screenshot of the html generated by Tableau</a:t>
            </a:r>
            <a:endParaRPr lang="en-US"/>
          </a:p>
        </p:txBody>
      </p:sp>
    </p:spTree>
    <p:extLst>
      <p:ext uri="{BB962C8B-B14F-4D97-AF65-F5344CB8AC3E}">
        <p14:creationId xmlns:p14="http://schemas.microsoft.com/office/powerpoint/2010/main" val="4267050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F7B8-ADF7-75B7-793D-3DD7B18961E1}"/>
              </a:ext>
            </a:extLst>
          </p:cNvPr>
          <p:cNvSpPr>
            <a:spLocks noGrp="1"/>
          </p:cNvSpPr>
          <p:nvPr>
            <p:ph type="title"/>
          </p:nvPr>
        </p:nvSpPr>
        <p:spPr/>
        <p:txBody>
          <a:bodyPr>
            <a:normAutofit/>
          </a:bodyPr>
          <a:lstStyle/>
          <a:p>
            <a:r>
              <a:rPr lang="en-US" sz="4800" b="1">
                <a:solidFill>
                  <a:srgbClr val="CFB87C"/>
                </a:solidFill>
                <a:latin typeface="+mn-lt"/>
                <a:ea typeface="Tahoma" panose="020B0604030504040204" pitchFamily="34" charset="0"/>
                <a:cs typeface="Tahoma" panose="020B0604030504040204" pitchFamily="34" charset="0"/>
              </a:rPr>
              <a:t>Semantic HTML – Example 2 Button</a:t>
            </a:r>
            <a:endParaRPr lang="en-US" sz="4800" b="1">
              <a:latin typeface="+mn-lt"/>
              <a:ea typeface="Tahoma" panose="020B0604030504040204" pitchFamily="34" charset="0"/>
              <a:cs typeface="Tahoma" panose="020B0604030504040204" pitchFamily="34" charset="0"/>
            </a:endParaRPr>
          </a:p>
        </p:txBody>
      </p:sp>
      <p:pic>
        <p:nvPicPr>
          <p:cNvPr id="10" name="Picture 10" descr="Screenshot of a simple button produced by the complicated HTML from the previous slide.">
            <a:extLst>
              <a:ext uri="{FF2B5EF4-FFF2-40B4-BE49-F238E27FC236}">
                <a16:creationId xmlns:a16="http://schemas.microsoft.com/office/drawing/2014/main" id="{275B5FA3-2E51-FF1C-E9E6-889E913B93CA}"/>
              </a:ext>
            </a:extLst>
          </p:cNvPr>
          <p:cNvPicPr>
            <a:picLocks noGrp="1" noChangeAspect="1"/>
          </p:cNvPicPr>
          <p:nvPr>
            <p:ph idx="1"/>
          </p:nvPr>
        </p:nvPicPr>
        <p:blipFill rotWithShape="1">
          <a:blip r:embed="rId3"/>
          <a:srcRect b="8418"/>
          <a:stretch/>
        </p:blipFill>
        <p:spPr>
          <a:xfrm>
            <a:off x="2394280" y="1563321"/>
            <a:ext cx="7403440" cy="4018278"/>
          </a:xfrm>
          <a:effectLst>
            <a:softEdge rad="635131"/>
          </a:effectLst>
        </p:spPr>
      </p:pic>
      <p:sp>
        <p:nvSpPr>
          <p:cNvPr id="3" name="TextBox 2" descr="This is a screenshot showing the page rendered from the previous slide's html. It shows a button with he ">
            <a:extLst>
              <a:ext uri="{FF2B5EF4-FFF2-40B4-BE49-F238E27FC236}">
                <a16:creationId xmlns:a16="http://schemas.microsoft.com/office/drawing/2014/main" id="{6EB1244A-096A-3691-21FE-D659BD1D151E}"/>
              </a:ext>
            </a:extLst>
          </p:cNvPr>
          <p:cNvSpPr txBox="1"/>
          <p:nvPr/>
        </p:nvSpPr>
        <p:spPr>
          <a:xfrm>
            <a:off x="3248791" y="5294679"/>
            <a:ext cx="56944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screenshot of a webpage  with a button titled “Central” </a:t>
            </a:r>
            <a:endParaRPr lang="en-US"/>
          </a:p>
        </p:txBody>
      </p:sp>
    </p:spTree>
    <p:extLst>
      <p:ext uri="{BB962C8B-B14F-4D97-AF65-F5344CB8AC3E}">
        <p14:creationId xmlns:p14="http://schemas.microsoft.com/office/powerpoint/2010/main" val="322317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0C9B6D5211CB4BB4FF0BDE8B40E050" ma:contentTypeVersion="16" ma:contentTypeDescription="Create a new document." ma:contentTypeScope="" ma:versionID="94774fd29fb6f1744276ce1316c97cff">
  <xsd:schema xmlns:xsd="http://www.w3.org/2001/XMLSchema" xmlns:xs="http://www.w3.org/2001/XMLSchema" xmlns:p="http://schemas.microsoft.com/office/2006/metadata/properties" xmlns:ns2="9658077a-f9eb-46a8-add4-3ca0320fa8d8" xmlns:ns3="96eea759-55b1-4640-b385-ea6477220255" targetNamespace="http://schemas.microsoft.com/office/2006/metadata/properties" ma:root="true" ma:fieldsID="2f5c4692597efee3e33979490373828d" ns2:_="" ns3:_="">
    <xsd:import namespace="9658077a-f9eb-46a8-add4-3ca0320fa8d8"/>
    <xsd:import namespace="96eea759-55b1-4640-b385-ea647722025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58077a-f9eb-46a8-add4-3ca0320fa8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2802cc5-2881-4dd7-9d75-38905e9cf7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eea759-55b1-4640-b385-ea647722025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d32af3b-b738-46e9-965a-e68ca5c310e3}" ma:internalName="TaxCatchAll" ma:showField="CatchAllData" ma:web="96eea759-55b1-4640-b385-ea64772202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6eea759-55b1-4640-b385-ea6477220255">
      <UserInfo>
        <DisplayName>Emilie Young</DisplayName>
        <AccountId>39</AccountId>
        <AccountType/>
      </UserInfo>
      <UserInfo>
        <DisplayName>Gottipati, Gautam (Exchange)</DisplayName>
        <AccountId>180</AccountId>
        <AccountType/>
      </UserInfo>
    </SharedWithUsers>
    <TaxCatchAll xmlns="96eea759-55b1-4640-b385-ea6477220255" xsi:nil="true"/>
    <lcf76f155ced4ddcb4097134ff3c332f xmlns="9658077a-f9eb-46a8-add4-3ca0320fa8d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292D44-D5D7-4534-B906-3077999917DD}">
  <ds:schemaRefs>
    <ds:schemaRef ds:uri="9658077a-f9eb-46a8-add4-3ca0320fa8d8"/>
    <ds:schemaRef ds:uri="96eea759-55b1-4640-b385-ea64772202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75BDA4E-77E8-49FC-8CBD-D8FE099C048D}">
  <ds:schemaRefs>
    <ds:schemaRef ds:uri="http://purl.org/dc/elements/1.1/"/>
    <ds:schemaRef ds:uri="http://www.w3.org/XML/1998/namespace"/>
    <ds:schemaRef ds:uri="http://schemas.microsoft.com/office/2006/metadata/properties"/>
    <ds:schemaRef ds:uri="9658077a-f9eb-46a8-add4-3ca0320fa8d8"/>
    <ds:schemaRef ds:uri="http://schemas.microsoft.com/office/2006/documentManagement/types"/>
    <ds:schemaRef ds:uri="96eea759-55b1-4640-b385-ea6477220255"/>
    <ds:schemaRef ds:uri="http://purl.org/dc/terms/"/>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CB42B66C-D714-40DB-8A64-759469E623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2264</Words>
  <Application>Microsoft Office PowerPoint</Application>
  <PresentationFormat>Widescreen</PresentationFormat>
  <Paragraphs>213</Paragraphs>
  <Slides>26</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Calibri</vt:lpstr>
      <vt:lpstr>Calibri Light</vt:lpstr>
      <vt:lpstr>Courier New</vt:lpstr>
      <vt:lpstr>Helvetica</vt:lpstr>
      <vt:lpstr>Lucida Sans</vt:lpstr>
      <vt:lpstr>Tahoma</vt:lpstr>
      <vt:lpstr>Office Theme</vt:lpstr>
      <vt:lpstr>Office Theme</vt:lpstr>
      <vt:lpstr>Data Viz for Everyone: Live Accessibility Demos</vt:lpstr>
      <vt:lpstr>Assistive Technology Overview</vt:lpstr>
      <vt:lpstr>Demo</vt:lpstr>
      <vt:lpstr>Tableau VPAT</vt:lpstr>
      <vt:lpstr>It's not just Tableau</vt:lpstr>
      <vt:lpstr>It's not just Tableau (cont.)</vt:lpstr>
      <vt:lpstr>Semantic HTML – Example 1</vt:lpstr>
      <vt:lpstr>Semantic HTML - Example 2</vt:lpstr>
      <vt:lpstr>Semantic HTML – Example 2 Button</vt:lpstr>
      <vt:lpstr>Semantic HTML – Example 2 (cont.)</vt:lpstr>
      <vt:lpstr>Semantic HTML</vt:lpstr>
      <vt:lpstr>Tableau API</vt:lpstr>
      <vt:lpstr>Why Drupal? </vt:lpstr>
      <vt:lpstr>Tableau-Drupal Proof of Concept</vt:lpstr>
      <vt:lpstr>Drupal Demo</vt:lpstr>
      <vt:lpstr>Proof of Concept - Next Steps</vt:lpstr>
      <vt:lpstr>Next Steps – Data Repository</vt:lpstr>
      <vt:lpstr>Things that don't work in Tableau</vt:lpstr>
      <vt:lpstr>Things you can do instead</vt:lpstr>
      <vt:lpstr>Use detailed summaries</vt:lpstr>
      <vt:lpstr>Other accessibility tips</vt:lpstr>
      <vt:lpstr>Resources</vt:lpstr>
      <vt:lpstr>We* must do better.</vt:lpstr>
      <vt:lpstr>Support tools</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Marisha Lamont-Manfre</dc:creator>
  <cp:lastModifiedBy>Mike Williamson</cp:lastModifiedBy>
  <cp:revision>3</cp:revision>
  <dcterms:created xsi:type="dcterms:W3CDTF">2023-03-30T20:34:04Z</dcterms:created>
  <dcterms:modified xsi:type="dcterms:W3CDTF">2023-11-02T18:54:58Z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0x010100BE0C9B6D5211CB4BB4FF0BDE8B40E050</vt:lpwstr>
  </property>
  <property fmtid="{D5CDD505-2E9C-101B-9397-08002B2CF9AE}" pid="3" name="MediaServiceImageTags">
    <vt:lpwstr/>
  </property>
</Properties>
</file>