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86" r:id="rId7"/>
    <p:sldId id="281" r:id="rId8"/>
    <p:sldId id="316" r:id="rId9"/>
    <p:sldId id="307" r:id="rId10"/>
    <p:sldId id="308" r:id="rId11"/>
    <p:sldId id="310" r:id="rId12"/>
    <p:sldId id="311" r:id="rId13"/>
    <p:sldId id="289" r:id="rId14"/>
    <p:sldId id="324" r:id="rId15"/>
    <p:sldId id="325" r:id="rId16"/>
    <p:sldId id="326" r:id="rId17"/>
    <p:sldId id="327" r:id="rId18"/>
    <p:sldId id="261" r:id="rId19"/>
    <p:sldId id="312" r:id="rId20"/>
    <p:sldId id="313" r:id="rId21"/>
    <p:sldId id="314" r:id="rId22"/>
    <p:sldId id="317" r:id="rId23"/>
    <p:sldId id="288" r:id="rId24"/>
    <p:sldId id="322" r:id="rId25"/>
    <p:sldId id="318" r:id="rId26"/>
    <p:sldId id="306" r:id="rId27"/>
    <p:sldId id="320" r:id="rId28"/>
    <p:sldId id="321" r:id="rId29"/>
    <p:sldId id="323" r:id="rId30"/>
    <p:sldId id="287" r:id="rId31"/>
    <p:sldId id="278" r:id="rId32"/>
    <p:sldId id="27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1B32"/>
    <a:srgbClr val="7E8A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94" autoAdjust="0"/>
    <p:restoredTop sz="95278" autoAdjust="0"/>
  </p:normalViewPr>
  <p:slideViewPr>
    <p:cSldViewPr snapToGrid="0">
      <p:cViewPr varScale="1">
        <p:scale>
          <a:sx n="74" d="100"/>
          <a:sy n="74" d="100"/>
        </p:scale>
        <p:origin x="51" y="153"/>
      </p:cViewPr>
      <p:guideLst/>
    </p:cSldViewPr>
  </p:slideViewPr>
  <p:outlineViewPr>
    <p:cViewPr>
      <p:scale>
        <a:sx n="33" d="100"/>
        <a:sy n="33" d="100"/>
      </p:scale>
      <p:origin x="0" y="-1111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0274B-19C2-4ED9-DB20-7149820033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565E86-C9DD-738F-FFCF-3D9D86F4EF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8B4A29-ABB7-82EF-6CA2-C45ED60B2D06}"/>
              </a:ext>
            </a:extLst>
          </p:cNvPr>
          <p:cNvSpPr>
            <a:spLocks noGrp="1"/>
          </p:cNvSpPr>
          <p:nvPr>
            <p:ph type="dt" sz="half" idx="10"/>
          </p:nvPr>
        </p:nvSpPr>
        <p:spPr/>
        <p:txBody>
          <a:bodyPr/>
          <a:lstStyle/>
          <a:p>
            <a:fld id="{7A207C04-C5AC-44BE-9183-09B381E7C062}" type="datetimeFigureOut">
              <a:rPr lang="en-US" smtClean="0"/>
              <a:t>11/6/2023</a:t>
            </a:fld>
            <a:endParaRPr lang="en-US"/>
          </a:p>
        </p:txBody>
      </p:sp>
      <p:sp>
        <p:nvSpPr>
          <p:cNvPr id="5" name="Footer Placeholder 4">
            <a:extLst>
              <a:ext uri="{FF2B5EF4-FFF2-40B4-BE49-F238E27FC236}">
                <a16:creationId xmlns:a16="http://schemas.microsoft.com/office/drawing/2014/main" id="{C841EF4F-2BF1-6104-ACA9-FAB7C7106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1AC3B-F42D-97D2-E4CF-615075C1F74F}"/>
              </a:ext>
            </a:extLst>
          </p:cNvPr>
          <p:cNvSpPr>
            <a:spLocks noGrp="1"/>
          </p:cNvSpPr>
          <p:nvPr>
            <p:ph type="sldNum" sz="quarter" idx="12"/>
          </p:nvPr>
        </p:nvSpPr>
        <p:spPr/>
        <p:txBody>
          <a:bodyPr/>
          <a:lstStyle/>
          <a:p>
            <a:fld id="{4D8D279B-4F31-49C4-98DD-F9E0FAB76D2C}" type="slidenum">
              <a:rPr lang="en-US" smtClean="0"/>
              <a:t>‹#›</a:t>
            </a:fld>
            <a:endParaRPr lang="en-US"/>
          </a:p>
        </p:txBody>
      </p:sp>
    </p:spTree>
    <p:extLst>
      <p:ext uri="{BB962C8B-B14F-4D97-AF65-F5344CB8AC3E}">
        <p14:creationId xmlns:p14="http://schemas.microsoft.com/office/powerpoint/2010/main" val="88333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B271E-C789-6861-1C87-3271EB2111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2A771E-B13C-C7FC-27FA-F26B17A8BA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8CE886-6D3C-E514-CDF3-6B4946CF6AF4}"/>
              </a:ext>
            </a:extLst>
          </p:cNvPr>
          <p:cNvSpPr>
            <a:spLocks noGrp="1"/>
          </p:cNvSpPr>
          <p:nvPr>
            <p:ph type="dt" sz="half" idx="10"/>
          </p:nvPr>
        </p:nvSpPr>
        <p:spPr/>
        <p:txBody>
          <a:bodyPr/>
          <a:lstStyle/>
          <a:p>
            <a:fld id="{7A207C04-C5AC-44BE-9183-09B381E7C062}" type="datetimeFigureOut">
              <a:rPr lang="en-US" smtClean="0"/>
              <a:t>11/6/2023</a:t>
            </a:fld>
            <a:endParaRPr lang="en-US"/>
          </a:p>
        </p:txBody>
      </p:sp>
      <p:sp>
        <p:nvSpPr>
          <p:cNvPr id="5" name="Footer Placeholder 4">
            <a:extLst>
              <a:ext uri="{FF2B5EF4-FFF2-40B4-BE49-F238E27FC236}">
                <a16:creationId xmlns:a16="http://schemas.microsoft.com/office/drawing/2014/main" id="{20E10986-433D-7714-4E50-6E96919798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E91EFC-7970-8DD1-2550-26F411531F39}"/>
              </a:ext>
            </a:extLst>
          </p:cNvPr>
          <p:cNvSpPr>
            <a:spLocks noGrp="1"/>
          </p:cNvSpPr>
          <p:nvPr>
            <p:ph type="sldNum" sz="quarter" idx="12"/>
          </p:nvPr>
        </p:nvSpPr>
        <p:spPr/>
        <p:txBody>
          <a:bodyPr/>
          <a:lstStyle/>
          <a:p>
            <a:fld id="{4D8D279B-4F31-49C4-98DD-F9E0FAB76D2C}" type="slidenum">
              <a:rPr lang="en-US" smtClean="0"/>
              <a:t>‹#›</a:t>
            </a:fld>
            <a:endParaRPr lang="en-US"/>
          </a:p>
        </p:txBody>
      </p:sp>
    </p:spTree>
    <p:extLst>
      <p:ext uri="{BB962C8B-B14F-4D97-AF65-F5344CB8AC3E}">
        <p14:creationId xmlns:p14="http://schemas.microsoft.com/office/powerpoint/2010/main" val="456189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49A8EE-C83C-C3F1-9400-523B3A9F2E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62C86B-65E8-D976-CADE-B9BEDE70D5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F324B-18B3-0F08-2257-61C46C94C191}"/>
              </a:ext>
            </a:extLst>
          </p:cNvPr>
          <p:cNvSpPr>
            <a:spLocks noGrp="1"/>
          </p:cNvSpPr>
          <p:nvPr>
            <p:ph type="dt" sz="half" idx="10"/>
          </p:nvPr>
        </p:nvSpPr>
        <p:spPr/>
        <p:txBody>
          <a:bodyPr/>
          <a:lstStyle/>
          <a:p>
            <a:fld id="{7A207C04-C5AC-44BE-9183-09B381E7C062}" type="datetimeFigureOut">
              <a:rPr lang="en-US" smtClean="0"/>
              <a:t>11/6/2023</a:t>
            </a:fld>
            <a:endParaRPr lang="en-US"/>
          </a:p>
        </p:txBody>
      </p:sp>
      <p:sp>
        <p:nvSpPr>
          <p:cNvPr id="5" name="Footer Placeholder 4">
            <a:extLst>
              <a:ext uri="{FF2B5EF4-FFF2-40B4-BE49-F238E27FC236}">
                <a16:creationId xmlns:a16="http://schemas.microsoft.com/office/drawing/2014/main" id="{E5A137BD-8DF7-D657-692F-701BD7FEC0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DFE00-719C-CC72-63F5-60ED24662F9A}"/>
              </a:ext>
            </a:extLst>
          </p:cNvPr>
          <p:cNvSpPr>
            <a:spLocks noGrp="1"/>
          </p:cNvSpPr>
          <p:nvPr>
            <p:ph type="sldNum" sz="quarter" idx="12"/>
          </p:nvPr>
        </p:nvSpPr>
        <p:spPr/>
        <p:txBody>
          <a:bodyPr/>
          <a:lstStyle/>
          <a:p>
            <a:fld id="{4D8D279B-4F31-49C4-98DD-F9E0FAB76D2C}" type="slidenum">
              <a:rPr lang="en-US" smtClean="0"/>
              <a:t>‹#›</a:t>
            </a:fld>
            <a:endParaRPr lang="en-US"/>
          </a:p>
        </p:txBody>
      </p:sp>
    </p:spTree>
    <p:extLst>
      <p:ext uri="{BB962C8B-B14F-4D97-AF65-F5344CB8AC3E}">
        <p14:creationId xmlns:p14="http://schemas.microsoft.com/office/powerpoint/2010/main" val="658751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7EB3C-3392-F008-13C8-D90A46BB01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5E192-5EB4-7C86-8F35-9240B2EEB0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EF8A1-A85D-2574-9E06-9938CF904195}"/>
              </a:ext>
            </a:extLst>
          </p:cNvPr>
          <p:cNvSpPr>
            <a:spLocks noGrp="1"/>
          </p:cNvSpPr>
          <p:nvPr>
            <p:ph type="dt" sz="half" idx="10"/>
          </p:nvPr>
        </p:nvSpPr>
        <p:spPr/>
        <p:txBody>
          <a:bodyPr/>
          <a:lstStyle/>
          <a:p>
            <a:fld id="{7A207C04-C5AC-44BE-9183-09B381E7C062}" type="datetimeFigureOut">
              <a:rPr lang="en-US" smtClean="0"/>
              <a:t>11/6/2023</a:t>
            </a:fld>
            <a:endParaRPr lang="en-US"/>
          </a:p>
        </p:txBody>
      </p:sp>
      <p:sp>
        <p:nvSpPr>
          <p:cNvPr id="5" name="Footer Placeholder 4">
            <a:extLst>
              <a:ext uri="{FF2B5EF4-FFF2-40B4-BE49-F238E27FC236}">
                <a16:creationId xmlns:a16="http://schemas.microsoft.com/office/drawing/2014/main" id="{30D3EF47-D978-20D8-07FB-43F61A1CF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5B0C8-A26D-ABB2-EB30-B7340C64694B}"/>
              </a:ext>
            </a:extLst>
          </p:cNvPr>
          <p:cNvSpPr>
            <a:spLocks noGrp="1"/>
          </p:cNvSpPr>
          <p:nvPr>
            <p:ph type="sldNum" sz="quarter" idx="12"/>
          </p:nvPr>
        </p:nvSpPr>
        <p:spPr/>
        <p:txBody>
          <a:bodyPr/>
          <a:lstStyle/>
          <a:p>
            <a:fld id="{4D8D279B-4F31-49C4-98DD-F9E0FAB76D2C}" type="slidenum">
              <a:rPr lang="en-US" smtClean="0"/>
              <a:t>‹#›</a:t>
            </a:fld>
            <a:endParaRPr lang="en-US"/>
          </a:p>
        </p:txBody>
      </p:sp>
    </p:spTree>
    <p:extLst>
      <p:ext uri="{BB962C8B-B14F-4D97-AF65-F5344CB8AC3E}">
        <p14:creationId xmlns:p14="http://schemas.microsoft.com/office/powerpoint/2010/main" val="3472636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402AE-F8EB-460B-4B51-6212A45447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3082AD-3AC4-9BB2-23C4-1BBD5A961A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E3528D-8D28-2498-FF15-1CEE6DCAC26F}"/>
              </a:ext>
            </a:extLst>
          </p:cNvPr>
          <p:cNvSpPr>
            <a:spLocks noGrp="1"/>
          </p:cNvSpPr>
          <p:nvPr>
            <p:ph type="dt" sz="half" idx="10"/>
          </p:nvPr>
        </p:nvSpPr>
        <p:spPr/>
        <p:txBody>
          <a:bodyPr/>
          <a:lstStyle/>
          <a:p>
            <a:fld id="{7A207C04-C5AC-44BE-9183-09B381E7C062}" type="datetimeFigureOut">
              <a:rPr lang="en-US" smtClean="0"/>
              <a:t>11/6/2023</a:t>
            </a:fld>
            <a:endParaRPr lang="en-US"/>
          </a:p>
        </p:txBody>
      </p:sp>
      <p:sp>
        <p:nvSpPr>
          <p:cNvPr id="5" name="Footer Placeholder 4">
            <a:extLst>
              <a:ext uri="{FF2B5EF4-FFF2-40B4-BE49-F238E27FC236}">
                <a16:creationId xmlns:a16="http://schemas.microsoft.com/office/drawing/2014/main" id="{6F18C359-A0D4-B48E-A480-64D4FFB261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00797-6DAE-C6F5-69F9-49CAA4C04F51}"/>
              </a:ext>
            </a:extLst>
          </p:cNvPr>
          <p:cNvSpPr>
            <a:spLocks noGrp="1"/>
          </p:cNvSpPr>
          <p:nvPr>
            <p:ph type="sldNum" sz="quarter" idx="12"/>
          </p:nvPr>
        </p:nvSpPr>
        <p:spPr/>
        <p:txBody>
          <a:bodyPr/>
          <a:lstStyle/>
          <a:p>
            <a:fld id="{4D8D279B-4F31-49C4-98DD-F9E0FAB76D2C}" type="slidenum">
              <a:rPr lang="en-US" smtClean="0"/>
              <a:t>‹#›</a:t>
            </a:fld>
            <a:endParaRPr lang="en-US"/>
          </a:p>
        </p:txBody>
      </p:sp>
    </p:spTree>
    <p:extLst>
      <p:ext uri="{BB962C8B-B14F-4D97-AF65-F5344CB8AC3E}">
        <p14:creationId xmlns:p14="http://schemas.microsoft.com/office/powerpoint/2010/main" val="382354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33FEB-3585-BFCB-008D-566CAE66E8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6065C-9A10-0B1E-CE9D-7F3874C87C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112CE4-F2B0-0762-8D93-697D558300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4D3528-3B63-3180-A331-75F3DFC2D70A}"/>
              </a:ext>
            </a:extLst>
          </p:cNvPr>
          <p:cNvSpPr>
            <a:spLocks noGrp="1"/>
          </p:cNvSpPr>
          <p:nvPr>
            <p:ph type="dt" sz="half" idx="10"/>
          </p:nvPr>
        </p:nvSpPr>
        <p:spPr/>
        <p:txBody>
          <a:bodyPr/>
          <a:lstStyle/>
          <a:p>
            <a:fld id="{7A207C04-C5AC-44BE-9183-09B381E7C062}" type="datetimeFigureOut">
              <a:rPr lang="en-US" smtClean="0"/>
              <a:t>11/6/2023</a:t>
            </a:fld>
            <a:endParaRPr lang="en-US"/>
          </a:p>
        </p:txBody>
      </p:sp>
      <p:sp>
        <p:nvSpPr>
          <p:cNvPr id="6" name="Footer Placeholder 5">
            <a:extLst>
              <a:ext uri="{FF2B5EF4-FFF2-40B4-BE49-F238E27FC236}">
                <a16:creationId xmlns:a16="http://schemas.microsoft.com/office/drawing/2014/main" id="{4AFF8529-9DF9-228B-F408-628358655C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2336D6-84AD-BC73-D6C9-78D8E33E2E14}"/>
              </a:ext>
            </a:extLst>
          </p:cNvPr>
          <p:cNvSpPr>
            <a:spLocks noGrp="1"/>
          </p:cNvSpPr>
          <p:nvPr>
            <p:ph type="sldNum" sz="quarter" idx="12"/>
          </p:nvPr>
        </p:nvSpPr>
        <p:spPr/>
        <p:txBody>
          <a:bodyPr/>
          <a:lstStyle/>
          <a:p>
            <a:fld id="{4D8D279B-4F31-49C4-98DD-F9E0FAB76D2C}" type="slidenum">
              <a:rPr lang="en-US" smtClean="0"/>
              <a:t>‹#›</a:t>
            </a:fld>
            <a:endParaRPr lang="en-US"/>
          </a:p>
        </p:txBody>
      </p:sp>
    </p:spTree>
    <p:extLst>
      <p:ext uri="{BB962C8B-B14F-4D97-AF65-F5344CB8AC3E}">
        <p14:creationId xmlns:p14="http://schemas.microsoft.com/office/powerpoint/2010/main" val="3667794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A6624-9222-4768-EA70-FBACD517AE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A9CB31-66FA-53CE-18D9-9262D552F5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940BAC-422F-587F-2EB3-4BACD4B438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5CE81C-6118-6234-A467-1F75EA16E4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F598A2-DAAC-73CE-6A3F-40EC84ABB0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48221F-A5EF-8AE7-DD47-43AE4179210A}"/>
              </a:ext>
            </a:extLst>
          </p:cNvPr>
          <p:cNvSpPr>
            <a:spLocks noGrp="1"/>
          </p:cNvSpPr>
          <p:nvPr>
            <p:ph type="dt" sz="half" idx="10"/>
          </p:nvPr>
        </p:nvSpPr>
        <p:spPr/>
        <p:txBody>
          <a:bodyPr/>
          <a:lstStyle/>
          <a:p>
            <a:fld id="{7A207C04-C5AC-44BE-9183-09B381E7C062}" type="datetimeFigureOut">
              <a:rPr lang="en-US" smtClean="0"/>
              <a:t>11/6/2023</a:t>
            </a:fld>
            <a:endParaRPr lang="en-US"/>
          </a:p>
        </p:txBody>
      </p:sp>
      <p:sp>
        <p:nvSpPr>
          <p:cNvPr id="8" name="Footer Placeholder 7">
            <a:extLst>
              <a:ext uri="{FF2B5EF4-FFF2-40B4-BE49-F238E27FC236}">
                <a16:creationId xmlns:a16="http://schemas.microsoft.com/office/drawing/2014/main" id="{F8EC38F1-0F8E-01FE-0558-3C69FF28A6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0033BC-6756-8136-621C-85A4FD8584BD}"/>
              </a:ext>
            </a:extLst>
          </p:cNvPr>
          <p:cNvSpPr>
            <a:spLocks noGrp="1"/>
          </p:cNvSpPr>
          <p:nvPr>
            <p:ph type="sldNum" sz="quarter" idx="12"/>
          </p:nvPr>
        </p:nvSpPr>
        <p:spPr/>
        <p:txBody>
          <a:bodyPr/>
          <a:lstStyle/>
          <a:p>
            <a:fld id="{4D8D279B-4F31-49C4-98DD-F9E0FAB76D2C}" type="slidenum">
              <a:rPr lang="en-US" smtClean="0"/>
              <a:t>‹#›</a:t>
            </a:fld>
            <a:endParaRPr lang="en-US"/>
          </a:p>
        </p:txBody>
      </p:sp>
    </p:spTree>
    <p:extLst>
      <p:ext uri="{BB962C8B-B14F-4D97-AF65-F5344CB8AC3E}">
        <p14:creationId xmlns:p14="http://schemas.microsoft.com/office/powerpoint/2010/main" val="155360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87B38-2AD6-6281-AE13-7DB46CFD72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2BD67E-4CD0-818F-C96B-CF07DA09943D}"/>
              </a:ext>
            </a:extLst>
          </p:cNvPr>
          <p:cNvSpPr>
            <a:spLocks noGrp="1"/>
          </p:cNvSpPr>
          <p:nvPr>
            <p:ph type="dt" sz="half" idx="10"/>
          </p:nvPr>
        </p:nvSpPr>
        <p:spPr/>
        <p:txBody>
          <a:bodyPr/>
          <a:lstStyle/>
          <a:p>
            <a:fld id="{7A207C04-C5AC-44BE-9183-09B381E7C062}" type="datetimeFigureOut">
              <a:rPr lang="en-US" smtClean="0"/>
              <a:t>11/6/2023</a:t>
            </a:fld>
            <a:endParaRPr lang="en-US"/>
          </a:p>
        </p:txBody>
      </p:sp>
      <p:sp>
        <p:nvSpPr>
          <p:cNvPr id="4" name="Footer Placeholder 3">
            <a:extLst>
              <a:ext uri="{FF2B5EF4-FFF2-40B4-BE49-F238E27FC236}">
                <a16:creationId xmlns:a16="http://schemas.microsoft.com/office/drawing/2014/main" id="{B664ED52-35B1-93A4-D9AC-2011F3D01C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A31549-9E0D-583F-32B8-60D0D958098A}"/>
              </a:ext>
            </a:extLst>
          </p:cNvPr>
          <p:cNvSpPr>
            <a:spLocks noGrp="1"/>
          </p:cNvSpPr>
          <p:nvPr>
            <p:ph type="sldNum" sz="quarter" idx="12"/>
          </p:nvPr>
        </p:nvSpPr>
        <p:spPr/>
        <p:txBody>
          <a:bodyPr/>
          <a:lstStyle/>
          <a:p>
            <a:fld id="{4D8D279B-4F31-49C4-98DD-F9E0FAB76D2C}" type="slidenum">
              <a:rPr lang="en-US" smtClean="0"/>
              <a:t>‹#›</a:t>
            </a:fld>
            <a:endParaRPr lang="en-US"/>
          </a:p>
        </p:txBody>
      </p:sp>
    </p:spTree>
    <p:extLst>
      <p:ext uri="{BB962C8B-B14F-4D97-AF65-F5344CB8AC3E}">
        <p14:creationId xmlns:p14="http://schemas.microsoft.com/office/powerpoint/2010/main" val="421054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0CE5BE-E393-A86A-080E-1BA169F10AF6}"/>
              </a:ext>
            </a:extLst>
          </p:cNvPr>
          <p:cNvSpPr>
            <a:spLocks noGrp="1"/>
          </p:cNvSpPr>
          <p:nvPr>
            <p:ph type="dt" sz="half" idx="10"/>
          </p:nvPr>
        </p:nvSpPr>
        <p:spPr/>
        <p:txBody>
          <a:bodyPr/>
          <a:lstStyle/>
          <a:p>
            <a:fld id="{7A207C04-C5AC-44BE-9183-09B381E7C062}" type="datetimeFigureOut">
              <a:rPr lang="en-US" smtClean="0"/>
              <a:t>11/6/2023</a:t>
            </a:fld>
            <a:endParaRPr lang="en-US"/>
          </a:p>
        </p:txBody>
      </p:sp>
      <p:sp>
        <p:nvSpPr>
          <p:cNvPr id="3" name="Footer Placeholder 2">
            <a:extLst>
              <a:ext uri="{FF2B5EF4-FFF2-40B4-BE49-F238E27FC236}">
                <a16:creationId xmlns:a16="http://schemas.microsoft.com/office/drawing/2014/main" id="{9325B0DD-4D82-3A11-1F4B-AF11B2D53F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6E27D1-2C35-5569-7684-911A997CA56D}"/>
              </a:ext>
            </a:extLst>
          </p:cNvPr>
          <p:cNvSpPr>
            <a:spLocks noGrp="1"/>
          </p:cNvSpPr>
          <p:nvPr>
            <p:ph type="sldNum" sz="quarter" idx="12"/>
          </p:nvPr>
        </p:nvSpPr>
        <p:spPr/>
        <p:txBody>
          <a:bodyPr/>
          <a:lstStyle/>
          <a:p>
            <a:fld id="{4D8D279B-4F31-49C4-98DD-F9E0FAB76D2C}" type="slidenum">
              <a:rPr lang="en-US" smtClean="0"/>
              <a:t>‹#›</a:t>
            </a:fld>
            <a:endParaRPr lang="en-US"/>
          </a:p>
        </p:txBody>
      </p:sp>
    </p:spTree>
    <p:extLst>
      <p:ext uri="{BB962C8B-B14F-4D97-AF65-F5344CB8AC3E}">
        <p14:creationId xmlns:p14="http://schemas.microsoft.com/office/powerpoint/2010/main" val="412269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11A4B-BC53-96EE-7994-8AFAB64A86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6574C2-78DA-E9E8-0369-1A9DDEA8BE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165FC3-DA6B-1014-FDCA-AF8ACC4063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FC70E4-80C2-A9BD-B4B0-A4776A9FF40B}"/>
              </a:ext>
            </a:extLst>
          </p:cNvPr>
          <p:cNvSpPr>
            <a:spLocks noGrp="1"/>
          </p:cNvSpPr>
          <p:nvPr>
            <p:ph type="dt" sz="half" idx="10"/>
          </p:nvPr>
        </p:nvSpPr>
        <p:spPr/>
        <p:txBody>
          <a:bodyPr/>
          <a:lstStyle/>
          <a:p>
            <a:fld id="{7A207C04-C5AC-44BE-9183-09B381E7C062}" type="datetimeFigureOut">
              <a:rPr lang="en-US" smtClean="0"/>
              <a:t>11/6/2023</a:t>
            </a:fld>
            <a:endParaRPr lang="en-US"/>
          </a:p>
        </p:txBody>
      </p:sp>
      <p:sp>
        <p:nvSpPr>
          <p:cNvPr id="6" name="Footer Placeholder 5">
            <a:extLst>
              <a:ext uri="{FF2B5EF4-FFF2-40B4-BE49-F238E27FC236}">
                <a16:creationId xmlns:a16="http://schemas.microsoft.com/office/drawing/2014/main" id="{10BB3CC0-C4A5-3014-700C-FCAED369DA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038109-B2C6-6AB4-CFB7-9660990C1979}"/>
              </a:ext>
            </a:extLst>
          </p:cNvPr>
          <p:cNvSpPr>
            <a:spLocks noGrp="1"/>
          </p:cNvSpPr>
          <p:nvPr>
            <p:ph type="sldNum" sz="quarter" idx="12"/>
          </p:nvPr>
        </p:nvSpPr>
        <p:spPr/>
        <p:txBody>
          <a:bodyPr/>
          <a:lstStyle/>
          <a:p>
            <a:fld id="{4D8D279B-4F31-49C4-98DD-F9E0FAB76D2C}" type="slidenum">
              <a:rPr lang="en-US" smtClean="0"/>
              <a:t>‹#›</a:t>
            </a:fld>
            <a:endParaRPr lang="en-US"/>
          </a:p>
        </p:txBody>
      </p:sp>
    </p:spTree>
    <p:extLst>
      <p:ext uri="{BB962C8B-B14F-4D97-AF65-F5344CB8AC3E}">
        <p14:creationId xmlns:p14="http://schemas.microsoft.com/office/powerpoint/2010/main" val="336739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025C1-1C46-171B-1E6A-B7A1C45DB0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592F4B-0FB9-24D3-0215-A73DE66B2F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5FCACB-8E27-661A-7DA4-865C9E5C3E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94D1BF-A696-E7F4-65DB-DC3040F65876}"/>
              </a:ext>
            </a:extLst>
          </p:cNvPr>
          <p:cNvSpPr>
            <a:spLocks noGrp="1"/>
          </p:cNvSpPr>
          <p:nvPr>
            <p:ph type="dt" sz="half" idx="10"/>
          </p:nvPr>
        </p:nvSpPr>
        <p:spPr/>
        <p:txBody>
          <a:bodyPr/>
          <a:lstStyle/>
          <a:p>
            <a:fld id="{7A207C04-C5AC-44BE-9183-09B381E7C062}" type="datetimeFigureOut">
              <a:rPr lang="en-US" smtClean="0"/>
              <a:t>11/6/2023</a:t>
            </a:fld>
            <a:endParaRPr lang="en-US"/>
          </a:p>
        </p:txBody>
      </p:sp>
      <p:sp>
        <p:nvSpPr>
          <p:cNvPr id="6" name="Footer Placeholder 5">
            <a:extLst>
              <a:ext uri="{FF2B5EF4-FFF2-40B4-BE49-F238E27FC236}">
                <a16:creationId xmlns:a16="http://schemas.microsoft.com/office/drawing/2014/main" id="{4A87E3C6-A042-E5AA-1719-60247B76E4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CD736F-4B02-832C-DDE9-DEF976B25E34}"/>
              </a:ext>
            </a:extLst>
          </p:cNvPr>
          <p:cNvSpPr>
            <a:spLocks noGrp="1"/>
          </p:cNvSpPr>
          <p:nvPr>
            <p:ph type="sldNum" sz="quarter" idx="12"/>
          </p:nvPr>
        </p:nvSpPr>
        <p:spPr/>
        <p:txBody>
          <a:bodyPr/>
          <a:lstStyle/>
          <a:p>
            <a:fld id="{4D8D279B-4F31-49C4-98DD-F9E0FAB76D2C}" type="slidenum">
              <a:rPr lang="en-US" smtClean="0"/>
              <a:t>‹#›</a:t>
            </a:fld>
            <a:endParaRPr lang="en-US"/>
          </a:p>
        </p:txBody>
      </p:sp>
    </p:spTree>
    <p:extLst>
      <p:ext uri="{BB962C8B-B14F-4D97-AF65-F5344CB8AC3E}">
        <p14:creationId xmlns:p14="http://schemas.microsoft.com/office/powerpoint/2010/main" val="3118498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51DF6B-82E6-3B75-CCC8-49709C452C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83DC0C-13DF-8F21-E179-946A9A9724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88CB8C-C41F-6C23-B88B-22EB63C37A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07C04-C5AC-44BE-9183-09B381E7C062}" type="datetimeFigureOut">
              <a:rPr lang="en-US" smtClean="0"/>
              <a:t>11/6/2023</a:t>
            </a:fld>
            <a:endParaRPr lang="en-US"/>
          </a:p>
        </p:txBody>
      </p:sp>
      <p:sp>
        <p:nvSpPr>
          <p:cNvPr id="5" name="Footer Placeholder 4">
            <a:extLst>
              <a:ext uri="{FF2B5EF4-FFF2-40B4-BE49-F238E27FC236}">
                <a16:creationId xmlns:a16="http://schemas.microsoft.com/office/drawing/2014/main" id="{CDD2991C-2721-DA1F-26CA-65A18AC464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779954-938B-9BF7-3459-3ABCD14A47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D279B-4F31-49C4-98DD-F9E0FAB76D2C}" type="slidenum">
              <a:rPr lang="en-US" smtClean="0"/>
              <a:t>‹#›</a:t>
            </a:fld>
            <a:endParaRPr lang="en-US"/>
          </a:p>
        </p:txBody>
      </p:sp>
    </p:spTree>
    <p:extLst>
      <p:ext uri="{BB962C8B-B14F-4D97-AF65-F5344CB8AC3E}">
        <p14:creationId xmlns:p14="http://schemas.microsoft.com/office/powerpoint/2010/main" val="3798640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hyperlink" Target="https://www.ua.edu/news/2017/06/the-many-sides-of-big-a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hyperlink" Target="https://www.al.com/entertainment/2017/02/big_al_the_evolution_of_the_al.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hyperlink" Target="https://www.al.com/entertainment/2017/02/big_al_the_evolution_of_the_al.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AE356A-FAD6-D253-8A8E-90839AF5C34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2" y="-34198"/>
            <a:ext cx="12244203" cy="6881242"/>
          </a:xfrm>
          <a:prstGeom prst="rect">
            <a:avLst/>
          </a:prstGeom>
        </p:spPr>
      </p:pic>
      <p:sp>
        <p:nvSpPr>
          <p:cNvPr id="11" name="Rectangle 10" descr="The University of Alabama Teaching Innovation and Digital Education">
            <a:extLst>
              <a:ext uri="{FF2B5EF4-FFF2-40B4-BE49-F238E27FC236}">
                <a16:creationId xmlns:a16="http://schemas.microsoft.com/office/drawing/2014/main" id="{9BDB03B5-657D-A46A-79FD-70E6BA324B5D}"/>
              </a:ext>
            </a:extLst>
          </p:cNvPr>
          <p:cNvSpPr/>
          <p:nvPr/>
        </p:nvSpPr>
        <p:spPr>
          <a:xfrm>
            <a:off x="953037" y="320844"/>
            <a:ext cx="2305318" cy="6692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4" name="Picture 3" descr="The University of Alabama Teaching Innovation and Digital Education">
            <a:extLst>
              <a:ext uri="{FF2B5EF4-FFF2-40B4-BE49-F238E27FC236}">
                <a16:creationId xmlns:a16="http://schemas.microsoft.com/office/drawing/2014/main" id="{A5C9F3F6-C436-22D4-502C-C85314ABB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416" y="320844"/>
            <a:ext cx="2855881" cy="669235"/>
          </a:xfrm>
          <a:prstGeom prst="rect">
            <a:avLst/>
          </a:prstGeom>
          <a:ln>
            <a:solidFill>
              <a:schemeClr val="bg1"/>
            </a:solidFill>
          </a:ln>
        </p:spPr>
      </p:pic>
      <p:sp>
        <p:nvSpPr>
          <p:cNvPr id="2" name="Title 1">
            <a:extLst>
              <a:ext uri="{FF2B5EF4-FFF2-40B4-BE49-F238E27FC236}">
                <a16:creationId xmlns:a16="http://schemas.microsoft.com/office/drawing/2014/main" id="{B822AAD2-401D-2298-1A5F-E3054971B3C2}"/>
              </a:ext>
            </a:extLst>
          </p:cNvPr>
          <p:cNvSpPr>
            <a:spLocks noGrp="1"/>
          </p:cNvSpPr>
          <p:nvPr>
            <p:ph type="ctrTitle"/>
          </p:nvPr>
        </p:nvSpPr>
        <p:spPr>
          <a:xfrm>
            <a:off x="688205" y="2319311"/>
            <a:ext cx="5568864" cy="1778523"/>
          </a:xfrm>
        </p:spPr>
        <p:txBody>
          <a:bodyPr>
            <a:noAutofit/>
          </a:bodyPr>
          <a:lstStyle/>
          <a:p>
            <a:r>
              <a:rPr lang="en-US" sz="4400" b="0" i="0" dirty="0">
                <a:solidFill>
                  <a:schemeClr val="bg1"/>
                </a:solidFill>
                <a:effectLst/>
                <a:latin typeface="Arial" panose="020B0604020202020204" pitchFamily="34" charset="0"/>
                <a:cs typeface="Arial" panose="020B0604020202020204" pitchFamily="34" charset="0"/>
              </a:rPr>
              <a:t>Breaking Barriers</a:t>
            </a:r>
            <a:br>
              <a:rPr lang="en-US" sz="4400" dirty="0">
                <a:solidFill>
                  <a:schemeClr val="bg1"/>
                </a:solidFill>
                <a:latin typeface="Arial" panose="020B0604020202020204" pitchFamily="34" charset="0"/>
                <a:cs typeface="Arial" panose="020B0604020202020204" pitchFamily="34" charset="0"/>
              </a:rPr>
            </a:br>
            <a:r>
              <a:rPr lang="en-US" sz="3200" b="0" i="1" dirty="0">
                <a:solidFill>
                  <a:schemeClr val="bg1"/>
                </a:solidFill>
                <a:effectLst/>
                <a:latin typeface="Arial" panose="020B0604020202020204" pitchFamily="34" charset="0"/>
                <a:cs typeface="Arial" panose="020B0604020202020204" pitchFamily="34" charset="0"/>
              </a:rPr>
              <a:t>Creating Accessible Online Assessments</a:t>
            </a:r>
            <a:endParaRPr lang="en-US" sz="4400" i="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2C4E90C-79BB-0342-347D-CDA75620A94F}"/>
              </a:ext>
            </a:extLst>
          </p:cNvPr>
          <p:cNvSpPr>
            <a:spLocks noGrp="1"/>
          </p:cNvSpPr>
          <p:nvPr>
            <p:ph type="subTitle" idx="1"/>
          </p:nvPr>
        </p:nvSpPr>
        <p:spPr>
          <a:xfrm>
            <a:off x="578733" y="4521631"/>
            <a:ext cx="5568866" cy="669236"/>
          </a:xfrm>
        </p:spPr>
        <p:txBody>
          <a:bodyPr/>
          <a:lstStyle/>
          <a:p>
            <a:r>
              <a:rPr lang="en-US" sz="2400" b="1" dirty="0">
                <a:solidFill>
                  <a:schemeClr val="bg1"/>
                </a:solidFill>
                <a:latin typeface="Arial" panose="020B0604020202020204" pitchFamily="34" charset="0"/>
                <a:cs typeface="Arial" panose="020B0604020202020204" pitchFamily="34" charset="0"/>
              </a:rPr>
              <a:t>Kristin Juhrs Kaylor, M.A.</a:t>
            </a:r>
          </a:p>
        </p:txBody>
      </p:sp>
      <p:grpSp>
        <p:nvGrpSpPr>
          <p:cNvPr id="14" name="Group 13">
            <a:extLst>
              <a:ext uri="{FF2B5EF4-FFF2-40B4-BE49-F238E27FC236}">
                <a16:creationId xmlns:a16="http://schemas.microsoft.com/office/drawing/2014/main" id="{52570240-C5BC-0F77-CF59-93CC4031E65B}"/>
              </a:ext>
              <a:ext uri="{C183D7F6-B498-43B3-948B-1728B52AA6E4}">
                <adec:decorative xmlns:adec="http://schemas.microsoft.com/office/drawing/2017/decorative" val="1"/>
              </a:ext>
            </a:extLst>
          </p:cNvPr>
          <p:cNvGrpSpPr/>
          <p:nvPr/>
        </p:nvGrpSpPr>
        <p:grpSpPr>
          <a:xfrm>
            <a:off x="0" y="4213532"/>
            <a:ext cx="12192000" cy="2427067"/>
            <a:chOff x="0" y="4146607"/>
            <a:chExt cx="12192000" cy="2427067"/>
          </a:xfrm>
          <a:solidFill>
            <a:schemeClr val="bg1"/>
          </a:solidFill>
        </p:grpSpPr>
        <p:sp>
          <p:nvSpPr>
            <p:cNvPr id="5" name="Rectangle 4">
              <a:extLst>
                <a:ext uri="{FF2B5EF4-FFF2-40B4-BE49-F238E27FC236}">
                  <a16:creationId xmlns:a16="http://schemas.microsoft.com/office/drawing/2014/main" id="{1A16D778-7D5D-B986-D469-7A0E6AA1E302}"/>
                </a:ext>
                <a:ext uri="{C183D7F6-B498-43B3-948B-1728B52AA6E4}">
                  <adec:decorative xmlns:adec="http://schemas.microsoft.com/office/drawing/2017/decorative" val="1"/>
                </a:ext>
              </a:extLst>
            </p:cNvPr>
            <p:cNvSpPr/>
            <p:nvPr/>
          </p:nvSpPr>
          <p:spPr>
            <a:xfrm rot="5400000">
              <a:off x="3426295" y="1408515"/>
              <a:ext cx="92681" cy="556886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D91BF21-F373-01B8-8710-A5450875CB32}"/>
                </a:ext>
                <a:ext uri="{C183D7F6-B498-43B3-948B-1728B52AA6E4}">
                  <adec:decorative xmlns:adec="http://schemas.microsoft.com/office/drawing/2017/decorative" val="1"/>
                </a:ext>
              </a:extLst>
            </p:cNvPr>
            <p:cNvSpPr/>
            <p:nvPr/>
          </p:nvSpPr>
          <p:spPr>
            <a:xfrm rot="5400000">
              <a:off x="6040100" y="385255"/>
              <a:ext cx="111800" cy="12192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BBAB7F75-95DC-CE46-28DC-C131CD16C0ED}"/>
                </a:ext>
                <a:ext uri="{C183D7F6-B498-43B3-948B-1728B52AA6E4}">
                  <adec:decorative xmlns:adec="http://schemas.microsoft.com/office/drawing/2017/decorative" val="1"/>
                </a:ext>
              </a:extLst>
            </p:cNvPr>
            <p:cNvCxnSpPr>
              <a:cxnSpLocks/>
            </p:cNvCxnSpPr>
            <p:nvPr/>
          </p:nvCxnSpPr>
          <p:spPr>
            <a:xfrm flipH="1">
              <a:off x="0" y="6573674"/>
              <a:ext cx="121920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3970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BD5B-4392-76DB-2CAE-1109F3BDC09B}"/>
              </a:ext>
            </a:extLst>
          </p:cNvPr>
          <p:cNvSpPr>
            <a:spLocks noGrp="1"/>
          </p:cNvSpPr>
          <p:nvPr>
            <p:ph type="title"/>
          </p:nvPr>
        </p:nvSpPr>
        <p:spPr>
          <a:xfrm>
            <a:off x="838200" y="1097692"/>
            <a:ext cx="10515600" cy="669235"/>
          </a:xfrm>
        </p:spPr>
        <p:txBody>
          <a:bodyPr>
            <a:noAutofit/>
          </a:bodyPr>
          <a:lstStyle/>
          <a:p>
            <a:pPr algn="ctr"/>
            <a:r>
              <a:rPr lang="en-US" sz="3600" dirty="0">
                <a:solidFill>
                  <a:srgbClr val="9E1B32"/>
                </a:solidFill>
                <a:latin typeface="Arial" panose="020B0604020202020204" pitchFamily="34" charset="0"/>
                <a:cs typeface="Arial" panose="020B0604020202020204" pitchFamily="34" charset="0"/>
              </a:rPr>
              <a:t>What is Easiest Way of Providing Alt Text?</a:t>
            </a:r>
            <a:endParaRPr lang="en-US" sz="3600" dirty="0">
              <a:solidFill>
                <a:srgbClr val="9E1B32"/>
              </a:solidFill>
            </a:endParaRPr>
          </a:p>
        </p:txBody>
      </p:sp>
      <p:sp>
        <p:nvSpPr>
          <p:cNvPr id="3" name="Content Placeholder 2">
            <a:extLst>
              <a:ext uri="{FF2B5EF4-FFF2-40B4-BE49-F238E27FC236}">
                <a16:creationId xmlns:a16="http://schemas.microsoft.com/office/drawing/2014/main" id="{9AEFB623-6FD4-B3E5-8034-AEFC9748A6EA}"/>
              </a:ext>
            </a:extLst>
          </p:cNvPr>
          <p:cNvSpPr>
            <a:spLocks noGrp="1"/>
          </p:cNvSpPr>
          <p:nvPr>
            <p:ph idx="1"/>
          </p:nvPr>
        </p:nvSpPr>
        <p:spPr>
          <a:xfrm>
            <a:off x="838200" y="2349661"/>
            <a:ext cx="10515600" cy="3827302"/>
          </a:xfrm>
        </p:spPr>
        <p:txBody>
          <a:bodyPr>
            <a:normAutofit/>
          </a:bodyPr>
          <a:lstStyle/>
          <a:p>
            <a:pPr marL="0" indent="0">
              <a:buNone/>
            </a:pPr>
            <a:r>
              <a:rPr lang="en-US" dirty="0">
                <a:latin typeface="Arial" panose="020B0604020202020204" pitchFamily="34" charset="0"/>
                <a:cs typeface="Arial" panose="020B0604020202020204" pitchFamily="34" charset="0"/>
              </a:rPr>
              <a:t>Chat GPT 4 can author your alt text for you!</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All you do is:</a:t>
            </a:r>
          </a:p>
          <a:p>
            <a:pPr marL="514350" indent="-514350">
              <a:buFont typeface="+mj-lt"/>
              <a:buAutoNum type="arabicPeriod"/>
            </a:pPr>
            <a:r>
              <a:rPr lang="en-US" dirty="0">
                <a:latin typeface="Arial" panose="020B0604020202020204" pitchFamily="34" charset="0"/>
                <a:cs typeface="Arial" panose="020B0604020202020204" pitchFamily="34" charset="0"/>
              </a:rPr>
              <a:t>Upload the image with a standard prompt.</a:t>
            </a:r>
          </a:p>
          <a:p>
            <a:pPr marL="514350" indent="-514350">
              <a:buFont typeface="+mj-lt"/>
              <a:buAutoNum type="arabicPeriod"/>
            </a:pPr>
            <a:r>
              <a:rPr lang="en-US" dirty="0">
                <a:latin typeface="Arial" panose="020B0604020202020204" pitchFamily="34" charset="0"/>
                <a:cs typeface="Arial" panose="020B0604020202020204" pitchFamily="34" charset="0"/>
              </a:rPr>
              <a:t>Copy/paste the results as the alt text for the image.</a:t>
            </a:r>
          </a:p>
        </p:txBody>
      </p:sp>
      <p:pic>
        <p:nvPicPr>
          <p:cNvPr id="4" name="Picture 3" descr="The University of Alabama Teaching Innovation and Digital Education">
            <a:extLst>
              <a:ext uri="{FF2B5EF4-FFF2-40B4-BE49-F238E27FC236}">
                <a16:creationId xmlns:a16="http://schemas.microsoft.com/office/drawing/2014/main" id="{B80B7CFF-FE45-4605-1C11-369D0B037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grpSp>
        <p:nvGrpSpPr>
          <p:cNvPr id="8" name="Group 7">
            <a:extLst>
              <a:ext uri="{FF2B5EF4-FFF2-40B4-BE49-F238E27FC236}">
                <a16:creationId xmlns:a16="http://schemas.microsoft.com/office/drawing/2014/main" id="{0E50519D-4F3E-6BB3-87CF-8589A78FE7CC}"/>
              </a:ext>
              <a:ext uri="{C183D7F6-B498-43B3-948B-1728B52AA6E4}">
                <adec:decorative xmlns:adec="http://schemas.microsoft.com/office/drawing/2017/decorative" val="1"/>
              </a:ext>
            </a:extLst>
          </p:cNvPr>
          <p:cNvGrpSpPr/>
          <p:nvPr/>
        </p:nvGrpSpPr>
        <p:grpSpPr>
          <a:xfrm>
            <a:off x="0" y="1924645"/>
            <a:ext cx="12192000" cy="4649029"/>
            <a:chOff x="0" y="1924645"/>
            <a:chExt cx="12192000" cy="4649029"/>
          </a:xfrm>
        </p:grpSpPr>
        <p:sp>
          <p:nvSpPr>
            <p:cNvPr id="9" name="Rectangle 8">
              <a:extLst>
                <a:ext uri="{FF2B5EF4-FFF2-40B4-BE49-F238E27FC236}">
                  <a16:creationId xmlns:a16="http://schemas.microsoft.com/office/drawing/2014/main" id="{F05195F5-EE45-57B2-1A38-9D5E2E95E66B}"/>
                </a:ext>
              </a:extLst>
            </p:cNvPr>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EAE1405-C172-F1C6-DBB2-1C1DBE8D751E}"/>
                </a:ext>
              </a:extLst>
            </p:cNvPr>
            <p:cNvCxnSpPr>
              <a:cxnSpLocks/>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0B43CD8-F722-CEDA-87A6-65771021CFFA}"/>
                </a:ext>
              </a:extLst>
            </p:cNvPr>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18336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BD5B-4392-76DB-2CAE-1109F3BDC09B}"/>
              </a:ext>
            </a:extLst>
          </p:cNvPr>
          <p:cNvSpPr>
            <a:spLocks noGrp="1"/>
          </p:cNvSpPr>
          <p:nvPr>
            <p:ph type="title"/>
          </p:nvPr>
        </p:nvSpPr>
        <p:spPr>
          <a:xfrm>
            <a:off x="838200" y="990080"/>
            <a:ext cx="10515600" cy="776848"/>
          </a:xfrm>
        </p:spPr>
        <p:txBody>
          <a:bodyPr>
            <a:noAutofit/>
          </a:bodyPr>
          <a:lstStyle/>
          <a:p>
            <a:pPr algn="ctr"/>
            <a:r>
              <a:rPr lang="en-US" sz="4400" dirty="0">
                <a:solidFill>
                  <a:srgbClr val="9E1B32"/>
                </a:solidFill>
                <a:latin typeface="Arial" panose="020B0604020202020204" pitchFamily="34" charset="0"/>
                <a:cs typeface="Arial" panose="020B0604020202020204" pitchFamily="34" charset="0"/>
              </a:rPr>
              <a:t>General At Text Prompt:</a:t>
            </a:r>
            <a:br>
              <a:rPr lang="en-US" sz="4400" dirty="0">
                <a:solidFill>
                  <a:srgbClr val="9E1B32"/>
                </a:solidFill>
                <a:latin typeface="Arial" panose="020B0604020202020204" pitchFamily="34" charset="0"/>
                <a:cs typeface="Arial" panose="020B0604020202020204" pitchFamily="34" charset="0"/>
              </a:rPr>
            </a:br>
            <a:r>
              <a:rPr lang="en-US" sz="2800" dirty="0">
                <a:solidFill>
                  <a:srgbClr val="9E1B32"/>
                </a:solidFill>
                <a:latin typeface="Arial" panose="020B0604020202020204" pitchFamily="34" charset="0"/>
                <a:cs typeface="Arial" panose="020B0604020202020204" pitchFamily="34" charset="0"/>
              </a:rPr>
              <a:t>Images, Infographics, Diagrams, Charts, and Figurative Images</a:t>
            </a:r>
            <a:endParaRPr lang="en-US" sz="3600" dirty="0">
              <a:solidFill>
                <a:srgbClr val="9E1B32"/>
              </a:solidFill>
            </a:endParaRPr>
          </a:p>
        </p:txBody>
      </p:sp>
      <p:sp>
        <p:nvSpPr>
          <p:cNvPr id="3" name="Content Placeholder 2">
            <a:extLst>
              <a:ext uri="{FF2B5EF4-FFF2-40B4-BE49-F238E27FC236}">
                <a16:creationId xmlns:a16="http://schemas.microsoft.com/office/drawing/2014/main" id="{9AEFB623-6FD4-B3E5-8034-AEFC9748A6EA}"/>
              </a:ext>
            </a:extLst>
          </p:cNvPr>
          <p:cNvSpPr>
            <a:spLocks noGrp="1"/>
          </p:cNvSpPr>
          <p:nvPr>
            <p:ph idx="1"/>
          </p:nvPr>
        </p:nvSpPr>
        <p:spPr>
          <a:xfrm>
            <a:off x="838200" y="2349661"/>
            <a:ext cx="10515600" cy="3827302"/>
          </a:xfrm>
        </p:spPr>
        <p:txBody>
          <a:bodyPr>
            <a:normAutofit/>
          </a:bodyPr>
          <a:lstStyle/>
          <a:p>
            <a:pPr marL="514350" indent="-514350">
              <a:lnSpc>
                <a:spcPct val="100000"/>
              </a:lnSpc>
              <a:spcBef>
                <a:spcPts val="1200"/>
              </a:spcBef>
              <a:spcAft>
                <a:spcPts val="1200"/>
              </a:spcAft>
              <a:buFont typeface="+mj-lt"/>
              <a:buAutoNum type="arabicPeriod"/>
            </a:pPr>
            <a:r>
              <a:rPr lang="en-US" dirty="0">
                <a:latin typeface="Arial" panose="020B0604020202020204" pitchFamily="34" charset="0"/>
                <a:cs typeface="Arial" panose="020B0604020202020204" pitchFamily="34" charset="0"/>
              </a:rPr>
              <a:t>Upload the Image and Paste the Chat GPT 4 Prompt: </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i="1" dirty="0">
                <a:solidFill>
                  <a:srgbClr val="9E1B32"/>
                </a:solidFill>
                <a:latin typeface="Arial" panose="020B0604020202020204" pitchFamily="34" charset="0"/>
                <a:cs typeface="Arial" panose="020B0604020202020204" pitchFamily="34" charset="0"/>
              </a:rPr>
              <a:t>Create a textual description image with all of the information in it for a screen reader.</a:t>
            </a:r>
          </a:p>
          <a:p>
            <a:pPr marL="514350" indent="-514350" rtl="0">
              <a:lnSpc>
                <a:spcPct val="100000"/>
              </a:lnSpc>
              <a:spcBef>
                <a:spcPts val="1200"/>
              </a:spcBef>
              <a:spcAft>
                <a:spcPts val="1200"/>
              </a:spcAft>
              <a:buFont typeface="+mj-lt"/>
              <a:buAutoNum type="arabicPeriod"/>
            </a:pPr>
            <a:r>
              <a:rPr lang="en-US" dirty="0">
                <a:latin typeface="Arial" panose="020B0604020202020204" pitchFamily="34" charset="0"/>
                <a:cs typeface="Arial" panose="020B0604020202020204" pitchFamily="34" charset="0"/>
              </a:rPr>
              <a:t>Select </a:t>
            </a:r>
            <a:r>
              <a:rPr lang="en-US" i="1" dirty="0">
                <a:latin typeface="Arial" panose="020B0604020202020204" pitchFamily="34" charset="0"/>
                <a:cs typeface="Arial" panose="020B0604020202020204" pitchFamily="34" charset="0"/>
              </a:rPr>
              <a:t>Send Message</a:t>
            </a:r>
            <a:r>
              <a:rPr lang="en-US" dirty="0">
                <a:latin typeface="Arial" panose="020B0604020202020204" pitchFamily="34" charset="0"/>
                <a:cs typeface="Arial" panose="020B0604020202020204" pitchFamily="34" charset="0"/>
              </a:rPr>
              <a:t>.</a:t>
            </a:r>
          </a:p>
          <a:p>
            <a:pPr marL="514350" indent="-514350">
              <a:lnSpc>
                <a:spcPct val="100000"/>
              </a:lnSpc>
              <a:spcBef>
                <a:spcPts val="1200"/>
              </a:spcBef>
              <a:spcAft>
                <a:spcPts val="1200"/>
              </a:spcAft>
              <a:buFont typeface="+mj-lt"/>
              <a:buAutoNum type="arabicPeriod"/>
            </a:pPr>
            <a:r>
              <a:rPr lang="en-US" b="0" dirty="0">
                <a:effectLst/>
                <a:latin typeface="Arial" panose="020B0604020202020204" pitchFamily="34" charset="0"/>
                <a:cs typeface="Arial" panose="020B0604020202020204" pitchFamily="34" charset="0"/>
              </a:rPr>
              <a:t>Copy and paste the output as the alt text.</a:t>
            </a:r>
          </a:p>
        </p:txBody>
      </p:sp>
      <p:pic>
        <p:nvPicPr>
          <p:cNvPr id="4" name="Picture 3" descr="The University of Alabama Teaching Innovation and Digital Education">
            <a:extLst>
              <a:ext uri="{FF2B5EF4-FFF2-40B4-BE49-F238E27FC236}">
                <a16:creationId xmlns:a16="http://schemas.microsoft.com/office/drawing/2014/main" id="{B80B7CFF-FE45-4605-1C11-369D0B037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grpSp>
        <p:nvGrpSpPr>
          <p:cNvPr id="8" name="Group 7">
            <a:extLst>
              <a:ext uri="{FF2B5EF4-FFF2-40B4-BE49-F238E27FC236}">
                <a16:creationId xmlns:a16="http://schemas.microsoft.com/office/drawing/2014/main" id="{0E50519D-4F3E-6BB3-87CF-8589A78FE7CC}"/>
              </a:ext>
              <a:ext uri="{C183D7F6-B498-43B3-948B-1728B52AA6E4}">
                <adec:decorative xmlns:adec="http://schemas.microsoft.com/office/drawing/2017/decorative" val="1"/>
              </a:ext>
            </a:extLst>
          </p:cNvPr>
          <p:cNvGrpSpPr/>
          <p:nvPr/>
        </p:nvGrpSpPr>
        <p:grpSpPr>
          <a:xfrm>
            <a:off x="0" y="1924645"/>
            <a:ext cx="12192000" cy="4649029"/>
            <a:chOff x="0" y="1924645"/>
            <a:chExt cx="12192000" cy="4649029"/>
          </a:xfrm>
        </p:grpSpPr>
        <p:sp>
          <p:nvSpPr>
            <p:cNvPr id="9" name="Rectangle 8">
              <a:extLst>
                <a:ext uri="{FF2B5EF4-FFF2-40B4-BE49-F238E27FC236}">
                  <a16:creationId xmlns:a16="http://schemas.microsoft.com/office/drawing/2014/main" id="{F05195F5-EE45-57B2-1A38-9D5E2E95E66B}"/>
                </a:ext>
              </a:extLst>
            </p:cNvPr>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EAE1405-C172-F1C6-DBB2-1C1DBE8D751E}"/>
                </a:ext>
              </a:extLst>
            </p:cNvPr>
            <p:cNvCxnSpPr>
              <a:cxnSpLocks/>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0B43CD8-F722-CEDA-87A6-65771021CFFA}"/>
                </a:ext>
              </a:extLst>
            </p:cNvPr>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Send Message button in Chat GPT 4">
            <a:extLst>
              <a:ext uri="{FF2B5EF4-FFF2-40B4-BE49-F238E27FC236}">
                <a16:creationId xmlns:a16="http://schemas.microsoft.com/office/drawing/2014/main" id="{1F035541-9CF3-3F61-EE88-369A8F55458B}"/>
              </a:ext>
            </a:extLst>
          </p:cNvPr>
          <p:cNvPicPr>
            <a:picLocks noChangeAspect="1"/>
          </p:cNvPicPr>
          <p:nvPr/>
        </p:nvPicPr>
        <p:blipFill>
          <a:blip r:embed="rId3"/>
          <a:stretch>
            <a:fillRect/>
          </a:stretch>
        </p:blipFill>
        <p:spPr>
          <a:xfrm>
            <a:off x="5163814" y="4263312"/>
            <a:ext cx="676369" cy="733527"/>
          </a:xfrm>
          <a:prstGeom prst="rect">
            <a:avLst/>
          </a:prstGeom>
        </p:spPr>
      </p:pic>
    </p:spTree>
    <p:extLst>
      <p:ext uri="{BB962C8B-B14F-4D97-AF65-F5344CB8AC3E}">
        <p14:creationId xmlns:p14="http://schemas.microsoft.com/office/powerpoint/2010/main" val="1150366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BD5B-4392-76DB-2CAE-1109F3BDC09B}"/>
              </a:ext>
            </a:extLst>
          </p:cNvPr>
          <p:cNvSpPr>
            <a:spLocks noGrp="1"/>
          </p:cNvSpPr>
          <p:nvPr>
            <p:ph type="title"/>
          </p:nvPr>
        </p:nvSpPr>
        <p:spPr>
          <a:xfrm>
            <a:off x="838200" y="1097692"/>
            <a:ext cx="10515600" cy="669235"/>
          </a:xfrm>
        </p:spPr>
        <p:txBody>
          <a:bodyPr>
            <a:noAutofit/>
          </a:bodyPr>
          <a:lstStyle/>
          <a:p>
            <a:pPr algn="ctr"/>
            <a:r>
              <a:rPr lang="en-US" sz="4400" dirty="0">
                <a:solidFill>
                  <a:srgbClr val="9E1B32"/>
                </a:solidFill>
                <a:latin typeface="Arial" panose="020B0604020202020204" pitchFamily="34" charset="0"/>
                <a:cs typeface="Arial" panose="020B0604020202020204" pitchFamily="34" charset="0"/>
              </a:rPr>
              <a:t>Art Appreciation Prompt</a:t>
            </a:r>
            <a:endParaRPr lang="en-US" sz="3600" dirty="0">
              <a:solidFill>
                <a:srgbClr val="9E1B32"/>
              </a:solidFill>
            </a:endParaRPr>
          </a:p>
        </p:txBody>
      </p:sp>
      <p:sp>
        <p:nvSpPr>
          <p:cNvPr id="3" name="Content Placeholder 2">
            <a:extLst>
              <a:ext uri="{FF2B5EF4-FFF2-40B4-BE49-F238E27FC236}">
                <a16:creationId xmlns:a16="http://schemas.microsoft.com/office/drawing/2014/main" id="{9AEFB623-6FD4-B3E5-8034-AEFC9748A6EA}"/>
              </a:ext>
            </a:extLst>
          </p:cNvPr>
          <p:cNvSpPr>
            <a:spLocks noGrp="1"/>
          </p:cNvSpPr>
          <p:nvPr>
            <p:ph idx="1"/>
          </p:nvPr>
        </p:nvSpPr>
        <p:spPr>
          <a:xfrm>
            <a:off x="838200" y="2349661"/>
            <a:ext cx="10515600" cy="3827302"/>
          </a:xfrm>
        </p:spPr>
        <p:txBody>
          <a:bodyPr>
            <a:normAutofit/>
          </a:bodyPr>
          <a:lstStyle/>
          <a:p>
            <a:pPr marL="514350" indent="-514350" rtl="0">
              <a:lnSpc>
                <a:spcPct val="100000"/>
              </a:lnSpc>
              <a:spcBef>
                <a:spcPts val="1200"/>
              </a:spcBef>
              <a:spcAft>
                <a:spcPts val="1200"/>
              </a:spcAft>
              <a:buFont typeface="+mj-lt"/>
              <a:buAutoNum type="arabicPeriod"/>
            </a:pPr>
            <a:r>
              <a:rPr lang="en-US" dirty="0">
                <a:latin typeface="Arial" panose="020B0604020202020204" pitchFamily="34" charset="0"/>
                <a:cs typeface="Arial" panose="020B0604020202020204" pitchFamily="34" charset="0"/>
              </a:rPr>
              <a:t>Upload the Image and Paste the Chat GPT 4 Prompt: </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i="1" dirty="0">
                <a:solidFill>
                  <a:srgbClr val="9E1B32"/>
                </a:solidFill>
                <a:latin typeface="Arial" panose="020B0604020202020204" pitchFamily="34" charset="0"/>
                <a:cs typeface="Arial" panose="020B0604020202020204" pitchFamily="34" charset="0"/>
              </a:rPr>
              <a:t>Identify the name of this piece of art, explain the art techniques and style used, and write a textual description image with all of the information in it for a screen reader.</a:t>
            </a:r>
          </a:p>
          <a:p>
            <a:pPr marL="514350" indent="-514350" rtl="0">
              <a:lnSpc>
                <a:spcPct val="100000"/>
              </a:lnSpc>
              <a:spcBef>
                <a:spcPts val="1200"/>
              </a:spcBef>
              <a:spcAft>
                <a:spcPts val="1200"/>
              </a:spcAft>
              <a:buFont typeface="+mj-lt"/>
              <a:buAutoNum type="arabicPeriod"/>
            </a:pPr>
            <a:r>
              <a:rPr lang="en-US" dirty="0">
                <a:latin typeface="Arial" panose="020B0604020202020204" pitchFamily="34" charset="0"/>
                <a:cs typeface="Arial" panose="020B0604020202020204" pitchFamily="34" charset="0"/>
              </a:rPr>
              <a:t>Select </a:t>
            </a:r>
            <a:r>
              <a:rPr lang="en-US" i="1" dirty="0">
                <a:latin typeface="Arial" panose="020B0604020202020204" pitchFamily="34" charset="0"/>
                <a:cs typeface="Arial" panose="020B0604020202020204" pitchFamily="34" charset="0"/>
              </a:rPr>
              <a:t>Send Message</a:t>
            </a:r>
            <a:r>
              <a:rPr lang="en-US" dirty="0">
                <a:latin typeface="Arial" panose="020B0604020202020204" pitchFamily="34" charset="0"/>
                <a:cs typeface="Arial" panose="020B0604020202020204" pitchFamily="34" charset="0"/>
              </a:rPr>
              <a:t>.</a:t>
            </a:r>
          </a:p>
          <a:p>
            <a:pPr marL="514350" indent="-514350">
              <a:lnSpc>
                <a:spcPct val="100000"/>
              </a:lnSpc>
              <a:spcBef>
                <a:spcPts val="1200"/>
              </a:spcBef>
              <a:spcAft>
                <a:spcPts val="1200"/>
              </a:spcAft>
              <a:buFont typeface="+mj-lt"/>
              <a:buAutoNum type="arabicPeriod"/>
            </a:pPr>
            <a:r>
              <a:rPr lang="en-US" b="0" dirty="0">
                <a:effectLst/>
                <a:latin typeface="Arial" panose="020B0604020202020204" pitchFamily="34" charset="0"/>
                <a:cs typeface="Arial" panose="020B0604020202020204" pitchFamily="34" charset="0"/>
              </a:rPr>
              <a:t>Copy and paste the output as the alt text.</a:t>
            </a:r>
          </a:p>
        </p:txBody>
      </p:sp>
      <p:pic>
        <p:nvPicPr>
          <p:cNvPr id="4" name="Picture 3" descr="The University of Alabama Teaching Innovation and Digital Education">
            <a:extLst>
              <a:ext uri="{FF2B5EF4-FFF2-40B4-BE49-F238E27FC236}">
                <a16:creationId xmlns:a16="http://schemas.microsoft.com/office/drawing/2014/main" id="{B80B7CFF-FE45-4605-1C11-369D0B037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grpSp>
        <p:nvGrpSpPr>
          <p:cNvPr id="8" name="Group 7">
            <a:extLst>
              <a:ext uri="{FF2B5EF4-FFF2-40B4-BE49-F238E27FC236}">
                <a16:creationId xmlns:a16="http://schemas.microsoft.com/office/drawing/2014/main" id="{0E50519D-4F3E-6BB3-87CF-8589A78FE7CC}"/>
              </a:ext>
              <a:ext uri="{C183D7F6-B498-43B3-948B-1728B52AA6E4}">
                <adec:decorative xmlns:adec="http://schemas.microsoft.com/office/drawing/2017/decorative" val="1"/>
              </a:ext>
            </a:extLst>
          </p:cNvPr>
          <p:cNvGrpSpPr/>
          <p:nvPr/>
        </p:nvGrpSpPr>
        <p:grpSpPr>
          <a:xfrm>
            <a:off x="0" y="1924645"/>
            <a:ext cx="12192000" cy="4649029"/>
            <a:chOff x="0" y="1924645"/>
            <a:chExt cx="12192000" cy="4649029"/>
          </a:xfrm>
        </p:grpSpPr>
        <p:sp>
          <p:nvSpPr>
            <p:cNvPr id="9" name="Rectangle 8">
              <a:extLst>
                <a:ext uri="{FF2B5EF4-FFF2-40B4-BE49-F238E27FC236}">
                  <a16:creationId xmlns:a16="http://schemas.microsoft.com/office/drawing/2014/main" id="{F05195F5-EE45-57B2-1A38-9D5E2E95E66B}"/>
                </a:ext>
              </a:extLst>
            </p:cNvPr>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EAE1405-C172-F1C6-DBB2-1C1DBE8D751E}"/>
                </a:ext>
              </a:extLst>
            </p:cNvPr>
            <p:cNvCxnSpPr>
              <a:cxnSpLocks/>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0B43CD8-F722-CEDA-87A6-65771021CFFA}"/>
                </a:ext>
              </a:extLst>
            </p:cNvPr>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Send Message button in Chat GPT 4">
            <a:extLst>
              <a:ext uri="{FF2B5EF4-FFF2-40B4-BE49-F238E27FC236}">
                <a16:creationId xmlns:a16="http://schemas.microsoft.com/office/drawing/2014/main" id="{1F035541-9CF3-3F61-EE88-369A8F55458B}"/>
              </a:ext>
            </a:extLst>
          </p:cNvPr>
          <p:cNvPicPr>
            <a:picLocks noChangeAspect="1"/>
          </p:cNvPicPr>
          <p:nvPr/>
        </p:nvPicPr>
        <p:blipFill>
          <a:blip r:embed="rId3"/>
          <a:stretch>
            <a:fillRect/>
          </a:stretch>
        </p:blipFill>
        <p:spPr>
          <a:xfrm>
            <a:off x="5087614" y="4644312"/>
            <a:ext cx="676369" cy="733527"/>
          </a:xfrm>
          <a:prstGeom prst="rect">
            <a:avLst/>
          </a:prstGeom>
        </p:spPr>
      </p:pic>
    </p:spTree>
    <p:extLst>
      <p:ext uri="{BB962C8B-B14F-4D97-AF65-F5344CB8AC3E}">
        <p14:creationId xmlns:p14="http://schemas.microsoft.com/office/powerpoint/2010/main" val="932060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BD5B-4392-76DB-2CAE-1109F3BDC09B}"/>
              </a:ext>
            </a:extLst>
          </p:cNvPr>
          <p:cNvSpPr>
            <a:spLocks noGrp="1"/>
          </p:cNvSpPr>
          <p:nvPr>
            <p:ph type="title"/>
          </p:nvPr>
        </p:nvSpPr>
        <p:spPr>
          <a:xfrm>
            <a:off x="838200" y="1097692"/>
            <a:ext cx="10515600" cy="669235"/>
          </a:xfrm>
        </p:spPr>
        <p:txBody>
          <a:bodyPr>
            <a:noAutofit/>
          </a:bodyPr>
          <a:lstStyle/>
          <a:p>
            <a:pPr algn="ctr"/>
            <a:r>
              <a:rPr lang="en-US" sz="4400" dirty="0">
                <a:solidFill>
                  <a:srgbClr val="9E1B32"/>
                </a:solidFill>
                <a:latin typeface="Arial" panose="020B0604020202020204" pitchFamily="34" charset="0"/>
                <a:cs typeface="Arial" panose="020B0604020202020204" pitchFamily="34" charset="0"/>
              </a:rPr>
              <a:t>Tables, Scatter Plots, and Graphs Prompt</a:t>
            </a:r>
            <a:endParaRPr lang="en-US" sz="3600" dirty="0">
              <a:solidFill>
                <a:srgbClr val="9E1B32"/>
              </a:solidFill>
            </a:endParaRPr>
          </a:p>
        </p:txBody>
      </p:sp>
      <p:sp>
        <p:nvSpPr>
          <p:cNvPr id="3" name="Content Placeholder 2">
            <a:extLst>
              <a:ext uri="{FF2B5EF4-FFF2-40B4-BE49-F238E27FC236}">
                <a16:creationId xmlns:a16="http://schemas.microsoft.com/office/drawing/2014/main" id="{9AEFB623-6FD4-B3E5-8034-AEFC9748A6EA}"/>
              </a:ext>
            </a:extLst>
          </p:cNvPr>
          <p:cNvSpPr>
            <a:spLocks noGrp="1"/>
          </p:cNvSpPr>
          <p:nvPr>
            <p:ph idx="1"/>
          </p:nvPr>
        </p:nvSpPr>
        <p:spPr>
          <a:xfrm>
            <a:off x="838200" y="2349661"/>
            <a:ext cx="10515600" cy="3827302"/>
          </a:xfrm>
        </p:spPr>
        <p:txBody>
          <a:bodyPr>
            <a:normAutofit/>
          </a:bodyPr>
          <a:lstStyle/>
          <a:p>
            <a:pPr marL="514350" indent="-514350" rtl="0">
              <a:lnSpc>
                <a:spcPct val="100000"/>
              </a:lnSpc>
              <a:spcBef>
                <a:spcPts val="1200"/>
              </a:spcBef>
              <a:spcAft>
                <a:spcPts val="1200"/>
              </a:spcAft>
              <a:buFont typeface="+mj-lt"/>
              <a:buAutoNum type="arabicPeriod"/>
            </a:pPr>
            <a:r>
              <a:rPr lang="en-US" dirty="0">
                <a:latin typeface="Arial" panose="020B0604020202020204" pitchFamily="34" charset="0"/>
                <a:cs typeface="Arial" panose="020B0604020202020204" pitchFamily="34" charset="0"/>
              </a:rPr>
              <a:t>Upload the Image and Paste the Chat GPT 4 Prompt: </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i="1" dirty="0">
                <a:solidFill>
                  <a:srgbClr val="9E1B32"/>
                </a:solidFill>
                <a:latin typeface="Arial" panose="020B0604020202020204" pitchFamily="34" charset="0"/>
                <a:cs typeface="Arial" panose="020B0604020202020204" pitchFamily="34" charset="0"/>
              </a:rPr>
              <a:t>Create a textual description image with all of the information in it in list </a:t>
            </a:r>
            <a:r>
              <a:rPr lang="en-US" i="1" dirty="0" err="1">
                <a:solidFill>
                  <a:srgbClr val="9E1B32"/>
                </a:solidFill>
                <a:latin typeface="Arial" panose="020B0604020202020204" pitchFamily="34" charset="0"/>
                <a:cs typeface="Arial" panose="020B0604020202020204" pitchFamily="34" charset="0"/>
              </a:rPr>
              <a:t>paragrah</a:t>
            </a:r>
            <a:r>
              <a:rPr lang="en-US" i="1" dirty="0">
                <a:solidFill>
                  <a:srgbClr val="9E1B32"/>
                </a:solidFill>
                <a:latin typeface="Arial" panose="020B0604020202020204" pitchFamily="34" charset="0"/>
                <a:cs typeface="Arial" panose="020B0604020202020204" pitchFamily="34" charset="0"/>
              </a:rPr>
              <a:t> format for a screen reader. Include all of the data points and numbers.</a:t>
            </a:r>
          </a:p>
          <a:p>
            <a:pPr marL="514350" indent="-514350" rtl="0">
              <a:lnSpc>
                <a:spcPct val="100000"/>
              </a:lnSpc>
              <a:spcBef>
                <a:spcPts val="1200"/>
              </a:spcBef>
              <a:spcAft>
                <a:spcPts val="1200"/>
              </a:spcAft>
              <a:buFont typeface="+mj-lt"/>
              <a:buAutoNum type="arabicPeriod"/>
            </a:pPr>
            <a:r>
              <a:rPr lang="en-US" dirty="0">
                <a:latin typeface="Arial" panose="020B0604020202020204" pitchFamily="34" charset="0"/>
                <a:cs typeface="Arial" panose="020B0604020202020204" pitchFamily="34" charset="0"/>
              </a:rPr>
              <a:t>Select </a:t>
            </a:r>
            <a:r>
              <a:rPr lang="en-US" i="1" dirty="0">
                <a:latin typeface="Arial" panose="020B0604020202020204" pitchFamily="34" charset="0"/>
                <a:cs typeface="Arial" panose="020B0604020202020204" pitchFamily="34" charset="0"/>
              </a:rPr>
              <a:t>Send Message</a:t>
            </a:r>
            <a:r>
              <a:rPr lang="en-US" dirty="0">
                <a:latin typeface="Arial" panose="020B0604020202020204" pitchFamily="34" charset="0"/>
                <a:cs typeface="Arial" panose="020B0604020202020204" pitchFamily="34" charset="0"/>
              </a:rPr>
              <a:t>.</a:t>
            </a:r>
          </a:p>
          <a:p>
            <a:pPr marL="514350" indent="-514350">
              <a:lnSpc>
                <a:spcPct val="100000"/>
              </a:lnSpc>
              <a:spcBef>
                <a:spcPts val="1200"/>
              </a:spcBef>
              <a:spcAft>
                <a:spcPts val="1200"/>
              </a:spcAft>
              <a:buFont typeface="+mj-lt"/>
              <a:buAutoNum type="arabicPeriod"/>
            </a:pPr>
            <a:r>
              <a:rPr lang="en-US" b="0" dirty="0">
                <a:effectLst/>
                <a:latin typeface="Arial" panose="020B0604020202020204" pitchFamily="34" charset="0"/>
                <a:cs typeface="Arial" panose="020B0604020202020204" pitchFamily="34" charset="0"/>
              </a:rPr>
              <a:t>Copy and paste the output as the alt text.</a:t>
            </a:r>
          </a:p>
        </p:txBody>
      </p:sp>
      <p:pic>
        <p:nvPicPr>
          <p:cNvPr id="4" name="Picture 3" descr="The University of Alabama Teaching Innovation and Digital Education">
            <a:extLst>
              <a:ext uri="{FF2B5EF4-FFF2-40B4-BE49-F238E27FC236}">
                <a16:creationId xmlns:a16="http://schemas.microsoft.com/office/drawing/2014/main" id="{B80B7CFF-FE45-4605-1C11-369D0B037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grpSp>
        <p:nvGrpSpPr>
          <p:cNvPr id="8" name="Group 7">
            <a:extLst>
              <a:ext uri="{FF2B5EF4-FFF2-40B4-BE49-F238E27FC236}">
                <a16:creationId xmlns:a16="http://schemas.microsoft.com/office/drawing/2014/main" id="{0E50519D-4F3E-6BB3-87CF-8589A78FE7CC}"/>
              </a:ext>
              <a:ext uri="{C183D7F6-B498-43B3-948B-1728B52AA6E4}">
                <adec:decorative xmlns:adec="http://schemas.microsoft.com/office/drawing/2017/decorative" val="1"/>
              </a:ext>
            </a:extLst>
          </p:cNvPr>
          <p:cNvGrpSpPr/>
          <p:nvPr/>
        </p:nvGrpSpPr>
        <p:grpSpPr>
          <a:xfrm>
            <a:off x="0" y="1924645"/>
            <a:ext cx="12192000" cy="4649029"/>
            <a:chOff x="0" y="1924645"/>
            <a:chExt cx="12192000" cy="4649029"/>
          </a:xfrm>
        </p:grpSpPr>
        <p:sp>
          <p:nvSpPr>
            <p:cNvPr id="9" name="Rectangle 8">
              <a:extLst>
                <a:ext uri="{FF2B5EF4-FFF2-40B4-BE49-F238E27FC236}">
                  <a16:creationId xmlns:a16="http://schemas.microsoft.com/office/drawing/2014/main" id="{F05195F5-EE45-57B2-1A38-9D5E2E95E66B}"/>
                </a:ext>
              </a:extLst>
            </p:cNvPr>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EAE1405-C172-F1C6-DBB2-1C1DBE8D751E}"/>
                </a:ext>
              </a:extLst>
            </p:cNvPr>
            <p:cNvCxnSpPr>
              <a:cxnSpLocks/>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0B43CD8-F722-CEDA-87A6-65771021CFFA}"/>
                </a:ext>
              </a:extLst>
            </p:cNvPr>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Send Message button in Chat GPT 4">
            <a:extLst>
              <a:ext uri="{FF2B5EF4-FFF2-40B4-BE49-F238E27FC236}">
                <a16:creationId xmlns:a16="http://schemas.microsoft.com/office/drawing/2014/main" id="{1F035541-9CF3-3F61-EE88-369A8F55458B}"/>
              </a:ext>
            </a:extLst>
          </p:cNvPr>
          <p:cNvPicPr>
            <a:picLocks noChangeAspect="1"/>
          </p:cNvPicPr>
          <p:nvPr/>
        </p:nvPicPr>
        <p:blipFill>
          <a:blip r:embed="rId3"/>
          <a:stretch>
            <a:fillRect/>
          </a:stretch>
        </p:blipFill>
        <p:spPr>
          <a:xfrm>
            <a:off x="5087614" y="4644312"/>
            <a:ext cx="676369" cy="733527"/>
          </a:xfrm>
          <a:prstGeom prst="rect">
            <a:avLst/>
          </a:prstGeom>
        </p:spPr>
      </p:pic>
    </p:spTree>
    <p:extLst>
      <p:ext uri="{BB962C8B-B14F-4D97-AF65-F5344CB8AC3E}">
        <p14:creationId xmlns:p14="http://schemas.microsoft.com/office/powerpoint/2010/main" val="4262487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BD5B-4392-76DB-2CAE-1109F3BDC09B}"/>
              </a:ext>
            </a:extLst>
          </p:cNvPr>
          <p:cNvSpPr>
            <a:spLocks noGrp="1"/>
          </p:cNvSpPr>
          <p:nvPr>
            <p:ph type="title"/>
          </p:nvPr>
        </p:nvSpPr>
        <p:spPr>
          <a:xfrm>
            <a:off x="838200" y="1097692"/>
            <a:ext cx="10515600" cy="669235"/>
          </a:xfrm>
        </p:spPr>
        <p:txBody>
          <a:bodyPr>
            <a:noAutofit/>
          </a:bodyPr>
          <a:lstStyle/>
          <a:p>
            <a:pPr algn="ctr"/>
            <a:r>
              <a:rPr lang="en-US" sz="4400" dirty="0">
                <a:solidFill>
                  <a:srgbClr val="9E1B32"/>
                </a:solidFill>
                <a:latin typeface="Arial" panose="020B0604020202020204" pitchFamily="34" charset="0"/>
                <a:cs typeface="Arial" panose="020B0604020202020204" pitchFamily="34" charset="0"/>
              </a:rPr>
              <a:t>Math Prompt</a:t>
            </a:r>
            <a:endParaRPr lang="en-US" sz="3600" dirty="0">
              <a:solidFill>
                <a:srgbClr val="9E1B32"/>
              </a:solidFill>
            </a:endParaRPr>
          </a:p>
        </p:txBody>
      </p:sp>
      <p:sp>
        <p:nvSpPr>
          <p:cNvPr id="3" name="Content Placeholder 2">
            <a:extLst>
              <a:ext uri="{FF2B5EF4-FFF2-40B4-BE49-F238E27FC236}">
                <a16:creationId xmlns:a16="http://schemas.microsoft.com/office/drawing/2014/main" id="{9AEFB623-6FD4-B3E5-8034-AEFC9748A6EA}"/>
              </a:ext>
            </a:extLst>
          </p:cNvPr>
          <p:cNvSpPr>
            <a:spLocks noGrp="1"/>
          </p:cNvSpPr>
          <p:nvPr>
            <p:ph idx="1"/>
          </p:nvPr>
        </p:nvSpPr>
        <p:spPr>
          <a:xfrm>
            <a:off x="838200" y="2349661"/>
            <a:ext cx="10515600" cy="3827302"/>
          </a:xfrm>
        </p:spPr>
        <p:txBody>
          <a:bodyPr>
            <a:normAutofit/>
          </a:bodyPr>
          <a:lstStyle/>
          <a:p>
            <a:pPr marL="514350" indent="-514350" rtl="0">
              <a:lnSpc>
                <a:spcPct val="100000"/>
              </a:lnSpc>
              <a:spcBef>
                <a:spcPts val="1200"/>
              </a:spcBef>
              <a:spcAft>
                <a:spcPts val="1200"/>
              </a:spcAft>
              <a:buFont typeface="+mj-lt"/>
              <a:buAutoNum type="arabicPeriod"/>
            </a:pPr>
            <a:r>
              <a:rPr lang="en-US" dirty="0">
                <a:latin typeface="Arial" panose="020B0604020202020204" pitchFamily="34" charset="0"/>
                <a:cs typeface="Arial" panose="020B0604020202020204" pitchFamily="34" charset="0"/>
              </a:rPr>
              <a:t>Upload the Image and Paste the Chat GPT 4 Prompt: </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i="1" dirty="0">
                <a:solidFill>
                  <a:srgbClr val="9E1B32"/>
                </a:solidFill>
                <a:latin typeface="Arial" panose="020B0604020202020204" pitchFamily="34" charset="0"/>
                <a:cs typeface="Arial" panose="020B0604020202020204" pitchFamily="34" charset="0"/>
              </a:rPr>
              <a:t>Create textual description of the equation for a screen reader.</a:t>
            </a:r>
          </a:p>
          <a:p>
            <a:pPr marL="514350" indent="-514350" rtl="0">
              <a:lnSpc>
                <a:spcPct val="100000"/>
              </a:lnSpc>
              <a:spcBef>
                <a:spcPts val="1200"/>
              </a:spcBef>
              <a:spcAft>
                <a:spcPts val="1200"/>
              </a:spcAft>
              <a:buFont typeface="+mj-lt"/>
              <a:buAutoNum type="arabicPeriod"/>
            </a:pPr>
            <a:r>
              <a:rPr lang="en-US" dirty="0">
                <a:latin typeface="Arial" panose="020B0604020202020204" pitchFamily="34" charset="0"/>
                <a:cs typeface="Arial" panose="020B0604020202020204" pitchFamily="34" charset="0"/>
              </a:rPr>
              <a:t>Select </a:t>
            </a:r>
            <a:r>
              <a:rPr lang="en-US" i="1" dirty="0">
                <a:latin typeface="Arial" panose="020B0604020202020204" pitchFamily="34" charset="0"/>
                <a:cs typeface="Arial" panose="020B0604020202020204" pitchFamily="34" charset="0"/>
              </a:rPr>
              <a:t>Send Message</a:t>
            </a:r>
            <a:r>
              <a:rPr lang="en-US" dirty="0">
                <a:latin typeface="Arial" panose="020B0604020202020204" pitchFamily="34" charset="0"/>
                <a:cs typeface="Arial" panose="020B0604020202020204" pitchFamily="34" charset="0"/>
              </a:rPr>
              <a:t>.</a:t>
            </a:r>
          </a:p>
          <a:p>
            <a:pPr marL="514350" indent="-514350" rtl="0">
              <a:lnSpc>
                <a:spcPct val="100000"/>
              </a:lnSpc>
              <a:spcBef>
                <a:spcPts val="1200"/>
              </a:spcBef>
              <a:spcAft>
                <a:spcPts val="1200"/>
              </a:spcAft>
              <a:buFont typeface="+mj-lt"/>
              <a:buAutoNum type="arabicPeriod"/>
            </a:pPr>
            <a:r>
              <a:rPr lang="en-US" b="0" dirty="0">
                <a:effectLst/>
                <a:latin typeface="Arial" panose="020B0604020202020204" pitchFamily="34" charset="0"/>
                <a:cs typeface="Arial" panose="020B0604020202020204" pitchFamily="34" charset="0"/>
              </a:rPr>
              <a:t>Copy and paste the output as the alt text.</a:t>
            </a:r>
          </a:p>
        </p:txBody>
      </p:sp>
      <p:pic>
        <p:nvPicPr>
          <p:cNvPr id="4" name="Picture 3" descr="The University of Alabama Teaching Innovation and Digital Education">
            <a:extLst>
              <a:ext uri="{FF2B5EF4-FFF2-40B4-BE49-F238E27FC236}">
                <a16:creationId xmlns:a16="http://schemas.microsoft.com/office/drawing/2014/main" id="{B80B7CFF-FE45-4605-1C11-369D0B037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grpSp>
        <p:nvGrpSpPr>
          <p:cNvPr id="8" name="Group 7">
            <a:extLst>
              <a:ext uri="{FF2B5EF4-FFF2-40B4-BE49-F238E27FC236}">
                <a16:creationId xmlns:a16="http://schemas.microsoft.com/office/drawing/2014/main" id="{0E50519D-4F3E-6BB3-87CF-8589A78FE7CC}"/>
              </a:ext>
              <a:ext uri="{C183D7F6-B498-43B3-948B-1728B52AA6E4}">
                <adec:decorative xmlns:adec="http://schemas.microsoft.com/office/drawing/2017/decorative" val="1"/>
              </a:ext>
            </a:extLst>
          </p:cNvPr>
          <p:cNvGrpSpPr/>
          <p:nvPr/>
        </p:nvGrpSpPr>
        <p:grpSpPr>
          <a:xfrm>
            <a:off x="0" y="1924645"/>
            <a:ext cx="12192000" cy="4649029"/>
            <a:chOff x="0" y="1924645"/>
            <a:chExt cx="12192000" cy="4649029"/>
          </a:xfrm>
        </p:grpSpPr>
        <p:sp>
          <p:nvSpPr>
            <p:cNvPr id="9" name="Rectangle 8">
              <a:extLst>
                <a:ext uri="{FF2B5EF4-FFF2-40B4-BE49-F238E27FC236}">
                  <a16:creationId xmlns:a16="http://schemas.microsoft.com/office/drawing/2014/main" id="{F05195F5-EE45-57B2-1A38-9D5E2E95E66B}"/>
                </a:ext>
              </a:extLst>
            </p:cNvPr>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EAE1405-C172-F1C6-DBB2-1C1DBE8D751E}"/>
                </a:ext>
              </a:extLst>
            </p:cNvPr>
            <p:cNvCxnSpPr>
              <a:cxnSpLocks/>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0B43CD8-F722-CEDA-87A6-65771021CFFA}"/>
                </a:ext>
              </a:extLst>
            </p:cNvPr>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Send Message button in Chat GPT 4">
            <a:extLst>
              <a:ext uri="{FF2B5EF4-FFF2-40B4-BE49-F238E27FC236}">
                <a16:creationId xmlns:a16="http://schemas.microsoft.com/office/drawing/2014/main" id="{1F035541-9CF3-3F61-EE88-369A8F55458B}"/>
              </a:ext>
            </a:extLst>
          </p:cNvPr>
          <p:cNvPicPr>
            <a:picLocks noChangeAspect="1"/>
          </p:cNvPicPr>
          <p:nvPr/>
        </p:nvPicPr>
        <p:blipFill>
          <a:blip r:embed="rId3"/>
          <a:stretch>
            <a:fillRect/>
          </a:stretch>
        </p:blipFill>
        <p:spPr>
          <a:xfrm>
            <a:off x="5179054" y="3778377"/>
            <a:ext cx="676369" cy="733527"/>
          </a:xfrm>
          <a:prstGeom prst="rect">
            <a:avLst/>
          </a:prstGeom>
        </p:spPr>
      </p:pic>
    </p:spTree>
    <p:extLst>
      <p:ext uri="{BB962C8B-B14F-4D97-AF65-F5344CB8AC3E}">
        <p14:creationId xmlns:p14="http://schemas.microsoft.com/office/powerpoint/2010/main" val="715907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BD5B-4392-76DB-2CAE-1109F3BDC09B}"/>
              </a:ext>
            </a:extLst>
          </p:cNvPr>
          <p:cNvSpPr>
            <a:spLocks noGrp="1"/>
          </p:cNvSpPr>
          <p:nvPr>
            <p:ph type="title"/>
          </p:nvPr>
        </p:nvSpPr>
        <p:spPr>
          <a:xfrm>
            <a:off x="838200" y="1097692"/>
            <a:ext cx="10515600" cy="669235"/>
          </a:xfrm>
        </p:spPr>
        <p:txBody>
          <a:bodyPr>
            <a:noAutofit/>
          </a:bodyPr>
          <a:lstStyle/>
          <a:p>
            <a:pPr algn="ctr"/>
            <a:r>
              <a:rPr lang="en-US" sz="3600" dirty="0">
                <a:solidFill>
                  <a:srgbClr val="9E1B32"/>
                </a:solidFill>
                <a:latin typeface="Arial" panose="020B0604020202020204" pitchFamily="34" charset="0"/>
                <a:cs typeface="Arial" panose="020B0604020202020204" pitchFamily="34" charset="0"/>
              </a:rPr>
              <a:t>CHAT GPT 4 Best Practices</a:t>
            </a:r>
            <a:endParaRPr lang="en-US" sz="3600" dirty="0">
              <a:solidFill>
                <a:srgbClr val="9E1B32"/>
              </a:solidFill>
            </a:endParaRPr>
          </a:p>
        </p:txBody>
      </p:sp>
      <p:sp>
        <p:nvSpPr>
          <p:cNvPr id="3" name="Content Placeholder 2">
            <a:extLst>
              <a:ext uri="{FF2B5EF4-FFF2-40B4-BE49-F238E27FC236}">
                <a16:creationId xmlns:a16="http://schemas.microsoft.com/office/drawing/2014/main" id="{9AEFB623-6FD4-B3E5-8034-AEFC9748A6EA}"/>
              </a:ext>
            </a:extLst>
          </p:cNvPr>
          <p:cNvSpPr>
            <a:spLocks noGrp="1"/>
          </p:cNvSpPr>
          <p:nvPr>
            <p:ph idx="1"/>
          </p:nvPr>
        </p:nvSpPr>
        <p:spPr>
          <a:xfrm>
            <a:off x="838200" y="2349661"/>
            <a:ext cx="10515600" cy="3827302"/>
          </a:xfrm>
        </p:spPr>
        <p:txBody>
          <a:bodyPr>
            <a:normAutofit/>
          </a:bodyPr>
          <a:lstStyle/>
          <a:p>
            <a:pPr>
              <a:lnSpc>
                <a:spcPct val="100000"/>
              </a:lnSpc>
              <a:spcBef>
                <a:spcPts val="0"/>
              </a:spcBef>
              <a:spcAft>
                <a:spcPts val="1200"/>
              </a:spcAft>
            </a:pPr>
            <a:r>
              <a:rPr lang="en-US" sz="2800" dirty="0">
                <a:solidFill>
                  <a:schemeClr val="tx1"/>
                </a:solidFill>
                <a:latin typeface="Arial" panose="020B0604020202020204" pitchFamily="34" charset="0"/>
                <a:cs typeface="Arial" panose="020B0604020202020204" pitchFamily="34" charset="0"/>
              </a:rPr>
              <a:t>Double check/spot check the results that are provided by CHAT GPT 4.</a:t>
            </a:r>
            <a:br>
              <a:rPr lang="en-US" sz="2800" dirty="0">
                <a:solidFill>
                  <a:schemeClr val="tx1"/>
                </a:solidFill>
                <a:latin typeface="Arial" panose="020B0604020202020204" pitchFamily="34" charset="0"/>
                <a:cs typeface="Arial" panose="020B0604020202020204" pitchFamily="34" charset="0"/>
              </a:rPr>
            </a:br>
            <a:br>
              <a:rPr lang="en-US" sz="2800" dirty="0">
                <a:solidFill>
                  <a:schemeClr val="tx1"/>
                </a:solidFill>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Even AI makes mistakes.</a:t>
            </a:r>
          </a:p>
          <a:p>
            <a:pPr>
              <a:lnSpc>
                <a:spcPct val="100000"/>
              </a:lnSpc>
              <a:spcBef>
                <a:spcPts val="0"/>
              </a:spcBef>
              <a:spcAft>
                <a:spcPts val="1200"/>
              </a:spcAft>
            </a:pPr>
            <a:r>
              <a:rPr lang="en-US" dirty="0">
                <a:latin typeface="Arial" panose="020B0604020202020204" pitchFamily="34" charset="0"/>
                <a:cs typeface="Arial" panose="020B0604020202020204" pitchFamily="34" charset="0"/>
              </a:rPr>
              <a:t>If you get a processing error or CHAT GPT 4 stops working, you may need to start a new chat to get it to work again.</a:t>
            </a:r>
            <a:endParaRPr lang="en-US" sz="2800" dirty="0">
              <a:solidFill>
                <a:schemeClr val="tx1"/>
              </a:solidFill>
              <a:latin typeface="Arial" panose="020B0604020202020204" pitchFamily="34" charset="0"/>
              <a:cs typeface="Arial" panose="020B0604020202020204" pitchFamily="34" charset="0"/>
            </a:endParaRPr>
          </a:p>
        </p:txBody>
      </p:sp>
      <p:pic>
        <p:nvPicPr>
          <p:cNvPr id="4" name="Picture 3" descr="The University of Alabama Teaching Innovation and Digital Education">
            <a:extLst>
              <a:ext uri="{FF2B5EF4-FFF2-40B4-BE49-F238E27FC236}">
                <a16:creationId xmlns:a16="http://schemas.microsoft.com/office/drawing/2014/main" id="{B80B7CFF-FE45-4605-1C11-369D0B037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grpSp>
        <p:nvGrpSpPr>
          <p:cNvPr id="8" name="Group 7">
            <a:extLst>
              <a:ext uri="{FF2B5EF4-FFF2-40B4-BE49-F238E27FC236}">
                <a16:creationId xmlns:a16="http://schemas.microsoft.com/office/drawing/2014/main" id="{CD1F54DB-ABA5-385D-9DAF-3F9154798668}"/>
              </a:ext>
              <a:ext uri="{C183D7F6-B498-43B3-948B-1728B52AA6E4}">
                <adec:decorative xmlns:adec="http://schemas.microsoft.com/office/drawing/2017/decorative" val="1"/>
              </a:ext>
            </a:extLst>
          </p:cNvPr>
          <p:cNvGrpSpPr/>
          <p:nvPr/>
        </p:nvGrpSpPr>
        <p:grpSpPr>
          <a:xfrm>
            <a:off x="0" y="1924645"/>
            <a:ext cx="12192000" cy="4649029"/>
            <a:chOff x="0" y="1924645"/>
            <a:chExt cx="12192000" cy="4649029"/>
          </a:xfrm>
        </p:grpSpPr>
        <p:sp>
          <p:nvSpPr>
            <p:cNvPr id="5" name="Rectangle 4">
              <a:extLst>
                <a:ext uri="{FF2B5EF4-FFF2-40B4-BE49-F238E27FC236}">
                  <a16:creationId xmlns:a16="http://schemas.microsoft.com/office/drawing/2014/main" id="{6BBBF21C-F24B-5AE0-E786-70BB688D4620}"/>
                </a:ext>
              </a:extLst>
            </p:cNvPr>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D8A51755-0856-F7E1-B6C7-140BEA294393}"/>
                </a:ext>
              </a:extLst>
            </p:cNvPr>
            <p:cNvCxnSpPr>
              <a:cxnSpLocks/>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3754700-DE90-5D64-BCB3-CEDFE211CB9A}"/>
                </a:ext>
              </a:extLst>
            </p:cNvPr>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22743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BD5B-4392-76DB-2CAE-1109F3BDC09B}"/>
              </a:ext>
            </a:extLst>
          </p:cNvPr>
          <p:cNvSpPr>
            <a:spLocks noGrp="1"/>
          </p:cNvSpPr>
          <p:nvPr>
            <p:ph type="title"/>
          </p:nvPr>
        </p:nvSpPr>
        <p:spPr>
          <a:xfrm>
            <a:off x="838200" y="1097692"/>
            <a:ext cx="10515600" cy="669235"/>
          </a:xfrm>
        </p:spPr>
        <p:txBody>
          <a:bodyPr>
            <a:noAutofit/>
          </a:bodyPr>
          <a:lstStyle/>
          <a:p>
            <a:pPr algn="ctr"/>
            <a:r>
              <a:rPr lang="en-US" sz="3600" dirty="0">
                <a:solidFill>
                  <a:srgbClr val="9E1B32"/>
                </a:solidFill>
                <a:latin typeface="Arial" panose="020B0604020202020204" pitchFamily="34" charset="0"/>
                <a:cs typeface="Arial" panose="020B0604020202020204" pitchFamily="34" charset="0"/>
              </a:rPr>
              <a:t>Discussions/Blogs with Audio</a:t>
            </a:r>
            <a:endParaRPr lang="en-US" sz="3600" dirty="0">
              <a:solidFill>
                <a:srgbClr val="9E1B32"/>
              </a:solidFill>
            </a:endParaRPr>
          </a:p>
        </p:txBody>
      </p:sp>
      <p:sp>
        <p:nvSpPr>
          <p:cNvPr id="3" name="Content Placeholder 2">
            <a:extLst>
              <a:ext uri="{FF2B5EF4-FFF2-40B4-BE49-F238E27FC236}">
                <a16:creationId xmlns:a16="http://schemas.microsoft.com/office/drawing/2014/main" id="{9AEFB623-6FD4-B3E5-8034-AEFC9748A6EA}"/>
              </a:ext>
            </a:extLst>
          </p:cNvPr>
          <p:cNvSpPr>
            <a:spLocks noGrp="1"/>
          </p:cNvSpPr>
          <p:nvPr>
            <p:ph idx="1"/>
          </p:nvPr>
        </p:nvSpPr>
        <p:spPr>
          <a:xfrm>
            <a:off x="838200" y="2349661"/>
            <a:ext cx="10515600" cy="3827302"/>
          </a:xfrm>
        </p:spPr>
        <p:txBody>
          <a:bodyPr>
            <a:normAutofit fontScale="92500" lnSpcReduction="20000"/>
          </a:bodyPr>
          <a:lstStyle/>
          <a:p>
            <a:pPr marL="0" indent="0">
              <a:buNone/>
            </a:pPr>
            <a:r>
              <a:rPr lang="en-US" sz="2400" dirty="0">
                <a:latin typeface="Arial" panose="020B0604020202020204" pitchFamily="34" charset="0"/>
                <a:cs typeface="Arial" panose="020B0604020202020204" pitchFamily="34" charset="0"/>
              </a:rPr>
              <a:t>Include the following in the prompt:</a:t>
            </a:r>
          </a:p>
          <a:p>
            <a:pPr marL="0" indent="0"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0" indent="0">
              <a:spcBef>
                <a:spcPts val="0"/>
              </a:spcBef>
              <a:buNone/>
            </a:pPr>
            <a:r>
              <a:rPr lang="en-US" sz="2400" b="1" u="none" strike="noStrike" dirty="0">
                <a:solidFill>
                  <a:srgbClr val="9E1B32"/>
                </a:solidFill>
                <a:effectLst/>
                <a:latin typeface="Arial" panose="020B0604020202020204" pitchFamily="34" charset="0"/>
              </a:rPr>
              <a:t>For audio you share in a post, (when possible) select audio that is captioned. </a:t>
            </a:r>
            <a:r>
              <a:rPr lang="en-US" sz="2400" b="1" dirty="0">
                <a:solidFill>
                  <a:srgbClr val="9E1B32"/>
                </a:solidFill>
                <a:latin typeface="Arial" panose="020B0604020202020204" pitchFamily="34" charset="0"/>
                <a:cs typeface="Arial" panose="020B0604020202020204" pitchFamily="34" charset="0"/>
              </a:rPr>
              <a:t>If you include anything your colleagues need to hear, make sure that you describe what they should be hearing.</a:t>
            </a:r>
            <a:endParaRPr lang="en-US" sz="2400" b="1" u="none" strike="noStrike" dirty="0">
              <a:solidFill>
                <a:srgbClr val="9E1B32"/>
              </a:solidFill>
              <a:effectLst/>
              <a:latin typeface="Arial" panose="020B0604020202020204" pitchFamily="34" charset="0"/>
            </a:endParaRPr>
          </a:p>
          <a:p>
            <a:pPr marL="0" indent="0" rtl="0">
              <a:spcBef>
                <a:spcPts val="0"/>
              </a:spcBef>
              <a:spcAft>
                <a:spcPts val="0"/>
              </a:spcAft>
              <a:buNone/>
            </a:pPr>
            <a:endParaRPr lang="en-US" sz="2400" b="1" u="none" strike="noStrike" dirty="0">
              <a:solidFill>
                <a:srgbClr val="9E1B32"/>
              </a:solidFill>
              <a:effectLst/>
              <a:latin typeface="Arial" panose="020B0604020202020204" pitchFamily="34" charset="0"/>
            </a:endParaRPr>
          </a:p>
          <a:p>
            <a:pPr marL="0" indent="0" rtl="0">
              <a:spcBef>
                <a:spcPts val="0"/>
              </a:spcBef>
              <a:spcAft>
                <a:spcPts val="0"/>
              </a:spcAft>
              <a:buNone/>
            </a:pPr>
            <a:endParaRPr lang="en-US" sz="1800" b="1" u="none" strike="noStrike" dirty="0">
              <a:solidFill>
                <a:srgbClr val="9E1B32"/>
              </a:solidFill>
              <a:effectLst/>
              <a:latin typeface="Arial" panose="020B0604020202020204" pitchFamily="34" charset="0"/>
            </a:endParaRPr>
          </a:p>
          <a:p>
            <a:pPr marL="0" indent="0" rtl="0">
              <a:spcBef>
                <a:spcPts val="0"/>
              </a:spcBef>
              <a:spcAft>
                <a:spcPts val="0"/>
              </a:spcAft>
              <a:buNone/>
            </a:pPr>
            <a:r>
              <a:rPr lang="en-US" sz="2400" b="1" dirty="0">
                <a:solidFill>
                  <a:srgbClr val="9E1B32"/>
                </a:solidFill>
                <a:latin typeface="Arial" panose="020B0604020202020204" pitchFamily="34" charset="0"/>
                <a:cs typeface="Arial" panose="020B0604020202020204" pitchFamily="34" charset="0"/>
              </a:rPr>
              <a:t>If you require accommodations for audio, like closed captioning, you are required to contact the Office of Disability Services and your professor to coordinate closed captioning prior to the </a:t>
            </a:r>
            <a:r>
              <a:rPr lang="en-US" sz="2400" b="1" u="none" strike="noStrike" dirty="0">
                <a:solidFill>
                  <a:srgbClr val="9E1B32"/>
                </a:solidFill>
                <a:effectLst/>
                <a:latin typeface="Arial" panose="020B0604020202020204" pitchFamily="34" charset="0"/>
              </a:rPr>
              <a:t>discussion/blog</a:t>
            </a:r>
            <a:r>
              <a:rPr lang="en-US" sz="2400" b="1" dirty="0">
                <a:solidFill>
                  <a:srgbClr val="9E1B32"/>
                </a:solidFill>
                <a:latin typeface="Arial" panose="020B0604020202020204" pitchFamily="34" charset="0"/>
                <a:cs typeface="Arial" panose="020B0604020202020204" pitchFamily="34" charset="0"/>
              </a:rPr>
              <a:t>. </a:t>
            </a:r>
          </a:p>
          <a:p>
            <a:pPr marL="0" indent="0" rtl="0">
              <a:spcBef>
                <a:spcPts val="0"/>
              </a:spcBef>
              <a:spcAft>
                <a:spcPts val="0"/>
              </a:spcAft>
              <a:buNone/>
            </a:pPr>
            <a:endParaRPr lang="en-US" sz="1800" b="0" i="1" u="none" strike="noStrike" dirty="0">
              <a:solidFill>
                <a:srgbClr val="000000"/>
              </a:solidFill>
              <a:effectLst/>
              <a:latin typeface="Arial" panose="020B0604020202020204" pitchFamily="34" charset="0"/>
              <a:cs typeface="Arial" panose="020B0604020202020204" pitchFamily="34" charset="0"/>
            </a:endParaRPr>
          </a:p>
          <a:p>
            <a:pPr marL="0" indent="0" rtl="0">
              <a:spcBef>
                <a:spcPts val="0"/>
              </a:spcBef>
              <a:spcAft>
                <a:spcPts val="0"/>
              </a:spcAft>
              <a:buNone/>
            </a:pPr>
            <a:r>
              <a:rPr lang="en-US" sz="2600" dirty="0">
                <a:solidFill>
                  <a:srgbClr val="000000"/>
                </a:solidFill>
                <a:latin typeface="Arial" panose="020B0604020202020204" pitchFamily="34" charset="0"/>
                <a:cs typeface="Arial" panose="020B0604020202020204" pitchFamily="34" charset="0"/>
              </a:rPr>
              <a:t>This provides:</a:t>
            </a:r>
          </a:p>
          <a:p>
            <a:pPr>
              <a:spcBef>
                <a:spcPts val="0"/>
              </a:spcBef>
            </a:pPr>
            <a:r>
              <a:rPr lang="en-US" sz="2600" dirty="0">
                <a:solidFill>
                  <a:srgbClr val="000000"/>
                </a:solidFill>
                <a:latin typeface="Arial" panose="020B0604020202020204" pitchFamily="34" charset="0"/>
                <a:cs typeface="Arial" panose="020B0604020202020204" pitchFamily="34" charset="0"/>
              </a:rPr>
              <a:t>Captioning for colleagues with disabilities </a:t>
            </a:r>
          </a:p>
          <a:p>
            <a:pPr>
              <a:spcBef>
                <a:spcPts val="0"/>
              </a:spcBef>
            </a:pPr>
            <a:r>
              <a:rPr lang="en-US" sz="2600" dirty="0">
                <a:solidFill>
                  <a:srgbClr val="000000"/>
                </a:solidFill>
                <a:latin typeface="Arial" panose="020B0604020202020204" pitchFamily="34" charset="0"/>
                <a:cs typeface="Arial" panose="020B0604020202020204" pitchFamily="34" charset="0"/>
              </a:rPr>
              <a:t>Information on how to get captioning</a:t>
            </a:r>
          </a:p>
          <a:p>
            <a:pPr>
              <a:spcBef>
                <a:spcPts val="0"/>
              </a:spcBef>
            </a:pPr>
            <a:endParaRPr lang="en-US" sz="2600" dirty="0">
              <a:solidFill>
                <a:srgbClr val="000000"/>
              </a:solidFill>
              <a:latin typeface="Arial" panose="020B0604020202020204" pitchFamily="34" charset="0"/>
              <a:cs typeface="Arial" panose="020B0604020202020204" pitchFamily="34" charset="0"/>
            </a:endParaRPr>
          </a:p>
          <a:p>
            <a:pPr marL="0" indent="0">
              <a:spcBef>
                <a:spcPts val="0"/>
              </a:spcBef>
              <a:buNone/>
            </a:pPr>
            <a:r>
              <a:rPr lang="en-US" sz="2600" dirty="0">
                <a:solidFill>
                  <a:srgbClr val="000000"/>
                </a:solidFill>
                <a:latin typeface="Arial" panose="020B0604020202020204" pitchFamily="34" charset="0"/>
                <a:cs typeface="Arial" panose="020B0604020202020204" pitchFamily="34" charset="0"/>
              </a:rPr>
              <a:t>Captioning can be provided by a third-party provider and/or ASR.</a:t>
            </a:r>
          </a:p>
        </p:txBody>
      </p:sp>
      <p:pic>
        <p:nvPicPr>
          <p:cNvPr id="4" name="Picture 3" descr="The University of Alabama Teaching Innovation and Digital Education">
            <a:extLst>
              <a:ext uri="{FF2B5EF4-FFF2-40B4-BE49-F238E27FC236}">
                <a16:creationId xmlns:a16="http://schemas.microsoft.com/office/drawing/2014/main" id="{B80B7CFF-FE45-4605-1C11-369D0B037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grpSp>
        <p:nvGrpSpPr>
          <p:cNvPr id="8" name="Group 7">
            <a:extLst>
              <a:ext uri="{FF2B5EF4-FFF2-40B4-BE49-F238E27FC236}">
                <a16:creationId xmlns:a16="http://schemas.microsoft.com/office/drawing/2014/main" id="{0E50519D-4F3E-6BB3-87CF-8589A78FE7CC}"/>
              </a:ext>
              <a:ext uri="{C183D7F6-B498-43B3-948B-1728B52AA6E4}">
                <adec:decorative xmlns:adec="http://schemas.microsoft.com/office/drawing/2017/decorative" val="1"/>
              </a:ext>
            </a:extLst>
          </p:cNvPr>
          <p:cNvGrpSpPr/>
          <p:nvPr/>
        </p:nvGrpSpPr>
        <p:grpSpPr>
          <a:xfrm>
            <a:off x="0" y="1924645"/>
            <a:ext cx="12192000" cy="4649029"/>
            <a:chOff x="0" y="1924645"/>
            <a:chExt cx="12192000" cy="4649029"/>
          </a:xfrm>
        </p:grpSpPr>
        <p:sp>
          <p:nvSpPr>
            <p:cNvPr id="9" name="Rectangle 8">
              <a:extLst>
                <a:ext uri="{FF2B5EF4-FFF2-40B4-BE49-F238E27FC236}">
                  <a16:creationId xmlns:a16="http://schemas.microsoft.com/office/drawing/2014/main" id="{F05195F5-EE45-57B2-1A38-9D5E2E95E66B}"/>
                </a:ext>
              </a:extLst>
            </p:cNvPr>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EAE1405-C172-F1C6-DBB2-1C1DBE8D751E}"/>
                </a:ext>
              </a:extLst>
            </p:cNvPr>
            <p:cNvCxnSpPr>
              <a:cxnSpLocks/>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0B43CD8-F722-CEDA-87A6-65771021CFFA}"/>
                </a:ext>
              </a:extLst>
            </p:cNvPr>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20335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BD5B-4392-76DB-2CAE-1109F3BDC09B}"/>
              </a:ext>
            </a:extLst>
          </p:cNvPr>
          <p:cNvSpPr>
            <a:spLocks noGrp="1"/>
          </p:cNvSpPr>
          <p:nvPr>
            <p:ph type="title"/>
          </p:nvPr>
        </p:nvSpPr>
        <p:spPr>
          <a:xfrm>
            <a:off x="838200" y="1097692"/>
            <a:ext cx="10515600" cy="669235"/>
          </a:xfrm>
        </p:spPr>
        <p:txBody>
          <a:bodyPr>
            <a:noAutofit/>
          </a:bodyPr>
          <a:lstStyle/>
          <a:p>
            <a:pPr algn="ctr"/>
            <a:r>
              <a:rPr lang="en-US" sz="3600" dirty="0">
                <a:solidFill>
                  <a:srgbClr val="9E1B32"/>
                </a:solidFill>
                <a:latin typeface="Arial" panose="020B0604020202020204" pitchFamily="34" charset="0"/>
                <a:cs typeface="Arial" panose="020B0604020202020204" pitchFamily="34" charset="0"/>
              </a:rPr>
              <a:t>Discussions/Blogs with All Media</a:t>
            </a:r>
            <a:endParaRPr lang="en-US" sz="3600" dirty="0">
              <a:solidFill>
                <a:srgbClr val="9E1B32"/>
              </a:solidFill>
            </a:endParaRPr>
          </a:p>
        </p:txBody>
      </p:sp>
      <p:sp>
        <p:nvSpPr>
          <p:cNvPr id="3" name="Content Placeholder 2">
            <a:extLst>
              <a:ext uri="{FF2B5EF4-FFF2-40B4-BE49-F238E27FC236}">
                <a16:creationId xmlns:a16="http://schemas.microsoft.com/office/drawing/2014/main" id="{9AEFB623-6FD4-B3E5-8034-AEFC9748A6EA}"/>
              </a:ext>
            </a:extLst>
          </p:cNvPr>
          <p:cNvSpPr>
            <a:spLocks noGrp="1"/>
          </p:cNvSpPr>
          <p:nvPr>
            <p:ph idx="1"/>
          </p:nvPr>
        </p:nvSpPr>
        <p:spPr>
          <a:xfrm>
            <a:off x="838200" y="2349661"/>
            <a:ext cx="10515600" cy="3827302"/>
          </a:xfrm>
        </p:spPr>
        <p:txBody>
          <a:bodyPr>
            <a:normAutofit fontScale="92500" lnSpcReduction="20000"/>
          </a:bodyPr>
          <a:lstStyle/>
          <a:p>
            <a:pPr marL="0" indent="0">
              <a:buNone/>
            </a:pPr>
            <a:r>
              <a:rPr lang="en-US" dirty="0">
                <a:latin typeface="Arial" panose="020B0604020202020204" pitchFamily="34" charset="0"/>
                <a:cs typeface="Arial" panose="020B0604020202020204" pitchFamily="34" charset="0"/>
              </a:rPr>
              <a:t>Include the following in the prompt:</a:t>
            </a:r>
          </a:p>
          <a:p>
            <a:pPr marL="0" indent="0">
              <a:spcBef>
                <a:spcPts val="0"/>
              </a:spcBef>
              <a:buNone/>
            </a:pPr>
            <a:endParaRPr lang="en-US" sz="1800" b="1" dirty="0">
              <a:solidFill>
                <a:srgbClr val="9E1B32"/>
              </a:solidFill>
              <a:latin typeface="Arial" panose="020B0604020202020204" pitchFamily="34" charset="0"/>
            </a:endParaRPr>
          </a:p>
          <a:p>
            <a:pPr marL="0" indent="0">
              <a:spcBef>
                <a:spcPts val="0"/>
              </a:spcBef>
              <a:buNone/>
            </a:pPr>
            <a:r>
              <a:rPr lang="en-US" sz="1800" b="1" u="none" strike="noStrike" dirty="0">
                <a:solidFill>
                  <a:srgbClr val="9E1B32"/>
                </a:solidFill>
                <a:effectLst/>
                <a:latin typeface="Arial" panose="020B0604020202020204" pitchFamily="34" charset="0"/>
              </a:rPr>
              <a:t>For articles and documents you share in a post, please share the HTML </a:t>
            </a:r>
            <a:r>
              <a:rPr lang="en-US" sz="1800" b="1" dirty="0">
                <a:solidFill>
                  <a:srgbClr val="9E1B32"/>
                </a:solidFill>
                <a:latin typeface="Arial" panose="020B0604020202020204" pitchFamily="34" charset="0"/>
              </a:rPr>
              <a:t>or Microsoft Office version</a:t>
            </a:r>
            <a:r>
              <a:rPr lang="en-US" sz="1800" b="1" u="none" strike="noStrike" dirty="0">
                <a:solidFill>
                  <a:srgbClr val="9E1B32"/>
                </a:solidFill>
                <a:effectLst/>
                <a:latin typeface="Arial" panose="020B0604020202020204" pitchFamily="34" charset="0"/>
              </a:rPr>
              <a:t> (when available) so that everyone can enjoy your post. HTML and Microsoft Office (Word, PowerPoint, and Excel) are more accessible than PDFs for colleagues with disabilities. </a:t>
            </a:r>
          </a:p>
          <a:p>
            <a:pPr marL="0" indent="0">
              <a:spcBef>
                <a:spcPts val="0"/>
              </a:spcBef>
              <a:buNone/>
            </a:pPr>
            <a:endParaRPr lang="en-US" sz="1800" b="1" dirty="0">
              <a:solidFill>
                <a:srgbClr val="9E1B32"/>
              </a:solidFill>
              <a:latin typeface="Arial" panose="020B0604020202020204" pitchFamily="34" charset="0"/>
            </a:endParaRPr>
          </a:p>
          <a:p>
            <a:pPr marL="0" indent="0">
              <a:spcBef>
                <a:spcPts val="0"/>
              </a:spcBef>
              <a:buNone/>
            </a:pPr>
            <a:r>
              <a:rPr lang="en-US" sz="1800" b="1" u="none" strike="noStrike" dirty="0">
                <a:solidFill>
                  <a:srgbClr val="9E1B32"/>
                </a:solidFill>
                <a:effectLst/>
                <a:latin typeface="Arial" panose="020B0604020202020204" pitchFamily="34" charset="0"/>
              </a:rPr>
              <a:t>Provide a written description of the image you include, so that everyone can </a:t>
            </a:r>
            <a:r>
              <a:rPr lang="en-US" sz="1800" b="1" dirty="0">
                <a:solidFill>
                  <a:srgbClr val="9E1B32"/>
                </a:solidFill>
                <a:latin typeface="Arial" panose="020B0604020202020204" pitchFamily="34" charset="0"/>
              </a:rPr>
              <a:t>enjoy your post.</a:t>
            </a:r>
          </a:p>
          <a:p>
            <a:pPr marL="0" indent="0">
              <a:spcBef>
                <a:spcPts val="0"/>
              </a:spcBef>
              <a:buNone/>
            </a:pPr>
            <a:endParaRPr lang="en-US" sz="1800" b="1" dirty="0">
              <a:solidFill>
                <a:srgbClr val="9E1B32"/>
              </a:solidFill>
              <a:latin typeface="Arial" panose="020B0604020202020204" pitchFamily="34" charset="0"/>
            </a:endParaRPr>
          </a:p>
          <a:p>
            <a:pPr marL="0" indent="0">
              <a:spcBef>
                <a:spcPts val="0"/>
              </a:spcBef>
              <a:buNone/>
            </a:pPr>
            <a:r>
              <a:rPr lang="en-US" sz="1800" b="1" u="none" strike="noStrike" dirty="0">
                <a:solidFill>
                  <a:srgbClr val="9E1B32"/>
                </a:solidFill>
                <a:effectLst/>
                <a:latin typeface="Arial" panose="020B0604020202020204" pitchFamily="34" charset="0"/>
              </a:rPr>
              <a:t>For audio you share in a post, (when possible) select audio that is captioned. </a:t>
            </a:r>
          </a:p>
          <a:p>
            <a:pPr marL="0" indent="0">
              <a:spcBef>
                <a:spcPts val="0"/>
              </a:spcBef>
              <a:buNone/>
            </a:pPr>
            <a:endParaRPr lang="en-US" sz="1800" b="1" u="none" strike="noStrike" dirty="0">
              <a:solidFill>
                <a:srgbClr val="9E1B32"/>
              </a:solidFill>
              <a:effectLst/>
              <a:latin typeface="Arial" panose="020B0604020202020204" pitchFamily="34" charset="0"/>
            </a:endParaRPr>
          </a:p>
          <a:p>
            <a:pPr marL="0" indent="0">
              <a:spcBef>
                <a:spcPts val="0"/>
              </a:spcBef>
              <a:buNone/>
            </a:pPr>
            <a:r>
              <a:rPr lang="en-US" sz="1800" b="1" u="none" strike="noStrike" dirty="0">
                <a:solidFill>
                  <a:srgbClr val="9E1B32"/>
                </a:solidFill>
                <a:effectLst/>
                <a:latin typeface="Arial" panose="020B0604020202020204" pitchFamily="34" charset="0"/>
              </a:rPr>
              <a:t>If you include any images, charts, or anything someone would need to see in your video, describe it in detail out loud so that everyone can enjoy your video. If you include anything your colleagues need to hear, make sure that you describe what they should be hearing as well. You are required to avoid all flashing and flickering beyond 3 flashes/flickers per second of video as including this could cause seizures or migraines. </a:t>
            </a:r>
          </a:p>
          <a:p>
            <a:pPr marL="0" indent="0" rtl="0">
              <a:spcBef>
                <a:spcPts val="0"/>
              </a:spcBef>
              <a:spcAft>
                <a:spcPts val="0"/>
              </a:spcAft>
              <a:buNone/>
            </a:pPr>
            <a:endParaRPr lang="en-US" sz="1800" b="1" u="none" strike="noStrike" dirty="0">
              <a:solidFill>
                <a:srgbClr val="9E1B32"/>
              </a:solidFill>
              <a:effectLst/>
              <a:latin typeface="Arial" panose="020B0604020202020204" pitchFamily="34" charset="0"/>
            </a:endParaRPr>
          </a:p>
          <a:p>
            <a:pPr marL="0" indent="0" rtl="0">
              <a:spcBef>
                <a:spcPts val="0"/>
              </a:spcBef>
              <a:spcAft>
                <a:spcPts val="0"/>
              </a:spcAft>
              <a:buNone/>
            </a:pPr>
            <a:r>
              <a:rPr lang="en-US" sz="1800" b="1" u="none" strike="noStrike" dirty="0">
                <a:solidFill>
                  <a:srgbClr val="9E1B32"/>
                </a:solidFill>
                <a:effectLst/>
                <a:latin typeface="Arial" panose="020B0604020202020204" pitchFamily="34" charset="0"/>
              </a:rPr>
              <a:t>If you require accommodations for text, images, audio, or videos, you are required to contact the Office of Disability Services and your professor to coordinate accommodation prior to the discussion/blog. </a:t>
            </a:r>
          </a:p>
        </p:txBody>
      </p:sp>
      <p:pic>
        <p:nvPicPr>
          <p:cNvPr id="4" name="Picture 3" descr="The University of Alabama Teaching Innovation and Digital Education">
            <a:extLst>
              <a:ext uri="{FF2B5EF4-FFF2-40B4-BE49-F238E27FC236}">
                <a16:creationId xmlns:a16="http://schemas.microsoft.com/office/drawing/2014/main" id="{B80B7CFF-FE45-4605-1C11-369D0B037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grpSp>
        <p:nvGrpSpPr>
          <p:cNvPr id="8" name="Group 7">
            <a:extLst>
              <a:ext uri="{FF2B5EF4-FFF2-40B4-BE49-F238E27FC236}">
                <a16:creationId xmlns:a16="http://schemas.microsoft.com/office/drawing/2014/main" id="{0E50519D-4F3E-6BB3-87CF-8589A78FE7CC}"/>
              </a:ext>
              <a:ext uri="{C183D7F6-B498-43B3-948B-1728B52AA6E4}">
                <adec:decorative xmlns:adec="http://schemas.microsoft.com/office/drawing/2017/decorative" val="1"/>
              </a:ext>
            </a:extLst>
          </p:cNvPr>
          <p:cNvGrpSpPr/>
          <p:nvPr/>
        </p:nvGrpSpPr>
        <p:grpSpPr>
          <a:xfrm>
            <a:off x="0" y="1924645"/>
            <a:ext cx="12192000" cy="4649029"/>
            <a:chOff x="0" y="1924645"/>
            <a:chExt cx="12192000" cy="4649029"/>
          </a:xfrm>
        </p:grpSpPr>
        <p:sp>
          <p:nvSpPr>
            <p:cNvPr id="9" name="Rectangle 8">
              <a:extLst>
                <a:ext uri="{FF2B5EF4-FFF2-40B4-BE49-F238E27FC236}">
                  <a16:creationId xmlns:a16="http://schemas.microsoft.com/office/drawing/2014/main" id="{F05195F5-EE45-57B2-1A38-9D5E2E95E66B}"/>
                </a:ext>
              </a:extLst>
            </p:cNvPr>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EAE1405-C172-F1C6-DBB2-1C1DBE8D751E}"/>
                </a:ext>
              </a:extLst>
            </p:cNvPr>
            <p:cNvCxnSpPr>
              <a:cxnSpLocks/>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0B43CD8-F722-CEDA-87A6-65771021CFFA}"/>
                </a:ext>
              </a:extLst>
            </p:cNvPr>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68439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03C65-C970-C3A1-EF81-D6662D63EF6E}"/>
              </a:ext>
            </a:extLst>
          </p:cNvPr>
          <p:cNvSpPr>
            <a:spLocks noGrp="1"/>
          </p:cNvSpPr>
          <p:nvPr>
            <p:ph type="title"/>
          </p:nvPr>
        </p:nvSpPr>
        <p:spPr>
          <a:xfrm>
            <a:off x="672767" y="1106776"/>
            <a:ext cx="5568867" cy="908747"/>
          </a:xfrm>
        </p:spPr>
        <p:txBody>
          <a:bodyPr>
            <a:normAutofit fontScale="90000"/>
          </a:bodyPr>
          <a:lstStyle/>
          <a:p>
            <a:pPr algn="ctr"/>
            <a:r>
              <a:rPr lang="en-US" dirty="0">
                <a:solidFill>
                  <a:srgbClr val="9E1B32"/>
                </a:solidFill>
                <a:latin typeface="Arial" panose="020B0604020202020204" pitchFamily="34" charset="0"/>
                <a:cs typeface="Arial" panose="020B0604020202020204" pitchFamily="34" charset="0"/>
              </a:rPr>
              <a:t>Blogs</a:t>
            </a:r>
            <a:endParaRPr lang="en-US" dirty="0"/>
          </a:p>
        </p:txBody>
      </p:sp>
      <p:sp>
        <p:nvSpPr>
          <p:cNvPr id="3" name="Text Placeholder 2">
            <a:extLst>
              <a:ext uri="{FF2B5EF4-FFF2-40B4-BE49-F238E27FC236}">
                <a16:creationId xmlns:a16="http://schemas.microsoft.com/office/drawing/2014/main" id="{7FC74F1E-E670-537C-7D1A-EB27B59B5818}"/>
              </a:ext>
            </a:extLst>
          </p:cNvPr>
          <p:cNvSpPr>
            <a:spLocks noGrp="1"/>
          </p:cNvSpPr>
          <p:nvPr>
            <p:ph type="body" idx="1"/>
          </p:nvPr>
        </p:nvSpPr>
        <p:spPr>
          <a:xfrm>
            <a:off x="672769" y="2224903"/>
            <a:ext cx="5568867" cy="3864747"/>
          </a:xfrm>
        </p:spPr>
        <p:txBody>
          <a:bodyPr>
            <a:normAutofit/>
          </a:bodyPr>
          <a:lstStyle/>
          <a:p>
            <a:r>
              <a:rPr lang="en-US" sz="3600" dirty="0">
                <a:solidFill>
                  <a:schemeClr val="tx1"/>
                </a:solidFill>
                <a:latin typeface="Arial" panose="020B0604020202020204" pitchFamily="34" charset="0"/>
                <a:cs typeface="Arial" panose="020B0604020202020204" pitchFamily="34" charset="0"/>
              </a:rPr>
              <a:t>Replace the word “Discussion” with “Blog” and include the applicable instructions.</a:t>
            </a:r>
          </a:p>
        </p:txBody>
      </p:sp>
      <p:pic>
        <p:nvPicPr>
          <p:cNvPr id="4" name="Picture 3" descr="The University of Alabama Teaching Innovation and Digital Education">
            <a:extLst>
              <a:ext uri="{FF2B5EF4-FFF2-40B4-BE49-F238E27FC236}">
                <a16:creationId xmlns:a16="http://schemas.microsoft.com/office/drawing/2014/main" id="{4F8DE1FA-50A1-C794-501B-457A8F3CA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sp>
        <p:nvSpPr>
          <p:cNvPr id="6" name="Rectangle 5">
            <a:extLst>
              <a:ext uri="{FF2B5EF4-FFF2-40B4-BE49-F238E27FC236}">
                <a16:creationId xmlns:a16="http://schemas.microsoft.com/office/drawing/2014/main" id="{F5F09555-34F8-6EF1-688C-EB89D05E304B}"/>
              </a:ext>
              <a:ext uri="{C183D7F6-B498-43B3-948B-1728B52AA6E4}">
                <adec:decorative xmlns:adec="http://schemas.microsoft.com/office/drawing/2017/decorative" val="1"/>
              </a:ext>
            </a:extLst>
          </p:cNvPr>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4BFA2C2F-8AB0-9D69-198C-7DF944172FD4}"/>
              </a:ext>
              <a:ext uri="{C183D7F6-B498-43B3-948B-1728B52AA6E4}">
                <adec:decorative xmlns:adec="http://schemas.microsoft.com/office/drawing/2017/decorative" val="1"/>
              </a:ext>
            </a:extLst>
          </p:cNvPr>
          <p:cNvCxnSpPr>
            <a:cxnSpLocks/>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1C609B4-C048-2DB9-9E8F-06C76CD4E032}"/>
              </a:ext>
              <a:ext uri="{C183D7F6-B498-43B3-948B-1728B52AA6E4}">
                <adec:decorative xmlns:adec="http://schemas.microsoft.com/office/drawing/2017/decorative" val="1"/>
              </a:ext>
            </a:extLst>
          </p:cNvPr>
          <p:cNvSpPr/>
          <p:nvPr/>
        </p:nvSpPr>
        <p:spPr>
          <a:xfrm rot="5400000">
            <a:off x="3410860" y="-796991"/>
            <a:ext cx="92681" cy="5568866"/>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45C93F9-C951-42B4-D3DF-E01B67F1AC3F}"/>
              </a:ext>
              <a:ext uri="{C183D7F6-B498-43B3-948B-1728B52AA6E4}">
                <adec:decorative xmlns:adec="http://schemas.microsoft.com/office/drawing/2017/decorative" val="1"/>
              </a:ext>
            </a:extLst>
          </p:cNvPr>
          <p:cNvPicPr>
            <a:picLocks noChangeAspect="1"/>
          </p:cNvPicPr>
          <p:nvPr/>
        </p:nvPicPr>
        <p:blipFill rotWithShape="1">
          <a:blip r:embed="rId3"/>
          <a:srcRect l="6249" r="6531"/>
          <a:stretch/>
        </p:blipFill>
        <p:spPr>
          <a:xfrm>
            <a:off x="6787166" y="0"/>
            <a:ext cx="5404834" cy="6425355"/>
          </a:xfrm>
          <a:prstGeom prst="rect">
            <a:avLst/>
          </a:prstGeom>
        </p:spPr>
      </p:pic>
    </p:spTree>
    <p:extLst>
      <p:ext uri="{BB962C8B-B14F-4D97-AF65-F5344CB8AC3E}">
        <p14:creationId xmlns:p14="http://schemas.microsoft.com/office/powerpoint/2010/main" val="2327167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03C65-C970-C3A1-EF81-D6662D63EF6E}"/>
              </a:ext>
            </a:extLst>
          </p:cNvPr>
          <p:cNvSpPr>
            <a:spLocks noGrp="1"/>
          </p:cNvSpPr>
          <p:nvPr>
            <p:ph type="title"/>
          </p:nvPr>
        </p:nvSpPr>
        <p:spPr>
          <a:xfrm>
            <a:off x="672769" y="1346773"/>
            <a:ext cx="5568867" cy="2852737"/>
          </a:xfrm>
        </p:spPr>
        <p:txBody>
          <a:bodyPr/>
          <a:lstStyle/>
          <a:p>
            <a:pPr algn="ctr"/>
            <a:r>
              <a:rPr lang="en-US" dirty="0">
                <a:solidFill>
                  <a:srgbClr val="9E1B32"/>
                </a:solidFill>
                <a:latin typeface="Arial" panose="020B0604020202020204" pitchFamily="34" charset="0"/>
                <a:cs typeface="Arial" panose="020B0604020202020204" pitchFamily="34" charset="0"/>
              </a:rPr>
              <a:t>Assignments and Field Work</a:t>
            </a:r>
          </a:p>
        </p:txBody>
      </p:sp>
      <p:pic>
        <p:nvPicPr>
          <p:cNvPr id="4" name="Picture 3" descr="The University of Alabama Teaching Innovation and Digital Education">
            <a:extLst>
              <a:ext uri="{FF2B5EF4-FFF2-40B4-BE49-F238E27FC236}">
                <a16:creationId xmlns:a16="http://schemas.microsoft.com/office/drawing/2014/main" id="{4F8DE1FA-50A1-C794-501B-457A8F3CA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grpSp>
        <p:nvGrpSpPr>
          <p:cNvPr id="5" name="Group 4">
            <a:extLst>
              <a:ext uri="{FF2B5EF4-FFF2-40B4-BE49-F238E27FC236}">
                <a16:creationId xmlns:a16="http://schemas.microsoft.com/office/drawing/2014/main" id="{BC6F2F3F-8CCA-666D-B0C5-C12334BED9ED}"/>
              </a:ext>
              <a:ext uri="{C183D7F6-B498-43B3-948B-1728B52AA6E4}">
                <adec:decorative xmlns:adec="http://schemas.microsoft.com/office/drawing/2017/decorative" val="1"/>
              </a:ext>
            </a:extLst>
          </p:cNvPr>
          <p:cNvGrpSpPr/>
          <p:nvPr/>
        </p:nvGrpSpPr>
        <p:grpSpPr>
          <a:xfrm>
            <a:off x="0" y="4275806"/>
            <a:ext cx="12192000" cy="2297868"/>
            <a:chOff x="0" y="4275806"/>
            <a:chExt cx="12192000" cy="2297868"/>
          </a:xfrm>
        </p:grpSpPr>
        <p:sp>
          <p:nvSpPr>
            <p:cNvPr id="6" name="Rectangle 5">
              <a:extLst>
                <a:ext uri="{FF2B5EF4-FFF2-40B4-BE49-F238E27FC236}">
                  <a16:creationId xmlns:a16="http://schemas.microsoft.com/office/drawing/2014/main" id="{F5F09555-34F8-6EF1-688C-EB89D05E304B}"/>
                </a:ext>
                <a:ext uri="{C183D7F6-B498-43B3-948B-1728B52AA6E4}">
                  <adec:decorative xmlns:adec="http://schemas.microsoft.com/office/drawing/2017/decorative" val="1"/>
                </a:ext>
              </a:extLst>
            </p:cNvPr>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4BFA2C2F-8AB0-9D69-198C-7DF944172FD4}"/>
                </a:ext>
                <a:ext uri="{C183D7F6-B498-43B3-948B-1728B52AA6E4}">
                  <adec:decorative xmlns:adec="http://schemas.microsoft.com/office/drawing/2017/decorative" val="1"/>
                </a:ext>
              </a:extLst>
            </p:cNvPr>
            <p:cNvCxnSpPr>
              <a:cxnSpLocks/>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1C609B4-C048-2DB9-9E8F-06C76CD4E032}"/>
                </a:ext>
                <a:ext uri="{C183D7F6-B498-43B3-948B-1728B52AA6E4}">
                  <adec:decorative xmlns:adec="http://schemas.microsoft.com/office/drawing/2017/decorative" val="1"/>
                </a:ext>
              </a:extLst>
            </p:cNvPr>
            <p:cNvSpPr/>
            <p:nvPr/>
          </p:nvSpPr>
          <p:spPr>
            <a:xfrm rot="5400000">
              <a:off x="3410862" y="1537714"/>
              <a:ext cx="92681" cy="5568866"/>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A64B1065-A9D0-A4F2-8684-3038454065D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1463" r="24415"/>
          <a:stretch/>
        </p:blipFill>
        <p:spPr>
          <a:xfrm>
            <a:off x="7151915" y="0"/>
            <a:ext cx="5040086" cy="6425355"/>
          </a:xfrm>
          <a:prstGeom prst="rect">
            <a:avLst/>
          </a:prstGeom>
        </p:spPr>
      </p:pic>
    </p:spTree>
    <p:extLst>
      <p:ext uri="{BB962C8B-B14F-4D97-AF65-F5344CB8AC3E}">
        <p14:creationId xmlns:p14="http://schemas.microsoft.com/office/powerpoint/2010/main" val="1097815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BD5B-4392-76DB-2CAE-1109F3BDC09B}"/>
              </a:ext>
            </a:extLst>
          </p:cNvPr>
          <p:cNvSpPr>
            <a:spLocks noGrp="1"/>
          </p:cNvSpPr>
          <p:nvPr>
            <p:ph type="title"/>
          </p:nvPr>
        </p:nvSpPr>
        <p:spPr>
          <a:xfrm>
            <a:off x="838200" y="1097692"/>
            <a:ext cx="6440423" cy="669235"/>
          </a:xfrm>
        </p:spPr>
        <p:txBody>
          <a:bodyPr>
            <a:noAutofit/>
          </a:bodyPr>
          <a:lstStyle/>
          <a:p>
            <a:pPr algn="ctr"/>
            <a:r>
              <a:rPr lang="en-US" sz="3600" dirty="0">
                <a:solidFill>
                  <a:srgbClr val="9E1B32"/>
                </a:solidFill>
                <a:latin typeface="Arial" panose="020B0604020202020204" pitchFamily="34" charset="0"/>
                <a:cs typeface="Arial" panose="020B0604020202020204" pitchFamily="34" charset="0"/>
              </a:rPr>
              <a:t>Speaker Biography</a:t>
            </a:r>
            <a:endParaRPr lang="en-US" sz="3600" dirty="0">
              <a:solidFill>
                <a:srgbClr val="9E1B32"/>
              </a:solidFill>
            </a:endParaRPr>
          </a:p>
        </p:txBody>
      </p:sp>
      <p:sp>
        <p:nvSpPr>
          <p:cNvPr id="3" name="Content Placeholder 2">
            <a:extLst>
              <a:ext uri="{FF2B5EF4-FFF2-40B4-BE49-F238E27FC236}">
                <a16:creationId xmlns:a16="http://schemas.microsoft.com/office/drawing/2014/main" id="{9AEFB623-6FD4-B3E5-8034-AEFC9748A6EA}"/>
              </a:ext>
            </a:extLst>
          </p:cNvPr>
          <p:cNvSpPr>
            <a:spLocks noGrp="1"/>
          </p:cNvSpPr>
          <p:nvPr>
            <p:ph idx="1"/>
          </p:nvPr>
        </p:nvSpPr>
        <p:spPr>
          <a:xfrm>
            <a:off x="838199" y="2237860"/>
            <a:ext cx="6440424" cy="4016636"/>
          </a:xfrm>
        </p:spPr>
        <p:txBody>
          <a:bodyPr>
            <a:noAutofit/>
          </a:bodyPr>
          <a:lstStyle/>
          <a:p>
            <a:pPr>
              <a:lnSpc>
                <a:spcPct val="90000"/>
              </a:lnSpc>
            </a:pPr>
            <a:r>
              <a:rPr lang="en-US" sz="1400" dirty="0">
                <a:latin typeface="Arial" panose="020B0604020202020204" pitchFamily="34" charset="0"/>
                <a:cs typeface="Arial" panose="020B0604020202020204" pitchFamily="34" charset="0"/>
              </a:rPr>
              <a:t>Kristin Juhrs Kaylor, M.A. is the Senior Accessibility Instructional Designer at The University of Alabama, College of Continuing Studies. She has over 23 years of experience in education accessibility, 15 years of experience as an educator (online learning, publications, and teaching), and 10 years of instructional design experience. For the past 4 years, she has led The University of Alabama </a:t>
            </a:r>
            <a:r>
              <a:rPr lang="en-US" sz="1400" dirty="0" err="1">
                <a:latin typeface="Arial" panose="020B0604020202020204" pitchFamily="34" charset="0"/>
                <a:cs typeface="Arial" panose="020B0604020202020204" pitchFamily="34" charset="0"/>
              </a:rPr>
              <a:t>Online’s</a:t>
            </a:r>
            <a:r>
              <a:rPr lang="en-US" sz="1400" dirty="0">
                <a:latin typeface="Arial" panose="020B0604020202020204" pitchFamily="34" charset="0"/>
                <a:cs typeface="Arial" panose="020B0604020202020204" pitchFamily="34" charset="0"/>
              </a:rPr>
              <a:t> course accessibility efforts, making UA is a national leader in online course accessibility. </a:t>
            </a:r>
          </a:p>
          <a:p>
            <a:pPr>
              <a:lnSpc>
                <a:spcPct val="90000"/>
              </a:lnSpc>
            </a:pPr>
            <a:r>
              <a:rPr lang="en-US" sz="1400" dirty="0">
                <a:latin typeface="Arial" panose="020B0604020202020204" pitchFamily="34" charset="0"/>
                <a:cs typeface="Arial" panose="020B0604020202020204" pitchFamily="34" charset="0"/>
              </a:rPr>
              <a:t>She is a Certified Adobe PDF Accessibility Trainer. She holds Section 508 web standards and authoring accessible documents certificates through the Office of Accessible Systems &amp; Technology, Department of Homeland Security. </a:t>
            </a:r>
          </a:p>
          <a:p>
            <a:pPr>
              <a:lnSpc>
                <a:spcPct val="90000"/>
              </a:lnSpc>
            </a:pPr>
            <a:r>
              <a:rPr lang="en-US" sz="1400" dirty="0">
                <a:latin typeface="Arial" panose="020B0604020202020204" pitchFamily="34" charset="0"/>
                <a:cs typeface="Arial" panose="020B0604020202020204" pitchFamily="34" charset="0"/>
              </a:rPr>
              <a:t>She recently authored the chapter, “The University of Alabama </a:t>
            </a:r>
            <a:r>
              <a:rPr lang="en-US" sz="1400" dirty="0" err="1">
                <a:latin typeface="Arial" panose="020B0604020202020204" pitchFamily="34" charset="0"/>
                <a:cs typeface="Arial" panose="020B0604020202020204" pitchFamily="34" charset="0"/>
              </a:rPr>
              <a:t>Online’s</a:t>
            </a:r>
            <a:r>
              <a:rPr lang="en-US" sz="1400" dirty="0">
                <a:latin typeface="Arial" panose="020B0604020202020204" pitchFamily="34" charset="0"/>
                <a:cs typeface="Arial" panose="020B0604020202020204" pitchFamily="34" charset="0"/>
              </a:rPr>
              <a:t> Digital Accessibility Course Development Process, Practices, and Tools,” for the QM book, A Guide to Digital Accessibility: Policies, Practices, and Professional Development. </a:t>
            </a:r>
          </a:p>
          <a:p>
            <a:pPr>
              <a:lnSpc>
                <a:spcPct val="90000"/>
              </a:lnSpc>
            </a:pPr>
            <a:r>
              <a:rPr lang="en-US" sz="1400" dirty="0">
                <a:latin typeface="Arial" panose="020B0604020202020204" pitchFamily="34" charset="0"/>
                <a:cs typeface="Arial" panose="020B0604020202020204" pitchFamily="34" charset="0"/>
              </a:rPr>
              <a:t>Kristin has presented/been selected to present on online course accessibility at Accessing Higher Ground, CSUN Assistive Technology Conference, and Alabama Instructional Design Network (AIDN) Conferences.</a:t>
            </a:r>
          </a:p>
        </p:txBody>
      </p:sp>
      <p:pic>
        <p:nvPicPr>
          <p:cNvPr id="4" name="Picture 3" descr="The University of Alabama Teaching Innovation and Digital Education">
            <a:extLst>
              <a:ext uri="{FF2B5EF4-FFF2-40B4-BE49-F238E27FC236}">
                <a16:creationId xmlns:a16="http://schemas.microsoft.com/office/drawing/2014/main" id="{B80B7CFF-FE45-4605-1C11-369D0B037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grpSp>
        <p:nvGrpSpPr>
          <p:cNvPr id="14" name="Group 13">
            <a:extLst>
              <a:ext uri="{FF2B5EF4-FFF2-40B4-BE49-F238E27FC236}">
                <a16:creationId xmlns:a16="http://schemas.microsoft.com/office/drawing/2014/main" id="{09A9FBEC-E5EF-6AA8-CB35-815489202CD4}"/>
              </a:ext>
              <a:ext uri="{C183D7F6-B498-43B3-948B-1728B52AA6E4}">
                <adec:decorative xmlns:adec="http://schemas.microsoft.com/office/drawing/2017/decorative" val="1"/>
              </a:ext>
            </a:extLst>
          </p:cNvPr>
          <p:cNvGrpSpPr/>
          <p:nvPr/>
        </p:nvGrpSpPr>
        <p:grpSpPr>
          <a:xfrm>
            <a:off x="0" y="1924648"/>
            <a:ext cx="12192000" cy="4649026"/>
            <a:chOff x="0" y="1924648"/>
            <a:chExt cx="12192000" cy="4649026"/>
          </a:xfrm>
        </p:grpSpPr>
        <p:sp>
          <p:nvSpPr>
            <p:cNvPr id="9" name="Rectangle 8">
              <a:extLst>
                <a:ext uri="{FF2B5EF4-FFF2-40B4-BE49-F238E27FC236}">
                  <a16:creationId xmlns:a16="http://schemas.microsoft.com/office/drawing/2014/main" id="{F05195F5-EE45-57B2-1A38-9D5E2E95E66B}"/>
                </a:ext>
                <a:ext uri="{C183D7F6-B498-43B3-948B-1728B52AA6E4}">
                  <adec:decorative xmlns:adec="http://schemas.microsoft.com/office/drawing/2017/decorative" val="1"/>
                </a:ext>
              </a:extLst>
            </p:cNvPr>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EAE1405-C172-F1C6-DBB2-1C1DBE8D751E}"/>
                </a:ext>
                <a:ext uri="{C183D7F6-B498-43B3-948B-1728B52AA6E4}">
                  <adec:decorative xmlns:adec="http://schemas.microsoft.com/office/drawing/2017/decorative" val="1"/>
                </a:ext>
              </a:extLst>
            </p:cNvPr>
            <p:cNvCxnSpPr>
              <a:cxnSpLocks/>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0B43CD8-F722-CEDA-87A6-65771021CFFA}"/>
                </a:ext>
              </a:extLst>
            </p:cNvPr>
            <p:cNvSpPr/>
            <p:nvPr/>
          </p:nvSpPr>
          <p:spPr>
            <a:xfrm rot="5400000">
              <a:off x="3874497" y="-1111650"/>
              <a:ext cx="111799" cy="6184396"/>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1665B425-D953-E4B9-1A6C-DA4DD9A59D9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984" y="0"/>
            <a:ext cx="4819015" cy="6425354"/>
          </a:xfrm>
          <a:prstGeom prst="rect">
            <a:avLst/>
          </a:prstGeom>
        </p:spPr>
      </p:pic>
    </p:spTree>
    <p:extLst>
      <p:ext uri="{BB962C8B-B14F-4D97-AF65-F5344CB8AC3E}">
        <p14:creationId xmlns:p14="http://schemas.microsoft.com/office/powerpoint/2010/main" val="1353781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BD5B-4392-76DB-2CAE-1109F3BDC09B}"/>
              </a:ext>
            </a:extLst>
          </p:cNvPr>
          <p:cNvSpPr>
            <a:spLocks noGrp="1"/>
          </p:cNvSpPr>
          <p:nvPr>
            <p:ph type="title"/>
          </p:nvPr>
        </p:nvSpPr>
        <p:spPr>
          <a:xfrm>
            <a:off x="838200" y="1097692"/>
            <a:ext cx="10515600" cy="669235"/>
          </a:xfrm>
        </p:spPr>
        <p:txBody>
          <a:bodyPr>
            <a:noAutofit/>
          </a:bodyPr>
          <a:lstStyle/>
          <a:p>
            <a:pPr algn="ctr"/>
            <a:r>
              <a:rPr lang="en-US" sz="3600" dirty="0">
                <a:solidFill>
                  <a:srgbClr val="9E1B32"/>
                </a:solidFill>
                <a:latin typeface="Arial" panose="020B0604020202020204" pitchFamily="34" charset="0"/>
                <a:cs typeface="Arial" panose="020B0604020202020204" pitchFamily="34" charset="0"/>
              </a:rPr>
              <a:t>Assignments and Field Work Considerations</a:t>
            </a:r>
            <a:endParaRPr lang="en-US" sz="3600" dirty="0">
              <a:solidFill>
                <a:srgbClr val="9E1B32"/>
              </a:solidFill>
            </a:endParaRPr>
          </a:p>
        </p:txBody>
      </p:sp>
      <p:sp>
        <p:nvSpPr>
          <p:cNvPr id="3" name="Content Placeholder 2">
            <a:extLst>
              <a:ext uri="{FF2B5EF4-FFF2-40B4-BE49-F238E27FC236}">
                <a16:creationId xmlns:a16="http://schemas.microsoft.com/office/drawing/2014/main" id="{9AEFB623-6FD4-B3E5-8034-AEFC9748A6EA}"/>
              </a:ext>
            </a:extLst>
          </p:cNvPr>
          <p:cNvSpPr>
            <a:spLocks noGrp="1"/>
          </p:cNvSpPr>
          <p:nvPr>
            <p:ph idx="1"/>
          </p:nvPr>
        </p:nvSpPr>
        <p:spPr>
          <a:xfrm>
            <a:off x="838200" y="2349661"/>
            <a:ext cx="10515600" cy="3827302"/>
          </a:xfrm>
        </p:spPr>
        <p:txBody>
          <a:bodyPr>
            <a:normAutofit/>
          </a:bodyPr>
          <a:lstStyle/>
          <a:p>
            <a:pPr marL="0" indent="0">
              <a:buNone/>
            </a:pPr>
            <a:r>
              <a:rPr lang="en-US" sz="2000" dirty="0">
                <a:latin typeface="Arial" panose="020B0604020202020204" pitchFamily="34" charset="0"/>
                <a:cs typeface="Arial" panose="020B0604020202020204" pitchFamily="34" charset="0"/>
              </a:rPr>
              <a:t>Assignments and field work can take many forms. For all assignments, everything students interact with should be accessible. This includes, but is not limited to:</a:t>
            </a:r>
          </a:p>
          <a:p>
            <a:r>
              <a:rPr lang="en-US" sz="2000" dirty="0">
                <a:latin typeface="Arial" panose="020B0604020202020204" pitchFamily="34" charset="0"/>
                <a:cs typeface="Arial" panose="020B0604020202020204" pitchFamily="34" charset="0"/>
              </a:rPr>
              <a:t>Tools/required software/online assessments</a:t>
            </a:r>
          </a:p>
          <a:p>
            <a:r>
              <a:rPr lang="en-US" sz="2000" dirty="0">
                <a:latin typeface="Arial" panose="020B0604020202020204" pitchFamily="34" charset="0"/>
                <a:cs typeface="Arial" panose="020B0604020202020204" pitchFamily="34" charset="0"/>
              </a:rPr>
              <a:t>Handouts</a:t>
            </a:r>
          </a:p>
          <a:p>
            <a:r>
              <a:rPr lang="en-US" sz="2000" dirty="0">
                <a:latin typeface="Arial" panose="020B0604020202020204" pitchFamily="34" charset="0"/>
                <a:cs typeface="Arial" panose="020B0604020202020204" pitchFamily="34" charset="0"/>
              </a:rPr>
              <a:t>Prompts and rubrics</a:t>
            </a:r>
          </a:p>
          <a:p>
            <a:r>
              <a:rPr lang="en-US" sz="2000" dirty="0">
                <a:latin typeface="Arial" panose="020B0604020202020204" pitchFamily="34" charset="0"/>
                <a:cs typeface="Arial" panose="020B0604020202020204" pitchFamily="34" charset="0"/>
              </a:rPr>
              <a:t>Readings</a:t>
            </a:r>
          </a:p>
          <a:p>
            <a:r>
              <a:rPr lang="en-US" sz="2000" dirty="0">
                <a:latin typeface="Arial" panose="020B0604020202020204" pitchFamily="34" charset="0"/>
                <a:cs typeface="Arial" panose="020B0604020202020204" pitchFamily="34" charset="0"/>
              </a:rPr>
              <a:t>Videos</a:t>
            </a:r>
          </a:p>
          <a:p>
            <a:r>
              <a:rPr lang="en-US" sz="2000" dirty="0">
                <a:latin typeface="Arial" panose="020B0604020202020204" pitchFamily="34" charset="0"/>
                <a:cs typeface="Arial" panose="020B0604020202020204" pitchFamily="34" charset="0"/>
              </a:rPr>
              <a:t>Experiences</a:t>
            </a:r>
          </a:p>
          <a:p>
            <a:pPr marL="0" indent="0">
              <a:buNone/>
            </a:pPr>
            <a:r>
              <a:rPr lang="en-US" sz="2000" dirty="0">
                <a:latin typeface="Arial" panose="020B0604020202020204" pitchFamily="34" charset="0"/>
                <a:cs typeface="Arial" panose="020B0604020202020204" pitchFamily="34" charset="0"/>
              </a:rPr>
              <a:t>When tools, software, handouts, prompts, rubrics, readings, videos and experiences are not accessible, they must be remediated to become accessible.</a:t>
            </a:r>
          </a:p>
        </p:txBody>
      </p:sp>
      <p:pic>
        <p:nvPicPr>
          <p:cNvPr id="4" name="Picture 3" descr="The University of Alabama Teaching Innovation and Digital Education">
            <a:extLst>
              <a:ext uri="{FF2B5EF4-FFF2-40B4-BE49-F238E27FC236}">
                <a16:creationId xmlns:a16="http://schemas.microsoft.com/office/drawing/2014/main" id="{B80B7CFF-FE45-4605-1C11-369D0B037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grpSp>
        <p:nvGrpSpPr>
          <p:cNvPr id="8" name="Group 7">
            <a:extLst>
              <a:ext uri="{FF2B5EF4-FFF2-40B4-BE49-F238E27FC236}">
                <a16:creationId xmlns:a16="http://schemas.microsoft.com/office/drawing/2014/main" id="{0E50519D-4F3E-6BB3-87CF-8589A78FE7CC}"/>
              </a:ext>
              <a:ext uri="{C183D7F6-B498-43B3-948B-1728B52AA6E4}">
                <adec:decorative xmlns:adec="http://schemas.microsoft.com/office/drawing/2017/decorative" val="1"/>
              </a:ext>
            </a:extLst>
          </p:cNvPr>
          <p:cNvGrpSpPr/>
          <p:nvPr/>
        </p:nvGrpSpPr>
        <p:grpSpPr>
          <a:xfrm>
            <a:off x="0" y="1924645"/>
            <a:ext cx="12192000" cy="4649029"/>
            <a:chOff x="0" y="1924645"/>
            <a:chExt cx="12192000" cy="4649029"/>
          </a:xfrm>
        </p:grpSpPr>
        <p:sp>
          <p:nvSpPr>
            <p:cNvPr id="9" name="Rectangle 8">
              <a:extLst>
                <a:ext uri="{FF2B5EF4-FFF2-40B4-BE49-F238E27FC236}">
                  <a16:creationId xmlns:a16="http://schemas.microsoft.com/office/drawing/2014/main" id="{F05195F5-EE45-57B2-1A38-9D5E2E95E66B}"/>
                </a:ext>
              </a:extLst>
            </p:cNvPr>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EAE1405-C172-F1C6-DBB2-1C1DBE8D751E}"/>
                </a:ext>
              </a:extLst>
            </p:cNvPr>
            <p:cNvCxnSpPr>
              <a:cxnSpLocks/>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0B43CD8-F722-CEDA-87A6-65771021CFFA}"/>
                </a:ext>
              </a:extLst>
            </p:cNvPr>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3060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BD5B-4392-76DB-2CAE-1109F3BDC09B}"/>
              </a:ext>
            </a:extLst>
          </p:cNvPr>
          <p:cNvSpPr>
            <a:spLocks noGrp="1"/>
          </p:cNvSpPr>
          <p:nvPr>
            <p:ph type="title"/>
          </p:nvPr>
        </p:nvSpPr>
        <p:spPr>
          <a:xfrm>
            <a:off x="838200" y="1097692"/>
            <a:ext cx="10515600" cy="669235"/>
          </a:xfrm>
        </p:spPr>
        <p:txBody>
          <a:bodyPr>
            <a:noAutofit/>
          </a:bodyPr>
          <a:lstStyle/>
          <a:p>
            <a:pPr algn="ctr"/>
            <a:r>
              <a:rPr lang="en-US" sz="3600" dirty="0">
                <a:solidFill>
                  <a:srgbClr val="9E1B32"/>
                </a:solidFill>
                <a:latin typeface="Arial" panose="020B0604020202020204" pitchFamily="34" charset="0"/>
                <a:cs typeface="Arial" panose="020B0604020202020204" pitchFamily="34" charset="0"/>
              </a:rPr>
              <a:t>Field Work</a:t>
            </a:r>
            <a:endParaRPr lang="en-US" sz="3600" dirty="0">
              <a:solidFill>
                <a:srgbClr val="9E1B32"/>
              </a:solidFill>
            </a:endParaRPr>
          </a:p>
        </p:txBody>
      </p:sp>
      <p:sp>
        <p:nvSpPr>
          <p:cNvPr id="3" name="Content Placeholder 2">
            <a:extLst>
              <a:ext uri="{FF2B5EF4-FFF2-40B4-BE49-F238E27FC236}">
                <a16:creationId xmlns:a16="http://schemas.microsoft.com/office/drawing/2014/main" id="{9AEFB623-6FD4-B3E5-8034-AEFC9748A6EA}"/>
              </a:ext>
            </a:extLst>
          </p:cNvPr>
          <p:cNvSpPr>
            <a:spLocks noGrp="1"/>
          </p:cNvSpPr>
          <p:nvPr>
            <p:ph idx="1"/>
          </p:nvPr>
        </p:nvSpPr>
        <p:spPr>
          <a:xfrm>
            <a:off x="838200" y="2349661"/>
            <a:ext cx="10515600" cy="3827302"/>
          </a:xfrm>
        </p:spPr>
        <p:txBody>
          <a:bodyPr>
            <a:normAutofit/>
          </a:bodyPr>
          <a:lstStyle/>
          <a:p>
            <a:pPr marL="0" indent="0">
              <a:buNone/>
            </a:pPr>
            <a:r>
              <a:rPr lang="en-US" sz="2400" dirty="0">
                <a:latin typeface="Arial" panose="020B0604020202020204" pitchFamily="34" charset="0"/>
                <a:cs typeface="Arial" panose="020B0604020202020204" pitchFamily="34" charset="0"/>
              </a:rPr>
              <a:t>To ensure that students know what to do to request accommodation for field work, include the following in the prompt:</a:t>
            </a:r>
          </a:p>
          <a:p>
            <a:pPr marL="0" indent="0">
              <a:buNone/>
            </a:pPr>
            <a:r>
              <a:rPr lang="en-US" sz="2400" b="1" u="none" strike="noStrike" dirty="0">
                <a:solidFill>
                  <a:srgbClr val="9E1B32"/>
                </a:solidFill>
                <a:effectLst/>
                <a:latin typeface="Arial" panose="020B0604020202020204" pitchFamily="34" charset="0"/>
              </a:rPr>
              <a:t>If you require accommodations for field work, you are required to contact the Office of Disability Services and your professor to coordinate them prior to beginning your field work. </a:t>
            </a:r>
          </a:p>
          <a:p>
            <a:pPr marL="0" indent="0">
              <a:buNone/>
            </a:pPr>
            <a:endParaRPr lang="en-US" sz="1600" dirty="0">
              <a:latin typeface="Arial" panose="020B0604020202020204" pitchFamily="34" charset="0"/>
              <a:cs typeface="Arial" panose="020B0604020202020204" pitchFamily="34" charset="0"/>
            </a:endParaRPr>
          </a:p>
        </p:txBody>
      </p:sp>
      <p:pic>
        <p:nvPicPr>
          <p:cNvPr id="4" name="Picture 3" descr="The University of Alabama Teaching Innovation and Digital Education">
            <a:extLst>
              <a:ext uri="{FF2B5EF4-FFF2-40B4-BE49-F238E27FC236}">
                <a16:creationId xmlns:a16="http://schemas.microsoft.com/office/drawing/2014/main" id="{B80B7CFF-FE45-4605-1C11-369D0B037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grpSp>
        <p:nvGrpSpPr>
          <p:cNvPr id="8" name="Group 7">
            <a:extLst>
              <a:ext uri="{FF2B5EF4-FFF2-40B4-BE49-F238E27FC236}">
                <a16:creationId xmlns:a16="http://schemas.microsoft.com/office/drawing/2014/main" id="{0E50519D-4F3E-6BB3-87CF-8589A78FE7CC}"/>
              </a:ext>
              <a:ext uri="{C183D7F6-B498-43B3-948B-1728B52AA6E4}">
                <adec:decorative xmlns:adec="http://schemas.microsoft.com/office/drawing/2017/decorative" val="1"/>
              </a:ext>
            </a:extLst>
          </p:cNvPr>
          <p:cNvGrpSpPr/>
          <p:nvPr/>
        </p:nvGrpSpPr>
        <p:grpSpPr>
          <a:xfrm>
            <a:off x="0" y="1924645"/>
            <a:ext cx="12192000" cy="4649029"/>
            <a:chOff x="0" y="1924645"/>
            <a:chExt cx="12192000" cy="4649029"/>
          </a:xfrm>
        </p:grpSpPr>
        <p:sp>
          <p:nvSpPr>
            <p:cNvPr id="9" name="Rectangle 8">
              <a:extLst>
                <a:ext uri="{FF2B5EF4-FFF2-40B4-BE49-F238E27FC236}">
                  <a16:creationId xmlns:a16="http://schemas.microsoft.com/office/drawing/2014/main" id="{F05195F5-EE45-57B2-1A38-9D5E2E95E66B}"/>
                </a:ext>
              </a:extLst>
            </p:cNvPr>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EAE1405-C172-F1C6-DBB2-1C1DBE8D751E}"/>
                </a:ext>
              </a:extLst>
            </p:cNvPr>
            <p:cNvCxnSpPr>
              <a:cxnSpLocks/>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0B43CD8-F722-CEDA-87A6-65771021CFFA}"/>
                </a:ext>
              </a:extLst>
            </p:cNvPr>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70222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F2C99-3DED-DC6C-0614-A22A8FBECE45}"/>
              </a:ext>
            </a:extLst>
          </p:cNvPr>
          <p:cNvSpPr>
            <a:spLocks noGrp="1"/>
          </p:cNvSpPr>
          <p:nvPr>
            <p:ph type="title"/>
          </p:nvPr>
        </p:nvSpPr>
        <p:spPr>
          <a:xfrm>
            <a:off x="672768" y="1386552"/>
            <a:ext cx="5568868" cy="2852737"/>
          </a:xfrm>
        </p:spPr>
        <p:txBody>
          <a:bodyPr>
            <a:normAutofit/>
          </a:bodyPr>
          <a:lstStyle/>
          <a:p>
            <a:pPr algn="ctr"/>
            <a:r>
              <a:rPr lang="en-US" dirty="0">
                <a:solidFill>
                  <a:srgbClr val="9E1B32"/>
                </a:solidFill>
                <a:latin typeface="Arial" panose="020B0604020202020204" pitchFamily="34" charset="0"/>
                <a:cs typeface="Arial" panose="020B0604020202020204" pitchFamily="34" charset="0"/>
              </a:rPr>
              <a:t>Quizzes, Tests, and Exams</a:t>
            </a:r>
            <a:endParaRPr lang="en-US" dirty="0">
              <a:solidFill>
                <a:srgbClr val="9E1B32"/>
              </a:solidFill>
            </a:endParaRPr>
          </a:p>
        </p:txBody>
      </p:sp>
      <p:pic>
        <p:nvPicPr>
          <p:cNvPr id="4" name="Picture 3" descr="The University of Alabama Teaching Innovation and Digital Education">
            <a:extLst>
              <a:ext uri="{FF2B5EF4-FFF2-40B4-BE49-F238E27FC236}">
                <a16:creationId xmlns:a16="http://schemas.microsoft.com/office/drawing/2014/main" id="{A9BEA0A2-4F8B-3811-5B49-38B5E786CF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grpSp>
        <p:nvGrpSpPr>
          <p:cNvPr id="13" name="Group 12">
            <a:extLst>
              <a:ext uri="{FF2B5EF4-FFF2-40B4-BE49-F238E27FC236}">
                <a16:creationId xmlns:a16="http://schemas.microsoft.com/office/drawing/2014/main" id="{506F94B2-BF37-7627-C691-51552662DB5A}"/>
              </a:ext>
              <a:ext uri="{C183D7F6-B498-43B3-948B-1728B52AA6E4}">
                <adec:decorative xmlns:adec="http://schemas.microsoft.com/office/drawing/2017/decorative" val="1"/>
              </a:ext>
            </a:extLst>
          </p:cNvPr>
          <p:cNvGrpSpPr/>
          <p:nvPr/>
        </p:nvGrpSpPr>
        <p:grpSpPr>
          <a:xfrm>
            <a:off x="0" y="4275806"/>
            <a:ext cx="12192000" cy="2297868"/>
            <a:chOff x="0" y="4275806"/>
            <a:chExt cx="12192000" cy="2297868"/>
          </a:xfrm>
        </p:grpSpPr>
        <p:sp>
          <p:nvSpPr>
            <p:cNvPr id="5" name="Rectangle 4">
              <a:extLst>
                <a:ext uri="{FF2B5EF4-FFF2-40B4-BE49-F238E27FC236}">
                  <a16:creationId xmlns:a16="http://schemas.microsoft.com/office/drawing/2014/main" id="{D0077F37-3D1E-7D7F-541D-FC791BB1EC78}"/>
                </a:ext>
              </a:extLst>
            </p:cNvPr>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359CF8F2-39F4-A079-97D1-30EE15A52544}"/>
                </a:ext>
              </a:extLst>
            </p:cNvPr>
            <p:cNvCxnSpPr>
              <a:cxnSpLocks/>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B509F2F-556D-75D9-C5F0-42D9E153230E}"/>
                </a:ext>
              </a:extLst>
            </p:cNvPr>
            <p:cNvSpPr/>
            <p:nvPr/>
          </p:nvSpPr>
          <p:spPr>
            <a:xfrm rot="5400000">
              <a:off x="3410862" y="1537714"/>
              <a:ext cx="92681" cy="5568866"/>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54D6FB50-A36B-9686-2B3F-55DDC9D176D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43897" y="0"/>
            <a:ext cx="5448103" cy="6436303"/>
          </a:xfrm>
          <a:prstGeom prst="rect">
            <a:avLst/>
          </a:prstGeom>
        </p:spPr>
      </p:pic>
    </p:spTree>
    <p:extLst>
      <p:ext uri="{BB962C8B-B14F-4D97-AF65-F5344CB8AC3E}">
        <p14:creationId xmlns:p14="http://schemas.microsoft.com/office/powerpoint/2010/main" val="3102758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BD5B-4392-76DB-2CAE-1109F3BDC09B}"/>
              </a:ext>
            </a:extLst>
          </p:cNvPr>
          <p:cNvSpPr>
            <a:spLocks noGrp="1"/>
          </p:cNvSpPr>
          <p:nvPr>
            <p:ph type="title"/>
          </p:nvPr>
        </p:nvSpPr>
        <p:spPr>
          <a:xfrm>
            <a:off x="838200" y="1097692"/>
            <a:ext cx="10515600" cy="669235"/>
          </a:xfrm>
        </p:spPr>
        <p:txBody>
          <a:bodyPr>
            <a:noAutofit/>
          </a:bodyPr>
          <a:lstStyle/>
          <a:p>
            <a:pPr algn="ctr"/>
            <a:r>
              <a:rPr lang="en-US" sz="3600" dirty="0">
                <a:solidFill>
                  <a:srgbClr val="9E1B32"/>
                </a:solidFill>
                <a:latin typeface="Arial" panose="020B0604020202020204" pitchFamily="34" charset="0"/>
                <a:cs typeface="Arial" panose="020B0604020202020204" pitchFamily="34" charset="0"/>
              </a:rPr>
              <a:t>Common Quiz, Test, and Exam Types</a:t>
            </a:r>
            <a:endParaRPr lang="en-US" sz="3600" dirty="0">
              <a:solidFill>
                <a:srgbClr val="9E1B32"/>
              </a:solidFill>
            </a:endParaRPr>
          </a:p>
        </p:txBody>
      </p:sp>
      <p:sp>
        <p:nvSpPr>
          <p:cNvPr id="3" name="Content Placeholder 2">
            <a:extLst>
              <a:ext uri="{FF2B5EF4-FFF2-40B4-BE49-F238E27FC236}">
                <a16:creationId xmlns:a16="http://schemas.microsoft.com/office/drawing/2014/main" id="{9AEFB623-6FD4-B3E5-8034-AEFC9748A6EA}"/>
              </a:ext>
            </a:extLst>
          </p:cNvPr>
          <p:cNvSpPr>
            <a:spLocks noGrp="1"/>
          </p:cNvSpPr>
          <p:nvPr>
            <p:ph idx="1"/>
          </p:nvPr>
        </p:nvSpPr>
        <p:spPr>
          <a:xfrm>
            <a:off x="838200" y="2349661"/>
            <a:ext cx="10515600" cy="3827302"/>
          </a:xfrm>
        </p:spPr>
        <p:txBody>
          <a:bodyPr>
            <a:normAutofit/>
          </a:bodyPr>
          <a:lstStyle/>
          <a:p>
            <a:pPr marL="342900" lvl="1" indent="-342900">
              <a:lnSpc>
                <a:spcPct val="100000"/>
              </a:lnSpc>
              <a:spcBef>
                <a:spcPts val="1200"/>
              </a:spcBef>
            </a:pPr>
            <a:r>
              <a:rPr lang="en-US" sz="2800" dirty="0">
                <a:latin typeface="Arial" panose="020B0604020202020204" pitchFamily="34" charset="0"/>
                <a:cs typeface="Arial" panose="020B0604020202020204" pitchFamily="34" charset="0"/>
              </a:rPr>
              <a:t>Multiple choice</a:t>
            </a:r>
          </a:p>
          <a:p>
            <a:pPr marL="342900" lvl="1" indent="-342900">
              <a:lnSpc>
                <a:spcPct val="100000"/>
              </a:lnSpc>
              <a:spcBef>
                <a:spcPts val="1200"/>
              </a:spcBef>
            </a:pPr>
            <a:r>
              <a:rPr lang="en-US" sz="2800" dirty="0">
                <a:latin typeface="Arial" panose="020B0604020202020204" pitchFamily="34" charset="0"/>
                <a:cs typeface="Arial" panose="020B0604020202020204" pitchFamily="34" charset="0"/>
              </a:rPr>
              <a:t>True or false</a:t>
            </a:r>
          </a:p>
          <a:p>
            <a:pPr marL="342900" lvl="1" indent="-342900">
              <a:lnSpc>
                <a:spcPct val="100000"/>
              </a:lnSpc>
              <a:spcBef>
                <a:spcPts val="1200"/>
              </a:spcBef>
            </a:pPr>
            <a:r>
              <a:rPr lang="en-US" sz="2800" dirty="0">
                <a:latin typeface="Arial" panose="020B0604020202020204" pitchFamily="34" charset="0"/>
                <a:cs typeface="Arial" panose="020B0604020202020204" pitchFamily="34" charset="0"/>
              </a:rPr>
              <a:t>Matching</a:t>
            </a:r>
          </a:p>
          <a:p>
            <a:pPr marL="342900" lvl="1" indent="-342900">
              <a:lnSpc>
                <a:spcPct val="100000"/>
              </a:lnSpc>
              <a:spcBef>
                <a:spcPts val="1200"/>
              </a:spcBef>
            </a:pPr>
            <a:r>
              <a:rPr lang="en-US" sz="2800" dirty="0">
                <a:latin typeface="Arial" panose="020B0604020202020204" pitchFamily="34" charset="0"/>
                <a:cs typeface="Arial" panose="020B0604020202020204" pitchFamily="34" charset="0"/>
              </a:rPr>
              <a:t>Hot spot</a:t>
            </a:r>
          </a:p>
        </p:txBody>
      </p:sp>
      <p:pic>
        <p:nvPicPr>
          <p:cNvPr id="4" name="Picture 3" descr="The University of Alabama Teaching Innovation and Digital Education">
            <a:extLst>
              <a:ext uri="{FF2B5EF4-FFF2-40B4-BE49-F238E27FC236}">
                <a16:creationId xmlns:a16="http://schemas.microsoft.com/office/drawing/2014/main" id="{B80B7CFF-FE45-4605-1C11-369D0B037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grpSp>
        <p:nvGrpSpPr>
          <p:cNvPr id="8" name="Group 7">
            <a:extLst>
              <a:ext uri="{FF2B5EF4-FFF2-40B4-BE49-F238E27FC236}">
                <a16:creationId xmlns:a16="http://schemas.microsoft.com/office/drawing/2014/main" id="{0E50519D-4F3E-6BB3-87CF-8589A78FE7CC}"/>
              </a:ext>
              <a:ext uri="{C183D7F6-B498-43B3-948B-1728B52AA6E4}">
                <adec:decorative xmlns:adec="http://schemas.microsoft.com/office/drawing/2017/decorative" val="1"/>
              </a:ext>
            </a:extLst>
          </p:cNvPr>
          <p:cNvGrpSpPr/>
          <p:nvPr/>
        </p:nvGrpSpPr>
        <p:grpSpPr>
          <a:xfrm>
            <a:off x="0" y="1924645"/>
            <a:ext cx="12192000" cy="4649029"/>
            <a:chOff x="0" y="1924645"/>
            <a:chExt cx="12192000" cy="4649029"/>
          </a:xfrm>
        </p:grpSpPr>
        <p:sp>
          <p:nvSpPr>
            <p:cNvPr id="9" name="Rectangle 8">
              <a:extLst>
                <a:ext uri="{FF2B5EF4-FFF2-40B4-BE49-F238E27FC236}">
                  <a16:creationId xmlns:a16="http://schemas.microsoft.com/office/drawing/2014/main" id="{F05195F5-EE45-57B2-1A38-9D5E2E95E66B}"/>
                </a:ext>
              </a:extLst>
            </p:cNvPr>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EAE1405-C172-F1C6-DBB2-1C1DBE8D751E}"/>
                </a:ext>
              </a:extLst>
            </p:cNvPr>
            <p:cNvCxnSpPr>
              <a:cxnSpLocks/>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0B43CD8-F722-CEDA-87A6-65771021CFFA}"/>
                </a:ext>
              </a:extLst>
            </p:cNvPr>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94228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BD5B-4392-76DB-2CAE-1109F3BDC09B}"/>
              </a:ext>
            </a:extLst>
          </p:cNvPr>
          <p:cNvSpPr>
            <a:spLocks noGrp="1"/>
          </p:cNvSpPr>
          <p:nvPr>
            <p:ph type="title"/>
          </p:nvPr>
        </p:nvSpPr>
        <p:spPr>
          <a:xfrm>
            <a:off x="838200" y="1097692"/>
            <a:ext cx="10515600" cy="669235"/>
          </a:xfrm>
        </p:spPr>
        <p:txBody>
          <a:bodyPr>
            <a:noAutofit/>
          </a:bodyPr>
          <a:lstStyle/>
          <a:p>
            <a:pPr algn="ctr"/>
            <a:r>
              <a:rPr lang="en-US" sz="3600" dirty="0">
                <a:solidFill>
                  <a:srgbClr val="9E1B32"/>
                </a:solidFill>
                <a:latin typeface="Arial" panose="020B0604020202020204" pitchFamily="34" charset="0"/>
                <a:cs typeface="Arial" panose="020B0604020202020204" pitchFamily="34" charset="0"/>
              </a:rPr>
              <a:t>Quiz, Test, and Exam Accessibility Challenges</a:t>
            </a:r>
            <a:endParaRPr lang="en-US" sz="3600" dirty="0">
              <a:solidFill>
                <a:srgbClr val="9E1B32"/>
              </a:solidFill>
            </a:endParaRPr>
          </a:p>
        </p:txBody>
      </p:sp>
      <p:sp>
        <p:nvSpPr>
          <p:cNvPr id="3" name="Content Placeholder 2">
            <a:extLst>
              <a:ext uri="{FF2B5EF4-FFF2-40B4-BE49-F238E27FC236}">
                <a16:creationId xmlns:a16="http://schemas.microsoft.com/office/drawing/2014/main" id="{9AEFB623-6FD4-B3E5-8034-AEFC9748A6EA}"/>
              </a:ext>
            </a:extLst>
          </p:cNvPr>
          <p:cNvSpPr>
            <a:spLocks noGrp="1"/>
          </p:cNvSpPr>
          <p:nvPr>
            <p:ph idx="1"/>
          </p:nvPr>
        </p:nvSpPr>
        <p:spPr>
          <a:xfrm>
            <a:off x="838200" y="2349661"/>
            <a:ext cx="10515600" cy="3827302"/>
          </a:xfrm>
        </p:spPr>
        <p:txBody>
          <a:bodyPr>
            <a:normAutofit fontScale="92500" lnSpcReduction="10000"/>
          </a:bodyPr>
          <a:lstStyle/>
          <a:p>
            <a:pPr marL="0" indent="0">
              <a:buNone/>
            </a:pPr>
            <a:r>
              <a:rPr lang="en-US" dirty="0">
                <a:latin typeface="Arial" panose="020B0604020202020204" pitchFamily="34" charset="0"/>
                <a:cs typeface="Arial" panose="020B0604020202020204" pitchFamily="34" charset="0"/>
              </a:rPr>
              <a:t>Two types of questions can pose accessibility challenges:</a:t>
            </a:r>
          </a:p>
          <a:p>
            <a:pPr marL="342900" lvl="1" indent="-342900">
              <a:lnSpc>
                <a:spcPct val="100000"/>
              </a:lnSpc>
              <a:spcBef>
                <a:spcPts val="1200"/>
              </a:spcBef>
            </a:pPr>
            <a:r>
              <a:rPr lang="en-US" sz="2800" dirty="0">
                <a:latin typeface="Arial" panose="020B0604020202020204" pitchFamily="34" charset="0"/>
                <a:cs typeface="Arial" panose="020B0604020202020204" pitchFamily="34" charset="0"/>
              </a:rPr>
              <a:t>Matching: If the matching is a drag and drop assignment, then it is not accessible because it is not keyboard accessible. </a:t>
            </a:r>
            <a:r>
              <a:rPr lang="en-US" sz="2800" b="1" dirty="0">
                <a:solidFill>
                  <a:srgbClr val="9E1B32"/>
                </a:solidFill>
                <a:latin typeface="Arial" panose="020B0604020202020204" pitchFamily="34" charset="0"/>
                <a:cs typeface="Arial" panose="020B0604020202020204" pitchFamily="34" charset="0"/>
              </a:rPr>
              <a:t>This can be replaced by a matching assignment where students type the letter or number of the matching item.</a:t>
            </a:r>
          </a:p>
          <a:p>
            <a:pPr marL="342900" lvl="1" indent="-342900">
              <a:lnSpc>
                <a:spcPct val="100000"/>
              </a:lnSpc>
              <a:spcBef>
                <a:spcPts val="1200"/>
              </a:spcBef>
            </a:pPr>
            <a:r>
              <a:rPr lang="en-US" sz="2800" dirty="0">
                <a:latin typeface="Arial" panose="020B0604020202020204" pitchFamily="34" charset="0"/>
                <a:cs typeface="Arial" panose="020B0604020202020204" pitchFamily="34" charset="0"/>
              </a:rPr>
              <a:t>Hot spot: This is not accessible because it requires that students be able to see the image and is not keyboard accessible. </a:t>
            </a:r>
            <a:r>
              <a:rPr lang="en-US" sz="2800" b="1" dirty="0">
                <a:solidFill>
                  <a:srgbClr val="9E1B32"/>
                </a:solidFill>
                <a:latin typeface="Arial" panose="020B0604020202020204" pitchFamily="34" charset="0"/>
                <a:cs typeface="Arial" panose="020B0604020202020204" pitchFamily="34" charset="0"/>
              </a:rPr>
              <a:t>This can be replaced with a question asking students to describe in writing the location and/or appearance of something.</a:t>
            </a:r>
          </a:p>
        </p:txBody>
      </p:sp>
      <p:pic>
        <p:nvPicPr>
          <p:cNvPr id="4" name="Picture 3" descr="The University of Alabama Teaching Innovation and Digital Education">
            <a:extLst>
              <a:ext uri="{FF2B5EF4-FFF2-40B4-BE49-F238E27FC236}">
                <a16:creationId xmlns:a16="http://schemas.microsoft.com/office/drawing/2014/main" id="{B80B7CFF-FE45-4605-1C11-369D0B037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grpSp>
        <p:nvGrpSpPr>
          <p:cNvPr id="8" name="Group 7">
            <a:extLst>
              <a:ext uri="{FF2B5EF4-FFF2-40B4-BE49-F238E27FC236}">
                <a16:creationId xmlns:a16="http://schemas.microsoft.com/office/drawing/2014/main" id="{0E50519D-4F3E-6BB3-87CF-8589A78FE7CC}"/>
              </a:ext>
              <a:ext uri="{C183D7F6-B498-43B3-948B-1728B52AA6E4}">
                <adec:decorative xmlns:adec="http://schemas.microsoft.com/office/drawing/2017/decorative" val="1"/>
              </a:ext>
            </a:extLst>
          </p:cNvPr>
          <p:cNvGrpSpPr/>
          <p:nvPr/>
        </p:nvGrpSpPr>
        <p:grpSpPr>
          <a:xfrm>
            <a:off x="0" y="1924645"/>
            <a:ext cx="12192000" cy="4649029"/>
            <a:chOff x="0" y="1924645"/>
            <a:chExt cx="12192000" cy="4649029"/>
          </a:xfrm>
        </p:grpSpPr>
        <p:sp>
          <p:nvSpPr>
            <p:cNvPr id="9" name="Rectangle 8">
              <a:extLst>
                <a:ext uri="{FF2B5EF4-FFF2-40B4-BE49-F238E27FC236}">
                  <a16:creationId xmlns:a16="http://schemas.microsoft.com/office/drawing/2014/main" id="{F05195F5-EE45-57B2-1A38-9D5E2E95E66B}"/>
                </a:ext>
              </a:extLst>
            </p:cNvPr>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EAE1405-C172-F1C6-DBB2-1C1DBE8D751E}"/>
                </a:ext>
              </a:extLst>
            </p:cNvPr>
            <p:cNvCxnSpPr>
              <a:cxnSpLocks/>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0B43CD8-F722-CEDA-87A6-65771021CFFA}"/>
                </a:ext>
              </a:extLst>
            </p:cNvPr>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7097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BD5B-4392-76DB-2CAE-1109F3BDC09B}"/>
              </a:ext>
            </a:extLst>
          </p:cNvPr>
          <p:cNvSpPr>
            <a:spLocks noGrp="1"/>
          </p:cNvSpPr>
          <p:nvPr>
            <p:ph type="title"/>
          </p:nvPr>
        </p:nvSpPr>
        <p:spPr>
          <a:xfrm>
            <a:off x="838200" y="1097692"/>
            <a:ext cx="10515600" cy="669235"/>
          </a:xfrm>
        </p:spPr>
        <p:txBody>
          <a:bodyPr>
            <a:noAutofit/>
          </a:bodyPr>
          <a:lstStyle/>
          <a:p>
            <a:pPr algn="ctr"/>
            <a:r>
              <a:rPr lang="en-US" sz="3600" dirty="0">
                <a:solidFill>
                  <a:srgbClr val="9E1B32"/>
                </a:solidFill>
                <a:latin typeface="Arial" panose="020B0604020202020204" pitchFamily="34" charset="0"/>
                <a:cs typeface="Arial" panose="020B0604020202020204" pitchFamily="34" charset="0"/>
              </a:rPr>
              <a:t>Fill in the Blank Questions</a:t>
            </a:r>
            <a:endParaRPr lang="en-US" sz="3600" dirty="0">
              <a:solidFill>
                <a:srgbClr val="9E1B32"/>
              </a:solidFill>
            </a:endParaRPr>
          </a:p>
        </p:txBody>
      </p:sp>
      <p:sp>
        <p:nvSpPr>
          <p:cNvPr id="3" name="Content Placeholder 2">
            <a:extLst>
              <a:ext uri="{FF2B5EF4-FFF2-40B4-BE49-F238E27FC236}">
                <a16:creationId xmlns:a16="http://schemas.microsoft.com/office/drawing/2014/main" id="{9AEFB623-6FD4-B3E5-8034-AEFC9748A6EA}"/>
              </a:ext>
            </a:extLst>
          </p:cNvPr>
          <p:cNvSpPr>
            <a:spLocks noGrp="1"/>
          </p:cNvSpPr>
          <p:nvPr>
            <p:ph idx="1"/>
          </p:nvPr>
        </p:nvSpPr>
        <p:spPr>
          <a:xfrm>
            <a:off x="838200" y="2349661"/>
            <a:ext cx="10515600" cy="3827302"/>
          </a:xfrm>
        </p:spPr>
        <p:txBody>
          <a:bodyPr>
            <a:normAutofit/>
          </a:bodyPr>
          <a:lstStyle/>
          <a:p>
            <a:pPr marL="0" indent="0">
              <a:buNone/>
            </a:pPr>
            <a:r>
              <a:rPr lang="en-US" dirty="0">
                <a:latin typeface="Arial" panose="020B0604020202020204" pitchFamily="34" charset="0"/>
                <a:cs typeface="Arial" panose="020B0604020202020204" pitchFamily="34" charset="0"/>
              </a:rPr>
              <a:t>Fill in the blank questions often pose problems for screen readers because many screen readers do not read underscores or blanks aloud.</a:t>
            </a:r>
          </a:p>
          <a:p>
            <a:pPr marL="0" indent="0">
              <a:buNone/>
            </a:pPr>
            <a:r>
              <a:rPr lang="en-US" sz="2800" dirty="0">
                <a:latin typeface="Arial" panose="020B0604020202020204" pitchFamily="34" charset="0"/>
                <a:cs typeface="Arial" panose="020B0604020202020204" pitchFamily="34" charset="0"/>
              </a:rPr>
              <a:t>That means that students </a:t>
            </a:r>
            <a:r>
              <a:rPr lang="en-US" dirty="0">
                <a:latin typeface="Arial" panose="020B0604020202020204" pitchFamily="34" charset="0"/>
                <a:cs typeface="Arial" panose="020B0604020202020204" pitchFamily="34" charset="0"/>
              </a:rPr>
              <a:t>who use screen readers</a:t>
            </a:r>
            <a:r>
              <a:rPr lang="en-US" sz="2800" dirty="0">
                <a:latin typeface="Arial" panose="020B0604020202020204" pitchFamily="34" charset="0"/>
                <a:cs typeface="Arial" panose="020B0604020202020204" pitchFamily="34" charset="0"/>
              </a:rPr>
              <a:t> do </a:t>
            </a:r>
            <a:r>
              <a:rPr lang="en-US" dirty="0">
                <a:latin typeface="Arial" panose="020B0604020202020204" pitchFamily="34" charset="0"/>
                <a:cs typeface="Arial" panose="020B0604020202020204" pitchFamily="34" charset="0"/>
              </a:rPr>
              <a:t>not know where the blanks are in the question.</a:t>
            </a:r>
          </a:p>
          <a:p>
            <a:pPr marL="0" indent="0">
              <a:buNone/>
            </a:pPr>
            <a:r>
              <a:rPr lang="en-US" sz="2800" dirty="0">
                <a:latin typeface="Arial" panose="020B0604020202020204" pitchFamily="34" charset="0"/>
                <a:cs typeface="Arial" panose="020B0604020202020204" pitchFamily="34" charset="0"/>
              </a:rPr>
              <a:t>To fix this: </a:t>
            </a:r>
            <a:r>
              <a:rPr lang="en-US" sz="2800" b="1" dirty="0">
                <a:solidFill>
                  <a:srgbClr val="9E1B32"/>
                </a:solidFill>
                <a:latin typeface="Arial" panose="020B0604020202020204" pitchFamily="34" charset="0"/>
                <a:cs typeface="Arial" panose="020B0604020202020204" pitchFamily="34" charset="0"/>
              </a:rPr>
              <a:t>Write </a:t>
            </a:r>
            <a:r>
              <a:rPr lang="en-US" sz="2800" b="1" u="sng" dirty="0">
                <a:solidFill>
                  <a:srgbClr val="9E1B32"/>
                </a:solidFill>
                <a:latin typeface="Arial" panose="020B0604020202020204" pitchFamily="34" charset="0"/>
                <a:cs typeface="Arial" panose="020B0604020202020204" pitchFamily="34" charset="0"/>
              </a:rPr>
              <a:t>blank</a:t>
            </a:r>
            <a:r>
              <a:rPr lang="en-US" sz="2800" b="1" dirty="0">
                <a:solidFill>
                  <a:srgbClr val="9E1B32"/>
                </a:solidFill>
                <a:latin typeface="Arial" panose="020B0604020202020204" pitchFamily="34" charset="0"/>
                <a:cs typeface="Arial" panose="020B0604020202020204" pitchFamily="34" charset="0"/>
              </a:rPr>
              <a:t> instead of underscores for the blank. </a:t>
            </a:r>
          </a:p>
          <a:p>
            <a:pPr marL="0" indent="0">
              <a:buNone/>
            </a:pPr>
            <a:r>
              <a:rPr lang="en-US" dirty="0">
                <a:latin typeface="Arial" panose="020B0604020202020204" pitchFamily="34" charset="0"/>
                <a:cs typeface="Arial" panose="020B0604020202020204" pitchFamily="34" charset="0"/>
              </a:rPr>
              <a:t>Now, fill in the blank questions</a:t>
            </a:r>
            <a:r>
              <a:rPr lang="en-US" sz="2800" dirty="0">
                <a:latin typeface="Arial" panose="020B0604020202020204" pitchFamily="34" charset="0"/>
                <a:cs typeface="Arial" panose="020B0604020202020204" pitchFamily="34" charset="0"/>
              </a:rPr>
              <a:t> will read correctly for screen readers.</a:t>
            </a:r>
          </a:p>
        </p:txBody>
      </p:sp>
      <p:pic>
        <p:nvPicPr>
          <p:cNvPr id="4" name="Picture 3" descr="The University of Alabama Teaching Innovation and Digital Education">
            <a:extLst>
              <a:ext uri="{FF2B5EF4-FFF2-40B4-BE49-F238E27FC236}">
                <a16:creationId xmlns:a16="http://schemas.microsoft.com/office/drawing/2014/main" id="{B80B7CFF-FE45-4605-1C11-369D0B037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grpSp>
        <p:nvGrpSpPr>
          <p:cNvPr id="8" name="Group 7">
            <a:extLst>
              <a:ext uri="{FF2B5EF4-FFF2-40B4-BE49-F238E27FC236}">
                <a16:creationId xmlns:a16="http://schemas.microsoft.com/office/drawing/2014/main" id="{0E50519D-4F3E-6BB3-87CF-8589A78FE7CC}"/>
              </a:ext>
              <a:ext uri="{C183D7F6-B498-43B3-948B-1728B52AA6E4}">
                <adec:decorative xmlns:adec="http://schemas.microsoft.com/office/drawing/2017/decorative" val="1"/>
              </a:ext>
            </a:extLst>
          </p:cNvPr>
          <p:cNvGrpSpPr/>
          <p:nvPr/>
        </p:nvGrpSpPr>
        <p:grpSpPr>
          <a:xfrm>
            <a:off x="0" y="1924645"/>
            <a:ext cx="12192000" cy="4649029"/>
            <a:chOff x="0" y="1924645"/>
            <a:chExt cx="12192000" cy="4649029"/>
          </a:xfrm>
        </p:grpSpPr>
        <p:sp>
          <p:nvSpPr>
            <p:cNvPr id="9" name="Rectangle 8">
              <a:extLst>
                <a:ext uri="{FF2B5EF4-FFF2-40B4-BE49-F238E27FC236}">
                  <a16:creationId xmlns:a16="http://schemas.microsoft.com/office/drawing/2014/main" id="{F05195F5-EE45-57B2-1A38-9D5E2E95E66B}"/>
                </a:ext>
              </a:extLst>
            </p:cNvPr>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EAE1405-C172-F1C6-DBB2-1C1DBE8D751E}"/>
                </a:ext>
              </a:extLst>
            </p:cNvPr>
            <p:cNvCxnSpPr>
              <a:cxnSpLocks/>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0B43CD8-F722-CEDA-87A6-65771021CFFA}"/>
                </a:ext>
              </a:extLst>
            </p:cNvPr>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45955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BD5B-4392-76DB-2CAE-1109F3BDC09B}"/>
              </a:ext>
            </a:extLst>
          </p:cNvPr>
          <p:cNvSpPr>
            <a:spLocks noGrp="1"/>
          </p:cNvSpPr>
          <p:nvPr>
            <p:ph type="title"/>
          </p:nvPr>
        </p:nvSpPr>
        <p:spPr>
          <a:xfrm>
            <a:off x="838200" y="1097692"/>
            <a:ext cx="10515600" cy="669235"/>
          </a:xfrm>
        </p:spPr>
        <p:txBody>
          <a:bodyPr>
            <a:noAutofit/>
          </a:bodyPr>
          <a:lstStyle/>
          <a:p>
            <a:pPr algn="ctr"/>
            <a:r>
              <a:rPr lang="en-US" sz="3600" dirty="0">
                <a:solidFill>
                  <a:srgbClr val="9E1B32"/>
                </a:solidFill>
                <a:latin typeface="Arial" panose="020B0604020202020204" pitchFamily="34" charset="0"/>
                <a:cs typeface="Arial" panose="020B0604020202020204" pitchFamily="34" charset="0"/>
              </a:rPr>
              <a:t>Quiz/Test/Exam Accommodations</a:t>
            </a:r>
            <a:endParaRPr lang="en-US" sz="3600" dirty="0">
              <a:solidFill>
                <a:srgbClr val="9E1B32"/>
              </a:solidFill>
            </a:endParaRPr>
          </a:p>
        </p:txBody>
      </p:sp>
      <p:sp>
        <p:nvSpPr>
          <p:cNvPr id="3" name="Content Placeholder 2">
            <a:extLst>
              <a:ext uri="{FF2B5EF4-FFF2-40B4-BE49-F238E27FC236}">
                <a16:creationId xmlns:a16="http://schemas.microsoft.com/office/drawing/2014/main" id="{9AEFB623-6FD4-B3E5-8034-AEFC9748A6EA}"/>
              </a:ext>
            </a:extLst>
          </p:cNvPr>
          <p:cNvSpPr>
            <a:spLocks noGrp="1"/>
          </p:cNvSpPr>
          <p:nvPr>
            <p:ph idx="1"/>
          </p:nvPr>
        </p:nvSpPr>
        <p:spPr>
          <a:xfrm>
            <a:off x="838200" y="2349661"/>
            <a:ext cx="10515600" cy="3827302"/>
          </a:xfrm>
        </p:spPr>
        <p:txBody>
          <a:bodyPr>
            <a:normAutofit/>
          </a:bodyPr>
          <a:lstStyle/>
          <a:p>
            <a:pPr marL="0" indent="0">
              <a:buNone/>
            </a:pPr>
            <a:r>
              <a:rPr lang="en-US" sz="2400" dirty="0">
                <a:latin typeface="Arial" panose="020B0604020202020204" pitchFamily="34" charset="0"/>
                <a:cs typeface="Arial" panose="020B0604020202020204" pitchFamily="34" charset="0"/>
              </a:rPr>
              <a:t>Include the following with every link to the quiz, test, or exam so that students know how to request accommodation:</a:t>
            </a:r>
          </a:p>
          <a:p>
            <a:pPr marL="0" indent="0">
              <a:buNone/>
            </a:pPr>
            <a:endParaRPr lang="en-US" sz="2400" dirty="0">
              <a:latin typeface="Arial" panose="020B0604020202020204" pitchFamily="34" charset="0"/>
              <a:cs typeface="Arial" panose="020B0604020202020204" pitchFamily="34" charset="0"/>
            </a:endParaRPr>
          </a:p>
          <a:p>
            <a:pPr marL="0" indent="0" rtl="0">
              <a:spcBef>
                <a:spcPts val="0"/>
              </a:spcBef>
              <a:spcAft>
                <a:spcPts val="0"/>
              </a:spcAft>
              <a:buNone/>
            </a:pPr>
            <a:r>
              <a:rPr lang="en-US" sz="2400" b="1" i="0" u="none" strike="noStrike" dirty="0">
                <a:solidFill>
                  <a:srgbClr val="9E1B32"/>
                </a:solidFill>
                <a:effectLst/>
                <a:latin typeface="Arial" panose="020B0604020202020204" pitchFamily="34" charset="0"/>
              </a:rPr>
              <a:t>If you require accommodations for quizzes/tests/exams, you are required to contact the Office of Disability Services to coordinate the accommodations prior to taking the quiz/test/exam.</a:t>
            </a:r>
          </a:p>
          <a:p>
            <a:pPr marL="0" indent="0" rtl="0">
              <a:spcBef>
                <a:spcPts val="0"/>
              </a:spcBef>
              <a:spcAft>
                <a:spcPts val="0"/>
              </a:spcAft>
              <a:buNone/>
            </a:pPr>
            <a:endParaRPr lang="en-US" sz="2400" dirty="0">
              <a:solidFill>
                <a:srgbClr val="000000"/>
              </a:solidFill>
              <a:latin typeface="Arial" panose="020B0604020202020204" pitchFamily="34" charset="0"/>
            </a:endParaRPr>
          </a:p>
          <a:p>
            <a:pPr marL="0" indent="0" rtl="0">
              <a:spcBef>
                <a:spcPts val="0"/>
              </a:spcBef>
              <a:spcAft>
                <a:spcPts val="0"/>
              </a:spcAft>
              <a:buNone/>
            </a:pPr>
            <a:r>
              <a:rPr lang="en-US" sz="2400" b="0" dirty="0">
                <a:effectLst/>
                <a:latin typeface="Arial" panose="020B0604020202020204" pitchFamily="34" charset="0"/>
                <a:cs typeface="Arial" panose="020B0604020202020204" pitchFamily="34" charset="0"/>
              </a:rPr>
              <a:t>Reminding students every time is helpful for students with cognitive disabilities, neurodivergence, and learning disabilities. Also, reminding students every single time normalizes requesting accommodation.</a:t>
            </a:r>
          </a:p>
        </p:txBody>
      </p:sp>
      <p:pic>
        <p:nvPicPr>
          <p:cNvPr id="4" name="Picture 3" descr="The University of Alabama Teaching Innovation and Digital Education">
            <a:extLst>
              <a:ext uri="{FF2B5EF4-FFF2-40B4-BE49-F238E27FC236}">
                <a16:creationId xmlns:a16="http://schemas.microsoft.com/office/drawing/2014/main" id="{B80B7CFF-FE45-4605-1C11-369D0B037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grpSp>
        <p:nvGrpSpPr>
          <p:cNvPr id="8" name="Group 7">
            <a:extLst>
              <a:ext uri="{FF2B5EF4-FFF2-40B4-BE49-F238E27FC236}">
                <a16:creationId xmlns:a16="http://schemas.microsoft.com/office/drawing/2014/main" id="{0E50519D-4F3E-6BB3-87CF-8589A78FE7CC}"/>
              </a:ext>
              <a:ext uri="{C183D7F6-B498-43B3-948B-1728B52AA6E4}">
                <adec:decorative xmlns:adec="http://schemas.microsoft.com/office/drawing/2017/decorative" val="1"/>
              </a:ext>
            </a:extLst>
          </p:cNvPr>
          <p:cNvGrpSpPr/>
          <p:nvPr/>
        </p:nvGrpSpPr>
        <p:grpSpPr>
          <a:xfrm>
            <a:off x="0" y="1924645"/>
            <a:ext cx="12192000" cy="4649029"/>
            <a:chOff x="0" y="1924645"/>
            <a:chExt cx="12192000" cy="4649029"/>
          </a:xfrm>
        </p:grpSpPr>
        <p:sp>
          <p:nvSpPr>
            <p:cNvPr id="9" name="Rectangle 8">
              <a:extLst>
                <a:ext uri="{FF2B5EF4-FFF2-40B4-BE49-F238E27FC236}">
                  <a16:creationId xmlns:a16="http://schemas.microsoft.com/office/drawing/2014/main" id="{F05195F5-EE45-57B2-1A38-9D5E2E95E66B}"/>
                </a:ext>
              </a:extLst>
            </p:cNvPr>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EAE1405-C172-F1C6-DBB2-1C1DBE8D751E}"/>
                </a:ext>
              </a:extLst>
            </p:cNvPr>
            <p:cNvCxnSpPr>
              <a:cxnSpLocks/>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0B43CD8-F722-CEDA-87A6-65771021CFFA}"/>
                </a:ext>
              </a:extLst>
            </p:cNvPr>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7275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03C65-C970-C3A1-EF81-D6662D63EF6E}"/>
              </a:ext>
            </a:extLst>
          </p:cNvPr>
          <p:cNvSpPr>
            <a:spLocks noGrp="1"/>
          </p:cNvSpPr>
          <p:nvPr>
            <p:ph type="title"/>
          </p:nvPr>
        </p:nvSpPr>
        <p:spPr>
          <a:xfrm>
            <a:off x="672770" y="1346773"/>
            <a:ext cx="4231740" cy="2852737"/>
          </a:xfrm>
        </p:spPr>
        <p:txBody>
          <a:bodyPr/>
          <a:lstStyle/>
          <a:p>
            <a:pPr algn="ctr"/>
            <a:r>
              <a:rPr lang="en-US" dirty="0">
                <a:solidFill>
                  <a:srgbClr val="9E1B32"/>
                </a:solidFill>
                <a:latin typeface="Arial" panose="020B0604020202020204" pitchFamily="34" charset="0"/>
                <a:cs typeface="Arial" panose="020B0604020202020204" pitchFamily="34" charset="0"/>
              </a:rPr>
              <a:t>Questions?</a:t>
            </a:r>
            <a:endParaRPr lang="en-US" dirty="0"/>
          </a:p>
        </p:txBody>
      </p:sp>
      <p:pic>
        <p:nvPicPr>
          <p:cNvPr id="4" name="Picture 3" descr="The University of Alabama Teaching Innovation and Digital Education">
            <a:extLst>
              <a:ext uri="{FF2B5EF4-FFF2-40B4-BE49-F238E27FC236}">
                <a16:creationId xmlns:a16="http://schemas.microsoft.com/office/drawing/2014/main" id="{4F8DE1FA-50A1-C794-501B-457A8F3CA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sp>
        <p:nvSpPr>
          <p:cNvPr id="6" name="Rectangle 5">
            <a:extLst>
              <a:ext uri="{FF2B5EF4-FFF2-40B4-BE49-F238E27FC236}">
                <a16:creationId xmlns:a16="http://schemas.microsoft.com/office/drawing/2014/main" id="{F5F09555-34F8-6EF1-688C-EB89D05E304B}"/>
              </a:ext>
              <a:ext uri="{C183D7F6-B498-43B3-948B-1728B52AA6E4}">
                <adec:decorative xmlns:adec="http://schemas.microsoft.com/office/drawing/2017/decorative" val="1"/>
              </a:ext>
            </a:extLst>
          </p:cNvPr>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4BFA2C2F-8AB0-9D69-198C-7DF944172FD4}"/>
              </a:ext>
              <a:ext uri="{C183D7F6-B498-43B3-948B-1728B52AA6E4}">
                <adec:decorative xmlns:adec="http://schemas.microsoft.com/office/drawing/2017/decorative" val="1"/>
              </a:ext>
            </a:extLst>
          </p:cNvPr>
          <p:cNvCxnSpPr>
            <a:cxnSpLocks/>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1C609B4-C048-2DB9-9E8F-06C76CD4E032}"/>
              </a:ext>
              <a:ext uri="{C183D7F6-B498-43B3-948B-1728B52AA6E4}">
                <adec:decorative xmlns:adec="http://schemas.microsoft.com/office/drawing/2017/decorative" val="1"/>
              </a:ext>
            </a:extLst>
          </p:cNvPr>
          <p:cNvSpPr/>
          <p:nvPr/>
        </p:nvSpPr>
        <p:spPr>
          <a:xfrm rot="5400000">
            <a:off x="2732740" y="2196719"/>
            <a:ext cx="111799" cy="4231739"/>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DDBFFC7-48CB-CF6A-CACE-52D6FF94CE96}"/>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868" r="6962"/>
          <a:stretch/>
        </p:blipFill>
        <p:spPr>
          <a:xfrm>
            <a:off x="5217060" y="0"/>
            <a:ext cx="6974940" cy="6425355"/>
          </a:xfrm>
          <a:prstGeom prst="rect">
            <a:avLst/>
          </a:prstGeom>
        </p:spPr>
      </p:pic>
    </p:spTree>
    <p:extLst>
      <p:ext uri="{BB962C8B-B14F-4D97-AF65-F5344CB8AC3E}">
        <p14:creationId xmlns:p14="http://schemas.microsoft.com/office/powerpoint/2010/main" val="2812612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D5D5387-7410-C934-069F-FF3F4793E440}"/>
              </a:ext>
              <a:ext uri="{C183D7F6-B498-43B3-948B-1728B52AA6E4}">
                <adec:decorative xmlns:adec="http://schemas.microsoft.com/office/drawing/2017/decorative" val="1"/>
              </a:ext>
            </a:extLst>
          </p:cNvPr>
          <p:cNvSpPr/>
          <p:nvPr/>
        </p:nvSpPr>
        <p:spPr>
          <a:xfrm>
            <a:off x="6762831" y="0"/>
            <a:ext cx="5429169" cy="6448209"/>
          </a:xfrm>
          <a:prstGeom prst="rect">
            <a:avLst/>
          </a:prstGeom>
          <a:solidFill>
            <a:srgbClr val="7E8A91"/>
          </a:solidFill>
          <a:ln>
            <a:solidFill>
              <a:srgbClr val="7E8A9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solidFill>
                <a:srgbClr val="9E1B32"/>
              </a:solidFill>
            </a:endParaRPr>
          </a:p>
        </p:txBody>
      </p:sp>
      <p:grpSp>
        <p:nvGrpSpPr>
          <p:cNvPr id="12" name="Group 11">
            <a:extLst>
              <a:ext uri="{FF2B5EF4-FFF2-40B4-BE49-F238E27FC236}">
                <a16:creationId xmlns:a16="http://schemas.microsoft.com/office/drawing/2014/main" id="{53016CB1-7886-D4FA-A8A1-6104A3F6E1C5}"/>
              </a:ext>
              <a:ext uri="{C183D7F6-B498-43B3-948B-1728B52AA6E4}">
                <adec:decorative xmlns:adec="http://schemas.microsoft.com/office/drawing/2017/decorative" val="1"/>
              </a:ext>
            </a:extLst>
          </p:cNvPr>
          <p:cNvGrpSpPr/>
          <p:nvPr/>
        </p:nvGrpSpPr>
        <p:grpSpPr>
          <a:xfrm>
            <a:off x="0" y="2042889"/>
            <a:ext cx="12192000" cy="4530785"/>
            <a:chOff x="0" y="2042889"/>
            <a:chExt cx="12192000" cy="4530785"/>
          </a:xfrm>
        </p:grpSpPr>
        <p:sp>
          <p:nvSpPr>
            <p:cNvPr id="6" name="Rectangle 5">
              <a:extLst>
                <a:ext uri="{FF2B5EF4-FFF2-40B4-BE49-F238E27FC236}">
                  <a16:creationId xmlns:a16="http://schemas.microsoft.com/office/drawing/2014/main" id="{F5F09555-34F8-6EF1-688C-EB89D05E304B}"/>
                </a:ext>
                <a:ext uri="{C183D7F6-B498-43B3-948B-1728B52AA6E4}">
                  <adec:decorative xmlns:adec="http://schemas.microsoft.com/office/drawing/2017/decorative" val="1"/>
                </a:ext>
              </a:extLst>
            </p:cNvPr>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4BFA2C2F-8AB0-9D69-198C-7DF944172FD4}"/>
                </a:ext>
                <a:ext uri="{C183D7F6-B498-43B3-948B-1728B52AA6E4}">
                  <adec:decorative xmlns:adec="http://schemas.microsoft.com/office/drawing/2017/decorative" val="1"/>
                </a:ext>
              </a:extLst>
            </p:cNvPr>
            <p:cNvCxnSpPr>
              <a:cxnSpLocks/>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1C609B4-C048-2DB9-9E8F-06C76CD4E032}"/>
                </a:ext>
                <a:ext uri="{C183D7F6-B498-43B3-948B-1728B52AA6E4}">
                  <adec:decorative xmlns:adec="http://schemas.microsoft.com/office/drawing/2017/decorative" val="1"/>
                </a:ext>
              </a:extLst>
            </p:cNvPr>
            <p:cNvSpPr/>
            <p:nvPr/>
          </p:nvSpPr>
          <p:spPr>
            <a:xfrm rot="5400000">
              <a:off x="3410863" y="-695203"/>
              <a:ext cx="92681" cy="5568866"/>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B5D9347D-E4B3-7B51-AA89-84837B094F53}"/>
              </a:ext>
              <a:ext uri="{C183D7F6-B498-43B3-948B-1728B52AA6E4}">
                <adec:decorative xmlns:adec="http://schemas.microsoft.com/office/drawing/2017/decorative" val="1"/>
              </a:ext>
            </a:extLst>
          </p:cNvPr>
          <p:cNvSpPr/>
          <p:nvPr/>
        </p:nvSpPr>
        <p:spPr>
          <a:xfrm>
            <a:off x="1640594" y="5329588"/>
            <a:ext cx="3633215" cy="13695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Content Placeholder 5">
            <a:extLst>
              <a:ext uri="{FF2B5EF4-FFF2-40B4-BE49-F238E27FC236}">
                <a16:creationId xmlns:a16="http://schemas.microsoft.com/office/drawing/2014/main" id="{582ED8C1-1D32-D730-C6BE-7997B87DE6CB}"/>
              </a:ext>
              <a:ext uri="{C183D7F6-B498-43B3-948B-1728B52AA6E4}">
                <adec:decorative xmlns:adec="http://schemas.microsoft.com/office/drawing/2017/decorative" val="1"/>
              </a:ext>
            </a:extLst>
          </p:cNvPr>
          <p:cNvPicPr>
            <a:picLocks noChangeAspect="1"/>
          </p:cNvPicPr>
          <p:nvPr/>
        </p:nvPicPr>
        <p:blipFill rotWithShape="1">
          <a:blip r:embed="rId2"/>
          <a:srcRect l="17483" r="15733"/>
          <a:stretch/>
        </p:blipFill>
        <p:spPr>
          <a:xfrm>
            <a:off x="7187376" y="0"/>
            <a:ext cx="4580077" cy="6419589"/>
          </a:xfrm>
          <a:prstGeom prst="rect">
            <a:avLst/>
          </a:prstGeom>
        </p:spPr>
      </p:pic>
      <p:pic>
        <p:nvPicPr>
          <p:cNvPr id="20" name="Picture 19" descr="University Hall">
            <a:extLst>
              <a:ext uri="{FF2B5EF4-FFF2-40B4-BE49-F238E27FC236}">
                <a16:creationId xmlns:a16="http://schemas.microsoft.com/office/drawing/2014/main" id="{B8673BB3-ED2C-C3A5-9410-1C1F4EF5F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690" y="5656710"/>
            <a:ext cx="3927022" cy="1256703"/>
          </a:xfrm>
          <a:prstGeom prst="rect">
            <a:avLst/>
          </a:prstGeom>
        </p:spPr>
      </p:pic>
      <p:sp>
        <p:nvSpPr>
          <p:cNvPr id="3" name="Text Placeholder 2">
            <a:extLst>
              <a:ext uri="{FF2B5EF4-FFF2-40B4-BE49-F238E27FC236}">
                <a16:creationId xmlns:a16="http://schemas.microsoft.com/office/drawing/2014/main" id="{7FC74F1E-E670-537C-7D1A-EB27B59B5818}"/>
              </a:ext>
            </a:extLst>
          </p:cNvPr>
          <p:cNvSpPr>
            <a:spLocks noGrp="1"/>
          </p:cNvSpPr>
          <p:nvPr>
            <p:ph type="body" idx="1"/>
          </p:nvPr>
        </p:nvSpPr>
        <p:spPr>
          <a:xfrm>
            <a:off x="672769" y="2336800"/>
            <a:ext cx="5568867" cy="3759199"/>
          </a:xfrm>
        </p:spPr>
        <p:txBody>
          <a:bodyPr>
            <a:normAutofit/>
          </a:bodyPr>
          <a:lstStyle/>
          <a:p>
            <a:pPr algn="ctr"/>
            <a:r>
              <a:rPr lang="en-US" sz="2600" dirty="0">
                <a:solidFill>
                  <a:schemeClr val="tx1"/>
                </a:solidFill>
                <a:latin typeface="Arial" panose="020B0604020202020204" pitchFamily="34" charset="0"/>
                <a:cs typeface="Arial" panose="020B0604020202020204" pitchFamily="34" charset="0"/>
              </a:rPr>
              <a:t>Kristin Juhrs Kaylor, MA</a:t>
            </a:r>
          </a:p>
          <a:p>
            <a:pPr algn="ctr"/>
            <a:r>
              <a:rPr lang="en-US" dirty="0">
                <a:solidFill>
                  <a:schemeClr val="tx1"/>
                </a:solidFill>
                <a:latin typeface="Arial" panose="020B0604020202020204" pitchFamily="34" charset="0"/>
                <a:cs typeface="Arial" panose="020B0604020202020204" pitchFamily="34" charset="0"/>
              </a:rPr>
              <a:t>Senior Accessibility </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Instructional Designer</a:t>
            </a:r>
          </a:p>
          <a:p>
            <a:pPr algn="ctr"/>
            <a:endParaRPr lang="en-US" dirty="0">
              <a:solidFill>
                <a:schemeClr val="tx1"/>
              </a:solidFill>
              <a:latin typeface="Arial" panose="020B0604020202020204" pitchFamily="34" charset="0"/>
              <a:cs typeface="Arial" panose="020B0604020202020204" pitchFamily="34" charset="0"/>
            </a:endParaRPr>
          </a:p>
          <a:p>
            <a:pPr algn="ctr"/>
            <a:r>
              <a:rPr lang="en-US" dirty="0">
                <a:solidFill>
                  <a:schemeClr val="tx1"/>
                </a:solidFill>
                <a:latin typeface="Arial" panose="020B0604020202020204" pitchFamily="34" charset="0"/>
                <a:cs typeface="Arial" panose="020B0604020202020204" pitchFamily="34" charset="0"/>
              </a:rPr>
              <a:t>The University of Alabama</a:t>
            </a:r>
          </a:p>
          <a:p>
            <a:pPr algn="ctr"/>
            <a:endParaRPr lang="en-US" dirty="0">
              <a:solidFill>
                <a:schemeClr val="tx1"/>
              </a:solidFill>
              <a:latin typeface="Arial" panose="020B0604020202020204" pitchFamily="34" charset="0"/>
              <a:cs typeface="Arial" panose="020B0604020202020204" pitchFamily="34" charset="0"/>
            </a:endParaRPr>
          </a:p>
          <a:p>
            <a:pPr algn="ctr"/>
            <a:r>
              <a:rPr lang="en-US" dirty="0">
                <a:solidFill>
                  <a:schemeClr val="tx1"/>
                </a:solidFill>
                <a:latin typeface="Arial" panose="020B0604020202020204" pitchFamily="34" charset="0"/>
                <a:cs typeface="Arial" panose="020B0604020202020204" pitchFamily="34" charset="0"/>
              </a:rPr>
              <a:t>kjkaylor@ua.edu</a:t>
            </a:r>
          </a:p>
        </p:txBody>
      </p:sp>
      <p:sp>
        <p:nvSpPr>
          <p:cNvPr id="2" name="Title 1">
            <a:extLst>
              <a:ext uri="{FF2B5EF4-FFF2-40B4-BE49-F238E27FC236}">
                <a16:creationId xmlns:a16="http://schemas.microsoft.com/office/drawing/2014/main" id="{42503C65-C970-C3A1-EF81-D6662D63EF6E}"/>
              </a:ext>
            </a:extLst>
          </p:cNvPr>
          <p:cNvSpPr>
            <a:spLocks noGrp="1"/>
          </p:cNvSpPr>
          <p:nvPr>
            <p:ph type="title"/>
          </p:nvPr>
        </p:nvSpPr>
        <p:spPr>
          <a:xfrm>
            <a:off x="672769" y="1178720"/>
            <a:ext cx="5568867" cy="864693"/>
          </a:xfrm>
        </p:spPr>
        <p:txBody>
          <a:bodyPr>
            <a:normAutofit fontScale="90000"/>
          </a:bodyPr>
          <a:lstStyle/>
          <a:p>
            <a:pPr algn="ctr"/>
            <a:r>
              <a:rPr lang="en-US" dirty="0">
                <a:solidFill>
                  <a:srgbClr val="9E1B32"/>
                </a:solidFill>
                <a:latin typeface="Arial" panose="020B0604020202020204" pitchFamily="34" charset="0"/>
                <a:cs typeface="Arial" panose="020B0604020202020204" pitchFamily="34" charset="0"/>
              </a:rPr>
              <a:t>Contact</a:t>
            </a:r>
            <a:endParaRPr lang="en-US" dirty="0"/>
          </a:p>
        </p:txBody>
      </p:sp>
      <p:pic>
        <p:nvPicPr>
          <p:cNvPr id="4" name="Picture 3" descr="The University of Alabama Teaching Innovation and Digital Education">
            <a:extLst>
              <a:ext uri="{FF2B5EF4-FFF2-40B4-BE49-F238E27FC236}">
                <a16:creationId xmlns:a16="http://schemas.microsoft.com/office/drawing/2014/main" id="{4F8DE1FA-50A1-C794-501B-457A8F3CA2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spTree>
    <p:extLst>
      <p:ext uri="{BB962C8B-B14F-4D97-AF65-F5344CB8AC3E}">
        <p14:creationId xmlns:p14="http://schemas.microsoft.com/office/powerpoint/2010/main" val="924715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BD5B-4392-76DB-2CAE-1109F3BDC09B}"/>
              </a:ext>
            </a:extLst>
          </p:cNvPr>
          <p:cNvSpPr>
            <a:spLocks noGrp="1"/>
          </p:cNvSpPr>
          <p:nvPr>
            <p:ph type="title"/>
          </p:nvPr>
        </p:nvSpPr>
        <p:spPr>
          <a:xfrm>
            <a:off x="838200" y="1097692"/>
            <a:ext cx="10515600" cy="669235"/>
          </a:xfrm>
        </p:spPr>
        <p:txBody>
          <a:bodyPr>
            <a:noAutofit/>
          </a:bodyPr>
          <a:lstStyle/>
          <a:p>
            <a:pPr algn="ctr"/>
            <a:r>
              <a:rPr lang="en-US" sz="4400" dirty="0">
                <a:solidFill>
                  <a:srgbClr val="9E1B32"/>
                </a:solidFill>
                <a:latin typeface="Arial" panose="020B0604020202020204" pitchFamily="34" charset="0"/>
                <a:cs typeface="Arial" panose="020B0604020202020204" pitchFamily="34" charset="0"/>
              </a:rPr>
              <a:t>The University of Alabama: Where Legends are Made</a:t>
            </a:r>
            <a:endParaRPr lang="en-US" sz="3600" dirty="0">
              <a:solidFill>
                <a:srgbClr val="9E1B32"/>
              </a:solidFill>
            </a:endParaRPr>
          </a:p>
        </p:txBody>
      </p:sp>
      <p:sp>
        <p:nvSpPr>
          <p:cNvPr id="12" name="Rectangle 11">
            <a:extLst>
              <a:ext uri="{FF2B5EF4-FFF2-40B4-BE49-F238E27FC236}">
                <a16:creationId xmlns:a16="http://schemas.microsoft.com/office/drawing/2014/main" id="{3CCD056A-9A59-07FD-29D3-8A9A0ED7BA4A}"/>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pic>
        <p:nvPicPr>
          <p:cNvPr id="15" name="Picture 14" descr="The University of Alabama Trademarked Where Legends Are Made Trademarked">
            <a:extLst>
              <a:ext uri="{FF2B5EF4-FFF2-40B4-BE49-F238E27FC236}">
                <a16:creationId xmlns:a16="http://schemas.microsoft.com/office/drawing/2014/main" id="{F0B81EB3-AA32-5B00-B730-8401DFFA1BAA}"/>
              </a:ext>
            </a:extLst>
          </p:cNvPr>
          <p:cNvPicPr>
            <a:picLocks noChangeAspect="1"/>
          </p:cNvPicPr>
          <p:nvPr/>
        </p:nvPicPr>
        <p:blipFill rotWithShape="1">
          <a:blip r:embed="rId2"/>
          <a:srcRect l="655" r="432"/>
          <a:stretch/>
        </p:blipFill>
        <p:spPr>
          <a:xfrm>
            <a:off x="1803400" y="0"/>
            <a:ext cx="9048187" cy="6860662"/>
          </a:xfrm>
          <a:prstGeom prst="rect">
            <a:avLst/>
          </a:prstGeom>
          <a:noFill/>
          <a:ln>
            <a:noFill/>
          </a:ln>
        </p:spPr>
      </p:pic>
    </p:spTree>
    <p:extLst>
      <p:ext uri="{BB962C8B-B14F-4D97-AF65-F5344CB8AC3E}">
        <p14:creationId xmlns:p14="http://schemas.microsoft.com/office/powerpoint/2010/main" val="3593379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03C65-C970-C3A1-EF81-D6662D63EF6E}"/>
              </a:ext>
            </a:extLst>
          </p:cNvPr>
          <p:cNvSpPr>
            <a:spLocks noGrp="1"/>
          </p:cNvSpPr>
          <p:nvPr>
            <p:ph type="title"/>
          </p:nvPr>
        </p:nvSpPr>
        <p:spPr>
          <a:xfrm>
            <a:off x="672768" y="1106776"/>
            <a:ext cx="4120906" cy="908747"/>
          </a:xfrm>
        </p:spPr>
        <p:txBody>
          <a:bodyPr>
            <a:normAutofit fontScale="90000"/>
          </a:bodyPr>
          <a:lstStyle/>
          <a:p>
            <a:pPr algn="ctr"/>
            <a:r>
              <a:rPr lang="en-US" dirty="0">
                <a:solidFill>
                  <a:srgbClr val="9E1B32"/>
                </a:solidFill>
                <a:latin typeface="Arial" panose="020B0604020202020204" pitchFamily="34" charset="0"/>
                <a:cs typeface="Arial" panose="020B0604020202020204" pitchFamily="34" charset="0"/>
              </a:rPr>
              <a:t>Questions</a:t>
            </a:r>
            <a:endParaRPr lang="en-US" dirty="0"/>
          </a:p>
        </p:txBody>
      </p:sp>
      <p:sp>
        <p:nvSpPr>
          <p:cNvPr id="3" name="Text Placeholder 2">
            <a:extLst>
              <a:ext uri="{FF2B5EF4-FFF2-40B4-BE49-F238E27FC236}">
                <a16:creationId xmlns:a16="http://schemas.microsoft.com/office/drawing/2014/main" id="{7FC74F1E-E670-537C-7D1A-EB27B59B5818}"/>
              </a:ext>
            </a:extLst>
          </p:cNvPr>
          <p:cNvSpPr>
            <a:spLocks noGrp="1"/>
          </p:cNvSpPr>
          <p:nvPr>
            <p:ph type="body" idx="1"/>
          </p:nvPr>
        </p:nvSpPr>
        <p:spPr>
          <a:xfrm>
            <a:off x="672770" y="2224903"/>
            <a:ext cx="3871522" cy="3864747"/>
          </a:xfrm>
        </p:spPr>
        <p:txBody>
          <a:bodyPr>
            <a:normAutofit fontScale="92500"/>
          </a:bodyPr>
          <a:lstStyle/>
          <a:p>
            <a:pPr marL="571500" indent="-571500">
              <a:buFont typeface="Arial" panose="020B0604020202020204" pitchFamily="34" charset="0"/>
              <a:buChar char="•"/>
            </a:pPr>
            <a:r>
              <a:rPr lang="en-US" sz="3600" dirty="0">
                <a:solidFill>
                  <a:schemeClr val="tx1"/>
                </a:solidFill>
                <a:latin typeface="Arial" panose="020B0604020202020204" pitchFamily="34" charset="0"/>
                <a:cs typeface="Arial" panose="020B0604020202020204" pitchFamily="34" charset="0"/>
              </a:rPr>
              <a:t>What types of assessments are used in your online courses?</a:t>
            </a:r>
          </a:p>
          <a:p>
            <a:pPr marL="571500" indent="-571500">
              <a:buFont typeface="Arial" panose="020B0604020202020204" pitchFamily="34" charset="0"/>
              <a:buChar char="•"/>
            </a:pPr>
            <a:r>
              <a:rPr lang="en-US" sz="3600" dirty="0">
                <a:solidFill>
                  <a:schemeClr val="tx1"/>
                </a:solidFill>
                <a:latin typeface="Arial" panose="020B0604020202020204" pitchFamily="34" charset="0"/>
                <a:cs typeface="Arial" panose="020B0604020202020204" pitchFamily="34" charset="0"/>
              </a:rPr>
              <a:t>How can they be as accessible as possible?</a:t>
            </a:r>
          </a:p>
        </p:txBody>
      </p:sp>
      <p:pic>
        <p:nvPicPr>
          <p:cNvPr id="4" name="Picture 3" descr="The University of Alabama Teaching Innovation and Digital Education">
            <a:extLst>
              <a:ext uri="{FF2B5EF4-FFF2-40B4-BE49-F238E27FC236}">
                <a16:creationId xmlns:a16="http://schemas.microsoft.com/office/drawing/2014/main" id="{4F8DE1FA-50A1-C794-501B-457A8F3CA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sp>
        <p:nvSpPr>
          <p:cNvPr id="6" name="Rectangle 5">
            <a:extLst>
              <a:ext uri="{FF2B5EF4-FFF2-40B4-BE49-F238E27FC236}">
                <a16:creationId xmlns:a16="http://schemas.microsoft.com/office/drawing/2014/main" id="{F5F09555-34F8-6EF1-688C-EB89D05E304B}"/>
              </a:ext>
              <a:ext uri="{C183D7F6-B498-43B3-948B-1728B52AA6E4}">
                <adec:decorative xmlns:adec="http://schemas.microsoft.com/office/drawing/2017/decorative" val="1"/>
              </a:ext>
            </a:extLst>
          </p:cNvPr>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4BFA2C2F-8AB0-9D69-198C-7DF944172FD4}"/>
              </a:ext>
              <a:ext uri="{C183D7F6-B498-43B3-948B-1728B52AA6E4}">
                <adec:decorative xmlns:adec="http://schemas.microsoft.com/office/drawing/2017/decorative" val="1"/>
              </a:ext>
            </a:extLst>
          </p:cNvPr>
          <p:cNvCxnSpPr>
            <a:cxnSpLocks/>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1C609B4-C048-2DB9-9E8F-06C76CD4E032}"/>
              </a:ext>
              <a:ext uri="{C183D7F6-B498-43B3-948B-1728B52AA6E4}">
                <adec:decorative xmlns:adec="http://schemas.microsoft.com/office/drawing/2017/decorative" val="1"/>
              </a:ext>
            </a:extLst>
          </p:cNvPr>
          <p:cNvSpPr/>
          <p:nvPr/>
        </p:nvSpPr>
        <p:spPr>
          <a:xfrm rot="5400000">
            <a:off x="2677751" y="-63881"/>
            <a:ext cx="110940" cy="4120905"/>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648C8DB-EFBA-7BEC-80BD-176CECEF69A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868" r="6962"/>
          <a:stretch/>
        </p:blipFill>
        <p:spPr>
          <a:xfrm>
            <a:off x="5217060" y="0"/>
            <a:ext cx="6974940" cy="6425355"/>
          </a:xfrm>
          <a:prstGeom prst="rect">
            <a:avLst/>
          </a:prstGeom>
        </p:spPr>
      </p:pic>
    </p:spTree>
    <p:extLst>
      <p:ext uri="{BB962C8B-B14F-4D97-AF65-F5344CB8AC3E}">
        <p14:creationId xmlns:p14="http://schemas.microsoft.com/office/powerpoint/2010/main" val="3188676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BD5B-4392-76DB-2CAE-1109F3BDC09B}"/>
              </a:ext>
            </a:extLst>
          </p:cNvPr>
          <p:cNvSpPr>
            <a:spLocks noGrp="1"/>
          </p:cNvSpPr>
          <p:nvPr>
            <p:ph type="title"/>
          </p:nvPr>
        </p:nvSpPr>
        <p:spPr>
          <a:xfrm>
            <a:off x="838200" y="1097692"/>
            <a:ext cx="10515600" cy="669235"/>
          </a:xfrm>
        </p:spPr>
        <p:txBody>
          <a:bodyPr>
            <a:noAutofit/>
          </a:bodyPr>
          <a:lstStyle/>
          <a:p>
            <a:pPr algn="ctr"/>
            <a:r>
              <a:rPr lang="en-US" sz="3600" dirty="0">
                <a:solidFill>
                  <a:srgbClr val="9E1B32"/>
                </a:solidFill>
                <a:latin typeface="Arial" panose="020B0604020202020204" pitchFamily="34" charset="0"/>
                <a:cs typeface="Arial" panose="020B0604020202020204" pitchFamily="34" charset="0"/>
              </a:rPr>
              <a:t>Assessments</a:t>
            </a:r>
            <a:endParaRPr lang="en-US" sz="3600" dirty="0">
              <a:solidFill>
                <a:srgbClr val="9E1B32"/>
              </a:solidFill>
            </a:endParaRPr>
          </a:p>
        </p:txBody>
      </p:sp>
      <p:sp>
        <p:nvSpPr>
          <p:cNvPr id="3" name="Content Placeholder 2">
            <a:extLst>
              <a:ext uri="{FF2B5EF4-FFF2-40B4-BE49-F238E27FC236}">
                <a16:creationId xmlns:a16="http://schemas.microsoft.com/office/drawing/2014/main" id="{9AEFB623-6FD4-B3E5-8034-AEFC9748A6EA}"/>
              </a:ext>
            </a:extLst>
          </p:cNvPr>
          <p:cNvSpPr>
            <a:spLocks noGrp="1"/>
          </p:cNvSpPr>
          <p:nvPr>
            <p:ph idx="1"/>
          </p:nvPr>
        </p:nvSpPr>
        <p:spPr>
          <a:xfrm>
            <a:off x="838200" y="2349661"/>
            <a:ext cx="10515600" cy="3827302"/>
          </a:xfrm>
        </p:spPr>
        <p:txBody>
          <a:bodyPr>
            <a:normAutofit/>
          </a:bodyPr>
          <a:lstStyle/>
          <a:p>
            <a:pPr marL="0" indent="0">
              <a:buNone/>
            </a:pPr>
            <a:r>
              <a:rPr lang="en-US" sz="2800" dirty="0">
                <a:latin typeface="Arial" panose="020B0604020202020204" pitchFamily="34" charset="0"/>
                <a:cs typeface="Arial" panose="020B0604020202020204" pitchFamily="34" charset="0"/>
              </a:rPr>
              <a:t>Students are often assessed through:</a:t>
            </a:r>
          </a:p>
          <a:p>
            <a:r>
              <a:rPr lang="en-US" sz="2800" dirty="0">
                <a:latin typeface="Arial" panose="020B0604020202020204" pitchFamily="34" charset="0"/>
                <a:cs typeface="Arial" panose="020B0604020202020204" pitchFamily="34" charset="0"/>
              </a:rPr>
              <a:t>Discussions</a:t>
            </a:r>
          </a:p>
          <a:p>
            <a:r>
              <a:rPr lang="en-US" sz="2800" dirty="0">
                <a:latin typeface="Arial" panose="020B0604020202020204" pitchFamily="34" charset="0"/>
                <a:cs typeface="Arial" panose="020B0604020202020204" pitchFamily="34" charset="0"/>
              </a:rPr>
              <a:t>Blogs</a:t>
            </a:r>
          </a:p>
          <a:p>
            <a:r>
              <a:rPr lang="en-US" sz="2800" dirty="0">
                <a:latin typeface="Arial" panose="020B0604020202020204" pitchFamily="34" charset="0"/>
                <a:cs typeface="Arial" panose="020B0604020202020204" pitchFamily="34" charset="0"/>
              </a:rPr>
              <a:t>Assignments</a:t>
            </a:r>
          </a:p>
          <a:p>
            <a:r>
              <a:rPr lang="en-US" dirty="0">
                <a:latin typeface="Arial" panose="020B0604020202020204" pitchFamily="34" charset="0"/>
                <a:cs typeface="Arial" panose="020B0604020202020204" pitchFamily="34" charset="0"/>
              </a:rPr>
              <a:t>F</a:t>
            </a:r>
            <a:r>
              <a:rPr lang="en-US" sz="2800" dirty="0">
                <a:latin typeface="Arial" panose="020B0604020202020204" pitchFamily="34" charset="0"/>
                <a:cs typeface="Arial" panose="020B0604020202020204" pitchFamily="34" charset="0"/>
              </a:rPr>
              <a:t>ield work</a:t>
            </a:r>
          </a:p>
          <a:p>
            <a:r>
              <a:rPr lang="en-US" sz="2800" dirty="0">
                <a:latin typeface="Arial" panose="020B0604020202020204" pitchFamily="34" charset="0"/>
                <a:cs typeface="Arial" panose="020B0604020202020204" pitchFamily="34" charset="0"/>
              </a:rPr>
              <a:t>Quizzes, tests, and exams</a:t>
            </a:r>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pic>
        <p:nvPicPr>
          <p:cNvPr id="4" name="Picture 3" descr="The University of Alabama Teaching Innovation and Digital Education">
            <a:extLst>
              <a:ext uri="{FF2B5EF4-FFF2-40B4-BE49-F238E27FC236}">
                <a16:creationId xmlns:a16="http://schemas.microsoft.com/office/drawing/2014/main" id="{B80B7CFF-FE45-4605-1C11-369D0B037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grpSp>
        <p:nvGrpSpPr>
          <p:cNvPr id="8" name="Group 7">
            <a:extLst>
              <a:ext uri="{FF2B5EF4-FFF2-40B4-BE49-F238E27FC236}">
                <a16:creationId xmlns:a16="http://schemas.microsoft.com/office/drawing/2014/main" id="{0E50519D-4F3E-6BB3-87CF-8589A78FE7CC}"/>
              </a:ext>
              <a:ext uri="{C183D7F6-B498-43B3-948B-1728B52AA6E4}">
                <adec:decorative xmlns:adec="http://schemas.microsoft.com/office/drawing/2017/decorative" val="1"/>
              </a:ext>
            </a:extLst>
          </p:cNvPr>
          <p:cNvGrpSpPr/>
          <p:nvPr/>
        </p:nvGrpSpPr>
        <p:grpSpPr>
          <a:xfrm>
            <a:off x="0" y="1924645"/>
            <a:ext cx="12192000" cy="4649029"/>
            <a:chOff x="0" y="1924645"/>
            <a:chExt cx="12192000" cy="4649029"/>
          </a:xfrm>
        </p:grpSpPr>
        <p:sp>
          <p:nvSpPr>
            <p:cNvPr id="9" name="Rectangle 8">
              <a:extLst>
                <a:ext uri="{FF2B5EF4-FFF2-40B4-BE49-F238E27FC236}">
                  <a16:creationId xmlns:a16="http://schemas.microsoft.com/office/drawing/2014/main" id="{F05195F5-EE45-57B2-1A38-9D5E2E95E66B}"/>
                </a:ext>
              </a:extLst>
            </p:cNvPr>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EAE1405-C172-F1C6-DBB2-1C1DBE8D751E}"/>
                </a:ext>
              </a:extLst>
            </p:cNvPr>
            <p:cNvCxnSpPr>
              <a:cxnSpLocks/>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0B43CD8-F722-CEDA-87A6-65771021CFFA}"/>
                </a:ext>
              </a:extLst>
            </p:cNvPr>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88865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03C65-C970-C3A1-EF81-D6662D63EF6E}"/>
              </a:ext>
            </a:extLst>
          </p:cNvPr>
          <p:cNvSpPr>
            <a:spLocks noGrp="1"/>
          </p:cNvSpPr>
          <p:nvPr>
            <p:ph type="title"/>
          </p:nvPr>
        </p:nvSpPr>
        <p:spPr>
          <a:xfrm>
            <a:off x="672769" y="1346773"/>
            <a:ext cx="5568867" cy="2852737"/>
          </a:xfrm>
        </p:spPr>
        <p:txBody>
          <a:bodyPr/>
          <a:lstStyle/>
          <a:p>
            <a:pPr algn="ctr"/>
            <a:r>
              <a:rPr lang="en-US" dirty="0">
                <a:solidFill>
                  <a:srgbClr val="9E1B32"/>
                </a:solidFill>
                <a:latin typeface="Arial" panose="020B0604020202020204" pitchFamily="34" charset="0"/>
                <a:cs typeface="Arial" panose="020B0604020202020204" pitchFamily="34" charset="0"/>
              </a:rPr>
              <a:t>Discussions/ Blogs</a:t>
            </a:r>
          </a:p>
        </p:txBody>
      </p:sp>
      <p:pic>
        <p:nvPicPr>
          <p:cNvPr id="4" name="Picture 3" descr="The University of Alabama Teaching Innovation and Digital Education">
            <a:extLst>
              <a:ext uri="{FF2B5EF4-FFF2-40B4-BE49-F238E27FC236}">
                <a16:creationId xmlns:a16="http://schemas.microsoft.com/office/drawing/2014/main" id="{4F8DE1FA-50A1-C794-501B-457A8F3CA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grpSp>
        <p:nvGrpSpPr>
          <p:cNvPr id="5" name="Group 4">
            <a:extLst>
              <a:ext uri="{FF2B5EF4-FFF2-40B4-BE49-F238E27FC236}">
                <a16:creationId xmlns:a16="http://schemas.microsoft.com/office/drawing/2014/main" id="{BC6F2F3F-8CCA-666D-B0C5-C12334BED9ED}"/>
              </a:ext>
              <a:ext uri="{C183D7F6-B498-43B3-948B-1728B52AA6E4}">
                <adec:decorative xmlns:adec="http://schemas.microsoft.com/office/drawing/2017/decorative" val="1"/>
              </a:ext>
            </a:extLst>
          </p:cNvPr>
          <p:cNvGrpSpPr/>
          <p:nvPr/>
        </p:nvGrpSpPr>
        <p:grpSpPr>
          <a:xfrm>
            <a:off x="0" y="4275806"/>
            <a:ext cx="12192000" cy="2297868"/>
            <a:chOff x="0" y="4275806"/>
            <a:chExt cx="12192000" cy="2297868"/>
          </a:xfrm>
        </p:grpSpPr>
        <p:sp>
          <p:nvSpPr>
            <p:cNvPr id="6" name="Rectangle 5">
              <a:extLst>
                <a:ext uri="{FF2B5EF4-FFF2-40B4-BE49-F238E27FC236}">
                  <a16:creationId xmlns:a16="http://schemas.microsoft.com/office/drawing/2014/main" id="{F5F09555-34F8-6EF1-688C-EB89D05E304B}"/>
                </a:ext>
                <a:ext uri="{C183D7F6-B498-43B3-948B-1728B52AA6E4}">
                  <adec:decorative xmlns:adec="http://schemas.microsoft.com/office/drawing/2017/decorative" val="1"/>
                </a:ext>
              </a:extLst>
            </p:cNvPr>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4BFA2C2F-8AB0-9D69-198C-7DF944172FD4}"/>
                </a:ext>
                <a:ext uri="{C183D7F6-B498-43B3-948B-1728B52AA6E4}">
                  <adec:decorative xmlns:adec="http://schemas.microsoft.com/office/drawing/2017/decorative" val="1"/>
                </a:ext>
              </a:extLst>
            </p:cNvPr>
            <p:cNvCxnSpPr>
              <a:cxnSpLocks/>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1C609B4-C048-2DB9-9E8F-06C76CD4E032}"/>
                </a:ext>
                <a:ext uri="{C183D7F6-B498-43B3-948B-1728B52AA6E4}">
                  <adec:decorative xmlns:adec="http://schemas.microsoft.com/office/drawing/2017/decorative" val="1"/>
                </a:ext>
              </a:extLst>
            </p:cNvPr>
            <p:cNvSpPr/>
            <p:nvPr/>
          </p:nvSpPr>
          <p:spPr>
            <a:xfrm rot="5400000">
              <a:off x="3410862" y="1537714"/>
              <a:ext cx="92681" cy="5568866"/>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663F8ADA-F55D-C5E9-44F4-617B8D83F02C}"/>
              </a:ext>
              <a:ext uri="{C183D7F6-B498-43B3-948B-1728B52AA6E4}">
                <adec:decorative xmlns:adec="http://schemas.microsoft.com/office/drawing/2017/decorative" val="1"/>
              </a:ext>
            </a:extLst>
          </p:cNvPr>
          <p:cNvPicPr>
            <a:picLocks noChangeAspect="1"/>
          </p:cNvPicPr>
          <p:nvPr/>
        </p:nvPicPr>
        <p:blipFill rotWithShape="1">
          <a:blip r:embed="rId3"/>
          <a:srcRect l="5854" r="5579"/>
          <a:stretch/>
        </p:blipFill>
        <p:spPr>
          <a:xfrm>
            <a:off x="6835319" y="0"/>
            <a:ext cx="5356681" cy="6425355"/>
          </a:xfrm>
          <a:prstGeom prst="rect">
            <a:avLst/>
          </a:prstGeom>
        </p:spPr>
      </p:pic>
    </p:spTree>
    <p:extLst>
      <p:ext uri="{BB962C8B-B14F-4D97-AF65-F5344CB8AC3E}">
        <p14:creationId xmlns:p14="http://schemas.microsoft.com/office/powerpoint/2010/main" val="3603869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BD5B-4392-76DB-2CAE-1109F3BDC09B}"/>
              </a:ext>
            </a:extLst>
          </p:cNvPr>
          <p:cNvSpPr>
            <a:spLocks noGrp="1"/>
          </p:cNvSpPr>
          <p:nvPr>
            <p:ph type="title"/>
          </p:nvPr>
        </p:nvSpPr>
        <p:spPr>
          <a:xfrm>
            <a:off x="838200" y="1097692"/>
            <a:ext cx="10515600" cy="669235"/>
          </a:xfrm>
        </p:spPr>
        <p:txBody>
          <a:bodyPr>
            <a:noAutofit/>
          </a:bodyPr>
          <a:lstStyle/>
          <a:p>
            <a:pPr algn="ctr"/>
            <a:r>
              <a:rPr lang="en-US" sz="3600" dirty="0">
                <a:solidFill>
                  <a:srgbClr val="9E1B32"/>
                </a:solidFill>
                <a:latin typeface="Arial" panose="020B0604020202020204" pitchFamily="34" charset="0"/>
                <a:cs typeface="Arial" panose="020B0604020202020204" pitchFamily="34" charset="0"/>
              </a:rPr>
              <a:t>Discussion Challenges</a:t>
            </a:r>
            <a:endParaRPr lang="en-US" sz="3600" dirty="0">
              <a:solidFill>
                <a:srgbClr val="9E1B32"/>
              </a:solidFill>
            </a:endParaRPr>
          </a:p>
        </p:txBody>
      </p:sp>
      <p:sp>
        <p:nvSpPr>
          <p:cNvPr id="3" name="Content Placeholder 2">
            <a:extLst>
              <a:ext uri="{FF2B5EF4-FFF2-40B4-BE49-F238E27FC236}">
                <a16:creationId xmlns:a16="http://schemas.microsoft.com/office/drawing/2014/main" id="{9AEFB623-6FD4-B3E5-8034-AEFC9748A6EA}"/>
              </a:ext>
            </a:extLst>
          </p:cNvPr>
          <p:cNvSpPr>
            <a:spLocks noGrp="1"/>
          </p:cNvSpPr>
          <p:nvPr>
            <p:ph idx="1"/>
          </p:nvPr>
        </p:nvSpPr>
        <p:spPr>
          <a:xfrm>
            <a:off x="838200" y="2349661"/>
            <a:ext cx="10515600" cy="3827302"/>
          </a:xfrm>
        </p:spPr>
        <p:txBody>
          <a:bodyPr>
            <a:normAutofit/>
          </a:bodyPr>
          <a:lstStyle/>
          <a:p>
            <a:pPr marL="0" indent="0">
              <a:buNone/>
            </a:pPr>
            <a:r>
              <a:rPr lang="en-US" sz="2800" dirty="0">
                <a:latin typeface="Arial" panose="020B0604020202020204" pitchFamily="34" charset="0"/>
                <a:cs typeface="Arial" panose="020B0604020202020204" pitchFamily="34" charset="0"/>
              </a:rPr>
              <a:t>Beyond typing an answer, students</a:t>
            </a:r>
            <a:r>
              <a:rPr lang="en-US" dirty="0">
                <a:latin typeface="Arial" panose="020B0604020202020204" pitchFamily="34" charset="0"/>
                <a:cs typeface="Arial" panose="020B0604020202020204" pitchFamily="34" charset="0"/>
              </a:rPr>
              <a:t> are often asked to share </a:t>
            </a:r>
          </a:p>
          <a:p>
            <a:r>
              <a:rPr lang="en-US" dirty="0">
                <a:latin typeface="Arial" panose="020B0604020202020204" pitchFamily="34" charset="0"/>
                <a:cs typeface="Arial" panose="020B0604020202020204" pitchFamily="34" charset="0"/>
              </a:rPr>
              <a:t>Websites</a:t>
            </a:r>
          </a:p>
          <a:p>
            <a:r>
              <a:rPr lang="en-US" dirty="0">
                <a:latin typeface="Arial" panose="020B0604020202020204" pitchFamily="34" charset="0"/>
                <a:cs typeface="Arial" panose="020B0604020202020204" pitchFamily="34" charset="0"/>
              </a:rPr>
              <a:t>Articles</a:t>
            </a:r>
          </a:p>
          <a:p>
            <a:r>
              <a:rPr lang="en-US" dirty="0">
                <a:latin typeface="Arial" panose="020B0604020202020204" pitchFamily="34" charset="0"/>
                <a:cs typeface="Arial" panose="020B0604020202020204" pitchFamily="34" charset="0"/>
              </a:rPr>
              <a:t>Images</a:t>
            </a:r>
          </a:p>
          <a:p>
            <a:r>
              <a:rPr lang="en-US" dirty="0">
                <a:latin typeface="Arial" panose="020B0604020202020204" pitchFamily="34" charset="0"/>
                <a:cs typeface="Arial" panose="020B0604020202020204" pitchFamily="34" charset="0"/>
              </a:rPr>
              <a:t>Audio</a:t>
            </a:r>
          </a:p>
          <a:p>
            <a:r>
              <a:rPr lang="en-US" dirty="0">
                <a:latin typeface="Arial" panose="020B0604020202020204" pitchFamily="34" charset="0"/>
                <a:cs typeface="Arial" panose="020B0604020202020204" pitchFamily="34" charset="0"/>
              </a:rPr>
              <a:t>Video</a:t>
            </a:r>
          </a:p>
        </p:txBody>
      </p:sp>
      <p:pic>
        <p:nvPicPr>
          <p:cNvPr id="4" name="Picture 3" descr="The University of Alabama Teaching Innovation and Digital Education">
            <a:extLst>
              <a:ext uri="{FF2B5EF4-FFF2-40B4-BE49-F238E27FC236}">
                <a16:creationId xmlns:a16="http://schemas.microsoft.com/office/drawing/2014/main" id="{B80B7CFF-FE45-4605-1C11-369D0B037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grpSp>
        <p:nvGrpSpPr>
          <p:cNvPr id="8" name="Group 7">
            <a:extLst>
              <a:ext uri="{FF2B5EF4-FFF2-40B4-BE49-F238E27FC236}">
                <a16:creationId xmlns:a16="http://schemas.microsoft.com/office/drawing/2014/main" id="{0E50519D-4F3E-6BB3-87CF-8589A78FE7CC}"/>
              </a:ext>
              <a:ext uri="{C183D7F6-B498-43B3-948B-1728B52AA6E4}">
                <adec:decorative xmlns:adec="http://schemas.microsoft.com/office/drawing/2017/decorative" val="1"/>
              </a:ext>
            </a:extLst>
          </p:cNvPr>
          <p:cNvGrpSpPr/>
          <p:nvPr/>
        </p:nvGrpSpPr>
        <p:grpSpPr>
          <a:xfrm>
            <a:off x="0" y="1924645"/>
            <a:ext cx="12192000" cy="4649029"/>
            <a:chOff x="0" y="1924645"/>
            <a:chExt cx="12192000" cy="4649029"/>
          </a:xfrm>
        </p:grpSpPr>
        <p:sp>
          <p:nvSpPr>
            <p:cNvPr id="9" name="Rectangle 8">
              <a:extLst>
                <a:ext uri="{FF2B5EF4-FFF2-40B4-BE49-F238E27FC236}">
                  <a16:creationId xmlns:a16="http://schemas.microsoft.com/office/drawing/2014/main" id="{F05195F5-EE45-57B2-1A38-9D5E2E95E66B}"/>
                </a:ext>
              </a:extLst>
            </p:cNvPr>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EAE1405-C172-F1C6-DBB2-1C1DBE8D751E}"/>
                </a:ext>
              </a:extLst>
            </p:cNvPr>
            <p:cNvCxnSpPr>
              <a:cxnSpLocks/>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0B43CD8-F722-CEDA-87A6-65771021CFFA}"/>
                </a:ext>
              </a:extLst>
            </p:cNvPr>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4204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BD5B-4392-76DB-2CAE-1109F3BDC09B}"/>
              </a:ext>
            </a:extLst>
          </p:cNvPr>
          <p:cNvSpPr>
            <a:spLocks noGrp="1"/>
          </p:cNvSpPr>
          <p:nvPr>
            <p:ph type="title"/>
          </p:nvPr>
        </p:nvSpPr>
        <p:spPr>
          <a:xfrm>
            <a:off x="838200" y="1097692"/>
            <a:ext cx="10515600" cy="669235"/>
          </a:xfrm>
        </p:spPr>
        <p:txBody>
          <a:bodyPr>
            <a:noAutofit/>
          </a:bodyPr>
          <a:lstStyle/>
          <a:p>
            <a:pPr algn="ctr"/>
            <a:r>
              <a:rPr lang="en-US" sz="3600" dirty="0">
                <a:solidFill>
                  <a:srgbClr val="9E1B32"/>
                </a:solidFill>
                <a:latin typeface="Arial" panose="020B0604020202020204" pitchFamily="34" charset="0"/>
                <a:cs typeface="Arial" panose="020B0604020202020204" pitchFamily="34" charset="0"/>
              </a:rPr>
              <a:t>Discussion Accessibility Solution</a:t>
            </a:r>
            <a:endParaRPr lang="en-US" sz="3600" dirty="0">
              <a:solidFill>
                <a:srgbClr val="9E1B32"/>
              </a:solidFill>
            </a:endParaRPr>
          </a:p>
        </p:txBody>
      </p:sp>
      <p:sp>
        <p:nvSpPr>
          <p:cNvPr id="3" name="Content Placeholder 2">
            <a:extLst>
              <a:ext uri="{FF2B5EF4-FFF2-40B4-BE49-F238E27FC236}">
                <a16:creationId xmlns:a16="http://schemas.microsoft.com/office/drawing/2014/main" id="{9AEFB623-6FD4-B3E5-8034-AEFC9748A6EA}"/>
              </a:ext>
            </a:extLst>
          </p:cNvPr>
          <p:cNvSpPr>
            <a:spLocks noGrp="1"/>
          </p:cNvSpPr>
          <p:nvPr>
            <p:ph idx="1"/>
          </p:nvPr>
        </p:nvSpPr>
        <p:spPr>
          <a:xfrm>
            <a:off x="838200" y="2349661"/>
            <a:ext cx="10515600" cy="3827302"/>
          </a:xfrm>
        </p:spPr>
        <p:txBody>
          <a:bodyPr>
            <a:normAutofit/>
          </a:bodyPr>
          <a:lstStyle/>
          <a:p>
            <a:pPr marL="0" indent="0">
              <a:buNone/>
            </a:pPr>
            <a:r>
              <a:rPr lang="en-US" sz="2800" dirty="0">
                <a:latin typeface="Arial" panose="020B0604020202020204" pitchFamily="34" charset="0"/>
                <a:cs typeface="Arial" panose="020B0604020202020204" pitchFamily="34" charset="0"/>
              </a:rPr>
              <a:t>Discussions are accessible when the instructions for students require accessibility.</a:t>
            </a:r>
          </a:p>
        </p:txBody>
      </p:sp>
      <p:pic>
        <p:nvPicPr>
          <p:cNvPr id="4" name="Picture 3" descr="The University of Alabama Teaching Innovation and Digital Education">
            <a:extLst>
              <a:ext uri="{FF2B5EF4-FFF2-40B4-BE49-F238E27FC236}">
                <a16:creationId xmlns:a16="http://schemas.microsoft.com/office/drawing/2014/main" id="{B80B7CFF-FE45-4605-1C11-369D0B037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grpSp>
        <p:nvGrpSpPr>
          <p:cNvPr id="8" name="Group 7">
            <a:extLst>
              <a:ext uri="{FF2B5EF4-FFF2-40B4-BE49-F238E27FC236}">
                <a16:creationId xmlns:a16="http://schemas.microsoft.com/office/drawing/2014/main" id="{0E50519D-4F3E-6BB3-87CF-8589A78FE7CC}"/>
              </a:ext>
              <a:ext uri="{C183D7F6-B498-43B3-948B-1728B52AA6E4}">
                <adec:decorative xmlns:adec="http://schemas.microsoft.com/office/drawing/2017/decorative" val="1"/>
              </a:ext>
            </a:extLst>
          </p:cNvPr>
          <p:cNvGrpSpPr/>
          <p:nvPr/>
        </p:nvGrpSpPr>
        <p:grpSpPr>
          <a:xfrm>
            <a:off x="0" y="1924645"/>
            <a:ext cx="12192000" cy="4649029"/>
            <a:chOff x="0" y="1924645"/>
            <a:chExt cx="12192000" cy="4649029"/>
          </a:xfrm>
        </p:grpSpPr>
        <p:sp>
          <p:nvSpPr>
            <p:cNvPr id="9" name="Rectangle 8">
              <a:extLst>
                <a:ext uri="{FF2B5EF4-FFF2-40B4-BE49-F238E27FC236}">
                  <a16:creationId xmlns:a16="http://schemas.microsoft.com/office/drawing/2014/main" id="{F05195F5-EE45-57B2-1A38-9D5E2E95E66B}"/>
                </a:ext>
              </a:extLst>
            </p:cNvPr>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EAE1405-C172-F1C6-DBB2-1C1DBE8D751E}"/>
                </a:ext>
              </a:extLst>
            </p:cNvPr>
            <p:cNvCxnSpPr>
              <a:cxnSpLocks/>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0B43CD8-F722-CEDA-87A6-65771021CFFA}"/>
                </a:ext>
              </a:extLst>
            </p:cNvPr>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96325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BD5B-4392-76DB-2CAE-1109F3BDC09B}"/>
              </a:ext>
            </a:extLst>
          </p:cNvPr>
          <p:cNvSpPr>
            <a:spLocks noGrp="1"/>
          </p:cNvSpPr>
          <p:nvPr>
            <p:ph type="title"/>
          </p:nvPr>
        </p:nvSpPr>
        <p:spPr>
          <a:xfrm>
            <a:off x="838200" y="1097692"/>
            <a:ext cx="10515600" cy="669235"/>
          </a:xfrm>
        </p:spPr>
        <p:txBody>
          <a:bodyPr>
            <a:noAutofit/>
          </a:bodyPr>
          <a:lstStyle/>
          <a:p>
            <a:pPr algn="ctr"/>
            <a:r>
              <a:rPr lang="en-US" sz="3600" dirty="0">
                <a:solidFill>
                  <a:srgbClr val="9E1B32"/>
                </a:solidFill>
                <a:latin typeface="Arial" panose="020B0604020202020204" pitchFamily="34" charset="0"/>
                <a:cs typeface="Arial" panose="020B0604020202020204" pitchFamily="34" charset="0"/>
              </a:rPr>
              <a:t>Discussions/Blogs with Articles</a:t>
            </a:r>
            <a:endParaRPr lang="en-US" sz="3600" dirty="0">
              <a:solidFill>
                <a:srgbClr val="9E1B32"/>
              </a:solidFill>
            </a:endParaRPr>
          </a:p>
        </p:txBody>
      </p:sp>
      <p:sp>
        <p:nvSpPr>
          <p:cNvPr id="3" name="Content Placeholder 2">
            <a:extLst>
              <a:ext uri="{FF2B5EF4-FFF2-40B4-BE49-F238E27FC236}">
                <a16:creationId xmlns:a16="http://schemas.microsoft.com/office/drawing/2014/main" id="{9AEFB623-6FD4-B3E5-8034-AEFC9748A6EA}"/>
              </a:ext>
            </a:extLst>
          </p:cNvPr>
          <p:cNvSpPr>
            <a:spLocks noGrp="1"/>
          </p:cNvSpPr>
          <p:nvPr>
            <p:ph idx="1"/>
          </p:nvPr>
        </p:nvSpPr>
        <p:spPr>
          <a:xfrm>
            <a:off x="838200" y="2349661"/>
            <a:ext cx="10515600" cy="3827302"/>
          </a:xfrm>
        </p:spPr>
        <p:txBody>
          <a:bodyPr>
            <a:normAutofit/>
          </a:bodyPr>
          <a:lstStyle/>
          <a:p>
            <a:pPr marL="0" indent="0">
              <a:buNone/>
            </a:pPr>
            <a:r>
              <a:rPr lang="en-US" dirty="0">
                <a:latin typeface="Arial" panose="020B0604020202020204" pitchFamily="34" charset="0"/>
                <a:cs typeface="Arial" panose="020B0604020202020204" pitchFamily="34" charset="0"/>
              </a:rPr>
              <a:t>Include the following in the prompt:</a:t>
            </a:r>
          </a:p>
          <a:p>
            <a:pPr marL="0" indent="0"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0" indent="0" rtl="0">
              <a:spcBef>
                <a:spcPts val="0"/>
              </a:spcBef>
              <a:spcAft>
                <a:spcPts val="1200"/>
              </a:spcAft>
              <a:buNone/>
            </a:pPr>
            <a:r>
              <a:rPr lang="en-US" sz="1800" b="1" i="0" u="none" strike="noStrike" dirty="0">
                <a:solidFill>
                  <a:srgbClr val="9E1B32"/>
                </a:solidFill>
                <a:effectLst/>
                <a:latin typeface="Arial" panose="020B0604020202020204" pitchFamily="34" charset="0"/>
              </a:rPr>
              <a:t>For articles and documents you share in a post, please share the HTML or Microsoft Office version (when available) so that everyone can enjoy your post. HTML and Microsoft Office (Word, PowerPoint, and Excel) are more accessible than PDFs for colleagues with disabilities.</a:t>
            </a:r>
            <a:endParaRPr lang="en-US" sz="1600" b="1" dirty="0">
              <a:solidFill>
                <a:srgbClr val="9E1B32"/>
              </a:solidFill>
              <a:effectLst/>
            </a:endParaRPr>
          </a:p>
          <a:p>
            <a:pPr marL="0" indent="0" rtl="0">
              <a:spcBef>
                <a:spcPts val="0"/>
              </a:spcBef>
              <a:spcAft>
                <a:spcPts val="1200"/>
              </a:spcAft>
              <a:buNone/>
            </a:pPr>
            <a:r>
              <a:rPr lang="en-US" sz="1800" b="1" i="0" u="none" strike="noStrike" dirty="0">
                <a:solidFill>
                  <a:srgbClr val="9E1B32"/>
                </a:solidFill>
                <a:effectLst/>
                <a:latin typeface="Arial" panose="020B0604020202020204" pitchFamily="34" charset="0"/>
              </a:rPr>
              <a:t>If you require accommodations for text, you are required to contact the Office of Disability Services and your professor to coordinate accommodations prior to the discussion/blog.</a:t>
            </a:r>
            <a:endParaRPr lang="en-US" sz="1800" b="1" dirty="0">
              <a:solidFill>
                <a:srgbClr val="9E1B32"/>
              </a:solidFill>
              <a:latin typeface="Arial" panose="020B0604020202020204" pitchFamily="34" charset="0"/>
            </a:endParaRPr>
          </a:p>
          <a:p>
            <a:pPr marL="0" indent="0" rtl="0">
              <a:spcBef>
                <a:spcPts val="0"/>
              </a:spcBef>
              <a:spcAft>
                <a:spcPts val="0"/>
              </a:spcAft>
              <a:buNone/>
            </a:pPr>
            <a:r>
              <a:rPr lang="en-US" dirty="0">
                <a:solidFill>
                  <a:srgbClr val="000000"/>
                </a:solidFill>
                <a:latin typeface="Arial" panose="020B0604020202020204" pitchFamily="34" charset="0"/>
              </a:rPr>
              <a:t>This ensures students provide an accessible version of text for colleagues with disabilities.</a:t>
            </a:r>
          </a:p>
          <a:p>
            <a:pPr marL="0" indent="0" rtl="0">
              <a:spcBef>
                <a:spcPts val="0"/>
              </a:spcBef>
              <a:spcAft>
                <a:spcPts val="0"/>
              </a:spcAft>
              <a:buNone/>
            </a:pPr>
            <a:endParaRPr lang="en-US" dirty="0">
              <a:solidFill>
                <a:srgbClr val="000000"/>
              </a:solidFill>
              <a:latin typeface="Arial" panose="020B0604020202020204" pitchFamily="34" charset="0"/>
            </a:endParaRPr>
          </a:p>
          <a:p>
            <a:pPr marL="0" indent="0" rtl="0">
              <a:spcBef>
                <a:spcPts val="0"/>
              </a:spcBef>
              <a:spcAft>
                <a:spcPts val="0"/>
              </a:spcAft>
              <a:buNone/>
            </a:pPr>
            <a:r>
              <a:rPr lang="en-US" dirty="0">
                <a:solidFill>
                  <a:srgbClr val="000000"/>
                </a:solidFill>
                <a:latin typeface="Arial" panose="020B0604020202020204" pitchFamily="34" charset="0"/>
              </a:rPr>
              <a:t>A11y can help but manual remediation ensures full accessibility.</a:t>
            </a:r>
          </a:p>
        </p:txBody>
      </p:sp>
      <p:pic>
        <p:nvPicPr>
          <p:cNvPr id="4" name="Picture 3" descr="The University of Alabama Teaching Innovation and Digital Education">
            <a:extLst>
              <a:ext uri="{FF2B5EF4-FFF2-40B4-BE49-F238E27FC236}">
                <a16:creationId xmlns:a16="http://schemas.microsoft.com/office/drawing/2014/main" id="{B80B7CFF-FE45-4605-1C11-369D0B037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grpSp>
        <p:nvGrpSpPr>
          <p:cNvPr id="8" name="Group 7">
            <a:extLst>
              <a:ext uri="{FF2B5EF4-FFF2-40B4-BE49-F238E27FC236}">
                <a16:creationId xmlns:a16="http://schemas.microsoft.com/office/drawing/2014/main" id="{0E50519D-4F3E-6BB3-87CF-8589A78FE7CC}"/>
              </a:ext>
              <a:ext uri="{C183D7F6-B498-43B3-948B-1728B52AA6E4}">
                <adec:decorative xmlns:adec="http://schemas.microsoft.com/office/drawing/2017/decorative" val="1"/>
              </a:ext>
            </a:extLst>
          </p:cNvPr>
          <p:cNvGrpSpPr/>
          <p:nvPr/>
        </p:nvGrpSpPr>
        <p:grpSpPr>
          <a:xfrm>
            <a:off x="0" y="1924645"/>
            <a:ext cx="12192000" cy="4649029"/>
            <a:chOff x="0" y="1924645"/>
            <a:chExt cx="12192000" cy="4649029"/>
          </a:xfrm>
        </p:grpSpPr>
        <p:sp>
          <p:nvSpPr>
            <p:cNvPr id="9" name="Rectangle 8">
              <a:extLst>
                <a:ext uri="{FF2B5EF4-FFF2-40B4-BE49-F238E27FC236}">
                  <a16:creationId xmlns:a16="http://schemas.microsoft.com/office/drawing/2014/main" id="{F05195F5-EE45-57B2-1A38-9D5E2E95E66B}"/>
                </a:ext>
              </a:extLst>
            </p:cNvPr>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EAE1405-C172-F1C6-DBB2-1C1DBE8D751E}"/>
                </a:ext>
              </a:extLst>
            </p:cNvPr>
            <p:cNvCxnSpPr>
              <a:cxnSpLocks/>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0B43CD8-F722-CEDA-87A6-65771021CFFA}"/>
                </a:ext>
              </a:extLst>
            </p:cNvPr>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3599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BD5B-4392-76DB-2CAE-1109F3BDC09B}"/>
              </a:ext>
            </a:extLst>
          </p:cNvPr>
          <p:cNvSpPr>
            <a:spLocks noGrp="1"/>
          </p:cNvSpPr>
          <p:nvPr>
            <p:ph type="title"/>
          </p:nvPr>
        </p:nvSpPr>
        <p:spPr>
          <a:xfrm>
            <a:off x="838200" y="1097692"/>
            <a:ext cx="10515600" cy="669235"/>
          </a:xfrm>
        </p:spPr>
        <p:txBody>
          <a:bodyPr>
            <a:noAutofit/>
          </a:bodyPr>
          <a:lstStyle/>
          <a:p>
            <a:pPr algn="ctr"/>
            <a:r>
              <a:rPr lang="en-US" sz="3600" dirty="0">
                <a:solidFill>
                  <a:srgbClr val="9E1B32"/>
                </a:solidFill>
                <a:latin typeface="Arial" panose="020B0604020202020204" pitchFamily="34" charset="0"/>
                <a:cs typeface="Arial" panose="020B0604020202020204" pitchFamily="34" charset="0"/>
              </a:rPr>
              <a:t>Discussions/Blogs with Images</a:t>
            </a:r>
            <a:endParaRPr lang="en-US" sz="3600" dirty="0">
              <a:solidFill>
                <a:srgbClr val="9E1B32"/>
              </a:solidFill>
            </a:endParaRPr>
          </a:p>
        </p:txBody>
      </p:sp>
      <p:sp>
        <p:nvSpPr>
          <p:cNvPr id="3" name="Content Placeholder 2">
            <a:extLst>
              <a:ext uri="{FF2B5EF4-FFF2-40B4-BE49-F238E27FC236}">
                <a16:creationId xmlns:a16="http://schemas.microsoft.com/office/drawing/2014/main" id="{9AEFB623-6FD4-B3E5-8034-AEFC9748A6EA}"/>
              </a:ext>
            </a:extLst>
          </p:cNvPr>
          <p:cNvSpPr>
            <a:spLocks noGrp="1"/>
          </p:cNvSpPr>
          <p:nvPr>
            <p:ph idx="1"/>
          </p:nvPr>
        </p:nvSpPr>
        <p:spPr>
          <a:xfrm>
            <a:off x="838200" y="2349661"/>
            <a:ext cx="10515600" cy="3827302"/>
          </a:xfrm>
        </p:spPr>
        <p:txBody>
          <a:bodyPr>
            <a:normAutofit/>
          </a:bodyPr>
          <a:lstStyle/>
          <a:p>
            <a:pPr marL="0" indent="0">
              <a:buNone/>
            </a:pPr>
            <a:r>
              <a:rPr lang="en-US" dirty="0">
                <a:latin typeface="Arial" panose="020B0604020202020204" pitchFamily="34" charset="0"/>
                <a:cs typeface="Arial" panose="020B0604020202020204" pitchFamily="34" charset="0"/>
              </a:rPr>
              <a:t>Include the following in the prompt:</a:t>
            </a:r>
          </a:p>
          <a:p>
            <a:pPr marL="0" indent="0"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0" indent="0" rtl="0">
              <a:spcBef>
                <a:spcPts val="0"/>
              </a:spcBef>
              <a:spcAft>
                <a:spcPts val="0"/>
              </a:spcAft>
              <a:buNone/>
            </a:pPr>
            <a:r>
              <a:rPr lang="en-US" sz="2400" b="1" u="none" strike="noStrike" dirty="0">
                <a:solidFill>
                  <a:srgbClr val="9E1B32"/>
                </a:solidFill>
                <a:effectLst/>
                <a:latin typeface="Arial" panose="020B0604020202020204" pitchFamily="34" charset="0"/>
              </a:rPr>
              <a:t>Provide a written description of the image you include, so that everyone can </a:t>
            </a:r>
            <a:r>
              <a:rPr lang="en-US" sz="2400" b="1" dirty="0">
                <a:solidFill>
                  <a:srgbClr val="9E1B32"/>
                </a:solidFill>
                <a:latin typeface="Arial" panose="020B0604020202020204" pitchFamily="34" charset="0"/>
              </a:rPr>
              <a:t>enjoy your post.</a:t>
            </a:r>
          </a:p>
          <a:p>
            <a:pPr marL="0" indent="0" rtl="0">
              <a:spcBef>
                <a:spcPts val="0"/>
              </a:spcBef>
              <a:spcAft>
                <a:spcPts val="0"/>
              </a:spcAft>
              <a:buNone/>
            </a:pPr>
            <a:endParaRPr lang="en-US" sz="2400" b="1" dirty="0">
              <a:solidFill>
                <a:srgbClr val="9E1B32"/>
              </a:solidFill>
              <a:latin typeface="Arial" panose="020B0604020202020204" pitchFamily="34" charset="0"/>
            </a:endParaRPr>
          </a:p>
          <a:p>
            <a:pPr marL="0" indent="0">
              <a:spcBef>
                <a:spcPts val="0"/>
              </a:spcBef>
              <a:buNone/>
            </a:pPr>
            <a:r>
              <a:rPr lang="en-US" sz="2400" b="1" dirty="0">
                <a:solidFill>
                  <a:srgbClr val="9E1B32"/>
                </a:solidFill>
                <a:latin typeface="Arial" panose="020B0604020202020204" pitchFamily="34" charset="0"/>
                <a:cs typeface="Arial" panose="020B0604020202020204" pitchFamily="34" charset="0"/>
              </a:rPr>
              <a:t>If you require accommodations for images, you are required to contact the Office of Disability Services and your professor to coordinate accommodations prior to the discussion/blog.</a:t>
            </a:r>
            <a:endParaRPr lang="en-US" sz="2400" b="1" dirty="0">
              <a:solidFill>
                <a:srgbClr val="9E1B32"/>
              </a:solidFill>
              <a:latin typeface="Arial" panose="020B0604020202020204" pitchFamily="34" charset="0"/>
            </a:endParaRPr>
          </a:p>
          <a:p>
            <a:pPr marL="0" indent="0" rtl="0">
              <a:spcBef>
                <a:spcPts val="0"/>
              </a:spcBef>
              <a:spcAft>
                <a:spcPts val="0"/>
              </a:spcAft>
              <a:buNone/>
            </a:pPr>
            <a:endParaRPr lang="en-US" sz="1800" i="1" dirty="0">
              <a:solidFill>
                <a:srgbClr val="000000"/>
              </a:solidFill>
              <a:latin typeface="Arial" panose="020B0604020202020204" pitchFamily="34" charset="0"/>
            </a:endParaRPr>
          </a:p>
          <a:p>
            <a:pPr marL="0" indent="0" rtl="0">
              <a:spcBef>
                <a:spcPts val="0"/>
              </a:spcBef>
              <a:spcAft>
                <a:spcPts val="0"/>
              </a:spcAft>
              <a:buNone/>
            </a:pPr>
            <a:endParaRPr lang="en-US" sz="1800" b="0" i="1" u="none" strike="noStrike" dirty="0">
              <a:solidFill>
                <a:srgbClr val="000000"/>
              </a:solidFill>
              <a:effectLst/>
              <a:latin typeface="Arial" panose="020B0604020202020204" pitchFamily="34" charset="0"/>
            </a:endParaRPr>
          </a:p>
          <a:p>
            <a:pPr marL="0" indent="0" rtl="0">
              <a:spcBef>
                <a:spcPts val="0"/>
              </a:spcBef>
              <a:spcAft>
                <a:spcPts val="0"/>
              </a:spcAft>
              <a:buNone/>
            </a:pPr>
            <a:r>
              <a:rPr lang="en-US" dirty="0">
                <a:solidFill>
                  <a:srgbClr val="000000"/>
                </a:solidFill>
                <a:latin typeface="Arial" panose="020B0604020202020204" pitchFamily="34" charset="0"/>
              </a:rPr>
              <a:t>This requires students provide alt text for one another.</a:t>
            </a:r>
            <a:endParaRPr lang="en-US" sz="3600" b="0" u="none" strike="noStrike" dirty="0">
              <a:solidFill>
                <a:srgbClr val="000000"/>
              </a:solidFill>
              <a:effectLst/>
              <a:latin typeface="Arial" panose="020B0604020202020204" pitchFamily="34" charset="0"/>
            </a:endParaRPr>
          </a:p>
        </p:txBody>
      </p:sp>
      <p:pic>
        <p:nvPicPr>
          <p:cNvPr id="4" name="Picture 3" descr="The University of Alabama Teaching Innovation and Digital Education">
            <a:extLst>
              <a:ext uri="{FF2B5EF4-FFF2-40B4-BE49-F238E27FC236}">
                <a16:creationId xmlns:a16="http://schemas.microsoft.com/office/drawing/2014/main" id="{B80B7CFF-FE45-4605-1C11-369D0B037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416" y="320844"/>
            <a:ext cx="2855881" cy="669235"/>
          </a:xfrm>
          <a:prstGeom prst="rect">
            <a:avLst/>
          </a:prstGeom>
        </p:spPr>
      </p:pic>
      <p:grpSp>
        <p:nvGrpSpPr>
          <p:cNvPr id="8" name="Group 7">
            <a:extLst>
              <a:ext uri="{FF2B5EF4-FFF2-40B4-BE49-F238E27FC236}">
                <a16:creationId xmlns:a16="http://schemas.microsoft.com/office/drawing/2014/main" id="{0E50519D-4F3E-6BB3-87CF-8589A78FE7CC}"/>
              </a:ext>
              <a:ext uri="{C183D7F6-B498-43B3-948B-1728B52AA6E4}">
                <adec:decorative xmlns:adec="http://schemas.microsoft.com/office/drawing/2017/decorative" val="1"/>
              </a:ext>
            </a:extLst>
          </p:cNvPr>
          <p:cNvGrpSpPr/>
          <p:nvPr/>
        </p:nvGrpSpPr>
        <p:grpSpPr>
          <a:xfrm>
            <a:off x="0" y="1924645"/>
            <a:ext cx="12192000" cy="4649029"/>
            <a:chOff x="0" y="1924645"/>
            <a:chExt cx="12192000" cy="4649029"/>
          </a:xfrm>
        </p:grpSpPr>
        <p:sp>
          <p:nvSpPr>
            <p:cNvPr id="9" name="Rectangle 8">
              <a:extLst>
                <a:ext uri="{FF2B5EF4-FFF2-40B4-BE49-F238E27FC236}">
                  <a16:creationId xmlns:a16="http://schemas.microsoft.com/office/drawing/2014/main" id="{F05195F5-EE45-57B2-1A38-9D5E2E95E66B}"/>
                </a:ext>
              </a:extLst>
            </p:cNvPr>
            <p:cNvSpPr/>
            <p:nvPr/>
          </p:nvSpPr>
          <p:spPr>
            <a:xfrm rot="5400000">
              <a:off x="6040100" y="385255"/>
              <a:ext cx="111800" cy="12192000"/>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EAE1405-C172-F1C6-DBB2-1C1DBE8D751E}"/>
                </a:ext>
              </a:extLst>
            </p:cNvPr>
            <p:cNvCxnSpPr>
              <a:cxnSpLocks/>
            </p:cNvCxnSpPr>
            <p:nvPr/>
          </p:nvCxnSpPr>
          <p:spPr>
            <a:xfrm flipH="1">
              <a:off x="0" y="6573674"/>
              <a:ext cx="12192000" cy="0"/>
            </a:xfrm>
            <a:prstGeom prst="line">
              <a:avLst/>
            </a:prstGeom>
            <a:ln>
              <a:solidFill>
                <a:srgbClr val="9E1B3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0B43CD8-F722-CEDA-87A6-65771021CFFA}"/>
                </a:ext>
              </a:extLst>
            </p:cNvPr>
            <p:cNvSpPr/>
            <p:nvPr/>
          </p:nvSpPr>
          <p:spPr>
            <a:xfrm rot="5400000">
              <a:off x="6049659" y="-3286815"/>
              <a:ext cx="92681" cy="10515601"/>
            </a:xfrm>
            <a:prstGeom prst="rect">
              <a:avLst/>
            </a:prstGeom>
            <a:solidFill>
              <a:srgbClr val="9E1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4926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8fd3433-ed41-4b02-9e76-4c45d33cff0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58DA3D8597444DB77E1001FFC7499B" ma:contentTypeVersion="13" ma:contentTypeDescription="Create a new document." ma:contentTypeScope="" ma:versionID="3066d6becaea094187ad02729528ea21">
  <xsd:schema xmlns:xsd="http://www.w3.org/2001/XMLSchema" xmlns:xs="http://www.w3.org/2001/XMLSchema" xmlns:p="http://schemas.microsoft.com/office/2006/metadata/properties" xmlns:ns3="f8fd3433-ed41-4b02-9e76-4c45d33cff02" xmlns:ns4="4c563b3b-9176-4bdf-8a8f-c1de6597a541" targetNamespace="http://schemas.microsoft.com/office/2006/metadata/properties" ma:root="true" ma:fieldsID="657057ed21f580142ff7bcb92eee8177" ns3:_="" ns4:_="">
    <xsd:import namespace="f8fd3433-ed41-4b02-9e76-4c45d33cff02"/>
    <xsd:import namespace="4c563b3b-9176-4bdf-8a8f-c1de6597a54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_activity"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fd3433-ed41-4b02-9e76-4c45d33cff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563b3b-9176-4bdf-8a8f-c1de6597a54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B60FED-799E-4EB7-B6EB-E818A712989C}">
  <ds:schemaRefs>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4c563b3b-9176-4bdf-8a8f-c1de6597a541"/>
    <ds:schemaRef ds:uri="http://purl.org/dc/terms/"/>
    <ds:schemaRef ds:uri="http://schemas.microsoft.com/office/infopath/2007/PartnerControls"/>
    <ds:schemaRef ds:uri="f8fd3433-ed41-4b02-9e76-4c45d33cff02"/>
    <ds:schemaRef ds:uri="http://www.w3.org/XML/1998/namespace"/>
    <ds:schemaRef ds:uri="http://purl.org/dc/dcmitype/"/>
  </ds:schemaRefs>
</ds:datastoreItem>
</file>

<file path=customXml/itemProps2.xml><?xml version="1.0" encoding="utf-8"?>
<ds:datastoreItem xmlns:ds="http://schemas.openxmlformats.org/officeDocument/2006/customXml" ds:itemID="{639C7168-8F5C-496C-8630-3C2D1CAAF821}">
  <ds:schemaRefs>
    <ds:schemaRef ds:uri="http://schemas.microsoft.com/sharepoint/v3/contenttype/forms"/>
  </ds:schemaRefs>
</ds:datastoreItem>
</file>

<file path=customXml/itemProps3.xml><?xml version="1.0" encoding="utf-8"?>
<ds:datastoreItem xmlns:ds="http://schemas.openxmlformats.org/officeDocument/2006/customXml" ds:itemID="{1D8BEFC8-181D-4096-A3C4-2ABBD1FE3C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fd3433-ed41-4b02-9e76-4c45d33cff02"/>
    <ds:schemaRef ds:uri="4c563b3b-9176-4bdf-8a8f-c1de6597a5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4801</TotalTime>
  <Words>1622</Words>
  <Application>Microsoft Office PowerPoint</Application>
  <PresentationFormat>Widescreen</PresentationFormat>
  <Paragraphs>139</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Breaking Barriers Creating Accessible Online Assessments</vt:lpstr>
      <vt:lpstr>Speaker Biography</vt:lpstr>
      <vt:lpstr>Questions</vt:lpstr>
      <vt:lpstr>Assessments</vt:lpstr>
      <vt:lpstr>Discussions/ Blogs</vt:lpstr>
      <vt:lpstr>Discussion Challenges</vt:lpstr>
      <vt:lpstr>Discussion Accessibility Solution</vt:lpstr>
      <vt:lpstr>Discussions/Blogs with Articles</vt:lpstr>
      <vt:lpstr>Discussions/Blogs with Images</vt:lpstr>
      <vt:lpstr>What is Easiest Way of Providing Alt Text?</vt:lpstr>
      <vt:lpstr>General At Text Prompt: Images, Infographics, Diagrams, Charts, and Figurative Images</vt:lpstr>
      <vt:lpstr>Art Appreciation Prompt</vt:lpstr>
      <vt:lpstr>Tables, Scatter Plots, and Graphs Prompt</vt:lpstr>
      <vt:lpstr>Math Prompt</vt:lpstr>
      <vt:lpstr>CHAT GPT 4 Best Practices</vt:lpstr>
      <vt:lpstr>Discussions/Blogs with Audio</vt:lpstr>
      <vt:lpstr>Discussions/Blogs with All Media</vt:lpstr>
      <vt:lpstr>Blogs</vt:lpstr>
      <vt:lpstr>Assignments and Field Work</vt:lpstr>
      <vt:lpstr>Assignments and Field Work Considerations</vt:lpstr>
      <vt:lpstr>Field Work</vt:lpstr>
      <vt:lpstr>Quizzes, Tests, and Exams</vt:lpstr>
      <vt:lpstr>Common Quiz, Test, and Exam Types</vt:lpstr>
      <vt:lpstr>Quiz, Test, and Exam Accessibility Challenges</vt:lpstr>
      <vt:lpstr>Fill in the Blank Questions</vt:lpstr>
      <vt:lpstr>Quiz/Test/Exam Accommodations</vt:lpstr>
      <vt:lpstr>Questions?</vt:lpstr>
      <vt:lpstr>Contact</vt:lpstr>
      <vt:lpstr>The University of Alabama: Where Legends are Made</vt:lpstr>
    </vt:vector>
  </TitlesOfParts>
  <Manager>The University of Alabama</Manager>
  <Company>The University of Alabama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Breaking Barriers: Creating Accessible Online Assessments</dc:title>
  <dc:subject>Breaking Barriers: Creating Accessible Online Assessments</dc:subject>
  <dc:creator>Kristin Juhrs Kaylor, MA</dc:creator>
  <cp:keywords>Breaking Barriers: Creating Accessible Online Assessments</cp:keywords>
  <dc:description>Breaking Barriers: Creating Accessible Online Assessments</dc:description>
  <cp:lastModifiedBy>Kristin Kaylor</cp:lastModifiedBy>
  <cp:revision>68</cp:revision>
  <dcterms:created xsi:type="dcterms:W3CDTF">2023-10-20T15:32:00Z</dcterms:created>
  <dcterms:modified xsi:type="dcterms:W3CDTF">2023-11-07T14:02:36Z</dcterms:modified>
  <cp:category>Breaking Barriers: Creating Accessible Online Assessments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0x0101000558DA3D8597444DB77E1001FFC7499B</vt:lpwstr>
  </property>
</Properties>
</file>