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7" r:id="rId2"/>
    <p:sldId id="294" r:id="rId3"/>
    <p:sldId id="1396" r:id="rId4"/>
    <p:sldId id="1402" r:id="rId5"/>
    <p:sldId id="258" r:id="rId6"/>
    <p:sldId id="1399" r:id="rId7"/>
    <p:sldId id="1404" r:id="rId8"/>
    <p:sldId id="1405" r:id="rId9"/>
    <p:sldId id="1406" r:id="rId10"/>
    <p:sldId id="1407" r:id="rId11"/>
    <p:sldId id="1413" r:id="rId12"/>
    <p:sldId id="1417" r:id="rId13"/>
    <p:sldId id="1418" r:id="rId14"/>
    <p:sldId id="1403" r:id="rId15"/>
    <p:sldId id="1376" r:id="rId16"/>
    <p:sldId id="1397" r:id="rId17"/>
    <p:sldId id="1375" r:id="rId18"/>
    <p:sldId id="1400" r:id="rId19"/>
    <p:sldId id="1408" r:id="rId20"/>
    <p:sldId id="1409" r:id="rId21"/>
    <p:sldId id="1410" r:id="rId22"/>
    <p:sldId id="1411" r:id="rId23"/>
    <p:sldId id="1414" r:id="rId24"/>
    <p:sldId id="1415" r:id="rId25"/>
    <p:sldId id="1434" r:id="rId26"/>
    <p:sldId id="1416" r:id="rId27"/>
    <p:sldId id="1435" r:id="rId28"/>
    <p:sldId id="1384" r:id="rId29"/>
    <p:sldId id="1428" r:id="rId30"/>
    <p:sldId id="1423" r:id="rId31"/>
    <p:sldId id="1438" r:id="rId32"/>
    <p:sldId id="1427" r:id="rId33"/>
    <p:sldId id="1429" r:id="rId34"/>
    <p:sldId id="1436" r:id="rId35"/>
    <p:sldId id="1430" r:id="rId36"/>
    <p:sldId id="1431" r:id="rId37"/>
    <p:sldId id="1437" r:id="rId38"/>
    <p:sldId id="1433" r:id="rId39"/>
    <p:sldId id="1439" r:id="rId40"/>
    <p:sldId id="1440" r:id="rId41"/>
    <p:sldId id="1441" r:id="rId42"/>
    <p:sldId id="1420" r:id="rId43"/>
    <p:sldId id="1442" r:id="rId44"/>
    <p:sldId id="1443" r:id="rId45"/>
    <p:sldId id="1444" r:id="rId46"/>
    <p:sldId id="1445" r:id="rId47"/>
    <p:sldId id="1446" r:id="rId48"/>
    <p:sldId id="144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79"/>
    <p:restoredTop sz="95814"/>
  </p:normalViewPr>
  <p:slideViewPr>
    <p:cSldViewPr snapToGrid="0">
      <p:cViewPr varScale="1">
        <p:scale>
          <a:sx n="112" d="100"/>
          <a:sy n="112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0ED09-D537-9C4E-9C9A-A47DAC2DD42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5246B-093C-6A48-8D2C-E78FAD053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5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25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e5a25f23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e5a25f230_0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15e5a25f230_0_26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Level Access   |   Confidential and Proprietary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65" name="Google Shape;165;g15e5a25f230_0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238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2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50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3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4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610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50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01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795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85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07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80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439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552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48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994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04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329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535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71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35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61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802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608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84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528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57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323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92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5699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659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04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6173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937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594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818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26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2353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782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5251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730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01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057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5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9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85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13909-F976-9B4B-B6B8-1057B5D04C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6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B993-D327-C7E7-07E4-92AE6921B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72B58-5B06-E087-ED44-F80CAF2BE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4605A-80FA-F826-FD6D-1E2A2DC5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82591-4050-3406-87E0-FB38BA05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3FCF-A79B-FF1A-821D-2326ED0C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7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859A-7F4C-30B2-83AE-4A8EDC4A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49DBF-A637-D5AE-A12F-143F82A12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BF4EE-CBF0-896D-B334-CDE155C3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53EA9-BBD9-6C55-CDD7-6162613F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5CE1-65EA-7D36-17C9-E14AEC31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1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6EA42-6300-2C6D-5BB1-069DE82C8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F31E4-3477-D1DB-F1A3-6060C491D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E9A0D-8F07-89D2-ED1C-0F717F19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4DB89-79CE-3010-CCC7-83555244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3E7CF-CD53-AC2F-D969-128AD4E8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Subtitle, Content">
  <p:cSld name="Title, Subtitle,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1" y="12148"/>
            <a:ext cx="11734801" cy="6858000"/>
            <a:chOff x="1" y="12148"/>
            <a:chExt cx="11734801" cy="6858000"/>
          </a:xfrm>
        </p:grpSpPr>
        <p:sp>
          <p:nvSpPr>
            <p:cNvPr id="21" name="Google Shape;21;p4"/>
            <p:cNvSpPr/>
            <p:nvPr/>
          </p:nvSpPr>
          <p:spPr>
            <a:xfrm>
              <a:off x="1" y="12148"/>
              <a:ext cx="2285999" cy="6858000"/>
            </a:xfrm>
            <a:prstGeom prst="rect">
              <a:avLst/>
            </a:prstGeom>
            <a:solidFill>
              <a:srgbClr val="8C15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509645" y="304248"/>
              <a:ext cx="10225157" cy="127055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753531" y="451996"/>
            <a:ext cx="998127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 b="1" i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72056" y="1080279"/>
            <a:ext cx="9962744" cy="33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2514601" y="1722548"/>
            <a:ext cx="9133703" cy="459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4" descr="Stanford University I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0839" y="6123057"/>
            <a:ext cx="2088150" cy="946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66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FF0F-40D9-0D2D-F621-E17D00D8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DB8C1-8A46-4EED-19F9-847479EA4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AAC20-2416-76CE-76A1-28BA822B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78F64-D485-2F72-5EC3-D7B9D00E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20BD6-F82F-ABD6-29A7-3BDDF280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9F0A-B4D3-BC78-1B10-9A1EFCEA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6062E-8ED5-B40B-7A30-77008BDB2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7C912-193B-626C-FCD6-B718349B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AFDF-72FF-BCD1-24AC-F23EBDBC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BF4D0-2F89-785D-AC22-DB8776A8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F4B2-BC18-A19A-7B2F-DD890B4A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EDF1F-DB83-2623-EA45-9E2FC0999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79BE5-DF35-A44D-C3E1-36EA15FD8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83F53-9D57-E27F-0605-6B3F8662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1B527-A3E3-9348-22DB-326B8B3C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31A06-7C26-056C-727B-82DB51C6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83C1-E2BC-2C36-DD3E-1060127D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C1454-BDB0-63D0-1141-278324BFE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7F0FC-3A22-32F5-736E-8451EC32C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6C40E-7FCD-6113-C3FF-E4522447E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8A74-141D-7930-F8C4-18E196D15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941E0-CF97-0B93-F178-FCEEE917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AB1CE-FF54-5F47-19D6-F77AC5B5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FB152-03AF-5562-46E4-F233D731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4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B2D1-8317-2F6C-650B-0D99BD4C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EDD90-24F8-CC37-D7CF-BEB1AEA2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88997-DB03-7E2B-78BE-B9B81F79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AD422-1A0C-59E1-7ED3-DBF07AF3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7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0F7B2-438C-BAE9-F32D-21E247D8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365A9-E3F7-E29F-1172-4177C1CE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1EBA2-938E-1F1C-18DE-BA9467FB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0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0C6F-CDD7-505D-262E-304EF4E8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B0DD-227E-DDA0-04AC-D0CF9667A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F8EC1-0B1F-6AE2-6F24-312EFE31B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EF76B-1C32-4CAA-B90C-ADBDF68E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837DB-5B34-209F-CD90-F3D72E79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64180-9800-FD19-06AD-3FD8559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E7A1-DCC9-C6C6-4746-EA743300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94304-E539-379D-2978-8805654C0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F13DF-7A05-D76C-53EB-08C3C4FDE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E8159-ECEA-5645-0209-A6F1BEF1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3B835-CF2E-0494-B922-66B41F41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89EB3-0F63-F224-C2F3-D6F14FBF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77B2A-5356-A5E9-E7C9-31E652BE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60A8F-9A2E-1FDD-A04B-BCA70478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22257-6F99-7341-30AD-BECCACF79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4721E-E9E5-354E-B332-0AD346D03B42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D75D-BE70-6815-CACE-D6C3C2612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27148-5E23-E904-F3A7-DC5416B2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B4514-6079-AC42-A468-12161BB7E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stor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uit.stanford.edu/accessibility/concepts/color/checker" TargetMode="External"/><Relationship Id="rId4" Type="http://schemas.openxmlformats.org/officeDocument/2006/relationships/hyperlink" Target="https://www.tpgi.com/color-contrast-checke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Accessible Course Design Strategies For Rise and Storyline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31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</a:p>
          <a:p>
            <a:r>
              <a:rPr lang="en-US" sz="4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Auston </a:t>
            </a:r>
            <a:r>
              <a:rPr lang="en-US" sz="4400" b="1" dirty="0" err="1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Stamm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7386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0" y="451996"/>
            <a:ext cx="1219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</a:pPr>
            <a:r>
              <a:rPr lang="en-US" sz="5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Pie Chart Example</a:t>
            </a:r>
            <a:endParaRPr sz="5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Google Shape;173;p32" descr="A class schedule that uses color alone to convey the difference between the Mat Studio and Fitness Center. The other locations listed use symbols and colors and are accessible. ">
            <a:extLst>
              <a:ext uri="{FF2B5EF4-FFF2-40B4-BE49-F238E27FC236}">
                <a16:creationId xmlns:a16="http://schemas.microsoft.com/office/drawing/2014/main" id="{086E21F7-F909-D237-CDBC-1B4B7A3265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7303" b="12581"/>
          <a:stretch/>
        </p:blipFill>
        <p:spPr>
          <a:xfrm>
            <a:off x="72655" y="1230089"/>
            <a:ext cx="12025423" cy="55215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47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Accessibility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Avoid using images of text throughout the Rise or Storyline course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high quality images that do not pixelate when magnified to at least 200%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descriptive hyperlinks instead of URLs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Instead of </a:t>
            </a:r>
            <a:r>
              <a:rPr lang="en-US" sz="3400" b="1" dirty="0">
                <a:solidFill>
                  <a:srgbClr val="FFF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www.applestore.com</a:t>
            </a: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</a:t>
            </a:r>
            <a:r>
              <a:rPr lang="en-US" sz="3400" b="1" dirty="0">
                <a:solidFill>
                  <a:srgbClr val="FFF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Store</a:t>
            </a:r>
            <a:endParaRPr lang="en-US" sz="34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any documents or external websites are accessible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1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Storyline Unique Names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12549"/>
            <a:ext cx="1102534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slide in Storyline slide should have a unique name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the Player Properties menu option check “Number entries in the menu automatically”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 descr="A Storyline slide menu with menu options opened and number entries automatically selected and highlighted. ">
            <a:extLst>
              <a:ext uri="{FF2B5EF4-FFF2-40B4-BE49-F238E27FC236}">
                <a16:creationId xmlns:a16="http://schemas.microsoft.com/office/drawing/2014/main" id="{F0093B44-6E93-4729-BC39-ADC7D6E21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2" b="14481"/>
          <a:stretch/>
        </p:blipFill>
        <p:spPr>
          <a:xfrm>
            <a:off x="3418567" y="3672114"/>
            <a:ext cx="564515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6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 Unique Names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12549"/>
            <a:ext cx="1102534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Rise page should have a unique name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descr="A Rise course home page with each lesson having a unique title. ">
            <a:extLst>
              <a:ext uri="{FF2B5EF4-FFF2-40B4-BE49-F238E27FC236}">
                <a16:creationId xmlns:a16="http://schemas.microsoft.com/office/drawing/2014/main" id="{F5704A9B-9BD0-A149-097C-2B9920226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6" y="2652757"/>
            <a:ext cx="10752767" cy="328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2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95" y="14848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1538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Designated Contact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a leaner experiences an accessibility barrier there needs to be a person that they can contact to report the issue and get help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person ideally should be familiar with the course and accessibility issues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Providing this information on the course sign up page or at the start of the course is recommended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r>
              <a:rPr lang="en-US" sz="32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3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Accessibility Info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any known bugs or compatibility issues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the accessibility features available in the course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1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95" y="14848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Accessibility Features</a:t>
            </a:r>
          </a:p>
        </p:txBody>
      </p:sp>
    </p:spTree>
    <p:extLst>
      <p:ext uri="{BB962C8B-B14F-4D97-AF65-F5344CB8AC3E}">
        <p14:creationId xmlns:p14="http://schemas.microsoft.com/office/powerpoint/2010/main" val="117554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104394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Storyline Accessibility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Storyline use the modern player and turn on accessibility controls in the player properties menu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turns on the following accessibility features: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to fit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Accessible text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Keyboard shortcuts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Background audio</a:t>
            </a:r>
          </a:p>
        </p:txBody>
      </p:sp>
    </p:spTree>
    <p:extLst>
      <p:ext uri="{BB962C8B-B14F-4D97-AF65-F5344CB8AC3E}">
        <p14:creationId xmlns:p14="http://schemas.microsoft.com/office/powerpoint/2010/main" val="118627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Accessibility Controls</a:t>
            </a:r>
          </a:p>
        </p:txBody>
      </p:sp>
      <p:pic>
        <p:nvPicPr>
          <p:cNvPr id="7" name="Picture 6" descr="Storyline Player Properties pane with the Accessibility Controls option selected in the Player Controls section.  ">
            <a:extLst>
              <a:ext uri="{FF2B5EF4-FFF2-40B4-BE49-F238E27FC236}">
                <a16:creationId xmlns:a16="http://schemas.microsoft.com/office/drawing/2014/main" id="{12A4E4A4-99C4-69EA-B136-0D7B531A4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21" y="1232964"/>
            <a:ext cx="6820807" cy="542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6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314896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3" y="1330798"/>
            <a:ext cx="10645409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have mild cerebral palsy, ADHD and prosopagnosia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benefitted from universal design and assignments that foster multiple means of engagement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am working on a doctorate in educational technology from Boise State University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am the Digital Accessibility Instructional Specialist for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50504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Storyline Accessibility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Inaccessible Storyline Course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Accessibility Controls are off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Accessible Storyline Course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Accessibility Controls are turned on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72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 Accessibility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Rise courses support browser zoom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the settings for a Rise course, it is possible to change the labels and screen reader announcements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can be helpful if you want to change the default “click” to the more inclusive “select”</a:t>
            </a:r>
            <a:endParaRPr lang="en-US" sz="3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3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 Accessibility Settings</a:t>
            </a:r>
          </a:p>
        </p:txBody>
      </p:sp>
      <p:pic>
        <p:nvPicPr>
          <p:cNvPr id="7" name="Picture 6" descr="In the Rise Settings there are descriptions of actions and default screen reader announcements that can be customized. ">
            <a:extLst>
              <a:ext uri="{FF2B5EF4-FFF2-40B4-BE49-F238E27FC236}">
                <a16:creationId xmlns:a16="http://schemas.microsoft.com/office/drawing/2014/main" id="{CA918750-FE6D-0A5E-EB2B-0F292537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13" y="2082800"/>
            <a:ext cx="10493457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8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2235200"/>
            <a:ext cx="11313459" cy="23876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Inaccessible Interactions</a:t>
            </a:r>
          </a:p>
        </p:txBody>
      </p:sp>
    </p:spTree>
    <p:extLst>
      <p:ext uri="{BB962C8B-B14F-4D97-AF65-F5344CB8AC3E}">
        <p14:creationId xmlns:p14="http://schemas.microsoft.com/office/powerpoint/2010/main" val="263575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485" y="-675665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Inaccessible Storyline Interactions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788320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Avoid using hover states to convey meaningful information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Avoid drag and drop exercises or activities in Storyline because they are not keyboard accessible or compatible with screen reading software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Hover State Example</a:t>
            </a:r>
          </a:p>
        </p:txBody>
      </p:sp>
      <p:pic>
        <p:nvPicPr>
          <p:cNvPr id="7" name="Picture 6" descr="An image from a Storyline project of a Lexus LS 400 with wine glasses on top of the engine. ">
            <a:extLst>
              <a:ext uri="{FF2B5EF4-FFF2-40B4-BE49-F238E27FC236}">
                <a16:creationId xmlns:a16="http://schemas.microsoft.com/office/drawing/2014/main" id="{BFABC2A3-81E1-6198-ABCE-0B1090048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88"/>
          <a:stretch/>
        </p:blipFill>
        <p:spPr>
          <a:xfrm>
            <a:off x="1030514" y="2047009"/>
            <a:ext cx="4112986" cy="32797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CC3DDF-DE27-DE24-3A89-9DE3032A6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9192" y="1729718"/>
            <a:ext cx="437322" cy="4356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The original Storyline image changes when the mouse over it to an image of a new Lexus with wine glasses on top of the engine. ">
            <a:extLst>
              <a:ext uri="{FF2B5EF4-FFF2-40B4-BE49-F238E27FC236}">
                <a16:creationId xmlns:a16="http://schemas.microsoft.com/office/drawing/2014/main" id="{4A70D9C6-927D-5034-3E00-47C124675D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096"/>
          <a:stretch/>
        </p:blipFill>
        <p:spPr>
          <a:xfrm>
            <a:off x="6173186" y="2047010"/>
            <a:ext cx="5176985" cy="32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7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485" y="-675665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Inaccessible Rise Interactions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788320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following Rise blocks are not accessible learners using only the keyboard or screen reading software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 blocks that use matching or sorting activities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scenario Rise block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Quote and image carousels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7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Scenario Example</a:t>
            </a:r>
          </a:p>
        </p:txBody>
      </p:sp>
      <p:pic>
        <p:nvPicPr>
          <p:cNvPr id="7" name="Picture 6" descr="Rise Scenario block that lacks the ability to add alt text for the character or background. ">
            <a:extLst>
              <a:ext uri="{FF2B5EF4-FFF2-40B4-BE49-F238E27FC236}">
                <a16:creationId xmlns:a16="http://schemas.microsoft.com/office/drawing/2014/main" id="{DF2D24F5-317A-E3CE-64F3-E56886BB1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4" y="1433286"/>
            <a:ext cx="7772400" cy="45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21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2235200"/>
            <a:ext cx="11313459" cy="23876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Order and Elements</a:t>
            </a:r>
          </a:p>
        </p:txBody>
      </p:sp>
    </p:spTree>
    <p:extLst>
      <p:ext uri="{BB962C8B-B14F-4D97-AF65-F5344CB8AC3E}">
        <p14:creationId xmlns:p14="http://schemas.microsoft.com/office/powerpoint/2010/main" val="535452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 text describes what the image 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 text should be short 100-125 characters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what information you want to convey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more detail is needed use long description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 the longer description below the image or create a separate layer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4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 Goals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presentation will provide strategies that can help you design more accessible Rise and Storyline courses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this presentation you’ll be able to…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inaccessible Rise and Storyline content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Implement accessible course design strategies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the provided Storyline and Rise checklists to identify accessible course content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0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485" y="-675665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Importance of a Logical Focus 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788320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focus order should go from top to bottom in a logical order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Decorative image should be hidden, and meaningful images should be described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meaningful items or interactive items should be in the focus order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Avoid having items from previous or next layers enter the focus order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08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Testing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Don’t rely on the preview this slide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content published to Articulate 360 Review or the LMS platform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the content by using only the keyboard to navigate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the focus adjust from one item to the next in a logical way?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15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Storyline Focus Order Pane </a:t>
            </a:r>
          </a:p>
        </p:txBody>
      </p:sp>
      <p:pic>
        <p:nvPicPr>
          <p:cNvPr id="7" name="Picture 6" descr="Custom focus order selected and a list of different elements listed by their focus order.">
            <a:extLst>
              <a:ext uri="{FF2B5EF4-FFF2-40B4-BE49-F238E27FC236}">
                <a16:creationId xmlns:a16="http://schemas.microsoft.com/office/drawing/2014/main" id="{D928C43B-92DA-FBDF-576F-A58E37456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14" y="1232964"/>
            <a:ext cx="5965371" cy="54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98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154636"/>
            <a:ext cx="10218057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Storyline Decorative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C832B4-51A3-32C0-EDF4-12A0CE4F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0161" y="1691005"/>
            <a:ext cx="437322" cy="4356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toryline slide accessed with the screen reading software VoiceOver. A decorative Lexus logo is in focus.  ">
            <a:extLst>
              <a:ext uri="{FF2B5EF4-FFF2-40B4-BE49-F238E27FC236}">
                <a16:creationId xmlns:a16="http://schemas.microsoft.com/office/drawing/2014/main" id="{8E24AD5F-4025-5751-AFB0-D8BD68EB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4" y="2026831"/>
            <a:ext cx="5234290" cy="3914137"/>
          </a:xfrm>
          <a:prstGeom prst="rect">
            <a:avLst/>
          </a:prstGeom>
        </p:spPr>
      </p:pic>
      <p:pic>
        <p:nvPicPr>
          <p:cNvPr id="11" name="Picture 10" descr="A Storyline slide accessed with the screen reading software VoiceOver. A decorative background image is in focus.  ">
            <a:extLst>
              <a:ext uri="{FF2B5EF4-FFF2-40B4-BE49-F238E27FC236}">
                <a16:creationId xmlns:a16="http://schemas.microsoft.com/office/drawing/2014/main" id="{13B579DD-B6AE-900D-9691-EF2FC227E8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92"/>
          <a:stretch/>
        </p:blipFill>
        <p:spPr>
          <a:xfrm>
            <a:off x="6453530" y="2133376"/>
            <a:ext cx="5659866" cy="39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3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Storyline Button Examples</a:t>
            </a:r>
          </a:p>
        </p:txBody>
      </p:sp>
      <p:pic>
        <p:nvPicPr>
          <p:cNvPr id="6" name="Picture 5" descr="A Storyline slide accessed with the screen reading software VoiceOver. A button that lacks a description is in focus.  ">
            <a:extLst>
              <a:ext uri="{FF2B5EF4-FFF2-40B4-BE49-F238E27FC236}">
                <a16:creationId xmlns:a16="http://schemas.microsoft.com/office/drawing/2014/main" id="{7D02E0D8-2B85-A47B-B881-9620893B4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921" b="13143"/>
          <a:stretch/>
        </p:blipFill>
        <p:spPr>
          <a:xfrm>
            <a:off x="116114" y="2561861"/>
            <a:ext cx="5356857" cy="26342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C832B4-51A3-32C0-EDF4-12A0CE4F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678" y="1734547"/>
            <a:ext cx="437322" cy="4356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toryline slide accessed with the screen reading software VoiceOver. The same button is in focus but now has an accessible name &quot;Explore.&quot;">
            <a:extLst>
              <a:ext uri="{FF2B5EF4-FFF2-40B4-BE49-F238E27FC236}">
                <a16:creationId xmlns:a16="http://schemas.microsoft.com/office/drawing/2014/main" id="{3973DCEE-5E72-4B72-1DAB-B6D80FBA5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95"/>
          <a:stretch/>
        </p:blipFill>
        <p:spPr>
          <a:xfrm>
            <a:off x="6096000" y="2387692"/>
            <a:ext cx="5979886" cy="30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60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Storyline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C832B4-51A3-32C0-EDF4-12A0CE4F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0161" y="1691005"/>
            <a:ext cx="437322" cy="4356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toryline slide accessed with the screen reading software VoiceOver. The diagram in focus lacks a descriptive alt tex. ">
            <a:extLst>
              <a:ext uri="{FF2B5EF4-FFF2-40B4-BE49-F238E27FC236}">
                <a16:creationId xmlns:a16="http://schemas.microsoft.com/office/drawing/2014/main" id="{B75F2740-41FA-9F13-FB3F-511F0DF7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4" y="2119085"/>
            <a:ext cx="4782457" cy="2748128"/>
          </a:xfrm>
          <a:prstGeom prst="rect">
            <a:avLst/>
          </a:prstGeom>
        </p:spPr>
      </p:pic>
      <p:pic>
        <p:nvPicPr>
          <p:cNvPr id="7" name="Picture 6" descr="A Storyline slide accessed with the screen reading software VoiceOver. The same diagram in focus now has a descriptive alt text. ">
            <a:extLst>
              <a:ext uri="{FF2B5EF4-FFF2-40B4-BE49-F238E27FC236}">
                <a16:creationId xmlns:a16="http://schemas.microsoft.com/office/drawing/2014/main" id="{2365C975-6C77-4322-30E7-312D84E2C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503" y="2148409"/>
            <a:ext cx="5026276" cy="27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2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Text Entry Boxes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the full question as part of the name of the text entry box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descr="A Storyline text entry box accessed with screen reading software. &quot;Type your text here&quot; is the only alt text.">
            <a:extLst>
              <a:ext uri="{FF2B5EF4-FFF2-40B4-BE49-F238E27FC236}">
                <a16:creationId xmlns:a16="http://schemas.microsoft.com/office/drawing/2014/main" id="{E215548E-43A1-03BD-CE4A-2CC46278E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" y="2951327"/>
            <a:ext cx="5135336" cy="33043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C4E3D8-98C5-EDF8-AA9B-9202459D5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5163" y="2951327"/>
            <a:ext cx="437322" cy="3304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Storyline text entry box accessed with screen reading software. The full question is now part of the alt text. ">
            <a:extLst>
              <a:ext uri="{FF2B5EF4-FFF2-40B4-BE49-F238E27FC236}">
                <a16:creationId xmlns:a16="http://schemas.microsoft.com/office/drawing/2014/main" id="{D94022C2-EF8E-BE92-003A-523296D4C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171" y="2951327"/>
            <a:ext cx="5028993" cy="33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86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Order Pane Again</a:t>
            </a:r>
          </a:p>
        </p:txBody>
      </p:sp>
      <p:pic>
        <p:nvPicPr>
          <p:cNvPr id="7" name="Picture 6" descr="Custom focus order selected and a list of different elements listed by their focus order.">
            <a:extLst>
              <a:ext uri="{FF2B5EF4-FFF2-40B4-BE49-F238E27FC236}">
                <a16:creationId xmlns:a16="http://schemas.microsoft.com/office/drawing/2014/main" id="{D928C43B-92DA-FBDF-576F-A58E37456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14" y="1232964"/>
            <a:ext cx="5965371" cy="54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7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Storyline Multiple Layers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Slides with multiple layers need background layers hidden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background layers are not hidden their interactive content can be accessed by using the keyboard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may confuse learners who use only the keyboard or who use screen reading software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2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 Layers Example</a:t>
            </a:r>
          </a:p>
        </p:txBody>
      </p:sp>
      <p:pic>
        <p:nvPicPr>
          <p:cNvPr id="7" name="Picture 6" descr="A Storyline slide with multiple layers. A button on a hidden layer can be selected. ">
            <a:extLst>
              <a:ext uri="{FF2B5EF4-FFF2-40B4-BE49-F238E27FC236}">
                <a16:creationId xmlns:a16="http://schemas.microsoft.com/office/drawing/2014/main" id="{4949CFB9-49F6-B087-DBC1-5E9D1C88D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260" y="1442720"/>
            <a:ext cx="7772400" cy="52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Accessible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designing Rise and Storyline courses consider a wide range of learners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Learners may use only the Keyboard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Learners may use screen reading software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Learners may use text to speech software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Being proactive reduces the need for accommodations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36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 Focus Order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Rise headings and sub-headings on each page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 headings should be used to break up content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Accordion blocks also display as headings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the content  brief on each page to make it easier to navigate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90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 Focus Order Examples</a:t>
            </a:r>
          </a:p>
        </p:txBody>
      </p:sp>
      <p:pic>
        <p:nvPicPr>
          <p:cNvPr id="10" name="Picture 9" descr="Rise menu with text blocks that include paragraph with heading, paragraph with subheading, and the heading block.">
            <a:extLst>
              <a:ext uri="{FF2B5EF4-FFF2-40B4-BE49-F238E27FC236}">
                <a16:creationId xmlns:a16="http://schemas.microsoft.com/office/drawing/2014/main" id="{33594C6F-24A6-B207-2922-16C8E2E97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42"/>
          <a:stretch/>
        </p:blipFill>
        <p:spPr>
          <a:xfrm>
            <a:off x="1110450" y="1402080"/>
            <a:ext cx="4314852" cy="5105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577F3C-F5A4-8FDB-DB6D-3A6B5F7C8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678" y="1402080"/>
            <a:ext cx="437322" cy="51053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Voice Headings Rotor displaying different headings from a Rise course. ">
            <a:extLst>
              <a:ext uri="{FF2B5EF4-FFF2-40B4-BE49-F238E27FC236}">
                <a16:creationId xmlns:a16="http://schemas.microsoft.com/office/drawing/2014/main" id="{27CCC872-B9E1-4E6F-87C6-FE7AD9E2A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36"/>
          <a:stretch/>
        </p:blipFill>
        <p:spPr>
          <a:xfrm>
            <a:off x="6329376" y="2288540"/>
            <a:ext cx="494538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4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2235200"/>
            <a:ext cx="11313459" cy="23876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Audio/Video Content</a:t>
            </a:r>
            <a:br>
              <a:rPr lang="en-US" sz="8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8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43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Audio/Video Content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a transcript for any video or audio materials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accurate subtitles for any video content that contains audio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Describe what is displayed on the screen when creating tutorial videos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if you want your content to auto-play</a:t>
            </a:r>
          </a:p>
          <a:p>
            <a:pPr algn="l"/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63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Storyline Non Video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text pops in on a slide it is not announced to learners using screen reading software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Narration can make that text accessible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descr="Storyline toolbar audio selected and text to speech option highlighted. ">
            <a:extLst>
              <a:ext uri="{FF2B5EF4-FFF2-40B4-BE49-F238E27FC236}">
                <a16:creationId xmlns:a16="http://schemas.microsoft.com/office/drawing/2014/main" id="{A1F5DAC4-740A-9B3F-84E5-D7DBA733D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9" b="5679"/>
          <a:stretch/>
        </p:blipFill>
        <p:spPr>
          <a:xfrm>
            <a:off x="4831163" y="3930309"/>
            <a:ext cx="3002643" cy="2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99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1534160"/>
            <a:ext cx="11313459" cy="23876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3974998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Initiatives At Stanford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12549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Requiring content authors to check their courses by using an accessibility checklist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Creating Storyline modules on how to make accessible Rise and Storyline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 modules will be available to the Stanford community and content authors will be encouraged to use the modules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Providing trainings and reviewing course content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91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Provided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Drafts of the checklist standards are provided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 to Course Introductions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 to Storyline and Rise courses demoing accessible and inaccessible elements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Promoting Articulate accessibility resources</a:t>
            </a:r>
            <a:endParaRPr lang="en-US" sz="3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45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1534160"/>
            <a:ext cx="11313459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4510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380879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278374"/>
            <a:ext cx="1049731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Accessible Design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 Introduction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Accessibility Features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Inaccessible Interactions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Order and Elements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Audio/Video Content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Additional Resources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endParaRPr lang="en-US" sz="4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1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95" y="1484870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 Design</a:t>
            </a:r>
          </a:p>
        </p:txBody>
      </p:sp>
    </p:spTree>
    <p:extLst>
      <p:ext uri="{BB962C8B-B14F-4D97-AF65-F5344CB8AC3E}">
        <p14:creationId xmlns:p14="http://schemas.microsoft.com/office/powerpoint/2010/main" val="252066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Accessible Color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Before creating Rise and Storyline content it is important to ensure that there is sufficient contrast between the background color and foreground text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a color contrast checker: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FFF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WebAIM Color Contrast Checker</a:t>
            </a:r>
            <a:endParaRPr lang="en-US" sz="34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FFF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TPGI Colour Contrast Analyser (CCA)</a:t>
            </a:r>
            <a:endParaRPr lang="en-US" sz="34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FFFF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Stanford Color Contrast Checker</a:t>
            </a:r>
            <a:endParaRPr lang="en-US" sz="34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8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descr="White text on a yellow background that is difficult to read. ">
            <a:extLst>
              <a:ext uri="{FF2B5EF4-FFF2-40B4-BE49-F238E27FC236}">
                <a16:creationId xmlns:a16="http://schemas.microsoft.com/office/drawing/2014/main" id="{D51D1DB4-6BD5-F3CD-C740-814350BCA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260" y="3802822"/>
            <a:ext cx="6535420" cy="5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4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Avoid Using Color Alone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7D8B-1A3B-48C6-FDDE-586603FB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570605"/>
            <a:ext cx="10970282" cy="5287395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color alone is inaccessible for people who are color blind and might be inaccessible for people using assistive technology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Rise, the pie chart is an inaccessible block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441-11D9-2EBE-2F92-26B1B38E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4636"/>
            <a:ext cx="965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 Pie Chart Example</a:t>
            </a:r>
          </a:p>
        </p:txBody>
      </p:sp>
      <p:pic>
        <p:nvPicPr>
          <p:cNvPr id="7" name="Picture 6" descr="A Rise pie chart displaying car types and only color alone is used to convey the SUV and Sedan slices. ">
            <a:extLst>
              <a:ext uri="{FF2B5EF4-FFF2-40B4-BE49-F238E27FC236}">
                <a16:creationId xmlns:a16="http://schemas.microsoft.com/office/drawing/2014/main" id="{F38A63FF-B73E-85F0-C30D-6FEDEE48B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3" r="8632"/>
          <a:stretch/>
        </p:blipFill>
        <p:spPr>
          <a:xfrm>
            <a:off x="1139687" y="1844825"/>
            <a:ext cx="4161183" cy="3851324"/>
          </a:xfrm>
          <a:prstGeom prst="rect">
            <a:avLst/>
          </a:prstGeom>
        </p:spPr>
      </p:pic>
      <p:pic>
        <p:nvPicPr>
          <p:cNvPr id="9" name="Picture 8" descr="A Rise pie chart displaying SUV and Sedan car types. An SUV label appears when the mouse hovers over the slice. ">
            <a:extLst>
              <a:ext uri="{FF2B5EF4-FFF2-40B4-BE49-F238E27FC236}">
                <a16:creationId xmlns:a16="http://schemas.microsoft.com/office/drawing/2014/main" id="{05ED3C5D-4862-AF5B-14D4-9806F3598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52" y="1844825"/>
            <a:ext cx="4295360" cy="3851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D0F637-1DC1-E165-442F-7BD947A75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1339" y="1844825"/>
            <a:ext cx="437322" cy="38513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3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1089</Words>
  <Application>Microsoft Macintosh PowerPoint</Application>
  <PresentationFormat>Widescreen</PresentationFormat>
  <Paragraphs>203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Helvetica Neue</vt:lpstr>
      <vt:lpstr>Source Sans Pro</vt:lpstr>
      <vt:lpstr>Office Theme</vt:lpstr>
      <vt:lpstr>Accessible Course Design Strategies For Rise and Storyline</vt:lpstr>
      <vt:lpstr>About Me</vt:lpstr>
      <vt:lpstr>Presentation Goals </vt:lpstr>
      <vt:lpstr>Accessible Design</vt:lpstr>
      <vt:lpstr>Agenda</vt:lpstr>
      <vt:lpstr>Course Design</vt:lpstr>
      <vt:lpstr>Accessible Color</vt:lpstr>
      <vt:lpstr>Avoid Using Color Alone</vt:lpstr>
      <vt:lpstr>Rise Pie Chart Example</vt:lpstr>
      <vt:lpstr>Pie Chart Example</vt:lpstr>
      <vt:lpstr>Accessibility Tips</vt:lpstr>
      <vt:lpstr>Storyline Unique Names</vt:lpstr>
      <vt:lpstr>Rise Unique Names</vt:lpstr>
      <vt:lpstr>Course Introduction</vt:lpstr>
      <vt:lpstr>Designated Contact </vt:lpstr>
      <vt:lpstr>Accessibility Info</vt:lpstr>
      <vt:lpstr>Accessibility Features</vt:lpstr>
      <vt:lpstr>Storyline Accessibility Features</vt:lpstr>
      <vt:lpstr>Accessibility Controls</vt:lpstr>
      <vt:lpstr>Storyline Accessibility Demo</vt:lpstr>
      <vt:lpstr>Rise Accessibility Features</vt:lpstr>
      <vt:lpstr>Rise Accessibility Settings</vt:lpstr>
      <vt:lpstr>Inaccessible Interactions</vt:lpstr>
      <vt:lpstr>Inaccessible Storyline Interactions</vt:lpstr>
      <vt:lpstr>Hover State Example</vt:lpstr>
      <vt:lpstr>Inaccessible Rise Interactions</vt:lpstr>
      <vt:lpstr>Scenario Example</vt:lpstr>
      <vt:lpstr>Focus Order and Elements</vt:lpstr>
      <vt:lpstr>Alt Text</vt:lpstr>
      <vt:lpstr>The Importance of a Logical Focus Order</vt:lpstr>
      <vt:lpstr>Testing Content</vt:lpstr>
      <vt:lpstr>Storyline Focus Order Pane </vt:lpstr>
      <vt:lpstr>Storyline Decorative Examples</vt:lpstr>
      <vt:lpstr>Storyline Button Examples</vt:lpstr>
      <vt:lpstr>More Storyline Examples</vt:lpstr>
      <vt:lpstr>Text Entry Boxes </vt:lpstr>
      <vt:lpstr>Focus Order Pane Again</vt:lpstr>
      <vt:lpstr>Storyline Multiple Layers</vt:lpstr>
      <vt:lpstr>Multiple Layers Example</vt:lpstr>
      <vt:lpstr>Rise Focus Order Tips</vt:lpstr>
      <vt:lpstr>Rise Focus Order Examples</vt:lpstr>
      <vt:lpstr>Audio/Video Content </vt:lpstr>
      <vt:lpstr>Audio/Video Content Tips</vt:lpstr>
      <vt:lpstr>Storyline Non Video Content</vt:lpstr>
      <vt:lpstr>Additional Resources</vt:lpstr>
      <vt:lpstr>Initiatives At Stanford </vt:lpstr>
      <vt:lpstr>Provided 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Presentation Techniques</dc:title>
  <dc:creator>Auston Beckett Stamm</dc:creator>
  <cp:lastModifiedBy>Auston Beckett Stamm</cp:lastModifiedBy>
  <cp:revision>31</cp:revision>
  <dcterms:created xsi:type="dcterms:W3CDTF">2023-10-12T20:23:11Z</dcterms:created>
  <dcterms:modified xsi:type="dcterms:W3CDTF">2023-11-03T21:44:09Z</dcterms:modified>
</cp:coreProperties>
</file>