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58" r:id="rId3"/>
    <p:sldMasterId id="2147483690" r:id="rId4"/>
    <p:sldMasterId id="2147483678" r:id="rId5"/>
    <p:sldMasterId id="2147483688" r:id="rId6"/>
    <p:sldMasterId id="2147483700" r:id="rId7"/>
  </p:sldMasterIdLst>
  <p:notesMasterIdLst>
    <p:notesMasterId r:id="rId38"/>
  </p:notesMasterIdLst>
  <p:sldIdLst>
    <p:sldId id="256" r:id="rId8"/>
    <p:sldId id="305" r:id="rId9"/>
    <p:sldId id="307" r:id="rId10"/>
    <p:sldId id="306" r:id="rId11"/>
    <p:sldId id="268"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4" r:id="rId25"/>
    <p:sldId id="325" r:id="rId26"/>
    <p:sldId id="326" r:id="rId27"/>
    <p:sldId id="327" r:id="rId28"/>
    <p:sldId id="328" r:id="rId29"/>
    <p:sldId id="329" r:id="rId30"/>
    <p:sldId id="330" r:id="rId31"/>
    <p:sldId id="320" r:id="rId32"/>
    <p:sldId id="321" r:id="rId33"/>
    <p:sldId id="322" r:id="rId34"/>
    <p:sldId id="323" r:id="rId35"/>
    <p:sldId id="265" r:id="rId36"/>
    <p:sldId id="266"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1BF"/>
    <a:srgbClr val="FFBA00"/>
    <a:srgbClr val="FFB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74"/>
  </p:normalViewPr>
  <p:slideViewPr>
    <p:cSldViewPr snapToGrid="0" snapToObjects="1">
      <p:cViewPr>
        <p:scale>
          <a:sx n="88" d="100"/>
          <a:sy n="88" d="100"/>
        </p:scale>
        <p:origin x="608" y="-12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82969-1EAC-4D09-8104-8420A309E5F7}"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A9216-D9F9-41C9-8771-6D5F883F6ACC}" type="slidenum">
              <a:rPr lang="en-US" smtClean="0"/>
              <a:t>‹#›</a:t>
            </a:fld>
            <a:endParaRPr lang="en-US"/>
          </a:p>
        </p:txBody>
      </p:sp>
    </p:spTree>
    <p:extLst>
      <p:ext uri="{BB962C8B-B14F-4D97-AF65-F5344CB8AC3E}">
        <p14:creationId xmlns:p14="http://schemas.microsoft.com/office/powerpoint/2010/main" val="3582817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090512_118_tk_sr.jpg"/>
          <p:cNvPicPr>
            <a:picLocks noChangeAspect="1"/>
          </p:cNvPicPr>
          <p:nvPr userDrawn="1"/>
        </p:nvPicPr>
        <p:blipFill rotWithShape="1">
          <a:blip r:embed="rId2" cstate="print">
            <a:extLst>
              <a:ext uri="{28A0092B-C50C-407E-A947-70E740481C1C}">
                <a14:useLocalDpi xmlns:a14="http://schemas.microsoft.com/office/drawing/2010/main"/>
              </a:ext>
            </a:extLst>
          </a:blip>
          <a:srcRect t="29962"/>
          <a:stretch/>
        </p:blipFill>
        <p:spPr>
          <a:xfrm>
            <a:off x="0" y="0"/>
            <a:ext cx="9144000" cy="4261470"/>
          </a:xfrm>
          <a:prstGeom prst="rect">
            <a:avLst/>
          </a:prstGeom>
        </p:spPr>
      </p:pic>
      <p:pic>
        <p:nvPicPr>
          <p:cNvPr id="10" name="Picture 9" descr="vcu-ppt-footer-cov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120900"/>
            <a:ext cx="9144000" cy="3035300"/>
          </a:xfrm>
          <a:prstGeom prst="rect">
            <a:avLst/>
          </a:prstGeom>
        </p:spPr>
      </p:pic>
      <p:sp>
        <p:nvSpPr>
          <p:cNvPr id="6" name="Slide Number Placeholder 5"/>
          <p:cNvSpPr>
            <a:spLocks noGrp="1"/>
          </p:cNvSpPr>
          <p:nvPr>
            <p:ph type="sldNum" sz="quarter" idx="12"/>
          </p:nvPr>
        </p:nvSpPr>
        <p:spPr/>
        <p:txBody>
          <a:bodyPr/>
          <a:lstStyle/>
          <a:p>
            <a:fld id="{F3702177-48E0-5046-8D69-4DF494A82DFD}" type="slidenum">
              <a:rPr lang="en-US" smtClean="0"/>
              <a:t>‹#›</a:t>
            </a:fld>
            <a:endParaRPr lang="en-US"/>
          </a:p>
        </p:txBody>
      </p:sp>
      <p:sp>
        <p:nvSpPr>
          <p:cNvPr id="2" name="Title 1"/>
          <p:cNvSpPr>
            <a:spLocks noGrp="1"/>
          </p:cNvSpPr>
          <p:nvPr>
            <p:ph type="ctrTitle" hasCustomPrompt="1"/>
          </p:nvPr>
        </p:nvSpPr>
        <p:spPr>
          <a:xfrm>
            <a:off x="0" y="3076401"/>
            <a:ext cx="9144000" cy="579438"/>
          </a:xfrm>
        </p:spPr>
        <p:txBody>
          <a:bodyPr/>
          <a:lstStyle>
            <a:lvl1pPr>
              <a:defRPr b="1" i="0" baseline="0">
                <a:latin typeface="Arial" panose="020B0604020202020204" pitchFamily="34" charset="0"/>
                <a:cs typeface="Arial" panose="020B0604020202020204" pitchFamily="34" charset="0"/>
              </a:defRPr>
            </a:lvl1pPr>
          </a:lstStyle>
          <a:p>
            <a:r>
              <a:rPr lang="en-US" dirty="0"/>
              <a:t>Click to edit title</a:t>
            </a:r>
          </a:p>
        </p:txBody>
      </p:sp>
      <p:sp>
        <p:nvSpPr>
          <p:cNvPr id="3" name="Subtitle 2"/>
          <p:cNvSpPr>
            <a:spLocks noGrp="1"/>
          </p:cNvSpPr>
          <p:nvPr>
            <p:ph type="subTitle" idx="1" hasCustomPrompt="1"/>
          </p:nvPr>
        </p:nvSpPr>
        <p:spPr>
          <a:xfrm>
            <a:off x="0" y="3770932"/>
            <a:ext cx="9144000" cy="9271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5" name="Picture 4">
            <a:extLst>
              <a:ext uri="{FF2B5EF4-FFF2-40B4-BE49-F238E27FC236}">
                <a16:creationId xmlns:a16="http://schemas.microsoft.com/office/drawing/2014/main" id="{B20E364F-327E-4E20-8E63-6B7E7B0C68EF}"/>
              </a:ext>
            </a:extLst>
          </p:cNvPr>
          <p:cNvPicPr>
            <a:picLocks noChangeAspect="1"/>
          </p:cNvPicPr>
          <p:nvPr userDrawn="1"/>
        </p:nvPicPr>
        <p:blipFill>
          <a:blip r:embed="rId4"/>
          <a:stretch>
            <a:fillRect/>
          </a:stretch>
        </p:blipFill>
        <p:spPr>
          <a:xfrm>
            <a:off x="182353" y="4333291"/>
            <a:ext cx="2764440" cy="707816"/>
          </a:xfrm>
          <a:prstGeom prst="rect">
            <a:avLst/>
          </a:prstGeom>
        </p:spPr>
      </p:pic>
    </p:spTree>
    <p:extLst>
      <p:ext uri="{BB962C8B-B14F-4D97-AF65-F5344CB8AC3E}">
        <p14:creationId xmlns:p14="http://schemas.microsoft.com/office/powerpoint/2010/main" val="6895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702177-48E0-5046-8D69-4DF494A82DFD}" type="slidenum">
              <a:rPr lang="en-US" smtClean="0"/>
              <a:t>‹#›</a:t>
            </a:fld>
            <a:endParaRPr lang="en-US"/>
          </a:p>
        </p:txBody>
      </p:sp>
      <p:sp>
        <p:nvSpPr>
          <p:cNvPr id="2" name="Title 1"/>
          <p:cNvSpPr>
            <a:spLocks noGrp="1"/>
          </p:cNvSpPr>
          <p:nvPr>
            <p:ph type="ctrTitle" hasCustomPrompt="1"/>
          </p:nvPr>
        </p:nvSpPr>
        <p:spPr>
          <a:xfrm>
            <a:off x="685800" y="1104900"/>
            <a:ext cx="7772400" cy="579438"/>
          </a:xfrm>
        </p:spPr>
        <p:txBody>
          <a:bodyPr/>
          <a:lstStyle>
            <a:lvl1pPr>
              <a:defRPr baseline="0"/>
            </a:lvl1pPr>
          </a:lstStyle>
          <a:p>
            <a:r>
              <a:rPr lang="en-US" dirty="0"/>
              <a:t>Click to edit title</a:t>
            </a:r>
          </a:p>
        </p:txBody>
      </p:sp>
      <p:sp>
        <p:nvSpPr>
          <p:cNvPr id="3" name="Subtitle 2"/>
          <p:cNvSpPr>
            <a:spLocks noGrp="1"/>
          </p:cNvSpPr>
          <p:nvPr>
            <p:ph type="subTitle" idx="1" hasCustomPrompt="1"/>
          </p:nvPr>
        </p:nvSpPr>
        <p:spPr>
          <a:xfrm>
            <a:off x="0" y="3048000"/>
            <a:ext cx="9144000" cy="9271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8" name="Picture 7" descr="PPT_BG_new.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804416"/>
          </a:xfrm>
          <a:prstGeom prst="rect">
            <a:avLst/>
          </a:prstGeom>
        </p:spPr>
      </p:pic>
      <p:pic>
        <p:nvPicPr>
          <p:cNvPr id="9" name="Picture 8" descr="bm_UnivRelations_RF_st_rgb.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7400" y="803796"/>
            <a:ext cx="2590800" cy="792708"/>
          </a:xfrm>
          <a:prstGeom prst="rect">
            <a:avLst/>
          </a:prstGeom>
        </p:spPr>
      </p:pic>
      <p:sp>
        <p:nvSpPr>
          <p:cNvPr id="7" name="Title 1">
            <a:extLst>
              <a:ext uri="{FF2B5EF4-FFF2-40B4-BE49-F238E27FC236}">
                <a16:creationId xmlns:a16="http://schemas.microsoft.com/office/drawing/2014/main" id="{D22685E9-4E7B-024E-BAD2-BF19DE384443}"/>
              </a:ext>
            </a:extLst>
          </p:cNvPr>
          <p:cNvSpPr txBox="1">
            <a:spLocks/>
          </p:cNvSpPr>
          <p:nvPr userDrawn="1"/>
        </p:nvSpPr>
        <p:spPr>
          <a:xfrm>
            <a:off x="5080" y="2306860"/>
            <a:ext cx="9144000" cy="579438"/>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b="1" i="0" kern="1200" baseline="0">
                <a:solidFill>
                  <a:schemeClr val="tx1"/>
                </a:solidFill>
                <a:latin typeface="Arial" panose="020B0604020202020204" pitchFamily="34" charset="0"/>
                <a:ea typeface="+mj-ea"/>
                <a:cs typeface="Arial" panose="020B0604020202020204" pitchFamily="34" charset="0"/>
              </a:defRPr>
            </a:lvl1pPr>
          </a:lstStyle>
          <a:p>
            <a:r>
              <a:rPr lang="en-US"/>
              <a:t>Click to edit title</a:t>
            </a:r>
            <a:endParaRPr lang="en-US" dirty="0"/>
          </a:p>
        </p:txBody>
      </p:sp>
    </p:spTree>
    <p:extLst>
      <p:ext uri="{BB962C8B-B14F-4D97-AF65-F5344CB8AC3E}">
        <p14:creationId xmlns:p14="http://schemas.microsoft.com/office/powerpoint/2010/main" val="196428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3702177-48E0-5046-8D69-4DF494A82DFD}" type="slidenum">
              <a:rPr lang="en-US" smtClean="0"/>
              <a:t>‹#›</a:t>
            </a:fld>
            <a:endParaRPr lang="en-US"/>
          </a:p>
        </p:txBody>
      </p:sp>
      <p:pic>
        <p:nvPicPr>
          <p:cNvPr id="5" name="Picture 4"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157680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3702177-48E0-5046-8D69-4DF494A82DFD}" type="slidenum">
              <a:rPr lang="en-US" smtClean="0"/>
              <a:t>‹#›</a:t>
            </a:fld>
            <a:endParaRPr lang="en-US"/>
          </a:p>
        </p:txBody>
      </p:sp>
      <p:pic>
        <p:nvPicPr>
          <p:cNvPr id="5" name="Picture 4"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633021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3702177-48E0-5046-8D69-4DF494A82DFD}" type="slidenum">
              <a:rPr lang="en-US" smtClean="0"/>
              <a:t>‹#›</a:t>
            </a:fld>
            <a:endParaRPr lang="en-US"/>
          </a:p>
        </p:txBody>
      </p:sp>
      <p:pic>
        <p:nvPicPr>
          <p:cNvPr id="6" name="Picture 5"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150198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3702177-48E0-5046-8D69-4DF494A82DFD}" type="slidenum">
              <a:rPr lang="en-US" smtClean="0"/>
              <a:t>‹#›</a:t>
            </a:fld>
            <a:endParaRPr lang="en-US"/>
          </a:p>
        </p:txBody>
      </p:sp>
      <p:pic>
        <p:nvPicPr>
          <p:cNvPr id="8" name="Picture 7"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3086142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3702177-48E0-5046-8D69-4DF494A82DFD}" type="slidenum">
              <a:rPr lang="en-US" smtClean="0"/>
              <a:t>‹#›</a:t>
            </a:fld>
            <a:endParaRPr lang="en-US"/>
          </a:p>
        </p:txBody>
      </p:sp>
      <p:pic>
        <p:nvPicPr>
          <p:cNvPr id="4" name="Picture 3"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140637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702177-48E0-5046-8D69-4DF494A82DFD}" type="slidenum">
              <a:rPr lang="en-US" smtClean="0"/>
              <a:t>‹#›</a:t>
            </a:fld>
            <a:endParaRPr lang="en-US"/>
          </a:p>
        </p:txBody>
      </p:sp>
      <p:pic>
        <p:nvPicPr>
          <p:cNvPr id="3" name="Picture 2"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433624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3702177-48E0-5046-8D69-4DF494A82DFD}" type="slidenum">
              <a:rPr lang="en-US" smtClean="0"/>
              <a:t>‹#›</a:t>
            </a:fld>
            <a:endParaRPr lang="en-US"/>
          </a:p>
        </p:txBody>
      </p:sp>
      <p:pic>
        <p:nvPicPr>
          <p:cNvPr id="6" name="Picture 5"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154200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3702177-48E0-5046-8D69-4DF494A82DFD}" type="slidenum">
              <a:rPr lang="en-US" smtClean="0"/>
              <a:t>‹#›</a:t>
            </a:fld>
            <a:endParaRPr lang="en-US"/>
          </a:p>
        </p:txBody>
      </p:sp>
      <p:pic>
        <p:nvPicPr>
          <p:cNvPr id="6" name="Picture 5"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1804304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BA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1289050"/>
            <a:ext cx="7772400" cy="1101725"/>
          </a:xfrm>
        </p:spPr>
        <p:txBody>
          <a:bodyPr/>
          <a:lstStyle/>
          <a:p>
            <a:r>
              <a:rPr lang="en-US" dirty="0"/>
              <a:t>Click to edit Master title style</a:t>
            </a:r>
          </a:p>
        </p:txBody>
      </p:sp>
      <p:sp>
        <p:nvSpPr>
          <p:cNvPr id="3" name="Subtitle 2"/>
          <p:cNvSpPr>
            <a:spLocks noGrp="1"/>
          </p:cNvSpPr>
          <p:nvPr>
            <p:ph type="subTitle" idx="1"/>
          </p:nvPr>
        </p:nvSpPr>
        <p:spPr>
          <a:xfrm>
            <a:off x="2286000" y="26733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A78B1276-2113-DD48-874F-9EB51D612020}" type="slidenum">
              <a:rPr lang="en-US" smtClean="0"/>
              <a:t>‹#›</a:t>
            </a:fld>
            <a:endParaRPr lang="en-US"/>
          </a:p>
        </p:txBody>
      </p:sp>
      <p:sp>
        <p:nvSpPr>
          <p:cNvPr id="13" name="Rectangle 12"/>
          <p:cNvSpPr/>
          <p:nvPr userDrawn="1"/>
        </p:nvSpPr>
        <p:spPr>
          <a:xfrm>
            <a:off x="393700" y="4330700"/>
            <a:ext cx="3467100" cy="711200"/>
          </a:xfrm>
          <a:prstGeom prst="rect">
            <a:avLst/>
          </a:prstGeom>
          <a:solidFill>
            <a:srgbClr val="FFBA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descr="vcu-ppt-cover.eps"/>
          <p:cNvPicPr>
            <a:picLocks noChangeAspect="1"/>
          </p:cNvPicPr>
          <p:nvPr userDrawn="1"/>
        </p:nvPicPr>
        <p:blipFill rotWithShape="1">
          <a:blip r:embed="rId2">
            <a:extLst>
              <a:ext uri="{28A0092B-C50C-407E-A947-70E740481C1C}">
                <a14:useLocalDpi xmlns:a14="http://schemas.microsoft.com/office/drawing/2010/main" val="0"/>
              </a:ext>
            </a:extLst>
          </a:blip>
          <a:srcRect r="74722"/>
          <a:stretch/>
        </p:blipFill>
        <p:spPr>
          <a:xfrm>
            <a:off x="0" y="0"/>
            <a:ext cx="2311400" cy="5143500"/>
          </a:xfrm>
          <a:prstGeom prst="rect">
            <a:avLst/>
          </a:prstGeom>
        </p:spPr>
      </p:pic>
    </p:spTree>
    <p:extLst>
      <p:ext uri="{BB962C8B-B14F-4D97-AF65-F5344CB8AC3E}">
        <p14:creationId xmlns:p14="http://schemas.microsoft.com/office/powerpoint/2010/main" val="387363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3702177-48E0-5046-8D69-4DF494A82DFD}" type="slidenum">
              <a:rPr lang="en-US" smtClean="0"/>
              <a:t>‹#›</a:t>
            </a:fld>
            <a:endParaRPr lang="en-US"/>
          </a:p>
        </p:txBody>
      </p:sp>
    </p:spTree>
    <p:extLst>
      <p:ext uri="{BB962C8B-B14F-4D97-AF65-F5344CB8AC3E}">
        <p14:creationId xmlns:p14="http://schemas.microsoft.com/office/powerpoint/2010/main" val="3718102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1382439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3534001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1179841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2973191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2171059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2368913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680307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2558663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BA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1289050"/>
            <a:ext cx="7772400" cy="1101725"/>
          </a:xfrm>
        </p:spPr>
        <p:txBody>
          <a:bodyPr/>
          <a:lstStyle/>
          <a:p>
            <a:r>
              <a:rPr lang="en-US" dirty="0"/>
              <a:t>Click to edit Master title style</a:t>
            </a:r>
          </a:p>
        </p:txBody>
      </p:sp>
      <p:sp>
        <p:nvSpPr>
          <p:cNvPr id="3" name="Subtitle 2"/>
          <p:cNvSpPr>
            <a:spLocks noGrp="1"/>
          </p:cNvSpPr>
          <p:nvPr>
            <p:ph type="subTitle" idx="1"/>
          </p:nvPr>
        </p:nvSpPr>
        <p:spPr>
          <a:xfrm>
            <a:off x="2286000" y="26733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A78B1276-2113-DD48-874F-9EB51D612020}" type="slidenum">
              <a:rPr lang="en-US" smtClean="0"/>
              <a:t>‹#›</a:t>
            </a:fld>
            <a:endParaRPr lang="en-US"/>
          </a:p>
        </p:txBody>
      </p:sp>
      <p:sp>
        <p:nvSpPr>
          <p:cNvPr id="13" name="Rectangle 12"/>
          <p:cNvSpPr/>
          <p:nvPr userDrawn="1"/>
        </p:nvSpPr>
        <p:spPr>
          <a:xfrm>
            <a:off x="393700" y="4330700"/>
            <a:ext cx="3467100" cy="711200"/>
          </a:xfrm>
          <a:prstGeom prst="rect">
            <a:avLst/>
          </a:prstGeom>
          <a:solidFill>
            <a:srgbClr val="FFBA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descr="vcu-ppt-cover.eps"/>
          <p:cNvPicPr>
            <a:picLocks noChangeAspect="1"/>
          </p:cNvPicPr>
          <p:nvPr userDrawn="1"/>
        </p:nvPicPr>
        <p:blipFill rotWithShape="1">
          <a:blip r:embed="rId2">
            <a:extLst>
              <a:ext uri="{28A0092B-C50C-407E-A947-70E740481C1C}">
                <a14:useLocalDpi xmlns:a14="http://schemas.microsoft.com/office/drawing/2010/main" val="0"/>
              </a:ext>
            </a:extLst>
          </a:blip>
          <a:srcRect r="74722"/>
          <a:stretch/>
        </p:blipFill>
        <p:spPr>
          <a:xfrm>
            <a:off x="0" y="0"/>
            <a:ext cx="2311400" cy="5143500"/>
          </a:xfrm>
          <a:prstGeom prst="rect">
            <a:avLst/>
          </a:prstGeom>
        </p:spPr>
      </p:pic>
    </p:spTree>
    <p:extLst>
      <p:ext uri="{BB962C8B-B14F-4D97-AF65-F5344CB8AC3E}">
        <p14:creationId xmlns:p14="http://schemas.microsoft.com/office/powerpoint/2010/main" val="481554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46693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3702177-48E0-5046-8D69-4DF494A82DFD}" type="slidenum">
              <a:rPr lang="en-US" smtClean="0"/>
              <a:t>‹#›</a:t>
            </a:fld>
            <a:endParaRPr lang="en-US"/>
          </a:p>
        </p:txBody>
      </p:sp>
    </p:spTree>
    <p:extLst>
      <p:ext uri="{BB962C8B-B14F-4D97-AF65-F5344CB8AC3E}">
        <p14:creationId xmlns:p14="http://schemas.microsoft.com/office/powerpoint/2010/main" val="166105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929405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421509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840568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2607673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2984582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28781614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3665818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1178732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3462406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123118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3702177-48E0-5046-8D69-4DF494A82DFD}" type="slidenum">
              <a:rPr lang="en-US" smtClean="0"/>
              <a:t>‹#›</a:t>
            </a:fld>
            <a:endParaRPr lang="en-US"/>
          </a:p>
        </p:txBody>
      </p:sp>
    </p:spTree>
    <p:extLst>
      <p:ext uri="{BB962C8B-B14F-4D97-AF65-F5344CB8AC3E}">
        <p14:creationId xmlns:p14="http://schemas.microsoft.com/office/powerpoint/2010/main" val="22606900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1399056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2803328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1718632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4206847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1441413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42297133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22"/>
            <a:ext cx="7772400" cy="1102519"/>
          </a:xfrm>
          <a:prstGeom prst="rect">
            <a:avLst/>
          </a:prstGeom>
        </p:spPr>
        <p:txBody>
          <a:bodyPr/>
          <a:lstStyle>
            <a:lvl1pPr algn="l">
              <a:defRPr/>
            </a:lvl1pPr>
          </a:lstStyle>
          <a:p>
            <a:r>
              <a:rPr lang="en-US" dirty="0"/>
              <a:t>Click to edit section name</a:t>
            </a:r>
          </a:p>
        </p:txBody>
      </p:sp>
      <p:sp>
        <p:nvSpPr>
          <p:cNvPr id="3" name="Subtitle 2"/>
          <p:cNvSpPr>
            <a:spLocks noGrp="1"/>
          </p:cNvSpPr>
          <p:nvPr>
            <p:ph type="subTitle" idx="1" hasCustomPrompt="1"/>
          </p:nvPr>
        </p:nvSpPr>
        <p:spPr>
          <a:xfrm>
            <a:off x="685800" y="2520950"/>
            <a:ext cx="6400800" cy="131445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section subtitle</a:t>
            </a:r>
          </a:p>
        </p:txBody>
      </p:sp>
    </p:spTree>
    <p:extLst>
      <p:ext uri="{BB962C8B-B14F-4D97-AF65-F5344CB8AC3E}">
        <p14:creationId xmlns:p14="http://schemas.microsoft.com/office/powerpoint/2010/main" val="37673565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22"/>
            <a:ext cx="7772400" cy="1102519"/>
          </a:xfrm>
          <a:prstGeom prst="rect">
            <a:avLst/>
          </a:prstGeom>
        </p:spPr>
        <p:txBody>
          <a:bodyPr/>
          <a:lstStyle>
            <a:lvl1pPr algn="l">
              <a:defRPr/>
            </a:lvl1pPr>
          </a:lstStyle>
          <a:p>
            <a:r>
              <a:rPr lang="en-US" dirty="0"/>
              <a:t>Click to edit section name</a:t>
            </a:r>
          </a:p>
        </p:txBody>
      </p:sp>
      <p:sp>
        <p:nvSpPr>
          <p:cNvPr id="3" name="Subtitle 2"/>
          <p:cNvSpPr>
            <a:spLocks noGrp="1"/>
          </p:cNvSpPr>
          <p:nvPr>
            <p:ph type="subTitle" idx="1" hasCustomPrompt="1"/>
          </p:nvPr>
        </p:nvSpPr>
        <p:spPr>
          <a:xfrm>
            <a:off x="685800" y="2520950"/>
            <a:ext cx="6400800" cy="131445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section subtitle</a:t>
            </a:r>
          </a:p>
        </p:txBody>
      </p:sp>
    </p:spTree>
    <p:extLst>
      <p:ext uri="{BB962C8B-B14F-4D97-AF65-F5344CB8AC3E}">
        <p14:creationId xmlns:p14="http://schemas.microsoft.com/office/powerpoint/2010/main" val="53992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3702177-48E0-5046-8D69-4DF494A82DFD}" type="slidenum">
              <a:rPr lang="en-US" smtClean="0"/>
              <a:t>‹#›</a:t>
            </a:fld>
            <a:endParaRPr lang="en-US"/>
          </a:p>
        </p:txBody>
      </p:sp>
    </p:spTree>
    <p:extLst>
      <p:ext uri="{BB962C8B-B14F-4D97-AF65-F5344CB8AC3E}">
        <p14:creationId xmlns:p14="http://schemas.microsoft.com/office/powerpoint/2010/main" val="217333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3702177-48E0-5046-8D69-4DF494A82DFD}" type="slidenum">
              <a:rPr lang="en-US" smtClean="0"/>
              <a:t>‹#›</a:t>
            </a:fld>
            <a:endParaRPr lang="en-US"/>
          </a:p>
        </p:txBody>
      </p:sp>
    </p:spTree>
    <p:extLst>
      <p:ext uri="{BB962C8B-B14F-4D97-AF65-F5344CB8AC3E}">
        <p14:creationId xmlns:p14="http://schemas.microsoft.com/office/powerpoint/2010/main" val="47866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702177-48E0-5046-8D69-4DF494A82DFD}" type="slidenum">
              <a:rPr lang="en-US" smtClean="0"/>
              <a:t>‹#›</a:t>
            </a:fld>
            <a:endParaRPr lang="en-US"/>
          </a:p>
        </p:txBody>
      </p:sp>
    </p:spTree>
    <p:extLst>
      <p:ext uri="{BB962C8B-B14F-4D97-AF65-F5344CB8AC3E}">
        <p14:creationId xmlns:p14="http://schemas.microsoft.com/office/powerpoint/2010/main" val="3541502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3702177-48E0-5046-8D69-4DF494A82DFD}" type="slidenum">
              <a:rPr lang="en-US" smtClean="0"/>
              <a:t>‹#›</a:t>
            </a:fld>
            <a:endParaRPr lang="en-US"/>
          </a:p>
        </p:txBody>
      </p:sp>
    </p:spTree>
    <p:extLst>
      <p:ext uri="{BB962C8B-B14F-4D97-AF65-F5344CB8AC3E}">
        <p14:creationId xmlns:p14="http://schemas.microsoft.com/office/powerpoint/2010/main" val="3894942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3702177-48E0-5046-8D69-4DF494A82DFD}" type="slidenum">
              <a:rPr lang="en-US" smtClean="0"/>
              <a:t>‹#›</a:t>
            </a:fld>
            <a:endParaRPr lang="en-US"/>
          </a:p>
        </p:txBody>
      </p:sp>
    </p:spTree>
    <p:extLst>
      <p:ext uri="{BB962C8B-B14F-4D97-AF65-F5344CB8AC3E}">
        <p14:creationId xmlns:p14="http://schemas.microsoft.com/office/powerpoint/2010/main" val="67726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9.emf"/><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6.xml"/><Relationship Id="rId1"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7.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702177-48E0-5046-8D69-4DF494A82DFD}" type="slidenum">
              <a:rPr lang="en-US" smtClean="0"/>
              <a:t>‹#›</a:t>
            </a:fld>
            <a:endParaRPr lang="en-US"/>
          </a:p>
        </p:txBody>
      </p:sp>
      <p:pic>
        <p:nvPicPr>
          <p:cNvPr id="7" name="Picture 6" descr="vcu-ppt-footer-gray.eps"/>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375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702177-48E0-5046-8D69-4DF494A82DFD}" type="slidenum">
              <a:rPr lang="en-US" smtClean="0"/>
              <a:t>‹#›</a:t>
            </a:fld>
            <a:endParaRPr lang="en-US"/>
          </a:p>
        </p:txBody>
      </p:sp>
    </p:spTree>
    <p:extLst>
      <p:ext uri="{BB962C8B-B14F-4D97-AF65-F5344CB8AC3E}">
        <p14:creationId xmlns:p14="http://schemas.microsoft.com/office/powerpoint/2010/main" val="8684262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8B1276-2113-DD48-874F-9EB51D612020}" type="slidenum">
              <a:rPr lang="en-US" smtClean="0"/>
              <a:t>‹#›</a:t>
            </a:fld>
            <a:endParaRPr lang="en-US"/>
          </a:p>
        </p:txBody>
      </p:sp>
      <p:pic>
        <p:nvPicPr>
          <p:cNvPr id="7" name="Picture 6" descr="bm_UnivRelations_RF_hz_K.png"/>
          <p:cNvPicPr>
            <a:picLocks noChangeAspect="1"/>
          </p:cNvPicPr>
          <p:nvPr userDrawn="1"/>
        </p:nvPicPr>
        <p:blipFill>
          <a:blip r:embed="rId11" cstate="print">
            <a:alphaModFix amt="40000"/>
            <a:extLst>
              <a:ext uri="{28A0092B-C50C-407E-A947-70E740481C1C}">
                <a14:useLocalDpi xmlns:a14="http://schemas.microsoft.com/office/drawing/2010/main"/>
              </a:ext>
            </a:extLst>
          </a:blip>
          <a:stretch>
            <a:fillRect/>
          </a:stretch>
        </p:blipFill>
        <p:spPr>
          <a:xfrm>
            <a:off x="457201" y="4601464"/>
            <a:ext cx="2326704" cy="323233"/>
          </a:xfrm>
          <a:prstGeom prst="rect">
            <a:avLst/>
          </a:prstGeom>
        </p:spPr>
      </p:pic>
    </p:spTree>
    <p:extLst>
      <p:ext uri="{BB962C8B-B14F-4D97-AF65-F5344CB8AC3E}">
        <p14:creationId xmlns:p14="http://schemas.microsoft.com/office/powerpoint/2010/main" val="176327959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8B1276-2113-DD48-874F-9EB51D612020}" type="slidenum">
              <a:rPr lang="en-US" smtClean="0"/>
              <a:t>‹#›</a:t>
            </a:fld>
            <a:endParaRPr lang="en-US"/>
          </a:p>
        </p:txBody>
      </p:sp>
      <p:pic>
        <p:nvPicPr>
          <p:cNvPr id="7" name="Picture 6" descr="bm_UnivRelations_RF_hz_K.png"/>
          <p:cNvPicPr>
            <a:picLocks noChangeAspect="1"/>
          </p:cNvPicPr>
          <p:nvPr userDrawn="1"/>
        </p:nvPicPr>
        <p:blipFill rotWithShape="1">
          <a:blip r:embed="rId11" cstate="print">
            <a:alphaModFix amt="40000"/>
            <a:extLst>
              <a:ext uri="{28A0092B-C50C-407E-A947-70E740481C1C}">
                <a14:useLocalDpi xmlns:a14="http://schemas.microsoft.com/office/drawing/2010/main"/>
              </a:ext>
            </a:extLst>
          </a:blip>
          <a:srcRect r="51512"/>
          <a:stretch/>
        </p:blipFill>
        <p:spPr>
          <a:xfrm>
            <a:off x="457200" y="4601464"/>
            <a:ext cx="1404257" cy="402336"/>
          </a:xfrm>
          <a:prstGeom prst="rect">
            <a:avLst/>
          </a:prstGeom>
        </p:spPr>
      </p:pic>
    </p:spTree>
    <p:extLst>
      <p:ext uri="{BB962C8B-B14F-4D97-AF65-F5344CB8AC3E}">
        <p14:creationId xmlns:p14="http://schemas.microsoft.com/office/powerpoint/2010/main" val="6091317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0C1B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C5FCBA1-D260-4644-934C-0622A911E84D}" type="slidenum">
              <a:rPr lang="en-US" smtClean="0"/>
              <a:t>‹#›</a:t>
            </a:fld>
            <a:endParaRPr lang="en-US"/>
          </a:p>
        </p:txBody>
      </p:sp>
      <p:pic>
        <p:nvPicPr>
          <p:cNvPr id="7" name="Picture 6" descr="vcu-ppt-footer-gray.eps"/>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 y="4369499"/>
            <a:ext cx="5905266" cy="795528"/>
          </a:xfrm>
          <a:prstGeom prst="rect">
            <a:avLst/>
          </a:prstGeom>
        </p:spPr>
      </p:pic>
    </p:spTree>
    <p:extLst>
      <p:ext uri="{BB962C8B-B14F-4D97-AF65-F5344CB8AC3E}">
        <p14:creationId xmlns:p14="http://schemas.microsoft.com/office/powerpoint/2010/main" val="29856059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pic>
        <p:nvPicPr>
          <p:cNvPr id="3" name="Picture 2" descr="bm_UnivRelations_RF_hz_rgb_rev.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9400" y="4457700"/>
            <a:ext cx="2950464" cy="402336"/>
          </a:xfrm>
          <a:prstGeom prst="rect">
            <a:avLst/>
          </a:prstGeom>
        </p:spPr>
      </p:pic>
    </p:spTree>
    <p:extLst>
      <p:ext uri="{BB962C8B-B14F-4D97-AF65-F5344CB8AC3E}">
        <p14:creationId xmlns:p14="http://schemas.microsoft.com/office/powerpoint/2010/main" val="733715945"/>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457200" rtl="0" eaLnBrk="1" latinLnBrk="0" hangingPunct="1">
        <a:spcBef>
          <a:spcPct val="0"/>
        </a:spcBef>
        <a:buNone/>
        <a:defRPr sz="4000" kern="1200">
          <a:solidFill>
            <a:srgbClr val="FFBA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pic>
        <p:nvPicPr>
          <p:cNvPr id="3" name="Picture 2" descr="bm_UnivRelations_RF_hz_rgb_rev.eps"/>
          <p:cNvPicPr>
            <a:picLocks noChangeAspect="1"/>
          </p:cNvPicPr>
          <p:nvPr userDrawn="1"/>
        </p:nvPicPr>
        <p:blipFill rotWithShape="1">
          <a:blip r:embed="rId3">
            <a:extLst>
              <a:ext uri="{28A0092B-C50C-407E-A947-70E740481C1C}">
                <a14:useLocalDpi xmlns:a14="http://schemas.microsoft.com/office/drawing/2010/main"/>
              </a:ext>
            </a:extLst>
          </a:blip>
          <a:srcRect r="52578"/>
          <a:stretch/>
        </p:blipFill>
        <p:spPr>
          <a:xfrm>
            <a:off x="279400" y="4457700"/>
            <a:ext cx="1399177" cy="402336"/>
          </a:xfrm>
          <a:prstGeom prst="rect">
            <a:avLst/>
          </a:prstGeom>
        </p:spPr>
      </p:pic>
    </p:spTree>
    <p:extLst>
      <p:ext uri="{BB962C8B-B14F-4D97-AF65-F5344CB8AC3E}">
        <p14:creationId xmlns:p14="http://schemas.microsoft.com/office/powerpoint/2010/main" val="421231055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457200" rtl="0" eaLnBrk="1" latinLnBrk="0" hangingPunct="1">
        <a:spcBef>
          <a:spcPct val="0"/>
        </a:spcBef>
        <a:buNone/>
        <a:defRPr sz="4000" kern="1200">
          <a:solidFill>
            <a:srgbClr val="FFBA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researchgate.net/publication/366463233_ChatGPT_User_Experience_Implications_for_Educa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3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519" y="3505203"/>
            <a:ext cx="9144000" cy="579438"/>
          </a:xfrm>
        </p:spPr>
        <p:txBody>
          <a:bodyPr>
            <a:normAutofit fontScale="90000"/>
          </a:bodyPr>
          <a:lstStyle/>
          <a:p>
            <a:pPr algn="l"/>
            <a:r>
              <a:rPr lang="en-US" sz="3200" dirty="0">
                <a:latin typeface="Adobe Fan Heiti Std B" panose="020B0700000000000000" pitchFamily="34" charset="-128"/>
                <a:ea typeface="Adobe Fan Heiti Std B" panose="020B0700000000000000" pitchFamily="34" charset="-128"/>
              </a:rPr>
              <a:t>Exploring Applications of Chat GPT and Similar </a:t>
            </a:r>
            <a:br>
              <a:rPr lang="en-US" sz="3200" dirty="0">
                <a:latin typeface="Adobe Fan Heiti Std B" panose="020B0700000000000000" pitchFamily="34" charset="-128"/>
                <a:ea typeface="Adobe Fan Heiti Std B" panose="020B0700000000000000" pitchFamily="34" charset="-128"/>
              </a:rPr>
            </a:br>
            <a:r>
              <a:rPr lang="en-US" sz="3200" dirty="0">
                <a:latin typeface="Adobe Fan Heiti Std B" panose="020B0700000000000000" pitchFamily="34" charset="-128"/>
                <a:ea typeface="Adobe Fan Heiti Std B" panose="020B0700000000000000" pitchFamily="34" charset="-128"/>
              </a:rPr>
              <a:t>Large Language Model AI to Promote Access</a:t>
            </a:r>
            <a:endParaRPr lang="en-US" sz="2700" dirty="0">
              <a:latin typeface="Adobe Fan Heiti Std B" panose="020B0700000000000000" pitchFamily="34" charset="-128"/>
              <a:ea typeface="Adobe Fan Heiti Std B" panose="020B0700000000000000" pitchFamily="34" charset="-128"/>
            </a:endParaRPr>
          </a:p>
        </p:txBody>
      </p:sp>
      <p:sp>
        <p:nvSpPr>
          <p:cNvPr id="3" name="Subtitle 2"/>
          <p:cNvSpPr>
            <a:spLocks noGrp="1"/>
          </p:cNvSpPr>
          <p:nvPr>
            <p:ph type="subTitle" idx="1"/>
          </p:nvPr>
        </p:nvSpPr>
        <p:spPr>
          <a:xfrm>
            <a:off x="-230588" y="4336473"/>
            <a:ext cx="9144000" cy="455966"/>
          </a:xfrm>
        </p:spPr>
        <p:txBody>
          <a:bodyPr>
            <a:normAutofit/>
          </a:bodyPr>
          <a:lstStyle/>
          <a:p>
            <a:pPr algn="r"/>
            <a:r>
              <a:rPr lang="en-US" sz="1800" dirty="0">
                <a:latin typeface="Corbel Light" panose="020B0303020204020204" pitchFamily="34" charset="0"/>
                <a:ea typeface="Adobe Fan Heiti Std B" panose="020B0700000000000000" pitchFamily="34" charset="-128"/>
              </a:rPr>
              <a:t> Chris Parthemos – Assistant Director, SAEO</a:t>
            </a:r>
          </a:p>
        </p:txBody>
      </p:sp>
    </p:spTree>
    <p:extLst>
      <p:ext uri="{BB962C8B-B14F-4D97-AF65-F5344CB8AC3E}">
        <p14:creationId xmlns:p14="http://schemas.microsoft.com/office/powerpoint/2010/main" val="4132611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67C2-DF35-4FCD-9D10-0E7A4DEDBF41}"/>
              </a:ext>
            </a:extLst>
          </p:cNvPr>
          <p:cNvSpPr>
            <a:spLocks noGrp="1"/>
          </p:cNvSpPr>
          <p:nvPr>
            <p:ph type="title"/>
          </p:nvPr>
        </p:nvSpPr>
        <p:spPr/>
        <p:txBody>
          <a:bodyPr>
            <a:normAutofit fontScale="90000"/>
          </a:bodyPr>
          <a:lstStyle/>
          <a:p>
            <a:r>
              <a:rPr lang="en-US" dirty="0"/>
              <a:t>What are the Risks and Benefits of these tools?</a:t>
            </a:r>
          </a:p>
        </p:txBody>
      </p:sp>
      <p:sp>
        <p:nvSpPr>
          <p:cNvPr id="3" name="Text Placeholder 2">
            <a:extLst>
              <a:ext uri="{FF2B5EF4-FFF2-40B4-BE49-F238E27FC236}">
                <a16:creationId xmlns:a16="http://schemas.microsoft.com/office/drawing/2014/main" id="{865C8576-A62C-4627-8F2F-0E8500E8C70B}"/>
              </a:ext>
            </a:extLst>
          </p:cNvPr>
          <p:cNvSpPr>
            <a:spLocks noGrp="1"/>
          </p:cNvSpPr>
          <p:nvPr>
            <p:ph type="body" idx="1"/>
          </p:nvPr>
        </p:nvSpPr>
        <p:spPr/>
        <p:txBody>
          <a:bodyPr/>
          <a:lstStyle/>
          <a:p>
            <a:r>
              <a:rPr lang="en-US" dirty="0"/>
              <a:t>Privacy vs. efficiency</a:t>
            </a:r>
          </a:p>
        </p:txBody>
      </p:sp>
    </p:spTree>
    <p:extLst>
      <p:ext uri="{BB962C8B-B14F-4D97-AF65-F5344CB8AC3E}">
        <p14:creationId xmlns:p14="http://schemas.microsoft.com/office/powerpoint/2010/main" val="3457324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4922"/>
            <a:ext cx="8229600" cy="857250"/>
          </a:xfrm>
        </p:spPr>
        <p:txBody>
          <a:bodyPr/>
          <a:lstStyle/>
          <a:p>
            <a:r>
              <a:rPr lang="en-US" dirty="0">
                <a:latin typeface="Adobe Fan Heiti Std B" panose="020B0700000000000000" pitchFamily="34" charset="-128"/>
                <a:ea typeface="Adobe Fan Heiti Std B" panose="020B0700000000000000" pitchFamily="34" charset="-128"/>
              </a:rPr>
              <a:t>In Summary</a:t>
            </a:r>
          </a:p>
        </p:txBody>
      </p:sp>
      <p:sp>
        <p:nvSpPr>
          <p:cNvPr id="3" name="Content Placeholder 2"/>
          <p:cNvSpPr>
            <a:spLocks noGrp="1"/>
          </p:cNvSpPr>
          <p:nvPr>
            <p:ph idx="1"/>
          </p:nvPr>
        </p:nvSpPr>
        <p:spPr>
          <a:xfrm>
            <a:off x="457200" y="2679094"/>
            <a:ext cx="8229600" cy="3394472"/>
          </a:xfrm>
        </p:spPr>
        <p:txBody>
          <a:bodyPr/>
          <a:lstStyle/>
          <a:p>
            <a:pPr marL="0" indent="0" algn="ctr">
              <a:buNone/>
            </a:pPr>
            <a:r>
              <a:rPr lang="en-US" dirty="0">
                <a:latin typeface="Corbel Light" panose="020B0303020204020204" pitchFamily="34" charset="0"/>
              </a:rPr>
              <a:t>Much is unknown about how AI actually works – its algorithms are generally closely guarded secrets…</a:t>
            </a:r>
          </a:p>
        </p:txBody>
      </p:sp>
    </p:spTree>
    <p:extLst>
      <p:ext uri="{BB962C8B-B14F-4D97-AF65-F5344CB8AC3E}">
        <p14:creationId xmlns:p14="http://schemas.microsoft.com/office/powerpoint/2010/main" val="1578395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4922"/>
            <a:ext cx="8229600" cy="857250"/>
          </a:xfrm>
        </p:spPr>
        <p:txBody>
          <a:bodyPr/>
          <a:lstStyle/>
          <a:p>
            <a:r>
              <a:rPr lang="en-US" dirty="0">
                <a:latin typeface="Adobe Fan Heiti Std B" panose="020B0700000000000000" pitchFamily="34" charset="-128"/>
                <a:ea typeface="Adobe Fan Heiti Std B" panose="020B0700000000000000" pitchFamily="34" charset="-128"/>
              </a:rPr>
              <a:t>In Summary</a:t>
            </a:r>
          </a:p>
        </p:txBody>
      </p:sp>
      <p:sp>
        <p:nvSpPr>
          <p:cNvPr id="3" name="Content Placeholder 2"/>
          <p:cNvSpPr>
            <a:spLocks noGrp="1"/>
          </p:cNvSpPr>
          <p:nvPr>
            <p:ph idx="1"/>
          </p:nvPr>
        </p:nvSpPr>
        <p:spPr>
          <a:xfrm>
            <a:off x="457200" y="2679094"/>
            <a:ext cx="8229600" cy="3394472"/>
          </a:xfrm>
        </p:spPr>
        <p:txBody>
          <a:bodyPr/>
          <a:lstStyle/>
          <a:p>
            <a:pPr marL="0" indent="0" algn="ctr">
              <a:buNone/>
            </a:pPr>
            <a:r>
              <a:rPr lang="en-US" dirty="0">
                <a:latin typeface="Corbel Light" panose="020B0303020204020204" pitchFamily="34" charset="0"/>
              </a:rPr>
              <a:t>While AI can rapidly produce content, it may do so inaccurately or with unintended bias… and it may take more than it gives</a:t>
            </a:r>
          </a:p>
        </p:txBody>
      </p:sp>
    </p:spTree>
    <p:extLst>
      <p:ext uri="{BB962C8B-B14F-4D97-AF65-F5344CB8AC3E}">
        <p14:creationId xmlns:p14="http://schemas.microsoft.com/office/powerpoint/2010/main" val="2871686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B033-5482-4750-B0CC-8BCCDEAAFD83}"/>
              </a:ext>
            </a:extLst>
          </p:cNvPr>
          <p:cNvSpPr>
            <a:spLocks noGrp="1"/>
          </p:cNvSpPr>
          <p:nvPr>
            <p:ph type="title"/>
          </p:nvPr>
        </p:nvSpPr>
        <p:spPr/>
        <p:txBody>
          <a:bodyPr/>
          <a:lstStyle/>
          <a:p>
            <a:r>
              <a:rPr lang="en-US" dirty="0">
                <a:latin typeface="Adobe Fan Heiti Std B" panose="020B0700000000000000" pitchFamily="34" charset="-128"/>
                <a:ea typeface="Adobe Fan Heiti Std B" panose="020B0700000000000000" pitchFamily="34" charset="-128"/>
              </a:rPr>
              <a:t>Some Benefits of AI</a:t>
            </a:r>
          </a:p>
        </p:txBody>
      </p:sp>
      <p:sp>
        <p:nvSpPr>
          <p:cNvPr id="3" name="Content Placeholder 2">
            <a:extLst>
              <a:ext uri="{FF2B5EF4-FFF2-40B4-BE49-F238E27FC236}">
                <a16:creationId xmlns:a16="http://schemas.microsoft.com/office/drawing/2014/main" id="{0F29614A-2EBD-4B32-8C12-9E46855BA147}"/>
              </a:ext>
            </a:extLst>
          </p:cNvPr>
          <p:cNvSpPr>
            <a:spLocks noGrp="1"/>
          </p:cNvSpPr>
          <p:nvPr>
            <p:ph idx="1"/>
          </p:nvPr>
        </p:nvSpPr>
        <p:spPr/>
        <p:txBody>
          <a:bodyPr/>
          <a:lstStyle/>
          <a:p>
            <a:pPr>
              <a:buBlip>
                <a:blip r:embed="rId2">
                  <a:extLst>
                    <a:ext uri="{96DAC541-7B7A-43D3-8B79-37D633B846F1}">
                      <asvg:svgBlip xmlns:asvg="http://schemas.microsoft.com/office/drawing/2016/SVG/main" r:embed="rId3"/>
                    </a:ext>
                  </a:extLst>
                </a:blip>
              </a:buBlip>
            </a:pPr>
            <a:r>
              <a:rPr lang="en-US" dirty="0">
                <a:latin typeface="Corbel Light" panose="020B0303020204020204" pitchFamily="34" charset="0"/>
              </a:rPr>
              <a:t>AI can rapidly produce content</a:t>
            </a:r>
          </a:p>
          <a:p>
            <a:pPr>
              <a:buBlip>
                <a:blip r:embed="rId4">
                  <a:extLst>
                    <a:ext uri="{96DAC541-7B7A-43D3-8B79-37D633B846F1}">
                      <asvg:svgBlip xmlns:asvg="http://schemas.microsoft.com/office/drawing/2016/SVG/main" r:embed="rId5"/>
                    </a:ext>
                  </a:extLst>
                </a:blip>
              </a:buBlip>
            </a:pPr>
            <a:r>
              <a:rPr lang="en-US" dirty="0">
                <a:latin typeface="Corbel Light" panose="020B0303020204020204" pitchFamily="34" charset="0"/>
              </a:rPr>
              <a:t>AI can assess how well rules are followed</a:t>
            </a:r>
          </a:p>
          <a:p>
            <a:pPr>
              <a:buBlip>
                <a:blip r:embed="rId6">
                  <a:extLst>
                    <a:ext uri="{96DAC541-7B7A-43D3-8B79-37D633B846F1}">
                      <asvg:svgBlip xmlns:asvg="http://schemas.microsoft.com/office/drawing/2016/SVG/main" r:embed="rId7"/>
                    </a:ext>
                  </a:extLst>
                </a:blip>
              </a:buBlip>
            </a:pPr>
            <a:r>
              <a:rPr lang="en-US" dirty="0">
                <a:latin typeface="Corbel Light" panose="020B0303020204020204" pitchFamily="34" charset="0"/>
              </a:rPr>
              <a:t>AI can provide a space for trial runs, brainstorming, etc.</a:t>
            </a:r>
          </a:p>
          <a:p>
            <a:pPr>
              <a:buBlip>
                <a:blip r:embed="rId8">
                  <a:extLst>
                    <a:ext uri="{96DAC541-7B7A-43D3-8B79-37D633B846F1}">
                      <asvg:svgBlip xmlns:asvg="http://schemas.microsoft.com/office/drawing/2016/SVG/main" r:embed="rId9"/>
                    </a:ext>
                  </a:extLst>
                </a:blip>
              </a:buBlip>
            </a:pPr>
            <a:r>
              <a:rPr lang="en-US" dirty="0">
                <a:latin typeface="Corbel Light" panose="020B0303020204020204" pitchFamily="34" charset="0"/>
              </a:rPr>
              <a:t>AI can serve as a better internet search tool</a:t>
            </a:r>
          </a:p>
        </p:txBody>
      </p:sp>
    </p:spTree>
    <p:extLst>
      <p:ext uri="{BB962C8B-B14F-4D97-AF65-F5344CB8AC3E}">
        <p14:creationId xmlns:p14="http://schemas.microsoft.com/office/powerpoint/2010/main" val="3883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t GPT summarizes state law on audio recording in response to a student's question">
            <a:extLst>
              <a:ext uri="{FF2B5EF4-FFF2-40B4-BE49-F238E27FC236}">
                <a16:creationId xmlns:a16="http://schemas.microsoft.com/office/drawing/2014/main" id="{B2332EC8-A5E9-4DB2-9219-2B04B0FF8A91}"/>
              </a:ext>
            </a:extLst>
          </p:cNvPr>
          <p:cNvPicPr>
            <a:picLocks noChangeAspect="1"/>
          </p:cNvPicPr>
          <p:nvPr/>
        </p:nvPicPr>
        <p:blipFill>
          <a:blip r:embed="rId2"/>
          <a:stretch>
            <a:fillRect/>
          </a:stretch>
        </p:blipFill>
        <p:spPr>
          <a:xfrm>
            <a:off x="2956731" y="1063229"/>
            <a:ext cx="3230538" cy="341489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E0CF2E4E-261E-4066-906D-3289E93D9F21}"/>
              </a:ext>
            </a:extLst>
          </p:cNvPr>
          <p:cNvSpPr>
            <a:spLocks noGrp="1"/>
          </p:cNvSpPr>
          <p:nvPr>
            <p:ph type="title"/>
          </p:nvPr>
        </p:nvSpPr>
        <p:spPr/>
        <p:txBody>
          <a:bodyPr/>
          <a:lstStyle/>
          <a:p>
            <a:r>
              <a:rPr lang="en-US" dirty="0">
                <a:latin typeface="Adobe Fan Heiti Std B" panose="020B0700000000000000" pitchFamily="34" charset="-128"/>
                <a:ea typeface="Adobe Fan Heiti Std B" panose="020B0700000000000000" pitchFamily="34" charset="-128"/>
              </a:rPr>
              <a:t>An Example...</a:t>
            </a:r>
          </a:p>
        </p:txBody>
      </p:sp>
    </p:spTree>
    <p:extLst>
      <p:ext uri="{BB962C8B-B14F-4D97-AF65-F5344CB8AC3E}">
        <p14:creationId xmlns:p14="http://schemas.microsoft.com/office/powerpoint/2010/main" val="2147893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B033-5482-4750-B0CC-8BCCDEAAFD83}"/>
              </a:ext>
            </a:extLst>
          </p:cNvPr>
          <p:cNvSpPr>
            <a:spLocks noGrp="1"/>
          </p:cNvSpPr>
          <p:nvPr>
            <p:ph type="title"/>
          </p:nvPr>
        </p:nvSpPr>
        <p:spPr/>
        <p:txBody>
          <a:bodyPr/>
          <a:lstStyle/>
          <a:p>
            <a:r>
              <a:rPr lang="en-US" dirty="0">
                <a:latin typeface="Adobe Fan Heiti Std B" panose="020B0700000000000000" pitchFamily="34" charset="-128"/>
                <a:ea typeface="Adobe Fan Heiti Std B" panose="020B0700000000000000" pitchFamily="34" charset="-128"/>
              </a:rPr>
              <a:t>Some Risks of AI</a:t>
            </a:r>
          </a:p>
        </p:txBody>
      </p:sp>
      <p:sp>
        <p:nvSpPr>
          <p:cNvPr id="3" name="Content Placeholder 2">
            <a:extLst>
              <a:ext uri="{FF2B5EF4-FFF2-40B4-BE49-F238E27FC236}">
                <a16:creationId xmlns:a16="http://schemas.microsoft.com/office/drawing/2014/main" id="{0F29614A-2EBD-4B32-8C12-9E46855BA147}"/>
              </a:ext>
            </a:extLst>
          </p:cNvPr>
          <p:cNvSpPr>
            <a:spLocks noGrp="1"/>
          </p:cNvSpPr>
          <p:nvPr>
            <p:ph idx="1"/>
          </p:nvPr>
        </p:nvSpPr>
        <p:spPr/>
        <p:txBody>
          <a:bodyPr/>
          <a:lstStyle/>
          <a:p>
            <a:pPr>
              <a:buBlip>
                <a:blip r:embed="rId2">
                  <a:extLst>
                    <a:ext uri="{96DAC541-7B7A-43D3-8B79-37D633B846F1}">
                      <asvg:svgBlip xmlns:asvg="http://schemas.microsoft.com/office/drawing/2016/SVG/main" r:embed="rId3"/>
                    </a:ext>
                  </a:extLst>
                </a:blip>
              </a:buBlip>
            </a:pPr>
            <a:r>
              <a:rPr lang="en-US" dirty="0">
                <a:latin typeface="Corbel Light" panose="020B0303020204020204" pitchFamily="34" charset="0"/>
              </a:rPr>
              <a:t>AI may make critical mistakes</a:t>
            </a:r>
          </a:p>
          <a:p>
            <a:pPr>
              <a:buBlip>
                <a:blip r:embed="rId4">
                  <a:extLst>
                    <a:ext uri="{96DAC541-7B7A-43D3-8B79-37D633B846F1}">
                      <asvg:svgBlip xmlns:asvg="http://schemas.microsoft.com/office/drawing/2016/SVG/main" r:embed="rId5"/>
                    </a:ext>
                  </a:extLst>
                </a:blip>
              </a:buBlip>
            </a:pPr>
            <a:r>
              <a:rPr lang="en-US" dirty="0">
                <a:latin typeface="Corbel Light" panose="020B0303020204020204" pitchFamily="34" charset="0"/>
              </a:rPr>
              <a:t>AI may present information in a biased manner</a:t>
            </a:r>
          </a:p>
          <a:p>
            <a:pPr>
              <a:buBlip>
                <a:blip r:embed="rId6">
                  <a:extLst>
                    <a:ext uri="{96DAC541-7B7A-43D3-8B79-37D633B846F1}">
                      <asvg:svgBlip xmlns:asvg="http://schemas.microsoft.com/office/drawing/2016/SVG/main" r:embed="rId7"/>
                    </a:ext>
                  </a:extLst>
                </a:blip>
              </a:buBlip>
            </a:pPr>
            <a:r>
              <a:rPr lang="en-US" dirty="0">
                <a:latin typeface="Corbel Light" panose="020B0303020204020204" pitchFamily="34" charset="0"/>
              </a:rPr>
              <a:t>AI does not protect the privacy of users</a:t>
            </a:r>
          </a:p>
          <a:p>
            <a:pPr>
              <a:buBlip>
                <a:blip r:embed="rId8">
                  <a:extLst>
                    <a:ext uri="{96DAC541-7B7A-43D3-8B79-37D633B846F1}">
                      <asvg:svgBlip xmlns:asvg="http://schemas.microsoft.com/office/drawing/2016/SVG/main" r:embed="rId9"/>
                    </a:ext>
                  </a:extLst>
                </a:blip>
              </a:buBlip>
            </a:pPr>
            <a:r>
              <a:rPr lang="en-US" dirty="0">
                <a:latin typeface="Corbel Light" panose="020B0303020204020204" pitchFamily="34" charset="0"/>
              </a:rPr>
              <a:t>Reliance on AI may undermine learning objectives of some courses</a:t>
            </a:r>
          </a:p>
        </p:txBody>
      </p:sp>
    </p:spTree>
    <p:extLst>
      <p:ext uri="{BB962C8B-B14F-4D97-AF65-F5344CB8AC3E}">
        <p14:creationId xmlns:p14="http://schemas.microsoft.com/office/powerpoint/2010/main" val="341852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07D46D-21DD-438D-9C9B-1534E22D6B9F}"/>
              </a:ext>
            </a:extLst>
          </p:cNvPr>
          <p:cNvSpPr txBox="1"/>
          <p:nvPr/>
        </p:nvSpPr>
        <p:spPr>
          <a:xfrm>
            <a:off x="2524002" y="3179189"/>
            <a:ext cx="4095993" cy="369332"/>
          </a:xfrm>
          <a:prstGeom prst="rect">
            <a:avLst/>
          </a:prstGeom>
          <a:noFill/>
        </p:spPr>
        <p:txBody>
          <a:bodyPr wrap="none" rtlCol="0">
            <a:spAutoFit/>
          </a:bodyPr>
          <a:lstStyle/>
          <a:p>
            <a:r>
              <a:rPr lang="en-US" b="1" dirty="0">
                <a:latin typeface="Corbel" panose="020B0503020204020204" pitchFamily="34" charset="0"/>
              </a:rPr>
              <a:t>What do we notice about these names?</a:t>
            </a:r>
          </a:p>
        </p:txBody>
      </p:sp>
      <p:sp>
        <p:nvSpPr>
          <p:cNvPr id="5" name="TextBox 4">
            <a:extLst>
              <a:ext uri="{FF2B5EF4-FFF2-40B4-BE49-F238E27FC236}">
                <a16:creationId xmlns:a16="http://schemas.microsoft.com/office/drawing/2014/main" id="{26C28A90-7E60-4864-B6E5-39154EBDB0CD}"/>
              </a:ext>
            </a:extLst>
          </p:cNvPr>
          <p:cNvSpPr txBox="1"/>
          <p:nvPr/>
        </p:nvSpPr>
        <p:spPr>
          <a:xfrm>
            <a:off x="1252372" y="1964311"/>
            <a:ext cx="6692153" cy="923330"/>
          </a:xfrm>
          <a:prstGeom prst="rect">
            <a:avLst/>
          </a:prstGeom>
          <a:noFill/>
        </p:spPr>
        <p:txBody>
          <a:bodyPr wrap="none" rtlCol="0">
            <a:spAutoFit/>
          </a:bodyPr>
          <a:lstStyle/>
          <a:p>
            <a:r>
              <a:rPr lang="en-US" b="1" dirty="0">
                <a:latin typeface="Corbel Light" panose="020B0303020204020204" pitchFamily="34" charset="0"/>
              </a:rPr>
              <a:t>Damien &amp; Audrey… Emily &amp; Daniel… Amelia &amp; Henry…  Isabella &amp; Luca… </a:t>
            </a:r>
          </a:p>
          <a:p>
            <a:endParaRPr lang="en-US" b="1" dirty="0">
              <a:latin typeface="Corbel Light" panose="020B0303020204020204" pitchFamily="34" charset="0"/>
            </a:endParaRPr>
          </a:p>
          <a:p>
            <a:r>
              <a:rPr lang="en-US" b="1" dirty="0">
                <a:latin typeface="Corbel Light" panose="020B0303020204020204" pitchFamily="34" charset="0"/>
              </a:rPr>
              <a:t>Amanda &amp; Francis… Robert &amp; Sarah… Mark &amp; Elizabeth… Tom &amp; Mary…</a:t>
            </a:r>
          </a:p>
        </p:txBody>
      </p:sp>
      <p:sp>
        <p:nvSpPr>
          <p:cNvPr id="3" name="TextBox 2">
            <a:extLst>
              <a:ext uri="{FF2B5EF4-FFF2-40B4-BE49-F238E27FC236}">
                <a16:creationId xmlns:a16="http://schemas.microsoft.com/office/drawing/2014/main" id="{CBDB4D3D-F845-463D-91C6-7F5CE7305C4A}"/>
              </a:ext>
            </a:extLst>
          </p:cNvPr>
          <p:cNvSpPr txBox="1"/>
          <p:nvPr/>
        </p:nvSpPr>
        <p:spPr>
          <a:xfrm>
            <a:off x="1545049" y="1407993"/>
            <a:ext cx="6053901" cy="369332"/>
          </a:xfrm>
          <a:prstGeom prst="rect">
            <a:avLst/>
          </a:prstGeom>
          <a:noFill/>
        </p:spPr>
        <p:txBody>
          <a:bodyPr wrap="none" rtlCol="0">
            <a:spAutoFit/>
          </a:bodyPr>
          <a:lstStyle/>
          <a:p>
            <a:r>
              <a:rPr lang="en-US" b="1" dirty="0">
                <a:latin typeface="Corbel" panose="020B0503020204020204" pitchFamily="34" charset="0"/>
              </a:rPr>
              <a:t>A List of Names Given by </a:t>
            </a:r>
            <a:r>
              <a:rPr lang="en-US" b="1" dirty="0" err="1">
                <a:latin typeface="Corbel" panose="020B0503020204020204" pitchFamily="34" charset="0"/>
              </a:rPr>
              <a:t>ChatGPT</a:t>
            </a:r>
            <a:r>
              <a:rPr lang="en-US" b="1" dirty="0">
                <a:latin typeface="Corbel" panose="020B0503020204020204" pitchFamily="34" charset="0"/>
              </a:rPr>
              <a:t> in “A Classic Love Story”</a:t>
            </a:r>
          </a:p>
        </p:txBody>
      </p:sp>
      <p:sp>
        <p:nvSpPr>
          <p:cNvPr id="2" name="Title 1">
            <a:extLst>
              <a:ext uri="{FF2B5EF4-FFF2-40B4-BE49-F238E27FC236}">
                <a16:creationId xmlns:a16="http://schemas.microsoft.com/office/drawing/2014/main" id="{E0CF2E4E-261E-4066-906D-3289E93D9F21}"/>
              </a:ext>
            </a:extLst>
          </p:cNvPr>
          <p:cNvSpPr>
            <a:spLocks noGrp="1"/>
          </p:cNvSpPr>
          <p:nvPr>
            <p:ph type="title"/>
          </p:nvPr>
        </p:nvSpPr>
        <p:spPr/>
        <p:txBody>
          <a:bodyPr/>
          <a:lstStyle/>
          <a:p>
            <a:r>
              <a:rPr lang="en-US" dirty="0">
                <a:latin typeface="Adobe Fan Heiti Std B" panose="020B0700000000000000" pitchFamily="34" charset="-128"/>
                <a:ea typeface="Adobe Fan Heiti Std B" panose="020B0700000000000000" pitchFamily="34" charset="-128"/>
              </a:rPr>
              <a:t>An Example...</a:t>
            </a:r>
          </a:p>
        </p:txBody>
      </p:sp>
    </p:spTree>
    <p:extLst>
      <p:ext uri="{BB962C8B-B14F-4D97-AF65-F5344CB8AC3E}">
        <p14:creationId xmlns:p14="http://schemas.microsoft.com/office/powerpoint/2010/main" val="373351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67C2-DF35-4FCD-9D10-0E7A4DEDBF41}"/>
              </a:ext>
            </a:extLst>
          </p:cNvPr>
          <p:cNvSpPr>
            <a:spLocks noGrp="1"/>
          </p:cNvSpPr>
          <p:nvPr>
            <p:ph type="title"/>
          </p:nvPr>
        </p:nvSpPr>
        <p:spPr/>
        <p:txBody>
          <a:bodyPr>
            <a:normAutofit/>
          </a:bodyPr>
          <a:lstStyle/>
          <a:p>
            <a:r>
              <a:rPr lang="en-US" dirty="0"/>
              <a:t>How Do Students Use AI?</a:t>
            </a:r>
          </a:p>
        </p:txBody>
      </p:sp>
      <p:sp>
        <p:nvSpPr>
          <p:cNvPr id="3" name="Text Placeholder 2">
            <a:extLst>
              <a:ext uri="{FF2B5EF4-FFF2-40B4-BE49-F238E27FC236}">
                <a16:creationId xmlns:a16="http://schemas.microsoft.com/office/drawing/2014/main" id="{865C8576-A62C-4627-8F2F-0E8500E8C70B}"/>
              </a:ext>
            </a:extLst>
          </p:cNvPr>
          <p:cNvSpPr>
            <a:spLocks noGrp="1"/>
          </p:cNvSpPr>
          <p:nvPr>
            <p:ph type="body" idx="1"/>
          </p:nvPr>
        </p:nvSpPr>
        <p:spPr/>
        <p:txBody>
          <a:bodyPr/>
          <a:lstStyle/>
          <a:p>
            <a:r>
              <a:rPr lang="en-US" dirty="0"/>
              <a:t>Advocacy, efficiency, &amp; more</a:t>
            </a:r>
          </a:p>
        </p:txBody>
      </p:sp>
    </p:spTree>
    <p:extLst>
      <p:ext uri="{BB962C8B-B14F-4D97-AF65-F5344CB8AC3E}">
        <p14:creationId xmlns:p14="http://schemas.microsoft.com/office/powerpoint/2010/main" val="751611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B033-5482-4750-B0CC-8BCCDEAAFD83}"/>
              </a:ext>
            </a:extLst>
          </p:cNvPr>
          <p:cNvSpPr>
            <a:spLocks noGrp="1"/>
          </p:cNvSpPr>
          <p:nvPr>
            <p:ph type="title"/>
          </p:nvPr>
        </p:nvSpPr>
        <p:spPr/>
        <p:txBody>
          <a:bodyPr/>
          <a:lstStyle/>
          <a:p>
            <a:r>
              <a:rPr lang="en-US" dirty="0">
                <a:latin typeface="Adobe Fan Heiti Std B" panose="020B0700000000000000" pitchFamily="34" charset="-128"/>
                <a:ea typeface="Adobe Fan Heiti Std B" panose="020B0700000000000000" pitchFamily="34" charset="-128"/>
              </a:rPr>
              <a:t>Possible Uses for Students...</a:t>
            </a:r>
          </a:p>
        </p:txBody>
      </p:sp>
      <p:sp>
        <p:nvSpPr>
          <p:cNvPr id="3" name="Content Placeholder 2">
            <a:extLst>
              <a:ext uri="{FF2B5EF4-FFF2-40B4-BE49-F238E27FC236}">
                <a16:creationId xmlns:a16="http://schemas.microsoft.com/office/drawing/2014/main" id="{0F29614A-2EBD-4B32-8C12-9E46855BA147}"/>
              </a:ext>
            </a:extLst>
          </p:cNvPr>
          <p:cNvSpPr>
            <a:spLocks noGrp="1"/>
          </p:cNvSpPr>
          <p:nvPr>
            <p:ph idx="1"/>
          </p:nvPr>
        </p:nvSpPr>
        <p:spPr/>
        <p:txBody>
          <a:bodyPr/>
          <a:lstStyle/>
          <a:p>
            <a:pPr>
              <a:buBlip>
                <a:blip r:embed="rId2">
                  <a:extLst>
                    <a:ext uri="{96DAC541-7B7A-43D3-8B79-37D633B846F1}">
                      <asvg:svgBlip xmlns:asvg="http://schemas.microsoft.com/office/drawing/2016/SVG/main" r:embed="rId3"/>
                    </a:ext>
                  </a:extLst>
                </a:blip>
              </a:buBlip>
            </a:pPr>
            <a:r>
              <a:rPr lang="en-US" dirty="0">
                <a:latin typeface="Corbel Light" panose="020B0303020204020204" pitchFamily="34" charset="0"/>
              </a:rPr>
              <a:t>AI as Advocate: Drafting Emails &amp; Speeches</a:t>
            </a:r>
          </a:p>
          <a:p>
            <a:pPr>
              <a:buBlip>
                <a:blip r:embed="rId4">
                  <a:extLst>
                    <a:ext uri="{96DAC541-7B7A-43D3-8B79-37D633B846F1}">
                      <asvg:svgBlip xmlns:asvg="http://schemas.microsoft.com/office/drawing/2016/SVG/main" r:embed="rId5"/>
                    </a:ext>
                  </a:extLst>
                </a:blip>
              </a:buBlip>
            </a:pPr>
            <a:r>
              <a:rPr lang="en-US" dirty="0">
                <a:latin typeface="Corbel Light" panose="020B0303020204020204" pitchFamily="34" charset="0"/>
              </a:rPr>
              <a:t>AI as Editor: Support with Spelling &amp; More</a:t>
            </a:r>
          </a:p>
          <a:p>
            <a:pPr>
              <a:buBlip>
                <a:blip r:embed="rId6">
                  <a:extLst>
                    <a:ext uri="{96DAC541-7B7A-43D3-8B79-37D633B846F1}">
                      <asvg:svgBlip xmlns:asvg="http://schemas.microsoft.com/office/drawing/2016/SVG/main" r:embed="rId7"/>
                    </a:ext>
                  </a:extLst>
                </a:blip>
              </a:buBlip>
            </a:pPr>
            <a:r>
              <a:rPr lang="en-US" dirty="0">
                <a:latin typeface="Corbel Light" panose="020B0303020204020204" pitchFamily="34" charset="0"/>
              </a:rPr>
              <a:t>AI as Tutor: Info dumps &amp; Practice Quizzes</a:t>
            </a:r>
          </a:p>
          <a:p>
            <a:pPr>
              <a:buBlip>
                <a:blip r:embed="rId8">
                  <a:extLst>
                    <a:ext uri="{96DAC541-7B7A-43D3-8B79-37D633B846F1}">
                      <asvg:svgBlip xmlns:asvg="http://schemas.microsoft.com/office/drawing/2016/SVG/main" r:embed="rId9"/>
                    </a:ext>
                  </a:extLst>
                </a:blip>
              </a:buBlip>
            </a:pPr>
            <a:r>
              <a:rPr lang="en-US" dirty="0">
                <a:latin typeface="Corbel Light" panose="020B0303020204020204" pitchFamily="34" charset="0"/>
              </a:rPr>
              <a:t>AI as Friend: Talk to Chat GPT about Anything</a:t>
            </a:r>
          </a:p>
          <a:p>
            <a:pPr>
              <a:buBlip>
                <a:blip r:embed="rId10">
                  <a:extLst>
                    <a:ext uri="{96DAC541-7B7A-43D3-8B79-37D633B846F1}">
                      <asvg:svgBlip xmlns:asvg="http://schemas.microsoft.com/office/drawing/2016/SVG/main" r:embed="rId11"/>
                    </a:ext>
                  </a:extLst>
                </a:blip>
              </a:buBlip>
            </a:pPr>
            <a:r>
              <a:rPr lang="en-US" dirty="0">
                <a:latin typeface="Corbel Light" panose="020B0303020204020204" pitchFamily="34" charset="0"/>
              </a:rPr>
              <a:t>AI as Muse: Let Chat GPT get you started</a:t>
            </a:r>
          </a:p>
        </p:txBody>
      </p:sp>
    </p:spTree>
    <p:extLst>
      <p:ext uri="{BB962C8B-B14F-4D97-AF65-F5344CB8AC3E}">
        <p14:creationId xmlns:p14="http://schemas.microsoft.com/office/powerpoint/2010/main" val="284716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B033-5482-4750-B0CC-8BCCDEAAFD83}"/>
              </a:ext>
            </a:extLst>
          </p:cNvPr>
          <p:cNvSpPr>
            <a:spLocks noGrp="1"/>
          </p:cNvSpPr>
          <p:nvPr>
            <p:ph type="title"/>
          </p:nvPr>
        </p:nvSpPr>
        <p:spPr/>
        <p:txBody>
          <a:bodyPr/>
          <a:lstStyle/>
          <a:p>
            <a:r>
              <a:rPr lang="en-US" dirty="0">
                <a:latin typeface="Adobe Fan Heiti Std B" panose="020B0700000000000000" pitchFamily="34" charset="-128"/>
                <a:ea typeface="Adobe Fan Heiti Std B" panose="020B0700000000000000" pitchFamily="34" charset="-128"/>
              </a:rPr>
              <a:t>AI as Advocate:</a:t>
            </a:r>
          </a:p>
        </p:txBody>
      </p:sp>
      <p:sp>
        <p:nvSpPr>
          <p:cNvPr id="6" name="Rectangle 1">
            <a:extLst>
              <a:ext uri="{FF2B5EF4-FFF2-40B4-BE49-F238E27FC236}">
                <a16:creationId xmlns:a16="http://schemas.microsoft.com/office/drawing/2014/main" id="{CE694AA1-5D19-41A2-A9B5-FBBA5BB1FCEF}"/>
              </a:ext>
            </a:extLst>
          </p:cNvPr>
          <p:cNvSpPr>
            <a:spLocks noGrp="1" noChangeArrowheads="1"/>
          </p:cNvSpPr>
          <p:nvPr>
            <p:ph idx="1"/>
          </p:nvPr>
        </p:nvSpPr>
        <p:spPr bwMode="auto">
          <a:xfrm>
            <a:off x="143123" y="1140589"/>
            <a:ext cx="885775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rbel Light" panose="020B0303020204020204" pitchFamily="34" charset="0"/>
              </a:rPr>
              <a:t>Dear Professor </a:t>
            </a:r>
            <a:r>
              <a:rPr kumimoji="0" lang="en-US" altLang="en-US" sz="1800" b="0" i="0" u="none" strike="noStrike" cap="none" normalizeH="0" baseline="0" dirty="0" err="1">
                <a:ln>
                  <a:noFill/>
                </a:ln>
                <a:solidFill>
                  <a:schemeClr val="tx1"/>
                </a:solidFill>
                <a:effectLst/>
                <a:latin typeface="Corbel Light" panose="020B0303020204020204" pitchFamily="34" charset="0"/>
              </a:rPr>
              <a:t>Shavathi</a:t>
            </a:r>
            <a:r>
              <a:rPr kumimoji="0" lang="en-US" altLang="en-US" sz="1800" b="0" i="0" u="none" strike="noStrike" cap="none" normalizeH="0" baseline="0" dirty="0">
                <a:ln>
                  <a:noFill/>
                </a:ln>
                <a:solidFill>
                  <a:schemeClr val="tx1"/>
                </a:solidFill>
                <a:effectLst/>
                <a:latin typeface="Corbel Light" panose="020B0303020204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orbel Light" panose="020B03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rbel Light" panose="020B0303020204020204" pitchFamily="34" charset="0"/>
              </a:rPr>
              <a:t>I hope this email finds you well. I am writing to request a brief extension for the upcoming essay assignment in STAT 210.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orbel Light" panose="020B03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rbel Light" panose="020B0303020204020204" pitchFamily="34" charset="0"/>
              </a:rPr>
              <a:t>I am currently facing a medical issue that has unexpectedly exacerbated, and I am struggling to manage it while meeting the original deadline. I am taking the necessary steps to address this issue promptly, but I am concerned that it may impact the quality of my work if I rush to complete the assignment under these circumstances…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orbel Light" panose="020B0303020204020204" pitchFamily="34" charset="0"/>
            </a:endParaRPr>
          </a:p>
        </p:txBody>
      </p:sp>
    </p:spTree>
    <p:extLst>
      <p:ext uri="{BB962C8B-B14F-4D97-AF65-F5344CB8AC3E}">
        <p14:creationId xmlns:p14="http://schemas.microsoft.com/office/powerpoint/2010/main" val="259808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52BA-6E4E-4F73-B942-F5277F56AD56}"/>
              </a:ext>
            </a:extLst>
          </p:cNvPr>
          <p:cNvSpPr>
            <a:spLocks noGrp="1"/>
          </p:cNvSpPr>
          <p:nvPr>
            <p:ph type="title"/>
          </p:nvPr>
        </p:nvSpPr>
        <p:spPr/>
        <p:txBody>
          <a:bodyPr/>
          <a:lstStyle/>
          <a:p>
            <a:pPr algn="ctr"/>
            <a:r>
              <a:rPr lang="en-US" dirty="0">
                <a:latin typeface="Adobe Fan Heiti Std B" panose="020B0700000000000000" pitchFamily="34" charset="-128"/>
                <a:ea typeface="Adobe Fan Heiti Std B" panose="020B0700000000000000" pitchFamily="34" charset="-128"/>
              </a:rPr>
              <a:t>About the Speaker</a:t>
            </a:r>
          </a:p>
        </p:txBody>
      </p:sp>
      <p:sp>
        <p:nvSpPr>
          <p:cNvPr id="4" name="Text Placeholder 3">
            <a:extLst>
              <a:ext uri="{FF2B5EF4-FFF2-40B4-BE49-F238E27FC236}">
                <a16:creationId xmlns:a16="http://schemas.microsoft.com/office/drawing/2014/main" id="{84350510-4D13-4D80-AC8C-7F6C4E4A7C1E}"/>
              </a:ext>
            </a:extLst>
          </p:cNvPr>
          <p:cNvSpPr>
            <a:spLocks noGrp="1"/>
          </p:cNvSpPr>
          <p:nvPr>
            <p:ph type="body" sz="half" idx="2"/>
          </p:nvPr>
        </p:nvSpPr>
        <p:spPr/>
        <p:txBody>
          <a:bodyPr/>
          <a:lstStyle/>
          <a:p>
            <a:pPr algn="ctr"/>
            <a:r>
              <a:rPr lang="en-US" dirty="0">
                <a:latin typeface="Corbel Light" panose="020B0303020204020204" pitchFamily="34" charset="0"/>
              </a:rPr>
              <a:t>Chris </a:t>
            </a:r>
            <a:r>
              <a:rPr lang="en-US" dirty="0" err="1">
                <a:latin typeface="Corbel Light" panose="020B0303020204020204" pitchFamily="34" charset="0"/>
              </a:rPr>
              <a:t>Parthemos</a:t>
            </a:r>
            <a:r>
              <a:rPr lang="en-US" dirty="0">
                <a:latin typeface="Corbel Light" panose="020B0303020204020204" pitchFamily="34" charset="0"/>
              </a:rPr>
              <a:t> is the Assistant Director of Virginia Commonwealth University’s Student Accessibility and Educational Opportunity Office, where he oversees Case Management services, Assistive Technology, and Alternative Formatting.</a:t>
            </a:r>
          </a:p>
          <a:p>
            <a:pPr algn="ctr"/>
            <a:endParaRPr lang="en-US" dirty="0">
              <a:latin typeface="Corbel Light" panose="020B0303020204020204" pitchFamily="34" charset="0"/>
            </a:endParaRPr>
          </a:p>
          <a:p>
            <a:pPr algn="ctr"/>
            <a:r>
              <a:rPr lang="en-US" dirty="0">
                <a:latin typeface="Corbel Light" panose="020B0303020204020204" pitchFamily="34" charset="0"/>
              </a:rPr>
              <a:t>Chris is also a doctoral candidate at VCU’s School of Education, where his research focuses include Artificial Intelligence, educational equity, and sense of belonging.</a:t>
            </a:r>
          </a:p>
        </p:txBody>
      </p:sp>
      <p:pic>
        <p:nvPicPr>
          <p:cNvPr id="10" name="Content Placeholder 9" descr="A picture of the presenter - a short, white man with dark brown hair and light beard. He is smiling broadly, in a light blue suit">
            <a:extLst>
              <a:ext uri="{FF2B5EF4-FFF2-40B4-BE49-F238E27FC236}">
                <a16:creationId xmlns:a16="http://schemas.microsoft.com/office/drawing/2014/main" id="{67AD66F9-38D1-4F6B-83AF-4CD0731C1EBF}"/>
              </a:ext>
            </a:extLst>
          </p:cNvPr>
          <p:cNvPicPr>
            <a:picLocks noGrp="1" noChangeAspect="1"/>
          </p:cNvPicPr>
          <p:nvPr>
            <p:ph idx="1"/>
          </p:nvPr>
        </p:nvPicPr>
        <p:blipFill>
          <a:blip r:embed="rId2"/>
          <a:stretch>
            <a:fillRect/>
          </a:stretch>
        </p:blipFill>
        <p:spPr>
          <a:xfrm>
            <a:off x="4601206" y="204788"/>
            <a:ext cx="3059437" cy="4389437"/>
          </a:xfrm>
        </p:spPr>
      </p:pic>
    </p:spTree>
    <p:extLst>
      <p:ext uri="{BB962C8B-B14F-4D97-AF65-F5344CB8AC3E}">
        <p14:creationId xmlns:p14="http://schemas.microsoft.com/office/powerpoint/2010/main" val="752361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B033-5482-4750-B0CC-8BCCDEAAFD83}"/>
              </a:ext>
            </a:extLst>
          </p:cNvPr>
          <p:cNvSpPr>
            <a:spLocks noGrp="1"/>
          </p:cNvSpPr>
          <p:nvPr>
            <p:ph type="title"/>
          </p:nvPr>
        </p:nvSpPr>
        <p:spPr/>
        <p:txBody>
          <a:bodyPr/>
          <a:lstStyle/>
          <a:p>
            <a:r>
              <a:rPr lang="en-US" dirty="0">
                <a:latin typeface="Adobe Fan Heiti Std B" panose="020B0700000000000000" pitchFamily="34" charset="-128"/>
                <a:ea typeface="Adobe Fan Heiti Std B" panose="020B0700000000000000" pitchFamily="34" charset="-128"/>
              </a:rPr>
              <a:t>AI as Advocate:</a:t>
            </a:r>
          </a:p>
        </p:txBody>
      </p:sp>
      <p:sp>
        <p:nvSpPr>
          <p:cNvPr id="6" name="Rectangle 1">
            <a:extLst>
              <a:ext uri="{FF2B5EF4-FFF2-40B4-BE49-F238E27FC236}">
                <a16:creationId xmlns:a16="http://schemas.microsoft.com/office/drawing/2014/main" id="{CE694AA1-5D19-41A2-A9B5-FBBA5BB1FCEF}"/>
              </a:ext>
            </a:extLst>
          </p:cNvPr>
          <p:cNvSpPr>
            <a:spLocks noGrp="1" noChangeArrowheads="1"/>
          </p:cNvSpPr>
          <p:nvPr>
            <p:ph idx="1"/>
          </p:nvPr>
        </p:nvSpPr>
        <p:spPr bwMode="auto">
          <a:xfrm>
            <a:off x="143123" y="1076029"/>
            <a:ext cx="885775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defTabSz="914400">
              <a:buNone/>
            </a:pPr>
            <a:r>
              <a:rPr lang="en-US" altLang="en-US" sz="1800" dirty="0">
                <a:latin typeface="Corbel Light" panose="020B0303020204020204" pitchFamily="34" charset="0"/>
              </a:rPr>
              <a:t>I am appreciative of your understanding and would be grateful if you could grant me a short extension of [mention the specific amount of extra time you need]. This extra time would allow me to produce the high-quality work that I strive for in your course.</a:t>
            </a:r>
          </a:p>
          <a:p>
            <a:pPr marL="0" lvl="0" indent="0" defTabSz="914400">
              <a:buNone/>
            </a:pPr>
            <a:endParaRPr lang="en-US" altLang="en-US" sz="1800" dirty="0">
              <a:latin typeface="Corbel Light" panose="020B0303020204020204" pitchFamily="34" charset="0"/>
            </a:endParaRPr>
          </a:p>
          <a:p>
            <a:pPr marL="0" lvl="0" indent="0" defTabSz="914400">
              <a:buNone/>
            </a:pPr>
            <a:r>
              <a:rPr lang="en-US" altLang="en-US" sz="1800" dirty="0">
                <a:latin typeface="Corbel Light" panose="020B0303020204020204" pitchFamily="34" charset="0"/>
              </a:rPr>
              <a:t>I understand the importance of adhering to deadlines and will ensure that my essay is submitted promptly with this extension in mind. I would like to emphasize that I am fully committed to the course and am working diligently to manage this situation.</a:t>
            </a:r>
          </a:p>
          <a:p>
            <a:pPr marL="0" lvl="0" indent="0" defTabSz="914400">
              <a:buNone/>
            </a:pPr>
            <a:endParaRPr lang="en-US" altLang="en-US" sz="1800" dirty="0">
              <a:latin typeface="Corbel Light" panose="020B0303020204020204" pitchFamily="34" charset="0"/>
            </a:endParaRPr>
          </a:p>
          <a:p>
            <a:pPr marL="0" lvl="0" indent="0" defTabSz="914400">
              <a:buNone/>
            </a:pPr>
            <a:r>
              <a:rPr lang="en-US" altLang="en-US" sz="1800" dirty="0">
                <a:latin typeface="Corbel Light" panose="020B0303020204020204" pitchFamily="34" charset="0"/>
              </a:rPr>
              <a:t>If you require any documentation or additional information, please do not hesitate to let me know, and I will provide it promptly.</a:t>
            </a:r>
          </a:p>
          <a:p>
            <a:pPr marL="0" lvl="0" indent="0" defTabSz="914400">
              <a:buNone/>
            </a:pPr>
            <a:endParaRPr lang="en-US" altLang="en-US" sz="1800" dirty="0">
              <a:latin typeface="Corbel Light" panose="020B03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orbel Light" panose="020B0303020204020204" pitchFamily="34" charset="0"/>
            </a:endParaRPr>
          </a:p>
        </p:txBody>
      </p:sp>
    </p:spTree>
    <p:extLst>
      <p:ext uri="{BB962C8B-B14F-4D97-AF65-F5344CB8AC3E}">
        <p14:creationId xmlns:p14="http://schemas.microsoft.com/office/powerpoint/2010/main" val="401845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B033-5482-4750-B0CC-8BCCDEAAFD83}"/>
              </a:ext>
            </a:extLst>
          </p:cNvPr>
          <p:cNvSpPr>
            <a:spLocks noGrp="1"/>
          </p:cNvSpPr>
          <p:nvPr>
            <p:ph type="title"/>
          </p:nvPr>
        </p:nvSpPr>
        <p:spPr/>
        <p:txBody>
          <a:bodyPr/>
          <a:lstStyle/>
          <a:p>
            <a:r>
              <a:rPr lang="en-US" dirty="0">
                <a:latin typeface="Adobe Fan Heiti Std B" panose="020B0700000000000000" pitchFamily="34" charset="-128"/>
                <a:ea typeface="Adobe Fan Heiti Std B" panose="020B0700000000000000" pitchFamily="34" charset="-128"/>
              </a:rPr>
              <a:t>AI as Tutor</a:t>
            </a:r>
          </a:p>
        </p:txBody>
      </p:sp>
      <p:sp>
        <p:nvSpPr>
          <p:cNvPr id="3" name="Content Placeholder 2">
            <a:extLst>
              <a:ext uri="{FF2B5EF4-FFF2-40B4-BE49-F238E27FC236}">
                <a16:creationId xmlns:a16="http://schemas.microsoft.com/office/drawing/2014/main" id="{0F29614A-2EBD-4B32-8C12-9E46855BA147}"/>
              </a:ext>
            </a:extLst>
          </p:cNvPr>
          <p:cNvSpPr>
            <a:spLocks noGrp="1"/>
          </p:cNvSpPr>
          <p:nvPr>
            <p:ph idx="1"/>
          </p:nvPr>
        </p:nvSpPr>
        <p:spPr/>
        <p:txBody>
          <a:bodyPr>
            <a:normAutofit/>
          </a:bodyPr>
          <a:lstStyle/>
          <a:p>
            <a:pPr marL="514350" indent="-514350">
              <a:buFont typeface="+mj-lt"/>
              <a:buAutoNum type="arabicPeriod"/>
            </a:pPr>
            <a:r>
              <a:rPr lang="en-US" dirty="0">
                <a:latin typeface="Corbel Light" panose="020B0303020204020204" pitchFamily="34" charset="0"/>
              </a:rPr>
              <a:t>What is the primary purpose of cellular mitosis? </a:t>
            </a:r>
          </a:p>
          <a:p>
            <a:pPr marL="914400" lvl="1" indent="-514350">
              <a:buAutoNum type="alphaLcParenR"/>
            </a:pPr>
            <a:r>
              <a:rPr lang="en-US" dirty="0">
                <a:latin typeface="Corbel Light" panose="020B0303020204020204" pitchFamily="34" charset="0"/>
              </a:rPr>
              <a:t>To create genetically identical daughter cells </a:t>
            </a:r>
          </a:p>
          <a:p>
            <a:pPr marL="914400" lvl="1" indent="-514350">
              <a:buAutoNum type="alphaLcParenR"/>
            </a:pPr>
            <a:r>
              <a:rPr lang="en-US" dirty="0">
                <a:latin typeface="Corbel Light" panose="020B0303020204020204" pitchFamily="34" charset="0"/>
              </a:rPr>
              <a:t>To introduce genetic diversity </a:t>
            </a:r>
          </a:p>
          <a:p>
            <a:pPr marL="914400" lvl="1" indent="-514350">
              <a:buAutoNum type="alphaLcParenR"/>
            </a:pPr>
            <a:r>
              <a:rPr lang="en-US" dirty="0">
                <a:latin typeface="Corbel Light" panose="020B0303020204020204" pitchFamily="34" charset="0"/>
              </a:rPr>
              <a:t>To produce haploid cells </a:t>
            </a:r>
          </a:p>
          <a:p>
            <a:pPr marL="914400" lvl="1" indent="-514350">
              <a:buAutoNum type="alphaLcParenR"/>
            </a:pPr>
            <a:r>
              <a:rPr lang="en-US" dirty="0">
                <a:latin typeface="Corbel Light" panose="020B0303020204020204" pitchFamily="34" charset="0"/>
              </a:rPr>
              <a:t>d) To repair damaged DNA</a:t>
            </a:r>
          </a:p>
        </p:txBody>
      </p:sp>
    </p:spTree>
    <p:extLst>
      <p:ext uri="{BB962C8B-B14F-4D97-AF65-F5344CB8AC3E}">
        <p14:creationId xmlns:p14="http://schemas.microsoft.com/office/powerpoint/2010/main" val="4221884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B033-5482-4750-B0CC-8BCCDEAAFD83}"/>
              </a:ext>
            </a:extLst>
          </p:cNvPr>
          <p:cNvSpPr>
            <a:spLocks noGrp="1"/>
          </p:cNvSpPr>
          <p:nvPr>
            <p:ph type="title"/>
          </p:nvPr>
        </p:nvSpPr>
        <p:spPr/>
        <p:txBody>
          <a:bodyPr/>
          <a:lstStyle/>
          <a:p>
            <a:r>
              <a:rPr lang="en-US" dirty="0">
                <a:latin typeface="Adobe Fan Heiti Std B" panose="020B0700000000000000" pitchFamily="34" charset="-128"/>
                <a:ea typeface="Adobe Fan Heiti Std B" panose="020B0700000000000000" pitchFamily="34" charset="-128"/>
              </a:rPr>
              <a:t>AI as Tutor</a:t>
            </a:r>
          </a:p>
        </p:txBody>
      </p:sp>
      <p:sp>
        <p:nvSpPr>
          <p:cNvPr id="3" name="Content Placeholder 2">
            <a:extLst>
              <a:ext uri="{FF2B5EF4-FFF2-40B4-BE49-F238E27FC236}">
                <a16:creationId xmlns:a16="http://schemas.microsoft.com/office/drawing/2014/main" id="{0F29614A-2EBD-4B32-8C12-9E46855BA147}"/>
              </a:ext>
            </a:extLst>
          </p:cNvPr>
          <p:cNvSpPr>
            <a:spLocks noGrp="1"/>
          </p:cNvSpPr>
          <p:nvPr>
            <p:ph idx="1"/>
          </p:nvPr>
        </p:nvSpPr>
        <p:spPr>
          <a:xfrm>
            <a:off x="457200" y="1104739"/>
            <a:ext cx="8229600" cy="3394472"/>
          </a:xfrm>
        </p:spPr>
        <p:txBody>
          <a:bodyPr>
            <a:normAutofit lnSpcReduction="10000"/>
          </a:bodyPr>
          <a:lstStyle/>
          <a:p>
            <a:pPr marL="0" indent="0">
              <a:buNone/>
            </a:pPr>
            <a:r>
              <a:rPr lang="en-US" dirty="0">
                <a:latin typeface="Corbel Light" panose="020B0303020204020204" pitchFamily="34" charset="0"/>
              </a:rPr>
              <a:t>3. In a diploid organism with 2n=6, how many chromosomes are present in each daughter cell following mitosis?</a:t>
            </a:r>
          </a:p>
          <a:p>
            <a:pPr marL="914400" lvl="1" indent="-514350">
              <a:buFont typeface="+mj-lt"/>
              <a:buAutoNum type="alphaLcParenR"/>
            </a:pPr>
            <a:r>
              <a:rPr lang="en-US" dirty="0">
                <a:latin typeface="Corbel Light" panose="020B0303020204020204" pitchFamily="34" charset="0"/>
              </a:rPr>
              <a:t>3</a:t>
            </a:r>
          </a:p>
          <a:p>
            <a:pPr marL="914400" lvl="1" indent="-514350">
              <a:buFont typeface="+mj-lt"/>
              <a:buAutoNum type="alphaLcParenR"/>
            </a:pPr>
            <a:r>
              <a:rPr lang="en-US" dirty="0">
                <a:latin typeface="Corbel Light" panose="020B0303020204020204" pitchFamily="34" charset="0"/>
              </a:rPr>
              <a:t>6</a:t>
            </a:r>
          </a:p>
          <a:p>
            <a:pPr marL="914400" lvl="1" indent="-514350">
              <a:buFont typeface="+mj-lt"/>
              <a:buAutoNum type="alphaLcParenR"/>
            </a:pPr>
            <a:r>
              <a:rPr lang="en-US" dirty="0">
                <a:latin typeface="Corbel Light" panose="020B0303020204020204" pitchFamily="34" charset="0"/>
              </a:rPr>
              <a:t>12</a:t>
            </a:r>
          </a:p>
          <a:p>
            <a:pPr marL="914400" lvl="1" indent="-514350">
              <a:buFont typeface="+mj-lt"/>
              <a:buAutoNum type="alphaLcParenR"/>
            </a:pPr>
            <a:r>
              <a:rPr lang="en-US" dirty="0">
                <a:latin typeface="Corbel Light" panose="020B0303020204020204" pitchFamily="34" charset="0"/>
              </a:rPr>
              <a:t>2</a:t>
            </a:r>
          </a:p>
        </p:txBody>
      </p:sp>
    </p:spTree>
    <p:extLst>
      <p:ext uri="{BB962C8B-B14F-4D97-AF65-F5344CB8AC3E}">
        <p14:creationId xmlns:p14="http://schemas.microsoft.com/office/powerpoint/2010/main" val="3578567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29614A-2EBD-4B32-8C12-9E46855BA147}"/>
              </a:ext>
            </a:extLst>
          </p:cNvPr>
          <p:cNvSpPr>
            <a:spLocks noGrp="1"/>
          </p:cNvSpPr>
          <p:nvPr>
            <p:ph idx="1"/>
          </p:nvPr>
        </p:nvSpPr>
        <p:spPr>
          <a:xfrm>
            <a:off x="457200" y="2400852"/>
            <a:ext cx="8229600" cy="2098358"/>
          </a:xfrm>
        </p:spPr>
        <p:txBody>
          <a:bodyPr numCol="2">
            <a:normAutofit fontScale="70000" lnSpcReduction="20000"/>
          </a:bodyPr>
          <a:lstStyle/>
          <a:p>
            <a:r>
              <a:rPr lang="en-US" dirty="0">
                <a:latin typeface="Corbel Light" panose="020B0303020204020204" pitchFamily="34" charset="0"/>
              </a:rPr>
              <a:t>Reach out to your professors</a:t>
            </a:r>
          </a:p>
          <a:p>
            <a:endParaRPr lang="en-US" dirty="0">
              <a:latin typeface="Corbel Light" panose="020B0303020204020204" pitchFamily="34" charset="0"/>
            </a:endParaRPr>
          </a:p>
          <a:p>
            <a:r>
              <a:rPr lang="en-US" dirty="0">
                <a:latin typeface="Corbel Light" panose="020B0303020204020204" pitchFamily="34" charset="0"/>
              </a:rPr>
              <a:t>Seek academic support</a:t>
            </a:r>
          </a:p>
          <a:p>
            <a:endParaRPr lang="en-US" dirty="0">
              <a:latin typeface="Corbel Light" panose="020B0303020204020204" pitchFamily="34" charset="0"/>
            </a:endParaRPr>
          </a:p>
          <a:p>
            <a:r>
              <a:rPr lang="en-US" dirty="0">
                <a:latin typeface="Corbel Light" panose="020B0303020204020204" pitchFamily="34" charset="0"/>
              </a:rPr>
              <a:t>Consider counseling services</a:t>
            </a:r>
            <a:br>
              <a:rPr lang="en-US" dirty="0">
                <a:latin typeface="Corbel Light" panose="020B0303020204020204" pitchFamily="34" charset="0"/>
              </a:rPr>
            </a:br>
            <a:endParaRPr lang="en-US" dirty="0">
              <a:latin typeface="Corbel Light" panose="020B0303020204020204" pitchFamily="34" charset="0"/>
            </a:endParaRPr>
          </a:p>
          <a:p>
            <a:r>
              <a:rPr lang="en-US" dirty="0">
                <a:latin typeface="Corbel Light" panose="020B0303020204020204" pitchFamily="34" charset="0"/>
              </a:rPr>
              <a:t>Join Clubs or Organizations</a:t>
            </a:r>
          </a:p>
          <a:p>
            <a:endParaRPr lang="en-US" dirty="0">
              <a:latin typeface="Corbel Light" panose="020B0303020204020204" pitchFamily="34" charset="0"/>
            </a:endParaRPr>
          </a:p>
          <a:p>
            <a:r>
              <a:rPr lang="en-US" dirty="0">
                <a:latin typeface="Corbel Light" panose="020B0303020204020204" pitchFamily="34" charset="0"/>
              </a:rPr>
              <a:t>Talk to your parents</a:t>
            </a:r>
            <a:br>
              <a:rPr lang="en-US" dirty="0">
                <a:latin typeface="Corbel Light" panose="020B0303020204020204" pitchFamily="34" charset="0"/>
              </a:rPr>
            </a:br>
            <a:endParaRPr lang="en-US" dirty="0">
              <a:latin typeface="Corbel Light" panose="020B0303020204020204" pitchFamily="34" charset="0"/>
            </a:endParaRPr>
          </a:p>
          <a:p>
            <a:r>
              <a:rPr lang="en-US" dirty="0">
                <a:latin typeface="Corbel Light" panose="020B0303020204020204" pitchFamily="34" charset="0"/>
              </a:rPr>
              <a:t>Consider your options</a:t>
            </a:r>
            <a:br>
              <a:rPr lang="en-US" dirty="0">
                <a:latin typeface="Corbel Light" panose="020B0303020204020204" pitchFamily="34" charset="0"/>
              </a:rPr>
            </a:br>
            <a:endParaRPr lang="en-US" dirty="0">
              <a:latin typeface="Corbel Light" panose="020B0303020204020204" pitchFamily="34" charset="0"/>
            </a:endParaRPr>
          </a:p>
        </p:txBody>
      </p:sp>
      <p:sp>
        <p:nvSpPr>
          <p:cNvPr id="5" name="Rectangle 4">
            <a:extLst>
              <a:ext uri="{FF2B5EF4-FFF2-40B4-BE49-F238E27FC236}">
                <a16:creationId xmlns:a16="http://schemas.microsoft.com/office/drawing/2014/main" id="{037C0B34-347A-4D89-9C63-2E26BF094705}"/>
              </a:ext>
            </a:extLst>
          </p:cNvPr>
          <p:cNvSpPr/>
          <p:nvPr/>
        </p:nvSpPr>
        <p:spPr>
          <a:xfrm>
            <a:off x="457200" y="1131876"/>
            <a:ext cx="8563555" cy="1200329"/>
          </a:xfrm>
          <a:prstGeom prst="rect">
            <a:avLst/>
          </a:prstGeom>
        </p:spPr>
        <p:txBody>
          <a:bodyPr wrap="square">
            <a:spAutoFit/>
          </a:bodyPr>
          <a:lstStyle/>
          <a:p>
            <a:r>
              <a:rPr lang="en-US" dirty="0">
                <a:latin typeface="Corbel Light" panose="020B0303020204020204" pitchFamily="34" charset="0"/>
              </a:rPr>
              <a:t>I'm really sorry to hear that you're going through such a tough time at college. It's not uncommon to feel overwhelmed and stressed, especially when you're struggling academically and feeling socially isolated. Here are some steps you can take to help manage these challenges:</a:t>
            </a:r>
          </a:p>
        </p:txBody>
      </p:sp>
      <p:sp>
        <p:nvSpPr>
          <p:cNvPr id="2" name="Title 1">
            <a:extLst>
              <a:ext uri="{FF2B5EF4-FFF2-40B4-BE49-F238E27FC236}">
                <a16:creationId xmlns:a16="http://schemas.microsoft.com/office/drawing/2014/main" id="{5563B033-5482-4750-B0CC-8BCCDEAAFD83}"/>
              </a:ext>
            </a:extLst>
          </p:cNvPr>
          <p:cNvSpPr>
            <a:spLocks noGrp="1"/>
          </p:cNvSpPr>
          <p:nvPr>
            <p:ph type="title"/>
          </p:nvPr>
        </p:nvSpPr>
        <p:spPr/>
        <p:txBody>
          <a:bodyPr/>
          <a:lstStyle/>
          <a:p>
            <a:r>
              <a:rPr lang="en-US" dirty="0">
                <a:latin typeface="Adobe Fan Heiti Std B" panose="020B0700000000000000" pitchFamily="34" charset="-128"/>
                <a:ea typeface="Adobe Fan Heiti Std B" panose="020B0700000000000000" pitchFamily="34" charset="-128"/>
              </a:rPr>
              <a:t>AI as Friend</a:t>
            </a:r>
          </a:p>
        </p:txBody>
      </p:sp>
    </p:spTree>
    <p:extLst>
      <p:ext uri="{BB962C8B-B14F-4D97-AF65-F5344CB8AC3E}">
        <p14:creationId xmlns:p14="http://schemas.microsoft.com/office/powerpoint/2010/main" val="3675185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3C85B-BCE3-477C-A360-0FD98E0B2FA8}"/>
              </a:ext>
            </a:extLst>
          </p:cNvPr>
          <p:cNvSpPr/>
          <p:nvPr/>
        </p:nvSpPr>
        <p:spPr>
          <a:xfrm>
            <a:off x="230588" y="1519172"/>
            <a:ext cx="8790167" cy="1754326"/>
          </a:xfrm>
          <a:prstGeom prst="rect">
            <a:avLst/>
          </a:prstGeom>
        </p:spPr>
        <p:txBody>
          <a:bodyPr wrap="square">
            <a:spAutoFit/>
          </a:bodyPr>
          <a:lstStyle/>
          <a:p>
            <a:endParaRPr lang="en-US" dirty="0">
              <a:latin typeface="Corbel Light" panose="020B0303020204020204" pitchFamily="34" charset="0"/>
            </a:endParaRPr>
          </a:p>
          <a:p>
            <a:r>
              <a:rPr lang="en-US" dirty="0">
                <a:latin typeface="Corbel Light" panose="020B0303020204020204" pitchFamily="34" charset="0"/>
              </a:rPr>
              <a:t>Remember that you're not alone, and many students face challenges in college. Seeking help and support from various resources on campus can make a significant difference in your experience. Don't hesitate to reach out to friends, family, or professional counselors if you need someone to talk to. Your college's staff and services are there to support you through this difficult period.</a:t>
            </a:r>
          </a:p>
        </p:txBody>
      </p:sp>
      <p:sp>
        <p:nvSpPr>
          <p:cNvPr id="2" name="Title 1">
            <a:extLst>
              <a:ext uri="{FF2B5EF4-FFF2-40B4-BE49-F238E27FC236}">
                <a16:creationId xmlns:a16="http://schemas.microsoft.com/office/drawing/2014/main" id="{5563B033-5482-4750-B0CC-8BCCDEAAFD83}"/>
              </a:ext>
            </a:extLst>
          </p:cNvPr>
          <p:cNvSpPr>
            <a:spLocks noGrp="1"/>
          </p:cNvSpPr>
          <p:nvPr>
            <p:ph type="title"/>
          </p:nvPr>
        </p:nvSpPr>
        <p:spPr/>
        <p:txBody>
          <a:bodyPr/>
          <a:lstStyle/>
          <a:p>
            <a:r>
              <a:rPr lang="en-US" dirty="0">
                <a:latin typeface="Adobe Fan Heiti Std B" panose="020B0700000000000000" pitchFamily="34" charset="-128"/>
                <a:ea typeface="Adobe Fan Heiti Std B" panose="020B0700000000000000" pitchFamily="34" charset="-128"/>
              </a:rPr>
              <a:t>AI as Friend</a:t>
            </a:r>
          </a:p>
        </p:txBody>
      </p:sp>
    </p:spTree>
    <p:extLst>
      <p:ext uri="{BB962C8B-B14F-4D97-AF65-F5344CB8AC3E}">
        <p14:creationId xmlns:p14="http://schemas.microsoft.com/office/powerpoint/2010/main" val="3434536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67C2-DF35-4FCD-9D10-0E7A4DEDBF41}"/>
              </a:ext>
            </a:extLst>
          </p:cNvPr>
          <p:cNvSpPr>
            <a:spLocks noGrp="1"/>
          </p:cNvSpPr>
          <p:nvPr>
            <p:ph type="title"/>
          </p:nvPr>
        </p:nvSpPr>
        <p:spPr/>
        <p:txBody>
          <a:bodyPr>
            <a:normAutofit fontScale="90000"/>
          </a:bodyPr>
          <a:lstStyle/>
          <a:p>
            <a:r>
              <a:rPr lang="en-US" dirty="0"/>
              <a:t>What Questions Do We Need to Ask Ourselves?</a:t>
            </a:r>
          </a:p>
        </p:txBody>
      </p:sp>
      <p:sp>
        <p:nvSpPr>
          <p:cNvPr id="3" name="Text Placeholder 2">
            <a:extLst>
              <a:ext uri="{FF2B5EF4-FFF2-40B4-BE49-F238E27FC236}">
                <a16:creationId xmlns:a16="http://schemas.microsoft.com/office/drawing/2014/main" id="{865C8576-A62C-4627-8F2F-0E8500E8C70B}"/>
              </a:ext>
            </a:extLst>
          </p:cNvPr>
          <p:cNvSpPr>
            <a:spLocks noGrp="1"/>
          </p:cNvSpPr>
          <p:nvPr>
            <p:ph type="body" idx="1"/>
          </p:nvPr>
        </p:nvSpPr>
        <p:spPr/>
        <p:txBody>
          <a:bodyPr/>
          <a:lstStyle/>
          <a:p>
            <a:r>
              <a:rPr lang="en-US" dirty="0"/>
              <a:t>Is AI *really* going to change the world?</a:t>
            </a:r>
          </a:p>
        </p:txBody>
      </p:sp>
    </p:spTree>
    <p:extLst>
      <p:ext uri="{BB962C8B-B14F-4D97-AF65-F5344CB8AC3E}">
        <p14:creationId xmlns:p14="http://schemas.microsoft.com/office/powerpoint/2010/main" val="401103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09DFD95-9381-48BE-94E7-F5249F23FB9A}"/>
              </a:ext>
            </a:extLst>
          </p:cNvPr>
          <p:cNvSpPr txBox="1"/>
          <p:nvPr/>
        </p:nvSpPr>
        <p:spPr>
          <a:xfrm>
            <a:off x="4281055" y="4495800"/>
            <a:ext cx="4436302" cy="461665"/>
          </a:xfrm>
          <a:prstGeom prst="rect">
            <a:avLst/>
          </a:prstGeom>
          <a:noFill/>
        </p:spPr>
        <p:txBody>
          <a:bodyPr wrap="square" rtlCol="0">
            <a:spAutoFit/>
          </a:bodyPr>
          <a:lstStyle/>
          <a:p>
            <a:r>
              <a:rPr lang="en-US" sz="1200" dirty="0"/>
              <a:t>Selwyn, N. Constructive Criticism? Working with (Rather than Against) the AIED Back-Lash. </a:t>
            </a:r>
            <a:r>
              <a:rPr lang="en-US" sz="1200" i="1" dirty="0"/>
              <a:t>Int J </a:t>
            </a:r>
            <a:r>
              <a:rPr lang="en-US" sz="1200" i="1" dirty="0" err="1"/>
              <a:t>Artif</a:t>
            </a:r>
            <a:r>
              <a:rPr lang="en-US" sz="1200" i="1" dirty="0"/>
              <a:t> </a:t>
            </a:r>
            <a:r>
              <a:rPr lang="en-US" sz="1200" i="1" dirty="0" err="1"/>
              <a:t>Intell</a:t>
            </a:r>
            <a:r>
              <a:rPr lang="en-US" sz="1200" i="1" dirty="0"/>
              <a:t> Educ</a:t>
            </a:r>
            <a:r>
              <a:rPr lang="en-US" sz="1200" dirty="0"/>
              <a:t> (2023). </a:t>
            </a:r>
          </a:p>
        </p:txBody>
      </p:sp>
      <p:pic>
        <p:nvPicPr>
          <p:cNvPr id="1026" name="Picture 2" descr="figure 1">
            <a:extLst>
              <a:ext uri="{FF2B5EF4-FFF2-40B4-BE49-F238E27FC236}">
                <a16:creationId xmlns:a16="http://schemas.microsoft.com/office/drawing/2014/main" id="{D40AADFA-80A6-40AD-B8E0-C98718434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943" y="256309"/>
            <a:ext cx="4366413" cy="4239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EAD852C-AA4C-48D8-BF19-5E92C457D38B}"/>
              </a:ext>
            </a:extLst>
          </p:cNvPr>
          <p:cNvSpPr txBox="1"/>
          <p:nvPr/>
        </p:nvSpPr>
        <p:spPr>
          <a:xfrm>
            <a:off x="234812" y="2696225"/>
            <a:ext cx="3881254" cy="923330"/>
          </a:xfrm>
          <a:prstGeom prst="rect">
            <a:avLst/>
          </a:prstGeom>
          <a:noFill/>
        </p:spPr>
        <p:txBody>
          <a:bodyPr wrap="square" rtlCol="0">
            <a:spAutoFit/>
          </a:bodyPr>
          <a:lstStyle/>
          <a:p>
            <a:pPr algn="r"/>
            <a:r>
              <a:rPr lang="en-US" b="1" dirty="0">
                <a:latin typeface="Corbel Light" panose="020B0303020204020204" pitchFamily="34" charset="0"/>
              </a:rPr>
              <a:t>What is our institutional context?</a:t>
            </a:r>
          </a:p>
          <a:p>
            <a:pPr algn="r"/>
            <a:endParaRPr lang="en-US" b="1" dirty="0">
              <a:latin typeface="Corbel Light" panose="020B0303020204020204" pitchFamily="34" charset="0"/>
            </a:endParaRPr>
          </a:p>
          <a:p>
            <a:pPr algn="r"/>
            <a:r>
              <a:rPr lang="en-US" b="1" dirty="0">
                <a:latin typeface="Corbel Light" panose="020B0303020204020204" pitchFamily="34" charset="0"/>
              </a:rPr>
              <a:t>What happens if we don’t let them use it?</a:t>
            </a:r>
          </a:p>
        </p:txBody>
      </p:sp>
      <p:sp>
        <p:nvSpPr>
          <p:cNvPr id="10" name="TextBox 9">
            <a:extLst>
              <a:ext uri="{FF2B5EF4-FFF2-40B4-BE49-F238E27FC236}">
                <a16:creationId xmlns:a16="http://schemas.microsoft.com/office/drawing/2014/main" id="{450EE335-F4FD-42A6-ACCD-CB7039A3537F}"/>
              </a:ext>
            </a:extLst>
          </p:cNvPr>
          <p:cNvSpPr txBox="1"/>
          <p:nvPr/>
        </p:nvSpPr>
        <p:spPr>
          <a:xfrm>
            <a:off x="426644" y="1193007"/>
            <a:ext cx="2651175" cy="923330"/>
          </a:xfrm>
          <a:prstGeom prst="rect">
            <a:avLst/>
          </a:prstGeom>
          <a:noFill/>
        </p:spPr>
        <p:txBody>
          <a:bodyPr wrap="none" rtlCol="0">
            <a:spAutoFit/>
          </a:bodyPr>
          <a:lstStyle/>
          <a:p>
            <a:r>
              <a:rPr lang="en-US" b="1" dirty="0">
                <a:latin typeface="Corbel Light" panose="020B0303020204020204" pitchFamily="34" charset="0"/>
              </a:rPr>
              <a:t>Should our students use AI?</a:t>
            </a:r>
          </a:p>
          <a:p>
            <a:endParaRPr lang="en-US" b="1" dirty="0">
              <a:latin typeface="Corbel Light" panose="020B0303020204020204" pitchFamily="34" charset="0"/>
            </a:endParaRPr>
          </a:p>
          <a:p>
            <a:r>
              <a:rPr lang="en-US" b="1" dirty="0">
                <a:latin typeface="Corbel Light" panose="020B0303020204020204" pitchFamily="34" charset="0"/>
              </a:rPr>
              <a:t>Should we?</a:t>
            </a:r>
          </a:p>
        </p:txBody>
      </p:sp>
      <p:sp>
        <p:nvSpPr>
          <p:cNvPr id="9" name="Title 1">
            <a:extLst>
              <a:ext uri="{FF2B5EF4-FFF2-40B4-BE49-F238E27FC236}">
                <a16:creationId xmlns:a16="http://schemas.microsoft.com/office/drawing/2014/main" id="{C43BA82E-0A5E-4931-9235-17F1FFFF8F4E}"/>
              </a:ext>
            </a:extLst>
          </p:cNvPr>
          <p:cNvSpPr>
            <a:spLocks noGrp="1"/>
          </p:cNvSpPr>
          <p:nvPr>
            <p:ph type="title"/>
          </p:nvPr>
        </p:nvSpPr>
        <p:spPr>
          <a:xfrm>
            <a:off x="0" y="296033"/>
            <a:ext cx="4350943" cy="857250"/>
          </a:xfrm>
        </p:spPr>
        <p:txBody>
          <a:bodyPr>
            <a:normAutofit/>
          </a:bodyPr>
          <a:lstStyle/>
          <a:p>
            <a:r>
              <a:rPr lang="en-US" sz="3600" dirty="0">
                <a:latin typeface="Adobe Fan Heiti Std B" panose="020B0700000000000000" pitchFamily="34" charset="-128"/>
                <a:ea typeface="Adobe Fan Heiti Std B" panose="020B0700000000000000" pitchFamily="34" charset="-128"/>
              </a:rPr>
              <a:t>Where Do We Fit?</a:t>
            </a:r>
          </a:p>
        </p:txBody>
      </p:sp>
    </p:spTree>
    <p:extLst>
      <p:ext uri="{BB962C8B-B14F-4D97-AF65-F5344CB8AC3E}">
        <p14:creationId xmlns:p14="http://schemas.microsoft.com/office/powerpoint/2010/main" val="475252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1B2F13-F8BA-4233-8D24-5D11E59921FC}"/>
              </a:ext>
            </a:extLst>
          </p:cNvPr>
          <p:cNvSpPr txBox="1"/>
          <p:nvPr/>
        </p:nvSpPr>
        <p:spPr>
          <a:xfrm>
            <a:off x="2002560" y="2742119"/>
            <a:ext cx="4227010" cy="830997"/>
          </a:xfrm>
          <a:prstGeom prst="rect">
            <a:avLst/>
          </a:prstGeom>
          <a:noFill/>
        </p:spPr>
        <p:txBody>
          <a:bodyPr wrap="square" rtlCol="0">
            <a:spAutoFit/>
          </a:bodyPr>
          <a:lstStyle/>
          <a:p>
            <a:pPr algn="ctr"/>
            <a:r>
              <a:rPr lang="en-US" sz="2400" b="1" dirty="0">
                <a:latin typeface="Corbel Light" panose="020B0303020204020204" pitchFamily="34" charset="0"/>
              </a:rPr>
              <a:t>Is the use of AI tools like </a:t>
            </a:r>
            <a:r>
              <a:rPr lang="en-US" sz="2400" b="1" dirty="0" err="1">
                <a:latin typeface="Corbel Light" panose="020B0303020204020204" pitchFamily="34" charset="0"/>
              </a:rPr>
              <a:t>ChatGPT</a:t>
            </a:r>
            <a:r>
              <a:rPr lang="en-US" sz="2400" b="1" dirty="0">
                <a:latin typeface="Corbel Light" panose="020B0303020204020204" pitchFamily="34" charset="0"/>
              </a:rPr>
              <a:t>, itself, accessible to our students?</a:t>
            </a:r>
          </a:p>
        </p:txBody>
      </p:sp>
      <p:sp>
        <p:nvSpPr>
          <p:cNvPr id="10" name="TextBox 9">
            <a:extLst>
              <a:ext uri="{FF2B5EF4-FFF2-40B4-BE49-F238E27FC236}">
                <a16:creationId xmlns:a16="http://schemas.microsoft.com/office/drawing/2014/main" id="{450EE335-F4FD-42A6-ACCD-CB7039A3537F}"/>
              </a:ext>
            </a:extLst>
          </p:cNvPr>
          <p:cNvSpPr txBox="1"/>
          <p:nvPr/>
        </p:nvSpPr>
        <p:spPr>
          <a:xfrm>
            <a:off x="1573774" y="1248653"/>
            <a:ext cx="5084583" cy="1200329"/>
          </a:xfrm>
          <a:prstGeom prst="rect">
            <a:avLst/>
          </a:prstGeom>
          <a:noFill/>
        </p:spPr>
        <p:txBody>
          <a:bodyPr wrap="square" rtlCol="0">
            <a:spAutoFit/>
          </a:bodyPr>
          <a:lstStyle/>
          <a:p>
            <a:pPr algn="ctr"/>
            <a:r>
              <a:rPr lang="en-US" sz="2400" b="1" dirty="0">
                <a:latin typeface="Corbel Light" panose="020B0303020204020204" pitchFamily="34" charset="0"/>
              </a:rPr>
              <a:t>Are there any circumstances in which access to </a:t>
            </a:r>
            <a:r>
              <a:rPr lang="en-US" sz="2400" b="1" dirty="0" err="1">
                <a:latin typeface="Corbel Light" panose="020B0303020204020204" pitchFamily="34" charset="0"/>
              </a:rPr>
              <a:t>ChatGPT</a:t>
            </a:r>
            <a:r>
              <a:rPr lang="en-US" sz="2400" b="1" dirty="0">
                <a:latin typeface="Corbel Light" panose="020B0303020204020204" pitchFamily="34" charset="0"/>
              </a:rPr>
              <a:t> may be appropriate as an accommodation for a student?</a:t>
            </a:r>
          </a:p>
        </p:txBody>
      </p:sp>
      <p:sp>
        <p:nvSpPr>
          <p:cNvPr id="9" name="Title 1">
            <a:extLst>
              <a:ext uri="{FF2B5EF4-FFF2-40B4-BE49-F238E27FC236}">
                <a16:creationId xmlns:a16="http://schemas.microsoft.com/office/drawing/2014/main" id="{C43BA82E-0A5E-4931-9235-17F1FFFF8F4E}"/>
              </a:ext>
            </a:extLst>
          </p:cNvPr>
          <p:cNvSpPr>
            <a:spLocks noGrp="1"/>
          </p:cNvSpPr>
          <p:nvPr>
            <p:ph type="title"/>
          </p:nvPr>
        </p:nvSpPr>
        <p:spPr>
          <a:xfrm>
            <a:off x="1640045" y="294193"/>
            <a:ext cx="4952042" cy="857250"/>
          </a:xfrm>
        </p:spPr>
        <p:txBody>
          <a:bodyPr>
            <a:normAutofit/>
          </a:bodyPr>
          <a:lstStyle/>
          <a:p>
            <a:r>
              <a:rPr lang="en-US" sz="3600" dirty="0">
                <a:latin typeface="Adobe Fan Heiti Std B" panose="020B0700000000000000" pitchFamily="34" charset="-128"/>
                <a:ea typeface="Adobe Fan Heiti Std B" panose="020B0700000000000000" pitchFamily="34" charset="-128"/>
              </a:rPr>
              <a:t>Is AI a Tool for Access?</a:t>
            </a:r>
          </a:p>
        </p:txBody>
      </p:sp>
    </p:spTree>
    <p:extLst>
      <p:ext uri="{BB962C8B-B14F-4D97-AF65-F5344CB8AC3E}">
        <p14:creationId xmlns:p14="http://schemas.microsoft.com/office/powerpoint/2010/main" val="4108527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17D1-B231-4EF7-8CCE-B7321C917183}"/>
              </a:ext>
            </a:extLst>
          </p:cNvPr>
          <p:cNvSpPr>
            <a:spLocks noGrp="1"/>
          </p:cNvSpPr>
          <p:nvPr>
            <p:ph type="title"/>
          </p:nvPr>
        </p:nvSpPr>
        <p:spPr/>
        <p:txBody>
          <a:bodyPr/>
          <a:lstStyle/>
          <a:p>
            <a:r>
              <a:rPr lang="en-US" dirty="0"/>
              <a:t>Additional Reading</a:t>
            </a:r>
          </a:p>
        </p:txBody>
      </p:sp>
      <p:sp>
        <p:nvSpPr>
          <p:cNvPr id="3" name="Content Placeholder 2">
            <a:extLst>
              <a:ext uri="{FF2B5EF4-FFF2-40B4-BE49-F238E27FC236}">
                <a16:creationId xmlns:a16="http://schemas.microsoft.com/office/drawing/2014/main" id="{CCA24EF3-1821-4AB3-BABC-936A951D6E39}"/>
              </a:ext>
            </a:extLst>
          </p:cNvPr>
          <p:cNvSpPr>
            <a:spLocks noGrp="1"/>
          </p:cNvSpPr>
          <p:nvPr>
            <p:ph idx="1"/>
          </p:nvPr>
        </p:nvSpPr>
        <p:spPr/>
        <p:txBody>
          <a:bodyPr>
            <a:normAutofit fontScale="62500" lnSpcReduction="20000"/>
          </a:bodyPr>
          <a:lstStyle/>
          <a:p>
            <a:pPr marL="0" indent="0">
              <a:buNone/>
            </a:pPr>
            <a:r>
              <a:rPr lang="en-US" dirty="0"/>
              <a:t>de Winter, J.C. Can </a:t>
            </a:r>
            <a:r>
              <a:rPr lang="en-US" dirty="0" err="1"/>
              <a:t>ChatGPT</a:t>
            </a:r>
            <a:r>
              <a:rPr lang="en-US" dirty="0"/>
              <a:t> Pass High School Exams on English Language Comprehension?. </a:t>
            </a:r>
            <a:r>
              <a:rPr lang="en-US" i="1" dirty="0"/>
              <a:t>Int J </a:t>
            </a:r>
            <a:r>
              <a:rPr lang="en-US" i="1" dirty="0" err="1"/>
              <a:t>Artif</a:t>
            </a:r>
            <a:r>
              <a:rPr lang="en-US" i="1" dirty="0"/>
              <a:t> </a:t>
            </a:r>
            <a:r>
              <a:rPr lang="en-US" i="1" dirty="0" err="1"/>
              <a:t>Intell</a:t>
            </a:r>
            <a:r>
              <a:rPr lang="en-US" i="1" dirty="0"/>
              <a:t> Educ</a:t>
            </a:r>
            <a:r>
              <a:rPr lang="en-US" dirty="0"/>
              <a:t> (2023).</a:t>
            </a:r>
            <a:br>
              <a:rPr lang="en-US" dirty="0"/>
            </a:br>
            <a:endParaRPr lang="en-US" dirty="0"/>
          </a:p>
          <a:p>
            <a:pPr marL="0" indent="0">
              <a:buNone/>
            </a:pPr>
            <a:r>
              <a:rPr lang="en-US" dirty="0"/>
              <a:t>Koedinger, K. Navigating Ethical Benefits and Risks as AIED Comes of Age. </a:t>
            </a:r>
            <a:r>
              <a:rPr lang="en-US" i="1" dirty="0"/>
              <a:t>Int J </a:t>
            </a:r>
            <a:r>
              <a:rPr lang="en-US" i="1" dirty="0" err="1"/>
              <a:t>Artif</a:t>
            </a:r>
            <a:r>
              <a:rPr lang="en-US" i="1" dirty="0"/>
              <a:t> </a:t>
            </a:r>
            <a:r>
              <a:rPr lang="en-US" i="1" dirty="0" err="1"/>
              <a:t>Intell</a:t>
            </a:r>
            <a:r>
              <a:rPr lang="en-US" i="1" dirty="0"/>
              <a:t> Educ</a:t>
            </a:r>
            <a:r>
              <a:rPr lang="en-US" dirty="0"/>
              <a:t> (2023).</a:t>
            </a:r>
            <a:br>
              <a:rPr lang="en-US" dirty="0"/>
            </a:br>
            <a:br>
              <a:rPr lang="en-US" dirty="0"/>
            </a:br>
            <a:r>
              <a:rPr lang="en-US" dirty="0"/>
              <a:t>Selwyn, N. Constructive Criticism? Working with (Rather than Against) the AIED Back-Lash. </a:t>
            </a:r>
            <a:r>
              <a:rPr lang="en-US" i="1" dirty="0"/>
              <a:t>Int J </a:t>
            </a:r>
            <a:r>
              <a:rPr lang="en-US" i="1" dirty="0" err="1"/>
              <a:t>Artif</a:t>
            </a:r>
            <a:r>
              <a:rPr lang="en-US" i="1" dirty="0"/>
              <a:t> </a:t>
            </a:r>
            <a:r>
              <a:rPr lang="en-US" i="1" dirty="0" err="1"/>
              <a:t>Intell</a:t>
            </a:r>
            <a:r>
              <a:rPr lang="en-US" i="1" dirty="0"/>
              <a:t> Educ</a:t>
            </a:r>
            <a:r>
              <a:rPr lang="en-US" dirty="0"/>
              <a:t> (2023). </a:t>
            </a:r>
            <a:br>
              <a:rPr lang="en-US" dirty="0"/>
            </a:br>
            <a:br>
              <a:rPr lang="en-US" dirty="0"/>
            </a:br>
            <a:r>
              <a:rPr lang="en-US" dirty="0" err="1"/>
              <a:t>Zhai</a:t>
            </a:r>
            <a:r>
              <a:rPr lang="en-US" dirty="0"/>
              <a:t>, X. (2022). </a:t>
            </a:r>
            <a:r>
              <a:rPr lang="en-US" i="1" dirty="0" err="1"/>
              <a:t>ChatGPT</a:t>
            </a:r>
            <a:r>
              <a:rPr lang="en-US" i="1" dirty="0"/>
              <a:t> user experience: Implications for education</a:t>
            </a:r>
            <a:r>
              <a:rPr lang="en-US" dirty="0"/>
              <a:t>. ResearchGate. </a:t>
            </a:r>
            <a:r>
              <a:rPr lang="en-US" dirty="0">
                <a:hlinkClick r:id="rId2"/>
              </a:rPr>
              <a:t>https://www.researchgate.net/publication/366463233_ChatGPT_User_Experience_Implications_for_Education</a:t>
            </a:r>
            <a:r>
              <a:rPr lang="en-US" dirty="0"/>
              <a:t>.</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24665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11628A-47A5-428C-B6C8-5AB32B7FC259}"/>
              </a:ext>
              <a:ext uri="{C183D7F6-B498-43B3-948B-1728B52AA6E4}">
                <adec:decorative xmlns:adec="http://schemas.microsoft.com/office/drawing/2017/decorative" val="1"/>
              </a:ext>
            </a:extLst>
          </p:cNvPr>
          <p:cNvPicPr>
            <a:picLocks noChangeAspect="1"/>
          </p:cNvPicPr>
          <p:nvPr/>
        </p:nvPicPr>
        <p:blipFill rotWithShape="1">
          <a:blip r:embed="rId2"/>
          <a:srcRect t="32699" b="25407"/>
          <a:stretch/>
        </p:blipFill>
        <p:spPr>
          <a:xfrm>
            <a:off x="0" y="193746"/>
            <a:ext cx="9144000" cy="2556163"/>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C674C0CA-0CF7-43F3-A3B8-208BB153BE1A}"/>
              </a:ext>
            </a:extLst>
          </p:cNvPr>
          <p:cNvSpPr>
            <a:spLocks noGrp="1"/>
          </p:cNvSpPr>
          <p:nvPr>
            <p:ph type="title"/>
          </p:nvPr>
        </p:nvSpPr>
        <p:spPr>
          <a:xfrm>
            <a:off x="599695" y="3082528"/>
            <a:ext cx="7944609" cy="1021556"/>
          </a:xfrm>
        </p:spPr>
        <p:txBody>
          <a:bodyPr>
            <a:normAutofit/>
          </a:bodyPr>
          <a:lstStyle/>
          <a:p>
            <a:pPr algn="ctr"/>
            <a:r>
              <a:rPr lang="en-US" dirty="0">
                <a:latin typeface="Adobe Fan Heiti Std B" panose="020B0700000000000000" pitchFamily="34" charset="-128"/>
                <a:ea typeface="Adobe Fan Heiti Std B" panose="020B0700000000000000" pitchFamily="34" charset="-128"/>
              </a:rPr>
              <a:t>Q + A Time!</a:t>
            </a:r>
          </a:p>
        </p:txBody>
      </p:sp>
    </p:spTree>
    <p:extLst>
      <p:ext uri="{BB962C8B-B14F-4D97-AF65-F5344CB8AC3E}">
        <p14:creationId xmlns:p14="http://schemas.microsoft.com/office/powerpoint/2010/main" val="1231803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150B-76BC-458C-8743-B29F5583A6D3}"/>
              </a:ext>
            </a:extLst>
          </p:cNvPr>
          <p:cNvSpPr>
            <a:spLocks noGrp="1"/>
          </p:cNvSpPr>
          <p:nvPr>
            <p:ph type="title"/>
          </p:nvPr>
        </p:nvSpPr>
        <p:spPr/>
        <p:txBody>
          <a:bodyPr/>
          <a:lstStyle/>
          <a:p>
            <a:r>
              <a:rPr lang="en-US" dirty="0">
                <a:latin typeface="Adobe Fan Heiti Std B" panose="020B0700000000000000" pitchFamily="34" charset="-128"/>
                <a:ea typeface="Adobe Fan Heiti Std B" panose="020B0700000000000000" pitchFamily="34" charset="-128"/>
              </a:rPr>
              <a:t>Session Agenda</a:t>
            </a:r>
          </a:p>
        </p:txBody>
      </p:sp>
      <p:sp>
        <p:nvSpPr>
          <p:cNvPr id="3" name="Content Placeholder 2">
            <a:extLst>
              <a:ext uri="{FF2B5EF4-FFF2-40B4-BE49-F238E27FC236}">
                <a16:creationId xmlns:a16="http://schemas.microsoft.com/office/drawing/2014/main" id="{8BB618DB-CC72-4F7D-9784-556F1FDD2FF2}"/>
              </a:ext>
            </a:extLst>
          </p:cNvPr>
          <p:cNvSpPr>
            <a:spLocks noGrp="1"/>
          </p:cNvSpPr>
          <p:nvPr>
            <p:ph idx="1"/>
          </p:nvPr>
        </p:nvSpPr>
        <p:spPr>
          <a:xfrm>
            <a:off x="457200" y="1006187"/>
            <a:ext cx="8229600" cy="3394472"/>
          </a:xfrm>
        </p:spPr>
        <p:txBody>
          <a:bodyPr/>
          <a:lstStyle/>
          <a:p>
            <a:pPr>
              <a:lnSpc>
                <a:spcPct val="150000"/>
              </a:lnSpc>
              <a:buBlip>
                <a:blip r:embed="rId2">
                  <a:extLst>
                    <a:ext uri="{96DAC541-7B7A-43D3-8B79-37D633B846F1}">
                      <asvg:svgBlip xmlns:asvg="http://schemas.microsoft.com/office/drawing/2016/SVG/main" r:embed="rId3"/>
                    </a:ext>
                  </a:extLst>
                </a:blip>
              </a:buBlip>
            </a:pPr>
            <a:r>
              <a:rPr lang="en-US" dirty="0">
                <a:latin typeface="Corbel Light" panose="020B0303020204020204" pitchFamily="34" charset="0"/>
              </a:rPr>
              <a:t>What is Generative AI?</a:t>
            </a:r>
          </a:p>
          <a:p>
            <a:pPr>
              <a:lnSpc>
                <a:spcPct val="150000"/>
              </a:lnSpc>
              <a:buBlip>
                <a:blip r:embed="rId4">
                  <a:extLst>
                    <a:ext uri="{96DAC541-7B7A-43D3-8B79-37D633B846F1}">
                      <asvg:svgBlip xmlns:asvg="http://schemas.microsoft.com/office/drawing/2016/SVG/main" r:embed="rId5"/>
                    </a:ext>
                  </a:extLst>
                </a:blip>
              </a:buBlip>
            </a:pPr>
            <a:r>
              <a:rPr lang="en-US" dirty="0">
                <a:latin typeface="Corbel Light" panose="020B0303020204020204" pitchFamily="34" charset="0"/>
              </a:rPr>
              <a:t>What are its risks and benefits?</a:t>
            </a:r>
          </a:p>
          <a:p>
            <a:pPr>
              <a:lnSpc>
                <a:spcPct val="150000"/>
              </a:lnSpc>
              <a:buBlip>
                <a:blip r:embed="rId6">
                  <a:extLst>
                    <a:ext uri="{96DAC541-7B7A-43D3-8B79-37D633B846F1}">
                      <asvg:svgBlip xmlns:asvg="http://schemas.microsoft.com/office/drawing/2016/SVG/main" r:embed="rId7"/>
                    </a:ext>
                  </a:extLst>
                </a:blip>
              </a:buBlip>
            </a:pPr>
            <a:r>
              <a:rPr lang="en-US" dirty="0">
                <a:latin typeface="Corbel Light" panose="020B0303020204020204" pitchFamily="34" charset="0"/>
              </a:rPr>
              <a:t>How do/might our students use it?</a:t>
            </a:r>
          </a:p>
          <a:p>
            <a:pPr>
              <a:lnSpc>
                <a:spcPct val="150000"/>
              </a:lnSpc>
              <a:buBlip>
                <a:blip r:embed="rId8">
                  <a:extLst>
                    <a:ext uri="{96DAC541-7B7A-43D3-8B79-37D633B846F1}">
                      <asvg:svgBlip xmlns:asvg="http://schemas.microsoft.com/office/drawing/2016/SVG/main" r:embed="rId9"/>
                    </a:ext>
                  </a:extLst>
                </a:blip>
              </a:buBlip>
            </a:pPr>
            <a:r>
              <a:rPr lang="en-US" dirty="0">
                <a:latin typeface="Corbel Light" panose="020B0303020204020204" pitchFamily="34" charset="0"/>
              </a:rPr>
              <a:t>What questions do we need to ask ourselves?</a:t>
            </a:r>
          </a:p>
          <a:p>
            <a:endParaRPr lang="en-US" dirty="0">
              <a:latin typeface="Corbel Light" panose="020B0303020204020204" pitchFamily="34" charset="0"/>
            </a:endParaRPr>
          </a:p>
          <a:p>
            <a:endParaRPr lang="en-US" dirty="0">
              <a:latin typeface="Corbel Light" panose="020B0303020204020204" pitchFamily="34" charset="0"/>
            </a:endParaRPr>
          </a:p>
        </p:txBody>
      </p:sp>
    </p:spTree>
    <p:extLst>
      <p:ext uri="{BB962C8B-B14F-4D97-AF65-F5344CB8AC3E}">
        <p14:creationId xmlns:p14="http://schemas.microsoft.com/office/powerpoint/2010/main" val="3481205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abble Blocks spell the words Thank You">
            <a:extLst>
              <a:ext uri="{FF2B5EF4-FFF2-40B4-BE49-F238E27FC236}">
                <a16:creationId xmlns:a16="http://schemas.microsoft.com/office/drawing/2014/main" id="{1690364B-AC1D-4177-8B11-19678E1B00F6}"/>
              </a:ext>
            </a:extLst>
          </p:cNvPr>
          <p:cNvPicPr>
            <a:picLocks noChangeAspect="1"/>
          </p:cNvPicPr>
          <p:nvPr/>
        </p:nvPicPr>
        <p:blipFill rotWithShape="1">
          <a:blip r:embed="rId2"/>
          <a:srcRect b="15625"/>
          <a:stretch/>
        </p:blipFill>
        <p:spPr>
          <a:xfrm>
            <a:off x="0" y="0"/>
            <a:ext cx="9144000" cy="5143500"/>
          </a:xfrm>
          <a:prstGeom prst="rect">
            <a:avLst/>
          </a:prstGeom>
        </p:spPr>
      </p:pic>
      <p:sp>
        <p:nvSpPr>
          <p:cNvPr id="2" name="Title 1">
            <a:extLst>
              <a:ext uri="{FF2B5EF4-FFF2-40B4-BE49-F238E27FC236}">
                <a16:creationId xmlns:a16="http://schemas.microsoft.com/office/drawing/2014/main" id="{C674C0CA-0CF7-43F3-A3B8-208BB153BE1A}"/>
              </a:ext>
            </a:extLst>
          </p:cNvPr>
          <p:cNvSpPr>
            <a:spLocks noGrp="1"/>
          </p:cNvSpPr>
          <p:nvPr>
            <p:ph type="title"/>
          </p:nvPr>
        </p:nvSpPr>
        <p:spPr>
          <a:xfrm>
            <a:off x="722312" y="3798156"/>
            <a:ext cx="7944609" cy="1021556"/>
          </a:xfrm>
        </p:spPr>
        <p:txBody>
          <a:bodyPr>
            <a:normAutofit/>
          </a:bodyPr>
          <a:lstStyle/>
          <a:p>
            <a:pPr algn="r"/>
            <a:r>
              <a:rPr lang="en-US" dirty="0">
                <a:latin typeface="Adobe Fan Heiti Std B" panose="020B0700000000000000" pitchFamily="34" charset="-128"/>
                <a:ea typeface="Adobe Fan Heiti Std B" panose="020B0700000000000000" pitchFamily="34" charset="-128"/>
              </a:rPr>
              <a:t>Thank You!</a:t>
            </a:r>
          </a:p>
        </p:txBody>
      </p:sp>
    </p:spTree>
    <p:extLst>
      <p:ext uri="{BB962C8B-B14F-4D97-AF65-F5344CB8AC3E}">
        <p14:creationId xmlns:p14="http://schemas.microsoft.com/office/powerpoint/2010/main" val="107391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67C2-DF35-4FCD-9D10-0E7A4DEDBF41}"/>
              </a:ext>
            </a:extLst>
          </p:cNvPr>
          <p:cNvSpPr>
            <a:spLocks noGrp="1"/>
          </p:cNvSpPr>
          <p:nvPr>
            <p:ph type="title"/>
          </p:nvPr>
        </p:nvSpPr>
        <p:spPr/>
        <p:txBody>
          <a:bodyPr>
            <a:normAutofit fontScale="90000"/>
          </a:bodyPr>
          <a:lstStyle/>
          <a:p>
            <a:r>
              <a:rPr lang="en-US" dirty="0"/>
              <a:t>What is Large Language Model AI?</a:t>
            </a:r>
          </a:p>
        </p:txBody>
      </p:sp>
      <p:sp>
        <p:nvSpPr>
          <p:cNvPr id="3" name="Text Placeholder 2">
            <a:extLst>
              <a:ext uri="{FF2B5EF4-FFF2-40B4-BE49-F238E27FC236}">
                <a16:creationId xmlns:a16="http://schemas.microsoft.com/office/drawing/2014/main" id="{865C8576-A62C-4627-8F2F-0E8500E8C70B}"/>
              </a:ext>
            </a:extLst>
          </p:cNvPr>
          <p:cNvSpPr>
            <a:spLocks noGrp="1"/>
          </p:cNvSpPr>
          <p:nvPr>
            <p:ph type="body" idx="1"/>
          </p:nvPr>
        </p:nvSpPr>
        <p:spPr/>
        <p:txBody>
          <a:bodyPr/>
          <a:lstStyle/>
          <a:p>
            <a:r>
              <a:rPr lang="en-US" dirty="0"/>
              <a:t>Chat GPT, Bard, etc. </a:t>
            </a:r>
          </a:p>
        </p:txBody>
      </p:sp>
    </p:spTree>
    <p:extLst>
      <p:ext uri="{BB962C8B-B14F-4D97-AF65-F5344CB8AC3E}">
        <p14:creationId xmlns:p14="http://schemas.microsoft.com/office/powerpoint/2010/main" val="409316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4922"/>
            <a:ext cx="8229600" cy="857250"/>
          </a:xfrm>
        </p:spPr>
        <p:txBody>
          <a:bodyPr/>
          <a:lstStyle/>
          <a:p>
            <a:r>
              <a:rPr lang="en-US" dirty="0">
                <a:latin typeface="Adobe Fan Heiti Std B" panose="020B0700000000000000" pitchFamily="34" charset="-128"/>
                <a:ea typeface="Adobe Fan Heiti Std B" panose="020B0700000000000000" pitchFamily="34" charset="-128"/>
              </a:rPr>
              <a:t>In Summary</a:t>
            </a:r>
          </a:p>
        </p:txBody>
      </p:sp>
      <p:sp>
        <p:nvSpPr>
          <p:cNvPr id="3" name="Content Placeholder 2"/>
          <p:cNvSpPr>
            <a:spLocks noGrp="1"/>
          </p:cNvSpPr>
          <p:nvPr>
            <p:ph idx="1"/>
          </p:nvPr>
        </p:nvSpPr>
        <p:spPr>
          <a:xfrm>
            <a:off x="457200" y="2679094"/>
            <a:ext cx="8229600" cy="3394472"/>
          </a:xfrm>
        </p:spPr>
        <p:txBody>
          <a:bodyPr/>
          <a:lstStyle/>
          <a:p>
            <a:pPr marL="0" indent="0" algn="ctr">
              <a:buNone/>
            </a:pPr>
            <a:r>
              <a:rPr lang="en-US" dirty="0">
                <a:latin typeface="Corbel Light" panose="020B0303020204020204" pitchFamily="34" charset="0"/>
              </a:rPr>
              <a:t>LLM AI uses an algorithm (Natural Language Processing) to generate language, word by word, in response to a prompt supplied by the user </a:t>
            </a:r>
          </a:p>
        </p:txBody>
      </p:sp>
    </p:spTree>
    <p:extLst>
      <p:ext uri="{BB962C8B-B14F-4D97-AF65-F5344CB8AC3E}">
        <p14:creationId xmlns:p14="http://schemas.microsoft.com/office/powerpoint/2010/main" val="18428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4922"/>
            <a:ext cx="8229600" cy="857250"/>
          </a:xfrm>
        </p:spPr>
        <p:txBody>
          <a:bodyPr/>
          <a:lstStyle/>
          <a:p>
            <a:r>
              <a:rPr lang="en-US" dirty="0">
                <a:latin typeface="Adobe Fan Heiti Std B" panose="020B0700000000000000" pitchFamily="34" charset="-128"/>
                <a:ea typeface="Adobe Fan Heiti Std B" panose="020B0700000000000000" pitchFamily="34" charset="-128"/>
              </a:rPr>
              <a:t>In Summary</a:t>
            </a:r>
          </a:p>
        </p:txBody>
      </p:sp>
      <p:sp>
        <p:nvSpPr>
          <p:cNvPr id="3" name="Content Placeholder 2"/>
          <p:cNvSpPr>
            <a:spLocks noGrp="1"/>
          </p:cNvSpPr>
          <p:nvPr>
            <p:ph idx="1"/>
          </p:nvPr>
        </p:nvSpPr>
        <p:spPr>
          <a:xfrm>
            <a:off x="457200" y="2679094"/>
            <a:ext cx="8229600" cy="3394472"/>
          </a:xfrm>
        </p:spPr>
        <p:txBody>
          <a:bodyPr/>
          <a:lstStyle/>
          <a:p>
            <a:pPr marL="0" indent="0" algn="ctr">
              <a:buNone/>
            </a:pPr>
            <a:r>
              <a:rPr lang="en-US" dirty="0">
                <a:latin typeface="Corbel Light" panose="020B0303020204020204" pitchFamily="34" charset="0"/>
              </a:rPr>
              <a:t>Tools like </a:t>
            </a:r>
            <a:r>
              <a:rPr lang="en-US" dirty="0" err="1">
                <a:latin typeface="Corbel Light" panose="020B0303020204020204" pitchFamily="34" charset="0"/>
              </a:rPr>
              <a:t>ChatGPT</a:t>
            </a:r>
            <a:r>
              <a:rPr lang="en-US" dirty="0">
                <a:latin typeface="Corbel Light" panose="020B0303020204020204" pitchFamily="34" charset="0"/>
              </a:rPr>
              <a:t> are a lot like AutoCorrect on a smart phone – they simply continue to guess until the ‘answer’ is complete </a:t>
            </a:r>
          </a:p>
        </p:txBody>
      </p:sp>
    </p:spTree>
    <p:extLst>
      <p:ext uri="{BB962C8B-B14F-4D97-AF65-F5344CB8AC3E}">
        <p14:creationId xmlns:p14="http://schemas.microsoft.com/office/powerpoint/2010/main" val="145253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84A24F-1A96-4D4B-A04E-4953300C61E1}"/>
              </a:ext>
            </a:extLst>
          </p:cNvPr>
          <p:cNvSpPr>
            <a:spLocks noGrp="1"/>
          </p:cNvSpPr>
          <p:nvPr>
            <p:ph type="title"/>
          </p:nvPr>
        </p:nvSpPr>
        <p:spPr/>
        <p:txBody>
          <a:bodyPr/>
          <a:lstStyle/>
          <a:p>
            <a:r>
              <a:rPr lang="en-US" dirty="0">
                <a:latin typeface="Adobe Fan Heiti Std B" panose="020B0700000000000000" pitchFamily="34" charset="-128"/>
                <a:ea typeface="Adobe Fan Heiti Std B" panose="020B0700000000000000" pitchFamily="34" charset="-128"/>
              </a:rPr>
              <a:t>To Expand...</a:t>
            </a:r>
          </a:p>
        </p:txBody>
      </p:sp>
      <p:sp>
        <p:nvSpPr>
          <p:cNvPr id="5" name="Text Placeholder 4">
            <a:extLst>
              <a:ext uri="{FF2B5EF4-FFF2-40B4-BE49-F238E27FC236}">
                <a16:creationId xmlns:a16="http://schemas.microsoft.com/office/drawing/2014/main" id="{79DF6D55-A70C-438B-BA0A-4AF010910B3B}"/>
              </a:ext>
            </a:extLst>
          </p:cNvPr>
          <p:cNvSpPr>
            <a:spLocks noGrp="1"/>
          </p:cNvSpPr>
          <p:nvPr>
            <p:ph type="body" idx="1"/>
          </p:nvPr>
        </p:nvSpPr>
        <p:spPr/>
        <p:txBody>
          <a:bodyPr/>
          <a:lstStyle/>
          <a:p>
            <a:r>
              <a:rPr lang="en-US" dirty="0">
                <a:latin typeface="Corbel" panose="020B0503020204020204" pitchFamily="34" charset="0"/>
              </a:rPr>
              <a:t>Artificial Intelligence is…</a:t>
            </a:r>
          </a:p>
        </p:txBody>
      </p:sp>
      <p:sp>
        <p:nvSpPr>
          <p:cNvPr id="6" name="Content Placeholder 5">
            <a:extLst>
              <a:ext uri="{FF2B5EF4-FFF2-40B4-BE49-F238E27FC236}">
                <a16:creationId xmlns:a16="http://schemas.microsoft.com/office/drawing/2014/main" id="{F4854043-B468-45D2-90B2-B64A585CF96B}"/>
              </a:ext>
            </a:extLst>
          </p:cNvPr>
          <p:cNvSpPr>
            <a:spLocks noGrp="1"/>
          </p:cNvSpPr>
          <p:nvPr>
            <p:ph sz="half" idx="2"/>
          </p:nvPr>
        </p:nvSpPr>
        <p:spPr/>
        <p:txBody>
          <a:bodyPr/>
          <a:lstStyle/>
          <a:p>
            <a:pPr marL="0" indent="0">
              <a:buNone/>
            </a:pPr>
            <a:r>
              <a:rPr lang="en-US" dirty="0">
                <a:latin typeface="Corbel Light" panose="020B0303020204020204" pitchFamily="34" charset="0"/>
              </a:rPr>
              <a:t>A software or web-based tool that simulates human intelligence, generally by making independent decisions based on predetermined parameters</a:t>
            </a:r>
          </a:p>
        </p:txBody>
      </p:sp>
      <p:sp>
        <p:nvSpPr>
          <p:cNvPr id="7" name="Text Placeholder 6">
            <a:extLst>
              <a:ext uri="{FF2B5EF4-FFF2-40B4-BE49-F238E27FC236}">
                <a16:creationId xmlns:a16="http://schemas.microsoft.com/office/drawing/2014/main" id="{FE30A6B4-435B-4AE0-A365-C785BD905E71}"/>
              </a:ext>
            </a:extLst>
          </p:cNvPr>
          <p:cNvSpPr>
            <a:spLocks noGrp="1"/>
          </p:cNvSpPr>
          <p:nvPr>
            <p:ph type="body" sz="quarter" idx="3"/>
          </p:nvPr>
        </p:nvSpPr>
        <p:spPr/>
        <p:txBody>
          <a:bodyPr/>
          <a:lstStyle/>
          <a:p>
            <a:r>
              <a:rPr lang="en-US" dirty="0">
                <a:latin typeface="Corbel" panose="020B0503020204020204" pitchFamily="34" charset="0"/>
              </a:rPr>
              <a:t>Generative AI…</a:t>
            </a:r>
          </a:p>
        </p:txBody>
      </p:sp>
      <p:sp>
        <p:nvSpPr>
          <p:cNvPr id="8" name="Content Placeholder 7">
            <a:extLst>
              <a:ext uri="{FF2B5EF4-FFF2-40B4-BE49-F238E27FC236}">
                <a16:creationId xmlns:a16="http://schemas.microsoft.com/office/drawing/2014/main" id="{611F8878-056A-4DE5-8547-B187F40717F1}"/>
              </a:ext>
            </a:extLst>
          </p:cNvPr>
          <p:cNvSpPr>
            <a:spLocks noGrp="1"/>
          </p:cNvSpPr>
          <p:nvPr>
            <p:ph sz="quarter" idx="4"/>
          </p:nvPr>
        </p:nvSpPr>
        <p:spPr/>
        <p:txBody>
          <a:bodyPr/>
          <a:lstStyle/>
          <a:p>
            <a:pPr marL="0" indent="0">
              <a:buNone/>
            </a:pPr>
            <a:r>
              <a:rPr lang="en-US" dirty="0">
                <a:latin typeface="Corbel Light" panose="020B0303020204020204" pitchFamily="34" charset="0"/>
              </a:rPr>
              <a:t>Generates content in a manner designed to simulate human intelligence, generally by answering questions or following prompts to produce strings of text (or images)</a:t>
            </a:r>
          </a:p>
        </p:txBody>
      </p:sp>
    </p:spTree>
    <p:extLst>
      <p:ext uri="{BB962C8B-B14F-4D97-AF65-F5344CB8AC3E}">
        <p14:creationId xmlns:p14="http://schemas.microsoft.com/office/powerpoint/2010/main" val="161012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text log of a dialogue with ChatGPT generating the following Haiku:&#10;&#10;Leftovers transformed,&#10;Turkey and stuffing between,&#10;Post-feast bliss reborn.">
            <a:extLst>
              <a:ext uri="{FF2B5EF4-FFF2-40B4-BE49-F238E27FC236}">
                <a16:creationId xmlns:a16="http://schemas.microsoft.com/office/drawing/2014/main" id="{173D97FB-6968-4FBE-9EA9-341D8127DF43}"/>
              </a:ext>
            </a:extLst>
          </p:cNvPr>
          <p:cNvPicPr>
            <a:picLocks noChangeAspect="1"/>
          </p:cNvPicPr>
          <p:nvPr/>
        </p:nvPicPr>
        <p:blipFill rotWithShape="1">
          <a:blip r:embed="rId2"/>
          <a:srcRect b="8267"/>
          <a:stretch/>
        </p:blipFill>
        <p:spPr>
          <a:xfrm>
            <a:off x="1777856" y="848484"/>
            <a:ext cx="5588287" cy="3460280"/>
          </a:xfrm>
          <a:prstGeom prst="rect">
            <a:avLst/>
          </a:prstGeom>
          <a:ln>
            <a:no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2684A24F-1A96-4D4B-A04E-4953300C61E1}"/>
              </a:ext>
            </a:extLst>
          </p:cNvPr>
          <p:cNvSpPr>
            <a:spLocks noGrp="1"/>
          </p:cNvSpPr>
          <p:nvPr>
            <p:ph type="title"/>
          </p:nvPr>
        </p:nvSpPr>
        <p:spPr>
          <a:xfrm>
            <a:off x="457200" y="-8766"/>
            <a:ext cx="8229600" cy="857250"/>
          </a:xfrm>
        </p:spPr>
        <p:txBody>
          <a:bodyPr/>
          <a:lstStyle/>
          <a:p>
            <a:r>
              <a:rPr lang="en-US" dirty="0">
                <a:latin typeface="Adobe Fan Heiti Std B" panose="020B0700000000000000" pitchFamily="34" charset="-128"/>
                <a:ea typeface="Adobe Fan Heiti Std B" panose="020B0700000000000000" pitchFamily="34" charset="-128"/>
              </a:rPr>
              <a:t>An Example...</a:t>
            </a:r>
          </a:p>
        </p:txBody>
      </p:sp>
    </p:spTree>
    <p:extLst>
      <p:ext uri="{BB962C8B-B14F-4D97-AF65-F5344CB8AC3E}">
        <p14:creationId xmlns:p14="http://schemas.microsoft.com/office/powerpoint/2010/main" val="393930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DF88-17F2-406B-9E45-1343D2D18136}"/>
              </a:ext>
            </a:extLst>
          </p:cNvPr>
          <p:cNvSpPr>
            <a:spLocks noGrp="1"/>
          </p:cNvSpPr>
          <p:nvPr>
            <p:ph type="title"/>
          </p:nvPr>
        </p:nvSpPr>
        <p:spPr/>
        <p:txBody>
          <a:bodyPr/>
          <a:lstStyle/>
          <a:p>
            <a:r>
              <a:rPr lang="en-US" dirty="0">
                <a:latin typeface="Adobe Fan Heiti Std B" panose="020B0700000000000000" pitchFamily="34" charset="-128"/>
                <a:ea typeface="Adobe Fan Heiti Std B" panose="020B0700000000000000" pitchFamily="34" charset="-128"/>
              </a:rPr>
              <a:t>What does this mean?</a:t>
            </a:r>
          </a:p>
        </p:txBody>
      </p:sp>
      <p:sp>
        <p:nvSpPr>
          <p:cNvPr id="3" name="Content Placeholder 2">
            <a:extLst>
              <a:ext uri="{FF2B5EF4-FFF2-40B4-BE49-F238E27FC236}">
                <a16:creationId xmlns:a16="http://schemas.microsoft.com/office/drawing/2014/main" id="{45E87CA7-5D03-48CA-AC0C-F9D2251A4B6E}"/>
              </a:ext>
            </a:extLst>
          </p:cNvPr>
          <p:cNvSpPr>
            <a:spLocks noGrp="1"/>
          </p:cNvSpPr>
          <p:nvPr>
            <p:ph idx="1"/>
          </p:nvPr>
        </p:nvSpPr>
        <p:spPr/>
        <p:txBody>
          <a:bodyPr/>
          <a:lstStyle/>
          <a:p>
            <a:pPr marL="0" indent="0">
              <a:buNone/>
            </a:pPr>
            <a:r>
              <a:rPr lang="en-US" b="1" dirty="0">
                <a:latin typeface="Corbel Light" panose="020B0303020204020204" pitchFamily="34" charset="0"/>
              </a:rPr>
              <a:t>AI</a:t>
            </a:r>
            <a:r>
              <a:rPr lang="en-US" dirty="0">
                <a:latin typeface="Corbel Light" panose="020B0303020204020204" pitchFamily="34" charset="0"/>
              </a:rPr>
              <a:t> is designed to fulfill its user’s goal while seeming as independently intelligent as possible. </a:t>
            </a:r>
            <a:br>
              <a:rPr lang="en-US" dirty="0">
                <a:latin typeface="Corbel Light" panose="020B0303020204020204" pitchFamily="34" charset="0"/>
              </a:rPr>
            </a:br>
            <a:br>
              <a:rPr lang="en-US" dirty="0">
                <a:latin typeface="Corbel Light" panose="020B0303020204020204" pitchFamily="34" charset="0"/>
              </a:rPr>
            </a:br>
            <a:r>
              <a:rPr lang="en-US" dirty="0">
                <a:latin typeface="Corbel Light" panose="020B0303020204020204" pitchFamily="34" charset="0"/>
              </a:rPr>
              <a:t>In pursuit of this goal, </a:t>
            </a:r>
            <a:r>
              <a:rPr lang="en-US" b="1" dirty="0">
                <a:latin typeface="Corbel Light" panose="020B0303020204020204" pitchFamily="34" charset="0"/>
              </a:rPr>
              <a:t>AI</a:t>
            </a:r>
            <a:r>
              <a:rPr lang="en-US" dirty="0">
                <a:latin typeface="Corbel Light" panose="020B0303020204020204" pitchFamily="34" charset="0"/>
              </a:rPr>
              <a:t> is </a:t>
            </a:r>
            <a:r>
              <a:rPr lang="en-US" i="1" dirty="0">
                <a:latin typeface="Corbel Light" panose="020B0303020204020204" pitchFamily="34" charset="0"/>
              </a:rPr>
              <a:t>always learning</a:t>
            </a:r>
            <a:r>
              <a:rPr lang="en-US" dirty="0">
                <a:latin typeface="Corbel Light" panose="020B0303020204020204" pitchFamily="34" charset="0"/>
              </a:rPr>
              <a:t> from each interaction it has with us – about what </a:t>
            </a:r>
            <a:r>
              <a:rPr lang="en-US" i="1" dirty="0">
                <a:latin typeface="Corbel Light" panose="020B0303020204020204" pitchFamily="34" charset="0"/>
              </a:rPr>
              <a:t>we</a:t>
            </a:r>
            <a:r>
              <a:rPr lang="en-US" dirty="0">
                <a:latin typeface="Corbel Light" panose="020B0303020204020204" pitchFamily="34" charset="0"/>
              </a:rPr>
              <a:t> want, and about how </a:t>
            </a:r>
            <a:r>
              <a:rPr lang="en-US" i="1" dirty="0">
                <a:latin typeface="Corbel Light" panose="020B0303020204020204" pitchFamily="34" charset="0"/>
              </a:rPr>
              <a:t>we </a:t>
            </a:r>
            <a:r>
              <a:rPr lang="en-US" dirty="0">
                <a:latin typeface="Corbel Light" panose="020B0303020204020204" pitchFamily="34" charset="0"/>
              </a:rPr>
              <a:t>speak.</a:t>
            </a:r>
          </a:p>
        </p:txBody>
      </p:sp>
    </p:spTree>
    <p:extLst>
      <p:ext uri="{BB962C8B-B14F-4D97-AF65-F5344CB8AC3E}">
        <p14:creationId xmlns:p14="http://schemas.microsoft.com/office/powerpoint/2010/main" val="407658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Section-master">
  <a:themeElements>
    <a:clrScheme name="Custom 3">
      <a:dk1>
        <a:sysClr val="windowText" lastClr="000000"/>
      </a:dk1>
      <a:lt1>
        <a:sysClr val="window" lastClr="FFFFFF"/>
      </a:lt1>
      <a:dk2>
        <a:srgbClr val="FFA800"/>
      </a:dk2>
      <a:lt2>
        <a:srgbClr val="C0C1BF"/>
      </a:lt2>
      <a:accent1>
        <a:srgbClr val="E57200"/>
      </a:accent1>
      <a:accent2>
        <a:srgbClr val="FFCE00"/>
      </a:accent2>
      <a:accent3>
        <a:srgbClr val="00B3BE"/>
      </a:accent3>
      <a:accent4>
        <a:srgbClr val="856822"/>
      </a:accent4>
      <a:accent5>
        <a:srgbClr val="275E37"/>
      </a:accent5>
      <a:accent6>
        <a:srgbClr val="B2E0D6"/>
      </a:accent6>
      <a:hlink>
        <a:srgbClr val="E5CBB1"/>
      </a:hlink>
      <a:folHlink>
        <a:srgbClr val="CCDB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Section-master">
  <a:themeElements>
    <a:clrScheme name="Custom 3">
      <a:dk1>
        <a:sysClr val="windowText" lastClr="000000"/>
      </a:dk1>
      <a:lt1>
        <a:sysClr val="window" lastClr="FFFFFF"/>
      </a:lt1>
      <a:dk2>
        <a:srgbClr val="FFA800"/>
      </a:dk2>
      <a:lt2>
        <a:srgbClr val="C0C1BF"/>
      </a:lt2>
      <a:accent1>
        <a:srgbClr val="E57200"/>
      </a:accent1>
      <a:accent2>
        <a:srgbClr val="FFCE00"/>
      </a:accent2>
      <a:accent3>
        <a:srgbClr val="00B3BE"/>
      </a:accent3>
      <a:accent4>
        <a:srgbClr val="856822"/>
      </a:accent4>
      <a:accent5>
        <a:srgbClr val="275E37"/>
      </a:accent5>
      <a:accent6>
        <a:srgbClr val="B2E0D6"/>
      </a:accent6>
      <a:hlink>
        <a:srgbClr val="E5CBB1"/>
      </a:hlink>
      <a:folHlink>
        <a:srgbClr val="CCDB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11341</TotalTime>
  <Words>1244</Words>
  <Application>Microsoft Office PowerPoint</Application>
  <PresentationFormat>On-screen Show (16:9)</PresentationFormat>
  <Paragraphs>114</Paragraphs>
  <Slides>30</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30</vt:i4>
      </vt:variant>
    </vt:vector>
  </HeadingPairs>
  <TitlesOfParts>
    <vt:vector size="42" baseType="lpstr">
      <vt:lpstr>Adobe Fan Heiti Std B</vt:lpstr>
      <vt:lpstr>Arial</vt:lpstr>
      <vt:lpstr>Calibri</vt:lpstr>
      <vt:lpstr>Corbel</vt:lpstr>
      <vt:lpstr>Corbel Light</vt:lpstr>
      <vt:lpstr>Office Theme</vt:lpstr>
      <vt:lpstr>1_Office Theme</vt:lpstr>
      <vt:lpstr>Custom Design</vt:lpstr>
      <vt:lpstr>2_Custom Design</vt:lpstr>
      <vt:lpstr>1_Custom Design</vt:lpstr>
      <vt:lpstr>Section-master</vt:lpstr>
      <vt:lpstr>1_Section-master</vt:lpstr>
      <vt:lpstr>Exploring Applications of Chat GPT and Similar  Large Language Model AI to Promote Access</vt:lpstr>
      <vt:lpstr>About the Speaker</vt:lpstr>
      <vt:lpstr>Session Agenda</vt:lpstr>
      <vt:lpstr>What is Large Language Model AI?</vt:lpstr>
      <vt:lpstr>In Summary</vt:lpstr>
      <vt:lpstr>In Summary</vt:lpstr>
      <vt:lpstr>To Expand...</vt:lpstr>
      <vt:lpstr>An Example...</vt:lpstr>
      <vt:lpstr>What does this mean?</vt:lpstr>
      <vt:lpstr>What are the Risks and Benefits of these tools?</vt:lpstr>
      <vt:lpstr>In Summary</vt:lpstr>
      <vt:lpstr>In Summary</vt:lpstr>
      <vt:lpstr>Some Benefits of AI</vt:lpstr>
      <vt:lpstr>An Example...</vt:lpstr>
      <vt:lpstr>Some Risks of AI</vt:lpstr>
      <vt:lpstr>An Example...</vt:lpstr>
      <vt:lpstr>How Do Students Use AI?</vt:lpstr>
      <vt:lpstr>Possible Uses for Students...</vt:lpstr>
      <vt:lpstr>AI as Advocate:</vt:lpstr>
      <vt:lpstr>AI as Advocate:</vt:lpstr>
      <vt:lpstr>AI as Tutor</vt:lpstr>
      <vt:lpstr>AI as Tutor</vt:lpstr>
      <vt:lpstr>AI as Friend</vt:lpstr>
      <vt:lpstr>AI as Friend</vt:lpstr>
      <vt:lpstr>What Questions Do We Need to Ask Ourselves?</vt:lpstr>
      <vt:lpstr>Where Do We Fit?</vt:lpstr>
      <vt:lpstr>Is AI a Tool for Access?</vt:lpstr>
      <vt:lpstr>Additional Reading</vt:lpstr>
      <vt:lpstr>Q + A Time!</vt:lpstr>
      <vt:lpstr>Thank You!</vt:lpstr>
    </vt:vector>
  </TitlesOfParts>
  <Company>VCU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 Identity</dc:creator>
  <cp:lastModifiedBy>Chris Parthemos</cp:lastModifiedBy>
  <cp:revision>67</cp:revision>
  <dcterms:created xsi:type="dcterms:W3CDTF">2017-05-25T18:52:55Z</dcterms:created>
  <dcterms:modified xsi:type="dcterms:W3CDTF">2023-11-02T03:30:56Z</dcterms:modified>
</cp:coreProperties>
</file>